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C9776D-AAC3-B50E-91BC-AC5C1B1BEF19}" v="13" dt="2025-11-09T09:53:36.553"/>
    <p1510:client id="{350A8B22-9949-E600-4720-54FEFE1955E9}" v="123" dt="2025-11-09T10:15:00.412"/>
    <p1510:client id="{42619904-0890-44E5-FE01-F8985D3D65EE}" v="88" dt="2025-11-09T09:47:12.115"/>
    <p1510:client id="{AFAEE2E1-CB15-47BD-B1BC-BEE4203A2CE6}" v="1" dt="2025-11-09T10:24:43.8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892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79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437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8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349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02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959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203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899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092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023532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0623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75918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3971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0085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336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35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.gov.uk/export-opportunities/" TargetMode="External"/><Relationship Id="rId2" Type="http://schemas.openxmlformats.org/officeDocument/2006/relationships/hyperlink" Target="https://www.calculatorultra.com/?utm_source=chatgpt.com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>
                <a:latin typeface="A"/>
              </a:rPr>
              <a:t>MODULE NAME : Problem Solving and decision making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MODULE CODE :LCLM4004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NAME: EL FERRI FARAH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 : 2442516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 : Mohammad Rahman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/>
              <a:t>Introduction :  </a:t>
            </a:r>
          </a:p>
          <a:p>
            <a:r>
              <a:rPr lang="en-GB" sz="2400" b="1"/>
              <a:t>Company background:</a:t>
            </a:r>
          </a:p>
          <a:p>
            <a:r>
              <a:rPr lang="en-GB" sz="2400" b="1"/>
              <a:t>Problem: nature and scope</a:t>
            </a:r>
          </a:p>
          <a:p>
            <a:r>
              <a:rPr lang="en-GB" sz="2400" b="1"/>
              <a:t>PESTLE ANALYSIS: Green Haven Florists</a:t>
            </a:r>
          </a:p>
          <a:p>
            <a:r>
              <a:rPr lang="en-GB" sz="2400" b="1"/>
              <a:t>Cause and effect analysis: Fishbone diagram</a:t>
            </a:r>
          </a:p>
          <a:p>
            <a:r>
              <a:rPr lang="en-GB" sz="2400" b="1"/>
              <a:t>Conclusion</a:t>
            </a:r>
          </a:p>
          <a:p>
            <a:r>
              <a:rPr lang="en-GB" sz="2400" b="1"/>
              <a:t>References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/>
              <a:t>Introduction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1409" y="1362774"/>
            <a:ext cx="9388196" cy="4172229"/>
          </a:xfrm>
        </p:spPr>
        <p:txBody>
          <a:bodyPr>
            <a:normAutofit lnSpcReduction="10000"/>
          </a:bodyPr>
          <a:lstStyle/>
          <a:p>
            <a:endParaRPr lang="en-GB" sz="1600" b="1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6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60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spcBef>
                <a:spcPts val="0"/>
              </a:spcBef>
              <a:buFont typeface="Arial" charset="2"/>
              <a:buChar char="•"/>
            </a:pPr>
            <a:r>
              <a:rPr lang="en-GB" sz="16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</a:t>
            </a:r>
          </a:p>
          <a:p>
            <a:pPr>
              <a:spcBef>
                <a:spcPts val="0"/>
              </a:spcBef>
            </a:pPr>
            <a:endParaRPr lang="en-GB" sz="160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Green Haven Florists has experienced a </a:t>
            </a:r>
            <a:r>
              <a:rPr lang="en-US" sz="16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significant drop in sales</a:t>
            </a:r>
            <a:r>
              <a:rPr lang="en-US" sz="16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over the past 12 months.</a:t>
            </a: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A decline of this magnitude has significant implications for profitability, cash flow, and the long-term sustainability of the business.</a:t>
            </a:r>
            <a:br>
              <a:rPr lang="en-US" sz="1600">
                <a:latin typeface="Roboto"/>
                <a:ea typeface="Roboto"/>
                <a:cs typeface="Roboto"/>
              </a:rPr>
            </a:br>
            <a:r>
              <a:rPr lang="en-US" sz="16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</a:t>
            </a: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r>
              <a:rPr lang="en-US" sz="16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Understanding this decline is crucial to address its impact on the business’s performance and sustainability.</a:t>
            </a:r>
            <a:endParaRPr lang="en-GB">
              <a:solidFill>
                <a:srgbClr val="595959"/>
              </a:solidFill>
              <a:latin typeface="Century Gothic" panose="020B0502020202020204"/>
              <a:ea typeface="Roboto"/>
              <a:cs typeface="Roboto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spcBef>
                <a:spcPts val="0"/>
              </a:spcBef>
              <a:buFont typeface="Arial,Sans-Serif" charset="2"/>
              <a:buChar char="•"/>
            </a:pPr>
            <a:endParaRPr lang="en-US" sz="160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</a:pP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                                                                                  (Kotler and Keller, 2016; Calculator Ultra, 2025)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C0A6F3-67CA-CA2C-135E-22F3846978E5}"/>
              </a:ext>
            </a:extLst>
          </p:cNvPr>
          <p:cNvSpPr txBox="1"/>
          <p:nvPr/>
        </p:nvSpPr>
        <p:spPr>
          <a:xfrm>
            <a:off x="7701081" y="556189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92FAED-A542-8DA6-7FD6-200C7E063F6A}"/>
              </a:ext>
            </a:extLst>
          </p:cNvPr>
          <p:cNvSpPr txBox="1"/>
          <p:nvPr/>
        </p:nvSpPr>
        <p:spPr>
          <a:xfrm>
            <a:off x="2263400" y="59345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pPr algn="ctr"/>
            <a:r>
              <a:rPr lang="en-GB" b="1"/>
              <a:t>Company background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34395" y="1892808"/>
            <a:ext cx="10305675" cy="4078224"/>
          </a:xfrm>
        </p:spPr>
        <p:txBody>
          <a:bodyPr/>
          <a:lstStyle/>
          <a:p>
            <a:pPr algn="ctr"/>
            <a:r>
              <a:rPr lang="en-GB" sz="2400" b="1">
                <a:latin typeface="Roboto"/>
                <a:ea typeface="Roboto"/>
                <a:cs typeface="Roboto"/>
              </a:rPr>
              <a:t>Green Haven Florists</a:t>
            </a:r>
            <a:endParaRPr lang="en-GB" sz="24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pPr algn="ctr"/>
            <a:endParaRPr lang="en-GB" sz="2400" b="1">
              <a:solidFill>
                <a:srgbClr val="595959"/>
              </a:solidFill>
              <a:latin typeface="Century Gothic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Owners: </a:t>
            </a:r>
            <a:r>
              <a:rPr lang="en-GB" sz="1800" b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Partners 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Sells: </a:t>
            </a:r>
            <a:r>
              <a:rPr lang="en-GB" sz="1800">
                <a:solidFill>
                  <a:schemeClr val="tx1"/>
                </a:solidFill>
                <a:latin typeface="Century Gothic"/>
                <a:ea typeface="Roboto"/>
                <a:cs typeface="Roboto"/>
              </a:rPr>
              <a:t>Fresh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 flowers, bespoke floral arrangements, and related gifts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strong community ties and local customer loyalty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Green Haven Florists, based in Norwich, specializes in custom floral designs for weddings and corporate clients, focusing on sustainable sourcing, eco-friendly packaging, and personalized, creative customer service.                                                                                    </a:t>
            </a:r>
            <a:r>
              <a:rPr lang="en-GB" sz="1800">
                <a:solidFill>
                  <a:schemeClr val="tx1"/>
                </a:solidFill>
                <a:ea typeface="+mn-lt"/>
                <a:cs typeface="+mn-lt"/>
              </a:rPr>
              <a:t>(Case Study, 2025)</a:t>
            </a:r>
            <a:endParaRPr lang="en-GB" sz="1800" b="1">
              <a:solidFill>
                <a:schemeClr val="tx1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Roboto"/>
                <a:cs typeface="Roboto"/>
              </a:rPr>
              <a:t>Who: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 Liam and Priya Patel founded Green Haven Florists in 2016, focusing on sustainable, personalized floral designs with strong community ties.</a:t>
            </a:r>
          </a:p>
          <a:p>
            <a:pPr marL="342900" indent="-342900">
              <a:buFont typeface="Arial" charset="2"/>
              <a:buChar char="•"/>
            </a:pPr>
            <a:endParaRPr lang="en-GB">
              <a:solidFill>
                <a:schemeClr val="tx1"/>
              </a:solidFill>
              <a:latin typeface="Century Gothic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Roboto"/>
                <a:cs typeface="Roboto"/>
              </a:rPr>
              <a:t>What: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 30% decline in in-store sales, rising operational costs, increased competition from online retailers, outdated website, limited digital marketing, and pressure from new competitors.</a:t>
            </a:r>
          </a:p>
          <a:p>
            <a:pPr marL="342900" indent="-342900">
              <a:buFont typeface="Arial" charset="2"/>
              <a:buChar char="•"/>
            </a:pPr>
            <a:endParaRPr lang="en-GB">
              <a:solidFill>
                <a:schemeClr val="tx1"/>
              </a:solidFill>
              <a:latin typeface="Century Gothic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Roboto"/>
                <a:cs typeface="Roboto"/>
              </a:rPr>
              <a:t>Where: 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Green Haven Florists, Norwich, UK                                       </a:t>
            </a:r>
            <a:r>
              <a:rPr lang="en-GB">
                <a:solidFill>
                  <a:schemeClr val="tx1"/>
                </a:solidFill>
                <a:ea typeface="+mn-lt"/>
                <a:cs typeface="+mn-lt"/>
              </a:rPr>
              <a:t>(Case Study, 2025)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/>
              <a:t>PESTLE ANALYSIS: Green Haven Florists</a:t>
            </a:r>
            <a:br>
              <a:rPr lang="en-GB"/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4282" y="869092"/>
            <a:ext cx="10171328" cy="564324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/>
                </a:solidFill>
              </a:rPr>
              <a:t>POLITICAL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 b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Trade</a:t>
            </a:r>
            <a:r>
              <a:rPr lang="en-GB" sz="1800" b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 regulations and tariffs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 affecting the import of fresh flowers (e.g., orchids, tulips) increase costs due to supply chain disruptions.</a:t>
            </a:r>
          </a:p>
          <a:p>
            <a:pPr marL="285750" indent="-285750">
              <a:buFont typeface="Arial" charset="2"/>
              <a:buChar char="•"/>
            </a:pPr>
            <a:r>
              <a:rPr lang="en-GB" sz="1800" b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Local government policies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 on small business support and environmental regulations influence operational practices and sustainability efforts</a:t>
            </a:r>
            <a:endParaRPr lang="en-GB" sz="1800">
              <a:solidFill>
                <a:schemeClr val="tx1"/>
              </a:solidFill>
              <a:latin typeface="Roboto"/>
            </a:endParaRPr>
          </a:p>
          <a:p>
            <a:r>
              <a:rPr lang="en-GB" b="1">
                <a:solidFill>
                  <a:schemeClr val="tx1"/>
                </a:solidFill>
              </a:rPr>
              <a:t>ECONOMIC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I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nflation and rising costs of fresh flowers and sustainable packaging materials are affecting profitability.</a:t>
            </a:r>
            <a:endParaRPr lang="en-GB" sz="180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Economic dop consumer spending may decrease demand for luxury goods like bespoke floral arrangements.</a:t>
            </a:r>
            <a:endParaRPr lang="en-GB" sz="1800">
              <a:solidFill>
                <a:schemeClr val="tx1"/>
              </a:solidFill>
              <a:latin typeface="Roboto"/>
            </a:endParaRPr>
          </a:p>
          <a:p>
            <a:r>
              <a:rPr lang="en-GB" b="1">
                <a:solidFill>
                  <a:schemeClr val="tx1"/>
                </a:solidFill>
              </a:rPr>
              <a:t>SOCIAL</a:t>
            </a:r>
            <a:endParaRPr lang="en-GB">
              <a:solidFill>
                <a:schemeClr val="tx1"/>
              </a:solidFill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Growing </a:t>
            </a:r>
            <a:r>
              <a:rPr lang="en-GB" sz="1800" b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consumer preference for eco-friendly and sustainable products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 aligns with Green Haven’s packaging and sourcing.</a:t>
            </a:r>
            <a:endParaRPr lang="en-GB" sz="180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Shift towards </a:t>
            </a:r>
            <a:r>
              <a:rPr lang="en-GB" sz="1800" b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online shopping and convenience</a:t>
            </a:r>
            <a:r>
              <a:rPr lang="en-GB" sz="1800">
                <a:solidFill>
                  <a:schemeClr val="tx1"/>
                </a:solidFill>
                <a:latin typeface="Roboto"/>
                <a:ea typeface="+mn-lt"/>
                <a:cs typeface="+mn-lt"/>
              </a:rPr>
              <a:t> impacts foot traffic to physical stores, requiring digital adaptation.</a:t>
            </a:r>
            <a:r>
              <a:rPr lang="en-GB" sz="1800">
                <a:solidFill>
                  <a:schemeClr val="tx1"/>
                </a:solidFill>
                <a:ea typeface="+mn-lt"/>
                <a:cs typeface="+mn-lt"/>
              </a:rPr>
              <a:t>(Case Study, 2025; UK Government, 2025)</a:t>
            </a:r>
            <a:endParaRPr lang="en-GB" sz="1800">
              <a:solidFill>
                <a:schemeClr val="tx1"/>
              </a:solidFill>
              <a:latin typeface="Roboto"/>
            </a:endParaRPr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15435"/>
            <a:ext cx="10272442" cy="491032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TECHNOLOGICAL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Online sales growth and consumer interaction are impeded by an outdated website and a lack of competence in digital marketing.</a:t>
            </a:r>
            <a:endParaRPr lang="en-US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Opportunities to increase online presence and enhance client convenience are presented by developments in e-commerce platforms and delivery logistics.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LEGAL</a:t>
            </a: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Retail enterprises are required to abide by local safety and health laws.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 The adoption of sustainable techniques and environmentally friendly materials is impacted by laws pertaining to trash disposal and packaging.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GB" b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ENVIRONMENTAL </a:t>
            </a: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Attention to biodegradable packaging and sustainable sourcing is consistent with customers' growing environmental consciousness.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Climate change-related supply chain interruptions impact the price and availability of imported flowers.(Case Study, 2025; UK Government, 2025)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/>
          </a:p>
          <a:p>
            <a:endParaRPr lang="en-US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88B5CF5-01A0-DBC3-0626-B544DE159C69}"/>
              </a:ext>
            </a:extLst>
          </p:cNvPr>
          <p:cNvCxnSpPr/>
          <p:nvPr/>
        </p:nvCxnSpPr>
        <p:spPr>
          <a:xfrm flipV="1">
            <a:off x="2253478" y="3493358"/>
            <a:ext cx="7703235" cy="80919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24FFAA2-4E1F-FB9A-3137-A1D028CBE783}"/>
              </a:ext>
            </a:extLst>
          </p:cNvPr>
          <p:cNvCxnSpPr>
            <a:cxnSpLocks/>
          </p:cNvCxnSpPr>
          <p:nvPr/>
        </p:nvCxnSpPr>
        <p:spPr>
          <a:xfrm flipV="1">
            <a:off x="2238375" y="1377948"/>
            <a:ext cx="2660650" cy="215582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43E7ABB-6798-C76C-9FEF-DDDEC9036E37}"/>
              </a:ext>
            </a:extLst>
          </p:cNvPr>
          <p:cNvCxnSpPr>
            <a:cxnSpLocks/>
          </p:cNvCxnSpPr>
          <p:nvPr/>
        </p:nvCxnSpPr>
        <p:spPr>
          <a:xfrm>
            <a:off x="2240092" y="3594183"/>
            <a:ext cx="2533307" cy="25589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F41F1CC-AFB0-B567-D679-A241C6E23786}"/>
              </a:ext>
            </a:extLst>
          </p:cNvPr>
          <p:cNvCxnSpPr>
            <a:cxnSpLocks/>
          </p:cNvCxnSpPr>
          <p:nvPr/>
        </p:nvCxnSpPr>
        <p:spPr>
          <a:xfrm>
            <a:off x="6480175" y="3584572"/>
            <a:ext cx="3448050" cy="20986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948CFB3B-E539-164A-19EB-E66927EE7574}"/>
              </a:ext>
            </a:extLst>
          </p:cNvPr>
          <p:cNvCxnSpPr>
            <a:cxnSpLocks/>
          </p:cNvCxnSpPr>
          <p:nvPr/>
        </p:nvCxnSpPr>
        <p:spPr>
          <a:xfrm flipV="1">
            <a:off x="6492874" y="1352547"/>
            <a:ext cx="2660650" cy="215582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F64D8BD0-56DB-449D-949B-2633EB72A4CF}"/>
              </a:ext>
            </a:extLst>
          </p:cNvPr>
          <p:cNvSpPr/>
          <p:nvPr/>
        </p:nvSpPr>
        <p:spPr>
          <a:xfrm>
            <a:off x="8607424" y="936625"/>
            <a:ext cx="1889125" cy="47625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US" sz="1400" b="1">
                <a:latin typeface="Century Gothic"/>
              </a:rPr>
              <a:t>     </a:t>
            </a:r>
            <a:r>
              <a:rPr lang="en-US" sz="1400" b="1" baseline="0">
                <a:latin typeface="Century Gothic"/>
              </a:rPr>
              <a:t>Technology</a:t>
            </a:r>
            <a:r>
              <a:rPr lang="en-US" sz="1400" baseline="0">
                <a:latin typeface="Century Gothic"/>
              </a:rPr>
              <a:t>​</a:t>
            </a:r>
            <a:endParaRPr lang="en-US" sz="14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246BC0-3E4B-B88A-F07A-A1B079562BC4}"/>
              </a:ext>
            </a:extLst>
          </p:cNvPr>
          <p:cNvSpPr txBox="1"/>
          <p:nvPr/>
        </p:nvSpPr>
        <p:spPr>
          <a:xfrm>
            <a:off x="3835400" y="1876425"/>
            <a:ext cx="3448050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400"/>
          </a:p>
          <a:p>
            <a:pPr marL="228600" indent="-228600">
              <a:buFont typeface="Arial"/>
              <a:buChar char="•"/>
            </a:pPr>
            <a:r>
              <a:rPr lang="en-US" sz="1400"/>
              <a:t>Staff lack knowledge of new floral trends and </a:t>
            </a:r>
            <a:r>
              <a:rPr lang="en-US" sz="1400" b="1"/>
              <a:t>products</a:t>
            </a:r>
            <a:r>
              <a:rPr lang="en-US" sz="1400"/>
              <a:t> </a:t>
            </a:r>
          </a:p>
          <a:p>
            <a:pPr marL="228600" indent="-228600">
              <a:buFont typeface="Arial"/>
              <a:buChar char="•"/>
            </a:pPr>
            <a:r>
              <a:rPr lang="en-US" sz="1400"/>
              <a:t>Insufficient customer service and sales training </a:t>
            </a:r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EB0A006-849A-5551-9BC1-DF099FD891E9}"/>
              </a:ext>
            </a:extLst>
          </p:cNvPr>
          <p:cNvSpPr/>
          <p:nvPr/>
        </p:nvSpPr>
        <p:spPr>
          <a:xfrm>
            <a:off x="4060823" y="1139825"/>
            <a:ext cx="1889125" cy="4762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People</a:t>
            </a:r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4377C7D-1EFD-B9D9-259D-E9BEB3501042}"/>
              </a:ext>
            </a:extLst>
          </p:cNvPr>
          <p:cNvSpPr txBox="1"/>
          <p:nvPr/>
        </p:nvSpPr>
        <p:spPr>
          <a:xfrm>
            <a:off x="8399849" y="1956057"/>
            <a:ext cx="344805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400"/>
          </a:p>
          <a:p>
            <a:pPr marL="228600" indent="-228600">
              <a:buFont typeface="Arial"/>
              <a:buChar char="•"/>
            </a:pPr>
            <a:r>
              <a:rPr lang="en-US" sz="1400"/>
              <a:t>Staff not trained on digital marketing tools or website management </a:t>
            </a:r>
          </a:p>
          <a:p>
            <a:pPr marL="228600" indent="-228600">
              <a:buFont typeface="Arial"/>
              <a:buChar char="•"/>
            </a:pPr>
            <a:r>
              <a:rPr lang="en-US" sz="1400"/>
              <a:t>Limited skills in handling online orders and e-commerce platforms </a:t>
            </a:r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D9BDBE2-6DAB-CFDB-F16F-E4B1AB966877}"/>
              </a:ext>
            </a:extLst>
          </p:cNvPr>
          <p:cNvSpPr/>
          <p:nvPr/>
        </p:nvSpPr>
        <p:spPr>
          <a:xfrm>
            <a:off x="10165061" y="3568613"/>
            <a:ext cx="1889125" cy="4762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Processes</a:t>
            </a:r>
            <a:r>
              <a:rPr lang="en-US" sz="1400">
                <a:solidFill>
                  <a:srgbClr val="000000"/>
                </a:solidFill>
              </a:rPr>
              <a:t>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09F995-D8B2-0FB6-FB74-84711E3D86F1}"/>
              </a:ext>
            </a:extLst>
          </p:cNvPr>
          <p:cNvSpPr txBox="1"/>
          <p:nvPr/>
        </p:nvSpPr>
        <p:spPr>
          <a:xfrm>
            <a:off x="8402592" y="4201296"/>
            <a:ext cx="3531974" cy="8694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No formal training or development programs​</a:t>
            </a:r>
            <a:r>
              <a:rPr lang="en-US" sz="1400"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Poor onboarding for new hires​</a:t>
            </a:r>
          </a:p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1D2B4EE-BB3A-6DA4-9DC2-4DD1FB2FAE76}"/>
              </a:ext>
            </a:extLst>
          </p:cNvPr>
          <p:cNvSpPr/>
          <p:nvPr/>
        </p:nvSpPr>
        <p:spPr>
          <a:xfrm>
            <a:off x="3201343" y="3634517"/>
            <a:ext cx="1889125" cy="4762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 b="1">
                <a:solidFill>
                  <a:schemeClr val="bg1"/>
                </a:solidFill>
              </a:rPr>
              <a:t>Environment</a:t>
            </a:r>
            <a:endParaRPr lang="en-US" sz="1400">
              <a:solidFill>
                <a:srgbClr val="00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7A8ED6-6269-AAA4-402D-CF33C6E7BFCA}"/>
              </a:ext>
            </a:extLst>
          </p:cNvPr>
          <p:cNvSpPr txBox="1"/>
          <p:nvPr/>
        </p:nvSpPr>
        <p:spPr>
          <a:xfrm>
            <a:off x="3995351" y="4633783"/>
            <a:ext cx="4015947" cy="8694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Busy daily operations limit time for training​</a:t>
            </a:r>
            <a:r>
              <a:rPr lang="en-US" sz="1400"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Focus on immediate sales over long-term staff development​</a:t>
            </a:r>
          </a:p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D1427A2-3908-1487-0103-8737CB140F2A}"/>
              </a:ext>
            </a:extLst>
          </p:cNvPr>
          <p:cNvSpPr/>
          <p:nvPr/>
        </p:nvSpPr>
        <p:spPr>
          <a:xfrm>
            <a:off x="611228" y="1242798"/>
            <a:ext cx="1889125" cy="476250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E293CFA-9C15-9FAE-F019-14FF23116E78}"/>
              </a:ext>
            </a:extLst>
          </p:cNvPr>
          <p:cNvSpPr/>
          <p:nvPr/>
        </p:nvSpPr>
        <p:spPr>
          <a:xfrm>
            <a:off x="600931" y="1191312"/>
            <a:ext cx="1899422" cy="5277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Materials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496F155-871F-451A-08A1-7EBA404C9BA9}"/>
              </a:ext>
            </a:extLst>
          </p:cNvPr>
          <p:cNvSpPr txBox="1"/>
          <p:nvPr/>
        </p:nvSpPr>
        <p:spPr>
          <a:xfrm>
            <a:off x="483972" y="1956488"/>
            <a:ext cx="3356920" cy="10773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Outdated or no training materials available​</a:t>
            </a:r>
            <a:r>
              <a:rPr lang="en-US" sz="1400">
                <a:latin typeface="Century Gothic"/>
                <a:ea typeface="Arial"/>
                <a:cs typeface="Arial"/>
              </a:rPr>
              <a:t>​</a:t>
            </a:r>
          </a:p>
          <a:p>
            <a:pPr marL="228600" lvl="0" indent="-228600" rtl="0">
              <a:lnSpc>
                <a:spcPts val="1275"/>
              </a:lnSpc>
              <a:buFont typeface=""/>
              <a:buChar char="•"/>
            </a:pPr>
            <a:r>
              <a:rPr lang="en-US" sz="1400" baseline="0">
                <a:latin typeface="Century Gothic"/>
                <a:ea typeface="Arial"/>
                <a:cs typeface="Arial"/>
              </a:rPr>
              <a:t>Lack of access to workshops or professional development​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pPr algn="ctr"/>
            <a:r>
              <a:rPr lang="en-GB" b="1"/>
              <a:t>Conclusion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pPr marL="342900" indent="-342900">
              <a:buFont typeface="Arial" charset="2"/>
              <a:buChar char="•"/>
            </a:pPr>
            <a:endParaRPr lang="en-GB">
              <a:solidFill>
                <a:schemeClr val="tx1"/>
              </a:solidFill>
              <a:latin typeface="Roboto"/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A 30% decline in in-store sales, growing expenses, and heightened competition from local and internet businesses are just a few of the major issues facing Green Haven Florists.</a:t>
            </a:r>
            <a:endParaRPr lang="en-US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US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Poor employee training, a dated online presence, and changing customer habits have made operations more challenging.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In order to preserve long-term viability, the company must revise its marketing plans, enhance employee competencies, and adjust to changing customer demands.</a:t>
            </a:r>
            <a:endParaRPr lang="en-GB">
              <a:solidFill>
                <a:schemeClr val="tx1"/>
              </a:solidFill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endParaRPr lang="en-GB" b="1">
              <a:solidFill>
                <a:srgbClr val="595959"/>
              </a:solidFill>
              <a:latin typeface="Arial"/>
              <a:ea typeface="Roboto"/>
              <a:cs typeface="Roboto"/>
            </a:endParaRPr>
          </a:p>
          <a:p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Calculator Ultra, 2025. </a:t>
            </a:r>
            <a:r>
              <a:rPr lang="en-GB" i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Find More Calculator: Drop in Sales Calculator &amp; Formula Online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. Available at: 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https://www.calculatorultra.com/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 (Accessed: 6 October 2025).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Case Study, 2025. Green Haven Florists Company Overview and Operational Challenges.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Kotler, P. and Keller, K.L., 2016. </a:t>
            </a:r>
            <a:r>
              <a:rPr lang="en-GB" i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Marketing Management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. 15th ed. Pearson.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UK Government, 2025. </a:t>
            </a:r>
            <a:r>
              <a:rPr lang="en-GB" i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Export Opportunities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. Available at: 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https://www.business.gov.uk/export-opportunities/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 (Accessed: 3 November 2025).</a:t>
            </a:r>
            <a:endParaRPr lang="en-GB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Smith, J., 2024. </a:t>
            </a:r>
            <a:r>
              <a:rPr lang="en-GB" i="1">
                <a:solidFill>
                  <a:schemeClr val="tx1"/>
                </a:solidFill>
                <a:latin typeface="Roboto"/>
                <a:ea typeface="+mn-lt"/>
                <a:cs typeface="+mn-lt"/>
              </a:rPr>
              <a:t>Digital Marketing Trends for Small Retailers</a:t>
            </a:r>
            <a:r>
              <a:rPr lang="en-GB">
                <a:solidFill>
                  <a:schemeClr val="tx1"/>
                </a:solidFill>
                <a:latin typeface="Roboto"/>
                <a:ea typeface="+mn-lt"/>
                <a:cs typeface="+mn-lt"/>
              </a:rPr>
              <a:t>. London: Retail Insights Publishing</a:t>
            </a:r>
            <a:endParaRPr lang="en-GB">
              <a:solidFill>
                <a:schemeClr val="tx1"/>
              </a:solidFill>
              <a:latin typeface="Roboto"/>
            </a:endParaRPr>
          </a:p>
          <a:p>
            <a:endParaRPr lang="en-GB"/>
          </a:p>
          <a:p>
            <a:endParaRPr lang="en-GB" b="1"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852</Words>
  <Application>Microsoft Office PowerPoint</Application>
  <PresentationFormat>Widescreen</PresentationFormat>
  <Paragraphs>92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Arial,Sans-Serif</vt:lpstr>
      <vt:lpstr>Aptos</vt:lpstr>
      <vt:lpstr>Arial</vt:lpstr>
      <vt:lpstr>Century Gothic</vt:lpstr>
      <vt:lpstr>Roboto</vt:lpstr>
      <vt:lpstr>Wingdings 3</vt:lpstr>
      <vt:lpstr>Wisp</vt:lpstr>
      <vt:lpstr>MODULE NAME : Problem Solving and decision making MODULE CODE :LCLM4004 STUDENT NAME: EL FERRI FARAH STUDENT ID : 2442516 LECTURER : Mohammad Rahman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Farah El Ferri (2442516)</cp:lastModifiedBy>
  <cp:revision>2</cp:revision>
  <dcterms:created xsi:type="dcterms:W3CDTF">2024-10-08T15:58:04Z</dcterms:created>
  <dcterms:modified xsi:type="dcterms:W3CDTF">2025-11-09T10:24:43Z</dcterms:modified>
</cp:coreProperties>
</file>