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371" r:id="rId2"/>
    <p:sldId id="457" r:id="rId3"/>
    <p:sldId id="458" r:id="rId4"/>
    <p:sldId id="499" r:id="rId5"/>
    <p:sldId id="459" r:id="rId6"/>
    <p:sldId id="460" r:id="rId7"/>
    <p:sldId id="461" r:id="rId8"/>
    <p:sldId id="462" r:id="rId9"/>
    <p:sldId id="463" r:id="rId10"/>
    <p:sldId id="464" r:id="rId11"/>
    <p:sldId id="465" r:id="rId12"/>
    <p:sldId id="466" r:id="rId13"/>
    <p:sldId id="467" r:id="rId14"/>
    <p:sldId id="468" r:id="rId15"/>
    <p:sldId id="469" r:id="rId16"/>
    <p:sldId id="470" r:id="rId17"/>
    <p:sldId id="471" r:id="rId18"/>
    <p:sldId id="472" r:id="rId19"/>
    <p:sldId id="473" r:id="rId20"/>
    <p:sldId id="474" r:id="rId21"/>
    <p:sldId id="475" r:id="rId22"/>
    <p:sldId id="477" r:id="rId23"/>
    <p:sldId id="478" r:id="rId24"/>
    <p:sldId id="479" r:id="rId25"/>
    <p:sldId id="480" r:id="rId26"/>
    <p:sldId id="481" r:id="rId27"/>
    <p:sldId id="482" r:id="rId28"/>
    <p:sldId id="483" r:id="rId29"/>
    <p:sldId id="484" r:id="rId30"/>
    <p:sldId id="485" r:id="rId31"/>
    <p:sldId id="486" r:id="rId32"/>
    <p:sldId id="487" r:id="rId33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94181" autoAdjust="0"/>
  </p:normalViewPr>
  <p:slideViewPr>
    <p:cSldViewPr>
      <p:cViewPr varScale="1">
        <p:scale>
          <a:sx n="58" d="100"/>
          <a:sy n="58" d="100"/>
        </p:scale>
        <p:origin x="504" y="2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《稱讚淨土佛攝受經》（即阿彌陀經唐譯本）云：「我觀如是利益安樂大事因緣，說誠諦語。」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08580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夫眾生根器千差萬別，世尊故</a:t>
            </a:r>
            <a:r>
              <a:rPr lang="zh-TW" altLang="zh-TW" sz="16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說八萬四千法門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廣應群機。《華嚴》圓教專接上上根人，智慧如舍利弗，神通如目犍連，於佛聲聞弟子中均稱第一，但在華嚴會上，如盲如聾，況是下於此者，故云下根絕分。至於小始諸教，乃接權小之機，對於上根則有教淺機深之失，亦不應機。唯本經之持名念佛法門，聖凡齊收，利鈍悉被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61539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2025/9/16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C6B5FFE-9272-E10D-C0CF-841262CF5953}"/>
              </a:ext>
            </a:extLst>
          </p:cNvPr>
          <p:cNvSpPr txBox="1"/>
          <p:nvPr/>
        </p:nvSpPr>
        <p:spPr>
          <a:xfrm>
            <a:off x="10793243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本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經之殊勝在於契理契機：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DBA6B05-E389-FE94-BF77-B849DBA3915C}"/>
              </a:ext>
            </a:extLst>
          </p:cNvPr>
          <p:cNvSpPr txBox="1"/>
          <p:nvPr/>
        </p:nvSpPr>
        <p:spPr>
          <a:xfrm>
            <a:off x="7977569" y="618138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 理者：實際理體，亦即真如實相。本經乃「住真實慧」、「開化顯示真實之際」并「惠以真實之利」，純一真實也。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3943320-2969-2FC2-C59A-9E91B92437A0}"/>
              </a:ext>
            </a:extLst>
          </p:cNvPr>
          <p:cNvSpPr txBox="1"/>
          <p:nvPr/>
        </p:nvSpPr>
        <p:spPr>
          <a:xfrm>
            <a:off x="5297589" y="618138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又本經稱為中本華嚴經，經中所詮之一切事理，即華嚴之事理無礙，事事無礙之一真法界。華嚴祕奧之理體，正在本經。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BAE2EBB-B07C-BFEC-2A9A-FCA46FF20608}"/>
              </a:ext>
            </a:extLst>
          </p:cNvPr>
          <p:cNvSpPr txBox="1"/>
          <p:nvPr/>
        </p:nvSpPr>
        <p:spPr>
          <a:xfrm>
            <a:off x="712200" y="618138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 機者：根機。至於契機，更是本經之獨勝，以持名念佛，三根普被，凡聖齊收，上上根全體承當，下下根亦可依之得度，下至五逆十惡，臨終念佛，亦必隨願得生，橫出三界，圓登四土，頓與觀音勢至並肩，可見此法門究竟方便，善應群機也。</a:t>
            </a:r>
          </a:p>
        </p:txBody>
      </p:sp>
    </p:spTree>
    <p:extLst>
      <p:ext uri="{BB962C8B-B14F-4D97-AF65-F5344CB8AC3E}">
        <p14:creationId xmlns:p14="http://schemas.microsoft.com/office/powerpoint/2010/main" val="31328986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D6C732F-789B-D56D-10A5-AA05E860DE5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B9A1136-E907-FC65-C632-E50EF82D261B}"/>
              </a:ext>
            </a:extLst>
          </p:cNvPr>
          <p:cNvSpPr txBox="1"/>
          <p:nvPr/>
        </p:nvSpPr>
        <p:spPr>
          <a:xfrm>
            <a:off x="7031310" y="65414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淨宗之妙，在於「不離佛法，而行世法；不廢世法，而證佛法」。最為方便，隨時隨地可修，不誤世間工作，依舊頓脫生死。既能自覺覺他，廣度眾生於未來，亦復自他俱利，造福社會於今世。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63E6E3E-7A11-8806-345D-EF9319231A5B}"/>
              </a:ext>
            </a:extLst>
          </p:cNvPr>
          <p:cNvSpPr txBox="1"/>
          <p:nvPr/>
        </p:nvSpPr>
        <p:spPr>
          <a:xfrm>
            <a:off x="3478154" y="618138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經云：「當來之世，經道滅盡，我以慈悲哀愍，特留此經止住百歲，其有眾生，值斯經者，隨意所願，皆可得度」。誠此界他方一切有情，離苦得樂，究竟菩提之法要也。</a:t>
            </a:r>
          </a:p>
        </p:txBody>
      </p:sp>
    </p:spTree>
    <p:extLst>
      <p:ext uri="{BB962C8B-B14F-4D97-AF65-F5344CB8AC3E}">
        <p14:creationId xmlns:p14="http://schemas.microsoft.com/office/powerpoint/2010/main" val="9126996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6C69AD9-BF44-6ABA-05DE-E4FC8BDA5207}"/>
              </a:ext>
            </a:extLst>
          </p:cNvPr>
          <p:cNvSpPr txBox="1"/>
          <p:nvPr/>
        </p:nvSpPr>
        <p:spPr>
          <a:xfrm>
            <a:off x="8975526" y="477466"/>
            <a:ext cx="3134191" cy="29523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十門釋經：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唐代澄觀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（清涼國師）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著華嚴經疏，先總啟十種義門，懸談一經之大意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B1F33ED1-D0F4-1A95-547A-31F04B7194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96" y="189434"/>
            <a:ext cx="8894830" cy="2808312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97873DDE-4B9E-10ED-4920-86BEC26FB001}"/>
              </a:ext>
            </a:extLst>
          </p:cNvPr>
          <p:cNvSpPr txBox="1"/>
          <p:nvPr/>
        </p:nvSpPr>
        <p:spPr>
          <a:xfrm>
            <a:off x="9056222" y="3717826"/>
            <a:ext cx="3134191" cy="29523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淨土大經解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謹釋此經，依華嚴宗法及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彌陀疏鈔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例，總開十門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。」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5AFA5FA5-4822-5E4B-934C-6479E25EC5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96" y="3717826"/>
            <a:ext cx="8894830" cy="2808312"/>
          </a:xfrm>
          <a:prstGeom prst="rect">
            <a:avLst/>
          </a:prstGeom>
        </p:spPr>
      </p:pic>
      <p:cxnSp>
        <p:nvCxnSpPr>
          <p:cNvPr id="12" name="直線接點 11">
            <a:extLst>
              <a:ext uri="{FF2B5EF4-FFF2-40B4-BE49-F238E27FC236}">
                <a16:creationId xmlns:a16="http://schemas.microsoft.com/office/drawing/2014/main" id="{33043105-D13B-E52E-6003-3A2204AEFABB}"/>
              </a:ext>
            </a:extLst>
          </p:cNvPr>
          <p:cNvCxnSpPr>
            <a:cxnSpLocks/>
          </p:cNvCxnSpPr>
          <p:nvPr/>
        </p:nvCxnSpPr>
        <p:spPr>
          <a:xfrm>
            <a:off x="80696" y="3501802"/>
            <a:ext cx="11847158" cy="72008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BF84FC62-4100-1DD4-D3CD-8BEA4C8C59FB}"/>
              </a:ext>
            </a:extLst>
          </p:cNvPr>
          <p:cNvCxnSpPr>
            <a:cxnSpLocks/>
          </p:cNvCxnSpPr>
          <p:nvPr/>
        </p:nvCxnSpPr>
        <p:spPr>
          <a:xfrm flipV="1">
            <a:off x="8471470" y="2709714"/>
            <a:ext cx="0" cy="1152128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AD63A63F-C438-2716-25F7-7436E313A6A4}"/>
              </a:ext>
            </a:extLst>
          </p:cNvPr>
          <p:cNvCxnSpPr>
            <a:cxnSpLocks/>
          </p:cNvCxnSpPr>
          <p:nvPr/>
        </p:nvCxnSpPr>
        <p:spPr>
          <a:xfrm flipV="1">
            <a:off x="4078982" y="2853730"/>
            <a:ext cx="3528392" cy="936104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B2974EBE-784A-EDA6-ABEF-613128FCCD32}"/>
              </a:ext>
            </a:extLst>
          </p:cNvPr>
          <p:cNvCxnSpPr>
            <a:cxnSpLocks/>
          </p:cNvCxnSpPr>
          <p:nvPr/>
        </p:nvCxnSpPr>
        <p:spPr>
          <a:xfrm flipV="1">
            <a:off x="5015086" y="2853730"/>
            <a:ext cx="826249" cy="100811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6B94EE9B-C175-D295-AF17-8C2750D1BB9F}"/>
              </a:ext>
            </a:extLst>
          </p:cNvPr>
          <p:cNvCxnSpPr>
            <a:cxnSpLocks/>
          </p:cNvCxnSpPr>
          <p:nvPr/>
        </p:nvCxnSpPr>
        <p:spPr>
          <a:xfrm flipH="1" flipV="1">
            <a:off x="5015086" y="2781722"/>
            <a:ext cx="2448272" cy="100811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33D242EA-0713-FBD4-ADBC-9B2A5B4231F6}"/>
              </a:ext>
            </a:extLst>
          </p:cNvPr>
          <p:cNvCxnSpPr>
            <a:cxnSpLocks/>
          </p:cNvCxnSpPr>
          <p:nvPr/>
        </p:nvCxnSpPr>
        <p:spPr>
          <a:xfrm flipH="1" flipV="1">
            <a:off x="4078982" y="2709714"/>
            <a:ext cx="2520280" cy="1152128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接點 27">
            <a:extLst>
              <a:ext uri="{FF2B5EF4-FFF2-40B4-BE49-F238E27FC236}">
                <a16:creationId xmlns:a16="http://schemas.microsoft.com/office/drawing/2014/main" id="{C64C992F-7364-D1CF-BEFA-B60702C1696B}"/>
              </a:ext>
            </a:extLst>
          </p:cNvPr>
          <p:cNvCxnSpPr>
            <a:cxnSpLocks/>
          </p:cNvCxnSpPr>
          <p:nvPr/>
        </p:nvCxnSpPr>
        <p:spPr>
          <a:xfrm flipV="1">
            <a:off x="3214886" y="2853730"/>
            <a:ext cx="0" cy="864096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接點 28">
            <a:extLst>
              <a:ext uri="{FF2B5EF4-FFF2-40B4-BE49-F238E27FC236}">
                <a16:creationId xmlns:a16="http://schemas.microsoft.com/office/drawing/2014/main" id="{074ACA7F-643A-0C10-AE97-6CD1FEC25083}"/>
              </a:ext>
            </a:extLst>
          </p:cNvPr>
          <p:cNvCxnSpPr>
            <a:cxnSpLocks/>
          </p:cNvCxnSpPr>
          <p:nvPr/>
        </p:nvCxnSpPr>
        <p:spPr>
          <a:xfrm flipV="1">
            <a:off x="2278782" y="2709714"/>
            <a:ext cx="0" cy="108012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AA56A53A-5FCF-BEEF-0C53-D40FF4CB1FBA}"/>
              </a:ext>
            </a:extLst>
          </p:cNvPr>
          <p:cNvCxnSpPr>
            <a:cxnSpLocks/>
          </p:cNvCxnSpPr>
          <p:nvPr/>
        </p:nvCxnSpPr>
        <p:spPr>
          <a:xfrm flipV="1">
            <a:off x="1414686" y="2709714"/>
            <a:ext cx="0" cy="1152128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接點 33">
            <a:extLst>
              <a:ext uri="{FF2B5EF4-FFF2-40B4-BE49-F238E27FC236}">
                <a16:creationId xmlns:a16="http://schemas.microsoft.com/office/drawing/2014/main" id="{1416EDA2-8FB4-6D17-88E3-E0E1C428E865}"/>
              </a:ext>
            </a:extLst>
          </p:cNvPr>
          <p:cNvCxnSpPr>
            <a:cxnSpLocks/>
          </p:cNvCxnSpPr>
          <p:nvPr/>
        </p:nvCxnSpPr>
        <p:spPr>
          <a:xfrm flipV="1">
            <a:off x="550590" y="2709714"/>
            <a:ext cx="0" cy="108012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矩形 39">
            <a:extLst>
              <a:ext uri="{FF2B5EF4-FFF2-40B4-BE49-F238E27FC236}">
                <a16:creationId xmlns:a16="http://schemas.microsoft.com/office/drawing/2014/main" id="{02614396-A4F1-4545-0DC3-1FDF4007CC2C}"/>
              </a:ext>
            </a:extLst>
          </p:cNvPr>
          <p:cNvSpPr/>
          <p:nvPr/>
        </p:nvSpPr>
        <p:spPr>
          <a:xfrm>
            <a:off x="6383238" y="1053530"/>
            <a:ext cx="648072" cy="172819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id="{3A744E9E-A6EC-D29F-3042-869F9FDAF8D8}"/>
              </a:ext>
            </a:extLst>
          </p:cNvPr>
          <p:cNvSpPr/>
          <p:nvPr/>
        </p:nvSpPr>
        <p:spPr>
          <a:xfrm>
            <a:off x="5519142" y="4725938"/>
            <a:ext cx="648072" cy="172819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048214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0" grpId="0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DA54D1E-3419-7C2B-7E04-178293AD6BB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2E10C08-26D2-B99A-AAA2-C288A02E98D2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貳、概要（十門分列中前九門）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E23CDD1-D11B-B4D1-1FEA-9C2F10032E22}"/>
              </a:ext>
            </a:extLst>
          </p:cNvPr>
          <p:cNvSpPr txBox="1"/>
          <p:nvPr/>
        </p:nvSpPr>
        <p:spPr>
          <a:xfrm>
            <a:off x="8979712" y="676770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一、教起因緣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31586EA-8B91-C595-ECAA-2CDE3C3F211C}"/>
              </a:ext>
            </a:extLst>
          </p:cNvPr>
          <p:cNvSpPr txBox="1"/>
          <p:nvPr/>
        </p:nvSpPr>
        <p:spPr>
          <a:xfrm>
            <a:off x="8205141" y="548981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（一）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明大教與淨土法門之興起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F9622D0-009B-0FE7-9905-D8E0A19A708C}"/>
              </a:ext>
            </a:extLst>
          </p:cNvPr>
          <p:cNvSpPr txBox="1"/>
          <p:nvPr/>
        </p:nvSpPr>
        <p:spPr>
          <a:xfrm>
            <a:off x="6099755" y="549474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一切法不離因緣，大教之興，因緣無量，而無量因緣，唯為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一大事因緣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故。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2ACFC399-D699-BA3D-6FF7-91EFECEE1034}"/>
              </a:ext>
            </a:extLst>
          </p:cNvPr>
          <p:cNvSpPr txBox="1"/>
          <p:nvPr/>
        </p:nvSpPr>
        <p:spPr>
          <a:xfrm>
            <a:off x="5880759" y="170160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令一切眾生開示悟入佛知見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cxnSp>
        <p:nvCxnSpPr>
          <p:cNvPr id="11" name="直線接點 10">
            <a:extLst>
              <a:ext uri="{FF2B5EF4-FFF2-40B4-BE49-F238E27FC236}">
                <a16:creationId xmlns:a16="http://schemas.microsoft.com/office/drawing/2014/main" id="{68F919F9-6D8D-36D7-4654-B53691791C06}"/>
              </a:ext>
            </a:extLst>
          </p:cNvPr>
          <p:cNvCxnSpPr/>
          <p:nvPr/>
        </p:nvCxnSpPr>
        <p:spPr>
          <a:xfrm flipH="1" flipV="1">
            <a:off x="6413601" y="5157986"/>
            <a:ext cx="288032" cy="36004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C61226F2-32A9-7F7D-24CA-D63825E8452E}"/>
              </a:ext>
            </a:extLst>
          </p:cNvPr>
          <p:cNvSpPr txBox="1"/>
          <p:nvPr/>
        </p:nvSpPr>
        <p:spPr>
          <a:xfrm>
            <a:off x="769416" y="549474"/>
            <a:ext cx="490390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法華云：「諸佛世尊唯以一大事因緣故，出現於世」。華嚴云：「如來成等正覺出興於世，以十種無量無數因緣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，乃至廣說如是等無量因緣，唯為一大事因緣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，唯欲眾生開示佛知見故」。亦即欲一切眾生開明本心，同佛知見，等成正覺也。</a:t>
            </a:r>
          </a:p>
        </p:txBody>
      </p:sp>
    </p:spTree>
    <p:extLst>
      <p:ext uri="{BB962C8B-B14F-4D97-AF65-F5344CB8AC3E}">
        <p14:creationId xmlns:p14="http://schemas.microsoft.com/office/powerpoint/2010/main" val="693526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8040EDB-6A84-CD1E-EE9F-22FE909ECAEA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D3C6AB4-9FC4-FE81-F321-C57B76434F1A}"/>
              </a:ext>
            </a:extLst>
          </p:cNvPr>
          <p:cNvSpPr txBox="1"/>
          <p:nvPr/>
        </p:nvSpPr>
        <p:spPr>
          <a:xfrm>
            <a:off x="8139112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本經興起因緣亦復如是。經云：「我觀如是利益安樂大事因緣，說誠諦語」。可見與華嚴、法華同為一大事因緣也。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FC9DB56-C650-C073-BB4F-EAB47563F70B}"/>
              </a:ext>
            </a:extLst>
          </p:cNvPr>
          <p:cNvSpPr txBox="1"/>
          <p:nvPr/>
        </p:nvSpPr>
        <p:spPr>
          <a:xfrm>
            <a:off x="3430910" y="654142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疏鈔云：「今但一心持名，即得不退。此乃直指凡夫自心究竟成佛。若能諦信，何須遍歷三乘，久經多劫？不越一念，頓證菩提，豈非大事」。可見淨宗正是直指頓超之法，以念佛心，入佛知見，淨宗之興起，正由此大事因緣也。</a:t>
            </a:r>
          </a:p>
        </p:txBody>
      </p:sp>
    </p:spTree>
    <p:extLst>
      <p:ext uri="{BB962C8B-B14F-4D97-AF65-F5344CB8AC3E}">
        <p14:creationId xmlns:p14="http://schemas.microsoft.com/office/powerpoint/2010/main" val="1354047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631EE73A-DB5C-9139-1642-7812DC321EA8}"/>
              </a:ext>
            </a:extLst>
          </p:cNvPr>
          <p:cNvSpPr txBox="1"/>
          <p:nvPr/>
        </p:nvSpPr>
        <p:spPr>
          <a:xfrm>
            <a:off x="11441315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（二）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詳明本經興起之因緣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32DEB9A-CA7A-04DE-2A77-315AC93F4D09}"/>
              </a:ext>
            </a:extLst>
          </p:cNvPr>
          <p:cNvSpPr txBox="1"/>
          <p:nvPr/>
        </p:nvSpPr>
        <p:spPr>
          <a:xfrm>
            <a:off x="10577219" y="466015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⒈稱性極談，如來正說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3B0D799-D390-2390-3DE7-11B8EA05E5BA}"/>
              </a:ext>
            </a:extLst>
          </p:cNvPr>
          <p:cNvSpPr txBox="1"/>
          <p:nvPr/>
        </p:nvSpPr>
        <p:spPr>
          <a:xfrm>
            <a:off x="9126125" y="477466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華嚴、法華均圓頓稱性之教，但其歸趣，卻在本經。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C1E9D02-4D8C-7DFD-9124-4A6F93725FC2}"/>
              </a:ext>
            </a:extLst>
          </p:cNvPr>
          <p:cNvSpPr txBox="1"/>
          <p:nvPr/>
        </p:nvSpPr>
        <p:spPr>
          <a:xfrm>
            <a:off x="6492314" y="477466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要解云：「絕待圓融，不可思議，華嚴奧藏，法華祕髓，一切諸佛之心要，菩薩萬行之司南，皆不出於此矣」。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529C035-AC7D-690F-56F3-E95C5CF1CFB6}"/>
              </a:ext>
            </a:extLst>
          </p:cNvPr>
          <p:cNvSpPr txBox="1"/>
          <p:nvPr/>
        </p:nvSpPr>
        <p:spPr>
          <a:xfrm>
            <a:off x="334566" y="477466"/>
            <a:ext cx="6083717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日道隱曰：「五濁惡世，造惡之時，其難非一；特此一門，至圓極頓，而且由其簡易直捷，則出世之正說偏在斯經。一代所說歸此經，如眾水歸於大海。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由此言之，百萬阿僧祇因緣以起華嚴之典，一大事因緣以成法華之教，亦唯為此法之由序」。蓋謂華嚴、法華兩經只是本經之導引，本經正是一大藏教之指歸。華嚴末後十大願王，導歸極樂，是其明證。</a:t>
            </a:r>
          </a:p>
        </p:txBody>
      </p:sp>
    </p:spTree>
    <p:extLst>
      <p:ext uri="{BB962C8B-B14F-4D97-AF65-F5344CB8AC3E}">
        <p14:creationId xmlns:p14="http://schemas.microsoft.com/office/powerpoint/2010/main" val="26478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526F044-56CF-4256-DE36-4280020BD74A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EC02DBF-FEE3-67C1-DDD8-B706789745CC}"/>
              </a:ext>
            </a:extLst>
          </p:cNvPr>
          <p:cNvSpPr txBox="1"/>
          <p:nvPr/>
        </p:nvSpPr>
        <p:spPr>
          <a:xfrm>
            <a:off x="7785551" y="65414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楞嚴云：「憶佛念佛，現前當來，必定見佛」、「淨念相繼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，自得心開」。奇妙疾捷，莫過於是。一切眾生由此得度，十方如來乃稱本懷。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378E904-0248-0EB6-6571-71CADFA9F4DB}"/>
              </a:ext>
            </a:extLst>
          </p:cNvPr>
          <p:cNvSpPr txBox="1"/>
          <p:nvPr/>
        </p:nvSpPr>
        <p:spPr>
          <a:xfrm>
            <a:off x="6530930" y="61813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本經所宣，乃如來真實純一之法，無有權曲，故名正說。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ECB2DE2-08AE-300B-D9FA-D23A2C2EA29E}"/>
              </a:ext>
            </a:extLst>
          </p:cNvPr>
          <p:cNvSpPr txBox="1"/>
          <p:nvPr/>
        </p:nvSpPr>
        <p:spPr>
          <a:xfrm>
            <a:off x="3671260" y="614794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世尊稱其本性，和盤托出，毫無保留，故名稱性，一切含靈，皆因此而得度，乃稱性中登峰造極之談，故為稱性極談。</a:t>
            </a:r>
          </a:p>
        </p:txBody>
      </p:sp>
    </p:spTree>
    <p:extLst>
      <p:ext uri="{BB962C8B-B14F-4D97-AF65-F5344CB8AC3E}">
        <p14:creationId xmlns:p14="http://schemas.microsoft.com/office/powerpoint/2010/main" val="2004391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1ADCB7F-4B2D-D28D-CFE1-6BC7A017604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03A0645-F85E-3AEE-C6BD-D4776E76F663}"/>
              </a:ext>
            </a:extLst>
          </p:cNvPr>
          <p:cNvSpPr txBox="1"/>
          <p:nvPr/>
        </p:nvSpPr>
        <p:spPr>
          <a:xfrm>
            <a:off x="7370583" y="618138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徹上，則如普賢、文殊尚發願求生極樂。徹下，則五逆十惡，臨終得遇善友，教以念佛，十念成功，亦生彼國。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348925E-6840-D6A9-5B59-4D08C1B5517A}"/>
              </a:ext>
            </a:extLst>
          </p:cNvPr>
          <p:cNvSpPr txBox="1"/>
          <p:nvPr/>
        </p:nvSpPr>
        <p:spPr>
          <a:xfrm>
            <a:off x="10073163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⒉ 三根普被，聖凡齊收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9B3475C-2D6A-EE2F-2638-DED00DC65589}"/>
              </a:ext>
            </a:extLst>
          </p:cNvPr>
          <p:cNvSpPr txBox="1"/>
          <p:nvPr/>
        </p:nvSpPr>
        <p:spPr>
          <a:xfrm>
            <a:off x="5954866" y="61813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本經云：「值斯經者，隨意所願，皆可得度」。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2E49DBC-B675-892E-17B7-4F5B6B317998}"/>
              </a:ext>
            </a:extLst>
          </p:cNvPr>
          <p:cNvSpPr txBox="1"/>
          <p:nvPr/>
        </p:nvSpPr>
        <p:spPr>
          <a:xfrm>
            <a:off x="2672983" y="62148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末法眾生，福薄障深，唯此一門，但信願持名，便能功超累劫，往生極樂，逕登不退。若無如是微妙法門，凡夫何能度此生死業海，而登彼岸。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F11027B-73D7-75FC-62A8-4D8209BECCCA}"/>
              </a:ext>
            </a:extLst>
          </p:cNvPr>
          <p:cNvSpPr txBox="1"/>
          <p:nvPr/>
        </p:nvSpPr>
        <p:spPr>
          <a:xfrm>
            <a:off x="622598" y="618138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元曉師云：「四十八願，先為凡夫，兼為三乘聖人」。可見淨土之妙，首為凡夫得度也。</a:t>
            </a:r>
          </a:p>
        </p:txBody>
      </p:sp>
    </p:spTree>
    <p:extLst>
      <p:ext uri="{BB962C8B-B14F-4D97-AF65-F5344CB8AC3E}">
        <p14:creationId xmlns:p14="http://schemas.microsoft.com/office/powerpoint/2010/main" val="40727525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07C8FD00-E03A-2277-F8EA-A905EA8DE256}"/>
              </a:ext>
            </a:extLst>
          </p:cNvPr>
          <p:cNvSpPr txBox="1"/>
          <p:nvPr/>
        </p:nvSpPr>
        <p:spPr>
          <a:xfrm>
            <a:off x="7267654" y="65414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末世修行，多諸障難，陰魔干擾，行人正見稍失，便陷魔網，楞嚴曰：「不作聖心，名善境界；若作聖解，即受群邪」。可見行人稍有執著，便失正見，即入魔途，求升反降，甚至墮入泥犁。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BAF4DE5-50F4-7337-7994-E836658B86BA}"/>
              </a:ext>
            </a:extLst>
          </p:cNvPr>
          <p:cNvSpPr txBox="1"/>
          <p:nvPr/>
        </p:nvSpPr>
        <p:spPr>
          <a:xfrm>
            <a:off x="11153283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⒊ 他力妙法，善護行人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1A60483-5FE3-E156-B7E6-90C4A1B602C4}"/>
              </a:ext>
            </a:extLst>
          </p:cNvPr>
          <p:cNvSpPr txBox="1"/>
          <p:nvPr/>
        </p:nvSpPr>
        <p:spPr>
          <a:xfrm>
            <a:off x="3569500" y="65414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念佛法門，行人發心念佛，仗彌陀本願攝受，威神加持，護持行者，魔不能擾。十往生經云：「若有眾生念阿彌陀佛，願往生者，彼佛即遣二十五菩薩，擁護行者。一切時，一切處，不令惡鬼惡神得其便也」。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10E64CE5-3B06-B459-689D-4FED044FBAFA}"/>
              </a:ext>
            </a:extLst>
          </p:cNvPr>
          <p:cNvSpPr txBox="1"/>
          <p:nvPr/>
        </p:nvSpPr>
        <p:spPr>
          <a:xfrm>
            <a:off x="406574" y="698631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彌陀經云：「若有善男子、善女人，聞是經受持者，及聞諸佛名者。是諸善男子、善女人，皆為一切諸佛之所護念」。是故念佛人有四十里光明燭身，魔不能犯。</a:t>
            </a:r>
          </a:p>
        </p:txBody>
      </p:sp>
    </p:spTree>
    <p:extLst>
      <p:ext uri="{BB962C8B-B14F-4D97-AF65-F5344CB8AC3E}">
        <p14:creationId xmlns:p14="http://schemas.microsoft.com/office/powerpoint/2010/main" val="1944324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3113173-DCF4-B9F8-74F9-80A4ABE8A55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EF2F6B6-E1D2-3A73-8BD8-2DD9D80A4565}"/>
              </a:ext>
            </a:extLst>
          </p:cNvPr>
          <p:cNvSpPr txBox="1"/>
          <p:nvPr/>
        </p:nvSpPr>
        <p:spPr>
          <a:xfrm>
            <a:off x="1014517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⒋ 暗合道妙，巧入無生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172A7F0-393F-90E5-B630-F91CC6B3DABF}"/>
              </a:ext>
            </a:extLst>
          </p:cNvPr>
          <p:cNvSpPr txBox="1"/>
          <p:nvPr/>
        </p:nvSpPr>
        <p:spPr>
          <a:xfrm>
            <a:off x="6279862" y="65414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「無念」與「無生」，遠非凡夫之所能，圓教八地菩薩，離一切心意識分別，始名真得無生法忍，可見此乃聖者之所難也。如來懸知末代罪濁眾生，立相住心尚不能得，何況離相而求事者。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EA73F77-1F9F-5426-350A-8F58EFD5DCC9}"/>
              </a:ext>
            </a:extLst>
          </p:cNvPr>
          <p:cNvSpPr txBox="1"/>
          <p:nvPr/>
        </p:nvSpPr>
        <p:spPr>
          <a:xfrm>
            <a:off x="2940695" y="62148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此方便門，指方立相，攝心專注，即此妄心，持佛名號，念一佛名，換除百千萬億妄想雜念，念得純熟，乃忘能所，心無所住，佛號分明，便契無住生心之妙諦。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76191E4-ACDC-C84B-B688-BB4AE69E26C9}"/>
              </a:ext>
            </a:extLst>
          </p:cNvPr>
          <p:cNvSpPr txBox="1"/>
          <p:nvPr/>
        </p:nvSpPr>
        <p:spPr>
          <a:xfrm>
            <a:off x="736129" y="62148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持名念佛，入有得空，潛通佛智，暗合道妙，巧入無念，即凡成聖。至哉妙用，不可思議。</a:t>
            </a:r>
          </a:p>
        </p:txBody>
      </p:sp>
    </p:spTree>
    <p:extLst>
      <p:ext uri="{BB962C8B-B14F-4D97-AF65-F5344CB8AC3E}">
        <p14:creationId xmlns:p14="http://schemas.microsoft.com/office/powerpoint/2010/main" val="30117184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7D5DD72-9641-E31F-AF3E-3A76E0957FA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536468E-2FD5-33A1-2068-D3B899E02F9C}"/>
              </a:ext>
            </a:extLst>
          </p:cNvPr>
          <p:cNvSpPr txBox="1"/>
          <p:nvPr/>
        </p:nvSpPr>
        <p:spPr>
          <a:xfrm>
            <a:off x="5087094" y="618138"/>
            <a:ext cx="549381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念佛乃修行之徑路，持名又為四種念佛之徑路，稱為徑中之徑。又本經不倡「一心不亂」，直以「發菩提心，一向專念阿彌陀佛為宗」。但能發心專念，皆可往生，故更為明確簡要。故稱淨宗第一經，因其為直截中之直截，方便中之方便，絕待圓融，不可思議。利濟眾生，此經為最。</a:t>
            </a:r>
          </a:p>
        </p:txBody>
      </p:sp>
    </p:spTree>
    <p:extLst>
      <p:ext uri="{BB962C8B-B14F-4D97-AF65-F5344CB8AC3E}">
        <p14:creationId xmlns:p14="http://schemas.microsoft.com/office/powerpoint/2010/main" val="3904191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0378345-9BB7-8542-A8DE-BB89F546115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01BA6F3-64F7-6306-2B71-F530D3D74459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⒌ 大聖垂慈，特留此經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5E1E776-23ED-4113-4B7A-AA067DA3B377}"/>
              </a:ext>
            </a:extLst>
          </p:cNvPr>
          <p:cNvSpPr txBox="1"/>
          <p:nvPr/>
        </p:nvSpPr>
        <p:spPr>
          <a:xfrm>
            <a:off x="4273802" y="618138"/>
            <a:ext cx="549381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經云：「當來之世，經道滅盡。我以慈悲哀愍，特留此經止住百歲。其有眾生，值斯經者，隨意所願，皆可得度」。又法滅盡經中，亦具無量壽經，最後入滅之說。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FD40742-57BE-FE78-7360-AD276DEEB05B}"/>
              </a:ext>
            </a:extLst>
          </p:cNvPr>
          <p:cNvSpPr txBox="1"/>
          <p:nvPr/>
        </p:nvSpPr>
        <p:spPr>
          <a:xfrm>
            <a:off x="817418" y="621482"/>
            <a:ext cx="549381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今於末世，濁惡彌深，眾根愈劣，垢重障深，惡浪滔天，毒焰遍地，世尊垂慈，仍特留此經以作慈航。正顯本經興起之勝緣，持名法門之妙用。佛恩深重，粉身難報。</a:t>
            </a:r>
          </a:p>
        </p:txBody>
      </p:sp>
    </p:spTree>
    <p:extLst>
      <p:ext uri="{BB962C8B-B14F-4D97-AF65-F5344CB8AC3E}">
        <p14:creationId xmlns:p14="http://schemas.microsoft.com/office/powerpoint/2010/main" val="11014267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A0113FE-A4CB-6249-2870-401E1F46D1F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8640B57-FDDF-62AA-2A67-C5382194EB06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二、本經體性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D430E9B-E312-8495-0609-693BCAF167A9}"/>
              </a:ext>
            </a:extLst>
          </p:cNvPr>
          <p:cNvSpPr txBox="1"/>
          <p:nvPr/>
        </p:nvSpPr>
        <p:spPr>
          <a:xfrm>
            <a:off x="8475146" y="548981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一切大乘經典，皆以實相為體。實相者，真實相也，又平等一相也。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25666EE-982E-7D0A-BB03-B041AD7A0F79}"/>
              </a:ext>
            </a:extLst>
          </p:cNvPr>
          <p:cNvSpPr txBox="1"/>
          <p:nvPr/>
        </p:nvSpPr>
        <p:spPr>
          <a:xfrm>
            <a:off x="6873388" y="537475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實相無相｜離一切虛妄相，「凡所有相，皆是虛妄」。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2E901E8-0F73-1293-4307-D071AF13E1FE}"/>
              </a:ext>
            </a:extLst>
          </p:cNvPr>
          <p:cNvSpPr txBox="1"/>
          <p:nvPr/>
        </p:nvSpPr>
        <p:spPr>
          <a:xfrm>
            <a:off x="5208166" y="548981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實相無不相｜非頑空與斷滅，「若見諸相非相，即見如來」。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05EE1EE-5A93-66E5-636B-65E5DCEC3815}"/>
              </a:ext>
            </a:extLst>
          </p:cNvPr>
          <p:cNvSpPr txBox="1"/>
          <p:nvPr/>
        </p:nvSpPr>
        <p:spPr>
          <a:xfrm>
            <a:off x="2926854" y="582134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實相離言說，南嶽云：「說似一物即不中」。故云：「凡有言說，皆無實義」。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607A68D-56C9-0E28-7FD1-0D6F691F42BD}"/>
              </a:ext>
            </a:extLst>
          </p:cNvPr>
          <p:cNvSpPr txBox="1"/>
          <p:nvPr/>
        </p:nvSpPr>
        <p:spPr>
          <a:xfrm>
            <a:off x="838622" y="614794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圓覺云：「諸幻盡滅，覺心不動」。「幻滅滅故，非幻不滅」。故云：「不用求真，唯須息見」。</a:t>
            </a:r>
          </a:p>
        </p:txBody>
      </p:sp>
    </p:spTree>
    <p:extLst>
      <p:ext uri="{BB962C8B-B14F-4D97-AF65-F5344CB8AC3E}">
        <p14:creationId xmlns:p14="http://schemas.microsoft.com/office/powerpoint/2010/main" val="39265152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971C42CE-3891-E675-62BA-D6E502F87DB8}"/>
              </a:ext>
            </a:extLst>
          </p:cNvPr>
          <p:cNvSpPr txBox="1"/>
          <p:nvPr/>
        </p:nvSpPr>
        <p:spPr>
          <a:xfrm>
            <a:off x="9195226" y="76549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離一切相，即一切法，離故無相，即故無不相，不得已強名實相。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854B0FE-D066-3F9E-B0BC-36A1EA24F359}"/>
              </a:ext>
            </a:extLst>
          </p:cNvPr>
          <p:cNvSpPr txBox="1"/>
          <p:nvPr/>
        </p:nvSpPr>
        <p:spPr>
          <a:xfrm>
            <a:off x="3339536" y="755331"/>
            <a:ext cx="5493812" cy="53489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論云：「莊嚴佛土功德成就，莊嚴佛、菩薩功德成就，此三種成就願心莊嚴。略說入一法句故；一法句者，謂清淨句。清淨句者，謂真實智慧無為法身故」。此論直顯事理無礙之一真法界，即事而真，當相即道，極樂世界種種依正莊嚴，一一皆是真實智慧無為法身，一一即是實相，故云本經以實相為體也。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0D406527-549F-143D-FE54-ECD65F22949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8233219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67381DB-44FD-69A3-15E9-C8115E451AB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76C671A-64E5-2FF2-A934-5AEC382768C8}"/>
              </a:ext>
            </a:extLst>
          </p:cNvPr>
          <p:cNvSpPr txBox="1"/>
          <p:nvPr/>
        </p:nvSpPr>
        <p:spPr>
          <a:xfrm>
            <a:off x="7031310" y="65414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要解云：「實相無二，亦無不二。是故舉體作依作正，作法作報，作自作他，乃至能說所說，能度所度，能信所信，能願所願，能持所持，能生所生，能讚所讚，無非實相正印之所印也」。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3ACEDA8-9FD4-4B7B-24A5-3CD8837228A9}"/>
              </a:ext>
            </a:extLst>
          </p:cNvPr>
          <p:cNvSpPr txBox="1"/>
          <p:nvPr/>
        </p:nvSpPr>
        <p:spPr>
          <a:xfrm>
            <a:off x="1693615" y="618138"/>
            <a:ext cx="490390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云：「開化顯示真實之際」，「欲拯群萌，惠以真實之利」，「住真實慧，勇猛精進，一向專志莊嚴妙土」。此即本經之所開示者，彌陀世尊，宣此妙法，欲惠予眾生以真實之利也。此三真實，即一即三，方便究竟，不可思議。依正法門，舉體皆是真實之際。</a:t>
            </a:r>
          </a:p>
        </p:txBody>
      </p:sp>
    </p:spTree>
    <p:extLst>
      <p:ext uri="{BB962C8B-B14F-4D97-AF65-F5344CB8AC3E}">
        <p14:creationId xmlns:p14="http://schemas.microsoft.com/office/powerpoint/2010/main" val="27620039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FCA14639-2F23-E48D-9FAC-40CF9F79FD8D}"/>
              </a:ext>
            </a:extLst>
          </p:cNvPr>
          <p:cNvSpPr txBox="1"/>
          <p:nvPr/>
        </p:nvSpPr>
        <p:spPr>
          <a:xfrm>
            <a:off x="1122529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三、一經宗趣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E8DA7F3-68E6-B036-6DCA-93BC0C1C44A4}"/>
              </a:ext>
            </a:extLst>
          </p:cNvPr>
          <p:cNvSpPr txBox="1"/>
          <p:nvPr/>
        </p:nvSpPr>
        <p:spPr>
          <a:xfrm>
            <a:off x="8663488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宗謂宗旨，又修行之要徑也。趣者，趣向、歸趣也。體是理，宗是行。是故依經宗旨，明其所為，識其所求，究其所至，名之為趣。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7AAAA49-4DF4-F68E-1CD5-AE718EB4660E}"/>
              </a:ext>
            </a:extLst>
          </p:cNvPr>
          <p:cNvSpPr txBox="1"/>
          <p:nvPr/>
        </p:nvSpPr>
        <p:spPr>
          <a:xfrm>
            <a:off x="6661105" y="62148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本經以「發菩提心，一向專念」為宗，以「圓生四土，逕登不退」為趣。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0D6696B-BDEF-42EE-82CE-59E8BA97AC85}"/>
              </a:ext>
            </a:extLst>
          </p:cNvPr>
          <p:cNvSpPr txBox="1"/>
          <p:nvPr/>
        </p:nvSpPr>
        <p:spPr>
          <a:xfrm>
            <a:off x="5968707" y="693490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（一）首明宗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BD90331-540D-9E17-BAAA-79A14F2BCCDF}"/>
              </a:ext>
            </a:extLst>
          </p:cNvPr>
          <p:cNvSpPr txBox="1"/>
          <p:nvPr/>
        </p:nvSpPr>
        <p:spPr>
          <a:xfrm>
            <a:off x="4515589" y="621482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經云：三輩往生之人，莫不以「發菩提心，一向專念」為因。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0519138-F499-B6E9-698C-E207B10CA284}"/>
              </a:ext>
            </a:extLst>
          </p:cNvPr>
          <p:cNvSpPr txBox="1"/>
          <p:nvPr/>
        </p:nvSpPr>
        <p:spPr>
          <a:xfrm>
            <a:off x="112063" y="621482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十九願是發菩提心，第十八願是一向專念。故知「發菩提心，一向專念」是彌陀本願之心髓，全部大經之宗要，往生必備之正因，方便度生之慈航。本經所崇，全在於此。修行要徑，唯斯捷要，故為本經之宗也。</a:t>
            </a:r>
          </a:p>
        </p:txBody>
      </p:sp>
    </p:spTree>
    <p:extLst>
      <p:ext uri="{BB962C8B-B14F-4D97-AF65-F5344CB8AC3E}">
        <p14:creationId xmlns:p14="http://schemas.microsoft.com/office/powerpoint/2010/main" val="16477684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E1124ACF-24AF-C7CD-9F6E-B2E522FA4F20}"/>
              </a:ext>
            </a:extLst>
          </p:cNvPr>
          <p:cNvSpPr txBox="1"/>
          <p:nvPr/>
        </p:nvSpPr>
        <p:spPr>
          <a:xfrm>
            <a:off x="10360322" y="405458"/>
            <a:ext cx="1364476" cy="5583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發心有二義，先須離三種與菩提門相違法：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2767A43-B508-941B-3582-ED0FD6835322}"/>
              </a:ext>
            </a:extLst>
          </p:cNvPr>
          <p:cNvSpPr txBox="1"/>
          <p:nvPr/>
        </p:nvSpPr>
        <p:spPr>
          <a:xfrm>
            <a:off x="8995846" y="758810"/>
            <a:ext cx="1364476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依智慧門，不求自樂，遠離我心貪著自身故。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326BCFD-53FD-301D-D8A1-C7447B9791D0}"/>
              </a:ext>
            </a:extLst>
          </p:cNvPr>
          <p:cNvSpPr txBox="1"/>
          <p:nvPr/>
        </p:nvSpPr>
        <p:spPr>
          <a:xfrm>
            <a:off x="7539042" y="798158"/>
            <a:ext cx="1364476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依慈悲門，拔一切眾生苦，遠離無安眾生心故。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0202810-9514-596A-D465-D1BF20E9BC90}"/>
              </a:ext>
            </a:extLst>
          </p:cNvPr>
          <p:cNvSpPr txBox="1"/>
          <p:nvPr/>
        </p:nvSpPr>
        <p:spPr>
          <a:xfrm>
            <a:off x="5927184" y="745824"/>
            <a:ext cx="1364476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依方便門，憐愍一切眾生心，遠離恭敬供養自身心故。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859AF77-C0F5-940D-CFDF-2888AFA8A9EA}"/>
              </a:ext>
            </a:extLst>
          </p:cNvPr>
          <p:cNvSpPr txBox="1"/>
          <p:nvPr/>
        </p:nvSpPr>
        <p:spPr>
          <a:xfrm>
            <a:off x="4616512" y="442647"/>
            <a:ext cx="774571" cy="5583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次須知三種順菩提門：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95BECDC-F45E-CFB7-1E1D-96A5371CFD26}"/>
              </a:ext>
            </a:extLst>
          </p:cNvPr>
          <p:cNvSpPr txBox="1"/>
          <p:nvPr/>
        </p:nvSpPr>
        <p:spPr>
          <a:xfrm>
            <a:off x="3032425" y="763470"/>
            <a:ext cx="1364476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無染清淨心。不為自身求安樂故，菩提是無染清淨處。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5E94004-B30C-D418-8B3B-23ED61E85350}"/>
              </a:ext>
            </a:extLst>
          </p:cNvPr>
          <p:cNvSpPr txBox="1"/>
          <p:nvPr/>
        </p:nvSpPr>
        <p:spPr>
          <a:xfrm>
            <a:off x="2002748" y="798158"/>
            <a:ext cx="774571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安清淨心。為拔一切眾生苦故。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4F8EA09B-AB78-D01F-CF1C-9F73B4172B64}"/>
              </a:ext>
            </a:extLst>
          </p:cNvPr>
          <p:cNvSpPr txBox="1"/>
          <p:nvPr/>
        </p:nvSpPr>
        <p:spPr>
          <a:xfrm>
            <a:off x="406579" y="778484"/>
            <a:ext cx="1364476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樂清淨心。欲令一切眾生得大菩提，生彼國土故。</a:t>
            </a:r>
          </a:p>
        </p:txBody>
      </p:sp>
    </p:spTree>
    <p:extLst>
      <p:ext uri="{BB962C8B-B14F-4D97-AF65-F5344CB8AC3E}">
        <p14:creationId xmlns:p14="http://schemas.microsoft.com/office/powerpoint/2010/main" val="1423211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EE3274D-8E58-6668-2E07-E5413EAABED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CBA0F9A-7FBE-5AF4-07F9-DC31825B2AAA}"/>
              </a:ext>
            </a:extLst>
          </p:cNvPr>
          <p:cNvSpPr txBox="1"/>
          <p:nvPr/>
        </p:nvSpPr>
        <p:spPr>
          <a:xfrm>
            <a:off x="8171620" y="615737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元曉師云：「發菩提心是明正因」。又云，發心有二：⑴隨事發心，如四弘願。⑵順理發心，信解諸法實相而發心者。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A66F52D-43A6-5488-DC0E-1132586860EC}"/>
              </a:ext>
            </a:extLst>
          </p:cNvPr>
          <p:cNvSpPr txBox="1"/>
          <p:nvPr/>
        </p:nvSpPr>
        <p:spPr>
          <a:xfrm>
            <a:off x="4697524" y="615737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元曉師等以發菩提心為正因，念佛為助行。善導、靈芝、與日淨宗諸家則以持名為正行，發心為助行。蓮池大師和會之曰：「還以持名為正行，復以持名為發菩提心」。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0E8C89D-E588-11C2-9098-B6226783276F}"/>
              </a:ext>
            </a:extLst>
          </p:cNvPr>
          <p:cNvSpPr txBox="1"/>
          <p:nvPr/>
        </p:nvSpPr>
        <p:spPr>
          <a:xfrm>
            <a:off x="2973008" y="61813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徹悟禪師云：「真為生死，發菩提心，以深信願，持佛名號」。</a:t>
            </a:r>
          </a:p>
        </p:txBody>
      </p:sp>
    </p:spTree>
    <p:extLst>
      <p:ext uri="{BB962C8B-B14F-4D97-AF65-F5344CB8AC3E}">
        <p14:creationId xmlns:p14="http://schemas.microsoft.com/office/powerpoint/2010/main" val="3402024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F7537F6-5D0B-096D-E58D-A7113BC9C0ED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DF6C6DC-8083-2C48-EA91-FE20F13B888C}"/>
              </a:ext>
            </a:extLst>
          </p:cNvPr>
          <p:cNvSpPr txBox="1"/>
          <p:nvPr/>
        </p:nvSpPr>
        <p:spPr>
          <a:xfrm>
            <a:off x="7037789" y="62148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蕅益大師云：「信、願、持名，為一經要旨，信願為慧行，持名為行行，得生與否，全由信願之有無；品位高下，全由持名之深淺。故慧行為先導，行行為正修，如目足並運也」。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632855A6-999D-A68F-9F41-F2A0A97C992B}"/>
              </a:ext>
            </a:extLst>
          </p:cNvPr>
          <p:cNvSpPr txBox="1"/>
          <p:nvPr/>
        </p:nvSpPr>
        <p:spPr>
          <a:xfrm>
            <a:off x="4257159" y="62148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又曰：「深信發願，即無上菩提。合此信願，的為淨土指南。由此而執持名號，乃為正行。大本亦以發菩提願為要，正與此同」。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9DB7FBB-1A6F-2695-05C8-A632D60603BE}"/>
              </a:ext>
            </a:extLst>
          </p:cNvPr>
          <p:cNvSpPr txBox="1"/>
          <p:nvPr/>
        </p:nvSpPr>
        <p:spPr>
          <a:xfrm>
            <a:off x="1990750" y="62148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故今以「發菩提心，一向專念」，為大本之宗，正是遵奉蓮池諸祖之垂教也。</a:t>
            </a:r>
          </a:p>
        </p:txBody>
      </p:sp>
    </p:spTree>
    <p:extLst>
      <p:ext uri="{BB962C8B-B14F-4D97-AF65-F5344CB8AC3E}">
        <p14:creationId xmlns:p14="http://schemas.microsoft.com/office/powerpoint/2010/main" val="38391857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C598836-FF0F-6A15-DEA6-39C2D668966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61959C4-509A-0C94-6A2B-9D74E00B7E70}"/>
              </a:ext>
            </a:extLst>
          </p:cNvPr>
          <p:cNvSpPr txBox="1"/>
          <p:nvPr/>
        </p:nvSpPr>
        <p:spPr>
          <a:xfrm>
            <a:off x="8211120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觀經云：「若有眾生，願生彼國，發三種心，即便往生」。至誠心、深心、迴向發願心，具三心者，必生彼國。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E6729F0-EBA4-AC0C-F3AF-71C28720F595}"/>
              </a:ext>
            </a:extLst>
          </p:cNvPr>
          <p:cNvSpPr txBox="1"/>
          <p:nvPr/>
        </p:nvSpPr>
        <p:spPr>
          <a:xfrm>
            <a:off x="6698952" y="621482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菩提心義云：「此菩提之心，成佛之本，大事因緣莫過於此」。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97CE874-B187-BC5F-B298-A0D493B37E9B}"/>
              </a:ext>
            </a:extLst>
          </p:cNvPr>
          <p:cNvSpPr txBox="1"/>
          <p:nvPr/>
        </p:nvSpPr>
        <p:spPr>
          <a:xfrm>
            <a:off x="2583458" y="62148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菩提心論云：「此菩提心，能包藏一切諸佛功德法故。若修證出現，則為一切導師。若歸本則是密嚴土，不起於座，能成一切佛事」。又讚菩提心曰：「若人求佛慧，通達菩提心，父母所生身，速證大覺位」。</a:t>
            </a:r>
          </a:p>
        </p:txBody>
      </p:sp>
    </p:spTree>
    <p:extLst>
      <p:ext uri="{BB962C8B-B14F-4D97-AF65-F5344CB8AC3E}">
        <p14:creationId xmlns:p14="http://schemas.microsoft.com/office/powerpoint/2010/main" val="42086637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186C97B-5508-8133-3603-DA16C003EA4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817AFE8-0ED3-4009-64FE-A92AD83466FB}"/>
              </a:ext>
            </a:extLst>
          </p:cNvPr>
          <p:cNvSpPr txBox="1"/>
          <p:nvPr/>
        </p:nvSpPr>
        <p:spPr>
          <a:xfrm>
            <a:off x="8801025" y="65414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華嚴經云：「忘失菩提心，修諸善法，是名魔業」。故發心之要，不可言喻。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697F8D0-B82F-E485-744A-A005631DCC23}"/>
              </a:ext>
            </a:extLst>
          </p:cNvPr>
          <p:cNvSpPr txBox="1"/>
          <p:nvPr/>
        </p:nvSpPr>
        <p:spPr>
          <a:xfrm>
            <a:off x="5563468" y="62148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「一向專念」，即專恆依止持名念佛法門之義也。彌陀因中發十念必生之大願，故行人發菩提心，一向專念，必得往生淨土，圓證不退之妙果。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3CD92AB-B87B-8980-5F6F-B2E0FD53FB1E}"/>
              </a:ext>
            </a:extLst>
          </p:cNvPr>
          <p:cNvSpPr txBox="1"/>
          <p:nvPr/>
        </p:nvSpPr>
        <p:spPr>
          <a:xfrm>
            <a:off x="2940695" y="62148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一向專念者，古云：「上盡形壽，下至十念」。上盡形壽，指從發心念佛之日，終身念佛，直至命終之最後一念也。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DD17B1B-95F8-E324-CE32-833466D1E361}"/>
              </a:ext>
            </a:extLst>
          </p:cNvPr>
          <p:cNvSpPr txBox="1"/>
          <p:nvPr/>
        </p:nvSpPr>
        <p:spPr>
          <a:xfrm>
            <a:off x="708447" y="62148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下者，未能及此，或因障重，或因事繁，未暇多念，則於每日行十念法，亦符於「一向專念」。</a:t>
            </a:r>
          </a:p>
        </p:txBody>
      </p:sp>
    </p:spTree>
    <p:extLst>
      <p:ext uri="{BB962C8B-B14F-4D97-AF65-F5344CB8AC3E}">
        <p14:creationId xmlns:p14="http://schemas.microsoft.com/office/powerpoint/2010/main" val="27570634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F11A3D7-87E5-18A6-3697-4ED338384DA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E5192A0-8CB7-A289-01D4-6037CFC38939}"/>
              </a:ext>
            </a:extLst>
          </p:cNvPr>
          <p:cNvSpPr txBox="1"/>
          <p:nvPr/>
        </p:nvSpPr>
        <p:spPr>
          <a:xfrm>
            <a:off x="8211120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更下，則如觀經所說惡逆之人，臨欲命終，得聆聖教，至心悔改，十念稱名，亦得往生，故云十念必生也。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ABBA6EA-3ECD-5693-DDF0-53F3EAD6A3BF}"/>
              </a:ext>
            </a:extLst>
          </p:cNvPr>
          <p:cNvSpPr txBox="1"/>
          <p:nvPr/>
        </p:nvSpPr>
        <p:spPr>
          <a:xfrm>
            <a:off x="3670935" y="654142"/>
            <a:ext cx="431400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行者應知，一向專念，指從初發心念佛，直至最後一念也。而其關鍵實在最後。反之，如有人念佛數十年，或於最後階段，輕視持名而改行他法，或於臨終不欣極樂，而戀世間，未能念佛，是則不名一向專念也。</a:t>
            </a:r>
          </a:p>
        </p:txBody>
      </p:sp>
    </p:spTree>
    <p:extLst>
      <p:ext uri="{BB962C8B-B14F-4D97-AF65-F5344CB8AC3E}">
        <p14:creationId xmlns:p14="http://schemas.microsoft.com/office/powerpoint/2010/main" val="25815848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1F5F6C8-24ED-DEF1-D1E1-99DBAB49146D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5629307-9185-CB02-F8AB-61713501E6B1}"/>
              </a:ext>
            </a:extLst>
          </p:cNvPr>
          <p:cNvSpPr txBox="1"/>
          <p:nvPr/>
        </p:nvSpPr>
        <p:spPr>
          <a:xfrm>
            <a:off x="9390930" y="654142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或疑念佛何以有如是功德？因能念所念，皆是實相故。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75A6B45-A368-FEEC-A0CA-2BB8A8748082}"/>
              </a:ext>
            </a:extLst>
          </p:cNvPr>
          <p:cNvSpPr txBox="1"/>
          <p:nvPr/>
        </p:nvSpPr>
        <p:spPr>
          <a:xfrm>
            <a:off x="2843030" y="654142"/>
            <a:ext cx="608371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要解云：「無量光則橫遍十方，無量壽則豎窮三際，橫豎交徹即法界體。舉此體作彌陀身土，亦即舉此體作彌陀名號，是故彌陀名號，即眾生本覺理性，持名即始覺合本，始本不二，生佛不二。故一念相應一念佛，念念相應念念佛也」。故名號功德不可思議。起心念佛，是為始覺；所念之佛，正我本覺。正顯持名功德不可思議也。</a:t>
            </a:r>
          </a:p>
        </p:txBody>
      </p:sp>
    </p:spTree>
    <p:extLst>
      <p:ext uri="{BB962C8B-B14F-4D97-AF65-F5344CB8AC3E}">
        <p14:creationId xmlns:p14="http://schemas.microsoft.com/office/powerpoint/2010/main" val="715951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5B39997-C90B-7BB5-D409-B3080C9AC3F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D2CF963-1C25-F0ED-225D-EB239CFAA9A5}"/>
              </a:ext>
            </a:extLst>
          </p:cNvPr>
          <p:cNvSpPr txBox="1"/>
          <p:nvPr/>
        </p:nvSpPr>
        <p:spPr>
          <a:xfrm>
            <a:off x="8801025" y="65414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一句彌陀，人人能念，個個可行，名召萬德，妙感難思，從有念巧入無念，即凡心頓顯果德。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D6223D3-075E-969C-DB1D-431403244C81}"/>
              </a:ext>
            </a:extLst>
          </p:cNvPr>
          <p:cNvSpPr txBox="1"/>
          <p:nvPr/>
        </p:nvSpPr>
        <p:spPr>
          <a:xfrm>
            <a:off x="5207046" y="618138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如疏鈔云：「齊諸聖於片言，越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三祇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於一念」。極圓極頓，至簡至易。故知「發菩提心，一向專念」，不但為本經之綱宗，實亦為一大藏教之指歸也。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2FE0F5B-5189-7F02-713A-184DF2903958}"/>
              </a:ext>
            </a:extLst>
          </p:cNvPr>
          <p:cNvSpPr txBox="1"/>
          <p:nvPr/>
        </p:nvSpPr>
        <p:spPr>
          <a:xfrm>
            <a:off x="1620487" y="618138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三祇：三大阿僧祇劫。阿僧祇：</a:t>
            </a:r>
            <a:r>
              <a:rPr lang="en-US" altLang="zh-CN" sz="2800" dirty="0" err="1">
                <a:solidFill>
                  <a:srgbClr val="FFFF00"/>
                </a:solidFill>
              </a:rPr>
              <a:t>asāṃkhya</a:t>
            </a:r>
            <a:r>
              <a:rPr lang="en-US" altLang="zh-CN" sz="2800" dirty="0">
                <a:solidFill>
                  <a:srgbClr val="FFFF00"/>
                </a:solidFill>
              </a:rPr>
              <a:t> 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譯為無數、無央數，意為「不可計數的」、「多到沒有數目可以計算」，是一個佛教數字詞</a:t>
            </a:r>
            <a:r>
              <a:rPr lang="zh-CN" altLang="en-US" sz="2800" dirty="0">
                <a:solidFill>
                  <a:srgbClr val="FFFF00"/>
                </a:solidFill>
              </a:rPr>
              <a:t>，相當於：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86FACC62-E1A1-4AA9-18E2-D1457B73B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269" y="2061642"/>
            <a:ext cx="518458" cy="360040"/>
          </a:xfrm>
          <a:prstGeom prst="rect">
            <a:avLst/>
          </a:prstGeom>
        </p:spPr>
      </p:pic>
      <p:cxnSp>
        <p:nvCxnSpPr>
          <p:cNvPr id="12" name="直線接點 11">
            <a:extLst>
              <a:ext uri="{FF2B5EF4-FFF2-40B4-BE49-F238E27FC236}">
                <a16:creationId xmlns:a16="http://schemas.microsoft.com/office/drawing/2014/main" id="{D10E5465-7BA0-F660-F63E-C7BA395F0ABC}"/>
              </a:ext>
            </a:extLst>
          </p:cNvPr>
          <p:cNvCxnSpPr>
            <a:cxnSpLocks/>
          </p:cNvCxnSpPr>
          <p:nvPr/>
        </p:nvCxnSpPr>
        <p:spPr>
          <a:xfrm flipH="1">
            <a:off x="4655046" y="1053530"/>
            <a:ext cx="2376264" cy="0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5521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C7D8804-4A1D-F831-EFFC-30E9F7FD296E}"/>
              </a:ext>
            </a:extLst>
          </p:cNvPr>
          <p:cNvSpPr txBox="1"/>
          <p:nvPr/>
        </p:nvSpPr>
        <p:spPr>
          <a:xfrm>
            <a:off x="11369307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（二）次明趣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21F6920-4D66-D82B-52F0-F12FA5766CE9}"/>
              </a:ext>
            </a:extLst>
          </p:cNvPr>
          <p:cNvSpPr txBox="1"/>
          <p:nvPr/>
        </p:nvSpPr>
        <p:spPr>
          <a:xfrm>
            <a:off x="9469417" y="727822"/>
            <a:ext cx="1954381" cy="54776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「發菩提心，一向專念」之所歸，在於往生極樂淨土，證三不退。故本經以圓生四土，逕登不退為趣。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15C0B88-33C9-530F-744C-42B442BEA0CE}"/>
              </a:ext>
            </a:extLst>
          </p:cNvPr>
          <p:cNvSpPr txBox="1"/>
          <p:nvPr/>
        </p:nvSpPr>
        <p:spPr>
          <a:xfrm>
            <a:off x="8605699" y="764662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略明四土往生之相：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97D7B8D-8CFC-DEC3-C4EB-6D5617E35004}"/>
              </a:ext>
            </a:extLst>
          </p:cNvPr>
          <p:cNvSpPr txBox="1"/>
          <p:nvPr/>
        </p:nvSpPr>
        <p:spPr>
          <a:xfrm>
            <a:off x="7241223" y="750311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⑴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凡聖同居土｜要解云：此土凡聖之同居，遜於極樂者有四：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22B2B180-E88C-D776-7D96-3179F791A00A}"/>
              </a:ext>
            </a:extLst>
          </p:cNvPr>
          <p:cNvSpPr txBox="1"/>
          <p:nvPr/>
        </p:nvSpPr>
        <p:spPr>
          <a:xfrm>
            <a:off x="5152360" y="727822"/>
            <a:ext cx="1954381" cy="54407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ⅰ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暫同，二乘證果便入滅，大權菩薩機盡則不示現。彼土同居，則與諸上善人俱會一處，直至成佛。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3231C59-8531-F846-0186-8714B6CB8269}"/>
              </a:ext>
            </a:extLst>
          </p:cNvPr>
          <p:cNvSpPr txBox="1"/>
          <p:nvPr/>
        </p:nvSpPr>
        <p:spPr>
          <a:xfrm>
            <a:off x="2895760" y="761197"/>
            <a:ext cx="195438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ⅱ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難遇，雖有聖者，現居此土，不易見聞親近。彼土則皆如師友，朝夕同聚。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9743A03C-760E-6729-25F9-5C62A97F65FF}"/>
              </a:ext>
            </a:extLst>
          </p:cNvPr>
          <p:cNvSpPr txBox="1"/>
          <p:nvPr/>
        </p:nvSpPr>
        <p:spPr>
          <a:xfrm>
            <a:off x="292770" y="761206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ⅲ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希少，聖者如珍如瑞，希有難逢。彼土則「其中多有一生補處，其數甚多，非是算數所能知之，但可以無量無邊阿僧祇說」。</a:t>
            </a:r>
          </a:p>
        </p:txBody>
      </p:sp>
    </p:spTree>
    <p:extLst>
      <p:ext uri="{BB962C8B-B14F-4D97-AF65-F5344CB8AC3E}">
        <p14:creationId xmlns:p14="http://schemas.microsoft.com/office/powerpoint/2010/main" val="3596818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2" grpId="0"/>
      <p:bldP spid="3" grpId="0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23F6E42-B75F-1C26-942A-89E4349DBB3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2E16466-37BF-C9FB-660A-5FD37321810B}"/>
              </a:ext>
            </a:extLst>
          </p:cNvPr>
          <p:cNvSpPr txBox="1"/>
          <p:nvPr/>
        </p:nvSpPr>
        <p:spPr>
          <a:xfrm>
            <a:off x="5159102" y="727822"/>
            <a:ext cx="5493812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ⅳ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所作不同，此土眾生輪轉六道，升沉無定。彼土則同盡無明，同登妙覺。尤勝者，不待斷惑，但能發菩提心，一向專念，便蒙佛願冥加，決得往生淨土。其事甚易，如是方便直截，殊勝希有，乃十方世界所無。又帶業往生，仍屬凡夫，但無退轉，一生成佛。故往生同居，亦即圓生四土也。</a:t>
            </a:r>
          </a:p>
        </p:txBody>
      </p:sp>
    </p:spTree>
    <p:extLst>
      <p:ext uri="{BB962C8B-B14F-4D97-AF65-F5344CB8AC3E}">
        <p14:creationId xmlns:p14="http://schemas.microsoft.com/office/powerpoint/2010/main" val="3187810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5D5C6E9-9182-1F2E-B678-7D77C5B42F5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C5503E6-DFA8-90F5-35D6-A17E2E404BF1}"/>
              </a:ext>
            </a:extLst>
          </p:cNvPr>
          <p:cNvSpPr txBox="1"/>
          <p:nvPr/>
        </p:nvSpPr>
        <p:spPr>
          <a:xfrm>
            <a:off x="6461725" y="727822"/>
            <a:ext cx="431400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⑵ 方便有餘土｜念佛功深，離雜亂心，專念一句名號，心口相應，字字分明。心不離佛，佛不離心，念念相續，無有間斷，如是念佛，名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事一心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。若達此境界，雖不求斷惑，而見思煩惱，自然斷落，則橫生極樂方便有餘土。</a:t>
            </a:r>
          </a:p>
        </p:txBody>
      </p:sp>
    </p:spTree>
    <p:extLst>
      <p:ext uri="{BB962C8B-B14F-4D97-AF65-F5344CB8AC3E}">
        <p14:creationId xmlns:p14="http://schemas.microsoft.com/office/powerpoint/2010/main" val="3772498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C9B97646-BA3F-704B-9925-F55F380398E3}"/>
              </a:ext>
            </a:extLst>
          </p:cNvPr>
          <p:cNvSpPr txBox="1"/>
          <p:nvPr/>
        </p:nvSpPr>
        <p:spPr>
          <a:xfrm>
            <a:off x="8937679" y="727822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⑶ 實報莊嚴土｜憶佛念佛，歷歷分明，行住坐臥，唯此一念，無第二念，不為貪瞋痴煩惱諸念之所雜亂，是名事一心，事上即得，理上未徹，屬定門攝，未有慧故。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1DECE79-5E26-C8C1-3E1B-94F22FB23A64}"/>
              </a:ext>
            </a:extLst>
          </p:cNvPr>
          <p:cNvSpPr txBox="1"/>
          <p:nvPr/>
        </p:nvSpPr>
        <p:spPr>
          <a:xfrm>
            <a:off x="4517509" y="693490"/>
            <a:ext cx="431400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更進一步，於自本性，忽然契合，了知能念所念唯是一心，不住有念，不落無念，如疏鈔云：「若言其有，則能念之心，本體自空，所念之佛，了不可得。若言其無，則能念之心，靈靈不昧，所念之佛，歷歷分明」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9DE571F-A0E6-963F-35EC-C51AF618C937}"/>
              </a:ext>
            </a:extLst>
          </p:cNvPr>
          <p:cNvSpPr txBox="1"/>
          <p:nvPr/>
        </p:nvSpPr>
        <p:spPr>
          <a:xfrm>
            <a:off x="2045231" y="693490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無念而念，念而無念，言思路絕，不可名狀，唯是一心，清淨本然之體，更有何法而得雜亂，是名理一心。屬慧門攝，兼得定故。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C89905D-5056-3AEA-4D3D-BECC4F678D9A}"/>
              </a:ext>
            </a:extLst>
          </p:cNvPr>
          <p:cNvSpPr txBox="1"/>
          <p:nvPr/>
        </p:nvSpPr>
        <p:spPr>
          <a:xfrm>
            <a:off x="-1478" y="685021"/>
            <a:ext cx="195438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念佛若達理一心，破一分無明，則生實報莊嚴土，同時分證常寂光淨土。</a:t>
            </a:r>
          </a:p>
        </p:txBody>
      </p:sp>
    </p:spTree>
    <p:extLst>
      <p:ext uri="{BB962C8B-B14F-4D97-AF65-F5344CB8AC3E}">
        <p14:creationId xmlns:p14="http://schemas.microsoft.com/office/powerpoint/2010/main" val="385486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1FBC6652-F829-A7CE-E597-1BCBF1F4A19E}"/>
              </a:ext>
            </a:extLst>
          </p:cNvPr>
          <p:cNvSpPr txBox="1"/>
          <p:nvPr/>
        </p:nvSpPr>
        <p:spPr>
          <a:xfrm>
            <a:off x="9479582" y="747818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⑷常寂光土｜法身佛所居之土，名為常寂光土。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2D50B64-EA9E-2DAE-EAAA-4BA004453078}"/>
              </a:ext>
            </a:extLst>
          </p:cNvPr>
          <p:cNvSpPr txBox="1"/>
          <p:nvPr/>
        </p:nvSpPr>
        <p:spPr>
          <a:xfrm>
            <a:off x="6339256" y="747818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要解云：「實相之體，非寂非照，而復寂而恆照，照而恆寂。照而寂，強名常寂光土，寂而照，強名清淨法身」。故知身土不二，皆屬強名，寂照同時，非思量境。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831896B-9747-D9EF-E7DC-099C60FC5F45}"/>
              </a:ext>
            </a:extLst>
          </p:cNvPr>
          <p:cNvSpPr txBox="1"/>
          <p:nvPr/>
        </p:nvSpPr>
        <p:spPr>
          <a:xfrm>
            <a:off x="3670935" y="747818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常｜法身德，法身常住故。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寂｜解脫德，塵勞永寂故。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光｜般若德，智光遍照故。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涅槃三德，如來密藏。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11D0DBD-205A-372D-4B11-3242B97C5ECA}"/>
              </a:ext>
            </a:extLst>
          </p:cNvPr>
          <p:cNvSpPr txBox="1"/>
          <p:nvPr/>
        </p:nvSpPr>
        <p:spPr>
          <a:xfrm>
            <a:off x="1054646" y="765498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等覺大士，歷盡四十一品無明，更破最後一品生相無明，法身全顯，圓證三德，徹本心源，究竟清淨，證入常寂光土。</a:t>
            </a: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1147C435-63A3-A79F-CF6F-DCD1470BEC9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352875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BF61568-4842-F711-53C4-2107F68EC02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第二講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503629D-8EC6-66B6-0B2A-2F7C24701EEA}"/>
              </a:ext>
            </a:extLst>
          </p:cNvPr>
          <p:cNvSpPr txBox="1"/>
          <p:nvPr/>
        </p:nvSpPr>
        <p:spPr>
          <a:xfrm>
            <a:off x="7785551" y="747818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凡夫帶業往生同居土，以親聞佛訓故，無退轉故，壽命無量故。故必於此一生，圓斷諸惑，圓淨四土，故生同居，亦即生上三土，故曰圓生四土。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5C34786-773D-D99E-AD9A-F9CBC193BE77}"/>
              </a:ext>
            </a:extLst>
          </p:cNvPr>
          <p:cNvSpPr txBox="1"/>
          <p:nvPr/>
        </p:nvSpPr>
        <p:spPr>
          <a:xfrm>
            <a:off x="6297825" y="761121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極樂勝於十方者，首在帶業凡夫，一生彼國，便不退轉。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1CFE424-BE57-0FBD-5AFB-8176B71B685E}"/>
              </a:ext>
            </a:extLst>
          </p:cNvPr>
          <p:cNvSpPr txBox="1"/>
          <p:nvPr/>
        </p:nvSpPr>
        <p:spPr>
          <a:xfrm>
            <a:off x="2344353" y="763538"/>
            <a:ext cx="372409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不退有三：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⑴位不退｜入聖流，不墮凡夫。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⑵行不退｜斷見思，伏塵沙，恆度生，不墮二乘。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⑶念不退｜破無明，顯佛性，念念流入如來覺海。</a:t>
            </a:r>
          </a:p>
        </p:txBody>
      </p:sp>
    </p:spTree>
    <p:extLst>
      <p:ext uri="{BB962C8B-B14F-4D97-AF65-F5344CB8AC3E}">
        <p14:creationId xmlns:p14="http://schemas.microsoft.com/office/powerpoint/2010/main" val="14857927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29C02261-9962-49A0-26EC-50B571E83BA4}"/>
              </a:ext>
            </a:extLst>
          </p:cNvPr>
          <p:cNvSpPr txBox="1"/>
          <p:nvPr/>
        </p:nvSpPr>
        <p:spPr>
          <a:xfrm>
            <a:off x="9820836" y="405458"/>
            <a:ext cx="2339102" cy="63367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此土修證三種不退：⑴位不退｜藏初果，通見地，別初住，圓初信。</a:t>
            </a: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⑵行不退｜通菩薩，別十向，圓十信。</a:t>
            </a: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⑶念不退｜別初地，圓初住。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1E6B9E94-51EC-9A83-0D19-6E57202C2E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5" y="19996"/>
            <a:ext cx="976339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405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28872</TotalTime>
  <Words>4986</Words>
  <Application>Microsoft Office PowerPoint</Application>
  <PresentationFormat>自訂</PresentationFormat>
  <Paragraphs>205</Paragraphs>
  <Slides>32</Slides>
  <Notes>2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32</vt:i4>
      </vt:variant>
    </vt:vector>
  </HeadingPairs>
  <TitlesOfParts>
    <vt:vector size="35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737</cp:revision>
  <dcterms:created xsi:type="dcterms:W3CDTF">2019-12-17T19:51:00Z</dcterms:created>
  <dcterms:modified xsi:type="dcterms:W3CDTF">2025-09-16T19:20:04Z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