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8288000" cy="10287000"/>
  <p:notesSz cx="6858000" cy="9144000"/>
  <p:embeddedFontLst>
    <p:embeddedFont>
      <p:font typeface="Times New Roman Bold" panose="02020803070505020304" pitchFamily="18" charset="0"/>
      <p:regular r:id="rId22"/>
      <p:bold r:id="rId23"/>
    </p:embeddedFont>
    <p:embeddedFont>
      <p:font typeface="Times New Roman Bold Italics" panose="020B0604020202020204" charset="0"/>
      <p:regular r:id="rId24"/>
    </p:embeddedFont>
    <p:embeddedFont>
      <p:font typeface="Times New Roman Italics" panose="020B0604020202020204" charset="0"/>
      <p:regular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FAC00C-A06B-1744-AC55-7CE4078B122A}" v="90" dt="2026-07-17T13:35:53.6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ga Sousa Barros" userId="ea31a4af7863692b" providerId="LiveId" clId="{F4E91BE8-1822-404D-A19C-6905A110C3F0}"/>
    <pc:docChg chg="custSel mod modSld">
      <pc:chgData name="Helga Sousa Barros" userId="ea31a4af7863692b" providerId="LiveId" clId="{F4E91BE8-1822-404D-A19C-6905A110C3F0}" dt="2026-07-17T14:39:31.291" v="1" actId="313"/>
      <pc:docMkLst>
        <pc:docMk/>
      </pc:docMkLst>
      <pc:sldChg chg="modSp mod">
        <pc:chgData name="Helga Sousa Barros" userId="ea31a4af7863692b" providerId="LiveId" clId="{F4E91BE8-1822-404D-A19C-6905A110C3F0}" dt="2026-07-17T14:39:31.291" v="1" actId="313"/>
        <pc:sldMkLst>
          <pc:docMk/>
          <pc:sldMk cId="0" sldId="256"/>
        </pc:sldMkLst>
        <pc:spChg chg="mod">
          <ac:chgData name="Helga Sousa Barros" userId="ea31a4af7863692b" providerId="LiveId" clId="{F4E91BE8-1822-404D-A19C-6905A110C3F0}" dt="2026-07-17T14:39:31.291" v="1" actId="313"/>
          <ac:spMkLst>
            <pc:docMk/>
            <pc:sldMk cId="0" sldId="256"/>
            <ac:spMk id="1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17.07.2026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agenda of this presentation is to analyses the differences between cultural elements that are needed to be negotiated when a UK-based company plans to go into the Chinese market. The presentation’s key contains the strategy assessment to develop a successful partnership to ensure trust and achieve a mutually beneficial settlement for Studio Nicholson. Additionally, cultural awareness and adaptability are key components to adapt different </a:t>
            </a:r>
            <a:r>
              <a:rPr lang="en-US" dirty="0" err="1"/>
              <a:t>behaviours</a:t>
            </a:r>
            <a:r>
              <a:rPr lang="en-US" dirty="0"/>
              <a:t>, communication methods and cultural expectations throughout the negotiation process to ensure the success of the negotiation.</a:t>
            </a:r>
          </a:p>
          <a:p>
            <a:endParaRPr lang="en-US" dirty="0"/>
          </a:p>
          <a:p>
            <a:r>
              <a:rPr lang="en-US" dirty="0"/>
              <a:t>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UK-China trade can establish strong strategic business partnerships as China accounted for 11.1% of the total UK goods imports, reflecting the interdependence and partnership opportunities for UK trade and commerce. However, cultural differences can affect the negotiations, including the level of trust, communication, hierarchy, and decision-making. One of the characteristics of the Chinese business world is the emphasis on long-term relationships and commitment. UK directors need to adjust their communication and negotiation skills to ensure the establishment of confidence and long-term agreements that benefit Studio Nicholson.</a:t>
            </a:r>
          </a:p>
          <a:p>
            <a:r>
              <a:rPr lang="en-US" dirty="0"/>
              <a:t>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nature of business dealings in China is different from the UK as Guanxi emphasises on relations and trust over formal contracts. This can prolong the negotiating process, while creating a stronger commitment for the future. Dignity and no public disagreement are key factors of Mianzi in Chinese negotiations, whereas UK-based businesses encourage direct criticism. Hofstede's Cultural Dimensions Theory allows for better understanding of the impact of national values on behaviours and negotiation expectations in the workplace. Communication misunderstandings, different decision styles and trust barriers can arise because of the cultural differences. </a:t>
            </a:r>
          </a:p>
          <a:p>
            <a:endParaRPr lang="en-US" dirty="0"/>
          </a:p>
          <a:p>
            <a:r>
              <a:rPr lang="en-US" dirty="0"/>
              <a:t>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Understanding behaviour, communicating their expectations and understanding relationships in a business context are influenced by culture. Language, traditions, etiquette and relationships are all significant factors in business interactions in China. Guanxi allows companies to foster personal trust before entering into a formal agreement, potentially prolonging the process however enhancing relationships. Another impact of hierarchical structures is that they also add to senior leaders’ responsibilities, disrupting approvals. </a:t>
            </a:r>
          </a:p>
          <a:p>
            <a:endParaRPr lang="en-US" dirty="0"/>
          </a:p>
          <a:p>
            <a:r>
              <a:rPr lang="en-US" dirty="0"/>
              <a:t>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Business negotiations are highly influenced by language and social structures in China. Mandarin is the key language for business communication, and incorrect translation can misrepresent what is being proposed, expected, or what is being negotiated in a contract. Despite the ethnic diversity, the Han Chinese majority has played a role in all of the shared cultural traditions. It encourages hierarchy and senior authority with the Confucian principles which need to be taken into consideration during negotiations. </a:t>
            </a:r>
          </a:p>
          <a:p>
            <a:endParaRPr lang="en-US" dirty="0"/>
          </a:p>
          <a:p>
            <a:r>
              <a:rPr lang="en-US" dirty="0"/>
              <a:t>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Confrontational negotiation techniques may be harmful because of the emphasis on harmony, respect and appropriate behaviour. However, Guanxi focuses on networks and mutual relationships to build the relationship before committing big business deals. Attitudes towards work are sometimes indicative of discipline, commitment and respect to higher authority, ensuring reliable practices in the complex decision-making stages of negotiation.</a:t>
            </a:r>
          </a:p>
          <a:p>
            <a:endParaRPr lang="en-US" dirty="0"/>
          </a:p>
          <a:p>
            <a:r>
              <a:rPr lang="en-US" dirty="0"/>
              <a:t>7</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British negotiators need to be aware of behaviours to be culturally sensitive as direct criticism can cause a rupture of harmony and trust in the negotiation process. There is also a difference in the way expectations are set in relationships as Guanxi needs a long-lasting relationship to make any big commitments. Thus, it is necessary for British negotiators to make a diplomatic approach and refrain from rushing agreements to improve the outcomes of the negotiations.</a:t>
            </a:r>
          </a:p>
          <a:p>
            <a:endParaRPr lang="en-US" dirty="0"/>
          </a:p>
          <a:p>
            <a:r>
              <a:rPr lang="en-US" dirty="0"/>
              <a:t>8</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Chinese organisations tend to have a hierarchical structure and senior executives are able to make large decisions. Conversations can take place between various departments, however, it is typically the decision of the top management. In contrast, decision-making processes in UK organisations are more decentralised on average. This is because the managers have the authority to decide rapidly, allowing for quicker negotiations and contract completion. Hence, British negotiators are likely to view Chinese counterparts as slow or hesitant. </a:t>
            </a:r>
          </a:p>
          <a:p>
            <a:r>
              <a:rPr lang="en-US" dirty="0"/>
              <a:t>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Business etiquette is a vital part of Chinese business culture, and significantly impacts on the negotiation results. First impressions are crucial as it shows respect and professionalism. British negotiators ought to also be aware of the value of hierarchy, where the use of formal titles of the senior executives is necessary. On the other hand, this enables them to take the lead on discussions with the Chinese officials for a substantial business deal in future.</a:t>
            </a:r>
          </a:p>
          <a:p>
            <a:r>
              <a:rPr lang="en-US" dirty="0"/>
              <a:t>10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China has relatively high scores in Power Distance, which implies that staff in general do not object to unequal distribution of authority. However, the Power Distance score is much lower in the United Kingdom, and the British workplaces foster a culture of consulting, involving employees and sharing ideas, irrespective of position. The second dimension is Individualism versus CollectivismChina is seen as a collectivist society, in which personal achievement is more important than group harmony, organisational loyalty, and collective success. Hence, in negotiation, the goal is to maintain long-term relationships rather than focus on short-term gains for each participant. In contrast, the United Kingdom exhibits an individualistic culture, where personal responsibility, contractual commitments and quantifiable results for the business are the key concepts brought up by negotiators from the UK. </a:t>
            </a:r>
          </a:p>
          <a:p>
            <a:r>
              <a:rPr lang="en-US" dirty="0"/>
              <a:t>11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China has an exceptionally high score on this dimension indicating the role of perseverance, patience and future rewards. Chinese organisations are willing to invest time in building trust because they see business relationships as long-term strategic partnerships. On the other hand, the UK shows relatively low uncertainty avoidant tendencies, meaning that negotiations can deal with some level of uncertainty and use formal agreements to minimize uncertainty. Hence, the businesses coming into China from Britain are advised to be flexible and in constant communication for discussion of the sustainability for the relationship in the future. </a:t>
            </a:r>
          </a:p>
          <a:p>
            <a:r>
              <a:rPr lang="en-US" dirty="0"/>
              <a:t>12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first suggestion is to build the relationship before negotiating a commercial contract. The cornerstone of profitable Chinese business relationships is Guanxi where spending time in informal meetings, business dinners and in regular contact is a sign of commitment and trustworthiness. On the other hand, British negotiators can be associated with multiple meetings for the internal approvals by the Chinese firms to build trust and not pressuring Chinese partners to make quick decisions. </a:t>
            </a:r>
          </a:p>
          <a:p>
            <a:r>
              <a:rPr lang="en-US" dirty="0"/>
              <a:t>13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Cross-cultural competence needs to be implemented as an organisational competency instead of personal competence. Intercultural training should be a priority for British firms when going into China, where these programs assist workers to learn to communicate and mediate the expectations of negotiation. Developing cultural intelligence enables negotiators to recognise cultural differences without making incorrect assumptions. This is because culturally intelligent teams are better able to adjust to new business contexts, where active listening technique and cultural sensitivity is highly required. </a:t>
            </a:r>
          </a:p>
          <a:p>
            <a:r>
              <a:rPr lang="en-US" dirty="0"/>
              <a:t>14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Guanxi, hierarchical decision making, indirect communication and maintaining a good face are important features of Chinese business culture. </a:t>
            </a:r>
          </a:p>
          <a:p>
            <a:r>
              <a:rPr lang="en-US" dirty="0"/>
              <a:t>15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Therefore, it is essential that British organisations understand and respect cultural differences, rather than focusing on the commercial expertise, in successful negotiations with Chinese organisations. </a:t>
            </a:r>
          </a:p>
          <a:p>
            <a:r>
              <a:rPr lang="en-US" dirty="0"/>
              <a:t>16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8" Type="http://schemas.openxmlformats.org/officeDocument/2006/relationships/hyperlink" Target="https://www.degruyterbrill.com/document/doi/10.1515/multi-2022-0097/html" TargetMode="External"/><Relationship Id="rId13" Type="http://schemas.openxmlformats.org/officeDocument/2006/relationships/hyperlink" Target="https://ejournal.uinsaid.ac.id/ajdc/article/view/11562" TargetMode="External"/><Relationship Id="rId18" Type="http://schemas.openxmlformats.org/officeDocument/2006/relationships/hyperlink" Target="https://www.theculturefactor.com/country-comparison-tool?countries=china%2Cunited+kingdom" TargetMode="External"/><Relationship Id="rId3" Type="http://schemas.openxmlformats.org/officeDocument/2006/relationships/hyperlink" Target="https://jurnal.unprimdn.ac.id/index.php/ELTP/article/download/6014/3537" TargetMode="External"/><Relationship Id="rId21" Type="http://schemas.openxmlformats.org/officeDocument/2006/relationships/hyperlink" Target="https://books.google.com/books?hl=en&amp;lr=&amp;id=5xR0EQAAQBAJ&amp;oi=fnd&amp;pg=PP1&amp;dq=Confucian+ethics+promote+harmony+and+respect+in+business+negotiation,+minimising+confrontational+behaviour+&amp;ots=9_HMtBM_nD&amp;sig=KOZutjF-bjvDOBLjQRdWt5UK-pc" TargetMode="External"/><Relationship Id="rId7" Type="http://schemas.openxmlformats.org/officeDocument/2006/relationships/hyperlink" Target="https://www.gktoday.in/china-passes-ethnic-unity-law-promoting-mandarin-and-han-identity/" TargetMode="External"/><Relationship Id="rId12" Type="http://schemas.openxmlformats.org/officeDocument/2006/relationships/hyperlink" Target="https://books.google.com/books?hl=en&amp;lr=&amp;id=pbMGEQAAQBAJ&amp;oi=fnd&amp;pg=PP1&amp;dq=Chinese+organisations+are+hierarchical+and+collective+decision-making&amp;ots=MOkt_DiDvT&amp;sig=uKX9SOpUHELeSRWgrvPFEx43Czs" TargetMode="External"/><Relationship Id="rId17" Type="http://schemas.openxmlformats.org/officeDocument/2006/relationships/hyperlink" Target="https://onlinelibrary.wiley.com/doi/10.1111/1467-8551.12684" TargetMode="External"/><Relationship Id="rId2" Type="http://schemas.openxmlformats.org/officeDocument/2006/relationships/image" Target="../media/image1.jpeg"/><Relationship Id="rId16" Type="http://schemas.openxmlformats.org/officeDocument/2006/relationships/hyperlink" Target="https://www.statista.com/statistics/284713/united-kingdom-uk-largest-import-sources-by-import-value/?srsltid=AfmBOop4r72viEjgyUh6tzJjbMtBgwjsGYyEb80XO6MN5BGEI6rx_2w0" TargetMode="External"/><Relationship Id="rId20" Type="http://schemas.openxmlformats.org/officeDocument/2006/relationships/hyperlink" Target="https://onlinelibrary.wiley.com/doi/abs/10.1002/joom.1364" TargetMode="External"/><Relationship Id="rId1" Type="http://schemas.openxmlformats.org/officeDocument/2006/relationships/slideLayout" Target="../slideLayouts/slideLayout7.xml"/><Relationship Id="rId6" Type="http://schemas.openxmlformats.org/officeDocument/2006/relationships/hyperlink" Target="https://search.proquest.com/openview/29d27ddc355c891d7de9be4bced260b7/1?pq-origsite=gscholar&amp;cbl=2026366&amp;diss=y" TargetMode="External"/><Relationship Id="rId11" Type="http://schemas.openxmlformats.org/officeDocument/2006/relationships/hyperlink" Target="http://jomaar.com/index.php/jomaar/article/download/17/17" TargetMode="External"/><Relationship Id="rId5" Type="http://schemas.openxmlformats.org/officeDocument/2006/relationships/hyperlink" Target="https://doi.org/10.37547/ajps/Volume04Issue03-15" TargetMode="External"/><Relationship Id="rId15" Type="http://schemas.openxmlformats.org/officeDocument/2006/relationships/hyperlink" Target="https://pakistanjournalofmanagement.com/index.php/Journal/article/download/26/55" TargetMode="External"/><Relationship Id="rId10" Type="http://schemas.openxmlformats.org/officeDocument/2006/relationships/hyperlink" Target="https://ijirts.org/index.php/ijirts/article/view/13" TargetMode="External"/><Relationship Id="rId19" Type="http://schemas.openxmlformats.org/officeDocument/2006/relationships/hyperlink" Target="https://www.researchgate.net/profile/Magdalena-Zemojtel-Piotrowska/publication/371822907_Hofstede%27s_Cultural_Dimensions_Theory/links/65ba71e434bbff5ba7db3ff0/Hofstedes-Cultural-Dimensions-Theory.pdf" TargetMode="External"/><Relationship Id="rId4" Type="http://schemas.openxmlformats.org/officeDocument/2006/relationships/hyperlink" Target="https://www.researchgate.net/profile/Gabriel-Barbulet/publication/397644074_FLOUTING_THE_COOPERATIVE_PRINCIPLE_IN_CROSS-CULTURAL_COMMUNICATION_MISUNDERSTANDINGS_AND_PRAGMATIC_FAILURES/links/695e7a8027359023a014f1b6/FLOUTING-THE-COOPERATIVE-PRINCIPLE-IN-CROSS-CULTURAL-COMMUNICATION-MISUNDERSTANDINGS-AND-PRAGMATIC-FAILURES.pdf" TargetMode="External"/><Relationship Id="rId9" Type="http://schemas.openxmlformats.org/officeDocument/2006/relationships/hyperlink" Target="https://doi.org/10.1108/JAL-12-2023-0212" TargetMode="External"/><Relationship Id="rId14" Type="http://schemas.openxmlformats.org/officeDocument/2006/relationships/hyperlink" Target="https://doi.org/10.1016/j.apjon.2024.100586" TargetMode="External"/><Relationship Id="rId22" Type="http://schemas.openxmlformats.org/officeDocument/2006/relationships/hyperlink" Target="https://doi.org/10.5281/zenodo.13881357"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BD582C"/>
            </a:solidFill>
          </p:spPr>
          <p:txBody>
            <a:bodyPr/>
            <a:lstStyle/>
            <a:p>
              <a:endParaRPr lang="en-GB" noProof="0" dirty="0"/>
            </a:p>
          </p:txBody>
        </p:sp>
      </p:grpSp>
      <p:grpSp>
        <p:nvGrpSpPr>
          <p:cNvPr id="4" name="Group 4"/>
          <p:cNvGrpSpPr/>
          <p:nvPr/>
        </p:nvGrpSpPr>
        <p:grpSpPr>
          <a:xfrm>
            <a:off x="0" y="9501473"/>
            <a:ext cx="18288000" cy="98993"/>
            <a:chOff x="0" y="0"/>
            <a:chExt cx="24384000" cy="131991"/>
          </a:xfrm>
        </p:grpSpPr>
        <p:sp>
          <p:nvSpPr>
            <p:cNvPr id="5" name="Freeform 5"/>
            <p:cNvSpPr/>
            <p:nvPr/>
          </p:nvSpPr>
          <p:spPr>
            <a:xfrm>
              <a:off x="0" y="0"/>
              <a:ext cx="24384000" cy="131953"/>
            </a:xfrm>
            <a:custGeom>
              <a:avLst/>
              <a:gdLst/>
              <a:ahLst/>
              <a:cxnLst/>
              <a:rect l="l" t="t" r="r" b="b"/>
              <a:pathLst>
                <a:path w="24384000" h="131953">
                  <a:moveTo>
                    <a:pt x="0" y="0"/>
                  </a:moveTo>
                  <a:lnTo>
                    <a:pt x="24384000" y="0"/>
                  </a:lnTo>
                  <a:lnTo>
                    <a:pt x="24384000" y="131953"/>
                  </a:lnTo>
                  <a:lnTo>
                    <a:pt x="0" y="131953"/>
                  </a:lnTo>
                  <a:close/>
                </a:path>
              </a:pathLst>
            </a:custGeom>
            <a:solidFill>
              <a:srgbClr val="E48312"/>
            </a:solidFill>
          </p:spPr>
          <p:txBody>
            <a:bodyPr/>
            <a:lstStyle/>
            <a:p>
              <a:endParaRPr lang="en-GB" noProof="0"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7" name="Group 7"/>
          <p:cNvGrpSpPr/>
          <p:nvPr/>
        </p:nvGrpSpPr>
        <p:grpSpPr>
          <a:xfrm>
            <a:off x="4762" y="9601200"/>
            <a:ext cx="18283238" cy="685800"/>
            <a:chOff x="0" y="0"/>
            <a:chExt cx="24377650" cy="914400"/>
          </a:xfrm>
        </p:grpSpPr>
        <p:sp>
          <p:nvSpPr>
            <p:cNvPr id="8" name="Freeform 8"/>
            <p:cNvSpPr/>
            <p:nvPr/>
          </p:nvSpPr>
          <p:spPr>
            <a:xfrm>
              <a:off x="0" y="0"/>
              <a:ext cx="24377650" cy="914400"/>
            </a:xfrm>
            <a:custGeom>
              <a:avLst/>
              <a:gdLst/>
              <a:ahLst/>
              <a:cxnLst/>
              <a:rect l="l" t="t" r="r" b="b"/>
              <a:pathLst>
                <a:path w="24377650" h="914400">
                  <a:moveTo>
                    <a:pt x="0" y="0"/>
                  </a:moveTo>
                  <a:lnTo>
                    <a:pt x="24377650" y="0"/>
                  </a:lnTo>
                  <a:lnTo>
                    <a:pt x="24377650" y="914400"/>
                  </a:lnTo>
                  <a:lnTo>
                    <a:pt x="0" y="914400"/>
                  </a:lnTo>
                  <a:close/>
                </a:path>
              </a:pathLst>
            </a:custGeom>
            <a:solidFill>
              <a:srgbClr val="BD582C"/>
            </a:solidFill>
          </p:spPr>
          <p:txBody>
            <a:bodyPr/>
            <a:lstStyle/>
            <a:p>
              <a:endParaRPr lang="en-GB" noProof="0" dirty="0"/>
            </a:p>
          </p:txBody>
        </p:sp>
      </p:grpSp>
      <p:grpSp>
        <p:nvGrpSpPr>
          <p:cNvPr id="9" name="Group 9"/>
          <p:cNvGrpSpPr/>
          <p:nvPr/>
        </p:nvGrpSpPr>
        <p:grpSpPr>
          <a:xfrm>
            <a:off x="19" y="9501473"/>
            <a:ext cx="18283238" cy="96012"/>
            <a:chOff x="0" y="0"/>
            <a:chExt cx="24377650" cy="128016"/>
          </a:xfrm>
        </p:grpSpPr>
        <p:sp>
          <p:nvSpPr>
            <p:cNvPr id="10" name="Freeform 10"/>
            <p:cNvSpPr/>
            <p:nvPr/>
          </p:nvSpPr>
          <p:spPr>
            <a:xfrm>
              <a:off x="0" y="0"/>
              <a:ext cx="24377650" cy="128016"/>
            </a:xfrm>
            <a:custGeom>
              <a:avLst/>
              <a:gdLst/>
              <a:ahLst/>
              <a:cxnLst/>
              <a:rect l="l" t="t" r="r" b="b"/>
              <a:pathLst>
                <a:path w="24377650" h="128016">
                  <a:moveTo>
                    <a:pt x="0" y="0"/>
                  </a:moveTo>
                  <a:lnTo>
                    <a:pt x="24377650" y="0"/>
                  </a:lnTo>
                  <a:lnTo>
                    <a:pt x="24377650" y="128016"/>
                  </a:lnTo>
                  <a:lnTo>
                    <a:pt x="0" y="128016"/>
                  </a:lnTo>
                  <a:close/>
                </a:path>
              </a:pathLst>
            </a:custGeom>
            <a:solidFill>
              <a:srgbClr val="E48312"/>
            </a:solidFill>
          </p:spPr>
          <p:txBody>
            <a:bodyPr/>
            <a:lstStyle/>
            <a:p>
              <a:endParaRPr lang="en-GB" noProof="0" dirty="0"/>
            </a:p>
          </p:txBody>
        </p:sp>
      </p:grpSp>
      <p:sp>
        <p:nvSpPr>
          <p:cNvPr id="11" name="AutoShape 11"/>
          <p:cNvSpPr/>
          <p:nvPr/>
        </p:nvSpPr>
        <p:spPr>
          <a:xfrm rot="2220">
            <a:off x="1806721" y="6510338"/>
            <a:ext cx="1482280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12" name="Group 12"/>
          <p:cNvGrpSpPr/>
          <p:nvPr/>
        </p:nvGrpSpPr>
        <p:grpSpPr>
          <a:xfrm>
            <a:off x="1806723" y="3053321"/>
            <a:ext cx="15087600" cy="3015135"/>
            <a:chOff x="0" y="0"/>
            <a:chExt cx="20116800" cy="4020181"/>
          </a:xfrm>
        </p:grpSpPr>
        <p:sp>
          <p:nvSpPr>
            <p:cNvPr id="13" name="Freeform 13"/>
            <p:cNvSpPr/>
            <p:nvPr/>
          </p:nvSpPr>
          <p:spPr>
            <a:xfrm>
              <a:off x="0" y="0"/>
              <a:ext cx="20116800" cy="4020177"/>
            </a:xfrm>
            <a:custGeom>
              <a:avLst/>
              <a:gdLst/>
              <a:ahLst/>
              <a:cxnLst/>
              <a:rect l="l" t="t" r="r" b="b"/>
              <a:pathLst>
                <a:path w="20116800" h="4020177">
                  <a:moveTo>
                    <a:pt x="0" y="0"/>
                  </a:moveTo>
                  <a:lnTo>
                    <a:pt x="20116800" y="0"/>
                  </a:lnTo>
                  <a:lnTo>
                    <a:pt x="20116800" y="4020177"/>
                  </a:lnTo>
                  <a:lnTo>
                    <a:pt x="0" y="4020177"/>
                  </a:lnTo>
                  <a:close/>
                </a:path>
              </a:pathLst>
            </a:custGeom>
            <a:blipFill>
              <a:blip r:embed="rId2">
                <a:alphaModFix amt="0"/>
              </a:blip>
              <a:stretch>
                <a:fillRect t="-33841" b="-61163"/>
              </a:stretch>
            </a:blipFill>
          </p:spPr>
          <p:txBody>
            <a:bodyPr/>
            <a:lstStyle/>
            <a:p>
              <a:endParaRPr lang="en-GB" noProof="0" dirty="0"/>
            </a:p>
          </p:txBody>
        </p:sp>
        <p:sp>
          <p:nvSpPr>
            <p:cNvPr id="14" name="TextBox 14"/>
            <p:cNvSpPr txBox="1"/>
            <p:nvPr/>
          </p:nvSpPr>
          <p:spPr>
            <a:xfrm>
              <a:off x="0" y="76200"/>
              <a:ext cx="20116800" cy="3943981"/>
            </a:xfrm>
            <a:prstGeom prst="rect">
              <a:avLst/>
            </a:prstGeom>
          </p:spPr>
          <p:txBody>
            <a:bodyPr lIns="0" tIns="0" rIns="0" bIns="0" rtlCol="0" anchor="b"/>
            <a:lstStyle/>
            <a:p>
              <a:pPr algn="ctr">
                <a:lnSpc>
                  <a:spcPts val="6732"/>
                </a:lnSpc>
              </a:pPr>
              <a:r>
                <a:rPr lang="en-GB" sz="6600" b="1" spc="-75" noProof="0" dirty="0">
                  <a:solidFill>
                    <a:srgbClr val="E48312"/>
                  </a:solidFill>
                  <a:latin typeface="Times New Roman Bold"/>
                  <a:ea typeface="Times New Roman Bold"/>
                  <a:cs typeface="Times New Roman Bold"/>
                  <a:sym typeface="Times New Roman Bold"/>
                </a:rPr>
                <a:t>CROSS-CULTURAL NEGOTIATIONS: ACHIEVING A SUCCESSFUL UK–CHINA STRATEGIC PARTNERSHIP</a:t>
              </a:r>
            </a:p>
          </p:txBody>
        </p:sp>
      </p:grpSp>
      <p:sp>
        <p:nvSpPr>
          <p:cNvPr id="15" name="Freeform 15"/>
          <p:cNvSpPr/>
          <p:nvPr/>
        </p:nvSpPr>
        <p:spPr>
          <a:xfrm>
            <a:off x="6412843" y="388881"/>
            <a:ext cx="5401018" cy="2120534"/>
          </a:xfrm>
          <a:custGeom>
            <a:avLst/>
            <a:gdLst/>
            <a:ahLst/>
            <a:cxnLst/>
            <a:rect l="l" t="t" r="r" b="b"/>
            <a:pathLst>
              <a:path w="5401018" h="2120534">
                <a:moveTo>
                  <a:pt x="0" y="0"/>
                </a:moveTo>
                <a:lnTo>
                  <a:pt x="5401018" y="0"/>
                </a:lnTo>
                <a:lnTo>
                  <a:pt x="5401018" y="2120534"/>
                </a:lnTo>
                <a:lnTo>
                  <a:pt x="0" y="2120534"/>
                </a:lnTo>
                <a:lnTo>
                  <a:pt x="0" y="0"/>
                </a:lnTo>
                <a:close/>
              </a:path>
            </a:pathLst>
          </a:custGeom>
          <a:blipFill>
            <a:blip r:embed="rId3"/>
            <a:stretch>
              <a:fillRect/>
            </a:stretch>
          </a:blipFill>
        </p:spPr>
        <p:txBody>
          <a:bodyPr/>
          <a:lstStyle/>
          <a:p>
            <a:endParaRPr lang="en-GB" noProof="0" dirty="0"/>
          </a:p>
        </p:txBody>
      </p:sp>
      <p:sp>
        <p:nvSpPr>
          <p:cNvPr id="16" name="TextBox 16"/>
          <p:cNvSpPr txBox="1"/>
          <p:nvPr/>
        </p:nvSpPr>
        <p:spPr>
          <a:xfrm>
            <a:off x="1737360" y="6874002"/>
            <a:ext cx="13533120" cy="2000548"/>
          </a:xfrm>
          <a:prstGeom prst="rect">
            <a:avLst/>
          </a:prstGeom>
        </p:spPr>
        <p:txBody>
          <a:bodyPr lIns="0" tIns="0" rIns="0" bIns="0" rtlCol="0" anchor="t">
            <a:spAutoFit/>
          </a:bodyPr>
          <a:lstStyle/>
          <a:p>
            <a:pPr>
              <a:lnSpc>
                <a:spcPts val="3888"/>
              </a:lnSpc>
            </a:pPr>
            <a:r>
              <a:rPr lang="en-GB" sz="3600" b="1" spc="299" noProof="0" dirty="0">
                <a:solidFill>
                  <a:srgbClr val="2998E3"/>
                </a:solidFill>
                <a:latin typeface="Times New Roman Bold"/>
                <a:ea typeface="Times New Roman Bold"/>
                <a:cs typeface="Times New Roman Bold"/>
                <a:sym typeface="Times New Roman Bold"/>
              </a:rPr>
              <a:t>Student Name:</a:t>
            </a:r>
            <a:r>
              <a:rPr lang="en-GB" sz="3600" b="1" spc="299" dirty="0">
                <a:solidFill>
                  <a:srgbClr val="2998E3"/>
                </a:solidFill>
                <a:latin typeface="Times New Roman Bold"/>
                <a:ea typeface="Times New Roman Bold"/>
                <a:cs typeface="Times New Roman Bold"/>
                <a:sym typeface="Times New Roman Bold"/>
              </a:rPr>
              <a:t> Helga Sofia Filipe de Sousa Lima Barros</a:t>
            </a:r>
            <a:endParaRPr lang="en-GB" sz="3600" b="1" spc="299" noProof="0" dirty="0">
              <a:solidFill>
                <a:srgbClr val="2998E3"/>
              </a:solidFill>
              <a:latin typeface="Times New Roman Bold"/>
              <a:ea typeface="Times New Roman Bold"/>
              <a:cs typeface="Times New Roman Bold"/>
            </a:endParaRPr>
          </a:p>
          <a:p>
            <a:pPr algn="l">
              <a:lnSpc>
                <a:spcPts val="3888"/>
              </a:lnSpc>
            </a:pPr>
            <a:r>
              <a:rPr lang="en-GB" sz="3600" b="1" spc="299" noProof="0" dirty="0">
                <a:solidFill>
                  <a:srgbClr val="2998E3"/>
                </a:solidFill>
                <a:latin typeface="Times New Roman Bold"/>
                <a:ea typeface="Times New Roman Bold"/>
                <a:cs typeface="Times New Roman Bold"/>
                <a:sym typeface="Times New Roman Bold"/>
              </a:rPr>
              <a:t>Student ID: </a:t>
            </a:r>
            <a:r>
              <a:rPr lang="en-GB" sz="3600" b="1" spc="299" dirty="0">
                <a:solidFill>
                  <a:srgbClr val="2998E3"/>
                </a:solidFill>
                <a:latin typeface="Times New Roman Bold"/>
                <a:ea typeface="Times New Roman Bold"/>
                <a:cs typeface="Times New Roman Bold"/>
                <a:sym typeface="Times New Roman Bold"/>
              </a:rPr>
              <a:t>2246034</a:t>
            </a:r>
          </a:p>
          <a:p>
            <a:pPr algn="l">
              <a:lnSpc>
                <a:spcPts val="3888"/>
              </a:lnSpc>
            </a:pPr>
            <a:r>
              <a:rPr lang="en-GB" sz="3600" b="1" spc="299" noProof="0" dirty="0">
                <a:solidFill>
                  <a:srgbClr val="2998E3"/>
                </a:solidFill>
                <a:latin typeface="Times New Roman Bold"/>
                <a:ea typeface="Times New Roman Bold"/>
                <a:cs typeface="Times New Roman Bold"/>
                <a:sym typeface="Times New Roman Bold"/>
              </a:rPr>
              <a:t>Module Number</a:t>
            </a:r>
            <a:r>
              <a:rPr lang="en-GB" sz="3600" b="1" spc="299" dirty="0">
                <a:solidFill>
                  <a:srgbClr val="2998E3"/>
                </a:solidFill>
                <a:latin typeface="Times New Roman Bold"/>
                <a:ea typeface="Times New Roman Bold"/>
                <a:cs typeface="Times New Roman Bold"/>
                <a:sym typeface="Times New Roman Bold"/>
              </a:rPr>
              <a:t>:LCBB6023</a:t>
            </a:r>
            <a:endParaRPr lang="en-GB" sz="3600" b="1" spc="299" noProof="0" dirty="0">
              <a:solidFill>
                <a:srgbClr val="2998E3"/>
              </a:solidFill>
              <a:latin typeface="Times New Roman Bold"/>
              <a:ea typeface="Times New Roman Bold"/>
              <a:cs typeface="Times New Roman Bold"/>
            </a:endParaRPr>
          </a:p>
          <a:p>
            <a:pPr algn="l">
              <a:lnSpc>
                <a:spcPts val="3888"/>
              </a:lnSpc>
            </a:pPr>
            <a:r>
              <a:rPr lang="en-GB" sz="3600" b="1" spc="299" noProof="0" dirty="0">
                <a:solidFill>
                  <a:srgbClr val="2998E3"/>
                </a:solidFill>
                <a:latin typeface="Times New Roman Bold"/>
                <a:ea typeface="Times New Roman Bold"/>
                <a:cs typeface="Times New Roman Bold"/>
                <a:sym typeface="Times New Roman Bold"/>
              </a:rPr>
              <a:t>Module lecture: </a:t>
            </a:r>
            <a:r>
              <a:rPr lang="en-GB" sz="3600" b="1" spc="299" noProof="0" dirty="0" err="1">
                <a:solidFill>
                  <a:srgbClr val="2998E3"/>
                </a:solidFill>
                <a:latin typeface="Times New Roman Bold"/>
                <a:ea typeface="Times New Roman Bold"/>
                <a:cs typeface="Times New Roman Bold"/>
                <a:sym typeface="Times New Roman Bold"/>
              </a:rPr>
              <a:t>Rexon</a:t>
            </a:r>
            <a:r>
              <a:rPr lang="en-GB" sz="3600" b="1" spc="299" noProof="0" dirty="0">
                <a:solidFill>
                  <a:srgbClr val="2998E3"/>
                </a:solidFill>
                <a:latin typeface="Times New Roman Bold"/>
                <a:ea typeface="Times New Roman Bold"/>
                <a:cs typeface="Times New Roman Bold"/>
                <a:sym typeface="Times New Roman Bold"/>
              </a:rPr>
              <a:t> </a:t>
            </a:r>
            <a:r>
              <a:rPr lang="en-GB" sz="3600" b="1" spc="299" noProof="0" dirty="0" err="1">
                <a:solidFill>
                  <a:srgbClr val="2998E3"/>
                </a:solidFill>
                <a:latin typeface="Times New Roman Bold"/>
                <a:ea typeface="Times New Roman Bold"/>
                <a:cs typeface="Times New Roman Bold"/>
                <a:sym typeface="Times New Roman Bold"/>
              </a:rPr>
              <a:t>Nting</a:t>
            </a:r>
            <a:r>
              <a:rPr lang="en-GB" sz="3600" b="1" spc="299" noProof="0" dirty="0">
                <a:solidFill>
                  <a:srgbClr val="2998E3"/>
                </a:solidFill>
                <a:latin typeface="Times New Roman Bold"/>
                <a:ea typeface="Times New Roman Bold"/>
                <a:cs typeface="Times New Roman Bold"/>
                <a:sym typeface="Times New Roman Bold"/>
              </a:rPr>
              <a:t> </a:t>
            </a:r>
            <a:endParaRPr lang="en-GB" sz="3600" b="1" spc="299" noProof="0" dirty="0">
              <a:solidFill>
                <a:srgbClr val="2998E3"/>
              </a:solidFill>
              <a:latin typeface="Times New Roman Bold"/>
              <a:ea typeface="Times New Roman Bold"/>
              <a:cs typeface="Times New Roman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BD582C"/>
            </a:solidFill>
          </p:spPr>
          <p:txBody>
            <a:bodyPr/>
            <a:lstStyle/>
            <a:p>
              <a:endParaRPr lang="en-GB" noProof="0" dirty="0"/>
            </a:p>
          </p:txBody>
        </p:sp>
      </p:grpSp>
      <p:grpSp>
        <p:nvGrpSpPr>
          <p:cNvPr id="4" name="Group 4"/>
          <p:cNvGrpSpPr/>
          <p:nvPr/>
        </p:nvGrpSpPr>
        <p:grpSpPr>
          <a:xfrm>
            <a:off x="0" y="9501473"/>
            <a:ext cx="18288000" cy="98993"/>
            <a:chOff x="0" y="0"/>
            <a:chExt cx="24384000" cy="131991"/>
          </a:xfrm>
        </p:grpSpPr>
        <p:sp>
          <p:nvSpPr>
            <p:cNvPr id="5" name="Freeform 5"/>
            <p:cNvSpPr/>
            <p:nvPr/>
          </p:nvSpPr>
          <p:spPr>
            <a:xfrm>
              <a:off x="0" y="0"/>
              <a:ext cx="24384000" cy="131953"/>
            </a:xfrm>
            <a:custGeom>
              <a:avLst/>
              <a:gdLst/>
              <a:ahLst/>
              <a:cxnLst/>
              <a:rect l="l" t="t" r="r" b="b"/>
              <a:pathLst>
                <a:path w="24384000" h="131953">
                  <a:moveTo>
                    <a:pt x="0" y="0"/>
                  </a:moveTo>
                  <a:lnTo>
                    <a:pt x="24384000" y="0"/>
                  </a:lnTo>
                  <a:lnTo>
                    <a:pt x="24384000" y="131953"/>
                  </a:lnTo>
                  <a:lnTo>
                    <a:pt x="0" y="131953"/>
                  </a:lnTo>
                  <a:close/>
                </a:path>
              </a:pathLst>
            </a:custGeom>
            <a:solidFill>
              <a:srgbClr val="E48312"/>
            </a:solidFill>
          </p:spPr>
          <p:txBody>
            <a:bodyPr/>
            <a:lstStyle/>
            <a:p>
              <a:endParaRPr lang="en-GB" noProof="0"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7" name="Group 7"/>
          <p:cNvGrpSpPr/>
          <p:nvPr/>
        </p:nvGrpSpPr>
        <p:grpSpPr>
          <a:xfrm>
            <a:off x="1645920" y="429901"/>
            <a:ext cx="15087600" cy="2176139"/>
            <a:chOff x="0" y="0"/>
            <a:chExt cx="20116800" cy="2901518"/>
          </a:xfrm>
        </p:grpSpPr>
        <p:sp>
          <p:nvSpPr>
            <p:cNvPr id="8" name="Freeform 8"/>
            <p:cNvSpPr/>
            <p:nvPr/>
          </p:nvSpPr>
          <p:spPr>
            <a:xfrm>
              <a:off x="0" y="0"/>
              <a:ext cx="20116800" cy="2901514"/>
            </a:xfrm>
            <a:custGeom>
              <a:avLst/>
              <a:gdLst/>
              <a:ahLst/>
              <a:cxnLst/>
              <a:rect l="l" t="t" r="r" b="b"/>
              <a:pathLst>
                <a:path w="20116800" h="2901514">
                  <a:moveTo>
                    <a:pt x="0" y="0"/>
                  </a:moveTo>
                  <a:lnTo>
                    <a:pt x="20116800" y="0"/>
                  </a:lnTo>
                  <a:lnTo>
                    <a:pt x="20116800" y="2901514"/>
                  </a:lnTo>
                  <a:lnTo>
                    <a:pt x="0" y="2901514"/>
                  </a:lnTo>
                  <a:close/>
                </a:path>
              </a:pathLst>
            </a:custGeom>
            <a:blipFill>
              <a:blip r:embed="rId3">
                <a:alphaModFix amt="0"/>
              </a:blip>
              <a:stretch>
                <a:fillRect t="-85093" b="-85093"/>
              </a:stretch>
            </a:blipFill>
          </p:spPr>
          <p:txBody>
            <a:bodyPr/>
            <a:lstStyle/>
            <a:p>
              <a:endParaRPr lang="en-GB" noProof="0" dirty="0"/>
            </a:p>
          </p:txBody>
        </p:sp>
        <p:sp>
          <p:nvSpPr>
            <p:cNvPr id="9" name="TextBox 9"/>
            <p:cNvSpPr txBox="1"/>
            <p:nvPr/>
          </p:nvSpPr>
          <p:spPr>
            <a:xfrm>
              <a:off x="0" y="57150"/>
              <a:ext cx="20116800" cy="2844368"/>
            </a:xfrm>
            <a:prstGeom prst="rect">
              <a:avLst/>
            </a:prstGeom>
          </p:spPr>
          <p:txBody>
            <a:bodyPr lIns="0" tIns="0" rIns="0" bIns="0" rtlCol="0" anchor="b"/>
            <a:lstStyle/>
            <a:p>
              <a:pPr algn="ctr">
                <a:lnSpc>
                  <a:spcPts val="5508"/>
                </a:lnSpc>
              </a:pPr>
              <a:r>
                <a:rPr lang="en-GB" sz="5400" b="1" spc="-75" noProof="0" dirty="0">
                  <a:solidFill>
                    <a:srgbClr val="E48312"/>
                  </a:solidFill>
                  <a:latin typeface="Times New Roman Bold"/>
                  <a:ea typeface="Times New Roman Bold"/>
                  <a:cs typeface="Times New Roman Bold"/>
                  <a:sym typeface="Times New Roman Bold"/>
                </a:rPr>
                <a:t>MAIN CONTENT / AGENDA OF THE PRESENTATION </a:t>
              </a:r>
            </a:p>
          </p:txBody>
        </p:sp>
      </p:grpSp>
      <p:sp>
        <p:nvSpPr>
          <p:cNvPr id="10" name="TextBox 10"/>
          <p:cNvSpPr txBox="1"/>
          <p:nvPr/>
        </p:nvSpPr>
        <p:spPr>
          <a:xfrm>
            <a:off x="928314" y="3138625"/>
            <a:ext cx="8410061" cy="5457007"/>
          </a:xfrm>
          <a:prstGeom prst="rect">
            <a:avLst/>
          </a:prstGeom>
        </p:spPr>
        <p:txBody>
          <a:bodyPr lIns="0" tIns="0" rIns="0" bIns="0" rtlCol="0" anchor="t">
            <a:spAutoFit/>
          </a:bodyPr>
          <a:lstStyle/>
          <a:p>
            <a:pPr marL="561021" lvl="1" indent="-280510" algn="just">
              <a:lnSpc>
                <a:spcPct val="150000"/>
              </a:lnSpc>
              <a:buFont typeface="Arial"/>
              <a:buChar char="•"/>
            </a:pPr>
            <a:r>
              <a:rPr lang="en-GB" sz="3000" noProof="0" dirty="0">
                <a:solidFill>
                  <a:srgbClr val="000000"/>
                </a:solidFill>
                <a:latin typeface="Times New Roman"/>
                <a:ea typeface="Times New Roman"/>
                <a:cs typeface="Times New Roman"/>
                <a:sym typeface="Times New Roman"/>
              </a:rPr>
              <a:t>This presentation covers the cultural elements that need to be addressed in business negotiations between China and the UK for Studio Nicholson.</a:t>
            </a:r>
          </a:p>
          <a:p>
            <a:pPr marL="561021" lvl="1" indent="-280510" algn="just">
              <a:lnSpc>
                <a:spcPct val="150000"/>
              </a:lnSpc>
              <a:buFont typeface="Arial"/>
              <a:buChar char="•"/>
            </a:pPr>
            <a:r>
              <a:rPr lang="en-GB" sz="3000" noProof="0" dirty="0">
                <a:solidFill>
                  <a:srgbClr val="000000"/>
                </a:solidFill>
                <a:latin typeface="Times New Roman"/>
                <a:ea typeface="Times New Roman"/>
                <a:cs typeface="Times New Roman"/>
                <a:sym typeface="Times New Roman"/>
              </a:rPr>
              <a:t>It assesses strategy to create a successful partnership relation for Studio Nicholson.</a:t>
            </a:r>
          </a:p>
          <a:p>
            <a:pPr marL="561021" lvl="1" indent="-280510" algn="just">
              <a:lnSpc>
                <a:spcPct val="150000"/>
              </a:lnSpc>
              <a:buFont typeface="Arial"/>
              <a:buChar char="•"/>
            </a:pPr>
            <a:r>
              <a:rPr lang="en-GB" sz="3000" noProof="0" dirty="0">
                <a:solidFill>
                  <a:srgbClr val="000000"/>
                </a:solidFill>
                <a:latin typeface="Times New Roman"/>
                <a:ea typeface="Times New Roman"/>
                <a:cs typeface="Times New Roman"/>
                <a:sym typeface="Times New Roman"/>
              </a:rPr>
              <a:t>It highlights the importance of cultural awareness and adaptability in effective cross-cultural negotiations.</a:t>
            </a:r>
          </a:p>
        </p:txBody>
      </p:sp>
      <p:grpSp>
        <p:nvGrpSpPr>
          <p:cNvPr id="11" name="Group 11"/>
          <p:cNvGrpSpPr/>
          <p:nvPr/>
        </p:nvGrpSpPr>
        <p:grpSpPr>
          <a:xfrm>
            <a:off x="9501921" y="3124686"/>
            <a:ext cx="7824273" cy="6027925"/>
            <a:chOff x="0" y="0"/>
            <a:chExt cx="10432364" cy="8037233"/>
          </a:xfrm>
        </p:grpSpPr>
        <p:sp>
          <p:nvSpPr>
            <p:cNvPr id="12" name="Freeform 12"/>
            <p:cNvSpPr/>
            <p:nvPr/>
          </p:nvSpPr>
          <p:spPr>
            <a:xfrm>
              <a:off x="0" y="0"/>
              <a:ext cx="10432415" cy="8037195"/>
            </a:xfrm>
            <a:custGeom>
              <a:avLst/>
              <a:gdLst/>
              <a:ahLst/>
              <a:cxnLst/>
              <a:rect l="l" t="t" r="r" b="b"/>
              <a:pathLst>
                <a:path w="10432415" h="8037195">
                  <a:moveTo>
                    <a:pt x="0" y="0"/>
                  </a:moveTo>
                  <a:lnTo>
                    <a:pt x="10432415" y="0"/>
                  </a:lnTo>
                  <a:lnTo>
                    <a:pt x="10432415" y="8037195"/>
                  </a:lnTo>
                  <a:lnTo>
                    <a:pt x="0" y="8037195"/>
                  </a:lnTo>
                  <a:lnTo>
                    <a:pt x="0" y="0"/>
                  </a:lnTo>
                  <a:close/>
                </a:path>
              </a:pathLst>
            </a:custGeom>
            <a:blipFill>
              <a:blip r:embed="rId4"/>
              <a:stretch>
                <a:fillRect b="-348"/>
              </a:stretch>
            </a:blipFill>
          </p:spPr>
          <p:txBody>
            <a:bodyPr/>
            <a:lstStyle/>
            <a:p>
              <a:endParaRPr lang="en-GB" noProof="0" dirty="0"/>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BD582C"/>
            </a:solidFill>
          </p:spPr>
          <p:txBody>
            <a:bodyPr/>
            <a:lstStyle/>
            <a:p>
              <a:endParaRPr lang="en-GB" noProof="0" dirty="0"/>
            </a:p>
          </p:txBody>
        </p:sp>
      </p:grpSp>
      <p:grpSp>
        <p:nvGrpSpPr>
          <p:cNvPr id="4" name="Group 4"/>
          <p:cNvGrpSpPr/>
          <p:nvPr/>
        </p:nvGrpSpPr>
        <p:grpSpPr>
          <a:xfrm>
            <a:off x="0" y="9501473"/>
            <a:ext cx="18288000" cy="98993"/>
            <a:chOff x="0" y="0"/>
            <a:chExt cx="24384000" cy="131991"/>
          </a:xfrm>
        </p:grpSpPr>
        <p:sp>
          <p:nvSpPr>
            <p:cNvPr id="5" name="Freeform 5"/>
            <p:cNvSpPr/>
            <p:nvPr/>
          </p:nvSpPr>
          <p:spPr>
            <a:xfrm>
              <a:off x="0" y="0"/>
              <a:ext cx="24384000" cy="131953"/>
            </a:xfrm>
            <a:custGeom>
              <a:avLst/>
              <a:gdLst/>
              <a:ahLst/>
              <a:cxnLst/>
              <a:rect l="l" t="t" r="r" b="b"/>
              <a:pathLst>
                <a:path w="24384000" h="131953">
                  <a:moveTo>
                    <a:pt x="0" y="0"/>
                  </a:moveTo>
                  <a:lnTo>
                    <a:pt x="24384000" y="0"/>
                  </a:lnTo>
                  <a:lnTo>
                    <a:pt x="24384000" y="131953"/>
                  </a:lnTo>
                  <a:lnTo>
                    <a:pt x="0" y="131953"/>
                  </a:lnTo>
                  <a:close/>
                </a:path>
              </a:pathLst>
            </a:custGeom>
            <a:solidFill>
              <a:srgbClr val="E48312"/>
            </a:solidFill>
          </p:spPr>
          <p:txBody>
            <a:bodyPr/>
            <a:lstStyle/>
            <a:p>
              <a:endParaRPr lang="en-GB" noProof="0"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7" name="Group 7"/>
          <p:cNvGrpSpPr/>
          <p:nvPr/>
        </p:nvGrpSpPr>
        <p:grpSpPr>
          <a:xfrm>
            <a:off x="1600200" y="695220"/>
            <a:ext cx="15087600" cy="1192020"/>
            <a:chOff x="0" y="0"/>
            <a:chExt cx="20116800" cy="1589360"/>
          </a:xfrm>
        </p:grpSpPr>
        <p:sp>
          <p:nvSpPr>
            <p:cNvPr id="8" name="Freeform 8"/>
            <p:cNvSpPr/>
            <p:nvPr/>
          </p:nvSpPr>
          <p:spPr>
            <a:xfrm>
              <a:off x="0" y="0"/>
              <a:ext cx="20116800" cy="1589366"/>
            </a:xfrm>
            <a:custGeom>
              <a:avLst/>
              <a:gdLst/>
              <a:ahLst/>
              <a:cxnLst/>
              <a:rect l="l" t="t" r="r" b="b"/>
              <a:pathLst>
                <a:path w="20116800" h="1589366">
                  <a:moveTo>
                    <a:pt x="0" y="0"/>
                  </a:moveTo>
                  <a:lnTo>
                    <a:pt x="20116800" y="0"/>
                  </a:lnTo>
                  <a:lnTo>
                    <a:pt x="20116800" y="1589366"/>
                  </a:lnTo>
                  <a:lnTo>
                    <a:pt x="0" y="1589366"/>
                  </a:lnTo>
                  <a:close/>
                </a:path>
              </a:pathLst>
            </a:custGeom>
            <a:blipFill>
              <a:blip r:embed="rId3">
                <a:alphaModFix amt="0"/>
              </a:blip>
              <a:stretch>
                <a:fillRect t="-196624" b="-196624"/>
              </a:stretch>
            </a:blipFill>
          </p:spPr>
          <p:txBody>
            <a:bodyPr/>
            <a:lstStyle/>
            <a:p>
              <a:endParaRPr lang="en-GB" noProof="0" dirty="0"/>
            </a:p>
          </p:txBody>
        </p:sp>
        <p:sp>
          <p:nvSpPr>
            <p:cNvPr id="9" name="TextBox 9"/>
            <p:cNvSpPr txBox="1"/>
            <p:nvPr/>
          </p:nvSpPr>
          <p:spPr>
            <a:xfrm>
              <a:off x="0" y="57150"/>
              <a:ext cx="20116800" cy="1532210"/>
            </a:xfrm>
            <a:prstGeom prst="rect">
              <a:avLst/>
            </a:prstGeom>
          </p:spPr>
          <p:txBody>
            <a:bodyPr lIns="0" tIns="0" rIns="0" bIns="0" rtlCol="0" anchor="b"/>
            <a:lstStyle/>
            <a:p>
              <a:pPr algn="ctr">
                <a:lnSpc>
                  <a:spcPts val="5508"/>
                </a:lnSpc>
              </a:pPr>
              <a:r>
                <a:rPr lang="en-GB" sz="5400" b="1" spc="-75" noProof="0" dirty="0">
                  <a:solidFill>
                    <a:srgbClr val="E48312"/>
                  </a:solidFill>
                  <a:latin typeface="Times New Roman Bold"/>
                  <a:ea typeface="Times New Roman Bold"/>
                  <a:cs typeface="Times New Roman Bold"/>
                  <a:sym typeface="Times New Roman Bold"/>
                </a:rPr>
                <a:t>INTRODUCTION TO THE CONTEXT </a:t>
              </a:r>
            </a:p>
          </p:txBody>
        </p:sp>
      </p:grpSp>
      <p:sp>
        <p:nvSpPr>
          <p:cNvPr id="10" name="TextBox 10"/>
          <p:cNvSpPr txBox="1"/>
          <p:nvPr/>
        </p:nvSpPr>
        <p:spPr>
          <a:xfrm>
            <a:off x="8853049" y="2669419"/>
            <a:ext cx="8998525" cy="6359618"/>
          </a:xfrm>
          <a:prstGeom prst="rect">
            <a:avLst/>
          </a:prstGeom>
        </p:spPr>
        <p:txBody>
          <a:bodyPr lIns="0" tIns="0" rIns="0" bIns="0" rtlCol="0" anchor="t">
            <a:spAutoFit/>
          </a:bodyPr>
          <a:lstStyle/>
          <a:p>
            <a:pPr marL="461485" lvl="1" indent="-230742" algn="just">
              <a:lnSpc>
                <a:spcPts val="4589"/>
              </a:lnSpc>
              <a:buFont typeface="Arial"/>
              <a:buChar char="•"/>
            </a:pPr>
            <a:r>
              <a:rPr lang="en-GB" sz="2549" noProof="0" dirty="0">
                <a:solidFill>
                  <a:srgbClr val="404040"/>
                </a:solidFill>
                <a:latin typeface="Times New Roman"/>
                <a:ea typeface="Times New Roman"/>
                <a:cs typeface="Times New Roman"/>
                <a:sym typeface="Times New Roman"/>
              </a:rPr>
              <a:t>Studio Nicholson founded in 2010 in East London is currently focusing on expanding in China through business negotiation (Vogue, 2026).</a:t>
            </a:r>
          </a:p>
          <a:p>
            <a:pPr marL="461485" lvl="1" indent="-230742" algn="just">
              <a:lnSpc>
                <a:spcPts val="4589"/>
              </a:lnSpc>
              <a:buFont typeface="Arial"/>
              <a:buChar char="•"/>
            </a:pPr>
            <a:r>
              <a:rPr lang="en-GB" sz="2549" noProof="0" dirty="0">
                <a:solidFill>
                  <a:srgbClr val="000000"/>
                </a:solidFill>
                <a:latin typeface="Times New Roman"/>
                <a:ea typeface="Times New Roman"/>
                <a:cs typeface="Times New Roman"/>
                <a:sym typeface="Times New Roman"/>
              </a:rPr>
              <a:t>China accounted for 11.1% of UK goods imports, creating partnership opportunities (Statista, 2026). </a:t>
            </a:r>
          </a:p>
          <a:p>
            <a:pPr marL="461485" lvl="1" indent="-230742" algn="just">
              <a:lnSpc>
                <a:spcPts val="4589"/>
              </a:lnSpc>
              <a:buFont typeface="Arial"/>
              <a:buChar char="•"/>
            </a:pPr>
            <a:r>
              <a:rPr lang="en-GB" sz="2549" noProof="0" dirty="0">
                <a:solidFill>
                  <a:srgbClr val="000000"/>
                </a:solidFill>
                <a:latin typeface="Times New Roman"/>
                <a:ea typeface="Times New Roman"/>
                <a:cs typeface="Times New Roman"/>
                <a:sym typeface="Times New Roman"/>
              </a:rPr>
              <a:t>UK–China partnerships can foster innovation, market expansion and shared business resources.</a:t>
            </a:r>
          </a:p>
          <a:p>
            <a:pPr marL="461485" lvl="1" indent="-230742" algn="just">
              <a:lnSpc>
                <a:spcPts val="4589"/>
              </a:lnSpc>
              <a:buFont typeface="Arial"/>
              <a:buChar char="•"/>
            </a:pPr>
            <a:r>
              <a:rPr lang="en-GB" sz="2549" noProof="0" dirty="0">
                <a:solidFill>
                  <a:srgbClr val="000000"/>
                </a:solidFill>
                <a:latin typeface="Times New Roman"/>
                <a:ea typeface="Times New Roman"/>
                <a:cs typeface="Times New Roman"/>
                <a:sym typeface="Times New Roman"/>
              </a:rPr>
              <a:t>Factors such as communication, hierarchy, trust and decision-making significantly impact business negotiations (Salam, 2023).</a:t>
            </a:r>
          </a:p>
          <a:p>
            <a:pPr marL="461485" lvl="1" indent="-230742" algn="just">
              <a:lnSpc>
                <a:spcPts val="4589"/>
              </a:lnSpc>
              <a:buFont typeface="Arial"/>
              <a:buChar char="•"/>
            </a:pPr>
            <a:r>
              <a:rPr lang="en-GB" sz="2549" noProof="0" dirty="0">
                <a:solidFill>
                  <a:srgbClr val="000000"/>
                </a:solidFill>
                <a:latin typeface="Times New Roman"/>
                <a:ea typeface="Times New Roman"/>
                <a:cs typeface="Times New Roman"/>
                <a:sym typeface="Times New Roman"/>
              </a:rPr>
              <a:t>Cultural adaptability is a key component to establish trust and achieve lasting agreements.</a:t>
            </a:r>
          </a:p>
        </p:txBody>
      </p:sp>
      <p:grpSp>
        <p:nvGrpSpPr>
          <p:cNvPr id="11" name="Group 11"/>
          <p:cNvGrpSpPr/>
          <p:nvPr/>
        </p:nvGrpSpPr>
        <p:grpSpPr>
          <a:xfrm>
            <a:off x="454381" y="3830469"/>
            <a:ext cx="7845362" cy="4261447"/>
            <a:chOff x="0" y="0"/>
            <a:chExt cx="10460482" cy="5681929"/>
          </a:xfrm>
        </p:grpSpPr>
        <p:sp>
          <p:nvSpPr>
            <p:cNvPr id="12" name="Freeform 12"/>
            <p:cNvSpPr/>
            <p:nvPr/>
          </p:nvSpPr>
          <p:spPr>
            <a:xfrm>
              <a:off x="0" y="0"/>
              <a:ext cx="10460482" cy="5681980"/>
            </a:xfrm>
            <a:custGeom>
              <a:avLst/>
              <a:gdLst/>
              <a:ahLst/>
              <a:cxnLst/>
              <a:rect l="l" t="t" r="r" b="b"/>
              <a:pathLst>
                <a:path w="10460482" h="5681980">
                  <a:moveTo>
                    <a:pt x="0" y="0"/>
                  </a:moveTo>
                  <a:lnTo>
                    <a:pt x="10460482" y="0"/>
                  </a:lnTo>
                  <a:lnTo>
                    <a:pt x="10460482" y="5681980"/>
                  </a:lnTo>
                  <a:lnTo>
                    <a:pt x="0" y="5681980"/>
                  </a:lnTo>
                  <a:lnTo>
                    <a:pt x="0" y="0"/>
                  </a:lnTo>
                  <a:close/>
                </a:path>
              </a:pathLst>
            </a:custGeom>
            <a:blipFill>
              <a:blip r:embed="rId4"/>
              <a:stretch>
                <a:fillRect r="-3140"/>
              </a:stretch>
            </a:blipFill>
          </p:spPr>
          <p:txBody>
            <a:bodyPr/>
            <a:lstStyle/>
            <a:p>
              <a:endParaRPr lang="en-GB" noProof="0" dirty="0"/>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BD582C"/>
            </a:solidFill>
          </p:spPr>
          <p:txBody>
            <a:bodyPr/>
            <a:lstStyle/>
            <a:p>
              <a:endParaRPr lang="en-GB" noProof="0" dirty="0"/>
            </a:p>
          </p:txBody>
        </p:sp>
      </p:grpSp>
      <p:grpSp>
        <p:nvGrpSpPr>
          <p:cNvPr id="4" name="Group 4"/>
          <p:cNvGrpSpPr/>
          <p:nvPr/>
        </p:nvGrpSpPr>
        <p:grpSpPr>
          <a:xfrm>
            <a:off x="0" y="9501473"/>
            <a:ext cx="18288000" cy="98993"/>
            <a:chOff x="0" y="0"/>
            <a:chExt cx="24384000" cy="131991"/>
          </a:xfrm>
        </p:grpSpPr>
        <p:sp>
          <p:nvSpPr>
            <p:cNvPr id="5" name="Freeform 5"/>
            <p:cNvSpPr/>
            <p:nvPr/>
          </p:nvSpPr>
          <p:spPr>
            <a:xfrm>
              <a:off x="0" y="0"/>
              <a:ext cx="24384000" cy="131953"/>
            </a:xfrm>
            <a:custGeom>
              <a:avLst/>
              <a:gdLst/>
              <a:ahLst/>
              <a:cxnLst/>
              <a:rect l="l" t="t" r="r" b="b"/>
              <a:pathLst>
                <a:path w="24384000" h="131953">
                  <a:moveTo>
                    <a:pt x="0" y="0"/>
                  </a:moveTo>
                  <a:lnTo>
                    <a:pt x="24384000" y="0"/>
                  </a:lnTo>
                  <a:lnTo>
                    <a:pt x="24384000" y="131953"/>
                  </a:lnTo>
                  <a:lnTo>
                    <a:pt x="0" y="131953"/>
                  </a:lnTo>
                  <a:close/>
                </a:path>
              </a:pathLst>
            </a:custGeom>
            <a:solidFill>
              <a:srgbClr val="E48312"/>
            </a:solidFill>
          </p:spPr>
          <p:txBody>
            <a:bodyPr/>
            <a:lstStyle/>
            <a:p>
              <a:endParaRPr lang="en-GB" noProof="0"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7" name="Group 7"/>
          <p:cNvGrpSpPr/>
          <p:nvPr/>
        </p:nvGrpSpPr>
        <p:grpSpPr>
          <a:xfrm>
            <a:off x="1645920" y="323151"/>
            <a:ext cx="15087600" cy="2176132"/>
            <a:chOff x="0" y="-142333"/>
            <a:chExt cx="20116800" cy="2901510"/>
          </a:xfrm>
        </p:grpSpPr>
        <p:sp>
          <p:nvSpPr>
            <p:cNvPr id="8" name="Freeform 8"/>
            <p:cNvSpPr/>
            <p:nvPr/>
          </p:nvSpPr>
          <p:spPr>
            <a:xfrm>
              <a:off x="0" y="-142333"/>
              <a:ext cx="20116800" cy="2901510"/>
            </a:xfrm>
            <a:custGeom>
              <a:avLst/>
              <a:gdLst/>
              <a:ahLst/>
              <a:cxnLst/>
              <a:rect l="l" t="t" r="r" b="b"/>
              <a:pathLst>
                <a:path w="20116800" h="2901510">
                  <a:moveTo>
                    <a:pt x="0" y="0"/>
                  </a:moveTo>
                  <a:lnTo>
                    <a:pt x="20116800" y="0"/>
                  </a:lnTo>
                  <a:lnTo>
                    <a:pt x="20116800" y="2901510"/>
                  </a:lnTo>
                  <a:lnTo>
                    <a:pt x="0" y="2901510"/>
                  </a:lnTo>
                  <a:close/>
                </a:path>
              </a:pathLst>
            </a:custGeom>
            <a:blipFill>
              <a:blip r:embed="rId3">
                <a:alphaModFix amt="0"/>
              </a:blip>
              <a:stretch>
                <a:fillRect t="-85093" b="-85094"/>
              </a:stretch>
            </a:blipFill>
          </p:spPr>
          <p:txBody>
            <a:bodyPr/>
            <a:lstStyle/>
            <a:p>
              <a:endParaRPr lang="en-GB" noProof="0" dirty="0"/>
            </a:p>
          </p:txBody>
        </p:sp>
        <p:sp>
          <p:nvSpPr>
            <p:cNvPr id="9" name="TextBox 9"/>
            <p:cNvSpPr txBox="1"/>
            <p:nvPr/>
          </p:nvSpPr>
          <p:spPr>
            <a:xfrm>
              <a:off x="0" y="57151"/>
              <a:ext cx="20116800" cy="2278547"/>
            </a:xfrm>
            <a:prstGeom prst="rect">
              <a:avLst/>
            </a:prstGeom>
          </p:spPr>
          <p:txBody>
            <a:bodyPr lIns="0" tIns="0" rIns="0" bIns="0" rtlCol="0" anchor="b"/>
            <a:lstStyle/>
            <a:p>
              <a:pPr algn="ctr">
                <a:lnSpc>
                  <a:spcPts val="5508"/>
                </a:lnSpc>
              </a:pPr>
              <a:r>
                <a:rPr lang="en-GB" sz="5400" b="1" spc="-75" noProof="0" dirty="0">
                  <a:solidFill>
                    <a:srgbClr val="E48312"/>
                  </a:solidFill>
                  <a:latin typeface="Times New Roman Bold"/>
                  <a:ea typeface="Times New Roman Bold"/>
                  <a:cs typeface="Times New Roman Bold"/>
                  <a:sym typeface="Times New Roman Bold"/>
                </a:rPr>
                <a:t>INTRODUCE THE CHINA CULTURE</a:t>
              </a:r>
            </a:p>
          </p:txBody>
        </p:sp>
      </p:grpSp>
      <p:sp>
        <p:nvSpPr>
          <p:cNvPr id="10" name="TextBox 10"/>
          <p:cNvSpPr txBox="1"/>
          <p:nvPr/>
        </p:nvSpPr>
        <p:spPr>
          <a:xfrm>
            <a:off x="788670" y="2986572"/>
            <a:ext cx="10108092" cy="6027612"/>
          </a:xfrm>
          <a:prstGeom prst="rect">
            <a:avLst/>
          </a:prstGeom>
        </p:spPr>
        <p:txBody>
          <a:bodyPr lIns="0" tIns="0" rIns="0" bIns="0" rtlCol="0" anchor="t">
            <a:spAutoFit/>
          </a:bodyPr>
          <a:lstStyle/>
          <a:p>
            <a:pPr algn="just">
              <a:lnSpc>
                <a:spcPct val="150000"/>
              </a:lnSpc>
            </a:pPr>
            <a:r>
              <a:rPr lang="en-GB" sz="2400" b="1" i="1" noProof="0" dirty="0">
                <a:solidFill>
                  <a:srgbClr val="000000"/>
                </a:solidFill>
                <a:latin typeface="Times New Roman Bold Italics"/>
                <a:ea typeface="Times New Roman Bold Italics"/>
                <a:cs typeface="Times New Roman Bold Italics"/>
                <a:sym typeface="Times New Roman Bold Italics"/>
              </a:rPr>
              <a:t>Main differences between the UK and China</a:t>
            </a:r>
          </a:p>
          <a:p>
            <a:pPr marL="505823" lvl="1" indent="-252911" algn="just">
              <a:lnSpc>
                <a:spcPct val="150000"/>
              </a:lnSpc>
              <a:buFont typeface="Arial"/>
              <a:buChar char="•"/>
            </a:pPr>
            <a:r>
              <a:rPr lang="en-GB" sz="2400" noProof="0" dirty="0">
                <a:solidFill>
                  <a:srgbClr val="000000"/>
                </a:solidFill>
                <a:latin typeface="Times New Roman"/>
                <a:ea typeface="Times New Roman"/>
                <a:cs typeface="Times New Roman"/>
                <a:sym typeface="Times New Roman"/>
              </a:rPr>
              <a:t>UK-based business that focuses on contracts whereas Guanxi is a major priority in Chinese negotiations (Gui </a:t>
            </a:r>
            <a:r>
              <a:rPr lang="en-GB" sz="2400" i="1" noProof="0" dirty="0">
                <a:solidFill>
                  <a:srgbClr val="000000"/>
                </a:solidFill>
                <a:latin typeface="Times New Roman Italics"/>
                <a:ea typeface="Times New Roman Italics"/>
                <a:cs typeface="Times New Roman Italics"/>
                <a:sym typeface="Times New Roman Italics"/>
              </a:rPr>
              <a:t>et al.</a:t>
            </a:r>
            <a:r>
              <a:rPr lang="en-GB" sz="2400" noProof="0" dirty="0">
                <a:solidFill>
                  <a:srgbClr val="000000"/>
                </a:solidFill>
                <a:latin typeface="Times New Roman"/>
                <a:ea typeface="Times New Roman"/>
                <a:cs typeface="Times New Roman"/>
                <a:sym typeface="Times New Roman"/>
              </a:rPr>
              <a:t> 2024).</a:t>
            </a:r>
          </a:p>
          <a:p>
            <a:pPr marL="505823" lvl="1" indent="-252911" algn="just">
              <a:lnSpc>
                <a:spcPct val="150000"/>
              </a:lnSpc>
              <a:buFont typeface="Arial"/>
              <a:buChar char="•"/>
            </a:pPr>
            <a:r>
              <a:rPr lang="en-GB" sz="2400" noProof="0" dirty="0">
                <a:solidFill>
                  <a:srgbClr val="000000"/>
                </a:solidFill>
                <a:latin typeface="Times New Roman"/>
                <a:ea typeface="Times New Roman"/>
                <a:cs typeface="Times New Roman"/>
                <a:sym typeface="Times New Roman"/>
              </a:rPr>
              <a:t>Chinese communication protects Mianzi, minimising direct confrontation, whereas British negotiators motivate direct disagreement (Zreık, 2024).</a:t>
            </a:r>
          </a:p>
          <a:p>
            <a:pPr marL="505823" lvl="1" indent="-252911" algn="just">
              <a:lnSpc>
                <a:spcPct val="150000"/>
              </a:lnSpc>
            </a:pPr>
            <a:r>
              <a:rPr lang="en-GB" sz="2400" b="1" i="1" noProof="0" dirty="0">
                <a:solidFill>
                  <a:srgbClr val="000000"/>
                </a:solidFill>
                <a:latin typeface="Times New Roman Bold Italics"/>
                <a:ea typeface="Times New Roman Bold Italics"/>
                <a:cs typeface="Times New Roman Bold Italics"/>
                <a:sym typeface="Times New Roman Bold Italics"/>
              </a:rPr>
              <a:t>Hofstede's Cultural Dimensions Theory</a:t>
            </a:r>
          </a:p>
          <a:p>
            <a:pPr marL="505823" lvl="1" indent="-252911" algn="just">
              <a:lnSpc>
                <a:spcPct val="150000"/>
              </a:lnSpc>
              <a:buFont typeface="Arial"/>
              <a:buChar char="•"/>
            </a:pPr>
            <a:r>
              <a:rPr lang="en-GB" sz="2400" noProof="0" dirty="0">
                <a:solidFill>
                  <a:srgbClr val="000000"/>
                </a:solidFill>
                <a:latin typeface="Times New Roman"/>
                <a:ea typeface="Times New Roman"/>
                <a:cs typeface="Times New Roman"/>
                <a:sym typeface="Times New Roman"/>
              </a:rPr>
              <a:t>Hofstede uncovers six dimensions of national culture that account for the differences in negotiation behaviours and expectations (Żemojtel-Piotrowska and Piotrowski, 2023).</a:t>
            </a:r>
          </a:p>
          <a:p>
            <a:pPr marL="505823" lvl="1" indent="-252911" algn="just">
              <a:lnSpc>
                <a:spcPct val="150000"/>
              </a:lnSpc>
              <a:buFont typeface="Arial"/>
              <a:buChar char="•"/>
            </a:pPr>
            <a:r>
              <a:rPr lang="en-GB" sz="2400" noProof="0" dirty="0">
                <a:solidFill>
                  <a:srgbClr val="000000"/>
                </a:solidFill>
                <a:latin typeface="Times New Roman"/>
                <a:ea typeface="Times New Roman"/>
                <a:cs typeface="Times New Roman"/>
                <a:sym typeface="Times New Roman"/>
              </a:rPr>
              <a:t>High cultural differences can increase misunderstandings, making negotiators to adjust communication and decision-making.</a:t>
            </a:r>
          </a:p>
        </p:txBody>
      </p:sp>
      <p:grpSp>
        <p:nvGrpSpPr>
          <p:cNvPr id="11" name="Group 11"/>
          <p:cNvGrpSpPr/>
          <p:nvPr/>
        </p:nvGrpSpPr>
        <p:grpSpPr>
          <a:xfrm>
            <a:off x="11445926" y="3022329"/>
            <a:ext cx="5813374" cy="5997846"/>
            <a:chOff x="0" y="0"/>
            <a:chExt cx="7324090" cy="7556500"/>
          </a:xfrm>
        </p:grpSpPr>
        <p:sp>
          <p:nvSpPr>
            <p:cNvPr id="12" name="Freeform 12"/>
            <p:cNvSpPr/>
            <p:nvPr/>
          </p:nvSpPr>
          <p:spPr>
            <a:xfrm>
              <a:off x="0" y="0"/>
              <a:ext cx="7324090" cy="7556500"/>
            </a:xfrm>
            <a:custGeom>
              <a:avLst/>
              <a:gdLst/>
              <a:ahLst/>
              <a:cxnLst/>
              <a:rect l="l" t="t" r="r" b="b"/>
              <a:pathLst>
                <a:path w="7324090" h="7556500">
                  <a:moveTo>
                    <a:pt x="0" y="0"/>
                  </a:moveTo>
                  <a:lnTo>
                    <a:pt x="7324090" y="0"/>
                  </a:lnTo>
                  <a:lnTo>
                    <a:pt x="7324090" y="7556500"/>
                  </a:lnTo>
                  <a:lnTo>
                    <a:pt x="0" y="7556500"/>
                  </a:lnTo>
                  <a:lnTo>
                    <a:pt x="0" y="0"/>
                  </a:lnTo>
                  <a:close/>
                </a:path>
              </a:pathLst>
            </a:custGeom>
            <a:blipFill>
              <a:blip r:embed="rId4"/>
              <a:stretch>
                <a:fillRect r="-46"/>
              </a:stretch>
            </a:blipFill>
          </p:spPr>
          <p:txBody>
            <a:bodyPr/>
            <a:lstStyle/>
            <a:p>
              <a:endParaRPr lang="en-GB" noProof="0" dirty="0"/>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BD582C"/>
            </a:solidFill>
          </p:spPr>
          <p:txBody>
            <a:bodyPr/>
            <a:lstStyle/>
            <a:p>
              <a:endParaRPr lang="en-GB" noProof="0" dirty="0"/>
            </a:p>
          </p:txBody>
        </p:sp>
      </p:grpSp>
      <p:grpSp>
        <p:nvGrpSpPr>
          <p:cNvPr id="4" name="Group 4"/>
          <p:cNvGrpSpPr/>
          <p:nvPr/>
        </p:nvGrpSpPr>
        <p:grpSpPr>
          <a:xfrm>
            <a:off x="0" y="9501473"/>
            <a:ext cx="18288000" cy="98993"/>
            <a:chOff x="0" y="0"/>
            <a:chExt cx="24384000" cy="131991"/>
          </a:xfrm>
        </p:grpSpPr>
        <p:sp>
          <p:nvSpPr>
            <p:cNvPr id="5" name="Freeform 5"/>
            <p:cNvSpPr/>
            <p:nvPr/>
          </p:nvSpPr>
          <p:spPr>
            <a:xfrm>
              <a:off x="0" y="0"/>
              <a:ext cx="24384000" cy="131953"/>
            </a:xfrm>
            <a:custGeom>
              <a:avLst/>
              <a:gdLst/>
              <a:ahLst/>
              <a:cxnLst/>
              <a:rect l="l" t="t" r="r" b="b"/>
              <a:pathLst>
                <a:path w="24384000" h="131953">
                  <a:moveTo>
                    <a:pt x="0" y="0"/>
                  </a:moveTo>
                  <a:lnTo>
                    <a:pt x="24384000" y="0"/>
                  </a:lnTo>
                  <a:lnTo>
                    <a:pt x="24384000" y="131953"/>
                  </a:lnTo>
                  <a:lnTo>
                    <a:pt x="0" y="131953"/>
                  </a:lnTo>
                  <a:close/>
                </a:path>
              </a:pathLst>
            </a:custGeom>
            <a:solidFill>
              <a:srgbClr val="E48312"/>
            </a:solidFill>
          </p:spPr>
          <p:txBody>
            <a:bodyPr/>
            <a:lstStyle/>
            <a:p>
              <a:endParaRPr lang="en-GB" noProof="0"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7" name="Group 7"/>
          <p:cNvGrpSpPr/>
          <p:nvPr/>
        </p:nvGrpSpPr>
        <p:grpSpPr>
          <a:xfrm>
            <a:off x="1645920" y="429901"/>
            <a:ext cx="15087600" cy="2176132"/>
            <a:chOff x="0" y="0"/>
            <a:chExt cx="20116800" cy="2901510"/>
          </a:xfrm>
        </p:grpSpPr>
        <p:sp>
          <p:nvSpPr>
            <p:cNvPr id="8" name="Freeform 8"/>
            <p:cNvSpPr/>
            <p:nvPr/>
          </p:nvSpPr>
          <p:spPr>
            <a:xfrm>
              <a:off x="0" y="0"/>
              <a:ext cx="20116800" cy="2901510"/>
            </a:xfrm>
            <a:custGeom>
              <a:avLst/>
              <a:gdLst/>
              <a:ahLst/>
              <a:cxnLst/>
              <a:rect l="l" t="t" r="r" b="b"/>
              <a:pathLst>
                <a:path w="20116800" h="2901510">
                  <a:moveTo>
                    <a:pt x="0" y="0"/>
                  </a:moveTo>
                  <a:lnTo>
                    <a:pt x="20116800" y="0"/>
                  </a:lnTo>
                  <a:lnTo>
                    <a:pt x="20116800" y="2901510"/>
                  </a:lnTo>
                  <a:lnTo>
                    <a:pt x="0" y="2901510"/>
                  </a:lnTo>
                  <a:close/>
                </a:path>
              </a:pathLst>
            </a:custGeom>
            <a:blipFill>
              <a:blip r:embed="rId3">
                <a:alphaModFix amt="0"/>
              </a:blip>
              <a:stretch>
                <a:fillRect t="-85093" b="-85094"/>
              </a:stretch>
            </a:blipFill>
          </p:spPr>
          <p:txBody>
            <a:bodyPr/>
            <a:lstStyle/>
            <a:p>
              <a:endParaRPr lang="en-GB" noProof="0" dirty="0"/>
            </a:p>
          </p:txBody>
        </p:sp>
        <p:sp>
          <p:nvSpPr>
            <p:cNvPr id="9" name="TextBox 9"/>
            <p:cNvSpPr txBox="1"/>
            <p:nvPr/>
          </p:nvSpPr>
          <p:spPr>
            <a:xfrm>
              <a:off x="0" y="57149"/>
              <a:ext cx="20116800" cy="2240183"/>
            </a:xfrm>
            <a:prstGeom prst="rect">
              <a:avLst/>
            </a:prstGeom>
          </p:spPr>
          <p:txBody>
            <a:bodyPr lIns="0" tIns="0" rIns="0" bIns="0" rtlCol="0" anchor="b"/>
            <a:lstStyle/>
            <a:p>
              <a:pPr algn="ctr">
                <a:lnSpc>
                  <a:spcPts val="5508"/>
                </a:lnSpc>
              </a:pPr>
              <a:r>
                <a:rPr lang="en-GB" sz="5400" b="1" spc="-75" noProof="0" dirty="0">
                  <a:solidFill>
                    <a:srgbClr val="E48312"/>
                  </a:solidFill>
                  <a:latin typeface="Times New Roman Bold"/>
                  <a:ea typeface="Times New Roman Bold"/>
                  <a:cs typeface="Times New Roman Bold"/>
                  <a:sym typeface="Times New Roman Bold"/>
                </a:rPr>
                <a:t>INTRODUCE THE CHINA CULTURE (CONTD.)</a:t>
              </a:r>
            </a:p>
          </p:txBody>
        </p:sp>
      </p:grpSp>
      <p:sp>
        <p:nvSpPr>
          <p:cNvPr id="10" name="TextBox 10"/>
          <p:cNvSpPr txBox="1"/>
          <p:nvPr/>
        </p:nvSpPr>
        <p:spPr>
          <a:xfrm>
            <a:off x="8401050" y="2735504"/>
            <a:ext cx="9250842" cy="6795487"/>
          </a:xfrm>
          <a:prstGeom prst="rect">
            <a:avLst/>
          </a:prstGeom>
        </p:spPr>
        <p:txBody>
          <a:bodyPr lIns="0" tIns="0" rIns="0" bIns="0" rtlCol="0" anchor="t">
            <a:spAutoFit/>
          </a:bodyPr>
          <a:lstStyle/>
          <a:p>
            <a:pPr algn="just">
              <a:lnSpc>
                <a:spcPts val="4320"/>
              </a:lnSpc>
            </a:pPr>
            <a:r>
              <a:rPr lang="en-GB" sz="2400" b="1" i="1" noProof="0" dirty="0">
                <a:solidFill>
                  <a:srgbClr val="000000"/>
                </a:solidFill>
                <a:latin typeface="Times New Roman Bold Italics"/>
                <a:ea typeface="Times New Roman Bold Italics"/>
                <a:cs typeface="Times New Roman Bold Italics"/>
                <a:sym typeface="Times New Roman Bold Italics"/>
              </a:rPr>
              <a:t>Culture Definition</a:t>
            </a:r>
          </a:p>
          <a:p>
            <a:pPr marL="434340" lvl="1" indent="-217170" algn="just">
              <a:lnSpc>
                <a:spcPts val="4320"/>
              </a:lnSpc>
              <a:buFont typeface="Arial"/>
              <a:buChar char="•"/>
            </a:pPr>
            <a:r>
              <a:rPr lang="en-GB" sz="2400" noProof="0" dirty="0">
                <a:solidFill>
                  <a:srgbClr val="000000"/>
                </a:solidFill>
                <a:latin typeface="Times New Roman"/>
                <a:ea typeface="Times New Roman"/>
                <a:cs typeface="Times New Roman"/>
                <a:sym typeface="Times New Roman"/>
              </a:rPr>
              <a:t>Culture is a set of values, beliefs, norms and behaviours that govern the interactions in a society (Boboqulovna, 2024).</a:t>
            </a:r>
          </a:p>
          <a:p>
            <a:pPr marL="434340" lvl="1" indent="-217170" algn="just">
              <a:lnSpc>
                <a:spcPts val="4320"/>
              </a:lnSpc>
            </a:pPr>
            <a:r>
              <a:rPr lang="en-GB" sz="2400" b="1" i="1" noProof="0" dirty="0">
                <a:solidFill>
                  <a:srgbClr val="000000"/>
                </a:solidFill>
                <a:latin typeface="Times New Roman Bold Italics"/>
                <a:ea typeface="Times New Roman Bold Italics"/>
                <a:cs typeface="Times New Roman Bold Italics"/>
                <a:sym typeface="Times New Roman Bold Italics"/>
              </a:rPr>
              <a:t>Elements of culture</a:t>
            </a:r>
          </a:p>
          <a:p>
            <a:pPr marL="434340" lvl="1" indent="-217170" algn="just">
              <a:lnSpc>
                <a:spcPts val="4320"/>
              </a:lnSpc>
              <a:buFont typeface="Arial"/>
              <a:buChar char="•"/>
            </a:pPr>
            <a:r>
              <a:rPr lang="en-GB" sz="2400" noProof="0" dirty="0">
                <a:solidFill>
                  <a:srgbClr val="000000"/>
                </a:solidFill>
                <a:latin typeface="Times New Roman"/>
                <a:ea typeface="Times New Roman"/>
                <a:cs typeface="Times New Roman"/>
                <a:sym typeface="Times New Roman"/>
              </a:rPr>
              <a:t>Language, customs, traditions, manners, relationships and communication influence culture.</a:t>
            </a:r>
          </a:p>
          <a:p>
            <a:pPr marL="434340" lvl="1" indent="-217170" algn="just">
              <a:lnSpc>
                <a:spcPts val="4320"/>
              </a:lnSpc>
            </a:pPr>
            <a:r>
              <a:rPr lang="en-GB" sz="2400" b="1" i="1" noProof="0" dirty="0">
                <a:solidFill>
                  <a:srgbClr val="000000"/>
                </a:solidFill>
                <a:latin typeface="Times New Roman Bold Italics"/>
                <a:ea typeface="Times New Roman Bold Italics"/>
                <a:cs typeface="Times New Roman Bold Italics"/>
                <a:sym typeface="Times New Roman Bold Italics"/>
              </a:rPr>
              <a:t>Impact of Chinese culture on business</a:t>
            </a:r>
          </a:p>
          <a:p>
            <a:pPr marL="434340" lvl="1" indent="-217170" algn="just">
              <a:lnSpc>
                <a:spcPts val="4320"/>
              </a:lnSpc>
              <a:buFont typeface="Arial"/>
              <a:buChar char="•"/>
            </a:pPr>
            <a:r>
              <a:rPr lang="en-GB" sz="2400" noProof="0" dirty="0">
                <a:solidFill>
                  <a:srgbClr val="000000"/>
                </a:solidFill>
                <a:latin typeface="Times New Roman"/>
                <a:ea typeface="Times New Roman"/>
                <a:cs typeface="Times New Roman"/>
                <a:sym typeface="Times New Roman"/>
              </a:rPr>
              <a:t>Guanxi relationships form trust but prolong negotiations prior to business deals being signed by Chinese companies (Su </a:t>
            </a:r>
            <a:r>
              <a:rPr lang="en-GB" sz="2400" i="1" noProof="0" dirty="0">
                <a:solidFill>
                  <a:srgbClr val="000000"/>
                </a:solidFill>
                <a:latin typeface="Times New Roman Italics"/>
                <a:ea typeface="Times New Roman Italics"/>
                <a:cs typeface="Times New Roman Italics"/>
                <a:sym typeface="Times New Roman Italics"/>
              </a:rPr>
              <a:t>et al.</a:t>
            </a:r>
            <a:r>
              <a:rPr lang="en-GB" sz="2400" noProof="0" dirty="0">
                <a:solidFill>
                  <a:srgbClr val="000000"/>
                </a:solidFill>
                <a:latin typeface="Times New Roman"/>
                <a:ea typeface="Times New Roman"/>
                <a:cs typeface="Times New Roman"/>
                <a:sym typeface="Times New Roman"/>
              </a:rPr>
              <a:t> 2023).</a:t>
            </a:r>
          </a:p>
          <a:p>
            <a:pPr marL="434340" lvl="1" indent="-217170" algn="just">
              <a:lnSpc>
                <a:spcPts val="4320"/>
              </a:lnSpc>
              <a:buFont typeface="Arial"/>
              <a:buChar char="•"/>
            </a:pPr>
            <a:r>
              <a:rPr lang="en-GB" sz="2400" noProof="0" dirty="0">
                <a:solidFill>
                  <a:srgbClr val="000000"/>
                </a:solidFill>
                <a:latin typeface="Times New Roman"/>
                <a:ea typeface="Times New Roman"/>
                <a:cs typeface="Times New Roman"/>
                <a:sym typeface="Times New Roman"/>
              </a:rPr>
              <a:t>Hierarchical decision making helps to focus power, however it slows down decisions, and increases organisational alignment and commitment.</a:t>
            </a:r>
          </a:p>
        </p:txBody>
      </p:sp>
      <p:grpSp>
        <p:nvGrpSpPr>
          <p:cNvPr id="11" name="Group 11"/>
          <p:cNvGrpSpPr/>
          <p:nvPr/>
        </p:nvGrpSpPr>
        <p:grpSpPr>
          <a:xfrm>
            <a:off x="607533" y="3312528"/>
            <a:ext cx="7087314" cy="4397016"/>
            <a:chOff x="0" y="0"/>
            <a:chExt cx="9449752" cy="5862688"/>
          </a:xfrm>
        </p:grpSpPr>
        <p:sp>
          <p:nvSpPr>
            <p:cNvPr id="12" name="Freeform 12"/>
            <p:cNvSpPr/>
            <p:nvPr/>
          </p:nvSpPr>
          <p:spPr>
            <a:xfrm>
              <a:off x="0" y="0"/>
              <a:ext cx="9449689" cy="5862701"/>
            </a:xfrm>
            <a:custGeom>
              <a:avLst/>
              <a:gdLst/>
              <a:ahLst/>
              <a:cxnLst/>
              <a:rect l="l" t="t" r="r" b="b"/>
              <a:pathLst>
                <a:path w="9449689" h="5862701">
                  <a:moveTo>
                    <a:pt x="0" y="0"/>
                  </a:moveTo>
                  <a:lnTo>
                    <a:pt x="9449689" y="0"/>
                  </a:lnTo>
                  <a:lnTo>
                    <a:pt x="9449689" y="5862701"/>
                  </a:lnTo>
                  <a:lnTo>
                    <a:pt x="0" y="5862701"/>
                  </a:lnTo>
                  <a:lnTo>
                    <a:pt x="0" y="0"/>
                  </a:lnTo>
                  <a:close/>
                </a:path>
              </a:pathLst>
            </a:custGeom>
            <a:blipFill>
              <a:blip r:embed="rId4"/>
              <a:stretch>
                <a:fillRect r="-10492"/>
              </a:stretch>
            </a:blipFill>
          </p:spPr>
          <p:txBody>
            <a:bodyPr/>
            <a:lstStyle/>
            <a:p>
              <a:endParaRPr lang="en-GB" noProof="0" dirty="0"/>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BD582C"/>
            </a:solidFill>
          </p:spPr>
          <p:txBody>
            <a:bodyPr/>
            <a:lstStyle/>
            <a:p>
              <a:endParaRPr lang="en-GB" noProof="0" dirty="0"/>
            </a:p>
          </p:txBody>
        </p:sp>
      </p:grpSp>
      <p:grpSp>
        <p:nvGrpSpPr>
          <p:cNvPr id="4" name="Group 4"/>
          <p:cNvGrpSpPr/>
          <p:nvPr/>
        </p:nvGrpSpPr>
        <p:grpSpPr>
          <a:xfrm>
            <a:off x="0" y="9501473"/>
            <a:ext cx="18288000" cy="98993"/>
            <a:chOff x="0" y="0"/>
            <a:chExt cx="24384000" cy="131991"/>
          </a:xfrm>
        </p:grpSpPr>
        <p:sp>
          <p:nvSpPr>
            <p:cNvPr id="5" name="Freeform 5"/>
            <p:cNvSpPr/>
            <p:nvPr/>
          </p:nvSpPr>
          <p:spPr>
            <a:xfrm>
              <a:off x="0" y="0"/>
              <a:ext cx="24384000" cy="131953"/>
            </a:xfrm>
            <a:custGeom>
              <a:avLst/>
              <a:gdLst/>
              <a:ahLst/>
              <a:cxnLst/>
              <a:rect l="l" t="t" r="r" b="b"/>
              <a:pathLst>
                <a:path w="24384000" h="131953">
                  <a:moveTo>
                    <a:pt x="0" y="0"/>
                  </a:moveTo>
                  <a:lnTo>
                    <a:pt x="24384000" y="0"/>
                  </a:lnTo>
                  <a:lnTo>
                    <a:pt x="24384000" y="131953"/>
                  </a:lnTo>
                  <a:lnTo>
                    <a:pt x="0" y="131953"/>
                  </a:lnTo>
                  <a:close/>
                </a:path>
              </a:pathLst>
            </a:custGeom>
            <a:solidFill>
              <a:srgbClr val="E48312"/>
            </a:solidFill>
          </p:spPr>
          <p:txBody>
            <a:bodyPr/>
            <a:lstStyle/>
            <a:p>
              <a:endParaRPr lang="en-GB" noProof="0"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7" name="Group 7"/>
          <p:cNvGrpSpPr/>
          <p:nvPr/>
        </p:nvGrpSpPr>
        <p:grpSpPr>
          <a:xfrm>
            <a:off x="1257300" y="374713"/>
            <a:ext cx="15773400" cy="1988344"/>
            <a:chOff x="0" y="0"/>
            <a:chExt cx="21031200" cy="2651126"/>
          </a:xfrm>
        </p:grpSpPr>
        <p:sp>
          <p:nvSpPr>
            <p:cNvPr id="8" name="Freeform 8"/>
            <p:cNvSpPr/>
            <p:nvPr/>
          </p:nvSpPr>
          <p:spPr>
            <a:xfrm>
              <a:off x="0" y="0"/>
              <a:ext cx="21031200" cy="2651127"/>
            </a:xfrm>
            <a:custGeom>
              <a:avLst/>
              <a:gdLst/>
              <a:ahLst/>
              <a:cxnLst/>
              <a:rect l="l" t="t" r="r" b="b"/>
              <a:pathLst>
                <a:path w="21031200" h="2651127">
                  <a:moveTo>
                    <a:pt x="0" y="0"/>
                  </a:moveTo>
                  <a:lnTo>
                    <a:pt x="21031200" y="0"/>
                  </a:lnTo>
                  <a:lnTo>
                    <a:pt x="21031200" y="2651127"/>
                  </a:lnTo>
                  <a:lnTo>
                    <a:pt x="0" y="2651127"/>
                  </a:lnTo>
                  <a:close/>
                </a:path>
              </a:pathLst>
            </a:custGeom>
            <a:blipFill>
              <a:blip r:embed="rId3">
                <a:alphaModFix amt="0"/>
              </a:blip>
              <a:stretch>
                <a:fillRect t="-104573" b="-104573"/>
              </a:stretch>
            </a:blipFill>
          </p:spPr>
          <p:txBody>
            <a:bodyPr/>
            <a:lstStyle/>
            <a:p>
              <a:endParaRPr lang="en-GB" noProof="0" dirty="0"/>
            </a:p>
          </p:txBody>
        </p:sp>
        <p:sp>
          <p:nvSpPr>
            <p:cNvPr id="9" name="TextBox 9"/>
            <p:cNvSpPr txBox="1"/>
            <p:nvPr/>
          </p:nvSpPr>
          <p:spPr>
            <a:xfrm>
              <a:off x="0" y="57150"/>
              <a:ext cx="21031200" cy="2593976"/>
            </a:xfrm>
            <a:prstGeom prst="rect">
              <a:avLst/>
            </a:prstGeom>
          </p:spPr>
          <p:txBody>
            <a:bodyPr lIns="0" tIns="0" rIns="0" bIns="0" rtlCol="0" anchor="b"/>
            <a:lstStyle/>
            <a:p>
              <a:pPr algn="ctr">
                <a:lnSpc>
                  <a:spcPts val="5508"/>
                </a:lnSpc>
              </a:pPr>
              <a:r>
                <a:rPr lang="en-GB" sz="5400" b="1" spc="-75" noProof="0" dirty="0">
                  <a:solidFill>
                    <a:srgbClr val="E48312"/>
                  </a:solidFill>
                  <a:latin typeface="Times New Roman Bold"/>
                  <a:ea typeface="Times New Roman Bold"/>
                  <a:cs typeface="Times New Roman Bold"/>
                  <a:sym typeface="Times New Roman Bold"/>
                </a:rPr>
                <a:t>INTRODUCE THE CHINA CULTURE (CONTD.)</a:t>
              </a:r>
            </a:p>
          </p:txBody>
        </p:sp>
      </p:grpSp>
      <p:sp>
        <p:nvSpPr>
          <p:cNvPr id="10" name="TextBox 10"/>
          <p:cNvSpPr txBox="1"/>
          <p:nvPr/>
        </p:nvSpPr>
        <p:spPr>
          <a:xfrm>
            <a:off x="305753" y="2688469"/>
            <a:ext cx="10011061" cy="6245556"/>
          </a:xfrm>
          <a:prstGeom prst="rect">
            <a:avLst/>
          </a:prstGeom>
        </p:spPr>
        <p:txBody>
          <a:bodyPr lIns="0" tIns="0" rIns="0" bIns="0" rtlCol="0" anchor="t">
            <a:spAutoFit/>
          </a:bodyPr>
          <a:lstStyle/>
          <a:p>
            <a:pPr algn="just">
              <a:lnSpc>
                <a:spcPts val="4050"/>
              </a:lnSpc>
            </a:pPr>
            <a:r>
              <a:rPr lang="en-GB" sz="2250" b="1" i="1" noProof="0" dirty="0">
                <a:solidFill>
                  <a:srgbClr val="000000"/>
                </a:solidFill>
                <a:latin typeface="Times New Roman Bold Italics"/>
                <a:ea typeface="Times New Roman Bold Italics"/>
                <a:cs typeface="Times New Roman Bold Italics"/>
                <a:sym typeface="Times New Roman Bold Italics"/>
              </a:rPr>
              <a:t>Language</a:t>
            </a:r>
          </a:p>
          <a:p>
            <a:pPr marL="407194" lvl="1" indent="-203597" algn="just">
              <a:lnSpc>
                <a:spcPts val="4050"/>
              </a:lnSpc>
              <a:buFont typeface="Arial"/>
              <a:buChar char="•"/>
            </a:pPr>
            <a:r>
              <a:rPr lang="en-GB" sz="2250" noProof="0" dirty="0">
                <a:solidFill>
                  <a:srgbClr val="000000"/>
                </a:solidFill>
                <a:latin typeface="Times New Roman"/>
                <a:ea typeface="Times New Roman"/>
                <a:cs typeface="Times New Roman"/>
                <a:sym typeface="Times New Roman"/>
              </a:rPr>
              <a:t>Accurate translation is required to avoid misunderstandings as Mandarin is used to communicate in business (Alindra and Paradida, 2024).</a:t>
            </a:r>
          </a:p>
          <a:p>
            <a:pPr marL="407194" lvl="1" indent="-203597" algn="just">
              <a:lnSpc>
                <a:spcPts val="4050"/>
              </a:lnSpc>
            </a:pPr>
            <a:r>
              <a:rPr lang="en-GB" sz="2250" b="1" i="1" noProof="0" dirty="0">
                <a:solidFill>
                  <a:srgbClr val="000000"/>
                </a:solidFill>
                <a:latin typeface="Times New Roman Bold Italics"/>
                <a:ea typeface="Times New Roman Bold Italics"/>
                <a:cs typeface="Times New Roman Bold Italics"/>
                <a:sym typeface="Times New Roman Bold Italics"/>
              </a:rPr>
              <a:t>Ethnic Makeup</a:t>
            </a:r>
          </a:p>
          <a:p>
            <a:pPr marL="407194" lvl="1" indent="-203597" algn="just">
              <a:lnSpc>
                <a:spcPts val="4050"/>
              </a:lnSpc>
              <a:buFont typeface="Arial"/>
              <a:buChar char="•"/>
            </a:pPr>
            <a:r>
              <a:rPr lang="en-GB" sz="2250" noProof="0" dirty="0">
                <a:solidFill>
                  <a:srgbClr val="000000"/>
                </a:solidFill>
                <a:latin typeface="Times New Roman"/>
                <a:ea typeface="Times New Roman"/>
                <a:cs typeface="Times New Roman"/>
                <a:sym typeface="Times New Roman"/>
              </a:rPr>
              <a:t>The Han Chinese makes up about 91% of the population with broadly similar cultural expectations (Gktoday, 2026).</a:t>
            </a:r>
          </a:p>
          <a:p>
            <a:pPr marL="407194" lvl="1" indent="-203597" algn="just">
              <a:lnSpc>
                <a:spcPts val="4050"/>
              </a:lnSpc>
            </a:pPr>
            <a:r>
              <a:rPr lang="en-GB" sz="2250" b="1" i="1" noProof="0" dirty="0">
                <a:solidFill>
                  <a:srgbClr val="000000"/>
                </a:solidFill>
                <a:latin typeface="Times New Roman Bold Italics"/>
                <a:ea typeface="Times New Roman Bold Italics"/>
                <a:cs typeface="Times New Roman Bold Italics"/>
                <a:sym typeface="Times New Roman Bold Italics"/>
              </a:rPr>
              <a:t>Social Structures</a:t>
            </a:r>
          </a:p>
          <a:p>
            <a:pPr marL="407194" lvl="1" indent="-203597" algn="just">
              <a:lnSpc>
                <a:spcPts val="4050"/>
              </a:lnSpc>
              <a:buFont typeface="Arial"/>
              <a:buChar char="•"/>
            </a:pPr>
            <a:r>
              <a:rPr lang="en-GB" sz="2250" noProof="0" dirty="0">
                <a:solidFill>
                  <a:srgbClr val="000000"/>
                </a:solidFill>
                <a:latin typeface="Times New Roman"/>
                <a:ea typeface="Times New Roman"/>
                <a:cs typeface="Times New Roman"/>
                <a:sym typeface="Times New Roman"/>
              </a:rPr>
              <a:t>Confucianism values are aligned with hierarchic structure and during meetings, British negotiators need to pay attention to the senior decision makers (Meng </a:t>
            </a:r>
            <a:r>
              <a:rPr lang="en-GB" sz="2250" i="1" noProof="0" dirty="0">
                <a:solidFill>
                  <a:srgbClr val="000000"/>
                </a:solidFill>
                <a:latin typeface="Times New Roman Italics"/>
                <a:ea typeface="Times New Roman Italics"/>
                <a:cs typeface="Times New Roman Italics"/>
                <a:sym typeface="Times New Roman Italics"/>
              </a:rPr>
              <a:t>et al.</a:t>
            </a:r>
            <a:r>
              <a:rPr lang="en-GB" sz="2250" noProof="0" dirty="0">
                <a:solidFill>
                  <a:srgbClr val="000000"/>
                </a:solidFill>
                <a:latin typeface="Times New Roman"/>
                <a:ea typeface="Times New Roman"/>
                <a:cs typeface="Times New Roman"/>
                <a:sym typeface="Times New Roman"/>
              </a:rPr>
              <a:t> 2024).</a:t>
            </a:r>
          </a:p>
          <a:p>
            <a:pPr marL="407194" lvl="1" indent="-203597" algn="just">
              <a:lnSpc>
                <a:spcPts val="4050"/>
              </a:lnSpc>
              <a:buFont typeface="Arial"/>
              <a:buChar char="•"/>
            </a:pPr>
            <a:r>
              <a:rPr lang="en-GB" sz="2250" noProof="0" dirty="0">
                <a:solidFill>
                  <a:srgbClr val="000000"/>
                </a:solidFill>
                <a:latin typeface="Times New Roman"/>
                <a:ea typeface="Times New Roman"/>
                <a:cs typeface="Times New Roman"/>
                <a:sym typeface="Times New Roman"/>
              </a:rPr>
              <a:t>Social systems are collectivist, with an emphasis on a harmonious group, which may be negatively impacted by aggressive collective negotiations.</a:t>
            </a:r>
          </a:p>
        </p:txBody>
      </p:sp>
      <p:grpSp>
        <p:nvGrpSpPr>
          <p:cNvPr id="11" name="Group 11"/>
          <p:cNvGrpSpPr/>
          <p:nvPr/>
        </p:nvGrpSpPr>
        <p:grpSpPr>
          <a:xfrm>
            <a:off x="10725969" y="3568960"/>
            <a:ext cx="7263022" cy="4951962"/>
            <a:chOff x="0" y="0"/>
            <a:chExt cx="9684029" cy="6602616"/>
          </a:xfrm>
        </p:grpSpPr>
        <p:sp>
          <p:nvSpPr>
            <p:cNvPr id="12" name="Freeform 12"/>
            <p:cNvSpPr/>
            <p:nvPr/>
          </p:nvSpPr>
          <p:spPr>
            <a:xfrm>
              <a:off x="0" y="0"/>
              <a:ext cx="9684004" cy="6602603"/>
            </a:xfrm>
            <a:custGeom>
              <a:avLst/>
              <a:gdLst/>
              <a:ahLst/>
              <a:cxnLst/>
              <a:rect l="l" t="t" r="r" b="b"/>
              <a:pathLst>
                <a:path w="9684004" h="6602603">
                  <a:moveTo>
                    <a:pt x="0" y="0"/>
                  </a:moveTo>
                  <a:lnTo>
                    <a:pt x="9684004" y="0"/>
                  </a:lnTo>
                  <a:lnTo>
                    <a:pt x="9684004" y="6602603"/>
                  </a:lnTo>
                  <a:lnTo>
                    <a:pt x="0" y="6602603"/>
                  </a:lnTo>
                  <a:lnTo>
                    <a:pt x="0" y="0"/>
                  </a:lnTo>
                  <a:close/>
                </a:path>
              </a:pathLst>
            </a:custGeom>
            <a:blipFill>
              <a:blip r:embed="rId4"/>
              <a:stretch>
                <a:fillRect r="-7326"/>
              </a:stretch>
            </a:blipFill>
          </p:spPr>
          <p:txBody>
            <a:bodyPr/>
            <a:lstStyle/>
            <a:p>
              <a:endParaRPr lang="en-GB" noProof="0" dirty="0"/>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BD582C"/>
            </a:solidFill>
          </p:spPr>
          <p:txBody>
            <a:bodyPr/>
            <a:lstStyle/>
            <a:p>
              <a:endParaRPr lang="en-GB" noProof="0" dirty="0"/>
            </a:p>
          </p:txBody>
        </p:sp>
      </p:grpSp>
      <p:grpSp>
        <p:nvGrpSpPr>
          <p:cNvPr id="4" name="Group 4"/>
          <p:cNvGrpSpPr/>
          <p:nvPr/>
        </p:nvGrpSpPr>
        <p:grpSpPr>
          <a:xfrm>
            <a:off x="0" y="9501473"/>
            <a:ext cx="18288000" cy="98993"/>
            <a:chOff x="0" y="0"/>
            <a:chExt cx="24384000" cy="131991"/>
          </a:xfrm>
        </p:grpSpPr>
        <p:sp>
          <p:nvSpPr>
            <p:cNvPr id="5" name="Freeform 5"/>
            <p:cNvSpPr/>
            <p:nvPr/>
          </p:nvSpPr>
          <p:spPr>
            <a:xfrm>
              <a:off x="0" y="0"/>
              <a:ext cx="24384000" cy="131953"/>
            </a:xfrm>
            <a:custGeom>
              <a:avLst/>
              <a:gdLst/>
              <a:ahLst/>
              <a:cxnLst/>
              <a:rect l="l" t="t" r="r" b="b"/>
              <a:pathLst>
                <a:path w="24384000" h="131953">
                  <a:moveTo>
                    <a:pt x="0" y="0"/>
                  </a:moveTo>
                  <a:lnTo>
                    <a:pt x="24384000" y="0"/>
                  </a:lnTo>
                  <a:lnTo>
                    <a:pt x="24384000" y="131953"/>
                  </a:lnTo>
                  <a:lnTo>
                    <a:pt x="0" y="131953"/>
                  </a:lnTo>
                  <a:close/>
                </a:path>
              </a:pathLst>
            </a:custGeom>
            <a:solidFill>
              <a:srgbClr val="E48312"/>
            </a:solidFill>
          </p:spPr>
          <p:txBody>
            <a:bodyPr/>
            <a:lstStyle/>
            <a:p>
              <a:endParaRPr lang="en-GB" noProof="0"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7" name="Group 7"/>
          <p:cNvGrpSpPr/>
          <p:nvPr/>
        </p:nvGrpSpPr>
        <p:grpSpPr>
          <a:xfrm>
            <a:off x="1257300" y="0"/>
            <a:ext cx="15773400" cy="1988344"/>
            <a:chOff x="0" y="0"/>
            <a:chExt cx="21031200" cy="2651126"/>
          </a:xfrm>
        </p:grpSpPr>
        <p:sp>
          <p:nvSpPr>
            <p:cNvPr id="8" name="Freeform 8"/>
            <p:cNvSpPr/>
            <p:nvPr/>
          </p:nvSpPr>
          <p:spPr>
            <a:xfrm>
              <a:off x="0" y="0"/>
              <a:ext cx="21031200" cy="2651127"/>
            </a:xfrm>
            <a:custGeom>
              <a:avLst/>
              <a:gdLst/>
              <a:ahLst/>
              <a:cxnLst/>
              <a:rect l="l" t="t" r="r" b="b"/>
              <a:pathLst>
                <a:path w="21031200" h="2651127">
                  <a:moveTo>
                    <a:pt x="0" y="0"/>
                  </a:moveTo>
                  <a:lnTo>
                    <a:pt x="21031200" y="0"/>
                  </a:lnTo>
                  <a:lnTo>
                    <a:pt x="21031200" y="2651127"/>
                  </a:lnTo>
                  <a:lnTo>
                    <a:pt x="0" y="2651127"/>
                  </a:lnTo>
                  <a:close/>
                </a:path>
              </a:pathLst>
            </a:custGeom>
            <a:blipFill>
              <a:blip r:embed="rId3">
                <a:alphaModFix amt="0"/>
              </a:blip>
              <a:stretch>
                <a:fillRect t="-104573" b="-104573"/>
              </a:stretch>
            </a:blipFill>
          </p:spPr>
          <p:txBody>
            <a:bodyPr/>
            <a:lstStyle/>
            <a:p>
              <a:endParaRPr lang="en-GB" noProof="0" dirty="0"/>
            </a:p>
          </p:txBody>
        </p:sp>
        <p:sp>
          <p:nvSpPr>
            <p:cNvPr id="9" name="TextBox 9"/>
            <p:cNvSpPr txBox="1"/>
            <p:nvPr/>
          </p:nvSpPr>
          <p:spPr>
            <a:xfrm>
              <a:off x="0" y="57150"/>
              <a:ext cx="21031200" cy="2593976"/>
            </a:xfrm>
            <a:prstGeom prst="rect">
              <a:avLst/>
            </a:prstGeom>
          </p:spPr>
          <p:txBody>
            <a:bodyPr lIns="0" tIns="0" rIns="0" bIns="0" rtlCol="0" anchor="b"/>
            <a:lstStyle/>
            <a:p>
              <a:pPr algn="ctr">
                <a:lnSpc>
                  <a:spcPts val="5508"/>
                </a:lnSpc>
              </a:pPr>
              <a:r>
                <a:rPr lang="en-GB" sz="5400" b="1" spc="-75" noProof="0" dirty="0">
                  <a:solidFill>
                    <a:srgbClr val="E48312"/>
                  </a:solidFill>
                  <a:latin typeface="Times New Roman Bold"/>
                  <a:ea typeface="Times New Roman Bold"/>
                  <a:cs typeface="Times New Roman Bold"/>
                  <a:sym typeface="Times New Roman Bold"/>
                </a:rPr>
                <a:t>INTRODUCE THE CHINA CULTURE (CONTD.)</a:t>
              </a:r>
            </a:p>
          </p:txBody>
        </p:sp>
      </p:grpSp>
      <p:sp>
        <p:nvSpPr>
          <p:cNvPr id="10" name="TextBox 10"/>
          <p:cNvSpPr txBox="1"/>
          <p:nvPr/>
        </p:nvSpPr>
        <p:spPr>
          <a:xfrm>
            <a:off x="8817426" y="2617470"/>
            <a:ext cx="9077620" cy="6399162"/>
          </a:xfrm>
          <a:prstGeom prst="rect">
            <a:avLst/>
          </a:prstGeom>
        </p:spPr>
        <p:txBody>
          <a:bodyPr lIns="0" tIns="0" rIns="0" bIns="0" rtlCol="0" anchor="t">
            <a:spAutoFit/>
          </a:bodyPr>
          <a:lstStyle/>
          <a:p>
            <a:pPr marL="488632" lvl="1" indent="-244316" algn="just">
              <a:lnSpc>
                <a:spcPts val="4860"/>
              </a:lnSpc>
              <a:buFont typeface="Arial"/>
              <a:buChar char="•"/>
            </a:pPr>
            <a:r>
              <a:rPr lang="en-GB" sz="2700" b="1" i="1" noProof="0" dirty="0">
                <a:solidFill>
                  <a:srgbClr val="000000"/>
                </a:solidFill>
                <a:latin typeface="Times New Roman Bold Italics"/>
                <a:ea typeface="Times New Roman Bold Italics"/>
                <a:cs typeface="Times New Roman Bold Italics"/>
                <a:sym typeface="Times New Roman Bold Italics"/>
              </a:rPr>
              <a:t>Religious Values</a:t>
            </a:r>
          </a:p>
          <a:p>
            <a:pPr marL="488632" lvl="1" indent="-244316" algn="just">
              <a:lnSpc>
                <a:spcPts val="4860"/>
              </a:lnSpc>
              <a:buFont typeface="Arial"/>
              <a:buChar char="•"/>
            </a:pPr>
            <a:r>
              <a:rPr lang="en-GB" sz="2700" noProof="0" dirty="0">
                <a:solidFill>
                  <a:srgbClr val="000000"/>
                </a:solidFill>
                <a:latin typeface="Times New Roman"/>
                <a:ea typeface="Times New Roman"/>
                <a:cs typeface="Times New Roman"/>
                <a:sym typeface="Times New Roman"/>
              </a:rPr>
              <a:t>Confucian ethics promote harmony and respect in business negotiation, minimising confrontational behaviour (Zhang and Guenier, 2025).</a:t>
            </a:r>
          </a:p>
          <a:p>
            <a:pPr marL="488632" lvl="1" indent="-244316" algn="just">
              <a:lnSpc>
                <a:spcPts val="4860"/>
              </a:lnSpc>
              <a:buFont typeface="Arial"/>
              <a:buChar char="•"/>
            </a:pPr>
            <a:r>
              <a:rPr lang="en-GB" sz="2700" b="1" i="1" noProof="0" dirty="0">
                <a:solidFill>
                  <a:srgbClr val="000000"/>
                </a:solidFill>
                <a:latin typeface="Times New Roman Bold Italics"/>
                <a:ea typeface="Times New Roman Bold Italics"/>
                <a:cs typeface="Times New Roman Bold Italics"/>
                <a:sym typeface="Times New Roman Bold Italics"/>
              </a:rPr>
              <a:t>Business Attitudes</a:t>
            </a:r>
          </a:p>
          <a:p>
            <a:pPr marL="488632" lvl="1" indent="-244316" algn="just">
              <a:lnSpc>
                <a:spcPts val="4860"/>
              </a:lnSpc>
              <a:buFont typeface="Arial"/>
              <a:buChar char="•"/>
            </a:pPr>
            <a:r>
              <a:rPr lang="en-GB" sz="2700" noProof="0" dirty="0">
                <a:solidFill>
                  <a:srgbClr val="000000"/>
                </a:solidFill>
                <a:latin typeface="Times New Roman"/>
                <a:ea typeface="Times New Roman"/>
                <a:cs typeface="Times New Roman"/>
                <a:sym typeface="Times New Roman"/>
              </a:rPr>
              <a:t>Guanxi is about establishing trusted networks that are effective to make important business decisions.</a:t>
            </a:r>
          </a:p>
          <a:p>
            <a:pPr marL="488632" lvl="1" indent="-244316" algn="just">
              <a:lnSpc>
                <a:spcPts val="4860"/>
              </a:lnSpc>
              <a:buFont typeface="Arial"/>
              <a:buChar char="•"/>
            </a:pPr>
            <a:r>
              <a:rPr lang="en-GB" sz="2700" b="1" i="1" noProof="0" dirty="0">
                <a:solidFill>
                  <a:srgbClr val="000000"/>
                </a:solidFill>
                <a:latin typeface="Times New Roman Bold Italics"/>
                <a:ea typeface="Times New Roman Bold Italics"/>
                <a:cs typeface="Times New Roman Bold Italics"/>
                <a:sym typeface="Times New Roman Bold Italics"/>
              </a:rPr>
              <a:t>Work-Related Attitudes</a:t>
            </a:r>
          </a:p>
          <a:p>
            <a:pPr marL="488632" lvl="1" indent="-244316" algn="just">
              <a:lnSpc>
                <a:spcPts val="4860"/>
              </a:lnSpc>
              <a:buFont typeface="Arial"/>
              <a:buChar char="•"/>
            </a:pPr>
            <a:r>
              <a:rPr lang="en-GB" sz="2700" noProof="0" dirty="0">
                <a:solidFill>
                  <a:srgbClr val="000000"/>
                </a:solidFill>
                <a:latin typeface="Times New Roman"/>
                <a:ea typeface="Times New Roman"/>
                <a:cs typeface="Times New Roman"/>
                <a:sym typeface="Times New Roman"/>
              </a:rPr>
              <a:t>Strong respect, work ethic, and hierarchical aspects helps to ensure careful execution of business negotiations.</a:t>
            </a:r>
          </a:p>
        </p:txBody>
      </p:sp>
      <p:grpSp>
        <p:nvGrpSpPr>
          <p:cNvPr id="11" name="Group 11"/>
          <p:cNvGrpSpPr/>
          <p:nvPr/>
        </p:nvGrpSpPr>
        <p:grpSpPr>
          <a:xfrm>
            <a:off x="364379" y="3114332"/>
            <a:ext cx="7942783" cy="5780656"/>
            <a:chOff x="0" y="0"/>
            <a:chExt cx="10590378" cy="7707541"/>
          </a:xfrm>
        </p:grpSpPr>
        <p:sp>
          <p:nvSpPr>
            <p:cNvPr id="12" name="Freeform 12"/>
            <p:cNvSpPr/>
            <p:nvPr/>
          </p:nvSpPr>
          <p:spPr>
            <a:xfrm>
              <a:off x="0" y="0"/>
              <a:ext cx="10590403" cy="7707503"/>
            </a:xfrm>
            <a:custGeom>
              <a:avLst/>
              <a:gdLst/>
              <a:ahLst/>
              <a:cxnLst/>
              <a:rect l="l" t="t" r="r" b="b"/>
              <a:pathLst>
                <a:path w="10590403" h="7707503">
                  <a:moveTo>
                    <a:pt x="0" y="0"/>
                  </a:moveTo>
                  <a:lnTo>
                    <a:pt x="10590403" y="0"/>
                  </a:lnTo>
                  <a:lnTo>
                    <a:pt x="10590403" y="7707503"/>
                  </a:lnTo>
                  <a:lnTo>
                    <a:pt x="0" y="7707503"/>
                  </a:lnTo>
                  <a:lnTo>
                    <a:pt x="0" y="0"/>
                  </a:lnTo>
                  <a:close/>
                </a:path>
              </a:pathLst>
            </a:custGeom>
            <a:blipFill>
              <a:blip r:embed="rId4"/>
              <a:stretch>
                <a:fillRect r="-9277"/>
              </a:stretch>
            </a:blipFill>
          </p:spPr>
          <p:txBody>
            <a:bodyPr/>
            <a:lstStyle/>
            <a:p>
              <a:endParaRPr lang="en-GB" noProof="0" dirty="0"/>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BD582C"/>
            </a:solidFill>
          </p:spPr>
          <p:txBody>
            <a:bodyPr/>
            <a:lstStyle/>
            <a:p>
              <a:endParaRPr lang="en-GB" noProof="0" dirty="0"/>
            </a:p>
          </p:txBody>
        </p:sp>
      </p:grpSp>
      <p:grpSp>
        <p:nvGrpSpPr>
          <p:cNvPr id="4" name="Group 4"/>
          <p:cNvGrpSpPr/>
          <p:nvPr/>
        </p:nvGrpSpPr>
        <p:grpSpPr>
          <a:xfrm>
            <a:off x="0" y="9501473"/>
            <a:ext cx="18288000" cy="98993"/>
            <a:chOff x="0" y="0"/>
            <a:chExt cx="24384000" cy="131991"/>
          </a:xfrm>
        </p:grpSpPr>
        <p:sp>
          <p:nvSpPr>
            <p:cNvPr id="5" name="Freeform 5"/>
            <p:cNvSpPr/>
            <p:nvPr/>
          </p:nvSpPr>
          <p:spPr>
            <a:xfrm>
              <a:off x="0" y="0"/>
              <a:ext cx="24384000" cy="131953"/>
            </a:xfrm>
            <a:custGeom>
              <a:avLst/>
              <a:gdLst/>
              <a:ahLst/>
              <a:cxnLst/>
              <a:rect l="l" t="t" r="r" b="b"/>
              <a:pathLst>
                <a:path w="24384000" h="131953">
                  <a:moveTo>
                    <a:pt x="0" y="0"/>
                  </a:moveTo>
                  <a:lnTo>
                    <a:pt x="24384000" y="0"/>
                  </a:lnTo>
                  <a:lnTo>
                    <a:pt x="24384000" y="131953"/>
                  </a:lnTo>
                  <a:lnTo>
                    <a:pt x="0" y="131953"/>
                  </a:lnTo>
                  <a:close/>
                </a:path>
              </a:pathLst>
            </a:custGeom>
            <a:solidFill>
              <a:srgbClr val="E48312"/>
            </a:solidFill>
          </p:spPr>
          <p:txBody>
            <a:bodyPr/>
            <a:lstStyle/>
            <a:p>
              <a:endParaRPr lang="en-GB" noProof="0"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7" name="Group 7"/>
          <p:cNvGrpSpPr/>
          <p:nvPr/>
        </p:nvGrpSpPr>
        <p:grpSpPr>
          <a:xfrm>
            <a:off x="1645920" y="429901"/>
            <a:ext cx="15087600" cy="2176136"/>
            <a:chOff x="0" y="0"/>
            <a:chExt cx="20116800" cy="2901514"/>
          </a:xfrm>
        </p:grpSpPr>
        <p:sp>
          <p:nvSpPr>
            <p:cNvPr id="8" name="Freeform 8"/>
            <p:cNvSpPr/>
            <p:nvPr/>
          </p:nvSpPr>
          <p:spPr>
            <a:xfrm>
              <a:off x="0" y="0"/>
              <a:ext cx="20116800" cy="2901514"/>
            </a:xfrm>
            <a:custGeom>
              <a:avLst/>
              <a:gdLst/>
              <a:ahLst/>
              <a:cxnLst/>
              <a:rect l="l" t="t" r="r" b="b"/>
              <a:pathLst>
                <a:path w="20116800" h="2901514">
                  <a:moveTo>
                    <a:pt x="0" y="0"/>
                  </a:moveTo>
                  <a:lnTo>
                    <a:pt x="20116800" y="0"/>
                  </a:lnTo>
                  <a:lnTo>
                    <a:pt x="20116800" y="2901514"/>
                  </a:lnTo>
                  <a:lnTo>
                    <a:pt x="0" y="2901514"/>
                  </a:lnTo>
                  <a:close/>
                </a:path>
              </a:pathLst>
            </a:custGeom>
            <a:blipFill>
              <a:blip r:embed="rId3">
                <a:alphaModFix amt="0"/>
              </a:blip>
              <a:stretch>
                <a:fillRect t="-85093" b="-85093"/>
              </a:stretch>
            </a:blipFill>
          </p:spPr>
          <p:txBody>
            <a:bodyPr/>
            <a:lstStyle/>
            <a:p>
              <a:endParaRPr lang="en-GB" noProof="0" dirty="0"/>
            </a:p>
          </p:txBody>
        </p:sp>
        <p:sp>
          <p:nvSpPr>
            <p:cNvPr id="9" name="TextBox 9"/>
            <p:cNvSpPr txBox="1"/>
            <p:nvPr/>
          </p:nvSpPr>
          <p:spPr>
            <a:xfrm>
              <a:off x="0" y="57151"/>
              <a:ext cx="20116800" cy="2192833"/>
            </a:xfrm>
            <a:prstGeom prst="rect">
              <a:avLst/>
            </a:prstGeom>
          </p:spPr>
          <p:txBody>
            <a:bodyPr lIns="0" tIns="0" rIns="0" bIns="0" rtlCol="0" anchor="b"/>
            <a:lstStyle/>
            <a:p>
              <a:pPr algn="ctr">
                <a:lnSpc>
                  <a:spcPts val="5508"/>
                </a:lnSpc>
              </a:pPr>
              <a:r>
                <a:rPr lang="en-GB" sz="5400" b="1" spc="-75" noProof="0" dirty="0">
                  <a:solidFill>
                    <a:srgbClr val="E48312"/>
                  </a:solidFill>
                  <a:latin typeface="Times New Roman Bold"/>
                  <a:ea typeface="Times New Roman Bold"/>
                  <a:cs typeface="Times New Roman Bold"/>
                  <a:sym typeface="Times New Roman Bold"/>
                </a:rPr>
                <a:t>CULTURAL SENSITIVITY IN CHINA/ THE DIFFERENCES FROM THE UK</a:t>
              </a:r>
            </a:p>
          </p:txBody>
        </p:sp>
      </p:grpSp>
      <p:sp>
        <p:nvSpPr>
          <p:cNvPr id="10" name="TextBox 10"/>
          <p:cNvSpPr txBox="1"/>
          <p:nvPr/>
        </p:nvSpPr>
        <p:spPr>
          <a:xfrm>
            <a:off x="609600" y="2707958"/>
            <a:ext cx="9753600" cy="6157840"/>
          </a:xfrm>
          <a:prstGeom prst="rect">
            <a:avLst/>
          </a:prstGeom>
        </p:spPr>
        <p:txBody>
          <a:bodyPr wrap="square" lIns="0" tIns="0" rIns="0" bIns="0" rtlCol="0" anchor="t">
            <a:spAutoFit/>
          </a:bodyPr>
          <a:lstStyle/>
          <a:p>
            <a:pPr algn="just">
              <a:lnSpc>
                <a:spcPct val="150000"/>
              </a:lnSpc>
            </a:pPr>
            <a:r>
              <a:rPr lang="en-GB" sz="2700" b="1" i="1" noProof="0" dirty="0">
                <a:solidFill>
                  <a:srgbClr val="000000"/>
                </a:solidFill>
                <a:latin typeface="Times New Roman Bold Italics"/>
                <a:ea typeface="Times New Roman Bold Italics"/>
                <a:cs typeface="Times New Roman Bold Italics"/>
                <a:sym typeface="Times New Roman Bold Italics"/>
              </a:rPr>
              <a:t>Communication Style</a:t>
            </a:r>
          </a:p>
          <a:p>
            <a:pPr marL="475059" lvl="1" indent="-237530" algn="just">
              <a:lnSpc>
                <a:spcPct val="150000"/>
              </a:lnSpc>
              <a:buFont typeface="Arial"/>
              <a:buChar char="•"/>
            </a:pPr>
            <a:r>
              <a:rPr lang="en-GB" sz="2700" noProof="0" dirty="0">
                <a:solidFill>
                  <a:srgbClr val="000000"/>
                </a:solidFill>
                <a:latin typeface="Times New Roman"/>
                <a:ea typeface="Times New Roman"/>
                <a:cs typeface="Times New Roman"/>
                <a:sym typeface="Times New Roman"/>
              </a:rPr>
              <a:t>Chinese indirectness maintains harmony whereas UK directness may cause unintended offence (Bărbuleţ, 2025).</a:t>
            </a:r>
          </a:p>
          <a:p>
            <a:pPr marL="475059" lvl="1" indent="-237530" algn="just">
              <a:lnSpc>
                <a:spcPct val="150000"/>
              </a:lnSpc>
              <a:buFont typeface="Arial"/>
              <a:buChar char="•"/>
            </a:pPr>
            <a:r>
              <a:rPr lang="en-GB" sz="2700" noProof="0" dirty="0">
                <a:solidFill>
                  <a:srgbClr val="000000"/>
                </a:solidFill>
                <a:latin typeface="Times New Roman"/>
                <a:ea typeface="Times New Roman"/>
                <a:cs typeface="Times New Roman"/>
                <a:sym typeface="Times New Roman"/>
              </a:rPr>
              <a:t>UK negotiators need to soften criticism as blunt disagreement can weaken relationship trust.</a:t>
            </a:r>
          </a:p>
          <a:p>
            <a:pPr marL="475059" lvl="1" indent="-237530" algn="just">
              <a:lnSpc>
                <a:spcPct val="150000"/>
              </a:lnSpc>
            </a:pPr>
            <a:r>
              <a:rPr lang="en-GB" sz="2700" b="1" i="1" noProof="0" dirty="0">
                <a:solidFill>
                  <a:srgbClr val="000000"/>
                </a:solidFill>
                <a:latin typeface="Times New Roman Bold Italics"/>
                <a:ea typeface="Times New Roman Bold Italics"/>
                <a:cs typeface="Times New Roman Bold Italics"/>
                <a:sym typeface="Times New Roman Bold Italics"/>
              </a:rPr>
              <a:t>Relationship and Trust</a:t>
            </a:r>
          </a:p>
          <a:p>
            <a:pPr marL="475059" lvl="1" indent="-237530" algn="just">
              <a:lnSpc>
                <a:spcPct val="150000"/>
              </a:lnSpc>
              <a:buFont typeface="Arial"/>
              <a:buChar char="•"/>
            </a:pPr>
            <a:r>
              <a:rPr lang="en-GB" sz="2700" noProof="0" dirty="0">
                <a:solidFill>
                  <a:srgbClr val="000000"/>
                </a:solidFill>
                <a:latin typeface="Times New Roman"/>
                <a:ea typeface="Times New Roman"/>
                <a:cs typeface="Times New Roman"/>
                <a:sym typeface="Times New Roman"/>
              </a:rPr>
              <a:t>Chinese business focuses on Guanxi, while British business is more based in contractual relationships (KUN and GHOSH, 2024).</a:t>
            </a:r>
          </a:p>
          <a:p>
            <a:pPr marL="475059" lvl="1" indent="-237530" algn="just">
              <a:lnSpc>
                <a:spcPct val="150000"/>
              </a:lnSpc>
              <a:buFont typeface="Arial"/>
              <a:buChar char="•"/>
            </a:pPr>
            <a:r>
              <a:rPr lang="en-GB" sz="2700" noProof="0" dirty="0">
                <a:solidFill>
                  <a:srgbClr val="000000"/>
                </a:solidFill>
                <a:latin typeface="Times New Roman"/>
                <a:ea typeface="Times New Roman"/>
                <a:cs typeface="Times New Roman"/>
                <a:sym typeface="Times New Roman"/>
              </a:rPr>
              <a:t>Impatience with the building of relationships may cause credibility loss in business commitments.</a:t>
            </a:r>
          </a:p>
        </p:txBody>
      </p:sp>
      <p:grpSp>
        <p:nvGrpSpPr>
          <p:cNvPr id="11" name="Group 11"/>
          <p:cNvGrpSpPr/>
          <p:nvPr/>
        </p:nvGrpSpPr>
        <p:grpSpPr>
          <a:xfrm>
            <a:off x="10786329" y="3767852"/>
            <a:ext cx="7128434" cy="4392349"/>
            <a:chOff x="0" y="0"/>
            <a:chExt cx="9504578" cy="5856465"/>
          </a:xfrm>
        </p:grpSpPr>
        <p:sp>
          <p:nvSpPr>
            <p:cNvPr id="12" name="Freeform 12"/>
            <p:cNvSpPr/>
            <p:nvPr/>
          </p:nvSpPr>
          <p:spPr>
            <a:xfrm>
              <a:off x="0" y="0"/>
              <a:ext cx="9504553" cy="5856478"/>
            </a:xfrm>
            <a:custGeom>
              <a:avLst/>
              <a:gdLst/>
              <a:ahLst/>
              <a:cxnLst/>
              <a:rect l="l" t="t" r="r" b="b"/>
              <a:pathLst>
                <a:path w="9504553" h="5856478">
                  <a:moveTo>
                    <a:pt x="0" y="0"/>
                  </a:moveTo>
                  <a:lnTo>
                    <a:pt x="9504553" y="0"/>
                  </a:lnTo>
                  <a:lnTo>
                    <a:pt x="9504553" y="5856478"/>
                  </a:lnTo>
                  <a:lnTo>
                    <a:pt x="0" y="5856478"/>
                  </a:lnTo>
                  <a:lnTo>
                    <a:pt x="0" y="0"/>
                  </a:lnTo>
                  <a:close/>
                </a:path>
              </a:pathLst>
            </a:custGeom>
            <a:blipFill>
              <a:blip r:embed="rId4"/>
              <a:stretch>
                <a:fillRect t="-13668" r="-24515"/>
              </a:stretch>
            </a:blipFill>
          </p:spPr>
          <p:txBody>
            <a:bodyPr/>
            <a:lstStyle/>
            <a:p>
              <a:endParaRPr lang="en-GB" noProof="0" dirty="0"/>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BD582C"/>
            </a:solidFill>
          </p:spPr>
          <p:txBody>
            <a:bodyPr/>
            <a:lstStyle/>
            <a:p>
              <a:endParaRPr lang="en-GB" noProof="0" dirty="0"/>
            </a:p>
          </p:txBody>
        </p:sp>
      </p:grpSp>
      <p:grpSp>
        <p:nvGrpSpPr>
          <p:cNvPr id="4" name="Group 4"/>
          <p:cNvGrpSpPr/>
          <p:nvPr/>
        </p:nvGrpSpPr>
        <p:grpSpPr>
          <a:xfrm>
            <a:off x="0" y="9501473"/>
            <a:ext cx="18288000" cy="98993"/>
            <a:chOff x="0" y="0"/>
            <a:chExt cx="24384000" cy="131991"/>
          </a:xfrm>
        </p:grpSpPr>
        <p:sp>
          <p:nvSpPr>
            <p:cNvPr id="5" name="Freeform 5"/>
            <p:cNvSpPr/>
            <p:nvPr/>
          </p:nvSpPr>
          <p:spPr>
            <a:xfrm>
              <a:off x="0" y="0"/>
              <a:ext cx="24384000" cy="131953"/>
            </a:xfrm>
            <a:custGeom>
              <a:avLst/>
              <a:gdLst/>
              <a:ahLst/>
              <a:cxnLst/>
              <a:rect l="l" t="t" r="r" b="b"/>
              <a:pathLst>
                <a:path w="24384000" h="131953">
                  <a:moveTo>
                    <a:pt x="0" y="0"/>
                  </a:moveTo>
                  <a:lnTo>
                    <a:pt x="24384000" y="0"/>
                  </a:lnTo>
                  <a:lnTo>
                    <a:pt x="24384000" y="131953"/>
                  </a:lnTo>
                  <a:lnTo>
                    <a:pt x="0" y="131953"/>
                  </a:lnTo>
                  <a:close/>
                </a:path>
              </a:pathLst>
            </a:custGeom>
            <a:solidFill>
              <a:srgbClr val="E48312"/>
            </a:solidFill>
          </p:spPr>
          <p:txBody>
            <a:bodyPr/>
            <a:lstStyle/>
            <a:p>
              <a:endParaRPr lang="en-GB" noProof="0"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7" name="Group 7"/>
          <p:cNvGrpSpPr/>
          <p:nvPr/>
        </p:nvGrpSpPr>
        <p:grpSpPr>
          <a:xfrm>
            <a:off x="1645920" y="429901"/>
            <a:ext cx="15087600" cy="2176136"/>
            <a:chOff x="0" y="0"/>
            <a:chExt cx="20116800" cy="2901514"/>
          </a:xfrm>
        </p:grpSpPr>
        <p:sp>
          <p:nvSpPr>
            <p:cNvPr id="8" name="Freeform 8"/>
            <p:cNvSpPr/>
            <p:nvPr/>
          </p:nvSpPr>
          <p:spPr>
            <a:xfrm>
              <a:off x="0" y="0"/>
              <a:ext cx="20116800" cy="2901514"/>
            </a:xfrm>
            <a:custGeom>
              <a:avLst/>
              <a:gdLst/>
              <a:ahLst/>
              <a:cxnLst/>
              <a:rect l="l" t="t" r="r" b="b"/>
              <a:pathLst>
                <a:path w="20116800" h="2901514">
                  <a:moveTo>
                    <a:pt x="0" y="0"/>
                  </a:moveTo>
                  <a:lnTo>
                    <a:pt x="20116800" y="0"/>
                  </a:lnTo>
                  <a:lnTo>
                    <a:pt x="20116800" y="2901514"/>
                  </a:lnTo>
                  <a:lnTo>
                    <a:pt x="0" y="2901514"/>
                  </a:lnTo>
                  <a:close/>
                </a:path>
              </a:pathLst>
            </a:custGeom>
            <a:blipFill>
              <a:blip r:embed="rId3">
                <a:alphaModFix amt="0"/>
              </a:blip>
              <a:stretch>
                <a:fillRect t="-85093" b="-85093"/>
              </a:stretch>
            </a:blipFill>
          </p:spPr>
          <p:txBody>
            <a:bodyPr/>
            <a:lstStyle/>
            <a:p>
              <a:endParaRPr lang="en-GB" noProof="0" dirty="0"/>
            </a:p>
          </p:txBody>
        </p:sp>
        <p:sp>
          <p:nvSpPr>
            <p:cNvPr id="9" name="TextBox 9"/>
            <p:cNvSpPr txBox="1"/>
            <p:nvPr/>
          </p:nvSpPr>
          <p:spPr>
            <a:xfrm>
              <a:off x="0" y="57151"/>
              <a:ext cx="20116800" cy="2434283"/>
            </a:xfrm>
            <a:prstGeom prst="rect">
              <a:avLst/>
            </a:prstGeom>
          </p:spPr>
          <p:txBody>
            <a:bodyPr lIns="0" tIns="0" rIns="0" bIns="0" rtlCol="0" anchor="b"/>
            <a:lstStyle/>
            <a:p>
              <a:pPr algn="ctr">
                <a:lnSpc>
                  <a:spcPts val="5508"/>
                </a:lnSpc>
              </a:pPr>
              <a:r>
                <a:rPr lang="en-GB" sz="5400" b="1" spc="-75" noProof="0" dirty="0">
                  <a:solidFill>
                    <a:srgbClr val="E48312"/>
                  </a:solidFill>
                  <a:latin typeface="Times New Roman Bold"/>
                  <a:ea typeface="Times New Roman Bold"/>
                  <a:cs typeface="Times New Roman Bold"/>
                  <a:sym typeface="Times New Roman Bold"/>
                </a:rPr>
                <a:t>CULTURAL SENSITIVITY IN CHINA/ THE DIFFERENCES FROM THE UK (CONTD.)</a:t>
              </a:r>
            </a:p>
          </p:txBody>
        </p:sp>
      </p:grpSp>
      <p:sp>
        <p:nvSpPr>
          <p:cNvPr id="10" name="TextBox 10"/>
          <p:cNvSpPr txBox="1"/>
          <p:nvPr/>
        </p:nvSpPr>
        <p:spPr>
          <a:xfrm>
            <a:off x="856574" y="2632710"/>
            <a:ext cx="9713014" cy="6581610"/>
          </a:xfrm>
          <a:prstGeom prst="rect">
            <a:avLst/>
          </a:prstGeom>
        </p:spPr>
        <p:txBody>
          <a:bodyPr lIns="0" tIns="0" rIns="0" bIns="0" rtlCol="0" anchor="t">
            <a:spAutoFit/>
          </a:bodyPr>
          <a:lstStyle/>
          <a:p>
            <a:pPr algn="just">
              <a:lnSpc>
                <a:spcPct val="150000"/>
              </a:lnSpc>
            </a:pPr>
            <a:r>
              <a:rPr lang="en-GB" sz="2400" b="1" i="1" noProof="0" dirty="0">
                <a:solidFill>
                  <a:srgbClr val="000000"/>
                </a:solidFill>
                <a:latin typeface="Times New Roman Bold Italics"/>
                <a:ea typeface="Times New Roman Bold Italics"/>
                <a:cs typeface="Times New Roman Bold Italics"/>
                <a:sym typeface="Times New Roman Bold Italics"/>
              </a:rPr>
              <a:t>Decision-Making Process </a:t>
            </a:r>
          </a:p>
          <a:p>
            <a:pPr marL="790385" lvl="2" indent="-263462" algn="just">
              <a:lnSpc>
                <a:spcPct val="150000"/>
              </a:lnSpc>
              <a:buFont typeface="Arial"/>
              <a:buChar char="⚬"/>
            </a:pPr>
            <a:r>
              <a:rPr lang="en-GB" sz="2400" noProof="0" dirty="0">
                <a:solidFill>
                  <a:srgbClr val="000000"/>
                </a:solidFill>
                <a:latin typeface="Times New Roman"/>
                <a:ea typeface="Times New Roman"/>
                <a:cs typeface="Times New Roman"/>
                <a:sym typeface="Times New Roman"/>
              </a:rPr>
              <a:t>Chinese organisations are hierarchical and collective decision-making (Lieberthal and Lampton, 2024).</a:t>
            </a:r>
          </a:p>
          <a:p>
            <a:pPr marL="790385" lvl="2" indent="-263462" algn="just">
              <a:lnSpc>
                <a:spcPct val="150000"/>
              </a:lnSpc>
              <a:buFont typeface="Arial"/>
              <a:buChar char="⚬"/>
            </a:pPr>
            <a:r>
              <a:rPr lang="en-GB" sz="2400" noProof="0" dirty="0">
                <a:solidFill>
                  <a:srgbClr val="000000"/>
                </a:solidFill>
                <a:latin typeface="Times New Roman"/>
                <a:ea typeface="Times New Roman"/>
                <a:cs typeface="Times New Roman"/>
                <a:sym typeface="Times New Roman"/>
              </a:rPr>
              <a:t>Final decisions are made after internal consultation by the senior executives.</a:t>
            </a:r>
          </a:p>
          <a:p>
            <a:pPr marL="790385" lvl="2" indent="-263462" algn="just">
              <a:lnSpc>
                <a:spcPct val="150000"/>
              </a:lnSpc>
              <a:buFont typeface="Arial"/>
              <a:buChar char="⚬"/>
            </a:pPr>
            <a:r>
              <a:rPr lang="en-GB" sz="2400" noProof="0" dirty="0">
                <a:solidFill>
                  <a:srgbClr val="000000"/>
                </a:solidFill>
                <a:latin typeface="Times New Roman"/>
                <a:ea typeface="Times New Roman"/>
                <a:cs typeface="Times New Roman"/>
                <a:sym typeface="Times New Roman"/>
              </a:rPr>
              <a:t>On the other hand, UK businesses often expect exploration of varied options and decentralised decision-making (Zhan</a:t>
            </a:r>
            <a:r>
              <a:rPr lang="en-GB" sz="2400" i="1" noProof="0" dirty="0">
                <a:solidFill>
                  <a:srgbClr val="000000"/>
                </a:solidFill>
                <a:latin typeface="Times New Roman Italics"/>
                <a:ea typeface="Times New Roman Italics"/>
                <a:cs typeface="Times New Roman Italics"/>
                <a:sym typeface="Times New Roman Italics"/>
              </a:rPr>
              <a:t> et al.,</a:t>
            </a:r>
            <a:r>
              <a:rPr lang="en-GB" sz="2400" noProof="0" dirty="0">
                <a:solidFill>
                  <a:srgbClr val="000000"/>
                </a:solidFill>
                <a:latin typeface="Times New Roman"/>
                <a:ea typeface="Times New Roman"/>
                <a:cs typeface="Times New Roman"/>
                <a:sym typeface="Times New Roman"/>
              </a:rPr>
              <a:t> 2025).</a:t>
            </a:r>
          </a:p>
          <a:p>
            <a:pPr marL="790385" lvl="2" indent="-263462" algn="just">
              <a:lnSpc>
                <a:spcPct val="150000"/>
              </a:lnSpc>
            </a:pPr>
            <a:r>
              <a:rPr lang="en-GB" sz="2400" b="1" i="1" noProof="0" dirty="0">
                <a:solidFill>
                  <a:srgbClr val="000000"/>
                </a:solidFill>
                <a:latin typeface="Times New Roman Bold Italics"/>
                <a:ea typeface="Times New Roman Bold Italics"/>
                <a:cs typeface="Times New Roman Bold Italics"/>
                <a:sym typeface="Times New Roman Bold Italics"/>
              </a:rPr>
              <a:t>Time Orientation </a:t>
            </a:r>
          </a:p>
          <a:p>
            <a:pPr marL="790385" lvl="2" indent="-263462" algn="just">
              <a:lnSpc>
                <a:spcPct val="150000"/>
              </a:lnSpc>
              <a:buFont typeface="Arial"/>
              <a:buChar char="⚬"/>
            </a:pPr>
            <a:r>
              <a:rPr lang="en-GB" sz="2400" noProof="0" dirty="0">
                <a:solidFill>
                  <a:srgbClr val="000000"/>
                </a:solidFill>
                <a:latin typeface="Times New Roman"/>
                <a:ea typeface="Times New Roman"/>
                <a:cs typeface="Times New Roman"/>
                <a:sym typeface="Times New Roman"/>
              </a:rPr>
              <a:t>China's policy is long-term relationships (Lieberthal and Lampton, 2024).</a:t>
            </a:r>
          </a:p>
          <a:p>
            <a:pPr marL="790385" lvl="2" indent="-263462" algn="just">
              <a:lnSpc>
                <a:spcPct val="150000"/>
              </a:lnSpc>
              <a:buFont typeface="Arial"/>
              <a:buChar char="⚬"/>
            </a:pPr>
            <a:r>
              <a:rPr lang="en-GB" sz="2400" noProof="0" dirty="0">
                <a:solidFill>
                  <a:srgbClr val="000000"/>
                </a:solidFill>
                <a:latin typeface="Times New Roman"/>
                <a:ea typeface="Times New Roman"/>
                <a:cs typeface="Times New Roman"/>
                <a:sym typeface="Times New Roman"/>
              </a:rPr>
              <a:t>However, business efficiency and short-term gains are the top priority for UK companies.</a:t>
            </a:r>
          </a:p>
        </p:txBody>
      </p:sp>
      <p:grpSp>
        <p:nvGrpSpPr>
          <p:cNvPr id="11" name="Group 11"/>
          <p:cNvGrpSpPr/>
          <p:nvPr/>
        </p:nvGrpSpPr>
        <p:grpSpPr>
          <a:xfrm>
            <a:off x="11052800" y="2709862"/>
            <a:ext cx="6616265" cy="6380207"/>
            <a:chOff x="0" y="0"/>
            <a:chExt cx="8821687" cy="8506943"/>
          </a:xfrm>
        </p:grpSpPr>
        <p:sp>
          <p:nvSpPr>
            <p:cNvPr id="12" name="Freeform 12"/>
            <p:cNvSpPr/>
            <p:nvPr/>
          </p:nvSpPr>
          <p:spPr>
            <a:xfrm>
              <a:off x="0" y="0"/>
              <a:ext cx="8821674" cy="8506968"/>
            </a:xfrm>
            <a:custGeom>
              <a:avLst/>
              <a:gdLst/>
              <a:ahLst/>
              <a:cxnLst/>
              <a:rect l="l" t="t" r="r" b="b"/>
              <a:pathLst>
                <a:path w="8821674" h="8506968">
                  <a:moveTo>
                    <a:pt x="0" y="0"/>
                  </a:moveTo>
                  <a:lnTo>
                    <a:pt x="8821674" y="0"/>
                  </a:lnTo>
                  <a:lnTo>
                    <a:pt x="8821674" y="8506968"/>
                  </a:lnTo>
                  <a:lnTo>
                    <a:pt x="0" y="8506968"/>
                  </a:lnTo>
                  <a:lnTo>
                    <a:pt x="0" y="0"/>
                  </a:lnTo>
                  <a:close/>
                </a:path>
              </a:pathLst>
            </a:custGeom>
            <a:blipFill>
              <a:blip r:embed="rId4"/>
              <a:stretch>
                <a:fillRect l="-16" r="-16"/>
              </a:stretch>
            </a:blipFill>
          </p:spPr>
          <p:txBody>
            <a:bodyPr/>
            <a:lstStyle/>
            <a:p>
              <a:endParaRPr lang="en-GB" noProof="0" dirty="0"/>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BD582C"/>
            </a:solidFill>
          </p:spPr>
          <p:txBody>
            <a:bodyPr/>
            <a:lstStyle/>
            <a:p>
              <a:endParaRPr lang="en-GB" noProof="0" dirty="0"/>
            </a:p>
          </p:txBody>
        </p:sp>
      </p:grpSp>
      <p:grpSp>
        <p:nvGrpSpPr>
          <p:cNvPr id="4" name="Group 4"/>
          <p:cNvGrpSpPr/>
          <p:nvPr/>
        </p:nvGrpSpPr>
        <p:grpSpPr>
          <a:xfrm>
            <a:off x="0" y="9501473"/>
            <a:ext cx="18288000" cy="98993"/>
            <a:chOff x="0" y="0"/>
            <a:chExt cx="24384000" cy="131991"/>
          </a:xfrm>
        </p:grpSpPr>
        <p:sp>
          <p:nvSpPr>
            <p:cNvPr id="5" name="Freeform 5"/>
            <p:cNvSpPr/>
            <p:nvPr/>
          </p:nvSpPr>
          <p:spPr>
            <a:xfrm>
              <a:off x="0" y="0"/>
              <a:ext cx="24384000" cy="131953"/>
            </a:xfrm>
            <a:custGeom>
              <a:avLst/>
              <a:gdLst/>
              <a:ahLst/>
              <a:cxnLst/>
              <a:rect l="l" t="t" r="r" b="b"/>
              <a:pathLst>
                <a:path w="24384000" h="131953">
                  <a:moveTo>
                    <a:pt x="0" y="0"/>
                  </a:moveTo>
                  <a:lnTo>
                    <a:pt x="24384000" y="0"/>
                  </a:lnTo>
                  <a:lnTo>
                    <a:pt x="24384000" y="131953"/>
                  </a:lnTo>
                  <a:lnTo>
                    <a:pt x="0" y="131953"/>
                  </a:lnTo>
                  <a:close/>
                </a:path>
              </a:pathLst>
            </a:custGeom>
            <a:solidFill>
              <a:srgbClr val="E48312"/>
            </a:solidFill>
          </p:spPr>
          <p:txBody>
            <a:bodyPr/>
            <a:lstStyle/>
            <a:p>
              <a:endParaRPr lang="en-GB" noProof="0"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7" name="Group 7"/>
          <p:cNvGrpSpPr/>
          <p:nvPr/>
        </p:nvGrpSpPr>
        <p:grpSpPr>
          <a:xfrm>
            <a:off x="1645920" y="429901"/>
            <a:ext cx="15087600" cy="2176136"/>
            <a:chOff x="0" y="0"/>
            <a:chExt cx="20116800" cy="2901514"/>
          </a:xfrm>
        </p:grpSpPr>
        <p:sp>
          <p:nvSpPr>
            <p:cNvPr id="8" name="Freeform 8"/>
            <p:cNvSpPr/>
            <p:nvPr/>
          </p:nvSpPr>
          <p:spPr>
            <a:xfrm>
              <a:off x="0" y="0"/>
              <a:ext cx="20116800" cy="2901514"/>
            </a:xfrm>
            <a:custGeom>
              <a:avLst/>
              <a:gdLst/>
              <a:ahLst/>
              <a:cxnLst/>
              <a:rect l="l" t="t" r="r" b="b"/>
              <a:pathLst>
                <a:path w="20116800" h="2901514">
                  <a:moveTo>
                    <a:pt x="0" y="0"/>
                  </a:moveTo>
                  <a:lnTo>
                    <a:pt x="20116800" y="0"/>
                  </a:lnTo>
                  <a:lnTo>
                    <a:pt x="20116800" y="2901514"/>
                  </a:lnTo>
                  <a:lnTo>
                    <a:pt x="0" y="2901514"/>
                  </a:lnTo>
                  <a:close/>
                </a:path>
              </a:pathLst>
            </a:custGeom>
            <a:blipFill>
              <a:blip r:embed="rId3">
                <a:alphaModFix amt="0"/>
              </a:blip>
              <a:stretch>
                <a:fillRect t="-85093" b="-85093"/>
              </a:stretch>
            </a:blipFill>
          </p:spPr>
          <p:txBody>
            <a:bodyPr/>
            <a:lstStyle/>
            <a:p>
              <a:endParaRPr lang="en-GB" noProof="0" dirty="0"/>
            </a:p>
          </p:txBody>
        </p:sp>
        <p:sp>
          <p:nvSpPr>
            <p:cNvPr id="9" name="TextBox 9"/>
            <p:cNvSpPr txBox="1"/>
            <p:nvPr/>
          </p:nvSpPr>
          <p:spPr>
            <a:xfrm>
              <a:off x="0" y="57151"/>
              <a:ext cx="20116800" cy="2240181"/>
            </a:xfrm>
            <a:prstGeom prst="rect">
              <a:avLst/>
            </a:prstGeom>
          </p:spPr>
          <p:txBody>
            <a:bodyPr lIns="0" tIns="0" rIns="0" bIns="0" rtlCol="0" anchor="b"/>
            <a:lstStyle/>
            <a:p>
              <a:pPr algn="ctr">
                <a:lnSpc>
                  <a:spcPts val="5508"/>
                </a:lnSpc>
              </a:pPr>
              <a:r>
                <a:rPr lang="en-GB" sz="5400" b="1" spc="-75" noProof="0" dirty="0">
                  <a:solidFill>
                    <a:srgbClr val="E48312"/>
                  </a:solidFill>
                  <a:latin typeface="Times New Roman Bold"/>
                  <a:ea typeface="Times New Roman Bold"/>
                  <a:cs typeface="Times New Roman Bold"/>
                  <a:sym typeface="Times New Roman Bold"/>
                </a:rPr>
                <a:t>CULTURAL SENSITIVITY IN CHINA/ THE DIFFERENCES FROM THE UK (CONTD.)</a:t>
              </a:r>
            </a:p>
          </p:txBody>
        </p:sp>
      </p:grpSp>
      <p:grpSp>
        <p:nvGrpSpPr>
          <p:cNvPr id="10" name="Group 10"/>
          <p:cNvGrpSpPr/>
          <p:nvPr/>
        </p:nvGrpSpPr>
        <p:grpSpPr>
          <a:xfrm>
            <a:off x="374780" y="2751096"/>
            <a:ext cx="7451769" cy="6612550"/>
            <a:chOff x="0" y="0"/>
            <a:chExt cx="9935693" cy="8816734"/>
          </a:xfrm>
        </p:grpSpPr>
        <p:sp>
          <p:nvSpPr>
            <p:cNvPr id="11" name="Freeform 11"/>
            <p:cNvSpPr/>
            <p:nvPr/>
          </p:nvSpPr>
          <p:spPr>
            <a:xfrm>
              <a:off x="0" y="0"/>
              <a:ext cx="9935718" cy="8816721"/>
            </a:xfrm>
            <a:custGeom>
              <a:avLst/>
              <a:gdLst/>
              <a:ahLst/>
              <a:cxnLst/>
              <a:rect l="l" t="t" r="r" b="b"/>
              <a:pathLst>
                <a:path w="9935718" h="8816721">
                  <a:moveTo>
                    <a:pt x="0" y="0"/>
                  </a:moveTo>
                  <a:lnTo>
                    <a:pt x="9935718" y="0"/>
                  </a:lnTo>
                  <a:lnTo>
                    <a:pt x="9935718" y="8816721"/>
                  </a:lnTo>
                  <a:lnTo>
                    <a:pt x="0" y="8816721"/>
                  </a:lnTo>
                  <a:lnTo>
                    <a:pt x="0" y="0"/>
                  </a:lnTo>
                  <a:close/>
                </a:path>
              </a:pathLst>
            </a:custGeom>
            <a:blipFill>
              <a:blip r:embed="rId4"/>
              <a:stretch>
                <a:fillRect l="-49" r="-48"/>
              </a:stretch>
            </a:blipFill>
          </p:spPr>
          <p:txBody>
            <a:bodyPr/>
            <a:lstStyle/>
            <a:p>
              <a:endParaRPr lang="en-GB" noProof="0" dirty="0"/>
            </a:p>
          </p:txBody>
        </p:sp>
      </p:grpSp>
      <p:sp>
        <p:nvSpPr>
          <p:cNvPr id="12" name="TextBox 12"/>
          <p:cNvSpPr txBox="1"/>
          <p:nvPr/>
        </p:nvSpPr>
        <p:spPr>
          <a:xfrm>
            <a:off x="7852588" y="2772469"/>
            <a:ext cx="9713014" cy="6598217"/>
          </a:xfrm>
          <a:prstGeom prst="rect">
            <a:avLst/>
          </a:prstGeom>
        </p:spPr>
        <p:txBody>
          <a:bodyPr lIns="0" tIns="0" rIns="0" bIns="0" rtlCol="0" anchor="t">
            <a:spAutoFit/>
          </a:bodyPr>
          <a:lstStyle/>
          <a:p>
            <a:pPr algn="just">
              <a:lnSpc>
                <a:spcPct val="150000"/>
              </a:lnSpc>
            </a:pPr>
            <a:r>
              <a:rPr lang="en-GB" sz="2250" b="1" i="1" noProof="0" dirty="0">
                <a:solidFill>
                  <a:srgbClr val="000000"/>
                </a:solidFill>
                <a:latin typeface="Times New Roman Bold Italics"/>
                <a:ea typeface="Times New Roman Bold Italics"/>
                <a:cs typeface="Times New Roman Bold Italics"/>
                <a:sym typeface="Times New Roman Bold Italics"/>
              </a:rPr>
              <a:t>Business Etiquette and Communication  </a:t>
            </a:r>
          </a:p>
          <a:p>
            <a:pPr marL="763238" lvl="2" indent="-254413" algn="just">
              <a:lnSpc>
                <a:spcPct val="150000"/>
              </a:lnSpc>
              <a:buFont typeface="Arial"/>
              <a:buChar char="⚬"/>
            </a:pPr>
            <a:r>
              <a:rPr lang="en-GB" sz="2250" noProof="0" dirty="0">
                <a:solidFill>
                  <a:srgbClr val="000000"/>
                </a:solidFill>
                <a:latin typeface="Times New Roman"/>
                <a:ea typeface="Times New Roman"/>
                <a:cs typeface="Times New Roman"/>
                <a:sym typeface="Times New Roman"/>
              </a:rPr>
              <a:t>The Chinese workforce speak to senior executives formalistically (Gong, 2023).</a:t>
            </a:r>
          </a:p>
          <a:p>
            <a:pPr marL="763238" lvl="2" indent="-254413" algn="just">
              <a:lnSpc>
                <a:spcPct val="150000"/>
              </a:lnSpc>
              <a:buFont typeface="Arial"/>
              <a:buChar char="⚬"/>
            </a:pPr>
            <a:r>
              <a:rPr lang="en-GB" sz="2250" noProof="0" dirty="0">
                <a:solidFill>
                  <a:srgbClr val="000000"/>
                </a:solidFill>
                <a:latin typeface="Times New Roman"/>
                <a:ea typeface="Times New Roman"/>
                <a:cs typeface="Times New Roman"/>
                <a:sym typeface="Times New Roman"/>
              </a:rPr>
              <a:t>The leaders in China demonstrate respectful conduct to others in meetings (Gong, 2023).</a:t>
            </a:r>
          </a:p>
          <a:p>
            <a:pPr marL="763238" lvl="2" indent="-254413" algn="just">
              <a:lnSpc>
                <a:spcPct val="150000"/>
              </a:lnSpc>
              <a:buFont typeface="Arial"/>
              <a:buChar char="⚬"/>
            </a:pPr>
            <a:r>
              <a:rPr lang="en-GB" sz="2250" noProof="0" dirty="0">
                <a:solidFill>
                  <a:srgbClr val="000000"/>
                </a:solidFill>
                <a:latin typeface="Times New Roman"/>
                <a:ea typeface="Times New Roman"/>
                <a:cs typeface="Times New Roman"/>
                <a:sym typeface="Times New Roman"/>
              </a:rPr>
              <a:t>On the other hand, the UK business leaders do not hastily criticize or confront others in public. </a:t>
            </a:r>
          </a:p>
          <a:p>
            <a:pPr marL="763238" lvl="2" indent="-254413" algn="just">
              <a:lnSpc>
                <a:spcPct val="150000"/>
              </a:lnSpc>
            </a:pPr>
            <a:r>
              <a:rPr lang="en-GB" sz="2250" b="1" i="1" noProof="0" dirty="0">
                <a:solidFill>
                  <a:srgbClr val="000000"/>
                </a:solidFill>
                <a:latin typeface="Times New Roman Bold Italics"/>
                <a:ea typeface="Times New Roman Bold Italics"/>
                <a:cs typeface="Times New Roman Bold Italics"/>
                <a:sym typeface="Times New Roman Bold Italics"/>
              </a:rPr>
              <a:t>Gift Giving and Hospitality</a:t>
            </a:r>
          </a:p>
          <a:p>
            <a:pPr marL="763238" lvl="2" indent="-254413" algn="just">
              <a:lnSpc>
                <a:spcPct val="150000"/>
              </a:lnSpc>
              <a:buFont typeface="Arial"/>
              <a:buChar char="⚬"/>
            </a:pPr>
            <a:r>
              <a:rPr lang="en-GB" sz="2250" noProof="0" dirty="0">
                <a:solidFill>
                  <a:srgbClr val="000000"/>
                </a:solidFill>
                <a:latin typeface="Times New Roman"/>
                <a:ea typeface="Times New Roman"/>
                <a:cs typeface="Times New Roman"/>
                <a:sym typeface="Times New Roman"/>
              </a:rPr>
              <a:t>The Chinese workers eating out with co-workers fosters bonds (Feng, 2022).</a:t>
            </a:r>
          </a:p>
          <a:p>
            <a:pPr marL="763238" lvl="2" indent="-254413" algn="just">
              <a:lnSpc>
                <a:spcPct val="150000"/>
              </a:lnSpc>
              <a:buFont typeface="Arial"/>
              <a:buChar char="⚬"/>
            </a:pPr>
            <a:r>
              <a:rPr lang="en-GB" sz="2250" noProof="0" dirty="0">
                <a:solidFill>
                  <a:srgbClr val="000000"/>
                </a:solidFill>
                <a:latin typeface="Times New Roman"/>
                <a:ea typeface="Times New Roman"/>
                <a:cs typeface="Times New Roman"/>
                <a:sym typeface="Times New Roman"/>
              </a:rPr>
              <a:t>Goodwill is shown through appropriate gifts.</a:t>
            </a:r>
          </a:p>
          <a:p>
            <a:pPr marL="763238" lvl="2" indent="-254413" algn="just">
              <a:lnSpc>
                <a:spcPct val="150000"/>
              </a:lnSpc>
              <a:buFont typeface="Arial"/>
              <a:buChar char="⚬"/>
            </a:pPr>
            <a:r>
              <a:rPr lang="en-GB" sz="2250" noProof="0" dirty="0">
                <a:solidFill>
                  <a:srgbClr val="000000"/>
                </a:solidFill>
                <a:latin typeface="Times New Roman"/>
                <a:ea typeface="Times New Roman"/>
                <a:cs typeface="Times New Roman"/>
                <a:sym typeface="Times New Roman"/>
              </a:rPr>
              <a:t>The Chinese workers believe that long-term development of Guanxi as a relationship starts with hospitality. </a:t>
            </a:r>
          </a:p>
          <a:p>
            <a:pPr marL="763238" lvl="2" indent="-254413" algn="just">
              <a:lnSpc>
                <a:spcPts val="3060"/>
              </a:lnSpc>
            </a:pPr>
            <a:endParaRPr lang="en-GB" sz="2250" noProof="0" dirty="0">
              <a:solidFill>
                <a:srgbClr val="000000"/>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BD582C"/>
            </a:solidFill>
          </p:spPr>
          <p:txBody>
            <a:bodyPr/>
            <a:lstStyle/>
            <a:p>
              <a:endParaRPr lang="en-GB" noProof="0" dirty="0"/>
            </a:p>
          </p:txBody>
        </p:sp>
      </p:grpSp>
      <p:grpSp>
        <p:nvGrpSpPr>
          <p:cNvPr id="4" name="Group 4"/>
          <p:cNvGrpSpPr/>
          <p:nvPr/>
        </p:nvGrpSpPr>
        <p:grpSpPr>
          <a:xfrm>
            <a:off x="0" y="9501473"/>
            <a:ext cx="18288000" cy="98993"/>
            <a:chOff x="0" y="0"/>
            <a:chExt cx="24384000" cy="131991"/>
          </a:xfrm>
        </p:grpSpPr>
        <p:sp>
          <p:nvSpPr>
            <p:cNvPr id="5" name="Freeform 5"/>
            <p:cNvSpPr/>
            <p:nvPr/>
          </p:nvSpPr>
          <p:spPr>
            <a:xfrm>
              <a:off x="0" y="0"/>
              <a:ext cx="24384000" cy="131953"/>
            </a:xfrm>
            <a:custGeom>
              <a:avLst/>
              <a:gdLst/>
              <a:ahLst/>
              <a:cxnLst/>
              <a:rect l="l" t="t" r="r" b="b"/>
              <a:pathLst>
                <a:path w="24384000" h="131953">
                  <a:moveTo>
                    <a:pt x="0" y="0"/>
                  </a:moveTo>
                  <a:lnTo>
                    <a:pt x="24384000" y="0"/>
                  </a:lnTo>
                  <a:lnTo>
                    <a:pt x="24384000" y="131953"/>
                  </a:lnTo>
                  <a:lnTo>
                    <a:pt x="0" y="131953"/>
                  </a:lnTo>
                  <a:close/>
                </a:path>
              </a:pathLst>
            </a:custGeom>
            <a:solidFill>
              <a:srgbClr val="E48312"/>
            </a:solidFill>
          </p:spPr>
          <p:txBody>
            <a:bodyPr/>
            <a:lstStyle/>
            <a:p>
              <a:endParaRPr lang="en-GB" noProof="0"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7" name="Group 7"/>
          <p:cNvGrpSpPr/>
          <p:nvPr/>
        </p:nvGrpSpPr>
        <p:grpSpPr>
          <a:xfrm>
            <a:off x="1645920" y="429901"/>
            <a:ext cx="15087600" cy="2176139"/>
            <a:chOff x="0" y="0"/>
            <a:chExt cx="20116800" cy="2901518"/>
          </a:xfrm>
        </p:grpSpPr>
        <p:sp>
          <p:nvSpPr>
            <p:cNvPr id="8" name="Freeform 8"/>
            <p:cNvSpPr/>
            <p:nvPr/>
          </p:nvSpPr>
          <p:spPr>
            <a:xfrm>
              <a:off x="0" y="0"/>
              <a:ext cx="20116800" cy="2901514"/>
            </a:xfrm>
            <a:custGeom>
              <a:avLst/>
              <a:gdLst/>
              <a:ahLst/>
              <a:cxnLst/>
              <a:rect l="l" t="t" r="r" b="b"/>
              <a:pathLst>
                <a:path w="20116800" h="2901514">
                  <a:moveTo>
                    <a:pt x="0" y="0"/>
                  </a:moveTo>
                  <a:lnTo>
                    <a:pt x="20116800" y="0"/>
                  </a:lnTo>
                  <a:lnTo>
                    <a:pt x="20116800" y="2901514"/>
                  </a:lnTo>
                  <a:lnTo>
                    <a:pt x="0" y="2901514"/>
                  </a:lnTo>
                  <a:close/>
                </a:path>
              </a:pathLst>
            </a:custGeom>
            <a:blipFill>
              <a:blip r:embed="rId3">
                <a:alphaModFix amt="0"/>
              </a:blip>
              <a:stretch>
                <a:fillRect t="-85093" b="-85093"/>
              </a:stretch>
            </a:blipFill>
          </p:spPr>
          <p:txBody>
            <a:bodyPr/>
            <a:lstStyle/>
            <a:p>
              <a:endParaRPr lang="en-GB" noProof="0" dirty="0"/>
            </a:p>
          </p:txBody>
        </p:sp>
        <p:sp>
          <p:nvSpPr>
            <p:cNvPr id="9" name="TextBox 9"/>
            <p:cNvSpPr txBox="1"/>
            <p:nvPr/>
          </p:nvSpPr>
          <p:spPr>
            <a:xfrm>
              <a:off x="0" y="57150"/>
              <a:ext cx="20116800" cy="2844368"/>
            </a:xfrm>
            <a:prstGeom prst="rect">
              <a:avLst/>
            </a:prstGeom>
          </p:spPr>
          <p:txBody>
            <a:bodyPr lIns="0" tIns="0" rIns="0" bIns="0" rtlCol="0" anchor="b"/>
            <a:lstStyle/>
            <a:p>
              <a:pPr algn="ctr">
                <a:lnSpc>
                  <a:spcPts val="5508"/>
                </a:lnSpc>
              </a:pPr>
              <a:r>
                <a:rPr lang="en-GB" sz="5400" b="1" spc="-75" noProof="0" dirty="0">
                  <a:solidFill>
                    <a:srgbClr val="E48312"/>
                  </a:solidFill>
                  <a:latin typeface="Times New Roman Bold"/>
                  <a:ea typeface="Times New Roman Bold"/>
                  <a:cs typeface="Times New Roman Bold"/>
                  <a:sym typeface="Times New Roman Bold"/>
                </a:rPr>
                <a:t>HOFSTEDE CULTURAL DIMENSIONS: UK AND CHINA</a:t>
              </a:r>
            </a:p>
          </p:txBody>
        </p:sp>
      </p:grpSp>
      <p:grpSp>
        <p:nvGrpSpPr>
          <p:cNvPr id="10" name="Group 10"/>
          <p:cNvGrpSpPr/>
          <p:nvPr/>
        </p:nvGrpSpPr>
        <p:grpSpPr>
          <a:xfrm>
            <a:off x="937155" y="3267656"/>
            <a:ext cx="4695473" cy="5911263"/>
            <a:chOff x="0" y="0"/>
            <a:chExt cx="6260630" cy="7881684"/>
          </a:xfrm>
        </p:grpSpPr>
        <p:sp>
          <p:nvSpPr>
            <p:cNvPr id="11" name="Freeform 11"/>
            <p:cNvSpPr/>
            <p:nvPr/>
          </p:nvSpPr>
          <p:spPr>
            <a:xfrm>
              <a:off x="0" y="0"/>
              <a:ext cx="6260592" cy="7881747"/>
            </a:xfrm>
            <a:custGeom>
              <a:avLst/>
              <a:gdLst/>
              <a:ahLst/>
              <a:cxnLst/>
              <a:rect l="l" t="t" r="r" b="b"/>
              <a:pathLst>
                <a:path w="6260592" h="7881747">
                  <a:moveTo>
                    <a:pt x="0" y="0"/>
                  </a:moveTo>
                  <a:lnTo>
                    <a:pt x="6260592" y="0"/>
                  </a:lnTo>
                  <a:lnTo>
                    <a:pt x="6260592" y="7881747"/>
                  </a:lnTo>
                  <a:lnTo>
                    <a:pt x="0" y="7881747"/>
                  </a:lnTo>
                  <a:lnTo>
                    <a:pt x="0" y="0"/>
                  </a:lnTo>
                  <a:close/>
                </a:path>
              </a:pathLst>
            </a:custGeom>
            <a:blipFill>
              <a:blip r:embed="rId4"/>
              <a:stretch>
                <a:fillRect l="-3421" r="-3422"/>
              </a:stretch>
            </a:blipFill>
          </p:spPr>
          <p:txBody>
            <a:bodyPr/>
            <a:lstStyle/>
            <a:p>
              <a:endParaRPr lang="en-GB" noProof="0" dirty="0"/>
            </a:p>
          </p:txBody>
        </p:sp>
      </p:grpSp>
      <p:grpSp>
        <p:nvGrpSpPr>
          <p:cNvPr id="12" name="Group 12"/>
          <p:cNvGrpSpPr/>
          <p:nvPr/>
        </p:nvGrpSpPr>
        <p:grpSpPr>
          <a:xfrm>
            <a:off x="1577535" y="2889037"/>
            <a:ext cx="3414712" cy="757238"/>
            <a:chOff x="0" y="0"/>
            <a:chExt cx="4552950" cy="1009650"/>
          </a:xfrm>
        </p:grpSpPr>
        <p:sp>
          <p:nvSpPr>
            <p:cNvPr id="13" name="Freeform 13"/>
            <p:cNvSpPr/>
            <p:nvPr/>
          </p:nvSpPr>
          <p:spPr>
            <a:xfrm>
              <a:off x="0" y="0"/>
              <a:ext cx="4552950" cy="1009650"/>
            </a:xfrm>
            <a:custGeom>
              <a:avLst/>
              <a:gdLst/>
              <a:ahLst/>
              <a:cxnLst/>
              <a:rect l="l" t="t" r="r" b="b"/>
              <a:pathLst>
                <a:path w="4552950" h="1009650">
                  <a:moveTo>
                    <a:pt x="0" y="0"/>
                  </a:moveTo>
                  <a:lnTo>
                    <a:pt x="4552950" y="0"/>
                  </a:lnTo>
                  <a:lnTo>
                    <a:pt x="4552950" y="1009650"/>
                  </a:lnTo>
                  <a:lnTo>
                    <a:pt x="0" y="1009650"/>
                  </a:lnTo>
                  <a:lnTo>
                    <a:pt x="0" y="0"/>
                  </a:lnTo>
                  <a:close/>
                </a:path>
              </a:pathLst>
            </a:custGeom>
            <a:blipFill>
              <a:blip r:embed="rId5"/>
              <a:stretch>
                <a:fillRect/>
              </a:stretch>
            </a:blipFill>
          </p:spPr>
          <p:txBody>
            <a:bodyPr/>
            <a:lstStyle/>
            <a:p>
              <a:endParaRPr lang="en-GB" noProof="0" dirty="0"/>
            </a:p>
          </p:txBody>
        </p:sp>
      </p:grpSp>
      <p:sp>
        <p:nvSpPr>
          <p:cNvPr id="14" name="TextBox 14"/>
          <p:cNvSpPr txBox="1"/>
          <p:nvPr/>
        </p:nvSpPr>
        <p:spPr>
          <a:xfrm>
            <a:off x="5881116" y="2634612"/>
            <a:ext cx="11847328" cy="6581610"/>
          </a:xfrm>
          <a:prstGeom prst="rect">
            <a:avLst/>
          </a:prstGeom>
        </p:spPr>
        <p:txBody>
          <a:bodyPr lIns="0" tIns="0" rIns="0" bIns="0" rtlCol="0" anchor="t">
            <a:spAutoFit/>
          </a:bodyPr>
          <a:lstStyle/>
          <a:p>
            <a:pPr algn="just">
              <a:lnSpc>
                <a:spcPct val="150000"/>
              </a:lnSpc>
            </a:pPr>
            <a:r>
              <a:rPr lang="en-GB" sz="2400" b="1" i="1" noProof="0" dirty="0">
                <a:solidFill>
                  <a:srgbClr val="000000"/>
                </a:solidFill>
                <a:latin typeface="Times New Roman Bold Italics"/>
                <a:ea typeface="Times New Roman Bold Italics"/>
                <a:cs typeface="Times New Roman Bold Italics"/>
                <a:sym typeface="Times New Roman Bold Italics"/>
              </a:rPr>
              <a:t>Power Distance  </a:t>
            </a:r>
          </a:p>
          <a:p>
            <a:pPr marL="853029" lvl="2" indent="-284343" algn="just">
              <a:lnSpc>
                <a:spcPct val="150000"/>
              </a:lnSpc>
              <a:buFont typeface="Arial"/>
              <a:buChar char="⚬"/>
            </a:pPr>
            <a:r>
              <a:rPr lang="en-GB" sz="2400" noProof="0" dirty="0">
                <a:solidFill>
                  <a:srgbClr val="000000"/>
                </a:solidFill>
                <a:latin typeface="Times New Roman"/>
                <a:ea typeface="Times New Roman"/>
                <a:cs typeface="Times New Roman"/>
                <a:sym typeface="Times New Roman"/>
              </a:rPr>
              <a:t>China: Great Distance of Power of 80 scores (The culture factor, 2026).</a:t>
            </a:r>
          </a:p>
          <a:p>
            <a:pPr marL="853029" lvl="2" indent="-284343" algn="just">
              <a:lnSpc>
                <a:spcPct val="150000"/>
              </a:lnSpc>
              <a:buFont typeface="Arial"/>
              <a:buChar char="⚬"/>
            </a:pPr>
            <a:r>
              <a:rPr lang="en-GB" sz="2400" noProof="0" dirty="0">
                <a:solidFill>
                  <a:srgbClr val="000000"/>
                </a:solidFill>
                <a:latin typeface="Times New Roman"/>
                <a:ea typeface="Times New Roman"/>
                <a:cs typeface="Times New Roman"/>
                <a:sym typeface="Times New Roman"/>
              </a:rPr>
              <a:t>Hence, Chinese organisations are hierarchical and respectful towards authority.</a:t>
            </a:r>
          </a:p>
          <a:p>
            <a:pPr marL="853029" lvl="2" indent="-284343" algn="just">
              <a:lnSpc>
                <a:spcPct val="150000"/>
              </a:lnSpc>
              <a:buFont typeface="Arial"/>
              <a:buChar char="⚬"/>
            </a:pPr>
            <a:r>
              <a:rPr lang="en-GB" sz="2400" noProof="0" dirty="0">
                <a:solidFill>
                  <a:srgbClr val="000000"/>
                </a:solidFill>
                <a:latin typeface="Times New Roman"/>
                <a:ea typeface="Times New Roman"/>
                <a:cs typeface="Times New Roman"/>
                <a:sym typeface="Times New Roman"/>
              </a:rPr>
              <a:t>UK: Low Individualism in the UK, highlighting Low Collectivism with a score of 35 (The culture factor, 2026).</a:t>
            </a:r>
          </a:p>
          <a:p>
            <a:pPr marL="853029" lvl="2" indent="-284343" algn="just">
              <a:lnSpc>
                <a:spcPct val="150000"/>
              </a:lnSpc>
              <a:buFont typeface="Arial"/>
              <a:buChar char="⚬"/>
            </a:pPr>
            <a:r>
              <a:rPr lang="en-GB" sz="2400" noProof="0" dirty="0">
                <a:solidFill>
                  <a:srgbClr val="000000"/>
                </a:solidFill>
                <a:latin typeface="Times New Roman"/>
                <a:ea typeface="Times New Roman"/>
                <a:cs typeface="Times New Roman"/>
                <a:sym typeface="Times New Roman"/>
              </a:rPr>
              <a:t>Thus, encouraging equality and participation in the British organisations. </a:t>
            </a:r>
          </a:p>
          <a:p>
            <a:pPr marL="853029" lvl="2" indent="-284343" algn="just">
              <a:lnSpc>
                <a:spcPct val="150000"/>
              </a:lnSpc>
            </a:pPr>
            <a:r>
              <a:rPr lang="en-GB" sz="2400" b="1" i="1" noProof="0" dirty="0">
                <a:solidFill>
                  <a:srgbClr val="000000"/>
                </a:solidFill>
                <a:latin typeface="Times New Roman Bold Italics"/>
                <a:ea typeface="Times New Roman Bold Italics"/>
                <a:cs typeface="Times New Roman Bold Italics"/>
                <a:sym typeface="Times New Roman Bold Italics"/>
              </a:rPr>
              <a:t>Individualism </a:t>
            </a:r>
          </a:p>
          <a:p>
            <a:pPr marL="853029" lvl="2" indent="-284343" algn="just">
              <a:lnSpc>
                <a:spcPct val="150000"/>
              </a:lnSpc>
              <a:buFont typeface="Arial"/>
              <a:buChar char="⚬"/>
            </a:pPr>
            <a:r>
              <a:rPr lang="en-GB" sz="2400" noProof="0" dirty="0">
                <a:solidFill>
                  <a:srgbClr val="000000"/>
                </a:solidFill>
                <a:latin typeface="Times New Roman"/>
                <a:ea typeface="Times New Roman"/>
                <a:cs typeface="Times New Roman"/>
                <a:sym typeface="Times New Roman"/>
              </a:rPr>
              <a:t>China is a collectivist nation due to a low score of 43 (The culture factor, 2026).</a:t>
            </a:r>
          </a:p>
          <a:p>
            <a:pPr marL="853029" lvl="2" indent="-284343" algn="just">
              <a:lnSpc>
                <a:spcPct val="150000"/>
              </a:lnSpc>
              <a:buFont typeface="Arial"/>
              <a:buChar char="⚬"/>
            </a:pPr>
            <a:r>
              <a:rPr lang="en-GB" sz="2400" noProof="0" dirty="0">
                <a:solidFill>
                  <a:srgbClr val="000000"/>
                </a:solidFill>
                <a:latin typeface="Times New Roman"/>
                <a:ea typeface="Times New Roman"/>
                <a:cs typeface="Times New Roman"/>
                <a:sym typeface="Times New Roman"/>
              </a:rPr>
              <a:t>Therefore, the harmony of the team has an impact on the Chinese negotiation.</a:t>
            </a:r>
          </a:p>
          <a:p>
            <a:pPr marL="853029" lvl="2" indent="-284343" algn="just">
              <a:lnSpc>
                <a:spcPct val="150000"/>
              </a:lnSpc>
              <a:buFont typeface="Arial"/>
              <a:buChar char="⚬"/>
            </a:pPr>
            <a:r>
              <a:rPr lang="en-GB" sz="2400" noProof="0" dirty="0">
                <a:solidFill>
                  <a:srgbClr val="000000"/>
                </a:solidFill>
                <a:latin typeface="Times New Roman"/>
                <a:ea typeface="Times New Roman"/>
                <a:cs typeface="Times New Roman"/>
                <a:sym typeface="Times New Roman"/>
              </a:rPr>
              <a:t>Individualism is highly pronounced in the UK with a score of 76 (The culture factor, 2026).</a:t>
            </a:r>
          </a:p>
          <a:p>
            <a:pPr marL="853029" lvl="2" indent="-284343" algn="just">
              <a:lnSpc>
                <a:spcPct val="150000"/>
              </a:lnSpc>
              <a:buFont typeface="Arial"/>
              <a:buChar char="⚬"/>
            </a:pPr>
            <a:r>
              <a:rPr lang="en-GB" sz="2400" noProof="0" dirty="0">
                <a:solidFill>
                  <a:srgbClr val="000000"/>
                </a:solidFill>
                <a:latin typeface="Times New Roman"/>
                <a:ea typeface="Times New Roman"/>
                <a:cs typeface="Times New Roman"/>
                <a:sym typeface="Times New Roman"/>
              </a:rPr>
              <a:t>Hence, British negotiations influenced by individual responsibility.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BD582C"/>
            </a:solidFill>
          </p:spPr>
          <p:txBody>
            <a:bodyPr/>
            <a:lstStyle/>
            <a:p>
              <a:endParaRPr lang="en-GB" noProof="0" dirty="0"/>
            </a:p>
          </p:txBody>
        </p:sp>
      </p:grpSp>
      <p:grpSp>
        <p:nvGrpSpPr>
          <p:cNvPr id="4" name="Group 4"/>
          <p:cNvGrpSpPr/>
          <p:nvPr/>
        </p:nvGrpSpPr>
        <p:grpSpPr>
          <a:xfrm>
            <a:off x="0" y="9501473"/>
            <a:ext cx="18288000" cy="98993"/>
            <a:chOff x="0" y="0"/>
            <a:chExt cx="24384000" cy="131991"/>
          </a:xfrm>
        </p:grpSpPr>
        <p:sp>
          <p:nvSpPr>
            <p:cNvPr id="5" name="Freeform 5"/>
            <p:cNvSpPr/>
            <p:nvPr/>
          </p:nvSpPr>
          <p:spPr>
            <a:xfrm>
              <a:off x="0" y="0"/>
              <a:ext cx="24384000" cy="131953"/>
            </a:xfrm>
            <a:custGeom>
              <a:avLst/>
              <a:gdLst/>
              <a:ahLst/>
              <a:cxnLst/>
              <a:rect l="l" t="t" r="r" b="b"/>
              <a:pathLst>
                <a:path w="24384000" h="131953">
                  <a:moveTo>
                    <a:pt x="0" y="0"/>
                  </a:moveTo>
                  <a:lnTo>
                    <a:pt x="24384000" y="0"/>
                  </a:lnTo>
                  <a:lnTo>
                    <a:pt x="24384000" y="131953"/>
                  </a:lnTo>
                  <a:lnTo>
                    <a:pt x="0" y="131953"/>
                  </a:lnTo>
                  <a:close/>
                </a:path>
              </a:pathLst>
            </a:custGeom>
            <a:solidFill>
              <a:srgbClr val="E48312"/>
            </a:solidFill>
          </p:spPr>
          <p:txBody>
            <a:bodyPr/>
            <a:lstStyle/>
            <a:p>
              <a:endParaRPr lang="en-GB" noProof="0"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7" name="Group 7"/>
          <p:cNvGrpSpPr/>
          <p:nvPr/>
        </p:nvGrpSpPr>
        <p:grpSpPr>
          <a:xfrm>
            <a:off x="1645920" y="429901"/>
            <a:ext cx="15087600" cy="2176139"/>
            <a:chOff x="0" y="0"/>
            <a:chExt cx="20116800" cy="2901518"/>
          </a:xfrm>
        </p:grpSpPr>
        <p:sp>
          <p:nvSpPr>
            <p:cNvPr id="8" name="Freeform 8"/>
            <p:cNvSpPr/>
            <p:nvPr/>
          </p:nvSpPr>
          <p:spPr>
            <a:xfrm>
              <a:off x="0" y="0"/>
              <a:ext cx="20116800" cy="2901514"/>
            </a:xfrm>
            <a:custGeom>
              <a:avLst/>
              <a:gdLst/>
              <a:ahLst/>
              <a:cxnLst/>
              <a:rect l="l" t="t" r="r" b="b"/>
              <a:pathLst>
                <a:path w="20116800" h="2901514">
                  <a:moveTo>
                    <a:pt x="0" y="0"/>
                  </a:moveTo>
                  <a:lnTo>
                    <a:pt x="20116800" y="0"/>
                  </a:lnTo>
                  <a:lnTo>
                    <a:pt x="20116800" y="2901514"/>
                  </a:lnTo>
                  <a:lnTo>
                    <a:pt x="0" y="2901514"/>
                  </a:lnTo>
                  <a:close/>
                </a:path>
              </a:pathLst>
            </a:custGeom>
            <a:blipFill>
              <a:blip r:embed="rId3">
                <a:alphaModFix amt="0"/>
              </a:blip>
              <a:stretch>
                <a:fillRect t="-85093" b="-85093"/>
              </a:stretch>
            </a:blipFill>
          </p:spPr>
          <p:txBody>
            <a:bodyPr/>
            <a:lstStyle/>
            <a:p>
              <a:endParaRPr lang="en-GB" noProof="0" dirty="0"/>
            </a:p>
          </p:txBody>
        </p:sp>
        <p:sp>
          <p:nvSpPr>
            <p:cNvPr id="9" name="TextBox 9"/>
            <p:cNvSpPr txBox="1"/>
            <p:nvPr/>
          </p:nvSpPr>
          <p:spPr>
            <a:xfrm>
              <a:off x="0" y="57150"/>
              <a:ext cx="20116800" cy="2844368"/>
            </a:xfrm>
            <a:prstGeom prst="rect">
              <a:avLst/>
            </a:prstGeom>
          </p:spPr>
          <p:txBody>
            <a:bodyPr lIns="0" tIns="0" rIns="0" bIns="0" rtlCol="0" anchor="b"/>
            <a:lstStyle/>
            <a:p>
              <a:pPr algn="ctr">
                <a:lnSpc>
                  <a:spcPts val="5508"/>
                </a:lnSpc>
              </a:pPr>
              <a:r>
                <a:rPr lang="en-GB" sz="5400" b="1" spc="-75" noProof="0" dirty="0">
                  <a:solidFill>
                    <a:srgbClr val="E48312"/>
                  </a:solidFill>
                  <a:latin typeface="Times New Roman Bold"/>
                  <a:ea typeface="Times New Roman Bold"/>
                  <a:cs typeface="Times New Roman Bold"/>
                  <a:sym typeface="Times New Roman Bold"/>
                </a:rPr>
                <a:t>HOFSTEDE CULTURAL DIMENSIONS: UK AND CHINA (CONTD.)</a:t>
              </a:r>
            </a:p>
          </p:txBody>
        </p:sp>
      </p:grpSp>
      <p:grpSp>
        <p:nvGrpSpPr>
          <p:cNvPr id="10" name="Group 10"/>
          <p:cNvGrpSpPr/>
          <p:nvPr/>
        </p:nvGrpSpPr>
        <p:grpSpPr>
          <a:xfrm>
            <a:off x="687114" y="3809219"/>
            <a:ext cx="4892916" cy="5566581"/>
            <a:chOff x="0" y="0"/>
            <a:chExt cx="6523888" cy="7422109"/>
          </a:xfrm>
        </p:grpSpPr>
        <p:sp>
          <p:nvSpPr>
            <p:cNvPr id="11" name="Freeform 11"/>
            <p:cNvSpPr/>
            <p:nvPr/>
          </p:nvSpPr>
          <p:spPr>
            <a:xfrm>
              <a:off x="0" y="0"/>
              <a:ext cx="6523863" cy="7422134"/>
            </a:xfrm>
            <a:custGeom>
              <a:avLst/>
              <a:gdLst/>
              <a:ahLst/>
              <a:cxnLst/>
              <a:rect l="l" t="t" r="r" b="b"/>
              <a:pathLst>
                <a:path w="6523863" h="7422134">
                  <a:moveTo>
                    <a:pt x="0" y="0"/>
                  </a:moveTo>
                  <a:lnTo>
                    <a:pt x="6523863" y="0"/>
                  </a:lnTo>
                  <a:lnTo>
                    <a:pt x="6523863" y="7422134"/>
                  </a:lnTo>
                  <a:lnTo>
                    <a:pt x="0" y="7422134"/>
                  </a:lnTo>
                  <a:lnTo>
                    <a:pt x="0" y="0"/>
                  </a:lnTo>
                  <a:close/>
                </a:path>
              </a:pathLst>
            </a:custGeom>
            <a:blipFill>
              <a:blip r:embed="rId4"/>
              <a:stretch>
                <a:fillRect/>
              </a:stretch>
            </a:blipFill>
          </p:spPr>
          <p:txBody>
            <a:bodyPr/>
            <a:lstStyle/>
            <a:p>
              <a:endParaRPr lang="en-GB" noProof="0" dirty="0"/>
            </a:p>
          </p:txBody>
        </p:sp>
      </p:grpSp>
      <p:grpSp>
        <p:nvGrpSpPr>
          <p:cNvPr id="12" name="Group 12"/>
          <p:cNvGrpSpPr/>
          <p:nvPr/>
        </p:nvGrpSpPr>
        <p:grpSpPr>
          <a:xfrm>
            <a:off x="1645920" y="3051981"/>
            <a:ext cx="3414712" cy="757238"/>
            <a:chOff x="0" y="0"/>
            <a:chExt cx="4552950" cy="1009650"/>
          </a:xfrm>
        </p:grpSpPr>
        <p:sp>
          <p:nvSpPr>
            <p:cNvPr id="13" name="Freeform 13"/>
            <p:cNvSpPr/>
            <p:nvPr/>
          </p:nvSpPr>
          <p:spPr>
            <a:xfrm>
              <a:off x="0" y="0"/>
              <a:ext cx="4552950" cy="1009650"/>
            </a:xfrm>
            <a:custGeom>
              <a:avLst/>
              <a:gdLst/>
              <a:ahLst/>
              <a:cxnLst/>
              <a:rect l="l" t="t" r="r" b="b"/>
              <a:pathLst>
                <a:path w="4552950" h="1009650">
                  <a:moveTo>
                    <a:pt x="0" y="0"/>
                  </a:moveTo>
                  <a:lnTo>
                    <a:pt x="4552950" y="0"/>
                  </a:lnTo>
                  <a:lnTo>
                    <a:pt x="4552950" y="1009650"/>
                  </a:lnTo>
                  <a:lnTo>
                    <a:pt x="0" y="1009650"/>
                  </a:lnTo>
                  <a:lnTo>
                    <a:pt x="0" y="0"/>
                  </a:lnTo>
                  <a:close/>
                </a:path>
              </a:pathLst>
            </a:custGeom>
            <a:blipFill>
              <a:blip r:embed="rId5"/>
              <a:stretch>
                <a:fillRect/>
              </a:stretch>
            </a:blipFill>
          </p:spPr>
          <p:txBody>
            <a:bodyPr/>
            <a:lstStyle/>
            <a:p>
              <a:endParaRPr lang="en-GB" noProof="0" dirty="0"/>
            </a:p>
          </p:txBody>
        </p:sp>
      </p:grpSp>
      <p:sp>
        <p:nvSpPr>
          <p:cNvPr id="14" name="TextBox 14"/>
          <p:cNvSpPr txBox="1"/>
          <p:nvPr/>
        </p:nvSpPr>
        <p:spPr>
          <a:xfrm>
            <a:off x="5881116" y="2797369"/>
            <a:ext cx="11847328" cy="6468759"/>
          </a:xfrm>
          <a:prstGeom prst="rect">
            <a:avLst/>
          </a:prstGeom>
        </p:spPr>
        <p:txBody>
          <a:bodyPr lIns="0" tIns="0" rIns="0" bIns="0" rtlCol="0" anchor="t">
            <a:spAutoFit/>
          </a:bodyPr>
          <a:lstStyle/>
          <a:p>
            <a:pPr algn="just">
              <a:lnSpc>
                <a:spcPct val="150000"/>
              </a:lnSpc>
            </a:pPr>
            <a:r>
              <a:rPr lang="en-GB" sz="2200" b="1" i="1" noProof="0" dirty="0">
                <a:solidFill>
                  <a:srgbClr val="000000"/>
                </a:solidFill>
                <a:latin typeface="Times New Roman Bold Italics"/>
                <a:ea typeface="Times New Roman Bold Italics"/>
                <a:cs typeface="Times New Roman Bold Italics"/>
                <a:sym typeface="Times New Roman Bold Italics"/>
              </a:rPr>
              <a:t>Long-Term Orientation </a:t>
            </a:r>
          </a:p>
          <a:p>
            <a:pPr marL="763238" lvl="2" indent="-254413" algn="just">
              <a:lnSpc>
                <a:spcPct val="150000"/>
              </a:lnSpc>
              <a:buFont typeface="Arial"/>
              <a:buChar char="⚬"/>
            </a:pPr>
            <a:r>
              <a:rPr lang="en-GB" sz="2200" noProof="0" dirty="0">
                <a:solidFill>
                  <a:srgbClr val="000000"/>
                </a:solidFill>
                <a:latin typeface="Times New Roman"/>
                <a:ea typeface="Times New Roman"/>
                <a:cs typeface="Times New Roman"/>
                <a:sym typeface="Times New Roman"/>
              </a:rPr>
              <a:t>The Chinese have a long term perspective with a score of 77, explaining their pragmatic approaches (The culture factor, 2026).</a:t>
            </a:r>
          </a:p>
          <a:p>
            <a:pPr marL="763238" lvl="2" indent="-254413" algn="just">
              <a:lnSpc>
                <a:spcPct val="150000"/>
              </a:lnSpc>
              <a:buFont typeface="Arial"/>
              <a:buChar char="⚬"/>
            </a:pPr>
            <a:r>
              <a:rPr lang="en-GB" sz="2200" noProof="0" dirty="0">
                <a:solidFill>
                  <a:srgbClr val="000000"/>
                </a:solidFill>
                <a:latin typeface="Times New Roman"/>
                <a:ea typeface="Times New Roman"/>
                <a:cs typeface="Times New Roman"/>
                <a:sym typeface="Times New Roman"/>
              </a:rPr>
              <a:t>The UK focuses relatively more on short-term results with a moderate score of 60 (The culture factor, 2026).</a:t>
            </a:r>
          </a:p>
          <a:p>
            <a:pPr marL="763238" lvl="2" indent="-254413" algn="just">
              <a:lnSpc>
                <a:spcPct val="150000"/>
              </a:lnSpc>
              <a:buFont typeface="Arial"/>
              <a:buChar char="⚬"/>
            </a:pPr>
            <a:r>
              <a:rPr lang="en-GB" sz="2200" noProof="0" dirty="0">
                <a:solidFill>
                  <a:srgbClr val="000000"/>
                </a:solidFill>
                <a:latin typeface="Times New Roman"/>
                <a:ea typeface="Times New Roman"/>
                <a:cs typeface="Times New Roman"/>
                <a:sym typeface="Times New Roman"/>
              </a:rPr>
              <a:t>Thus, the Chinese negotiations are focused on sustainable partnerships for future ordeals. </a:t>
            </a:r>
          </a:p>
          <a:p>
            <a:pPr marL="763238" lvl="2" indent="-254413" algn="just">
              <a:lnSpc>
                <a:spcPct val="150000"/>
              </a:lnSpc>
            </a:pPr>
            <a:r>
              <a:rPr lang="en-GB" sz="2200" b="1" i="1" noProof="0" dirty="0">
                <a:solidFill>
                  <a:srgbClr val="000000"/>
                </a:solidFill>
                <a:latin typeface="Times New Roman Bold Italics"/>
                <a:ea typeface="Times New Roman Bold Italics"/>
                <a:cs typeface="Times New Roman Bold Italics"/>
                <a:sym typeface="Times New Roman Bold Italics"/>
              </a:rPr>
              <a:t>Uncertainty Avoidance </a:t>
            </a:r>
          </a:p>
          <a:p>
            <a:pPr marL="763238" lvl="2" indent="-254413" algn="just">
              <a:lnSpc>
                <a:spcPct val="150000"/>
              </a:lnSpc>
              <a:buFont typeface="Arial"/>
              <a:buChar char="⚬"/>
            </a:pPr>
            <a:r>
              <a:rPr lang="en-GB" sz="2200" noProof="0" dirty="0">
                <a:solidFill>
                  <a:srgbClr val="000000"/>
                </a:solidFill>
                <a:latin typeface="Times New Roman"/>
                <a:ea typeface="Times New Roman"/>
                <a:cs typeface="Times New Roman"/>
                <a:sym typeface="Times New Roman"/>
              </a:rPr>
              <a:t>The UK highlights a county with a moderate level of Uncertainty Avoidance index (UAI) with a score of 35 (The culture factor, 2026). </a:t>
            </a:r>
          </a:p>
          <a:p>
            <a:pPr marL="763238" lvl="2" indent="-254413" algn="just">
              <a:lnSpc>
                <a:spcPct val="150000"/>
              </a:lnSpc>
              <a:buFont typeface="Arial"/>
              <a:buChar char="⚬"/>
            </a:pPr>
            <a:r>
              <a:rPr lang="en-GB" sz="2200" noProof="0" dirty="0">
                <a:solidFill>
                  <a:srgbClr val="000000"/>
                </a:solidFill>
                <a:latin typeface="Times New Roman"/>
                <a:ea typeface="Times New Roman"/>
                <a:cs typeface="Times New Roman"/>
                <a:sym typeface="Times New Roman"/>
              </a:rPr>
              <a:t>In a similar manner, China is relatively at ease over slow adaptation with a score of 30 (The culture factor, 2026).</a:t>
            </a:r>
          </a:p>
          <a:p>
            <a:pPr marL="763238" lvl="2" indent="-254413" algn="just">
              <a:lnSpc>
                <a:spcPct val="150000"/>
              </a:lnSpc>
              <a:buFont typeface="Arial"/>
              <a:buChar char="⚬"/>
            </a:pPr>
            <a:r>
              <a:rPr lang="en-GB" sz="2200" noProof="0" dirty="0">
                <a:solidFill>
                  <a:srgbClr val="000000"/>
                </a:solidFill>
                <a:latin typeface="Times New Roman"/>
                <a:ea typeface="Times New Roman"/>
                <a:cs typeface="Times New Roman"/>
                <a:sym typeface="Times New Roman"/>
              </a:rPr>
              <a:t>Hence, similarity found in UAI showcases that flexibility helps in negotiations in both the nations. </a:t>
            </a:r>
          </a:p>
          <a:p>
            <a:pPr marL="763238" lvl="2" indent="-254413" algn="just">
              <a:lnSpc>
                <a:spcPts val="3060"/>
              </a:lnSpc>
            </a:pPr>
            <a:endParaRPr lang="en-GB" sz="2550" noProof="0" dirty="0">
              <a:solidFill>
                <a:srgbClr val="000000"/>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BD582C"/>
            </a:solidFill>
          </p:spPr>
          <p:txBody>
            <a:bodyPr/>
            <a:lstStyle/>
            <a:p>
              <a:endParaRPr lang="en-GB" noProof="0" dirty="0"/>
            </a:p>
          </p:txBody>
        </p:sp>
      </p:grpSp>
      <p:grpSp>
        <p:nvGrpSpPr>
          <p:cNvPr id="4" name="Group 4"/>
          <p:cNvGrpSpPr/>
          <p:nvPr/>
        </p:nvGrpSpPr>
        <p:grpSpPr>
          <a:xfrm>
            <a:off x="0" y="9501473"/>
            <a:ext cx="18288000" cy="98993"/>
            <a:chOff x="0" y="0"/>
            <a:chExt cx="24384000" cy="131991"/>
          </a:xfrm>
        </p:grpSpPr>
        <p:sp>
          <p:nvSpPr>
            <p:cNvPr id="5" name="Freeform 5"/>
            <p:cNvSpPr/>
            <p:nvPr/>
          </p:nvSpPr>
          <p:spPr>
            <a:xfrm>
              <a:off x="0" y="0"/>
              <a:ext cx="24384000" cy="131953"/>
            </a:xfrm>
            <a:custGeom>
              <a:avLst/>
              <a:gdLst/>
              <a:ahLst/>
              <a:cxnLst/>
              <a:rect l="l" t="t" r="r" b="b"/>
              <a:pathLst>
                <a:path w="24384000" h="131953">
                  <a:moveTo>
                    <a:pt x="0" y="0"/>
                  </a:moveTo>
                  <a:lnTo>
                    <a:pt x="24384000" y="0"/>
                  </a:lnTo>
                  <a:lnTo>
                    <a:pt x="24384000" y="131953"/>
                  </a:lnTo>
                  <a:lnTo>
                    <a:pt x="0" y="131953"/>
                  </a:lnTo>
                  <a:close/>
                </a:path>
              </a:pathLst>
            </a:custGeom>
            <a:solidFill>
              <a:srgbClr val="E48312"/>
            </a:solidFill>
          </p:spPr>
          <p:txBody>
            <a:bodyPr/>
            <a:lstStyle/>
            <a:p>
              <a:endParaRPr lang="en-GB" noProof="0"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7" name="Group 7"/>
          <p:cNvGrpSpPr/>
          <p:nvPr/>
        </p:nvGrpSpPr>
        <p:grpSpPr>
          <a:xfrm>
            <a:off x="1645920" y="429901"/>
            <a:ext cx="15087600" cy="1535373"/>
            <a:chOff x="0" y="0"/>
            <a:chExt cx="20116800" cy="2047164"/>
          </a:xfrm>
        </p:grpSpPr>
        <p:sp>
          <p:nvSpPr>
            <p:cNvPr id="8" name="Freeform 8"/>
            <p:cNvSpPr/>
            <p:nvPr/>
          </p:nvSpPr>
          <p:spPr>
            <a:xfrm>
              <a:off x="0" y="0"/>
              <a:ext cx="20116800" cy="2047164"/>
            </a:xfrm>
            <a:custGeom>
              <a:avLst/>
              <a:gdLst/>
              <a:ahLst/>
              <a:cxnLst/>
              <a:rect l="l" t="t" r="r" b="b"/>
              <a:pathLst>
                <a:path w="20116800" h="2047164">
                  <a:moveTo>
                    <a:pt x="0" y="0"/>
                  </a:moveTo>
                  <a:lnTo>
                    <a:pt x="20116800" y="0"/>
                  </a:lnTo>
                  <a:lnTo>
                    <a:pt x="20116800" y="2047164"/>
                  </a:lnTo>
                  <a:lnTo>
                    <a:pt x="0" y="2047164"/>
                  </a:lnTo>
                  <a:close/>
                </a:path>
              </a:pathLst>
            </a:custGeom>
            <a:blipFill>
              <a:blip r:embed="rId3">
                <a:alphaModFix amt="0"/>
              </a:blip>
              <a:stretch>
                <a:fillRect t="-141472" b="-141472"/>
              </a:stretch>
            </a:blipFill>
          </p:spPr>
          <p:txBody>
            <a:bodyPr/>
            <a:lstStyle/>
            <a:p>
              <a:endParaRPr lang="en-GB" noProof="0" dirty="0"/>
            </a:p>
          </p:txBody>
        </p:sp>
        <p:sp>
          <p:nvSpPr>
            <p:cNvPr id="9" name="TextBox 9"/>
            <p:cNvSpPr txBox="1"/>
            <p:nvPr/>
          </p:nvSpPr>
          <p:spPr>
            <a:xfrm>
              <a:off x="0" y="57150"/>
              <a:ext cx="20116800" cy="1990014"/>
            </a:xfrm>
            <a:prstGeom prst="rect">
              <a:avLst/>
            </a:prstGeom>
          </p:spPr>
          <p:txBody>
            <a:bodyPr lIns="0" tIns="0" rIns="0" bIns="0" rtlCol="0" anchor="b"/>
            <a:lstStyle/>
            <a:p>
              <a:pPr algn="ctr">
                <a:lnSpc>
                  <a:spcPts val="5508"/>
                </a:lnSpc>
              </a:pPr>
              <a:r>
                <a:rPr lang="en-GB" sz="5400" b="1" spc="-75" noProof="0" dirty="0">
                  <a:solidFill>
                    <a:srgbClr val="E48312"/>
                  </a:solidFill>
                  <a:latin typeface="Times New Roman Bold"/>
                  <a:ea typeface="Times New Roman Bold"/>
                  <a:cs typeface="Times New Roman Bold"/>
                  <a:sym typeface="Times New Roman Bold"/>
                </a:rPr>
                <a:t>RECOMMENDATIONS</a:t>
              </a:r>
            </a:p>
          </p:txBody>
        </p:sp>
      </p:grpSp>
      <p:grpSp>
        <p:nvGrpSpPr>
          <p:cNvPr id="10" name="Group 10"/>
          <p:cNvGrpSpPr/>
          <p:nvPr/>
        </p:nvGrpSpPr>
        <p:grpSpPr>
          <a:xfrm>
            <a:off x="9900171" y="2871664"/>
            <a:ext cx="6861924" cy="6390713"/>
            <a:chOff x="0" y="0"/>
            <a:chExt cx="9149232" cy="8520951"/>
          </a:xfrm>
        </p:grpSpPr>
        <p:sp>
          <p:nvSpPr>
            <p:cNvPr id="11" name="Freeform 11"/>
            <p:cNvSpPr/>
            <p:nvPr/>
          </p:nvSpPr>
          <p:spPr>
            <a:xfrm>
              <a:off x="0" y="0"/>
              <a:ext cx="9149207" cy="8520938"/>
            </a:xfrm>
            <a:custGeom>
              <a:avLst/>
              <a:gdLst/>
              <a:ahLst/>
              <a:cxnLst/>
              <a:rect l="l" t="t" r="r" b="b"/>
              <a:pathLst>
                <a:path w="9149207" h="8520938">
                  <a:moveTo>
                    <a:pt x="0" y="0"/>
                  </a:moveTo>
                  <a:lnTo>
                    <a:pt x="9149207" y="0"/>
                  </a:lnTo>
                  <a:lnTo>
                    <a:pt x="9149207" y="8520938"/>
                  </a:lnTo>
                  <a:lnTo>
                    <a:pt x="0" y="8520938"/>
                  </a:lnTo>
                  <a:lnTo>
                    <a:pt x="0" y="0"/>
                  </a:lnTo>
                  <a:close/>
                </a:path>
              </a:pathLst>
            </a:custGeom>
            <a:blipFill>
              <a:blip r:embed="rId4"/>
              <a:stretch>
                <a:fillRect l="-30" r="-31"/>
              </a:stretch>
            </a:blipFill>
          </p:spPr>
          <p:txBody>
            <a:bodyPr/>
            <a:lstStyle/>
            <a:p>
              <a:endParaRPr lang="en-GB" noProof="0" dirty="0"/>
            </a:p>
          </p:txBody>
        </p:sp>
      </p:grpSp>
      <p:sp>
        <p:nvSpPr>
          <p:cNvPr id="12" name="TextBox 12"/>
          <p:cNvSpPr txBox="1"/>
          <p:nvPr/>
        </p:nvSpPr>
        <p:spPr>
          <a:xfrm>
            <a:off x="601898" y="3239656"/>
            <a:ext cx="8626450" cy="4985980"/>
          </a:xfrm>
          <a:prstGeom prst="rect">
            <a:avLst/>
          </a:prstGeom>
        </p:spPr>
        <p:txBody>
          <a:bodyPr lIns="0" tIns="0" rIns="0" bIns="0" rtlCol="0" anchor="t">
            <a:spAutoFit/>
          </a:bodyPr>
          <a:lstStyle/>
          <a:p>
            <a:pPr marL="563118" lvl="2" algn="just">
              <a:lnSpc>
                <a:spcPct val="150000"/>
              </a:lnSpc>
            </a:pPr>
            <a:r>
              <a:rPr lang="en-GB" sz="2800" b="1" i="1" noProof="0" dirty="0">
                <a:latin typeface="Times New Roman" panose="02020603050405020304" pitchFamily="18" charset="0"/>
                <a:cs typeface="Times New Roman" panose="02020603050405020304" pitchFamily="18" charset="0"/>
              </a:rPr>
              <a:t>Discussion of Negotiation Strategies for a successful deal</a:t>
            </a:r>
            <a:endParaRPr lang="en-GB" sz="2800" noProof="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844677" lvl="2" indent="-281559" algn="just">
              <a:lnSpc>
                <a:spcPct val="150000"/>
              </a:lnSpc>
              <a:buFont typeface="Arial"/>
              <a:buChar char="⚬"/>
            </a:pPr>
            <a:r>
              <a:rPr lang="en-GB" sz="2800" noProof="0" dirty="0">
                <a:solidFill>
                  <a:srgbClr val="000000"/>
                </a:solidFill>
                <a:latin typeface="Times New Roman" panose="02020603050405020304" pitchFamily="18" charset="0"/>
                <a:ea typeface="Times New Roman"/>
                <a:cs typeface="Times New Roman" panose="02020603050405020304" pitchFamily="18" charset="0"/>
                <a:sym typeface="Times New Roman"/>
              </a:rPr>
              <a:t>Making Guanxi prior to negotiations for building mutual trust and credibility within the UK and Chinese business relationships .</a:t>
            </a:r>
          </a:p>
          <a:p>
            <a:pPr marL="844677" lvl="2" indent="-281559" algn="just">
              <a:lnSpc>
                <a:spcPct val="150000"/>
              </a:lnSpc>
              <a:buFont typeface="Arial"/>
              <a:buChar char="⚬"/>
            </a:pPr>
            <a:r>
              <a:rPr lang="en-GB" sz="2800" noProof="0" dirty="0">
                <a:solidFill>
                  <a:srgbClr val="000000"/>
                </a:solidFill>
                <a:latin typeface="Times New Roman" panose="02020603050405020304" pitchFamily="18" charset="0"/>
                <a:ea typeface="Times New Roman"/>
                <a:cs typeface="Times New Roman" panose="02020603050405020304" pitchFamily="18" charset="0"/>
                <a:sym typeface="Times New Roman"/>
              </a:rPr>
              <a:t>Obtaining advice from qualified local counsellors and translators to mediate a strong relationship. </a:t>
            </a:r>
          </a:p>
          <a:p>
            <a:pPr marL="844677" lvl="2" indent="-281559" algn="just">
              <a:lnSpc>
                <a:spcPts val="3600"/>
              </a:lnSpc>
            </a:pPr>
            <a:endParaRPr lang="en-GB" sz="3000" noProof="0" dirty="0">
              <a:solidFill>
                <a:srgbClr val="000000"/>
              </a:solidFill>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BD582C"/>
            </a:solidFill>
          </p:spPr>
          <p:txBody>
            <a:bodyPr/>
            <a:lstStyle/>
            <a:p>
              <a:endParaRPr lang="en-GB" noProof="0" dirty="0"/>
            </a:p>
          </p:txBody>
        </p:sp>
      </p:grpSp>
      <p:grpSp>
        <p:nvGrpSpPr>
          <p:cNvPr id="4" name="Group 4"/>
          <p:cNvGrpSpPr/>
          <p:nvPr/>
        </p:nvGrpSpPr>
        <p:grpSpPr>
          <a:xfrm>
            <a:off x="0" y="9501473"/>
            <a:ext cx="18288000" cy="98993"/>
            <a:chOff x="0" y="0"/>
            <a:chExt cx="24384000" cy="131991"/>
          </a:xfrm>
        </p:grpSpPr>
        <p:sp>
          <p:nvSpPr>
            <p:cNvPr id="5" name="Freeform 5"/>
            <p:cNvSpPr/>
            <p:nvPr/>
          </p:nvSpPr>
          <p:spPr>
            <a:xfrm>
              <a:off x="0" y="0"/>
              <a:ext cx="24384000" cy="131953"/>
            </a:xfrm>
            <a:custGeom>
              <a:avLst/>
              <a:gdLst/>
              <a:ahLst/>
              <a:cxnLst/>
              <a:rect l="l" t="t" r="r" b="b"/>
              <a:pathLst>
                <a:path w="24384000" h="131953">
                  <a:moveTo>
                    <a:pt x="0" y="0"/>
                  </a:moveTo>
                  <a:lnTo>
                    <a:pt x="24384000" y="0"/>
                  </a:lnTo>
                  <a:lnTo>
                    <a:pt x="24384000" y="131953"/>
                  </a:lnTo>
                  <a:lnTo>
                    <a:pt x="0" y="131953"/>
                  </a:lnTo>
                  <a:close/>
                </a:path>
              </a:pathLst>
            </a:custGeom>
            <a:solidFill>
              <a:srgbClr val="E48312"/>
            </a:solidFill>
          </p:spPr>
          <p:txBody>
            <a:bodyPr/>
            <a:lstStyle/>
            <a:p>
              <a:endParaRPr lang="en-GB" noProof="0"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7" name="Group 7"/>
          <p:cNvGrpSpPr/>
          <p:nvPr/>
        </p:nvGrpSpPr>
        <p:grpSpPr>
          <a:xfrm>
            <a:off x="1645920" y="429901"/>
            <a:ext cx="15087600" cy="1676486"/>
            <a:chOff x="0" y="0"/>
            <a:chExt cx="20116800" cy="2235314"/>
          </a:xfrm>
        </p:grpSpPr>
        <p:sp>
          <p:nvSpPr>
            <p:cNvPr id="8" name="Freeform 8"/>
            <p:cNvSpPr/>
            <p:nvPr/>
          </p:nvSpPr>
          <p:spPr>
            <a:xfrm>
              <a:off x="0" y="0"/>
              <a:ext cx="20116800" cy="2235308"/>
            </a:xfrm>
            <a:custGeom>
              <a:avLst/>
              <a:gdLst/>
              <a:ahLst/>
              <a:cxnLst/>
              <a:rect l="l" t="t" r="r" b="b"/>
              <a:pathLst>
                <a:path w="20116800" h="2235308">
                  <a:moveTo>
                    <a:pt x="0" y="0"/>
                  </a:moveTo>
                  <a:lnTo>
                    <a:pt x="20116800" y="0"/>
                  </a:lnTo>
                  <a:lnTo>
                    <a:pt x="20116800" y="2235308"/>
                  </a:lnTo>
                  <a:lnTo>
                    <a:pt x="0" y="2235308"/>
                  </a:lnTo>
                  <a:close/>
                </a:path>
              </a:pathLst>
            </a:custGeom>
            <a:blipFill>
              <a:blip r:embed="rId3">
                <a:alphaModFix amt="0"/>
              </a:blip>
              <a:stretch>
                <a:fillRect t="-125356" b="-125357"/>
              </a:stretch>
            </a:blipFill>
          </p:spPr>
          <p:txBody>
            <a:bodyPr/>
            <a:lstStyle/>
            <a:p>
              <a:endParaRPr lang="en-GB" noProof="0" dirty="0"/>
            </a:p>
          </p:txBody>
        </p:sp>
        <p:sp>
          <p:nvSpPr>
            <p:cNvPr id="9" name="TextBox 9"/>
            <p:cNvSpPr txBox="1"/>
            <p:nvPr/>
          </p:nvSpPr>
          <p:spPr>
            <a:xfrm>
              <a:off x="0" y="57150"/>
              <a:ext cx="20116800" cy="2178164"/>
            </a:xfrm>
            <a:prstGeom prst="rect">
              <a:avLst/>
            </a:prstGeom>
          </p:spPr>
          <p:txBody>
            <a:bodyPr lIns="0" tIns="0" rIns="0" bIns="0" rtlCol="0" anchor="b"/>
            <a:lstStyle/>
            <a:p>
              <a:pPr algn="ctr">
                <a:lnSpc>
                  <a:spcPts val="5508"/>
                </a:lnSpc>
              </a:pPr>
              <a:r>
                <a:rPr lang="en-GB" sz="5400" b="1" spc="-75" noProof="0" dirty="0">
                  <a:solidFill>
                    <a:srgbClr val="E48312"/>
                  </a:solidFill>
                  <a:latin typeface="Times New Roman Bold"/>
                  <a:ea typeface="Times New Roman Bold"/>
                  <a:cs typeface="Times New Roman Bold"/>
                  <a:sym typeface="Times New Roman Bold"/>
                </a:rPr>
                <a:t>RECOMMENDATIONS (CONTD.)</a:t>
              </a:r>
            </a:p>
          </p:txBody>
        </p:sp>
      </p:grpSp>
      <p:sp>
        <p:nvSpPr>
          <p:cNvPr id="10" name="TextBox 10"/>
          <p:cNvSpPr txBox="1"/>
          <p:nvPr/>
        </p:nvSpPr>
        <p:spPr>
          <a:xfrm>
            <a:off x="536600" y="2960799"/>
            <a:ext cx="6805822" cy="6001643"/>
          </a:xfrm>
          <a:prstGeom prst="rect">
            <a:avLst/>
          </a:prstGeom>
        </p:spPr>
        <p:txBody>
          <a:bodyPr lIns="0" tIns="0" rIns="0" bIns="0" rtlCol="0" anchor="t">
            <a:spAutoFit/>
          </a:bodyPr>
          <a:lstStyle/>
          <a:p>
            <a:pPr marL="563118" lvl="2" algn="ctr">
              <a:lnSpc>
                <a:spcPct val="150000"/>
              </a:lnSpc>
            </a:pPr>
            <a:r>
              <a:rPr lang="en-GB" sz="3000" b="1" i="1" noProof="0" dirty="0">
                <a:latin typeface="Times New Roman" panose="02020603050405020304" pitchFamily="18" charset="0"/>
                <a:cs typeface="Times New Roman" panose="02020603050405020304" pitchFamily="18" charset="0"/>
              </a:rPr>
              <a:t>Managing Cross-Cultural Communication </a:t>
            </a:r>
            <a:endParaRPr lang="en-GB" sz="3000" noProof="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844677" lvl="2" indent="-281559" algn="just">
              <a:lnSpc>
                <a:spcPct val="150000"/>
              </a:lnSpc>
              <a:buFont typeface="Arial"/>
              <a:buChar char="⚬"/>
            </a:pPr>
            <a:r>
              <a:rPr lang="en-GB" sz="3000" noProof="0" dirty="0">
                <a:solidFill>
                  <a:srgbClr val="000000"/>
                </a:solidFill>
                <a:latin typeface="Times New Roman"/>
                <a:ea typeface="Times New Roman"/>
                <a:cs typeface="Times New Roman"/>
                <a:sym typeface="Times New Roman"/>
              </a:rPr>
              <a:t>Development of cultural intelligence among negotiation teams (Jose, 2024).</a:t>
            </a:r>
          </a:p>
          <a:p>
            <a:pPr marL="844677" lvl="2" indent="-281559" algn="just">
              <a:lnSpc>
                <a:spcPct val="150000"/>
              </a:lnSpc>
              <a:buFont typeface="Arial"/>
              <a:buChar char="⚬"/>
            </a:pPr>
            <a:r>
              <a:rPr lang="en-GB" sz="3000" noProof="0" dirty="0">
                <a:solidFill>
                  <a:srgbClr val="000000"/>
                </a:solidFill>
                <a:latin typeface="Times New Roman"/>
                <a:ea typeface="Times New Roman"/>
                <a:cs typeface="Times New Roman"/>
                <a:sym typeface="Times New Roman"/>
              </a:rPr>
              <a:t>Promotion of active listening and inculcation of cultural sensitivity while performing business collaborations (Mehrad, 2025).</a:t>
            </a:r>
          </a:p>
          <a:p>
            <a:pPr marL="844677" lvl="2" indent="-281559" algn="just">
              <a:lnSpc>
                <a:spcPts val="3600"/>
              </a:lnSpc>
            </a:pPr>
            <a:endParaRPr lang="en-GB" sz="3000" noProof="0" dirty="0">
              <a:solidFill>
                <a:srgbClr val="000000"/>
              </a:solidFill>
              <a:latin typeface="Times New Roman"/>
              <a:ea typeface="Times New Roman"/>
              <a:cs typeface="Times New Roman"/>
              <a:sym typeface="Times New Roman"/>
            </a:endParaRPr>
          </a:p>
        </p:txBody>
      </p:sp>
      <p:grpSp>
        <p:nvGrpSpPr>
          <p:cNvPr id="11" name="Group 11"/>
          <p:cNvGrpSpPr/>
          <p:nvPr/>
        </p:nvGrpSpPr>
        <p:grpSpPr>
          <a:xfrm>
            <a:off x="7983912" y="3160824"/>
            <a:ext cx="10148373" cy="5324304"/>
            <a:chOff x="0" y="0"/>
            <a:chExt cx="13531164" cy="7099071"/>
          </a:xfrm>
        </p:grpSpPr>
        <p:sp>
          <p:nvSpPr>
            <p:cNvPr id="12" name="Freeform 12"/>
            <p:cNvSpPr/>
            <p:nvPr/>
          </p:nvSpPr>
          <p:spPr>
            <a:xfrm>
              <a:off x="0" y="0"/>
              <a:ext cx="13531214" cy="7099046"/>
            </a:xfrm>
            <a:custGeom>
              <a:avLst/>
              <a:gdLst/>
              <a:ahLst/>
              <a:cxnLst/>
              <a:rect l="l" t="t" r="r" b="b"/>
              <a:pathLst>
                <a:path w="13531214" h="7099046">
                  <a:moveTo>
                    <a:pt x="0" y="0"/>
                  </a:moveTo>
                  <a:lnTo>
                    <a:pt x="13531214" y="0"/>
                  </a:lnTo>
                  <a:lnTo>
                    <a:pt x="13531214" y="7099046"/>
                  </a:lnTo>
                  <a:lnTo>
                    <a:pt x="0" y="7099046"/>
                  </a:lnTo>
                  <a:lnTo>
                    <a:pt x="0" y="0"/>
                  </a:lnTo>
                  <a:close/>
                </a:path>
              </a:pathLst>
            </a:custGeom>
            <a:blipFill>
              <a:blip r:embed="rId4"/>
              <a:stretch>
                <a:fillRect l="-6154" r="-6154"/>
              </a:stretch>
            </a:blipFill>
          </p:spPr>
          <p:txBody>
            <a:bodyPr/>
            <a:lstStyle/>
            <a:p>
              <a:endParaRPr lang="en-GB" noProof="0" dirty="0"/>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BD582C"/>
            </a:solidFill>
          </p:spPr>
          <p:txBody>
            <a:bodyPr/>
            <a:lstStyle/>
            <a:p>
              <a:endParaRPr lang="en-GB" noProof="0" dirty="0"/>
            </a:p>
          </p:txBody>
        </p:sp>
      </p:grpSp>
      <p:grpSp>
        <p:nvGrpSpPr>
          <p:cNvPr id="4" name="Group 4"/>
          <p:cNvGrpSpPr/>
          <p:nvPr/>
        </p:nvGrpSpPr>
        <p:grpSpPr>
          <a:xfrm>
            <a:off x="0" y="9501473"/>
            <a:ext cx="18288000" cy="98993"/>
            <a:chOff x="0" y="0"/>
            <a:chExt cx="24384000" cy="131991"/>
          </a:xfrm>
        </p:grpSpPr>
        <p:sp>
          <p:nvSpPr>
            <p:cNvPr id="5" name="Freeform 5"/>
            <p:cNvSpPr/>
            <p:nvPr/>
          </p:nvSpPr>
          <p:spPr>
            <a:xfrm>
              <a:off x="0" y="0"/>
              <a:ext cx="24384000" cy="131953"/>
            </a:xfrm>
            <a:custGeom>
              <a:avLst/>
              <a:gdLst/>
              <a:ahLst/>
              <a:cxnLst/>
              <a:rect l="l" t="t" r="r" b="b"/>
              <a:pathLst>
                <a:path w="24384000" h="131953">
                  <a:moveTo>
                    <a:pt x="0" y="0"/>
                  </a:moveTo>
                  <a:lnTo>
                    <a:pt x="24384000" y="0"/>
                  </a:lnTo>
                  <a:lnTo>
                    <a:pt x="24384000" y="131953"/>
                  </a:lnTo>
                  <a:lnTo>
                    <a:pt x="0" y="131953"/>
                  </a:lnTo>
                  <a:close/>
                </a:path>
              </a:pathLst>
            </a:custGeom>
            <a:solidFill>
              <a:srgbClr val="E48312"/>
            </a:solidFill>
          </p:spPr>
          <p:txBody>
            <a:bodyPr/>
            <a:lstStyle/>
            <a:p>
              <a:endParaRPr lang="en-GB" noProof="0"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7" name="Group 7"/>
          <p:cNvGrpSpPr/>
          <p:nvPr/>
        </p:nvGrpSpPr>
        <p:grpSpPr>
          <a:xfrm>
            <a:off x="1645920" y="429901"/>
            <a:ext cx="15087600" cy="1773099"/>
            <a:chOff x="0" y="0"/>
            <a:chExt cx="20116800" cy="2901518"/>
          </a:xfrm>
        </p:grpSpPr>
        <p:sp>
          <p:nvSpPr>
            <p:cNvPr id="8" name="Freeform 8"/>
            <p:cNvSpPr/>
            <p:nvPr/>
          </p:nvSpPr>
          <p:spPr>
            <a:xfrm>
              <a:off x="0" y="0"/>
              <a:ext cx="20116800" cy="2901514"/>
            </a:xfrm>
            <a:custGeom>
              <a:avLst/>
              <a:gdLst/>
              <a:ahLst/>
              <a:cxnLst/>
              <a:rect l="l" t="t" r="r" b="b"/>
              <a:pathLst>
                <a:path w="20116800" h="2901514">
                  <a:moveTo>
                    <a:pt x="0" y="0"/>
                  </a:moveTo>
                  <a:lnTo>
                    <a:pt x="20116800" y="0"/>
                  </a:lnTo>
                  <a:lnTo>
                    <a:pt x="20116800" y="2901514"/>
                  </a:lnTo>
                  <a:lnTo>
                    <a:pt x="0" y="2901514"/>
                  </a:lnTo>
                  <a:close/>
                </a:path>
              </a:pathLst>
            </a:custGeom>
            <a:blipFill>
              <a:blip r:embed="rId3">
                <a:alphaModFix amt="0"/>
              </a:blip>
              <a:stretch>
                <a:fillRect t="-85093" b="-85093"/>
              </a:stretch>
            </a:blipFill>
          </p:spPr>
          <p:txBody>
            <a:bodyPr/>
            <a:lstStyle/>
            <a:p>
              <a:endParaRPr lang="en-GB" noProof="0" dirty="0"/>
            </a:p>
          </p:txBody>
        </p:sp>
        <p:sp>
          <p:nvSpPr>
            <p:cNvPr id="9" name="TextBox 9"/>
            <p:cNvSpPr txBox="1"/>
            <p:nvPr/>
          </p:nvSpPr>
          <p:spPr>
            <a:xfrm>
              <a:off x="0" y="57150"/>
              <a:ext cx="20116800" cy="2844368"/>
            </a:xfrm>
            <a:prstGeom prst="rect">
              <a:avLst/>
            </a:prstGeom>
          </p:spPr>
          <p:txBody>
            <a:bodyPr lIns="0" tIns="0" rIns="0" bIns="0" rtlCol="0" anchor="b"/>
            <a:lstStyle/>
            <a:p>
              <a:pPr algn="ctr">
                <a:lnSpc>
                  <a:spcPts val="5508"/>
                </a:lnSpc>
              </a:pPr>
              <a:r>
                <a:rPr lang="en-GB" sz="5400" b="1" spc="-75" noProof="0" dirty="0">
                  <a:solidFill>
                    <a:srgbClr val="E48312"/>
                  </a:solidFill>
                  <a:latin typeface="Times New Roman Bold"/>
                  <a:ea typeface="Times New Roman Bold"/>
                  <a:cs typeface="Times New Roman Bold"/>
                  <a:sym typeface="Times New Roman Bold"/>
                </a:rPr>
                <a:t>RECOMMENDATIONS (CONTD.)</a:t>
              </a:r>
            </a:p>
          </p:txBody>
        </p:sp>
      </p:grpSp>
      <p:sp>
        <p:nvSpPr>
          <p:cNvPr id="10" name="TextBox 10"/>
          <p:cNvSpPr txBox="1"/>
          <p:nvPr/>
        </p:nvSpPr>
        <p:spPr>
          <a:xfrm>
            <a:off x="913962" y="3255893"/>
            <a:ext cx="8578987" cy="5309146"/>
          </a:xfrm>
          <a:prstGeom prst="rect">
            <a:avLst/>
          </a:prstGeom>
        </p:spPr>
        <p:txBody>
          <a:bodyPr lIns="0" tIns="0" rIns="0" bIns="0" rtlCol="0" anchor="t">
            <a:spAutoFit/>
          </a:bodyPr>
          <a:lstStyle/>
          <a:p>
            <a:pPr marL="1228725" lvl="2" indent="-409575" algn="just">
              <a:lnSpc>
                <a:spcPts val="5400"/>
              </a:lnSpc>
              <a:buFont typeface="Arial"/>
              <a:buChar char="⚬"/>
            </a:pPr>
            <a:r>
              <a:rPr lang="en-GB" sz="3000" noProof="0" dirty="0">
                <a:solidFill>
                  <a:srgbClr val="000000"/>
                </a:solidFill>
                <a:latin typeface="Times New Roman"/>
                <a:ea typeface="Times New Roman"/>
                <a:cs typeface="Times New Roman"/>
                <a:sym typeface="Times New Roman"/>
              </a:rPr>
              <a:t> The concept of Guanxi, hierarchy and Mianzi have a great impact on Chinese business.</a:t>
            </a:r>
          </a:p>
          <a:p>
            <a:pPr marL="1228725" lvl="2" indent="-409575" algn="just">
              <a:lnSpc>
                <a:spcPts val="5400"/>
              </a:lnSpc>
              <a:buFont typeface="Arial"/>
              <a:buChar char="⚬"/>
            </a:pPr>
            <a:r>
              <a:rPr lang="en-GB" sz="3000" noProof="0" dirty="0">
                <a:solidFill>
                  <a:srgbClr val="000000"/>
                </a:solidFill>
                <a:latin typeface="Times New Roman"/>
                <a:ea typeface="Times New Roman"/>
                <a:cs typeface="Times New Roman"/>
                <a:sym typeface="Times New Roman"/>
              </a:rPr>
              <a:t> Taking the lead of the hierarchy and respecting superiors in the Chinese firms’ hierarchy.</a:t>
            </a:r>
          </a:p>
          <a:p>
            <a:pPr marL="1228725" lvl="2" indent="-409575" algn="just">
              <a:lnSpc>
                <a:spcPts val="5400"/>
              </a:lnSpc>
              <a:buFont typeface="Arial"/>
              <a:buChar char="⚬"/>
            </a:pPr>
            <a:r>
              <a:rPr lang="en-GB" sz="3000" noProof="0" dirty="0">
                <a:solidFill>
                  <a:srgbClr val="000000"/>
                </a:solidFill>
                <a:latin typeface="Times New Roman"/>
                <a:ea typeface="Times New Roman"/>
                <a:cs typeface="Times New Roman"/>
                <a:sym typeface="Times New Roman"/>
              </a:rPr>
              <a:t> On the other hand, Hofstede's dimensions account for significant cultural differences between the UK and China.</a:t>
            </a:r>
          </a:p>
          <a:p>
            <a:pPr marL="1228725" lvl="2" indent="-409575" algn="just">
              <a:lnSpc>
                <a:spcPts val="3600"/>
              </a:lnSpc>
            </a:pPr>
            <a:endParaRPr lang="en-GB" sz="3000" noProof="0" dirty="0">
              <a:solidFill>
                <a:srgbClr val="000000"/>
              </a:solidFill>
              <a:latin typeface="Times New Roman"/>
              <a:ea typeface="Times New Roman"/>
              <a:cs typeface="Times New Roman"/>
              <a:sym typeface="Times New Roman"/>
            </a:endParaRPr>
          </a:p>
        </p:txBody>
      </p:sp>
      <p:grpSp>
        <p:nvGrpSpPr>
          <p:cNvPr id="11" name="Group 11"/>
          <p:cNvGrpSpPr/>
          <p:nvPr/>
        </p:nvGrpSpPr>
        <p:grpSpPr>
          <a:xfrm>
            <a:off x="10275608" y="2991602"/>
            <a:ext cx="6183925" cy="6284843"/>
            <a:chOff x="0" y="0"/>
            <a:chExt cx="8245234" cy="8379790"/>
          </a:xfrm>
        </p:grpSpPr>
        <p:sp>
          <p:nvSpPr>
            <p:cNvPr id="12" name="Freeform 12"/>
            <p:cNvSpPr/>
            <p:nvPr/>
          </p:nvSpPr>
          <p:spPr>
            <a:xfrm>
              <a:off x="0" y="0"/>
              <a:ext cx="8245221" cy="8379841"/>
            </a:xfrm>
            <a:custGeom>
              <a:avLst/>
              <a:gdLst/>
              <a:ahLst/>
              <a:cxnLst/>
              <a:rect l="l" t="t" r="r" b="b"/>
              <a:pathLst>
                <a:path w="8245221" h="8379841">
                  <a:moveTo>
                    <a:pt x="0" y="0"/>
                  </a:moveTo>
                  <a:lnTo>
                    <a:pt x="8245221" y="0"/>
                  </a:lnTo>
                  <a:lnTo>
                    <a:pt x="8245221" y="8379841"/>
                  </a:lnTo>
                  <a:lnTo>
                    <a:pt x="0" y="8379841"/>
                  </a:lnTo>
                  <a:lnTo>
                    <a:pt x="0" y="0"/>
                  </a:lnTo>
                  <a:close/>
                </a:path>
              </a:pathLst>
            </a:custGeom>
            <a:blipFill>
              <a:blip r:embed="rId4"/>
              <a:stretch>
                <a:fillRect t="-7" b="-6"/>
              </a:stretch>
            </a:blipFill>
          </p:spPr>
          <p:txBody>
            <a:bodyPr/>
            <a:lstStyle/>
            <a:p>
              <a:endParaRPr lang="en-GB" noProof="0" dirty="0"/>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BD582C"/>
            </a:solidFill>
          </p:spPr>
          <p:txBody>
            <a:bodyPr/>
            <a:lstStyle/>
            <a:p>
              <a:endParaRPr lang="en-GB" noProof="0" dirty="0"/>
            </a:p>
          </p:txBody>
        </p:sp>
      </p:grpSp>
      <p:grpSp>
        <p:nvGrpSpPr>
          <p:cNvPr id="4" name="Group 4"/>
          <p:cNvGrpSpPr/>
          <p:nvPr/>
        </p:nvGrpSpPr>
        <p:grpSpPr>
          <a:xfrm>
            <a:off x="0" y="9501473"/>
            <a:ext cx="18288000" cy="98993"/>
            <a:chOff x="0" y="0"/>
            <a:chExt cx="24384000" cy="131991"/>
          </a:xfrm>
        </p:grpSpPr>
        <p:sp>
          <p:nvSpPr>
            <p:cNvPr id="5" name="Freeform 5"/>
            <p:cNvSpPr/>
            <p:nvPr/>
          </p:nvSpPr>
          <p:spPr>
            <a:xfrm>
              <a:off x="0" y="0"/>
              <a:ext cx="24384000" cy="131953"/>
            </a:xfrm>
            <a:custGeom>
              <a:avLst/>
              <a:gdLst/>
              <a:ahLst/>
              <a:cxnLst/>
              <a:rect l="l" t="t" r="r" b="b"/>
              <a:pathLst>
                <a:path w="24384000" h="131953">
                  <a:moveTo>
                    <a:pt x="0" y="0"/>
                  </a:moveTo>
                  <a:lnTo>
                    <a:pt x="24384000" y="0"/>
                  </a:lnTo>
                  <a:lnTo>
                    <a:pt x="24384000" y="131953"/>
                  </a:lnTo>
                  <a:lnTo>
                    <a:pt x="0" y="131953"/>
                  </a:lnTo>
                  <a:close/>
                </a:path>
              </a:pathLst>
            </a:custGeom>
            <a:solidFill>
              <a:srgbClr val="E48312"/>
            </a:solidFill>
          </p:spPr>
          <p:txBody>
            <a:bodyPr/>
            <a:lstStyle/>
            <a:p>
              <a:endParaRPr lang="en-GB" noProof="0"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7" name="Group 7"/>
          <p:cNvGrpSpPr/>
          <p:nvPr/>
        </p:nvGrpSpPr>
        <p:grpSpPr>
          <a:xfrm>
            <a:off x="1645920" y="429901"/>
            <a:ext cx="15087600" cy="1798949"/>
            <a:chOff x="0" y="0"/>
            <a:chExt cx="20116800" cy="2398598"/>
          </a:xfrm>
        </p:grpSpPr>
        <p:sp>
          <p:nvSpPr>
            <p:cNvPr id="8" name="Freeform 8"/>
            <p:cNvSpPr/>
            <p:nvPr/>
          </p:nvSpPr>
          <p:spPr>
            <a:xfrm>
              <a:off x="0" y="0"/>
              <a:ext cx="20116800" cy="2398594"/>
            </a:xfrm>
            <a:custGeom>
              <a:avLst/>
              <a:gdLst/>
              <a:ahLst/>
              <a:cxnLst/>
              <a:rect l="l" t="t" r="r" b="b"/>
              <a:pathLst>
                <a:path w="20116800" h="2398594">
                  <a:moveTo>
                    <a:pt x="0" y="0"/>
                  </a:moveTo>
                  <a:lnTo>
                    <a:pt x="20116800" y="0"/>
                  </a:lnTo>
                  <a:lnTo>
                    <a:pt x="20116800" y="2398594"/>
                  </a:lnTo>
                  <a:lnTo>
                    <a:pt x="0" y="2398594"/>
                  </a:lnTo>
                  <a:close/>
                </a:path>
              </a:pathLst>
            </a:custGeom>
            <a:blipFill>
              <a:blip r:embed="rId3">
                <a:alphaModFix amt="0"/>
              </a:blip>
              <a:stretch>
                <a:fillRect t="-113419" b="-113419"/>
              </a:stretch>
            </a:blipFill>
          </p:spPr>
          <p:txBody>
            <a:bodyPr/>
            <a:lstStyle/>
            <a:p>
              <a:endParaRPr lang="en-GB" noProof="0" dirty="0"/>
            </a:p>
          </p:txBody>
        </p:sp>
        <p:sp>
          <p:nvSpPr>
            <p:cNvPr id="9" name="TextBox 9"/>
            <p:cNvSpPr txBox="1"/>
            <p:nvPr/>
          </p:nvSpPr>
          <p:spPr>
            <a:xfrm>
              <a:off x="0" y="57150"/>
              <a:ext cx="20116800" cy="2341448"/>
            </a:xfrm>
            <a:prstGeom prst="rect">
              <a:avLst/>
            </a:prstGeom>
          </p:spPr>
          <p:txBody>
            <a:bodyPr lIns="0" tIns="0" rIns="0" bIns="0" rtlCol="0" anchor="b"/>
            <a:lstStyle/>
            <a:p>
              <a:pPr algn="ctr">
                <a:lnSpc>
                  <a:spcPts val="5508"/>
                </a:lnSpc>
              </a:pPr>
              <a:r>
                <a:rPr lang="en-GB" sz="5400" b="1" spc="-75" noProof="0" dirty="0">
                  <a:solidFill>
                    <a:srgbClr val="000000"/>
                  </a:solidFill>
                  <a:latin typeface="Times New Roman Bold"/>
                  <a:ea typeface="Times New Roman Bold"/>
                  <a:cs typeface="Times New Roman Bold"/>
                  <a:sym typeface="Times New Roman Bold"/>
                </a:rPr>
                <a:t>CONCLUSION</a:t>
              </a:r>
              <a:r>
                <a:rPr lang="en-GB" sz="5400" spc="-75" noProof="0" dirty="0">
                  <a:solidFill>
                    <a:srgbClr val="000000"/>
                  </a:solidFill>
                  <a:latin typeface="Times New Roman"/>
                  <a:ea typeface="Times New Roman"/>
                  <a:cs typeface="Times New Roman"/>
                  <a:sym typeface="Times New Roman"/>
                </a:rPr>
                <a:t> </a:t>
              </a:r>
            </a:p>
          </p:txBody>
        </p:sp>
      </p:grpSp>
      <p:sp>
        <p:nvSpPr>
          <p:cNvPr id="10" name="TextBox 10"/>
          <p:cNvSpPr txBox="1"/>
          <p:nvPr/>
        </p:nvSpPr>
        <p:spPr>
          <a:xfrm>
            <a:off x="163773" y="2652398"/>
            <a:ext cx="7526979" cy="6718840"/>
          </a:xfrm>
          <a:prstGeom prst="rect">
            <a:avLst/>
          </a:prstGeom>
        </p:spPr>
        <p:txBody>
          <a:bodyPr lIns="0" tIns="0" rIns="0" bIns="0" rtlCol="0" anchor="t">
            <a:spAutoFit/>
          </a:bodyPr>
          <a:lstStyle/>
          <a:p>
            <a:pPr marL="763238" lvl="2" indent="-254413" algn="just">
              <a:lnSpc>
                <a:spcPts val="4590"/>
              </a:lnSpc>
              <a:buFont typeface="Arial"/>
              <a:buChar char="⚬"/>
            </a:pPr>
            <a:r>
              <a:rPr lang="en-GB" sz="2550" noProof="0" dirty="0">
                <a:solidFill>
                  <a:srgbClr val="000000"/>
                </a:solidFill>
                <a:latin typeface="Times New Roman"/>
                <a:ea typeface="Times New Roman"/>
                <a:cs typeface="Times New Roman"/>
                <a:sym typeface="Times New Roman"/>
              </a:rPr>
              <a:t>Thus, the demonstration mediates that to be successful, the British firms need to be culturally aware when negotiating with the Chinese organizations.</a:t>
            </a:r>
          </a:p>
          <a:p>
            <a:pPr marL="763238" lvl="2" indent="-254413" algn="just">
              <a:lnSpc>
                <a:spcPts val="4590"/>
              </a:lnSpc>
              <a:buFont typeface="Arial"/>
              <a:buChar char="⚬"/>
            </a:pPr>
            <a:r>
              <a:rPr lang="en-GB" sz="2550" noProof="0" dirty="0">
                <a:solidFill>
                  <a:srgbClr val="000000"/>
                </a:solidFill>
                <a:latin typeface="Times New Roman"/>
                <a:ea typeface="Times New Roman"/>
                <a:cs typeface="Times New Roman"/>
                <a:sym typeface="Times New Roman"/>
              </a:rPr>
              <a:t>Partnerships are sustainable through adaptability, patience and relationship building as key suggestions for the British companies.</a:t>
            </a:r>
          </a:p>
          <a:p>
            <a:pPr marL="763238" lvl="2" indent="-254413" algn="just">
              <a:lnSpc>
                <a:spcPts val="4590"/>
              </a:lnSpc>
              <a:buFont typeface="Arial"/>
              <a:buChar char="⚬"/>
            </a:pPr>
            <a:r>
              <a:rPr lang="en-GB" sz="2550" noProof="0" dirty="0">
                <a:solidFill>
                  <a:srgbClr val="000000"/>
                </a:solidFill>
                <a:latin typeface="Times New Roman"/>
                <a:ea typeface="Times New Roman"/>
                <a:cs typeface="Times New Roman"/>
                <a:sym typeface="Times New Roman"/>
              </a:rPr>
              <a:t>Lastly, negotiations that are successful through Guanxi yield a competitive advantage over time. </a:t>
            </a:r>
          </a:p>
          <a:p>
            <a:pPr marL="763238" lvl="2" indent="-254413" algn="just">
              <a:lnSpc>
                <a:spcPts val="3060"/>
              </a:lnSpc>
            </a:pPr>
            <a:endParaRPr lang="en-GB" sz="2550" noProof="0" dirty="0">
              <a:solidFill>
                <a:srgbClr val="000000"/>
              </a:solidFill>
              <a:latin typeface="Times New Roman"/>
              <a:ea typeface="Times New Roman"/>
              <a:cs typeface="Times New Roman"/>
              <a:sym typeface="Times New Roman"/>
            </a:endParaRPr>
          </a:p>
        </p:txBody>
      </p:sp>
      <p:grpSp>
        <p:nvGrpSpPr>
          <p:cNvPr id="11" name="Group 11"/>
          <p:cNvGrpSpPr/>
          <p:nvPr/>
        </p:nvGrpSpPr>
        <p:grpSpPr>
          <a:xfrm>
            <a:off x="7921562" y="3064278"/>
            <a:ext cx="10001974" cy="6056995"/>
            <a:chOff x="0" y="0"/>
            <a:chExt cx="13335965" cy="8075994"/>
          </a:xfrm>
        </p:grpSpPr>
        <p:sp>
          <p:nvSpPr>
            <p:cNvPr id="12" name="Freeform 12" descr="The Relation Between Guanxi and Interpersonal Trust in the Workplace |  Integrative Psychological and Behavioral Science | Springer Nature Link"/>
            <p:cNvSpPr/>
            <p:nvPr/>
          </p:nvSpPr>
          <p:spPr>
            <a:xfrm>
              <a:off x="0" y="0"/>
              <a:ext cx="13336015" cy="8075930"/>
            </a:xfrm>
            <a:custGeom>
              <a:avLst/>
              <a:gdLst/>
              <a:ahLst/>
              <a:cxnLst/>
              <a:rect l="l" t="t" r="r" b="b"/>
              <a:pathLst>
                <a:path w="13336015" h="8075930">
                  <a:moveTo>
                    <a:pt x="0" y="0"/>
                  </a:moveTo>
                  <a:lnTo>
                    <a:pt x="13336015" y="0"/>
                  </a:lnTo>
                  <a:lnTo>
                    <a:pt x="13336015" y="8075930"/>
                  </a:lnTo>
                  <a:lnTo>
                    <a:pt x="0" y="8075930"/>
                  </a:lnTo>
                  <a:lnTo>
                    <a:pt x="0" y="0"/>
                  </a:lnTo>
                  <a:close/>
                </a:path>
              </a:pathLst>
            </a:custGeom>
            <a:blipFill>
              <a:blip r:embed="rId4"/>
              <a:stretch>
                <a:fillRect b="-43"/>
              </a:stretch>
            </a:blipFill>
          </p:spPr>
          <p:txBody>
            <a:bodyPr/>
            <a:lstStyle/>
            <a:p>
              <a:endParaRPr lang="en-GB" noProof="0" dirty="0"/>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BD582C"/>
            </a:solidFill>
          </p:spPr>
          <p:txBody>
            <a:bodyPr/>
            <a:lstStyle/>
            <a:p>
              <a:endParaRPr lang="en-GB" noProof="0" dirty="0"/>
            </a:p>
          </p:txBody>
        </p:sp>
      </p:grpSp>
      <p:grpSp>
        <p:nvGrpSpPr>
          <p:cNvPr id="4" name="Group 4"/>
          <p:cNvGrpSpPr/>
          <p:nvPr/>
        </p:nvGrpSpPr>
        <p:grpSpPr>
          <a:xfrm>
            <a:off x="0" y="9501473"/>
            <a:ext cx="18288000" cy="98993"/>
            <a:chOff x="0" y="0"/>
            <a:chExt cx="24384000" cy="131991"/>
          </a:xfrm>
        </p:grpSpPr>
        <p:sp>
          <p:nvSpPr>
            <p:cNvPr id="5" name="Freeform 5"/>
            <p:cNvSpPr/>
            <p:nvPr/>
          </p:nvSpPr>
          <p:spPr>
            <a:xfrm>
              <a:off x="0" y="0"/>
              <a:ext cx="24384000" cy="131953"/>
            </a:xfrm>
            <a:custGeom>
              <a:avLst/>
              <a:gdLst/>
              <a:ahLst/>
              <a:cxnLst/>
              <a:rect l="l" t="t" r="r" b="b"/>
              <a:pathLst>
                <a:path w="24384000" h="131953">
                  <a:moveTo>
                    <a:pt x="0" y="0"/>
                  </a:moveTo>
                  <a:lnTo>
                    <a:pt x="24384000" y="0"/>
                  </a:lnTo>
                  <a:lnTo>
                    <a:pt x="24384000" y="131953"/>
                  </a:lnTo>
                  <a:lnTo>
                    <a:pt x="0" y="131953"/>
                  </a:lnTo>
                  <a:close/>
                </a:path>
              </a:pathLst>
            </a:custGeom>
            <a:solidFill>
              <a:srgbClr val="E48312"/>
            </a:solidFill>
          </p:spPr>
          <p:txBody>
            <a:bodyPr/>
            <a:lstStyle/>
            <a:p>
              <a:endParaRPr lang="en-GB" noProof="0"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7" name="Group 7"/>
          <p:cNvGrpSpPr/>
          <p:nvPr/>
        </p:nvGrpSpPr>
        <p:grpSpPr>
          <a:xfrm>
            <a:off x="1645920" y="472764"/>
            <a:ext cx="15087600" cy="2133271"/>
            <a:chOff x="0" y="57151"/>
            <a:chExt cx="20116800" cy="2844361"/>
          </a:xfrm>
        </p:grpSpPr>
        <p:sp>
          <p:nvSpPr>
            <p:cNvPr id="8" name="Freeform 8"/>
            <p:cNvSpPr/>
            <p:nvPr/>
          </p:nvSpPr>
          <p:spPr>
            <a:xfrm>
              <a:off x="0" y="342213"/>
              <a:ext cx="20116800" cy="2559299"/>
            </a:xfrm>
            <a:custGeom>
              <a:avLst/>
              <a:gdLst/>
              <a:ahLst/>
              <a:cxnLst/>
              <a:rect l="l" t="t" r="r" b="b"/>
              <a:pathLst>
                <a:path w="20116800" h="2901514">
                  <a:moveTo>
                    <a:pt x="0" y="0"/>
                  </a:moveTo>
                  <a:lnTo>
                    <a:pt x="20116800" y="0"/>
                  </a:lnTo>
                  <a:lnTo>
                    <a:pt x="20116800" y="2901514"/>
                  </a:lnTo>
                  <a:lnTo>
                    <a:pt x="0" y="2901514"/>
                  </a:lnTo>
                  <a:close/>
                </a:path>
              </a:pathLst>
            </a:custGeom>
            <a:blipFill>
              <a:blip r:embed="rId2">
                <a:alphaModFix amt="0"/>
              </a:blip>
              <a:stretch>
                <a:fillRect t="-85093" b="-85093"/>
              </a:stretch>
            </a:blipFill>
          </p:spPr>
          <p:txBody>
            <a:bodyPr/>
            <a:lstStyle/>
            <a:p>
              <a:endParaRPr lang="en-GB" noProof="0" dirty="0"/>
            </a:p>
          </p:txBody>
        </p:sp>
        <p:sp>
          <p:nvSpPr>
            <p:cNvPr id="9" name="TextBox 9"/>
            <p:cNvSpPr txBox="1"/>
            <p:nvPr/>
          </p:nvSpPr>
          <p:spPr>
            <a:xfrm>
              <a:off x="0" y="57151"/>
              <a:ext cx="20116800" cy="2366847"/>
            </a:xfrm>
            <a:prstGeom prst="rect">
              <a:avLst/>
            </a:prstGeom>
          </p:spPr>
          <p:txBody>
            <a:bodyPr lIns="0" tIns="0" rIns="0" bIns="0" rtlCol="0" anchor="b"/>
            <a:lstStyle/>
            <a:p>
              <a:pPr algn="ctr">
                <a:lnSpc>
                  <a:spcPts val="5508"/>
                </a:lnSpc>
              </a:pPr>
              <a:r>
                <a:rPr lang="en-GB" sz="5400" b="1" spc="-75" noProof="0" dirty="0">
                  <a:solidFill>
                    <a:srgbClr val="E48312"/>
                  </a:solidFill>
                  <a:latin typeface="Times New Roman Bold"/>
                  <a:ea typeface="Times New Roman Bold"/>
                  <a:cs typeface="Times New Roman Bold"/>
                  <a:sym typeface="Times New Roman Bold"/>
                </a:rPr>
                <a:t>REFERENCES </a:t>
              </a:r>
            </a:p>
          </p:txBody>
        </p:sp>
      </p:grpSp>
      <p:sp>
        <p:nvSpPr>
          <p:cNvPr id="10" name="TextBox 10"/>
          <p:cNvSpPr txBox="1"/>
          <p:nvPr/>
        </p:nvSpPr>
        <p:spPr>
          <a:xfrm>
            <a:off x="0" y="2776223"/>
            <a:ext cx="18137876" cy="6753644"/>
          </a:xfrm>
          <a:prstGeom prst="rect">
            <a:avLst/>
          </a:prstGeom>
        </p:spPr>
        <p:txBody>
          <a:bodyPr lIns="0" tIns="0" rIns="0" bIns="0" rtlCol="0" anchor="t">
            <a:spAutoFit/>
          </a:bodyPr>
          <a:lstStyle/>
          <a:p>
            <a:pPr marL="203597" lvl="1" indent="-101798" algn="just">
              <a:lnSpc>
                <a:spcPts val="1620"/>
              </a:lnSpc>
              <a:buFont typeface="Arial"/>
              <a:buChar char="•"/>
            </a:pPr>
            <a:r>
              <a:rPr lang="en-GB" sz="1125" noProof="0" dirty="0">
                <a:solidFill>
                  <a:srgbClr val="000000"/>
                </a:solidFill>
                <a:latin typeface="Times New Roman"/>
                <a:ea typeface="Times New Roman"/>
                <a:cs typeface="Times New Roman"/>
                <a:sym typeface="Times New Roman"/>
              </a:rPr>
              <a:t>Alindra, D.A. and Paradida, Y.P., (2024). TRENDS IN MANDARIN BUSINESS COMMUNICATION TRANSLATION: A LITERATURE REVIEW. </a:t>
            </a:r>
            <a:r>
              <a:rPr lang="en-GB" sz="1125" i="1" noProof="0" dirty="0">
                <a:solidFill>
                  <a:srgbClr val="000000"/>
                </a:solidFill>
                <a:latin typeface="Times New Roman Italics"/>
                <a:ea typeface="Times New Roman Italics"/>
                <a:cs typeface="Times New Roman Italics"/>
                <a:sym typeface="Times New Roman Italics"/>
              </a:rPr>
              <a:t>ELT (English Language Teaching Prima Journal)</a:t>
            </a:r>
            <a:r>
              <a:rPr lang="en-GB" sz="1125" noProof="0" dirty="0">
                <a:solidFill>
                  <a:srgbClr val="000000"/>
                </a:solidFill>
                <a:latin typeface="Times New Roman"/>
                <a:ea typeface="Times New Roman"/>
                <a:cs typeface="Times New Roman"/>
                <a:sym typeface="Times New Roman"/>
              </a:rPr>
              <a:t>, </a:t>
            </a:r>
            <a:r>
              <a:rPr lang="en-GB" sz="1125" i="1" noProof="0" dirty="0">
                <a:solidFill>
                  <a:srgbClr val="000000"/>
                </a:solidFill>
                <a:latin typeface="Times New Roman Italics"/>
                <a:ea typeface="Times New Roman Italics"/>
                <a:cs typeface="Times New Roman Italics"/>
                <a:sym typeface="Times New Roman Italics"/>
              </a:rPr>
              <a:t>6</a:t>
            </a:r>
            <a:r>
              <a:rPr lang="en-GB" sz="1125" noProof="0" dirty="0">
                <a:solidFill>
                  <a:srgbClr val="000000"/>
                </a:solidFill>
                <a:latin typeface="Times New Roman"/>
                <a:ea typeface="Times New Roman"/>
                <a:cs typeface="Times New Roman"/>
                <a:sym typeface="Times New Roman"/>
              </a:rPr>
              <a:t>(2). Available at: </a:t>
            </a:r>
            <a:r>
              <a:rPr lang="en-GB" sz="1125" u="sng" noProof="0" dirty="0">
                <a:solidFill>
                  <a:srgbClr val="2998E3"/>
                </a:solidFill>
                <a:latin typeface="Times New Roman"/>
                <a:ea typeface="Times New Roman"/>
                <a:cs typeface="Times New Roman"/>
                <a:sym typeface="Times New Roman"/>
                <a:hlinkClick r:id="rId3" tooltip="https://jurnal.unprimdn.ac.id/index.php/ELTP/article/download/6014/3537"/>
              </a:rPr>
              <a:t>https://jurnal.unprimdn.ac.id/index.php/ELTP/article/download/6014/3537</a:t>
            </a:r>
            <a:r>
              <a:rPr lang="en-GB" sz="1125" noProof="0" dirty="0">
                <a:solidFill>
                  <a:srgbClr val="000000"/>
                </a:solidFill>
                <a:latin typeface="Times New Roman"/>
                <a:ea typeface="Times New Roman"/>
                <a:cs typeface="Times New Roman"/>
                <a:sym typeface="Times New Roman"/>
              </a:rPr>
              <a:t> (Accessed: 9 July 2026)</a:t>
            </a:r>
          </a:p>
          <a:p>
            <a:pPr marL="203597" lvl="1" indent="-101798" algn="just">
              <a:lnSpc>
                <a:spcPts val="1620"/>
              </a:lnSpc>
              <a:buFont typeface="Arial"/>
              <a:buChar char="•"/>
            </a:pPr>
            <a:r>
              <a:rPr lang="en-GB" sz="1125" noProof="0" dirty="0">
                <a:solidFill>
                  <a:srgbClr val="000000"/>
                </a:solidFill>
                <a:latin typeface="Times New Roman"/>
                <a:ea typeface="Times New Roman"/>
                <a:cs typeface="Times New Roman"/>
                <a:sym typeface="Times New Roman"/>
              </a:rPr>
              <a:t>Bărbuleţ, G.D., (2025). FLOUTING THE COOPERATIVE PRINCIPLE IN CROSS-CULTURAL COMMUNICATION: MISUNDERSTANDINGS AND PRAGMATIC FAILURES. </a:t>
            </a:r>
            <a:r>
              <a:rPr lang="en-GB" sz="1125" i="1" noProof="0" dirty="0">
                <a:solidFill>
                  <a:srgbClr val="000000"/>
                </a:solidFill>
                <a:latin typeface="Times New Roman Italics"/>
                <a:ea typeface="Times New Roman Italics"/>
                <a:cs typeface="Times New Roman Italics"/>
                <a:sym typeface="Times New Roman Italics"/>
              </a:rPr>
              <a:t>Incursiuni în imaginar</a:t>
            </a:r>
            <a:r>
              <a:rPr lang="en-GB" sz="1125" noProof="0" dirty="0">
                <a:solidFill>
                  <a:srgbClr val="000000"/>
                </a:solidFill>
                <a:latin typeface="Times New Roman"/>
                <a:ea typeface="Times New Roman"/>
                <a:cs typeface="Times New Roman"/>
                <a:sym typeface="Times New Roman"/>
              </a:rPr>
              <a:t>, </a:t>
            </a:r>
            <a:r>
              <a:rPr lang="en-GB" sz="1125" i="1" noProof="0" dirty="0">
                <a:solidFill>
                  <a:srgbClr val="000000"/>
                </a:solidFill>
                <a:latin typeface="Times New Roman Italics"/>
                <a:ea typeface="Times New Roman Italics"/>
                <a:cs typeface="Times New Roman Italics"/>
                <a:sym typeface="Times New Roman Italics"/>
              </a:rPr>
              <a:t>16</a:t>
            </a:r>
            <a:r>
              <a:rPr lang="en-GB" sz="1125" noProof="0" dirty="0">
                <a:solidFill>
                  <a:srgbClr val="000000"/>
                </a:solidFill>
                <a:latin typeface="Times New Roman"/>
                <a:ea typeface="Times New Roman"/>
                <a:cs typeface="Times New Roman"/>
                <a:sym typeface="Times New Roman"/>
              </a:rPr>
              <a:t>(1), pp.323-338. Available at: </a:t>
            </a:r>
            <a:r>
              <a:rPr lang="en-GB" sz="1125" u="sng" noProof="0" dirty="0">
                <a:solidFill>
                  <a:srgbClr val="2998E3"/>
                </a:solidFill>
                <a:latin typeface="Times New Roman"/>
                <a:ea typeface="Times New Roman"/>
                <a:cs typeface="Times New Roman"/>
                <a:sym typeface="Times New Roman"/>
                <a:hlinkClick r:id="rId4" tooltip="https://www.researchgate.net/profile/Gabriel-Barbulet/publication/397644074_FLOUTING_THE_COOPERATIVE_PRINCIPLE_IN_CROSS-CULTURAL_COMMUNICATION_MISUNDERSTANDINGS_AND_PRAGMATIC_FAILURES/links/695e7a8027359023a014f1b6/FLOUTING-THE-COOPERATIVE-PRINCIPLE-IN-CROSS-CULTURAL-COMMUNICATION-MISUNDERSTANDINGS-AND-PRAGMATIC-FAILURES.pdf"/>
              </a:rPr>
              <a:t>https://www.researchgate.net/profile/Gabriel-Barbulet/publication/397644074_FLOUTING_THE_COOPERATIVE_PRINCIPLE_IN_CROSS-CULTURAL_COMMUNICATION_MISUNDERSTANDINGS_AND_PRAGMATIC_FAILURES/links/695e7a8027359023a014f1b6/FLOUTING-THE-COOPERATIVE-PRINCIPLE-IN-CROSS-CULTURAL-COMMUNICATION-MISUNDERSTANDINGS-AND-PRAGMATIC-FAILURES.pdf</a:t>
            </a:r>
            <a:r>
              <a:rPr lang="en-GB" sz="1125" noProof="0" dirty="0">
                <a:solidFill>
                  <a:srgbClr val="000000"/>
                </a:solidFill>
                <a:latin typeface="Times New Roman"/>
                <a:ea typeface="Times New Roman"/>
                <a:cs typeface="Times New Roman"/>
                <a:sym typeface="Times New Roman"/>
              </a:rPr>
              <a:t> (Accessed: 9 July 2026)</a:t>
            </a:r>
          </a:p>
          <a:p>
            <a:pPr marL="203597" lvl="1" indent="-101798" algn="just">
              <a:lnSpc>
                <a:spcPts val="1620"/>
              </a:lnSpc>
              <a:buFont typeface="Arial"/>
              <a:buChar char="•"/>
            </a:pPr>
            <a:r>
              <a:rPr lang="en-GB" sz="1125" noProof="0" dirty="0">
                <a:solidFill>
                  <a:srgbClr val="000000"/>
                </a:solidFill>
                <a:latin typeface="Times New Roman"/>
                <a:ea typeface="Times New Roman"/>
                <a:cs typeface="Times New Roman"/>
                <a:sym typeface="Times New Roman"/>
              </a:rPr>
              <a:t>Boboqulovna, K.M., (2024). The influence of cultural codes on society. </a:t>
            </a:r>
            <a:r>
              <a:rPr lang="en-GB" sz="1125" i="1" noProof="0" dirty="0">
                <a:solidFill>
                  <a:srgbClr val="000000"/>
                </a:solidFill>
                <a:latin typeface="Times New Roman Italics"/>
                <a:ea typeface="Times New Roman Italics"/>
                <a:cs typeface="Times New Roman Italics"/>
                <a:sym typeface="Times New Roman Italics"/>
              </a:rPr>
              <a:t>American Journal of Philological Sciences</a:t>
            </a:r>
            <a:r>
              <a:rPr lang="en-GB" sz="1125" noProof="0" dirty="0">
                <a:solidFill>
                  <a:srgbClr val="000000"/>
                </a:solidFill>
                <a:latin typeface="Times New Roman"/>
                <a:ea typeface="Times New Roman"/>
                <a:cs typeface="Times New Roman"/>
                <a:sym typeface="Times New Roman"/>
              </a:rPr>
              <a:t>, </a:t>
            </a:r>
            <a:r>
              <a:rPr lang="en-GB" sz="1125" i="1" noProof="0" dirty="0">
                <a:solidFill>
                  <a:srgbClr val="000000"/>
                </a:solidFill>
                <a:latin typeface="Times New Roman Italics"/>
                <a:ea typeface="Times New Roman Italics"/>
                <a:cs typeface="Times New Roman Italics"/>
                <a:sym typeface="Times New Roman Italics"/>
              </a:rPr>
              <a:t>4</a:t>
            </a:r>
            <a:r>
              <a:rPr lang="en-GB" sz="1125" noProof="0" dirty="0">
                <a:solidFill>
                  <a:srgbClr val="000000"/>
                </a:solidFill>
                <a:latin typeface="Times New Roman"/>
                <a:ea typeface="Times New Roman"/>
                <a:cs typeface="Times New Roman"/>
                <a:sym typeface="Times New Roman"/>
              </a:rPr>
              <a:t>(03), pp.82-90. Available at: </a:t>
            </a:r>
            <a:r>
              <a:rPr lang="en-GB" sz="1125" u="sng" noProof="0" dirty="0">
                <a:solidFill>
                  <a:srgbClr val="2998E3"/>
                </a:solidFill>
                <a:latin typeface="Times New Roman"/>
                <a:ea typeface="Times New Roman"/>
                <a:cs typeface="Times New Roman"/>
                <a:sym typeface="Times New Roman"/>
                <a:hlinkClick r:id="rId5" tooltip="https://doi.org/10.37547/ajps/Volume04Issue03-15"/>
              </a:rPr>
              <a:t>https://doi.org/10.37547/ajps/Volume04Issue03-15</a:t>
            </a:r>
            <a:r>
              <a:rPr lang="en-GB" sz="1125" noProof="0" dirty="0">
                <a:solidFill>
                  <a:srgbClr val="000000"/>
                </a:solidFill>
                <a:latin typeface="Times New Roman"/>
                <a:ea typeface="Times New Roman"/>
                <a:cs typeface="Times New Roman"/>
                <a:sym typeface="Times New Roman"/>
              </a:rPr>
              <a:t> (Accessed: 9 July 2026)</a:t>
            </a:r>
          </a:p>
          <a:p>
            <a:pPr marL="203597" lvl="1" indent="-101798" algn="just">
              <a:lnSpc>
                <a:spcPts val="1620"/>
              </a:lnSpc>
              <a:buFont typeface="Arial"/>
              <a:buChar char="•"/>
            </a:pPr>
            <a:r>
              <a:rPr lang="en-GB" sz="1125" noProof="0" dirty="0">
                <a:solidFill>
                  <a:srgbClr val="000000"/>
                </a:solidFill>
                <a:latin typeface="Times New Roman"/>
                <a:ea typeface="Times New Roman"/>
                <a:cs typeface="Times New Roman"/>
                <a:sym typeface="Times New Roman"/>
              </a:rPr>
              <a:t>Feng, Z., (2022). </a:t>
            </a:r>
            <a:r>
              <a:rPr lang="en-GB" sz="1125" i="1" noProof="0" dirty="0">
                <a:solidFill>
                  <a:srgbClr val="000000"/>
                </a:solidFill>
                <a:latin typeface="Times New Roman Italics"/>
                <a:ea typeface="Times New Roman Italics"/>
                <a:cs typeface="Times New Roman Italics"/>
                <a:sym typeface="Times New Roman Italics"/>
              </a:rPr>
              <a:t>Qualitative Study on Chinese workforce well-being in Lisbon</a:t>
            </a:r>
            <a:r>
              <a:rPr lang="en-GB" sz="1125" noProof="0" dirty="0">
                <a:solidFill>
                  <a:srgbClr val="000000"/>
                </a:solidFill>
                <a:latin typeface="Times New Roman"/>
                <a:ea typeface="Times New Roman"/>
                <a:cs typeface="Times New Roman"/>
                <a:sym typeface="Times New Roman"/>
              </a:rPr>
              <a:t> (Master's thesis, ISCTE-Instituto Universitario de Lisboa (Portugal)). Available at:</a:t>
            </a:r>
            <a:r>
              <a:rPr lang="en-GB" sz="1125" u="sng" noProof="0" dirty="0">
                <a:solidFill>
                  <a:srgbClr val="2998E3"/>
                </a:solidFill>
                <a:latin typeface="Times New Roman"/>
                <a:ea typeface="Times New Roman"/>
                <a:cs typeface="Times New Roman"/>
                <a:sym typeface="Times New Roman"/>
                <a:hlinkClick r:id="rId6" tooltip="https://search.proquest.com/openview/29d27ddc355c891d7de9be4bced260b7/1?pq-origsite=gscholar&amp;cbl=2026366&amp;diss=y"/>
              </a:rPr>
              <a:t> https://search.proquest.com/openview/29d27ddc355c891d7de9be4bced260b7/1?pq-origsite=gscholar&amp;cbl=2026366&amp;diss=y</a:t>
            </a:r>
            <a:r>
              <a:rPr lang="en-GB" sz="1125" noProof="0" dirty="0">
                <a:solidFill>
                  <a:srgbClr val="000000"/>
                </a:solidFill>
                <a:latin typeface="Times New Roman"/>
                <a:ea typeface="Times New Roman"/>
                <a:cs typeface="Times New Roman"/>
                <a:sym typeface="Times New Roman"/>
              </a:rPr>
              <a:t> (Accessed: 9 July 2026)</a:t>
            </a:r>
          </a:p>
          <a:p>
            <a:pPr marL="203597" lvl="1" indent="-101798" algn="just">
              <a:lnSpc>
                <a:spcPts val="1620"/>
              </a:lnSpc>
              <a:buFont typeface="Arial"/>
              <a:buChar char="•"/>
            </a:pPr>
            <a:r>
              <a:rPr lang="en-GB" sz="1125" noProof="0" dirty="0">
                <a:solidFill>
                  <a:srgbClr val="000000"/>
                </a:solidFill>
                <a:latin typeface="Times New Roman"/>
                <a:ea typeface="Times New Roman"/>
                <a:cs typeface="Times New Roman"/>
                <a:sym typeface="Times New Roman"/>
              </a:rPr>
              <a:t>Gktoday, (2026). </a:t>
            </a:r>
            <a:r>
              <a:rPr lang="en-GB" sz="1125" i="1" noProof="0" dirty="0">
                <a:solidFill>
                  <a:srgbClr val="000000"/>
                </a:solidFill>
                <a:latin typeface="Times New Roman Italics"/>
                <a:ea typeface="Times New Roman Italics"/>
                <a:cs typeface="Times New Roman Italics"/>
                <a:sym typeface="Times New Roman Italics"/>
              </a:rPr>
              <a:t>China Passes Ethnic Unity Law Promoting Mandarin and Han Identity </a:t>
            </a:r>
            <a:r>
              <a:rPr lang="en-GB" sz="1125" noProof="0" dirty="0">
                <a:solidFill>
                  <a:srgbClr val="000000"/>
                </a:solidFill>
                <a:latin typeface="Times New Roman"/>
                <a:ea typeface="Times New Roman"/>
                <a:cs typeface="Times New Roman"/>
                <a:sym typeface="Times New Roman"/>
              </a:rPr>
              <a:t>Available at: </a:t>
            </a:r>
            <a:r>
              <a:rPr lang="en-GB" sz="1125" u="sng" noProof="0" dirty="0">
                <a:solidFill>
                  <a:srgbClr val="2998E3"/>
                </a:solidFill>
                <a:latin typeface="Times New Roman"/>
                <a:ea typeface="Times New Roman"/>
                <a:cs typeface="Times New Roman"/>
                <a:sym typeface="Times New Roman"/>
                <a:hlinkClick r:id="rId7" tooltip="https://www.gktoday.in/china-passes-ethnic-unity-law-promoting-mandarin-and-han-identity/"/>
              </a:rPr>
              <a:t>https://www.gktoday.in/china-passes-ethnic-unity-law-promoting-mandarin-and-han-identity/</a:t>
            </a:r>
            <a:r>
              <a:rPr lang="en-GB" sz="1125" noProof="0" dirty="0">
                <a:solidFill>
                  <a:srgbClr val="000000"/>
                </a:solidFill>
                <a:latin typeface="Times New Roman"/>
                <a:ea typeface="Times New Roman"/>
                <a:cs typeface="Times New Roman"/>
                <a:sym typeface="Times New Roman"/>
              </a:rPr>
              <a:t> (Accessed: 9 July 2026)</a:t>
            </a:r>
          </a:p>
          <a:p>
            <a:pPr marL="203597" lvl="1" indent="-101798" algn="just">
              <a:lnSpc>
                <a:spcPts val="1620"/>
              </a:lnSpc>
              <a:buFont typeface="Arial"/>
              <a:buChar char="•"/>
            </a:pPr>
            <a:r>
              <a:rPr lang="en-GB" sz="1125" noProof="0" dirty="0">
                <a:solidFill>
                  <a:srgbClr val="000000"/>
                </a:solidFill>
                <a:latin typeface="Times New Roman"/>
                <a:ea typeface="Times New Roman"/>
                <a:cs typeface="Times New Roman"/>
                <a:sym typeface="Times New Roman"/>
              </a:rPr>
              <a:t>Gong, E.Y., (2023). “A new worker, for a new order, in a new era”: English, power and shifting ideologies of reflexivity in a Chinese global workplace. </a:t>
            </a:r>
            <a:r>
              <a:rPr lang="en-GB" sz="1125" i="1" noProof="0" dirty="0">
                <a:solidFill>
                  <a:srgbClr val="000000"/>
                </a:solidFill>
                <a:latin typeface="Times New Roman Italics"/>
                <a:ea typeface="Times New Roman Italics"/>
                <a:cs typeface="Times New Roman Italics"/>
                <a:sym typeface="Times New Roman Italics"/>
              </a:rPr>
              <a:t>Multilingua</a:t>
            </a:r>
            <a:r>
              <a:rPr lang="en-GB" sz="1125" noProof="0" dirty="0">
                <a:solidFill>
                  <a:srgbClr val="000000"/>
                </a:solidFill>
                <a:latin typeface="Times New Roman"/>
                <a:ea typeface="Times New Roman"/>
                <a:cs typeface="Times New Roman"/>
                <a:sym typeface="Times New Roman"/>
              </a:rPr>
              <a:t>, </a:t>
            </a:r>
            <a:r>
              <a:rPr lang="en-GB" sz="1125" i="1" noProof="0" dirty="0">
                <a:solidFill>
                  <a:srgbClr val="000000"/>
                </a:solidFill>
                <a:latin typeface="Times New Roman Italics"/>
                <a:ea typeface="Times New Roman Italics"/>
                <a:cs typeface="Times New Roman Italics"/>
                <a:sym typeface="Times New Roman Italics"/>
              </a:rPr>
              <a:t>42</a:t>
            </a:r>
            <a:r>
              <a:rPr lang="en-GB" sz="1125" noProof="0" dirty="0">
                <a:solidFill>
                  <a:srgbClr val="000000"/>
                </a:solidFill>
                <a:latin typeface="Times New Roman"/>
                <a:ea typeface="Times New Roman"/>
                <a:cs typeface="Times New Roman"/>
                <a:sym typeface="Times New Roman"/>
              </a:rPr>
              <a:t>(6), pp.831-853. Available at:</a:t>
            </a:r>
            <a:r>
              <a:rPr lang="en-GB" sz="1125" u="sng" noProof="0" dirty="0">
                <a:solidFill>
                  <a:srgbClr val="2998E3"/>
                </a:solidFill>
                <a:latin typeface="Times New Roman"/>
                <a:ea typeface="Times New Roman"/>
                <a:cs typeface="Times New Roman"/>
                <a:sym typeface="Times New Roman"/>
                <a:hlinkClick r:id="rId8" tooltip="https://www.degruyterbrill.com/document/doi/10.1515/multi-2022-0097/html"/>
              </a:rPr>
              <a:t> https://www.degruyterbrill.com/document/doi/10.1515/multi-2022-0097/html</a:t>
            </a:r>
            <a:r>
              <a:rPr lang="en-GB" sz="1125" noProof="0" dirty="0">
                <a:solidFill>
                  <a:srgbClr val="000000"/>
                </a:solidFill>
                <a:latin typeface="Times New Roman"/>
                <a:ea typeface="Times New Roman"/>
                <a:cs typeface="Times New Roman"/>
                <a:sym typeface="Times New Roman"/>
              </a:rPr>
              <a:t> (Accessed: 9 July 2026)</a:t>
            </a:r>
          </a:p>
          <a:p>
            <a:pPr marL="203597" lvl="1" indent="-101798" algn="just">
              <a:lnSpc>
                <a:spcPts val="1620"/>
              </a:lnSpc>
              <a:buFont typeface="Arial"/>
              <a:buChar char="•"/>
            </a:pPr>
            <a:r>
              <a:rPr lang="en-GB" sz="1125" noProof="0" dirty="0">
                <a:solidFill>
                  <a:srgbClr val="000000"/>
                </a:solidFill>
                <a:latin typeface="Times New Roman"/>
                <a:ea typeface="Times New Roman"/>
                <a:cs typeface="Times New Roman"/>
                <a:sym typeface="Times New Roman"/>
              </a:rPr>
              <a:t>Gui, C.Q., Lyu, M. and Zhang, J.H., (2024). From reform to innovation: a review of Chinese auditing practices in a global context. </a:t>
            </a:r>
            <a:r>
              <a:rPr lang="en-GB" sz="1125" i="1" noProof="0" dirty="0">
                <a:solidFill>
                  <a:srgbClr val="000000"/>
                </a:solidFill>
                <a:latin typeface="Times New Roman Italics"/>
                <a:ea typeface="Times New Roman Italics"/>
                <a:cs typeface="Times New Roman Italics"/>
                <a:sym typeface="Times New Roman Italics"/>
              </a:rPr>
              <a:t>Journal of Accounting Literature</a:t>
            </a:r>
            <a:r>
              <a:rPr lang="en-GB" sz="1125" noProof="0" dirty="0">
                <a:solidFill>
                  <a:srgbClr val="000000"/>
                </a:solidFill>
                <a:latin typeface="Times New Roman"/>
                <a:ea typeface="Times New Roman"/>
                <a:cs typeface="Times New Roman"/>
                <a:sym typeface="Times New Roman"/>
              </a:rPr>
              <a:t>. Available at: </a:t>
            </a:r>
            <a:r>
              <a:rPr lang="en-GB" sz="1125" u="sng" noProof="0" dirty="0">
                <a:solidFill>
                  <a:srgbClr val="2998E3"/>
                </a:solidFill>
                <a:latin typeface="Times New Roman"/>
                <a:ea typeface="Times New Roman"/>
                <a:cs typeface="Times New Roman"/>
                <a:sym typeface="Times New Roman"/>
                <a:hlinkClick r:id="rId9" tooltip="https://doi.org/10.1108/JAL-12-2023-0212"/>
              </a:rPr>
              <a:t>https://doi.org/10.1108/JAL-12-2023-0212</a:t>
            </a:r>
            <a:r>
              <a:rPr lang="en-GB" sz="1125" noProof="0" dirty="0">
                <a:solidFill>
                  <a:srgbClr val="000000"/>
                </a:solidFill>
                <a:latin typeface="Times New Roman"/>
                <a:ea typeface="Times New Roman"/>
                <a:cs typeface="Times New Roman"/>
                <a:sym typeface="Times New Roman"/>
              </a:rPr>
              <a:t> (Accessed: 9 July 2026)</a:t>
            </a:r>
          </a:p>
          <a:p>
            <a:pPr marL="203597" lvl="1" indent="-101798" algn="just">
              <a:lnSpc>
                <a:spcPts val="1620"/>
              </a:lnSpc>
              <a:buFont typeface="Arial"/>
              <a:buChar char="•"/>
            </a:pPr>
            <a:r>
              <a:rPr lang="en-GB" sz="1125" noProof="0" dirty="0">
                <a:solidFill>
                  <a:srgbClr val="000000"/>
                </a:solidFill>
                <a:latin typeface="Times New Roman"/>
                <a:ea typeface="Times New Roman"/>
                <a:cs typeface="Times New Roman"/>
                <a:sym typeface="Times New Roman"/>
              </a:rPr>
              <a:t>Jose, J., (2024). Cultural intelligence in international business negotiations: A systematic review. </a:t>
            </a:r>
            <a:r>
              <a:rPr lang="en-GB" sz="1125" i="1" noProof="0" dirty="0">
                <a:solidFill>
                  <a:srgbClr val="000000"/>
                </a:solidFill>
                <a:latin typeface="Times New Roman Italics"/>
                <a:ea typeface="Times New Roman Italics"/>
                <a:cs typeface="Times New Roman Italics"/>
                <a:sym typeface="Times New Roman Italics"/>
              </a:rPr>
              <a:t>International Journal of Innovative Research in Technology and Science</a:t>
            </a:r>
            <a:r>
              <a:rPr lang="en-GB" sz="1125" noProof="0" dirty="0">
                <a:solidFill>
                  <a:srgbClr val="000000"/>
                </a:solidFill>
                <a:latin typeface="Times New Roman"/>
                <a:ea typeface="Times New Roman"/>
                <a:cs typeface="Times New Roman"/>
                <a:sym typeface="Times New Roman"/>
              </a:rPr>
              <a:t>, </a:t>
            </a:r>
            <a:r>
              <a:rPr lang="en-GB" sz="1125" i="1" noProof="0" dirty="0">
                <a:solidFill>
                  <a:srgbClr val="000000"/>
                </a:solidFill>
                <a:latin typeface="Times New Roman Italics"/>
                <a:ea typeface="Times New Roman Italics"/>
                <a:cs typeface="Times New Roman Italics"/>
                <a:sym typeface="Times New Roman Italics"/>
              </a:rPr>
              <a:t>12</a:t>
            </a:r>
            <a:r>
              <a:rPr lang="en-GB" sz="1125" noProof="0" dirty="0">
                <a:solidFill>
                  <a:srgbClr val="000000"/>
                </a:solidFill>
                <a:latin typeface="Times New Roman"/>
                <a:ea typeface="Times New Roman"/>
                <a:cs typeface="Times New Roman"/>
                <a:sym typeface="Times New Roman"/>
              </a:rPr>
              <a:t>(2), pp.69-78. Available at:</a:t>
            </a:r>
            <a:r>
              <a:rPr lang="en-GB" sz="1125" u="sng" noProof="0" dirty="0">
                <a:solidFill>
                  <a:srgbClr val="2998E3"/>
                </a:solidFill>
                <a:latin typeface="Times New Roman"/>
                <a:ea typeface="Times New Roman"/>
                <a:cs typeface="Times New Roman"/>
                <a:sym typeface="Times New Roman"/>
                <a:hlinkClick r:id="rId10" tooltip="https://ijirts.org/index.php/ijirts/article/view/13"/>
              </a:rPr>
              <a:t> https://ijirts.org/index.php/ijirts/article/view/13</a:t>
            </a:r>
            <a:r>
              <a:rPr lang="en-GB" sz="1125" noProof="0" dirty="0">
                <a:solidFill>
                  <a:srgbClr val="000000"/>
                </a:solidFill>
                <a:latin typeface="Times New Roman"/>
                <a:ea typeface="Times New Roman"/>
                <a:cs typeface="Times New Roman"/>
                <a:sym typeface="Times New Roman"/>
              </a:rPr>
              <a:t> (Accessed: 9 July 2026)</a:t>
            </a:r>
          </a:p>
          <a:p>
            <a:pPr marL="203597" lvl="1" indent="-101798" algn="just">
              <a:lnSpc>
                <a:spcPts val="1620"/>
              </a:lnSpc>
              <a:buFont typeface="Arial"/>
              <a:buChar char="•"/>
            </a:pPr>
            <a:r>
              <a:rPr lang="en-GB" sz="1125" noProof="0" dirty="0">
                <a:solidFill>
                  <a:srgbClr val="000000"/>
                </a:solidFill>
                <a:latin typeface="Times New Roman"/>
                <a:ea typeface="Times New Roman"/>
                <a:cs typeface="Times New Roman"/>
                <a:sym typeface="Times New Roman"/>
              </a:rPr>
              <a:t>KUN, Z.K.Z. and GHOSH, D.A.G.D.A., (2024). A strategical examination of relationships' importance in the application of a guanxi-based strategy for doing business in </a:t>
            </a:r>
            <a:r>
              <a:rPr lang="en-GB" sz="1125" noProof="0" dirty="0" err="1">
                <a:solidFill>
                  <a:srgbClr val="000000"/>
                </a:solidFill>
                <a:latin typeface="Times New Roman"/>
                <a:ea typeface="Times New Roman"/>
                <a:cs typeface="Times New Roman"/>
                <a:sym typeface="Times New Roman"/>
              </a:rPr>
              <a:t>china</a:t>
            </a:r>
            <a:r>
              <a:rPr lang="en-GB" sz="1125" noProof="0" dirty="0">
                <a:solidFill>
                  <a:srgbClr val="000000"/>
                </a:solidFill>
                <a:latin typeface="Times New Roman"/>
                <a:ea typeface="Times New Roman"/>
                <a:cs typeface="Times New Roman"/>
                <a:sym typeface="Times New Roman"/>
              </a:rPr>
              <a:t>. </a:t>
            </a:r>
            <a:r>
              <a:rPr lang="en-GB" sz="1125" i="1" noProof="0" dirty="0">
                <a:solidFill>
                  <a:srgbClr val="000000"/>
                </a:solidFill>
                <a:latin typeface="Times New Roman Italics"/>
                <a:ea typeface="Times New Roman Italics"/>
                <a:cs typeface="Times New Roman Italics"/>
                <a:sym typeface="Times New Roman Italics"/>
              </a:rPr>
              <a:t>Journal of Management and Architecture Research</a:t>
            </a:r>
            <a:r>
              <a:rPr lang="en-GB" sz="1125" noProof="0" dirty="0">
                <a:solidFill>
                  <a:srgbClr val="000000"/>
                </a:solidFill>
                <a:latin typeface="Times New Roman"/>
                <a:ea typeface="Times New Roman"/>
                <a:cs typeface="Times New Roman"/>
                <a:sym typeface="Times New Roman"/>
              </a:rPr>
              <a:t>, </a:t>
            </a:r>
            <a:r>
              <a:rPr lang="en-GB" sz="1125" i="1" noProof="0" dirty="0">
                <a:solidFill>
                  <a:srgbClr val="000000"/>
                </a:solidFill>
                <a:latin typeface="Times New Roman Italics"/>
                <a:ea typeface="Times New Roman Italics"/>
                <a:cs typeface="Times New Roman Italics"/>
                <a:sym typeface="Times New Roman Italics"/>
              </a:rPr>
              <a:t>6</a:t>
            </a:r>
            <a:r>
              <a:rPr lang="en-GB" sz="1125" noProof="0" dirty="0">
                <a:solidFill>
                  <a:srgbClr val="000000"/>
                </a:solidFill>
                <a:latin typeface="Times New Roman"/>
                <a:ea typeface="Times New Roman"/>
                <a:cs typeface="Times New Roman"/>
                <a:sym typeface="Times New Roman"/>
              </a:rPr>
              <a:t>(02), pp.31-41. Available at: </a:t>
            </a:r>
            <a:r>
              <a:rPr lang="en-GB" sz="1125" u="sng" noProof="0" dirty="0">
                <a:solidFill>
                  <a:srgbClr val="2998E3"/>
                </a:solidFill>
                <a:latin typeface="Times New Roman"/>
                <a:ea typeface="Times New Roman"/>
                <a:cs typeface="Times New Roman"/>
                <a:sym typeface="Times New Roman"/>
                <a:hlinkClick r:id="rId11" tooltip="http://jomaar.com/index.php/jomaar/article/download/17/17"/>
              </a:rPr>
              <a:t>http://jomaar.com/index.php/jomaar/article/download/17/17</a:t>
            </a:r>
            <a:r>
              <a:rPr lang="en-GB" sz="1125" noProof="0" dirty="0">
                <a:solidFill>
                  <a:srgbClr val="000000"/>
                </a:solidFill>
                <a:latin typeface="Times New Roman"/>
                <a:ea typeface="Times New Roman"/>
                <a:cs typeface="Times New Roman"/>
                <a:sym typeface="Times New Roman"/>
              </a:rPr>
              <a:t> (Accessed: 9 July 2026)</a:t>
            </a:r>
          </a:p>
          <a:p>
            <a:pPr marL="203597" lvl="1" indent="-101798" algn="just">
              <a:lnSpc>
                <a:spcPts val="1620"/>
              </a:lnSpc>
              <a:buFont typeface="Arial"/>
              <a:buChar char="•"/>
            </a:pPr>
            <a:r>
              <a:rPr lang="en-GB" sz="1125" noProof="0" dirty="0">
                <a:solidFill>
                  <a:srgbClr val="000000"/>
                </a:solidFill>
                <a:latin typeface="Times New Roman"/>
                <a:ea typeface="Times New Roman"/>
                <a:cs typeface="Times New Roman"/>
                <a:sym typeface="Times New Roman"/>
              </a:rPr>
              <a:t>Lieberthal, K.G. and Lampton, D.M. eds., (2024). </a:t>
            </a:r>
            <a:r>
              <a:rPr lang="en-GB" sz="1125" i="1" noProof="0" dirty="0">
                <a:solidFill>
                  <a:srgbClr val="000000"/>
                </a:solidFill>
                <a:latin typeface="Times New Roman Italics"/>
                <a:ea typeface="Times New Roman Italics"/>
                <a:cs typeface="Times New Roman Italics"/>
                <a:sym typeface="Times New Roman Italics"/>
              </a:rPr>
              <a:t>Bureaucracy, politics, and decision making in post-Mao China</a:t>
            </a:r>
            <a:r>
              <a:rPr lang="en-GB" sz="1125" noProof="0" dirty="0">
                <a:solidFill>
                  <a:srgbClr val="000000"/>
                </a:solidFill>
                <a:latin typeface="Times New Roman"/>
                <a:ea typeface="Times New Roman"/>
                <a:cs typeface="Times New Roman"/>
                <a:sym typeface="Times New Roman"/>
              </a:rPr>
              <a:t> (Vol. 14). </a:t>
            </a:r>
            <a:r>
              <a:rPr lang="en-GB" sz="1125" noProof="0" dirty="0" err="1">
                <a:solidFill>
                  <a:srgbClr val="000000"/>
                </a:solidFill>
                <a:latin typeface="Times New Roman"/>
                <a:ea typeface="Times New Roman"/>
                <a:cs typeface="Times New Roman"/>
                <a:sym typeface="Times New Roman"/>
              </a:rPr>
              <a:t>Univ</a:t>
            </a:r>
            <a:r>
              <a:rPr lang="en-GB" sz="1125" noProof="0" dirty="0">
                <a:solidFill>
                  <a:srgbClr val="000000"/>
                </a:solidFill>
                <a:latin typeface="Times New Roman"/>
                <a:ea typeface="Times New Roman"/>
                <a:cs typeface="Times New Roman"/>
                <a:sym typeface="Times New Roman"/>
              </a:rPr>
              <a:t> of California Press. Available at:</a:t>
            </a:r>
            <a:r>
              <a:rPr lang="en-GB" sz="1125" u="sng" noProof="0" dirty="0">
                <a:solidFill>
                  <a:srgbClr val="2998E3"/>
                </a:solidFill>
                <a:latin typeface="Times New Roman"/>
                <a:ea typeface="Times New Roman"/>
                <a:cs typeface="Times New Roman"/>
                <a:sym typeface="Times New Roman"/>
                <a:hlinkClick r:id="rId12" tooltip="https://books.google.com/books?hl=en&amp;lr=&amp;id=pbMGEQAAQBAJ&amp;oi=fnd&amp;pg=PP1&amp;dq=Chinese+organisations+are+hierarchical+and+collective+decision-making&amp;ots=MOkt_DiDvT&amp;sig=uKX9SOpUHELeSRWgrvPFEx43Czs"/>
              </a:rPr>
              <a:t> https://books.google.com/books?hl=en&amp;lr=&amp;id=pbMGEQAAQBAJ&amp;oi=fnd&amp;pg=PP1&amp;dq=Chinese+organisations+are+hierarchical+and+collective+decision-making&amp;ots=MOkt_DiDvT&amp;sig=uKX9SOpUHELeSRWgrvPFEx43Czs</a:t>
            </a:r>
            <a:r>
              <a:rPr lang="en-GB" sz="1125" noProof="0" dirty="0">
                <a:solidFill>
                  <a:srgbClr val="000000"/>
                </a:solidFill>
                <a:latin typeface="Times New Roman"/>
                <a:ea typeface="Times New Roman"/>
                <a:cs typeface="Times New Roman"/>
                <a:sym typeface="Times New Roman"/>
              </a:rPr>
              <a:t> (Accessed: 9 July 2026)</a:t>
            </a:r>
          </a:p>
          <a:p>
            <a:pPr marL="203597" lvl="1" indent="-101798" algn="just">
              <a:lnSpc>
                <a:spcPts val="1620"/>
              </a:lnSpc>
              <a:buFont typeface="Arial"/>
              <a:buChar char="•"/>
            </a:pPr>
            <a:r>
              <a:rPr lang="en-GB" sz="1125" noProof="0" dirty="0">
                <a:solidFill>
                  <a:srgbClr val="000000"/>
                </a:solidFill>
                <a:latin typeface="Times New Roman"/>
                <a:ea typeface="Times New Roman"/>
                <a:cs typeface="Times New Roman"/>
                <a:sym typeface="Times New Roman"/>
              </a:rPr>
              <a:t>Mehrad, A., (2025). Improving Communication Skills Through Psychology: A Qualitative Study on Active Listening, Cultural Sensitivity, and Role-Playing Techniques among Undergraduate Students. </a:t>
            </a:r>
            <a:r>
              <a:rPr lang="en-GB" sz="1125" i="1" noProof="0" dirty="0">
                <a:solidFill>
                  <a:srgbClr val="000000"/>
                </a:solidFill>
                <a:latin typeface="Times New Roman Italics"/>
                <a:ea typeface="Times New Roman Italics"/>
                <a:cs typeface="Times New Roman Italics"/>
                <a:sym typeface="Times New Roman Italics"/>
              </a:rPr>
              <a:t>Academic Journal of Da'wa and Communication</a:t>
            </a:r>
            <a:r>
              <a:rPr lang="en-GB" sz="1125" noProof="0" dirty="0">
                <a:solidFill>
                  <a:srgbClr val="000000"/>
                </a:solidFill>
                <a:latin typeface="Times New Roman"/>
                <a:ea typeface="Times New Roman"/>
                <a:cs typeface="Times New Roman"/>
                <a:sym typeface="Times New Roman"/>
              </a:rPr>
              <a:t>, </a:t>
            </a:r>
            <a:r>
              <a:rPr lang="en-GB" sz="1125" i="1" noProof="0" dirty="0">
                <a:solidFill>
                  <a:srgbClr val="000000"/>
                </a:solidFill>
                <a:latin typeface="Times New Roman Italics"/>
                <a:ea typeface="Times New Roman Italics"/>
                <a:cs typeface="Times New Roman Italics"/>
                <a:sym typeface="Times New Roman Italics"/>
              </a:rPr>
              <a:t>6</a:t>
            </a:r>
            <a:r>
              <a:rPr lang="en-GB" sz="1125" noProof="0" dirty="0">
                <a:solidFill>
                  <a:srgbClr val="000000"/>
                </a:solidFill>
                <a:latin typeface="Times New Roman"/>
                <a:ea typeface="Times New Roman"/>
                <a:cs typeface="Times New Roman"/>
                <a:sym typeface="Times New Roman"/>
              </a:rPr>
              <a:t>(1), pp.1-18. Available at:</a:t>
            </a:r>
            <a:r>
              <a:rPr lang="en-GB" sz="1125" u="sng" noProof="0" dirty="0">
                <a:solidFill>
                  <a:srgbClr val="2998E3"/>
                </a:solidFill>
                <a:latin typeface="Times New Roman"/>
                <a:ea typeface="Times New Roman"/>
                <a:cs typeface="Times New Roman"/>
                <a:sym typeface="Times New Roman"/>
                <a:hlinkClick r:id="rId13" tooltip="https://ejournal.uinsaid.ac.id/ajdc/article/view/11562"/>
              </a:rPr>
              <a:t> https://ejournal.uinsaid.ac.id/ajdc/article/view/11562</a:t>
            </a:r>
            <a:r>
              <a:rPr lang="en-GB" sz="1125" noProof="0" dirty="0">
                <a:solidFill>
                  <a:srgbClr val="000000"/>
                </a:solidFill>
                <a:latin typeface="Times New Roman"/>
                <a:ea typeface="Times New Roman"/>
                <a:cs typeface="Times New Roman"/>
                <a:sym typeface="Times New Roman"/>
              </a:rPr>
              <a:t> (Accessed: 9 July 2026) Meng, M., Li, X., Zhao, J. and Hao, Y., (2024). When western concept meets eastern culture: exploring the impact of Confucianism on shared decision-making in China. </a:t>
            </a:r>
            <a:r>
              <a:rPr lang="en-GB" sz="1125" i="1" noProof="0" dirty="0">
                <a:solidFill>
                  <a:srgbClr val="000000"/>
                </a:solidFill>
                <a:latin typeface="Times New Roman Italics"/>
                <a:ea typeface="Times New Roman Italics"/>
                <a:cs typeface="Times New Roman Italics"/>
                <a:sym typeface="Times New Roman Italics"/>
              </a:rPr>
              <a:t>Asia-Pacific Journal of Oncology Nursing</a:t>
            </a:r>
            <a:r>
              <a:rPr lang="en-GB" sz="1125" noProof="0" dirty="0">
                <a:solidFill>
                  <a:srgbClr val="000000"/>
                </a:solidFill>
                <a:latin typeface="Times New Roman"/>
                <a:ea typeface="Times New Roman"/>
                <a:cs typeface="Times New Roman"/>
                <a:sym typeface="Times New Roman"/>
              </a:rPr>
              <a:t>, </a:t>
            </a:r>
            <a:r>
              <a:rPr lang="en-GB" sz="1125" i="1" noProof="0" dirty="0">
                <a:solidFill>
                  <a:srgbClr val="000000"/>
                </a:solidFill>
                <a:latin typeface="Times New Roman Italics"/>
                <a:ea typeface="Times New Roman Italics"/>
                <a:cs typeface="Times New Roman Italics"/>
                <a:sym typeface="Times New Roman Italics"/>
              </a:rPr>
              <a:t>11</a:t>
            </a:r>
            <a:r>
              <a:rPr lang="en-GB" sz="1125" noProof="0" dirty="0">
                <a:solidFill>
                  <a:srgbClr val="000000"/>
                </a:solidFill>
                <a:latin typeface="Times New Roman"/>
                <a:ea typeface="Times New Roman"/>
                <a:cs typeface="Times New Roman"/>
                <a:sym typeface="Times New Roman"/>
              </a:rPr>
              <a:t>(11), p.100586. Available at: </a:t>
            </a:r>
            <a:r>
              <a:rPr lang="en-GB" sz="1125" u="sng" noProof="0" dirty="0">
                <a:solidFill>
                  <a:srgbClr val="2998E3"/>
                </a:solidFill>
                <a:latin typeface="Times New Roman"/>
                <a:ea typeface="Times New Roman"/>
                <a:cs typeface="Times New Roman"/>
                <a:sym typeface="Times New Roman"/>
                <a:hlinkClick r:id="rId14" tooltip="https://doi.org/10.1016/j.apjon.2024.100586"/>
              </a:rPr>
              <a:t>https://doi.org/10.1016/j.apjon.2024.100586</a:t>
            </a:r>
            <a:r>
              <a:rPr lang="en-GB" sz="1125" noProof="0" dirty="0">
                <a:solidFill>
                  <a:srgbClr val="000000"/>
                </a:solidFill>
                <a:latin typeface="Times New Roman"/>
                <a:ea typeface="Times New Roman"/>
                <a:cs typeface="Times New Roman"/>
                <a:sym typeface="Times New Roman"/>
              </a:rPr>
              <a:t> (Accessed: 9 July 2026)</a:t>
            </a:r>
          </a:p>
          <a:p>
            <a:pPr marL="203597" lvl="1" indent="-101798" algn="just">
              <a:lnSpc>
                <a:spcPts val="1620"/>
              </a:lnSpc>
              <a:buFont typeface="Arial"/>
              <a:buChar char="•"/>
            </a:pPr>
            <a:r>
              <a:rPr lang="en-GB" sz="1125" noProof="0" dirty="0">
                <a:solidFill>
                  <a:srgbClr val="000000"/>
                </a:solidFill>
                <a:latin typeface="Times New Roman"/>
                <a:ea typeface="Times New Roman"/>
                <a:cs typeface="Times New Roman"/>
                <a:sym typeface="Times New Roman"/>
              </a:rPr>
              <a:t>Salam, A., (2023). Business Negotiation Strategies in Cross-Cultural Contexts. </a:t>
            </a:r>
            <a:r>
              <a:rPr lang="en-GB" sz="1125" i="1" noProof="0" dirty="0">
                <a:solidFill>
                  <a:srgbClr val="000000"/>
                </a:solidFill>
                <a:latin typeface="Times New Roman Italics"/>
                <a:ea typeface="Times New Roman Italics"/>
                <a:cs typeface="Times New Roman Italics"/>
                <a:sym typeface="Times New Roman Italics"/>
              </a:rPr>
              <a:t>Pakistan Journal of Management &amp; Social Science</a:t>
            </a:r>
            <a:r>
              <a:rPr lang="en-GB" sz="1125" noProof="0" dirty="0">
                <a:solidFill>
                  <a:srgbClr val="000000"/>
                </a:solidFill>
                <a:latin typeface="Times New Roman"/>
                <a:ea typeface="Times New Roman"/>
                <a:cs typeface="Times New Roman"/>
                <a:sym typeface="Times New Roman"/>
              </a:rPr>
              <a:t>, </a:t>
            </a:r>
            <a:r>
              <a:rPr lang="en-GB" sz="1125" i="1" noProof="0" dirty="0">
                <a:solidFill>
                  <a:srgbClr val="000000"/>
                </a:solidFill>
                <a:latin typeface="Times New Roman Italics"/>
                <a:ea typeface="Times New Roman Italics"/>
                <a:cs typeface="Times New Roman Italics"/>
                <a:sym typeface="Times New Roman Italics"/>
              </a:rPr>
              <a:t>2</a:t>
            </a:r>
            <a:r>
              <a:rPr lang="en-GB" sz="1125" noProof="0" dirty="0">
                <a:solidFill>
                  <a:srgbClr val="000000"/>
                </a:solidFill>
                <a:latin typeface="Times New Roman"/>
                <a:ea typeface="Times New Roman"/>
                <a:cs typeface="Times New Roman"/>
                <a:sym typeface="Times New Roman"/>
              </a:rPr>
              <a:t>(02), pp.80-95. Available at: </a:t>
            </a:r>
            <a:r>
              <a:rPr lang="en-GB" sz="1125" u="sng" noProof="0" dirty="0">
                <a:solidFill>
                  <a:srgbClr val="2998E3"/>
                </a:solidFill>
                <a:latin typeface="Times New Roman"/>
                <a:ea typeface="Times New Roman"/>
                <a:cs typeface="Times New Roman"/>
                <a:sym typeface="Times New Roman"/>
                <a:hlinkClick r:id="rId15" tooltip="https://pakistanjournalofmanagement.com/index.php/Journal/article/download/26/55"/>
              </a:rPr>
              <a:t>https://pakistanjournalofmanagement.com/index.php/Journal/article/download/26/55</a:t>
            </a:r>
            <a:r>
              <a:rPr lang="en-GB" sz="1125" noProof="0" dirty="0">
                <a:solidFill>
                  <a:srgbClr val="000000"/>
                </a:solidFill>
                <a:latin typeface="Times New Roman"/>
                <a:ea typeface="Times New Roman"/>
                <a:cs typeface="Times New Roman"/>
                <a:sym typeface="Times New Roman"/>
              </a:rPr>
              <a:t> (Accessed: 9 July 2026)</a:t>
            </a:r>
          </a:p>
          <a:p>
            <a:pPr marL="203597" lvl="1" indent="-101798" algn="just">
              <a:lnSpc>
                <a:spcPts val="1620"/>
              </a:lnSpc>
              <a:buFont typeface="Arial"/>
              <a:buChar char="•"/>
            </a:pPr>
            <a:r>
              <a:rPr lang="en-GB" sz="1125" noProof="0" dirty="0">
                <a:solidFill>
                  <a:srgbClr val="000000"/>
                </a:solidFill>
                <a:latin typeface="Times New Roman"/>
                <a:ea typeface="Times New Roman"/>
                <a:cs typeface="Times New Roman"/>
                <a:sym typeface="Times New Roman"/>
              </a:rPr>
              <a:t>Statista, (2026). </a:t>
            </a:r>
            <a:r>
              <a:rPr lang="en-GB" sz="1125" i="1" noProof="0" dirty="0">
                <a:solidFill>
                  <a:srgbClr val="000000"/>
                </a:solidFill>
                <a:latin typeface="Times New Roman Italics"/>
                <a:ea typeface="Times New Roman Italics"/>
                <a:cs typeface="Times New Roman Italics"/>
                <a:sym typeface="Times New Roman Italics"/>
              </a:rPr>
              <a:t>Leading import markets for trade in goods in the United Kingdom in 2025, by share of imports </a:t>
            </a:r>
            <a:r>
              <a:rPr lang="en-GB" sz="1125" noProof="0" dirty="0">
                <a:solidFill>
                  <a:srgbClr val="000000"/>
                </a:solidFill>
                <a:latin typeface="Times New Roman"/>
                <a:ea typeface="Times New Roman"/>
                <a:cs typeface="Times New Roman"/>
                <a:sym typeface="Times New Roman"/>
              </a:rPr>
              <a:t>Available at: </a:t>
            </a:r>
            <a:r>
              <a:rPr lang="en-GB" sz="1125" u="sng" noProof="0" dirty="0">
                <a:solidFill>
                  <a:srgbClr val="2998E3"/>
                </a:solidFill>
                <a:latin typeface="Times New Roman"/>
                <a:ea typeface="Times New Roman"/>
                <a:cs typeface="Times New Roman"/>
                <a:sym typeface="Times New Roman"/>
                <a:hlinkClick r:id="rId16" tooltip="https://www.statista.com/statistics/284713/united-kingdom-uk-largest-import-sources-by-import-value/?srsltid=AfmBOop4r72viEjgyUh6tzJjbMtBgwjsGYyEb80XO6MN5BGEI6rx_2w0"/>
              </a:rPr>
              <a:t>https://www.statista.com/statistics/284713/united-kingdom-uk-largest-import-sources-by-import-value/?srsltid=AfmBOop4r72viEjgyUh6tzJjbMtBgwjsGYyEb80XO6MN5BGEI6rx_2w0</a:t>
            </a:r>
            <a:r>
              <a:rPr lang="en-GB" sz="1125" noProof="0" dirty="0">
                <a:solidFill>
                  <a:srgbClr val="000000"/>
                </a:solidFill>
                <a:latin typeface="Times New Roman"/>
                <a:ea typeface="Times New Roman"/>
                <a:cs typeface="Times New Roman"/>
                <a:sym typeface="Times New Roman"/>
              </a:rPr>
              <a:t> (Accessed: 9 July 2026)</a:t>
            </a:r>
          </a:p>
          <a:p>
            <a:pPr marL="203597" lvl="1" indent="-101798" algn="just">
              <a:lnSpc>
                <a:spcPts val="1620"/>
              </a:lnSpc>
              <a:buFont typeface="Arial"/>
              <a:buChar char="•"/>
            </a:pPr>
            <a:r>
              <a:rPr lang="en-GB" sz="1125" noProof="0" dirty="0">
                <a:solidFill>
                  <a:srgbClr val="000000"/>
                </a:solidFill>
                <a:latin typeface="Times New Roman"/>
                <a:ea typeface="Times New Roman"/>
                <a:cs typeface="Times New Roman"/>
                <a:sym typeface="Times New Roman"/>
              </a:rPr>
              <a:t>Su, S., Costanzo, L.A., Lange, K., </a:t>
            </a:r>
            <a:r>
              <a:rPr lang="en-GB" sz="1125" noProof="0" dirty="0" err="1">
                <a:solidFill>
                  <a:srgbClr val="000000"/>
                </a:solidFill>
                <a:latin typeface="Times New Roman"/>
                <a:ea typeface="Times New Roman"/>
                <a:cs typeface="Times New Roman"/>
                <a:sym typeface="Times New Roman"/>
              </a:rPr>
              <a:t>Ghobadian</a:t>
            </a:r>
            <a:r>
              <a:rPr lang="en-GB" sz="1125" noProof="0" dirty="0">
                <a:solidFill>
                  <a:srgbClr val="000000"/>
                </a:solidFill>
                <a:latin typeface="Times New Roman"/>
                <a:ea typeface="Times New Roman"/>
                <a:cs typeface="Times New Roman"/>
                <a:sym typeface="Times New Roman"/>
              </a:rPr>
              <a:t>, A., Hitt, M.A. and Ireland, R.D., (2023). How does Guanxi shape entrepreneurial behaviour? The case of family businesses in China. </a:t>
            </a:r>
            <a:r>
              <a:rPr lang="en-GB" sz="1125" i="1" noProof="0" dirty="0">
                <a:solidFill>
                  <a:srgbClr val="000000"/>
                </a:solidFill>
                <a:latin typeface="Times New Roman Italics"/>
                <a:ea typeface="Times New Roman Italics"/>
                <a:cs typeface="Times New Roman Italics"/>
                <a:sym typeface="Times New Roman Italics"/>
              </a:rPr>
              <a:t>British Journal of Management</a:t>
            </a:r>
            <a:r>
              <a:rPr lang="en-GB" sz="1125" noProof="0" dirty="0">
                <a:solidFill>
                  <a:srgbClr val="000000"/>
                </a:solidFill>
                <a:latin typeface="Times New Roman"/>
                <a:ea typeface="Times New Roman"/>
                <a:cs typeface="Times New Roman"/>
                <a:sym typeface="Times New Roman"/>
              </a:rPr>
              <a:t>, </a:t>
            </a:r>
            <a:r>
              <a:rPr lang="en-GB" sz="1125" i="1" noProof="0" dirty="0">
                <a:solidFill>
                  <a:srgbClr val="000000"/>
                </a:solidFill>
                <a:latin typeface="Times New Roman Italics"/>
                <a:ea typeface="Times New Roman Italics"/>
                <a:cs typeface="Times New Roman Italics"/>
                <a:sym typeface="Times New Roman Italics"/>
              </a:rPr>
              <a:t>34</a:t>
            </a:r>
            <a:r>
              <a:rPr lang="en-GB" sz="1125" noProof="0" dirty="0">
                <a:solidFill>
                  <a:srgbClr val="000000"/>
                </a:solidFill>
                <a:latin typeface="Times New Roman"/>
                <a:ea typeface="Times New Roman"/>
                <a:cs typeface="Times New Roman"/>
                <a:sym typeface="Times New Roman"/>
              </a:rPr>
              <a:t>(4), pp.1895-1919. Available at: </a:t>
            </a:r>
            <a:r>
              <a:rPr lang="en-GB" sz="1125" u="sng" noProof="0" dirty="0">
                <a:solidFill>
                  <a:srgbClr val="2998E3"/>
                </a:solidFill>
                <a:latin typeface="Times New Roman"/>
                <a:ea typeface="Times New Roman"/>
                <a:cs typeface="Times New Roman"/>
                <a:sym typeface="Times New Roman"/>
                <a:hlinkClick r:id="rId17" tooltip="https://onlinelibrary.wiley.com/doi/10.1111/1467-8551.12684"/>
              </a:rPr>
              <a:t>https://onlinelibrary.wiley.com/doi/10.1111/1467-8551.12684</a:t>
            </a:r>
            <a:r>
              <a:rPr lang="en-GB" sz="1125" noProof="0" dirty="0">
                <a:solidFill>
                  <a:srgbClr val="000000"/>
                </a:solidFill>
                <a:latin typeface="Times New Roman"/>
                <a:ea typeface="Times New Roman"/>
                <a:cs typeface="Times New Roman"/>
                <a:sym typeface="Times New Roman"/>
              </a:rPr>
              <a:t> (Accessed: 9 July 2026)</a:t>
            </a:r>
          </a:p>
          <a:p>
            <a:pPr marL="203597" lvl="1" indent="-101798" algn="just">
              <a:lnSpc>
                <a:spcPts val="1620"/>
              </a:lnSpc>
              <a:buFont typeface="Arial"/>
              <a:buChar char="•"/>
            </a:pPr>
            <a:r>
              <a:rPr lang="en-GB" sz="1125" noProof="0" dirty="0">
                <a:solidFill>
                  <a:srgbClr val="000000"/>
                </a:solidFill>
                <a:latin typeface="Times New Roman"/>
                <a:ea typeface="Times New Roman"/>
                <a:cs typeface="Times New Roman"/>
                <a:sym typeface="Times New Roman"/>
              </a:rPr>
              <a:t>The culture factor. (2026). </a:t>
            </a:r>
            <a:r>
              <a:rPr lang="en-GB" sz="1125" i="1" noProof="0" dirty="0">
                <a:solidFill>
                  <a:srgbClr val="000000"/>
                </a:solidFill>
                <a:latin typeface="Times New Roman Italics"/>
                <a:ea typeface="Times New Roman Italics"/>
                <a:cs typeface="Times New Roman Italics"/>
                <a:sym typeface="Times New Roman Italics"/>
              </a:rPr>
              <a:t>Country Comparison tool.</a:t>
            </a:r>
            <a:r>
              <a:rPr lang="en-GB" sz="1125" noProof="0" dirty="0">
                <a:solidFill>
                  <a:srgbClr val="000000"/>
                </a:solidFill>
                <a:latin typeface="Times New Roman"/>
                <a:ea typeface="Times New Roman"/>
                <a:cs typeface="Times New Roman"/>
                <a:sym typeface="Times New Roman"/>
              </a:rPr>
              <a:t> Available at:</a:t>
            </a:r>
            <a:r>
              <a:rPr lang="en-GB" sz="1125" u="sng" noProof="0" dirty="0">
                <a:solidFill>
                  <a:srgbClr val="2998E3"/>
                </a:solidFill>
                <a:latin typeface="Times New Roman"/>
                <a:ea typeface="Times New Roman"/>
                <a:cs typeface="Times New Roman"/>
                <a:sym typeface="Times New Roman"/>
                <a:hlinkClick r:id="rId18" tooltip="https://www.theculturefactor.com/country-comparison-tool?countries=china%2Cunited+kingdom"/>
              </a:rPr>
              <a:t> https://www.theculturefactor.com/country-comparison-tool?countries=china%2Cunited+kingdom</a:t>
            </a:r>
            <a:r>
              <a:rPr lang="en-GB" sz="1125" noProof="0" dirty="0">
                <a:solidFill>
                  <a:srgbClr val="000000"/>
                </a:solidFill>
                <a:latin typeface="Times New Roman"/>
                <a:ea typeface="Times New Roman"/>
                <a:cs typeface="Times New Roman"/>
                <a:sym typeface="Times New Roman"/>
              </a:rPr>
              <a:t> (Accessed: 9 July 2026)</a:t>
            </a:r>
          </a:p>
          <a:p>
            <a:pPr marL="203597" lvl="1" indent="-101798" algn="just">
              <a:lnSpc>
                <a:spcPts val="1620"/>
              </a:lnSpc>
              <a:buFont typeface="Arial"/>
              <a:buChar char="•"/>
            </a:pPr>
            <a:r>
              <a:rPr lang="en-GB" sz="1125" noProof="0" dirty="0" err="1">
                <a:solidFill>
                  <a:srgbClr val="000000"/>
                </a:solidFill>
                <a:latin typeface="Times New Roman"/>
                <a:ea typeface="Times New Roman"/>
                <a:cs typeface="Times New Roman"/>
                <a:sym typeface="Times New Roman"/>
              </a:rPr>
              <a:t>Żemojtel</a:t>
            </a:r>
            <a:r>
              <a:rPr lang="en-GB" sz="1125" noProof="0" dirty="0">
                <a:solidFill>
                  <a:srgbClr val="000000"/>
                </a:solidFill>
                <a:latin typeface="Times New Roman"/>
                <a:ea typeface="Times New Roman"/>
                <a:cs typeface="Times New Roman"/>
                <a:sym typeface="Times New Roman"/>
              </a:rPr>
              <a:t>-Piotrowska, M. and Piotrowski, J., (2023). Hofstede’s cultural dimensions theory. In </a:t>
            </a:r>
            <a:r>
              <a:rPr lang="en-GB" sz="1125" i="1" noProof="0" dirty="0" err="1">
                <a:solidFill>
                  <a:srgbClr val="000000"/>
                </a:solidFill>
                <a:latin typeface="Times New Roman Italics"/>
                <a:ea typeface="Times New Roman Italics"/>
                <a:cs typeface="Times New Roman Italics"/>
                <a:sym typeface="Times New Roman Italics"/>
              </a:rPr>
              <a:t>Encyclopedia</a:t>
            </a:r>
            <a:r>
              <a:rPr lang="en-GB" sz="1125" i="1" noProof="0" dirty="0">
                <a:solidFill>
                  <a:srgbClr val="000000"/>
                </a:solidFill>
                <a:latin typeface="Times New Roman Italics"/>
                <a:ea typeface="Times New Roman Italics"/>
                <a:cs typeface="Times New Roman Italics"/>
                <a:sym typeface="Times New Roman Italics"/>
              </a:rPr>
              <a:t> of sexual psychology and </a:t>
            </a:r>
            <a:r>
              <a:rPr lang="en-GB" sz="1125" i="1" noProof="0" dirty="0" err="1">
                <a:solidFill>
                  <a:srgbClr val="000000"/>
                </a:solidFill>
                <a:latin typeface="Times New Roman Italics"/>
                <a:ea typeface="Times New Roman Italics"/>
                <a:cs typeface="Times New Roman Italics"/>
                <a:sym typeface="Times New Roman Italics"/>
              </a:rPr>
              <a:t>behavior</a:t>
            </a:r>
            <a:r>
              <a:rPr lang="en-GB" sz="1125" noProof="0" dirty="0">
                <a:solidFill>
                  <a:srgbClr val="000000"/>
                </a:solidFill>
                <a:latin typeface="Times New Roman"/>
                <a:ea typeface="Times New Roman"/>
                <a:cs typeface="Times New Roman"/>
                <a:sym typeface="Times New Roman"/>
              </a:rPr>
              <a:t> (pp. 1-4). Cham: Springer International Publishing. Available at: </a:t>
            </a:r>
            <a:r>
              <a:rPr lang="en-GB" sz="1125" u="sng" noProof="0" dirty="0">
                <a:solidFill>
                  <a:srgbClr val="2998E3"/>
                </a:solidFill>
                <a:latin typeface="Times New Roman"/>
                <a:ea typeface="Times New Roman"/>
                <a:cs typeface="Times New Roman"/>
                <a:sym typeface="Times New Roman"/>
                <a:hlinkClick r:id="rId19" tooltip="https://www.researchgate.net/profile/Magdalena-Zemojtel-Piotrowska/publication/371822907_Hofstede%27s_Cultural_Dimensions_Theory/links/65ba71e434bbff5ba7db3ff0/Hofstedes-Cultural-Dimensions-Theory.pdf"/>
              </a:rPr>
              <a:t>https://www.researchgate.net/profile/Magdalena-Zemojtel-Piotrowska/publication/371822907_Hofstede%27s_Cultural_Dimensions_Theory/links/65ba71e434bbff5ba7db3ff0/Hofstedes-Cultural-Dimensions-Theory.pdf</a:t>
            </a:r>
            <a:r>
              <a:rPr lang="en-GB" sz="1125" noProof="0" dirty="0">
                <a:solidFill>
                  <a:srgbClr val="000000"/>
                </a:solidFill>
                <a:latin typeface="Times New Roman"/>
                <a:ea typeface="Times New Roman"/>
                <a:cs typeface="Times New Roman"/>
                <a:sym typeface="Times New Roman"/>
              </a:rPr>
              <a:t> (Accessed: 9 July 2026)</a:t>
            </a:r>
          </a:p>
          <a:p>
            <a:pPr marL="203597" lvl="1" indent="-101798" algn="just">
              <a:lnSpc>
                <a:spcPts val="1620"/>
              </a:lnSpc>
              <a:buFont typeface="Arial"/>
              <a:buChar char="•"/>
            </a:pPr>
            <a:r>
              <a:rPr lang="en-GB" sz="1125" noProof="0" dirty="0">
                <a:solidFill>
                  <a:srgbClr val="000000"/>
                </a:solidFill>
                <a:latin typeface="Times New Roman"/>
                <a:ea typeface="Times New Roman"/>
                <a:cs typeface="Times New Roman"/>
                <a:sym typeface="Times New Roman"/>
              </a:rPr>
              <a:t>Zhan, Y., Yeung, A.C., Tan, K.H., Xiong, Y., Xing, X. and Ye, F., (2025). Success and Failure of Blockchain Technology Providers: Founders' Power, Beyond‐Blockchain Exploration and Centralized Decision‐Making. </a:t>
            </a:r>
            <a:r>
              <a:rPr lang="en-GB" sz="1125" i="1" noProof="0" dirty="0">
                <a:solidFill>
                  <a:srgbClr val="000000"/>
                </a:solidFill>
                <a:latin typeface="Times New Roman Italics"/>
                <a:ea typeface="Times New Roman Italics"/>
                <a:cs typeface="Times New Roman Italics"/>
                <a:sym typeface="Times New Roman Italics"/>
              </a:rPr>
              <a:t>Journal of Operations Management</a:t>
            </a:r>
            <a:r>
              <a:rPr lang="en-GB" sz="1125" noProof="0" dirty="0">
                <a:solidFill>
                  <a:srgbClr val="000000"/>
                </a:solidFill>
                <a:latin typeface="Times New Roman"/>
                <a:ea typeface="Times New Roman"/>
                <a:cs typeface="Times New Roman"/>
                <a:sym typeface="Times New Roman"/>
              </a:rPr>
              <a:t>, </a:t>
            </a:r>
            <a:r>
              <a:rPr lang="en-GB" sz="1125" i="1" noProof="0" dirty="0">
                <a:solidFill>
                  <a:srgbClr val="000000"/>
                </a:solidFill>
                <a:latin typeface="Times New Roman Italics"/>
                <a:ea typeface="Times New Roman Italics"/>
                <a:cs typeface="Times New Roman Italics"/>
                <a:sym typeface="Times New Roman Italics"/>
              </a:rPr>
              <a:t>71</a:t>
            </a:r>
            <a:r>
              <a:rPr lang="en-GB" sz="1125" noProof="0" dirty="0">
                <a:solidFill>
                  <a:srgbClr val="000000"/>
                </a:solidFill>
                <a:latin typeface="Times New Roman"/>
                <a:ea typeface="Times New Roman"/>
                <a:cs typeface="Times New Roman"/>
                <a:sym typeface="Times New Roman"/>
              </a:rPr>
              <a:t>(7), pp.893-916. Available at:</a:t>
            </a:r>
            <a:r>
              <a:rPr lang="en-GB" sz="1125" u="sng" noProof="0" dirty="0">
                <a:solidFill>
                  <a:srgbClr val="2998E3"/>
                </a:solidFill>
                <a:latin typeface="Times New Roman"/>
                <a:ea typeface="Times New Roman"/>
                <a:cs typeface="Times New Roman"/>
                <a:sym typeface="Times New Roman"/>
                <a:hlinkClick r:id="rId20" tooltip="https://onlinelibrary.wiley.com/doi/abs/10.1002/joom.1364"/>
              </a:rPr>
              <a:t> https://onlinelibrary.wiley.com/doi/abs/10.1002/joom.1364</a:t>
            </a:r>
            <a:r>
              <a:rPr lang="en-GB" sz="1125" noProof="0" dirty="0">
                <a:solidFill>
                  <a:srgbClr val="000000"/>
                </a:solidFill>
                <a:latin typeface="Times New Roman"/>
                <a:ea typeface="Times New Roman"/>
                <a:cs typeface="Times New Roman"/>
                <a:sym typeface="Times New Roman"/>
              </a:rPr>
              <a:t> (Accessed: 9 July 2026)</a:t>
            </a:r>
          </a:p>
          <a:p>
            <a:pPr marL="203597" lvl="1" indent="-101798" algn="just">
              <a:lnSpc>
                <a:spcPts val="1620"/>
              </a:lnSpc>
              <a:buFont typeface="Arial"/>
              <a:buChar char="•"/>
            </a:pPr>
            <a:r>
              <a:rPr lang="en-GB" sz="1125" noProof="0" dirty="0">
                <a:solidFill>
                  <a:srgbClr val="000000"/>
                </a:solidFill>
                <a:latin typeface="Times New Roman"/>
                <a:ea typeface="Times New Roman"/>
                <a:cs typeface="Times New Roman"/>
                <a:sym typeface="Times New Roman"/>
              </a:rPr>
              <a:t>Zhang, S. and </a:t>
            </a:r>
            <a:r>
              <a:rPr lang="en-GB" sz="1125" noProof="0" dirty="0" err="1">
                <a:solidFill>
                  <a:srgbClr val="000000"/>
                </a:solidFill>
                <a:latin typeface="Times New Roman"/>
                <a:ea typeface="Times New Roman"/>
                <a:cs typeface="Times New Roman"/>
                <a:sym typeface="Times New Roman"/>
              </a:rPr>
              <a:t>Guenier</a:t>
            </a:r>
            <a:r>
              <a:rPr lang="en-GB" sz="1125" noProof="0" dirty="0">
                <a:solidFill>
                  <a:srgbClr val="000000"/>
                </a:solidFill>
                <a:latin typeface="Times New Roman"/>
                <a:ea typeface="Times New Roman"/>
                <a:cs typeface="Times New Roman"/>
                <a:sym typeface="Times New Roman"/>
              </a:rPr>
              <a:t>, A.W., (2025). </a:t>
            </a:r>
            <a:r>
              <a:rPr lang="en-GB" sz="1125" i="1" noProof="0" dirty="0">
                <a:solidFill>
                  <a:srgbClr val="000000"/>
                </a:solidFill>
                <a:latin typeface="Times New Roman Italics"/>
                <a:ea typeface="Times New Roman Italics"/>
                <a:cs typeface="Times New Roman Italics"/>
                <a:sym typeface="Times New Roman Italics"/>
              </a:rPr>
              <a:t>Chinese Business Negotiation: Art and Strategy</a:t>
            </a:r>
            <a:r>
              <a:rPr lang="en-GB" sz="1125" noProof="0" dirty="0">
                <a:solidFill>
                  <a:srgbClr val="000000"/>
                </a:solidFill>
                <a:latin typeface="Times New Roman"/>
                <a:ea typeface="Times New Roman"/>
                <a:cs typeface="Times New Roman"/>
                <a:sym typeface="Times New Roman"/>
              </a:rPr>
              <a:t>. Taylor &amp; Francis. Available at: </a:t>
            </a:r>
            <a:r>
              <a:rPr lang="en-GB" sz="1125" u="sng" noProof="0" dirty="0">
                <a:solidFill>
                  <a:srgbClr val="2998E3"/>
                </a:solidFill>
                <a:latin typeface="Times New Roman"/>
                <a:ea typeface="Times New Roman"/>
                <a:cs typeface="Times New Roman"/>
                <a:sym typeface="Times New Roman"/>
                <a:hlinkClick r:id="rId21" tooltip="https://books.google.com/books?hl=en&amp;lr=&amp;id=5xR0EQAAQBAJ&amp;oi=fnd&amp;pg=PP1&amp;dq=Confucian+ethics+promote+harmony+and+respect+in+business+negotiation,+minimising+confrontational+behaviour+&amp;ots=9_HMtBM_nD&amp;sig=KOZutjF-bjvDOBLjQRdWt5UK-pc"/>
              </a:rPr>
              <a:t>https://books.google.com/books?hl=en&amp;lr=&amp;id=5xR0EQAAQBAJ&amp;oi=fnd&amp;pg=PP1&amp;dq=Confucian+ethics+promote+harmony+and+respect+in+business+negotiation,+minimising+confrontational+behaviour+&amp;ots=9_HMtBM_nD&amp;sig=KOZutjF-bjvDOBLjQRdWt5UK-pc</a:t>
            </a:r>
            <a:r>
              <a:rPr lang="en-GB" sz="1125" noProof="0" dirty="0">
                <a:solidFill>
                  <a:srgbClr val="000000"/>
                </a:solidFill>
                <a:latin typeface="Times New Roman"/>
                <a:ea typeface="Times New Roman"/>
                <a:cs typeface="Times New Roman"/>
                <a:sym typeface="Times New Roman"/>
              </a:rPr>
              <a:t> (Accessed: 9 July 2026)</a:t>
            </a:r>
          </a:p>
          <a:p>
            <a:pPr marL="203597" lvl="1" indent="-101798" algn="just">
              <a:lnSpc>
                <a:spcPts val="1620"/>
              </a:lnSpc>
              <a:buFont typeface="Arial"/>
              <a:buChar char="•"/>
            </a:pPr>
            <a:r>
              <a:rPr lang="en-GB" sz="1125" noProof="0" dirty="0" err="1">
                <a:solidFill>
                  <a:srgbClr val="000000"/>
                </a:solidFill>
                <a:latin typeface="Times New Roman"/>
                <a:ea typeface="Times New Roman"/>
                <a:cs typeface="Times New Roman"/>
                <a:sym typeface="Times New Roman"/>
              </a:rPr>
              <a:t>Zreık</a:t>
            </a:r>
            <a:r>
              <a:rPr lang="en-GB" sz="1125" noProof="0" dirty="0">
                <a:solidFill>
                  <a:srgbClr val="000000"/>
                </a:solidFill>
                <a:latin typeface="Times New Roman"/>
                <a:ea typeface="Times New Roman"/>
                <a:cs typeface="Times New Roman"/>
                <a:sym typeface="Times New Roman"/>
              </a:rPr>
              <a:t>, M., (2024). The influence of Chinese cultural values on negotiation tactics and conflict resolution strategies in international relations: an ethnographic study. </a:t>
            </a:r>
            <a:r>
              <a:rPr lang="en-GB" sz="1125" i="1" noProof="0" dirty="0">
                <a:solidFill>
                  <a:srgbClr val="000000"/>
                </a:solidFill>
                <a:latin typeface="Times New Roman Italics"/>
                <a:ea typeface="Times New Roman Italics"/>
                <a:cs typeface="Times New Roman Italics"/>
                <a:sym typeface="Times New Roman Italics"/>
              </a:rPr>
              <a:t>Psychology Research on Education and Social Sciences</a:t>
            </a:r>
            <a:r>
              <a:rPr lang="en-GB" sz="1125" noProof="0" dirty="0">
                <a:solidFill>
                  <a:srgbClr val="000000"/>
                </a:solidFill>
                <a:latin typeface="Times New Roman"/>
                <a:ea typeface="Times New Roman"/>
                <a:cs typeface="Times New Roman"/>
                <a:sym typeface="Times New Roman"/>
              </a:rPr>
              <a:t>, </a:t>
            </a:r>
            <a:r>
              <a:rPr lang="en-GB" sz="1125" i="1" noProof="0" dirty="0">
                <a:solidFill>
                  <a:srgbClr val="000000"/>
                </a:solidFill>
                <a:latin typeface="Times New Roman Italics"/>
                <a:ea typeface="Times New Roman Italics"/>
                <a:cs typeface="Times New Roman Italics"/>
                <a:sym typeface="Times New Roman Italics"/>
              </a:rPr>
              <a:t>5</a:t>
            </a:r>
            <a:r>
              <a:rPr lang="en-GB" sz="1125" noProof="0" dirty="0">
                <a:solidFill>
                  <a:srgbClr val="000000"/>
                </a:solidFill>
                <a:latin typeface="Times New Roman"/>
                <a:ea typeface="Times New Roman"/>
                <a:cs typeface="Times New Roman"/>
                <a:sym typeface="Times New Roman"/>
              </a:rPr>
              <a:t>(3), pp.81-90. Available at: </a:t>
            </a:r>
            <a:r>
              <a:rPr lang="en-GB" sz="1125" u="sng" noProof="0" dirty="0">
                <a:solidFill>
                  <a:srgbClr val="2998E3"/>
                </a:solidFill>
                <a:latin typeface="Times New Roman"/>
                <a:ea typeface="Times New Roman"/>
                <a:cs typeface="Times New Roman"/>
                <a:sym typeface="Times New Roman"/>
                <a:hlinkClick r:id="rId22" tooltip="https://doi.org/10.5281/zenodo.13881357"/>
              </a:rPr>
              <a:t>https://doi.org/10.5281/zenodo.13881357</a:t>
            </a:r>
            <a:r>
              <a:rPr lang="en-GB" sz="1125" noProof="0" dirty="0">
                <a:solidFill>
                  <a:srgbClr val="000000"/>
                </a:solidFill>
                <a:latin typeface="Times New Roman"/>
                <a:ea typeface="Times New Roman"/>
                <a:cs typeface="Times New Roman"/>
                <a:sym typeface="Times New Roman"/>
              </a:rPr>
              <a:t> (Accessed: 9 July 2026)</a:t>
            </a:r>
          </a:p>
          <a:p>
            <a:pPr marL="203597" lvl="1" indent="-101798" algn="just">
              <a:lnSpc>
                <a:spcPts val="1620"/>
              </a:lnSpc>
            </a:pPr>
            <a:endParaRPr lang="en-GB" sz="1125" noProof="0" dirty="0">
              <a:solidFill>
                <a:srgbClr val="000000"/>
              </a:solidFill>
              <a:latin typeface="Times New Roman"/>
              <a:ea typeface="Times New Roman"/>
              <a:cs typeface="Times New Roman"/>
              <a:sym typeface="Times New Roman"/>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BD582C"/>
            </a:solidFill>
          </p:spPr>
          <p:txBody>
            <a:bodyPr/>
            <a:lstStyle/>
            <a:p>
              <a:endParaRPr lang="en-GB" noProof="0" dirty="0"/>
            </a:p>
          </p:txBody>
        </p:sp>
      </p:grpSp>
      <p:grpSp>
        <p:nvGrpSpPr>
          <p:cNvPr id="4" name="Group 4"/>
          <p:cNvGrpSpPr/>
          <p:nvPr/>
        </p:nvGrpSpPr>
        <p:grpSpPr>
          <a:xfrm>
            <a:off x="0" y="9501473"/>
            <a:ext cx="18288000" cy="98993"/>
            <a:chOff x="0" y="0"/>
            <a:chExt cx="24384000" cy="131991"/>
          </a:xfrm>
        </p:grpSpPr>
        <p:sp>
          <p:nvSpPr>
            <p:cNvPr id="5" name="Freeform 5"/>
            <p:cNvSpPr/>
            <p:nvPr/>
          </p:nvSpPr>
          <p:spPr>
            <a:xfrm>
              <a:off x="0" y="0"/>
              <a:ext cx="24384000" cy="131953"/>
            </a:xfrm>
            <a:custGeom>
              <a:avLst/>
              <a:gdLst/>
              <a:ahLst/>
              <a:cxnLst/>
              <a:rect l="l" t="t" r="r" b="b"/>
              <a:pathLst>
                <a:path w="24384000" h="131953">
                  <a:moveTo>
                    <a:pt x="0" y="0"/>
                  </a:moveTo>
                  <a:lnTo>
                    <a:pt x="24384000" y="0"/>
                  </a:lnTo>
                  <a:lnTo>
                    <a:pt x="24384000" y="131953"/>
                  </a:lnTo>
                  <a:lnTo>
                    <a:pt x="0" y="131953"/>
                  </a:lnTo>
                  <a:close/>
                </a:path>
              </a:pathLst>
            </a:custGeom>
            <a:solidFill>
              <a:srgbClr val="E48312"/>
            </a:solidFill>
          </p:spPr>
          <p:txBody>
            <a:bodyPr/>
            <a:lstStyle/>
            <a:p>
              <a:endParaRPr lang="en-GB" noProof="0"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7" name="Group 7"/>
          <p:cNvGrpSpPr/>
          <p:nvPr/>
        </p:nvGrpSpPr>
        <p:grpSpPr>
          <a:xfrm>
            <a:off x="1645920" y="429901"/>
            <a:ext cx="15087600" cy="2176139"/>
            <a:chOff x="0" y="0"/>
            <a:chExt cx="20116800" cy="2901518"/>
          </a:xfrm>
        </p:grpSpPr>
        <p:sp>
          <p:nvSpPr>
            <p:cNvPr id="8" name="Freeform 8"/>
            <p:cNvSpPr/>
            <p:nvPr/>
          </p:nvSpPr>
          <p:spPr>
            <a:xfrm>
              <a:off x="0" y="0"/>
              <a:ext cx="20116800" cy="2901514"/>
            </a:xfrm>
            <a:custGeom>
              <a:avLst/>
              <a:gdLst/>
              <a:ahLst/>
              <a:cxnLst/>
              <a:rect l="l" t="t" r="r" b="b"/>
              <a:pathLst>
                <a:path w="20116800" h="2901514">
                  <a:moveTo>
                    <a:pt x="0" y="0"/>
                  </a:moveTo>
                  <a:lnTo>
                    <a:pt x="20116800" y="0"/>
                  </a:lnTo>
                  <a:lnTo>
                    <a:pt x="20116800" y="2901514"/>
                  </a:lnTo>
                  <a:lnTo>
                    <a:pt x="0" y="2901514"/>
                  </a:lnTo>
                  <a:close/>
                </a:path>
              </a:pathLst>
            </a:custGeom>
            <a:blipFill>
              <a:blip r:embed="rId2">
                <a:alphaModFix amt="0"/>
              </a:blip>
              <a:stretch>
                <a:fillRect t="-85093" b="-85093"/>
              </a:stretch>
            </a:blipFill>
          </p:spPr>
          <p:txBody>
            <a:bodyPr/>
            <a:lstStyle/>
            <a:p>
              <a:endParaRPr lang="en-GB" noProof="0" dirty="0"/>
            </a:p>
          </p:txBody>
        </p:sp>
        <p:sp>
          <p:nvSpPr>
            <p:cNvPr id="9" name="TextBox 9"/>
            <p:cNvSpPr txBox="1"/>
            <p:nvPr/>
          </p:nvSpPr>
          <p:spPr>
            <a:xfrm>
              <a:off x="0" y="57150"/>
              <a:ext cx="20116800" cy="2844368"/>
            </a:xfrm>
            <a:prstGeom prst="rect">
              <a:avLst/>
            </a:prstGeom>
          </p:spPr>
          <p:txBody>
            <a:bodyPr lIns="0" tIns="0" rIns="0" bIns="0" rtlCol="0" anchor="b"/>
            <a:lstStyle/>
            <a:p>
              <a:pPr algn="ctr">
                <a:lnSpc>
                  <a:spcPts val="5508"/>
                </a:lnSpc>
              </a:pPr>
              <a:r>
                <a:rPr lang="en-GB" sz="5400" b="1" spc="-75" noProof="0" dirty="0">
                  <a:solidFill>
                    <a:schemeClr val="accent6">
                      <a:lumMod val="75000"/>
                    </a:schemeClr>
                  </a:solidFill>
                  <a:latin typeface="Times New Roman Bold"/>
                  <a:ea typeface="Times New Roman Bold"/>
                  <a:cs typeface="Times New Roman Bold"/>
                  <a:sym typeface="Times New Roman Bold"/>
                </a:rPr>
                <a:t>QUESTIONS AND ANSWERS</a:t>
              </a:r>
            </a:p>
          </p:txBody>
        </p:sp>
      </p:grpSp>
      <p:sp>
        <p:nvSpPr>
          <p:cNvPr id="10" name="TextBox 10"/>
          <p:cNvSpPr txBox="1"/>
          <p:nvPr/>
        </p:nvSpPr>
        <p:spPr>
          <a:xfrm>
            <a:off x="708822" y="3152537"/>
            <a:ext cx="16870366" cy="5984948"/>
          </a:xfrm>
          <a:prstGeom prst="rect">
            <a:avLst/>
          </a:prstGeom>
        </p:spPr>
        <p:txBody>
          <a:bodyPr lIns="0" tIns="0" rIns="0" bIns="0" rtlCol="0" anchor="t">
            <a:spAutoFit/>
          </a:bodyPr>
          <a:lstStyle/>
          <a:p>
            <a:pPr algn="just">
              <a:lnSpc>
                <a:spcPts val="3600"/>
              </a:lnSpc>
            </a:pPr>
            <a:r>
              <a:rPr lang="en-GB" sz="3000" b="1" noProof="0" dirty="0">
                <a:solidFill>
                  <a:srgbClr val="000000"/>
                </a:solidFill>
                <a:latin typeface="Times New Roman Bold"/>
                <a:ea typeface="Times New Roman Bold"/>
                <a:cs typeface="Times New Roman Bold"/>
                <a:sym typeface="Times New Roman Bold"/>
              </a:rPr>
              <a:t>Q1. What recommendation can help British employees communicate and collaborate more effectively with Chinese workers? </a:t>
            </a:r>
          </a:p>
          <a:p>
            <a:pPr algn="just">
              <a:lnSpc>
                <a:spcPts val="3600"/>
              </a:lnSpc>
            </a:pPr>
            <a:r>
              <a:rPr lang="en-GB" sz="3000" b="1" noProof="0" dirty="0">
                <a:solidFill>
                  <a:srgbClr val="000000"/>
                </a:solidFill>
                <a:latin typeface="Times New Roman Bold"/>
                <a:ea typeface="Times New Roman Bold"/>
                <a:cs typeface="Times New Roman Bold"/>
                <a:sym typeface="Times New Roman Bold"/>
              </a:rPr>
              <a:t>Ans:</a:t>
            </a:r>
            <a:r>
              <a:rPr lang="en-GB" sz="3000" noProof="0" dirty="0">
                <a:solidFill>
                  <a:srgbClr val="000000"/>
                </a:solidFill>
                <a:latin typeface="Times New Roman"/>
                <a:ea typeface="Times New Roman"/>
                <a:cs typeface="Times New Roman"/>
                <a:sym typeface="Times New Roman"/>
              </a:rPr>
              <a:t> Offering intercultural education to the British staff to be cross-culturally fluent with the Chinese workers.</a:t>
            </a:r>
          </a:p>
          <a:p>
            <a:pPr algn="just">
              <a:lnSpc>
                <a:spcPts val="3600"/>
              </a:lnSpc>
            </a:pPr>
            <a:r>
              <a:rPr lang="en-GB" sz="3000" b="1" noProof="0" dirty="0">
                <a:solidFill>
                  <a:srgbClr val="000000"/>
                </a:solidFill>
                <a:latin typeface="Times New Roman Bold"/>
                <a:ea typeface="Times New Roman Bold"/>
                <a:cs typeface="Times New Roman Bold"/>
                <a:sym typeface="Times New Roman Bold"/>
              </a:rPr>
              <a:t>Q2. Why is it important to identify senior decision-makers at the beginning of business negotiations in China? </a:t>
            </a:r>
          </a:p>
          <a:p>
            <a:pPr algn="just">
              <a:lnSpc>
                <a:spcPts val="3600"/>
              </a:lnSpc>
            </a:pPr>
            <a:r>
              <a:rPr lang="en-GB" sz="3000" b="1" noProof="0" dirty="0">
                <a:solidFill>
                  <a:srgbClr val="000000"/>
                </a:solidFill>
                <a:latin typeface="Times New Roman Bold"/>
                <a:ea typeface="Times New Roman Bold"/>
                <a:cs typeface="Times New Roman Bold"/>
                <a:sym typeface="Times New Roman Bold"/>
              </a:rPr>
              <a:t>Ans: </a:t>
            </a:r>
            <a:r>
              <a:rPr lang="en-GB" sz="3000" noProof="0" dirty="0">
                <a:solidFill>
                  <a:srgbClr val="000000"/>
                </a:solidFill>
                <a:latin typeface="Times New Roman"/>
                <a:ea typeface="Times New Roman"/>
                <a:cs typeface="Times New Roman"/>
                <a:sym typeface="Times New Roman"/>
              </a:rPr>
              <a:t>Senior decision makers need to be identified at the outset and communication given the correct level of respect for authority due to its high power distance index. </a:t>
            </a:r>
          </a:p>
          <a:p>
            <a:pPr algn="just">
              <a:lnSpc>
                <a:spcPts val="3600"/>
              </a:lnSpc>
            </a:pPr>
            <a:r>
              <a:rPr lang="en-GB" sz="3000" b="1" noProof="0" dirty="0">
                <a:solidFill>
                  <a:srgbClr val="000000"/>
                </a:solidFill>
                <a:latin typeface="Times New Roman Bold"/>
                <a:ea typeface="Times New Roman Bold"/>
                <a:cs typeface="Times New Roman Bold"/>
                <a:sym typeface="Times New Roman Bold"/>
              </a:rPr>
              <a:t>Q3. Why are Chinese parties often flexible during business negotiations? </a:t>
            </a:r>
          </a:p>
          <a:p>
            <a:pPr algn="just">
              <a:lnSpc>
                <a:spcPts val="3600"/>
              </a:lnSpc>
            </a:pPr>
            <a:r>
              <a:rPr lang="en-GB" sz="3000" b="1" noProof="0" dirty="0">
                <a:solidFill>
                  <a:srgbClr val="000000"/>
                </a:solidFill>
                <a:latin typeface="Times New Roman Bold"/>
                <a:ea typeface="Times New Roman Bold"/>
                <a:cs typeface="Times New Roman Bold"/>
                <a:sym typeface="Times New Roman Bold"/>
              </a:rPr>
              <a:t>Ans: </a:t>
            </a:r>
            <a:r>
              <a:rPr lang="en-GB" sz="3000" noProof="0" dirty="0">
                <a:solidFill>
                  <a:srgbClr val="000000"/>
                </a:solidFill>
                <a:latin typeface="Times New Roman"/>
                <a:ea typeface="Times New Roman"/>
                <a:cs typeface="Times New Roman"/>
                <a:sym typeface="Times New Roman"/>
              </a:rPr>
              <a:t>Chinese parties are usually flexible in negotiations, due to their requirement for a long term business relationship. </a:t>
            </a:r>
          </a:p>
          <a:p>
            <a:pPr algn="l">
              <a:lnSpc>
                <a:spcPts val="3240"/>
              </a:lnSpc>
            </a:pPr>
            <a:endParaRPr lang="en-GB" sz="3000" noProof="0" dirty="0">
              <a:solidFill>
                <a:srgbClr val="000000"/>
              </a:solidFill>
              <a:latin typeface="Times New Roman"/>
              <a:ea typeface="Times New Roman"/>
              <a:cs typeface="Times New Roman"/>
              <a:sym typeface="Times New Roman"/>
            </a:endParaRPr>
          </a:p>
          <a:p>
            <a:pPr algn="l">
              <a:lnSpc>
                <a:spcPts val="3600"/>
              </a:lnSpc>
            </a:pPr>
            <a:endParaRPr lang="en-GB" sz="3000" noProof="0" dirty="0">
              <a:solidFill>
                <a:srgbClr val="000000"/>
              </a:solidFill>
              <a:latin typeface="Times New Roman"/>
              <a:ea typeface="Times New Roman"/>
              <a:cs typeface="Times New Roman"/>
              <a:sym typeface="Times New Roman"/>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BD582C"/>
            </a:solidFill>
          </p:spPr>
          <p:txBody>
            <a:bodyPr/>
            <a:lstStyle/>
            <a:p>
              <a:endParaRPr lang="en-GB" noProof="0" dirty="0"/>
            </a:p>
          </p:txBody>
        </p:sp>
      </p:grpSp>
      <p:grpSp>
        <p:nvGrpSpPr>
          <p:cNvPr id="4" name="Group 4"/>
          <p:cNvGrpSpPr/>
          <p:nvPr/>
        </p:nvGrpSpPr>
        <p:grpSpPr>
          <a:xfrm>
            <a:off x="0" y="9501473"/>
            <a:ext cx="18288000" cy="98993"/>
            <a:chOff x="0" y="0"/>
            <a:chExt cx="24384000" cy="131991"/>
          </a:xfrm>
        </p:grpSpPr>
        <p:sp>
          <p:nvSpPr>
            <p:cNvPr id="5" name="Freeform 5"/>
            <p:cNvSpPr/>
            <p:nvPr/>
          </p:nvSpPr>
          <p:spPr>
            <a:xfrm>
              <a:off x="0" y="0"/>
              <a:ext cx="24384000" cy="131953"/>
            </a:xfrm>
            <a:custGeom>
              <a:avLst/>
              <a:gdLst/>
              <a:ahLst/>
              <a:cxnLst/>
              <a:rect l="l" t="t" r="r" b="b"/>
              <a:pathLst>
                <a:path w="24384000" h="131953">
                  <a:moveTo>
                    <a:pt x="0" y="0"/>
                  </a:moveTo>
                  <a:lnTo>
                    <a:pt x="24384000" y="0"/>
                  </a:lnTo>
                  <a:lnTo>
                    <a:pt x="24384000" y="131953"/>
                  </a:lnTo>
                  <a:lnTo>
                    <a:pt x="0" y="131953"/>
                  </a:lnTo>
                  <a:close/>
                </a:path>
              </a:pathLst>
            </a:custGeom>
            <a:solidFill>
              <a:srgbClr val="E48312"/>
            </a:solidFill>
          </p:spPr>
          <p:txBody>
            <a:bodyPr/>
            <a:lstStyle/>
            <a:p>
              <a:endParaRPr lang="en-GB" noProof="0"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GB" noProof="0" dirty="0"/>
          </a:p>
        </p:txBody>
      </p:sp>
      <p:grpSp>
        <p:nvGrpSpPr>
          <p:cNvPr id="7" name="Group 7"/>
          <p:cNvGrpSpPr/>
          <p:nvPr/>
        </p:nvGrpSpPr>
        <p:grpSpPr>
          <a:xfrm>
            <a:off x="3478492" y="2814466"/>
            <a:ext cx="11713921" cy="6419269"/>
            <a:chOff x="0" y="0"/>
            <a:chExt cx="15618562" cy="8559025"/>
          </a:xfrm>
        </p:grpSpPr>
        <p:sp>
          <p:nvSpPr>
            <p:cNvPr id="8" name="Freeform 8"/>
            <p:cNvSpPr/>
            <p:nvPr/>
          </p:nvSpPr>
          <p:spPr>
            <a:xfrm>
              <a:off x="0" y="0"/>
              <a:ext cx="15618588" cy="8559038"/>
            </a:xfrm>
            <a:custGeom>
              <a:avLst/>
              <a:gdLst/>
              <a:ahLst/>
              <a:cxnLst/>
              <a:rect l="l" t="t" r="r" b="b"/>
              <a:pathLst>
                <a:path w="15618588" h="8559038">
                  <a:moveTo>
                    <a:pt x="0" y="0"/>
                  </a:moveTo>
                  <a:lnTo>
                    <a:pt x="15618588" y="0"/>
                  </a:lnTo>
                  <a:lnTo>
                    <a:pt x="15618588" y="8559038"/>
                  </a:lnTo>
                  <a:lnTo>
                    <a:pt x="0" y="8559038"/>
                  </a:lnTo>
                  <a:lnTo>
                    <a:pt x="0" y="0"/>
                  </a:lnTo>
                  <a:close/>
                </a:path>
              </a:pathLst>
            </a:custGeom>
            <a:blipFill>
              <a:blip r:embed="rId2"/>
              <a:stretch>
                <a:fillRect/>
              </a:stretch>
            </a:blipFill>
          </p:spPr>
          <p:txBody>
            <a:bodyPr/>
            <a:lstStyle/>
            <a:p>
              <a:endParaRPr lang="en-GB" noProof="0" dirty="0"/>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4070</Words>
  <Application>Microsoft Office PowerPoint</Application>
  <PresentationFormat>Custom</PresentationFormat>
  <Paragraphs>198</Paragraphs>
  <Slides>19</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Times New Roman</vt:lpstr>
      <vt:lpstr>Arial</vt:lpstr>
      <vt:lpstr>Times New Roman Bold Italics</vt:lpstr>
      <vt:lpstr>Calibri</vt:lpstr>
      <vt:lpstr>Times New Roman Bold</vt:lpstr>
      <vt:lpstr>Times New Roman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Helga Sousa Barros</cp:lastModifiedBy>
  <cp:revision>15</cp:revision>
  <dcterms:created xsi:type="dcterms:W3CDTF">2026-07-10T13:30:04Z</dcterms:created>
  <dcterms:modified xsi:type="dcterms:W3CDTF">2026-07-17T14:39:40Z</dcterms:modified>
  <dc:identifier/>
</cp:coreProperties>
</file>