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8" r:id="rId3"/>
    <p:sldId id="259" r:id="rId4"/>
    <p:sldId id="262" r:id="rId5"/>
    <p:sldId id="270" r:id="rId6"/>
    <p:sldId id="260" r:id="rId7"/>
    <p:sldId id="269" r:id="rId8"/>
    <p:sldId id="261" r:id="rId9"/>
    <p:sldId id="265" r:id="rId10"/>
    <p:sldId id="268" r:id="rId11"/>
    <p:sldId id="273" r:id="rId12"/>
    <p:sldId id="266" r:id="rId13"/>
    <p:sldId id="267" r:id="rId14"/>
    <p:sldId id="271" r:id="rId15"/>
    <p:sldId id="274"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96" d="100"/>
          <a:sy n="96" d="100"/>
        </p:scale>
        <p:origin x="40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98399D-7ECB-4082-985E-F4D30181932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ED5DCC0-A585-40DE-8187-994A8A570B92}">
      <dgm:prSet/>
      <dgm:spPr/>
      <dgm:t>
        <a:bodyPr/>
        <a:lstStyle/>
        <a:p>
          <a:r>
            <a:rPr lang="en-US"/>
            <a:t>An estimated 50 million people throughout the world are living with dementia  - WHO (2017). </a:t>
          </a:r>
        </a:p>
      </dgm:t>
    </dgm:pt>
    <dgm:pt modelId="{51103C7F-4A83-48B4-AA4F-D51FB1B1AF9B}" type="parTrans" cxnId="{4F4FD3C9-E72E-4895-BC50-FC2651C7CD69}">
      <dgm:prSet/>
      <dgm:spPr/>
      <dgm:t>
        <a:bodyPr/>
        <a:lstStyle/>
        <a:p>
          <a:endParaRPr lang="en-US"/>
        </a:p>
      </dgm:t>
    </dgm:pt>
    <dgm:pt modelId="{D162470B-211C-4B7A-BF6C-FE976145EF7B}" type="sibTrans" cxnId="{4F4FD3C9-E72E-4895-BC50-FC2651C7CD69}">
      <dgm:prSet/>
      <dgm:spPr/>
      <dgm:t>
        <a:bodyPr/>
        <a:lstStyle/>
        <a:p>
          <a:endParaRPr lang="en-US"/>
        </a:p>
      </dgm:t>
    </dgm:pt>
    <dgm:pt modelId="{CFEC443A-15E3-4E25-850A-9A0F5869D800}">
      <dgm:prSet/>
      <dgm:spPr/>
      <dgm:t>
        <a:bodyPr/>
        <a:lstStyle/>
        <a:p>
          <a:r>
            <a:rPr lang="en-US"/>
            <a:t>Dementia is one of the leading causes of death within England and Wales – Alzheimer's' society (2018). </a:t>
          </a:r>
        </a:p>
      </dgm:t>
    </dgm:pt>
    <dgm:pt modelId="{B6445E14-0AD5-4F7D-BE74-D698D044C3FF}" type="parTrans" cxnId="{41FA66DF-C057-4F52-BB40-422759284FCD}">
      <dgm:prSet/>
      <dgm:spPr/>
      <dgm:t>
        <a:bodyPr/>
        <a:lstStyle/>
        <a:p>
          <a:endParaRPr lang="en-US"/>
        </a:p>
      </dgm:t>
    </dgm:pt>
    <dgm:pt modelId="{C35579B2-9F23-48F9-9509-E1D13DA71646}" type="sibTrans" cxnId="{41FA66DF-C057-4F52-BB40-422759284FCD}">
      <dgm:prSet/>
      <dgm:spPr/>
      <dgm:t>
        <a:bodyPr/>
        <a:lstStyle/>
        <a:p>
          <a:endParaRPr lang="en-US"/>
        </a:p>
      </dgm:t>
    </dgm:pt>
    <dgm:pt modelId="{DAEA7A54-615F-4959-8EA6-80DA0D6F4385}">
      <dgm:prSet/>
      <dgm:spPr/>
      <dgm:t>
        <a:bodyPr/>
        <a:lstStyle/>
        <a:p>
          <a:r>
            <a:rPr lang="en-US" dirty="0"/>
            <a:t>In the UK alone 1 in 10 care for a loved one – Department for health and social care (2018).</a:t>
          </a:r>
        </a:p>
      </dgm:t>
    </dgm:pt>
    <dgm:pt modelId="{578D83E8-BE49-4B57-9EA9-4EBC6C104403}" type="parTrans" cxnId="{BA9F36BA-8F4D-4CA3-89F4-4E2CFDF1BDE5}">
      <dgm:prSet/>
      <dgm:spPr/>
      <dgm:t>
        <a:bodyPr/>
        <a:lstStyle/>
        <a:p>
          <a:endParaRPr lang="en-US"/>
        </a:p>
      </dgm:t>
    </dgm:pt>
    <dgm:pt modelId="{8E0733C8-D5B0-4DBB-87AF-C6E8C7839573}" type="sibTrans" cxnId="{BA9F36BA-8F4D-4CA3-89F4-4E2CFDF1BDE5}">
      <dgm:prSet/>
      <dgm:spPr/>
      <dgm:t>
        <a:bodyPr/>
        <a:lstStyle/>
        <a:p>
          <a:endParaRPr lang="en-US"/>
        </a:p>
      </dgm:t>
    </dgm:pt>
    <dgm:pt modelId="{C84A29CB-3DBA-4B0B-BF8C-4D4934F9C8AC}">
      <dgm:prSet/>
      <dgm:spPr/>
      <dgm:t>
        <a:bodyPr/>
        <a:lstStyle/>
        <a:p>
          <a:r>
            <a:rPr lang="en-US"/>
            <a:t>There is a gap In the field, a need for more training and research to be given to carers of people with dementia- Stokes (2014). </a:t>
          </a:r>
        </a:p>
      </dgm:t>
    </dgm:pt>
    <dgm:pt modelId="{FFB3F6A3-1F46-4CA9-86A7-2862441DB3AE}" type="parTrans" cxnId="{19443EBE-2312-4E21-8DE8-DB8023D872D7}">
      <dgm:prSet/>
      <dgm:spPr/>
      <dgm:t>
        <a:bodyPr/>
        <a:lstStyle/>
        <a:p>
          <a:endParaRPr lang="en-US"/>
        </a:p>
      </dgm:t>
    </dgm:pt>
    <dgm:pt modelId="{67FAF605-A163-4F4D-9407-92847BE40011}" type="sibTrans" cxnId="{19443EBE-2312-4E21-8DE8-DB8023D872D7}">
      <dgm:prSet/>
      <dgm:spPr/>
      <dgm:t>
        <a:bodyPr/>
        <a:lstStyle/>
        <a:p>
          <a:endParaRPr lang="en-US"/>
        </a:p>
      </dgm:t>
    </dgm:pt>
    <dgm:pt modelId="{4308F354-D68C-4C6D-9F8D-42933BE5AF15}" type="pres">
      <dgm:prSet presAssocID="{F998399D-7ECB-4082-985E-F4D30181932C}" presName="vert0" presStyleCnt="0">
        <dgm:presLayoutVars>
          <dgm:dir/>
          <dgm:animOne val="branch"/>
          <dgm:animLvl val="lvl"/>
        </dgm:presLayoutVars>
      </dgm:prSet>
      <dgm:spPr/>
    </dgm:pt>
    <dgm:pt modelId="{B0139107-ABE5-448B-8ED6-6F2251754617}" type="pres">
      <dgm:prSet presAssocID="{FED5DCC0-A585-40DE-8187-994A8A570B92}" presName="thickLine" presStyleLbl="alignNode1" presStyleIdx="0" presStyleCnt="4"/>
      <dgm:spPr/>
    </dgm:pt>
    <dgm:pt modelId="{23E85C99-B4BD-40D0-B5AC-2480A53A8C83}" type="pres">
      <dgm:prSet presAssocID="{FED5DCC0-A585-40DE-8187-994A8A570B92}" presName="horz1" presStyleCnt="0"/>
      <dgm:spPr/>
    </dgm:pt>
    <dgm:pt modelId="{E7CFD3BF-41EF-497A-95ED-B8146A219B22}" type="pres">
      <dgm:prSet presAssocID="{FED5DCC0-A585-40DE-8187-994A8A570B92}" presName="tx1" presStyleLbl="revTx" presStyleIdx="0" presStyleCnt="4"/>
      <dgm:spPr/>
    </dgm:pt>
    <dgm:pt modelId="{647A7959-6393-4FE8-943A-E2DF03235368}" type="pres">
      <dgm:prSet presAssocID="{FED5DCC0-A585-40DE-8187-994A8A570B92}" presName="vert1" presStyleCnt="0"/>
      <dgm:spPr/>
    </dgm:pt>
    <dgm:pt modelId="{E2121E00-B472-44DA-A701-6FA0E6BF6728}" type="pres">
      <dgm:prSet presAssocID="{CFEC443A-15E3-4E25-850A-9A0F5869D800}" presName="thickLine" presStyleLbl="alignNode1" presStyleIdx="1" presStyleCnt="4"/>
      <dgm:spPr/>
    </dgm:pt>
    <dgm:pt modelId="{C1FA8F76-B94D-44D4-AE2E-752D417C6EFE}" type="pres">
      <dgm:prSet presAssocID="{CFEC443A-15E3-4E25-850A-9A0F5869D800}" presName="horz1" presStyleCnt="0"/>
      <dgm:spPr/>
    </dgm:pt>
    <dgm:pt modelId="{29F9AA21-AB66-445E-8A40-1D8EECD8BA69}" type="pres">
      <dgm:prSet presAssocID="{CFEC443A-15E3-4E25-850A-9A0F5869D800}" presName="tx1" presStyleLbl="revTx" presStyleIdx="1" presStyleCnt="4"/>
      <dgm:spPr/>
    </dgm:pt>
    <dgm:pt modelId="{9C9FC95C-70E9-4D46-BAF3-9EF633DACE68}" type="pres">
      <dgm:prSet presAssocID="{CFEC443A-15E3-4E25-850A-9A0F5869D800}" presName="vert1" presStyleCnt="0"/>
      <dgm:spPr/>
    </dgm:pt>
    <dgm:pt modelId="{63D63E30-57EA-46F4-BC65-AF28A87029B9}" type="pres">
      <dgm:prSet presAssocID="{DAEA7A54-615F-4959-8EA6-80DA0D6F4385}" presName="thickLine" presStyleLbl="alignNode1" presStyleIdx="2" presStyleCnt="4"/>
      <dgm:spPr/>
    </dgm:pt>
    <dgm:pt modelId="{08D5FBFD-9A82-4C02-AD90-501439002C74}" type="pres">
      <dgm:prSet presAssocID="{DAEA7A54-615F-4959-8EA6-80DA0D6F4385}" presName="horz1" presStyleCnt="0"/>
      <dgm:spPr/>
    </dgm:pt>
    <dgm:pt modelId="{E685FEDE-F6F8-4A27-8AE2-836FA7EC56DD}" type="pres">
      <dgm:prSet presAssocID="{DAEA7A54-615F-4959-8EA6-80DA0D6F4385}" presName="tx1" presStyleLbl="revTx" presStyleIdx="2" presStyleCnt="4"/>
      <dgm:spPr/>
    </dgm:pt>
    <dgm:pt modelId="{46990011-F4E0-44FF-9E1F-BF590CCA6BA0}" type="pres">
      <dgm:prSet presAssocID="{DAEA7A54-615F-4959-8EA6-80DA0D6F4385}" presName="vert1" presStyleCnt="0"/>
      <dgm:spPr/>
    </dgm:pt>
    <dgm:pt modelId="{00895253-75B9-4459-9507-4079B074A31E}" type="pres">
      <dgm:prSet presAssocID="{C84A29CB-3DBA-4B0B-BF8C-4D4934F9C8AC}" presName="thickLine" presStyleLbl="alignNode1" presStyleIdx="3" presStyleCnt="4"/>
      <dgm:spPr/>
    </dgm:pt>
    <dgm:pt modelId="{6C6A8146-8A12-48D6-AD8E-09227C768423}" type="pres">
      <dgm:prSet presAssocID="{C84A29CB-3DBA-4B0B-BF8C-4D4934F9C8AC}" presName="horz1" presStyleCnt="0"/>
      <dgm:spPr/>
    </dgm:pt>
    <dgm:pt modelId="{69E82457-B3BB-4F03-9EE6-2C8FA38DEF19}" type="pres">
      <dgm:prSet presAssocID="{C84A29CB-3DBA-4B0B-BF8C-4D4934F9C8AC}" presName="tx1" presStyleLbl="revTx" presStyleIdx="3" presStyleCnt="4"/>
      <dgm:spPr/>
    </dgm:pt>
    <dgm:pt modelId="{B7A10A29-8FAA-4D27-94D9-7146FF4A4CC5}" type="pres">
      <dgm:prSet presAssocID="{C84A29CB-3DBA-4B0B-BF8C-4D4934F9C8AC}" presName="vert1" presStyleCnt="0"/>
      <dgm:spPr/>
    </dgm:pt>
  </dgm:ptLst>
  <dgm:cxnLst>
    <dgm:cxn modelId="{3E34FB17-D933-40ED-8E92-F64C1010B641}" type="presOf" srcId="{DAEA7A54-615F-4959-8EA6-80DA0D6F4385}" destId="{E685FEDE-F6F8-4A27-8AE2-836FA7EC56DD}" srcOrd="0" destOrd="0" presId="urn:microsoft.com/office/officeart/2008/layout/LinedList"/>
    <dgm:cxn modelId="{267D0048-4D2D-4853-B371-F37EB6E2A604}" type="presOf" srcId="{F998399D-7ECB-4082-985E-F4D30181932C}" destId="{4308F354-D68C-4C6D-9F8D-42933BE5AF15}" srcOrd="0" destOrd="0" presId="urn:microsoft.com/office/officeart/2008/layout/LinedList"/>
    <dgm:cxn modelId="{576B824D-E218-44D1-AE53-858F85111908}" type="presOf" srcId="{FED5DCC0-A585-40DE-8187-994A8A570B92}" destId="{E7CFD3BF-41EF-497A-95ED-B8146A219B22}" srcOrd="0" destOrd="0" presId="urn:microsoft.com/office/officeart/2008/layout/LinedList"/>
    <dgm:cxn modelId="{8920C09B-744A-4A37-91B8-0B9EE9E2EE6F}" type="presOf" srcId="{C84A29CB-3DBA-4B0B-BF8C-4D4934F9C8AC}" destId="{69E82457-B3BB-4F03-9EE6-2C8FA38DEF19}" srcOrd="0" destOrd="0" presId="urn:microsoft.com/office/officeart/2008/layout/LinedList"/>
    <dgm:cxn modelId="{BA9F36BA-8F4D-4CA3-89F4-4E2CFDF1BDE5}" srcId="{F998399D-7ECB-4082-985E-F4D30181932C}" destId="{DAEA7A54-615F-4959-8EA6-80DA0D6F4385}" srcOrd="2" destOrd="0" parTransId="{578D83E8-BE49-4B57-9EA9-4EBC6C104403}" sibTransId="{8E0733C8-D5B0-4DBB-87AF-C6E8C7839573}"/>
    <dgm:cxn modelId="{19443EBE-2312-4E21-8DE8-DB8023D872D7}" srcId="{F998399D-7ECB-4082-985E-F4D30181932C}" destId="{C84A29CB-3DBA-4B0B-BF8C-4D4934F9C8AC}" srcOrd="3" destOrd="0" parTransId="{FFB3F6A3-1F46-4CA9-86A7-2862441DB3AE}" sibTransId="{67FAF605-A163-4F4D-9407-92847BE40011}"/>
    <dgm:cxn modelId="{4F4FD3C9-E72E-4895-BC50-FC2651C7CD69}" srcId="{F998399D-7ECB-4082-985E-F4D30181932C}" destId="{FED5DCC0-A585-40DE-8187-994A8A570B92}" srcOrd="0" destOrd="0" parTransId="{51103C7F-4A83-48B4-AA4F-D51FB1B1AF9B}" sibTransId="{D162470B-211C-4B7A-BF6C-FE976145EF7B}"/>
    <dgm:cxn modelId="{41FA66DF-C057-4F52-BB40-422759284FCD}" srcId="{F998399D-7ECB-4082-985E-F4D30181932C}" destId="{CFEC443A-15E3-4E25-850A-9A0F5869D800}" srcOrd="1" destOrd="0" parTransId="{B6445E14-0AD5-4F7D-BE74-D698D044C3FF}" sibTransId="{C35579B2-9F23-48F9-9509-E1D13DA71646}"/>
    <dgm:cxn modelId="{658D87EC-AADA-4388-ACDA-FEF0465F884A}" type="presOf" srcId="{CFEC443A-15E3-4E25-850A-9A0F5869D800}" destId="{29F9AA21-AB66-445E-8A40-1D8EECD8BA69}" srcOrd="0" destOrd="0" presId="urn:microsoft.com/office/officeart/2008/layout/LinedList"/>
    <dgm:cxn modelId="{9636A5D4-85C7-40A5-994A-2A8E20FFA846}" type="presParOf" srcId="{4308F354-D68C-4C6D-9F8D-42933BE5AF15}" destId="{B0139107-ABE5-448B-8ED6-6F2251754617}" srcOrd="0" destOrd="0" presId="urn:microsoft.com/office/officeart/2008/layout/LinedList"/>
    <dgm:cxn modelId="{51825524-CE96-46FE-9D47-644F5113B7A3}" type="presParOf" srcId="{4308F354-D68C-4C6D-9F8D-42933BE5AF15}" destId="{23E85C99-B4BD-40D0-B5AC-2480A53A8C83}" srcOrd="1" destOrd="0" presId="urn:microsoft.com/office/officeart/2008/layout/LinedList"/>
    <dgm:cxn modelId="{75431BC3-3DC0-46DA-B682-6ED787E1C5C5}" type="presParOf" srcId="{23E85C99-B4BD-40D0-B5AC-2480A53A8C83}" destId="{E7CFD3BF-41EF-497A-95ED-B8146A219B22}" srcOrd="0" destOrd="0" presId="urn:microsoft.com/office/officeart/2008/layout/LinedList"/>
    <dgm:cxn modelId="{020D23AF-18AE-4895-B4FF-9E084FC05A6A}" type="presParOf" srcId="{23E85C99-B4BD-40D0-B5AC-2480A53A8C83}" destId="{647A7959-6393-4FE8-943A-E2DF03235368}" srcOrd="1" destOrd="0" presId="urn:microsoft.com/office/officeart/2008/layout/LinedList"/>
    <dgm:cxn modelId="{F0F48DC1-2A1E-4DC7-B835-6413382F0B7A}" type="presParOf" srcId="{4308F354-D68C-4C6D-9F8D-42933BE5AF15}" destId="{E2121E00-B472-44DA-A701-6FA0E6BF6728}" srcOrd="2" destOrd="0" presId="urn:microsoft.com/office/officeart/2008/layout/LinedList"/>
    <dgm:cxn modelId="{1549F6D4-3285-458F-9BD3-86D98FFB3AF4}" type="presParOf" srcId="{4308F354-D68C-4C6D-9F8D-42933BE5AF15}" destId="{C1FA8F76-B94D-44D4-AE2E-752D417C6EFE}" srcOrd="3" destOrd="0" presId="urn:microsoft.com/office/officeart/2008/layout/LinedList"/>
    <dgm:cxn modelId="{31470E00-09EC-463B-A105-00D48C5C8530}" type="presParOf" srcId="{C1FA8F76-B94D-44D4-AE2E-752D417C6EFE}" destId="{29F9AA21-AB66-445E-8A40-1D8EECD8BA69}" srcOrd="0" destOrd="0" presId="urn:microsoft.com/office/officeart/2008/layout/LinedList"/>
    <dgm:cxn modelId="{8AFDBF48-2AD5-4C31-813E-6AB95AEAB4B1}" type="presParOf" srcId="{C1FA8F76-B94D-44D4-AE2E-752D417C6EFE}" destId="{9C9FC95C-70E9-4D46-BAF3-9EF633DACE68}" srcOrd="1" destOrd="0" presId="urn:microsoft.com/office/officeart/2008/layout/LinedList"/>
    <dgm:cxn modelId="{401B2C00-4737-4049-AD20-FFE41A252470}" type="presParOf" srcId="{4308F354-D68C-4C6D-9F8D-42933BE5AF15}" destId="{63D63E30-57EA-46F4-BC65-AF28A87029B9}" srcOrd="4" destOrd="0" presId="urn:microsoft.com/office/officeart/2008/layout/LinedList"/>
    <dgm:cxn modelId="{A221C28A-3565-4DF4-8AFE-663A766D417A}" type="presParOf" srcId="{4308F354-D68C-4C6D-9F8D-42933BE5AF15}" destId="{08D5FBFD-9A82-4C02-AD90-501439002C74}" srcOrd="5" destOrd="0" presId="urn:microsoft.com/office/officeart/2008/layout/LinedList"/>
    <dgm:cxn modelId="{08160AC7-3CD7-494B-AB46-0BA8188989CF}" type="presParOf" srcId="{08D5FBFD-9A82-4C02-AD90-501439002C74}" destId="{E685FEDE-F6F8-4A27-8AE2-836FA7EC56DD}" srcOrd="0" destOrd="0" presId="urn:microsoft.com/office/officeart/2008/layout/LinedList"/>
    <dgm:cxn modelId="{E0E693FA-68B2-4AFC-BD37-560A0D10973D}" type="presParOf" srcId="{08D5FBFD-9A82-4C02-AD90-501439002C74}" destId="{46990011-F4E0-44FF-9E1F-BF590CCA6BA0}" srcOrd="1" destOrd="0" presId="urn:microsoft.com/office/officeart/2008/layout/LinedList"/>
    <dgm:cxn modelId="{EA04DB52-39B7-41F6-8AB0-AE6200A8C0B6}" type="presParOf" srcId="{4308F354-D68C-4C6D-9F8D-42933BE5AF15}" destId="{00895253-75B9-4459-9507-4079B074A31E}" srcOrd="6" destOrd="0" presId="urn:microsoft.com/office/officeart/2008/layout/LinedList"/>
    <dgm:cxn modelId="{05299377-E654-4554-9FA8-7368B685C677}" type="presParOf" srcId="{4308F354-D68C-4C6D-9F8D-42933BE5AF15}" destId="{6C6A8146-8A12-48D6-AD8E-09227C768423}" srcOrd="7" destOrd="0" presId="urn:microsoft.com/office/officeart/2008/layout/LinedList"/>
    <dgm:cxn modelId="{80B9FCC3-A0AA-491D-BE3F-D37DEE14E787}" type="presParOf" srcId="{6C6A8146-8A12-48D6-AD8E-09227C768423}" destId="{69E82457-B3BB-4F03-9EE6-2C8FA38DEF19}" srcOrd="0" destOrd="0" presId="urn:microsoft.com/office/officeart/2008/layout/LinedList"/>
    <dgm:cxn modelId="{93926E26-A1CA-453F-A785-2206F37CB306}" type="presParOf" srcId="{6C6A8146-8A12-48D6-AD8E-09227C768423}" destId="{B7A10A29-8FAA-4D27-94D9-7146FF4A4C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A67415-24AF-4C06-B421-94C513AFB9B9}"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C90196B7-C275-476F-ADA4-D37E7EA5ADC6}">
      <dgm:prSet/>
      <dgm:spPr/>
      <dgm:t>
        <a:bodyPr/>
        <a:lstStyle/>
        <a:p>
          <a:r>
            <a:rPr lang="en-US"/>
            <a:t>The research technique that I am going to be using is thematic analysis. </a:t>
          </a:r>
        </a:p>
      </dgm:t>
    </dgm:pt>
    <dgm:pt modelId="{EF0D5EE4-8F77-4A6E-AB3E-89050EB05EA0}" type="parTrans" cxnId="{E5C0672B-858C-42CA-8732-A7C4A8FEDD9E}">
      <dgm:prSet/>
      <dgm:spPr/>
      <dgm:t>
        <a:bodyPr/>
        <a:lstStyle/>
        <a:p>
          <a:endParaRPr lang="en-US"/>
        </a:p>
      </dgm:t>
    </dgm:pt>
    <dgm:pt modelId="{B216740A-AAF8-4EB6-A274-FC94D20515FB}" type="sibTrans" cxnId="{E5C0672B-858C-42CA-8732-A7C4A8FEDD9E}">
      <dgm:prSet/>
      <dgm:spPr/>
      <dgm:t>
        <a:bodyPr/>
        <a:lstStyle/>
        <a:p>
          <a:endParaRPr lang="en-US"/>
        </a:p>
      </dgm:t>
    </dgm:pt>
    <dgm:pt modelId="{9AD77B12-4845-4D33-BE11-1153ADCED7FD}">
      <dgm:prSet/>
      <dgm:spPr/>
      <dgm:t>
        <a:bodyPr/>
        <a:lstStyle/>
        <a:p>
          <a:r>
            <a:rPr lang="en-US" dirty="0"/>
            <a:t>I am first going to transcribe the research and then analyze the data using the 6 stages of thematic analysis. </a:t>
          </a:r>
        </a:p>
      </dgm:t>
    </dgm:pt>
    <dgm:pt modelId="{66F9FACA-092F-4A8E-97BE-F857D89B9A5B}" type="parTrans" cxnId="{1B0BA435-EDF3-4184-BF47-FE389B7EEE17}">
      <dgm:prSet/>
      <dgm:spPr/>
      <dgm:t>
        <a:bodyPr/>
        <a:lstStyle/>
        <a:p>
          <a:endParaRPr lang="en-US"/>
        </a:p>
      </dgm:t>
    </dgm:pt>
    <dgm:pt modelId="{FCDC4374-5C02-4443-BD56-178015CFA81E}" type="sibTrans" cxnId="{1B0BA435-EDF3-4184-BF47-FE389B7EEE17}">
      <dgm:prSet/>
      <dgm:spPr/>
      <dgm:t>
        <a:bodyPr/>
        <a:lstStyle/>
        <a:p>
          <a:endParaRPr lang="en-US"/>
        </a:p>
      </dgm:t>
    </dgm:pt>
    <dgm:pt modelId="{5AD7660C-604D-43A5-AAF7-F0A9EDA69F5D}">
      <dgm:prSet/>
      <dgm:spPr/>
      <dgm:t>
        <a:bodyPr/>
        <a:lstStyle/>
        <a:p>
          <a:r>
            <a:rPr lang="en-US"/>
            <a:t>Key themes in the data will be identified and used to draw a conclusion that accurately mirrors my results. </a:t>
          </a:r>
        </a:p>
      </dgm:t>
    </dgm:pt>
    <dgm:pt modelId="{5B445C6F-C989-4ACB-AA71-94678CCFBADA}" type="parTrans" cxnId="{6B42C7C1-DA6E-4743-B599-723E70B8CC30}">
      <dgm:prSet/>
      <dgm:spPr/>
      <dgm:t>
        <a:bodyPr/>
        <a:lstStyle/>
        <a:p>
          <a:endParaRPr lang="en-US"/>
        </a:p>
      </dgm:t>
    </dgm:pt>
    <dgm:pt modelId="{10B1A549-80E5-4524-9B72-7404B14BF60B}" type="sibTrans" cxnId="{6B42C7C1-DA6E-4743-B599-723E70B8CC30}">
      <dgm:prSet/>
      <dgm:spPr/>
      <dgm:t>
        <a:bodyPr/>
        <a:lstStyle/>
        <a:p>
          <a:endParaRPr lang="en-US"/>
        </a:p>
      </dgm:t>
    </dgm:pt>
    <dgm:pt modelId="{A9BC5589-AF38-4AB6-AE19-7080E90B4B1C}" type="pres">
      <dgm:prSet presAssocID="{86A67415-24AF-4C06-B421-94C513AFB9B9}" presName="outerComposite" presStyleCnt="0">
        <dgm:presLayoutVars>
          <dgm:chMax val="5"/>
          <dgm:dir/>
          <dgm:resizeHandles val="exact"/>
        </dgm:presLayoutVars>
      </dgm:prSet>
      <dgm:spPr/>
    </dgm:pt>
    <dgm:pt modelId="{AE5DE003-8E93-4295-8CF7-9F4EDB312F2A}" type="pres">
      <dgm:prSet presAssocID="{86A67415-24AF-4C06-B421-94C513AFB9B9}" presName="dummyMaxCanvas" presStyleCnt="0">
        <dgm:presLayoutVars/>
      </dgm:prSet>
      <dgm:spPr/>
    </dgm:pt>
    <dgm:pt modelId="{1F465E36-7998-4AA1-A36D-3D8BEEE4DB72}" type="pres">
      <dgm:prSet presAssocID="{86A67415-24AF-4C06-B421-94C513AFB9B9}" presName="ThreeNodes_1" presStyleLbl="node1" presStyleIdx="0" presStyleCnt="3">
        <dgm:presLayoutVars>
          <dgm:bulletEnabled val="1"/>
        </dgm:presLayoutVars>
      </dgm:prSet>
      <dgm:spPr/>
    </dgm:pt>
    <dgm:pt modelId="{2D3847F0-D236-40A4-BAB6-CC124A7BD964}" type="pres">
      <dgm:prSet presAssocID="{86A67415-24AF-4C06-B421-94C513AFB9B9}" presName="ThreeNodes_2" presStyleLbl="node1" presStyleIdx="1" presStyleCnt="3">
        <dgm:presLayoutVars>
          <dgm:bulletEnabled val="1"/>
        </dgm:presLayoutVars>
      </dgm:prSet>
      <dgm:spPr/>
    </dgm:pt>
    <dgm:pt modelId="{B6E7CA96-BB68-4438-8F5B-7F9C3276728D}" type="pres">
      <dgm:prSet presAssocID="{86A67415-24AF-4C06-B421-94C513AFB9B9}" presName="ThreeNodes_3" presStyleLbl="node1" presStyleIdx="2" presStyleCnt="3">
        <dgm:presLayoutVars>
          <dgm:bulletEnabled val="1"/>
        </dgm:presLayoutVars>
      </dgm:prSet>
      <dgm:spPr/>
    </dgm:pt>
    <dgm:pt modelId="{0B795E3F-2333-4D95-AEAC-6E309839B473}" type="pres">
      <dgm:prSet presAssocID="{86A67415-24AF-4C06-B421-94C513AFB9B9}" presName="ThreeConn_1-2" presStyleLbl="fgAccFollowNode1" presStyleIdx="0" presStyleCnt="2">
        <dgm:presLayoutVars>
          <dgm:bulletEnabled val="1"/>
        </dgm:presLayoutVars>
      </dgm:prSet>
      <dgm:spPr/>
    </dgm:pt>
    <dgm:pt modelId="{D72C925A-77C3-40B9-8BE6-42AB54A42A33}" type="pres">
      <dgm:prSet presAssocID="{86A67415-24AF-4C06-B421-94C513AFB9B9}" presName="ThreeConn_2-3" presStyleLbl="fgAccFollowNode1" presStyleIdx="1" presStyleCnt="2">
        <dgm:presLayoutVars>
          <dgm:bulletEnabled val="1"/>
        </dgm:presLayoutVars>
      </dgm:prSet>
      <dgm:spPr/>
    </dgm:pt>
    <dgm:pt modelId="{CF3DF98C-F82A-4308-BDAE-614208722EC0}" type="pres">
      <dgm:prSet presAssocID="{86A67415-24AF-4C06-B421-94C513AFB9B9}" presName="ThreeNodes_1_text" presStyleLbl="node1" presStyleIdx="2" presStyleCnt="3">
        <dgm:presLayoutVars>
          <dgm:bulletEnabled val="1"/>
        </dgm:presLayoutVars>
      </dgm:prSet>
      <dgm:spPr/>
    </dgm:pt>
    <dgm:pt modelId="{4172903E-5A95-432D-9265-B7577CDB0BD7}" type="pres">
      <dgm:prSet presAssocID="{86A67415-24AF-4C06-B421-94C513AFB9B9}" presName="ThreeNodes_2_text" presStyleLbl="node1" presStyleIdx="2" presStyleCnt="3">
        <dgm:presLayoutVars>
          <dgm:bulletEnabled val="1"/>
        </dgm:presLayoutVars>
      </dgm:prSet>
      <dgm:spPr/>
    </dgm:pt>
    <dgm:pt modelId="{CCA58A06-78DE-414D-A4F1-28A38EFE05CC}" type="pres">
      <dgm:prSet presAssocID="{86A67415-24AF-4C06-B421-94C513AFB9B9}" presName="ThreeNodes_3_text" presStyleLbl="node1" presStyleIdx="2" presStyleCnt="3">
        <dgm:presLayoutVars>
          <dgm:bulletEnabled val="1"/>
        </dgm:presLayoutVars>
      </dgm:prSet>
      <dgm:spPr/>
    </dgm:pt>
  </dgm:ptLst>
  <dgm:cxnLst>
    <dgm:cxn modelId="{B867920F-DC22-47AB-8A6B-C82185A1B398}" type="presOf" srcId="{86A67415-24AF-4C06-B421-94C513AFB9B9}" destId="{A9BC5589-AF38-4AB6-AE19-7080E90B4B1C}" srcOrd="0" destOrd="0" presId="urn:microsoft.com/office/officeart/2005/8/layout/vProcess5"/>
    <dgm:cxn modelId="{34A97B12-01B8-4C0B-8A3F-B7BC13BF8DAE}" type="presOf" srcId="{C90196B7-C275-476F-ADA4-D37E7EA5ADC6}" destId="{1F465E36-7998-4AA1-A36D-3D8BEEE4DB72}" srcOrd="0" destOrd="0" presId="urn:microsoft.com/office/officeart/2005/8/layout/vProcess5"/>
    <dgm:cxn modelId="{C7A0F417-C23C-4389-817C-AA5612B740C3}" type="presOf" srcId="{B216740A-AAF8-4EB6-A274-FC94D20515FB}" destId="{0B795E3F-2333-4D95-AEAC-6E309839B473}" srcOrd="0" destOrd="0" presId="urn:microsoft.com/office/officeart/2005/8/layout/vProcess5"/>
    <dgm:cxn modelId="{E5C0672B-858C-42CA-8732-A7C4A8FEDD9E}" srcId="{86A67415-24AF-4C06-B421-94C513AFB9B9}" destId="{C90196B7-C275-476F-ADA4-D37E7EA5ADC6}" srcOrd="0" destOrd="0" parTransId="{EF0D5EE4-8F77-4A6E-AB3E-89050EB05EA0}" sibTransId="{B216740A-AAF8-4EB6-A274-FC94D20515FB}"/>
    <dgm:cxn modelId="{1B0BA435-EDF3-4184-BF47-FE389B7EEE17}" srcId="{86A67415-24AF-4C06-B421-94C513AFB9B9}" destId="{9AD77B12-4845-4D33-BE11-1153ADCED7FD}" srcOrd="1" destOrd="0" parTransId="{66F9FACA-092F-4A8E-97BE-F857D89B9A5B}" sibTransId="{FCDC4374-5C02-4443-BD56-178015CFA81E}"/>
    <dgm:cxn modelId="{C7043043-A015-41D7-9F87-D3AE7BBCC705}" type="presOf" srcId="{C90196B7-C275-476F-ADA4-D37E7EA5ADC6}" destId="{CF3DF98C-F82A-4308-BDAE-614208722EC0}" srcOrd="1" destOrd="0" presId="urn:microsoft.com/office/officeart/2005/8/layout/vProcess5"/>
    <dgm:cxn modelId="{F061B65A-DB7C-478A-800B-356772F95306}" type="presOf" srcId="{FCDC4374-5C02-4443-BD56-178015CFA81E}" destId="{D72C925A-77C3-40B9-8BE6-42AB54A42A33}" srcOrd="0" destOrd="0" presId="urn:microsoft.com/office/officeart/2005/8/layout/vProcess5"/>
    <dgm:cxn modelId="{D4840C73-E3E9-47BE-B864-221C2BCF12FD}" type="presOf" srcId="{5AD7660C-604D-43A5-AAF7-F0A9EDA69F5D}" destId="{CCA58A06-78DE-414D-A4F1-28A38EFE05CC}" srcOrd="1" destOrd="0" presId="urn:microsoft.com/office/officeart/2005/8/layout/vProcess5"/>
    <dgm:cxn modelId="{2D3502A6-FAB7-4C0D-BE59-8DB1A98BA530}" type="presOf" srcId="{9AD77B12-4845-4D33-BE11-1153ADCED7FD}" destId="{2D3847F0-D236-40A4-BAB6-CC124A7BD964}" srcOrd="0" destOrd="0" presId="urn:microsoft.com/office/officeart/2005/8/layout/vProcess5"/>
    <dgm:cxn modelId="{C20A3AAC-9269-4235-A9AA-2F1256A1F5F6}" type="presOf" srcId="{5AD7660C-604D-43A5-AAF7-F0A9EDA69F5D}" destId="{B6E7CA96-BB68-4438-8F5B-7F9C3276728D}" srcOrd="0" destOrd="0" presId="urn:microsoft.com/office/officeart/2005/8/layout/vProcess5"/>
    <dgm:cxn modelId="{7EF155B4-9CA4-4511-A1BB-20C7D406600F}" type="presOf" srcId="{9AD77B12-4845-4D33-BE11-1153ADCED7FD}" destId="{4172903E-5A95-432D-9265-B7577CDB0BD7}" srcOrd="1" destOrd="0" presId="urn:microsoft.com/office/officeart/2005/8/layout/vProcess5"/>
    <dgm:cxn modelId="{6B42C7C1-DA6E-4743-B599-723E70B8CC30}" srcId="{86A67415-24AF-4C06-B421-94C513AFB9B9}" destId="{5AD7660C-604D-43A5-AAF7-F0A9EDA69F5D}" srcOrd="2" destOrd="0" parTransId="{5B445C6F-C989-4ACB-AA71-94678CCFBADA}" sibTransId="{10B1A549-80E5-4524-9B72-7404B14BF60B}"/>
    <dgm:cxn modelId="{0D7E0F6F-DFE2-4BF0-9C57-D1BF04FEE4B6}" type="presParOf" srcId="{A9BC5589-AF38-4AB6-AE19-7080E90B4B1C}" destId="{AE5DE003-8E93-4295-8CF7-9F4EDB312F2A}" srcOrd="0" destOrd="0" presId="urn:microsoft.com/office/officeart/2005/8/layout/vProcess5"/>
    <dgm:cxn modelId="{633E9487-3829-488E-B56E-E778B51F3225}" type="presParOf" srcId="{A9BC5589-AF38-4AB6-AE19-7080E90B4B1C}" destId="{1F465E36-7998-4AA1-A36D-3D8BEEE4DB72}" srcOrd="1" destOrd="0" presId="urn:microsoft.com/office/officeart/2005/8/layout/vProcess5"/>
    <dgm:cxn modelId="{28B4FFFC-94E6-40A4-B6E9-656694F550FA}" type="presParOf" srcId="{A9BC5589-AF38-4AB6-AE19-7080E90B4B1C}" destId="{2D3847F0-D236-40A4-BAB6-CC124A7BD964}" srcOrd="2" destOrd="0" presId="urn:microsoft.com/office/officeart/2005/8/layout/vProcess5"/>
    <dgm:cxn modelId="{C6B815C2-69BA-4095-B5F1-A03C11DD1E9B}" type="presParOf" srcId="{A9BC5589-AF38-4AB6-AE19-7080E90B4B1C}" destId="{B6E7CA96-BB68-4438-8F5B-7F9C3276728D}" srcOrd="3" destOrd="0" presId="urn:microsoft.com/office/officeart/2005/8/layout/vProcess5"/>
    <dgm:cxn modelId="{41B8D761-CC1D-49BD-A314-AE9ABBCC49F6}" type="presParOf" srcId="{A9BC5589-AF38-4AB6-AE19-7080E90B4B1C}" destId="{0B795E3F-2333-4D95-AEAC-6E309839B473}" srcOrd="4" destOrd="0" presId="urn:microsoft.com/office/officeart/2005/8/layout/vProcess5"/>
    <dgm:cxn modelId="{AE813147-DF27-481A-B1CD-12C9910BC5C1}" type="presParOf" srcId="{A9BC5589-AF38-4AB6-AE19-7080E90B4B1C}" destId="{D72C925A-77C3-40B9-8BE6-42AB54A42A33}" srcOrd="5" destOrd="0" presId="urn:microsoft.com/office/officeart/2005/8/layout/vProcess5"/>
    <dgm:cxn modelId="{043BE6AB-7D36-4524-B670-4CB4991688B7}" type="presParOf" srcId="{A9BC5589-AF38-4AB6-AE19-7080E90B4B1C}" destId="{CF3DF98C-F82A-4308-BDAE-614208722EC0}" srcOrd="6" destOrd="0" presId="urn:microsoft.com/office/officeart/2005/8/layout/vProcess5"/>
    <dgm:cxn modelId="{D290BA79-F63E-4ACD-8E8F-981EB4E49F3D}" type="presParOf" srcId="{A9BC5589-AF38-4AB6-AE19-7080E90B4B1C}" destId="{4172903E-5A95-432D-9265-B7577CDB0BD7}" srcOrd="7" destOrd="0" presId="urn:microsoft.com/office/officeart/2005/8/layout/vProcess5"/>
    <dgm:cxn modelId="{920A4F8A-C537-45EF-8AF3-5565E81CAF2F}" type="presParOf" srcId="{A9BC5589-AF38-4AB6-AE19-7080E90B4B1C}" destId="{CCA58A06-78DE-414D-A4F1-28A38EFE05C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139107-ABE5-448B-8ED6-6F2251754617}">
      <dsp:nvSpPr>
        <dsp:cNvPr id="0" name=""/>
        <dsp:cNvSpPr/>
      </dsp:nvSpPr>
      <dsp:spPr>
        <a:xfrm>
          <a:off x="0" y="0"/>
          <a:ext cx="772826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CFD3BF-41EF-497A-95ED-B8146A219B22}">
      <dsp:nvSpPr>
        <dsp:cNvPr id="0" name=""/>
        <dsp:cNvSpPr/>
      </dsp:nvSpPr>
      <dsp:spPr>
        <a:xfrm>
          <a:off x="0" y="0"/>
          <a:ext cx="7728267" cy="127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An estimated 50 million people throughout the world are living with dementia  - WHO (2017). </a:t>
          </a:r>
        </a:p>
      </dsp:txBody>
      <dsp:txXfrm>
        <a:off x="0" y="0"/>
        <a:ext cx="7728267" cy="1271831"/>
      </dsp:txXfrm>
    </dsp:sp>
    <dsp:sp modelId="{E2121E00-B472-44DA-A701-6FA0E6BF6728}">
      <dsp:nvSpPr>
        <dsp:cNvPr id="0" name=""/>
        <dsp:cNvSpPr/>
      </dsp:nvSpPr>
      <dsp:spPr>
        <a:xfrm>
          <a:off x="0" y="1271831"/>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F9AA21-AB66-445E-8A40-1D8EECD8BA69}">
      <dsp:nvSpPr>
        <dsp:cNvPr id="0" name=""/>
        <dsp:cNvSpPr/>
      </dsp:nvSpPr>
      <dsp:spPr>
        <a:xfrm>
          <a:off x="0" y="1271831"/>
          <a:ext cx="7728267" cy="127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Dementia is one of the leading causes of death within England and Wales – Alzheimer's' society (2018). </a:t>
          </a:r>
        </a:p>
      </dsp:txBody>
      <dsp:txXfrm>
        <a:off x="0" y="1271831"/>
        <a:ext cx="7728267" cy="1271831"/>
      </dsp:txXfrm>
    </dsp:sp>
    <dsp:sp modelId="{63D63E30-57EA-46F4-BC65-AF28A87029B9}">
      <dsp:nvSpPr>
        <dsp:cNvPr id="0" name=""/>
        <dsp:cNvSpPr/>
      </dsp:nvSpPr>
      <dsp:spPr>
        <a:xfrm>
          <a:off x="0" y="2543662"/>
          <a:ext cx="7728267" cy="0"/>
        </a:xfrm>
        <a:prstGeom prst="line">
          <a:avLst/>
        </a:prstGeom>
        <a:solidFill>
          <a:schemeClr val="accent4">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85FEDE-F6F8-4A27-8AE2-836FA7EC56DD}">
      <dsp:nvSpPr>
        <dsp:cNvPr id="0" name=""/>
        <dsp:cNvSpPr/>
      </dsp:nvSpPr>
      <dsp:spPr>
        <a:xfrm>
          <a:off x="0" y="2543662"/>
          <a:ext cx="7728267" cy="127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In the UK alone 1 in 10 care for a loved one – Department for health and social care (2018).</a:t>
          </a:r>
        </a:p>
      </dsp:txBody>
      <dsp:txXfrm>
        <a:off x="0" y="2543662"/>
        <a:ext cx="7728267" cy="1271831"/>
      </dsp:txXfrm>
    </dsp:sp>
    <dsp:sp modelId="{00895253-75B9-4459-9507-4079B074A31E}">
      <dsp:nvSpPr>
        <dsp:cNvPr id="0" name=""/>
        <dsp:cNvSpPr/>
      </dsp:nvSpPr>
      <dsp:spPr>
        <a:xfrm>
          <a:off x="0" y="3815493"/>
          <a:ext cx="7728267" cy="0"/>
        </a:xfrm>
        <a:prstGeom prst="line">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E82457-B3BB-4F03-9EE6-2C8FA38DEF19}">
      <dsp:nvSpPr>
        <dsp:cNvPr id="0" name=""/>
        <dsp:cNvSpPr/>
      </dsp:nvSpPr>
      <dsp:spPr>
        <a:xfrm>
          <a:off x="0" y="3815493"/>
          <a:ext cx="7728267" cy="127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There is a gap In the field, a need for more training and research to be given to carers of people with dementia- Stokes (2014). </a:t>
          </a:r>
        </a:p>
      </dsp:txBody>
      <dsp:txXfrm>
        <a:off x="0" y="3815493"/>
        <a:ext cx="7728267" cy="12718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65E36-7998-4AA1-A36D-3D8BEEE4DB72}">
      <dsp:nvSpPr>
        <dsp:cNvPr id="0" name=""/>
        <dsp:cNvSpPr/>
      </dsp:nvSpPr>
      <dsp:spPr>
        <a:xfrm>
          <a:off x="0" y="0"/>
          <a:ext cx="6038866" cy="1599285"/>
        </a:xfrm>
        <a:prstGeom prst="roundRect">
          <a:avLst>
            <a:gd name="adj" fmla="val 1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research technique that I am going to be using is thematic analysis. </a:t>
          </a:r>
        </a:p>
      </dsp:txBody>
      <dsp:txXfrm>
        <a:off x="46841" y="46841"/>
        <a:ext cx="4313113" cy="1505603"/>
      </dsp:txXfrm>
    </dsp:sp>
    <dsp:sp modelId="{2D3847F0-D236-40A4-BAB6-CC124A7BD964}">
      <dsp:nvSpPr>
        <dsp:cNvPr id="0" name=""/>
        <dsp:cNvSpPr/>
      </dsp:nvSpPr>
      <dsp:spPr>
        <a:xfrm>
          <a:off x="532841" y="1865833"/>
          <a:ext cx="6038866" cy="1599285"/>
        </a:xfrm>
        <a:prstGeom prst="roundRect">
          <a:avLst>
            <a:gd name="adj" fmla="val 10000"/>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I am first going to transcribe the research and then analyze the data using the 6 stages of thematic analysis. </a:t>
          </a:r>
        </a:p>
      </dsp:txBody>
      <dsp:txXfrm>
        <a:off x="579682" y="1912674"/>
        <a:ext cx="4372807" cy="1505603"/>
      </dsp:txXfrm>
    </dsp:sp>
    <dsp:sp modelId="{B6E7CA96-BB68-4438-8F5B-7F9C3276728D}">
      <dsp:nvSpPr>
        <dsp:cNvPr id="0" name=""/>
        <dsp:cNvSpPr/>
      </dsp:nvSpPr>
      <dsp:spPr>
        <a:xfrm>
          <a:off x="1065682" y="3731666"/>
          <a:ext cx="6038866" cy="1599285"/>
        </a:xfrm>
        <a:prstGeom prst="roundRect">
          <a:avLst>
            <a:gd name="adj" fmla="val 1000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Key themes in the data will be identified and used to draw a conclusion that accurately mirrors my results. </a:t>
          </a:r>
        </a:p>
      </dsp:txBody>
      <dsp:txXfrm>
        <a:off x="1112523" y="3778507"/>
        <a:ext cx="4372807" cy="1505603"/>
      </dsp:txXfrm>
    </dsp:sp>
    <dsp:sp modelId="{0B795E3F-2333-4D95-AEAC-6E309839B473}">
      <dsp:nvSpPr>
        <dsp:cNvPr id="0" name=""/>
        <dsp:cNvSpPr/>
      </dsp:nvSpPr>
      <dsp:spPr>
        <a:xfrm>
          <a:off x="4999331" y="1212791"/>
          <a:ext cx="1039535" cy="1039535"/>
        </a:xfrm>
        <a:prstGeom prst="downArrow">
          <a:avLst>
            <a:gd name="adj1" fmla="val 55000"/>
            <a:gd name="adj2" fmla="val 45000"/>
          </a:avLst>
        </a:prstGeom>
        <a:solidFill>
          <a:schemeClr val="accent5">
            <a:tint val="40000"/>
            <a:alpha val="90000"/>
            <a:hueOff val="0"/>
            <a:satOff val="0"/>
            <a:lumOff val="0"/>
            <a:alphaOff val="0"/>
          </a:schemeClr>
        </a:solidFill>
        <a:ln w="1079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233226" y="1212791"/>
        <a:ext cx="571745" cy="782250"/>
      </dsp:txXfrm>
    </dsp:sp>
    <dsp:sp modelId="{D72C925A-77C3-40B9-8BE6-42AB54A42A33}">
      <dsp:nvSpPr>
        <dsp:cNvPr id="0" name=""/>
        <dsp:cNvSpPr/>
      </dsp:nvSpPr>
      <dsp:spPr>
        <a:xfrm>
          <a:off x="5532172" y="3067962"/>
          <a:ext cx="1039535" cy="1039535"/>
        </a:xfrm>
        <a:prstGeom prst="downArrow">
          <a:avLst>
            <a:gd name="adj1" fmla="val 55000"/>
            <a:gd name="adj2" fmla="val 45000"/>
          </a:avLst>
        </a:prstGeom>
        <a:solidFill>
          <a:schemeClr val="accent5">
            <a:tint val="40000"/>
            <a:alpha val="90000"/>
            <a:hueOff val="11567362"/>
            <a:satOff val="20002"/>
            <a:lumOff val="2473"/>
            <a:alphaOff val="0"/>
          </a:schemeClr>
        </a:solidFill>
        <a:ln w="1079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766067" y="3067962"/>
        <a:ext cx="571745" cy="7822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F0DC6-03B8-C948-AA38-EA798476005A}" type="datetimeFigureOut">
              <a:rPr lang="en-US" smtClean="0"/>
              <a:t>5/13/19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52415D-A865-6B48-802E-01CCB7002671}" type="slidenum">
              <a:rPr lang="en-US" smtClean="0"/>
              <a:t>‹#›</a:t>
            </a:fld>
            <a:endParaRPr lang="en-US"/>
          </a:p>
        </p:txBody>
      </p:sp>
    </p:spTree>
    <p:extLst>
      <p:ext uri="{BB962C8B-B14F-4D97-AF65-F5344CB8AC3E}">
        <p14:creationId xmlns:p14="http://schemas.microsoft.com/office/powerpoint/2010/main" val="3980007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788972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770283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6082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846CE7D5-CF57-46EF-B807-FDD0502418D4}" type="datetimeFigureOut">
              <a:rPr lang="en-US" smtClean="0"/>
              <a:t>5/13/19</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63182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846CE7D5-CF57-46EF-B807-FDD0502418D4}" type="datetimeFigureOut">
              <a:rPr lang="en-US" smtClean="0"/>
              <a:t>5/13/19</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72264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846CE7D5-CF57-46EF-B807-FDD0502418D4}" type="datetimeFigureOut">
              <a:rPr lang="en-US" smtClean="0"/>
              <a:t>5/13/19</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63067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6CE7D5-CF57-46EF-B807-FDD0502418D4}" type="datetimeFigureOut">
              <a:rPr lang="en-US" smtClean="0"/>
              <a:t>5/13/19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93148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US" smtClean="0"/>
              <a:t>5/13/19</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41135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US" smtClean="0"/>
              <a:t>5/13/19</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531178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5/13/19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87805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5/13/19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45863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846CE7D5-CF57-46EF-B807-FDD0502418D4}" type="datetimeFigureOut">
              <a:rPr lang="en-US" smtClean="0"/>
              <a:t>5/13/19</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86725461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nevadanewsbureau.com/2012/05/23/survey-of-state-lawmakers-candidates-shows-support-for-continued-government-transparency-efforts/magnifying-glas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13781/carers-action-plan-2018-2020.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6454" y="0"/>
            <a:ext cx="7315200" cy="3255264"/>
          </a:xfrm>
        </p:spPr>
        <p:txBody>
          <a:bodyPr>
            <a:normAutofit/>
          </a:bodyPr>
          <a:lstStyle/>
          <a:p>
            <a:br>
              <a:rPr lang="en-US" sz="4400" dirty="0">
                <a:cs typeface="Calibri Light"/>
              </a:rPr>
            </a:br>
            <a:r>
              <a:rPr lang="en-US" sz="4400" dirty="0">
                <a:cs typeface="Calibri Light"/>
              </a:rPr>
              <a:t>'How do counselling students view the care of dementia patients?'</a:t>
            </a:r>
            <a:r>
              <a:rPr lang="en-US" sz="4000" dirty="0">
                <a:cs typeface="Calibri Light"/>
              </a:rPr>
              <a:t> </a:t>
            </a:r>
            <a:endParaRPr lang="en-US" sz="3200" dirty="0">
              <a:cs typeface="Calibri Light" panose="020F0302020204030204"/>
            </a:endParaRPr>
          </a:p>
        </p:txBody>
      </p:sp>
      <p:sp>
        <p:nvSpPr>
          <p:cNvPr id="3" name="Subtitle 2"/>
          <p:cNvSpPr>
            <a:spLocks noGrp="1"/>
          </p:cNvSpPr>
          <p:nvPr>
            <p:ph type="subTitle" idx="1"/>
          </p:nvPr>
        </p:nvSpPr>
        <p:spPr>
          <a:xfrm>
            <a:off x="186454" y="5003673"/>
            <a:ext cx="10363199" cy="1728429"/>
          </a:xfrm>
        </p:spPr>
        <p:txBody>
          <a:bodyPr vert="horz" lIns="91440" tIns="45720" rIns="91440" bIns="45720" rtlCol="0" anchor="t">
            <a:normAutofit/>
          </a:bodyPr>
          <a:lstStyle/>
          <a:p>
            <a:r>
              <a:rPr lang="en-US" sz="2400" dirty="0">
                <a:cs typeface="Calibri"/>
              </a:rPr>
              <a:t>Shelby </a:t>
            </a:r>
            <a:r>
              <a:rPr lang="en-US" sz="2400" dirty="0" err="1">
                <a:cs typeface="Calibri"/>
              </a:rPr>
              <a:t>Bovingdon</a:t>
            </a:r>
            <a:r>
              <a:rPr lang="en-US" sz="2400" dirty="0">
                <a:cs typeface="Calibri"/>
              </a:rPr>
              <a:t>      P151190      Empirical research skills</a:t>
            </a:r>
          </a:p>
          <a:p>
            <a:r>
              <a:rPr lang="en-US" sz="2400" dirty="0">
                <a:cs typeface="Calibri"/>
              </a:rPr>
              <a:t>M6X00966</a:t>
            </a:r>
            <a:r>
              <a:rPr lang="en-US" sz="500" dirty="0">
                <a:cs typeface="Calibri"/>
              </a:rPr>
              <a:t>. </a:t>
            </a:r>
          </a:p>
        </p:txBody>
      </p:sp>
      <p:pic>
        <p:nvPicPr>
          <p:cNvPr id="5" name="Picture 4" descr="A screenshot of a cell phone&#10;&#10;Description automatically generated">
            <a:extLst>
              <a:ext uri="{FF2B5EF4-FFF2-40B4-BE49-F238E27FC236}">
                <a16:creationId xmlns:a16="http://schemas.microsoft.com/office/drawing/2014/main" id="{6D2946B8-5708-FE4B-B9CC-BF408E8C78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0694" y="868680"/>
            <a:ext cx="1746250" cy="116205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5A3D8-7FCF-4DD0-B838-B71DEC347E49}"/>
              </a:ext>
            </a:extLst>
          </p:cNvPr>
          <p:cNvSpPr>
            <a:spLocks noGrp="1"/>
          </p:cNvSpPr>
          <p:nvPr>
            <p:ph type="title"/>
          </p:nvPr>
        </p:nvSpPr>
        <p:spPr>
          <a:xfrm>
            <a:off x="252919" y="1123837"/>
            <a:ext cx="2947482" cy="4601183"/>
          </a:xfrm>
        </p:spPr>
        <p:txBody>
          <a:bodyPr>
            <a:normAutofit/>
          </a:bodyPr>
          <a:lstStyle/>
          <a:p>
            <a:pPr algn="ctr"/>
            <a:r>
              <a:rPr lang="en-US">
                <a:cs typeface="Calibri Light"/>
              </a:rPr>
              <a:t>Dementia... </a:t>
            </a:r>
            <a:endParaRPr lang="en-US" dirty="0">
              <a:cs typeface="Calibri Light"/>
            </a:endParaRPr>
          </a:p>
        </p:txBody>
      </p:sp>
      <p:graphicFrame>
        <p:nvGraphicFramePr>
          <p:cNvPr id="5" name="Content Placeholder 2">
            <a:extLst>
              <a:ext uri="{FF2B5EF4-FFF2-40B4-BE49-F238E27FC236}">
                <a16:creationId xmlns:a16="http://schemas.microsoft.com/office/drawing/2014/main" id="{9D76601C-132B-424E-B236-5FE895CD3423}"/>
              </a:ext>
            </a:extLst>
          </p:cNvPr>
          <p:cNvGraphicFramePr>
            <a:graphicFrameLocks noGrp="1"/>
          </p:cNvGraphicFramePr>
          <p:nvPr>
            <p:ph idx="1"/>
            <p:extLst>
              <p:ext uri="{D42A27DB-BD31-4B8C-83A1-F6EECF244321}">
                <p14:modId xmlns:p14="http://schemas.microsoft.com/office/powerpoint/2010/main" val="3674890896"/>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2851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64886-2157-4393-B22E-38B28CC5C200}"/>
              </a:ext>
            </a:extLst>
          </p:cNvPr>
          <p:cNvSpPr>
            <a:spLocks noGrp="1"/>
          </p:cNvSpPr>
          <p:nvPr>
            <p:ph type="title"/>
          </p:nvPr>
        </p:nvSpPr>
        <p:spPr/>
        <p:txBody>
          <a:bodyPr/>
          <a:lstStyle/>
          <a:p>
            <a:pPr algn="ctr"/>
            <a:r>
              <a:rPr lang="en-US"/>
              <a:t>Why?... </a:t>
            </a:r>
          </a:p>
        </p:txBody>
      </p:sp>
      <p:sp>
        <p:nvSpPr>
          <p:cNvPr id="3" name="Content Placeholder 2">
            <a:extLst>
              <a:ext uri="{FF2B5EF4-FFF2-40B4-BE49-F238E27FC236}">
                <a16:creationId xmlns:a16="http://schemas.microsoft.com/office/drawing/2014/main" id="{A67CE74A-800E-4A9F-A1D5-EFFEEA98A18A}"/>
              </a:ext>
            </a:extLst>
          </p:cNvPr>
          <p:cNvSpPr>
            <a:spLocks noGrp="1"/>
          </p:cNvSpPr>
          <p:nvPr>
            <p:ph idx="1"/>
          </p:nvPr>
        </p:nvSpPr>
        <p:spPr/>
        <p:txBody>
          <a:bodyPr vert="horz" lIns="91440" tIns="45720" rIns="91440" bIns="45720" rtlCol="0" anchor="t">
            <a:normAutofit/>
          </a:bodyPr>
          <a:lstStyle/>
          <a:p>
            <a:pPr marL="0" indent="0" algn="ctr">
              <a:buNone/>
            </a:pPr>
            <a:r>
              <a:rPr lang="en-US" dirty="0">
                <a:cs typeface="Calibri"/>
              </a:rPr>
              <a:t>Through my project proposal I identified that there was a lack of awareness of the struggles for caregivers of dementia. </a:t>
            </a:r>
            <a:endParaRPr lang="en-US" dirty="0"/>
          </a:p>
          <a:p>
            <a:pPr marL="0" indent="0" algn="ctr">
              <a:buNone/>
            </a:pPr>
            <a:r>
              <a:rPr lang="en-US" dirty="0">
                <a:cs typeface="Calibri"/>
              </a:rPr>
              <a:t>My aims throughout the research was to …..</a:t>
            </a:r>
          </a:p>
          <a:p>
            <a:pPr marL="0" indent="0">
              <a:buNone/>
            </a:pPr>
            <a:endParaRPr lang="en-US" dirty="0">
              <a:cs typeface="Calibri"/>
            </a:endParaRPr>
          </a:p>
          <a:p>
            <a:pPr marL="342900" indent="-342900">
              <a:buFont typeface="Wingdings" pitchFamily="18" charset="2"/>
              <a:buChar char="v"/>
            </a:pPr>
            <a:r>
              <a:rPr lang="en-US" dirty="0">
                <a:cs typeface="Calibri"/>
              </a:rPr>
              <a:t>To understand counselling students awareness of caregiving</a:t>
            </a:r>
          </a:p>
          <a:p>
            <a:pPr marL="342900" indent="-342900">
              <a:buFont typeface="Wingdings" pitchFamily="18" charset="2"/>
              <a:buChar char="v"/>
            </a:pPr>
            <a:endParaRPr lang="en-US" dirty="0">
              <a:cs typeface="Calibri"/>
            </a:endParaRPr>
          </a:p>
          <a:p>
            <a:pPr marL="342900" indent="-342900">
              <a:buFont typeface="Wingdings" pitchFamily="18" charset="2"/>
              <a:buChar char="v"/>
            </a:pPr>
            <a:r>
              <a:rPr lang="en-US" dirty="0">
                <a:cs typeface="Calibri"/>
              </a:rPr>
              <a:t>To see their opinions of how they think care should be provided</a:t>
            </a:r>
          </a:p>
          <a:p>
            <a:pPr marL="342900" indent="-342900">
              <a:buFont typeface="Wingdings" pitchFamily="18" charset="2"/>
              <a:buChar char="v"/>
            </a:pPr>
            <a:endParaRPr lang="en-US" dirty="0">
              <a:cs typeface="Calibri"/>
            </a:endParaRPr>
          </a:p>
          <a:p>
            <a:pPr marL="342900" indent="-342900">
              <a:buFont typeface="Wingdings" pitchFamily="18" charset="2"/>
              <a:buChar char="v"/>
            </a:pPr>
            <a:r>
              <a:rPr lang="en-US" dirty="0">
                <a:cs typeface="Calibri"/>
              </a:rPr>
              <a:t>To identify if care should be provide at home or a professional care setting. </a:t>
            </a:r>
          </a:p>
          <a:p>
            <a:pPr marL="342900" indent="-342900">
              <a:buFont typeface="Wingdings" pitchFamily="18" charset="2"/>
              <a:buChar char="v"/>
            </a:pPr>
            <a:endParaRPr lang="en-US" dirty="0">
              <a:cs typeface="Calibri"/>
            </a:endParaRPr>
          </a:p>
          <a:p>
            <a:pPr marL="342900" indent="-342900">
              <a:buFont typeface="Wingdings" pitchFamily="18" charset="2"/>
              <a:buChar char="v"/>
            </a:pPr>
            <a:r>
              <a:rPr lang="en-US" dirty="0">
                <a:cs typeface="Calibri"/>
              </a:rPr>
              <a:t>This I hoped would help fill some of the gaps in the literature that I found. </a:t>
            </a:r>
          </a:p>
          <a:p>
            <a:endParaRPr lang="en-US" dirty="0">
              <a:cs typeface="Calibri"/>
            </a:endParaRPr>
          </a:p>
        </p:txBody>
      </p:sp>
    </p:spTree>
    <p:extLst>
      <p:ext uri="{BB962C8B-B14F-4D97-AF65-F5344CB8AC3E}">
        <p14:creationId xmlns:p14="http://schemas.microsoft.com/office/powerpoint/2010/main" val="904943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6CF61931-6B32-4A16-AAD2-B06963C10B1B}"/>
              </a:ext>
            </a:extLst>
          </p:cNvPr>
          <p:cNvSpPr>
            <a:spLocks noGrp="1"/>
          </p:cNvSpPr>
          <p:nvPr>
            <p:ph type="title"/>
          </p:nvPr>
        </p:nvSpPr>
        <p:spPr>
          <a:xfrm>
            <a:off x="1600754" y="1087374"/>
            <a:ext cx="8983489" cy="1000978"/>
          </a:xfrm>
        </p:spPr>
        <p:txBody>
          <a:bodyPr>
            <a:normAutofit/>
          </a:bodyPr>
          <a:lstStyle/>
          <a:p>
            <a:r>
              <a:rPr lang="en-US" dirty="0">
                <a:cs typeface="Calibri Light"/>
              </a:rPr>
              <a:t>Methodology:</a:t>
            </a:r>
            <a:endParaRPr lang="en-US" dirty="0"/>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45B09AA0-2F0B-4D6D-8689-7D2CC52D244D}"/>
              </a:ext>
            </a:extLst>
          </p:cNvPr>
          <p:cNvSpPr>
            <a:spLocks noGrp="1"/>
          </p:cNvSpPr>
          <p:nvPr>
            <p:ph idx="1"/>
          </p:nvPr>
        </p:nvSpPr>
        <p:spPr>
          <a:xfrm>
            <a:off x="1600754" y="3464409"/>
            <a:ext cx="8983489" cy="3554457"/>
          </a:xfrm>
        </p:spPr>
        <p:txBody>
          <a:bodyPr vert="horz" lIns="91440" tIns="45720" rIns="91440" bIns="45720" rtlCol="0">
            <a:normAutofit/>
          </a:bodyPr>
          <a:lstStyle/>
          <a:p>
            <a:pPr marL="0" indent="0">
              <a:buNone/>
            </a:pPr>
            <a:endParaRPr lang="en-US" sz="1400" dirty="0">
              <a:solidFill>
                <a:schemeClr val="tx1"/>
              </a:solidFill>
              <a:cs typeface="Calibri"/>
            </a:endParaRPr>
          </a:p>
          <a:p>
            <a:pPr>
              <a:buFont typeface="Wingdings" pitchFamily="18" charset="2"/>
              <a:buChar char="v"/>
            </a:pPr>
            <a:r>
              <a:rPr lang="en-US" sz="1400" dirty="0">
                <a:solidFill>
                  <a:schemeClr val="tx1"/>
                </a:solidFill>
                <a:cs typeface="Calibri"/>
              </a:rPr>
              <a:t>Throughout this research study I will be looking through a social constructivist lens. </a:t>
            </a:r>
          </a:p>
          <a:p>
            <a:pPr marL="0" indent="0">
              <a:buNone/>
            </a:pPr>
            <a:endParaRPr lang="en-US" sz="1400" dirty="0">
              <a:solidFill>
                <a:schemeClr val="tx1"/>
              </a:solidFill>
              <a:cs typeface="Calibri"/>
            </a:endParaRPr>
          </a:p>
          <a:p>
            <a:pPr>
              <a:buFont typeface="Wingdings" pitchFamily="18" charset="2"/>
              <a:buChar char="v"/>
            </a:pPr>
            <a:r>
              <a:rPr lang="en-US" sz="1400" dirty="0">
                <a:solidFill>
                  <a:schemeClr val="tx1"/>
                </a:solidFill>
                <a:cs typeface="Calibri"/>
              </a:rPr>
              <a:t>Qualitative research techniques will be utilized .</a:t>
            </a:r>
          </a:p>
          <a:p>
            <a:pPr>
              <a:buFont typeface="Wingdings" pitchFamily="18" charset="2"/>
              <a:buChar char="v"/>
            </a:pPr>
            <a:endParaRPr lang="en-US" sz="1400" dirty="0">
              <a:solidFill>
                <a:schemeClr val="tx1"/>
              </a:solidFill>
              <a:cs typeface="Calibri"/>
            </a:endParaRPr>
          </a:p>
          <a:p>
            <a:pPr>
              <a:buFont typeface="Wingdings" pitchFamily="18" charset="2"/>
              <a:buChar char="v"/>
            </a:pPr>
            <a:r>
              <a:rPr lang="en-US" sz="1400" dirty="0">
                <a:solidFill>
                  <a:schemeClr val="tx1"/>
                </a:solidFill>
                <a:cs typeface="Calibri"/>
              </a:rPr>
              <a:t>I have chosen to conduct a focus group in order to gather my data.</a:t>
            </a:r>
          </a:p>
          <a:p>
            <a:pPr>
              <a:buFont typeface="Wingdings" pitchFamily="18" charset="2"/>
              <a:buChar char="v"/>
            </a:pPr>
            <a:endParaRPr lang="en-US" sz="1400" dirty="0">
              <a:solidFill>
                <a:schemeClr val="tx1"/>
              </a:solidFill>
              <a:cs typeface="Calibri"/>
            </a:endParaRPr>
          </a:p>
          <a:p>
            <a:pPr>
              <a:buFont typeface="Wingdings" pitchFamily="18" charset="2"/>
              <a:buChar char="v"/>
            </a:pPr>
            <a:r>
              <a:rPr lang="en-US" sz="1400" dirty="0">
                <a:solidFill>
                  <a:schemeClr val="tx1"/>
                </a:solidFill>
                <a:cs typeface="Calibri"/>
              </a:rPr>
              <a:t>The data will be transcribed to generate codes. </a:t>
            </a:r>
          </a:p>
          <a:p>
            <a:pPr>
              <a:buFont typeface="Wingdings" pitchFamily="18" charset="2"/>
              <a:buChar char="v"/>
            </a:pPr>
            <a:endParaRPr lang="en-US" sz="1400" dirty="0">
              <a:solidFill>
                <a:schemeClr val="tx1"/>
              </a:solidFill>
              <a:cs typeface="Calibri"/>
            </a:endParaRPr>
          </a:p>
          <a:p>
            <a:pPr>
              <a:buFont typeface="Wingdings" pitchFamily="18" charset="2"/>
              <a:buChar char="v"/>
            </a:pPr>
            <a:r>
              <a:rPr lang="en-US" sz="1400" dirty="0">
                <a:solidFill>
                  <a:schemeClr val="tx1"/>
                </a:solidFill>
                <a:cs typeface="Calibri"/>
              </a:rPr>
              <a:t>Thematic analysis will be used to analyze the data that I gather to identify  themes (Clark et al, no date) </a:t>
            </a:r>
          </a:p>
          <a:p>
            <a:pPr>
              <a:buFont typeface="Wingdings" pitchFamily="18" charset="2"/>
              <a:buChar char="v"/>
            </a:pPr>
            <a:endParaRPr lang="en-US" sz="1400" dirty="0">
              <a:solidFill>
                <a:schemeClr val="tx1"/>
              </a:solidFill>
              <a:cs typeface="Calibri"/>
            </a:endParaRPr>
          </a:p>
          <a:p>
            <a:pPr>
              <a:buFont typeface="Wingdings" pitchFamily="18" charset="2"/>
              <a:buChar char="v"/>
            </a:pPr>
            <a:endParaRPr lang="en-US" sz="1400" dirty="0">
              <a:solidFill>
                <a:schemeClr val="tx1"/>
              </a:solidFill>
              <a:cs typeface="Calibri"/>
            </a:endParaRPr>
          </a:p>
          <a:p>
            <a:pPr>
              <a:buFont typeface="Wingdings" pitchFamily="18" charset="2"/>
              <a:buChar char="v"/>
            </a:pPr>
            <a:endParaRPr lang="en-US" sz="1400" dirty="0">
              <a:solidFill>
                <a:schemeClr val="tx1"/>
              </a:solidFill>
              <a:cs typeface="Calibri"/>
            </a:endParaRPr>
          </a:p>
          <a:p>
            <a:pPr>
              <a:buFont typeface="Wingdings" pitchFamily="18" charset="2"/>
              <a:buChar char="v"/>
            </a:pPr>
            <a:endParaRPr lang="en-US" sz="1400" dirty="0">
              <a:solidFill>
                <a:schemeClr val="tx1"/>
              </a:solidFill>
              <a:cs typeface="Calibri"/>
            </a:endParaRPr>
          </a:p>
          <a:p>
            <a:pPr>
              <a:buFont typeface="Wingdings" pitchFamily="18" charset="2"/>
              <a:buChar char="v"/>
            </a:pPr>
            <a:endParaRPr lang="en-US" sz="1400" dirty="0">
              <a:solidFill>
                <a:schemeClr val="tx1"/>
              </a:solidFill>
              <a:cs typeface="Calibri"/>
            </a:endParaRPr>
          </a:p>
          <a:p>
            <a:pPr marL="0" indent="0">
              <a:buNone/>
            </a:pPr>
            <a:endParaRPr lang="en-US" sz="1400" dirty="0">
              <a:solidFill>
                <a:schemeClr val="tx1"/>
              </a:solidFill>
              <a:cs typeface="Calibri"/>
            </a:endParaRPr>
          </a:p>
          <a:p>
            <a:pPr marL="0" indent="0">
              <a:buNone/>
            </a:pPr>
            <a:endParaRPr lang="en-US" sz="1400" dirty="0">
              <a:solidFill>
                <a:schemeClr val="tx1"/>
              </a:solidFill>
              <a:cs typeface="Calibri"/>
            </a:endParaRPr>
          </a:p>
        </p:txBody>
      </p:sp>
      <p:pic>
        <p:nvPicPr>
          <p:cNvPr id="10" name="Picture 9">
            <a:extLst>
              <a:ext uri="{FF2B5EF4-FFF2-40B4-BE49-F238E27FC236}">
                <a16:creationId xmlns:a16="http://schemas.microsoft.com/office/drawing/2014/main" id="{EC3DF890-508C-1140-8077-7505F6AED48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84924" y="3133102"/>
            <a:ext cx="1798638" cy="1798638"/>
          </a:xfrm>
          <a:prstGeom prst="rect">
            <a:avLst/>
          </a:prstGeom>
        </p:spPr>
      </p:pic>
    </p:spTree>
    <p:extLst>
      <p:ext uri="{BB962C8B-B14F-4D97-AF65-F5344CB8AC3E}">
        <p14:creationId xmlns:p14="http://schemas.microsoft.com/office/powerpoint/2010/main" val="2713794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2CEA39-F9C9-4695-9700-D0146E84CE4C}"/>
              </a:ext>
            </a:extLst>
          </p:cNvPr>
          <p:cNvSpPr txBox="1"/>
          <p:nvPr/>
        </p:nvSpPr>
        <p:spPr>
          <a:xfrm>
            <a:off x="756968" y="2196613"/>
            <a:ext cx="574384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1. 'What are some of the types of care available for dementia patients that you are aware of?'</a:t>
            </a:r>
            <a:r>
              <a:rPr lang="en-US" dirty="0">
                <a:ea typeface="+mn-lt"/>
                <a:cs typeface="+mn-lt"/>
              </a:rPr>
              <a:t> </a:t>
            </a:r>
            <a:endParaRPr lang="en-US" dirty="0"/>
          </a:p>
        </p:txBody>
      </p:sp>
      <p:sp>
        <p:nvSpPr>
          <p:cNvPr id="4" name="TextBox 3">
            <a:extLst>
              <a:ext uri="{FF2B5EF4-FFF2-40B4-BE49-F238E27FC236}">
                <a16:creationId xmlns:a16="http://schemas.microsoft.com/office/drawing/2014/main" id="{4A39CE16-0E8A-47D5-8B20-490D9F32CEEC}"/>
              </a:ext>
            </a:extLst>
          </p:cNvPr>
          <p:cNvSpPr txBox="1"/>
          <p:nvPr/>
        </p:nvSpPr>
        <p:spPr>
          <a:xfrm>
            <a:off x="756968" y="3684171"/>
            <a:ext cx="533903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2</a:t>
            </a:r>
            <a:r>
              <a:rPr lang="en-US" sz="2400" dirty="0">
                <a:ea typeface="+mn-lt"/>
                <a:cs typeface="+mn-lt"/>
              </a:rPr>
              <a:t>. 'what do you think are some of the difficulties facing dementia care?</a:t>
            </a:r>
            <a:r>
              <a:rPr lang="en-US" dirty="0">
                <a:ea typeface="+mn-lt"/>
                <a:cs typeface="+mn-lt"/>
              </a:rPr>
              <a:t> </a:t>
            </a:r>
            <a:endParaRPr lang="en-US" dirty="0"/>
          </a:p>
        </p:txBody>
      </p:sp>
      <p:sp>
        <p:nvSpPr>
          <p:cNvPr id="5" name="TextBox 4">
            <a:extLst>
              <a:ext uri="{FF2B5EF4-FFF2-40B4-BE49-F238E27FC236}">
                <a16:creationId xmlns:a16="http://schemas.microsoft.com/office/drawing/2014/main" id="{A58D1C94-07DE-4569-8D14-8D147191E50C}"/>
              </a:ext>
            </a:extLst>
          </p:cNvPr>
          <p:cNvSpPr txBox="1"/>
          <p:nvPr/>
        </p:nvSpPr>
        <p:spPr>
          <a:xfrm>
            <a:off x="756968" y="4802397"/>
            <a:ext cx="533903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3</a:t>
            </a:r>
            <a:r>
              <a:rPr lang="en-US" sz="2400" dirty="0">
                <a:ea typeface="+mn-lt"/>
                <a:cs typeface="+mn-lt"/>
              </a:rPr>
              <a:t>. what do you think Is missing from dementia care?</a:t>
            </a:r>
            <a:endParaRPr lang="en-US" dirty="0">
              <a:ea typeface="+mn-lt"/>
              <a:cs typeface="+mn-lt"/>
            </a:endParaRPr>
          </a:p>
        </p:txBody>
      </p:sp>
      <p:sp>
        <p:nvSpPr>
          <p:cNvPr id="7" name="TextBox 6">
            <a:extLst>
              <a:ext uri="{FF2B5EF4-FFF2-40B4-BE49-F238E27FC236}">
                <a16:creationId xmlns:a16="http://schemas.microsoft.com/office/drawing/2014/main" id="{ABD31A0B-6852-4B88-A245-04F5492D9810}"/>
              </a:ext>
            </a:extLst>
          </p:cNvPr>
          <p:cNvSpPr txBox="1"/>
          <p:nvPr/>
        </p:nvSpPr>
        <p:spPr>
          <a:xfrm>
            <a:off x="2634472" y="701386"/>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Method </a:t>
            </a:r>
          </a:p>
        </p:txBody>
      </p:sp>
      <p:pic>
        <p:nvPicPr>
          <p:cNvPr id="8" name="Picture 7" descr="A close up of a logo&#10;&#10;Description automatically generated">
            <a:extLst>
              <a:ext uri="{FF2B5EF4-FFF2-40B4-BE49-F238E27FC236}">
                <a16:creationId xmlns:a16="http://schemas.microsoft.com/office/drawing/2014/main" id="{9D5B5E3A-6E58-1D4F-9413-4174A18AB3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29538" y="2031217"/>
            <a:ext cx="3934094" cy="3134736"/>
          </a:xfrm>
          <a:prstGeom prst="rect">
            <a:avLst/>
          </a:prstGeom>
        </p:spPr>
      </p:pic>
      <p:sp>
        <p:nvSpPr>
          <p:cNvPr id="9" name="TextBox 8">
            <a:extLst>
              <a:ext uri="{FF2B5EF4-FFF2-40B4-BE49-F238E27FC236}">
                <a16:creationId xmlns:a16="http://schemas.microsoft.com/office/drawing/2014/main" id="{334BB018-AC4C-1D4C-BF30-F4D69793BE10}"/>
              </a:ext>
            </a:extLst>
          </p:cNvPr>
          <p:cNvSpPr txBox="1"/>
          <p:nvPr/>
        </p:nvSpPr>
        <p:spPr>
          <a:xfrm>
            <a:off x="10011314" y="5448728"/>
            <a:ext cx="1657350" cy="369332"/>
          </a:xfrm>
          <a:prstGeom prst="rect">
            <a:avLst/>
          </a:prstGeom>
          <a:noFill/>
        </p:spPr>
        <p:txBody>
          <a:bodyPr wrap="square" rtlCol="0">
            <a:spAutoFit/>
          </a:bodyPr>
          <a:lstStyle/>
          <a:p>
            <a:r>
              <a:rPr lang="en-US" dirty="0"/>
              <a:t>Appendix 2 </a:t>
            </a:r>
          </a:p>
        </p:txBody>
      </p:sp>
    </p:spTree>
    <p:extLst>
      <p:ext uri="{BB962C8B-B14F-4D97-AF65-F5344CB8AC3E}">
        <p14:creationId xmlns:p14="http://schemas.microsoft.com/office/powerpoint/2010/main" val="62023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DF7C9B3-01BE-4D46-ACA2-312DFE36A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FC87FE2-8784-425E-958C-6BA21BD3534B}"/>
              </a:ext>
            </a:extLst>
          </p:cNvPr>
          <p:cNvSpPr>
            <a:spLocks noGrp="1"/>
          </p:cNvSpPr>
          <p:nvPr>
            <p:ph type="title"/>
          </p:nvPr>
        </p:nvSpPr>
        <p:spPr>
          <a:xfrm>
            <a:off x="252919" y="1123837"/>
            <a:ext cx="2947482" cy="4601183"/>
          </a:xfrm>
        </p:spPr>
        <p:txBody>
          <a:bodyPr>
            <a:normAutofit/>
          </a:bodyPr>
          <a:lstStyle/>
          <a:p>
            <a:r>
              <a:rPr lang="en-US">
                <a:solidFill>
                  <a:schemeClr val="bg1"/>
                </a:solidFill>
                <a:cs typeface="Calibri Light"/>
              </a:rPr>
              <a:t>Analyzing the research... </a:t>
            </a:r>
            <a:endParaRPr lang="en-US">
              <a:solidFill>
                <a:schemeClr val="bg1"/>
              </a:solidFill>
            </a:endParaRPr>
          </a:p>
        </p:txBody>
      </p:sp>
      <p:graphicFrame>
        <p:nvGraphicFramePr>
          <p:cNvPr id="5" name="Content Placeholder 2">
            <a:extLst>
              <a:ext uri="{FF2B5EF4-FFF2-40B4-BE49-F238E27FC236}">
                <a16:creationId xmlns:a16="http://schemas.microsoft.com/office/drawing/2014/main" id="{2D473A92-EC13-4ABB-BDD5-C0C68238101F}"/>
              </a:ext>
            </a:extLst>
          </p:cNvPr>
          <p:cNvGraphicFramePr>
            <a:graphicFrameLocks noGrp="1"/>
          </p:cNvGraphicFramePr>
          <p:nvPr>
            <p:ph idx="1"/>
            <p:extLst>
              <p:ext uri="{D42A27DB-BD31-4B8C-83A1-F6EECF244321}">
                <p14:modId xmlns:p14="http://schemas.microsoft.com/office/powerpoint/2010/main" val="3906615485"/>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3A07B4E-2176-4B43-8E89-62EF8E38B152}"/>
              </a:ext>
            </a:extLst>
          </p:cNvPr>
          <p:cNvSpPr txBox="1"/>
          <p:nvPr/>
        </p:nvSpPr>
        <p:spPr>
          <a:xfrm>
            <a:off x="1438211" y="5228715"/>
            <a:ext cx="2126975" cy="707886"/>
          </a:xfrm>
          <a:prstGeom prst="rect">
            <a:avLst/>
          </a:prstGeom>
          <a:noFill/>
        </p:spPr>
        <p:txBody>
          <a:bodyPr wrap="square" rtlCol="0">
            <a:spAutoFit/>
          </a:bodyPr>
          <a:lstStyle/>
          <a:p>
            <a:r>
              <a:rPr lang="en-US" sz="2000" dirty="0">
                <a:solidFill>
                  <a:schemeClr val="bg1"/>
                </a:solidFill>
              </a:rPr>
              <a:t>Braun and Clark (2006)</a:t>
            </a:r>
          </a:p>
        </p:txBody>
      </p:sp>
    </p:spTree>
    <p:extLst>
      <p:ext uri="{BB962C8B-B14F-4D97-AF65-F5344CB8AC3E}">
        <p14:creationId xmlns:p14="http://schemas.microsoft.com/office/powerpoint/2010/main" val="1538239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1">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7" name="Rectangle 13">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5">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8403C57-07AE-48DA-BB4A-FFCC6AFD64AC}"/>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5500" spc="-100"/>
              <a:t>'Should we?' </a:t>
            </a:r>
            <a:br>
              <a:rPr lang="en-US" sz="5500" spc="-100" dirty="0"/>
            </a:br>
            <a:r>
              <a:rPr lang="en-US" sz="2800" spc="-100"/>
              <a:t>- Breyer (2008)  </a:t>
            </a:r>
          </a:p>
        </p:txBody>
      </p:sp>
      <p:pic>
        <p:nvPicPr>
          <p:cNvPr id="5" name="Picture 5" descr="A scale on a table&#10;&#10;Description generated with high confidence">
            <a:extLst>
              <a:ext uri="{FF2B5EF4-FFF2-40B4-BE49-F238E27FC236}">
                <a16:creationId xmlns:a16="http://schemas.microsoft.com/office/drawing/2014/main" id="{C938BED4-5B3B-4392-BACC-7B48AC4F29E1}"/>
              </a:ext>
            </a:extLst>
          </p:cNvPr>
          <p:cNvPicPr>
            <a:picLocks noGrp="1" noChangeAspect="1"/>
          </p:cNvPicPr>
          <p:nvPr>
            <p:ph type="pic" idx="1"/>
          </p:nvPr>
        </p:nvPicPr>
        <p:blipFill rotWithShape="1">
          <a:blip r:embed="rId2"/>
          <a:srcRect t="11521" r="-1" b="4759"/>
          <a:stretch/>
        </p:blipFill>
        <p:spPr>
          <a:xfrm>
            <a:off x="5024043" y="758952"/>
            <a:ext cx="6367271" cy="5330650"/>
          </a:xfrm>
          <a:prstGeom prst="rect">
            <a:avLst/>
          </a:prstGeom>
        </p:spPr>
      </p:pic>
      <p:sp>
        <p:nvSpPr>
          <p:cNvPr id="20" name="Rectangle 17">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9CEA8029-4C71-0340-B4AB-D1BDEDE9F154}"/>
              </a:ext>
            </a:extLst>
          </p:cNvPr>
          <p:cNvSpPr txBox="1"/>
          <p:nvPr/>
        </p:nvSpPr>
        <p:spPr>
          <a:xfrm>
            <a:off x="9753600" y="5671930"/>
            <a:ext cx="1775791" cy="369332"/>
          </a:xfrm>
          <a:prstGeom prst="rect">
            <a:avLst/>
          </a:prstGeom>
          <a:noFill/>
        </p:spPr>
        <p:txBody>
          <a:bodyPr wrap="square" rtlCol="0">
            <a:spAutoFit/>
          </a:bodyPr>
          <a:lstStyle/>
          <a:p>
            <a:r>
              <a:rPr lang="en-US" dirty="0"/>
              <a:t>Appendix 3 </a:t>
            </a:r>
          </a:p>
        </p:txBody>
      </p:sp>
    </p:spTree>
    <p:extLst>
      <p:ext uri="{BB962C8B-B14F-4D97-AF65-F5344CB8AC3E}">
        <p14:creationId xmlns:p14="http://schemas.microsoft.com/office/powerpoint/2010/main" val="2999483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769B5-EC39-4661-9478-4CD96280E97C}"/>
              </a:ext>
            </a:extLst>
          </p:cNvPr>
          <p:cNvSpPr>
            <a:spLocks noGrp="1"/>
          </p:cNvSpPr>
          <p:nvPr>
            <p:ph type="title"/>
          </p:nvPr>
        </p:nvSpPr>
        <p:spPr>
          <a:xfrm>
            <a:off x="4267200" y="781876"/>
            <a:ext cx="6056244" cy="591851"/>
          </a:xfrm>
        </p:spPr>
        <p:txBody>
          <a:bodyPr>
            <a:noAutofit/>
          </a:bodyPr>
          <a:lstStyle/>
          <a:p>
            <a:r>
              <a:rPr lang="en-US" sz="4000" dirty="0">
                <a:solidFill>
                  <a:schemeClr val="accent1">
                    <a:lumMod val="75000"/>
                  </a:schemeClr>
                </a:solidFill>
                <a:cs typeface="Calibri Light"/>
              </a:rPr>
              <a:t>Not all wounds are visible... </a:t>
            </a:r>
          </a:p>
        </p:txBody>
      </p:sp>
      <p:sp>
        <p:nvSpPr>
          <p:cNvPr id="3" name="Content Placeholder 2">
            <a:extLst>
              <a:ext uri="{FF2B5EF4-FFF2-40B4-BE49-F238E27FC236}">
                <a16:creationId xmlns:a16="http://schemas.microsoft.com/office/drawing/2014/main" id="{DFC668FA-7971-472A-8E96-F11E8F19CB19}"/>
              </a:ext>
            </a:extLst>
          </p:cNvPr>
          <p:cNvSpPr>
            <a:spLocks noGrp="1"/>
          </p:cNvSpPr>
          <p:nvPr>
            <p:ph idx="1"/>
          </p:nvPr>
        </p:nvSpPr>
        <p:spPr>
          <a:xfrm>
            <a:off x="239225" y="288584"/>
            <a:ext cx="2993014" cy="4968928"/>
          </a:xfrm>
        </p:spPr>
        <p:txBody>
          <a:bodyPr/>
          <a:lstStyle/>
          <a:p>
            <a:pPr marL="0" indent="0" fontAlgn="base">
              <a:buNone/>
            </a:pPr>
            <a:r>
              <a:rPr lang="en-GB" dirty="0">
                <a:solidFill>
                  <a:schemeClr val="bg1"/>
                </a:solidFill>
              </a:rPr>
              <a:t>“One of the biggest difficulties facing caregivers is that you have so much worry… “ Participant E, Lines 106-107.</a:t>
            </a:r>
          </a:p>
          <a:p>
            <a:pPr marL="0" indent="0">
              <a:buNone/>
            </a:pPr>
            <a:endParaRPr lang="en-GB" dirty="0">
              <a:solidFill>
                <a:schemeClr val="bg1"/>
              </a:solidFill>
            </a:endParaRPr>
          </a:p>
          <a:p>
            <a:pPr marL="0" indent="0">
              <a:buNone/>
            </a:pPr>
            <a:r>
              <a:rPr lang="en-GB" dirty="0">
                <a:solidFill>
                  <a:schemeClr val="bg1"/>
                </a:solidFill>
              </a:rPr>
              <a:t>“ You know I think there is like this pressure…” Participant A, Line 135. </a:t>
            </a:r>
            <a:endParaRPr lang="en-US" dirty="0">
              <a:solidFill>
                <a:schemeClr val="bg1"/>
              </a:solidFill>
            </a:endParaRPr>
          </a:p>
        </p:txBody>
      </p:sp>
      <p:sp>
        <p:nvSpPr>
          <p:cNvPr id="4" name="Text Placeholder 3">
            <a:extLst>
              <a:ext uri="{FF2B5EF4-FFF2-40B4-BE49-F238E27FC236}">
                <a16:creationId xmlns:a16="http://schemas.microsoft.com/office/drawing/2014/main" id="{BEE62BE7-4035-4DEB-97AF-6AFFE79A3D3B}"/>
              </a:ext>
            </a:extLst>
          </p:cNvPr>
          <p:cNvSpPr>
            <a:spLocks noGrp="1"/>
          </p:cNvSpPr>
          <p:nvPr>
            <p:ph type="body" sz="half" idx="2"/>
          </p:nvPr>
        </p:nvSpPr>
        <p:spPr>
          <a:xfrm>
            <a:off x="3500551" y="1373727"/>
            <a:ext cx="8298393" cy="5638802"/>
          </a:xfrm>
        </p:spPr>
        <p:txBody>
          <a:bodyPr vert="horz" lIns="91440" tIns="45720" rIns="91440" bIns="45720" rtlCol="0" anchor="t">
            <a:noAutofit/>
          </a:bodyPr>
          <a:lstStyle/>
          <a:p>
            <a:endParaRPr lang="en-US" sz="1800" u="sng" dirty="0">
              <a:solidFill>
                <a:schemeClr val="tx1"/>
              </a:solidFill>
              <a:cs typeface="Calibri"/>
            </a:endParaRPr>
          </a:p>
          <a:p>
            <a:r>
              <a:rPr lang="en-US" sz="2000" dirty="0">
                <a:solidFill>
                  <a:schemeClr val="tx1"/>
                </a:solidFill>
                <a:cs typeface="Calibri"/>
              </a:rPr>
              <a:t>This theme encompasses mental health and the participant awareness of how it may be effected through becoming a care giver.</a:t>
            </a:r>
          </a:p>
          <a:p>
            <a:r>
              <a:rPr lang="en-US" sz="2000" dirty="0">
                <a:solidFill>
                  <a:schemeClr val="tx1"/>
                </a:solidFill>
                <a:cs typeface="Calibri"/>
              </a:rPr>
              <a:t>Some of the feelings that were identified included worry, stress and anxiety.</a:t>
            </a:r>
          </a:p>
          <a:p>
            <a:r>
              <a:rPr lang="en-US" sz="2000" dirty="0">
                <a:solidFill>
                  <a:schemeClr val="tx1"/>
                </a:solidFill>
                <a:cs typeface="Calibri"/>
              </a:rPr>
              <a:t>During different parts of the interview participants shared concerns of how different situations may impact on a caregiver and how the pressure of responsibility may impact negatively on well being. </a:t>
            </a:r>
          </a:p>
          <a:p>
            <a:r>
              <a:rPr lang="en-US" sz="2000" dirty="0">
                <a:solidFill>
                  <a:schemeClr val="tx1"/>
                </a:solidFill>
                <a:cs typeface="Calibri"/>
              </a:rPr>
              <a:t>Furthermore, participant C reflected on how grieving for a person who is still living would cause massive amounts of stress for a caregiver, resulting in emotional distress. </a:t>
            </a:r>
            <a:endParaRPr lang="en-US" sz="2800" i="1" dirty="0">
              <a:solidFill>
                <a:schemeClr val="tx1"/>
              </a:solidFill>
              <a:cs typeface="Calibri"/>
            </a:endParaRPr>
          </a:p>
          <a:p>
            <a:pPr algn="ctr"/>
            <a:r>
              <a:rPr lang="en-US" sz="2800" i="1" dirty="0">
                <a:solidFill>
                  <a:schemeClr val="accent1">
                    <a:lumMod val="75000"/>
                  </a:schemeClr>
                </a:solidFill>
                <a:cs typeface="Calibri"/>
              </a:rPr>
              <a:t>“</a:t>
            </a:r>
            <a:r>
              <a:rPr lang="en-GB" sz="2000" i="1" dirty="0">
                <a:solidFill>
                  <a:schemeClr val="accent1">
                    <a:lumMod val="75000"/>
                  </a:schemeClr>
                </a:solidFill>
              </a:rPr>
              <a:t>It must be so stressful and so upsetting for the people and the person….”</a:t>
            </a:r>
          </a:p>
          <a:p>
            <a:pPr algn="ctr"/>
            <a:r>
              <a:rPr lang="en-GB" sz="2000" i="1" dirty="0">
                <a:solidFill>
                  <a:schemeClr val="accent1">
                    <a:lumMod val="75000"/>
                  </a:schemeClr>
                </a:solidFill>
                <a:cs typeface="Calibri"/>
              </a:rPr>
              <a:t>Participant C, lines 158-159. </a:t>
            </a:r>
            <a:endParaRPr lang="en-US" sz="2800" i="1" dirty="0">
              <a:solidFill>
                <a:schemeClr val="accent1">
                  <a:lumMod val="75000"/>
                </a:schemeClr>
              </a:solidFill>
              <a:cs typeface="Calibri"/>
            </a:endParaRPr>
          </a:p>
          <a:p>
            <a:endParaRPr lang="en-US" sz="2000" dirty="0">
              <a:solidFill>
                <a:schemeClr val="tx1"/>
              </a:solidFill>
              <a:cs typeface="Calibri"/>
            </a:endParaRPr>
          </a:p>
          <a:p>
            <a:endParaRPr lang="en-US" sz="1800" dirty="0">
              <a:solidFill>
                <a:schemeClr val="tx1"/>
              </a:solidFill>
              <a:cs typeface="Calibri"/>
            </a:endParaRPr>
          </a:p>
          <a:p>
            <a:endParaRPr lang="en-US" dirty="0">
              <a:cs typeface="Calibri"/>
            </a:endParaRPr>
          </a:p>
          <a:p>
            <a:endParaRPr lang="en-US" dirty="0">
              <a:cs typeface="Calibri"/>
            </a:endParaRPr>
          </a:p>
        </p:txBody>
      </p:sp>
      <p:sp>
        <p:nvSpPr>
          <p:cNvPr id="5" name="TextBox 4">
            <a:extLst>
              <a:ext uri="{FF2B5EF4-FFF2-40B4-BE49-F238E27FC236}">
                <a16:creationId xmlns:a16="http://schemas.microsoft.com/office/drawing/2014/main" id="{2EB22A0A-39AB-1145-8516-290C589B09BA}"/>
              </a:ext>
            </a:extLst>
          </p:cNvPr>
          <p:cNvSpPr txBox="1"/>
          <p:nvPr/>
        </p:nvSpPr>
        <p:spPr>
          <a:xfrm>
            <a:off x="0" y="5119876"/>
            <a:ext cx="3287143" cy="923330"/>
          </a:xfrm>
          <a:prstGeom prst="rect">
            <a:avLst/>
          </a:prstGeom>
          <a:noFill/>
        </p:spPr>
        <p:txBody>
          <a:bodyPr wrap="square" rtlCol="0">
            <a:spAutoFit/>
          </a:bodyPr>
          <a:lstStyle/>
          <a:p>
            <a:r>
              <a:rPr lang="en-US" dirty="0"/>
              <a:t>Alzheimer's’ association( 2019)</a:t>
            </a:r>
          </a:p>
          <a:p>
            <a:endParaRPr lang="en-US" dirty="0"/>
          </a:p>
          <a:p>
            <a:r>
              <a:rPr lang="en-US" dirty="0"/>
              <a:t>Hammond-Collins (2014).</a:t>
            </a:r>
          </a:p>
        </p:txBody>
      </p:sp>
    </p:spTree>
    <p:extLst>
      <p:ext uri="{BB962C8B-B14F-4D97-AF65-F5344CB8AC3E}">
        <p14:creationId xmlns:p14="http://schemas.microsoft.com/office/powerpoint/2010/main" val="1584790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7BC0C-DDB9-4EDF-813A-F5BD38F21356}"/>
              </a:ext>
            </a:extLst>
          </p:cNvPr>
          <p:cNvSpPr>
            <a:spLocks noGrp="1"/>
          </p:cNvSpPr>
          <p:nvPr>
            <p:ph type="title"/>
          </p:nvPr>
        </p:nvSpPr>
        <p:spPr>
          <a:xfrm>
            <a:off x="4011586" y="780480"/>
            <a:ext cx="6762432" cy="1101393"/>
          </a:xfrm>
        </p:spPr>
        <p:txBody>
          <a:bodyPr>
            <a:normAutofit fontScale="90000"/>
          </a:bodyPr>
          <a:lstStyle/>
          <a:p>
            <a:br>
              <a:rPr lang="en-US" dirty="0">
                <a:cs typeface="Calibri Light"/>
              </a:rPr>
            </a:br>
            <a:br>
              <a:rPr lang="en-US" dirty="0">
                <a:solidFill>
                  <a:schemeClr val="tx1"/>
                </a:solidFill>
                <a:cs typeface="Calibri Light"/>
              </a:rPr>
            </a:br>
            <a:r>
              <a:rPr lang="en-US" sz="3600" dirty="0">
                <a:solidFill>
                  <a:schemeClr val="accent1">
                    <a:lumMod val="75000"/>
                  </a:schemeClr>
                </a:solidFill>
                <a:cs typeface="Calibri Light"/>
              </a:rPr>
              <a:t>Unable to look through the glass lens.... </a:t>
            </a:r>
            <a:br>
              <a:rPr lang="en-US" dirty="0">
                <a:cs typeface="Calibri Light"/>
              </a:rPr>
            </a:br>
            <a:endParaRPr lang="en-US" dirty="0">
              <a:cs typeface="Calibri Light"/>
            </a:endParaRPr>
          </a:p>
        </p:txBody>
      </p:sp>
      <p:sp>
        <p:nvSpPr>
          <p:cNvPr id="4" name="Text Placeholder 3">
            <a:extLst>
              <a:ext uri="{FF2B5EF4-FFF2-40B4-BE49-F238E27FC236}">
                <a16:creationId xmlns:a16="http://schemas.microsoft.com/office/drawing/2014/main" id="{7063E86D-BD90-4AEB-8EC9-EBF20EB77D04}"/>
              </a:ext>
            </a:extLst>
          </p:cNvPr>
          <p:cNvSpPr>
            <a:spLocks noGrp="1"/>
          </p:cNvSpPr>
          <p:nvPr>
            <p:ph type="body" sz="half" idx="2"/>
          </p:nvPr>
        </p:nvSpPr>
        <p:spPr>
          <a:xfrm>
            <a:off x="3575296" y="2152134"/>
            <a:ext cx="7900056" cy="3896075"/>
          </a:xfrm>
        </p:spPr>
        <p:txBody>
          <a:bodyPr vert="horz" lIns="91440" tIns="45720" rIns="91440" bIns="45720" rtlCol="0" anchor="t">
            <a:noAutofit/>
          </a:bodyPr>
          <a:lstStyle/>
          <a:p>
            <a:r>
              <a:rPr lang="en-US" sz="2000" dirty="0">
                <a:solidFill>
                  <a:schemeClr val="tx1"/>
                </a:solidFill>
                <a:cs typeface="Calibri"/>
              </a:rPr>
              <a:t>This theme was identified through the reflections that were given throughout by the participants. </a:t>
            </a:r>
          </a:p>
          <a:p>
            <a:r>
              <a:rPr lang="en-US" sz="2000" dirty="0">
                <a:solidFill>
                  <a:schemeClr val="tx1"/>
                </a:solidFill>
                <a:cs typeface="Calibri"/>
              </a:rPr>
              <a:t>Looking at the data latently underlying feelings of hopelessness and negativity. These feelings seemed to be related to imagining themselves in that situation, in the shoes of the caregiver… </a:t>
            </a:r>
          </a:p>
          <a:p>
            <a:r>
              <a:rPr lang="en-US" sz="2000" dirty="0">
                <a:solidFill>
                  <a:schemeClr val="tx1"/>
                </a:solidFill>
                <a:cs typeface="Calibri"/>
              </a:rPr>
              <a:t>This can be seem through the use of language such as “ daunting” and “scary”… </a:t>
            </a:r>
          </a:p>
          <a:p>
            <a:pPr fontAlgn="base"/>
            <a:endParaRPr lang="en-GB" dirty="0">
              <a:solidFill>
                <a:schemeClr val="tx1"/>
              </a:solidFill>
            </a:endParaRPr>
          </a:p>
          <a:p>
            <a:endParaRPr lang="en-US" sz="2000" dirty="0">
              <a:solidFill>
                <a:schemeClr val="tx1"/>
              </a:solidFill>
              <a:cs typeface="Calibri"/>
            </a:endParaRPr>
          </a:p>
          <a:p>
            <a:endParaRPr lang="en-US" sz="2000" dirty="0">
              <a:solidFill>
                <a:schemeClr val="tx1"/>
              </a:solidFill>
              <a:cs typeface="Calibri"/>
            </a:endParaRPr>
          </a:p>
          <a:p>
            <a:endParaRPr lang="en-US" sz="2000" dirty="0">
              <a:solidFill>
                <a:schemeClr val="tx1"/>
              </a:solidFill>
              <a:cs typeface="Calibri"/>
            </a:endParaRPr>
          </a:p>
          <a:p>
            <a:endParaRPr lang="en-US" sz="2000" dirty="0">
              <a:solidFill>
                <a:schemeClr val="tx1"/>
              </a:solidFill>
              <a:cs typeface="Calibri"/>
            </a:endParaRPr>
          </a:p>
          <a:p>
            <a:endParaRPr lang="en-US" sz="2000" dirty="0">
              <a:solidFill>
                <a:schemeClr val="tx1"/>
              </a:solidFill>
              <a:cs typeface="Calibri"/>
            </a:endParaRPr>
          </a:p>
          <a:p>
            <a:endParaRPr lang="en-US" sz="2000" dirty="0">
              <a:solidFill>
                <a:schemeClr val="tx1"/>
              </a:solidFill>
              <a:cs typeface="Calibri"/>
            </a:endParaRPr>
          </a:p>
          <a:p>
            <a:endParaRPr lang="en-US" sz="2000" i="1" u="sng" dirty="0">
              <a:solidFill>
                <a:schemeClr val="tx1"/>
              </a:solidFill>
              <a:cs typeface="Calibri"/>
            </a:endParaRPr>
          </a:p>
        </p:txBody>
      </p:sp>
      <p:sp>
        <p:nvSpPr>
          <p:cNvPr id="5" name="TextBox 4">
            <a:extLst>
              <a:ext uri="{FF2B5EF4-FFF2-40B4-BE49-F238E27FC236}">
                <a16:creationId xmlns:a16="http://schemas.microsoft.com/office/drawing/2014/main" id="{1F01FF6C-5539-CC4B-8CCB-168F262E7B81}"/>
              </a:ext>
            </a:extLst>
          </p:cNvPr>
          <p:cNvSpPr txBox="1"/>
          <p:nvPr/>
        </p:nvSpPr>
        <p:spPr>
          <a:xfrm>
            <a:off x="410816" y="1154348"/>
            <a:ext cx="2676940" cy="1600438"/>
          </a:xfrm>
          <a:prstGeom prst="rect">
            <a:avLst/>
          </a:prstGeom>
          <a:noFill/>
        </p:spPr>
        <p:txBody>
          <a:bodyPr wrap="square" rtlCol="0">
            <a:spAutoFit/>
          </a:bodyPr>
          <a:lstStyle/>
          <a:p>
            <a:r>
              <a:rPr lang="en-US" sz="2000" dirty="0">
                <a:solidFill>
                  <a:schemeClr val="bg1"/>
                </a:solidFill>
              </a:rPr>
              <a:t>“Its scary that you have to sacrifice your life for them….” Participant D, line 166. </a:t>
            </a:r>
          </a:p>
          <a:p>
            <a:endParaRPr lang="en-US" dirty="0">
              <a:solidFill>
                <a:schemeClr val="bg1"/>
              </a:solidFill>
            </a:endParaRPr>
          </a:p>
        </p:txBody>
      </p:sp>
      <p:sp>
        <p:nvSpPr>
          <p:cNvPr id="8" name="TextBox 7">
            <a:extLst>
              <a:ext uri="{FF2B5EF4-FFF2-40B4-BE49-F238E27FC236}">
                <a16:creationId xmlns:a16="http://schemas.microsoft.com/office/drawing/2014/main" id="{7B706941-87E2-6B47-94BA-F2CC80E76DBD}"/>
              </a:ext>
            </a:extLst>
          </p:cNvPr>
          <p:cNvSpPr txBox="1"/>
          <p:nvPr/>
        </p:nvSpPr>
        <p:spPr>
          <a:xfrm>
            <a:off x="354136" y="2838287"/>
            <a:ext cx="2676940" cy="2523768"/>
          </a:xfrm>
          <a:prstGeom prst="rect">
            <a:avLst/>
          </a:prstGeom>
          <a:noFill/>
        </p:spPr>
        <p:txBody>
          <a:bodyPr wrap="square" rtlCol="0">
            <a:spAutoFit/>
          </a:bodyPr>
          <a:lstStyle/>
          <a:p>
            <a:pPr fontAlgn="base"/>
            <a:r>
              <a:rPr lang="en-GB" sz="2000" dirty="0">
                <a:solidFill>
                  <a:schemeClr val="bg1"/>
                </a:solidFill>
              </a:rPr>
              <a:t>“And your going in blind aren't you because you don’t have  </a:t>
            </a:r>
          </a:p>
          <a:p>
            <a:pPr fontAlgn="base"/>
            <a:r>
              <a:rPr lang="en-GB" sz="2000" dirty="0">
                <a:solidFill>
                  <a:schemeClr val="bg1"/>
                </a:solidFill>
              </a:rPr>
              <a:t>The knowledge…” Participant C, line 178-179</a:t>
            </a:r>
            <a:r>
              <a:rPr lang="en-GB" dirty="0">
                <a:solidFill>
                  <a:schemeClr val="bg1"/>
                </a:solidFill>
              </a:rPr>
              <a:t>. </a:t>
            </a:r>
          </a:p>
          <a:p>
            <a:endParaRPr lang="en-US" dirty="0"/>
          </a:p>
        </p:txBody>
      </p:sp>
      <p:sp>
        <p:nvSpPr>
          <p:cNvPr id="9" name="TextBox 8">
            <a:extLst>
              <a:ext uri="{FF2B5EF4-FFF2-40B4-BE49-F238E27FC236}">
                <a16:creationId xmlns:a16="http://schemas.microsoft.com/office/drawing/2014/main" id="{BE6B9B83-61DD-D846-ADD9-D63221111B5B}"/>
              </a:ext>
            </a:extLst>
          </p:cNvPr>
          <p:cNvSpPr txBox="1"/>
          <p:nvPr/>
        </p:nvSpPr>
        <p:spPr>
          <a:xfrm>
            <a:off x="3854471" y="4976128"/>
            <a:ext cx="7076661" cy="984885"/>
          </a:xfrm>
          <a:prstGeom prst="rect">
            <a:avLst/>
          </a:prstGeom>
          <a:noFill/>
        </p:spPr>
        <p:txBody>
          <a:bodyPr wrap="square" rtlCol="0">
            <a:spAutoFit/>
          </a:bodyPr>
          <a:lstStyle/>
          <a:p>
            <a:pPr algn="ctr" fontAlgn="base"/>
            <a:r>
              <a:rPr lang="en-GB" dirty="0">
                <a:solidFill>
                  <a:schemeClr val="bg1"/>
                </a:solidFill>
              </a:rPr>
              <a:t>“”</a:t>
            </a:r>
            <a:r>
              <a:rPr lang="en-GB" sz="2000" dirty="0">
                <a:solidFill>
                  <a:schemeClr val="accent1">
                    <a:lumMod val="75000"/>
                  </a:schemeClr>
                </a:solidFill>
              </a:rPr>
              <a:t>Putting myself in that position if that ever happened to me…”</a:t>
            </a:r>
          </a:p>
          <a:p>
            <a:pPr algn="ctr" fontAlgn="base"/>
            <a:r>
              <a:rPr lang="en-GB" sz="2000" dirty="0">
                <a:solidFill>
                  <a:schemeClr val="accent1">
                    <a:lumMod val="75000"/>
                  </a:schemeClr>
                </a:solidFill>
              </a:rPr>
              <a:t>Participant D, Lines 120-121. </a:t>
            </a:r>
          </a:p>
          <a:p>
            <a:endParaRPr lang="en-US" dirty="0"/>
          </a:p>
        </p:txBody>
      </p:sp>
      <p:sp>
        <p:nvSpPr>
          <p:cNvPr id="3" name="TextBox 2">
            <a:extLst>
              <a:ext uri="{FF2B5EF4-FFF2-40B4-BE49-F238E27FC236}">
                <a16:creationId xmlns:a16="http://schemas.microsoft.com/office/drawing/2014/main" id="{34B3A603-7D94-DA43-86B2-0789780C4B85}"/>
              </a:ext>
            </a:extLst>
          </p:cNvPr>
          <p:cNvSpPr txBox="1"/>
          <p:nvPr/>
        </p:nvSpPr>
        <p:spPr>
          <a:xfrm>
            <a:off x="246282" y="5518986"/>
            <a:ext cx="2892647" cy="369332"/>
          </a:xfrm>
          <a:prstGeom prst="rect">
            <a:avLst/>
          </a:prstGeom>
          <a:noFill/>
        </p:spPr>
        <p:txBody>
          <a:bodyPr wrap="square" rtlCol="0">
            <a:spAutoFit/>
          </a:bodyPr>
          <a:lstStyle/>
          <a:p>
            <a:r>
              <a:rPr lang="en-US" dirty="0"/>
              <a:t>Shultz (2004) </a:t>
            </a:r>
          </a:p>
        </p:txBody>
      </p:sp>
    </p:spTree>
    <p:extLst>
      <p:ext uri="{BB962C8B-B14F-4D97-AF65-F5344CB8AC3E}">
        <p14:creationId xmlns:p14="http://schemas.microsoft.com/office/powerpoint/2010/main" val="993791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45780-6472-4FCE-AAC6-183E1BC4F17F}"/>
              </a:ext>
            </a:extLst>
          </p:cNvPr>
          <p:cNvSpPr>
            <a:spLocks noGrp="1"/>
          </p:cNvSpPr>
          <p:nvPr>
            <p:ph type="title"/>
          </p:nvPr>
        </p:nvSpPr>
        <p:spPr>
          <a:xfrm>
            <a:off x="116888" y="859629"/>
            <a:ext cx="3357563" cy="2562338"/>
          </a:xfrm>
        </p:spPr>
        <p:txBody>
          <a:bodyPr/>
          <a:lstStyle/>
          <a:p>
            <a:pPr fontAlgn="base"/>
            <a:r>
              <a:rPr lang="en-GB" sz="2000" dirty="0"/>
              <a:t>“the fact that they are not even regarded as a profession </a:t>
            </a:r>
            <a:br>
              <a:rPr lang="en-GB" sz="2000" dirty="0"/>
            </a:br>
            <a:r>
              <a:rPr lang="en-GB" sz="2000" dirty="0"/>
              <a:t>Is just really frustrating..”</a:t>
            </a:r>
            <a:br>
              <a:rPr lang="en-GB" sz="2000" dirty="0"/>
            </a:br>
            <a:r>
              <a:rPr lang="en-GB" sz="2000" dirty="0"/>
              <a:t>Participant D, Line 168-169.</a:t>
            </a:r>
            <a:br>
              <a:rPr lang="en-GB" dirty="0"/>
            </a:br>
            <a:endParaRPr lang="en-US" dirty="0"/>
          </a:p>
        </p:txBody>
      </p:sp>
      <p:sp>
        <p:nvSpPr>
          <p:cNvPr id="3" name="Content Placeholder 2">
            <a:extLst>
              <a:ext uri="{FF2B5EF4-FFF2-40B4-BE49-F238E27FC236}">
                <a16:creationId xmlns:a16="http://schemas.microsoft.com/office/drawing/2014/main" id="{9FC2D262-D271-4836-8C4D-FE35354DBC34}"/>
              </a:ext>
            </a:extLst>
          </p:cNvPr>
          <p:cNvSpPr>
            <a:spLocks noGrp="1"/>
          </p:cNvSpPr>
          <p:nvPr>
            <p:ph idx="1"/>
          </p:nvPr>
        </p:nvSpPr>
        <p:spPr>
          <a:xfrm>
            <a:off x="3526368" y="1615345"/>
            <a:ext cx="7315200" cy="3627310"/>
          </a:xfrm>
        </p:spPr>
        <p:txBody>
          <a:bodyPr>
            <a:normAutofit fontScale="92500" lnSpcReduction="10000"/>
          </a:bodyPr>
          <a:lstStyle/>
          <a:p>
            <a:pPr marL="0" indent="0">
              <a:buNone/>
            </a:pPr>
            <a:r>
              <a:rPr lang="en-US" dirty="0"/>
              <a:t>This theme largely consists of the uncertainty towards the future and support needed for caregivers. </a:t>
            </a:r>
          </a:p>
          <a:p>
            <a:pPr marL="0" indent="0">
              <a:buNone/>
            </a:pPr>
            <a:endParaRPr lang="en-US" dirty="0"/>
          </a:p>
          <a:p>
            <a:pPr marL="0" indent="0">
              <a:buNone/>
            </a:pPr>
            <a:r>
              <a:rPr lang="en-US" dirty="0"/>
              <a:t>The unpredictability of the role and the legislation that supports it was highlighted by the caregivers though discussing the strain placed on the caregivers and was support they know to be available to them. </a:t>
            </a:r>
          </a:p>
          <a:p>
            <a:pPr marL="0" indent="0">
              <a:buNone/>
            </a:pPr>
            <a:endParaRPr lang="en-US" dirty="0"/>
          </a:p>
          <a:p>
            <a:pPr marL="0" indent="0">
              <a:buNone/>
            </a:pPr>
            <a:r>
              <a:rPr lang="en-US" dirty="0"/>
              <a:t>Future recommendations like improves support , awareness  and training. </a:t>
            </a:r>
          </a:p>
          <a:p>
            <a:pPr marL="0" indent="0">
              <a:buNone/>
            </a:pPr>
            <a:endParaRPr lang="en-US" dirty="0"/>
          </a:p>
          <a:p>
            <a:pPr marL="0" indent="0">
              <a:buNone/>
            </a:pPr>
            <a:r>
              <a:rPr lang="en-US" dirty="0"/>
              <a:t> </a:t>
            </a:r>
          </a:p>
        </p:txBody>
      </p:sp>
      <p:sp>
        <p:nvSpPr>
          <p:cNvPr id="4" name="TextBox 3">
            <a:extLst>
              <a:ext uri="{FF2B5EF4-FFF2-40B4-BE49-F238E27FC236}">
                <a16:creationId xmlns:a16="http://schemas.microsoft.com/office/drawing/2014/main" id="{442FD957-778B-2E47-83AA-9FD9E44C4D05}"/>
              </a:ext>
            </a:extLst>
          </p:cNvPr>
          <p:cNvSpPr txBox="1"/>
          <p:nvPr/>
        </p:nvSpPr>
        <p:spPr>
          <a:xfrm>
            <a:off x="4548188" y="600617"/>
            <a:ext cx="7029450" cy="523220"/>
          </a:xfrm>
          <a:prstGeom prst="rect">
            <a:avLst/>
          </a:prstGeom>
          <a:noFill/>
        </p:spPr>
        <p:txBody>
          <a:bodyPr wrap="square" rtlCol="0">
            <a:spAutoFit/>
          </a:bodyPr>
          <a:lstStyle/>
          <a:p>
            <a:r>
              <a:rPr lang="en-US" sz="2800" dirty="0">
                <a:solidFill>
                  <a:schemeClr val="accent1">
                    <a:lumMod val="75000"/>
                  </a:schemeClr>
                </a:solidFill>
              </a:rPr>
              <a:t>What will the future bring ?..</a:t>
            </a:r>
          </a:p>
        </p:txBody>
      </p:sp>
      <p:sp>
        <p:nvSpPr>
          <p:cNvPr id="5" name="TextBox 4">
            <a:extLst>
              <a:ext uri="{FF2B5EF4-FFF2-40B4-BE49-F238E27FC236}">
                <a16:creationId xmlns:a16="http://schemas.microsoft.com/office/drawing/2014/main" id="{8F26A201-7BF4-1C4C-9CCC-E125A0308209}"/>
              </a:ext>
            </a:extLst>
          </p:cNvPr>
          <p:cNvSpPr txBox="1"/>
          <p:nvPr/>
        </p:nvSpPr>
        <p:spPr>
          <a:xfrm>
            <a:off x="3914775" y="5372100"/>
            <a:ext cx="7115175" cy="1292662"/>
          </a:xfrm>
          <a:prstGeom prst="rect">
            <a:avLst/>
          </a:prstGeom>
          <a:noFill/>
        </p:spPr>
        <p:txBody>
          <a:bodyPr wrap="square" rtlCol="0">
            <a:spAutoFit/>
          </a:bodyPr>
          <a:lstStyle/>
          <a:p>
            <a:pPr algn="ctr"/>
            <a:r>
              <a:rPr lang="en-GB" sz="2000" dirty="0">
                <a:solidFill>
                  <a:schemeClr val="accent1">
                    <a:lumMod val="75000"/>
                  </a:schemeClr>
                </a:solidFill>
              </a:rPr>
              <a:t>“Perhaps we as a collective should be looking into how to facilitate the life of a care giver.. “</a:t>
            </a:r>
          </a:p>
          <a:p>
            <a:pPr algn="ctr"/>
            <a:r>
              <a:rPr lang="en-GB" sz="2000" dirty="0">
                <a:solidFill>
                  <a:schemeClr val="accent1">
                    <a:lumMod val="75000"/>
                  </a:schemeClr>
                </a:solidFill>
              </a:rPr>
              <a:t>Participant D, lines 216-217.</a:t>
            </a:r>
          </a:p>
          <a:p>
            <a:endParaRPr lang="en-US" dirty="0"/>
          </a:p>
        </p:txBody>
      </p:sp>
      <p:sp>
        <p:nvSpPr>
          <p:cNvPr id="8" name="TextBox 7">
            <a:extLst>
              <a:ext uri="{FF2B5EF4-FFF2-40B4-BE49-F238E27FC236}">
                <a16:creationId xmlns:a16="http://schemas.microsoft.com/office/drawing/2014/main" id="{0E987EA2-B83A-F344-88B2-C5A68DFEB646}"/>
              </a:ext>
            </a:extLst>
          </p:cNvPr>
          <p:cNvSpPr txBox="1"/>
          <p:nvPr/>
        </p:nvSpPr>
        <p:spPr>
          <a:xfrm>
            <a:off x="64971" y="3135838"/>
            <a:ext cx="3357563" cy="1600438"/>
          </a:xfrm>
          <a:prstGeom prst="rect">
            <a:avLst/>
          </a:prstGeom>
          <a:noFill/>
        </p:spPr>
        <p:txBody>
          <a:bodyPr wrap="square" rtlCol="0">
            <a:spAutoFit/>
          </a:bodyPr>
          <a:lstStyle/>
          <a:p>
            <a:pPr fontAlgn="base"/>
            <a:r>
              <a:rPr lang="en-GB" sz="2000" dirty="0">
                <a:solidFill>
                  <a:schemeClr val="bg1"/>
                </a:solidFill>
              </a:rPr>
              <a:t>“I think that’s what's really </a:t>
            </a:r>
          </a:p>
          <a:p>
            <a:pPr fontAlgn="base"/>
            <a:r>
              <a:rPr lang="en-GB" sz="2000" dirty="0">
                <a:solidFill>
                  <a:schemeClr val="bg1"/>
                </a:solidFill>
              </a:rPr>
              <a:t>Missing from dementia care…” Participant E, Lines 212-213.</a:t>
            </a:r>
          </a:p>
          <a:p>
            <a:endParaRPr lang="en-US" dirty="0"/>
          </a:p>
        </p:txBody>
      </p:sp>
      <p:sp>
        <p:nvSpPr>
          <p:cNvPr id="6" name="TextBox 5">
            <a:extLst>
              <a:ext uri="{FF2B5EF4-FFF2-40B4-BE49-F238E27FC236}">
                <a16:creationId xmlns:a16="http://schemas.microsoft.com/office/drawing/2014/main" id="{E89A223F-40C5-904D-9C16-8D93176A9A6A}"/>
              </a:ext>
            </a:extLst>
          </p:cNvPr>
          <p:cNvSpPr txBox="1"/>
          <p:nvPr/>
        </p:nvSpPr>
        <p:spPr>
          <a:xfrm>
            <a:off x="64971" y="4818102"/>
            <a:ext cx="3091229" cy="1200329"/>
          </a:xfrm>
          <a:prstGeom prst="rect">
            <a:avLst/>
          </a:prstGeom>
          <a:noFill/>
        </p:spPr>
        <p:txBody>
          <a:bodyPr wrap="square" rtlCol="0">
            <a:spAutoFit/>
          </a:bodyPr>
          <a:lstStyle/>
          <a:p>
            <a:r>
              <a:rPr lang="en-US" dirty="0"/>
              <a:t>Department for health and social care (2016)</a:t>
            </a:r>
          </a:p>
          <a:p>
            <a:endParaRPr lang="en-US" dirty="0"/>
          </a:p>
          <a:p>
            <a:r>
              <a:rPr lang="en-US" dirty="0"/>
              <a:t>Lopez (2016)</a:t>
            </a:r>
          </a:p>
        </p:txBody>
      </p:sp>
    </p:spTree>
    <p:extLst>
      <p:ext uri="{BB962C8B-B14F-4D97-AF65-F5344CB8AC3E}">
        <p14:creationId xmlns:p14="http://schemas.microsoft.com/office/powerpoint/2010/main" val="1707607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 name="Rectangle 88">
            <a:extLst>
              <a:ext uri="{FF2B5EF4-FFF2-40B4-BE49-F238E27FC236}">
                <a16:creationId xmlns:a16="http://schemas.microsoft.com/office/drawing/2014/main" id="{6A152CD7-4273-D044-BB0E-D9E7399EC087}"/>
              </a:ext>
            </a:extLst>
          </p:cNvPr>
          <p:cNvSpPr/>
          <p:nvPr/>
        </p:nvSpPr>
        <p:spPr>
          <a:xfrm>
            <a:off x="10157274" y="4662641"/>
            <a:ext cx="1749287" cy="7190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89">
            <a:extLst>
              <a:ext uri="{FF2B5EF4-FFF2-40B4-BE49-F238E27FC236}">
                <a16:creationId xmlns:a16="http://schemas.microsoft.com/office/drawing/2014/main" id="{968E276C-93D0-5A49-836B-D5FBFCCE5ABF}"/>
              </a:ext>
            </a:extLst>
          </p:cNvPr>
          <p:cNvSpPr/>
          <p:nvPr/>
        </p:nvSpPr>
        <p:spPr>
          <a:xfrm>
            <a:off x="10157273" y="5901644"/>
            <a:ext cx="1749287" cy="7190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87">
            <a:extLst>
              <a:ext uri="{FF2B5EF4-FFF2-40B4-BE49-F238E27FC236}">
                <a16:creationId xmlns:a16="http://schemas.microsoft.com/office/drawing/2014/main" id="{2F24FD86-DBF4-1847-8271-4DD9CF396F36}"/>
              </a:ext>
            </a:extLst>
          </p:cNvPr>
          <p:cNvSpPr/>
          <p:nvPr/>
        </p:nvSpPr>
        <p:spPr>
          <a:xfrm>
            <a:off x="5680951" y="5747371"/>
            <a:ext cx="1749287" cy="7190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3373EFF8-59CF-7745-A6E5-AF81D9EBF662}"/>
              </a:ext>
            </a:extLst>
          </p:cNvPr>
          <p:cNvSpPr/>
          <p:nvPr/>
        </p:nvSpPr>
        <p:spPr>
          <a:xfrm>
            <a:off x="7679821" y="5062041"/>
            <a:ext cx="1749287" cy="7190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1304F2EF-1EAB-2747-8FB9-BFDA7DFF3FFF}"/>
              </a:ext>
            </a:extLst>
          </p:cNvPr>
          <p:cNvSpPr/>
          <p:nvPr/>
        </p:nvSpPr>
        <p:spPr>
          <a:xfrm>
            <a:off x="8233016" y="3684534"/>
            <a:ext cx="1608483" cy="7504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5CE229F0-C756-4246-B6D6-30BB6DC0C43E}"/>
              </a:ext>
            </a:extLst>
          </p:cNvPr>
          <p:cNvSpPr/>
          <p:nvPr/>
        </p:nvSpPr>
        <p:spPr>
          <a:xfrm>
            <a:off x="5543550" y="3666379"/>
            <a:ext cx="2071672" cy="761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5C077969-AB56-1A43-B78F-0C6404F8852B}"/>
              </a:ext>
            </a:extLst>
          </p:cNvPr>
          <p:cNvSpPr/>
          <p:nvPr/>
        </p:nvSpPr>
        <p:spPr>
          <a:xfrm>
            <a:off x="8355496" y="2245336"/>
            <a:ext cx="993913" cy="5457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9F10B5BA-6E6A-F142-AFE9-5C204117FAA0}"/>
              </a:ext>
            </a:extLst>
          </p:cNvPr>
          <p:cNvSpPr/>
          <p:nvPr/>
        </p:nvSpPr>
        <p:spPr>
          <a:xfrm>
            <a:off x="6259375" y="2245336"/>
            <a:ext cx="1355847" cy="5457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70">
            <a:extLst>
              <a:ext uri="{FF2B5EF4-FFF2-40B4-BE49-F238E27FC236}">
                <a16:creationId xmlns:a16="http://schemas.microsoft.com/office/drawing/2014/main" id="{47DE5DA1-1672-F24C-BFC8-AE06F7FA51EE}"/>
              </a:ext>
            </a:extLst>
          </p:cNvPr>
          <p:cNvSpPr/>
          <p:nvPr/>
        </p:nvSpPr>
        <p:spPr>
          <a:xfrm flipV="1">
            <a:off x="9866243" y="2953697"/>
            <a:ext cx="1881809" cy="649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A69C2CD4-0CCF-4F4C-8A60-C121C19EBB53}"/>
              </a:ext>
            </a:extLst>
          </p:cNvPr>
          <p:cNvSpPr/>
          <p:nvPr/>
        </p:nvSpPr>
        <p:spPr>
          <a:xfrm>
            <a:off x="9978888" y="1041808"/>
            <a:ext cx="1484245" cy="6463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DBEB1EDA-5156-674A-9282-965ED72851C4}"/>
              </a:ext>
            </a:extLst>
          </p:cNvPr>
          <p:cNvSpPr/>
          <p:nvPr/>
        </p:nvSpPr>
        <p:spPr>
          <a:xfrm>
            <a:off x="7103165" y="1038999"/>
            <a:ext cx="1484244" cy="6463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CBE3237-9064-4344-A24A-ADDEF03C905C}"/>
              </a:ext>
            </a:extLst>
          </p:cNvPr>
          <p:cNvSpPr/>
          <p:nvPr/>
        </p:nvSpPr>
        <p:spPr>
          <a:xfrm>
            <a:off x="2027583" y="5739366"/>
            <a:ext cx="901147" cy="6067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970A4FF-40E1-1C43-9364-4DF8F248BAE0}"/>
              </a:ext>
            </a:extLst>
          </p:cNvPr>
          <p:cNvSpPr/>
          <p:nvPr/>
        </p:nvSpPr>
        <p:spPr>
          <a:xfrm>
            <a:off x="3783490" y="5549061"/>
            <a:ext cx="1166188" cy="9233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396C3CD-61DB-6849-B897-1AB4752A7524}"/>
              </a:ext>
            </a:extLst>
          </p:cNvPr>
          <p:cNvSpPr/>
          <p:nvPr/>
        </p:nvSpPr>
        <p:spPr>
          <a:xfrm>
            <a:off x="102701" y="5645212"/>
            <a:ext cx="1258958" cy="9233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1D1E3A2-A100-9044-BA1A-470D35D27941}"/>
              </a:ext>
            </a:extLst>
          </p:cNvPr>
          <p:cNvSpPr/>
          <p:nvPr/>
        </p:nvSpPr>
        <p:spPr>
          <a:xfrm>
            <a:off x="2524533" y="4081670"/>
            <a:ext cx="1232458" cy="9324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68C9719-E006-504B-959F-00E667AA452E}"/>
              </a:ext>
            </a:extLst>
          </p:cNvPr>
          <p:cNvSpPr/>
          <p:nvPr/>
        </p:nvSpPr>
        <p:spPr>
          <a:xfrm>
            <a:off x="99389" y="4259126"/>
            <a:ext cx="1470991"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D50F46E7-3F72-774C-B42A-B743130343BA}"/>
              </a:ext>
            </a:extLst>
          </p:cNvPr>
          <p:cNvSpPr/>
          <p:nvPr/>
        </p:nvSpPr>
        <p:spPr>
          <a:xfrm>
            <a:off x="185530" y="3164929"/>
            <a:ext cx="2716696" cy="3892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val 1">
            <a:extLst>
              <a:ext uri="{FF2B5EF4-FFF2-40B4-BE49-F238E27FC236}">
                <a16:creationId xmlns:a16="http://schemas.microsoft.com/office/drawing/2014/main" id="{98B99036-F349-C84D-9EA7-975DA8A15F1B}"/>
              </a:ext>
            </a:extLst>
          </p:cNvPr>
          <p:cNvSpPr/>
          <p:nvPr/>
        </p:nvSpPr>
        <p:spPr>
          <a:xfrm>
            <a:off x="109328" y="477078"/>
            <a:ext cx="2809460" cy="16830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27BCA06-02A2-A845-959E-8D06FE7A30DD}"/>
              </a:ext>
            </a:extLst>
          </p:cNvPr>
          <p:cNvSpPr txBox="1"/>
          <p:nvPr/>
        </p:nvSpPr>
        <p:spPr>
          <a:xfrm>
            <a:off x="344554" y="1038999"/>
            <a:ext cx="2252870" cy="707886"/>
          </a:xfrm>
          <a:prstGeom prst="rect">
            <a:avLst/>
          </a:prstGeom>
          <a:noFill/>
        </p:spPr>
        <p:txBody>
          <a:bodyPr wrap="square" rtlCol="0">
            <a:spAutoFit/>
          </a:bodyPr>
          <a:lstStyle/>
          <a:p>
            <a:pPr algn="ctr"/>
            <a:r>
              <a:rPr lang="en-US" sz="2000" dirty="0"/>
              <a:t>View of dementia               care</a:t>
            </a:r>
          </a:p>
        </p:txBody>
      </p:sp>
      <p:cxnSp>
        <p:nvCxnSpPr>
          <p:cNvPr id="5" name="Straight Arrow Connector 4">
            <a:extLst>
              <a:ext uri="{FF2B5EF4-FFF2-40B4-BE49-F238E27FC236}">
                <a16:creationId xmlns:a16="http://schemas.microsoft.com/office/drawing/2014/main" id="{42CDC808-4A61-764B-B0AA-C25B3A786991}"/>
              </a:ext>
            </a:extLst>
          </p:cNvPr>
          <p:cNvCxnSpPr>
            <a:cxnSpLocks/>
          </p:cNvCxnSpPr>
          <p:nvPr/>
        </p:nvCxnSpPr>
        <p:spPr>
          <a:xfrm>
            <a:off x="1368284" y="2379694"/>
            <a:ext cx="0" cy="6749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24AB220-1629-2646-951A-4599075ACC77}"/>
              </a:ext>
            </a:extLst>
          </p:cNvPr>
          <p:cNvSpPr txBox="1"/>
          <p:nvPr/>
        </p:nvSpPr>
        <p:spPr>
          <a:xfrm>
            <a:off x="225285" y="3128896"/>
            <a:ext cx="2716696" cy="369332"/>
          </a:xfrm>
          <a:prstGeom prst="rect">
            <a:avLst/>
          </a:prstGeom>
          <a:noFill/>
        </p:spPr>
        <p:txBody>
          <a:bodyPr wrap="square" rtlCol="0">
            <a:spAutoFit/>
          </a:bodyPr>
          <a:lstStyle/>
          <a:p>
            <a:r>
              <a:rPr lang="en-US" dirty="0"/>
              <a:t>Taking care of a loved one </a:t>
            </a:r>
          </a:p>
        </p:txBody>
      </p:sp>
      <p:cxnSp>
        <p:nvCxnSpPr>
          <p:cNvPr id="8" name="Straight Arrow Connector 7">
            <a:extLst>
              <a:ext uri="{FF2B5EF4-FFF2-40B4-BE49-F238E27FC236}">
                <a16:creationId xmlns:a16="http://schemas.microsoft.com/office/drawing/2014/main" id="{EB56552D-4422-DC43-A4FF-3E1F16F4C3BB}"/>
              </a:ext>
            </a:extLst>
          </p:cNvPr>
          <p:cNvCxnSpPr>
            <a:cxnSpLocks/>
          </p:cNvCxnSpPr>
          <p:nvPr/>
        </p:nvCxnSpPr>
        <p:spPr>
          <a:xfrm>
            <a:off x="834885" y="3631008"/>
            <a:ext cx="1" cy="5831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BD6E2493-B8BC-484E-8A15-295001853B50}"/>
              </a:ext>
            </a:extLst>
          </p:cNvPr>
          <p:cNvSpPr txBox="1"/>
          <p:nvPr/>
        </p:nvSpPr>
        <p:spPr>
          <a:xfrm>
            <a:off x="99389" y="4259126"/>
            <a:ext cx="2292626" cy="369332"/>
          </a:xfrm>
          <a:prstGeom prst="rect">
            <a:avLst/>
          </a:prstGeom>
          <a:noFill/>
        </p:spPr>
        <p:txBody>
          <a:bodyPr wrap="square" rtlCol="0">
            <a:spAutoFit/>
          </a:bodyPr>
          <a:lstStyle/>
          <a:p>
            <a:r>
              <a:rPr lang="en-US" dirty="0"/>
              <a:t>responsibility</a:t>
            </a:r>
          </a:p>
        </p:txBody>
      </p:sp>
      <p:cxnSp>
        <p:nvCxnSpPr>
          <p:cNvPr id="14" name="Straight Arrow Connector 13">
            <a:extLst>
              <a:ext uri="{FF2B5EF4-FFF2-40B4-BE49-F238E27FC236}">
                <a16:creationId xmlns:a16="http://schemas.microsoft.com/office/drawing/2014/main" id="{7A5AC201-3A3F-F946-A68E-0F87599DB7C0}"/>
              </a:ext>
            </a:extLst>
          </p:cNvPr>
          <p:cNvCxnSpPr>
            <a:cxnSpLocks/>
          </p:cNvCxnSpPr>
          <p:nvPr/>
        </p:nvCxnSpPr>
        <p:spPr>
          <a:xfrm>
            <a:off x="834884" y="4732457"/>
            <a:ext cx="0" cy="8353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F91DA60-478A-014E-9BC3-584522484DD8}"/>
              </a:ext>
            </a:extLst>
          </p:cNvPr>
          <p:cNvCxnSpPr>
            <a:cxnSpLocks/>
          </p:cNvCxnSpPr>
          <p:nvPr/>
        </p:nvCxnSpPr>
        <p:spPr>
          <a:xfrm>
            <a:off x="1683027" y="4473746"/>
            <a:ext cx="79513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94928D79-C338-2A4F-8CA0-52F9D3EA1863}"/>
              </a:ext>
            </a:extLst>
          </p:cNvPr>
          <p:cNvCxnSpPr>
            <a:cxnSpLocks/>
          </p:cNvCxnSpPr>
          <p:nvPr/>
        </p:nvCxnSpPr>
        <p:spPr>
          <a:xfrm>
            <a:off x="3018180" y="1286974"/>
            <a:ext cx="113968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D60D92-0E50-E848-BD9C-01D17B6C1803}"/>
              </a:ext>
            </a:extLst>
          </p:cNvPr>
          <p:cNvCxnSpPr>
            <a:cxnSpLocks/>
          </p:cNvCxnSpPr>
          <p:nvPr/>
        </p:nvCxnSpPr>
        <p:spPr>
          <a:xfrm>
            <a:off x="10721010" y="1927210"/>
            <a:ext cx="0" cy="7899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F5C3AF5D-80D7-EA40-ACD0-A239930ABD65}"/>
              </a:ext>
            </a:extLst>
          </p:cNvPr>
          <p:cNvSpPr txBox="1"/>
          <p:nvPr/>
        </p:nvSpPr>
        <p:spPr>
          <a:xfrm>
            <a:off x="165649" y="5645212"/>
            <a:ext cx="1338470" cy="923330"/>
          </a:xfrm>
          <a:prstGeom prst="rect">
            <a:avLst/>
          </a:prstGeom>
          <a:noFill/>
        </p:spPr>
        <p:txBody>
          <a:bodyPr wrap="square" rtlCol="0">
            <a:spAutoFit/>
          </a:bodyPr>
          <a:lstStyle/>
          <a:p>
            <a:r>
              <a:rPr lang="en-US" dirty="0"/>
              <a:t>Change in</a:t>
            </a:r>
          </a:p>
          <a:p>
            <a:r>
              <a:rPr lang="en-US" dirty="0"/>
              <a:t>Every day </a:t>
            </a:r>
          </a:p>
          <a:p>
            <a:r>
              <a:rPr lang="en-US" dirty="0"/>
              <a:t>Life </a:t>
            </a:r>
          </a:p>
        </p:txBody>
      </p:sp>
      <p:sp>
        <p:nvSpPr>
          <p:cNvPr id="24" name="TextBox 23">
            <a:extLst>
              <a:ext uri="{FF2B5EF4-FFF2-40B4-BE49-F238E27FC236}">
                <a16:creationId xmlns:a16="http://schemas.microsoft.com/office/drawing/2014/main" id="{6600056B-B7F6-844D-AA17-18DDE8523296}"/>
              </a:ext>
            </a:extLst>
          </p:cNvPr>
          <p:cNvSpPr txBox="1"/>
          <p:nvPr/>
        </p:nvSpPr>
        <p:spPr>
          <a:xfrm>
            <a:off x="2610675" y="4086244"/>
            <a:ext cx="1881809" cy="923330"/>
          </a:xfrm>
          <a:prstGeom prst="rect">
            <a:avLst/>
          </a:prstGeom>
          <a:noFill/>
        </p:spPr>
        <p:txBody>
          <a:bodyPr wrap="square" rtlCol="0">
            <a:spAutoFit/>
          </a:bodyPr>
          <a:lstStyle/>
          <a:p>
            <a:r>
              <a:rPr lang="en-US" dirty="0"/>
              <a:t>Having to </a:t>
            </a:r>
          </a:p>
          <a:p>
            <a:r>
              <a:rPr lang="en-US" dirty="0"/>
              <a:t>give up</a:t>
            </a:r>
          </a:p>
          <a:p>
            <a:r>
              <a:rPr lang="en-US" dirty="0"/>
              <a:t>Social life</a:t>
            </a:r>
          </a:p>
        </p:txBody>
      </p:sp>
      <p:cxnSp>
        <p:nvCxnSpPr>
          <p:cNvPr id="26" name="Straight Arrow Connector 25">
            <a:extLst>
              <a:ext uri="{FF2B5EF4-FFF2-40B4-BE49-F238E27FC236}">
                <a16:creationId xmlns:a16="http://schemas.microsoft.com/office/drawing/2014/main" id="{3E8C3F13-7A98-3D49-901E-E722A9168E57}"/>
              </a:ext>
            </a:extLst>
          </p:cNvPr>
          <p:cNvCxnSpPr>
            <a:cxnSpLocks/>
          </p:cNvCxnSpPr>
          <p:nvPr/>
        </p:nvCxnSpPr>
        <p:spPr>
          <a:xfrm>
            <a:off x="1504119" y="6149009"/>
            <a:ext cx="48370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938D3A81-3154-4149-89DD-704ACC212B82}"/>
              </a:ext>
            </a:extLst>
          </p:cNvPr>
          <p:cNvSpPr txBox="1"/>
          <p:nvPr/>
        </p:nvSpPr>
        <p:spPr>
          <a:xfrm>
            <a:off x="3796737" y="5486944"/>
            <a:ext cx="1298713" cy="923330"/>
          </a:xfrm>
          <a:prstGeom prst="rect">
            <a:avLst/>
          </a:prstGeom>
          <a:noFill/>
        </p:spPr>
        <p:txBody>
          <a:bodyPr wrap="square" rtlCol="0">
            <a:spAutoFit/>
          </a:bodyPr>
          <a:lstStyle/>
          <a:p>
            <a:r>
              <a:rPr lang="en-US" dirty="0"/>
              <a:t>Mental health affected </a:t>
            </a:r>
          </a:p>
        </p:txBody>
      </p:sp>
      <p:sp>
        <p:nvSpPr>
          <p:cNvPr id="42" name="TextBox 41">
            <a:extLst>
              <a:ext uri="{FF2B5EF4-FFF2-40B4-BE49-F238E27FC236}">
                <a16:creationId xmlns:a16="http://schemas.microsoft.com/office/drawing/2014/main" id="{01F4FFAC-5DCC-CF49-9AF6-525768D4DBBA}"/>
              </a:ext>
            </a:extLst>
          </p:cNvPr>
          <p:cNvSpPr txBox="1"/>
          <p:nvPr/>
        </p:nvSpPr>
        <p:spPr>
          <a:xfrm>
            <a:off x="2146852" y="5826060"/>
            <a:ext cx="1325217" cy="369332"/>
          </a:xfrm>
          <a:prstGeom prst="rect">
            <a:avLst/>
          </a:prstGeom>
          <a:noFill/>
        </p:spPr>
        <p:txBody>
          <a:bodyPr wrap="square" rtlCol="0">
            <a:spAutoFit/>
          </a:bodyPr>
          <a:lstStyle/>
          <a:p>
            <a:r>
              <a:rPr lang="en-US" dirty="0"/>
              <a:t>Guilt </a:t>
            </a:r>
          </a:p>
        </p:txBody>
      </p:sp>
      <p:cxnSp>
        <p:nvCxnSpPr>
          <p:cNvPr id="45" name="Straight Arrow Connector 44">
            <a:extLst>
              <a:ext uri="{FF2B5EF4-FFF2-40B4-BE49-F238E27FC236}">
                <a16:creationId xmlns:a16="http://schemas.microsoft.com/office/drawing/2014/main" id="{64DAEDFD-92D1-5444-9246-72BB33691E8A}"/>
              </a:ext>
            </a:extLst>
          </p:cNvPr>
          <p:cNvCxnSpPr/>
          <p:nvPr/>
        </p:nvCxnSpPr>
        <p:spPr>
          <a:xfrm>
            <a:off x="3018180" y="6023959"/>
            <a:ext cx="73881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F47CC082-06FF-6243-8D66-666000651AD1}"/>
              </a:ext>
            </a:extLst>
          </p:cNvPr>
          <p:cNvCxnSpPr/>
          <p:nvPr/>
        </p:nvCxnSpPr>
        <p:spPr>
          <a:xfrm>
            <a:off x="2809460" y="5103728"/>
            <a:ext cx="0" cy="6356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BA0F367F-AC3F-754C-8996-FEDAC4C5FFC1}"/>
              </a:ext>
            </a:extLst>
          </p:cNvPr>
          <p:cNvCxnSpPr/>
          <p:nvPr/>
        </p:nvCxnSpPr>
        <p:spPr>
          <a:xfrm>
            <a:off x="2146852" y="3554139"/>
            <a:ext cx="377681" cy="5275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797B1FD2-74E0-634F-A8BC-A1E8F8AEBEDC}"/>
              </a:ext>
            </a:extLst>
          </p:cNvPr>
          <p:cNvCxnSpPr/>
          <p:nvPr/>
        </p:nvCxnSpPr>
        <p:spPr>
          <a:xfrm>
            <a:off x="3558209" y="5112992"/>
            <a:ext cx="238528" cy="3192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3" name="Rectangle 52">
            <a:extLst>
              <a:ext uri="{FF2B5EF4-FFF2-40B4-BE49-F238E27FC236}">
                <a16:creationId xmlns:a16="http://schemas.microsoft.com/office/drawing/2014/main" id="{455D1046-A0C9-2048-A01C-2042574E5972}"/>
              </a:ext>
            </a:extLst>
          </p:cNvPr>
          <p:cNvSpPr/>
          <p:nvPr/>
        </p:nvSpPr>
        <p:spPr>
          <a:xfrm>
            <a:off x="4492484" y="1038999"/>
            <a:ext cx="1311965" cy="5512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TextBox 53">
            <a:extLst>
              <a:ext uri="{FF2B5EF4-FFF2-40B4-BE49-F238E27FC236}">
                <a16:creationId xmlns:a16="http://schemas.microsoft.com/office/drawing/2014/main" id="{1199E946-45A4-AF4C-B614-2A00BB021B43}"/>
              </a:ext>
            </a:extLst>
          </p:cNvPr>
          <p:cNvSpPr txBox="1"/>
          <p:nvPr/>
        </p:nvSpPr>
        <p:spPr>
          <a:xfrm>
            <a:off x="4578625" y="1103281"/>
            <a:ext cx="1311965" cy="369332"/>
          </a:xfrm>
          <a:prstGeom prst="rect">
            <a:avLst/>
          </a:prstGeom>
          <a:noFill/>
        </p:spPr>
        <p:txBody>
          <a:bodyPr wrap="square" rtlCol="0">
            <a:spAutoFit/>
          </a:bodyPr>
          <a:lstStyle/>
          <a:p>
            <a:r>
              <a:rPr lang="en-US" dirty="0"/>
              <a:t>Reflection</a:t>
            </a:r>
          </a:p>
        </p:txBody>
      </p:sp>
      <p:cxnSp>
        <p:nvCxnSpPr>
          <p:cNvPr id="56" name="Straight Arrow Connector 55">
            <a:extLst>
              <a:ext uri="{FF2B5EF4-FFF2-40B4-BE49-F238E27FC236}">
                <a16:creationId xmlns:a16="http://schemas.microsoft.com/office/drawing/2014/main" id="{219498B3-A982-E240-AEE8-9056D610FE71}"/>
              </a:ext>
            </a:extLst>
          </p:cNvPr>
          <p:cNvCxnSpPr>
            <a:cxnSpLocks/>
          </p:cNvCxnSpPr>
          <p:nvPr/>
        </p:nvCxnSpPr>
        <p:spPr>
          <a:xfrm>
            <a:off x="6003235" y="1301739"/>
            <a:ext cx="59634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FB793E79-898F-BB43-8801-9B6CD8A6CACC}"/>
              </a:ext>
            </a:extLst>
          </p:cNvPr>
          <p:cNvSpPr txBox="1"/>
          <p:nvPr/>
        </p:nvSpPr>
        <p:spPr>
          <a:xfrm>
            <a:off x="7189306" y="1028772"/>
            <a:ext cx="1311965" cy="646331"/>
          </a:xfrm>
          <a:prstGeom prst="rect">
            <a:avLst/>
          </a:prstGeom>
          <a:noFill/>
        </p:spPr>
        <p:txBody>
          <a:bodyPr wrap="square" rtlCol="0">
            <a:spAutoFit/>
          </a:bodyPr>
          <a:lstStyle/>
          <a:p>
            <a:r>
              <a:rPr lang="en-US" dirty="0"/>
              <a:t>Personal </a:t>
            </a:r>
          </a:p>
          <a:p>
            <a:r>
              <a:rPr lang="en-US" dirty="0"/>
              <a:t>Experience. </a:t>
            </a:r>
          </a:p>
        </p:txBody>
      </p:sp>
      <p:cxnSp>
        <p:nvCxnSpPr>
          <p:cNvPr id="61" name="Straight Arrow Connector 60">
            <a:extLst>
              <a:ext uri="{FF2B5EF4-FFF2-40B4-BE49-F238E27FC236}">
                <a16:creationId xmlns:a16="http://schemas.microsoft.com/office/drawing/2014/main" id="{2673E2DF-0849-2148-A0B7-C805E4D73FDC}"/>
              </a:ext>
            </a:extLst>
          </p:cNvPr>
          <p:cNvCxnSpPr>
            <a:cxnSpLocks/>
          </p:cNvCxnSpPr>
          <p:nvPr/>
        </p:nvCxnSpPr>
        <p:spPr>
          <a:xfrm>
            <a:off x="8852453" y="1309299"/>
            <a:ext cx="86139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11B6E411-96DF-8341-9EBA-7010D54180F4}"/>
              </a:ext>
            </a:extLst>
          </p:cNvPr>
          <p:cNvSpPr txBox="1"/>
          <p:nvPr/>
        </p:nvSpPr>
        <p:spPr>
          <a:xfrm>
            <a:off x="10031896" y="1102308"/>
            <a:ext cx="1603512" cy="369332"/>
          </a:xfrm>
          <a:prstGeom prst="rect">
            <a:avLst/>
          </a:prstGeom>
          <a:noFill/>
        </p:spPr>
        <p:txBody>
          <a:bodyPr wrap="square" rtlCol="0">
            <a:spAutoFit/>
          </a:bodyPr>
          <a:lstStyle/>
          <a:p>
            <a:r>
              <a:rPr lang="en-US" dirty="0"/>
              <a:t>In their shoes </a:t>
            </a:r>
          </a:p>
        </p:txBody>
      </p:sp>
      <p:sp>
        <p:nvSpPr>
          <p:cNvPr id="67" name="TextBox 66">
            <a:extLst>
              <a:ext uri="{FF2B5EF4-FFF2-40B4-BE49-F238E27FC236}">
                <a16:creationId xmlns:a16="http://schemas.microsoft.com/office/drawing/2014/main" id="{F812A6F3-DD4A-6940-B097-6F40309E589B}"/>
              </a:ext>
            </a:extLst>
          </p:cNvPr>
          <p:cNvSpPr txBox="1"/>
          <p:nvPr/>
        </p:nvSpPr>
        <p:spPr>
          <a:xfrm>
            <a:off x="10031896" y="3071249"/>
            <a:ext cx="1550504" cy="369332"/>
          </a:xfrm>
          <a:prstGeom prst="rect">
            <a:avLst/>
          </a:prstGeom>
          <a:noFill/>
        </p:spPr>
        <p:txBody>
          <a:bodyPr wrap="square" rtlCol="0">
            <a:spAutoFit/>
          </a:bodyPr>
          <a:lstStyle/>
          <a:p>
            <a:r>
              <a:rPr lang="en-US" dirty="0"/>
              <a:t>Hopelessness</a:t>
            </a:r>
          </a:p>
        </p:txBody>
      </p:sp>
      <p:sp>
        <p:nvSpPr>
          <p:cNvPr id="68" name="TextBox 67">
            <a:extLst>
              <a:ext uri="{FF2B5EF4-FFF2-40B4-BE49-F238E27FC236}">
                <a16:creationId xmlns:a16="http://schemas.microsoft.com/office/drawing/2014/main" id="{A8162B9B-706E-9A47-8B76-0F2230CAA8F0}"/>
              </a:ext>
            </a:extLst>
          </p:cNvPr>
          <p:cNvSpPr txBox="1"/>
          <p:nvPr/>
        </p:nvSpPr>
        <p:spPr>
          <a:xfrm>
            <a:off x="6368913" y="2322185"/>
            <a:ext cx="1640785" cy="369332"/>
          </a:xfrm>
          <a:prstGeom prst="rect">
            <a:avLst/>
          </a:prstGeom>
          <a:noFill/>
        </p:spPr>
        <p:txBody>
          <a:bodyPr wrap="square" rtlCol="0">
            <a:spAutoFit/>
          </a:bodyPr>
          <a:lstStyle/>
          <a:p>
            <a:r>
              <a:rPr lang="en-US" dirty="0"/>
              <a:t>Daunting </a:t>
            </a:r>
          </a:p>
        </p:txBody>
      </p:sp>
      <p:sp>
        <p:nvSpPr>
          <p:cNvPr id="69" name="TextBox 68">
            <a:extLst>
              <a:ext uri="{FF2B5EF4-FFF2-40B4-BE49-F238E27FC236}">
                <a16:creationId xmlns:a16="http://schemas.microsoft.com/office/drawing/2014/main" id="{E61318B3-4309-7F41-9201-F692D19801FF}"/>
              </a:ext>
            </a:extLst>
          </p:cNvPr>
          <p:cNvSpPr txBox="1"/>
          <p:nvPr/>
        </p:nvSpPr>
        <p:spPr>
          <a:xfrm>
            <a:off x="8501271" y="2303328"/>
            <a:ext cx="1987826" cy="369332"/>
          </a:xfrm>
          <a:prstGeom prst="rect">
            <a:avLst/>
          </a:prstGeom>
          <a:noFill/>
        </p:spPr>
        <p:txBody>
          <a:bodyPr wrap="square" rtlCol="0">
            <a:spAutoFit/>
          </a:bodyPr>
          <a:lstStyle/>
          <a:p>
            <a:r>
              <a:rPr lang="en-US" dirty="0"/>
              <a:t>Scary </a:t>
            </a:r>
          </a:p>
        </p:txBody>
      </p:sp>
      <p:cxnSp>
        <p:nvCxnSpPr>
          <p:cNvPr id="74" name="Straight Arrow Connector 73">
            <a:extLst>
              <a:ext uri="{FF2B5EF4-FFF2-40B4-BE49-F238E27FC236}">
                <a16:creationId xmlns:a16="http://schemas.microsoft.com/office/drawing/2014/main" id="{975CF9C8-2C05-7B4C-A19A-DF0DEC49A974}"/>
              </a:ext>
            </a:extLst>
          </p:cNvPr>
          <p:cNvCxnSpPr/>
          <p:nvPr/>
        </p:nvCxnSpPr>
        <p:spPr>
          <a:xfrm flipH="1">
            <a:off x="7189305" y="1746885"/>
            <a:ext cx="197333" cy="4132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a:extLst>
              <a:ext uri="{FF2B5EF4-FFF2-40B4-BE49-F238E27FC236}">
                <a16:creationId xmlns:a16="http://schemas.microsoft.com/office/drawing/2014/main" id="{803B3C06-61A5-FA4B-BBF3-89109DD6900A}"/>
              </a:ext>
            </a:extLst>
          </p:cNvPr>
          <p:cNvCxnSpPr/>
          <p:nvPr/>
        </p:nvCxnSpPr>
        <p:spPr>
          <a:xfrm>
            <a:off x="8355496" y="1758723"/>
            <a:ext cx="231913" cy="4013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081E1FCB-1390-9345-9E2E-934806975295}"/>
              </a:ext>
            </a:extLst>
          </p:cNvPr>
          <p:cNvCxnSpPr>
            <a:cxnSpLocks/>
          </p:cNvCxnSpPr>
          <p:nvPr/>
        </p:nvCxnSpPr>
        <p:spPr>
          <a:xfrm>
            <a:off x="2583035" y="2065068"/>
            <a:ext cx="2764736" cy="16405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9" name="TextBox 78">
            <a:extLst>
              <a:ext uri="{FF2B5EF4-FFF2-40B4-BE49-F238E27FC236}">
                <a16:creationId xmlns:a16="http://schemas.microsoft.com/office/drawing/2014/main" id="{35B2EAD8-6DC7-C842-B3FC-81FAF8C55B92}"/>
              </a:ext>
            </a:extLst>
          </p:cNvPr>
          <p:cNvSpPr txBox="1"/>
          <p:nvPr/>
        </p:nvSpPr>
        <p:spPr>
          <a:xfrm>
            <a:off x="5741607" y="3875092"/>
            <a:ext cx="2114534" cy="369332"/>
          </a:xfrm>
          <a:prstGeom prst="rect">
            <a:avLst/>
          </a:prstGeom>
          <a:noFill/>
        </p:spPr>
        <p:txBody>
          <a:bodyPr wrap="square" rtlCol="0">
            <a:spAutoFit/>
          </a:bodyPr>
          <a:lstStyle/>
          <a:p>
            <a:r>
              <a:rPr lang="en-US" dirty="0"/>
              <a:t>Future of care </a:t>
            </a:r>
          </a:p>
        </p:txBody>
      </p:sp>
      <p:sp>
        <p:nvSpPr>
          <p:cNvPr id="80" name="TextBox 79">
            <a:extLst>
              <a:ext uri="{FF2B5EF4-FFF2-40B4-BE49-F238E27FC236}">
                <a16:creationId xmlns:a16="http://schemas.microsoft.com/office/drawing/2014/main" id="{0FE1564F-A9CA-0C44-8B2C-A66A058A445C}"/>
              </a:ext>
            </a:extLst>
          </p:cNvPr>
          <p:cNvSpPr txBox="1"/>
          <p:nvPr/>
        </p:nvSpPr>
        <p:spPr>
          <a:xfrm>
            <a:off x="5853022" y="5906641"/>
            <a:ext cx="1749287" cy="369332"/>
          </a:xfrm>
          <a:prstGeom prst="rect">
            <a:avLst/>
          </a:prstGeom>
          <a:noFill/>
        </p:spPr>
        <p:txBody>
          <a:bodyPr wrap="square" rtlCol="0">
            <a:spAutoFit/>
          </a:bodyPr>
          <a:lstStyle/>
          <a:p>
            <a:r>
              <a:rPr lang="en-US" dirty="0"/>
              <a:t>legislation</a:t>
            </a:r>
          </a:p>
        </p:txBody>
      </p:sp>
      <p:sp>
        <p:nvSpPr>
          <p:cNvPr id="82" name="TextBox 81">
            <a:extLst>
              <a:ext uri="{FF2B5EF4-FFF2-40B4-BE49-F238E27FC236}">
                <a16:creationId xmlns:a16="http://schemas.microsoft.com/office/drawing/2014/main" id="{7FDEF9A8-73EF-CF4A-B997-4DB90C726D14}"/>
              </a:ext>
            </a:extLst>
          </p:cNvPr>
          <p:cNvSpPr txBox="1"/>
          <p:nvPr/>
        </p:nvSpPr>
        <p:spPr>
          <a:xfrm>
            <a:off x="8511831" y="3886253"/>
            <a:ext cx="1572875" cy="369332"/>
          </a:xfrm>
          <a:prstGeom prst="rect">
            <a:avLst/>
          </a:prstGeom>
          <a:noFill/>
        </p:spPr>
        <p:txBody>
          <a:bodyPr wrap="square" rtlCol="0">
            <a:spAutoFit/>
          </a:bodyPr>
          <a:lstStyle/>
          <a:p>
            <a:r>
              <a:rPr lang="en-US" dirty="0"/>
              <a:t>Support </a:t>
            </a:r>
          </a:p>
        </p:txBody>
      </p:sp>
      <p:sp>
        <p:nvSpPr>
          <p:cNvPr id="83" name="TextBox 82">
            <a:extLst>
              <a:ext uri="{FF2B5EF4-FFF2-40B4-BE49-F238E27FC236}">
                <a16:creationId xmlns:a16="http://schemas.microsoft.com/office/drawing/2014/main" id="{83AC2134-32DB-7F46-8427-8260A4A42EFE}"/>
              </a:ext>
            </a:extLst>
          </p:cNvPr>
          <p:cNvSpPr txBox="1"/>
          <p:nvPr/>
        </p:nvSpPr>
        <p:spPr>
          <a:xfrm>
            <a:off x="7975325" y="5252599"/>
            <a:ext cx="1613038" cy="369332"/>
          </a:xfrm>
          <a:prstGeom prst="rect">
            <a:avLst/>
          </a:prstGeom>
          <a:noFill/>
        </p:spPr>
        <p:txBody>
          <a:bodyPr wrap="square" rtlCol="0">
            <a:spAutoFit/>
          </a:bodyPr>
          <a:lstStyle/>
          <a:p>
            <a:r>
              <a:rPr lang="en-US" dirty="0"/>
              <a:t>Funding </a:t>
            </a:r>
          </a:p>
        </p:txBody>
      </p:sp>
      <p:sp>
        <p:nvSpPr>
          <p:cNvPr id="84" name="TextBox 83">
            <a:extLst>
              <a:ext uri="{FF2B5EF4-FFF2-40B4-BE49-F238E27FC236}">
                <a16:creationId xmlns:a16="http://schemas.microsoft.com/office/drawing/2014/main" id="{4EB39235-FD0A-9A4E-B3EA-EABEDFFBAC1A}"/>
              </a:ext>
            </a:extLst>
          </p:cNvPr>
          <p:cNvSpPr txBox="1"/>
          <p:nvPr/>
        </p:nvSpPr>
        <p:spPr>
          <a:xfrm>
            <a:off x="10489097" y="4869076"/>
            <a:ext cx="1750323" cy="369332"/>
          </a:xfrm>
          <a:prstGeom prst="rect">
            <a:avLst/>
          </a:prstGeom>
          <a:noFill/>
        </p:spPr>
        <p:txBody>
          <a:bodyPr wrap="square" rtlCol="0">
            <a:spAutoFit/>
          </a:bodyPr>
          <a:lstStyle/>
          <a:p>
            <a:r>
              <a:rPr lang="en-US" dirty="0"/>
              <a:t>Training </a:t>
            </a:r>
          </a:p>
        </p:txBody>
      </p:sp>
      <p:sp>
        <p:nvSpPr>
          <p:cNvPr id="85" name="TextBox 84">
            <a:extLst>
              <a:ext uri="{FF2B5EF4-FFF2-40B4-BE49-F238E27FC236}">
                <a16:creationId xmlns:a16="http://schemas.microsoft.com/office/drawing/2014/main" id="{99BE1CE2-B636-CE48-8D7D-B36C69E0C76B}"/>
              </a:ext>
            </a:extLst>
          </p:cNvPr>
          <p:cNvSpPr txBox="1"/>
          <p:nvPr/>
        </p:nvSpPr>
        <p:spPr>
          <a:xfrm>
            <a:off x="10299733" y="6106877"/>
            <a:ext cx="1262685" cy="369332"/>
          </a:xfrm>
          <a:prstGeom prst="rect">
            <a:avLst/>
          </a:prstGeom>
          <a:noFill/>
        </p:spPr>
        <p:txBody>
          <a:bodyPr wrap="square" rtlCol="0">
            <a:spAutoFit/>
          </a:bodyPr>
          <a:lstStyle/>
          <a:p>
            <a:r>
              <a:rPr lang="en-US" dirty="0"/>
              <a:t>Awareness </a:t>
            </a:r>
          </a:p>
        </p:txBody>
      </p:sp>
      <p:cxnSp>
        <p:nvCxnSpPr>
          <p:cNvPr id="95" name="Straight Arrow Connector 94">
            <a:extLst>
              <a:ext uri="{FF2B5EF4-FFF2-40B4-BE49-F238E27FC236}">
                <a16:creationId xmlns:a16="http://schemas.microsoft.com/office/drawing/2014/main" id="{90AD378F-507B-2C42-AFF7-8B6D54D85BFB}"/>
              </a:ext>
            </a:extLst>
          </p:cNvPr>
          <p:cNvCxnSpPr>
            <a:cxnSpLocks/>
            <a:endCxn id="88" idx="1"/>
          </p:cNvCxnSpPr>
          <p:nvPr/>
        </p:nvCxnSpPr>
        <p:spPr>
          <a:xfrm>
            <a:off x="4949678" y="6091307"/>
            <a:ext cx="731273" cy="155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8" name="Straight Arrow Connector 97">
            <a:extLst>
              <a:ext uri="{FF2B5EF4-FFF2-40B4-BE49-F238E27FC236}">
                <a16:creationId xmlns:a16="http://schemas.microsoft.com/office/drawing/2014/main" id="{1048473F-5D7F-7E4A-BB18-BAB3CFEE7604}"/>
              </a:ext>
            </a:extLst>
          </p:cNvPr>
          <p:cNvCxnSpPr/>
          <p:nvPr/>
        </p:nvCxnSpPr>
        <p:spPr>
          <a:xfrm>
            <a:off x="6727665" y="4473746"/>
            <a:ext cx="0" cy="12736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2" name="Straight Arrow Connector 101">
            <a:extLst>
              <a:ext uri="{FF2B5EF4-FFF2-40B4-BE49-F238E27FC236}">
                <a16:creationId xmlns:a16="http://schemas.microsoft.com/office/drawing/2014/main" id="{3664F7DC-BC51-E54D-AD7B-84824C9C3FE6}"/>
              </a:ext>
            </a:extLst>
          </p:cNvPr>
          <p:cNvCxnSpPr>
            <a:endCxn id="87" idx="1"/>
          </p:cNvCxnSpPr>
          <p:nvPr/>
        </p:nvCxnSpPr>
        <p:spPr>
          <a:xfrm>
            <a:off x="7679821" y="4059758"/>
            <a:ext cx="5531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4" name="Straight Arrow Connector 103">
            <a:extLst>
              <a:ext uri="{FF2B5EF4-FFF2-40B4-BE49-F238E27FC236}">
                <a16:creationId xmlns:a16="http://schemas.microsoft.com/office/drawing/2014/main" id="{76E9D0E2-D62B-9E4E-9E36-166518FD0C19}"/>
              </a:ext>
            </a:extLst>
          </p:cNvPr>
          <p:cNvCxnSpPr/>
          <p:nvPr/>
        </p:nvCxnSpPr>
        <p:spPr>
          <a:xfrm>
            <a:off x="9588363" y="4547909"/>
            <a:ext cx="496343" cy="3211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6" name="Straight Arrow Connector 105">
            <a:extLst>
              <a:ext uri="{FF2B5EF4-FFF2-40B4-BE49-F238E27FC236}">
                <a16:creationId xmlns:a16="http://schemas.microsoft.com/office/drawing/2014/main" id="{1B7B3724-FAAD-7C44-BC14-AA189D81BC0A}"/>
              </a:ext>
            </a:extLst>
          </p:cNvPr>
          <p:cNvCxnSpPr>
            <a:endCxn id="90" idx="1"/>
          </p:cNvCxnSpPr>
          <p:nvPr/>
        </p:nvCxnSpPr>
        <p:spPr>
          <a:xfrm>
            <a:off x="9037257" y="5901644"/>
            <a:ext cx="1120016" cy="3595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8" name="Straight Arrow Connector 107">
            <a:extLst>
              <a:ext uri="{FF2B5EF4-FFF2-40B4-BE49-F238E27FC236}">
                <a16:creationId xmlns:a16="http://schemas.microsoft.com/office/drawing/2014/main" id="{AF2D6C8C-CCE4-8544-800B-0FCE179B8911}"/>
              </a:ext>
            </a:extLst>
          </p:cNvPr>
          <p:cNvCxnSpPr>
            <a:endCxn id="83" idx="3"/>
          </p:cNvCxnSpPr>
          <p:nvPr/>
        </p:nvCxnSpPr>
        <p:spPr>
          <a:xfrm flipH="1">
            <a:off x="9588363" y="5238408"/>
            <a:ext cx="496343" cy="1988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7F937A14-14CE-5744-9C72-056270C4901C}"/>
              </a:ext>
            </a:extLst>
          </p:cNvPr>
          <p:cNvCxnSpPr/>
          <p:nvPr/>
        </p:nvCxnSpPr>
        <p:spPr>
          <a:xfrm>
            <a:off x="7520566" y="4481715"/>
            <a:ext cx="324721" cy="540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935EA686-D2B1-0F41-AFEC-F8F29B103F0C}"/>
              </a:ext>
            </a:extLst>
          </p:cNvPr>
          <p:cNvCxnSpPr>
            <a:stCxn id="86" idx="0"/>
          </p:cNvCxnSpPr>
          <p:nvPr/>
        </p:nvCxnSpPr>
        <p:spPr>
          <a:xfrm flipV="1">
            <a:off x="6579386" y="2885322"/>
            <a:ext cx="219488" cy="781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5861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D9753-D19C-4511-813F-14BC0D505181}"/>
              </a:ext>
            </a:extLst>
          </p:cNvPr>
          <p:cNvSpPr>
            <a:spLocks noGrp="1"/>
          </p:cNvSpPr>
          <p:nvPr>
            <p:ph type="title"/>
          </p:nvPr>
        </p:nvSpPr>
        <p:spPr/>
        <p:txBody>
          <a:bodyPr/>
          <a:lstStyle/>
          <a:p>
            <a:r>
              <a:rPr lang="en-US" dirty="0">
                <a:cs typeface="Calibri Light"/>
              </a:rPr>
              <a:t>Summary of findings </a:t>
            </a:r>
            <a:endParaRPr lang="en-US" dirty="0"/>
          </a:p>
        </p:txBody>
      </p:sp>
      <p:sp>
        <p:nvSpPr>
          <p:cNvPr id="3" name="Content Placeholder 2">
            <a:extLst>
              <a:ext uri="{FF2B5EF4-FFF2-40B4-BE49-F238E27FC236}">
                <a16:creationId xmlns:a16="http://schemas.microsoft.com/office/drawing/2014/main" id="{673BE918-D60D-41B0-A2DD-C8F6382FDC8C}"/>
              </a:ext>
            </a:extLst>
          </p:cNvPr>
          <p:cNvSpPr>
            <a:spLocks noGrp="1"/>
          </p:cNvSpPr>
          <p:nvPr>
            <p:ph idx="1"/>
          </p:nvPr>
        </p:nvSpPr>
        <p:spPr>
          <a:xfrm>
            <a:off x="3695384" y="753661"/>
            <a:ext cx="7315200" cy="5120640"/>
          </a:xfrm>
        </p:spPr>
        <p:txBody>
          <a:bodyPr/>
          <a:lstStyle/>
          <a:p>
            <a:pPr marL="0" indent="0">
              <a:buNone/>
            </a:pPr>
            <a:r>
              <a:rPr lang="en-US"/>
              <a:t>This researched showed that..</a:t>
            </a:r>
          </a:p>
          <a:p>
            <a:r>
              <a:rPr lang="en-US"/>
              <a:t>1. Counselling students identified that there is a wide range of care available for dementia patiens, varying from home care, hospice, care homes and respite. </a:t>
            </a:r>
          </a:p>
          <a:p>
            <a:r>
              <a:rPr lang="en-US"/>
              <a:t>2. Informal caregivers  are more likely to experience worry and stress relating to the safety of the dementia patient as they are responsible for the constant care of the individuals.</a:t>
            </a:r>
          </a:p>
          <a:p>
            <a:r>
              <a:rPr lang="en-US"/>
              <a:t>3. Participants felt like they could not imagine themselves caring for a loved one due to the mental demands that are involved. </a:t>
            </a:r>
            <a:endParaRPr lang="en-US" dirty="0"/>
          </a:p>
          <a:p>
            <a:r>
              <a:rPr lang="en-US"/>
              <a:t>4. Counselling students felt that there needs to be more awareness placed in services available for caregivers, such as resbite and day care facilities. </a:t>
            </a:r>
          </a:p>
          <a:p>
            <a:r>
              <a:rPr lang="en-US"/>
              <a:t>5. Improving standards of care by amending legislation. </a:t>
            </a:r>
            <a:endParaRPr lang="en-US" dirty="0"/>
          </a:p>
        </p:txBody>
      </p:sp>
    </p:spTree>
    <p:extLst>
      <p:ext uri="{BB962C8B-B14F-4D97-AF65-F5344CB8AC3E}">
        <p14:creationId xmlns:p14="http://schemas.microsoft.com/office/powerpoint/2010/main" val="935730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F4801-37FC-4060-B087-644ACEACFD26}"/>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92ED0978-7D5D-4DF4-AD8F-5D77A8E43717}"/>
              </a:ext>
            </a:extLst>
          </p:cNvPr>
          <p:cNvSpPr>
            <a:spLocks noGrp="1"/>
          </p:cNvSpPr>
          <p:nvPr>
            <p:ph idx="1"/>
          </p:nvPr>
        </p:nvSpPr>
        <p:spPr/>
        <p:txBody>
          <a:bodyPr/>
          <a:lstStyle/>
          <a:p>
            <a:pPr marL="0" indent="0">
              <a:buNone/>
            </a:pPr>
            <a:r>
              <a:rPr lang="en-US" dirty="0"/>
              <a:t>This was a research study investigating counselling students views on dementia care. </a:t>
            </a:r>
          </a:p>
          <a:p>
            <a:pPr marL="0" indent="0">
              <a:buNone/>
            </a:pPr>
            <a:r>
              <a:rPr lang="en-US" dirty="0"/>
              <a:t>My research identifies three major themes..</a:t>
            </a:r>
          </a:p>
          <a:p>
            <a:pPr marL="0" indent="0">
              <a:buNone/>
            </a:pPr>
            <a:endParaRPr lang="en-US" dirty="0"/>
          </a:p>
          <a:p>
            <a:pPr>
              <a:buFont typeface="Wingdings" pitchFamily="2" charset="2"/>
              <a:buChar char="v"/>
            </a:pPr>
            <a:r>
              <a:rPr lang="en-US" dirty="0"/>
              <a:t> Mental Health </a:t>
            </a:r>
          </a:p>
          <a:p>
            <a:pPr>
              <a:buFont typeface="Wingdings" pitchFamily="2" charset="2"/>
              <a:buChar char="v"/>
            </a:pPr>
            <a:r>
              <a:rPr lang="en-US" dirty="0"/>
              <a:t>Ambiguity </a:t>
            </a:r>
          </a:p>
          <a:p>
            <a:pPr>
              <a:buFont typeface="Wingdings" pitchFamily="2" charset="2"/>
              <a:buChar char="v"/>
            </a:pPr>
            <a:r>
              <a:rPr lang="en-US" dirty="0"/>
              <a:t>The future</a:t>
            </a:r>
          </a:p>
          <a:p>
            <a:pPr>
              <a:buFont typeface="Wingdings" pitchFamily="2" charset="2"/>
              <a:buChar char="v"/>
            </a:pPr>
            <a:endParaRPr lang="en-US" dirty="0"/>
          </a:p>
          <a:p>
            <a:pPr marL="0" indent="0">
              <a:buNone/>
            </a:pPr>
            <a:r>
              <a:rPr lang="en-US" dirty="0"/>
              <a:t>I feel that through this research I was able to answer my over arching question, counselling students view dementia care as an ambiguous field. The data suggests that they feel that there is work needed to be done on promoting awareness and amending legislation. </a:t>
            </a:r>
          </a:p>
          <a:p>
            <a:pPr>
              <a:buFont typeface="Wingdings" pitchFamily="2" charset="2"/>
              <a:buChar char="v"/>
            </a:pPr>
            <a:endParaRPr lang="en-US" dirty="0"/>
          </a:p>
        </p:txBody>
      </p:sp>
    </p:spTree>
    <p:extLst>
      <p:ext uri="{BB962C8B-B14F-4D97-AF65-F5344CB8AC3E}">
        <p14:creationId xmlns:p14="http://schemas.microsoft.com/office/powerpoint/2010/main" val="40244491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CA483-3487-4D1D-9B4C-B6D0CD74E47B}"/>
              </a:ext>
            </a:extLst>
          </p:cNvPr>
          <p:cNvSpPr>
            <a:spLocks noGrp="1"/>
          </p:cNvSpPr>
          <p:nvPr>
            <p:ph type="ctrTitle"/>
          </p:nvPr>
        </p:nvSpPr>
        <p:spPr>
          <a:xfrm>
            <a:off x="1529923" y="924637"/>
            <a:ext cx="7315200" cy="3255264"/>
          </a:xfrm>
        </p:spPr>
        <p:txBody>
          <a:bodyPr/>
          <a:lstStyle/>
          <a:p>
            <a:r>
              <a:rPr lang="en-US"/>
              <a:t>Reflection... </a:t>
            </a:r>
          </a:p>
        </p:txBody>
      </p:sp>
    </p:spTree>
    <p:extLst>
      <p:ext uri="{BB962C8B-B14F-4D97-AF65-F5344CB8AC3E}">
        <p14:creationId xmlns:p14="http://schemas.microsoft.com/office/powerpoint/2010/main" val="2832829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A1053-E6BA-F445-90C1-CF6E6BAFA69D}"/>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F1806BF0-2A31-9D4A-A57A-32EF0AFFEC59}"/>
              </a:ext>
            </a:extLst>
          </p:cNvPr>
          <p:cNvSpPr>
            <a:spLocks noGrp="1"/>
          </p:cNvSpPr>
          <p:nvPr>
            <p:ph idx="1"/>
          </p:nvPr>
        </p:nvSpPr>
        <p:spPr>
          <a:xfrm>
            <a:off x="3657600" y="971550"/>
            <a:ext cx="7698318" cy="5267820"/>
          </a:xfrm>
        </p:spPr>
        <p:txBody>
          <a:bodyPr>
            <a:normAutofit fontScale="47500" lnSpcReduction="20000"/>
          </a:bodyPr>
          <a:lstStyle/>
          <a:p>
            <a:endParaRPr lang="en-US" u="sng" dirty="0"/>
          </a:p>
          <a:p>
            <a:endParaRPr lang="en-US" u="sng" dirty="0"/>
          </a:p>
          <a:p>
            <a:endParaRPr lang="en-US" u="sng" dirty="0"/>
          </a:p>
          <a:p>
            <a:r>
              <a:rPr lang="en-GB" sz="2200" dirty="0">
                <a:solidFill>
                  <a:schemeClr val="tx1"/>
                </a:solidFill>
              </a:rPr>
              <a:t>Alzheimer's society (2018)’ Who gets dementia’. Available at: https://</a:t>
            </a:r>
            <a:r>
              <a:rPr lang="en-GB" sz="2200" dirty="0" err="1">
                <a:solidFill>
                  <a:schemeClr val="tx1"/>
                </a:solidFill>
              </a:rPr>
              <a:t>www.alzheimers.org.uk</a:t>
            </a:r>
            <a:r>
              <a:rPr lang="en-GB" sz="2200" dirty="0">
                <a:solidFill>
                  <a:schemeClr val="tx1"/>
                </a:solidFill>
              </a:rPr>
              <a:t>/about-dementia/types-dementia/who-gets-dementia.  (Accessed on 7</a:t>
            </a:r>
            <a:r>
              <a:rPr lang="en-GB" sz="2200" baseline="30000" dirty="0">
                <a:solidFill>
                  <a:schemeClr val="tx1"/>
                </a:solidFill>
              </a:rPr>
              <a:t>th</a:t>
            </a:r>
            <a:r>
              <a:rPr lang="en-GB" sz="2200" dirty="0">
                <a:solidFill>
                  <a:schemeClr val="tx1"/>
                </a:solidFill>
              </a:rPr>
              <a:t> May 2019). </a:t>
            </a:r>
          </a:p>
          <a:p>
            <a:r>
              <a:rPr lang="en-GB" sz="2200" dirty="0">
                <a:solidFill>
                  <a:schemeClr val="tx1"/>
                </a:solidFill>
              </a:rPr>
              <a:t>Alzheimer's association  (2019) ‘ Early stage care giving’. Available at : http://www.alz.org/help-support/caregiving. (Accessed on:  5</a:t>
            </a:r>
            <a:r>
              <a:rPr lang="en-GB" sz="2200" baseline="30000" dirty="0">
                <a:solidFill>
                  <a:schemeClr val="tx1"/>
                </a:solidFill>
              </a:rPr>
              <a:t>th</a:t>
            </a:r>
            <a:r>
              <a:rPr lang="en-GB" sz="2200" dirty="0">
                <a:solidFill>
                  <a:schemeClr val="tx1"/>
                </a:solidFill>
              </a:rPr>
              <a:t> May 2019). </a:t>
            </a:r>
          </a:p>
          <a:p>
            <a:r>
              <a:rPr lang="en-GB" sz="2200" dirty="0">
                <a:solidFill>
                  <a:schemeClr val="tx1"/>
                </a:solidFill>
              </a:rPr>
              <a:t>Appendix 1: No name (2019) ’which research method’, available at: https://</a:t>
            </a:r>
            <a:r>
              <a:rPr lang="en-GB" sz="2200" dirty="0" err="1">
                <a:solidFill>
                  <a:schemeClr val="tx1"/>
                </a:solidFill>
              </a:rPr>
              <a:t>reflectiveimaginarium.wordpress.com</a:t>
            </a:r>
            <a:r>
              <a:rPr lang="en-GB" sz="2200" dirty="0">
                <a:solidFill>
                  <a:schemeClr val="tx1"/>
                </a:solidFill>
              </a:rPr>
              <a:t>/2011/05/19/which-method/ . (Accessed on: 8</a:t>
            </a:r>
            <a:r>
              <a:rPr lang="en-GB" sz="2200" baseline="30000" dirty="0">
                <a:solidFill>
                  <a:schemeClr val="tx1"/>
                </a:solidFill>
              </a:rPr>
              <a:t>th</a:t>
            </a:r>
            <a:r>
              <a:rPr lang="en-GB" sz="2200" dirty="0">
                <a:solidFill>
                  <a:schemeClr val="tx1"/>
                </a:solidFill>
              </a:rPr>
              <a:t> May 2019). </a:t>
            </a:r>
          </a:p>
          <a:p>
            <a:r>
              <a:rPr lang="en-US" sz="2200" dirty="0">
                <a:solidFill>
                  <a:schemeClr val="tx1"/>
                </a:solidFill>
                <a:cs typeface="Calibri"/>
              </a:rPr>
              <a:t>Appendix 2: No name (no date)’ Balancing scales’. Available at https://</a:t>
            </a:r>
            <a:r>
              <a:rPr lang="en-US" sz="2200" dirty="0" err="1">
                <a:solidFill>
                  <a:schemeClr val="tx1"/>
                </a:solidFill>
                <a:cs typeface="Calibri"/>
              </a:rPr>
              <a:t>images.google.com</a:t>
            </a:r>
            <a:r>
              <a:rPr lang="en-US" sz="2200" dirty="0">
                <a:solidFill>
                  <a:schemeClr val="tx1"/>
                </a:solidFill>
                <a:cs typeface="Calibri"/>
              </a:rPr>
              <a:t> . (Accessed on:8</a:t>
            </a:r>
            <a:r>
              <a:rPr lang="en-US" sz="2200" baseline="30000" dirty="0">
                <a:solidFill>
                  <a:schemeClr val="tx1"/>
                </a:solidFill>
                <a:cs typeface="Calibri"/>
              </a:rPr>
              <a:t>th</a:t>
            </a:r>
            <a:r>
              <a:rPr lang="en-US" sz="2200" dirty="0">
                <a:solidFill>
                  <a:schemeClr val="tx1"/>
                </a:solidFill>
                <a:cs typeface="Calibri"/>
              </a:rPr>
              <a:t> May 2019). </a:t>
            </a:r>
          </a:p>
          <a:p>
            <a:r>
              <a:rPr lang="en-US" sz="2200" u="sng" dirty="0"/>
              <a:t> </a:t>
            </a:r>
            <a:r>
              <a:rPr lang="en-US" sz="2200" dirty="0">
                <a:solidFill>
                  <a:schemeClr val="tx1"/>
                </a:solidFill>
              </a:rPr>
              <a:t>Braun and Clark (2006) ‘</a:t>
            </a:r>
            <a:r>
              <a:rPr lang="en-GB" sz="2200" dirty="0">
                <a:solidFill>
                  <a:schemeClr val="tx1"/>
                </a:solidFill>
              </a:rPr>
              <a:t>Using thematic analysis in psychology’, Qualitative Research in Psychology. 3(2) pp. 77 – 10.</a:t>
            </a:r>
            <a:endParaRPr lang="en-US" sz="2200" dirty="0">
              <a:solidFill>
                <a:schemeClr val="tx1"/>
              </a:solidFill>
            </a:endParaRPr>
          </a:p>
          <a:p>
            <a:r>
              <a:rPr lang="en-US" sz="2200" dirty="0">
                <a:solidFill>
                  <a:schemeClr val="tx1"/>
                </a:solidFill>
              </a:rPr>
              <a:t>Breyer, R. (2008) ‘Stigma and ethics of public health, not can we or should we’ </a:t>
            </a:r>
            <a:r>
              <a:rPr lang="en-US" sz="2200" i="1" dirty="0">
                <a:solidFill>
                  <a:schemeClr val="tx1"/>
                </a:solidFill>
              </a:rPr>
              <a:t>social science and medicine </a:t>
            </a:r>
            <a:r>
              <a:rPr lang="en-US" sz="2200" dirty="0">
                <a:solidFill>
                  <a:schemeClr val="tx1"/>
                </a:solidFill>
              </a:rPr>
              <a:t>. 3 (67), pp.  463-472.</a:t>
            </a:r>
          </a:p>
          <a:p>
            <a:r>
              <a:rPr lang="en-US" sz="2200" dirty="0">
                <a:solidFill>
                  <a:schemeClr val="tx1"/>
                </a:solidFill>
              </a:rPr>
              <a:t>Clark, V., et al  (no date) ‘Using thematic analysis in psychology’</a:t>
            </a:r>
          </a:p>
          <a:p>
            <a:r>
              <a:rPr lang="en-GB" sz="2200" dirty="0">
                <a:solidFill>
                  <a:schemeClr val="tx1"/>
                </a:solidFill>
              </a:rPr>
              <a:t> Department for health and social care (2018) ‘Carers action plan: 2018-2020, supporting carers today’. Available at: </a:t>
            </a:r>
            <a:r>
              <a:rPr lang="en-GB" sz="2200" dirty="0">
                <a:solidFill>
                  <a:schemeClr val="tx1"/>
                </a:solidFill>
                <a:hlinkClick r:id="rId2">
                  <a:extLst>
                    <a:ext uri="{A12FA001-AC4F-418D-AE19-62706E023703}">
                      <ahyp:hlinkClr xmlns:ahyp="http://schemas.microsoft.com/office/drawing/2018/hyperlinkcolor" val="tx"/>
                    </a:ext>
                  </a:extLst>
                </a:hlinkClick>
              </a:rPr>
              <a:t>https://assets.publishing.service.gov.uk/government/uploads/system/uploads/attachment_data/file/713781/carers-action-plan-2018-2020.pdf</a:t>
            </a:r>
            <a:r>
              <a:rPr lang="en-GB" sz="2200" dirty="0">
                <a:solidFill>
                  <a:schemeClr val="tx1"/>
                </a:solidFill>
              </a:rPr>
              <a:t> (Accessed on: 8</a:t>
            </a:r>
            <a:r>
              <a:rPr lang="en-GB" sz="2200" baseline="30000" dirty="0">
                <a:solidFill>
                  <a:schemeClr val="tx1"/>
                </a:solidFill>
              </a:rPr>
              <a:t>th</a:t>
            </a:r>
            <a:r>
              <a:rPr lang="en-GB" sz="2200" dirty="0">
                <a:solidFill>
                  <a:schemeClr val="tx1"/>
                </a:solidFill>
              </a:rPr>
              <a:t> May 2019). </a:t>
            </a:r>
          </a:p>
          <a:p>
            <a:r>
              <a:rPr lang="en-GB" sz="2200" dirty="0">
                <a:solidFill>
                  <a:schemeClr val="tx1"/>
                </a:solidFill>
              </a:rPr>
              <a:t>Hammond- Collins, K. (2014) ‘ In sickness and in health: comparing the  experiences of husband and wife caring for someone with dementia’, </a:t>
            </a:r>
            <a:r>
              <a:rPr lang="en-GB" sz="2200" i="1" dirty="0">
                <a:solidFill>
                  <a:schemeClr val="tx1"/>
                </a:solidFill>
              </a:rPr>
              <a:t>Perspectives (37) 3. </a:t>
            </a:r>
          </a:p>
          <a:p>
            <a:r>
              <a:rPr lang="en-GB" sz="2200" dirty="0">
                <a:solidFill>
                  <a:schemeClr val="tx1"/>
                </a:solidFill>
              </a:rPr>
              <a:t>Lopez (2016) ‘ Examining family quality of life for dementia caregivers: family matters’, </a:t>
            </a:r>
            <a:r>
              <a:rPr lang="en-GB" sz="2200" i="1" dirty="0">
                <a:solidFill>
                  <a:schemeClr val="tx1"/>
                </a:solidFill>
              </a:rPr>
              <a:t>The gerontologist</a:t>
            </a:r>
            <a:r>
              <a:rPr lang="en-GB" sz="2200" dirty="0">
                <a:solidFill>
                  <a:schemeClr val="tx1"/>
                </a:solidFill>
              </a:rPr>
              <a:t>. 56 (3), p.493.</a:t>
            </a:r>
          </a:p>
          <a:p>
            <a:r>
              <a:rPr lang="en-GB" sz="2200" dirty="0">
                <a:solidFill>
                  <a:schemeClr val="tx1"/>
                </a:solidFill>
              </a:rPr>
              <a:t>Stokes  A, et al (2014) ‘</a:t>
            </a:r>
            <a:r>
              <a:rPr lang="en-GB" sz="2200" i="1" dirty="0">
                <a:solidFill>
                  <a:schemeClr val="tx1"/>
                </a:solidFill>
              </a:rPr>
              <a:t>Understanding the dementia diagnosis: the impact on the caregiving experience’, </a:t>
            </a:r>
            <a:r>
              <a:rPr lang="en-GB" sz="2200" dirty="0">
                <a:solidFill>
                  <a:schemeClr val="tx1"/>
                </a:solidFill>
              </a:rPr>
              <a:t>Sage Journals. 1 (13) pp. 59-78.</a:t>
            </a:r>
          </a:p>
          <a:p>
            <a:r>
              <a:rPr lang="en-GB" sz="2200" dirty="0">
                <a:solidFill>
                  <a:schemeClr val="tx1"/>
                </a:solidFill>
              </a:rPr>
              <a:t>Shultz, N. (2004) ‘Counselling the Alzheimer's caregiver: a resource for health care professionals’, </a:t>
            </a:r>
            <a:r>
              <a:rPr lang="en-GB" sz="2200" i="1" dirty="0">
                <a:solidFill>
                  <a:schemeClr val="tx1"/>
                </a:solidFill>
              </a:rPr>
              <a:t>Australian journal of ageing</a:t>
            </a:r>
            <a:r>
              <a:rPr lang="en-GB" sz="2200" dirty="0">
                <a:solidFill>
                  <a:schemeClr val="tx1"/>
                </a:solidFill>
              </a:rPr>
              <a:t>. 23(2), pp. 104-105. </a:t>
            </a:r>
          </a:p>
          <a:p>
            <a:r>
              <a:rPr lang="en-US" sz="2200" dirty="0">
                <a:solidFill>
                  <a:schemeClr val="tx1"/>
                </a:solidFill>
              </a:rPr>
              <a:t>WHO (2018) ‘Dementia: a public health priority ‘ .Available at: :https://</a:t>
            </a:r>
            <a:r>
              <a:rPr lang="en-US" sz="2200" dirty="0" err="1">
                <a:solidFill>
                  <a:schemeClr val="tx1"/>
                </a:solidFill>
              </a:rPr>
              <a:t>www.who.int</a:t>
            </a:r>
            <a:r>
              <a:rPr lang="en-US" sz="2200" dirty="0">
                <a:solidFill>
                  <a:schemeClr val="tx1"/>
                </a:solidFill>
              </a:rPr>
              <a:t>/</a:t>
            </a:r>
            <a:r>
              <a:rPr lang="en-US" sz="2200" dirty="0" err="1">
                <a:solidFill>
                  <a:schemeClr val="tx1"/>
                </a:solidFill>
              </a:rPr>
              <a:t>mental_health</a:t>
            </a:r>
            <a:r>
              <a:rPr lang="en-US" sz="2200" dirty="0">
                <a:solidFill>
                  <a:schemeClr val="tx1"/>
                </a:solidFill>
              </a:rPr>
              <a:t>/publications/dementia_report_2012/</a:t>
            </a:r>
            <a:r>
              <a:rPr lang="en-US" sz="2200" dirty="0" err="1">
                <a:solidFill>
                  <a:schemeClr val="tx1"/>
                </a:solidFill>
              </a:rPr>
              <a:t>en</a:t>
            </a:r>
            <a:r>
              <a:rPr lang="en-US" sz="2200" dirty="0">
                <a:solidFill>
                  <a:schemeClr val="tx1"/>
                </a:solidFill>
              </a:rPr>
              <a:t>/ . Accessed on: 8</a:t>
            </a:r>
            <a:r>
              <a:rPr lang="en-US" sz="2200" baseline="30000" dirty="0">
                <a:solidFill>
                  <a:schemeClr val="tx1"/>
                </a:solidFill>
              </a:rPr>
              <a:t>th</a:t>
            </a:r>
            <a:r>
              <a:rPr lang="en-US" sz="2200" dirty="0">
                <a:solidFill>
                  <a:schemeClr val="tx1"/>
                </a:solidFill>
              </a:rPr>
              <a:t> May 2019). </a:t>
            </a:r>
          </a:p>
          <a:p>
            <a:endParaRPr lang="en-GB" sz="2200" dirty="0">
              <a:solidFill>
                <a:schemeClr val="tx1"/>
              </a:solidFill>
            </a:endParaRPr>
          </a:p>
          <a:p>
            <a:endParaRPr lang="en-GB" dirty="0">
              <a:solidFill>
                <a:schemeClr val="tx1"/>
              </a:solidFill>
            </a:endParaRPr>
          </a:p>
          <a:p>
            <a:pPr marL="0" indent="0">
              <a:buNone/>
            </a:pPr>
            <a:endParaRPr lang="en-GB" dirty="0">
              <a:solidFill>
                <a:schemeClr val="tx1"/>
              </a:solidFill>
            </a:endParaRPr>
          </a:p>
          <a:p>
            <a:endParaRPr lang="en-GB" dirty="0">
              <a:solidFill>
                <a:schemeClr val="tx1"/>
              </a:solidFill>
            </a:endParaRPr>
          </a:p>
          <a:p>
            <a:endParaRPr lang="en-GB" dirty="0"/>
          </a:p>
          <a:p>
            <a:endParaRPr lang="en-US" dirty="0"/>
          </a:p>
        </p:txBody>
      </p:sp>
    </p:spTree>
    <p:extLst>
      <p:ext uri="{BB962C8B-B14F-4D97-AF65-F5344CB8AC3E}">
        <p14:creationId xmlns:p14="http://schemas.microsoft.com/office/powerpoint/2010/main" val="1111447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5405C-D6AC-D945-983C-099BEA240D31}"/>
              </a:ext>
            </a:extLst>
          </p:cNvPr>
          <p:cNvSpPr>
            <a:spLocks noGrp="1"/>
          </p:cNvSpPr>
          <p:nvPr>
            <p:ph type="title"/>
          </p:nvPr>
        </p:nvSpPr>
        <p:spPr/>
        <p:txBody>
          <a:bodyPr/>
          <a:lstStyle/>
          <a:p>
            <a:r>
              <a:rPr lang="en-US" dirty="0"/>
              <a:t>Continued … </a:t>
            </a:r>
          </a:p>
        </p:txBody>
      </p:sp>
      <p:sp>
        <p:nvSpPr>
          <p:cNvPr id="3" name="Content Placeholder 2">
            <a:extLst>
              <a:ext uri="{FF2B5EF4-FFF2-40B4-BE49-F238E27FC236}">
                <a16:creationId xmlns:a16="http://schemas.microsoft.com/office/drawing/2014/main" id="{D24A2CE0-4F8B-7343-91FA-5F4C57471B70}"/>
              </a:ext>
            </a:extLst>
          </p:cNvPr>
          <p:cNvSpPr>
            <a:spLocks noGrp="1"/>
          </p:cNvSpPr>
          <p:nvPr>
            <p:ph idx="1"/>
          </p:nvPr>
        </p:nvSpPr>
        <p:spPr>
          <a:xfrm>
            <a:off x="3736746" y="1123837"/>
            <a:ext cx="7315200" cy="2011614"/>
          </a:xfrm>
        </p:spPr>
        <p:txBody>
          <a:bodyPr>
            <a:normAutofit fontScale="77500" lnSpcReduction="20000"/>
          </a:bodyPr>
          <a:lstStyle/>
          <a:p>
            <a:r>
              <a:rPr lang="en-GB" sz="1200" dirty="0">
                <a:solidFill>
                  <a:schemeClr val="tx1"/>
                </a:solidFill>
              </a:rPr>
              <a:t>Participant E, Lines 106-107</a:t>
            </a:r>
          </a:p>
          <a:p>
            <a:r>
              <a:rPr lang="en-GB" sz="1200" dirty="0">
                <a:solidFill>
                  <a:schemeClr val="tx1"/>
                </a:solidFill>
              </a:rPr>
              <a:t>Participant A, Line 135.</a:t>
            </a:r>
          </a:p>
          <a:p>
            <a:r>
              <a:rPr lang="en-GB" sz="1200" dirty="0">
                <a:solidFill>
                  <a:schemeClr val="tx1"/>
                </a:solidFill>
              </a:rPr>
              <a:t>Participant C, line 178-179.</a:t>
            </a:r>
          </a:p>
          <a:p>
            <a:r>
              <a:rPr lang="en-GB" sz="1200" dirty="0">
                <a:solidFill>
                  <a:schemeClr val="tx1"/>
                </a:solidFill>
              </a:rPr>
              <a:t>Participant C, line 178-179.</a:t>
            </a:r>
          </a:p>
          <a:p>
            <a:r>
              <a:rPr lang="en-GB" sz="1200" dirty="0">
                <a:solidFill>
                  <a:schemeClr val="tx1"/>
                </a:solidFill>
              </a:rPr>
              <a:t>Participant D, Lines 120-121</a:t>
            </a:r>
          </a:p>
          <a:p>
            <a:r>
              <a:rPr lang="en-GB" sz="1200" i="1" dirty="0">
                <a:solidFill>
                  <a:schemeClr val="tx1"/>
                </a:solidFill>
                <a:cs typeface="Calibri"/>
              </a:rPr>
              <a:t>Participant C, lines 158-159. </a:t>
            </a:r>
          </a:p>
          <a:p>
            <a:r>
              <a:rPr lang="en-GB" sz="1200" dirty="0">
                <a:solidFill>
                  <a:schemeClr val="tx1"/>
                </a:solidFill>
              </a:rPr>
              <a:t>Participant D, Line 168-169.</a:t>
            </a:r>
          </a:p>
          <a:p>
            <a:r>
              <a:rPr lang="en-GB" sz="1200" dirty="0">
                <a:solidFill>
                  <a:schemeClr val="tx1"/>
                </a:solidFill>
              </a:rPr>
              <a:t>Participant D, lines 216-217.</a:t>
            </a:r>
          </a:p>
          <a:p>
            <a:endParaRPr lang="en-US" dirty="0"/>
          </a:p>
        </p:txBody>
      </p:sp>
    </p:spTree>
    <p:extLst>
      <p:ext uri="{BB962C8B-B14F-4D97-AF65-F5344CB8AC3E}">
        <p14:creationId xmlns:p14="http://schemas.microsoft.com/office/powerpoint/2010/main" val="398442453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7722</TotalTime>
  <Words>971</Words>
  <Application>Microsoft Macintosh PowerPoint</Application>
  <PresentationFormat>Widescreen</PresentationFormat>
  <Paragraphs>166</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Calibri</vt:lpstr>
      <vt:lpstr>Corbel</vt:lpstr>
      <vt:lpstr>Wingdings</vt:lpstr>
      <vt:lpstr>Wingdings 2</vt:lpstr>
      <vt:lpstr>Frame</vt:lpstr>
      <vt:lpstr> 'How do counselling students view the care of dementia patients?' </vt:lpstr>
      <vt:lpstr>Dementia... </vt:lpstr>
      <vt:lpstr>Why?... </vt:lpstr>
      <vt:lpstr>Methodology:</vt:lpstr>
      <vt:lpstr>PowerPoint Presentation</vt:lpstr>
      <vt:lpstr>Analyzing the research... </vt:lpstr>
      <vt:lpstr>'Should we?'  - Breyer (2008)  </vt:lpstr>
      <vt:lpstr>Not all wounds are visible... </vt:lpstr>
      <vt:lpstr>  Unable to look through the glass lens....  </vt:lpstr>
      <vt:lpstr>“the fact that they are not even regarded as a profession  Is just really frustrating..” Participant D, Line 168-169. </vt:lpstr>
      <vt:lpstr>PowerPoint Presentation</vt:lpstr>
      <vt:lpstr>Summary of findings </vt:lpstr>
      <vt:lpstr>Conclusion.... </vt:lpstr>
      <vt:lpstr>Reflection... </vt:lpstr>
      <vt:lpstr>References…. </vt:lpstr>
      <vt:lpstr>Continued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Shelby Bovingdon (P151190)</cp:lastModifiedBy>
  <cp:revision>818</cp:revision>
  <dcterms:created xsi:type="dcterms:W3CDTF">2013-07-15T20:26:40Z</dcterms:created>
  <dcterms:modified xsi:type="dcterms:W3CDTF">2019-05-13T18:45:09Z</dcterms:modified>
</cp:coreProperties>
</file>