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8" r:id="rId3"/>
    <p:sldId id="257" r:id="rId4"/>
    <p:sldId id="259"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486" autoAdjust="0"/>
  </p:normalViewPr>
  <p:slideViewPr>
    <p:cSldViewPr snapToGrid="0">
      <p:cViewPr>
        <p:scale>
          <a:sx n="76" d="100"/>
          <a:sy n="76" d="100"/>
        </p:scale>
        <p:origin x="-1914" y="-3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EADBE5-2665-4CE3-99CE-66AA07C2B256}" type="datetimeFigureOut">
              <a:rPr lang="en-US" smtClean="0"/>
              <a:t>8/16/2022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4C15BF-E6F0-4628-91FC-430210BC178B}" type="slidenum">
              <a:rPr lang="en-US" smtClean="0"/>
              <a:t>‹#›</a:t>
            </a:fld>
            <a:endParaRPr lang="en-US"/>
          </a:p>
        </p:txBody>
      </p:sp>
    </p:spTree>
    <p:extLst>
      <p:ext uri="{BB962C8B-B14F-4D97-AF65-F5344CB8AC3E}">
        <p14:creationId xmlns:p14="http://schemas.microsoft.com/office/powerpoint/2010/main" val="196466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Introduction</a:t>
            </a:r>
          </a:p>
          <a:p>
            <a:r>
              <a:rPr lang="en-US" sz="1200" kern="1200" dirty="0" smtClean="0">
                <a:solidFill>
                  <a:schemeClr val="tx1"/>
                </a:solidFill>
                <a:effectLst/>
                <a:latin typeface="+mn-lt"/>
                <a:ea typeface="+mn-ea"/>
                <a:cs typeface="+mn-cs"/>
              </a:rPr>
              <a:t>2 Sisters Food Group is a well-known UK-based privately owned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that provides food services for its customers. Currently, for expanding its operational reach and accelerating its sales margins,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is trying to expand their business in the Indonesian market. Thus, regarding that discussion, the following presentation will highlight the challenges and opportunities that are already there in the chosen country. Along with that, the discussion will also shed light on the key limitations that 2 Sister Food Group may face while doing their business in the Indonesian market. Lastly, the discussion will also show how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can manage such challenges and use the opportunities for their business expansion.</a:t>
            </a:r>
          </a:p>
          <a:p>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3</a:t>
            </a:fld>
            <a:endParaRPr lang="en-US"/>
          </a:p>
        </p:txBody>
      </p:sp>
    </p:spTree>
    <p:extLst>
      <p:ext uri="{BB962C8B-B14F-4D97-AF65-F5344CB8AC3E}">
        <p14:creationId xmlns:p14="http://schemas.microsoft.com/office/powerpoint/2010/main" val="1046802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Challenges of doing business in Indonesia </a:t>
            </a:r>
          </a:p>
          <a:p>
            <a:r>
              <a:rPr lang="en-US" sz="1200" b="1" kern="1200" dirty="0" smtClean="0">
                <a:solidFill>
                  <a:schemeClr val="tx1"/>
                </a:solidFill>
                <a:effectLst/>
                <a:latin typeface="+mn-lt"/>
                <a:ea typeface="+mn-ea"/>
                <a:cs typeface="+mn-cs"/>
              </a:rPr>
              <a:t> The complexity of  Indonesian Market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Indonesia consists of more than 16,000 islands and more than 400 languages and several different cultures. Therefore it can be difficult for the company 2 Sisters Food Group.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has to make a lot of investments to understand the diverse culture of the country. Moreover, this process can be time taking as well. 2 Sisters Food Group has to understand the food preferences of people who belong to different cultures (</a:t>
            </a:r>
            <a:r>
              <a:rPr lang="en-US" sz="1200" kern="1200" dirty="0" err="1" smtClean="0">
                <a:solidFill>
                  <a:schemeClr val="tx1"/>
                </a:solidFill>
                <a:effectLst/>
                <a:latin typeface="+mn-lt"/>
                <a:ea typeface="+mn-ea"/>
                <a:cs typeface="+mn-cs"/>
              </a:rPr>
              <a:t>Muryanto</a:t>
            </a:r>
            <a:r>
              <a:rPr lang="en-US" sz="1200" kern="1200" dirty="0" smtClean="0">
                <a:solidFill>
                  <a:schemeClr val="tx1"/>
                </a:solidFill>
                <a:effectLst/>
                <a:latin typeface="+mn-lt"/>
                <a:ea typeface="+mn-ea"/>
                <a:cs typeface="+mn-cs"/>
              </a:rPr>
              <a:t> et al., 2021).</a:t>
            </a:r>
          </a:p>
          <a:p>
            <a:r>
              <a:rPr lang="en-US" sz="1200" b="1" kern="1200" dirty="0" smtClean="0">
                <a:solidFill>
                  <a:schemeClr val="tx1"/>
                </a:solidFill>
                <a:effectLst/>
                <a:latin typeface="+mn-lt"/>
                <a:ea typeface="+mn-ea"/>
                <a:cs typeface="+mn-cs"/>
              </a:rPr>
              <a:t>Business culture in Indonesia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Different countries have different business cultures. However, UK-based companies such as 2 Sisters Food Group may face difficulty in balancing their business strategies with the new business culture in the country of Indonesia.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has to understand a few points before expanding into Indonesia such as, they must ensure a good relationship with the country and its people before starting a business. They have to design their hierarchy that can influence the business of the country Indonesia</a:t>
            </a:r>
            <a:r>
              <a:rPr lang="en-US"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(greenhouse, 2021)</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Taxation policies in Indonesia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taxation policy of the country is known to be complicated for international businesses to understand. Companies doing business in Indonesia have to pay 51 different taxes per year.  The corporate tax rate is 25% in Indonesia. Additionally, the country has VAT, individual income taxes and regional taxes. The taxation process of the territory can be time taking as well. 2 Sisters Food Group (</a:t>
            </a:r>
            <a:r>
              <a:rPr lang="en-US" sz="1200" kern="1200" dirty="0" err="1" smtClean="0">
                <a:solidFill>
                  <a:schemeClr val="tx1"/>
                </a:solidFill>
                <a:effectLst/>
                <a:latin typeface="+mn-lt"/>
                <a:ea typeface="+mn-ea"/>
                <a:cs typeface="+mn-cs"/>
              </a:rPr>
              <a:t>Meiryani</a:t>
            </a:r>
            <a:r>
              <a:rPr lang="en-US" sz="1200" kern="1200" dirty="0" smtClean="0">
                <a:solidFill>
                  <a:schemeClr val="tx1"/>
                </a:solidFill>
                <a:effectLst/>
                <a:latin typeface="+mn-lt"/>
                <a:ea typeface="+mn-ea"/>
                <a:cs typeface="+mn-cs"/>
              </a:rPr>
              <a:t> et al., 2021).</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4</a:t>
            </a:fld>
            <a:endParaRPr lang="en-US"/>
          </a:p>
        </p:txBody>
      </p:sp>
    </p:spTree>
    <p:extLst>
      <p:ext uri="{BB962C8B-B14F-4D97-AF65-F5344CB8AC3E}">
        <p14:creationId xmlns:p14="http://schemas.microsoft.com/office/powerpoint/2010/main" val="694277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Population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Indonesia is a country with a huge population, therefore the company 2 Sisters Food Group can have a huge consumer range to offer their products. There is a large number of people in Indonesia who follow a vegan lifestyle. Therefore the company can launch new vegan food items and attract more customers (</a:t>
            </a:r>
            <a:r>
              <a:rPr lang="en-US" sz="1200" kern="1200" dirty="0" err="1" smtClean="0">
                <a:solidFill>
                  <a:schemeClr val="tx1"/>
                </a:solidFill>
                <a:effectLst/>
                <a:latin typeface="+mn-lt"/>
                <a:ea typeface="+mn-ea"/>
                <a:cs typeface="+mn-cs"/>
              </a:rPr>
              <a:t>Arif</a:t>
            </a:r>
            <a:r>
              <a:rPr lang="en-US" sz="1200" kern="1200" dirty="0" smtClean="0">
                <a:solidFill>
                  <a:schemeClr val="tx1"/>
                </a:solidFill>
                <a:effectLst/>
                <a:latin typeface="+mn-lt"/>
                <a:ea typeface="+mn-ea"/>
                <a:cs typeface="+mn-cs"/>
              </a:rPr>
              <a:t> et al., 2020).</a:t>
            </a:r>
          </a:p>
          <a:p>
            <a:r>
              <a:rPr lang="en-US" sz="1200" b="1" kern="1200" dirty="0" smtClean="0">
                <a:solidFill>
                  <a:schemeClr val="tx1"/>
                </a:solidFill>
                <a:effectLst/>
                <a:latin typeface="+mn-lt"/>
                <a:ea typeface="+mn-ea"/>
                <a:cs typeface="+mn-cs"/>
              </a:rPr>
              <a:t>Language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Although the country has many languages, the official language that is considered by the country is English. Therefore, the company is not required to face many challenges in building a business relationship with the country of Indonesia. This also determines the </a:t>
            </a:r>
            <a:r>
              <a:rPr lang="en-US" sz="1200" kern="1200" dirty="0" smtClean="0">
                <a:solidFill>
                  <a:schemeClr val="tx1"/>
                </a:solidFill>
                <a:effectLst/>
                <a:latin typeface="+mn-lt"/>
                <a:ea typeface="+mn-ea"/>
                <a:cs typeface="+mn-cs"/>
              </a:rPr>
              <a:t>organizations' </a:t>
            </a:r>
            <a:r>
              <a:rPr lang="en-US" sz="1200" kern="1200" dirty="0" smtClean="0">
                <a:solidFill>
                  <a:schemeClr val="tx1"/>
                </a:solidFill>
                <a:effectLst/>
                <a:latin typeface="+mn-lt"/>
                <a:ea typeface="+mn-ea"/>
                <a:cs typeface="+mn-cs"/>
              </a:rPr>
              <a:t>smooth entry into the Indonesian markets.</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5</a:t>
            </a:fld>
            <a:endParaRPr lang="en-US"/>
          </a:p>
        </p:txBody>
      </p:sp>
    </p:spTree>
    <p:extLst>
      <p:ext uri="{BB962C8B-B14F-4D97-AF65-F5344CB8AC3E}">
        <p14:creationId xmlns:p14="http://schemas.microsoft.com/office/powerpoint/2010/main" val="2541329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The growing economy of the country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economy of Indonesia is considered to be rowing. Therefore, it will be a great chance for the company 2 Sisters Food Group to grow its business and contribute to the development of the country. This will enhance their corporate social image and help them to attract more customers and investors in the country as well </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nnroad</a:t>
            </a:r>
            <a:r>
              <a:rPr lang="en-GB" sz="1200" kern="1200" dirty="0" smtClean="0">
                <a:solidFill>
                  <a:schemeClr val="tx1"/>
                </a:solidFill>
                <a:effectLst/>
                <a:latin typeface="+mn-lt"/>
                <a:ea typeface="+mn-ea"/>
                <a:cs typeface="+mn-cs"/>
              </a:rPr>
              <a:t>, 2020)</a:t>
            </a:r>
            <a:r>
              <a:rPr lang="en-US" sz="1200" kern="1200" dirty="0" smtClean="0">
                <a:solidFill>
                  <a:schemeClr val="tx1"/>
                </a:solidFill>
                <a:effectLst/>
                <a:latin typeface="+mn-lt"/>
                <a:ea typeface="+mn-ea"/>
                <a:cs typeface="+mn-cs"/>
              </a:rPr>
              <a:t>.</a:t>
            </a:r>
          </a:p>
          <a:p>
            <a:r>
              <a:rPr lang="en-US" sz="1200" b="1" kern="1200" dirty="0" smtClean="0">
                <a:solidFill>
                  <a:schemeClr val="tx1"/>
                </a:solidFill>
                <a:effectLst/>
                <a:latin typeface="+mn-lt"/>
                <a:ea typeface="+mn-ea"/>
                <a:cs typeface="+mn-cs"/>
              </a:rPr>
              <a:t>Growth of the middle class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country Indonesia is known to be the world's fastest middle-class growing country. This means higher levels of disposable income in the country. The citizens nowadays are more interested in luxury items and luxury lifestyles. This allows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to represent their luxury food items to the natives of Indonesia. </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6</a:t>
            </a:fld>
            <a:endParaRPr lang="en-US"/>
          </a:p>
        </p:txBody>
      </p:sp>
    </p:spTree>
    <p:extLst>
      <p:ext uri="{BB962C8B-B14F-4D97-AF65-F5344CB8AC3E}">
        <p14:creationId xmlns:p14="http://schemas.microsoft.com/office/powerpoint/2010/main" val="4141395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Key limitations of 2 Sisters Food Group in Indonesia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Market Complex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company has to </a:t>
            </a:r>
            <a:r>
              <a:rPr lang="en-US" sz="1200" kern="1200" dirty="0" err="1" smtClean="0">
                <a:solidFill>
                  <a:schemeClr val="tx1"/>
                </a:solidFill>
                <a:effectLst/>
                <a:latin typeface="+mn-lt"/>
                <a:ea typeface="+mn-ea"/>
                <a:cs typeface="+mn-cs"/>
              </a:rPr>
              <a:t>analyse</a:t>
            </a:r>
            <a:r>
              <a:rPr lang="en-US" sz="1200" kern="1200" dirty="0" smtClean="0">
                <a:solidFill>
                  <a:schemeClr val="tx1"/>
                </a:solidFill>
                <a:effectLst/>
                <a:latin typeface="+mn-lt"/>
                <a:ea typeface="+mn-ea"/>
                <a:cs typeface="+mn-cs"/>
              </a:rPr>
              <a:t> and identify a lot of new business strategies to </a:t>
            </a:r>
            <a:r>
              <a:rPr lang="en-US" sz="1200" kern="1200" dirty="0" err="1" smtClean="0">
                <a:solidFill>
                  <a:schemeClr val="tx1"/>
                </a:solidFill>
                <a:effectLst/>
                <a:latin typeface="+mn-lt"/>
                <a:ea typeface="+mn-ea"/>
                <a:cs typeface="+mn-cs"/>
              </a:rPr>
              <a:t>minimise</a:t>
            </a:r>
            <a:r>
              <a:rPr lang="en-US" sz="1200" kern="1200" dirty="0" smtClean="0">
                <a:solidFill>
                  <a:schemeClr val="tx1"/>
                </a:solidFill>
                <a:effectLst/>
                <a:latin typeface="+mn-lt"/>
                <a:ea typeface="+mn-ea"/>
                <a:cs typeface="+mn-cs"/>
              </a:rPr>
              <a:t> the challenges of the complex market in the country. This can lead the company to lose focus on its business goals and objectives. The company can face difficulties while enhancing its profit margin in the country of Indonesia. Additionally, the country Indonesia has different food habits due to their culture and the climate. The company might face challenges in creating a customer base as the local brands are more knowledgeable about their food habits.</a:t>
            </a:r>
          </a:p>
          <a:p>
            <a:r>
              <a:rPr lang="en-US" sz="1200" b="1" kern="1200" dirty="0" smtClean="0">
                <a:solidFill>
                  <a:schemeClr val="tx1"/>
                </a:solidFill>
                <a:effectLst/>
                <a:latin typeface="+mn-lt"/>
                <a:ea typeface="+mn-ea"/>
                <a:cs typeface="+mn-cs"/>
              </a:rPr>
              <a:t>Understanding business culture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country Indonesia is known to be rich in its culture. Additionally, the Indonesian people only prefer doing business with the people they know well. Therefore, if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is not able to build strong bonds with the people living in the country of Indonesia they will not be able to grow their business in that territory. This process becomes a lot easier for the local companies to gain the country's trust as they are very much known by the citizens of the country. Moreover, 2 Sisters Food Group should invest in making more contacts in the country before they expand their business </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tmf</a:t>
            </a:r>
            <a:r>
              <a:rPr lang="en-GB" sz="1200" kern="1200" dirty="0" smtClean="0">
                <a:solidFill>
                  <a:schemeClr val="tx1"/>
                </a:solidFill>
                <a:effectLst/>
                <a:latin typeface="+mn-lt"/>
                <a:ea typeface="+mn-ea"/>
                <a:cs typeface="+mn-cs"/>
              </a:rPr>
              <a:t>-group, 2021)</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7</a:t>
            </a:fld>
            <a:endParaRPr lang="en-US"/>
          </a:p>
        </p:txBody>
      </p:sp>
    </p:spTree>
    <p:extLst>
      <p:ext uri="{BB962C8B-B14F-4D97-AF65-F5344CB8AC3E}">
        <p14:creationId xmlns:p14="http://schemas.microsoft.com/office/powerpoint/2010/main" val="3193229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Ways to manage the challenges </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1)The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2 Sisters Food Group should set up a business plan before expanding their business in the country of Indonesia. While designing the plan the business objective should consider and value the cultures of the country and the stakeholder preferences.</a:t>
            </a:r>
          </a:p>
          <a:p>
            <a:r>
              <a:rPr lang="en-US" sz="1200" kern="1200" dirty="0" smtClean="0">
                <a:solidFill>
                  <a:schemeClr val="tx1"/>
                </a:solidFill>
                <a:effectLst/>
                <a:latin typeface="+mn-lt"/>
                <a:ea typeface="+mn-ea"/>
                <a:cs typeface="+mn-cs"/>
              </a:rPr>
              <a:t>2) 2 Sisters Food Group should do business in both B2b and B2C to gain more profit and increase their profit margins (</a:t>
            </a:r>
            <a:r>
              <a:rPr lang="en-US" sz="1200" kern="1200" dirty="0" err="1" smtClean="0">
                <a:solidFill>
                  <a:schemeClr val="tx1"/>
                </a:solidFill>
                <a:effectLst/>
                <a:latin typeface="+mn-lt"/>
                <a:ea typeface="+mn-ea"/>
                <a:cs typeface="+mn-cs"/>
              </a:rPr>
              <a:t>Simangunsong</a:t>
            </a:r>
            <a:r>
              <a:rPr lang="en-US" sz="1200" kern="1200" dirty="0" smtClean="0">
                <a:solidFill>
                  <a:schemeClr val="tx1"/>
                </a:solidFill>
                <a:effectLst/>
                <a:latin typeface="+mn-lt"/>
                <a:ea typeface="+mn-ea"/>
                <a:cs typeface="+mn-cs"/>
              </a:rPr>
              <a:t> 2019).</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3) The company should hire more locals as their employees to understand the different cultures of Indonesia and their food preferences (</a:t>
            </a:r>
            <a:r>
              <a:rPr lang="en-US" sz="1200" kern="1200" dirty="0" err="1" smtClean="0">
                <a:solidFill>
                  <a:schemeClr val="tx1"/>
                </a:solidFill>
                <a:effectLst/>
                <a:latin typeface="+mn-lt"/>
                <a:ea typeface="+mn-ea"/>
                <a:cs typeface="+mn-cs"/>
              </a:rPr>
              <a:t>Chollisni</a:t>
            </a:r>
            <a:r>
              <a:rPr lang="en-US" sz="1200" kern="1200" dirty="0" smtClean="0">
                <a:solidFill>
                  <a:schemeClr val="tx1"/>
                </a:solidFill>
                <a:effectLst/>
                <a:latin typeface="+mn-lt"/>
                <a:ea typeface="+mn-ea"/>
                <a:cs typeface="+mn-cs"/>
              </a:rPr>
              <a:t> et al., 2022).</a:t>
            </a:r>
          </a:p>
          <a:p>
            <a:r>
              <a:rPr lang="en-US" sz="1200" kern="1200" dirty="0" smtClean="0">
                <a:solidFill>
                  <a:schemeClr val="tx1"/>
                </a:solidFill>
                <a:effectLst/>
                <a:latin typeface="+mn-lt"/>
                <a:ea typeface="+mn-ea"/>
                <a:cs typeface="+mn-cs"/>
              </a:rPr>
              <a:t>4) While expanding their business in Indonesia the company should focus on understanding the trade policies of the country to identify different legal ways to </a:t>
            </a:r>
            <a:r>
              <a:rPr lang="en-US" sz="1200" kern="1200" dirty="0" err="1" smtClean="0">
                <a:solidFill>
                  <a:schemeClr val="tx1"/>
                </a:solidFill>
                <a:effectLst/>
                <a:latin typeface="+mn-lt"/>
                <a:ea typeface="+mn-ea"/>
                <a:cs typeface="+mn-cs"/>
              </a:rPr>
              <a:t>minimise</a:t>
            </a:r>
            <a:r>
              <a:rPr lang="en-US" sz="1200" kern="1200" dirty="0" smtClean="0">
                <a:solidFill>
                  <a:schemeClr val="tx1"/>
                </a:solidFill>
                <a:effectLst/>
                <a:latin typeface="+mn-lt"/>
                <a:ea typeface="+mn-ea"/>
                <a:cs typeface="+mn-cs"/>
              </a:rPr>
              <a:t> taxation. </a:t>
            </a:r>
          </a:p>
          <a:p>
            <a:r>
              <a:rPr lang="en-US" sz="1200" kern="1200" dirty="0" smtClean="0">
                <a:solidFill>
                  <a:schemeClr val="tx1"/>
                </a:solidFill>
                <a:effectLst/>
                <a:latin typeface="+mn-lt"/>
                <a:ea typeface="+mn-ea"/>
                <a:cs typeface="+mn-cs"/>
              </a:rPr>
              <a:t>5) 2 Sisters Food Group should expand through joint ventures with the local companies to gain the trust of the Indonesian citizens </a:t>
            </a:r>
            <a:r>
              <a:rPr lang="en-GB" sz="1200" kern="1200" dirty="0"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forbes</a:t>
            </a:r>
            <a:r>
              <a:rPr lang="en-GB" sz="1200" kern="1200" dirty="0" smtClean="0">
                <a:solidFill>
                  <a:schemeClr val="tx1"/>
                </a:solidFill>
                <a:effectLst/>
                <a:latin typeface="+mn-lt"/>
                <a:ea typeface="+mn-ea"/>
                <a:cs typeface="+mn-cs"/>
              </a:rPr>
              <a:t>, 2022)</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8</a:t>
            </a:fld>
            <a:endParaRPr lang="en-US"/>
          </a:p>
        </p:txBody>
      </p:sp>
    </p:spTree>
    <p:extLst>
      <p:ext uri="{BB962C8B-B14F-4D97-AF65-F5344CB8AC3E}">
        <p14:creationId xmlns:p14="http://schemas.microsoft.com/office/powerpoint/2010/main" val="2442395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Ways to implicate the opportunities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1) With the huge population of the country, Indonesia enables the opportunity for the companies to represent their products to a large number of customers. This will enable the company to get more profit and introduce new products.</a:t>
            </a:r>
          </a:p>
          <a:p>
            <a:r>
              <a:rPr lang="en-US" sz="1200" kern="1200" dirty="0" smtClean="0">
                <a:solidFill>
                  <a:schemeClr val="tx1"/>
                </a:solidFill>
                <a:effectLst/>
                <a:latin typeface="+mn-lt"/>
                <a:ea typeface="+mn-ea"/>
                <a:cs typeface="+mn-cs"/>
              </a:rPr>
              <a:t>2) The company can bring their own leaders from their homelands to train their staff as the official language of the country is English. </a:t>
            </a:r>
          </a:p>
          <a:p>
            <a:r>
              <a:rPr lang="en-US" sz="1200" kern="1200" dirty="0" smtClean="0">
                <a:solidFill>
                  <a:schemeClr val="tx1"/>
                </a:solidFill>
                <a:effectLst/>
                <a:latin typeface="+mn-lt"/>
                <a:ea typeface="+mn-ea"/>
                <a:cs typeface="+mn-cs"/>
              </a:rPr>
              <a:t>3) The growth in the economy of the country will help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2 Sisters Food Group to build up strong roots in the country and display effective corporate social responsibilities to its stakeholders. </a:t>
            </a:r>
          </a:p>
          <a:p>
            <a:r>
              <a:rPr lang="en-US" sz="1200" kern="1200" dirty="0" smtClean="0">
                <a:solidFill>
                  <a:schemeClr val="tx1"/>
                </a:solidFill>
                <a:effectLst/>
                <a:latin typeface="+mn-lt"/>
                <a:ea typeface="+mn-ea"/>
                <a:cs typeface="+mn-cs"/>
              </a:rPr>
              <a:t>4) The growth of middle-class citizens can help the company to become popular among the middle class and gain more profit. </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9</a:t>
            </a:fld>
            <a:endParaRPr lang="en-US"/>
          </a:p>
        </p:txBody>
      </p:sp>
    </p:spTree>
    <p:extLst>
      <p:ext uri="{BB962C8B-B14F-4D97-AF65-F5344CB8AC3E}">
        <p14:creationId xmlns:p14="http://schemas.microsoft.com/office/powerpoint/2010/main" val="1506966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Conclusion</a:t>
            </a:r>
          </a:p>
          <a:p>
            <a:r>
              <a:rPr lang="en-US" sz="1200" kern="1200" dirty="0" smtClean="0">
                <a:solidFill>
                  <a:schemeClr val="tx1"/>
                </a:solidFill>
                <a:effectLst/>
                <a:latin typeface="+mn-lt"/>
                <a:ea typeface="+mn-ea"/>
                <a:cs typeface="+mn-cs"/>
              </a:rPr>
              <a:t>As per the discussion of this presentation, it can be concluded that 2 Sisters Food Group is a UK-based retail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that is planning to expand its business in the Indonesian market. Thus, in that context, the presentation has highlighted such challenges and opportunities that are already prominent for the businesses in the Indonesian market. Further, the context has also discussed the key issues that the company can face while running its business in the Indonesian market. Lastly, the context has also mention such ways through which the </a:t>
            </a:r>
            <a:r>
              <a:rPr lang="en-US" sz="1200" kern="1200" dirty="0" err="1" smtClean="0">
                <a:solidFill>
                  <a:schemeClr val="tx1"/>
                </a:solidFill>
                <a:effectLst/>
                <a:latin typeface="+mn-lt"/>
                <a:ea typeface="+mn-ea"/>
                <a:cs typeface="+mn-cs"/>
              </a:rPr>
              <a:t>organisation</a:t>
            </a:r>
            <a:r>
              <a:rPr lang="en-US" sz="1200" kern="1200" dirty="0" smtClean="0">
                <a:solidFill>
                  <a:schemeClr val="tx1"/>
                </a:solidFill>
                <a:effectLst/>
                <a:latin typeface="+mn-lt"/>
                <a:ea typeface="+mn-ea"/>
                <a:cs typeface="+mn-cs"/>
              </a:rPr>
              <a:t> can overcome their challenges and </a:t>
            </a:r>
            <a:r>
              <a:rPr lang="en-US" sz="1200" kern="1200" dirty="0" err="1" smtClean="0">
                <a:solidFill>
                  <a:schemeClr val="tx1"/>
                </a:solidFill>
                <a:effectLst/>
                <a:latin typeface="+mn-lt"/>
                <a:ea typeface="+mn-ea"/>
                <a:cs typeface="+mn-cs"/>
              </a:rPr>
              <a:t>utilise</a:t>
            </a:r>
            <a:r>
              <a:rPr lang="en-US" sz="1200" kern="1200" dirty="0" smtClean="0">
                <a:solidFill>
                  <a:schemeClr val="tx1"/>
                </a:solidFill>
                <a:effectLst/>
                <a:latin typeface="+mn-lt"/>
                <a:ea typeface="+mn-ea"/>
                <a:cs typeface="+mn-cs"/>
              </a:rPr>
              <a:t> its opportunities in its business expansion process.</a:t>
            </a:r>
          </a:p>
          <a:p>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10</a:t>
            </a:fld>
            <a:endParaRPr lang="en-US"/>
          </a:p>
        </p:txBody>
      </p:sp>
    </p:spTree>
    <p:extLst>
      <p:ext uri="{BB962C8B-B14F-4D97-AF65-F5344CB8AC3E}">
        <p14:creationId xmlns:p14="http://schemas.microsoft.com/office/powerpoint/2010/main" val="42847587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Notes: </a:t>
            </a:r>
            <a:r>
              <a:rPr lang="en-US" sz="1200" b="1" kern="1200" dirty="0" smtClean="0">
                <a:solidFill>
                  <a:schemeClr val="tx1"/>
                </a:solidFill>
                <a:effectLst/>
                <a:latin typeface="+mn-lt"/>
                <a:ea typeface="+mn-ea"/>
                <a:cs typeface="+mn-cs"/>
              </a:rPr>
              <a:t>References </a:t>
            </a:r>
          </a:p>
          <a:p>
            <a:r>
              <a:rPr lang="en-US" sz="1200" kern="1200" dirty="0" err="1" smtClean="0">
                <a:solidFill>
                  <a:schemeClr val="tx1"/>
                </a:solidFill>
                <a:effectLst/>
                <a:latin typeface="+mn-lt"/>
                <a:ea typeface="+mn-ea"/>
                <a:cs typeface="+mn-cs"/>
              </a:rPr>
              <a:t>Arif</a:t>
            </a:r>
            <a:r>
              <a:rPr lang="en-US" sz="1200" kern="1200" dirty="0" smtClean="0">
                <a:solidFill>
                  <a:schemeClr val="tx1"/>
                </a:solidFill>
                <a:effectLst/>
                <a:latin typeface="+mn-lt"/>
                <a:ea typeface="+mn-ea"/>
                <a:cs typeface="+mn-cs"/>
              </a:rPr>
              <a:t>, Z., </a:t>
            </a:r>
            <a:r>
              <a:rPr lang="en-US" sz="1200" kern="1200" dirty="0" err="1" smtClean="0">
                <a:solidFill>
                  <a:schemeClr val="tx1"/>
                </a:solidFill>
                <a:effectLst/>
                <a:latin typeface="+mn-lt"/>
                <a:ea typeface="+mn-ea"/>
                <a:cs typeface="+mn-cs"/>
              </a:rPr>
              <a:t>Bahri</a:t>
            </a:r>
            <a:r>
              <a:rPr lang="en-US" sz="1200" kern="1200" dirty="0" smtClean="0">
                <a:solidFill>
                  <a:schemeClr val="tx1"/>
                </a:solidFill>
                <a:effectLst/>
                <a:latin typeface="+mn-lt"/>
                <a:ea typeface="+mn-ea"/>
                <a:cs typeface="+mn-cs"/>
              </a:rPr>
              <a:t>, E.S., </a:t>
            </a:r>
            <a:r>
              <a:rPr lang="en-US" sz="1200" kern="1200" dirty="0" err="1" smtClean="0">
                <a:solidFill>
                  <a:schemeClr val="tx1"/>
                </a:solidFill>
                <a:effectLst/>
                <a:latin typeface="+mn-lt"/>
                <a:ea typeface="+mn-ea"/>
                <a:cs typeface="+mn-cs"/>
              </a:rPr>
              <a:t>Warto</a:t>
            </a:r>
            <a:r>
              <a:rPr lang="en-US" sz="1200" kern="1200" dirty="0" smtClean="0">
                <a:solidFill>
                  <a:schemeClr val="tx1"/>
                </a:solidFill>
                <a:effectLst/>
                <a:latin typeface="+mn-lt"/>
                <a:ea typeface="+mn-ea"/>
                <a:cs typeface="+mn-cs"/>
              </a:rPr>
              <a:t>, W. and </a:t>
            </a:r>
            <a:r>
              <a:rPr lang="en-US" sz="1200" kern="1200" dirty="0" err="1" smtClean="0">
                <a:solidFill>
                  <a:schemeClr val="tx1"/>
                </a:solidFill>
                <a:effectLst/>
                <a:latin typeface="+mn-lt"/>
                <a:ea typeface="+mn-ea"/>
                <a:cs typeface="+mn-cs"/>
              </a:rPr>
              <a:t>Zulfitria</a:t>
            </a:r>
            <a:r>
              <a:rPr lang="en-US" sz="1200" kern="1200" dirty="0" smtClean="0">
                <a:solidFill>
                  <a:schemeClr val="tx1"/>
                </a:solidFill>
                <a:effectLst/>
                <a:latin typeface="+mn-lt"/>
                <a:ea typeface="+mn-ea"/>
                <a:cs typeface="+mn-cs"/>
              </a:rPr>
              <a:t>, Z., (2020). OPPORTUNITIES AND CHALLENGES OF HALAL PRODUCT BUSINESS PASCA COVID-19 IN INDONESIA. </a:t>
            </a:r>
            <a:r>
              <a:rPr lang="en-US" sz="1200" i="1" kern="1200" dirty="0" err="1" smtClean="0">
                <a:solidFill>
                  <a:schemeClr val="tx1"/>
                </a:solidFill>
                <a:effectLst/>
                <a:latin typeface="+mn-lt"/>
                <a:ea typeface="+mn-ea"/>
                <a:cs typeface="+mn-cs"/>
              </a:rPr>
              <a:t>istinbath</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19</a:t>
            </a:r>
            <a:r>
              <a:rPr lang="en-US" sz="1200" kern="1200" dirty="0" smtClean="0">
                <a:solidFill>
                  <a:schemeClr val="tx1"/>
                </a:solidFill>
                <a:effectLst/>
                <a:latin typeface="+mn-lt"/>
                <a:ea typeface="+mn-ea"/>
                <a:cs typeface="+mn-cs"/>
              </a:rPr>
              <a:t>(2).</a:t>
            </a:r>
          </a:p>
          <a:p>
            <a:r>
              <a:rPr lang="en-US" sz="1200" kern="1200" dirty="0" err="1" smtClean="0">
                <a:solidFill>
                  <a:schemeClr val="tx1"/>
                </a:solidFill>
                <a:effectLst/>
                <a:latin typeface="+mn-lt"/>
                <a:ea typeface="+mn-ea"/>
                <a:cs typeface="+mn-cs"/>
              </a:rPr>
              <a:t>Chollisni</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Syahrani</a:t>
            </a:r>
            <a:r>
              <a:rPr lang="en-US" sz="1200" kern="1200" dirty="0" smtClean="0">
                <a:solidFill>
                  <a:schemeClr val="tx1"/>
                </a:solidFill>
                <a:effectLst/>
                <a:latin typeface="+mn-lt"/>
                <a:ea typeface="+mn-ea"/>
                <a:cs typeface="+mn-cs"/>
              </a:rPr>
              <a:t>, S., </a:t>
            </a:r>
            <a:r>
              <a:rPr lang="en-US" sz="1200" kern="1200" dirty="0" err="1" smtClean="0">
                <a:solidFill>
                  <a:schemeClr val="tx1"/>
                </a:solidFill>
                <a:effectLst/>
                <a:latin typeface="+mn-lt"/>
                <a:ea typeface="+mn-ea"/>
                <a:cs typeface="+mn-cs"/>
              </a:rPr>
              <a:t>Shandy</a:t>
            </a:r>
            <a:r>
              <a:rPr lang="en-US" sz="1200" kern="1200" dirty="0" smtClean="0">
                <a:solidFill>
                  <a:schemeClr val="tx1"/>
                </a:solidFill>
                <a:effectLst/>
                <a:latin typeface="+mn-lt"/>
                <a:ea typeface="+mn-ea"/>
                <a:cs typeface="+mn-cs"/>
              </a:rPr>
              <a:t>, A. and </a:t>
            </a:r>
            <a:r>
              <a:rPr lang="en-US" sz="1200" kern="1200" dirty="0" err="1" smtClean="0">
                <a:solidFill>
                  <a:schemeClr val="tx1"/>
                </a:solidFill>
                <a:effectLst/>
                <a:latin typeface="+mn-lt"/>
                <a:ea typeface="+mn-ea"/>
                <a:cs typeface="+mn-cs"/>
              </a:rPr>
              <a:t>Anas</a:t>
            </a:r>
            <a:r>
              <a:rPr lang="en-US" sz="1200" kern="1200" dirty="0" smtClean="0">
                <a:solidFill>
                  <a:schemeClr val="tx1"/>
                </a:solidFill>
                <a:effectLst/>
                <a:latin typeface="+mn-lt"/>
                <a:ea typeface="+mn-ea"/>
                <a:cs typeface="+mn-cs"/>
              </a:rPr>
              <a:t>, M., (2022). The concept of creative economy development-strengthening post COVID-19 pandemic in Indonesia. </a:t>
            </a:r>
            <a:r>
              <a:rPr lang="en-US" sz="1200" i="1" kern="1200" dirty="0" smtClean="0">
                <a:solidFill>
                  <a:schemeClr val="tx1"/>
                </a:solidFill>
                <a:effectLst/>
                <a:latin typeface="+mn-lt"/>
                <a:ea typeface="+mn-ea"/>
                <a:cs typeface="+mn-cs"/>
              </a:rPr>
              <a:t>Linguistics and Culture Review</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6</a:t>
            </a:r>
            <a:r>
              <a:rPr lang="en-US" sz="1200" kern="1200" dirty="0" smtClean="0">
                <a:solidFill>
                  <a:schemeClr val="tx1"/>
                </a:solidFill>
                <a:effectLst/>
                <a:latin typeface="+mn-lt"/>
                <a:ea typeface="+mn-ea"/>
                <a:cs typeface="+mn-cs"/>
              </a:rPr>
              <a:t>, pp.413-426.</a:t>
            </a:r>
          </a:p>
          <a:p>
            <a:r>
              <a:rPr lang="en-US" sz="1200" kern="1200" dirty="0" err="1" smtClean="0">
                <a:solidFill>
                  <a:schemeClr val="tx1"/>
                </a:solidFill>
                <a:effectLst/>
                <a:latin typeface="+mn-lt"/>
                <a:ea typeface="+mn-ea"/>
                <a:cs typeface="+mn-cs"/>
              </a:rPr>
              <a:t>forbes</a:t>
            </a:r>
            <a:r>
              <a:rPr lang="en-US" sz="1200" kern="1200" dirty="0" smtClean="0">
                <a:solidFill>
                  <a:schemeClr val="tx1"/>
                </a:solidFill>
                <a:effectLst/>
                <a:latin typeface="+mn-lt"/>
                <a:ea typeface="+mn-ea"/>
                <a:cs typeface="+mn-cs"/>
              </a:rPr>
              <a:t>, (2022). 10 Key Steps To Expanding Your Business Globally. [Online] Available at: https://www.forbes.com/sites/allbusiness/2015/03/04/10-key-steps-to-expanding-your-business-globally/?sh=447edf5a3803</a:t>
            </a:r>
          </a:p>
          <a:p>
            <a:r>
              <a:rPr lang="en-US" sz="1200" kern="1200" dirty="0" smtClean="0">
                <a:solidFill>
                  <a:schemeClr val="tx1"/>
                </a:solidFill>
                <a:effectLst/>
                <a:latin typeface="+mn-lt"/>
                <a:ea typeface="+mn-ea"/>
                <a:cs typeface="+mn-cs"/>
              </a:rPr>
              <a:t>greenhouse, (2021). 6 challenges foreign businesses face when doing business in Indonesia. [Online] Available at: https://greenhouse.co/blog/challenges-doing-business-indonesia/</a:t>
            </a:r>
          </a:p>
          <a:p>
            <a:r>
              <a:rPr lang="en-US" sz="1200" kern="1200" dirty="0" err="1" smtClean="0">
                <a:solidFill>
                  <a:schemeClr val="tx1"/>
                </a:solidFill>
                <a:effectLst/>
                <a:latin typeface="+mn-lt"/>
                <a:ea typeface="+mn-ea"/>
                <a:cs typeface="+mn-cs"/>
              </a:rPr>
              <a:t>Meiryani</a:t>
            </a:r>
            <a:r>
              <a:rPr lang="en-US" sz="1200" kern="1200" dirty="0" smtClean="0">
                <a:solidFill>
                  <a:schemeClr val="tx1"/>
                </a:solidFill>
                <a:effectLst/>
                <a:latin typeface="+mn-lt"/>
                <a:ea typeface="+mn-ea"/>
                <a:cs typeface="+mn-cs"/>
              </a:rPr>
              <a:t>, M., Fernando, E., </a:t>
            </a:r>
            <a:r>
              <a:rPr lang="en-US" sz="1200" kern="1200" dirty="0" err="1" smtClean="0">
                <a:solidFill>
                  <a:schemeClr val="tx1"/>
                </a:solidFill>
                <a:effectLst/>
                <a:latin typeface="+mn-lt"/>
                <a:ea typeface="+mn-ea"/>
                <a:cs typeface="+mn-cs"/>
              </a:rPr>
              <a:t>Gani</a:t>
            </a:r>
            <a:r>
              <a:rPr lang="en-US" sz="1200" kern="1200" dirty="0" smtClean="0">
                <a:solidFill>
                  <a:schemeClr val="tx1"/>
                </a:solidFill>
                <a:effectLst/>
                <a:latin typeface="+mn-lt"/>
                <a:ea typeface="+mn-ea"/>
                <a:cs typeface="+mn-cs"/>
              </a:rPr>
              <a:t>, E., </a:t>
            </a:r>
            <a:r>
              <a:rPr lang="en-US" sz="1200" kern="1200" dirty="0" err="1" smtClean="0">
                <a:solidFill>
                  <a:schemeClr val="tx1"/>
                </a:solidFill>
                <a:effectLst/>
                <a:latin typeface="+mn-lt"/>
                <a:ea typeface="+mn-ea"/>
                <a:cs typeface="+mn-cs"/>
              </a:rPr>
              <a:t>Tiong</a:t>
            </a:r>
            <a:r>
              <a:rPr lang="en-US" sz="1200" kern="1200" dirty="0" smtClean="0">
                <a:solidFill>
                  <a:schemeClr val="tx1"/>
                </a:solidFill>
                <a:effectLst/>
                <a:latin typeface="+mn-lt"/>
                <a:ea typeface="+mn-ea"/>
                <a:cs typeface="+mn-cs"/>
              </a:rPr>
              <a:t>, K. and </a:t>
            </a:r>
            <a:r>
              <a:rPr lang="en-US" sz="1200" kern="1200" dirty="0" err="1" smtClean="0">
                <a:solidFill>
                  <a:schemeClr val="tx1"/>
                </a:solidFill>
                <a:effectLst/>
                <a:latin typeface="+mn-lt"/>
                <a:ea typeface="+mn-ea"/>
                <a:cs typeface="+mn-cs"/>
              </a:rPr>
              <a:t>Hadiwiyanto</a:t>
            </a:r>
            <a:r>
              <a:rPr lang="en-US" sz="1200" kern="1200" dirty="0" smtClean="0">
                <a:solidFill>
                  <a:schemeClr val="tx1"/>
                </a:solidFill>
                <a:effectLst/>
                <a:latin typeface="+mn-lt"/>
                <a:ea typeface="+mn-ea"/>
                <a:cs typeface="+mn-cs"/>
              </a:rPr>
              <a:t>, O., (2021), June. Taxation Aspects on Electronic Transactions by Overseas Startup Companies in Indonesia. In </a:t>
            </a:r>
            <a:r>
              <a:rPr lang="en-US" sz="1200" i="1" kern="1200" dirty="0" smtClean="0">
                <a:solidFill>
                  <a:schemeClr val="tx1"/>
                </a:solidFill>
                <a:effectLst/>
                <a:latin typeface="+mn-lt"/>
                <a:ea typeface="+mn-ea"/>
                <a:cs typeface="+mn-cs"/>
              </a:rPr>
              <a:t>2021 2nd International Conference on Internet and E-Business</a:t>
            </a:r>
            <a:r>
              <a:rPr lang="en-US" sz="1200" kern="1200" dirty="0" smtClean="0">
                <a:solidFill>
                  <a:schemeClr val="tx1"/>
                </a:solidFill>
                <a:effectLst/>
                <a:latin typeface="+mn-lt"/>
                <a:ea typeface="+mn-ea"/>
                <a:cs typeface="+mn-cs"/>
              </a:rPr>
              <a:t> (pp. 42-47).</a:t>
            </a:r>
          </a:p>
          <a:p>
            <a:r>
              <a:rPr lang="en-US" sz="1200" kern="1200" dirty="0" err="1" smtClean="0">
                <a:solidFill>
                  <a:schemeClr val="tx1"/>
                </a:solidFill>
                <a:effectLst/>
                <a:latin typeface="+mn-lt"/>
                <a:ea typeface="+mn-ea"/>
                <a:cs typeface="+mn-cs"/>
              </a:rPr>
              <a:t>Muryanto</a:t>
            </a:r>
            <a:r>
              <a:rPr lang="en-US" sz="1200" kern="1200" dirty="0" smtClean="0">
                <a:solidFill>
                  <a:schemeClr val="tx1"/>
                </a:solidFill>
                <a:effectLst/>
                <a:latin typeface="+mn-lt"/>
                <a:ea typeface="+mn-ea"/>
                <a:cs typeface="+mn-cs"/>
              </a:rPr>
              <a:t>, Y.T., </a:t>
            </a:r>
            <a:r>
              <a:rPr lang="en-US" sz="1200" kern="1200" dirty="0" err="1" smtClean="0">
                <a:solidFill>
                  <a:schemeClr val="tx1"/>
                </a:solidFill>
                <a:effectLst/>
                <a:latin typeface="+mn-lt"/>
                <a:ea typeface="+mn-ea"/>
                <a:cs typeface="+mn-cs"/>
              </a:rPr>
              <a:t>Kharisma</a:t>
            </a:r>
            <a:r>
              <a:rPr lang="en-US" sz="1200" kern="1200" dirty="0" smtClean="0">
                <a:solidFill>
                  <a:schemeClr val="tx1"/>
                </a:solidFill>
                <a:effectLst/>
                <a:latin typeface="+mn-lt"/>
                <a:ea typeface="+mn-ea"/>
                <a:cs typeface="+mn-cs"/>
              </a:rPr>
              <a:t>, D.B. and </a:t>
            </a:r>
            <a:r>
              <a:rPr lang="en-US" sz="1200" kern="1200" dirty="0" err="1" smtClean="0">
                <a:solidFill>
                  <a:schemeClr val="tx1"/>
                </a:solidFill>
                <a:effectLst/>
                <a:latin typeface="+mn-lt"/>
                <a:ea typeface="+mn-ea"/>
                <a:cs typeface="+mn-cs"/>
              </a:rPr>
              <a:t>Nugraheni</a:t>
            </a:r>
            <a:r>
              <a:rPr lang="en-US" sz="1200" kern="1200" dirty="0" smtClean="0">
                <a:solidFill>
                  <a:schemeClr val="tx1"/>
                </a:solidFill>
                <a:effectLst/>
                <a:latin typeface="+mn-lt"/>
                <a:ea typeface="+mn-ea"/>
                <a:cs typeface="+mn-cs"/>
              </a:rPr>
              <a:t>, A.S.C., (2021). Prospects and challenges of Islamic </a:t>
            </a:r>
            <a:r>
              <a:rPr lang="en-US" sz="1200" kern="1200" dirty="0" err="1" smtClean="0">
                <a:solidFill>
                  <a:schemeClr val="tx1"/>
                </a:solidFill>
                <a:effectLst/>
                <a:latin typeface="+mn-lt"/>
                <a:ea typeface="+mn-ea"/>
                <a:cs typeface="+mn-cs"/>
              </a:rPr>
              <a:t>fintech</a:t>
            </a:r>
            <a:r>
              <a:rPr lang="en-US" sz="1200" kern="1200" dirty="0" smtClean="0">
                <a:solidFill>
                  <a:schemeClr val="tx1"/>
                </a:solidFill>
                <a:effectLst/>
                <a:latin typeface="+mn-lt"/>
                <a:ea typeface="+mn-ea"/>
                <a:cs typeface="+mn-cs"/>
              </a:rPr>
              <a:t> in Indonesia: a legal viewpoint. </a:t>
            </a:r>
            <a:r>
              <a:rPr lang="en-US" sz="1200" i="1" kern="1200" dirty="0" smtClean="0">
                <a:solidFill>
                  <a:schemeClr val="tx1"/>
                </a:solidFill>
                <a:effectLst/>
                <a:latin typeface="+mn-lt"/>
                <a:ea typeface="+mn-ea"/>
                <a:cs typeface="+mn-cs"/>
              </a:rPr>
              <a:t>International Journal of Law and Management</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nnroad</a:t>
            </a:r>
            <a:r>
              <a:rPr lang="en-US" sz="1200" kern="1200" dirty="0" smtClean="0">
                <a:solidFill>
                  <a:schemeClr val="tx1"/>
                </a:solidFill>
                <a:effectLst/>
                <a:latin typeface="+mn-lt"/>
                <a:ea typeface="+mn-ea"/>
                <a:cs typeface="+mn-cs"/>
              </a:rPr>
              <a:t>, (2020). Reasons To Do Business In Indonesia. [Online] Available at: https://nnroad.com/blog/five-reasons-to-do-business-in-indonesia/</a:t>
            </a:r>
          </a:p>
          <a:p>
            <a:r>
              <a:rPr lang="en-US" sz="1200" kern="1200" dirty="0" err="1" smtClean="0">
                <a:solidFill>
                  <a:schemeClr val="tx1"/>
                </a:solidFill>
                <a:effectLst/>
                <a:latin typeface="+mn-lt"/>
                <a:ea typeface="+mn-ea"/>
                <a:cs typeface="+mn-cs"/>
              </a:rPr>
              <a:t>Simangunsong</a:t>
            </a:r>
            <a:r>
              <a:rPr lang="en-US" sz="1200" kern="1200" dirty="0" smtClean="0">
                <a:solidFill>
                  <a:schemeClr val="tx1"/>
                </a:solidFill>
                <a:effectLst/>
                <a:latin typeface="+mn-lt"/>
                <a:ea typeface="+mn-ea"/>
                <a:cs typeface="+mn-cs"/>
              </a:rPr>
              <a:t>, E., (2019). Generation-Z Buying </a:t>
            </a:r>
            <a:r>
              <a:rPr lang="en-US" sz="1200" kern="1200" dirty="0" err="1" smtClean="0">
                <a:solidFill>
                  <a:schemeClr val="tx1"/>
                </a:solidFill>
                <a:effectLst/>
                <a:latin typeface="+mn-lt"/>
                <a:ea typeface="+mn-ea"/>
                <a:cs typeface="+mn-cs"/>
              </a:rPr>
              <a:t>Behaviour</a:t>
            </a:r>
            <a:r>
              <a:rPr lang="en-US" sz="1200" kern="1200" dirty="0" smtClean="0">
                <a:solidFill>
                  <a:schemeClr val="tx1"/>
                </a:solidFill>
                <a:effectLst/>
                <a:latin typeface="+mn-lt"/>
                <a:ea typeface="+mn-ea"/>
                <a:cs typeface="+mn-cs"/>
              </a:rPr>
              <a:t> in Indonesia Opportunities. </a:t>
            </a:r>
            <a:r>
              <a:rPr lang="en-US" sz="1200" i="1" kern="1200" dirty="0" err="1" smtClean="0">
                <a:solidFill>
                  <a:schemeClr val="tx1"/>
                </a:solidFill>
                <a:effectLst/>
                <a:latin typeface="+mn-lt"/>
                <a:ea typeface="+mn-ea"/>
                <a:cs typeface="+mn-cs"/>
              </a:rPr>
              <a:t>Jurnal</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Karya</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Ilmiah</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Prasetiya</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Mulya</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tmf</a:t>
            </a:r>
            <a:r>
              <a:rPr lang="en-US" sz="1200" kern="1200" dirty="0" smtClean="0">
                <a:solidFill>
                  <a:schemeClr val="tx1"/>
                </a:solidFill>
                <a:effectLst/>
                <a:latin typeface="+mn-lt"/>
                <a:ea typeface="+mn-ea"/>
                <a:cs typeface="+mn-cs"/>
              </a:rPr>
              <a:t>-group, (2021). https://www.tmf-group.com/en/news-insights/business-culture/top-challenges-indonesia/. [Online] Available at: https://www.tmf-group.com/en/news-insights/business-culture/top-challenges-indonesia/</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94C15BF-E6F0-4628-91FC-430210BC178B}" type="slidenum">
              <a:rPr lang="en-US" smtClean="0"/>
              <a:t>11</a:t>
            </a:fld>
            <a:endParaRPr lang="en-US"/>
          </a:p>
        </p:txBody>
      </p:sp>
    </p:spTree>
    <p:extLst>
      <p:ext uri="{BB962C8B-B14F-4D97-AF65-F5344CB8AC3E}">
        <p14:creationId xmlns:p14="http://schemas.microsoft.com/office/powerpoint/2010/main" val="434497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2340700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317994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3436483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9E17D7-3604-4A84-86A3-A777EED5FD21}"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826963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9E17D7-3604-4A84-86A3-A777EED5FD21}" type="datetimeFigureOut">
              <a:rPr lang="en-US" smtClean="0"/>
              <a:t>8/16/2022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875779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9E17D7-3604-4A84-86A3-A777EED5FD21}" type="datetimeFigureOut">
              <a:rPr lang="en-US" smtClean="0"/>
              <a:t>8/16/2022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55483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9E17D7-3604-4A84-86A3-A777EED5FD21}" type="datetimeFigureOut">
              <a:rPr lang="en-US" smtClean="0"/>
              <a:t>8/16/2022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724690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9E17D7-3604-4A84-86A3-A777EED5FD21}"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778744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9E17D7-3604-4A84-86A3-A777EED5FD21}"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2536399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9E17D7-3604-4A84-86A3-A777EED5FD21}" type="datetimeFigureOut">
              <a:rPr lang="en-US" smtClean="0"/>
              <a:t>8/16/2022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935042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2381104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321446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897157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2529470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760590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12646146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9E17D7-3604-4A84-86A3-A777EED5FD21}" type="datetimeFigureOut">
              <a:rPr lang="en-US" smtClean="0"/>
              <a:t>8/16/2022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A0C811-1D75-40F5-B34F-7E55FCE5C5D3}" type="slidenum">
              <a:rPr lang="en-US" smtClean="0"/>
              <a:t>‹#›</a:t>
            </a:fld>
            <a:endParaRPr lang="en-US"/>
          </a:p>
        </p:txBody>
      </p:sp>
    </p:spTree>
    <p:extLst>
      <p:ext uri="{BB962C8B-B14F-4D97-AF65-F5344CB8AC3E}">
        <p14:creationId xmlns:p14="http://schemas.microsoft.com/office/powerpoint/2010/main" val="3537388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99E17D7-3604-4A84-86A3-A777EED5FD21}" type="datetimeFigureOut">
              <a:rPr lang="en-US" smtClean="0"/>
              <a:t>8/16/2022</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A0C811-1D75-40F5-B34F-7E55FCE5C5D3}" type="slidenum">
              <a:rPr lang="en-US" smtClean="0"/>
              <a:t>‹#›</a:t>
            </a:fld>
            <a:endParaRPr lang="en-US"/>
          </a:p>
        </p:txBody>
      </p:sp>
    </p:spTree>
    <p:extLst>
      <p:ext uri="{BB962C8B-B14F-4D97-AF65-F5344CB8AC3E}">
        <p14:creationId xmlns:p14="http://schemas.microsoft.com/office/powerpoint/2010/main" val="10074147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71785" y="1774851"/>
            <a:ext cx="10018713" cy="1752599"/>
          </a:xfrm>
        </p:spPr>
        <p:txBody>
          <a:bodyPr/>
          <a:lstStyle/>
          <a:p>
            <a:r>
              <a:rPr lang="en-US" b="1" dirty="0"/>
              <a:t>Global Business Environment</a:t>
            </a:r>
            <a:r>
              <a:rPr lang="en-US" dirty="0"/>
              <a:t/>
            </a:r>
            <a:br>
              <a:rPr lang="en-US" dirty="0"/>
            </a:br>
            <a:endParaRPr lang="en-US" dirty="0"/>
          </a:p>
        </p:txBody>
      </p:sp>
      <p:sp>
        <p:nvSpPr>
          <p:cNvPr id="6" name="TextBox 5"/>
          <p:cNvSpPr txBox="1"/>
          <p:nvPr/>
        </p:nvSpPr>
        <p:spPr>
          <a:xfrm>
            <a:off x="3765219" y="3204285"/>
            <a:ext cx="5640947" cy="646331"/>
          </a:xfrm>
          <a:prstGeom prst="rect">
            <a:avLst/>
          </a:prstGeom>
          <a:noFill/>
        </p:spPr>
        <p:txBody>
          <a:bodyPr wrap="square" rtlCol="0">
            <a:spAutoFit/>
          </a:bodyPr>
          <a:lstStyle/>
          <a:p>
            <a:pPr algn="ctr"/>
            <a:r>
              <a:rPr lang="en-US" dirty="0">
                <a:latin typeface="+mj-lt"/>
              </a:rPr>
              <a:t>Student Name: </a:t>
            </a:r>
            <a:r>
              <a:rPr lang="en-US" dirty="0" smtClean="0">
                <a:latin typeface="+mj-lt"/>
              </a:rPr>
              <a:t>George Daniel </a:t>
            </a:r>
            <a:r>
              <a:rPr lang="en-US" dirty="0" err="1" smtClean="0">
                <a:latin typeface="+mj-lt"/>
              </a:rPr>
              <a:t>Varzaru</a:t>
            </a:r>
            <a:endParaRPr lang="en-US" dirty="0">
              <a:latin typeface="+mj-lt"/>
            </a:endParaRPr>
          </a:p>
          <a:p>
            <a:pPr algn="ctr"/>
            <a:r>
              <a:rPr lang="en-US" dirty="0">
                <a:latin typeface="+mj-lt"/>
              </a:rPr>
              <a:t>Student ID</a:t>
            </a:r>
            <a:r>
              <a:rPr lang="en-US" dirty="0"/>
              <a:t>: </a:t>
            </a:r>
            <a:r>
              <a:rPr lang="en-US" dirty="0" smtClean="0"/>
              <a:t>2128103</a:t>
            </a:r>
            <a:endParaRPr lang="en-US" dirty="0"/>
          </a:p>
        </p:txBody>
      </p:sp>
    </p:spTree>
    <p:extLst>
      <p:ext uri="{BB962C8B-B14F-4D97-AF65-F5344CB8AC3E}">
        <p14:creationId xmlns:p14="http://schemas.microsoft.com/office/powerpoint/2010/main" val="1075484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6885" y="-91224"/>
            <a:ext cx="10018713" cy="1752599"/>
          </a:xfrm>
        </p:spPr>
        <p:txBody>
          <a:bodyPr/>
          <a:lstStyle/>
          <a:p>
            <a:r>
              <a:rPr lang="en-GB" b="1" dirty="0" smtClean="0"/>
              <a:t>Table of contents </a:t>
            </a:r>
            <a:endParaRPr lang="en-US" b="1" dirty="0"/>
          </a:p>
        </p:txBody>
      </p:sp>
      <p:sp>
        <p:nvSpPr>
          <p:cNvPr id="7" name="TextBox 6"/>
          <p:cNvSpPr txBox="1"/>
          <p:nvPr/>
        </p:nvSpPr>
        <p:spPr>
          <a:xfrm>
            <a:off x="2295613" y="1291416"/>
            <a:ext cx="8487177" cy="8710077"/>
          </a:xfrm>
          <a:prstGeom prst="rect">
            <a:avLst/>
          </a:prstGeom>
          <a:noFill/>
        </p:spPr>
        <p:txBody>
          <a:bodyPr wrap="square" rtlCol="0">
            <a:spAutoFit/>
          </a:bodyPr>
          <a:lstStyle/>
          <a:p>
            <a:pPr marL="285750" indent="-285750">
              <a:lnSpc>
                <a:spcPct val="250000"/>
              </a:lnSpc>
              <a:buFont typeface="Arial" panose="020B0604020202020204" pitchFamily="34" charset="0"/>
              <a:buChar char="•"/>
            </a:pPr>
            <a:r>
              <a:rPr lang="en-GB" sz="1400" b="1" dirty="0" smtClean="0"/>
              <a:t>Introduction…………………………………..3</a:t>
            </a:r>
          </a:p>
          <a:p>
            <a:pPr marL="285750" indent="-285750">
              <a:lnSpc>
                <a:spcPct val="250000"/>
              </a:lnSpc>
              <a:buFont typeface="Arial" panose="020B0604020202020204" pitchFamily="34" charset="0"/>
              <a:buChar char="•"/>
            </a:pPr>
            <a:r>
              <a:rPr lang="en-US" sz="1400" b="1" dirty="0" smtClean="0"/>
              <a:t>Challenges of doing business in Indonesia……………………...4</a:t>
            </a:r>
          </a:p>
          <a:p>
            <a:pPr marL="285750" indent="-285750">
              <a:lnSpc>
                <a:spcPct val="250000"/>
              </a:lnSpc>
              <a:buFont typeface="Arial" panose="020B0604020202020204" pitchFamily="34" charset="0"/>
              <a:buChar char="•"/>
            </a:pPr>
            <a:r>
              <a:rPr lang="en-US" sz="1400" b="1" dirty="0" smtClean="0"/>
              <a:t>Opportunities for business in the country of Indonesia…………………………5-6</a:t>
            </a:r>
          </a:p>
          <a:p>
            <a:pPr marL="285750" indent="-285750">
              <a:lnSpc>
                <a:spcPct val="250000"/>
              </a:lnSpc>
              <a:buFont typeface="Arial" panose="020B0604020202020204" pitchFamily="34" charset="0"/>
              <a:buChar char="•"/>
            </a:pPr>
            <a:r>
              <a:rPr lang="en-US" sz="1400" b="1" dirty="0" smtClean="0"/>
              <a:t>Key limitations of 2 Sisters Food Group in Indonesia…………………………………..7</a:t>
            </a:r>
          </a:p>
          <a:p>
            <a:pPr marL="285750" indent="-285750">
              <a:lnSpc>
                <a:spcPct val="250000"/>
              </a:lnSpc>
              <a:buFont typeface="Arial" panose="020B0604020202020204" pitchFamily="34" charset="0"/>
              <a:buChar char="•"/>
            </a:pPr>
            <a:r>
              <a:rPr lang="en-US" sz="1400" b="1" dirty="0" smtClean="0"/>
              <a:t>Ways to manage the challenges……………………………………………8</a:t>
            </a:r>
          </a:p>
          <a:p>
            <a:pPr marL="285750" indent="-285750">
              <a:lnSpc>
                <a:spcPct val="250000"/>
              </a:lnSpc>
              <a:buFont typeface="Arial" panose="020B0604020202020204" pitchFamily="34" charset="0"/>
              <a:buChar char="•"/>
            </a:pPr>
            <a:r>
              <a:rPr lang="en-US" sz="1400" b="1" dirty="0" smtClean="0"/>
              <a:t>Ways to implicate the opportunities…………………………..9</a:t>
            </a:r>
          </a:p>
          <a:p>
            <a:pPr marL="285750" indent="-285750">
              <a:lnSpc>
                <a:spcPct val="250000"/>
              </a:lnSpc>
              <a:buFont typeface="Arial" panose="020B0604020202020204" pitchFamily="34" charset="0"/>
              <a:buChar char="•"/>
            </a:pPr>
            <a:r>
              <a:rPr lang="en-US" sz="1400" b="1" dirty="0" smtClean="0"/>
              <a:t>Conclusion……………………..10</a:t>
            </a:r>
          </a:p>
          <a:p>
            <a:pPr marL="285750" indent="-285750">
              <a:lnSpc>
                <a:spcPct val="250000"/>
              </a:lnSpc>
              <a:buFont typeface="Arial" panose="020B0604020202020204" pitchFamily="34" charset="0"/>
              <a:buChar char="•"/>
            </a:pPr>
            <a:r>
              <a:rPr lang="en-US" sz="1400" b="1" dirty="0" smtClean="0"/>
              <a:t>References……………………..11</a:t>
            </a:r>
            <a:br>
              <a:rPr lang="en-US" sz="1400" b="1" dirty="0" smtClean="0"/>
            </a:br>
            <a:endParaRPr lang="en-US" sz="1400" b="1" dirty="0" smtClean="0"/>
          </a:p>
          <a:p>
            <a:pPr>
              <a:lnSpc>
                <a:spcPct val="250000"/>
              </a:lnSpc>
            </a:pPr>
            <a:endParaRPr lang="en-US" sz="1400" b="1" dirty="0" smtClean="0"/>
          </a:p>
          <a:p>
            <a:pPr>
              <a:lnSpc>
                <a:spcPct val="250000"/>
              </a:lnSpc>
            </a:pPr>
            <a:r>
              <a:rPr lang="en-US" sz="1400" b="1" dirty="0" smtClean="0"/>
              <a:t/>
            </a:r>
            <a:br>
              <a:rPr lang="en-US" sz="1400" b="1" dirty="0" smtClean="0"/>
            </a:br>
            <a:endParaRPr lang="en-US" sz="1400" b="1" dirty="0" smtClean="0"/>
          </a:p>
          <a:p>
            <a:pPr>
              <a:lnSpc>
                <a:spcPct val="200000"/>
              </a:lnSpc>
            </a:pPr>
            <a:r>
              <a:rPr lang="en-US" sz="1400" b="1" dirty="0" smtClean="0"/>
              <a:t/>
            </a:r>
            <a:br>
              <a:rPr lang="en-US" sz="1400" b="1" dirty="0" smtClean="0"/>
            </a:br>
            <a:r>
              <a:rPr lang="en-US" sz="1400" b="1" dirty="0" smtClean="0"/>
              <a:t/>
            </a:r>
            <a:br>
              <a:rPr lang="en-US" sz="1400" b="1" dirty="0" smtClean="0"/>
            </a:br>
            <a:r>
              <a:rPr lang="en-US" sz="1400" b="1" dirty="0" smtClean="0"/>
              <a:t/>
            </a:r>
            <a:br>
              <a:rPr lang="en-US" sz="1400" b="1" dirty="0" smtClean="0"/>
            </a:br>
            <a:endParaRPr lang="en-GB" sz="1400" b="1" dirty="0" smtClean="0"/>
          </a:p>
          <a:p>
            <a:pPr marL="285750" indent="-285750">
              <a:lnSpc>
                <a:spcPct val="200000"/>
              </a:lnSpc>
              <a:buFont typeface="Arial" panose="020B0604020202020204" pitchFamily="34" charset="0"/>
              <a:buChar char="•"/>
            </a:pPr>
            <a:r>
              <a:rPr lang="en-GB" sz="1400" b="1" dirty="0" smtClean="0"/>
              <a:t> </a:t>
            </a:r>
            <a:endParaRPr lang="en-US" sz="1400" b="1" dirty="0"/>
          </a:p>
        </p:txBody>
      </p:sp>
    </p:spTree>
    <p:extLst>
      <p:ext uri="{BB962C8B-B14F-4D97-AF65-F5344CB8AC3E}">
        <p14:creationId xmlns:p14="http://schemas.microsoft.com/office/powerpoint/2010/main" val="4222353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323833" y="537693"/>
            <a:ext cx="10018713" cy="1752599"/>
          </a:xfrm>
        </p:spPr>
        <p:txBody>
          <a:bodyPr/>
          <a:lstStyle/>
          <a:p>
            <a:r>
              <a:rPr lang="en-GB" b="1" dirty="0" smtClean="0"/>
              <a:t>Introduction </a:t>
            </a:r>
            <a:endParaRPr lang="en-US" b="1" dirty="0"/>
          </a:p>
        </p:txBody>
      </p:sp>
      <p:sp>
        <p:nvSpPr>
          <p:cNvPr id="10" name="TextBox 9"/>
          <p:cNvSpPr txBox="1"/>
          <p:nvPr/>
        </p:nvSpPr>
        <p:spPr>
          <a:xfrm>
            <a:off x="1752059" y="2114928"/>
            <a:ext cx="7521262" cy="304294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smtClean="0"/>
              <a:t>The </a:t>
            </a:r>
            <a:r>
              <a:rPr lang="en-US" sz="1400" dirty="0"/>
              <a:t>following presentation will highlight the challenges and opportunities that are already there in the chosen </a:t>
            </a:r>
            <a:r>
              <a:rPr lang="en-US" sz="1400" dirty="0" smtClean="0"/>
              <a:t>country</a:t>
            </a:r>
          </a:p>
          <a:p>
            <a:pPr marL="285750" indent="-285750" algn="just">
              <a:lnSpc>
                <a:spcPct val="200000"/>
              </a:lnSpc>
              <a:buFont typeface="Arial" panose="020B0604020202020204" pitchFamily="34" charset="0"/>
              <a:buChar char="•"/>
            </a:pPr>
            <a:r>
              <a:rPr lang="en-US" sz="1400" dirty="0"/>
              <a:t>Along with that, the discussion will also shed light on the key limitations that 2 Sister Food Group may face while doing their business in the Indonesian </a:t>
            </a:r>
            <a:r>
              <a:rPr lang="en-US" sz="1400" dirty="0" smtClean="0"/>
              <a:t>market</a:t>
            </a:r>
          </a:p>
          <a:p>
            <a:pPr marL="285750" indent="-285750" algn="just">
              <a:lnSpc>
                <a:spcPct val="200000"/>
              </a:lnSpc>
              <a:buFont typeface="Arial" panose="020B0604020202020204" pitchFamily="34" charset="0"/>
              <a:buChar char="•"/>
            </a:pPr>
            <a:r>
              <a:rPr lang="en-US" sz="1400" dirty="0"/>
              <a:t>T</a:t>
            </a:r>
            <a:r>
              <a:rPr lang="en-US" sz="1400" dirty="0" smtClean="0"/>
              <a:t>he </a:t>
            </a:r>
            <a:r>
              <a:rPr lang="en-US" sz="1400" dirty="0"/>
              <a:t>discussion will also show how the </a:t>
            </a:r>
            <a:r>
              <a:rPr lang="en-US" sz="1400" dirty="0" err="1"/>
              <a:t>organisation</a:t>
            </a:r>
            <a:r>
              <a:rPr lang="en-US" sz="1400" dirty="0"/>
              <a:t> can manage such challenges and use the opportunities for their business expansion.</a:t>
            </a:r>
          </a:p>
          <a:p>
            <a:pPr marL="285750" indent="-285750" algn="just">
              <a:lnSpc>
                <a:spcPct val="200000"/>
              </a:lnSpc>
              <a:buFont typeface="Arial" panose="020B0604020202020204" pitchFamily="34" charset="0"/>
              <a:buChar char="•"/>
            </a:pPr>
            <a:endParaRPr lang="en-US" sz="1400" dirty="0"/>
          </a:p>
        </p:txBody>
      </p:sp>
      <p:pic>
        <p:nvPicPr>
          <p:cNvPr id="11" name="Pictur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0446" y="4559524"/>
            <a:ext cx="4415960" cy="1763689"/>
          </a:xfrm>
          <a:prstGeom prst="rect">
            <a:avLst/>
          </a:prstGeom>
          <a:ln>
            <a:noFill/>
          </a:ln>
          <a:effectLst>
            <a:outerShdw blurRad="292100" dist="139700" dir="2700000" algn="tl" rotWithShape="0">
              <a:srgbClr val="333333">
                <a:alpha val="65000"/>
              </a:srgbClr>
            </a:outerShdw>
          </a:effectLst>
        </p:spPr>
      </p:pic>
      <p:sp>
        <p:nvSpPr>
          <p:cNvPr id="12" name="Rectangle 11"/>
          <p:cNvSpPr/>
          <p:nvPr/>
        </p:nvSpPr>
        <p:spPr>
          <a:xfrm>
            <a:off x="8932127" y="6499231"/>
            <a:ext cx="1377300" cy="246221"/>
          </a:xfrm>
          <a:prstGeom prst="rect">
            <a:avLst/>
          </a:prstGeom>
        </p:spPr>
        <p:txBody>
          <a:bodyPr wrap="none">
            <a:spAutoFit/>
          </a:bodyPr>
          <a:lstStyle/>
          <a:p>
            <a:r>
              <a:rPr lang="en-US" sz="1000" dirty="0" smtClean="0">
                <a:effectLst/>
                <a:latin typeface="Times New Roman" panose="02020603050405020304" pitchFamily="18" charset="0"/>
                <a:ea typeface="Calibri" panose="020F0502020204030204" pitchFamily="34" charset="0"/>
              </a:rPr>
              <a:t>(</a:t>
            </a:r>
            <a:r>
              <a:rPr lang="en-US" sz="1000" dirty="0" err="1" smtClean="0">
                <a:effectLst/>
                <a:latin typeface="Times New Roman" panose="02020603050405020304" pitchFamily="18" charset="0"/>
                <a:ea typeface="Calibri" panose="020F0502020204030204" pitchFamily="34" charset="0"/>
              </a:rPr>
              <a:t>Meiryani</a:t>
            </a:r>
            <a:r>
              <a:rPr lang="en-US" sz="1000" dirty="0" smtClean="0">
                <a:effectLst/>
                <a:latin typeface="Times New Roman" panose="02020603050405020304" pitchFamily="18" charset="0"/>
                <a:ea typeface="Calibri" panose="020F0502020204030204" pitchFamily="34" charset="0"/>
              </a:rPr>
              <a:t> et al., 2021).</a:t>
            </a:r>
            <a:endParaRPr lang="en-US" sz="1000" dirty="0"/>
          </a:p>
        </p:txBody>
      </p:sp>
    </p:spTree>
    <p:extLst>
      <p:ext uri="{BB962C8B-B14F-4D97-AF65-F5344CB8AC3E}">
        <p14:creationId xmlns:p14="http://schemas.microsoft.com/office/powerpoint/2010/main" val="84093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97761" y="1121587"/>
            <a:ext cx="6531214" cy="36625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b="1" dirty="0"/>
              <a:t> </a:t>
            </a:r>
            <a:r>
              <a:rPr lang="en-US" sz="1400" b="1" dirty="0"/>
              <a:t>The complexity of  Indonesian </a:t>
            </a:r>
            <a:r>
              <a:rPr lang="en-US" sz="1400" b="1" dirty="0" smtClean="0"/>
              <a:t>Market</a:t>
            </a:r>
          </a:p>
          <a:p>
            <a:pPr algn="just">
              <a:lnSpc>
                <a:spcPct val="200000"/>
              </a:lnSpc>
            </a:pPr>
            <a:r>
              <a:rPr lang="en-US" sz="1400" dirty="0"/>
              <a:t>The </a:t>
            </a:r>
            <a:r>
              <a:rPr lang="en-US" sz="1400" dirty="0" err="1"/>
              <a:t>organisation</a:t>
            </a:r>
            <a:r>
              <a:rPr lang="en-US" sz="1400" dirty="0"/>
              <a:t> has to make a lot of investments to understand the diverse culture of the </a:t>
            </a:r>
            <a:r>
              <a:rPr lang="en-US" sz="1400" dirty="0" smtClean="0"/>
              <a:t>country</a:t>
            </a:r>
          </a:p>
          <a:p>
            <a:pPr marL="285750" indent="-285750" algn="just">
              <a:lnSpc>
                <a:spcPct val="200000"/>
              </a:lnSpc>
              <a:buFont typeface="Arial" pitchFamily="34" charset="0"/>
              <a:buChar char="•"/>
            </a:pPr>
            <a:r>
              <a:rPr lang="en-US" sz="1400" b="1" dirty="0" smtClean="0"/>
              <a:t>Corruption </a:t>
            </a:r>
            <a:r>
              <a:rPr lang="en-US" sz="1400" b="1" dirty="0"/>
              <a:t>in the country </a:t>
            </a:r>
            <a:endParaRPr lang="en-US" sz="1400" dirty="0"/>
          </a:p>
          <a:p>
            <a:pPr algn="just">
              <a:lnSpc>
                <a:spcPct val="200000"/>
              </a:lnSpc>
            </a:pPr>
            <a:r>
              <a:rPr lang="en-US" sz="1400" dirty="0"/>
              <a:t>When a country does not have transparency between the government and the businesses it can lead to corruption</a:t>
            </a:r>
            <a:r>
              <a:rPr lang="en-US" sz="1400" dirty="0" smtClean="0"/>
              <a:t>.</a:t>
            </a:r>
          </a:p>
          <a:p>
            <a:pPr algn="just">
              <a:lnSpc>
                <a:spcPct val="200000"/>
              </a:lnSpc>
            </a:pPr>
            <a:endParaRPr lang="en-US" sz="1400" dirty="0"/>
          </a:p>
          <a:p>
            <a:pPr algn="just">
              <a:lnSpc>
                <a:spcPct val="200000"/>
              </a:lnSpc>
            </a:pPr>
            <a:endParaRPr lang="en-US" sz="1400" dirty="0"/>
          </a:p>
        </p:txBody>
      </p:sp>
      <p:sp>
        <p:nvSpPr>
          <p:cNvPr id="5" name="TextBox 4"/>
          <p:cNvSpPr txBox="1"/>
          <p:nvPr/>
        </p:nvSpPr>
        <p:spPr>
          <a:xfrm>
            <a:off x="1318918" y="4129481"/>
            <a:ext cx="6688900" cy="236988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b="1" dirty="0" smtClean="0"/>
              <a:t>Taxation policies in Indonesia</a:t>
            </a:r>
          </a:p>
          <a:p>
            <a:pPr algn="just">
              <a:lnSpc>
                <a:spcPct val="200000"/>
              </a:lnSpc>
            </a:pPr>
            <a:r>
              <a:rPr lang="en-US" sz="1400" dirty="0" smtClean="0"/>
              <a:t>Companies doing business in Indonesia have to pay 51 different taxes per year.  The corporate tax rate is 25% in Indonesia. Additionally, the country has VAT, individual income taxes and regional taxes. </a:t>
            </a:r>
            <a:endParaRPr lang="en-US" sz="1400" b="1" dirty="0" smtClean="0"/>
          </a:p>
          <a:p>
            <a:pPr algn="just">
              <a:lnSpc>
                <a:spcPct val="200000"/>
              </a:lnSpc>
            </a:pPr>
            <a:endParaRPr lang="en-US" dirty="0"/>
          </a:p>
        </p:txBody>
      </p:sp>
      <p:sp>
        <p:nvSpPr>
          <p:cNvPr id="6" name="Title 5"/>
          <p:cNvSpPr>
            <a:spLocks noGrp="1"/>
          </p:cNvSpPr>
          <p:nvPr>
            <p:ph type="title"/>
          </p:nvPr>
        </p:nvSpPr>
        <p:spPr>
          <a:xfrm>
            <a:off x="1291128" y="183524"/>
            <a:ext cx="10018713" cy="1752599"/>
          </a:xfrm>
        </p:spPr>
        <p:txBody>
          <a:bodyPr/>
          <a:lstStyle/>
          <a:p>
            <a:r>
              <a:rPr lang="en-US" b="1" dirty="0"/>
              <a:t>Challenges of doing business in Indonesia </a:t>
            </a:r>
            <a:br>
              <a:rPr lang="en-US" b="1"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6100" y="1881328"/>
            <a:ext cx="3420862" cy="2276428"/>
          </a:xfrm>
          <a:prstGeom prst="rect">
            <a:avLst/>
          </a:prstGeom>
          <a:ln>
            <a:noFill/>
          </a:ln>
          <a:effectLst>
            <a:outerShdw blurRad="292100" dist="139700" dir="2700000" algn="tl" rotWithShape="0">
              <a:srgbClr val="333333">
                <a:alpha val="65000"/>
              </a:srgbClr>
            </a:outerShdw>
          </a:effectLst>
        </p:spPr>
      </p:pic>
      <p:sp>
        <p:nvSpPr>
          <p:cNvPr id="2" name="TextBox 1"/>
          <p:cNvSpPr txBox="1"/>
          <p:nvPr/>
        </p:nvSpPr>
        <p:spPr>
          <a:xfrm>
            <a:off x="8954414" y="4318969"/>
            <a:ext cx="3084796" cy="276999"/>
          </a:xfrm>
          <a:prstGeom prst="rect">
            <a:avLst/>
          </a:prstGeom>
          <a:noFill/>
        </p:spPr>
        <p:txBody>
          <a:bodyPr wrap="square" rtlCol="0">
            <a:spAutoFit/>
          </a:bodyPr>
          <a:lstStyle/>
          <a:p>
            <a:pPr algn="just"/>
            <a:r>
              <a:rPr lang="en-US" sz="1200" dirty="0"/>
              <a:t>(</a:t>
            </a:r>
            <a:r>
              <a:rPr lang="en-US" sz="1200" dirty="0" err="1"/>
              <a:t>Meiryani</a:t>
            </a:r>
            <a:r>
              <a:rPr lang="en-US" sz="1200" dirty="0"/>
              <a:t> et al., 2021</a:t>
            </a:r>
            <a:r>
              <a:rPr lang="en-US" sz="1200" dirty="0" smtClean="0"/>
              <a:t>)</a:t>
            </a:r>
            <a:endParaRPr lang="en-US" sz="1200" dirty="0"/>
          </a:p>
        </p:txBody>
      </p:sp>
    </p:spTree>
    <p:extLst>
      <p:ext uri="{BB962C8B-B14F-4D97-AF65-F5344CB8AC3E}">
        <p14:creationId xmlns:p14="http://schemas.microsoft.com/office/powerpoint/2010/main" val="943535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Opportunities for business in the country of Indonesia </a:t>
            </a:r>
            <a:r>
              <a:rPr lang="en-US" dirty="0"/>
              <a:t/>
            </a:r>
            <a:br>
              <a:rPr lang="en-US" dirty="0"/>
            </a:br>
            <a:endParaRPr lang="en-US" dirty="0"/>
          </a:p>
        </p:txBody>
      </p:sp>
      <p:sp>
        <p:nvSpPr>
          <p:cNvPr id="3" name="TextBox 2"/>
          <p:cNvSpPr txBox="1"/>
          <p:nvPr/>
        </p:nvSpPr>
        <p:spPr>
          <a:xfrm>
            <a:off x="6928832" y="2415641"/>
            <a:ext cx="4443212" cy="304294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b="1" dirty="0"/>
              <a:t>Population </a:t>
            </a:r>
            <a:endParaRPr lang="en-US" sz="1400" b="1" dirty="0" smtClean="0"/>
          </a:p>
          <a:p>
            <a:pPr algn="just">
              <a:lnSpc>
                <a:spcPct val="200000"/>
              </a:lnSpc>
            </a:pPr>
            <a:r>
              <a:rPr lang="en-US" sz="1400" dirty="0"/>
              <a:t>Indonesia is a country with a huge population, therefore the company 2 Sisters Food Group can have a huge consumer range to offer their products. </a:t>
            </a:r>
          </a:p>
          <a:p>
            <a:pPr marL="285750" indent="-285750" algn="just">
              <a:lnSpc>
                <a:spcPct val="200000"/>
              </a:lnSpc>
              <a:buFont typeface="Arial" panose="020B0604020202020204" pitchFamily="34" charset="0"/>
              <a:buChar char="•"/>
            </a:pPr>
            <a:r>
              <a:rPr lang="en-US" sz="1400" b="1" dirty="0"/>
              <a:t>Language </a:t>
            </a:r>
            <a:endParaRPr lang="en-US" sz="1400" b="1" dirty="0" smtClean="0"/>
          </a:p>
          <a:p>
            <a:pPr algn="just">
              <a:lnSpc>
                <a:spcPct val="200000"/>
              </a:lnSpc>
            </a:pPr>
            <a:r>
              <a:rPr lang="en-US" sz="1400" dirty="0"/>
              <a:t>Although the country has many languages, the official language that is considered by the country is English.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8139" y="2515261"/>
            <a:ext cx="4492389" cy="251573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906038" y="5311036"/>
            <a:ext cx="2492680" cy="276999"/>
          </a:xfrm>
          <a:prstGeom prst="rect">
            <a:avLst/>
          </a:prstGeom>
          <a:noFill/>
        </p:spPr>
        <p:txBody>
          <a:bodyPr wrap="square" rtlCol="0">
            <a:spAutoFit/>
          </a:bodyPr>
          <a:lstStyle/>
          <a:p>
            <a:r>
              <a:rPr lang="en-US" sz="1200" dirty="0"/>
              <a:t>(</a:t>
            </a:r>
            <a:r>
              <a:rPr lang="en-US" sz="1200" dirty="0" err="1"/>
              <a:t>Arif</a:t>
            </a:r>
            <a:r>
              <a:rPr lang="en-US" sz="1200" dirty="0"/>
              <a:t> et al., 2020</a:t>
            </a:r>
            <a:r>
              <a:rPr lang="en-US" sz="1200" dirty="0" smtClean="0"/>
              <a:t>)</a:t>
            </a:r>
            <a:endParaRPr lang="en-US" sz="1200" dirty="0"/>
          </a:p>
        </p:txBody>
      </p:sp>
    </p:spTree>
    <p:extLst>
      <p:ext uri="{BB962C8B-B14F-4D97-AF65-F5344CB8AC3E}">
        <p14:creationId xmlns:p14="http://schemas.microsoft.com/office/powerpoint/2010/main" val="3229946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35472" y="498748"/>
            <a:ext cx="3013656" cy="707886"/>
          </a:xfrm>
          <a:prstGeom prst="rect">
            <a:avLst/>
          </a:prstGeom>
          <a:noFill/>
        </p:spPr>
        <p:txBody>
          <a:bodyPr wrap="square" rtlCol="0">
            <a:spAutoFit/>
          </a:bodyPr>
          <a:lstStyle/>
          <a:p>
            <a:r>
              <a:rPr lang="en-GB" sz="4000" b="1" dirty="0" err="1" smtClean="0"/>
              <a:t>Contd</a:t>
            </a:r>
            <a:r>
              <a:rPr lang="en-GB" sz="4000" b="1" dirty="0" smtClean="0"/>
              <a:t>…</a:t>
            </a:r>
            <a:endParaRPr lang="en-US" sz="4000" b="1" dirty="0"/>
          </a:p>
        </p:txBody>
      </p:sp>
      <p:sp>
        <p:nvSpPr>
          <p:cNvPr id="4" name="TextBox 3"/>
          <p:cNvSpPr txBox="1"/>
          <p:nvPr/>
        </p:nvSpPr>
        <p:spPr>
          <a:xfrm>
            <a:off x="6963194" y="1081373"/>
            <a:ext cx="4881093" cy="483209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b="1" dirty="0" smtClean="0"/>
              <a:t>The growing economy of the country</a:t>
            </a:r>
          </a:p>
          <a:p>
            <a:pPr algn="just">
              <a:lnSpc>
                <a:spcPct val="200000"/>
              </a:lnSpc>
            </a:pPr>
            <a:r>
              <a:rPr lang="en-US" sz="1400" dirty="0"/>
              <a:t>The economy of Indonesia is considered to be rowing. Therefore, it will be a great chance for the company 2 Sisters Food Group to grow its business and contribute to the development of the country. </a:t>
            </a:r>
            <a:endParaRPr lang="en-US" sz="1400" dirty="0" smtClean="0"/>
          </a:p>
          <a:p>
            <a:pPr marL="285750" indent="-285750" algn="just">
              <a:lnSpc>
                <a:spcPct val="200000"/>
              </a:lnSpc>
              <a:buFont typeface="Arial" panose="020B0604020202020204" pitchFamily="34" charset="0"/>
              <a:buChar char="•"/>
            </a:pPr>
            <a:r>
              <a:rPr lang="en-US" sz="1400" b="1" dirty="0" smtClean="0"/>
              <a:t>Growth of the middle class</a:t>
            </a:r>
          </a:p>
          <a:p>
            <a:pPr algn="just">
              <a:lnSpc>
                <a:spcPct val="200000"/>
              </a:lnSpc>
            </a:pPr>
            <a:r>
              <a:rPr lang="en-US" sz="1400" dirty="0" smtClean="0"/>
              <a:t>The </a:t>
            </a:r>
            <a:r>
              <a:rPr lang="en-US" sz="1400" dirty="0"/>
              <a:t>country Indonesia is known to be the world's fastest middle-class growing country. This means higher levels of disposable income in the country. The citizens nowadays are more interested in luxury items and luxury lifestyles. </a:t>
            </a:r>
            <a:endParaRPr lang="en-US" sz="1400" dirty="0" smtClean="0"/>
          </a:p>
          <a:p>
            <a:pPr marL="285750" indent="-285750" algn="just">
              <a:lnSpc>
                <a:spcPct val="200000"/>
              </a:lnSpc>
              <a:buFont typeface="Arial" panose="020B0604020202020204" pitchFamily="34" charset="0"/>
              <a:buChar char="•"/>
            </a:pPr>
            <a:endParaRPr lang="en-US" sz="1400" dirty="0"/>
          </a:p>
        </p:txBody>
      </p:sp>
      <p:sp>
        <p:nvSpPr>
          <p:cNvPr id="6" name="Rectangle 5"/>
          <p:cNvSpPr/>
          <p:nvPr/>
        </p:nvSpPr>
        <p:spPr>
          <a:xfrm>
            <a:off x="3316524" y="5210496"/>
            <a:ext cx="1487908" cy="379335"/>
          </a:xfrm>
          <a:prstGeom prst="rect">
            <a:avLst/>
          </a:prstGeom>
        </p:spPr>
        <p:txBody>
          <a:bodyPr wrap="none">
            <a:spAutoFit/>
          </a:bodyPr>
          <a:lstStyle/>
          <a:p>
            <a:pPr algn="just">
              <a:lnSpc>
                <a:spcPct val="200000"/>
              </a:lnSpc>
              <a:spcAft>
                <a:spcPts val="800"/>
              </a:spcAft>
            </a:pPr>
            <a:r>
              <a:rPr lang="en-US" sz="11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dirty="0" err="1" smtClean="0">
                <a:effectLst/>
                <a:latin typeface="Times New Roman" panose="02020603050405020304" pitchFamily="18" charset="0"/>
                <a:ea typeface="Calibri" panose="020F0502020204030204" pitchFamily="34" charset="0"/>
                <a:cs typeface="Times New Roman" panose="02020603050405020304" pitchFamily="18" charset="0"/>
              </a:rPr>
              <a:t>Meiryani</a:t>
            </a:r>
            <a:r>
              <a:rPr lang="en-US" sz="1100" dirty="0" smtClean="0">
                <a:effectLst/>
                <a:latin typeface="Times New Roman" panose="02020603050405020304" pitchFamily="18" charset="0"/>
                <a:ea typeface="Calibri" panose="020F0502020204030204" pitchFamily="34" charset="0"/>
                <a:cs typeface="Times New Roman" panose="02020603050405020304" pitchFamily="18" charset="0"/>
              </a:rPr>
              <a:t> et al., 2021).</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22683" y="2006756"/>
            <a:ext cx="4239081"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3375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6629" y="82744"/>
            <a:ext cx="10018713" cy="1752599"/>
          </a:xfrm>
        </p:spPr>
        <p:txBody>
          <a:bodyPr>
            <a:normAutofit fontScale="90000"/>
          </a:bodyPr>
          <a:lstStyle/>
          <a:p>
            <a:r>
              <a:rPr lang="en-US" b="1" dirty="0"/>
              <a:t>Key limitations of 2 Sisters Food Group in Indonesia </a:t>
            </a:r>
            <a:r>
              <a:rPr lang="en-US" dirty="0"/>
              <a:t/>
            </a:r>
            <a:br>
              <a:rPr lang="en-US" dirty="0"/>
            </a:br>
            <a:endParaRPr lang="en-US" dirty="0"/>
          </a:p>
        </p:txBody>
      </p:sp>
      <p:sp>
        <p:nvSpPr>
          <p:cNvPr id="3" name="TextBox 2"/>
          <p:cNvSpPr txBox="1"/>
          <p:nvPr/>
        </p:nvSpPr>
        <p:spPr>
          <a:xfrm>
            <a:off x="2342897" y="1455313"/>
            <a:ext cx="4893972" cy="267765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b="1" dirty="0"/>
              <a:t>Market Complex </a:t>
            </a:r>
            <a:endParaRPr lang="en-US" sz="1400" b="1" dirty="0" smtClean="0"/>
          </a:p>
          <a:p>
            <a:pPr algn="just">
              <a:lnSpc>
                <a:spcPct val="200000"/>
              </a:lnSpc>
            </a:pPr>
            <a:r>
              <a:rPr lang="en-US" sz="1400" dirty="0"/>
              <a:t>This can lead the company to lose focus on its business goals and objectives. The company can face difficulties while enhancing its profit margin in the country of Indonesia. Additionally, the country Indonesia has different food habits due to their culture and the climate. </a:t>
            </a:r>
            <a:endParaRPr lang="en-US" sz="1400" b="1" dirty="0" smtClean="0"/>
          </a:p>
        </p:txBody>
      </p:sp>
      <p:sp>
        <p:nvSpPr>
          <p:cNvPr id="5" name="TextBox 4"/>
          <p:cNvSpPr txBox="1"/>
          <p:nvPr/>
        </p:nvSpPr>
        <p:spPr>
          <a:xfrm>
            <a:off x="8030242" y="2608062"/>
            <a:ext cx="3876541" cy="397031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b="1" dirty="0" smtClean="0"/>
              <a:t>Understanding business culture </a:t>
            </a:r>
          </a:p>
          <a:p>
            <a:pPr algn="just">
              <a:lnSpc>
                <a:spcPct val="200000"/>
              </a:lnSpc>
            </a:pPr>
            <a:endParaRPr lang="en-US" sz="1400" dirty="0" smtClean="0"/>
          </a:p>
          <a:p>
            <a:pPr algn="just">
              <a:lnSpc>
                <a:spcPct val="200000"/>
              </a:lnSpc>
            </a:pPr>
            <a:r>
              <a:rPr lang="en-US" sz="1400" dirty="0" smtClean="0"/>
              <a:t>The country Indonesia is known to be rich in its culture. Additionally, the Indonesian people only prefer doing business with the people they know well. Therefore, if the </a:t>
            </a:r>
            <a:r>
              <a:rPr lang="en-US" sz="1400" dirty="0" err="1" smtClean="0"/>
              <a:t>organisation</a:t>
            </a:r>
            <a:r>
              <a:rPr lang="en-US" sz="1400" dirty="0" smtClean="0"/>
              <a:t> is not able to build strong bonds with the people living in the country of Indonesia they will not be able to grow their business in that territory. </a:t>
            </a:r>
            <a:endParaRPr lang="en-US" sz="14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1715" y="4132969"/>
            <a:ext cx="3511401" cy="2064303"/>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5035549" y="6156716"/>
            <a:ext cx="1104790" cy="369332"/>
          </a:xfrm>
          <a:prstGeom prst="rect">
            <a:avLst/>
          </a:prstGeom>
        </p:spPr>
        <p:txBody>
          <a:bodyPr wrap="none">
            <a:spAutoFit/>
          </a:bodyPr>
          <a:lstStyle/>
          <a:p>
            <a:pPr algn="just">
              <a:lnSpc>
                <a:spcPct val="200000"/>
              </a:lnSpc>
              <a:spcAft>
                <a:spcPts val="0"/>
              </a:spcAft>
            </a:pPr>
            <a:r>
              <a:rPr lang="en-GB" sz="900" dirty="0" smtClean="0">
                <a:effectLst/>
                <a:latin typeface="Times New Roman" panose="02020603050405020304" pitchFamily="18" charset="0"/>
                <a:ea typeface="Calibri" panose="020F0502020204030204" pitchFamily="34" charset="0"/>
                <a:cs typeface="Times New Roman" panose="02020603050405020304" pitchFamily="18" charset="0"/>
              </a:rPr>
              <a:t>(greenhouse, 2021)</a:t>
            </a:r>
            <a:r>
              <a:rPr lang="en-US" sz="9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4127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5370" y="144887"/>
            <a:ext cx="10018713" cy="1752599"/>
          </a:xfrm>
        </p:spPr>
        <p:txBody>
          <a:bodyPr/>
          <a:lstStyle/>
          <a:p>
            <a:r>
              <a:rPr lang="en-US" b="1" dirty="0"/>
              <a:t>Ways to manage the challenges </a:t>
            </a:r>
            <a:r>
              <a:rPr lang="en-US" dirty="0"/>
              <a:t/>
            </a:r>
            <a:br>
              <a:rPr lang="en-US" dirty="0"/>
            </a:br>
            <a:endParaRPr lang="en-US" dirty="0"/>
          </a:p>
        </p:txBody>
      </p:sp>
      <p:sp>
        <p:nvSpPr>
          <p:cNvPr id="3" name="TextBox 2"/>
          <p:cNvSpPr txBox="1"/>
          <p:nvPr/>
        </p:nvSpPr>
        <p:spPr>
          <a:xfrm>
            <a:off x="1753644" y="1272186"/>
            <a:ext cx="5640947" cy="261206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smtClean="0"/>
              <a:t>The </a:t>
            </a:r>
            <a:r>
              <a:rPr lang="en-US" sz="1400" dirty="0" err="1"/>
              <a:t>organisation</a:t>
            </a:r>
            <a:r>
              <a:rPr lang="en-US" sz="1400" dirty="0"/>
              <a:t> 2 Sisters Food Group should set up a business plan before expanding their business in the country of Indonesia. </a:t>
            </a:r>
            <a:endParaRPr lang="en-US" sz="1400" dirty="0" smtClean="0"/>
          </a:p>
          <a:p>
            <a:pPr marL="285750" indent="-285750" algn="just">
              <a:lnSpc>
                <a:spcPct val="200000"/>
              </a:lnSpc>
              <a:buFont typeface="Arial" panose="020B0604020202020204" pitchFamily="34" charset="0"/>
              <a:buChar char="•"/>
            </a:pPr>
            <a:r>
              <a:rPr lang="en-US" sz="1400" dirty="0"/>
              <a:t>2 Sisters Food Group should do business in both B2b and B2C to gain more profit and increase their profit </a:t>
            </a:r>
            <a:r>
              <a:rPr lang="en-US" sz="1400" dirty="0" smtClean="0"/>
              <a:t>margins.</a:t>
            </a:r>
          </a:p>
          <a:p>
            <a:pPr marL="285750" indent="-285750" algn="just">
              <a:lnSpc>
                <a:spcPct val="200000"/>
              </a:lnSpc>
              <a:buFont typeface="Arial" panose="020B0604020202020204" pitchFamily="34" charset="0"/>
              <a:buChar char="•"/>
            </a:pPr>
            <a:r>
              <a:rPr lang="en-US" sz="1400" dirty="0" smtClean="0"/>
              <a:t> </a:t>
            </a:r>
            <a:r>
              <a:rPr lang="en-US" sz="1400" dirty="0"/>
              <a:t>The company should hire more locals as their employees to understand the different cultures of Indonesia and their food preferences</a:t>
            </a:r>
          </a:p>
        </p:txBody>
      </p:sp>
      <p:sp>
        <p:nvSpPr>
          <p:cNvPr id="4" name="TextBox 3"/>
          <p:cNvSpPr txBox="1"/>
          <p:nvPr/>
        </p:nvSpPr>
        <p:spPr>
          <a:xfrm>
            <a:off x="7291926" y="3767398"/>
            <a:ext cx="4900074" cy="267765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t>While expanding their business in Indonesia the company should focus on understanding the trade policies of the country to identify different legal ways to </a:t>
            </a:r>
            <a:r>
              <a:rPr lang="en-US" sz="1400" dirty="0" err="1"/>
              <a:t>minimise</a:t>
            </a:r>
            <a:r>
              <a:rPr lang="en-US" sz="1400" dirty="0"/>
              <a:t> taxation. </a:t>
            </a:r>
          </a:p>
          <a:p>
            <a:pPr marL="285750" indent="-285750" algn="just">
              <a:lnSpc>
                <a:spcPct val="200000"/>
              </a:lnSpc>
              <a:buFont typeface="Arial" panose="020B0604020202020204" pitchFamily="34" charset="0"/>
              <a:buChar char="•"/>
            </a:pPr>
            <a:r>
              <a:rPr lang="en-US" sz="1400" dirty="0" smtClean="0"/>
              <a:t> </a:t>
            </a:r>
            <a:r>
              <a:rPr lang="en-US" sz="1400" dirty="0"/>
              <a:t>2 Sisters Food Group should expand through joint ventures with the local companies to gain the trust of the Indonesian citizens </a:t>
            </a:r>
          </a:p>
        </p:txBody>
      </p:sp>
      <p:sp>
        <p:nvSpPr>
          <p:cNvPr id="6" name="Rectangle 5"/>
          <p:cNvSpPr/>
          <p:nvPr/>
        </p:nvSpPr>
        <p:spPr>
          <a:xfrm>
            <a:off x="4269293" y="6192601"/>
            <a:ext cx="1120820" cy="400110"/>
          </a:xfrm>
          <a:prstGeom prst="rect">
            <a:avLst/>
          </a:prstGeom>
        </p:spPr>
        <p:txBody>
          <a:bodyPr wrap="none">
            <a:spAutoFit/>
          </a:bodyPr>
          <a:lstStyle/>
          <a:p>
            <a:pPr algn="just">
              <a:lnSpc>
                <a:spcPct val="200000"/>
              </a:lnSpc>
              <a:spcAft>
                <a:spcPts val="80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000" dirty="0" err="1" smtClean="0">
                <a:effectLst/>
                <a:latin typeface="Times New Roman" panose="02020603050405020304" pitchFamily="18" charset="0"/>
                <a:ea typeface="Calibri" panose="020F0502020204030204" pitchFamily="34" charset="0"/>
                <a:cs typeface="Times New Roman" panose="02020603050405020304" pitchFamily="18" charset="0"/>
              </a:rPr>
              <a:t>Arif</a:t>
            </a: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 et al., 2020).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188229" y="4103285"/>
            <a:ext cx="3400461" cy="1918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7659" y="1529546"/>
            <a:ext cx="2485765" cy="1677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9356942" y="3394553"/>
            <a:ext cx="1916482" cy="261610"/>
          </a:xfrm>
          <a:prstGeom prst="rect">
            <a:avLst/>
          </a:prstGeom>
          <a:noFill/>
        </p:spPr>
        <p:txBody>
          <a:bodyPr wrap="square" rtlCol="0">
            <a:spAutoFit/>
          </a:bodyPr>
          <a:lstStyle/>
          <a:p>
            <a:r>
              <a:rPr lang="en-US" sz="1100" dirty="0">
                <a:latin typeface="Times New Roman" panose="02020603050405020304" pitchFamily="18" charset="0"/>
                <a:ea typeface="Calibri" panose="020F0502020204030204" pitchFamily="34" charset="0"/>
                <a:cs typeface="Times New Roman" panose="02020603050405020304" pitchFamily="18" charset="0"/>
              </a:rPr>
              <a:t>(</a:t>
            </a:r>
            <a:r>
              <a:rPr lang="en-US" sz="1100" dirty="0" err="1">
                <a:latin typeface="Times New Roman" panose="02020603050405020304" pitchFamily="18" charset="0"/>
                <a:ea typeface="Calibri" panose="020F0502020204030204" pitchFamily="34" charset="0"/>
                <a:cs typeface="Times New Roman" panose="02020603050405020304" pitchFamily="18" charset="0"/>
              </a:rPr>
              <a:t>Meiryani</a:t>
            </a:r>
            <a:r>
              <a:rPr lang="en-US" sz="1100" dirty="0">
                <a:latin typeface="Times New Roman" panose="02020603050405020304" pitchFamily="18" charset="0"/>
                <a:ea typeface="Calibri" panose="020F0502020204030204" pitchFamily="34" charset="0"/>
                <a:cs typeface="Times New Roman" panose="02020603050405020304" pitchFamily="18" charset="0"/>
              </a:rPr>
              <a:t> et al., 2021</a:t>
            </a:r>
            <a:r>
              <a:rPr lang="en-US" sz="11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1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26277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0069" y="196403"/>
            <a:ext cx="10018713" cy="1752599"/>
          </a:xfrm>
        </p:spPr>
        <p:txBody>
          <a:bodyPr/>
          <a:lstStyle/>
          <a:p>
            <a:r>
              <a:rPr lang="en-US" b="1" dirty="0"/>
              <a:t>Ways to implicate the opportunities </a:t>
            </a:r>
            <a:r>
              <a:rPr lang="en-US" dirty="0"/>
              <a:t/>
            </a:r>
            <a:br>
              <a:rPr lang="en-US" dirty="0"/>
            </a:br>
            <a:endParaRPr lang="en-US" dirty="0"/>
          </a:p>
        </p:txBody>
      </p:sp>
      <p:sp>
        <p:nvSpPr>
          <p:cNvPr id="3" name="TextBox 2"/>
          <p:cNvSpPr txBox="1"/>
          <p:nvPr/>
        </p:nvSpPr>
        <p:spPr>
          <a:xfrm>
            <a:off x="1390390" y="1755111"/>
            <a:ext cx="3047209" cy="4370427"/>
          </a:xfrm>
          <a:prstGeom prst="rect">
            <a:avLst/>
          </a:prstGeom>
          <a:noFill/>
        </p:spPr>
        <p:txBody>
          <a:bodyPr wrap="square" rtlCol="0">
            <a:spAutoFit/>
          </a:bodyPr>
          <a:lstStyle/>
          <a:p>
            <a:pPr algn="just"/>
            <a:r>
              <a:rPr lang="en-US" b="1" dirty="0"/>
              <a:t> </a:t>
            </a:r>
            <a:endParaRPr lang="en-US" dirty="0"/>
          </a:p>
          <a:p>
            <a:pPr marL="285750" indent="-285750" algn="just">
              <a:lnSpc>
                <a:spcPct val="200000"/>
              </a:lnSpc>
              <a:buFont typeface="Arial" panose="020B0604020202020204" pitchFamily="34" charset="0"/>
              <a:buChar char="•"/>
            </a:pPr>
            <a:r>
              <a:rPr lang="en-US" dirty="0" smtClean="0"/>
              <a:t> </a:t>
            </a:r>
            <a:r>
              <a:rPr lang="en-US" sz="1400" dirty="0"/>
              <a:t>With the huge population of the country, Indonesia enables the opportunity for the companies to represent their products to a large number of customers. </a:t>
            </a:r>
            <a:endParaRPr lang="en-US" sz="1400" dirty="0" smtClean="0"/>
          </a:p>
          <a:p>
            <a:pPr marL="285750" indent="-285750" algn="just">
              <a:lnSpc>
                <a:spcPct val="200000"/>
              </a:lnSpc>
              <a:buFont typeface="Arial" panose="020B0604020202020204" pitchFamily="34" charset="0"/>
              <a:buChar char="•"/>
            </a:pPr>
            <a:r>
              <a:rPr lang="en-US" sz="1400" dirty="0" smtClean="0"/>
              <a:t>The company can bring their own leaders from their homelands to train their staff as the official language of the country is English. </a:t>
            </a:r>
            <a:endParaRPr lang="en-US" sz="1400" dirty="0"/>
          </a:p>
        </p:txBody>
      </p:sp>
      <p:sp>
        <p:nvSpPr>
          <p:cNvPr id="4" name="TextBox 3"/>
          <p:cNvSpPr txBox="1"/>
          <p:nvPr/>
        </p:nvSpPr>
        <p:spPr>
          <a:xfrm>
            <a:off x="8662599" y="1914836"/>
            <a:ext cx="3425781" cy="44012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t>The growth in the economy of the country will help the </a:t>
            </a:r>
            <a:r>
              <a:rPr lang="en-US" sz="1400" dirty="0" err="1"/>
              <a:t>organisation</a:t>
            </a:r>
            <a:r>
              <a:rPr lang="en-US" sz="1400" dirty="0"/>
              <a:t> 2 Sisters Food Group to build up strong roots in the country and display effective corporate social responsibilities to its stakeholders. </a:t>
            </a:r>
          </a:p>
          <a:p>
            <a:pPr marL="285750" indent="-285750" algn="just">
              <a:lnSpc>
                <a:spcPct val="200000"/>
              </a:lnSpc>
              <a:buFont typeface="Arial" panose="020B0604020202020204" pitchFamily="34" charset="0"/>
              <a:buChar char="•"/>
            </a:pPr>
            <a:r>
              <a:rPr lang="en-US" sz="1400" dirty="0" smtClean="0"/>
              <a:t>The </a:t>
            </a:r>
            <a:r>
              <a:rPr lang="en-US" sz="1400" dirty="0"/>
              <a:t>growth of middle-class citizens can help the company to become popular among the middle class and gain more profit.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7727" y="2762169"/>
            <a:ext cx="3619088" cy="2356313"/>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6174989" y="5263222"/>
            <a:ext cx="984565" cy="253916"/>
          </a:xfrm>
          <a:prstGeom prst="rect">
            <a:avLst/>
          </a:prstGeom>
        </p:spPr>
        <p:txBody>
          <a:bodyPr wrap="none">
            <a:spAutoFit/>
          </a:bodyPr>
          <a:lstStyle/>
          <a:p>
            <a:r>
              <a:rPr lang="en-GB" sz="1050" dirty="0" smtClean="0">
                <a:effectLst/>
                <a:latin typeface="Times New Roman" panose="02020603050405020304" pitchFamily="18" charset="0"/>
                <a:ea typeface="Calibri" panose="020F0502020204030204" pitchFamily="34" charset="0"/>
              </a:rPr>
              <a:t>(</a:t>
            </a:r>
            <a:r>
              <a:rPr lang="en-GB" sz="1050" dirty="0" err="1" smtClean="0">
                <a:effectLst/>
                <a:latin typeface="Times New Roman" panose="02020603050405020304" pitchFamily="18" charset="0"/>
                <a:ea typeface="Calibri" panose="020F0502020204030204" pitchFamily="34" charset="0"/>
              </a:rPr>
              <a:t>nnroad</a:t>
            </a:r>
            <a:r>
              <a:rPr lang="en-GB" sz="1050" dirty="0" smtClean="0">
                <a:effectLst/>
                <a:latin typeface="Times New Roman" panose="02020603050405020304" pitchFamily="18" charset="0"/>
                <a:ea typeface="Calibri" panose="020F0502020204030204" pitchFamily="34" charset="0"/>
              </a:rPr>
              <a:t>, 2020)</a:t>
            </a:r>
            <a:endParaRPr lang="en-US" sz="1050" dirty="0"/>
          </a:p>
        </p:txBody>
      </p:sp>
    </p:spTree>
    <p:extLst>
      <p:ext uri="{BB962C8B-B14F-4D97-AF65-F5344CB8AC3E}">
        <p14:creationId xmlns:p14="http://schemas.microsoft.com/office/powerpoint/2010/main" val="3936642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6741" y="0"/>
            <a:ext cx="10018713" cy="1752599"/>
          </a:xfrm>
        </p:spPr>
        <p:txBody>
          <a:bodyPr/>
          <a:lstStyle/>
          <a:p>
            <a:r>
              <a:rPr lang="en-US" b="1" dirty="0" smtClean="0"/>
              <a:t> Conclusion</a:t>
            </a:r>
            <a:br>
              <a:rPr lang="en-US" b="1" dirty="0" smtClean="0"/>
            </a:br>
            <a:endParaRPr lang="en-US" dirty="0"/>
          </a:p>
        </p:txBody>
      </p:sp>
      <p:sp>
        <p:nvSpPr>
          <p:cNvPr id="3" name="TextBox 2"/>
          <p:cNvSpPr txBox="1"/>
          <p:nvPr/>
        </p:nvSpPr>
        <p:spPr>
          <a:xfrm>
            <a:off x="1957176" y="1316415"/>
            <a:ext cx="9040969" cy="3108543"/>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a:t>T</a:t>
            </a:r>
            <a:r>
              <a:rPr lang="en-US" sz="1400" dirty="0" smtClean="0"/>
              <a:t>he </a:t>
            </a:r>
            <a:r>
              <a:rPr lang="en-US" sz="1400" dirty="0"/>
              <a:t>presentation has highlighted such challenges and opportunities that are already prominent for the businesses in the Indonesian </a:t>
            </a:r>
            <a:r>
              <a:rPr lang="en-US" sz="1400" dirty="0" smtClean="0"/>
              <a:t>market</a:t>
            </a:r>
          </a:p>
          <a:p>
            <a:pPr marL="285750" indent="-285750" algn="just">
              <a:lnSpc>
                <a:spcPct val="200000"/>
              </a:lnSpc>
              <a:buFont typeface="Arial" panose="020B0604020202020204" pitchFamily="34" charset="0"/>
              <a:buChar char="•"/>
            </a:pPr>
            <a:r>
              <a:rPr lang="en-US" sz="1400" dirty="0"/>
              <a:t>T</a:t>
            </a:r>
            <a:r>
              <a:rPr lang="en-US" sz="1400" dirty="0" smtClean="0"/>
              <a:t>he </a:t>
            </a:r>
            <a:r>
              <a:rPr lang="en-US" sz="1400" dirty="0"/>
              <a:t>context has also discussed the key issues that the company can face while running its business in the Indonesian </a:t>
            </a:r>
            <a:r>
              <a:rPr lang="en-US" sz="1400" dirty="0" smtClean="0"/>
              <a:t>market.</a:t>
            </a:r>
          </a:p>
          <a:p>
            <a:pPr marL="285750" indent="-285750" algn="just">
              <a:lnSpc>
                <a:spcPct val="200000"/>
              </a:lnSpc>
              <a:buFont typeface="Arial" panose="020B0604020202020204" pitchFamily="34" charset="0"/>
              <a:buChar char="•"/>
            </a:pPr>
            <a:r>
              <a:rPr lang="en-US" sz="1400" dirty="0" smtClean="0"/>
              <a:t>Further, the </a:t>
            </a:r>
            <a:r>
              <a:rPr lang="en-US" sz="1400" dirty="0"/>
              <a:t>context has also </a:t>
            </a:r>
            <a:r>
              <a:rPr lang="en-US" sz="1400" dirty="0" smtClean="0"/>
              <a:t>mentioned </a:t>
            </a:r>
            <a:r>
              <a:rPr lang="en-US" sz="1400" dirty="0"/>
              <a:t>such ways through which the </a:t>
            </a:r>
            <a:r>
              <a:rPr lang="en-US" sz="1400" dirty="0" err="1"/>
              <a:t>organisation</a:t>
            </a:r>
            <a:r>
              <a:rPr lang="en-US" sz="1400" dirty="0"/>
              <a:t> can overcome their challenges and </a:t>
            </a:r>
            <a:r>
              <a:rPr lang="en-US" sz="1400" dirty="0" err="1"/>
              <a:t>utilise</a:t>
            </a:r>
            <a:r>
              <a:rPr lang="en-US" sz="1400" dirty="0"/>
              <a:t> its opportunities in its business expansion process.</a:t>
            </a:r>
          </a:p>
          <a:p>
            <a:pPr marL="285750" indent="-285750" algn="just">
              <a:lnSpc>
                <a:spcPct val="200000"/>
              </a:lnSpc>
              <a:buFont typeface="Arial" panose="020B0604020202020204" pitchFamily="34" charset="0"/>
              <a:buChar char="•"/>
            </a:pPr>
            <a:endParaRPr lang="en-US" sz="1400" dirty="0"/>
          </a:p>
        </p:txBody>
      </p:sp>
      <p:sp>
        <p:nvSpPr>
          <p:cNvPr id="5" name="Rectangle 4"/>
          <p:cNvSpPr/>
          <p:nvPr/>
        </p:nvSpPr>
        <p:spPr>
          <a:xfrm>
            <a:off x="6053165" y="6250674"/>
            <a:ext cx="1112805" cy="246221"/>
          </a:xfrm>
          <a:prstGeom prst="rect">
            <a:avLst/>
          </a:prstGeom>
        </p:spPr>
        <p:txBody>
          <a:bodyPr wrap="none">
            <a:spAutoFit/>
          </a:bodyPr>
          <a:lstStyle/>
          <a:p>
            <a:r>
              <a:rPr lang="en-GB" sz="1000" dirty="0" smtClean="0">
                <a:effectLst/>
                <a:latin typeface="Times New Roman" panose="02020603050405020304" pitchFamily="18" charset="0"/>
                <a:ea typeface="Calibri" panose="020F0502020204030204" pitchFamily="34" charset="0"/>
              </a:rPr>
              <a:t>(</a:t>
            </a:r>
            <a:r>
              <a:rPr lang="en-GB" sz="1000" dirty="0" err="1" smtClean="0">
                <a:effectLst/>
                <a:latin typeface="Times New Roman" panose="02020603050405020304" pitchFamily="18" charset="0"/>
                <a:ea typeface="Calibri" panose="020F0502020204030204" pitchFamily="34" charset="0"/>
              </a:rPr>
              <a:t>tmf</a:t>
            </a:r>
            <a:r>
              <a:rPr lang="en-GB" sz="1000" dirty="0" smtClean="0">
                <a:effectLst/>
                <a:latin typeface="Times New Roman" panose="02020603050405020304" pitchFamily="18" charset="0"/>
                <a:ea typeface="Calibri" panose="020F0502020204030204" pitchFamily="34" charset="0"/>
              </a:rPr>
              <a:t>-group, 2021)</a:t>
            </a:r>
            <a:endParaRPr lang="en-US" sz="10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95018" y="3953006"/>
            <a:ext cx="42291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690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711" y="0"/>
            <a:ext cx="10018713" cy="1752599"/>
          </a:xfrm>
        </p:spPr>
        <p:txBody>
          <a:bodyPr/>
          <a:lstStyle/>
          <a:p>
            <a:r>
              <a:rPr lang="en-GB" b="1" dirty="0" smtClean="0"/>
              <a:t>References </a:t>
            </a:r>
            <a:endParaRPr lang="en-US" b="1" dirty="0"/>
          </a:p>
        </p:txBody>
      </p:sp>
      <p:sp>
        <p:nvSpPr>
          <p:cNvPr id="4" name="Content Placeholder 3"/>
          <p:cNvSpPr>
            <a:spLocks noGrp="1"/>
          </p:cNvSpPr>
          <p:nvPr>
            <p:ph idx="1"/>
          </p:nvPr>
        </p:nvSpPr>
        <p:spPr>
          <a:xfrm>
            <a:off x="1600425" y="2603788"/>
            <a:ext cx="10018713" cy="3124201"/>
          </a:xfrm>
        </p:spPr>
        <p:txBody>
          <a:bodyPr>
            <a:noAutofit/>
          </a:bodyPr>
          <a:lstStyle/>
          <a:p>
            <a:pPr algn="just">
              <a:lnSpc>
                <a:spcPct val="170000"/>
              </a:lnSpc>
            </a:pPr>
            <a:r>
              <a:rPr lang="en-US" sz="1000" dirty="0" err="1"/>
              <a:t>Arif</a:t>
            </a:r>
            <a:r>
              <a:rPr lang="en-US" sz="1000" dirty="0"/>
              <a:t>, Z., </a:t>
            </a:r>
            <a:r>
              <a:rPr lang="en-US" sz="1000" dirty="0" err="1"/>
              <a:t>Bahri</a:t>
            </a:r>
            <a:r>
              <a:rPr lang="en-US" sz="1000" dirty="0"/>
              <a:t>, E.S., </a:t>
            </a:r>
            <a:r>
              <a:rPr lang="en-US" sz="1000" dirty="0" err="1"/>
              <a:t>Warto</a:t>
            </a:r>
            <a:r>
              <a:rPr lang="en-US" sz="1000" dirty="0"/>
              <a:t>, W. and </a:t>
            </a:r>
            <a:r>
              <a:rPr lang="en-US" sz="1000" dirty="0" err="1"/>
              <a:t>Zulfitria</a:t>
            </a:r>
            <a:r>
              <a:rPr lang="en-US" sz="1000" dirty="0"/>
              <a:t>, Z., (2020). OPPORTUNITIES AND CHALLENGES OF HALAL PRODUCT BUSINESS PASCA COVID-19 IN INDONESIA. </a:t>
            </a:r>
            <a:r>
              <a:rPr lang="en-US" sz="1000" i="1" dirty="0" err="1"/>
              <a:t>istinbath</a:t>
            </a:r>
            <a:r>
              <a:rPr lang="en-US" sz="1000" dirty="0"/>
              <a:t>, </a:t>
            </a:r>
            <a:r>
              <a:rPr lang="en-US" sz="1000" i="1" dirty="0"/>
              <a:t>19</a:t>
            </a:r>
            <a:r>
              <a:rPr lang="en-US" sz="1000" dirty="0"/>
              <a:t>(2).</a:t>
            </a:r>
          </a:p>
          <a:p>
            <a:pPr algn="just">
              <a:lnSpc>
                <a:spcPct val="170000"/>
              </a:lnSpc>
            </a:pPr>
            <a:r>
              <a:rPr lang="en-US" sz="1000" dirty="0" err="1"/>
              <a:t>Chollisni</a:t>
            </a:r>
            <a:r>
              <a:rPr lang="en-US" sz="1000" dirty="0"/>
              <a:t>, A., </a:t>
            </a:r>
            <a:r>
              <a:rPr lang="en-US" sz="1000" dirty="0" err="1"/>
              <a:t>Syahrani</a:t>
            </a:r>
            <a:r>
              <a:rPr lang="en-US" sz="1000" dirty="0"/>
              <a:t>, S., </a:t>
            </a:r>
            <a:r>
              <a:rPr lang="en-US" sz="1000" dirty="0" err="1"/>
              <a:t>Shandy</a:t>
            </a:r>
            <a:r>
              <a:rPr lang="en-US" sz="1000" dirty="0"/>
              <a:t>, A. and </a:t>
            </a:r>
            <a:r>
              <a:rPr lang="en-US" sz="1000" dirty="0" err="1"/>
              <a:t>Anas</a:t>
            </a:r>
            <a:r>
              <a:rPr lang="en-US" sz="1000" dirty="0"/>
              <a:t>, M., (2022). The concept of creative economy development-strengthening post COVID-19 pandemic in Indonesia. </a:t>
            </a:r>
            <a:r>
              <a:rPr lang="en-US" sz="1000" i="1" dirty="0"/>
              <a:t>Linguistics and Culture Review</a:t>
            </a:r>
            <a:r>
              <a:rPr lang="en-US" sz="1000" dirty="0"/>
              <a:t>, </a:t>
            </a:r>
            <a:r>
              <a:rPr lang="en-US" sz="1000" i="1" dirty="0"/>
              <a:t>6</a:t>
            </a:r>
            <a:r>
              <a:rPr lang="en-US" sz="1000" dirty="0"/>
              <a:t>, pp.413-426.</a:t>
            </a:r>
          </a:p>
          <a:p>
            <a:pPr algn="just">
              <a:lnSpc>
                <a:spcPct val="170000"/>
              </a:lnSpc>
            </a:pPr>
            <a:r>
              <a:rPr lang="en-US" sz="1000" dirty="0" err="1"/>
              <a:t>forbes</a:t>
            </a:r>
            <a:r>
              <a:rPr lang="en-US" sz="1000" dirty="0"/>
              <a:t>, (2022). 10 Key Steps To Expanding Your Business Globally. [Online] Available at: https://www.forbes.com/sites/allbusiness/2015/03/04/10-key-steps-to-expanding-your-business-globally/?sh=447edf5a3803</a:t>
            </a:r>
          </a:p>
          <a:p>
            <a:pPr algn="just">
              <a:lnSpc>
                <a:spcPct val="170000"/>
              </a:lnSpc>
            </a:pPr>
            <a:r>
              <a:rPr lang="en-US" sz="1000" dirty="0"/>
              <a:t>greenhouse, (2021). 6 challenges foreign businesses face when doing business in Indonesia. [Online] Available at: https://greenhouse.co/blog/challenges-doing-business-indonesia/</a:t>
            </a:r>
          </a:p>
          <a:p>
            <a:pPr algn="just">
              <a:lnSpc>
                <a:spcPct val="170000"/>
              </a:lnSpc>
            </a:pPr>
            <a:r>
              <a:rPr lang="en-US" sz="1000" dirty="0" err="1"/>
              <a:t>Meiryani</a:t>
            </a:r>
            <a:r>
              <a:rPr lang="en-US" sz="1000" dirty="0"/>
              <a:t>, M., Fernando, E., </a:t>
            </a:r>
            <a:r>
              <a:rPr lang="en-US" sz="1000" dirty="0" err="1"/>
              <a:t>Gani</a:t>
            </a:r>
            <a:r>
              <a:rPr lang="en-US" sz="1000" dirty="0"/>
              <a:t>, E., </a:t>
            </a:r>
            <a:r>
              <a:rPr lang="en-US" sz="1000" dirty="0" err="1"/>
              <a:t>Tiong</a:t>
            </a:r>
            <a:r>
              <a:rPr lang="en-US" sz="1000" dirty="0"/>
              <a:t>, K. and </a:t>
            </a:r>
            <a:r>
              <a:rPr lang="en-US" sz="1000" dirty="0" err="1"/>
              <a:t>Hadiwiyanto</a:t>
            </a:r>
            <a:r>
              <a:rPr lang="en-US" sz="1000" dirty="0"/>
              <a:t>, O., (2021), June. Taxation Aspects on Electronic Transactions by Overseas Startup Companies in Indonesia. In </a:t>
            </a:r>
            <a:r>
              <a:rPr lang="en-US" sz="1000" i="1" dirty="0"/>
              <a:t>2021 2nd International Conference on Internet and E-Business</a:t>
            </a:r>
            <a:r>
              <a:rPr lang="en-US" sz="1000" dirty="0"/>
              <a:t> (pp. 42-47).</a:t>
            </a:r>
          </a:p>
          <a:p>
            <a:pPr algn="just">
              <a:lnSpc>
                <a:spcPct val="170000"/>
              </a:lnSpc>
            </a:pPr>
            <a:r>
              <a:rPr lang="en-US" sz="1000" dirty="0" err="1"/>
              <a:t>Muryanto</a:t>
            </a:r>
            <a:r>
              <a:rPr lang="en-US" sz="1000" dirty="0"/>
              <a:t>, Y.T., </a:t>
            </a:r>
            <a:r>
              <a:rPr lang="en-US" sz="1000" dirty="0" err="1"/>
              <a:t>Kharisma</a:t>
            </a:r>
            <a:r>
              <a:rPr lang="en-US" sz="1000" dirty="0"/>
              <a:t>, D.B. and </a:t>
            </a:r>
            <a:r>
              <a:rPr lang="en-US" sz="1000" dirty="0" err="1"/>
              <a:t>Nugraheni</a:t>
            </a:r>
            <a:r>
              <a:rPr lang="en-US" sz="1000" dirty="0"/>
              <a:t>, A.S.C., (2021). Prospects and challenges of Islamic </a:t>
            </a:r>
            <a:r>
              <a:rPr lang="en-US" sz="1000" dirty="0" err="1"/>
              <a:t>fintech</a:t>
            </a:r>
            <a:r>
              <a:rPr lang="en-US" sz="1000" dirty="0"/>
              <a:t> in Indonesia: a legal viewpoint. </a:t>
            </a:r>
            <a:r>
              <a:rPr lang="en-US" sz="1000" i="1" dirty="0"/>
              <a:t>International Journal of Law and Management</a:t>
            </a:r>
            <a:r>
              <a:rPr lang="en-US" sz="1000" dirty="0"/>
              <a:t>.</a:t>
            </a:r>
          </a:p>
          <a:p>
            <a:pPr algn="just">
              <a:lnSpc>
                <a:spcPct val="170000"/>
              </a:lnSpc>
            </a:pPr>
            <a:r>
              <a:rPr lang="en-US" sz="1000" dirty="0" err="1"/>
              <a:t>nnroad</a:t>
            </a:r>
            <a:r>
              <a:rPr lang="en-US" sz="1000" dirty="0"/>
              <a:t>, (2020). Reasons To Do Business In Indonesia. [Online] Available at: https://nnroad.com/blog/five-reasons-to-do-business-in-indonesia/</a:t>
            </a:r>
          </a:p>
          <a:p>
            <a:pPr algn="just">
              <a:lnSpc>
                <a:spcPct val="170000"/>
              </a:lnSpc>
            </a:pPr>
            <a:r>
              <a:rPr lang="en-US" sz="1000" dirty="0" err="1"/>
              <a:t>Simangunsong</a:t>
            </a:r>
            <a:r>
              <a:rPr lang="en-US" sz="1000" dirty="0"/>
              <a:t>, E., (2019). Generation-Z Buying </a:t>
            </a:r>
            <a:r>
              <a:rPr lang="en-US" sz="1000" dirty="0" err="1"/>
              <a:t>Behaviour</a:t>
            </a:r>
            <a:r>
              <a:rPr lang="en-US" sz="1000" dirty="0"/>
              <a:t> in Indonesia Opportunities. </a:t>
            </a:r>
            <a:r>
              <a:rPr lang="en-US" sz="1000" i="1" dirty="0" err="1"/>
              <a:t>Jurnal</a:t>
            </a:r>
            <a:r>
              <a:rPr lang="en-US" sz="1000" i="1" dirty="0"/>
              <a:t> </a:t>
            </a:r>
            <a:r>
              <a:rPr lang="en-US" sz="1000" i="1" dirty="0" err="1"/>
              <a:t>Karya</a:t>
            </a:r>
            <a:r>
              <a:rPr lang="en-US" sz="1000" i="1" dirty="0"/>
              <a:t> </a:t>
            </a:r>
            <a:r>
              <a:rPr lang="en-US" sz="1000" i="1" dirty="0" err="1"/>
              <a:t>Ilmiah</a:t>
            </a:r>
            <a:r>
              <a:rPr lang="en-US" sz="1000" i="1" dirty="0"/>
              <a:t> </a:t>
            </a:r>
            <a:r>
              <a:rPr lang="en-US" sz="1000" i="1" dirty="0" err="1"/>
              <a:t>Prasetiya</a:t>
            </a:r>
            <a:r>
              <a:rPr lang="en-US" sz="1000" i="1" dirty="0"/>
              <a:t> </a:t>
            </a:r>
            <a:r>
              <a:rPr lang="en-US" sz="1000" i="1" dirty="0" err="1"/>
              <a:t>Mulya</a:t>
            </a:r>
            <a:r>
              <a:rPr lang="en-US" sz="1000" dirty="0"/>
              <a:t>.</a:t>
            </a:r>
          </a:p>
          <a:p>
            <a:pPr algn="just">
              <a:lnSpc>
                <a:spcPct val="170000"/>
              </a:lnSpc>
            </a:pPr>
            <a:r>
              <a:rPr lang="en-US" sz="1000" dirty="0" err="1"/>
              <a:t>tmf</a:t>
            </a:r>
            <a:r>
              <a:rPr lang="en-US" sz="1000" dirty="0"/>
              <a:t>-group, (2021). https://www.tmf-group.com/en/news-insights/business-culture/top-challenges-indonesia/. [Online] Available at: https://www.tmf-group.com/en/news-insights/business-culture/top-challenges-indonesia/</a:t>
            </a:r>
          </a:p>
          <a:p>
            <a:pPr algn="just">
              <a:lnSpc>
                <a:spcPct val="170000"/>
              </a:lnSpc>
            </a:pPr>
            <a:r>
              <a:rPr lang="en-US" sz="1000" dirty="0"/>
              <a:t> </a:t>
            </a:r>
          </a:p>
          <a:p>
            <a:pPr algn="just">
              <a:lnSpc>
                <a:spcPct val="170000"/>
              </a:lnSpc>
            </a:pPr>
            <a:endParaRPr lang="en-US" sz="1000" dirty="0"/>
          </a:p>
        </p:txBody>
      </p:sp>
    </p:spTree>
    <p:extLst>
      <p:ext uri="{BB962C8B-B14F-4D97-AF65-F5344CB8AC3E}">
        <p14:creationId xmlns:p14="http://schemas.microsoft.com/office/powerpoint/2010/main" val="41535013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Custom 1">
      <a:majorFont>
        <a:latin typeface="Times New Roman"/>
        <a:ea typeface=""/>
        <a:cs typeface=""/>
      </a:majorFont>
      <a:minorFont>
        <a:latin typeface="Times New Roman"/>
        <a:ea typeface=""/>
        <a:cs typeface=""/>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115</TotalTime>
  <Words>957</Words>
  <Application>Microsoft Office PowerPoint</Application>
  <PresentationFormat>Custom</PresentationFormat>
  <Paragraphs>138</Paragraphs>
  <Slides>11</Slides>
  <Notes>9</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Parallax</vt:lpstr>
      <vt:lpstr>Global Business Environment </vt:lpstr>
      <vt:lpstr>Table of contents </vt:lpstr>
      <vt:lpstr>Introduction </vt:lpstr>
      <vt:lpstr>Challenges of doing business in Indonesia  </vt:lpstr>
      <vt:lpstr>Opportunities for business in the country of Indonesia  </vt:lpstr>
      <vt:lpstr>PowerPoint Presentation</vt:lpstr>
      <vt:lpstr>Key limitations of 2 Sisters Food Group in Indonesia  </vt:lpstr>
      <vt:lpstr>Ways to manage the challenges  </vt:lpstr>
      <vt:lpstr>Ways to implicate the opportunities  </vt:lpstr>
      <vt:lpstr> Conclusion </vt:lpstr>
      <vt:lpstr>References </vt:lpstr>
    </vt:vector>
  </TitlesOfParts>
  <Company>Huawei Technologies Co.,Ltd.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Dany</cp:lastModifiedBy>
  <cp:revision>23</cp:revision>
  <dcterms:created xsi:type="dcterms:W3CDTF">2022-08-16T08:37:14Z</dcterms:created>
  <dcterms:modified xsi:type="dcterms:W3CDTF">2022-08-16T19:30:53Z</dcterms:modified>
</cp:coreProperties>
</file>