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9" r:id="rId1"/>
  </p:sldMasterIdLst>
  <p:notesMasterIdLst>
    <p:notesMasterId r:id="rId33"/>
  </p:notesMasterIdLst>
  <p:handoutMasterIdLst>
    <p:handoutMasterId r:id="rId34"/>
  </p:handoutMasterIdLst>
  <p:sldIdLst>
    <p:sldId id="257" r:id="rId2"/>
    <p:sldId id="471" r:id="rId3"/>
    <p:sldId id="261" r:id="rId4"/>
    <p:sldId id="451" r:id="rId5"/>
    <p:sldId id="457" r:id="rId6"/>
    <p:sldId id="448" r:id="rId7"/>
    <p:sldId id="468" r:id="rId8"/>
    <p:sldId id="431" r:id="rId9"/>
    <p:sldId id="459" r:id="rId10"/>
    <p:sldId id="446" r:id="rId11"/>
    <p:sldId id="266" r:id="rId12"/>
    <p:sldId id="434" r:id="rId13"/>
    <p:sldId id="264" r:id="rId14"/>
    <p:sldId id="437" r:id="rId15"/>
    <p:sldId id="423" r:id="rId16"/>
    <p:sldId id="259" r:id="rId17"/>
    <p:sldId id="463" r:id="rId18"/>
    <p:sldId id="267" r:id="rId19"/>
    <p:sldId id="442" r:id="rId20"/>
    <p:sldId id="458" r:id="rId21"/>
    <p:sldId id="419" r:id="rId22"/>
    <p:sldId id="465" r:id="rId23"/>
    <p:sldId id="466" r:id="rId24"/>
    <p:sldId id="321" r:id="rId25"/>
    <p:sldId id="415" r:id="rId26"/>
    <p:sldId id="336" r:id="rId27"/>
    <p:sldId id="425" r:id="rId28"/>
    <p:sldId id="464" r:id="rId29"/>
    <p:sldId id="473" r:id="rId30"/>
    <p:sldId id="469" r:id="rId31"/>
    <p:sldId id="414" r:id="rId32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9F3FE"/>
    <a:srgbClr val="FF7C8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488" autoAdjust="0"/>
    <p:restoredTop sz="33149" autoAdjust="0"/>
  </p:normalViewPr>
  <p:slideViewPr>
    <p:cSldViewPr>
      <p:cViewPr varScale="1">
        <p:scale>
          <a:sx n="16" d="100"/>
          <a:sy n="16" d="100"/>
        </p:scale>
        <p:origin x="1494" y="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E459BAAF-5318-48FD-8FBB-CB01E76D1381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70285A21-1C66-4251-8179-3FB1FD8F8738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5604" name="Rectangle 4">
            <a:extLst>
              <a:ext uri="{FF2B5EF4-FFF2-40B4-BE49-F238E27FC236}">
                <a16:creationId xmlns:a16="http://schemas.microsoft.com/office/drawing/2014/main" id="{B41D0983-9CBC-424F-BE2A-89B0DB0B2234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5605" name="Rectangle 5">
            <a:extLst>
              <a:ext uri="{FF2B5EF4-FFF2-40B4-BE49-F238E27FC236}">
                <a16:creationId xmlns:a16="http://schemas.microsoft.com/office/drawing/2014/main" id="{EE7D0552-7690-4697-8CDC-EE5B4D449179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1A1E9215-0749-433E-A989-36D47931D55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ED9242DB-27F6-46C3-89AD-DD687ACA4D4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F43959B6-84FA-4CA7-B467-47D0A350512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4" name="Rectangle 4">
            <a:extLst>
              <a:ext uri="{FF2B5EF4-FFF2-40B4-BE49-F238E27FC236}">
                <a16:creationId xmlns:a16="http://schemas.microsoft.com/office/drawing/2014/main" id="{E162AE9F-03B8-4754-95B7-5E6A0ECDF1B8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701" name="Rectangle 5">
            <a:extLst>
              <a:ext uri="{FF2B5EF4-FFF2-40B4-BE49-F238E27FC236}">
                <a16:creationId xmlns:a16="http://schemas.microsoft.com/office/drawing/2014/main" id="{0CBAFC9B-C7E3-43F8-94C4-9DCC4EF074E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9702" name="Rectangle 6">
            <a:extLst>
              <a:ext uri="{FF2B5EF4-FFF2-40B4-BE49-F238E27FC236}">
                <a16:creationId xmlns:a16="http://schemas.microsoft.com/office/drawing/2014/main" id="{07E0DB4B-6F63-402B-B1FB-103F2D73EE7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03" name="Rectangle 7">
            <a:extLst>
              <a:ext uri="{FF2B5EF4-FFF2-40B4-BE49-F238E27FC236}">
                <a16:creationId xmlns:a16="http://schemas.microsoft.com/office/drawing/2014/main" id="{C84DF93C-0ACD-47E2-B9AA-4D78410530C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E2D2A43-5136-4AC1-862B-7ADF409249B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MS PGothic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MS PGothic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MS PGothic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MS PGothic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MS PGothic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29F7C062-27A5-4950-9ED8-AC45A1C1EB4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8B095FEF-CC9E-4B3C-A400-AB411209AC86}" type="slidenum">
              <a:rPr lang="en-US" altLang="en-US"/>
              <a:pPr>
                <a:spcBef>
                  <a:spcPct val="0"/>
                </a:spcBef>
              </a:pPr>
              <a:t>1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0DC8AA63-DAAC-4EF7-8BC5-8991A7A8521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955907C-8557-44FA-8D96-856AEACAB9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b="1" u="sng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921467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EDEC1057-2CAA-4F28-80FD-4EFDD23C2AA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27460A0E-FEE2-4FD8-91FF-1531406B2CD5}" type="slidenum">
              <a:rPr lang="en-US" altLang="en-US"/>
              <a:pPr>
                <a:spcBef>
                  <a:spcPct val="0"/>
                </a:spcBef>
              </a:pPr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1984C034-1605-4D10-A41D-3DAAAA4CD1C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ADC2C08F-5181-4EE2-92C7-460E22D65B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dirty="0">
                <a:latin typeface="Arial" panose="020B0604020202020204" pitchFamily="34" charset="0"/>
              </a:rPr>
              <a:t>The F Phase – a play based curriculum : </a:t>
            </a:r>
          </a:p>
          <a:p>
            <a:r>
              <a:rPr lang="en-US" sz="1200" dirty="0"/>
              <a:t>The Foundation phase advocates a holistic child-centered approach. Well-being underpins the Foundation Phase, the learning being through ‘first hand experiential activities with the serious business of play providing the vehicle’ (DCELLS, 2008a:4). </a:t>
            </a:r>
          </a:p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  <a:p>
            <a:r>
              <a:rPr lang="en-US" dirty="0"/>
              <a:t>Gain some information on history of inclusion.  Identify additional learning needs individuals and barriers. </a:t>
            </a:r>
          </a:p>
          <a:p>
            <a:r>
              <a:rPr lang="en-US" dirty="0"/>
              <a:t>Develop understanding and knowledge of the inclusion spectrum and some intervention strategies </a:t>
            </a:r>
          </a:p>
          <a:p>
            <a:r>
              <a:rPr lang="en-US" dirty="0"/>
              <a:t>Inclusive teaching in the outdoors and PE who are we talking about? -0 here we’ll look at some case studies. </a:t>
            </a:r>
          </a:p>
          <a:p>
            <a:r>
              <a:rPr lang="en-US" dirty="0"/>
              <a:t>Key features of inclusive teaching in the outdoors?</a:t>
            </a:r>
          </a:p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Code from Welsh Government – into effect 2020 </a:t>
            </a:r>
          </a:p>
          <a:p>
            <a:endParaRPr lang="en-US" dirty="0"/>
          </a:p>
          <a:p>
            <a:r>
              <a:rPr lang="en-US" dirty="0"/>
              <a:t>NO Special Educational Needs</a:t>
            </a:r>
          </a:p>
          <a:p>
            <a:endParaRPr lang="en-US" dirty="0"/>
          </a:p>
          <a:p>
            <a:r>
              <a:rPr lang="en-US" dirty="0"/>
              <a:t>Numerous people involved </a:t>
            </a:r>
          </a:p>
          <a:p>
            <a:endParaRPr lang="en-US" dirty="0"/>
          </a:p>
          <a:p>
            <a:r>
              <a:rPr lang="en-US" dirty="0"/>
              <a:t>Help ensure fair and inclusive education.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781558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Activity read paragraph – let’s discuss </a:t>
            </a:r>
          </a:p>
          <a:p>
            <a:r>
              <a:rPr lang="en-US" dirty="0"/>
              <a:t>Schools and outdoor setting need to </a:t>
            </a:r>
          </a:p>
          <a:p>
            <a:r>
              <a:rPr lang="en-US" dirty="0"/>
              <a:t>promote strategies for supporting individual children &amp; </a:t>
            </a:r>
          </a:p>
          <a:p>
            <a:r>
              <a:rPr lang="en-US" dirty="0"/>
              <a:t>work proactively with parents – because parents can be a great source of information on their child &amp; </a:t>
            </a:r>
          </a:p>
          <a:p>
            <a:r>
              <a:rPr lang="en-US" dirty="0"/>
              <a:t>ensure whole-school policies and practices in place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556191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Further reading – can I hand out?! Very good and pertinent article 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260180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Racism and Discrimination – can be found in early childhood - Brown, B.  (2001) Combating Discrimination : Persona Dolls in Action. Stroke-on-Trent: Trentham Books. </a:t>
            </a:r>
          </a:p>
          <a:p>
            <a:endParaRPr lang="en-US" dirty="0"/>
          </a:p>
          <a:p>
            <a:r>
              <a:rPr lang="en-US" dirty="0"/>
              <a:t> Language not respected </a:t>
            </a:r>
          </a:p>
          <a:p>
            <a:r>
              <a:rPr lang="en-US" dirty="0"/>
              <a:t>Cultural not respected – minority ethnic community</a:t>
            </a:r>
          </a:p>
          <a:p>
            <a:r>
              <a:rPr lang="en-US" dirty="0"/>
              <a:t>Various skin </a:t>
            </a:r>
            <a:r>
              <a:rPr lang="en-US" dirty="0" err="1"/>
              <a:t>colour</a:t>
            </a:r>
            <a:endParaRPr lang="en-US" dirty="0"/>
          </a:p>
          <a:p>
            <a:r>
              <a:rPr lang="en-US" dirty="0"/>
              <a:t>Religious beliefs not respected – minority faith group </a:t>
            </a:r>
          </a:p>
          <a:p>
            <a:r>
              <a:rPr lang="en-US" dirty="0"/>
              <a:t>Important to have respect for the rights of each other - </a:t>
            </a:r>
          </a:p>
          <a:p>
            <a:r>
              <a:rPr lang="en-US" dirty="0"/>
              <a:t>Therefore – important to promote a sense of belonging – that we all belong. </a:t>
            </a:r>
          </a:p>
          <a:p>
            <a:endParaRPr lang="en-US" dirty="0"/>
          </a:p>
          <a:p>
            <a:r>
              <a:rPr lang="en-US" dirty="0"/>
              <a:t>When Stereotypes and assumptions are being promoted – this is a barrier to inclusion</a:t>
            </a:r>
          </a:p>
          <a:p>
            <a:r>
              <a:rPr lang="en-US" dirty="0"/>
              <a:t>Gender awareness – different expectations of how a boy or a girl should behave still impact on children’s abilities to benefit fully from all that is on offer in the early years of school.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507891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 we are now getting to a point where we </a:t>
            </a:r>
            <a:r>
              <a:rPr lang="en-US" dirty="0" err="1"/>
              <a:t>realise</a:t>
            </a:r>
            <a:r>
              <a:rPr lang="en-US" dirty="0"/>
              <a:t> and appreciate that to support inclusion we need to ensure that </a:t>
            </a:r>
          </a:p>
          <a:p>
            <a:r>
              <a:rPr lang="en-US" dirty="0"/>
              <a:t>Provision we provide is sufficiently varied</a:t>
            </a:r>
          </a:p>
          <a:p>
            <a:r>
              <a:rPr lang="en-US" dirty="0"/>
              <a:t>That we provide contexts for learning for those who hold different values and that different identities and interests are expressed and celebrated! </a:t>
            </a:r>
          </a:p>
          <a:p>
            <a:endParaRPr lang="en-US" dirty="0"/>
          </a:p>
          <a:p>
            <a:r>
              <a:rPr lang="en-US" dirty="0"/>
              <a:t>By doing this we succeed in extending participation and self worth and ambition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600628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=nCS7Rus4_-Y. 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 - 4mins long</a:t>
            </a:r>
          </a:p>
          <a:p>
            <a:endParaRPr lang="en-US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u="sng" dirty="0"/>
              <a:t>How does this relate to OAE &amp; PE?</a:t>
            </a:r>
          </a:p>
          <a:p>
            <a:endParaRPr lang="en-US" dirty="0"/>
          </a:p>
          <a:p>
            <a:r>
              <a:rPr lang="en-US" dirty="0"/>
              <a:t>Equality – treat all the same – fine if we were all the same!! – are we all the same? </a:t>
            </a:r>
          </a:p>
          <a:p>
            <a:r>
              <a:rPr lang="en-US" dirty="0"/>
              <a:t>Equity – need to provide different equipment for all to be involved – different bike – to access riding experience.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143426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And so we could a part of that productive inclusive way of life – natural – or not …</a:t>
            </a:r>
          </a:p>
          <a:p>
            <a:r>
              <a:rPr lang="en-US" dirty="0"/>
              <a:t>Teachers, headteachers, senior management, school governors, pupils and parents have vies on what OAE &amp; PE should be about – i.e. how </a:t>
            </a:r>
            <a:r>
              <a:rPr lang="en-US" dirty="0" err="1"/>
              <a:t>elssons</a:t>
            </a:r>
            <a:r>
              <a:rPr lang="en-US" dirty="0"/>
              <a:t> are expected to look like and what children should learn – OAE &amp; PE reinforces and replicates the values and beliefs of wider society </a:t>
            </a:r>
          </a:p>
          <a:p>
            <a:endParaRPr lang="en-US" dirty="0"/>
          </a:p>
          <a:p>
            <a:r>
              <a:rPr lang="en-US" dirty="0"/>
              <a:t>Therefore – OAE &amp; PE has the potential to challenge social inequalities and consequently change society’s wider values? </a:t>
            </a:r>
            <a:r>
              <a:rPr lang="en-US" b="1" dirty="0"/>
              <a:t>… what are your thoughts </a:t>
            </a:r>
            <a:r>
              <a:rPr lang="en-US" dirty="0"/>
              <a:t>– research on this? </a:t>
            </a:r>
            <a:r>
              <a:rPr lang="en-US" b="1" dirty="0"/>
              <a:t>What are you values of OAE / PE? Do you think that OAE &amp; PE are addressing aspects of inclusion in an effective and in a successful way? </a:t>
            </a:r>
          </a:p>
          <a:p>
            <a:endParaRPr lang="en-US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PAGE 58 &amp; 59 from ‘A Curriculum for all Learners'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947110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It’s important that we always question what’s being ‘put on offer’ and that we monitor the type of curriculum i.e. page 30 A Curriculum for all learners. </a:t>
            </a:r>
          </a:p>
          <a:p>
            <a:endParaRPr lang="en-US" dirty="0"/>
          </a:p>
          <a:p>
            <a:r>
              <a:rPr lang="en-US" dirty="0"/>
              <a:t>That we make sure that we are up to date with most recent developments and resources that can help us make others lives better also.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18745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Part of national strategies – i.e. national literacy and numeracy strategies by the Department for Education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160061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Black, Ken. and Stevenson, Pam. </a:t>
            </a:r>
          </a:p>
          <a:p>
            <a:r>
              <a:rPr lang="en-US" dirty="0"/>
              <a:t> Inclusion spectrum framework which incorporates STEP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16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879432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=y99RoyFimww</a:t>
            </a:r>
          </a:p>
          <a:p>
            <a:endParaRPr lang="en-US" dirty="0"/>
          </a:p>
          <a:p>
            <a:r>
              <a:rPr lang="en-US" dirty="0"/>
              <a:t>Start at .30seconds!!!! </a:t>
            </a:r>
          </a:p>
          <a:p>
            <a:endParaRPr lang="en-US" dirty="0"/>
          </a:p>
          <a:p>
            <a:r>
              <a:rPr lang="en-US" dirty="0"/>
              <a:t>6mins long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27740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314144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Hand out key chain for everyone with the cards on there – revise the purpose of  STEP as a tool / strategy to help providers ensure inclusion is considered when planning and teaching outdoor </a:t>
            </a:r>
            <a:r>
              <a:rPr lang="en-US" dirty="0" err="1"/>
              <a:t>prac</a:t>
            </a:r>
            <a:r>
              <a:rPr lang="en-US" dirty="0"/>
              <a:t> sessions for young children. </a:t>
            </a:r>
          </a:p>
          <a:p>
            <a:endParaRPr lang="en-US" dirty="0"/>
          </a:p>
          <a:p>
            <a:r>
              <a:rPr lang="en-US" dirty="0"/>
              <a:t>Consider : In Outdoor Adventure Education what considerations might you need to be mindful of in order to ensure inclusion? </a:t>
            </a:r>
          </a:p>
          <a:p>
            <a:r>
              <a:rPr lang="en-US" dirty="0"/>
              <a:t>Space, Task, Equipment, People. </a:t>
            </a:r>
          </a:p>
          <a:p>
            <a:endParaRPr lang="en-US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Students to collect ‘A curriculum for all learners’ each &amp; take them through the book with various bits of interest </a:t>
            </a:r>
            <a:r>
              <a:rPr lang="en-US" dirty="0" err="1"/>
              <a:t>fot</a:t>
            </a:r>
            <a:r>
              <a:rPr lang="en-US" dirty="0"/>
              <a:t> their report writing.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3079244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Whilst creating the activity – ensure the participant / child has an opportunity to give some input to the design …have play based approach / game / fun / motivator ? / objective of the activity? Scaffolding?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12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Then, consider the needs of child ‘A’,  child ‘B’ and finally child ‘C’.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1200" dirty="0"/>
          </a:p>
          <a:p>
            <a:r>
              <a:rPr lang="en-US" dirty="0"/>
              <a:t>Consider the impact of the activity on : </a:t>
            </a:r>
          </a:p>
          <a:p>
            <a:pPr>
              <a:buNone/>
            </a:pPr>
            <a:r>
              <a:rPr lang="en-US" dirty="0"/>
              <a:t>(</a:t>
            </a:r>
            <a:r>
              <a:rPr lang="en-US" dirty="0" err="1"/>
              <a:t>i</a:t>
            </a:r>
            <a:r>
              <a:rPr lang="en-US" dirty="0"/>
              <a:t>) the mechanisms found in the brain, </a:t>
            </a:r>
          </a:p>
          <a:p>
            <a:pPr>
              <a:buNone/>
            </a:pPr>
            <a:r>
              <a:rPr lang="en-US" dirty="0"/>
              <a:t>(ii) Physical development</a:t>
            </a:r>
          </a:p>
          <a:p>
            <a:pPr>
              <a:buNone/>
            </a:pPr>
            <a:r>
              <a:rPr lang="en-US" dirty="0"/>
              <a:t>(iii) Social interactions</a:t>
            </a:r>
          </a:p>
          <a:p>
            <a:pPr>
              <a:buNone/>
            </a:pPr>
            <a:r>
              <a:rPr lang="en-US" dirty="0"/>
              <a:t>(iv) </a:t>
            </a:r>
            <a:r>
              <a:rPr lang="en-US" dirty="0" err="1"/>
              <a:t>Individualised</a:t>
            </a:r>
            <a:r>
              <a:rPr lang="en-US" dirty="0"/>
              <a:t> curriculum</a:t>
            </a:r>
          </a:p>
          <a:p>
            <a:r>
              <a:rPr lang="en-US" dirty="0"/>
              <a:t> </a:t>
            </a:r>
          </a:p>
          <a:p>
            <a:r>
              <a:rPr lang="en-US" dirty="0" err="1"/>
              <a:t>Ystyriwch</a:t>
            </a:r>
            <a:r>
              <a:rPr lang="en-US" dirty="0"/>
              <a:t> </a:t>
            </a:r>
            <a:r>
              <a:rPr lang="en-US" dirty="0" err="1"/>
              <a:t>dylanwad</a:t>
            </a:r>
            <a:r>
              <a:rPr lang="en-US" dirty="0"/>
              <a:t> y </a:t>
            </a:r>
            <a:r>
              <a:rPr lang="en-US" dirty="0" err="1"/>
              <a:t>weithgaredd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: </a:t>
            </a:r>
          </a:p>
          <a:p>
            <a:pPr marL="514350" indent="-514350">
              <a:buAutoNum type="romanLcParenBoth"/>
            </a:pPr>
            <a:r>
              <a:rPr lang="en-US" dirty="0" err="1"/>
              <a:t>weithdrefnu’r</a:t>
            </a:r>
            <a:r>
              <a:rPr lang="en-US" dirty="0"/>
              <a:t> </a:t>
            </a:r>
            <a:r>
              <a:rPr lang="en-US" dirty="0" err="1"/>
              <a:t>ymennydd</a:t>
            </a:r>
            <a:endParaRPr lang="en-US" dirty="0"/>
          </a:p>
          <a:p>
            <a:pPr marL="514350" indent="-514350">
              <a:buAutoNum type="romanLcParenBoth"/>
            </a:pPr>
            <a:r>
              <a:rPr lang="en-US" dirty="0" err="1"/>
              <a:t>Datblygiad</a:t>
            </a:r>
            <a:r>
              <a:rPr lang="en-US" dirty="0"/>
              <a:t> </a:t>
            </a:r>
            <a:r>
              <a:rPr lang="en-US" dirty="0" err="1"/>
              <a:t>corfforol</a:t>
            </a:r>
            <a:endParaRPr lang="en-US" dirty="0"/>
          </a:p>
          <a:p>
            <a:pPr marL="514350" indent="-514350">
              <a:buAutoNum type="romanLcParenBoth"/>
            </a:pPr>
            <a:r>
              <a:rPr lang="en-US" dirty="0" err="1"/>
              <a:t>Rhyngweithio’n</a:t>
            </a:r>
            <a:r>
              <a:rPr lang="en-US" dirty="0"/>
              <a:t> </a:t>
            </a:r>
            <a:r>
              <a:rPr lang="en-US" dirty="0" err="1"/>
              <a:t>gymdeithasol</a:t>
            </a:r>
            <a:endParaRPr lang="en-US" dirty="0"/>
          </a:p>
          <a:p>
            <a:pPr marL="514350" indent="-514350">
              <a:buAutoNum type="romanLcParenBoth"/>
            </a:pPr>
            <a:r>
              <a:rPr lang="en-US" dirty="0" err="1"/>
              <a:t>Cwricwlwm</a:t>
            </a:r>
            <a:r>
              <a:rPr lang="en-US" dirty="0"/>
              <a:t> </a:t>
            </a:r>
            <a:r>
              <a:rPr lang="en-US" dirty="0" err="1"/>
              <a:t>unigol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333885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Can you tell me what are the fundamental movement skills? We looked at this during lectures 3 - 10 Share hand outs 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21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0133234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23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192905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fld id="{934EB5D4-4D06-2D4B-8303-07BEB5A842CA}" type="slidenum">
              <a:rPr lang="en-GB" altLang="en-US" sz="1200"/>
              <a:pPr eaLnBrk="1" hangingPunct="1"/>
              <a:t>24</a:t>
            </a:fld>
            <a:endParaRPr lang="en-GB" altLang="en-US" sz="120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xmlns:mv="urn:schemas-microsoft-com:mac:vml" xmlns:mc="http://schemas.openxmlformats.org/markup-compatibility/2006" val="1"/>
            </a:ext>
          </a:extLst>
        </p:spPr>
        <p:txBody>
          <a:bodyPr/>
          <a:lstStyle/>
          <a:p>
            <a:pPr eaLnBrk="1" hangingPunct="1"/>
            <a:r>
              <a:rPr lang="en-US" altLang="en-US" dirty="0"/>
              <a:t>Questions for me to ask during practical : </a:t>
            </a:r>
          </a:p>
          <a:p>
            <a:pPr eaLnBrk="1" hangingPunct="1"/>
            <a:r>
              <a:rPr lang="en-US" altLang="en-US" dirty="0"/>
              <a:t>Identify what the learning outcomes may have been for your practical tasks.</a:t>
            </a:r>
          </a:p>
          <a:p>
            <a:pPr eaLnBrk="1" hangingPunct="1"/>
            <a:r>
              <a:rPr lang="en-US" altLang="en-US" dirty="0"/>
              <a:t>Consider how can you deliver these learning outcomes in a more inclusive way.</a:t>
            </a:r>
          </a:p>
          <a:p>
            <a:pPr eaLnBrk="1" hangingPunct="1"/>
            <a:r>
              <a:rPr lang="en-US" altLang="en-US" dirty="0"/>
              <a:t>Use STEP to adapt / re-design and deliver the activity inclusively </a:t>
            </a:r>
          </a:p>
          <a:p>
            <a:pPr eaLnBrk="1" hangingPunct="1"/>
            <a:r>
              <a:rPr lang="en-US" altLang="en-US" dirty="0"/>
              <a:t>Identify some key features of inclusive outdoor education and physical education. 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 err="1"/>
              <a:t>Nodwch</a:t>
            </a:r>
            <a:r>
              <a:rPr lang="en-US" altLang="en-US" dirty="0"/>
              <a:t> pa </a:t>
            </a:r>
            <a:r>
              <a:rPr lang="en-US" altLang="en-US" dirty="0" err="1"/>
              <a:t>ganlyniadau</a:t>
            </a:r>
            <a:r>
              <a:rPr lang="en-US" altLang="en-US" dirty="0"/>
              <a:t> </a:t>
            </a:r>
            <a:r>
              <a:rPr lang="en-US" altLang="en-US" dirty="0" err="1"/>
              <a:t>dysgu</a:t>
            </a:r>
            <a:r>
              <a:rPr lang="en-US" altLang="en-US" dirty="0"/>
              <a:t> a </a:t>
            </a:r>
            <a:r>
              <a:rPr lang="en-US" altLang="en-US" dirty="0" err="1"/>
              <a:t>allai</a:t>
            </a:r>
            <a:r>
              <a:rPr lang="en-US" altLang="en-US" dirty="0"/>
              <a:t> </a:t>
            </a:r>
            <a:r>
              <a:rPr lang="en-US" altLang="en-US" dirty="0" err="1"/>
              <a:t>fod</a:t>
            </a:r>
            <a:r>
              <a:rPr lang="en-US" altLang="en-US" dirty="0"/>
              <a:t> </a:t>
            </a:r>
            <a:r>
              <a:rPr lang="en-US" altLang="en-US" dirty="0" err="1"/>
              <a:t>wedi</a:t>
            </a:r>
            <a:r>
              <a:rPr lang="en-US" altLang="en-US" dirty="0"/>
              <a:t> </a:t>
            </a:r>
            <a:r>
              <a:rPr lang="en-US" altLang="en-US" dirty="0" err="1"/>
              <a:t>deillio</a:t>
            </a:r>
            <a:r>
              <a:rPr lang="en-US" altLang="en-US" dirty="0"/>
              <a:t> </a:t>
            </a:r>
            <a:r>
              <a:rPr lang="en-US" altLang="en-US" dirty="0" err="1"/>
              <a:t>o’r</a:t>
            </a:r>
            <a:r>
              <a:rPr lang="en-US" altLang="en-US" dirty="0"/>
              <a:t> </a:t>
            </a:r>
            <a:r>
              <a:rPr lang="en-US" altLang="en-US" dirty="0" err="1"/>
              <a:t>dasg</a:t>
            </a:r>
            <a:r>
              <a:rPr lang="en-US" altLang="en-US" dirty="0"/>
              <a:t> </a:t>
            </a:r>
            <a:r>
              <a:rPr lang="en-US" altLang="en-US" dirty="0" err="1"/>
              <a:t>ymarferol</a:t>
            </a:r>
            <a:r>
              <a:rPr lang="en-US" altLang="en-US" dirty="0"/>
              <a:t>. </a:t>
            </a:r>
          </a:p>
          <a:p>
            <a:pPr eaLnBrk="1" hangingPunct="1"/>
            <a:r>
              <a:rPr lang="en-US" altLang="en-US" dirty="0" err="1"/>
              <a:t>Ystyriwch</a:t>
            </a:r>
            <a:r>
              <a:rPr lang="en-US" altLang="en-US" dirty="0"/>
              <a:t> </a:t>
            </a:r>
            <a:r>
              <a:rPr lang="en-US" altLang="en-US" dirty="0" err="1"/>
              <a:t>sut</a:t>
            </a:r>
            <a:r>
              <a:rPr lang="en-US" altLang="en-US" dirty="0"/>
              <a:t> y </a:t>
            </a:r>
            <a:r>
              <a:rPr lang="en-US" altLang="en-US" dirty="0" err="1"/>
              <a:t>gallech</a:t>
            </a:r>
            <a:r>
              <a:rPr lang="en-US" altLang="en-US" dirty="0"/>
              <a:t> chi </a:t>
            </a:r>
            <a:r>
              <a:rPr lang="en-US" altLang="en-US" dirty="0" err="1"/>
              <a:t>sicrhau’r</a:t>
            </a:r>
            <a:r>
              <a:rPr lang="en-US" altLang="en-US" dirty="0"/>
              <a:t> </a:t>
            </a:r>
            <a:r>
              <a:rPr lang="en-US" altLang="en-US" dirty="0" err="1"/>
              <a:t>canlyniadau</a:t>
            </a:r>
            <a:r>
              <a:rPr lang="en-US" altLang="en-US" dirty="0"/>
              <a:t> </a:t>
            </a:r>
            <a:r>
              <a:rPr lang="en-US" altLang="en-US" dirty="0" err="1"/>
              <a:t>dysgu</a:t>
            </a:r>
            <a:r>
              <a:rPr lang="en-US" altLang="en-US" dirty="0"/>
              <a:t> </a:t>
            </a:r>
            <a:r>
              <a:rPr lang="en-US" altLang="en-US" dirty="0" err="1"/>
              <a:t>i</a:t>
            </a:r>
            <a:r>
              <a:rPr lang="en-US" altLang="en-US" dirty="0"/>
              <a:t> </a:t>
            </a:r>
            <a:r>
              <a:rPr lang="en-US" altLang="en-US" dirty="0" err="1"/>
              <a:t>fod</a:t>
            </a:r>
            <a:r>
              <a:rPr lang="en-US" altLang="en-US" dirty="0"/>
              <a:t> </a:t>
            </a:r>
            <a:r>
              <a:rPr lang="en-US" altLang="en-US" dirty="0" err="1"/>
              <a:t>yn</a:t>
            </a:r>
            <a:r>
              <a:rPr lang="en-US" altLang="en-US" dirty="0"/>
              <a:t> </a:t>
            </a:r>
            <a:r>
              <a:rPr lang="en-US" altLang="en-US" dirty="0" err="1"/>
              <a:t>fwy</a:t>
            </a:r>
            <a:r>
              <a:rPr lang="en-US" altLang="en-US" dirty="0"/>
              <a:t> </a:t>
            </a:r>
            <a:r>
              <a:rPr lang="en-US" altLang="en-US" dirty="0" err="1"/>
              <a:t>cynhwysol</a:t>
            </a:r>
            <a:r>
              <a:rPr lang="en-US" altLang="en-US" dirty="0"/>
              <a:t>. </a:t>
            </a:r>
          </a:p>
          <a:p>
            <a:pPr eaLnBrk="1" hangingPunct="1"/>
            <a:r>
              <a:rPr lang="en-US" altLang="en-US" dirty="0" err="1"/>
              <a:t>Defnyddiwch</a:t>
            </a:r>
            <a:r>
              <a:rPr lang="en-US" altLang="en-US" dirty="0"/>
              <a:t> STEP I </a:t>
            </a:r>
            <a:r>
              <a:rPr lang="en-US" altLang="en-US" dirty="0" err="1"/>
              <a:t>gyflwyno’r</a:t>
            </a:r>
            <a:r>
              <a:rPr lang="en-US" altLang="en-US" dirty="0"/>
              <a:t> </a:t>
            </a:r>
            <a:r>
              <a:rPr lang="en-US" altLang="en-US" dirty="0" err="1"/>
              <a:t>gweithgaredd</a:t>
            </a:r>
            <a:r>
              <a:rPr lang="en-US" altLang="en-US" dirty="0"/>
              <a:t> </a:t>
            </a:r>
            <a:r>
              <a:rPr lang="en-US" altLang="en-US" dirty="0" err="1"/>
              <a:t>mewn</a:t>
            </a:r>
            <a:r>
              <a:rPr lang="en-US" altLang="en-US" dirty="0"/>
              <a:t> </a:t>
            </a:r>
            <a:r>
              <a:rPr lang="en-US" altLang="en-US" dirty="0" err="1"/>
              <a:t>modd</a:t>
            </a:r>
            <a:r>
              <a:rPr lang="en-US" altLang="en-US" dirty="0"/>
              <a:t> </a:t>
            </a:r>
            <a:r>
              <a:rPr lang="en-US" altLang="en-US" dirty="0" err="1"/>
              <a:t>cynhwysol</a:t>
            </a:r>
            <a:r>
              <a:rPr lang="en-US" altLang="en-US" dirty="0"/>
              <a:t>. </a:t>
            </a:r>
          </a:p>
          <a:p>
            <a:pPr eaLnBrk="1" hangingPunct="1"/>
            <a:r>
              <a:rPr lang="en-US" altLang="en-US" dirty="0" err="1"/>
              <a:t>Nodwch</a:t>
            </a:r>
            <a:r>
              <a:rPr lang="en-US" altLang="en-US" dirty="0"/>
              <a:t> rai o </a:t>
            </a:r>
            <a:r>
              <a:rPr lang="en-US" altLang="en-US" dirty="0" err="1"/>
              <a:t>nodweddion</a:t>
            </a:r>
            <a:r>
              <a:rPr lang="en-US" altLang="en-US" dirty="0"/>
              <a:t> </a:t>
            </a:r>
            <a:r>
              <a:rPr lang="en-US" altLang="en-US" dirty="0" err="1"/>
              <a:t>allweddol</a:t>
            </a:r>
            <a:r>
              <a:rPr lang="en-US" altLang="en-US" dirty="0"/>
              <a:t> o </a:t>
            </a:r>
            <a:r>
              <a:rPr lang="en-US" altLang="en-US" dirty="0" err="1"/>
              <a:t>ddysgu</a:t>
            </a:r>
            <a:r>
              <a:rPr lang="en-US" altLang="en-US" dirty="0"/>
              <a:t> </a:t>
            </a:r>
            <a:r>
              <a:rPr lang="en-US" altLang="en-US" dirty="0" err="1"/>
              <a:t>gweithgareddau</a:t>
            </a:r>
            <a:r>
              <a:rPr lang="en-US" altLang="en-US" dirty="0"/>
              <a:t> </a:t>
            </a:r>
            <a:r>
              <a:rPr lang="en-US" altLang="en-US" dirty="0" err="1"/>
              <a:t>awyr</a:t>
            </a:r>
            <a:r>
              <a:rPr lang="en-US" altLang="en-US" dirty="0"/>
              <a:t> </a:t>
            </a:r>
            <a:r>
              <a:rPr lang="en-US" altLang="en-US" dirty="0" err="1"/>
              <a:t>agored</a:t>
            </a:r>
            <a:r>
              <a:rPr lang="en-US" altLang="en-US" dirty="0"/>
              <a:t> ag </a:t>
            </a:r>
            <a:r>
              <a:rPr lang="en-US" altLang="en-US" dirty="0" err="1"/>
              <a:t>addysg</a:t>
            </a:r>
            <a:r>
              <a:rPr lang="en-US" altLang="en-US" dirty="0"/>
              <a:t> </a:t>
            </a:r>
            <a:r>
              <a:rPr lang="en-US" altLang="en-US" dirty="0" err="1"/>
              <a:t>gorfforol</a:t>
            </a:r>
            <a:r>
              <a:rPr lang="en-US" altLang="en-US" dirty="0"/>
              <a:t> </a:t>
            </a:r>
            <a:r>
              <a:rPr lang="en-US" altLang="en-US" dirty="0" err="1"/>
              <a:t>yn</a:t>
            </a:r>
            <a:r>
              <a:rPr lang="en-US" altLang="en-US" dirty="0"/>
              <a:t> </a:t>
            </a:r>
            <a:r>
              <a:rPr lang="en-US" altLang="en-US" dirty="0" err="1"/>
              <a:t>gynhwysol</a:t>
            </a:r>
            <a:r>
              <a:rPr lang="en-US" altLang="en-US" dirty="0"/>
              <a:t>. </a:t>
            </a:r>
          </a:p>
          <a:p>
            <a:pPr eaLnBrk="1" hangingPunct="1"/>
            <a:r>
              <a:rPr lang="en-US" altLang="en-US" dirty="0"/>
              <a:t>  </a:t>
            </a:r>
          </a:p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940405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Problem solving by investigating by failing and achieving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err="1"/>
              <a:t>wrth</a:t>
            </a:r>
            <a:r>
              <a:rPr lang="en-GB" sz="1200" dirty="0"/>
              <a:t> </a:t>
            </a:r>
            <a:r>
              <a:rPr lang="en-GB" sz="1200" dirty="0" err="1"/>
              <a:t>ymchwilio</a:t>
            </a:r>
            <a:r>
              <a:rPr lang="en-GB" sz="1200" dirty="0"/>
              <a:t> </a:t>
            </a:r>
            <a:r>
              <a:rPr lang="en-GB" sz="1200" dirty="0" err="1"/>
              <a:t>gan</a:t>
            </a:r>
            <a:r>
              <a:rPr lang="en-GB" sz="1200" dirty="0"/>
              <a:t> </a:t>
            </a:r>
            <a:r>
              <a:rPr lang="en-GB" sz="1200" dirty="0" err="1"/>
              <a:t>fethu</a:t>
            </a:r>
            <a:r>
              <a:rPr lang="en-GB" sz="1200" dirty="0"/>
              <a:t> a </a:t>
            </a:r>
            <a:r>
              <a:rPr lang="en-GB" sz="1200" dirty="0" err="1"/>
              <a:t>llwyddo</a:t>
            </a:r>
            <a:r>
              <a:rPr lang="en-GB" sz="1200" dirty="0"/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err="1"/>
              <a:t>Gwylio</a:t>
            </a:r>
            <a:r>
              <a:rPr lang="en-GB" sz="1200" dirty="0"/>
              <a:t> – </a:t>
            </a:r>
            <a:r>
              <a:rPr lang="en-GB" sz="1200" dirty="0" err="1"/>
              <a:t>athro’n</a:t>
            </a:r>
            <a:r>
              <a:rPr lang="en-GB" sz="1200" dirty="0"/>
              <a:t> </a:t>
            </a:r>
            <a:r>
              <a:rPr lang="en-GB" sz="1200" dirty="0" err="1"/>
              <a:t>arwain</a:t>
            </a:r>
            <a:r>
              <a:rPr lang="en-GB" sz="1200" dirty="0"/>
              <a:t> neu o </a:t>
            </a:r>
            <a:r>
              <a:rPr lang="en-GB" sz="1200" dirty="0" err="1"/>
              <a:t>gyfoedion</a:t>
            </a:r>
            <a:endParaRPr lang="en-GB" sz="12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Watching – teacher directed or peers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Develop skills further by using skills knowledge within various other activities</a:t>
            </a:r>
            <a:endParaRPr lang="en-US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err="1"/>
              <a:t>Yna</a:t>
            </a:r>
            <a:r>
              <a:rPr lang="en-GB" sz="1200" dirty="0"/>
              <a:t> </a:t>
            </a:r>
            <a:r>
              <a:rPr lang="en-GB" sz="1200" dirty="0" err="1"/>
              <a:t>Datblygu</a:t>
            </a:r>
            <a:r>
              <a:rPr lang="en-GB" sz="1200" dirty="0"/>
              <a:t> </a:t>
            </a:r>
            <a:r>
              <a:rPr lang="en-GB" sz="1200" dirty="0" err="1"/>
              <a:t>sgiliau</a:t>
            </a:r>
            <a:r>
              <a:rPr lang="en-GB" sz="1200" dirty="0"/>
              <a:t> </a:t>
            </a:r>
            <a:r>
              <a:rPr lang="en-GB" sz="1200" dirty="0" err="1"/>
              <a:t>trwy</a:t>
            </a:r>
            <a:r>
              <a:rPr lang="en-GB" sz="1200" dirty="0"/>
              <a:t> </a:t>
            </a:r>
            <a:r>
              <a:rPr lang="en-GB" sz="1200" dirty="0" err="1"/>
              <a:t>ehangu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wybodaeth</a:t>
            </a:r>
            <a:r>
              <a:rPr lang="en-GB" sz="1200" dirty="0"/>
              <a:t> </a:t>
            </a:r>
            <a:r>
              <a:rPr lang="en-GB" sz="1200" dirty="0" err="1"/>
              <a:t>mewn</a:t>
            </a:r>
            <a:r>
              <a:rPr lang="en-GB" sz="1200" dirty="0"/>
              <a:t> </a:t>
            </a:r>
            <a:r>
              <a:rPr lang="en-GB" sz="1200" dirty="0" err="1"/>
              <a:t>gweithgareddau</a:t>
            </a:r>
            <a:r>
              <a:rPr lang="en-GB" sz="1200" dirty="0"/>
              <a:t> </a:t>
            </a:r>
            <a:r>
              <a:rPr lang="en-GB" sz="1200" dirty="0" err="1"/>
              <a:t>amrywiol</a:t>
            </a:r>
            <a:r>
              <a:rPr lang="en-GB" sz="1200" dirty="0"/>
              <a:t>.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26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4716075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Do this whilst in the studio / yard with the students.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27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7266224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28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8389356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Today last day to see each other.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29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339987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Next week – Tues re observation skills</a:t>
            </a:r>
          </a:p>
          <a:p>
            <a:r>
              <a:rPr lang="en-US" dirty="0"/>
              <a:t>Next Friday – no PE as sports hall and studio are unavailable.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30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945854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2BFA1F-4F6A-40A6-99E4-AD9CAABA419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320108-3094-4C02-B53A-2A90A0ECF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7D0907-D8BA-466F-B857-D347A1E4A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C3DFA37-EBC5-4BC2-87E4-F81FFB77714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98910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C491D7-12C7-40B8-ACD7-BC193C130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20F078-E5EB-47BC-ADA2-466799EF1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2D42D0-856A-4D95-8F6D-624640B48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90676E5-54EC-4E52-91E1-1A2B87E80E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2388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77E894-D565-4C01-BBCB-C64174AB6C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A58AF41-0367-490D-90CE-0056CFA22F3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EC7498-54F0-44CF-9794-3B8631A36A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9110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59533D-6B67-4D67-A48B-65C144FB1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70EBDE-1F2D-4288-B0C1-71CF772E83C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A5032-5CDF-408B-919E-C449C6A7EC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0014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808219E-9320-4304-8D3B-941010037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09540D69-1A9C-432C-8F14-688683D0F0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0AACCF-7E01-4A4C-9A87-C47F8B020C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826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21FCD189-B9AA-409B-9C11-84AD7F271A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3AE9330-2D6A-4E75-A3E3-72E7A668BC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B83EE-DF2F-42F1-BF74-490BB7C7E72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9500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31E112E7-DBCC-45EA-AD8B-5F3F12D30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02A6560A-F34D-4DC4-B482-E3DBB3DE37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BD3BF-CC28-4289-A099-65DFBBBF75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3460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6977EC0-DE9D-4F35-BD58-D0BC3D4A5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B752E9-F57C-4203-B7C3-205174D667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D77E8D-51B6-4277-A80F-3A0B2D72483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6080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42E18E9-B1EA-42A5-B402-AD1BADA6E1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C9CA1A-CAD8-48F1-B5C0-0CD43386C0B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9B46FC-9839-4A71-8CB7-98976FA54CF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0382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B5AE2C-9395-4E1A-9E62-715FFA622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C4BCCD9-27AE-439F-80F5-20B94999DD4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8257FA-80EF-49A3-A9BD-F7E93ADB08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8198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6F5F1F-9EC4-4B19-B108-771E5F5B1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0069876-3713-430F-A664-53C6C354CD5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0CE446-55EA-4452-8801-790BA34C232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2019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CF4F2BD-E9C6-4D2F-9A98-DCBC8265D000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87484B-153F-42BD-A0EE-FDB444E99D8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A2AD25-7693-464D-8499-17E09781A2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1F28E3-8BB0-48A9-A95B-15F73D993D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074DFD2-5CF9-47C1-80DE-71965890EA6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4" r:id="rId1"/>
    <p:sldLayoutId id="2147483805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assets.publishing.service.gov.uk/government/uploads/system/uploads/attachment_data/file/272064/5860.pdf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uturegenerations.wales/wp-content/uploads/2017/01/WFGAct-English.pdf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futuregenerations.wales/wp-content/uploads/2017/01/WFGAct-Welsh.pdf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2bkbs00Z68&amp;feature=youtu.be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era.ioe.ac.uk/13804/1/physicaleducationpe.pdf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y99RoyFimww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C65F4B80-A848-4C17-8ADE-4B7DAD2027A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913148" y="770122"/>
            <a:ext cx="8230852" cy="3168352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  <a:defRPr/>
            </a:pPr>
            <a:r>
              <a:rPr lang="en-GB" altLang="en-US" sz="4000" b="1" dirty="0">
                <a:solidFill>
                  <a:schemeClr val="bg1">
                    <a:lumMod val="95000"/>
                  </a:schemeClr>
                </a:solidFill>
              </a:rPr>
              <a:t>BMPE 5005 </a:t>
            </a:r>
            <a:br>
              <a:rPr lang="en-GB" altLang="en-US" sz="4000" b="1" dirty="0">
                <a:solidFill>
                  <a:schemeClr val="bg1">
                    <a:lumMod val="95000"/>
                  </a:schemeClr>
                </a:solidFill>
              </a:rPr>
            </a:br>
            <a:br>
              <a:rPr lang="en-GB" altLang="en-US" sz="4000" b="1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altLang="en-US" sz="4000" b="1" dirty="0">
                <a:solidFill>
                  <a:schemeClr val="bg1">
                    <a:lumMod val="95000"/>
                  </a:schemeClr>
                </a:solidFill>
              </a:rPr>
              <a:t>Inclusion : Practical </a:t>
            </a:r>
            <a:br>
              <a:rPr lang="en-GB" altLang="en-US" sz="4000" b="1" dirty="0">
                <a:solidFill>
                  <a:schemeClr val="bg1">
                    <a:lumMod val="95000"/>
                  </a:schemeClr>
                </a:solidFill>
              </a:rPr>
            </a:br>
            <a:br>
              <a:rPr lang="en-GB" altLang="en-US" sz="4000" b="1" dirty="0">
                <a:solidFill>
                  <a:schemeClr val="bg1">
                    <a:lumMod val="95000"/>
                  </a:schemeClr>
                </a:solidFill>
              </a:rPr>
            </a:br>
            <a:endParaRPr lang="en-GB" altLang="en-US" sz="40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098" name="Rectangle 3">
            <a:extLst>
              <a:ext uri="{FF2B5EF4-FFF2-40B4-BE49-F238E27FC236}">
                <a16:creationId xmlns:a16="http://schemas.microsoft.com/office/drawing/2014/main" id="{1249D66A-1227-4805-9146-A489C053FFD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707904" y="3065039"/>
            <a:ext cx="3898676" cy="1746870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  <a:defRPr/>
            </a:pPr>
            <a:r>
              <a:rPr lang="en-GB" altLang="en-US" b="1" dirty="0" err="1">
                <a:solidFill>
                  <a:schemeClr val="bg1"/>
                </a:solidFill>
              </a:rPr>
              <a:t>Darlith</a:t>
            </a:r>
            <a:r>
              <a:rPr lang="en-GB" altLang="en-US" b="1" dirty="0">
                <a:solidFill>
                  <a:schemeClr val="bg1"/>
                </a:solidFill>
              </a:rPr>
              <a:t> / Lecture 14</a:t>
            </a:r>
          </a:p>
          <a:p>
            <a:pPr>
              <a:buFont typeface="Wingdings" panose="05000000000000000000" pitchFamily="2" charset="2"/>
              <a:buNone/>
              <a:defRPr/>
            </a:pPr>
            <a:r>
              <a:rPr lang="en-GB" altLang="en-US" b="1" dirty="0">
                <a:solidFill>
                  <a:schemeClr val="bg1"/>
                </a:solidFill>
              </a:rPr>
              <a:t> 20/11/2020</a:t>
            </a:r>
          </a:p>
          <a:p>
            <a:pPr>
              <a:buFont typeface="Wingdings" panose="05000000000000000000" pitchFamily="2" charset="2"/>
              <a:buNone/>
              <a:defRPr/>
            </a:pPr>
            <a:endParaRPr lang="en-GB" altLang="en-US" b="1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364CABC-88BF-4F8E-9DFB-F215937D53B5}"/>
              </a:ext>
            </a:extLst>
          </p:cNvPr>
          <p:cNvSpPr txBox="1"/>
          <p:nvPr/>
        </p:nvSpPr>
        <p:spPr>
          <a:xfrm>
            <a:off x="251520" y="4725144"/>
            <a:ext cx="61101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>
                    <a:lumMod val="95000"/>
                  </a:schemeClr>
                </a:solidFill>
                <a:latin typeface="+mn-lt"/>
              </a:rPr>
              <a:t>Heddwen Davies</a:t>
            </a:r>
          </a:p>
          <a:p>
            <a:pPr algn="ctr"/>
            <a:r>
              <a:rPr lang="en-GB" sz="3600" b="1" dirty="0" err="1">
                <a:solidFill>
                  <a:schemeClr val="bg1">
                    <a:lumMod val="95000"/>
                  </a:schemeClr>
                </a:solidFill>
                <a:latin typeface="+mn-lt"/>
              </a:rPr>
              <a:t>Heddwen.davies@uwtsd.ac.uk</a:t>
            </a:r>
            <a:endParaRPr lang="en-GB" sz="3600" b="1" dirty="0">
              <a:solidFill>
                <a:schemeClr val="bg1">
                  <a:lumMod val="95000"/>
                </a:schemeClr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178A9-5CCA-4CD6-B931-E43D396D0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Adborth</a:t>
            </a:r>
            <a:r>
              <a:rPr lang="en-GB" dirty="0"/>
              <a:t> /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92180-EB5C-435D-9655-DA238529E2D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Mynegu</a:t>
            </a:r>
            <a:r>
              <a:rPr lang="en-GB" dirty="0"/>
              <a:t> barn</a:t>
            </a:r>
          </a:p>
          <a:p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dderbyn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modiwl</a:t>
            </a:r>
            <a:endParaRPr lang="en-GB" dirty="0"/>
          </a:p>
          <a:p>
            <a:r>
              <a:rPr lang="en-GB" dirty="0" err="1"/>
              <a:t>Addasiadau</a:t>
            </a:r>
            <a:r>
              <a:rPr lang="en-GB" dirty="0"/>
              <a:t> o </a:t>
            </a:r>
            <a:r>
              <a:rPr lang="en-GB" dirty="0" err="1"/>
              <a:t>ganlyniad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adborth</a:t>
            </a:r>
            <a:endParaRPr lang="en-GB" dirty="0"/>
          </a:p>
          <a:p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y </a:t>
            </a:r>
            <a:r>
              <a:rPr lang="en-GB" dirty="0" err="1"/>
              <a:t>modiwl</a:t>
            </a:r>
            <a:r>
              <a:rPr lang="en-GB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EF2F06-5E61-400A-AF62-2404003A51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Opinion  </a:t>
            </a:r>
          </a:p>
          <a:p>
            <a:r>
              <a:rPr lang="en-GB" dirty="0"/>
              <a:t>Steps taken during module to receive feedback</a:t>
            </a:r>
          </a:p>
          <a:p>
            <a:r>
              <a:rPr lang="en-GB" dirty="0"/>
              <a:t>Adaptations made as result of feedback</a:t>
            </a:r>
          </a:p>
          <a:p>
            <a:r>
              <a:rPr lang="en-GB" dirty="0"/>
              <a:t>Next steps for module?</a:t>
            </a:r>
          </a:p>
        </p:txBody>
      </p:sp>
    </p:spTree>
    <p:extLst>
      <p:ext uri="{BB962C8B-B14F-4D97-AF65-F5344CB8AC3E}">
        <p14:creationId xmlns:p14="http://schemas.microsoft.com/office/powerpoint/2010/main" val="14167046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9DD45BFA-A7A6-4D8B-B3B4-DACB1C5A3B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4572000" cy="764704"/>
          </a:xfrm>
          <a:solidFill>
            <a:schemeClr val="accent5">
              <a:lumMod val="75000"/>
            </a:schemeClr>
          </a:solidFill>
        </p:spPr>
        <p:txBody>
          <a:bodyPr/>
          <a:lstStyle/>
          <a:p>
            <a:pPr algn="l"/>
            <a:r>
              <a:rPr lang="en-US" altLang="en-US" sz="3200" b="1" dirty="0" err="1">
                <a:solidFill>
                  <a:schemeClr val="bg1"/>
                </a:solidFill>
              </a:rPr>
              <a:t>Amcanion</a:t>
            </a:r>
            <a:r>
              <a:rPr lang="en-US" altLang="en-US" sz="3200" b="1" dirty="0">
                <a:solidFill>
                  <a:schemeClr val="bg1"/>
                </a:solidFill>
              </a:rPr>
              <a:t> / Aims :</a:t>
            </a:r>
            <a:endParaRPr lang="en-US" altLang="en-US" sz="4000" b="1" dirty="0">
              <a:solidFill>
                <a:schemeClr val="bg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C8EA92-0B74-A249-9B93-73460C085BF5}"/>
              </a:ext>
            </a:extLst>
          </p:cNvPr>
          <p:cNvSpPr txBox="1">
            <a:spLocks/>
          </p:cNvSpPr>
          <p:nvPr/>
        </p:nvSpPr>
        <p:spPr bwMode="auto">
          <a:xfrm>
            <a:off x="0" y="759024"/>
            <a:ext cx="4403671" cy="5184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sz="2400" dirty="0" err="1"/>
              <a:t>Datblygu</a:t>
            </a:r>
            <a:r>
              <a:rPr lang="en-US" sz="2400" dirty="0"/>
              <a:t> </a:t>
            </a:r>
            <a:r>
              <a:rPr lang="en-US" sz="2400" dirty="0" err="1"/>
              <a:t>ymhellach</a:t>
            </a:r>
            <a:r>
              <a:rPr lang="en-US" sz="2400" dirty="0"/>
              <a:t> </a:t>
            </a:r>
            <a:r>
              <a:rPr lang="en-US" sz="2400" dirty="0" err="1"/>
              <a:t>dealltwriaeth</a:t>
            </a:r>
            <a:r>
              <a:rPr lang="en-US" sz="2400" dirty="0"/>
              <a:t> am </a:t>
            </a:r>
            <a:r>
              <a:rPr lang="en-US" sz="2400" dirty="0" err="1"/>
              <a:t>gynhwysedd</a:t>
            </a:r>
            <a:r>
              <a:rPr lang="en-US" sz="2400" dirty="0"/>
              <a:t>.</a:t>
            </a:r>
          </a:p>
          <a:p>
            <a:pPr eaLnBrk="1" hangingPunct="1"/>
            <a:endParaRPr lang="en-US" sz="2400" dirty="0"/>
          </a:p>
          <a:p>
            <a:pPr eaLnBrk="1" hangingPunct="1"/>
            <a:r>
              <a:rPr lang="en-US" sz="2400" dirty="0" err="1"/>
              <a:t>Datblygu</a:t>
            </a:r>
            <a:r>
              <a:rPr lang="en-US" sz="2400" dirty="0"/>
              <a:t> </a:t>
            </a:r>
            <a:r>
              <a:rPr lang="en-US" sz="2400" dirty="0" err="1"/>
              <a:t>gwybodaeth</a:t>
            </a:r>
            <a:r>
              <a:rPr lang="en-US" sz="2400" dirty="0"/>
              <a:t> a </a:t>
            </a:r>
            <a:r>
              <a:rPr lang="en-US" sz="2400" dirty="0" err="1"/>
              <a:t>dealltwriaeth</a:t>
            </a:r>
            <a:r>
              <a:rPr lang="en-US" sz="2400" dirty="0"/>
              <a:t> o </a:t>
            </a:r>
            <a:r>
              <a:rPr lang="en-US" sz="2400" dirty="0" err="1"/>
              <a:t>arfer</a:t>
            </a:r>
            <a:r>
              <a:rPr lang="en-US" sz="2400" dirty="0"/>
              <a:t> </a:t>
            </a:r>
            <a:r>
              <a:rPr lang="en-US" sz="2400" dirty="0" err="1"/>
              <a:t>gynhwysol</a:t>
            </a:r>
            <a:r>
              <a:rPr lang="en-US" sz="2400" dirty="0"/>
              <a:t>. </a:t>
            </a:r>
          </a:p>
          <a:p>
            <a:pPr eaLnBrk="1" hangingPunct="1"/>
            <a:endParaRPr lang="en-US" sz="2400" dirty="0"/>
          </a:p>
          <a:p>
            <a:pPr eaLnBrk="1" hangingPunct="1"/>
            <a:r>
              <a:rPr lang="en-US" sz="2400" dirty="0" err="1"/>
              <a:t>Cymryd</a:t>
            </a:r>
            <a:r>
              <a:rPr lang="en-US" sz="2400" dirty="0"/>
              <a:t> </a:t>
            </a:r>
            <a:r>
              <a:rPr lang="en-US" sz="2400" dirty="0" err="1"/>
              <a:t>rhan</a:t>
            </a:r>
            <a:r>
              <a:rPr lang="en-US" sz="2400" dirty="0"/>
              <a:t> </a:t>
            </a:r>
            <a:r>
              <a:rPr lang="en-US" sz="2400" dirty="0" err="1"/>
              <a:t>mewn</a:t>
            </a:r>
            <a:r>
              <a:rPr lang="en-US" sz="2400" dirty="0"/>
              <a:t> </a:t>
            </a:r>
            <a:r>
              <a:rPr lang="en-US" sz="2400" dirty="0" err="1"/>
              <a:t>gweithgareddau</a:t>
            </a:r>
            <a:r>
              <a:rPr lang="en-US" sz="2400" dirty="0"/>
              <a:t> </a:t>
            </a:r>
            <a:r>
              <a:rPr lang="en-US" sz="2400" dirty="0" err="1"/>
              <a:t>ymarferol</a:t>
            </a:r>
            <a:r>
              <a:rPr lang="en-US" sz="2400" dirty="0"/>
              <a:t> </a:t>
            </a:r>
            <a:r>
              <a:rPr lang="en-US" sz="2400" dirty="0" err="1"/>
              <a:t>sy’n</a:t>
            </a:r>
            <a:r>
              <a:rPr lang="en-US" sz="2400" dirty="0"/>
              <a:t> </a:t>
            </a:r>
            <a:r>
              <a:rPr lang="en-US" sz="2400" dirty="0" err="1"/>
              <a:t>hyrwyddo</a:t>
            </a:r>
            <a:r>
              <a:rPr lang="en-US" sz="2400" dirty="0"/>
              <a:t> </a:t>
            </a:r>
            <a:r>
              <a:rPr lang="en-US" sz="2400" dirty="0" err="1"/>
              <a:t>ymarfer</a:t>
            </a:r>
            <a:r>
              <a:rPr lang="en-US" sz="2400" dirty="0"/>
              <a:t> </a:t>
            </a:r>
            <a:r>
              <a:rPr lang="en-US" sz="2400" dirty="0" err="1"/>
              <a:t>cynhwysol</a:t>
            </a:r>
            <a:r>
              <a:rPr lang="en-US" sz="2400" dirty="0"/>
              <a:t>.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828996-BE25-8045-8A16-16D00A270D04}"/>
              </a:ext>
            </a:extLst>
          </p:cNvPr>
          <p:cNvSpPr txBox="1">
            <a:spLocks/>
          </p:cNvSpPr>
          <p:nvPr/>
        </p:nvSpPr>
        <p:spPr>
          <a:xfrm>
            <a:off x="4740330" y="161011"/>
            <a:ext cx="4211961" cy="5782952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dirty="0"/>
              <a:t>To further develop an understanding of inclusion </a:t>
            </a:r>
          </a:p>
          <a:p>
            <a:pPr eaLnBrk="1" hangingPunct="1"/>
            <a:endParaRPr lang="en-US" dirty="0"/>
          </a:p>
          <a:p>
            <a:pPr eaLnBrk="1" hangingPunct="1"/>
            <a:r>
              <a:rPr lang="en-US" dirty="0"/>
              <a:t>Develop some knowledge and understanding of inclusive practice. 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US" dirty="0"/>
              <a:t>Participate in various practical activities that promote inclusive delivery. </a:t>
            </a:r>
          </a:p>
          <a:p>
            <a:pPr eaLnBrk="1" hangingPunct="1"/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F2A62-DB70-2E48-B65E-C46D5EACC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/>
          <a:lstStyle/>
          <a:p>
            <a:r>
              <a:rPr lang="en-US" dirty="0"/>
              <a:t>Every child matters (2003)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32BFC-55A3-934C-ABD1-232941AF3C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373" y="1381448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To ensure that every child was able to : </a:t>
            </a:r>
          </a:p>
          <a:p>
            <a:r>
              <a:rPr lang="en-US" sz="2400" dirty="0"/>
              <a:t>Be healthy</a:t>
            </a:r>
          </a:p>
          <a:p>
            <a:r>
              <a:rPr lang="en-US" sz="2400" dirty="0"/>
              <a:t>Enjoy and achieve</a:t>
            </a:r>
          </a:p>
          <a:p>
            <a:r>
              <a:rPr lang="en-US" sz="2400" dirty="0"/>
              <a:t>Stay safe</a:t>
            </a:r>
          </a:p>
          <a:p>
            <a:r>
              <a:rPr lang="en-US" sz="2400" dirty="0"/>
              <a:t>Make a positive contribution</a:t>
            </a:r>
          </a:p>
          <a:p>
            <a:r>
              <a:rPr lang="en-US" sz="2400" dirty="0"/>
              <a:t>Achieve economic well-being</a:t>
            </a:r>
          </a:p>
          <a:p>
            <a:pPr marL="0" indent="0">
              <a:buNone/>
            </a:pPr>
            <a:r>
              <a:rPr lang="en-US" dirty="0">
                <a:hlinkClick r:id="rId2"/>
              </a:rPr>
              <a:t>https://assets.publishing.service.gov.uk/government/uploads/system/uploads/attachment_data/file/272064/5860.pdf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A picture containing photo, different, many, posing&#10;&#10;Description automatically generated">
            <a:extLst>
              <a:ext uri="{FF2B5EF4-FFF2-40B4-BE49-F238E27FC236}">
                <a16:creationId xmlns:a16="http://schemas.microsoft.com/office/drawing/2014/main" id="{3D92F18B-A688-D647-B4F2-B5CD5F4354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0545" y="980728"/>
            <a:ext cx="2121789" cy="3018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263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C5C72-11A5-9D49-B174-EEAC45527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Well-being of Future Generations Act for Wales (2015) </a:t>
            </a:r>
          </a:p>
        </p:txBody>
      </p:sp>
      <p:pic>
        <p:nvPicPr>
          <p:cNvPr id="3" name="Picture 2" descr="Graphical user interface, text, application, letter&#10;&#10;Description automatically generated">
            <a:extLst>
              <a:ext uri="{FF2B5EF4-FFF2-40B4-BE49-F238E27FC236}">
                <a16:creationId xmlns:a16="http://schemas.microsoft.com/office/drawing/2014/main" id="{73D3943A-8AA8-CD4A-AD45-D251CAD59F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400005"/>
            <a:ext cx="4038600" cy="3604450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01FC0E-4C43-204E-B6D3-9B0550B97D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 fontScale="92500"/>
          </a:bodyPr>
          <a:lstStyle/>
          <a:p>
            <a:r>
              <a:rPr lang="en-US" dirty="0">
                <a:hlinkClick r:id="rId3"/>
              </a:rPr>
              <a:t>https://www.futuregenerations.wales/wp-content/uploads/2017/01/WFGAct-English.pdf</a:t>
            </a:r>
            <a:endParaRPr lang="en-US" dirty="0"/>
          </a:p>
          <a:p>
            <a:endParaRPr lang="en-US" dirty="0"/>
          </a:p>
          <a:p>
            <a:r>
              <a:rPr lang="en-US" dirty="0">
                <a:hlinkClick r:id="rId4"/>
              </a:rPr>
              <a:t>https://www.futuregenerations.wales/wp-content/uploads/2017/01/WFGAct-Welsh.pdf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09374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6B6D6-013D-3648-B590-7F3A633D9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E040B-13D7-C44A-905E-18364AA230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https://www.youtube.com/watch?v=z2bkbs00Z68&amp;feature=youtu.be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r>
              <a:rPr lang="en-US" dirty="0"/>
              <a:t>Additional Learning Needs from birth to 25yrs old. Document called Individual Development Plans providing legal rights. </a:t>
            </a:r>
          </a:p>
        </p:txBody>
      </p:sp>
    </p:spTree>
    <p:extLst>
      <p:ext uri="{BB962C8B-B14F-4D97-AF65-F5344CB8AC3E}">
        <p14:creationId xmlns:p14="http://schemas.microsoft.com/office/powerpoint/2010/main" val="35170213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98E71-AB63-B243-BD21-8496B5928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dirty="0"/>
              <a:t>Don’t forget Me</a:t>
            </a:r>
          </a:p>
        </p:txBody>
      </p:sp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F8DFF0E4-1BBD-1348-8F84-176ED503A7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17638"/>
            <a:ext cx="3639998" cy="3989040"/>
          </a:xfrm>
          <a:prstGeom prst="rect">
            <a:avLst/>
          </a:prstGeom>
          <a:noFill/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410FD80-1B8E-864A-9676-8DAB64AB5C16}"/>
              </a:ext>
            </a:extLst>
          </p:cNvPr>
          <p:cNvSpPr/>
          <p:nvPr/>
        </p:nvSpPr>
        <p:spPr bwMode="auto">
          <a:xfrm>
            <a:off x="4648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20000"/>
              </a:spcBef>
              <a:buFont typeface="Arial" panose="020B0604020202020204" pitchFamily="34" charset="0"/>
            </a:pPr>
            <a:r>
              <a:rPr lang="en-US" sz="2800" dirty="0">
                <a:latin typeface="+mn-lt"/>
                <a:ea typeface="+mn-ea"/>
                <a:hlinkClick r:id="rId3"/>
              </a:rPr>
              <a:t>https://dera.ioe.ac.uk/13804/1/physicaleducationpe.pdf</a:t>
            </a:r>
            <a:endParaRPr lang="en-US" sz="2800" dirty="0">
              <a:latin typeface="+mn-lt"/>
              <a:ea typeface="+mn-ea"/>
            </a:endParaRPr>
          </a:p>
          <a:p>
            <a:pPr>
              <a:spcBef>
                <a:spcPct val="20000"/>
              </a:spcBef>
              <a:buFont typeface="Arial" panose="020B0604020202020204" pitchFamily="34" charset="0"/>
            </a:pPr>
            <a:r>
              <a:rPr lang="en-US" sz="2800" dirty="0">
                <a:latin typeface="+mn-lt"/>
                <a:ea typeface="+mn-ea"/>
              </a:rPr>
              <a:t> </a:t>
            </a:r>
          </a:p>
          <a:p>
            <a:pPr>
              <a:spcBef>
                <a:spcPct val="20000"/>
              </a:spcBef>
              <a:buFont typeface="Arial" panose="020B0604020202020204" pitchFamily="34" charset="0"/>
            </a:pPr>
            <a:r>
              <a:rPr lang="en-US" sz="2800" dirty="0">
                <a:latin typeface="+mn-lt"/>
                <a:ea typeface="+mn-ea"/>
              </a:rPr>
              <a:t>&amp; Appendix A page 29</a:t>
            </a:r>
          </a:p>
          <a:p>
            <a:pPr>
              <a:spcBef>
                <a:spcPct val="20000"/>
              </a:spcBef>
              <a:buFont typeface="Arial" panose="020B0604020202020204" pitchFamily="34" charset="0"/>
            </a:pPr>
            <a:r>
              <a:rPr lang="en-US" sz="2800" dirty="0">
                <a:latin typeface="+mn-lt"/>
                <a:ea typeface="+mn-ea"/>
              </a:rPr>
              <a:t>&amp; Outdoor Ed. page 43</a:t>
            </a:r>
          </a:p>
        </p:txBody>
      </p:sp>
    </p:spTree>
    <p:extLst>
      <p:ext uri="{BB962C8B-B14F-4D97-AF65-F5344CB8AC3E}">
        <p14:creationId xmlns:p14="http://schemas.microsoft.com/office/powerpoint/2010/main" val="1745384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71A5A-4AC2-A54B-B171-AC9A1F0C7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Defining Inclusion – Early Childhood: Chapter ‘Inclusion and Diversity’ p.211-224 </a:t>
            </a:r>
          </a:p>
        </p:txBody>
      </p:sp>
      <p:pic>
        <p:nvPicPr>
          <p:cNvPr id="6" name="Content Placeholder 5" descr="A picture containing person, outdoor, grass, person&#10;&#10;Description automatically generated">
            <a:extLst>
              <a:ext uri="{FF2B5EF4-FFF2-40B4-BE49-F238E27FC236}">
                <a16:creationId xmlns:a16="http://schemas.microsoft.com/office/drawing/2014/main" id="{5090ACAF-3F1F-C64D-85E2-432E12295C0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600201"/>
            <a:ext cx="3226505" cy="3989388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D921BA-30FE-1240-8250-78762CCA137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Wider community </a:t>
            </a:r>
          </a:p>
          <a:p>
            <a:r>
              <a:rPr lang="en-US" dirty="0"/>
              <a:t>School</a:t>
            </a:r>
          </a:p>
          <a:p>
            <a:r>
              <a:rPr lang="en-US" dirty="0"/>
              <a:t>Outdoor Adventurous Activities</a:t>
            </a:r>
          </a:p>
          <a:p>
            <a:r>
              <a:rPr lang="en-US" dirty="0"/>
              <a:t>Physical 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E6199B-4178-B749-B102-613B6C63FEAA}"/>
              </a:ext>
            </a:extLst>
          </p:cNvPr>
          <p:cNvSpPr txBox="1"/>
          <p:nvPr/>
        </p:nvSpPr>
        <p:spPr>
          <a:xfrm>
            <a:off x="-562708" y="119575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5743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Graphical user interface, text, application, letter, email&#10;&#10;Description automatically generated">
            <a:extLst>
              <a:ext uri="{FF2B5EF4-FFF2-40B4-BE49-F238E27FC236}">
                <a16:creationId xmlns:a16="http://schemas.microsoft.com/office/drawing/2014/main" id="{0B179F43-5AA2-7945-AD0E-796CC26B5BB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798" y="260648"/>
            <a:ext cx="7934404" cy="5250951"/>
          </a:xfrm>
        </p:spPr>
      </p:pic>
    </p:spTree>
    <p:extLst>
      <p:ext uri="{BB962C8B-B14F-4D97-AF65-F5344CB8AC3E}">
        <p14:creationId xmlns:p14="http://schemas.microsoft.com/office/powerpoint/2010/main" val="28840061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FB2C8-9A2C-8741-BF74-EE40D8ED7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could cause barriers to inclusion?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A7070-CAAB-8549-A277-92D09BA363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743708"/>
            <a:ext cx="4038600" cy="3989040"/>
          </a:xfrm>
        </p:spPr>
        <p:txBody>
          <a:bodyPr/>
          <a:lstStyle/>
          <a:p>
            <a:r>
              <a:rPr lang="en-US" dirty="0" err="1"/>
              <a:t>Meddwl</a:t>
            </a:r>
            <a:r>
              <a:rPr lang="en-US" dirty="0"/>
              <a:t> </a:t>
            </a:r>
          </a:p>
          <a:p>
            <a:r>
              <a:rPr lang="en-US" dirty="0" err="1"/>
              <a:t>Paru</a:t>
            </a:r>
            <a:endParaRPr lang="en-US" dirty="0"/>
          </a:p>
          <a:p>
            <a:r>
              <a:rPr lang="en-US" dirty="0" err="1"/>
              <a:t>Rhannu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251388-3E01-834B-98CE-D10548355A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868960"/>
            <a:ext cx="4038600" cy="3989040"/>
          </a:xfrm>
        </p:spPr>
        <p:txBody>
          <a:bodyPr/>
          <a:lstStyle/>
          <a:p>
            <a:r>
              <a:rPr lang="en-US" dirty="0"/>
              <a:t>Think</a:t>
            </a:r>
          </a:p>
          <a:p>
            <a:r>
              <a:rPr lang="en-US" dirty="0"/>
              <a:t>Pair</a:t>
            </a:r>
          </a:p>
          <a:p>
            <a:r>
              <a:rPr lang="en-US" dirty="0"/>
              <a:t>Share</a:t>
            </a:r>
          </a:p>
        </p:txBody>
      </p:sp>
    </p:spTree>
    <p:extLst>
      <p:ext uri="{BB962C8B-B14F-4D97-AF65-F5344CB8AC3E}">
        <p14:creationId xmlns:p14="http://schemas.microsoft.com/office/powerpoint/2010/main" val="28800835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232"/>
            <a:ext cx="8229600" cy="1143000"/>
          </a:xfrm>
        </p:spPr>
        <p:txBody>
          <a:bodyPr/>
          <a:lstStyle/>
          <a:p>
            <a:r>
              <a:rPr lang="en-US" dirty="0"/>
              <a:t>Identifying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2350" y="1124885"/>
            <a:ext cx="8229600" cy="3917032"/>
          </a:xfrm>
        </p:spPr>
        <p:txBody>
          <a:bodyPr/>
          <a:lstStyle/>
          <a:p>
            <a:r>
              <a:rPr lang="en-US" sz="3000" dirty="0"/>
              <a:t>What are the main reasons that deter pupils from engaging in Outdoor Adventurous Activities / PE?</a:t>
            </a:r>
          </a:p>
          <a:p>
            <a:r>
              <a:rPr lang="en-US" sz="3000" dirty="0"/>
              <a:t>Who are we talking about?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47056" y="3126007"/>
            <a:ext cx="279036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100" dirty="0">
                <a:solidFill>
                  <a:schemeClr val="tx2"/>
                </a:solidFill>
              </a:rPr>
              <a:t>Physical or mental impairments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264987" y="4181012"/>
            <a:ext cx="253751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100" dirty="0">
                <a:solidFill>
                  <a:schemeClr val="tx2"/>
                </a:solidFill>
              </a:rPr>
              <a:t>Hidden impairments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06189" y="3268162"/>
            <a:ext cx="1740511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100" dirty="0" err="1">
                <a:solidFill>
                  <a:schemeClr val="tx2"/>
                </a:solidFill>
              </a:rPr>
              <a:t>Behaviour</a:t>
            </a:r>
            <a:endParaRPr lang="en-US" sz="2100" dirty="0">
              <a:solidFill>
                <a:schemeClr val="tx2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377151" y="4047173"/>
            <a:ext cx="253751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100">
                <a:solidFill>
                  <a:schemeClr val="tx2"/>
                </a:solidFill>
              </a:rPr>
              <a:t>Background</a:t>
            </a:r>
            <a:endParaRPr lang="en-US" sz="2100" dirty="0">
              <a:solidFill>
                <a:schemeClr val="tx2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-114980" y="4582939"/>
            <a:ext cx="2761380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100" dirty="0">
                <a:solidFill>
                  <a:schemeClr val="tx2"/>
                </a:solidFill>
              </a:rPr>
              <a:t>Self image, confidence, self esteem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89826" y="4891779"/>
            <a:ext cx="297405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100" dirty="0">
                <a:solidFill>
                  <a:schemeClr val="tx2"/>
                </a:solidFill>
              </a:rPr>
              <a:t>Physical or mental impairments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299913" y="3060413"/>
            <a:ext cx="1610154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100" dirty="0">
                <a:solidFill>
                  <a:schemeClr val="tx2"/>
                </a:solidFill>
              </a:rPr>
              <a:t>Gender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933793" y="3496924"/>
            <a:ext cx="179241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100" dirty="0">
                <a:solidFill>
                  <a:schemeClr val="tx2"/>
                </a:solidFill>
              </a:rPr>
              <a:t>Conditions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962980" y="4591433"/>
            <a:ext cx="193401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100" dirty="0">
                <a:solidFill>
                  <a:schemeClr val="tx2"/>
                </a:solidFill>
              </a:rPr>
              <a:t>Maturation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646400" y="5175756"/>
            <a:ext cx="253751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100" dirty="0">
                <a:solidFill>
                  <a:schemeClr val="tx2"/>
                </a:solidFill>
              </a:rPr>
              <a:t>Social</a:t>
            </a:r>
          </a:p>
        </p:txBody>
      </p:sp>
    </p:spTree>
    <p:extLst>
      <p:ext uri="{BB962C8B-B14F-4D97-AF65-F5344CB8AC3E}">
        <p14:creationId xmlns:p14="http://schemas.microsoft.com/office/powerpoint/2010/main" val="103831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A7249A-0352-B549-A04B-C7F6C67788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9648"/>
          <a:stretch/>
        </p:blipFill>
        <p:spPr>
          <a:xfrm>
            <a:off x="498874" y="1371600"/>
            <a:ext cx="3683366" cy="54864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EE5EF76-786D-3A45-9C1A-4A02D01B2AF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2261" r="-353"/>
          <a:stretch/>
        </p:blipFill>
        <p:spPr>
          <a:xfrm>
            <a:off x="4813539" y="1371600"/>
            <a:ext cx="3518027" cy="5486400"/>
          </a:xfrm>
          <a:prstGeom prst="rect">
            <a:avLst/>
          </a:prstGeom>
        </p:spPr>
      </p:pic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6ADDF764-42FC-344E-968F-79876D1712C1}"/>
              </a:ext>
            </a:extLst>
          </p:cNvPr>
          <p:cNvSpPr txBox="1">
            <a:spLocks/>
          </p:cNvSpPr>
          <p:nvPr/>
        </p:nvSpPr>
        <p:spPr>
          <a:xfrm>
            <a:off x="498874" y="291307"/>
            <a:ext cx="3887391" cy="82391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sz="5400"/>
              <a:t>Equality</a:t>
            </a:r>
            <a:endParaRPr lang="en-US" sz="5400" dirty="0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DF04C5B2-EB7D-AB42-8C38-4241D2D5A8B1}"/>
              </a:ext>
            </a:extLst>
          </p:cNvPr>
          <p:cNvSpPr txBox="1">
            <a:spLocks/>
          </p:cNvSpPr>
          <p:nvPr/>
        </p:nvSpPr>
        <p:spPr bwMode="auto">
          <a:xfrm>
            <a:off x="4818460" y="425488"/>
            <a:ext cx="3868340" cy="823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 lnSpcReduction="10000"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sz="5400"/>
              <a:t>Equity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524210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388" y="50976"/>
            <a:ext cx="8229600" cy="1143000"/>
          </a:xfrm>
        </p:spPr>
        <p:txBody>
          <a:bodyPr/>
          <a:lstStyle/>
          <a:p>
            <a:r>
              <a:rPr lang="en-US" dirty="0"/>
              <a:t>A person has a disability if</a:t>
            </a:r>
            <a:r>
              <a:rPr lang="mr-IN" dirty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592" y="1133798"/>
            <a:ext cx="8268207" cy="1657760"/>
          </a:xfrm>
        </p:spPr>
        <p:txBody>
          <a:bodyPr/>
          <a:lstStyle/>
          <a:p>
            <a:r>
              <a:rPr lang="en-US" sz="2200" dirty="0"/>
              <a:t>The person has a physical or mental impairment, and</a:t>
            </a:r>
          </a:p>
          <a:p>
            <a:r>
              <a:rPr lang="en-US" sz="2200" dirty="0"/>
              <a:t>The impairment has a substantial and long-term adverse effect on the person’s ability to carry out normal day-to-day activities (Equality Act, 2010)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39923" y="4003690"/>
            <a:ext cx="2658272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dirty="0">
                <a:solidFill>
                  <a:srgbClr val="002060"/>
                </a:solidFill>
              </a:rPr>
              <a:t>Vision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30025" y="4448859"/>
            <a:ext cx="238225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>
                <a:solidFill>
                  <a:srgbClr val="002060"/>
                </a:solidFill>
              </a:rPr>
              <a:t>Hearing</a:t>
            </a:r>
            <a:endParaRPr lang="en-US" sz="2100" dirty="0">
              <a:solidFill>
                <a:srgbClr val="00206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50033" y="4953022"/>
            <a:ext cx="238225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>
                <a:solidFill>
                  <a:srgbClr val="002060"/>
                </a:solidFill>
              </a:rPr>
              <a:t>Thinking</a:t>
            </a:r>
            <a:endParaRPr lang="en-US" sz="2100" dirty="0">
              <a:solidFill>
                <a:srgbClr val="00206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693658" y="5286442"/>
            <a:ext cx="238225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dirty="0">
                <a:solidFill>
                  <a:srgbClr val="002060"/>
                </a:solidFill>
              </a:rPr>
              <a:t>Learning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175430" y="4180297"/>
            <a:ext cx="238225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dirty="0">
                <a:solidFill>
                  <a:srgbClr val="002060"/>
                </a:solidFill>
              </a:rPr>
              <a:t>Movement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083880" y="4641392"/>
            <a:ext cx="238225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dirty="0">
                <a:solidFill>
                  <a:srgbClr val="002060"/>
                </a:solidFill>
              </a:rPr>
              <a:t>Remembering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572000" y="5166197"/>
            <a:ext cx="238225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>
                <a:solidFill>
                  <a:srgbClr val="002060"/>
                </a:solidFill>
              </a:rPr>
              <a:t>Communicating</a:t>
            </a:r>
            <a:endParaRPr lang="en-US" sz="2100" dirty="0">
              <a:solidFill>
                <a:srgbClr val="00206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789739" y="4687558"/>
            <a:ext cx="238225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dirty="0">
                <a:solidFill>
                  <a:srgbClr val="002060"/>
                </a:solidFill>
              </a:rPr>
              <a:t>Social Relationships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629902" y="3663409"/>
            <a:ext cx="304271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100" dirty="0">
                <a:solidFill>
                  <a:srgbClr val="002060"/>
                </a:solidFill>
              </a:rPr>
              <a:t>Wellbeing, Emotions and feelings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15907" y="3025482"/>
            <a:ext cx="304271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100" dirty="0">
                <a:solidFill>
                  <a:schemeClr val="tx2"/>
                </a:solidFill>
              </a:rPr>
              <a:t>Physical or mental impairments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025891" y="2767562"/>
            <a:ext cx="253751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100" dirty="0">
                <a:solidFill>
                  <a:schemeClr val="tx2"/>
                </a:solidFill>
              </a:rPr>
              <a:t>Hidden Impairments</a:t>
            </a:r>
          </a:p>
        </p:txBody>
      </p:sp>
    </p:spTree>
    <p:extLst>
      <p:ext uri="{BB962C8B-B14F-4D97-AF65-F5344CB8AC3E}">
        <p14:creationId xmlns:p14="http://schemas.microsoft.com/office/powerpoint/2010/main" val="37421231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0C1C0-67EC-A045-B086-9E4EA6B41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152" y="160241"/>
            <a:ext cx="8579296" cy="1143000"/>
          </a:xfrm>
        </p:spPr>
        <p:txBody>
          <a:bodyPr/>
          <a:lstStyle/>
          <a:p>
            <a:r>
              <a:rPr lang="en-US" sz="4000" dirty="0"/>
              <a:t>Our Responsibility with Inclusion in OAE &amp; 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E7102-E84F-6D4E-9801-3E34ADF112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6152" y="1303241"/>
            <a:ext cx="4038600" cy="398904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Sut </a:t>
            </a:r>
            <a:r>
              <a:rPr lang="en-US" dirty="0" err="1"/>
              <a:t>medrwn</a:t>
            </a:r>
            <a:r>
              <a:rPr lang="en-US" dirty="0"/>
              <a:t> </a:t>
            </a:r>
            <a:r>
              <a:rPr lang="en-US" dirty="0" err="1"/>
              <a:t>sicrhau</a:t>
            </a:r>
            <a:r>
              <a:rPr lang="en-US" dirty="0"/>
              <a:t> </a:t>
            </a:r>
            <a:r>
              <a:rPr lang="en-US" dirty="0" err="1"/>
              <a:t>arfer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herio</a:t>
            </a:r>
            <a:r>
              <a:rPr lang="en-US" dirty="0"/>
              <a:t> </a:t>
            </a:r>
            <a:r>
              <a:rPr lang="en-US" dirty="0" err="1"/>
              <a:t>rhagfarn</a:t>
            </a:r>
            <a:r>
              <a:rPr lang="en-US" dirty="0"/>
              <a:t> ac </a:t>
            </a:r>
            <a:r>
              <a:rPr lang="en-US" dirty="0" err="1"/>
              <a:t>anghydraddoldeb</a:t>
            </a:r>
            <a:r>
              <a:rPr lang="en-US" dirty="0"/>
              <a:t> </a:t>
            </a:r>
            <a:r>
              <a:rPr lang="en-US" dirty="0" err="1"/>
              <a:t>yng</a:t>
            </a:r>
            <a:r>
              <a:rPr lang="en-US" dirty="0"/>
              <a:t> </a:t>
            </a:r>
            <a:r>
              <a:rPr lang="en-US" dirty="0" err="1"/>
              <a:t>ngweithgareddau</a:t>
            </a:r>
            <a:r>
              <a:rPr lang="en-US" dirty="0"/>
              <a:t> </a:t>
            </a:r>
            <a:r>
              <a:rPr lang="en-US" dirty="0" err="1"/>
              <a:t>Addysg</a:t>
            </a:r>
            <a:r>
              <a:rPr lang="en-US" dirty="0"/>
              <a:t> </a:t>
            </a:r>
            <a:r>
              <a:rPr lang="en-US" dirty="0" err="1"/>
              <a:t>Awyr</a:t>
            </a:r>
            <a:r>
              <a:rPr lang="en-US" dirty="0"/>
              <a:t> </a:t>
            </a:r>
            <a:r>
              <a:rPr lang="en-US" dirty="0" err="1"/>
              <a:t>Agored</a:t>
            </a:r>
            <a:r>
              <a:rPr lang="en-US" dirty="0"/>
              <a:t> ag </a:t>
            </a:r>
            <a:r>
              <a:rPr lang="en-US" dirty="0" err="1"/>
              <a:t>Addysg</a:t>
            </a:r>
            <a:r>
              <a:rPr lang="en-US" dirty="0"/>
              <a:t> </a:t>
            </a:r>
            <a:r>
              <a:rPr lang="en-US" dirty="0" err="1"/>
              <a:t>Gorfforol</a:t>
            </a:r>
            <a:r>
              <a:rPr lang="en-US" dirty="0"/>
              <a:t>? </a:t>
            </a:r>
            <a:r>
              <a:rPr lang="en-US" dirty="0" err="1"/>
              <a:t>Hefyd</a:t>
            </a:r>
            <a:r>
              <a:rPr lang="en-US" dirty="0"/>
              <a:t>,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medrwn</a:t>
            </a:r>
            <a:r>
              <a:rPr lang="en-US" dirty="0"/>
              <a:t> </a:t>
            </a:r>
            <a:r>
              <a:rPr lang="en-US" dirty="0" err="1"/>
              <a:t>hyrwyddo</a:t>
            </a:r>
            <a:r>
              <a:rPr lang="en-US" dirty="0"/>
              <a:t> a </a:t>
            </a:r>
            <a:r>
              <a:rPr lang="en-US" dirty="0" err="1"/>
              <a:t>chynnig</a:t>
            </a:r>
            <a:r>
              <a:rPr lang="en-US" dirty="0"/>
              <a:t> </a:t>
            </a:r>
            <a:r>
              <a:rPr lang="en-US" dirty="0" err="1"/>
              <a:t>ymarfer</a:t>
            </a:r>
            <a:r>
              <a:rPr lang="en-US" dirty="0"/>
              <a:t> </a:t>
            </a:r>
            <a:r>
              <a:rPr lang="en-US" dirty="0" err="1"/>
              <a:t>cynhwysol</a:t>
            </a:r>
            <a:r>
              <a:rPr lang="en-US" dirty="0"/>
              <a:t>? 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5D290D-47D5-3340-AC1E-8815BC3222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2" y="1196752"/>
            <a:ext cx="4038600" cy="398904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How can we ensure that our practice in Outdoor Adventure Education &amp; Physical Education continue to challenge prejudices and inequalities? &amp; How can we ensure that we promote and provide inclusive practice? </a:t>
            </a:r>
          </a:p>
        </p:txBody>
      </p:sp>
    </p:spTree>
    <p:extLst>
      <p:ext uri="{BB962C8B-B14F-4D97-AF65-F5344CB8AC3E}">
        <p14:creationId xmlns:p14="http://schemas.microsoft.com/office/powerpoint/2010/main" val="870546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2208215" y="991176"/>
            <a:ext cx="7329714" cy="4693920"/>
            <a:chOff x="1016484" y="304800"/>
            <a:chExt cx="9772952" cy="6258560"/>
          </a:xfrm>
        </p:grpSpPr>
        <p:sp>
          <p:nvSpPr>
            <p:cNvPr id="2" name="Triangle 1"/>
            <p:cNvSpPr/>
            <p:nvPr/>
          </p:nvSpPr>
          <p:spPr>
            <a:xfrm>
              <a:off x="1686560" y="304800"/>
              <a:ext cx="8453120" cy="6258560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oup 13"/>
            <p:cNvGrpSpPr/>
            <p:nvPr/>
          </p:nvGrpSpPr>
          <p:grpSpPr>
            <a:xfrm>
              <a:off x="1016484" y="1190650"/>
              <a:ext cx="9772952" cy="5209216"/>
              <a:chOff x="1016484" y="1190650"/>
              <a:chExt cx="9772952" cy="5209216"/>
            </a:xfrm>
          </p:grpSpPr>
          <p:sp>
            <p:nvSpPr>
              <p:cNvPr id="3" name="TextBox 2"/>
              <p:cNvSpPr txBox="1"/>
              <p:nvPr/>
            </p:nvSpPr>
            <p:spPr>
              <a:xfrm>
                <a:off x="1016484" y="5538091"/>
                <a:ext cx="9772952" cy="861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b="1" dirty="0">
                    <a:solidFill>
                      <a:schemeClr val="bg1"/>
                    </a:solidFill>
                  </a:rPr>
                  <a:t>Wave 1</a:t>
                </a:r>
              </a:p>
              <a:p>
                <a:pPr algn="ctr"/>
                <a:r>
                  <a:rPr lang="en-US" b="1" dirty="0">
                    <a:solidFill>
                      <a:schemeClr val="bg1"/>
                    </a:solidFill>
                  </a:rPr>
                  <a:t>Quality inclusive teaching for all</a:t>
                </a:r>
              </a:p>
            </p:txBody>
          </p:sp>
          <p:sp>
            <p:nvSpPr>
              <p:cNvPr id="4" name="TextBox 3"/>
              <p:cNvSpPr txBox="1"/>
              <p:nvPr/>
            </p:nvSpPr>
            <p:spPr>
              <a:xfrm>
                <a:off x="3131469" y="3240558"/>
                <a:ext cx="5528007" cy="14362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00" b="1" dirty="0">
                    <a:solidFill>
                      <a:schemeClr val="bg1"/>
                    </a:solidFill>
                  </a:rPr>
                  <a:t>Wave 2</a:t>
                </a:r>
              </a:p>
              <a:p>
                <a:pPr algn="ctr"/>
                <a:r>
                  <a:rPr lang="en-US" sz="1600" b="1" dirty="0">
                    <a:solidFill>
                      <a:schemeClr val="bg1"/>
                    </a:solidFill>
                  </a:rPr>
                  <a:t>Additional interventions to enable children to work at age-related expectations or above</a:t>
                </a:r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4610284" y="1190650"/>
                <a:ext cx="2806719" cy="17645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00" b="1" dirty="0">
                    <a:solidFill>
                      <a:schemeClr val="bg1"/>
                    </a:solidFill>
                  </a:rPr>
                  <a:t>Wave 3</a:t>
                </a:r>
              </a:p>
              <a:p>
                <a:pPr algn="ctr"/>
                <a:r>
                  <a:rPr lang="en-US" sz="1600" b="1" dirty="0">
                    <a:solidFill>
                      <a:schemeClr val="bg1"/>
                    </a:solidFill>
                  </a:rPr>
                  <a:t>Additional highly personalised interventions</a:t>
                </a:r>
              </a:p>
            </p:txBody>
          </p:sp>
          <p:cxnSp>
            <p:nvCxnSpPr>
              <p:cNvPr id="7" name="Straight Connector 6"/>
              <p:cNvCxnSpPr/>
              <p:nvPr/>
            </p:nvCxnSpPr>
            <p:spPr>
              <a:xfrm>
                <a:off x="4023360" y="3176710"/>
                <a:ext cx="3759200" cy="0"/>
              </a:xfrm>
              <a:prstGeom prst="line">
                <a:avLst/>
              </a:prstGeom>
              <a:ln w="38100">
                <a:solidFill>
                  <a:schemeClr val="bg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Straight Connector 7"/>
              <p:cNvCxnSpPr/>
              <p:nvPr/>
            </p:nvCxnSpPr>
            <p:spPr>
              <a:xfrm flipV="1">
                <a:off x="2550695" y="5279021"/>
                <a:ext cx="6689558" cy="8605"/>
              </a:xfrm>
              <a:prstGeom prst="line">
                <a:avLst/>
              </a:prstGeom>
              <a:ln w="38100">
                <a:solidFill>
                  <a:schemeClr val="bg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3" name="Title 1"/>
          <p:cNvSpPr txBox="1">
            <a:spLocks/>
          </p:cNvSpPr>
          <p:nvPr/>
        </p:nvSpPr>
        <p:spPr>
          <a:xfrm>
            <a:off x="486199" y="270604"/>
            <a:ext cx="8631987" cy="99417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300" dirty="0"/>
              <a:t>Waves of Intervention model (DfE, 2006)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80112" y="3005667"/>
            <a:ext cx="3673508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dirty="0"/>
              <a:t>Specialised interventions: Targeted provision  for individuals or small groups. May be time-managed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83046" y="1538375"/>
            <a:ext cx="40191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dirty="0"/>
              <a:t>Use of external organisations and agencies for those who require a high level of additional support/ </a:t>
            </a:r>
            <a:r>
              <a:rPr lang="en-US" sz="1500" dirty="0" err="1"/>
              <a:t>specialised</a:t>
            </a:r>
            <a:r>
              <a:rPr lang="en-US" sz="1500" dirty="0"/>
              <a:t> provision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9551" y="4460960"/>
            <a:ext cx="3032398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00" dirty="0"/>
              <a:t>Provide meaningful, relevant and motivating curriculum for learners</a:t>
            </a:r>
          </a:p>
          <a:p>
            <a:r>
              <a:rPr lang="en-US" sz="1300" dirty="0"/>
              <a:t>Meet specific needs of their learners and further their all-round development</a:t>
            </a:r>
          </a:p>
        </p:txBody>
      </p:sp>
    </p:spTree>
    <p:extLst>
      <p:ext uri="{BB962C8B-B14F-4D97-AF65-F5344CB8AC3E}">
        <p14:creationId xmlns:p14="http://schemas.microsoft.com/office/powerpoint/2010/main" val="14053147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000" b="89926" l="0" r="98768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96206" y="1381353"/>
            <a:ext cx="5813368" cy="483254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369129" y="406305"/>
            <a:ext cx="4405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Stevenson and Black, 2007 &amp; 2012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76603" y="833075"/>
            <a:ext cx="197427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 simple activity based on what the entire group can do with little or no modification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849050" y="811402"/>
            <a:ext cx="203661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Everyone does the same activity with modifications to challenge and support all abilities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5277" y="4106499"/>
            <a:ext cx="214052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An individual or group do a purposefully planned different activity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49050" y="3706276"/>
            <a:ext cx="236912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Participants are grouped accordingly to ability </a:t>
            </a:r>
            <a:r>
              <a:rPr lang="mr-IN" dirty="0"/>
              <a:t>–</a:t>
            </a:r>
            <a:r>
              <a:rPr lang="en-US" dirty="0"/>
              <a:t> each do the same activity but at appropriate levels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014409" y="2791306"/>
            <a:ext cx="103909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Everyone can play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451483" y="1778676"/>
            <a:ext cx="12173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Change to include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445456" y="4383498"/>
            <a:ext cx="1223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Ability Groups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527197" y="2846057"/>
            <a:ext cx="24749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chemeClr val="bg1"/>
                </a:solidFill>
              </a:rPr>
              <a:t>Adapted physical activity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068445" y="3638256"/>
            <a:ext cx="1223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Alternative activity</a:t>
            </a:r>
          </a:p>
        </p:txBody>
      </p:sp>
    </p:spTree>
    <p:extLst>
      <p:ext uri="{BB962C8B-B14F-4D97-AF65-F5344CB8AC3E}">
        <p14:creationId xmlns:p14="http://schemas.microsoft.com/office/powerpoint/2010/main" val="28693172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EC079296-CF77-EA40-9481-6A7CD2B7C3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9788"/>
            <a:ext cx="6537480" cy="6653655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315870A-AA5A-2C49-8F56-ED2853A329EE}"/>
              </a:ext>
            </a:extLst>
          </p:cNvPr>
          <p:cNvSpPr/>
          <p:nvPr/>
        </p:nvSpPr>
        <p:spPr>
          <a:xfrm>
            <a:off x="3995936" y="187971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hlinkClick r:id="rId4"/>
              </a:rPr>
              <a:t>https://www.youtube.com/watch?v=y99RoyFimww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370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1143000"/>
          </a:xfrm>
        </p:spPr>
        <p:txBody>
          <a:bodyPr/>
          <a:lstStyle/>
          <a:p>
            <a:r>
              <a:rPr lang="en-US" sz="4000" dirty="0"/>
              <a:t>Key features of Inclusive OAE &amp; 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9694" y="1797248"/>
            <a:ext cx="4109605" cy="3263504"/>
          </a:xfrm>
        </p:spPr>
        <p:txBody>
          <a:bodyPr/>
          <a:lstStyle/>
          <a:p>
            <a:r>
              <a:rPr lang="en-US" dirty="0"/>
              <a:t>Teaching and learning</a:t>
            </a:r>
          </a:p>
          <a:p>
            <a:r>
              <a:rPr lang="en-US" dirty="0"/>
              <a:t>Facilities/ equipment and resources</a:t>
            </a:r>
          </a:p>
          <a:p>
            <a:r>
              <a:rPr lang="en-US" dirty="0"/>
              <a:t>Process, outcomes and assessment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89162" y="1475566"/>
            <a:ext cx="4109605" cy="3970318"/>
          </a:xfrm>
          <a:prstGeom prst="rect">
            <a:avLst/>
          </a:prstGeom>
          <a:noFill/>
          <a:ln w="5715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2100" u="sng" dirty="0"/>
              <a:t>Inclusive Curriculum:</a:t>
            </a:r>
          </a:p>
          <a:p>
            <a:pPr marL="342900" indent="-342900">
              <a:buFontTx/>
              <a:buChar char="-"/>
            </a:pPr>
            <a:r>
              <a:rPr lang="en-US" sz="2100" dirty="0"/>
              <a:t>Setting suitable learning challenges</a:t>
            </a:r>
          </a:p>
          <a:p>
            <a:endParaRPr lang="en-US" sz="2100" dirty="0"/>
          </a:p>
          <a:p>
            <a:pPr marL="342900" indent="-342900">
              <a:buFontTx/>
              <a:buChar char="-"/>
            </a:pPr>
            <a:r>
              <a:rPr lang="en-US" sz="2100" dirty="0"/>
              <a:t>Responding to pupils to diverse learning needs</a:t>
            </a:r>
          </a:p>
          <a:p>
            <a:endParaRPr lang="en-US" sz="2100" dirty="0"/>
          </a:p>
          <a:p>
            <a:pPr marL="342900" indent="-342900">
              <a:buFontTx/>
              <a:buChar char="-"/>
            </a:pPr>
            <a:r>
              <a:rPr lang="en-US" sz="2100" dirty="0"/>
              <a:t>Overcoming potential barriers to learning and assessment for individuals and groups of pupils</a:t>
            </a:r>
          </a:p>
          <a:p>
            <a:endParaRPr lang="en-US" sz="2100" dirty="0"/>
          </a:p>
        </p:txBody>
      </p:sp>
    </p:spTree>
    <p:extLst>
      <p:ext uri="{BB962C8B-B14F-4D97-AF65-F5344CB8AC3E}">
        <p14:creationId xmlns:p14="http://schemas.microsoft.com/office/powerpoint/2010/main" val="12886775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6C03FDEC-D285-8443-BAD4-9FC452F65F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88" y="79070"/>
            <a:ext cx="8963025" cy="6699861"/>
          </a:xfr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F19F373-7449-564A-A6AD-2C59AA79B0E3}"/>
              </a:ext>
            </a:extLst>
          </p:cNvPr>
          <p:cNvSpPr txBox="1"/>
          <p:nvPr/>
        </p:nvSpPr>
        <p:spPr>
          <a:xfrm>
            <a:off x="1295636" y="3429000"/>
            <a:ext cx="6552728" cy="1200329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What happens in OAE and in PE for children with poor skills / motor development? </a:t>
            </a:r>
          </a:p>
        </p:txBody>
      </p:sp>
    </p:spTree>
    <p:extLst>
      <p:ext uri="{BB962C8B-B14F-4D97-AF65-F5344CB8AC3E}">
        <p14:creationId xmlns:p14="http://schemas.microsoft.com/office/powerpoint/2010/main" val="30751752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331C2-F44E-974A-819E-621F47AD4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Ymarferol</a:t>
            </a:r>
            <a:r>
              <a:rPr lang="en-US" dirty="0"/>
              <a:t> / Practical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3CEC9-3CEA-4B47-9677-97F85A652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343198"/>
            <a:ext cx="4038600" cy="4171603"/>
          </a:xfrm>
        </p:spPr>
        <p:txBody>
          <a:bodyPr/>
          <a:lstStyle/>
          <a:p>
            <a:r>
              <a:rPr lang="en-US" sz="2000" dirty="0" err="1"/>
              <a:t>Yn</a:t>
            </a:r>
            <a:r>
              <a:rPr lang="en-US" sz="2000" dirty="0"/>
              <a:t> y </a:t>
            </a:r>
            <a:r>
              <a:rPr lang="en-US" sz="2000" dirty="0" err="1"/>
              <a:t>stiwdio</a:t>
            </a:r>
            <a:r>
              <a:rPr lang="en-US" sz="2000" dirty="0"/>
              <a:t> </a:t>
            </a:r>
            <a:r>
              <a:rPr lang="en-US" sz="2000" dirty="0" err="1"/>
              <a:t>cynlluniwch</a:t>
            </a:r>
            <a:r>
              <a:rPr lang="en-US" sz="2000" dirty="0"/>
              <a:t> </a:t>
            </a:r>
            <a:r>
              <a:rPr lang="en-US" sz="2000" dirty="0" err="1"/>
              <a:t>gweithgaredd</a:t>
            </a:r>
            <a:r>
              <a:rPr lang="en-US" sz="2000" dirty="0"/>
              <a:t> </a:t>
            </a:r>
            <a:r>
              <a:rPr lang="en-US" sz="2000" dirty="0" err="1"/>
              <a:t>sy’n</a:t>
            </a:r>
            <a:r>
              <a:rPr lang="en-US" sz="2000" dirty="0"/>
              <a:t> </a:t>
            </a:r>
            <a:r>
              <a:rPr lang="en-US" sz="2000" dirty="0" err="1"/>
              <a:t>datblygu</a:t>
            </a:r>
            <a:r>
              <a:rPr lang="en-US" sz="2000" dirty="0"/>
              <a:t> </a:t>
            </a:r>
            <a:r>
              <a:rPr lang="en-US" sz="2000" dirty="0" err="1"/>
              <a:t>sgil</a:t>
            </a:r>
            <a:r>
              <a:rPr lang="en-US" sz="2000" dirty="0"/>
              <a:t>/</a:t>
            </a:r>
            <a:r>
              <a:rPr lang="en-US" sz="2000" dirty="0" err="1"/>
              <a:t>iau</a:t>
            </a:r>
            <a:r>
              <a:rPr lang="en-US" sz="2000" dirty="0"/>
              <a:t> </a:t>
            </a:r>
            <a:r>
              <a:rPr lang="en-US" sz="2000" dirty="0" err="1"/>
              <a:t>sylfaenol</a:t>
            </a:r>
            <a:r>
              <a:rPr lang="en-US" sz="2000" dirty="0"/>
              <a:t>.</a:t>
            </a:r>
          </a:p>
          <a:p>
            <a:endParaRPr lang="en-US" sz="2000" dirty="0"/>
          </a:p>
          <a:p>
            <a:r>
              <a:rPr lang="en-US" sz="2000" dirty="0"/>
              <a:t>Gall y </a:t>
            </a:r>
            <a:r>
              <a:rPr lang="en-US" sz="2000" dirty="0" err="1"/>
              <a:t>weithgaredd</a:t>
            </a:r>
            <a:r>
              <a:rPr lang="en-US" sz="2000" dirty="0"/>
              <a:t> </a:t>
            </a:r>
            <a:r>
              <a:rPr lang="en-US" sz="2000" dirty="0" err="1"/>
              <a:t>cael</a:t>
            </a:r>
            <a:r>
              <a:rPr lang="en-US" sz="2000" dirty="0"/>
              <a:t> </a:t>
            </a:r>
            <a:r>
              <a:rPr lang="en-US" sz="2000" dirty="0" err="1"/>
              <a:t>agweddau</a:t>
            </a:r>
            <a:r>
              <a:rPr lang="en-US" sz="2000" dirty="0"/>
              <a:t> </a:t>
            </a:r>
            <a:r>
              <a:rPr lang="en-US" sz="2000" dirty="0" err="1"/>
              <a:t>cystadleuol</a:t>
            </a:r>
            <a:r>
              <a:rPr lang="en-US" sz="2000" dirty="0"/>
              <a:t>, </a:t>
            </a:r>
            <a:r>
              <a:rPr lang="en-US" sz="2000" dirty="0" err="1"/>
              <a:t>hamddenol</a:t>
            </a:r>
            <a:r>
              <a:rPr lang="en-US" sz="2000" dirty="0"/>
              <a:t>, </a:t>
            </a:r>
            <a:r>
              <a:rPr lang="en-US" sz="2000" dirty="0" err="1"/>
              <a:t>pwrpas</a:t>
            </a:r>
            <a:r>
              <a:rPr lang="en-US" sz="2000" dirty="0"/>
              <a:t> </a:t>
            </a:r>
            <a:r>
              <a:rPr lang="en-US" sz="2000" dirty="0" err="1"/>
              <a:t>dysgu</a:t>
            </a:r>
            <a:r>
              <a:rPr lang="en-US" sz="2000" dirty="0"/>
              <a:t> neu </a:t>
            </a:r>
            <a:r>
              <a:rPr lang="en-US" sz="2000" dirty="0" err="1"/>
              <a:t>hyfforddiant</a:t>
            </a:r>
            <a:r>
              <a:rPr lang="en-US" sz="2000" dirty="0"/>
              <a:t>.</a:t>
            </a:r>
          </a:p>
          <a:p>
            <a:endParaRPr lang="en-US" sz="2000" dirty="0"/>
          </a:p>
          <a:p>
            <a:r>
              <a:rPr lang="en-US" sz="2000" dirty="0"/>
              <a:t>Pa </a:t>
            </a:r>
            <a:r>
              <a:rPr lang="en-US" sz="2000" dirty="0" err="1"/>
              <a:t>strategaethau</a:t>
            </a:r>
            <a:r>
              <a:rPr lang="en-US" sz="2000" dirty="0"/>
              <a:t> </a:t>
            </a:r>
            <a:r>
              <a:rPr lang="en-US" sz="2000" dirty="0" err="1"/>
              <a:t>defnyddioch</a:t>
            </a:r>
            <a:r>
              <a:rPr lang="en-US" sz="2000" dirty="0"/>
              <a:t> chi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sicrhau</a:t>
            </a:r>
            <a:r>
              <a:rPr lang="en-US" sz="2000" dirty="0"/>
              <a:t> </a:t>
            </a:r>
            <a:r>
              <a:rPr lang="en-US" sz="2000" dirty="0" err="1"/>
              <a:t>gweithgareddau</a:t>
            </a:r>
            <a:r>
              <a:rPr lang="en-US" sz="2000" dirty="0"/>
              <a:t> </a:t>
            </a:r>
            <a:r>
              <a:rPr lang="en-US" sz="2000" dirty="0" err="1"/>
              <a:t>cynhwysol</a:t>
            </a:r>
            <a:r>
              <a:rPr lang="en-US" sz="2000" dirty="0"/>
              <a:t>? 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E6E5AC-4FFB-8748-9B3F-5BED4CC97C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17638"/>
            <a:ext cx="4038600" cy="4171603"/>
          </a:xfrm>
        </p:spPr>
        <p:txBody>
          <a:bodyPr/>
          <a:lstStyle/>
          <a:p>
            <a:r>
              <a:rPr lang="en-US" sz="2000" dirty="0"/>
              <a:t>At the studio / yard design an activity that develops fundamental skill/s </a:t>
            </a:r>
          </a:p>
          <a:p>
            <a:endParaRPr lang="en-US" sz="2000" dirty="0"/>
          </a:p>
          <a:p>
            <a:r>
              <a:rPr lang="en-US" sz="2000" dirty="0"/>
              <a:t>The activity could have characteristics that are Competitive, recreational, learning purposes or training </a:t>
            </a:r>
          </a:p>
          <a:p>
            <a:endParaRPr lang="en-US" sz="2000" dirty="0"/>
          </a:p>
          <a:p>
            <a:r>
              <a:rPr lang="en-US" sz="2000" dirty="0"/>
              <a:t>Which strategy/</a:t>
            </a:r>
            <a:r>
              <a:rPr lang="en-US" sz="2000" dirty="0" err="1"/>
              <a:t>ies</a:t>
            </a:r>
            <a:r>
              <a:rPr lang="en-US" sz="2000" dirty="0"/>
              <a:t> did you adopt to ensure inclusion? </a:t>
            </a:r>
          </a:p>
        </p:txBody>
      </p:sp>
    </p:spTree>
    <p:extLst>
      <p:ext uri="{BB962C8B-B14F-4D97-AF65-F5344CB8AC3E}">
        <p14:creationId xmlns:p14="http://schemas.microsoft.com/office/powerpoint/2010/main" val="35292424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icture containing shape&#10;&#10;Description automatically generated">
            <a:extLst>
              <a:ext uri="{FF2B5EF4-FFF2-40B4-BE49-F238E27FC236}">
                <a16:creationId xmlns:a16="http://schemas.microsoft.com/office/drawing/2014/main" id="{7CE591BA-7474-8B49-A3FC-6C88D70C341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075" y="548680"/>
            <a:ext cx="8783850" cy="4680520"/>
          </a:xfrm>
        </p:spPr>
      </p:pic>
    </p:spTree>
    <p:extLst>
      <p:ext uri="{BB962C8B-B14F-4D97-AF65-F5344CB8AC3E}">
        <p14:creationId xmlns:p14="http://schemas.microsoft.com/office/powerpoint/2010/main" val="33082666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7709821-71C1-C447-B6D7-A3E2FAAEE7F7}"/>
              </a:ext>
            </a:extLst>
          </p:cNvPr>
          <p:cNvSpPr txBox="1">
            <a:spLocks/>
          </p:cNvSpPr>
          <p:nvPr/>
        </p:nvSpPr>
        <p:spPr bwMode="auto">
          <a:xfrm>
            <a:off x="138336" y="0"/>
            <a:ext cx="886732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US" dirty="0"/>
              <a:t>Prep for practical activity : Task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1E1DA03-C2C6-B740-BB94-3B34E164FF65}"/>
              </a:ext>
            </a:extLst>
          </p:cNvPr>
          <p:cNvSpPr txBox="1">
            <a:spLocks/>
          </p:cNvSpPr>
          <p:nvPr/>
        </p:nvSpPr>
        <p:spPr bwMode="auto">
          <a:xfrm>
            <a:off x="457200" y="980728"/>
            <a:ext cx="8229600" cy="39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dirty="0"/>
              <a:t>As a pair create a list of up to ten factors that you would like to use as indicators of quality in your own outdoor teaching. </a:t>
            </a:r>
          </a:p>
          <a:p>
            <a:pPr eaLnBrk="1" hangingPunct="1"/>
            <a:r>
              <a:rPr lang="en-US" dirty="0"/>
              <a:t>Compare your list with another pair – what are the differences – and add any news factors to your list.</a:t>
            </a:r>
          </a:p>
          <a:p>
            <a:pPr eaLnBrk="1" hangingPunct="1"/>
            <a:r>
              <a:rPr lang="en-US" dirty="0"/>
              <a:t>During the practical – spend time observing your colleagues and consider the extent that the activity is high-quality. </a:t>
            </a:r>
          </a:p>
        </p:txBody>
      </p:sp>
    </p:spTree>
    <p:extLst>
      <p:ext uri="{BB962C8B-B14F-4D97-AF65-F5344CB8AC3E}">
        <p14:creationId xmlns:p14="http://schemas.microsoft.com/office/powerpoint/2010/main" val="27085755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4270F-0B1E-F54D-80DD-0048F94F9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192" y="876636"/>
            <a:ext cx="8229600" cy="1824236"/>
          </a:xfrm>
        </p:spPr>
        <p:txBody>
          <a:bodyPr/>
          <a:lstStyle/>
          <a:p>
            <a:r>
              <a:rPr lang="en-US" sz="5600" dirty="0"/>
              <a:t>Bant a </a:t>
            </a:r>
            <a:r>
              <a:rPr lang="en-US" sz="5600" dirty="0" err="1"/>
              <a:t>ni</a:t>
            </a:r>
            <a:r>
              <a:rPr lang="en-US" sz="5600" dirty="0"/>
              <a:t>!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825EB-153B-0B49-BD89-A05332EA8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184" y="3469341"/>
            <a:ext cx="8373616" cy="2476872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/>
              <a:t>We will be following Covid-19 University  safety guidelines in relation to our conduct whilst using the studio. </a:t>
            </a:r>
          </a:p>
        </p:txBody>
      </p:sp>
    </p:spTree>
    <p:extLst>
      <p:ext uri="{BB962C8B-B14F-4D97-AF65-F5344CB8AC3E}">
        <p14:creationId xmlns:p14="http://schemas.microsoft.com/office/powerpoint/2010/main" val="31535328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-426957"/>
            <a:ext cx="9108141" cy="1336956"/>
          </a:xfrm>
        </p:spPr>
        <p:txBody>
          <a:bodyPr>
            <a:normAutofit fontScale="90000"/>
          </a:bodyPr>
          <a:lstStyle/>
          <a:p>
            <a:br>
              <a:rPr lang="en-GB" altLang="en-US" sz="2900" dirty="0"/>
            </a:br>
            <a:br>
              <a:rPr lang="en-GB" altLang="en-US" sz="2900" dirty="0"/>
            </a:br>
            <a:r>
              <a:rPr lang="en-GB" altLang="en-US" sz="2900" dirty="0" err="1"/>
              <a:t>Agweddau</a:t>
            </a:r>
            <a:r>
              <a:rPr lang="en-GB" altLang="en-US" sz="2900" dirty="0"/>
              <a:t> </a:t>
            </a:r>
            <a:r>
              <a:rPr lang="en-GB" altLang="en-US" sz="2900" dirty="0" err="1"/>
              <a:t>sylfaenol</a:t>
            </a:r>
            <a:r>
              <a:rPr lang="en-GB" altLang="en-US" sz="2900" dirty="0"/>
              <a:t> o </a:t>
            </a:r>
            <a:r>
              <a:rPr lang="en-GB" altLang="en-US" sz="2900" dirty="0" err="1"/>
              <a:t>sensori</a:t>
            </a:r>
            <a:r>
              <a:rPr lang="en-GB" altLang="en-US" sz="2900" dirty="0"/>
              <a:t> a motor </a:t>
            </a:r>
            <a:r>
              <a:rPr lang="en-GB" altLang="en-US" sz="2900" dirty="0" err="1"/>
              <a:t>sy’n</a:t>
            </a:r>
            <a:r>
              <a:rPr lang="en-GB" altLang="en-US" sz="2900" dirty="0"/>
              <a:t> </a:t>
            </a:r>
            <a:r>
              <a:rPr lang="en-GB" altLang="en-US" sz="2900" dirty="0" err="1"/>
              <a:t>dylanwadu</a:t>
            </a:r>
            <a:r>
              <a:rPr lang="en-GB" altLang="en-US" sz="2900" dirty="0"/>
              <a:t> </a:t>
            </a:r>
            <a:r>
              <a:rPr lang="en-GB" altLang="en-US" sz="2900" dirty="0" err="1"/>
              <a:t>ar</a:t>
            </a:r>
            <a:r>
              <a:rPr lang="en-GB" altLang="en-US" sz="2900" dirty="0"/>
              <a:t> </a:t>
            </a:r>
            <a:r>
              <a:rPr lang="en-GB" altLang="en-US" sz="2900" dirty="0" err="1"/>
              <a:t>ddysgu</a:t>
            </a:r>
            <a:r>
              <a:rPr lang="en-GB" altLang="en-US" sz="2900" dirty="0"/>
              <a:t>.  </a:t>
            </a:r>
            <a:br>
              <a:rPr lang="en-GB" altLang="en-US" sz="2900" dirty="0"/>
            </a:br>
            <a:r>
              <a:rPr lang="en-GB" altLang="en-US" sz="2900" dirty="0"/>
              <a:t>Basic sensory &amp; motor components that influence learning.</a:t>
            </a:r>
            <a:endParaRPr lang="en-US" altLang="en-US" sz="2900" dirty="0"/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154208" y="1257300"/>
            <a:ext cx="4543712" cy="4343400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dirty="0" err="1"/>
              <a:t>Ymwybyddiaeth</a:t>
            </a:r>
            <a:r>
              <a:rPr lang="en-GB" altLang="en-US" dirty="0"/>
              <a:t> </a:t>
            </a:r>
            <a:r>
              <a:rPr lang="en-GB" altLang="en-US" dirty="0" err="1"/>
              <a:t>corfforol</a:t>
            </a:r>
            <a:endParaRPr lang="en-GB" altLang="en-US" dirty="0"/>
          </a:p>
          <a:p>
            <a:r>
              <a:rPr lang="en-GB" altLang="en-US" dirty="0" err="1"/>
              <a:t>Cynllunio</a:t>
            </a:r>
            <a:r>
              <a:rPr lang="en-GB" altLang="en-US" dirty="0"/>
              <a:t> motor	</a:t>
            </a:r>
          </a:p>
          <a:p>
            <a:r>
              <a:rPr lang="en-GB" altLang="en-US" dirty="0"/>
              <a:t>‘Perception of movement’</a:t>
            </a:r>
          </a:p>
          <a:p>
            <a:r>
              <a:rPr lang="en-GB" altLang="en-US" dirty="0" err="1"/>
              <a:t>Sgiliau</a:t>
            </a:r>
            <a:r>
              <a:rPr lang="en-GB" altLang="en-US" dirty="0"/>
              <a:t> </a:t>
            </a:r>
            <a:r>
              <a:rPr lang="en-GB" altLang="en-US" dirty="0" err="1"/>
              <a:t>cain</a:t>
            </a:r>
            <a:r>
              <a:rPr lang="en-GB" altLang="en-US" dirty="0"/>
              <a:t> </a:t>
            </a:r>
          </a:p>
          <a:p>
            <a:r>
              <a:rPr lang="en-GB" altLang="en-US" dirty="0" err="1"/>
              <a:t>Cyffwrdd</a:t>
            </a:r>
            <a:r>
              <a:rPr lang="en-GB" altLang="en-US" dirty="0"/>
              <a:t> </a:t>
            </a:r>
          </a:p>
          <a:p>
            <a:r>
              <a:rPr lang="en-GB" altLang="en-US" dirty="0" err="1"/>
              <a:t>Sgiliau</a:t>
            </a:r>
            <a:r>
              <a:rPr lang="en-GB" altLang="en-US" dirty="0"/>
              <a:t> </a:t>
            </a:r>
            <a:r>
              <a:rPr lang="en-GB" altLang="en-US" dirty="0" err="1"/>
              <a:t>Gweledol</a:t>
            </a:r>
            <a:r>
              <a:rPr lang="en-GB" altLang="en-US" dirty="0"/>
              <a:t> </a:t>
            </a:r>
          </a:p>
          <a:p>
            <a:r>
              <a:rPr lang="en-GB" altLang="en-US" dirty="0" err="1"/>
              <a:t>Prosesi</a:t>
            </a:r>
            <a:r>
              <a:rPr lang="en-GB" altLang="en-US" dirty="0"/>
              <a:t> </a:t>
            </a:r>
            <a:r>
              <a:rPr lang="en-GB" altLang="en-US" dirty="0" err="1"/>
              <a:t>Iaith</a:t>
            </a:r>
            <a:r>
              <a:rPr lang="en-GB" altLang="en-US" dirty="0"/>
              <a:t> 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906740" y="1257300"/>
            <a:ext cx="4112969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9250" marR="0" lvl="0" indent="-349250" algn="l" defTabSz="914400" rtl="0" eaLnBrk="1" fontAlgn="auto" latinLnBrk="0" hangingPunct="1">
              <a:lnSpc>
                <a:spcPct val="100000"/>
              </a:lnSpc>
              <a:spcBef>
                <a:spcPts val="2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Body awareness	</a:t>
            </a:r>
          </a:p>
          <a:p>
            <a:pPr marL="349250" marR="0" lvl="0" indent="-349250" algn="l" defTabSz="914400" rtl="0" eaLnBrk="1" fontAlgn="auto" latinLnBrk="0" hangingPunct="1">
              <a:lnSpc>
                <a:spcPct val="100000"/>
              </a:lnSpc>
              <a:spcBef>
                <a:spcPts val="2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Motor planning</a:t>
            </a:r>
          </a:p>
          <a:p>
            <a:pPr marL="349250" marR="0" lvl="0" indent="-349250" algn="l" defTabSz="914400" rtl="0" eaLnBrk="1" fontAlgn="auto" latinLnBrk="0" hangingPunct="1">
              <a:lnSpc>
                <a:spcPct val="100000"/>
              </a:lnSpc>
              <a:spcBef>
                <a:spcPts val="2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Perception of movement</a:t>
            </a:r>
          </a:p>
          <a:p>
            <a:pPr marL="349250" marR="0" lvl="0" indent="-349250" algn="l" defTabSz="914400" rtl="0" eaLnBrk="1" fontAlgn="auto" latinLnBrk="0" hangingPunct="1">
              <a:lnSpc>
                <a:spcPct val="100000"/>
              </a:lnSpc>
              <a:spcBef>
                <a:spcPts val="2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Fine motor control</a:t>
            </a:r>
          </a:p>
          <a:p>
            <a:pPr marL="349250" marR="0" lvl="0" indent="-349250" algn="l" defTabSz="914400" rtl="0" eaLnBrk="1" fontAlgn="auto" latinLnBrk="0" hangingPunct="1">
              <a:lnSpc>
                <a:spcPct val="100000"/>
              </a:lnSpc>
              <a:spcBef>
                <a:spcPts val="2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Touch </a:t>
            </a:r>
          </a:p>
          <a:p>
            <a:pPr marL="349250" marR="0" lvl="0" indent="-349250" algn="l" defTabSz="914400" rtl="0" eaLnBrk="1" fontAlgn="auto" latinLnBrk="0" hangingPunct="1">
              <a:lnSpc>
                <a:spcPct val="100000"/>
              </a:lnSpc>
              <a:spcBef>
                <a:spcPts val="2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Visual skills</a:t>
            </a:r>
          </a:p>
          <a:p>
            <a:pPr marL="349250" marR="0" lvl="0" indent="-349250" algn="l" defTabSz="914400" rtl="0" eaLnBrk="1" fontAlgn="auto" latinLnBrk="0" hangingPunct="1">
              <a:lnSpc>
                <a:spcPct val="100000"/>
              </a:lnSpc>
              <a:spcBef>
                <a:spcPts val="20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Language processing</a:t>
            </a: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10008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345D1EB-D630-7C42-8991-214638D8BE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90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696187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FDEA0-8BB2-1442-84CF-FDE67FDB4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155" y="25250"/>
            <a:ext cx="8507288" cy="1143000"/>
          </a:xfrm>
        </p:spPr>
        <p:txBody>
          <a:bodyPr/>
          <a:lstStyle/>
          <a:p>
            <a:r>
              <a:rPr lang="en-US" sz="3800" dirty="0"/>
              <a:t>Sut </a:t>
            </a:r>
            <a:r>
              <a:rPr lang="en-US" sz="3800" dirty="0" err="1"/>
              <a:t>i</a:t>
            </a:r>
            <a:r>
              <a:rPr lang="en-US" sz="3800" dirty="0"/>
              <a:t> </a:t>
            </a:r>
            <a:r>
              <a:rPr lang="en-US" sz="3800" dirty="0" err="1"/>
              <a:t>ni’n</a:t>
            </a:r>
            <a:r>
              <a:rPr lang="en-US" sz="3800" dirty="0"/>
              <a:t> </a:t>
            </a:r>
            <a:r>
              <a:rPr lang="en-US" sz="3800" dirty="0" err="1"/>
              <a:t>dysgu</a:t>
            </a:r>
            <a:r>
              <a:rPr lang="en-US" sz="3800" dirty="0"/>
              <a:t>? / How do we learn?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1E703-7D92-324F-8919-4932F96DB1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2155" y="1151737"/>
            <a:ext cx="4038600" cy="5156252"/>
          </a:xfrm>
        </p:spPr>
        <p:txBody>
          <a:bodyPr/>
          <a:lstStyle/>
          <a:p>
            <a:r>
              <a:rPr lang="en-GB" sz="3200" dirty="0" err="1">
                <a:solidFill>
                  <a:srgbClr val="FF0000"/>
                </a:solidFill>
              </a:rPr>
              <a:t>Gwneud</a:t>
            </a:r>
            <a:endParaRPr lang="en-GB" sz="3200" dirty="0">
              <a:solidFill>
                <a:srgbClr val="FF0000"/>
              </a:solidFill>
            </a:endParaRPr>
          </a:p>
          <a:p>
            <a:r>
              <a:rPr lang="en-GB" sz="3200" dirty="0">
                <a:solidFill>
                  <a:srgbClr val="FF0000"/>
                </a:solidFill>
              </a:rPr>
              <a:t>Cael hwyl</a:t>
            </a:r>
          </a:p>
          <a:p>
            <a:r>
              <a:rPr lang="en-GB" sz="3200" dirty="0" err="1">
                <a:solidFill>
                  <a:srgbClr val="FF0000"/>
                </a:solidFill>
              </a:rPr>
              <a:t>Arbrofi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</a:p>
          <a:p>
            <a:r>
              <a:rPr lang="en-GB" sz="3200" dirty="0" err="1">
                <a:solidFill>
                  <a:srgbClr val="FF0000"/>
                </a:solidFill>
              </a:rPr>
              <a:t>Rhyngweithio</a:t>
            </a:r>
            <a:r>
              <a:rPr lang="en-GB" sz="3200" dirty="0">
                <a:solidFill>
                  <a:srgbClr val="FF0000"/>
                </a:solidFill>
              </a:rPr>
              <a:t> ag </a:t>
            </a:r>
            <a:r>
              <a:rPr lang="en-GB" sz="3200" dirty="0" err="1">
                <a:solidFill>
                  <a:srgbClr val="FF0000"/>
                </a:solidFill>
              </a:rPr>
              <a:t>eraill</a:t>
            </a:r>
            <a:r>
              <a:rPr lang="en-GB" sz="3200" dirty="0">
                <a:solidFill>
                  <a:srgbClr val="FF0000"/>
                </a:solidFill>
              </a:rPr>
              <a:t>  </a:t>
            </a:r>
          </a:p>
          <a:p>
            <a:r>
              <a:rPr lang="en-GB" sz="3200" dirty="0" err="1">
                <a:solidFill>
                  <a:srgbClr val="FF0000"/>
                </a:solidFill>
              </a:rPr>
              <a:t>Datrys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  <a:r>
              <a:rPr lang="en-GB" sz="3200" dirty="0" err="1">
                <a:solidFill>
                  <a:srgbClr val="FF0000"/>
                </a:solidFill>
              </a:rPr>
              <a:t>problemau</a:t>
            </a:r>
            <a:endParaRPr lang="en-GB" sz="3200" dirty="0">
              <a:solidFill>
                <a:srgbClr val="FF0000"/>
              </a:solidFill>
            </a:endParaRPr>
          </a:p>
          <a:p>
            <a:r>
              <a:rPr lang="en-GB" sz="3200" dirty="0" err="1">
                <a:solidFill>
                  <a:srgbClr val="FF0000"/>
                </a:solidFill>
              </a:rPr>
              <a:t>Gwylio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</a:p>
          <a:p>
            <a:r>
              <a:rPr lang="en-GB" sz="3200" dirty="0" err="1">
                <a:solidFill>
                  <a:srgbClr val="FF0000"/>
                </a:solidFill>
              </a:rPr>
              <a:t>Ailadrodd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  <a:r>
              <a:rPr lang="en-GB" sz="3200" dirty="0" err="1">
                <a:solidFill>
                  <a:srgbClr val="FF0000"/>
                </a:solidFill>
              </a:rPr>
              <a:t>Pwrpasol</a:t>
            </a:r>
            <a:endParaRPr lang="en-GB" sz="3200" dirty="0">
              <a:solidFill>
                <a:srgbClr val="FF000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095C15-D637-B94C-B207-FC0E3F6603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10843" y="1151737"/>
            <a:ext cx="4191002" cy="3989040"/>
          </a:xfrm>
        </p:spPr>
        <p:txBody>
          <a:bodyPr/>
          <a:lstStyle/>
          <a:p>
            <a:r>
              <a:rPr lang="en-GB" sz="3200" dirty="0"/>
              <a:t>Doing </a:t>
            </a:r>
          </a:p>
          <a:p>
            <a:r>
              <a:rPr lang="en-GB" sz="3200" dirty="0"/>
              <a:t>Enjoying </a:t>
            </a:r>
          </a:p>
          <a:p>
            <a:r>
              <a:rPr lang="en-GB" sz="3200" dirty="0"/>
              <a:t>Experimenting </a:t>
            </a:r>
          </a:p>
          <a:p>
            <a:r>
              <a:rPr lang="en-GB" sz="3200" dirty="0"/>
              <a:t>Interaction with others </a:t>
            </a:r>
          </a:p>
          <a:p>
            <a:r>
              <a:rPr lang="en-GB" sz="3200" dirty="0"/>
              <a:t>Problem solving</a:t>
            </a:r>
          </a:p>
          <a:p>
            <a:r>
              <a:rPr lang="en-GB" sz="3200" dirty="0"/>
              <a:t>Watching </a:t>
            </a:r>
          </a:p>
          <a:p>
            <a:r>
              <a:rPr lang="en-GB" sz="3200" dirty="0"/>
              <a:t>Purposeful Repetition</a:t>
            </a:r>
          </a:p>
        </p:txBody>
      </p:sp>
    </p:spTree>
    <p:extLst>
      <p:ext uri="{BB962C8B-B14F-4D97-AF65-F5344CB8AC3E}">
        <p14:creationId xmlns:p14="http://schemas.microsoft.com/office/powerpoint/2010/main" val="29920246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400" dirty="0"/>
              <a:t>Feedback from practical session.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70484"/>
            <a:ext cx="8028384" cy="3917032"/>
          </a:xfrm>
        </p:spPr>
        <p:txBody>
          <a:bodyPr/>
          <a:lstStyle/>
          <a:p>
            <a:r>
              <a:rPr lang="en-US" sz="2400" dirty="0"/>
              <a:t>Physical activity characteristics? </a:t>
            </a:r>
            <a:r>
              <a:rPr lang="en-US" sz="2400" dirty="0" err="1"/>
              <a:t>Eg</a:t>
            </a:r>
            <a:r>
              <a:rPr lang="en-US" sz="2400" dirty="0"/>
              <a:t>. Competition, recreation, learning/ training etc.</a:t>
            </a:r>
          </a:p>
          <a:p>
            <a:r>
              <a:rPr lang="en-US" sz="2400" dirty="0"/>
              <a:t>Which Interventions from STEP did you use? </a:t>
            </a:r>
          </a:p>
          <a:p>
            <a:r>
              <a:rPr lang="en-US" sz="2400" dirty="0"/>
              <a:t>Which ‘wave’ would the intervention support? </a:t>
            </a:r>
          </a:p>
          <a:p>
            <a:r>
              <a:rPr lang="en-US" sz="2400" dirty="0"/>
              <a:t>Which area on the inclusion spectrum would the intervention support?</a:t>
            </a:r>
          </a:p>
          <a:p>
            <a:r>
              <a:rPr lang="en-US" sz="2400" dirty="0"/>
              <a:t>Did you manage to adapt the activity to include or make suitable for a different type of barrier?</a:t>
            </a:r>
          </a:p>
        </p:txBody>
      </p:sp>
    </p:spTree>
    <p:extLst>
      <p:ext uri="{BB962C8B-B14F-4D97-AF65-F5344CB8AC3E}">
        <p14:creationId xmlns:p14="http://schemas.microsoft.com/office/powerpoint/2010/main" val="25327185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D19CE-97C6-324D-8A8F-6E4DE5580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sz="3800" dirty="0"/>
              <a:t>Feedback from practical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201D9-B773-034F-B165-81EDF4FE53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r>
              <a:rPr lang="en-US" dirty="0"/>
              <a:t>Revisit your list of up to ten factors that you would like to use as indicators of quality in your own outdoor teaching.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During the practical – what aspects of high-quality delivery did you observe with your colleagues? </a:t>
            </a:r>
          </a:p>
        </p:txBody>
      </p:sp>
    </p:spTree>
    <p:extLst>
      <p:ext uri="{BB962C8B-B14F-4D97-AF65-F5344CB8AC3E}">
        <p14:creationId xmlns:p14="http://schemas.microsoft.com/office/powerpoint/2010/main" val="33636818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178A9-5CCA-4CD6-B931-E43D396D0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Adborth</a:t>
            </a:r>
            <a:r>
              <a:rPr lang="en-GB" dirty="0"/>
              <a:t> /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92180-EB5C-435D-9655-DA238529E2D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Mynegu</a:t>
            </a:r>
            <a:r>
              <a:rPr lang="en-GB" dirty="0"/>
              <a:t> barn</a:t>
            </a:r>
          </a:p>
          <a:p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dderbyn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modiwl</a:t>
            </a:r>
            <a:endParaRPr lang="en-GB" dirty="0"/>
          </a:p>
          <a:p>
            <a:r>
              <a:rPr lang="en-GB" dirty="0" err="1"/>
              <a:t>Addasiadau</a:t>
            </a:r>
            <a:r>
              <a:rPr lang="en-GB" dirty="0"/>
              <a:t> o </a:t>
            </a:r>
            <a:r>
              <a:rPr lang="en-GB" dirty="0" err="1"/>
              <a:t>ganlyniad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adborth</a:t>
            </a:r>
            <a:endParaRPr lang="en-GB" dirty="0"/>
          </a:p>
          <a:p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y </a:t>
            </a:r>
            <a:r>
              <a:rPr lang="en-GB" dirty="0" err="1"/>
              <a:t>modiwl</a:t>
            </a:r>
            <a:r>
              <a:rPr lang="en-GB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EF2F06-5E61-400A-AF62-2404003A51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Opinion  </a:t>
            </a:r>
          </a:p>
          <a:p>
            <a:r>
              <a:rPr lang="en-GB" dirty="0"/>
              <a:t>Steps taken during module to receive feedback</a:t>
            </a:r>
          </a:p>
          <a:p>
            <a:r>
              <a:rPr lang="en-GB" dirty="0"/>
              <a:t>Adaptations made as result of feedback</a:t>
            </a:r>
          </a:p>
          <a:p>
            <a:r>
              <a:rPr lang="en-GB" dirty="0"/>
              <a:t>Next steps for module?</a:t>
            </a:r>
          </a:p>
        </p:txBody>
      </p:sp>
    </p:spTree>
    <p:extLst>
      <p:ext uri="{BB962C8B-B14F-4D97-AF65-F5344CB8AC3E}">
        <p14:creationId xmlns:p14="http://schemas.microsoft.com/office/powerpoint/2010/main" val="32155672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41ABBD4-C0B3-8845-B56B-3D379A1E7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976" y="4435795"/>
            <a:ext cx="8229600" cy="1143000"/>
          </a:xfrm>
        </p:spPr>
        <p:txBody>
          <a:bodyPr/>
          <a:lstStyle/>
          <a:p>
            <a:r>
              <a:rPr lang="en-US" dirty="0" err="1"/>
              <a:t>Diolch</a:t>
            </a:r>
            <a:r>
              <a:rPr lang="en-US" dirty="0"/>
              <a:t> / Thank you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2DE4805-A63D-9A4C-8AD5-FA46E4887D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2600" y="686615"/>
            <a:ext cx="4038600" cy="3989040"/>
          </a:xfrm>
        </p:spPr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gwestiynau</a:t>
            </a:r>
            <a:r>
              <a:rPr lang="en-US" dirty="0"/>
              <a:t>?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1C6EBE-898F-F445-BF45-E36A882419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9176" y="2492896"/>
            <a:ext cx="4038600" cy="3989040"/>
          </a:xfrm>
        </p:spPr>
        <p:txBody>
          <a:bodyPr/>
          <a:lstStyle/>
          <a:p>
            <a:r>
              <a:rPr lang="en-US" dirty="0"/>
              <a:t>What are your questions? </a:t>
            </a:r>
          </a:p>
        </p:txBody>
      </p:sp>
      <p:pic>
        <p:nvPicPr>
          <p:cNvPr id="8" name="Content Placeholder 3" descr="question_mark.jpg">
            <a:extLst>
              <a:ext uri="{FF2B5EF4-FFF2-40B4-BE49-F238E27FC236}">
                <a16:creationId xmlns:a16="http://schemas.microsoft.com/office/drawing/2014/main" id="{90515E32-3777-B54A-963D-841E2EEB7BFC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34198" y="535596"/>
            <a:ext cx="3324966" cy="3324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84114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18C93-16AB-1347-B540-D708E441F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2068"/>
            <a:ext cx="8229600" cy="1143000"/>
          </a:xfrm>
        </p:spPr>
        <p:txBody>
          <a:bodyPr/>
          <a:lstStyle/>
          <a:p>
            <a:r>
              <a:rPr lang="en-US" dirty="0" err="1"/>
              <a:t>Darlith</a:t>
            </a:r>
            <a:r>
              <a:rPr lang="en-US" dirty="0"/>
              <a:t> </a:t>
            </a:r>
            <a:r>
              <a:rPr lang="en-US" dirty="0" err="1"/>
              <a:t>dydd</a:t>
            </a:r>
            <a:r>
              <a:rPr lang="en-US" dirty="0"/>
              <a:t> </a:t>
            </a:r>
            <a:r>
              <a:rPr lang="en-US" dirty="0" err="1"/>
              <a:t>Gwener</a:t>
            </a:r>
            <a:r>
              <a:rPr lang="en-US" dirty="0"/>
              <a:t> 20</a:t>
            </a:r>
            <a:r>
              <a:rPr lang="en-US" baseline="30000" dirty="0"/>
              <a:t>th</a:t>
            </a:r>
            <a:r>
              <a:rPr lang="en-US" dirty="0"/>
              <a:t> Tach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78ED03-5028-C949-BD06-31F05C7E70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6350" y="933450"/>
            <a:ext cx="6591300" cy="499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365917"/>
      </p:ext>
    </p:extLst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2" id="{3591BD16-07DF-4BA2-BF3E-1BC8979AC60E}" vid="{23EDC278-C0A3-4313-8D21-321F5231F3B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2352</Words>
  <Application>Microsoft Office PowerPoint</Application>
  <PresentationFormat>On-screen Show (4:3)</PresentationFormat>
  <Paragraphs>325</Paragraphs>
  <Slides>31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9" baseType="lpstr">
      <vt:lpstr>MS PGothic</vt:lpstr>
      <vt:lpstr>MS PGothic</vt:lpstr>
      <vt:lpstr>Arial</vt:lpstr>
      <vt:lpstr>Myriad Pro</vt:lpstr>
      <vt:lpstr>Verdana</vt:lpstr>
      <vt:lpstr>Wingdings</vt:lpstr>
      <vt:lpstr>Wingdings 2</vt:lpstr>
      <vt:lpstr>Theme2</vt:lpstr>
      <vt:lpstr>BMPE 5005   Inclusion : Practical   </vt:lpstr>
      <vt:lpstr>Adborth / Feedback</vt:lpstr>
      <vt:lpstr>Amcanion / Aims :</vt:lpstr>
      <vt:lpstr>Every child matters (2003)</vt:lpstr>
      <vt:lpstr>Well-being of Future Generations Act for Wales (2015) </vt:lpstr>
      <vt:lpstr>PowerPoint Presentation</vt:lpstr>
      <vt:lpstr>Don’t forget Me</vt:lpstr>
      <vt:lpstr>Defining Inclusion – Early Childhood: Chapter ‘Inclusion and Diversity’ p.211-224 </vt:lpstr>
      <vt:lpstr>PowerPoint Presentation</vt:lpstr>
      <vt:lpstr>What could cause barriers to inclusion? </vt:lpstr>
      <vt:lpstr>Identifying Barriers</vt:lpstr>
      <vt:lpstr>PowerPoint Presentation</vt:lpstr>
      <vt:lpstr>A person has a disability if…</vt:lpstr>
      <vt:lpstr>Our Responsibility with Inclusion in OAE &amp; PE</vt:lpstr>
      <vt:lpstr>PowerPoint Presentation</vt:lpstr>
      <vt:lpstr>PowerPoint Presentation</vt:lpstr>
      <vt:lpstr>PowerPoint Presentation</vt:lpstr>
      <vt:lpstr>Key features of Inclusive OAE &amp; PE</vt:lpstr>
      <vt:lpstr>PowerPoint Presentation</vt:lpstr>
      <vt:lpstr>Ymarferol / Practical</vt:lpstr>
      <vt:lpstr>PowerPoint Presentation</vt:lpstr>
      <vt:lpstr>PowerPoint Presentation</vt:lpstr>
      <vt:lpstr>Bant a ni! </vt:lpstr>
      <vt:lpstr>  Agweddau sylfaenol o sensori a motor sy’n dylanwadu ar ddysgu.   Basic sensory &amp; motor components that influence learning.</vt:lpstr>
      <vt:lpstr>PowerPoint Presentation</vt:lpstr>
      <vt:lpstr>Sut i ni’n dysgu? / How do we learn?</vt:lpstr>
      <vt:lpstr>Feedback from practical session.</vt:lpstr>
      <vt:lpstr>Feedback from practical session </vt:lpstr>
      <vt:lpstr>Adborth / Feedback</vt:lpstr>
      <vt:lpstr>Diolch / Thank you</vt:lpstr>
      <vt:lpstr>Darlith dydd Gwener 20th Tach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BMPE 5005   Inclusion : Practical</dc:title>
  <dc:creator>Heddwen Davies</dc:creator>
  <cp:lastModifiedBy>Heddwen Davies</cp:lastModifiedBy>
  <cp:revision>7</cp:revision>
  <dcterms:created xsi:type="dcterms:W3CDTF">2020-11-19T20:10:11Z</dcterms:created>
  <dcterms:modified xsi:type="dcterms:W3CDTF">2020-11-20T08:31:54Z</dcterms:modified>
</cp:coreProperties>
</file>