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7" r:id="rId3"/>
    <p:sldId id="256" r:id="rId4"/>
    <p:sldId id="264" r:id="rId5"/>
    <p:sldId id="262" r:id="rId6"/>
    <p:sldId id="263" r:id="rId7"/>
    <p:sldId id="266" r:id="rId8"/>
    <p:sldId id="261" r:id="rId9"/>
    <p:sldId id="260" r:id="rId10"/>
    <p:sldId id="259" r:id="rId11"/>
    <p:sldId id="25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D:\iCloud%20Drive\Management\Mangement%20Assignment%20Chart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9375507918405255"/>
          <c:y val="0.2118202329971911"/>
          <c:w val="0.72358187033396237"/>
          <c:h val="0.7524422751249662"/>
        </c:manualLayout>
      </c:layout>
      <c:barChart>
        <c:barDir val="bar"/>
        <c:grouping val="stacked"/>
        <c:varyColors val="0"/>
        <c:ser>
          <c:idx val="0"/>
          <c:order val="0"/>
          <c:tx>
            <c:strRef>
              <c:f>Sheet1!$B$1</c:f>
              <c:strCache>
                <c:ptCount val="1"/>
                <c:pt idx="0">
                  <c:v>Start Date</c:v>
                </c:pt>
              </c:strCache>
            </c:strRef>
          </c:tx>
          <c:spPr>
            <a:noFill/>
            <a:ln>
              <a:noFill/>
            </a:ln>
            <a:effectLst/>
          </c:spPr>
          <c:invertIfNegative val="0"/>
          <c:cat>
            <c:strRef>
              <c:f>Sheet1!$A$2:$A$19</c:f>
              <c:strCache>
                <c:ptCount val="13"/>
                <c:pt idx="0">
                  <c:v>Project Start</c:v>
                </c:pt>
                <c:pt idx="1">
                  <c:v>Literature Review - Current Strategies</c:v>
                </c:pt>
                <c:pt idx="2">
                  <c:v>Literature Review - Methodology</c:v>
                </c:pt>
                <c:pt idx="3">
                  <c:v>Specify Primary Areas of Focus</c:v>
                </c:pt>
                <c:pt idx="4">
                  <c:v>Simulation &amp; Validation - Baseline</c:v>
                </c:pt>
                <c:pt idx="5">
                  <c:v>Physical Testing for Validation</c:v>
                </c:pt>
                <c:pt idx="6">
                  <c:v>Review of New Literature</c:v>
                </c:pt>
                <c:pt idx="7">
                  <c:v>Select most Promising Designs</c:v>
                </c:pt>
                <c:pt idx="8">
                  <c:v>Refined Design Simulation</c:v>
                </c:pt>
                <c:pt idx="9">
                  <c:v>Completion of Simulation</c:v>
                </c:pt>
                <c:pt idx="10">
                  <c:v>Generate Report</c:v>
                </c:pt>
                <c:pt idx="11">
                  <c:v>Draft Report Review</c:v>
                </c:pt>
                <c:pt idx="12">
                  <c:v>Project Completion</c:v>
                </c:pt>
              </c:strCache>
            </c:strRef>
          </c:cat>
          <c:val>
            <c:numRef>
              <c:f>Sheet1!$B$2:$B$19</c:f>
              <c:numCache>
                <c:formatCode>m/d/yyyy</c:formatCode>
                <c:ptCount val="18"/>
                <c:pt idx="0">
                  <c:v>43950</c:v>
                </c:pt>
                <c:pt idx="1">
                  <c:v>43951</c:v>
                </c:pt>
                <c:pt idx="2">
                  <c:v>43961</c:v>
                </c:pt>
                <c:pt idx="3">
                  <c:v>43983</c:v>
                </c:pt>
                <c:pt idx="4">
                  <c:v>43985</c:v>
                </c:pt>
                <c:pt idx="5">
                  <c:v>43997</c:v>
                </c:pt>
                <c:pt idx="6">
                  <c:v>44002</c:v>
                </c:pt>
                <c:pt idx="7">
                  <c:v>44013</c:v>
                </c:pt>
                <c:pt idx="8">
                  <c:v>44015</c:v>
                </c:pt>
                <c:pt idx="9">
                  <c:v>44068</c:v>
                </c:pt>
                <c:pt idx="10">
                  <c:v>44057</c:v>
                </c:pt>
                <c:pt idx="11">
                  <c:v>44068</c:v>
                </c:pt>
                <c:pt idx="12">
                  <c:v>44088</c:v>
                </c:pt>
              </c:numCache>
            </c:numRef>
          </c:val>
          <c:extLst>
            <c:ext xmlns:c16="http://schemas.microsoft.com/office/drawing/2014/chart" uri="{C3380CC4-5D6E-409C-BE32-E72D297353CC}">
              <c16:uniqueId val="{00000000-B592-41B6-BCC7-C20052F7FB8C}"/>
            </c:ext>
          </c:extLst>
        </c:ser>
        <c:ser>
          <c:idx val="1"/>
          <c:order val="1"/>
          <c:tx>
            <c:strRef>
              <c:f>Sheet1!$C$1</c:f>
              <c:strCache>
                <c:ptCount val="1"/>
                <c:pt idx="0">
                  <c:v>Duration</c:v>
                </c:pt>
              </c:strCache>
            </c:strRef>
          </c:tx>
          <c:spPr>
            <a:solidFill>
              <a:schemeClr val="accent2"/>
            </a:solidFill>
            <a:ln>
              <a:noFill/>
            </a:ln>
            <a:effectLst/>
          </c:spPr>
          <c:invertIfNegative val="0"/>
          <c:dPt>
            <c:idx val="0"/>
            <c:invertIfNegative val="0"/>
            <c:bubble3D val="0"/>
            <c:spPr>
              <a:solidFill>
                <a:srgbClr val="FF0000"/>
              </a:solidFill>
              <a:ln>
                <a:noFill/>
              </a:ln>
              <a:effectLst/>
            </c:spPr>
            <c:extLst>
              <c:ext xmlns:c16="http://schemas.microsoft.com/office/drawing/2014/chart" uri="{C3380CC4-5D6E-409C-BE32-E72D297353CC}">
                <c16:uniqueId val="{00000002-B592-41B6-BCC7-C20052F7FB8C}"/>
              </c:ext>
            </c:extLst>
          </c:dPt>
          <c:dPt>
            <c:idx val="2"/>
            <c:invertIfNegative val="0"/>
            <c:bubble3D val="0"/>
            <c:spPr>
              <a:solidFill>
                <a:schemeClr val="accent2"/>
              </a:solidFill>
              <a:ln>
                <a:noFill/>
              </a:ln>
              <a:effectLst/>
            </c:spPr>
            <c:extLst>
              <c:ext xmlns:c16="http://schemas.microsoft.com/office/drawing/2014/chart" uri="{C3380CC4-5D6E-409C-BE32-E72D297353CC}">
                <c16:uniqueId val="{00000004-B592-41B6-BCC7-C20052F7FB8C}"/>
              </c:ext>
            </c:extLst>
          </c:dPt>
          <c:dPt>
            <c:idx val="3"/>
            <c:invertIfNegative val="0"/>
            <c:bubble3D val="0"/>
            <c:spPr>
              <a:solidFill>
                <a:srgbClr val="FF0000"/>
              </a:solidFill>
              <a:ln>
                <a:noFill/>
              </a:ln>
              <a:effectLst/>
            </c:spPr>
            <c:extLst>
              <c:ext xmlns:c16="http://schemas.microsoft.com/office/drawing/2014/chart" uri="{C3380CC4-5D6E-409C-BE32-E72D297353CC}">
                <c16:uniqueId val="{00000006-B592-41B6-BCC7-C20052F7FB8C}"/>
              </c:ext>
            </c:extLst>
          </c:dPt>
          <c:dPt>
            <c:idx val="5"/>
            <c:invertIfNegative val="0"/>
            <c:bubble3D val="0"/>
            <c:spPr>
              <a:solidFill>
                <a:schemeClr val="accent2"/>
              </a:solidFill>
              <a:ln>
                <a:noFill/>
              </a:ln>
              <a:effectLst/>
            </c:spPr>
            <c:extLst>
              <c:ext xmlns:c16="http://schemas.microsoft.com/office/drawing/2014/chart" uri="{C3380CC4-5D6E-409C-BE32-E72D297353CC}">
                <c16:uniqueId val="{00000008-B592-41B6-BCC7-C20052F7FB8C}"/>
              </c:ext>
            </c:extLst>
          </c:dPt>
          <c:dPt>
            <c:idx val="7"/>
            <c:invertIfNegative val="0"/>
            <c:bubble3D val="0"/>
            <c:spPr>
              <a:solidFill>
                <a:srgbClr val="FF0000"/>
              </a:solidFill>
              <a:ln>
                <a:noFill/>
              </a:ln>
              <a:effectLst/>
            </c:spPr>
            <c:extLst>
              <c:ext xmlns:c16="http://schemas.microsoft.com/office/drawing/2014/chart" uri="{C3380CC4-5D6E-409C-BE32-E72D297353CC}">
                <c16:uniqueId val="{0000000A-B592-41B6-BCC7-C20052F7FB8C}"/>
              </c:ext>
            </c:extLst>
          </c:dPt>
          <c:dPt>
            <c:idx val="9"/>
            <c:invertIfNegative val="0"/>
            <c:bubble3D val="0"/>
            <c:spPr>
              <a:solidFill>
                <a:srgbClr val="FF0000"/>
              </a:solidFill>
              <a:ln>
                <a:noFill/>
              </a:ln>
              <a:effectLst/>
            </c:spPr>
            <c:extLst>
              <c:ext xmlns:c16="http://schemas.microsoft.com/office/drawing/2014/chart" uri="{C3380CC4-5D6E-409C-BE32-E72D297353CC}">
                <c16:uniqueId val="{0000000C-B592-41B6-BCC7-C20052F7FB8C}"/>
              </c:ext>
            </c:extLst>
          </c:dPt>
          <c:dPt>
            <c:idx val="10"/>
            <c:invertIfNegative val="0"/>
            <c:bubble3D val="0"/>
            <c:spPr>
              <a:solidFill>
                <a:srgbClr val="00B050"/>
              </a:solidFill>
              <a:ln>
                <a:noFill/>
              </a:ln>
              <a:effectLst/>
            </c:spPr>
            <c:extLst>
              <c:ext xmlns:c16="http://schemas.microsoft.com/office/drawing/2014/chart" uri="{C3380CC4-5D6E-409C-BE32-E72D297353CC}">
                <c16:uniqueId val="{0000000E-B592-41B6-BCC7-C20052F7FB8C}"/>
              </c:ext>
            </c:extLst>
          </c:dPt>
          <c:dPt>
            <c:idx val="11"/>
            <c:invertIfNegative val="0"/>
            <c:bubble3D val="0"/>
            <c:spPr>
              <a:solidFill>
                <a:srgbClr val="00B050"/>
              </a:solidFill>
              <a:ln>
                <a:noFill/>
              </a:ln>
              <a:effectLst/>
            </c:spPr>
            <c:extLst>
              <c:ext xmlns:c16="http://schemas.microsoft.com/office/drawing/2014/chart" uri="{C3380CC4-5D6E-409C-BE32-E72D297353CC}">
                <c16:uniqueId val="{00000010-B592-41B6-BCC7-C20052F7FB8C}"/>
              </c:ext>
            </c:extLst>
          </c:dPt>
          <c:dPt>
            <c:idx val="12"/>
            <c:invertIfNegative val="0"/>
            <c:bubble3D val="0"/>
            <c:spPr>
              <a:solidFill>
                <a:srgbClr val="FF0000"/>
              </a:solidFill>
              <a:ln>
                <a:noFill/>
              </a:ln>
              <a:effectLst/>
            </c:spPr>
            <c:extLst>
              <c:ext xmlns:c16="http://schemas.microsoft.com/office/drawing/2014/chart" uri="{C3380CC4-5D6E-409C-BE32-E72D297353CC}">
                <c16:uniqueId val="{00000012-B592-41B6-BCC7-C20052F7FB8C}"/>
              </c:ext>
            </c:extLst>
          </c:dPt>
          <c:dPt>
            <c:idx val="14"/>
            <c:invertIfNegative val="0"/>
            <c:bubble3D val="0"/>
            <c:spPr>
              <a:solidFill>
                <a:schemeClr val="accent1"/>
              </a:solidFill>
              <a:ln>
                <a:noFill/>
              </a:ln>
              <a:effectLst/>
            </c:spPr>
            <c:extLst>
              <c:ext xmlns:c16="http://schemas.microsoft.com/office/drawing/2014/chart" uri="{C3380CC4-5D6E-409C-BE32-E72D297353CC}">
                <c16:uniqueId val="{00000014-B592-41B6-BCC7-C20052F7FB8C}"/>
              </c:ext>
            </c:extLst>
          </c:dPt>
          <c:dPt>
            <c:idx val="15"/>
            <c:invertIfNegative val="0"/>
            <c:bubble3D val="0"/>
            <c:spPr>
              <a:solidFill>
                <a:schemeClr val="accent1"/>
              </a:solidFill>
              <a:ln>
                <a:noFill/>
              </a:ln>
              <a:effectLst/>
            </c:spPr>
            <c:extLst>
              <c:ext xmlns:c16="http://schemas.microsoft.com/office/drawing/2014/chart" uri="{C3380CC4-5D6E-409C-BE32-E72D297353CC}">
                <c16:uniqueId val="{00000016-B592-41B6-BCC7-C20052F7FB8C}"/>
              </c:ext>
            </c:extLst>
          </c:dPt>
          <c:dPt>
            <c:idx val="17"/>
            <c:invertIfNegative val="0"/>
            <c:bubble3D val="0"/>
            <c:spPr>
              <a:solidFill>
                <a:schemeClr val="accent1"/>
              </a:solidFill>
              <a:ln>
                <a:noFill/>
              </a:ln>
              <a:effectLst/>
            </c:spPr>
            <c:extLst>
              <c:ext xmlns:c16="http://schemas.microsoft.com/office/drawing/2014/chart" uri="{C3380CC4-5D6E-409C-BE32-E72D297353CC}">
                <c16:uniqueId val="{00000018-B592-41B6-BCC7-C20052F7FB8C}"/>
              </c:ext>
            </c:extLst>
          </c:dPt>
          <c:cat>
            <c:strRef>
              <c:f>Sheet1!$A$2:$A$19</c:f>
              <c:strCache>
                <c:ptCount val="13"/>
                <c:pt idx="0">
                  <c:v>Project Start</c:v>
                </c:pt>
                <c:pt idx="1">
                  <c:v>Literature Review - Current Strategies</c:v>
                </c:pt>
                <c:pt idx="2">
                  <c:v>Literature Review - Methodology</c:v>
                </c:pt>
                <c:pt idx="3">
                  <c:v>Specify Primary Areas of Focus</c:v>
                </c:pt>
                <c:pt idx="4">
                  <c:v>Simulation &amp; Validation - Baseline</c:v>
                </c:pt>
                <c:pt idx="5">
                  <c:v>Physical Testing for Validation</c:v>
                </c:pt>
                <c:pt idx="6">
                  <c:v>Review of New Literature</c:v>
                </c:pt>
                <c:pt idx="7">
                  <c:v>Select most Promising Designs</c:v>
                </c:pt>
                <c:pt idx="8">
                  <c:v>Refined Design Simulation</c:v>
                </c:pt>
                <c:pt idx="9">
                  <c:v>Completion of Simulation</c:v>
                </c:pt>
                <c:pt idx="10">
                  <c:v>Generate Report</c:v>
                </c:pt>
                <c:pt idx="11">
                  <c:v>Draft Report Review</c:v>
                </c:pt>
                <c:pt idx="12">
                  <c:v>Project Completion</c:v>
                </c:pt>
              </c:strCache>
            </c:strRef>
          </c:cat>
          <c:val>
            <c:numRef>
              <c:f>Sheet1!$C$2:$C$19</c:f>
              <c:numCache>
                <c:formatCode>General</c:formatCode>
                <c:ptCount val="18"/>
                <c:pt idx="0">
                  <c:v>1</c:v>
                </c:pt>
                <c:pt idx="1">
                  <c:v>18</c:v>
                </c:pt>
                <c:pt idx="2">
                  <c:v>22</c:v>
                </c:pt>
                <c:pt idx="3">
                  <c:v>2</c:v>
                </c:pt>
                <c:pt idx="4">
                  <c:v>28</c:v>
                </c:pt>
                <c:pt idx="5">
                  <c:v>25</c:v>
                </c:pt>
                <c:pt idx="6">
                  <c:v>28</c:v>
                </c:pt>
                <c:pt idx="7">
                  <c:v>9</c:v>
                </c:pt>
                <c:pt idx="8">
                  <c:v>59</c:v>
                </c:pt>
                <c:pt idx="9">
                  <c:v>9</c:v>
                </c:pt>
                <c:pt idx="10">
                  <c:v>31</c:v>
                </c:pt>
                <c:pt idx="11">
                  <c:v>11</c:v>
                </c:pt>
                <c:pt idx="12">
                  <c:v>2</c:v>
                </c:pt>
              </c:numCache>
            </c:numRef>
          </c:val>
          <c:extLst>
            <c:ext xmlns:c16="http://schemas.microsoft.com/office/drawing/2014/chart" uri="{C3380CC4-5D6E-409C-BE32-E72D297353CC}">
              <c16:uniqueId val="{00000019-B592-41B6-BCC7-C20052F7FB8C}"/>
            </c:ext>
          </c:extLst>
        </c:ser>
        <c:dLbls>
          <c:showLegendKey val="0"/>
          <c:showVal val="0"/>
          <c:showCatName val="0"/>
          <c:showSerName val="0"/>
          <c:showPercent val="0"/>
          <c:showBubbleSize val="0"/>
        </c:dLbls>
        <c:gapWidth val="20"/>
        <c:overlap val="100"/>
        <c:axId val="439100384"/>
        <c:axId val="439100712"/>
      </c:barChart>
      <c:catAx>
        <c:axId val="43910038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100712"/>
        <c:crosses val="autoZero"/>
        <c:auto val="1"/>
        <c:lblAlgn val="ctr"/>
        <c:lblOffset val="100"/>
        <c:noMultiLvlLbl val="0"/>
      </c:catAx>
      <c:valAx>
        <c:axId val="439100712"/>
        <c:scaling>
          <c:orientation val="minMax"/>
          <c:max val="44100"/>
          <c:min val="43950"/>
        </c:scaling>
        <c:delete val="0"/>
        <c:axPos val="t"/>
        <c:majorGridlines>
          <c:spPr>
            <a:ln w="9525" cap="flat" cmpd="sng" algn="ctr">
              <a:solidFill>
                <a:schemeClr val="tx1">
                  <a:lumMod val="15000"/>
                  <a:lumOff val="85000"/>
                </a:schemeClr>
              </a:solidFill>
              <a:round/>
            </a:ln>
            <a:effectLst/>
          </c:spPr>
        </c:majorGridlines>
        <c:numFmt formatCode="m/d/yyyy" sourceLinked="1"/>
        <c:majorTickMark val="none"/>
        <c:minorTickMark val="none"/>
        <c:tickLblPos val="nextTo"/>
        <c:spPr>
          <a:noFill/>
          <a:ln>
            <a:noFill/>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100384"/>
        <c:crosses val="autoZero"/>
        <c:crossBetween val="between"/>
        <c:majorUnit val="2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57FBD-352A-44E9-B0CC-B2D646A62B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7FE379-B2DC-4B5B-9DF7-D71D80E8CE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BAD034-F904-4B2C-A4F3-F5839AC5A212}"/>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5" name="Footer Placeholder 4">
            <a:extLst>
              <a:ext uri="{FF2B5EF4-FFF2-40B4-BE49-F238E27FC236}">
                <a16:creationId xmlns:a16="http://schemas.microsoft.com/office/drawing/2014/main" id="{A23E64D3-A440-4117-95B1-FE57119FF9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984E63-B951-44F6-AE70-BDC89287ED98}"/>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472952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03479-B265-45E7-9C1E-7C20098F2C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AC05C2-5469-45B2-818F-0697E3A7C7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66A932-26E9-4671-B8F9-9217EFFDB114}"/>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5" name="Footer Placeholder 4">
            <a:extLst>
              <a:ext uri="{FF2B5EF4-FFF2-40B4-BE49-F238E27FC236}">
                <a16:creationId xmlns:a16="http://schemas.microsoft.com/office/drawing/2014/main" id="{0E1C1EDF-5834-4ED0-A82C-1B1E90762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90EE2-5DE3-42FB-A07E-4857B78F2A1C}"/>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80763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46A01-F304-4BEB-A98F-A1AFD719463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99338D-1157-4E2D-8D0D-DBC5B788BA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56E172-6069-4078-ABDC-69C2AE17D74C}"/>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5" name="Footer Placeholder 4">
            <a:extLst>
              <a:ext uri="{FF2B5EF4-FFF2-40B4-BE49-F238E27FC236}">
                <a16:creationId xmlns:a16="http://schemas.microsoft.com/office/drawing/2014/main" id="{9C685A22-A861-4C18-B430-5286F7D967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0F8BA4-C8C8-44BC-A232-D8D1E5BC455F}"/>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2311278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BD565-5E1C-493F-9381-0FDF04C64D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74BFC0-001A-4799-A3F4-CFB2498EDB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780A0E-5403-49E1-8CCB-F127E659BC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E890DA-65B5-4238-9225-4A7FBF8AA439}"/>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6" name="Footer Placeholder 5">
            <a:extLst>
              <a:ext uri="{FF2B5EF4-FFF2-40B4-BE49-F238E27FC236}">
                <a16:creationId xmlns:a16="http://schemas.microsoft.com/office/drawing/2014/main" id="{19D1770F-6573-4170-9ED0-15467E4DC0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F961F4-0D70-48B7-9A3A-66AD48339B0F}"/>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389754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09934-4BE4-45F5-965A-BFC751EE47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536F4A-4836-4BAD-B5E8-E55928B637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EDEF7F-CE26-46EA-860F-2A8F3BD03A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2DCF0A-832F-4A82-9F6D-E5EAC63AD1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CA1557-BAC7-4990-912A-7708FFAC1D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313E14-8BB5-4663-B177-1647F8ABD00F}"/>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8" name="Footer Placeholder 7">
            <a:extLst>
              <a:ext uri="{FF2B5EF4-FFF2-40B4-BE49-F238E27FC236}">
                <a16:creationId xmlns:a16="http://schemas.microsoft.com/office/drawing/2014/main" id="{6688D4FF-092A-4C5B-BCE5-D74819A55E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CDEF7B-B127-49C4-8CAA-2CAD225D6AD6}"/>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407231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F1189-F026-49AB-9E7C-0A513AE5D7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561B3A-4E5F-4481-89DB-59C5F1C1A245}"/>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4" name="Footer Placeholder 3">
            <a:extLst>
              <a:ext uri="{FF2B5EF4-FFF2-40B4-BE49-F238E27FC236}">
                <a16:creationId xmlns:a16="http://schemas.microsoft.com/office/drawing/2014/main" id="{4E7FAD64-CC7D-4453-9347-014AF95F71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EEE923-FF25-4D0A-9561-3EB956DBA65B}"/>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3124734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321042-ED09-4661-A352-A065D146A4A8}"/>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3" name="Footer Placeholder 2">
            <a:extLst>
              <a:ext uri="{FF2B5EF4-FFF2-40B4-BE49-F238E27FC236}">
                <a16:creationId xmlns:a16="http://schemas.microsoft.com/office/drawing/2014/main" id="{B5995D00-DD44-4FEB-8FFC-BF2CC08FF2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20AF9D-3382-403E-8234-B689CBD5BF85}"/>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2137849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78583-7F0F-4264-90C9-F67E4A24B2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CCD968-5F1B-4638-9F42-AF3E1642B7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82208A-981B-4AE2-A090-D45DF89384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D5F26-6DFE-4362-91CD-5E6372EB0A1D}"/>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6" name="Footer Placeholder 5">
            <a:extLst>
              <a:ext uri="{FF2B5EF4-FFF2-40B4-BE49-F238E27FC236}">
                <a16:creationId xmlns:a16="http://schemas.microsoft.com/office/drawing/2014/main" id="{36E2DF5F-8749-4206-9290-DDF780A97D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0FBDEF-FA41-4D3E-8418-5F58F6B49980}"/>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328375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0C9D-A0F9-4B2D-842E-F020D07BC5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7EEA86-1BE9-4AA1-96A9-5EEEC78905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EBA5A9-0B2E-4D6A-96FB-6B1DC109D4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00A35D-F49D-4EC6-AE8D-05F8C5D8569F}"/>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6" name="Footer Placeholder 5">
            <a:extLst>
              <a:ext uri="{FF2B5EF4-FFF2-40B4-BE49-F238E27FC236}">
                <a16:creationId xmlns:a16="http://schemas.microsoft.com/office/drawing/2014/main" id="{2F15C07F-FE2F-4AD8-969B-F2CD7165E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2481E-48E3-46D7-B347-F9BCEA5376E1}"/>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2542203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BF383-1BCA-4222-81E5-98DD6A8096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C5068A-8E0E-4DB2-ABFB-1FCC59E4B5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2347B9-9E63-47C2-9099-9591BFF06304}"/>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5" name="Footer Placeholder 4">
            <a:extLst>
              <a:ext uri="{FF2B5EF4-FFF2-40B4-BE49-F238E27FC236}">
                <a16:creationId xmlns:a16="http://schemas.microsoft.com/office/drawing/2014/main" id="{1E9F7A9C-9D67-45FC-BB71-F02F65270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C13E4D-FAC2-47AF-8E2B-9678ED9038F0}"/>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656873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E438C9-4473-40C3-B28D-562944BFC0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93CCF1-86E1-40FF-8DE7-AF8B723940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2CEBB-1F9B-40E4-BDBE-AFE14C7DBCE8}"/>
              </a:ext>
            </a:extLst>
          </p:cNvPr>
          <p:cNvSpPr>
            <a:spLocks noGrp="1"/>
          </p:cNvSpPr>
          <p:nvPr>
            <p:ph type="dt" sz="half" idx="10"/>
          </p:nvPr>
        </p:nvSpPr>
        <p:spPr/>
        <p:txBody>
          <a:bodyPr/>
          <a:lstStyle/>
          <a:p>
            <a:fld id="{56FC2DEB-4895-4764-8F46-BCECC31A4593}" type="datetimeFigureOut">
              <a:rPr lang="en-GB" smtClean="0"/>
              <a:t>03/03/2020</a:t>
            </a:fld>
            <a:endParaRPr lang="en-GB"/>
          </a:p>
        </p:txBody>
      </p:sp>
      <p:sp>
        <p:nvSpPr>
          <p:cNvPr id="5" name="Footer Placeholder 4">
            <a:extLst>
              <a:ext uri="{FF2B5EF4-FFF2-40B4-BE49-F238E27FC236}">
                <a16:creationId xmlns:a16="http://schemas.microsoft.com/office/drawing/2014/main" id="{C5DB7F74-0959-47C4-8631-50529D592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CE395-C7F7-47D5-901F-260D09F63F64}"/>
              </a:ext>
            </a:extLst>
          </p:cNvPr>
          <p:cNvSpPr>
            <a:spLocks noGrp="1"/>
          </p:cNvSpPr>
          <p:nvPr>
            <p:ph type="sldNum" sz="quarter" idx="12"/>
          </p:nvPr>
        </p:nvSpPr>
        <p:spPr/>
        <p:txBody>
          <a:bodyPr/>
          <a:lstStyle/>
          <a:p>
            <a:fld id="{62CA44AC-6EA1-4D58-8865-8F49974491F6}" type="slidenum">
              <a:rPr lang="en-GB" smtClean="0"/>
              <a:t>‹#›</a:t>
            </a:fld>
            <a:endParaRPr lang="en-GB"/>
          </a:p>
        </p:txBody>
      </p:sp>
    </p:spTree>
    <p:extLst>
      <p:ext uri="{BB962C8B-B14F-4D97-AF65-F5344CB8AC3E}">
        <p14:creationId xmlns:p14="http://schemas.microsoft.com/office/powerpoint/2010/main" val="962033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4252AC3-FAD8-47A9-9B89-C3DCCFA5EE4D}"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31930665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252AC3-FAD8-47A9-9B89-C3DCCFA5EE4D}"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4223649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252AC3-FAD8-47A9-9B89-C3DCCFA5EE4D}"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2379732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4252AC3-FAD8-47A9-9B89-C3DCCFA5EE4D}"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2932884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4252AC3-FAD8-47A9-9B89-C3DCCFA5EE4D}" type="datetimeFigureOut">
              <a:rPr lang="en-GB" smtClean="0"/>
              <a:t>03/03/2020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4150383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4252AC3-FAD8-47A9-9B89-C3DCCFA5EE4D}" type="datetimeFigureOut">
              <a:rPr lang="en-GB" smtClean="0"/>
              <a:t>03/03/2020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2385706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252AC3-FAD8-47A9-9B89-C3DCCFA5EE4D}" type="datetimeFigureOut">
              <a:rPr lang="en-GB" smtClean="0"/>
              <a:t>03/03/2020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35545022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252AC3-FAD8-47A9-9B89-C3DCCFA5EE4D}"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10689040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252AC3-FAD8-47A9-9B89-C3DCCFA5EE4D}"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1579638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252AC3-FAD8-47A9-9B89-C3DCCFA5EE4D}"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35079568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252AC3-FAD8-47A9-9B89-C3DCCFA5EE4D}"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703BF-AC4E-40B2-B6C5-6DCD5D8418B8}" type="slidenum">
              <a:rPr lang="en-GB" smtClean="0"/>
              <a:t>‹#›</a:t>
            </a:fld>
            <a:endParaRPr lang="en-GB"/>
          </a:p>
        </p:txBody>
      </p:sp>
    </p:spTree>
    <p:extLst>
      <p:ext uri="{BB962C8B-B14F-4D97-AF65-F5344CB8AC3E}">
        <p14:creationId xmlns:p14="http://schemas.microsoft.com/office/powerpoint/2010/main" val="2756380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056BD0-B3C5-4ABB-8D12-80C2FA1CFE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7038FC-36C7-4E6B-ADFF-88C6F5C64F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5D810-047C-48B5-A0B7-4FE9A217AE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FC2DEB-4895-4764-8F46-BCECC31A4593}" type="datetimeFigureOut">
              <a:rPr lang="en-GB" smtClean="0"/>
              <a:t>03/03/2020</a:t>
            </a:fld>
            <a:endParaRPr lang="en-GB"/>
          </a:p>
        </p:txBody>
      </p:sp>
      <p:sp>
        <p:nvSpPr>
          <p:cNvPr id="5" name="Footer Placeholder 4">
            <a:extLst>
              <a:ext uri="{FF2B5EF4-FFF2-40B4-BE49-F238E27FC236}">
                <a16:creationId xmlns:a16="http://schemas.microsoft.com/office/drawing/2014/main" id="{AA4053C7-A603-4373-9ECD-F2C6A2DD14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8A4EE6-61CB-4030-B185-0C53C13B11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CA44AC-6EA1-4D58-8865-8F49974491F6}" type="slidenum">
              <a:rPr lang="en-GB" smtClean="0"/>
              <a:t>‹#›</a:t>
            </a:fld>
            <a:endParaRPr lang="en-GB"/>
          </a:p>
        </p:txBody>
      </p:sp>
    </p:spTree>
    <p:extLst>
      <p:ext uri="{BB962C8B-B14F-4D97-AF65-F5344CB8AC3E}">
        <p14:creationId xmlns:p14="http://schemas.microsoft.com/office/powerpoint/2010/main" val="690829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252AC3-FAD8-47A9-9B89-C3DCCFA5EE4D}" type="datetimeFigureOut">
              <a:rPr lang="en-GB" smtClean="0"/>
              <a:t>03/03/2020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F703BF-AC4E-40B2-B6C5-6DCD5D8418B8}" type="slidenum">
              <a:rPr lang="en-GB" smtClean="0"/>
              <a:t>‹#›</a:t>
            </a:fld>
            <a:endParaRPr lang="en-GB"/>
          </a:p>
        </p:txBody>
      </p:sp>
    </p:spTree>
    <p:extLst>
      <p:ext uri="{BB962C8B-B14F-4D97-AF65-F5344CB8AC3E}">
        <p14:creationId xmlns:p14="http://schemas.microsoft.com/office/powerpoint/2010/main" val="7112176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gif"/></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3">
            <a:extLst>
              <a:ext uri="{FF2B5EF4-FFF2-40B4-BE49-F238E27FC236}">
                <a16:creationId xmlns:a16="http://schemas.microsoft.com/office/drawing/2014/main" id="{97FCB4AC-74E0-4CC3-95D6-E6158D6ECE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4">
            <a:extLst>
              <a:ext uri="{FF2B5EF4-FFF2-40B4-BE49-F238E27FC236}">
                <a16:creationId xmlns:a16="http://schemas.microsoft.com/office/drawing/2014/main" id="{5C4527E1-0008-421A-B31C-AEA4C2A6A7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311344" y="1793501"/>
            <a:ext cx="5516229" cy="3738331"/>
          </a:xfrm>
        </p:spPr>
        <p:txBody>
          <a:bodyPr anchor="t">
            <a:normAutofit/>
          </a:bodyPr>
          <a:lstStyle/>
          <a:p>
            <a:r>
              <a:rPr lang="en-GB" sz="2800" dirty="0">
                <a:solidFill>
                  <a:schemeClr val="bg1"/>
                </a:solidFill>
              </a:rPr>
              <a:t>Research Proposal Presentation</a:t>
            </a:r>
            <a:br>
              <a:rPr lang="en-GB" sz="3200" dirty="0">
                <a:solidFill>
                  <a:schemeClr val="bg1"/>
                </a:solidFill>
              </a:rPr>
            </a:br>
            <a:br>
              <a:rPr lang="en-GB" sz="3200" dirty="0">
                <a:solidFill>
                  <a:schemeClr val="bg1"/>
                </a:solidFill>
              </a:rPr>
            </a:br>
            <a:r>
              <a:rPr lang="en-GB" sz="4400" dirty="0">
                <a:solidFill>
                  <a:schemeClr val="bg1"/>
                </a:solidFill>
              </a:rPr>
              <a:t>Piston Design Strategies for High Performance Gasoline Engines</a:t>
            </a:r>
            <a:endParaRPr lang="en-GB" sz="5000" dirty="0">
              <a:solidFill>
                <a:schemeClr val="bg1"/>
              </a:solidFill>
            </a:endParaRPr>
          </a:p>
        </p:txBody>
      </p:sp>
      <p:sp>
        <p:nvSpPr>
          <p:cNvPr id="3" name="Subtitle 2"/>
          <p:cNvSpPr>
            <a:spLocks noGrp="1"/>
          </p:cNvSpPr>
          <p:nvPr>
            <p:ph type="subTitle" idx="1"/>
          </p:nvPr>
        </p:nvSpPr>
        <p:spPr>
          <a:xfrm>
            <a:off x="9093323" y="3326437"/>
            <a:ext cx="2507907" cy="1552286"/>
          </a:xfrm>
        </p:spPr>
        <p:txBody>
          <a:bodyPr anchor="b">
            <a:noAutofit/>
          </a:bodyPr>
          <a:lstStyle/>
          <a:p>
            <a:pPr algn="l"/>
            <a:r>
              <a:rPr lang="en-GB" sz="1400" dirty="0"/>
              <a:t>MSc Motorsport Engineering</a:t>
            </a:r>
          </a:p>
          <a:p>
            <a:pPr algn="l"/>
            <a:r>
              <a:rPr lang="en-GB" sz="1400" dirty="0"/>
              <a:t>ACFA7004 Research Methods &amp; Professional Development</a:t>
            </a:r>
          </a:p>
          <a:p>
            <a:pPr algn="l"/>
            <a:endParaRPr lang="en-GB" sz="2000" b="1" dirty="0"/>
          </a:p>
          <a:p>
            <a:pPr algn="l"/>
            <a:r>
              <a:rPr lang="en-GB" sz="2000" b="1" dirty="0"/>
              <a:t>Andrew Noble</a:t>
            </a:r>
          </a:p>
        </p:txBody>
      </p:sp>
      <p:pic>
        <p:nvPicPr>
          <p:cNvPr id="8" name="Picture 32">
            <a:extLst>
              <a:ext uri="{FF2B5EF4-FFF2-40B4-BE49-F238E27FC236}">
                <a16:creationId xmlns:a16="http://schemas.microsoft.com/office/drawing/2014/main" id="{B7DE179B-ADB0-4FCA-8C47-D0A309DF5E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14" name="Picture 39">
            <a:extLst>
              <a:ext uri="{FF2B5EF4-FFF2-40B4-BE49-F238E27FC236}">
                <a16:creationId xmlns:a16="http://schemas.microsoft.com/office/drawing/2014/main" id="{E44449A5-6CD3-41B3-A6AE-BCE0524533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434" y="134583"/>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1026" name="Picture 2" descr="Image result for mclaren automotive logo">
            <a:extLst>
              <a:ext uri="{FF2B5EF4-FFF2-40B4-BE49-F238E27FC236}">
                <a16:creationId xmlns:a16="http://schemas.microsoft.com/office/drawing/2014/main" id="{5D4FC3CA-5CA2-4617-9DD6-DEABC3E5D0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3730" y="1452206"/>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574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82E183D9-CDCC-4E94-A432-B91F270D677E}"/>
              </a:ext>
            </a:extLst>
          </p:cNvPr>
          <p:cNvSpPr txBox="1"/>
          <p:nvPr/>
        </p:nvSpPr>
        <p:spPr>
          <a:xfrm>
            <a:off x="4480110" y="977830"/>
            <a:ext cx="3231778" cy="369332"/>
          </a:xfrm>
          <a:prstGeom prst="rect">
            <a:avLst/>
          </a:prstGeom>
          <a:noFill/>
        </p:spPr>
        <p:txBody>
          <a:bodyPr wrap="square" rtlCol="0">
            <a:spAutoFit/>
          </a:bodyPr>
          <a:lstStyle/>
          <a:p>
            <a:r>
              <a:rPr lang="en-GB" b="1" dirty="0"/>
              <a:t>Research Proposal Introduction</a:t>
            </a:r>
          </a:p>
        </p:txBody>
      </p:sp>
      <p:sp>
        <p:nvSpPr>
          <p:cNvPr id="8" name="TextBox 7">
            <a:extLst>
              <a:ext uri="{FF2B5EF4-FFF2-40B4-BE49-F238E27FC236}">
                <a16:creationId xmlns:a16="http://schemas.microsoft.com/office/drawing/2014/main" id="{43AFF515-E631-4715-AF7D-CB0915963A14}"/>
              </a:ext>
            </a:extLst>
          </p:cNvPr>
          <p:cNvSpPr txBox="1"/>
          <p:nvPr/>
        </p:nvSpPr>
        <p:spPr>
          <a:xfrm>
            <a:off x="452716" y="2343226"/>
            <a:ext cx="11286565" cy="3724096"/>
          </a:xfrm>
          <a:prstGeom prst="rect">
            <a:avLst/>
          </a:prstGeom>
          <a:noFill/>
        </p:spPr>
        <p:txBody>
          <a:bodyPr wrap="square" rtlCol="0">
            <a:spAutoFit/>
          </a:bodyPr>
          <a:lstStyle/>
          <a:p>
            <a:pPr lvl="0" algn="ctr"/>
            <a:r>
              <a:rPr lang="en-GB" sz="2000" b="1" dirty="0"/>
              <a:t>How can the piston influence engine performance?</a:t>
            </a:r>
          </a:p>
          <a:p>
            <a:pPr lvl="0" algn="ctr"/>
            <a:br>
              <a:rPr lang="en-GB" sz="2000" dirty="0"/>
            </a:br>
            <a:r>
              <a:rPr lang="en-GB" sz="2000" b="1" dirty="0"/>
              <a:t>Engine efficiency and emissions are the current key talking points. </a:t>
            </a:r>
          </a:p>
          <a:p>
            <a:pPr lvl="0" algn="ctr"/>
            <a:endParaRPr lang="en-GB" sz="2000" b="1" dirty="0"/>
          </a:p>
          <a:p>
            <a:pPr lvl="0" algn="ctr"/>
            <a:r>
              <a:rPr lang="en-GB" sz="2000" b="1" dirty="0"/>
              <a:t>How much of a reduction in engine losses can be made?</a:t>
            </a:r>
          </a:p>
          <a:p>
            <a:pPr lvl="0" algn="ctr"/>
            <a:endParaRPr lang="en-GB" sz="2000" b="1" dirty="0"/>
          </a:p>
          <a:p>
            <a:pPr lvl="0" algn="ctr"/>
            <a:r>
              <a:rPr lang="en-GB" sz="2000" b="1" dirty="0"/>
              <a:t>Limited published data about design strategies that are not commonly used, why?</a:t>
            </a:r>
          </a:p>
          <a:p>
            <a:pPr lvl="0" algn="ctr"/>
            <a:endParaRPr lang="en-GB" sz="2000" dirty="0"/>
          </a:p>
          <a:p>
            <a:pPr lvl="0" algn="ctr"/>
            <a:r>
              <a:rPr lang="en-GB" sz="2000" b="1" dirty="0"/>
              <a:t>Generate contributing knowledge to the subject area, to inform on potentially beneficial techniques as well as rule out non-viable methods.</a:t>
            </a:r>
          </a:p>
          <a:p>
            <a:pPr marL="285750" lvl="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662661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2" name="TextBox 1">
            <a:extLst>
              <a:ext uri="{FF2B5EF4-FFF2-40B4-BE49-F238E27FC236}">
                <a16:creationId xmlns:a16="http://schemas.microsoft.com/office/drawing/2014/main" id="{F560F32F-D472-4433-85A4-1D1636EC1CA9}"/>
              </a:ext>
            </a:extLst>
          </p:cNvPr>
          <p:cNvSpPr txBox="1"/>
          <p:nvPr/>
        </p:nvSpPr>
        <p:spPr>
          <a:xfrm>
            <a:off x="4563035" y="962357"/>
            <a:ext cx="3065929" cy="369332"/>
          </a:xfrm>
          <a:prstGeom prst="rect">
            <a:avLst/>
          </a:prstGeom>
          <a:noFill/>
        </p:spPr>
        <p:txBody>
          <a:bodyPr wrap="square" rtlCol="0">
            <a:spAutoFit/>
          </a:bodyPr>
          <a:lstStyle/>
          <a:p>
            <a:r>
              <a:rPr lang="en-GB" b="1" dirty="0"/>
              <a:t>Industrial Relevance of Project</a:t>
            </a:r>
          </a:p>
        </p:txBody>
      </p:sp>
      <p:sp>
        <p:nvSpPr>
          <p:cNvPr id="3" name="TextBox 2">
            <a:extLst>
              <a:ext uri="{FF2B5EF4-FFF2-40B4-BE49-F238E27FC236}">
                <a16:creationId xmlns:a16="http://schemas.microsoft.com/office/drawing/2014/main" id="{028D01F9-D5FA-41C7-8F6B-42EEC0F6D9C0}"/>
              </a:ext>
            </a:extLst>
          </p:cNvPr>
          <p:cNvSpPr txBox="1"/>
          <p:nvPr/>
        </p:nvSpPr>
        <p:spPr>
          <a:xfrm>
            <a:off x="502024" y="1532965"/>
            <a:ext cx="5755341" cy="5078313"/>
          </a:xfrm>
          <a:prstGeom prst="rect">
            <a:avLst/>
          </a:prstGeom>
          <a:noFill/>
        </p:spPr>
        <p:txBody>
          <a:bodyPr wrap="square" rtlCol="0">
            <a:spAutoFit/>
          </a:bodyPr>
          <a:lstStyle/>
          <a:p>
            <a:r>
              <a:rPr lang="en-GB" dirty="0"/>
              <a:t>Engine Performance Benefits:</a:t>
            </a:r>
          </a:p>
          <a:p>
            <a:endParaRPr lang="en-GB" dirty="0"/>
          </a:p>
          <a:p>
            <a:endParaRPr lang="en-GB" dirty="0"/>
          </a:p>
          <a:p>
            <a:r>
              <a:rPr lang="en-GB" dirty="0"/>
              <a:t>1. High boost forced induction engines:</a:t>
            </a:r>
          </a:p>
          <a:p>
            <a:r>
              <a:rPr lang="en-GB" dirty="0"/>
              <a:t>Pistons experience high pressure loadings and temperatures.</a:t>
            </a:r>
          </a:p>
          <a:p>
            <a:endParaRPr lang="en-GB" dirty="0"/>
          </a:p>
          <a:p>
            <a:r>
              <a:rPr lang="en-GB" dirty="0"/>
              <a:t> </a:t>
            </a:r>
          </a:p>
          <a:p>
            <a:r>
              <a:rPr lang="en-GB" dirty="0"/>
              <a:t>2. Detonation Resilience:</a:t>
            </a:r>
          </a:p>
          <a:p>
            <a:r>
              <a:rPr lang="en-GB" dirty="0"/>
              <a:t>Performance limiting due to failure risk through detonation events.</a:t>
            </a:r>
          </a:p>
          <a:p>
            <a:endParaRPr lang="en-GB" dirty="0"/>
          </a:p>
          <a:p>
            <a:endParaRPr lang="en-GB" dirty="0"/>
          </a:p>
          <a:p>
            <a:r>
              <a:rPr lang="en-GB" dirty="0"/>
              <a:t>3. Thermal Fatigue:</a:t>
            </a:r>
          </a:p>
          <a:p>
            <a:r>
              <a:rPr lang="en-GB" dirty="0"/>
              <a:t>Susceptibility of aluminium to failure due to thermal cycling.</a:t>
            </a:r>
          </a:p>
          <a:p>
            <a:pPr marL="285750" indent="-285750">
              <a:buFont typeface="Arial" panose="020B0604020202020204" pitchFamily="34" charset="0"/>
              <a:buChar char="•"/>
            </a:pPr>
            <a:endParaRPr lang="en-GB" dirty="0"/>
          </a:p>
          <a:p>
            <a:endParaRPr lang="en-GB" dirty="0"/>
          </a:p>
        </p:txBody>
      </p:sp>
      <p:pic>
        <p:nvPicPr>
          <p:cNvPr id="6" name="Picture 5">
            <a:extLst>
              <a:ext uri="{FF2B5EF4-FFF2-40B4-BE49-F238E27FC236}">
                <a16:creationId xmlns:a16="http://schemas.microsoft.com/office/drawing/2014/main" id="{E18217E7-2359-4ACE-BE5B-BDE4E85CB785}"/>
              </a:ext>
            </a:extLst>
          </p:cNvPr>
          <p:cNvPicPr>
            <a:picLocks noChangeAspect="1"/>
          </p:cNvPicPr>
          <p:nvPr/>
        </p:nvPicPr>
        <p:blipFill>
          <a:blip r:embed="rId4"/>
          <a:stretch>
            <a:fillRect/>
          </a:stretch>
        </p:blipFill>
        <p:spPr>
          <a:xfrm>
            <a:off x="6974541" y="1483659"/>
            <a:ext cx="3611656" cy="2603859"/>
          </a:xfrm>
          <a:prstGeom prst="rect">
            <a:avLst/>
          </a:prstGeom>
        </p:spPr>
      </p:pic>
      <p:sp>
        <p:nvSpPr>
          <p:cNvPr id="7" name="Rectangle 6">
            <a:extLst>
              <a:ext uri="{FF2B5EF4-FFF2-40B4-BE49-F238E27FC236}">
                <a16:creationId xmlns:a16="http://schemas.microsoft.com/office/drawing/2014/main" id="{F57CD33F-199D-4AD4-8D60-D7963EC32901}"/>
              </a:ext>
            </a:extLst>
          </p:cNvPr>
          <p:cNvSpPr/>
          <p:nvPr/>
        </p:nvSpPr>
        <p:spPr>
          <a:xfrm>
            <a:off x="8219157" y="6186943"/>
            <a:ext cx="1122423" cy="276999"/>
          </a:xfrm>
          <a:prstGeom prst="rect">
            <a:avLst/>
          </a:prstGeom>
        </p:spPr>
        <p:txBody>
          <a:bodyPr wrap="non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(MAHLE, 2016)</a:t>
            </a:r>
            <a:endParaRPr lang="en-GB" sz="1200" dirty="0"/>
          </a:p>
        </p:txBody>
      </p:sp>
      <p:pic>
        <p:nvPicPr>
          <p:cNvPr id="2052" name="Picture 4" descr="Image result for engine detonation">
            <a:extLst>
              <a:ext uri="{FF2B5EF4-FFF2-40B4-BE49-F238E27FC236}">
                <a16:creationId xmlns:a16="http://schemas.microsoft.com/office/drawing/2014/main" id="{5C568E08-389B-498C-ADD0-BC04245A50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1618" y="4502523"/>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593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5BE074A6-7682-492B-B047-CEA4DF5CBB4D}"/>
              </a:ext>
            </a:extLst>
          </p:cNvPr>
          <p:cNvSpPr txBox="1"/>
          <p:nvPr/>
        </p:nvSpPr>
        <p:spPr>
          <a:xfrm>
            <a:off x="4563035" y="962357"/>
            <a:ext cx="3065929" cy="369332"/>
          </a:xfrm>
          <a:prstGeom prst="rect">
            <a:avLst/>
          </a:prstGeom>
          <a:noFill/>
        </p:spPr>
        <p:txBody>
          <a:bodyPr wrap="square" rtlCol="0">
            <a:spAutoFit/>
          </a:bodyPr>
          <a:lstStyle/>
          <a:p>
            <a:r>
              <a:rPr lang="en-GB" b="1" dirty="0"/>
              <a:t>Industrial Relevance of Project</a:t>
            </a:r>
          </a:p>
        </p:txBody>
      </p:sp>
      <p:sp>
        <p:nvSpPr>
          <p:cNvPr id="7" name="TextBox 6">
            <a:extLst>
              <a:ext uri="{FF2B5EF4-FFF2-40B4-BE49-F238E27FC236}">
                <a16:creationId xmlns:a16="http://schemas.microsoft.com/office/drawing/2014/main" id="{9BFAB47F-4936-4FF3-B506-41E3E43F64CB}"/>
              </a:ext>
            </a:extLst>
          </p:cNvPr>
          <p:cNvSpPr txBox="1"/>
          <p:nvPr/>
        </p:nvSpPr>
        <p:spPr>
          <a:xfrm>
            <a:off x="502024" y="1532965"/>
            <a:ext cx="5755341" cy="4801314"/>
          </a:xfrm>
          <a:prstGeom prst="rect">
            <a:avLst/>
          </a:prstGeom>
          <a:noFill/>
        </p:spPr>
        <p:txBody>
          <a:bodyPr wrap="square" rtlCol="0">
            <a:spAutoFit/>
          </a:bodyPr>
          <a:lstStyle/>
          <a:p>
            <a:r>
              <a:rPr lang="en-GB" dirty="0"/>
              <a:t>Engine Efficiency Benefits:</a:t>
            </a:r>
          </a:p>
          <a:p>
            <a:endParaRPr lang="en-GB" dirty="0"/>
          </a:p>
          <a:p>
            <a:endParaRPr lang="en-GB" dirty="0"/>
          </a:p>
          <a:p>
            <a:r>
              <a:rPr lang="en-GB" dirty="0"/>
              <a:t>4. Reductions in Frictional Losses:</a:t>
            </a:r>
          </a:p>
          <a:p>
            <a:r>
              <a:rPr lang="en-GB" dirty="0"/>
              <a:t>Friction from induced side thrust increases with cylinder pressure and skirt area.</a:t>
            </a:r>
          </a:p>
          <a:p>
            <a:endParaRPr lang="en-GB" dirty="0"/>
          </a:p>
          <a:p>
            <a:r>
              <a:rPr lang="en-GB" dirty="0"/>
              <a:t> </a:t>
            </a:r>
          </a:p>
          <a:p>
            <a:endParaRPr lang="en-GB" dirty="0"/>
          </a:p>
          <a:p>
            <a:endParaRPr lang="en-GB" dirty="0"/>
          </a:p>
          <a:p>
            <a:endParaRPr lang="en-GB" dirty="0"/>
          </a:p>
          <a:p>
            <a:r>
              <a:rPr lang="en-GB" dirty="0"/>
              <a:t>5. Reduced Emissions:</a:t>
            </a:r>
          </a:p>
          <a:p>
            <a:r>
              <a:rPr lang="en-GB" dirty="0"/>
              <a:t>Moving top ring position can reduce the amount of unburnt fuel trapped. </a:t>
            </a:r>
          </a:p>
          <a:p>
            <a:endParaRPr lang="en-GB" dirty="0"/>
          </a:p>
          <a:p>
            <a:endParaRPr lang="en-GB" dirty="0"/>
          </a:p>
          <a:p>
            <a:endParaRPr lang="en-GB" dirty="0"/>
          </a:p>
        </p:txBody>
      </p:sp>
      <p:pic>
        <p:nvPicPr>
          <p:cNvPr id="3076" name="Picture 4" descr="Image result for engine frictional losses">
            <a:extLst>
              <a:ext uri="{FF2B5EF4-FFF2-40B4-BE49-F238E27FC236}">
                <a16:creationId xmlns:a16="http://schemas.microsoft.com/office/drawing/2014/main" id="{A705D3ED-4B94-40DF-8EFB-8E5AF7271D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2652" y="1347162"/>
            <a:ext cx="5095875" cy="2362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2EC9E34-B879-47DB-91D6-27604423B359}"/>
              </a:ext>
            </a:extLst>
          </p:cNvPr>
          <p:cNvSpPr/>
          <p:nvPr/>
        </p:nvSpPr>
        <p:spPr>
          <a:xfrm>
            <a:off x="8740589" y="3554468"/>
            <a:ext cx="1251433" cy="340734"/>
          </a:xfrm>
          <a:prstGeom prst="rect">
            <a:avLst/>
          </a:prstGeom>
        </p:spPr>
        <p:txBody>
          <a:bodyPr wrap="none">
            <a:spAutoFit/>
          </a:bodyPr>
          <a:lstStyle/>
          <a:p>
            <a:pPr>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(Jian </a:t>
            </a:r>
            <a:r>
              <a:rPr lang="en-GB" sz="1200" i="1" dirty="0">
                <a:latin typeface="Calibri" panose="020F0502020204030204" pitchFamily="34" charset="0"/>
                <a:ea typeface="Calibri" panose="020F0502020204030204" pitchFamily="34" charset="0"/>
                <a:cs typeface="Times New Roman" panose="02020603050405020304" pitchFamily="18" charset="0"/>
              </a:rPr>
              <a:t>et al.</a:t>
            </a:r>
            <a:r>
              <a:rPr lang="en-GB" sz="1200" dirty="0">
                <a:latin typeface="Calibri" panose="020F0502020204030204" pitchFamily="34" charset="0"/>
                <a:ea typeface="Calibri" panose="020F0502020204030204" pitchFamily="34" charset="0"/>
                <a:cs typeface="Times New Roman" panose="02020603050405020304" pitchFamily="18" charset="0"/>
              </a:rPr>
              <a:t>, 2019)</a:t>
            </a:r>
          </a:p>
        </p:txBody>
      </p:sp>
      <p:pic>
        <p:nvPicPr>
          <p:cNvPr id="3078" name="Picture 6" descr="Image result for mahle piston">
            <a:extLst>
              <a:ext uri="{FF2B5EF4-FFF2-40B4-BE49-F238E27FC236}">
                <a16:creationId xmlns:a16="http://schemas.microsoft.com/office/drawing/2014/main" id="{8AE0B1FC-EE87-4312-A800-4E4C03799C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8964" y="4127020"/>
            <a:ext cx="2409825" cy="18954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D9A2FE9B-A60C-436F-AC85-CACA1F2112CD}"/>
              </a:ext>
            </a:extLst>
          </p:cNvPr>
          <p:cNvSpPr/>
          <p:nvPr/>
        </p:nvSpPr>
        <p:spPr>
          <a:xfrm>
            <a:off x="7875632" y="5913579"/>
            <a:ext cx="1916487" cy="340734"/>
          </a:xfrm>
          <a:prstGeom prst="rect">
            <a:avLst/>
          </a:prstGeom>
        </p:spPr>
        <p:txBody>
          <a:bodyPr wrap="none">
            <a:spAutoFit/>
          </a:bodyPr>
          <a:lstStyle/>
          <a:p>
            <a:pPr>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(MAHLE Aftermarket, 2019)</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71111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B28F4BFB-84DF-4F73-8B37-CEB2525892D4}"/>
              </a:ext>
            </a:extLst>
          </p:cNvPr>
          <p:cNvSpPr txBox="1"/>
          <p:nvPr/>
        </p:nvSpPr>
        <p:spPr>
          <a:xfrm>
            <a:off x="4166346" y="977830"/>
            <a:ext cx="3859308" cy="369332"/>
          </a:xfrm>
          <a:prstGeom prst="rect">
            <a:avLst/>
          </a:prstGeom>
          <a:noFill/>
        </p:spPr>
        <p:txBody>
          <a:bodyPr wrap="square" rtlCol="0">
            <a:spAutoFit/>
          </a:bodyPr>
          <a:lstStyle/>
          <a:p>
            <a:r>
              <a:rPr lang="en-GB" b="1" dirty="0"/>
              <a:t>Background Information on Topic Area</a:t>
            </a:r>
          </a:p>
        </p:txBody>
      </p:sp>
      <p:sp>
        <p:nvSpPr>
          <p:cNvPr id="2" name="TextBox 1">
            <a:extLst>
              <a:ext uri="{FF2B5EF4-FFF2-40B4-BE49-F238E27FC236}">
                <a16:creationId xmlns:a16="http://schemas.microsoft.com/office/drawing/2014/main" id="{8B15E8D9-AF3B-4768-AC67-A803E21FA758}"/>
              </a:ext>
            </a:extLst>
          </p:cNvPr>
          <p:cNvSpPr txBox="1"/>
          <p:nvPr/>
        </p:nvSpPr>
        <p:spPr>
          <a:xfrm>
            <a:off x="528918" y="1685365"/>
            <a:ext cx="5567082" cy="4062651"/>
          </a:xfrm>
          <a:prstGeom prst="rect">
            <a:avLst/>
          </a:prstGeom>
          <a:noFill/>
        </p:spPr>
        <p:txBody>
          <a:bodyPr wrap="square" rtlCol="0">
            <a:spAutoFit/>
          </a:bodyPr>
          <a:lstStyle/>
          <a:p>
            <a:r>
              <a:rPr lang="en-GB" dirty="0"/>
              <a:t>Main Piston Design Criteria:</a:t>
            </a:r>
          </a:p>
          <a:p>
            <a:pPr marL="285750" indent="-285750">
              <a:buFont typeface="Arial" panose="020B0604020202020204" pitchFamily="34" charset="0"/>
              <a:buChar char="•"/>
            </a:pPr>
            <a:r>
              <a:rPr lang="en-GB" dirty="0"/>
              <a:t>Low thermal expansion</a:t>
            </a:r>
          </a:p>
          <a:p>
            <a:pPr marL="285750" indent="-285750">
              <a:buFont typeface="Arial" panose="020B0604020202020204" pitchFamily="34" charset="0"/>
              <a:buChar char="•"/>
            </a:pPr>
            <a:r>
              <a:rPr lang="en-GB" dirty="0"/>
              <a:t>Withstand high cyclical loading</a:t>
            </a:r>
          </a:p>
          <a:p>
            <a:r>
              <a:rPr lang="en-GB" sz="1200" dirty="0"/>
              <a:t>       (Rodriguez, 2014)</a:t>
            </a:r>
          </a:p>
          <a:p>
            <a:endParaRPr lang="en-GB" dirty="0"/>
          </a:p>
          <a:p>
            <a:endParaRPr lang="en-GB" dirty="0"/>
          </a:p>
          <a:p>
            <a:endParaRPr lang="en-GB" dirty="0"/>
          </a:p>
          <a:p>
            <a:r>
              <a:rPr lang="en-GB" dirty="0"/>
              <a:t>What are the Current Design Trends:</a:t>
            </a:r>
          </a:p>
          <a:p>
            <a:pPr marL="285750" indent="-285750">
              <a:buFont typeface="Arial" panose="020B0604020202020204" pitchFamily="34" charset="0"/>
              <a:buChar char="•"/>
            </a:pPr>
            <a:r>
              <a:rPr lang="en-GB" dirty="0"/>
              <a:t>Aluminium alloy material </a:t>
            </a:r>
            <a:r>
              <a:rPr lang="en-GB" sz="1200" dirty="0"/>
              <a:t>(</a:t>
            </a:r>
            <a:r>
              <a:rPr lang="en-GB" sz="1200" dirty="0" err="1"/>
              <a:t>Krüger</a:t>
            </a:r>
            <a:r>
              <a:rPr lang="en-GB" sz="1200" dirty="0"/>
              <a:t> </a:t>
            </a:r>
            <a:r>
              <a:rPr lang="en-GB" sz="1200" i="1" dirty="0"/>
              <a:t>et al.</a:t>
            </a:r>
            <a:r>
              <a:rPr lang="en-GB" sz="1200" dirty="0"/>
              <a:t>, 2019)</a:t>
            </a:r>
          </a:p>
          <a:p>
            <a:pPr marL="285750" indent="-285750">
              <a:buFont typeface="Arial" panose="020B0604020202020204" pitchFamily="34" charset="0"/>
              <a:buChar char="•"/>
            </a:pPr>
            <a:r>
              <a:rPr lang="en-GB" dirty="0"/>
              <a:t>Steel used in heavy diesel engines </a:t>
            </a:r>
            <a:r>
              <a:rPr lang="en-GB" sz="1200" dirty="0"/>
              <a:t>(</a:t>
            </a:r>
            <a:r>
              <a:rPr lang="en-GB" sz="1200" dirty="0" err="1"/>
              <a:t>Karikalan</a:t>
            </a:r>
            <a:r>
              <a:rPr lang="en-GB" sz="1200" dirty="0"/>
              <a:t> and Sakthivel, 2019)</a:t>
            </a:r>
            <a:endParaRPr lang="en-GB" dirty="0"/>
          </a:p>
          <a:p>
            <a:pPr marL="285750" indent="-285750">
              <a:buFont typeface="Arial" panose="020B0604020202020204" pitchFamily="34" charset="0"/>
              <a:buChar char="•"/>
            </a:pPr>
            <a:r>
              <a:rPr lang="en-GB" dirty="0"/>
              <a:t>3 Ring design favoured </a:t>
            </a:r>
          </a:p>
          <a:p>
            <a:pPr marL="285750" indent="-285750">
              <a:buFont typeface="Arial" panose="020B0604020202020204" pitchFamily="34" charset="0"/>
              <a:buChar char="•"/>
            </a:pPr>
            <a:r>
              <a:rPr lang="en-GB" dirty="0"/>
              <a:t>Most companies follow a ‘single’ design philosophy.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DF96E69F-BFC5-455D-BE41-FF1D4F7B4CD0}"/>
              </a:ext>
            </a:extLst>
          </p:cNvPr>
          <p:cNvSpPr txBox="1"/>
          <p:nvPr/>
        </p:nvSpPr>
        <p:spPr>
          <a:xfrm>
            <a:off x="6248401" y="1685365"/>
            <a:ext cx="5567082" cy="3877985"/>
          </a:xfrm>
          <a:prstGeom prst="rect">
            <a:avLst/>
          </a:prstGeom>
          <a:noFill/>
        </p:spPr>
        <p:txBody>
          <a:bodyPr wrap="square" rtlCol="0">
            <a:spAutoFit/>
          </a:bodyPr>
          <a:lstStyle/>
          <a:p>
            <a:r>
              <a:rPr lang="en-GB" dirty="0"/>
              <a:t>Why we use Aluminium for Pistons:</a:t>
            </a:r>
          </a:p>
          <a:p>
            <a:pPr marL="285750" indent="-285750">
              <a:buFont typeface="Arial" panose="020B0604020202020204" pitchFamily="34" charset="0"/>
              <a:buChar char="•"/>
            </a:pPr>
            <a:r>
              <a:rPr lang="en-GB" dirty="0"/>
              <a:t>Lightweight material </a:t>
            </a:r>
            <a:r>
              <a:rPr lang="en-GB" sz="1200" dirty="0"/>
              <a:t>(Manning, 2012)</a:t>
            </a:r>
            <a:endParaRPr lang="en-GB" dirty="0"/>
          </a:p>
          <a:p>
            <a:pPr marL="285750" indent="-285750">
              <a:buFont typeface="Arial" panose="020B0604020202020204" pitchFamily="34" charset="0"/>
              <a:buChar char="•"/>
            </a:pPr>
            <a:r>
              <a:rPr lang="en-GB" dirty="0"/>
              <a:t>High Silica content alloys – thermal expansion. </a:t>
            </a:r>
          </a:p>
          <a:p>
            <a:pPr marL="285750" indent="-285750">
              <a:buFont typeface="Arial" panose="020B0604020202020204" pitchFamily="34" charset="0"/>
              <a:buChar char="•"/>
            </a:pPr>
            <a:r>
              <a:rPr lang="en-GB" dirty="0"/>
              <a:t>Cast or forged. </a:t>
            </a:r>
          </a:p>
          <a:p>
            <a:r>
              <a:rPr lang="en-GB" sz="1200" dirty="0"/>
              <a:t>      </a:t>
            </a:r>
          </a:p>
          <a:p>
            <a:endParaRPr lang="en-GB" sz="1200" dirty="0"/>
          </a:p>
          <a:p>
            <a:endParaRPr lang="en-GB" sz="1200" dirty="0"/>
          </a:p>
          <a:p>
            <a:r>
              <a:rPr lang="en-GB" sz="1200" dirty="0"/>
              <a:t> </a:t>
            </a:r>
            <a:endParaRPr lang="en-GB" dirty="0"/>
          </a:p>
          <a:p>
            <a:r>
              <a:rPr lang="en-GB" dirty="0"/>
              <a:t>Steel as a Piston Material:</a:t>
            </a:r>
          </a:p>
          <a:p>
            <a:pPr marL="285750" indent="-285750">
              <a:buFont typeface="Arial" panose="020B0604020202020204" pitchFamily="34" charset="0"/>
              <a:buChar char="•"/>
            </a:pPr>
            <a:r>
              <a:rPr lang="en-GB" dirty="0"/>
              <a:t>Higher UTS and lower thermal degradation </a:t>
            </a:r>
            <a:r>
              <a:rPr lang="en-GB" sz="1200" dirty="0"/>
              <a:t>(MAHLE, 2016)</a:t>
            </a:r>
          </a:p>
          <a:p>
            <a:pPr marL="285750" indent="-285750">
              <a:buFont typeface="Arial" panose="020B0604020202020204" pitchFamily="34" charset="0"/>
              <a:buChar char="•"/>
            </a:pPr>
            <a:r>
              <a:rPr lang="en-GB" dirty="0"/>
              <a:t>High density.</a:t>
            </a:r>
          </a:p>
          <a:p>
            <a:pPr marL="285750" indent="-285750">
              <a:buFont typeface="Arial" panose="020B0604020202020204" pitchFamily="34" charset="0"/>
              <a:buChar char="•"/>
            </a:pPr>
            <a:r>
              <a:rPr lang="en-GB" dirty="0"/>
              <a:t>Lower thermal conductivity. </a:t>
            </a:r>
            <a:r>
              <a:rPr lang="en-GB" sz="1200" dirty="0"/>
              <a:t>(</a:t>
            </a:r>
            <a:r>
              <a:rPr lang="en-GB" sz="1200" dirty="0" err="1"/>
              <a:t>Karikalan</a:t>
            </a:r>
            <a:r>
              <a:rPr lang="en-GB" sz="1200" dirty="0"/>
              <a:t> and Sakthivel,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32554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82E183D9-CDCC-4E94-A432-B91F270D677E}"/>
              </a:ext>
            </a:extLst>
          </p:cNvPr>
          <p:cNvSpPr txBox="1"/>
          <p:nvPr/>
        </p:nvSpPr>
        <p:spPr>
          <a:xfrm>
            <a:off x="5300380" y="953392"/>
            <a:ext cx="1591237" cy="369332"/>
          </a:xfrm>
          <a:prstGeom prst="rect">
            <a:avLst/>
          </a:prstGeom>
          <a:noFill/>
        </p:spPr>
        <p:txBody>
          <a:bodyPr wrap="square" rtlCol="0">
            <a:spAutoFit/>
          </a:bodyPr>
          <a:lstStyle/>
          <a:p>
            <a:r>
              <a:rPr lang="en-GB" b="1" dirty="0"/>
              <a:t>Research Aims</a:t>
            </a:r>
          </a:p>
        </p:txBody>
      </p:sp>
      <p:sp>
        <p:nvSpPr>
          <p:cNvPr id="8" name="TextBox 7">
            <a:extLst>
              <a:ext uri="{FF2B5EF4-FFF2-40B4-BE49-F238E27FC236}">
                <a16:creationId xmlns:a16="http://schemas.microsoft.com/office/drawing/2014/main" id="{43AFF515-E631-4715-AF7D-CB0915963A14}"/>
              </a:ext>
            </a:extLst>
          </p:cNvPr>
          <p:cNvSpPr txBox="1"/>
          <p:nvPr/>
        </p:nvSpPr>
        <p:spPr>
          <a:xfrm>
            <a:off x="452715" y="1574163"/>
            <a:ext cx="11286565" cy="4708981"/>
          </a:xfrm>
          <a:prstGeom prst="rect">
            <a:avLst/>
          </a:prstGeom>
          <a:noFill/>
        </p:spPr>
        <p:txBody>
          <a:bodyPr wrap="square" rtlCol="0">
            <a:spAutoFit/>
          </a:bodyPr>
          <a:lstStyle/>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sz="2400" dirty="0"/>
              <a:t>Assess an existing design of piston assembly, utilising data provided by McLaren Automotive, using computational methods of predicting the structural and thermal behaviour of a piston under operating conditions. </a:t>
            </a:r>
          </a:p>
          <a:p>
            <a:pPr lvl="0"/>
            <a:endParaRPr lang="en-GB" sz="2400" dirty="0"/>
          </a:p>
          <a:p>
            <a:pPr marL="285750" lvl="0" indent="-285750">
              <a:buFont typeface="Arial" panose="020B0604020202020204" pitchFamily="34" charset="0"/>
              <a:buChar char="•"/>
            </a:pPr>
            <a:r>
              <a:rPr lang="en-GB" sz="2400" dirty="0"/>
              <a:t>Critically analyse the merits of utilising steel as a piston material. Encompassing analysis of the impact on the structural and thermal responses of the material under the given load conditions, as well as the differing geometric design strategies to facilitate the use of the material.  </a:t>
            </a:r>
          </a:p>
          <a:p>
            <a:pPr lvl="0"/>
            <a:endParaRPr lang="en-GB" sz="2400" dirty="0"/>
          </a:p>
          <a:p>
            <a:pPr marL="285750" lvl="0" indent="-285750">
              <a:buFont typeface="Arial" panose="020B0604020202020204" pitchFamily="34" charset="0"/>
              <a:buChar char="•"/>
            </a:pPr>
            <a:r>
              <a:rPr lang="en-GB" sz="2400" dirty="0"/>
              <a:t>Determine the impact of changing from a 3-ring piston to a 2-ring piston. Covering structural, thermal and potential emissions implications.</a:t>
            </a:r>
          </a:p>
          <a:p>
            <a:endParaRPr lang="en-GB" dirty="0"/>
          </a:p>
        </p:txBody>
      </p:sp>
    </p:spTree>
    <p:extLst>
      <p:ext uri="{BB962C8B-B14F-4D97-AF65-F5344CB8AC3E}">
        <p14:creationId xmlns:p14="http://schemas.microsoft.com/office/powerpoint/2010/main" val="220044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0460BE24-3241-4992-9D4F-86325692F70E}"/>
              </a:ext>
            </a:extLst>
          </p:cNvPr>
          <p:cNvSpPr txBox="1"/>
          <p:nvPr/>
        </p:nvSpPr>
        <p:spPr>
          <a:xfrm>
            <a:off x="4881282" y="977830"/>
            <a:ext cx="2429436" cy="369332"/>
          </a:xfrm>
          <a:prstGeom prst="rect">
            <a:avLst/>
          </a:prstGeom>
          <a:noFill/>
        </p:spPr>
        <p:txBody>
          <a:bodyPr wrap="square" rtlCol="0">
            <a:spAutoFit/>
          </a:bodyPr>
          <a:lstStyle/>
          <a:p>
            <a:r>
              <a:rPr lang="en-GB" b="1" dirty="0"/>
              <a:t>Proposed Methodology</a:t>
            </a:r>
          </a:p>
        </p:txBody>
      </p:sp>
      <p:sp>
        <p:nvSpPr>
          <p:cNvPr id="2" name="TextBox 1">
            <a:extLst>
              <a:ext uri="{FF2B5EF4-FFF2-40B4-BE49-F238E27FC236}">
                <a16:creationId xmlns:a16="http://schemas.microsoft.com/office/drawing/2014/main" id="{17519231-57E3-4EDF-A088-56156ABBBCA8}"/>
              </a:ext>
            </a:extLst>
          </p:cNvPr>
          <p:cNvSpPr txBox="1"/>
          <p:nvPr/>
        </p:nvSpPr>
        <p:spPr>
          <a:xfrm>
            <a:off x="286871" y="1550894"/>
            <a:ext cx="6087035" cy="2862322"/>
          </a:xfrm>
          <a:prstGeom prst="rect">
            <a:avLst/>
          </a:prstGeom>
          <a:noFill/>
        </p:spPr>
        <p:txBody>
          <a:bodyPr wrap="square" rtlCol="0">
            <a:spAutoFit/>
          </a:bodyPr>
          <a:lstStyle/>
          <a:p>
            <a:r>
              <a:rPr lang="en-GB" dirty="0"/>
              <a:t>Analytical Assessment of Engine Operating Conditions:</a:t>
            </a:r>
          </a:p>
          <a:p>
            <a:endParaRPr lang="en-GB" dirty="0"/>
          </a:p>
          <a:p>
            <a:pPr marL="285750" indent="-285750">
              <a:buFont typeface="Arial" panose="020B0604020202020204" pitchFamily="34" charset="0"/>
              <a:buChar char="•"/>
            </a:pPr>
            <a:r>
              <a:rPr lang="en-GB" dirty="0"/>
              <a:t>Data Provided from McLaren Automotive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 of MATLAB/Excel to generate analytical simulation of forces within the engine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 of MATALB/Excel to conduct thermodynamic analysis of existing engine conditions</a:t>
            </a:r>
          </a:p>
          <a:p>
            <a:r>
              <a:rPr lang="en-GB" dirty="0"/>
              <a:t> </a:t>
            </a:r>
          </a:p>
        </p:txBody>
      </p:sp>
      <p:pic>
        <p:nvPicPr>
          <p:cNvPr id="3" name="Picture 2">
            <a:extLst>
              <a:ext uri="{FF2B5EF4-FFF2-40B4-BE49-F238E27FC236}">
                <a16:creationId xmlns:a16="http://schemas.microsoft.com/office/drawing/2014/main" id="{9455507D-6DF3-44E3-8DB2-82A430FA27BF}"/>
              </a:ext>
            </a:extLst>
          </p:cNvPr>
          <p:cNvPicPr>
            <a:picLocks noChangeAspect="1"/>
          </p:cNvPicPr>
          <p:nvPr/>
        </p:nvPicPr>
        <p:blipFill>
          <a:blip r:embed="rId4"/>
          <a:stretch>
            <a:fillRect/>
          </a:stretch>
        </p:blipFill>
        <p:spPr>
          <a:xfrm>
            <a:off x="7064456" y="1274967"/>
            <a:ext cx="4050999" cy="2792492"/>
          </a:xfrm>
          <a:prstGeom prst="rect">
            <a:avLst/>
          </a:prstGeom>
        </p:spPr>
      </p:pic>
      <p:pic>
        <p:nvPicPr>
          <p:cNvPr id="7" name="Picture 6">
            <a:extLst>
              <a:ext uri="{FF2B5EF4-FFF2-40B4-BE49-F238E27FC236}">
                <a16:creationId xmlns:a16="http://schemas.microsoft.com/office/drawing/2014/main" id="{01ABDE3A-FDF3-4E9B-9AB9-84C649F85271}"/>
              </a:ext>
            </a:extLst>
          </p:cNvPr>
          <p:cNvPicPr>
            <a:picLocks noChangeAspect="1"/>
          </p:cNvPicPr>
          <p:nvPr/>
        </p:nvPicPr>
        <p:blipFill>
          <a:blip r:embed="rId5"/>
          <a:stretch>
            <a:fillRect/>
          </a:stretch>
        </p:blipFill>
        <p:spPr>
          <a:xfrm>
            <a:off x="4145859" y="4186787"/>
            <a:ext cx="3268967" cy="2372128"/>
          </a:xfrm>
          <a:prstGeom prst="rect">
            <a:avLst/>
          </a:prstGeom>
        </p:spPr>
      </p:pic>
      <p:pic>
        <p:nvPicPr>
          <p:cNvPr id="8" name="Picture 7">
            <a:extLst>
              <a:ext uri="{FF2B5EF4-FFF2-40B4-BE49-F238E27FC236}">
                <a16:creationId xmlns:a16="http://schemas.microsoft.com/office/drawing/2014/main" id="{2B44189C-4890-4B0D-9DA2-A317CBE46D32}"/>
              </a:ext>
            </a:extLst>
          </p:cNvPr>
          <p:cNvPicPr>
            <a:picLocks noChangeAspect="1"/>
          </p:cNvPicPr>
          <p:nvPr/>
        </p:nvPicPr>
        <p:blipFill>
          <a:blip r:embed="rId6"/>
          <a:stretch>
            <a:fillRect/>
          </a:stretch>
        </p:blipFill>
        <p:spPr>
          <a:xfrm>
            <a:off x="540788" y="4186787"/>
            <a:ext cx="3187547" cy="2372128"/>
          </a:xfrm>
          <a:prstGeom prst="rect">
            <a:avLst/>
          </a:prstGeom>
        </p:spPr>
      </p:pic>
      <p:pic>
        <p:nvPicPr>
          <p:cNvPr id="9" name="Picture 8">
            <a:extLst>
              <a:ext uri="{FF2B5EF4-FFF2-40B4-BE49-F238E27FC236}">
                <a16:creationId xmlns:a16="http://schemas.microsoft.com/office/drawing/2014/main" id="{094337EB-B1D3-46C2-868D-EB330F7DEACE}"/>
              </a:ext>
            </a:extLst>
          </p:cNvPr>
          <p:cNvPicPr>
            <a:picLocks noChangeAspect="1"/>
          </p:cNvPicPr>
          <p:nvPr/>
        </p:nvPicPr>
        <p:blipFill>
          <a:blip r:embed="rId7"/>
          <a:stretch>
            <a:fillRect/>
          </a:stretch>
        </p:blipFill>
        <p:spPr>
          <a:xfrm>
            <a:off x="7926606" y="4208916"/>
            <a:ext cx="3188849" cy="2444784"/>
          </a:xfrm>
          <a:prstGeom prst="rect">
            <a:avLst/>
          </a:prstGeom>
        </p:spPr>
      </p:pic>
    </p:spTree>
    <p:extLst>
      <p:ext uri="{BB962C8B-B14F-4D97-AF65-F5344CB8AC3E}">
        <p14:creationId xmlns:p14="http://schemas.microsoft.com/office/powerpoint/2010/main" val="266618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7D64EC01-5A8B-487E-8BB9-960B8D1169CF}"/>
              </a:ext>
            </a:extLst>
          </p:cNvPr>
          <p:cNvSpPr txBox="1"/>
          <p:nvPr/>
        </p:nvSpPr>
        <p:spPr>
          <a:xfrm>
            <a:off x="4881282" y="977830"/>
            <a:ext cx="2429436" cy="369332"/>
          </a:xfrm>
          <a:prstGeom prst="rect">
            <a:avLst/>
          </a:prstGeom>
          <a:noFill/>
        </p:spPr>
        <p:txBody>
          <a:bodyPr wrap="square" rtlCol="0">
            <a:spAutoFit/>
          </a:bodyPr>
          <a:lstStyle/>
          <a:p>
            <a:r>
              <a:rPr lang="en-GB" b="1" dirty="0"/>
              <a:t>Proposed Methodology</a:t>
            </a:r>
          </a:p>
        </p:txBody>
      </p:sp>
      <p:pic>
        <p:nvPicPr>
          <p:cNvPr id="2" name="Picture 1">
            <a:extLst>
              <a:ext uri="{FF2B5EF4-FFF2-40B4-BE49-F238E27FC236}">
                <a16:creationId xmlns:a16="http://schemas.microsoft.com/office/drawing/2014/main" id="{2D9038B8-F7D2-4B36-A920-922D928075E2}"/>
              </a:ext>
            </a:extLst>
          </p:cNvPr>
          <p:cNvPicPr>
            <a:picLocks noChangeAspect="1"/>
          </p:cNvPicPr>
          <p:nvPr/>
        </p:nvPicPr>
        <p:blipFill>
          <a:blip r:embed="rId4"/>
          <a:stretch>
            <a:fillRect/>
          </a:stretch>
        </p:blipFill>
        <p:spPr>
          <a:xfrm>
            <a:off x="1383086" y="3696897"/>
            <a:ext cx="3498196" cy="2645547"/>
          </a:xfrm>
          <a:prstGeom prst="rect">
            <a:avLst/>
          </a:prstGeom>
        </p:spPr>
      </p:pic>
      <p:sp>
        <p:nvSpPr>
          <p:cNvPr id="3" name="TextBox 2">
            <a:extLst>
              <a:ext uri="{FF2B5EF4-FFF2-40B4-BE49-F238E27FC236}">
                <a16:creationId xmlns:a16="http://schemas.microsoft.com/office/drawing/2014/main" id="{1736524C-7683-44A6-A66A-A1488BEDF8DC}"/>
              </a:ext>
            </a:extLst>
          </p:cNvPr>
          <p:cNvSpPr txBox="1"/>
          <p:nvPr/>
        </p:nvSpPr>
        <p:spPr>
          <a:xfrm>
            <a:off x="753035" y="1474944"/>
            <a:ext cx="5342965" cy="2308324"/>
          </a:xfrm>
          <a:prstGeom prst="rect">
            <a:avLst/>
          </a:prstGeom>
          <a:noFill/>
        </p:spPr>
        <p:txBody>
          <a:bodyPr wrap="square" rtlCol="0">
            <a:spAutoFit/>
          </a:bodyPr>
          <a:lstStyle/>
          <a:p>
            <a:r>
              <a:rPr lang="en-GB" dirty="0"/>
              <a:t>Computer Aided Design employed for 3D modelling:</a:t>
            </a:r>
          </a:p>
          <a:p>
            <a:endParaRPr lang="en-GB" dirty="0"/>
          </a:p>
          <a:p>
            <a:pPr marL="285750" indent="-285750">
              <a:buFont typeface="Arial" panose="020B0604020202020204" pitchFamily="34" charset="0"/>
              <a:buChar char="•"/>
            </a:pPr>
            <a:r>
              <a:rPr lang="en-GB" dirty="0"/>
              <a:t>Solidworks to be used as fit for purpose and cross compatible (Castro </a:t>
            </a:r>
            <a:r>
              <a:rPr lang="en-GB" i="1" dirty="0"/>
              <a:t>et al.</a:t>
            </a:r>
            <a:r>
              <a:rPr lang="en-GB" dirty="0"/>
              <a:t>, 2019)</a:t>
            </a:r>
          </a:p>
          <a:p>
            <a:pPr marL="285750" indent="-285750">
              <a:buFont typeface="Arial" panose="020B0604020202020204" pitchFamily="34" charset="0"/>
              <a:buChar char="•"/>
            </a:pPr>
            <a:r>
              <a:rPr lang="en-GB" dirty="0"/>
              <a:t>Careful attention to dimensioning, modelling method and FEA interaction (Cheng, </a:t>
            </a:r>
            <a:r>
              <a:rPr lang="en-GB" dirty="0" err="1"/>
              <a:t>Kharazmi</a:t>
            </a:r>
            <a:r>
              <a:rPr lang="en-GB" dirty="0"/>
              <a:t> and </a:t>
            </a:r>
            <a:r>
              <a:rPr lang="en-GB" dirty="0" err="1"/>
              <a:t>Schock</a:t>
            </a:r>
            <a:r>
              <a:rPr lang="en-GB" dirty="0"/>
              <a:t>, 2015)</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42775690-6904-4D34-87C2-F4AF91F8F049}"/>
              </a:ext>
            </a:extLst>
          </p:cNvPr>
          <p:cNvSpPr txBox="1"/>
          <p:nvPr/>
        </p:nvSpPr>
        <p:spPr>
          <a:xfrm>
            <a:off x="6096000" y="1486735"/>
            <a:ext cx="5728447" cy="3139321"/>
          </a:xfrm>
          <a:prstGeom prst="rect">
            <a:avLst/>
          </a:prstGeom>
          <a:noFill/>
        </p:spPr>
        <p:txBody>
          <a:bodyPr wrap="square" rtlCol="0">
            <a:spAutoFit/>
          </a:bodyPr>
          <a:lstStyle/>
          <a:p>
            <a:r>
              <a:rPr lang="en-GB" dirty="0"/>
              <a:t>Validation through Practical Testing:</a:t>
            </a:r>
          </a:p>
          <a:p>
            <a:endParaRPr lang="en-GB" dirty="0"/>
          </a:p>
          <a:p>
            <a:pPr marL="285750" indent="-285750">
              <a:buFont typeface="Arial" panose="020B0604020202020204" pitchFamily="34" charset="0"/>
              <a:buChar char="•"/>
            </a:pPr>
            <a:r>
              <a:rPr lang="en-GB" dirty="0"/>
              <a:t>Validation of structural FEA methods through controlled physical tests</a:t>
            </a:r>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pPr marL="285750" indent="-285750">
              <a:buFont typeface="Arial" panose="020B0604020202020204" pitchFamily="34" charset="0"/>
              <a:buChar char="•"/>
            </a:pPr>
            <a:r>
              <a:rPr lang="en-GB" dirty="0"/>
              <a:t>Thermal analysis validation through practical testing </a:t>
            </a:r>
          </a:p>
        </p:txBody>
      </p:sp>
      <p:pic>
        <p:nvPicPr>
          <p:cNvPr id="8" name="Picture 7">
            <a:extLst>
              <a:ext uri="{FF2B5EF4-FFF2-40B4-BE49-F238E27FC236}">
                <a16:creationId xmlns:a16="http://schemas.microsoft.com/office/drawing/2014/main" id="{E00ABA98-BABA-416D-8FFA-8BCF8E69FA05}"/>
              </a:ext>
            </a:extLst>
          </p:cNvPr>
          <p:cNvPicPr>
            <a:picLocks noChangeAspect="1"/>
          </p:cNvPicPr>
          <p:nvPr/>
        </p:nvPicPr>
        <p:blipFill>
          <a:blip r:embed="rId5"/>
          <a:stretch>
            <a:fillRect/>
          </a:stretch>
        </p:blipFill>
        <p:spPr>
          <a:xfrm>
            <a:off x="6266328" y="4681250"/>
            <a:ext cx="2447365" cy="2048576"/>
          </a:xfrm>
          <a:prstGeom prst="rect">
            <a:avLst/>
          </a:prstGeom>
        </p:spPr>
      </p:pic>
      <p:pic>
        <p:nvPicPr>
          <p:cNvPr id="9" name="Picture 8">
            <a:extLst>
              <a:ext uri="{FF2B5EF4-FFF2-40B4-BE49-F238E27FC236}">
                <a16:creationId xmlns:a16="http://schemas.microsoft.com/office/drawing/2014/main" id="{E26E4C38-ACBC-44A8-93E1-E0E807471E1C}"/>
              </a:ext>
            </a:extLst>
          </p:cNvPr>
          <p:cNvPicPr>
            <a:picLocks noChangeAspect="1"/>
          </p:cNvPicPr>
          <p:nvPr/>
        </p:nvPicPr>
        <p:blipFill>
          <a:blip r:embed="rId6"/>
          <a:stretch>
            <a:fillRect/>
          </a:stretch>
        </p:blipFill>
        <p:spPr>
          <a:xfrm>
            <a:off x="9117105" y="4675112"/>
            <a:ext cx="2214284" cy="1996931"/>
          </a:xfrm>
          <a:prstGeom prst="rect">
            <a:avLst/>
          </a:prstGeom>
        </p:spPr>
      </p:pic>
      <p:pic>
        <p:nvPicPr>
          <p:cNvPr id="10" name="Picture 9">
            <a:extLst>
              <a:ext uri="{FF2B5EF4-FFF2-40B4-BE49-F238E27FC236}">
                <a16:creationId xmlns:a16="http://schemas.microsoft.com/office/drawing/2014/main" id="{A85EDABA-8875-47E9-BC3F-496C4F1BE00E}"/>
              </a:ext>
            </a:extLst>
          </p:cNvPr>
          <p:cNvPicPr>
            <a:picLocks noChangeAspect="1"/>
          </p:cNvPicPr>
          <p:nvPr/>
        </p:nvPicPr>
        <p:blipFill>
          <a:blip r:embed="rId7"/>
          <a:stretch>
            <a:fillRect/>
          </a:stretch>
        </p:blipFill>
        <p:spPr>
          <a:xfrm>
            <a:off x="6882736" y="2661829"/>
            <a:ext cx="3661914" cy="1534342"/>
          </a:xfrm>
          <a:prstGeom prst="rect">
            <a:avLst/>
          </a:prstGeom>
        </p:spPr>
      </p:pic>
    </p:spTree>
    <p:extLst>
      <p:ext uri="{BB962C8B-B14F-4D97-AF65-F5344CB8AC3E}">
        <p14:creationId xmlns:p14="http://schemas.microsoft.com/office/powerpoint/2010/main" val="1084965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6" name="TextBox 5">
            <a:extLst>
              <a:ext uri="{FF2B5EF4-FFF2-40B4-BE49-F238E27FC236}">
                <a16:creationId xmlns:a16="http://schemas.microsoft.com/office/drawing/2014/main" id="{B20F999F-332B-4CC8-834E-7BFA9464E109}"/>
              </a:ext>
            </a:extLst>
          </p:cNvPr>
          <p:cNvSpPr txBox="1"/>
          <p:nvPr/>
        </p:nvSpPr>
        <p:spPr>
          <a:xfrm>
            <a:off x="4881282" y="977830"/>
            <a:ext cx="2429436" cy="369332"/>
          </a:xfrm>
          <a:prstGeom prst="rect">
            <a:avLst/>
          </a:prstGeom>
          <a:noFill/>
        </p:spPr>
        <p:txBody>
          <a:bodyPr wrap="square" rtlCol="0">
            <a:spAutoFit/>
          </a:bodyPr>
          <a:lstStyle/>
          <a:p>
            <a:r>
              <a:rPr lang="en-GB" b="1" dirty="0"/>
              <a:t>Proposed Methodology</a:t>
            </a:r>
          </a:p>
        </p:txBody>
      </p:sp>
      <p:sp>
        <p:nvSpPr>
          <p:cNvPr id="2" name="TextBox 1">
            <a:extLst>
              <a:ext uri="{FF2B5EF4-FFF2-40B4-BE49-F238E27FC236}">
                <a16:creationId xmlns:a16="http://schemas.microsoft.com/office/drawing/2014/main" id="{27FC5644-C236-42E7-9FE2-135F2BACA923}"/>
              </a:ext>
            </a:extLst>
          </p:cNvPr>
          <p:cNvSpPr txBox="1"/>
          <p:nvPr/>
        </p:nvSpPr>
        <p:spPr>
          <a:xfrm>
            <a:off x="448235" y="1329232"/>
            <a:ext cx="11295529" cy="646331"/>
          </a:xfrm>
          <a:prstGeom prst="rect">
            <a:avLst/>
          </a:prstGeom>
          <a:noFill/>
        </p:spPr>
        <p:txBody>
          <a:bodyPr wrap="square" rtlCol="0">
            <a:spAutoFit/>
          </a:bodyPr>
          <a:lstStyle/>
          <a:p>
            <a:pPr algn="ctr"/>
            <a:r>
              <a:rPr lang="en-GB" dirty="0"/>
              <a:t>Finite Element Analysis methods employed for structural and thermal analysis.</a:t>
            </a:r>
          </a:p>
          <a:p>
            <a:pPr algn="ctr"/>
            <a:r>
              <a:rPr lang="en-GB" dirty="0"/>
              <a:t>Boundary conditions critical, practical testing will hopefully inform this area.</a:t>
            </a:r>
          </a:p>
        </p:txBody>
      </p:sp>
      <p:pic>
        <p:nvPicPr>
          <p:cNvPr id="7" name="Picture 6" descr="A picture containing table&#10;&#10;Description automatically generated">
            <a:extLst>
              <a:ext uri="{FF2B5EF4-FFF2-40B4-BE49-F238E27FC236}">
                <a16:creationId xmlns:a16="http://schemas.microsoft.com/office/drawing/2014/main" id="{66832B9F-7179-4052-A3D5-E0842A33CB33}"/>
              </a:ext>
            </a:extLst>
          </p:cNvPr>
          <p:cNvPicPr>
            <a:picLocks noChangeAspect="1"/>
          </p:cNvPicPr>
          <p:nvPr/>
        </p:nvPicPr>
        <p:blipFill rotWithShape="1">
          <a:blip r:embed="rId4">
            <a:extLst>
              <a:ext uri="{28A0092B-C50C-407E-A947-70E740481C1C}">
                <a14:useLocalDpi xmlns:a14="http://schemas.microsoft.com/office/drawing/2010/main" val="0"/>
              </a:ext>
            </a:extLst>
          </a:blip>
          <a:srcRect l="24884" r="25223"/>
          <a:stretch/>
        </p:blipFill>
        <p:spPr>
          <a:xfrm>
            <a:off x="905230" y="4384614"/>
            <a:ext cx="2256663" cy="1989292"/>
          </a:xfrm>
          <a:prstGeom prst="rect">
            <a:avLst/>
          </a:prstGeom>
        </p:spPr>
      </p:pic>
      <p:pic>
        <p:nvPicPr>
          <p:cNvPr id="8" name="Picture 7">
            <a:extLst>
              <a:ext uri="{FF2B5EF4-FFF2-40B4-BE49-F238E27FC236}">
                <a16:creationId xmlns:a16="http://schemas.microsoft.com/office/drawing/2014/main" id="{DBCA1244-A165-4416-B81D-A8888C34B3F4}"/>
              </a:ext>
            </a:extLst>
          </p:cNvPr>
          <p:cNvPicPr>
            <a:picLocks noChangeAspect="1"/>
          </p:cNvPicPr>
          <p:nvPr/>
        </p:nvPicPr>
        <p:blipFill>
          <a:blip r:embed="rId5"/>
          <a:stretch>
            <a:fillRect/>
          </a:stretch>
        </p:blipFill>
        <p:spPr>
          <a:xfrm>
            <a:off x="4232742" y="4083860"/>
            <a:ext cx="6962775" cy="2590800"/>
          </a:xfrm>
          <a:prstGeom prst="rect">
            <a:avLst/>
          </a:prstGeom>
        </p:spPr>
      </p:pic>
      <p:pic>
        <p:nvPicPr>
          <p:cNvPr id="9" name="Picture 8">
            <a:extLst>
              <a:ext uri="{FF2B5EF4-FFF2-40B4-BE49-F238E27FC236}">
                <a16:creationId xmlns:a16="http://schemas.microsoft.com/office/drawing/2014/main" id="{79A0BF1D-886D-456B-83E1-E9EBB7B9833D}"/>
              </a:ext>
            </a:extLst>
          </p:cNvPr>
          <p:cNvPicPr>
            <a:picLocks noChangeAspect="1"/>
          </p:cNvPicPr>
          <p:nvPr/>
        </p:nvPicPr>
        <p:blipFill>
          <a:blip r:embed="rId6"/>
          <a:stretch>
            <a:fillRect/>
          </a:stretch>
        </p:blipFill>
        <p:spPr>
          <a:xfrm>
            <a:off x="905230" y="2141723"/>
            <a:ext cx="2256663" cy="2076730"/>
          </a:xfrm>
          <a:prstGeom prst="rect">
            <a:avLst/>
          </a:prstGeom>
        </p:spPr>
      </p:pic>
      <p:pic>
        <p:nvPicPr>
          <p:cNvPr id="10" name="Picture 9">
            <a:extLst>
              <a:ext uri="{FF2B5EF4-FFF2-40B4-BE49-F238E27FC236}">
                <a16:creationId xmlns:a16="http://schemas.microsoft.com/office/drawing/2014/main" id="{AB2DBC7E-08AD-4538-ABFA-DD1D0592BA43}"/>
              </a:ext>
            </a:extLst>
          </p:cNvPr>
          <p:cNvPicPr>
            <a:picLocks noChangeAspect="1"/>
          </p:cNvPicPr>
          <p:nvPr/>
        </p:nvPicPr>
        <p:blipFill>
          <a:blip r:embed="rId7"/>
          <a:stretch>
            <a:fillRect/>
          </a:stretch>
        </p:blipFill>
        <p:spPr>
          <a:xfrm>
            <a:off x="6085494" y="2073857"/>
            <a:ext cx="3257270" cy="1966917"/>
          </a:xfrm>
          <a:prstGeom prst="rect">
            <a:avLst/>
          </a:prstGeom>
        </p:spPr>
      </p:pic>
    </p:spTree>
    <p:extLst>
      <p:ext uri="{BB962C8B-B14F-4D97-AF65-F5344CB8AC3E}">
        <p14:creationId xmlns:p14="http://schemas.microsoft.com/office/powerpoint/2010/main" val="3568666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2" name="TextBox 1">
            <a:extLst>
              <a:ext uri="{FF2B5EF4-FFF2-40B4-BE49-F238E27FC236}">
                <a16:creationId xmlns:a16="http://schemas.microsoft.com/office/drawing/2014/main" id="{9AA10F36-8A0E-4800-A283-C621B36A1527}"/>
              </a:ext>
            </a:extLst>
          </p:cNvPr>
          <p:cNvSpPr txBox="1"/>
          <p:nvPr/>
        </p:nvSpPr>
        <p:spPr>
          <a:xfrm>
            <a:off x="5011270" y="1057836"/>
            <a:ext cx="2169459" cy="369332"/>
          </a:xfrm>
          <a:prstGeom prst="rect">
            <a:avLst/>
          </a:prstGeom>
          <a:noFill/>
        </p:spPr>
        <p:txBody>
          <a:bodyPr wrap="square" rtlCol="0">
            <a:spAutoFit/>
          </a:bodyPr>
          <a:lstStyle/>
          <a:p>
            <a:r>
              <a:rPr lang="en-GB" b="1" dirty="0"/>
              <a:t>Projected Timescales</a:t>
            </a:r>
          </a:p>
        </p:txBody>
      </p:sp>
      <p:graphicFrame>
        <p:nvGraphicFramePr>
          <p:cNvPr id="7" name="Chart 6">
            <a:extLst>
              <a:ext uri="{FF2B5EF4-FFF2-40B4-BE49-F238E27FC236}">
                <a16:creationId xmlns:a16="http://schemas.microsoft.com/office/drawing/2014/main" id="{9E951E15-EA20-44C8-8CD0-B861872D4062}"/>
              </a:ext>
            </a:extLst>
          </p:cNvPr>
          <p:cNvGraphicFramePr>
            <a:graphicFrameLocks/>
          </p:cNvGraphicFramePr>
          <p:nvPr>
            <p:extLst>
              <p:ext uri="{D42A27DB-BD31-4B8C-83A1-F6EECF244321}">
                <p14:modId xmlns:p14="http://schemas.microsoft.com/office/powerpoint/2010/main" val="3225721254"/>
              </p:ext>
            </p:extLst>
          </p:nvPr>
        </p:nvGraphicFramePr>
        <p:xfrm>
          <a:off x="107504" y="2024903"/>
          <a:ext cx="12146280" cy="44577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854597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2">
            <a:extLst>
              <a:ext uri="{FF2B5EF4-FFF2-40B4-BE49-F238E27FC236}">
                <a16:creationId xmlns:a16="http://schemas.microsoft.com/office/drawing/2014/main" id="{5CCC8FA0-0478-469A-861A-A26173A1BB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5413304" y="-5431536"/>
            <a:ext cx="1365395" cy="1219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5" name="Picture 39">
            <a:extLst>
              <a:ext uri="{FF2B5EF4-FFF2-40B4-BE49-F238E27FC236}">
                <a16:creationId xmlns:a16="http://schemas.microsoft.com/office/drawing/2014/main" id="{6FDC224F-F199-4917-8668-A8A48A4A1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2656"/>
            <a:ext cx="1595452" cy="5298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
        <p:nvSpPr>
          <p:cNvPr id="2" name="TextBox 1">
            <a:extLst>
              <a:ext uri="{FF2B5EF4-FFF2-40B4-BE49-F238E27FC236}">
                <a16:creationId xmlns:a16="http://schemas.microsoft.com/office/drawing/2014/main" id="{04097F78-632C-4215-9833-BFB8CE5C6CEC}"/>
              </a:ext>
            </a:extLst>
          </p:cNvPr>
          <p:cNvSpPr txBox="1"/>
          <p:nvPr/>
        </p:nvSpPr>
        <p:spPr>
          <a:xfrm>
            <a:off x="3883958" y="968865"/>
            <a:ext cx="4424083" cy="523220"/>
          </a:xfrm>
          <a:prstGeom prst="rect">
            <a:avLst/>
          </a:prstGeom>
          <a:noFill/>
        </p:spPr>
        <p:txBody>
          <a:bodyPr wrap="square" rtlCol="0">
            <a:spAutoFit/>
          </a:bodyPr>
          <a:lstStyle/>
          <a:p>
            <a:r>
              <a:rPr lang="en-GB" sz="2800" b="1" dirty="0"/>
              <a:t>Thank You – Any Questions?</a:t>
            </a:r>
          </a:p>
        </p:txBody>
      </p:sp>
      <p:sp>
        <p:nvSpPr>
          <p:cNvPr id="3" name="Rectangle 2">
            <a:extLst>
              <a:ext uri="{FF2B5EF4-FFF2-40B4-BE49-F238E27FC236}">
                <a16:creationId xmlns:a16="http://schemas.microsoft.com/office/drawing/2014/main" id="{9765EAE0-4184-41C8-92FE-B2830CCAF7A8}"/>
              </a:ext>
            </a:extLst>
          </p:cNvPr>
          <p:cNvSpPr/>
          <p:nvPr/>
        </p:nvSpPr>
        <p:spPr>
          <a:xfrm>
            <a:off x="510987" y="1492085"/>
            <a:ext cx="11170023" cy="5188215"/>
          </a:xfrm>
          <a:prstGeom prst="rect">
            <a:avLst/>
          </a:prstGeom>
        </p:spPr>
        <p:txBody>
          <a:bodyPr wrap="square">
            <a:spAutoFit/>
          </a:bodyPr>
          <a:lstStyle/>
          <a:p>
            <a:pPr>
              <a:lnSpc>
                <a:spcPct val="150000"/>
              </a:lnSpc>
              <a:spcAft>
                <a:spcPts val="800"/>
              </a:spcAft>
            </a:pPr>
            <a:r>
              <a:rPr lang="en-GB" sz="1400" b="1" dirty="0">
                <a:latin typeface="Calibri" panose="020F0502020204030204" pitchFamily="34" charset="0"/>
                <a:ea typeface="Calibri" panose="020F0502020204030204" pitchFamily="34" charset="0"/>
                <a:cs typeface="Calibri" panose="020F0502020204030204" pitchFamily="34" charset="0"/>
              </a:rPr>
              <a:t>Citations</a:t>
            </a: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Castro, H. </a:t>
            </a:r>
            <a:r>
              <a:rPr lang="en-GB" sz="1200" i="1" dirty="0">
                <a:latin typeface="Calibri" panose="020F0502020204030204" pitchFamily="34" charset="0"/>
                <a:ea typeface="Calibri" panose="020F0502020204030204" pitchFamily="34" charset="0"/>
                <a:cs typeface="Calibri" panose="020F0502020204030204" pitchFamily="34" charset="0"/>
              </a:rPr>
              <a:t>et al.</a:t>
            </a:r>
            <a:r>
              <a:rPr lang="en-GB" sz="1200" dirty="0">
                <a:latin typeface="Calibri" panose="020F0502020204030204" pitchFamily="34" charset="0"/>
                <a:ea typeface="Calibri" panose="020F0502020204030204" pitchFamily="34" charset="0"/>
                <a:cs typeface="Calibri" panose="020F0502020204030204" pitchFamily="34" charset="0"/>
              </a:rPr>
              <a:t> (2019) ‘Open Design initiatives: an evaluation of CAD Open Source Software’, </a:t>
            </a:r>
            <a:r>
              <a:rPr lang="en-GB" sz="1200" i="1" dirty="0">
                <a:latin typeface="Calibri" panose="020F0502020204030204" pitchFamily="34" charset="0"/>
                <a:ea typeface="Calibri" panose="020F0502020204030204" pitchFamily="34" charset="0"/>
                <a:cs typeface="Calibri" panose="020F0502020204030204" pitchFamily="34" charset="0"/>
              </a:rPr>
              <a:t>Procedia CIRP</a:t>
            </a:r>
            <a:r>
              <a:rPr lang="en-GB" sz="1200" dirty="0">
                <a:latin typeface="Calibri" panose="020F0502020204030204" pitchFamily="34" charset="0"/>
                <a:ea typeface="Calibri" panose="020F0502020204030204" pitchFamily="34" charset="0"/>
                <a:cs typeface="Calibri" panose="020F0502020204030204" pitchFamily="34" charset="0"/>
              </a:rPr>
              <a:t>. Elsevier BV, 84, pp. 1116–1119.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10.1016/j.procir.2019.08.001.</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Cheng, C., </a:t>
            </a:r>
            <a:r>
              <a:rPr lang="en-GB" sz="1200" dirty="0" err="1">
                <a:latin typeface="Calibri" panose="020F0502020204030204" pitchFamily="34" charset="0"/>
                <a:ea typeface="Calibri" panose="020F0502020204030204" pitchFamily="34" charset="0"/>
                <a:cs typeface="Calibri" panose="020F0502020204030204" pitchFamily="34" charset="0"/>
              </a:rPr>
              <a:t>Kharazmi</a:t>
            </a:r>
            <a:r>
              <a:rPr lang="en-GB" sz="1200" dirty="0">
                <a:latin typeface="Calibri" panose="020F0502020204030204" pitchFamily="34" charset="0"/>
                <a:ea typeface="Calibri" panose="020F0502020204030204" pitchFamily="34" charset="0"/>
                <a:cs typeface="Calibri" panose="020F0502020204030204" pitchFamily="34" charset="0"/>
              </a:rPr>
              <a:t>, A. and </a:t>
            </a:r>
            <a:r>
              <a:rPr lang="en-GB" sz="1200" dirty="0" err="1">
                <a:latin typeface="Calibri" panose="020F0502020204030204" pitchFamily="34" charset="0"/>
                <a:ea typeface="Calibri" panose="020F0502020204030204" pitchFamily="34" charset="0"/>
                <a:cs typeface="Calibri" panose="020F0502020204030204" pitchFamily="34" charset="0"/>
              </a:rPr>
              <a:t>Schock</a:t>
            </a:r>
            <a:r>
              <a:rPr lang="en-GB" sz="1200" dirty="0">
                <a:latin typeface="Calibri" panose="020F0502020204030204" pitchFamily="34" charset="0"/>
                <a:ea typeface="Calibri" panose="020F0502020204030204" pitchFamily="34" charset="0"/>
                <a:cs typeface="Calibri" panose="020F0502020204030204" pitchFamily="34" charset="0"/>
              </a:rPr>
              <a:t>, H. (2015) ‘Modelling of Piston Ring-Cylinder Bore-Piston Groove Contact’, </a:t>
            </a:r>
            <a:r>
              <a:rPr lang="en-GB" sz="1200" i="1" dirty="0">
                <a:latin typeface="Calibri" panose="020F0502020204030204" pitchFamily="34" charset="0"/>
                <a:ea typeface="Calibri" panose="020F0502020204030204" pitchFamily="34" charset="0"/>
                <a:cs typeface="Calibri" panose="020F0502020204030204" pitchFamily="34" charset="0"/>
              </a:rPr>
              <a:t>SAE Technical Papers</a:t>
            </a:r>
            <a:r>
              <a:rPr lang="en-GB" sz="1200" dirty="0">
                <a:latin typeface="Calibri" panose="020F0502020204030204" pitchFamily="34" charset="0"/>
                <a:ea typeface="Calibri" panose="020F0502020204030204" pitchFamily="34" charset="0"/>
                <a:cs typeface="Calibri" panose="020F0502020204030204" pitchFamily="34" charset="0"/>
              </a:rPr>
              <a:t>, 2015-April(April).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10.4271/2015-01-1724.</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Jian, Z. </a:t>
            </a:r>
            <a:r>
              <a:rPr lang="en-GB" sz="1200" i="1" dirty="0">
                <a:latin typeface="Calibri" panose="020F0502020204030204" pitchFamily="34" charset="0"/>
                <a:ea typeface="Calibri" panose="020F0502020204030204" pitchFamily="34" charset="0"/>
                <a:cs typeface="Calibri" panose="020F0502020204030204" pitchFamily="34" charset="0"/>
              </a:rPr>
              <a:t>et al.</a:t>
            </a:r>
            <a:r>
              <a:rPr lang="en-GB" sz="1200" dirty="0">
                <a:latin typeface="Calibri" panose="020F0502020204030204" pitchFamily="34" charset="0"/>
                <a:ea typeface="Calibri" panose="020F0502020204030204" pitchFamily="34" charset="0"/>
                <a:cs typeface="Calibri" panose="020F0502020204030204" pitchFamily="34" charset="0"/>
              </a:rPr>
              <a:t> (2019) ‘Investigation of wear behaviour of graphite coating on aluminium piston skirt of automobile engine’, </a:t>
            </a:r>
            <a:r>
              <a:rPr lang="en-GB" sz="1200" i="1" dirty="0">
                <a:latin typeface="Calibri" panose="020F0502020204030204" pitchFamily="34" charset="0"/>
                <a:ea typeface="Calibri" panose="020F0502020204030204" pitchFamily="34" charset="0"/>
                <a:cs typeface="Calibri" panose="020F0502020204030204" pitchFamily="34" charset="0"/>
              </a:rPr>
              <a:t>Engineering Failure Analysis</a:t>
            </a:r>
            <a:r>
              <a:rPr lang="en-GB" sz="1200" dirty="0">
                <a:latin typeface="Calibri" panose="020F0502020204030204" pitchFamily="34" charset="0"/>
                <a:ea typeface="Calibri" panose="020F0502020204030204" pitchFamily="34" charset="0"/>
                <a:cs typeface="Calibri" panose="020F0502020204030204" pitchFamily="34" charset="0"/>
              </a:rPr>
              <a:t>. Elsevier Ltd, 97, pp. 408–415.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10.1016/j.engfailanal.2019.01.012.</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err="1">
                <a:latin typeface="Calibri" panose="020F0502020204030204" pitchFamily="34" charset="0"/>
                <a:ea typeface="Calibri" panose="020F0502020204030204" pitchFamily="34" charset="0"/>
                <a:cs typeface="Calibri" panose="020F0502020204030204" pitchFamily="34" charset="0"/>
              </a:rPr>
              <a:t>Karikalan</a:t>
            </a:r>
            <a:r>
              <a:rPr lang="en-GB" sz="1200" dirty="0">
                <a:latin typeface="Calibri" panose="020F0502020204030204" pitchFamily="34" charset="0"/>
                <a:ea typeface="Calibri" panose="020F0502020204030204" pitchFamily="34" charset="0"/>
                <a:cs typeface="Calibri" panose="020F0502020204030204" pitchFamily="34" charset="0"/>
              </a:rPr>
              <a:t>, L. and Sakthivel, P. (2019) ‘Assessing the diesel engine performance using piston with dissimilar material piston rings’, </a:t>
            </a:r>
            <a:r>
              <a:rPr lang="en-GB" sz="1200" i="1" dirty="0">
                <a:latin typeface="Calibri" panose="020F0502020204030204" pitchFamily="34" charset="0"/>
                <a:ea typeface="Calibri" panose="020F0502020204030204" pitchFamily="34" charset="0"/>
                <a:cs typeface="Calibri" panose="020F0502020204030204" pitchFamily="34" charset="0"/>
              </a:rPr>
              <a:t>Materials Today: Proceedings</a:t>
            </a:r>
            <a:r>
              <a:rPr lang="en-GB" sz="1200" dirty="0">
                <a:latin typeface="Calibri" panose="020F0502020204030204" pitchFamily="34" charset="0"/>
                <a:ea typeface="Calibri" panose="020F0502020204030204" pitchFamily="34" charset="0"/>
                <a:cs typeface="Calibri" panose="020F0502020204030204" pitchFamily="34" charset="0"/>
              </a:rPr>
              <a:t>. Elsevier BV.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10.1016/j.matpr.2019.07.247.</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err="1">
                <a:latin typeface="Calibri" panose="020F0502020204030204" pitchFamily="34" charset="0"/>
                <a:ea typeface="Calibri" panose="020F0502020204030204" pitchFamily="34" charset="0"/>
                <a:cs typeface="Calibri" panose="020F0502020204030204" pitchFamily="34" charset="0"/>
              </a:rPr>
              <a:t>Krüger</a:t>
            </a:r>
            <a:r>
              <a:rPr lang="en-GB" sz="1200" dirty="0">
                <a:latin typeface="Calibri" panose="020F0502020204030204" pitchFamily="34" charset="0"/>
                <a:ea typeface="Calibri" panose="020F0502020204030204" pitchFamily="34" charset="0"/>
                <a:cs typeface="Calibri" panose="020F0502020204030204" pitchFamily="34" charset="0"/>
              </a:rPr>
              <a:t>, L. </a:t>
            </a:r>
            <a:r>
              <a:rPr lang="en-GB" sz="1200" i="1" dirty="0">
                <a:latin typeface="Calibri" panose="020F0502020204030204" pitchFamily="34" charset="0"/>
                <a:ea typeface="Calibri" panose="020F0502020204030204" pitchFamily="34" charset="0"/>
                <a:cs typeface="Calibri" panose="020F0502020204030204" pitchFamily="34" charset="0"/>
              </a:rPr>
              <a:t>et al.</a:t>
            </a:r>
            <a:r>
              <a:rPr lang="en-GB" sz="1200" dirty="0">
                <a:latin typeface="Calibri" panose="020F0502020204030204" pitchFamily="34" charset="0"/>
                <a:ea typeface="Calibri" panose="020F0502020204030204" pitchFamily="34" charset="0"/>
                <a:cs typeface="Calibri" panose="020F0502020204030204" pitchFamily="34" charset="0"/>
              </a:rPr>
              <a:t> (2019) ‘Development of an innovative lightweight piston through process combination “casting – forging”’, </a:t>
            </a:r>
            <a:r>
              <a:rPr lang="en-GB" sz="1200" i="1" dirty="0">
                <a:latin typeface="Calibri" panose="020F0502020204030204" pitchFamily="34" charset="0"/>
                <a:ea typeface="Calibri" panose="020F0502020204030204" pitchFamily="34" charset="0"/>
                <a:cs typeface="Calibri" panose="020F0502020204030204" pitchFamily="34" charset="0"/>
              </a:rPr>
              <a:t>Procedia Manufacturing</a:t>
            </a:r>
            <a:r>
              <a:rPr lang="en-GB" sz="1200" dirty="0">
                <a:latin typeface="Calibri" panose="020F0502020204030204" pitchFamily="34" charset="0"/>
                <a:ea typeface="Calibri" panose="020F0502020204030204" pitchFamily="34" charset="0"/>
                <a:cs typeface="Calibri" panose="020F0502020204030204" pitchFamily="34" charset="0"/>
              </a:rPr>
              <a:t>. Elsevier BV, 27, pp. 172–176.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10.1016/j.promfg.2018.12.061.</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MAHLE (2016) </a:t>
            </a:r>
            <a:r>
              <a:rPr lang="en-GB" sz="1200" i="1" dirty="0">
                <a:latin typeface="Calibri" panose="020F0502020204030204" pitchFamily="34" charset="0"/>
                <a:ea typeface="Calibri" panose="020F0502020204030204" pitchFamily="34" charset="0"/>
                <a:cs typeface="Calibri" panose="020F0502020204030204" pitchFamily="34" charset="0"/>
              </a:rPr>
              <a:t>Pistons and Engine Testing</a:t>
            </a:r>
            <a:r>
              <a:rPr lang="en-GB" sz="1200" dirty="0">
                <a:latin typeface="Calibri" panose="020F0502020204030204" pitchFamily="34" charset="0"/>
                <a:ea typeface="Calibri" panose="020F0502020204030204" pitchFamily="34" charset="0"/>
                <a:cs typeface="Calibri" panose="020F0502020204030204" pitchFamily="34" charset="0"/>
              </a:rPr>
              <a:t>. 2nd </a:t>
            </a:r>
            <a:r>
              <a:rPr lang="en-GB" sz="1200" dirty="0" err="1">
                <a:latin typeface="Calibri" panose="020F0502020204030204" pitchFamily="34" charset="0"/>
                <a:ea typeface="Calibri" panose="020F0502020204030204" pitchFamily="34" charset="0"/>
                <a:cs typeface="Calibri" panose="020F0502020204030204" pitchFamily="34" charset="0"/>
              </a:rPr>
              <a:t>edn</a:t>
            </a:r>
            <a:r>
              <a:rPr lang="en-GB" sz="1200" dirty="0">
                <a:latin typeface="Calibri" panose="020F0502020204030204" pitchFamily="34" charset="0"/>
                <a:ea typeface="Calibri" panose="020F0502020204030204" pitchFamily="34" charset="0"/>
                <a:cs typeface="Calibri" panose="020F0502020204030204" pitchFamily="34" charset="0"/>
              </a:rPr>
              <a:t>. London: Springer.</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MAHLE Aftermarket (2019) </a:t>
            </a:r>
            <a:r>
              <a:rPr lang="en-GB" sz="1200" i="1" dirty="0">
                <a:latin typeface="Calibri" panose="020F0502020204030204" pitchFamily="34" charset="0"/>
                <a:ea typeface="Calibri" panose="020F0502020204030204" pitchFamily="34" charset="0"/>
                <a:cs typeface="Calibri" panose="020F0502020204030204" pitchFamily="34" charset="0"/>
              </a:rPr>
              <a:t>MAHLE Aftermarket Europe | Engine components</a:t>
            </a:r>
            <a:r>
              <a:rPr lang="en-GB" sz="1200" dirty="0">
                <a:latin typeface="Calibri" panose="020F0502020204030204" pitchFamily="34" charset="0"/>
                <a:ea typeface="Calibri" panose="020F0502020204030204" pitchFamily="34" charset="0"/>
                <a:cs typeface="Calibri" panose="020F0502020204030204" pitchFamily="34" charset="0"/>
              </a:rPr>
              <a:t>. Available at: https://www.mahle-aftermarket.com/eu/en/products/engine-components/ (Accessed: 11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Manning, J. (2012) </a:t>
            </a:r>
            <a:r>
              <a:rPr lang="en-GB" sz="1200" i="1" dirty="0">
                <a:latin typeface="Calibri" panose="020F0502020204030204" pitchFamily="34" charset="0"/>
                <a:ea typeface="Calibri" panose="020F0502020204030204" pitchFamily="34" charset="0"/>
                <a:cs typeface="Calibri" panose="020F0502020204030204" pitchFamily="34" charset="0"/>
              </a:rPr>
              <a:t>Internal Combustion Engine Design</a:t>
            </a:r>
            <a:r>
              <a:rPr lang="en-GB" sz="1200" dirty="0">
                <a:latin typeface="Calibri" panose="020F0502020204030204" pitchFamily="34" charset="0"/>
                <a:ea typeface="Calibri" panose="020F0502020204030204" pitchFamily="34" charset="0"/>
                <a:cs typeface="Calibri" panose="020F0502020204030204" pitchFamily="34" charset="0"/>
              </a:rPr>
              <a:t>. Shoreham By Sea: Ricardo.</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Rodriguez, P. (2014) </a:t>
            </a:r>
            <a:r>
              <a:rPr lang="en-GB" sz="1200" i="1" dirty="0">
                <a:latin typeface="Calibri" panose="020F0502020204030204" pitchFamily="34" charset="0"/>
                <a:ea typeface="Calibri" panose="020F0502020204030204" pitchFamily="34" charset="0"/>
                <a:cs typeface="Calibri" panose="020F0502020204030204" pitchFamily="34" charset="0"/>
              </a:rPr>
              <a:t>Robert Bosch GmbH, . Bosch Automotive Handbook.</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499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TotalTime>
  <Words>899</Words>
  <Application>Microsoft Office PowerPoint</Application>
  <PresentationFormat>Widescreen</PresentationFormat>
  <Paragraphs>117</Paragraphs>
  <Slides>11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11</vt:i4>
      </vt:variant>
    </vt:vector>
  </HeadingPairs>
  <TitlesOfParts>
    <vt:vector size="16" baseType="lpstr">
      <vt:lpstr>Arial</vt:lpstr>
      <vt:lpstr>Calibri</vt:lpstr>
      <vt:lpstr>Calibri Light</vt:lpstr>
      <vt:lpstr>Office Theme</vt:lpstr>
      <vt:lpstr>1_Office Theme</vt:lpstr>
      <vt:lpstr>Research Proposal Presentation  Piston Design Strategies for High Performance Gasoline Engines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Presentation  Piston Design Strategies for High Performance Gasoline Engines</dc:title>
  <dc:creator>Andrew Noble</dc:creator>
  <cp:lastModifiedBy>Andrew Noble</cp:lastModifiedBy>
  <cp:revision>24</cp:revision>
  <dcterms:created xsi:type="dcterms:W3CDTF">2020-02-19T10:38:01Z</dcterms:created>
  <dcterms:modified xsi:type="dcterms:W3CDTF">2020-03-03T14:26:21Z</dcterms:modified>
</cp:coreProperties>
</file>