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69" r:id="rId4"/>
    <p:sldId id="270" r:id="rId5"/>
    <p:sldId id="258" r:id="rId6"/>
    <p:sldId id="260" r:id="rId7"/>
    <p:sldId id="259" r:id="rId8"/>
    <p:sldId id="265" r:id="rId9"/>
    <p:sldId id="275" r:id="rId10"/>
    <p:sldId id="280" r:id="rId11"/>
    <p:sldId id="271" r:id="rId12"/>
    <p:sldId id="272" r:id="rId13"/>
    <p:sldId id="278" r:id="rId14"/>
    <p:sldId id="274" r:id="rId15"/>
    <p:sldId id="279" r:id="rId16"/>
    <p:sldId id="266" r:id="rId17"/>
    <p:sldId id="273" r:id="rId18"/>
    <p:sldId id="277" r:id="rId19"/>
    <p:sldId id="28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D42678-CF47-4954-AAA5-AE1BCFF349BD}" v="181" dt="2022-05-16T14:05:31.4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84"/>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2F1719-2427-4168-B097-C5C61D3BBC23}" type="datetimeFigureOut">
              <a:rPr lang="en-GB" smtClean="0"/>
              <a:t>18/05/2022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D4C528-DD11-44AC-8FD0-2A2F52CFF324}" type="slidenum">
              <a:rPr lang="en-GB" smtClean="0"/>
              <a:t>‹#›</a:t>
            </a:fld>
            <a:endParaRPr lang="en-GB"/>
          </a:p>
        </p:txBody>
      </p:sp>
    </p:spTree>
    <p:extLst>
      <p:ext uri="{BB962C8B-B14F-4D97-AF65-F5344CB8AC3E}">
        <p14:creationId xmlns:p14="http://schemas.microsoft.com/office/powerpoint/2010/main" val="2153909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0D4C528-DD11-44AC-8FD0-2A2F52CFF324}" type="slidenum">
              <a:rPr lang="en-GB" smtClean="0"/>
              <a:t>1</a:t>
            </a:fld>
            <a:endParaRPr lang="en-GB"/>
          </a:p>
        </p:txBody>
      </p:sp>
    </p:spTree>
    <p:extLst>
      <p:ext uri="{BB962C8B-B14F-4D97-AF65-F5344CB8AC3E}">
        <p14:creationId xmlns:p14="http://schemas.microsoft.com/office/powerpoint/2010/main" val="675894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799" y="4400550"/>
            <a:ext cx="5569299" cy="3894364"/>
          </a:xfrm>
        </p:spPr>
        <p:txBody>
          <a:bodyPr/>
          <a:lstStyle/>
          <a:p>
            <a:r>
              <a:rPr lang="en-US" dirty="0" err="1"/>
              <a:t>Globalisation</a:t>
            </a:r>
            <a:r>
              <a:rPr lang="en-US" dirty="0"/>
              <a:t> brings with it a host of benefits such as freedom to trade, free flow of goods and </a:t>
            </a:r>
            <a:r>
              <a:rPr lang="en-US" dirty="0" err="1"/>
              <a:t>tecnhonology</a:t>
            </a:r>
            <a:r>
              <a:rPr lang="en-US" dirty="0"/>
              <a:t> but alongside this sits the growth of crime threats such as terrorism and human trafficking.</a:t>
            </a:r>
          </a:p>
          <a:p>
            <a:r>
              <a:rPr lang="en-US" dirty="0"/>
              <a:t>A way in which to combat these crimes is seen in the delivery of transnational policing. It involves </a:t>
            </a:r>
            <a:r>
              <a:rPr lang="en-US" dirty="0" err="1"/>
              <a:t>parternships</a:t>
            </a:r>
            <a:r>
              <a:rPr lang="en-US" dirty="0"/>
              <a:t> forming beyond the borders in an effort to combat such threats.</a:t>
            </a:r>
          </a:p>
          <a:p>
            <a:r>
              <a:rPr lang="en-US" dirty="0"/>
              <a:t>1848- The first cooperative initiative began in 1848 with the introduction of the Police Union off German states which included Austria, Germany, </a:t>
            </a:r>
            <a:r>
              <a:rPr lang="en-US" dirty="0" err="1"/>
              <a:t>Baveria</a:t>
            </a:r>
            <a:r>
              <a:rPr lang="en-US" dirty="0"/>
              <a:t> and other bordering countries to share information in relation to wanted people. Although this collaboration stopped during the 2 world wards, the second half of the 20</a:t>
            </a:r>
            <a:r>
              <a:rPr lang="en-US" baseline="30000" dirty="0"/>
              <a:t>th</a:t>
            </a:r>
            <a:r>
              <a:rPr lang="en-US" dirty="0"/>
              <a:t> century saw the rapid expansion of international relations in a bid to fight crime.</a:t>
            </a:r>
          </a:p>
          <a:p>
            <a:endParaRPr lang="en-US" dirty="0"/>
          </a:p>
          <a:p>
            <a:r>
              <a:rPr lang="en-US" dirty="0"/>
              <a:t>DRIVEN BY GROWTH- According to Bowling and Kopf (2017), transactional policing is driven by political and economic changes, the growth of communication, international travel, information, technology, migration and security threats</a:t>
            </a:r>
          </a:p>
          <a:p>
            <a:r>
              <a:rPr lang="en-US" dirty="0"/>
              <a:t>INFRAS- within transnational pol, there is a huge infrastructure that allows for information sharing to crack down crimes  such as human trafficking, transportation of drugs, terrorism and security risks that occur internationally. I will talk about such systems in more detail later on.</a:t>
            </a:r>
          </a:p>
          <a:p>
            <a:r>
              <a:rPr lang="en-US" dirty="0"/>
              <a:t>An instrumental organization that sits within todays infrastructure is…..</a:t>
            </a:r>
            <a:endParaRPr lang="en-GB" dirty="0"/>
          </a:p>
        </p:txBody>
      </p:sp>
      <p:sp>
        <p:nvSpPr>
          <p:cNvPr id="4" name="Slide Number Placeholder 3"/>
          <p:cNvSpPr>
            <a:spLocks noGrp="1"/>
          </p:cNvSpPr>
          <p:nvPr>
            <p:ph type="sldNum" sz="quarter" idx="5"/>
          </p:nvPr>
        </p:nvSpPr>
        <p:spPr/>
        <p:txBody>
          <a:bodyPr/>
          <a:lstStyle/>
          <a:p>
            <a:fld id="{40D4C528-DD11-44AC-8FD0-2A2F52CFF324}" type="slidenum">
              <a:rPr lang="en-GB" smtClean="0"/>
              <a:t>2</a:t>
            </a:fld>
            <a:endParaRPr lang="en-GB"/>
          </a:p>
        </p:txBody>
      </p:sp>
    </p:spTree>
    <p:extLst>
      <p:ext uri="{BB962C8B-B14F-4D97-AF65-F5344CB8AC3E}">
        <p14:creationId xmlns:p14="http://schemas.microsoft.com/office/powerpoint/2010/main" val="3938847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*EUROPOL- Europe’s law enforcement agency. HQ in Netherlands with 27 EU member states who target crimes including:- Human trafficking,  Terrorism, Drug trafficking, organized fraud, money laundering, counterfeiting of euros </a:t>
            </a:r>
          </a:p>
          <a:p>
            <a:r>
              <a:rPr lang="en-US" dirty="0"/>
              <a:t>EMPACT- the flagship for EUROPOL, initiated in 2012/13 which is their multidisciplinary platform against criminal threats made within the European union and has been hugely successful. </a:t>
            </a:r>
          </a:p>
          <a:p>
            <a:r>
              <a:rPr lang="en-US" dirty="0"/>
              <a:t>Just to mention a few successes of the initiative, in 2020, 2737 international investigations took place with 7487 arrests- I have included a link within this presentation should you wish to find out more, its very interesting to see the impact Europol has in the fight against international crime.</a:t>
            </a:r>
          </a:p>
        </p:txBody>
      </p:sp>
      <p:sp>
        <p:nvSpPr>
          <p:cNvPr id="4" name="Slide Number Placeholder 3"/>
          <p:cNvSpPr>
            <a:spLocks noGrp="1"/>
          </p:cNvSpPr>
          <p:nvPr>
            <p:ph type="sldNum" sz="quarter" idx="5"/>
          </p:nvPr>
        </p:nvSpPr>
        <p:spPr/>
        <p:txBody>
          <a:bodyPr/>
          <a:lstStyle/>
          <a:p>
            <a:fld id="{40D4C528-DD11-44AC-8FD0-2A2F52CFF324}" type="slidenum">
              <a:rPr lang="en-GB" smtClean="0"/>
              <a:t>3</a:t>
            </a:fld>
            <a:endParaRPr lang="en-GB"/>
          </a:p>
        </p:txBody>
      </p:sp>
    </p:spTree>
    <p:extLst>
      <p:ext uri="{BB962C8B-B14F-4D97-AF65-F5344CB8AC3E}">
        <p14:creationId xmlns:p14="http://schemas.microsoft.com/office/powerpoint/2010/main" val="1860518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 Europol, Eurojust is about fighting serious cross boarder crimes that involves two or more countries. They have a college where liaison officers from each country, </a:t>
            </a:r>
            <a:r>
              <a:rPr lang="en-US" dirty="0" err="1"/>
              <a:t>bith</a:t>
            </a:r>
            <a:r>
              <a:rPr lang="en-US" dirty="0"/>
              <a:t> European and non European such as the UK, are seconded to Eurojust to work within the college, alongside data analysts, data experts, legal advisors amongst other specialists to help in the fight against such crimes.</a:t>
            </a:r>
          </a:p>
          <a:p>
            <a:r>
              <a:rPr lang="en-US" dirty="0"/>
              <a:t>Although </a:t>
            </a:r>
            <a:r>
              <a:rPr lang="en-US" dirty="0" err="1"/>
              <a:t>Uk</a:t>
            </a:r>
            <a:r>
              <a:rPr lang="en-US" dirty="0"/>
              <a:t> has left the EU, in October 21 we signed a working agreement with </a:t>
            </a:r>
            <a:r>
              <a:rPr lang="en-US" dirty="0" err="1"/>
              <a:t>Eurojst</a:t>
            </a:r>
            <a:r>
              <a:rPr lang="en-US" dirty="0"/>
              <a:t> to fund a liaison along with 5 other people as support to sit in the college of Eurojust.</a:t>
            </a:r>
          </a:p>
          <a:p>
            <a:r>
              <a:rPr lang="en-US" dirty="0"/>
              <a:t>ON CALL- Unique to Eurojust, is their on call system which can enable law enforcement to take place quickly to ensure a successful prosecution through what is know as an EAW (European arrest warrant), but is now under the trade and cooperation agreement for the UK. Since 2009.10, nearly 120k EAW have been enforced leading to 16300 arrests.</a:t>
            </a:r>
          </a:p>
          <a:p>
            <a:r>
              <a:rPr lang="en-US" dirty="0"/>
              <a:t>COORDINATING ROLE- through 5 key areas that include joint investigation teams, EU Judicial cooperation tools, coordinating meetings, coordinating </a:t>
            </a:r>
            <a:r>
              <a:rPr lang="en-US" dirty="0" err="1"/>
              <a:t>centres</a:t>
            </a:r>
            <a:r>
              <a:rPr lang="en-US" dirty="0"/>
              <a:t> to facilitate investigations into cross boarder crimes.</a:t>
            </a:r>
            <a:endParaRPr lang="en-GB" dirty="0"/>
          </a:p>
        </p:txBody>
      </p:sp>
      <p:sp>
        <p:nvSpPr>
          <p:cNvPr id="4" name="Slide Number Placeholder 3"/>
          <p:cNvSpPr>
            <a:spLocks noGrp="1"/>
          </p:cNvSpPr>
          <p:nvPr>
            <p:ph type="sldNum" sz="quarter" idx="5"/>
          </p:nvPr>
        </p:nvSpPr>
        <p:spPr/>
        <p:txBody>
          <a:bodyPr/>
          <a:lstStyle/>
          <a:p>
            <a:fld id="{40D4C528-DD11-44AC-8FD0-2A2F52CFF324}" type="slidenum">
              <a:rPr lang="en-GB" smtClean="0"/>
              <a:t>4</a:t>
            </a:fld>
            <a:endParaRPr lang="en-GB"/>
          </a:p>
        </p:txBody>
      </p:sp>
    </p:spTree>
    <p:extLst>
      <p:ext uri="{BB962C8B-B14F-4D97-AF65-F5344CB8AC3E}">
        <p14:creationId xmlns:p14="http://schemas.microsoft.com/office/powerpoint/2010/main" val="9861231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SHARING INFORMATION- Key to sharing is critical intelligence, law enforcement, mobility risk assessment tools which help to monitor the threat of terrorism and other transnational crimes</a:t>
            </a:r>
          </a:p>
          <a:p>
            <a:r>
              <a:rPr lang="en-US" dirty="0"/>
              <a:t>LAW ENFORCEMENT- promotes law enforcement and aids the UK in fighting serious crimes</a:t>
            </a:r>
          </a:p>
          <a:p>
            <a:r>
              <a:rPr lang="en-US" dirty="0"/>
              <a:t>CRIME INVEST- Collaboration across the world helps in criminal </a:t>
            </a:r>
            <a:r>
              <a:rPr lang="en-US" dirty="0" err="1"/>
              <a:t>investigation.Example</a:t>
            </a:r>
            <a:r>
              <a:rPr lang="en-US" dirty="0"/>
              <a:t> of this is the UK liaison Bureau which sits in the Hague in Europol. Here a multi agency team work together in investigations, particularly focusing on serious organized crime groups- during 2017/18, the Liaison bureau’s work led to 1068 </a:t>
            </a:r>
            <a:r>
              <a:rPr lang="en-US" dirty="0" err="1"/>
              <a:t>uk</a:t>
            </a:r>
            <a:r>
              <a:rPr lang="en-US" dirty="0"/>
              <a:t> arrests and 974 overseas.</a:t>
            </a:r>
          </a:p>
          <a:p>
            <a:r>
              <a:rPr lang="en-US" dirty="0"/>
              <a:t>COLLAB-READ QUOTE</a:t>
            </a:r>
          </a:p>
          <a:p>
            <a:r>
              <a:rPr lang="en-US" dirty="0"/>
              <a:t>An example of how collaboration and transnational policing brings about results can be found in the case of…….</a:t>
            </a:r>
            <a:endParaRPr lang="en-GB" dirty="0"/>
          </a:p>
        </p:txBody>
      </p:sp>
      <p:sp>
        <p:nvSpPr>
          <p:cNvPr id="4" name="Slide Number Placeholder 3"/>
          <p:cNvSpPr>
            <a:spLocks noGrp="1"/>
          </p:cNvSpPr>
          <p:nvPr>
            <p:ph type="sldNum" sz="quarter" idx="5"/>
          </p:nvPr>
        </p:nvSpPr>
        <p:spPr/>
        <p:txBody>
          <a:bodyPr/>
          <a:lstStyle/>
          <a:p>
            <a:fld id="{40D4C528-DD11-44AC-8FD0-2A2F52CFF324}" type="slidenum">
              <a:rPr lang="en-GB" smtClean="0"/>
              <a:t>5</a:t>
            </a:fld>
            <a:endParaRPr lang="en-GB"/>
          </a:p>
        </p:txBody>
      </p:sp>
    </p:spTree>
    <p:extLst>
      <p:ext uri="{BB962C8B-B14F-4D97-AF65-F5344CB8AC3E}">
        <p14:creationId xmlns:p14="http://schemas.microsoft.com/office/powerpoint/2010/main" val="694440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2019, the US fed bureau of investigation along with Australian federal police strategically developed and covertly operated an encrypted platform called ANON which criminals used to carry out their activities. This was held on 12000 devices, over 300 different criminal </a:t>
            </a:r>
            <a:r>
              <a:rPr lang="en-US" dirty="0" err="1"/>
              <a:t>groups,in</a:t>
            </a:r>
            <a:r>
              <a:rPr lang="en-US" dirty="0"/>
              <a:t> more than 100 countries.</a:t>
            </a:r>
          </a:p>
          <a:p>
            <a:r>
              <a:rPr lang="en-US" dirty="0"/>
              <a:t>Europol, along with the </a:t>
            </a:r>
            <a:r>
              <a:rPr lang="en-US" dirty="0" err="1"/>
              <a:t>the</a:t>
            </a:r>
            <a:r>
              <a:rPr lang="en-US" dirty="0"/>
              <a:t> US and Australia and 16 other countries, including the UK, exploited intelligence from the 27 million messages over an 18 month period. We can see here that the operation, the most sophisticated to date, resulted in:-</a:t>
            </a:r>
          </a:p>
          <a:p>
            <a:r>
              <a:rPr lang="en-US" dirty="0"/>
              <a:t>READ PIC </a:t>
            </a:r>
          </a:p>
          <a:p>
            <a:r>
              <a:rPr lang="en-US" dirty="0"/>
              <a:t>It’s important to note that although the arrests and seizures from this operation are a large scale </a:t>
            </a:r>
            <a:r>
              <a:rPr lang="en-US" dirty="0" err="1"/>
              <a:t>suucess</a:t>
            </a:r>
            <a:r>
              <a:rPr lang="en-US" dirty="0"/>
              <a:t>, the real benefit from this is the intelligence gathered which can now aid other investigations into crime of a similar nature. Invaluable insight has been gained.</a:t>
            </a:r>
          </a:p>
          <a:p>
            <a:r>
              <a:rPr lang="en-US" dirty="0"/>
              <a:t>To get an idea of how crime impacts the </a:t>
            </a:r>
            <a:r>
              <a:rPr lang="en-US" dirty="0" err="1"/>
              <a:t>Uk</a:t>
            </a:r>
            <a:r>
              <a:rPr lang="en-US" dirty="0"/>
              <a:t>, lets look at some facts….</a:t>
            </a:r>
            <a:endParaRPr lang="en-GB" dirty="0"/>
          </a:p>
        </p:txBody>
      </p:sp>
      <p:sp>
        <p:nvSpPr>
          <p:cNvPr id="4" name="Slide Number Placeholder 3"/>
          <p:cNvSpPr>
            <a:spLocks noGrp="1"/>
          </p:cNvSpPr>
          <p:nvPr>
            <p:ph type="sldNum" sz="quarter" idx="5"/>
          </p:nvPr>
        </p:nvSpPr>
        <p:spPr/>
        <p:txBody>
          <a:bodyPr/>
          <a:lstStyle/>
          <a:p>
            <a:fld id="{40D4C528-DD11-44AC-8FD0-2A2F52CFF324}" type="slidenum">
              <a:rPr lang="en-GB" smtClean="0"/>
              <a:t>6</a:t>
            </a:fld>
            <a:endParaRPr lang="en-GB"/>
          </a:p>
        </p:txBody>
      </p:sp>
    </p:spTree>
    <p:extLst>
      <p:ext uri="{BB962C8B-B14F-4D97-AF65-F5344CB8AC3E}">
        <p14:creationId xmlns:p14="http://schemas.microsoft.com/office/powerpoint/2010/main" val="1634375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D4C528-DD11-44AC-8FD0-2A2F52CFF324}" type="slidenum">
              <a:rPr lang="en-GB" smtClean="0"/>
              <a:t>7</a:t>
            </a:fld>
            <a:endParaRPr lang="en-GB"/>
          </a:p>
        </p:txBody>
      </p:sp>
    </p:spTree>
    <p:extLst>
      <p:ext uri="{BB962C8B-B14F-4D97-AF65-F5344CB8AC3E}">
        <p14:creationId xmlns:p14="http://schemas.microsoft.com/office/powerpoint/2010/main" val="2774688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the UK left the EU on the 31</a:t>
            </a:r>
            <a:r>
              <a:rPr lang="en-US" baseline="30000" dirty="0"/>
              <a:t>st</a:t>
            </a:r>
            <a:r>
              <a:rPr lang="en-US" dirty="0"/>
              <a:t> January 2020, the new relationship between the EU and the UK took effect on 1 January 2021 under the new TCA which is responsible for law enforcement and </a:t>
            </a:r>
            <a:r>
              <a:rPr lang="en-US" dirty="0" err="1"/>
              <a:t>juciical</a:t>
            </a:r>
            <a:r>
              <a:rPr lang="en-US" dirty="0"/>
              <a:t> cooperation in criminal matters and replaces the EAW. </a:t>
            </a:r>
          </a:p>
          <a:p>
            <a:r>
              <a:rPr lang="en-US" dirty="0"/>
              <a:t>Although the TCA is in place it is said the UK will experience a ……..</a:t>
            </a:r>
          </a:p>
          <a:p>
            <a:r>
              <a:rPr lang="en-US" dirty="0"/>
              <a:t>WEAKENED POLICING -According to Pearson (2021), leaving the EU has weakened the UK policing capabilities. He stresses that the loss in access to policing tools available by the EU will cause UK law enforcement to work even harder on what is already a overstretched workforce. This could potentially lead to an increase risk to the general publics health and safety. Although the new extradition arrangements are in place, the TCA, there are time limited processes involved </a:t>
            </a:r>
            <a:r>
              <a:rPr lang="en-US" dirty="0" err="1"/>
              <a:t>deaming</a:t>
            </a:r>
            <a:r>
              <a:rPr lang="en-US" dirty="0"/>
              <a:t> it not as effective as the EAW. </a:t>
            </a:r>
          </a:p>
          <a:p>
            <a:r>
              <a:rPr lang="en-GB" dirty="0"/>
              <a:t>LOSS OF ACCESS TO SISS 2-An example of this is the loss of access to </a:t>
            </a:r>
            <a:r>
              <a:rPr lang="en-GB" dirty="0" err="1"/>
              <a:t>Europols</a:t>
            </a:r>
            <a:r>
              <a:rPr lang="en-GB" dirty="0"/>
              <a:t> database SISS 2 which is an alert based system used by members of the EU to share information on wanted people, property and vehicles as well as missing people. The SISS DB was also integrated with the Police National Computer which enabled officers to run both checks on any suspicious activity, adding practical benefits to </a:t>
            </a:r>
            <a:r>
              <a:rPr lang="en-GB" dirty="0" err="1"/>
              <a:t>uk</a:t>
            </a:r>
            <a:r>
              <a:rPr lang="en-GB" dirty="0"/>
              <a:t> policing. The </a:t>
            </a:r>
            <a:r>
              <a:rPr lang="en-GB" dirty="0" err="1"/>
              <a:t>Uk</a:t>
            </a:r>
            <a:r>
              <a:rPr lang="en-GB" dirty="0"/>
              <a:t> accessed the SISS2 DB over 250,000 times a year. An example of this is if a fugitive from an EU country checked into the UK, officers would instantly be made aware of a wanted person and be able to </a:t>
            </a:r>
            <a:r>
              <a:rPr lang="en-GB" dirty="0" err="1"/>
              <a:t>persue</a:t>
            </a:r>
            <a:r>
              <a:rPr lang="en-GB" dirty="0"/>
              <a:t> an arrest under the EAW. Now that </a:t>
            </a:r>
            <a:r>
              <a:rPr lang="en-GB" dirty="0" err="1"/>
              <a:t>Uk</a:t>
            </a:r>
            <a:r>
              <a:rPr lang="en-GB" dirty="0"/>
              <a:t> officers don’t have this access to information, wanted people are less likely to be detected meaning they are more likely to still be within our communities. </a:t>
            </a:r>
          </a:p>
        </p:txBody>
      </p:sp>
      <p:sp>
        <p:nvSpPr>
          <p:cNvPr id="4" name="Slide Number Placeholder 3"/>
          <p:cNvSpPr>
            <a:spLocks noGrp="1"/>
          </p:cNvSpPr>
          <p:nvPr>
            <p:ph type="sldNum" sz="quarter" idx="5"/>
          </p:nvPr>
        </p:nvSpPr>
        <p:spPr/>
        <p:txBody>
          <a:bodyPr/>
          <a:lstStyle/>
          <a:p>
            <a:fld id="{40D4C528-DD11-44AC-8FD0-2A2F52CFF324}" type="slidenum">
              <a:rPr lang="en-GB" smtClean="0"/>
              <a:t>8</a:t>
            </a:fld>
            <a:endParaRPr lang="en-GB"/>
          </a:p>
        </p:txBody>
      </p:sp>
    </p:spTree>
    <p:extLst>
      <p:ext uri="{BB962C8B-B14F-4D97-AF65-F5344CB8AC3E}">
        <p14:creationId xmlns:p14="http://schemas.microsoft.com/office/powerpoint/2010/main" val="28668761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*HATE CRIME- when the UK’s referendum voted to leave the EU, the </a:t>
            </a:r>
            <a:r>
              <a:rPr lang="en-US" dirty="0" err="1"/>
              <a:t>Uk</a:t>
            </a:r>
            <a:r>
              <a:rPr lang="en-US" dirty="0"/>
              <a:t> witnessed a spike in hate crime of around 15-25%. The spike is more prominent in pro leave which can be explained by the new immigration law replacing the EU rules, which makes immigration stricter.</a:t>
            </a:r>
          </a:p>
          <a:p>
            <a:r>
              <a:rPr lang="en-US" dirty="0"/>
              <a:t>*ORGANISED CRIME- According to </a:t>
            </a:r>
            <a:r>
              <a:rPr lang="en-US" dirty="0" err="1"/>
              <a:t>Stanyard</a:t>
            </a:r>
            <a:r>
              <a:rPr lang="en-US" dirty="0"/>
              <a:t> and </a:t>
            </a:r>
            <a:r>
              <a:rPr lang="en-US" dirty="0" err="1"/>
              <a:t>Tagziria</a:t>
            </a:r>
            <a:r>
              <a:rPr lang="en-US" dirty="0"/>
              <a:t> (2020) leaving the EU and Europol, and the databases such as SISS2 and resources will lead to the growth of organized crime groups which will impact the security of the UK on a national scale.</a:t>
            </a:r>
          </a:p>
          <a:p>
            <a:r>
              <a:rPr lang="en-US" dirty="0"/>
              <a:t>*ILLEGAL IMMIGRATION- With the UK new immigration system </a:t>
            </a:r>
          </a:p>
          <a:p>
            <a:r>
              <a:rPr lang="en-US" dirty="0"/>
              <a:t>Human trafficking and illegal immigration is said to rise due to the </a:t>
            </a:r>
            <a:r>
              <a:rPr lang="en-US" dirty="0" err="1"/>
              <a:t>uk</a:t>
            </a:r>
            <a:r>
              <a:rPr lang="en-US" dirty="0"/>
              <a:t> incorporating a new points system since leaving the EU which now stops low skill workers access to the country- similar to Australia. It is feared this will spark a rise in illegal immigration which will put a strain on the British police force.</a:t>
            </a:r>
          </a:p>
          <a:p>
            <a:r>
              <a:rPr lang="en-US" dirty="0"/>
              <a:t>Having recognized some of the drawbacks to leaving the </a:t>
            </a:r>
            <a:r>
              <a:rPr lang="en-US" dirty="0" err="1"/>
              <a:t>Uk</a:t>
            </a:r>
            <a:r>
              <a:rPr lang="en-US" dirty="0"/>
              <a:t>, we also have to acknowledge the benefits…..</a:t>
            </a:r>
          </a:p>
        </p:txBody>
      </p:sp>
      <p:sp>
        <p:nvSpPr>
          <p:cNvPr id="4" name="Slide Number Placeholder 3"/>
          <p:cNvSpPr>
            <a:spLocks noGrp="1"/>
          </p:cNvSpPr>
          <p:nvPr>
            <p:ph type="sldNum" sz="quarter" idx="5"/>
          </p:nvPr>
        </p:nvSpPr>
        <p:spPr/>
        <p:txBody>
          <a:bodyPr/>
          <a:lstStyle/>
          <a:p>
            <a:fld id="{40D4C528-DD11-44AC-8FD0-2A2F52CFF324}" type="slidenum">
              <a:rPr lang="en-GB" smtClean="0"/>
              <a:t>9</a:t>
            </a:fld>
            <a:endParaRPr lang="en-GB"/>
          </a:p>
        </p:txBody>
      </p:sp>
    </p:spTree>
    <p:extLst>
      <p:ext uri="{BB962C8B-B14F-4D97-AF65-F5344CB8AC3E}">
        <p14:creationId xmlns:p14="http://schemas.microsoft.com/office/powerpoint/2010/main" val="623899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NEW LAW- criminals from overseas who have spent longer than 12 months in prison will no longer be able to migrate to the UK</a:t>
            </a:r>
          </a:p>
          <a:p>
            <a:r>
              <a:rPr lang="en-US" dirty="0"/>
              <a:t>ENDED ID- The UK no longer accepts ID cards to enter the country, passports only which has reduced the number of ID fraud already</a:t>
            </a:r>
          </a:p>
          <a:p>
            <a:r>
              <a:rPr lang="en-US" dirty="0"/>
              <a:t>NEW ONLINE- New technologies will be deployed to remove </a:t>
            </a:r>
            <a:r>
              <a:rPr lang="en-US" dirty="0" err="1"/>
              <a:t>contect</a:t>
            </a:r>
            <a:r>
              <a:rPr lang="en-US" dirty="0"/>
              <a:t> such as terrorist activity quicker than before</a:t>
            </a:r>
          </a:p>
          <a:p>
            <a:r>
              <a:rPr lang="en-US" dirty="0"/>
              <a:t>PREVENT- Through the new Electronic Travel </a:t>
            </a:r>
            <a:r>
              <a:rPr lang="en-US" dirty="0" err="1"/>
              <a:t>Authorisation</a:t>
            </a:r>
            <a:r>
              <a:rPr lang="en-US" dirty="0"/>
              <a:t> system, will transform the border to stop people who are a threat from entering the UK</a:t>
            </a:r>
          </a:p>
          <a:p>
            <a:r>
              <a:rPr lang="en-US" dirty="0"/>
              <a:t>So who is are the future stakeholders in UK security?......</a:t>
            </a:r>
            <a:endParaRPr lang="en-GB" dirty="0"/>
          </a:p>
        </p:txBody>
      </p:sp>
      <p:sp>
        <p:nvSpPr>
          <p:cNvPr id="4" name="Slide Number Placeholder 3"/>
          <p:cNvSpPr>
            <a:spLocks noGrp="1"/>
          </p:cNvSpPr>
          <p:nvPr>
            <p:ph type="sldNum" sz="quarter" idx="5"/>
          </p:nvPr>
        </p:nvSpPr>
        <p:spPr/>
        <p:txBody>
          <a:bodyPr/>
          <a:lstStyle/>
          <a:p>
            <a:fld id="{40D4C528-DD11-44AC-8FD0-2A2F52CFF324}" type="slidenum">
              <a:rPr lang="en-GB" smtClean="0"/>
              <a:t>10</a:t>
            </a:fld>
            <a:endParaRPr lang="en-GB"/>
          </a:p>
        </p:txBody>
      </p:sp>
    </p:spTree>
    <p:extLst>
      <p:ext uri="{BB962C8B-B14F-4D97-AF65-F5344CB8AC3E}">
        <p14:creationId xmlns:p14="http://schemas.microsoft.com/office/powerpoint/2010/main" val="3864944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POLICE- Government  (HOME OFFICE) invest £21.9billion in the </a:t>
            </a:r>
            <a:r>
              <a:rPr lang="en-US" dirty="0" err="1"/>
              <a:t>uk</a:t>
            </a:r>
            <a:r>
              <a:rPr lang="en-US" dirty="0"/>
              <a:t> police service with police officer numbers increasing</a:t>
            </a:r>
          </a:p>
          <a:p>
            <a:endParaRPr lang="en-US" dirty="0"/>
          </a:p>
          <a:p>
            <a:r>
              <a:rPr lang="en-US" dirty="0"/>
              <a:t>DUAL INVESTMENT BETWEEN THE GOV AND THE BRITISH BUSINESS BANK</a:t>
            </a:r>
          </a:p>
          <a:p>
            <a:r>
              <a:rPr lang="en-US" dirty="0"/>
              <a:t>NATIONAL SECURITY STRAT- Invests in technology to strengthen national security and </a:t>
            </a:r>
            <a:r>
              <a:rPr lang="en-US" dirty="0" err="1"/>
              <a:t>defeence</a:t>
            </a:r>
            <a:r>
              <a:rPr lang="en-US" dirty="0"/>
              <a:t> including:-</a:t>
            </a:r>
          </a:p>
          <a:p>
            <a:r>
              <a:rPr lang="en-US" dirty="0"/>
              <a:t>*AUDIO AND VISUAL PROCESSING- Allowing audio and visual data to be captures, recorded and </a:t>
            </a:r>
            <a:r>
              <a:rPr lang="en-US" dirty="0" err="1"/>
              <a:t>annalysed</a:t>
            </a:r>
            <a:endParaRPr lang="en-US" dirty="0"/>
          </a:p>
          <a:p>
            <a:r>
              <a:rPr lang="en-US" dirty="0"/>
              <a:t>*CYBER SECURITY- Tech to enhance and defend digital networks</a:t>
            </a:r>
          </a:p>
          <a:p>
            <a:r>
              <a:rPr lang="en-US" dirty="0"/>
              <a:t>*IDENTITY TECH- Tools to identify information about certain groups of people that may be a risk to the country</a:t>
            </a:r>
          </a:p>
          <a:p>
            <a:r>
              <a:rPr lang="en-US" dirty="0"/>
              <a:t>*BIOLOGICAL AND MEDICAL TECH- Detect and mitigate biosecurity risk.</a:t>
            </a:r>
          </a:p>
          <a:p>
            <a:r>
              <a:rPr lang="en-US" dirty="0"/>
              <a:t>MOD- Army, navy, RAF, Strategic command responsible for </a:t>
            </a:r>
            <a:r>
              <a:rPr lang="en-US" dirty="0" err="1"/>
              <a:t>defence</a:t>
            </a:r>
            <a:r>
              <a:rPr lang="en-US" dirty="0"/>
              <a:t>, security and resilience of the UK and </a:t>
            </a:r>
            <a:r>
              <a:rPr lang="en-US" dirty="0" err="1"/>
              <a:t>dits</a:t>
            </a:r>
            <a:r>
              <a:rPr lang="en-US" dirty="0"/>
              <a:t> oversees territories £54.4 B invested in the MOD each year.</a:t>
            </a:r>
          </a:p>
          <a:p>
            <a:endParaRPr lang="en-US" dirty="0"/>
          </a:p>
          <a:p>
            <a:r>
              <a:rPr lang="en-US" dirty="0"/>
              <a:t>NSC-Panel of parliamentary figures, chief of </a:t>
            </a:r>
            <a:r>
              <a:rPr lang="en-US" dirty="0" err="1"/>
              <a:t>defence</a:t>
            </a:r>
            <a:r>
              <a:rPr lang="en-US" dirty="0"/>
              <a:t> staff and heads of intelligence agencies who consider threats to security of the </a:t>
            </a:r>
            <a:r>
              <a:rPr lang="en-US" dirty="0" err="1"/>
              <a:t>Uk</a:t>
            </a:r>
            <a:r>
              <a:rPr lang="en-US" dirty="0"/>
              <a:t> and devise strategies to protect against such threats for the country.</a:t>
            </a:r>
          </a:p>
          <a:p>
            <a:r>
              <a:rPr lang="en-US" dirty="0"/>
              <a:t>The government have what is known as the National Intelligence machinery which is the umbrella for agencies including MI5, SIS also know as MI6, GCHQ and the Joint intelligence committee also known as JIC who all work tirelessly to keep our country safe. </a:t>
            </a:r>
          </a:p>
          <a:p>
            <a:r>
              <a:rPr lang="en-US" dirty="0"/>
              <a:t>SIS (SECRET INTELLGIENCE SERVICE) have various </a:t>
            </a:r>
            <a:r>
              <a:rPr lang="en-US" dirty="0" err="1"/>
              <a:t>parternships</a:t>
            </a:r>
            <a:r>
              <a:rPr lang="en-US" dirty="0"/>
              <a:t> with foreign security and intelligence services overseas to help keep the UK safe.</a:t>
            </a:r>
          </a:p>
          <a:p>
            <a:r>
              <a:rPr lang="en-US" dirty="0"/>
              <a:t>The UK spend approximately £54.5billion a year on national security, with it being 6.5% of total government spend.</a:t>
            </a:r>
          </a:p>
          <a:p>
            <a:endParaRPr lang="en-GB" dirty="0"/>
          </a:p>
        </p:txBody>
      </p:sp>
      <p:sp>
        <p:nvSpPr>
          <p:cNvPr id="4" name="Slide Number Placeholder 3"/>
          <p:cNvSpPr>
            <a:spLocks noGrp="1"/>
          </p:cNvSpPr>
          <p:nvPr>
            <p:ph type="sldNum" sz="quarter" idx="5"/>
          </p:nvPr>
        </p:nvSpPr>
        <p:spPr/>
        <p:txBody>
          <a:bodyPr/>
          <a:lstStyle/>
          <a:p>
            <a:fld id="{40D4C528-DD11-44AC-8FD0-2A2F52CFF324}" type="slidenum">
              <a:rPr lang="en-GB" smtClean="0"/>
              <a:t>11</a:t>
            </a:fld>
            <a:endParaRPr lang="en-GB"/>
          </a:p>
        </p:txBody>
      </p:sp>
    </p:spTree>
    <p:extLst>
      <p:ext uri="{BB962C8B-B14F-4D97-AF65-F5344CB8AC3E}">
        <p14:creationId xmlns:p14="http://schemas.microsoft.com/office/powerpoint/2010/main" val="33988347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NCA- leads the UK fight against serious organized crime </a:t>
            </a:r>
            <a:r>
              <a:rPr lang="en-US" dirty="0" err="1"/>
              <a:t>grouos</a:t>
            </a:r>
            <a:r>
              <a:rPr lang="en-US" dirty="0"/>
              <a:t> such as sex trafficking and cyber crime which costs the UK over £37 billion each year. The gov invest over £8m a year into the NCA. The NCA </a:t>
            </a:r>
            <a:r>
              <a:rPr lang="en-US" dirty="0" err="1"/>
              <a:t>asssits</a:t>
            </a:r>
            <a:r>
              <a:rPr lang="en-US" dirty="0"/>
              <a:t> with TCA’s coming in and out of the UK and alerts the appropriate police force. They also place warrants on national systems and in high risk cases assist in the location of offenders and work with the relevant authority to catch them.</a:t>
            </a:r>
          </a:p>
          <a:p>
            <a:endParaRPr lang="en-US" dirty="0"/>
          </a:p>
          <a:p>
            <a:r>
              <a:rPr lang="en-US" dirty="0"/>
              <a:t>INTERPOL- Has 195 countries that helps police to work together</a:t>
            </a:r>
          </a:p>
          <a:p>
            <a:r>
              <a:rPr lang="en-US" dirty="0"/>
              <a:t>Connects the police  through a system called I-24/7 which is a secure network that allows the countries to contact each other to alert of threats using a variety of databases.</a:t>
            </a:r>
          </a:p>
          <a:p>
            <a:r>
              <a:rPr lang="en-US" dirty="0"/>
              <a:t>19 Databases which hold information such as wanted and criminal names, fingerprints, fake passport info in real time for all countries working towards stopping terrorism, </a:t>
            </a:r>
            <a:r>
              <a:rPr lang="en-US" dirty="0" err="1"/>
              <a:t>cycbercrime</a:t>
            </a:r>
            <a:r>
              <a:rPr lang="en-US" dirty="0"/>
              <a:t> and organized crime such as human trafficking.</a:t>
            </a:r>
          </a:p>
          <a:p>
            <a:r>
              <a:rPr lang="en-US" dirty="0"/>
              <a:t>An example of the benefits to Interpol was seen during the Pandemic where criminals diversified their activities to exploit the fear and uncertainty surrounding the virus- </a:t>
            </a:r>
            <a:r>
              <a:rPr lang="en-US" dirty="0" err="1"/>
              <a:t>interpolw</a:t>
            </a:r>
            <a:r>
              <a:rPr lang="en-US" dirty="0"/>
              <a:t> ere able to still keep their system running 24/7 and shared globally guidelines to support law enforcement in what was a very challenging environment.</a:t>
            </a:r>
          </a:p>
          <a:p>
            <a:endParaRPr lang="en-US" dirty="0"/>
          </a:p>
        </p:txBody>
      </p:sp>
      <p:sp>
        <p:nvSpPr>
          <p:cNvPr id="4" name="Slide Number Placeholder 3"/>
          <p:cNvSpPr>
            <a:spLocks noGrp="1"/>
          </p:cNvSpPr>
          <p:nvPr>
            <p:ph type="sldNum" sz="quarter" idx="5"/>
          </p:nvPr>
        </p:nvSpPr>
        <p:spPr/>
        <p:txBody>
          <a:bodyPr/>
          <a:lstStyle/>
          <a:p>
            <a:fld id="{40D4C528-DD11-44AC-8FD0-2A2F52CFF324}" type="slidenum">
              <a:rPr lang="en-GB" smtClean="0"/>
              <a:t>12</a:t>
            </a:fld>
            <a:endParaRPr lang="en-GB"/>
          </a:p>
        </p:txBody>
      </p:sp>
    </p:spTree>
    <p:extLst>
      <p:ext uri="{BB962C8B-B14F-4D97-AF65-F5344CB8AC3E}">
        <p14:creationId xmlns:p14="http://schemas.microsoft.com/office/powerpoint/2010/main" val="15686530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think its really important that we consider the valuable work that third sector </a:t>
            </a:r>
            <a:r>
              <a:rPr lang="en-US" dirty="0" err="1"/>
              <a:t>organisations</a:t>
            </a:r>
            <a:r>
              <a:rPr lang="en-US" dirty="0"/>
              <a:t> also carry out to help aid the security of our country. Through facilities such as funding projects, an example can be seen in Justice and care Modern day slavery policy unit which works with front line practitioners and hard evidence based ideas to better understand the level of abuse and slavery that occurs within the UK. This information will also be shared with </a:t>
            </a:r>
            <a:r>
              <a:rPr lang="en-US" dirty="0" err="1"/>
              <a:t>organisations</a:t>
            </a:r>
            <a:r>
              <a:rPr lang="en-US" dirty="0"/>
              <a:t> such as the police to help with investigations and pursuing serious organized crime groups who facilitate modern day slavery</a:t>
            </a:r>
            <a:r>
              <a:rPr lang="en-GB" dirty="0"/>
              <a:t>.</a:t>
            </a:r>
          </a:p>
          <a:p>
            <a:r>
              <a:rPr lang="en-US" dirty="0"/>
              <a:t>Another example is the Peace foundation which is a charity that supports </a:t>
            </a:r>
            <a:r>
              <a:rPr lang="en-US" dirty="0" err="1"/>
              <a:t>vicitms</a:t>
            </a:r>
            <a:r>
              <a:rPr lang="en-US" dirty="0"/>
              <a:t> of terrorism. Within their scope are various projects that aim at supporting vulnerable people who are at risk of </a:t>
            </a:r>
            <a:r>
              <a:rPr lang="en-US" dirty="0" err="1"/>
              <a:t>radicalasation</a:t>
            </a:r>
            <a:r>
              <a:rPr lang="en-US" dirty="0"/>
              <a:t>. Through there prevention strategy, they to are working to help UK security.</a:t>
            </a:r>
          </a:p>
          <a:p>
            <a:r>
              <a:rPr lang="en-US" dirty="0"/>
              <a:t>These are just a couple of examples, and although they may not contribute largely on a funding scale, they do however have an invested interest which all goes towards keeping Britain safe.</a:t>
            </a:r>
          </a:p>
          <a:p>
            <a:r>
              <a:rPr lang="en-US" dirty="0"/>
              <a:t>PRIVATE- Private </a:t>
            </a:r>
            <a:r>
              <a:rPr lang="en-US" dirty="0" err="1"/>
              <a:t>organisations</a:t>
            </a:r>
            <a:r>
              <a:rPr lang="en-US" dirty="0"/>
              <a:t> are also key in building the security for the UK. </a:t>
            </a:r>
            <a:r>
              <a:rPr lang="en-US" dirty="0" err="1"/>
              <a:t>Organisations</a:t>
            </a:r>
            <a:r>
              <a:rPr lang="en-US" dirty="0"/>
              <a:t> such as Interpol often use specialist private sector </a:t>
            </a:r>
            <a:r>
              <a:rPr lang="en-US" dirty="0" err="1"/>
              <a:t>organisations</a:t>
            </a:r>
            <a:r>
              <a:rPr lang="en-US" dirty="0"/>
              <a:t> as they are able to provide more detailed expertise in areas such as ballistics and bio metric identification.</a:t>
            </a:r>
          </a:p>
          <a:p>
            <a:endParaRPr lang="en-US" dirty="0"/>
          </a:p>
        </p:txBody>
      </p:sp>
      <p:sp>
        <p:nvSpPr>
          <p:cNvPr id="4" name="Slide Number Placeholder 3"/>
          <p:cNvSpPr>
            <a:spLocks noGrp="1"/>
          </p:cNvSpPr>
          <p:nvPr>
            <p:ph type="sldNum" sz="quarter" idx="5"/>
          </p:nvPr>
        </p:nvSpPr>
        <p:spPr/>
        <p:txBody>
          <a:bodyPr/>
          <a:lstStyle/>
          <a:p>
            <a:fld id="{40D4C528-DD11-44AC-8FD0-2A2F52CFF324}" type="slidenum">
              <a:rPr lang="en-GB" smtClean="0"/>
              <a:t>13</a:t>
            </a:fld>
            <a:endParaRPr lang="en-GB"/>
          </a:p>
        </p:txBody>
      </p:sp>
    </p:spTree>
    <p:extLst>
      <p:ext uri="{BB962C8B-B14F-4D97-AF65-F5344CB8AC3E}">
        <p14:creationId xmlns:p14="http://schemas.microsoft.com/office/powerpoint/2010/main" val="12879687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Since leaving the EU the </a:t>
            </a:r>
            <a:r>
              <a:rPr lang="en-US" dirty="0" err="1"/>
              <a:t>Ul</a:t>
            </a:r>
            <a:r>
              <a:rPr lang="en-US" dirty="0"/>
              <a:t> gov have put into place new legislation to strengthen the policing of transnational criminality entering the country. </a:t>
            </a:r>
            <a:r>
              <a:rPr lang="en-US" dirty="0" err="1"/>
              <a:t>Ane</a:t>
            </a:r>
            <a:r>
              <a:rPr lang="en-US" dirty="0"/>
              <a:t> </a:t>
            </a:r>
            <a:r>
              <a:rPr lang="en-US" dirty="0" err="1"/>
              <a:t>xample</a:t>
            </a:r>
            <a:r>
              <a:rPr lang="en-US" dirty="0"/>
              <a:t> of this can be seen in the new….</a:t>
            </a:r>
          </a:p>
          <a:p>
            <a:endParaRPr lang="en-US" dirty="0"/>
          </a:p>
          <a:p>
            <a:r>
              <a:rPr lang="en-US" dirty="0"/>
              <a:t>National security and investment act 2021- came into play in January 2022 which enables the government to scrutinize trades and business transactions that are done </a:t>
            </a:r>
            <a:r>
              <a:rPr lang="en-US" dirty="0" err="1"/>
              <a:t>oversee’s</a:t>
            </a:r>
            <a:r>
              <a:rPr lang="en-US" dirty="0"/>
              <a:t>- his will help to address security concerns to the </a:t>
            </a:r>
            <a:r>
              <a:rPr lang="en-US" dirty="0" err="1"/>
              <a:t>uk</a:t>
            </a:r>
            <a:r>
              <a:rPr lang="en-US" dirty="0"/>
              <a:t> by detecting any non </a:t>
            </a:r>
            <a:r>
              <a:rPr lang="en-US" dirty="0" err="1"/>
              <a:t>koshure</a:t>
            </a:r>
            <a:r>
              <a:rPr lang="en-US" dirty="0"/>
              <a:t> activity such as money laundering which goes hand in hand with large organized crime groups, this will then allow detection of crimes such as human and drug trafficking in and out of the UK.</a:t>
            </a:r>
          </a:p>
          <a:p>
            <a:endParaRPr lang="en-US" dirty="0"/>
          </a:p>
          <a:p>
            <a:r>
              <a:rPr lang="en-US" dirty="0"/>
              <a:t>ACCOUNTABILITY? If crime such as human trafficking or terrorism increases as a result of not having access to tools such as SISS2, Who is accountable for this? There needs to be clear accountability for such happenings.</a:t>
            </a:r>
          </a:p>
          <a:p>
            <a:r>
              <a:rPr lang="en-US" dirty="0"/>
              <a:t>NEGOTIATING- The </a:t>
            </a:r>
            <a:r>
              <a:rPr lang="en-US" dirty="0" err="1"/>
              <a:t>Uk</a:t>
            </a:r>
            <a:r>
              <a:rPr lang="en-US" dirty="0"/>
              <a:t> need to negotiate with the EU in a deal to gain access to the SISS2 DB which would be a mutually benefitting arrangement to both parties. The </a:t>
            </a:r>
            <a:r>
              <a:rPr lang="en-US" dirty="0" err="1"/>
              <a:t>Uk</a:t>
            </a:r>
            <a:r>
              <a:rPr lang="en-US" dirty="0"/>
              <a:t> invested heavily within the EU, a deal such as this would not only strengthen policing capabilities within the UK but also within the EU.</a:t>
            </a:r>
          </a:p>
          <a:p>
            <a:endParaRPr lang="en-US" dirty="0"/>
          </a:p>
          <a:p>
            <a:r>
              <a:rPr lang="en-GB" dirty="0"/>
              <a:t>A NEW GOVERN- Blair and Brown (2016) argue that the UK needs a clear, pragmatic, </a:t>
            </a:r>
            <a:r>
              <a:rPr lang="en-GB" dirty="0" err="1"/>
              <a:t>holisitic</a:t>
            </a:r>
            <a:r>
              <a:rPr lang="en-GB" dirty="0"/>
              <a:t> government approach to international policing and a law enforcement that would </a:t>
            </a:r>
            <a:r>
              <a:rPr lang="en-GB" dirty="0" err="1"/>
              <a:t>provid</a:t>
            </a:r>
            <a:r>
              <a:rPr lang="en-GB" dirty="0"/>
              <a:t> a sense of </a:t>
            </a:r>
            <a:r>
              <a:rPr lang="en-GB" dirty="0" err="1"/>
              <a:t>prupose</a:t>
            </a:r>
            <a:r>
              <a:rPr lang="en-GB" dirty="0"/>
              <a:t> and </a:t>
            </a:r>
            <a:r>
              <a:rPr lang="en-GB" dirty="0" err="1"/>
              <a:t>bition</a:t>
            </a:r>
            <a:r>
              <a:rPr lang="en-GB" dirty="0"/>
              <a:t> and direction in order to deliver coherence across the UK and cross boarder. </a:t>
            </a:r>
          </a:p>
          <a:p>
            <a:endParaRPr lang="en-GB" dirty="0"/>
          </a:p>
          <a:p>
            <a:endParaRPr lang="en-GB" dirty="0"/>
          </a:p>
        </p:txBody>
      </p:sp>
      <p:sp>
        <p:nvSpPr>
          <p:cNvPr id="4" name="Slide Number Placeholder 3"/>
          <p:cNvSpPr>
            <a:spLocks noGrp="1"/>
          </p:cNvSpPr>
          <p:nvPr>
            <p:ph type="sldNum" sz="quarter" idx="5"/>
          </p:nvPr>
        </p:nvSpPr>
        <p:spPr/>
        <p:txBody>
          <a:bodyPr/>
          <a:lstStyle/>
          <a:p>
            <a:fld id="{40D4C528-DD11-44AC-8FD0-2A2F52CFF324}" type="slidenum">
              <a:rPr lang="en-GB" smtClean="0"/>
              <a:t>14</a:t>
            </a:fld>
            <a:endParaRPr lang="en-GB"/>
          </a:p>
        </p:txBody>
      </p:sp>
    </p:spTree>
    <p:extLst>
      <p:ext uri="{BB962C8B-B14F-4D97-AF65-F5344CB8AC3E}">
        <p14:creationId xmlns:p14="http://schemas.microsoft.com/office/powerpoint/2010/main" val="25138782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0D4C528-DD11-44AC-8FD0-2A2F52CFF324}" type="slidenum">
              <a:rPr lang="en-GB" smtClean="0"/>
              <a:t>15</a:t>
            </a:fld>
            <a:endParaRPr lang="en-GB"/>
          </a:p>
        </p:txBody>
      </p:sp>
    </p:spTree>
    <p:extLst>
      <p:ext uri="{BB962C8B-B14F-4D97-AF65-F5344CB8AC3E}">
        <p14:creationId xmlns:p14="http://schemas.microsoft.com/office/powerpoint/2010/main" val="31248082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0D4C528-DD11-44AC-8FD0-2A2F52CFF324}" type="slidenum">
              <a:rPr lang="en-GB" smtClean="0"/>
              <a:t>16</a:t>
            </a:fld>
            <a:endParaRPr lang="en-GB"/>
          </a:p>
        </p:txBody>
      </p:sp>
    </p:spTree>
    <p:extLst>
      <p:ext uri="{BB962C8B-B14F-4D97-AF65-F5344CB8AC3E}">
        <p14:creationId xmlns:p14="http://schemas.microsoft.com/office/powerpoint/2010/main" val="2640528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0D4C528-DD11-44AC-8FD0-2A2F52CFF324}" type="slidenum">
              <a:rPr lang="en-GB" smtClean="0"/>
              <a:t>17</a:t>
            </a:fld>
            <a:endParaRPr lang="en-GB"/>
          </a:p>
        </p:txBody>
      </p:sp>
    </p:spTree>
    <p:extLst>
      <p:ext uri="{BB962C8B-B14F-4D97-AF65-F5344CB8AC3E}">
        <p14:creationId xmlns:p14="http://schemas.microsoft.com/office/powerpoint/2010/main" val="8320466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0D4C528-DD11-44AC-8FD0-2A2F52CFF324}" type="slidenum">
              <a:rPr lang="en-GB" smtClean="0"/>
              <a:t>18</a:t>
            </a:fld>
            <a:endParaRPr lang="en-GB"/>
          </a:p>
        </p:txBody>
      </p:sp>
    </p:spTree>
    <p:extLst>
      <p:ext uri="{BB962C8B-B14F-4D97-AF65-F5344CB8AC3E}">
        <p14:creationId xmlns:p14="http://schemas.microsoft.com/office/powerpoint/2010/main" val="1398299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A5A22-03D9-F65C-C587-34CD064188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CC8AF5-FB95-CBB1-DBF3-026E0707B8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51C1FA-E162-076B-DA2E-6511F5EA2555}"/>
              </a:ext>
            </a:extLst>
          </p:cNvPr>
          <p:cNvSpPr>
            <a:spLocks noGrp="1"/>
          </p:cNvSpPr>
          <p:nvPr>
            <p:ph type="dt" sz="half" idx="10"/>
          </p:nvPr>
        </p:nvSpPr>
        <p:spPr/>
        <p:txBody>
          <a:bodyPr/>
          <a:lstStyle/>
          <a:p>
            <a:fld id="{B1BD0B1D-5BCC-40A7-895C-035E4D439EA7}" type="datetimeFigureOut">
              <a:rPr lang="en-GB" smtClean="0"/>
              <a:t>18/05/2022</a:t>
            </a:fld>
            <a:endParaRPr lang="en-GB"/>
          </a:p>
        </p:txBody>
      </p:sp>
      <p:sp>
        <p:nvSpPr>
          <p:cNvPr id="5" name="Footer Placeholder 4">
            <a:extLst>
              <a:ext uri="{FF2B5EF4-FFF2-40B4-BE49-F238E27FC236}">
                <a16:creationId xmlns:a16="http://schemas.microsoft.com/office/drawing/2014/main" id="{803E0CDC-7FE0-8094-6BB9-BA156A1C55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8864B1-EB3A-95C2-0233-53348332683F}"/>
              </a:ext>
            </a:extLst>
          </p:cNvPr>
          <p:cNvSpPr>
            <a:spLocks noGrp="1"/>
          </p:cNvSpPr>
          <p:nvPr>
            <p:ph type="sldNum" sz="quarter" idx="12"/>
          </p:nvPr>
        </p:nvSpPr>
        <p:spPr/>
        <p:txBody>
          <a:bodyPr/>
          <a:lstStyle/>
          <a:p>
            <a:fld id="{AA41060A-6F30-43B2-9D37-A4BC7C6ADBE7}" type="slidenum">
              <a:rPr lang="en-GB" smtClean="0"/>
              <a:t>‹#›</a:t>
            </a:fld>
            <a:endParaRPr lang="en-GB"/>
          </a:p>
        </p:txBody>
      </p:sp>
    </p:spTree>
    <p:extLst>
      <p:ext uri="{BB962C8B-B14F-4D97-AF65-F5344CB8AC3E}">
        <p14:creationId xmlns:p14="http://schemas.microsoft.com/office/powerpoint/2010/main" val="3260643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93FCF-A2FA-9C95-359C-42B2A77CE8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D619E3-E673-56EF-711F-5F5525CA4D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E9D46B-7C77-D1E8-FA3C-A4A6E03141D8}"/>
              </a:ext>
            </a:extLst>
          </p:cNvPr>
          <p:cNvSpPr>
            <a:spLocks noGrp="1"/>
          </p:cNvSpPr>
          <p:nvPr>
            <p:ph type="dt" sz="half" idx="10"/>
          </p:nvPr>
        </p:nvSpPr>
        <p:spPr/>
        <p:txBody>
          <a:bodyPr/>
          <a:lstStyle/>
          <a:p>
            <a:fld id="{B1BD0B1D-5BCC-40A7-895C-035E4D439EA7}" type="datetimeFigureOut">
              <a:rPr lang="en-GB" smtClean="0"/>
              <a:t>18/05/2022</a:t>
            </a:fld>
            <a:endParaRPr lang="en-GB"/>
          </a:p>
        </p:txBody>
      </p:sp>
      <p:sp>
        <p:nvSpPr>
          <p:cNvPr id="5" name="Footer Placeholder 4">
            <a:extLst>
              <a:ext uri="{FF2B5EF4-FFF2-40B4-BE49-F238E27FC236}">
                <a16:creationId xmlns:a16="http://schemas.microsoft.com/office/drawing/2014/main" id="{C93962FD-490D-DD01-219A-1DBD4C2F8C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BB9554-0579-3026-6432-AB73D1377159}"/>
              </a:ext>
            </a:extLst>
          </p:cNvPr>
          <p:cNvSpPr>
            <a:spLocks noGrp="1"/>
          </p:cNvSpPr>
          <p:nvPr>
            <p:ph type="sldNum" sz="quarter" idx="12"/>
          </p:nvPr>
        </p:nvSpPr>
        <p:spPr/>
        <p:txBody>
          <a:bodyPr/>
          <a:lstStyle/>
          <a:p>
            <a:fld id="{AA41060A-6F30-43B2-9D37-A4BC7C6ADBE7}" type="slidenum">
              <a:rPr lang="en-GB" smtClean="0"/>
              <a:t>‹#›</a:t>
            </a:fld>
            <a:endParaRPr lang="en-GB"/>
          </a:p>
        </p:txBody>
      </p:sp>
    </p:spTree>
    <p:extLst>
      <p:ext uri="{BB962C8B-B14F-4D97-AF65-F5344CB8AC3E}">
        <p14:creationId xmlns:p14="http://schemas.microsoft.com/office/powerpoint/2010/main" val="843182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2D003-23FF-EA79-1A14-E9D45F0B47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B26C03-6E75-0270-7700-DEDC27F74C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D70916-E8E8-E8EA-20AD-3BAB677D861D}"/>
              </a:ext>
            </a:extLst>
          </p:cNvPr>
          <p:cNvSpPr>
            <a:spLocks noGrp="1"/>
          </p:cNvSpPr>
          <p:nvPr>
            <p:ph type="dt" sz="half" idx="10"/>
          </p:nvPr>
        </p:nvSpPr>
        <p:spPr/>
        <p:txBody>
          <a:bodyPr/>
          <a:lstStyle/>
          <a:p>
            <a:fld id="{B1BD0B1D-5BCC-40A7-895C-035E4D439EA7}" type="datetimeFigureOut">
              <a:rPr lang="en-GB" smtClean="0"/>
              <a:t>18/05/2022</a:t>
            </a:fld>
            <a:endParaRPr lang="en-GB"/>
          </a:p>
        </p:txBody>
      </p:sp>
      <p:sp>
        <p:nvSpPr>
          <p:cNvPr id="5" name="Footer Placeholder 4">
            <a:extLst>
              <a:ext uri="{FF2B5EF4-FFF2-40B4-BE49-F238E27FC236}">
                <a16:creationId xmlns:a16="http://schemas.microsoft.com/office/drawing/2014/main" id="{F80C50BB-5C93-3DE6-2137-7D30B32DD1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EFD825-2362-12FE-9112-9E6C3BF0537C}"/>
              </a:ext>
            </a:extLst>
          </p:cNvPr>
          <p:cNvSpPr>
            <a:spLocks noGrp="1"/>
          </p:cNvSpPr>
          <p:nvPr>
            <p:ph type="sldNum" sz="quarter" idx="12"/>
          </p:nvPr>
        </p:nvSpPr>
        <p:spPr/>
        <p:txBody>
          <a:bodyPr/>
          <a:lstStyle/>
          <a:p>
            <a:fld id="{AA41060A-6F30-43B2-9D37-A4BC7C6ADBE7}" type="slidenum">
              <a:rPr lang="en-GB" smtClean="0"/>
              <a:t>‹#›</a:t>
            </a:fld>
            <a:endParaRPr lang="en-GB"/>
          </a:p>
        </p:txBody>
      </p:sp>
    </p:spTree>
    <p:extLst>
      <p:ext uri="{BB962C8B-B14F-4D97-AF65-F5344CB8AC3E}">
        <p14:creationId xmlns:p14="http://schemas.microsoft.com/office/powerpoint/2010/main" val="3402347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C878D-C0E2-BC16-075A-5F806E11B3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8E2387-023E-C89B-22AE-C62385DD8D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5A82D3-2FDD-4434-63E2-3C8992D29E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797A0F-0520-1429-8D1E-6E92F1B67929}"/>
              </a:ext>
            </a:extLst>
          </p:cNvPr>
          <p:cNvSpPr>
            <a:spLocks noGrp="1"/>
          </p:cNvSpPr>
          <p:nvPr>
            <p:ph type="dt" sz="half" idx="10"/>
          </p:nvPr>
        </p:nvSpPr>
        <p:spPr/>
        <p:txBody>
          <a:bodyPr/>
          <a:lstStyle/>
          <a:p>
            <a:fld id="{B1BD0B1D-5BCC-40A7-895C-035E4D439EA7}" type="datetimeFigureOut">
              <a:rPr lang="en-GB" smtClean="0"/>
              <a:t>18/05/2022</a:t>
            </a:fld>
            <a:endParaRPr lang="en-GB"/>
          </a:p>
        </p:txBody>
      </p:sp>
      <p:sp>
        <p:nvSpPr>
          <p:cNvPr id="6" name="Footer Placeholder 5">
            <a:extLst>
              <a:ext uri="{FF2B5EF4-FFF2-40B4-BE49-F238E27FC236}">
                <a16:creationId xmlns:a16="http://schemas.microsoft.com/office/drawing/2014/main" id="{6C1A2D5B-EFBA-CD37-8DDC-A1871B5BA4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9F5B53-1557-FE15-414B-6F0FEDAFED3E}"/>
              </a:ext>
            </a:extLst>
          </p:cNvPr>
          <p:cNvSpPr>
            <a:spLocks noGrp="1"/>
          </p:cNvSpPr>
          <p:nvPr>
            <p:ph type="sldNum" sz="quarter" idx="12"/>
          </p:nvPr>
        </p:nvSpPr>
        <p:spPr/>
        <p:txBody>
          <a:bodyPr/>
          <a:lstStyle/>
          <a:p>
            <a:fld id="{AA41060A-6F30-43B2-9D37-A4BC7C6ADBE7}" type="slidenum">
              <a:rPr lang="en-GB" smtClean="0"/>
              <a:t>‹#›</a:t>
            </a:fld>
            <a:endParaRPr lang="en-GB"/>
          </a:p>
        </p:txBody>
      </p:sp>
    </p:spTree>
    <p:extLst>
      <p:ext uri="{BB962C8B-B14F-4D97-AF65-F5344CB8AC3E}">
        <p14:creationId xmlns:p14="http://schemas.microsoft.com/office/powerpoint/2010/main" val="681289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4A892-43AE-6608-9D85-7B3F0BB0343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3A4085-3493-6FD6-3AE7-4A0DD731A7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F0B010-0515-1FD7-926C-DD610FF32F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170B80-14D1-9508-53B9-AA26E4A05D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CD629E7-6EFC-ABAA-773A-7629CAD7955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378FE2-5300-122C-0B4A-FB454B41591B}"/>
              </a:ext>
            </a:extLst>
          </p:cNvPr>
          <p:cNvSpPr>
            <a:spLocks noGrp="1"/>
          </p:cNvSpPr>
          <p:nvPr>
            <p:ph type="dt" sz="half" idx="10"/>
          </p:nvPr>
        </p:nvSpPr>
        <p:spPr/>
        <p:txBody>
          <a:bodyPr/>
          <a:lstStyle/>
          <a:p>
            <a:fld id="{B1BD0B1D-5BCC-40A7-895C-035E4D439EA7}" type="datetimeFigureOut">
              <a:rPr lang="en-GB" smtClean="0"/>
              <a:t>18/05/2022</a:t>
            </a:fld>
            <a:endParaRPr lang="en-GB"/>
          </a:p>
        </p:txBody>
      </p:sp>
      <p:sp>
        <p:nvSpPr>
          <p:cNvPr id="8" name="Footer Placeholder 7">
            <a:extLst>
              <a:ext uri="{FF2B5EF4-FFF2-40B4-BE49-F238E27FC236}">
                <a16:creationId xmlns:a16="http://schemas.microsoft.com/office/drawing/2014/main" id="{BC23C6C5-33BD-E2ED-06E1-5F8DC8981D9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9797B3-D7FC-CF34-7D89-2DD8F435A6E4}"/>
              </a:ext>
            </a:extLst>
          </p:cNvPr>
          <p:cNvSpPr>
            <a:spLocks noGrp="1"/>
          </p:cNvSpPr>
          <p:nvPr>
            <p:ph type="sldNum" sz="quarter" idx="12"/>
          </p:nvPr>
        </p:nvSpPr>
        <p:spPr/>
        <p:txBody>
          <a:bodyPr/>
          <a:lstStyle/>
          <a:p>
            <a:fld id="{AA41060A-6F30-43B2-9D37-A4BC7C6ADBE7}" type="slidenum">
              <a:rPr lang="en-GB" smtClean="0"/>
              <a:t>‹#›</a:t>
            </a:fld>
            <a:endParaRPr lang="en-GB"/>
          </a:p>
        </p:txBody>
      </p:sp>
    </p:spTree>
    <p:extLst>
      <p:ext uri="{BB962C8B-B14F-4D97-AF65-F5344CB8AC3E}">
        <p14:creationId xmlns:p14="http://schemas.microsoft.com/office/powerpoint/2010/main" val="780854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70E06-9416-66F0-A272-EE36F3435F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7D3B26-4CFC-F199-0296-AA8464AA0EED}"/>
              </a:ext>
            </a:extLst>
          </p:cNvPr>
          <p:cNvSpPr>
            <a:spLocks noGrp="1"/>
          </p:cNvSpPr>
          <p:nvPr>
            <p:ph type="dt" sz="half" idx="10"/>
          </p:nvPr>
        </p:nvSpPr>
        <p:spPr/>
        <p:txBody>
          <a:bodyPr/>
          <a:lstStyle/>
          <a:p>
            <a:fld id="{B1BD0B1D-5BCC-40A7-895C-035E4D439EA7}" type="datetimeFigureOut">
              <a:rPr lang="en-GB" smtClean="0"/>
              <a:t>18/05/2022</a:t>
            </a:fld>
            <a:endParaRPr lang="en-GB"/>
          </a:p>
        </p:txBody>
      </p:sp>
      <p:sp>
        <p:nvSpPr>
          <p:cNvPr id="4" name="Footer Placeholder 3">
            <a:extLst>
              <a:ext uri="{FF2B5EF4-FFF2-40B4-BE49-F238E27FC236}">
                <a16:creationId xmlns:a16="http://schemas.microsoft.com/office/drawing/2014/main" id="{1F0D764E-A9DE-89CD-1B73-85F5DD69F51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E57F49-6818-065F-84E3-65064BBB2A89}"/>
              </a:ext>
            </a:extLst>
          </p:cNvPr>
          <p:cNvSpPr>
            <a:spLocks noGrp="1"/>
          </p:cNvSpPr>
          <p:nvPr>
            <p:ph type="sldNum" sz="quarter" idx="12"/>
          </p:nvPr>
        </p:nvSpPr>
        <p:spPr/>
        <p:txBody>
          <a:bodyPr/>
          <a:lstStyle/>
          <a:p>
            <a:fld id="{AA41060A-6F30-43B2-9D37-A4BC7C6ADBE7}" type="slidenum">
              <a:rPr lang="en-GB" smtClean="0"/>
              <a:t>‹#›</a:t>
            </a:fld>
            <a:endParaRPr lang="en-GB"/>
          </a:p>
        </p:txBody>
      </p:sp>
    </p:spTree>
    <p:extLst>
      <p:ext uri="{BB962C8B-B14F-4D97-AF65-F5344CB8AC3E}">
        <p14:creationId xmlns:p14="http://schemas.microsoft.com/office/powerpoint/2010/main" val="1157303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31A591-8661-18E0-77DA-B561A8873530}"/>
              </a:ext>
            </a:extLst>
          </p:cNvPr>
          <p:cNvSpPr>
            <a:spLocks noGrp="1"/>
          </p:cNvSpPr>
          <p:nvPr>
            <p:ph type="dt" sz="half" idx="10"/>
          </p:nvPr>
        </p:nvSpPr>
        <p:spPr/>
        <p:txBody>
          <a:bodyPr/>
          <a:lstStyle/>
          <a:p>
            <a:fld id="{B1BD0B1D-5BCC-40A7-895C-035E4D439EA7}" type="datetimeFigureOut">
              <a:rPr lang="en-GB" smtClean="0"/>
              <a:t>18/05/2022</a:t>
            </a:fld>
            <a:endParaRPr lang="en-GB"/>
          </a:p>
        </p:txBody>
      </p:sp>
      <p:sp>
        <p:nvSpPr>
          <p:cNvPr id="3" name="Footer Placeholder 2">
            <a:extLst>
              <a:ext uri="{FF2B5EF4-FFF2-40B4-BE49-F238E27FC236}">
                <a16:creationId xmlns:a16="http://schemas.microsoft.com/office/drawing/2014/main" id="{35018009-2238-FA32-16EA-AABDC6E1EC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0435FE-9854-8DDE-D33D-F754EF74357D}"/>
              </a:ext>
            </a:extLst>
          </p:cNvPr>
          <p:cNvSpPr>
            <a:spLocks noGrp="1"/>
          </p:cNvSpPr>
          <p:nvPr>
            <p:ph type="sldNum" sz="quarter" idx="12"/>
          </p:nvPr>
        </p:nvSpPr>
        <p:spPr/>
        <p:txBody>
          <a:bodyPr/>
          <a:lstStyle/>
          <a:p>
            <a:fld id="{AA41060A-6F30-43B2-9D37-A4BC7C6ADBE7}" type="slidenum">
              <a:rPr lang="en-GB" smtClean="0"/>
              <a:t>‹#›</a:t>
            </a:fld>
            <a:endParaRPr lang="en-GB"/>
          </a:p>
        </p:txBody>
      </p:sp>
    </p:spTree>
    <p:extLst>
      <p:ext uri="{BB962C8B-B14F-4D97-AF65-F5344CB8AC3E}">
        <p14:creationId xmlns:p14="http://schemas.microsoft.com/office/powerpoint/2010/main" val="50717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2080C-FE45-250D-42D2-7ED2C640AF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41FB91-F4CA-DFEF-CCAB-86F7045583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6C6BC3-8569-5761-2983-D0B6DCB479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48F29F-F258-4DD4-ED04-A4B6A0BC7CFB}"/>
              </a:ext>
            </a:extLst>
          </p:cNvPr>
          <p:cNvSpPr>
            <a:spLocks noGrp="1"/>
          </p:cNvSpPr>
          <p:nvPr>
            <p:ph type="dt" sz="half" idx="10"/>
          </p:nvPr>
        </p:nvSpPr>
        <p:spPr/>
        <p:txBody>
          <a:bodyPr/>
          <a:lstStyle/>
          <a:p>
            <a:fld id="{B1BD0B1D-5BCC-40A7-895C-035E4D439EA7}" type="datetimeFigureOut">
              <a:rPr lang="en-GB" smtClean="0"/>
              <a:t>18/05/2022</a:t>
            </a:fld>
            <a:endParaRPr lang="en-GB"/>
          </a:p>
        </p:txBody>
      </p:sp>
      <p:sp>
        <p:nvSpPr>
          <p:cNvPr id="6" name="Footer Placeholder 5">
            <a:extLst>
              <a:ext uri="{FF2B5EF4-FFF2-40B4-BE49-F238E27FC236}">
                <a16:creationId xmlns:a16="http://schemas.microsoft.com/office/drawing/2014/main" id="{C39FF9C7-A9CE-1FE2-D4CB-5E0E71B8FB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3FBB34-5DDA-629B-A34C-744D63F26659}"/>
              </a:ext>
            </a:extLst>
          </p:cNvPr>
          <p:cNvSpPr>
            <a:spLocks noGrp="1"/>
          </p:cNvSpPr>
          <p:nvPr>
            <p:ph type="sldNum" sz="quarter" idx="12"/>
          </p:nvPr>
        </p:nvSpPr>
        <p:spPr/>
        <p:txBody>
          <a:bodyPr/>
          <a:lstStyle/>
          <a:p>
            <a:fld id="{AA41060A-6F30-43B2-9D37-A4BC7C6ADBE7}" type="slidenum">
              <a:rPr lang="en-GB" smtClean="0"/>
              <a:t>‹#›</a:t>
            </a:fld>
            <a:endParaRPr lang="en-GB"/>
          </a:p>
        </p:txBody>
      </p:sp>
    </p:spTree>
    <p:extLst>
      <p:ext uri="{BB962C8B-B14F-4D97-AF65-F5344CB8AC3E}">
        <p14:creationId xmlns:p14="http://schemas.microsoft.com/office/powerpoint/2010/main" val="3171991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7D1F8-8003-114D-1585-4CF8737133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C47417-E412-EC7F-A9D2-CDB3EBA713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07554A-7381-AA09-BFAE-0CCAC103E7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2F84BB-A160-4E5A-DCE4-04957BF4D7B1}"/>
              </a:ext>
            </a:extLst>
          </p:cNvPr>
          <p:cNvSpPr>
            <a:spLocks noGrp="1"/>
          </p:cNvSpPr>
          <p:nvPr>
            <p:ph type="dt" sz="half" idx="10"/>
          </p:nvPr>
        </p:nvSpPr>
        <p:spPr/>
        <p:txBody>
          <a:bodyPr/>
          <a:lstStyle/>
          <a:p>
            <a:fld id="{B1BD0B1D-5BCC-40A7-895C-035E4D439EA7}" type="datetimeFigureOut">
              <a:rPr lang="en-GB" smtClean="0"/>
              <a:t>18/05/2022</a:t>
            </a:fld>
            <a:endParaRPr lang="en-GB"/>
          </a:p>
        </p:txBody>
      </p:sp>
      <p:sp>
        <p:nvSpPr>
          <p:cNvPr id="6" name="Footer Placeholder 5">
            <a:extLst>
              <a:ext uri="{FF2B5EF4-FFF2-40B4-BE49-F238E27FC236}">
                <a16:creationId xmlns:a16="http://schemas.microsoft.com/office/drawing/2014/main" id="{FAB5CEA2-E25C-0366-6239-4DB0DDFAD1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EAD02C-C233-A538-C385-31EDF47BB944}"/>
              </a:ext>
            </a:extLst>
          </p:cNvPr>
          <p:cNvSpPr>
            <a:spLocks noGrp="1"/>
          </p:cNvSpPr>
          <p:nvPr>
            <p:ph type="sldNum" sz="quarter" idx="12"/>
          </p:nvPr>
        </p:nvSpPr>
        <p:spPr/>
        <p:txBody>
          <a:bodyPr/>
          <a:lstStyle/>
          <a:p>
            <a:fld id="{AA41060A-6F30-43B2-9D37-A4BC7C6ADBE7}" type="slidenum">
              <a:rPr lang="en-GB" smtClean="0"/>
              <a:t>‹#›</a:t>
            </a:fld>
            <a:endParaRPr lang="en-GB"/>
          </a:p>
        </p:txBody>
      </p:sp>
    </p:spTree>
    <p:extLst>
      <p:ext uri="{BB962C8B-B14F-4D97-AF65-F5344CB8AC3E}">
        <p14:creationId xmlns:p14="http://schemas.microsoft.com/office/powerpoint/2010/main" val="1667402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77B98-2F67-88A8-432C-0B6572DA1A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5BAA7F-0052-5E1B-C37C-F209B6F1A4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9309C8-E187-1532-D9BC-F24034F6E20B}"/>
              </a:ext>
            </a:extLst>
          </p:cNvPr>
          <p:cNvSpPr>
            <a:spLocks noGrp="1"/>
          </p:cNvSpPr>
          <p:nvPr>
            <p:ph type="dt" sz="half" idx="10"/>
          </p:nvPr>
        </p:nvSpPr>
        <p:spPr/>
        <p:txBody>
          <a:bodyPr/>
          <a:lstStyle/>
          <a:p>
            <a:fld id="{B1BD0B1D-5BCC-40A7-895C-035E4D439EA7}" type="datetimeFigureOut">
              <a:rPr lang="en-GB" smtClean="0"/>
              <a:t>18/05/2022</a:t>
            </a:fld>
            <a:endParaRPr lang="en-GB"/>
          </a:p>
        </p:txBody>
      </p:sp>
      <p:sp>
        <p:nvSpPr>
          <p:cNvPr id="5" name="Footer Placeholder 4">
            <a:extLst>
              <a:ext uri="{FF2B5EF4-FFF2-40B4-BE49-F238E27FC236}">
                <a16:creationId xmlns:a16="http://schemas.microsoft.com/office/drawing/2014/main" id="{FE871850-D1B5-4B3E-4DE9-7B4BEF8A91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E2D9B1-BC20-15AA-D621-91FB84195365}"/>
              </a:ext>
            </a:extLst>
          </p:cNvPr>
          <p:cNvSpPr>
            <a:spLocks noGrp="1"/>
          </p:cNvSpPr>
          <p:nvPr>
            <p:ph type="sldNum" sz="quarter" idx="12"/>
          </p:nvPr>
        </p:nvSpPr>
        <p:spPr/>
        <p:txBody>
          <a:bodyPr/>
          <a:lstStyle/>
          <a:p>
            <a:fld id="{AA41060A-6F30-43B2-9D37-A4BC7C6ADBE7}" type="slidenum">
              <a:rPr lang="en-GB" smtClean="0"/>
              <a:t>‹#›</a:t>
            </a:fld>
            <a:endParaRPr lang="en-GB"/>
          </a:p>
        </p:txBody>
      </p:sp>
    </p:spTree>
    <p:extLst>
      <p:ext uri="{BB962C8B-B14F-4D97-AF65-F5344CB8AC3E}">
        <p14:creationId xmlns:p14="http://schemas.microsoft.com/office/powerpoint/2010/main" val="2151481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8AF16B-2E8F-8143-2A25-78D7EC92C5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86EB4F-932B-BEE6-37D1-37A9FBB15E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E4505-A70F-5E15-06BB-C147976E3B83}"/>
              </a:ext>
            </a:extLst>
          </p:cNvPr>
          <p:cNvSpPr>
            <a:spLocks noGrp="1"/>
          </p:cNvSpPr>
          <p:nvPr>
            <p:ph type="dt" sz="half" idx="10"/>
          </p:nvPr>
        </p:nvSpPr>
        <p:spPr/>
        <p:txBody>
          <a:bodyPr/>
          <a:lstStyle/>
          <a:p>
            <a:fld id="{B1BD0B1D-5BCC-40A7-895C-035E4D439EA7}" type="datetimeFigureOut">
              <a:rPr lang="en-GB" smtClean="0"/>
              <a:t>18/05/2022</a:t>
            </a:fld>
            <a:endParaRPr lang="en-GB"/>
          </a:p>
        </p:txBody>
      </p:sp>
      <p:sp>
        <p:nvSpPr>
          <p:cNvPr id="5" name="Footer Placeholder 4">
            <a:extLst>
              <a:ext uri="{FF2B5EF4-FFF2-40B4-BE49-F238E27FC236}">
                <a16:creationId xmlns:a16="http://schemas.microsoft.com/office/drawing/2014/main" id="{0C4CBDD8-32CA-05EC-F951-264B87C30D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63808D-BF8B-37F2-58EA-9EABAACF69D8}"/>
              </a:ext>
            </a:extLst>
          </p:cNvPr>
          <p:cNvSpPr>
            <a:spLocks noGrp="1"/>
          </p:cNvSpPr>
          <p:nvPr>
            <p:ph type="sldNum" sz="quarter" idx="12"/>
          </p:nvPr>
        </p:nvSpPr>
        <p:spPr/>
        <p:txBody>
          <a:bodyPr/>
          <a:lstStyle/>
          <a:p>
            <a:fld id="{AA41060A-6F30-43B2-9D37-A4BC7C6ADBE7}" type="slidenum">
              <a:rPr lang="en-GB" smtClean="0"/>
              <a:t>‹#›</a:t>
            </a:fld>
            <a:endParaRPr lang="en-GB"/>
          </a:p>
        </p:txBody>
      </p:sp>
    </p:spTree>
    <p:extLst>
      <p:ext uri="{BB962C8B-B14F-4D97-AF65-F5344CB8AC3E}">
        <p14:creationId xmlns:p14="http://schemas.microsoft.com/office/powerpoint/2010/main" val="3128804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CF299D-87EF-DCFF-A0AE-6570D763DB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33EA69-564B-E5ED-ED2C-75E4F2FAE7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902D05-E6A2-1938-9279-3CE9D9C88F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BD0B1D-5BCC-40A7-895C-035E4D439EA7}" type="datetimeFigureOut">
              <a:rPr lang="en-GB" smtClean="0"/>
              <a:t>18/05/2022</a:t>
            </a:fld>
            <a:endParaRPr lang="en-GB"/>
          </a:p>
        </p:txBody>
      </p:sp>
      <p:sp>
        <p:nvSpPr>
          <p:cNvPr id="5" name="Footer Placeholder 4">
            <a:extLst>
              <a:ext uri="{FF2B5EF4-FFF2-40B4-BE49-F238E27FC236}">
                <a16:creationId xmlns:a16="http://schemas.microsoft.com/office/drawing/2014/main" id="{E33D8D57-2AD6-6A46-D294-1C355B6941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C2DAB8-953A-DE0C-D2DB-2CD80CD98A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41060A-6F30-43B2-9D37-A4BC7C6ADBE7}" type="slidenum">
              <a:rPr lang="en-GB" smtClean="0"/>
              <a:t>‹#›</a:t>
            </a:fld>
            <a:endParaRPr lang="en-GB"/>
          </a:p>
        </p:txBody>
      </p:sp>
    </p:spTree>
    <p:extLst>
      <p:ext uri="{BB962C8B-B14F-4D97-AF65-F5344CB8AC3E}">
        <p14:creationId xmlns:p14="http://schemas.microsoft.com/office/powerpoint/2010/main" val="30499072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jpe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16.xml.rels><?xml version="1.0" encoding="UTF-8" standalone="yes"?>
<Relationships xmlns="http://schemas.openxmlformats.org/package/2006/relationships"><Relationship Id="rId8" Type="http://schemas.openxmlformats.org/officeDocument/2006/relationships/hyperlink" Target="https://www.gov.uk/government/publications/the-cabinet-committees-system-and-list-of-cabinet-committees" TargetMode="External"/><Relationship Id="rId3" Type="http://schemas.openxmlformats.org/officeDocument/2006/relationships/hyperlink" Target="https://pubmed.ncbi.nlm.nih.gov/29967839/" TargetMode="External"/><Relationship Id="rId7" Type="http://schemas.openxmlformats.org/officeDocument/2006/relationships/hyperlink" Target="https://www.migrationpolicy.org/research/transatlantic-information-sharing-crossroad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file:///C:\Users\Student\Downloads\256-Article%20Text-809-3-10-20171122.pdf" TargetMode="External"/><Relationship Id="rId5" Type="http://schemas.openxmlformats.org/officeDocument/2006/relationships/hyperlink" Target="https://www.british-business-bank.co.uk/national-security-strategic-investment-fund/what-we-invest-in/" TargetMode="External"/><Relationship Id="rId10" Type="http://schemas.openxmlformats.org/officeDocument/2006/relationships/hyperlink" Target="https://www.statista.com/statistics/298658/public-order-and-safety-spending-breakdown-united-kingdom-uk/" TargetMode="External"/><Relationship Id="rId4" Type="http://schemas.openxmlformats.org/officeDocument/2006/relationships/hyperlink" Target="https://www.tandfonline.com/doi/abs/10.1080/03071847.2016.1152122" TargetMode="External"/><Relationship Id="rId9" Type="http://schemas.openxmlformats.org/officeDocument/2006/relationships/hyperlink" Target="https://www.bbc.co.uk/news/explainers-55333543#:~:text=Catching%20organised%20criminals&amp;text=From%202021%2C%20the%20UK%20will,currently%20works%20with%20inside%20Europol"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government.nl/topics/brexit/question-and-answer/when-will-the-united-kingdom-leave-the-european-union" TargetMode="External"/><Relationship Id="rId13" Type="http://schemas.openxmlformats.org/officeDocument/2006/relationships/hyperlink" Target="https://www.interpol.int/en/Our-partners/Private-sector-partners" TargetMode="External"/><Relationship Id="rId3" Type="http://schemas.openxmlformats.org/officeDocument/2006/relationships/hyperlink" Target="https://www.economicsobservatory.com/did-the-vote-for-brexit-lead-to-a-rise-in-hate-crime" TargetMode="External"/><Relationship Id="rId7" Type="http://schemas.openxmlformats.org/officeDocument/2006/relationships/hyperlink" Target="https://www.eurojust.europa.eu/" TargetMode="External"/><Relationship Id="rId12" Type="http://schemas.openxmlformats.org/officeDocument/2006/relationships/hyperlink" Target="file:///C:\Users\Student\Downloads\Annual%20report%202020_EN_i.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europol.europa.eu/about-europol" TargetMode="External"/><Relationship Id="rId11" Type="http://schemas.openxmlformats.org/officeDocument/2006/relationships/hyperlink" Target="https://assets.publishing.service.gov.uk/government/uploads/system/uploads/attachment_data/file/1054643/benefits-of-brexit.pdf" TargetMode="External"/><Relationship Id="rId5" Type="http://schemas.openxmlformats.org/officeDocument/2006/relationships/hyperlink" Target="https://profdev.college.police.uk/competency-values/we-are-collaborative/" TargetMode="External"/><Relationship Id="rId15" Type="http://schemas.openxmlformats.org/officeDocument/2006/relationships/hyperlink" Target="https://www.legislation.gov.uk/ukpga/2021/25/contents/enacted" TargetMode="External"/><Relationship Id="rId10" Type="http://schemas.openxmlformats.org/officeDocument/2006/relationships/hyperlink" Target="https://www.gov.uk/government/news/uk-terrorism-threat-level-raised-to-severe" TargetMode="External"/><Relationship Id="rId4" Type="http://schemas.openxmlformats.org/officeDocument/2006/relationships/hyperlink" Target="https://lordslibrary.parliament.uk/beyond-brexit-policing-law-enforcement-and-security/#:~:text=As%20a%20third%20country%2C%20the,to%20facilitate%20cross%2Dborder%20cooperation" TargetMode="External"/><Relationship Id="rId9" Type="http://schemas.openxmlformats.org/officeDocument/2006/relationships/hyperlink" Target="https://www.gov.uk/government/publications/uk-eurojust-working-arrangement/uk-eurojust-working-arrangement" TargetMode="External"/><Relationship Id="rId14" Type="http://schemas.openxmlformats.org/officeDocument/2006/relationships/hyperlink" Target="https://justiceandcare.org/our-work/"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theguardian.com/uk-news/2020/feb/18/uk-to-close-door-to-non-english-speakers-and-unskilled-workers" TargetMode="External"/><Relationship Id="rId13" Type="http://schemas.openxmlformats.org/officeDocument/2006/relationships/hyperlink" Target="https://sk.sagepub.com/reference/the-sage-dictionary-of-policing/n126.xml" TargetMode="External"/><Relationship Id="rId3" Type="http://schemas.openxmlformats.org/officeDocument/2006/relationships/hyperlink" Target="https://www.gov.uk/government/organisations/ministry-of-defence/about" TargetMode="External"/><Relationship Id="rId7" Type="http://schemas.openxmlformats.org/officeDocument/2006/relationships/hyperlink" Target="https://www.mi5.gov.uk/national-intelligence-machinery" TargetMode="External"/><Relationship Id="rId12" Type="http://schemas.openxmlformats.org/officeDocument/2006/relationships/hyperlink" Target="https://www.unseenuk.org/about-modern-slavery/facts-and-figure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nationalcrimeagency.gov.uk/what-we-do/how-we-work/providing-specialist-capabilities-for-law-enforcement/fugitives-and-international-crime" TargetMode="External"/><Relationship Id="rId11" Type="http://schemas.openxmlformats.org/officeDocument/2006/relationships/hyperlink" Target="https://www.peace-foundation.org.uk/wp-content/uploads/2019/08/151201_Final_Rethinking_Radicalisation_Report__MCC_F4P.pdf" TargetMode="External"/><Relationship Id="rId5" Type="http://schemas.openxmlformats.org/officeDocument/2006/relationships/hyperlink" Target="https://www.nationalcrimeagency.gov.uk/who-we-are/our-mission" TargetMode="External"/><Relationship Id="rId10" Type="http://schemas.openxmlformats.org/officeDocument/2006/relationships/hyperlink" Target="https://globalinitiative.net/analysis/organized-crime-brexit/" TargetMode="External"/><Relationship Id="rId4" Type="http://schemas.openxmlformats.org/officeDocument/2006/relationships/hyperlink" Target="https://www.nao.org.uk/report/serious-and-organised-crime/" TargetMode="External"/><Relationship Id="rId9" Type="http://schemas.openxmlformats.org/officeDocument/2006/relationships/hyperlink" Target="https://ukandeu.ac.uk/policing-capabilities-lessened-after-brexit/"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AE1B4E40-B3C8-F3B3-C5AC-918B292F961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5"/>
          <a:stretch/>
        </p:blipFill>
        <p:spPr>
          <a:xfrm>
            <a:off x="30480" y="38438"/>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61B91A-4CC2-192F-C8ED-79A68BFF1AD2}"/>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b="1" dirty="0">
                <a:solidFill>
                  <a:srgbClr val="FFFFFF"/>
                </a:solidFill>
              </a:rPr>
              <a:t>Transnational policing and the impact of leaving the EU</a:t>
            </a:r>
            <a:br>
              <a:rPr lang="en-US" sz="5200" dirty="0">
                <a:solidFill>
                  <a:srgbClr val="FFFFFF"/>
                </a:solidFill>
              </a:rPr>
            </a:br>
            <a:endParaRPr lang="en-GB" sz="5200" dirty="0">
              <a:solidFill>
                <a:srgbClr val="FFFFFF"/>
              </a:solidFill>
            </a:endParaRPr>
          </a:p>
        </p:txBody>
      </p:sp>
      <p:sp>
        <p:nvSpPr>
          <p:cNvPr id="3" name="Subtitle 2">
            <a:extLst>
              <a:ext uri="{FF2B5EF4-FFF2-40B4-BE49-F238E27FC236}">
                <a16:creationId xmlns:a16="http://schemas.microsoft.com/office/drawing/2014/main" id="{CF58551E-9D1B-F0A2-A88A-D5A524A03C68}"/>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dirty="0">
                <a:solidFill>
                  <a:srgbClr val="FFFFFF"/>
                </a:solidFill>
              </a:rPr>
              <a:t>Sadie France </a:t>
            </a:r>
          </a:p>
          <a:p>
            <a:r>
              <a:rPr lang="en-US" dirty="0">
                <a:solidFill>
                  <a:srgbClr val="FFFFFF"/>
                </a:solidFill>
              </a:rPr>
              <a:t>1805131</a:t>
            </a:r>
            <a:endParaRPr lang="en-GB" dirty="0">
              <a:solidFill>
                <a:srgbClr val="FFFFFF"/>
              </a:solidFill>
            </a:endParaRPr>
          </a:p>
        </p:txBody>
      </p:sp>
    </p:spTree>
    <p:extLst>
      <p:ext uri="{BB962C8B-B14F-4D97-AF65-F5344CB8AC3E}">
        <p14:creationId xmlns:p14="http://schemas.microsoft.com/office/powerpoint/2010/main" val="776288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B85CA-213D-7BC4-1E63-F5FBBD284D38}"/>
              </a:ext>
            </a:extLst>
          </p:cNvPr>
          <p:cNvSpPr>
            <a:spLocks noGrp="1"/>
          </p:cNvSpPr>
          <p:nvPr>
            <p:ph type="title"/>
          </p:nvPr>
        </p:nvSpPr>
        <p:spPr>
          <a:xfrm>
            <a:off x="762001" y="803325"/>
            <a:ext cx="5314536" cy="1325563"/>
          </a:xfrm>
        </p:spPr>
        <p:txBody>
          <a:bodyPr>
            <a:normAutofit/>
          </a:bodyPr>
          <a:lstStyle/>
          <a:p>
            <a:r>
              <a:rPr lang="en-US"/>
              <a:t>What is Transnational Policing?</a:t>
            </a:r>
            <a:endParaRPr lang="en-GB"/>
          </a:p>
        </p:txBody>
      </p:sp>
      <p:sp>
        <p:nvSpPr>
          <p:cNvPr id="3" name="Content Placeholder 2">
            <a:extLst>
              <a:ext uri="{FF2B5EF4-FFF2-40B4-BE49-F238E27FC236}">
                <a16:creationId xmlns:a16="http://schemas.microsoft.com/office/drawing/2014/main" id="{C4BEE0D1-ECCD-5E07-FA9E-CF84F9D47C09}"/>
              </a:ext>
            </a:extLst>
          </p:cNvPr>
          <p:cNvSpPr>
            <a:spLocks noGrp="1"/>
          </p:cNvSpPr>
          <p:nvPr>
            <p:ph idx="1"/>
          </p:nvPr>
        </p:nvSpPr>
        <p:spPr>
          <a:xfrm>
            <a:off x="762000" y="2279018"/>
            <a:ext cx="5314543" cy="3375920"/>
          </a:xfrm>
        </p:spPr>
        <p:txBody>
          <a:bodyPr anchor="t">
            <a:normAutofit fontScale="92500" lnSpcReduction="10000"/>
          </a:bodyPr>
          <a:lstStyle/>
          <a:p>
            <a:r>
              <a:rPr lang="en-US" dirty="0"/>
              <a:t>Introduced in 1848 </a:t>
            </a:r>
          </a:p>
          <a:p>
            <a:r>
              <a:rPr lang="en-US" dirty="0"/>
              <a:t>Driven by growth</a:t>
            </a:r>
          </a:p>
          <a:p>
            <a:r>
              <a:rPr lang="en-US" dirty="0"/>
              <a:t>Infrastructure of information sharing</a:t>
            </a:r>
          </a:p>
          <a:p>
            <a:endParaRPr lang="en-US" sz="1800" dirty="0"/>
          </a:p>
          <a:p>
            <a:endParaRPr lang="en-US" sz="1800" dirty="0"/>
          </a:p>
          <a:p>
            <a:endParaRPr lang="en-US" sz="1800" dirty="0"/>
          </a:p>
          <a:p>
            <a:endParaRPr lang="en-US" sz="1800" dirty="0"/>
          </a:p>
          <a:p>
            <a:r>
              <a:rPr lang="en-US" sz="1800" dirty="0"/>
              <a:t>(Bowling and Kopf, 2017) (Wakefield and Fleming, 2009)</a:t>
            </a:r>
          </a:p>
          <a:p>
            <a:endParaRPr lang="en-US" sz="1800" dirty="0"/>
          </a:p>
        </p:txBody>
      </p:sp>
      <p:sp>
        <p:nvSpPr>
          <p:cNvPr id="192" name="Freeform: Shape 19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How critical is a critical information infrastructure? — ENISA">
            <a:extLst>
              <a:ext uri="{FF2B5EF4-FFF2-40B4-BE49-F238E27FC236}">
                <a16:creationId xmlns:a16="http://schemas.microsoft.com/office/drawing/2014/main" id="{E1A89D85-2E89-F350-4394-AC6FC54B1F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28" r="31748"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572933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04274">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D232FC-2407-B2DA-D5C3-0AEC2F9A9378}"/>
              </a:ext>
            </a:extLst>
          </p:cNvPr>
          <p:cNvSpPr>
            <a:spLocks noGrp="1"/>
          </p:cNvSpPr>
          <p:nvPr>
            <p:ph type="title"/>
          </p:nvPr>
        </p:nvSpPr>
        <p:spPr>
          <a:xfrm>
            <a:off x="524256" y="491260"/>
            <a:ext cx="6594189" cy="1625210"/>
          </a:xfrm>
        </p:spPr>
        <p:txBody>
          <a:bodyPr>
            <a:normAutofit/>
          </a:bodyPr>
          <a:lstStyle/>
          <a:p>
            <a:r>
              <a:rPr lang="en-US" dirty="0">
                <a:solidFill>
                  <a:srgbClr val="FFFFFF"/>
                </a:solidFill>
              </a:rPr>
              <a:t>Europol </a:t>
            </a:r>
            <a:endParaRPr lang="en-GB" dirty="0">
              <a:solidFill>
                <a:srgbClr val="FFFFFF"/>
              </a:solidFill>
            </a:endParaRPr>
          </a:p>
        </p:txBody>
      </p:sp>
      <p:pic>
        <p:nvPicPr>
          <p:cNvPr id="5" name="Picture 4" descr="Graphical user interface&#10;&#10;Description automatically generated with medium confidence">
            <a:extLst>
              <a:ext uri="{FF2B5EF4-FFF2-40B4-BE49-F238E27FC236}">
                <a16:creationId xmlns:a16="http://schemas.microsoft.com/office/drawing/2014/main" id="{39EE97DA-145A-A617-4862-2885FEAE369A}"/>
              </a:ext>
            </a:extLst>
          </p:cNvPr>
          <p:cNvPicPr>
            <a:picLocks noChangeAspect="1"/>
          </p:cNvPicPr>
          <p:nvPr/>
        </p:nvPicPr>
        <p:blipFill rotWithShape="1">
          <a:blip r:embed="rId3"/>
          <a:srcRect t="7337" r="1" b="7339"/>
          <a:stretch/>
        </p:blipFill>
        <p:spPr>
          <a:xfrm>
            <a:off x="327547" y="2454903"/>
            <a:ext cx="7058306" cy="4080254"/>
          </a:xfrm>
          <a:prstGeom prst="rect">
            <a:avLst/>
          </a:prstGeom>
        </p:spPr>
      </p:pic>
      <p:sp>
        <p:nvSpPr>
          <p:cNvPr id="37" name="Rectangle 3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D82A78D-1E21-BEFA-F116-F62EC2394E29}"/>
              </a:ext>
            </a:extLst>
          </p:cNvPr>
          <p:cNvSpPr>
            <a:spLocks noGrp="1"/>
          </p:cNvSpPr>
          <p:nvPr>
            <p:ph idx="1"/>
          </p:nvPr>
        </p:nvSpPr>
        <p:spPr>
          <a:xfrm>
            <a:off x="8029319" y="917725"/>
            <a:ext cx="3424739" cy="4852362"/>
          </a:xfrm>
        </p:spPr>
        <p:txBody>
          <a:bodyPr anchor="ctr">
            <a:normAutofit fontScale="62500" lnSpcReduction="20000"/>
          </a:bodyPr>
          <a:lstStyle/>
          <a:p>
            <a:r>
              <a:rPr lang="en-US" sz="3200" dirty="0">
                <a:solidFill>
                  <a:srgbClr val="FFFFFF"/>
                </a:solidFill>
              </a:rPr>
              <a:t>Established in 2010 </a:t>
            </a:r>
          </a:p>
          <a:p>
            <a:r>
              <a:rPr lang="en-US" sz="3200" dirty="0">
                <a:solidFill>
                  <a:srgbClr val="FFFFFF"/>
                </a:solidFill>
              </a:rPr>
              <a:t>EMPACT</a:t>
            </a:r>
          </a:p>
          <a:p>
            <a:r>
              <a:rPr lang="en-US" sz="3500" dirty="0">
                <a:solidFill>
                  <a:srgbClr val="FFFFFF"/>
                </a:solidFill>
              </a:rPr>
              <a:t>2737 investigations</a:t>
            </a:r>
          </a:p>
          <a:p>
            <a:r>
              <a:rPr lang="en-US" sz="3500" dirty="0">
                <a:solidFill>
                  <a:srgbClr val="FFFFFF"/>
                </a:solidFill>
              </a:rPr>
              <a:t>7487 arrests</a:t>
            </a:r>
          </a:p>
          <a:p>
            <a:endParaRPr lang="en-US" sz="1400" dirty="0">
              <a:solidFill>
                <a:srgbClr val="FFFFFF"/>
              </a:solidFill>
            </a:endParaRPr>
          </a:p>
          <a:p>
            <a:endParaRPr lang="en-US" sz="1400" dirty="0">
              <a:solidFill>
                <a:srgbClr val="FFFFFF"/>
              </a:solidFill>
            </a:endParaRPr>
          </a:p>
          <a:p>
            <a:endParaRPr lang="en-US" sz="1400" dirty="0">
              <a:solidFill>
                <a:srgbClr val="FFFFFF"/>
              </a:solidFill>
            </a:endParaRPr>
          </a:p>
          <a:p>
            <a:endParaRPr lang="en-US" sz="1400" dirty="0">
              <a:solidFill>
                <a:srgbClr val="FFFFFF"/>
              </a:solidFill>
            </a:endParaRPr>
          </a:p>
          <a:p>
            <a:endParaRPr lang="en-US" sz="1400" dirty="0">
              <a:solidFill>
                <a:srgbClr val="FFFFFF"/>
              </a:solidFill>
            </a:endParaRPr>
          </a:p>
          <a:p>
            <a:pPr marL="0" indent="0">
              <a:buNone/>
            </a:pPr>
            <a:endParaRPr lang="en-US" sz="1400" dirty="0">
              <a:solidFill>
                <a:srgbClr val="FFFFFF"/>
              </a:solidFill>
            </a:endParaRPr>
          </a:p>
          <a:p>
            <a:pPr marL="0" indent="0">
              <a:buNone/>
            </a:pPr>
            <a:endParaRPr lang="en-US" sz="1400" dirty="0">
              <a:solidFill>
                <a:srgbClr val="FFFFFF"/>
              </a:solidFill>
            </a:endParaRPr>
          </a:p>
          <a:p>
            <a:pPr marL="0" indent="0">
              <a:buNone/>
            </a:pPr>
            <a:endParaRPr lang="en-US" sz="1400" dirty="0">
              <a:solidFill>
                <a:srgbClr val="FFFFFF"/>
              </a:solidFill>
            </a:endParaRPr>
          </a:p>
          <a:p>
            <a:pPr marL="0" indent="0">
              <a:buNone/>
            </a:pPr>
            <a:r>
              <a:rPr lang="en-US" sz="1400" dirty="0">
                <a:solidFill>
                  <a:srgbClr val="FFFFFF"/>
                </a:solidFill>
              </a:rPr>
              <a:t>https://www.consilium.europa.eu/media/50206/combined-factsheets.pdf</a:t>
            </a:r>
          </a:p>
          <a:p>
            <a:endParaRPr lang="en-US" sz="1400" dirty="0">
              <a:solidFill>
                <a:srgbClr val="FFFFFF"/>
              </a:solidFill>
            </a:endParaRPr>
          </a:p>
          <a:p>
            <a:endParaRPr lang="en-US" sz="1400" dirty="0">
              <a:solidFill>
                <a:srgbClr val="FFFFFF"/>
              </a:solidFill>
            </a:endParaRPr>
          </a:p>
          <a:p>
            <a:endParaRPr lang="en-US" sz="1400" dirty="0">
              <a:solidFill>
                <a:srgbClr val="FFFFFF"/>
              </a:solidFill>
            </a:endParaRPr>
          </a:p>
          <a:p>
            <a:endParaRPr lang="en-US" sz="1400" dirty="0">
              <a:solidFill>
                <a:srgbClr val="FFFFFF"/>
              </a:solidFill>
            </a:endParaRPr>
          </a:p>
          <a:p>
            <a:pPr marL="0" indent="0">
              <a:buNone/>
            </a:pPr>
            <a:endParaRPr lang="en-US" sz="1400" dirty="0">
              <a:solidFill>
                <a:srgbClr val="FFFFFF"/>
              </a:solidFill>
            </a:endParaRPr>
          </a:p>
          <a:p>
            <a:pPr marL="0" indent="0">
              <a:buNone/>
            </a:pPr>
            <a:r>
              <a:rPr lang="en-GB" sz="1400" dirty="0">
                <a:solidFill>
                  <a:srgbClr val="FFFFFF"/>
                </a:solidFill>
              </a:rPr>
              <a:t>        (Europol, 2022)                                                                     </a:t>
            </a:r>
          </a:p>
        </p:txBody>
      </p:sp>
    </p:spTree>
    <p:extLst>
      <p:ext uri="{BB962C8B-B14F-4D97-AF65-F5344CB8AC3E}">
        <p14:creationId xmlns:p14="http://schemas.microsoft.com/office/powerpoint/2010/main" val="2509439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928CD3-76A2-E28F-635F-A465C67FC79A}"/>
              </a:ext>
            </a:extLst>
          </p:cNvPr>
          <p:cNvSpPr>
            <a:spLocks noGrp="1"/>
          </p:cNvSpPr>
          <p:nvPr>
            <p:ph type="title"/>
          </p:nvPr>
        </p:nvSpPr>
        <p:spPr>
          <a:xfrm>
            <a:off x="524256" y="516804"/>
            <a:ext cx="6594189" cy="1625210"/>
          </a:xfrm>
        </p:spPr>
        <p:txBody>
          <a:bodyPr>
            <a:normAutofit/>
          </a:bodyPr>
          <a:lstStyle/>
          <a:p>
            <a:r>
              <a:rPr lang="en-US">
                <a:solidFill>
                  <a:srgbClr val="FFFFFF"/>
                </a:solidFill>
              </a:rPr>
              <a:t>Eurojust</a:t>
            </a:r>
            <a:endParaRPr lang="en-GB">
              <a:solidFill>
                <a:srgbClr val="FFFFFF"/>
              </a:solidFill>
            </a:endParaRPr>
          </a:p>
        </p:txBody>
      </p:sp>
      <p:sp>
        <p:nvSpPr>
          <p:cNvPr id="78" name="Rectangle 77">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urojust | European Union Agency for Criminal Justice Cooperation">
            <a:extLst>
              <a:ext uri="{FF2B5EF4-FFF2-40B4-BE49-F238E27FC236}">
                <a16:creationId xmlns:a16="http://schemas.microsoft.com/office/drawing/2014/main" id="{6785C7D7-1BE2-3724-E6B3-3ED6C9EC365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6744" y="2753851"/>
            <a:ext cx="6579910" cy="3459759"/>
          </a:xfrm>
          <a:prstGeom prst="rect">
            <a:avLst/>
          </a:prstGeom>
          <a:noFill/>
          <a:extLst>
            <a:ext uri="{909E8E84-426E-40DD-AFC4-6F175D3DCCD1}">
              <a14:hiddenFill xmlns:a14="http://schemas.microsoft.com/office/drawing/2010/main">
                <a:solidFill>
                  <a:srgbClr val="FFFFFF"/>
                </a:solidFill>
              </a14:hiddenFill>
            </a:ext>
          </a:extLst>
        </p:spPr>
      </p:pic>
      <p:sp>
        <p:nvSpPr>
          <p:cNvPr id="80" name="Rectangle 7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A6D4E1-9B4E-FAB7-07E1-81E06A468CA6}"/>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European Union Agency for Criminal Justice Cooperation</a:t>
            </a:r>
          </a:p>
          <a:p>
            <a:r>
              <a:rPr lang="en-US" sz="2000" dirty="0">
                <a:solidFill>
                  <a:srgbClr val="FFFFFF"/>
                </a:solidFill>
              </a:rPr>
              <a:t>On call system</a:t>
            </a:r>
          </a:p>
          <a:p>
            <a:r>
              <a:rPr lang="en-US" sz="2000" dirty="0">
                <a:solidFill>
                  <a:srgbClr val="FFFFFF"/>
                </a:solidFill>
              </a:rPr>
              <a:t>Coordinating role</a:t>
            </a:r>
          </a:p>
          <a:p>
            <a:r>
              <a:rPr lang="en-US" sz="2000" dirty="0">
                <a:solidFill>
                  <a:srgbClr val="FFFFFF"/>
                </a:solidFill>
              </a:rPr>
              <a:t>Since 2009/10 120,000 EAW’s have been enforced leading to 16300 arrests</a:t>
            </a:r>
          </a:p>
          <a:p>
            <a:endParaRPr lang="en-US" sz="2000" dirty="0">
              <a:solidFill>
                <a:srgbClr val="FFFFFF"/>
              </a:solidFill>
            </a:endParaRPr>
          </a:p>
          <a:p>
            <a:endParaRPr lang="en-US" sz="2000" dirty="0">
              <a:solidFill>
                <a:srgbClr val="FFFFFF"/>
              </a:solidFill>
            </a:endParaRPr>
          </a:p>
          <a:p>
            <a:endParaRPr lang="en-US" sz="2000" dirty="0">
              <a:solidFill>
                <a:srgbClr val="FFFFFF"/>
              </a:solidFill>
            </a:endParaRPr>
          </a:p>
          <a:p>
            <a:endParaRPr lang="en-US" sz="2000" dirty="0">
              <a:solidFill>
                <a:srgbClr val="FFFFFF"/>
              </a:solidFill>
            </a:endParaRPr>
          </a:p>
          <a:p>
            <a:endParaRPr lang="en-US" sz="2000" dirty="0">
              <a:solidFill>
                <a:srgbClr val="FFFFFF"/>
              </a:solidFill>
            </a:endParaRPr>
          </a:p>
          <a:p>
            <a:pPr marL="0" indent="0">
              <a:buNone/>
            </a:pPr>
            <a:r>
              <a:rPr lang="en-US" sz="1200" dirty="0">
                <a:solidFill>
                  <a:srgbClr val="FFFFFF"/>
                </a:solidFill>
              </a:rPr>
              <a:t>(Eurojust, 2022)(Home office, 2021) (NCA, 2021)</a:t>
            </a:r>
            <a:endParaRPr lang="en-GB" sz="1200" dirty="0">
              <a:solidFill>
                <a:srgbClr val="FFFFFF"/>
              </a:solidFill>
            </a:endParaRPr>
          </a:p>
        </p:txBody>
      </p:sp>
    </p:spTree>
    <p:extLst>
      <p:ext uri="{BB962C8B-B14F-4D97-AF65-F5344CB8AC3E}">
        <p14:creationId xmlns:p14="http://schemas.microsoft.com/office/powerpoint/2010/main" val="2127997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4E211-0D0A-B052-53AE-3B940049D4FB}"/>
              </a:ext>
            </a:extLst>
          </p:cNvPr>
          <p:cNvSpPr>
            <a:spLocks noGrp="1"/>
          </p:cNvSpPr>
          <p:nvPr>
            <p:ph type="title"/>
          </p:nvPr>
        </p:nvSpPr>
        <p:spPr>
          <a:xfrm>
            <a:off x="6979314" y="1396289"/>
            <a:ext cx="4375586" cy="1325563"/>
          </a:xfrm>
        </p:spPr>
        <p:txBody>
          <a:bodyPr>
            <a:normAutofit/>
          </a:bodyPr>
          <a:lstStyle/>
          <a:p>
            <a:r>
              <a:rPr lang="en-US" sz="3400" dirty="0"/>
              <a:t>Benefits to transnational policing</a:t>
            </a:r>
            <a:endParaRPr lang="en-GB" sz="3400" dirty="0"/>
          </a:p>
        </p:txBody>
      </p:sp>
      <p:sp>
        <p:nvSpPr>
          <p:cNvPr id="137" name="Freeform: Shape 136">
            <a:extLst>
              <a:ext uri="{FF2B5EF4-FFF2-40B4-BE49-F238E27FC236}">
                <a16:creationId xmlns:a16="http://schemas.microsoft.com/office/drawing/2014/main" id="{0ED52484-C939-4951-85D6-79046BBC64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67397" cy="3481744"/>
          </a:xfrm>
          <a:custGeom>
            <a:avLst/>
            <a:gdLst>
              <a:gd name="connsiteX0" fmla="*/ 0 w 4067397"/>
              <a:gd name="connsiteY0" fmla="*/ 0 h 3481744"/>
              <a:gd name="connsiteX1" fmla="*/ 3741230 w 4067397"/>
              <a:gd name="connsiteY1" fmla="*/ 0 h 3481744"/>
              <a:gd name="connsiteX2" fmla="*/ 3789282 w 4067397"/>
              <a:gd name="connsiteY2" fmla="*/ 79096 h 3481744"/>
              <a:gd name="connsiteX3" fmla="*/ 4067397 w 4067397"/>
              <a:gd name="connsiteY3" fmla="*/ 1177456 h 3481744"/>
              <a:gd name="connsiteX4" fmla="*/ 1763109 w 4067397"/>
              <a:gd name="connsiteY4" fmla="*/ 3481744 h 3481744"/>
              <a:gd name="connsiteX5" fmla="*/ 133731 w 4067397"/>
              <a:gd name="connsiteY5" fmla="*/ 2806834 h 3481744"/>
              <a:gd name="connsiteX6" fmla="*/ 0 w 4067397"/>
              <a:gd name="connsiteY6" fmla="*/ 2659692 h 3481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7397" h="3481744">
                <a:moveTo>
                  <a:pt x="0" y="0"/>
                </a:moveTo>
                <a:lnTo>
                  <a:pt x="3741230" y="0"/>
                </a:lnTo>
                <a:lnTo>
                  <a:pt x="3789282" y="79096"/>
                </a:lnTo>
                <a:cubicBezTo>
                  <a:pt x="3966649" y="405598"/>
                  <a:pt x="4067397" y="779761"/>
                  <a:pt x="4067397" y="1177456"/>
                </a:cubicBezTo>
                <a:cubicBezTo>
                  <a:pt x="4067397" y="2450079"/>
                  <a:pt x="3035732" y="3481744"/>
                  <a:pt x="1763109" y="3481744"/>
                </a:cubicBezTo>
                <a:cubicBezTo>
                  <a:pt x="1126798" y="3481744"/>
                  <a:pt x="550726" y="3223828"/>
                  <a:pt x="133731" y="2806834"/>
                </a:cubicBezTo>
                <a:lnTo>
                  <a:pt x="0" y="2659692"/>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Oval 138">
            <a:extLst>
              <a:ext uri="{FF2B5EF4-FFF2-40B4-BE49-F238E27FC236}">
                <a16:creationId xmlns:a16="http://schemas.microsoft.com/office/drawing/2014/main" id="{123AC743-1CAC-4594-8F81-8E5C1E45B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5804" y="452999"/>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100" name="Picture 4" descr="Push harder on cyber intel sharing, Apac regulators told - Risk.net">
            <a:extLst>
              <a:ext uri="{FF2B5EF4-FFF2-40B4-BE49-F238E27FC236}">
                <a16:creationId xmlns:a16="http://schemas.microsoft.com/office/drawing/2014/main" id="{E839F126-3B45-309D-5206-5693558461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137" r="18115" b="4"/>
          <a:stretch/>
        </p:blipFill>
        <p:spPr bwMode="auto">
          <a:xfrm>
            <a:off x="4700396" y="617591"/>
            <a:ext cx="1691640" cy="1691640"/>
          </a:xfrm>
          <a:custGeom>
            <a:avLst/>
            <a:gdLst/>
            <a:ahLst/>
            <a:cxnLst/>
            <a:rect l="l" t="t" r="r" b="b"/>
            <a:pathLst>
              <a:path w="1645920" h="1645920">
                <a:moveTo>
                  <a:pt x="822960" y="0"/>
                </a:moveTo>
                <a:cubicBezTo>
                  <a:pt x="1277468" y="0"/>
                  <a:pt x="1645920" y="368452"/>
                  <a:pt x="1645920" y="822960"/>
                </a:cubicBezTo>
                <a:cubicBezTo>
                  <a:pt x="1645920" y="1277468"/>
                  <a:pt x="1277468" y="1645920"/>
                  <a:pt x="822960" y="1645920"/>
                </a:cubicBezTo>
                <a:cubicBezTo>
                  <a:pt x="368452" y="1645920"/>
                  <a:pt x="0" y="1277468"/>
                  <a:pt x="0" y="822960"/>
                </a:cubicBezTo>
                <a:cubicBezTo>
                  <a:pt x="0" y="368452"/>
                  <a:pt x="368452" y="0"/>
                  <a:pt x="822960" y="0"/>
                </a:cubicBezTo>
                <a:close/>
              </a:path>
            </a:pathLst>
          </a:custGeom>
          <a:noFill/>
          <a:extLst>
            <a:ext uri="{909E8E84-426E-40DD-AFC4-6F175D3DCCD1}">
              <a14:hiddenFill xmlns:a14="http://schemas.microsoft.com/office/drawing/2010/main">
                <a:solidFill>
                  <a:srgbClr val="FFFFFF"/>
                </a:solidFill>
              </a14:hiddenFill>
            </a:ext>
          </a:extLst>
        </p:spPr>
      </p:pic>
      <p:sp>
        <p:nvSpPr>
          <p:cNvPr id="141" name="Freeform: Shape 140">
            <a:extLst>
              <a:ext uri="{FF2B5EF4-FFF2-40B4-BE49-F238E27FC236}">
                <a16:creationId xmlns:a16="http://schemas.microsoft.com/office/drawing/2014/main" id="{3DF8EA8C-4EAB-49EE-BBAB-78BE910D2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041056"/>
            <a:ext cx="3216344" cy="2816945"/>
          </a:xfrm>
          <a:custGeom>
            <a:avLst/>
            <a:gdLst>
              <a:gd name="connsiteX0" fmla="*/ 1360112 w 3216344"/>
              <a:gd name="connsiteY0" fmla="*/ 0 h 2816945"/>
              <a:gd name="connsiteX1" fmla="*/ 3216344 w 3216344"/>
              <a:gd name="connsiteY1" fmla="*/ 1856232 h 2816945"/>
              <a:gd name="connsiteX2" fmla="*/ 2992307 w 3216344"/>
              <a:gd name="connsiteY2" fmla="*/ 2741023 h 2816945"/>
              <a:gd name="connsiteX3" fmla="*/ 2946183 w 3216344"/>
              <a:gd name="connsiteY3" fmla="*/ 2816945 h 2816945"/>
              <a:gd name="connsiteX4" fmla="*/ 0 w 3216344"/>
              <a:gd name="connsiteY4" fmla="*/ 2816945 h 2816945"/>
              <a:gd name="connsiteX5" fmla="*/ 0 w 3216344"/>
              <a:gd name="connsiteY5" fmla="*/ 596005 h 2816945"/>
              <a:gd name="connsiteX6" fmla="*/ 47558 w 3216344"/>
              <a:gd name="connsiteY6" fmla="*/ 543678 h 2816945"/>
              <a:gd name="connsiteX7" fmla="*/ 1360112 w 3216344"/>
              <a:gd name="connsiteY7" fmla="*/ 0 h 2816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6344" h="2816945">
                <a:moveTo>
                  <a:pt x="1360112" y="0"/>
                </a:moveTo>
                <a:cubicBezTo>
                  <a:pt x="2385281" y="0"/>
                  <a:pt x="3216344" y="831063"/>
                  <a:pt x="3216344" y="1856232"/>
                </a:cubicBezTo>
                <a:cubicBezTo>
                  <a:pt x="3216344" y="2176598"/>
                  <a:pt x="3135186" y="2478007"/>
                  <a:pt x="2992307" y="2741023"/>
                </a:cubicBezTo>
                <a:lnTo>
                  <a:pt x="2946183" y="2816945"/>
                </a:lnTo>
                <a:lnTo>
                  <a:pt x="0" y="2816945"/>
                </a:lnTo>
                <a:lnTo>
                  <a:pt x="0" y="596005"/>
                </a:lnTo>
                <a:lnTo>
                  <a:pt x="47558" y="543678"/>
                </a:lnTo>
                <a:cubicBezTo>
                  <a:pt x="383470" y="207766"/>
                  <a:pt x="847528" y="0"/>
                  <a:pt x="136011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Oval 142">
            <a:extLst>
              <a:ext uri="{FF2B5EF4-FFF2-40B4-BE49-F238E27FC236}">
                <a16:creationId xmlns:a16="http://schemas.microsoft.com/office/drawing/2014/main" id="{9973AF05-1CBD-4B57-BB0F-EAEF9F8FB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0935" y="2871982"/>
            <a:ext cx="2834640" cy="2834640"/>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Earth as a particle with gold and blue">
            <a:extLst>
              <a:ext uri="{FF2B5EF4-FFF2-40B4-BE49-F238E27FC236}">
                <a16:creationId xmlns:a16="http://schemas.microsoft.com/office/drawing/2014/main" id="{9C327D89-AE4A-7A6C-CBC6-13C2540F607A}"/>
              </a:ext>
            </a:extLst>
          </p:cNvPr>
          <p:cNvPicPr>
            <a:picLocks noChangeAspect="1"/>
          </p:cNvPicPr>
          <p:nvPr/>
        </p:nvPicPr>
        <p:blipFill rotWithShape="1">
          <a:blip r:embed="rId4">
            <a:extLst>
              <a:ext uri="{28A0092B-C50C-407E-A947-70E740481C1C}">
                <a14:useLocalDpi xmlns:a14="http://schemas.microsoft.com/office/drawing/2010/main" val="0"/>
              </a:ext>
            </a:extLst>
          </a:blip>
          <a:srcRect l="12898" r="20354" b="3"/>
          <a:stretch/>
        </p:blipFill>
        <p:spPr>
          <a:xfrm>
            <a:off x="3545527" y="3036574"/>
            <a:ext cx="2505456" cy="2505456"/>
          </a:xfrm>
          <a:custGeom>
            <a:avLst/>
            <a:gdLst/>
            <a:ahLst/>
            <a:cxnLst/>
            <a:rect l="l" t="t" r="r" b="b"/>
            <a:pathLst>
              <a:path w="2505456" h="2505456">
                <a:moveTo>
                  <a:pt x="1252728" y="0"/>
                </a:moveTo>
                <a:cubicBezTo>
                  <a:pt x="1944591" y="0"/>
                  <a:pt x="2505456" y="560865"/>
                  <a:pt x="2505456" y="1252728"/>
                </a:cubicBezTo>
                <a:cubicBezTo>
                  <a:pt x="2505456" y="1944591"/>
                  <a:pt x="1944591" y="2505456"/>
                  <a:pt x="1252728" y="2505456"/>
                </a:cubicBezTo>
                <a:cubicBezTo>
                  <a:pt x="560865" y="2505456"/>
                  <a:pt x="0" y="1944591"/>
                  <a:pt x="0" y="1252728"/>
                </a:cubicBezTo>
                <a:cubicBezTo>
                  <a:pt x="0" y="560865"/>
                  <a:pt x="560865" y="0"/>
                  <a:pt x="1252728" y="0"/>
                </a:cubicBezTo>
                <a:close/>
              </a:path>
            </a:pathLst>
          </a:custGeom>
        </p:spPr>
      </p:pic>
      <p:pic>
        <p:nvPicPr>
          <p:cNvPr id="7" name="Picture 6" descr="Police car red lights in night time">
            <a:extLst>
              <a:ext uri="{FF2B5EF4-FFF2-40B4-BE49-F238E27FC236}">
                <a16:creationId xmlns:a16="http://schemas.microsoft.com/office/drawing/2014/main" id="{76854FB4-373C-44AB-9ED3-1C3679167EE9}"/>
              </a:ext>
            </a:extLst>
          </p:cNvPr>
          <p:cNvPicPr>
            <a:picLocks noChangeAspect="1"/>
          </p:cNvPicPr>
          <p:nvPr/>
        </p:nvPicPr>
        <p:blipFill rotWithShape="1">
          <a:blip r:embed="rId5">
            <a:extLst>
              <a:ext uri="{28A0092B-C50C-407E-A947-70E740481C1C}">
                <a14:useLocalDpi xmlns:a14="http://schemas.microsoft.com/office/drawing/2010/main" val="0"/>
              </a:ext>
            </a:extLst>
          </a:blip>
          <a:srcRect l="15589" r="1" b="1"/>
          <a:stretch/>
        </p:blipFill>
        <p:spPr>
          <a:xfrm>
            <a:off x="20" y="10"/>
            <a:ext cx="3904480" cy="3318836"/>
          </a:xfrm>
          <a:custGeom>
            <a:avLst/>
            <a:gdLst/>
            <a:ahLst/>
            <a:cxnLst/>
            <a:rect l="l" t="t" r="r" b="b"/>
            <a:pathLst>
              <a:path w="3904500" h="3318846">
                <a:moveTo>
                  <a:pt x="0" y="0"/>
                </a:moveTo>
                <a:lnTo>
                  <a:pt x="3550823" y="0"/>
                </a:lnTo>
                <a:lnTo>
                  <a:pt x="3646046" y="156742"/>
                </a:lnTo>
                <a:cubicBezTo>
                  <a:pt x="3810874" y="460163"/>
                  <a:pt x="3904500" y="807876"/>
                  <a:pt x="3904500" y="1177456"/>
                </a:cubicBezTo>
                <a:cubicBezTo>
                  <a:pt x="3904500" y="2360113"/>
                  <a:pt x="2945767" y="3318846"/>
                  <a:pt x="1763110" y="3318846"/>
                </a:cubicBezTo>
                <a:cubicBezTo>
                  <a:pt x="1097866" y="3318846"/>
                  <a:pt x="503472" y="3015497"/>
                  <a:pt x="110709" y="2539579"/>
                </a:cubicBezTo>
                <a:lnTo>
                  <a:pt x="0" y="2391530"/>
                </a:lnTo>
                <a:close/>
              </a:path>
            </a:pathLst>
          </a:custGeom>
        </p:spPr>
      </p:pic>
      <p:pic>
        <p:nvPicPr>
          <p:cNvPr id="4098" name="Picture 2" descr="How to Conduct an Investigation">
            <a:extLst>
              <a:ext uri="{FF2B5EF4-FFF2-40B4-BE49-F238E27FC236}">
                <a16:creationId xmlns:a16="http://schemas.microsoft.com/office/drawing/2014/main" id="{5DFA4D7C-B3C0-984B-BDCF-31194DA8DAC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607" r="18761" b="4"/>
          <a:stretch/>
        </p:blipFill>
        <p:spPr bwMode="auto">
          <a:xfrm>
            <a:off x="1" y="4207014"/>
            <a:ext cx="3050387" cy="2654675"/>
          </a:xfrm>
          <a:custGeom>
            <a:avLst/>
            <a:gdLst/>
            <a:ahLst/>
            <a:cxnLst/>
            <a:rect l="l" t="t" r="r" b="b"/>
            <a:pathLst>
              <a:path w="3050387" h="2654675">
                <a:moveTo>
                  <a:pt x="1360112" y="0"/>
                </a:moveTo>
                <a:cubicBezTo>
                  <a:pt x="2293625" y="0"/>
                  <a:pt x="3050387" y="756762"/>
                  <a:pt x="3050387" y="1690275"/>
                </a:cubicBezTo>
                <a:cubicBezTo>
                  <a:pt x="3050387" y="2040343"/>
                  <a:pt x="2943967" y="2365554"/>
                  <a:pt x="2761715" y="2635324"/>
                </a:cubicBezTo>
                <a:lnTo>
                  <a:pt x="2747244" y="2654675"/>
                </a:lnTo>
                <a:lnTo>
                  <a:pt x="0" y="2654675"/>
                </a:lnTo>
                <a:lnTo>
                  <a:pt x="0" y="689742"/>
                </a:lnTo>
                <a:lnTo>
                  <a:pt x="55814" y="615103"/>
                </a:lnTo>
                <a:cubicBezTo>
                  <a:pt x="365835" y="239445"/>
                  <a:pt x="835011" y="0"/>
                  <a:pt x="1360112"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FBB3602-4C00-CCCE-87F7-9686AD8E7B39}"/>
              </a:ext>
            </a:extLst>
          </p:cNvPr>
          <p:cNvSpPr>
            <a:spLocks noGrp="1"/>
          </p:cNvSpPr>
          <p:nvPr>
            <p:ph idx="1"/>
          </p:nvPr>
        </p:nvSpPr>
        <p:spPr>
          <a:xfrm>
            <a:off x="6979313" y="2871982"/>
            <a:ext cx="4375579" cy="3743422"/>
          </a:xfrm>
        </p:spPr>
        <p:txBody>
          <a:bodyPr anchor="t">
            <a:normAutofit fontScale="55000" lnSpcReduction="20000"/>
          </a:bodyPr>
          <a:lstStyle/>
          <a:p>
            <a:r>
              <a:rPr lang="en-US" sz="3200" dirty="0"/>
              <a:t>Sharing of information/ intelligence</a:t>
            </a:r>
          </a:p>
          <a:p>
            <a:r>
              <a:rPr lang="en-US" sz="3200" dirty="0"/>
              <a:t>Law enforcement</a:t>
            </a:r>
          </a:p>
          <a:p>
            <a:r>
              <a:rPr lang="en-US" sz="3200" dirty="0"/>
              <a:t>Crime investigation</a:t>
            </a:r>
          </a:p>
          <a:p>
            <a:r>
              <a:rPr lang="en-US" sz="3200" dirty="0"/>
              <a:t>Collaboration</a:t>
            </a:r>
          </a:p>
          <a:p>
            <a:pPr marL="0" indent="0">
              <a:buNone/>
            </a:pPr>
            <a:r>
              <a:rPr lang="en-US" sz="3200" dirty="0"/>
              <a:t> “</a:t>
            </a:r>
            <a:r>
              <a:rPr lang="en-US" sz="3200" b="0" i="1" dirty="0">
                <a:effectLst/>
                <a:latin typeface="fs-elliot"/>
              </a:rPr>
              <a:t>Our engagement seeks to not only deliver joint solutions but also to share appropriate information and negotiate new ways of providing services together.”- </a:t>
            </a:r>
          </a:p>
          <a:p>
            <a:pPr marL="0" indent="0">
              <a:buNone/>
            </a:pPr>
            <a:r>
              <a:rPr lang="en-US" sz="3200" b="0" i="1" dirty="0">
                <a:effectLst/>
                <a:latin typeface="fs-elliot"/>
              </a:rPr>
              <a:t>(College of policing, 2022)</a:t>
            </a:r>
            <a:endParaRPr lang="en-US" sz="3200" i="1" dirty="0"/>
          </a:p>
          <a:p>
            <a:pPr marL="0" indent="0">
              <a:buNone/>
            </a:pPr>
            <a:endParaRPr lang="en-US" sz="1800" i="1" dirty="0"/>
          </a:p>
          <a:p>
            <a:pPr marL="0" indent="0">
              <a:buNone/>
            </a:pPr>
            <a:endParaRPr lang="en-GB" sz="1800" dirty="0"/>
          </a:p>
          <a:p>
            <a:pPr marL="0" indent="0">
              <a:buNone/>
            </a:pPr>
            <a:endParaRPr lang="en-GB" sz="1800" dirty="0"/>
          </a:p>
          <a:p>
            <a:pPr marL="0" indent="0">
              <a:buNone/>
            </a:pPr>
            <a:endParaRPr lang="en-GB" sz="1800" dirty="0"/>
          </a:p>
          <a:p>
            <a:pPr marL="0" indent="0">
              <a:buNone/>
            </a:pPr>
            <a:r>
              <a:rPr lang="en-GB" sz="1800" dirty="0"/>
              <a:t>(</a:t>
            </a:r>
            <a:r>
              <a:rPr lang="en-GB" sz="1800" dirty="0" err="1"/>
              <a:t>Bellanova</a:t>
            </a:r>
            <a:r>
              <a:rPr lang="en-GB" sz="1800" dirty="0"/>
              <a:t> et al, 2010) (NCA, 2020)</a:t>
            </a:r>
          </a:p>
        </p:txBody>
      </p:sp>
    </p:spTree>
    <p:extLst>
      <p:ext uri="{BB962C8B-B14F-4D97-AF65-F5344CB8AC3E}">
        <p14:creationId xmlns:p14="http://schemas.microsoft.com/office/powerpoint/2010/main" val="424167358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9795F-BCA2-2AC6-33F4-580E4DB9F692}"/>
              </a:ext>
            </a:extLst>
          </p:cNvPr>
          <p:cNvSpPr>
            <a:spLocks noGrp="1"/>
          </p:cNvSpPr>
          <p:nvPr>
            <p:ph type="title"/>
          </p:nvPr>
        </p:nvSpPr>
        <p:spPr>
          <a:xfrm>
            <a:off x="7233794" y="1396289"/>
            <a:ext cx="4399093" cy="1325563"/>
          </a:xfrm>
        </p:spPr>
        <p:txBody>
          <a:bodyPr>
            <a:normAutofit/>
          </a:bodyPr>
          <a:lstStyle/>
          <a:p>
            <a:r>
              <a:rPr lang="en-US" dirty="0"/>
              <a:t>OTF Greenlight/ Trojan Shield </a:t>
            </a:r>
            <a:endParaRPr lang="en-GB" dirty="0"/>
          </a:p>
        </p:txBody>
      </p:sp>
      <p:sp>
        <p:nvSpPr>
          <p:cNvPr id="6150" name="Freeform: Shape 72">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1" name="Freeform: Shape 74">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6" name="Picture 2" descr="Diagram&#10;&#10;Description automatically generated with low confidence">
            <a:extLst>
              <a:ext uri="{FF2B5EF4-FFF2-40B4-BE49-F238E27FC236}">
                <a16:creationId xmlns:a16="http://schemas.microsoft.com/office/drawing/2014/main" id="{6BF08988-D68D-7D8B-1CA9-E3700D94E6B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5696" y="580098"/>
            <a:ext cx="4614138" cy="2595452"/>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Map&#10;&#10;Description automatically generated">
            <a:extLst>
              <a:ext uri="{FF2B5EF4-FFF2-40B4-BE49-F238E27FC236}">
                <a16:creationId xmlns:a16="http://schemas.microsoft.com/office/drawing/2014/main" id="{2FEDFB92-E61C-C7F1-30E5-B01ADA6FC3E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25695" y="3655238"/>
            <a:ext cx="4614138" cy="259545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C149432-9E0C-E194-4654-8F0C5619EB6C}"/>
              </a:ext>
            </a:extLst>
          </p:cNvPr>
          <p:cNvSpPr>
            <a:spLocks noGrp="1"/>
          </p:cNvSpPr>
          <p:nvPr>
            <p:ph idx="1"/>
          </p:nvPr>
        </p:nvSpPr>
        <p:spPr>
          <a:xfrm>
            <a:off x="7238239" y="2871982"/>
            <a:ext cx="4399094" cy="3181684"/>
          </a:xfrm>
        </p:spPr>
        <p:txBody>
          <a:bodyPr anchor="t">
            <a:normAutofit/>
          </a:bodyPr>
          <a:lstStyle/>
          <a:p>
            <a:r>
              <a:rPr lang="en-US" sz="1800" dirty="0"/>
              <a:t>Over 800 arrests in biggest ever law enforcement operation</a:t>
            </a:r>
          </a:p>
          <a:p>
            <a:r>
              <a:rPr lang="en-US" sz="1800" dirty="0"/>
              <a:t>Involving encrypted communication </a:t>
            </a:r>
          </a:p>
          <a:p>
            <a:r>
              <a:rPr lang="en-US" sz="1800" dirty="0"/>
              <a:t>ANON</a:t>
            </a:r>
          </a:p>
          <a:p>
            <a:endParaRPr lang="en-US" sz="1800" dirty="0"/>
          </a:p>
          <a:p>
            <a:pPr marL="0" indent="0">
              <a:buNone/>
            </a:pPr>
            <a:r>
              <a:rPr lang="en-US" sz="1200" dirty="0"/>
              <a:t>(Europol, 2022)</a:t>
            </a:r>
            <a:endParaRPr lang="en-GB" sz="1800" dirty="0"/>
          </a:p>
        </p:txBody>
      </p:sp>
    </p:spTree>
    <p:extLst>
      <p:ext uri="{BB962C8B-B14F-4D97-AF65-F5344CB8AC3E}">
        <p14:creationId xmlns:p14="http://schemas.microsoft.com/office/powerpoint/2010/main" val="123800833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Angled shot of pen on a graph">
            <a:extLst>
              <a:ext uri="{FF2B5EF4-FFF2-40B4-BE49-F238E27FC236}">
                <a16:creationId xmlns:a16="http://schemas.microsoft.com/office/drawing/2014/main" id="{81107F02-7646-3338-B607-FEF823E10EBA}"/>
              </a:ext>
            </a:extLst>
          </p:cNvPr>
          <p:cNvPicPr>
            <a:picLocks noChangeAspect="1"/>
          </p:cNvPicPr>
          <p:nvPr/>
        </p:nvPicPr>
        <p:blipFill rotWithShape="1">
          <a:blip r:embed="rId3">
            <a:extLst>
              <a:ext uri="{28A0092B-C50C-407E-A947-70E740481C1C}">
                <a14:useLocalDpi xmlns:a14="http://schemas.microsoft.com/office/drawing/2010/main" val="0"/>
              </a:ext>
            </a:extLst>
          </a:blip>
          <a:srcRect r="31771" b="-1"/>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52" name="Freeform: Shape 16">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3" name="Freeform: Shape 18">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44BC708-DF41-83FE-5DFF-10F855DE3F4F}"/>
              </a:ext>
            </a:extLst>
          </p:cNvPr>
          <p:cNvSpPr>
            <a:spLocks noGrp="1"/>
          </p:cNvSpPr>
          <p:nvPr>
            <p:ph type="title"/>
          </p:nvPr>
        </p:nvSpPr>
        <p:spPr>
          <a:xfrm>
            <a:off x="6801436" y="1396289"/>
            <a:ext cx="4819952" cy="1325563"/>
          </a:xfrm>
        </p:spPr>
        <p:txBody>
          <a:bodyPr>
            <a:normAutofit/>
          </a:bodyPr>
          <a:lstStyle/>
          <a:p>
            <a:r>
              <a:rPr lang="en-US"/>
              <a:t>Stats…</a:t>
            </a:r>
            <a:endParaRPr lang="en-GB"/>
          </a:p>
        </p:txBody>
      </p:sp>
      <p:sp>
        <p:nvSpPr>
          <p:cNvPr id="3" name="Content Placeholder 2">
            <a:extLst>
              <a:ext uri="{FF2B5EF4-FFF2-40B4-BE49-F238E27FC236}">
                <a16:creationId xmlns:a16="http://schemas.microsoft.com/office/drawing/2014/main" id="{1E9C54C4-27BC-EAFB-17E9-B991D70EF8A0}"/>
              </a:ext>
            </a:extLst>
          </p:cNvPr>
          <p:cNvSpPr>
            <a:spLocks noGrp="1"/>
          </p:cNvSpPr>
          <p:nvPr>
            <p:ph idx="1"/>
          </p:nvPr>
        </p:nvSpPr>
        <p:spPr>
          <a:xfrm>
            <a:off x="6801435" y="2871981"/>
            <a:ext cx="4819951" cy="3762083"/>
          </a:xfrm>
        </p:spPr>
        <p:txBody>
          <a:bodyPr anchor="t">
            <a:normAutofit fontScale="32500" lnSpcReduction="20000"/>
          </a:bodyPr>
          <a:lstStyle/>
          <a:p>
            <a:r>
              <a:rPr lang="en-US" sz="5500" dirty="0"/>
              <a:t>Around 4500 </a:t>
            </a:r>
            <a:r>
              <a:rPr lang="en-GB" sz="5500" dirty="0"/>
              <a:t>organised</a:t>
            </a:r>
            <a:r>
              <a:rPr lang="en-US" sz="5500" dirty="0"/>
              <a:t> crime groups within the UK</a:t>
            </a:r>
          </a:p>
          <a:p>
            <a:r>
              <a:rPr lang="en-GB" sz="5500" dirty="0"/>
              <a:t>Social and economic cost of £37 billion during 2015-16</a:t>
            </a:r>
          </a:p>
          <a:p>
            <a:r>
              <a:rPr lang="en-GB" sz="5500" dirty="0"/>
              <a:t>62 terrorist attacks in 2020</a:t>
            </a:r>
          </a:p>
          <a:p>
            <a:r>
              <a:rPr lang="en-GB" sz="5500" dirty="0"/>
              <a:t>UK under SEVERE warning of a terrorist attack following Liverpool bomber in November  2021 </a:t>
            </a:r>
          </a:p>
          <a:p>
            <a:r>
              <a:rPr lang="en-GB" sz="5500" dirty="0"/>
              <a:t>Up to 136,000 in the UK are in modern-day slavery</a:t>
            </a:r>
          </a:p>
          <a:p>
            <a:endParaRPr lang="en-GB" sz="4200" dirty="0"/>
          </a:p>
          <a:p>
            <a:endParaRPr lang="en-GB" sz="700" dirty="0"/>
          </a:p>
          <a:p>
            <a:endParaRPr lang="en-GB" sz="700" dirty="0"/>
          </a:p>
          <a:p>
            <a:endParaRPr lang="en-GB" sz="700" dirty="0"/>
          </a:p>
          <a:p>
            <a:endParaRPr lang="en-GB" sz="700" dirty="0"/>
          </a:p>
          <a:p>
            <a:endParaRPr lang="en-GB" sz="700" dirty="0"/>
          </a:p>
          <a:p>
            <a:endParaRPr lang="en-GB" sz="700" dirty="0"/>
          </a:p>
          <a:p>
            <a:r>
              <a:rPr lang="en-GB" sz="3700" dirty="0"/>
              <a:t>(National audit office, 2016) (Home Office, 2021) (Unseen UK, 2021)</a:t>
            </a:r>
          </a:p>
        </p:txBody>
      </p:sp>
    </p:spTree>
    <p:extLst>
      <p:ext uri="{BB962C8B-B14F-4D97-AF65-F5344CB8AC3E}">
        <p14:creationId xmlns:p14="http://schemas.microsoft.com/office/powerpoint/2010/main" val="147601261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198" name="Rectangle 136">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9"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0"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C9525BE-70C8-97DC-CDF4-DA22A45C921F}"/>
              </a:ext>
            </a:extLst>
          </p:cNvPr>
          <p:cNvSpPr>
            <a:spLocks noGrp="1"/>
          </p:cNvSpPr>
          <p:nvPr>
            <p:ph type="title"/>
          </p:nvPr>
        </p:nvSpPr>
        <p:spPr>
          <a:xfrm>
            <a:off x="833002" y="448253"/>
            <a:ext cx="10520702" cy="1325563"/>
          </a:xfrm>
        </p:spPr>
        <p:txBody>
          <a:bodyPr>
            <a:normAutofit/>
          </a:bodyPr>
          <a:lstStyle/>
          <a:p>
            <a:r>
              <a:rPr lang="en-US"/>
              <a:t>Brexit and the challenges </a:t>
            </a:r>
            <a:endParaRPr lang="en-GB"/>
          </a:p>
        </p:txBody>
      </p:sp>
      <p:sp>
        <p:nvSpPr>
          <p:cNvPr id="3" name="Content Placeholder 2">
            <a:extLst>
              <a:ext uri="{FF2B5EF4-FFF2-40B4-BE49-F238E27FC236}">
                <a16:creationId xmlns:a16="http://schemas.microsoft.com/office/drawing/2014/main" id="{5E916ACB-6AB4-AD09-129A-C4161EF82487}"/>
              </a:ext>
            </a:extLst>
          </p:cNvPr>
          <p:cNvSpPr>
            <a:spLocks noGrp="1"/>
          </p:cNvSpPr>
          <p:nvPr>
            <p:ph idx="1"/>
          </p:nvPr>
        </p:nvSpPr>
        <p:spPr>
          <a:xfrm>
            <a:off x="838200" y="2191807"/>
            <a:ext cx="4936067" cy="4871466"/>
          </a:xfrm>
        </p:spPr>
        <p:txBody>
          <a:bodyPr>
            <a:normAutofit fontScale="70000" lnSpcReduction="20000"/>
          </a:bodyPr>
          <a:lstStyle/>
          <a:p>
            <a:r>
              <a:rPr lang="en-GB" sz="2000" dirty="0"/>
              <a:t>The UK left the EU on the 31</a:t>
            </a:r>
            <a:r>
              <a:rPr lang="en-GB" sz="2000" baseline="30000" dirty="0"/>
              <a:t>st</a:t>
            </a:r>
            <a:r>
              <a:rPr lang="en-GB" sz="2000" dirty="0"/>
              <a:t> January 2020</a:t>
            </a:r>
          </a:p>
          <a:p>
            <a:r>
              <a:rPr lang="en-GB" sz="2000" dirty="0"/>
              <a:t>European Arrest Warrant replaced by Trade and Cooperation Agreement (TCA)</a:t>
            </a:r>
          </a:p>
          <a:p>
            <a:r>
              <a:rPr lang="en-GB" sz="2000" dirty="0"/>
              <a:t>Loss of access to SISS 2 database </a:t>
            </a:r>
            <a:endParaRPr lang="en-GB" sz="2000" u="sng" dirty="0"/>
          </a:p>
          <a:p>
            <a:r>
              <a:rPr lang="en-GB" sz="2000" dirty="0"/>
              <a:t>Weakened policing </a:t>
            </a:r>
          </a:p>
          <a:p>
            <a:r>
              <a:rPr lang="en-US" sz="2000" dirty="0"/>
              <a:t>The UK have now lost access to 30 EU criminal justice bodies</a:t>
            </a:r>
            <a:endParaRPr lang="en-GB" sz="1000" dirty="0"/>
          </a:p>
          <a:p>
            <a:r>
              <a:rPr lang="en-GB" sz="2400" b="0" i="0" dirty="0">
                <a:solidFill>
                  <a:schemeClr val="tx1">
                    <a:lumMod val="95000"/>
                  </a:schemeClr>
                </a:solidFill>
                <a:effectLst/>
                <a:latin typeface="Arial" panose="020B0604020202020204" pitchFamily="34" charset="0"/>
              </a:rPr>
              <a:t>"</a:t>
            </a:r>
            <a:r>
              <a:rPr lang="en-GB" sz="2400" b="0" i="1" dirty="0" err="1">
                <a:solidFill>
                  <a:schemeClr val="tx1">
                    <a:lumMod val="95000"/>
                  </a:schemeClr>
                </a:solidFill>
                <a:effectLst/>
                <a:latin typeface="Arial" panose="020B0604020202020204" pitchFamily="34" charset="0"/>
              </a:rPr>
              <a:t>ipsa</a:t>
            </a:r>
            <a:r>
              <a:rPr lang="en-GB" sz="2400" b="0" i="1" dirty="0">
                <a:solidFill>
                  <a:schemeClr val="tx1">
                    <a:lumMod val="95000"/>
                  </a:schemeClr>
                </a:solidFill>
                <a:effectLst/>
                <a:latin typeface="Arial" panose="020B0604020202020204" pitchFamily="34" charset="0"/>
              </a:rPr>
              <a:t> </a:t>
            </a:r>
            <a:r>
              <a:rPr lang="en-GB" sz="2400" b="0" i="1" dirty="0" err="1">
                <a:solidFill>
                  <a:schemeClr val="tx1">
                    <a:lumMod val="95000"/>
                  </a:schemeClr>
                </a:solidFill>
                <a:effectLst/>
                <a:latin typeface="Arial" panose="020B0604020202020204" pitchFamily="34" charset="0"/>
              </a:rPr>
              <a:t>scientia</a:t>
            </a:r>
            <a:r>
              <a:rPr lang="en-GB" sz="2400" b="0" i="1" dirty="0">
                <a:solidFill>
                  <a:schemeClr val="tx1">
                    <a:lumMod val="95000"/>
                  </a:schemeClr>
                </a:solidFill>
                <a:effectLst/>
                <a:latin typeface="Arial" panose="020B0604020202020204" pitchFamily="34" charset="0"/>
              </a:rPr>
              <a:t> </a:t>
            </a:r>
            <a:r>
              <a:rPr lang="en-GB" sz="2400" b="0" i="1" dirty="0" err="1">
                <a:solidFill>
                  <a:schemeClr val="tx1">
                    <a:lumMod val="95000"/>
                  </a:schemeClr>
                </a:solidFill>
                <a:effectLst/>
                <a:latin typeface="Arial" panose="020B0604020202020204" pitchFamily="34" charset="0"/>
              </a:rPr>
              <a:t>potestas</a:t>
            </a:r>
            <a:r>
              <a:rPr lang="en-GB" sz="2400" b="0" i="1" dirty="0">
                <a:solidFill>
                  <a:schemeClr val="tx1">
                    <a:lumMod val="95000"/>
                  </a:schemeClr>
                </a:solidFill>
                <a:effectLst/>
                <a:latin typeface="Arial" panose="020B0604020202020204" pitchFamily="34" charset="0"/>
              </a:rPr>
              <a:t> </a:t>
            </a:r>
            <a:r>
              <a:rPr lang="en-GB" sz="2400" b="0" i="1" dirty="0" err="1">
                <a:solidFill>
                  <a:schemeClr val="tx1">
                    <a:lumMod val="95000"/>
                  </a:schemeClr>
                </a:solidFill>
                <a:effectLst/>
                <a:latin typeface="Arial" panose="020B0604020202020204" pitchFamily="34" charset="0"/>
              </a:rPr>
              <a:t>est</a:t>
            </a:r>
            <a:r>
              <a:rPr lang="en-GB" sz="2400" b="0" i="0" dirty="0">
                <a:solidFill>
                  <a:schemeClr val="tx1">
                    <a:lumMod val="95000"/>
                  </a:schemeClr>
                </a:solidFill>
                <a:effectLst/>
                <a:latin typeface="Arial" panose="020B0604020202020204" pitchFamily="34" charset="0"/>
              </a:rPr>
              <a:t>“</a:t>
            </a:r>
          </a:p>
          <a:p>
            <a:pPr marL="0" indent="0">
              <a:buNone/>
            </a:pPr>
            <a:r>
              <a:rPr lang="en-GB" sz="2400" b="0" i="0" dirty="0">
                <a:solidFill>
                  <a:schemeClr val="tx1">
                    <a:lumMod val="95000"/>
                  </a:schemeClr>
                </a:solidFill>
                <a:effectLst/>
                <a:latin typeface="Arial" panose="020B0604020202020204" pitchFamily="34" charset="0"/>
              </a:rPr>
              <a:t> “</a:t>
            </a:r>
            <a:r>
              <a:rPr lang="en-GB" sz="2400" b="0" i="1" dirty="0">
                <a:solidFill>
                  <a:schemeClr val="tx1">
                    <a:lumMod val="95000"/>
                  </a:schemeClr>
                </a:solidFill>
                <a:effectLst/>
                <a:latin typeface="Arial" panose="020B0604020202020204" pitchFamily="34" charset="0"/>
              </a:rPr>
              <a:t>knowledge itself is power”- </a:t>
            </a:r>
            <a:r>
              <a:rPr lang="en-GB" sz="2400" b="0" i="0" dirty="0">
                <a:solidFill>
                  <a:schemeClr val="tx1">
                    <a:lumMod val="95000"/>
                  </a:schemeClr>
                </a:solidFill>
                <a:effectLst/>
                <a:latin typeface="Arial" panose="020B0604020202020204" pitchFamily="34" charset="0"/>
              </a:rPr>
              <a:t>(Francis Bacon,1597)</a:t>
            </a:r>
            <a:endParaRPr lang="en-US" sz="2400" dirty="0">
              <a:solidFill>
                <a:schemeClr val="tx1">
                  <a:lumMod val="95000"/>
                </a:schemeClr>
              </a:solidFill>
            </a:endParaRPr>
          </a:p>
          <a:p>
            <a:endParaRPr lang="en-US" sz="1000" dirty="0"/>
          </a:p>
          <a:p>
            <a:pPr marL="0" indent="0">
              <a:buNone/>
            </a:pPr>
            <a:endParaRPr lang="en-GB" sz="1000" dirty="0"/>
          </a:p>
          <a:p>
            <a:pPr marL="0" indent="0">
              <a:buNone/>
            </a:pPr>
            <a:endParaRPr lang="en-GB" sz="1000" dirty="0"/>
          </a:p>
          <a:p>
            <a:pPr marL="0" indent="0">
              <a:buNone/>
            </a:pPr>
            <a:endParaRPr lang="en-GB" sz="1000" dirty="0"/>
          </a:p>
          <a:p>
            <a:pPr marL="0" indent="0">
              <a:buNone/>
            </a:pPr>
            <a:endParaRPr lang="en-GB" sz="1000" dirty="0"/>
          </a:p>
          <a:p>
            <a:pPr marL="0" indent="0">
              <a:buNone/>
            </a:pPr>
            <a:endParaRPr lang="en-GB" sz="1000" dirty="0"/>
          </a:p>
          <a:p>
            <a:pPr marL="0" indent="0">
              <a:buNone/>
            </a:pPr>
            <a:r>
              <a:rPr lang="en-GB" sz="1300" dirty="0"/>
              <a:t>(Government of the Netherlands, 2021) (Coleman, 2022) (Pearson, 2021) </a:t>
            </a:r>
            <a:r>
              <a:rPr lang="en-US" sz="1300" dirty="0"/>
              <a:t>(BBC, 2020)</a:t>
            </a:r>
            <a:r>
              <a:rPr lang="en-US" sz="1400" dirty="0"/>
              <a:t> (</a:t>
            </a:r>
            <a:r>
              <a:rPr lang="en-US" sz="1400" dirty="0" err="1"/>
              <a:t>Azamfirei</a:t>
            </a:r>
            <a:r>
              <a:rPr lang="en-US" sz="1400" dirty="0"/>
              <a:t>, 2016)</a:t>
            </a:r>
          </a:p>
          <a:p>
            <a:pPr marL="0" indent="0">
              <a:buNone/>
            </a:pPr>
            <a:endParaRPr lang="en-GB" sz="1300" dirty="0"/>
          </a:p>
          <a:p>
            <a:pPr marL="0" indent="0">
              <a:buNone/>
            </a:pPr>
            <a:endParaRPr lang="en-GB" sz="1000" dirty="0"/>
          </a:p>
          <a:p>
            <a:pPr marL="0" indent="0">
              <a:buNone/>
            </a:pPr>
            <a:r>
              <a:rPr lang="en-GB" sz="1000" dirty="0"/>
              <a:t>  </a:t>
            </a:r>
          </a:p>
        </p:txBody>
      </p:sp>
      <p:pic>
        <p:nvPicPr>
          <p:cNvPr id="8194" name="Picture 2" descr="Brexit - Union Syndicale Fédérale">
            <a:extLst>
              <a:ext uri="{FF2B5EF4-FFF2-40B4-BE49-F238E27FC236}">
                <a16:creationId xmlns:a16="http://schemas.microsoft.com/office/drawing/2014/main" id="{F95AEEFB-DC10-94C0-DE99-AD531E049D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11" r="1" b="1"/>
          <a:stretch/>
        </p:blipFill>
        <p:spPr bwMode="auto">
          <a:xfrm>
            <a:off x="6417734" y="2757694"/>
            <a:ext cx="4935970" cy="2853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400162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24571-D895-D81B-1341-349E34A60AD1}"/>
              </a:ext>
            </a:extLst>
          </p:cNvPr>
          <p:cNvSpPr>
            <a:spLocks noGrp="1"/>
          </p:cNvSpPr>
          <p:nvPr>
            <p:ph type="title"/>
          </p:nvPr>
        </p:nvSpPr>
        <p:spPr>
          <a:xfrm>
            <a:off x="801099" y="1396289"/>
            <a:ext cx="4399093" cy="1325563"/>
          </a:xfrm>
        </p:spPr>
        <p:txBody>
          <a:bodyPr>
            <a:normAutofit/>
          </a:bodyPr>
          <a:lstStyle/>
          <a:p>
            <a:r>
              <a:rPr lang="en-US"/>
              <a:t>Brexit and the challenges  </a:t>
            </a:r>
            <a:endParaRPr lang="en-GB"/>
          </a:p>
        </p:txBody>
      </p:sp>
      <p:sp>
        <p:nvSpPr>
          <p:cNvPr id="3" name="Content Placeholder 2">
            <a:extLst>
              <a:ext uri="{FF2B5EF4-FFF2-40B4-BE49-F238E27FC236}">
                <a16:creationId xmlns:a16="http://schemas.microsoft.com/office/drawing/2014/main" id="{E4B34140-8AE0-E656-37A0-632CC08C8D92}"/>
              </a:ext>
            </a:extLst>
          </p:cNvPr>
          <p:cNvSpPr>
            <a:spLocks noGrp="1"/>
          </p:cNvSpPr>
          <p:nvPr>
            <p:ph idx="1"/>
          </p:nvPr>
        </p:nvSpPr>
        <p:spPr>
          <a:xfrm>
            <a:off x="805544" y="2871982"/>
            <a:ext cx="4399094" cy="3181684"/>
          </a:xfrm>
        </p:spPr>
        <p:txBody>
          <a:bodyPr anchor="t">
            <a:normAutofit/>
          </a:bodyPr>
          <a:lstStyle/>
          <a:p>
            <a:r>
              <a:rPr lang="en-US" sz="1800" dirty="0"/>
              <a:t>Immediate increase in Hate crime</a:t>
            </a:r>
          </a:p>
          <a:p>
            <a:r>
              <a:rPr lang="en-GB" sz="1800" dirty="0"/>
              <a:t>Organised</a:t>
            </a:r>
            <a:r>
              <a:rPr lang="en-US" sz="1800" dirty="0"/>
              <a:t> crime groups</a:t>
            </a:r>
          </a:p>
          <a:p>
            <a:r>
              <a:rPr lang="en-US" sz="1800" dirty="0"/>
              <a:t>Illegal immigration </a:t>
            </a:r>
          </a:p>
          <a:p>
            <a:pPr marL="0" indent="0">
              <a:buNone/>
            </a:pPr>
            <a:endParaRPr lang="en-US" sz="1800" dirty="0"/>
          </a:p>
          <a:p>
            <a:pPr marL="0" indent="0">
              <a:buNone/>
            </a:pPr>
            <a:endParaRPr lang="en-US" sz="1800" dirty="0"/>
          </a:p>
          <a:p>
            <a:pPr marL="0" indent="0">
              <a:buNone/>
            </a:pPr>
            <a:endParaRPr lang="en-US" sz="1800" dirty="0"/>
          </a:p>
          <a:p>
            <a:pPr marL="0" indent="0">
              <a:buNone/>
            </a:pPr>
            <a:r>
              <a:rPr lang="en-US" sz="1200" dirty="0"/>
              <a:t>(</a:t>
            </a:r>
            <a:r>
              <a:rPr lang="en-US" sz="1200" dirty="0" err="1"/>
              <a:t>O’carrol</a:t>
            </a:r>
            <a:r>
              <a:rPr lang="en-US" sz="1200" dirty="0"/>
              <a:t> et al, 2020)(</a:t>
            </a:r>
            <a:r>
              <a:rPr lang="en-US" sz="1200" dirty="0" err="1"/>
              <a:t>Stanyard</a:t>
            </a:r>
            <a:r>
              <a:rPr lang="en-US" sz="1200" dirty="0"/>
              <a:t> and </a:t>
            </a:r>
            <a:r>
              <a:rPr lang="en-US" sz="1200" dirty="0" err="1"/>
              <a:t>Tagziria</a:t>
            </a:r>
            <a:r>
              <a:rPr lang="en-US" sz="1200" dirty="0"/>
              <a:t>, 2020) </a:t>
            </a:r>
            <a:r>
              <a:rPr lang="en-GB" sz="1200" dirty="0"/>
              <a:t>(Clifton-</a:t>
            </a:r>
            <a:r>
              <a:rPr lang="en-GB" sz="1200" dirty="0" err="1"/>
              <a:t>Sprigg</a:t>
            </a:r>
            <a:r>
              <a:rPr lang="en-GB" sz="1200" dirty="0"/>
              <a:t> et al, 2021)</a:t>
            </a:r>
          </a:p>
          <a:p>
            <a:pPr marL="0" indent="0">
              <a:buNone/>
            </a:pPr>
            <a:endParaRPr lang="en-US" sz="1800" dirty="0"/>
          </a:p>
          <a:p>
            <a:endParaRPr lang="en-US" sz="1800" dirty="0"/>
          </a:p>
          <a:p>
            <a:endParaRPr lang="en-US" sz="1800" dirty="0"/>
          </a:p>
          <a:p>
            <a:endParaRPr lang="en-US" sz="1800" dirty="0"/>
          </a:p>
          <a:p>
            <a:endParaRPr lang="en-US" sz="1800" dirty="0"/>
          </a:p>
          <a:p>
            <a:endParaRPr lang="en-US" sz="1800" dirty="0"/>
          </a:p>
          <a:p>
            <a:pPr marL="0" indent="0">
              <a:buNone/>
            </a:pPr>
            <a:endParaRPr lang="en-US" sz="1800" dirty="0"/>
          </a:p>
        </p:txBody>
      </p:sp>
      <p:sp>
        <p:nvSpPr>
          <p:cNvPr id="7174" name="Freeform: Shape 75">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75" name="Freeform: Shape 76">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172" name="Picture 4" descr="Chart, line chart&#10;&#10;Description automatically generated">
            <a:extLst>
              <a:ext uri="{FF2B5EF4-FFF2-40B4-BE49-F238E27FC236}">
                <a16:creationId xmlns:a16="http://schemas.microsoft.com/office/drawing/2014/main" id="{FC1ED971-38F9-7A57-C08E-0C7903B35EA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48694" y="599325"/>
            <a:ext cx="4299885" cy="2741177"/>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Chart, line chart&#10;&#10;Description automatically generated">
            <a:extLst>
              <a:ext uri="{FF2B5EF4-FFF2-40B4-BE49-F238E27FC236}">
                <a16:creationId xmlns:a16="http://schemas.microsoft.com/office/drawing/2014/main" id="{6087B79B-9A61-64C6-0248-0A8D8A5ECB7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348695" y="3638358"/>
            <a:ext cx="4299885" cy="2741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706963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95630DC-2056-BF07-2B03-AE537BB5433B}"/>
              </a:ext>
            </a:extLst>
          </p:cNvPr>
          <p:cNvSpPr>
            <a:spLocks noGrp="1"/>
          </p:cNvSpPr>
          <p:nvPr>
            <p:ph type="title"/>
          </p:nvPr>
        </p:nvSpPr>
        <p:spPr>
          <a:xfrm>
            <a:off x="833002" y="448253"/>
            <a:ext cx="10520702" cy="1325563"/>
          </a:xfrm>
        </p:spPr>
        <p:txBody>
          <a:bodyPr>
            <a:normAutofit/>
          </a:bodyPr>
          <a:lstStyle/>
          <a:p>
            <a:r>
              <a:rPr lang="en-US" dirty="0"/>
              <a:t>Advantages to leaving EU</a:t>
            </a:r>
            <a:endParaRPr lang="en-GB" dirty="0"/>
          </a:p>
        </p:txBody>
      </p:sp>
      <p:sp>
        <p:nvSpPr>
          <p:cNvPr id="3" name="Content Placeholder 2">
            <a:extLst>
              <a:ext uri="{FF2B5EF4-FFF2-40B4-BE49-F238E27FC236}">
                <a16:creationId xmlns:a16="http://schemas.microsoft.com/office/drawing/2014/main" id="{65D0B487-3D72-AE78-F7D7-61CBAE003502}"/>
              </a:ext>
            </a:extLst>
          </p:cNvPr>
          <p:cNvSpPr>
            <a:spLocks noGrp="1"/>
          </p:cNvSpPr>
          <p:nvPr>
            <p:ph idx="1"/>
          </p:nvPr>
        </p:nvSpPr>
        <p:spPr>
          <a:xfrm>
            <a:off x="838200" y="2191807"/>
            <a:ext cx="4936067" cy="3985155"/>
          </a:xfrm>
        </p:spPr>
        <p:txBody>
          <a:bodyPr>
            <a:normAutofit/>
          </a:bodyPr>
          <a:lstStyle/>
          <a:p>
            <a:r>
              <a:rPr lang="en-US" sz="1900" dirty="0"/>
              <a:t>New law to stop foreign criminals into the country</a:t>
            </a:r>
          </a:p>
          <a:p>
            <a:r>
              <a:rPr lang="en-US" sz="1900" dirty="0"/>
              <a:t>Ended acceptance of ID cards at the borders </a:t>
            </a:r>
          </a:p>
          <a:p>
            <a:r>
              <a:rPr lang="en-US" sz="1900" dirty="0"/>
              <a:t>New Online Safety Bill</a:t>
            </a:r>
          </a:p>
          <a:p>
            <a:r>
              <a:rPr lang="en-US" sz="1900" dirty="0"/>
              <a:t>Prevent the arrival of people who pose a threat to the UK</a:t>
            </a:r>
          </a:p>
          <a:p>
            <a:endParaRPr lang="en-US" sz="1900" dirty="0"/>
          </a:p>
          <a:p>
            <a:endParaRPr lang="en-US" sz="1900" dirty="0"/>
          </a:p>
          <a:p>
            <a:endParaRPr lang="en-US" sz="1900" dirty="0"/>
          </a:p>
          <a:p>
            <a:pPr marL="0" indent="0">
              <a:buNone/>
            </a:pPr>
            <a:r>
              <a:rPr lang="en-US" sz="1200" dirty="0"/>
              <a:t>(HM Government, 2022)</a:t>
            </a:r>
          </a:p>
        </p:txBody>
      </p:sp>
      <p:pic>
        <p:nvPicPr>
          <p:cNvPr id="5" name="Picture 4">
            <a:extLst>
              <a:ext uri="{FF2B5EF4-FFF2-40B4-BE49-F238E27FC236}">
                <a16:creationId xmlns:a16="http://schemas.microsoft.com/office/drawing/2014/main" id="{405CB2F9-786D-DEE6-8F0C-1A318B002F67}"/>
              </a:ext>
            </a:extLst>
          </p:cNvPr>
          <p:cNvPicPr>
            <a:picLocks noChangeAspect="1"/>
          </p:cNvPicPr>
          <p:nvPr/>
        </p:nvPicPr>
        <p:blipFill>
          <a:blip r:embed="rId3"/>
          <a:stretch>
            <a:fillRect/>
          </a:stretch>
        </p:blipFill>
        <p:spPr>
          <a:xfrm>
            <a:off x="7072473" y="2191807"/>
            <a:ext cx="3626491" cy="3985156"/>
          </a:xfrm>
          <a:prstGeom prst="rect">
            <a:avLst/>
          </a:prstGeom>
        </p:spPr>
      </p:pic>
    </p:spTree>
    <p:extLst>
      <p:ext uri="{BB962C8B-B14F-4D97-AF65-F5344CB8AC3E}">
        <p14:creationId xmlns:p14="http://schemas.microsoft.com/office/powerpoint/2010/main" val="384901904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2D02-9057-746E-F26F-3832E1AFD1C1}"/>
              </a:ext>
            </a:extLst>
          </p:cNvPr>
          <p:cNvSpPr>
            <a:spLocks noGrp="1"/>
          </p:cNvSpPr>
          <p:nvPr>
            <p:ph type="title"/>
          </p:nvPr>
        </p:nvSpPr>
        <p:spPr>
          <a:xfrm>
            <a:off x="704209" y="635069"/>
            <a:ext cx="4509236" cy="1139139"/>
          </a:xfrm>
        </p:spPr>
        <p:txBody>
          <a:bodyPr vert="horz" lIns="91440" tIns="45720" rIns="91440" bIns="45720" rtlCol="0" anchor="ctr">
            <a:normAutofit/>
          </a:bodyPr>
          <a:lstStyle/>
          <a:p>
            <a:r>
              <a:rPr lang="en-US" sz="2500" kern="1200" dirty="0">
                <a:solidFill>
                  <a:schemeClr val="tx1"/>
                </a:solidFill>
                <a:latin typeface="+mj-lt"/>
                <a:ea typeface="+mj-ea"/>
                <a:cs typeface="+mj-cs"/>
              </a:rPr>
              <a:t>National Security Stakeholders</a:t>
            </a:r>
          </a:p>
        </p:txBody>
      </p:sp>
      <p:sp>
        <p:nvSpPr>
          <p:cNvPr id="6" name="TextBox 5">
            <a:extLst>
              <a:ext uri="{FF2B5EF4-FFF2-40B4-BE49-F238E27FC236}">
                <a16:creationId xmlns:a16="http://schemas.microsoft.com/office/drawing/2014/main" id="{90CB896F-5A2B-DC7F-DC70-96F3168B1477}"/>
              </a:ext>
            </a:extLst>
          </p:cNvPr>
          <p:cNvSpPr txBox="1"/>
          <p:nvPr/>
        </p:nvSpPr>
        <p:spPr>
          <a:xfrm>
            <a:off x="615663" y="3559987"/>
            <a:ext cx="4492454" cy="2419097"/>
          </a:xfrm>
          <a:prstGeom prst="rect">
            <a:avLst/>
          </a:prstGeom>
        </p:spPr>
        <p:txBody>
          <a:bodyPr vert="horz" lIns="91440" tIns="45720" rIns="91440" bIns="45720" rtlCol="0" anchor="t">
            <a:normAutofit/>
          </a:bodyPr>
          <a:lstStyle/>
          <a:p>
            <a:pPr>
              <a:lnSpc>
                <a:spcPct val="90000"/>
              </a:lnSpc>
              <a:spcAft>
                <a:spcPts val="600"/>
              </a:spcAft>
            </a:pPr>
            <a:r>
              <a:rPr lang="en-US" sz="1200" dirty="0"/>
              <a:t>(British business bank, 2022) (Security service MI5, 2022) (Cabinet Office, 2021) (Clark, 2022) (MOD, 2022) </a:t>
            </a:r>
          </a:p>
        </p:txBody>
      </p:sp>
      <p:sp>
        <p:nvSpPr>
          <p:cNvPr id="80" name="Oval 79">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3" name="Picture 4" descr="Ministry of Defence – Medium">
            <a:extLst>
              <a:ext uri="{FF2B5EF4-FFF2-40B4-BE49-F238E27FC236}">
                <a16:creationId xmlns:a16="http://schemas.microsoft.com/office/drawing/2014/main" id="{873E61DE-B553-34E6-4BF9-ECF3E041AC9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2"/>
          <a:stretch/>
        </p:blipFill>
        <p:spPr bwMode="auto">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a:noFill/>
          <a:extLst>
            <a:ext uri="{909E8E84-426E-40DD-AFC4-6F175D3DCCD1}">
              <a14:hiddenFill xmlns:a14="http://schemas.microsoft.com/office/drawing/2010/main">
                <a:solidFill>
                  <a:srgbClr val="FFFFFF"/>
                </a:solidFill>
              </a14:hiddenFill>
            </a:ext>
          </a:extLst>
        </p:spPr>
      </p:pic>
      <p:sp>
        <p:nvSpPr>
          <p:cNvPr id="82" name="Freeform: Shape 81">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4" name="Oval 83">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Graphical user interface&#10;&#10;Description automatically generated with medium confidence">
            <a:extLst>
              <a:ext uri="{FF2B5EF4-FFF2-40B4-BE49-F238E27FC236}">
                <a16:creationId xmlns:a16="http://schemas.microsoft.com/office/drawing/2014/main" id="{4C45C62E-20CE-DF3C-C0BC-24DC7F618088}"/>
              </a:ext>
            </a:extLst>
          </p:cNvPr>
          <p:cNvPicPr>
            <a:picLocks noChangeAspect="1"/>
          </p:cNvPicPr>
          <p:nvPr/>
        </p:nvPicPr>
        <p:blipFill rotWithShape="1">
          <a:blip r:embed="rId4"/>
          <a:srcRect l="4102" r="3677" b="-6"/>
          <a:stretch/>
        </p:blipFill>
        <p:spPr>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026" name="Picture 2" descr="TCI National Security Council (NSC) Meeting: COVID-19 - GOV.UK">
            <a:extLst>
              <a:ext uri="{FF2B5EF4-FFF2-40B4-BE49-F238E27FC236}">
                <a16:creationId xmlns:a16="http://schemas.microsoft.com/office/drawing/2014/main" id="{EE94127C-1458-13F6-D2F5-95D183D409D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780" r="8622" b="4"/>
          <a:stretch/>
        </p:blipFill>
        <p:spPr bwMode="auto">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a:noFill/>
          <a:extLst>
            <a:ext uri="{909E8E84-426E-40DD-AFC4-6F175D3DCCD1}">
              <a14:hiddenFill xmlns:a14="http://schemas.microsoft.com/office/drawing/2010/main">
                <a:solidFill>
                  <a:srgbClr val="FFFFFF"/>
                </a:solidFill>
              </a14:hiddenFill>
            </a:ext>
          </a:extLst>
        </p:spPr>
      </p:pic>
      <p:sp>
        <p:nvSpPr>
          <p:cNvPr id="86" name="Freeform: Shape 85">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0" name="Picture 6" descr="Policing receives biggest funding boost in decade to put more bobbies on  beat – Risk Xtra">
            <a:extLst>
              <a:ext uri="{FF2B5EF4-FFF2-40B4-BE49-F238E27FC236}">
                <a16:creationId xmlns:a16="http://schemas.microsoft.com/office/drawing/2014/main" id="{FC1EA9F6-09C3-107E-8F82-12F86CE8234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3577" r="5" b="1168"/>
          <a:stretch/>
        </p:blipFill>
        <p:spPr bwMode="auto">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a:noFill/>
          <a:extLst>
            <a:ext uri="{909E8E84-426E-40DD-AFC4-6F175D3DCCD1}">
              <a14:hiddenFill xmlns:a14="http://schemas.microsoft.com/office/drawing/2010/main">
                <a:solidFill>
                  <a:srgbClr val="FFFFFF"/>
                </a:solidFill>
              </a14:hiddenFill>
            </a:ext>
          </a:extLst>
        </p:spPr>
      </p:pic>
      <p:sp>
        <p:nvSpPr>
          <p:cNvPr id="88" name="Freeform: Shape 87">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Content Placeholder 4" descr="Graphical user interface, text&#10;&#10;Description automatically generated">
            <a:extLst>
              <a:ext uri="{FF2B5EF4-FFF2-40B4-BE49-F238E27FC236}">
                <a16:creationId xmlns:a16="http://schemas.microsoft.com/office/drawing/2014/main" id="{14905622-7105-CD2D-F9BC-9B89BA5E590A}"/>
              </a:ext>
            </a:extLst>
          </p:cNvPr>
          <p:cNvPicPr>
            <a:picLocks noGrp="1" noChangeAspect="1"/>
          </p:cNvPicPr>
          <p:nvPr>
            <p:ph idx="1"/>
          </p:nvPr>
        </p:nvPicPr>
        <p:blipFill rotWithShape="1">
          <a:blip r:embed="rId7"/>
          <a:srcRect l="24006" r="26952" b="3"/>
          <a:stretch/>
        </p:blipFill>
        <p:spPr>
          <a:xfrm>
            <a:off x="9301794" y="4382310"/>
            <a:ext cx="2886533" cy="2475689"/>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34430276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4693E-84EC-651B-7482-B3C40B2C54D6}"/>
              </a:ext>
            </a:extLst>
          </p:cNvPr>
          <p:cNvSpPr>
            <a:spLocks noGrp="1"/>
          </p:cNvSpPr>
          <p:nvPr>
            <p:ph type="title"/>
          </p:nvPr>
        </p:nvSpPr>
        <p:spPr>
          <a:xfrm>
            <a:off x="4654295" y="4522156"/>
            <a:ext cx="5609222" cy="1363215"/>
          </a:xfrm>
        </p:spPr>
        <p:txBody>
          <a:bodyPr vert="horz" lIns="91440" tIns="45720" rIns="91440" bIns="45720" rtlCol="0" anchor="t">
            <a:normAutofit/>
          </a:bodyPr>
          <a:lstStyle/>
          <a:p>
            <a:r>
              <a:rPr lang="en-US" dirty="0"/>
              <a:t>Stakeholders</a:t>
            </a:r>
          </a:p>
        </p:txBody>
      </p:sp>
      <p:sp>
        <p:nvSpPr>
          <p:cNvPr id="3" name="Content Placeholder 2">
            <a:extLst>
              <a:ext uri="{FF2B5EF4-FFF2-40B4-BE49-F238E27FC236}">
                <a16:creationId xmlns:a16="http://schemas.microsoft.com/office/drawing/2014/main" id="{028ADB43-B174-B033-8EA1-1C649B6F59E0}"/>
              </a:ext>
            </a:extLst>
          </p:cNvPr>
          <p:cNvSpPr>
            <a:spLocks noGrp="1"/>
          </p:cNvSpPr>
          <p:nvPr>
            <p:ph idx="1"/>
          </p:nvPr>
        </p:nvSpPr>
        <p:spPr>
          <a:xfrm>
            <a:off x="4488181" y="5885371"/>
            <a:ext cx="5609219" cy="576738"/>
          </a:xfrm>
        </p:spPr>
        <p:txBody>
          <a:bodyPr vert="horz" lIns="91440" tIns="45720" rIns="91440" bIns="45720" rtlCol="0" anchor="b">
            <a:normAutofit/>
          </a:bodyPr>
          <a:lstStyle/>
          <a:p>
            <a:pPr marL="0" indent="0">
              <a:buNone/>
            </a:pPr>
            <a:r>
              <a:rPr lang="en-US" sz="1200" dirty="0"/>
              <a:t>(NCA, 2022) (Legislation, 2021) (Interpol, 2020)</a:t>
            </a:r>
          </a:p>
        </p:txBody>
      </p:sp>
      <p:sp>
        <p:nvSpPr>
          <p:cNvPr id="75" name="Freeform: Shape 74">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Freeform: Shape 76">
            <a:extLst>
              <a:ext uri="{FF2B5EF4-FFF2-40B4-BE49-F238E27FC236}">
                <a16:creationId xmlns:a16="http://schemas.microsoft.com/office/drawing/2014/main" id="{EBA87361-6D30-46E4-834B-719CF5905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Freeform: Shape 78">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 name="Freeform: Shape 80">
            <a:extLst>
              <a:ext uri="{FF2B5EF4-FFF2-40B4-BE49-F238E27FC236}">
                <a16:creationId xmlns:a16="http://schemas.microsoft.com/office/drawing/2014/main" id="{D89DB1C0-FEEC-4CB6-88B2-F9C5562E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4" name="Picture 6" descr="UN News | Global perspective, human stories">
            <a:extLst>
              <a:ext uri="{FF2B5EF4-FFF2-40B4-BE49-F238E27FC236}">
                <a16:creationId xmlns:a16="http://schemas.microsoft.com/office/drawing/2014/main" id="{812BB205-6126-CF0D-82F8-8F256AD5608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31815" y="624892"/>
            <a:ext cx="2343150" cy="715641"/>
          </a:xfrm>
          <a:prstGeom prst="rect">
            <a:avLst/>
          </a:prstGeom>
          <a:noFill/>
          <a:extLst>
            <a:ext uri="{909E8E84-426E-40DD-AFC4-6F175D3DCCD1}">
              <a14:hiddenFill xmlns:a14="http://schemas.microsoft.com/office/drawing/2010/main">
                <a:solidFill>
                  <a:srgbClr val="FFFFFF"/>
                </a:solidFill>
              </a14:hiddenFill>
            </a:ext>
          </a:extLst>
        </p:spPr>
      </p:pic>
      <p:sp>
        <p:nvSpPr>
          <p:cNvPr id="83" name="Oval 82">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5" name="Oval 84">
            <a:extLst>
              <a:ext uri="{FF2B5EF4-FFF2-40B4-BE49-F238E27FC236}">
                <a16:creationId xmlns:a16="http://schemas.microsoft.com/office/drawing/2014/main" id="{08163D1C-ED91-4D5F-A33B-CF1256B27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Have you thought about joining the NCA?">
            <a:extLst>
              <a:ext uri="{FF2B5EF4-FFF2-40B4-BE49-F238E27FC236}">
                <a16:creationId xmlns:a16="http://schemas.microsoft.com/office/drawing/2014/main" id="{1F71FF02-488E-4FF2-35DC-A564D25EB62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980302" y="1871055"/>
            <a:ext cx="1827742" cy="67181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Operating model">
            <a:extLst>
              <a:ext uri="{FF2B5EF4-FFF2-40B4-BE49-F238E27FC236}">
                <a16:creationId xmlns:a16="http://schemas.microsoft.com/office/drawing/2014/main" id="{059DEA99-072E-BE37-B634-B2B631D703DD}"/>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30924" y="4160163"/>
            <a:ext cx="2594886" cy="1518008"/>
          </a:xfrm>
          <a:prstGeom prst="rect">
            <a:avLst/>
          </a:prstGeom>
          <a:noFill/>
          <a:extLst>
            <a:ext uri="{909E8E84-426E-40DD-AFC4-6F175D3DCCD1}">
              <a14:hiddenFill xmlns:a14="http://schemas.microsoft.com/office/drawing/2010/main">
                <a:solidFill>
                  <a:srgbClr val="FFFFFF"/>
                </a:solidFill>
              </a14:hiddenFill>
            </a:ext>
          </a:extLst>
        </p:spPr>
      </p:pic>
      <p:sp>
        <p:nvSpPr>
          <p:cNvPr id="87" name="Freeform: Shape 86">
            <a:extLst>
              <a:ext uri="{FF2B5EF4-FFF2-40B4-BE49-F238E27FC236}">
                <a16:creationId xmlns:a16="http://schemas.microsoft.com/office/drawing/2014/main" id="{31103AB2-C090-458F-B752-294F23AFA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9" name="Freeform: Shape 88">
            <a:extLst>
              <a:ext uri="{FF2B5EF4-FFF2-40B4-BE49-F238E27FC236}">
                <a16:creationId xmlns:a16="http://schemas.microsoft.com/office/drawing/2014/main" id="{83D471F3-782A-4BA1-9CAB-FF5CDF0A7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2" name="Picture 4" descr="NATO - Wikipedia">
            <a:extLst>
              <a:ext uri="{FF2B5EF4-FFF2-40B4-BE49-F238E27FC236}">
                <a16:creationId xmlns:a16="http://schemas.microsoft.com/office/drawing/2014/main" id="{294426A3-7DF3-8B3A-EC58-7F3A2606836A}"/>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725024" y="893067"/>
            <a:ext cx="2260711" cy="11303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479483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91C92-75D1-2E7A-D2F3-DBC20815C802}"/>
              </a:ext>
            </a:extLst>
          </p:cNvPr>
          <p:cNvSpPr>
            <a:spLocks noGrp="1"/>
          </p:cNvSpPr>
          <p:nvPr>
            <p:ph type="title"/>
          </p:nvPr>
        </p:nvSpPr>
        <p:spPr>
          <a:xfrm>
            <a:off x="801099" y="1396289"/>
            <a:ext cx="4249006" cy="1325563"/>
          </a:xfrm>
        </p:spPr>
        <p:txBody>
          <a:bodyPr>
            <a:normAutofit fontScale="90000"/>
          </a:bodyPr>
          <a:lstStyle/>
          <a:p>
            <a:r>
              <a:rPr lang="en-US" dirty="0"/>
              <a:t>Third sector and private sector </a:t>
            </a:r>
            <a:r>
              <a:rPr lang="en-GB" dirty="0"/>
              <a:t>organisations</a:t>
            </a:r>
          </a:p>
        </p:txBody>
      </p:sp>
      <p:sp>
        <p:nvSpPr>
          <p:cNvPr id="9222" name="Content Placeholder 9221">
            <a:extLst>
              <a:ext uri="{FF2B5EF4-FFF2-40B4-BE49-F238E27FC236}">
                <a16:creationId xmlns:a16="http://schemas.microsoft.com/office/drawing/2014/main" id="{448E27E0-E7A6-70D3-70D9-70F2782DBB4E}"/>
              </a:ext>
            </a:extLst>
          </p:cNvPr>
          <p:cNvSpPr>
            <a:spLocks noGrp="1"/>
          </p:cNvSpPr>
          <p:nvPr>
            <p:ph idx="1"/>
          </p:nvPr>
        </p:nvSpPr>
        <p:spPr>
          <a:xfrm>
            <a:off x="805544" y="2871982"/>
            <a:ext cx="4245428" cy="3181684"/>
          </a:xfrm>
        </p:spPr>
        <p:txBody>
          <a:bodyPr anchor="t">
            <a:normAutofit/>
          </a:bodyPr>
          <a:lstStyle/>
          <a:p>
            <a:endParaRPr lang="en-US" sz="1800" dirty="0"/>
          </a:p>
          <a:p>
            <a:endParaRPr lang="en-US" sz="1800" dirty="0"/>
          </a:p>
          <a:p>
            <a:endParaRPr lang="en-US" sz="1800" dirty="0"/>
          </a:p>
          <a:p>
            <a:endParaRPr lang="en-US" sz="1800" dirty="0"/>
          </a:p>
          <a:p>
            <a:endParaRPr lang="en-US" sz="1800" dirty="0"/>
          </a:p>
          <a:p>
            <a:endParaRPr lang="en-US" sz="1800" dirty="0"/>
          </a:p>
          <a:p>
            <a:r>
              <a:rPr lang="en-US" sz="1800" dirty="0"/>
              <a:t>(Justice &amp; Care, 2018) (Simcock, 2015) (Interpol, 2022)</a:t>
            </a:r>
          </a:p>
        </p:txBody>
      </p:sp>
      <p:sp>
        <p:nvSpPr>
          <p:cNvPr id="9248" name="Freeform: Shape 91">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218" name="Picture 2" descr="Justice and Care">
            <a:extLst>
              <a:ext uri="{FF2B5EF4-FFF2-40B4-BE49-F238E27FC236}">
                <a16:creationId xmlns:a16="http://schemas.microsoft.com/office/drawing/2014/main" id="{C398D851-463E-7A53-EA5C-8BE4FEC48A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626" r="-1" b="11389"/>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sp>
        <p:nvSpPr>
          <p:cNvPr id="9249" name="Freeform: Shape 93">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220" name="Picture 4" descr="Logo 2 - Black copy - The Foundation For Peace">
            <a:extLst>
              <a:ext uri="{FF2B5EF4-FFF2-40B4-BE49-F238E27FC236}">
                <a16:creationId xmlns:a16="http://schemas.microsoft.com/office/drawing/2014/main" id="{56D502E2-BE19-BAA7-D22B-2C061939F04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 b="25360"/>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ACAE10E-AEE0-8346-7BCD-74213D9F5BC8}"/>
              </a:ext>
            </a:extLst>
          </p:cNvPr>
          <p:cNvPicPr>
            <a:picLocks noChangeAspect="1"/>
          </p:cNvPicPr>
          <p:nvPr/>
        </p:nvPicPr>
        <p:blipFill>
          <a:blip r:embed="rId5"/>
          <a:stretch>
            <a:fillRect/>
          </a:stretch>
        </p:blipFill>
        <p:spPr>
          <a:xfrm>
            <a:off x="875911" y="3384715"/>
            <a:ext cx="5905500" cy="1466850"/>
          </a:xfrm>
          <a:prstGeom prst="rect">
            <a:avLst/>
          </a:prstGeom>
        </p:spPr>
      </p:pic>
    </p:spTree>
    <p:extLst>
      <p:ext uri="{BB962C8B-B14F-4D97-AF65-F5344CB8AC3E}">
        <p14:creationId xmlns:p14="http://schemas.microsoft.com/office/powerpoint/2010/main" val="182196748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35D61">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199B50-1BD2-DB07-8919-F1FD13B7E40E}"/>
              </a:ext>
            </a:extLst>
          </p:cNvPr>
          <p:cNvSpPr>
            <a:spLocks noGrp="1"/>
          </p:cNvSpPr>
          <p:nvPr>
            <p:ph type="title"/>
          </p:nvPr>
        </p:nvSpPr>
        <p:spPr>
          <a:xfrm>
            <a:off x="524256" y="491260"/>
            <a:ext cx="6594189" cy="1625210"/>
          </a:xfrm>
        </p:spPr>
        <p:txBody>
          <a:bodyPr>
            <a:normAutofit/>
          </a:bodyPr>
          <a:lstStyle/>
          <a:p>
            <a:r>
              <a:rPr lang="en-US">
                <a:solidFill>
                  <a:srgbClr val="FFFFFF"/>
                </a:solidFill>
              </a:rPr>
              <a:t>Going forward…..</a:t>
            </a:r>
            <a:endParaRPr lang="en-GB">
              <a:solidFill>
                <a:srgbClr val="FFFFFF"/>
              </a:solidFill>
            </a:endParaRPr>
          </a:p>
        </p:txBody>
      </p:sp>
      <p:pic>
        <p:nvPicPr>
          <p:cNvPr id="6" name="Picture 5" descr="Businesswoman looking out of window">
            <a:extLst>
              <a:ext uri="{FF2B5EF4-FFF2-40B4-BE49-F238E27FC236}">
                <a16:creationId xmlns:a16="http://schemas.microsoft.com/office/drawing/2014/main" id="{C855F956-9106-A22F-C299-ACD56E1EEEB3}"/>
              </a:ext>
            </a:extLst>
          </p:cNvPr>
          <p:cNvPicPr>
            <a:picLocks noChangeAspect="1"/>
          </p:cNvPicPr>
          <p:nvPr/>
        </p:nvPicPr>
        <p:blipFill rotWithShape="1">
          <a:blip r:embed="rId3">
            <a:extLst>
              <a:ext uri="{28A0092B-C50C-407E-A947-70E740481C1C}">
                <a14:useLocalDpi xmlns:a14="http://schemas.microsoft.com/office/drawing/2010/main" val="0"/>
              </a:ext>
            </a:extLst>
          </a:blip>
          <a:srcRect r="1" b="13398"/>
          <a:stretch/>
        </p:blipFill>
        <p:spPr>
          <a:xfrm>
            <a:off x="327547" y="2454903"/>
            <a:ext cx="7058306" cy="4080254"/>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D4036D0B-62AE-C203-0456-45C4A4DB13C6}"/>
              </a:ext>
            </a:extLst>
          </p:cNvPr>
          <p:cNvSpPr txBox="1">
            <a:spLocks noGrp="1"/>
          </p:cNvSpPr>
          <p:nvPr>
            <p:ph idx="1"/>
          </p:nvPr>
        </p:nvSpPr>
        <p:spPr>
          <a:xfrm>
            <a:off x="8029319" y="917725"/>
            <a:ext cx="3424739" cy="4852362"/>
          </a:xfrm>
          <a:prstGeom prst="rect">
            <a:avLst/>
          </a:prstGeom>
        </p:spPr>
        <p:txBody>
          <a:bodyPr rtlCol="0" anchor="ctr">
            <a:normAutofit/>
          </a:bodyPr>
          <a:lstStyle/>
          <a:p>
            <a:r>
              <a:rPr lang="en-US" sz="2000" dirty="0">
                <a:solidFill>
                  <a:srgbClr val="FFFFFF"/>
                </a:solidFill>
              </a:rPr>
              <a:t>National Security and Investment Act 2021</a:t>
            </a:r>
          </a:p>
          <a:p>
            <a:r>
              <a:rPr lang="en-US" sz="2000" dirty="0">
                <a:solidFill>
                  <a:srgbClr val="FFFFFF"/>
                </a:solidFill>
              </a:rPr>
              <a:t>Negotiate a deal with EU to share SISS2 </a:t>
            </a:r>
          </a:p>
          <a:p>
            <a:r>
              <a:rPr lang="en-US" sz="2000" dirty="0">
                <a:solidFill>
                  <a:srgbClr val="FFFFFF"/>
                </a:solidFill>
              </a:rPr>
              <a:t>Accountability?</a:t>
            </a:r>
          </a:p>
          <a:p>
            <a:r>
              <a:rPr lang="en-US" sz="2000" dirty="0">
                <a:solidFill>
                  <a:srgbClr val="FFFFFF"/>
                </a:solidFill>
              </a:rPr>
              <a:t>A new government strategy</a:t>
            </a:r>
          </a:p>
          <a:p>
            <a:pPr marL="0" indent="0">
              <a:buNone/>
            </a:pPr>
            <a:endParaRPr lang="en-GB" sz="2000" dirty="0">
              <a:solidFill>
                <a:srgbClr val="FFFFFF"/>
              </a:solidFill>
            </a:endParaRPr>
          </a:p>
          <a:p>
            <a:pPr marL="0" indent="0">
              <a:buNone/>
            </a:pPr>
            <a:endParaRPr lang="en-GB" sz="2000" dirty="0">
              <a:solidFill>
                <a:srgbClr val="FFFFFF"/>
              </a:solidFill>
            </a:endParaRPr>
          </a:p>
          <a:p>
            <a:pPr marL="0" indent="0">
              <a:buNone/>
            </a:pPr>
            <a:endParaRPr lang="en-GB" sz="2000" dirty="0">
              <a:solidFill>
                <a:srgbClr val="FFFFFF"/>
              </a:solidFill>
            </a:endParaRPr>
          </a:p>
          <a:p>
            <a:pPr marL="0" indent="0">
              <a:buNone/>
            </a:pPr>
            <a:r>
              <a:rPr lang="en-US" sz="1200" dirty="0">
                <a:solidFill>
                  <a:srgbClr val="FFFFFF"/>
                </a:solidFill>
              </a:rPr>
              <a:t>(Blair and Brown, 2016) (Legislation, 2021)</a:t>
            </a:r>
          </a:p>
          <a:p>
            <a:pPr marL="0" indent="0">
              <a:buNone/>
            </a:pPr>
            <a:endParaRPr lang="en-GB" sz="2000" dirty="0">
              <a:solidFill>
                <a:srgbClr val="FFFFFF"/>
              </a:solidFill>
            </a:endParaRPr>
          </a:p>
        </p:txBody>
      </p:sp>
    </p:spTree>
    <p:extLst>
      <p:ext uri="{BB962C8B-B14F-4D97-AF65-F5344CB8AC3E}">
        <p14:creationId xmlns:p14="http://schemas.microsoft.com/office/powerpoint/2010/main" val="2263567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2BF27-DE15-D83F-E731-78C07C4DFD24}"/>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dirty="0">
                <a:solidFill>
                  <a:schemeClr val="tx2"/>
                </a:solidFill>
                <a:latin typeface="+mj-lt"/>
                <a:ea typeface="+mj-ea"/>
                <a:cs typeface="+mj-cs"/>
              </a:rPr>
              <a:t>Thank you </a:t>
            </a:r>
          </a:p>
        </p:txBody>
      </p:sp>
      <p:pic>
        <p:nvPicPr>
          <p:cNvPr id="7" name="Graphic 6" descr="Smiling Face with No Fill">
            <a:extLst>
              <a:ext uri="{FF2B5EF4-FFF2-40B4-BE49-F238E27FC236}">
                <a16:creationId xmlns:a16="http://schemas.microsoft.com/office/drawing/2014/main" id="{E42E0508-303F-CB7B-3DB8-9D32EC9CBDD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98904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E001A-EE24-33D0-7722-1CF2057F6F87}"/>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B1747A79-7833-3B0D-0B05-B6DF6ABE2DCD}"/>
              </a:ext>
            </a:extLst>
          </p:cNvPr>
          <p:cNvSpPr>
            <a:spLocks noGrp="1"/>
          </p:cNvSpPr>
          <p:nvPr>
            <p:ph idx="1"/>
          </p:nvPr>
        </p:nvSpPr>
        <p:spPr/>
        <p:txBody>
          <a:bodyPr>
            <a:noAutofit/>
          </a:bodyPr>
          <a:lstStyle/>
          <a:p>
            <a:r>
              <a:rPr lang="en-US" sz="1200" dirty="0" err="1"/>
              <a:t>Azamfirei</a:t>
            </a:r>
            <a:r>
              <a:rPr lang="en-US" sz="1200" dirty="0"/>
              <a:t> L (2016) Knowledge is power. Available at: </a:t>
            </a:r>
            <a:r>
              <a:rPr lang="en-US" sz="1200" dirty="0">
                <a:hlinkClick r:id="rId3"/>
              </a:rPr>
              <a:t>https://pubmed.ncbi.nlm.nih.gov/29967839/</a:t>
            </a:r>
            <a:r>
              <a:rPr lang="en-US" sz="1200" dirty="0"/>
              <a:t> Accessed on: 15 May 2022 </a:t>
            </a:r>
          </a:p>
          <a:p>
            <a:r>
              <a:rPr lang="en-US" sz="1200" dirty="0"/>
              <a:t>Blair S, Brown M (2016) Beyond Muddling through: Towards a blueprint for UK international policing and law enforcement. Available at: </a:t>
            </a:r>
            <a:r>
              <a:rPr lang="en-US" sz="1200" dirty="0">
                <a:hlinkClick r:id="rId4"/>
              </a:rPr>
              <a:t>https://www.tandfonline.com/doi/abs/10.1080/03071847.2016.1152122</a:t>
            </a:r>
            <a:r>
              <a:rPr lang="en-US" sz="1200" dirty="0"/>
              <a:t> Accessed on: 11 May 2022 </a:t>
            </a:r>
          </a:p>
          <a:p>
            <a:r>
              <a:rPr lang="en-US" sz="1200" dirty="0"/>
              <a:t>British Business Bank (2022) We invest in business developing advanced, dual- use technologies. Available at: </a:t>
            </a:r>
            <a:r>
              <a:rPr lang="en-US" sz="1200" dirty="0">
                <a:hlinkClick r:id="rId5"/>
              </a:rPr>
              <a:t>https://www.british-business-bank.co.uk/national-security-strategic-investment-fund/what-we-invest-in/</a:t>
            </a:r>
            <a:r>
              <a:rPr lang="en-US" sz="1200" dirty="0"/>
              <a:t> Accessed on: 14 May 2022 </a:t>
            </a:r>
          </a:p>
          <a:p>
            <a:r>
              <a:rPr lang="en-US" sz="1200" dirty="0"/>
              <a:t>Bowling B, Kopf C (2017) Transnational policing in Europe and its local effects. Available at: </a:t>
            </a:r>
            <a:r>
              <a:rPr lang="en-US" sz="1200" dirty="0">
                <a:hlinkClick r:id="rId6" action="ppaction://hlinkfile"/>
              </a:rPr>
              <a:t>file:///C:/Users/Student/Downloads/256-Article%20Text-809-3-10-20171122.pdf</a:t>
            </a:r>
            <a:r>
              <a:rPr lang="en-US" sz="1200" dirty="0"/>
              <a:t> Accessed on: 11 May 2022 </a:t>
            </a:r>
          </a:p>
          <a:p>
            <a:r>
              <a:rPr lang="en-US" sz="1200" dirty="0" err="1"/>
              <a:t>Bellanova</a:t>
            </a:r>
            <a:r>
              <a:rPr lang="en-US" sz="1200" dirty="0"/>
              <a:t> R, Ginsburg S, De </a:t>
            </a:r>
            <a:r>
              <a:rPr lang="en-US" sz="1200" dirty="0" err="1"/>
              <a:t>Hert</a:t>
            </a:r>
            <a:r>
              <a:rPr lang="en-US" sz="1200" dirty="0"/>
              <a:t> P, Tanaka H (2010) Transatlantic information sharing: at a crossroads. Available at: </a:t>
            </a:r>
            <a:r>
              <a:rPr lang="en-US" sz="1200" dirty="0">
                <a:hlinkClick r:id="rId7"/>
              </a:rPr>
              <a:t>https://www.migrationpolicy.org/research/transatlantic-information-sharing-crossroads</a:t>
            </a:r>
            <a:r>
              <a:rPr lang="en-US" sz="1200" dirty="0"/>
              <a:t> Accessed on: 11 May 2022</a:t>
            </a:r>
          </a:p>
          <a:p>
            <a:r>
              <a:rPr lang="en-US" sz="1200" dirty="0"/>
              <a:t>Cabinet Office (2021) List of cabinet committees. Available at: </a:t>
            </a:r>
            <a:r>
              <a:rPr lang="en-US" sz="1200" dirty="0">
                <a:hlinkClick r:id="rId8"/>
              </a:rPr>
              <a:t>https://www.gov.uk/government/publications/the-cabinet-committees-system-and-list-of-cabinet-committees</a:t>
            </a:r>
            <a:r>
              <a:rPr lang="en-US" sz="1200" dirty="0"/>
              <a:t> Accessed on: 14 May 2022 </a:t>
            </a:r>
          </a:p>
          <a:p>
            <a:r>
              <a:rPr lang="en-US" sz="1200" dirty="0" err="1"/>
              <a:t>Casciani</a:t>
            </a:r>
            <a:r>
              <a:rPr lang="en-US" sz="1200" dirty="0"/>
              <a:t> D (2020) Brexit: what does it mean for UK security? Available at: </a:t>
            </a:r>
            <a:r>
              <a:rPr lang="en-US" sz="1200" dirty="0">
                <a:hlinkClick r:id="rId9"/>
              </a:rPr>
              <a:t>https://www.bbc.co.uk/news/explainers-55333543#:~:text=Catching%20organised%20criminals&amp;text=From%202021%2C%20the%20UK%20will,currently%20works%20with%20inside%20Europol</a:t>
            </a:r>
            <a:r>
              <a:rPr lang="en-US" sz="1200" dirty="0"/>
              <a:t>. Accessed on: 8 May 2022 </a:t>
            </a:r>
          </a:p>
          <a:p>
            <a:r>
              <a:rPr lang="en-US" sz="1200" dirty="0"/>
              <a:t>Clark D (2022) Government spending on public order safety in the UK 2021, by function. Available at: </a:t>
            </a:r>
            <a:r>
              <a:rPr lang="en-US" sz="1200" dirty="0">
                <a:hlinkClick r:id="rId10"/>
              </a:rPr>
              <a:t>https://www.statista.com/statistics/298658/public-order-and-safety-spending-breakdown-united-kingdom-uk/</a:t>
            </a:r>
            <a:r>
              <a:rPr lang="en-US" sz="1200" dirty="0"/>
              <a:t> Accessed on: 14 May 2022 </a:t>
            </a:r>
          </a:p>
        </p:txBody>
      </p:sp>
    </p:spTree>
    <p:extLst>
      <p:ext uri="{BB962C8B-B14F-4D97-AF65-F5344CB8AC3E}">
        <p14:creationId xmlns:p14="http://schemas.microsoft.com/office/powerpoint/2010/main" val="31005359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5CD6C-BC0D-1CAF-8504-468811769AA5}"/>
              </a:ext>
            </a:extLst>
          </p:cNvPr>
          <p:cNvSpPr>
            <a:spLocks noGrp="1"/>
          </p:cNvSpPr>
          <p:nvPr>
            <p:ph type="title"/>
          </p:nvPr>
        </p:nvSpPr>
        <p:spPr/>
        <p:txBody>
          <a:bodyPr/>
          <a:lstStyle/>
          <a:p>
            <a:r>
              <a:rPr lang="en-US" dirty="0"/>
              <a:t>References </a:t>
            </a:r>
            <a:r>
              <a:rPr lang="en-US" dirty="0" err="1"/>
              <a:t>cont</a:t>
            </a:r>
            <a:r>
              <a:rPr lang="en-US" dirty="0"/>
              <a:t>….</a:t>
            </a:r>
            <a:endParaRPr lang="en-GB" dirty="0"/>
          </a:p>
        </p:txBody>
      </p:sp>
      <p:sp>
        <p:nvSpPr>
          <p:cNvPr id="3" name="Content Placeholder 2">
            <a:extLst>
              <a:ext uri="{FF2B5EF4-FFF2-40B4-BE49-F238E27FC236}">
                <a16:creationId xmlns:a16="http://schemas.microsoft.com/office/drawing/2014/main" id="{4BE703F8-26E1-9D91-3B8F-AAFB6DFCC348}"/>
              </a:ext>
            </a:extLst>
          </p:cNvPr>
          <p:cNvSpPr>
            <a:spLocks noGrp="1"/>
          </p:cNvSpPr>
          <p:nvPr>
            <p:ph idx="1"/>
          </p:nvPr>
        </p:nvSpPr>
        <p:spPr>
          <a:xfrm>
            <a:off x="838200" y="1825624"/>
            <a:ext cx="10515600" cy="4793289"/>
          </a:xfrm>
        </p:spPr>
        <p:txBody>
          <a:bodyPr>
            <a:normAutofit fontScale="70000" lnSpcReduction="20000"/>
          </a:bodyPr>
          <a:lstStyle/>
          <a:p>
            <a:endParaRPr lang="en-US" sz="1200" dirty="0"/>
          </a:p>
          <a:p>
            <a:r>
              <a:rPr lang="en-US" sz="1700" dirty="0"/>
              <a:t>Clifton- </a:t>
            </a:r>
            <a:r>
              <a:rPr lang="en-US" sz="1700" dirty="0" err="1"/>
              <a:t>Spragg</a:t>
            </a:r>
            <a:r>
              <a:rPr lang="en-US" sz="1700" dirty="0"/>
              <a:t> J, </a:t>
            </a:r>
            <a:r>
              <a:rPr lang="en-US" sz="1700" dirty="0" err="1"/>
              <a:t>Vuji</a:t>
            </a:r>
            <a:r>
              <a:rPr lang="en-US" sz="1700" dirty="0"/>
              <a:t> S, </a:t>
            </a:r>
            <a:r>
              <a:rPr lang="en-US" sz="1700" dirty="0" err="1"/>
              <a:t>Carr</a:t>
            </a:r>
            <a:r>
              <a:rPr lang="en-US" sz="1700" dirty="0"/>
              <a:t> J (2021) Did the vote for Brexit lead to a rise in hate crime? Available at: </a:t>
            </a:r>
            <a:r>
              <a:rPr lang="en-US" sz="1700" dirty="0">
                <a:hlinkClick r:id="rId3"/>
              </a:rPr>
              <a:t>https://www.economicsobservatory.com/did-the-vote-for-brexit-lead-to-a-rise-in-hate-crime</a:t>
            </a:r>
            <a:r>
              <a:rPr lang="en-US" sz="1700" dirty="0"/>
              <a:t> Accessed on: 15 May 2022 </a:t>
            </a:r>
          </a:p>
          <a:p>
            <a:r>
              <a:rPr lang="en-US" sz="1700" dirty="0"/>
              <a:t>Coleman C (2022) Beyond Brexit: policing, law enforcement and security. Available at: </a:t>
            </a:r>
            <a:r>
              <a:rPr lang="en-US" sz="1700" dirty="0">
                <a:hlinkClick r:id="rId4"/>
              </a:rPr>
              <a:t>https://lordslibrary.parliament.uk/beyond-brexit-policing-law-enforcement-and-security/#:~:text=As%20a%20third%20country%2C%20the,to%20facilitate%20cross%2Dborder%20cooperation</a:t>
            </a:r>
            <a:r>
              <a:rPr lang="en-US" sz="1700" dirty="0"/>
              <a:t> Accessed on: 14 May 2022 </a:t>
            </a:r>
          </a:p>
          <a:p>
            <a:r>
              <a:rPr lang="en-US" sz="1700" dirty="0"/>
              <a:t>College of Policing (2022) We are collaborative. Available at: </a:t>
            </a:r>
            <a:r>
              <a:rPr lang="en-US" sz="1700" dirty="0">
                <a:hlinkClick r:id="rId5"/>
              </a:rPr>
              <a:t>https://profdev.college.police.uk/competency-values/we-are-collaborative/</a:t>
            </a:r>
            <a:r>
              <a:rPr lang="en-US" sz="1700" dirty="0"/>
              <a:t> Accessed on: 15 May 2022</a:t>
            </a:r>
          </a:p>
          <a:p>
            <a:r>
              <a:rPr lang="en-US" sz="1700" dirty="0"/>
              <a:t>Europol (2022) About Europol. Available at: </a:t>
            </a:r>
            <a:r>
              <a:rPr lang="en-US" sz="1700" dirty="0">
                <a:hlinkClick r:id="rId6"/>
              </a:rPr>
              <a:t>https://www.europol.europa.eu/about-europol</a:t>
            </a:r>
            <a:r>
              <a:rPr lang="en-US" sz="1700" dirty="0"/>
              <a:t> Accessed on: 11 May 2022 </a:t>
            </a:r>
          </a:p>
          <a:p>
            <a:r>
              <a:rPr lang="en-US" sz="1700" dirty="0"/>
              <a:t>Eurojust (2022) Who are we? Available at: </a:t>
            </a:r>
            <a:r>
              <a:rPr lang="en-US" sz="1700" dirty="0">
                <a:hlinkClick r:id="rId7"/>
              </a:rPr>
              <a:t>https://www.eurojust.europa.eu/</a:t>
            </a:r>
            <a:r>
              <a:rPr lang="en-US" sz="1700" dirty="0"/>
              <a:t> Accessed on: 11 May 2022</a:t>
            </a:r>
          </a:p>
          <a:p>
            <a:r>
              <a:rPr lang="en-US" sz="1700" dirty="0"/>
              <a:t>Government of the Neverlands (2021) When did the UK leave the European Union? Available at: </a:t>
            </a:r>
            <a:r>
              <a:rPr lang="en-US" sz="1700" dirty="0">
                <a:hlinkClick r:id="rId8"/>
              </a:rPr>
              <a:t>https://www.government.nl/topics/brexit/question-and-answer/when-will-the-united-kingdom-leave-the-european-union</a:t>
            </a:r>
            <a:r>
              <a:rPr lang="en-US" sz="1700" dirty="0"/>
              <a:t> Accessed on: 11 May 2022</a:t>
            </a:r>
          </a:p>
          <a:p>
            <a:r>
              <a:rPr lang="en-US" sz="1700" dirty="0"/>
              <a:t>Home Office (2021) UK-Eurojust working agreement. Available at: </a:t>
            </a:r>
            <a:r>
              <a:rPr lang="en-US" sz="1700" dirty="0">
                <a:hlinkClick r:id="rId9"/>
              </a:rPr>
              <a:t>https://www.gov.uk/government/publications/uk-eurojust-working-arrangement/uk-eurojust-working-arrangement</a:t>
            </a:r>
            <a:r>
              <a:rPr lang="en-US" sz="1700" dirty="0"/>
              <a:t> Accessed on: 11 May 2022 </a:t>
            </a:r>
          </a:p>
          <a:p>
            <a:r>
              <a:rPr lang="en-US" sz="1700" dirty="0"/>
              <a:t>Home Office (2021) UK terrorism threat level raised to severe. Available at: </a:t>
            </a:r>
            <a:r>
              <a:rPr lang="en-US" sz="1700" dirty="0">
                <a:hlinkClick r:id="rId10"/>
              </a:rPr>
              <a:t>https://www.gov.uk/government/news/uk-terrorism-threat-level-raised-to-severe</a:t>
            </a:r>
            <a:r>
              <a:rPr lang="en-US" sz="1700" dirty="0"/>
              <a:t> Accessed on: 15 May 2022 </a:t>
            </a:r>
          </a:p>
          <a:p>
            <a:r>
              <a:rPr lang="en-US" sz="1700" dirty="0"/>
              <a:t>HM Government (2022) The benefits of Brexit. How the UK is taking advantage of leaving the EU. Available at: </a:t>
            </a:r>
            <a:r>
              <a:rPr lang="en-US" sz="1700" dirty="0">
                <a:hlinkClick r:id="rId11"/>
              </a:rPr>
              <a:t>https://assets.publishing.service.gov.uk/government/uploads/system/uploads/attachment_data/file/1054643/benefits-of-brexit.pdf</a:t>
            </a:r>
            <a:r>
              <a:rPr lang="en-US" sz="1700" dirty="0"/>
              <a:t> Accessed on: 16 May 2022 </a:t>
            </a:r>
          </a:p>
          <a:p>
            <a:r>
              <a:rPr lang="en-US" sz="1700" dirty="0"/>
              <a:t>Interpol (2020) Annual report. Available at: </a:t>
            </a:r>
            <a:r>
              <a:rPr lang="en-US" sz="1700" dirty="0">
                <a:hlinkClick r:id="rId12" action="ppaction://hlinkfile"/>
              </a:rPr>
              <a:t>file:///C:/Users/Student/Downloads/Annual%20report%202020_EN_i.pdf</a:t>
            </a:r>
            <a:r>
              <a:rPr lang="en-US" sz="1700" dirty="0"/>
              <a:t> Accessed on: 14 May 2022 </a:t>
            </a:r>
          </a:p>
          <a:p>
            <a:r>
              <a:rPr lang="en-US" sz="1700" dirty="0"/>
              <a:t>Interpol (2022) Private sector partners. Available at: </a:t>
            </a:r>
            <a:r>
              <a:rPr lang="en-US" sz="1700" dirty="0">
                <a:hlinkClick r:id="rId13"/>
              </a:rPr>
              <a:t>https://www.interpol.int/en/Our-partners/Private-sector-partners</a:t>
            </a:r>
            <a:r>
              <a:rPr lang="en-US" sz="1700" dirty="0"/>
              <a:t> Accessed on: 16 May 2022</a:t>
            </a:r>
          </a:p>
          <a:p>
            <a:r>
              <a:rPr lang="en-US" sz="1700" dirty="0"/>
              <a:t>Justice &amp; Care (2018) Our work. Available at: </a:t>
            </a:r>
            <a:r>
              <a:rPr lang="en-US" sz="1700" dirty="0">
                <a:hlinkClick r:id="rId14"/>
              </a:rPr>
              <a:t>https://justiceandcare.org/our-work/</a:t>
            </a:r>
            <a:r>
              <a:rPr lang="en-US" sz="1700" dirty="0"/>
              <a:t> Accessed on: 16 May 2022 </a:t>
            </a:r>
          </a:p>
          <a:p>
            <a:r>
              <a:rPr lang="en-US" sz="1700" dirty="0"/>
              <a:t>Legislation (2021) National Security and Investment Act 2021. Available at: </a:t>
            </a:r>
            <a:r>
              <a:rPr lang="en-US" sz="1700" dirty="0">
                <a:hlinkClick r:id="rId15"/>
              </a:rPr>
              <a:t>https://www.legislation.gov.uk/ukpga/2021/25/contents/enacted</a:t>
            </a:r>
            <a:r>
              <a:rPr lang="en-US" sz="1700" dirty="0"/>
              <a:t> Accessed on: 14 May 2022 </a:t>
            </a:r>
          </a:p>
          <a:p>
            <a:endParaRPr lang="en-GB" sz="1200" dirty="0"/>
          </a:p>
        </p:txBody>
      </p:sp>
    </p:spTree>
    <p:extLst>
      <p:ext uri="{BB962C8B-B14F-4D97-AF65-F5344CB8AC3E}">
        <p14:creationId xmlns:p14="http://schemas.microsoft.com/office/powerpoint/2010/main" val="35573478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50EA8-60C1-16D7-5E2E-3407D0A4DC29}"/>
              </a:ext>
            </a:extLst>
          </p:cNvPr>
          <p:cNvSpPr>
            <a:spLocks noGrp="1"/>
          </p:cNvSpPr>
          <p:nvPr>
            <p:ph type="title"/>
          </p:nvPr>
        </p:nvSpPr>
        <p:spPr/>
        <p:txBody>
          <a:bodyPr/>
          <a:lstStyle/>
          <a:p>
            <a:r>
              <a:rPr lang="en-US" dirty="0"/>
              <a:t>References </a:t>
            </a:r>
            <a:r>
              <a:rPr lang="en-US" dirty="0" err="1"/>
              <a:t>cont</a:t>
            </a:r>
            <a:r>
              <a:rPr lang="en-US" dirty="0"/>
              <a:t>….</a:t>
            </a:r>
            <a:endParaRPr lang="en-GB" dirty="0"/>
          </a:p>
        </p:txBody>
      </p:sp>
      <p:sp>
        <p:nvSpPr>
          <p:cNvPr id="3" name="Content Placeholder 2">
            <a:extLst>
              <a:ext uri="{FF2B5EF4-FFF2-40B4-BE49-F238E27FC236}">
                <a16:creationId xmlns:a16="http://schemas.microsoft.com/office/drawing/2014/main" id="{E6FDDD8E-1E61-3138-2216-F5372F852CE1}"/>
              </a:ext>
            </a:extLst>
          </p:cNvPr>
          <p:cNvSpPr>
            <a:spLocks noGrp="1"/>
          </p:cNvSpPr>
          <p:nvPr>
            <p:ph idx="1"/>
          </p:nvPr>
        </p:nvSpPr>
        <p:spPr/>
        <p:txBody>
          <a:bodyPr>
            <a:normAutofit lnSpcReduction="10000"/>
          </a:bodyPr>
          <a:lstStyle/>
          <a:p>
            <a:endParaRPr lang="en-US" sz="1200" dirty="0"/>
          </a:p>
          <a:p>
            <a:r>
              <a:rPr lang="en-US" sz="1200" dirty="0"/>
              <a:t>Ministry of </a:t>
            </a:r>
            <a:r>
              <a:rPr lang="en-US" sz="1200" dirty="0" err="1"/>
              <a:t>defence</a:t>
            </a:r>
            <a:r>
              <a:rPr lang="en-US" sz="1200" dirty="0"/>
              <a:t> (2022) About us. Available at: </a:t>
            </a:r>
            <a:r>
              <a:rPr lang="en-US" sz="1200" dirty="0">
                <a:hlinkClick r:id="rId3"/>
              </a:rPr>
              <a:t>https://www.gov.uk/government/organisations/ministry-of-defence/about</a:t>
            </a:r>
            <a:r>
              <a:rPr lang="en-US" sz="1200" dirty="0"/>
              <a:t> Accessed on: 14 May 2022 </a:t>
            </a:r>
          </a:p>
          <a:p>
            <a:r>
              <a:rPr lang="en-US" sz="1200" dirty="0"/>
              <a:t>National Audit Office (2019) </a:t>
            </a:r>
            <a:r>
              <a:rPr lang="en-US" sz="1200" dirty="0" err="1"/>
              <a:t>Tackloing</a:t>
            </a:r>
            <a:r>
              <a:rPr lang="en-US" sz="1200" dirty="0"/>
              <a:t> serious and organized crime. Available at: </a:t>
            </a:r>
            <a:r>
              <a:rPr lang="en-US" sz="1200" dirty="0">
                <a:hlinkClick r:id="rId4"/>
              </a:rPr>
              <a:t>https://www.nao.org.uk/report/serious-and-organised-crime/</a:t>
            </a:r>
            <a:r>
              <a:rPr lang="en-US" sz="1200" dirty="0"/>
              <a:t> Accessed on: 15 May 2022</a:t>
            </a:r>
          </a:p>
          <a:p>
            <a:r>
              <a:rPr lang="en-US" sz="1200" dirty="0"/>
              <a:t>National Crime Agency (2022) Our mission. Available at: </a:t>
            </a:r>
            <a:r>
              <a:rPr lang="en-US" sz="1200" dirty="0">
                <a:hlinkClick r:id="rId5"/>
              </a:rPr>
              <a:t>https://www.nationalcrimeagency.gov.uk/who-we-are/our-mission</a:t>
            </a:r>
            <a:r>
              <a:rPr lang="en-US" sz="1200" dirty="0"/>
              <a:t> Accessed on: 14 May 2022 </a:t>
            </a:r>
          </a:p>
          <a:p>
            <a:r>
              <a:rPr lang="en-US" sz="1200" dirty="0"/>
              <a:t>National Crime Agency (2020) Fugitives and international crime. Available at: </a:t>
            </a:r>
            <a:r>
              <a:rPr lang="en-US" sz="1200" dirty="0">
                <a:hlinkClick r:id="rId6"/>
              </a:rPr>
              <a:t>https://www.nationalcrimeagency.gov.uk/what-we-do/how-we-work/providing-specialist-capabilities-for-law-enforcement/fugitives-and-international-crime</a:t>
            </a:r>
            <a:r>
              <a:rPr lang="en-US" sz="1200" dirty="0"/>
              <a:t> Accessed on: 15 May 2022</a:t>
            </a:r>
          </a:p>
          <a:p>
            <a:r>
              <a:rPr lang="en-US" sz="1200" dirty="0"/>
              <a:t>Security Service MI5 (2022) National Intelligence machinery. Available at: </a:t>
            </a:r>
            <a:r>
              <a:rPr lang="en-US" sz="1200" dirty="0">
                <a:hlinkClick r:id="rId7"/>
              </a:rPr>
              <a:t>https://www.mi5.gov.uk/national-intelligence-machinery</a:t>
            </a:r>
            <a:r>
              <a:rPr lang="en-US" sz="1200" dirty="0"/>
              <a:t> Accessed on: 14 May 2022 </a:t>
            </a:r>
          </a:p>
          <a:p>
            <a:r>
              <a:rPr lang="en-US" sz="1200" dirty="0" err="1"/>
              <a:t>O’carroll</a:t>
            </a:r>
            <a:r>
              <a:rPr lang="en-US" sz="1200" dirty="0"/>
              <a:t> L, Walker P, Brooks L (2020) UK to close door to non- English speakers and unskilled workers. Available at: </a:t>
            </a:r>
            <a:r>
              <a:rPr lang="en-US" sz="1200" dirty="0">
                <a:hlinkClick r:id="rId8"/>
              </a:rPr>
              <a:t>https://www.theguardian.com/uk-news/2020/feb/18/uk-to-close-door-to-non-english-speakers-and-unskilled-workers</a:t>
            </a:r>
            <a:r>
              <a:rPr lang="en-US" sz="1200" dirty="0"/>
              <a:t> Accessed on: 14 May 2022</a:t>
            </a:r>
          </a:p>
          <a:p>
            <a:r>
              <a:rPr lang="en-US" sz="1200" dirty="0"/>
              <a:t>Pearson J (2021) Policing capabilities lessened after Brexit. Available at: </a:t>
            </a:r>
            <a:r>
              <a:rPr lang="en-US" sz="1200" dirty="0">
                <a:hlinkClick r:id="rId9"/>
              </a:rPr>
              <a:t>https://ukandeu.ac.uk/policing-capabilities-lessened-after-brexit/</a:t>
            </a:r>
            <a:r>
              <a:rPr lang="en-US" sz="1200" dirty="0"/>
              <a:t> Accessed on: 11 May 2022 </a:t>
            </a:r>
          </a:p>
          <a:p>
            <a:r>
              <a:rPr lang="en-US" sz="1200" dirty="0" err="1"/>
              <a:t>Stanyard</a:t>
            </a:r>
            <a:r>
              <a:rPr lang="en-US" sz="1200" dirty="0"/>
              <a:t> J, </a:t>
            </a:r>
            <a:r>
              <a:rPr lang="en-US" sz="1200" dirty="0" err="1"/>
              <a:t>Tagziria</a:t>
            </a:r>
            <a:r>
              <a:rPr lang="en-US" sz="1200" dirty="0"/>
              <a:t> L (2020) Will Brexit see organized crime taking back control? Available at: </a:t>
            </a:r>
            <a:r>
              <a:rPr lang="en-US" sz="1200" dirty="0">
                <a:hlinkClick r:id="rId10"/>
              </a:rPr>
              <a:t>https://globalinitiative.net/analysis/organized-crime-brexit/</a:t>
            </a:r>
            <a:r>
              <a:rPr lang="en-US" sz="1200" dirty="0"/>
              <a:t> Accessed on: 14 May 2022</a:t>
            </a:r>
          </a:p>
          <a:p>
            <a:r>
              <a:rPr lang="en-US" sz="1200" dirty="0"/>
              <a:t>Simcock K (2015) Rethinking </a:t>
            </a:r>
            <a:r>
              <a:rPr lang="en-US" sz="1200" dirty="0" err="1"/>
              <a:t>radicalisation</a:t>
            </a:r>
            <a:r>
              <a:rPr lang="en-US" sz="1200" dirty="0"/>
              <a:t>. Available at: </a:t>
            </a:r>
            <a:r>
              <a:rPr lang="en-US" sz="1200" dirty="0">
                <a:hlinkClick r:id="rId11"/>
              </a:rPr>
              <a:t>https://www.peace-foundation.org.uk/wp-content/uploads/2019/08/151201_Final_Rethinking_Radicalisation_Report__MCC_F4P.pdf</a:t>
            </a:r>
            <a:r>
              <a:rPr lang="en-US" sz="1200" dirty="0"/>
              <a:t> Accessed on: 16 May 2022 </a:t>
            </a:r>
          </a:p>
          <a:p>
            <a:r>
              <a:rPr lang="en-US" sz="1200" dirty="0"/>
              <a:t>Unseen UK (2021) Modern slavery facts and figures. Available at: </a:t>
            </a:r>
            <a:r>
              <a:rPr lang="en-US" sz="1200" dirty="0">
                <a:hlinkClick r:id="rId12"/>
              </a:rPr>
              <a:t>https://www.unseenuk.org/about-modern-slavery/facts-and-figures/</a:t>
            </a:r>
            <a:r>
              <a:rPr lang="en-US" sz="1200" dirty="0"/>
              <a:t> Accessed on: 15 May 2022</a:t>
            </a:r>
          </a:p>
          <a:p>
            <a:r>
              <a:rPr lang="en-US" sz="1200" dirty="0"/>
              <a:t>Wakefield A, Fleming J (2009) Transnational policing. Available at: </a:t>
            </a:r>
            <a:r>
              <a:rPr lang="en-US" sz="1200" dirty="0">
                <a:hlinkClick r:id="rId13"/>
              </a:rPr>
              <a:t>https://sk.sagepub.com/reference/the-sage-dictionary-of-policing/n126.xml</a:t>
            </a:r>
            <a:r>
              <a:rPr lang="en-US" sz="1200" dirty="0"/>
              <a:t> Accessed on: 11 May 2022 </a:t>
            </a:r>
          </a:p>
          <a:p>
            <a:endParaRPr lang="en-US" sz="1200" dirty="0"/>
          </a:p>
          <a:p>
            <a:endParaRPr lang="en-GB" sz="1500" dirty="0"/>
          </a:p>
          <a:p>
            <a:endParaRPr lang="en-GB" dirty="0"/>
          </a:p>
        </p:txBody>
      </p:sp>
    </p:spTree>
    <p:extLst>
      <p:ext uri="{BB962C8B-B14F-4D97-AF65-F5344CB8AC3E}">
        <p14:creationId xmlns:p14="http://schemas.microsoft.com/office/powerpoint/2010/main" val="22929248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E136F-2C5F-D5BE-01EE-97C7B8D2163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E7FAD2C-F776-D76F-F5C7-2EA618CF993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41318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7010</TotalTime>
  <Words>4197</Words>
  <Application>Microsoft Office PowerPoint</Application>
  <PresentationFormat>Widescreen</PresentationFormat>
  <Paragraphs>264</Paragraphs>
  <Slides>19</Slides>
  <Notes>18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fs-elliot</vt:lpstr>
      <vt:lpstr>Office Theme</vt:lpstr>
      <vt:lpstr>Transnational policing and the impact of leaving the EU </vt:lpstr>
      <vt:lpstr>What is Transnational Policing?</vt:lpstr>
      <vt:lpstr>Europol </vt:lpstr>
      <vt:lpstr>Eurojust</vt:lpstr>
      <vt:lpstr>Benefits to transnational policing</vt:lpstr>
      <vt:lpstr>OTF Greenlight/ Trojan Shield </vt:lpstr>
      <vt:lpstr>Stats…</vt:lpstr>
      <vt:lpstr>Brexit and the challenges </vt:lpstr>
      <vt:lpstr>Brexit and the challenges  </vt:lpstr>
      <vt:lpstr>Advantages to leaving EU</vt:lpstr>
      <vt:lpstr>National Security Stakeholders</vt:lpstr>
      <vt:lpstr>Stakeholders</vt:lpstr>
      <vt:lpstr>Third sector and private sector organisations</vt:lpstr>
      <vt:lpstr>Going forward…..</vt:lpstr>
      <vt:lpstr>Thank you </vt:lpstr>
      <vt:lpstr>References</vt:lpstr>
      <vt:lpstr>References cont….</vt:lpstr>
      <vt:lpstr>References 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Transnational policing and the impact of leaving the EU</dc:title>
  <dc:creator>Sadie France</dc:creator>
  <cp:lastModifiedBy>Sadie France</cp:lastModifiedBy>
  <cp:revision>2</cp:revision>
  <dcterms:created xsi:type="dcterms:W3CDTF">2022-05-11T10:06:10Z</dcterms:created>
  <dcterms:modified xsi:type="dcterms:W3CDTF">2022-05-18T15:54:04Z</dcterms:modified>
</cp:coreProperties>
</file>