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69" r:id="rId3"/>
    <p:sldId id="257" r:id="rId4"/>
    <p:sldId id="258" r:id="rId5"/>
    <p:sldId id="259" r:id="rId6"/>
    <p:sldId id="260" r:id="rId7"/>
    <p:sldId id="261" r:id="rId8"/>
    <p:sldId id="262" r:id="rId9"/>
    <p:sldId id="270" r:id="rId10"/>
    <p:sldId id="263" r:id="rId11"/>
    <p:sldId id="264" r:id="rId12"/>
    <p:sldId id="266" r:id="rId13"/>
    <p:sldId id="267" r:id="rId14"/>
    <p:sldId id="265" r:id="rId15"/>
    <p:sldId id="268" r:id="rId16"/>
  </p:sldIdLst>
  <p:sldSz cx="18288000" cy="10287000"/>
  <p:notesSz cx="6858000" cy="9144000"/>
  <p:embeddedFontLst>
    <p:embeddedFont>
      <p:font typeface="Touvlo Italics" panose="020B0604020202020204" charset="0"/>
      <p:regular r:id="rId18"/>
    </p:embeddedFont>
    <p:embeddedFont>
      <p:font typeface="Calibri" panose="020F0502020204030204" pitchFamily="34" charset="0"/>
      <p:regular r:id="rId19"/>
      <p:bold r:id="rId20"/>
      <p:italic r:id="rId21"/>
      <p:boldItalic r:id="rId22"/>
    </p:embeddedFont>
    <p:embeddedFont>
      <p:font typeface="Tropikal" panose="020B0604020202020204" charset="0"/>
      <p:regular r:id="rId23"/>
    </p:embeddedFont>
    <p:embeddedFont>
      <p:font typeface="Touvlo"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343" autoAdjust="0"/>
  </p:normalViewPr>
  <p:slideViewPr>
    <p:cSldViewPr>
      <p:cViewPr varScale="1">
        <p:scale>
          <a:sx n="44" d="100"/>
          <a:sy n="44" d="100"/>
        </p:scale>
        <p:origin x="792"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42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F2DDE-54C5-483E-B7CE-B28A84D4C041}" type="datetimeFigureOut">
              <a:rPr lang="en-US" smtClean="0"/>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395A27-5781-4CB8-9FDB-28698F390FD3}" type="slidenum">
              <a:rPr lang="en-US" smtClean="0"/>
              <a:t>‹#›</a:t>
            </a:fld>
            <a:endParaRPr lang="en-US"/>
          </a:p>
        </p:txBody>
      </p:sp>
    </p:spTree>
    <p:extLst>
      <p:ext uri="{BB962C8B-B14F-4D97-AF65-F5344CB8AC3E}">
        <p14:creationId xmlns:p14="http://schemas.microsoft.com/office/powerpoint/2010/main" val="1693174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Good morning everyone. My name is Naomi </a:t>
            </a:r>
            <a:r>
              <a:rPr lang="en-US" b="0" dirty="0" err="1"/>
              <a:t>Ilie</a:t>
            </a:r>
            <a:r>
              <a:rPr lang="en-US" b="0" dirty="0"/>
              <a:t>, and today I will be presenting my business plan titled </a:t>
            </a:r>
            <a:r>
              <a:rPr lang="en-US" b="0" i="1" dirty="0" err="1"/>
              <a:t>EcoSip</a:t>
            </a:r>
            <a:r>
              <a:rPr lang="en-US" b="0" i="1" dirty="0"/>
              <a:t> Café: A Sustainable Coffee Venture</a:t>
            </a:r>
            <a:r>
              <a:rPr lang="en-US" b="0" dirty="0"/>
              <a:t>. This presentation is part of my Enterprise and Entrepreneurship (LCLM4006) module under the guidance of Lecturer </a:t>
            </a:r>
            <a:r>
              <a:rPr lang="en-US" b="0" dirty="0" err="1"/>
              <a:t>Taonga</a:t>
            </a:r>
            <a:r>
              <a:rPr lang="en-US" b="0" dirty="0"/>
              <a:t> </a:t>
            </a:r>
            <a:r>
              <a:rPr lang="en-US" b="0" dirty="0" err="1"/>
              <a:t>Kaonga</a:t>
            </a:r>
            <a:r>
              <a:rPr lang="en-US" b="0" dirty="0"/>
              <a:t> </a:t>
            </a:r>
            <a:r>
              <a:rPr lang="en-US" b="0" dirty="0" err="1"/>
              <a:t>Sobere-Snithers</a:t>
            </a:r>
            <a:r>
              <a:rPr lang="en-US" b="0" dirty="0"/>
              <a:t>. The purpose of my presentation is to introduce a business idea that combines sustainability, innovation, and profitability. I will explain the concept behind </a:t>
            </a:r>
            <a:r>
              <a:rPr lang="en-US" b="0" dirty="0" err="1"/>
              <a:t>EcoSip</a:t>
            </a:r>
            <a:r>
              <a:rPr lang="en-US" b="0" dirty="0"/>
              <a:t> Café, its market environment, the marketing strategies it will use, and how funding will be allocated.</a:t>
            </a:r>
          </a:p>
        </p:txBody>
      </p:sp>
      <p:sp>
        <p:nvSpPr>
          <p:cNvPr id="4" name="Slide Number Placeholder 3"/>
          <p:cNvSpPr>
            <a:spLocks noGrp="1"/>
          </p:cNvSpPr>
          <p:nvPr>
            <p:ph type="sldNum" sz="quarter" idx="10"/>
          </p:nvPr>
        </p:nvSpPr>
        <p:spPr/>
        <p:txBody>
          <a:bodyPr/>
          <a:lstStyle/>
          <a:p>
            <a:fld id="{7A395A27-5781-4CB8-9FDB-28698F390FD3}" type="slidenum">
              <a:rPr lang="en-US" smtClean="0"/>
              <a:t>1</a:t>
            </a:fld>
            <a:endParaRPr lang="en-US"/>
          </a:p>
        </p:txBody>
      </p:sp>
    </p:spTree>
    <p:extLst>
      <p:ext uri="{BB962C8B-B14F-4D97-AF65-F5344CB8AC3E}">
        <p14:creationId xmlns:p14="http://schemas.microsoft.com/office/powerpoint/2010/main" val="2002185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2</a:t>
            </a:fld>
            <a:endParaRPr lang="en-US"/>
          </a:p>
        </p:txBody>
      </p:sp>
    </p:spTree>
    <p:extLst>
      <p:ext uri="{BB962C8B-B14F-4D97-AF65-F5344CB8AC3E}">
        <p14:creationId xmlns:p14="http://schemas.microsoft.com/office/powerpoint/2010/main" val="1773479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err="1"/>
              <a:t>EcoSip</a:t>
            </a:r>
            <a:r>
              <a:rPr lang="en-US" b="0" dirty="0"/>
              <a:t> Café is a sustainability-focused coffee shop that will be established in Birmingham city </a:t>
            </a:r>
            <a:r>
              <a:rPr lang="en-US" b="0" dirty="0" err="1"/>
              <a:t>centre</a:t>
            </a:r>
            <a:r>
              <a:rPr lang="en-US" b="0" dirty="0"/>
              <a:t>, an area known for its diverse population and vibrant café culture. The business is designed to offer eco-friendly, ethically sourced coffee and plant-based food options. </a:t>
            </a:r>
            <a:r>
              <a:rPr lang="en-US" b="0" dirty="0" err="1"/>
              <a:t>EcoSip</a:t>
            </a:r>
            <a:r>
              <a:rPr lang="en-US" b="0" dirty="0"/>
              <a:t> Café is not just another coffee shop—it aims to be a movement towards conscious consumption, promoting environmental awareness and responsible business operations. The café’s mission is “to brew sustainability into every cup by offering eco-friendly, high-quality coffee experiences that inspire conscious living.” Its vision is to become the UK’s leading sustainable café brand by 2030.</a:t>
            </a:r>
          </a:p>
          <a:p>
            <a:r>
              <a:rPr lang="en-US" b="0" dirty="0"/>
              <a:t>In terms of structure, </a:t>
            </a:r>
            <a:r>
              <a:rPr lang="en-US" b="0" dirty="0" err="1"/>
              <a:t>EcoSip</a:t>
            </a:r>
            <a:r>
              <a:rPr lang="en-US" b="0" dirty="0"/>
              <a:t> Café will operate as a Private Limited Company (Ltd), which provides limited liability and greater credibility when attracting investors. The management structure will include a Managing Director who oversees strategy and sustainability, an Operations Manager responsible for supply chain and day-to-day management, a Marketing Manager focusing on brand promotion, and a small team of baristas trained in customer service excellence. This structure ensures clear accountability and efficient management (Burns, 2022).</a:t>
            </a:r>
          </a:p>
        </p:txBody>
      </p:sp>
      <p:sp>
        <p:nvSpPr>
          <p:cNvPr id="4" name="Slide Number Placeholder 3"/>
          <p:cNvSpPr>
            <a:spLocks noGrp="1"/>
          </p:cNvSpPr>
          <p:nvPr>
            <p:ph type="sldNum" sz="quarter" idx="10"/>
          </p:nvPr>
        </p:nvSpPr>
        <p:spPr/>
        <p:txBody>
          <a:bodyPr/>
          <a:lstStyle/>
          <a:p>
            <a:fld id="{7A395A27-5781-4CB8-9FDB-28698F390FD3}" type="slidenum">
              <a:rPr lang="en-US" smtClean="0"/>
              <a:t>3</a:t>
            </a:fld>
            <a:endParaRPr lang="en-US"/>
          </a:p>
        </p:txBody>
      </p:sp>
    </p:spTree>
    <p:extLst>
      <p:ext uri="{BB962C8B-B14F-4D97-AF65-F5344CB8AC3E}">
        <p14:creationId xmlns:p14="http://schemas.microsoft.com/office/powerpoint/2010/main" val="1862514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err="1"/>
              <a:t>EcoSip</a:t>
            </a:r>
            <a:r>
              <a:rPr lang="en-US" b="0" dirty="0"/>
              <a:t> Café will provide a range of products and services that emphasize ethical and environmental responsibility. The core offerings will include fair-trade coffee, organic teas, and vegan pastries made with locally sourced ingredients. These products cater to the growing demand for plant-based and sustainable food options. One of the café’s unique offerings will be its refill coffee subscription program, where customers can bring their own reusable cups and earn loyalty rewards. This encourages waste reduction and strengthens customer retention.</a:t>
            </a:r>
          </a:p>
          <a:p>
            <a:r>
              <a:rPr lang="en-US" b="0" dirty="0"/>
              <a:t>In addition, </a:t>
            </a:r>
            <a:r>
              <a:rPr lang="en-US" b="0" dirty="0" err="1"/>
              <a:t>EcoSip</a:t>
            </a:r>
            <a:r>
              <a:rPr lang="en-US" b="0" dirty="0"/>
              <a:t> Café will sell eco-friendly merchandise, such as bamboo mugs, stainless steel straws, and reusable tote bags. By promoting zero-plastic alternatives, the business aims to cultivate an environmentally conscious community of customers. As </a:t>
            </a:r>
            <a:r>
              <a:rPr lang="en-US" b="0" dirty="0" err="1"/>
              <a:t>Chitez</a:t>
            </a:r>
            <a:r>
              <a:rPr lang="en-US" b="0" dirty="0"/>
              <a:t> et al. (2025) explain, sustainability-focused enterprises often succeed when they integrate environmental goals with customer experience, which is central to </a:t>
            </a:r>
            <a:r>
              <a:rPr lang="en-US" b="0" dirty="0" err="1"/>
              <a:t>EcoSip</a:t>
            </a:r>
            <a:r>
              <a:rPr lang="en-US" b="0" dirty="0"/>
              <a:t> Café’s business model.</a:t>
            </a:r>
          </a:p>
          <a:p>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4</a:t>
            </a:fld>
            <a:endParaRPr lang="en-US"/>
          </a:p>
        </p:txBody>
      </p:sp>
    </p:spTree>
    <p:extLst>
      <p:ext uri="{BB962C8B-B14F-4D97-AF65-F5344CB8AC3E}">
        <p14:creationId xmlns:p14="http://schemas.microsoft.com/office/powerpoint/2010/main" val="39943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err="1"/>
              <a:t>EcoSip</a:t>
            </a:r>
            <a:r>
              <a:rPr lang="en-US" b="0" dirty="0"/>
              <a:t> Café’s Private Limited Company (Ltd) format was chosen because it limits financial liability and allows the business to raise funds from private investors. This legal structure is also common among small and medium-sized enterprises in the UK, providing a balance between flexibility and formality. The management team will include three core departments: strategy, operations, and marketing. The Managing Director will oversee the company’s vision and financial strategy. The Operations Manager will ensure smooth daily performance, manage supplier relations, and maintain quality control. The Marketing Manager will develop campaigns, oversee social media presence, and coordinate promotions. Together, these roles create a strong foundation for business growth and employee collaboration (Jackson, 2024).</a:t>
            </a:r>
          </a:p>
        </p:txBody>
      </p:sp>
      <p:sp>
        <p:nvSpPr>
          <p:cNvPr id="4" name="Slide Number Placeholder 3"/>
          <p:cNvSpPr>
            <a:spLocks noGrp="1"/>
          </p:cNvSpPr>
          <p:nvPr>
            <p:ph type="sldNum" sz="quarter" idx="10"/>
          </p:nvPr>
        </p:nvSpPr>
        <p:spPr/>
        <p:txBody>
          <a:bodyPr/>
          <a:lstStyle/>
          <a:p>
            <a:fld id="{7A395A27-5781-4CB8-9FDB-28698F390FD3}" type="slidenum">
              <a:rPr lang="en-US" smtClean="0"/>
              <a:t>5</a:t>
            </a:fld>
            <a:endParaRPr lang="en-US"/>
          </a:p>
        </p:txBody>
      </p:sp>
    </p:spTree>
    <p:extLst>
      <p:ext uri="{BB962C8B-B14F-4D97-AF65-F5344CB8AC3E}">
        <p14:creationId xmlns:p14="http://schemas.microsoft.com/office/powerpoint/2010/main" val="1029651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err="1"/>
              <a:t>EcoSip</a:t>
            </a:r>
            <a:r>
              <a:rPr lang="en-US" b="0" dirty="0"/>
              <a:t> Café’s external environment was </a:t>
            </a:r>
            <a:r>
              <a:rPr lang="en-US" b="0" dirty="0" err="1"/>
              <a:t>analysed</a:t>
            </a:r>
            <a:r>
              <a:rPr lang="en-US" b="0" dirty="0"/>
              <a:t> using the PESTEL framework, which includes political, economic, social, technological, environmental, and legal factors. Politically, the UK government’s Net Zero Strategy supports sustainable entrepreneurship through grants and tax incentives (HM Government, 2021). Economically, the coffee industry in the UK is worth over £15 billion and continues to grow by about 4% annually (</a:t>
            </a:r>
            <a:r>
              <a:rPr lang="en-US" b="0" dirty="0" err="1"/>
              <a:t>Chitez</a:t>
            </a:r>
            <a:r>
              <a:rPr lang="en-US" b="0" dirty="0"/>
              <a:t> et al., 2025). Socially, consumer </a:t>
            </a:r>
            <a:r>
              <a:rPr lang="en-US" b="0" dirty="0" err="1"/>
              <a:t>behaviour</a:t>
            </a:r>
            <a:r>
              <a:rPr lang="en-US" b="0" dirty="0"/>
              <a:t> is shifting toward ethical consumption, and many people now prefer brands that reflect their environmental values. Technological advances, such as contactless payments and mobile apps, enhance efficiency and customer engagement. Environmentally, </a:t>
            </a:r>
            <a:r>
              <a:rPr lang="en-US" b="0" dirty="0" err="1"/>
              <a:t>EcoSip</a:t>
            </a:r>
            <a:r>
              <a:rPr lang="en-US" b="0" dirty="0"/>
              <a:t> Café aligns with the United Nations Sustainable Development Goal 12, which promotes responsible production and consumption. Legally, the business will comply with the Food Standards Agency (2024) and UK GDPR regulations (ICO, 2023).</a:t>
            </a:r>
          </a:p>
          <a:p>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6</a:t>
            </a:fld>
            <a:endParaRPr lang="en-US"/>
          </a:p>
        </p:txBody>
      </p:sp>
    </p:spTree>
    <p:extLst>
      <p:ext uri="{BB962C8B-B14F-4D97-AF65-F5344CB8AC3E}">
        <p14:creationId xmlns:p14="http://schemas.microsoft.com/office/powerpoint/2010/main" val="1342323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t>The UK government is actively supporting green entrepreneurship through initiatives that encourage low-carbon businesses. </a:t>
            </a:r>
            <a:r>
              <a:rPr lang="en-US" b="0" dirty="0" err="1"/>
              <a:t>EcoSip</a:t>
            </a:r>
            <a:r>
              <a:rPr lang="en-US" b="0" dirty="0"/>
              <a:t> Café will benefit from available sustainability grants and small business support schemes. From an economic standpoint, Birmingham’s busy commercial areas offer strong customer potential due to high foot traffic from students and office workers. However, inflation and import costs affect profit margins, so </a:t>
            </a:r>
            <a:r>
              <a:rPr lang="en-US" b="0" dirty="0" err="1"/>
              <a:t>EcoSip</a:t>
            </a:r>
            <a:r>
              <a:rPr lang="en-US" b="0" dirty="0"/>
              <a:t> will rely on locally sourced ingredients to reduce dependency on imports and manage costs effectively.</a:t>
            </a:r>
          </a:p>
          <a:p>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7</a:t>
            </a:fld>
            <a:endParaRPr lang="en-US"/>
          </a:p>
        </p:txBody>
      </p:sp>
    </p:spTree>
    <p:extLst>
      <p:ext uri="{BB962C8B-B14F-4D97-AF65-F5344CB8AC3E}">
        <p14:creationId xmlns:p14="http://schemas.microsoft.com/office/powerpoint/2010/main" val="160516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t>From a social perspective, consumers increasingly prefer sustainable brands that align with their values. A growing number of people, especially </a:t>
            </a:r>
            <a:r>
              <a:rPr lang="en-US" b="0" dirty="0" err="1"/>
              <a:t>millennials</a:t>
            </a:r>
            <a:r>
              <a:rPr lang="en-US" b="0" dirty="0"/>
              <a:t> and Gen Z, are shifting towards plant-based diets and eco-conscious lifestyles. </a:t>
            </a:r>
            <a:r>
              <a:rPr lang="en-US" b="0" dirty="0" err="1"/>
              <a:t>EcoSip</a:t>
            </a:r>
            <a:r>
              <a:rPr lang="en-US" b="0" dirty="0"/>
              <a:t> Café will position itself as an inclusive, community-driven brand that promotes both health and sustainability. Technologically, the café will introduce a mobile app offering pre-orders, digital receipts, and a loyalty rewards system powered by AI-based analytics. This will allow the company to better understand customer preferences and improve service efficiency. As Jackson (2024) notes, technology-driven customer engagement plays a vital role in the success of modern small enterprises.</a:t>
            </a:r>
          </a:p>
          <a:p>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8</a:t>
            </a:fld>
            <a:endParaRPr lang="en-US"/>
          </a:p>
        </p:txBody>
      </p:sp>
    </p:spTree>
    <p:extLst>
      <p:ext uri="{BB962C8B-B14F-4D97-AF65-F5344CB8AC3E}">
        <p14:creationId xmlns:p14="http://schemas.microsoft.com/office/powerpoint/2010/main" val="231560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 </a:t>
            </a:r>
            <a:r>
              <a:rPr lang="en-US" dirty="0" err="1"/>
              <a:t>EcoSip</a:t>
            </a:r>
            <a:r>
              <a:rPr lang="en-US" dirty="0"/>
              <a:t> Café benefits from the growing demand for sustainable and eco-friendly products, which supports its business growth. However, rising inflation and fluctuating coffee bean prices could impact profit margins. The café must also comply with UK Food Standards Agency (FSA) regulations to ensure food safety and hygiene. </a:t>
            </a:r>
            <a:r>
              <a:rPr lang="en-US"/>
              <a:t>Additionally, it must follow environmental laws related to sustainable packaging and proper waste management to maintain its eco-conscious brand image.</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9</a:t>
            </a:fld>
            <a:endParaRPr lang="en-US"/>
          </a:p>
        </p:txBody>
      </p:sp>
    </p:spTree>
    <p:extLst>
      <p:ext uri="{BB962C8B-B14F-4D97-AF65-F5344CB8AC3E}">
        <p14:creationId xmlns:p14="http://schemas.microsoft.com/office/powerpoint/2010/main" val="2914768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err="1"/>
              <a:t>EcoSip</a:t>
            </a:r>
            <a:r>
              <a:rPr lang="en-US" b="0" dirty="0"/>
              <a:t> Café’s marketing strategy will </a:t>
            </a:r>
            <a:r>
              <a:rPr lang="en-US" b="0" dirty="0" err="1"/>
              <a:t>centre</a:t>
            </a:r>
            <a:r>
              <a:rPr lang="en-US" b="0" dirty="0"/>
              <a:t> around green branding, community engagement, and digital promotion. The café will use social media platforms like Instagram, </a:t>
            </a:r>
            <a:r>
              <a:rPr lang="en-US" b="0" dirty="0" err="1"/>
              <a:t>TikTok</a:t>
            </a:r>
            <a:r>
              <a:rPr lang="en-US" b="0" dirty="0"/>
              <a:t>, and Google Business to share sustainability stories, special offers, and upcoming events. Partnering with local universities and eco-friendly organizations will help strengthen its community presence. In addition, loyalty programs and referral incentives will be used to encourage repeat visits. This marketing approach reflects Burns’ (2022) emphasis on customer-centric entrepreneurship, where emotional connection and value creation drive long-term success.</a:t>
            </a:r>
          </a:p>
          <a:p>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10</a:t>
            </a:fld>
            <a:endParaRPr lang="en-US"/>
          </a:p>
        </p:txBody>
      </p:sp>
    </p:spTree>
    <p:extLst>
      <p:ext uri="{BB962C8B-B14F-4D97-AF65-F5344CB8AC3E}">
        <p14:creationId xmlns:p14="http://schemas.microsoft.com/office/powerpoint/2010/main" val="14094311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err="1"/>
              <a:t>EcoSip</a:t>
            </a:r>
            <a:r>
              <a:rPr lang="en-US" b="0" dirty="0"/>
              <a:t> Café’s primary target audience will be urban professionals aged 20 to 40, who value ethical consumption and convenience. The secondary target group includes university students who seek affordable, sustainable coffee options in comfortable environments. The café’s positioning statement</a:t>
            </a:r>
            <a:r>
              <a:rPr lang="en-US" b="0" baseline="0" dirty="0"/>
              <a:t> </a:t>
            </a:r>
            <a:r>
              <a:rPr lang="en-US" b="0" dirty="0"/>
              <a:t> “Your daily brew with a purpose”</a:t>
            </a:r>
            <a:r>
              <a:rPr lang="en-US" b="0" baseline="0" dirty="0"/>
              <a:t> </a:t>
            </a:r>
            <a:r>
              <a:rPr lang="en-US" b="0" dirty="0"/>
              <a:t>reflects its commitment to sustainability and community well-being. Customer segmentation will be based on psychographic and </a:t>
            </a:r>
            <a:r>
              <a:rPr lang="en-US" b="0" dirty="0" err="1"/>
              <a:t>behavioural</a:t>
            </a:r>
            <a:r>
              <a:rPr lang="en-US" b="0" dirty="0"/>
              <a:t> factors, focusing on environmentally conscious lifestyles. According to </a:t>
            </a:r>
            <a:r>
              <a:rPr lang="en-US" b="0" dirty="0" err="1"/>
              <a:t>Chitez</a:t>
            </a:r>
            <a:r>
              <a:rPr lang="en-US" b="0" dirty="0"/>
              <a:t> et al. (2025), clearly identifying target segments allows small businesses to allocate resources more effectively and improve brand loyalty.</a:t>
            </a:r>
          </a:p>
          <a:p>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11</a:t>
            </a:fld>
            <a:endParaRPr lang="en-US"/>
          </a:p>
        </p:txBody>
      </p:sp>
    </p:spTree>
    <p:extLst>
      <p:ext uri="{BB962C8B-B14F-4D97-AF65-F5344CB8AC3E}">
        <p14:creationId xmlns:p14="http://schemas.microsoft.com/office/powerpoint/2010/main" val="607151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err="1"/>
              <a:t>EcoSip</a:t>
            </a:r>
            <a:r>
              <a:rPr lang="en-US" b="0" dirty="0"/>
              <a:t> Café’s marketing mix will follow the 4Ps model: Product, Price, Place, and Promotion. The product offering includes fair-trade coffee, vegan snacks, and reusable packaging. The pricing strategy will be competitive yet value-driven, offering discounts for students and customers who bring their own cups. The café’s location in Birmingham city </a:t>
            </a:r>
            <a:r>
              <a:rPr lang="en-US" b="0" dirty="0" err="1"/>
              <a:t>centre</a:t>
            </a:r>
            <a:r>
              <a:rPr lang="en-US" b="0" dirty="0"/>
              <a:t> ensures easy accessibility and visibility. Promotional activities will include social media campaigns, influencer collaborations, and sustainability workshops. Together, these strategies will create strong brand differentiation in a competitive market.</a:t>
            </a:r>
          </a:p>
          <a:p>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12</a:t>
            </a:fld>
            <a:endParaRPr lang="en-US"/>
          </a:p>
        </p:txBody>
      </p:sp>
    </p:spTree>
    <p:extLst>
      <p:ext uri="{BB962C8B-B14F-4D97-AF65-F5344CB8AC3E}">
        <p14:creationId xmlns:p14="http://schemas.microsoft.com/office/powerpoint/2010/main" val="7634717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t>The total funding required to launch </a:t>
            </a:r>
            <a:r>
              <a:rPr lang="en-US" b="0" dirty="0" err="1"/>
              <a:t>EcoSip</a:t>
            </a:r>
            <a:r>
              <a:rPr lang="en-US" b="0" dirty="0"/>
              <a:t> Café is estimated at £85,000. The funding will come from three sources: £45,000 from founder savings and family investment, £30,000 from a UK Green Business Grant, and £10,000 from a local enterprise loan. The allocation of funds will include £30,000 for lease and renovation, £20,000 for coffee equipment and furniture, £10,000 for marketing, £15,000 for inventory and supplies, and £10,000 as working capital for the first three months of operation. This financial structure ensures stability during the launch phase while maintaining a focus on sustainable growth (HM Government, 2021).</a:t>
            </a:r>
          </a:p>
          <a:p>
            <a:endParaRPr lang="en-US" b="0" dirty="0"/>
          </a:p>
        </p:txBody>
      </p:sp>
      <p:sp>
        <p:nvSpPr>
          <p:cNvPr id="4" name="Slide Number Placeholder 3"/>
          <p:cNvSpPr>
            <a:spLocks noGrp="1"/>
          </p:cNvSpPr>
          <p:nvPr>
            <p:ph type="sldNum" sz="quarter" idx="10"/>
          </p:nvPr>
        </p:nvSpPr>
        <p:spPr/>
        <p:txBody>
          <a:bodyPr/>
          <a:lstStyle/>
          <a:p>
            <a:fld id="{7A395A27-5781-4CB8-9FDB-28698F390FD3}" type="slidenum">
              <a:rPr lang="en-US" smtClean="0"/>
              <a:t>13</a:t>
            </a:fld>
            <a:endParaRPr lang="en-US"/>
          </a:p>
        </p:txBody>
      </p:sp>
    </p:spTree>
    <p:extLst>
      <p:ext uri="{BB962C8B-B14F-4D97-AF65-F5344CB8AC3E}">
        <p14:creationId xmlns:p14="http://schemas.microsoft.com/office/powerpoint/2010/main" val="41489034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 conclusion, </a:t>
            </a:r>
            <a:r>
              <a:rPr lang="en-US" dirty="0" err="1"/>
              <a:t>EcoSip</a:t>
            </a:r>
            <a:r>
              <a:rPr lang="en-US" dirty="0"/>
              <a:t> Café is a forward-thinking venture that combines sustainability, innovation, and community engagement. By offering ethically sourced coffee and plant-based foods, the café addresses the increasing demand for environmentally responsible businesses. With a strong marketing strategy, effective funding plan, and dedicated management structure, </a:t>
            </a:r>
            <a:r>
              <a:rPr lang="en-US" dirty="0" err="1"/>
              <a:t>EcoSip</a:t>
            </a:r>
            <a:r>
              <a:rPr lang="en-US" dirty="0"/>
              <a:t> Café is positioned for long-term success in the UK’s thriving coffee market. The business aligns with global sustainability goals and reflects the growing consumer movement toward responsible living. As Burns (2022) and </a:t>
            </a:r>
            <a:r>
              <a:rPr lang="en-US" dirty="0" err="1"/>
              <a:t>Chitez</a:t>
            </a:r>
            <a:r>
              <a:rPr lang="en-US" dirty="0"/>
              <a:t> et al. (2025) argue, the future of entrepreneurship lies in creating value that benefits both people and the </a:t>
            </a:r>
            <a:r>
              <a:rPr lang="en-US"/>
              <a:t>planet</a:t>
            </a:r>
            <a:r>
              <a:rPr lang="en-US" smtClean="0"/>
              <a:t>.</a:t>
            </a:r>
            <a:endParaRPr lang="en-US" dirty="0"/>
          </a:p>
        </p:txBody>
      </p:sp>
      <p:sp>
        <p:nvSpPr>
          <p:cNvPr id="4" name="Slide Number Placeholder 3"/>
          <p:cNvSpPr>
            <a:spLocks noGrp="1"/>
          </p:cNvSpPr>
          <p:nvPr>
            <p:ph type="sldNum" sz="quarter" idx="10"/>
          </p:nvPr>
        </p:nvSpPr>
        <p:spPr/>
        <p:txBody>
          <a:bodyPr/>
          <a:lstStyle/>
          <a:p>
            <a:fld id="{7A395A27-5781-4CB8-9FDB-28698F390FD3}" type="slidenum">
              <a:rPr lang="en-US" smtClean="0"/>
              <a:t>14</a:t>
            </a:fld>
            <a:endParaRPr lang="en-US"/>
          </a:p>
        </p:txBody>
      </p:sp>
    </p:spTree>
    <p:extLst>
      <p:ext uri="{BB962C8B-B14F-4D97-AF65-F5344CB8AC3E}">
        <p14:creationId xmlns:p14="http://schemas.microsoft.com/office/powerpoint/2010/main" val="475504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395A27-5781-4CB8-9FDB-28698F390FD3}" type="slidenum">
              <a:rPr lang="en-US" smtClean="0"/>
              <a:t>15</a:t>
            </a:fld>
            <a:endParaRPr lang="en-US"/>
          </a:p>
        </p:txBody>
      </p:sp>
    </p:spTree>
    <p:extLst>
      <p:ext uri="{BB962C8B-B14F-4D97-AF65-F5344CB8AC3E}">
        <p14:creationId xmlns:p14="http://schemas.microsoft.com/office/powerpoint/2010/main" val="464841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sp>
        <p:nvSpPr>
          <p:cNvPr id="2" name="Freeform 2"/>
          <p:cNvSpPr/>
          <p:nvPr/>
        </p:nvSpPr>
        <p:spPr>
          <a:xfrm>
            <a:off x="9506227" y="3351987"/>
            <a:ext cx="1802073" cy="2664803"/>
          </a:xfrm>
          <a:custGeom>
            <a:avLst/>
            <a:gdLst/>
            <a:ahLst/>
            <a:cxnLst/>
            <a:rect l="l" t="t" r="r" b="b"/>
            <a:pathLst>
              <a:path w="1802073" h="2664803">
                <a:moveTo>
                  <a:pt x="0" y="0"/>
                </a:moveTo>
                <a:lnTo>
                  <a:pt x="1802073" y="0"/>
                </a:lnTo>
                <a:lnTo>
                  <a:pt x="1802073" y="2664803"/>
                </a:lnTo>
                <a:lnTo>
                  <a:pt x="0" y="2664803"/>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3" name="TextBox 3"/>
          <p:cNvSpPr txBox="1"/>
          <p:nvPr/>
        </p:nvSpPr>
        <p:spPr>
          <a:xfrm>
            <a:off x="11658600" y="3668725"/>
            <a:ext cx="6343750" cy="2031325"/>
          </a:xfrm>
          <a:prstGeom prst="rect">
            <a:avLst/>
          </a:prstGeom>
        </p:spPr>
        <p:txBody>
          <a:bodyPr wrap="square" lIns="0" tIns="0" rIns="0" bIns="0" rtlCol="0" anchor="t">
            <a:spAutoFit/>
          </a:bodyPr>
          <a:lstStyle/>
          <a:p>
            <a:r>
              <a:rPr lang="en-US" sz="4400" dirty="0" err="1">
                <a:solidFill>
                  <a:srgbClr val="1C130D"/>
                </a:solidFill>
                <a:latin typeface="Tropikal"/>
                <a:ea typeface="Tropikal"/>
                <a:cs typeface="Tropikal"/>
                <a:sym typeface="Tropikal"/>
              </a:rPr>
              <a:t>EcoSip</a:t>
            </a:r>
            <a:r>
              <a:rPr lang="en-US" sz="4400" dirty="0">
                <a:solidFill>
                  <a:srgbClr val="1C130D"/>
                </a:solidFill>
                <a:latin typeface="Tropikal"/>
                <a:ea typeface="Tropikal"/>
                <a:cs typeface="Tropikal"/>
                <a:sym typeface="Tropikal"/>
              </a:rPr>
              <a:t> Café – A Sustainable Coffee Venture</a:t>
            </a:r>
          </a:p>
        </p:txBody>
      </p:sp>
      <p:sp>
        <p:nvSpPr>
          <p:cNvPr id="4" name="AutoShape 4"/>
          <p:cNvSpPr/>
          <p:nvPr/>
        </p:nvSpPr>
        <p:spPr>
          <a:xfrm>
            <a:off x="5402897" y="1009650"/>
            <a:ext cx="13515592" cy="0"/>
          </a:xfrm>
          <a:prstGeom prst="line">
            <a:avLst/>
          </a:prstGeom>
          <a:ln w="38100" cap="flat">
            <a:solidFill>
              <a:srgbClr val="B37D44"/>
            </a:solidFill>
            <a:prstDash val="solid"/>
            <a:headEnd type="none" w="sm" len="sm"/>
            <a:tailEnd type="none" w="sm" len="sm"/>
          </a:ln>
        </p:spPr>
      </p:sp>
      <p:sp>
        <p:nvSpPr>
          <p:cNvPr id="5" name="AutoShape 5"/>
          <p:cNvSpPr/>
          <p:nvPr/>
        </p:nvSpPr>
        <p:spPr>
          <a:xfrm>
            <a:off x="5402897" y="9309202"/>
            <a:ext cx="13515592" cy="0"/>
          </a:xfrm>
          <a:prstGeom prst="line">
            <a:avLst/>
          </a:prstGeom>
          <a:ln w="38100" cap="flat">
            <a:solidFill>
              <a:srgbClr val="B37D44"/>
            </a:solidFill>
            <a:prstDash val="solid"/>
            <a:headEnd type="none" w="sm" len="sm"/>
            <a:tailEnd type="none" w="sm" len="sm"/>
          </a:ln>
        </p:spPr>
      </p:sp>
      <p:grpSp>
        <p:nvGrpSpPr>
          <p:cNvPr id="6" name="Group 6"/>
          <p:cNvGrpSpPr/>
          <p:nvPr/>
        </p:nvGrpSpPr>
        <p:grpSpPr>
          <a:xfrm>
            <a:off x="-767328" y="958748"/>
            <a:ext cx="8369503" cy="8369503"/>
            <a:chOff x="0" y="0"/>
            <a:chExt cx="2204314" cy="2204314"/>
          </a:xfrm>
        </p:grpSpPr>
        <p:sp>
          <p:nvSpPr>
            <p:cNvPr id="7" name="Freeform 7"/>
            <p:cNvSpPr/>
            <p:nvPr/>
          </p:nvSpPr>
          <p:spPr>
            <a:xfrm>
              <a:off x="0" y="0"/>
              <a:ext cx="2204314" cy="2204314"/>
            </a:xfrm>
            <a:custGeom>
              <a:avLst/>
              <a:gdLst/>
              <a:ahLst/>
              <a:cxnLst/>
              <a:rect l="l" t="t" r="r" b="b"/>
              <a:pathLst>
                <a:path w="2204314" h="2204314">
                  <a:moveTo>
                    <a:pt x="0" y="0"/>
                  </a:moveTo>
                  <a:lnTo>
                    <a:pt x="2204314" y="0"/>
                  </a:lnTo>
                  <a:lnTo>
                    <a:pt x="2204314" y="2204314"/>
                  </a:lnTo>
                  <a:lnTo>
                    <a:pt x="0" y="2204314"/>
                  </a:lnTo>
                  <a:close/>
                </a:path>
              </a:pathLst>
            </a:custGeom>
            <a:solidFill>
              <a:srgbClr val="1C130D"/>
            </a:solidFill>
          </p:spPr>
        </p:sp>
        <p:sp>
          <p:nvSpPr>
            <p:cNvPr id="8" name="TextBox 8"/>
            <p:cNvSpPr txBox="1"/>
            <p:nvPr/>
          </p:nvSpPr>
          <p:spPr>
            <a:xfrm>
              <a:off x="0" y="-38100"/>
              <a:ext cx="2204314" cy="2242414"/>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28700" y="1455026"/>
            <a:ext cx="7376948" cy="7376948"/>
            <a:chOff x="0" y="0"/>
            <a:chExt cx="812800" cy="812800"/>
          </a:xfrm>
        </p:grpSpPr>
        <p:sp>
          <p:nvSpPr>
            <p:cNvPr id="10" name="Freeform 10"/>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5"/>
              <a:stretch>
                <a:fillRect t="-16666" b="-16666"/>
              </a:stretch>
            </a:blipFill>
          </p:spPr>
        </p:sp>
      </p:grpSp>
      <p:sp>
        <p:nvSpPr>
          <p:cNvPr id="11" name="TextBox 11"/>
          <p:cNvSpPr txBox="1"/>
          <p:nvPr/>
        </p:nvSpPr>
        <p:spPr>
          <a:xfrm>
            <a:off x="8610600" y="6438900"/>
            <a:ext cx="9677400" cy="1477328"/>
          </a:xfrm>
          <a:prstGeom prst="rect">
            <a:avLst/>
          </a:prstGeom>
        </p:spPr>
        <p:txBody>
          <a:bodyPr wrap="square" lIns="0" tIns="0" rIns="0" bIns="0" rtlCol="0" anchor="t">
            <a:spAutoFit/>
          </a:bodyPr>
          <a:lstStyle/>
          <a:p>
            <a:pPr algn="ctr"/>
            <a:r>
              <a:rPr lang="en-US" sz="2400" i="1" dirty="0" err="1">
                <a:solidFill>
                  <a:srgbClr val="1C130D"/>
                </a:solidFill>
                <a:latin typeface="Touvlo Italics"/>
                <a:ea typeface="Touvlo Italics"/>
                <a:cs typeface="Touvlo Italics"/>
                <a:sym typeface="Touvlo Italics"/>
              </a:rPr>
              <a:t>Programme</a:t>
            </a:r>
            <a:r>
              <a:rPr lang="en-US" sz="2400" i="1" dirty="0">
                <a:solidFill>
                  <a:srgbClr val="1C130D"/>
                </a:solidFill>
                <a:latin typeface="Touvlo Italics"/>
                <a:ea typeface="Touvlo Italics"/>
                <a:cs typeface="Touvlo Italics"/>
                <a:sym typeface="Touvlo Italics"/>
              </a:rPr>
              <a:t> of Study: Certificate in Higher Education Business Skills for the Workplace</a:t>
            </a:r>
          </a:p>
          <a:p>
            <a:pPr algn="ctr"/>
            <a:r>
              <a:rPr lang="en-US" sz="2400" i="1" dirty="0">
                <a:solidFill>
                  <a:srgbClr val="1C130D"/>
                </a:solidFill>
                <a:latin typeface="Touvlo Italics"/>
                <a:ea typeface="Touvlo Italics"/>
                <a:cs typeface="Touvlo Italics"/>
                <a:sym typeface="Touvlo Italics"/>
              </a:rPr>
              <a:t>Module Name &amp; Code: Enterprise and Entrepreneurship (LCLM4006)</a:t>
            </a:r>
          </a:p>
          <a:p>
            <a:pPr algn="ctr"/>
            <a:r>
              <a:rPr lang="en-US" sz="2400" i="1" dirty="0">
                <a:solidFill>
                  <a:srgbClr val="1C130D"/>
                </a:solidFill>
                <a:latin typeface="Touvlo Italics"/>
                <a:ea typeface="Touvlo Italics"/>
                <a:cs typeface="Touvlo Italics"/>
                <a:sym typeface="Touvlo Italics"/>
              </a:rPr>
              <a:t>Lecturer: </a:t>
            </a:r>
            <a:r>
              <a:rPr lang="en-US" sz="2400" i="1" dirty="0" err="1">
                <a:solidFill>
                  <a:srgbClr val="1C130D"/>
                </a:solidFill>
                <a:latin typeface="Touvlo Italics"/>
                <a:ea typeface="Touvlo Italics"/>
                <a:cs typeface="Touvlo Italics"/>
                <a:sym typeface="Touvlo Italics"/>
              </a:rPr>
              <a:t>Taonga</a:t>
            </a:r>
            <a:r>
              <a:rPr lang="en-US" sz="2400" i="1" dirty="0">
                <a:solidFill>
                  <a:srgbClr val="1C130D"/>
                </a:solidFill>
                <a:latin typeface="Touvlo Italics"/>
                <a:ea typeface="Touvlo Italics"/>
                <a:cs typeface="Touvlo Italics"/>
                <a:sym typeface="Touvlo Italics"/>
              </a:rPr>
              <a:t> </a:t>
            </a:r>
            <a:r>
              <a:rPr lang="en-US" sz="2400" i="1" dirty="0" err="1">
                <a:solidFill>
                  <a:srgbClr val="1C130D"/>
                </a:solidFill>
                <a:latin typeface="Touvlo Italics"/>
                <a:ea typeface="Touvlo Italics"/>
                <a:cs typeface="Touvlo Italics"/>
                <a:sym typeface="Touvlo Italics"/>
              </a:rPr>
              <a:t>Kaonga</a:t>
            </a:r>
            <a:r>
              <a:rPr lang="en-US" sz="2400" i="1" dirty="0">
                <a:solidFill>
                  <a:srgbClr val="1C130D"/>
                </a:solidFill>
                <a:latin typeface="Touvlo Italics"/>
                <a:ea typeface="Touvlo Italics"/>
                <a:cs typeface="Touvlo Italics"/>
                <a:sym typeface="Touvlo Italics"/>
              </a:rPr>
              <a:t> </a:t>
            </a:r>
            <a:r>
              <a:rPr lang="en-US" sz="2400" i="1" dirty="0" err="1">
                <a:solidFill>
                  <a:srgbClr val="1C130D"/>
                </a:solidFill>
                <a:latin typeface="Touvlo Italics"/>
                <a:ea typeface="Touvlo Italics"/>
                <a:cs typeface="Touvlo Italics"/>
                <a:sym typeface="Touvlo Italics"/>
              </a:rPr>
              <a:t>Sobere-Snithers</a:t>
            </a:r>
            <a:endParaRPr lang="en-US" sz="2400" i="1" dirty="0">
              <a:solidFill>
                <a:srgbClr val="1C130D"/>
              </a:solidFill>
              <a:latin typeface="Touvlo Italics"/>
              <a:ea typeface="Touvlo Italics"/>
              <a:cs typeface="Touvlo Italics"/>
              <a:sym typeface="Touvlo Italics"/>
            </a:endParaRPr>
          </a:p>
        </p:txBody>
      </p:sp>
      <p:sp>
        <p:nvSpPr>
          <p:cNvPr id="12" name="Rectangle 11"/>
          <p:cNvSpPr/>
          <p:nvPr/>
        </p:nvSpPr>
        <p:spPr>
          <a:xfrm>
            <a:off x="12160693" y="1240669"/>
            <a:ext cx="9144000" cy="1015663"/>
          </a:xfrm>
          <a:prstGeom prst="rect">
            <a:avLst/>
          </a:prstGeom>
        </p:spPr>
        <p:txBody>
          <a:bodyPr>
            <a:spAutoFit/>
          </a:bodyPr>
          <a:lstStyle/>
          <a:p>
            <a:pPr algn="ctr"/>
            <a:r>
              <a:rPr lang="en-US" sz="2000" i="1" dirty="0">
                <a:solidFill>
                  <a:srgbClr val="1C130D"/>
                </a:solidFill>
                <a:latin typeface="Touvlo Italics"/>
                <a:ea typeface="Touvlo Italics"/>
                <a:cs typeface="Touvlo Italics"/>
                <a:sym typeface="Touvlo Italics"/>
              </a:rPr>
              <a:t>Student Name: Naomi </a:t>
            </a:r>
            <a:r>
              <a:rPr lang="en-US" sz="2000" i="1" dirty="0" err="1">
                <a:solidFill>
                  <a:srgbClr val="1C130D"/>
                </a:solidFill>
                <a:latin typeface="Touvlo Italics"/>
                <a:ea typeface="Touvlo Italics"/>
                <a:cs typeface="Touvlo Italics"/>
                <a:sym typeface="Touvlo Italics"/>
              </a:rPr>
              <a:t>Ilie</a:t>
            </a:r>
            <a:endParaRPr lang="en-US" sz="2000" i="1" dirty="0">
              <a:solidFill>
                <a:srgbClr val="1C130D"/>
              </a:solidFill>
              <a:latin typeface="Touvlo Italics"/>
              <a:ea typeface="Touvlo Italics"/>
              <a:cs typeface="Touvlo Italics"/>
              <a:sym typeface="Touvlo Italics"/>
            </a:endParaRPr>
          </a:p>
          <a:p>
            <a:pPr algn="ctr"/>
            <a:r>
              <a:rPr lang="en-US" sz="2000" i="1" dirty="0">
                <a:solidFill>
                  <a:srgbClr val="1C130D"/>
                </a:solidFill>
                <a:latin typeface="Touvlo Italics"/>
                <a:ea typeface="Touvlo Italics"/>
                <a:cs typeface="Touvlo Italics"/>
                <a:sym typeface="Touvlo Italics"/>
              </a:rPr>
              <a:t>Student ID: 2420309</a:t>
            </a:r>
          </a:p>
          <a:p>
            <a:pPr algn="ctr"/>
            <a:r>
              <a:rPr lang="en-US" sz="2000" i="1" dirty="0">
                <a:solidFill>
                  <a:srgbClr val="1C130D"/>
                </a:solidFill>
                <a:latin typeface="Touvlo Italics"/>
                <a:ea typeface="Touvlo Italics"/>
                <a:cs typeface="Touvlo Italics"/>
                <a:sym typeface="Touvlo Italics"/>
              </a:rPr>
              <a:t>Date: 10 November 2025</a:t>
            </a:r>
          </a:p>
        </p:txBody>
      </p:sp>
      <p:sp>
        <p:nvSpPr>
          <p:cNvPr id="14" name="TextBox 13">
            <a:extLst>
              <a:ext uri="{FF2B5EF4-FFF2-40B4-BE49-F238E27FC236}">
                <a16:creationId xmlns:a16="http://schemas.microsoft.com/office/drawing/2014/main" id="{1BD38C4A-0FF9-4B7C-8C53-F4F96C346780}"/>
              </a:ext>
            </a:extLst>
          </p:cNvPr>
          <p:cNvSpPr txBox="1"/>
          <p:nvPr/>
        </p:nvSpPr>
        <p:spPr>
          <a:xfrm>
            <a:off x="5790003" y="29969"/>
            <a:ext cx="11036594" cy="830997"/>
          </a:xfrm>
          <a:prstGeom prst="rect">
            <a:avLst/>
          </a:prstGeom>
          <a:noFill/>
        </p:spPr>
        <p:txBody>
          <a:bodyPr wrap="square">
            <a:spAutoFit/>
          </a:bodyPr>
          <a:lstStyle/>
          <a:p>
            <a:pPr algn="ctr"/>
            <a:r>
              <a:rPr lang="en-US" sz="4800" b="1" dirty="0">
                <a:solidFill>
                  <a:srgbClr val="1C130D"/>
                </a:solidFill>
                <a:latin typeface="Tropikal"/>
                <a:ea typeface="Tropikal"/>
                <a:cs typeface="Tropikal"/>
                <a:sym typeface="Tropikal"/>
              </a:rPr>
              <a:t>Individual </a:t>
            </a:r>
            <a:r>
              <a:rPr lang="en-US" sz="4800" b="1" dirty="0" smtClean="0">
                <a:solidFill>
                  <a:srgbClr val="1C130D"/>
                </a:solidFill>
                <a:latin typeface="Tropikal"/>
                <a:ea typeface="Tropikal"/>
                <a:cs typeface="Tropikal"/>
                <a:sym typeface="Tropikal"/>
              </a:rPr>
              <a:t>Presentation</a:t>
            </a:r>
            <a:endParaRPr lang="en-US" sz="4800" b="1" dirty="0">
              <a:solidFill>
                <a:srgbClr val="1C130D"/>
              </a:solidFill>
              <a:latin typeface="Tropikal"/>
              <a:ea typeface="Tropikal"/>
              <a:cs typeface="Tropikal"/>
              <a:sym typeface="Tropik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sp>
        <p:nvSpPr>
          <p:cNvPr id="4" name="AutoShape 4"/>
          <p:cNvSpPr/>
          <p:nvPr/>
        </p:nvSpPr>
        <p:spPr>
          <a:xfrm>
            <a:off x="5402897" y="1009650"/>
            <a:ext cx="13515592" cy="0"/>
          </a:xfrm>
          <a:prstGeom prst="line">
            <a:avLst/>
          </a:prstGeom>
          <a:ln w="38100" cap="flat">
            <a:solidFill>
              <a:srgbClr val="B37D44"/>
            </a:solidFill>
            <a:prstDash val="solid"/>
            <a:headEnd type="none" w="sm" len="sm"/>
            <a:tailEnd type="none" w="sm" len="sm"/>
          </a:ln>
        </p:spPr>
      </p:sp>
      <p:sp>
        <p:nvSpPr>
          <p:cNvPr id="5" name="AutoShape 5"/>
          <p:cNvSpPr/>
          <p:nvPr/>
        </p:nvSpPr>
        <p:spPr>
          <a:xfrm>
            <a:off x="5402897" y="9309202"/>
            <a:ext cx="13515592" cy="0"/>
          </a:xfrm>
          <a:prstGeom prst="line">
            <a:avLst/>
          </a:prstGeom>
          <a:ln w="38100" cap="flat">
            <a:solidFill>
              <a:srgbClr val="B37D44"/>
            </a:solidFill>
            <a:prstDash val="solid"/>
            <a:headEnd type="none" w="sm" len="sm"/>
            <a:tailEnd type="none" w="sm" len="sm"/>
          </a:ln>
        </p:spPr>
      </p:sp>
      <p:grpSp>
        <p:nvGrpSpPr>
          <p:cNvPr id="6" name="Group 6"/>
          <p:cNvGrpSpPr/>
          <p:nvPr/>
        </p:nvGrpSpPr>
        <p:grpSpPr>
          <a:xfrm>
            <a:off x="-767328" y="958748"/>
            <a:ext cx="8369503" cy="8369503"/>
            <a:chOff x="0" y="0"/>
            <a:chExt cx="2204314" cy="2204314"/>
          </a:xfrm>
        </p:grpSpPr>
        <p:sp>
          <p:nvSpPr>
            <p:cNvPr id="7" name="Freeform 7"/>
            <p:cNvSpPr/>
            <p:nvPr/>
          </p:nvSpPr>
          <p:spPr>
            <a:xfrm>
              <a:off x="0" y="0"/>
              <a:ext cx="2204314" cy="2204314"/>
            </a:xfrm>
            <a:custGeom>
              <a:avLst/>
              <a:gdLst/>
              <a:ahLst/>
              <a:cxnLst/>
              <a:rect l="l" t="t" r="r" b="b"/>
              <a:pathLst>
                <a:path w="2204314" h="2204314">
                  <a:moveTo>
                    <a:pt x="0" y="0"/>
                  </a:moveTo>
                  <a:lnTo>
                    <a:pt x="2204314" y="0"/>
                  </a:lnTo>
                  <a:lnTo>
                    <a:pt x="2204314" y="2204314"/>
                  </a:lnTo>
                  <a:lnTo>
                    <a:pt x="0" y="2204314"/>
                  </a:lnTo>
                  <a:close/>
                </a:path>
              </a:pathLst>
            </a:custGeom>
            <a:solidFill>
              <a:srgbClr val="1C130D"/>
            </a:solidFill>
          </p:spPr>
        </p:sp>
        <p:sp>
          <p:nvSpPr>
            <p:cNvPr id="8" name="TextBox 8"/>
            <p:cNvSpPr txBox="1"/>
            <p:nvPr/>
          </p:nvSpPr>
          <p:spPr>
            <a:xfrm>
              <a:off x="0" y="-38100"/>
              <a:ext cx="2204314" cy="2242414"/>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28700" y="1455026"/>
            <a:ext cx="7376948" cy="7376948"/>
            <a:chOff x="0" y="0"/>
            <a:chExt cx="812800" cy="812800"/>
          </a:xfrm>
        </p:grpSpPr>
        <p:sp>
          <p:nvSpPr>
            <p:cNvPr id="10" name="Freeform 10"/>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3"/>
              <a:stretch>
                <a:fillRect t="-16666" b="-16666"/>
              </a:stretch>
            </a:blipFill>
          </p:spPr>
        </p:sp>
      </p:grpSp>
      <p:sp>
        <p:nvSpPr>
          <p:cNvPr id="14" name="TextBox 13">
            <a:extLst>
              <a:ext uri="{FF2B5EF4-FFF2-40B4-BE49-F238E27FC236}">
                <a16:creationId xmlns:a16="http://schemas.microsoft.com/office/drawing/2014/main" id="{1BD38C4A-0FF9-4B7C-8C53-F4F96C346780}"/>
              </a:ext>
            </a:extLst>
          </p:cNvPr>
          <p:cNvSpPr txBox="1"/>
          <p:nvPr/>
        </p:nvSpPr>
        <p:spPr>
          <a:xfrm>
            <a:off x="8405648" y="1515676"/>
            <a:ext cx="11036594" cy="830997"/>
          </a:xfrm>
          <a:prstGeom prst="rect">
            <a:avLst/>
          </a:prstGeom>
          <a:noFill/>
        </p:spPr>
        <p:txBody>
          <a:bodyPr wrap="square">
            <a:spAutoFit/>
          </a:bodyPr>
          <a:lstStyle/>
          <a:p>
            <a:pPr algn="ctr"/>
            <a:r>
              <a:rPr lang="en-US" sz="4800" b="1" dirty="0">
                <a:solidFill>
                  <a:srgbClr val="1C130D"/>
                </a:solidFill>
                <a:latin typeface="Tropikal"/>
                <a:ea typeface="Tropikal"/>
                <a:cs typeface="Tropikal"/>
                <a:sym typeface="Tropikal"/>
              </a:rPr>
              <a:t>List of Content</a:t>
            </a:r>
          </a:p>
        </p:txBody>
      </p:sp>
      <p:sp>
        <p:nvSpPr>
          <p:cNvPr id="15" name="TextBox 14">
            <a:extLst>
              <a:ext uri="{FF2B5EF4-FFF2-40B4-BE49-F238E27FC236}">
                <a16:creationId xmlns:a16="http://schemas.microsoft.com/office/drawing/2014/main" id="{321AC6D2-3CB0-42ED-BD5A-E5E9358FCAA9}"/>
              </a:ext>
            </a:extLst>
          </p:cNvPr>
          <p:cNvSpPr txBox="1"/>
          <p:nvPr/>
        </p:nvSpPr>
        <p:spPr>
          <a:xfrm>
            <a:off x="8873480" y="2486413"/>
            <a:ext cx="10100930" cy="6683048"/>
          </a:xfrm>
          <a:prstGeom prst="rect">
            <a:avLst/>
          </a:prstGeom>
          <a:noFill/>
        </p:spPr>
        <p:txBody>
          <a:bodyPr wrap="square">
            <a:spAutoFit/>
          </a:bodyPr>
          <a:lstStyle/>
          <a:p>
            <a:pPr>
              <a:lnSpc>
                <a:spcPct val="150000"/>
              </a:lnSpc>
              <a:buFont typeface="+mj-lt"/>
              <a:buAutoNum type="arabicPeriod"/>
            </a:pPr>
            <a:r>
              <a:rPr lang="en-US" sz="2400" b="1" dirty="0"/>
              <a:t>Overview of the Business Idea</a:t>
            </a:r>
            <a:endParaRPr lang="en-US" sz="2400" dirty="0"/>
          </a:p>
          <a:p>
            <a:pPr>
              <a:lnSpc>
                <a:spcPct val="150000"/>
              </a:lnSpc>
              <a:buFont typeface="+mj-lt"/>
              <a:buAutoNum type="arabicPeriod"/>
            </a:pPr>
            <a:r>
              <a:rPr lang="en-US" sz="2400" b="1" dirty="0"/>
              <a:t>Products &amp; Services</a:t>
            </a:r>
            <a:endParaRPr lang="en-US" sz="2400" dirty="0"/>
          </a:p>
          <a:p>
            <a:pPr>
              <a:lnSpc>
                <a:spcPct val="150000"/>
              </a:lnSpc>
              <a:buFont typeface="+mj-lt"/>
              <a:buAutoNum type="arabicPeriod"/>
            </a:pPr>
            <a:r>
              <a:rPr lang="en-US" sz="2400" b="1" dirty="0"/>
              <a:t>Legal Format &amp; Management Structure</a:t>
            </a:r>
            <a:endParaRPr lang="en-US" sz="2400" dirty="0"/>
          </a:p>
          <a:p>
            <a:pPr>
              <a:lnSpc>
                <a:spcPct val="150000"/>
              </a:lnSpc>
              <a:buFont typeface="+mj-lt"/>
              <a:buAutoNum type="arabicPeriod"/>
            </a:pPr>
            <a:r>
              <a:rPr lang="en-US" sz="2400" b="1" dirty="0"/>
              <a:t>Environmental Analysis (PESTEL Overview)</a:t>
            </a:r>
            <a:endParaRPr lang="en-US" sz="2400" dirty="0"/>
          </a:p>
          <a:p>
            <a:pPr marL="742950" lvl="1" indent="-285750">
              <a:lnSpc>
                <a:spcPct val="150000"/>
              </a:lnSpc>
              <a:buFont typeface="+mj-lt"/>
              <a:buAutoNum type="arabicPeriod"/>
            </a:pPr>
            <a:r>
              <a:rPr lang="en-US" sz="2400" dirty="0"/>
              <a:t>4.1 Political and Economic Environment</a:t>
            </a:r>
          </a:p>
          <a:p>
            <a:pPr marL="742950" lvl="1" indent="-285750">
              <a:lnSpc>
                <a:spcPct val="150000"/>
              </a:lnSpc>
              <a:buFont typeface="+mj-lt"/>
              <a:buAutoNum type="arabicPeriod"/>
            </a:pPr>
            <a:r>
              <a:rPr lang="en-US" sz="2400" dirty="0"/>
              <a:t>4.2 Social and Technological Factors</a:t>
            </a:r>
          </a:p>
          <a:p>
            <a:pPr>
              <a:lnSpc>
                <a:spcPct val="150000"/>
              </a:lnSpc>
              <a:buFont typeface="+mj-lt"/>
              <a:buAutoNum type="arabicPeriod"/>
            </a:pPr>
            <a:r>
              <a:rPr lang="en-US" sz="2400" b="1" dirty="0"/>
              <a:t>Marketing Strategy Overview</a:t>
            </a:r>
            <a:endParaRPr lang="en-US" sz="2400" dirty="0"/>
          </a:p>
          <a:p>
            <a:pPr marL="742950" lvl="1" indent="-285750">
              <a:lnSpc>
                <a:spcPct val="150000"/>
              </a:lnSpc>
              <a:buFont typeface="+mj-lt"/>
              <a:buAutoNum type="arabicPeriod"/>
            </a:pPr>
            <a:r>
              <a:rPr lang="en-US" sz="2400" dirty="0"/>
              <a:t>5.1 Target Market &amp; Segmentation</a:t>
            </a:r>
          </a:p>
          <a:p>
            <a:pPr marL="742950" lvl="1" indent="-285750">
              <a:lnSpc>
                <a:spcPct val="150000"/>
              </a:lnSpc>
              <a:buFont typeface="+mj-lt"/>
              <a:buAutoNum type="arabicPeriod"/>
            </a:pPr>
            <a:r>
              <a:rPr lang="en-US" sz="2400" dirty="0"/>
              <a:t>5.2 Marketing Mix (4Ps)</a:t>
            </a:r>
          </a:p>
          <a:p>
            <a:pPr>
              <a:lnSpc>
                <a:spcPct val="150000"/>
              </a:lnSpc>
              <a:buFont typeface="+mj-lt"/>
              <a:buAutoNum type="arabicPeriod"/>
            </a:pPr>
            <a:r>
              <a:rPr lang="en-US" sz="2400" b="1" dirty="0"/>
              <a:t>Funding Requirements</a:t>
            </a:r>
            <a:endParaRPr lang="en-US" sz="2400" dirty="0"/>
          </a:p>
          <a:p>
            <a:pPr>
              <a:lnSpc>
                <a:spcPct val="150000"/>
              </a:lnSpc>
              <a:buFont typeface="+mj-lt"/>
              <a:buAutoNum type="arabicPeriod"/>
            </a:pPr>
            <a:r>
              <a:rPr lang="en-US" sz="2400" b="1" dirty="0"/>
              <a:t>Conclusion</a:t>
            </a:r>
            <a:endParaRPr lang="en-US" sz="2400" dirty="0"/>
          </a:p>
          <a:p>
            <a:pPr>
              <a:lnSpc>
                <a:spcPct val="150000"/>
              </a:lnSpc>
              <a:buFont typeface="+mj-lt"/>
              <a:buAutoNum type="arabicPeriod"/>
            </a:pPr>
            <a:r>
              <a:rPr lang="en-US" sz="2400" b="1" dirty="0"/>
              <a:t>References</a:t>
            </a:r>
            <a:endParaRPr lang="en-US" sz="2400" dirty="0"/>
          </a:p>
        </p:txBody>
      </p:sp>
    </p:spTree>
    <p:extLst>
      <p:ext uri="{BB962C8B-B14F-4D97-AF65-F5344CB8AC3E}">
        <p14:creationId xmlns:p14="http://schemas.microsoft.com/office/powerpoint/2010/main" val="719746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grpSp>
        <p:nvGrpSpPr>
          <p:cNvPr id="2" name="Group 2"/>
          <p:cNvGrpSpPr/>
          <p:nvPr/>
        </p:nvGrpSpPr>
        <p:grpSpPr>
          <a:xfrm>
            <a:off x="7195439" y="2787306"/>
            <a:ext cx="8541671" cy="3938308"/>
            <a:chOff x="0" y="0"/>
            <a:chExt cx="2249658" cy="1037250"/>
          </a:xfrm>
        </p:grpSpPr>
        <p:sp>
          <p:nvSpPr>
            <p:cNvPr id="3" name="Freeform 3"/>
            <p:cNvSpPr/>
            <p:nvPr/>
          </p:nvSpPr>
          <p:spPr>
            <a:xfrm>
              <a:off x="0" y="0"/>
              <a:ext cx="2249658" cy="1037250"/>
            </a:xfrm>
            <a:custGeom>
              <a:avLst/>
              <a:gdLst/>
              <a:ahLst/>
              <a:cxnLst/>
              <a:rect l="l" t="t" r="r" b="b"/>
              <a:pathLst>
                <a:path w="2249658" h="1037250">
                  <a:moveTo>
                    <a:pt x="0" y="0"/>
                  </a:moveTo>
                  <a:lnTo>
                    <a:pt x="2249658" y="0"/>
                  </a:lnTo>
                  <a:lnTo>
                    <a:pt x="2249658" y="1037250"/>
                  </a:lnTo>
                  <a:lnTo>
                    <a:pt x="0" y="1037250"/>
                  </a:lnTo>
                  <a:close/>
                </a:path>
              </a:pathLst>
            </a:custGeom>
            <a:solidFill>
              <a:srgbClr val="B37D44"/>
            </a:solidFill>
          </p:spPr>
        </p:sp>
        <p:sp>
          <p:nvSpPr>
            <p:cNvPr id="4" name="TextBox 4"/>
            <p:cNvSpPr txBox="1"/>
            <p:nvPr/>
          </p:nvSpPr>
          <p:spPr>
            <a:xfrm>
              <a:off x="0" y="-38100"/>
              <a:ext cx="2249658" cy="107535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32989" y="3529442"/>
            <a:ext cx="14051045" cy="6757558"/>
            <a:chOff x="0" y="0"/>
            <a:chExt cx="3700687" cy="1779768"/>
          </a:xfrm>
        </p:grpSpPr>
        <p:sp>
          <p:nvSpPr>
            <p:cNvPr id="6" name="Freeform 6"/>
            <p:cNvSpPr/>
            <p:nvPr/>
          </p:nvSpPr>
          <p:spPr>
            <a:xfrm>
              <a:off x="0" y="0"/>
              <a:ext cx="3700687" cy="1779768"/>
            </a:xfrm>
            <a:custGeom>
              <a:avLst/>
              <a:gdLst/>
              <a:ahLst/>
              <a:cxnLst/>
              <a:rect l="l" t="t" r="r" b="b"/>
              <a:pathLst>
                <a:path w="3700687" h="1779768">
                  <a:moveTo>
                    <a:pt x="0" y="0"/>
                  </a:moveTo>
                  <a:lnTo>
                    <a:pt x="3700687" y="0"/>
                  </a:lnTo>
                  <a:lnTo>
                    <a:pt x="3700687" y="1779768"/>
                  </a:lnTo>
                  <a:lnTo>
                    <a:pt x="0" y="1779768"/>
                  </a:lnTo>
                  <a:close/>
                </a:path>
              </a:pathLst>
            </a:custGeom>
            <a:solidFill>
              <a:srgbClr val="1C130D"/>
            </a:solidFill>
          </p:spPr>
        </p:sp>
        <p:sp>
          <p:nvSpPr>
            <p:cNvPr id="7" name="TextBox 7"/>
            <p:cNvSpPr txBox="1"/>
            <p:nvPr/>
          </p:nvSpPr>
          <p:spPr>
            <a:xfrm>
              <a:off x="0" y="-38100"/>
              <a:ext cx="3700687" cy="1817868"/>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0" y="0"/>
            <a:ext cx="8539082" cy="10287000"/>
            <a:chOff x="0" y="0"/>
            <a:chExt cx="940845" cy="1133433"/>
          </a:xfrm>
        </p:grpSpPr>
        <p:sp>
          <p:nvSpPr>
            <p:cNvPr id="9" name="Freeform 9"/>
            <p:cNvSpPr/>
            <p:nvPr/>
          </p:nvSpPr>
          <p:spPr>
            <a:xfrm>
              <a:off x="0" y="0"/>
              <a:ext cx="940845" cy="1133433"/>
            </a:xfrm>
            <a:custGeom>
              <a:avLst/>
              <a:gdLst/>
              <a:ahLst/>
              <a:cxnLst/>
              <a:rect l="l" t="t" r="r" b="b"/>
              <a:pathLst>
                <a:path w="940845" h="1133433">
                  <a:moveTo>
                    <a:pt x="0" y="0"/>
                  </a:moveTo>
                  <a:lnTo>
                    <a:pt x="940845" y="0"/>
                  </a:lnTo>
                  <a:lnTo>
                    <a:pt x="940845" y="1133433"/>
                  </a:lnTo>
                  <a:lnTo>
                    <a:pt x="0" y="1133433"/>
                  </a:lnTo>
                  <a:close/>
                </a:path>
              </a:pathLst>
            </a:custGeom>
            <a:blipFill>
              <a:blip r:embed="rId3"/>
              <a:stretch>
                <a:fillRect t="-23785" b="-23785"/>
              </a:stretch>
            </a:blipFill>
          </p:spPr>
        </p:sp>
      </p:grpSp>
      <p:sp>
        <p:nvSpPr>
          <p:cNvPr id="10" name="TextBox 10"/>
          <p:cNvSpPr txBox="1"/>
          <p:nvPr/>
        </p:nvSpPr>
        <p:spPr>
          <a:xfrm>
            <a:off x="8839200" y="3529442"/>
            <a:ext cx="5661139" cy="1438855"/>
          </a:xfrm>
          <a:prstGeom prst="rect">
            <a:avLst/>
          </a:prstGeom>
        </p:spPr>
        <p:txBody>
          <a:bodyPr lIns="0" tIns="0" rIns="0" bIns="0" rtlCol="0" anchor="t">
            <a:spAutoFit/>
          </a:bodyPr>
          <a:lstStyle/>
          <a:p>
            <a:pPr>
              <a:lnSpc>
                <a:spcPts val="5952"/>
              </a:lnSpc>
            </a:pPr>
            <a:r>
              <a:rPr lang="en-US" sz="3600" dirty="0">
                <a:solidFill>
                  <a:srgbClr val="F4EEE6"/>
                </a:solidFill>
                <a:latin typeface="Tropikal"/>
                <a:ea typeface="Tropikal"/>
                <a:cs typeface="Tropikal"/>
                <a:sym typeface="Tropikal"/>
              </a:rPr>
              <a:t>Overview of the Business Idea</a:t>
            </a:r>
          </a:p>
        </p:txBody>
      </p:sp>
      <p:sp>
        <p:nvSpPr>
          <p:cNvPr id="11" name="TextBox 11"/>
          <p:cNvSpPr txBox="1"/>
          <p:nvPr/>
        </p:nvSpPr>
        <p:spPr>
          <a:xfrm>
            <a:off x="8875295" y="5369815"/>
            <a:ext cx="7583905" cy="4104650"/>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2000" dirty="0">
                <a:solidFill>
                  <a:srgbClr val="F4EEE6"/>
                </a:solidFill>
                <a:latin typeface="Touvlo"/>
                <a:ea typeface="Touvlo"/>
                <a:cs typeface="Touvlo"/>
                <a:sym typeface="Touvlo"/>
              </a:rPr>
              <a:t>Business Name: </a:t>
            </a:r>
            <a:r>
              <a:rPr lang="en-US" sz="2000" dirty="0" err="1">
                <a:solidFill>
                  <a:srgbClr val="F4EEE6"/>
                </a:solidFill>
                <a:latin typeface="Touvlo"/>
                <a:ea typeface="Touvlo"/>
                <a:cs typeface="Touvlo"/>
                <a:sym typeface="Touvlo"/>
              </a:rPr>
              <a:t>EcoSip</a:t>
            </a:r>
            <a:r>
              <a:rPr lang="en-US" sz="2000" dirty="0">
                <a:solidFill>
                  <a:srgbClr val="F4EEE6"/>
                </a:solidFill>
                <a:latin typeface="Touvlo"/>
                <a:ea typeface="Touvlo"/>
                <a:cs typeface="Touvlo"/>
                <a:sym typeface="Touvlo"/>
              </a:rPr>
              <a:t> Café</a:t>
            </a:r>
          </a:p>
          <a:p>
            <a:pPr marL="342900" indent="-342900">
              <a:lnSpc>
                <a:spcPct val="150000"/>
              </a:lnSpc>
              <a:buFont typeface="Arial" panose="020B0604020202020204" pitchFamily="34" charset="0"/>
              <a:buChar char="•"/>
            </a:pPr>
            <a:r>
              <a:rPr lang="en-US" sz="2000" dirty="0">
                <a:solidFill>
                  <a:srgbClr val="F4EEE6"/>
                </a:solidFill>
                <a:latin typeface="Touvlo"/>
                <a:ea typeface="Touvlo"/>
                <a:cs typeface="Touvlo"/>
                <a:sym typeface="Touvlo"/>
              </a:rPr>
              <a:t>A sustainable coffee shop offering ethically sourced, fair-trade coffee, organic teas, and plant-based snacks.</a:t>
            </a:r>
          </a:p>
          <a:p>
            <a:pPr marL="342900" indent="-342900">
              <a:lnSpc>
                <a:spcPct val="150000"/>
              </a:lnSpc>
              <a:buFont typeface="Arial" panose="020B0604020202020204" pitchFamily="34" charset="0"/>
              <a:buChar char="•"/>
            </a:pPr>
            <a:r>
              <a:rPr lang="en-US" sz="2000" dirty="0">
                <a:solidFill>
                  <a:srgbClr val="F4EEE6"/>
                </a:solidFill>
                <a:latin typeface="Touvlo"/>
                <a:ea typeface="Touvlo"/>
                <a:cs typeface="Touvlo"/>
                <a:sym typeface="Touvlo"/>
              </a:rPr>
              <a:t>Promotes eco-friendly living through zero-waste operations.</a:t>
            </a:r>
          </a:p>
          <a:p>
            <a:pPr marL="342900" indent="-342900">
              <a:lnSpc>
                <a:spcPct val="150000"/>
              </a:lnSpc>
              <a:buFont typeface="Arial" panose="020B0604020202020204" pitchFamily="34" charset="0"/>
              <a:buChar char="•"/>
            </a:pPr>
            <a:r>
              <a:rPr lang="en-US" sz="2000" dirty="0">
                <a:solidFill>
                  <a:srgbClr val="F4EEE6"/>
                </a:solidFill>
                <a:latin typeface="Touvlo"/>
                <a:ea typeface="Touvlo"/>
                <a:cs typeface="Touvlo"/>
                <a:sym typeface="Touvlo"/>
              </a:rPr>
              <a:t>Uses biodegradable packaging and local ingredients.</a:t>
            </a:r>
          </a:p>
          <a:p>
            <a:pPr marL="342900" indent="-342900">
              <a:lnSpc>
                <a:spcPct val="150000"/>
              </a:lnSpc>
              <a:buFont typeface="Arial" panose="020B0604020202020204" pitchFamily="34" charset="0"/>
              <a:buChar char="•"/>
            </a:pPr>
            <a:r>
              <a:rPr lang="en-US" sz="2000" dirty="0">
                <a:solidFill>
                  <a:srgbClr val="F4EEE6"/>
                </a:solidFill>
                <a:latin typeface="Touvlo"/>
                <a:ea typeface="Touvlo"/>
                <a:cs typeface="Touvlo"/>
                <a:sym typeface="Touvlo"/>
              </a:rPr>
              <a:t>Located in Birmingham city </a:t>
            </a:r>
            <a:r>
              <a:rPr lang="en-US" sz="2000" dirty="0" err="1">
                <a:solidFill>
                  <a:srgbClr val="F4EEE6"/>
                </a:solidFill>
                <a:latin typeface="Touvlo"/>
                <a:ea typeface="Touvlo"/>
                <a:cs typeface="Touvlo"/>
                <a:sym typeface="Touvlo"/>
              </a:rPr>
              <a:t>centre</a:t>
            </a:r>
            <a:r>
              <a:rPr lang="en-US" sz="2000" dirty="0">
                <a:solidFill>
                  <a:srgbClr val="F4EEE6"/>
                </a:solidFill>
                <a:latin typeface="Touvlo"/>
                <a:ea typeface="Touvlo"/>
                <a:cs typeface="Touvlo"/>
                <a:sym typeface="Touvlo"/>
              </a:rPr>
              <a:t>, targeting students, professionals, and environmentally conscious consumers (Burns,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37D44"/>
        </a:solidFill>
        <a:effectLst/>
      </p:bgPr>
    </p:bg>
    <p:spTree>
      <p:nvGrpSpPr>
        <p:cNvPr id="1" name=""/>
        <p:cNvGrpSpPr/>
        <p:nvPr/>
      </p:nvGrpSpPr>
      <p:grpSpPr>
        <a:xfrm>
          <a:off x="0" y="0"/>
          <a:ext cx="0" cy="0"/>
          <a:chOff x="0" y="0"/>
          <a:chExt cx="0" cy="0"/>
        </a:xfrm>
      </p:grpSpPr>
      <p:grpSp>
        <p:nvGrpSpPr>
          <p:cNvPr id="2" name="Group 2"/>
          <p:cNvGrpSpPr/>
          <p:nvPr/>
        </p:nvGrpSpPr>
        <p:grpSpPr>
          <a:xfrm>
            <a:off x="0" y="5963478"/>
            <a:ext cx="18288000" cy="4323522"/>
            <a:chOff x="0" y="0"/>
            <a:chExt cx="4816593" cy="1138705"/>
          </a:xfrm>
        </p:grpSpPr>
        <p:sp>
          <p:nvSpPr>
            <p:cNvPr id="3" name="Freeform 3"/>
            <p:cNvSpPr/>
            <p:nvPr/>
          </p:nvSpPr>
          <p:spPr>
            <a:xfrm>
              <a:off x="0" y="0"/>
              <a:ext cx="4816592" cy="1138705"/>
            </a:xfrm>
            <a:custGeom>
              <a:avLst/>
              <a:gdLst/>
              <a:ahLst/>
              <a:cxnLst/>
              <a:rect l="l" t="t" r="r" b="b"/>
              <a:pathLst>
                <a:path w="4816592" h="1138705">
                  <a:moveTo>
                    <a:pt x="0" y="0"/>
                  </a:moveTo>
                  <a:lnTo>
                    <a:pt x="4816592" y="0"/>
                  </a:lnTo>
                  <a:lnTo>
                    <a:pt x="4816592" y="1138705"/>
                  </a:lnTo>
                  <a:lnTo>
                    <a:pt x="0" y="1138705"/>
                  </a:lnTo>
                  <a:close/>
                </a:path>
              </a:pathLst>
            </a:custGeom>
            <a:solidFill>
              <a:srgbClr val="F4EEE6"/>
            </a:solidFill>
          </p:spPr>
        </p:sp>
        <p:sp>
          <p:nvSpPr>
            <p:cNvPr id="4" name="TextBox 4"/>
            <p:cNvSpPr txBox="1"/>
            <p:nvPr/>
          </p:nvSpPr>
          <p:spPr>
            <a:xfrm>
              <a:off x="0" y="-38100"/>
              <a:ext cx="4816593" cy="117680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0" y="5963478"/>
            <a:ext cx="6689839" cy="4323522"/>
            <a:chOff x="0" y="0"/>
            <a:chExt cx="1761933" cy="1138705"/>
          </a:xfrm>
        </p:grpSpPr>
        <p:sp>
          <p:nvSpPr>
            <p:cNvPr id="6" name="Freeform 6"/>
            <p:cNvSpPr/>
            <p:nvPr/>
          </p:nvSpPr>
          <p:spPr>
            <a:xfrm>
              <a:off x="0" y="0"/>
              <a:ext cx="1761933" cy="1138705"/>
            </a:xfrm>
            <a:custGeom>
              <a:avLst/>
              <a:gdLst/>
              <a:ahLst/>
              <a:cxnLst/>
              <a:rect l="l" t="t" r="r" b="b"/>
              <a:pathLst>
                <a:path w="1761933" h="1138705">
                  <a:moveTo>
                    <a:pt x="0" y="0"/>
                  </a:moveTo>
                  <a:lnTo>
                    <a:pt x="1761933" y="0"/>
                  </a:lnTo>
                  <a:lnTo>
                    <a:pt x="1761933" y="1138705"/>
                  </a:lnTo>
                  <a:lnTo>
                    <a:pt x="0" y="1138705"/>
                  </a:lnTo>
                  <a:close/>
                </a:path>
              </a:pathLst>
            </a:custGeom>
            <a:solidFill>
              <a:srgbClr val="1C130D"/>
            </a:solidFill>
          </p:spPr>
        </p:sp>
        <p:sp>
          <p:nvSpPr>
            <p:cNvPr id="7" name="TextBox 7"/>
            <p:cNvSpPr txBox="1"/>
            <p:nvPr/>
          </p:nvSpPr>
          <p:spPr>
            <a:xfrm>
              <a:off x="0" y="-38100"/>
              <a:ext cx="1761933" cy="117680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0" y="0"/>
            <a:ext cx="18288000" cy="5573920"/>
            <a:chOff x="0" y="0"/>
            <a:chExt cx="2014991" cy="614140"/>
          </a:xfrm>
        </p:grpSpPr>
        <p:sp>
          <p:nvSpPr>
            <p:cNvPr id="9" name="Freeform 9"/>
            <p:cNvSpPr/>
            <p:nvPr/>
          </p:nvSpPr>
          <p:spPr>
            <a:xfrm>
              <a:off x="0" y="0"/>
              <a:ext cx="2014991" cy="614140"/>
            </a:xfrm>
            <a:custGeom>
              <a:avLst/>
              <a:gdLst/>
              <a:ahLst/>
              <a:cxnLst/>
              <a:rect l="l" t="t" r="r" b="b"/>
              <a:pathLst>
                <a:path w="2014991" h="614140">
                  <a:moveTo>
                    <a:pt x="0" y="0"/>
                  </a:moveTo>
                  <a:lnTo>
                    <a:pt x="2014991" y="0"/>
                  </a:lnTo>
                  <a:lnTo>
                    <a:pt x="2014991" y="614140"/>
                  </a:lnTo>
                  <a:lnTo>
                    <a:pt x="0" y="614140"/>
                  </a:lnTo>
                  <a:close/>
                </a:path>
              </a:pathLst>
            </a:custGeom>
            <a:blipFill>
              <a:blip r:embed="rId3"/>
              <a:stretch>
                <a:fillRect t="-57657" b="-57657"/>
              </a:stretch>
            </a:blipFill>
          </p:spPr>
        </p:sp>
      </p:grpSp>
      <p:sp>
        <p:nvSpPr>
          <p:cNvPr id="10" name="TextBox 10"/>
          <p:cNvSpPr txBox="1"/>
          <p:nvPr/>
        </p:nvSpPr>
        <p:spPr>
          <a:xfrm>
            <a:off x="1028700" y="7263036"/>
            <a:ext cx="5661139" cy="1538883"/>
          </a:xfrm>
          <a:prstGeom prst="rect">
            <a:avLst/>
          </a:prstGeom>
        </p:spPr>
        <p:txBody>
          <a:bodyPr lIns="0" tIns="0" rIns="0" bIns="0" rtlCol="0" anchor="t">
            <a:spAutoFit/>
          </a:bodyPr>
          <a:lstStyle/>
          <a:p>
            <a:pPr>
              <a:lnSpc>
                <a:spcPts val="5952"/>
              </a:lnSpc>
            </a:pPr>
            <a:r>
              <a:rPr lang="en-US" sz="6400" dirty="0">
                <a:solidFill>
                  <a:srgbClr val="F4EEE6"/>
                </a:solidFill>
                <a:latin typeface="Tropikal"/>
                <a:ea typeface="Tropikal"/>
                <a:cs typeface="Tropikal"/>
                <a:sym typeface="Tropikal"/>
              </a:rPr>
              <a:t>Products &amp; Services</a:t>
            </a:r>
          </a:p>
        </p:txBody>
      </p:sp>
      <p:sp>
        <p:nvSpPr>
          <p:cNvPr id="11" name="TextBox 11"/>
          <p:cNvSpPr txBox="1"/>
          <p:nvPr/>
        </p:nvSpPr>
        <p:spPr>
          <a:xfrm>
            <a:off x="6855759" y="6667500"/>
            <a:ext cx="5793441" cy="2373407"/>
          </a:xfrm>
          <a:prstGeom prst="rect">
            <a:avLst/>
          </a:prstGeom>
        </p:spPr>
        <p:txBody>
          <a:bodyPr wrap="square" lIns="0" tIns="0" rIns="0" bIns="0" rtlCol="0" anchor="t">
            <a:spAutoFit/>
          </a:bodyPr>
          <a:lstStyle/>
          <a:p>
            <a:pPr marL="342900" indent="-342900">
              <a:lnSpc>
                <a:spcPct val="200000"/>
              </a:lnSpc>
              <a:buFont typeface="Arial" panose="020B0604020202020204" pitchFamily="34" charset="0"/>
              <a:buChar char="•"/>
            </a:pPr>
            <a:r>
              <a:rPr lang="en-US" sz="2000" dirty="0">
                <a:solidFill>
                  <a:srgbClr val="1C130D"/>
                </a:solidFill>
                <a:latin typeface="Touvlo"/>
                <a:ea typeface="Touvlo"/>
                <a:cs typeface="Touvlo"/>
                <a:sym typeface="Touvlo"/>
              </a:rPr>
              <a:t>Fair-trade coffee and tea blends from sustainable farms.</a:t>
            </a:r>
          </a:p>
          <a:p>
            <a:pPr marL="342900" indent="-342900">
              <a:lnSpc>
                <a:spcPct val="200000"/>
              </a:lnSpc>
              <a:buFont typeface="Arial" panose="020B0604020202020204" pitchFamily="34" charset="0"/>
              <a:buChar char="•"/>
            </a:pPr>
            <a:r>
              <a:rPr lang="en-US" sz="2000" dirty="0">
                <a:solidFill>
                  <a:srgbClr val="1C130D"/>
                </a:solidFill>
                <a:latin typeface="Touvlo"/>
                <a:ea typeface="Touvlo"/>
                <a:cs typeface="Touvlo"/>
                <a:sym typeface="Touvlo"/>
              </a:rPr>
              <a:t>Vegan pastries, smoothies, and snacks made with local ingredients.</a:t>
            </a:r>
          </a:p>
        </p:txBody>
      </p:sp>
      <p:sp>
        <p:nvSpPr>
          <p:cNvPr id="12" name="TextBox 12"/>
          <p:cNvSpPr txBox="1"/>
          <p:nvPr/>
        </p:nvSpPr>
        <p:spPr>
          <a:xfrm>
            <a:off x="12732160" y="6819900"/>
            <a:ext cx="5472876" cy="3181320"/>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2000" dirty="0">
                <a:solidFill>
                  <a:srgbClr val="1C130D"/>
                </a:solidFill>
                <a:latin typeface="Touvlo"/>
                <a:ea typeface="Touvlo"/>
                <a:cs typeface="Touvlo"/>
                <a:sym typeface="Touvlo"/>
              </a:rPr>
              <a:t>Eco-refill subscription model: Customers reuse cups to earn rewards.</a:t>
            </a:r>
          </a:p>
          <a:p>
            <a:pPr marL="342900" indent="-342900">
              <a:lnSpc>
                <a:spcPct val="150000"/>
              </a:lnSpc>
              <a:buFont typeface="Arial" panose="020B0604020202020204" pitchFamily="34" charset="0"/>
              <a:buChar char="•"/>
            </a:pPr>
            <a:r>
              <a:rPr lang="en-US" sz="2000" dirty="0">
                <a:solidFill>
                  <a:srgbClr val="1C130D"/>
                </a:solidFill>
                <a:latin typeface="Touvlo"/>
                <a:ea typeface="Touvlo"/>
                <a:cs typeface="Touvlo"/>
                <a:sym typeface="Touvlo"/>
              </a:rPr>
              <a:t>Sale of eco-friendly merchandise (bamboo cups, tote bags).</a:t>
            </a:r>
          </a:p>
          <a:p>
            <a:pPr marL="342900" indent="-342900">
              <a:lnSpc>
                <a:spcPct val="150000"/>
              </a:lnSpc>
              <a:buFont typeface="Arial" panose="020B0604020202020204" pitchFamily="34" charset="0"/>
              <a:buChar char="•"/>
            </a:pPr>
            <a:r>
              <a:rPr lang="en-US" sz="2000" dirty="0">
                <a:solidFill>
                  <a:srgbClr val="1C130D"/>
                </a:solidFill>
                <a:latin typeface="Touvlo"/>
                <a:ea typeface="Touvlo"/>
                <a:cs typeface="Touvlo"/>
                <a:sym typeface="Touvlo"/>
              </a:rPr>
              <a:t>This approach merges convenience, health, and sustainability (</a:t>
            </a:r>
            <a:r>
              <a:rPr lang="en-US" sz="2000" dirty="0" err="1">
                <a:solidFill>
                  <a:srgbClr val="1C130D"/>
                </a:solidFill>
                <a:latin typeface="Touvlo"/>
                <a:ea typeface="Touvlo"/>
                <a:cs typeface="Touvlo"/>
                <a:sym typeface="Touvlo"/>
              </a:rPr>
              <a:t>Chitez</a:t>
            </a:r>
            <a:r>
              <a:rPr lang="en-US" sz="2000" dirty="0">
                <a:solidFill>
                  <a:srgbClr val="1C130D"/>
                </a:solidFill>
                <a:latin typeface="Touvlo"/>
                <a:ea typeface="Touvlo"/>
                <a:cs typeface="Touvlo"/>
                <a:sym typeface="Touvlo"/>
              </a:rPr>
              <a:t> et al.,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grpSp>
        <p:nvGrpSpPr>
          <p:cNvPr id="2" name="Group 2"/>
          <p:cNvGrpSpPr/>
          <p:nvPr/>
        </p:nvGrpSpPr>
        <p:grpSpPr>
          <a:xfrm>
            <a:off x="11780250" y="2389010"/>
            <a:ext cx="6507750" cy="689610"/>
            <a:chOff x="0" y="0"/>
            <a:chExt cx="1713975" cy="181626"/>
          </a:xfrm>
        </p:grpSpPr>
        <p:sp>
          <p:nvSpPr>
            <p:cNvPr id="3" name="Freeform 3"/>
            <p:cNvSpPr/>
            <p:nvPr/>
          </p:nvSpPr>
          <p:spPr>
            <a:xfrm>
              <a:off x="0" y="0"/>
              <a:ext cx="1713975" cy="181626"/>
            </a:xfrm>
            <a:custGeom>
              <a:avLst/>
              <a:gdLst/>
              <a:ahLst/>
              <a:cxnLst/>
              <a:rect l="l" t="t" r="r" b="b"/>
              <a:pathLst>
                <a:path w="1713975" h="181626">
                  <a:moveTo>
                    <a:pt x="0" y="0"/>
                  </a:moveTo>
                  <a:lnTo>
                    <a:pt x="1713975" y="0"/>
                  </a:lnTo>
                  <a:lnTo>
                    <a:pt x="1713975" y="181626"/>
                  </a:lnTo>
                  <a:lnTo>
                    <a:pt x="0" y="181626"/>
                  </a:lnTo>
                  <a:close/>
                </a:path>
              </a:pathLst>
            </a:custGeom>
            <a:solidFill>
              <a:srgbClr val="B37D44"/>
            </a:solidFill>
          </p:spPr>
        </p:sp>
        <p:sp>
          <p:nvSpPr>
            <p:cNvPr id="4" name="TextBox 4"/>
            <p:cNvSpPr txBox="1"/>
            <p:nvPr/>
          </p:nvSpPr>
          <p:spPr>
            <a:xfrm>
              <a:off x="0" y="-38100"/>
              <a:ext cx="1713975" cy="21972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028700" y="1364050"/>
            <a:ext cx="9867900" cy="1538883"/>
          </a:xfrm>
          <a:prstGeom prst="rect">
            <a:avLst/>
          </a:prstGeom>
        </p:spPr>
        <p:txBody>
          <a:bodyPr wrap="square" lIns="0" tIns="0" rIns="0" bIns="0" rtlCol="0" anchor="t">
            <a:spAutoFit/>
          </a:bodyPr>
          <a:lstStyle/>
          <a:p>
            <a:pPr>
              <a:lnSpc>
                <a:spcPts val="5952"/>
              </a:lnSpc>
            </a:pPr>
            <a:r>
              <a:rPr lang="en-US" sz="6400" dirty="0">
                <a:solidFill>
                  <a:srgbClr val="1C130D"/>
                </a:solidFill>
                <a:latin typeface="Tropikal"/>
                <a:ea typeface="Tropikal"/>
                <a:cs typeface="Tropikal"/>
                <a:sym typeface="Tropikal"/>
              </a:rPr>
              <a:t>Legal Format &amp; Management Structure</a:t>
            </a:r>
          </a:p>
        </p:txBody>
      </p:sp>
      <p:sp>
        <p:nvSpPr>
          <p:cNvPr id="14" name="TextBox 14"/>
          <p:cNvSpPr txBox="1"/>
          <p:nvPr/>
        </p:nvSpPr>
        <p:spPr>
          <a:xfrm>
            <a:off x="1008647" y="3390900"/>
            <a:ext cx="17050753" cy="5258812"/>
          </a:xfrm>
          <a:prstGeom prst="rect">
            <a:avLst/>
          </a:prstGeom>
        </p:spPr>
        <p:txBody>
          <a:bodyPr wrap="square" lIns="0" tIns="0" rIns="0" bIns="0" rtlCol="0" anchor="t">
            <a:spAutoFit/>
          </a:bodyPr>
          <a:lstStyle/>
          <a:p>
            <a:pPr>
              <a:lnSpc>
                <a:spcPct val="250000"/>
              </a:lnSpc>
            </a:pPr>
            <a:r>
              <a:rPr lang="en-US" sz="2000" dirty="0">
                <a:solidFill>
                  <a:srgbClr val="1C130D"/>
                </a:solidFill>
                <a:latin typeface="Touvlo"/>
                <a:ea typeface="Touvlo"/>
                <a:cs typeface="Touvlo"/>
                <a:sym typeface="Touvlo"/>
              </a:rPr>
              <a:t>Legal Format: Private Limited Company (Ltd) – offers limited liability and credibility for investors (Burns, 2022).</a:t>
            </a:r>
          </a:p>
          <a:p>
            <a:pPr>
              <a:lnSpc>
                <a:spcPct val="250000"/>
              </a:lnSpc>
            </a:pPr>
            <a:r>
              <a:rPr lang="en-US" sz="2000" dirty="0">
                <a:solidFill>
                  <a:srgbClr val="1C130D"/>
                </a:solidFill>
                <a:latin typeface="Touvlo"/>
                <a:ea typeface="Touvlo"/>
                <a:cs typeface="Touvlo"/>
                <a:sym typeface="Touvlo"/>
              </a:rPr>
              <a:t>Management Structure:</a:t>
            </a:r>
          </a:p>
          <a:p>
            <a:pPr marL="342900" indent="-342900">
              <a:lnSpc>
                <a:spcPct val="250000"/>
              </a:lnSpc>
              <a:buFont typeface="Arial" panose="020B0604020202020204" pitchFamily="34" charset="0"/>
              <a:buChar char="•"/>
            </a:pPr>
            <a:r>
              <a:rPr lang="en-US" sz="2000" dirty="0">
                <a:solidFill>
                  <a:srgbClr val="1C130D"/>
                </a:solidFill>
                <a:latin typeface="Touvlo"/>
                <a:ea typeface="Touvlo"/>
                <a:cs typeface="Touvlo"/>
                <a:sym typeface="Touvlo"/>
              </a:rPr>
              <a:t>Managing Director: Oversees business strategy and sustainability goals.</a:t>
            </a:r>
          </a:p>
          <a:p>
            <a:pPr marL="342900" indent="-342900">
              <a:lnSpc>
                <a:spcPct val="250000"/>
              </a:lnSpc>
              <a:buFont typeface="Arial" panose="020B0604020202020204" pitchFamily="34" charset="0"/>
              <a:buChar char="•"/>
            </a:pPr>
            <a:r>
              <a:rPr lang="en-US" sz="2000" dirty="0">
                <a:solidFill>
                  <a:srgbClr val="1C130D"/>
                </a:solidFill>
                <a:latin typeface="Touvlo"/>
                <a:ea typeface="Touvlo"/>
                <a:cs typeface="Touvlo"/>
                <a:sym typeface="Touvlo"/>
              </a:rPr>
              <a:t>Operations Manager: Supervises supply chain and daily operations.</a:t>
            </a:r>
          </a:p>
          <a:p>
            <a:pPr marL="342900" indent="-342900">
              <a:lnSpc>
                <a:spcPct val="250000"/>
              </a:lnSpc>
              <a:buFont typeface="Arial" panose="020B0604020202020204" pitchFamily="34" charset="0"/>
              <a:buChar char="•"/>
            </a:pPr>
            <a:r>
              <a:rPr lang="en-US" sz="2000" dirty="0">
                <a:solidFill>
                  <a:srgbClr val="1C130D"/>
                </a:solidFill>
                <a:latin typeface="Touvlo"/>
                <a:ea typeface="Touvlo"/>
                <a:cs typeface="Touvlo"/>
                <a:sym typeface="Touvlo"/>
              </a:rPr>
              <a:t>Marketing Manager: Handles promotion and partnerships.</a:t>
            </a:r>
          </a:p>
          <a:p>
            <a:pPr marL="342900" indent="-342900">
              <a:lnSpc>
                <a:spcPct val="250000"/>
              </a:lnSpc>
              <a:buFont typeface="Arial" panose="020B0604020202020204" pitchFamily="34" charset="0"/>
              <a:buChar char="•"/>
            </a:pPr>
            <a:r>
              <a:rPr lang="en-US" sz="2000" dirty="0">
                <a:solidFill>
                  <a:srgbClr val="1C130D"/>
                </a:solidFill>
                <a:latin typeface="Touvlo"/>
                <a:ea typeface="Touvlo"/>
                <a:cs typeface="Touvlo"/>
                <a:sym typeface="Touvlo"/>
              </a:rPr>
              <a:t>Team Members: Skilled baristas and service staff.</a:t>
            </a:r>
          </a:p>
          <a:p>
            <a:pPr>
              <a:lnSpc>
                <a:spcPct val="250000"/>
              </a:lnSpc>
            </a:pPr>
            <a:r>
              <a:rPr lang="en-US" sz="2000" dirty="0">
                <a:solidFill>
                  <a:srgbClr val="1C130D"/>
                </a:solidFill>
                <a:latin typeface="Touvlo"/>
                <a:ea typeface="Touvlo"/>
                <a:cs typeface="Touvlo"/>
                <a:sym typeface="Touvlo"/>
              </a:rPr>
              <a:t>Efficient management supports strong teamwork and quality service (Jackson,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grpSp>
        <p:nvGrpSpPr>
          <p:cNvPr id="2" name="Group 2"/>
          <p:cNvGrpSpPr/>
          <p:nvPr/>
        </p:nvGrpSpPr>
        <p:grpSpPr>
          <a:xfrm>
            <a:off x="12361460" y="-236748"/>
            <a:ext cx="6400145" cy="10523748"/>
            <a:chOff x="0" y="0"/>
            <a:chExt cx="1685635" cy="2771687"/>
          </a:xfrm>
        </p:grpSpPr>
        <p:sp>
          <p:nvSpPr>
            <p:cNvPr id="3" name="Freeform 3"/>
            <p:cNvSpPr/>
            <p:nvPr/>
          </p:nvSpPr>
          <p:spPr>
            <a:xfrm>
              <a:off x="0" y="0"/>
              <a:ext cx="1685635" cy="2771687"/>
            </a:xfrm>
            <a:custGeom>
              <a:avLst/>
              <a:gdLst/>
              <a:ahLst/>
              <a:cxnLst/>
              <a:rect l="l" t="t" r="r" b="b"/>
              <a:pathLst>
                <a:path w="1685635" h="2771687">
                  <a:moveTo>
                    <a:pt x="0" y="0"/>
                  </a:moveTo>
                  <a:lnTo>
                    <a:pt x="1685635" y="0"/>
                  </a:lnTo>
                  <a:lnTo>
                    <a:pt x="1685635" y="2771687"/>
                  </a:lnTo>
                  <a:lnTo>
                    <a:pt x="0" y="2771687"/>
                  </a:lnTo>
                  <a:close/>
                </a:path>
              </a:pathLst>
            </a:custGeom>
            <a:solidFill>
              <a:srgbClr val="1C130D"/>
            </a:solidFill>
          </p:spPr>
        </p:sp>
        <p:sp>
          <p:nvSpPr>
            <p:cNvPr id="4" name="TextBox 4"/>
            <p:cNvSpPr txBox="1"/>
            <p:nvPr/>
          </p:nvSpPr>
          <p:spPr>
            <a:xfrm>
              <a:off x="0" y="-38100"/>
              <a:ext cx="1685635" cy="2809787"/>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8694085" y="0"/>
            <a:ext cx="4076273" cy="10287000"/>
            <a:chOff x="0" y="0"/>
            <a:chExt cx="449128" cy="1133433"/>
          </a:xfrm>
        </p:grpSpPr>
        <p:sp>
          <p:nvSpPr>
            <p:cNvPr id="6" name="Freeform 6"/>
            <p:cNvSpPr/>
            <p:nvPr/>
          </p:nvSpPr>
          <p:spPr>
            <a:xfrm>
              <a:off x="0" y="0"/>
              <a:ext cx="449128" cy="1133433"/>
            </a:xfrm>
            <a:custGeom>
              <a:avLst/>
              <a:gdLst/>
              <a:ahLst/>
              <a:cxnLst/>
              <a:rect l="l" t="t" r="r" b="b"/>
              <a:pathLst>
                <a:path w="449128" h="1133433">
                  <a:moveTo>
                    <a:pt x="0" y="0"/>
                  </a:moveTo>
                  <a:lnTo>
                    <a:pt x="449128" y="0"/>
                  </a:lnTo>
                  <a:lnTo>
                    <a:pt x="449128" y="1133433"/>
                  </a:lnTo>
                  <a:lnTo>
                    <a:pt x="0" y="1133433"/>
                  </a:lnTo>
                  <a:close/>
                </a:path>
              </a:pathLst>
            </a:custGeom>
            <a:blipFill>
              <a:blip r:embed="rId3"/>
              <a:stretch>
                <a:fillRect l="-68136"/>
              </a:stretch>
            </a:blipFill>
          </p:spPr>
        </p:sp>
      </p:grpSp>
      <p:sp>
        <p:nvSpPr>
          <p:cNvPr id="7" name="TextBox 7"/>
          <p:cNvSpPr txBox="1"/>
          <p:nvPr/>
        </p:nvSpPr>
        <p:spPr>
          <a:xfrm>
            <a:off x="304800" y="419100"/>
            <a:ext cx="8229600" cy="1538883"/>
          </a:xfrm>
          <a:prstGeom prst="rect">
            <a:avLst/>
          </a:prstGeom>
        </p:spPr>
        <p:txBody>
          <a:bodyPr wrap="square" lIns="0" tIns="0" rIns="0" bIns="0" rtlCol="0" anchor="t">
            <a:spAutoFit/>
          </a:bodyPr>
          <a:lstStyle/>
          <a:p>
            <a:pPr>
              <a:lnSpc>
                <a:spcPts val="5952"/>
              </a:lnSpc>
            </a:pPr>
            <a:r>
              <a:rPr lang="en-US" sz="6400" dirty="0">
                <a:solidFill>
                  <a:srgbClr val="1C130D"/>
                </a:solidFill>
                <a:latin typeface="Tropikal"/>
                <a:ea typeface="Tropikal"/>
                <a:cs typeface="Tropikal"/>
                <a:sym typeface="Tropikal"/>
              </a:rPr>
              <a:t>Environmental Analysis (PESTEL Overview)</a:t>
            </a:r>
          </a:p>
        </p:txBody>
      </p:sp>
      <p:sp>
        <p:nvSpPr>
          <p:cNvPr id="9" name="TextBox 9"/>
          <p:cNvSpPr txBox="1"/>
          <p:nvPr/>
        </p:nvSpPr>
        <p:spPr>
          <a:xfrm>
            <a:off x="13574698" y="6301740"/>
            <a:ext cx="3684602" cy="2956560"/>
          </a:xfrm>
          <a:prstGeom prst="rect">
            <a:avLst/>
          </a:prstGeom>
        </p:spPr>
        <p:txBody>
          <a:bodyPr lIns="0" tIns="0" rIns="0" bIns="0" rtlCol="0" anchor="t">
            <a:spAutoFit/>
          </a:bodyPr>
          <a:lstStyle/>
          <a:p>
            <a:pPr marL="453390" lvl="1" indent="-226695" algn="l">
              <a:lnSpc>
                <a:spcPts val="2940"/>
              </a:lnSpc>
              <a:buFont typeface="Arial"/>
              <a:buChar char="•"/>
            </a:pPr>
            <a:r>
              <a:rPr lang="en-US" sz="2000" dirty="0">
                <a:solidFill>
                  <a:srgbClr val="F4EEE6"/>
                </a:solidFill>
                <a:latin typeface="Touvlo"/>
                <a:ea typeface="Touvlo"/>
                <a:cs typeface="Touvlo"/>
                <a:sym typeface="Touvlo"/>
              </a:rPr>
              <a:t>Minimalist interior with warm lighting</a:t>
            </a:r>
          </a:p>
          <a:p>
            <a:pPr marL="453390" lvl="1" indent="-226695" algn="l">
              <a:lnSpc>
                <a:spcPts val="2940"/>
              </a:lnSpc>
              <a:buFont typeface="Arial"/>
              <a:buChar char="•"/>
            </a:pPr>
            <a:r>
              <a:rPr lang="en-US" sz="2000" dirty="0">
                <a:solidFill>
                  <a:srgbClr val="F4EEE6"/>
                </a:solidFill>
                <a:latin typeface="Touvlo"/>
                <a:ea typeface="Touvlo"/>
                <a:cs typeface="Touvlo"/>
                <a:sym typeface="Touvlo"/>
              </a:rPr>
              <a:t>Natural wood &amp; earthy palettes</a:t>
            </a:r>
          </a:p>
          <a:p>
            <a:pPr marL="453390" lvl="1" indent="-226695" algn="l">
              <a:lnSpc>
                <a:spcPts val="2940"/>
              </a:lnSpc>
              <a:buFont typeface="Arial"/>
              <a:buChar char="•"/>
            </a:pPr>
            <a:r>
              <a:rPr lang="en-US" sz="2000" dirty="0">
                <a:solidFill>
                  <a:srgbClr val="F4EEE6"/>
                </a:solidFill>
                <a:latin typeface="Touvlo"/>
                <a:ea typeface="Touvlo"/>
                <a:cs typeface="Touvlo"/>
                <a:sym typeface="Touvlo"/>
              </a:rPr>
              <a:t>Indoor plants and reading corners</a:t>
            </a:r>
          </a:p>
          <a:p>
            <a:pPr marL="453390" lvl="1" indent="-226695" algn="l">
              <a:lnSpc>
                <a:spcPts val="2940"/>
              </a:lnSpc>
              <a:buFont typeface="Arial"/>
              <a:buChar char="•"/>
            </a:pPr>
            <a:r>
              <a:rPr lang="en-US" sz="2000" dirty="0">
                <a:solidFill>
                  <a:srgbClr val="F4EEE6"/>
                </a:solidFill>
                <a:latin typeface="Touvlo"/>
                <a:ea typeface="Touvlo"/>
                <a:cs typeface="Touvlo"/>
                <a:sym typeface="Touvlo"/>
              </a:rPr>
              <a:t>Designed for comfort, connection, and calm</a:t>
            </a:r>
          </a:p>
        </p:txBody>
      </p:sp>
      <p:graphicFrame>
        <p:nvGraphicFramePr>
          <p:cNvPr id="10" name="Table 9"/>
          <p:cNvGraphicFramePr>
            <a:graphicFrameLocks noGrp="1"/>
          </p:cNvGraphicFramePr>
          <p:nvPr>
            <p:extLst>
              <p:ext uri="{D42A27DB-BD31-4B8C-83A1-F6EECF244321}">
                <p14:modId xmlns:p14="http://schemas.microsoft.com/office/powerpoint/2010/main" val="1270477406"/>
              </p:ext>
            </p:extLst>
          </p:nvPr>
        </p:nvGraphicFramePr>
        <p:xfrm>
          <a:off x="457200" y="2966243"/>
          <a:ext cx="7848600" cy="4239768"/>
        </p:xfrm>
        <a:graphic>
          <a:graphicData uri="http://schemas.openxmlformats.org/drawingml/2006/table">
            <a:tbl>
              <a:tblPr firstRow="1" firstCol="1" bandRow="1">
                <a:tableStyleId>{08FB837D-C827-4EFA-A057-4D05807E0F7C}</a:tableStyleId>
              </a:tblPr>
              <a:tblGrid>
                <a:gridCol w="2501202">
                  <a:extLst>
                    <a:ext uri="{9D8B030D-6E8A-4147-A177-3AD203B41FA5}">
                      <a16:colId xmlns:a16="http://schemas.microsoft.com/office/drawing/2014/main" val="20000"/>
                    </a:ext>
                  </a:extLst>
                </a:gridCol>
                <a:gridCol w="5347398">
                  <a:extLst>
                    <a:ext uri="{9D8B030D-6E8A-4147-A177-3AD203B41FA5}">
                      <a16:colId xmlns:a16="http://schemas.microsoft.com/office/drawing/2014/main" val="20001"/>
                    </a:ext>
                  </a:extLst>
                </a:gridCol>
              </a:tblGrid>
              <a:tr h="0">
                <a:tc>
                  <a:txBody>
                    <a:bodyPr/>
                    <a:lstStyle/>
                    <a:p>
                      <a:pPr marL="0" marR="0" algn="ctr">
                        <a:lnSpc>
                          <a:spcPct val="107000"/>
                        </a:lnSpc>
                        <a:spcBef>
                          <a:spcPts val="0"/>
                        </a:spcBef>
                        <a:spcAft>
                          <a:spcPts val="0"/>
                        </a:spcAft>
                      </a:pPr>
                      <a:r>
                        <a:rPr lang="en-GB" sz="2000" i="1" u="sng" dirty="0">
                          <a:effectLst/>
                        </a:rPr>
                        <a:t>Factor</a:t>
                      </a:r>
                      <a:endParaRPr lang="en-US" sz="20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2000" i="1" u="sng" dirty="0">
                          <a:effectLst/>
                        </a:rPr>
                        <a:t>Impact on EcoSip Café</a:t>
                      </a:r>
                      <a:endParaRPr lang="en-US" sz="20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marL="0" marR="0" algn="ctr">
                        <a:lnSpc>
                          <a:spcPct val="107000"/>
                        </a:lnSpc>
                        <a:spcBef>
                          <a:spcPts val="0"/>
                        </a:spcBef>
                        <a:spcAft>
                          <a:spcPts val="0"/>
                        </a:spcAft>
                      </a:pPr>
                      <a:r>
                        <a:rPr lang="en-GB" sz="2000" i="1" u="sng" dirty="0">
                          <a:effectLst/>
                        </a:rPr>
                        <a:t>Political</a:t>
                      </a:r>
                      <a:endParaRPr lang="en-US" sz="20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000" dirty="0">
                          <a:effectLst/>
                        </a:rPr>
                        <a:t>UK’s Net Zero Strategy promotes eco-business incentives (HM Government, 2021).</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0">
                <a:tc>
                  <a:txBody>
                    <a:bodyPr/>
                    <a:lstStyle/>
                    <a:p>
                      <a:pPr marL="0" marR="0" algn="ctr">
                        <a:lnSpc>
                          <a:spcPct val="107000"/>
                        </a:lnSpc>
                        <a:spcBef>
                          <a:spcPts val="0"/>
                        </a:spcBef>
                        <a:spcAft>
                          <a:spcPts val="0"/>
                        </a:spcAft>
                      </a:pPr>
                      <a:r>
                        <a:rPr lang="en-GB" sz="2000" i="1" u="sng" dirty="0">
                          <a:effectLst/>
                        </a:rPr>
                        <a:t>Economic</a:t>
                      </a:r>
                      <a:endParaRPr lang="en-US" sz="20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000" dirty="0">
                          <a:effectLst/>
                        </a:rPr>
                        <a:t>UK coffee market valued at £15 billion, growing 4% annually (</a:t>
                      </a:r>
                      <a:r>
                        <a:rPr lang="en-GB" sz="2000" dirty="0" err="1">
                          <a:effectLst/>
                        </a:rPr>
                        <a:t>Chitez</a:t>
                      </a:r>
                      <a:r>
                        <a:rPr lang="en-GB" sz="2000" dirty="0">
                          <a:effectLst/>
                        </a:rPr>
                        <a:t> et al., 2025).</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0">
                <a:tc>
                  <a:txBody>
                    <a:bodyPr/>
                    <a:lstStyle/>
                    <a:p>
                      <a:pPr marL="0" marR="0" algn="ctr">
                        <a:lnSpc>
                          <a:spcPct val="107000"/>
                        </a:lnSpc>
                        <a:spcBef>
                          <a:spcPts val="0"/>
                        </a:spcBef>
                        <a:spcAft>
                          <a:spcPts val="0"/>
                        </a:spcAft>
                      </a:pPr>
                      <a:r>
                        <a:rPr lang="en-GB" sz="2000" i="1" u="sng" dirty="0">
                          <a:effectLst/>
                        </a:rPr>
                        <a:t>Social</a:t>
                      </a:r>
                      <a:endParaRPr lang="en-US" sz="20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000">
                          <a:effectLst/>
                        </a:rPr>
                        <a:t>Rising demand for sustainable and ethical consumer choices.</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0">
                <a:tc>
                  <a:txBody>
                    <a:bodyPr/>
                    <a:lstStyle/>
                    <a:p>
                      <a:pPr marL="0" marR="0" algn="ctr">
                        <a:lnSpc>
                          <a:spcPct val="107000"/>
                        </a:lnSpc>
                        <a:spcBef>
                          <a:spcPts val="0"/>
                        </a:spcBef>
                        <a:spcAft>
                          <a:spcPts val="0"/>
                        </a:spcAft>
                      </a:pPr>
                      <a:r>
                        <a:rPr lang="en-GB" sz="2000" i="1" u="sng" dirty="0">
                          <a:effectLst/>
                        </a:rPr>
                        <a:t>Technological</a:t>
                      </a:r>
                      <a:endParaRPr lang="en-US" sz="20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000">
                          <a:effectLst/>
                        </a:rPr>
                        <a:t>Mobile app with AI loyalty system and contactless payments.</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0">
                <a:tc>
                  <a:txBody>
                    <a:bodyPr/>
                    <a:lstStyle/>
                    <a:p>
                      <a:pPr marL="0" marR="0" algn="ctr">
                        <a:lnSpc>
                          <a:spcPct val="107000"/>
                        </a:lnSpc>
                        <a:spcBef>
                          <a:spcPts val="0"/>
                        </a:spcBef>
                        <a:spcAft>
                          <a:spcPts val="0"/>
                        </a:spcAft>
                      </a:pPr>
                      <a:r>
                        <a:rPr lang="en-GB" sz="2000" i="1" u="sng" dirty="0">
                          <a:effectLst/>
                        </a:rPr>
                        <a:t>Environmental</a:t>
                      </a:r>
                      <a:endParaRPr lang="en-US" sz="20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000">
                          <a:effectLst/>
                        </a:rPr>
                        <a:t>Supports UN SDG 12 – Responsible Consumption and Production.</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0">
                <a:tc>
                  <a:txBody>
                    <a:bodyPr/>
                    <a:lstStyle/>
                    <a:p>
                      <a:pPr marL="0" marR="0" algn="ctr">
                        <a:lnSpc>
                          <a:spcPct val="107000"/>
                        </a:lnSpc>
                        <a:spcBef>
                          <a:spcPts val="0"/>
                        </a:spcBef>
                        <a:spcAft>
                          <a:spcPts val="0"/>
                        </a:spcAft>
                      </a:pPr>
                      <a:r>
                        <a:rPr lang="en-GB" sz="2000" i="1" u="sng" dirty="0">
                          <a:effectLst/>
                        </a:rPr>
                        <a:t>Legal</a:t>
                      </a:r>
                      <a:endParaRPr lang="en-US" sz="20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000" dirty="0">
                          <a:effectLst/>
                        </a:rPr>
                        <a:t>Compliance with Food Standards Agency (2024) and GDPR (ICO, 2023).</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7820531" cy="10287000"/>
            <a:chOff x="0" y="0"/>
            <a:chExt cx="2059728" cy="2709333"/>
          </a:xfrm>
        </p:grpSpPr>
        <p:sp>
          <p:nvSpPr>
            <p:cNvPr id="3" name="Freeform 3"/>
            <p:cNvSpPr/>
            <p:nvPr/>
          </p:nvSpPr>
          <p:spPr>
            <a:xfrm>
              <a:off x="0" y="0"/>
              <a:ext cx="2059728" cy="2709333"/>
            </a:xfrm>
            <a:custGeom>
              <a:avLst/>
              <a:gdLst/>
              <a:ahLst/>
              <a:cxnLst/>
              <a:rect l="l" t="t" r="r" b="b"/>
              <a:pathLst>
                <a:path w="2059728" h="2709333">
                  <a:moveTo>
                    <a:pt x="0" y="0"/>
                  </a:moveTo>
                  <a:lnTo>
                    <a:pt x="2059728" y="0"/>
                  </a:lnTo>
                  <a:lnTo>
                    <a:pt x="2059728" y="2709333"/>
                  </a:lnTo>
                  <a:lnTo>
                    <a:pt x="0" y="2709333"/>
                  </a:lnTo>
                  <a:close/>
                </a:path>
              </a:pathLst>
            </a:custGeom>
            <a:solidFill>
              <a:srgbClr val="1C130D"/>
            </a:solidFill>
          </p:spPr>
        </p:sp>
        <p:sp>
          <p:nvSpPr>
            <p:cNvPr id="4" name="TextBox 4"/>
            <p:cNvSpPr txBox="1"/>
            <p:nvPr/>
          </p:nvSpPr>
          <p:spPr>
            <a:xfrm>
              <a:off x="0" y="-38100"/>
              <a:ext cx="2059728" cy="2747433"/>
            </a:xfrm>
            <a:prstGeom prst="rect">
              <a:avLst/>
            </a:prstGeom>
          </p:spPr>
          <p:txBody>
            <a:bodyPr lIns="50800" tIns="50800" rIns="50800" bIns="50800" rtlCol="0" anchor="ctr"/>
            <a:lstStyle/>
            <a:p>
              <a:pPr algn="ctr">
                <a:lnSpc>
                  <a:spcPts val="2659"/>
                </a:lnSpc>
                <a:spcBef>
                  <a:spcPct val="0"/>
                </a:spcBef>
              </a:pPr>
              <a:endParaRPr sz="1200"/>
            </a:p>
          </p:txBody>
        </p:sp>
      </p:grpSp>
      <p:sp>
        <p:nvSpPr>
          <p:cNvPr id="5" name="Freeform 5"/>
          <p:cNvSpPr/>
          <p:nvPr/>
        </p:nvSpPr>
        <p:spPr>
          <a:xfrm>
            <a:off x="10006013" y="3641871"/>
            <a:ext cx="701830" cy="773561"/>
          </a:xfrm>
          <a:custGeom>
            <a:avLst/>
            <a:gdLst/>
            <a:ahLst/>
            <a:cxnLst/>
            <a:rect l="l" t="t" r="r" b="b"/>
            <a:pathLst>
              <a:path w="701830" h="773561">
                <a:moveTo>
                  <a:pt x="0" y="0"/>
                </a:moveTo>
                <a:lnTo>
                  <a:pt x="701830" y="0"/>
                </a:lnTo>
                <a:lnTo>
                  <a:pt x="701830" y="773560"/>
                </a:lnTo>
                <a:lnTo>
                  <a:pt x="0" y="77356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6" name="Freeform 6"/>
          <p:cNvSpPr/>
          <p:nvPr/>
        </p:nvSpPr>
        <p:spPr>
          <a:xfrm>
            <a:off x="10006013" y="5008485"/>
            <a:ext cx="701830" cy="773561"/>
          </a:xfrm>
          <a:custGeom>
            <a:avLst/>
            <a:gdLst/>
            <a:ahLst/>
            <a:cxnLst/>
            <a:rect l="l" t="t" r="r" b="b"/>
            <a:pathLst>
              <a:path w="701830" h="773561">
                <a:moveTo>
                  <a:pt x="0" y="0"/>
                </a:moveTo>
                <a:lnTo>
                  <a:pt x="701830" y="0"/>
                </a:lnTo>
                <a:lnTo>
                  <a:pt x="701830" y="773560"/>
                </a:lnTo>
                <a:lnTo>
                  <a:pt x="0" y="77356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7" name="Freeform 7"/>
          <p:cNvSpPr/>
          <p:nvPr/>
        </p:nvSpPr>
        <p:spPr>
          <a:xfrm>
            <a:off x="10006013" y="6375099"/>
            <a:ext cx="701830" cy="773561"/>
          </a:xfrm>
          <a:custGeom>
            <a:avLst/>
            <a:gdLst/>
            <a:ahLst/>
            <a:cxnLst/>
            <a:rect l="l" t="t" r="r" b="b"/>
            <a:pathLst>
              <a:path w="701830" h="773561">
                <a:moveTo>
                  <a:pt x="0" y="0"/>
                </a:moveTo>
                <a:lnTo>
                  <a:pt x="701830" y="0"/>
                </a:lnTo>
                <a:lnTo>
                  <a:pt x="701830" y="773560"/>
                </a:lnTo>
                <a:lnTo>
                  <a:pt x="0" y="77356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grpSp>
        <p:nvGrpSpPr>
          <p:cNvPr id="9" name="Group 9"/>
          <p:cNvGrpSpPr/>
          <p:nvPr/>
        </p:nvGrpSpPr>
        <p:grpSpPr>
          <a:xfrm>
            <a:off x="0" y="0"/>
            <a:ext cx="2041988" cy="10287000"/>
            <a:chOff x="0" y="0"/>
            <a:chExt cx="537808" cy="2709333"/>
          </a:xfrm>
        </p:grpSpPr>
        <p:sp>
          <p:nvSpPr>
            <p:cNvPr id="10" name="Freeform 10"/>
            <p:cNvSpPr/>
            <p:nvPr/>
          </p:nvSpPr>
          <p:spPr>
            <a:xfrm>
              <a:off x="0" y="0"/>
              <a:ext cx="537808" cy="2709333"/>
            </a:xfrm>
            <a:custGeom>
              <a:avLst/>
              <a:gdLst/>
              <a:ahLst/>
              <a:cxnLst/>
              <a:rect l="l" t="t" r="r" b="b"/>
              <a:pathLst>
                <a:path w="537808" h="2709333">
                  <a:moveTo>
                    <a:pt x="0" y="0"/>
                  </a:moveTo>
                  <a:lnTo>
                    <a:pt x="537808" y="0"/>
                  </a:lnTo>
                  <a:lnTo>
                    <a:pt x="537808" y="2709333"/>
                  </a:lnTo>
                  <a:lnTo>
                    <a:pt x="0" y="2709333"/>
                  </a:lnTo>
                  <a:close/>
                </a:path>
              </a:pathLst>
            </a:custGeom>
            <a:solidFill>
              <a:srgbClr val="B37D44"/>
            </a:solidFill>
          </p:spPr>
        </p:sp>
        <p:sp>
          <p:nvSpPr>
            <p:cNvPr id="11" name="TextBox 11"/>
            <p:cNvSpPr txBox="1"/>
            <p:nvPr/>
          </p:nvSpPr>
          <p:spPr>
            <a:xfrm>
              <a:off x="0" y="-38100"/>
              <a:ext cx="537808" cy="2747433"/>
            </a:xfrm>
            <a:prstGeom prst="rect">
              <a:avLst/>
            </a:prstGeom>
          </p:spPr>
          <p:txBody>
            <a:bodyPr lIns="50800" tIns="50800" rIns="50800" bIns="50800" rtlCol="0" anchor="ctr"/>
            <a:lstStyle/>
            <a:p>
              <a:pPr algn="ctr">
                <a:lnSpc>
                  <a:spcPts val="2659"/>
                </a:lnSpc>
                <a:spcBef>
                  <a:spcPct val="0"/>
                </a:spcBef>
              </a:pPr>
              <a:endParaRPr sz="1200"/>
            </a:p>
          </p:txBody>
        </p:sp>
      </p:grpSp>
      <p:grpSp>
        <p:nvGrpSpPr>
          <p:cNvPr id="12" name="Group 12"/>
          <p:cNvGrpSpPr/>
          <p:nvPr/>
        </p:nvGrpSpPr>
        <p:grpSpPr>
          <a:xfrm>
            <a:off x="760890" y="730455"/>
            <a:ext cx="4547464" cy="8527845"/>
            <a:chOff x="0" y="0"/>
            <a:chExt cx="501044" cy="939607"/>
          </a:xfrm>
        </p:grpSpPr>
        <p:sp>
          <p:nvSpPr>
            <p:cNvPr id="13" name="Freeform 13"/>
            <p:cNvSpPr/>
            <p:nvPr/>
          </p:nvSpPr>
          <p:spPr>
            <a:xfrm>
              <a:off x="0" y="0"/>
              <a:ext cx="501044" cy="939607"/>
            </a:xfrm>
            <a:custGeom>
              <a:avLst/>
              <a:gdLst/>
              <a:ahLst/>
              <a:cxnLst/>
              <a:rect l="l" t="t" r="r" b="b"/>
              <a:pathLst>
                <a:path w="501044" h="939607">
                  <a:moveTo>
                    <a:pt x="0" y="0"/>
                  </a:moveTo>
                  <a:lnTo>
                    <a:pt x="501044" y="0"/>
                  </a:lnTo>
                  <a:lnTo>
                    <a:pt x="501044" y="939607"/>
                  </a:lnTo>
                  <a:lnTo>
                    <a:pt x="0" y="939607"/>
                  </a:lnTo>
                  <a:close/>
                </a:path>
              </a:pathLst>
            </a:custGeom>
            <a:blipFill>
              <a:blip r:embed="rId5"/>
              <a:stretch>
                <a:fillRect l="-6753" r="-174716"/>
              </a:stretch>
            </a:blipFill>
          </p:spPr>
        </p:sp>
      </p:grpSp>
      <p:grpSp>
        <p:nvGrpSpPr>
          <p:cNvPr id="14" name="Group 14"/>
          <p:cNvGrpSpPr/>
          <p:nvPr/>
        </p:nvGrpSpPr>
        <p:grpSpPr>
          <a:xfrm>
            <a:off x="5383488" y="730455"/>
            <a:ext cx="3731937" cy="4234593"/>
            <a:chOff x="0" y="0"/>
            <a:chExt cx="411189" cy="466572"/>
          </a:xfrm>
        </p:grpSpPr>
        <p:sp>
          <p:nvSpPr>
            <p:cNvPr id="15" name="Freeform 15"/>
            <p:cNvSpPr/>
            <p:nvPr/>
          </p:nvSpPr>
          <p:spPr>
            <a:xfrm>
              <a:off x="0" y="0"/>
              <a:ext cx="411189" cy="466572"/>
            </a:xfrm>
            <a:custGeom>
              <a:avLst/>
              <a:gdLst/>
              <a:ahLst/>
              <a:cxnLst/>
              <a:rect l="l" t="t" r="r" b="b"/>
              <a:pathLst>
                <a:path w="411189" h="466572">
                  <a:moveTo>
                    <a:pt x="0" y="0"/>
                  </a:moveTo>
                  <a:lnTo>
                    <a:pt x="411189" y="0"/>
                  </a:lnTo>
                  <a:lnTo>
                    <a:pt x="411189" y="466572"/>
                  </a:lnTo>
                  <a:lnTo>
                    <a:pt x="0" y="466572"/>
                  </a:lnTo>
                  <a:close/>
                </a:path>
              </a:pathLst>
            </a:custGeom>
            <a:blipFill>
              <a:blip r:embed="rId6"/>
              <a:stretch>
                <a:fillRect t="-32277"/>
              </a:stretch>
            </a:blipFill>
          </p:spPr>
        </p:sp>
      </p:grpSp>
      <p:grpSp>
        <p:nvGrpSpPr>
          <p:cNvPr id="16" name="Group 16"/>
          <p:cNvGrpSpPr/>
          <p:nvPr/>
        </p:nvGrpSpPr>
        <p:grpSpPr>
          <a:xfrm>
            <a:off x="5383488" y="5023707"/>
            <a:ext cx="3731937" cy="4234593"/>
            <a:chOff x="0" y="0"/>
            <a:chExt cx="411189" cy="466572"/>
          </a:xfrm>
        </p:grpSpPr>
        <p:sp>
          <p:nvSpPr>
            <p:cNvPr id="17" name="Freeform 17"/>
            <p:cNvSpPr/>
            <p:nvPr/>
          </p:nvSpPr>
          <p:spPr>
            <a:xfrm>
              <a:off x="0" y="0"/>
              <a:ext cx="411189" cy="466572"/>
            </a:xfrm>
            <a:custGeom>
              <a:avLst/>
              <a:gdLst/>
              <a:ahLst/>
              <a:cxnLst/>
              <a:rect l="l" t="t" r="r" b="b"/>
              <a:pathLst>
                <a:path w="411189" h="466572">
                  <a:moveTo>
                    <a:pt x="0" y="0"/>
                  </a:moveTo>
                  <a:lnTo>
                    <a:pt x="411189" y="0"/>
                  </a:lnTo>
                  <a:lnTo>
                    <a:pt x="411189" y="466572"/>
                  </a:lnTo>
                  <a:lnTo>
                    <a:pt x="0" y="466572"/>
                  </a:lnTo>
                  <a:close/>
                </a:path>
              </a:pathLst>
            </a:custGeom>
            <a:blipFill>
              <a:blip r:embed="rId7"/>
              <a:stretch>
                <a:fillRect l="-23453" t="-45065"/>
              </a:stretch>
            </a:blipFill>
          </p:spPr>
        </p:sp>
      </p:grpSp>
      <p:sp>
        <p:nvSpPr>
          <p:cNvPr id="18" name="TextBox 18"/>
          <p:cNvSpPr txBox="1"/>
          <p:nvPr/>
        </p:nvSpPr>
        <p:spPr>
          <a:xfrm>
            <a:off x="9753600" y="730455"/>
            <a:ext cx="8129587" cy="659155"/>
          </a:xfrm>
          <a:prstGeom prst="rect">
            <a:avLst/>
          </a:prstGeom>
        </p:spPr>
        <p:txBody>
          <a:bodyPr wrap="square" lIns="0" tIns="0" rIns="0" bIns="0" rtlCol="0" anchor="t">
            <a:spAutoFit/>
          </a:bodyPr>
          <a:lstStyle/>
          <a:p>
            <a:pPr algn="ctr">
              <a:lnSpc>
                <a:spcPts val="5952"/>
              </a:lnSpc>
            </a:pPr>
            <a:r>
              <a:rPr lang="en-US" sz="3200" dirty="0">
                <a:solidFill>
                  <a:srgbClr val="1C130D"/>
                </a:solidFill>
                <a:latin typeface="Tropikal"/>
                <a:ea typeface="Tropikal"/>
                <a:cs typeface="Tropikal"/>
                <a:sym typeface="Tropikal"/>
              </a:rPr>
              <a:t>Political and Economic Environment</a:t>
            </a:r>
          </a:p>
        </p:txBody>
      </p:sp>
      <p:sp>
        <p:nvSpPr>
          <p:cNvPr id="19" name="TextBox 19"/>
          <p:cNvSpPr txBox="1"/>
          <p:nvPr/>
        </p:nvSpPr>
        <p:spPr>
          <a:xfrm>
            <a:off x="10972800" y="3865349"/>
            <a:ext cx="6350034" cy="317972"/>
          </a:xfrm>
          <a:prstGeom prst="rect">
            <a:avLst/>
          </a:prstGeom>
        </p:spPr>
        <p:txBody>
          <a:bodyPr lIns="0" tIns="0" rIns="0" bIns="0" rtlCol="0" anchor="t">
            <a:spAutoFit/>
          </a:bodyPr>
          <a:lstStyle/>
          <a:p>
            <a:pPr>
              <a:lnSpc>
                <a:spcPts val="2940"/>
              </a:lnSpc>
            </a:pPr>
            <a:r>
              <a:rPr lang="en-US" sz="1200" dirty="0">
                <a:solidFill>
                  <a:srgbClr val="1C130D"/>
                </a:solidFill>
                <a:latin typeface="Touvlo"/>
                <a:ea typeface="Touvlo"/>
                <a:cs typeface="Touvlo"/>
                <a:sym typeface="Touvlo"/>
              </a:rPr>
              <a:t>UK government offers grants and tax relief for green enterprises.</a:t>
            </a:r>
          </a:p>
        </p:txBody>
      </p:sp>
      <p:sp>
        <p:nvSpPr>
          <p:cNvPr id="21" name="TextBox 21"/>
          <p:cNvSpPr txBox="1"/>
          <p:nvPr/>
        </p:nvSpPr>
        <p:spPr>
          <a:xfrm>
            <a:off x="11000874" y="5176435"/>
            <a:ext cx="6350034" cy="317972"/>
          </a:xfrm>
          <a:prstGeom prst="rect">
            <a:avLst/>
          </a:prstGeom>
        </p:spPr>
        <p:txBody>
          <a:bodyPr lIns="0" tIns="0" rIns="0" bIns="0" rtlCol="0" anchor="t">
            <a:spAutoFit/>
          </a:bodyPr>
          <a:lstStyle/>
          <a:p>
            <a:pPr>
              <a:lnSpc>
                <a:spcPts val="2940"/>
              </a:lnSpc>
            </a:pPr>
            <a:r>
              <a:rPr lang="en-US" sz="1200" dirty="0">
                <a:solidFill>
                  <a:srgbClr val="1C130D"/>
                </a:solidFill>
                <a:latin typeface="Touvlo"/>
                <a:ea typeface="Touvlo"/>
                <a:cs typeface="Touvlo"/>
                <a:sym typeface="Touvlo"/>
              </a:rPr>
              <a:t>Economic recovery and steady café culture encourage growth opportunities.</a:t>
            </a:r>
          </a:p>
        </p:txBody>
      </p:sp>
      <p:sp>
        <p:nvSpPr>
          <p:cNvPr id="23" name="TextBox 23"/>
          <p:cNvSpPr txBox="1"/>
          <p:nvPr/>
        </p:nvSpPr>
        <p:spPr>
          <a:xfrm>
            <a:off x="11000874" y="6619777"/>
            <a:ext cx="6350034" cy="689869"/>
          </a:xfrm>
          <a:prstGeom prst="rect">
            <a:avLst/>
          </a:prstGeom>
        </p:spPr>
        <p:txBody>
          <a:bodyPr lIns="0" tIns="0" rIns="0" bIns="0" rtlCol="0" anchor="t">
            <a:spAutoFit/>
          </a:bodyPr>
          <a:lstStyle/>
          <a:p>
            <a:pPr>
              <a:lnSpc>
                <a:spcPts val="2940"/>
              </a:lnSpc>
            </a:pPr>
            <a:r>
              <a:rPr lang="en-US" sz="1200" dirty="0">
                <a:solidFill>
                  <a:srgbClr val="1C130D"/>
                </a:solidFill>
                <a:latin typeface="Touvlo"/>
                <a:ea typeface="Touvlo"/>
                <a:cs typeface="Touvlo"/>
                <a:sym typeface="Touvlo"/>
              </a:rPr>
              <a:t>Increased cost of imports due to global inflation requires local sourcing (HM Government, 2021).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grpSp>
        <p:nvGrpSpPr>
          <p:cNvPr id="2" name="Group 2"/>
          <p:cNvGrpSpPr/>
          <p:nvPr/>
        </p:nvGrpSpPr>
        <p:grpSpPr>
          <a:xfrm>
            <a:off x="8087456" y="-236748"/>
            <a:ext cx="10674149" cy="10523748"/>
            <a:chOff x="0" y="0"/>
            <a:chExt cx="2811298" cy="2771687"/>
          </a:xfrm>
        </p:grpSpPr>
        <p:sp>
          <p:nvSpPr>
            <p:cNvPr id="3" name="Freeform 3"/>
            <p:cNvSpPr/>
            <p:nvPr/>
          </p:nvSpPr>
          <p:spPr>
            <a:xfrm>
              <a:off x="0" y="0"/>
              <a:ext cx="2811298" cy="2771687"/>
            </a:xfrm>
            <a:custGeom>
              <a:avLst/>
              <a:gdLst/>
              <a:ahLst/>
              <a:cxnLst/>
              <a:rect l="l" t="t" r="r" b="b"/>
              <a:pathLst>
                <a:path w="2811298" h="2771687">
                  <a:moveTo>
                    <a:pt x="0" y="0"/>
                  </a:moveTo>
                  <a:lnTo>
                    <a:pt x="2811298" y="0"/>
                  </a:lnTo>
                  <a:lnTo>
                    <a:pt x="2811298" y="2771687"/>
                  </a:lnTo>
                  <a:lnTo>
                    <a:pt x="0" y="2771687"/>
                  </a:lnTo>
                  <a:close/>
                </a:path>
              </a:pathLst>
            </a:custGeom>
            <a:solidFill>
              <a:srgbClr val="1C130D"/>
            </a:solidFill>
          </p:spPr>
        </p:sp>
        <p:sp>
          <p:nvSpPr>
            <p:cNvPr id="4" name="TextBox 4"/>
            <p:cNvSpPr txBox="1"/>
            <p:nvPr/>
          </p:nvSpPr>
          <p:spPr>
            <a:xfrm>
              <a:off x="0" y="-38100"/>
              <a:ext cx="2811298" cy="2809787"/>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9322474" y="1290159"/>
            <a:ext cx="8584526" cy="1538883"/>
          </a:xfrm>
          <a:prstGeom prst="rect">
            <a:avLst/>
          </a:prstGeom>
        </p:spPr>
        <p:txBody>
          <a:bodyPr wrap="square" lIns="0" tIns="0" rIns="0" bIns="0" rtlCol="0" anchor="t">
            <a:spAutoFit/>
          </a:bodyPr>
          <a:lstStyle/>
          <a:p>
            <a:pPr>
              <a:lnSpc>
                <a:spcPts val="5952"/>
              </a:lnSpc>
            </a:pPr>
            <a:r>
              <a:rPr lang="en-US" sz="6600" dirty="0">
                <a:solidFill>
                  <a:srgbClr val="F4EEE6"/>
                </a:solidFill>
                <a:latin typeface="Tropikal"/>
                <a:ea typeface="Tropikal"/>
                <a:cs typeface="Tropikal"/>
                <a:sym typeface="Tropikal"/>
              </a:rPr>
              <a:t>Social and Technological Factors</a:t>
            </a:r>
          </a:p>
        </p:txBody>
      </p:sp>
      <p:grpSp>
        <p:nvGrpSpPr>
          <p:cNvPr id="6" name="Group 6"/>
          <p:cNvGrpSpPr/>
          <p:nvPr/>
        </p:nvGrpSpPr>
        <p:grpSpPr>
          <a:xfrm>
            <a:off x="0" y="7108396"/>
            <a:ext cx="8087456" cy="3178604"/>
            <a:chOff x="0" y="0"/>
            <a:chExt cx="2130030" cy="837163"/>
          </a:xfrm>
        </p:grpSpPr>
        <p:sp>
          <p:nvSpPr>
            <p:cNvPr id="7" name="Freeform 7"/>
            <p:cNvSpPr/>
            <p:nvPr/>
          </p:nvSpPr>
          <p:spPr>
            <a:xfrm>
              <a:off x="0" y="0"/>
              <a:ext cx="2130030" cy="837163"/>
            </a:xfrm>
            <a:custGeom>
              <a:avLst/>
              <a:gdLst/>
              <a:ahLst/>
              <a:cxnLst/>
              <a:rect l="l" t="t" r="r" b="b"/>
              <a:pathLst>
                <a:path w="2130030" h="837163">
                  <a:moveTo>
                    <a:pt x="0" y="0"/>
                  </a:moveTo>
                  <a:lnTo>
                    <a:pt x="2130030" y="0"/>
                  </a:lnTo>
                  <a:lnTo>
                    <a:pt x="2130030" y="837163"/>
                  </a:lnTo>
                  <a:lnTo>
                    <a:pt x="0" y="837163"/>
                  </a:lnTo>
                  <a:close/>
                </a:path>
              </a:pathLst>
            </a:custGeom>
            <a:solidFill>
              <a:srgbClr val="B37D44"/>
            </a:solidFill>
          </p:spPr>
        </p:sp>
        <p:sp>
          <p:nvSpPr>
            <p:cNvPr id="8" name="TextBox 8"/>
            <p:cNvSpPr txBox="1"/>
            <p:nvPr/>
          </p:nvSpPr>
          <p:spPr>
            <a:xfrm>
              <a:off x="0" y="-38100"/>
              <a:ext cx="2130030" cy="875263"/>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28700" y="1028700"/>
            <a:ext cx="7651731" cy="8229600"/>
            <a:chOff x="0" y="0"/>
            <a:chExt cx="843076" cy="906746"/>
          </a:xfrm>
        </p:grpSpPr>
        <p:sp>
          <p:nvSpPr>
            <p:cNvPr id="10" name="Freeform 10"/>
            <p:cNvSpPr/>
            <p:nvPr/>
          </p:nvSpPr>
          <p:spPr>
            <a:xfrm>
              <a:off x="0" y="0"/>
              <a:ext cx="843076" cy="906746"/>
            </a:xfrm>
            <a:custGeom>
              <a:avLst/>
              <a:gdLst/>
              <a:ahLst/>
              <a:cxnLst/>
              <a:rect l="l" t="t" r="r" b="b"/>
              <a:pathLst>
                <a:path w="843076" h="906746">
                  <a:moveTo>
                    <a:pt x="0" y="0"/>
                  </a:moveTo>
                  <a:lnTo>
                    <a:pt x="843076" y="0"/>
                  </a:lnTo>
                  <a:lnTo>
                    <a:pt x="843076" y="906746"/>
                  </a:lnTo>
                  <a:lnTo>
                    <a:pt x="0" y="906746"/>
                  </a:lnTo>
                  <a:close/>
                </a:path>
              </a:pathLst>
            </a:custGeom>
            <a:blipFill>
              <a:blip r:embed="rId3"/>
              <a:stretch>
                <a:fillRect l="-30714" r="-30714"/>
              </a:stretch>
            </a:blipFill>
          </p:spPr>
        </p:sp>
      </p:grpSp>
      <p:sp>
        <p:nvSpPr>
          <p:cNvPr id="13" name="TextBox 13"/>
          <p:cNvSpPr txBox="1"/>
          <p:nvPr/>
        </p:nvSpPr>
        <p:spPr>
          <a:xfrm>
            <a:off x="9322474" y="3535256"/>
            <a:ext cx="9171844" cy="4450898"/>
          </a:xfrm>
          <a:prstGeom prst="rect">
            <a:avLst/>
          </a:prstGeom>
        </p:spPr>
        <p:txBody>
          <a:bodyPr wrap="square" lIns="0" tIns="0" rIns="0" bIns="0" rtlCol="0" anchor="t">
            <a:spAutoFit/>
          </a:bodyPr>
          <a:lstStyle/>
          <a:p>
            <a:pPr marL="342900" indent="-342900">
              <a:lnSpc>
                <a:spcPct val="300000"/>
              </a:lnSpc>
              <a:buFont typeface="Arial" panose="020B0604020202020204" pitchFamily="34" charset="0"/>
              <a:buChar char="•"/>
            </a:pPr>
            <a:r>
              <a:rPr lang="en-US" sz="2000" dirty="0">
                <a:solidFill>
                  <a:srgbClr val="F4EEE6"/>
                </a:solidFill>
                <a:latin typeface="Touvlo"/>
                <a:ea typeface="Touvlo"/>
                <a:cs typeface="Touvlo"/>
                <a:sym typeface="Touvlo"/>
              </a:rPr>
              <a:t>Consumers increasingly value eco-conscious dining and community cafés.</a:t>
            </a:r>
          </a:p>
          <a:p>
            <a:pPr marL="342900" indent="-342900">
              <a:lnSpc>
                <a:spcPct val="300000"/>
              </a:lnSpc>
              <a:buFont typeface="Arial" panose="020B0604020202020204" pitchFamily="34" charset="0"/>
              <a:buChar char="•"/>
            </a:pPr>
            <a:r>
              <a:rPr lang="en-US" sz="2000" dirty="0">
                <a:solidFill>
                  <a:srgbClr val="F4EEE6"/>
                </a:solidFill>
                <a:latin typeface="Touvlo"/>
                <a:ea typeface="Touvlo"/>
                <a:cs typeface="Touvlo"/>
                <a:sym typeface="Touvlo"/>
              </a:rPr>
              <a:t>Mobile ordering, QR menus, and online loyalty points enhance customer engagement.</a:t>
            </a:r>
          </a:p>
          <a:p>
            <a:pPr marL="342900" indent="-342900">
              <a:lnSpc>
                <a:spcPct val="300000"/>
              </a:lnSpc>
              <a:buFont typeface="Arial" panose="020B0604020202020204" pitchFamily="34" charset="0"/>
              <a:buChar char="•"/>
            </a:pPr>
            <a:r>
              <a:rPr lang="en-US" sz="2000" dirty="0">
                <a:solidFill>
                  <a:srgbClr val="F4EEE6"/>
                </a:solidFill>
                <a:latin typeface="Touvlo"/>
                <a:ea typeface="Touvlo"/>
                <a:cs typeface="Touvlo"/>
                <a:sym typeface="Touvlo"/>
              </a:rPr>
              <a:t>Social media trends boost sustainable brand visibility (Jackson,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grpSp>
        <p:nvGrpSpPr>
          <p:cNvPr id="2" name="Group 2"/>
          <p:cNvGrpSpPr/>
          <p:nvPr/>
        </p:nvGrpSpPr>
        <p:grpSpPr>
          <a:xfrm>
            <a:off x="8087456" y="-236748"/>
            <a:ext cx="10674149" cy="10523748"/>
            <a:chOff x="0" y="0"/>
            <a:chExt cx="2811298" cy="2771687"/>
          </a:xfrm>
        </p:grpSpPr>
        <p:sp>
          <p:nvSpPr>
            <p:cNvPr id="3" name="Freeform 3"/>
            <p:cNvSpPr/>
            <p:nvPr/>
          </p:nvSpPr>
          <p:spPr>
            <a:xfrm>
              <a:off x="0" y="0"/>
              <a:ext cx="2811298" cy="2771687"/>
            </a:xfrm>
            <a:custGeom>
              <a:avLst/>
              <a:gdLst/>
              <a:ahLst/>
              <a:cxnLst/>
              <a:rect l="l" t="t" r="r" b="b"/>
              <a:pathLst>
                <a:path w="2811298" h="2771687">
                  <a:moveTo>
                    <a:pt x="0" y="0"/>
                  </a:moveTo>
                  <a:lnTo>
                    <a:pt x="2811298" y="0"/>
                  </a:lnTo>
                  <a:lnTo>
                    <a:pt x="2811298" y="2771687"/>
                  </a:lnTo>
                  <a:lnTo>
                    <a:pt x="0" y="2771687"/>
                  </a:lnTo>
                  <a:close/>
                </a:path>
              </a:pathLst>
            </a:custGeom>
            <a:solidFill>
              <a:srgbClr val="1C130D"/>
            </a:solidFill>
          </p:spPr>
        </p:sp>
        <p:sp>
          <p:nvSpPr>
            <p:cNvPr id="4" name="TextBox 4"/>
            <p:cNvSpPr txBox="1"/>
            <p:nvPr/>
          </p:nvSpPr>
          <p:spPr>
            <a:xfrm>
              <a:off x="0" y="-38100"/>
              <a:ext cx="2811298" cy="2809787"/>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8610600" y="110371"/>
            <a:ext cx="9883718" cy="769441"/>
          </a:xfrm>
          <a:prstGeom prst="rect">
            <a:avLst/>
          </a:prstGeom>
        </p:spPr>
        <p:txBody>
          <a:bodyPr wrap="square" lIns="0" tIns="0" rIns="0" bIns="0" rtlCol="0" anchor="t">
            <a:spAutoFit/>
          </a:bodyPr>
          <a:lstStyle/>
          <a:p>
            <a:pPr>
              <a:lnSpc>
                <a:spcPts val="5952"/>
              </a:lnSpc>
            </a:pPr>
            <a:r>
              <a:rPr lang="en-US" sz="6600" dirty="0" smtClean="0">
                <a:solidFill>
                  <a:srgbClr val="F4EEE6"/>
                </a:solidFill>
                <a:latin typeface="Tropikal"/>
                <a:ea typeface="Tropikal"/>
                <a:cs typeface="Tropikal"/>
                <a:sym typeface="Tropikal"/>
              </a:rPr>
              <a:t>Environment &amp; </a:t>
            </a:r>
            <a:r>
              <a:rPr lang="en-US" sz="6600" dirty="0">
                <a:solidFill>
                  <a:srgbClr val="F4EEE6"/>
                </a:solidFill>
                <a:latin typeface="Tropikal"/>
                <a:ea typeface="Tropikal"/>
                <a:cs typeface="Tropikal"/>
                <a:sym typeface="Tropikal"/>
              </a:rPr>
              <a:t>Legal Factor</a:t>
            </a:r>
          </a:p>
        </p:txBody>
      </p:sp>
      <p:grpSp>
        <p:nvGrpSpPr>
          <p:cNvPr id="6" name="Group 6"/>
          <p:cNvGrpSpPr/>
          <p:nvPr/>
        </p:nvGrpSpPr>
        <p:grpSpPr>
          <a:xfrm>
            <a:off x="0" y="7108396"/>
            <a:ext cx="8087456" cy="3178604"/>
            <a:chOff x="0" y="0"/>
            <a:chExt cx="2130030" cy="837163"/>
          </a:xfrm>
        </p:grpSpPr>
        <p:sp>
          <p:nvSpPr>
            <p:cNvPr id="7" name="Freeform 7"/>
            <p:cNvSpPr/>
            <p:nvPr/>
          </p:nvSpPr>
          <p:spPr>
            <a:xfrm>
              <a:off x="0" y="0"/>
              <a:ext cx="2130030" cy="837163"/>
            </a:xfrm>
            <a:custGeom>
              <a:avLst/>
              <a:gdLst/>
              <a:ahLst/>
              <a:cxnLst/>
              <a:rect l="l" t="t" r="r" b="b"/>
              <a:pathLst>
                <a:path w="2130030" h="837163">
                  <a:moveTo>
                    <a:pt x="0" y="0"/>
                  </a:moveTo>
                  <a:lnTo>
                    <a:pt x="2130030" y="0"/>
                  </a:lnTo>
                  <a:lnTo>
                    <a:pt x="2130030" y="837163"/>
                  </a:lnTo>
                  <a:lnTo>
                    <a:pt x="0" y="837163"/>
                  </a:lnTo>
                  <a:close/>
                </a:path>
              </a:pathLst>
            </a:custGeom>
            <a:solidFill>
              <a:srgbClr val="B37D44"/>
            </a:solidFill>
          </p:spPr>
        </p:sp>
        <p:sp>
          <p:nvSpPr>
            <p:cNvPr id="8" name="TextBox 8"/>
            <p:cNvSpPr txBox="1"/>
            <p:nvPr/>
          </p:nvSpPr>
          <p:spPr>
            <a:xfrm>
              <a:off x="0" y="-38100"/>
              <a:ext cx="2130030" cy="875263"/>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8610600" y="1705421"/>
            <a:ext cx="9171844" cy="7755969"/>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2800" b="1" dirty="0">
                <a:solidFill>
                  <a:schemeClr val="bg1"/>
                </a:solidFill>
              </a:rPr>
              <a:t>Environmental Factors</a:t>
            </a:r>
          </a:p>
          <a:p>
            <a:pPr marL="342900" indent="-342900">
              <a:lnSpc>
                <a:spcPct val="150000"/>
              </a:lnSpc>
              <a:buFont typeface="Arial" panose="020B0604020202020204" pitchFamily="34" charset="0"/>
              <a:buChar char="•"/>
            </a:pPr>
            <a:r>
              <a:rPr lang="en-US" sz="2800" dirty="0" err="1" smtClean="0">
                <a:solidFill>
                  <a:schemeClr val="bg1"/>
                </a:solidFill>
              </a:rPr>
              <a:t>EcoSip</a:t>
            </a:r>
            <a:r>
              <a:rPr lang="en-US" sz="2800" dirty="0" smtClean="0">
                <a:solidFill>
                  <a:schemeClr val="bg1"/>
                </a:solidFill>
              </a:rPr>
              <a:t> </a:t>
            </a:r>
            <a:r>
              <a:rPr lang="en-US" sz="2800" dirty="0">
                <a:solidFill>
                  <a:schemeClr val="bg1"/>
                </a:solidFill>
              </a:rPr>
              <a:t>Café prioritizes sustainability through eco-friendly practices such as using biodegradable packaging, ethically sourced coffee beans, and energy-efficient brewing equipment, aligning operations with global green initiatives and reducing carbon </a:t>
            </a:r>
            <a:r>
              <a:rPr lang="en-US" sz="2800" dirty="0" smtClean="0">
                <a:solidFill>
                  <a:schemeClr val="bg1"/>
                </a:solidFill>
              </a:rPr>
              <a:t>footprint.</a:t>
            </a:r>
            <a:endParaRPr lang="en-US" sz="2800" dirty="0">
              <a:solidFill>
                <a:schemeClr val="bg1"/>
              </a:solidFill>
            </a:endParaRPr>
          </a:p>
          <a:p>
            <a:pPr marL="342900" indent="-342900">
              <a:lnSpc>
                <a:spcPct val="150000"/>
              </a:lnSpc>
              <a:buFont typeface="Arial" panose="020B0604020202020204" pitchFamily="34" charset="0"/>
              <a:buChar char="•"/>
            </a:pPr>
            <a:r>
              <a:rPr lang="en-US" sz="2800" b="1" dirty="0">
                <a:solidFill>
                  <a:schemeClr val="bg1"/>
                </a:solidFill>
              </a:rPr>
              <a:t>Legal Factors</a:t>
            </a:r>
          </a:p>
          <a:p>
            <a:pPr marL="342900" indent="-342900">
              <a:lnSpc>
                <a:spcPct val="150000"/>
              </a:lnSpc>
              <a:buFont typeface="Arial" panose="020B0604020202020204" pitchFamily="34" charset="0"/>
              <a:buChar char="•"/>
            </a:pPr>
            <a:r>
              <a:rPr lang="en-US" sz="2800" dirty="0">
                <a:solidFill>
                  <a:schemeClr val="bg1"/>
                </a:solidFill>
              </a:rPr>
              <a:t>Must comply with food safety and hygiene regulations under the UK Food Standards Agency (FSA).</a:t>
            </a:r>
          </a:p>
          <a:p>
            <a:pPr marL="342900" indent="-342900">
              <a:lnSpc>
                <a:spcPct val="150000"/>
              </a:lnSpc>
              <a:buFont typeface="Arial" panose="020B0604020202020204" pitchFamily="34" charset="0"/>
              <a:buChar char="•"/>
            </a:pPr>
            <a:r>
              <a:rPr lang="en-US" sz="2800" dirty="0">
                <a:solidFill>
                  <a:schemeClr val="bg1"/>
                </a:solidFill>
              </a:rPr>
              <a:t>Adherence to environmental laws related to sustainable packaging and waste management is required.</a:t>
            </a:r>
          </a:p>
          <a:p>
            <a:pPr marL="342900" indent="-342900">
              <a:lnSpc>
                <a:spcPct val="150000"/>
              </a:lnSpc>
              <a:buFont typeface="Arial" panose="020B0604020202020204" pitchFamily="34" charset="0"/>
              <a:buChar char="•"/>
            </a:pPr>
            <a:endParaRPr lang="en-US" sz="2800" dirty="0">
              <a:solidFill>
                <a:schemeClr val="bg1"/>
              </a:solidFill>
              <a:latin typeface="Touvlo"/>
              <a:ea typeface="Touvlo"/>
              <a:cs typeface="Touvlo"/>
              <a:sym typeface="Touvlo"/>
            </a:endParaRPr>
          </a:p>
        </p:txBody>
      </p:sp>
      <p:grpSp>
        <p:nvGrpSpPr>
          <p:cNvPr id="12" name="Group 5">
            <a:extLst>
              <a:ext uri="{FF2B5EF4-FFF2-40B4-BE49-F238E27FC236}">
                <a16:creationId xmlns:a16="http://schemas.microsoft.com/office/drawing/2014/main" id="{9FBFCD00-92A0-45F2-8894-298D918FFF49}"/>
              </a:ext>
            </a:extLst>
          </p:cNvPr>
          <p:cNvGrpSpPr/>
          <p:nvPr/>
        </p:nvGrpSpPr>
        <p:grpSpPr>
          <a:xfrm>
            <a:off x="-267286" y="-5753103"/>
            <a:ext cx="8354741" cy="18105445"/>
            <a:chOff x="-146991" y="-616467"/>
            <a:chExt cx="920534" cy="2023331"/>
          </a:xfrm>
        </p:grpSpPr>
        <p:sp>
          <p:nvSpPr>
            <p:cNvPr id="14" name="Freeform 6">
              <a:extLst>
                <a:ext uri="{FF2B5EF4-FFF2-40B4-BE49-F238E27FC236}">
                  <a16:creationId xmlns:a16="http://schemas.microsoft.com/office/drawing/2014/main" id="{D66E11CD-69AE-474F-A9F7-FDD2F5DCD933}"/>
                </a:ext>
              </a:extLst>
            </p:cNvPr>
            <p:cNvSpPr/>
            <p:nvPr/>
          </p:nvSpPr>
          <p:spPr>
            <a:xfrm>
              <a:off x="-146991" y="-616467"/>
              <a:ext cx="920534" cy="2023331"/>
            </a:xfrm>
            <a:custGeom>
              <a:avLst/>
              <a:gdLst/>
              <a:ahLst/>
              <a:cxnLst/>
              <a:rect l="l" t="t" r="r" b="b"/>
              <a:pathLst>
                <a:path w="449128" h="1133433">
                  <a:moveTo>
                    <a:pt x="0" y="0"/>
                  </a:moveTo>
                  <a:lnTo>
                    <a:pt x="449128" y="0"/>
                  </a:lnTo>
                  <a:lnTo>
                    <a:pt x="449128" y="1133433"/>
                  </a:lnTo>
                  <a:lnTo>
                    <a:pt x="0" y="1133433"/>
                  </a:lnTo>
                  <a:close/>
                </a:path>
              </a:pathLst>
            </a:custGeom>
            <a:blipFill>
              <a:blip r:embed="rId3"/>
              <a:stretch>
                <a:fillRect l="-68136"/>
              </a:stretch>
            </a:blipFill>
          </p:spPr>
          <p:txBody>
            <a:bodyPr/>
            <a:lstStyle/>
            <a:p>
              <a:endParaRPr lang="aa-ET" dirty="0"/>
            </a:p>
          </p:txBody>
        </p:sp>
      </p:grpSp>
    </p:spTree>
    <p:extLst>
      <p:ext uri="{BB962C8B-B14F-4D97-AF65-F5344CB8AC3E}">
        <p14:creationId xmlns:p14="http://schemas.microsoft.com/office/powerpoint/2010/main" val="1486916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8875059" cy="10287000"/>
            <a:chOff x="0" y="0"/>
            <a:chExt cx="2337464" cy="2709333"/>
          </a:xfrm>
        </p:grpSpPr>
        <p:sp>
          <p:nvSpPr>
            <p:cNvPr id="3" name="Freeform 3"/>
            <p:cNvSpPr/>
            <p:nvPr/>
          </p:nvSpPr>
          <p:spPr>
            <a:xfrm>
              <a:off x="0" y="0"/>
              <a:ext cx="2337464" cy="2709333"/>
            </a:xfrm>
            <a:custGeom>
              <a:avLst/>
              <a:gdLst/>
              <a:ahLst/>
              <a:cxnLst/>
              <a:rect l="l" t="t" r="r" b="b"/>
              <a:pathLst>
                <a:path w="2337464" h="2709333">
                  <a:moveTo>
                    <a:pt x="0" y="0"/>
                  </a:moveTo>
                  <a:lnTo>
                    <a:pt x="2337464" y="0"/>
                  </a:lnTo>
                  <a:lnTo>
                    <a:pt x="2337464" y="2709333"/>
                  </a:lnTo>
                  <a:lnTo>
                    <a:pt x="0" y="2709333"/>
                  </a:lnTo>
                  <a:close/>
                </a:path>
              </a:pathLst>
            </a:custGeom>
            <a:solidFill>
              <a:srgbClr val="B37D44"/>
            </a:solidFill>
          </p:spPr>
        </p:sp>
        <p:sp>
          <p:nvSpPr>
            <p:cNvPr id="4" name="TextBox 4"/>
            <p:cNvSpPr txBox="1"/>
            <p:nvPr/>
          </p:nvSpPr>
          <p:spPr>
            <a:xfrm>
              <a:off x="0" y="-38100"/>
              <a:ext cx="2337464" cy="2747433"/>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0" y="0"/>
            <a:ext cx="7799404" cy="10287000"/>
            <a:chOff x="0" y="0"/>
            <a:chExt cx="859347" cy="1133433"/>
          </a:xfrm>
        </p:grpSpPr>
        <p:sp>
          <p:nvSpPr>
            <p:cNvPr id="6" name="Freeform 6"/>
            <p:cNvSpPr/>
            <p:nvPr/>
          </p:nvSpPr>
          <p:spPr>
            <a:xfrm>
              <a:off x="0" y="0"/>
              <a:ext cx="859347" cy="1133433"/>
            </a:xfrm>
            <a:custGeom>
              <a:avLst/>
              <a:gdLst/>
              <a:ahLst/>
              <a:cxnLst/>
              <a:rect l="l" t="t" r="r" b="b"/>
              <a:pathLst>
                <a:path w="859347" h="1133433">
                  <a:moveTo>
                    <a:pt x="0" y="0"/>
                  </a:moveTo>
                  <a:lnTo>
                    <a:pt x="859347" y="0"/>
                  </a:lnTo>
                  <a:lnTo>
                    <a:pt x="859347" y="1133433"/>
                  </a:lnTo>
                  <a:lnTo>
                    <a:pt x="0" y="1133433"/>
                  </a:lnTo>
                  <a:close/>
                </a:path>
              </a:pathLst>
            </a:custGeom>
            <a:blipFill>
              <a:blip r:embed="rId3"/>
              <a:stretch>
                <a:fillRect t="-545" b="-545"/>
              </a:stretch>
            </a:blipFill>
          </p:spPr>
        </p:sp>
      </p:grpSp>
      <p:sp>
        <p:nvSpPr>
          <p:cNvPr id="7" name="TextBox 7"/>
          <p:cNvSpPr txBox="1"/>
          <p:nvPr/>
        </p:nvSpPr>
        <p:spPr>
          <a:xfrm>
            <a:off x="9372600" y="342900"/>
            <a:ext cx="7445728" cy="1538883"/>
          </a:xfrm>
          <a:prstGeom prst="rect">
            <a:avLst/>
          </a:prstGeom>
        </p:spPr>
        <p:txBody>
          <a:bodyPr wrap="square" lIns="0" tIns="0" rIns="0" bIns="0" rtlCol="0" anchor="t">
            <a:spAutoFit/>
          </a:bodyPr>
          <a:lstStyle/>
          <a:p>
            <a:pPr>
              <a:lnSpc>
                <a:spcPts val="5952"/>
              </a:lnSpc>
            </a:pPr>
            <a:r>
              <a:rPr lang="en-US" sz="6400" dirty="0">
                <a:solidFill>
                  <a:srgbClr val="1C130D"/>
                </a:solidFill>
                <a:latin typeface="Tropikal"/>
                <a:ea typeface="Tropikal"/>
                <a:cs typeface="Tropikal"/>
                <a:sym typeface="Tropikal"/>
              </a:rPr>
              <a:t>Marketing Strategy Overview</a:t>
            </a:r>
          </a:p>
        </p:txBody>
      </p:sp>
      <p:sp>
        <p:nvSpPr>
          <p:cNvPr id="8" name="TextBox 8"/>
          <p:cNvSpPr txBox="1"/>
          <p:nvPr/>
        </p:nvSpPr>
        <p:spPr>
          <a:xfrm>
            <a:off x="9144000" y="2514238"/>
            <a:ext cx="8474428" cy="2769989"/>
          </a:xfrm>
          <a:prstGeom prst="rect">
            <a:avLst/>
          </a:prstGeom>
        </p:spPr>
        <p:txBody>
          <a:bodyPr wrap="square" lIns="0" tIns="0" rIns="0" bIns="0" rtlCol="0" anchor="t">
            <a:spAutoFit/>
          </a:bodyPr>
          <a:lstStyle/>
          <a:p>
            <a:pPr marL="342900" indent="-342900">
              <a:buFont typeface="Arial" panose="020B0604020202020204" pitchFamily="34" charset="0"/>
              <a:buChar char="•"/>
            </a:pPr>
            <a:r>
              <a:rPr lang="en-US" sz="2000" dirty="0" err="1">
                <a:solidFill>
                  <a:srgbClr val="1C130D"/>
                </a:solidFill>
                <a:latin typeface="Touvlo"/>
                <a:ea typeface="Touvlo"/>
                <a:cs typeface="Touvlo"/>
                <a:sym typeface="Touvlo"/>
              </a:rPr>
              <a:t>EcoSip</a:t>
            </a:r>
            <a:r>
              <a:rPr lang="en-US" sz="2000" dirty="0">
                <a:solidFill>
                  <a:srgbClr val="1C130D"/>
                </a:solidFill>
                <a:latin typeface="Touvlo"/>
                <a:ea typeface="Touvlo"/>
                <a:cs typeface="Touvlo"/>
                <a:sym typeface="Touvlo"/>
              </a:rPr>
              <a:t> Café will implement a Sustainable Marketing Strategy focusing on:</a:t>
            </a:r>
          </a:p>
          <a:p>
            <a:pPr marL="342900" indent="-342900">
              <a:buFont typeface="Arial" panose="020B0604020202020204" pitchFamily="34" charset="0"/>
              <a:buChar char="•"/>
            </a:pPr>
            <a:r>
              <a:rPr lang="en-US" sz="2000" dirty="0">
                <a:solidFill>
                  <a:srgbClr val="1C130D"/>
                </a:solidFill>
                <a:latin typeface="Touvlo"/>
                <a:ea typeface="Touvlo"/>
                <a:cs typeface="Touvlo"/>
                <a:sym typeface="Touvlo"/>
              </a:rPr>
              <a:t>Green branding: Promoting sustainability and wellness.</a:t>
            </a:r>
          </a:p>
          <a:p>
            <a:pPr marL="342900" indent="-342900">
              <a:buFont typeface="Arial" panose="020B0604020202020204" pitchFamily="34" charset="0"/>
              <a:buChar char="•"/>
            </a:pPr>
            <a:r>
              <a:rPr lang="en-US" sz="2000" dirty="0">
                <a:solidFill>
                  <a:srgbClr val="1C130D"/>
                </a:solidFill>
                <a:latin typeface="Touvlo"/>
                <a:ea typeface="Touvlo"/>
                <a:cs typeface="Touvlo"/>
                <a:sym typeface="Touvlo"/>
              </a:rPr>
              <a:t>Local community engagement: Hosting eco-events and partnerships with universities.</a:t>
            </a:r>
          </a:p>
          <a:p>
            <a:pPr marL="342900" indent="-342900">
              <a:buFont typeface="Arial" panose="020B0604020202020204" pitchFamily="34" charset="0"/>
              <a:buChar char="•"/>
            </a:pPr>
            <a:r>
              <a:rPr lang="en-US" sz="2000" dirty="0">
                <a:solidFill>
                  <a:srgbClr val="1C130D"/>
                </a:solidFill>
                <a:latin typeface="Touvlo"/>
                <a:ea typeface="Touvlo"/>
                <a:cs typeface="Touvlo"/>
                <a:sym typeface="Touvlo"/>
              </a:rPr>
              <a:t>Digital presence: Active on Instagram, </a:t>
            </a:r>
            <a:r>
              <a:rPr lang="en-US" sz="2000" dirty="0" err="1">
                <a:solidFill>
                  <a:srgbClr val="1C130D"/>
                </a:solidFill>
                <a:latin typeface="Touvlo"/>
                <a:ea typeface="Touvlo"/>
                <a:cs typeface="Touvlo"/>
                <a:sym typeface="Touvlo"/>
              </a:rPr>
              <a:t>TikTok</a:t>
            </a:r>
            <a:r>
              <a:rPr lang="en-US" sz="2000" dirty="0">
                <a:solidFill>
                  <a:srgbClr val="1C130D"/>
                </a:solidFill>
                <a:latin typeface="Touvlo"/>
                <a:ea typeface="Touvlo"/>
                <a:cs typeface="Touvlo"/>
                <a:sym typeface="Touvlo"/>
              </a:rPr>
              <a:t>, and Google Business.</a:t>
            </a:r>
          </a:p>
          <a:p>
            <a:pPr marL="342900" indent="-342900">
              <a:buFont typeface="Arial" panose="020B0604020202020204" pitchFamily="34" charset="0"/>
              <a:buChar char="•"/>
            </a:pPr>
            <a:r>
              <a:rPr lang="en-US" sz="2000" dirty="0">
                <a:solidFill>
                  <a:srgbClr val="1C130D"/>
                </a:solidFill>
                <a:latin typeface="Touvlo"/>
                <a:ea typeface="Touvlo"/>
                <a:cs typeface="Touvlo"/>
                <a:sym typeface="Touvlo"/>
              </a:rPr>
              <a:t>This aligns with Burns’ (2022) principle of customer-centered entrepreneurship.</a:t>
            </a:r>
          </a:p>
        </p:txBody>
      </p:sp>
      <p:grpSp>
        <p:nvGrpSpPr>
          <p:cNvPr id="9" name="Group 9"/>
          <p:cNvGrpSpPr/>
          <p:nvPr/>
        </p:nvGrpSpPr>
        <p:grpSpPr>
          <a:xfrm>
            <a:off x="9813572" y="6055183"/>
            <a:ext cx="7445728" cy="3203117"/>
            <a:chOff x="0" y="0"/>
            <a:chExt cx="820378" cy="352923"/>
          </a:xfrm>
        </p:grpSpPr>
        <p:sp>
          <p:nvSpPr>
            <p:cNvPr id="10" name="Freeform 10"/>
            <p:cNvSpPr/>
            <p:nvPr/>
          </p:nvSpPr>
          <p:spPr>
            <a:xfrm>
              <a:off x="0" y="0"/>
              <a:ext cx="820378" cy="352923"/>
            </a:xfrm>
            <a:custGeom>
              <a:avLst/>
              <a:gdLst/>
              <a:ahLst/>
              <a:cxnLst/>
              <a:rect l="l" t="t" r="r" b="b"/>
              <a:pathLst>
                <a:path w="820378" h="352923">
                  <a:moveTo>
                    <a:pt x="0" y="0"/>
                  </a:moveTo>
                  <a:lnTo>
                    <a:pt x="820378" y="0"/>
                  </a:lnTo>
                  <a:lnTo>
                    <a:pt x="820378" y="352923"/>
                  </a:lnTo>
                  <a:lnTo>
                    <a:pt x="0" y="352923"/>
                  </a:lnTo>
                  <a:close/>
                </a:path>
              </a:pathLst>
            </a:custGeom>
            <a:blipFill>
              <a:blip r:embed="rId4"/>
              <a:stretch>
                <a:fillRect t="-27484" b="-27484"/>
              </a:stretch>
            </a:blipFill>
          </p:spPr>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grpSp>
        <p:nvGrpSpPr>
          <p:cNvPr id="2" name="Group 2"/>
          <p:cNvGrpSpPr/>
          <p:nvPr/>
        </p:nvGrpSpPr>
        <p:grpSpPr>
          <a:xfrm>
            <a:off x="-782593" y="147966"/>
            <a:ext cx="2069663" cy="10287000"/>
            <a:chOff x="0" y="0"/>
            <a:chExt cx="545096" cy="2709333"/>
          </a:xfrm>
        </p:grpSpPr>
        <p:sp>
          <p:nvSpPr>
            <p:cNvPr id="3" name="Freeform 3"/>
            <p:cNvSpPr/>
            <p:nvPr/>
          </p:nvSpPr>
          <p:spPr>
            <a:xfrm>
              <a:off x="0" y="0"/>
              <a:ext cx="545096" cy="2709333"/>
            </a:xfrm>
            <a:custGeom>
              <a:avLst/>
              <a:gdLst/>
              <a:ahLst/>
              <a:cxnLst/>
              <a:rect l="l" t="t" r="r" b="b"/>
              <a:pathLst>
                <a:path w="545096" h="2709333">
                  <a:moveTo>
                    <a:pt x="0" y="0"/>
                  </a:moveTo>
                  <a:lnTo>
                    <a:pt x="545096" y="0"/>
                  </a:lnTo>
                  <a:lnTo>
                    <a:pt x="545096" y="2709333"/>
                  </a:lnTo>
                  <a:lnTo>
                    <a:pt x="0" y="2709333"/>
                  </a:lnTo>
                  <a:close/>
                </a:path>
              </a:pathLst>
            </a:custGeom>
            <a:solidFill>
              <a:srgbClr val="1C130D"/>
            </a:solidFill>
          </p:spPr>
        </p:sp>
        <p:sp>
          <p:nvSpPr>
            <p:cNvPr id="4" name="TextBox 4"/>
            <p:cNvSpPr txBox="1"/>
            <p:nvPr/>
          </p:nvSpPr>
          <p:spPr>
            <a:xfrm>
              <a:off x="0" y="-38100"/>
              <a:ext cx="545096" cy="274743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674388" y="4262766"/>
            <a:ext cx="6800605" cy="4995534"/>
            <a:chOff x="0" y="0"/>
            <a:chExt cx="749298" cy="550413"/>
          </a:xfrm>
        </p:grpSpPr>
        <p:sp>
          <p:nvSpPr>
            <p:cNvPr id="12" name="Freeform 12"/>
            <p:cNvSpPr/>
            <p:nvPr/>
          </p:nvSpPr>
          <p:spPr>
            <a:xfrm>
              <a:off x="0" y="0"/>
              <a:ext cx="749298" cy="550413"/>
            </a:xfrm>
            <a:custGeom>
              <a:avLst/>
              <a:gdLst/>
              <a:ahLst/>
              <a:cxnLst/>
              <a:rect l="l" t="t" r="r" b="b"/>
              <a:pathLst>
                <a:path w="749298" h="550413">
                  <a:moveTo>
                    <a:pt x="0" y="0"/>
                  </a:moveTo>
                  <a:lnTo>
                    <a:pt x="749298" y="0"/>
                  </a:lnTo>
                  <a:lnTo>
                    <a:pt x="749298" y="550413"/>
                  </a:lnTo>
                  <a:lnTo>
                    <a:pt x="0" y="550413"/>
                  </a:lnTo>
                  <a:close/>
                </a:path>
              </a:pathLst>
            </a:custGeom>
            <a:blipFill>
              <a:blip r:embed="rId3"/>
              <a:stretch>
                <a:fillRect l="-5967" r="-5967"/>
              </a:stretch>
            </a:blipFill>
          </p:spPr>
        </p:sp>
      </p:grpSp>
      <p:sp>
        <p:nvSpPr>
          <p:cNvPr id="13" name="TextBox 13"/>
          <p:cNvSpPr txBox="1"/>
          <p:nvPr/>
        </p:nvSpPr>
        <p:spPr>
          <a:xfrm>
            <a:off x="1738505" y="1343605"/>
            <a:ext cx="5118040" cy="2308324"/>
          </a:xfrm>
          <a:prstGeom prst="rect">
            <a:avLst/>
          </a:prstGeom>
        </p:spPr>
        <p:txBody>
          <a:bodyPr lIns="0" tIns="0" rIns="0" bIns="0" rtlCol="0" anchor="t">
            <a:spAutoFit/>
          </a:bodyPr>
          <a:lstStyle/>
          <a:p>
            <a:pPr>
              <a:lnSpc>
                <a:spcPts val="5952"/>
              </a:lnSpc>
            </a:pPr>
            <a:r>
              <a:rPr lang="en-US" sz="6400" dirty="0">
                <a:solidFill>
                  <a:srgbClr val="1C130D"/>
                </a:solidFill>
                <a:latin typeface="Tropikal"/>
                <a:ea typeface="Tropikal"/>
                <a:cs typeface="Tropikal"/>
                <a:sym typeface="Tropikal"/>
              </a:rPr>
              <a:t>Target Market &amp; Segmentation</a:t>
            </a:r>
          </a:p>
        </p:txBody>
      </p:sp>
      <p:sp>
        <p:nvSpPr>
          <p:cNvPr id="14" name="Rectangle 13"/>
          <p:cNvSpPr/>
          <p:nvPr/>
        </p:nvSpPr>
        <p:spPr>
          <a:xfrm>
            <a:off x="7926428" y="1714500"/>
            <a:ext cx="10361572" cy="3827715"/>
          </a:xfrm>
          <a:prstGeom prst="rect">
            <a:avLst/>
          </a:prstGeom>
        </p:spPr>
        <p:txBody>
          <a:bodyPr wrap="square">
            <a:spAutoFit/>
          </a:bodyPr>
          <a:lstStyle/>
          <a:p>
            <a:pPr marL="457200" indent="-457200">
              <a:lnSpc>
                <a:spcPct val="300000"/>
              </a:lnSpc>
              <a:spcAft>
                <a:spcPts val="800"/>
              </a:spcAft>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Primary Audience:</a:t>
            </a:r>
            <a:r>
              <a:rPr lang="en-GB" sz="2000" dirty="0">
                <a:latin typeface="Calibri" panose="020F0502020204030204" pitchFamily="34" charset="0"/>
                <a:ea typeface="Calibri" panose="020F0502020204030204" pitchFamily="34" charset="0"/>
                <a:cs typeface="Times New Roman" panose="02020603050405020304" pitchFamily="18" charset="0"/>
              </a:rPr>
              <a:t> Urban professionals (ages 20–40).</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300000"/>
              </a:lnSpc>
              <a:spcAft>
                <a:spcPts val="800"/>
              </a:spcAft>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Secondary Audience:</a:t>
            </a:r>
            <a:r>
              <a:rPr lang="en-GB" sz="2000" dirty="0">
                <a:latin typeface="Calibri" panose="020F0502020204030204" pitchFamily="34" charset="0"/>
                <a:ea typeface="Calibri" panose="020F0502020204030204" pitchFamily="34" charset="0"/>
                <a:cs typeface="Times New Roman" panose="02020603050405020304" pitchFamily="18" charset="0"/>
              </a:rPr>
              <a:t> University students seeking affordable ethical coffee.</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300000"/>
              </a:lnSpc>
              <a:spcAft>
                <a:spcPts val="800"/>
              </a:spcAft>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Positioning Statement:</a:t>
            </a:r>
            <a:r>
              <a:rPr lang="en-GB" sz="2000" dirty="0">
                <a:latin typeface="Calibri" panose="020F0502020204030204" pitchFamily="34" charset="0"/>
                <a:ea typeface="Calibri" panose="020F0502020204030204" pitchFamily="34" charset="0"/>
                <a:cs typeface="Times New Roman" panose="02020603050405020304" pitchFamily="18" charset="0"/>
              </a:rPr>
              <a:t> “Your daily brew with a purpose.”</a:t>
            </a:r>
            <a:br>
              <a:rPr lang="en-GB" sz="2000" dirty="0">
                <a:latin typeface="Calibri" panose="020F0502020204030204" pitchFamily="34" charset="0"/>
                <a:ea typeface="Calibri" panose="020F0502020204030204" pitchFamily="34" charset="0"/>
                <a:cs typeface="Times New Roman" panose="02020603050405020304" pitchFamily="18" charset="0"/>
              </a:rPr>
            </a:br>
            <a:r>
              <a:rPr lang="en-GB" sz="2000" dirty="0">
                <a:latin typeface="Calibri" panose="020F0502020204030204" pitchFamily="34" charset="0"/>
                <a:ea typeface="Calibri" panose="020F0502020204030204" pitchFamily="34" charset="0"/>
                <a:cs typeface="Times New Roman" panose="02020603050405020304" pitchFamily="18" charset="0"/>
              </a:rPr>
              <a:t>Customer segmentation ensures loyalty and brand differentiation (</a:t>
            </a:r>
            <a:r>
              <a:rPr lang="en-GB" sz="2000" dirty="0" err="1">
                <a:latin typeface="Calibri" panose="020F0502020204030204" pitchFamily="34" charset="0"/>
                <a:ea typeface="Calibri" panose="020F0502020204030204" pitchFamily="34" charset="0"/>
                <a:cs typeface="Times New Roman" panose="02020603050405020304" pitchFamily="18" charset="0"/>
              </a:rPr>
              <a:t>Chitez</a:t>
            </a:r>
            <a:r>
              <a:rPr lang="en-GB" sz="2000" dirty="0">
                <a:latin typeface="Calibri" panose="020F0502020204030204" pitchFamily="34" charset="0"/>
                <a:ea typeface="Calibri" panose="020F0502020204030204" pitchFamily="34" charset="0"/>
                <a:cs typeface="Times New Roman" panose="02020603050405020304" pitchFamily="18" charset="0"/>
              </a:rPr>
              <a:t> et al., 2025).</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82593" y="147966"/>
            <a:ext cx="2069663" cy="10287000"/>
            <a:chOff x="0" y="0"/>
            <a:chExt cx="545096" cy="2709333"/>
          </a:xfrm>
        </p:grpSpPr>
        <p:sp>
          <p:nvSpPr>
            <p:cNvPr id="3" name="Freeform 3"/>
            <p:cNvSpPr/>
            <p:nvPr/>
          </p:nvSpPr>
          <p:spPr>
            <a:xfrm>
              <a:off x="0" y="0"/>
              <a:ext cx="545096" cy="2709333"/>
            </a:xfrm>
            <a:custGeom>
              <a:avLst/>
              <a:gdLst/>
              <a:ahLst/>
              <a:cxnLst/>
              <a:rect l="l" t="t" r="r" b="b"/>
              <a:pathLst>
                <a:path w="545096" h="2709333">
                  <a:moveTo>
                    <a:pt x="0" y="0"/>
                  </a:moveTo>
                  <a:lnTo>
                    <a:pt x="545096" y="0"/>
                  </a:lnTo>
                  <a:lnTo>
                    <a:pt x="545096" y="2709333"/>
                  </a:lnTo>
                  <a:lnTo>
                    <a:pt x="0" y="2709333"/>
                  </a:lnTo>
                  <a:close/>
                </a:path>
              </a:pathLst>
            </a:custGeom>
            <a:solidFill>
              <a:srgbClr val="1C130D"/>
            </a:solidFill>
          </p:spPr>
        </p:sp>
        <p:sp>
          <p:nvSpPr>
            <p:cNvPr id="4" name="TextBox 4"/>
            <p:cNvSpPr txBox="1"/>
            <p:nvPr/>
          </p:nvSpPr>
          <p:spPr>
            <a:xfrm>
              <a:off x="0" y="-38100"/>
              <a:ext cx="545096" cy="2747433"/>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2743200" y="25363"/>
            <a:ext cx="7315200" cy="6794537"/>
            <a:chOff x="0" y="0"/>
            <a:chExt cx="558152" cy="550413"/>
          </a:xfrm>
        </p:grpSpPr>
        <p:sp>
          <p:nvSpPr>
            <p:cNvPr id="8" name="Freeform 8"/>
            <p:cNvSpPr/>
            <p:nvPr/>
          </p:nvSpPr>
          <p:spPr>
            <a:xfrm>
              <a:off x="0" y="0"/>
              <a:ext cx="558152" cy="550413"/>
            </a:xfrm>
            <a:custGeom>
              <a:avLst/>
              <a:gdLst/>
              <a:ahLst/>
              <a:cxnLst/>
              <a:rect l="l" t="t" r="r" b="b"/>
              <a:pathLst>
                <a:path w="558152" h="550413">
                  <a:moveTo>
                    <a:pt x="0" y="0"/>
                  </a:moveTo>
                  <a:lnTo>
                    <a:pt x="558152" y="0"/>
                  </a:lnTo>
                  <a:lnTo>
                    <a:pt x="558152" y="550413"/>
                  </a:lnTo>
                  <a:lnTo>
                    <a:pt x="0" y="550413"/>
                  </a:lnTo>
                  <a:close/>
                </a:path>
              </a:pathLst>
            </a:custGeom>
            <a:blipFill>
              <a:blip r:embed="rId3"/>
              <a:stretch>
                <a:fillRect l="-23960" r="-23960"/>
              </a:stretch>
            </a:blipFill>
          </p:spPr>
        </p:sp>
      </p:grpSp>
      <p:sp>
        <p:nvSpPr>
          <p:cNvPr id="13" name="TextBox 13"/>
          <p:cNvSpPr txBox="1"/>
          <p:nvPr/>
        </p:nvSpPr>
        <p:spPr>
          <a:xfrm>
            <a:off x="1447800" y="7353300"/>
            <a:ext cx="8763000" cy="1846659"/>
          </a:xfrm>
          <a:prstGeom prst="rect">
            <a:avLst/>
          </a:prstGeom>
        </p:spPr>
        <p:txBody>
          <a:bodyPr wrap="square" lIns="0" tIns="0" rIns="0" bIns="0" rtlCol="0" anchor="t">
            <a:spAutoFit/>
          </a:bodyPr>
          <a:lstStyle/>
          <a:p>
            <a:pPr>
              <a:lnSpc>
                <a:spcPct val="150000"/>
              </a:lnSpc>
            </a:pPr>
            <a:r>
              <a:rPr lang="en-US" sz="8000" dirty="0">
                <a:solidFill>
                  <a:srgbClr val="1C130D"/>
                </a:solidFill>
                <a:latin typeface="Tropikal"/>
                <a:ea typeface="Tropikal"/>
                <a:cs typeface="Tropikal"/>
                <a:sym typeface="Tropikal"/>
              </a:rPr>
              <a:t>Marketing Mix (4Ps)</a:t>
            </a:r>
          </a:p>
        </p:txBody>
      </p:sp>
      <p:graphicFrame>
        <p:nvGraphicFramePr>
          <p:cNvPr id="14" name="Table 13"/>
          <p:cNvGraphicFramePr>
            <a:graphicFrameLocks noGrp="1"/>
          </p:cNvGraphicFramePr>
          <p:nvPr>
            <p:extLst>
              <p:ext uri="{D42A27DB-BD31-4B8C-83A1-F6EECF244321}">
                <p14:modId xmlns:p14="http://schemas.microsoft.com/office/powerpoint/2010/main" val="1592239277"/>
              </p:ext>
            </p:extLst>
          </p:nvPr>
        </p:nvGraphicFramePr>
        <p:xfrm>
          <a:off x="10363199" y="2202430"/>
          <a:ext cx="7467601" cy="7122568"/>
        </p:xfrm>
        <a:graphic>
          <a:graphicData uri="http://schemas.openxmlformats.org/drawingml/2006/table">
            <a:tbl>
              <a:tblPr firstRow="1" firstCol="1" bandRow="1">
                <a:tableStyleId>{21E4AEA4-8DFA-4A89-87EB-49C32662AFE0}</a:tableStyleId>
              </a:tblPr>
              <a:tblGrid>
                <a:gridCol w="2138360">
                  <a:extLst>
                    <a:ext uri="{9D8B030D-6E8A-4147-A177-3AD203B41FA5}">
                      <a16:colId xmlns:a16="http://schemas.microsoft.com/office/drawing/2014/main" val="20000"/>
                    </a:ext>
                  </a:extLst>
                </a:gridCol>
                <a:gridCol w="5329241">
                  <a:extLst>
                    <a:ext uri="{9D8B030D-6E8A-4147-A177-3AD203B41FA5}">
                      <a16:colId xmlns:a16="http://schemas.microsoft.com/office/drawing/2014/main" val="20001"/>
                    </a:ext>
                  </a:extLst>
                </a:gridCol>
              </a:tblGrid>
              <a:tr h="841148">
                <a:tc>
                  <a:txBody>
                    <a:bodyPr/>
                    <a:lstStyle/>
                    <a:p>
                      <a:pPr marL="0" marR="0" algn="ctr">
                        <a:lnSpc>
                          <a:spcPct val="150000"/>
                        </a:lnSpc>
                        <a:spcBef>
                          <a:spcPts val="0"/>
                        </a:spcBef>
                        <a:spcAft>
                          <a:spcPts val="0"/>
                        </a:spcAft>
                      </a:pPr>
                      <a:r>
                        <a:rPr lang="en-GB" sz="3200" u="sng" dirty="0">
                          <a:effectLst/>
                        </a:rPr>
                        <a:t>Element</a:t>
                      </a:r>
                      <a:endParaRPr lang="en-US" sz="32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3200" u="sng" dirty="0">
                          <a:effectLst/>
                        </a:rPr>
                        <a:t>EcoSip Café Strategy</a:t>
                      </a:r>
                      <a:endParaRPr lang="en-US" sz="32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841148">
                <a:tc>
                  <a:txBody>
                    <a:bodyPr/>
                    <a:lstStyle/>
                    <a:p>
                      <a:pPr marL="0" marR="0" algn="ctr">
                        <a:lnSpc>
                          <a:spcPct val="150000"/>
                        </a:lnSpc>
                        <a:spcBef>
                          <a:spcPts val="0"/>
                        </a:spcBef>
                        <a:spcAft>
                          <a:spcPts val="0"/>
                        </a:spcAft>
                      </a:pPr>
                      <a:r>
                        <a:rPr lang="en-GB" sz="3200" u="sng" dirty="0">
                          <a:effectLst/>
                        </a:rPr>
                        <a:t>Product</a:t>
                      </a:r>
                      <a:endParaRPr lang="en-US" sz="32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3200" dirty="0">
                          <a:effectLst/>
                        </a:rPr>
                        <a:t>Fair-trade coffee, vegan snacks, reusable packaging.</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841148">
                <a:tc>
                  <a:txBody>
                    <a:bodyPr/>
                    <a:lstStyle/>
                    <a:p>
                      <a:pPr marL="0" marR="0" algn="ctr">
                        <a:lnSpc>
                          <a:spcPct val="150000"/>
                        </a:lnSpc>
                        <a:spcBef>
                          <a:spcPts val="0"/>
                        </a:spcBef>
                        <a:spcAft>
                          <a:spcPts val="0"/>
                        </a:spcAft>
                      </a:pPr>
                      <a:r>
                        <a:rPr lang="en-GB" sz="3200" u="sng" dirty="0">
                          <a:effectLst/>
                        </a:rPr>
                        <a:t>Price</a:t>
                      </a:r>
                      <a:endParaRPr lang="en-US" sz="32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3200">
                          <a:effectLst/>
                        </a:rPr>
                        <a:t>Competitive pricing with student discounts.</a:t>
                      </a:r>
                      <a:endParaRPr lang="en-US"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841148">
                <a:tc>
                  <a:txBody>
                    <a:bodyPr/>
                    <a:lstStyle/>
                    <a:p>
                      <a:pPr marL="0" marR="0" algn="ctr">
                        <a:lnSpc>
                          <a:spcPct val="150000"/>
                        </a:lnSpc>
                        <a:spcBef>
                          <a:spcPts val="0"/>
                        </a:spcBef>
                        <a:spcAft>
                          <a:spcPts val="0"/>
                        </a:spcAft>
                      </a:pPr>
                      <a:r>
                        <a:rPr lang="en-GB" sz="3200" u="sng" dirty="0">
                          <a:effectLst/>
                        </a:rPr>
                        <a:t>Place</a:t>
                      </a:r>
                      <a:endParaRPr lang="en-US" sz="32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3200">
                          <a:effectLst/>
                        </a:rPr>
                        <a:t>Birmingham city centre with high footfall.</a:t>
                      </a:r>
                      <a:endParaRPr lang="en-US"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841148">
                <a:tc>
                  <a:txBody>
                    <a:bodyPr/>
                    <a:lstStyle/>
                    <a:p>
                      <a:pPr marL="0" marR="0" algn="ctr">
                        <a:lnSpc>
                          <a:spcPct val="150000"/>
                        </a:lnSpc>
                        <a:spcBef>
                          <a:spcPts val="0"/>
                        </a:spcBef>
                        <a:spcAft>
                          <a:spcPts val="0"/>
                        </a:spcAft>
                      </a:pPr>
                      <a:r>
                        <a:rPr lang="en-GB" sz="3200" u="sng" dirty="0">
                          <a:effectLst/>
                        </a:rPr>
                        <a:t>Promotion</a:t>
                      </a:r>
                      <a:endParaRPr lang="en-US" sz="3200" i="1"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3200" dirty="0">
                          <a:effectLst/>
                        </a:rPr>
                        <a:t>Social media campaigns, influencer marketing, and loyalty programs.</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016108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82593" y="147966"/>
            <a:ext cx="2069663" cy="10287000"/>
            <a:chOff x="0" y="0"/>
            <a:chExt cx="545096" cy="2709333"/>
          </a:xfrm>
        </p:grpSpPr>
        <p:sp>
          <p:nvSpPr>
            <p:cNvPr id="3" name="Freeform 3"/>
            <p:cNvSpPr/>
            <p:nvPr/>
          </p:nvSpPr>
          <p:spPr>
            <a:xfrm>
              <a:off x="0" y="0"/>
              <a:ext cx="545096" cy="2709333"/>
            </a:xfrm>
            <a:custGeom>
              <a:avLst/>
              <a:gdLst/>
              <a:ahLst/>
              <a:cxnLst/>
              <a:rect l="l" t="t" r="r" b="b"/>
              <a:pathLst>
                <a:path w="545096" h="2709333">
                  <a:moveTo>
                    <a:pt x="0" y="0"/>
                  </a:moveTo>
                  <a:lnTo>
                    <a:pt x="545096" y="0"/>
                  </a:lnTo>
                  <a:lnTo>
                    <a:pt x="545096" y="2709333"/>
                  </a:lnTo>
                  <a:lnTo>
                    <a:pt x="0" y="2709333"/>
                  </a:lnTo>
                  <a:close/>
                </a:path>
              </a:pathLst>
            </a:custGeom>
            <a:solidFill>
              <a:srgbClr val="1C130D"/>
            </a:solidFill>
          </p:spPr>
        </p:sp>
        <p:sp>
          <p:nvSpPr>
            <p:cNvPr id="4" name="TextBox 4"/>
            <p:cNvSpPr txBox="1"/>
            <p:nvPr/>
          </p:nvSpPr>
          <p:spPr>
            <a:xfrm>
              <a:off x="0" y="-38100"/>
              <a:ext cx="545096" cy="2747433"/>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457200" y="4076700"/>
            <a:ext cx="6019800" cy="5833734"/>
            <a:chOff x="0" y="0"/>
            <a:chExt cx="558152" cy="550413"/>
          </a:xfrm>
        </p:grpSpPr>
        <p:sp>
          <p:nvSpPr>
            <p:cNvPr id="10" name="Freeform 10"/>
            <p:cNvSpPr/>
            <p:nvPr/>
          </p:nvSpPr>
          <p:spPr>
            <a:xfrm>
              <a:off x="0" y="0"/>
              <a:ext cx="558152" cy="550413"/>
            </a:xfrm>
            <a:custGeom>
              <a:avLst/>
              <a:gdLst/>
              <a:ahLst/>
              <a:cxnLst/>
              <a:rect l="l" t="t" r="r" b="b"/>
              <a:pathLst>
                <a:path w="558152" h="550413">
                  <a:moveTo>
                    <a:pt x="0" y="0"/>
                  </a:moveTo>
                  <a:lnTo>
                    <a:pt x="558152" y="0"/>
                  </a:lnTo>
                  <a:lnTo>
                    <a:pt x="558152" y="550413"/>
                  </a:lnTo>
                  <a:lnTo>
                    <a:pt x="0" y="550413"/>
                  </a:lnTo>
                  <a:close/>
                </a:path>
              </a:pathLst>
            </a:custGeom>
            <a:blipFill>
              <a:blip r:embed="rId3"/>
              <a:stretch>
                <a:fillRect t="-26102" b="-26102"/>
              </a:stretch>
            </a:blipFill>
          </p:spPr>
        </p:sp>
      </p:grpSp>
      <p:sp>
        <p:nvSpPr>
          <p:cNvPr id="13" name="TextBox 13"/>
          <p:cNvSpPr txBox="1"/>
          <p:nvPr/>
        </p:nvSpPr>
        <p:spPr>
          <a:xfrm>
            <a:off x="1600200" y="924795"/>
            <a:ext cx="6096000" cy="2462213"/>
          </a:xfrm>
          <a:prstGeom prst="rect">
            <a:avLst/>
          </a:prstGeom>
        </p:spPr>
        <p:txBody>
          <a:bodyPr wrap="square" lIns="0" tIns="0" rIns="0" bIns="0" rtlCol="0" anchor="t">
            <a:spAutoFit/>
          </a:bodyPr>
          <a:lstStyle/>
          <a:p>
            <a:r>
              <a:rPr lang="en-US" sz="8000" dirty="0">
                <a:solidFill>
                  <a:srgbClr val="1C130D"/>
                </a:solidFill>
                <a:latin typeface="Tropikal"/>
                <a:ea typeface="Tropikal"/>
                <a:cs typeface="Tropikal"/>
                <a:sym typeface="Tropikal"/>
              </a:rPr>
              <a:t>Funding Requirements</a:t>
            </a:r>
          </a:p>
        </p:txBody>
      </p:sp>
      <p:sp>
        <p:nvSpPr>
          <p:cNvPr id="14" name="Rectangle 13"/>
          <p:cNvSpPr/>
          <p:nvPr/>
        </p:nvSpPr>
        <p:spPr>
          <a:xfrm>
            <a:off x="8573572" y="53218"/>
            <a:ext cx="9448800" cy="4538230"/>
          </a:xfrm>
          <a:prstGeom prst="rect">
            <a:avLst/>
          </a:prstGeom>
        </p:spPr>
        <p:txBody>
          <a:bodyPr wrap="square">
            <a:spAutoFit/>
          </a:bodyPr>
          <a:lstStyle/>
          <a:p>
            <a:pPr>
              <a:lnSpc>
                <a:spcPct val="300000"/>
              </a:lnSpc>
            </a:pPr>
            <a:r>
              <a:rPr lang="en-GB" sz="2000" b="1" u="sng" dirty="0">
                <a:latin typeface="Times New Roman" panose="02020603050405020304" pitchFamily="18" charset="0"/>
                <a:ea typeface="Times New Roman" panose="02020603050405020304" pitchFamily="18" charset="0"/>
              </a:rPr>
              <a:t>Total Funding Required:</a:t>
            </a:r>
            <a:r>
              <a:rPr lang="en-GB" sz="2000" u="sng" dirty="0">
                <a:latin typeface="Times New Roman" panose="02020603050405020304" pitchFamily="18" charset="0"/>
                <a:ea typeface="Times New Roman" panose="02020603050405020304" pitchFamily="18" charset="0"/>
              </a:rPr>
              <a:t> £85,000</a:t>
            </a:r>
            <a:br>
              <a:rPr lang="en-GB" sz="2000" u="sng" dirty="0">
                <a:latin typeface="Times New Roman" panose="02020603050405020304" pitchFamily="18" charset="0"/>
                <a:ea typeface="Times New Roman" panose="02020603050405020304" pitchFamily="18" charset="0"/>
              </a:rPr>
            </a:br>
            <a:r>
              <a:rPr lang="en-GB" sz="2000" b="1" u="sng" dirty="0">
                <a:latin typeface="Times New Roman" panose="02020603050405020304" pitchFamily="18" charset="0"/>
                <a:ea typeface="Times New Roman" panose="02020603050405020304" pitchFamily="18" charset="0"/>
              </a:rPr>
              <a:t>Funding Sources:</a:t>
            </a:r>
            <a:endParaRPr lang="en-US" sz="2000" u="sng" dirty="0">
              <a:latin typeface="Times New Roman" panose="02020603050405020304" pitchFamily="18" charset="0"/>
              <a:ea typeface="Times New Roman" panose="02020603050405020304" pitchFamily="18" charset="0"/>
            </a:endParaRPr>
          </a:p>
          <a:p>
            <a:pPr marL="342900" marR="0" lvl="0" indent="-342900">
              <a:lnSpc>
                <a:spcPct val="300000"/>
              </a:lnSpc>
              <a:buSzPts val="1000"/>
              <a:buFont typeface="Symbol" panose="05050102010706020507" pitchFamily="18" charset="2"/>
              <a:buChar char=""/>
              <a:tabLst>
                <a:tab pos="457200" algn="l"/>
              </a:tabLst>
            </a:pPr>
            <a:r>
              <a:rPr lang="en-GB" sz="2000" dirty="0">
                <a:latin typeface="Times New Roman" panose="02020603050405020304" pitchFamily="18" charset="0"/>
                <a:ea typeface="Times New Roman" panose="02020603050405020304" pitchFamily="18" charset="0"/>
              </a:rPr>
              <a:t>£45,000 – Founder savings and family investment.</a:t>
            </a:r>
            <a:endParaRPr lang="en-US" sz="2000" dirty="0">
              <a:latin typeface="Times New Roman" panose="02020603050405020304" pitchFamily="18" charset="0"/>
              <a:ea typeface="Times New Roman" panose="02020603050405020304" pitchFamily="18" charset="0"/>
            </a:endParaRPr>
          </a:p>
          <a:p>
            <a:pPr marL="342900" marR="0" lvl="0" indent="-342900">
              <a:lnSpc>
                <a:spcPct val="300000"/>
              </a:lnSpc>
              <a:buSzPts val="1000"/>
              <a:buFont typeface="Symbol" panose="05050102010706020507" pitchFamily="18" charset="2"/>
              <a:buChar char=""/>
              <a:tabLst>
                <a:tab pos="457200" algn="l"/>
              </a:tabLst>
            </a:pPr>
            <a:r>
              <a:rPr lang="en-GB" sz="2000" dirty="0">
                <a:latin typeface="Times New Roman" panose="02020603050405020304" pitchFamily="18" charset="0"/>
                <a:ea typeface="Times New Roman" panose="02020603050405020304" pitchFamily="18" charset="0"/>
              </a:rPr>
              <a:t>£30,000 – Government green business grant (HM Government, 2021).</a:t>
            </a:r>
            <a:endParaRPr lang="en-US" sz="2000" dirty="0">
              <a:latin typeface="Times New Roman" panose="02020603050405020304" pitchFamily="18" charset="0"/>
              <a:ea typeface="Times New Roman" panose="02020603050405020304" pitchFamily="18" charset="0"/>
            </a:endParaRPr>
          </a:p>
          <a:p>
            <a:pPr marL="342900" marR="0" lvl="0" indent="-342900">
              <a:lnSpc>
                <a:spcPct val="300000"/>
              </a:lnSpc>
              <a:buSzPts val="1000"/>
              <a:buFont typeface="Symbol" panose="05050102010706020507" pitchFamily="18" charset="2"/>
              <a:buChar char=""/>
              <a:tabLst>
                <a:tab pos="457200" algn="l"/>
              </a:tabLst>
            </a:pPr>
            <a:r>
              <a:rPr lang="en-GB" sz="2000" dirty="0">
                <a:latin typeface="Times New Roman" panose="02020603050405020304" pitchFamily="18" charset="0"/>
                <a:ea typeface="Times New Roman" panose="02020603050405020304" pitchFamily="18" charset="0"/>
              </a:rPr>
              <a:t>£10,000 – Local enterprise loan.</a:t>
            </a:r>
            <a:endParaRPr lang="en-US" sz="2000" dirty="0">
              <a:effectLst/>
              <a:latin typeface="Times New Roman" panose="02020603050405020304" pitchFamily="18" charset="0"/>
              <a:ea typeface="Times New Roman" panose="02020603050405020304" pitchFamily="18" charset="0"/>
            </a:endParaRPr>
          </a:p>
        </p:txBody>
      </p:sp>
      <p:sp>
        <p:nvSpPr>
          <p:cNvPr id="15" name="Rectangle 14"/>
          <p:cNvSpPr/>
          <p:nvPr/>
        </p:nvSpPr>
        <p:spPr>
          <a:xfrm>
            <a:off x="8871284" y="4686300"/>
            <a:ext cx="9144000" cy="661207"/>
          </a:xfrm>
          <a:prstGeom prst="rect">
            <a:avLst/>
          </a:prstGeom>
        </p:spPr>
        <p:txBody>
          <a:bodyPr>
            <a:spAutoFit/>
          </a:bodyPr>
          <a:lstStyle/>
          <a:p>
            <a:pPr>
              <a:lnSpc>
                <a:spcPct val="150000"/>
              </a:lnSpc>
            </a:pPr>
            <a:r>
              <a:rPr lang="en-GB" sz="2800" b="1" u="sng" dirty="0">
                <a:latin typeface="Times New Roman" panose="02020603050405020304" pitchFamily="18" charset="0"/>
                <a:ea typeface="Times New Roman" panose="02020603050405020304" pitchFamily="18" charset="0"/>
              </a:rPr>
              <a:t>Financial Allocation:</a:t>
            </a:r>
            <a:endParaRPr lang="en-US" sz="2800" u="sng" dirty="0">
              <a:effectLst/>
              <a:latin typeface="Times New Roman" panose="02020603050405020304" pitchFamily="18" charset="0"/>
              <a:ea typeface="Times New Roman" panose="02020603050405020304" pitchFamily="18" charset="0"/>
            </a:endParaRPr>
          </a:p>
        </p:txBody>
      </p:sp>
      <p:graphicFrame>
        <p:nvGraphicFramePr>
          <p:cNvPr id="16" name="Table 15"/>
          <p:cNvGraphicFramePr>
            <a:graphicFrameLocks noGrp="1"/>
          </p:cNvGraphicFramePr>
          <p:nvPr>
            <p:extLst>
              <p:ext uri="{D42A27DB-BD31-4B8C-83A1-F6EECF244321}">
                <p14:modId xmlns:p14="http://schemas.microsoft.com/office/powerpoint/2010/main" val="457087942"/>
              </p:ext>
            </p:extLst>
          </p:nvPr>
        </p:nvGraphicFramePr>
        <p:xfrm>
          <a:off x="8871284" y="5695552"/>
          <a:ext cx="8229600" cy="4200845"/>
        </p:xfrm>
        <a:graphic>
          <a:graphicData uri="http://schemas.openxmlformats.org/drawingml/2006/table">
            <a:tbl>
              <a:tblPr firstRow="1" firstCol="1" bandRow="1">
                <a:tableStyleId>{073A0DAA-6AF3-43AB-8588-CEC1D06C72B9}</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0">
                <a:tc>
                  <a:txBody>
                    <a:bodyPr/>
                    <a:lstStyle/>
                    <a:p>
                      <a:pPr marL="0" marR="0" algn="ctr">
                        <a:lnSpc>
                          <a:spcPct val="107000"/>
                        </a:lnSpc>
                        <a:spcBef>
                          <a:spcPts val="0"/>
                        </a:spcBef>
                        <a:spcAft>
                          <a:spcPts val="0"/>
                        </a:spcAft>
                      </a:pPr>
                      <a:r>
                        <a:rPr lang="en-GB" sz="2400">
                          <a:effectLst/>
                        </a:rPr>
                        <a:t>Category</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2400">
                          <a:effectLst/>
                        </a:rPr>
                        <a:t>Amount (£)</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2400">
                          <a:effectLst/>
                        </a:rPr>
                        <a:t>Purpose</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marL="0" marR="0">
                        <a:lnSpc>
                          <a:spcPct val="107000"/>
                        </a:lnSpc>
                        <a:spcBef>
                          <a:spcPts val="0"/>
                        </a:spcBef>
                        <a:spcAft>
                          <a:spcPts val="0"/>
                        </a:spcAft>
                      </a:pPr>
                      <a:r>
                        <a:rPr lang="en-GB" sz="2400">
                          <a:effectLst/>
                        </a:rPr>
                        <a:t>Premises setup</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30,000</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dirty="0">
                          <a:effectLst/>
                        </a:rPr>
                        <a:t>Lease and interior renovation</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0">
                <a:tc>
                  <a:txBody>
                    <a:bodyPr/>
                    <a:lstStyle/>
                    <a:p>
                      <a:pPr marL="0" marR="0">
                        <a:lnSpc>
                          <a:spcPct val="107000"/>
                        </a:lnSpc>
                        <a:spcBef>
                          <a:spcPts val="0"/>
                        </a:spcBef>
                        <a:spcAft>
                          <a:spcPts val="0"/>
                        </a:spcAft>
                      </a:pPr>
                      <a:r>
                        <a:rPr lang="en-GB" sz="2400">
                          <a:effectLst/>
                        </a:rPr>
                        <a:t>Equipment</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20,000</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Coffee machines, furniture</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0">
                <a:tc>
                  <a:txBody>
                    <a:bodyPr/>
                    <a:lstStyle/>
                    <a:p>
                      <a:pPr marL="0" marR="0">
                        <a:lnSpc>
                          <a:spcPct val="107000"/>
                        </a:lnSpc>
                        <a:spcBef>
                          <a:spcPts val="0"/>
                        </a:spcBef>
                        <a:spcAft>
                          <a:spcPts val="0"/>
                        </a:spcAft>
                      </a:pPr>
                      <a:r>
                        <a:rPr lang="en-GB" sz="2400">
                          <a:effectLst/>
                        </a:rPr>
                        <a:t>Marketing</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10,000</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Branding, website, digital ads</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0">
                <a:tc>
                  <a:txBody>
                    <a:bodyPr/>
                    <a:lstStyle/>
                    <a:p>
                      <a:pPr marL="0" marR="0">
                        <a:lnSpc>
                          <a:spcPct val="107000"/>
                        </a:lnSpc>
                        <a:spcBef>
                          <a:spcPts val="0"/>
                        </a:spcBef>
                        <a:spcAft>
                          <a:spcPts val="0"/>
                        </a:spcAft>
                      </a:pPr>
                      <a:r>
                        <a:rPr lang="en-GB" sz="2400">
                          <a:effectLst/>
                        </a:rPr>
                        <a:t>Inventory</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15,000</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Raw materials and supplies</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0">
                <a:tc>
                  <a:txBody>
                    <a:bodyPr/>
                    <a:lstStyle/>
                    <a:p>
                      <a:pPr marL="0" marR="0">
                        <a:lnSpc>
                          <a:spcPct val="107000"/>
                        </a:lnSpc>
                        <a:spcBef>
                          <a:spcPts val="0"/>
                        </a:spcBef>
                        <a:spcAft>
                          <a:spcPts val="0"/>
                        </a:spcAft>
                      </a:pPr>
                      <a:r>
                        <a:rPr lang="en-GB" sz="2400">
                          <a:effectLst/>
                        </a:rPr>
                        <a:t>Working capital</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a:effectLst/>
                        </a:rPr>
                        <a:t>10,000</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2400" dirty="0">
                          <a:effectLst/>
                        </a:rPr>
                        <a:t>Initial 3-month operations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173068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EEE6"/>
        </a:solidFill>
        <a:effectLst/>
      </p:bgPr>
    </p:bg>
    <p:spTree>
      <p:nvGrpSpPr>
        <p:cNvPr id="1" name=""/>
        <p:cNvGrpSpPr/>
        <p:nvPr/>
      </p:nvGrpSpPr>
      <p:grpSpPr>
        <a:xfrm>
          <a:off x="0" y="0"/>
          <a:ext cx="0" cy="0"/>
          <a:chOff x="0" y="0"/>
          <a:chExt cx="0" cy="0"/>
        </a:xfrm>
      </p:grpSpPr>
      <p:grpSp>
        <p:nvGrpSpPr>
          <p:cNvPr id="2" name="Group 2"/>
          <p:cNvGrpSpPr/>
          <p:nvPr/>
        </p:nvGrpSpPr>
        <p:grpSpPr>
          <a:xfrm>
            <a:off x="5308965" y="0"/>
            <a:ext cx="12979035" cy="10287000"/>
            <a:chOff x="0" y="0"/>
            <a:chExt cx="1430044" cy="1133433"/>
          </a:xfrm>
        </p:grpSpPr>
        <p:sp>
          <p:nvSpPr>
            <p:cNvPr id="3" name="Freeform 3"/>
            <p:cNvSpPr/>
            <p:nvPr/>
          </p:nvSpPr>
          <p:spPr>
            <a:xfrm>
              <a:off x="0" y="0"/>
              <a:ext cx="1430044" cy="1133433"/>
            </a:xfrm>
            <a:custGeom>
              <a:avLst/>
              <a:gdLst/>
              <a:ahLst/>
              <a:cxnLst/>
              <a:rect l="l" t="t" r="r" b="b"/>
              <a:pathLst>
                <a:path w="1430044" h="1133433">
                  <a:moveTo>
                    <a:pt x="0" y="0"/>
                  </a:moveTo>
                  <a:lnTo>
                    <a:pt x="1430044" y="0"/>
                  </a:lnTo>
                  <a:lnTo>
                    <a:pt x="1430044" y="1133433"/>
                  </a:lnTo>
                  <a:lnTo>
                    <a:pt x="0" y="1133433"/>
                  </a:lnTo>
                  <a:close/>
                </a:path>
              </a:pathLst>
            </a:custGeom>
            <a:blipFill>
              <a:blip r:embed="rId3"/>
              <a:stretch>
                <a:fillRect t="-44686" b="-44686"/>
              </a:stretch>
            </a:blipFill>
          </p:spPr>
        </p:sp>
      </p:grpSp>
      <p:grpSp>
        <p:nvGrpSpPr>
          <p:cNvPr id="4" name="Group 4"/>
          <p:cNvGrpSpPr/>
          <p:nvPr/>
        </p:nvGrpSpPr>
        <p:grpSpPr>
          <a:xfrm>
            <a:off x="1028700" y="4891873"/>
            <a:ext cx="7181330" cy="4899827"/>
            <a:chOff x="0" y="0"/>
            <a:chExt cx="1891379" cy="1150005"/>
          </a:xfrm>
        </p:grpSpPr>
        <p:sp>
          <p:nvSpPr>
            <p:cNvPr id="5" name="Freeform 5"/>
            <p:cNvSpPr/>
            <p:nvPr/>
          </p:nvSpPr>
          <p:spPr>
            <a:xfrm>
              <a:off x="0" y="0"/>
              <a:ext cx="1891379" cy="1150005"/>
            </a:xfrm>
            <a:custGeom>
              <a:avLst/>
              <a:gdLst/>
              <a:ahLst/>
              <a:cxnLst/>
              <a:rect l="l" t="t" r="r" b="b"/>
              <a:pathLst>
                <a:path w="1891379" h="1150005">
                  <a:moveTo>
                    <a:pt x="0" y="0"/>
                  </a:moveTo>
                  <a:lnTo>
                    <a:pt x="1891379" y="0"/>
                  </a:lnTo>
                  <a:lnTo>
                    <a:pt x="1891379" y="1150005"/>
                  </a:lnTo>
                  <a:lnTo>
                    <a:pt x="0" y="1150005"/>
                  </a:lnTo>
                  <a:close/>
                </a:path>
              </a:pathLst>
            </a:custGeom>
            <a:solidFill>
              <a:srgbClr val="1C130D"/>
            </a:solidFill>
          </p:spPr>
        </p:sp>
        <p:sp>
          <p:nvSpPr>
            <p:cNvPr id="6" name="TextBox 6"/>
            <p:cNvSpPr txBox="1"/>
            <p:nvPr/>
          </p:nvSpPr>
          <p:spPr>
            <a:xfrm>
              <a:off x="0" y="-38100"/>
              <a:ext cx="1891379" cy="1188105"/>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2903013" y="5086445"/>
            <a:ext cx="5118040" cy="769441"/>
          </a:xfrm>
          <a:prstGeom prst="rect">
            <a:avLst/>
          </a:prstGeom>
        </p:spPr>
        <p:txBody>
          <a:bodyPr lIns="0" tIns="0" rIns="0" bIns="0" rtlCol="0" anchor="t">
            <a:spAutoFit/>
          </a:bodyPr>
          <a:lstStyle/>
          <a:p>
            <a:pPr algn="l">
              <a:lnSpc>
                <a:spcPts val="5952"/>
              </a:lnSpc>
            </a:pPr>
            <a:r>
              <a:rPr lang="en-US" sz="6400" dirty="0">
                <a:solidFill>
                  <a:srgbClr val="F4EEE6"/>
                </a:solidFill>
                <a:latin typeface="Tropikal"/>
                <a:ea typeface="Tropikal"/>
                <a:cs typeface="Tropikal"/>
                <a:sym typeface="Tropikal"/>
              </a:rPr>
              <a:t>Conclusion</a:t>
            </a:r>
          </a:p>
        </p:txBody>
      </p:sp>
      <p:sp>
        <p:nvSpPr>
          <p:cNvPr id="13" name="Rectangle 12"/>
          <p:cNvSpPr/>
          <p:nvPr/>
        </p:nvSpPr>
        <p:spPr>
          <a:xfrm>
            <a:off x="1142999" y="6002552"/>
            <a:ext cx="6878053" cy="2554545"/>
          </a:xfrm>
          <a:prstGeom prst="rect">
            <a:avLst/>
          </a:prstGeom>
        </p:spPr>
        <p:txBody>
          <a:bodyPr wrap="square">
            <a:spAutoFit/>
          </a:bodyPr>
          <a:lstStyle/>
          <a:p>
            <a:pPr algn="ct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EcoSip Café merges sustainability, technology, and ethical business practice.</a:t>
            </a:r>
            <a:b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With a strong environmental vision, green operations, and effective marketing, the café will attract loyal eco-conscious customers and achieve profitability within 18 months.</a:t>
            </a:r>
            <a:b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Its structure and funding strategy ensure long-term scalability and contribution to the UK’s sustainable economy (Burns, 2022; </a:t>
            </a:r>
            <a:r>
              <a:rPr lang="en-GB" sz="20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Chitez</a:t>
            </a: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 et al., 2025).</a:t>
            </a:r>
            <a:endParaRPr lang="en-US" sz="2000" dirty="0">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08965" y="0"/>
            <a:ext cx="12979035" cy="10287000"/>
            <a:chOff x="0" y="0"/>
            <a:chExt cx="1430044" cy="1133433"/>
          </a:xfrm>
        </p:grpSpPr>
        <p:sp>
          <p:nvSpPr>
            <p:cNvPr id="3" name="Freeform 3"/>
            <p:cNvSpPr/>
            <p:nvPr/>
          </p:nvSpPr>
          <p:spPr>
            <a:xfrm>
              <a:off x="0" y="0"/>
              <a:ext cx="1430044" cy="1133433"/>
            </a:xfrm>
            <a:custGeom>
              <a:avLst/>
              <a:gdLst/>
              <a:ahLst/>
              <a:cxnLst/>
              <a:rect l="l" t="t" r="r" b="b"/>
              <a:pathLst>
                <a:path w="1430044" h="1133433">
                  <a:moveTo>
                    <a:pt x="0" y="0"/>
                  </a:moveTo>
                  <a:lnTo>
                    <a:pt x="1430044" y="0"/>
                  </a:lnTo>
                  <a:lnTo>
                    <a:pt x="1430044" y="1133433"/>
                  </a:lnTo>
                  <a:lnTo>
                    <a:pt x="0" y="1133433"/>
                  </a:lnTo>
                  <a:close/>
                </a:path>
              </a:pathLst>
            </a:custGeom>
            <a:blipFill>
              <a:blip r:embed="rId3"/>
              <a:stretch>
                <a:fillRect t="-44686" b="-44686"/>
              </a:stretch>
            </a:blipFill>
          </p:spPr>
        </p:sp>
      </p:grpSp>
      <p:grpSp>
        <p:nvGrpSpPr>
          <p:cNvPr id="4" name="Group 4"/>
          <p:cNvGrpSpPr/>
          <p:nvPr/>
        </p:nvGrpSpPr>
        <p:grpSpPr>
          <a:xfrm>
            <a:off x="0" y="0"/>
            <a:ext cx="7181330" cy="10287000"/>
            <a:chOff x="0" y="0"/>
            <a:chExt cx="1891379" cy="1150005"/>
          </a:xfrm>
        </p:grpSpPr>
        <p:sp>
          <p:nvSpPr>
            <p:cNvPr id="5" name="Freeform 5"/>
            <p:cNvSpPr/>
            <p:nvPr/>
          </p:nvSpPr>
          <p:spPr>
            <a:xfrm>
              <a:off x="0" y="0"/>
              <a:ext cx="1891379" cy="1150005"/>
            </a:xfrm>
            <a:custGeom>
              <a:avLst/>
              <a:gdLst/>
              <a:ahLst/>
              <a:cxnLst/>
              <a:rect l="l" t="t" r="r" b="b"/>
              <a:pathLst>
                <a:path w="1891379" h="1150005">
                  <a:moveTo>
                    <a:pt x="0" y="0"/>
                  </a:moveTo>
                  <a:lnTo>
                    <a:pt x="1891379" y="0"/>
                  </a:lnTo>
                  <a:lnTo>
                    <a:pt x="1891379" y="1150005"/>
                  </a:lnTo>
                  <a:lnTo>
                    <a:pt x="0" y="1150005"/>
                  </a:lnTo>
                  <a:close/>
                </a:path>
              </a:pathLst>
            </a:custGeom>
            <a:solidFill>
              <a:srgbClr val="1C130D"/>
            </a:solidFill>
          </p:spPr>
        </p:sp>
        <p:sp>
          <p:nvSpPr>
            <p:cNvPr id="6" name="TextBox 6"/>
            <p:cNvSpPr txBox="1"/>
            <p:nvPr/>
          </p:nvSpPr>
          <p:spPr>
            <a:xfrm>
              <a:off x="0" y="-38100"/>
              <a:ext cx="1891379" cy="1188105"/>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1600200" y="216569"/>
            <a:ext cx="5118040" cy="769441"/>
          </a:xfrm>
          <a:prstGeom prst="rect">
            <a:avLst/>
          </a:prstGeom>
        </p:spPr>
        <p:txBody>
          <a:bodyPr lIns="0" tIns="0" rIns="0" bIns="0" rtlCol="0" anchor="t">
            <a:spAutoFit/>
          </a:bodyPr>
          <a:lstStyle/>
          <a:p>
            <a:pPr algn="l">
              <a:lnSpc>
                <a:spcPts val="5952"/>
              </a:lnSpc>
            </a:pPr>
            <a:r>
              <a:rPr lang="en-US" sz="6400" dirty="0">
                <a:solidFill>
                  <a:srgbClr val="F4EEE6"/>
                </a:solidFill>
                <a:latin typeface="Tropikal"/>
                <a:ea typeface="Tropikal"/>
                <a:cs typeface="Tropikal"/>
                <a:sym typeface="Tropikal"/>
              </a:rPr>
              <a:t>References</a:t>
            </a:r>
          </a:p>
        </p:txBody>
      </p:sp>
      <p:sp>
        <p:nvSpPr>
          <p:cNvPr id="13" name="Rectangle 12"/>
          <p:cNvSpPr/>
          <p:nvPr/>
        </p:nvSpPr>
        <p:spPr>
          <a:xfrm>
            <a:off x="227381" y="905221"/>
            <a:ext cx="6878053" cy="9200980"/>
          </a:xfrm>
          <a:prstGeom prst="rect">
            <a:avLst/>
          </a:prstGeom>
        </p:spPr>
        <p:txBody>
          <a:bodyPr wrap="square">
            <a:spAutoFit/>
          </a:bodyPr>
          <a:lstStyle/>
          <a:p>
            <a:pPr marL="342900" indent="-342900">
              <a:lnSpc>
                <a:spcPct val="250000"/>
              </a:lnSpc>
              <a:buFont typeface="Arial" panose="020B0604020202020204" pitchFamily="34" charset="0"/>
              <a:buChar cha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Burns, P. (2022). Entrepreneurship and Small Business. Palgrave Macmillan.</a:t>
            </a:r>
          </a:p>
          <a:p>
            <a:pPr marL="342900" indent="-342900">
              <a:lnSpc>
                <a:spcPct val="250000"/>
              </a:lnSpc>
              <a:buFont typeface="Arial" panose="020B0604020202020204" pitchFamily="34" charset="0"/>
              <a:buChar char="•"/>
            </a:pPr>
            <a:r>
              <a:rPr lang="en-GB" sz="20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Chitez</a:t>
            </a: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 I., et al. (2025). Understanding Sustainability in Small Enterprises. Routledge.</a:t>
            </a:r>
          </a:p>
          <a:p>
            <a:pPr marL="342900" indent="-342900">
              <a:lnSpc>
                <a:spcPct val="250000"/>
              </a:lnSpc>
              <a:buFont typeface="Arial" panose="020B0604020202020204" pitchFamily="34" charset="0"/>
              <a:buChar cha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Food Standards Agency (FSA). (2024). UK Food Business Compliance Standards.</a:t>
            </a:r>
          </a:p>
          <a:p>
            <a:pPr marL="342900" indent="-342900">
              <a:lnSpc>
                <a:spcPct val="250000"/>
              </a:lnSpc>
              <a:buFont typeface="Arial" panose="020B0604020202020204" pitchFamily="34" charset="0"/>
              <a:buChar cha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HM Government. (2021). Net Zero Strategy: Build Back Greener.</a:t>
            </a:r>
          </a:p>
          <a:p>
            <a:pPr marL="342900" indent="-342900">
              <a:lnSpc>
                <a:spcPct val="250000"/>
              </a:lnSpc>
              <a:buFont typeface="Arial" panose="020B0604020202020204" pitchFamily="34" charset="0"/>
              <a:buChar cha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Information Commissioner’s Office (ICO). (2023). UK GDPR Guidelines.</a:t>
            </a:r>
          </a:p>
          <a:p>
            <a:pPr marL="342900" indent="-342900">
              <a:lnSpc>
                <a:spcPct val="250000"/>
              </a:lnSpc>
              <a:buFont typeface="Arial" panose="020B0604020202020204" pitchFamily="34" charset="0"/>
              <a:buChar cha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Jackson, C. (2024). Modern Business Leadership for SMEs. Oxford University Press.</a:t>
            </a:r>
          </a:p>
        </p:txBody>
      </p:sp>
    </p:spTree>
    <p:extLst>
      <p:ext uri="{BB962C8B-B14F-4D97-AF65-F5344CB8AC3E}">
        <p14:creationId xmlns:p14="http://schemas.microsoft.com/office/powerpoint/2010/main" val="88690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2433</Words>
  <Application>Microsoft Office PowerPoint</Application>
  <PresentationFormat>Custom</PresentationFormat>
  <Paragraphs>158</Paragraphs>
  <Slides>15</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Times New Roman</vt:lpstr>
      <vt:lpstr>Touvlo Italics</vt:lpstr>
      <vt:lpstr>Calibri</vt:lpstr>
      <vt:lpstr>Arial</vt:lpstr>
      <vt:lpstr>Tropikal</vt:lpstr>
      <vt:lpstr>Touvlo</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and Black Minimalist Coffee Shop Presentation</dc:title>
  <dc:creator>My PC</dc:creator>
  <cp:lastModifiedBy>My PC</cp:lastModifiedBy>
  <cp:revision>12</cp:revision>
  <dcterms:created xsi:type="dcterms:W3CDTF">2006-08-16T00:00:00Z</dcterms:created>
  <dcterms:modified xsi:type="dcterms:W3CDTF">2025-11-07T19:38:02Z</dcterms:modified>
  <dc:identifier>DAG3vwIepEg</dc:identifier>
</cp:coreProperties>
</file>