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3" r:id="rId5"/>
    <p:sldId id="264" r:id="rId6"/>
    <p:sldId id="266" r:id="rId7"/>
    <p:sldId id="265" r:id="rId8"/>
    <p:sldId id="268" r:id="rId9"/>
    <p:sldId id="269" r:id="rId10"/>
    <p:sldId id="327" r:id="rId11"/>
    <p:sldId id="258" r:id="rId12"/>
    <p:sldId id="259" r:id="rId13"/>
    <p:sldId id="270" r:id="rId14"/>
    <p:sldId id="272" r:id="rId15"/>
    <p:sldId id="328" r:id="rId16"/>
    <p:sldId id="329" r:id="rId17"/>
    <p:sldId id="301" r:id="rId18"/>
    <p:sldId id="271" r:id="rId19"/>
    <p:sldId id="273" r:id="rId20"/>
    <p:sldId id="274" r:id="rId21"/>
    <p:sldId id="275" r:id="rId22"/>
    <p:sldId id="276" r:id="rId23"/>
    <p:sldId id="277" r:id="rId24"/>
    <p:sldId id="278" r:id="rId25"/>
    <p:sldId id="280" r:id="rId26"/>
    <p:sldId id="281" r:id="rId27"/>
    <p:sldId id="302" r:id="rId28"/>
    <p:sldId id="282" r:id="rId29"/>
    <p:sldId id="279" r:id="rId30"/>
    <p:sldId id="283" r:id="rId31"/>
    <p:sldId id="284" r:id="rId32"/>
    <p:sldId id="285" r:id="rId33"/>
    <p:sldId id="286" r:id="rId34"/>
    <p:sldId id="288" r:id="rId35"/>
    <p:sldId id="289" r:id="rId36"/>
    <p:sldId id="290" r:id="rId37"/>
    <p:sldId id="303" r:id="rId38"/>
    <p:sldId id="291" r:id="rId39"/>
    <p:sldId id="292" r:id="rId40"/>
    <p:sldId id="293" r:id="rId41"/>
    <p:sldId id="294" r:id="rId42"/>
    <p:sldId id="295" r:id="rId43"/>
    <p:sldId id="296" r:id="rId44"/>
    <p:sldId id="297" r:id="rId45"/>
    <p:sldId id="298" r:id="rId46"/>
    <p:sldId id="299" r:id="rId47"/>
    <p:sldId id="305" r:id="rId48"/>
    <p:sldId id="300" r:id="rId49"/>
    <p:sldId id="306" r:id="rId50"/>
    <p:sldId id="309" r:id="rId51"/>
    <p:sldId id="313" r:id="rId52"/>
    <p:sldId id="311" r:id="rId53"/>
    <p:sldId id="312" r:id="rId54"/>
    <p:sldId id="314" r:id="rId55"/>
    <p:sldId id="315" r:id="rId56"/>
    <p:sldId id="321" r:id="rId57"/>
    <p:sldId id="320" r:id="rId58"/>
    <p:sldId id="322" r:id="rId59"/>
    <p:sldId id="323" r:id="rId60"/>
    <p:sldId id="325" r:id="rId61"/>
    <p:sldId id="316" r:id="rId62"/>
    <p:sldId id="317" r:id="rId63"/>
    <p:sldId id="310" r:id="rId64"/>
    <p:sldId id="308" r:id="rId65"/>
    <p:sldId id="326" r:id="rId66"/>
    <p:sldId id="307" r:id="rId67"/>
    <p:sldId id="318" r:id="rId68"/>
    <p:sldId id="260"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3" d="100"/>
          <a:sy n="83" d="100"/>
        </p:scale>
        <p:origin x="643"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Cole" userId="d194a8ba7db82104" providerId="LiveId" clId="{96C9C547-E8A8-47B3-96E7-B9B51C897ED2}"/>
    <pc:docChg chg="modSld">
      <pc:chgData name="Sharon Cole" userId="d194a8ba7db82104" providerId="LiveId" clId="{96C9C547-E8A8-47B3-96E7-B9B51C897ED2}" dt="2025-02-08T09:38:58.078" v="23" actId="20577"/>
      <pc:docMkLst>
        <pc:docMk/>
      </pc:docMkLst>
      <pc:sldChg chg="modSp mod">
        <pc:chgData name="Sharon Cole" userId="d194a8ba7db82104" providerId="LiveId" clId="{96C9C547-E8A8-47B3-96E7-B9B51C897ED2}" dt="2025-02-08T09:38:58.078" v="23" actId="20577"/>
        <pc:sldMkLst>
          <pc:docMk/>
          <pc:sldMk cId="2052377861" sldId="256"/>
        </pc:sldMkLst>
        <pc:spChg chg="mod">
          <ac:chgData name="Sharon Cole" userId="d194a8ba7db82104" providerId="LiveId" clId="{96C9C547-E8A8-47B3-96E7-B9B51C897ED2}" dt="2025-02-08T09:38:58.078" v="23" actId="20577"/>
          <ac:spMkLst>
            <pc:docMk/>
            <pc:sldMk cId="2052377861"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4432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2/8/2025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PZryE2bqwdk?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7myLgdZhzj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FS4DGri-NB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z5Z2pydF_hw"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VTr29p4H4TE" TargetMode="External"/><Relationship Id="rId2" Type="http://schemas.openxmlformats.org/officeDocument/2006/relationships/hyperlink" Target="https://www.youtube.com/watch?v=sI607wWfMSw"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equalityhumanrights.com/en/race-report-statistics" TargetMode="External"/><Relationship Id="rId2" Type="http://schemas.openxmlformats.org/officeDocument/2006/relationships/hyperlink" Target="https://d1ssu070pg2v9i.cloudfront.net/pex/carnegie_uk_trust/2020/03/27160925/Race-Inequality-in-the-Workforce-Final.pdf" TargetMode="External"/><Relationship Id="rId1" Type="http://schemas.openxmlformats.org/officeDocument/2006/relationships/slideLayout" Target="../slideLayouts/slideLayout2.xml"/><Relationship Id="rId6" Type="http://schemas.openxmlformats.org/officeDocument/2006/relationships/hyperlink" Target="https://travellermovement.org.uk/about/gypsy-roma-traveller-history-and-culture#values" TargetMode="External"/><Relationship Id="rId5" Type="http://schemas.openxmlformats.org/officeDocument/2006/relationships/hyperlink" Target="https://socialmetricscommission.org.uk/wp-content/uploads/2019/07/SMC_measuring-poverty-201908_full-report.pdf" TargetMode="External"/><Relationship Id="rId4" Type="http://schemas.openxmlformats.org/officeDocument/2006/relationships/hyperlink" Target="https://www.equalityhumanrights.com/sites/default/files/is-england-fairer-2016-most-disadvantaged-groups-gypsies-travellers-rom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Ethnicity and Race</a:t>
            </a:r>
            <a:endParaRPr lang="en-GB" dirty="0"/>
          </a:p>
        </p:txBody>
      </p:sp>
      <p:sp>
        <p:nvSpPr>
          <p:cNvPr id="3" name="Subtitle 2"/>
          <p:cNvSpPr>
            <a:spLocks noGrp="1"/>
          </p:cNvSpPr>
          <p:nvPr>
            <p:ph type="subTitle" idx="1"/>
          </p:nvPr>
        </p:nvSpPr>
        <p:spPr/>
        <p:txBody>
          <a:bodyPr/>
          <a:lstStyle/>
          <a:p>
            <a:r>
              <a:rPr lang="en-GB" dirty="0"/>
              <a:t>ECED7005 </a:t>
            </a:r>
            <a:br>
              <a:rPr lang="en-GB" dirty="0"/>
            </a:br>
            <a:r>
              <a:rPr lang="en-GB" dirty="0"/>
              <a:t>Session 3</a:t>
            </a:r>
          </a:p>
          <a:p>
            <a:r>
              <a:rPr lang="en-GB" dirty="0"/>
              <a:t>Mrs Sharon Cole MA</a:t>
            </a:r>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1513286" y="2423943"/>
            <a:ext cx="8229600" cy="1077218"/>
          </a:xfrm>
          <a:prstGeom prst="rect">
            <a:avLst/>
          </a:prstGeom>
          <a:noFill/>
        </p:spPr>
        <p:txBody>
          <a:bodyPr wrap="square" rtlCol="0">
            <a:spAutoFit/>
          </a:bodyPr>
          <a:lstStyle/>
          <a:p>
            <a:r>
              <a:rPr lang="en-GB" sz="32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1513286" y="4066909"/>
            <a:ext cx="9639987" cy="1569660"/>
          </a:xfrm>
          <a:prstGeom prst="rect">
            <a:avLst/>
          </a:prstGeom>
          <a:noFill/>
        </p:spPr>
        <p:txBody>
          <a:bodyPr wrap="square" rtlCol="0">
            <a:spAutoFit/>
          </a:bodyPr>
          <a:lstStyle/>
          <a:p>
            <a:r>
              <a:rPr lang="en-GB" sz="3200" dirty="0"/>
              <a:t>A tribe, nation, or people, regarded as of common stock […] having in common distinct physical features or ethnic background. </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80753"/>
            <a:ext cx="8229600" cy="850106"/>
          </a:xfrm>
        </p:spPr>
        <p:txBody>
          <a:bodyPr>
            <a:normAutofit/>
          </a:bodyPr>
          <a:lstStyle/>
          <a:p>
            <a:r>
              <a:rPr lang="en-GB" b="1" dirty="0"/>
              <a:t>The Problem of Defining ‘Race’.</a:t>
            </a:r>
          </a:p>
        </p:txBody>
      </p:sp>
      <p:sp>
        <p:nvSpPr>
          <p:cNvPr id="3" name="TextBox 2"/>
          <p:cNvSpPr txBox="1"/>
          <p:nvPr/>
        </p:nvSpPr>
        <p:spPr>
          <a:xfrm>
            <a:off x="603584" y="2183160"/>
            <a:ext cx="10984831"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b="1" dirty="0"/>
              <a:t>phenotypical </a:t>
            </a:r>
            <a:r>
              <a:rPr lang="en-GB" sz="2800" dirty="0"/>
              <a:t>differences; that is, differences of facial characteristics, skin colour, and so forth. </a:t>
            </a:r>
          </a:p>
        </p:txBody>
      </p:sp>
      <p:sp>
        <p:nvSpPr>
          <p:cNvPr id="4" name="TextBox 3"/>
          <p:cNvSpPr txBox="1"/>
          <p:nvPr/>
        </p:nvSpPr>
        <p:spPr>
          <a:xfrm>
            <a:off x="8986664" y="5611670"/>
            <a:ext cx="2448272" cy="276999"/>
          </a:xfrm>
          <a:prstGeom prst="rect">
            <a:avLst/>
          </a:prstGeom>
          <a:noFill/>
        </p:spPr>
        <p:txBody>
          <a:bodyPr wrap="square" rtlCol="0">
            <a:spAutoFit/>
          </a:bodyPr>
          <a:lstStyle/>
          <a:p>
            <a:r>
              <a:rPr lang="en-GB" sz="1200" dirty="0"/>
              <a:t>(Scott &amp;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5420" y="1353193"/>
            <a:ext cx="8229600" cy="850106"/>
          </a:xfrm>
        </p:spPr>
        <p:txBody>
          <a:bodyPr/>
          <a:lstStyle/>
          <a:p>
            <a:r>
              <a:rPr lang="en-GB" b="1" dirty="0"/>
              <a:t>The Problem of Defining ‘Race’.</a:t>
            </a:r>
          </a:p>
        </p:txBody>
      </p:sp>
      <p:sp>
        <p:nvSpPr>
          <p:cNvPr id="3" name="TextBox 2"/>
          <p:cNvSpPr txBox="1"/>
          <p:nvPr/>
        </p:nvSpPr>
        <p:spPr>
          <a:xfrm>
            <a:off x="1324867" y="2679858"/>
            <a:ext cx="10032944"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9172092" y="5828239"/>
            <a:ext cx="2448272" cy="276999"/>
          </a:xfrm>
          <a:prstGeom prst="rect">
            <a:avLst/>
          </a:prstGeom>
          <a:noFill/>
        </p:spPr>
        <p:txBody>
          <a:bodyPr wrap="square" rtlCol="0">
            <a:spAutoFit/>
          </a:bodyPr>
          <a:lstStyle/>
          <a:p>
            <a:r>
              <a:rPr lang="en-GB" sz="1200" dirty="0"/>
              <a:t>(Scott &amp; Marshall 2009)</a:t>
            </a:r>
          </a:p>
        </p:txBody>
      </p:sp>
    </p:spTree>
    <p:extLst>
      <p:ext uri="{BB962C8B-B14F-4D97-AF65-F5344CB8AC3E}">
        <p14:creationId xmlns:p14="http://schemas.microsoft.com/office/powerpoint/2010/main" val="273856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33" y="1347537"/>
            <a:ext cx="8229600" cy="850106"/>
          </a:xfrm>
        </p:spPr>
        <p:txBody>
          <a:bodyPr/>
          <a:lstStyle/>
          <a:p>
            <a:r>
              <a:rPr lang="en-GB" b="1" dirty="0"/>
              <a:t>The Reality of ‘Race’</a:t>
            </a:r>
          </a:p>
        </p:txBody>
      </p:sp>
      <p:sp>
        <p:nvSpPr>
          <p:cNvPr id="3" name="Content Placeholder 2"/>
          <p:cNvSpPr>
            <a:spLocks noGrp="1"/>
          </p:cNvSpPr>
          <p:nvPr>
            <p:ph idx="1"/>
          </p:nvPr>
        </p:nvSpPr>
        <p:spPr>
          <a:xfrm>
            <a:off x="1198724" y="2592960"/>
            <a:ext cx="9653759" cy="4525963"/>
          </a:xfrm>
        </p:spPr>
        <p:txBody>
          <a:bodyPr>
            <a:normAutofit/>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1200" dirty="0"/>
              <a:t>(Samovar, 2010, p.178)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1295402" y="2658977"/>
            <a:ext cx="9220200" cy="2490537"/>
          </a:xfrm>
        </p:spPr>
        <p:txBody>
          <a:bodyPr/>
          <a:lstStyle/>
          <a:p>
            <a:r>
              <a:rPr lang="en-GB" dirty="0"/>
              <a:t>Consists of racist acts, beliefs, attitudes, and behaviours on the part of the individual person</a:t>
            </a:r>
          </a:p>
          <a:p>
            <a:endParaRPr lang="en-GB" dirty="0"/>
          </a:p>
          <a:p>
            <a:pPr marL="0" indent="0" algn="r">
              <a:buNone/>
            </a:pPr>
            <a:r>
              <a:rPr lang="en-GB" sz="1200" dirty="0"/>
              <a:t>(Samovar, 2010: 176)</a:t>
            </a:r>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042" y="1285291"/>
            <a:ext cx="8229600" cy="706090"/>
          </a:xfrm>
        </p:spPr>
        <p:txBody>
          <a:bodyPr>
            <a:noAutofit/>
          </a:bodyPr>
          <a:lstStyle/>
          <a:p>
            <a:r>
              <a:rPr lang="en-GB" b="1" dirty="0"/>
              <a:t>Definition of Racism</a:t>
            </a:r>
          </a:p>
        </p:txBody>
      </p:sp>
      <p:sp>
        <p:nvSpPr>
          <p:cNvPr id="3" name="Content Placeholder 2"/>
          <p:cNvSpPr>
            <a:spLocks noGrp="1"/>
          </p:cNvSpPr>
          <p:nvPr>
            <p:ph idx="1"/>
          </p:nvPr>
        </p:nvSpPr>
        <p:spPr>
          <a:xfrm>
            <a:off x="950495" y="2767264"/>
            <a:ext cx="10479504" cy="3958388"/>
          </a:xfrm>
        </p:spPr>
        <p:txBody>
          <a:bodyPr>
            <a:normAutofit/>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sz="1200" dirty="0"/>
              <a:t>(Samovar, 2010, p.176)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a:xfrm>
            <a:off x="1295400" y="2556932"/>
            <a:ext cx="10086473" cy="3318936"/>
          </a:xfrm>
        </p:spPr>
        <p:txBody>
          <a:bodyPr/>
          <a:lstStyle/>
          <a:p>
            <a:r>
              <a:rPr lang="en-GB" dirty="0"/>
              <a:t>Racial inferiorising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endParaRPr lang="en-GB" sz="1200" dirty="0"/>
          </a:p>
          <a:p>
            <a:pPr marL="0" indent="0" algn="r">
              <a:buNone/>
            </a:pPr>
            <a:endParaRPr lang="en-GB" sz="1200" dirty="0"/>
          </a:p>
          <a:p>
            <a:pPr marL="0" indent="0" algn="r">
              <a:buNone/>
            </a:pPr>
            <a:endParaRPr lang="en-GB" sz="1200" dirty="0"/>
          </a:p>
          <a:p>
            <a:pPr marL="0" indent="0" algn="r">
              <a:buNone/>
            </a:pPr>
            <a:r>
              <a:rPr lang="en-GB" sz="1200" dirty="0"/>
              <a:t>(Samovar, 2010, p.176)</a:t>
            </a:r>
          </a:p>
          <a:p>
            <a:pPr lvl="1"/>
            <a:endParaRPr lang="en-GB" dirty="0"/>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en-GB" b="1" dirty="0"/>
              <a:t>Early Socialisation</a:t>
            </a:r>
          </a:p>
        </p:txBody>
      </p:sp>
      <p:sp>
        <p:nvSpPr>
          <p:cNvPr id="3" name="Content Placeholder 2"/>
          <p:cNvSpPr>
            <a:spLocks noGrp="1"/>
          </p:cNvSpPr>
          <p:nvPr>
            <p:ph idx="1"/>
          </p:nvPr>
        </p:nvSpPr>
        <p:spPr>
          <a:xfrm>
            <a:off x="1130968" y="2792596"/>
            <a:ext cx="9091863"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sz="1200" dirty="0"/>
              <a:t>(Samovar, 2010, p.176)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Clark Doll experiments">
            <a:hlinkClick r:id="" action="ppaction://media"/>
            <a:extLst>
              <a:ext uri="{FF2B5EF4-FFF2-40B4-BE49-F238E27FC236}">
                <a16:creationId xmlns:a16="http://schemas.microsoft.com/office/drawing/2014/main" id="{30D8EFA6-4711-6E62-1EF6-6C2F0BC2015D}"/>
              </a:ext>
            </a:extLst>
          </p:cNvPr>
          <p:cNvPicPr>
            <a:picLocks noRot="1" noChangeAspect="1"/>
          </p:cNvPicPr>
          <p:nvPr>
            <a:videoFile r:link="rId1"/>
          </p:nvPr>
        </p:nvPicPr>
        <p:blipFill>
          <a:blip r:embed="rId3"/>
          <a:stretch>
            <a:fillRect/>
          </a:stretch>
        </p:blipFill>
        <p:spPr>
          <a:xfrm>
            <a:off x="1158240" y="800100"/>
            <a:ext cx="10007600" cy="5448300"/>
          </a:xfrm>
          <a:prstGeom prst="rect">
            <a:avLst/>
          </a:prstGeom>
        </p:spPr>
      </p:pic>
    </p:spTree>
    <p:extLst>
      <p:ext uri="{BB962C8B-B14F-4D97-AF65-F5344CB8AC3E}">
        <p14:creationId xmlns:p14="http://schemas.microsoft.com/office/powerpoint/2010/main" val="39077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Definition of Ethnicity </a:t>
            </a:r>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8903368" y="4825895"/>
            <a:ext cx="2767264" cy="276999"/>
          </a:xfrm>
          <a:prstGeom prst="rect">
            <a:avLst/>
          </a:prstGeom>
          <a:noFill/>
        </p:spPr>
        <p:txBody>
          <a:bodyPr wrap="square" rtlCol="0">
            <a:spAutoFit/>
          </a:bodyPr>
          <a:lstStyle/>
          <a:p>
            <a:r>
              <a:rPr lang="en-GB" sz="12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en-GB" sz="2800" i="1" dirty="0"/>
              <a:t>What is meant by ethnic group?</a:t>
            </a:r>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en-GB" b="1" dirty="0"/>
              <a:t>Definition of Ethnicity </a:t>
            </a:r>
          </a:p>
        </p:txBody>
      </p:sp>
      <p:sp>
        <p:nvSpPr>
          <p:cNvPr id="3" name="Content Placeholder 2"/>
          <p:cNvSpPr>
            <a:spLocks noGrp="1"/>
          </p:cNvSpPr>
          <p:nvPr>
            <p:ph idx="1"/>
          </p:nvPr>
        </p:nvSpPr>
        <p:spPr>
          <a:xfrm>
            <a:off x="589547" y="3326953"/>
            <a:ext cx="10876548" cy="3318936"/>
          </a:xfrm>
        </p:spPr>
        <p:txBody>
          <a:bodyPr>
            <a:normAutofit/>
          </a:bodyPr>
          <a:lstStyle/>
          <a:p>
            <a:pPr marL="708660" lvl="1" indent="-342900">
              <a:buFont typeface="Arial" panose="020B0604020202020204" pitchFamily="34" charset="0"/>
              <a:buChar char="•"/>
            </a:pPr>
            <a:r>
              <a:rPr lang="en-GB" sz="2400" dirty="0"/>
              <a:t>A group which is largely self-perpetuating</a:t>
            </a:r>
          </a:p>
          <a:p>
            <a:pPr marL="708660" lvl="1" indent="-342900">
              <a:buFont typeface="Arial" panose="020B0604020202020204" pitchFamily="34" charset="0"/>
              <a:buChar char="•"/>
            </a:pPr>
            <a:r>
              <a:rPr lang="en-GB" sz="2400" dirty="0"/>
              <a:t>A group which shares fundamental cultural values</a:t>
            </a:r>
          </a:p>
          <a:p>
            <a:pPr marL="708660" lvl="1" indent="-342900">
              <a:buFont typeface="Arial" panose="020B0604020202020204" pitchFamily="34" charset="0"/>
              <a:buChar char="•"/>
            </a:pPr>
            <a:r>
              <a:rPr lang="en-GB" sz="2400" dirty="0"/>
              <a:t>A group which makes up a field of communication and interaction</a:t>
            </a:r>
          </a:p>
          <a:p>
            <a:pPr marL="708660" lvl="1" indent="-342900">
              <a:buFont typeface="Arial" panose="020B0604020202020204" pitchFamily="34" charset="0"/>
              <a:buChar char="•"/>
            </a:pPr>
            <a:r>
              <a:rPr lang="en-GB" sz="2400" dirty="0"/>
              <a:t>A group which has a membership which identifies itself and is identified by others as constituting a category distinguishable from other categories of the same order (i.e. other ethnic groups)</a:t>
            </a:r>
          </a:p>
          <a:p>
            <a:pPr marL="365760" lvl="1" indent="0" algn="r">
              <a:buNone/>
            </a:pPr>
            <a:r>
              <a:rPr lang="en-GB" sz="1200" dirty="0"/>
              <a:t>(Barth </a:t>
            </a:r>
            <a:r>
              <a:rPr lang="en-GB" sz="1200" i="1" dirty="0"/>
              <a:t>cited in </a:t>
            </a:r>
            <a:r>
              <a:rPr lang="en-GB" sz="1200" dirty="0"/>
              <a:t>Fenton, 2010:p.91)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271338" y="2511320"/>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8221" y="1100308"/>
            <a:ext cx="8784976" cy="1143000"/>
          </a:xfrm>
        </p:spPr>
        <p:txBody>
          <a:bodyPr>
            <a:noAutofit/>
          </a:bodyPr>
          <a:lstStyle/>
          <a:p>
            <a:r>
              <a:rPr lang="en-GB" b="1" dirty="0"/>
              <a:t>Emergence &amp; Persistence of Ethnicity</a:t>
            </a:r>
          </a:p>
        </p:txBody>
      </p:sp>
      <p:sp>
        <p:nvSpPr>
          <p:cNvPr id="3" name="Content Placeholder 2"/>
          <p:cNvSpPr>
            <a:spLocks noGrp="1"/>
          </p:cNvSpPr>
          <p:nvPr>
            <p:ph idx="1"/>
          </p:nvPr>
        </p:nvSpPr>
        <p:spPr>
          <a:xfrm>
            <a:off x="8133347" y="5865545"/>
            <a:ext cx="2767264" cy="354782"/>
          </a:xfrm>
        </p:spPr>
        <p:txBody>
          <a:bodyPr>
            <a:normAutofit/>
          </a:bodyPr>
          <a:lstStyle/>
          <a:p>
            <a:pPr marL="365760" lvl="1" indent="0" algn="r">
              <a:buNone/>
            </a:pPr>
            <a:r>
              <a:rPr lang="en-GB" sz="1200" dirty="0"/>
              <a:t>(Barth </a:t>
            </a:r>
            <a:r>
              <a:rPr lang="en-GB" sz="1200" i="1" dirty="0"/>
              <a:t>cited in </a:t>
            </a:r>
            <a:r>
              <a:rPr lang="en-GB" sz="1200" dirty="0"/>
              <a:t>Fenton, 2010, p.91)</a:t>
            </a:r>
          </a:p>
        </p:txBody>
      </p:sp>
      <p:sp>
        <p:nvSpPr>
          <p:cNvPr id="4" name="TextBox 3">
            <a:extLst>
              <a:ext uri="{FF2B5EF4-FFF2-40B4-BE49-F238E27FC236}">
                <a16:creationId xmlns:a16="http://schemas.microsoft.com/office/drawing/2014/main" id="{8AA41D81-0125-45B0-B778-EDBCB247DFEA}"/>
              </a:ext>
            </a:extLst>
          </p:cNvPr>
          <p:cNvSpPr txBox="1"/>
          <p:nvPr/>
        </p:nvSpPr>
        <p:spPr>
          <a:xfrm>
            <a:off x="1132583" y="2500515"/>
            <a:ext cx="10261321"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1524000" y="351032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6958609"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1524000" y="4718712"/>
            <a:ext cx="6768752" cy="461665"/>
          </a:xfrm>
          <a:prstGeom prst="rect">
            <a:avLst/>
          </a:prstGeom>
          <a:noFill/>
        </p:spPr>
        <p:txBody>
          <a:bodyPr wrap="square" rtlCol="0">
            <a:spAutoFit/>
          </a:bodyPr>
          <a:lstStyle/>
          <a:p>
            <a:r>
              <a:rPr lang="en-GB" sz="24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6958609"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What makes a person choose to give their ethnic identity?</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en-GB" b="1" dirty="0"/>
              <a:t>Nation, Race and Ethnicity</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858257" y="3601597"/>
            <a:ext cx="8475486" cy="523220"/>
          </a:xfrm>
          <a:prstGeom prst="rect">
            <a:avLst/>
          </a:prstGeom>
          <a:noFill/>
        </p:spPr>
        <p:txBody>
          <a:bodyPr wrap="square" rtlCol="0">
            <a:spAutoFit/>
          </a:bodyPr>
          <a:lstStyle/>
          <a:p>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7" y="4487406"/>
            <a:ext cx="6912768" cy="523220"/>
          </a:xfrm>
          <a:prstGeom prst="rect">
            <a:avLst/>
          </a:prstGeom>
          <a:noFill/>
        </p:spPr>
        <p:txBody>
          <a:bodyPr wrap="square" rtlCol="0">
            <a:spAutoFit/>
          </a:bodyPr>
          <a:lstStyle/>
          <a:p>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858257" y="5309353"/>
            <a:ext cx="6912768" cy="523220"/>
          </a:xfrm>
          <a:prstGeom prst="rect">
            <a:avLst/>
          </a:prstGeom>
          <a:noFill/>
        </p:spPr>
        <p:txBody>
          <a:bodyPr wrap="square" rtlCol="0">
            <a:spAutoFit/>
          </a:bodyPr>
          <a:lstStyle/>
          <a:p>
            <a:r>
              <a:rPr lang="en-GB" sz="2800" i="1" dirty="0"/>
              <a:t>What is it that makes a person Welsh?</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ace &amp; Ethnicity: Crash Course Sociology #34">
            <a:hlinkClick r:id="" action="ppaction://media"/>
            <a:extLst>
              <a:ext uri="{FF2B5EF4-FFF2-40B4-BE49-F238E27FC236}">
                <a16:creationId xmlns:a16="http://schemas.microsoft.com/office/drawing/2014/main" id="{A9CF8E02-2646-9015-E864-0D12726D0EBD}"/>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78988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se Twins Show That Race Is A Social Construct | National Geographic">
            <a:hlinkClick r:id="" action="ppaction://media"/>
            <a:extLst>
              <a:ext uri="{FF2B5EF4-FFF2-40B4-BE49-F238E27FC236}">
                <a16:creationId xmlns:a16="http://schemas.microsoft.com/office/drawing/2014/main" id="{57A2A3EB-181C-2131-FAFF-71701E25F496}"/>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200911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en-GB" dirty="0"/>
              <a:t>Recap…Race and Ethnicity</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2419526" y="3429000"/>
            <a:ext cx="7815043" cy="2208402"/>
          </a:xfrm>
        </p:spPr>
        <p:txBody>
          <a:bodyPr/>
          <a:lstStyle/>
          <a:p>
            <a:r>
              <a:rPr lang="en-GB" dirty="0">
                <a:hlinkClick r:id="rId2"/>
              </a:rPr>
              <a:t>https://www.youtube.com/watch?v=7myLgdZhzjo</a:t>
            </a:r>
            <a:r>
              <a:rPr lang="en-GB" dirty="0"/>
              <a:t> </a:t>
            </a:r>
          </a:p>
          <a:p>
            <a:r>
              <a:rPr lang="en-GB" dirty="0">
                <a:hlinkClick r:id="rId3"/>
              </a:rPr>
              <a:t>https://www.youtube.com/watch?v=FS4DGri-NBo</a:t>
            </a:r>
            <a:r>
              <a:rPr lang="en-GB" dirty="0"/>
              <a:t> </a:t>
            </a:r>
          </a:p>
        </p:txBody>
      </p:sp>
    </p:spTree>
    <p:extLst>
      <p:ext uri="{BB962C8B-B14F-4D97-AF65-F5344CB8AC3E}">
        <p14:creationId xmlns:p14="http://schemas.microsoft.com/office/powerpoint/2010/main" val="1498798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en-GB"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523220"/>
          </a:xfrm>
          <a:prstGeom prst="rect">
            <a:avLst/>
          </a:prstGeom>
          <a:noFill/>
        </p:spPr>
        <p:txBody>
          <a:bodyPr wrap="square" rtlCol="0">
            <a:spAutoFit/>
          </a:bodyPr>
          <a:lstStyle/>
          <a:p>
            <a:pPr algn="ctr"/>
            <a:r>
              <a:rPr lang="en-GB" sz="2800" b="1" dirty="0"/>
              <a:t>What are your thoughts about the following questions?</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455405" y="3587282"/>
            <a:ext cx="6912768" cy="523220"/>
          </a:xfrm>
          <a:prstGeom prst="rect">
            <a:avLst/>
          </a:prstGeom>
          <a:noFill/>
        </p:spPr>
        <p:txBody>
          <a:bodyPr wrap="square" rtlCol="0">
            <a:spAutoFit/>
          </a:bodyPr>
          <a:lstStyle/>
          <a:p>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455405" y="4230999"/>
            <a:ext cx="6912768" cy="523220"/>
          </a:xfrm>
          <a:prstGeom prst="rect">
            <a:avLst/>
          </a:prstGeom>
          <a:noFill/>
        </p:spPr>
        <p:txBody>
          <a:bodyPr wrap="square" rtlCol="0">
            <a:spAutoFit/>
          </a:bodyPr>
          <a:lstStyle/>
          <a:p>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50" y="4983183"/>
            <a:ext cx="6912768" cy="523220"/>
          </a:xfrm>
          <a:prstGeom prst="rect">
            <a:avLst/>
          </a:prstGeom>
          <a:noFill/>
        </p:spPr>
        <p:txBody>
          <a:bodyPr wrap="square" rtlCol="0">
            <a:spAutoFit/>
          </a:bodyPr>
          <a:lstStyle/>
          <a:p>
            <a:r>
              <a:rPr lang="en-GB" sz="2800" i="1" dirty="0"/>
              <a:t>Are the Welsh a separate ETHNIC GROUP?</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en-GB" sz="3600" b="1" dirty="0"/>
              <a:t>What is your ethnicity?</a:t>
            </a:r>
          </a:p>
          <a:p>
            <a:pPr marL="57150" indent="0">
              <a:buNone/>
            </a:pPr>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0" indent="0">
              <a:buNone/>
            </a:pPr>
            <a:r>
              <a:rPr lang="en-GB" sz="1200" dirty="0"/>
              <a:t>                                                                                   </a:t>
            </a:r>
          </a:p>
          <a:p>
            <a:pPr marL="0" indent="0">
              <a:buNone/>
            </a:pPr>
            <a:r>
              <a:rPr lang="en-GB" sz="1200" dirty="0"/>
              <a:t>                                                                                                                                                                                                                                     (Barth </a:t>
            </a:r>
            <a:r>
              <a:rPr lang="en-GB" sz="1200" i="1" dirty="0"/>
              <a:t>cited in </a:t>
            </a:r>
            <a:r>
              <a:rPr lang="en-GB" sz="1200" dirty="0"/>
              <a:t>Fenton, 2010: 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a:t>Ethnocentrism</a:t>
            </a:r>
          </a:p>
        </p:txBody>
      </p:sp>
      <p:sp>
        <p:nvSpPr>
          <p:cNvPr id="3" name="Content Placeholder 2"/>
          <p:cNvSpPr>
            <a:spLocks noGrp="1"/>
          </p:cNvSpPr>
          <p:nvPr>
            <p:ph idx="1"/>
          </p:nvPr>
        </p:nvSpPr>
        <p:spPr>
          <a:xfrm>
            <a:off x="1536031" y="2696300"/>
            <a:ext cx="9352548" cy="3548090"/>
          </a:xfrm>
        </p:spPr>
        <p:txBody>
          <a:bodyPr>
            <a:normAutofit/>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1200" dirty="0"/>
              <a:t>(Samovar, 2010, pp.178-179)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Theoretical Perspectives on Ethnicity</a:t>
            </a:r>
          </a:p>
        </p:txBody>
      </p:sp>
      <p:sp>
        <p:nvSpPr>
          <p:cNvPr id="3" name="Content Placeholder 2"/>
          <p:cNvSpPr>
            <a:spLocks noGrp="1"/>
          </p:cNvSpPr>
          <p:nvPr>
            <p:ph idx="1"/>
          </p:nvPr>
        </p:nvSpPr>
        <p:spPr>
          <a:xfrm>
            <a:off x="1698793" y="2770711"/>
            <a:ext cx="5626968" cy="2088232"/>
          </a:xfrm>
        </p:spPr>
        <p:txBody>
          <a:bodyPr>
            <a:normAutofit lnSpcReduction="10000"/>
          </a:bodyPr>
          <a:lstStyle/>
          <a:p>
            <a:pPr marL="457200" indent="-457200">
              <a:buFont typeface="+mj-lt"/>
              <a:buAutoNum type="arabicPeriod"/>
            </a:pPr>
            <a:r>
              <a:rPr lang="en-GB" sz="3600" dirty="0"/>
              <a:t>Primordialism</a:t>
            </a:r>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Tree>
    <p:extLst>
      <p:ext uri="{BB962C8B-B14F-4D97-AF65-F5344CB8AC3E}">
        <p14:creationId xmlns:p14="http://schemas.microsoft.com/office/powerpoint/2010/main" val="81804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644" y="1125142"/>
            <a:ext cx="8229600" cy="1143000"/>
          </a:xfrm>
        </p:spPr>
        <p:txBody>
          <a:bodyPr/>
          <a:lstStyle/>
          <a:p>
            <a:r>
              <a:rPr lang="en-GB" b="1" dirty="0"/>
              <a:t>Primordialists</a:t>
            </a:r>
          </a:p>
        </p:txBody>
      </p:sp>
      <p:sp>
        <p:nvSpPr>
          <p:cNvPr id="3" name="Content Placeholder 2"/>
          <p:cNvSpPr>
            <a:spLocks noGrp="1"/>
          </p:cNvSpPr>
          <p:nvPr>
            <p:ph idx="1"/>
          </p:nvPr>
        </p:nvSpPr>
        <p:spPr>
          <a:xfrm>
            <a:off x="6384032" y="5805265"/>
            <a:ext cx="4777972" cy="476503"/>
          </a:xfrm>
        </p:spPr>
        <p:txBody>
          <a:bodyPr>
            <a:noAutofit/>
          </a:bodyPr>
          <a:lstStyle/>
          <a:p>
            <a:pPr marL="365760" lvl="1" indent="0" algn="r">
              <a:buNone/>
            </a:pPr>
            <a:r>
              <a:rPr lang="en-GB" sz="12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1317301" y="2482432"/>
            <a:ext cx="9844703"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167704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474" y="1243179"/>
            <a:ext cx="8229600" cy="1143000"/>
          </a:xfrm>
        </p:spPr>
        <p:txBody>
          <a:bodyPr/>
          <a:lstStyle/>
          <a:p>
            <a:r>
              <a:rPr lang="en-GB" b="1" dirty="0"/>
              <a:t>Primordialists</a:t>
            </a:r>
          </a:p>
        </p:txBody>
      </p:sp>
      <p:sp>
        <p:nvSpPr>
          <p:cNvPr id="3" name="Content Placeholder 2"/>
          <p:cNvSpPr>
            <a:spLocks noGrp="1"/>
          </p:cNvSpPr>
          <p:nvPr>
            <p:ph idx="1"/>
          </p:nvPr>
        </p:nvSpPr>
        <p:spPr>
          <a:xfrm>
            <a:off x="1333811" y="2743201"/>
            <a:ext cx="9496926"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1200" dirty="0"/>
              <a:t>(Yang, 2000: 42)</a:t>
            </a:r>
          </a:p>
          <a:p>
            <a:pPr lvl="1"/>
            <a:endParaRPr lang="en-GB" dirty="0"/>
          </a:p>
        </p:txBody>
      </p:sp>
    </p:spTree>
    <p:extLst>
      <p:ext uri="{BB962C8B-B14F-4D97-AF65-F5344CB8AC3E}">
        <p14:creationId xmlns:p14="http://schemas.microsoft.com/office/powerpoint/2010/main" val="304598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1450486" y="2582592"/>
            <a:ext cx="9931388"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dirty="0"/>
              <a:t>(Geertz, 1973; Isaacs, 1975; van den </a:t>
            </a:r>
            <a:r>
              <a:rPr lang="en-GB" dirty="0" err="1"/>
              <a:t>Berghe</a:t>
            </a:r>
            <a:r>
              <a:rPr lang="en-GB" dirty="0"/>
              <a:t>, 1981 </a:t>
            </a:r>
            <a:r>
              <a:rPr lang="en-GB" i="1" dirty="0"/>
              <a:t>cited in </a:t>
            </a:r>
            <a:r>
              <a:rPr lang="en-GB" dirty="0"/>
              <a:t>Yang, 2000: 42)</a:t>
            </a:r>
          </a:p>
        </p:txBody>
      </p:sp>
    </p:spTree>
    <p:extLst>
      <p:ext uri="{BB962C8B-B14F-4D97-AF65-F5344CB8AC3E}">
        <p14:creationId xmlns:p14="http://schemas.microsoft.com/office/powerpoint/2010/main" val="28170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normAutofit fontScale="92500" lnSpcReduction="10000"/>
          </a:bodyPr>
          <a:lstStyle/>
          <a:p>
            <a:r>
              <a:rPr lang="en-GB" dirty="0"/>
              <a:t>Socio-biologists attempt to use</a:t>
            </a:r>
          </a:p>
          <a:p>
            <a:pPr lvl="1"/>
            <a:r>
              <a:rPr lang="en-GB" dirty="0"/>
              <a:t>Scientific approaches</a:t>
            </a:r>
          </a:p>
          <a:p>
            <a:pPr lvl="1"/>
            <a:r>
              <a:rPr lang="en-GB" dirty="0"/>
              <a:t>Such as Darwinian and natural selection</a:t>
            </a:r>
          </a:p>
          <a:p>
            <a:pPr lvl="1"/>
            <a:r>
              <a:rPr lang="en-GB" dirty="0"/>
              <a:t>Evolutionary biology</a:t>
            </a:r>
          </a:p>
          <a:p>
            <a:pPr lvl="1"/>
            <a:r>
              <a:rPr lang="en-GB" dirty="0"/>
              <a:t>Genetics</a:t>
            </a:r>
          </a:p>
          <a:p>
            <a:pPr lvl="1"/>
            <a:endParaRPr lang="en-GB" dirty="0"/>
          </a:p>
          <a:p>
            <a:r>
              <a:rPr lang="en-GB" dirty="0"/>
              <a:t>To explain social behaviour</a:t>
            </a:r>
          </a:p>
          <a:p>
            <a:pPr marL="0" lvl="1" indent="0" algn="r">
              <a:buNone/>
            </a:pPr>
            <a:r>
              <a:rPr lang="en-GB" dirty="0"/>
              <a:t>(</a:t>
            </a:r>
            <a:r>
              <a:rPr lang="en-GB" dirty="0" err="1"/>
              <a:t>Joireman</a:t>
            </a:r>
            <a:r>
              <a:rPr lang="en-GB" dirty="0"/>
              <a:t>, 2003, p.34)</a:t>
            </a:r>
          </a:p>
          <a:p>
            <a:endParaRPr lang="en-GB" dirty="0"/>
          </a:p>
        </p:txBody>
      </p:sp>
    </p:spTree>
    <p:extLst>
      <p:ext uri="{BB962C8B-B14F-4D97-AF65-F5344CB8AC3E}">
        <p14:creationId xmlns:p14="http://schemas.microsoft.com/office/powerpoint/2010/main" val="23231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a:t>
            </a:r>
          </a:p>
          <a:p>
            <a:pPr marL="365760" lvl="1" indent="0" algn="r">
              <a:buNone/>
            </a:pPr>
            <a:r>
              <a:rPr lang="en-GB" dirty="0"/>
              <a:t>(</a:t>
            </a:r>
            <a:r>
              <a:rPr lang="en-GB" dirty="0" err="1"/>
              <a:t>Joireman</a:t>
            </a:r>
            <a:r>
              <a:rPr lang="en-GB" dirty="0"/>
              <a:t>, 2003, p.34)</a:t>
            </a:r>
          </a:p>
          <a:p>
            <a:pPr lvl="1"/>
            <a:endParaRPr lang="en-GB" dirty="0"/>
          </a:p>
        </p:txBody>
      </p:sp>
    </p:spTree>
    <p:extLst>
      <p:ext uri="{BB962C8B-B14F-4D97-AF65-F5344CB8AC3E}">
        <p14:creationId xmlns:p14="http://schemas.microsoft.com/office/powerpoint/2010/main" val="305353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en-GB" b="1" dirty="0"/>
              <a:t>The Rwandan Genocide</a:t>
            </a:r>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p:txBody>
          <a:bodyPr/>
          <a:lstStyle/>
          <a:p>
            <a:r>
              <a:rPr lang="en-GB" dirty="0">
                <a:hlinkClick r:id="rId2"/>
              </a:rPr>
              <a:t>https://www.youtube.com/watch?v=SVnOGsJY5RQ</a:t>
            </a:r>
            <a:r>
              <a:rPr lang="en-GB" dirty="0"/>
              <a:t> </a:t>
            </a:r>
          </a:p>
        </p:txBody>
      </p:sp>
    </p:spTree>
    <p:extLst>
      <p:ext uri="{BB962C8B-B14F-4D97-AF65-F5344CB8AC3E}">
        <p14:creationId xmlns:p14="http://schemas.microsoft.com/office/powerpoint/2010/main" val="162220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1295401" y="2556932"/>
            <a:ext cx="10206788" cy="3318936"/>
          </a:xfrm>
        </p:spPr>
        <p:txBody>
          <a:bodyPr>
            <a:normAutofit lnSpcReduction="10000"/>
          </a:bodyPr>
          <a:lstStyle/>
          <a:p>
            <a:r>
              <a:rPr lang="en-GB" dirty="0"/>
              <a:t>Hutus were encouraged to kill their </a:t>
            </a:r>
            <a:r>
              <a:rPr lang="en-GB" b="1"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dirty="0">
                <a:solidFill>
                  <a:srgbClr val="FF0000"/>
                </a:solidFill>
              </a:rPr>
              <a:t>Primordialist perspective: The Hutus and Tutsis in Rwanda were unable to live together in peace because their inherent ethnic identifies set them at odds with each other</a:t>
            </a:r>
          </a:p>
          <a:p>
            <a:pPr marL="0" lvl="1" indent="0" algn="r">
              <a:buNone/>
            </a:pPr>
            <a:r>
              <a:rPr lang="en-GB" sz="1200" dirty="0"/>
              <a:t>(</a:t>
            </a:r>
            <a:r>
              <a:rPr lang="en-GB" sz="1200" dirty="0" err="1"/>
              <a:t>Joireman</a:t>
            </a:r>
            <a:r>
              <a:rPr lang="en-GB" sz="1200" dirty="0"/>
              <a:t>, 2003: 34)</a:t>
            </a:r>
          </a:p>
          <a:p>
            <a:endParaRPr lang="en-GB" dirty="0"/>
          </a:p>
        </p:txBody>
      </p:sp>
    </p:spTree>
    <p:extLst>
      <p:ext uri="{BB962C8B-B14F-4D97-AF65-F5344CB8AC3E}">
        <p14:creationId xmlns:p14="http://schemas.microsoft.com/office/powerpoint/2010/main" val="183288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1277" y="1046225"/>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1667508" y="1943172"/>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2787875" y="2484952"/>
            <a:ext cx="68899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1847528" y="3601907"/>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2711624" y="3906753"/>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1847528" y="4909309"/>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2787875" y="5406315"/>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6666203" y="6080902"/>
            <a:ext cx="6348906" cy="553998"/>
          </a:xfrm>
          <a:prstGeom prst="rect">
            <a:avLst/>
          </a:prstGeom>
          <a:noFill/>
        </p:spPr>
        <p:txBody>
          <a:bodyPr wrap="square" rtlCol="0">
            <a:spAutoFit/>
          </a:bodyPr>
          <a:lstStyle/>
          <a:p>
            <a:r>
              <a:rPr lang="nl-NL" sz="1200" dirty="0"/>
              <a:t>(Geertz, 1973; Isaacs, 1975; van den Berghe, 1981 cited in Yang, 2000: 42)</a:t>
            </a:r>
          </a:p>
          <a:p>
            <a:endParaRPr lang="en-GB" dirty="0"/>
          </a:p>
        </p:txBody>
      </p:sp>
    </p:spTree>
    <p:extLst>
      <p:ext uri="{BB962C8B-B14F-4D97-AF65-F5344CB8AC3E}">
        <p14:creationId xmlns:p14="http://schemas.microsoft.com/office/powerpoint/2010/main" val="39368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This type of explanation of the Rwandan genocide</a:t>
            </a:r>
          </a:p>
          <a:p>
            <a:pPr lvl="1"/>
            <a:r>
              <a:rPr lang="en-GB" dirty="0"/>
              <a:t>one of the most notable and clear examples of ethnic based violence observed in recent times </a:t>
            </a:r>
          </a:p>
          <a:p>
            <a:pPr lvl="1"/>
            <a:r>
              <a:rPr lang="en-GB" dirty="0"/>
              <a:t>is considered as a primordial justification (i.e. the clear ethnic differences were what caused the genocide)</a:t>
            </a:r>
          </a:p>
          <a:p>
            <a:pPr lvl="1"/>
            <a:endParaRPr lang="en-GB" dirty="0"/>
          </a:p>
          <a:p>
            <a:pPr marL="365760" lvl="1" indent="0" algn="r">
              <a:buNone/>
            </a:pPr>
            <a:r>
              <a:rPr lang="en-GB" sz="1200" dirty="0"/>
              <a:t>(</a:t>
            </a:r>
            <a:r>
              <a:rPr lang="en-GB" sz="1200" dirty="0" err="1"/>
              <a:t>Joireman</a:t>
            </a:r>
            <a:r>
              <a:rPr lang="en-GB" sz="1200" dirty="0"/>
              <a:t>, 2003, p.34)</a:t>
            </a:r>
          </a:p>
          <a:p>
            <a:pPr marL="365760" lvl="1" indent="0">
              <a:buNone/>
            </a:pPr>
            <a:endParaRPr lang="en-GB" dirty="0"/>
          </a:p>
        </p:txBody>
      </p:sp>
    </p:spTree>
    <p:extLst>
      <p:ext uri="{BB962C8B-B14F-4D97-AF65-F5344CB8AC3E}">
        <p14:creationId xmlns:p14="http://schemas.microsoft.com/office/powerpoint/2010/main" val="87911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b="1" dirty="0"/>
              <a:t>Social constructivism</a:t>
            </a:r>
          </a:p>
          <a:p>
            <a:pPr lvl="1"/>
            <a:r>
              <a:rPr lang="en-GB" dirty="0"/>
              <a:t>Theoretical school of ethnicity</a:t>
            </a:r>
          </a:p>
          <a:p>
            <a:pPr lvl="1"/>
            <a:r>
              <a:rPr lang="en-GB" dirty="0"/>
              <a:t>Focuses on the fluid nature of ethnic identities</a:t>
            </a:r>
          </a:p>
          <a:p>
            <a:pPr lvl="1"/>
            <a:r>
              <a:rPr lang="en-GB" dirty="0"/>
              <a:t>It does identify the role of political and economic factors in moulding ethnicity</a:t>
            </a:r>
          </a:p>
          <a:p>
            <a:pPr lvl="1"/>
            <a:endParaRPr lang="en-GB" dirty="0"/>
          </a:p>
          <a:p>
            <a:pPr marL="365760" lvl="1" indent="0" algn="r">
              <a:buNone/>
            </a:pPr>
            <a:r>
              <a:rPr lang="en-GB" sz="1200" dirty="0"/>
              <a:t>(</a:t>
            </a:r>
            <a:r>
              <a:rPr lang="en-GB" sz="1200" dirty="0" err="1"/>
              <a:t>Joireman</a:t>
            </a:r>
            <a:r>
              <a:rPr lang="en-GB" sz="1200" dirty="0"/>
              <a:t>, 2003,p.34)</a:t>
            </a:r>
          </a:p>
          <a:p>
            <a:pPr lvl="1"/>
            <a:endParaRPr lang="en-GB" dirty="0"/>
          </a:p>
        </p:txBody>
      </p:sp>
    </p:spTree>
    <p:extLst>
      <p:ext uri="{BB962C8B-B14F-4D97-AF65-F5344CB8AC3E}">
        <p14:creationId xmlns:p14="http://schemas.microsoft.com/office/powerpoint/2010/main" val="153327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b="1" dirty="0"/>
              <a:t>However</a:t>
            </a:r>
          </a:p>
          <a:p>
            <a:pPr lvl="1"/>
            <a:r>
              <a:rPr lang="en-GB" dirty="0"/>
              <a:t>It addresses the origins of ethnic groups in shared</a:t>
            </a:r>
          </a:p>
          <a:p>
            <a:pPr lvl="2"/>
            <a:r>
              <a:rPr lang="en-GB" dirty="0"/>
              <a:t>Language</a:t>
            </a:r>
          </a:p>
          <a:p>
            <a:pPr lvl="2"/>
            <a:r>
              <a:rPr lang="en-GB" dirty="0"/>
              <a:t>Religion</a:t>
            </a:r>
          </a:p>
          <a:p>
            <a:pPr lvl="2"/>
            <a:r>
              <a:rPr lang="en-GB" dirty="0"/>
              <a:t>And/or physical characteristics</a:t>
            </a:r>
          </a:p>
          <a:p>
            <a:pPr lvl="2"/>
            <a:r>
              <a:rPr lang="en-GB" dirty="0"/>
              <a:t>Create a set of identities from which one can choose </a:t>
            </a:r>
          </a:p>
          <a:p>
            <a:pPr marL="365760" lvl="1" indent="0" algn="r">
              <a:buNone/>
            </a:pPr>
            <a:r>
              <a:rPr lang="en-GB" sz="1200" dirty="0"/>
              <a:t>(</a:t>
            </a:r>
            <a:r>
              <a:rPr lang="en-GB" sz="1200" dirty="0" err="1"/>
              <a:t>Joireman</a:t>
            </a:r>
            <a:r>
              <a:rPr lang="en-GB" sz="1200" dirty="0"/>
              <a:t>, 2003, p.54)</a:t>
            </a:r>
          </a:p>
          <a:p>
            <a:endParaRPr lang="en-GB" dirty="0"/>
          </a:p>
        </p:txBody>
      </p:sp>
    </p:spTree>
    <p:extLst>
      <p:ext uri="{BB962C8B-B14F-4D97-AF65-F5344CB8AC3E}">
        <p14:creationId xmlns:p14="http://schemas.microsoft.com/office/powerpoint/2010/main" val="351532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People choose an ethnic identity based on their identity set plus their own preferences</a:t>
            </a:r>
          </a:p>
          <a:p>
            <a:pPr marL="0" indent="0">
              <a:buNone/>
            </a:pPr>
            <a:r>
              <a:rPr lang="en-GB" dirty="0"/>
              <a:t>These are formed by</a:t>
            </a:r>
          </a:p>
          <a:p>
            <a:pPr lvl="1"/>
            <a:r>
              <a:rPr lang="en-GB" dirty="0"/>
              <a:t>Economic</a:t>
            </a:r>
          </a:p>
          <a:p>
            <a:pPr lvl="1"/>
            <a:r>
              <a:rPr lang="en-GB" dirty="0"/>
              <a:t>Political</a:t>
            </a:r>
          </a:p>
          <a:p>
            <a:pPr lvl="1"/>
            <a:r>
              <a:rPr lang="en-GB" dirty="0"/>
              <a:t>and even social conditions</a:t>
            </a:r>
          </a:p>
          <a:p>
            <a:r>
              <a:rPr lang="en-GB" dirty="0"/>
              <a:t>Is more concerned with </a:t>
            </a:r>
          </a:p>
          <a:p>
            <a:pPr lvl="1"/>
            <a:r>
              <a:rPr lang="en-GB" dirty="0"/>
              <a:t>the emergence and disappearance of ethnic groups and movement</a:t>
            </a:r>
          </a:p>
          <a:p>
            <a:pPr marL="365760" lvl="1" indent="0" algn="r">
              <a:buNone/>
            </a:pPr>
            <a:r>
              <a:rPr lang="en-GB" sz="1300" dirty="0"/>
              <a:t>(</a:t>
            </a:r>
            <a:r>
              <a:rPr lang="en-GB" sz="1300" dirty="0" err="1"/>
              <a:t>Joireman</a:t>
            </a:r>
            <a:r>
              <a:rPr lang="en-GB" sz="1300" dirty="0"/>
              <a:t>, 2003, p.54)</a:t>
            </a:r>
          </a:p>
          <a:p>
            <a:endParaRPr lang="en-GB" dirty="0"/>
          </a:p>
        </p:txBody>
      </p:sp>
    </p:spTree>
    <p:extLst>
      <p:ext uri="{BB962C8B-B14F-4D97-AF65-F5344CB8AC3E}">
        <p14:creationId xmlns:p14="http://schemas.microsoft.com/office/powerpoint/2010/main" val="262795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a:bodyPr>
          <a:lstStyle/>
          <a:p>
            <a:r>
              <a:rPr lang="en-GB" dirty="0"/>
              <a:t>In 1994 800,000 Tutsis were killed in Rwanda</a:t>
            </a:r>
          </a:p>
          <a:p>
            <a:r>
              <a:rPr lang="en-GB" dirty="0"/>
              <a:t>They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360" y="1191569"/>
            <a:ext cx="9601196" cy="1303867"/>
          </a:xfrm>
        </p:spPr>
        <p:txBody>
          <a:bodyPr/>
          <a:lstStyle/>
          <a:p>
            <a:r>
              <a:rPr lang="en-GB" b="1" dirty="0"/>
              <a:t>The Rwandan Genocide</a:t>
            </a:r>
          </a:p>
        </p:txBody>
      </p:sp>
      <p:sp>
        <p:nvSpPr>
          <p:cNvPr id="3" name="Content Placeholder 2"/>
          <p:cNvSpPr>
            <a:spLocks noGrp="1"/>
          </p:cNvSpPr>
          <p:nvPr>
            <p:ph idx="1"/>
          </p:nvPr>
        </p:nvSpPr>
        <p:spPr>
          <a:xfrm>
            <a:off x="764866" y="2495436"/>
            <a:ext cx="10304185" cy="3748953"/>
          </a:xfrm>
        </p:spPr>
        <p:txBody>
          <a:bodyPr>
            <a:normAutofit/>
          </a:bodyPr>
          <a:lstStyle/>
          <a:p>
            <a:r>
              <a:rPr lang="en-GB" dirty="0"/>
              <a:t>The reasons behind the genocide were the struggle for political power coupled with a desire for revenge on the Tutsi who had been favoured in terms of educational opportunities and political leadership during the colonial era</a:t>
            </a:r>
          </a:p>
          <a:p>
            <a:r>
              <a:rPr lang="en-GB" dirty="0"/>
              <a:t>This favoured position of the Tutsi was based on German and Belgian beliefs in the superiority of the generally taller and lighter skinned Tutsi</a:t>
            </a:r>
          </a:p>
          <a:p>
            <a:r>
              <a:rPr lang="en-GB" dirty="0">
                <a:solidFill>
                  <a:srgbClr val="FF0000"/>
                </a:solidFill>
              </a:rPr>
              <a:t>Social constructionist explanation: Thus, in the case of Rwanda the ethnic violence that developed referenced an earlier era in which ethnicity was both constructed and manipulated to divide and conquer the country</a:t>
            </a:r>
          </a:p>
          <a:p>
            <a:pPr marL="365760" lvl="1" indent="0" algn="r">
              <a:buNone/>
            </a:pPr>
            <a:r>
              <a:rPr lang="en-GB" sz="1200" dirty="0"/>
              <a:t>(</a:t>
            </a:r>
            <a:r>
              <a:rPr lang="en-GB" sz="1200" dirty="0" err="1"/>
              <a:t>Joireman</a:t>
            </a:r>
            <a:r>
              <a:rPr lang="en-GB" sz="1200" dirty="0"/>
              <a:t>, 2003, p.34)</a:t>
            </a:r>
          </a:p>
        </p:txBody>
      </p:sp>
    </p:spTree>
    <p:extLst>
      <p:ext uri="{BB962C8B-B14F-4D97-AF65-F5344CB8AC3E}">
        <p14:creationId xmlns:p14="http://schemas.microsoft.com/office/powerpoint/2010/main" val="340628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623" y="1007494"/>
            <a:ext cx="9601196" cy="1303867"/>
          </a:xfrm>
        </p:spPr>
        <p:txBody>
          <a:bodyPr>
            <a:noAutofit/>
          </a:bodyPr>
          <a:lstStyle/>
          <a:p>
            <a:r>
              <a:rPr lang="en-GB" b="1" dirty="0"/>
              <a:t>Social Constructionism:</a:t>
            </a:r>
            <a:br>
              <a:rPr lang="en-GB" b="1" dirty="0"/>
            </a:br>
            <a:r>
              <a:rPr lang="en-GB" b="1" dirty="0"/>
              <a:t>The Formation of Ethnic Identity</a:t>
            </a:r>
          </a:p>
        </p:txBody>
      </p:sp>
      <p:sp>
        <p:nvSpPr>
          <p:cNvPr id="4" name="Text Placeholder 3"/>
          <p:cNvSpPr>
            <a:spLocks noGrp="1"/>
          </p:cNvSpPr>
          <p:nvPr>
            <p:ph type="body" idx="1"/>
          </p:nvPr>
        </p:nvSpPr>
        <p:spPr>
          <a:xfrm>
            <a:off x="2702668" y="2727043"/>
            <a:ext cx="2939521" cy="975876"/>
          </a:xfrm>
        </p:spPr>
        <p:txBody>
          <a:bodyPr>
            <a:normAutofit/>
          </a:bodyPr>
          <a:lstStyle/>
          <a:p>
            <a:r>
              <a:rPr lang="en-GB" sz="2800" dirty="0"/>
              <a:t>Ascribed Traits</a:t>
            </a:r>
          </a:p>
        </p:txBody>
      </p:sp>
      <p:sp>
        <p:nvSpPr>
          <p:cNvPr id="5" name="Text Placeholder 4"/>
          <p:cNvSpPr>
            <a:spLocks noGrp="1"/>
          </p:cNvSpPr>
          <p:nvPr>
            <p:ph type="body" sz="quarter" idx="3"/>
          </p:nvPr>
        </p:nvSpPr>
        <p:spPr>
          <a:xfrm>
            <a:off x="6238210" y="2879959"/>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2702668" y="3765312"/>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6732418" y="3717637"/>
            <a:ext cx="4493045" cy="2779776"/>
          </a:xfrm>
        </p:spPr>
        <p:txBody>
          <a:bodyPr>
            <a:normAutofit fontScale="92500" lnSpcReduction="1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r>
              <a:rPr lang="en-GB" sz="1400" dirty="0"/>
              <a:t>(</a:t>
            </a:r>
            <a:r>
              <a:rPr lang="en-GB" sz="1400" dirty="0" err="1"/>
              <a:t>Joireman</a:t>
            </a:r>
            <a:r>
              <a:rPr lang="en-GB" sz="1400" dirty="0"/>
              <a:t>, 2003, p.34)</a:t>
            </a:r>
          </a:p>
        </p:txBody>
      </p:sp>
      <p:sp>
        <p:nvSpPr>
          <p:cNvPr id="8" name="TextBox 7"/>
          <p:cNvSpPr txBox="1"/>
          <p:nvPr/>
        </p:nvSpPr>
        <p:spPr>
          <a:xfrm>
            <a:off x="2082400" y="2618349"/>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Tree>
    <p:extLst>
      <p:ext uri="{BB962C8B-B14F-4D97-AF65-F5344CB8AC3E}">
        <p14:creationId xmlns:p14="http://schemas.microsoft.com/office/powerpoint/2010/main" val="69388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D0CA-CE77-4ABC-9A87-2FEAE9405E84}"/>
              </a:ext>
            </a:extLst>
          </p:cNvPr>
          <p:cNvSpPr>
            <a:spLocks noGrp="1"/>
          </p:cNvSpPr>
          <p:nvPr>
            <p:ph type="title"/>
          </p:nvPr>
        </p:nvSpPr>
        <p:spPr/>
        <p:txBody>
          <a:bodyPr/>
          <a:lstStyle/>
          <a:p>
            <a:r>
              <a:rPr lang="en-GB" b="1" dirty="0"/>
              <a:t>Social Constructionism</a:t>
            </a:r>
          </a:p>
        </p:txBody>
      </p:sp>
      <p:sp>
        <p:nvSpPr>
          <p:cNvPr id="5" name="Content Placeholder 4">
            <a:extLst>
              <a:ext uri="{FF2B5EF4-FFF2-40B4-BE49-F238E27FC236}">
                <a16:creationId xmlns:a16="http://schemas.microsoft.com/office/drawing/2014/main" id="{9212537C-794F-4250-BF19-CA7F93CABF39}"/>
              </a:ext>
            </a:extLst>
          </p:cNvPr>
          <p:cNvSpPr>
            <a:spLocks noGrp="1"/>
          </p:cNvSpPr>
          <p:nvPr>
            <p:ph sz="quarter" idx="13"/>
          </p:nvPr>
        </p:nvSpPr>
        <p:spPr>
          <a:xfrm>
            <a:off x="1731264" y="2944368"/>
            <a:ext cx="8142578" cy="2779776"/>
          </a:xfrm>
        </p:spPr>
        <p:txBody>
          <a:bodyPr/>
          <a:lstStyle/>
          <a:p>
            <a:pPr marL="0" indent="0">
              <a:buNone/>
            </a:pPr>
            <a:r>
              <a:rPr lang="en-GB" dirty="0"/>
              <a:t>Activity: </a:t>
            </a:r>
          </a:p>
          <a:p>
            <a:r>
              <a:rPr lang="en-GB" dirty="0"/>
              <a:t>What is your Ethnic Identity?</a:t>
            </a:r>
          </a:p>
          <a:p>
            <a:r>
              <a:rPr lang="en-GB" dirty="0"/>
              <a:t>Think about your Ascribed Traits and Social Inputs. </a:t>
            </a:r>
          </a:p>
        </p:txBody>
      </p:sp>
    </p:spTree>
    <p:extLst>
      <p:ext uri="{BB962C8B-B14F-4D97-AF65-F5344CB8AC3E}">
        <p14:creationId xmlns:p14="http://schemas.microsoft.com/office/powerpoint/2010/main" val="35253830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Instrumentalists</a:t>
            </a:r>
          </a:p>
        </p:txBody>
      </p:sp>
      <p:sp>
        <p:nvSpPr>
          <p:cNvPr id="3" name="Content Placeholder 2"/>
          <p:cNvSpPr>
            <a:spLocks noGrp="1"/>
          </p:cNvSpPr>
          <p:nvPr>
            <p:ph idx="1"/>
          </p:nvPr>
        </p:nvSpPr>
        <p:spPr/>
        <p:txBody>
          <a:bodyPr>
            <a:normAutofit/>
          </a:bodyPr>
          <a:lstStyle/>
          <a:p>
            <a:r>
              <a:rPr lang="en-GB" dirty="0"/>
              <a:t>Ethnicity as  the means to some specific political end</a:t>
            </a:r>
          </a:p>
          <a:p>
            <a:pPr lvl="1"/>
            <a:r>
              <a:rPr lang="en-GB" dirty="0"/>
              <a:t>It is focused on the goals for ethnic groups rather than the origins</a:t>
            </a:r>
          </a:p>
          <a:p>
            <a:r>
              <a:rPr lang="en-GB" dirty="0"/>
              <a:t>Instrumentalists believe ethnicity is changeable</a:t>
            </a:r>
          </a:p>
          <a:p>
            <a:pPr lvl="1"/>
            <a:r>
              <a:rPr lang="en-GB" dirty="0"/>
              <a:t>It is </a:t>
            </a:r>
            <a:r>
              <a:rPr lang="en-GB" b="1" u="sng" dirty="0"/>
              <a:t>NOT</a:t>
            </a:r>
            <a:r>
              <a:rPr lang="en-GB" dirty="0"/>
              <a:t> a characteristic acquired at birth and consistent over time</a:t>
            </a:r>
          </a:p>
          <a:p>
            <a:pPr lvl="1"/>
            <a:r>
              <a:rPr lang="en-GB" dirty="0"/>
              <a:t>Ethnic identities may be important at some times and in some circumstances and completely absent at other times</a:t>
            </a:r>
          </a:p>
          <a:p>
            <a:pPr marL="365760" lvl="1" indent="0" algn="r">
              <a:buNone/>
            </a:pPr>
            <a:r>
              <a:rPr lang="en-GB" sz="1200" dirty="0"/>
              <a:t>(</a:t>
            </a:r>
            <a:r>
              <a:rPr lang="en-GB" sz="1200" dirty="0" err="1"/>
              <a:t>Joireman</a:t>
            </a:r>
            <a:r>
              <a:rPr lang="en-GB" sz="1200" dirty="0"/>
              <a:t>, 2003, p.54)</a:t>
            </a:r>
          </a:p>
          <a:p>
            <a:pPr lvl="1"/>
            <a:endParaRPr lang="en-GB" dirty="0"/>
          </a:p>
        </p:txBody>
      </p:sp>
    </p:spTree>
    <p:extLst>
      <p:ext uri="{BB962C8B-B14F-4D97-AF65-F5344CB8AC3E}">
        <p14:creationId xmlns:p14="http://schemas.microsoft.com/office/powerpoint/2010/main" val="208716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26" y="982132"/>
            <a:ext cx="11273590" cy="1303867"/>
          </a:xfrm>
        </p:spPr>
        <p:txBody>
          <a:bodyPr>
            <a:noAutofit/>
          </a:bodyPr>
          <a:lstStyle/>
          <a:p>
            <a:r>
              <a:rPr lang="en-GB" b="1" dirty="0"/>
              <a:t>Instrumentalism</a:t>
            </a:r>
            <a:br>
              <a:rPr lang="en-GB" b="1" dirty="0"/>
            </a:br>
            <a:r>
              <a:rPr lang="en-GB" b="1" dirty="0"/>
              <a:t>&amp; Politics</a:t>
            </a:r>
          </a:p>
        </p:txBody>
      </p:sp>
      <p:sp>
        <p:nvSpPr>
          <p:cNvPr id="3" name="Content Placeholder 2"/>
          <p:cNvSpPr>
            <a:spLocks noGrp="1"/>
          </p:cNvSpPr>
          <p:nvPr>
            <p:ph idx="1"/>
          </p:nvPr>
        </p:nvSpPr>
        <p:spPr/>
        <p:txBody>
          <a:bodyPr/>
          <a:lstStyle/>
          <a:p>
            <a:pPr marL="0" indent="0">
              <a:buNone/>
            </a:pPr>
            <a:r>
              <a:rPr lang="en-GB" b="1" dirty="0"/>
              <a:t>Instrumentalism is a belief that…</a:t>
            </a:r>
          </a:p>
          <a:p>
            <a:pPr lvl="1"/>
            <a:r>
              <a:rPr lang="en-GB" sz="2400" dirty="0"/>
              <a:t>Ethnic identities develop and nationalism ensues in the pursuit of particular political goals</a:t>
            </a:r>
          </a:p>
          <a:p>
            <a:r>
              <a:rPr lang="en-GB" dirty="0"/>
              <a:t>Thus they believe that ethnicity is manipulated and used by elites to achieve political goals or some form of political mobilization </a:t>
            </a:r>
          </a:p>
          <a:p>
            <a:pPr marL="0" lvl="1" indent="0" algn="r">
              <a:buNone/>
            </a:pPr>
            <a:r>
              <a:rPr lang="en-GB" sz="1200" dirty="0"/>
              <a:t>(</a:t>
            </a:r>
            <a:r>
              <a:rPr lang="en-GB" sz="1200" dirty="0" err="1"/>
              <a:t>Joireman</a:t>
            </a:r>
            <a:r>
              <a:rPr lang="en-GB" sz="1200" dirty="0"/>
              <a:t>, 2003, p.54)</a:t>
            </a:r>
          </a:p>
          <a:p>
            <a:endParaRPr lang="en-GB" dirty="0"/>
          </a:p>
        </p:txBody>
      </p:sp>
    </p:spTree>
    <p:extLst>
      <p:ext uri="{BB962C8B-B14F-4D97-AF65-F5344CB8AC3E}">
        <p14:creationId xmlns:p14="http://schemas.microsoft.com/office/powerpoint/2010/main" val="216597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031" y="1427982"/>
            <a:ext cx="8229600" cy="706090"/>
          </a:xfrm>
        </p:spPr>
        <p:txBody>
          <a:bodyPr>
            <a:noAutofit/>
          </a:bodyPr>
          <a:lstStyle/>
          <a:p>
            <a:r>
              <a:rPr lang="en-GB" b="1" dirty="0"/>
              <a:t>Instrumentalists</a:t>
            </a:r>
          </a:p>
        </p:txBody>
      </p:sp>
      <p:sp>
        <p:nvSpPr>
          <p:cNvPr id="3" name="Content Placeholder 2"/>
          <p:cNvSpPr>
            <a:spLocks noGrp="1"/>
          </p:cNvSpPr>
          <p:nvPr>
            <p:ph idx="1"/>
          </p:nvPr>
        </p:nvSpPr>
        <p:spPr>
          <a:xfrm>
            <a:off x="1374993" y="2604992"/>
            <a:ext cx="9318685" cy="3699555"/>
          </a:xfrm>
        </p:spPr>
        <p:txBody>
          <a:bodyPr>
            <a:noAutofit/>
          </a:bodyPr>
          <a:lstStyle/>
          <a:p>
            <a:r>
              <a:rPr lang="en-GB" dirty="0"/>
              <a:t>There is an acknowledgement of </a:t>
            </a:r>
          </a:p>
          <a:p>
            <a:pPr lvl="1"/>
            <a:r>
              <a:rPr lang="en-GB" sz="2400" dirty="0"/>
              <a:t>object markers of ethnicity such as </a:t>
            </a:r>
          </a:p>
          <a:p>
            <a:pPr lvl="2"/>
            <a:r>
              <a:rPr lang="en-GB" dirty="0"/>
              <a:t>Symbols, Customs, Language or even appearances</a:t>
            </a:r>
            <a:endParaRPr lang="en-GB" sz="2400" dirty="0"/>
          </a:p>
          <a:p>
            <a:r>
              <a:rPr lang="en-GB" dirty="0"/>
              <a:t>But focuses on </a:t>
            </a:r>
          </a:p>
          <a:p>
            <a:pPr lvl="1"/>
            <a:r>
              <a:rPr lang="en-GB" sz="2400" dirty="0"/>
              <a:t>behaviours rather than appearance as defining an ethnic group</a:t>
            </a:r>
          </a:p>
          <a:p>
            <a:r>
              <a:rPr lang="en-GB" dirty="0"/>
              <a:t>We can define a person’s ethnic identity</a:t>
            </a:r>
          </a:p>
          <a:p>
            <a:pPr lvl="1"/>
            <a:r>
              <a:rPr lang="en-GB" sz="2400" dirty="0"/>
              <a:t>by examining their actions and choices</a:t>
            </a:r>
          </a:p>
          <a:p>
            <a:pPr marL="0" lvl="1" indent="0" algn="r">
              <a:buNone/>
            </a:pPr>
            <a:r>
              <a:rPr lang="en-GB" sz="1200" dirty="0"/>
              <a:t>(</a:t>
            </a:r>
            <a:r>
              <a:rPr lang="en-GB" sz="1200" dirty="0" err="1"/>
              <a:t>Joireman</a:t>
            </a:r>
            <a:r>
              <a:rPr lang="en-GB" sz="1200" dirty="0"/>
              <a:t>, 2003: 34)</a:t>
            </a:r>
          </a:p>
          <a:p>
            <a:endParaRPr lang="en-GB" dirty="0"/>
          </a:p>
        </p:txBody>
      </p:sp>
    </p:spTree>
    <p:extLst>
      <p:ext uri="{BB962C8B-B14F-4D97-AF65-F5344CB8AC3E}">
        <p14:creationId xmlns:p14="http://schemas.microsoft.com/office/powerpoint/2010/main" val="317968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lnSpcReduction="10000"/>
          </a:bodyPr>
          <a:lstStyle/>
          <a:p>
            <a:r>
              <a:rPr lang="en-GB" dirty="0"/>
              <a:t>When Rwanda became independent in 1962, power was supposed to change hands from the Belgium colonial administration to the hands of an indigenous government composed mostly of Hutus, the group that comprised the majority of the population.</a:t>
            </a:r>
          </a:p>
          <a:p>
            <a:r>
              <a:rPr lang="en-GB" dirty="0"/>
              <a:t>This peaceful transfer of power was blocked by the minority Tutsi groups in the Rwandan population (about 15%) who wanted to retain control of positions they had long held under the colonial administration as the favoured ethnic group</a:t>
            </a:r>
          </a:p>
          <a:p>
            <a:endParaRPr lang="en-GB" dirty="0"/>
          </a:p>
          <a:p>
            <a:pPr marL="365760" lvl="1" indent="0" algn="r">
              <a:buNone/>
            </a:pPr>
            <a:r>
              <a:rPr lang="en-GB" sz="1300" dirty="0"/>
              <a:t>(</a:t>
            </a:r>
            <a:r>
              <a:rPr lang="en-GB" sz="1300" dirty="0" err="1"/>
              <a:t>Joireman</a:t>
            </a:r>
            <a:r>
              <a:rPr lang="en-GB" sz="1300" dirty="0"/>
              <a:t>, 2003, p.4)</a:t>
            </a:r>
          </a:p>
        </p:txBody>
      </p:sp>
    </p:spTree>
    <p:extLst>
      <p:ext uri="{BB962C8B-B14F-4D97-AF65-F5344CB8AC3E}">
        <p14:creationId xmlns:p14="http://schemas.microsoft.com/office/powerpoint/2010/main" val="35888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a:bodyPr>
          <a:lstStyle/>
          <a:p>
            <a:r>
              <a:rPr lang="en-GB" dirty="0"/>
              <a:t>Civil war broke out, forcing many Tutsis to flee the country into neighbouring Congo and Uganda as refugees</a:t>
            </a:r>
          </a:p>
          <a:p>
            <a:r>
              <a:rPr lang="en-GB" dirty="0"/>
              <a:t>The Hutu took over the government and remained in power until 1994, challenged by armed Tutsi opposition movements from the early 1990s forward</a:t>
            </a:r>
          </a:p>
          <a:p>
            <a:r>
              <a:rPr lang="en-GB" dirty="0"/>
              <a:t>Violence broke out between Hutus and Tutsis in 1973, when the Tutsis were expelled from universities and public jobs because they exceeded ethnic quotas which had been set</a:t>
            </a:r>
          </a:p>
          <a:p>
            <a:pPr marL="365760" lvl="1" indent="0" algn="r">
              <a:buNone/>
            </a:pPr>
            <a:r>
              <a:rPr lang="en-GB" sz="1300" dirty="0"/>
              <a:t>(</a:t>
            </a:r>
            <a:r>
              <a:rPr lang="en-GB" sz="1300" dirty="0" err="1"/>
              <a:t>Joireman</a:t>
            </a:r>
            <a:r>
              <a:rPr lang="en-GB" sz="1300" dirty="0"/>
              <a:t>, 2003, p.34)</a:t>
            </a:r>
          </a:p>
        </p:txBody>
      </p:sp>
    </p:spTree>
    <p:extLst>
      <p:ext uri="{BB962C8B-B14F-4D97-AF65-F5344CB8AC3E}">
        <p14:creationId xmlns:p14="http://schemas.microsoft.com/office/powerpoint/2010/main" val="221376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dirty="0">
                <a:solidFill>
                  <a:srgbClr val="FF0000"/>
                </a:solidFill>
              </a:rPr>
              <a:t>Instrumentalist perspective: The Hutus were led into the genocide violence by a desire to retain power and control of Rwanda</a:t>
            </a:r>
          </a:p>
          <a:p>
            <a:pPr marL="365760" lvl="1" indent="0" algn="r">
              <a:buNone/>
            </a:pPr>
            <a:r>
              <a:rPr lang="en-GB" sz="1300" dirty="0"/>
              <a:t>(</a:t>
            </a:r>
            <a:r>
              <a:rPr lang="en-GB" sz="1300" dirty="0" err="1"/>
              <a:t>Joireman</a:t>
            </a:r>
            <a:r>
              <a:rPr lang="en-GB" sz="1300" dirty="0"/>
              <a:t>, 2003, p.34)</a:t>
            </a:r>
          </a:p>
        </p:txBody>
      </p:sp>
    </p:spTree>
    <p:extLst>
      <p:ext uri="{BB962C8B-B14F-4D97-AF65-F5344CB8AC3E}">
        <p14:creationId xmlns:p14="http://schemas.microsoft.com/office/powerpoint/2010/main" val="309098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790076" y="2555415"/>
            <a:ext cx="10784303" cy="3604753"/>
          </a:xfrm>
        </p:spPr>
        <p:txBody>
          <a:bodyPr>
            <a:noAutofit/>
          </a:bodyPr>
          <a:lstStyle/>
          <a:p>
            <a:r>
              <a:rPr lang="en-GB" sz="2800" dirty="0"/>
              <a:t>Some would argue that the behaviour of the Hutus illustrates the instrumentalist theory of ethnicity</a:t>
            </a:r>
          </a:p>
          <a:p>
            <a:r>
              <a:rPr lang="en-GB" sz="2800" dirty="0"/>
              <a:t>Instrumentalism is a belief that </a:t>
            </a:r>
          </a:p>
          <a:p>
            <a:pPr lvl="1"/>
            <a:r>
              <a:rPr lang="en-GB" sz="2400" b="1" dirty="0"/>
              <a:t>ethnic identities develop </a:t>
            </a:r>
          </a:p>
          <a:p>
            <a:pPr lvl="2"/>
            <a:r>
              <a:rPr lang="en-GB" sz="2800" dirty="0"/>
              <a:t>and </a:t>
            </a:r>
          </a:p>
          <a:p>
            <a:pPr lvl="1"/>
            <a:r>
              <a:rPr lang="en-GB" sz="2400" b="1" dirty="0"/>
              <a:t>nationalism ensues </a:t>
            </a:r>
          </a:p>
          <a:p>
            <a:pPr lvl="2"/>
            <a:r>
              <a:rPr lang="en-GB" sz="2800" dirty="0"/>
              <a:t>in the pursuit of particular political goals                         </a:t>
            </a:r>
            <a:r>
              <a:rPr lang="en-GB" sz="1200" dirty="0"/>
              <a:t>(</a:t>
            </a:r>
            <a:r>
              <a:rPr lang="en-GB" sz="1200" dirty="0" err="1"/>
              <a:t>Joireman</a:t>
            </a:r>
            <a:r>
              <a:rPr lang="en-GB" sz="1200" dirty="0"/>
              <a:t>, 2003, p. 34)</a:t>
            </a:r>
          </a:p>
          <a:p>
            <a:pPr lvl="2"/>
            <a:endParaRPr lang="en-GB" sz="2800" dirty="0"/>
          </a:p>
        </p:txBody>
      </p:sp>
    </p:spTree>
    <p:extLst>
      <p:ext uri="{BB962C8B-B14F-4D97-AF65-F5344CB8AC3E}">
        <p14:creationId xmlns:p14="http://schemas.microsoft.com/office/powerpoint/2010/main" val="282452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8853" y="1465764"/>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1438272" y="2892298"/>
            <a:ext cx="9991727" cy="3185487"/>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2593141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80410" y="900280"/>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735931" y="2808802"/>
            <a:ext cx="10720137"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p:txBody>
      </p:sp>
    </p:spTree>
    <p:extLst>
      <p:ext uri="{BB962C8B-B14F-4D97-AF65-F5344CB8AC3E}">
        <p14:creationId xmlns:p14="http://schemas.microsoft.com/office/powerpoint/2010/main" val="42431416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a:bodyPr>
          <a:lstStyle/>
          <a:p>
            <a:r>
              <a:rPr lang="en-GB" b="1" dirty="0"/>
              <a:t>Multi-culturalism: What does it mean?</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a:p>
            <a:pPr marL="0" indent="0">
              <a:buNone/>
            </a:pPr>
            <a:endParaRPr lang="en-GB" dirty="0"/>
          </a:p>
        </p:txBody>
      </p:sp>
    </p:spTree>
    <p:extLst>
      <p:ext uri="{BB962C8B-B14F-4D97-AF65-F5344CB8AC3E}">
        <p14:creationId xmlns:p14="http://schemas.microsoft.com/office/powerpoint/2010/main" val="1148556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65711" y="1068722"/>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1016824" y="2578932"/>
            <a:ext cx="9727375"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a:t>
            </a:r>
          </a:p>
        </p:txBody>
      </p:sp>
    </p:spTree>
    <p:extLst>
      <p:ext uri="{BB962C8B-B14F-4D97-AF65-F5344CB8AC3E}">
        <p14:creationId xmlns:p14="http://schemas.microsoft.com/office/powerpoint/2010/main" val="7560107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a:bodyPr>
          <a:lstStyle/>
          <a:p>
            <a:r>
              <a:rPr lang="en-GB" b="1" dirty="0"/>
              <a:t>Multi-culturalism: What does it mean?</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r>
              <a:rPr lang="en-GB" sz="2400" dirty="0"/>
              <a:t>This Report recommended that multiculturalism replace the bicultural policy based on the British and French Charter groups around whom policies for ethnic diversity in Canadian society had been organised for over a century.</a:t>
            </a:r>
          </a:p>
          <a:p>
            <a:pPr marL="0" indent="0">
              <a:buNone/>
            </a:pPr>
            <a:endParaRPr lang="en-GB" dirty="0"/>
          </a:p>
        </p:txBody>
      </p:sp>
    </p:spTree>
    <p:extLst>
      <p:ext uri="{BB962C8B-B14F-4D97-AF65-F5344CB8AC3E}">
        <p14:creationId xmlns:p14="http://schemas.microsoft.com/office/powerpoint/2010/main" val="11669189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White</a:t>
            </a:r>
          </a:p>
          <a:p>
            <a:r>
              <a:rPr lang="en-GB" dirty="0">
                <a:latin typeface="Times New Roman" panose="02020603050405020304" pitchFamily="18" charset="0"/>
                <a:cs typeface="Times New Roman" panose="02020603050405020304" pitchFamily="18" charset="0"/>
              </a:rPr>
              <a:t>English, Welsh, Scottish, Northern Irish or British</a:t>
            </a:r>
          </a:p>
          <a:p>
            <a:r>
              <a:rPr lang="en-GB" dirty="0">
                <a:latin typeface="Times New Roman" panose="02020603050405020304" pitchFamily="18" charset="0"/>
                <a:cs typeface="Times New Roman" panose="02020603050405020304" pitchFamily="18" charset="0"/>
              </a:rPr>
              <a:t>Irish</a:t>
            </a:r>
          </a:p>
          <a:p>
            <a:r>
              <a:rPr lang="en-GB" dirty="0">
                <a:latin typeface="Times New Roman" panose="02020603050405020304" pitchFamily="18" charset="0"/>
                <a:cs typeface="Times New Roman" panose="02020603050405020304" pitchFamily="18" charset="0"/>
              </a:rPr>
              <a:t>Gypsy or Irish Traveller</a:t>
            </a:r>
          </a:p>
          <a:p>
            <a:r>
              <a:rPr lang="en-GB" dirty="0">
                <a:latin typeface="Times New Roman" panose="02020603050405020304" pitchFamily="18" charset="0"/>
                <a:cs typeface="Times New Roman" panose="02020603050405020304" pitchFamily="18" charset="0"/>
              </a:rPr>
              <a:t>Any other White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Mixed or Multiple ethnic groups</a:t>
            </a:r>
          </a:p>
          <a:p>
            <a:r>
              <a:rPr lang="en-GB" dirty="0">
                <a:latin typeface="Times New Roman" panose="02020603050405020304" pitchFamily="18" charset="0"/>
                <a:cs typeface="Times New Roman" panose="02020603050405020304" pitchFamily="18" charset="0"/>
              </a:rPr>
              <a:t>White and Black Caribbean</a:t>
            </a:r>
          </a:p>
          <a:p>
            <a:r>
              <a:rPr lang="en-GB" dirty="0">
                <a:latin typeface="Times New Roman" panose="02020603050405020304" pitchFamily="18" charset="0"/>
                <a:cs typeface="Times New Roman" panose="02020603050405020304" pitchFamily="18" charset="0"/>
              </a:rPr>
              <a:t>White and Black African</a:t>
            </a:r>
          </a:p>
          <a:p>
            <a:r>
              <a:rPr lang="en-GB" dirty="0">
                <a:latin typeface="Times New Roman" panose="02020603050405020304" pitchFamily="18" charset="0"/>
                <a:cs typeface="Times New Roman" panose="02020603050405020304" pitchFamily="18" charset="0"/>
              </a:rPr>
              <a:t>White and Asian</a:t>
            </a:r>
          </a:p>
          <a:p>
            <a:r>
              <a:rPr lang="en-GB" dirty="0">
                <a:latin typeface="Times New Roman" panose="02020603050405020304" pitchFamily="18" charset="0"/>
                <a:cs typeface="Times New Roman" panose="02020603050405020304" pitchFamily="18" charset="0"/>
              </a:rPr>
              <a:t>Any other Mixed or Multiple ethnic background</a:t>
            </a:r>
          </a:p>
          <a:p>
            <a:r>
              <a:rPr lang="en-GB" b="1" dirty="0">
                <a:latin typeface="Times New Roman" panose="02020603050405020304" pitchFamily="18" charset="0"/>
                <a:cs typeface="Times New Roman" panose="02020603050405020304" pitchFamily="18" charset="0"/>
              </a:rPr>
              <a:t>What groups have been added in 2021?</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Times New Roman" panose="02020603050405020304" pitchFamily="18" charset="0"/>
                <a:cs typeface="Times New Roman" panose="02020603050405020304" pitchFamily="18" charset="0"/>
              </a:rPr>
              <a:t>Asian or Asian British</a:t>
            </a:r>
          </a:p>
          <a:p>
            <a:r>
              <a:rPr lang="en-GB" dirty="0">
                <a:latin typeface="Times New Roman" panose="02020603050405020304" pitchFamily="18" charset="0"/>
                <a:cs typeface="Times New Roman" panose="02020603050405020304" pitchFamily="18" charset="0"/>
              </a:rPr>
              <a:t>Indian</a:t>
            </a:r>
          </a:p>
          <a:p>
            <a:r>
              <a:rPr lang="en-GB" dirty="0">
                <a:latin typeface="Times New Roman" panose="02020603050405020304" pitchFamily="18" charset="0"/>
                <a:cs typeface="Times New Roman" panose="02020603050405020304" pitchFamily="18" charset="0"/>
              </a:rPr>
              <a:t>Pakistani</a:t>
            </a:r>
          </a:p>
          <a:p>
            <a:r>
              <a:rPr lang="en-GB" dirty="0">
                <a:latin typeface="Times New Roman" panose="02020603050405020304" pitchFamily="18" charset="0"/>
                <a:cs typeface="Times New Roman" panose="02020603050405020304" pitchFamily="18" charset="0"/>
              </a:rPr>
              <a:t>Bangladeshi</a:t>
            </a:r>
          </a:p>
          <a:p>
            <a:r>
              <a:rPr lang="en-GB" dirty="0">
                <a:latin typeface="Times New Roman" panose="02020603050405020304" pitchFamily="18" charset="0"/>
                <a:cs typeface="Times New Roman" panose="02020603050405020304" pitchFamily="18" charset="0"/>
              </a:rPr>
              <a:t>Chinese</a:t>
            </a:r>
          </a:p>
          <a:p>
            <a:r>
              <a:rPr lang="en-GB" dirty="0">
                <a:latin typeface="Times New Roman" panose="02020603050405020304" pitchFamily="18" charset="0"/>
                <a:cs typeface="Times New Roman" panose="02020603050405020304" pitchFamily="18" charset="0"/>
              </a:rPr>
              <a:t>Any other Asian background</a:t>
            </a:r>
          </a:p>
        </p:txBody>
      </p:sp>
      <p:sp>
        <p:nvSpPr>
          <p:cNvPr id="4" name="Rectangle 3"/>
          <p:cNvSpPr/>
          <p:nvPr/>
        </p:nvSpPr>
        <p:spPr>
          <a:xfrm>
            <a:off x="8544273" y="612405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List of Ethnic Groups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Times New Roman" panose="02020603050405020304" pitchFamily="18" charset="0"/>
                <a:cs typeface="Times New Roman" panose="02020603050405020304" pitchFamily="18" charset="0"/>
              </a:rPr>
              <a:t>Black, African, Caribbean or Black British</a:t>
            </a:r>
          </a:p>
          <a:p>
            <a:r>
              <a:rPr lang="en-GB" dirty="0">
                <a:latin typeface="Times New Roman" panose="02020603050405020304" pitchFamily="18" charset="0"/>
                <a:cs typeface="Times New Roman" panose="02020603050405020304" pitchFamily="18" charset="0"/>
              </a:rPr>
              <a:t>African</a:t>
            </a:r>
          </a:p>
          <a:p>
            <a:r>
              <a:rPr lang="en-GB" dirty="0">
                <a:latin typeface="Times New Roman" panose="02020603050405020304" pitchFamily="18" charset="0"/>
                <a:cs typeface="Times New Roman" panose="02020603050405020304" pitchFamily="18" charset="0"/>
              </a:rPr>
              <a:t>Caribbean</a:t>
            </a:r>
          </a:p>
          <a:p>
            <a:r>
              <a:rPr lang="en-GB" dirty="0">
                <a:latin typeface="Times New Roman" panose="02020603050405020304" pitchFamily="18" charset="0"/>
                <a:cs typeface="Times New Roman" panose="02020603050405020304" pitchFamily="18" charset="0"/>
              </a:rPr>
              <a:t>Any other Black, African or Caribbean background</a:t>
            </a:r>
          </a:p>
          <a:p>
            <a:pPr marL="0" indent="0">
              <a:buNone/>
            </a:pPr>
            <a:r>
              <a:rPr lang="en-GB" dirty="0">
                <a:latin typeface="Times New Roman" panose="02020603050405020304" pitchFamily="18" charset="0"/>
                <a:cs typeface="Times New Roman" panose="02020603050405020304" pitchFamily="18" charset="0"/>
              </a:rPr>
              <a:t>(Roma, Sikh, Jewish and Somali may be added in 2021)</a:t>
            </a:r>
          </a:p>
        </p:txBody>
      </p:sp>
      <p:sp>
        <p:nvSpPr>
          <p:cNvPr id="4" name="Rectangle 3"/>
          <p:cNvSpPr/>
          <p:nvPr/>
        </p:nvSpPr>
        <p:spPr>
          <a:xfrm>
            <a:off x="8926658" y="587699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Ethnicity</a:t>
            </a:r>
          </a:p>
        </p:txBody>
      </p:sp>
      <p:sp>
        <p:nvSpPr>
          <p:cNvPr id="3" name="Content Placeholder 2"/>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In the UK today…</a:t>
            </a:r>
          </a:p>
          <a:p>
            <a:r>
              <a:rPr lang="en-GB" dirty="0">
                <a:latin typeface="Times New Roman" panose="02020603050405020304" pitchFamily="18" charset="0"/>
                <a:cs typeface="Times New Roman" panose="02020603050405020304" pitchFamily="18" charset="0"/>
              </a:rPr>
              <a:t>Legally every race is accepted</a:t>
            </a:r>
          </a:p>
          <a:p>
            <a:r>
              <a:rPr lang="en-GB" dirty="0">
                <a:latin typeface="Times New Roman" panose="02020603050405020304" pitchFamily="18" charset="0"/>
                <a:cs typeface="Times New Roman" panose="02020603050405020304" pitchFamily="18" charset="0"/>
              </a:rPr>
              <a:t>Interracial families are not frowned upon</a:t>
            </a:r>
          </a:p>
          <a:p>
            <a:r>
              <a:rPr lang="en-GB" dirty="0">
                <a:latin typeface="Times New Roman" panose="02020603050405020304" pitchFamily="18" charset="0"/>
                <a:cs typeface="Times New Roman" panose="02020603050405020304" pitchFamily="18" charset="0"/>
              </a:rPr>
              <a:t>Equal pay for every race</a:t>
            </a:r>
          </a:p>
          <a:p>
            <a:pPr marL="0" indent="0">
              <a:buNone/>
            </a:pPr>
            <a:r>
              <a:rPr lang="en-GB" dirty="0">
                <a:latin typeface="Times New Roman" panose="02020603050405020304" pitchFamily="18" charset="0"/>
                <a:cs typeface="Times New Roman" panose="02020603050405020304" pitchFamily="18" charset="0"/>
              </a:rPr>
              <a:t>Does this always happen…?</a:t>
            </a:r>
          </a:p>
          <a:p>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Times New Roman" panose="02020603050405020304" pitchFamily="18" charset="0"/>
                <a:cs typeface="Times New Roman" panose="02020603050405020304" pitchFamily="18" charset="0"/>
              </a:rPr>
              <a:t>BAME </a:t>
            </a:r>
          </a:p>
        </p:txBody>
      </p:sp>
      <p:sp>
        <p:nvSpPr>
          <p:cNvPr id="3" name="Content Placeholder 2"/>
          <p:cNvSpPr>
            <a:spLocks noGrp="1"/>
          </p:cNvSpPr>
          <p:nvPr>
            <p:ph idx="1"/>
          </p:nvPr>
        </p:nvSpPr>
        <p:spPr/>
        <p:txBody>
          <a:bodyPr>
            <a:normAutofit/>
          </a:bodyPr>
          <a:lstStyle/>
          <a:p>
            <a:r>
              <a:rPr lang="en-GB" b="1" dirty="0">
                <a:latin typeface="Times New Roman" panose="02020603050405020304" pitchFamily="18" charset="0"/>
                <a:cs typeface="Times New Roman" panose="02020603050405020304" pitchFamily="18" charset="0"/>
              </a:rPr>
              <a:t>Black Asian and Minority Ethnic </a:t>
            </a:r>
            <a:r>
              <a:rPr lang="en-GB" dirty="0">
                <a:latin typeface="Times New Roman" panose="02020603050405020304" pitchFamily="18" charset="0"/>
                <a:cs typeface="Times New Roman" panose="02020603050405020304" pitchFamily="18" charset="0"/>
              </a:rPr>
              <a:t>(BAME) households in the UK are over twice as likely to live in poverty as their white counterparts</a:t>
            </a:r>
          </a:p>
          <a:p>
            <a:r>
              <a:rPr lang="en-GB" dirty="0">
                <a:latin typeface="Times New Roman" panose="02020603050405020304" pitchFamily="18" charset="0"/>
                <a:cs typeface="Times New Roman" panose="02020603050405020304" pitchFamily="18" charset="0"/>
              </a:rPr>
              <a:t>nearly half of Black African Caribbean households were in poverty, compared with just under one in five white families</a:t>
            </a:r>
          </a:p>
          <a:p>
            <a:r>
              <a:rPr lang="en-GB" dirty="0">
                <a:latin typeface="Times New Roman" panose="02020603050405020304" pitchFamily="18" charset="0"/>
                <a:cs typeface="Times New Roman" panose="02020603050405020304" pitchFamily="18" charset="0"/>
              </a:rPr>
              <a:t>BAME families as a whole were between two and three times as likely to be in persistent poverty than white households.</a:t>
            </a:r>
          </a:p>
        </p:txBody>
      </p:sp>
      <p:sp>
        <p:nvSpPr>
          <p:cNvPr id="4" name="TextBox 3"/>
          <p:cNvSpPr txBox="1"/>
          <p:nvPr/>
        </p:nvSpPr>
        <p:spPr>
          <a:xfrm>
            <a:off x="7862446" y="5777469"/>
            <a:ext cx="345638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(Social Metrics Commission, 2019)</a:t>
            </a:r>
          </a:p>
        </p:txBody>
      </p:sp>
    </p:spTree>
    <p:extLst>
      <p:ext uri="{BB962C8B-B14F-4D97-AF65-F5344CB8AC3E}">
        <p14:creationId xmlns:p14="http://schemas.microsoft.com/office/powerpoint/2010/main" val="18808890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BAME</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a:xfrm>
            <a:off x="1295400" y="2557463"/>
            <a:ext cx="9601200" cy="3317875"/>
          </a:xfrm>
        </p:spPr>
        <p:txBody>
          <a:bodyPr>
            <a:normAutofit lnSpcReduction="10000"/>
          </a:bodyPr>
          <a:lstStyle/>
          <a:p>
            <a:r>
              <a:rPr lang="en-GB" sz="3000" dirty="0"/>
              <a:t>Black, Asian and Minority Ethnic (BAME) young adults continue to be at a greater risk of being unemployed than White young adults: </a:t>
            </a:r>
          </a:p>
          <a:p>
            <a:r>
              <a:rPr lang="en-GB" sz="3000" dirty="0"/>
              <a:t>BAME young adults are 58% more likely to be unemployed compared to the White group (7.9 percentage points compared to 5 percentage points).</a:t>
            </a:r>
          </a:p>
          <a:p>
            <a:pPr marL="0" indent="0">
              <a:buNone/>
            </a:pPr>
            <a:r>
              <a:rPr lang="en-GB" dirty="0"/>
              <a:t>													(Carnegie UK Trust, 2020)</a:t>
            </a:r>
          </a:p>
        </p:txBody>
      </p:sp>
    </p:spTree>
    <p:extLst>
      <p:ext uri="{BB962C8B-B14F-4D97-AF65-F5344CB8AC3E}">
        <p14:creationId xmlns:p14="http://schemas.microsoft.com/office/powerpoint/2010/main" val="21058158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C40A-FB98-485D-BBAA-4BF801E645AE}"/>
              </a:ext>
            </a:extLst>
          </p:cNvPr>
          <p:cNvSpPr>
            <a:spLocks noGrp="1"/>
          </p:cNvSpPr>
          <p:nvPr>
            <p:ph type="title"/>
          </p:nvPr>
        </p:nvSpPr>
        <p:spPr/>
        <p:txBody>
          <a:bodyPr/>
          <a:lstStyle/>
          <a:p>
            <a:r>
              <a:rPr lang="en-GB" b="1" dirty="0"/>
              <a:t>BAME</a:t>
            </a:r>
          </a:p>
        </p:txBody>
      </p:sp>
      <p:sp>
        <p:nvSpPr>
          <p:cNvPr id="4" name="Content Placeholder 2">
            <a:extLst>
              <a:ext uri="{FF2B5EF4-FFF2-40B4-BE49-F238E27FC236}">
                <a16:creationId xmlns:a16="http://schemas.microsoft.com/office/drawing/2014/main" id="{1C1E2E5C-D581-4B04-AE75-F000CFBD085E}"/>
              </a:ext>
            </a:extLst>
          </p:cNvPr>
          <p:cNvSpPr>
            <a:spLocks noGrp="1"/>
          </p:cNvSpPr>
          <p:nvPr>
            <p:ph idx="1"/>
          </p:nvPr>
        </p:nvSpPr>
        <p:spPr>
          <a:xfrm>
            <a:off x="1295400" y="2557463"/>
            <a:ext cx="9601200" cy="3317875"/>
          </a:xfrm>
        </p:spPr>
        <p:txBody>
          <a:bodyPr>
            <a:normAutofit lnSpcReduction="10000"/>
          </a:bodyPr>
          <a:lstStyle/>
          <a:p>
            <a:pPr marL="0" indent="0">
              <a:buNone/>
            </a:pPr>
            <a:r>
              <a:rPr lang="en-GB" dirty="0"/>
              <a:t>More specifically, the White group have a 5.1% probability of being unemployed: </a:t>
            </a:r>
          </a:p>
          <a:p>
            <a:r>
              <a:rPr lang="en-GB" dirty="0"/>
              <a:t>The Other group have a 9.2% probability of being unemployed. </a:t>
            </a:r>
          </a:p>
          <a:p>
            <a:r>
              <a:rPr lang="en-GB" dirty="0"/>
              <a:t>The Pakistani group have a 9.1% probability of being unemployed.</a:t>
            </a:r>
          </a:p>
          <a:p>
            <a:r>
              <a:rPr lang="en-GB" dirty="0"/>
              <a:t>The Black African group have a 8.7% probability of being unemployed.</a:t>
            </a:r>
          </a:p>
          <a:p>
            <a:r>
              <a:rPr lang="en-GB" dirty="0"/>
              <a:t>Those of Mixed Heritage are 8.2% probability of being unemployed.</a:t>
            </a:r>
          </a:p>
          <a:p>
            <a:pPr marL="0" indent="0">
              <a:buNone/>
            </a:pPr>
            <a:r>
              <a:rPr lang="en-GB" dirty="0"/>
              <a:t>													(Carnegie UK Trust, 2020)</a:t>
            </a:r>
          </a:p>
        </p:txBody>
      </p:sp>
    </p:spTree>
    <p:extLst>
      <p:ext uri="{BB962C8B-B14F-4D97-AF65-F5344CB8AC3E}">
        <p14:creationId xmlns:p14="http://schemas.microsoft.com/office/powerpoint/2010/main" val="5447410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p:txBody>
          <a:bodyPr>
            <a:noAutofit/>
          </a:bodyPr>
          <a:lstStyle/>
          <a:p>
            <a:r>
              <a:rPr lang="en-GB" b="1" i="0" dirty="0">
                <a:solidFill>
                  <a:srgbClr val="364546"/>
                </a:solidFill>
                <a:effectLst/>
              </a:rPr>
              <a:t>Race report statistics</a:t>
            </a: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1295400" y="2424419"/>
            <a:ext cx="9945847" cy="3800212"/>
          </a:xfrm>
        </p:spPr>
        <p:txBody>
          <a:bodyPr>
            <a:normAutofit fontScale="85000" lnSpcReduction="20000"/>
          </a:bodyPr>
          <a:lstStyle/>
          <a:p>
            <a:pPr marL="0" indent="0">
              <a:buNone/>
            </a:pPr>
            <a:r>
              <a:rPr lang="en-GB" sz="3300" b="1" dirty="0"/>
              <a:t>Employment</a:t>
            </a:r>
          </a:p>
          <a:p>
            <a:r>
              <a:rPr lang="en-GB" dirty="0"/>
              <a:t>Unemployment rates were significantly higher for ethnic minorities at 12.9 per cent compared with 6.3 per cent for White people</a:t>
            </a:r>
          </a:p>
          <a:p>
            <a:r>
              <a:rPr lang="en-GB" dirty="0"/>
              <a:t>Black workers with degrees earn 23.1 per cent less on average than White workers</a:t>
            </a:r>
          </a:p>
          <a:p>
            <a:r>
              <a:rPr lang="en-GB" dirty="0"/>
              <a:t>In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r>
              <a:rPr lang="en-GB" dirty="0"/>
              <a:t>Black people who leave school with A-levels typically get paid 14.3 per cent less than their White peers											</a:t>
            </a:r>
          </a:p>
          <a:p>
            <a:pPr marL="0" indent="0">
              <a:buNone/>
            </a:pPr>
            <a:r>
              <a:rPr lang="en-GB" dirty="0"/>
              <a:t>									  							(EHRC, 2020)</a:t>
            </a:r>
          </a:p>
        </p:txBody>
      </p:sp>
    </p:spTree>
    <p:extLst>
      <p:ext uri="{BB962C8B-B14F-4D97-AF65-F5344CB8AC3E}">
        <p14:creationId xmlns:p14="http://schemas.microsoft.com/office/powerpoint/2010/main" val="3062921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a:xfrm>
            <a:off x="1295402" y="2556932"/>
            <a:ext cx="9601196" cy="3318936"/>
          </a:xfrm>
        </p:spPr>
        <p:txBody>
          <a:bodyPr>
            <a:normAutofit lnSpcReduction="10000"/>
          </a:bodyPr>
          <a:lstStyle/>
          <a:p>
            <a:pPr marL="0" indent="0">
              <a:buNone/>
            </a:pPr>
            <a:r>
              <a:rPr lang="en-GB" b="1" dirty="0"/>
              <a:t>Education</a:t>
            </a:r>
          </a:p>
          <a:p>
            <a:r>
              <a:rPr lang="en-GB" dirty="0"/>
              <a:t>Just 6 per cent of Black school leavers attended a Russell Group university, compared with 12 per cent of mixed and Asian school leavers and 11 per cent of White school leavers</a:t>
            </a:r>
          </a:p>
          <a:p>
            <a:r>
              <a:rPr lang="en-GB" dirty="0"/>
              <a:t>Black Caribbean and Mixed White/Black Caribbean children have rates of permanent exclusion about three times that of the pupil population as a whole</a:t>
            </a:r>
          </a:p>
          <a:p>
            <a:pPr marL="0" indent="0">
              <a:buNone/>
            </a:pPr>
            <a:r>
              <a:rPr lang="en-GB" dirty="0"/>
              <a:t>									  							(EHRC, 2020)</a:t>
            </a:r>
          </a:p>
          <a:p>
            <a:pPr marL="0" indent="0">
              <a:buNone/>
            </a:pPr>
            <a:endParaRPr lang="en-GB" dirty="0"/>
          </a:p>
        </p:txBody>
      </p:sp>
    </p:spTree>
    <p:extLst>
      <p:ext uri="{BB962C8B-B14F-4D97-AF65-F5344CB8AC3E}">
        <p14:creationId xmlns:p14="http://schemas.microsoft.com/office/powerpoint/2010/main" val="33310591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a:bodyPr>
          <a:lstStyle/>
          <a:p>
            <a:pPr marL="0" indent="0">
              <a:buNone/>
            </a:pPr>
            <a:r>
              <a:rPr lang="en-GB" b="1" dirty="0"/>
              <a:t>Health and Care</a:t>
            </a:r>
          </a:p>
          <a:p>
            <a:r>
              <a:rPr lang="en-GB" sz="2000" dirty="0"/>
              <a:t>There is a significant disproportionate number of ethnic minorities detained under mental health legislation in hospitals in England and Wales</a:t>
            </a:r>
          </a:p>
          <a:p>
            <a:r>
              <a:rPr lang="en-GB" sz="2000" dirty="0"/>
              <a:t>Black African women were seven times more likely to be detained than White British women</a:t>
            </a:r>
          </a:p>
          <a:p>
            <a:r>
              <a:rPr lang="en-GB" sz="2000" dirty="0"/>
              <a:t>Gypsies, Travellers and Roma were found to suffer poorer mental health than the rest of the population in Britain and they were also more likely to suffer from anxiety and depression</a:t>
            </a:r>
          </a:p>
          <a:p>
            <a:pPr marL="0" indent="0">
              <a:buNone/>
            </a:pPr>
            <a:r>
              <a:rPr lang="en-GB" sz="2000" dirty="0"/>
              <a:t>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Gypsy Roma and Traveller Ethnic Groups</a:t>
            </a:r>
          </a:p>
        </p:txBody>
      </p:sp>
      <p:sp>
        <p:nvSpPr>
          <p:cNvPr id="3" name="Content Placeholder 2"/>
          <p:cNvSpPr>
            <a:spLocks noGrp="1"/>
          </p:cNvSpPr>
          <p:nvPr>
            <p:ph idx="1"/>
          </p:nvPr>
        </p:nvSpPr>
        <p:spPr>
          <a:xfrm>
            <a:off x="1806352" y="2636913"/>
            <a:ext cx="8579296" cy="3384376"/>
          </a:xfrm>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Highlighted by the Equality and Human Rights Commission (EHRC) in 2016 as being one of the four most disadvantaged groups in the UK</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2011 Census included a “Gypsy and Irish Traveller” category for the first time. The Census put the combined Gypsy and Irish Traveller population in England and Wales as 57,680. (Is this accurate?)</a:t>
            </a:r>
          </a:p>
          <a:p>
            <a:r>
              <a:rPr lang="en-GB" dirty="0">
                <a:latin typeface="Times New Roman" panose="02020603050405020304" pitchFamily="18" charset="0"/>
                <a:cs typeface="Times New Roman" panose="02020603050405020304" pitchFamily="18" charset="0"/>
              </a:rPr>
              <a:t>Family, extended family bonds and networks are very important to the Gypsy and Traveller way of life, as is a distinct identity from the settled ‘</a:t>
            </a:r>
            <a:r>
              <a:rPr lang="en-GB" dirty="0" err="1">
                <a:latin typeface="Times New Roman" panose="02020603050405020304" pitchFamily="18" charset="0"/>
                <a:cs typeface="Times New Roman" panose="02020603050405020304" pitchFamily="18" charset="0"/>
              </a:rPr>
              <a:t>Gorja</a:t>
            </a:r>
            <a:r>
              <a:rPr lang="en-GB" dirty="0">
                <a:latin typeface="Times New Roman" panose="02020603050405020304" pitchFamily="18" charset="0"/>
                <a:cs typeface="Times New Roman" panose="02020603050405020304" pitchFamily="18" charset="0"/>
              </a:rPr>
              <a:t>’ or ‘country’ population.</a:t>
            </a:r>
          </a:p>
          <a:p>
            <a:r>
              <a:rPr lang="en-GB" dirty="0">
                <a:latin typeface="Times New Roman" panose="02020603050405020304" pitchFamily="18" charset="0"/>
                <a:cs typeface="Times New Roman" panose="02020603050405020304" pitchFamily="18" charset="0"/>
              </a:rPr>
              <a:t>Gypsies and Travellers generally marry young and respect their older generation. </a:t>
            </a:r>
          </a:p>
          <a:p>
            <a:r>
              <a:rPr lang="en-GB" dirty="0">
                <a:latin typeface="Times New Roman" panose="02020603050405020304" pitchFamily="18" charset="0"/>
                <a:cs typeface="Times New Roman" panose="02020603050405020304" pitchFamily="18" charset="0"/>
              </a:rPr>
              <a:t>(Roma now included in 2021 census)</a:t>
            </a:r>
          </a:p>
        </p:txBody>
      </p:sp>
      <p:sp>
        <p:nvSpPr>
          <p:cNvPr id="4" name="TextBox 3"/>
          <p:cNvSpPr txBox="1"/>
          <p:nvPr/>
        </p:nvSpPr>
        <p:spPr>
          <a:xfrm>
            <a:off x="9366350" y="3102425"/>
            <a:ext cx="1368152"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(EHRC, 2016)</a:t>
            </a:r>
          </a:p>
        </p:txBody>
      </p:sp>
      <p:sp>
        <p:nvSpPr>
          <p:cNvPr id="5" name="TextBox 4"/>
          <p:cNvSpPr txBox="1"/>
          <p:nvPr/>
        </p:nvSpPr>
        <p:spPr>
          <a:xfrm>
            <a:off x="8734636" y="5867400"/>
            <a:ext cx="295232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Gypsy Roma and Traveller Families</a:t>
            </a:r>
          </a:p>
        </p:txBody>
      </p:sp>
      <p:sp>
        <p:nvSpPr>
          <p:cNvPr id="3" name="Content Placeholder 2"/>
          <p:cNvSpPr>
            <a:spLocks noGrp="1"/>
          </p:cNvSpPr>
          <p:nvPr>
            <p:ph idx="1"/>
          </p:nvPr>
        </p:nvSpPr>
        <p:spPr>
          <a:xfrm>
            <a:off x="1748444" y="2576344"/>
            <a:ext cx="9540240" cy="3142812"/>
          </a:xfrm>
        </p:spPr>
        <p:txBody>
          <a:bodyPr>
            <a:normAutofit/>
          </a:bodyPr>
          <a:lstStyle/>
          <a:p>
            <a:r>
              <a:rPr lang="en-GB" dirty="0">
                <a:latin typeface="Times New Roman" panose="02020603050405020304" pitchFamily="18" charset="0"/>
                <a:cs typeface="Times New Roman" panose="02020603050405020304" pitchFamily="18" charset="0"/>
              </a:rPr>
              <a:t>Rapid economic change, recession, the gradual dismantling of the ‘grey’ economy, the criminalisation of ‘travelling’ and the dire shortage of authorised private or council sites have driven many into hard times and many have been forced to give up their nomadic lifestyle.</a:t>
            </a:r>
          </a:p>
          <a:p>
            <a:r>
              <a:rPr lang="en-GB" dirty="0">
                <a:latin typeface="Times New Roman" panose="02020603050405020304" pitchFamily="18" charset="0"/>
                <a:cs typeface="Times New Roman" panose="02020603050405020304" pitchFamily="18" charset="0"/>
              </a:rPr>
              <a:t>A study in Ireland put the suicide rate of Irish Traveller men as 3-5 times higher than the wider population and evidence suggests that the same phenomenon is happening amongst Traveller communities in the UK</a:t>
            </a:r>
          </a:p>
        </p:txBody>
      </p:sp>
      <p:sp>
        <p:nvSpPr>
          <p:cNvPr id="4" name="Rectangle 3"/>
          <p:cNvSpPr/>
          <p:nvPr/>
        </p:nvSpPr>
        <p:spPr>
          <a:xfrm>
            <a:off x="8064212" y="5719156"/>
            <a:ext cx="322447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How do we Perceive Gypsy Roma and Traveller Ethnic Groups?</a:t>
            </a:r>
          </a:p>
        </p:txBody>
      </p:sp>
      <p:sp>
        <p:nvSpPr>
          <p:cNvPr id="3" name="Content Placeholder 2"/>
          <p:cNvSpPr>
            <a:spLocks noGrp="1"/>
          </p:cNvSpPr>
          <p:nvPr>
            <p:ph idx="1"/>
          </p:nvPr>
        </p:nvSpPr>
        <p:spPr>
          <a:xfrm>
            <a:off x="1295402" y="2947630"/>
            <a:ext cx="9601196" cy="3318936"/>
          </a:xfrm>
        </p:spPr>
        <p:txBody>
          <a:bodyPr>
            <a:normAutofit/>
          </a:bodyPr>
          <a:lstStyle/>
          <a:p>
            <a:r>
              <a:rPr lang="en-GB" sz="4000" dirty="0">
                <a:latin typeface="Times New Roman" panose="02020603050405020304" pitchFamily="18" charset="0"/>
                <a:cs typeface="Times New Roman" panose="02020603050405020304" pitchFamily="18" charset="0"/>
              </a:rPr>
              <a:t>Take a minute or two to think about this and feedback…</a:t>
            </a:r>
          </a:p>
        </p:txBody>
      </p:sp>
    </p:spTree>
    <p:extLst>
      <p:ext uri="{BB962C8B-B14F-4D97-AF65-F5344CB8AC3E}">
        <p14:creationId xmlns:p14="http://schemas.microsoft.com/office/powerpoint/2010/main" val="1536493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Common Myths…</a:t>
            </a:r>
          </a:p>
        </p:txBody>
      </p:sp>
      <p:sp>
        <p:nvSpPr>
          <p:cNvPr id="3" name="Content Placeholder 2"/>
          <p:cNvSpPr>
            <a:spLocks noGrp="1"/>
          </p:cNvSpPr>
          <p:nvPr>
            <p:ph idx="1"/>
          </p:nvPr>
        </p:nvSpPr>
        <p:spPr/>
        <p:txBody>
          <a:bodyPr/>
          <a:lstStyle/>
          <a:p>
            <a:r>
              <a:rPr lang="en-GB" dirty="0"/>
              <a:t>All Gypsies/ Roma/ Travellers live in caravans</a:t>
            </a:r>
          </a:p>
          <a:p>
            <a:r>
              <a:rPr lang="en-GB" dirty="0"/>
              <a:t>Everyone has ‘Big Fat Weddings’</a:t>
            </a:r>
          </a:p>
          <a:p>
            <a:r>
              <a:rPr lang="en-GB" dirty="0"/>
              <a:t>All young women/ girls dress provocatively</a:t>
            </a:r>
          </a:p>
          <a:p>
            <a:r>
              <a:rPr lang="en-GB" dirty="0"/>
              <a:t>Gypsies, Roma and Travellers are workshy, lack education, and aspire to live on benefits</a:t>
            </a:r>
          </a:p>
          <a:p>
            <a:r>
              <a:rPr lang="en-GB" dirty="0">
                <a:hlinkClick r:id="rId2"/>
              </a:rPr>
              <a:t>https://www.flintshire.gov.uk/en/PDFFiles/Policy-and-Performance/MythsandFactsGypsiesand-travellers.pdf</a:t>
            </a:r>
            <a:r>
              <a:rPr lang="en-GB" dirty="0"/>
              <a:t> </a:t>
            </a:r>
          </a:p>
        </p:txBody>
      </p:sp>
    </p:spTree>
    <p:extLst>
      <p:ext uri="{BB962C8B-B14F-4D97-AF65-F5344CB8AC3E}">
        <p14:creationId xmlns:p14="http://schemas.microsoft.com/office/powerpoint/2010/main" val="20089802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p:txBody>
          <a:bodyPr>
            <a:normAutofit/>
          </a:bodyPr>
          <a:lstStyle/>
          <a:p>
            <a:pPr algn="l"/>
            <a:r>
              <a:rPr lang="en-GB" b="1" i="0" dirty="0">
                <a:effectLst/>
              </a:rPr>
              <a:t>The politics of nationalism and racism</a:t>
            </a:r>
            <a:endParaRPr lang="en-GB" b="1" dirty="0"/>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p:txBody>
          <a:bodyPr/>
          <a:lstStyle/>
          <a:p>
            <a:pPr marL="0" indent="0" algn="l">
              <a:buNone/>
            </a:pPr>
            <a:r>
              <a:rPr lang="en-GB" b="0" i="0" dirty="0">
                <a:effectLst/>
                <a:latin typeface="Roboto" panose="02000000000000000000" pitchFamily="2" charset="0"/>
              </a:rPr>
              <a:t>The politics of nationalism and racism in post-Brexit Britain | LSE Research</a:t>
            </a:r>
          </a:p>
          <a:p>
            <a:r>
              <a:rPr lang="en-GB" b="0" i="0" dirty="0">
                <a:solidFill>
                  <a:srgbClr val="000000"/>
                </a:solidFill>
                <a:effectLst/>
                <a:latin typeface="Roboto" panose="02000000000000000000" pitchFamily="2" charset="0"/>
                <a:hlinkClick r:id="rId2"/>
              </a:rPr>
              <a:t>https://www.youtube.com/watch?v=z5Z2pydF_hw</a:t>
            </a:r>
            <a:r>
              <a:rPr lang="en-GB" b="0" i="0" dirty="0">
                <a:solidFill>
                  <a:srgbClr val="000000"/>
                </a:solidFill>
                <a:effectLst/>
                <a:latin typeface="Roboto" panose="02000000000000000000" pitchFamily="2" charset="0"/>
              </a:rPr>
              <a:t> </a:t>
            </a:r>
            <a:endParaRPr lang="en-GB" dirty="0"/>
          </a:p>
        </p:txBody>
      </p:sp>
    </p:spTree>
    <p:extLst>
      <p:ext uri="{BB962C8B-B14F-4D97-AF65-F5344CB8AC3E}">
        <p14:creationId xmlns:p14="http://schemas.microsoft.com/office/powerpoint/2010/main" val="13119594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hlinkClick r:id="rId2"/>
              </a:rPr>
              <a:t>https://www.youtube.com/watch?v=sI607wWfMSw</a:t>
            </a:r>
            <a:r>
              <a:rPr lang="en-GB" dirty="0"/>
              <a:t> </a:t>
            </a:r>
          </a:p>
          <a:p>
            <a:pPr marL="0" indent="0">
              <a:buNone/>
            </a:pPr>
            <a:r>
              <a:rPr lang="en-GB" b="0" i="0" dirty="0">
                <a:effectLst/>
                <a:latin typeface="Roboto"/>
              </a:rPr>
              <a:t>Racism in the UK | DW Documentary</a:t>
            </a:r>
          </a:p>
          <a:p>
            <a:r>
              <a:rPr lang="en-GB" dirty="0">
                <a:hlinkClick r:id="rId3"/>
              </a:rPr>
              <a:t>https://www.youtube.com/watch?v=VTr29p4H4TE</a:t>
            </a:r>
            <a:endParaRPr lang="en-GB" dirty="0"/>
          </a:p>
          <a:p>
            <a:pPr marL="0" indent="0">
              <a:buNone/>
            </a:pPr>
            <a:r>
              <a:rPr lang="en-GB" dirty="0">
                <a:latin typeface="Roboto"/>
              </a:rPr>
              <a:t>COVID19 and BAME</a:t>
            </a:r>
          </a:p>
        </p:txBody>
      </p:sp>
    </p:spTree>
    <p:extLst>
      <p:ext uri="{BB962C8B-B14F-4D97-AF65-F5344CB8AC3E}">
        <p14:creationId xmlns:p14="http://schemas.microsoft.com/office/powerpoint/2010/main" val="83906748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latin typeface="Roboto"/>
              </a:rPr>
              <a:t>Do you think that racism has decreased in the last 20 years?</a:t>
            </a:r>
          </a:p>
          <a:p>
            <a:pPr marL="0" indent="0">
              <a:buNone/>
            </a:pPr>
            <a:r>
              <a:rPr lang="en-GB" dirty="0">
                <a:latin typeface="Roboto"/>
              </a:rPr>
              <a:t>   OR…Is racism alive and well in the UK in the 21</a:t>
            </a:r>
            <a:r>
              <a:rPr lang="en-GB" baseline="30000" dirty="0">
                <a:latin typeface="Roboto"/>
              </a:rPr>
              <a:t>st</a:t>
            </a:r>
            <a:r>
              <a:rPr lang="en-GB" dirty="0">
                <a:latin typeface="Roboto"/>
              </a:rPr>
              <a:t> Century?</a:t>
            </a:r>
          </a:p>
          <a:p>
            <a:endParaRPr lang="en-GB" dirty="0">
              <a:latin typeface="Roboto"/>
            </a:endParaRPr>
          </a:p>
        </p:txBody>
      </p:sp>
    </p:spTree>
    <p:extLst>
      <p:ext uri="{BB962C8B-B14F-4D97-AF65-F5344CB8AC3E}">
        <p14:creationId xmlns:p14="http://schemas.microsoft.com/office/powerpoint/2010/main" val="37477786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p:txBody>
          <a:bodyPr>
            <a:normAutofit fontScale="40000" lnSpcReduction="20000"/>
          </a:bodyPr>
          <a:lstStyle/>
          <a:p>
            <a:r>
              <a:rPr lang="en-GB" sz="2900" dirty="0">
                <a:latin typeface="Times New Roman" panose="02020603050405020304" pitchFamily="18" charset="0"/>
                <a:cs typeface="Times New Roman" panose="02020603050405020304" pitchFamily="18" charset="0"/>
              </a:rPr>
              <a:t>Carnegie Trust UK (2020) </a:t>
            </a:r>
            <a:r>
              <a:rPr lang="en-GB" sz="2900" i="1" dirty="0">
                <a:latin typeface="Times New Roman" panose="02020603050405020304" pitchFamily="18" charset="0"/>
                <a:cs typeface="Times New Roman" panose="02020603050405020304" pitchFamily="18" charset="0"/>
              </a:rPr>
              <a:t>Race Inequality in the Workforce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2"/>
              </a:rPr>
              <a:t>https://d1ssu070pg2v9i.cloudfront.net/pex/carnegie_uk_trust/2020/03/27160925/Race-Inequality-in-the-Workforce-Final.pdf</a:t>
            </a:r>
            <a:r>
              <a:rPr lang="en-GB" sz="2900" dirty="0">
                <a:latin typeface="Times New Roman" panose="02020603050405020304" pitchFamily="18" charset="0"/>
                <a:cs typeface="Times New Roman" panose="02020603050405020304" pitchFamily="18" charset="0"/>
              </a:rPr>
              <a:t> (Accessed: 12 April 2021).</a:t>
            </a:r>
          </a:p>
          <a:p>
            <a:r>
              <a:rPr lang="en-GB" sz="2900" dirty="0">
                <a:latin typeface="Times New Roman" panose="02020603050405020304" pitchFamily="18" charset="0"/>
                <a:cs typeface="Times New Roman" panose="02020603050405020304" pitchFamily="18" charset="0"/>
              </a:rPr>
              <a:t>EHRC (2020) </a:t>
            </a:r>
            <a:r>
              <a:rPr lang="en-GB" sz="2900" i="1" dirty="0">
                <a:latin typeface="Times New Roman" panose="02020603050405020304" pitchFamily="18" charset="0"/>
                <a:cs typeface="Times New Roman" panose="02020603050405020304" pitchFamily="18" charset="0"/>
              </a:rPr>
              <a:t>Race Report Statistics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3"/>
              </a:rPr>
              <a:t>https://www.equalityhumanrights.com/en/race-report-statistics</a:t>
            </a:r>
            <a:r>
              <a:rPr lang="en-GB" sz="2900" dirty="0">
                <a:latin typeface="Times New Roman" panose="02020603050405020304" pitchFamily="18" charset="0"/>
                <a:cs typeface="Times New Roman" panose="02020603050405020304" pitchFamily="18" charset="0"/>
              </a:rPr>
              <a:t> (Accessed 10 April 2021).</a:t>
            </a:r>
          </a:p>
          <a:p>
            <a:r>
              <a:rPr lang="en-GB" sz="2900" dirty="0">
                <a:latin typeface="Times New Roman" panose="02020603050405020304" pitchFamily="18" charset="0"/>
                <a:cs typeface="Times New Roman" panose="02020603050405020304" pitchFamily="18" charset="0"/>
              </a:rPr>
              <a:t>EHRC (2016) </a:t>
            </a:r>
            <a:r>
              <a:rPr lang="en-GB" sz="2900" i="1" dirty="0">
                <a:latin typeface="Times New Roman" panose="02020603050405020304" pitchFamily="18" charset="0"/>
                <a:cs typeface="Times New Roman" panose="02020603050405020304" pitchFamily="18" charset="0"/>
              </a:rPr>
              <a:t>England’s most disadvantaged groups: Gypsies, Travellers and Roma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4"/>
              </a:rPr>
              <a:t>https://www.equalityhumanrights.com/sites/default/files/is-england-fairer-2016-most-disadvantaged-groups-gypsies-travellers-roma.pdf</a:t>
            </a:r>
            <a:r>
              <a:rPr lang="en-GB" sz="2900" dirty="0">
                <a:latin typeface="Times New Roman" panose="02020603050405020304" pitchFamily="18" charset="0"/>
                <a:cs typeface="Times New Roman" panose="02020603050405020304" pitchFamily="18" charset="0"/>
              </a:rPr>
              <a:t> (Accessed: 6 February 2021).</a:t>
            </a:r>
          </a:p>
          <a:p>
            <a:r>
              <a:rPr lang="en-GB" sz="2900" dirty="0">
                <a:latin typeface="Times New Roman" panose="02020603050405020304" pitchFamily="18" charset="0"/>
                <a:cs typeface="Times New Roman" panose="02020603050405020304" pitchFamily="18" charset="0"/>
              </a:rPr>
              <a:t>Fenton S (2010) </a:t>
            </a:r>
            <a:r>
              <a:rPr lang="en-GB" sz="2900" i="1" dirty="0">
                <a:latin typeface="Times New Roman" panose="02020603050405020304" pitchFamily="18" charset="0"/>
                <a:cs typeface="Times New Roman" panose="02020603050405020304" pitchFamily="18" charset="0"/>
              </a:rPr>
              <a:t>Ethnicity,  </a:t>
            </a:r>
            <a:r>
              <a:rPr lang="en-GB" sz="2900" dirty="0">
                <a:latin typeface="Times New Roman" panose="02020603050405020304" pitchFamily="18" charset="0"/>
                <a:cs typeface="Times New Roman" panose="02020603050405020304" pitchFamily="18" charset="0"/>
              </a:rPr>
              <a:t>Cambridge: Polity Press.</a:t>
            </a:r>
          </a:p>
          <a:p>
            <a:r>
              <a:rPr lang="en-GB" sz="2900" dirty="0">
                <a:latin typeface="Times New Roman" panose="02020603050405020304" pitchFamily="18" charset="0"/>
                <a:cs typeface="Times New Roman" panose="02020603050405020304" pitchFamily="18" charset="0"/>
              </a:rPr>
              <a:t>Samovar LA, Porter RE &amp; McDaniel ER (2010)</a:t>
            </a:r>
            <a:r>
              <a:rPr lang="en-GB" sz="2900" i="1" dirty="0">
                <a:latin typeface="Times New Roman" panose="02020603050405020304" pitchFamily="18" charset="0"/>
                <a:cs typeface="Times New Roman" panose="02020603050405020304" pitchFamily="18" charset="0"/>
              </a:rPr>
              <a:t> Communication Between Cultures, </a:t>
            </a:r>
            <a:r>
              <a:rPr lang="en-GB" sz="2900" dirty="0">
                <a:latin typeface="Times New Roman" panose="02020603050405020304" pitchFamily="18" charset="0"/>
                <a:cs typeface="Times New Roman" panose="02020603050405020304" pitchFamily="18" charset="0"/>
              </a:rPr>
              <a:t>Boston, MA: Wadsworth.</a:t>
            </a:r>
          </a:p>
          <a:p>
            <a:r>
              <a:rPr lang="en-GB" sz="2900" dirty="0">
                <a:latin typeface="Times New Roman" panose="02020603050405020304" pitchFamily="18" charset="0"/>
                <a:cs typeface="Times New Roman" panose="02020603050405020304" pitchFamily="18" charset="0"/>
              </a:rPr>
              <a:t>Scott, J. and Marshall, G. (2009) A </a:t>
            </a:r>
            <a:r>
              <a:rPr lang="en-GB" sz="2900" i="1" dirty="0">
                <a:latin typeface="Times New Roman" panose="02020603050405020304" pitchFamily="18" charset="0"/>
                <a:cs typeface="Times New Roman" panose="02020603050405020304" pitchFamily="18" charset="0"/>
              </a:rPr>
              <a:t>Dictionary of Sociology</a:t>
            </a:r>
            <a:r>
              <a:rPr lang="en-GB" sz="2900" dirty="0">
                <a:latin typeface="Times New Roman" panose="02020603050405020304" pitchFamily="18" charset="0"/>
                <a:cs typeface="Times New Roman" panose="02020603050405020304" pitchFamily="18" charset="0"/>
              </a:rPr>
              <a:t> Oxford: OUP</a:t>
            </a:r>
          </a:p>
          <a:p>
            <a:r>
              <a:rPr lang="en-GB" sz="2900" dirty="0">
                <a:latin typeface="Times New Roman" panose="02020603050405020304" pitchFamily="18" charset="0"/>
                <a:cs typeface="Times New Roman" panose="02020603050405020304" pitchFamily="18" charset="0"/>
              </a:rPr>
              <a:t>Social Metrics Commission, (2019) </a:t>
            </a:r>
            <a:r>
              <a:rPr lang="en-GB" sz="2900" i="1" dirty="0">
                <a:latin typeface="Times New Roman" panose="02020603050405020304" pitchFamily="18" charset="0"/>
                <a:cs typeface="Times New Roman" panose="02020603050405020304" pitchFamily="18" charset="0"/>
              </a:rPr>
              <a:t>Measuring Poverty 2019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5"/>
              </a:rPr>
              <a:t>https://socialmetricscommission.org.uk/wp-content/uploads/2019/07/SMC_measuring-poverty-201908_full-report.pdf</a:t>
            </a:r>
            <a:r>
              <a:rPr lang="en-GB" sz="2900" dirty="0">
                <a:latin typeface="Times New Roman" panose="02020603050405020304" pitchFamily="18" charset="0"/>
                <a:cs typeface="Times New Roman" panose="02020603050405020304" pitchFamily="18" charset="0"/>
              </a:rPr>
              <a:t> (Accessed: 4 February 2021)</a:t>
            </a:r>
          </a:p>
          <a:p>
            <a:r>
              <a:rPr lang="en-GB" sz="2900" dirty="0">
                <a:latin typeface="Times New Roman" panose="02020603050405020304" pitchFamily="18" charset="0"/>
                <a:cs typeface="Times New Roman" panose="02020603050405020304" pitchFamily="18" charset="0"/>
              </a:rPr>
              <a:t>The Traveller Movement, (2020) </a:t>
            </a:r>
            <a:r>
              <a:rPr lang="en-GB" sz="2900" i="1" dirty="0">
                <a:latin typeface="Times New Roman" panose="02020603050405020304" pitchFamily="18" charset="0"/>
                <a:cs typeface="Times New Roman" panose="02020603050405020304" pitchFamily="18" charset="0"/>
              </a:rPr>
              <a:t>History and Culture of Ethnic Gypsy, Roma, and Traveller Communities of Great Britain </a:t>
            </a:r>
            <a:r>
              <a:rPr lang="en-GB" sz="2900" dirty="0">
                <a:latin typeface="Times New Roman" panose="02020603050405020304" pitchFamily="18" charset="0"/>
                <a:cs typeface="Times New Roman" panose="02020603050405020304" pitchFamily="18" charset="0"/>
              </a:rPr>
              <a:t>Available at: </a:t>
            </a:r>
            <a:r>
              <a:rPr lang="en-GB" sz="2900" dirty="0">
                <a:latin typeface="Times New Roman" panose="02020603050405020304" pitchFamily="18" charset="0"/>
                <a:cs typeface="Times New Roman" panose="02020603050405020304" pitchFamily="18" charset="0"/>
                <a:hlinkClick r:id="rId6"/>
              </a:rPr>
              <a:t>https://travellermovement.org.uk/about/gypsy-roma-traveller-history-and-culture#values</a:t>
            </a:r>
            <a:r>
              <a:rPr lang="en-GB" sz="2900" dirty="0">
                <a:latin typeface="Times New Roman" panose="02020603050405020304" pitchFamily="18" charset="0"/>
                <a:cs typeface="Times New Roman" panose="02020603050405020304" pitchFamily="18" charset="0"/>
              </a:rPr>
              <a:t> (Accessed: 4 February 2021).</a:t>
            </a:r>
          </a:p>
          <a:p>
            <a:r>
              <a:rPr lang="en-GB" sz="2900" dirty="0">
                <a:latin typeface="Times New Roman" panose="02020603050405020304" pitchFamily="18" charset="0"/>
                <a:cs typeface="Times New Roman" panose="02020603050405020304" pitchFamily="18" charset="0"/>
              </a:rPr>
              <a:t>Yang PQ (2000) </a:t>
            </a:r>
            <a:r>
              <a:rPr lang="en-GB" sz="2900" i="1" dirty="0">
                <a:latin typeface="Times New Roman" panose="02020603050405020304" pitchFamily="18" charset="0"/>
                <a:cs typeface="Times New Roman" panose="02020603050405020304" pitchFamily="18" charset="0"/>
              </a:rPr>
              <a:t>Ethnic Studies: </a:t>
            </a:r>
            <a:r>
              <a:rPr lang="en-GB" sz="2900" dirty="0">
                <a:latin typeface="Times New Roman" panose="02020603050405020304" pitchFamily="18" charset="0"/>
                <a:cs typeface="Times New Roman" panose="02020603050405020304" pitchFamily="18" charset="0"/>
              </a:rPr>
              <a:t>Issues and Approaches, </a:t>
            </a:r>
            <a:r>
              <a:rPr lang="en-GB" sz="2900" i="1" dirty="0">
                <a:latin typeface="Times New Roman" panose="02020603050405020304" pitchFamily="18" charset="0"/>
                <a:cs typeface="Times New Roman" panose="02020603050405020304" pitchFamily="18" charset="0"/>
              </a:rPr>
              <a:t> </a:t>
            </a:r>
            <a:r>
              <a:rPr lang="en-GB" sz="2900" dirty="0">
                <a:latin typeface="Times New Roman" panose="02020603050405020304" pitchFamily="18" charset="0"/>
                <a:cs typeface="Times New Roman" panose="02020603050405020304" pitchFamily="18" charset="0"/>
              </a:rPr>
              <a:t>New York: State University of New York.</a:t>
            </a:r>
          </a:p>
          <a:p>
            <a:endParaRPr lang="en-GB" dirty="0"/>
          </a:p>
          <a:p>
            <a:endParaRPr lang="en-GB" dirty="0"/>
          </a:p>
        </p:txBody>
      </p:sp>
    </p:spTree>
    <p:extLst>
      <p:ext uri="{BB962C8B-B14F-4D97-AF65-F5344CB8AC3E}">
        <p14:creationId xmlns:p14="http://schemas.microsoft.com/office/powerpoint/2010/main" val="31062103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38</TotalTime>
  <Words>3958</Words>
  <Application>Microsoft Office PowerPoint</Application>
  <PresentationFormat>Widescreen</PresentationFormat>
  <Paragraphs>362</Paragraphs>
  <Slides>68</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68</vt:i4>
      </vt:variant>
    </vt:vector>
  </HeadingPairs>
  <TitlesOfParts>
    <vt:vector size="73" baseType="lpstr">
      <vt:lpstr>Arial</vt:lpstr>
      <vt:lpstr>Garamond</vt:lpstr>
      <vt:lpstr>Roboto</vt:lpstr>
      <vt:lpstr>Times New Roman</vt:lpstr>
      <vt:lpstr>Organic</vt:lpstr>
      <vt:lpstr>Ethnicity and Race</vt:lpstr>
      <vt:lpstr>Definitions of race</vt:lpstr>
      <vt:lpstr>The Problem of Defining ‘Race’.</vt:lpstr>
      <vt:lpstr>The Problem of Defining ‘Race’.</vt:lpstr>
      <vt:lpstr>The Reality of ‘Race’</vt:lpstr>
      <vt:lpstr>Personal Racism</vt:lpstr>
      <vt:lpstr>Definition of Racism</vt:lpstr>
      <vt:lpstr>Institutional Racism</vt:lpstr>
      <vt:lpstr>Early Socialisation</vt:lpstr>
      <vt:lpstr>PowerPoint Presentation</vt:lpstr>
      <vt:lpstr>PowerPoint Presentation</vt:lpstr>
      <vt:lpstr>Definition of Ethnicity </vt:lpstr>
      <vt:lpstr>Emergence &amp; Persistence of Ethnicity</vt:lpstr>
      <vt:lpstr>Nation, Race and Ethnicity</vt:lpstr>
      <vt:lpstr>PowerPoint Presentation</vt:lpstr>
      <vt:lpstr>PowerPoint Presentation</vt:lpstr>
      <vt:lpstr>Recap…Race and Ethnicity</vt:lpstr>
      <vt:lpstr>Nation, Race and Ethnicity</vt:lpstr>
      <vt:lpstr>Ancestry or Physical Attributes?</vt:lpstr>
      <vt:lpstr>Ethnocentrism</vt:lpstr>
      <vt:lpstr>Theoretical Perspectives on Ethnicity</vt:lpstr>
      <vt:lpstr>Primordialists</vt:lpstr>
      <vt:lpstr>Primordialists</vt:lpstr>
      <vt:lpstr>Primordialists</vt:lpstr>
      <vt:lpstr>Primordialists</vt:lpstr>
      <vt:lpstr>The Rwandan Genocide</vt:lpstr>
      <vt:lpstr>The Rwandan Genocide</vt:lpstr>
      <vt:lpstr>The Rwandan Genocide</vt:lpstr>
      <vt:lpstr>Primordialists</vt:lpstr>
      <vt:lpstr>Primordialists</vt:lpstr>
      <vt:lpstr>Social Constructionism</vt:lpstr>
      <vt:lpstr>Social Constructionism</vt:lpstr>
      <vt:lpstr>Social Constructionism</vt:lpstr>
      <vt:lpstr>The Rwandan Genocide</vt:lpstr>
      <vt:lpstr>The Rwandan Genocide</vt:lpstr>
      <vt:lpstr>Social Constructionism: The Formation of Ethnic Identity</vt:lpstr>
      <vt:lpstr>Social Constructionism</vt:lpstr>
      <vt:lpstr>Instrumentalists</vt:lpstr>
      <vt:lpstr>Instrumentalism &amp; Politics</vt:lpstr>
      <vt:lpstr>Instrumentalists</vt:lpstr>
      <vt:lpstr>The Rwandan Genocide</vt:lpstr>
      <vt:lpstr>The Rwandan Genocide</vt:lpstr>
      <vt:lpstr>The Rwandan Genocide</vt:lpstr>
      <vt:lpstr>Instrumentalists Explanation</vt:lpstr>
      <vt:lpstr>PowerPoint Presentation</vt:lpstr>
      <vt:lpstr>PowerPoint Presentation</vt:lpstr>
      <vt:lpstr>Multi-culturalism: What does it mean?</vt:lpstr>
      <vt:lpstr>PowerPoint Presentation</vt:lpstr>
      <vt:lpstr>Multi-culturalism: What does it mean?</vt:lpstr>
      <vt:lpstr>List of Ethnic Groups Taken from 2011 Census</vt:lpstr>
      <vt:lpstr>List of Ethnic Groups Taken from 2011 Census</vt:lpstr>
      <vt:lpstr>List of Ethnic Groups Taken from 2011 Census</vt:lpstr>
      <vt:lpstr>List of Ethnic Groups Taken from 2011 Census</vt:lpstr>
      <vt:lpstr>Ethnicity</vt:lpstr>
      <vt:lpstr> BAME </vt:lpstr>
      <vt:lpstr>BAME</vt:lpstr>
      <vt:lpstr>BAME</vt:lpstr>
      <vt:lpstr>Race report statistics</vt:lpstr>
      <vt:lpstr>Race report statistics</vt:lpstr>
      <vt:lpstr>Race report statistics</vt:lpstr>
      <vt:lpstr>Gypsy Roma and Traveller Ethnic Groups</vt:lpstr>
      <vt:lpstr>Gypsy Roma and Traveller Families</vt:lpstr>
      <vt:lpstr>How do we Perceive Gypsy Roma and Traveller Ethnic Groups?</vt:lpstr>
      <vt:lpstr>Common Myths…</vt:lpstr>
      <vt:lpstr>The politics of nationalism and racism</vt:lpstr>
      <vt:lpstr>Racism in the UK</vt:lpstr>
      <vt:lpstr>Racism in the UK</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Sharon Cole</cp:lastModifiedBy>
  <cp:revision>30</cp:revision>
  <dcterms:created xsi:type="dcterms:W3CDTF">2021-02-21T19:18:15Z</dcterms:created>
  <dcterms:modified xsi:type="dcterms:W3CDTF">2025-02-08T09:39:02Z</dcterms:modified>
</cp:coreProperties>
</file>