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10/20/2021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10/20/2021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10/20/2021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10/20/2021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10/20/2021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10/20/2021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10/20/2021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ECYW6001 - dissertation</a:t>
            </a:r>
          </a:p>
        </p:txBody>
      </p:sp>
      <p:sp>
        <p:nvSpPr>
          <p:cNvPr id="3" name="Subtitle 2"/>
          <p:cNvSpPr>
            <a:spLocks noGrp="1"/>
          </p:cNvSpPr>
          <p:nvPr>
            <p:ph type="subTitle" idx="1"/>
          </p:nvPr>
        </p:nvSpPr>
        <p:spPr/>
        <p:txBody>
          <a:bodyPr/>
          <a:lstStyle/>
          <a:p>
            <a:r>
              <a:rPr lang="en-GB" dirty="0"/>
              <a:t>Lead lecture: 21</a:t>
            </a:r>
            <a:r>
              <a:rPr lang="en-GB" baseline="30000" dirty="0"/>
              <a:t>st</a:t>
            </a:r>
            <a:r>
              <a:rPr lang="en-GB" dirty="0"/>
              <a:t> October 2021</a:t>
            </a:r>
          </a:p>
        </p:txBody>
      </p:sp>
    </p:spTree>
    <p:extLst>
      <p:ext uri="{BB962C8B-B14F-4D97-AF65-F5344CB8AC3E}">
        <p14:creationId xmlns:p14="http://schemas.microsoft.com/office/powerpoint/2010/main" val="65490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Aim of module</a:t>
            </a:r>
          </a:p>
        </p:txBody>
      </p:sp>
      <p:sp>
        <p:nvSpPr>
          <p:cNvPr id="3" name="Content Placeholder 2"/>
          <p:cNvSpPr>
            <a:spLocks noGrp="1"/>
          </p:cNvSpPr>
          <p:nvPr>
            <p:ph idx="1"/>
          </p:nvPr>
        </p:nvSpPr>
        <p:spPr/>
        <p:txBody>
          <a:bodyPr>
            <a:normAutofit/>
          </a:bodyPr>
          <a:lstStyle/>
          <a:p>
            <a:pPr lvl="0" algn="just" hangingPunct="0"/>
            <a:r>
              <a:rPr lang="en-GB" sz="2400" dirty="0"/>
              <a:t>To provide students with the opportunity to engage in a substantial self-managed dissertation/project in a field of study related to young people, to build on concepts, skills and techniques developed in previous modules, and for students to demonstrate the ability to direct their own studies and to provide students with the knowledge and understanding of the importance of ethical principles within the social research framework </a:t>
            </a:r>
          </a:p>
        </p:txBody>
      </p:sp>
    </p:spTree>
    <p:extLst>
      <p:ext uri="{BB962C8B-B14F-4D97-AF65-F5344CB8AC3E}">
        <p14:creationId xmlns:p14="http://schemas.microsoft.com/office/powerpoint/2010/main" val="3871847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Learning outcomes</a:t>
            </a:r>
          </a:p>
        </p:txBody>
      </p:sp>
      <p:sp>
        <p:nvSpPr>
          <p:cNvPr id="3" name="Content Placeholder 2"/>
          <p:cNvSpPr>
            <a:spLocks noGrp="1"/>
          </p:cNvSpPr>
          <p:nvPr>
            <p:ph idx="1"/>
          </p:nvPr>
        </p:nvSpPr>
        <p:spPr>
          <a:xfrm>
            <a:off x="2231136" y="2638044"/>
            <a:ext cx="7729728" cy="4219956"/>
          </a:xfrm>
        </p:spPr>
        <p:txBody>
          <a:bodyPr>
            <a:normAutofit lnSpcReduction="10000"/>
          </a:bodyPr>
          <a:lstStyle/>
          <a:p>
            <a:pPr hangingPunct="0"/>
            <a:r>
              <a:rPr lang="en-GB" sz="2000" dirty="0"/>
              <a:t>Upon the successful completion of this module, the student should be able to:</a:t>
            </a:r>
          </a:p>
          <a:p>
            <a:pPr lvl="1" hangingPunct="0"/>
            <a:r>
              <a:rPr lang="en-GB" sz="1800" dirty="0"/>
              <a:t>Critically evaluate research data or literature and draw out the implications for policy and professional practice;</a:t>
            </a:r>
          </a:p>
          <a:p>
            <a:pPr lvl="1" hangingPunct="0"/>
            <a:r>
              <a:rPr lang="en-GB" sz="1800" dirty="0"/>
              <a:t>Critically evaluate the nature of quantitative and qualitative research methodologies; research design and their strengths, weaknesses and limitations and apply this to their work; </a:t>
            </a:r>
          </a:p>
          <a:p>
            <a:pPr lvl="1" hangingPunct="0"/>
            <a:r>
              <a:rPr lang="en-GB" sz="1800" dirty="0"/>
              <a:t>Apply research and evaluation skills, within relevant ethical codes, to formulate and answer to a self-determined research question.</a:t>
            </a:r>
          </a:p>
          <a:p>
            <a:pPr lvl="1" hangingPunct="0"/>
            <a:r>
              <a:rPr lang="en-GB" sz="1800" dirty="0"/>
              <a:t>Appreciate the complexity of the research process and demonstrate the ability to reflect critically about the process of carrying out their own study.</a:t>
            </a:r>
          </a:p>
          <a:p>
            <a:pPr lvl="1" hangingPunct="0"/>
            <a:r>
              <a:rPr lang="en-GB" sz="1800" dirty="0"/>
              <a:t>Organise their knowledge and learning through use of a range of information resources, and present their work appropriately.</a:t>
            </a:r>
          </a:p>
          <a:p>
            <a:endParaRPr lang="en-GB" dirty="0"/>
          </a:p>
        </p:txBody>
      </p:sp>
    </p:spTree>
    <p:extLst>
      <p:ext uri="{BB962C8B-B14F-4D97-AF65-F5344CB8AC3E}">
        <p14:creationId xmlns:p14="http://schemas.microsoft.com/office/powerpoint/2010/main" val="3852701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Indicative content</a:t>
            </a:r>
          </a:p>
        </p:txBody>
      </p:sp>
      <p:sp>
        <p:nvSpPr>
          <p:cNvPr id="3" name="Content Placeholder 2"/>
          <p:cNvSpPr>
            <a:spLocks noGrp="1"/>
          </p:cNvSpPr>
          <p:nvPr>
            <p:ph idx="1"/>
          </p:nvPr>
        </p:nvSpPr>
        <p:spPr>
          <a:xfrm>
            <a:off x="2231136" y="2638044"/>
            <a:ext cx="7729728" cy="4219956"/>
          </a:xfrm>
        </p:spPr>
        <p:txBody>
          <a:bodyPr>
            <a:normAutofit fontScale="77500" lnSpcReduction="20000"/>
          </a:bodyPr>
          <a:lstStyle/>
          <a:p>
            <a:pPr lvl="0" hangingPunct="0"/>
            <a:r>
              <a:rPr lang="en-GB" sz="2200" dirty="0"/>
              <a:t>Identification of worthwhile and feasible foci for individual projects, where the agreed topic may be project/case study </a:t>
            </a:r>
            <a:r>
              <a:rPr lang="en-GB" sz="2200" b="1" u="sng" dirty="0"/>
              <a:t>or</a:t>
            </a:r>
            <a:r>
              <a:rPr lang="en-GB" sz="2200" dirty="0"/>
              <a:t> literature based/qualitative and/or quantitative in nature.</a:t>
            </a:r>
          </a:p>
          <a:p>
            <a:pPr lvl="0" hangingPunct="0"/>
            <a:r>
              <a:rPr lang="en-GB" sz="2200" dirty="0"/>
              <a:t>Within this piece of work students should be aware that the essence of the module is to encourage autonomy in the planning, organisation and delivery of their work.</a:t>
            </a:r>
          </a:p>
          <a:p>
            <a:pPr lvl="0" hangingPunct="0"/>
            <a:r>
              <a:rPr lang="en-GB" sz="2200" dirty="0"/>
              <a:t>Development, sharing and refining of a research proposal.</a:t>
            </a:r>
          </a:p>
          <a:p>
            <a:pPr lvl="0" hangingPunct="0"/>
            <a:r>
              <a:rPr lang="en-GB" sz="2200" dirty="0"/>
              <a:t>Examination of the process of linking theoretical aspects of research foci: literature and research questions.</a:t>
            </a:r>
          </a:p>
          <a:p>
            <a:pPr lvl="0" hangingPunct="0"/>
            <a:r>
              <a:rPr lang="en-GB" sz="2200" dirty="0"/>
              <a:t>Designing, sharing, and piloting data gathering instruments to address research foci.</a:t>
            </a:r>
          </a:p>
          <a:p>
            <a:pPr lvl="0" hangingPunct="0"/>
            <a:r>
              <a:rPr lang="en-GB" sz="2200" dirty="0"/>
              <a:t>Addressing ethical issues in collecting data.</a:t>
            </a:r>
          </a:p>
          <a:p>
            <a:pPr lvl="0" hangingPunct="0"/>
            <a:r>
              <a:rPr lang="en-GB" sz="2200" dirty="0"/>
              <a:t>Consideration of the levels of analysis and methods of presenting data.</a:t>
            </a:r>
          </a:p>
          <a:p>
            <a:pPr lvl="0" hangingPunct="0"/>
            <a:r>
              <a:rPr lang="en-GB" sz="2200" dirty="0"/>
              <a:t>Dissemination and application of research findings in relation to students’ work with young people. </a:t>
            </a:r>
          </a:p>
          <a:p>
            <a:pPr marL="0" indent="0">
              <a:buNone/>
            </a:pPr>
            <a:endParaRPr lang="en-GB" dirty="0"/>
          </a:p>
        </p:txBody>
      </p:sp>
    </p:spTree>
    <p:extLst>
      <p:ext uri="{BB962C8B-B14F-4D97-AF65-F5344CB8AC3E}">
        <p14:creationId xmlns:p14="http://schemas.microsoft.com/office/powerpoint/2010/main" val="1662903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Assessment </a:t>
            </a:r>
          </a:p>
        </p:txBody>
      </p:sp>
      <p:pic>
        <p:nvPicPr>
          <p:cNvPr id="4" name="Content Placeholder 3"/>
          <p:cNvPicPr>
            <a:picLocks noGrp="1" noChangeAspect="1"/>
          </p:cNvPicPr>
          <p:nvPr>
            <p:ph idx="1"/>
          </p:nvPr>
        </p:nvPicPr>
        <p:blipFill>
          <a:blip r:embed="rId2"/>
          <a:stretch>
            <a:fillRect/>
          </a:stretch>
        </p:blipFill>
        <p:spPr>
          <a:xfrm>
            <a:off x="1083851" y="2844687"/>
            <a:ext cx="10149201" cy="833211"/>
          </a:xfrm>
          <a:prstGeom prst="rect">
            <a:avLst/>
          </a:prstGeom>
        </p:spPr>
      </p:pic>
    </p:spTree>
    <p:extLst>
      <p:ext uri="{BB962C8B-B14F-4D97-AF65-F5344CB8AC3E}">
        <p14:creationId xmlns:p14="http://schemas.microsoft.com/office/powerpoint/2010/main" val="1075326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Submission date</a:t>
            </a:r>
          </a:p>
        </p:txBody>
      </p:sp>
      <p:sp>
        <p:nvSpPr>
          <p:cNvPr id="3" name="Content Placeholder 2"/>
          <p:cNvSpPr>
            <a:spLocks noGrp="1"/>
          </p:cNvSpPr>
          <p:nvPr>
            <p:ph idx="1"/>
          </p:nvPr>
        </p:nvSpPr>
        <p:spPr>
          <a:xfrm>
            <a:off x="2231136" y="2638044"/>
            <a:ext cx="7729728" cy="4219956"/>
          </a:xfrm>
        </p:spPr>
        <p:txBody>
          <a:bodyPr>
            <a:normAutofit/>
          </a:bodyPr>
          <a:lstStyle/>
          <a:p>
            <a:r>
              <a:rPr lang="en-GB" sz="2800" dirty="0"/>
              <a:t>Monday 16</a:t>
            </a:r>
            <a:r>
              <a:rPr lang="en-GB" sz="2800" baseline="30000" dirty="0"/>
              <a:t>th</a:t>
            </a:r>
            <a:r>
              <a:rPr lang="en-GB" sz="2800" dirty="0"/>
              <a:t> May 2022</a:t>
            </a:r>
          </a:p>
          <a:p>
            <a:r>
              <a:rPr lang="en-GB" sz="2800" dirty="0"/>
              <a:t>(Provisional Grades and Feedback: 15</a:t>
            </a:r>
            <a:r>
              <a:rPr lang="en-GB" sz="2800" baseline="30000" dirty="0"/>
              <a:t>th</a:t>
            </a:r>
            <a:r>
              <a:rPr lang="en-GB" sz="2800" dirty="0"/>
              <a:t> June 2022)</a:t>
            </a:r>
          </a:p>
        </p:txBody>
      </p:sp>
    </p:spTree>
    <p:extLst>
      <p:ext uri="{BB962C8B-B14F-4D97-AF65-F5344CB8AC3E}">
        <p14:creationId xmlns:p14="http://schemas.microsoft.com/office/powerpoint/2010/main" val="2450721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Important information</a:t>
            </a:r>
          </a:p>
        </p:txBody>
      </p:sp>
      <p:sp>
        <p:nvSpPr>
          <p:cNvPr id="3" name="Content Placeholder 2"/>
          <p:cNvSpPr>
            <a:spLocks noGrp="1"/>
          </p:cNvSpPr>
          <p:nvPr>
            <p:ph sz="half" idx="1"/>
          </p:nvPr>
        </p:nvSpPr>
        <p:spPr>
          <a:xfrm>
            <a:off x="1581912" y="2638044"/>
            <a:ext cx="4271771" cy="4219956"/>
          </a:xfrm>
        </p:spPr>
        <p:txBody>
          <a:bodyPr/>
          <a:lstStyle/>
          <a:p>
            <a:pPr marL="0" indent="0">
              <a:buNone/>
            </a:pPr>
            <a:r>
              <a:rPr lang="en-GB" sz="2800" b="1" dirty="0"/>
              <a:t>Lecture Contact Points:</a:t>
            </a:r>
          </a:p>
          <a:p>
            <a:r>
              <a:rPr lang="en-GB" sz="2400" dirty="0"/>
              <a:t>21</a:t>
            </a:r>
            <a:r>
              <a:rPr lang="en-GB" sz="2400" baseline="30000" dirty="0"/>
              <a:t>st</a:t>
            </a:r>
            <a:r>
              <a:rPr lang="en-GB" sz="2400" dirty="0"/>
              <a:t> October</a:t>
            </a:r>
          </a:p>
          <a:p>
            <a:r>
              <a:rPr lang="en-GB" sz="2400" dirty="0"/>
              <a:t>4</a:t>
            </a:r>
            <a:r>
              <a:rPr lang="en-GB" sz="2400" baseline="30000" dirty="0"/>
              <a:t>th</a:t>
            </a:r>
            <a:r>
              <a:rPr lang="en-GB" sz="2400" dirty="0"/>
              <a:t> November</a:t>
            </a:r>
          </a:p>
          <a:p>
            <a:r>
              <a:rPr lang="en-GB" sz="2400" dirty="0"/>
              <a:t>11</a:t>
            </a:r>
            <a:r>
              <a:rPr lang="en-GB" sz="2400" baseline="30000" dirty="0"/>
              <a:t>th</a:t>
            </a:r>
            <a:r>
              <a:rPr lang="en-GB" sz="2400" dirty="0"/>
              <a:t> November</a:t>
            </a:r>
          </a:p>
          <a:p>
            <a:r>
              <a:rPr lang="en-GB" sz="2400" dirty="0"/>
              <a:t>18</a:t>
            </a:r>
            <a:r>
              <a:rPr lang="en-GB" sz="2400" baseline="30000" dirty="0"/>
              <a:t>th</a:t>
            </a:r>
            <a:r>
              <a:rPr lang="en-GB" sz="2400" dirty="0"/>
              <a:t> November</a:t>
            </a:r>
          </a:p>
          <a:p>
            <a:r>
              <a:rPr lang="en-GB" sz="2400" dirty="0"/>
              <a:t>25</a:t>
            </a:r>
            <a:r>
              <a:rPr lang="en-GB" sz="2400" baseline="30000" dirty="0"/>
              <a:t>th</a:t>
            </a:r>
            <a:r>
              <a:rPr lang="en-GB" sz="2400" dirty="0"/>
              <a:t> November </a:t>
            </a:r>
            <a:endParaRPr lang="en-GB" sz="2000" dirty="0"/>
          </a:p>
          <a:p>
            <a:r>
              <a:rPr lang="en-GB" sz="2400" dirty="0"/>
              <a:t>27</a:t>
            </a:r>
            <a:r>
              <a:rPr lang="en-GB" sz="2400" baseline="30000" dirty="0"/>
              <a:t>th</a:t>
            </a:r>
            <a:r>
              <a:rPr lang="en-GB" sz="2400" dirty="0"/>
              <a:t> January</a:t>
            </a:r>
          </a:p>
          <a:p>
            <a:endParaRPr lang="en-GB" dirty="0"/>
          </a:p>
        </p:txBody>
      </p:sp>
      <p:sp>
        <p:nvSpPr>
          <p:cNvPr id="4" name="Content Placeholder 3"/>
          <p:cNvSpPr>
            <a:spLocks noGrp="1"/>
          </p:cNvSpPr>
          <p:nvPr>
            <p:ph sz="half" idx="2"/>
          </p:nvPr>
        </p:nvSpPr>
        <p:spPr>
          <a:xfrm>
            <a:off x="6338315" y="2638044"/>
            <a:ext cx="4270247" cy="4219956"/>
          </a:xfrm>
        </p:spPr>
        <p:txBody>
          <a:bodyPr>
            <a:normAutofit/>
          </a:bodyPr>
          <a:lstStyle/>
          <a:p>
            <a:pPr marL="0" indent="0">
              <a:buNone/>
            </a:pPr>
            <a:r>
              <a:rPr lang="en-GB" sz="2800" dirty="0"/>
              <a:t>Ongoing group supervision on these dates: </a:t>
            </a:r>
          </a:p>
          <a:p>
            <a:pPr lvl="1"/>
            <a:r>
              <a:rPr lang="en-GB" sz="2400" dirty="0"/>
              <a:t>17</a:t>
            </a:r>
            <a:r>
              <a:rPr lang="en-GB" sz="2400" baseline="30000" dirty="0"/>
              <a:t>th</a:t>
            </a:r>
            <a:r>
              <a:rPr lang="en-GB" sz="2400" dirty="0"/>
              <a:t> March</a:t>
            </a:r>
          </a:p>
          <a:p>
            <a:pPr lvl="1"/>
            <a:r>
              <a:rPr lang="en-GB" sz="2400" dirty="0"/>
              <a:t>24</a:t>
            </a:r>
            <a:r>
              <a:rPr lang="en-GB" sz="2400" baseline="30000" dirty="0"/>
              <a:t>th</a:t>
            </a:r>
            <a:r>
              <a:rPr lang="en-GB" sz="2400" dirty="0"/>
              <a:t> March</a:t>
            </a:r>
          </a:p>
          <a:p>
            <a:pPr lvl="1"/>
            <a:r>
              <a:rPr lang="en-GB" sz="2400" dirty="0"/>
              <a:t>31</a:t>
            </a:r>
            <a:r>
              <a:rPr lang="en-GB" sz="2400" baseline="30000" dirty="0"/>
              <a:t>st</a:t>
            </a:r>
            <a:r>
              <a:rPr lang="en-GB" sz="2400" dirty="0"/>
              <a:t> March</a:t>
            </a:r>
          </a:p>
          <a:p>
            <a:pPr lvl="1"/>
            <a:r>
              <a:rPr lang="en-GB" sz="2400" dirty="0"/>
              <a:t>28</a:t>
            </a:r>
            <a:r>
              <a:rPr lang="en-GB" sz="2400" baseline="30000" dirty="0"/>
              <a:t>th</a:t>
            </a:r>
            <a:r>
              <a:rPr lang="en-GB" sz="2400" dirty="0"/>
              <a:t> April</a:t>
            </a:r>
          </a:p>
          <a:p>
            <a:r>
              <a:rPr lang="en-GB" sz="2800" dirty="0"/>
              <a:t>Individual Supervision will also be provided</a:t>
            </a:r>
          </a:p>
        </p:txBody>
      </p:sp>
    </p:spTree>
    <p:extLst>
      <p:ext uri="{BB962C8B-B14F-4D97-AF65-F5344CB8AC3E}">
        <p14:creationId xmlns:p14="http://schemas.microsoft.com/office/powerpoint/2010/main" val="4248252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Discussion</a:t>
            </a:r>
          </a:p>
        </p:txBody>
      </p:sp>
      <p:sp>
        <p:nvSpPr>
          <p:cNvPr id="3" name="Content Placeholder 2"/>
          <p:cNvSpPr>
            <a:spLocks noGrp="1"/>
          </p:cNvSpPr>
          <p:nvPr>
            <p:ph idx="1"/>
          </p:nvPr>
        </p:nvSpPr>
        <p:spPr>
          <a:xfrm>
            <a:off x="2231136" y="2638044"/>
            <a:ext cx="7729728" cy="4283261"/>
          </a:xfrm>
        </p:spPr>
        <p:txBody>
          <a:bodyPr>
            <a:normAutofit/>
          </a:bodyPr>
          <a:lstStyle/>
          <a:p>
            <a:r>
              <a:rPr lang="en-GB" sz="2800" dirty="0"/>
              <a:t>Your ideas…</a:t>
            </a:r>
          </a:p>
        </p:txBody>
      </p:sp>
    </p:spTree>
    <p:extLst>
      <p:ext uri="{BB962C8B-B14F-4D97-AF65-F5344CB8AC3E}">
        <p14:creationId xmlns:p14="http://schemas.microsoft.com/office/powerpoint/2010/main" val="93067527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137</TotalTime>
  <Words>408</Words>
  <Application>Microsoft Office PowerPoint</Application>
  <PresentationFormat>Widescreen</PresentationFormat>
  <Paragraphs>40</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Gill Sans MT</vt:lpstr>
      <vt:lpstr>Parcel</vt:lpstr>
      <vt:lpstr>ECYW6001 - dissertation</vt:lpstr>
      <vt:lpstr>Aim of module</vt:lpstr>
      <vt:lpstr>Learning outcomes</vt:lpstr>
      <vt:lpstr>Indicative content</vt:lpstr>
      <vt:lpstr>Assessment </vt:lpstr>
      <vt:lpstr>Submission date</vt:lpstr>
      <vt:lpstr>Important information</vt:lpstr>
      <vt:lpstr>Discussion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ECYW6001 - dissertation</dc:title>
  <dc:creator>Angharad Lewis</dc:creator>
  <cp:lastModifiedBy>Angharad Lewis</cp:lastModifiedBy>
  <cp:revision>4</cp:revision>
  <dcterms:created xsi:type="dcterms:W3CDTF">2020-10-22T14:06:10Z</dcterms:created>
  <dcterms:modified xsi:type="dcterms:W3CDTF">2021-10-20T22:17:50Z</dcterms:modified>
</cp:coreProperties>
</file>