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70" r:id="rId5"/>
    <p:sldId id="259" r:id="rId6"/>
    <p:sldId id="261" r:id="rId7"/>
    <p:sldId id="260" r:id="rId8"/>
    <p:sldId id="272" r:id="rId9"/>
    <p:sldId id="264" r:id="rId10"/>
    <p:sldId id="271" r:id="rId11"/>
    <p:sldId id="263" r:id="rId12"/>
    <p:sldId id="265" r:id="rId13"/>
    <p:sldId id="266" r:id="rId14"/>
    <p:sldId id="273" r:id="rId15"/>
    <p:sldId id="267" r:id="rId16"/>
    <p:sldId id="268"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DE1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48" autoAdjust="0"/>
    <p:restoredTop sz="94660"/>
  </p:normalViewPr>
  <p:slideViewPr>
    <p:cSldViewPr snapToGrid="0" showGuides="1">
      <p:cViewPr varScale="1">
        <p:scale>
          <a:sx n="75" d="100"/>
          <a:sy n="75" d="100"/>
        </p:scale>
        <p:origin x="667" y="43"/>
      </p:cViewPr>
      <p:guideLst>
        <p:guide orient="horz" pos="2205"/>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Dog's health</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F2C-4F9F-A343-99FEBCE62F3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F2C-4F9F-A343-99FEBCE62F31}"/>
              </c:ext>
            </c:extLst>
          </c:dPt>
          <c:cat>
            <c:strRef>
              <c:f>Sheet1!$A$2:$A$5</c:f>
              <c:strCache>
                <c:ptCount val="2"/>
                <c:pt idx="0">
                  <c:v>overwight dogs</c:v>
                </c:pt>
                <c:pt idx="1">
                  <c:v>healthy wight</c:v>
                </c:pt>
              </c:strCache>
            </c:strRef>
          </c:cat>
          <c:val>
            <c:numRef>
              <c:f>Sheet1!$B$2:$B$5</c:f>
              <c:numCache>
                <c:formatCode>General</c:formatCode>
                <c:ptCount val="2"/>
                <c:pt idx="0">
                  <c:v>55</c:v>
                </c:pt>
                <c:pt idx="1">
                  <c:v>45</c:v>
                </c:pt>
              </c:numCache>
            </c:numRef>
          </c:val>
          <c:extLst>
            <c:ext xmlns:c16="http://schemas.microsoft.com/office/drawing/2014/chart" uri="{C3380CC4-5D6E-409C-BE32-E72D297353CC}">
              <c16:uniqueId val="{00000000-9F2E-41FF-8189-16737E3C63A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41370B-1E13-4CB9-9135-F100463CF5ED}" type="doc">
      <dgm:prSet loTypeId="urn:microsoft.com/office/officeart/2005/8/layout/orgChart1" loCatId="hierarchy" qsTypeId="urn:microsoft.com/office/officeart/2005/8/quickstyle/simple1" qsCatId="simple" csTypeId="urn:microsoft.com/office/officeart/2005/8/colors/accent2_1" csCatId="accent2" phldr="1"/>
      <dgm:spPr/>
      <dgm:t>
        <a:bodyPr/>
        <a:lstStyle/>
        <a:p>
          <a:endParaRPr lang="en-GB"/>
        </a:p>
      </dgm:t>
    </dgm:pt>
    <dgm:pt modelId="{6084CA8F-14DE-4707-BBAF-9ECA6AABA01E}">
      <dgm:prSet phldrT="[Text]"/>
      <dgm:spPr/>
      <dgm:t>
        <a:bodyPr/>
        <a:lstStyle/>
        <a:p>
          <a:pPr>
            <a:buNone/>
          </a:pPr>
          <a:r>
            <a:rPr lang="en-GB" b="1" dirty="0">
              <a:latin typeface="Arial" panose="020B0604020202020204" pitchFamily="34" charset="0"/>
              <a:cs typeface="Arial" panose="020B0604020202020204" pitchFamily="34" charset="0"/>
            </a:rPr>
            <a:t>Founder &amp; Managing Director</a:t>
          </a:r>
          <a:r>
            <a:rPr lang="en-GB" dirty="0">
              <a:latin typeface="Arial" panose="020B0604020202020204" pitchFamily="34" charset="0"/>
              <a:cs typeface="Arial" panose="020B0604020202020204" pitchFamily="34" charset="0"/>
            </a:rPr>
            <a:t> </a:t>
          </a:r>
        </a:p>
        <a:p>
          <a:pPr>
            <a:buNone/>
          </a:pPr>
          <a:r>
            <a:rPr lang="en-GB" dirty="0">
              <a:latin typeface="Arial" panose="020B0604020202020204" pitchFamily="34" charset="0"/>
              <a:cs typeface="Arial" panose="020B0604020202020204" pitchFamily="34" charset="0"/>
            </a:rPr>
            <a:t>Oversees strategy, finances, and partnerships</a:t>
          </a:r>
        </a:p>
        <a:p>
          <a:pPr>
            <a:buNone/>
          </a:pPr>
          <a:endParaRPr lang="en-GB" dirty="0">
            <a:latin typeface="Arial" panose="020B0604020202020204" pitchFamily="34" charset="0"/>
            <a:cs typeface="Arial" panose="020B0604020202020204" pitchFamily="34" charset="0"/>
          </a:endParaRPr>
        </a:p>
      </dgm:t>
    </dgm:pt>
    <dgm:pt modelId="{BBE29D34-937F-4D82-8281-775AE1EBBBF6}" type="parTrans" cxnId="{6452D3DC-B3A2-47B4-9031-2FFE06F1EC80}">
      <dgm:prSet/>
      <dgm:spPr/>
      <dgm:t>
        <a:bodyPr/>
        <a:lstStyle/>
        <a:p>
          <a:endParaRPr lang="en-GB"/>
        </a:p>
      </dgm:t>
    </dgm:pt>
    <dgm:pt modelId="{630A2370-F309-47F1-935C-515448AD9BF8}" type="sibTrans" cxnId="{6452D3DC-B3A2-47B4-9031-2FFE06F1EC80}">
      <dgm:prSet/>
      <dgm:spPr/>
      <dgm:t>
        <a:bodyPr/>
        <a:lstStyle/>
        <a:p>
          <a:endParaRPr lang="en-GB"/>
        </a:p>
      </dgm:t>
    </dgm:pt>
    <dgm:pt modelId="{8AE17158-243F-4645-B647-026C569C1256}" type="asst">
      <dgm:prSet phldrT="[Text]"/>
      <dgm:spPr/>
      <dgm:t>
        <a:bodyPr/>
        <a:lstStyle/>
        <a:p>
          <a:pPr>
            <a:buNone/>
          </a:pPr>
          <a:r>
            <a:rPr lang="en-GB" b="1"/>
            <a:t>Marketing &amp; Administration Staff</a:t>
          </a:r>
        </a:p>
        <a:p>
          <a:pPr>
            <a:buNone/>
          </a:pPr>
          <a:r>
            <a:rPr lang="en-GB" b="1"/>
            <a:t> </a:t>
          </a:r>
          <a:r>
            <a:rPr lang="en-GB"/>
            <a:t>Handles social media, bookings, and client communication </a:t>
          </a:r>
        </a:p>
        <a:p>
          <a:pPr>
            <a:buNone/>
          </a:pPr>
          <a:endParaRPr lang="en-GB"/>
        </a:p>
      </dgm:t>
    </dgm:pt>
    <dgm:pt modelId="{B8D64D22-3579-4E1E-B2B3-2B8C4917692A}" type="parTrans" cxnId="{FFB25E0D-AFDE-4D34-9E2B-32BA84302538}">
      <dgm:prSet/>
      <dgm:spPr/>
      <dgm:t>
        <a:bodyPr/>
        <a:lstStyle/>
        <a:p>
          <a:endParaRPr lang="en-GB"/>
        </a:p>
      </dgm:t>
    </dgm:pt>
    <dgm:pt modelId="{6970EA5C-DC27-4F9E-96E4-2AB48026AB95}" type="sibTrans" cxnId="{FFB25E0D-AFDE-4D34-9E2B-32BA84302538}">
      <dgm:prSet/>
      <dgm:spPr/>
      <dgm:t>
        <a:bodyPr/>
        <a:lstStyle/>
        <a:p>
          <a:endParaRPr lang="en-GB"/>
        </a:p>
      </dgm:t>
    </dgm:pt>
    <dgm:pt modelId="{A205F05A-D8FD-4CEB-ACC7-67B886930D72}">
      <dgm:prSet phldrT="[Text]"/>
      <dgm:spPr/>
      <dgm:t>
        <a:bodyPr/>
        <a:lstStyle/>
        <a:p>
          <a:pPr>
            <a:buNone/>
          </a:pPr>
          <a:r>
            <a:rPr lang="en-GB" b="1"/>
            <a:t>Certified Canine Fitness Trainer</a:t>
          </a:r>
          <a:r>
            <a:rPr lang="en-GB"/>
            <a:t> Manages exercise sessions and customer care</a:t>
          </a:r>
        </a:p>
      </dgm:t>
    </dgm:pt>
    <dgm:pt modelId="{8761F5CB-5C4E-4143-8B4A-699A96E9DF70}" type="parTrans" cxnId="{0AE2FEB1-5FA8-4346-A472-A6920D3AB134}">
      <dgm:prSet/>
      <dgm:spPr/>
      <dgm:t>
        <a:bodyPr/>
        <a:lstStyle/>
        <a:p>
          <a:endParaRPr lang="en-GB"/>
        </a:p>
      </dgm:t>
    </dgm:pt>
    <dgm:pt modelId="{B23DD889-A220-4C52-9372-41D75B1F942E}" type="sibTrans" cxnId="{0AE2FEB1-5FA8-4346-A472-A6920D3AB134}">
      <dgm:prSet/>
      <dgm:spPr/>
      <dgm:t>
        <a:bodyPr/>
        <a:lstStyle/>
        <a:p>
          <a:endParaRPr lang="en-GB"/>
        </a:p>
      </dgm:t>
    </dgm:pt>
    <dgm:pt modelId="{6E742BCB-A949-4E04-9EA7-48126595078C}">
      <dgm:prSet phldrT="[Text]"/>
      <dgm:spPr/>
      <dgm:t>
        <a:bodyPr/>
        <a:lstStyle/>
        <a:p>
          <a:pPr>
            <a:buNone/>
          </a:pPr>
          <a:r>
            <a:rPr lang="en-GB" b="1"/>
            <a:t>Part-time Veterinary Advisor</a:t>
          </a:r>
          <a:r>
            <a:rPr lang="en-GB"/>
            <a:t> Validates programmes and liaises with clinics</a:t>
          </a:r>
        </a:p>
      </dgm:t>
    </dgm:pt>
    <dgm:pt modelId="{7C00FBE8-3FB1-4521-B535-1C2BC0D15E7D}" type="parTrans" cxnId="{19441F49-FDE5-4E56-8119-A47A0C60D147}">
      <dgm:prSet/>
      <dgm:spPr/>
      <dgm:t>
        <a:bodyPr/>
        <a:lstStyle/>
        <a:p>
          <a:endParaRPr lang="en-GB"/>
        </a:p>
      </dgm:t>
    </dgm:pt>
    <dgm:pt modelId="{418C712F-5FB5-4A52-8266-A0BDD11CCCAE}" type="sibTrans" cxnId="{19441F49-FDE5-4E56-8119-A47A0C60D147}">
      <dgm:prSet/>
      <dgm:spPr/>
      <dgm:t>
        <a:bodyPr/>
        <a:lstStyle/>
        <a:p>
          <a:endParaRPr lang="en-GB"/>
        </a:p>
      </dgm:t>
    </dgm:pt>
    <dgm:pt modelId="{42C548ED-6941-4822-9D03-35D8EE5CD141}">
      <dgm:prSet phldrT="[Text]"/>
      <dgm:spPr/>
      <dgm:t>
        <a:bodyPr/>
        <a:lstStyle/>
        <a:p>
          <a:pPr>
            <a:buNone/>
          </a:pPr>
          <a:r>
            <a:rPr lang="en-GB" b="1"/>
            <a:t>Driver Assistant</a:t>
          </a:r>
          <a:r>
            <a:rPr lang="en-GB"/>
            <a:t> </a:t>
          </a:r>
        </a:p>
        <a:p>
          <a:pPr>
            <a:buNone/>
          </a:pPr>
          <a:r>
            <a:rPr lang="en-GB"/>
            <a:t>Supports logistics and van maintenance</a:t>
          </a:r>
        </a:p>
      </dgm:t>
    </dgm:pt>
    <dgm:pt modelId="{A8932863-A9BD-43DA-A692-CBC4005200EA}" type="parTrans" cxnId="{A3031387-423E-4BEB-9263-139E5DD50CB7}">
      <dgm:prSet/>
      <dgm:spPr/>
      <dgm:t>
        <a:bodyPr/>
        <a:lstStyle/>
        <a:p>
          <a:endParaRPr lang="en-GB"/>
        </a:p>
      </dgm:t>
    </dgm:pt>
    <dgm:pt modelId="{E6F49E5C-E89E-4CE2-A993-D8A301066FA3}" type="sibTrans" cxnId="{A3031387-423E-4BEB-9263-139E5DD50CB7}">
      <dgm:prSet/>
      <dgm:spPr/>
      <dgm:t>
        <a:bodyPr/>
        <a:lstStyle/>
        <a:p>
          <a:endParaRPr lang="en-GB"/>
        </a:p>
      </dgm:t>
    </dgm:pt>
    <dgm:pt modelId="{DF02F3FC-EB9C-479D-BB05-0AD2D2E9B96B}" type="pres">
      <dgm:prSet presAssocID="{3241370B-1E13-4CB9-9135-F100463CF5ED}" presName="hierChild1" presStyleCnt="0">
        <dgm:presLayoutVars>
          <dgm:orgChart val="1"/>
          <dgm:chPref val="1"/>
          <dgm:dir/>
          <dgm:animOne val="branch"/>
          <dgm:animLvl val="lvl"/>
          <dgm:resizeHandles/>
        </dgm:presLayoutVars>
      </dgm:prSet>
      <dgm:spPr/>
    </dgm:pt>
    <dgm:pt modelId="{7CC2D1FB-5D44-41B2-855F-362F86A342A1}" type="pres">
      <dgm:prSet presAssocID="{6084CA8F-14DE-4707-BBAF-9ECA6AABA01E}" presName="hierRoot1" presStyleCnt="0">
        <dgm:presLayoutVars>
          <dgm:hierBranch val="init"/>
        </dgm:presLayoutVars>
      </dgm:prSet>
      <dgm:spPr/>
    </dgm:pt>
    <dgm:pt modelId="{7B38C17B-929B-427D-BD56-844B09C8DC51}" type="pres">
      <dgm:prSet presAssocID="{6084CA8F-14DE-4707-BBAF-9ECA6AABA01E}" presName="rootComposite1" presStyleCnt="0"/>
      <dgm:spPr/>
    </dgm:pt>
    <dgm:pt modelId="{12407764-E344-4A40-B3EA-1717449A5E0E}" type="pres">
      <dgm:prSet presAssocID="{6084CA8F-14DE-4707-BBAF-9ECA6AABA01E}" presName="rootText1" presStyleLbl="node0" presStyleIdx="0" presStyleCnt="1">
        <dgm:presLayoutVars>
          <dgm:chPref val="3"/>
        </dgm:presLayoutVars>
      </dgm:prSet>
      <dgm:spPr/>
    </dgm:pt>
    <dgm:pt modelId="{DFA54622-3047-4A22-9047-10A14DDEAB95}" type="pres">
      <dgm:prSet presAssocID="{6084CA8F-14DE-4707-BBAF-9ECA6AABA01E}" presName="rootConnector1" presStyleLbl="node1" presStyleIdx="0" presStyleCnt="0"/>
      <dgm:spPr/>
    </dgm:pt>
    <dgm:pt modelId="{B9F7D90C-5BEB-4098-A1B4-715708CDB63F}" type="pres">
      <dgm:prSet presAssocID="{6084CA8F-14DE-4707-BBAF-9ECA6AABA01E}" presName="hierChild2" presStyleCnt="0"/>
      <dgm:spPr/>
    </dgm:pt>
    <dgm:pt modelId="{40B9CB19-7075-42C3-BAF1-342B0B5F8300}" type="pres">
      <dgm:prSet presAssocID="{8761F5CB-5C4E-4143-8B4A-699A96E9DF70}" presName="Name37" presStyleLbl="parChTrans1D2" presStyleIdx="0" presStyleCnt="4"/>
      <dgm:spPr/>
    </dgm:pt>
    <dgm:pt modelId="{C52F3DE3-96E5-4BB1-A2AC-C0057E0F042F}" type="pres">
      <dgm:prSet presAssocID="{A205F05A-D8FD-4CEB-ACC7-67B886930D72}" presName="hierRoot2" presStyleCnt="0">
        <dgm:presLayoutVars>
          <dgm:hierBranch val="init"/>
        </dgm:presLayoutVars>
      </dgm:prSet>
      <dgm:spPr/>
    </dgm:pt>
    <dgm:pt modelId="{5550FC4F-4A34-4D3D-A0F0-0CD5E1FEF497}" type="pres">
      <dgm:prSet presAssocID="{A205F05A-D8FD-4CEB-ACC7-67B886930D72}" presName="rootComposite" presStyleCnt="0"/>
      <dgm:spPr/>
    </dgm:pt>
    <dgm:pt modelId="{FC2336BB-1F9D-4A9C-9D51-A9D36D8F4DEE}" type="pres">
      <dgm:prSet presAssocID="{A205F05A-D8FD-4CEB-ACC7-67B886930D72}" presName="rootText" presStyleLbl="node2" presStyleIdx="0" presStyleCnt="3">
        <dgm:presLayoutVars>
          <dgm:chPref val="3"/>
        </dgm:presLayoutVars>
      </dgm:prSet>
      <dgm:spPr/>
    </dgm:pt>
    <dgm:pt modelId="{A4B376D1-9EC1-4D62-82A2-CDEBEC1A6B38}" type="pres">
      <dgm:prSet presAssocID="{A205F05A-D8FD-4CEB-ACC7-67B886930D72}" presName="rootConnector" presStyleLbl="node2" presStyleIdx="0" presStyleCnt="3"/>
      <dgm:spPr/>
    </dgm:pt>
    <dgm:pt modelId="{98086979-1197-4AA1-A561-EB09E2C63F83}" type="pres">
      <dgm:prSet presAssocID="{A205F05A-D8FD-4CEB-ACC7-67B886930D72}" presName="hierChild4" presStyleCnt="0"/>
      <dgm:spPr/>
    </dgm:pt>
    <dgm:pt modelId="{D447E6CE-31D0-431F-9F4D-0A423C09BDDE}" type="pres">
      <dgm:prSet presAssocID="{A205F05A-D8FD-4CEB-ACC7-67B886930D72}" presName="hierChild5" presStyleCnt="0"/>
      <dgm:spPr/>
    </dgm:pt>
    <dgm:pt modelId="{6CFA40CD-50F9-4758-B9A1-73B58A088A6E}" type="pres">
      <dgm:prSet presAssocID="{7C00FBE8-3FB1-4521-B535-1C2BC0D15E7D}" presName="Name37" presStyleLbl="parChTrans1D2" presStyleIdx="1" presStyleCnt="4"/>
      <dgm:spPr/>
    </dgm:pt>
    <dgm:pt modelId="{246E1F25-026E-4167-9896-3D3A974413BC}" type="pres">
      <dgm:prSet presAssocID="{6E742BCB-A949-4E04-9EA7-48126595078C}" presName="hierRoot2" presStyleCnt="0">
        <dgm:presLayoutVars>
          <dgm:hierBranch val="init"/>
        </dgm:presLayoutVars>
      </dgm:prSet>
      <dgm:spPr/>
    </dgm:pt>
    <dgm:pt modelId="{B7D52E7C-080F-4E7E-BE71-E199E88AA7F7}" type="pres">
      <dgm:prSet presAssocID="{6E742BCB-A949-4E04-9EA7-48126595078C}" presName="rootComposite" presStyleCnt="0"/>
      <dgm:spPr/>
    </dgm:pt>
    <dgm:pt modelId="{2148107C-E064-4283-B094-CB8125CCBFED}" type="pres">
      <dgm:prSet presAssocID="{6E742BCB-A949-4E04-9EA7-48126595078C}" presName="rootText" presStyleLbl="node2" presStyleIdx="1" presStyleCnt="3">
        <dgm:presLayoutVars>
          <dgm:chPref val="3"/>
        </dgm:presLayoutVars>
      </dgm:prSet>
      <dgm:spPr/>
    </dgm:pt>
    <dgm:pt modelId="{B5E753EC-511D-4C86-B227-7BD86459DBBF}" type="pres">
      <dgm:prSet presAssocID="{6E742BCB-A949-4E04-9EA7-48126595078C}" presName="rootConnector" presStyleLbl="node2" presStyleIdx="1" presStyleCnt="3"/>
      <dgm:spPr/>
    </dgm:pt>
    <dgm:pt modelId="{35F2E431-B9CC-46CF-931F-BB204B8F4161}" type="pres">
      <dgm:prSet presAssocID="{6E742BCB-A949-4E04-9EA7-48126595078C}" presName="hierChild4" presStyleCnt="0"/>
      <dgm:spPr/>
    </dgm:pt>
    <dgm:pt modelId="{A8B5A578-178B-4D8C-B5AF-9CA32381E54A}" type="pres">
      <dgm:prSet presAssocID="{6E742BCB-A949-4E04-9EA7-48126595078C}" presName="hierChild5" presStyleCnt="0"/>
      <dgm:spPr/>
    </dgm:pt>
    <dgm:pt modelId="{A962C768-90D7-4172-84E1-E43E1F4EFCF8}" type="pres">
      <dgm:prSet presAssocID="{A8932863-A9BD-43DA-A692-CBC4005200EA}" presName="Name37" presStyleLbl="parChTrans1D2" presStyleIdx="2" presStyleCnt="4"/>
      <dgm:spPr/>
    </dgm:pt>
    <dgm:pt modelId="{2AC23141-841C-4B85-9EC3-9E8D9B96EC9A}" type="pres">
      <dgm:prSet presAssocID="{42C548ED-6941-4822-9D03-35D8EE5CD141}" presName="hierRoot2" presStyleCnt="0">
        <dgm:presLayoutVars>
          <dgm:hierBranch val="init"/>
        </dgm:presLayoutVars>
      </dgm:prSet>
      <dgm:spPr/>
    </dgm:pt>
    <dgm:pt modelId="{B2A9F37D-3A4C-448A-9098-40DEB3F06C68}" type="pres">
      <dgm:prSet presAssocID="{42C548ED-6941-4822-9D03-35D8EE5CD141}" presName="rootComposite" presStyleCnt="0"/>
      <dgm:spPr/>
    </dgm:pt>
    <dgm:pt modelId="{5EAAF14B-C7D0-4CEB-9B09-15767BCFC827}" type="pres">
      <dgm:prSet presAssocID="{42C548ED-6941-4822-9D03-35D8EE5CD141}" presName="rootText" presStyleLbl="node2" presStyleIdx="2" presStyleCnt="3">
        <dgm:presLayoutVars>
          <dgm:chPref val="3"/>
        </dgm:presLayoutVars>
      </dgm:prSet>
      <dgm:spPr/>
    </dgm:pt>
    <dgm:pt modelId="{66707A6D-4DEC-4C4E-9DDF-EEE6D05C946F}" type="pres">
      <dgm:prSet presAssocID="{42C548ED-6941-4822-9D03-35D8EE5CD141}" presName="rootConnector" presStyleLbl="node2" presStyleIdx="2" presStyleCnt="3"/>
      <dgm:spPr/>
    </dgm:pt>
    <dgm:pt modelId="{5BA15C70-F230-45AC-ADB6-0A3D4C5031FA}" type="pres">
      <dgm:prSet presAssocID="{42C548ED-6941-4822-9D03-35D8EE5CD141}" presName="hierChild4" presStyleCnt="0"/>
      <dgm:spPr/>
    </dgm:pt>
    <dgm:pt modelId="{091182B1-88AF-44B7-A925-A30FF97C7C6C}" type="pres">
      <dgm:prSet presAssocID="{42C548ED-6941-4822-9D03-35D8EE5CD141}" presName="hierChild5" presStyleCnt="0"/>
      <dgm:spPr/>
    </dgm:pt>
    <dgm:pt modelId="{4B753616-7CBC-4266-8CCF-7F5A4FA61783}" type="pres">
      <dgm:prSet presAssocID="{6084CA8F-14DE-4707-BBAF-9ECA6AABA01E}" presName="hierChild3" presStyleCnt="0"/>
      <dgm:spPr/>
    </dgm:pt>
    <dgm:pt modelId="{95FDEE76-5020-44F3-A018-0BBD551A1CED}" type="pres">
      <dgm:prSet presAssocID="{B8D64D22-3579-4E1E-B2B3-2B8C4917692A}" presName="Name111" presStyleLbl="parChTrans1D2" presStyleIdx="3" presStyleCnt="4"/>
      <dgm:spPr/>
    </dgm:pt>
    <dgm:pt modelId="{8ACB6E27-1C75-4FE9-9725-C691129AD5DE}" type="pres">
      <dgm:prSet presAssocID="{8AE17158-243F-4645-B647-026C569C1256}" presName="hierRoot3" presStyleCnt="0">
        <dgm:presLayoutVars>
          <dgm:hierBranch val="init"/>
        </dgm:presLayoutVars>
      </dgm:prSet>
      <dgm:spPr/>
    </dgm:pt>
    <dgm:pt modelId="{8A542804-6D93-4FBA-AD72-9E08AE7DF7DD}" type="pres">
      <dgm:prSet presAssocID="{8AE17158-243F-4645-B647-026C569C1256}" presName="rootComposite3" presStyleCnt="0"/>
      <dgm:spPr/>
    </dgm:pt>
    <dgm:pt modelId="{AAF0F00E-DA63-4D24-87A2-461A28BD31FF}" type="pres">
      <dgm:prSet presAssocID="{8AE17158-243F-4645-B647-026C569C1256}" presName="rootText3" presStyleLbl="asst1" presStyleIdx="0" presStyleCnt="1">
        <dgm:presLayoutVars>
          <dgm:chPref val="3"/>
        </dgm:presLayoutVars>
      </dgm:prSet>
      <dgm:spPr/>
    </dgm:pt>
    <dgm:pt modelId="{1404E318-F254-4754-9239-3CB47E0A02BE}" type="pres">
      <dgm:prSet presAssocID="{8AE17158-243F-4645-B647-026C569C1256}" presName="rootConnector3" presStyleLbl="asst1" presStyleIdx="0" presStyleCnt="1"/>
      <dgm:spPr/>
    </dgm:pt>
    <dgm:pt modelId="{8DBFE70D-E574-4441-8835-C8B7EDAD98C4}" type="pres">
      <dgm:prSet presAssocID="{8AE17158-243F-4645-B647-026C569C1256}" presName="hierChild6" presStyleCnt="0"/>
      <dgm:spPr/>
    </dgm:pt>
    <dgm:pt modelId="{A503699C-52C0-45BC-BD79-2A585499D55B}" type="pres">
      <dgm:prSet presAssocID="{8AE17158-243F-4645-B647-026C569C1256}" presName="hierChild7" presStyleCnt="0"/>
      <dgm:spPr/>
    </dgm:pt>
  </dgm:ptLst>
  <dgm:cxnLst>
    <dgm:cxn modelId="{D59C8001-203E-43C3-AA00-33E3572016CA}" type="presOf" srcId="{3241370B-1E13-4CB9-9135-F100463CF5ED}" destId="{DF02F3FC-EB9C-479D-BB05-0AD2D2E9B96B}" srcOrd="0" destOrd="0" presId="urn:microsoft.com/office/officeart/2005/8/layout/orgChart1"/>
    <dgm:cxn modelId="{FFB25E0D-AFDE-4D34-9E2B-32BA84302538}" srcId="{6084CA8F-14DE-4707-BBAF-9ECA6AABA01E}" destId="{8AE17158-243F-4645-B647-026C569C1256}" srcOrd="0" destOrd="0" parTransId="{B8D64D22-3579-4E1E-B2B3-2B8C4917692A}" sibTransId="{6970EA5C-DC27-4F9E-96E4-2AB48026AB95}"/>
    <dgm:cxn modelId="{7C5CBA2B-DD4C-4693-B6AC-AB63DD96D558}" type="presOf" srcId="{6084CA8F-14DE-4707-BBAF-9ECA6AABA01E}" destId="{DFA54622-3047-4A22-9047-10A14DDEAB95}" srcOrd="1" destOrd="0" presId="urn:microsoft.com/office/officeart/2005/8/layout/orgChart1"/>
    <dgm:cxn modelId="{790B192D-2827-4104-B9AD-FA2EC297077F}" type="presOf" srcId="{6E742BCB-A949-4E04-9EA7-48126595078C}" destId="{2148107C-E064-4283-B094-CB8125CCBFED}" srcOrd="0" destOrd="0" presId="urn:microsoft.com/office/officeart/2005/8/layout/orgChart1"/>
    <dgm:cxn modelId="{C7BDE642-7D0F-48EF-AAA4-02B5A1299B88}" type="presOf" srcId="{A205F05A-D8FD-4CEB-ACC7-67B886930D72}" destId="{A4B376D1-9EC1-4D62-82A2-CDEBEC1A6B38}" srcOrd="1" destOrd="0" presId="urn:microsoft.com/office/officeart/2005/8/layout/orgChart1"/>
    <dgm:cxn modelId="{E22BCF48-71F3-469F-871B-8871EF208F2B}" type="presOf" srcId="{8761F5CB-5C4E-4143-8B4A-699A96E9DF70}" destId="{40B9CB19-7075-42C3-BAF1-342B0B5F8300}" srcOrd="0" destOrd="0" presId="urn:microsoft.com/office/officeart/2005/8/layout/orgChart1"/>
    <dgm:cxn modelId="{19441F49-FDE5-4E56-8119-A47A0C60D147}" srcId="{6084CA8F-14DE-4707-BBAF-9ECA6AABA01E}" destId="{6E742BCB-A949-4E04-9EA7-48126595078C}" srcOrd="2" destOrd="0" parTransId="{7C00FBE8-3FB1-4521-B535-1C2BC0D15E7D}" sibTransId="{418C712F-5FB5-4A52-8266-A0BDD11CCCAE}"/>
    <dgm:cxn modelId="{C4DB2B7A-2E68-4E9C-AB15-1376E60C7FD8}" type="presOf" srcId="{A8932863-A9BD-43DA-A692-CBC4005200EA}" destId="{A962C768-90D7-4172-84E1-E43E1F4EFCF8}" srcOrd="0" destOrd="0" presId="urn:microsoft.com/office/officeart/2005/8/layout/orgChart1"/>
    <dgm:cxn modelId="{79CF4F7B-4E8D-4BD8-8171-45CFF1E927CA}" type="presOf" srcId="{B8D64D22-3579-4E1E-B2B3-2B8C4917692A}" destId="{95FDEE76-5020-44F3-A018-0BBD551A1CED}" srcOrd="0" destOrd="0" presId="urn:microsoft.com/office/officeart/2005/8/layout/orgChart1"/>
    <dgm:cxn modelId="{A3031387-423E-4BEB-9263-139E5DD50CB7}" srcId="{6084CA8F-14DE-4707-BBAF-9ECA6AABA01E}" destId="{42C548ED-6941-4822-9D03-35D8EE5CD141}" srcOrd="3" destOrd="0" parTransId="{A8932863-A9BD-43DA-A692-CBC4005200EA}" sibTransId="{E6F49E5C-E89E-4CE2-A993-D8A301066FA3}"/>
    <dgm:cxn modelId="{FE55ECB1-6900-4B07-92D9-7E4E6563DCC8}" type="presOf" srcId="{A205F05A-D8FD-4CEB-ACC7-67B886930D72}" destId="{FC2336BB-1F9D-4A9C-9D51-A9D36D8F4DEE}" srcOrd="0" destOrd="0" presId="urn:microsoft.com/office/officeart/2005/8/layout/orgChart1"/>
    <dgm:cxn modelId="{0AE2FEB1-5FA8-4346-A472-A6920D3AB134}" srcId="{6084CA8F-14DE-4707-BBAF-9ECA6AABA01E}" destId="{A205F05A-D8FD-4CEB-ACC7-67B886930D72}" srcOrd="1" destOrd="0" parTransId="{8761F5CB-5C4E-4143-8B4A-699A96E9DF70}" sibTransId="{B23DD889-A220-4C52-9372-41D75B1F942E}"/>
    <dgm:cxn modelId="{E18801B5-E4A8-4657-A16E-9695EF91CB6A}" type="presOf" srcId="{6E742BCB-A949-4E04-9EA7-48126595078C}" destId="{B5E753EC-511D-4C86-B227-7BD86459DBBF}" srcOrd="1" destOrd="0" presId="urn:microsoft.com/office/officeart/2005/8/layout/orgChart1"/>
    <dgm:cxn modelId="{BCE61DCB-1C0C-48D1-B8CB-2C2777EDBE56}" type="presOf" srcId="{7C00FBE8-3FB1-4521-B535-1C2BC0D15E7D}" destId="{6CFA40CD-50F9-4758-B9A1-73B58A088A6E}" srcOrd="0" destOrd="0" presId="urn:microsoft.com/office/officeart/2005/8/layout/orgChart1"/>
    <dgm:cxn modelId="{157C10D6-0CB1-4611-AFFB-EF390BA445E1}" type="presOf" srcId="{6084CA8F-14DE-4707-BBAF-9ECA6AABA01E}" destId="{12407764-E344-4A40-B3EA-1717449A5E0E}" srcOrd="0" destOrd="0" presId="urn:microsoft.com/office/officeart/2005/8/layout/orgChart1"/>
    <dgm:cxn modelId="{6452D3DC-B3A2-47B4-9031-2FFE06F1EC80}" srcId="{3241370B-1E13-4CB9-9135-F100463CF5ED}" destId="{6084CA8F-14DE-4707-BBAF-9ECA6AABA01E}" srcOrd="0" destOrd="0" parTransId="{BBE29D34-937F-4D82-8281-775AE1EBBBF6}" sibTransId="{630A2370-F309-47F1-935C-515448AD9BF8}"/>
    <dgm:cxn modelId="{0CA6D2DF-DF76-413D-B047-CAF7DF865C53}" type="presOf" srcId="{8AE17158-243F-4645-B647-026C569C1256}" destId="{1404E318-F254-4754-9239-3CB47E0A02BE}" srcOrd="1" destOrd="0" presId="urn:microsoft.com/office/officeart/2005/8/layout/orgChart1"/>
    <dgm:cxn modelId="{FD5670E2-BA39-4E80-9430-B5E3BE031527}" type="presOf" srcId="{8AE17158-243F-4645-B647-026C569C1256}" destId="{AAF0F00E-DA63-4D24-87A2-461A28BD31FF}" srcOrd="0" destOrd="0" presId="urn:microsoft.com/office/officeart/2005/8/layout/orgChart1"/>
    <dgm:cxn modelId="{DC58C2E2-CC3C-4BB2-B2C6-D693EDB42A50}" type="presOf" srcId="{42C548ED-6941-4822-9D03-35D8EE5CD141}" destId="{66707A6D-4DEC-4C4E-9DDF-EEE6D05C946F}" srcOrd="1" destOrd="0" presId="urn:microsoft.com/office/officeart/2005/8/layout/orgChart1"/>
    <dgm:cxn modelId="{69C9DAEC-F09E-4DAF-A4A7-8AE000B754B1}" type="presOf" srcId="{42C548ED-6941-4822-9D03-35D8EE5CD141}" destId="{5EAAF14B-C7D0-4CEB-9B09-15767BCFC827}" srcOrd="0" destOrd="0" presId="urn:microsoft.com/office/officeart/2005/8/layout/orgChart1"/>
    <dgm:cxn modelId="{D10170BF-8D82-43F1-8715-0034E9C3B29A}" type="presParOf" srcId="{DF02F3FC-EB9C-479D-BB05-0AD2D2E9B96B}" destId="{7CC2D1FB-5D44-41B2-855F-362F86A342A1}" srcOrd="0" destOrd="0" presId="urn:microsoft.com/office/officeart/2005/8/layout/orgChart1"/>
    <dgm:cxn modelId="{3AD93B88-22A2-4508-91E7-EB76A084EEB9}" type="presParOf" srcId="{7CC2D1FB-5D44-41B2-855F-362F86A342A1}" destId="{7B38C17B-929B-427D-BD56-844B09C8DC51}" srcOrd="0" destOrd="0" presId="urn:microsoft.com/office/officeart/2005/8/layout/orgChart1"/>
    <dgm:cxn modelId="{B5A2F3E3-8C94-4402-809C-570950DFA030}" type="presParOf" srcId="{7B38C17B-929B-427D-BD56-844B09C8DC51}" destId="{12407764-E344-4A40-B3EA-1717449A5E0E}" srcOrd="0" destOrd="0" presId="urn:microsoft.com/office/officeart/2005/8/layout/orgChart1"/>
    <dgm:cxn modelId="{E1F81AD7-7A37-443F-9AB5-99EFB4E1BD90}" type="presParOf" srcId="{7B38C17B-929B-427D-BD56-844B09C8DC51}" destId="{DFA54622-3047-4A22-9047-10A14DDEAB95}" srcOrd="1" destOrd="0" presId="urn:microsoft.com/office/officeart/2005/8/layout/orgChart1"/>
    <dgm:cxn modelId="{E2791BAF-48B6-4BEF-80BD-31F73E728703}" type="presParOf" srcId="{7CC2D1FB-5D44-41B2-855F-362F86A342A1}" destId="{B9F7D90C-5BEB-4098-A1B4-715708CDB63F}" srcOrd="1" destOrd="0" presId="urn:microsoft.com/office/officeart/2005/8/layout/orgChart1"/>
    <dgm:cxn modelId="{3652F7C8-5BE6-476D-9868-A5E5538E35BF}" type="presParOf" srcId="{B9F7D90C-5BEB-4098-A1B4-715708CDB63F}" destId="{40B9CB19-7075-42C3-BAF1-342B0B5F8300}" srcOrd="0" destOrd="0" presId="urn:microsoft.com/office/officeart/2005/8/layout/orgChart1"/>
    <dgm:cxn modelId="{B604070B-9B3F-42B5-9F33-498A63FEB330}" type="presParOf" srcId="{B9F7D90C-5BEB-4098-A1B4-715708CDB63F}" destId="{C52F3DE3-96E5-4BB1-A2AC-C0057E0F042F}" srcOrd="1" destOrd="0" presId="urn:microsoft.com/office/officeart/2005/8/layout/orgChart1"/>
    <dgm:cxn modelId="{E968FE37-E1F7-45BE-8140-36C8998CBADC}" type="presParOf" srcId="{C52F3DE3-96E5-4BB1-A2AC-C0057E0F042F}" destId="{5550FC4F-4A34-4D3D-A0F0-0CD5E1FEF497}" srcOrd="0" destOrd="0" presId="urn:microsoft.com/office/officeart/2005/8/layout/orgChart1"/>
    <dgm:cxn modelId="{510E0CC8-E08C-480E-8F7E-C54AFDA71AB8}" type="presParOf" srcId="{5550FC4F-4A34-4D3D-A0F0-0CD5E1FEF497}" destId="{FC2336BB-1F9D-4A9C-9D51-A9D36D8F4DEE}" srcOrd="0" destOrd="0" presId="urn:microsoft.com/office/officeart/2005/8/layout/orgChart1"/>
    <dgm:cxn modelId="{B007C6B1-29FA-4612-8C7D-675412618344}" type="presParOf" srcId="{5550FC4F-4A34-4D3D-A0F0-0CD5E1FEF497}" destId="{A4B376D1-9EC1-4D62-82A2-CDEBEC1A6B38}" srcOrd="1" destOrd="0" presId="urn:microsoft.com/office/officeart/2005/8/layout/orgChart1"/>
    <dgm:cxn modelId="{33357E85-681D-4D1F-AF59-467F38BB2438}" type="presParOf" srcId="{C52F3DE3-96E5-4BB1-A2AC-C0057E0F042F}" destId="{98086979-1197-4AA1-A561-EB09E2C63F83}" srcOrd="1" destOrd="0" presId="urn:microsoft.com/office/officeart/2005/8/layout/orgChart1"/>
    <dgm:cxn modelId="{1F69DF53-5697-4855-80FA-C7C7B858533C}" type="presParOf" srcId="{C52F3DE3-96E5-4BB1-A2AC-C0057E0F042F}" destId="{D447E6CE-31D0-431F-9F4D-0A423C09BDDE}" srcOrd="2" destOrd="0" presId="urn:microsoft.com/office/officeart/2005/8/layout/orgChart1"/>
    <dgm:cxn modelId="{E964EBC4-4DAD-4367-B90E-018FC30888AC}" type="presParOf" srcId="{B9F7D90C-5BEB-4098-A1B4-715708CDB63F}" destId="{6CFA40CD-50F9-4758-B9A1-73B58A088A6E}" srcOrd="2" destOrd="0" presId="urn:microsoft.com/office/officeart/2005/8/layout/orgChart1"/>
    <dgm:cxn modelId="{8B32B95A-7E8D-4BFA-83A0-80F5CCD091CE}" type="presParOf" srcId="{B9F7D90C-5BEB-4098-A1B4-715708CDB63F}" destId="{246E1F25-026E-4167-9896-3D3A974413BC}" srcOrd="3" destOrd="0" presId="urn:microsoft.com/office/officeart/2005/8/layout/orgChart1"/>
    <dgm:cxn modelId="{6F9EC33F-D191-454D-BDAC-81771540CBBF}" type="presParOf" srcId="{246E1F25-026E-4167-9896-3D3A974413BC}" destId="{B7D52E7C-080F-4E7E-BE71-E199E88AA7F7}" srcOrd="0" destOrd="0" presId="urn:microsoft.com/office/officeart/2005/8/layout/orgChart1"/>
    <dgm:cxn modelId="{94E95715-5047-433A-868B-55E9FF50491E}" type="presParOf" srcId="{B7D52E7C-080F-4E7E-BE71-E199E88AA7F7}" destId="{2148107C-E064-4283-B094-CB8125CCBFED}" srcOrd="0" destOrd="0" presId="urn:microsoft.com/office/officeart/2005/8/layout/orgChart1"/>
    <dgm:cxn modelId="{0347E2F2-0BBB-4189-AA6F-66CA68DB4E5E}" type="presParOf" srcId="{B7D52E7C-080F-4E7E-BE71-E199E88AA7F7}" destId="{B5E753EC-511D-4C86-B227-7BD86459DBBF}" srcOrd="1" destOrd="0" presId="urn:microsoft.com/office/officeart/2005/8/layout/orgChart1"/>
    <dgm:cxn modelId="{EFD054B6-7273-4456-A723-6A3EF514FB08}" type="presParOf" srcId="{246E1F25-026E-4167-9896-3D3A974413BC}" destId="{35F2E431-B9CC-46CF-931F-BB204B8F4161}" srcOrd="1" destOrd="0" presId="urn:microsoft.com/office/officeart/2005/8/layout/orgChart1"/>
    <dgm:cxn modelId="{50C0809E-0D72-45E1-9CE8-30715B0A19E4}" type="presParOf" srcId="{246E1F25-026E-4167-9896-3D3A974413BC}" destId="{A8B5A578-178B-4D8C-B5AF-9CA32381E54A}" srcOrd="2" destOrd="0" presId="urn:microsoft.com/office/officeart/2005/8/layout/orgChart1"/>
    <dgm:cxn modelId="{488ED610-A641-472A-AAD6-F7FE7FA3DC26}" type="presParOf" srcId="{B9F7D90C-5BEB-4098-A1B4-715708CDB63F}" destId="{A962C768-90D7-4172-84E1-E43E1F4EFCF8}" srcOrd="4" destOrd="0" presId="urn:microsoft.com/office/officeart/2005/8/layout/orgChart1"/>
    <dgm:cxn modelId="{C494FFEA-3088-450C-AF1B-0D8317C06A87}" type="presParOf" srcId="{B9F7D90C-5BEB-4098-A1B4-715708CDB63F}" destId="{2AC23141-841C-4B85-9EC3-9E8D9B96EC9A}" srcOrd="5" destOrd="0" presId="urn:microsoft.com/office/officeart/2005/8/layout/orgChart1"/>
    <dgm:cxn modelId="{B427466E-F1A7-431F-94F2-745A92E3217C}" type="presParOf" srcId="{2AC23141-841C-4B85-9EC3-9E8D9B96EC9A}" destId="{B2A9F37D-3A4C-448A-9098-40DEB3F06C68}" srcOrd="0" destOrd="0" presId="urn:microsoft.com/office/officeart/2005/8/layout/orgChart1"/>
    <dgm:cxn modelId="{460B9098-44FC-4AFC-8E78-1F113E9C4D6B}" type="presParOf" srcId="{B2A9F37D-3A4C-448A-9098-40DEB3F06C68}" destId="{5EAAF14B-C7D0-4CEB-9B09-15767BCFC827}" srcOrd="0" destOrd="0" presId="urn:microsoft.com/office/officeart/2005/8/layout/orgChart1"/>
    <dgm:cxn modelId="{330DA42B-DA47-4728-8F4A-193EFC24C1C0}" type="presParOf" srcId="{B2A9F37D-3A4C-448A-9098-40DEB3F06C68}" destId="{66707A6D-4DEC-4C4E-9DDF-EEE6D05C946F}" srcOrd="1" destOrd="0" presId="urn:microsoft.com/office/officeart/2005/8/layout/orgChart1"/>
    <dgm:cxn modelId="{C4C0398E-B088-4507-818B-D32AB2B46888}" type="presParOf" srcId="{2AC23141-841C-4B85-9EC3-9E8D9B96EC9A}" destId="{5BA15C70-F230-45AC-ADB6-0A3D4C5031FA}" srcOrd="1" destOrd="0" presId="urn:microsoft.com/office/officeart/2005/8/layout/orgChart1"/>
    <dgm:cxn modelId="{B6E1DB05-965A-469D-9EBE-187043B5A352}" type="presParOf" srcId="{2AC23141-841C-4B85-9EC3-9E8D9B96EC9A}" destId="{091182B1-88AF-44B7-A925-A30FF97C7C6C}" srcOrd="2" destOrd="0" presId="urn:microsoft.com/office/officeart/2005/8/layout/orgChart1"/>
    <dgm:cxn modelId="{092059D9-4780-42E4-A9FB-6D90555FC93E}" type="presParOf" srcId="{7CC2D1FB-5D44-41B2-855F-362F86A342A1}" destId="{4B753616-7CBC-4266-8CCF-7F5A4FA61783}" srcOrd="2" destOrd="0" presId="urn:microsoft.com/office/officeart/2005/8/layout/orgChart1"/>
    <dgm:cxn modelId="{398BD4BC-ACEB-41FF-AEDF-55FCD76D9053}" type="presParOf" srcId="{4B753616-7CBC-4266-8CCF-7F5A4FA61783}" destId="{95FDEE76-5020-44F3-A018-0BBD551A1CED}" srcOrd="0" destOrd="0" presId="urn:microsoft.com/office/officeart/2005/8/layout/orgChart1"/>
    <dgm:cxn modelId="{1FE0DE4D-F28C-4CEE-B779-CD6EFFDEB50D}" type="presParOf" srcId="{4B753616-7CBC-4266-8CCF-7F5A4FA61783}" destId="{8ACB6E27-1C75-4FE9-9725-C691129AD5DE}" srcOrd="1" destOrd="0" presId="urn:microsoft.com/office/officeart/2005/8/layout/orgChart1"/>
    <dgm:cxn modelId="{AC2064B2-9AC6-4F19-AC7D-FC6BEBDBA2F4}" type="presParOf" srcId="{8ACB6E27-1C75-4FE9-9725-C691129AD5DE}" destId="{8A542804-6D93-4FBA-AD72-9E08AE7DF7DD}" srcOrd="0" destOrd="0" presId="urn:microsoft.com/office/officeart/2005/8/layout/orgChart1"/>
    <dgm:cxn modelId="{4E1AD1F5-20ED-439A-86A7-1CC90EC8CFE2}" type="presParOf" srcId="{8A542804-6D93-4FBA-AD72-9E08AE7DF7DD}" destId="{AAF0F00E-DA63-4D24-87A2-461A28BD31FF}" srcOrd="0" destOrd="0" presId="urn:microsoft.com/office/officeart/2005/8/layout/orgChart1"/>
    <dgm:cxn modelId="{BBE98FA7-3FC5-4938-8D35-7131DF6A724A}" type="presParOf" srcId="{8A542804-6D93-4FBA-AD72-9E08AE7DF7DD}" destId="{1404E318-F254-4754-9239-3CB47E0A02BE}" srcOrd="1" destOrd="0" presId="urn:microsoft.com/office/officeart/2005/8/layout/orgChart1"/>
    <dgm:cxn modelId="{724EEEE0-4130-454D-9C6D-4282E04DF3DC}" type="presParOf" srcId="{8ACB6E27-1C75-4FE9-9725-C691129AD5DE}" destId="{8DBFE70D-E574-4441-8835-C8B7EDAD98C4}" srcOrd="1" destOrd="0" presId="urn:microsoft.com/office/officeart/2005/8/layout/orgChart1"/>
    <dgm:cxn modelId="{A39422FB-00A9-4A6C-BC5C-37A40DE42A56}" type="presParOf" srcId="{8ACB6E27-1C75-4FE9-9725-C691129AD5DE}" destId="{A503699C-52C0-45BC-BD79-2A585499D55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DEE76-5020-44F3-A018-0BBD551A1CED}">
      <dsp:nvSpPr>
        <dsp:cNvPr id="0" name=""/>
        <dsp:cNvSpPr/>
      </dsp:nvSpPr>
      <dsp:spPr>
        <a:xfrm>
          <a:off x="2407546" y="1709040"/>
          <a:ext cx="157480" cy="689914"/>
        </a:xfrm>
        <a:custGeom>
          <a:avLst/>
          <a:gdLst/>
          <a:ahLst/>
          <a:cxnLst/>
          <a:rect l="0" t="0" r="0" b="0"/>
          <a:pathLst>
            <a:path>
              <a:moveTo>
                <a:pt x="157480" y="0"/>
              </a:moveTo>
              <a:lnTo>
                <a:pt x="157480" y="689914"/>
              </a:lnTo>
              <a:lnTo>
                <a:pt x="0" y="689914"/>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62C768-90D7-4172-84E1-E43E1F4EFCF8}">
      <dsp:nvSpPr>
        <dsp:cNvPr id="0" name=""/>
        <dsp:cNvSpPr/>
      </dsp:nvSpPr>
      <dsp:spPr>
        <a:xfrm>
          <a:off x="2565026" y="1709040"/>
          <a:ext cx="1814775" cy="1379828"/>
        </a:xfrm>
        <a:custGeom>
          <a:avLst/>
          <a:gdLst/>
          <a:ahLst/>
          <a:cxnLst/>
          <a:rect l="0" t="0" r="0" b="0"/>
          <a:pathLst>
            <a:path>
              <a:moveTo>
                <a:pt x="0" y="0"/>
              </a:moveTo>
              <a:lnTo>
                <a:pt x="0" y="1222348"/>
              </a:lnTo>
              <a:lnTo>
                <a:pt x="1814775" y="1222348"/>
              </a:lnTo>
              <a:lnTo>
                <a:pt x="1814775" y="137982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FA40CD-50F9-4758-B9A1-73B58A088A6E}">
      <dsp:nvSpPr>
        <dsp:cNvPr id="0" name=""/>
        <dsp:cNvSpPr/>
      </dsp:nvSpPr>
      <dsp:spPr>
        <a:xfrm>
          <a:off x="2519306" y="1709040"/>
          <a:ext cx="91440" cy="1379828"/>
        </a:xfrm>
        <a:custGeom>
          <a:avLst/>
          <a:gdLst/>
          <a:ahLst/>
          <a:cxnLst/>
          <a:rect l="0" t="0" r="0" b="0"/>
          <a:pathLst>
            <a:path>
              <a:moveTo>
                <a:pt x="45720" y="0"/>
              </a:moveTo>
              <a:lnTo>
                <a:pt x="45720" y="137982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B9CB19-7075-42C3-BAF1-342B0B5F8300}">
      <dsp:nvSpPr>
        <dsp:cNvPr id="0" name=""/>
        <dsp:cNvSpPr/>
      </dsp:nvSpPr>
      <dsp:spPr>
        <a:xfrm>
          <a:off x="750251" y="1709040"/>
          <a:ext cx="1814775" cy="1379828"/>
        </a:xfrm>
        <a:custGeom>
          <a:avLst/>
          <a:gdLst/>
          <a:ahLst/>
          <a:cxnLst/>
          <a:rect l="0" t="0" r="0" b="0"/>
          <a:pathLst>
            <a:path>
              <a:moveTo>
                <a:pt x="1814775" y="0"/>
              </a:moveTo>
              <a:lnTo>
                <a:pt x="1814775" y="1222348"/>
              </a:lnTo>
              <a:lnTo>
                <a:pt x="0" y="1222348"/>
              </a:lnTo>
              <a:lnTo>
                <a:pt x="0" y="1379828"/>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2407764-E344-4A40-B3EA-1717449A5E0E}">
      <dsp:nvSpPr>
        <dsp:cNvPr id="0" name=""/>
        <dsp:cNvSpPr/>
      </dsp:nvSpPr>
      <dsp:spPr>
        <a:xfrm>
          <a:off x="1815119" y="959133"/>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Arial" panose="020B0604020202020204" pitchFamily="34" charset="0"/>
              <a:cs typeface="Arial" panose="020B0604020202020204" pitchFamily="34" charset="0"/>
            </a:rPr>
            <a:t>Founder &amp; Managing Director</a:t>
          </a:r>
          <a:r>
            <a:rPr lang="en-GB" sz="800" kern="1200" dirty="0">
              <a:latin typeface="Arial" panose="020B0604020202020204" pitchFamily="34" charset="0"/>
              <a:cs typeface="Arial" panose="020B0604020202020204" pitchFamily="34" charset="0"/>
            </a:rPr>
            <a:t> </a:t>
          </a:r>
        </a:p>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Oversees strategy, finances, and partnerships</a:t>
          </a:r>
        </a:p>
        <a:p>
          <a:pPr marL="0" lvl="0" indent="0" algn="ct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dsp:txBody>
      <dsp:txXfrm>
        <a:off x="1815119" y="959133"/>
        <a:ext cx="1499814" cy="749907"/>
      </dsp:txXfrm>
    </dsp:sp>
    <dsp:sp modelId="{FC2336BB-1F9D-4A9C-9D51-A9D36D8F4DEE}">
      <dsp:nvSpPr>
        <dsp:cNvPr id="0" name=""/>
        <dsp:cNvSpPr/>
      </dsp:nvSpPr>
      <dsp:spPr>
        <a:xfrm>
          <a:off x="344" y="3088869"/>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Certified Canine Fitness Trainer</a:t>
          </a:r>
          <a:r>
            <a:rPr lang="en-GB" sz="800" kern="1200"/>
            <a:t> Manages exercise sessions and customer care</a:t>
          </a:r>
        </a:p>
      </dsp:txBody>
      <dsp:txXfrm>
        <a:off x="344" y="3088869"/>
        <a:ext cx="1499814" cy="749907"/>
      </dsp:txXfrm>
    </dsp:sp>
    <dsp:sp modelId="{2148107C-E064-4283-B094-CB8125CCBFED}">
      <dsp:nvSpPr>
        <dsp:cNvPr id="0" name=""/>
        <dsp:cNvSpPr/>
      </dsp:nvSpPr>
      <dsp:spPr>
        <a:xfrm>
          <a:off x="1815119" y="3088869"/>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Part-time Veterinary Advisor</a:t>
          </a:r>
          <a:r>
            <a:rPr lang="en-GB" sz="800" kern="1200"/>
            <a:t> Validates programmes and liaises with clinics</a:t>
          </a:r>
        </a:p>
      </dsp:txBody>
      <dsp:txXfrm>
        <a:off x="1815119" y="3088869"/>
        <a:ext cx="1499814" cy="749907"/>
      </dsp:txXfrm>
    </dsp:sp>
    <dsp:sp modelId="{5EAAF14B-C7D0-4CEB-9B09-15767BCFC827}">
      <dsp:nvSpPr>
        <dsp:cNvPr id="0" name=""/>
        <dsp:cNvSpPr/>
      </dsp:nvSpPr>
      <dsp:spPr>
        <a:xfrm>
          <a:off x="3629894" y="3088869"/>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Driver Assistant</a:t>
          </a:r>
          <a:r>
            <a:rPr lang="en-GB" sz="800" kern="1200"/>
            <a:t> </a:t>
          </a:r>
        </a:p>
        <a:p>
          <a:pPr marL="0" lvl="0" indent="0" algn="ctr" defTabSz="355600">
            <a:lnSpc>
              <a:spcPct val="90000"/>
            </a:lnSpc>
            <a:spcBef>
              <a:spcPct val="0"/>
            </a:spcBef>
            <a:spcAft>
              <a:spcPct val="35000"/>
            </a:spcAft>
            <a:buNone/>
          </a:pPr>
          <a:r>
            <a:rPr lang="en-GB" sz="800" kern="1200"/>
            <a:t>Supports logistics and van maintenance</a:t>
          </a:r>
        </a:p>
      </dsp:txBody>
      <dsp:txXfrm>
        <a:off x="3629894" y="3088869"/>
        <a:ext cx="1499814" cy="749907"/>
      </dsp:txXfrm>
    </dsp:sp>
    <dsp:sp modelId="{AAF0F00E-DA63-4D24-87A2-461A28BD31FF}">
      <dsp:nvSpPr>
        <dsp:cNvPr id="0" name=""/>
        <dsp:cNvSpPr/>
      </dsp:nvSpPr>
      <dsp:spPr>
        <a:xfrm>
          <a:off x="907731" y="2024001"/>
          <a:ext cx="1499814" cy="749907"/>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1" kern="1200"/>
            <a:t>Marketing &amp; Administration Staff</a:t>
          </a:r>
        </a:p>
        <a:p>
          <a:pPr marL="0" lvl="0" indent="0" algn="ctr" defTabSz="355600">
            <a:lnSpc>
              <a:spcPct val="90000"/>
            </a:lnSpc>
            <a:spcBef>
              <a:spcPct val="0"/>
            </a:spcBef>
            <a:spcAft>
              <a:spcPct val="35000"/>
            </a:spcAft>
            <a:buNone/>
          </a:pPr>
          <a:r>
            <a:rPr lang="en-GB" sz="800" b="1" kern="1200"/>
            <a:t> </a:t>
          </a:r>
          <a:r>
            <a:rPr lang="en-GB" sz="800" kern="1200"/>
            <a:t>Handles social media, bookings, and client communication </a:t>
          </a:r>
        </a:p>
        <a:p>
          <a:pPr marL="0" lvl="0" indent="0" algn="ctr" defTabSz="355600">
            <a:lnSpc>
              <a:spcPct val="90000"/>
            </a:lnSpc>
            <a:spcBef>
              <a:spcPct val="0"/>
            </a:spcBef>
            <a:spcAft>
              <a:spcPct val="35000"/>
            </a:spcAft>
            <a:buNone/>
          </a:pPr>
          <a:endParaRPr lang="en-GB" sz="800" kern="1200"/>
        </a:p>
      </dsp:txBody>
      <dsp:txXfrm>
        <a:off x="907731" y="2024001"/>
        <a:ext cx="1499814" cy="74990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EF8799-AA38-435C-9E89-BB791088C757}"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BF066A-8E61-4723-A903-63CA492245DA}" type="slidenum">
              <a:rPr lang="en-GB" smtClean="0"/>
              <a:t>‹#›</a:t>
            </a:fld>
            <a:endParaRPr lang="en-GB"/>
          </a:p>
        </p:txBody>
      </p:sp>
    </p:spTree>
    <p:extLst>
      <p:ext uri="{BB962C8B-B14F-4D97-AF65-F5344CB8AC3E}">
        <p14:creationId xmlns:p14="http://schemas.microsoft.com/office/powerpoint/2010/main" val="1040309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BF066A-8E61-4723-A903-63CA492245DA}" type="slidenum">
              <a:rPr lang="en-GB" smtClean="0"/>
              <a:t>4</a:t>
            </a:fld>
            <a:endParaRPr lang="en-GB"/>
          </a:p>
        </p:txBody>
      </p:sp>
    </p:spTree>
    <p:extLst>
      <p:ext uri="{BB962C8B-B14F-4D97-AF65-F5344CB8AC3E}">
        <p14:creationId xmlns:p14="http://schemas.microsoft.com/office/powerpoint/2010/main" val="2051478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74D56-4A83-07D3-EBC1-2C185DBB97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883D86-AB17-19ED-0C8C-374EF6ED2F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8E5A7-6DA2-967B-DFAA-7535E4E845CA}"/>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5" name="Footer Placeholder 4">
            <a:extLst>
              <a:ext uri="{FF2B5EF4-FFF2-40B4-BE49-F238E27FC236}">
                <a16:creationId xmlns:a16="http://schemas.microsoft.com/office/drawing/2014/main" id="{E0A62BA5-0EF1-47D7-6352-240C881A7B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9E5D6-0485-964E-2E18-460BAC3E4C8A}"/>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237028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D2C7B-DD27-CE2C-6A2E-B0C52D6932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E0ECB4-A9A2-D8CD-0C82-12BBB8F89A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D05DAF-91C6-CC1D-5CAD-A766D380CD74}"/>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5" name="Footer Placeholder 4">
            <a:extLst>
              <a:ext uri="{FF2B5EF4-FFF2-40B4-BE49-F238E27FC236}">
                <a16:creationId xmlns:a16="http://schemas.microsoft.com/office/drawing/2014/main" id="{4B13565C-A743-3099-D943-9981256817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AE49C4-FDA8-44FD-F1C5-04F412DFEC14}"/>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2670656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F4ECE-130D-255A-BF93-B2900C44AF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102C09-48A7-7F2C-5CBA-C63CAE20A6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B0F18C-5616-E5D5-6898-ECACCE315BB8}"/>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5" name="Footer Placeholder 4">
            <a:extLst>
              <a:ext uri="{FF2B5EF4-FFF2-40B4-BE49-F238E27FC236}">
                <a16:creationId xmlns:a16="http://schemas.microsoft.com/office/drawing/2014/main" id="{AE00BD90-661D-75F2-5CF7-4CB4581A43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56B01-7641-4560-9858-725F1E1BDE33}"/>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1557600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9AB0-D62A-4D48-2B3F-7A713A1F68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9CDC8F-5BD0-8B55-8218-8AEDFF64BF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A9DE10-AACC-994C-2CFF-93D1A281D3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D62D2D-5A8D-0DC3-F0E2-C2B97536EE87}"/>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6" name="Footer Placeholder 5">
            <a:extLst>
              <a:ext uri="{FF2B5EF4-FFF2-40B4-BE49-F238E27FC236}">
                <a16:creationId xmlns:a16="http://schemas.microsoft.com/office/drawing/2014/main" id="{7E471E66-0EB3-0440-216E-17F531C293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EB2015-097F-2599-C2CA-A3E7583FE110}"/>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039519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C3017-9FEA-975A-47C8-5A2590AEFE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F9E105-D9F1-6B14-6209-263C13B38C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DA3D18-0271-EEB0-5E9A-FEB58D59B7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942D25-C251-BD48-5692-32655FDBEE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D8AB49-635E-6EC9-0F2E-44A27A9455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F7FD12-428C-9D3F-F02A-1CCE557A9C50}"/>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8" name="Footer Placeholder 7">
            <a:extLst>
              <a:ext uri="{FF2B5EF4-FFF2-40B4-BE49-F238E27FC236}">
                <a16:creationId xmlns:a16="http://schemas.microsoft.com/office/drawing/2014/main" id="{A5AAE142-211E-6BAC-9458-B8D6B6C3EE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102456-0359-2ECA-AC9E-DBA067325ADF}"/>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1911549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BA854-708C-2E8E-9278-5A4E012CBE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6D6B72-785C-06B8-5F96-D8F178C004F7}"/>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4" name="Footer Placeholder 3">
            <a:extLst>
              <a:ext uri="{FF2B5EF4-FFF2-40B4-BE49-F238E27FC236}">
                <a16:creationId xmlns:a16="http://schemas.microsoft.com/office/drawing/2014/main" id="{E58B3E6D-94D6-303C-D6B3-27C3DDF853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9312DF-EF3A-FA73-AA80-640A2C612898}"/>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696245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7CCE0A-498A-4C99-49CB-2EBB75675586}"/>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3" name="Footer Placeholder 2">
            <a:extLst>
              <a:ext uri="{FF2B5EF4-FFF2-40B4-BE49-F238E27FC236}">
                <a16:creationId xmlns:a16="http://schemas.microsoft.com/office/drawing/2014/main" id="{889CABF2-49F3-E6FF-0189-9406F9E64E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9FFCB3-7232-FADC-3CF6-A75722C5455B}"/>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3486165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9A2F-7FB8-F25E-53DF-B706E43CC9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EA8692-748A-93EF-9E4C-44719CEA8E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D95AE2-87A9-E1BB-D505-DCD64751F1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FDE909-B1AC-915C-DDE7-0483FF18D3B6}"/>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6" name="Footer Placeholder 5">
            <a:extLst>
              <a:ext uri="{FF2B5EF4-FFF2-40B4-BE49-F238E27FC236}">
                <a16:creationId xmlns:a16="http://schemas.microsoft.com/office/drawing/2014/main" id="{2B9AFB78-973A-F81E-1702-2C322B4113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B8BADA-CD4C-B8A2-172E-A2C43FCFA91D}"/>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4119836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5AA3E-3E2C-CDE1-09FF-0D4111F07B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2DEDB2-C633-DA2B-0072-9072504309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55855F-5B34-B9DD-7B9D-B835EF8362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4C0FC3-9C26-43EB-7D2D-23D27CBBA5D1}"/>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6" name="Footer Placeholder 5">
            <a:extLst>
              <a:ext uri="{FF2B5EF4-FFF2-40B4-BE49-F238E27FC236}">
                <a16:creationId xmlns:a16="http://schemas.microsoft.com/office/drawing/2014/main" id="{31245911-469E-BA23-BED6-D45EDF7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64E017-4FA6-16DF-FD8A-7450FBFE0E4E}"/>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738024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29A26-F9FB-72C0-7897-9909C28B31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6CE8F4-3D62-054D-5597-FEF4F4D8E4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8A31E7-9841-8153-0C6E-FFBF11005B9D}"/>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5" name="Footer Placeholder 4">
            <a:extLst>
              <a:ext uri="{FF2B5EF4-FFF2-40B4-BE49-F238E27FC236}">
                <a16:creationId xmlns:a16="http://schemas.microsoft.com/office/drawing/2014/main" id="{439E3B02-3CD8-59E4-36C0-CA70B47A6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67D98D-21A9-B0C1-B2C5-95868FFB49A5}"/>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532196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365EDD-78FE-3369-202E-E5864D1D09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336632-6AC5-A465-7F69-F09D814FFE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ADD210-2608-5850-3499-5671E06ED197}"/>
              </a:ext>
            </a:extLst>
          </p:cNvPr>
          <p:cNvSpPr>
            <a:spLocks noGrp="1"/>
          </p:cNvSpPr>
          <p:nvPr>
            <p:ph type="dt" sz="half" idx="10"/>
          </p:nvPr>
        </p:nvSpPr>
        <p:spPr/>
        <p:txBody>
          <a:bodyPr/>
          <a:lstStyle/>
          <a:p>
            <a:fld id="{908AFB65-0D28-4303-AEFD-9FF961A0B12C}" type="datetimeFigureOut">
              <a:rPr lang="en-GB" smtClean="0"/>
              <a:t>12/12/2025</a:t>
            </a:fld>
            <a:endParaRPr lang="en-GB"/>
          </a:p>
        </p:txBody>
      </p:sp>
      <p:sp>
        <p:nvSpPr>
          <p:cNvPr id="5" name="Footer Placeholder 4">
            <a:extLst>
              <a:ext uri="{FF2B5EF4-FFF2-40B4-BE49-F238E27FC236}">
                <a16:creationId xmlns:a16="http://schemas.microsoft.com/office/drawing/2014/main" id="{C8E439D6-CB7A-CC0A-52DD-4A60F7C94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DA095-4478-92D2-AB03-59937455ED1A}"/>
              </a:ext>
            </a:extLst>
          </p:cNvPr>
          <p:cNvSpPr>
            <a:spLocks noGrp="1"/>
          </p:cNvSpPr>
          <p:nvPr>
            <p:ph type="sldNum" sz="quarter" idx="12"/>
          </p:nvPr>
        </p:nvSpPr>
        <p:spPr/>
        <p:txBody>
          <a:bodyPr/>
          <a:lstStyle/>
          <a:p>
            <a:fld id="{48D1CDAB-B94B-4C31-A432-E7649628A55F}" type="slidenum">
              <a:rPr lang="en-GB" smtClean="0"/>
              <a:t>‹#›</a:t>
            </a:fld>
            <a:endParaRPr lang="en-GB"/>
          </a:p>
        </p:txBody>
      </p:sp>
    </p:spTree>
    <p:extLst>
      <p:ext uri="{BB962C8B-B14F-4D97-AF65-F5344CB8AC3E}">
        <p14:creationId xmlns:p14="http://schemas.microsoft.com/office/powerpoint/2010/main" val="913564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BACF8B-9E39-A2B3-8A67-7653F52E37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F8BA8F-FAE4-8C61-EEE3-0AD1C23FED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640B98-FCCC-808D-3A52-E6AC5A9AD3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8AFB65-0D28-4303-AEFD-9FF961A0B12C}" type="datetimeFigureOut">
              <a:rPr lang="en-GB" smtClean="0"/>
              <a:t>12/12/2025</a:t>
            </a:fld>
            <a:endParaRPr lang="en-GB"/>
          </a:p>
        </p:txBody>
      </p:sp>
      <p:sp>
        <p:nvSpPr>
          <p:cNvPr id="5" name="Footer Placeholder 4">
            <a:extLst>
              <a:ext uri="{FF2B5EF4-FFF2-40B4-BE49-F238E27FC236}">
                <a16:creationId xmlns:a16="http://schemas.microsoft.com/office/drawing/2014/main" id="{84267A8F-BBE8-318B-D64A-B8DE28371C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B26F80-9964-42C6-E56C-E838F7961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D1CDAB-B94B-4C31-A432-E7649628A55F}" type="slidenum">
              <a:rPr lang="en-GB" smtClean="0"/>
              <a:t>‹#›</a:t>
            </a:fld>
            <a:endParaRPr lang="en-GB"/>
          </a:p>
        </p:txBody>
      </p:sp>
    </p:spTree>
    <p:extLst>
      <p:ext uri="{BB962C8B-B14F-4D97-AF65-F5344CB8AC3E}">
        <p14:creationId xmlns:p14="http://schemas.microsoft.com/office/powerpoint/2010/main" val="21116588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jpeg"/><Relationship Id="rId7" Type="http://schemas.openxmlformats.org/officeDocument/2006/relationships/image" Target="../media/image6.svg"/><Relationship Id="rId2" Type="http://schemas.openxmlformats.org/officeDocument/2006/relationships/image" Target="../media/image3.emf"/><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1.png"/><Relationship Id="rId10" Type="http://schemas.openxmlformats.org/officeDocument/2006/relationships/image" Target="../media/image9.png"/><Relationship Id="rId4" Type="http://schemas.openxmlformats.org/officeDocument/2006/relationships/image" Target="../media/image2.jp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ifdb.com/gif/turkey-day-happy-gif-dopskfp6awjfo0ly.html" TargetMode="External"/><Relationship Id="rId2" Type="http://schemas.openxmlformats.org/officeDocument/2006/relationships/image" Target="../media/image11.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3DA11-AC04-7D01-1EE8-5A1629747865}"/>
              </a:ext>
            </a:extLst>
          </p:cNvPr>
          <p:cNvSpPr>
            <a:spLocks noGrp="1"/>
          </p:cNvSpPr>
          <p:nvPr>
            <p:ph type="ctrTitle"/>
          </p:nvPr>
        </p:nvSpPr>
        <p:spPr>
          <a:xfrm>
            <a:off x="7000240" y="416560"/>
            <a:ext cx="4866640" cy="1371600"/>
          </a:xfrm>
        </p:spPr>
        <p:txBody>
          <a:bodyPr>
            <a:normAutofit fontScale="90000"/>
          </a:bodyPr>
          <a:lstStyle/>
          <a:p>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BA (Hons) Business Management</a:t>
            </a:r>
            <a:br>
              <a:rPr lang="en-GB"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Entrepreneurship LCBB5013</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70003FD-43AA-2F8E-5AF4-1D7BE377C33E}"/>
              </a:ext>
            </a:extLst>
          </p:cNvPr>
          <p:cNvSpPr>
            <a:spLocks noGrp="1"/>
          </p:cNvSpPr>
          <p:nvPr>
            <p:ph type="subTitle" idx="1"/>
          </p:nvPr>
        </p:nvSpPr>
        <p:spPr>
          <a:xfrm>
            <a:off x="1219200" y="3866198"/>
            <a:ext cx="9144000" cy="1655762"/>
          </a:xfrm>
        </p:spPr>
        <p:txBody>
          <a:bodyPr>
            <a:normAutofit fontScale="40000" lnSpcReduction="20000"/>
          </a:bodyPr>
          <a:lstStyle/>
          <a:p>
            <a:pPr algn="l"/>
            <a:r>
              <a:rPr lang="en-US" sz="3600" b="1" dirty="0">
                <a:latin typeface="Arial" panose="020B0604020202020204" pitchFamily="34" charset="0"/>
                <a:cs typeface="Arial" panose="020B0604020202020204" pitchFamily="34" charset="0"/>
              </a:rPr>
              <a:t>Student Name: </a:t>
            </a:r>
            <a:r>
              <a:rPr lang="en-US" sz="3600" dirty="0">
                <a:latin typeface="Arial" panose="020B0604020202020204" pitchFamily="34" charset="0"/>
                <a:cs typeface="Arial" panose="020B0604020202020204" pitchFamily="34" charset="0"/>
              </a:rPr>
              <a:t>Carmen Antal-Berbecaru</a:t>
            </a:r>
            <a:endParaRPr lang="en-GB" sz="3600" dirty="0">
              <a:latin typeface="Arial" panose="020B0604020202020204" pitchFamily="34" charset="0"/>
              <a:cs typeface="Arial" panose="020B0604020202020204" pitchFamily="34" charset="0"/>
            </a:endParaRPr>
          </a:p>
          <a:p>
            <a:pPr algn="l"/>
            <a:r>
              <a:rPr lang="en-US" sz="3600" b="1" dirty="0">
                <a:latin typeface="Arial" panose="020B0604020202020204" pitchFamily="34" charset="0"/>
                <a:cs typeface="Arial" panose="020B0604020202020204" pitchFamily="34" charset="0"/>
              </a:rPr>
              <a:t>Student Number:</a:t>
            </a:r>
            <a:r>
              <a:rPr lang="en-US" sz="3600" dirty="0">
                <a:latin typeface="Arial" panose="020B0604020202020204" pitchFamily="34" charset="0"/>
                <a:cs typeface="Arial" panose="020B0604020202020204" pitchFamily="34" charset="0"/>
              </a:rPr>
              <a:t> 2242917</a:t>
            </a:r>
            <a:endParaRPr lang="en-GB" sz="3600" dirty="0">
              <a:latin typeface="Arial" panose="020B0604020202020204" pitchFamily="34" charset="0"/>
              <a:cs typeface="Arial" panose="020B0604020202020204" pitchFamily="34" charset="0"/>
            </a:endParaRPr>
          </a:p>
          <a:p>
            <a:pPr algn="l"/>
            <a:r>
              <a:rPr lang="en-US" sz="3600" b="1" dirty="0">
                <a:latin typeface="Arial" panose="020B0604020202020204" pitchFamily="34" charset="0"/>
                <a:cs typeface="Arial" panose="020B0604020202020204" pitchFamily="34" charset="0"/>
              </a:rPr>
              <a:t>Lecturer Name: </a:t>
            </a:r>
            <a:r>
              <a:rPr lang="en-US" sz="3600" dirty="0">
                <a:latin typeface="Arial" panose="020B0604020202020204" pitchFamily="34" charset="0"/>
                <a:cs typeface="Arial" panose="020B0604020202020204" pitchFamily="34" charset="0"/>
              </a:rPr>
              <a:t>Dr Amer Kareem</a:t>
            </a:r>
            <a:endParaRPr lang="en-GB" sz="3600" dirty="0">
              <a:latin typeface="Arial" panose="020B0604020202020204" pitchFamily="34" charset="0"/>
              <a:cs typeface="Arial" panose="020B0604020202020204" pitchFamily="34" charset="0"/>
            </a:endParaRPr>
          </a:p>
          <a:p>
            <a:r>
              <a:rPr lang="en-US" b="1" dirty="0"/>
              <a:t> </a:t>
            </a:r>
            <a:endParaRPr lang="en-GB" dirty="0"/>
          </a:p>
          <a:p>
            <a:r>
              <a:rPr lang="en-US" b="1" dirty="0"/>
              <a:t> </a:t>
            </a:r>
            <a:endParaRPr lang="en-GB" dirty="0"/>
          </a:p>
          <a:p>
            <a:r>
              <a:rPr lang="en-US" sz="3800" b="1" dirty="0">
                <a:latin typeface="Arial" panose="020B0604020202020204" pitchFamily="34" charset="0"/>
                <a:cs typeface="Arial" panose="020B0604020202020204" pitchFamily="34" charset="0"/>
              </a:rPr>
              <a:t>Session</a:t>
            </a:r>
            <a:r>
              <a:rPr lang="en-US" sz="3800" dirty="0">
                <a:latin typeface="Arial" panose="020B0604020202020204" pitchFamily="34" charset="0"/>
                <a:cs typeface="Arial" panose="020B0604020202020204" pitchFamily="34" charset="0"/>
              </a:rPr>
              <a:t>: October 2025 Term 2</a:t>
            </a:r>
            <a:endParaRPr lang="en-GB" sz="3800" dirty="0">
              <a:latin typeface="Arial" panose="020B0604020202020204" pitchFamily="34" charset="0"/>
              <a:cs typeface="Arial" panose="020B0604020202020204" pitchFamily="34" charset="0"/>
            </a:endParaRPr>
          </a:p>
          <a:p>
            <a:endParaRPr lang="en-GB" sz="2000" dirty="0"/>
          </a:p>
        </p:txBody>
      </p:sp>
      <p:pic>
        <p:nvPicPr>
          <p:cNvPr id="4" name="Picture 3" descr="A black background with white text&#10;&#10;AI-generated content may be incorrect.">
            <a:extLst>
              <a:ext uri="{FF2B5EF4-FFF2-40B4-BE49-F238E27FC236}">
                <a16:creationId xmlns:a16="http://schemas.microsoft.com/office/drawing/2014/main" id="{449EAA6D-2B4D-EF26-0A52-20B48423C5A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08362" y="365904"/>
            <a:ext cx="4122420" cy="1367155"/>
          </a:xfrm>
          <a:prstGeom prst="rect">
            <a:avLst/>
          </a:prstGeom>
          <a:noFill/>
        </p:spPr>
      </p:pic>
      <p:pic>
        <p:nvPicPr>
          <p:cNvPr id="8" name="Picture 7" descr="A heart and paw print&#10;&#10;AI-generated content may be incorrect.">
            <a:extLst>
              <a:ext uri="{FF2B5EF4-FFF2-40B4-BE49-F238E27FC236}">
                <a16:creationId xmlns:a16="http://schemas.microsoft.com/office/drawing/2014/main" id="{E7F0F843-8504-0ECF-BB65-FC19999951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4108" y="3500438"/>
            <a:ext cx="2728856" cy="2046642"/>
          </a:xfrm>
          <a:prstGeom prst="rect">
            <a:avLst/>
          </a:prstGeom>
        </p:spPr>
      </p:pic>
      <p:sp>
        <p:nvSpPr>
          <p:cNvPr id="5" name="Rectangle 4">
            <a:extLst>
              <a:ext uri="{FF2B5EF4-FFF2-40B4-BE49-F238E27FC236}">
                <a16:creationId xmlns:a16="http://schemas.microsoft.com/office/drawing/2014/main" id="{FD3EBCD7-057D-69FB-A768-1ACFE61221FB}"/>
              </a:ext>
            </a:extLst>
          </p:cNvPr>
          <p:cNvSpPr/>
          <p:nvPr/>
        </p:nvSpPr>
        <p:spPr>
          <a:xfrm>
            <a:off x="2245360" y="6065520"/>
            <a:ext cx="8073939" cy="556030"/>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“Empowering healthier, happier dogs — right at their doorstep.”</a:t>
            </a:r>
          </a:p>
        </p:txBody>
      </p:sp>
      <p:sp>
        <p:nvSpPr>
          <p:cNvPr id="9" name="TextBox 8">
            <a:extLst>
              <a:ext uri="{FF2B5EF4-FFF2-40B4-BE49-F238E27FC236}">
                <a16:creationId xmlns:a16="http://schemas.microsoft.com/office/drawing/2014/main" id="{0087C133-369D-0D39-5BAD-BBB19F9952C7}"/>
              </a:ext>
            </a:extLst>
          </p:cNvPr>
          <p:cNvSpPr txBox="1"/>
          <p:nvPr/>
        </p:nvSpPr>
        <p:spPr>
          <a:xfrm>
            <a:off x="3454400" y="2187694"/>
            <a:ext cx="6096000" cy="1323439"/>
          </a:xfrm>
          <a:prstGeom prst="rect">
            <a:avLst/>
          </a:prstGeom>
          <a:noFill/>
        </p:spPr>
        <p:txBody>
          <a:bodyPr wrap="square">
            <a:spAutoFit/>
          </a:bodyPr>
          <a:lstStyle/>
          <a:p>
            <a:pPr algn="ctr"/>
            <a:r>
              <a:rPr lang="en-GB" sz="4000" b="1" dirty="0">
                <a:latin typeface="Arial" panose="020B0604020202020204" pitchFamily="34" charset="0"/>
                <a:cs typeface="Arial" panose="020B0604020202020204" pitchFamily="34" charset="0"/>
              </a:rPr>
              <a:t>Fit Paws Mobile Canine Fitness</a:t>
            </a:r>
            <a:endParaRPr lang="en-GB" sz="4000" dirty="0"/>
          </a:p>
        </p:txBody>
      </p:sp>
    </p:spTree>
    <p:extLst>
      <p:ext uri="{BB962C8B-B14F-4D97-AF65-F5344CB8AC3E}">
        <p14:creationId xmlns:p14="http://schemas.microsoft.com/office/powerpoint/2010/main" val="269442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2C2F87E-7E4E-333A-9409-608C9CA97415}"/>
              </a:ext>
            </a:extLst>
          </p:cNvPr>
          <p:cNvPicPr>
            <a:picLocks noChangeAspect="1"/>
          </p:cNvPicPr>
          <p:nvPr/>
        </p:nvPicPr>
        <p:blipFill>
          <a:blip r:embed="rId2">
            <a:extLst>
              <a:ext uri="{28A0092B-C50C-407E-A947-70E740481C1C}">
                <a14:useLocalDpi xmlns:a14="http://schemas.microsoft.com/office/drawing/2010/main" val="0"/>
              </a:ext>
            </a:extLst>
          </a:blip>
          <a:srcRect l="1414" t="-4902" r="-341" b="18039"/>
          <a:stretch>
            <a:fillRect/>
          </a:stretch>
        </p:blipFill>
        <p:spPr bwMode="auto">
          <a:xfrm>
            <a:off x="-634063" y="847333"/>
            <a:ext cx="8705625" cy="5306209"/>
          </a:xfrm>
          <a:prstGeom prst="rect">
            <a:avLst/>
          </a:prstGeom>
          <a:noFill/>
          <a:ln>
            <a:solidFill>
              <a:schemeClr val="bg1"/>
            </a:solidFill>
          </a:ln>
        </p:spPr>
      </p:pic>
      <p:pic>
        <p:nvPicPr>
          <p:cNvPr id="16" name="Picture 15" descr="A drawing of a light bulb with yellow crumpled paper as its light">
            <a:extLst>
              <a:ext uri="{FF2B5EF4-FFF2-40B4-BE49-F238E27FC236}">
                <a16:creationId xmlns:a16="http://schemas.microsoft.com/office/drawing/2014/main" id="{8746E6EF-0BB7-8227-3D8D-CCA7626A36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1883" y="1223120"/>
            <a:ext cx="2248223" cy="1498815"/>
          </a:xfrm>
          <a:prstGeom prst="rect">
            <a:avLst/>
          </a:prstGeom>
        </p:spPr>
      </p:pic>
      <p:sp>
        <p:nvSpPr>
          <p:cNvPr id="2" name="Title 1">
            <a:extLst>
              <a:ext uri="{FF2B5EF4-FFF2-40B4-BE49-F238E27FC236}">
                <a16:creationId xmlns:a16="http://schemas.microsoft.com/office/drawing/2014/main" id="{2D71E4E1-4CE6-8DC4-FD09-972CD16C74BD}"/>
              </a:ext>
            </a:extLst>
          </p:cNvPr>
          <p:cNvSpPr>
            <a:spLocks noGrp="1"/>
          </p:cNvSpPr>
          <p:nvPr>
            <p:ph type="title"/>
          </p:nvPr>
        </p:nvSpPr>
        <p:spPr>
          <a:xfrm>
            <a:off x="2238935" y="1075130"/>
            <a:ext cx="7714129" cy="613821"/>
          </a:xfrm>
        </p:spPr>
        <p:txBody>
          <a:bodyPr>
            <a:normAutofit fontScale="90000"/>
          </a:bodyPr>
          <a:lstStyle/>
          <a:p>
            <a:pPr algn="ctr"/>
            <a:r>
              <a:rPr lang="en-GB" dirty="0"/>
              <a:t>Business Idea &amp; USP</a:t>
            </a:r>
          </a:p>
        </p:txBody>
      </p:sp>
      <p:pic>
        <p:nvPicPr>
          <p:cNvPr id="7" name="Content Placeholder 6" descr="A heart and paw print&#10;&#10;AI-generated content may be incorrect.">
            <a:extLst>
              <a:ext uri="{FF2B5EF4-FFF2-40B4-BE49-F238E27FC236}">
                <a16:creationId xmlns:a16="http://schemas.microsoft.com/office/drawing/2014/main" id="{6C560CBA-DFF7-1EA4-6EEE-6189F9EF921E}"/>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0" y="160815"/>
            <a:ext cx="1614382" cy="1210786"/>
          </a:xfrm>
        </p:spPr>
      </p:pic>
      <p:pic>
        <p:nvPicPr>
          <p:cNvPr id="11" name="Picture 10" descr="A black background with white text&#10;&#10;AI-generated content may be incorrect.">
            <a:extLst>
              <a:ext uri="{FF2B5EF4-FFF2-40B4-BE49-F238E27FC236}">
                <a16:creationId xmlns:a16="http://schemas.microsoft.com/office/drawing/2014/main" id="{6DBAFEE6-9C6E-7D2E-8B27-1509BDEDA53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19" name="Graphic 18" descr="Home1 with solid fill">
            <a:extLst>
              <a:ext uri="{FF2B5EF4-FFF2-40B4-BE49-F238E27FC236}">
                <a16:creationId xmlns:a16="http://schemas.microsoft.com/office/drawing/2014/main" id="{9C8CE793-63C4-EC8E-2B49-A80C9558304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198007" y="3289639"/>
            <a:ext cx="914400" cy="914400"/>
          </a:xfrm>
          <a:prstGeom prst="rect">
            <a:avLst/>
          </a:prstGeom>
        </p:spPr>
      </p:pic>
      <p:pic>
        <p:nvPicPr>
          <p:cNvPr id="21" name="Graphic 20" descr="Veterinarian male with solid fill">
            <a:extLst>
              <a:ext uri="{FF2B5EF4-FFF2-40B4-BE49-F238E27FC236}">
                <a16:creationId xmlns:a16="http://schemas.microsoft.com/office/drawing/2014/main" id="{3D68E003-5322-3EC5-34BF-B7747E15AEF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237342" y="2309987"/>
            <a:ext cx="914400" cy="914400"/>
          </a:xfrm>
          <a:prstGeom prst="rect">
            <a:avLst/>
          </a:prstGeom>
        </p:spPr>
      </p:pic>
      <p:pic>
        <p:nvPicPr>
          <p:cNvPr id="23" name="Graphic 22" descr="Internet Banking with solid fill">
            <a:extLst>
              <a:ext uri="{FF2B5EF4-FFF2-40B4-BE49-F238E27FC236}">
                <a16:creationId xmlns:a16="http://schemas.microsoft.com/office/drawing/2014/main" id="{11745C73-92D1-BF04-755A-1220AEFCE41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890596" y="3593298"/>
            <a:ext cx="914400" cy="914400"/>
          </a:xfrm>
          <a:prstGeom prst="rect">
            <a:avLst/>
          </a:prstGeom>
        </p:spPr>
      </p:pic>
      <p:sp>
        <p:nvSpPr>
          <p:cNvPr id="24" name="Arrow: Right 23">
            <a:extLst>
              <a:ext uri="{FF2B5EF4-FFF2-40B4-BE49-F238E27FC236}">
                <a16:creationId xmlns:a16="http://schemas.microsoft.com/office/drawing/2014/main" id="{2B9CA455-2771-93D2-1B19-1353F94F48E5}"/>
              </a:ext>
            </a:extLst>
          </p:cNvPr>
          <p:cNvSpPr/>
          <p:nvPr/>
        </p:nvSpPr>
        <p:spPr>
          <a:xfrm rot="19433541">
            <a:off x="8072486" y="2905510"/>
            <a:ext cx="1127671" cy="396107"/>
          </a:xfrm>
          <a:prstGeom prst="right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E6EC7349-AE60-F40F-2168-AD21C31E60DD}"/>
              </a:ext>
            </a:extLst>
          </p:cNvPr>
          <p:cNvSpPr/>
          <p:nvPr/>
        </p:nvSpPr>
        <p:spPr>
          <a:xfrm rot="2291224">
            <a:off x="10204459" y="2939838"/>
            <a:ext cx="1082956" cy="359599"/>
          </a:xfrm>
          <a:prstGeom prst="rightArrow">
            <a:avLst/>
          </a:prstGeom>
          <a:solidFill>
            <a:schemeClr val="accent1">
              <a:lumMod val="20000"/>
              <a:lumOff val="8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D3EB80D9-9256-D147-0DF0-10E194A76B80}"/>
              </a:ext>
            </a:extLst>
          </p:cNvPr>
          <p:cNvSpPr/>
          <p:nvPr/>
        </p:nvSpPr>
        <p:spPr>
          <a:xfrm rot="10800000">
            <a:off x="9022013" y="4470246"/>
            <a:ext cx="1236592" cy="419548"/>
          </a:xfrm>
          <a:prstGeom prst="right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descr="A heart and paw print&#10;&#10;AI-generated content may be incorrect.">
            <a:extLst>
              <a:ext uri="{FF2B5EF4-FFF2-40B4-BE49-F238E27FC236}">
                <a16:creationId xmlns:a16="http://schemas.microsoft.com/office/drawing/2014/main" id="{D693F35C-607B-C264-4F24-2D3F68FF0B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85842" y="4801942"/>
            <a:ext cx="836056" cy="627042"/>
          </a:xfrm>
          <a:prstGeom prst="rect">
            <a:avLst/>
          </a:prstGeom>
        </p:spPr>
      </p:pic>
      <p:sp>
        <p:nvSpPr>
          <p:cNvPr id="4" name="TextBox 3">
            <a:extLst>
              <a:ext uri="{FF2B5EF4-FFF2-40B4-BE49-F238E27FC236}">
                <a16:creationId xmlns:a16="http://schemas.microsoft.com/office/drawing/2014/main" id="{C9E97623-0E7A-352C-E0BA-1AD45C9EB9B1}"/>
              </a:ext>
            </a:extLst>
          </p:cNvPr>
          <p:cNvSpPr txBox="1"/>
          <p:nvPr/>
        </p:nvSpPr>
        <p:spPr>
          <a:xfrm>
            <a:off x="435934" y="4687555"/>
            <a:ext cx="6234545" cy="923330"/>
          </a:xfrm>
          <a:prstGeom prst="rect">
            <a:avLst/>
          </a:prstGeom>
          <a:noFill/>
        </p:spPr>
        <p:txBody>
          <a:bodyPr wrap="square">
            <a:spAutoFit/>
          </a:bodyPr>
          <a:lstStyle/>
          <a:p>
            <a:pPr algn="just"/>
            <a:r>
              <a:rPr lang="en-GB" dirty="0">
                <a:latin typeface="Arial" panose="020B0604020202020204" pitchFamily="34" charset="0"/>
                <a:cs typeface="Arial" panose="020B0604020202020204" pitchFamily="34" charset="0"/>
              </a:rPr>
              <a:t>Fit Paws is a </a:t>
            </a:r>
            <a:r>
              <a:rPr lang="en-GB" i="1" dirty="0">
                <a:latin typeface="Arial" panose="020B0604020202020204" pitchFamily="34" charset="0"/>
                <a:cs typeface="Arial" panose="020B0604020202020204" pitchFamily="34" charset="0"/>
              </a:rPr>
              <a:t>mobile canine fitness and rehabilitation service</a:t>
            </a:r>
            <a:r>
              <a:rPr lang="en-GB" dirty="0">
                <a:latin typeface="Arial" panose="020B0604020202020204" pitchFamily="34" charset="0"/>
                <a:cs typeface="Arial" panose="020B0604020202020204" pitchFamily="34" charset="0"/>
              </a:rPr>
              <a:t> offering doorstep exercise sessions, physiotherapy, and weight management for dogs.</a:t>
            </a:r>
          </a:p>
        </p:txBody>
      </p:sp>
      <p:sp>
        <p:nvSpPr>
          <p:cNvPr id="6" name="TextBox 5">
            <a:extLst>
              <a:ext uri="{FF2B5EF4-FFF2-40B4-BE49-F238E27FC236}">
                <a16:creationId xmlns:a16="http://schemas.microsoft.com/office/drawing/2014/main" id="{1EA5F865-A245-A239-01C4-838C82D55184}"/>
              </a:ext>
            </a:extLst>
          </p:cNvPr>
          <p:cNvSpPr txBox="1"/>
          <p:nvPr/>
        </p:nvSpPr>
        <p:spPr>
          <a:xfrm>
            <a:off x="704407" y="6035104"/>
            <a:ext cx="6512442" cy="523220"/>
          </a:xfrm>
          <a:prstGeom prst="rect">
            <a:avLst/>
          </a:prstGeom>
          <a:noFill/>
        </p:spPr>
        <p:txBody>
          <a:bodyPr wrap="square">
            <a:spAutoFit/>
          </a:bodyPr>
          <a:lstStyle/>
          <a:p>
            <a:r>
              <a:rPr lang="en-GB" sz="1400" dirty="0"/>
              <a:t>Sources: ONS (2025); Association for Pet Obesity Prevention (2022); Norwich City Council (2025)</a:t>
            </a:r>
          </a:p>
        </p:txBody>
      </p:sp>
      <p:sp>
        <p:nvSpPr>
          <p:cNvPr id="5" name="TextBox 4">
            <a:extLst>
              <a:ext uri="{FF2B5EF4-FFF2-40B4-BE49-F238E27FC236}">
                <a16:creationId xmlns:a16="http://schemas.microsoft.com/office/drawing/2014/main" id="{7F58E5E3-A8A7-ACD0-7602-17159441082C}"/>
              </a:ext>
            </a:extLst>
          </p:cNvPr>
          <p:cNvSpPr txBox="1"/>
          <p:nvPr/>
        </p:nvSpPr>
        <p:spPr>
          <a:xfrm>
            <a:off x="7045960" y="4240014"/>
            <a:ext cx="1203960" cy="523220"/>
          </a:xfrm>
          <a:prstGeom prst="rect">
            <a:avLst/>
          </a:prstGeom>
          <a:solidFill>
            <a:srgbClr val="EEDE12"/>
          </a:solidFill>
        </p:spPr>
        <p:txBody>
          <a:bodyPr wrap="square">
            <a:spAutoFit/>
          </a:bodyPr>
          <a:lstStyle/>
          <a:p>
            <a:r>
              <a:rPr lang="en-GB" sz="1400" dirty="0">
                <a:solidFill>
                  <a:schemeClr val="tx1"/>
                </a:solidFill>
                <a:latin typeface="Arial" panose="020B0604020202020204" pitchFamily="34" charset="0"/>
                <a:cs typeface="Arial" panose="020B0604020202020204" pitchFamily="34" charset="0"/>
              </a:rPr>
              <a:t>Park-based sessions.</a:t>
            </a:r>
            <a:endParaRPr lang="en-GB" sz="1400" dirty="0"/>
          </a:p>
        </p:txBody>
      </p:sp>
      <p:sp>
        <p:nvSpPr>
          <p:cNvPr id="10" name="TextBox 9">
            <a:extLst>
              <a:ext uri="{FF2B5EF4-FFF2-40B4-BE49-F238E27FC236}">
                <a16:creationId xmlns:a16="http://schemas.microsoft.com/office/drawing/2014/main" id="{1255DE81-5AC4-F8F6-A027-62843EDB969A}"/>
              </a:ext>
            </a:extLst>
          </p:cNvPr>
          <p:cNvSpPr txBox="1"/>
          <p:nvPr/>
        </p:nvSpPr>
        <p:spPr>
          <a:xfrm>
            <a:off x="7708900" y="1816854"/>
            <a:ext cx="3914140" cy="369332"/>
          </a:xfrm>
          <a:prstGeom prst="rect">
            <a:avLst/>
          </a:prstGeom>
          <a:noFill/>
        </p:spPr>
        <p:txBody>
          <a:bodyPr wrap="square">
            <a:spAutoFit/>
          </a:bodyPr>
          <a:lstStyle/>
          <a:p>
            <a:r>
              <a:rPr lang="en-GB" b="1" dirty="0">
                <a:solidFill>
                  <a:schemeClr val="tx1"/>
                </a:solidFill>
                <a:latin typeface="Arial" panose="020B0604020202020204" pitchFamily="34" charset="0"/>
                <a:cs typeface="Arial" panose="020B0604020202020204" pitchFamily="34" charset="0"/>
              </a:rPr>
              <a:t>Unique Selling Proposition (USP)</a:t>
            </a:r>
            <a:endParaRPr lang="en-GB" dirty="0">
              <a:solidFill>
                <a:schemeClr val="tx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557C294-1719-5888-7D55-A97216E1394F}"/>
              </a:ext>
            </a:extLst>
          </p:cNvPr>
          <p:cNvSpPr txBox="1"/>
          <p:nvPr/>
        </p:nvSpPr>
        <p:spPr>
          <a:xfrm>
            <a:off x="9110980" y="3207752"/>
            <a:ext cx="1028700" cy="954107"/>
          </a:xfrm>
          <a:prstGeom prst="rect">
            <a:avLst/>
          </a:prstGeom>
          <a:solidFill>
            <a:srgbClr val="EEDE12"/>
          </a:solidFill>
        </p:spPr>
        <p:txBody>
          <a:bodyPr wrap="square">
            <a:spAutoFit/>
          </a:bodyPr>
          <a:lstStyle/>
          <a:p>
            <a:r>
              <a:rPr lang="en-GB" sz="1400" dirty="0">
                <a:solidFill>
                  <a:schemeClr val="tx1"/>
                </a:solidFill>
                <a:latin typeface="Arial" panose="020B0604020202020204" pitchFamily="34" charset="0"/>
                <a:cs typeface="Arial" panose="020B0604020202020204" pitchFamily="34" charset="0"/>
              </a:rPr>
              <a:t>Delivered by trained veterinary assistants.</a:t>
            </a:r>
            <a:endParaRPr lang="en-GB" sz="1400" dirty="0"/>
          </a:p>
        </p:txBody>
      </p:sp>
      <p:sp>
        <p:nvSpPr>
          <p:cNvPr id="15" name="TextBox 14">
            <a:extLst>
              <a:ext uri="{FF2B5EF4-FFF2-40B4-BE49-F238E27FC236}">
                <a16:creationId xmlns:a16="http://schemas.microsoft.com/office/drawing/2014/main" id="{E6516458-7188-B827-BD8D-F18882D688A1}"/>
              </a:ext>
            </a:extLst>
          </p:cNvPr>
          <p:cNvSpPr txBox="1"/>
          <p:nvPr/>
        </p:nvSpPr>
        <p:spPr>
          <a:xfrm flipH="1">
            <a:off x="11026140" y="4561841"/>
            <a:ext cx="891540" cy="954107"/>
          </a:xfrm>
          <a:prstGeom prst="rect">
            <a:avLst/>
          </a:prstGeom>
          <a:solidFill>
            <a:srgbClr val="EEDE12"/>
          </a:solidFill>
        </p:spPr>
        <p:txBody>
          <a:bodyPr wrap="square">
            <a:spAutoFit/>
          </a:bodyPr>
          <a:lstStyle/>
          <a:p>
            <a:r>
              <a:rPr lang="en-GB" sz="1400" dirty="0">
                <a:solidFill>
                  <a:schemeClr val="tx1"/>
                </a:solidFill>
                <a:latin typeface="Arial" panose="020B0604020202020204" pitchFamily="34" charset="0"/>
                <a:cs typeface="Arial" panose="020B0604020202020204" pitchFamily="34" charset="0"/>
              </a:rPr>
              <a:t>Via the FitPaws mobile app.</a:t>
            </a:r>
            <a:r>
              <a:rPr lang="en-GB" sz="1400" dirty="0">
                <a:latin typeface="Arial" panose="020B0604020202020204" pitchFamily="34" charset="0"/>
                <a:cs typeface="Arial" panose="020B0604020202020204" pitchFamily="34" charset="0"/>
              </a:rPr>
              <a:t> </a:t>
            </a:r>
          </a:p>
        </p:txBody>
      </p:sp>
      <p:sp>
        <p:nvSpPr>
          <p:cNvPr id="20" name="TextBox 19">
            <a:extLst>
              <a:ext uri="{FF2B5EF4-FFF2-40B4-BE49-F238E27FC236}">
                <a16:creationId xmlns:a16="http://schemas.microsoft.com/office/drawing/2014/main" id="{4DE36D8A-44C2-C37D-D1D4-2673382027D5}"/>
              </a:ext>
            </a:extLst>
          </p:cNvPr>
          <p:cNvSpPr txBox="1"/>
          <p:nvPr/>
        </p:nvSpPr>
        <p:spPr>
          <a:xfrm>
            <a:off x="8938260" y="5576054"/>
            <a:ext cx="1485900" cy="738664"/>
          </a:xfrm>
          <a:prstGeom prst="rect">
            <a:avLst/>
          </a:prstGeom>
          <a:solidFill>
            <a:srgbClr val="EEDE12"/>
          </a:solidFill>
        </p:spPr>
        <p:txBody>
          <a:bodyPr wrap="square">
            <a:spAutoFit/>
          </a:bodyPr>
          <a:lstStyle/>
          <a:p>
            <a:r>
              <a:rPr lang="en-GB" sz="1400" dirty="0">
                <a:solidFill>
                  <a:schemeClr val="tx1"/>
                </a:solidFill>
                <a:latin typeface="Arial" panose="020B0604020202020204" pitchFamily="34" charset="0"/>
                <a:cs typeface="Arial" panose="020B0604020202020204" pitchFamily="34" charset="0"/>
              </a:rPr>
              <a:t>Aligned with Norwich’s green goals. </a:t>
            </a:r>
            <a:endParaRPr lang="en-GB" sz="1400" dirty="0"/>
          </a:p>
        </p:txBody>
      </p:sp>
    </p:spTree>
    <p:extLst>
      <p:ext uri="{BB962C8B-B14F-4D97-AF65-F5344CB8AC3E}">
        <p14:creationId xmlns:p14="http://schemas.microsoft.com/office/powerpoint/2010/main" val="99513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fltVal val="0"/>
                                          </p:val>
                                        </p:tav>
                                        <p:tav tm="100000">
                                          <p:val>
                                            <p:strVal val="#ppt_w"/>
                                          </p:val>
                                        </p:tav>
                                      </p:tavLst>
                                    </p:anim>
                                    <p:anim calcmode="lin" valueType="num">
                                      <p:cBhvr>
                                        <p:cTn id="8" dur="1000" fill="hold"/>
                                        <p:tgtEl>
                                          <p:spTgt spid="16"/>
                                        </p:tgtEl>
                                        <p:attrNameLst>
                                          <p:attrName>ppt_h</p:attrName>
                                        </p:attrNameLst>
                                      </p:cBhvr>
                                      <p:tavLst>
                                        <p:tav tm="0">
                                          <p:val>
                                            <p:fltVal val="0"/>
                                          </p:val>
                                        </p:tav>
                                        <p:tav tm="100000">
                                          <p:val>
                                            <p:strVal val="#ppt_h"/>
                                          </p:val>
                                        </p:tav>
                                      </p:tavLst>
                                    </p:anim>
                                    <p:anim calcmode="lin" valueType="num">
                                      <p:cBhvr>
                                        <p:cTn id="9" dur="1000" fill="hold"/>
                                        <p:tgtEl>
                                          <p:spTgt spid="16"/>
                                        </p:tgtEl>
                                        <p:attrNameLst>
                                          <p:attrName>style.rotation</p:attrName>
                                        </p:attrNameLst>
                                      </p:cBhvr>
                                      <p:tavLst>
                                        <p:tav tm="0">
                                          <p:val>
                                            <p:fltVal val="90"/>
                                          </p:val>
                                        </p:tav>
                                        <p:tav tm="100000">
                                          <p:val>
                                            <p:fltVal val="0"/>
                                          </p:val>
                                        </p:tav>
                                      </p:tavLst>
                                    </p:anim>
                                    <p:animEffect transition="in" filter="fade">
                                      <p:cBhvr>
                                        <p:cTn id="10" dur="10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000"/>
                                        <p:tgtEl>
                                          <p:spTgt spid="9"/>
                                        </p:tgtEl>
                                      </p:cBhvr>
                                    </p:animEffect>
                                    <p:anim calcmode="lin" valueType="num">
                                      <p:cBhvr>
                                        <p:cTn id="16" dur="1000" fill="hold"/>
                                        <p:tgtEl>
                                          <p:spTgt spid="9"/>
                                        </p:tgtEl>
                                        <p:attrNameLst>
                                          <p:attrName>ppt_x</p:attrName>
                                        </p:attrNameLst>
                                      </p:cBhvr>
                                      <p:tavLst>
                                        <p:tav tm="0">
                                          <p:val>
                                            <p:strVal val="#ppt_x"/>
                                          </p:val>
                                        </p:tav>
                                        <p:tav tm="100000">
                                          <p:val>
                                            <p:strVal val="#ppt_x"/>
                                          </p:val>
                                        </p:tav>
                                      </p:tavLst>
                                    </p:anim>
                                    <p:anim calcmode="lin" valueType="num">
                                      <p:cBhvr>
                                        <p:cTn id="1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1000" fill="hold"/>
                                        <p:tgtEl>
                                          <p:spTgt spid="4"/>
                                        </p:tgtEl>
                                        <p:attrNameLst>
                                          <p:attrName>ppt_x</p:attrName>
                                        </p:attrNameLst>
                                      </p:cBhvr>
                                      <p:tavLst>
                                        <p:tav tm="0">
                                          <p:val>
                                            <p:strVal val="#ppt_x"/>
                                          </p:val>
                                        </p:tav>
                                        <p:tav tm="100000">
                                          <p:val>
                                            <p:strVal val="#ppt_x"/>
                                          </p:val>
                                        </p:tav>
                                      </p:tavLst>
                                    </p:anim>
                                    <p:anim calcmode="lin" valueType="num">
                                      <p:cBhvr additive="base">
                                        <p:cTn id="23"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500" fill="hold"/>
                                        <p:tgtEl>
                                          <p:spTgt spid="10"/>
                                        </p:tgtEl>
                                        <p:attrNameLst>
                                          <p:attrName>ppt_w</p:attrName>
                                        </p:attrNameLst>
                                      </p:cBhvr>
                                      <p:tavLst>
                                        <p:tav tm="0">
                                          <p:val>
                                            <p:fltVal val="0"/>
                                          </p:val>
                                        </p:tav>
                                        <p:tav tm="100000">
                                          <p:val>
                                            <p:strVal val="#ppt_w"/>
                                          </p:val>
                                        </p:tav>
                                      </p:tavLst>
                                    </p:anim>
                                    <p:anim calcmode="lin" valueType="num">
                                      <p:cBhvr>
                                        <p:cTn id="29" dur="500" fill="hold"/>
                                        <p:tgtEl>
                                          <p:spTgt spid="10"/>
                                        </p:tgtEl>
                                        <p:attrNameLst>
                                          <p:attrName>ppt_h</p:attrName>
                                        </p:attrNameLst>
                                      </p:cBhvr>
                                      <p:tavLst>
                                        <p:tav tm="0">
                                          <p:val>
                                            <p:fltVal val="0"/>
                                          </p:val>
                                        </p:tav>
                                        <p:tav tm="100000">
                                          <p:val>
                                            <p:strVal val="#ppt_h"/>
                                          </p:val>
                                        </p:tav>
                                      </p:tavLst>
                                    </p:anim>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wheel(1)">
                                      <p:cBhvr>
                                        <p:cTn id="35" dur="1000"/>
                                        <p:tgtEl>
                                          <p:spTgt spid="19"/>
                                        </p:tgtEl>
                                      </p:cBhvr>
                                    </p:animEffect>
                                  </p:childTnLst>
                                </p:cTn>
                              </p:par>
                              <p:par>
                                <p:cTn id="36" presetID="42" presetClass="entr"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1000"/>
                                        <p:tgtEl>
                                          <p:spTgt spid="5"/>
                                        </p:tgtEl>
                                      </p:cBhvr>
                                    </p:animEffect>
                                    <p:anim calcmode="lin" valueType="num">
                                      <p:cBhvr>
                                        <p:cTn id="39" dur="1000" fill="hold"/>
                                        <p:tgtEl>
                                          <p:spTgt spid="5"/>
                                        </p:tgtEl>
                                        <p:attrNameLst>
                                          <p:attrName>ppt_x</p:attrName>
                                        </p:attrNameLst>
                                      </p:cBhvr>
                                      <p:tavLst>
                                        <p:tav tm="0">
                                          <p:val>
                                            <p:strVal val="#ppt_x"/>
                                          </p:val>
                                        </p:tav>
                                        <p:tav tm="100000">
                                          <p:val>
                                            <p:strVal val="#ppt_x"/>
                                          </p:val>
                                        </p:tav>
                                      </p:tavLst>
                                    </p:anim>
                                    <p:anim calcmode="lin" valueType="num">
                                      <p:cBhvr>
                                        <p:cTn id="4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wheel(1)">
                                      <p:cBhvr>
                                        <p:cTn id="49" dur="1000"/>
                                        <p:tgtEl>
                                          <p:spTgt spid="21"/>
                                        </p:tgtEl>
                                      </p:cBhvr>
                                    </p:animEffect>
                                  </p:childTnLst>
                                </p:cTn>
                              </p:par>
                              <p:par>
                                <p:cTn id="50" presetID="42" presetClass="entr" presetSubtype="0" fill="hold" grpId="0" nodeType="with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1000"/>
                                        <p:tgtEl>
                                          <p:spTgt spid="13"/>
                                        </p:tgtEl>
                                      </p:cBhvr>
                                    </p:animEffect>
                                    <p:anim calcmode="lin" valueType="num">
                                      <p:cBhvr>
                                        <p:cTn id="53" dur="1000" fill="hold"/>
                                        <p:tgtEl>
                                          <p:spTgt spid="13"/>
                                        </p:tgtEl>
                                        <p:attrNameLst>
                                          <p:attrName>ppt_x</p:attrName>
                                        </p:attrNameLst>
                                      </p:cBhvr>
                                      <p:tavLst>
                                        <p:tav tm="0">
                                          <p:val>
                                            <p:strVal val="#ppt_x"/>
                                          </p:val>
                                        </p:tav>
                                        <p:tav tm="100000">
                                          <p:val>
                                            <p:strVal val="#ppt_x"/>
                                          </p:val>
                                        </p:tav>
                                      </p:tavLst>
                                    </p:anim>
                                    <p:anim calcmode="lin" valueType="num">
                                      <p:cBhvr>
                                        <p:cTn id="5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21" presetClass="entr" presetSubtype="1"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wheel(1)">
                                      <p:cBhvr>
                                        <p:cTn id="63" dur="1000"/>
                                        <p:tgtEl>
                                          <p:spTgt spid="23"/>
                                        </p:tgtEl>
                                      </p:cBhvr>
                                    </p:animEffect>
                                  </p:childTnLst>
                                </p:cTn>
                              </p:par>
                              <p:par>
                                <p:cTn id="64" presetID="42" presetClass="entr" presetSubtype="0" fill="hold" grpId="0" nodeType="withEffect">
                                  <p:stCondLst>
                                    <p:cond delay="0"/>
                                  </p:stCondLst>
                                  <p:childTnLst>
                                    <p:set>
                                      <p:cBhvr>
                                        <p:cTn id="65" dur="1" fill="hold">
                                          <p:stCondLst>
                                            <p:cond delay="0"/>
                                          </p:stCondLst>
                                        </p:cTn>
                                        <p:tgtEl>
                                          <p:spTgt spid="15"/>
                                        </p:tgtEl>
                                        <p:attrNameLst>
                                          <p:attrName>style.visibility</p:attrName>
                                        </p:attrNameLst>
                                      </p:cBhvr>
                                      <p:to>
                                        <p:strVal val="visible"/>
                                      </p:to>
                                    </p:set>
                                    <p:animEffect transition="in" filter="fade">
                                      <p:cBhvr>
                                        <p:cTn id="66" dur="1000"/>
                                        <p:tgtEl>
                                          <p:spTgt spid="15"/>
                                        </p:tgtEl>
                                      </p:cBhvr>
                                    </p:animEffect>
                                    <p:anim calcmode="lin" valueType="num">
                                      <p:cBhvr>
                                        <p:cTn id="67" dur="1000" fill="hold"/>
                                        <p:tgtEl>
                                          <p:spTgt spid="15"/>
                                        </p:tgtEl>
                                        <p:attrNameLst>
                                          <p:attrName>ppt_x</p:attrName>
                                        </p:attrNameLst>
                                      </p:cBhvr>
                                      <p:tavLst>
                                        <p:tav tm="0">
                                          <p:val>
                                            <p:strVal val="#ppt_x"/>
                                          </p:val>
                                        </p:tav>
                                        <p:tav tm="100000">
                                          <p:val>
                                            <p:strVal val="#ppt_x"/>
                                          </p:val>
                                        </p:tav>
                                      </p:tavLst>
                                    </p:anim>
                                    <p:anim calcmode="lin" valueType="num">
                                      <p:cBhvr>
                                        <p:cTn id="6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21" presetClass="entr" presetSubtype="1" fill="hold" nodeType="clickEffect">
                                  <p:stCondLst>
                                    <p:cond delay="0"/>
                                  </p:stCondLst>
                                  <p:childTnLst>
                                    <p:set>
                                      <p:cBhvr>
                                        <p:cTn id="76" dur="1" fill="hold">
                                          <p:stCondLst>
                                            <p:cond delay="0"/>
                                          </p:stCondLst>
                                        </p:cTn>
                                        <p:tgtEl>
                                          <p:spTgt spid="28"/>
                                        </p:tgtEl>
                                        <p:attrNameLst>
                                          <p:attrName>style.visibility</p:attrName>
                                        </p:attrNameLst>
                                      </p:cBhvr>
                                      <p:to>
                                        <p:strVal val="visible"/>
                                      </p:to>
                                    </p:set>
                                    <p:animEffect transition="in" filter="wheel(1)">
                                      <p:cBhvr>
                                        <p:cTn id="77" dur="1000"/>
                                        <p:tgtEl>
                                          <p:spTgt spid="28"/>
                                        </p:tgtEl>
                                      </p:cBhvr>
                                    </p:animEffect>
                                  </p:childTnLst>
                                </p:cTn>
                              </p:par>
                              <p:par>
                                <p:cTn id="78" presetID="42" presetClass="entr" presetSubtype="0" fill="hold" grpId="0" nodeType="withEffect">
                                  <p:stCondLst>
                                    <p:cond delay="0"/>
                                  </p:stCondLst>
                                  <p:childTnLst>
                                    <p:set>
                                      <p:cBhvr>
                                        <p:cTn id="79" dur="1" fill="hold">
                                          <p:stCondLst>
                                            <p:cond delay="0"/>
                                          </p:stCondLst>
                                        </p:cTn>
                                        <p:tgtEl>
                                          <p:spTgt spid="20"/>
                                        </p:tgtEl>
                                        <p:attrNameLst>
                                          <p:attrName>style.visibility</p:attrName>
                                        </p:attrNameLst>
                                      </p:cBhvr>
                                      <p:to>
                                        <p:strVal val="visible"/>
                                      </p:to>
                                    </p:set>
                                    <p:animEffect transition="in" filter="fade">
                                      <p:cBhvr>
                                        <p:cTn id="80" dur="1000"/>
                                        <p:tgtEl>
                                          <p:spTgt spid="20"/>
                                        </p:tgtEl>
                                      </p:cBhvr>
                                    </p:animEffect>
                                    <p:anim calcmode="lin" valueType="num">
                                      <p:cBhvr>
                                        <p:cTn id="81" dur="1000" fill="hold"/>
                                        <p:tgtEl>
                                          <p:spTgt spid="20"/>
                                        </p:tgtEl>
                                        <p:attrNameLst>
                                          <p:attrName>ppt_x</p:attrName>
                                        </p:attrNameLst>
                                      </p:cBhvr>
                                      <p:tavLst>
                                        <p:tav tm="0">
                                          <p:val>
                                            <p:strVal val="#ppt_x"/>
                                          </p:val>
                                        </p:tav>
                                        <p:tav tm="100000">
                                          <p:val>
                                            <p:strVal val="#ppt_x"/>
                                          </p:val>
                                        </p:tav>
                                      </p:tavLst>
                                    </p:anim>
                                    <p:anim calcmode="lin" valueType="num">
                                      <p:cBhvr>
                                        <p:cTn id="82"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4" grpId="0"/>
      <p:bldP spid="5" grpId="0" animBg="1"/>
      <p:bldP spid="10" grpId="0"/>
      <p:bldP spid="13" grpId="0" animBg="1"/>
      <p:bldP spid="15" grpId="0" animBg="1"/>
      <p:bldP spid="2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E41A0-93AD-6CBC-DB0D-3C4074836110}"/>
              </a:ext>
            </a:extLst>
          </p:cNvPr>
          <p:cNvSpPr>
            <a:spLocks noGrp="1"/>
          </p:cNvSpPr>
          <p:nvPr>
            <p:ph type="title"/>
          </p:nvPr>
        </p:nvSpPr>
        <p:spPr>
          <a:xfrm>
            <a:off x="838200" y="365125"/>
            <a:ext cx="9754066" cy="1043661"/>
          </a:xfrm>
        </p:spPr>
        <p:txBody>
          <a:bodyPr/>
          <a:lstStyle/>
          <a:p>
            <a:pPr algn="ctr"/>
            <a:r>
              <a:rPr lang="en-GB"/>
              <a:t>Objectives &amp; Timeline</a:t>
            </a:r>
          </a:p>
        </p:txBody>
      </p:sp>
      <p:graphicFrame>
        <p:nvGraphicFramePr>
          <p:cNvPr id="6" name="Content Placeholder 5">
            <a:extLst>
              <a:ext uri="{FF2B5EF4-FFF2-40B4-BE49-F238E27FC236}">
                <a16:creationId xmlns:a16="http://schemas.microsoft.com/office/drawing/2014/main" id="{7B070A09-BE01-F9FC-304E-C78BB86F6309}"/>
              </a:ext>
            </a:extLst>
          </p:cNvPr>
          <p:cNvGraphicFramePr>
            <a:graphicFrameLocks noGrp="1"/>
          </p:cNvGraphicFramePr>
          <p:nvPr>
            <p:ph idx="1"/>
            <p:extLst>
              <p:ext uri="{D42A27DB-BD31-4B8C-83A1-F6EECF244321}">
                <p14:modId xmlns:p14="http://schemas.microsoft.com/office/powerpoint/2010/main" val="4230768702"/>
              </p:ext>
            </p:extLst>
          </p:nvPr>
        </p:nvGraphicFramePr>
        <p:xfrm>
          <a:off x="1403425" y="3115340"/>
          <a:ext cx="8705484" cy="2995300"/>
        </p:xfrm>
        <a:graphic>
          <a:graphicData uri="http://schemas.openxmlformats.org/drawingml/2006/table">
            <a:tbl>
              <a:tblPr firstRow="1" firstCol="1" bandRow="1">
                <a:tableStyleId>{5C22544A-7EE6-4342-B048-85BDC9FD1C3A}</a:tableStyleId>
              </a:tblPr>
              <a:tblGrid>
                <a:gridCol w="1651873">
                  <a:extLst>
                    <a:ext uri="{9D8B030D-6E8A-4147-A177-3AD203B41FA5}">
                      <a16:colId xmlns:a16="http://schemas.microsoft.com/office/drawing/2014/main" val="1885889471"/>
                    </a:ext>
                  </a:extLst>
                </a:gridCol>
                <a:gridCol w="7053611">
                  <a:extLst>
                    <a:ext uri="{9D8B030D-6E8A-4147-A177-3AD203B41FA5}">
                      <a16:colId xmlns:a16="http://schemas.microsoft.com/office/drawing/2014/main" val="2072855277"/>
                    </a:ext>
                  </a:extLst>
                </a:gridCol>
              </a:tblGrid>
              <a:tr h="235830">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Month</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Milestone</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874846118"/>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1–2</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Van conversion, licences, insurance, launch marketing campaign</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0756207"/>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3</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Service launch, first 20 clients onboarded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22213252"/>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4–5</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Partnerships with 2–3 veterinary clinics/physiotherapists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7113254"/>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6</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50+ sessions delivered, testimonials and case studies collected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90779615"/>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7–8</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Expanded marketing: local press, social media, community events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2765045"/>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9</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Subscription packages and loyalty schemes were introduced.</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09936137"/>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Breakeven achieved (5–8 sessions/day, 5 days/week)</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0957605"/>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11</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Pilot digital progress tracking via the FitPaws app prototype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7089106"/>
                  </a:ext>
                </a:extLst>
              </a:tr>
              <a:tr h="276983">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12</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effectLst/>
                          <a:latin typeface="Arial" panose="020B0604020202020204" pitchFamily="34" charset="0"/>
                          <a:cs typeface="Arial" panose="020B0604020202020204" pitchFamily="34" charset="0"/>
                        </a:rPr>
                        <a:t>Consolidation, review and set Year 2 expansion targets.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01913909"/>
                  </a:ext>
                </a:extLst>
              </a:tr>
            </a:tbl>
          </a:graphicData>
        </a:graphic>
      </p:graphicFrame>
      <p:sp>
        <p:nvSpPr>
          <p:cNvPr id="5" name="Rectangle: Rounded Corners 4">
            <a:extLst>
              <a:ext uri="{FF2B5EF4-FFF2-40B4-BE49-F238E27FC236}">
                <a16:creationId xmlns:a16="http://schemas.microsoft.com/office/drawing/2014/main" id="{7A0B65D1-D52F-2AE5-ECBD-CDABECA22327}"/>
              </a:ext>
            </a:extLst>
          </p:cNvPr>
          <p:cNvSpPr/>
          <p:nvPr/>
        </p:nvSpPr>
        <p:spPr>
          <a:xfrm>
            <a:off x="1616150" y="1398495"/>
            <a:ext cx="6794204" cy="1493561"/>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12-Month SMART Objectives:</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Deliver 120 paid sessions within the first 12 months.</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Establish 3 veterinary partnerships by Month 9.</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Achieve 30% repeat bookings by Month 12.</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Break-even by Month 10 (Storey, 1994).</a:t>
            </a:r>
          </a:p>
        </p:txBody>
      </p:sp>
      <p:pic>
        <p:nvPicPr>
          <p:cNvPr id="7" name="Picture 6" descr="A black background with white text&#10;&#10;AI-generated content may be incorrect.">
            <a:extLst>
              <a:ext uri="{FF2B5EF4-FFF2-40B4-BE49-F238E27FC236}">
                <a16:creationId xmlns:a16="http://schemas.microsoft.com/office/drawing/2014/main" id="{2CE754BE-C3C9-3337-13AD-932570A1F5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9" y="228132"/>
            <a:ext cx="2972566" cy="985819"/>
          </a:xfrm>
          <a:prstGeom prst="rect">
            <a:avLst/>
          </a:prstGeom>
          <a:noFill/>
        </p:spPr>
      </p:pic>
      <p:pic>
        <p:nvPicPr>
          <p:cNvPr id="9" name="Content Placeholder 6" descr="A heart and paw print&#10;&#10;AI-generated content may be incorrect.">
            <a:extLst>
              <a:ext uri="{FF2B5EF4-FFF2-40B4-BE49-F238E27FC236}">
                <a16:creationId xmlns:a16="http://schemas.microsoft.com/office/drawing/2014/main" id="{1EB61D97-BE85-F2DC-7ACB-5D57E949C8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497469" cy="1123101"/>
          </a:xfrm>
          <a:prstGeom prst="rect">
            <a:avLst/>
          </a:prstGeom>
        </p:spPr>
      </p:pic>
      <p:sp>
        <p:nvSpPr>
          <p:cNvPr id="11" name="TextBox 10">
            <a:extLst>
              <a:ext uri="{FF2B5EF4-FFF2-40B4-BE49-F238E27FC236}">
                <a16:creationId xmlns:a16="http://schemas.microsoft.com/office/drawing/2014/main" id="{B04A785B-2F8D-AA7C-5CF5-7F825A1C102F}"/>
              </a:ext>
            </a:extLst>
          </p:cNvPr>
          <p:cNvSpPr txBox="1"/>
          <p:nvPr/>
        </p:nvSpPr>
        <p:spPr>
          <a:xfrm>
            <a:off x="6217389" y="6328628"/>
            <a:ext cx="6097772" cy="307777"/>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Source: Storey (1994); FitPaws Business Plan Timeline (Annexe 4)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736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barn(inVertical)">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barn(inVertical)">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barn(inVertical)">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barn(inVertical)">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barn(inVertical)">
                                      <p:cBhvr>
                                        <p:cTn id="32" dur="500"/>
                                        <p:tgtEl>
                                          <p:spTgt spid="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p:cTn id="37" dur="1000" fill="hold"/>
                                        <p:tgtEl>
                                          <p:spTgt spid="6"/>
                                        </p:tgtEl>
                                        <p:attrNameLst>
                                          <p:attrName>ppt_w</p:attrName>
                                        </p:attrNameLst>
                                      </p:cBhvr>
                                      <p:tavLst>
                                        <p:tav tm="0">
                                          <p:val>
                                            <p:fltVal val="0"/>
                                          </p:val>
                                        </p:tav>
                                        <p:tav tm="100000">
                                          <p:val>
                                            <p:strVal val="#ppt_w"/>
                                          </p:val>
                                        </p:tav>
                                      </p:tavLst>
                                    </p:anim>
                                    <p:anim calcmode="lin" valueType="num">
                                      <p:cBhvr>
                                        <p:cTn id="38" dur="1000" fill="hold"/>
                                        <p:tgtEl>
                                          <p:spTgt spid="6"/>
                                        </p:tgtEl>
                                        <p:attrNameLst>
                                          <p:attrName>ppt_h</p:attrName>
                                        </p:attrNameLst>
                                      </p:cBhvr>
                                      <p:tavLst>
                                        <p:tav tm="0">
                                          <p:val>
                                            <p:fltVal val="0"/>
                                          </p:val>
                                        </p:tav>
                                        <p:tav tm="100000">
                                          <p:val>
                                            <p:strVal val="#ppt_h"/>
                                          </p:val>
                                        </p:tav>
                                      </p:tavLst>
                                    </p:anim>
                                    <p:animEffect transition="in" filter="fade">
                                      <p:cBhvr>
                                        <p:cTn id="3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434C0-75C0-CC62-67CE-5A2E048B1C78}"/>
              </a:ext>
            </a:extLst>
          </p:cNvPr>
          <p:cNvSpPr>
            <a:spLocks noGrp="1"/>
          </p:cNvSpPr>
          <p:nvPr>
            <p:ph type="title"/>
          </p:nvPr>
        </p:nvSpPr>
        <p:spPr/>
        <p:txBody>
          <a:bodyPr/>
          <a:lstStyle/>
          <a:p>
            <a:pPr algn="ctr"/>
            <a:r>
              <a:rPr lang="en-GB" dirty="0"/>
              <a:t>Theoretical Foundation</a:t>
            </a:r>
          </a:p>
        </p:txBody>
      </p:sp>
      <p:sp>
        <p:nvSpPr>
          <p:cNvPr id="3" name="Content Placeholder 2">
            <a:extLst>
              <a:ext uri="{FF2B5EF4-FFF2-40B4-BE49-F238E27FC236}">
                <a16:creationId xmlns:a16="http://schemas.microsoft.com/office/drawing/2014/main" id="{963312F3-CFF4-92F0-769D-C0E2A3F44A5C}"/>
              </a:ext>
            </a:extLst>
          </p:cNvPr>
          <p:cNvSpPr>
            <a:spLocks noGrp="1"/>
          </p:cNvSpPr>
          <p:nvPr>
            <p:ph idx="1"/>
          </p:nvPr>
        </p:nvSpPr>
        <p:spPr/>
        <p:txBody>
          <a:bodyPr/>
          <a:lstStyle/>
          <a:p>
            <a:pPr marL="0" indent="0">
              <a:buNone/>
            </a:pPr>
            <a:r>
              <a:rPr lang="en-GB" b="1" dirty="0"/>
              <a:t>Entrepreneurship Frameworks Applied:</a:t>
            </a:r>
          </a:p>
          <a:p>
            <a:pPr marL="0" indent="0">
              <a:buNone/>
            </a:pPr>
            <a:endParaRPr lang="en-GB" dirty="0"/>
          </a:p>
          <a:p>
            <a:r>
              <a:rPr lang="en-GB" b="1" dirty="0"/>
              <a:t>Timmons Model of Entrepreneurial Process</a:t>
            </a:r>
            <a:r>
              <a:rPr lang="en-GB" dirty="0"/>
              <a:t> – balancing opportunity, resources, and team capability.</a:t>
            </a:r>
          </a:p>
          <a:p>
            <a:r>
              <a:rPr lang="en-GB" b="1" dirty="0"/>
              <a:t>Schumpeter’s Innovation Theory</a:t>
            </a:r>
            <a:r>
              <a:rPr lang="en-GB" dirty="0"/>
              <a:t> – Fit Paws disrupts traditional pet care through mobile wellness.</a:t>
            </a:r>
          </a:p>
          <a:p>
            <a:r>
              <a:rPr lang="en-GB" b="1" dirty="0"/>
              <a:t>Lean Start-up Approach</a:t>
            </a:r>
            <a:r>
              <a:rPr lang="en-GB" dirty="0"/>
              <a:t> – pilot sessions to test demand, collect feedback, and refine the model before scaling.</a:t>
            </a:r>
          </a:p>
          <a:p>
            <a:endParaRPr lang="en-GB" dirty="0"/>
          </a:p>
        </p:txBody>
      </p:sp>
    </p:spTree>
    <p:extLst>
      <p:ext uri="{BB962C8B-B14F-4D97-AF65-F5344CB8AC3E}">
        <p14:creationId xmlns:p14="http://schemas.microsoft.com/office/powerpoint/2010/main" val="1417385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anim calcmode="lin" valueType="num">
                                      <p:cBhvr>
                                        <p:cTn id="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anim calcmode="lin" valueType="num">
                                      <p:cBhvr>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anim calcmode="lin" valueType="num">
                                      <p:cBhvr>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5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anim calcmode="lin" valueType="num">
                                      <p:cBhvr>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691B1-B64D-8DC9-FCD8-7A80BD6D2970}"/>
              </a:ext>
            </a:extLst>
          </p:cNvPr>
          <p:cNvSpPr>
            <a:spLocks noGrp="1"/>
          </p:cNvSpPr>
          <p:nvPr>
            <p:ph type="title"/>
          </p:nvPr>
        </p:nvSpPr>
        <p:spPr>
          <a:xfrm>
            <a:off x="838200" y="989704"/>
            <a:ext cx="10515600" cy="688490"/>
          </a:xfrm>
        </p:spPr>
        <p:txBody>
          <a:bodyPr>
            <a:normAutofit fontScale="90000"/>
          </a:bodyPr>
          <a:lstStyle/>
          <a:p>
            <a:pPr algn="ctr"/>
            <a:r>
              <a:rPr lang="en-GB" b="1" dirty="0"/>
              <a:t>Market Need</a:t>
            </a:r>
            <a:br>
              <a:rPr lang="en-GB" b="1" dirty="0"/>
            </a:br>
            <a:endParaRPr lang="en-GB" dirty="0"/>
          </a:p>
        </p:txBody>
      </p:sp>
      <p:pic>
        <p:nvPicPr>
          <p:cNvPr id="4" name="Picture 3" descr="A black background with white text&#10;&#10;AI-generated content may be incorrect.">
            <a:extLst>
              <a:ext uri="{FF2B5EF4-FFF2-40B4-BE49-F238E27FC236}">
                <a16:creationId xmlns:a16="http://schemas.microsoft.com/office/drawing/2014/main" id="{4EA8F558-304D-8A22-389D-8A83D9BF19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5" name="Content Placeholder 6" descr="A heart and paw print&#10;&#10;AI-generated content may be incorrect.">
            <a:extLst>
              <a:ext uri="{FF2B5EF4-FFF2-40B4-BE49-F238E27FC236}">
                <a16:creationId xmlns:a16="http://schemas.microsoft.com/office/drawing/2014/main" id="{FA081309-031D-CA9A-6C71-2779C7736F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a:prstGeom prst="rect">
            <a:avLst/>
          </a:prstGeom>
        </p:spPr>
      </p:pic>
      <p:sp>
        <p:nvSpPr>
          <p:cNvPr id="7" name="Rectangle 2">
            <a:extLst>
              <a:ext uri="{FF2B5EF4-FFF2-40B4-BE49-F238E27FC236}">
                <a16:creationId xmlns:a16="http://schemas.microsoft.com/office/drawing/2014/main" id="{9DA6596D-A6D4-F23F-860F-3D9E9F6ED851}"/>
              </a:ext>
            </a:extLst>
          </p:cNvPr>
          <p:cNvSpPr>
            <a:spLocks noGrp="1" noChangeArrowheads="1"/>
          </p:cNvSpPr>
          <p:nvPr>
            <p:ph idx="1"/>
          </p:nvPr>
        </p:nvSpPr>
        <p:spPr bwMode="auto">
          <a:xfrm>
            <a:off x="338017" y="1462980"/>
            <a:ext cx="7189833" cy="43735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1600" b="1" dirty="0">
                <a:latin typeface="Arial" panose="020B0604020202020204" pitchFamily="34" charset="0"/>
                <a:cs typeface="Arial" panose="020B0604020202020204" pitchFamily="34" charset="0"/>
              </a:rPr>
              <a:t>UK Pet Ownership Trends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57% of UK households own pets, including </a:t>
            </a:r>
            <a:r>
              <a:rPr lang="en-GB" sz="1600" b="1" dirty="0">
                <a:latin typeface="Arial" panose="020B0604020202020204" pitchFamily="34" charset="0"/>
                <a:cs typeface="Arial" panose="020B0604020202020204" pitchFamily="34" charset="0"/>
              </a:rPr>
              <a:t>13.5 million dogs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(ONS, 2025)</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Over 50% of dogs are overweight</a:t>
            </a:r>
            <a:r>
              <a:rPr lang="en-GB" sz="1600" dirty="0">
                <a:latin typeface="Arial" panose="020B0604020202020204" pitchFamily="34" charset="0"/>
                <a:cs typeface="Arial" panose="020B0604020202020204" pitchFamily="34" charset="0"/>
              </a:rPr>
              <a:t>, yet 80% of owners underestimate their dog’s weight </a:t>
            </a:r>
            <a:r>
              <a:rPr lang="en-GB" sz="1600" i="1" dirty="0">
                <a:latin typeface="Arial" panose="020B0604020202020204" pitchFamily="34" charset="0"/>
                <a:cs typeface="Arial" panose="020B0604020202020204" pitchFamily="34" charset="0"/>
              </a:rPr>
              <a:t>(Association for Pet Obesity Prevention, 2022; AKC CHF, 2023)</a:t>
            </a: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Local Context: Norwich</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Population: </a:t>
            </a:r>
            <a:r>
              <a:rPr lang="en-GB" sz="1600" b="1" dirty="0">
                <a:latin typeface="Arial" panose="020B0604020202020204" pitchFamily="34" charset="0"/>
                <a:cs typeface="Arial" panose="020B0604020202020204" pitchFamily="34" charset="0"/>
              </a:rPr>
              <a:t>206,586</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(Norwich BID, 2025)</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High proportions of </a:t>
            </a:r>
            <a:r>
              <a:rPr lang="en-GB" sz="1600" b="1" dirty="0">
                <a:latin typeface="Arial" panose="020B0604020202020204" pitchFamily="34" charset="0"/>
                <a:cs typeface="Arial" panose="020B0604020202020204" pitchFamily="34" charset="0"/>
              </a:rPr>
              <a:t>retired pet owners</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busy professionals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Strong SME ecosystem and </a:t>
            </a:r>
            <a:r>
              <a:rPr lang="en-GB" sz="1600" b="1" dirty="0">
                <a:latin typeface="Arial" panose="020B0604020202020204" pitchFamily="34" charset="0"/>
                <a:cs typeface="Arial" panose="020B0604020202020204" pitchFamily="34" charset="0"/>
              </a:rPr>
              <a:t>green infrastructure strategy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(GNGB, 2025)</a:t>
            </a: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Problem FitPaws Solves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Lack of accessible, structured canine fitness services</a:t>
            </a:r>
          </a:p>
          <a:p>
            <a:r>
              <a:rPr lang="en-GB" sz="1600" dirty="0">
                <a:latin typeface="Arial" panose="020B0604020202020204" pitchFamily="34" charset="0"/>
                <a:cs typeface="Arial" panose="020B0604020202020204" pitchFamily="34" charset="0"/>
              </a:rPr>
              <a:t>Rising demand for </a:t>
            </a:r>
            <a:r>
              <a:rPr lang="en-GB" sz="1600" b="1" dirty="0">
                <a:latin typeface="Arial" panose="020B0604020202020204" pitchFamily="34" charset="0"/>
                <a:cs typeface="Arial" panose="020B0604020202020204" pitchFamily="34" charset="0"/>
              </a:rPr>
              <a:t>preventative care</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rehabilitation</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home-based solutions</a:t>
            </a:r>
            <a:endParaRPr lang="en-GB" sz="16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90130B2-A075-36AB-DD65-E5EF7287E61C}"/>
              </a:ext>
            </a:extLst>
          </p:cNvPr>
          <p:cNvSpPr txBox="1"/>
          <p:nvPr/>
        </p:nvSpPr>
        <p:spPr>
          <a:xfrm>
            <a:off x="2067619" y="5856636"/>
            <a:ext cx="9221086" cy="400110"/>
          </a:xfrm>
          <a:prstGeom prst="rect">
            <a:avLst/>
          </a:prstGeom>
          <a:solidFill>
            <a:schemeClr val="tx2">
              <a:lumMod val="25000"/>
              <a:lumOff val="75000"/>
            </a:schemeClr>
          </a:solidFill>
        </p:spPr>
        <p:txBody>
          <a:bodyPr wrap="square">
            <a:spAutoFit/>
          </a:bodyPr>
          <a:lstStyle/>
          <a:p>
            <a:pPr algn="ctr"/>
            <a:r>
              <a:rPr lang="en-GB" sz="2000" b="1" dirty="0">
                <a:latin typeface="Arial" panose="020B0604020202020204" pitchFamily="34" charset="0"/>
                <a:cs typeface="Arial" panose="020B0604020202020204" pitchFamily="34" charset="0"/>
              </a:rPr>
              <a:t>Fit Paws meets a growing need for wellness and mobility.</a:t>
            </a:r>
          </a:p>
        </p:txBody>
      </p:sp>
      <p:sp>
        <p:nvSpPr>
          <p:cNvPr id="11" name="TextBox 10">
            <a:extLst>
              <a:ext uri="{FF2B5EF4-FFF2-40B4-BE49-F238E27FC236}">
                <a16:creationId xmlns:a16="http://schemas.microsoft.com/office/drawing/2014/main" id="{DD6B71D4-2EDB-364A-0833-C22D33EA4F8D}"/>
              </a:ext>
            </a:extLst>
          </p:cNvPr>
          <p:cNvSpPr txBox="1"/>
          <p:nvPr/>
        </p:nvSpPr>
        <p:spPr>
          <a:xfrm>
            <a:off x="2325871" y="6369754"/>
            <a:ext cx="9338046" cy="307493"/>
          </a:xfrm>
          <a:prstGeom prst="rect">
            <a:avLst/>
          </a:prstGeom>
          <a:noFill/>
        </p:spPr>
        <p:txBody>
          <a:bodyPr wrap="square">
            <a:spAutoFit/>
          </a:bodyPr>
          <a:lstStyle/>
          <a:p>
            <a:r>
              <a:rPr lang="en-GB" sz="1400" dirty="0"/>
              <a:t>Sources: ONS (2025); Norwich BID (2025); Association for Pet Obesity Prevention (2022); AKC CHF (2023); GNGB (2025)</a:t>
            </a:r>
          </a:p>
        </p:txBody>
      </p:sp>
      <p:graphicFrame>
        <p:nvGraphicFramePr>
          <p:cNvPr id="14" name="Chart 13">
            <a:extLst>
              <a:ext uri="{FF2B5EF4-FFF2-40B4-BE49-F238E27FC236}">
                <a16:creationId xmlns:a16="http://schemas.microsoft.com/office/drawing/2014/main" id="{DDA7B95A-1487-9D77-D4E7-3C339BB20A56}"/>
              </a:ext>
            </a:extLst>
          </p:cNvPr>
          <p:cNvGraphicFramePr/>
          <p:nvPr>
            <p:extLst>
              <p:ext uri="{D42A27DB-BD31-4B8C-83A1-F6EECF244321}">
                <p14:modId xmlns:p14="http://schemas.microsoft.com/office/powerpoint/2010/main" val="3974180694"/>
              </p:ext>
            </p:extLst>
          </p:nvPr>
        </p:nvGraphicFramePr>
        <p:xfrm>
          <a:off x="8059479" y="1549005"/>
          <a:ext cx="3838354" cy="323564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67107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Graphic spid="1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211F-DD53-EA77-D7F4-BDCE59504255}"/>
              </a:ext>
            </a:extLst>
          </p:cNvPr>
          <p:cNvSpPr>
            <a:spLocks noGrp="1"/>
          </p:cNvSpPr>
          <p:nvPr>
            <p:ph type="title"/>
          </p:nvPr>
        </p:nvSpPr>
        <p:spPr/>
        <p:txBody>
          <a:bodyPr/>
          <a:lstStyle/>
          <a:p>
            <a:pPr algn="ctr"/>
            <a:r>
              <a:rPr lang="en-GB" dirty="0"/>
              <a:t>SWOT </a:t>
            </a:r>
          </a:p>
        </p:txBody>
      </p:sp>
      <p:pic>
        <p:nvPicPr>
          <p:cNvPr id="10" name="Picture 9" descr="A black background with white text&#10;&#10;AI-generated content may be incorrect.">
            <a:extLst>
              <a:ext uri="{FF2B5EF4-FFF2-40B4-BE49-F238E27FC236}">
                <a16:creationId xmlns:a16="http://schemas.microsoft.com/office/drawing/2014/main" id="{33C0FBEB-D6EE-3200-A9EF-2893560E65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11" name="Content Placeholder 6" descr="A heart and paw print&#10;&#10;AI-generated content may be incorrect.">
            <a:extLst>
              <a:ext uri="{FF2B5EF4-FFF2-40B4-BE49-F238E27FC236}">
                <a16:creationId xmlns:a16="http://schemas.microsoft.com/office/drawing/2014/main" id="{9B3175B0-4D15-12BA-4547-62DB0805F8A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p:spPr>
      </p:pic>
      <p:graphicFrame>
        <p:nvGraphicFramePr>
          <p:cNvPr id="18" name="Table 17">
            <a:extLst>
              <a:ext uri="{FF2B5EF4-FFF2-40B4-BE49-F238E27FC236}">
                <a16:creationId xmlns:a16="http://schemas.microsoft.com/office/drawing/2014/main" id="{FC315F8A-3C1F-E7E9-9F95-86786D9A6879}"/>
              </a:ext>
            </a:extLst>
          </p:cNvPr>
          <p:cNvGraphicFramePr>
            <a:graphicFrameLocks noGrp="1"/>
          </p:cNvGraphicFramePr>
          <p:nvPr>
            <p:extLst>
              <p:ext uri="{D42A27DB-BD31-4B8C-83A1-F6EECF244321}">
                <p14:modId xmlns:p14="http://schemas.microsoft.com/office/powerpoint/2010/main" val="2764879024"/>
              </p:ext>
            </p:extLst>
          </p:nvPr>
        </p:nvGraphicFramePr>
        <p:xfrm>
          <a:off x="294640" y="1361286"/>
          <a:ext cx="11704320" cy="2560320"/>
        </p:xfrm>
        <a:graphic>
          <a:graphicData uri="http://schemas.openxmlformats.org/drawingml/2006/table">
            <a:tbl>
              <a:tblPr/>
              <a:tblGrid>
                <a:gridCol w="5852160">
                  <a:extLst>
                    <a:ext uri="{9D8B030D-6E8A-4147-A177-3AD203B41FA5}">
                      <a16:colId xmlns:a16="http://schemas.microsoft.com/office/drawing/2014/main" val="1758321864"/>
                    </a:ext>
                  </a:extLst>
                </a:gridCol>
                <a:gridCol w="5852160">
                  <a:extLst>
                    <a:ext uri="{9D8B030D-6E8A-4147-A177-3AD203B41FA5}">
                      <a16:colId xmlns:a16="http://schemas.microsoft.com/office/drawing/2014/main" val="663973120"/>
                    </a:ext>
                  </a:extLst>
                </a:gridCol>
              </a:tblGrid>
              <a:tr h="0">
                <a:tc>
                  <a:txBody>
                    <a:bodyPr/>
                    <a:lstStyle/>
                    <a:p>
                      <a:pPr algn="ctr">
                        <a:buNone/>
                      </a:pPr>
                      <a:r>
                        <a:rPr lang="en-GB" sz="1600" b="1" dirty="0">
                          <a:latin typeface="Arial" panose="020B0604020202020204" pitchFamily="34" charset="0"/>
                          <a:cs typeface="Arial" panose="020B0604020202020204" pitchFamily="34" charset="0"/>
                        </a:rPr>
                        <a:t>Strengths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600" b="1" dirty="0">
                          <a:latin typeface="Arial" panose="020B0604020202020204" pitchFamily="34" charset="0"/>
                          <a:cs typeface="Arial" panose="020B0604020202020204" pitchFamily="34" charset="0"/>
                        </a:rPr>
                        <a:t>Weaknesses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605494682"/>
                  </a:ext>
                </a:extLst>
              </a:tr>
              <a:tr h="0">
                <a:tc>
                  <a:txBody>
                    <a:bodyPr/>
                    <a:lstStyle/>
                    <a:p>
                      <a:pPr>
                        <a:buNone/>
                      </a:pPr>
                      <a:r>
                        <a:rPr lang="en-GB" sz="1600" dirty="0">
                          <a:latin typeface="Arial" panose="020B0604020202020204" pitchFamily="34" charset="0"/>
                          <a:cs typeface="Arial" panose="020B0604020202020204" pitchFamily="34" charset="0"/>
                        </a:rPr>
                        <a:t>First mobile treadmill rehab service in Norwich (Barney, 1991)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Limited daily capacity (max 8 sessions/day) → scalability risk </a:t>
                      </a:r>
                      <a:r>
                        <a:rPr lang="en-GB" sz="1600" i="1" dirty="0">
                          <a:latin typeface="Arial" panose="020B0604020202020204" pitchFamily="34" charset="0"/>
                          <a:cs typeface="Arial" panose="020B0604020202020204" pitchFamily="34" charset="0"/>
                        </a:rPr>
                        <a:t>(Storey, 1994)</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42360505"/>
                  </a:ext>
                </a:extLst>
              </a:tr>
              <a:tr h="0">
                <a:tc>
                  <a:txBody>
                    <a:bodyPr/>
                    <a:lstStyle/>
                    <a:p>
                      <a:pPr>
                        <a:buNone/>
                      </a:pPr>
                      <a:r>
                        <a:rPr lang="en-GB" sz="1600" dirty="0">
                          <a:latin typeface="Arial" panose="020B0604020202020204" pitchFamily="34" charset="0"/>
                          <a:cs typeface="Arial" panose="020B0604020202020204" pitchFamily="34" charset="0"/>
                        </a:rPr>
                        <a:t>Strong USP: convenience + vet credibility + app tracking </a:t>
                      </a:r>
                      <a:r>
                        <a:rPr lang="en-GB" sz="1600" i="1" dirty="0">
                          <a:latin typeface="Arial" panose="020B0604020202020204" pitchFamily="34" charset="0"/>
                          <a:cs typeface="Arial" panose="020B0604020202020204" pitchFamily="34" charset="0"/>
                        </a:rPr>
                        <a:t>(Schumpeter, 1934)</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Reliance on vehicle/weather conditions → service reliability concerns.</a:t>
                      </a:r>
                    </a:p>
                    <a:p>
                      <a:pPr>
                        <a:buNone/>
                      </a:pPr>
                      <a:r>
                        <a:rPr lang="en-GB" sz="1600" dirty="0">
                          <a:latin typeface="Arial" panose="020B0604020202020204" pitchFamily="34" charset="0"/>
                          <a:cs typeface="Arial" panose="020B0604020202020204" pitchFamily="34" charset="0"/>
                        </a:rPr>
                        <a:t>High upfront investment in vans and equipment → financial vulnerability if demand is lower than forecast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8273777"/>
                  </a:ext>
                </a:extLst>
              </a:tr>
              <a:tr h="0">
                <a:tc>
                  <a:txBody>
                    <a:bodyPr/>
                    <a:lstStyle/>
                    <a:p>
                      <a:pPr>
                        <a:buNone/>
                      </a:pPr>
                      <a:r>
                        <a:rPr lang="en-GB" sz="1600" dirty="0">
                          <a:latin typeface="Arial" panose="020B0604020202020204" pitchFamily="34" charset="0"/>
                          <a:cs typeface="Arial" panose="020B0604020202020204" pitchFamily="34" charset="0"/>
                        </a:rPr>
                        <a:t>Eco-friendly fleet aligns with local green goals (Norwich City Council, 2025)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New concepts require owner education → potential slow adoption </a:t>
                      </a:r>
                      <a:r>
                        <a:rPr lang="en-GB" sz="1600" i="1" dirty="0">
                          <a:latin typeface="Arial" panose="020B0604020202020204" pitchFamily="34" charset="0"/>
                          <a:cs typeface="Arial" panose="020B0604020202020204" pitchFamily="34" charset="0"/>
                        </a:rPr>
                        <a:t>(Kotler &amp; Keller, 2016)</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79041624"/>
                  </a:ext>
                </a:extLst>
              </a:tr>
            </a:tbl>
          </a:graphicData>
        </a:graphic>
      </p:graphicFrame>
      <p:graphicFrame>
        <p:nvGraphicFramePr>
          <p:cNvPr id="19" name="Table 18">
            <a:extLst>
              <a:ext uri="{FF2B5EF4-FFF2-40B4-BE49-F238E27FC236}">
                <a16:creationId xmlns:a16="http://schemas.microsoft.com/office/drawing/2014/main" id="{6AB9A5B6-A828-98A6-1270-A9D85A55A794}"/>
              </a:ext>
            </a:extLst>
          </p:cNvPr>
          <p:cNvGraphicFramePr>
            <a:graphicFrameLocks noGrp="1"/>
          </p:cNvGraphicFramePr>
          <p:nvPr>
            <p:extLst>
              <p:ext uri="{D42A27DB-BD31-4B8C-83A1-F6EECF244321}">
                <p14:modId xmlns:p14="http://schemas.microsoft.com/office/powerpoint/2010/main" val="3825199634"/>
              </p:ext>
            </p:extLst>
          </p:nvPr>
        </p:nvGraphicFramePr>
        <p:xfrm>
          <a:off x="304800" y="3948430"/>
          <a:ext cx="11684000" cy="2806901"/>
        </p:xfrm>
        <a:graphic>
          <a:graphicData uri="http://schemas.openxmlformats.org/drawingml/2006/table">
            <a:tbl>
              <a:tblPr/>
              <a:tblGrid>
                <a:gridCol w="5862320">
                  <a:extLst>
                    <a:ext uri="{9D8B030D-6E8A-4147-A177-3AD203B41FA5}">
                      <a16:colId xmlns:a16="http://schemas.microsoft.com/office/drawing/2014/main" val="943035593"/>
                    </a:ext>
                  </a:extLst>
                </a:gridCol>
                <a:gridCol w="5821680">
                  <a:extLst>
                    <a:ext uri="{9D8B030D-6E8A-4147-A177-3AD203B41FA5}">
                      <a16:colId xmlns:a16="http://schemas.microsoft.com/office/drawing/2014/main" val="2560237846"/>
                    </a:ext>
                  </a:extLst>
                </a:gridCol>
              </a:tblGrid>
              <a:tr h="332492">
                <a:tc>
                  <a:txBody>
                    <a:bodyPr/>
                    <a:lstStyle/>
                    <a:p>
                      <a:pPr algn="ctr">
                        <a:buNone/>
                      </a:pPr>
                      <a:r>
                        <a:rPr lang="en-GB" sz="1600" b="1" dirty="0">
                          <a:latin typeface="Arial" panose="020B0604020202020204" pitchFamily="34" charset="0"/>
                          <a:cs typeface="Arial" panose="020B0604020202020204" pitchFamily="34" charset="0"/>
                        </a:rPr>
                        <a:t>Opportunities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600" b="1" dirty="0">
                          <a:latin typeface="Arial" panose="020B0604020202020204" pitchFamily="34" charset="0"/>
                          <a:cs typeface="Arial" panose="020B0604020202020204" pitchFamily="34" charset="0"/>
                        </a:rPr>
                        <a:t>Threats</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183783383"/>
                  </a:ext>
                </a:extLst>
              </a:tr>
              <a:tr h="556172">
                <a:tc>
                  <a:txBody>
                    <a:bodyPr/>
                    <a:lstStyle/>
                    <a:p>
                      <a:pPr>
                        <a:buNone/>
                      </a:pPr>
                      <a:r>
                        <a:rPr lang="en-GB" sz="1600" dirty="0">
                          <a:latin typeface="Arial" panose="020B0604020202020204" pitchFamily="34" charset="0"/>
                          <a:cs typeface="Arial" panose="020B0604020202020204" pitchFamily="34" charset="0"/>
                        </a:rPr>
                        <a:t>Expansion to Cambridge &amp; Ipswich → regional growth potential </a:t>
                      </a:r>
                      <a:r>
                        <a:rPr lang="en-GB" sz="1600" i="1" dirty="0">
                          <a:latin typeface="Arial" panose="020B0604020202020204" pitchFamily="34" charset="0"/>
                          <a:cs typeface="Arial" panose="020B0604020202020204" pitchFamily="34" charset="0"/>
                        </a:rPr>
                        <a:t>(Levitt, 1980)</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Rising fuel and insurance costs → margin erosion </a:t>
                      </a:r>
                      <a:r>
                        <a:rPr lang="en-GB" sz="1600" i="1" dirty="0">
                          <a:latin typeface="Arial" panose="020B0604020202020204" pitchFamily="34" charset="0"/>
                          <a:cs typeface="Arial" panose="020B0604020202020204" pitchFamily="34" charset="0"/>
                        </a:rPr>
                        <a:t>(OECD, 2025)</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59659024"/>
                  </a:ext>
                </a:extLst>
              </a:tr>
              <a:tr h="1258705">
                <a:tc>
                  <a:txBody>
                    <a:bodyPr/>
                    <a:lstStyle/>
                    <a:p>
                      <a:pPr>
                        <a:buNone/>
                      </a:pPr>
                      <a:r>
                        <a:rPr lang="en-GB" sz="1600" dirty="0">
                          <a:latin typeface="Arial" panose="020B0604020202020204" pitchFamily="34" charset="0"/>
                          <a:cs typeface="Arial" panose="020B0604020202020204" pitchFamily="34" charset="0"/>
                        </a:rPr>
                        <a:t>Partnerships with pet insurers and vet clinics → credibility and cross‑promotion</a:t>
                      </a:r>
                    </a:p>
                    <a:p>
                      <a:pPr>
                        <a:buNone/>
                      </a:pPr>
                      <a:r>
                        <a:rPr lang="en-GB" sz="1600" dirty="0">
                          <a:latin typeface="Arial" panose="020B0604020202020204" pitchFamily="34" charset="0"/>
                          <a:cs typeface="Arial" panose="020B0604020202020204" pitchFamily="34" charset="0"/>
                        </a:rPr>
                        <a:t>Rising pet obesity awareness → growing demand for preventative care </a:t>
                      </a:r>
                      <a:r>
                        <a:rPr lang="en-GB" sz="1600" i="1" dirty="0">
                          <a:latin typeface="Arial" panose="020B0604020202020204" pitchFamily="34" charset="0"/>
                          <a:cs typeface="Arial" panose="020B0604020202020204" pitchFamily="34" charset="0"/>
                        </a:rPr>
                        <a:t>(Association for Pet Obesity Prevention, 2022)</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Seasonal demand fluctuations → inconsistent revenue streams</a:t>
                      </a:r>
                    </a:p>
                    <a:p>
                      <a:pPr>
                        <a:buNone/>
                      </a:pPr>
                      <a:r>
                        <a:rPr lang="en-GB" sz="1600" dirty="0">
                          <a:latin typeface="Arial" panose="020B0604020202020204" pitchFamily="34" charset="0"/>
                          <a:cs typeface="Arial" panose="020B0604020202020204" pitchFamily="34" charset="0"/>
                        </a:rPr>
                        <a:t>Customer price sensitivity → risk of exclusion for lower‑income owners </a:t>
                      </a:r>
                      <a:r>
                        <a:rPr lang="en-GB" sz="1600" i="1" dirty="0">
                          <a:latin typeface="Arial" panose="020B0604020202020204" pitchFamily="34" charset="0"/>
                          <a:cs typeface="Arial" panose="020B0604020202020204" pitchFamily="34" charset="0"/>
                        </a:rPr>
                        <a:t>(Nagle &amp; Müller, 2018)</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00740647"/>
                  </a:ext>
                </a:extLst>
              </a:tr>
              <a:tr h="581861">
                <a:tc>
                  <a:txBody>
                    <a:bodyPr/>
                    <a:lstStyle/>
                    <a:p>
                      <a:pPr>
                        <a:buNone/>
                      </a:pPr>
                      <a:r>
                        <a:rPr lang="en-GB" sz="1600" dirty="0">
                          <a:latin typeface="Arial" panose="020B0604020202020204" pitchFamily="34" charset="0"/>
                          <a:cs typeface="Arial" panose="020B0604020202020204" pitchFamily="34" charset="0"/>
                        </a:rPr>
                        <a:t>Digital innovation: app, loyalty schemes, data tracking → differentiation advantage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dirty="0">
                          <a:latin typeface="Arial" panose="020B0604020202020204" pitchFamily="34" charset="0"/>
                          <a:cs typeface="Arial" panose="020B0604020202020204" pitchFamily="34" charset="0"/>
                        </a:rPr>
                        <a:t>Potential imitators with more substantial resources → competitive vulnerability </a:t>
                      </a:r>
                      <a:r>
                        <a:rPr lang="en-GB" sz="1600" i="1" dirty="0">
                          <a:latin typeface="Arial" panose="020B0604020202020204" pitchFamily="34" charset="0"/>
                          <a:cs typeface="Arial" panose="020B0604020202020204" pitchFamily="34" charset="0"/>
                        </a:rPr>
                        <a:t>(Porter, 1985)</a:t>
                      </a:r>
                      <a:endParaRPr lang="en-GB" sz="16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56664634"/>
                  </a:ext>
                </a:extLst>
              </a:tr>
            </a:tbl>
          </a:graphicData>
        </a:graphic>
      </p:graphicFrame>
    </p:spTree>
    <p:extLst>
      <p:ext uri="{BB962C8B-B14F-4D97-AF65-F5344CB8AC3E}">
        <p14:creationId xmlns:p14="http://schemas.microsoft.com/office/powerpoint/2010/main" val="77781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D032-D279-E78D-5B26-8F731C6D92BB}"/>
              </a:ext>
            </a:extLst>
          </p:cNvPr>
          <p:cNvSpPr>
            <a:spLocks noGrp="1"/>
          </p:cNvSpPr>
          <p:nvPr>
            <p:ph type="title"/>
          </p:nvPr>
        </p:nvSpPr>
        <p:spPr/>
        <p:txBody>
          <a:bodyPr/>
          <a:lstStyle/>
          <a:p>
            <a:pPr algn="ctr"/>
            <a:r>
              <a:rPr lang="en-GB" dirty="0"/>
              <a:t>PESTEL Highlights</a:t>
            </a:r>
          </a:p>
        </p:txBody>
      </p:sp>
      <p:graphicFrame>
        <p:nvGraphicFramePr>
          <p:cNvPr id="9" name="Content Placeholder 8">
            <a:extLst>
              <a:ext uri="{FF2B5EF4-FFF2-40B4-BE49-F238E27FC236}">
                <a16:creationId xmlns:a16="http://schemas.microsoft.com/office/drawing/2014/main" id="{C74E666E-E576-E4F8-8E2B-5EB511D548BD}"/>
              </a:ext>
            </a:extLst>
          </p:cNvPr>
          <p:cNvGraphicFramePr>
            <a:graphicFrameLocks noGrp="1"/>
          </p:cNvGraphicFramePr>
          <p:nvPr>
            <p:ph idx="1"/>
            <p:extLst>
              <p:ext uri="{D42A27DB-BD31-4B8C-83A1-F6EECF244321}">
                <p14:modId xmlns:p14="http://schemas.microsoft.com/office/powerpoint/2010/main" val="3067297532"/>
              </p:ext>
            </p:extLst>
          </p:nvPr>
        </p:nvGraphicFramePr>
        <p:xfrm>
          <a:off x="515936" y="1903445"/>
          <a:ext cx="10848750" cy="2985794"/>
        </p:xfrm>
        <a:graphic>
          <a:graphicData uri="http://schemas.openxmlformats.org/drawingml/2006/table">
            <a:tbl>
              <a:tblPr/>
              <a:tblGrid>
                <a:gridCol w="2227264">
                  <a:extLst>
                    <a:ext uri="{9D8B030D-6E8A-4147-A177-3AD203B41FA5}">
                      <a16:colId xmlns:a16="http://schemas.microsoft.com/office/drawing/2014/main" val="148378159"/>
                    </a:ext>
                  </a:extLst>
                </a:gridCol>
                <a:gridCol w="8621486">
                  <a:extLst>
                    <a:ext uri="{9D8B030D-6E8A-4147-A177-3AD203B41FA5}">
                      <a16:colId xmlns:a16="http://schemas.microsoft.com/office/drawing/2014/main" val="33342296"/>
                    </a:ext>
                  </a:extLst>
                </a:gridCol>
              </a:tblGrid>
              <a:tr h="238852">
                <a:tc>
                  <a:txBody>
                    <a:bodyPr/>
                    <a:lstStyle/>
                    <a:p>
                      <a:pPr algn="ctr">
                        <a:buNone/>
                      </a:pPr>
                      <a:r>
                        <a:rPr lang="en-GB" sz="1400" dirty="0">
                          <a:latin typeface="Arial" panose="020B0604020202020204" pitchFamily="34" charset="0"/>
                          <a:cs typeface="Arial" panose="020B0604020202020204" pitchFamily="34" charset="0"/>
                        </a:rPr>
                        <a:t>Factor</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Key Impact</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3983510626"/>
                  </a:ext>
                </a:extLst>
              </a:tr>
              <a:tr h="414029">
                <a:tc>
                  <a:txBody>
                    <a:bodyPr/>
                    <a:lstStyle/>
                    <a:p>
                      <a:pPr algn="ctr">
                        <a:buNone/>
                      </a:pPr>
                      <a:r>
                        <a:rPr lang="en-GB" sz="1400" b="1" dirty="0">
                          <a:latin typeface="Arial" panose="020B0604020202020204" pitchFamily="34" charset="0"/>
                          <a:cs typeface="Arial" panose="020B0604020202020204" pitchFamily="34" charset="0"/>
                        </a:rPr>
                        <a:t>Political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DEFRA Animal Welfare Act 2025 – strict compliance required.</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27597492"/>
                  </a:ext>
                </a:extLst>
              </a:tr>
              <a:tr h="545413">
                <a:tc>
                  <a:txBody>
                    <a:bodyPr/>
                    <a:lstStyle/>
                    <a:p>
                      <a:pPr algn="ctr">
                        <a:buNone/>
                      </a:pPr>
                      <a:r>
                        <a:rPr lang="en-GB" sz="1400" b="1" dirty="0">
                          <a:latin typeface="Arial" panose="020B0604020202020204" pitchFamily="34" charset="0"/>
                          <a:cs typeface="Arial" panose="020B0604020202020204" pitchFamily="34" charset="0"/>
                        </a:rPr>
                        <a:t>Economic</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UK pet market worth £8.55bn, growing 5.4% CAGR (Euromonitor, 2024).</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2184924"/>
                  </a:ext>
                </a:extLst>
              </a:tr>
              <a:tr h="414029">
                <a:tc>
                  <a:txBody>
                    <a:bodyPr/>
                    <a:lstStyle/>
                    <a:p>
                      <a:pPr algn="ctr">
                        <a:buNone/>
                      </a:pPr>
                      <a:r>
                        <a:rPr lang="en-GB" sz="1400" b="1" dirty="0">
                          <a:latin typeface="Arial" panose="020B0604020202020204" pitchFamily="34" charset="0"/>
                          <a:cs typeface="Arial" panose="020B0604020202020204" pitchFamily="34" charset="0"/>
                        </a:rPr>
                        <a:t>Social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Pets as family; rising wellness awareness (PIF, 2023).</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82331028"/>
                  </a:ext>
                </a:extLst>
              </a:tr>
              <a:tr h="414029">
                <a:tc>
                  <a:txBody>
                    <a:bodyPr/>
                    <a:lstStyle/>
                    <a:p>
                      <a:pPr algn="ctr">
                        <a:buNone/>
                      </a:pPr>
                      <a:r>
                        <a:rPr lang="en-GB" sz="1400" b="1" dirty="0">
                          <a:latin typeface="Arial" panose="020B0604020202020204" pitchFamily="34" charset="0"/>
                          <a:cs typeface="Arial" panose="020B0604020202020204" pitchFamily="34" charset="0"/>
                        </a:rPr>
                        <a:t>Technological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Wearable pet tech integration for real-time tracking.</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3059928"/>
                  </a:ext>
                </a:extLst>
              </a:tr>
              <a:tr h="545413">
                <a:tc>
                  <a:txBody>
                    <a:bodyPr/>
                    <a:lstStyle/>
                    <a:p>
                      <a:pPr algn="ctr">
                        <a:buNone/>
                      </a:pPr>
                      <a:r>
                        <a:rPr lang="en-GB" sz="1400" b="1" dirty="0">
                          <a:latin typeface="Arial" panose="020B0604020202020204" pitchFamily="34" charset="0"/>
                          <a:cs typeface="Arial" panose="020B0604020202020204" pitchFamily="34" charset="0"/>
                        </a:rPr>
                        <a:t>Environmental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Norwich Green Infrastructure Strategy promotes low-emission vehicles.</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04689110"/>
                  </a:ext>
                </a:extLst>
              </a:tr>
              <a:tr h="414029">
                <a:tc>
                  <a:txBody>
                    <a:bodyPr/>
                    <a:lstStyle/>
                    <a:p>
                      <a:pPr algn="ctr">
                        <a:buNone/>
                      </a:pPr>
                      <a:r>
                        <a:rPr lang="en-GB" sz="1400" b="1" dirty="0">
                          <a:latin typeface="Arial" panose="020B0604020202020204" pitchFamily="34" charset="0"/>
                          <a:cs typeface="Arial" panose="020B0604020202020204" pitchFamily="34" charset="0"/>
                        </a:rPr>
                        <a:t>Legal</a:t>
                      </a:r>
                      <a:endParaRPr lang="en-GB" sz="1400" dirty="0">
                        <a:latin typeface="Arial" panose="020B0604020202020204" pitchFamily="34" charset="0"/>
                        <a:cs typeface="Arial" panose="020B0604020202020204" pitchFamily="34" charset="0"/>
                      </a:endParaRP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sz="1400" dirty="0">
                          <a:latin typeface="Arial" panose="020B0604020202020204" pitchFamily="34" charset="0"/>
                          <a:cs typeface="Arial" panose="020B0604020202020204" pitchFamily="34" charset="0"/>
                        </a:rPr>
                        <a:t>Licensing, GDPR, animal welfare regulations.</a:t>
                      </a:r>
                    </a:p>
                  </a:txBody>
                  <a:tcPr marL="2305" marR="2305" marT="1153" marB="115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9109317"/>
                  </a:ext>
                </a:extLst>
              </a:tr>
            </a:tbl>
          </a:graphicData>
        </a:graphic>
      </p:graphicFrame>
      <p:pic>
        <p:nvPicPr>
          <p:cNvPr id="6" name="Picture 5" descr="A black background with white text&#10;&#10;AI-generated content may be incorrect.">
            <a:extLst>
              <a:ext uri="{FF2B5EF4-FFF2-40B4-BE49-F238E27FC236}">
                <a16:creationId xmlns:a16="http://schemas.microsoft.com/office/drawing/2014/main" id="{F7487D99-7346-A904-3815-0D2ED2FFB7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4A1E0BEE-1EF5-395C-52DE-CE256FEE44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a:prstGeom prst="rect">
            <a:avLst/>
          </a:prstGeom>
        </p:spPr>
      </p:pic>
      <p:sp>
        <p:nvSpPr>
          <p:cNvPr id="11" name="TextBox 10">
            <a:extLst>
              <a:ext uri="{FF2B5EF4-FFF2-40B4-BE49-F238E27FC236}">
                <a16:creationId xmlns:a16="http://schemas.microsoft.com/office/drawing/2014/main" id="{BF1BCCBE-1AFB-E4E2-8563-A961B0CD213C}"/>
              </a:ext>
            </a:extLst>
          </p:cNvPr>
          <p:cNvSpPr txBox="1"/>
          <p:nvPr/>
        </p:nvSpPr>
        <p:spPr>
          <a:xfrm>
            <a:off x="582132" y="4911182"/>
            <a:ext cx="10741543" cy="1200329"/>
          </a:xfrm>
          <a:prstGeom prst="rect">
            <a:avLst/>
          </a:prstGeom>
          <a:solidFill>
            <a:schemeClr val="tx2">
              <a:lumMod val="25000"/>
              <a:lumOff val="75000"/>
            </a:schemeClr>
          </a:solidFill>
        </p:spPr>
        <p:txBody>
          <a:bodyPr wrap="square">
            <a:spAutoFit/>
          </a:bodyPr>
          <a:lstStyle/>
          <a:p>
            <a:r>
              <a:rPr lang="en-GB" dirty="0">
                <a:solidFill>
                  <a:schemeClr val="tx1"/>
                </a:solidFill>
                <a:latin typeface="Arial" panose="020B0604020202020204" pitchFamily="34" charset="0"/>
                <a:cs typeface="Arial" panose="020B0604020202020204" pitchFamily="34" charset="0"/>
              </a:rPr>
              <a:t>While Fit Paws benefits from pet wellness growth, risks include:</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Limited consumer awareness of canine physiotherapy (Education campaigns needed)</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Seasonal demand variation (Mitigation: winter indoor sessions)</a:t>
            </a:r>
          </a:p>
          <a:p>
            <a:pPr marL="285750" indent="-285750">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Licensing delays (Mitigation: early council engagement)</a:t>
            </a:r>
            <a:endParaRPr lang="en-GB" dirty="0"/>
          </a:p>
        </p:txBody>
      </p:sp>
      <p:sp>
        <p:nvSpPr>
          <p:cNvPr id="13" name="TextBox 12">
            <a:extLst>
              <a:ext uri="{FF2B5EF4-FFF2-40B4-BE49-F238E27FC236}">
                <a16:creationId xmlns:a16="http://schemas.microsoft.com/office/drawing/2014/main" id="{10CF9D9E-224C-2EF4-E1EE-BAA243581A43}"/>
              </a:ext>
            </a:extLst>
          </p:cNvPr>
          <p:cNvSpPr txBox="1"/>
          <p:nvPr/>
        </p:nvSpPr>
        <p:spPr>
          <a:xfrm>
            <a:off x="3264195" y="6328629"/>
            <a:ext cx="8633637"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DEFRA (2025); Euromonitor (2024); Norwich City Council (2025); Pet Industry Federation (2023)</a:t>
            </a:r>
          </a:p>
        </p:txBody>
      </p:sp>
    </p:spTree>
    <p:extLst>
      <p:ext uri="{BB962C8B-B14F-4D97-AF65-F5344CB8AC3E}">
        <p14:creationId xmlns:p14="http://schemas.microsoft.com/office/powerpoint/2010/main" val="66109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1">
                                            <p:bg/>
                                          </p:spTgt>
                                        </p:tgtEl>
                                        <p:attrNameLst>
                                          <p:attrName>style.visibility</p:attrName>
                                        </p:attrNameLst>
                                      </p:cBhvr>
                                      <p:to>
                                        <p:strVal val="visible"/>
                                      </p:to>
                                    </p:set>
                                    <p:animEffect transition="in" filter="barn(inVertical)">
                                      <p:cBhvr>
                                        <p:cTn id="12" dur="500"/>
                                        <p:tgtEl>
                                          <p:spTgt spid="11">
                                            <p:bg/>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barn(inVertical)">
                                      <p:cBhvr>
                                        <p:cTn id="15" dur="500"/>
                                        <p:tgtEl>
                                          <p:spTgt spid="11">
                                            <p:txEl>
                                              <p:pRg st="0" end="0"/>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1">
                                            <p:txEl>
                                              <p:pRg st="1" end="1"/>
                                            </p:txEl>
                                          </p:spTgt>
                                        </p:tgtEl>
                                        <p:attrNameLst>
                                          <p:attrName>style.visibility</p:attrName>
                                        </p:attrNameLst>
                                      </p:cBhvr>
                                      <p:to>
                                        <p:strVal val="visible"/>
                                      </p:to>
                                    </p:set>
                                    <p:animEffect transition="in" filter="barn(inVertical)">
                                      <p:cBhvr>
                                        <p:cTn id="18" dur="500"/>
                                        <p:tgtEl>
                                          <p:spTgt spid="11">
                                            <p:txEl>
                                              <p:pRg st="1" end="1"/>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animEffect transition="in" filter="barn(inVertical)">
                                      <p:cBhvr>
                                        <p:cTn id="21" dur="500"/>
                                        <p:tgtEl>
                                          <p:spTgt spid="11">
                                            <p:txEl>
                                              <p:pRg st="2" end="2"/>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1">
                                            <p:txEl>
                                              <p:pRg st="3" end="3"/>
                                            </p:txEl>
                                          </p:spTgt>
                                        </p:tgtEl>
                                        <p:attrNameLst>
                                          <p:attrName>style.visibility</p:attrName>
                                        </p:attrNameLst>
                                      </p:cBhvr>
                                      <p:to>
                                        <p:strVal val="visible"/>
                                      </p:to>
                                    </p:set>
                                    <p:animEffect transition="in" filter="barn(inVertical)">
                                      <p:cBhvr>
                                        <p:cTn id="24"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D63D0-C823-DACC-3031-325FCD0427AB}"/>
              </a:ext>
            </a:extLst>
          </p:cNvPr>
          <p:cNvSpPr>
            <a:spLocks noGrp="1"/>
          </p:cNvSpPr>
          <p:nvPr>
            <p:ph type="title"/>
          </p:nvPr>
        </p:nvSpPr>
        <p:spPr>
          <a:xfrm>
            <a:off x="838200" y="365126"/>
            <a:ext cx="10515600" cy="602438"/>
          </a:xfrm>
        </p:spPr>
        <p:txBody>
          <a:bodyPr>
            <a:normAutofit fontScale="90000"/>
          </a:bodyPr>
          <a:lstStyle/>
          <a:p>
            <a:pPr algn="ctr"/>
            <a:r>
              <a:rPr lang="en-GB" dirty="0">
                <a:latin typeface="Arial" panose="020B0604020202020204" pitchFamily="34" charset="0"/>
                <a:cs typeface="Arial" panose="020B0604020202020204" pitchFamily="34" charset="0"/>
              </a:rPr>
              <a:t>Porter’s Five Forces</a:t>
            </a:r>
          </a:p>
        </p:txBody>
      </p:sp>
      <p:graphicFrame>
        <p:nvGraphicFramePr>
          <p:cNvPr id="4" name="Content Placeholder 3">
            <a:extLst>
              <a:ext uri="{FF2B5EF4-FFF2-40B4-BE49-F238E27FC236}">
                <a16:creationId xmlns:a16="http://schemas.microsoft.com/office/drawing/2014/main" id="{3F8DCE5F-C457-C421-6265-9EDB95173BD0}"/>
              </a:ext>
            </a:extLst>
          </p:cNvPr>
          <p:cNvGraphicFramePr>
            <a:graphicFrameLocks noGrp="1"/>
          </p:cNvGraphicFramePr>
          <p:nvPr>
            <p:ph idx="1"/>
            <p:extLst>
              <p:ext uri="{D42A27DB-BD31-4B8C-83A1-F6EECF244321}">
                <p14:modId xmlns:p14="http://schemas.microsoft.com/office/powerpoint/2010/main" val="3206268064"/>
              </p:ext>
            </p:extLst>
          </p:nvPr>
        </p:nvGraphicFramePr>
        <p:xfrm>
          <a:off x="1040219" y="1545975"/>
          <a:ext cx="10515600" cy="3892978"/>
        </p:xfrm>
        <a:graphic>
          <a:graphicData uri="http://schemas.openxmlformats.org/drawingml/2006/table">
            <a:tbl>
              <a:tblPr/>
              <a:tblGrid>
                <a:gridCol w="3505200">
                  <a:extLst>
                    <a:ext uri="{9D8B030D-6E8A-4147-A177-3AD203B41FA5}">
                      <a16:colId xmlns:a16="http://schemas.microsoft.com/office/drawing/2014/main" val="1379508786"/>
                    </a:ext>
                  </a:extLst>
                </a:gridCol>
                <a:gridCol w="3505200">
                  <a:extLst>
                    <a:ext uri="{9D8B030D-6E8A-4147-A177-3AD203B41FA5}">
                      <a16:colId xmlns:a16="http://schemas.microsoft.com/office/drawing/2014/main" val="1099708761"/>
                    </a:ext>
                  </a:extLst>
                </a:gridCol>
                <a:gridCol w="3505200">
                  <a:extLst>
                    <a:ext uri="{9D8B030D-6E8A-4147-A177-3AD203B41FA5}">
                      <a16:colId xmlns:a16="http://schemas.microsoft.com/office/drawing/2014/main" val="3641698493"/>
                    </a:ext>
                  </a:extLst>
                </a:gridCol>
              </a:tblGrid>
              <a:tr h="692578">
                <a:tc>
                  <a:txBody>
                    <a:bodyPr/>
                    <a:lstStyle/>
                    <a:p>
                      <a:pPr algn="ctr">
                        <a:buNone/>
                      </a:pPr>
                      <a:r>
                        <a:rPr lang="en-GB" b="1" dirty="0">
                          <a:latin typeface="Arial" panose="020B0604020202020204" pitchFamily="34" charset="0"/>
                          <a:cs typeface="Arial" panose="020B0604020202020204" pitchFamily="34" charset="0"/>
                        </a:rPr>
                        <a:t>Force</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b="1" dirty="0">
                          <a:latin typeface="Arial" panose="020B0604020202020204" pitchFamily="34" charset="0"/>
                          <a:cs typeface="Arial" panose="020B0604020202020204" pitchFamily="34" charset="0"/>
                        </a:rPr>
                        <a:t>Assessment for Fit Paws</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b="1" dirty="0">
                          <a:latin typeface="Arial" panose="020B0604020202020204" pitchFamily="34" charset="0"/>
                          <a:cs typeface="Arial" panose="020B0604020202020204" pitchFamily="34" charset="0"/>
                        </a:rPr>
                        <a:t>Impact</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033564323"/>
                  </a:ext>
                </a:extLst>
              </a:tr>
              <a:tr h="0">
                <a:tc>
                  <a:txBody>
                    <a:bodyPr/>
                    <a:lstStyle/>
                    <a:p>
                      <a:pPr>
                        <a:buNone/>
                      </a:pPr>
                      <a:r>
                        <a:rPr lang="en-GB" b="1" dirty="0">
                          <a:latin typeface="Arial" panose="020B0604020202020204" pitchFamily="34" charset="0"/>
                          <a:cs typeface="Arial" panose="020B0604020202020204" pitchFamily="34" charset="0"/>
                        </a:rPr>
                        <a:t>1. New Entrants</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Moderate – licensing &amp; expertise required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buNone/>
                      </a:pPr>
                      <a:r>
                        <a:rPr lang="en-GB" dirty="0">
                          <a:latin typeface="Arial" panose="020B0604020202020204" pitchFamily="34" charset="0"/>
                          <a:cs typeface="Arial" panose="020B0604020202020204" pitchFamily="34" charset="0"/>
                        </a:rPr>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40701210"/>
                  </a:ext>
                </a:extLst>
              </a:tr>
              <a:tr h="0">
                <a:tc>
                  <a:txBody>
                    <a:bodyPr/>
                    <a:lstStyle/>
                    <a:p>
                      <a:pPr>
                        <a:buNone/>
                      </a:pPr>
                      <a:r>
                        <a:rPr lang="en-GB" b="1" dirty="0">
                          <a:latin typeface="Arial" panose="020B0604020202020204" pitchFamily="34" charset="0"/>
                          <a:cs typeface="Arial" panose="020B0604020202020204" pitchFamily="34" charset="0"/>
                        </a:rPr>
                        <a:t>2. Supplier Power</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Low – multiple equipment vendors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GB" dirty="0">
                          <a:latin typeface="Arial" panose="020B0604020202020204" pitchFamily="34" charset="0"/>
                          <a:cs typeface="Arial" panose="020B0604020202020204" pitchFamily="34" charset="0"/>
                        </a:rPr>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4046271575"/>
                  </a:ext>
                </a:extLst>
              </a:tr>
              <a:tr h="0">
                <a:tc>
                  <a:txBody>
                    <a:bodyPr/>
                    <a:lstStyle/>
                    <a:p>
                      <a:pPr>
                        <a:buNone/>
                      </a:pPr>
                      <a:r>
                        <a:rPr lang="en-GB" b="1" dirty="0">
                          <a:latin typeface="Arial" panose="020B0604020202020204" pitchFamily="34" charset="0"/>
                          <a:cs typeface="Arial" panose="020B0604020202020204" pitchFamily="34" charset="0"/>
                        </a:rPr>
                        <a:t>3. Buyer Power</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Medium – price-sensitive owners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buNone/>
                      </a:pPr>
                      <a:r>
                        <a:rPr lang="en-GB" dirty="0">
                          <a:latin typeface="Arial" panose="020B0604020202020204" pitchFamily="34" charset="0"/>
                          <a:cs typeface="Arial" panose="020B0604020202020204" pitchFamily="34" charset="0"/>
                        </a:rPr>
                        <a:t> 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739546002"/>
                  </a:ext>
                </a:extLst>
              </a:tr>
              <a:tr h="0">
                <a:tc>
                  <a:txBody>
                    <a:bodyPr/>
                    <a:lstStyle/>
                    <a:p>
                      <a:pPr>
                        <a:buNone/>
                      </a:pPr>
                      <a:r>
                        <a:rPr lang="en-GB" b="1" dirty="0">
                          <a:latin typeface="Arial" panose="020B0604020202020204" pitchFamily="34" charset="0"/>
                          <a:cs typeface="Arial" panose="020B0604020202020204" pitchFamily="34" charset="0"/>
                        </a:rPr>
                        <a:t>4. Substitutes</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High – vets &amp; dog gyms offer alternatives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buNone/>
                      </a:pPr>
                      <a:r>
                        <a:rPr lang="en-GB" dirty="0">
                          <a:latin typeface="Arial" panose="020B0604020202020204" pitchFamily="34" charset="0"/>
                          <a:cs typeface="Arial" panose="020B0604020202020204" pitchFamily="34" charset="0"/>
                        </a:rPr>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874055778"/>
                  </a:ext>
                </a:extLst>
              </a:tr>
              <a:tr h="0">
                <a:tc>
                  <a:txBody>
                    <a:bodyPr/>
                    <a:lstStyle/>
                    <a:p>
                      <a:pPr>
                        <a:buNone/>
                      </a:pPr>
                      <a:r>
                        <a:rPr lang="en-GB" b="1" dirty="0">
                          <a:latin typeface="Arial" panose="020B0604020202020204" pitchFamily="34" charset="0"/>
                          <a:cs typeface="Arial" panose="020B0604020202020204" pitchFamily="34" charset="0"/>
                        </a:rPr>
                        <a:t>5. Rivalry</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latin typeface="Arial" panose="020B0604020202020204" pitchFamily="34" charset="0"/>
                          <a:cs typeface="Arial" panose="020B0604020202020204" pitchFamily="34" charset="0"/>
                        </a:rPr>
                        <a:t>Medium – small local trainers &amp; chains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pPr algn="ctr">
                        <a:buNone/>
                      </a:pPr>
                      <a:r>
                        <a:rPr lang="en-GB" dirty="0">
                          <a:latin typeface="Arial" panose="020B0604020202020204" pitchFamily="34" charset="0"/>
                          <a:cs typeface="Arial" panose="020B0604020202020204" pitchFamily="34" charset="0"/>
                        </a:rPr>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973992666"/>
                  </a:ext>
                </a:extLst>
              </a:tr>
            </a:tbl>
          </a:graphicData>
        </a:graphic>
      </p:graphicFrame>
      <p:pic>
        <p:nvPicPr>
          <p:cNvPr id="5" name="Content Placeholder 6" descr="A heart and paw print&#10;&#10;AI-generated content may be incorrect.">
            <a:extLst>
              <a:ext uri="{FF2B5EF4-FFF2-40B4-BE49-F238E27FC236}">
                <a16:creationId xmlns:a16="http://schemas.microsoft.com/office/drawing/2014/main" id="{43491065-C6C1-745C-6741-D1C3A0CC31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0815"/>
            <a:ext cx="1614382" cy="1210786"/>
          </a:xfrm>
          <a:prstGeom prst="rect">
            <a:avLst/>
          </a:prstGeom>
        </p:spPr>
      </p:pic>
      <p:pic>
        <p:nvPicPr>
          <p:cNvPr id="6" name="Picture 5" descr="A black background with white text&#10;&#10;AI-generated content may be incorrect.">
            <a:extLst>
              <a:ext uri="{FF2B5EF4-FFF2-40B4-BE49-F238E27FC236}">
                <a16:creationId xmlns:a16="http://schemas.microsoft.com/office/drawing/2014/main" id="{87CEBF58-0846-AF4B-D789-1214EC016B8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sp>
        <p:nvSpPr>
          <p:cNvPr id="8" name="TextBox 7">
            <a:extLst>
              <a:ext uri="{FF2B5EF4-FFF2-40B4-BE49-F238E27FC236}">
                <a16:creationId xmlns:a16="http://schemas.microsoft.com/office/drawing/2014/main" id="{2EAE0103-D3DF-BF8D-386D-AFD5193A12A1}"/>
              </a:ext>
            </a:extLst>
          </p:cNvPr>
          <p:cNvSpPr txBox="1"/>
          <p:nvPr/>
        </p:nvSpPr>
        <p:spPr>
          <a:xfrm>
            <a:off x="3133946" y="5551323"/>
            <a:ext cx="6097772" cy="646331"/>
          </a:xfrm>
          <a:prstGeom prst="rect">
            <a:avLst/>
          </a:prstGeom>
          <a:solidFill>
            <a:schemeClr val="tx2">
              <a:lumMod val="25000"/>
              <a:lumOff val="75000"/>
            </a:schemeClr>
          </a:solidFill>
        </p:spPr>
        <p:txBody>
          <a:bodyPr wrap="square">
            <a:spAutoFit/>
          </a:bodyPr>
          <a:lstStyle/>
          <a:p>
            <a:r>
              <a:rPr lang="en-GB" dirty="0">
                <a:latin typeface="Arial" panose="020B0604020202020204" pitchFamily="34" charset="0"/>
                <a:cs typeface="Arial" panose="020B0604020202020204" pitchFamily="34" charset="0"/>
              </a:rPr>
              <a:t>Overall: moderate competition. </a:t>
            </a:r>
          </a:p>
          <a:p>
            <a:r>
              <a:rPr lang="en-GB" dirty="0">
                <a:latin typeface="Arial" panose="020B0604020202020204" pitchFamily="34" charset="0"/>
                <a:cs typeface="Arial" panose="020B0604020202020204" pitchFamily="34" charset="0"/>
              </a:rPr>
              <a:t>Fit Paws differentiates through mobility + vet trust.</a:t>
            </a:r>
          </a:p>
        </p:txBody>
      </p:sp>
      <p:sp>
        <p:nvSpPr>
          <p:cNvPr id="10" name="TextBox 9">
            <a:extLst>
              <a:ext uri="{FF2B5EF4-FFF2-40B4-BE49-F238E27FC236}">
                <a16:creationId xmlns:a16="http://schemas.microsoft.com/office/drawing/2014/main" id="{B47B7CEA-94A8-0C5F-B0CF-5FFA59029329}"/>
              </a:ext>
            </a:extLst>
          </p:cNvPr>
          <p:cNvSpPr txBox="1"/>
          <p:nvPr/>
        </p:nvSpPr>
        <p:spPr>
          <a:xfrm>
            <a:off x="4803258" y="6348766"/>
            <a:ext cx="7792780" cy="307777"/>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Source: Porter (1985); FitPaws Business Plan Competitive Analysis (Annexe 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714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1000" fill="hold"/>
                                        <p:tgtEl>
                                          <p:spTgt spid="8"/>
                                        </p:tgtEl>
                                        <p:attrNameLst>
                                          <p:attrName>ppt_x</p:attrName>
                                        </p:attrNameLst>
                                      </p:cBhvr>
                                      <p:tavLst>
                                        <p:tav tm="0">
                                          <p:val>
                                            <p:strVal val="#ppt_x"/>
                                          </p:val>
                                        </p:tav>
                                        <p:tav tm="100000">
                                          <p:val>
                                            <p:strVal val="#ppt_x"/>
                                          </p:val>
                                        </p:tav>
                                      </p:tavLst>
                                    </p:anim>
                                    <p:anim calcmode="lin" valueType="num">
                                      <p:cBhvr additive="base">
                                        <p:cTn id="13"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3A58-4A9C-B68D-6C82-9388919C9E2B}"/>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Marketing Strategy (4Ps)</a:t>
            </a:r>
          </a:p>
        </p:txBody>
      </p:sp>
      <p:pic>
        <p:nvPicPr>
          <p:cNvPr id="6" name="Picture 5" descr="A black background with white text&#10;&#10;AI-generated content may be incorrect.">
            <a:extLst>
              <a:ext uri="{FF2B5EF4-FFF2-40B4-BE49-F238E27FC236}">
                <a16:creationId xmlns:a16="http://schemas.microsoft.com/office/drawing/2014/main" id="{E20880F1-86F1-AE87-DA25-2DDE0907E25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02157" y="228133"/>
            <a:ext cx="2863066" cy="949504"/>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410833EE-EC78-590C-A01F-6E556B513F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246909" cy="935181"/>
          </a:xfrm>
        </p:spPr>
      </p:pic>
      <p:sp>
        <p:nvSpPr>
          <p:cNvPr id="11" name="TextBox 10">
            <a:extLst>
              <a:ext uri="{FF2B5EF4-FFF2-40B4-BE49-F238E27FC236}">
                <a16:creationId xmlns:a16="http://schemas.microsoft.com/office/drawing/2014/main" id="{93506DF5-949F-21C9-2A9D-1B657BFA95AA}"/>
              </a:ext>
            </a:extLst>
          </p:cNvPr>
          <p:cNvSpPr txBox="1"/>
          <p:nvPr/>
        </p:nvSpPr>
        <p:spPr>
          <a:xfrm>
            <a:off x="475807" y="1701508"/>
            <a:ext cx="6097772" cy="147732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Product</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Mobile treadmill fitness + rehab sessions</a:t>
            </a:r>
          </a:p>
          <a:p>
            <a:pPr>
              <a:buFont typeface="Arial" panose="020B0604020202020204" pitchFamily="34" charset="0"/>
              <a:buChar char="•"/>
            </a:pPr>
            <a:r>
              <a:rPr lang="en-GB" dirty="0">
                <a:latin typeface="Arial" panose="020B0604020202020204" pitchFamily="34" charset="0"/>
                <a:cs typeface="Arial" panose="020B0604020202020204" pitchFamily="34" charset="0"/>
              </a:rPr>
              <a:t>Delivered by trained vet assistants</a:t>
            </a:r>
          </a:p>
          <a:p>
            <a:pPr>
              <a:buFont typeface="Arial" panose="020B0604020202020204" pitchFamily="34" charset="0"/>
              <a:buChar char="•"/>
            </a:pPr>
            <a:r>
              <a:rPr lang="en-GB" dirty="0">
                <a:latin typeface="Arial" panose="020B0604020202020204" pitchFamily="34" charset="0"/>
                <a:cs typeface="Arial" panose="020B0604020202020204" pitchFamily="34" charset="0"/>
              </a:rPr>
              <a:t>FitPaws app for progress tracking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Subscription packages and loyalty schemes</a:t>
            </a:r>
          </a:p>
        </p:txBody>
      </p:sp>
      <p:sp>
        <p:nvSpPr>
          <p:cNvPr id="13" name="TextBox 12">
            <a:extLst>
              <a:ext uri="{FF2B5EF4-FFF2-40B4-BE49-F238E27FC236}">
                <a16:creationId xmlns:a16="http://schemas.microsoft.com/office/drawing/2014/main" id="{361B2036-D426-D2D3-43C3-CB820BD52B52}"/>
              </a:ext>
            </a:extLst>
          </p:cNvPr>
          <p:cNvSpPr txBox="1"/>
          <p:nvPr/>
        </p:nvSpPr>
        <p:spPr>
          <a:xfrm>
            <a:off x="6536365" y="1840008"/>
            <a:ext cx="5510323" cy="120032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Price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£25–£35 per session (introductory offer: £20)</a:t>
            </a:r>
          </a:p>
          <a:p>
            <a:pPr>
              <a:buFont typeface="Arial" panose="020B0604020202020204" pitchFamily="34" charset="0"/>
              <a:buChar char="•"/>
            </a:pPr>
            <a:r>
              <a:rPr lang="en-GB" dirty="0">
                <a:latin typeface="Arial" panose="020B0604020202020204" pitchFamily="34" charset="0"/>
                <a:cs typeface="Arial" panose="020B0604020202020204" pitchFamily="34" charset="0"/>
              </a:rPr>
              <a:t>Bundled discounts for multi-session packages</a:t>
            </a:r>
          </a:p>
          <a:p>
            <a:pPr>
              <a:buFont typeface="Arial" panose="020B0604020202020204" pitchFamily="34" charset="0"/>
              <a:buChar char="•"/>
            </a:pPr>
            <a:r>
              <a:rPr lang="en-GB" dirty="0">
                <a:latin typeface="Arial" panose="020B0604020202020204" pitchFamily="34" charset="0"/>
                <a:cs typeface="Arial" panose="020B0604020202020204" pitchFamily="34" charset="0"/>
              </a:rPr>
              <a:t>Value-based pricing strategy </a:t>
            </a:r>
            <a:r>
              <a:rPr lang="en-GB" i="1" dirty="0">
                <a:latin typeface="Arial" panose="020B0604020202020204" pitchFamily="34" charset="0"/>
                <a:cs typeface="Arial" panose="020B0604020202020204" pitchFamily="34" charset="0"/>
              </a:rPr>
              <a:t>(Nagle &amp; Müller, 2018)</a:t>
            </a: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F42A0C49-9E56-3C8A-FB88-F4FF5DE714BD}"/>
              </a:ext>
            </a:extLst>
          </p:cNvPr>
          <p:cNvSpPr txBox="1"/>
          <p:nvPr/>
        </p:nvSpPr>
        <p:spPr>
          <a:xfrm>
            <a:off x="433277" y="3881459"/>
            <a:ext cx="6097772" cy="120032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Place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Norwich: doorstep service at home or park</a:t>
            </a:r>
          </a:p>
          <a:p>
            <a:pPr>
              <a:buFont typeface="Arial" panose="020B0604020202020204" pitchFamily="34" charset="0"/>
              <a:buChar char="•"/>
            </a:pPr>
            <a:r>
              <a:rPr lang="en-GB" dirty="0">
                <a:latin typeface="Arial" panose="020B0604020202020204" pitchFamily="34" charset="0"/>
                <a:cs typeface="Arial" panose="020B0604020202020204" pitchFamily="34" charset="0"/>
              </a:rPr>
              <a:t>Online booking via the website and app</a:t>
            </a:r>
          </a:p>
          <a:p>
            <a:pPr>
              <a:buFont typeface="Arial" panose="020B0604020202020204" pitchFamily="34" charset="0"/>
              <a:buChar char="•"/>
            </a:pPr>
            <a:r>
              <a:rPr lang="en-GB" dirty="0">
                <a:latin typeface="Arial" panose="020B0604020202020204" pitchFamily="34" charset="0"/>
                <a:cs typeface="Arial" panose="020B0604020202020204" pitchFamily="34" charset="0"/>
              </a:rPr>
              <a:t>Community events and vet clinic partnerships</a:t>
            </a:r>
          </a:p>
        </p:txBody>
      </p:sp>
      <p:sp>
        <p:nvSpPr>
          <p:cNvPr id="17" name="TextBox 16">
            <a:extLst>
              <a:ext uri="{FF2B5EF4-FFF2-40B4-BE49-F238E27FC236}">
                <a16:creationId xmlns:a16="http://schemas.microsoft.com/office/drawing/2014/main" id="{AC6312B0-1E4C-AC3A-9132-647C44428E29}"/>
              </a:ext>
            </a:extLst>
          </p:cNvPr>
          <p:cNvSpPr txBox="1"/>
          <p:nvPr/>
        </p:nvSpPr>
        <p:spPr>
          <a:xfrm>
            <a:off x="6094228" y="3881182"/>
            <a:ext cx="6097772" cy="1754326"/>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Promotion</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Social media (Instagram, TikTok, Facebook)</a:t>
            </a:r>
          </a:p>
          <a:p>
            <a:pPr>
              <a:buFont typeface="Arial" panose="020B0604020202020204" pitchFamily="34" charset="0"/>
              <a:buChar char="•"/>
            </a:pPr>
            <a:r>
              <a:rPr lang="en-GB" dirty="0">
                <a:latin typeface="Arial" panose="020B0604020202020204" pitchFamily="34" charset="0"/>
                <a:cs typeface="Arial" panose="020B0604020202020204" pitchFamily="34" charset="0"/>
              </a:rPr>
              <a:t>Local press, flyers, and pet expos</a:t>
            </a:r>
          </a:p>
          <a:p>
            <a:pPr>
              <a:buFont typeface="Arial" panose="020B0604020202020204" pitchFamily="34" charset="0"/>
              <a:buChar char="•"/>
            </a:pPr>
            <a:r>
              <a:rPr lang="en-GB" dirty="0">
                <a:latin typeface="Arial" panose="020B0604020202020204" pitchFamily="34" charset="0"/>
                <a:cs typeface="Arial" panose="020B0604020202020204" pitchFamily="34" charset="0"/>
              </a:rPr>
              <a:t>Vet referrals and influencer testimonials</a:t>
            </a:r>
          </a:p>
          <a:p>
            <a:pPr>
              <a:buFont typeface="Arial" panose="020B0604020202020204" pitchFamily="34" charset="0"/>
              <a:buChar char="•"/>
            </a:pPr>
            <a:r>
              <a:rPr lang="en-GB" dirty="0">
                <a:latin typeface="Arial" panose="020B0604020202020204" pitchFamily="34" charset="0"/>
                <a:cs typeface="Arial" panose="020B0604020202020204" pitchFamily="34" charset="0"/>
              </a:rPr>
              <a:t>Educational campaigns on canine obesity </a:t>
            </a:r>
            <a:r>
              <a:rPr lang="en-GB" i="1" dirty="0">
                <a:latin typeface="Arial" panose="020B0604020202020204" pitchFamily="34" charset="0"/>
                <a:cs typeface="Arial" panose="020B0604020202020204" pitchFamily="34" charset="0"/>
              </a:rPr>
              <a:t>(AKC CHF, 2023)</a:t>
            </a:r>
            <a:endParaRPr lang="en-GB"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628A219-522B-3AC2-8850-29E844774B63}"/>
              </a:ext>
            </a:extLst>
          </p:cNvPr>
          <p:cNvSpPr txBox="1"/>
          <p:nvPr/>
        </p:nvSpPr>
        <p:spPr>
          <a:xfrm>
            <a:off x="3557476" y="6178644"/>
            <a:ext cx="8404151"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Nagle &amp; Müller (2018); AKC CHF (2023); FitPaws Marketing Plan (Annexe 9)</a:t>
            </a:r>
          </a:p>
        </p:txBody>
      </p:sp>
    </p:spTree>
    <p:extLst>
      <p:ext uri="{BB962C8B-B14F-4D97-AF65-F5344CB8AC3E}">
        <p14:creationId xmlns:p14="http://schemas.microsoft.com/office/powerpoint/2010/main" val="3760060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1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circle(in)">
                                      <p:cBhvr>
                                        <p:cTn id="17" dur="10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in)">
                                      <p:cBhvr>
                                        <p:cTn id="22"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P spid="1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BCAD8-E602-058A-3B56-A197C91D9038}"/>
              </a:ext>
            </a:extLst>
          </p:cNvPr>
          <p:cNvSpPr>
            <a:spLocks noGrp="1"/>
          </p:cNvSpPr>
          <p:nvPr>
            <p:ph type="title"/>
          </p:nvPr>
        </p:nvSpPr>
        <p:spPr/>
        <p:txBody>
          <a:bodyPr/>
          <a:lstStyle/>
          <a:p>
            <a:pPr algn="ctr"/>
            <a:r>
              <a:rPr lang="en-GB" dirty="0"/>
              <a:t>Risk &amp; Mitigation</a:t>
            </a:r>
          </a:p>
        </p:txBody>
      </p:sp>
      <p:graphicFrame>
        <p:nvGraphicFramePr>
          <p:cNvPr id="4" name="Content Placeholder 3">
            <a:extLst>
              <a:ext uri="{FF2B5EF4-FFF2-40B4-BE49-F238E27FC236}">
                <a16:creationId xmlns:a16="http://schemas.microsoft.com/office/drawing/2014/main" id="{B8CF075D-DD4B-A39C-1D6A-20F399C148C5}"/>
              </a:ext>
            </a:extLst>
          </p:cNvPr>
          <p:cNvGraphicFramePr>
            <a:graphicFrameLocks noGrp="1"/>
          </p:cNvGraphicFramePr>
          <p:nvPr>
            <p:ph idx="1"/>
            <p:extLst>
              <p:ext uri="{D42A27DB-BD31-4B8C-83A1-F6EECF244321}">
                <p14:modId xmlns:p14="http://schemas.microsoft.com/office/powerpoint/2010/main" val="3497405076"/>
              </p:ext>
            </p:extLst>
          </p:nvPr>
        </p:nvGraphicFramePr>
        <p:xfrm>
          <a:off x="753140" y="1857769"/>
          <a:ext cx="10515600" cy="3660526"/>
        </p:xfrm>
        <a:graphic>
          <a:graphicData uri="http://schemas.openxmlformats.org/drawingml/2006/table">
            <a:tbl>
              <a:tblPr/>
              <a:tblGrid>
                <a:gridCol w="3505200">
                  <a:extLst>
                    <a:ext uri="{9D8B030D-6E8A-4147-A177-3AD203B41FA5}">
                      <a16:colId xmlns:a16="http://schemas.microsoft.com/office/drawing/2014/main" val="350602543"/>
                    </a:ext>
                  </a:extLst>
                </a:gridCol>
                <a:gridCol w="3505200">
                  <a:extLst>
                    <a:ext uri="{9D8B030D-6E8A-4147-A177-3AD203B41FA5}">
                      <a16:colId xmlns:a16="http://schemas.microsoft.com/office/drawing/2014/main" val="3879530387"/>
                    </a:ext>
                  </a:extLst>
                </a:gridCol>
                <a:gridCol w="3505200">
                  <a:extLst>
                    <a:ext uri="{9D8B030D-6E8A-4147-A177-3AD203B41FA5}">
                      <a16:colId xmlns:a16="http://schemas.microsoft.com/office/drawing/2014/main" val="759053758"/>
                    </a:ext>
                  </a:extLst>
                </a:gridCol>
              </a:tblGrid>
              <a:tr h="457566">
                <a:tc>
                  <a:txBody>
                    <a:bodyPr/>
                    <a:lstStyle/>
                    <a:p>
                      <a:pPr algn="ctr">
                        <a:buNone/>
                      </a:pPr>
                      <a:r>
                        <a:rPr lang="en-GB"/>
                        <a:t>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a:t>Potential 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Mitigation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2565094367"/>
                  </a:ext>
                </a:extLst>
              </a:tr>
              <a:tr h="800740">
                <a:tc>
                  <a:txBody>
                    <a:bodyPr/>
                    <a:lstStyle/>
                    <a:p>
                      <a:pPr>
                        <a:buNone/>
                      </a:pPr>
                      <a:r>
                        <a:rPr lang="en-GB" dirty="0"/>
                        <a:t>Low awareness of canine fitness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Slower customer growth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Education campaigns, vet endorsements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2660418"/>
                  </a:ext>
                </a:extLst>
              </a:tr>
              <a:tr h="800740">
                <a:tc>
                  <a:txBody>
                    <a:bodyPr/>
                    <a:lstStyle/>
                    <a:p>
                      <a:pPr>
                        <a:buNone/>
                      </a:pPr>
                      <a:r>
                        <a:rPr lang="en-GB"/>
                        <a:t>Licensing delays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Launch postponement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Early submission of council applications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3270791"/>
                  </a:ext>
                </a:extLst>
              </a:tr>
              <a:tr h="800740">
                <a:tc>
                  <a:txBody>
                    <a:bodyPr/>
                    <a:lstStyle/>
                    <a:p>
                      <a:pPr>
                        <a:buNone/>
                      </a:pPr>
                      <a:r>
                        <a:rPr lang="en-GB"/>
                        <a:t>Seasonal demand drop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Reduced revenue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Introduce indoor sessions &amp; winter discounts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7573445"/>
                  </a:ext>
                </a:extLst>
              </a:tr>
              <a:tr h="800740">
                <a:tc>
                  <a:txBody>
                    <a:bodyPr/>
                    <a:lstStyle/>
                    <a:p>
                      <a:pPr>
                        <a:buNone/>
                      </a:pPr>
                      <a:r>
                        <a:rPr lang="en-GB"/>
                        <a:t>Staff retention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Service inconsistency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Incentive schemes, training investment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95867632"/>
                  </a:ext>
                </a:extLst>
              </a:tr>
            </a:tbl>
          </a:graphicData>
        </a:graphic>
      </p:graphicFrame>
      <p:pic>
        <p:nvPicPr>
          <p:cNvPr id="5" name="Picture 4" descr="A black background with white text&#10;&#10;AI-generated content may be incorrect.">
            <a:extLst>
              <a:ext uri="{FF2B5EF4-FFF2-40B4-BE49-F238E27FC236}">
                <a16:creationId xmlns:a16="http://schemas.microsoft.com/office/drawing/2014/main" id="{ED7AC8CC-F730-D945-0630-5C8893181E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02157" y="228133"/>
            <a:ext cx="2863066" cy="949504"/>
          </a:xfrm>
          <a:prstGeom prst="rect">
            <a:avLst/>
          </a:prstGeom>
          <a:noFill/>
        </p:spPr>
      </p:pic>
      <p:pic>
        <p:nvPicPr>
          <p:cNvPr id="6" name="Content Placeholder 6" descr="A heart and paw print&#10;&#10;AI-generated content may be incorrect.">
            <a:extLst>
              <a:ext uri="{FF2B5EF4-FFF2-40B4-BE49-F238E27FC236}">
                <a16:creationId xmlns:a16="http://schemas.microsoft.com/office/drawing/2014/main" id="{F66D3D35-DDA5-87E6-7270-08E156C40E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815"/>
            <a:ext cx="1246909" cy="935181"/>
          </a:xfrm>
          <a:prstGeom prst="rect">
            <a:avLst/>
          </a:prstGeom>
        </p:spPr>
      </p:pic>
      <p:sp>
        <p:nvSpPr>
          <p:cNvPr id="8" name="TextBox 7">
            <a:extLst>
              <a:ext uri="{FF2B5EF4-FFF2-40B4-BE49-F238E27FC236}">
                <a16:creationId xmlns:a16="http://schemas.microsoft.com/office/drawing/2014/main" id="{15D20C0B-7826-2C5E-9C58-45BB45FF16A6}"/>
              </a:ext>
            </a:extLst>
          </p:cNvPr>
          <p:cNvSpPr txBox="1"/>
          <p:nvPr/>
        </p:nvSpPr>
        <p:spPr>
          <a:xfrm>
            <a:off x="5207296" y="6253072"/>
            <a:ext cx="8434276"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DEFRA (2025); Pet Industry Federation (2023)</a:t>
            </a:r>
          </a:p>
        </p:txBody>
      </p:sp>
    </p:spTree>
    <p:extLst>
      <p:ext uri="{BB962C8B-B14F-4D97-AF65-F5344CB8AC3E}">
        <p14:creationId xmlns:p14="http://schemas.microsoft.com/office/powerpoint/2010/main" val="1726738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47E83-0DBE-954D-6675-343157518C8A}"/>
              </a:ext>
            </a:extLst>
          </p:cNvPr>
          <p:cNvSpPr>
            <a:spLocks noGrp="1"/>
          </p:cNvSpPr>
          <p:nvPr>
            <p:ph type="title"/>
          </p:nvPr>
        </p:nvSpPr>
        <p:spPr>
          <a:xfrm>
            <a:off x="93921" y="280065"/>
            <a:ext cx="10515600" cy="1325563"/>
          </a:xfrm>
        </p:spPr>
        <p:txBody>
          <a:bodyPr/>
          <a:lstStyle/>
          <a:p>
            <a:pPr algn="ctr"/>
            <a:r>
              <a:rPr lang="en-GB" dirty="0">
                <a:latin typeface="Arial" panose="020B0604020202020204" pitchFamily="34" charset="0"/>
                <a:cs typeface="Arial" panose="020B0604020202020204" pitchFamily="34" charset="0"/>
              </a:rPr>
              <a:t>Competitor Matrix: FitPaws vs Alternatives</a:t>
            </a:r>
          </a:p>
        </p:txBody>
      </p:sp>
      <p:pic>
        <p:nvPicPr>
          <p:cNvPr id="6" name="Picture 5" descr="A black background with white text&#10;&#10;AI-generated content may be incorrect.">
            <a:extLst>
              <a:ext uri="{FF2B5EF4-FFF2-40B4-BE49-F238E27FC236}">
                <a16:creationId xmlns:a16="http://schemas.microsoft.com/office/drawing/2014/main" id="{9795CE0A-552B-B05B-2BBF-C7D68A524D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30429" y="260031"/>
            <a:ext cx="2389931" cy="792594"/>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A2045495-88EB-5295-E59B-FEF072F1CD4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382233" cy="1036674"/>
          </a:xfrm>
        </p:spPr>
      </p:pic>
      <p:graphicFrame>
        <p:nvGraphicFramePr>
          <p:cNvPr id="8" name="Table 7">
            <a:extLst>
              <a:ext uri="{FF2B5EF4-FFF2-40B4-BE49-F238E27FC236}">
                <a16:creationId xmlns:a16="http://schemas.microsoft.com/office/drawing/2014/main" id="{09295E96-AC74-C9D7-FEED-E51011C7B38D}"/>
              </a:ext>
            </a:extLst>
          </p:cNvPr>
          <p:cNvGraphicFramePr>
            <a:graphicFrameLocks noGrp="1"/>
          </p:cNvGraphicFramePr>
          <p:nvPr>
            <p:extLst>
              <p:ext uri="{D42A27DB-BD31-4B8C-83A1-F6EECF244321}">
                <p14:modId xmlns:p14="http://schemas.microsoft.com/office/powerpoint/2010/main" val="1936365823"/>
              </p:ext>
            </p:extLst>
          </p:nvPr>
        </p:nvGraphicFramePr>
        <p:xfrm>
          <a:off x="791239" y="1803544"/>
          <a:ext cx="10609521" cy="2377440"/>
        </p:xfrm>
        <a:graphic>
          <a:graphicData uri="http://schemas.openxmlformats.org/drawingml/2006/table">
            <a:tbl>
              <a:tblPr/>
              <a:tblGrid>
                <a:gridCol w="1846521">
                  <a:extLst>
                    <a:ext uri="{9D8B030D-6E8A-4147-A177-3AD203B41FA5}">
                      <a16:colId xmlns:a16="http://schemas.microsoft.com/office/drawing/2014/main" val="496155277"/>
                    </a:ext>
                  </a:extLst>
                </a:gridCol>
                <a:gridCol w="1752600">
                  <a:extLst>
                    <a:ext uri="{9D8B030D-6E8A-4147-A177-3AD203B41FA5}">
                      <a16:colId xmlns:a16="http://schemas.microsoft.com/office/drawing/2014/main" val="889378344"/>
                    </a:ext>
                  </a:extLst>
                </a:gridCol>
                <a:gridCol w="1752600">
                  <a:extLst>
                    <a:ext uri="{9D8B030D-6E8A-4147-A177-3AD203B41FA5}">
                      <a16:colId xmlns:a16="http://schemas.microsoft.com/office/drawing/2014/main" val="4099216808"/>
                    </a:ext>
                  </a:extLst>
                </a:gridCol>
                <a:gridCol w="1752600">
                  <a:extLst>
                    <a:ext uri="{9D8B030D-6E8A-4147-A177-3AD203B41FA5}">
                      <a16:colId xmlns:a16="http://schemas.microsoft.com/office/drawing/2014/main" val="3734560398"/>
                    </a:ext>
                  </a:extLst>
                </a:gridCol>
                <a:gridCol w="1752600">
                  <a:extLst>
                    <a:ext uri="{9D8B030D-6E8A-4147-A177-3AD203B41FA5}">
                      <a16:colId xmlns:a16="http://schemas.microsoft.com/office/drawing/2014/main" val="4110967420"/>
                    </a:ext>
                  </a:extLst>
                </a:gridCol>
                <a:gridCol w="1752600">
                  <a:extLst>
                    <a:ext uri="{9D8B030D-6E8A-4147-A177-3AD203B41FA5}">
                      <a16:colId xmlns:a16="http://schemas.microsoft.com/office/drawing/2014/main" val="1046810027"/>
                    </a:ext>
                  </a:extLst>
                </a:gridCol>
              </a:tblGrid>
              <a:tr h="0">
                <a:tc>
                  <a:txBody>
                    <a:bodyPr/>
                    <a:lstStyle/>
                    <a:p>
                      <a:pPr algn="ctr">
                        <a:buNone/>
                      </a:pPr>
                      <a:r>
                        <a:rPr lang="en-GB" dirty="0"/>
                        <a:t>Competitor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Convenience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Rehab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Vet Credibility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Innovation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buNone/>
                      </a:pPr>
                      <a:r>
                        <a:rPr lang="en-GB" dirty="0"/>
                        <a:t>Cost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3045686816"/>
                  </a:ext>
                </a:extLst>
              </a:tr>
              <a:tr h="0">
                <a:tc>
                  <a:txBody>
                    <a:bodyPr/>
                    <a:lstStyle/>
                    <a:p>
                      <a:pPr>
                        <a:buNone/>
                      </a:pPr>
                      <a:r>
                        <a:rPr lang="en-GB"/>
                        <a:t>Dog Walkers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4172453"/>
                  </a:ext>
                </a:extLst>
              </a:tr>
              <a:tr h="0">
                <a:tc>
                  <a:txBody>
                    <a:bodyPr/>
                    <a:lstStyle/>
                    <a:p>
                      <a:pPr>
                        <a:buNone/>
                      </a:pPr>
                      <a:r>
                        <a:rPr lang="en-GB"/>
                        <a:t>Hydrotherapy Centres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3553546"/>
                  </a:ext>
                </a:extLst>
              </a:tr>
              <a:tr h="0">
                <a:tc>
                  <a:txBody>
                    <a:bodyPr/>
                    <a:lstStyle/>
                    <a:p>
                      <a:pPr>
                        <a:buNone/>
                      </a:pPr>
                      <a:r>
                        <a:rPr lang="en-GB"/>
                        <a:t>Veterinary Clinics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dirty="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723526"/>
                  </a:ext>
                </a:extLst>
              </a:tr>
              <a:tr h="0">
                <a:tc>
                  <a:txBody>
                    <a:bodyPr/>
                    <a:lstStyle/>
                    <a:p>
                      <a:pPr>
                        <a:buNone/>
                      </a:pPr>
                      <a:r>
                        <a:rPr lang="en-GB" b="1" dirty="0"/>
                        <a:t>FitPaws (USP)</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02762746"/>
                  </a:ext>
                </a:extLst>
              </a:tr>
            </a:tbl>
          </a:graphicData>
        </a:graphic>
      </p:graphicFrame>
      <p:sp>
        <p:nvSpPr>
          <p:cNvPr id="10" name="TextBox 9">
            <a:extLst>
              <a:ext uri="{FF2B5EF4-FFF2-40B4-BE49-F238E27FC236}">
                <a16:creationId xmlns:a16="http://schemas.microsoft.com/office/drawing/2014/main" id="{D289A901-F362-7F45-8ED1-C3B18622A79E}"/>
              </a:ext>
            </a:extLst>
          </p:cNvPr>
          <p:cNvSpPr txBox="1"/>
          <p:nvPr/>
        </p:nvSpPr>
        <p:spPr>
          <a:xfrm>
            <a:off x="774405" y="4902461"/>
            <a:ext cx="10643189" cy="646331"/>
          </a:xfrm>
          <a:prstGeom prst="rect">
            <a:avLst/>
          </a:prstGeom>
          <a:solidFill>
            <a:schemeClr val="tx2">
              <a:lumMod val="25000"/>
              <a:lumOff val="75000"/>
            </a:schemeClr>
          </a:solidFill>
        </p:spPr>
        <p:txBody>
          <a:bodyPr wrap="square">
            <a:spAutoFit/>
          </a:bodyPr>
          <a:lstStyle/>
          <a:p>
            <a:r>
              <a:rPr lang="en-GB" b="1" dirty="0"/>
              <a:t>Key takeaway:</a:t>
            </a:r>
            <a:r>
              <a:rPr lang="en-GB" dirty="0"/>
              <a:t> FitPaws uniquely combines </a:t>
            </a:r>
            <a:r>
              <a:rPr lang="en-GB" b="1" dirty="0"/>
              <a:t>doorstep convenience</a:t>
            </a:r>
            <a:r>
              <a:rPr lang="en-GB" dirty="0"/>
              <a:t>, </a:t>
            </a:r>
            <a:r>
              <a:rPr lang="en-GB" b="1" dirty="0"/>
              <a:t>clinical credibility</a:t>
            </a:r>
            <a:r>
              <a:rPr lang="en-GB" dirty="0"/>
              <a:t>, and </a:t>
            </a:r>
            <a:r>
              <a:rPr lang="en-GB" b="1" dirty="0"/>
              <a:t>rehabilitation innovation</a:t>
            </a:r>
            <a:r>
              <a:rPr lang="en-GB" dirty="0"/>
              <a:t>, filling a gap in Norwich’s pet care market.</a:t>
            </a:r>
          </a:p>
        </p:txBody>
      </p:sp>
      <p:sp>
        <p:nvSpPr>
          <p:cNvPr id="14" name="TextBox 13">
            <a:extLst>
              <a:ext uri="{FF2B5EF4-FFF2-40B4-BE49-F238E27FC236}">
                <a16:creationId xmlns:a16="http://schemas.microsoft.com/office/drawing/2014/main" id="{447EEC0B-0770-2C91-FEDD-72EF1ECC27A9}"/>
              </a:ext>
            </a:extLst>
          </p:cNvPr>
          <p:cNvSpPr txBox="1"/>
          <p:nvPr/>
        </p:nvSpPr>
        <p:spPr>
          <a:xfrm>
            <a:off x="7259379" y="6221174"/>
            <a:ext cx="4457700"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Sources: Schumpeter (1934); Levitt (1980).</a:t>
            </a:r>
          </a:p>
        </p:txBody>
      </p:sp>
    </p:spTree>
    <p:extLst>
      <p:ext uri="{BB962C8B-B14F-4D97-AF65-F5344CB8AC3E}">
        <p14:creationId xmlns:p14="http://schemas.microsoft.com/office/powerpoint/2010/main" val="121982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3FA8-979B-C092-45CC-24379A3D2C0A}"/>
              </a:ext>
            </a:extLst>
          </p:cNvPr>
          <p:cNvSpPr>
            <a:spLocks noGrp="1"/>
          </p:cNvSpPr>
          <p:nvPr>
            <p:ph type="title"/>
          </p:nvPr>
        </p:nvSpPr>
        <p:spPr/>
        <p:txBody>
          <a:bodyPr/>
          <a:lstStyle/>
          <a:p>
            <a:pPr algn="ctr"/>
            <a:r>
              <a:rPr lang="en-GB" dirty="0"/>
              <a:t>Legal &amp; Management</a:t>
            </a:r>
          </a:p>
        </p:txBody>
      </p:sp>
      <p:graphicFrame>
        <p:nvGraphicFramePr>
          <p:cNvPr id="6" name="Diagram 5">
            <a:extLst>
              <a:ext uri="{FF2B5EF4-FFF2-40B4-BE49-F238E27FC236}">
                <a16:creationId xmlns:a16="http://schemas.microsoft.com/office/drawing/2014/main" id="{A9E1B055-EA37-444A-3182-2C107B242C48}"/>
              </a:ext>
            </a:extLst>
          </p:cNvPr>
          <p:cNvGraphicFramePr/>
          <p:nvPr>
            <p:extLst>
              <p:ext uri="{D42A27DB-BD31-4B8C-83A1-F6EECF244321}">
                <p14:modId xmlns:p14="http://schemas.microsoft.com/office/powerpoint/2010/main" val="1770963814"/>
              </p:ext>
            </p:extLst>
          </p:nvPr>
        </p:nvGraphicFramePr>
        <p:xfrm>
          <a:off x="6572922" y="935916"/>
          <a:ext cx="5130053" cy="4797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140EF60-6E15-8AC7-9EB0-A355DE638F40}"/>
              </a:ext>
            </a:extLst>
          </p:cNvPr>
          <p:cNvSpPr txBox="1"/>
          <p:nvPr/>
        </p:nvSpPr>
        <p:spPr>
          <a:xfrm>
            <a:off x="6096000" y="5645408"/>
            <a:ext cx="6094206" cy="375552"/>
          </a:xfrm>
          <a:prstGeom prst="rect">
            <a:avLst/>
          </a:prstGeom>
          <a:noFill/>
        </p:spPr>
        <p:txBody>
          <a:bodyPr wrap="square">
            <a:spAutoFit/>
          </a:bodyPr>
          <a:lstStyle/>
          <a:p>
            <a:pPr algn="ctr">
              <a:lnSpc>
                <a:spcPct val="150000"/>
              </a:lnSpc>
              <a:spcAft>
                <a:spcPts val="400"/>
              </a:spcAft>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Figure 1: FitPaws Organisational Chart </a:t>
            </a:r>
            <a:r>
              <a:rPr lang="en-US" sz="1400" dirty="0">
                <a:effectLst/>
                <a:latin typeface="Arial" panose="020B0604020202020204" pitchFamily="34" charset="0"/>
                <a:ea typeface="Times New Roman" panose="02020603050405020304" pitchFamily="18" charset="0"/>
                <a:cs typeface="Times New Roman" panose="02020603050405020304" pitchFamily="18" charset="0"/>
              </a:rPr>
              <a:t>(owner’s work)</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9" name="Picture 8" descr="A black background with white text&#10;&#10;AI-generated content may be incorrect.">
            <a:extLst>
              <a:ext uri="{FF2B5EF4-FFF2-40B4-BE49-F238E27FC236}">
                <a16:creationId xmlns:a16="http://schemas.microsoft.com/office/drawing/2014/main" id="{D688A0CE-E014-4A6C-4AF1-E622A074FF0A}"/>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10" name="Content Placeholder 6" descr="A heart and paw print&#10;&#10;AI-generated content may be incorrect.">
            <a:extLst>
              <a:ext uri="{FF2B5EF4-FFF2-40B4-BE49-F238E27FC236}">
                <a16:creationId xmlns:a16="http://schemas.microsoft.com/office/drawing/2014/main" id="{707DC3C8-2DA0-EC94-3771-6AEAA2BA9AC4}"/>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0" y="160815"/>
            <a:ext cx="1614382" cy="1210786"/>
          </a:xfrm>
        </p:spPr>
      </p:pic>
      <p:sp>
        <p:nvSpPr>
          <p:cNvPr id="12" name="TextBox 11">
            <a:extLst>
              <a:ext uri="{FF2B5EF4-FFF2-40B4-BE49-F238E27FC236}">
                <a16:creationId xmlns:a16="http://schemas.microsoft.com/office/drawing/2014/main" id="{C2EB4207-A52A-13F7-A5EA-B9AC43324062}"/>
              </a:ext>
            </a:extLst>
          </p:cNvPr>
          <p:cNvSpPr txBox="1"/>
          <p:nvPr/>
        </p:nvSpPr>
        <p:spPr>
          <a:xfrm>
            <a:off x="636241" y="2774172"/>
            <a:ext cx="4989327" cy="1754326"/>
          </a:xfrm>
          <a:prstGeom prst="rect">
            <a:avLst/>
          </a:prstGeom>
          <a:solidFill>
            <a:schemeClr val="tx2">
              <a:lumMod val="25000"/>
              <a:lumOff val="75000"/>
            </a:schemeClr>
          </a:solidFill>
        </p:spPr>
        <p:txBody>
          <a:bodyPr wrap="square">
            <a:spAutoFit/>
          </a:bodyPr>
          <a:lstStyle/>
          <a:p>
            <a:pPr lvl="0" eaLnBrk="0" fontAlgn="base" hangingPunct="0">
              <a:spcBef>
                <a:spcPct val="0"/>
              </a:spcBef>
              <a:spcAft>
                <a:spcPct val="0"/>
              </a:spcAft>
            </a:pPr>
            <a:r>
              <a:rPr lang="en-US" altLang="en-US" b="1" dirty="0">
                <a:solidFill>
                  <a:schemeClr val="tx1"/>
                </a:solidFill>
                <a:latin typeface="Arial" panose="020B0604020202020204" pitchFamily="34" charset="0"/>
              </a:rPr>
              <a:t>Legal structure:</a:t>
            </a:r>
            <a:r>
              <a:rPr lang="en-US" altLang="en-US" dirty="0">
                <a:solidFill>
                  <a:schemeClr val="tx1"/>
                </a:solidFill>
                <a:latin typeface="Arial" panose="020B0604020202020204" pitchFamily="34" charset="0"/>
              </a:rPr>
              <a:t> Private Limited Company (Ltd) → liability protection + credibility (Burns, 2016).</a:t>
            </a:r>
          </a:p>
          <a:p>
            <a:pPr lvl="0" eaLnBrk="0" fontAlgn="base" hangingPunct="0">
              <a:spcBef>
                <a:spcPct val="0"/>
              </a:spcBef>
              <a:spcAft>
                <a:spcPct val="0"/>
              </a:spcAft>
            </a:pPr>
            <a:r>
              <a:rPr lang="en-US" altLang="en-US" b="1" dirty="0">
                <a:solidFill>
                  <a:schemeClr val="tx1"/>
                </a:solidFill>
                <a:latin typeface="Arial" panose="020B0604020202020204" pitchFamily="34" charset="0"/>
              </a:rPr>
              <a:t>Compliance:</a:t>
            </a:r>
            <a:r>
              <a:rPr lang="en-US" altLang="en-US" dirty="0">
                <a:solidFill>
                  <a:schemeClr val="tx1"/>
                </a:solidFill>
                <a:latin typeface="Arial" panose="020B0604020202020204" pitchFamily="34" charset="0"/>
              </a:rPr>
              <a:t> Pet Business License, vehicle certification, liability insurance, GDPR (Norwich City Council, 2025).</a:t>
            </a:r>
          </a:p>
        </p:txBody>
      </p:sp>
      <p:sp>
        <p:nvSpPr>
          <p:cNvPr id="14" name="TextBox 13">
            <a:extLst>
              <a:ext uri="{FF2B5EF4-FFF2-40B4-BE49-F238E27FC236}">
                <a16:creationId xmlns:a16="http://schemas.microsoft.com/office/drawing/2014/main" id="{A76C8548-556A-E37A-14E0-7D2B6AAB076E}"/>
              </a:ext>
            </a:extLst>
          </p:cNvPr>
          <p:cNvSpPr txBox="1"/>
          <p:nvPr/>
        </p:nvSpPr>
        <p:spPr>
          <a:xfrm>
            <a:off x="6217388" y="6104216"/>
            <a:ext cx="6097772" cy="523220"/>
          </a:xfrm>
          <a:prstGeom prst="rect">
            <a:avLst/>
          </a:prstGeom>
          <a:noFill/>
        </p:spPr>
        <p:txBody>
          <a:bodyPr wrap="square">
            <a:spAutoFit/>
          </a:bodyPr>
          <a:lstStyle/>
          <a:p>
            <a:pPr>
              <a:buNone/>
            </a:pPr>
            <a:r>
              <a:rPr lang="en-GB" sz="1400" i="1" dirty="0">
                <a:latin typeface="Arial" panose="020B0604020202020204" pitchFamily="34" charset="0"/>
                <a:cs typeface="Arial" panose="020B0604020202020204" pitchFamily="34" charset="0"/>
              </a:rPr>
              <a:t>Sources: Burns (2016); Mintzberg (1979); Liguori et al. (2024); Norwich City Council (2025)</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518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anim calcmode="lin" valueType="num">
                                      <p:cBhvr additive="base">
                                        <p:cTn id="7"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xEl>
                                              <p:pRg st="1" end="1"/>
                                            </p:txEl>
                                          </p:spTgt>
                                        </p:tgtEl>
                                        <p:attrNameLst>
                                          <p:attrName>style.visibility</p:attrName>
                                        </p:attrNameLst>
                                      </p:cBhvr>
                                      <p:to>
                                        <p:strVal val="visible"/>
                                      </p:to>
                                    </p:set>
                                    <p:anim calcmode="lin" valueType="num">
                                      <p:cBhvr additive="base">
                                        <p:cTn id="19"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6">
                                            <p:graphicEl>
                                              <a:dgm id="{12407764-E344-4A40-B3EA-1717449A5E0E}"/>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999"/>
                                          </p:stCondLst>
                                        </p:cTn>
                                        <p:tgtEl>
                                          <p:spTgt spid="6">
                                            <p:graphicEl>
                                              <a:dgm id="{95FDEE76-5020-44F3-A018-0BBD551A1CED}"/>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499"/>
                                          </p:stCondLst>
                                        </p:cTn>
                                        <p:tgtEl>
                                          <p:spTgt spid="6">
                                            <p:graphicEl>
                                              <a:dgm id="{AAF0F00E-DA63-4D24-87A2-461A28BD31FF}"/>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999"/>
                                          </p:stCondLst>
                                        </p:cTn>
                                        <p:tgtEl>
                                          <p:spTgt spid="6">
                                            <p:graphicEl>
                                              <a:dgm id="{40B9CB19-7075-42C3-BAF1-342B0B5F8300}"/>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6">
                                            <p:graphicEl>
                                              <a:dgm id="{FC2336BB-1F9D-4A9C-9D51-A9D36D8F4DEE}"/>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999"/>
                                          </p:stCondLst>
                                        </p:cTn>
                                        <p:tgtEl>
                                          <p:spTgt spid="6">
                                            <p:graphicEl>
                                              <a:dgm id="{6CFA40CD-50F9-4758-B9A1-73B58A088A6E}"/>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499"/>
                                          </p:stCondLst>
                                        </p:cTn>
                                        <p:tgtEl>
                                          <p:spTgt spid="6">
                                            <p:graphicEl>
                                              <a:dgm id="{2148107C-E064-4283-B094-CB8125CCBFED}"/>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999"/>
                                          </p:stCondLst>
                                        </p:cTn>
                                        <p:tgtEl>
                                          <p:spTgt spid="6">
                                            <p:graphicEl>
                                              <a:dgm id="{A962C768-90D7-4172-84E1-E43E1F4EFCF8}"/>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499"/>
                                          </p:stCondLst>
                                        </p:cTn>
                                        <p:tgtEl>
                                          <p:spTgt spid="6">
                                            <p:graphicEl>
                                              <a:dgm id="{5EAAF14B-C7D0-4CEB-9B09-15767BCFC82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P spid="12" grpId="0" uiExpand="1"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ACBF-0315-75F1-958A-7D63666F98C8}"/>
              </a:ext>
            </a:extLst>
          </p:cNvPr>
          <p:cNvSpPr>
            <a:spLocks noGrp="1"/>
          </p:cNvSpPr>
          <p:nvPr>
            <p:ph type="title"/>
          </p:nvPr>
        </p:nvSpPr>
        <p:spPr/>
        <p:txBody>
          <a:bodyPr/>
          <a:lstStyle/>
          <a:p>
            <a:pPr algn="ctr"/>
            <a:r>
              <a:rPr lang="en-GB" dirty="0"/>
              <a:t>Financial Planning</a:t>
            </a:r>
          </a:p>
        </p:txBody>
      </p:sp>
      <p:pic>
        <p:nvPicPr>
          <p:cNvPr id="6" name="Picture 5" descr="A black background with white text&#10;&#10;AI-generated content may be incorrect.">
            <a:extLst>
              <a:ext uri="{FF2B5EF4-FFF2-40B4-BE49-F238E27FC236}">
                <a16:creationId xmlns:a16="http://schemas.microsoft.com/office/drawing/2014/main" id="{107ED1EE-9CA2-BDC5-67D0-600899FBBB0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7" name="Content Placeholder 6" descr="A heart and paw print&#10;&#10;AI-generated content may be incorrect.">
            <a:extLst>
              <a:ext uri="{FF2B5EF4-FFF2-40B4-BE49-F238E27FC236}">
                <a16:creationId xmlns:a16="http://schemas.microsoft.com/office/drawing/2014/main" id="{9C64041D-8278-576F-E080-161D215D1FC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p:spPr>
      </p:pic>
      <p:sp>
        <p:nvSpPr>
          <p:cNvPr id="9" name="TextBox 8">
            <a:extLst>
              <a:ext uri="{FF2B5EF4-FFF2-40B4-BE49-F238E27FC236}">
                <a16:creationId xmlns:a16="http://schemas.microsoft.com/office/drawing/2014/main" id="{4D5E19EA-144C-4389-3B6B-F973CC15D294}"/>
              </a:ext>
            </a:extLst>
          </p:cNvPr>
          <p:cNvSpPr txBox="1"/>
          <p:nvPr/>
        </p:nvSpPr>
        <p:spPr>
          <a:xfrm>
            <a:off x="427841" y="1319878"/>
            <a:ext cx="7375039" cy="2800767"/>
          </a:xfrm>
          <a:prstGeom prst="rect">
            <a:avLst/>
          </a:prstGeom>
          <a:noFill/>
        </p:spPr>
        <p:txBody>
          <a:bodyPr wrap="square">
            <a:spAutoFit/>
          </a:bodyPr>
          <a:lstStyle/>
          <a:p>
            <a:pPr lvl="0" eaLnBrk="0" fontAlgn="base" hangingPunct="0">
              <a:spcBef>
                <a:spcPct val="0"/>
              </a:spcBef>
              <a:spcAft>
                <a:spcPct val="0"/>
              </a:spcAft>
            </a:pPr>
            <a:r>
              <a:rPr lang="en-US" altLang="en-US" sz="1600" b="1" dirty="0">
                <a:solidFill>
                  <a:schemeClr val="tx1"/>
                </a:solidFill>
                <a:latin typeface="Arial" panose="020B0604020202020204" pitchFamily="34" charset="0"/>
              </a:rPr>
              <a:t>Start‑up costs:</a:t>
            </a:r>
            <a:r>
              <a:rPr lang="en-US" altLang="en-US" sz="1600" dirty="0">
                <a:solidFill>
                  <a:schemeClr val="tx1"/>
                </a:solidFill>
                <a:latin typeface="Arial" panose="020B0604020202020204" pitchFamily="34" charset="0"/>
              </a:rPr>
              <a:t> £70,000 (van £35k, equipment £10k, marketing £5k, app £5k, legal £3k, operations £5k, working capital £7k).</a:t>
            </a:r>
          </a:p>
          <a:p>
            <a:pPr lvl="0" eaLnBrk="0" fontAlgn="base" hangingPunct="0">
              <a:spcBef>
                <a:spcPct val="0"/>
              </a:spcBef>
              <a:spcAft>
                <a:spcPct val="0"/>
              </a:spcAft>
            </a:pPr>
            <a:r>
              <a:rPr lang="en-US" altLang="en-US" sz="1600" b="1" dirty="0">
                <a:solidFill>
                  <a:schemeClr val="tx1"/>
                </a:solidFill>
                <a:latin typeface="Arial" panose="020B0604020202020204" pitchFamily="34" charset="0"/>
              </a:rPr>
              <a:t>Funding sources:</a:t>
            </a:r>
            <a:r>
              <a:rPr lang="en-US" altLang="en-US" sz="1600" dirty="0">
                <a:solidFill>
                  <a:schemeClr val="tx1"/>
                </a:solidFill>
                <a:latin typeface="Arial" panose="020B0604020202020204" pitchFamily="34" charset="0"/>
              </a:rPr>
              <a:t> £20k savings, £25k government start‑up loan, £25k angel/crowdfunding.</a:t>
            </a:r>
          </a:p>
          <a:p>
            <a:pPr lvl="0" eaLnBrk="0" fontAlgn="base" hangingPunct="0">
              <a:spcBef>
                <a:spcPct val="0"/>
              </a:spcBef>
              <a:spcAft>
                <a:spcPct val="0"/>
              </a:spcAft>
            </a:pPr>
            <a:r>
              <a:rPr lang="en-US" altLang="en-US" sz="1600" b="1" dirty="0">
                <a:solidFill>
                  <a:schemeClr val="tx1"/>
                </a:solidFill>
                <a:latin typeface="Arial" panose="020B0604020202020204" pitchFamily="34" charset="0"/>
              </a:rPr>
              <a:t>Cash flow forecast:</a:t>
            </a:r>
            <a:endParaRPr lang="en-US" altLang="en-US" sz="1600" dirty="0">
              <a:solidFill>
                <a:schemeClr val="tx1"/>
              </a:solidFill>
              <a:latin typeface="Arial" panose="020B0604020202020204" pitchFamily="34" charset="0"/>
            </a:endParaRP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Q1: £6k sales vs £9k costs → £3k loss</a:t>
            </a: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Q2: £10k sales vs £9.5k costs → modest surplus</a:t>
            </a: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Q3: £14k sales vs £10k costs → £4k surplus</a:t>
            </a:r>
          </a:p>
          <a:p>
            <a:pPr lvl="0" eaLnBrk="0" fontAlgn="base" hangingPunct="0">
              <a:spcBef>
                <a:spcPct val="0"/>
              </a:spcBef>
              <a:spcAft>
                <a:spcPct val="0"/>
              </a:spcAft>
              <a:buFontTx/>
              <a:buChar char="•"/>
            </a:pPr>
            <a:r>
              <a:rPr lang="en-US" altLang="en-US" sz="1600" dirty="0">
                <a:solidFill>
                  <a:schemeClr val="tx1"/>
                </a:solidFill>
                <a:latin typeface="Arial" panose="020B0604020202020204" pitchFamily="34" charset="0"/>
              </a:rPr>
              <a:t>Q4: £18k sales vs £11k costs → £7k surplus</a:t>
            </a:r>
          </a:p>
          <a:p>
            <a:pPr lvl="0" eaLnBrk="0" fontAlgn="base" hangingPunct="0">
              <a:spcBef>
                <a:spcPct val="0"/>
              </a:spcBef>
              <a:spcAft>
                <a:spcPct val="0"/>
              </a:spcAft>
            </a:pPr>
            <a:r>
              <a:rPr lang="en-GB" sz="1600" dirty="0"/>
              <a:t>Total: £48k sales vs £39.5k costs → £8.5k net surplus</a:t>
            </a:r>
            <a:endParaRPr lang="en-US" altLang="en-US" sz="1600" dirty="0">
              <a:solidFill>
                <a:schemeClr val="tx1"/>
              </a:solidFill>
              <a:latin typeface="Arial" panose="020B0604020202020204" pitchFamily="34" charset="0"/>
            </a:endParaRPr>
          </a:p>
          <a:p>
            <a:pPr lvl="0" eaLnBrk="0" fontAlgn="base" hangingPunct="0">
              <a:spcBef>
                <a:spcPct val="0"/>
              </a:spcBef>
              <a:spcAft>
                <a:spcPct val="0"/>
              </a:spcAft>
            </a:pPr>
            <a:r>
              <a:rPr lang="en-US" altLang="en-US" sz="1600" b="1" dirty="0">
                <a:solidFill>
                  <a:schemeClr val="tx1"/>
                </a:solidFill>
                <a:latin typeface="Arial" panose="020B0604020202020204" pitchFamily="34" charset="0"/>
              </a:rPr>
              <a:t>Breakeven:</a:t>
            </a:r>
            <a:r>
              <a:rPr lang="en-US" altLang="en-US" sz="1600" dirty="0">
                <a:solidFill>
                  <a:schemeClr val="tx1"/>
                </a:solidFill>
                <a:latin typeface="Arial" panose="020B0604020202020204" pitchFamily="34" charset="0"/>
              </a:rPr>
              <a:t> Month 10 (5–8 sessions/day, 5 days/week).</a:t>
            </a:r>
          </a:p>
        </p:txBody>
      </p:sp>
      <p:graphicFrame>
        <p:nvGraphicFramePr>
          <p:cNvPr id="11" name="Table 10">
            <a:extLst>
              <a:ext uri="{FF2B5EF4-FFF2-40B4-BE49-F238E27FC236}">
                <a16:creationId xmlns:a16="http://schemas.microsoft.com/office/drawing/2014/main" id="{2596D3F5-C501-331F-6137-A997EFA8DCC9}"/>
              </a:ext>
            </a:extLst>
          </p:cNvPr>
          <p:cNvGraphicFramePr>
            <a:graphicFrameLocks noGrp="1"/>
          </p:cNvGraphicFramePr>
          <p:nvPr>
            <p:extLst>
              <p:ext uri="{D42A27DB-BD31-4B8C-83A1-F6EECF244321}">
                <p14:modId xmlns:p14="http://schemas.microsoft.com/office/powerpoint/2010/main" val="2412186542"/>
              </p:ext>
            </p:extLst>
          </p:nvPr>
        </p:nvGraphicFramePr>
        <p:xfrm>
          <a:off x="742507" y="4586918"/>
          <a:ext cx="6288212" cy="2190405"/>
        </p:xfrm>
        <a:graphic>
          <a:graphicData uri="http://schemas.openxmlformats.org/drawingml/2006/table">
            <a:tbl>
              <a:tblPr firstRow="1" firstCol="1" bandRow="1">
                <a:tableStyleId>{5C22544A-7EE6-4342-B048-85BDC9FD1C3A}</a:tableStyleId>
              </a:tblPr>
              <a:tblGrid>
                <a:gridCol w="1572053">
                  <a:extLst>
                    <a:ext uri="{9D8B030D-6E8A-4147-A177-3AD203B41FA5}">
                      <a16:colId xmlns:a16="http://schemas.microsoft.com/office/drawing/2014/main" val="1229829778"/>
                    </a:ext>
                  </a:extLst>
                </a:gridCol>
                <a:gridCol w="1572053">
                  <a:extLst>
                    <a:ext uri="{9D8B030D-6E8A-4147-A177-3AD203B41FA5}">
                      <a16:colId xmlns:a16="http://schemas.microsoft.com/office/drawing/2014/main" val="2682777292"/>
                    </a:ext>
                  </a:extLst>
                </a:gridCol>
                <a:gridCol w="1572053">
                  <a:extLst>
                    <a:ext uri="{9D8B030D-6E8A-4147-A177-3AD203B41FA5}">
                      <a16:colId xmlns:a16="http://schemas.microsoft.com/office/drawing/2014/main" val="1131797260"/>
                    </a:ext>
                  </a:extLst>
                </a:gridCol>
                <a:gridCol w="1572053">
                  <a:extLst>
                    <a:ext uri="{9D8B030D-6E8A-4147-A177-3AD203B41FA5}">
                      <a16:colId xmlns:a16="http://schemas.microsoft.com/office/drawing/2014/main" val="404480039"/>
                    </a:ext>
                  </a:extLst>
                </a:gridCol>
              </a:tblGrid>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Quarter</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Projected Sales (£)</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Expenses (£)</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Net Cash Flow (£)</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extLst>
                  <a:ext uri="{0D108BD9-81ED-4DB2-BD59-A6C34878D82A}">
                    <a16:rowId xmlns:a16="http://schemas.microsoft.com/office/drawing/2014/main" val="343521067"/>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Q1</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6,000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a:solidFill>
                            <a:schemeClr val="tx1"/>
                          </a:solidFill>
                          <a:effectLst/>
                          <a:latin typeface="Arial" panose="020B0604020202020204" pitchFamily="34" charset="0"/>
                          <a:cs typeface="Arial" panose="020B0604020202020204" pitchFamily="34" charset="0"/>
                        </a:rPr>
                        <a:t>9,000</a:t>
                      </a:r>
                      <a:endParaRPr lang="en-GB" sz="14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a:solidFill>
                            <a:schemeClr val="tx1"/>
                          </a:solidFill>
                          <a:effectLst/>
                          <a:latin typeface="Arial" panose="020B0604020202020204" pitchFamily="34" charset="0"/>
                          <a:cs typeface="Arial" panose="020B0604020202020204" pitchFamily="34" charset="0"/>
                        </a:rPr>
                        <a:t>-3,000</a:t>
                      </a:r>
                      <a:endParaRPr lang="en-GB" sz="14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37650815"/>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Q2</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10,000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9,500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a:solidFill>
                            <a:schemeClr val="tx1"/>
                          </a:solidFill>
                          <a:effectLst/>
                          <a:latin typeface="Arial" panose="020B0604020202020204" pitchFamily="34" charset="0"/>
                          <a:cs typeface="Arial" panose="020B0604020202020204" pitchFamily="34" charset="0"/>
                        </a:rPr>
                        <a:t>+500</a:t>
                      </a:r>
                      <a:endParaRPr lang="en-GB" sz="14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48454828"/>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Q3</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14,000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10,000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+4,000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26417422"/>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Q4</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18,000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11,000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+7,000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66140062"/>
                  </a:ext>
                </a:extLst>
              </a:tr>
              <a:tr h="314167">
                <a:tc>
                  <a:txBody>
                    <a:bodyPr/>
                    <a:lstStyle/>
                    <a:p>
                      <a:pPr algn="ctr">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Total</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5000"/>
                        <a:lumOff val="75000"/>
                      </a:schemeClr>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48,000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39,500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a:lnSpc>
                          <a:spcPct val="150000"/>
                        </a:lnSpc>
                        <a:spcAft>
                          <a:spcPts val="400"/>
                        </a:spcAft>
                        <a:buNone/>
                      </a:pPr>
                      <a:r>
                        <a:rPr lang="en-GB" sz="1400" dirty="0">
                          <a:solidFill>
                            <a:schemeClr val="tx1"/>
                          </a:solidFill>
                          <a:effectLst/>
                          <a:latin typeface="Arial" panose="020B0604020202020204" pitchFamily="34" charset="0"/>
                          <a:cs typeface="Arial" panose="020B0604020202020204" pitchFamily="34" charset="0"/>
                        </a:rPr>
                        <a:t>+8,500</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52953694"/>
                  </a:ext>
                </a:extLst>
              </a:tr>
            </a:tbl>
          </a:graphicData>
        </a:graphic>
      </p:graphicFrame>
      <p:sp>
        <p:nvSpPr>
          <p:cNvPr id="13" name="TextBox 12">
            <a:extLst>
              <a:ext uri="{FF2B5EF4-FFF2-40B4-BE49-F238E27FC236}">
                <a16:creationId xmlns:a16="http://schemas.microsoft.com/office/drawing/2014/main" id="{2F92DD7A-CB89-B21F-D6B6-325DF446CFEA}"/>
              </a:ext>
            </a:extLst>
          </p:cNvPr>
          <p:cNvSpPr txBox="1"/>
          <p:nvPr/>
        </p:nvSpPr>
        <p:spPr>
          <a:xfrm>
            <a:off x="7244081" y="6035499"/>
            <a:ext cx="4774964"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Sources: Storey (1994), Barringer &amp; Ireland (2019), </a:t>
            </a:r>
            <a:r>
              <a:rPr lang="en-GB" sz="1400" dirty="0"/>
              <a:t>Burns (2016), OECD (2025)</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C3101FE-434F-99E4-1727-7AD44B2E0E4E}"/>
              </a:ext>
            </a:extLst>
          </p:cNvPr>
          <p:cNvSpPr txBox="1"/>
          <p:nvPr/>
        </p:nvSpPr>
        <p:spPr>
          <a:xfrm>
            <a:off x="7853680" y="1397338"/>
            <a:ext cx="3962400" cy="2554545"/>
          </a:xfrm>
          <a:prstGeom prst="rect">
            <a:avLst/>
          </a:prstGeom>
          <a:noFill/>
        </p:spPr>
        <p:txBody>
          <a:bodyPr wrap="square">
            <a:spAutoFit/>
          </a:bodyPr>
          <a:lstStyle/>
          <a:p>
            <a:pPr>
              <a:buNone/>
            </a:pPr>
            <a:r>
              <a:rPr lang="en-GB" sz="1600" b="1" dirty="0">
                <a:latin typeface="Arial" panose="020B0604020202020204" pitchFamily="34" charset="0"/>
                <a:cs typeface="Arial" panose="020B0604020202020204" pitchFamily="34" charset="0"/>
              </a:rPr>
              <a:t>Critical Sensitivity Analysis</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If demand is 20% lower → breakeven shifts to Month 12, net surplus falls to £2,500.</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If fuel costs rise 15% → annual expenses increase by £1,650, reducing the surplus to £6,850.</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If veterinary partnerships are delayed → slower uptake, risk of breakeven slipping into Year 2.</a:t>
            </a:r>
          </a:p>
        </p:txBody>
      </p:sp>
      <p:sp>
        <p:nvSpPr>
          <p:cNvPr id="10" name="TextBox 9">
            <a:extLst>
              <a:ext uri="{FF2B5EF4-FFF2-40B4-BE49-F238E27FC236}">
                <a16:creationId xmlns:a16="http://schemas.microsoft.com/office/drawing/2014/main" id="{66415AD7-5D64-83E2-E14C-3C22B484A047}"/>
              </a:ext>
            </a:extLst>
          </p:cNvPr>
          <p:cNvSpPr txBox="1"/>
          <p:nvPr/>
        </p:nvSpPr>
        <p:spPr>
          <a:xfrm>
            <a:off x="7162800" y="3957658"/>
            <a:ext cx="4572000" cy="2057062"/>
          </a:xfrm>
          <a:prstGeom prst="rect">
            <a:avLst/>
          </a:prstGeom>
          <a:noFill/>
        </p:spPr>
        <p:txBody>
          <a:bodyPr wrap="square">
            <a:spAutoFit/>
          </a:bodyPr>
          <a:lstStyle/>
          <a:p>
            <a:pPr>
              <a:buNone/>
            </a:pPr>
            <a:r>
              <a:rPr lang="en-GB" sz="1600" b="1" dirty="0">
                <a:latin typeface="Arial" panose="020B0604020202020204" pitchFamily="34" charset="0"/>
                <a:cs typeface="Arial" panose="020B0604020202020204" pitchFamily="34" charset="0"/>
              </a:rPr>
              <a:t>Reflection</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Forecasts are optimistic and assume steady growth.</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Financial sustainability depends on customer education, retention, and cost control.</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As Barringer and Ireland (2019) argue, disciplined cash flow management is critical for SME survival, especially in volatile markets.</a:t>
            </a:r>
          </a:p>
        </p:txBody>
      </p:sp>
    </p:spTree>
    <p:extLst>
      <p:ext uri="{BB962C8B-B14F-4D97-AF65-F5344CB8AC3E}">
        <p14:creationId xmlns:p14="http://schemas.microsoft.com/office/powerpoint/2010/main" val="980380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5"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A73D1-539A-35AE-572B-BCE6AEDE8558}"/>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Next Steps / Call to Action</a:t>
            </a:r>
          </a:p>
        </p:txBody>
      </p:sp>
      <p:sp>
        <p:nvSpPr>
          <p:cNvPr id="3" name="Content Placeholder 2">
            <a:extLst>
              <a:ext uri="{FF2B5EF4-FFF2-40B4-BE49-F238E27FC236}">
                <a16:creationId xmlns:a16="http://schemas.microsoft.com/office/drawing/2014/main" id="{688F5335-46E6-43BF-3ED4-FEAA83D307DF}"/>
              </a:ext>
            </a:extLst>
          </p:cNvPr>
          <p:cNvSpPr>
            <a:spLocks noGrp="1"/>
          </p:cNvSpPr>
          <p:nvPr>
            <p:ph idx="1"/>
          </p:nvPr>
        </p:nvSpPr>
        <p:spPr>
          <a:xfrm>
            <a:off x="838200" y="1424764"/>
            <a:ext cx="10515600" cy="3317358"/>
          </a:xfrm>
        </p:spPr>
        <p:txBody>
          <a:bodyPr/>
          <a:lstStyle/>
          <a:p>
            <a:pPr marL="0" indent="0">
              <a:buNone/>
            </a:pPr>
            <a:endParaRPr lang="en-GB" b="1" dirty="0"/>
          </a:p>
          <a:p>
            <a:pPr marL="0" indent="0">
              <a:buNone/>
            </a:pPr>
            <a:r>
              <a:rPr lang="en-GB" sz="2400" b="1" dirty="0">
                <a:latin typeface="Arial" panose="020B0604020202020204" pitchFamily="34" charset="0"/>
                <a:cs typeface="Arial" panose="020B0604020202020204" pitchFamily="34" charset="0"/>
              </a:rPr>
              <a:t>Next 12-Month Plan:</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Finalise 3 vet partnerships (Q2 2026).</a:t>
            </a:r>
          </a:p>
          <a:p>
            <a:r>
              <a:rPr lang="en-GB" sz="2400" dirty="0">
                <a:latin typeface="Arial" panose="020B0604020202020204" pitchFamily="34" charset="0"/>
                <a:cs typeface="Arial" panose="020B0604020202020204" pitchFamily="34" charset="0"/>
              </a:rPr>
              <a:t>Launch FitPaws mobile app beta (Q3 2026).</a:t>
            </a:r>
          </a:p>
          <a:p>
            <a:r>
              <a:rPr lang="en-GB" sz="2400" dirty="0">
                <a:latin typeface="Arial" panose="020B0604020202020204" pitchFamily="34" charset="0"/>
                <a:cs typeface="Arial" panose="020B0604020202020204" pitchFamily="34" charset="0"/>
              </a:rPr>
              <a:t>Expand to Cambridge &amp; Ipswich (Q4 2027).</a:t>
            </a:r>
          </a:p>
          <a:p>
            <a:r>
              <a:rPr lang="en-GB" sz="2400" dirty="0">
                <a:latin typeface="Arial" panose="020B0604020202020204" pitchFamily="34" charset="0"/>
                <a:cs typeface="Arial" panose="020B0604020202020204" pitchFamily="34" charset="0"/>
              </a:rPr>
              <a:t>Introduce “PetFit Week” community events.</a:t>
            </a:r>
          </a:p>
        </p:txBody>
      </p:sp>
      <p:sp>
        <p:nvSpPr>
          <p:cNvPr id="5" name="TextBox 4">
            <a:extLst>
              <a:ext uri="{FF2B5EF4-FFF2-40B4-BE49-F238E27FC236}">
                <a16:creationId xmlns:a16="http://schemas.microsoft.com/office/drawing/2014/main" id="{56A1C676-954F-FEC2-ED29-468FDFDE61F1}"/>
              </a:ext>
            </a:extLst>
          </p:cNvPr>
          <p:cNvSpPr txBox="1"/>
          <p:nvPr/>
        </p:nvSpPr>
        <p:spPr>
          <a:xfrm>
            <a:off x="1932467" y="5157919"/>
            <a:ext cx="8168464" cy="369332"/>
          </a:xfrm>
          <a:prstGeom prst="rect">
            <a:avLst/>
          </a:prstGeom>
          <a:solidFill>
            <a:schemeClr val="tx2">
              <a:lumMod val="25000"/>
              <a:lumOff val="75000"/>
            </a:schemeClr>
          </a:solidFill>
        </p:spPr>
        <p:txBody>
          <a:bodyPr wrap="square">
            <a:spAutoFit/>
          </a:bodyPr>
          <a:lstStyle/>
          <a:p>
            <a:pPr algn="ctr"/>
            <a:r>
              <a:rPr lang="en-GB" b="1" dirty="0">
                <a:latin typeface="Arial" panose="020B0604020202020204" pitchFamily="34" charset="0"/>
                <a:cs typeface="Arial" panose="020B0604020202020204" pitchFamily="34" charset="0"/>
              </a:rPr>
              <a:t>Fit Paws isn’t just a service — it’s a movement for healthier pets.</a:t>
            </a:r>
          </a:p>
        </p:txBody>
      </p:sp>
    </p:spTree>
    <p:extLst>
      <p:ext uri="{BB962C8B-B14F-4D97-AF65-F5344CB8AC3E}">
        <p14:creationId xmlns:p14="http://schemas.microsoft.com/office/powerpoint/2010/main" val="3102071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EAE6C-5BD5-E70C-7A99-7E294E71D544}"/>
              </a:ext>
            </a:extLst>
          </p:cNvPr>
          <p:cNvSpPr>
            <a:spLocks noGrp="1"/>
          </p:cNvSpPr>
          <p:nvPr>
            <p:ph type="title"/>
          </p:nvPr>
        </p:nvSpPr>
        <p:spPr/>
        <p:txBody>
          <a:bodyPr/>
          <a:lstStyle/>
          <a:p>
            <a:pPr algn="ctr"/>
            <a:r>
              <a:rPr lang="en-GB" dirty="0"/>
              <a:t>Conclusion</a:t>
            </a:r>
          </a:p>
        </p:txBody>
      </p:sp>
      <p:sp>
        <p:nvSpPr>
          <p:cNvPr id="4" name="Rectangle: Rounded Corners 3">
            <a:extLst>
              <a:ext uri="{FF2B5EF4-FFF2-40B4-BE49-F238E27FC236}">
                <a16:creationId xmlns:a16="http://schemas.microsoft.com/office/drawing/2014/main" id="{0E1C3478-C715-2104-3F05-6A31DE49D5B2}"/>
              </a:ext>
            </a:extLst>
          </p:cNvPr>
          <p:cNvSpPr/>
          <p:nvPr/>
        </p:nvSpPr>
        <p:spPr>
          <a:xfrm>
            <a:off x="1351877" y="2105246"/>
            <a:ext cx="9488245" cy="4153314"/>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dirty="0">
                <a:solidFill>
                  <a:schemeClr val="tx1"/>
                </a:solidFill>
                <a:latin typeface="Arial" panose="020B0604020202020204" pitchFamily="34" charset="0"/>
                <a:cs typeface="Arial" panose="020B0604020202020204" pitchFamily="34" charset="0"/>
              </a:rPr>
              <a:t>FitPaws is viable and innovative, with clear differentiation through convenience, vet credibility, and digital tracking. Yet success depends on educating owners, securing partnerships, and managing seasonal demand. Rising costs and imitators remain threats.</a:t>
            </a:r>
          </a:p>
          <a:p>
            <a:pPr>
              <a:lnSpc>
                <a:spcPct val="150000"/>
              </a:lnSpc>
            </a:pPr>
            <a:r>
              <a:rPr lang="en-GB" dirty="0">
                <a:solidFill>
                  <a:schemeClr val="tx1"/>
                </a:solidFill>
                <a:latin typeface="Arial" panose="020B0604020202020204" pitchFamily="34" charset="0"/>
                <a:cs typeface="Arial" panose="020B0604020202020204" pitchFamily="34" charset="0"/>
              </a:rPr>
              <a:t>As Porter (1985) notes, differentiation must be supported by resilience, while Pine and Gilmore (1999) remind us that authenticity can limit scalability. FitPaws’ potential lies in balancing innovation with financial discipline and growth with sustainability.</a:t>
            </a:r>
          </a:p>
          <a:p>
            <a:pPr lvl="0" eaLnBrk="0" fontAlgn="base" hangingPunct="0">
              <a:lnSpc>
                <a:spcPct val="150000"/>
              </a:lnSpc>
              <a:spcBef>
                <a:spcPct val="0"/>
              </a:spcBef>
              <a:spcAft>
                <a:spcPct val="0"/>
              </a:spcAft>
              <a:buFontTx/>
              <a:buChar char="•"/>
            </a:pPr>
            <a:endParaRPr lang="en-US" altLang="en-US" dirty="0">
              <a:solidFill>
                <a:schemeClr val="tx1"/>
              </a:solidFill>
              <a:latin typeface="Arial" panose="020B0604020202020204" pitchFamily="34" charset="0"/>
              <a:cs typeface="Arial" panose="020B0604020202020204" pitchFamily="34" charset="0"/>
            </a:endParaRPr>
          </a:p>
        </p:txBody>
      </p:sp>
      <p:pic>
        <p:nvPicPr>
          <p:cNvPr id="6" name="Picture 5" descr="A black background with white text&#10;&#10;AI-generated content may be incorrect.">
            <a:extLst>
              <a:ext uri="{FF2B5EF4-FFF2-40B4-BE49-F238E27FC236}">
                <a16:creationId xmlns:a16="http://schemas.microsoft.com/office/drawing/2014/main" id="{1CA3DEBA-722F-4C20-400D-E4D12124EB2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60578" y="228132"/>
            <a:ext cx="3204645" cy="1062785"/>
          </a:xfrm>
          <a:prstGeom prst="rect">
            <a:avLst/>
          </a:prstGeom>
          <a:noFill/>
        </p:spPr>
      </p:pic>
      <p:pic>
        <p:nvPicPr>
          <p:cNvPr id="8" name="Content Placeholder 6" descr="A heart and paw print&#10;&#10;AI-generated content may be incorrect.">
            <a:extLst>
              <a:ext uri="{FF2B5EF4-FFF2-40B4-BE49-F238E27FC236}">
                <a16:creationId xmlns:a16="http://schemas.microsoft.com/office/drawing/2014/main" id="{12601469-D29B-A20A-FEA9-C89A431490E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815"/>
            <a:ext cx="1614382" cy="1210786"/>
          </a:xfrm>
        </p:spPr>
      </p:pic>
    </p:spTree>
    <p:extLst>
      <p:ext uri="{BB962C8B-B14F-4D97-AF65-F5344CB8AC3E}">
        <p14:creationId xmlns:p14="http://schemas.microsoft.com/office/powerpoint/2010/main" val="166050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91DF-B2A9-3130-DE58-B726BA96D401}"/>
              </a:ext>
            </a:extLst>
          </p:cNvPr>
          <p:cNvSpPr>
            <a:spLocks noGrp="1"/>
          </p:cNvSpPr>
          <p:nvPr>
            <p:ph type="title"/>
          </p:nvPr>
        </p:nvSpPr>
        <p:spPr>
          <a:xfrm>
            <a:off x="838200" y="365125"/>
            <a:ext cx="10515600" cy="291091"/>
          </a:xfrm>
        </p:spPr>
        <p:txBody>
          <a:bodyPr>
            <a:noAutofit/>
          </a:bodyPr>
          <a:lstStyle/>
          <a:p>
            <a:pPr algn="ctr"/>
            <a:r>
              <a:rPr lang="en-GB" sz="2400" b="1" dirty="0">
                <a:latin typeface="Arial" panose="020B0604020202020204" pitchFamily="34" charset="0"/>
                <a:cs typeface="Arial" panose="020B0604020202020204" pitchFamily="34" charset="0"/>
              </a:rPr>
              <a:t>References </a:t>
            </a:r>
          </a:p>
        </p:txBody>
      </p:sp>
      <p:sp>
        <p:nvSpPr>
          <p:cNvPr id="4" name="Rectangle 1">
            <a:extLst>
              <a:ext uri="{FF2B5EF4-FFF2-40B4-BE49-F238E27FC236}">
                <a16:creationId xmlns:a16="http://schemas.microsoft.com/office/drawing/2014/main" id="{24C2A1EB-57EF-154E-A179-01A8FA5C177A}"/>
              </a:ext>
            </a:extLst>
          </p:cNvPr>
          <p:cNvSpPr>
            <a:spLocks noGrp="1" noChangeArrowheads="1"/>
          </p:cNvSpPr>
          <p:nvPr>
            <p:ph idx="1"/>
          </p:nvPr>
        </p:nvSpPr>
        <p:spPr bwMode="auto">
          <a:xfrm>
            <a:off x="838200" y="986651"/>
            <a:ext cx="10209904"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Association for Pet Obesity Prevention (2022) </a:t>
            </a:r>
            <a:r>
              <a:rPr kumimoji="0" lang="en-US" altLang="en-US" sz="1400" b="0" i="1" u="none" strike="noStrike" cap="none" normalizeH="0" baseline="0" dirty="0">
                <a:ln>
                  <a:noFill/>
                </a:ln>
                <a:solidFill>
                  <a:schemeClr val="tx1"/>
                </a:solidFill>
                <a:effectLst/>
                <a:latin typeface="Arial" panose="020B0604020202020204" pitchFamily="34" charset="0"/>
              </a:rPr>
              <a:t>Annual Pet Obesity Survey</a:t>
            </a:r>
            <a:r>
              <a:rPr kumimoji="0" lang="en-US" altLang="en-US" sz="1400" b="0" i="0" u="none" strike="noStrike" cap="none" normalizeH="0" baseline="0" dirty="0">
                <a:ln>
                  <a:noFill/>
                </a:ln>
                <a:solidFill>
                  <a:schemeClr val="tx1"/>
                </a:solidFill>
                <a:effectLst/>
                <a:latin typeface="Arial" panose="020B0604020202020204" pitchFamily="34" charset="0"/>
              </a:rPr>
              <a:t>. Available at: https://petobesityprevention.org</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AKC Canine Health Foundation (2023) </a:t>
            </a:r>
            <a:r>
              <a:rPr kumimoji="0" lang="en-US" altLang="en-US" sz="1400" b="0" i="1" u="none" strike="noStrike" cap="none" normalizeH="0" baseline="0" dirty="0">
                <a:ln>
                  <a:noFill/>
                </a:ln>
                <a:solidFill>
                  <a:schemeClr val="tx1"/>
                </a:solidFill>
                <a:effectLst/>
                <a:latin typeface="Arial" panose="020B0604020202020204" pitchFamily="34" charset="0"/>
              </a:rPr>
              <a:t>Owner perception of canine obesity</a:t>
            </a:r>
            <a:r>
              <a:rPr kumimoji="0" lang="en-US" altLang="en-US" sz="1400" b="0" i="0" u="none" strike="noStrike" cap="none" normalizeH="0" baseline="0" dirty="0">
                <a:ln>
                  <a:noFill/>
                </a:ln>
                <a:solidFill>
                  <a:schemeClr val="tx1"/>
                </a:solidFill>
                <a:effectLst/>
                <a:latin typeface="Arial" panose="020B0604020202020204" pitchFamily="34" charset="0"/>
              </a:rPr>
              <a:t>. Raleigh: AKC CHF.</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Barney, J. (1991) ‘Firm resources and sustained competitive advantage’, </a:t>
            </a:r>
            <a:r>
              <a:rPr kumimoji="0" lang="en-US" altLang="en-US" sz="1400" b="0" i="1" u="none" strike="noStrike" cap="none" normalizeH="0" baseline="0" dirty="0">
                <a:ln>
                  <a:noFill/>
                </a:ln>
                <a:solidFill>
                  <a:schemeClr val="tx1"/>
                </a:solidFill>
                <a:effectLst/>
                <a:latin typeface="Arial" panose="020B0604020202020204" pitchFamily="34" charset="0"/>
              </a:rPr>
              <a:t>Journal of Management</a:t>
            </a:r>
            <a:r>
              <a:rPr kumimoji="0" lang="en-US" altLang="en-US" sz="1400" b="0" i="0" u="none" strike="noStrike" cap="none" normalizeH="0" baseline="0" dirty="0">
                <a:ln>
                  <a:noFill/>
                </a:ln>
                <a:solidFill>
                  <a:schemeClr val="tx1"/>
                </a:solidFill>
                <a:effectLst/>
                <a:latin typeface="Arial" panose="020B0604020202020204" pitchFamily="34" charset="0"/>
              </a:rPr>
              <a:t>, 17(1), pp. 99–120.</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Burns, P. (2016) </a:t>
            </a:r>
            <a:r>
              <a:rPr kumimoji="0" lang="en-US" altLang="en-US" sz="1400" b="0" i="1" u="none" strike="noStrike" cap="none" normalizeH="0" baseline="0" dirty="0">
                <a:ln>
                  <a:noFill/>
                </a:ln>
                <a:solidFill>
                  <a:schemeClr val="tx1"/>
                </a:solidFill>
                <a:effectLst/>
                <a:latin typeface="Arial" panose="020B0604020202020204" pitchFamily="34" charset="0"/>
              </a:rPr>
              <a:t>Entrepreneurship and Small Business</a:t>
            </a:r>
            <a:r>
              <a:rPr kumimoji="0" lang="en-US" altLang="en-US" sz="1400" b="0" i="0" u="none" strike="noStrike" cap="none" normalizeH="0" baseline="0" dirty="0">
                <a:ln>
                  <a:noFill/>
                </a:ln>
                <a:solidFill>
                  <a:schemeClr val="tx1"/>
                </a:solidFill>
                <a:effectLst/>
                <a:latin typeface="Arial" panose="020B0604020202020204" pitchFamily="34" charset="0"/>
              </a:rPr>
              <a:t>. 4th edn. Palgrave.</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Euromonitor (2024) </a:t>
            </a:r>
            <a:r>
              <a:rPr kumimoji="0" lang="en-US" altLang="en-US" sz="1400" b="0" i="1" u="none" strike="noStrike" cap="none" normalizeH="0" baseline="0" dirty="0">
                <a:ln>
                  <a:noFill/>
                </a:ln>
                <a:solidFill>
                  <a:schemeClr val="tx1"/>
                </a:solidFill>
                <a:effectLst/>
                <a:latin typeface="Arial" panose="020B0604020202020204" pitchFamily="34" charset="0"/>
              </a:rPr>
              <a:t>UK Pet Care Market Report</a:t>
            </a:r>
            <a:r>
              <a:rPr kumimoji="0" lang="en-US" altLang="en-US" sz="1400" b="0" i="0" u="none" strike="noStrike" cap="none" normalizeH="0" baseline="0" dirty="0">
                <a:ln>
                  <a:noFill/>
                </a:ln>
                <a:solidFill>
                  <a:schemeClr val="tx1"/>
                </a:solidFill>
                <a:effectLst/>
                <a:latin typeface="Arial" panose="020B0604020202020204" pitchFamily="34" charset="0"/>
              </a:rPr>
              <a:t>. London: Euromonitor International.</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Fill, C. (2013) </a:t>
            </a:r>
            <a:r>
              <a:rPr kumimoji="0" lang="en-US" altLang="en-US" sz="1400" b="0" i="1" u="none" strike="noStrike" cap="none" normalizeH="0" baseline="0" dirty="0">
                <a:ln>
                  <a:noFill/>
                </a:ln>
                <a:solidFill>
                  <a:schemeClr val="tx1"/>
                </a:solidFill>
                <a:effectLst/>
                <a:latin typeface="Arial" panose="020B0604020202020204" pitchFamily="34" charset="0"/>
              </a:rPr>
              <a:t>Marketing Communications</a:t>
            </a:r>
            <a:r>
              <a:rPr kumimoji="0" lang="en-US" altLang="en-US" sz="1400" b="0" i="0" u="none" strike="noStrike" cap="none" normalizeH="0" baseline="0" dirty="0">
                <a:ln>
                  <a:noFill/>
                </a:ln>
                <a:solidFill>
                  <a:schemeClr val="tx1"/>
                </a:solidFill>
                <a:effectLst/>
                <a:latin typeface="Arial" panose="020B0604020202020204" pitchFamily="34" charset="0"/>
              </a:rPr>
              <a:t>. 6th edn. Pearson.</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Grönroos, C. (2007) </a:t>
            </a:r>
            <a:r>
              <a:rPr kumimoji="0" lang="en-US" altLang="en-US" sz="1400" b="0" i="1" u="none" strike="noStrike" cap="none" normalizeH="0" baseline="0" dirty="0">
                <a:ln>
                  <a:noFill/>
                </a:ln>
                <a:solidFill>
                  <a:schemeClr val="tx1"/>
                </a:solidFill>
                <a:effectLst/>
                <a:latin typeface="Arial" panose="020B0604020202020204" pitchFamily="34" charset="0"/>
              </a:rPr>
              <a:t>Service Management and Marketing</a:t>
            </a:r>
            <a:r>
              <a:rPr kumimoji="0" lang="en-US" altLang="en-US" sz="1400" b="0" i="0" u="none" strike="noStrike" cap="none" normalizeH="0" baseline="0" dirty="0">
                <a:ln>
                  <a:noFill/>
                </a:ln>
                <a:solidFill>
                  <a:schemeClr val="tx1"/>
                </a:solidFill>
                <a:effectLst/>
                <a:latin typeface="Arial" panose="020B0604020202020204" pitchFamily="34" charset="0"/>
              </a:rPr>
              <a:t>. 3rd edn. Wiley.</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Kotler, P. &amp; Keller, K. (2016) </a:t>
            </a:r>
            <a:r>
              <a:rPr kumimoji="0" lang="en-US" altLang="en-US" sz="1400" b="0" i="1" u="none" strike="noStrike" cap="none" normalizeH="0" baseline="0" dirty="0">
                <a:ln>
                  <a:noFill/>
                </a:ln>
                <a:solidFill>
                  <a:schemeClr val="tx1"/>
                </a:solidFill>
                <a:effectLst/>
                <a:latin typeface="Arial" panose="020B0604020202020204" pitchFamily="34" charset="0"/>
              </a:rPr>
              <a:t>Marketing Management</a:t>
            </a:r>
            <a:r>
              <a:rPr kumimoji="0" lang="en-US" altLang="en-US" sz="1400" b="0" i="0" u="none" strike="noStrike" cap="none" normalizeH="0" baseline="0" dirty="0">
                <a:ln>
                  <a:noFill/>
                </a:ln>
                <a:solidFill>
                  <a:schemeClr val="tx1"/>
                </a:solidFill>
                <a:effectLst/>
                <a:latin typeface="Arial" panose="020B0604020202020204" pitchFamily="34" charset="0"/>
              </a:rPr>
              <a:t>. 15th edn. Pearson.</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Levitt, T. (1980) ‘Marketing success through differentiation’, </a:t>
            </a:r>
            <a:r>
              <a:rPr kumimoji="0" lang="en-US" altLang="en-US" sz="1400" b="0" i="1" u="none" strike="noStrike" cap="none" normalizeH="0" baseline="0" dirty="0">
                <a:ln>
                  <a:noFill/>
                </a:ln>
                <a:solidFill>
                  <a:schemeClr val="tx1"/>
                </a:solidFill>
                <a:effectLst/>
                <a:latin typeface="Arial" panose="020B0604020202020204" pitchFamily="34" charset="0"/>
              </a:rPr>
              <a:t>Harvard Business Review</a:t>
            </a:r>
            <a:r>
              <a:rPr kumimoji="0" lang="en-US" altLang="en-US" sz="1400" b="0" i="0" u="none" strike="noStrike" cap="none" normalizeH="0" baseline="0" dirty="0">
                <a:ln>
                  <a:noFill/>
                </a:ln>
                <a:solidFill>
                  <a:schemeClr val="tx1"/>
                </a:solidFill>
                <a:effectLst/>
                <a:latin typeface="Arial" panose="020B0604020202020204" pitchFamily="34" charset="0"/>
              </a:rPr>
              <a:t>, 58(1), pp. 83–91.</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Lailaa, N. et al. (2024) ‘Digital marketing trends in SMEs’, </a:t>
            </a:r>
            <a:r>
              <a:rPr kumimoji="0" lang="en-US" altLang="en-US" sz="1400" b="0" i="1" u="none" strike="noStrike" cap="none" normalizeH="0" baseline="0" dirty="0">
                <a:ln>
                  <a:noFill/>
                </a:ln>
                <a:solidFill>
                  <a:schemeClr val="tx1"/>
                </a:solidFill>
                <a:effectLst/>
                <a:latin typeface="Arial" panose="020B0604020202020204" pitchFamily="34" charset="0"/>
              </a:rPr>
              <a:t>Cogent Business &amp; Management</a:t>
            </a:r>
            <a:r>
              <a:rPr kumimoji="0" lang="en-US" altLang="en-US" sz="1400" b="0" i="0" u="none" strike="noStrike" cap="none" normalizeH="0" baseline="0" dirty="0">
                <a:ln>
                  <a:noFill/>
                </a:ln>
                <a:solidFill>
                  <a:schemeClr val="tx1"/>
                </a:solidFill>
                <a:effectLst/>
                <a:latin typeface="Arial" panose="020B0604020202020204" pitchFamily="34" charset="0"/>
              </a:rPr>
              <a:t>, 11(1), 2336565.</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Liguori, E.W. et al. (2024) ‘Charting the future of entrepreneurship’, </a:t>
            </a:r>
            <a:r>
              <a:rPr kumimoji="0" lang="en-US" altLang="en-US" sz="1400" b="0" i="1" u="none" strike="noStrike" cap="none" normalizeH="0" baseline="0" dirty="0">
                <a:ln>
                  <a:noFill/>
                </a:ln>
                <a:solidFill>
                  <a:schemeClr val="tx1"/>
                </a:solidFill>
                <a:effectLst/>
                <a:latin typeface="Arial" panose="020B0604020202020204" pitchFamily="34" charset="0"/>
              </a:rPr>
              <a:t>Cogent Business &amp; Management</a:t>
            </a:r>
            <a:r>
              <a:rPr kumimoji="0" lang="en-US" altLang="en-US" sz="1400" b="0" i="0" u="none" strike="noStrike" cap="none" normalizeH="0" baseline="0" dirty="0">
                <a:ln>
                  <a:noFill/>
                </a:ln>
                <a:solidFill>
                  <a:schemeClr val="tx1"/>
                </a:solidFill>
                <a:effectLst/>
                <a:latin typeface="Arial" panose="020B0604020202020204" pitchFamily="34" charset="0"/>
              </a:rPr>
              <a:t>, 11(1), 2314218.</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Mintzberg, H. (1979). The Structuring of Organisations. Prentice Hall.</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Nagle, T.T. &amp; Müller, G. (2018) </a:t>
            </a:r>
            <a:r>
              <a:rPr kumimoji="0" lang="en-US" altLang="en-US" sz="1400" b="0" i="1" u="none" strike="noStrike" cap="none" normalizeH="0" baseline="0" dirty="0">
                <a:ln>
                  <a:noFill/>
                </a:ln>
                <a:solidFill>
                  <a:schemeClr val="tx1"/>
                </a:solidFill>
                <a:effectLst/>
                <a:latin typeface="Arial" panose="020B0604020202020204" pitchFamily="34" charset="0"/>
              </a:rPr>
              <a:t>The Strategy and Tactics of Pricing</a:t>
            </a:r>
            <a:r>
              <a:rPr kumimoji="0" lang="en-US" altLang="en-US" sz="1400" b="0" i="0" u="none" strike="noStrike" cap="none" normalizeH="0" baseline="0" dirty="0">
                <a:ln>
                  <a:noFill/>
                </a:ln>
                <a:solidFill>
                  <a:schemeClr val="tx1"/>
                </a:solidFill>
                <a:effectLst/>
                <a:latin typeface="Arial" panose="020B0604020202020204" pitchFamily="34" charset="0"/>
              </a:rPr>
              <a:t>. 6th edn. Routledge.</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Norwich BID (2025) </a:t>
            </a:r>
            <a:r>
              <a:rPr kumimoji="0" lang="en-US" altLang="en-US" sz="1400" b="0" i="1" u="none" strike="noStrike" cap="none" normalizeH="0" baseline="0" dirty="0">
                <a:ln>
                  <a:noFill/>
                </a:ln>
                <a:solidFill>
                  <a:schemeClr val="tx1"/>
                </a:solidFill>
                <a:effectLst/>
                <a:latin typeface="Arial" panose="020B0604020202020204" pitchFamily="34" charset="0"/>
              </a:rPr>
              <a:t>State of the City Report</a:t>
            </a:r>
            <a:r>
              <a:rPr kumimoji="0" lang="en-US" altLang="en-US" sz="1400" b="0" i="0" u="none" strike="noStrike" cap="none" normalizeH="0" baseline="0" dirty="0">
                <a:ln>
                  <a:noFill/>
                </a:ln>
                <a:solidFill>
                  <a:schemeClr val="tx1"/>
                </a:solidFill>
                <a:effectLst/>
                <a:latin typeface="Arial" panose="020B0604020202020204" pitchFamily="34" charset="0"/>
              </a:rPr>
              <a:t>. Norwich: Norwich Business Improvement District.</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Norwich City Council (2025) </a:t>
            </a:r>
            <a:r>
              <a:rPr kumimoji="0" lang="en-US" altLang="en-US" sz="1400" b="0" i="1" u="none" strike="noStrike" cap="none" normalizeH="0" baseline="0" dirty="0">
                <a:ln>
                  <a:noFill/>
                </a:ln>
                <a:solidFill>
                  <a:schemeClr val="tx1"/>
                </a:solidFill>
                <a:effectLst/>
                <a:latin typeface="Arial" panose="020B0604020202020204" pitchFamily="34" charset="0"/>
              </a:rPr>
              <a:t>Climate Responsive Norwich Programme 2025–2035</a:t>
            </a:r>
            <a:r>
              <a:rPr kumimoji="0" lang="en-US" altLang="en-US" sz="1400" b="0" i="0" u="none" strike="noStrike" cap="none" normalizeH="0" baseline="0" dirty="0">
                <a:ln>
                  <a:noFill/>
                </a:ln>
                <a:solidFill>
                  <a:schemeClr val="tx1"/>
                </a:solidFill>
                <a:effectLst/>
                <a:latin typeface="Arial" panose="020B0604020202020204" pitchFamily="34" charset="0"/>
              </a:rPr>
              <a:t>. Norwich: NCC.</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OECD (2025) </a:t>
            </a:r>
            <a:r>
              <a:rPr kumimoji="0" lang="en-US" altLang="en-US" sz="1400" b="0" i="1" u="none" strike="noStrike" cap="none" normalizeH="0" baseline="0" dirty="0">
                <a:ln>
                  <a:noFill/>
                </a:ln>
                <a:solidFill>
                  <a:schemeClr val="tx1"/>
                </a:solidFill>
                <a:effectLst/>
                <a:latin typeface="Arial" panose="020B0604020202020204" pitchFamily="34" charset="0"/>
              </a:rPr>
              <a:t>SME Financing and Entrepreneurship Outlook</a:t>
            </a:r>
            <a:r>
              <a:rPr kumimoji="0" lang="en-US" altLang="en-US" sz="1400" b="0" i="0" u="none" strike="noStrike" cap="none" normalizeH="0" baseline="0" dirty="0">
                <a:ln>
                  <a:noFill/>
                </a:ln>
                <a:solidFill>
                  <a:schemeClr val="tx1"/>
                </a:solidFill>
                <a:effectLst/>
                <a:latin typeface="Arial" panose="020B0604020202020204" pitchFamily="34" charset="0"/>
              </a:rPr>
              <a:t>. Paris: OECD Publishing.</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Office for National Statistics (ONS) (2025) </a:t>
            </a:r>
            <a:r>
              <a:rPr kumimoji="0" lang="en-US" altLang="en-US" sz="1400" b="0" i="1" u="none" strike="noStrike" cap="none" normalizeH="0" baseline="0" dirty="0">
                <a:ln>
                  <a:noFill/>
                </a:ln>
                <a:solidFill>
                  <a:schemeClr val="tx1"/>
                </a:solidFill>
                <a:effectLst/>
                <a:latin typeface="Arial" panose="020B0604020202020204" pitchFamily="34" charset="0"/>
              </a:rPr>
              <a:t>Public opinions and social trends: Pet ownership and actions</a:t>
            </a:r>
            <a:r>
              <a:rPr kumimoji="0" lang="en-US" altLang="en-US" sz="1400" b="0" i="0" u="none" strike="noStrike" cap="none" normalizeH="0" baseline="0" dirty="0">
                <a:ln>
                  <a:noFill/>
                </a:ln>
                <a:solidFill>
                  <a:schemeClr val="tx1"/>
                </a:solidFill>
                <a:effectLst/>
                <a:latin typeface="Arial" panose="020B0604020202020204" pitchFamily="34" charset="0"/>
              </a:rPr>
              <a:t>. London: ONS.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Pet Industry Federation (2023) </a:t>
            </a:r>
            <a:r>
              <a:rPr kumimoji="0" lang="en-US" altLang="en-US" sz="1400" b="0" i="1" u="none" strike="noStrike" cap="none" normalizeH="0" baseline="0" dirty="0">
                <a:ln>
                  <a:noFill/>
                </a:ln>
                <a:solidFill>
                  <a:schemeClr val="tx1"/>
                </a:solidFill>
                <a:effectLst/>
                <a:latin typeface="Arial" panose="020B0604020202020204" pitchFamily="34" charset="0"/>
              </a:rPr>
              <a:t>Pet Ownership Trends Report</a:t>
            </a:r>
            <a:r>
              <a:rPr kumimoji="0" lang="en-US" altLang="en-US" sz="1400" b="0" i="0" u="none" strike="noStrike" cap="none" normalizeH="0" baseline="0" dirty="0">
                <a:ln>
                  <a:noFill/>
                </a:ln>
                <a:solidFill>
                  <a:schemeClr val="tx1"/>
                </a:solidFill>
                <a:effectLst/>
                <a:latin typeface="Arial" panose="020B0604020202020204" pitchFamily="34" charset="0"/>
              </a:rPr>
              <a:t>. London: PIF.</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Plangger, K. et al. (2025) ‘Reimagining marketing strategies for a better world’, </a:t>
            </a:r>
            <a:r>
              <a:rPr kumimoji="0" lang="en-US" altLang="en-US" sz="1400" b="0" i="1" u="none" strike="noStrike" cap="none" normalizeH="0" baseline="0" dirty="0">
                <a:ln>
                  <a:noFill/>
                </a:ln>
                <a:solidFill>
                  <a:schemeClr val="tx1"/>
                </a:solidFill>
                <a:effectLst/>
                <a:latin typeface="Arial" panose="020B0604020202020204" pitchFamily="34" charset="0"/>
              </a:rPr>
              <a:t>Journal of the Academy of Marketing Science</a:t>
            </a:r>
            <a:r>
              <a:rPr kumimoji="0" lang="en-US" altLang="en-US" sz="1400" b="0" i="0" u="none" strike="noStrike" cap="none" normalizeH="0" baseline="0" dirty="0">
                <a:ln>
                  <a:noFill/>
                </a:ln>
                <a:solidFill>
                  <a:schemeClr val="tx1"/>
                </a:solidFill>
                <a:effectLst/>
                <a:latin typeface="Arial" panose="020B0604020202020204" pitchFamily="34" charset="0"/>
              </a:rPr>
              <a:t>, 53, pp. 301–309.</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Porter, M.E. (1985) </a:t>
            </a:r>
            <a:r>
              <a:rPr kumimoji="0" lang="en-US" altLang="en-US" sz="1400" b="0" i="1" u="none" strike="noStrike" cap="none" normalizeH="0" baseline="0" dirty="0">
                <a:ln>
                  <a:noFill/>
                </a:ln>
                <a:solidFill>
                  <a:schemeClr val="tx1"/>
                </a:solidFill>
                <a:effectLst/>
                <a:latin typeface="Arial" panose="020B0604020202020204" pitchFamily="34" charset="0"/>
              </a:rPr>
              <a:t>Competitive Advantage</a:t>
            </a:r>
            <a:r>
              <a:rPr kumimoji="0" lang="en-US" altLang="en-US" sz="1400" b="0" i="0" u="none" strike="noStrike" cap="none" normalizeH="0" baseline="0" dirty="0">
                <a:ln>
                  <a:noFill/>
                </a:ln>
                <a:solidFill>
                  <a:schemeClr val="tx1"/>
                </a:solidFill>
                <a:effectLst/>
                <a:latin typeface="Arial" panose="020B0604020202020204" pitchFamily="34" charset="0"/>
              </a:rPr>
              <a:t>. Free Press.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Reichheld, F.F. (1996) </a:t>
            </a:r>
            <a:r>
              <a:rPr kumimoji="0" lang="en-US" altLang="en-US" sz="1400" b="0" i="1" u="none" strike="noStrike" cap="none" normalizeH="0" baseline="0" dirty="0">
                <a:ln>
                  <a:noFill/>
                </a:ln>
                <a:solidFill>
                  <a:schemeClr val="tx1"/>
                </a:solidFill>
                <a:effectLst/>
                <a:latin typeface="Arial" panose="020B0604020202020204" pitchFamily="34" charset="0"/>
              </a:rPr>
              <a:t>The Loyalty Effect</a:t>
            </a:r>
            <a:r>
              <a:rPr kumimoji="0" lang="en-US" altLang="en-US" sz="1400" b="0" i="0" u="none" strike="noStrike" cap="none" normalizeH="0" baseline="0" dirty="0">
                <a:ln>
                  <a:noFill/>
                </a:ln>
                <a:solidFill>
                  <a:schemeClr val="tx1"/>
                </a:solidFill>
                <a:effectLst/>
                <a:latin typeface="Arial" panose="020B0604020202020204" pitchFamily="34" charset="0"/>
              </a:rPr>
              <a:t>. Harvard Business School Press.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Schumpeter, J.A. (1934) </a:t>
            </a:r>
            <a:r>
              <a:rPr kumimoji="0" lang="en-US" altLang="en-US" sz="1400" b="0" i="1" u="none" strike="noStrike" cap="none" normalizeH="0" baseline="0" dirty="0">
                <a:ln>
                  <a:noFill/>
                </a:ln>
                <a:solidFill>
                  <a:schemeClr val="tx1"/>
                </a:solidFill>
                <a:effectLst/>
                <a:latin typeface="Arial" panose="020B0604020202020204" pitchFamily="34" charset="0"/>
              </a:rPr>
              <a:t>The Theory of Economic Development</a:t>
            </a:r>
            <a:r>
              <a:rPr kumimoji="0" lang="en-US" altLang="en-US" sz="1400" b="0" i="0" u="none" strike="noStrike" cap="none" normalizeH="0" baseline="0" dirty="0">
                <a:ln>
                  <a:noFill/>
                </a:ln>
                <a:solidFill>
                  <a:schemeClr val="tx1"/>
                </a:solidFill>
                <a:effectLst/>
                <a:latin typeface="Arial" panose="020B0604020202020204" pitchFamily="34" charset="0"/>
              </a:rPr>
              <a:t>. Harvard University Press.</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Sozuer, S. et al. (2020) ‘The past, present, and future of marketing strategy’, </a:t>
            </a:r>
            <a:r>
              <a:rPr kumimoji="0" lang="en-US" altLang="en-US" sz="1400" b="0" i="1" u="none" strike="noStrike" cap="none" normalizeH="0" baseline="0" dirty="0">
                <a:ln>
                  <a:noFill/>
                </a:ln>
                <a:solidFill>
                  <a:schemeClr val="tx1"/>
                </a:solidFill>
                <a:effectLst/>
                <a:latin typeface="Arial" panose="020B0604020202020204" pitchFamily="34" charset="0"/>
              </a:rPr>
              <a:t>Marketing Letters</a:t>
            </a:r>
            <a:r>
              <a:rPr kumimoji="0" lang="en-US" altLang="en-US" sz="1400" b="0" i="0" u="none" strike="noStrike" cap="none" normalizeH="0" baseline="0" dirty="0">
                <a:ln>
                  <a:noFill/>
                </a:ln>
                <a:solidFill>
                  <a:schemeClr val="tx1"/>
                </a:solidFill>
                <a:effectLst/>
                <a:latin typeface="Arial" panose="020B0604020202020204" pitchFamily="34" charset="0"/>
              </a:rPr>
              <a:t>, 31(2), pp. 163–174.</a:t>
            </a:r>
          </a:p>
          <a:p>
            <a:pPr marL="0" marR="0" lvl="0" indent="-457200" algn="just"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rPr>
              <a:t>Storey, D. (1994) </a:t>
            </a:r>
            <a:r>
              <a:rPr kumimoji="0" lang="en-US" altLang="en-US" sz="1400" b="0" i="1" u="none" strike="noStrike" cap="none" normalizeH="0" baseline="0" dirty="0">
                <a:ln>
                  <a:noFill/>
                </a:ln>
                <a:solidFill>
                  <a:schemeClr val="tx1"/>
                </a:solidFill>
                <a:effectLst/>
                <a:latin typeface="Arial" panose="020B0604020202020204" pitchFamily="34" charset="0"/>
              </a:rPr>
              <a:t>Understanding the Small Business Sector</a:t>
            </a:r>
            <a:r>
              <a:rPr kumimoji="0" lang="en-US" altLang="en-US" sz="1400" b="0" i="0" u="none" strike="noStrike" cap="none" normalizeH="0" baseline="0" dirty="0">
                <a:ln>
                  <a:noFill/>
                </a:ln>
                <a:solidFill>
                  <a:schemeClr val="tx1"/>
                </a:solidFill>
                <a:effectLst/>
                <a:latin typeface="Arial" panose="020B0604020202020204" pitchFamily="34" charset="0"/>
              </a:rPr>
              <a:t>. Routledge.</a:t>
            </a:r>
          </a:p>
        </p:txBody>
      </p:sp>
      <p:pic>
        <p:nvPicPr>
          <p:cNvPr id="5" name="Picture 4" descr="A black background with white text&#10;&#10;AI-generated content may be incorrect.">
            <a:extLst>
              <a:ext uri="{FF2B5EF4-FFF2-40B4-BE49-F238E27FC236}">
                <a16:creationId xmlns:a16="http://schemas.microsoft.com/office/drawing/2014/main" id="{180A3778-DB03-FAAC-2F70-CC825E993B8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95280" y="163586"/>
            <a:ext cx="2602678" cy="863149"/>
          </a:xfrm>
          <a:prstGeom prst="rect">
            <a:avLst/>
          </a:prstGeom>
          <a:noFill/>
        </p:spPr>
      </p:pic>
    </p:spTree>
    <p:extLst>
      <p:ext uri="{BB962C8B-B14F-4D97-AF65-F5344CB8AC3E}">
        <p14:creationId xmlns:p14="http://schemas.microsoft.com/office/powerpoint/2010/main" val="34526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line on a white background&#10;&#10;AI-generated content may be incorrect.">
            <a:extLst>
              <a:ext uri="{FF2B5EF4-FFF2-40B4-BE49-F238E27FC236}">
                <a16:creationId xmlns:a16="http://schemas.microsoft.com/office/drawing/2014/main" id="{69FBFD5E-8923-615D-76C3-062B6D7BDF8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48114" y="3380105"/>
            <a:ext cx="2318597" cy="3477895"/>
          </a:xfrm>
          <a:ln>
            <a:solidFill>
              <a:schemeClr val="tx1"/>
            </a:solidFill>
            <a:prstDash val="solid"/>
          </a:ln>
        </p:spPr>
      </p:pic>
      <p:sp>
        <p:nvSpPr>
          <p:cNvPr id="6" name="Speech Bubble: Oval 5">
            <a:extLst>
              <a:ext uri="{FF2B5EF4-FFF2-40B4-BE49-F238E27FC236}">
                <a16:creationId xmlns:a16="http://schemas.microsoft.com/office/drawing/2014/main" id="{01C33AC3-F29F-DBFB-E5BB-AE559A980A45}"/>
              </a:ext>
            </a:extLst>
          </p:cNvPr>
          <p:cNvSpPr/>
          <p:nvPr/>
        </p:nvSpPr>
        <p:spPr>
          <a:xfrm flipH="1">
            <a:off x="3647440" y="111760"/>
            <a:ext cx="4149408" cy="3789680"/>
          </a:xfrm>
          <a:prstGeom prst="wedgeEllipse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latin typeface="Arial" panose="020B0604020202020204" pitchFamily="34" charset="0"/>
                <a:cs typeface="Arial" panose="020B0604020202020204" pitchFamily="34" charset="0"/>
              </a:rPr>
              <a:t>Thank you!</a:t>
            </a:r>
          </a:p>
          <a:p>
            <a:pPr algn="ctr"/>
            <a:r>
              <a:rPr lang="en-GB" sz="4000" dirty="0">
                <a:solidFill>
                  <a:schemeClr val="tx1"/>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4144713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p:stCondLst>
                              <p:cond delay="0"/>
                            </p:stCondLst>
                            <p:childTnLst>
                              <p:par>
                                <p:cTn id="8" presetID="53" presetClass="entr" presetSubtype="16" fill="hold" grpId="0" nodeType="afterEffect">
                                  <p:stCondLst>
                                    <p:cond delay="3250"/>
                                  </p:stCondLst>
                                  <p:childTnLst>
                                    <p:set>
                                      <p:cBhvr>
                                        <p:cTn id="9" dur="1" fill="hold">
                                          <p:stCondLst>
                                            <p:cond delay="0"/>
                                          </p:stCondLst>
                                        </p:cTn>
                                        <p:tgtEl>
                                          <p:spTgt spid="6"/>
                                        </p:tgtEl>
                                        <p:attrNameLst>
                                          <p:attrName>style.visibility</p:attrName>
                                        </p:attrNameLst>
                                      </p:cBhvr>
                                      <p:to>
                                        <p:strVal val="visible"/>
                                      </p:to>
                                    </p:set>
                                    <p:anim calcmode="lin" valueType="num">
                                      <p:cBhvr>
                                        <p:cTn id="10" dur="500" fill="hold"/>
                                        <p:tgtEl>
                                          <p:spTgt spid="6"/>
                                        </p:tgtEl>
                                        <p:attrNameLst>
                                          <p:attrName>ppt_w</p:attrName>
                                        </p:attrNameLst>
                                      </p:cBhvr>
                                      <p:tavLst>
                                        <p:tav tm="0">
                                          <p:val>
                                            <p:fltVal val="0"/>
                                          </p:val>
                                        </p:tav>
                                        <p:tav tm="100000">
                                          <p:val>
                                            <p:strVal val="#ppt_w"/>
                                          </p:val>
                                        </p:tav>
                                      </p:tavLst>
                                    </p:anim>
                                    <p:anim calcmode="lin" valueType="num">
                                      <p:cBhvr>
                                        <p:cTn id="11" dur="500" fill="hold"/>
                                        <p:tgtEl>
                                          <p:spTgt spid="6"/>
                                        </p:tgtEl>
                                        <p:attrNameLst>
                                          <p:attrName>ppt_h</p:attrName>
                                        </p:attrNameLst>
                                      </p:cBhvr>
                                      <p:tavLst>
                                        <p:tav tm="0">
                                          <p:val>
                                            <p:fltVal val="0"/>
                                          </p:val>
                                        </p:tav>
                                        <p:tav tm="100000">
                                          <p:val>
                                            <p:strVal val="#ppt_h"/>
                                          </p:val>
                                        </p:tav>
                                      </p:tavLst>
                                    </p:anim>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2282</Words>
  <Application>Microsoft Office PowerPoint</Application>
  <PresentationFormat>Widescreen</PresentationFormat>
  <Paragraphs>290</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       BA (Hons) Business Management Entrepreneurship LCBB5013   </vt:lpstr>
      <vt:lpstr>Business Idea &amp; USP</vt:lpstr>
      <vt:lpstr>Objectives &amp; Timeline</vt:lpstr>
      <vt:lpstr>Theoretical Foundation</vt:lpstr>
      <vt:lpstr>Market Need </vt:lpstr>
      <vt:lpstr>SWOT </vt:lpstr>
      <vt:lpstr>PESTEL Highlights</vt:lpstr>
      <vt:lpstr>Porter’s Five Forces</vt:lpstr>
      <vt:lpstr>Marketing Strategy (4Ps)</vt:lpstr>
      <vt:lpstr>Risk &amp; Mitigation</vt:lpstr>
      <vt:lpstr>Competitor Matrix: FitPaws vs Alternatives</vt:lpstr>
      <vt:lpstr>Legal &amp; Management</vt:lpstr>
      <vt:lpstr>Financial Planning</vt:lpstr>
      <vt:lpstr>Next Steps / Call to Action</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Carmen Antal-Berbecaru (2242917)</dc:creator>
  <cp:lastModifiedBy>Carmen Antal-Berbecaru (2242917)</cp:lastModifiedBy>
  <cp:revision>34</cp:revision>
  <dcterms:created xsi:type="dcterms:W3CDTF">2025-12-07T11:13:15Z</dcterms:created>
  <dcterms:modified xsi:type="dcterms:W3CDTF">2025-12-12T13:58:10Z</dcterms:modified>
</cp:coreProperties>
</file>