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handoutMasterIdLst>
    <p:handoutMasterId r:id="rId17"/>
  </p:handoutMasterIdLst>
  <p:sldIdLst>
    <p:sldId id="272" r:id="rId2"/>
    <p:sldId id="273" r:id="rId3"/>
    <p:sldId id="259" r:id="rId4"/>
    <p:sldId id="278" r:id="rId5"/>
    <p:sldId id="261" r:id="rId6"/>
    <p:sldId id="263" r:id="rId7"/>
    <p:sldId id="264" r:id="rId8"/>
    <p:sldId id="279" r:id="rId9"/>
    <p:sldId id="267" r:id="rId10"/>
    <p:sldId id="268" r:id="rId11"/>
    <p:sldId id="262" r:id="rId12"/>
    <p:sldId id="266" r:id="rId13"/>
    <p:sldId id="282" r:id="rId14"/>
    <p:sldId id="281" r:id="rId15"/>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4ED"/>
    <a:srgbClr val="D1D8B7"/>
    <a:srgbClr val="A09D79"/>
    <a:srgbClr val="AD5C4D"/>
    <a:srgbClr val="543E35"/>
    <a:srgbClr val="637700"/>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528"/>
        <p:guide pos="3864"/>
        <p:guide orient="horz" pos="1272"/>
        <p:guide orient="horz" pos="2312"/>
        <p:guide orient="horz" pos="1944"/>
        <p:guide orient="horz" pos="2328"/>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12/10/2025</a:t>
            </a:fld>
            <a:endParaRPr lang="en-GB"/>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12/10/2025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36290029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3023033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32772215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10</a:t>
            </a:fld>
            <a:endParaRPr lang="en-GB"/>
          </a:p>
        </p:txBody>
      </p:sp>
    </p:spTree>
    <p:extLst>
      <p:ext uri="{BB962C8B-B14F-4D97-AF65-F5344CB8AC3E}">
        <p14:creationId xmlns:p14="http://schemas.microsoft.com/office/powerpoint/2010/main" val="31507074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11</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12</a:t>
            </a:fld>
            <a:endParaRPr lang="en-GB"/>
          </a:p>
        </p:txBody>
      </p:sp>
    </p:spTree>
    <p:extLst>
      <p:ext uri="{BB962C8B-B14F-4D97-AF65-F5344CB8AC3E}">
        <p14:creationId xmlns:p14="http://schemas.microsoft.com/office/powerpoint/2010/main" val="1402747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14</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rtl="0"/>
              <a:t>‹#›</a:t>
            </a:fld>
            <a:endParaRPr lang="en-GB"/>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rtl="0"/>
              <a:t>‹#›</a:t>
            </a:fld>
            <a:endParaRPr lang="en-GB"/>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rtl="0"/>
              <a:t>‹#›</a:t>
            </a:fld>
            <a:endParaRPr lang="en-GB"/>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eleanorhealthcaregroup.co.uk/care-homes/conewood-manor-nursing-home-elsenham-long-term-residential-nursing-care/"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6.xml"/><Relationship Id="rId5" Type="http://schemas.openxmlformats.org/officeDocument/2006/relationships/hyperlink" Target="https://creativecommons.org/licenses/by-nc-nd/3.0/" TargetMode="External"/><Relationship Id="rId4" Type="http://schemas.openxmlformats.org/officeDocument/2006/relationships/hyperlink" Target="https://www.flickr.com/photos/bcgovphotos/45929739515"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hyperlink" Target="https://www.flickr.com/photos/68716695@N06/29609195382"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hyperlink" Target="https://creativecommons.org/licenses/by-nd/3.0/"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hyperlink" Target="https://flatworldknowledge.lardbucket.org/books/a-primer-on-social-problems/s09-aging-and-ageism.html" TargetMode="External"/><Relationship Id="rId5" Type="http://schemas.openxmlformats.org/officeDocument/2006/relationships/image" Target="../media/image8.jpeg"/><Relationship Id="rId4" Type="http://schemas.openxmlformats.org/officeDocument/2006/relationships/hyperlink" Target="https://www.flickr.com/photos/labourparty/7208890116"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openxmlformats.org/officeDocument/2006/relationships/hyperlink" Target="https://www.publicdomainpictures.net/view-image.php?image=8394&amp;picture=old-nursing-home"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0.xml"/><Relationship Id="rId5" Type="http://schemas.openxmlformats.org/officeDocument/2006/relationships/hyperlink" Target="https://creativecommons.org/licenses/by-nd/3.0/" TargetMode="External"/><Relationship Id="rId4" Type="http://schemas.openxmlformats.org/officeDocument/2006/relationships/hyperlink" Target="http://quoimedia.com/missed-and-rushed-nursing-home-care-tasks-common-may-put-residents-at-risk/"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hyperlink" Target="https://creativecommons.org/licenses/by-nd/3.0/" TargetMode="External"/><Relationship Id="rId4" Type="http://schemas.openxmlformats.org/officeDocument/2006/relationships/hyperlink" Target="https://quoimedia.com/la-portee-sexospecifique-de-la-crise-de-la-covid-19-dans-les-maisons-de-soins-infirmiers/"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hyperlink" Target="https://creativecommons.org/licenses/by-nc-nd/3.0/" TargetMode="External"/><Relationship Id="rId4" Type="http://schemas.openxmlformats.org/officeDocument/2006/relationships/hyperlink" Target="https://praxis.blog.hu/page/9"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hyperlink" Target="https://www.mountcroftcarehome.co.uk/" TargetMode="Externa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1353879" y="2738512"/>
            <a:ext cx="9144000" cy="2387600"/>
          </a:xfrm>
        </p:spPr>
        <p:txBody>
          <a:bodyPr rtlCol="0"/>
          <a:lstStyle>
            <a:defPPr>
              <a:defRPr lang="en-GB"/>
            </a:defPPr>
          </a:lstStyle>
          <a:p>
            <a:pPr rtl="0"/>
            <a:br>
              <a:rPr lang="en-GB"/>
            </a:br>
            <a:br>
              <a:rPr lang="en-GB"/>
            </a:br>
            <a:br>
              <a:rPr lang="en-GB"/>
            </a:br>
            <a:br>
              <a:rPr lang="en-GB"/>
            </a:br>
            <a:r>
              <a:rPr lang="en-GB"/>
              <a:t>Haena begum</a:t>
            </a:r>
            <a:br>
              <a:rPr lang="en-GB"/>
            </a:br>
            <a:r>
              <a:rPr lang="en-GB" sz="2400"/>
              <a:t>student number-2508171</a:t>
            </a:r>
            <a:br>
              <a:rPr lang="en-GB" sz="2400"/>
            </a:br>
            <a:r>
              <a:rPr lang="en-GB"/>
              <a:t>sidra begum</a:t>
            </a:r>
            <a:br>
              <a:rPr lang="en-GB"/>
            </a:br>
            <a:r>
              <a:rPr lang="en-GB" sz="2800"/>
              <a:t>student number-2508172</a:t>
            </a:r>
            <a:br>
              <a:rPr lang="en-GB" sz="2800"/>
            </a:br>
            <a:r>
              <a:rPr lang="en-GB" sz="2800"/>
              <a:t>module code:LCHS4007</a:t>
            </a:r>
            <a:br>
              <a:rPr lang="en-GB" sz="2800"/>
            </a:br>
            <a:r>
              <a:rPr lang="en-GB" sz="2800"/>
              <a:t>Markus </a:t>
            </a:r>
            <a:r>
              <a:rPr lang="en-GB" sz="2800" err="1"/>
              <a:t>klingelfuss</a:t>
            </a:r>
            <a:endParaRPr lang="en-GB"/>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rtlCol="0"/>
          <a:lstStyle>
            <a:defPPr>
              <a:defRPr lang="en-GB"/>
            </a:defPPr>
          </a:lstStyle>
          <a:p>
            <a:pPr rtl="0"/>
            <a:r>
              <a:rPr lang="en-GB">
                <a:solidFill>
                  <a:schemeClr val="tx1"/>
                </a:solidFill>
              </a:rPr>
              <a:t>Introduction</a:t>
            </a:r>
          </a:p>
        </p:txBody>
      </p:sp>
      <p:pic>
        <p:nvPicPr>
          <p:cNvPr id="7" name="Content Placeholder 6" descr="A person in a wheelchair pointing at something&#10;&#10;AI-generated content may be incorrect.">
            <a:extLst>
              <a:ext uri="{FF2B5EF4-FFF2-40B4-BE49-F238E27FC236}">
                <a16:creationId xmlns:a16="http://schemas.microsoft.com/office/drawing/2014/main" id="{5F873F10-DBB2-1622-46FC-651C77FCBBE2}"/>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7231626" y="346823"/>
            <a:ext cx="4651043" cy="3104479"/>
          </a:xfrm>
        </p:spPr>
      </p:pic>
      <p:sp>
        <p:nvSpPr>
          <p:cNvPr id="8" name="Rectangle 7">
            <a:extLst>
              <a:ext uri="{FF2B5EF4-FFF2-40B4-BE49-F238E27FC236}">
                <a16:creationId xmlns:a16="http://schemas.microsoft.com/office/drawing/2014/main" id="{0C8CC2E6-A075-5F57-71AD-C8D4BEE9A62C}"/>
              </a:ext>
            </a:extLst>
          </p:cNvPr>
          <p:cNvSpPr/>
          <p:nvPr/>
        </p:nvSpPr>
        <p:spPr>
          <a:xfrm>
            <a:off x="6933914" y="3923414"/>
            <a:ext cx="4948755" cy="234979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3200" b="1"/>
              <a:t>The use of PowerPoint and  OneDrive to enhance efficiency in the Sunrise residential care home. </a:t>
            </a:r>
          </a:p>
        </p:txBody>
      </p:sp>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itting in chairs&#10;&#10;AI-generated content may be incorrect.">
            <a:extLst>
              <a:ext uri="{FF2B5EF4-FFF2-40B4-BE49-F238E27FC236}">
                <a16:creationId xmlns:a16="http://schemas.microsoft.com/office/drawing/2014/main" id="{2B784180-DFD9-92EC-A399-5EAA01CFFB7A}"/>
              </a:ext>
            </a:extLst>
          </p:cNvPr>
          <p:cNvPicPr>
            <a:picLocks noGrp="1" noChangeAspect="1"/>
          </p:cNvPicPr>
          <p:nvPr>
            <p:ph sz="half" idx="1"/>
          </p:nvPr>
        </p:nvPicPr>
        <p:blipFill>
          <a:blip r:embed="rId3">
            <a:extLst>
              <a:ext uri="{837473B0-CC2E-450A-ABE3-18F120FF3D39}">
                <a1611:picAttrSrcUrl xmlns:a1611="http://schemas.microsoft.com/office/drawing/2016/11/main" r:id="rId4"/>
              </a:ext>
            </a:extLst>
          </a:blip>
          <a:srcRect r="20513" b="-1"/>
          <a:stretch>
            <a:fillRect/>
          </a:stretch>
        </p:blipFill>
        <p:spPr>
          <a:xfrm>
            <a:off x="838200" y="1825625"/>
            <a:ext cx="5181600" cy="4351338"/>
          </a:xfrm>
          <a:noFill/>
        </p:spPr>
      </p:pic>
      <p:sp>
        <p:nvSpPr>
          <p:cNvPr id="27" name="Text Placeholder 26">
            <a:extLst>
              <a:ext uri="{FF2B5EF4-FFF2-40B4-BE49-F238E27FC236}">
                <a16:creationId xmlns:a16="http://schemas.microsoft.com/office/drawing/2014/main" id="{64C89AC3-3D7A-65BB-C3F4-2B1CB19E78D1}"/>
              </a:ext>
            </a:extLst>
          </p:cNvPr>
          <p:cNvSpPr>
            <a:spLocks noGrp="1"/>
          </p:cNvSpPr>
          <p:nvPr>
            <p:ph sz="half" idx="2"/>
          </p:nvPr>
        </p:nvSpPr>
        <p:spPr>
          <a:xfrm>
            <a:off x="6172200" y="1825625"/>
            <a:ext cx="5181600" cy="4351338"/>
          </a:xfrm>
        </p:spPr>
        <p:txBody>
          <a:bodyPr rtlCol="0">
            <a:normAutofit/>
          </a:bodyPr>
          <a:lstStyle>
            <a:defPPr>
              <a:defRPr lang="en-GB"/>
            </a:defPPr>
          </a:lstStyle>
          <a:p>
            <a:pPr rtl="0"/>
            <a:r>
              <a:rPr lang="en-GB" sz="2000"/>
              <a:t>Sunrise residential care home is a small sized facility delivering long-term caring for elderly adults. Many of the Residents who have Dementia and mental health, who also are bed bounded this care home has around 35 residents which is a small care home. This care home has three Nurses, twenty care worker that provide person scented care. They also provide personal care too those who are bed bounded such as bathing, feeding changing. Sunrise has begun to use, digital skills such as, care-specific, software (e.g., digital care records, and data protection and cybersecurity via digital devices specifically for care home.  </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3</a:t>
            </a:fld>
            <a:endParaRPr lang="en-GB"/>
          </a:p>
        </p:txBody>
      </p:sp>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576071" y="704088"/>
            <a:ext cx="9144000" cy="676656"/>
          </a:xfrm>
        </p:spPr>
        <p:txBody>
          <a:bodyPr rtlCol="0" anchor="b">
            <a:normAutofit/>
          </a:bodyPr>
          <a:lstStyle>
            <a:defPPr>
              <a:defRPr lang="en-GB"/>
            </a:defPPr>
          </a:lstStyle>
          <a:p>
            <a:pPr rtl="0"/>
            <a:r>
              <a:rPr lang="en-GB" sz="4100" b="1"/>
              <a:t>Introduction</a:t>
            </a:r>
          </a:p>
        </p:txBody>
      </p:sp>
      <p:sp>
        <p:nvSpPr>
          <p:cNvPr id="9" name="TextBox 8">
            <a:extLst>
              <a:ext uri="{FF2B5EF4-FFF2-40B4-BE49-F238E27FC236}">
                <a16:creationId xmlns:a16="http://schemas.microsoft.com/office/drawing/2014/main" id="{EE244AD6-0D4C-9A80-DBEF-46489DC7AE58}"/>
              </a:ext>
            </a:extLst>
          </p:cNvPr>
          <p:cNvSpPr txBox="1"/>
          <p:nvPr/>
        </p:nvSpPr>
        <p:spPr>
          <a:xfrm>
            <a:off x="3512382" y="5976908"/>
            <a:ext cx="25074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bcgovphotos/4592973951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489099" y="-265813"/>
            <a:ext cx="8846288" cy="2364016"/>
          </a:xfrm>
        </p:spPr>
        <p:txBody>
          <a:bodyPr rtlCol="0"/>
          <a:lstStyle>
            <a:defPPr>
              <a:defRPr lang="en-GB"/>
            </a:defPPr>
          </a:lstStyle>
          <a:p>
            <a:pPr rtl="0"/>
            <a:r>
              <a:rPr lang="en-GB">
                <a:solidFill>
                  <a:schemeClr val="tx1"/>
                </a:solidFill>
              </a:rPr>
              <a:t>Care Home benefits and limitation. </a:t>
            </a:r>
          </a:p>
        </p:txBody>
      </p:sp>
      <p:sp>
        <p:nvSpPr>
          <p:cNvPr id="2" name="Oval 1">
            <a:extLst>
              <a:ext uri="{FF2B5EF4-FFF2-40B4-BE49-F238E27FC236}">
                <a16:creationId xmlns:a16="http://schemas.microsoft.com/office/drawing/2014/main" id="{7FA16E52-D2F1-91B8-DABB-0F09978A0B35}"/>
              </a:ext>
            </a:extLst>
          </p:cNvPr>
          <p:cNvSpPr/>
          <p:nvPr/>
        </p:nvSpPr>
        <p:spPr>
          <a:xfrm>
            <a:off x="372140" y="2027231"/>
            <a:ext cx="6560288" cy="2364016"/>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a:ln w="0"/>
                <a:solidFill>
                  <a:schemeClr val="tx1"/>
                </a:solidFill>
                <a:effectLst>
                  <a:outerShdw blurRad="38100" dist="19050" dir="2700000" algn="tl" rotWithShape="0">
                    <a:schemeClr val="dk1">
                      <a:alpha val="40000"/>
                    </a:schemeClr>
                  </a:outerShdw>
                </a:effectLst>
              </a:rPr>
              <a:t>Sunrise provides benefits like profession 24/7 care safety nutrition's meals, and social opportunities but have limitations including high cost, loss of independence and limited privacy . </a:t>
            </a:r>
          </a:p>
          <a:p>
            <a:pPr algn="ctr"/>
            <a:r>
              <a:rPr lang="en-GB">
                <a:ln w="0"/>
                <a:solidFill>
                  <a:schemeClr val="tx1"/>
                </a:solidFill>
                <a:effectLst>
                  <a:outerShdw blurRad="38100" dist="19050" dir="2700000" algn="tl" rotWithShape="0">
                    <a:schemeClr val="dk1">
                      <a:alpha val="40000"/>
                    </a:schemeClr>
                  </a:outerShdw>
                </a:effectLst>
              </a:rPr>
              <a:t>  </a:t>
            </a:r>
          </a:p>
        </p:txBody>
      </p:sp>
      <p:sp>
        <p:nvSpPr>
          <p:cNvPr id="5" name="Arrow: Pentagon 4">
            <a:extLst>
              <a:ext uri="{FF2B5EF4-FFF2-40B4-BE49-F238E27FC236}">
                <a16:creationId xmlns:a16="http://schemas.microsoft.com/office/drawing/2014/main" id="{E5611107-D3D0-B911-B9A9-8CF219DCE84F}"/>
              </a:ext>
            </a:extLst>
          </p:cNvPr>
          <p:cNvSpPr/>
          <p:nvPr/>
        </p:nvSpPr>
        <p:spPr>
          <a:xfrm>
            <a:off x="7060018" y="1555012"/>
            <a:ext cx="5004391" cy="1974067"/>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ln w="0"/>
                <a:solidFill>
                  <a:schemeClr val="tx1"/>
                </a:solidFill>
                <a:effectLst>
                  <a:outerShdw blurRad="38100" dist="19050" dir="2700000" algn="tl" rotWithShape="0">
                    <a:schemeClr val="dk1">
                      <a:alpha val="40000"/>
                    </a:schemeClr>
                  </a:outerShdw>
                </a:effectLst>
                <a:latin typeface="+mj-lt"/>
              </a:rPr>
              <a:t> Benefit. </a:t>
            </a:r>
          </a:p>
          <a:p>
            <a:pPr algn="ctr"/>
            <a:r>
              <a:rPr lang="en-GB">
                <a:ln w="0"/>
                <a:solidFill>
                  <a:schemeClr val="tx1"/>
                </a:solidFill>
                <a:effectLst>
                  <a:outerShdw blurRad="38100" dist="19050" dir="2700000" algn="tl" rotWithShape="0">
                    <a:schemeClr val="dk1">
                      <a:alpha val="40000"/>
                    </a:schemeClr>
                  </a:outerShdw>
                </a:effectLst>
              </a:rPr>
              <a:t>Professional and constant care</a:t>
            </a:r>
          </a:p>
          <a:p>
            <a:pPr algn="ctr"/>
            <a:r>
              <a:rPr lang="en-GB">
                <a:ln w="0"/>
                <a:solidFill>
                  <a:schemeClr val="tx1"/>
                </a:solidFill>
                <a:effectLst>
                  <a:outerShdw blurRad="38100" dist="19050" dir="2700000" algn="tl" rotWithShape="0">
                    <a:schemeClr val="dk1">
                      <a:alpha val="40000"/>
                    </a:schemeClr>
                  </a:outerShdw>
                </a:effectLst>
              </a:rPr>
              <a:t>Safety and security.</a:t>
            </a:r>
          </a:p>
          <a:p>
            <a:pPr algn="ctr"/>
            <a:r>
              <a:rPr lang="en-GB">
                <a:ln w="0"/>
                <a:solidFill>
                  <a:schemeClr val="tx1"/>
                </a:solidFill>
                <a:effectLst>
                  <a:outerShdw blurRad="38100" dist="19050" dir="2700000" algn="tl" rotWithShape="0">
                    <a:schemeClr val="dk1">
                      <a:alpha val="40000"/>
                    </a:schemeClr>
                  </a:outerShdw>
                </a:effectLst>
              </a:rPr>
              <a:t>Clean comfortable environment </a:t>
            </a:r>
          </a:p>
          <a:p>
            <a:pPr algn="ctr"/>
            <a:r>
              <a:rPr lang="en-GB">
                <a:ln w="0"/>
                <a:solidFill>
                  <a:schemeClr val="tx1"/>
                </a:solidFill>
                <a:effectLst>
                  <a:outerShdw blurRad="38100" dist="19050" dir="2700000" algn="tl" rotWithShape="0">
                    <a:schemeClr val="dk1">
                      <a:alpha val="40000"/>
                    </a:schemeClr>
                  </a:outerShdw>
                </a:effectLst>
              </a:rPr>
              <a:t>Peace of mind for families </a:t>
            </a:r>
          </a:p>
        </p:txBody>
      </p:sp>
      <p:sp>
        <p:nvSpPr>
          <p:cNvPr id="6" name="Rectangle: Rounded Corners 5">
            <a:extLst>
              <a:ext uri="{FF2B5EF4-FFF2-40B4-BE49-F238E27FC236}">
                <a16:creationId xmlns:a16="http://schemas.microsoft.com/office/drawing/2014/main" id="{931F381D-78D7-F51C-E71E-C236200E1DAF}"/>
              </a:ext>
            </a:extLst>
          </p:cNvPr>
          <p:cNvSpPr/>
          <p:nvPr/>
        </p:nvSpPr>
        <p:spPr>
          <a:xfrm>
            <a:off x="669851" y="4614530"/>
            <a:ext cx="11150009" cy="183943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ln w="0"/>
                <a:solidFill>
                  <a:schemeClr val="tx1"/>
                </a:solidFill>
                <a:effectLst>
                  <a:outerShdw blurRad="38100" dist="19050" dir="2700000" algn="tl" rotWithShape="0">
                    <a:schemeClr val="dk1">
                      <a:alpha val="40000"/>
                    </a:schemeClr>
                  </a:outerShdw>
                </a:effectLst>
                <a:latin typeface="+mj-lt"/>
              </a:rPr>
              <a:t> Limitations </a:t>
            </a:r>
          </a:p>
          <a:p>
            <a:pPr algn="ctr"/>
            <a:r>
              <a:rPr lang="en-GB" sz="2000">
                <a:ln w="0"/>
                <a:solidFill>
                  <a:schemeClr val="tx1"/>
                </a:solidFill>
                <a:effectLst>
                  <a:outerShdw blurRad="38100" dist="19050" dir="2700000" algn="tl" rotWithShape="0">
                    <a:schemeClr val="dk1">
                      <a:alpha val="40000"/>
                    </a:schemeClr>
                  </a:outerShdw>
                </a:effectLst>
              </a:rPr>
              <a:t>Care homes provide financial assistant from local authority.</a:t>
            </a:r>
          </a:p>
          <a:p>
            <a:pPr algn="ctr"/>
            <a:r>
              <a:rPr lang="en-GB" sz="2000">
                <a:ln w="0"/>
                <a:solidFill>
                  <a:schemeClr val="tx1"/>
                </a:solidFill>
                <a:effectLst>
                  <a:outerShdw blurRad="38100" dist="19050" dir="2700000" algn="tl" rotWithShape="0">
                    <a:schemeClr val="dk1">
                      <a:alpha val="40000"/>
                    </a:schemeClr>
                  </a:outerShdw>
                </a:effectLst>
              </a:rPr>
              <a:t>Difficult transition moving into a care home can be difficult it may take time to adapt to the new environment and routines.</a:t>
            </a:r>
          </a:p>
          <a:p>
            <a:pPr algn="ctr"/>
            <a:r>
              <a:rPr lang="en-GB" sz="2000">
                <a:ln w="0"/>
                <a:solidFill>
                  <a:schemeClr val="tx1"/>
                </a:solidFill>
                <a:effectLst>
                  <a:outerShdw blurRad="38100" dist="19050" dir="2700000" algn="tl" rotWithShape="0">
                    <a:schemeClr val="dk1">
                      <a:alpha val="40000"/>
                    </a:schemeClr>
                  </a:outerShdw>
                </a:effectLst>
              </a:rPr>
              <a:t>Emotional impact the more can be emotional challenging for residents and their families.</a:t>
            </a:r>
          </a:p>
        </p:txBody>
      </p:sp>
    </p:spTree>
    <p:extLst>
      <p:ext uri="{BB962C8B-B14F-4D97-AF65-F5344CB8AC3E}">
        <p14:creationId xmlns:p14="http://schemas.microsoft.com/office/powerpoint/2010/main" val="52000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erson and a nurse looking at a book&#10;&#10;AI-generated content may be incorrect.">
            <a:extLst>
              <a:ext uri="{FF2B5EF4-FFF2-40B4-BE49-F238E27FC236}">
                <a16:creationId xmlns:a16="http://schemas.microsoft.com/office/drawing/2014/main" id="{B3017516-BAF0-91BF-08C4-43E728BE8995}"/>
              </a:ext>
            </a:extLst>
          </p:cNvPr>
          <p:cNvPicPr>
            <a:picLocks noChangeAspect="1"/>
          </p:cNvPicPr>
          <p:nvPr/>
        </p:nvPicPr>
        <p:blipFill>
          <a:blip r:embed="rId3">
            <a:extLst>
              <a:ext uri="{837473B0-CC2E-450A-ABE3-18F120FF3D39}">
                <a1611:picAttrSrcUrl xmlns:a1611="http://schemas.microsoft.com/office/drawing/2016/11/main" r:id="rId4"/>
              </a:ext>
            </a:extLst>
          </a:blip>
          <a:srcRect l="2952" r="17561" b="-1"/>
          <a:stretch>
            <a:fillRect/>
          </a:stretch>
        </p:blipFill>
        <p:spPr>
          <a:xfrm>
            <a:off x="838200" y="1825625"/>
            <a:ext cx="5181600" cy="4351338"/>
          </a:xfrm>
          <a:prstGeom prst="rect">
            <a:avLst/>
          </a:prstGeom>
          <a:noFill/>
        </p:spPr>
      </p:pic>
      <p:sp>
        <p:nvSpPr>
          <p:cNvPr id="3" name="Content Placeholder 2">
            <a:extLst>
              <a:ext uri="{FF2B5EF4-FFF2-40B4-BE49-F238E27FC236}">
                <a16:creationId xmlns:a16="http://schemas.microsoft.com/office/drawing/2014/main" id="{075D39DD-3586-22E5-58C1-FE199678EA1F}"/>
              </a:ext>
            </a:extLst>
          </p:cNvPr>
          <p:cNvSpPr>
            <a:spLocks noGrp="1"/>
          </p:cNvSpPr>
          <p:nvPr>
            <p:ph sz="half" idx="2"/>
          </p:nvPr>
        </p:nvSpPr>
        <p:spPr>
          <a:xfrm>
            <a:off x="6172200" y="1825625"/>
            <a:ext cx="5181600" cy="4351338"/>
          </a:xfrm>
        </p:spPr>
        <p:txBody>
          <a:bodyPr>
            <a:normAutofit/>
          </a:bodyPr>
          <a:lstStyle/>
          <a:p>
            <a:r>
              <a:rPr lang="en-GB" sz="2000"/>
              <a:t>Private rooms, Residents in care homes have their own bedrooms, often with en-suite bathroom.</a:t>
            </a:r>
          </a:p>
          <a:p>
            <a:r>
              <a:rPr lang="en-GB" sz="2000"/>
              <a:t>Communal Area, lounges and dinning rooms are provided for social interaction and meals.</a:t>
            </a:r>
          </a:p>
          <a:p>
            <a:r>
              <a:rPr lang="en-GB" sz="2000"/>
              <a:t>Outdoor space , such as garden-fresh air for residents to enjoy outdoor activities.</a:t>
            </a:r>
          </a:p>
          <a:p>
            <a:r>
              <a:rPr lang="en-GB" sz="2000"/>
              <a:t>24-hour care staff are always available for resident's care needs.</a:t>
            </a:r>
          </a:p>
          <a:p>
            <a:r>
              <a:rPr lang="en-GB" sz="2000"/>
              <a:t>Personal care help with daily task such as washing and dressing and toilet needs provided.</a:t>
            </a:r>
          </a:p>
          <a:p>
            <a:endParaRPr lang="en-GB" sz="2000"/>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5</a:t>
            </a:fld>
            <a:endParaRPr lang="en-GB"/>
          </a:p>
        </p:txBody>
      </p:sp>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576071" y="704088"/>
            <a:ext cx="9144000" cy="676656"/>
          </a:xfrm>
        </p:spPr>
        <p:txBody>
          <a:bodyPr rtlCol="0" anchor="b">
            <a:normAutofit/>
          </a:bodyPr>
          <a:lstStyle>
            <a:defPPr>
              <a:defRPr lang="en-GB"/>
            </a:defPPr>
          </a:lstStyle>
          <a:p>
            <a:pPr rtl="0"/>
            <a:r>
              <a:rPr lang="en-GB" sz="4100" b="1"/>
              <a:t>Facilities in sunrise care home? </a:t>
            </a:r>
          </a:p>
        </p:txBody>
      </p:sp>
    </p:spTree>
    <p:extLst>
      <p:ext uri="{BB962C8B-B14F-4D97-AF65-F5344CB8AC3E}">
        <p14:creationId xmlns:p14="http://schemas.microsoft.com/office/powerpoint/2010/main" val="1699088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A person and person sitting in chairs&#10;&#10;AI-generated content may be incorrect.">
            <a:extLst>
              <a:ext uri="{FF2B5EF4-FFF2-40B4-BE49-F238E27FC236}">
                <a16:creationId xmlns:a16="http://schemas.microsoft.com/office/drawing/2014/main" id="{E945E1D2-BAF6-4808-ED2A-A8E1D1D11A02}"/>
              </a:ext>
            </a:extLst>
          </p:cNvPr>
          <p:cNvPicPr>
            <a:picLocks noChangeAspect="1"/>
          </p:cNvPicPr>
          <p:nvPr/>
        </p:nvPicPr>
        <p:blipFill>
          <a:blip r:embed="rId3">
            <a:extLst>
              <a:ext uri="{837473B0-CC2E-450A-ABE3-18F120FF3D39}">
                <a1611:picAttrSrcUrl xmlns:a1611="http://schemas.microsoft.com/office/drawing/2016/11/main" r:id="rId4"/>
              </a:ext>
            </a:extLst>
          </a:blip>
          <a:srcRect l="19297" r="27363"/>
          <a:stretch>
            <a:fillRect/>
          </a:stretch>
        </p:blipFill>
        <p:spPr>
          <a:xfrm>
            <a:off x="576072" y="2320969"/>
            <a:ext cx="2944368" cy="3684588"/>
          </a:xfrm>
          <a:prstGeom prst="rect">
            <a:avLst/>
          </a:prstGeom>
          <a:noFill/>
        </p:spPr>
      </p:pic>
      <p:pic>
        <p:nvPicPr>
          <p:cNvPr id="12" name="Picture 11" descr="A group of elderly people eating at a table&#10;&#10;AI-generated content may be incorrect.">
            <a:extLst>
              <a:ext uri="{FF2B5EF4-FFF2-40B4-BE49-F238E27FC236}">
                <a16:creationId xmlns:a16="http://schemas.microsoft.com/office/drawing/2014/main" id="{174AF7F2-4D91-140A-A619-835BCF70941B}"/>
              </a:ext>
            </a:extLst>
          </p:cNvPr>
          <p:cNvPicPr>
            <a:picLocks noChangeAspect="1"/>
          </p:cNvPicPr>
          <p:nvPr/>
        </p:nvPicPr>
        <p:blipFill>
          <a:blip r:embed="rId5">
            <a:extLst>
              <a:ext uri="{837473B0-CC2E-450A-ABE3-18F120FF3D39}">
                <a1611:picAttrSrcUrl xmlns:a1611="http://schemas.microsoft.com/office/drawing/2016/11/main" r:id="rId6"/>
              </a:ext>
            </a:extLst>
          </a:blip>
          <a:srcRect l="37741" r="8919"/>
          <a:stretch>
            <a:fillRect/>
          </a:stretch>
        </p:blipFill>
        <p:spPr>
          <a:xfrm>
            <a:off x="4197521" y="2246541"/>
            <a:ext cx="2944368" cy="3684588"/>
          </a:xfrm>
          <a:prstGeom prst="rect">
            <a:avLst/>
          </a:prstGeom>
          <a:noFill/>
        </p:spPr>
      </p:pic>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a:xfrm>
            <a:off x="11027664" y="6464808"/>
            <a:ext cx="987552" cy="310896"/>
          </a:xfrm>
        </p:spPr>
        <p:txBody>
          <a:bodyPr vert="horz" lIns="91440" tIns="45720" rIns="91440" bIns="45720" rtlCol="0" anchor="ctr">
            <a:normAutofit/>
          </a:bodyPr>
          <a:lstStyle>
            <a:defPPr>
              <a:defRPr lang="en-GB"/>
            </a:defPPr>
          </a:lstStyle>
          <a:p>
            <a:pPr>
              <a:spcAft>
                <a:spcPts val="600"/>
              </a:spcAft>
            </a:pPr>
            <a:fld id="{58FB4751-880F-D840-AAA9-3A15815CC996}" type="slidenum">
              <a:rPr lang="en-GB" smtClean="0"/>
              <a:pPr>
                <a:spcAft>
                  <a:spcPts val="600"/>
                </a:spcAft>
              </a:pPr>
              <a:t>6</a:t>
            </a:fld>
            <a:endParaRPr lang="en-GB"/>
          </a:p>
        </p:txBody>
      </p:sp>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a:xfrm>
            <a:off x="576072" y="704088"/>
            <a:ext cx="10515600" cy="676656"/>
          </a:xfrm>
        </p:spPr>
        <p:txBody>
          <a:bodyPr vert="horz" lIns="91440" tIns="45720" rIns="91440" bIns="45720" rtlCol="0" anchor="ctr">
            <a:normAutofit/>
          </a:bodyPr>
          <a:lstStyle>
            <a:defPPr>
              <a:defRPr lang="en-GB"/>
            </a:defPPr>
          </a:lstStyle>
          <a:p>
            <a:r>
              <a:rPr lang="en-GB" sz="3700" kern="1200"/>
              <a:t>Digital communication in sunrise care home.</a:t>
            </a:r>
          </a:p>
        </p:txBody>
      </p:sp>
      <p:sp>
        <p:nvSpPr>
          <p:cNvPr id="82" name="Text Placeholder 9">
            <a:extLst>
              <a:ext uri="{FF2B5EF4-FFF2-40B4-BE49-F238E27FC236}">
                <a16:creationId xmlns:a16="http://schemas.microsoft.com/office/drawing/2014/main" id="{615E9C5C-39B8-3632-3429-1FECA22CA7EE}"/>
              </a:ext>
            </a:extLst>
          </p:cNvPr>
          <p:cNvSpPr>
            <a:spLocks noGrp="1"/>
          </p:cNvSpPr>
          <p:nvPr>
            <p:ph type="body" sz="quarter" idx="13"/>
          </p:nvPr>
        </p:nvSpPr>
        <p:spPr>
          <a:xfrm>
            <a:off x="7918491" y="2011123"/>
            <a:ext cx="3493008" cy="4078512"/>
          </a:xfrm>
        </p:spPr>
        <p:txBody>
          <a:bodyPr/>
          <a:lstStyle/>
          <a:p>
            <a:r>
              <a:rPr lang="en-US">
                <a:latin typeface="Arial" panose="020B0604020202020204" pitchFamily="34" charset="0"/>
                <a:cs typeface="Arial" panose="020B0604020202020204" pitchFamily="34" charset="0"/>
              </a:rPr>
              <a:t>In care home staff members use Social media for the residents to stay connected such as Video calls and skype WhatsApp's, Emails  regular visits for residents to stay connected with family.</a:t>
            </a: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A71EBD4C-EA34-9CA7-4D0B-576E471A358B}"/>
              </a:ext>
            </a:extLst>
          </p:cNvPr>
          <p:cNvSpPr txBox="1"/>
          <p:nvPr/>
        </p:nvSpPr>
        <p:spPr>
          <a:xfrm>
            <a:off x="1168514" y="5989608"/>
            <a:ext cx="235192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labourparty/720889011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10967174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0CB0081-53D5-F795-C534-45F8E022DE72}"/>
              </a:ext>
            </a:extLst>
          </p:cNvPr>
          <p:cNvSpPr txBox="1"/>
          <p:nvPr/>
        </p:nvSpPr>
        <p:spPr>
          <a:xfrm>
            <a:off x="838200" y="1825625"/>
            <a:ext cx="5181600" cy="4351338"/>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800" b="1"/>
              <a:t>Digital skills in care homes is essential for enhancing the quality of care, improving communication, and ensuring that staff are prepared to use technology effectively.</a:t>
            </a:r>
          </a:p>
          <a:p>
            <a:pPr marL="228600" indent="-228600">
              <a:lnSpc>
                <a:spcPct val="90000"/>
              </a:lnSpc>
              <a:spcBef>
                <a:spcPts val="1000"/>
              </a:spcBef>
              <a:buFont typeface="Arial" panose="020B0604020202020204" pitchFamily="34" charset="0"/>
              <a:buChar char="•"/>
            </a:pPr>
            <a:r>
              <a:rPr lang="en-US" sz="2800"/>
              <a:t> skills, knowledge, and attitudes necessary for staff to effectively use technology in care settings. It is crucial for several </a:t>
            </a:r>
            <a:r>
              <a:rPr lang="en-US" sz="2800" b="1"/>
              <a:t> reasons.</a:t>
            </a:r>
          </a:p>
        </p:txBody>
      </p:sp>
      <p:pic>
        <p:nvPicPr>
          <p:cNvPr id="8" name="Picture 7" descr="A nurse helping an elderly person in a wheelchair&#10;&#10;AI-generated content may be incorrect.">
            <a:extLst>
              <a:ext uri="{FF2B5EF4-FFF2-40B4-BE49-F238E27FC236}">
                <a16:creationId xmlns:a16="http://schemas.microsoft.com/office/drawing/2014/main" id="{C52502C8-8D94-68EF-9705-4C65F1D4A364}"/>
              </a:ext>
            </a:extLst>
          </p:cNvPr>
          <p:cNvPicPr>
            <a:picLocks noChangeAspect="1"/>
          </p:cNvPicPr>
          <p:nvPr/>
        </p:nvPicPr>
        <p:blipFill>
          <a:blip r:embed="rId3">
            <a:extLst>
              <a:ext uri="{837473B0-CC2E-450A-ABE3-18F120FF3D39}">
                <a1611:picAttrSrcUrl xmlns:a1611="http://schemas.microsoft.com/office/drawing/2016/11/main" r:id="rId4"/>
              </a:ext>
            </a:extLst>
          </a:blip>
          <a:srcRect l="12676" r="7757"/>
          <a:stretch>
            <a:fillRect/>
          </a:stretch>
        </p:blipFill>
        <p:spPr>
          <a:xfrm>
            <a:off x="6172219" y="1825625"/>
            <a:ext cx="5181562" cy="4351338"/>
          </a:xfrm>
          <a:prstGeom prst="rect">
            <a:avLst/>
          </a:prstGeom>
          <a:noFill/>
        </p:spPr>
      </p:pic>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12"/>
          </p:nvPr>
        </p:nvSpPr>
        <p:spPr>
          <a:xfrm>
            <a:off x="11027664" y="6464808"/>
            <a:ext cx="987552" cy="310896"/>
          </a:xfrm>
        </p:spPr>
        <p:txBody>
          <a:bodyPr vert="horz" lIns="91440" tIns="45720" rIns="91440" bIns="45720" rtlCol="0" anchor="ctr">
            <a:normAutofit/>
          </a:bodyPr>
          <a:lstStyle>
            <a:defPPr>
              <a:defRPr lang="en-GB"/>
            </a:defPPr>
          </a:lstStyle>
          <a:p>
            <a:pPr>
              <a:spcAft>
                <a:spcPts val="600"/>
              </a:spcAft>
            </a:pPr>
            <a:fld id="{58FB4751-880F-D840-AAA9-3A15815CC996}" type="slidenum">
              <a:rPr lang="en-GB" smtClean="0"/>
              <a:pPr>
                <a:spcAft>
                  <a:spcPts val="600"/>
                </a:spcAft>
              </a:pPr>
              <a:t>7</a:t>
            </a:fld>
            <a:endParaRPr lang="en-GB"/>
          </a:p>
        </p:txBody>
      </p:sp>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a:xfrm>
            <a:off x="576071" y="704088"/>
            <a:ext cx="9144000" cy="676656"/>
          </a:xfrm>
        </p:spPr>
        <p:txBody>
          <a:bodyPr vert="horz" lIns="91440" tIns="45720" rIns="91440" bIns="45720" rtlCol="0" anchor="b">
            <a:normAutofit/>
          </a:bodyPr>
          <a:lstStyle>
            <a:defPPr>
              <a:defRPr lang="en-GB"/>
            </a:defPPr>
          </a:lstStyle>
          <a:p>
            <a:r>
              <a:rPr lang="en-GB" sz="4100" kern="1200">
                <a:latin typeface="+mj-lt"/>
                <a:ea typeface="+mj-ea"/>
                <a:cs typeface="+mj-cs"/>
              </a:rPr>
              <a:t>Digital skills in sunrise care home.</a:t>
            </a:r>
          </a:p>
        </p:txBody>
      </p:sp>
    </p:spTree>
    <p:extLst>
      <p:ext uri="{BB962C8B-B14F-4D97-AF65-F5344CB8AC3E}">
        <p14:creationId xmlns:p14="http://schemas.microsoft.com/office/powerpoint/2010/main" val="1002104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p:txBody>
          <a:bodyPr rtlCol="0"/>
          <a:lstStyle>
            <a:defPPr>
              <a:defRPr lang="en-GB"/>
            </a:defPPr>
          </a:lstStyle>
          <a:p>
            <a:pPr rtl="0"/>
            <a:r>
              <a:rPr lang="en-GB" sz="2400"/>
              <a:t>Digital safety in sunrise care home, covering secure login, email, safety documents confidential information. </a:t>
            </a:r>
          </a:p>
        </p:txBody>
      </p:sp>
      <p:sp>
        <p:nvSpPr>
          <p:cNvPr id="2" name="TextBox 1">
            <a:extLst>
              <a:ext uri="{FF2B5EF4-FFF2-40B4-BE49-F238E27FC236}">
                <a16:creationId xmlns:a16="http://schemas.microsoft.com/office/drawing/2014/main" id="{F3F8B2A4-09C3-8A4C-FA33-97B3D84A5A18}"/>
              </a:ext>
            </a:extLst>
          </p:cNvPr>
          <p:cNvSpPr txBox="1"/>
          <p:nvPr/>
        </p:nvSpPr>
        <p:spPr>
          <a:xfrm>
            <a:off x="427383" y="1600200"/>
            <a:ext cx="4154556" cy="1754326"/>
          </a:xfrm>
          <a:prstGeom prst="rect">
            <a:avLst/>
          </a:prstGeom>
          <a:noFill/>
        </p:spPr>
        <p:txBody>
          <a:bodyPr wrap="square" rtlCol="0">
            <a:spAutoFit/>
          </a:bodyPr>
          <a:lstStyle/>
          <a:p>
            <a:r>
              <a:rPr lang="en-GB"/>
              <a:t>Personal data should not be disclosed with anyone should be kept away and only shared with healthcare professional with consent otherwise the patient's private information should be kept personal for safety issues.</a:t>
            </a:r>
          </a:p>
        </p:txBody>
      </p:sp>
      <p:sp>
        <p:nvSpPr>
          <p:cNvPr id="3" name="TextBox 2">
            <a:extLst>
              <a:ext uri="{FF2B5EF4-FFF2-40B4-BE49-F238E27FC236}">
                <a16:creationId xmlns:a16="http://schemas.microsoft.com/office/drawing/2014/main" id="{5CCA6957-05C4-0B2A-B19D-40CF62100A84}"/>
              </a:ext>
            </a:extLst>
          </p:cNvPr>
          <p:cNvSpPr txBox="1"/>
          <p:nvPr/>
        </p:nvSpPr>
        <p:spPr>
          <a:xfrm>
            <a:off x="427383" y="3965944"/>
            <a:ext cx="4570086" cy="1754326"/>
          </a:xfrm>
          <a:prstGeom prst="rect">
            <a:avLst/>
          </a:prstGeom>
          <a:noFill/>
        </p:spPr>
        <p:txBody>
          <a:bodyPr wrap="square" rtlCol="0">
            <a:spAutoFit/>
          </a:bodyPr>
          <a:lstStyle/>
          <a:p>
            <a:r>
              <a:rPr lang="en-GB"/>
              <a:t>Personal date should be stored away on physical files or digital systems access should only be available to healthcare assistants.</a:t>
            </a:r>
          </a:p>
          <a:p>
            <a:r>
              <a:rPr lang="en-GB"/>
              <a:t>Private information should not be discussed Infront of any of individual only staff members.</a:t>
            </a:r>
          </a:p>
          <a:p>
            <a:endParaRPr lang="en-GB"/>
          </a:p>
        </p:txBody>
      </p:sp>
      <p:pic>
        <p:nvPicPr>
          <p:cNvPr id="5" name="Picture 4" descr="A nurse helping an old person to walk&#10;&#10;AI-generated content may be incorrect.">
            <a:extLst>
              <a:ext uri="{FF2B5EF4-FFF2-40B4-BE49-F238E27FC236}">
                <a16:creationId xmlns:a16="http://schemas.microsoft.com/office/drawing/2014/main" id="{C4C2FE6F-469B-A90A-5B41-8AF1B7F86CE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592186" y="1499192"/>
            <a:ext cx="5367300" cy="4598746"/>
          </a:xfrm>
          <a:prstGeom prst="rect">
            <a:avLst/>
          </a:prstGeom>
        </p:spPr>
      </p:pic>
      <p:sp>
        <p:nvSpPr>
          <p:cNvPr id="6" name="TextBox 5">
            <a:extLst>
              <a:ext uri="{FF2B5EF4-FFF2-40B4-BE49-F238E27FC236}">
                <a16:creationId xmlns:a16="http://schemas.microsoft.com/office/drawing/2014/main" id="{75C16024-BB93-1576-DAE8-41A610CAAF5F}"/>
              </a:ext>
            </a:extLst>
          </p:cNvPr>
          <p:cNvSpPr txBox="1"/>
          <p:nvPr/>
        </p:nvSpPr>
        <p:spPr>
          <a:xfrm>
            <a:off x="8559209" y="6965722"/>
            <a:ext cx="3400277" cy="230832"/>
          </a:xfrm>
          <a:prstGeom prst="rect">
            <a:avLst/>
          </a:prstGeom>
          <a:noFill/>
        </p:spPr>
        <p:txBody>
          <a:bodyPr wrap="square" rtlCol="0">
            <a:spAutoFit/>
          </a:bodyPr>
          <a:lstStyle/>
          <a:p>
            <a:r>
              <a:rPr lang="en-GB" sz="900">
                <a:hlinkClick r:id="rId4" tooltip="http://quoimedia.com/missed-and-rushed-nursing-home-care-tasks-common-may-put-residents-at-risk/"/>
              </a:rPr>
              <a:t>This Photo</a:t>
            </a:r>
            <a:r>
              <a:rPr lang="en-GB" sz="900"/>
              <a:t> by Unknown Author is licensed under </a:t>
            </a:r>
            <a:r>
              <a:rPr lang="en-GB" sz="900">
                <a:hlinkClick r:id="rId5" tooltip="https://creativecommons.org/licenses/by-nd/3.0/"/>
              </a:rPr>
              <a:t>CC BY-ND</a:t>
            </a:r>
            <a:endParaRPr lang="en-GB" sz="900"/>
          </a:p>
        </p:txBody>
      </p:sp>
    </p:spTree>
    <p:extLst>
      <p:ext uri="{BB962C8B-B14F-4D97-AF65-F5344CB8AC3E}">
        <p14:creationId xmlns:p14="http://schemas.microsoft.com/office/powerpoint/2010/main" val="1445010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
            <a:extLst>
              <a:ext uri="{FF2B5EF4-FFF2-40B4-BE49-F238E27FC236}">
                <a16:creationId xmlns:a16="http://schemas.microsoft.com/office/drawing/2014/main" id="{9B48A42A-CA50-8275-FB86-94B2A5330486}"/>
              </a:ext>
            </a:extLst>
          </p:cNvPr>
          <p:cNvSpPr>
            <a:spLocks noGrp="1"/>
          </p:cNvSpPr>
          <p:nvPr>
            <p:ph type="body" sz="half" idx="2"/>
          </p:nvPr>
        </p:nvSpPr>
        <p:spPr>
          <a:xfrm>
            <a:off x="576072" y="1947671"/>
            <a:ext cx="4572000" cy="4070729"/>
          </a:xfrm>
        </p:spPr>
        <p:txBody>
          <a:bodyPr>
            <a:normAutofit/>
          </a:bodyPr>
          <a:lstStyle/>
          <a:p>
            <a:pPr marL="457200" indent="-457200">
              <a:spcAft>
                <a:spcPts val="600"/>
              </a:spcAft>
              <a:buFont typeface="Arial" panose="020B0604020202020204" pitchFamily="34" charset="0"/>
              <a:buChar char="•"/>
            </a:pPr>
            <a:r>
              <a:rPr lang="en-US" sz="2400"/>
              <a:t>Empathy and compassion.</a:t>
            </a:r>
          </a:p>
          <a:p>
            <a:pPr marL="457200" indent="-457200">
              <a:spcAft>
                <a:spcPts val="600"/>
              </a:spcAft>
              <a:buFont typeface="Arial" panose="020B0604020202020204" pitchFamily="34" charset="0"/>
              <a:buChar char="•"/>
            </a:pPr>
            <a:r>
              <a:rPr lang="en-US" sz="2400"/>
              <a:t>Communication skills.</a:t>
            </a:r>
          </a:p>
          <a:p>
            <a:pPr marL="457200" indent="-457200">
              <a:spcAft>
                <a:spcPts val="600"/>
              </a:spcAft>
              <a:buFont typeface="Arial" panose="020B0604020202020204" pitchFamily="34" charset="0"/>
              <a:buChar char="•"/>
            </a:pPr>
            <a:r>
              <a:rPr lang="en-US" sz="2400"/>
              <a:t>Problem solving skills.</a:t>
            </a:r>
          </a:p>
          <a:p>
            <a:pPr marL="457200" indent="-457200">
              <a:spcAft>
                <a:spcPts val="600"/>
              </a:spcAft>
              <a:buFont typeface="Arial" panose="020B0604020202020204" pitchFamily="34" charset="0"/>
              <a:buChar char="•"/>
            </a:pPr>
            <a:r>
              <a:rPr lang="en-US" sz="2400"/>
              <a:t>Confidence.</a:t>
            </a:r>
          </a:p>
          <a:p>
            <a:pPr marL="457200" indent="-457200">
              <a:spcAft>
                <a:spcPts val="600"/>
              </a:spcAft>
              <a:buFont typeface="Arial" panose="020B0604020202020204" pitchFamily="34" charset="0"/>
              <a:buChar char="•"/>
            </a:pPr>
            <a:r>
              <a:rPr lang="en-US" sz="2400"/>
              <a:t>Organization skills.</a:t>
            </a:r>
          </a:p>
          <a:p>
            <a:pPr marL="457200" indent="-457200">
              <a:spcAft>
                <a:spcPts val="600"/>
              </a:spcAft>
              <a:buFont typeface="Arial" panose="020B0604020202020204" pitchFamily="34" charset="0"/>
              <a:buChar char="•"/>
            </a:pPr>
            <a:r>
              <a:rPr lang="en-US" sz="2400"/>
              <a:t>24/7 care.</a:t>
            </a:r>
          </a:p>
          <a:p>
            <a:pPr marL="457200" indent="-457200">
              <a:spcAft>
                <a:spcPts val="600"/>
              </a:spcAft>
              <a:buFont typeface="Arial" panose="020B0604020202020204" pitchFamily="34" charset="0"/>
              <a:buChar char="•"/>
            </a:pPr>
            <a:r>
              <a:rPr lang="en-US" sz="2400"/>
              <a:t>Toilet managements skills.</a:t>
            </a:r>
          </a:p>
          <a:p>
            <a:pPr marL="457200" indent="-457200">
              <a:spcAft>
                <a:spcPts val="600"/>
              </a:spcAft>
              <a:buFont typeface="Arial" panose="020B0604020202020204" pitchFamily="34" charset="0"/>
              <a:buChar char="•"/>
            </a:pPr>
            <a:r>
              <a:rPr lang="en-US" sz="2400"/>
              <a:t>Feeding, dressing and undressing.</a:t>
            </a:r>
          </a:p>
          <a:p>
            <a:pPr marL="457200" indent="-457200">
              <a:spcAft>
                <a:spcPts val="600"/>
              </a:spcAft>
              <a:buFont typeface="Arial" panose="020B0604020202020204" pitchFamily="34" charset="0"/>
              <a:buChar char="•"/>
            </a:pPr>
            <a:endParaRPr lang="en-US"/>
          </a:p>
        </p:txBody>
      </p:sp>
      <p:sp>
        <p:nvSpPr>
          <p:cNvPr id="13" name="Slide Number Placeholder 5">
            <a:extLst>
              <a:ext uri="{FF2B5EF4-FFF2-40B4-BE49-F238E27FC236}">
                <a16:creationId xmlns:a16="http://schemas.microsoft.com/office/drawing/2014/main" id="{21D41883-88AF-A803-77BE-EFC31A4C3473}"/>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9</a:t>
            </a:fld>
            <a:endParaRPr lang="en-GB"/>
          </a:p>
        </p:txBody>
      </p:sp>
      <p:sp>
        <p:nvSpPr>
          <p:cNvPr id="2" name="Title 1">
            <a:extLst>
              <a:ext uri="{FF2B5EF4-FFF2-40B4-BE49-F238E27FC236}">
                <a16:creationId xmlns:a16="http://schemas.microsoft.com/office/drawing/2014/main" id="{BFD7679D-DC49-184B-33D7-D460C700C85D}"/>
              </a:ext>
            </a:extLst>
          </p:cNvPr>
          <p:cNvSpPr>
            <a:spLocks noGrp="1"/>
          </p:cNvSpPr>
          <p:nvPr>
            <p:ph type="title"/>
          </p:nvPr>
        </p:nvSpPr>
        <p:spPr>
          <a:xfrm>
            <a:off x="576071" y="704088"/>
            <a:ext cx="9144000" cy="676656"/>
          </a:xfrm>
        </p:spPr>
        <p:txBody>
          <a:bodyPr rtlCol="0" anchor="b">
            <a:normAutofit/>
          </a:bodyPr>
          <a:lstStyle>
            <a:defPPr>
              <a:defRPr lang="en-GB"/>
            </a:defPPr>
          </a:lstStyle>
          <a:p>
            <a:pPr rtl="0"/>
            <a:r>
              <a:rPr lang="en-GB" sz="4100"/>
              <a:t>Skills and benefits?</a:t>
            </a:r>
          </a:p>
        </p:txBody>
      </p:sp>
      <p:pic>
        <p:nvPicPr>
          <p:cNvPr id="4" name="Content Placeholder 3" descr="A nurse helping a person to put a shirt on&#10;&#10;AI-generated content may be incorrect.">
            <a:extLst>
              <a:ext uri="{FF2B5EF4-FFF2-40B4-BE49-F238E27FC236}">
                <a16:creationId xmlns:a16="http://schemas.microsoft.com/office/drawing/2014/main" id="{797CA77E-FC4F-2845-F3A3-9C035AE36114}"/>
              </a:ext>
            </a:extLst>
          </p:cNvPr>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l="16784" r="22161" b="-1"/>
          <a:stretch>
            <a:fillRect/>
          </a:stretch>
        </p:blipFill>
        <p:spPr>
          <a:xfrm>
            <a:off x="6646264" y="10"/>
            <a:ext cx="5545736" cy="6063082"/>
          </a:xfrm>
          <a:noFill/>
        </p:spPr>
      </p:pic>
      <p:sp>
        <p:nvSpPr>
          <p:cNvPr id="5" name="TextBox 4">
            <a:extLst>
              <a:ext uri="{FF2B5EF4-FFF2-40B4-BE49-F238E27FC236}">
                <a16:creationId xmlns:a16="http://schemas.microsoft.com/office/drawing/2014/main" id="{922C920C-DE8E-92B0-E1D2-AC1D87B75B3C}"/>
              </a:ext>
            </a:extLst>
          </p:cNvPr>
          <p:cNvSpPr txBox="1"/>
          <p:nvPr/>
        </p:nvSpPr>
        <p:spPr>
          <a:xfrm>
            <a:off x="9840074" y="5863037"/>
            <a:ext cx="235192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quoimedia.com/la-portee-sexospecifique-de-la-crise-de-la-covid-19-dans-les-maisons-de-soins-infirmier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327257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a:xfrm>
            <a:off x="576072" y="704088"/>
            <a:ext cx="10515600" cy="676656"/>
          </a:xfrm>
        </p:spPr>
        <p:txBody>
          <a:bodyPr vert="horz" lIns="91440" tIns="45720" rIns="91440" bIns="45720" rtlCol="0" anchor="ctr">
            <a:normAutofit/>
          </a:bodyPr>
          <a:lstStyle>
            <a:defPPr>
              <a:defRPr lang="en-GB"/>
            </a:defPPr>
          </a:lstStyle>
          <a:p>
            <a:r>
              <a:rPr lang="en-GB" sz="2600" kern="1200">
                <a:latin typeface="+mj-lt"/>
                <a:ea typeface="+mj-ea"/>
                <a:cs typeface="+mj-cs"/>
              </a:rPr>
              <a:t>Technology and safety features used in sunrise care home.</a:t>
            </a:r>
          </a:p>
        </p:txBody>
      </p:sp>
      <p:sp>
        <p:nvSpPr>
          <p:cNvPr id="36" name="TextBox 35">
            <a:extLst>
              <a:ext uri="{FF2B5EF4-FFF2-40B4-BE49-F238E27FC236}">
                <a16:creationId xmlns:a16="http://schemas.microsoft.com/office/drawing/2014/main" id="{33928C2B-2943-B3EF-D151-6AAB9B15D955}"/>
              </a:ext>
            </a:extLst>
          </p:cNvPr>
          <p:cNvSpPr txBox="1"/>
          <p:nvPr/>
        </p:nvSpPr>
        <p:spPr>
          <a:xfrm>
            <a:off x="576072" y="1901952"/>
            <a:ext cx="9363456" cy="3877056"/>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800"/>
              <a:t>Call systems alarms are available in all rooms bathrooms for residents to call staff for help.</a:t>
            </a:r>
          </a:p>
          <a:p>
            <a:pPr marL="228600" indent="-228600">
              <a:lnSpc>
                <a:spcPct val="90000"/>
              </a:lnSpc>
              <a:spcBef>
                <a:spcPts val="1000"/>
              </a:spcBef>
              <a:buFont typeface="Arial" panose="020B0604020202020204" pitchFamily="34" charset="0"/>
              <a:buChar char="•"/>
            </a:pPr>
            <a:r>
              <a:rPr lang="en-US" sz="2800"/>
              <a:t>Wi-Fi and communication internet access and video calling systems are given to residents to stay in contact with family and friends.</a:t>
            </a:r>
          </a:p>
          <a:p>
            <a:pPr marL="228600" indent="-228600">
              <a:lnSpc>
                <a:spcPct val="90000"/>
              </a:lnSpc>
              <a:spcBef>
                <a:spcPts val="1000"/>
              </a:spcBef>
              <a:buFont typeface="Arial" panose="020B0604020202020204" pitchFamily="34" charset="0"/>
              <a:buChar char="•"/>
            </a:pPr>
            <a:r>
              <a:rPr lang="en-US" sz="2800"/>
              <a:t>Digital health records electronics systems are used for managing confidential information.</a:t>
            </a:r>
          </a:p>
          <a:p>
            <a:pPr marL="228600" indent="-228600">
              <a:lnSpc>
                <a:spcPct val="90000"/>
              </a:lnSpc>
              <a:spcBef>
                <a:spcPts val="1000"/>
              </a:spcBef>
              <a:buFont typeface="Arial" panose="020B0604020202020204" pitchFamily="34" charset="0"/>
              <a:buChar char="•"/>
            </a:pPr>
            <a:endParaRPr lang="en-US" sz="2800"/>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a:xfrm>
            <a:off x="11027664" y="6464808"/>
            <a:ext cx="987552" cy="310896"/>
          </a:xfrm>
        </p:spPr>
        <p:txBody>
          <a:bodyPr vert="horz" lIns="91440" tIns="45720" rIns="91440" bIns="45720" rtlCol="0" anchor="ctr">
            <a:normAutofit/>
          </a:bodyPr>
          <a:lstStyle>
            <a:defPPr>
              <a:defRPr lang="en-GB"/>
            </a:defPPr>
          </a:lstStyle>
          <a:p>
            <a:pPr>
              <a:spcAft>
                <a:spcPts val="600"/>
              </a:spcAft>
            </a:pPr>
            <a:fld id="{58FB4751-880F-D840-AAA9-3A15815CC996}" type="slidenum">
              <a:rPr lang="en-GB" smtClean="0"/>
              <a:pPr>
                <a:spcAft>
                  <a:spcPts val="600"/>
                </a:spcAft>
              </a:pPr>
              <a:t>10</a:t>
            </a:fld>
            <a:endParaRPr lang="en-GB"/>
          </a:p>
        </p:txBody>
      </p:sp>
    </p:spTree>
    <p:extLst>
      <p:ext uri="{BB962C8B-B14F-4D97-AF65-F5344CB8AC3E}">
        <p14:creationId xmlns:p14="http://schemas.microsoft.com/office/powerpoint/2010/main" val="27596003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E328C627-807A-C3E0-86FD-784C86DDC318}"/>
              </a:ext>
            </a:extLst>
          </p:cNvPr>
          <p:cNvSpPr txBox="1"/>
          <p:nvPr/>
        </p:nvSpPr>
        <p:spPr>
          <a:xfrm>
            <a:off x="576072" y="1947671"/>
            <a:ext cx="4572000" cy="4070729"/>
          </a:xfrm>
          <a:prstGeom prst="rect">
            <a:avLst/>
          </a:prstGeom>
        </p:spPr>
        <p:txBody>
          <a:bodyPr vert="horz" lIns="91440" tIns="45720" rIns="91440" bIns="45720" rtlCol="0">
            <a:normAutofit/>
          </a:bodyPr>
          <a:lstStyle/>
          <a:p>
            <a:pPr>
              <a:spcAft>
                <a:spcPts val="600"/>
              </a:spcAft>
            </a:pPr>
            <a:r>
              <a:rPr lang="en-US" kern="1200">
                <a:latin typeface="+mn-lt"/>
                <a:ea typeface="+mn-ea"/>
                <a:cs typeface="+mn-cs"/>
              </a:rPr>
              <a:t>My conclusion to the sunrise care home setting is that I can understand that the residents need 24-hour care at all time. </a:t>
            </a:r>
          </a:p>
          <a:p>
            <a:pPr>
              <a:spcAft>
                <a:spcPts val="600"/>
              </a:spcAft>
            </a:pPr>
            <a:r>
              <a:rPr lang="en-US" kern="1200">
                <a:latin typeface="+mn-lt"/>
                <a:ea typeface="+mn-ea"/>
                <a:cs typeface="+mn-cs"/>
              </a:rPr>
              <a:t>The resident's date is personal and confidential and is secured on logins and emails only share with health care professions.</a:t>
            </a:r>
          </a:p>
          <a:p>
            <a:pPr>
              <a:spcAft>
                <a:spcPts val="600"/>
              </a:spcAft>
            </a:pPr>
            <a:r>
              <a:rPr lang="en-US" kern="1200">
                <a:latin typeface="+mn-lt"/>
                <a:ea typeface="+mn-ea"/>
                <a:cs typeface="+mn-cs"/>
              </a:rPr>
              <a:t>Making sure the residents in sunrise care home have the best quality of care and giving all the support and access to lounge areas food internet facilities.</a:t>
            </a:r>
          </a:p>
          <a:p>
            <a:pPr>
              <a:spcAft>
                <a:spcPts val="600"/>
              </a:spcAft>
            </a:pPr>
            <a:r>
              <a:rPr lang="en-US" kern="1200">
                <a:latin typeface="+mn-lt"/>
                <a:ea typeface="+mn-ea"/>
                <a:cs typeface="+mn-cs"/>
              </a:rPr>
              <a:t>Care homes also provide information on digital skills to ensure care plans and medications rounds.</a:t>
            </a:r>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a:xfrm>
            <a:off x="11027664" y="6464808"/>
            <a:ext cx="987552" cy="310896"/>
          </a:xfrm>
        </p:spPr>
        <p:txBody>
          <a:bodyPr vert="horz" lIns="91440" tIns="45720" rIns="91440" bIns="45720" rtlCol="0" anchor="ctr">
            <a:normAutofit/>
          </a:bodyPr>
          <a:lstStyle>
            <a:defPPr>
              <a:defRPr lang="en-GB"/>
            </a:defPPr>
          </a:lstStyle>
          <a:p>
            <a:pPr>
              <a:spcAft>
                <a:spcPts val="600"/>
              </a:spcAft>
            </a:pPr>
            <a:fld id="{58FB4751-880F-D840-AAA9-3A15815CC996}" type="slidenum">
              <a:rPr lang="en-GB" smtClean="0"/>
              <a:pPr>
                <a:spcAft>
                  <a:spcPts val="600"/>
                </a:spcAft>
              </a:pPr>
              <a:t>11</a:t>
            </a:fld>
            <a:endParaRPr lang="en-GB"/>
          </a:p>
        </p:txBody>
      </p:sp>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a:xfrm>
            <a:off x="576071" y="704088"/>
            <a:ext cx="9144000" cy="676656"/>
          </a:xfrm>
        </p:spPr>
        <p:txBody>
          <a:bodyPr vert="horz" lIns="91440" tIns="45720" rIns="91440" bIns="45720" rtlCol="0" anchor="b">
            <a:normAutofit/>
          </a:bodyPr>
          <a:lstStyle>
            <a:defPPr>
              <a:defRPr lang="en-GB"/>
            </a:defPPr>
          </a:lstStyle>
          <a:p>
            <a:r>
              <a:rPr lang="en-GB" sz="4100" kern="1200">
                <a:latin typeface="+mj-lt"/>
                <a:ea typeface="+mj-ea"/>
                <a:cs typeface="+mj-cs"/>
              </a:rPr>
              <a:t>Conclusion?</a:t>
            </a:r>
          </a:p>
        </p:txBody>
      </p:sp>
      <p:pic>
        <p:nvPicPr>
          <p:cNvPr id="9" name="Content Placeholder 8" descr="A nurse holding an old person's hand&#10;&#10;AI-generated content may be incorrect.">
            <a:extLst>
              <a:ext uri="{FF2B5EF4-FFF2-40B4-BE49-F238E27FC236}">
                <a16:creationId xmlns:a16="http://schemas.microsoft.com/office/drawing/2014/main" id="{D71BF09F-C635-0B24-5043-8C07F598FA99}"/>
              </a:ext>
            </a:extLst>
          </p:cNvPr>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l="33722" r="5223" b="-1"/>
          <a:stretch>
            <a:fillRect/>
          </a:stretch>
        </p:blipFill>
        <p:spPr>
          <a:xfrm>
            <a:off x="6646264" y="10"/>
            <a:ext cx="5545736" cy="6063082"/>
          </a:xfrm>
          <a:noFill/>
        </p:spPr>
      </p:pic>
      <p:sp>
        <p:nvSpPr>
          <p:cNvPr id="11" name="TextBox 10">
            <a:extLst>
              <a:ext uri="{FF2B5EF4-FFF2-40B4-BE49-F238E27FC236}">
                <a16:creationId xmlns:a16="http://schemas.microsoft.com/office/drawing/2014/main" id="{E6A75873-1704-E7AB-D2E5-B85928040961}"/>
              </a:ext>
            </a:extLst>
          </p:cNvPr>
          <p:cNvSpPr txBox="1"/>
          <p:nvPr/>
        </p:nvSpPr>
        <p:spPr>
          <a:xfrm>
            <a:off x="9684583" y="5863037"/>
            <a:ext cx="25074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praxis.blog.hu/page/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752853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a:xfrm>
            <a:off x="576072" y="704088"/>
            <a:ext cx="10515600" cy="676656"/>
          </a:xfrm>
        </p:spPr>
        <p:txBody>
          <a:bodyPr vert="horz" lIns="91440" tIns="45720" rIns="91440" bIns="45720" rtlCol="0" anchor="ctr">
            <a:normAutofit/>
          </a:bodyPr>
          <a:lstStyle>
            <a:defPPr>
              <a:defRPr lang="en-GB"/>
            </a:defPPr>
          </a:lstStyle>
          <a:p>
            <a:r>
              <a:rPr lang="en-GB" sz="4100"/>
              <a:t>ONERALL OUTCOME</a:t>
            </a:r>
            <a:r>
              <a:rPr lang="en-GB" sz="4100" kern="1200">
                <a:latin typeface="+mj-lt"/>
                <a:ea typeface="+mj-ea"/>
                <a:cs typeface="+mj-cs"/>
              </a:rPr>
              <a:t>.</a:t>
            </a:r>
          </a:p>
        </p:txBody>
      </p:sp>
      <p:sp>
        <p:nvSpPr>
          <p:cNvPr id="7" name="TextBox 6">
            <a:extLst>
              <a:ext uri="{FF2B5EF4-FFF2-40B4-BE49-F238E27FC236}">
                <a16:creationId xmlns:a16="http://schemas.microsoft.com/office/drawing/2014/main" id="{DEB2F203-68DB-4B4F-0F2D-90A213F4E10C}"/>
              </a:ext>
            </a:extLst>
          </p:cNvPr>
          <p:cNvSpPr txBox="1"/>
          <p:nvPr/>
        </p:nvSpPr>
        <p:spPr>
          <a:xfrm>
            <a:off x="576072" y="1901952"/>
            <a:ext cx="9363456" cy="3877056"/>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800"/>
              <a:t>The research that I have done and found is from Wikipedia and is relevant is giving all the skills that are needed in care home setting such as private confidential information about residents' health care that needs to be kept private only disclosed to the health care members. Such as mental health dementia treatments medication given 24-hour support staff managing toilet needs dressing undressing.</a:t>
            </a:r>
          </a:p>
        </p:txBody>
      </p:sp>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a:xfrm>
            <a:off x="11027664" y="6464808"/>
            <a:ext cx="987552" cy="310896"/>
          </a:xfrm>
        </p:spPr>
        <p:txBody>
          <a:bodyPr vert="horz" lIns="91440" tIns="45720" rIns="91440" bIns="45720" rtlCol="0" anchor="ctr">
            <a:normAutofit/>
          </a:bodyPr>
          <a:lstStyle>
            <a:defPPr>
              <a:defRPr lang="en-GB"/>
            </a:defPPr>
          </a:lstStyle>
          <a:p>
            <a:pPr>
              <a:spcAft>
                <a:spcPts val="600"/>
              </a:spcAft>
            </a:pPr>
            <a:fld id="{58FB4751-880F-D840-AAA9-3A15815CC996}" type="slidenum">
              <a:rPr lang="en-GB" smtClean="0"/>
              <a:pPr>
                <a:spcAft>
                  <a:spcPts val="600"/>
                </a:spcAft>
              </a:pPr>
              <a:t>12</a:t>
            </a:fld>
            <a:endParaRPr lang="en-GB"/>
          </a:p>
        </p:txBody>
      </p:sp>
    </p:spTree>
    <p:extLst>
      <p:ext uri="{BB962C8B-B14F-4D97-AF65-F5344CB8AC3E}">
        <p14:creationId xmlns:p14="http://schemas.microsoft.com/office/powerpoint/2010/main" val="1234133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E4892-8746-1EED-0ABC-6A6570DFBC99}"/>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17BEC901-05E2-69DA-267F-167536A947E2}"/>
              </a:ext>
            </a:extLst>
          </p:cNvPr>
          <p:cNvSpPr>
            <a:spLocks noGrp="1"/>
          </p:cNvSpPr>
          <p:nvPr>
            <p:ph idx="1"/>
          </p:nvPr>
        </p:nvSpPr>
        <p:spPr/>
        <p:txBody>
          <a:bodyPr/>
          <a:lstStyle/>
          <a:p>
            <a:pPr marL="0" indent="0">
              <a:buNone/>
            </a:pPr>
            <a:r>
              <a:rPr lang="en-GB">
                <a:hlinkClick r:id="rId2"/>
              </a:rPr>
              <a:t>Mount Croft Care Home | Bromsgrove, Worcestershire</a:t>
            </a:r>
            <a:endParaRPr lang="en-GB"/>
          </a:p>
          <a:p>
            <a:pPr marL="0" indent="0">
              <a:buNone/>
            </a:pPr>
            <a:r>
              <a:rPr lang="en-GB" b="1" i="1" u="sng">
                <a:hlinkClick r:id="rId2"/>
              </a:rPr>
              <a:t>https://www.mountcroftcarehome.co.uk</a:t>
            </a:r>
            <a:r>
              <a:rPr lang="en-GB" b="1" i="1" u="sng"/>
              <a:t>.</a:t>
            </a:r>
          </a:p>
          <a:p>
            <a:pPr marL="0" indent="0">
              <a:buNone/>
            </a:pPr>
            <a:r>
              <a:rPr lang="en-GB" b="1" i="1" u="sng"/>
              <a:t>By Anon(2025),mount croft Tanglewood care.</a:t>
            </a:r>
          </a:p>
          <a:p>
            <a:pPr marL="0" indent="0">
              <a:buNone/>
            </a:pPr>
            <a:endParaRPr lang="en-GB" b="1" i="1" u="sng"/>
          </a:p>
        </p:txBody>
      </p:sp>
      <p:sp>
        <p:nvSpPr>
          <p:cNvPr id="6" name="Slide Number Placeholder 5">
            <a:extLst>
              <a:ext uri="{FF2B5EF4-FFF2-40B4-BE49-F238E27FC236}">
                <a16:creationId xmlns:a16="http://schemas.microsoft.com/office/drawing/2014/main" id="{BF75A2E1-E578-43E7-CF5B-BDE448C12CA2}"/>
              </a:ext>
            </a:extLst>
          </p:cNvPr>
          <p:cNvSpPr>
            <a:spLocks noGrp="1"/>
          </p:cNvSpPr>
          <p:nvPr>
            <p:ph type="sldNum" sz="quarter" idx="12"/>
          </p:nvPr>
        </p:nvSpPr>
        <p:spPr/>
        <p:txBody>
          <a:bodyPr/>
          <a:lstStyle/>
          <a:p>
            <a:pPr rtl="0"/>
            <a:fld id="{58FB4751-880F-D840-AAA9-3A15815CC996}" type="slidenum">
              <a:rPr lang="en-GB" smtClean="0"/>
              <a:t>13</a:t>
            </a:fld>
            <a:endParaRPr lang="en-GB"/>
          </a:p>
        </p:txBody>
      </p:sp>
    </p:spTree>
    <p:extLst>
      <p:ext uri="{BB962C8B-B14F-4D97-AF65-F5344CB8AC3E}">
        <p14:creationId xmlns:p14="http://schemas.microsoft.com/office/powerpoint/2010/main" val="1544461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rtlCol="0"/>
          <a:lstStyle>
            <a:defPPr>
              <a:defRPr lang="en-GB"/>
            </a:defPPr>
          </a:lstStyle>
          <a:p>
            <a:pPr rtl="0"/>
            <a:r>
              <a:rPr lang="en-GB"/>
              <a:t>Thank you </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p:txBody>
          <a:bodyPr rtlCol="0">
            <a:normAutofit/>
          </a:bodyPr>
          <a:lstStyle>
            <a:defPPr>
              <a:defRPr lang="en-GB"/>
            </a:defPPr>
          </a:lstStyle>
          <a:p>
            <a:pPr rtl="0"/>
            <a:r>
              <a:rPr lang="en-GB" sz="2000">
                <a:highlight>
                  <a:srgbClr val="FFF4ED"/>
                </a:highlight>
                <a:latin typeface="Georgia Pro Cond Black" panose="02040A06050405020203" pitchFamily="18" charset="0"/>
              </a:rPr>
              <a:t>HAENA BEGUM -2025081711</a:t>
            </a:r>
          </a:p>
          <a:p>
            <a:pPr rtl="0"/>
            <a:r>
              <a:rPr lang="en-GB" sz="2000">
                <a:highlight>
                  <a:srgbClr val="FFF4ED"/>
                </a:highlight>
                <a:latin typeface="Georgia Pro Cond Black" panose="02040A06050405020203" pitchFamily="18" charset="0"/>
              </a:rPr>
              <a:t>SIDEA BEGUM-2508172</a:t>
            </a:r>
          </a:p>
        </p:txBody>
      </p:sp>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{B2FC0939-1DE0-4F83-8543-22D0B3DFD372}tf11964407_win32</Template>
  <Application>Microsoft Office PowerPoint</Application>
  <PresentationFormat>Widescreen</PresentationFormat>
  <Slides>14</Slides>
  <Notes>13</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Haena begum student number-2508171 sidra begum student number-2508172 module code:LCHS4007 Markus klingelfuss</vt:lpstr>
      <vt:lpstr>Introduction</vt:lpstr>
      <vt:lpstr>Introduction</vt:lpstr>
      <vt:lpstr>Care Home benefits and limitation. </vt:lpstr>
      <vt:lpstr>Facilities in sunrise care home? </vt:lpstr>
      <vt:lpstr>Digital communication in sunrise care home.</vt:lpstr>
      <vt:lpstr>Digital skills in sunrise care home.</vt:lpstr>
      <vt:lpstr>Digital safety in sunrise care home, covering secure login, email, safety documents confidential information. </vt:lpstr>
      <vt:lpstr>Skills and benefits?</vt:lpstr>
      <vt:lpstr>Technology and safety features used in sunrise care home.</vt:lpstr>
      <vt:lpstr>Conclusion?</vt:lpstr>
      <vt:lpstr>ONERALL OUTCOME.</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Haena begum student number-2508171 sidra begum student number-2508172 module code:LCHS4007 Markus klingelfuss</dc:title>
  <dc:creator>Haena Begum</dc:creator>
  <cp:lastModifiedBy>Haena Begum</cp:lastModifiedBy>
  <cp:revision>1</cp:revision>
  <dcterms:created xsi:type="dcterms:W3CDTF">2025-10-01T15:44:46Z</dcterms:created>
  <dcterms:modified xsi:type="dcterms:W3CDTF">2025-10-12T19:39:30Z</dcterms:modified>
</cp:coreProperties>
</file>