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6"/>
  </p:notesMasterIdLst>
  <p:sldIdLst>
    <p:sldId id="257" r:id="rId2"/>
    <p:sldId id="256" r:id="rId3"/>
    <p:sldId id="258" r:id="rId4"/>
    <p:sldId id="259" r:id="rId5"/>
    <p:sldId id="261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8091" autoAdjust="0"/>
  </p:normalViewPr>
  <p:slideViewPr>
    <p:cSldViewPr snapToGrid="0">
      <p:cViewPr varScale="1">
        <p:scale>
          <a:sx n="43" d="100"/>
          <a:sy n="43" d="100"/>
        </p:scale>
        <p:origin x="1576" y="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A3005D-4EB9-46BA-9D14-A9FE31FCF06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86710D-0E90-4F10-8FBF-1679DC95D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919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86710D-0E90-4F10-8FBF-1679DC95D7C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1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86710D-0E90-4F10-8FBF-1679DC95D7C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508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86710D-0E90-4F10-8FBF-1679DC95D7C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958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86710D-0E90-4F10-8FBF-1679DC95D7C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37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F597E-5ED8-1D43-529F-507705F0C6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0EF0D-781A-3736-6932-CD463656F5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67753-AB47-BB30-A0F6-794E4E8B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6495AA-556C-73E6-9AA0-975238D17A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2F3B8-3A47-9C51-2C87-07CD31C45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517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A617B-6AD7-C4F2-7429-095CDC845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59612-BC46-6A80-17E8-E20591FFE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AA90F-2832-92BA-FAC7-20E35D87D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131DF-018F-07ED-1311-DC194CCD7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97FC8-9E62-5FF0-029F-2DAAD6CDA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16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B9B0E-83B9-110A-EA03-4B82E4038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1595F5-FD21-AB76-4F1F-46C8482A0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6D786D-6A0D-361C-AA39-A46DA5680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D5E8E-5E38-C40F-0E96-8FB89664C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8B76D-BC26-8781-2F94-E7634444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834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7DEF2-A77B-15D4-5AE9-04DB28221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C2291-69EE-4596-895B-AAAFD0D140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A52EF-8719-D268-7DDF-A66D492F54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16696C-5141-6648-CC64-56680DBD0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9494E-2BDE-A74A-1652-48392315C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E00594-D4CB-C118-3DEE-E8ED3F7F9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352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01314-62A8-6849-2A16-79B8AC91A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3AB8FE-B17F-D4AC-7863-F7159837A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B7E342-E2D4-D027-2718-02531CF9B8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6B2B13-FEB0-7E1D-F914-CBD5CB88FC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3AD3C5-7A6F-9726-0017-5A7218130A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99D205-3380-6EF6-DA23-4AC4815B2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DC19B9-C918-8F71-64DD-856B43B52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586BB2-ECB3-F0E9-4318-481D4EF4D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35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4C33-78EE-5D0D-8B1D-D71498F4A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1ABDBD-BAA1-D48F-FC0B-0C1AF68BF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64FFB9-29B6-3EAA-4EB3-6A84D28E4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0F51EC-BEF9-27E6-ED51-743E6CB34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794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E77F2C-AEC4-BCCC-E291-1365C9424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38ED4-3D9B-986D-123B-A753F7C57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152728-2D24-90F1-0707-56520D530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48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C7C61-C82F-E193-AED4-16B036DEE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AFFBC-2EF4-C465-1D4F-40F71BB17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DBCEEB-5BCE-BC45-4F69-0807BC40E9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E0A222-1D29-F3C4-D67B-43839C9FB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2842D4-7C4E-8EAA-2997-A0B5D1BB1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23E05F-8212-68E0-9744-D8B8F0E39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614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34A9-CFC8-3694-69E0-986F02968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EC9C8-CADB-D12D-F7F8-FF92276C62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A16A36-059B-B2B9-7BA5-F6859858CA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22FB6-6263-FB87-0475-386DDA7FF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2F564-0AB0-A43C-59EC-63F9FCE5E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43903-9EBD-A405-E0F9-A483AB3D9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46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14656-AC6B-56A4-3597-CC748CD2C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D54BEA-D6D0-AB96-BDB4-A4594B6031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A621A4-017A-A498-9020-C3A2D1539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D3646-DAD4-7147-8832-9D289BA3F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74416-0E64-3DD2-1743-EA522A967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183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BFCDE9-9402-12E1-7A67-BBA8BF0B29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BB1E44-6C02-C75A-213C-0C5F91931C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5AC76-2829-88DE-9285-DD7826DC8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727B9-D277-D712-A1F2-378AB78E8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132FF-D747-25EE-7AC9-77BAC1866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68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82EC5E-D206-CC03-BAA7-DE1E9EBF8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0488DA-557B-37D1-5C90-CBE6BEDD0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D9984-67CD-60B8-556C-16ACB3419D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4D2D51-8789-4B61-B9D0-9832ADC33B08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D1CDA-6B72-C9CE-B7DF-7606B91349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7F7E5-D6F9-EF48-B658-8992AF9BB3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CEC856-9929-4329-86BF-F1F190353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318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ijfs11030090" TargetMode="External"/><Relationship Id="rId2" Type="http://schemas.openxmlformats.org/officeDocument/2006/relationships/hyperlink" Target="https://doi.org/10.1287/isre.2013.0495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8161A3-41E9-C0A3-1479-8C6E1E23701E}"/>
              </a:ext>
            </a:extLst>
          </p:cNvPr>
          <p:cNvSpPr txBox="1"/>
          <p:nvPr/>
        </p:nvSpPr>
        <p:spPr>
          <a:xfrm>
            <a:off x="0" y="1"/>
            <a:ext cx="12191999" cy="8033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608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</a:t>
            </a:r>
            <a:r>
              <a:rPr lang="en-GB" sz="3600" b="1" kern="100" dirty="0">
                <a:solidFill>
                  <a:srgbClr val="15608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Assessment Component 1</a:t>
            </a:r>
            <a:endParaRPr lang="en-GB" sz="3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24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Certificate in higher Education Business Skills for the Workplace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              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 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Abdulraheman Laher raja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sz="24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2334823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              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Name: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Managing business information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LCLM5004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Task : 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Presentation of Consulting 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Growing business 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Yours supermarket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Chinomso Nwagboso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5248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een building with a sign&#10;&#10;AI-generated content may be incorrect.">
            <a:extLst>
              <a:ext uri="{FF2B5EF4-FFF2-40B4-BE49-F238E27FC236}">
                <a16:creationId xmlns:a16="http://schemas.microsoft.com/office/drawing/2014/main" id="{2AE26990-25BD-4ED1-997A-06DF57846A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08" b="82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74947-0498-91EF-422E-F6EA4A0F55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58508" y="-40342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dirty="0"/>
              <a:t>Yours supermarket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7E0E62-CB05-4E66-C123-5B0FA35303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80800" y="3569400"/>
            <a:ext cx="344576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Success is our Motto</a:t>
            </a:r>
          </a:p>
        </p:txBody>
      </p:sp>
    </p:spTree>
    <p:extLst>
      <p:ext uri="{BB962C8B-B14F-4D97-AF65-F5344CB8AC3E}">
        <p14:creationId xmlns:p14="http://schemas.microsoft.com/office/powerpoint/2010/main" val="324797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4794E4-57A8-51F8-DF44-0A1185F0C3FE}"/>
              </a:ext>
            </a:extLst>
          </p:cNvPr>
          <p:cNvSpPr txBox="1"/>
          <p:nvPr/>
        </p:nvSpPr>
        <p:spPr>
          <a:xfrm>
            <a:off x="5636712" y="259915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2C7BA-A675-D866-CAAA-49AFC827FE2C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ACD29B-119D-572C-369A-0BE95506C730}"/>
              </a:ext>
            </a:extLst>
          </p:cNvPr>
          <p:cNvSpPr txBox="1"/>
          <p:nvPr/>
        </p:nvSpPr>
        <p:spPr>
          <a:xfrm>
            <a:off x="0" y="0"/>
            <a:ext cx="12191999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kern="100" dirty="0">
                <a:solidFill>
                  <a:srgbClr val="15608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Overview of  Yours supermarket:</a:t>
            </a:r>
          </a:p>
          <a:p>
            <a:endParaRPr lang="en-GB" sz="2400" b="1" u="sng" kern="100" dirty="0">
              <a:solidFill>
                <a:srgbClr val="156082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/>
              <a:t>Location: 203 Belgrave Gate, Leicester LE1 3HT. </a:t>
            </a:r>
          </a:p>
          <a:p>
            <a:r>
              <a:rPr lang="en-GB" sz="2400" dirty="0"/>
              <a:t>Range: International grocery with halal, Asian, African, European products; good variety of fresh produce, meats, etc. </a:t>
            </a:r>
          </a:p>
          <a:p>
            <a:endParaRPr lang="en-GB" sz="2400" dirty="0"/>
          </a:p>
          <a:p>
            <a:r>
              <a:rPr lang="en-GB" sz="2400" b="1" dirty="0"/>
              <a:t>Key Facts &amp; Issues:</a:t>
            </a:r>
          </a:p>
          <a:p>
            <a:endParaRPr lang="en-GB" sz="2400" dirty="0"/>
          </a:p>
          <a:p>
            <a:r>
              <a:rPr lang="en-GB" sz="2400" dirty="0"/>
              <a:t>Strengths: diverse product range; draws customers looking for specialty / international items. </a:t>
            </a:r>
          </a:p>
          <a:p>
            <a:endParaRPr lang="en-GB" sz="2400" dirty="0"/>
          </a:p>
          <a:p>
            <a:r>
              <a:rPr lang="en-GB" sz="2400" dirty="0"/>
              <a:t>Weaknesses / Challenges: perceived high prices relative to large chains like Tesco ;</a:t>
            </a:r>
          </a:p>
          <a:p>
            <a:r>
              <a:rPr lang="en-GB" sz="2400" dirty="0"/>
              <a:t>Facing issues such as parking difficulties; inconsistent customer service concerns in some reviews.</a:t>
            </a:r>
          </a:p>
          <a:p>
            <a:endParaRPr lang="en-GB" sz="2400" b="1" kern="100" dirty="0">
              <a:solidFill>
                <a:srgbClr val="0F476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5133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0CAB91-BFEF-2E75-95F6-D9F60ADD2E99}"/>
              </a:ext>
            </a:extLst>
          </p:cNvPr>
          <p:cNvSpPr txBox="1"/>
          <p:nvPr/>
        </p:nvSpPr>
        <p:spPr>
          <a:xfrm>
            <a:off x="0" y="1"/>
            <a:ext cx="12100142" cy="763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kern="100" dirty="0">
                <a:solidFill>
                  <a:srgbClr val="15608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Introduce information system:</a:t>
            </a:r>
          </a:p>
          <a:p>
            <a:endParaRPr lang="en-GB" sz="2400" b="1" u="sng" kern="100" dirty="0">
              <a:solidFill>
                <a:srgbClr val="15608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en-GB" sz="2000" b="1" dirty="0"/>
              <a:t>Importance of Information Systems:</a:t>
            </a:r>
          </a:p>
          <a:p>
            <a:endParaRPr lang="en-GB" sz="2000" b="1" dirty="0"/>
          </a:p>
          <a:p>
            <a:r>
              <a:rPr lang="en-GB" sz="2000" b="1" dirty="0"/>
              <a:t>a. Efficiency</a:t>
            </a:r>
          </a:p>
          <a:p>
            <a:r>
              <a:rPr lang="en-GB" sz="2000" b="1" dirty="0"/>
              <a:t>Automation of routine tasks:</a:t>
            </a:r>
            <a:r>
              <a:rPr lang="en-GB" sz="2000" dirty="0"/>
              <a:t> Reduces manual work like checking stock levels or processing invoices.</a:t>
            </a:r>
          </a:p>
          <a:p>
            <a:r>
              <a:rPr lang="en-GB" sz="2000" b="1" dirty="0"/>
              <a:t>Inventory management:</a:t>
            </a:r>
            <a:r>
              <a:rPr lang="en-GB" sz="2000" dirty="0"/>
              <a:t> Real-time stock tracking helps prevent shortages or overstocking.</a:t>
            </a:r>
          </a:p>
          <a:p>
            <a:r>
              <a:rPr lang="en-GB" sz="2000" b="1" dirty="0"/>
              <a:t>Faster transactions:</a:t>
            </a:r>
            <a:r>
              <a:rPr lang="en-GB" sz="2000" dirty="0"/>
              <a:t> Point-of-sale (POS) systems streamline checkout and reduce waiting times.</a:t>
            </a:r>
          </a:p>
          <a:p>
            <a:endParaRPr lang="en-GB" sz="2000" dirty="0"/>
          </a:p>
          <a:p>
            <a:r>
              <a:rPr lang="en-GB" sz="2000" b="1" dirty="0"/>
              <a:t>b. Decision-Making:</a:t>
            </a:r>
          </a:p>
          <a:p>
            <a:r>
              <a:rPr lang="en-GB" sz="2000" b="1" dirty="0"/>
              <a:t>Data-driven insights:</a:t>
            </a:r>
            <a:r>
              <a:rPr lang="en-GB" sz="2000" dirty="0"/>
              <a:t> Sales data can show which products are most popular, guiding restocking decisions.</a:t>
            </a:r>
          </a:p>
          <a:p>
            <a:r>
              <a:rPr lang="en-GB" sz="2000" b="1" dirty="0"/>
              <a:t>Performance analysis:</a:t>
            </a:r>
            <a:r>
              <a:rPr lang="en-GB" sz="2000" dirty="0"/>
              <a:t> Managers can track profit margins, customer preferences, and supplier reliability.</a:t>
            </a:r>
          </a:p>
          <a:p>
            <a:endParaRPr lang="en-GB" sz="2000" dirty="0"/>
          </a:p>
          <a:p>
            <a:r>
              <a:rPr lang="en-GB" sz="2000" b="1" dirty="0"/>
              <a:t>c. Competitive Advantage:</a:t>
            </a:r>
          </a:p>
          <a:p>
            <a:r>
              <a:rPr lang="en-GB" sz="2000" b="1" dirty="0"/>
              <a:t>Better customer service:</a:t>
            </a:r>
            <a:r>
              <a:rPr lang="en-GB" sz="2000" dirty="0"/>
              <a:t> Loyalty programmes, targeted offers, and quick service attract and retain customers.</a:t>
            </a:r>
          </a:p>
          <a:p>
            <a:r>
              <a:rPr lang="en-GB" sz="2000" b="1" dirty="0"/>
              <a:t>Cost reduction:</a:t>
            </a:r>
            <a:r>
              <a:rPr lang="en-GB" sz="2000" dirty="0"/>
              <a:t> Efficient systems reduce waste, errors, and delays.</a:t>
            </a:r>
          </a:p>
          <a:p>
            <a:endParaRPr lang="en-GB" sz="2400" b="1" dirty="0"/>
          </a:p>
          <a:p>
            <a:r>
              <a:rPr lang="en-GB" sz="2400" dirty="0"/>
              <a:t>                                               </a:t>
            </a:r>
          </a:p>
          <a:p>
            <a:r>
              <a:rPr lang="en-GB" sz="2400" dirty="0"/>
              <a:t>                                                                                                                            </a:t>
            </a:r>
            <a:r>
              <a:rPr lang="en-GB" sz="2400" i="1" dirty="0"/>
              <a:t>Kim, D. and Solomon, M. (2023)</a:t>
            </a:r>
            <a:endParaRPr lang="en-GB" sz="2000" i="1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b="1" kern="100" dirty="0">
              <a:solidFill>
                <a:srgbClr val="0F476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253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3422AD-DA75-3780-4613-1EEDE82B3A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8675" y="494414"/>
            <a:ext cx="10534650" cy="8174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6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2. Types of Information Systems and Their Impact</a:t>
            </a:r>
          </a:p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36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38B65CF-745F-1D69-8C21-2A88A2CE17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297460"/>
              </p:ext>
            </p:extLst>
          </p:nvPr>
        </p:nvGraphicFramePr>
        <p:xfrm>
          <a:off x="619124" y="1174008"/>
          <a:ext cx="10744201" cy="5683992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608499">
                  <a:extLst>
                    <a:ext uri="{9D8B030D-6E8A-4147-A177-3AD203B41FA5}">
                      <a16:colId xmlns:a16="http://schemas.microsoft.com/office/drawing/2014/main" val="2240082772"/>
                    </a:ext>
                  </a:extLst>
                </a:gridCol>
                <a:gridCol w="3633295">
                  <a:extLst>
                    <a:ext uri="{9D8B030D-6E8A-4147-A177-3AD203B41FA5}">
                      <a16:colId xmlns:a16="http://schemas.microsoft.com/office/drawing/2014/main" val="903868203"/>
                    </a:ext>
                  </a:extLst>
                </a:gridCol>
                <a:gridCol w="3502407">
                  <a:extLst>
                    <a:ext uri="{9D8B030D-6E8A-4147-A177-3AD203B41FA5}">
                      <a16:colId xmlns:a16="http://schemas.microsoft.com/office/drawing/2014/main" val="971816672"/>
                    </a:ext>
                  </a:extLst>
                </a:gridCol>
              </a:tblGrid>
              <a:tr h="29522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Type of System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Description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Impact on Yours Supermarket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8279226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Transaction Processing System (TPS)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Handles routine daily transactions (sales, purchases, payments).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Speeds up checkout, ensures accurate billing, and records sales instantly.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7023719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Management Information System (MIS)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Summarises and reports data from TPS for managers.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Provides sales reports, inventory summaries, and performance dashboards.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9937581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Decision Support System (DSS)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Helps managers make strategic decisions using data analysis.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Assists in identifying best-selling items, profit margins, and supplier performance.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9885676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Customer Relationship Management (CRM)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Manages interactions with customers and tracks buying habits.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Helps design loyalty schemes, personalised offers, and improve satisfaction.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6621161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Supply Chain Management System (SCM)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Coordinates product flow from suppliers to shelves.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Ensures timely restocking, reduces shortages, and manages supplier relationships.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388749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Enterprise Resource Planning (ERP)</a:t>
                      </a:r>
                      <a:endParaRPr lang="en-GB" sz="18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Integrates all business functions into one system (finance, HR, inventory, sales).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Creates seamless communication across departments, improving overall efficiency.</a:t>
                      </a:r>
                    </a:p>
                  </a:txBody>
                  <a:tcPr marL="0" marR="67415" marT="33708" marB="3370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78285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2718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17190485-D684-BF4E-52C3-E0509DD79139}"/>
              </a:ext>
            </a:extLst>
          </p:cNvPr>
          <p:cNvSpPr txBox="1"/>
          <p:nvPr/>
        </p:nvSpPr>
        <p:spPr>
          <a:xfrm>
            <a:off x="130629" y="232229"/>
            <a:ext cx="11872685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/>
                </a:solidFill>
              </a:rPr>
              <a:t>Systems to Analyse Yours supermarket: functions, benefits and limitation:</a:t>
            </a:r>
          </a:p>
          <a:p>
            <a:endParaRPr lang="en-GB" sz="2000" b="1" dirty="0"/>
          </a:p>
          <a:p>
            <a:r>
              <a:rPr lang="en-GB" sz="2000" b="1" dirty="0"/>
              <a:t>1-Point of Sale / Transaction Processing System (POS / TPS)</a:t>
            </a:r>
            <a:endParaRPr lang="en-GB" sz="2000" dirty="0"/>
          </a:p>
          <a:p>
            <a:r>
              <a:rPr lang="en-GB" sz="2000" b="1" dirty="0"/>
              <a:t>2-Inventory &amp; Supply Chain Management System</a:t>
            </a:r>
            <a:endParaRPr lang="en-GB" sz="2000" dirty="0"/>
          </a:p>
          <a:p>
            <a:r>
              <a:rPr lang="en-GB" sz="2000" b="1" dirty="0"/>
              <a:t>3-Customer Relationship Management (CRM) System</a:t>
            </a:r>
            <a:endParaRPr lang="en-GB" sz="2000" dirty="0"/>
          </a:p>
          <a:p>
            <a:br>
              <a:rPr lang="en-GB" sz="2000" dirty="0"/>
            </a:br>
            <a:endParaRPr lang="en-GB" sz="2000" dirty="0"/>
          </a:p>
          <a:p>
            <a:pPr marL="457200" indent="-457200">
              <a:buAutoNum type="arabicPeriod"/>
            </a:pPr>
            <a:r>
              <a:rPr lang="en-GB" sz="2000" b="1" dirty="0"/>
              <a:t>POS / Transaction Processing System:</a:t>
            </a:r>
          </a:p>
          <a:p>
            <a:endParaRPr lang="en-GB" sz="2000" b="1" dirty="0"/>
          </a:p>
          <a:p>
            <a:r>
              <a:rPr lang="en-GB" sz="2000" b="1" dirty="0"/>
              <a:t>Functions</a:t>
            </a:r>
          </a:p>
          <a:p>
            <a:r>
              <a:rPr lang="en-GB" sz="2000" dirty="0"/>
              <a:t>Handles all customer sales transactions: scanning, pricing, applying discounts/promotions, payment processing.</a:t>
            </a:r>
          </a:p>
          <a:p>
            <a:r>
              <a:rPr lang="en-GB" sz="2000" dirty="0"/>
              <a:t>Updates inventory in real time / or near real time as products are sold.</a:t>
            </a:r>
          </a:p>
          <a:p>
            <a:r>
              <a:rPr lang="en-GB" sz="2000" dirty="0"/>
              <a:t>Generates basic reports: daily sales, transaction counts, revenue by items or categories.</a:t>
            </a:r>
          </a:p>
          <a:p>
            <a:r>
              <a:rPr lang="en-GB" sz="2000" dirty="0"/>
              <a:t>Supports multiple payment types (cash, card, mobile, contactless etc.). And barcode system.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                                                                                                                                                                </a:t>
            </a:r>
          </a:p>
          <a:p>
            <a:r>
              <a:rPr lang="en-GB" sz="2000" dirty="0"/>
              <a:t>                                                                                                                                                                   </a:t>
            </a:r>
            <a:r>
              <a:rPr lang="en-GB" sz="2000" i="1" dirty="0"/>
              <a:t>Rai, A. and Tang, X. (2014)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71991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0BF36D-4C9F-015A-BB96-A6BFA30E34A2}"/>
              </a:ext>
            </a:extLst>
          </p:cNvPr>
          <p:cNvSpPr txBox="1"/>
          <p:nvPr/>
        </p:nvSpPr>
        <p:spPr>
          <a:xfrm>
            <a:off x="0" y="116114"/>
            <a:ext cx="12467771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Benefits:</a:t>
            </a:r>
          </a:p>
          <a:p>
            <a:endParaRPr lang="en-GB" b="1" dirty="0"/>
          </a:p>
          <a:p>
            <a:r>
              <a:rPr lang="en-GB" b="1" dirty="0"/>
              <a:t>Speed &amp; reliability</a:t>
            </a:r>
            <a:r>
              <a:rPr lang="en-GB" dirty="0"/>
              <a:t> at checkout: reduces queues, speedier service improves customer satisfaction.</a:t>
            </a:r>
          </a:p>
          <a:p>
            <a:r>
              <a:rPr lang="en-GB" b="1" dirty="0"/>
              <a:t>Data for decision-making</a:t>
            </a:r>
            <a:r>
              <a:rPr lang="en-GB" dirty="0"/>
              <a:t>: you can see which products sell more, which are slow-moving.  which to discount.</a:t>
            </a:r>
          </a:p>
          <a:p>
            <a:r>
              <a:rPr lang="en-GB" b="1" dirty="0"/>
              <a:t>Error reduction</a:t>
            </a:r>
            <a:r>
              <a:rPr lang="en-GB" dirty="0"/>
              <a:t>: reduces manual mistakes in pricing, totals, change given etc.</a:t>
            </a:r>
          </a:p>
          <a:p>
            <a:r>
              <a:rPr lang="en-GB" b="1" dirty="0"/>
              <a:t>Cost savings</a:t>
            </a:r>
            <a:r>
              <a:rPr lang="en-GB" dirty="0"/>
              <a:t>: time savings for staff, less shrinkage (theft, miscounts etc.), better cash handling.</a:t>
            </a:r>
          </a:p>
          <a:p>
            <a:endParaRPr lang="en-GB" dirty="0"/>
          </a:p>
          <a:p>
            <a:r>
              <a:rPr lang="en-GB" b="1" dirty="0"/>
              <a:t>Limitations / Challenges:</a:t>
            </a:r>
          </a:p>
          <a:p>
            <a:endParaRPr lang="en-GB" b="1" dirty="0"/>
          </a:p>
          <a:p>
            <a:r>
              <a:rPr lang="en-GB" b="1" dirty="0"/>
              <a:t>Cost</a:t>
            </a:r>
            <a:r>
              <a:rPr lang="en-GB" dirty="0"/>
              <a:t>: hardware + software + installation + ongoing fees/licensing can be significant for a small business.</a:t>
            </a:r>
          </a:p>
          <a:p>
            <a:r>
              <a:rPr lang="en-GB" b="1" dirty="0"/>
              <a:t>Learning curve &amp; staff training</a:t>
            </a:r>
            <a:r>
              <a:rPr lang="en-GB" dirty="0"/>
              <a:t>: staff need to adapt to new system; mistakes during setup or use can cause disruption.</a:t>
            </a:r>
          </a:p>
          <a:p>
            <a:r>
              <a:rPr lang="en-GB" b="1" dirty="0"/>
              <a:t>Dependence on technology and connectivity</a:t>
            </a:r>
            <a:r>
              <a:rPr lang="en-GB" dirty="0"/>
              <a:t>: if system is cloud-based, internet outages may affect ability to process sales (if no offline mode). Even hardware failures (scanners, terminals) can halt operations.</a:t>
            </a:r>
          </a:p>
          <a:p>
            <a:r>
              <a:rPr lang="en-GB" b="1" dirty="0"/>
              <a:t>Maintenance and upgrades</a:t>
            </a:r>
            <a:r>
              <a:rPr lang="en-GB" dirty="0"/>
              <a:t>: software bugs, security patches, hardware wear and tear add ongoing overhead.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i="1" dirty="0" err="1"/>
              <a:t>Aláč</a:t>
            </a:r>
            <a:r>
              <a:rPr lang="en-GB" i="1" dirty="0"/>
              <a:t>, P. et al. (2022)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447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E917DD4-CF60-2D71-5FDC-40D180AB4D1B}"/>
              </a:ext>
            </a:extLst>
          </p:cNvPr>
          <p:cNvSpPr txBox="1"/>
          <p:nvPr/>
        </p:nvSpPr>
        <p:spPr>
          <a:xfrm>
            <a:off x="0" y="159659"/>
            <a:ext cx="11669486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2. Inventory &amp; Supply Chain Management System</a:t>
            </a:r>
            <a:r>
              <a:rPr lang="en-GB" sz="2400" dirty="0">
                <a:solidFill>
                  <a:schemeClr val="accent1"/>
                </a:solidFill>
              </a:rPr>
              <a:t>:</a:t>
            </a:r>
          </a:p>
          <a:p>
            <a:endParaRPr lang="en-GB" dirty="0"/>
          </a:p>
          <a:p>
            <a:r>
              <a:rPr lang="en-GB" b="1" dirty="0"/>
              <a:t>Functions:</a:t>
            </a:r>
          </a:p>
          <a:p>
            <a:r>
              <a:rPr lang="en-GB" dirty="0"/>
              <a:t>Tracks stock levels (current, reorder thresholds, expiry dates especially for perishable goods).</a:t>
            </a:r>
          </a:p>
          <a:p>
            <a:r>
              <a:rPr lang="en-GB" dirty="0"/>
              <a:t>Monitors purchase orders from suppliers: when orders are placed, received, Forecasting demand And Managing waste.</a:t>
            </a:r>
          </a:p>
          <a:p>
            <a:endParaRPr lang="en-GB" dirty="0"/>
          </a:p>
          <a:p>
            <a:r>
              <a:rPr lang="en-GB" b="1" dirty="0"/>
              <a:t>Benefits:</a:t>
            </a:r>
          </a:p>
          <a:p>
            <a:endParaRPr lang="en-GB" b="1" dirty="0"/>
          </a:p>
          <a:p>
            <a:r>
              <a:rPr lang="en-GB" b="1" dirty="0"/>
              <a:t>Better stock availability</a:t>
            </a:r>
            <a:r>
              <a:rPr lang="en-GB" dirty="0"/>
              <a:t>: fewer out-of-stock situations; which helps sales and customer satisfaction.</a:t>
            </a:r>
          </a:p>
          <a:p>
            <a:r>
              <a:rPr lang="en-GB" b="1" dirty="0"/>
              <a:t>Reduced waste / spoilage</a:t>
            </a:r>
            <a:r>
              <a:rPr lang="en-GB" dirty="0"/>
              <a:t>: especially with perishable international / fresh produce; saves money.</a:t>
            </a:r>
          </a:p>
          <a:p>
            <a:r>
              <a:rPr lang="en-GB" b="1" dirty="0"/>
              <a:t>Optimised inventory turnover</a:t>
            </a:r>
            <a:r>
              <a:rPr lang="en-GB" dirty="0"/>
              <a:t>: less capital tied up in excess stock; better cash flow.</a:t>
            </a:r>
          </a:p>
          <a:p>
            <a:endParaRPr lang="en-GB" dirty="0"/>
          </a:p>
          <a:p>
            <a:r>
              <a:rPr lang="en-GB" b="1" dirty="0"/>
              <a:t>Limitations / Challenges:</a:t>
            </a:r>
          </a:p>
          <a:p>
            <a:endParaRPr lang="en-GB" b="1" dirty="0"/>
          </a:p>
          <a:p>
            <a:r>
              <a:rPr lang="en-GB" b="1" dirty="0"/>
              <a:t>Complexity</a:t>
            </a:r>
            <a:r>
              <a:rPr lang="en-GB" dirty="0"/>
              <a:t>: setting up thresholds, forecasting algorithms, expiry tracking requires careful configuration and accuracy of input data.</a:t>
            </a:r>
          </a:p>
          <a:p>
            <a:r>
              <a:rPr lang="en-GB" b="1" dirty="0"/>
              <a:t>Cost of implementation</a:t>
            </a:r>
            <a:r>
              <a:rPr lang="en-GB" dirty="0"/>
              <a:t>: good inventory / supply chain systems with forecasting, supplier portals etc. cost money and effort.</a:t>
            </a:r>
          </a:p>
          <a:p>
            <a:r>
              <a:rPr lang="en-GB" b="1" dirty="0"/>
              <a:t>Data quality issues</a:t>
            </a:r>
            <a:r>
              <a:rPr lang="en-GB" dirty="0"/>
              <a:t>: </a:t>
            </a:r>
          </a:p>
          <a:p>
            <a:r>
              <a:rPr lang="en-GB" dirty="0"/>
              <a:t>su</a:t>
            </a:r>
            <a:r>
              <a:rPr lang="en-GB" b="1" dirty="0"/>
              <a:t>pplier cooperation</a:t>
            </a:r>
            <a:r>
              <a:rPr lang="en-GB" dirty="0"/>
              <a:t>: if suppliers can't meet required delivery schedules, or don't integrate well with system, delays/waste still occur.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699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94A626-1CA4-78F5-14C7-0A9BEABEAC97}"/>
              </a:ext>
            </a:extLst>
          </p:cNvPr>
          <p:cNvSpPr txBox="1"/>
          <p:nvPr/>
        </p:nvSpPr>
        <p:spPr>
          <a:xfrm>
            <a:off x="246743" y="348343"/>
            <a:ext cx="11684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/>
                </a:solidFill>
              </a:rPr>
              <a:t>3. Customer Relationship Management (CRM) System:</a:t>
            </a:r>
          </a:p>
          <a:p>
            <a:endParaRPr lang="en-GB" dirty="0"/>
          </a:p>
          <a:p>
            <a:r>
              <a:rPr lang="en-GB" b="1" dirty="0"/>
              <a:t>Functions:</a:t>
            </a:r>
          </a:p>
          <a:p>
            <a:r>
              <a:rPr lang="en-GB" dirty="0"/>
              <a:t>Captures customer data: purchases, preferences, frequency, responses to promotions.</a:t>
            </a:r>
          </a:p>
          <a:p>
            <a:r>
              <a:rPr lang="en-GB" dirty="0"/>
              <a:t>Supports loyalty / rewards programmes to incentivise repeat business. Enables personalised marketing: Tracks customer feedback, complaints.</a:t>
            </a:r>
          </a:p>
          <a:p>
            <a:endParaRPr lang="en-GB" dirty="0"/>
          </a:p>
          <a:p>
            <a:r>
              <a:rPr lang="en-GB" b="1" dirty="0"/>
              <a:t>Benefits:</a:t>
            </a:r>
          </a:p>
          <a:p>
            <a:r>
              <a:rPr lang="en-GB" b="1" dirty="0"/>
              <a:t>Customer retention</a:t>
            </a:r>
            <a:r>
              <a:rPr lang="en-GB" dirty="0"/>
              <a:t>: rewards / loyalty can encourage more frequent shopping, reduce churn.</a:t>
            </a:r>
          </a:p>
          <a:p>
            <a:r>
              <a:rPr lang="en-GB" b="1" dirty="0"/>
              <a:t>Feedback and improvement</a:t>
            </a:r>
            <a:r>
              <a:rPr lang="en-GB" dirty="0"/>
              <a:t>: Gathering feedback from customers and improvement.</a:t>
            </a:r>
          </a:p>
          <a:p>
            <a:endParaRPr lang="en-GB" dirty="0"/>
          </a:p>
          <a:p>
            <a:r>
              <a:rPr lang="en-GB" b="1" dirty="0"/>
              <a:t>Limitations / Challenges:</a:t>
            </a:r>
          </a:p>
          <a:p>
            <a:r>
              <a:rPr lang="en-GB" b="1" dirty="0"/>
              <a:t>Data privacy / GDPR compliance</a:t>
            </a:r>
            <a:r>
              <a:rPr lang="en-GB" dirty="0"/>
              <a:t>: collecting customer data in the UK requires strict adherence to privacy laws; misuse or breach can incur fines and reputational damage.</a:t>
            </a:r>
          </a:p>
          <a:p>
            <a:r>
              <a:rPr lang="en-GB" b="1" dirty="0"/>
              <a:t>Initial setup costs &amp; effort</a:t>
            </a:r>
            <a:r>
              <a:rPr lang="en-GB" dirty="0"/>
              <a:t>: system implementation, deciding what data to collect.</a:t>
            </a:r>
          </a:p>
          <a:p>
            <a:r>
              <a:rPr lang="en-GB" b="1" dirty="0"/>
              <a:t>Cost vs return</a:t>
            </a:r>
            <a:r>
              <a:rPr lang="en-GB" dirty="0"/>
              <a:t>: for a smaller store, gains may be smaller; careful monitoring required to ensure investment in CRM leads to measurable benefits.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                                                                                                                                                                                               </a:t>
            </a:r>
            <a:r>
              <a:rPr lang="en-GB" i="1" dirty="0" err="1"/>
              <a:t>Dintsis</a:t>
            </a:r>
            <a:r>
              <a:rPr lang="en-GB" i="1" dirty="0"/>
              <a:t>, D. (ed.) (2020)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4863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E92A4AB-9FC6-1173-0028-0065446EA2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8675" y="494414"/>
            <a:ext cx="10534650" cy="8174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600" b="1" i="0" u="none" strike="noStrike" kern="1200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How Yours Supermarket Can Ensure Responsible Use</a:t>
            </a:r>
          </a:p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36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B0E903A-0320-53C1-C559-386064B919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732152"/>
              </p:ext>
            </p:extLst>
          </p:nvPr>
        </p:nvGraphicFramePr>
        <p:xfrm>
          <a:off x="130629" y="1229255"/>
          <a:ext cx="11930742" cy="564879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919702">
                  <a:extLst>
                    <a:ext uri="{9D8B030D-6E8A-4147-A177-3AD203B41FA5}">
                      <a16:colId xmlns:a16="http://schemas.microsoft.com/office/drawing/2014/main" val="3364355417"/>
                    </a:ext>
                  </a:extLst>
                </a:gridCol>
                <a:gridCol w="3967285">
                  <a:extLst>
                    <a:ext uri="{9D8B030D-6E8A-4147-A177-3AD203B41FA5}">
                      <a16:colId xmlns:a16="http://schemas.microsoft.com/office/drawing/2014/main" val="633040877"/>
                    </a:ext>
                  </a:extLst>
                </a:gridCol>
                <a:gridCol w="4043755">
                  <a:extLst>
                    <a:ext uri="{9D8B030D-6E8A-4147-A177-3AD203B41FA5}">
                      <a16:colId xmlns:a16="http://schemas.microsoft.com/office/drawing/2014/main" val="2014815704"/>
                    </a:ext>
                  </a:extLst>
                </a:gridCol>
              </a:tblGrid>
              <a:tr h="5432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Area</a:t>
                      </a:r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202" marR="93202" marT="46601" marB="93202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Key Risks</a:t>
                      </a:r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Mitigation Strategies</a:t>
                      </a:r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6816382"/>
                  </a:ext>
                </a:extLst>
              </a:tr>
              <a:tr h="860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Data Privacy</a:t>
                      </a:r>
                    </a:p>
                  </a:txBody>
                  <a:tcPr marL="93202" marR="93202" marT="46601" marB="93202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Unauthorized data use, legal non-compliance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Transparent policies, consent, secure storage, data minimization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3240276"/>
                  </a:ext>
                </a:extLst>
              </a:tr>
              <a:tr h="860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Data Security</a:t>
                      </a:r>
                    </a:p>
                  </a:txBody>
                  <a:tcPr marL="93202" marR="93202" marT="46601" marB="93202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Cyberattacks, insider threats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Strong authentication, software updates, employee training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6252368"/>
                  </a:ext>
                </a:extLst>
              </a:tr>
              <a:tr h="860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AI Decision-Making</a:t>
                      </a:r>
                    </a:p>
                  </a:txBody>
                  <a:tcPr marL="93202" marR="93202" marT="46601" marB="93202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Bias, lack of transparency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Use auditable AI, human oversight, bias testing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7150782"/>
                  </a:ext>
                </a:extLst>
              </a:tr>
              <a:tr h="860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Employee Monitoring</a:t>
                      </a:r>
                    </a:p>
                  </a:txBody>
                  <a:tcPr marL="93202" marR="93202" marT="46601" marB="93202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Privacy invasion, employee distrust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Clear policies, limited monitoring, legal compliance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2858160"/>
                  </a:ext>
                </a:extLst>
              </a:tr>
              <a:tr h="5432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Bias &amp; Fairness</a:t>
                      </a:r>
                    </a:p>
                  </a:txBody>
                  <a:tcPr marL="93202" marR="93202" marT="46601" marB="93202" anchor="ctr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Discrimination, unfair targeting</a:t>
                      </a: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</a:rPr>
                        <a:t>Inclusive data, audits, staff training</a:t>
                      </a:r>
                    </a:p>
                    <a:p>
                      <a:pPr>
                        <a:buNone/>
                      </a:pPr>
                      <a:endParaRPr lang="en-GB" sz="2000" dirty="0"/>
                    </a:p>
                    <a:p>
                      <a:pPr>
                        <a:buNone/>
                      </a:pPr>
                      <a:endParaRPr lang="en-GB" sz="2000" dirty="0"/>
                    </a:p>
                    <a:p>
                      <a:pPr>
                        <a:buNone/>
                      </a:pPr>
                      <a:r>
                        <a:rPr lang="en-GB" sz="2000" i="1" dirty="0" err="1"/>
                        <a:t>Aldboush</a:t>
                      </a:r>
                      <a:r>
                        <a:rPr lang="en-GB" sz="2000" i="1" dirty="0"/>
                        <a:t>, H.H.H. and Ferdous, M. (2023</a:t>
                      </a:r>
                      <a:endParaRPr lang="en-GB" sz="2000" i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3202" marR="93202" marT="46601" marB="932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9289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7898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A257A9-E57D-5C65-9B82-22248BE2D4EE}"/>
              </a:ext>
            </a:extLst>
          </p:cNvPr>
          <p:cNvSpPr txBox="1"/>
          <p:nvPr/>
        </p:nvSpPr>
        <p:spPr>
          <a:xfrm>
            <a:off x="0" y="-104931"/>
            <a:ext cx="12052092" cy="8525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Here are several </a:t>
            </a:r>
            <a:r>
              <a:rPr lang="en-GB" i="1" dirty="0"/>
              <a:t>real-world case studies</a:t>
            </a:r>
            <a:r>
              <a:rPr lang="en-GB" dirty="0"/>
              <a:t> involving </a:t>
            </a:r>
            <a:r>
              <a:rPr lang="en-GB" b="1" dirty="0"/>
              <a:t>Tesco</a:t>
            </a:r>
            <a:r>
              <a:rPr lang="en-GB" dirty="0"/>
              <a:t> and its use of information systems, with attention to challenges, solutions, ethical issues:</a:t>
            </a:r>
            <a:endParaRPr lang="en-GB" b="1" dirty="0"/>
          </a:p>
          <a:p>
            <a:r>
              <a:rPr lang="en-GB" sz="2400" b="1" dirty="0">
                <a:solidFill>
                  <a:schemeClr val="accent1"/>
                </a:solidFill>
              </a:rPr>
              <a:t> Clubcard Credentials Breach / Fraudulent Logins (2020)</a:t>
            </a:r>
          </a:p>
          <a:p>
            <a:endParaRPr lang="en-GB" sz="2000" b="1" dirty="0">
              <a:solidFill>
                <a:schemeClr val="accent1"/>
              </a:solidFill>
            </a:endParaRPr>
          </a:p>
          <a:p>
            <a:r>
              <a:rPr lang="en-GB" b="1" dirty="0"/>
              <a:t>What Happened / Challenge:</a:t>
            </a:r>
            <a:endParaRPr lang="en-GB" dirty="0"/>
          </a:p>
          <a:p>
            <a:r>
              <a:rPr lang="en-GB" dirty="0"/>
              <a:t>Tesco detected </a:t>
            </a:r>
            <a:r>
              <a:rPr lang="en-GB" b="1" dirty="0"/>
              <a:t>fraudulent activity</a:t>
            </a:r>
            <a:r>
              <a:rPr lang="en-GB" dirty="0"/>
              <a:t> involving its Clubcard scheme: attackers used username/password combinations stolen from other websites. The fraudulent activity involved attempts to redeem vouchers (or points) rather than accessing financial/personal banking data.</a:t>
            </a:r>
          </a:p>
          <a:p>
            <a:endParaRPr lang="en-GB" dirty="0"/>
          </a:p>
          <a:p>
            <a:r>
              <a:rPr lang="en-GB" b="1" dirty="0"/>
              <a:t>Solution / Response:</a:t>
            </a:r>
            <a:endParaRPr lang="en-GB" dirty="0"/>
          </a:p>
          <a:p>
            <a:r>
              <a:rPr lang="en-GB" dirty="0"/>
              <a:t>Tesco issued warnings to affected members and blocked access / restricted accounts where suspicious activity was noted. computing. Issued new </a:t>
            </a:r>
            <a:r>
              <a:rPr lang="en-GB" dirty="0" err="1"/>
              <a:t>Clubcards</a:t>
            </a:r>
            <a:r>
              <a:rPr lang="en-GB" dirty="0"/>
              <a:t> / new vouchers as precautionary measures.</a:t>
            </a:r>
          </a:p>
          <a:p>
            <a:endParaRPr lang="en-GB" dirty="0"/>
          </a:p>
          <a:p>
            <a:r>
              <a:rPr lang="en-GB" b="1" dirty="0"/>
              <a:t>Ethical Issues:</a:t>
            </a:r>
            <a:endParaRPr lang="en-GB" dirty="0"/>
          </a:p>
          <a:p>
            <a:r>
              <a:rPr lang="en-GB" b="1" dirty="0"/>
              <a:t>Privacy &amp; security</a:t>
            </a:r>
            <a:r>
              <a:rPr lang="en-GB" dirty="0"/>
              <a:t>: Using customer login authentication, storing data securely. Even when the breach is external (reuse of passwords), organizations have responsibility to protect customer's accounts.</a:t>
            </a:r>
          </a:p>
          <a:p>
            <a:r>
              <a:rPr lang="en-GB" b="1" dirty="0"/>
              <a:t>Responsibility for customer </a:t>
            </a:r>
            <a:r>
              <a:rPr lang="en-GB" b="1" dirty="0" err="1"/>
              <a:t>behavior</a:t>
            </a:r>
            <a:r>
              <a:rPr lang="en-GB" dirty="0"/>
              <a:t>: Many users reuse passwords; Tesco had to respond though the vulnerability lay partly outside Tesco’s systems. </a:t>
            </a:r>
          </a:p>
          <a:p>
            <a:endParaRPr lang="en-GB" dirty="0"/>
          </a:p>
          <a:p>
            <a:r>
              <a:rPr lang="en-GB" b="1" dirty="0"/>
              <a:t>Impact on Business Performance:</a:t>
            </a:r>
            <a:endParaRPr lang="en-GB" dirty="0"/>
          </a:p>
          <a:p>
            <a:r>
              <a:rPr lang="en-GB" b="1" dirty="0"/>
              <a:t>Financial cost</a:t>
            </a:r>
            <a:r>
              <a:rPr lang="en-GB" dirty="0"/>
              <a:t>: Cost of issuing new cards / vouchers; staff time for response; systems monitoring.</a:t>
            </a:r>
          </a:p>
          <a:p>
            <a:r>
              <a:rPr lang="en-GB" b="1" dirty="0"/>
              <a:t>Operational cost</a:t>
            </a:r>
            <a:r>
              <a:rPr lang="en-GB" dirty="0"/>
              <a:t>: Distraction from normal operations; workload on customer </a:t>
            </a:r>
            <a:r>
              <a:rPr lang="en-GB" dirty="0" err="1"/>
              <a:t>service.L</a:t>
            </a:r>
            <a:r>
              <a:rPr lang="en-GB" b="1" dirty="0" err="1"/>
              <a:t>onger</a:t>
            </a:r>
            <a:r>
              <a:rPr lang="en-GB" b="1" dirty="0"/>
              <a:t>-term benefit.</a:t>
            </a:r>
          </a:p>
          <a:p>
            <a:r>
              <a:rPr lang="en-GB" dirty="0"/>
              <a:t>                                                                                                                                                                             Robson, C. (2024) </a:t>
            </a:r>
            <a:r>
              <a:rPr lang="en-GB" i="1" dirty="0"/>
              <a:t>Real world research </a:t>
            </a:r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770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0B558F-EE3F-D4DE-3138-0B7A854C58A1}"/>
              </a:ext>
            </a:extLst>
          </p:cNvPr>
          <p:cNvSpPr txBox="1"/>
          <p:nvPr/>
        </p:nvSpPr>
        <p:spPr>
          <a:xfrm>
            <a:off x="0" y="0"/>
            <a:ext cx="11662348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accent1"/>
              </a:solidFill>
            </a:endParaRPr>
          </a:p>
          <a:p>
            <a:r>
              <a:rPr lang="en-GB" sz="2400" b="1" dirty="0">
                <a:solidFill>
                  <a:schemeClr val="accent1"/>
                </a:solidFill>
              </a:rPr>
              <a:t>Key Takeaways for Yours Supermarket to adapt :</a:t>
            </a:r>
          </a:p>
          <a:p>
            <a:endParaRPr lang="en-GB" sz="2400" b="1" dirty="0">
              <a:solidFill>
                <a:schemeClr val="accent1"/>
              </a:solidFill>
            </a:endParaRPr>
          </a:p>
          <a:p>
            <a:r>
              <a:rPr lang="en-GB" b="1" dirty="0"/>
              <a:t>Be proactive with security &amp; data privacy</a:t>
            </a:r>
            <a:endParaRPr lang="en-GB" dirty="0"/>
          </a:p>
          <a:p>
            <a:pPr lvl="1"/>
            <a:r>
              <a:rPr lang="en-GB" dirty="0"/>
              <a:t>Implement strong password policies; maybe enforce multi-factor authentication for customers / loyalty accounts.</a:t>
            </a:r>
          </a:p>
          <a:p>
            <a:pPr lvl="1"/>
            <a:r>
              <a:rPr lang="en-GB" dirty="0"/>
              <a:t>Monitor systems for unusual logins or credential-stuffing.</a:t>
            </a:r>
          </a:p>
          <a:p>
            <a:r>
              <a:rPr lang="en-GB" b="1" dirty="0"/>
              <a:t>Ensure employee monitoring is fair, transparent, and balanced</a:t>
            </a:r>
            <a:endParaRPr lang="en-GB" dirty="0"/>
          </a:p>
          <a:p>
            <a:pPr lvl="1"/>
            <a:r>
              <a:rPr lang="en-GB" dirty="0"/>
              <a:t>If using time/effort tracking devices, make sure staff understand what is being tracked; provide reasonable targets; allow rest/breaks; avoid penalising legitimately required pauses.</a:t>
            </a:r>
          </a:p>
          <a:p>
            <a:pPr lvl="1"/>
            <a:r>
              <a:rPr lang="en-GB" dirty="0"/>
              <a:t>Include input from staff in designing targets; consider varied abilities.</a:t>
            </a:r>
          </a:p>
          <a:p>
            <a:r>
              <a:rPr lang="en-GB" b="1" dirty="0"/>
              <a:t>Cost vs Benefit Trade-offs</a:t>
            </a:r>
            <a:endParaRPr lang="en-GB" dirty="0"/>
          </a:p>
          <a:p>
            <a:pPr lvl="1"/>
            <a:r>
              <a:rPr lang="en-GB" dirty="0"/>
              <a:t>Many of these systems / issues incur costs (financial, operational, staffing). For a smaller business like Yours Supermarket, ensure that investments yield enough benefit such  as customer trust.</a:t>
            </a:r>
          </a:p>
          <a:p>
            <a:r>
              <a:rPr lang="en-GB" b="1" dirty="0"/>
              <a:t>Maintain customer trust</a:t>
            </a:r>
            <a:endParaRPr lang="en-GB" dirty="0"/>
          </a:p>
          <a:p>
            <a:pPr lvl="1"/>
            <a:r>
              <a:rPr lang="en-GB" dirty="0"/>
              <a:t>Transparency with customers is critical: privacy notices, informing them if anything goes wrong, clear terms for loyalty and promotions. Don’t over-promise; ensure systems are accurate.</a:t>
            </a:r>
          </a:p>
          <a:p>
            <a:r>
              <a:rPr lang="en-GB" b="1" dirty="0"/>
              <a:t>Legal and Regulatory Compliance</a:t>
            </a:r>
            <a:endParaRPr lang="en-GB" dirty="0"/>
          </a:p>
          <a:p>
            <a:pPr lvl="1"/>
            <a:r>
              <a:rPr lang="en-GB" dirty="0"/>
              <a:t>Understand laws on data protection, employee rights, consumer protection (e.g. fair promotions).</a:t>
            </a:r>
          </a:p>
          <a:p>
            <a:pPr lvl="1"/>
            <a:r>
              <a:rPr lang="en-GB" dirty="0"/>
              <a:t>Use legal / regulatory advice if unsure (for example, trademarks, privacy, employment law).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i="1" dirty="0"/>
              <a:t>                                                                                                                                                       </a:t>
            </a:r>
            <a:r>
              <a:rPr lang="en-GB" i="1" dirty="0" err="1"/>
              <a:t>Aldboush</a:t>
            </a:r>
            <a:r>
              <a:rPr lang="en-GB" i="1" dirty="0"/>
              <a:t>, H.H.H. and Ferdous, M. (2023)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56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CE56FF-41C8-EDC6-5A4F-6BB5EC12B22E}"/>
              </a:ext>
            </a:extLst>
          </p:cNvPr>
          <p:cNvSpPr txBox="1"/>
          <p:nvPr/>
        </p:nvSpPr>
        <p:spPr>
          <a:xfrm>
            <a:off x="119921" y="164890"/>
            <a:ext cx="11902190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References:</a:t>
            </a:r>
          </a:p>
          <a:p>
            <a:r>
              <a:rPr lang="en-GB" sz="1600" b="1" dirty="0"/>
              <a:t>1-  </a:t>
            </a:r>
            <a:r>
              <a:rPr lang="en-GB" sz="1600" dirty="0"/>
              <a:t>Kim, D. and Solomon, M. (2023) </a:t>
            </a:r>
            <a:r>
              <a:rPr lang="en-GB" sz="1600" i="1" dirty="0"/>
              <a:t>Fundamentals of information systems security</a:t>
            </a:r>
            <a:r>
              <a:rPr lang="en-GB" sz="1600" dirty="0"/>
              <a:t>. Fourth edition. Burlington, Massachusetts: Jones &amp; Bartlett Learning.</a:t>
            </a:r>
          </a:p>
          <a:p>
            <a:endParaRPr lang="en-GB" sz="1600" dirty="0"/>
          </a:p>
          <a:p>
            <a:r>
              <a:rPr lang="en-GB" sz="1600" dirty="0"/>
              <a:t>2-  Rai, A. and Tang, X. (2014) ‘Information technology-enabled business models: a conceptual framework and a coevolution perspective for future research’, </a:t>
            </a:r>
            <a:r>
              <a:rPr lang="en-GB" sz="1600" i="1" dirty="0"/>
              <a:t>Information systems research</a:t>
            </a:r>
            <a:r>
              <a:rPr lang="en-GB" sz="1600" dirty="0"/>
              <a:t>, 25(1), p. 1. Available at: </a:t>
            </a:r>
            <a:r>
              <a:rPr lang="en-GB" sz="1600" dirty="0">
                <a:hlinkClick r:id="rId2"/>
              </a:rPr>
              <a:t>https://doi.org/10.1287/isre.2013.0495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r>
              <a:rPr lang="en-GB" sz="1600" dirty="0"/>
              <a:t>3- </a:t>
            </a:r>
            <a:r>
              <a:rPr lang="en-GB" sz="1600" dirty="0" err="1"/>
              <a:t>Aláč</a:t>
            </a:r>
            <a:r>
              <a:rPr lang="en-GB" sz="1600" dirty="0"/>
              <a:t>, P. </a:t>
            </a:r>
            <a:r>
              <a:rPr lang="en-GB" sz="1600" i="1" dirty="0"/>
              <a:t>et al.</a:t>
            </a:r>
            <a:r>
              <a:rPr lang="en-GB" sz="1600" dirty="0"/>
              <a:t> (2022) </a:t>
            </a:r>
            <a:r>
              <a:rPr lang="en-GB" sz="1600" i="1" dirty="0"/>
              <a:t>System Safety : Human - Technical Facility - Environment. Volume 1, (2019)</a:t>
            </a:r>
            <a:r>
              <a:rPr lang="en-GB" sz="1600" dirty="0"/>
              <a:t>. Edited by R. Ulewicz. Warsaw ; </a:t>
            </a:r>
            <a:r>
              <a:rPr lang="en-GB" sz="1600" dirty="0" err="1"/>
              <a:t>Sciendo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r>
              <a:rPr lang="en-GB" sz="1600" dirty="0"/>
              <a:t>4- </a:t>
            </a:r>
            <a:r>
              <a:rPr lang="en-GB" sz="1600" dirty="0" err="1"/>
              <a:t>Dintsis</a:t>
            </a:r>
            <a:r>
              <a:rPr lang="en-GB" sz="1600" dirty="0"/>
              <a:t>, D. (ed.) (2020) </a:t>
            </a:r>
            <a:r>
              <a:rPr lang="en-GB" sz="1600" i="1" dirty="0"/>
              <a:t>Customer relationship management and IT</a:t>
            </a:r>
            <a:r>
              <a:rPr lang="en-GB" sz="1600" dirty="0"/>
              <a:t>. London, England: </a:t>
            </a:r>
            <a:r>
              <a:rPr lang="en-GB" sz="1600" dirty="0" err="1"/>
              <a:t>IntechOpen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r>
              <a:rPr lang="en-GB" sz="1600" dirty="0"/>
              <a:t>5- Pina, E. </a:t>
            </a:r>
            <a:r>
              <a:rPr lang="en-GB" sz="1600" i="1" dirty="0"/>
              <a:t>et al.</a:t>
            </a:r>
            <a:r>
              <a:rPr lang="en-GB" sz="1600" dirty="0"/>
              <a:t> (2024) ‘Data Privacy and Ethical Considerations in Database Management’, </a:t>
            </a:r>
            <a:r>
              <a:rPr lang="en-GB" sz="1600" i="1" dirty="0"/>
              <a:t>Journal of cybersecurity and privacy</a:t>
            </a:r>
            <a:r>
              <a:rPr lang="en-GB" sz="1600" dirty="0"/>
              <a:t>, 4(3), pp. 494–517. Available at: https://doi.org/10.3390/jcp4030024.</a:t>
            </a:r>
          </a:p>
          <a:p>
            <a:endParaRPr lang="en-GB" sz="1600" dirty="0"/>
          </a:p>
          <a:p>
            <a:r>
              <a:rPr lang="en-GB" sz="1600" dirty="0"/>
              <a:t>6- </a:t>
            </a:r>
            <a:r>
              <a:rPr lang="en-GB" sz="1600" dirty="0" err="1"/>
              <a:t>Aldboush</a:t>
            </a:r>
            <a:r>
              <a:rPr lang="en-GB" sz="1600" dirty="0"/>
              <a:t>, H.H.H. and Ferdous, M. (2023) ‘Building Trust in Fintech: An Analysis of Ethical and Privacy Considerations in the Intersection of Big Data, AI, and Customer Trust’, </a:t>
            </a:r>
            <a:r>
              <a:rPr lang="en-GB" sz="1600" i="1" dirty="0"/>
              <a:t>International journal of financial studies</a:t>
            </a:r>
            <a:r>
              <a:rPr lang="en-GB" sz="1600" dirty="0"/>
              <a:t>, 11(3), p. 90. Available at: </a:t>
            </a:r>
            <a:r>
              <a:rPr lang="en-GB" sz="1600" dirty="0">
                <a:hlinkClick r:id="rId3"/>
              </a:rPr>
              <a:t>https://doi.org/10.3390/ijfs11030090</a:t>
            </a:r>
            <a:r>
              <a:rPr lang="en-GB" sz="1600" dirty="0"/>
              <a:t>.</a:t>
            </a:r>
          </a:p>
          <a:p>
            <a:r>
              <a:rPr lang="en-GB" sz="1600" dirty="0"/>
              <a:t>Saluja, S. (ed.) (2024) </a:t>
            </a:r>
            <a:r>
              <a:rPr lang="en-GB" sz="1600" i="1" dirty="0"/>
              <a:t>Ethical AI and Data Management Strategies in Marketing</a:t>
            </a:r>
            <a:r>
              <a:rPr lang="en-GB" sz="1600" dirty="0"/>
              <a:t>. First edition. Hershey, PA: IGI Global.</a:t>
            </a:r>
          </a:p>
          <a:p>
            <a:endParaRPr lang="en-GB" sz="1600" dirty="0"/>
          </a:p>
          <a:p>
            <a:r>
              <a:rPr lang="en-GB" sz="1600" dirty="0"/>
              <a:t>7- Robson, C. (2024) </a:t>
            </a:r>
            <a:r>
              <a:rPr lang="en-GB" sz="1600" i="1" dirty="0"/>
              <a:t>Real world research : a resource for users of social research methods in applied settings</a:t>
            </a:r>
            <a:r>
              <a:rPr lang="en-GB" sz="1600" dirty="0"/>
              <a:t>. Fifth edition. Hoboken, NJ: John Wiley &amp; Sons.</a:t>
            </a:r>
          </a:p>
          <a:p>
            <a:endParaRPr lang="en-GB" sz="1600" dirty="0"/>
          </a:p>
          <a:p>
            <a:r>
              <a:rPr lang="en-GB" sz="1600" dirty="0"/>
              <a:t>8- Alexander, A. (2015) ‘Decision-making authority in British supermarket chains’, </a:t>
            </a:r>
            <a:r>
              <a:rPr lang="en-GB" sz="1600" i="1" dirty="0"/>
              <a:t>Business history</a:t>
            </a:r>
            <a:r>
              <a:rPr lang="en-GB" sz="1600" dirty="0"/>
              <a:t>, 57(4), pp. 614–637. Available at: https://doi.org/10.1080/00076791.2015.1007864.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225274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63D71A3-7C58-2EAF-1203-2C46D8FE8DF5}"/>
              </a:ext>
            </a:extLst>
          </p:cNvPr>
          <p:cNvSpPr/>
          <p:nvPr/>
        </p:nvSpPr>
        <p:spPr>
          <a:xfrm>
            <a:off x="672773" y="313783"/>
            <a:ext cx="10057561" cy="452431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9600" dirty="0">
                <a:ln w="0"/>
                <a:solidFill>
                  <a:schemeClr val="accent6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lgerian" panose="04020705040A02060702" pitchFamily="82" charset="0"/>
              </a:rPr>
              <a:t>Thank you</a:t>
            </a:r>
          </a:p>
          <a:p>
            <a:pPr algn="ctr"/>
            <a:r>
              <a:rPr lang="en-GB" sz="9600" dirty="0">
                <a:ln w="0"/>
                <a:solidFill>
                  <a:schemeClr val="accent6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lgerian" panose="04020705040A02060702" pitchFamily="82" charset="0"/>
              </a:rPr>
              <a:t>  </a:t>
            </a:r>
          </a:p>
          <a:p>
            <a:pPr algn="ctr"/>
            <a:r>
              <a:rPr lang="en-GB" sz="9600" dirty="0">
                <a:ln w="0"/>
                <a:solidFill>
                  <a:schemeClr val="accent6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Algerian" panose="04020705040A02060702" pitchFamily="82" charset="0"/>
              </a:rPr>
              <a:t>Any Questions ?</a:t>
            </a:r>
            <a:endParaRPr lang="en-GB" sz="96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772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2048</Words>
  <Application>Microsoft Office PowerPoint</Application>
  <PresentationFormat>Widescreen</PresentationFormat>
  <Paragraphs>248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Algerian</vt:lpstr>
      <vt:lpstr>Aptos</vt:lpstr>
      <vt:lpstr>Aptos Display</vt:lpstr>
      <vt:lpstr>Arial</vt:lpstr>
      <vt:lpstr>Office Theme</vt:lpstr>
      <vt:lpstr>PowerPoint Presentation</vt:lpstr>
      <vt:lpstr>Yours supermarket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Abdul Raheman Laher raja</dc:creator>
  <cp:lastModifiedBy>Abdulraheman Laher Raja (2334823)</cp:lastModifiedBy>
  <cp:revision>3</cp:revision>
  <dcterms:created xsi:type="dcterms:W3CDTF">2025-03-13T16:28:38Z</dcterms:created>
  <dcterms:modified xsi:type="dcterms:W3CDTF">2025-10-12T11:27:15Z</dcterms:modified>
</cp:coreProperties>
</file>