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59" r:id="rId5"/>
    <p:sldId id="261" r:id="rId6"/>
    <p:sldId id="269" r:id="rId7"/>
    <p:sldId id="265" r:id="rId8"/>
    <p:sldId id="266" r:id="rId9"/>
    <p:sldId id="270" r:id="rId10"/>
    <p:sldId id="260" r:id="rId11"/>
    <p:sldId id="262" r:id="rId12"/>
    <p:sldId id="263" r:id="rId13"/>
    <p:sldId id="264" r:id="rId14"/>
    <p:sldId id="267" r:id="rId15"/>
    <p:sldId id="268"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7792D8-5E6F-404D-90E4-57E0D816C182}" type="datetimeFigureOut">
              <a:rPr lang="en-US" smtClean="0"/>
              <a:t>4/28/25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F24704-EE9B-9444-BA13-8116EA56B317}" type="slidenum">
              <a:rPr lang="en-US" smtClean="0"/>
              <a:t>‹#›</a:t>
            </a:fld>
            <a:endParaRPr lang="en-US"/>
          </a:p>
        </p:txBody>
      </p:sp>
    </p:spTree>
    <p:extLst>
      <p:ext uri="{BB962C8B-B14F-4D97-AF65-F5344CB8AC3E}">
        <p14:creationId xmlns:p14="http://schemas.microsoft.com/office/powerpoint/2010/main" val="207379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It is often argued that there is a lack of diversity in the legal field, primarily in relation to solicitors. Discuss the extent to which the above statement is correct.</a:t>
            </a:r>
            <a:r>
              <a:rPr lang="en-GB" sz="1800" kern="1200" dirty="0">
                <a:solidFill>
                  <a:srgbClr val="000000"/>
                </a:solidFill>
                <a:effectLst/>
                <a:latin typeface="Aptos Display" panose="020B0004020202020204" pitchFamily="34" charset="0"/>
                <a:ea typeface="Times New Roman" panose="02020603050405020304" pitchFamily="18" charset="0"/>
                <a:cs typeface="Times New Roman" panose="02020603050405020304" pitchFamily="18" charset="0"/>
              </a:rPr>
              <a:t> </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5F24704-EE9B-9444-BA13-8116EA56B317}" type="slidenum">
              <a:rPr lang="en-US" smtClean="0"/>
              <a:t>1</a:t>
            </a:fld>
            <a:endParaRPr lang="en-US"/>
          </a:p>
        </p:txBody>
      </p:sp>
    </p:spTree>
    <p:extLst>
      <p:ext uri="{BB962C8B-B14F-4D97-AF65-F5344CB8AC3E}">
        <p14:creationId xmlns:p14="http://schemas.microsoft.com/office/powerpoint/2010/main" val="27033431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200">
                <a:solidFill>
                  <a:srgbClr val="000000"/>
                </a:solidFill>
                <a:effectLst/>
                <a:latin typeface="Calibri Light" panose="020F0302020204030204" pitchFamily="34" charset="0"/>
                <a:ea typeface="Times New Roman" panose="020F0502020204030204" pitchFamily="34" charset="0"/>
                <a:cs typeface="Times New Roman" panose="020F0502020204030204" pitchFamily="34" charset="0"/>
              </a:rPr>
              <a:t>during today</a:t>
            </a:r>
            <a:r>
              <a:rPr lang="en-GB" sz="1800" kern="1200">
                <a:solidFill>
                  <a:srgbClr val="000000"/>
                </a:solidFill>
                <a:effectLst/>
                <a:latin typeface="Aptos Display" panose="020B0004020202020204" pitchFamily="34" charset="0"/>
                <a:ea typeface="Times New Roman" panose="020F0502020204030204" pitchFamily="34" charset="0"/>
                <a:cs typeface="Times New Roman" panose="020F0502020204030204" pitchFamily="34" charset="0"/>
              </a:rPr>
              <a:t>’</a:t>
            </a:r>
            <a:r>
              <a:rPr lang="en-GB" sz="1800" kern="1200">
                <a:solidFill>
                  <a:srgbClr val="000000"/>
                </a:solidFill>
                <a:effectLst/>
                <a:latin typeface="Calibri Light" panose="020F0302020204030204" pitchFamily="34" charset="0"/>
                <a:ea typeface="Times New Roman" panose="020F0502020204030204" pitchFamily="34" charset="0"/>
                <a:cs typeface="Times New Roman" panose="020F0502020204030204" pitchFamily="34" charset="0"/>
              </a:rPr>
              <a:t>s presentation we will be discussing various topics including what a solicitor is and what the role of them is. Also the advantages and disadvantages of a solicitors role. There will also be discussions on the statistics of the makeup of the solicitors profession, but also a comparison of statistics over previous years. Finally all this information will be concluded and explained in context. </a:t>
            </a:r>
            <a:endParaRPr lang="en-GB" sz="1800" kern="100">
              <a:effectLst/>
              <a:latin typeface="Calibri" panose="020F0502020204030204" pitchFamily="34" charset="0"/>
              <a:ea typeface="Times New Roman" panose="020F0502020204030204" pitchFamily="34" charset="0"/>
              <a:cs typeface="Times New Roman" panose="020F0502020204030204" pitchFamily="34" charset="0"/>
            </a:endParaRPr>
          </a:p>
          <a:p>
            <a:r>
              <a:rPr lang="en-GB" sz="1800" u="none" strike="noStrike" kern="100">
                <a:effectLst/>
                <a:latin typeface="Calibri" panose="020F0502020204030204" pitchFamily="34" charset="0"/>
                <a:ea typeface="Times New Roman" panose="020F0502020204030204" pitchFamily="34" charset="0"/>
                <a:cs typeface="Times New Roman" panose="020F0502020204030204" pitchFamily="34" charset="0"/>
              </a:rPr>
              <a:t> </a:t>
            </a:r>
            <a:endParaRPr lang="en-GB" sz="1800" kern="100">
              <a:effectLst/>
              <a:latin typeface="Calibri" panose="020F0502020204030204" pitchFamily="34" charset="0"/>
              <a:ea typeface="Times New Roman" panose="020F0502020204030204" pitchFamily="34" charset="0"/>
              <a:cs typeface="Times New Roman" panose="020F0502020204030204" pitchFamily="34" charset="0"/>
            </a:endParaRPr>
          </a:p>
          <a:p>
            <a:r>
              <a:rPr lang="en-GB" sz="1800" kern="100">
                <a:effectLst/>
                <a:latin typeface="Calibri" panose="020F0502020204030204" pitchFamily="34" charset="0"/>
                <a:ea typeface="Times New Roman" panose="020F0502020204030204" pitchFamily="34" charset="0"/>
                <a:cs typeface="Times New Roman" panose="020F0502020204030204" pitchFamily="34" charset="0"/>
              </a:rPr>
              <a:t> </a:t>
            </a:r>
          </a:p>
          <a:p>
            <a:endParaRPr lang="en-US"/>
          </a:p>
        </p:txBody>
      </p:sp>
      <p:sp>
        <p:nvSpPr>
          <p:cNvPr id="4" name="Slide Number Placeholder 3"/>
          <p:cNvSpPr>
            <a:spLocks noGrp="1"/>
          </p:cNvSpPr>
          <p:nvPr>
            <p:ph type="sldNum" sz="quarter" idx="5"/>
          </p:nvPr>
        </p:nvSpPr>
        <p:spPr/>
        <p:txBody>
          <a:bodyPr/>
          <a:lstStyle/>
          <a:p>
            <a:fld id="{75F24704-EE9B-9444-BA13-8116EA56B317}" type="slidenum">
              <a:rPr lang="en-US" smtClean="0"/>
              <a:t>2</a:t>
            </a:fld>
            <a:endParaRPr lang="en-US"/>
          </a:p>
        </p:txBody>
      </p:sp>
    </p:spTree>
    <p:extLst>
      <p:ext uri="{BB962C8B-B14F-4D97-AF65-F5344CB8AC3E}">
        <p14:creationId xmlns:p14="http://schemas.microsoft.com/office/powerpoint/2010/main" val="28135068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a:effectLst/>
                <a:latin typeface="Calibri Light" panose="020F0302020204030204" pitchFamily="34" charset="0"/>
                <a:ea typeface="Times New Roman" panose="020F0502020204030204" pitchFamily="34" charset="0"/>
                <a:cs typeface="Times New Roman" panose="020F0502020204030204" pitchFamily="34" charset="0"/>
              </a:rPr>
              <a:t>in the course of today’s presentation we will be discussing key information on what a solicitor is and their job role. A solicitor is an individual involved in the legal systems, that offer advice to clients who need it, but also are required to be an advocate to individuals during legal situations such as court hearings and trials. Also, Solicitors occupations can often lack diversity within the legal field. Due to this we have looked at the statistics to see if this argument Is valid but also, to look at the comparison of statistics over the years to see if there is a major change. We will also be discussing the advantages and disadvantages of a solicitor, and comparing it to the statistics. </a:t>
            </a:r>
            <a:endParaRPr lang="en-GB" sz="1800" kern="100">
              <a:effectLst/>
              <a:latin typeface="Calibri" panose="020F0502020204030204" pitchFamily="34" charset="0"/>
              <a:ea typeface="Times New Roman" panose="020F0502020204030204" pitchFamily="34" charset="0"/>
              <a:cs typeface="Times New Roman" panose="020F0502020204030204" pitchFamily="34" charset="0"/>
            </a:endParaRPr>
          </a:p>
          <a:p>
            <a:r>
              <a:rPr lang="en-GB" sz="1800" kern="100">
                <a:effectLst/>
                <a:latin typeface="Calibri Light" panose="020F0302020204030204" pitchFamily="34" charset="0"/>
                <a:ea typeface="Times New Roman" panose="020F0502020204030204" pitchFamily="34" charset="0"/>
                <a:cs typeface="Times New Roman" panose="020F0502020204030204" pitchFamily="34" charset="0"/>
              </a:rPr>
              <a:t> </a:t>
            </a:r>
          </a:p>
          <a:p>
            <a:r>
              <a:rPr lang="en-GB" sz="1800" u="sng" kern="100">
                <a:effectLst/>
                <a:latin typeface="Calibri Light" panose="020F0302020204030204" pitchFamily="34" charset="0"/>
                <a:ea typeface="Times New Roman" panose="020F0502020204030204" pitchFamily="34" charset="0"/>
                <a:cs typeface="Times New Roman" panose="020F0502020204030204" pitchFamily="34" charset="0"/>
              </a:rPr>
              <a:t>Reference list</a:t>
            </a:r>
            <a:endParaRPr lang="en-GB" sz="1800" u="sng" kern="100">
              <a:effectLst/>
              <a:latin typeface="Calibri" panose="020F0502020204030204" pitchFamily="34" charset="0"/>
              <a:ea typeface="Times New Roman" panose="020F0502020204030204" pitchFamily="34" charset="0"/>
              <a:cs typeface="Times New Roman" panose="020F0502020204030204" pitchFamily="34" charset="0"/>
            </a:endParaRPr>
          </a:p>
          <a:p>
            <a:r>
              <a:rPr lang="en-GB" sz="1800" kern="100">
                <a:effectLst/>
                <a:latin typeface="Calibri Light" panose="020F0302020204030204" pitchFamily="34" charset="0"/>
                <a:ea typeface="Times New Roman" panose="02020603050405020304" pitchFamily="18" charset="0"/>
                <a:cs typeface="Times New Roman" panose="02020603050405020304" pitchFamily="18" charset="0"/>
              </a:rPr>
              <a:t>Omar shams (June 21 2023) understanding the roles of a solicitor in the uk legal systems </a:t>
            </a:r>
            <a:endParaRPr lang="en-GB" sz="18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a:effectLst/>
                <a:latin typeface="Calibri Light" panose="020F0302020204030204" pitchFamily="34" charset="0"/>
                <a:ea typeface="Times New Roman" panose="02020603050405020304" pitchFamily="18" charset="0"/>
                <a:cs typeface="Times New Roman" panose="02020603050405020304" pitchFamily="18" charset="0"/>
              </a:rPr>
              <a:t>Jemma smith (June 2023) areas of law </a:t>
            </a:r>
            <a:endParaRPr lang="en-GB" sz="18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err="1">
                <a:effectLst/>
                <a:latin typeface="Calibri Light" panose="020F0302020204030204" pitchFamily="34" charset="0"/>
                <a:ea typeface="Times New Roman" panose="02020603050405020304" pitchFamily="18" charset="0"/>
                <a:cs typeface="Times New Roman" panose="02020603050405020304" pitchFamily="18" charset="0"/>
              </a:rPr>
              <a:t>Mafruhdha</a:t>
            </a:r>
            <a:r>
              <a:rPr lang="en-GB" sz="1800" kern="100">
                <a:effectLst/>
                <a:latin typeface="Calibri Light" panose="020F0302020204030204" pitchFamily="34" charset="0"/>
                <a:ea typeface="Times New Roman" panose="02020603050405020304" pitchFamily="18" charset="0"/>
                <a:cs typeface="Times New Roman" panose="02020603050405020304" pitchFamily="18" charset="0"/>
              </a:rPr>
              <a:t> miah (June 24) the reality of a solicitor</a:t>
            </a:r>
            <a:endParaRPr lang="en-GB" sz="18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a:effectLst/>
                <a:latin typeface="Calibri Light" panose="020F0302020204030204" pitchFamily="34" charset="0"/>
                <a:ea typeface="Times New Roman" panose="02020603050405020304" pitchFamily="18" charset="0"/>
                <a:cs typeface="Times New Roman" panose="02020603050405020304" pitchFamily="18" charset="0"/>
              </a:rPr>
              <a:t>Olivia rowland ( June 2024) what is a solicitor</a:t>
            </a:r>
            <a:endParaRPr lang="en-GB" sz="18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a:effectLst/>
                <a:latin typeface="Calibri Light" panose="020F0302020204030204" pitchFamily="34" charset="0"/>
                <a:ea typeface="Times New Roman" panose="02020603050405020304" pitchFamily="18" charset="0"/>
                <a:cs typeface="Times New Roman" panose="02020603050405020304" pitchFamily="18" charset="0"/>
              </a:rPr>
              <a:t> </a:t>
            </a:r>
            <a:endParaRPr lang="en-GB" sz="18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a:effectLst/>
                <a:latin typeface="Calibri Light" panose="020F0302020204030204" pitchFamily="34" charset="0"/>
                <a:ea typeface="Times New Roman" panose="02020603050405020304" pitchFamily="18" charset="0"/>
                <a:cs typeface="Times New Roman" panose="02020603050405020304" pitchFamily="18" charset="0"/>
              </a:rPr>
              <a:t> </a:t>
            </a:r>
            <a:endParaRPr lang="en-GB" sz="1800" kern="10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75F24704-EE9B-9444-BA13-8116EA56B317}" type="slidenum">
              <a:rPr lang="en-US" smtClean="0"/>
              <a:t>3</a:t>
            </a:fld>
            <a:endParaRPr lang="en-US"/>
          </a:p>
        </p:txBody>
      </p:sp>
    </p:spTree>
    <p:extLst>
      <p:ext uri="{BB962C8B-B14F-4D97-AF65-F5344CB8AC3E}">
        <p14:creationId xmlns:p14="http://schemas.microsoft.com/office/powerpoint/2010/main" val="37278545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a:solidFill>
                  <a:srgbClr val="000000"/>
                </a:solidFill>
                <a:effectLst/>
                <a:latin typeface="Calibri Light" panose="020F0302020204030204" pitchFamily="34" charset="0"/>
                <a:ea typeface="Times New Roman" panose="02020603050405020304" pitchFamily="18" charset="0"/>
              </a:rPr>
              <a:t>What is a solicitor? A solicitors role is very important in the UK legal systems. Solicitors are required to practice in all different types of law, the main ones being injury claims, criminal issues and family issues. Solicitors offer important legal advice to individuals in need. For example, solicitors help people understand their rights and legal options. Solicitors also help clients transfer their issues into legal terms. Solicitors help make individuals make decisions, and offer them advice on situations that may be over complicated. They also help people deal with Things such as wills, contracts and agreements. For instance, they guide people through legal processes so that they don’t get involved in any complications or disputes.Solicitors are often known for being a representative during legal situations such as court hearings or trials. During this time they are required to present arguments, but also protect the individual in need. They are also required to represent any other individuals involved such as witnesses. Solicitors also have to carry out many skills during their occupation such as strong communication skills, the ability to carry out effective preparation, but also be able to share legal advice with clients, and the information be accurate and real. Also, solicitors are required to be top advocates for their clients, which means that they should be able to back up and defend them in any situations needed. </a:t>
            </a:r>
          </a:p>
          <a:p>
            <a:endParaRPr lang="en-GB" sz="1800">
              <a:solidFill>
                <a:srgbClr val="000000"/>
              </a:solidFill>
              <a:effectLst/>
              <a:latin typeface="Calibri Light" panose="020F0302020204030204" pitchFamily="34" charset="0"/>
              <a:ea typeface="Times New Roman" panose="02020603050405020304" pitchFamily="18" charset="0"/>
            </a:endParaRPr>
          </a:p>
          <a:p>
            <a:r>
              <a:rPr lang="en-GB" sz="1800" u="sng">
                <a:solidFill>
                  <a:srgbClr val="000000"/>
                </a:solidFill>
                <a:effectLst/>
                <a:latin typeface="Calibri Light" panose="020F0302020204030204" pitchFamily="34" charset="0"/>
                <a:ea typeface="Times New Roman" panose="02020603050405020304" pitchFamily="18" charset="0"/>
              </a:rPr>
              <a:t>Reference list</a:t>
            </a:r>
          </a:p>
          <a:p>
            <a:r>
              <a:rPr lang="en-GB" sz="1800" kern="100">
                <a:effectLst/>
                <a:latin typeface="Calibri Light" panose="020F0302020204030204" pitchFamily="34" charset="0"/>
                <a:ea typeface="Times New Roman" panose="02020603050405020304" pitchFamily="18" charset="0"/>
                <a:cs typeface="Times New Roman" panose="02020603050405020304" pitchFamily="18" charset="0"/>
              </a:rPr>
              <a:t>Omar shams (June 21 2023) understanding the roles of a solicitor in the uk legal systems </a:t>
            </a:r>
            <a:endParaRPr lang="en-GB" sz="18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a:effectLst/>
                <a:latin typeface="Calibri Light" panose="020F0302020204030204" pitchFamily="34" charset="0"/>
                <a:ea typeface="Times New Roman" panose="02020603050405020304" pitchFamily="18" charset="0"/>
                <a:cs typeface="Times New Roman" panose="02020603050405020304" pitchFamily="18" charset="0"/>
              </a:rPr>
              <a:t>Jemma smith (June 2023) areas of law </a:t>
            </a:r>
            <a:endParaRPr lang="en-GB" sz="18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err="1">
                <a:effectLst/>
                <a:latin typeface="Calibri Light" panose="020F0302020204030204" pitchFamily="34" charset="0"/>
                <a:ea typeface="Times New Roman" panose="02020603050405020304" pitchFamily="18" charset="0"/>
                <a:cs typeface="Times New Roman" panose="02020603050405020304" pitchFamily="18" charset="0"/>
              </a:rPr>
              <a:t>Mafruhdha</a:t>
            </a:r>
            <a:r>
              <a:rPr lang="en-GB" sz="1800" kern="100">
                <a:effectLst/>
                <a:latin typeface="Calibri Light" panose="020F0302020204030204" pitchFamily="34" charset="0"/>
                <a:ea typeface="Times New Roman" panose="02020603050405020304" pitchFamily="18" charset="0"/>
                <a:cs typeface="Times New Roman" panose="02020603050405020304" pitchFamily="18" charset="0"/>
              </a:rPr>
              <a:t> miah (June 24) the reality of a solicitor</a:t>
            </a:r>
            <a:endParaRPr lang="en-GB" sz="18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a:effectLst/>
                <a:latin typeface="Calibri Light" panose="020F0302020204030204" pitchFamily="34" charset="0"/>
                <a:ea typeface="Times New Roman" panose="02020603050405020304" pitchFamily="18" charset="0"/>
                <a:cs typeface="Times New Roman" panose="02020603050405020304" pitchFamily="18" charset="0"/>
              </a:rPr>
              <a:t>Olivia rowland ( June 2024) what is a solicitor</a:t>
            </a:r>
            <a:endParaRPr lang="en-GB" sz="18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a:effectLst/>
                <a:latin typeface="Calibri Light" panose="020F0302020204030204" pitchFamily="34" charset="0"/>
                <a:ea typeface="Times New Roman" panose="02020603050405020304" pitchFamily="18" charset="0"/>
                <a:cs typeface="Times New Roman" panose="02020603050405020304" pitchFamily="18" charset="0"/>
              </a:rPr>
              <a:t> </a:t>
            </a:r>
            <a:endParaRPr lang="en-GB" sz="18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a:effectLst/>
                <a:latin typeface="Calibri Light" panose="020F0302020204030204" pitchFamily="34" charset="0"/>
                <a:ea typeface="Times New Roman" panose="02020603050405020304" pitchFamily="18" charset="0"/>
                <a:cs typeface="Times New Roman" panose="02020603050405020304" pitchFamily="18" charset="0"/>
              </a:rPr>
              <a:t> </a:t>
            </a:r>
            <a:endParaRPr lang="en-GB" sz="1800" kern="10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1800">
              <a:effectLst/>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75F24704-EE9B-9444-BA13-8116EA56B317}" type="slidenum">
              <a:rPr lang="en-US" smtClean="0"/>
              <a:t>4</a:t>
            </a:fld>
            <a:endParaRPr lang="en-US"/>
          </a:p>
        </p:txBody>
      </p:sp>
    </p:spTree>
    <p:extLst>
      <p:ext uri="{BB962C8B-B14F-4D97-AF65-F5344CB8AC3E}">
        <p14:creationId xmlns:p14="http://schemas.microsoft.com/office/powerpoint/2010/main" val="8680041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28/04/2025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28/04/2025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28/04/2025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28/04/2025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28/04/2025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17549" y="2318034"/>
            <a:ext cx="8576733" cy="183445"/>
          </a:xfrm>
        </p:spPr>
        <p:txBody>
          <a:bodyPr anchor="b">
            <a:noAutofit/>
          </a:bodyPr>
          <a:lstStyle/>
          <a:p>
            <a:pPr algn="l"/>
            <a:r>
              <a:rPr lang="en-GB" sz="3600"/>
              <a:t>It is often argued that there is a lack of diversity in the legal field, primarily in relation to solicitors. Discuss the extent to which the above statement is correct. </a:t>
            </a:r>
          </a:p>
        </p:txBody>
      </p:sp>
      <p:sp>
        <p:nvSpPr>
          <p:cNvPr id="3" name="Subtitle 2"/>
          <p:cNvSpPr>
            <a:spLocks noGrp="1"/>
          </p:cNvSpPr>
          <p:nvPr>
            <p:ph type="subTitle" idx="1"/>
          </p:nvPr>
        </p:nvSpPr>
        <p:spPr>
          <a:xfrm>
            <a:off x="172842" y="4432506"/>
            <a:ext cx="4978399" cy="2058657"/>
          </a:xfrm>
        </p:spPr>
        <p:txBody>
          <a:bodyPr>
            <a:normAutofit/>
          </a:bodyPr>
          <a:lstStyle/>
          <a:p>
            <a:pPr algn="l"/>
            <a:r>
              <a:rPr lang="en-GB" sz="2000"/>
              <a:t>BMLW4012</a:t>
            </a:r>
          </a:p>
          <a:p>
            <a:pPr algn="l"/>
            <a:r>
              <a:rPr lang="en-GB" sz="2000"/>
              <a:t>Lillie- 2404448</a:t>
            </a:r>
          </a:p>
          <a:p>
            <a:pPr algn="l"/>
            <a:r>
              <a:rPr lang="en-GB" sz="2000" err="1"/>
              <a:t>Seren</a:t>
            </a:r>
            <a:r>
              <a:rPr lang="en-GB" sz="2000"/>
              <a:t>- 2405040</a:t>
            </a:r>
          </a:p>
          <a:p>
            <a:pPr algn="l"/>
            <a:r>
              <a:rPr lang="en-GB" sz="2000" err="1"/>
              <a:t>Lisha</a:t>
            </a:r>
            <a:r>
              <a:rPr lang="en-GB" sz="2000"/>
              <a:t>- 2306007</a:t>
            </a:r>
          </a:p>
        </p:txBody>
      </p:sp>
      <p:pic>
        <p:nvPicPr>
          <p:cNvPr id="7" name="Graphic 6" descr="Judge">
            <a:extLst>
              <a:ext uri="{FF2B5EF4-FFF2-40B4-BE49-F238E27FC236}">
                <a16:creationId xmlns:a16="http://schemas.microsoft.com/office/drawing/2014/main" id="{B5703440-42B7-CB19-6C93-D818343C1C1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17549" y="2776619"/>
            <a:ext cx="1289051" cy="1289051"/>
          </a:xfrm>
          <a:prstGeom prst="rect">
            <a:avLst/>
          </a:prstGeom>
        </p:spPr>
      </p:pic>
      <p:pic>
        <p:nvPicPr>
          <p:cNvPr id="9" name="Graphic 8" descr="Judge">
            <a:extLst>
              <a:ext uri="{FF2B5EF4-FFF2-40B4-BE49-F238E27FC236}">
                <a16:creationId xmlns:a16="http://schemas.microsoft.com/office/drawing/2014/main" id="{C5A28B1A-5B83-43E7-9385-73F9CB5D05A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Background Fill">
            <a:extLst>
              <a:ext uri="{FF2B5EF4-FFF2-40B4-BE49-F238E27FC236}">
                <a16:creationId xmlns:a16="http://schemas.microsoft.com/office/drawing/2014/main" id="{3C915414-2809-4735-A560-0D5FE6670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382"/>
            <a:ext cx="12188952" cy="6858000"/>
          </a:xfrm>
          <a:prstGeom prst="rect">
            <a:avLst/>
          </a:prstGeom>
          <a:solidFill>
            <a:schemeClr val="bg1">
              <a:lumMod val="95000"/>
            </a:schemeClr>
          </a:solidFill>
          <a:ln w="508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id">
            <a:extLst>
              <a:ext uri="{FF2B5EF4-FFF2-40B4-BE49-F238E27FC236}">
                <a16:creationId xmlns:a16="http://schemas.microsoft.com/office/drawing/2014/main" id="{24413201-85BF-4680-A7D4-10CDBD0356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038471" cy="6858000"/>
            <a:chOff x="0" y="-12406"/>
            <a:chExt cx="12038471" cy="6858000"/>
          </a:xfrm>
        </p:grpSpPr>
        <p:cxnSp>
          <p:nvCxnSpPr>
            <p:cNvPr id="14" name="Straight Connector 13">
              <a:extLst>
                <a:ext uri="{FF2B5EF4-FFF2-40B4-BE49-F238E27FC236}">
                  <a16:creationId xmlns:a16="http://schemas.microsoft.com/office/drawing/2014/main" id="{1F819D8C-C8E5-4336-9882-79FBF65551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0"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5" name="Straight Connector 14">
              <a:extLst>
                <a:ext uri="{FF2B5EF4-FFF2-40B4-BE49-F238E27FC236}">
                  <a16:creationId xmlns:a16="http://schemas.microsoft.com/office/drawing/2014/main" id="{7D732480-09E4-401A-B2D9-E6C662FBCA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719781"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6" name="Straight Connector 15">
              <a:extLst>
                <a:ext uri="{FF2B5EF4-FFF2-40B4-BE49-F238E27FC236}">
                  <a16:creationId xmlns:a16="http://schemas.microsoft.com/office/drawing/2014/main" id="{87D8355C-E417-4D36-91FF-2CC1E1FE9F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672683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7" name="Straight Connector 16">
              <a:extLst>
                <a:ext uri="{FF2B5EF4-FFF2-40B4-BE49-F238E27FC236}">
                  <a16:creationId xmlns:a16="http://schemas.microsoft.com/office/drawing/2014/main" id="{6ADF7267-EAAE-43CE-ACEF-608328FB17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25"/>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8" name="Straight Connector 17">
              <a:extLst>
                <a:ext uri="{FF2B5EF4-FFF2-40B4-BE49-F238E27FC236}">
                  <a16:creationId xmlns:a16="http://schemas.microsoft.com/office/drawing/2014/main" id="{54C901E2-0CDB-4316-B262-3B9E68F335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729498"/>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9" name="Straight Connector 18">
              <a:extLst>
                <a:ext uri="{FF2B5EF4-FFF2-40B4-BE49-F238E27FC236}">
                  <a16:creationId xmlns:a16="http://schemas.microsoft.com/office/drawing/2014/main" id="{D8F6D31A-084C-4F10-9A8F-A9645DFB71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60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0" name="Straight Connector 19">
              <a:extLst>
                <a:ext uri="{FF2B5EF4-FFF2-40B4-BE49-F238E27FC236}">
                  <a16:creationId xmlns:a16="http://schemas.microsoft.com/office/drawing/2014/main" id="{E38E09F0-F130-45B5-B0AF-7EF3F0172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684395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1" name="Straight Connector 20">
              <a:extLst>
                <a:ext uri="{FF2B5EF4-FFF2-40B4-BE49-F238E27FC236}">
                  <a16:creationId xmlns:a16="http://schemas.microsoft.com/office/drawing/2014/main" id="{569330E2-17DA-4F0D-B377-6E4499C79A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513120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2" name="Straight Connector 21">
              <a:extLst>
                <a:ext uri="{FF2B5EF4-FFF2-40B4-BE49-F238E27FC236}">
                  <a16:creationId xmlns:a16="http://schemas.microsoft.com/office/drawing/2014/main" id="{A3192707-5744-4C77-8CD6-D682F90800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20892"/>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3" name="Straight Connector 22">
              <a:extLst>
                <a:ext uri="{FF2B5EF4-FFF2-40B4-BE49-F238E27FC236}">
                  <a16:creationId xmlns:a16="http://schemas.microsoft.com/office/drawing/2014/main" id="{E367A44A-5DD0-43B5-B6DB-1CA3BC5AF0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3422784"/>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4" name="Straight Connector 23">
              <a:extLst>
                <a:ext uri="{FF2B5EF4-FFF2-40B4-BE49-F238E27FC236}">
                  <a16:creationId xmlns:a16="http://schemas.microsoft.com/office/drawing/2014/main" id="{280809D1-164B-4A0C-84BB-2AC46F3BDE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832198"/>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5" name="Straight Connector 24">
              <a:extLst>
                <a:ext uri="{FF2B5EF4-FFF2-40B4-BE49-F238E27FC236}">
                  <a16:creationId xmlns:a16="http://schemas.microsoft.com/office/drawing/2014/main" id="{E379EC94-3698-4695-8CE7-61DBDF5EE6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3538773"/>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8755B95C-6A71-4D4F-8F48-B21F893E6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5240042"/>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7" name="Straight Connector 26">
              <a:extLst>
                <a:ext uri="{FF2B5EF4-FFF2-40B4-BE49-F238E27FC236}">
                  <a16:creationId xmlns:a16="http://schemas.microsoft.com/office/drawing/2014/main" id="{6099C53A-E394-462E-BF63-1639A8E283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828837"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8" name="Straight Connector 27">
              <a:extLst>
                <a:ext uri="{FF2B5EF4-FFF2-40B4-BE49-F238E27FC236}">
                  <a16:creationId xmlns:a16="http://schemas.microsoft.com/office/drawing/2014/main" id="{9AC427FF-C3BE-45A0-9FB1-A6A4C8C4CD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439563"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9" name="Straight Connector 28">
              <a:extLst>
                <a:ext uri="{FF2B5EF4-FFF2-40B4-BE49-F238E27FC236}">
                  <a16:creationId xmlns:a16="http://schemas.microsoft.com/office/drawing/2014/main" id="{2B15D91A-BF52-4704-8F6B-A7C4746181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59344"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0" name="Straight Connector 29">
              <a:extLst>
                <a:ext uri="{FF2B5EF4-FFF2-40B4-BE49-F238E27FC236}">
                  <a16:creationId xmlns:a16="http://schemas.microsoft.com/office/drawing/2014/main" id="{1D9241FD-0E0D-409B-A2AF-8F06ACB757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79125"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1" name="Straight Connector 30">
              <a:extLst>
                <a:ext uri="{FF2B5EF4-FFF2-40B4-BE49-F238E27FC236}">
                  <a16:creationId xmlns:a16="http://schemas.microsoft.com/office/drawing/2014/main" id="{F8B3D884-11F6-4FF3-82C2-1C2311451C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59890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2" name="Straight Connector 31">
              <a:extLst>
                <a:ext uri="{FF2B5EF4-FFF2-40B4-BE49-F238E27FC236}">
                  <a16:creationId xmlns:a16="http://schemas.microsoft.com/office/drawing/2014/main" id="{A15AB342-981A-44B4-846D-B0B2394ACF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038471"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3" name="Straight Connector 32">
              <a:extLst>
                <a:ext uri="{FF2B5EF4-FFF2-40B4-BE49-F238E27FC236}">
                  <a16:creationId xmlns:a16="http://schemas.microsoft.com/office/drawing/2014/main" id="{872C80E7-0A00-4063-BEE2-6B6B446A4A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318688"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4" name="Straight Connector 33">
              <a:extLst>
                <a:ext uri="{FF2B5EF4-FFF2-40B4-BE49-F238E27FC236}">
                  <a16:creationId xmlns:a16="http://schemas.microsoft.com/office/drawing/2014/main" id="{CDDFAF9B-F940-4E8C-905E-31851E6E71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549263"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5" name="Straight Connector 34">
              <a:extLst>
                <a:ext uri="{FF2B5EF4-FFF2-40B4-BE49-F238E27FC236}">
                  <a16:creationId xmlns:a16="http://schemas.microsoft.com/office/drawing/2014/main" id="{DE75405B-4987-4ED0-838B-B550E11C50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72269" y="1609"/>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6" name="Straight Connector 35">
              <a:extLst>
                <a:ext uri="{FF2B5EF4-FFF2-40B4-BE49-F238E27FC236}">
                  <a16:creationId xmlns:a16="http://schemas.microsoft.com/office/drawing/2014/main" id="{2D23C412-06C7-4364-B5C1-6492A9D36B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990113"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7" name="Straight Connector 36">
              <a:extLst>
                <a:ext uri="{FF2B5EF4-FFF2-40B4-BE49-F238E27FC236}">
                  <a16:creationId xmlns:a16="http://schemas.microsoft.com/office/drawing/2014/main" id="{3E558B2C-BA31-4EF6-AA51-34C38C4FAC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1578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8" name="Straight Connector 37">
              <a:extLst>
                <a:ext uri="{FF2B5EF4-FFF2-40B4-BE49-F238E27FC236}">
                  <a16:creationId xmlns:a16="http://schemas.microsoft.com/office/drawing/2014/main" id="{49BF6B7B-33CA-48B1-A1DC-E4917FB89D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435730"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9" name="Straight Connector 38">
              <a:extLst>
                <a:ext uri="{FF2B5EF4-FFF2-40B4-BE49-F238E27FC236}">
                  <a16:creationId xmlns:a16="http://schemas.microsoft.com/office/drawing/2014/main" id="{B91E8E40-9C42-4E16-980F-D9B38872F3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4293"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40" name="Straight Connector 39">
              <a:extLst>
                <a:ext uri="{FF2B5EF4-FFF2-40B4-BE49-F238E27FC236}">
                  <a16:creationId xmlns:a16="http://schemas.microsoft.com/office/drawing/2014/main" id="{6B7E3690-D803-4CC7-BA93-B51ACF040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417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grpSp>
      <p:sp>
        <p:nvSpPr>
          <p:cNvPr id="42" name="Rectangle 41">
            <a:extLst>
              <a:ext uri="{FF2B5EF4-FFF2-40B4-BE49-F238E27FC236}">
                <a16:creationId xmlns:a16="http://schemas.microsoft.com/office/drawing/2014/main" id="{8598C028-7D11-466B-828C-C15B79B69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8942" y="147450"/>
            <a:ext cx="4237668" cy="6586489"/>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F45AF8-35B5-2790-B4AD-8258658FFD85}"/>
              </a:ext>
            </a:extLst>
          </p:cNvPr>
          <p:cNvSpPr>
            <a:spLocks noGrp="1"/>
          </p:cNvSpPr>
          <p:nvPr>
            <p:ph type="title"/>
          </p:nvPr>
        </p:nvSpPr>
        <p:spPr>
          <a:xfrm rot="16200000">
            <a:off x="-777496" y="2333828"/>
            <a:ext cx="5513832" cy="2398629"/>
          </a:xfrm>
        </p:spPr>
        <p:txBody>
          <a:bodyPr anchor="t">
            <a:normAutofit/>
          </a:bodyPr>
          <a:lstStyle/>
          <a:p>
            <a:r>
              <a:rPr lang="en-GB" sz="4800" b="1" u="sng"/>
              <a:t>Contents page</a:t>
            </a:r>
            <a:r>
              <a:rPr lang="en-GB" sz="4800"/>
              <a:t> </a:t>
            </a:r>
            <a:endParaRPr lang="en-US" sz="4800"/>
          </a:p>
        </p:txBody>
      </p:sp>
      <p:sp>
        <p:nvSpPr>
          <p:cNvPr id="3" name="Content Placeholder 2">
            <a:extLst>
              <a:ext uri="{FF2B5EF4-FFF2-40B4-BE49-F238E27FC236}">
                <a16:creationId xmlns:a16="http://schemas.microsoft.com/office/drawing/2014/main" id="{E4A71701-A714-4CCA-D348-3246232604D7}"/>
              </a:ext>
            </a:extLst>
          </p:cNvPr>
          <p:cNvSpPr>
            <a:spLocks noGrp="1"/>
          </p:cNvSpPr>
          <p:nvPr>
            <p:ph idx="1"/>
          </p:nvPr>
        </p:nvSpPr>
        <p:spPr>
          <a:xfrm>
            <a:off x="2818525" y="250418"/>
            <a:ext cx="3934888" cy="6371708"/>
          </a:xfrm>
        </p:spPr>
        <p:txBody>
          <a:bodyPr anchor="ctr">
            <a:normAutofit/>
          </a:bodyPr>
          <a:lstStyle/>
          <a:p>
            <a:pPr>
              <a:buFont typeface="Wingdings" pitchFamily="2" charset="2"/>
              <a:buChar char="Ø"/>
            </a:pPr>
            <a:r>
              <a:rPr lang="en-GB" sz="1800"/>
              <a:t>Introduction </a:t>
            </a:r>
          </a:p>
          <a:p>
            <a:pPr>
              <a:buFont typeface="Wingdings" pitchFamily="2" charset="2"/>
              <a:buChar char="Ø"/>
            </a:pPr>
            <a:endParaRPr lang="en-GB" sz="1800"/>
          </a:p>
          <a:p>
            <a:pPr>
              <a:buFont typeface="Wingdings" pitchFamily="2" charset="2"/>
              <a:buChar char="Ø"/>
            </a:pPr>
            <a:r>
              <a:rPr lang="en-GB" sz="1800"/>
              <a:t>What is a solicitor?</a:t>
            </a:r>
          </a:p>
          <a:p>
            <a:pPr>
              <a:buFont typeface="Wingdings" pitchFamily="2" charset="2"/>
              <a:buChar char="Ø"/>
            </a:pPr>
            <a:endParaRPr lang="en-GB" sz="1800"/>
          </a:p>
          <a:p>
            <a:pPr>
              <a:buFont typeface="Wingdings" pitchFamily="2" charset="2"/>
              <a:buChar char="Ø"/>
            </a:pPr>
            <a:r>
              <a:rPr lang="en-GB" sz="1800"/>
              <a:t>What is the role of a solicitor?</a:t>
            </a:r>
          </a:p>
          <a:p>
            <a:pPr>
              <a:buFont typeface="Wingdings" pitchFamily="2" charset="2"/>
              <a:buChar char="Ø"/>
            </a:pPr>
            <a:endParaRPr lang="en-GB" sz="1800"/>
          </a:p>
          <a:p>
            <a:pPr>
              <a:buFont typeface="Wingdings" pitchFamily="2" charset="2"/>
              <a:buChar char="Ø"/>
            </a:pPr>
            <a:r>
              <a:rPr lang="en-GB" sz="1800"/>
              <a:t>Advantages and disadvantages of the role of a solicitor.</a:t>
            </a:r>
          </a:p>
          <a:p>
            <a:pPr>
              <a:buFont typeface="Wingdings" pitchFamily="2" charset="2"/>
              <a:buChar char="Ø"/>
            </a:pPr>
            <a:endParaRPr lang="en-GB" sz="1800"/>
          </a:p>
          <a:p>
            <a:pPr>
              <a:buFont typeface="Wingdings" pitchFamily="2" charset="2"/>
              <a:buChar char="Ø"/>
            </a:pPr>
            <a:r>
              <a:rPr lang="en-GB" sz="1800"/>
              <a:t>Timeline </a:t>
            </a:r>
          </a:p>
          <a:p>
            <a:pPr>
              <a:buFont typeface="Wingdings" pitchFamily="2" charset="2"/>
              <a:buChar char="Ø"/>
            </a:pPr>
            <a:endParaRPr lang="en-GB" sz="1800"/>
          </a:p>
          <a:p>
            <a:pPr>
              <a:buFont typeface="Wingdings" pitchFamily="2" charset="2"/>
              <a:buChar char="Ø"/>
            </a:pPr>
            <a:r>
              <a:rPr lang="en-GB" sz="1800"/>
              <a:t>Statistics of the makeup of the solicitors profession </a:t>
            </a:r>
          </a:p>
          <a:p>
            <a:pPr>
              <a:buFont typeface="Wingdings" pitchFamily="2" charset="2"/>
              <a:buChar char="Ø"/>
            </a:pPr>
            <a:endParaRPr lang="en-GB" sz="1800"/>
          </a:p>
          <a:p>
            <a:pPr>
              <a:buFont typeface="Wingdings" pitchFamily="2" charset="2"/>
              <a:buChar char="Ø"/>
            </a:pPr>
            <a:r>
              <a:rPr lang="en-GB" sz="1800"/>
              <a:t>A comparison of statistics of previous years </a:t>
            </a:r>
          </a:p>
          <a:p>
            <a:pPr>
              <a:buFont typeface="Wingdings" pitchFamily="2" charset="2"/>
              <a:buChar char="Ø"/>
            </a:pPr>
            <a:endParaRPr lang="en-GB" sz="1800"/>
          </a:p>
          <a:p>
            <a:pPr>
              <a:buFont typeface="Wingdings" pitchFamily="2" charset="2"/>
              <a:buChar char="Ø"/>
            </a:pPr>
            <a:r>
              <a:rPr lang="en-GB" sz="1800"/>
              <a:t>Conclusion </a:t>
            </a:r>
          </a:p>
        </p:txBody>
      </p:sp>
      <p:pic>
        <p:nvPicPr>
          <p:cNvPr id="6" name="Picture 5">
            <a:extLst>
              <a:ext uri="{FF2B5EF4-FFF2-40B4-BE49-F238E27FC236}">
                <a16:creationId xmlns:a16="http://schemas.microsoft.com/office/drawing/2014/main" id="{6C6FE49D-15CC-34E3-001A-7E5E6D385691}"/>
              </a:ext>
            </a:extLst>
          </p:cNvPr>
          <p:cNvPicPr>
            <a:picLocks noChangeAspect="1"/>
          </p:cNvPicPr>
          <p:nvPr/>
        </p:nvPicPr>
        <p:blipFill>
          <a:blip r:embed="rId3">
            <a:extLst>
              <a:ext uri="{28A0092B-C50C-407E-A947-70E740481C1C}">
                <a14:useLocalDpi xmlns:a14="http://schemas.microsoft.com/office/drawing/2010/main" val="0"/>
              </a:ext>
            </a:extLst>
          </a:blip>
          <a:srcRect l="18707" r="32953" b="-2"/>
          <a:stretch/>
        </p:blipFill>
        <p:spPr>
          <a:xfrm>
            <a:off x="6975438" y="163876"/>
            <a:ext cx="2113793" cy="3275359"/>
          </a:xfrm>
          <a:prstGeom prst="rect">
            <a:avLst/>
          </a:prstGeom>
        </p:spPr>
      </p:pic>
      <p:pic>
        <p:nvPicPr>
          <p:cNvPr id="5" name="Picture 4">
            <a:extLst>
              <a:ext uri="{FF2B5EF4-FFF2-40B4-BE49-F238E27FC236}">
                <a16:creationId xmlns:a16="http://schemas.microsoft.com/office/drawing/2014/main" id="{6E01A2AC-5967-C0E0-7B44-CDAE9BDD824F}"/>
              </a:ext>
            </a:extLst>
          </p:cNvPr>
          <p:cNvPicPr>
            <a:picLocks noChangeAspect="1"/>
          </p:cNvPicPr>
          <p:nvPr/>
        </p:nvPicPr>
        <p:blipFill>
          <a:blip r:embed="rId4">
            <a:extLst>
              <a:ext uri="{28A0092B-C50C-407E-A947-70E740481C1C}">
                <a14:useLocalDpi xmlns:a14="http://schemas.microsoft.com/office/drawing/2010/main" val="0"/>
              </a:ext>
            </a:extLst>
          </a:blip>
          <a:srcRect l="29131" r="27790" b="-2"/>
          <a:stretch/>
        </p:blipFill>
        <p:spPr>
          <a:xfrm>
            <a:off x="9223584" y="163875"/>
            <a:ext cx="2113793" cy="3275359"/>
          </a:xfrm>
          <a:prstGeom prst="rect">
            <a:avLst/>
          </a:prstGeom>
        </p:spPr>
      </p:pic>
      <p:cxnSp>
        <p:nvCxnSpPr>
          <p:cNvPr id="44" name="Straight Connector 43">
            <a:extLst>
              <a:ext uri="{FF2B5EF4-FFF2-40B4-BE49-F238E27FC236}">
                <a16:creationId xmlns:a16="http://schemas.microsoft.com/office/drawing/2014/main" id="{AD973FE6-C3E9-4817-9B9E-3F357A8DE2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649123" y="175263"/>
            <a:ext cx="8660248" cy="0"/>
          </a:xfrm>
          <a:prstGeom prst="line">
            <a:avLst/>
          </a:prstGeom>
          <a:ln w="50800" cap="sq">
            <a:solidFill>
              <a:schemeClr val="accent5"/>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46" name="Color">
            <a:extLst>
              <a:ext uri="{FF2B5EF4-FFF2-40B4-BE49-F238E27FC236}">
                <a16:creationId xmlns:a16="http://schemas.microsoft.com/office/drawing/2014/main" id="{D665D759-2DF8-4D47-8386-4BA28901A7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7704" y="147451"/>
            <a:ext cx="685800" cy="6586489"/>
          </a:xfrm>
          <a:prstGeom prst="rect">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5"/>
              </a:solidFill>
            </a:endParaRPr>
          </a:p>
        </p:txBody>
      </p:sp>
      <p:pic>
        <p:nvPicPr>
          <p:cNvPr id="4" name="Picture 3">
            <a:extLst>
              <a:ext uri="{FF2B5EF4-FFF2-40B4-BE49-F238E27FC236}">
                <a16:creationId xmlns:a16="http://schemas.microsoft.com/office/drawing/2014/main" id="{70103117-76B7-9515-D21A-6A7E53D7A724}"/>
              </a:ext>
            </a:extLst>
          </p:cNvPr>
          <p:cNvPicPr>
            <a:picLocks noChangeAspect="1"/>
          </p:cNvPicPr>
          <p:nvPr/>
        </p:nvPicPr>
        <p:blipFill>
          <a:blip r:embed="rId5">
            <a:extLst>
              <a:ext uri="{28A0092B-C50C-407E-A947-70E740481C1C}">
                <a14:useLocalDpi xmlns:a14="http://schemas.microsoft.com/office/drawing/2010/main" val="0"/>
              </a:ext>
            </a:extLst>
          </a:blip>
          <a:srcRect l="10866" r="28291"/>
          <a:stretch/>
        </p:blipFill>
        <p:spPr>
          <a:xfrm>
            <a:off x="7003303" y="3533142"/>
            <a:ext cx="4362701" cy="3191560"/>
          </a:xfrm>
          <a:prstGeom prst="rect">
            <a:avLst/>
          </a:prstGeom>
        </p:spPr>
      </p:pic>
      <p:sp>
        <p:nvSpPr>
          <p:cNvPr id="7" name="TextBox 6">
            <a:extLst>
              <a:ext uri="{FF2B5EF4-FFF2-40B4-BE49-F238E27FC236}">
                <a16:creationId xmlns:a16="http://schemas.microsoft.com/office/drawing/2014/main" id="{256547AB-4749-3C53-9FC6-51BB67264197}"/>
              </a:ext>
            </a:extLst>
          </p:cNvPr>
          <p:cNvSpPr txBox="1"/>
          <p:nvPr/>
        </p:nvSpPr>
        <p:spPr>
          <a:xfrm>
            <a:off x="60324" y="193301"/>
            <a:ext cx="3501633" cy="646331"/>
          </a:xfrm>
          <a:prstGeom prst="rect">
            <a:avLst/>
          </a:prstGeom>
          <a:noFill/>
        </p:spPr>
        <p:txBody>
          <a:bodyPr wrap="square" rtlCol="0">
            <a:spAutoFit/>
          </a:bodyPr>
          <a:lstStyle/>
          <a:p>
            <a:r>
              <a:rPr lang="en-GB" sz="1800"/>
              <a:t>BMLW4012</a:t>
            </a:r>
          </a:p>
          <a:p>
            <a:pPr algn="l"/>
            <a:r>
              <a:rPr lang="en-GB"/>
              <a:t>Lillie Owen - 2404448</a:t>
            </a:r>
            <a:endParaRPr lang="en-US"/>
          </a:p>
        </p:txBody>
      </p:sp>
    </p:spTree>
    <p:extLst>
      <p:ext uri="{BB962C8B-B14F-4D97-AF65-F5344CB8AC3E}">
        <p14:creationId xmlns:p14="http://schemas.microsoft.com/office/powerpoint/2010/main" val="2067077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8CCB8-1381-BF04-F70E-2974FA608071}"/>
              </a:ext>
            </a:extLst>
          </p:cNvPr>
          <p:cNvSpPr>
            <a:spLocks noGrp="1"/>
          </p:cNvSpPr>
          <p:nvPr>
            <p:ph type="title"/>
          </p:nvPr>
        </p:nvSpPr>
        <p:spPr>
          <a:xfrm>
            <a:off x="4704644" y="46037"/>
            <a:ext cx="3677356" cy="1325563"/>
          </a:xfrm>
        </p:spPr>
        <p:txBody>
          <a:bodyPr/>
          <a:lstStyle/>
          <a:p>
            <a:r>
              <a:rPr lang="en-GB" b="1" u="sng"/>
              <a:t>Introduction</a:t>
            </a:r>
            <a:r>
              <a:rPr lang="en-GB"/>
              <a:t> </a:t>
            </a:r>
            <a:endParaRPr lang="en-US"/>
          </a:p>
        </p:txBody>
      </p:sp>
      <p:sp>
        <p:nvSpPr>
          <p:cNvPr id="4" name="Star: 8 Points 3">
            <a:extLst>
              <a:ext uri="{FF2B5EF4-FFF2-40B4-BE49-F238E27FC236}">
                <a16:creationId xmlns:a16="http://schemas.microsoft.com/office/drawing/2014/main" id="{A5C2B431-6946-A40A-C1D7-78AB3BB3ABB6}"/>
              </a:ext>
            </a:extLst>
          </p:cNvPr>
          <p:cNvSpPr/>
          <p:nvPr/>
        </p:nvSpPr>
        <p:spPr>
          <a:xfrm>
            <a:off x="4250266" y="1991342"/>
            <a:ext cx="3355623" cy="2875316"/>
          </a:xfrm>
          <a:prstGeom prst="star8">
            <a:avLst>
              <a:gd name="adj" fmla="val 31120"/>
            </a:avLst>
          </a:prstGeom>
          <a:solidFill>
            <a:schemeClr val="bg2"/>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Solicitors!</a:t>
            </a:r>
            <a:endParaRPr lang="en-US">
              <a:solidFill>
                <a:schemeClr val="tx1"/>
              </a:solidFill>
            </a:endParaRPr>
          </a:p>
        </p:txBody>
      </p:sp>
      <p:cxnSp>
        <p:nvCxnSpPr>
          <p:cNvPr id="6" name="Straight Arrow Connector 5">
            <a:extLst>
              <a:ext uri="{FF2B5EF4-FFF2-40B4-BE49-F238E27FC236}">
                <a16:creationId xmlns:a16="http://schemas.microsoft.com/office/drawing/2014/main" id="{22334A4A-0107-0746-53A4-BA431B00F8C4}"/>
              </a:ext>
            </a:extLst>
          </p:cNvPr>
          <p:cNvCxnSpPr>
            <a:cxnSpLocks/>
          </p:cNvCxnSpPr>
          <p:nvPr/>
        </p:nvCxnSpPr>
        <p:spPr>
          <a:xfrm flipV="1">
            <a:off x="7487358" y="1733946"/>
            <a:ext cx="1704622" cy="948267"/>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3C03FB47-FD5C-91F9-4D28-91566944490E}"/>
              </a:ext>
            </a:extLst>
          </p:cNvPr>
          <p:cNvCxnSpPr>
            <a:cxnSpLocks/>
          </p:cNvCxnSpPr>
          <p:nvPr/>
        </p:nvCxnSpPr>
        <p:spPr>
          <a:xfrm>
            <a:off x="7032981" y="3859191"/>
            <a:ext cx="2158999" cy="335316"/>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40921105-9D80-B863-9D5D-C965D3E4E357}"/>
              </a:ext>
            </a:extLst>
          </p:cNvPr>
          <p:cNvCxnSpPr>
            <a:cxnSpLocks/>
          </p:cNvCxnSpPr>
          <p:nvPr/>
        </p:nvCxnSpPr>
        <p:spPr>
          <a:xfrm>
            <a:off x="2353732" y="2970079"/>
            <a:ext cx="1820333" cy="474134"/>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F0BB3C0C-CF1D-55EA-DC70-E042290942C5}"/>
              </a:ext>
            </a:extLst>
          </p:cNvPr>
          <p:cNvCxnSpPr>
            <a:cxnSpLocks/>
          </p:cNvCxnSpPr>
          <p:nvPr/>
        </p:nvCxnSpPr>
        <p:spPr>
          <a:xfrm flipV="1">
            <a:off x="2664175" y="4593061"/>
            <a:ext cx="1962605" cy="822787"/>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7" name="TextBox 16">
            <a:extLst>
              <a:ext uri="{FF2B5EF4-FFF2-40B4-BE49-F238E27FC236}">
                <a16:creationId xmlns:a16="http://schemas.microsoft.com/office/drawing/2014/main" id="{4C9EAD9E-99D7-DC6B-1F80-1DFF9D3BC77F}"/>
              </a:ext>
            </a:extLst>
          </p:cNvPr>
          <p:cNvSpPr txBox="1"/>
          <p:nvPr/>
        </p:nvSpPr>
        <p:spPr>
          <a:xfrm>
            <a:off x="9362474" y="1133781"/>
            <a:ext cx="2392081" cy="1107996"/>
          </a:xfrm>
          <a:prstGeom prst="rect">
            <a:avLst/>
          </a:prstGeom>
          <a:noFill/>
        </p:spPr>
        <p:txBody>
          <a:bodyPr wrap="square" rtlCol="0">
            <a:spAutoFit/>
          </a:bodyPr>
          <a:lstStyle/>
          <a:p>
            <a:pPr algn="l"/>
            <a:r>
              <a:rPr lang="en-GB" sz="2200"/>
              <a:t>What is a solicitor and what their job role is?</a:t>
            </a:r>
            <a:endParaRPr lang="en-US" sz="2200"/>
          </a:p>
        </p:txBody>
      </p:sp>
      <p:sp>
        <p:nvSpPr>
          <p:cNvPr id="18" name="TextBox 17">
            <a:extLst>
              <a:ext uri="{FF2B5EF4-FFF2-40B4-BE49-F238E27FC236}">
                <a16:creationId xmlns:a16="http://schemas.microsoft.com/office/drawing/2014/main" id="{B508A38B-9C40-6522-9F9D-43B559296CC7}"/>
              </a:ext>
            </a:extLst>
          </p:cNvPr>
          <p:cNvSpPr txBox="1"/>
          <p:nvPr/>
        </p:nvSpPr>
        <p:spPr>
          <a:xfrm>
            <a:off x="8589133" y="4339224"/>
            <a:ext cx="2660775" cy="1384995"/>
          </a:xfrm>
          <a:prstGeom prst="rect">
            <a:avLst/>
          </a:prstGeom>
          <a:noFill/>
        </p:spPr>
        <p:txBody>
          <a:bodyPr wrap="square" rtlCol="0">
            <a:spAutoFit/>
          </a:bodyPr>
          <a:lstStyle/>
          <a:p>
            <a:pPr algn="l"/>
            <a:r>
              <a:rPr lang="en-GB" sz="2100"/>
              <a:t>How statistics change overtime but also imply if there is major change </a:t>
            </a:r>
            <a:endParaRPr lang="en-US" sz="2100"/>
          </a:p>
        </p:txBody>
      </p:sp>
      <p:sp>
        <p:nvSpPr>
          <p:cNvPr id="19" name="TextBox 18">
            <a:extLst>
              <a:ext uri="{FF2B5EF4-FFF2-40B4-BE49-F238E27FC236}">
                <a16:creationId xmlns:a16="http://schemas.microsoft.com/office/drawing/2014/main" id="{B047F652-B03E-C6D7-565D-1C6CBCA292E9}"/>
              </a:ext>
            </a:extLst>
          </p:cNvPr>
          <p:cNvSpPr txBox="1"/>
          <p:nvPr/>
        </p:nvSpPr>
        <p:spPr>
          <a:xfrm>
            <a:off x="103182" y="2046749"/>
            <a:ext cx="2795597" cy="1107996"/>
          </a:xfrm>
          <a:prstGeom prst="rect">
            <a:avLst/>
          </a:prstGeom>
          <a:noFill/>
        </p:spPr>
        <p:txBody>
          <a:bodyPr wrap="square" rtlCol="0">
            <a:spAutoFit/>
          </a:bodyPr>
          <a:lstStyle/>
          <a:p>
            <a:pPr algn="l"/>
            <a:r>
              <a:rPr lang="en-GB" sz="2200"/>
              <a:t>Solicitors occupation can lack diversity in the legal field</a:t>
            </a:r>
            <a:endParaRPr lang="en-US" sz="2200"/>
          </a:p>
        </p:txBody>
      </p:sp>
      <p:sp>
        <p:nvSpPr>
          <p:cNvPr id="21" name="TextBox 20">
            <a:extLst>
              <a:ext uri="{FF2B5EF4-FFF2-40B4-BE49-F238E27FC236}">
                <a16:creationId xmlns:a16="http://schemas.microsoft.com/office/drawing/2014/main" id="{66EE76E6-BB2D-1830-EFB4-956EFB832508}"/>
              </a:ext>
            </a:extLst>
          </p:cNvPr>
          <p:cNvSpPr txBox="1"/>
          <p:nvPr/>
        </p:nvSpPr>
        <p:spPr>
          <a:xfrm>
            <a:off x="303099" y="4263386"/>
            <a:ext cx="1962606" cy="2304923"/>
          </a:xfrm>
          <a:prstGeom prst="rect">
            <a:avLst/>
          </a:prstGeom>
          <a:noFill/>
        </p:spPr>
        <p:txBody>
          <a:bodyPr wrap="square" rtlCol="0">
            <a:spAutoFit/>
          </a:bodyPr>
          <a:lstStyle/>
          <a:p>
            <a:pPr algn="l"/>
            <a:r>
              <a:rPr lang="en-GB"/>
              <a:t>Solicitors are required to be positive advocates for their clients, but also provide them with accurate legal support </a:t>
            </a:r>
          </a:p>
        </p:txBody>
      </p:sp>
      <p:sp>
        <p:nvSpPr>
          <p:cNvPr id="25" name="TextBox 24">
            <a:extLst>
              <a:ext uri="{FF2B5EF4-FFF2-40B4-BE49-F238E27FC236}">
                <a16:creationId xmlns:a16="http://schemas.microsoft.com/office/drawing/2014/main" id="{D3A12259-15BB-F1BC-7B6C-1003DB703EF5}"/>
              </a:ext>
            </a:extLst>
          </p:cNvPr>
          <p:cNvSpPr txBox="1"/>
          <p:nvPr/>
        </p:nvSpPr>
        <p:spPr>
          <a:xfrm>
            <a:off x="60324" y="193301"/>
            <a:ext cx="3501633" cy="646331"/>
          </a:xfrm>
          <a:prstGeom prst="rect">
            <a:avLst/>
          </a:prstGeom>
          <a:noFill/>
        </p:spPr>
        <p:txBody>
          <a:bodyPr wrap="square" rtlCol="0">
            <a:spAutoFit/>
          </a:bodyPr>
          <a:lstStyle/>
          <a:p>
            <a:r>
              <a:rPr lang="en-GB" sz="1800"/>
              <a:t>BMLW4012</a:t>
            </a:r>
          </a:p>
          <a:p>
            <a:pPr algn="l"/>
            <a:r>
              <a:rPr lang="en-GB"/>
              <a:t>Lillie Owen - 2404448</a:t>
            </a:r>
            <a:endParaRPr lang="en-US"/>
          </a:p>
        </p:txBody>
      </p:sp>
    </p:spTree>
    <p:extLst>
      <p:ext uri="{BB962C8B-B14F-4D97-AF65-F5344CB8AC3E}">
        <p14:creationId xmlns:p14="http://schemas.microsoft.com/office/powerpoint/2010/main" val="585082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0C0A4-DA80-584F-243D-EABF94CEFA8E}"/>
              </a:ext>
            </a:extLst>
          </p:cNvPr>
          <p:cNvSpPr>
            <a:spLocks noGrp="1"/>
          </p:cNvSpPr>
          <p:nvPr>
            <p:ph type="title"/>
          </p:nvPr>
        </p:nvSpPr>
        <p:spPr>
          <a:xfrm>
            <a:off x="4309533" y="181681"/>
            <a:ext cx="4679244" cy="1325563"/>
          </a:xfrm>
        </p:spPr>
        <p:txBody>
          <a:bodyPr/>
          <a:lstStyle/>
          <a:p>
            <a:r>
              <a:rPr lang="en-GB" b="1" u="sng"/>
              <a:t>What is a solicitor?</a:t>
            </a:r>
            <a:endParaRPr lang="en-US" b="1" u="sng"/>
          </a:p>
        </p:txBody>
      </p:sp>
      <p:sp>
        <p:nvSpPr>
          <p:cNvPr id="4" name="TextBox 3">
            <a:extLst>
              <a:ext uri="{FF2B5EF4-FFF2-40B4-BE49-F238E27FC236}">
                <a16:creationId xmlns:a16="http://schemas.microsoft.com/office/drawing/2014/main" id="{3A095BF8-C568-7C27-08DB-2F7A85234A88}"/>
              </a:ext>
            </a:extLst>
          </p:cNvPr>
          <p:cNvSpPr txBox="1"/>
          <p:nvPr/>
        </p:nvSpPr>
        <p:spPr>
          <a:xfrm>
            <a:off x="6931378" y="3429000"/>
            <a:ext cx="5260622" cy="3970318"/>
          </a:xfrm>
          <a:prstGeom prst="rect">
            <a:avLst/>
          </a:prstGeom>
          <a:noFill/>
        </p:spPr>
        <p:txBody>
          <a:bodyPr wrap="square" rtlCol="0">
            <a:spAutoFit/>
          </a:bodyPr>
          <a:lstStyle/>
          <a:p>
            <a:pPr algn="l"/>
            <a:r>
              <a:rPr lang="en-GB" u="sng"/>
              <a:t>What are solicitors required to do?</a:t>
            </a:r>
          </a:p>
          <a:p>
            <a:pPr marL="285750" indent="-285750" algn="l">
              <a:buFont typeface="Wingdings" pitchFamily="2" charset="2"/>
              <a:buChar char="Ø"/>
            </a:pPr>
            <a:r>
              <a:rPr lang="en-GB"/>
              <a:t>Represent their clients during legal environments</a:t>
            </a:r>
          </a:p>
          <a:p>
            <a:pPr marL="285750" indent="-285750" algn="l">
              <a:buFont typeface="Wingdings" pitchFamily="2" charset="2"/>
              <a:buChar char="Ø"/>
            </a:pPr>
            <a:endParaRPr lang="en-GB"/>
          </a:p>
          <a:p>
            <a:pPr marL="285750" indent="-285750" algn="l">
              <a:buFont typeface="Wingdings" pitchFamily="2" charset="2"/>
              <a:buChar char="Ø"/>
            </a:pPr>
            <a:r>
              <a:rPr lang="en-GB"/>
              <a:t>Help clients understand legal systems </a:t>
            </a:r>
          </a:p>
          <a:p>
            <a:pPr marL="285750" indent="-285750" algn="l">
              <a:buFont typeface="Wingdings" pitchFamily="2" charset="2"/>
              <a:buChar char="Ø"/>
            </a:pPr>
            <a:endParaRPr lang="en-GB"/>
          </a:p>
          <a:p>
            <a:pPr marL="285750" indent="-285750" algn="l">
              <a:buFont typeface="Wingdings" pitchFamily="2" charset="2"/>
              <a:buChar char="Ø"/>
            </a:pPr>
            <a:r>
              <a:rPr lang="en-GB"/>
              <a:t>Help clients make decisions and  offer them legal advice </a:t>
            </a:r>
          </a:p>
          <a:p>
            <a:pPr marL="285750" indent="-285750" algn="l">
              <a:buFont typeface="Wingdings" pitchFamily="2" charset="2"/>
              <a:buChar char="Ø"/>
            </a:pPr>
            <a:endParaRPr lang="en-GB"/>
          </a:p>
          <a:p>
            <a:pPr marL="285750" indent="-285750" algn="l">
              <a:buFont typeface="Wingdings" pitchFamily="2" charset="2"/>
              <a:buChar char="Ø"/>
            </a:pPr>
            <a:r>
              <a:rPr lang="en-GB"/>
              <a:t>Required to be a top advocate and set a good example for their clients.</a:t>
            </a:r>
          </a:p>
          <a:p>
            <a:pPr marL="285750" indent="-285750" algn="l">
              <a:buFont typeface="Wingdings" pitchFamily="2" charset="2"/>
              <a:buChar char="Ø"/>
            </a:pPr>
            <a:endParaRPr lang="en-GB"/>
          </a:p>
          <a:p>
            <a:pPr marL="285750" indent="-285750" algn="l">
              <a:buFont typeface="Wingdings" pitchFamily="2" charset="2"/>
              <a:buChar char="Ø"/>
            </a:pPr>
            <a:endParaRPr lang="en-GB"/>
          </a:p>
          <a:p>
            <a:pPr marL="285750" indent="-285750" algn="l">
              <a:buFont typeface="Wingdings" pitchFamily="2" charset="2"/>
              <a:buChar char="Ø"/>
            </a:pPr>
            <a:endParaRPr lang="en-GB"/>
          </a:p>
          <a:p>
            <a:pPr marL="285750" indent="-285750" algn="l">
              <a:buFont typeface="Wingdings" pitchFamily="2" charset="2"/>
              <a:buChar char="Ø"/>
            </a:pPr>
            <a:endParaRPr lang="en-US"/>
          </a:p>
        </p:txBody>
      </p:sp>
      <p:sp>
        <p:nvSpPr>
          <p:cNvPr id="5" name="TextBox 4">
            <a:extLst>
              <a:ext uri="{FF2B5EF4-FFF2-40B4-BE49-F238E27FC236}">
                <a16:creationId xmlns:a16="http://schemas.microsoft.com/office/drawing/2014/main" id="{66B9E732-A571-29EE-A9F6-EF67698E9289}"/>
              </a:ext>
            </a:extLst>
          </p:cNvPr>
          <p:cNvSpPr txBox="1"/>
          <p:nvPr/>
        </p:nvSpPr>
        <p:spPr>
          <a:xfrm>
            <a:off x="275983" y="1507244"/>
            <a:ext cx="6373172" cy="3416320"/>
          </a:xfrm>
          <a:prstGeom prst="rect">
            <a:avLst/>
          </a:prstGeom>
          <a:noFill/>
        </p:spPr>
        <p:txBody>
          <a:bodyPr wrap="square" rtlCol="0">
            <a:spAutoFit/>
          </a:bodyPr>
          <a:lstStyle/>
          <a:p>
            <a:pPr algn="l"/>
            <a:r>
              <a:rPr lang="en-GB" u="sng"/>
              <a:t>What is the role of a solicitor?</a:t>
            </a:r>
          </a:p>
          <a:p>
            <a:pPr marL="285750" indent="-285750" algn="l">
              <a:buFont typeface="Wingdings" pitchFamily="2" charset="2"/>
              <a:buChar char="Ø"/>
            </a:pPr>
            <a:r>
              <a:rPr lang="en-GB"/>
              <a:t>They deal with legal problems such as injury claims, criminal and family problems</a:t>
            </a:r>
          </a:p>
          <a:p>
            <a:pPr marL="285750" indent="-285750" algn="l">
              <a:buFont typeface="Wingdings" pitchFamily="2" charset="2"/>
              <a:buChar char="Ø"/>
            </a:pPr>
            <a:endParaRPr lang="en-GB"/>
          </a:p>
          <a:p>
            <a:pPr marL="285750" indent="-285750" algn="l">
              <a:buFont typeface="Wingdings" pitchFamily="2" charset="2"/>
              <a:buChar char="Ø"/>
            </a:pPr>
            <a:r>
              <a:rPr lang="en-GB"/>
              <a:t>They carry out many skills such as communication skills, effective legal advice, and be able to share legal advice with clients. </a:t>
            </a:r>
          </a:p>
          <a:p>
            <a:pPr marL="285750" indent="-285750" algn="l">
              <a:buFont typeface="Wingdings" pitchFamily="2" charset="2"/>
              <a:buChar char="Ø"/>
            </a:pPr>
            <a:endParaRPr lang="en-GB"/>
          </a:p>
          <a:p>
            <a:pPr marL="285750" indent="-285750" algn="l">
              <a:buFont typeface="Wingdings" pitchFamily="2" charset="2"/>
              <a:buChar char="Ø"/>
            </a:pPr>
            <a:r>
              <a:rPr lang="en-GB"/>
              <a:t>They help individuals understand what legal systems are but also offer advice so it don’t get over complicated.</a:t>
            </a:r>
          </a:p>
          <a:p>
            <a:pPr marL="285750" indent="-285750" algn="l">
              <a:buFont typeface="Wingdings" pitchFamily="2" charset="2"/>
              <a:buChar char="Ø"/>
            </a:pPr>
            <a:endParaRPr lang="en-GB"/>
          </a:p>
          <a:p>
            <a:pPr marL="285750" indent="-285750" algn="l">
              <a:buFont typeface="Wingdings" pitchFamily="2" charset="2"/>
              <a:buChar char="Ø"/>
            </a:pPr>
            <a:endParaRPr lang="en-US"/>
          </a:p>
        </p:txBody>
      </p:sp>
      <p:pic>
        <p:nvPicPr>
          <p:cNvPr id="10" name="Picture 9">
            <a:extLst>
              <a:ext uri="{FF2B5EF4-FFF2-40B4-BE49-F238E27FC236}">
                <a16:creationId xmlns:a16="http://schemas.microsoft.com/office/drawing/2014/main" id="{78C0C27F-7A26-7438-0C83-4D36800B8D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32412" y="844462"/>
            <a:ext cx="2883605" cy="1618590"/>
          </a:xfrm>
          <a:prstGeom prst="rect">
            <a:avLst/>
          </a:prstGeom>
        </p:spPr>
      </p:pic>
      <p:pic>
        <p:nvPicPr>
          <p:cNvPr id="11" name="Picture 10">
            <a:extLst>
              <a:ext uri="{FF2B5EF4-FFF2-40B4-BE49-F238E27FC236}">
                <a16:creationId xmlns:a16="http://schemas.microsoft.com/office/drawing/2014/main" id="{3258D3A1-4FC9-C0F9-D091-6CA13B9752B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4716" y="4643260"/>
            <a:ext cx="2633839" cy="1749484"/>
          </a:xfrm>
          <a:prstGeom prst="rect">
            <a:avLst/>
          </a:prstGeom>
        </p:spPr>
      </p:pic>
      <p:pic>
        <p:nvPicPr>
          <p:cNvPr id="12" name="Picture 11">
            <a:extLst>
              <a:ext uri="{FF2B5EF4-FFF2-40B4-BE49-F238E27FC236}">
                <a16:creationId xmlns:a16="http://schemas.microsoft.com/office/drawing/2014/main" id="{7EF19A91-BE09-8FE2-F28D-D6B1D7CDCB4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57323" y="1159185"/>
            <a:ext cx="2333978" cy="2333978"/>
          </a:xfrm>
          <a:prstGeom prst="rect">
            <a:avLst/>
          </a:prstGeom>
        </p:spPr>
      </p:pic>
      <p:pic>
        <p:nvPicPr>
          <p:cNvPr id="13" name="Picture 12">
            <a:extLst>
              <a:ext uri="{FF2B5EF4-FFF2-40B4-BE49-F238E27FC236}">
                <a16:creationId xmlns:a16="http://schemas.microsoft.com/office/drawing/2014/main" id="{A7AED531-3F19-BDCF-CF76-97FCCFDEA83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386778" y="4521917"/>
            <a:ext cx="2922300" cy="1992169"/>
          </a:xfrm>
          <a:prstGeom prst="rect">
            <a:avLst/>
          </a:prstGeom>
        </p:spPr>
      </p:pic>
      <p:sp>
        <p:nvSpPr>
          <p:cNvPr id="15" name="TextBox 14">
            <a:extLst>
              <a:ext uri="{FF2B5EF4-FFF2-40B4-BE49-F238E27FC236}">
                <a16:creationId xmlns:a16="http://schemas.microsoft.com/office/drawing/2014/main" id="{EEB17BDD-C62A-FA88-8785-6B877F5131EE}"/>
              </a:ext>
            </a:extLst>
          </p:cNvPr>
          <p:cNvSpPr txBox="1"/>
          <p:nvPr/>
        </p:nvSpPr>
        <p:spPr>
          <a:xfrm>
            <a:off x="60324" y="193301"/>
            <a:ext cx="3501633" cy="646331"/>
          </a:xfrm>
          <a:prstGeom prst="rect">
            <a:avLst/>
          </a:prstGeom>
          <a:noFill/>
        </p:spPr>
        <p:txBody>
          <a:bodyPr wrap="square" rtlCol="0">
            <a:spAutoFit/>
          </a:bodyPr>
          <a:lstStyle/>
          <a:p>
            <a:r>
              <a:rPr lang="en-GB" sz="1800"/>
              <a:t>BMLW4012</a:t>
            </a:r>
          </a:p>
          <a:p>
            <a:pPr algn="l"/>
            <a:r>
              <a:rPr lang="en-GB"/>
              <a:t>Lillie Owen - 2404448</a:t>
            </a:r>
            <a:endParaRPr lang="en-US"/>
          </a:p>
        </p:txBody>
      </p:sp>
    </p:spTree>
    <p:extLst>
      <p:ext uri="{BB962C8B-B14F-4D97-AF65-F5344CB8AC3E}">
        <p14:creationId xmlns:p14="http://schemas.microsoft.com/office/powerpoint/2010/main" val="27172425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2C88F-B90D-9493-5617-003EA119608C}"/>
              </a:ext>
            </a:extLst>
          </p:cNvPr>
          <p:cNvSpPr>
            <a:spLocks noGrp="1"/>
          </p:cNvSpPr>
          <p:nvPr>
            <p:ph type="title"/>
          </p:nvPr>
        </p:nvSpPr>
        <p:spPr>
          <a:xfrm>
            <a:off x="160867" y="167569"/>
            <a:ext cx="10515600" cy="1325563"/>
          </a:xfrm>
        </p:spPr>
        <p:txBody>
          <a:bodyPr/>
          <a:lstStyle/>
          <a:p>
            <a:r>
              <a:rPr lang="en-GB"/>
              <a:t>Statistics of the makeup of the solicitor's profession</a:t>
            </a:r>
          </a:p>
        </p:txBody>
      </p:sp>
      <p:sp>
        <p:nvSpPr>
          <p:cNvPr id="3" name="Content Placeholder 2">
            <a:extLst>
              <a:ext uri="{FF2B5EF4-FFF2-40B4-BE49-F238E27FC236}">
                <a16:creationId xmlns:a16="http://schemas.microsoft.com/office/drawing/2014/main" id="{1CB5865B-4DBE-20D5-8090-1D693C4DB2F2}"/>
              </a:ext>
            </a:extLst>
          </p:cNvPr>
          <p:cNvSpPr>
            <a:spLocks noGrp="1"/>
          </p:cNvSpPr>
          <p:nvPr>
            <p:ph idx="1"/>
          </p:nvPr>
        </p:nvSpPr>
        <p:spPr>
          <a:xfrm>
            <a:off x="301978" y="1712736"/>
            <a:ext cx="11503377" cy="4831115"/>
          </a:xfrm>
        </p:spPr>
        <p:txBody>
          <a:bodyPr vert="horz" lIns="91440" tIns="45720" rIns="91440" bIns="45720" rtlCol="0" anchor="t">
            <a:normAutofit/>
          </a:bodyPr>
          <a:lstStyle/>
          <a:p>
            <a:pPr marL="0" indent="0">
              <a:buNone/>
            </a:pPr>
            <a:r>
              <a:rPr lang="en-GB"/>
              <a:t>In February 2025 there where 170,288 practicing solicitor's, this has increased over the past 10 years.</a:t>
            </a:r>
          </a:p>
          <a:p>
            <a:pPr marL="0" indent="0">
              <a:buNone/>
            </a:pPr>
            <a:r>
              <a:rPr lang="en-GB"/>
              <a:t>Women make up 51% of solicitors in private practice and make up 48% of all layers in law firms.</a:t>
            </a:r>
          </a:p>
          <a:p>
            <a:pPr marL="0" indent="0">
              <a:buNone/>
            </a:pPr>
            <a:r>
              <a:rPr lang="en-GB"/>
              <a:t>Less than 5% are transgender.</a:t>
            </a:r>
          </a:p>
          <a:p>
            <a:pPr marL="0" indent="0">
              <a:buNone/>
            </a:pPr>
            <a:r>
              <a:rPr lang="en-GB"/>
              <a:t>However, there has been an increase in BAME such as there has been an increase Asian lawyers, black lawyers only make up 3% of lawyers.</a:t>
            </a:r>
          </a:p>
          <a:p>
            <a:pPr marL="0" indent="0">
              <a:buNone/>
            </a:pPr>
            <a:r>
              <a:rPr lang="en-GB"/>
              <a:t>And only 3% of lawyers reported that they are disabled or have a disability. </a:t>
            </a:r>
          </a:p>
          <a:p>
            <a:pPr marL="0" indent="0">
              <a:buNone/>
            </a:pPr>
            <a:endParaRPr lang="en-GB"/>
          </a:p>
        </p:txBody>
      </p:sp>
      <p:sp>
        <p:nvSpPr>
          <p:cNvPr id="4" name="TextBox 3">
            <a:extLst>
              <a:ext uri="{FF2B5EF4-FFF2-40B4-BE49-F238E27FC236}">
                <a16:creationId xmlns:a16="http://schemas.microsoft.com/office/drawing/2014/main" id="{D21E3034-E9B6-17E3-D99B-6E68292552EE}"/>
              </a:ext>
            </a:extLst>
          </p:cNvPr>
          <p:cNvSpPr txBox="1"/>
          <p:nvPr/>
        </p:nvSpPr>
        <p:spPr>
          <a:xfrm>
            <a:off x="9637889" y="310445"/>
            <a:ext cx="242711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Seren Roberts – 2405040</a:t>
            </a:r>
            <a:endParaRPr lang="en-US"/>
          </a:p>
        </p:txBody>
      </p:sp>
    </p:spTree>
    <p:extLst>
      <p:ext uri="{BB962C8B-B14F-4D97-AF65-F5344CB8AC3E}">
        <p14:creationId xmlns:p14="http://schemas.microsoft.com/office/powerpoint/2010/main" val="3511909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909710-7438-2805-680D-60C12920EBB4}"/>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Solicitor diversity comparison table </a:t>
            </a:r>
            <a:br>
              <a:rPr lang="en-US" sz="2600" kern="1200">
                <a:solidFill>
                  <a:srgbClr val="FFFFFF"/>
                </a:solidFill>
                <a:latin typeface="+mj-lt"/>
                <a:ea typeface="+mj-ea"/>
                <a:cs typeface="+mj-cs"/>
              </a:rPr>
            </a:br>
            <a:r>
              <a:rPr lang="en-US" sz="2600" kern="1200">
                <a:solidFill>
                  <a:srgbClr val="FFFFFF"/>
                </a:solidFill>
                <a:latin typeface="+mj-lt"/>
                <a:ea typeface="+mj-ea"/>
                <a:cs typeface="+mj-cs"/>
              </a:rPr>
              <a:t>2015-2023</a:t>
            </a:r>
          </a:p>
        </p:txBody>
      </p:sp>
      <p:graphicFrame>
        <p:nvGraphicFramePr>
          <p:cNvPr id="5" name="Content Placeholder 4">
            <a:extLst>
              <a:ext uri="{FF2B5EF4-FFF2-40B4-BE49-F238E27FC236}">
                <a16:creationId xmlns:a16="http://schemas.microsoft.com/office/drawing/2014/main" id="{B9710F51-C725-E926-42BE-FBE0AEBF082C}"/>
              </a:ext>
            </a:extLst>
          </p:cNvPr>
          <p:cNvGraphicFramePr>
            <a:graphicFrameLocks noGrp="1"/>
          </p:cNvGraphicFramePr>
          <p:nvPr>
            <p:ph idx="1"/>
          </p:nvPr>
        </p:nvGraphicFramePr>
        <p:xfrm>
          <a:off x="4075483" y="961812"/>
          <a:ext cx="7114435" cy="4930990"/>
        </p:xfrm>
        <a:graphic>
          <a:graphicData uri="http://schemas.openxmlformats.org/drawingml/2006/table">
            <a:tbl>
              <a:tblPr firstRow="1" bandRow="1">
                <a:noFill/>
                <a:tableStyleId>{5C22544A-7EE6-4342-B048-85BDC9FD1C3A}</a:tableStyleId>
              </a:tblPr>
              <a:tblGrid>
                <a:gridCol w="1914279">
                  <a:extLst>
                    <a:ext uri="{9D8B030D-6E8A-4147-A177-3AD203B41FA5}">
                      <a16:colId xmlns:a16="http://schemas.microsoft.com/office/drawing/2014/main" val="1206121207"/>
                    </a:ext>
                  </a:extLst>
                </a:gridCol>
                <a:gridCol w="1898768">
                  <a:extLst>
                    <a:ext uri="{9D8B030D-6E8A-4147-A177-3AD203B41FA5}">
                      <a16:colId xmlns:a16="http://schemas.microsoft.com/office/drawing/2014/main" val="939341188"/>
                    </a:ext>
                  </a:extLst>
                </a:gridCol>
                <a:gridCol w="1398058">
                  <a:extLst>
                    <a:ext uri="{9D8B030D-6E8A-4147-A177-3AD203B41FA5}">
                      <a16:colId xmlns:a16="http://schemas.microsoft.com/office/drawing/2014/main" val="1968514126"/>
                    </a:ext>
                  </a:extLst>
                </a:gridCol>
                <a:gridCol w="1903330">
                  <a:extLst>
                    <a:ext uri="{9D8B030D-6E8A-4147-A177-3AD203B41FA5}">
                      <a16:colId xmlns:a16="http://schemas.microsoft.com/office/drawing/2014/main" val="396011045"/>
                    </a:ext>
                  </a:extLst>
                </a:gridCol>
              </a:tblGrid>
              <a:tr h="468882">
                <a:tc>
                  <a:txBody>
                    <a:bodyPr/>
                    <a:lstStyle/>
                    <a:p>
                      <a:pPr marL="0" algn="l" rtl="0" eaLnBrk="1" latinLnBrk="0" hangingPunct="1">
                        <a:buNone/>
                      </a:pPr>
                      <a:r>
                        <a:rPr lang="en-GB" sz="1400" b="1" kern="1200" cap="all" spc="60">
                          <a:solidFill>
                            <a:srgbClr val="FFFFFF"/>
                          </a:solidFill>
                          <a:effectLst/>
                          <a:latin typeface="Aptos" panose="020B0004020202020204" pitchFamily="34" charset="0"/>
                        </a:rPr>
                        <a:t>Category</a:t>
                      </a:r>
                      <a:endParaRPr lang="en-GB" sz="1400" b="1">
                        <a:solidFill>
                          <a:srgbClr val="FFFFFF"/>
                        </a:solidFill>
                        <a:effectLst/>
                      </a:endParaRPr>
                    </a:p>
                  </a:txBody>
                  <a:tcPr marL="193220" marR="115932" marT="115932" marB="115932" anchor="ctr">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marL="0" algn="l" rtl="0" eaLnBrk="1" latinLnBrk="0" hangingPunct="1">
                        <a:buNone/>
                      </a:pPr>
                      <a:r>
                        <a:rPr lang="en-GB" sz="1400" b="1" kern="1200" cap="all" spc="60">
                          <a:solidFill>
                            <a:srgbClr val="FFFFFF"/>
                          </a:solidFill>
                          <a:effectLst/>
                          <a:latin typeface="Aptos" panose="020B0004020202020204" pitchFamily="34" charset="0"/>
                        </a:rPr>
                        <a:t>2015</a:t>
                      </a:r>
                      <a:endParaRPr lang="en-GB" sz="1400" b="1">
                        <a:solidFill>
                          <a:srgbClr val="FFFFFF"/>
                        </a:solidFill>
                        <a:effectLst/>
                      </a:endParaRPr>
                    </a:p>
                  </a:txBody>
                  <a:tcPr marL="193220" marR="115932" marT="115932" marB="115932" anchor="ctr">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marL="0" algn="l" rtl="0" eaLnBrk="1" latinLnBrk="0" hangingPunct="1">
                        <a:buNone/>
                      </a:pPr>
                      <a:r>
                        <a:rPr lang="en-GB" sz="1400" b="1" kern="1200" cap="all" spc="60">
                          <a:solidFill>
                            <a:srgbClr val="FFFFFF"/>
                          </a:solidFill>
                          <a:effectLst/>
                          <a:latin typeface="Aptos" panose="020B0004020202020204" pitchFamily="34" charset="0"/>
                        </a:rPr>
                        <a:t>2023</a:t>
                      </a:r>
                      <a:endParaRPr lang="en-GB" sz="1400" b="1">
                        <a:solidFill>
                          <a:srgbClr val="FFFFFF"/>
                        </a:solidFill>
                        <a:effectLst/>
                      </a:endParaRPr>
                    </a:p>
                  </a:txBody>
                  <a:tcPr marL="193220" marR="115932" marT="115932" marB="115932" anchor="ctr">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marL="0" algn="l" rtl="0" eaLnBrk="1" latinLnBrk="0" hangingPunct="1">
                        <a:buNone/>
                      </a:pPr>
                      <a:r>
                        <a:rPr lang="en-GB" sz="1400" b="1" kern="1200" cap="all" spc="60">
                          <a:solidFill>
                            <a:srgbClr val="FFFFFF"/>
                          </a:solidFill>
                          <a:effectLst/>
                          <a:latin typeface="Aptos" panose="020B0004020202020204" pitchFamily="34" charset="0"/>
                        </a:rPr>
                        <a:t>Key Points</a:t>
                      </a:r>
                      <a:endParaRPr lang="en-GB" sz="1400" b="1">
                        <a:solidFill>
                          <a:srgbClr val="FFFFFF"/>
                        </a:solidFill>
                        <a:effectLst/>
                      </a:endParaRPr>
                    </a:p>
                  </a:txBody>
                  <a:tcPr marL="193220" marR="115932" marT="115932" marB="115932" anchor="ctr">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635147108"/>
                  </a:ext>
                </a:extLst>
              </a:tr>
              <a:tr h="674984">
                <a:tc>
                  <a:txBody>
                    <a:bodyPr/>
                    <a:lstStyle/>
                    <a:p>
                      <a:pPr marL="0" algn="l" rtl="0" eaLnBrk="1" latinLnBrk="0" hangingPunct="1">
                        <a:buNone/>
                      </a:pPr>
                      <a:r>
                        <a:rPr lang="en-GB" sz="1400" b="1" kern="1200" spc="0">
                          <a:solidFill>
                            <a:schemeClr val="tx1">
                              <a:lumMod val="85000"/>
                              <a:lumOff val="15000"/>
                            </a:schemeClr>
                          </a:solidFill>
                          <a:effectLst/>
                          <a:latin typeface="Aptos" panose="020B0004020202020204" pitchFamily="34" charset="0"/>
                        </a:rPr>
                        <a:t>BAME Solicitors</a:t>
                      </a:r>
                      <a:endParaRPr lang="en-GB" sz="1400">
                        <a:solidFill>
                          <a:schemeClr val="tx1">
                            <a:lumMod val="85000"/>
                            <a:lumOff val="15000"/>
                          </a:schemeClr>
                        </a:solidFill>
                        <a:effectLst/>
                      </a:endParaRPr>
                    </a:p>
                  </a:txBody>
                  <a:tcPr marL="193220" marR="115932" marT="115932" marB="115932"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marL="0" algn="l" rtl="0" eaLnBrk="1" latinLnBrk="0" hangingPunct="1">
                        <a:buNone/>
                      </a:pPr>
                      <a:r>
                        <a:rPr lang="en-GB" sz="1400" kern="1200" spc="0">
                          <a:solidFill>
                            <a:schemeClr val="tx1">
                              <a:lumMod val="85000"/>
                              <a:lumOff val="15000"/>
                            </a:schemeClr>
                          </a:solidFill>
                          <a:effectLst/>
                          <a:latin typeface="Aptos" panose="020B0004020202020204" pitchFamily="34" charset="0"/>
                        </a:rPr>
                        <a:t>17%</a:t>
                      </a:r>
                      <a:endParaRPr lang="en-GB" sz="1400">
                        <a:solidFill>
                          <a:schemeClr val="tx1">
                            <a:lumMod val="85000"/>
                            <a:lumOff val="15000"/>
                          </a:schemeClr>
                        </a:solidFill>
                        <a:effectLst/>
                      </a:endParaRPr>
                    </a:p>
                  </a:txBody>
                  <a:tcPr marL="193220" marR="115932" marT="115932" marB="115932"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marL="0" algn="l" rtl="0" eaLnBrk="1" latinLnBrk="0" hangingPunct="1">
                        <a:buNone/>
                      </a:pPr>
                      <a:r>
                        <a:rPr lang="en-GB" sz="1400" kern="1200" spc="0">
                          <a:solidFill>
                            <a:schemeClr val="tx1">
                              <a:lumMod val="85000"/>
                              <a:lumOff val="15000"/>
                            </a:schemeClr>
                          </a:solidFill>
                          <a:effectLst/>
                          <a:latin typeface="Aptos" panose="020B0004020202020204" pitchFamily="34" charset="0"/>
                        </a:rPr>
                        <a:t>21%</a:t>
                      </a:r>
                      <a:endParaRPr lang="en-GB" sz="1400">
                        <a:solidFill>
                          <a:schemeClr val="tx1">
                            <a:lumMod val="85000"/>
                            <a:lumOff val="15000"/>
                          </a:schemeClr>
                        </a:solidFill>
                        <a:effectLst/>
                      </a:endParaRPr>
                    </a:p>
                  </a:txBody>
                  <a:tcPr marL="193220" marR="115932" marT="115932" marB="115932"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marL="0" algn="l" rtl="0" eaLnBrk="1" latinLnBrk="0" hangingPunct="1">
                        <a:buNone/>
                      </a:pPr>
                      <a:r>
                        <a:rPr lang="en-GB" sz="1400" kern="1200" spc="0">
                          <a:solidFill>
                            <a:schemeClr val="tx1">
                              <a:lumMod val="85000"/>
                              <a:lumOff val="15000"/>
                            </a:schemeClr>
                          </a:solidFill>
                          <a:effectLst/>
                          <a:latin typeface="Aptos" panose="020B0004020202020204" pitchFamily="34" charset="0"/>
                        </a:rPr>
                        <a:t>Small rise; Black solicitors only 3%</a:t>
                      </a:r>
                      <a:endParaRPr lang="en-GB" sz="1400">
                        <a:solidFill>
                          <a:schemeClr val="tx1">
                            <a:lumMod val="85000"/>
                            <a:lumOff val="15000"/>
                          </a:schemeClr>
                        </a:solidFill>
                        <a:effectLst/>
                      </a:endParaRPr>
                    </a:p>
                  </a:txBody>
                  <a:tcPr marL="193220" marR="115932" marT="115932" marB="115932" anchor="ctr">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383618378"/>
                  </a:ext>
                </a:extLst>
              </a:tr>
              <a:tr h="674984">
                <a:tc>
                  <a:txBody>
                    <a:bodyPr/>
                    <a:lstStyle/>
                    <a:p>
                      <a:pPr marL="0" algn="l" rtl="0" eaLnBrk="1" latinLnBrk="0" hangingPunct="1">
                        <a:buNone/>
                      </a:pPr>
                      <a:r>
                        <a:rPr lang="en-GB" sz="1400" b="1" kern="1200" spc="0">
                          <a:solidFill>
                            <a:schemeClr val="tx1">
                              <a:lumMod val="85000"/>
                              <a:lumOff val="15000"/>
                            </a:schemeClr>
                          </a:solidFill>
                          <a:effectLst/>
                          <a:latin typeface="Aptos" panose="020B0004020202020204" pitchFamily="34" charset="0"/>
                        </a:rPr>
                        <a:t>Women Solicitors</a:t>
                      </a:r>
                      <a:endParaRPr lang="en-GB" sz="1400">
                        <a:solidFill>
                          <a:schemeClr val="tx1">
                            <a:lumMod val="85000"/>
                            <a:lumOff val="15000"/>
                          </a:schemeClr>
                        </a:solidFill>
                        <a:effectLst/>
                      </a:endParaRPr>
                    </a:p>
                  </a:txBody>
                  <a:tcPr marL="193220" marR="115932" marT="115932" marB="115932"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marL="0" algn="l" rtl="0" eaLnBrk="1" latinLnBrk="0" hangingPunct="1">
                        <a:buNone/>
                      </a:pPr>
                      <a:r>
                        <a:rPr lang="en-GB" sz="1400" kern="1200" spc="0">
                          <a:solidFill>
                            <a:schemeClr val="tx1">
                              <a:lumMod val="85000"/>
                              <a:lumOff val="15000"/>
                            </a:schemeClr>
                          </a:solidFill>
                          <a:effectLst/>
                          <a:latin typeface="Aptos" panose="020B0004020202020204" pitchFamily="34" charset="0"/>
                        </a:rPr>
                        <a:t>48%</a:t>
                      </a:r>
                      <a:endParaRPr lang="en-GB" sz="1400">
                        <a:solidFill>
                          <a:schemeClr val="tx1">
                            <a:lumMod val="85000"/>
                            <a:lumOff val="15000"/>
                          </a:schemeClr>
                        </a:solidFill>
                        <a:effectLst/>
                      </a:endParaRPr>
                    </a:p>
                  </a:txBody>
                  <a:tcPr marL="193220" marR="115932" marT="115932" marB="115932"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marL="0" algn="l" rtl="0" eaLnBrk="1" latinLnBrk="0" hangingPunct="1">
                        <a:buNone/>
                      </a:pPr>
                      <a:r>
                        <a:rPr lang="en-GB" sz="1400" kern="1200" spc="0">
                          <a:solidFill>
                            <a:schemeClr val="tx1">
                              <a:lumMod val="85000"/>
                              <a:lumOff val="15000"/>
                            </a:schemeClr>
                          </a:solidFill>
                          <a:effectLst/>
                          <a:latin typeface="Aptos" panose="020B0004020202020204" pitchFamily="34" charset="0"/>
                        </a:rPr>
                        <a:t>53%</a:t>
                      </a:r>
                      <a:endParaRPr lang="en-GB" sz="1400">
                        <a:solidFill>
                          <a:schemeClr val="tx1">
                            <a:lumMod val="85000"/>
                            <a:lumOff val="15000"/>
                          </a:schemeClr>
                        </a:solidFill>
                        <a:effectLst/>
                      </a:endParaRPr>
                    </a:p>
                  </a:txBody>
                  <a:tcPr marL="193220" marR="115932" marT="115932" marB="115932"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marL="0" algn="l" rtl="0" eaLnBrk="1" latinLnBrk="0" hangingPunct="1">
                        <a:buNone/>
                      </a:pPr>
                      <a:r>
                        <a:rPr lang="en-GB" sz="1400" kern="1200" spc="0">
                          <a:solidFill>
                            <a:schemeClr val="tx1">
                              <a:lumMod val="85000"/>
                              <a:lumOff val="15000"/>
                            </a:schemeClr>
                          </a:solidFill>
                          <a:effectLst/>
                          <a:latin typeface="Aptos" panose="020B0004020202020204" pitchFamily="34" charset="0"/>
                        </a:rPr>
                        <a:t>Majority overall; fewer in senior roles</a:t>
                      </a:r>
                      <a:endParaRPr lang="en-GB" sz="1400">
                        <a:solidFill>
                          <a:schemeClr val="tx1">
                            <a:lumMod val="85000"/>
                            <a:lumOff val="15000"/>
                          </a:schemeClr>
                        </a:solidFill>
                        <a:effectLst/>
                      </a:endParaRPr>
                    </a:p>
                  </a:txBody>
                  <a:tcPr marL="193220" marR="115932" marT="115932" marB="115932"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863398913"/>
                  </a:ext>
                </a:extLst>
              </a:tr>
              <a:tr h="674984">
                <a:tc>
                  <a:txBody>
                    <a:bodyPr/>
                    <a:lstStyle/>
                    <a:p>
                      <a:pPr marL="0" algn="l" rtl="0" eaLnBrk="1" latinLnBrk="0" hangingPunct="1">
                        <a:buNone/>
                      </a:pPr>
                      <a:r>
                        <a:rPr lang="en-GB" sz="1400" b="1" kern="1200" spc="0">
                          <a:solidFill>
                            <a:schemeClr val="tx1">
                              <a:lumMod val="85000"/>
                              <a:lumOff val="15000"/>
                            </a:schemeClr>
                          </a:solidFill>
                          <a:effectLst/>
                          <a:latin typeface="Aptos" panose="020B0004020202020204" pitchFamily="34" charset="0"/>
                        </a:rPr>
                        <a:t>Disabled Solicitors</a:t>
                      </a:r>
                      <a:endParaRPr lang="en-GB" sz="1400">
                        <a:solidFill>
                          <a:schemeClr val="tx1">
                            <a:lumMod val="85000"/>
                            <a:lumOff val="15000"/>
                          </a:schemeClr>
                        </a:solidFill>
                        <a:effectLst/>
                      </a:endParaRPr>
                    </a:p>
                  </a:txBody>
                  <a:tcPr marL="193220" marR="115932" marT="115932" marB="115932"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marL="0" algn="l" rtl="0" eaLnBrk="1" latinLnBrk="0" hangingPunct="1">
                        <a:buNone/>
                      </a:pPr>
                      <a:r>
                        <a:rPr lang="en-GB" sz="1400" kern="1200" spc="0">
                          <a:solidFill>
                            <a:schemeClr val="tx1">
                              <a:lumMod val="85000"/>
                              <a:lumOff val="15000"/>
                            </a:schemeClr>
                          </a:solidFill>
                          <a:effectLst/>
                          <a:latin typeface="Aptos" panose="020B0004020202020204" pitchFamily="34" charset="0"/>
                        </a:rPr>
                        <a:t>Around 2% (estimate)</a:t>
                      </a:r>
                      <a:endParaRPr lang="en-GB" sz="1400">
                        <a:solidFill>
                          <a:schemeClr val="tx1">
                            <a:lumMod val="85000"/>
                            <a:lumOff val="15000"/>
                          </a:schemeClr>
                        </a:solidFill>
                        <a:effectLst/>
                      </a:endParaRPr>
                    </a:p>
                  </a:txBody>
                  <a:tcPr marL="193220" marR="115932" marT="115932" marB="115932"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marL="0" algn="l" rtl="0" eaLnBrk="1" latinLnBrk="0" hangingPunct="1">
                        <a:buNone/>
                      </a:pPr>
                      <a:r>
                        <a:rPr lang="en-GB" sz="1400" kern="1200" spc="0">
                          <a:solidFill>
                            <a:schemeClr val="tx1">
                              <a:lumMod val="85000"/>
                              <a:lumOff val="15000"/>
                            </a:schemeClr>
                          </a:solidFill>
                          <a:effectLst/>
                          <a:latin typeface="Aptos" panose="020B0004020202020204" pitchFamily="34" charset="0"/>
                        </a:rPr>
                        <a:t>3%</a:t>
                      </a:r>
                      <a:endParaRPr lang="en-GB" sz="1400">
                        <a:solidFill>
                          <a:schemeClr val="tx1">
                            <a:lumMod val="85000"/>
                            <a:lumOff val="15000"/>
                          </a:schemeClr>
                        </a:solidFill>
                        <a:effectLst/>
                      </a:endParaRPr>
                    </a:p>
                  </a:txBody>
                  <a:tcPr marL="193220" marR="115932" marT="115932" marB="115932"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marL="0" algn="l" rtl="0" eaLnBrk="1" latinLnBrk="0" hangingPunct="1">
                        <a:buNone/>
                      </a:pPr>
                      <a:r>
                        <a:rPr lang="en-GB" sz="1400" kern="1200" spc="0">
                          <a:solidFill>
                            <a:schemeClr val="tx1">
                              <a:lumMod val="85000"/>
                              <a:lumOff val="15000"/>
                            </a:schemeClr>
                          </a:solidFill>
                          <a:effectLst/>
                          <a:latin typeface="Aptos" panose="020B0004020202020204" pitchFamily="34" charset="0"/>
                        </a:rPr>
                        <a:t>Very small improvement</a:t>
                      </a:r>
                      <a:endParaRPr lang="en-GB" sz="1400">
                        <a:solidFill>
                          <a:schemeClr val="tx1">
                            <a:lumMod val="85000"/>
                            <a:lumOff val="15000"/>
                          </a:schemeClr>
                        </a:solidFill>
                        <a:effectLst/>
                      </a:endParaRPr>
                    </a:p>
                  </a:txBody>
                  <a:tcPr marL="193220" marR="115932" marT="115932" marB="115932" anchor="ctr">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1353902499"/>
                  </a:ext>
                </a:extLst>
              </a:tr>
              <a:tr h="674984">
                <a:tc>
                  <a:txBody>
                    <a:bodyPr/>
                    <a:lstStyle/>
                    <a:p>
                      <a:pPr marL="0" algn="l" rtl="0" eaLnBrk="1" latinLnBrk="0" hangingPunct="1">
                        <a:buNone/>
                      </a:pPr>
                      <a:r>
                        <a:rPr lang="en-GB" sz="1400" b="1" kern="1200" spc="0">
                          <a:solidFill>
                            <a:schemeClr val="tx1">
                              <a:lumMod val="85000"/>
                              <a:lumOff val="15000"/>
                            </a:schemeClr>
                          </a:solidFill>
                          <a:effectLst/>
                          <a:latin typeface="Aptos" panose="020B0004020202020204" pitchFamily="34" charset="0"/>
                        </a:rPr>
                        <a:t>Transgender Solicitors</a:t>
                      </a:r>
                      <a:endParaRPr lang="en-GB" sz="1400">
                        <a:solidFill>
                          <a:schemeClr val="tx1">
                            <a:lumMod val="85000"/>
                            <a:lumOff val="15000"/>
                          </a:schemeClr>
                        </a:solidFill>
                        <a:effectLst/>
                      </a:endParaRPr>
                    </a:p>
                  </a:txBody>
                  <a:tcPr marL="193220" marR="115932" marT="115932" marB="115932"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marL="0" algn="l" rtl="0" eaLnBrk="1" latinLnBrk="0" hangingPunct="1">
                        <a:buNone/>
                      </a:pPr>
                      <a:r>
                        <a:rPr lang="en-GB" sz="1400" kern="1200" spc="0">
                          <a:solidFill>
                            <a:schemeClr val="tx1">
                              <a:lumMod val="85000"/>
                              <a:lumOff val="15000"/>
                            </a:schemeClr>
                          </a:solidFill>
                          <a:effectLst/>
                          <a:latin typeface="Aptos" panose="020B0004020202020204" pitchFamily="34" charset="0"/>
                        </a:rPr>
                        <a:t>Not widely recorded</a:t>
                      </a:r>
                      <a:endParaRPr lang="en-GB" sz="1400">
                        <a:solidFill>
                          <a:schemeClr val="tx1">
                            <a:lumMod val="85000"/>
                            <a:lumOff val="15000"/>
                          </a:schemeClr>
                        </a:solidFill>
                        <a:effectLst/>
                      </a:endParaRPr>
                    </a:p>
                  </a:txBody>
                  <a:tcPr marL="193220" marR="115932" marT="115932" marB="115932"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marL="0" algn="l" rtl="0" eaLnBrk="1" latinLnBrk="0" hangingPunct="1">
                        <a:buNone/>
                      </a:pPr>
                      <a:r>
                        <a:rPr lang="en-GB" sz="1400" kern="1200" spc="0">
                          <a:solidFill>
                            <a:schemeClr val="tx1">
                              <a:lumMod val="85000"/>
                              <a:lumOff val="15000"/>
                            </a:schemeClr>
                          </a:solidFill>
                          <a:effectLst/>
                          <a:latin typeface="Aptos" panose="020B0004020202020204" pitchFamily="34" charset="0"/>
                        </a:rPr>
                        <a:t>Less than 5%</a:t>
                      </a:r>
                      <a:endParaRPr lang="en-GB" sz="1400">
                        <a:solidFill>
                          <a:schemeClr val="tx1">
                            <a:lumMod val="85000"/>
                            <a:lumOff val="15000"/>
                          </a:schemeClr>
                        </a:solidFill>
                        <a:effectLst/>
                      </a:endParaRPr>
                    </a:p>
                  </a:txBody>
                  <a:tcPr marL="193220" marR="115932" marT="115932" marB="115932"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marL="0" algn="l" rtl="0" eaLnBrk="1" latinLnBrk="0" hangingPunct="1">
                        <a:buNone/>
                      </a:pPr>
                      <a:r>
                        <a:rPr lang="en-GB" sz="1400" kern="1200" spc="0">
                          <a:solidFill>
                            <a:schemeClr val="tx1">
                              <a:lumMod val="85000"/>
                              <a:lumOff val="15000"/>
                            </a:schemeClr>
                          </a:solidFill>
                          <a:effectLst/>
                          <a:latin typeface="Aptos" panose="020B0004020202020204" pitchFamily="34" charset="0"/>
                        </a:rPr>
                        <a:t>Very low representation</a:t>
                      </a:r>
                      <a:endParaRPr lang="en-GB" sz="1400">
                        <a:solidFill>
                          <a:schemeClr val="tx1">
                            <a:lumMod val="85000"/>
                            <a:lumOff val="15000"/>
                          </a:schemeClr>
                        </a:solidFill>
                        <a:effectLst/>
                      </a:endParaRPr>
                    </a:p>
                  </a:txBody>
                  <a:tcPr marL="193220" marR="115932" marT="115932" marB="115932"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2354043880"/>
                  </a:ext>
                </a:extLst>
              </a:tr>
              <a:tr h="881086">
                <a:tc>
                  <a:txBody>
                    <a:bodyPr/>
                    <a:lstStyle/>
                    <a:p>
                      <a:pPr marL="0" algn="l" rtl="0" eaLnBrk="1" latinLnBrk="0" hangingPunct="1">
                        <a:buNone/>
                      </a:pPr>
                      <a:r>
                        <a:rPr lang="en-GB" sz="1400" b="1" kern="1200" spc="0">
                          <a:solidFill>
                            <a:schemeClr val="tx1">
                              <a:lumMod val="85000"/>
                              <a:lumOff val="15000"/>
                            </a:schemeClr>
                          </a:solidFill>
                          <a:effectLst/>
                          <a:latin typeface="Aptos" panose="020B0004020202020204" pitchFamily="34" charset="0"/>
                        </a:rPr>
                        <a:t>Socio-Economic Diversity</a:t>
                      </a:r>
                      <a:endParaRPr lang="en-GB" sz="1400">
                        <a:solidFill>
                          <a:schemeClr val="tx1">
                            <a:lumMod val="85000"/>
                            <a:lumOff val="15000"/>
                          </a:schemeClr>
                        </a:solidFill>
                        <a:effectLst/>
                      </a:endParaRPr>
                    </a:p>
                  </a:txBody>
                  <a:tcPr marL="193220" marR="115932" marT="115932" marB="115932"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marL="0" algn="l" rtl="0" eaLnBrk="1" latinLnBrk="0" hangingPunct="1">
                        <a:buNone/>
                      </a:pPr>
                      <a:r>
                        <a:rPr lang="en-GB" sz="1400" kern="1200" spc="0">
                          <a:solidFill>
                            <a:schemeClr val="tx1">
                              <a:lumMod val="85000"/>
                              <a:lumOff val="15000"/>
                            </a:schemeClr>
                          </a:solidFill>
                          <a:effectLst/>
                          <a:latin typeface="Aptos" panose="020B0004020202020204" pitchFamily="34" charset="0"/>
                        </a:rPr>
                        <a:t>60% from professional backgrounds</a:t>
                      </a:r>
                      <a:endParaRPr lang="en-GB" sz="1400">
                        <a:solidFill>
                          <a:schemeClr val="tx1">
                            <a:lumMod val="85000"/>
                            <a:lumOff val="15000"/>
                          </a:schemeClr>
                        </a:solidFill>
                        <a:effectLst/>
                      </a:endParaRPr>
                    </a:p>
                  </a:txBody>
                  <a:tcPr marL="193220" marR="115932" marT="115932" marB="115932"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marL="0" algn="l" rtl="0" eaLnBrk="1" latinLnBrk="0" hangingPunct="1">
                        <a:buNone/>
                      </a:pPr>
                      <a:r>
                        <a:rPr lang="en-GB" sz="1400" kern="1200" spc="0">
                          <a:solidFill>
                            <a:schemeClr val="tx1">
                              <a:lumMod val="85000"/>
                              <a:lumOff val="15000"/>
                            </a:schemeClr>
                          </a:solidFill>
                          <a:effectLst/>
                          <a:latin typeface="Aptos" panose="020B0004020202020204" pitchFamily="34" charset="0"/>
                        </a:rPr>
                        <a:t>Little change</a:t>
                      </a:r>
                      <a:endParaRPr lang="en-GB" sz="1400">
                        <a:solidFill>
                          <a:schemeClr val="tx1">
                            <a:lumMod val="85000"/>
                            <a:lumOff val="15000"/>
                          </a:schemeClr>
                        </a:solidFill>
                        <a:effectLst/>
                      </a:endParaRPr>
                    </a:p>
                  </a:txBody>
                  <a:tcPr marL="193220" marR="115932" marT="115932" marB="115932"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marL="0" algn="l" rtl="0" eaLnBrk="1" latinLnBrk="0" hangingPunct="1">
                        <a:buNone/>
                      </a:pPr>
                      <a:r>
                        <a:rPr lang="en-GB" sz="1400" kern="1200" spc="0">
                          <a:solidFill>
                            <a:schemeClr val="tx1">
                              <a:lumMod val="85000"/>
                              <a:lumOff val="15000"/>
                            </a:schemeClr>
                          </a:solidFill>
                          <a:effectLst/>
                          <a:latin typeface="Aptos" panose="020B0004020202020204" pitchFamily="34" charset="0"/>
                        </a:rPr>
                        <a:t>Working-class backgrounds still underrepresented</a:t>
                      </a:r>
                      <a:endParaRPr lang="en-GB" sz="1400">
                        <a:solidFill>
                          <a:schemeClr val="tx1">
                            <a:lumMod val="85000"/>
                            <a:lumOff val="15000"/>
                          </a:schemeClr>
                        </a:solidFill>
                        <a:effectLst/>
                      </a:endParaRPr>
                    </a:p>
                  </a:txBody>
                  <a:tcPr marL="193220" marR="115932" marT="115932" marB="115932" anchor="ctr">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513634856"/>
                  </a:ext>
                </a:extLst>
              </a:tr>
              <a:tr h="881086">
                <a:tc>
                  <a:txBody>
                    <a:bodyPr/>
                    <a:lstStyle/>
                    <a:p>
                      <a:pPr marL="0" algn="l" rtl="0" eaLnBrk="1" latinLnBrk="0" hangingPunct="1">
                        <a:buNone/>
                      </a:pPr>
                      <a:r>
                        <a:rPr lang="en-GB" sz="1400" b="1" kern="1200" spc="0">
                          <a:solidFill>
                            <a:schemeClr val="tx1">
                              <a:lumMod val="85000"/>
                              <a:lumOff val="15000"/>
                            </a:schemeClr>
                          </a:solidFill>
                          <a:effectLst/>
                          <a:latin typeface="Aptos" panose="020B0004020202020204" pitchFamily="34" charset="0"/>
                        </a:rPr>
                        <a:t>Christian Solicitors</a:t>
                      </a:r>
                      <a:endParaRPr lang="en-GB" sz="1400">
                        <a:solidFill>
                          <a:schemeClr val="tx1">
                            <a:lumMod val="85000"/>
                            <a:lumOff val="15000"/>
                          </a:schemeClr>
                        </a:solidFill>
                        <a:effectLst/>
                      </a:endParaRPr>
                    </a:p>
                  </a:txBody>
                  <a:tcPr marL="193220" marR="115932" marT="115932" marB="115932" anchor="ctr">
                    <a:lnL w="12700" cmpd="sng">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marL="0" algn="l" rtl="0" eaLnBrk="1" latinLnBrk="0" hangingPunct="1">
                        <a:buNone/>
                      </a:pPr>
                      <a:r>
                        <a:rPr lang="en-GB" sz="1400" kern="1200" spc="0">
                          <a:solidFill>
                            <a:schemeClr val="tx1">
                              <a:lumMod val="85000"/>
                              <a:lumOff val="15000"/>
                            </a:schemeClr>
                          </a:solidFill>
                          <a:effectLst/>
                          <a:latin typeface="Aptos" panose="020B0004020202020204" pitchFamily="34" charset="0"/>
                        </a:rPr>
                        <a:t>57%</a:t>
                      </a:r>
                      <a:endParaRPr lang="en-GB" sz="1400">
                        <a:solidFill>
                          <a:schemeClr val="tx1">
                            <a:lumMod val="85000"/>
                            <a:lumOff val="15000"/>
                          </a:schemeClr>
                        </a:solidFill>
                        <a:effectLst/>
                      </a:endParaRPr>
                    </a:p>
                  </a:txBody>
                  <a:tcPr marL="193220" marR="115932" marT="115932" marB="115932"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marL="0" algn="l" rtl="0" eaLnBrk="1" latinLnBrk="0" hangingPunct="1">
                        <a:buNone/>
                      </a:pPr>
                      <a:r>
                        <a:rPr lang="en-GB" sz="1400" kern="1200" spc="0">
                          <a:solidFill>
                            <a:schemeClr val="tx1">
                              <a:lumMod val="85000"/>
                              <a:lumOff val="15000"/>
                            </a:schemeClr>
                          </a:solidFill>
                          <a:effectLst/>
                          <a:latin typeface="Aptos" panose="020B0004020202020204" pitchFamily="34" charset="0"/>
                        </a:rPr>
                        <a:t>51%</a:t>
                      </a:r>
                      <a:endParaRPr lang="en-GB" sz="1400">
                        <a:solidFill>
                          <a:schemeClr val="tx1">
                            <a:lumMod val="85000"/>
                            <a:lumOff val="15000"/>
                          </a:schemeClr>
                        </a:solidFill>
                        <a:effectLst/>
                      </a:endParaRPr>
                    </a:p>
                  </a:txBody>
                  <a:tcPr marL="193220" marR="115932" marT="115932" marB="115932"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marL="0" algn="l" rtl="0" eaLnBrk="1" latinLnBrk="0" hangingPunct="1">
                        <a:buNone/>
                      </a:pPr>
                      <a:r>
                        <a:rPr lang="en-GB" sz="1400" kern="1200" spc="0">
                          <a:solidFill>
                            <a:schemeClr val="tx1">
                              <a:lumMod val="85000"/>
                              <a:lumOff val="15000"/>
                            </a:schemeClr>
                          </a:solidFill>
                          <a:effectLst/>
                          <a:latin typeface="Aptos" panose="020B0004020202020204" pitchFamily="34" charset="0"/>
                        </a:rPr>
                        <a:t>Decreased; rise in atheism and Muslim solicitors</a:t>
                      </a:r>
                      <a:endParaRPr lang="en-GB" sz="1400">
                        <a:solidFill>
                          <a:schemeClr val="tx1">
                            <a:lumMod val="85000"/>
                            <a:lumOff val="15000"/>
                          </a:schemeClr>
                        </a:solidFill>
                        <a:effectLst/>
                      </a:endParaRPr>
                    </a:p>
                  </a:txBody>
                  <a:tcPr marL="193220" marR="115932" marT="115932" marB="115932" anchor="ctr">
                    <a:lnL w="38100" cap="flat" cmpd="sng" algn="ctr">
                      <a:solidFill>
                        <a:srgbClr val="FFFFFF"/>
                      </a:solidFill>
                      <a:prstDash val="solid"/>
                    </a:lnL>
                    <a:lnR w="12700" cmpd="sng">
                      <a:noFill/>
                      <a:prstDash val="solid"/>
                    </a:lnR>
                    <a:lnT w="38100" cap="flat" cmpd="sng" algn="ctr">
                      <a:solidFill>
                        <a:srgbClr val="FFFFFF"/>
                      </a:solidFill>
                      <a:prstDash val="solid"/>
                    </a:lnT>
                    <a:lnB w="12700" cmpd="sng">
                      <a:noFill/>
                      <a:prstDash val="solid"/>
                    </a:lnB>
                    <a:solidFill>
                      <a:srgbClr val="878E8B">
                        <a:alpha val="30196"/>
                      </a:srgbClr>
                    </a:solidFill>
                  </a:tcPr>
                </a:tc>
                <a:extLst>
                  <a:ext uri="{0D108BD9-81ED-4DB2-BD59-A6C34878D82A}">
                    <a16:rowId xmlns:a16="http://schemas.microsoft.com/office/drawing/2014/main" val="873860928"/>
                  </a:ext>
                </a:extLst>
              </a:tr>
            </a:tbl>
          </a:graphicData>
        </a:graphic>
      </p:graphicFrame>
      <p:sp>
        <p:nvSpPr>
          <p:cNvPr id="6" name="TextBox 5">
            <a:extLst>
              <a:ext uri="{FF2B5EF4-FFF2-40B4-BE49-F238E27FC236}">
                <a16:creationId xmlns:a16="http://schemas.microsoft.com/office/drawing/2014/main" id="{8D641AF3-70A2-4696-BABB-68A9E4443621}"/>
              </a:ext>
            </a:extLst>
          </p:cNvPr>
          <p:cNvSpPr txBox="1"/>
          <p:nvPr/>
        </p:nvSpPr>
        <p:spPr>
          <a:xfrm>
            <a:off x="120650" y="127000"/>
            <a:ext cx="1778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Lisha - 2306007</a:t>
            </a:r>
          </a:p>
        </p:txBody>
      </p:sp>
    </p:spTree>
    <p:extLst>
      <p:ext uri="{BB962C8B-B14F-4D97-AF65-F5344CB8AC3E}">
        <p14:creationId xmlns:p14="http://schemas.microsoft.com/office/powerpoint/2010/main" val="1469928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E7CF0-8B12-8F5A-FC44-16976F9140B5}"/>
              </a:ext>
            </a:extLst>
          </p:cNvPr>
          <p:cNvSpPr>
            <a:spLocks noGrp="1"/>
          </p:cNvSpPr>
          <p:nvPr>
            <p:ph type="title"/>
          </p:nvPr>
        </p:nvSpPr>
        <p:spPr/>
        <p:txBody>
          <a:bodyPr/>
          <a:lstStyle/>
          <a:p>
            <a:r>
              <a:rPr lang="en-GB" u="sng" dirty="0"/>
              <a:t>A comparison of statistics of previous years</a:t>
            </a:r>
            <a:endParaRPr lang="en-US" u="sng" dirty="0"/>
          </a:p>
        </p:txBody>
      </p:sp>
      <p:sp>
        <p:nvSpPr>
          <p:cNvPr id="5" name="Subtitle 2">
            <a:extLst>
              <a:ext uri="{FF2B5EF4-FFF2-40B4-BE49-F238E27FC236}">
                <a16:creationId xmlns:a16="http://schemas.microsoft.com/office/drawing/2014/main" id="{6089DBE9-587A-2281-3C97-014D92A76A63}"/>
              </a:ext>
            </a:extLst>
          </p:cNvPr>
          <p:cNvSpPr txBox="1">
            <a:spLocks/>
          </p:cNvSpPr>
          <p:nvPr/>
        </p:nvSpPr>
        <p:spPr>
          <a:xfrm>
            <a:off x="9253342" y="5758070"/>
            <a:ext cx="4978399" cy="96499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BMLW4012</a:t>
            </a:r>
          </a:p>
          <a:p>
            <a:r>
              <a:rPr lang="en-GB" sz="2000" dirty="0" err="1"/>
              <a:t>Lisha</a:t>
            </a:r>
            <a:r>
              <a:rPr lang="en-GB" sz="2000" dirty="0"/>
              <a:t>- 2306007</a:t>
            </a:r>
          </a:p>
        </p:txBody>
      </p:sp>
      <p:pic>
        <p:nvPicPr>
          <p:cNvPr id="3" name="Picture 2" descr="A group of people in different colors&#10;&#10;AI-generated content may be incorrect.">
            <a:extLst>
              <a:ext uri="{FF2B5EF4-FFF2-40B4-BE49-F238E27FC236}">
                <a16:creationId xmlns:a16="http://schemas.microsoft.com/office/drawing/2014/main" id="{B19DE410-A53B-D024-D000-A1757CA1F227}"/>
              </a:ext>
            </a:extLst>
          </p:cNvPr>
          <p:cNvPicPr>
            <a:picLocks noChangeAspect="1"/>
          </p:cNvPicPr>
          <p:nvPr/>
        </p:nvPicPr>
        <p:blipFill>
          <a:blip r:embed="rId2"/>
          <a:stretch>
            <a:fillRect/>
          </a:stretch>
        </p:blipFill>
        <p:spPr>
          <a:xfrm>
            <a:off x="9795975" y="1868034"/>
            <a:ext cx="1952625" cy="1304925"/>
          </a:xfrm>
          <a:prstGeom prst="rect">
            <a:avLst/>
          </a:prstGeom>
        </p:spPr>
      </p:pic>
      <p:sp>
        <p:nvSpPr>
          <p:cNvPr id="4" name="TextBox 3">
            <a:extLst>
              <a:ext uri="{FF2B5EF4-FFF2-40B4-BE49-F238E27FC236}">
                <a16:creationId xmlns:a16="http://schemas.microsoft.com/office/drawing/2014/main" id="{6ADBFC18-18AE-95A6-7B80-EB281FE1ACCA}"/>
              </a:ext>
            </a:extLst>
          </p:cNvPr>
          <p:cNvSpPr txBox="1"/>
          <p:nvPr/>
        </p:nvSpPr>
        <p:spPr>
          <a:xfrm>
            <a:off x="800581" y="1871240"/>
            <a:ext cx="8748532"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The legal profession has seen some improvements in diversity, but challenges remain. In 2015, 17% of solicitors identified as Black, Asian, and minority ethnic (BAME), rising to 21% by 2023 (SRA, 2015; SRA, 2023).</a:t>
            </a:r>
            <a:endParaRPr lang="en-US" dirty="0"/>
          </a:p>
          <a:p>
            <a:endParaRPr lang="en-GB" dirty="0">
              <a:ea typeface="+mn-lt"/>
              <a:cs typeface="+mn-lt"/>
            </a:endParaRPr>
          </a:p>
          <a:p>
            <a:r>
              <a:rPr lang="en-GB" dirty="0">
                <a:ea typeface="+mn-lt"/>
                <a:cs typeface="+mn-lt"/>
              </a:rPr>
              <a:t>Gender diversity has improved too: women made up 48% of practising solicitors in 2015 and 53% in 2023 (Law Society, 2023). However, women are still underrepresented in senior roles.</a:t>
            </a:r>
            <a:endParaRPr lang="en-GB" dirty="0"/>
          </a:p>
          <a:p>
            <a:endParaRPr lang="en-GB" dirty="0">
              <a:ea typeface="+mn-lt"/>
              <a:cs typeface="+mn-lt"/>
            </a:endParaRPr>
          </a:p>
          <a:p>
            <a:r>
              <a:rPr lang="en-GB" dirty="0">
                <a:ea typeface="+mn-lt"/>
                <a:cs typeface="+mn-lt"/>
              </a:rPr>
              <a:t>Socio-economic diversity shows less progress. In 2017, over 60% of solicitors came from professional backgrounds, compared to just 17% from working-class backgrounds (Bridge Group, 2017), and this trend has persisted.</a:t>
            </a:r>
            <a:endParaRPr lang="en-GB" dirty="0"/>
          </a:p>
          <a:p>
            <a:endParaRPr lang="en-GB" dirty="0">
              <a:ea typeface="+mn-lt"/>
              <a:cs typeface="+mn-lt"/>
            </a:endParaRPr>
          </a:p>
          <a:p>
            <a:r>
              <a:rPr lang="en-GB" dirty="0">
                <a:ea typeface="+mn-lt"/>
                <a:cs typeface="+mn-lt"/>
              </a:rPr>
              <a:t>Overall, while ethnic and gender diversity are slowly improving, socio-economic barriers remain significant. </a:t>
            </a:r>
            <a:endParaRPr lang="en-GB" dirty="0"/>
          </a:p>
          <a:p>
            <a:pPr algn="l"/>
            <a:endParaRPr lang="en-GB" dirty="0"/>
          </a:p>
        </p:txBody>
      </p:sp>
    </p:spTree>
    <p:extLst>
      <p:ext uri="{BB962C8B-B14F-4D97-AF65-F5344CB8AC3E}">
        <p14:creationId xmlns:p14="http://schemas.microsoft.com/office/powerpoint/2010/main" val="24870421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BFFE6-1FB5-49C8-450F-AC919C3B2FC6}"/>
              </a:ext>
            </a:extLst>
          </p:cNvPr>
          <p:cNvSpPr>
            <a:spLocks noGrp="1"/>
          </p:cNvSpPr>
          <p:nvPr>
            <p:ph type="title"/>
          </p:nvPr>
        </p:nvSpPr>
        <p:spPr/>
        <p:txBody>
          <a:bodyPr/>
          <a:lstStyle/>
          <a:p>
            <a:r>
              <a:rPr lang="en-GB" u="sng" dirty="0"/>
              <a:t>Conclusion</a:t>
            </a:r>
            <a:r>
              <a:rPr lang="en-GB" dirty="0"/>
              <a:t> </a:t>
            </a:r>
            <a:endParaRPr lang="en-US" dirty="0"/>
          </a:p>
        </p:txBody>
      </p:sp>
      <p:sp>
        <p:nvSpPr>
          <p:cNvPr id="5" name="TextBox 4">
            <a:extLst>
              <a:ext uri="{FF2B5EF4-FFF2-40B4-BE49-F238E27FC236}">
                <a16:creationId xmlns:a16="http://schemas.microsoft.com/office/drawing/2014/main" id="{4D178A52-E462-E8E3-5792-5F0C9F956000}"/>
              </a:ext>
            </a:extLst>
          </p:cNvPr>
          <p:cNvSpPr txBox="1"/>
          <p:nvPr/>
        </p:nvSpPr>
        <p:spPr>
          <a:xfrm>
            <a:off x="9637889" y="310445"/>
            <a:ext cx="242711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t>Seren</a:t>
            </a:r>
            <a:r>
              <a:rPr lang="en-GB" dirty="0"/>
              <a:t> Roberts – 2405040</a:t>
            </a:r>
            <a:endParaRPr lang="en-US" dirty="0"/>
          </a:p>
        </p:txBody>
      </p:sp>
      <p:sp>
        <p:nvSpPr>
          <p:cNvPr id="4" name="TextBox 3">
            <a:extLst>
              <a:ext uri="{FF2B5EF4-FFF2-40B4-BE49-F238E27FC236}">
                <a16:creationId xmlns:a16="http://schemas.microsoft.com/office/drawing/2014/main" id="{B30AC0C5-FF7D-BBC5-4BF6-F0B7D3EE2D2E}"/>
              </a:ext>
            </a:extLst>
          </p:cNvPr>
          <p:cNvSpPr txBox="1"/>
          <p:nvPr/>
        </p:nvSpPr>
        <p:spPr>
          <a:xfrm>
            <a:off x="239888" y="1397000"/>
            <a:ext cx="939799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In conclusion, based on the statistics solicitors and lawyers are a very diverse group within the legal field and has increased over the past 10 years, dealing with a diverse country you would want someone that represents you working with you to deal with your legal problems. However, it could still be more diverse as there are only less than 5% of transgender lawyers and only 3% of layers admitted to being disabled, but there has been an increase in the black, Asian and ethnic minority community. </a:t>
            </a:r>
          </a:p>
        </p:txBody>
      </p:sp>
    </p:spTree>
    <p:extLst>
      <p:ext uri="{BB962C8B-B14F-4D97-AF65-F5344CB8AC3E}">
        <p14:creationId xmlns:p14="http://schemas.microsoft.com/office/powerpoint/2010/main" val="2879470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lose up image of hands applauding">
            <a:extLst>
              <a:ext uri="{FF2B5EF4-FFF2-40B4-BE49-F238E27FC236}">
                <a16:creationId xmlns:a16="http://schemas.microsoft.com/office/drawing/2014/main" id="{33501B2C-77ED-8832-0661-E556BC8ED226}"/>
              </a:ext>
            </a:extLst>
          </p:cNvPr>
          <p:cNvPicPr>
            <a:picLocks noChangeAspect="1"/>
          </p:cNvPicPr>
          <p:nvPr/>
        </p:nvPicPr>
        <p:blipFill>
          <a:blip r:embed="rId2">
            <a:alphaModFix amt="50000"/>
          </a:blip>
          <a:srcRect t="596" b="15134"/>
          <a:stretch/>
        </p:blipFill>
        <p:spPr>
          <a:xfrm>
            <a:off x="20" y="1"/>
            <a:ext cx="12191980" cy="6857999"/>
          </a:xfrm>
          <a:prstGeom prst="rect">
            <a:avLst/>
          </a:prstGeom>
        </p:spPr>
      </p:pic>
      <p:sp>
        <p:nvSpPr>
          <p:cNvPr id="2" name="Title 1">
            <a:extLst>
              <a:ext uri="{FF2B5EF4-FFF2-40B4-BE49-F238E27FC236}">
                <a16:creationId xmlns:a16="http://schemas.microsoft.com/office/drawing/2014/main" id="{AFC9137B-7594-74C8-C189-71F46E96D439}"/>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Thank you for listening </a:t>
            </a:r>
          </a:p>
        </p:txBody>
      </p:sp>
    </p:spTree>
    <p:extLst>
      <p:ext uri="{BB962C8B-B14F-4D97-AF65-F5344CB8AC3E}">
        <p14:creationId xmlns:p14="http://schemas.microsoft.com/office/powerpoint/2010/main" val="5741894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52009-8911-E72B-FFB2-AB5C302B5AD6}"/>
              </a:ext>
            </a:extLst>
          </p:cNvPr>
          <p:cNvSpPr>
            <a:spLocks noGrp="1"/>
          </p:cNvSpPr>
          <p:nvPr>
            <p:ph type="title"/>
          </p:nvPr>
        </p:nvSpPr>
        <p:spPr/>
        <p:txBody>
          <a:bodyPr/>
          <a:lstStyle/>
          <a:p>
            <a:r>
              <a:rPr lang="en-GB"/>
              <a:t>Reference list – Lillie Owen- 240448</a:t>
            </a:r>
            <a:endParaRPr lang="en-US"/>
          </a:p>
        </p:txBody>
      </p:sp>
      <p:sp>
        <p:nvSpPr>
          <p:cNvPr id="3" name="Content Placeholder 2">
            <a:extLst>
              <a:ext uri="{FF2B5EF4-FFF2-40B4-BE49-F238E27FC236}">
                <a16:creationId xmlns:a16="http://schemas.microsoft.com/office/drawing/2014/main" id="{99DB2F78-48EE-AC87-4BBB-8FB80E521671}"/>
              </a:ext>
            </a:extLst>
          </p:cNvPr>
          <p:cNvSpPr>
            <a:spLocks noGrp="1"/>
          </p:cNvSpPr>
          <p:nvPr>
            <p:ph idx="1"/>
          </p:nvPr>
        </p:nvSpPr>
        <p:spPr>
          <a:xfrm>
            <a:off x="471311" y="1444625"/>
            <a:ext cx="10515600" cy="4351338"/>
          </a:xfrm>
        </p:spPr>
        <p:txBody>
          <a:bodyPr/>
          <a:lstStyle/>
          <a:p>
            <a:pPr marL="0" indent="0">
              <a:buNone/>
            </a:pPr>
            <a:endParaRPr lang="en-GB"/>
          </a:p>
          <a:p>
            <a:r>
              <a:rPr lang="en-GB" sz="2800" kern="100">
                <a:effectLst/>
                <a:latin typeface="Calibri Light" panose="020F0302020204030204" pitchFamily="34" charset="0"/>
                <a:ea typeface="Times New Roman" panose="02020603050405020304" pitchFamily="18" charset="0"/>
                <a:cs typeface="Times New Roman" panose="02020603050405020304" pitchFamily="18" charset="0"/>
              </a:rPr>
              <a:t>Omar shams (June 21 2023) understanding the roles of a solicitor in the uk legal systems </a:t>
            </a:r>
            <a:endParaRPr lang="en-GB" sz="28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2800" kern="100">
                <a:effectLst/>
                <a:latin typeface="Calibri Light" panose="020F0302020204030204" pitchFamily="34" charset="0"/>
                <a:ea typeface="Times New Roman" panose="02020603050405020304" pitchFamily="18" charset="0"/>
                <a:cs typeface="Times New Roman" panose="02020603050405020304" pitchFamily="18" charset="0"/>
              </a:rPr>
              <a:t>Jemma smith (June 2023) areas of law </a:t>
            </a:r>
            <a:endParaRPr lang="en-GB" sz="28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2800" kern="100" err="1">
                <a:effectLst/>
                <a:latin typeface="Calibri Light" panose="020F0302020204030204" pitchFamily="34" charset="0"/>
                <a:ea typeface="Times New Roman" panose="02020603050405020304" pitchFamily="18" charset="0"/>
                <a:cs typeface="Times New Roman" panose="02020603050405020304" pitchFamily="18" charset="0"/>
              </a:rPr>
              <a:t>Mafruhdha</a:t>
            </a:r>
            <a:r>
              <a:rPr lang="en-GB" sz="2800" kern="100">
                <a:effectLst/>
                <a:latin typeface="Calibri Light" panose="020F0302020204030204" pitchFamily="34" charset="0"/>
                <a:ea typeface="Times New Roman" panose="02020603050405020304" pitchFamily="18" charset="0"/>
                <a:cs typeface="Times New Roman" panose="02020603050405020304" pitchFamily="18" charset="0"/>
              </a:rPr>
              <a:t> miah (June 24) the reality of a solicitor</a:t>
            </a:r>
            <a:endParaRPr lang="en-GB" sz="28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2800" kern="100">
                <a:effectLst/>
                <a:latin typeface="Calibri Light" panose="020F0302020204030204" pitchFamily="34" charset="0"/>
                <a:ea typeface="Times New Roman" panose="02020603050405020304" pitchFamily="18" charset="0"/>
                <a:cs typeface="Times New Roman" panose="02020603050405020304" pitchFamily="18" charset="0"/>
              </a:rPr>
              <a:t>Olivia rowland ( June 2024) what is a solicitor</a:t>
            </a:r>
            <a:endParaRPr lang="en-GB" sz="2800">
              <a:effectLst/>
              <a:latin typeface="Times New Roman" panose="02020603050405020304" pitchFamily="18" charset="0"/>
              <a:ea typeface="Times New Roman" panose="02020603050405020304" pitchFamily="18" charset="0"/>
            </a:endParaRPr>
          </a:p>
          <a:p>
            <a:pPr marL="0" indent="0">
              <a:buNone/>
            </a:pPr>
            <a:endParaRPr lang="en-GB"/>
          </a:p>
          <a:p>
            <a:pPr marL="0" indent="0">
              <a:buNone/>
            </a:pPr>
            <a:endParaRPr lang="en-US"/>
          </a:p>
        </p:txBody>
      </p:sp>
    </p:spTree>
    <p:extLst>
      <p:ext uri="{BB962C8B-B14F-4D97-AF65-F5344CB8AC3E}">
        <p14:creationId xmlns:p14="http://schemas.microsoft.com/office/powerpoint/2010/main" val="17356524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7E207-A559-8696-D132-25AEFCBD7B5A}"/>
              </a:ext>
            </a:extLst>
          </p:cNvPr>
          <p:cNvSpPr>
            <a:spLocks noGrp="1"/>
          </p:cNvSpPr>
          <p:nvPr>
            <p:ph type="title"/>
          </p:nvPr>
        </p:nvSpPr>
        <p:spPr>
          <a:xfrm>
            <a:off x="0" y="0"/>
            <a:ext cx="10515600" cy="1325563"/>
          </a:xfrm>
        </p:spPr>
        <p:txBody>
          <a:bodyPr/>
          <a:lstStyle/>
          <a:p>
            <a:r>
              <a:rPr lang="en-GB"/>
              <a:t>Lillie notes </a:t>
            </a:r>
            <a:endParaRPr lang="en-US"/>
          </a:p>
        </p:txBody>
      </p:sp>
      <p:sp>
        <p:nvSpPr>
          <p:cNvPr id="3" name="Content Placeholder 2">
            <a:extLst>
              <a:ext uri="{FF2B5EF4-FFF2-40B4-BE49-F238E27FC236}">
                <a16:creationId xmlns:a16="http://schemas.microsoft.com/office/drawing/2014/main" id="{90F5375A-3333-EA24-6BF7-73A698F9B1D2}"/>
              </a:ext>
            </a:extLst>
          </p:cNvPr>
          <p:cNvSpPr>
            <a:spLocks noGrp="1"/>
          </p:cNvSpPr>
          <p:nvPr>
            <p:ph idx="1"/>
          </p:nvPr>
        </p:nvSpPr>
        <p:spPr>
          <a:xfrm>
            <a:off x="0" y="1035401"/>
            <a:ext cx="12093222" cy="5653265"/>
          </a:xfrm>
        </p:spPr>
        <p:txBody>
          <a:bodyPr>
            <a:normAutofit fontScale="92500" lnSpcReduction="20000"/>
          </a:bodyPr>
          <a:lstStyle/>
          <a:p>
            <a:pPr marL="0" indent="0">
              <a:buNone/>
            </a:pPr>
            <a:r>
              <a:rPr lang="en-GB" sz="2400" u="sng" dirty="0"/>
              <a:t>First slide </a:t>
            </a:r>
          </a:p>
          <a:p>
            <a:pPr marL="0" indent="0">
              <a:buNone/>
            </a:pPr>
            <a:r>
              <a:rPr lang="en-GB" sz="1800" kern="1200" dirty="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It is often argued that there is a lack of diversity in the legal field, primarily in relation to solicitors. Discuss the extent to which the above statement is correct.</a:t>
            </a:r>
            <a:endParaRPr lang="en-GB" sz="1800" kern="1200" dirty="0">
              <a:solidFill>
                <a:srgbClr val="000000"/>
              </a:solidFill>
              <a:effectLst/>
              <a:latin typeface="Aptos Display" panose="020B0004020202020204" pitchFamily="34" charset="0"/>
              <a:ea typeface="Times New Roman" panose="02020603050405020304" pitchFamily="18" charset="0"/>
              <a:cs typeface="Times New Roman" panose="02020603050405020304" pitchFamily="18" charset="0"/>
            </a:endParaRPr>
          </a:p>
          <a:p>
            <a:pPr marL="0" indent="0">
              <a:buNone/>
            </a:pPr>
            <a:r>
              <a:rPr lang="en-GB" sz="1800" u="sng" kern="100" dirty="0">
                <a:effectLst/>
                <a:latin typeface="Calibri" panose="020F0502020204030204" pitchFamily="34" charset="0"/>
                <a:ea typeface="Times New Roman" panose="02020603050405020304" pitchFamily="18" charset="0"/>
                <a:cs typeface="Times New Roman" panose="02020603050405020304" pitchFamily="18" charset="0"/>
              </a:rPr>
              <a:t>Contents page</a:t>
            </a:r>
          </a:p>
          <a:p>
            <a:pPr marL="0" indent="0">
              <a:buNone/>
            </a:pPr>
            <a:r>
              <a:rPr lang="en-GB" sz="1800" kern="1200" dirty="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these are just some of the many topics that we will be discussing today as a group. </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1800" u="sng" kern="100" dirty="0">
                <a:effectLst/>
                <a:latin typeface="Calibri" panose="020F0502020204030204" pitchFamily="34" charset="0"/>
                <a:ea typeface="Times New Roman" panose="02020603050405020304" pitchFamily="18" charset="0"/>
                <a:cs typeface="Times New Roman" panose="02020603050405020304" pitchFamily="18" charset="0"/>
              </a:rPr>
              <a:t>Introduction </a:t>
            </a:r>
          </a:p>
          <a:p>
            <a:pPr marL="0" indent="0">
              <a:buNone/>
            </a:pPr>
            <a:r>
              <a:rPr lang="en-GB" sz="1800" kern="100" dirty="0">
                <a:effectLst/>
                <a:latin typeface="Calibri Light" panose="020F0302020204030204" pitchFamily="34" charset="0"/>
                <a:ea typeface="Times New Roman" panose="02020603050405020304" pitchFamily="18" charset="0"/>
                <a:cs typeface="Times New Roman" panose="02020603050405020304" pitchFamily="18" charset="0"/>
              </a:rPr>
              <a:t>in the course of today’s presentation we will be discussing key information on what a solicitor is and their job role. A solicitor is an individual involved in the legal systems, that offer advice to clients who need it, but also are required to be an advocate to individuals during legal situations such as court hearings and trials. Also, Solicitors occupations can often lack diversity within the legal field. Due to this we have looked at the statistics to see if this argument Is valid but also, to look at the comparison of statistics over the years to see if there is a major change. </a:t>
            </a:r>
            <a:endParaRPr lang="en-GB" sz="1800" u="sng"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1600" u="sng" dirty="0"/>
              <a:t>What is a solicitor?</a:t>
            </a:r>
          </a:p>
          <a:p>
            <a:pPr marL="0" indent="0">
              <a:buNone/>
            </a:pPr>
            <a:r>
              <a:rPr lang="en-GB" sz="1800" dirty="0">
                <a:solidFill>
                  <a:srgbClr val="000000"/>
                </a:solidFill>
                <a:effectLst/>
                <a:latin typeface="Calibri Light" panose="020F0302020204030204" pitchFamily="34" charset="0"/>
                <a:ea typeface="Times New Roman" panose="02020603050405020304" pitchFamily="18" charset="0"/>
              </a:rPr>
              <a:t>What is a solicitor? A solicitors role is very important in the UK legal systems. They are one of the largest branch of qualified lawyers. Solicitors are required to practice in all different types of law. Solicitors offer important legal advice to individuals in need. For example, solicitors help people understand their rights and legal options. Solicitors also help clients transfer their issues into legal terms.  Solicitors deal with a wide range of legal problems such as injury claims, criminal claims, family claims, and many more. Solicitors help make individuals make decisions, and offer them advice on situations that may be over complicated. Solicitors also help people deal with Things such as wills, contracts and agreements. For instance, they guide people through legal processes so that they don’t get involved in any complications or disputes.Solicitors are often known for being a representative during legal situations such as court hearings or trials. During this time they are required to present arguments, but also protect the individual in need but also others involved such as witnesses. Solicitors also have to carry out many skills during their occupation such as strong communication skills, the ability to carry out effective preparation, but also be able to share legal advice with clients, and the information be accurate and real. Also, solicitors are required to be top advocates for their clients, which means that they should be able to back up and defend their clients. </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dirty="0">
                <a:solidFill>
                  <a:srgbClr val="000000"/>
                </a:solidFill>
                <a:effectLst/>
                <a:latin typeface="Calibri Light" panose="020F03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buNone/>
            </a:pPr>
            <a:endParaRPr lang="en-US" sz="1600" u="sng" dirty="0"/>
          </a:p>
        </p:txBody>
      </p:sp>
    </p:spTree>
    <p:extLst>
      <p:ext uri="{BB962C8B-B14F-4D97-AF65-F5344CB8AC3E}">
        <p14:creationId xmlns:p14="http://schemas.microsoft.com/office/powerpoint/2010/main" val="24499837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D085C-BA00-0E13-3CA5-45770E21FEF5}"/>
              </a:ext>
            </a:extLst>
          </p:cNvPr>
          <p:cNvSpPr>
            <a:spLocks noGrp="1"/>
          </p:cNvSpPr>
          <p:nvPr>
            <p:ph type="title"/>
          </p:nvPr>
        </p:nvSpPr>
        <p:spPr/>
        <p:txBody>
          <a:bodyPr/>
          <a:lstStyle/>
          <a:p>
            <a:r>
              <a:rPr lang="en-GB" err="1"/>
              <a:t>Seren</a:t>
            </a:r>
            <a:r>
              <a:rPr lang="en-GB"/>
              <a:t> reference list </a:t>
            </a:r>
            <a:endParaRPr lang="en-US"/>
          </a:p>
        </p:txBody>
      </p:sp>
      <p:sp>
        <p:nvSpPr>
          <p:cNvPr id="3" name="Content Placeholder 2">
            <a:extLst>
              <a:ext uri="{FF2B5EF4-FFF2-40B4-BE49-F238E27FC236}">
                <a16:creationId xmlns:a16="http://schemas.microsoft.com/office/drawing/2014/main" id="{32FE6303-EF8F-E262-37B4-06F404D437A1}"/>
              </a:ext>
            </a:extLst>
          </p:cNvPr>
          <p:cNvSpPr>
            <a:spLocks noGrp="1"/>
          </p:cNvSpPr>
          <p:nvPr>
            <p:ph idx="1"/>
          </p:nvPr>
        </p:nvSpPr>
        <p:spPr/>
        <p:txBody>
          <a:bodyPr vert="horz" lIns="91440" tIns="45720" rIns="91440" bIns="45720" rtlCol="0" anchor="t">
            <a:normAutofit/>
          </a:bodyPr>
          <a:lstStyle/>
          <a:p>
            <a:r>
              <a:rPr lang="en-US" dirty="0"/>
              <a:t>Cambridge dictionary (2025) </a:t>
            </a:r>
            <a:r>
              <a:rPr lang="en-US" dirty="0">
                <a:ea typeface="+mn-lt"/>
                <a:cs typeface="+mn-lt"/>
              </a:rPr>
              <a:t>BAME English meaning </a:t>
            </a:r>
            <a:endParaRPr lang="en-US" dirty="0"/>
          </a:p>
          <a:p>
            <a:r>
              <a:rPr lang="en-US" dirty="0"/>
              <a:t>Solicitors regulation authority (2017) </a:t>
            </a:r>
            <a:r>
              <a:rPr lang="en-US" dirty="0">
                <a:ea typeface="+mn-lt"/>
                <a:cs typeface="+mn-lt"/>
              </a:rPr>
              <a:t>How diverse are law firms? </a:t>
            </a:r>
            <a:endParaRPr lang="en-US"/>
          </a:p>
          <a:p>
            <a:r>
              <a:rPr lang="en-US" dirty="0"/>
              <a:t>Solicitors regulation authority (febuary,2025)</a:t>
            </a:r>
            <a:r>
              <a:rPr lang="en-US" dirty="0">
                <a:ea typeface="+mn-lt"/>
                <a:cs typeface="+mn-lt"/>
              </a:rPr>
              <a:t> Regulated population statistics </a:t>
            </a:r>
            <a:endParaRPr lang="en-US" dirty="0"/>
          </a:p>
          <a:p>
            <a:endParaRPr lang="en-US" dirty="0"/>
          </a:p>
          <a:p>
            <a:endParaRPr lang="en-US" dirty="0"/>
          </a:p>
        </p:txBody>
      </p:sp>
    </p:spTree>
    <p:extLst>
      <p:ext uri="{BB962C8B-B14F-4D97-AF65-F5344CB8AC3E}">
        <p14:creationId xmlns:p14="http://schemas.microsoft.com/office/powerpoint/2010/main" val="22113256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6647F-CC2C-6A80-4ED2-1642D51A0A7B}"/>
              </a:ext>
            </a:extLst>
          </p:cNvPr>
          <p:cNvSpPr>
            <a:spLocks noGrp="1"/>
          </p:cNvSpPr>
          <p:nvPr>
            <p:ph type="title"/>
          </p:nvPr>
        </p:nvSpPr>
        <p:spPr>
          <a:xfrm>
            <a:off x="174978" y="139347"/>
            <a:ext cx="3036712" cy="761119"/>
          </a:xfrm>
        </p:spPr>
        <p:txBody>
          <a:bodyPr/>
          <a:lstStyle/>
          <a:p>
            <a:r>
              <a:rPr lang="en-GB" err="1"/>
              <a:t>Seren</a:t>
            </a:r>
            <a:r>
              <a:rPr lang="en-GB"/>
              <a:t> notes</a:t>
            </a:r>
            <a:endParaRPr lang="en-US"/>
          </a:p>
        </p:txBody>
      </p:sp>
      <p:sp>
        <p:nvSpPr>
          <p:cNvPr id="3" name="Content Placeholder 2">
            <a:extLst>
              <a:ext uri="{FF2B5EF4-FFF2-40B4-BE49-F238E27FC236}">
                <a16:creationId xmlns:a16="http://schemas.microsoft.com/office/drawing/2014/main" id="{86240884-A503-0B2A-7840-7F75E97E6E45}"/>
              </a:ext>
            </a:extLst>
          </p:cNvPr>
          <p:cNvSpPr>
            <a:spLocks noGrp="1"/>
          </p:cNvSpPr>
          <p:nvPr>
            <p:ph idx="1"/>
          </p:nvPr>
        </p:nvSpPr>
        <p:spPr>
          <a:xfrm>
            <a:off x="316089" y="1007182"/>
            <a:ext cx="11037711" cy="5169781"/>
          </a:xfrm>
        </p:spPr>
        <p:txBody>
          <a:bodyPr vert="horz" lIns="91440" tIns="45720" rIns="91440" bIns="45720" rtlCol="0" anchor="t">
            <a:normAutofit/>
          </a:bodyPr>
          <a:lstStyle/>
          <a:p>
            <a:r>
              <a:rPr lang="en-US" sz="1800"/>
              <a:t>As of February 2025, there where 170,288 practicing  solicitors  in the UK and the population has increased over the past 10 years this Is because there are more women and people from a BAME community which stand for black, Asian and minority ethnic. </a:t>
            </a:r>
          </a:p>
          <a:p>
            <a:r>
              <a:rPr lang="en-US" sz="1800"/>
              <a:t>Since 2014 woman make up 48% of lawyers in the UK and it hasn’t changed much since then however there are only less than 5% of transgender people working as lawyers or solicitors. </a:t>
            </a:r>
          </a:p>
          <a:p>
            <a:r>
              <a:rPr lang="en-US" sz="1800"/>
              <a:t>There has been an increase in the BAME community as there has been 7% increase since 2014 which increased to 21% of lawyers  where from the Asian community as the increase has been an increase in Asian lawyers, and black lawyers only make up 3% which has risen by 1% from 2014. </a:t>
            </a:r>
          </a:p>
          <a:p>
            <a:r>
              <a:rPr lang="en-US" sz="1800"/>
              <a:t>Only 3% of lawyers or other staff have admitted to be disabled or to having a disability and there has only been an increase of 1% since 2014. </a:t>
            </a:r>
          </a:p>
          <a:p>
            <a:r>
              <a:rPr lang="en-US" sz="1800"/>
              <a:t>Christians form the largest proportion of lawyers being 51% however this has decreased 6% since 2014</a:t>
            </a:r>
          </a:p>
          <a:p>
            <a:r>
              <a:rPr lang="en-US" sz="1800"/>
              <a:t>30% of lawyers claimed they had no religion or where atheist which has increased 1% since in 2014 </a:t>
            </a:r>
          </a:p>
          <a:p>
            <a:r>
              <a:rPr lang="en-US" sz="1800"/>
              <a:t>And Muslims has increased 5% in 2014 to 8% in 2017  and only 3% are Hindu and Jewish </a:t>
            </a:r>
          </a:p>
          <a:p>
            <a:r>
              <a:rPr lang="en-US" sz="1800"/>
              <a:t>58% of layers are aged between 25 and 44 and 46% of lawyers are between 25- 34 </a:t>
            </a:r>
          </a:p>
        </p:txBody>
      </p:sp>
    </p:spTree>
    <p:extLst>
      <p:ext uri="{BB962C8B-B14F-4D97-AF65-F5344CB8AC3E}">
        <p14:creationId xmlns:p14="http://schemas.microsoft.com/office/powerpoint/2010/main" val="13460139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0BCDA-4904-D2F3-FB52-1D357707AC49}"/>
              </a:ext>
            </a:extLst>
          </p:cNvPr>
          <p:cNvSpPr>
            <a:spLocks noGrp="1"/>
          </p:cNvSpPr>
          <p:nvPr>
            <p:ph type="title"/>
          </p:nvPr>
        </p:nvSpPr>
        <p:spPr/>
        <p:txBody>
          <a:bodyPr/>
          <a:lstStyle/>
          <a:p>
            <a:r>
              <a:rPr lang="en-GB" dirty="0" err="1"/>
              <a:t>Lisha</a:t>
            </a:r>
            <a:r>
              <a:rPr lang="en-GB" dirty="0"/>
              <a:t> reference list </a:t>
            </a:r>
            <a:endParaRPr lang="en-US" dirty="0"/>
          </a:p>
        </p:txBody>
      </p:sp>
      <p:sp>
        <p:nvSpPr>
          <p:cNvPr id="3" name="Content Placeholder 2">
            <a:extLst>
              <a:ext uri="{FF2B5EF4-FFF2-40B4-BE49-F238E27FC236}">
                <a16:creationId xmlns:a16="http://schemas.microsoft.com/office/drawing/2014/main" id="{9920ACA7-E200-3D28-EDAF-4E33BD39583A}"/>
              </a:ext>
            </a:extLst>
          </p:cNvPr>
          <p:cNvSpPr>
            <a:spLocks noGrp="1"/>
          </p:cNvSpPr>
          <p:nvPr>
            <p:ph idx="1"/>
          </p:nvPr>
        </p:nvSpPr>
        <p:spPr/>
        <p:txBody>
          <a:bodyPr vert="horz" lIns="91440" tIns="45720" rIns="91440" bIns="45720" rtlCol="0" anchor="t">
            <a:normAutofit/>
          </a:bodyPr>
          <a:lstStyle/>
          <a:p>
            <a:r>
              <a:rPr lang="en-US" dirty="0">
                <a:ea typeface="+mn-lt"/>
                <a:cs typeface="+mn-lt"/>
              </a:rPr>
              <a:t>Bridge Group. (2017). </a:t>
            </a:r>
            <a:r>
              <a:rPr lang="en-US" i="1" dirty="0">
                <a:ea typeface="+mn-lt"/>
                <a:cs typeface="+mn-lt"/>
              </a:rPr>
              <a:t>Socio-economic diversity in the legal sector: A landscape review</a:t>
            </a:r>
            <a:r>
              <a:rPr lang="en-US" dirty="0">
                <a:ea typeface="+mn-lt"/>
                <a:cs typeface="+mn-lt"/>
              </a:rPr>
              <a:t>.</a:t>
            </a:r>
            <a:endParaRPr lang="en-US" dirty="0"/>
          </a:p>
          <a:p>
            <a:r>
              <a:rPr lang="en-US" dirty="0">
                <a:ea typeface="+mn-lt"/>
                <a:cs typeface="+mn-lt"/>
              </a:rPr>
              <a:t>Law Society. (2023). </a:t>
            </a:r>
            <a:r>
              <a:rPr lang="en-US" i="1" dirty="0">
                <a:ea typeface="+mn-lt"/>
                <a:cs typeface="+mn-lt"/>
              </a:rPr>
              <a:t>Annual statistics report 2023</a:t>
            </a:r>
            <a:r>
              <a:rPr lang="en-US" dirty="0">
                <a:ea typeface="+mn-lt"/>
                <a:cs typeface="+mn-lt"/>
              </a:rPr>
              <a:t>.</a:t>
            </a:r>
            <a:endParaRPr lang="en-US" dirty="0"/>
          </a:p>
          <a:p>
            <a:r>
              <a:rPr lang="en-US" dirty="0">
                <a:ea typeface="+mn-lt"/>
                <a:cs typeface="+mn-lt"/>
              </a:rPr>
              <a:t>Solicitors Regulation Authority (SRA). (2015). </a:t>
            </a:r>
            <a:r>
              <a:rPr lang="en-US" i="1" dirty="0">
                <a:ea typeface="+mn-lt"/>
                <a:cs typeface="+mn-lt"/>
              </a:rPr>
              <a:t>Diversity in the legal profession: A report</a:t>
            </a:r>
            <a:r>
              <a:rPr lang="en-US" dirty="0">
                <a:ea typeface="+mn-lt"/>
                <a:cs typeface="+mn-lt"/>
              </a:rPr>
              <a:t>.</a:t>
            </a:r>
            <a:endParaRPr lang="en-US" dirty="0"/>
          </a:p>
          <a:p>
            <a:r>
              <a:rPr lang="en-US" dirty="0">
                <a:ea typeface="+mn-lt"/>
                <a:cs typeface="+mn-lt"/>
              </a:rPr>
              <a:t>Solicitors Regulation Authority (SRA). (2023). </a:t>
            </a:r>
            <a:r>
              <a:rPr lang="en-US" i="1" dirty="0">
                <a:ea typeface="+mn-lt"/>
                <a:cs typeface="+mn-lt"/>
              </a:rPr>
              <a:t>How diverse is the legal profession? 2023 report</a:t>
            </a:r>
            <a:r>
              <a:rPr lang="en-US" dirty="0">
                <a:ea typeface="+mn-lt"/>
                <a:cs typeface="+mn-lt"/>
              </a:rPr>
              <a:t>.</a:t>
            </a:r>
            <a:endParaRPr lang="en-US" dirty="0"/>
          </a:p>
          <a:p>
            <a:endParaRPr lang="en-US"/>
          </a:p>
        </p:txBody>
      </p:sp>
    </p:spTree>
    <p:extLst>
      <p:ext uri="{BB962C8B-B14F-4D97-AF65-F5344CB8AC3E}">
        <p14:creationId xmlns:p14="http://schemas.microsoft.com/office/powerpoint/2010/main" val="1532714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738AB-AA18-4D69-8D39-92E19D41D408}"/>
              </a:ext>
            </a:extLst>
          </p:cNvPr>
          <p:cNvSpPr>
            <a:spLocks noGrp="1"/>
          </p:cNvSpPr>
          <p:nvPr>
            <p:ph type="title"/>
          </p:nvPr>
        </p:nvSpPr>
        <p:spPr/>
        <p:txBody>
          <a:bodyPr/>
          <a:lstStyle/>
          <a:p>
            <a:r>
              <a:rPr lang="en-GB" dirty="0" err="1"/>
              <a:t>Lisha</a:t>
            </a:r>
            <a:r>
              <a:rPr lang="en-GB" dirty="0"/>
              <a:t> notes </a:t>
            </a:r>
            <a:endParaRPr lang="en-US" dirty="0"/>
          </a:p>
        </p:txBody>
      </p:sp>
      <p:sp>
        <p:nvSpPr>
          <p:cNvPr id="3" name="Content Placeholder 2">
            <a:extLst>
              <a:ext uri="{FF2B5EF4-FFF2-40B4-BE49-F238E27FC236}">
                <a16:creationId xmlns:a16="http://schemas.microsoft.com/office/drawing/2014/main" id="{9FB06942-F919-027B-8337-D0456D00A828}"/>
              </a:ext>
            </a:extLst>
          </p:cNvPr>
          <p:cNvSpPr>
            <a:spLocks noGrp="1"/>
          </p:cNvSpPr>
          <p:nvPr>
            <p:ph idx="1"/>
          </p:nvPr>
        </p:nvSpPr>
        <p:spPr/>
        <p:txBody>
          <a:bodyPr vert="horz" lIns="91440" tIns="45720" rIns="91440" bIns="45720" rtlCol="0" anchor="t">
            <a:normAutofit fontScale="85000" lnSpcReduction="20000"/>
          </a:bodyPr>
          <a:lstStyle/>
          <a:p>
            <a:r>
              <a:rPr lang="en-US" b="1" dirty="0">
                <a:ea typeface="+mn-lt"/>
                <a:cs typeface="+mn-lt"/>
              </a:rPr>
              <a:t>Ethnic Diversity</a:t>
            </a:r>
            <a:endParaRPr lang="en-US" dirty="0"/>
          </a:p>
          <a:p>
            <a:pPr lvl="1"/>
            <a:r>
              <a:rPr lang="en-US" dirty="0">
                <a:ea typeface="+mn-lt"/>
                <a:cs typeface="+mn-lt"/>
              </a:rPr>
              <a:t>2015: 17% of solicitors = Black, Asian, Minority Ethnic (SRA, 2015)</a:t>
            </a:r>
            <a:endParaRPr lang="en-US" dirty="0"/>
          </a:p>
          <a:p>
            <a:pPr lvl="1"/>
            <a:r>
              <a:rPr lang="en-US" dirty="0">
                <a:ea typeface="+mn-lt"/>
                <a:cs typeface="+mn-lt"/>
              </a:rPr>
              <a:t>2023: Increased to 21% (SRA, 2023)</a:t>
            </a:r>
            <a:endParaRPr lang="en-US" dirty="0"/>
          </a:p>
          <a:p>
            <a:pPr lvl="1"/>
            <a:r>
              <a:rPr lang="en-US" dirty="0">
                <a:ea typeface="+mn-lt"/>
                <a:cs typeface="+mn-lt"/>
              </a:rPr>
              <a:t>Slow but positive change.</a:t>
            </a:r>
            <a:endParaRPr lang="en-US" dirty="0"/>
          </a:p>
          <a:p>
            <a:r>
              <a:rPr lang="en-US" b="1" dirty="0">
                <a:ea typeface="+mn-lt"/>
                <a:cs typeface="+mn-lt"/>
              </a:rPr>
              <a:t>Gender Diversity</a:t>
            </a:r>
            <a:endParaRPr lang="en-US" dirty="0"/>
          </a:p>
          <a:p>
            <a:pPr lvl="1"/>
            <a:r>
              <a:rPr lang="en-US" dirty="0">
                <a:ea typeface="+mn-lt"/>
                <a:cs typeface="+mn-lt"/>
              </a:rPr>
              <a:t>2015: Women = 48% of </a:t>
            </a:r>
            <a:r>
              <a:rPr lang="en-US" dirty="0" err="1">
                <a:ea typeface="+mn-lt"/>
                <a:cs typeface="+mn-lt"/>
              </a:rPr>
              <a:t>practising</a:t>
            </a:r>
            <a:r>
              <a:rPr lang="en-US" dirty="0">
                <a:ea typeface="+mn-lt"/>
                <a:cs typeface="+mn-lt"/>
              </a:rPr>
              <a:t> solicitors (SRA, 2015)</a:t>
            </a:r>
            <a:endParaRPr lang="en-US" dirty="0"/>
          </a:p>
          <a:p>
            <a:pPr lvl="1"/>
            <a:r>
              <a:rPr lang="en-US" dirty="0">
                <a:ea typeface="+mn-lt"/>
                <a:cs typeface="+mn-lt"/>
              </a:rPr>
              <a:t>2023: Women = 53% (Law Society, 2023)</a:t>
            </a:r>
            <a:endParaRPr lang="en-US" dirty="0"/>
          </a:p>
          <a:p>
            <a:pPr lvl="1"/>
            <a:r>
              <a:rPr lang="en-US" dirty="0">
                <a:ea typeface="+mn-lt"/>
                <a:cs typeface="+mn-lt"/>
              </a:rPr>
              <a:t>Still fewer women in senior/partner roles.</a:t>
            </a:r>
            <a:endParaRPr lang="en-US" dirty="0"/>
          </a:p>
          <a:p>
            <a:r>
              <a:rPr lang="en-US" b="1" dirty="0">
                <a:ea typeface="+mn-lt"/>
                <a:cs typeface="+mn-lt"/>
              </a:rPr>
              <a:t>Socio-Economic Diversity</a:t>
            </a:r>
            <a:endParaRPr lang="en-US" dirty="0"/>
          </a:p>
          <a:p>
            <a:pPr lvl="1"/>
            <a:r>
              <a:rPr lang="en-US" dirty="0">
                <a:ea typeface="+mn-lt"/>
                <a:cs typeface="+mn-lt"/>
              </a:rPr>
              <a:t>2017: 60% from professional backgrounds, only 17% working-class (Bridge Group, 2017)</a:t>
            </a:r>
            <a:endParaRPr lang="en-US" dirty="0"/>
          </a:p>
          <a:p>
            <a:pPr lvl="1"/>
            <a:r>
              <a:rPr lang="en-US" dirty="0">
                <a:ea typeface="+mn-lt"/>
                <a:cs typeface="+mn-lt"/>
              </a:rPr>
              <a:t>Minimal change since then — barriers remain.</a:t>
            </a:r>
            <a:endParaRPr lang="en-US" dirty="0"/>
          </a:p>
          <a:p>
            <a:r>
              <a:rPr lang="en-US" b="1" dirty="0">
                <a:ea typeface="+mn-lt"/>
                <a:cs typeface="+mn-lt"/>
              </a:rPr>
              <a:t>Summary</a:t>
            </a:r>
            <a:endParaRPr lang="en-US" dirty="0"/>
          </a:p>
          <a:p>
            <a:pPr lvl="1"/>
            <a:r>
              <a:rPr lang="en-US" dirty="0">
                <a:ea typeface="+mn-lt"/>
                <a:cs typeface="+mn-lt"/>
              </a:rPr>
              <a:t>Ethnic and gender diversity = improving slowly.</a:t>
            </a:r>
            <a:endParaRPr lang="en-US" dirty="0"/>
          </a:p>
          <a:p>
            <a:pPr lvl="1"/>
            <a:r>
              <a:rPr lang="en-US" dirty="0">
                <a:ea typeface="+mn-lt"/>
                <a:cs typeface="+mn-lt"/>
              </a:rPr>
              <a:t>Socio-economic diversity = little progress.</a:t>
            </a:r>
            <a:endParaRPr lang="en-US" dirty="0"/>
          </a:p>
          <a:p>
            <a:endParaRPr lang="en-US"/>
          </a:p>
        </p:txBody>
      </p:sp>
    </p:spTree>
    <p:extLst>
      <p:ext uri="{BB962C8B-B14F-4D97-AF65-F5344CB8AC3E}">
        <p14:creationId xmlns:p14="http://schemas.microsoft.com/office/powerpoint/2010/main" val="29578963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4</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It is often argued that there is a lack of diversity in the legal field, primarily in relation to solicitors. Discuss the extent to which the above statement is correct. </vt:lpstr>
      <vt:lpstr>Contents page </vt:lpstr>
      <vt:lpstr>Introduction </vt:lpstr>
      <vt:lpstr>What is a solicitor?</vt:lpstr>
      <vt:lpstr>Statistics of the makeup of the solicitor's profession</vt:lpstr>
      <vt:lpstr>Solicitor diversity comparison table  2015-2023</vt:lpstr>
      <vt:lpstr>A comparison of statistics of previous years</vt:lpstr>
      <vt:lpstr>Conclusion </vt:lpstr>
      <vt:lpstr>Thank you for listening </vt:lpstr>
      <vt:lpstr>Reference list – Lillie Owen- 240448</vt:lpstr>
      <vt:lpstr>Lillie notes </vt:lpstr>
      <vt:lpstr>Seren reference list </vt:lpstr>
      <vt:lpstr>Seren notes</vt:lpstr>
      <vt:lpstr>Lisha reference list </vt:lpstr>
      <vt:lpstr>Lisha notes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 is often argued that there is a lack of diversity in the legal field, primarily in relation to solicitors. Discuss the extent to which the above statement is correct. </dc:title>
  <dc:creator/>
  <cp:lastModifiedBy>Lillie Owen (2404448)</cp:lastModifiedBy>
  <cp:revision>36</cp:revision>
  <dcterms:created xsi:type="dcterms:W3CDTF">2025-04-21T14:04:15Z</dcterms:created>
  <dcterms:modified xsi:type="dcterms:W3CDTF">2025-04-27T23:33:14Z</dcterms:modified>
</cp:coreProperties>
</file>