
<file path=[Content_Types].xml><?xml version="1.0" encoding="utf-8"?>
<Types xmlns="http://schemas.openxmlformats.org/package/2006/content-types">
  <Default Extension="gif" ContentType="image/gif"/>
  <Default Extension="jpeg" ContentType="image/jpeg"/>
  <Default Extension="png" ContentType="image/png"/>
  <Default Extension="rels" ContentType="application/vnd.openxmlformats-package.relationships+xml"/>
  <Default Extension="svg" ContentType="image/svg+xml"/>
  <Default Extension="xml" ContentType="application/xml"/>
  <Override PartName="/ppt/presentation.xml" ContentType="application/vnd.openxmlformats-officedocument.presentationml.presentation.main+xml"/>
  <Override PartName="/customXml/itemProps1.xml" ContentType="application/vnd.openxmlformats-officedocument.customXmlProperties+xml"/>
  <Override PartName="/customXml/itemProps2.xml" ContentType="application/vnd.openxmlformats-officedocument.customXmlProperties+xml"/>
  <Override PartName="/customXml/itemProps3.xml" ContentType="application/vnd.openxmlformats-officedocument.customXmlProperties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Masters/slideMaster3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slides/slide20.xml" ContentType="application/vnd.openxmlformats-officedocument.presentationml.slide+xml"/>
  <Override PartName="/ppt/slides/slide21.xml" ContentType="application/vnd.openxmlformats-officedocument.presentationml.slide+xml"/>
  <Override PartName="/ppt/slides/slide22.xml" ContentType="application/vnd.openxmlformats-officedocument.presentationml.slide+xml"/>
  <Override PartName="/ppt/slides/slide23.xml" ContentType="application/vnd.openxmlformats-officedocument.presentationml.slide+xml"/>
  <Override PartName="/ppt/slides/slide24.xml" ContentType="application/vnd.openxmlformats-officedocument.presentationml.slide+xml"/>
  <Override PartName="/ppt/slides/slide25.xml" ContentType="application/vnd.openxmlformats-officedocument.presentationml.slide+xml"/>
  <Override PartName="/ppt/slides/slide26.xml" ContentType="application/vnd.openxmlformats-officedocument.presentationml.slide+xml"/>
  <Override PartName="/ppt/slides/slide27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theme/theme2.xml" ContentType="application/vnd.openxmlformats-officedocument.theme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theme/theme3.xml" ContentType="application/vnd.openxmlformats-officedocument.theme+xml"/>
  <Override PartName="/ppt/theme/theme4.xml" ContentType="application/vnd.openxmlformats-officedocument.theme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ppt/notesSlides/notesSlide21.xml" ContentType="application/vnd.openxmlformats-officedocument.presentationml.notesSlide+xml"/>
  <Override PartName="/ppt/notesSlides/notesSlide22.xml" ContentType="application/vnd.openxmlformats-officedocument.presentationml.notesSlide+xml"/>
  <Override PartName="/ppt/notesSlides/notesSlide23.xml" ContentType="application/vnd.openxmlformats-officedocument.presentationml.notesSlide+xml"/>
  <Override PartName="/ppt/notesSlides/notesSlide24.xml" ContentType="application/vnd.openxmlformats-officedocument.presentationml.notesSlide+xml"/>
  <Override PartName="/ppt/notesSlides/notesSlide25.xml" ContentType="application/vnd.openxmlformats-officedocument.presentationml.notesSlide+xml"/>
  <Override PartName="/ppt/changesInfos/changesInfo1.xml" ContentType="application/vnd.ms-powerpoint.changesinfo+xml"/>
  <Override PartName="/ppt/revisionInfo.xml" ContentType="application/vnd.ms-powerpoint.revisioninfo+xml"/>
  <Override PartName="/docProps/core.xml" ContentType="application/vnd.openxmlformats-package.core-properties+xml"/>
  <Override PartName="/docProps/app.xml" ContentType="application/vnd.openxmlformats-officedocument.extended-properties+xml"/>
  <Override PartName="/docProps/custom.xml" ContentType="application/vnd.openxmlformats-officedocument.custom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5" Type="http://schemas.openxmlformats.org/officeDocument/2006/relationships/custom-properties" Target="docProps/custom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51" r:id="rId4"/>
    <p:sldMasterId id="2147483652" r:id="rId5"/>
    <p:sldMasterId id="2147483661" r:id="rId6"/>
  </p:sldMasterIdLst>
  <p:notesMasterIdLst>
    <p:notesMasterId r:id="rId34"/>
  </p:notesMasterIdLst>
  <p:sldIdLst>
    <p:sldId id="719" r:id="rId7"/>
    <p:sldId id="301" r:id="rId8"/>
    <p:sldId id="302" r:id="rId9"/>
    <p:sldId id="458" r:id="rId10"/>
    <p:sldId id="747" r:id="rId11"/>
    <p:sldId id="459" r:id="rId12"/>
    <p:sldId id="750" r:id="rId13"/>
    <p:sldId id="465" r:id="rId14"/>
    <p:sldId id="461" r:id="rId15"/>
    <p:sldId id="463" r:id="rId16"/>
    <p:sldId id="464" r:id="rId17"/>
    <p:sldId id="749" r:id="rId18"/>
    <p:sldId id="466" r:id="rId19"/>
    <p:sldId id="467" r:id="rId20"/>
    <p:sldId id="754" r:id="rId21"/>
    <p:sldId id="755" r:id="rId22"/>
    <p:sldId id="756" r:id="rId23"/>
    <p:sldId id="469" r:id="rId24"/>
    <p:sldId id="468" r:id="rId25"/>
    <p:sldId id="751" r:id="rId26"/>
    <p:sldId id="753" r:id="rId27"/>
    <p:sldId id="845" r:id="rId28"/>
    <p:sldId id="846" r:id="rId29"/>
    <p:sldId id="850" r:id="rId30"/>
    <p:sldId id="847" r:id="rId31"/>
    <p:sldId id="724" r:id="rId32"/>
    <p:sldId id="721" r:id="rId33"/>
  </p:sldIdLst>
  <p:sldSz cx="12192000" cy="6858000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clrMru>
    <a:srgbClr val="E0BC4C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revisionInfo.xml><?xml version="1.0" encoding="utf-8"?>
<p1510:revInfo xmlns:a="http://schemas.openxmlformats.org/drawingml/2006/main" xmlns:r="http://schemas.openxmlformats.org/officeDocument/2006/relationships" xmlns:p1510="http://schemas.microsoft.com/office/powerpoint/2015/10/main">
  <p1510:revLst>
    <p1510:client id="{A3A2D4DA-3A45-47B7-A8B3-B386BE92993A}" v="6" dt="2026-02-20T14:36:20.406"/>
  </p1510:revLst>
</p1510:revInfo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Medium Style 2 - Accent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  <a:tblStyle styleId="{5940675A-B579-460E-94D1-54222C63F5DA}" styleName="No Style, Table Grid">
    <a:wholeTbl>
      <a:tcTxStyle>
        <a:fontRef idx="minor">
          <a:scrgbClr r="0" g="0" b="0"/>
        </a:fontRef>
        <a:schemeClr val="tx1"/>
      </a:tcTxStyle>
      <a:tcStyle>
        <a:tcBdr>
          <a:left>
            <a:ln w="12700" cmpd="sng">
              <a:solidFill>
                <a:schemeClr val="tx1"/>
              </a:solidFill>
            </a:ln>
          </a:left>
          <a:right>
            <a:ln w="12700" cmpd="sng">
              <a:solidFill>
                <a:schemeClr val="tx1"/>
              </a:solidFill>
            </a:ln>
          </a:right>
          <a:top>
            <a:ln w="12700" cmpd="sng">
              <a:solidFill>
                <a:schemeClr val="tx1"/>
              </a:solidFill>
            </a:ln>
          </a:top>
          <a:bottom>
            <a:ln w="12700" cmpd="sng">
              <a:solidFill>
                <a:schemeClr val="tx1"/>
              </a:solidFill>
            </a:ln>
          </a:bottom>
          <a:insideH>
            <a:ln w="12700" cmpd="sng">
              <a:solidFill>
                <a:schemeClr val="tx1"/>
              </a:solidFill>
            </a:ln>
          </a:insideH>
          <a:insideV>
            <a:ln w="12700" cmpd="sng">
              <a:solidFill>
                <a:schemeClr val="tx1"/>
              </a:solidFill>
            </a:ln>
          </a:insideV>
        </a:tcBdr>
        <a:fill>
          <a:noFill/>
        </a:fill>
      </a:tcStyle>
    </a:wholeTbl>
  </a:tblStyle>
  <a:tblStyle styleId="{74C1A8A3-306A-4EB7-A6B1-4F7E0EB9C5D6}" styleName="Medium Style 3 - Accent 5">
    <a:wholeTbl>
      <a:tcTxStyle>
        <a:fontRef idx="minor">
          <a:scrgbClr r="0" g="0" b="0"/>
        </a:fontRef>
        <a:schemeClr val="dk1"/>
      </a:tcTxStyle>
      <a:tcStyle>
        <a:tcBdr>
          <a:left>
            <a:ln>
              <a:noFill/>
            </a:ln>
          </a:left>
          <a:right>
            <a:ln>
              <a:noFill/>
            </a:ln>
          </a:right>
          <a:top>
            <a:ln w="25400" cmpd="sng">
              <a:solidFill>
                <a:schemeClr val="dk1"/>
              </a:solidFill>
            </a:ln>
          </a:top>
          <a:bottom>
            <a:ln w="25400" cmpd="sng">
              <a:solidFill>
                <a:schemeClr val="dk1"/>
              </a:solidFill>
            </a:ln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solidFill>
            <a:schemeClr val="lt1"/>
          </a:solidFill>
        </a:fill>
      </a:tcStyle>
    </a:wholeTbl>
    <a:band1H>
      <a:tcStyle>
        <a:tcBdr/>
        <a:fill>
          <a:solidFill>
            <a:schemeClr val="dk1">
              <a:tint val="20000"/>
            </a:schemeClr>
          </a:solidFill>
        </a:fill>
      </a:tcStyle>
    </a:band1H>
    <a:band1V>
      <a:tcStyle>
        <a:tcBdr/>
        <a:fill>
          <a:solidFill>
            <a:schemeClr val="dk1">
              <a:tint val="20000"/>
            </a:schemeClr>
          </a:solidFill>
        </a:fill>
      </a:tcStyle>
    </a:band1V>
    <a:lastCol>
      <a:tcTxStyle b="on">
        <a:fontRef idx="minor">
          <a:scrgbClr r="0" g="0" b="0"/>
        </a:fontRef>
        <a:schemeClr val="lt1"/>
      </a:tcTxStyle>
      <a:tcStyle>
        <a:tcBdr/>
        <a:fill>
          <a:solidFill>
            <a:schemeClr val="accent5"/>
          </a:solidFill>
        </a:fill>
      </a:tcStyle>
    </a:lastCol>
    <a:firstCol>
      <a:tcTxStyle b="on">
        <a:fontRef idx="minor">
          <a:scrgbClr r="0" g="0" b="0"/>
        </a:fontRef>
        <a:schemeClr val="lt1"/>
      </a:tcTxStyle>
      <a:tcStyle>
        <a:tcBdr/>
        <a:fill>
          <a:solidFill>
            <a:schemeClr val="accent5"/>
          </a:solidFill>
        </a:fill>
      </a:tcStyle>
    </a:firstCol>
    <a:lastRow>
      <a:tcTxStyle b="on"/>
      <a:tcStyle>
        <a:tcBdr>
          <a:top>
            <a:ln w="50800" cmpd="dbl">
              <a:solidFill>
                <a:schemeClr val="dk1"/>
              </a:solidFill>
            </a:ln>
          </a:top>
        </a:tcBdr>
        <a:fill>
          <a:solidFill>
            <a:schemeClr val="lt1"/>
          </a:solidFill>
        </a:fill>
      </a:tcStyle>
    </a:lastRow>
    <a:seCell>
      <a:tcTxStyle b="on">
        <a:fontRef idx="minor">
          <a:scrgbClr r="0" g="0" b="0"/>
        </a:fontRef>
        <a:schemeClr val="dk1"/>
      </a:tcTxStyle>
      <a:tcStyle>
        <a:tcBdr/>
      </a:tcStyle>
    </a:seCell>
    <a:swCell>
      <a:tcTxStyle b="on">
        <a:fontRef idx="minor">
          <a:scrgbClr r="0" g="0" b="0"/>
        </a:fontRef>
        <a:schemeClr val="dk1"/>
      </a:tcTxStyle>
      <a:tcStyle>
        <a:tcBdr/>
      </a:tcStyle>
    </a:swCell>
    <a:firstRow>
      <a:tcTxStyle b="on">
        <a:fontRef idx="minor">
          <a:scrgbClr r="0" g="0" b="0"/>
        </a:fontRef>
        <a:schemeClr val="lt1"/>
      </a:tcTxStyle>
      <a:tcStyle>
        <a:tcBdr>
          <a:bottom>
            <a:ln w="25400" cmpd="sng">
              <a:solidFill>
                <a:schemeClr val="dk1"/>
              </a:solidFill>
            </a:ln>
          </a:bottom>
        </a:tcBdr>
        <a:fill>
          <a:solidFill>
            <a:schemeClr val="accent5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883" autoAdjust="0"/>
    <p:restoredTop sz="67626" autoAdjust="0"/>
  </p:normalViewPr>
  <p:slideViewPr>
    <p:cSldViewPr snapToGrid="0">
      <p:cViewPr varScale="1">
        <p:scale>
          <a:sx n="57" d="100"/>
          <a:sy n="57" d="100"/>
        </p:scale>
        <p:origin x="1255" y="38"/>
      </p:cViewPr>
      <p:guideLst/>
    </p:cSldViewPr>
  </p:slideViewPr>
  <p:notesTextViewPr>
    <p:cViewPr>
      <p:scale>
        <a:sx n="3" d="2"/>
        <a:sy n="3" d="2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3" Type="http://schemas.openxmlformats.org/officeDocument/2006/relationships/slide" Target="slides/slide7.xml"/><Relationship Id="rId18" Type="http://schemas.openxmlformats.org/officeDocument/2006/relationships/slide" Target="slides/slide12.xml"/><Relationship Id="rId26" Type="http://schemas.openxmlformats.org/officeDocument/2006/relationships/slide" Target="slides/slide20.xml"/><Relationship Id="rId39" Type="http://schemas.microsoft.com/office/2016/11/relationships/changesInfo" Target="changesInfos/changesInfo1.xml"/><Relationship Id="rId21" Type="http://schemas.openxmlformats.org/officeDocument/2006/relationships/slide" Target="slides/slide15.xml"/><Relationship Id="rId34" Type="http://schemas.openxmlformats.org/officeDocument/2006/relationships/notesMaster" Target="notesMasters/notesMaster1.xml"/><Relationship Id="rId7" Type="http://schemas.openxmlformats.org/officeDocument/2006/relationships/slide" Target="slides/slide1.xml"/><Relationship Id="rId12" Type="http://schemas.openxmlformats.org/officeDocument/2006/relationships/slide" Target="slides/slide6.xml"/><Relationship Id="rId17" Type="http://schemas.openxmlformats.org/officeDocument/2006/relationships/slide" Target="slides/slide11.xml"/><Relationship Id="rId25" Type="http://schemas.openxmlformats.org/officeDocument/2006/relationships/slide" Target="slides/slide19.xml"/><Relationship Id="rId33" Type="http://schemas.openxmlformats.org/officeDocument/2006/relationships/slide" Target="slides/slide27.xml"/><Relationship Id="rId38" Type="http://schemas.openxmlformats.org/officeDocument/2006/relationships/tableStyles" Target="tableStyles.xml"/><Relationship Id="rId2" Type="http://schemas.openxmlformats.org/officeDocument/2006/relationships/customXml" Target="../customXml/item2.xml"/><Relationship Id="rId16" Type="http://schemas.openxmlformats.org/officeDocument/2006/relationships/slide" Target="slides/slide10.xml"/><Relationship Id="rId20" Type="http://schemas.openxmlformats.org/officeDocument/2006/relationships/slide" Target="slides/slide14.xml"/><Relationship Id="rId29" Type="http://schemas.openxmlformats.org/officeDocument/2006/relationships/slide" Target="slides/slide23.xml"/><Relationship Id="rId1" Type="http://schemas.openxmlformats.org/officeDocument/2006/relationships/customXml" Target="../customXml/item1.xml"/><Relationship Id="rId6" Type="http://schemas.openxmlformats.org/officeDocument/2006/relationships/slideMaster" Target="slideMasters/slideMaster3.xml"/><Relationship Id="rId11" Type="http://schemas.openxmlformats.org/officeDocument/2006/relationships/slide" Target="slides/slide5.xml"/><Relationship Id="rId24" Type="http://schemas.openxmlformats.org/officeDocument/2006/relationships/slide" Target="slides/slide18.xml"/><Relationship Id="rId32" Type="http://schemas.openxmlformats.org/officeDocument/2006/relationships/slide" Target="slides/slide26.xml"/><Relationship Id="rId37" Type="http://schemas.openxmlformats.org/officeDocument/2006/relationships/theme" Target="theme/theme1.xml"/><Relationship Id="rId40" Type="http://schemas.microsoft.com/office/2015/10/relationships/revisionInfo" Target="revisionInfo.xml"/><Relationship Id="rId5" Type="http://schemas.openxmlformats.org/officeDocument/2006/relationships/slideMaster" Target="slideMasters/slideMaster2.xml"/><Relationship Id="rId15" Type="http://schemas.openxmlformats.org/officeDocument/2006/relationships/slide" Target="slides/slide9.xml"/><Relationship Id="rId23" Type="http://schemas.openxmlformats.org/officeDocument/2006/relationships/slide" Target="slides/slide17.xml"/><Relationship Id="rId28" Type="http://schemas.openxmlformats.org/officeDocument/2006/relationships/slide" Target="slides/slide22.xml"/><Relationship Id="rId36" Type="http://schemas.openxmlformats.org/officeDocument/2006/relationships/viewProps" Target="viewProps.xml"/><Relationship Id="rId10" Type="http://schemas.openxmlformats.org/officeDocument/2006/relationships/slide" Target="slides/slide4.xml"/><Relationship Id="rId19" Type="http://schemas.openxmlformats.org/officeDocument/2006/relationships/slide" Target="slides/slide13.xml"/><Relationship Id="rId31" Type="http://schemas.openxmlformats.org/officeDocument/2006/relationships/slide" Target="slides/slide25.xml"/><Relationship Id="rId4" Type="http://schemas.openxmlformats.org/officeDocument/2006/relationships/slideMaster" Target="slideMasters/slideMaster1.xml"/><Relationship Id="rId9" Type="http://schemas.openxmlformats.org/officeDocument/2006/relationships/slide" Target="slides/slide3.xml"/><Relationship Id="rId14" Type="http://schemas.openxmlformats.org/officeDocument/2006/relationships/slide" Target="slides/slide8.xml"/><Relationship Id="rId22" Type="http://schemas.openxmlformats.org/officeDocument/2006/relationships/slide" Target="slides/slide16.xml"/><Relationship Id="rId27" Type="http://schemas.openxmlformats.org/officeDocument/2006/relationships/slide" Target="slides/slide21.xml"/><Relationship Id="rId30" Type="http://schemas.openxmlformats.org/officeDocument/2006/relationships/slide" Target="slides/slide24.xml"/><Relationship Id="rId35" Type="http://schemas.openxmlformats.org/officeDocument/2006/relationships/presProps" Target="presProps.xml"/><Relationship Id="rId8" Type="http://schemas.openxmlformats.org/officeDocument/2006/relationships/slide" Target="slides/slide2.xml"/><Relationship Id="rId3" Type="http://schemas.openxmlformats.org/officeDocument/2006/relationships/customXml" Target="../customXml/item3.xml"/></Relationships>
</file>

<file path=ppt/changesInfos/changesInfo1.xml><?xml version="1.0" encoding="utf-8"?>
<pc:chgInfo xmlns:a="http://schemas.openxmlformats.org/drawingml/2006/main" xmlns:r="http://schemas.openxmlformats.org/officeDocument/2006/relationships" xmlns:ac="http://schemas.microsoft.com/office/drawing/2013/main/command" xmlns:pc="http://schemas.microsoft.com/office/powerpoint/2013/main/command">
  <pc:docChgLst>
    <pc:chgData name="Stalin Jacob Wilson Packia Dhas" userId="050d7d71-3621-4503-95e8-1c9a9d962492" providerId="ADAL" clId="{00722E61-A757-4134-8CBB-8B7208677708}"/>
    <pc:docChg chg="undo custSel addSld delSld modSld">
      <pc:chgData name="Stalin Jacob Wilson Packia Dhas" userId="050d7d71-3621-4503-95e8-1c9a9d962492" providerId="ADAL" clId="{00722E61-A757-4134-8CBB-8B7208677708}" dt="2026-02-27T11:48:47.893" v="92" actId="5793"/>
      <pc:docMkLst>
        <pc:docMk/>
      </pc:docMkLst>
      <pc:sldChg chg="modSp mod">
        <pc:chgData name="Stalin Jacob Wilson Packia Dhas" userId="050d7d71-3621-4503-95e8-1c9a9d962492" providerId="ADAL" clId="{00722E61-A757-4134-8CBB-8B7208677708}" dt="2026-02-27T11:48:38.843" v="90" actId="6549"/>
        <pc:sldMkLst>
          <pc:docMk/>
          <pc:sldMk cId="3657130640" sldId="301"/>
        </pc:sldMkLst>
        <pc:spChg chg="mod">
          <ac:chgData name="Stalin Jacob Wilson Packia Dhas" userId="050d7d71-3621-4503-95e8-1c9a9d962492" providerId="ADAL" clId="{00722E61-A757-4134-8CBB-8B7208677708}" dt="2026-02-27T11:48:38.843" v="90" actId="6549"/>
          <ac:spMkLst>
            <pc:docMk/>
            <pc:sldMk cId="3657130640" sldId="301"/>
            <ac:spMk id="3" creationId="{00000000-0000-0000-0000-000000000000}"/>
          </ac:spMkLst>
        </pc:spChg>
      </pc:sldChg>
      <pc:sldChg chg="modSp mod">
        <pc:chgData name="Stalin Jacob Wilson Packia Dhas" userId="050d7d71-3621-4503-95e8-1c9a9d962492" providerId="ADAL" clId="{00722E61-A757-4134-8CBB-8B7208677708}" dt="2026-02-27T11:48:47.893" v="92" actId="5793"/>
        <pc:sldMkLst>
          <pc:docMk/>
          <pc:sldMk cId="3192266062" sldId="302"/>
        </pc:sldMkLst>
        <pc:spChg chg="mod">
          <ac:chgData name="Stalin Jacob Wilson Packia Dhas" userId="050d7d71-3621-4503-95e8-1c9a9d962492" providerId="ADAL" clId="{00722E61-A757-4134-8CBB-8B7208677708}" dt="2026-02-27T11:48:47.893" v="92" actId="5793"/>
          <ac:spMkLst>
            <pc:docMk/>
            <pc:sldMk cId="3192266062" sldId="302"/>
            <ac:spMk id="3" creationId="{00000000-0000-0000-0000-000000000000}"/>
          </ac:spMkLst>
        </pc:spChg>
        <pc:spChg chg="mod">
          <ac:chgData name="Stalin Jacob Wilson Packia Dhas" userId="050d7d71-3621-4503-95e8-1c9a9d962492" providerId="ADAL" clId="{00722E61-A757-4134-8CBB-8B7208677708}" dt="2026-02-13T10:24:41.474" v="45" actId="20577"/>
          <ac:spMkLst>
            <pc:docMk/>
            <pc:sldMk cId="3192266062" sldId="302"/>
            <ac:spMk id="4" creationId="{B7C3BA83-DFFF-457C-32C5-B0990E246EC3}"/>
          </ac:spMkLst>
        </pc:spChg>
      </pc:sldChg>
      <pc:sldChg chg="modSp mod">
        <pc:chgData name="Stalin Jacob Wilson Packia Dhas" userId="050d7d71-3621-4503-95e8-1c9a9d962492" providerId="ADAL" clId="{00722E61-A757-4134-8CBB-8B7208677708}" dt="2026-02-13T11:27:26.977" v="60" actId="20577"/>
        <pc:sldMkLst>
          <pc:docMk/>
          <pc:sldMk cId="1687854761" sldId="458"/>
        </pc:sldMkLst>
        <pc:spChg chg="mod">
          <ac:chgData name="Stalin Jacob Wilson Packia Dhas" userId="050d7d71-3621-4503-95e8-1c9a9d962492" providerId="ADAL" clId="{00722E61-A757-4134-8CBB-8B7208677708}" dt="2026-02-13T11:27:26.977" v="60" actId="20577"/>
          <ac:spMkLst>
            <pc:docMk/>
            <pc:sldMk cId="1687854761" sldId="458"/>
            <ac:spMk id="4" creationId="{00000000-0000-0000-0000-000000000000}"/>
          </ac:spMkLst>
        </pc:spChg>
      </pc:sldChg>
      <pc:sldChg chg="modNotesTx">
        <pc:chgData name="Stalin Jacob Wilson Packia Dhas" userId="050d7d71-3621-4503-95e8-1c9a9d962492" providerId="ADAL" clId="{00722E61-A757-4134-8CBB-8B7208677708}" dt="2026-02-20T14:30:17.903" v="69" actId="6549"/>
        <pc:sldMkLst>
          <pc:docMk/>
          <pc:sldMk cId="1435451347" sldId="469"/>
        </pc:sldMkLst>
      </pc:sldChg>
      <pc:sldChg chg="del">
        <pc:chgData name="Stalin Jacob Wilson Packia Dhas" userId="050d7d71-3621-4503-95e8-1c9a9d962492" providerId="ADAL" clId="{00722E61-A757-4134-8CBB-8B7208677708}" dt="2026-02-27T11:46:14.892" v="84" actId="47"/>
        <pc:sldMkLst>
          <pc:docMk/>
          <pc:sldMk cId="2047131546" sldId="475"/>
        </pc:sldMkLst>
      </pc:sldChg>
      <pc:sldChg chg="del modNotesTx">
        <pc:chgData name="Stalin Jacob Wilson Packia Dhas" userId="050d7d71-3621-4503-95e8-1c9a9d962492" providerId="ADAL" clId="{00722E61-A757-4134-8CBB-8B7208677708}" dt="2026-02-27T11:46:15.393" v="85" actId="47"/>
        <pc:sldMkLst>
          <pc:docMk/>
          <pc:sldMk cId="3754493413" sldId="476"/>
        </pc:sldMkLst>
      </pc:sldChg>
      <pc:sldChg chg="del modNotesTx">
        <pc:chgData name="Stalin Jacob Wilson Packia Dhas" userId="050d7d71-3621-4503-95e8-1c9a9d962492" providerId="ADAL" clId="{00722E61-A757-4134-8CBB-8B7208677708}" dt="2026-02-27T11:46:15.741" v="86" actId="47"/>
        <pc:sldMkLst>
          <pc:docMk/>
          <pc:sldMk cId="2157835857" sldId="477"/>
        </pc:sldMkLst>
      </pc:sldChg>
      <pc:sldChg chg="del modNotesTx">
        <pc:chgData name="Stalin Jacob Wilson Packia Dhas" userId="050d7d71-3621-4503-95e8-1c9a9d962492" providerId="ADAL" clId="{00722E61-A757-4134-8CBB-8B7208677708}" dt="2026-02-27T11:46:16.127" v="87" actId="47"/>
        <pc:sldMkLst>
          <pc:docMk/>
          <pc:sldMk cId="3127280359" sldId="478"/>
        </pc:sldMkLst>
      </pc:sldChg>
      <pc:sldChg chg="modSp mod">
        <pc:chgData name="Stalin Jacob Wilson Packia Dhas" userId="050d7d71-3621-4503-95e8-1c9a9d962492" providerId="ADAL" clId="{00722E61-A757-4134-8CBB-8B7208677708}" dt="2026-02-13T11:27:22.674" v="58" actId="20577"/>
        <pc:sldMkLst>
          <pc:docMk/>
          <pc:sldMk cId="3119007398" sldId="719"/>
        </pc:sldMkLst>
        <pc:spChg chg="mod">
          <ac:chgData name="Stalin Jacob Wilson Packia Dhas" userId="050d7d71-3621-4503-95e8-1c9a9d962492" providerId="ADAL" clId="{00722E61-A757-4134-8CBB-8B7208677708}" dt="2026-02-13T11:27:22.674" v="58" actId="20577"/>
          <ac:spMkLst>
            <pc:docMk/>
            <pc:sldMk cId="3119007398" sldId="719"/>
            <ac:spMk id="2" creationId="{5AF40EAB-6954-8B5E-C784-2A455332F66A}"/>
          </ac:spMkLst>
        </pc:spChg>
      </pc:sldChg>
      <pc:sldChg chg="modSp mod">
        <pc:chgData name="Stalin Jacob Wilson Packia Dhas" userId="050d7d71-3621-4503-95e8-1c9a9d962492" providerId="ADAL" clId="{00722E61-A757-4134-8CBB-8B7208677708}" dt="2026-02-13T10:26:25.942" v="47" actId="20577"/>
        <pc:sldMkLst>
          <pc:docMk/>
          <pc:sldMk cId="2927903320" sldId="754"/>
        </pc:sldMkLst>
        <pc:spChg chg="mod">
          <ac:chgData name="Stalin Jacob Wilson Packia Dhas" userId="050d7d71-3621-4503-95e8-1c9a9d962492" providerId="ADAL" clId="{00722E61-A757-4134-8CBB-8B7208677708}" dt="2026-02-13T10:26:25.942" v="47" actId="20577"/>
          <ac:spMkLst>
            <pc:docMk/>
            <pc:sldMk cId="2927903320" sldId="754"/>
            <ac:spMk id="3" creationId="{00000000-0000-0000-0000-000000000000}"/>
          </ac:spMkLst>
        </pc:spChg>
      </pc:sldChg>
      <pc:sldChg chg="modSp mod">
        <pc:chgData name="Stalin Jacob Wilson Packia Dhas" userId="050d7d71-3621-4503-95e8-1c9a9d962492" providerId="ADAL" clId="{00722E61-A757-4134-8CBB-8B7208677708}" dt="2026-02-13T10:26:49.424" v="56" actId="20577"/>
        <pc:sldMkLst>
          <pc:docMk/>
          <pc:sldMk cId="1073631389" sldId="755"/>
        </pc:sldMkLst>
        <pc:spChg chg="mod">
          <ac:chgData name="Stalin Jacob Wilson Packia Dhas" userId="050d7d71-3621-4503-95e8-1c9a9d962492" providerId="ADAL" clId="{00722E61-A757-4134-8CBB-8B7208677708}" dt="2026-02-13T10:26:49.424" v="56" actId="20577"/>
          <ac:spMkLst>
            <pc:docMk/>
            <pc:sldMk cId="1073631389" sldId="755"/>
            <ac:spMk id="3" creationId="{00000000-0000-0000-0000-000000000000}"/>
          </ac:spMkLst>
        </pc:spChg>
      </pc:sldChg>
      <pc:sldChg chg="del">
        <pc:chgData name="Stalin Jacob Wilson Packia Dhas" userId="050d7d71-3621-4503-95e8-1c9a9d962492" providerId="ADAL" clId="{00722E61-A757-4134-8CBB-8B7208677708}" dt="2026-02-27T11:46:16.712" v="88" actId="47"/>
        <pc:sldMkLst>
          <pc:docMk/>
          <pc:sldMk cId="130354132" sldId="757"/>
        </pc:sldMkLst>
      </pc:sldChg>
      <pc:sldChg chg="del">
        <pc:chgData name="Stalin Jacob Wilson Packia Dhas" userId="050d7d71-3621-4503-95e8-1c9a9d962492" providerId="ADAL" clId="{00722E61-A757-4134-8CBB-8B7208677708}" dt="2026-02-27T11:46:17.753" v="89" actId="47"/>
        <pc:sldMkLst>
          <pc:docMk/>
          <pc:sldMk cId="1829904607" sldId="758"/>
        </pc:sldMkLst>
      </pc:sldChg>
      <pc:sldChg chg="modSp add">
        <pc:chgData name="Stalin Jacob Wilson Packia Dhas" userId="050d7d71-3621-4503-95e8-1c9a9d962492" providerId="ADAL" clId="{00722E61-A757-4134-8CBB-8B7208677708}" dt="2026-02-20T14:36:01.887" v="75" actId="20577"/>
        <pc:sldMkLst>
          <pc:docMk/>
          <pc:sldMk cId="3535721624" sldId="845"/>
        </pc:sldMkLst>
        <pc:spChg chg="mod">
          <ac:chgData name="Stalin Jacob Wilson Packia Dhas" userId="050d7d71-3621-4503-95e8-1c9a9d962492" providerId="ADAL" clId="{00722E61-A757-4134-8CBB-8B7208677708}" dt="2026-02-20T14:36:01.887" v="75" actId="20577"/>
          <ac:spMkLst>
            <pc:docMk/>
            <pc:sldMk cId="3535721624" sldId="845"/>
            <ac:spMk id="3" creationId="{00000000-0000-0000-0000-000000000000}"/>
          </ac:spMkLst>
        </pc:spChg>
      </pc:sldChg>
      <pc:sldChg chg="modSp add">
        <pc:chgData name="Stalin Jacob Wilson Packia Dhas" userId="050d7d71-3621-4503-95e8-1c9a9d962492" providerId="ADAL" clId="{00722E61-A757-4134-8CBB-8B7208677708}" dt="2026-02-20T14:36:20.406" v="79" actId="20577"/>
        <pc:sldMkLst>
          <pc:docMk/>
          <pc:sldMk cId="1260462169" sldId="846"/>
        </pc:sldMkLst>
        <pc:spChg chg="mod">
          <ac:chgData name="Stalin Jacob Wilson Packia Dhas" userId="050d7d71-3621-4503-95e8-1c9a9d962492" providerId="ADAL" clId="{00722E61-A757-4134-8CBB-8B7208677708}" dt="2026-02-20T14:36:20.406" v="79" actId="20577"/>
          <ac:spMkLst>
            <pc:docMk/>
            <pc:sldMk cId="1260462169" sldId="846"/>
            <ac:spMk id="3" creationId="{00000000-0000-0000-0000-000000000000}"/>
          </ac:spMkLst>
        </pc:spChg>
      </pc:sldChg>
      <pc:sldChg chg="modSp add mod">
        <pc:chgData name="Stalin Jacob Wilson Packia Dhas" userId="050d7d71-3621-4503-95e8-1c9a9d962492" providerId="ADAL" clId="{00722E61-A757-4134-8CBB-8B7208677708}" dt="2026-02-20T14:36:29.158" v="83" actId="20577"/>
        <pc:sldMkLst>
          <pc:docMk/>
          <pc:sldMk cId="500006963" sldId="847"/>
        </pc:sldMkLst>
        <pc:spChg chg="mod">
          <ac:chgData name="Stalin Jacob Wilson Packia Dhas" userId="050d7d71-3621-4503-95e8-1c9a9d962492" providerId="ADAL" clId="{00722E61-A757-4134-8CBB-8B7208677708}" dt="2026-02-20T14:36:29.158" v="83" actId="20577"/>
          <ac:spMkLst>
            <pc:docMk/>
            <pc:sldMk cId="500006963" sldId="847"/>
            <ac:spMk id="3" creationId="{00000000-0000-0000-0000-000000000000}"/>
          </ac:spMkLst>
        </pc:spChg>
      </pc:sldChg>
      <pc:sldChg chg="modSp add mod">
        <pc:chgData name="Stalin Jacob Wilson Packia Dhas" userId="050d7d71-3621-4503-95e8-1c9a9d962492" providerId="ADAL" clId="{00722E61-A757-4134-8CBB-8B7208677708}" dt="2026-02-20T14:36:24.792" v="81" actId="20577"/>
        <pc:sldMkLst>
          <pc:docMk/>
          <pc:sldMk cId="2405824564" sldId="850"/>
        </pc:sldMkLst>
        <pc:spChg chg="mod">
          <ac:chgData name="Stalin Jacob Wilson Packia Dhas" userId="050d7d71-3621-4503-95e8-1c9a9d962492" providerId="ADAL" clId="{00722E61-A757-4134-8CBB-8B7208677708}" dt="2026-02-20T14:36:24.792" v="81" actId="20577"/>
          <ac:spMkLst>
            <pc:docMk/>
            <pc:sldMk cId="2405824564" sldId="850"/>
            <ac:spMk id="3" creationId="{4D25BE01-B0AD-E9AF-A505-7FFDE4840816}"/>
          </ac:spMkLst>
        </pc:spChg>
      </pc:sldChg>
    </pc:docChg>
  </pc:docChgLst>
</pc:chgInfo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4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BB43E031-8EA7-4CC5-A13E-73C0167506AA}" type="datetimeFigureOut">
              <a:rPr lang="en-GB" smtClean="0"/>
              <a:t>27/02/2026</a:t>
            </a:fld>
            <a:endParaRPr lang="en-GB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GB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8374F67A-0874-45E3-BD6B-71B178B0D08F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79015350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.xml"/><Relationship Id="rId1" Type="http://schemas.openxmlformats.org/officeDocument/2006/relationships/notesMaster" Target="../notesMasters/notesMaster1.xml"/></Relationships>
</file>

<file path=ppt/notesSlides/_rels/notesSlide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.xml"/><Relationship Id="rId1" Type="http://schemas.openxmlformats.org/officeDocument/2006/relationships/notesMaster" Target="../notesMasters/notesMaster1.xml"/></Relationships>
</file>

<file path=ppt/notesSlides/_rels/notesSlide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5.xml"/><Relationship Id="rId1" Type="http://schemas.openxmlformats.org/officeDocument/2006/relationships/notesMaster" Target="../notesMasters/notesMaster1.xml"/></Relationships>
</file>

<file path=ppt/notesSlides/_rels/notesSlide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6.xml"/><Relationship Id="rId1" Type="http://schemas.openxmlformats.org/officeDocument/2006/relationships/notesMaster" Target="../notesMasters/notesMaster1.xml"/></Relationships>
</file>

<file path=ppt/notesSlides/_rels/notesSlide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7.xml"/><Relationship Id="rId1" Type="http://schemas.openxmlformats.org/officeDocument/2006/relationships/notesMaster" Target="../notesMasters/notesMaster1.xml"/></Relationships>
</file>

<file path=ppt/notesSlides/_rels/notesSlide7.xml.rels><?xml version="1.0" encoding="UTF-8" standalone="yes"?>
<Relationships xmlns="http://schemas.openxmlformats.org/package/2006/relationships"><Relationship Id="rId2" Type="http://schemas.openxmlformats.org/officeDocument/2006/relationships/slide" Target="../slides/slide8.xml"/><Relationship Id="rId1" Type="http://schemas.openxmlformats.org/officeDocument/2006/relationships/notesMaster" Target="../notesMasters/notesMaster1.xml"/></Relationships>
</file>

<file path=ppt/notesSlides/_rels/notesSlide8.xml.rels><?xml version="1.0" encoding="UTF-8" standalone="yes"?>
<Relationships xmlns="http://schemas.openxmlformats.org/package/2006/relationships"><Relationship Id="rId2" Type="http://schemas.openxmlformats.org/officeDocument/2006/relationships/slide" Target="../slides/slide9.xml"/><Relationship Id="rId1" Type="http://schemas.openxmlformats.org/officeDocument/2006/relationships/notesMaster" Target="../notesMasters/notesMaster1.xml"/></Relationships>
</file>

<file path=ppt/notesSlides/_rels/notesSlide9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0.xml"/><Relationship Id="rId1" Type="http://schemas.openxmlformats.org/officeDocument/2006/relationships/notesMaster" Target="../notesMasters/notesMaster1.xml"/></Relationships>
</file>

<file path=ppt/notesSlides/_rels/notesSlide10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1.xml"/><Relationship Id="rId1" Type="http://schemas.openxmlformats.org/officeDocument/2006/relationships/notesMaster" Target="../notesMasters/notesMaster1.xml"/></Relationships>
</file>

<file path=ppt/notesSlides/_rels/notesSlide1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2.xml"/><Relationship Id="rId1" Type="http://schemas.openxmlformats.org/officeDocument/2006/relationships/notesMaster" Target="../notesMasters/notesMaster1.xml"/></Relationships>
</file>

<file path=ppt/notesSlides/_rels/notesSlide1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3.xml"/><Relationship Id="rId1" Type="http://schemas.openxmlformats.org/officeDocument/2006/relationships/notesMaster" Target="../notesMasters/notesMaster1.xml"/></Relationships>
</file>

<file path=ppt/notesSlides/_rels/notesSlide1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4.xml"/><Relationship Id="rId1" Type="http://schemas.openxmlformats.org/officeDocument/2006/relationships/notesMaster" Target="../notesMasters/notesMaster1.xml"/></Relationships>
</file>

<file path=ppt/notesSlides/_rels/notesSlide1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5.xml"/><Relationship Id="rId1" Type="http://schemas.openxmlformats.org/officeDocument/2006/relationships/notesMaster" Target="../notesMasters/notesMaster1.xml"/></Relationships>
</file>

<file path=ppt/notesSlides/_rels/notesSlide1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6.xml"/><Relationship Id="rId1" Type="http://schemas.openxmlformats.org/officeDocument/2006/relationships/notesMaster" Target="../notesMasters/notesMaster1.xml"/></Relationships>
</file>

<file path=ppt/notesSlides/_rels/notesSlide1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7.xml"/><Relationship Id="rId1" Type="http://schemas.openxmlformats.org/officeDocument/2006/relationships/notesMaster" Target="../notesMasters/notesMaster1.xml"/></Relationships>
</file>

<file path=ppt/notesSlides/_rels/notesSlide17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8.xml"/><Relationship Id="rId1" Type="http://schemas.openxmlformats.org/officeDocument/2006/relationships/notesMaster" Target="../notesMasters/notesMaster1.xml"/></Relationships>
</file>

<file path=ppt/notesSlides/_rels/notesSlide18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9.xml"/><Relationship Id="rId1" Type="http://schemas.openxmlformats.org/officeDocument/2006/relationships/notesMaster" Target="../notesMasters/notesMaster1.xml"/></Relationships>
</file>

<file path=ppt/notesSlides/_rels/notesSlide19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0.xml"/><Relationship Id="rId1" Type="http://schemas.openxmlformats.org/officeDocument/2006/relationships/notesMaster" Target="../notesMasters/notesMaster1.xml"/></Relationships>
</file>

<file path=ppt/notesSlides/_rels/notesSlide20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1.xml"/><Relationship Id="rId1" Type="http://schemas.openxmlformats.org/officeDocument/2006/relationships/notesMaster" Target="../notesMasters/notesMaster1.xml"/></Relationships>
</file>

<file path=ppt/notesSlides/_rels/notesSlide2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2.xml"/><Relationship Id="rId1" Type="http://schemas.openxmlformats.org/officeDocument/2006/relationships/notesMaster" Target="../notesMasters/notesMaster1.xml"/></Relationships>
</file>

<file path=ppt/notesSlides/_rels/notesSlide2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3.xml"/><Relationship Id="rId1" Type="http://schemas.openxmlformats.org/officeDocument/2006/relationships/notesMaster" Target="../notesMasters/notesMaster1.xml"/></Relationships>
</file>

<file path=ppt/notesSlides/_rels/notesSlide2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4.xml"/><Relationship Id="rId1" Type="http://schemas.openxmlformats.org/officeDocument/2006/relationships/notesMaster" Target="../notesMasters/notesMaster1.xml"/></Relationships>
</file>

<file path=ppt/notesSlides/_rels/notesSlide2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5.xml"/><Relationship Id="rId1" Type="http://schemas.openxmlformats.org/officeDocument/2006/relationships/notesMaster" Target="../notesMasters/notesMaster1.xml"/></Relationships>
</file>

<file path=ppt/notesSlides/_rels/notesSlide2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7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8374F67A-0874-45E3-BD6B-71B178B0D08F}" type="slidenum">
              <a:rPr lang="en-GB" smtClean="0"/>
              <a:t>2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463793718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IN"/>
          </a:p>
        </p:txBody>
      </p:sp>
      <p:sp>
        <p:nvSpPr>
          <p:cNvPr id="4" name="Header Placeholder 3"/>
          <p:cNvSpPr>
            <a:spLocks noGrp="1"/>
          </p:cNvSpPr>
          <p:nvPr>
            <p:ph type="hdr" sz="quarter" idx="10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8A8EEEA-B998-46F8-A39B-4B6111BDC670}" type="slidenum">
              <a:rPr lang="en-US" smtClean="0"/>
              <a:t>3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048913483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IN"/>
          </a:p>
        </p:txBody>
      </p:sp>
      <p:sp>
        <p:nvSpPr>
          <p:cNvPr id="4" name="Header Placeholder 3"/>
          <p:cNvSpPr>
            <a:spLocks noGrp="1"/>
          </p:cNvSpPr>
          <p:nvPr>
            <p:ph type="hdr" sz="quarter" idx="10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8A8EEEA-B998-46F8-A39B-4B6111BDC670}" type="slidenum">
              <a:rPr lang="en-US" smtClean="0"/>
              <a:pPr/>
              <a:t>4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317349794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IN"/>
          </a:p>
        </p:txBody>
      </p:sp>
      <p:sp>
        <p:nvSpPr>
          <p:cNvPr id="4" name="Header Placeholder 3"/>
          <p:cNvSpPr>
            <a:spLocks noGrp="1"/>
          </p:cNvSpPr>
          <p:nvPr>
            <p:ph type="hdr" sz="quarter" idx="10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8A8EEEA-B998-46F8-A39B-4B6111BDC670}" type="slidenum">
              <a:rPr lang="en-US" smtClean="0"/>
              <a:pPr/>
              <a:t>5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589319343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IN"/>
          </a:p>
        </p:txBody>
      </p:sp>
      <p:sp>
        <p:nvSpPr>
          <p:cNvPr id="4" name="Header Placeholder 3"/>
          <p:cNvSpPr>
            <a:spLocks noGrp="1"/>
          </p:cNvSpPr>
          <p:nvPr>
            <p:ph type="hdr" sz="quarter" idx="10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8A8EEEA-B998-46F8-A39B-4B6111BDC670}" type="slidenum">
              <a:rPr lang="en-US" smtClean="0"/>
              <a:pPr/>
              <a:t>6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730874947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IN"/>
          </a:p>
        </p:txBody>
      </p:sp>
      <p:sp>
        <p:nvSpPr>
          <p:cNvPr id="4" name="Header Placeholder 3"/>
          <p:cNvSpPr>
            <a:spLocks noGrp="1"/>
          </p:cNvSpPr>
          <p:nvPr>
            <p:ph type="hdr" sz="quarter" idx="10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8A8EEEA-B998-46F8-A39B-4B6111BDC670}" type="slidenum">
              <a:rPr lang="en-US" smtClean="0"/>
              <a:pPr/>
              <a:t>7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938408742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IN" dirty="0"/>
          </a:p>
        </p:txBody>
      </p:sp>
      <p:sp>
        <p:nvSpPr>
          <p:cNvPr id="4" name="Header Placeholder 3"/>
          <p:cNvSpPr>
            <a:spLocks noGrp="1"/>
          </p:cNvSpPr>
          <p:nvPr>
            <p:ph type="hdr" sz="quarter" idx="10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8A8EEEA-B998-46F8-A39B-4B6111BDC670}" type="slidenum">
              <a:rPr lang="en-US" smtClean="0"/>
              <a:pPr/>
              <a:t>8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566657948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IN"/>
          </a:p>
        </p:txBody>
      </p:sp>
      <p:sp>
        <p:nvSpPr>
          <p:cNvPr id="4" name="Header Placeholder 3"/>
          <p:cNvSpPr>
            <a:spLocks noGrp="1"/>
          </p:cNvSpPr>
          <p:nvPr>
            <p:ph type="hdr" sz="quarter" idx="10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8A8EEEA-B998-46F8-A39B-4B6111BDC670}" type="slidenum">
              <a:rPr lang="en-US" smtClean="0"/>
              <a:pPr/>
              <a:t>9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152962903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IN"/>
          </a:p>
        </p:txBody>
      </p:sp>
      <p:sp>
        <p:nvSpPr>
          <p:cNvPr id="4" name="Header Placeholder 3"/>
          <p:cNvSpPr>
            <a:spLocks noGrp="1"/>
          </p:cNvSpPr>
          <p:nvPr>
            <p:ph type="hdr" sz="quarter" idx="10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8A8EEEA-B998-46F8-A39B-4B6111BDC670}" type="slidenum">
              <a:rPr lang="en-US" smtClean="0"/>
              <a:pPr/>
              <a:t>10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433034798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IN"/>
          </a:p>
        </p:txBody>
      </p:sp>
      <p:sp>
        <p:nvSpPr>
          <p:cNvPr id="4" name="Header Placeholder 3"/>
          <p:cNvSpPr>
            <a:spLocks noGrp="1"/>
          </p:cNvSpPr>
          <p:nvPr>
            <p:ph type="hdr" sz="quarter" idx="10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8A8EEEA-B998-46F8-A39B-4B6111BDC670}" type="slidenum">
              <a:rPr lang="en-US" smtClean="0"/>
              <a:pPr/>
              <a:t>11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648431580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IN"/>
          </a:p>
        </p:txBody>
      </p:sp>
      <p:sp>
        <p:nvSpPr>
          <p:cNvPr id="4" name="Header Placeholder 3"/>
          <p:cNvSpPr>
            <a:spLocks noGrp="1"/>
          </p:cNvSpPr>
          <p:nvPr>
            <p:ph type="hdr" sz="quarter" idx="10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8A8EEEA-B998-46F8-A39B-4B6111BDC670}" type="slidenum">
              <a:rPr lang="en-US" smtClean="0"/>
              <a:pPr/>
              <a:t>12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4179870804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IN"/>
          </a:p>
        </p:txBody>
      </p:sp>
      <p:sp>
        <p:nvSpPr>
          <p:cNvPr id="4" name="Header Placeholder 3"/>
          <p:cNvSpPr>
            <a:spLocks noGrp="1"/>
          </p:cNvSpPr>
          <p:nvPr>
            <p:ph type="hdr" sz="quarter" idx="10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8A8EEEA-B998-46F8-A39B-4B6111BDC670}" type="slidenum">
              <a:rPr lang="en-US" smtClean="0"/>
              <a:pPr/>
              <a:t>13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772633007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IN"/>
          </a:p>
        </p:txBody>
      </p:sp>
      <p:sp>
        <p:nvSpPr>
          <p:cNvPr id="4" name="Header Placeholder 3"/>
          <p:cNvSpPr>
            <a:spLocks noGrp="1"/>
          </p:cNvSpPr>
          <p:nvPr>
            <p:ph type="hdr" sz="quarter" idx="10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8A8EEEA-B998-46F8-A39B-4B6111BDC670}" type="slidenum">
              <a:rPr lang="en-US" smtClean="0"/>
              <a:pPr/>
              <a:t>14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435272510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IN"/>
          </a:p>
        </p:txBody>
      </p:sp>
      <p:sp>
        <p:nvSpPr>
          <p:cNvPr id="4" name="Header Placeholder 3"/>
          <p:cNvSpPr>
            <a:spLocks noGrp="1"/>
          </p:cNvSpPr>
          <p:nvPr>
            <p:ph type="hdr" sz="quarter" idx="10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8A8EEEA-B998-46F8-A39B-4B6111BDC670}" type="slidenum">
              <a:rPr lang="en-US" smtClean="0"/>
              <a:pPr/>
              <a:t>15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4047493398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IN"/>
          </a:p>
        </p:txBody>
      </p:sp>
      <p:sp>
        <p:nvSpPr>
          <p:cNvPr id="4" name="Header Placeholder 3"/>
          <p:cNvSpPr>
            <a:spLocks noGrp="1"/>
          </p:cNvSpPr>
          <p:nvPr>
            <p:ph type="hdr" sz="quarter" idx="10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8A8EEEA-B998-46F8-A39B-4B6111BDC670}" type="slidenum">
              <a:rPr lang="en-US" smtClean="0"/>
              <a:pPr/>
              <a:t>16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424309763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IN"/>
          </a:p>
        </p:txBody>
      </p:sp>
      <p:sp>
        <p:nvSpPr>
          <p:cNvPr id="4" name="Header Placeholder 3"/>
          <p:cNvSpPr>
            <a:spLocks noGrp="1"/>
          </p:cNvSpPr>
          <p:nvPr>
            <p:ph type="hdr" sz="quarter" idx="10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8A8EEEA-B998-46F8-A39B-4B6111BDC670}" type="slidenum">
              <a:rPr lang="en-US" smtClean="0"/>
              <a:pPr/>
              <a:t>17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054062953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mc:AlternateContent xmlns:mc="http://schemas.openxmlformats.org/markup-compatibility/2006" xmlns:a14="http://schemas.microsoft.com/office/drawing/2010/main">
        <mc:Choice Requires="a14">
          <p:sp>
            <p:nvSpPr>
              <p:cNvPr id="3" name="Notes Placeholder 2"/>
              <p:cNvSpPr>
                <a:spLocks noGrp="1"/>
              </p:cNvSpPr>
              <p:nvPr>
                <p:ph type="body" idx="1"/>
              </p:nvPr>
            </p:nvSpPr>
            <p:spPr/>
            <p:txBody>
              <a:bodyPr/>
              <a:lstStyle/>
              <a:p>
                <a:endParaRPr lang="en-IN" sz="1200" dirty="0"/>
              </a:p>
            </p:txBody>
          </p:sp>
        </mc:Choice>
        <mc:Fallback xmlns="">
          <p:sp>
            <p:nvSpPr>
              <p:cNvPr id="3" name="Notes Placeholder 2"/>
              <p:cNvSpPr>
                <a:spLocks noGrp="1"/>
              </p:cNvSpPr>
              <p:nvPr>
                <p:ph type="body" idx="1"/>
              </p:nvPr>
            </p:nvSpPr>
            <p:spPr/>
            <p:txBody>
              <a:bodyPr/>
              <a:lstStyle/>
              <a:p>
                <a:r>
                  <a:rPr lang="en-GB" sz="1200" dirty="0"/>
                  <a:t>The </a:t>
                </a:r>
                <a:r>
                  <a:rPr lang="en-GB" sz="1200" b="1" dirty="0"/>
                  <a:t>effective value</a:t>
                </a:r>
                <a:r>
                  <a:rPr lang="en-GB" sz="1200" dirty="0"/>
                  <a:t> of an AC signal is the value that gives the </a:t>
                </a:r>
                <a:r>
                  <a:rPr lang="en-GB" sz="1200" b="1" dirty="0"/>
                  <a:t>same power</a:t>
                </a:r>
                <a:r>
                  <a:rPr lang="en-GB" sz="1200" dirty="0"/>
                  <a:t> output in a resistive circuit as a corresponding DC value. </a:t>
                </a:r>
              </a:p>
              <a:p>
                <a:r>
                  <a:rPr lang="en-GB" sz="1200" dirty="0"/>
                  <a:t>the </a:t>
                </a:r>
                <a:r>
                  <a:rPr lang="en-GB" sz="1200" b="1" dirty="0"/>
                  <a:t>effective value</a:t>
                </a:r>
                <a:r>
                  <a:rPr lang="en-GB" sz="1200" dirty="0"/>
                  <a:t> is equivalent to the </a:t>
                </a:r>
                <a:r>
                  <a:rPr lang="en-GB" sz="1200" b="1" dirty="0"/>
                  <a:t>RMS value</a:t>
                </a:r>
                <a:r>
                  <a:rPr lang="en-GB" sz="1200" dirty="0"/>
                  <a:t>, which is calculated as:</a:t>
                </a:r>
              </a:p>
              <a:p>
                <a:r>
                  <a:rPr lang="en-GB" sz="1200" dirty="0"/>
                  <a:t>VRMS=</a:t>
                </a:r>
                <a:r>
                  <a:rPr lang="en-GB" sz="1200" dirty="0" err="1"/>
                  <a:t>Vpeak</a:t>
                </a:r>
                <a:r>
                  <a:rPr lang="en-GB" sz="1200" dirty="0"/>
                  <a:t>/root2</a:t>
                </a:r>
              </a:p>
              <a:p>
                <a:endParaRPr lang="en-GB" sz="1200" dirty="0"/>
              </a:p>
              <a:p>
                <a:r>
                  <a:rPr lang="en-GB" b="1" dirty="0"/>
                  <a:t>Example 1 — UK mains on a heater</a:t>
                </a:r>
              </a:p>
              <a:p>
                <a:r>
                  <a:rPr lang="en-GB" dirty="0"/>
                  <a:t>Supply: </a:t>
                </a:r>
                <a:r>
                  <a:rPr lang="en-GB" b="1" dirty="0"/>
                  <a:t>230 V rms</a:t>
                </a:r>
                <a:r>
                  <a:rPr lang="en-GB" dirty="0"/>
                  <a:t>, 50 Hz (sine)</a:t>
                </a:r>
              </a:p>
              <a:p>
                <a:r>
                  <a:rPr lang="en-GB" dirty="0"/>
                  <a:t>Heater: </a:t>
                </a:r>
                <a:r>
                  <a:rPr lang="en-GB" b="1" dirty="0"/>
                  <a:t>100 </a:t>
                </a:r>
                <a:r>
                  <a:rPr lang="el-GR" b="1" dirty="0"/>
                  <a:t>Ω</a:t>
                </a:r>
                <a:endParaRPr lang="el-GR" dirty="0"/>
              </a:p>
              <a:p>
                <a:r>
                  <a:rPr lang="en-GB" dirty="0"/>
                  <a:t>Calculations:</a:t>
                </a:r>
              </a:p>
              <a:p>
                <a:r>
                  <a:rPr lang="en-GB" dirty="0"/>
                  <a:t>Peak voltage: </a:t>
                </a:r>
                <a:r>
                  <a:rPr lang="ar-AE" sz="1200" i="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rPr>
                  <a:t>𝑉_</a:t>
                </a:r>
                <a:r>
                  <a:rPr lang="en-GB" sz="1200" b="0" i="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rPr>
                  <a:t>"peak</a:t>
                </a:r>
                <a:r>
                  <a:rPr lang="ar-AE" sz="1200" b="0" i="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rPr>
                  <a:t>" =√2 </a:t>
                </a:r>
                <a:r>
                  <a:rPr lang="ar-AE" sz="1200" b="0" i="0" kern="1200">
                    <a:solidFill>
                      <a:schemeClr val="tx1"/>
                    </a:solidFill>
                    <a:latin typeface="Cambria Math" panose="02040503050406030204" pitchFamily="18" charset="0"/>
                    <a:ea typeface="+mn-ea"/>
                    <a:cs typeface="+mn-cs"/>
                  </a:rPr>
                  <a:t>" </a:t>
                </a:r>
                <a:r>
                  <a:rPr lang="ar-AE" sz="1200" b="0" i="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rPr>
                  <a:t>" 𝑉_</a:t>
                </a:r>
                <a:r>
                  <a:rPr lang="en-GB" sz="1200" b="0" i="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rPr>
                  <a:t>"rms</a:t>
                </a:r>
                <a:r>
                  <a:rPr lang="ar-AE" sz="1200" b="0" i="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rPr>
                  <a:t>" =1.414×230≈</a:t>
                </a:r>
                <a:r>
                  <a:rPr lang="ar-AE" sz="1200" b="1" i="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rPr>
                  <a:t>𝟑𝟐𝟓</a:t>
                </a:r>
                <a:r>
                  <a:rPr lang="ar-AE" sz="1200" b="0" i="0" kern="1200">
                    <a:solidFill>
                      <a:schemeClr val="tx1"/>
                    </a:solidFill>
                    <a:latin typeface="Cambria Math" panose="02040503050406030204" pitchFamily="18" charset="0"/>
                    <a:ea typeface="+mn-ea"/>
                    <a:cs typeface="+mn-cs"/>
                  </a:rPr>
                  <a:t>" </a:t>
                </a:r>
                <a:r>
                  <a:rPr lang="en-GB" sz="1200" b="0" i="0" kern="1200">
                    <a:solidFill>
                      <a:schemeClr val="tx1"/>
                    </a:solidFill>
                    <a:latin typeface="Cambria Math" panose="02040503050406030204" pitchFamily="18" charset="0"/>
                    <a:ea typeface="+mn-ea"/>
                    <a:cs typeface="+mn-cs"/>
                  </a:rPr>
                  <a:t>V</a:t>
                </a:r>
                <a:r>
                  <a:rPr lang="en-GB" sz="1200" b="0" i="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rPr>
                  <a:t>"</a:t>
                </a:r>
                <a:endParaRPr lang="en-GB" dirty="0"/>
              </a:p>
              <a:p>
                <a:r>
                  <a:rPr lang="en-GB" dirty="0"/>
                  <a:t>RMS current: </a:t>
                </a:r>
                <a:r>
                  <a:rPr lang="ar-AE" sz="1200" i="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rPr>
                  <a:t>𝐼_</a:t>
                </a:r>
                <a:r>
                  <a:rPr lang="en-GB" sz="1200" b="0" i="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rPr>
                  <a:t>"rms</a:t>
                </a:r>
                <a:r>
                  <a:rPr lang="ar-AE" sz="1200" b="0" i="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rPr>
                  <a:t>" =𝑉_</a:t>
                </a:r>
                <a:r>
                  <a:rPr lang="en-GB" sz="1200" b="0" i="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rPr>
                  <a:t>"rms</a:t>
                </a:r>
                <a:r>
                  <a:rPr lang="ar-AE" sz="1200" b="0" i="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rPr>
                  <a:t>" /𝑅=230/100=</a:t>
                </a:r>
                <a:r>
                  <a:rPr lang="ar-AE" sz="1200" b="1" i="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rPr>
                  <a:t>𝟐</a:t>
                </a:r>
                <a:r>
                  <a:rPr lang="ar-AE" sz="1200" b="0" i="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rPr>
                  <a:t>.</a:t>
                </a:r>
                <a:r>
                  <a:rPr lang="ar-AE" sz="1200" b="1" i="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rPr>
                  <a:t>𝟑𝟎</a:t>
                </a:r>
                <a:r>
                  <a:rPr lang="ar-AE" sz="1200" b="0" i="0" kern="1200">
                    <a:solidFill>
                      <a:schemeClr val="tx1"/>
                    </a:solidFill>
                    <a:latin typeface="Cambria Math" panose="02040503050406030204" pitchFamily="18" charset="0"/>
                    <a:ea typeface="+mn-ea"/>
                    <a:cs typeface="+mn-cs"/>
                  </a:rPr>
                  <a:t>" </a:t>
                </a:r>
                <a:r>
                  <a:rPr lang="en-GB" sz="1200" b="0" i="0" kern="1200">
                    <a:solidFill>
                      <a:schemeClr val="tx1"/>
                    </a:solidFill>
                    <a:latin typeface="Cambria Math" panose="02040503050406030204" pitchFamily="18" charset="0"/>
                    <a:ea typeface="+mn-ea"/>
                    <a:cs typeface="+mn-cs"/>
                  </a:rPr>
                  <a:t>A</a:t>
                </a:r>
                <a:r>
                  <a:rPr lang="en-GB" sz="1200" b="0" i="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rPr>
                  <a:t>"</a:t>
                </a:r>
                <a:endParaRPr lang="en-GB" dirty="0"/>
              </a:p>
              <a:p>
                <a:r>
                  <a:rPr lang="en-GB" dirty="0"/>
                  <a:t>Average power: </a:t>
                </a:r>
                <a:r>
                  <a:rPr lang="en-GB" sz="1200" i="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rPr>
                  <a:t>𝑃=</a:t>
                </a:r>
                <a:r>
                  <a:rPr lang="ar-AE" sz="1200" i="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rPr>
                  <a:t>𝑉_</a:t>
                </a:r>
                <a:r>
                  <a:rPr lang="en-GB" sz="1200" b="0" i="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rPr>
                  <a:t>"rms</a:t>
                </a:r>
                <a:r>
                  <a:rPr lang="ar-AE" sz="1200" b="0" i="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rPr>
                  <a:t>" ^2/𝑅=230^2/100=</a:t>
                </a:r>
                <a:r>
                  <a:rPr lang="ar-AE" sz="1200" b="1" i="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rPr>
                  <a:t>𝟓𝟐𝟗</a:t>
                </a:r>
                <a:r>
                  <a:rPr lang="ar-AE" sz="1200" b="0" i="0" kern="1200">
                    <a:solidFill>
                      <a:schemeClr val="tx1"/>
                    </a:solidFill>
                    <a:latin typeface="Cambria Math" panose="02040503050406030204" pitchFamily="18" charset="0"/>
                    <a:ea typeface="+mn-ea"/>
                    <a:cs typeface="+mn-cs"/>
                  </a:rPr>
                  <a:t>" </a:t>
                </a:r>
                <a:r>
                  <a:rPr lang="en-GB" sz="1200" b="0" i="0" kern="1200">
                    <a:solidFill>
                      <a:schemeClr val="tx1"/>
                    </a:solidFill>
                    <a:latin typeface="Cambria Math" panose="02040503050406030204" pitchFamily="18" charset="0"/>
                    <a:ea typeface="+mn-ea"/>
                    <a:cs typeface="+mn-cs"/>
                  </a:rPr>
                  <a:t>W</a:t>
                </a:r>
                <a:r>
                  <a:rPr lang="en-GB" sz="1200" b="0" i="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rPr>
                  <a:t>"</a:t>
                </a:r>
                <a:endParaRPr lang="en-GB" dirty="0"/>
              </a:p>
              <a:p>
                <a:r>
                  <a:rPr lang="en-GB" dirty="0"/>
                  <a:t>Meaning: a </a:t>
                </a:r>
                <a:r>
                  <a:rPr lang="en-GB" b="1" dirty="0"/>
                  <a:t>230 V DC</a:t>
                </a:r>
                <a:r>
                  <a:rPr lang="en-GB" dirty="0"/>
                  <a:t> source would heat the 100 </a:t>
                </a:r>
                <a:r>
                  <a:rPr lang="el-GR" dirty="0"/>
                  <a:t>Ω </a:t>
                </a:r>
                <a:r>
                  <a:rPr lang="en-GB" dirty="0"/>
                  <a:t>heater </a:t>
                </a:r>
                <a:r>
                  <a:rPr lang="en-GB" b="1" dirty="0"/>
                  <a:t>by the same amount</a:t>
                </a:r>
                <a:r>
                  <a:rPr lang="en-GB" dirty="0"/>
                  <a:t> (529 W) as 230 V </a:t>
                </a:r>
                <a:r>
                  <a:rPr lang="en-GB" b="1" dirty="0"/>
                  <a:t>rms</a:t>
                </a:r>
                <a:r>
                  <a:rPr lang="en-GB" dirty="0"/>
                  <a:t> AC does.</a:t>
                </a:r>
              </a:p>
              <a:p>
                <a:endParaRPr lang="en-IN" sz="1200" dirty="0"/>
              </a:p>
            </p:txBody>
          </p:sp>
        </mc:Fallback>
      </mc:AlternateContent>
      <p:sp>
        <p:nvSpPr>
          <p:cNvPr id="4" name="Header Placeholder 3"/>
          <p:cNvSpPr>
            <a:spLocks noGrp="1"/>
          </p:cNvSpPr>
          <p:nvPr>
            <p:ph type="hdr" sz="quarter" idx="10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8A8EEEA-B998-46F8-A39B-4B6111BDC670}" type="slidenum">
              <a:rPr lang="en-US" smtClean="0"/>
              <a:pPr/>
              <a:t>18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427425118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IN"/>
          </a:p>
        </p:txBody>
      </p:sp>
      <p:sp>
        <p:nvSpPr>
          <p:cNvPr id="4" name="Header Placeholder 3"/>
          <p:cNvSpPr>
            <a:spLocks noGrp="1"/>
          </p:cNvSpPr>
          <p:nvPr>
            <p:ph type="hdr" sz="quarter" idx="10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8A8EEEA-B998-46F8-A39B-4B6111BDC670}" type="slidenum">
              <a:rPr lang="en-US" smtClean="0"/>
              <a:pPr/>
              <a:t>19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508262232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IN" dirty="0"/>
          </a:p>
        </p:txBody>
      </p:sp>
      <p:sp>
        <p:nvSpPr>
          <p:cNvPr id="4" name="Header Placeholder 3"/>
          <p:cNvSpPr>
            <a:spLocks noGrp="1"/>
          </p:cNvSpPr>
          <p:nvPr>
            <p:ph type="hdr" sz="quarter" idx="10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8A8EEEA-B998-46F8-A39B-4B6111BDC670}" type="slidenum">
              <a:rPr lang="en-US" smtClean="0"/>
              <a:pPr/>
              <a:t>20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955643540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IN"/>
          </a:p>
        </p:txBody>
      </p:sp>
      <p:sp>
        <p:nvSpPr>
          <p:cNvPr id="4" name="Header Placeholder 3"/>
          <p:cNvSpPr>
            <a:spLocks noGrp="1"/>
          </p:cNvSpPr>
          <p:nvPr>
            <p:ph type="hdr" sz="quarter" idx="10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8A8EEEA-B998-46F8-A39B-4B6111BDC670}" type="slidenum">
              <a:rPr lang="en-US" smtClean="0"/>
              <a:pPr/>
              <a:t>21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015917057"/>
      </p:ext>
    </p:extLst>
  </p:cSld>
  <p:clrMapOvr>
    <a:masterClrMapping/>
  </p:clrMapOvr>
</p:notes>
</file>

<file path=ppt/notesSlides/notesSlide2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IN"/>
          </a:p>
        </p:txBody>
      </p:sp>
      <p:sp>
        <p:nvSpPr>
          <p:cNvPr id="4" name="Header Placeholder 3"/>
          <p:cNvSpPr>
            <a:spLocks noGrp="1"/>
          </p:cNvSpPr>
          <p:nvPr>
            <p:ph type="hdr" sz="quarter" idx="10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8A8EEEA-B998-46F8-A39B-4B6111BDC670}" type="slidenum">
              <a:rPr lang="en-US" smtClean="0"/>
              <a:pPr/>
              <a:t>22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831066091"/>
      </p:ext>
    </p:extLst>
  </p:cSld>
  <p:clrMapOvr>
    <a:masterClrMapping/>
  </p:clrMapOvr>
</p:notes>
</file>

<file path=ppt/notesSlides/notesSlide2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IN"/>
          </a:p>
        </p:txBody>
      </p:sp>
      <p:sp>
        <p:nvSpPr>
          <p:cNvPr id="4" name="Header Placeholder 3"/>
          <p:cNvSpPr>
            <a:spLocks noGrp="1"/>
          </p:cNvSpPr>
          <p:nvPr>
            <p:ph type="hdr" sz="quarter" idx="10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8A8EEEA-B998-46F8-A39B-4B6111BDC670}" type="slidenum">
              <a:rPr lang="en-US" smtClean="0"/>
              <a:pPr/>
              <a:t>23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445826015"/>
      </p:ext>
    </p:extLst>
  </p:cSld>
  <p:clrMapOvr>
    <a:masterClrMapping/>
  </p:clrMapOvr>
</p:notes>
</file>

<file path=ppt/notesSlides/notesSlide2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6FAF2F4C-CFD9-E01E-2A67-CEA18193F92E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>
            <a:extLst>
              <a:ext uri="{FF2B5EF4-FFF2-40B4-BE49-F238E27FC236}">
                <a16:creationId xmlns:a16="http://schemas.microsoft.com/office/drawing/2014/main" id="{1B9B5185-66F9-DBFD-6860-CBC0A84223AE}"/>
              </a:ext>
            </a:extLst>
          </p:cNvPr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>
            <a:extLst>
              <a:ext uri="{FF2B5EF4-FFF2-40B4-BE49-F238E27FC236}">
                <a16:creationId xmlns:a16="http://schemas.microsoft.com/office/drawing/2014/main" id="{13E969E0-45EA-4080-B24B-E0C56BC7AE9D}"/>
              </a:ext>
            </a:extLst>
          </p:cNvPr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IN"/>
          </a:p>
        </p:txBody>
      </p:sp>
      <p:sp>
        <p:nvSpPr>
          <p:cNvPr id="4" name="Header Placeholder 3">
            <a:extLst>
              <a:ext uri="{FF2B5EF4-FFF2-40B4-BE49-F238E27FC236}">
                <a16:creationId xmlns:a16="http://schemas.microsoft.com/office/drawing/2014/main" id="{BA79363B-0494-A35F-69C8-E615154FFF9A}"/>
              </a:ext>
            </a:extLst>
          </p:cNvPr>
          <p:cNvSpPr>
            <a:spLocks noGrp="1"/>
          </p:cNvSpPr>
          <p:nvPr>
            <p:ph type="hdr" sz="quarter" idx="10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0BB4BA75-8758-7EE9-0790-F918E2BE5F4C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791F7288-CE7E-57DB-366C-1494941ED2DD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8A8EEEA-B998-46F8-A39B-4B6111BDC670}" type="slidenum">
              <a:rPr lang="en-US" smtClean="0"/>
              <a:pPr/>
              <a:t>24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721239330"/>
      </p:ext>
    </p:extLst>
  </p:cSld>
  <p:clrMapOvr>
    <a:masterClrMapping/>
  </p:clrMapOvr>
</p:notes>
</file>

<file path=ppt/notesSlides/notesSlide2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IN"/>
          </a:p>
        </p:txBody>
      </p:sp>
      <p:sp>
        <p:nvSpPr>
          <p:cNvPr id="4" name="Header Placeholder 3"/>
          <p:cNvSpPr>
            <a:spLocks noGrp="1"/>
          </p:cNvSpPr>
          <p:nvPr>
            <p:ph type="hdr" sz="quarter" idx="10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8A8EEEA-B998-46F8-A39B-4B6111BDC670}" type="slidenum">
              <a:rPr lang="en-US" smtClean="0"/>
              <a:pPr/>
              <a:t>25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414475303"/>
      </p:ext>
    </p:extLst>
  </p:cSld>
  <p:clrMapOvr>
    <a:masterClrMapping/>
  </p:clrMapOvr>
</p:notes>
</file>

<file path=ppt/notesSlides/notesSlide2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8374F67A-0874-45E3-BD6B-71B178B0D08F}" type="slidenum">
              <a:rPr lang="en-GB" smtClean="0"/>
              <a:t>27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49363316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  <p:extLst>
      <p:ext uri="{BB962C8B-B14F-4D97-AF65-F5344CB8AC3E}">
        <p14:creationId xmlns:p14="http://schemas.microsoft.com/office/powerpoint/2010/main" val="1273137694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userDrawn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  <p:extLst>
      <p:ext uri="{BB962C8B-B14F-4D97-AF65-F5344CB8AC3E}">
        <p14:creationId xmlns:p14="http://schemas.microsoft.com/office/powerpoint/2010/main" val="3329800859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DF497BB8-93F1-3841-8173-4DF1241A59EB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30810" y="1470581"/>
            <a:ext cx="4535079" cy="3864989"/>
          </a:xfrm>
          <a:prstGeom prst="rect">
            <a:avLst/>
          </a:prstGeom>
        </p:spPr>
        <p:txBody>
          <a:bodyPr vert="horz" wrap="none" lIns="0" tIns="0" rIns="0" bIns="0" rtlCol="0" anchor="t" anchorCtr="0">
            <a:noAutofit/>
          </a:bodyPr>
          <a:lstStyle>
            <a:lvl1pPr>
              <a:defRPr>
                <a:solidFill>
                  <a:schemeClr val="bg1"/>
                </a:solidFill>
              </a:defRPr>
            </a:lvl1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Text Placeholder 2">
            <a:extLst>
              <a:ext uri="{FF2B5EF4-FFF2-40B4-BE49-F238E27FC236}">
                <a16:creationId xmlns:a16="http://schemas.microsoft.com/office/drawing/2014/main" id="{01F42012-9474-4F46-BD54-028036C91EB5}"/>
              </a:ext>
            </a:extLst>
          </p:cNvPr>
          <p:cNvSpPr>
            <a:spLocks noGrp="1"/>
          </p:cNvSpPr>
          <p:nvPr>
            <p:ph idx="10"/>
          </p:nvPr>
        </p:nvSpPr>
        <p:spPr>
          <a:xfrm>
            <a:off x="7026111" y="1470581"/>
            <a:ext cx="4535079" cy="3864989"/>
          </a:xfrm>
          <a:prstGeom prst="rect">
            <a:avLst/>
          </a:prstGeom>
        </p:spPr>
        <p:txBody>
          <a:bodyPr vert="horz" wrap="none" lIns="0" tIns="0" rIns="0" bIns="0" rtlCol="0" anchor="t" anchorCtr="0">
            <a:noAutofit/>
          </a:bodyPr>
          <a:lstStyle>
            <a:lvl1pPr>
              <a:defRPr>
                <a:solidFill>
                  <a:schemeClr val="bg1"/>
                </a:solidFill>
              </a:defRPr>
            </a:lvl1pPr>
          </a:lstStyle>
          <a:p>
            <a:pPr lvl="0"/>
            <a:r>
              <a:rPr lang="en-GB"/>
              <a:t>Click to edit Master text styles</a:t>
            </a:r>
          </a:p>
        </p:txBody>
      </p:sp>
    </p:spTree>
    <p:extLst>
      <p:ext uri="{BB962C8B-B14F-4D97-AF65-F5344CB8AC3E}">
        <p14:creationId xmlns:p14="http://schemas.microsoft.com/office/powerpoint/2010/main" val="114797263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itle Placeholder 1">
            <a:extLst>
              <a:ext uri="{FF2B5EF4-FFF2-40B4-BE49-F238E27FC236}">
                <a16:creationId xmlns:a16="http://schemas.microsoft.com/office/drawing/2014/main" id="{738CBCBA-DB53-6A4F-BFAA-F2617D64B96D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01657" y="1420926"/>
            <a:ext cx="11594969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4" name="Text Placeholder 2">
            <a:extLst>
              <a:ext uri="{FF2B5EF4-FFF2-40B4-BE49-F238E27FC236}">
                <a16:creationId xmlns:a16="http://schemas.microsoft.com/office/drawing/2014/main" id="{3EFA7E1F-A405-5E4D-B3BE-1635EAA19E3F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01657" y="2881426"/>
            <a:ext cx="11594969" cy="3651349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724236427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obj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609600" y="1600201"/>
            <a:ext cx="10972800" cy="3917032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BFD613C-6065-4BE7-A80F-3E08B2F8F84E}" type="datetime1">
              <a:rPr lang="en-GB" smtClean="0"/>
              <a:t>27/02/2026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4175787" y="6461781"/>
            <a:ext cx="3860800" cy="365125"/>
          </a:xfrm>
          <a:prstGeom prst="rect">
            <a:avLst/>
          </a:prstGeom>
        </p:spPr>
        <p:txBody>
          <a:bodyPr/>
          <a:lstStyle/>
          <a:p>
            <a:r>
              <a:rPr lang="en-GB"/>
              <a:t>Lecture – 8 / Electrical Principles</a:t>
            </a:r>
            <a:endParaRPr lang="en-GB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385637312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userDrawn="1">
  <p:cSld name="1_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itle Placeholder 1">
            <a:extLst>
              <a:ext uri="{FF2B5EF4-FFF2-40B4-BE49-F238E27FC236}">
                <a16:creationId xmlns:a16="http://schemas.microsoft.com/office/drawing/2014/main" id="{594AE048-867B-9A4B-9A50-CA9AED7B45BD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58219" y="365125"/>
            <a:ext cx="11481847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4" name="Text Placeholder 2">
            <a:extLst>
              <a:ext uri="{FF2B5EF4-FFF2-40B4-BE49-F238E27FC236}">
                <a16:creationId xmlns:a16="http://schemas.microsoft.com/office/drawing/2014/main" id="{4F9D5FEE-F4AC-D64A-9EE2-89DD7CCAA62A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58219" y="1825625"/>
            <a:ext cx="11481847" cy="3575934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4054719700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3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4" Type="http://schemas.openxmlformats.org/officeDocument/2006/relationships/image" Target="../media/image1.png"/></Relationships>
</file>

<file path=ppt/slideMasters/_rels/slideMaster2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png"/><Relationship Id="rId2" Type="http://schemas.openxmlformats.org/officeDocument/2006/relationships/theme" Target="../theme/theme2.xml"/><Relationship Id="rId1" Type="http://schemas.openxmlformats.org/officeDocument/2006/relationships/slideLayout" Target="../slideLayouts/slideLayout3.xml"/></Relationships>
</file>

<file path=ppt/slideMasters/_rels/slideMaster3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6.xml"/><Relationship Id="rId2" Type="http://schemas.openxmlformats.org/officeDocument/2006/relationships/slideLayout" Target="../slideLayouts/slideLayout5.xml"/><Relationship Id="rId1" Type="http://schemas.openxmlformats.org/officeDocument/2006/relationships/slideLayout" Target="../slideLayouts/slideLayout4.xml"/><Relationship Id="rId5" Type="http://schemas.openxmlformats.org/officeDocument/2006/relationships/image" Target="../media/image3.png"/><Relationship Id="rId4" Type="http://schemas.openxmlformats.org/officeDocument/2006/relationships/theme" Target="../theme/theme3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7">
            <a:extLst>
              <a:ext uri="{FF2B5EF4-FFF2-40B4-BE49-F238E27FC236}">
                <a16:creationId xmlns:a16="http://schemas.microsoft.com/office/drawing/2014/main" id="{F0FD76DA-018B-3547-8990-82DB73013FC5}"/>
              </a:ext>
            </a:extLst>
          </p:cNvPr>
          <p:cNvPicPr>
            <a:picLocks noChangeAspect="1"/>
          </p:cNvPicPr>
          <p:nvPr userDrawn="1"/>
        </p:nvPicPr>
        <p:blipFill>
          <a:blip r:embed="rId4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32921129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74" r:id="rId1"/>
    <p:sldLayoutId id="2147483784" r:id="rId2"/>
  </p:sldLayoutIdLst>
  <p:hf hdr="0" dt="0"/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7" descr="Graphical user interface, application&#10;&#10;Description automatically generated">
            <a:extLst>
              <a:ext uri="{FF2B5EF4-FFF2-40B4-BE49-F238E27FC236}">
                <a16:creationId xmlns:a16="http://schemas.microsoft.com/office/drawing/2014/main" id="{DBBAB934-017A-D042-9617-3501BD1449E9}"/>
              </a:ext>
            </a:extLst>
          </p:cNvPr>
          <p:cNvPicPr>
            <a:picLocks noChangeAspect="1"/>
          </p:cNvPicPr>
          <p:nvPr userDrawn="1"/>
        </p:nvPicPr>
        <p:blipFill>
          <a:blip r:embed="rId3"/>
          <a:stretch>
            <a:fillRect/>
          </a:stretch>
        </p:blipFill>
        <p:spPr>
          <a:xfrm>
            <a:off x="0" y="12111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99430989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76" r:id="rId1"/>
  </p:sldLayoutIdLst>
  <p:hf hdr="0" dt="0"/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0" indent="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None/>
        <a:defRPr sz="2800" kern="1200">
          <a:solidFill>
            <a:schemeClr val="bg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3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7" descr="Graphical user interface, application&#10;&#10;Description automatically generated">
            <a:extLst>
              <a:ext uri="{FF2B5EF4-FFF2-40B4-BE49-F238E27FC236}">
                <a16:creationId xmlns:a16="http://schemas.microsoft.com/office/drawing/2014/main" id="{AFD05A6E-26E7-4B4E-8DE8-CB8D0F5570F8}"/>
              </a:ext>
            </a:extLst>
          </p:cNvPr>
          <p:cNvPicPr>
            <a:picLocks noChangeAspect="1"/>
          </p:cNvPicPr>
          <p:nvPr userDrawn="1"/>
        </p:nvPicPr>
        <p:blipFill>
          <a:blip r:embed="rId5"/>
          <a:stretch>
            <a:fillRect/>
          </a:stretch>
        </p:blipFill>
        <p:spPr>
          <a:xfrm>
            <a:off x="0" y="9427"/>
            <a:ext cx="12192000" cy="6858000"/>
          </a:xfrm>
          <a:prstGeom prst="rect">
            <a:avLst/>
          </a:prstGeom>
        </p:spPr>
      </p:pic>
      <p:sp>
        <p:nvSpPr>
          <p:cNvPr id="2" name="Title Placeholder 1">
            <a:extLst>
              <a:ext uri="{FF2B5EF4-FFF2-40B4-BE49-F238E27FC236}">
                <a16:creationId xmlns:a16="http://schemas.microsoft.com/office/drawing/2014/main" id="{787BDEAF-B28A-E341-BAF2-958203DC71C8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01657" y="1420926"/>
            <a:ext cx="11594969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E36AE5CE-D53C-2D4A-A704-799BDE06A29D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301657" y="2881426"/>
            <a:ext cx="11594969" cy="3651349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508390215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85" r:id="rId1"/>
    <p:sldLayoutId id="2147483713" r:id="rId2"/>
    <p:sldLayoutId id="2147483714" r:id="rId3"/>
  </p:sldLayoutIdLst>
  <p:hf hdr="0" dt="0"/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3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5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5.xm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png"/><Relationship Id="rId2" Type="http://schemas.openxmlformats.org/officeDocument/2006/relationships/notesSlide" Target="../notesSlides/notesSlide3.xml"/><Relationship Id="rId1" Type="http://schemas.openxmlformats.org/officeDocument/2006/relationships/slideLayout" Target="../slideLayouts/slideLayout5.xml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5.png"/><Relationship Id="rId2" Type="http://schemas.openxmlformats.org/officeDocument/2006/relationships/notesSlide" Target="../notesSlides/notesSlide4.xml"/><Relationship Id="rId1" Type="http://schemas.openxmlformats.org/officeDocument/2006/relationships/slideLayout" Target="../slideLayouts/slideLayout5.xml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image" Target="../media/image28.png"/><Relationship Id="rId2" Type="http://schemas.openxmlformats.org/officeDocument/2006/relationships/notesSlide" Target="../notesSlides/notesSlide5.xml"/><Relationship Id="rId1" Type="http://schemas.openxmlformats.org/officeDocument/2006/relationships/slideLayout" Target="../slideLayouts/slideLayout5.xml"/><Relationship Id="rId4" Type="http://schemas.openxmlformats.org/officeDocument/2006/relationships/image" Target="../media/image6.png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image" Target="../media/image60.png"/><Relationship Id="rId2" Type="http://schemas.openxmlformats.org/officeDocument/2006/relationships/notesSlide" Target="../notesSlides/notesSlide6.xml"/><Relationship Id="rId1" Type="http://schemas.openxmlformats.org/officeDocument/2006/relationships/slideLayout" Target="../slideLayouts/slideLayout5.xm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7.xml"/><Relationship Id="rId1" Type="http://schemas.openxmlformats.org/officeDocument/2006/relationships/slideLayout" Target="../slideLayouts/slideLayout5.xml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image" Target="../media/image7.png"/><Relationship Id="rId2" Type="http://schemas.openxmlformats.org/officeDocument/2006/relationships/notesSlide" Target="../notesSlides/notesSlide8.xml"/><Relationship Id="rId1" Type="http://schemas.openxmlformats.org/officeDocument/2006/relationships/slideLayout" Target="../slideLayouts/slideLayout5.xml"/></Relationships>
</file>

<file path=ppt/slides/_rels/slide10.xml.rels><?xml version="1.0" encoding="UTF-8" standalone="yes"?>
<Relationships xmlns="http://schemas.openxmlformats.org/package/2006/relationships"><Relationship Id="rId3" Type="http://schemas.openxmlformats.org/officeDocument/2006/relationships/image" Target="../media/image310.png"/><Relationship Id="rId2" Type="http://schemas.openxmlformats.org/officeDocument/2006/relationships/notesSlide" Target="../notesSlides/notesSlide9.xml"/><Relationship Id="rId1" Type="http://schemas.openxmlformats.org/officeDocument/2006/relationships/slideLayout" Target="../slideLayouts/slideLayout5.xml"/></Relationships>
</file>

<file path=ppt/slides/_rels/slide11.xml.rels><?xml version="1.0" encoding="UTF-8" standalone="yes"?>
<Relationships xmlns="http://schemas.openxmlformats.org/package/2006/relationships"><Relationship Id="rId3" Type="http://schemas.openxmlformats.org/officeDocument/2006/relationships/image" Target="../media/image32.png"/><Relationship Id="rId2" Type="http://schemas.openxmlformats.org/officeDocument/2006/relationships/notesSlide" Target="../notesSlides/notesSlide10.xml"/><Relationship Id="rId1" Type="http://schemas.openxmlformats.org/officeDocument/2006/relationships/slideLayout" Target="../slideLayouts/slideLayout5.xml"/></Relationships>
</file>

<file path=ppt/slides/_rels/slide12.xml.rels><?xml version="1.0" encoding="UTF-8" standalone="yes"?>
<Relationships xmlns="http://schemas.openxmlformats.org/package/2006/relationships"><Relationship Id="rId3" Type="http://schemas.openxmlformats.org/officeDocument/2006/relationships/image" Target="../media/image33.png"/><Relationship Id="rId2" Type="http://schemas.openxmlformats.org/officeDocument/2006/relationships/notesSlide" Target="../notesSlides/notesSlide11.xml"/><Relationship Id="rId1" Type="http://schemas.openxmlformats.org/officeDocument/2006/relationships/slideLayout" Target="../slideLayouts/slideLayout5.xml"/></Relationships>
</file>

<file path=ppt/slides/_rels/slide13.xml.rels><?xml version="1.0" encoding="UTF-8" standalone="yes"?>
<Relationships xmlns="http://schemas.openxmlformats.org/package/2006/relationships"><Relationship Id="rId3" Type="http://schemas.openxmlformats.org/officeDocument/2006/relationships/image" Target="../media/image8.gif"/><Relationship Id="rId2" Type="http://schemas.openxmlformats.org/officeDocument/2006/relationships/notesSlide" Target="../notesSlides/notesSlide12.xml"/><Relationship Id="rId1" Type="http://schemas.openxmlformats.org/officeDocument/2006/relationships/slideLayout" Target="../slideLayouts/slideLayout5.xml"/></Relationships>
</file>

<file path=ppt/slides/_rels/slide14.xml.rels><?xml version="1.0" encoding="UTF-8" standalone="yes"?>
<Relationships xmlns="http://schemas.openxmlformats.org/package/2006/relationships"><Relationship Id="rId3" Type="http://schemas.openxmlformats.org/officeDocument/2006/relationships/image" Target="../media/image35.png"/><Relationship Id="rId2" Type="http://schemas.openxmlformats.org/officeDocument/2006/relationships/notesSlide" Target="../notesSlides/notesSlide13.xml"/><Relationship Id="rId1" Type="http://schemas.openxmlformats.org/officeDocument/2006/relationships/slideLayout" Target="../slideLayouts/slideLayout5.xml"/><Relationship Id="rId4" Type="http://schemas.openxmlformats.org/officeDocument/2006/relationships/image" Target="../media/image9.png"/></Relationships>
</file>

<file path=ppt/slides/_rels/slide15.xml.rels><?xml version="1.0" encoding="UTF-8" standalone="yes"?>
<Relationships xmlns="http://schemas.openxmlformats.org/package/2006/relationships"><Relationship Id="rId3" Type="http://schemas.openxmlformats.org/officeDocument/2006/relationships/image" Target="../media/image10.png"/><Relationship Id="rId2" Type="http://schemas.openxmlformats.org/officeDocument/2006/relationships/notesSlide" Target="../notesSlides/notesSlide14.xml"/><Relationship Id="rId1" Type="http://schemas.openxmlformats.org/officeDocument/2006/relationships/slideLayout" Target="../slideLayouts/slideLayout5.xml"/><Relationship Id="rId4" Type="http://schemas.openxmlformats.org/officeDocument/2006/relationships/image" Target="../media/image11.png"/></Relationships>
</file>

<file path=ppt/slides/_rels/slide16.xml.rels><?xml version="1.0" encoding="UTF-8" standalone="yes"?>
<Relationships xmlns="http://schemas.openxmlformats.org/package/2006/relationships"><Relationship Id="rId3" Type="http://schemas.openxmlformats.org/officeDocument/2006/relationships/image" Target="../media/image12.png"/><Relationship Id="rId2" Type="http://schemas.openxmlformats.org/officeDocument/2006/relationships/notesSlide" Target="../notesSlides/notesSlide15.xml"/><Relationship Id="rId1" Type="http://schemas.openxmlformats.org/officeDocument/2006/relationships/slideLayout" Target="../slideLayouts/slideLayout5.xml"/><Relationship Id="rId4" Type="http://schemas.openxmlformats.org/officeDocument/2006/relationships/image" Target="../media/image13.png"/></Relationships>
</file>

<file path=ppt/slides/_rels/slide17.xml.rels><?xml version="1.0" encoding="UTF-8" standalone="yes"?>
<Relationships xmlns="http://schemas.openxmlformats.org/package/2006/relationships"><Relationship Id="rId3" Type="http://schemas.openxmlformats.org/officeDocument/2006/relationships/image" Target="../media/image130.png"/><Relationship Id="rId2" Type="http://schemas.openxmlformats.org/officeDocument/2006/relationships/notesSlide" Target="../notesSlides/notesSlide16.xml"/><Relationship Id="rId1" Type="http://schemas.openxmlformats.org/officeDocument/2006/relationships/slideLayout" Target="../slideLayouts/slideLayout5.xml"/><Relationship Id="rId4" Type="http://schemas.openxmlformats.org/officeDocument/2006/relationships/image" Target="../media/image14.png"/></Relationships>
</file>

<file path=ppt/slides/_rels/slide18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7.xml"/><Relationship Id="rId1" Type="http://schemas.openxmlformats.org/officeDocument/2006/relationships/slideLayout" Target="../slideLayouts/slideLayout5.xml"/></Relationships>
</file>

<file path=ppt/slides/_rels/slide19.xml.rels><?xml version="1.0" encoding="UTF-8" standalone="yes"?>
<Relationships xmlns="http://schemas.openxmlformats.org/package/2006/relationships"><Relationship Id="rId3" Type="http://schemas.openxmlformats.org/officeDocument/2006/relationships/image" Target="../media/image370.png"/><Relationship Id="rId2" Type="http://schemas.openxmlformats.org/officeDocument/2006/relationships/notesSlide" Target="../notesSlides/notesSlide18.xml"/><Relationship Id="rId1" Type="http://schemas.openxmlformats.org/officeDocument/2006/relationships/slideLayout" Target="../slideLayouts/slideLayout5.xml"/></Relationships>
</file>

<file path=ppt/slides/_rels/slide20.xml.rels><?xml version="1.0" encoding="UTF-8" standalone="yes"?>
<Relationships xmlns="http://schemas.openxmlformats.org/package/2006/relationships"><Relationship Id="rId3" Type="http://schemas.openxmlformats.org/officeDocument/2006/relationships/image" Target="../media/image15.png"/><Relationship Id="rId2" Type="http://schemas.openxmlformats.org/officeDocument/2006/relationships/notesSlide" Target="../notesSlides/notesSlide19.xml"/><Relationship Id="rId1" Type="http://schemas.openxmlformats.org/officeDocument/2006/relationships/slideLayout" Target="../slideLayouts/slideLayout5.xml"/></Relationships>
</file>

<file path=ppt/slides/_rels/slide21.xml.rels><?xml version="1.0" encoding="UTF-8" standalone="yes"?>
<Relationships xmlns="http://schemas.openxmlformats.org/package/2006/relationships"><Relationship Id="rId3" Type="http://schemas.openxmlformats.org/officeDocument/2006/relationships/image" Target="../media/image46.png"/><Relationship Id="rId2" Type="http://schemas.openxmlformats.org/officeDocument/2006/relationships/notesSlide" Target="../notesSlides/notesSlide20.xml"/><Relationship Id="rId1" Type="http://schemas.openxmlformats.org/officeDocument/2006/relationships/slideLayout" Target="../slideLayouts/slideLayout5.xml"/><Relationship Id="rId4" Type="http://schemas.openxmlformats.org/officeDocument/2006/relationships/image" Target="../media/image16.png"/></Relationships>
</file>

<file path=ppt/slides/_rels/slide22.xml.rels><?xml version="1.0" encoding="UTF-8" standalone="yes"?>
<Relationships xmlns="http://schemas.openxmlformats.org/package/2006/relationships"><Relationship Id="rId3" Type="http://schemas.openxmlformats.org/officeDocument/2006/relationships/image" Target="../media/image19.png"/><Relationship Id="rId2" Type="http://schemas.openxmlformats.org/officeDocument/2006/relationships/notesSlide" Target="../notesSlides/notesSlide21.xml"/><Relationship Id="rId1" Type="http://schemas.openxmlformats.org/officeDocument/2006/relationships/slideLayout" Target="../slideLayouts/slideLayout5.xml"/></Relationships>
</file>

<file path=ppt/slides/_rels/slide23.xml.rels><?xml version="1.0" encoding="UTF-8" standalone="yes"?>
<Relationships xmlns="http://schemas.openxmlformats.org/package/2006/relationships"><Relationship Id="rId3" Type="http://schemas.openxmlformats.org/officeDocument/2006/relationships/image" Target="../media/image20.png"/><Relationship Id="rId2" Type="http://schemas.openxmlformats.org/officeDocument/2006/relationships/notesSlide" Target="../notesSlides/notesSlide22.xml"/><Relationship Id="rId1" Type="http://schemas.openxmlformats.org/officeDocument/2006/relationships/slideLayout" Target="../slideLayouts/slideLayout5.xml"/></Relationships>
</file>

<file path=ppt/slides/_rels/slide24.xml.rels><?xml version="1.0" encoding="UTF-8" standalone="yes"?>
<Relationships xmlns="http://schemas.openxmlformats.org/package/2006/relationships"><Relationship Id="rId3" Type="http://schemas.openxmlformats.org/officeDocument/2006/relationships/image" Target="../media/image17.png"/><Relationship Id="rId2" Type="http://schemas.openxmlformats.org/officeDocument/2006/relationships/notesSlide" Target="../notesSlides/notesSlide23.xml"/><Relationship Id="rId1" Type="http://schemas.openxmlformats.org/officeDocument/2006/relationships/slideLayout" Target="../slideLayouts/slideLayout5.xml"/></Relationships>
</file>

<file path=ppt/slides/_rels/slide25.xml.rels><?xml version="1.0" encoding="UTF-8" standalone="yes"?>
<Relationships xmlns="http://schemas.openxmlformats.org/package/2006/relationships"><Relationship Id="rId3" Type="http://schemas.openxmlformats.org/officeDocument/2006/relationships/image" Target="../media/image22.png"/><Relationship Id="rId2" Type="http://schemas.openxmlformats.org/officeDocument/2006/relationships/notesSlide" Target="../notesSlides/notesSlide24.xml"/><Relationship Id="rId1" Type="http://schemas.openxmlformats.org/officeDocument/2006/relationships/slideLayout" Target="../slideLayouts/slideLayout5.xml"/></Relationships>
</file>

<file path=ppt/slides/_rels/slide2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5.xml"/></Relationships>
</file>

<file path=ppt/slides/_rels/slide27.xml.rels><?xml version="1.0" encoding="UTF-8" standalone="yes"?>
<Relationships xmlns="http://schemas.openxmlformats.org/package/2006/relationships"><Relationship Id="rId3" Type="http://schemas.openxmlformats.org/officeDocument/2006/relationships/image" Target="../media/image18.png"/><Relationship Id="rId2" Type="http://schemas.openxmlformats.org/officeDocument/2006/relationships/notesSlide" Target="../notesSlides/notesSlide25.xml"/><Relationship Id="rId1" Type="http://schemas.openxmlformats.org/officeDocument/2006/relationships/slideLayout" Target="../slideLayouts/slideLayout5.xml"/><Relationship Id="rId4" Type="http://schemas.openxmlformats.org/officeDocument/2006/relationships/image" Target="../media/image19.svg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Content Placeholder 1">
            <a:extLst>
              <a:ext uri="{FF2B5EF4-FFF2-40B4-BE49-F238E27FC236}">
                <a16:creationId xmlns:a16="http://schemas.microsoft.com/office/drawing/2014/main" id="{5AF40EAB-6954-8B5E-C784-2A455332F66A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30810" y="1889370"/>
            <a:ext cx="5315818" cy="3331157"/>
          </a:xfrm>
        </p:spPr>
        <p:txBody>
          <a:bodyPr/>
          <a:lstStyle/>
          <a:p>
            <a:r>
              <a:rPr lang="en-GB" sz="4800" dirty="0"/>
              <a:t>Electrical Principles</a:t>
            </a:r>
          </a:p>
          <a:p>
            <a:r>
              <a:rPr lang="en-GB" sz="4800" dirty="0"/>
              <a:t>(ACMA4031)</a:t>
            </a:r>
          </a:p>
          <a:p>
            <a:r>
              <a:rPr lang="en-GB" sz="3600" i="1" dirty="0">
                <a:solidFill>
                  <a:srgbClr val="FFC000"/>
                </a:solidFill>
              </a:rPr>
              <a:t>Lecture - 8</a:t>
            </a:r>
          </a:p>
        </p:txBody>
      </p:sp>
    </p:spTree>
    <p:extLst>
      <p:ext uri="{BB962C8B-B14F-4D97-AF65-F5344CB8AC3E}">
        <p14:creationId xmlns:p14="http://schemas.microsoft.com/office/powerpoint/2010/main" val="3119007398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3994147" y="-90487"/>
            <a:ext cx="5143548" cy="1325563"/>
          </a:xfrm>
        </p:spPr>
        <p:txBody>
          <a:bodyPr>
            <a:normAutofit/>
          </a:bodyPr>
          <a:lstStyle/>
          <a:p>
            <a:pPr algn="l"/>
            <a:r>
              <a:rPr lang="en-IN" b="1" dirty="0">
                <a:solidFill>
                  <a:schemeClr val="bg1"/>
                </a:solidFill>
                <a:latin typeface="+mn-lt"/>
              </a:rPr>
              <a:t>Content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971379" y="1545701"/>
            <a:ext cx="10821227" cy="4016374"/>
          </a:xfrm>
        </p:spPr>
        <p:txBody>
          <a:bodyPr>
            <a:normAutofit/>
          </a:bodyPr>
          <a:lstStyle/>
          <a:p>
            <a:pPr marL="536575" indent="-536575" algn="just"/>
            <a:r>
              <a:rPr lang="en-IN" sz="4300" b="1" dirty="0"/>
              <a:t>AC Circuits</a:t>
            </a:r>
          </a:p>
          <a:p>
            <a:pPr marL="536575" indent="-536575" algn="just"/>
            <a:r>
              <a:rPr lang="en-IN" sz="4300" b="1" dirty="0"/>
              <a:t>Generation of Alternating EMF</a:t>
            </a:r>
          </a:p>
          <a:p>
            <a:pPr marL="536575" indent="-536575" algn="just"/>
            <a:r>
              <a:rPr lang="en-IN" sz="4300" b="1" dirty="0"/>
              <a:t>Alternating Quantities</a:t>
            </a:r>
          </a:p>
          <a:p>
            <a:pPr marL="0" indent="0" algn="just">
              <a:buNone/>
            </a:pPr>
            <a:endParaRPr lang="en-IN" sz="2683" dirty="0"/>
          </a:p>
          <a:p>
            <a:pPr marL="354629" lvl="1" indent="-354629" algn="just">
              <a:buFont typeface="Arial"/>
              <a:buChar char="•"/>
            </a:pPr>
            <a:endParaRPr lang="en-IN" sz="3083" dirty="0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465DFF1-0632-DC41-8079-D9882AFED7B7}" type="slidenum">
              <a:rPr lang="en-US" smtClean="0"/>
              <a:pPr/>
              <a:t>2</a:t>
            </a:fld>
            <a:endParaRPr lang="en-US" dirty="0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7E2EBC05-CB4F-406D-2F45-D8D94E4ABFE4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GB"/>
              <a:t>Lecture – 8 / Electrical Principles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657130640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3529308" y="0"/>
            <a:ext cx="5245300" cy="1325563"/>
          </a:xfrm>
        </p:spPr>
        <p:txBody>
          <a:bodyPr/>
          <a:lstStyle/>
          <a:p>
            <a:pPr algn="l"/>
            <a:r>
              <a:rPr lang="en-IN" b="1" dirty="0">
                <a:solidFill>
                  <a:schemeClr val="bg1"/>
                </a:solidFill>
              </a:rPr>
              <a:t>Learning Outcome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609600" y="1600201"/>
            <a:ext cx="10972800" cy="4419094"/>
          </a:xfrm>
        </p:spPr>
        <p:txBody>
          <a:bodyPr>
            <a:normAutofit/>
          </a:bodyPr>
          <a:lstStyle/>
          <a:p>
            <a:pPr marL="0" indent="0">
              <a:buNone/>
            </a:pPr>
            <a:r>
              <a:rPr lang="en-IN" sz="4400" b="1" dirty="0"/>
              <a:t>The student upon completion of the lecture will be able to:</a:t>
            </a:r>
          </a:p>
          <a:p>
            <a:pPr marL="719138" indent="-630238"/>
            <a:r>
              <a:rPr lang="en-IN" sz="4000" dirty="0"/>
              <a:t>Define an  AC circuit</a:t>
            </a:r>
          </a:p>
          <a:p>
            <a:pPr marL="719138" indent="-630238"/>
            <a:r>
              <a:rPr lang="en-IN" sz="4000" dirty="0"/>
              <a:t>Describe the components of a waveform.</a:t>
            </a:r>
          </a:p>
          <a:p>
            <a:pPr marL="0" indent="0">
              <a:buNone/>
            </a:pPr>
            <a:endParaRPr lang="en-IN" sz="3200" dirty="0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465DFF1-0632-DC41-8079-D9882AFED7B7}" type="slidenum">
              <a:rPr lang="en-US" smtClean="0"/>
              <a:pPr/>
              <a:t>3</a:t>
            </a:fld>
            <a:endParaRPr lang="en-US" dirty="0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B7C3BA83-DFFF-457C-32C5-B0990E246EC3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GB" i="1"/>
              <a:t>Lecture – 8 / Electrical Principles</a:t>
            </a:r>
            <a:endParaRPr lang="en-GB" i="1" dirty="0"/>
          </a:p>
        </p:txBody>
      </p:sp>
    </p:spTree>
    <p:extLst>
      <p:ext uri="{BB962C8B-B14F-4D97-AF65-F5344CB8AC3E}">
        <p14:creationId xmlns:p14="http://schemas.microsoft.com/office/powerpoint/2010/main" val="3192266062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3076388" y="-28319"/>
            <a:ext cx="6723457" cy="1325563"/>
          </a:xfrm>
        </p:spPr>
        <p:txBody>
          <a:bodyPr>
            <a:normAutofit/>
          </a:bodyPr>
          <a:lstStyle/>
          <a:p>
            <a:pPr algn="ctr"/>
            <a:r>
              <a:rPr lang="en-IN" dirty="0">
                <a:solidFill>
                  <a:schemeClr val="bg1"/>
                </a:solidFill>
                <a:latin typeface="+mn-lt"/>
              </a:rPr>
              <a:t>AC circuits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870258" y="1600201"/>
            <a:ext cx="9587354" cy="4454533"/>
          </a:xfrm>
        </p:spPr>
        <p:txBody>
          <a:bodyPr>
            <a:normAutofit/>
          </a:bodyPr>
          <a:lstStyle/>
          <a:p>
            <a:pPr marL="0" indent="0">
              <a:buNone/>
            </a:pPr>
            <a:r>
              <a:rPr lang="en-IN" b="1" dirty="0"/>
              <a:t>AC circuit produces a voltage or current that varies with time.</a:t>
            </a:r>
          </a:p>
          <a:p>
            <a:pPr marL="0" indent="0">
              <a:buNone/>
            </a:pPr>
            <a:r>
              <a:rPr lang="en-IN" b="1" dirty="0"/>
              <a:t>The voltage varies not only in magnitude but also in direction.</a:t>
            </a:r>
          </a:p>
          <a:p>
            <a:pPr marL="0" indent="0">
              <a:buNone/>
            </a:pPr>
            <a:endParaRPr lang="en-IN" b="1" dirty="0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>
          <a:xfrm>
            <a:off x="2226499" y="6357691"/>
            <a:ext cx="4629582" cy="365125"/>
          </a:xfrm>
        </p:spPr>
        <p:txBody>
          <a:bodyPr/>
          <a:lstStyle/>
          <a:p>
            <a:r>
              <a:rPr lang="en-IN" dirty="0"/>
              <a:t>Lecture – 8 / Electrical Principles</a:t>
            </a:r>
            <a:endParaRPr lang="en-US" dirty="0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465DFF1-0632-DC41-8079-D9882AFED7B7}" type="slidenum">
              <a:rPr lang="en-US" smtClean="0"/>
              <a:pPr/>
              <a:t>4</a:t>
            </a:fld>
            <a:endParaRPr lang="en-US" dirty="0"/>
          </a:p>
        </p:txBody>
      </p:sp>
      <p:pic>
        <p:nvPicPr>
          <p:cNvPr id="6" name="Picture 5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341028" y="3277844"/>
            <a:ext cx="4734785" cy="2259006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687854761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988104" y="-91252"/>
            <a:ext cx="6364002" cy="1325563"/>
          </a:xfrm>
        </p:spPr>
        <p:txBody>
          <a:bodyPr>
            <a:normAutofit/>
          </a:bodyPr>
          <a:lstStyle/>
          <a:p>
            <a:pPr algn="ctr"/>
            <a:r>
              <a:rPr lang="en-IN" dirty="0">
                <a:solidFill>
                  <a:schemeClr val="bg1"/>
                </a:solidFill>
                <a:latin typeface="+mn-lt"/>
              </a:rPr>
              <a:t>AC circuits</a:t>
            </a:r>
          </a:p>
        </p:txBody>
      </p:sp>
      <mc:AlternateContent xmlns:mc="http://schemas.openxmlformats.org/markup-compatibility/2006" xmlns:a14="http://schemas.microsoft.com/office/drawing/2010/main">
        <mc:Choice Requires="a14">
          <p:sp>
            <p:nvSpPr>
              <p:cNvPr id="3" name="Content Placeholder 2"/>
              <p:cNvSpPr>
                <a:spLocks noGrp="1"/>
              </p:cNvSpPr>
              <p:nvPr>
                <p:ph idx="1"/>
              </p:nvPr>
            </p:nvSpPr>
            <p:spPr>
              <a:xfrm>
                <a:off x="908094" y="1600201"/>
                <a:ext cx="9549517" cy="4454533"/>
              </a:xfrm>
            </p:spPr>
            <p:txBody>
              <a:bodyPr>
                <a:normAutofit/>
              </a:bodyPr>
              <a:lstStyle/>
              <a:p>
                <a:r>
                  <a:rPr lang="en-IN" dirty="0"/>
                  <a:t>Alternating quantities are </a:t>
                </a:r>
                <a:r>
                  <a:rPr lang="en-IN" b="1" dirty="0"/>
                  <a:t>periodic </a:t>
                </a:r>
                <a:r>
                  <a:rPr lang="en-IN" dirty="0"/>
                  <a:t>in nature (</a:t>
                </a:r>
                <a:r>
                  <a:rPr lang="en-IN" dirty="0" err="1"/>
                  <a:t>i.e</a:t>
                </a:r>
                <a:r>
                  <a:rPr lang="en-IN" dirty="0"/>
                  <a:t>) they repeat cyclically after a constant interval of </a:t>
                </a:r>
                <a:r>
                  <a:rPr lang="en-IN" b="1" dirty="0"/>
                  <a:t>time say ‘T’.</a:t>
                </a:r>
              </a:p>
              <a:p>
                <a:pPr marL="0" indent="0">
                  <a:buNone/>
                </a:pPr>
                <a14:m>
                  <m:oMathPara xmlns:m="http://schemas.openxmlformats.org/officeDocument/2006/math">
                    <m:oMathParaPr>
                      <m:jc m:val="left"/>
                    </m:oMathParaPr>
                    <m:oMath xmlns:m="http://schemas.openxmlformats.org/officeDocument/2006/math">
                      <m:r>
                        <a:rPr lang="en-IN" b="1" i="1" smtClean="0">
                          <a:latin typeface="Cambria Math" panose="02040503050406030204" pitchFamily="18" charset="0"/>
                        </a:rPr>
                        <m:t>𝒆</m:t>
                      </m:r>
                      <m:d>
                        <m:dPr>
                          <m:ctrlPr>
                            <a:rPr lang="en-IN" b="1" i="1" smtClean="0">
                              <a:latin typeface="Cambria Math" panose="02040503050406030204" pitchFamily="18" charset="0"/>
                            </a:rPr>
                          </m:ctrlPr>
                        </m:dPr>
                        <m:e>
                          <m:r>
                            <a:rPr lang="en-IN" b="1" i="1" smtClean="0">
                              <a:latin typeface="Cambria Math" panose="02040503050406030204" pitchFamily="18" charset="0"/>
                            </a:rPr>
                            <m:t>𝒕</m:t>
                          </m:r>
                        </m:e>
                      </m:d>
                      <m:r>
                        <a:rPr lang="en-IN" b="1" i="1" smtClean="0">
                          <a:latin typeface="Cambria Math" panose="02040503050406030204" pitchFamily="18" charset="0"/>
                        </a:rPr>
                        <m:t>=</m:t>
                      </m:r>
                      <m:r>
                        <a:rPr lang="en-IN" b="1" i="1" smtClean="0">
                          <a:latin typeface="Cambria Math" panose="02040503050406030204" pitchFamily="18" charset="0"/>
                        </a:rPr>
                        <m:t>𝒆</m:t>
                      </m:r>
                      <m:r>
                        <a:rPr lang="en-IN" b="1" i="1" smtClean="0">
                          <a:latin typeface="Cambria Math" panose="02040503050406030204" pitchFamily="18" charset="0"/>
                        </a:rPr>
                        <m:t> </m:t>
                      </m:r>
                      <m:d>
                        <m:dPr>
                          <m:ctrlPr>
                            <a:rPr lang="en-IN" b="1" i="1" smtClean="0">
                              <a:latin typeface="Cambria Math" panose="02040503050406030204" pitchFamily="18" charset="0"/>
                            </a:rPr>
                          </m:ctrlPr>
                        </m:dPr>
                        <m:e>
                          <m:r>
                            <a:rPr lang="en-IN" b="1" i="1" smtClean="0">
                              <a:latin typeface="Cambria Math" panose="02040503050406030204" pitchFamily="18" charset="0"/>
                            </a:rPr>
                            <m:t>𝒕</m:t>
                          </m:r>
                          <m:r>
                            <a:rPr lang="en-IN" b="1" i="1" smtClean="0">
                              <a:latin typeface="Cambria Math" panose="02040503050406030204" pitchFamily="18" charset="0"/>
                            </a:rPr>
                            <m:t>+</m:t>
                          </m:r>
                          <m:r>
                            <a:rPr lang="en-IN" b="1" i="1" smtClean="0">
                              <a:latin typeface="Cambria Math" panose="02040503050406030204" pitchFamily="18" charset="0"/>
                            </a:rPr>
                            <m:t>𝑻</m:t>
                          </m:r>
                        </m:e>
                      </m:d>
                    </m:oMath>
                  </m:oMathPara>
                </a14:m>
                <a:endParaRPr lang="en-IN" b="1" i="1" dirty="0">
                  <a:latin typeface="Cambria Math" panose="02040503050406030204" pitchFamily="18" charset="0"/>
                </a:endParaRPr>
              </a:p>
              <a:p>
                <a:pPr marL="0" indent="0">
                  <a:buNone/>
                </a:pPr>
                <a14:m>
                  <m:oMath xmlns:m="http://schemas.openxmlformats.org/officeDocument/2006/math">
                    <m:r>
                      <a:rPr lang="en-IN" b="1" i="1">
                        <a:latin typeface="Cambria Math" panose="02040503050406030204" pitchFamily="18" charset="0"/>
                      </a:rPr>
                      <m:t>𝒆</m:t>
                    </m:r>
                    <m:d>
                      <m:dPr>
                        <m:ctrlPr>
                          <a:rPr lang="en-IN" b="1" i="1">
                            <a:latin typeface="Cambria Math" panose="02040503050406030204" pitchFamily="18" charset="0"/>
                          </a:rPr>
                        </m:ctrlPr>
                      </m:dPr>
                      <m:e>
                        <m:r>
                          <a:rPr lang="en-IN" b="1" i="1">
                            <a:latin typeface="Cambria Math" panose="02040503050406030204" pitchFamily="18" charset="0"/>
                          </a:rPr>
                          <m:t>𝒕</m:t>
                        </m:r>
                      </m:e>
                    </m:d>
                    <m:r>
                      <a:rPr lang="en-IN" b="1" i="1">
                        <a:latin typeface="Cambria Math" panose="02040503050406030204" pitchFamily="18" charset="0"/>
                      </a:rPr>
                      <m:t>=</m:t>
                    </m:r>
                    <m:r>
                      <a:rPr lang="en-IN" b="1" i="1">
                        <a:latin typeface="Cambria Math" panose="02040503050406030204" pitchFamily="18" charset="0"/>
                      </a:rPr>
                      <m:t>𝒆</m:t>
                    </m:r>
                    <m:r>
                      <a:rPr lang="en-IN" b="1" i="1">
                        <a:latin typeface="Cambria Math" panose="02040503050406030204" pitchFamily="18" charset="0"/>
                      </a:rPr>
                      <m:t> (</m:t>
                    </m:r>
                    <m:r>
                      <a:rPr lang="en-IN" b="1" i="1">
                        <a:latin typeface="Cambria Math" panose="02040503050406030204" pitchFamily="18" charset="0"/>
                      </a:rPr>
                      <m:t>𝒕</m:t>
                    </m:r>
                    <m:r>
                      <a:rPr lang="en-IN" b="1" i="1">
                        <a:latin typeface="Cambria Math" panose="02040503050406030204" pitchFamily="18" charset="0"/>
                      </a:rPr>
                      <m:t>+</m:t>
                    </m:r>
                    <m:r>
                      <a:rPr lang="en-IN" b="1" i="1" smtClean="0">
                        <a:latin typeface="Cambria Math" panose="02040503050406030204" pitchFamily="18" charset="0"/>
                      </a:rPr>
                      <m:t>𝟐</m:t>
                    </m:r>
                    <m:r>
                      <a:rPr lang="en-IN" b="1" i="1">
                        <a:latin typeface="Cambria Math" panose="02040503050406030204" pitchFamily="18" charset="0"/>
                      </a:rPr>
                      <m:t>𝑻</m:t>
                    </m:r>
                    <m:r>
                      <a:rPr lang="en-IN" b="1" i="1">
                        <a:latin typeface="Cambria Math" panose="02040503050406030204" pitchFamily="18" charset="0"/>
                      </a:rPr>
                      <m:t>)</m:t>
                    </m:r>
                  </m:oMath>
                </a14:m>
                <a:r>
                  <a:rPr lang="en-IN" b="1" dirty="0"/>
                  <a:t> and so on</a:t>
                </a:r>
              </a:p>
              <a:p>
                <a:pPr marL="0" indent="0">
                  <a:buNone/>
                </a:pPr>
                <a14:m>
                  <m:oMath xmlns:m="http://schemas.openxmlformats.org/officeDocument/2006/math">
                    <m:r>
                      <a:rPr lang="en-IN" b="1" i="1">
                        <a:latin typeface="Cambria Math" panose="02040503050406030204" pitchFamily="18" charset="0"/>
                      </a:rPr>
                      <m:t>𝒆</m:t>
                    </m:r>
                    <m:d>
                      <m:dPr>
                        <m:ctrlPr>
                          <a:rPr lang="en-IN" b="1" i="1">
                            <a:latin typeface="Cambria Math" panose="02040503050406030204" pitchFamily="18" charset="0"/>
                          </a:rPr>
                        </m:ctrlPr>
                      </m:dPr>
                      <m:e>
                        <m:r>
                          <a:rPr lang="en-IN" b="1" i="1">
                            <a:latin typeface="Cambria Math" panose="02040503050406030204" pitchFamily="18" charset="0"/>
                          </a:rPr>
                          <m:t>𝒕</m:t>
                        </m:r>
                      </m:e>
                    </m:d>
                    <m:r>
                      <a:rPr lang="en-IN" b="1" i="1">
                        <a:latin typeface="Cambria Math" panose="02040503050406030204" pitchFamily="18" charset="0"/>
                      </a:rPr>
                      <m:t>=</m:t>
                    </m:r>
                    <m:r>
                      <a:rPr lang="en-IN" b="1" i="1">
                        <a:latin typeface="Cambria Math" panose="02040503050406030204" pitchFamily="18" charset="0"/>
                      </a:rPr>
                      <m:t>𝒆</m:t>
                    </m:r>
                    <m:r>
                      <a:rPr lang="en-IN" b="1" i="1">
                        <a:latin typeface="Cambria Math" panose="02040503050406030204" pitchFamily="18" charset="0"/>
                      </a:rPr>
                      <m:t> </m:t>
                    </m:r>
                    <m:d>
                      <m:dPr>
                        <m:ctrlPr>
                          <a:rPr lang="en-IN" b="1" i="1">
                            <a:latin typeface="Cambria Math" panose="02040503050406030204" pitchFamily="18" charset="0"/>
                          </a:rPr>
                        </m:ctrlPr>
                      </m:dPr>
                      <m:e>
                        <m:r>
                          <a:rPr lang="en-IN" b="1" i="1">
                            <a:latin typeface="Cambria Math" panose="02040503050406030204" pitchFamily="18" charset="0"/>
                          </a:rPr>
                          <m:t>𝒕</m:t>
                        </m:r>
                        <m:r>
                          <a:rPr lang="en-IN" b="1" i="1">
                            <a:latin typeface="Cambria Math" panose="02040503050406030204" pitchFamily="18" charset="0"/>
                          </a:rPr>
                          <m:t>+</m:t>
                        </m:r>
                        <m:r>
                          <a:rPr lang="en-GB" b="1" i="1" smtClean="0">
                            <a:latin typeface="Cambria Math" panose="02040503050406030204" pitchFamily="18" charset="0"/>
                          </a:rPr>
                          <m:t>𝒏</m:t>
                        </m:r>
                        <m:r>
                          <a:rPr lang="en-IN" b="1" i="1">
                            <a:latin typeface="Cambria Math" panose="02040503050406030204" pitchFamily="18" charset="0"/>
                          </a:rPr>
                          <m:t>𝑻</m:t>
                        </m:r>
                      </m:e>
                    </m:d>
                  </m:oMath>
                </a14:m>
                <a:r>
                  <a:rPr lang="en-IN" b="1" dirty="0"/>
                  <a:t>, n=0,1,2…</a:t>
                </a:r>
              </a:p>
              <a:p>
                <a:r>
                  <a:rPr lang="en-IN" dirty="0"/>
                  <a:t>The time taken to complete </a:t>
                </a:r>
                <a:r>
                  <a:rPr lang="en-IN" b="1" dirty="0"/>
                  <a:t>one cycle is called a time period </a:t>
                </a:r>
                <a:r>
                  <a:rPr lang="en-IN" dirty="0"/>
                  <a:t>of the quantity.</a:t>
                </a:r>
              </a:p>
              <a:p>
                <a:endParaRPr lang="en-IN" b="1" dirty="0"/>
              </a:p>
            </p:txBody>
          </p:sp>
        </mc:Choice>
        <mc:Fallback xmlns="">
          <p:sp>
            <p:nvSpPr>
              <p:cNvPr id="3" name="Content Placeholder 2"/>
              <p:cNvSpPr>
                <a:spLocks noGrp="1" noRot="1" noChangeAspect="1" noMove="1" noResize="1" noEditPoints="1" noAdjustHandles="1" noChangeArrowheads="1" noChangeShapeType="1" noTextEdit="1"/>
              </p:cNvSpPr>
              <p:nvPr>
                <p:ph idx="1"/>
              </p:nvPr>
            </p:nvSpPr>
            <p:spPr>
              <a:xfrm>
                <a:off x="908094" y="1600201"/>
                <a:ext cx="9549517" cy="4454533"/>
              </a:xfrm>
              <a:blipFill>
                <a:blip r:embed="rId3"/>
                <a:stretch>
                  <a:fillRect l="-1149" t="-2329" r="-2043"/>
                </a:stretch>
              </a:blipFill>
            </p:spPr>
            <p:txBody>
              <a:bodyPr/>
              <a:lstStyle/>
              <a:p>
                <a:r>
                  <a:rPr lang="en-GB">
                    <a:noFill/>
                  </a:rPr>
                  <a:t> </a:t>
                </a:r>
              </a:p>
            </p:txBody>
          </p:sp>
        </mc:Fallback>
      </mc:AlternateContent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>
          <a:xfrm>
            <a:off x="2226499" y="6357691"/>
            <a:ext cx="4629582" cy="365125"/>
          </a:xfrm>
        </p:spPr>
        <p:txBody>
          <a:bodyPr/>
          <a:lstStyle/>
          <a:p>
            <a:r>
              <a:rPr lang="en-IN"/>
              <a:t>Lecture – 8 / Electrical Principles</a:t>
            </a:r>
            <a:endParaRPr lang="en-US" dirty="0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465DFF1-0632-DC41-8079-D9882AFED7B7}" type="slidenum">
              <a:rPr lang="en-US" smtClean="0"/>
              <a:pPr/>
              <a:t>5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741284714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981796" y="-107692"/>
            <a:ext cx="6925256" cy="1325563"/>
          </a:xfrm>
        </p:spPr>
        <p:txBody>
          <a:bodyPr>
            <a:normAutofit/>
          </a:bodyPr>
          <a:lstStyle/>
          <a:p>
            <a:pPr algn="ctr"/>
            <a:r>
              <a:rPr lang="en-IN" dirty="0">
                <a:solidFill>
                  <a:schemeClr val="bg1"/>
                </a:solidFill>
                <a:latin typeface="+mn-lt"/>
              </a:rPr>
              <a:t>AC circuits</a:t>
            </a:r>
          </a:p>
        </p:txBody>
      </p:sp>
      <mc:AlternateContent xmlns:mc="http://schemas.openxmlformats.org/markup-compatibility/2006" xmlns:a14="http://schemas.microsoft.com/office/drawing/2010/main">
        <mc:Choice Requires="a14">
          <p:sp>
            <p:nvSpPr>
              <p:cNvPr id="3" name="Content Placeholder 2"/>
              <p:cNvSpPr>
                <a:spLocks noGrp="1"/>
              </p:cNvSpPr>
              <p:nvPr>
                <p:ph idx="1"/>
              </p:nvPr>
            </p:nvSpPr>
            <p:spPr>
              <a:xfrm>
                <a:off x="447741" y="1560514"/>
                <a:ext cx="7230403" cy="4454533"/>
              </a:xfrm>
            </p:spPr>
            <p:txBody>
              <a:bodyPr>
                <a:normAutofit/>
              </a:bodyPr>
              <a:lstStyle/>
              <a:p>
                <a:pPr marL="0" indent="0">
                  <a:buNone/>
                </a:pPr>
                <a:r>
                  <a:rPr lang="en-IN" b="1" dirty="0"/>
                  <a:t>Frequency</a:t>
                </a:r>
              </a:p>
              <a:p>
                <a:pPr marL="0" indent="0">
                  <a:buNone/>
                </a:pPr>
                <a:r>
                  <a:rPr lang="en-IN" dirty="0"/>
                  <a:t>The number of such </a:t>
                </a:r>
                <a:r>
                  <a:rPr lang="en-IN" b="1" dirty="0"/>
                  <a:t>cycles </a:t>
                </a:r>
                <a:r>
                  <a:rPr lang="en-IN" dirty="0"/>
                  <a:t>occurring per second is called</a:t>
                </a:r>
                <a:r>
                  <a:rPr lang="en-IN" b="1" dirty="0"/>
                  <a:t> frequency ‘f’.</a:t>
                </a:r>
              </a:p>
              <a:p>
                <a:pPr marL="0" indent="0">
                  <a:buNone/>
                </a:pPr>
                <a:r>
                  <a:rPr lang="en-IN" b="1" dirty="0"/>
                  <a:t>			</a:t>
                </a:r>
                <a14:m>
                  <m:oMath xmlns:m="http://schemas.openxmlformats.org/officeDocument/2006/math">
                    <m:r>
                      <a:rPr lang="en-IN" b="1" i="0" smtClean="0">
                        <a:latin typeface="Cambria Math" panose="02040503050406030204" pitchFamily="18" charset="0"/>
                      </a:rPr>
                      <m:t>𝐟</m:t>
                    </m:r>
                    <m:r>
                      <a:rPr lang="en-IN" b="1" i="0" smtClean="0">
                        <a:latin typeface="Cambria Math" panose="02040503050406030204" pitchFamily="18" charset="0"/>
                      </a:rPr>
                      <m:t>=</m:t>
                    </m:r>
                    <m:f>
                      <m:fPr>
                        <m:ctrlPr>
                          <a:rPr lang="en-IN" b="1" i="1" smtClean="0">
                            <a:latin typeface="Cambria Math" panose="02040503050406030204" pitchFamily="18" charset="0"/>
                          </a:rPr>
                        </m:ctrlPr>
                      </m:fPr>
                      <m:num>
                        <m:r>
                          <a:rPr lang="en-IN" b="1" i="1" smtClean="0">
                            <a:latin typeface="Cambria Math" panose="02040503050406030204" pitchFamily="18" charset="0"/>
                          </a:rPr>
                          <m:t>𝟏</m:t>
                        </m:r>
                      </m:num>
                      <m:den>
                        <m:r>
                          <a:rPr lang="en-IN" b="1" i="1" smtClean="0">
                            <a:latin typeface="Cambria Math" panose="02040503050406030204" pitchFamily="18" charset="0"/>
                          </a:rPr>
                          <m:t>𝑻</m:t>
                        </m:r>
                      </m:den>
                    </m:f>
                    <m:r>
                      <a:rPr lang="en-IN" b="1" i="1" smtClean="0">
                        <a:latin typeface="Cambria Math" panose="02040503050406030204" pitchFamily="18" charset="0"/>
                      </a:rPr>
                      <m:t> </m:t>
                    </m:r>
                    <m:r>
                      <a:rPr lang="en-IN" b="1" i="1" smtClean="0">
                        <a:latin typeface="Cambria Math" panose="02040503050406030204" pitchFamily="18" charset="0"/>
                      </a:rPr>
                      <m:t>𝑯𝒛</m:t>
                    </m:r>
                  </m:oMath>
                </a14:m>
                <a:endParaRPr lang="en-IN" b="1" dirty="0"/>
              </a:p>
              <a:p>
                <a:pPr marL="0" indent="0">
                  <a:buNone/>
                </a:pPr>
                <a:r>
                  <a:rPr lang="en-IN" b="1" dirty="0"/>
                  <a:t>Amplitude</a:t>
                </a:r>
              </a:p>
              <a:p>
                <a:pPr marL="0" indent="0">
                  <a:buNone/>
                </a:pPr>
                <a:r>
                  <a:rPr lang="en-IN" dirty="0"/>
                  <a:t>The</a:t>
                </a:r>
                <a:r>
                  <a:rPr lang="en-IN" b="1" dirty="0"/>
                  <a:t> maximum value </a:t>
                </a:r>
                <a:r>
                  <a:rPr lang="en-IN" dirty="0"/>
                  <a:t>of </a:t>
                </a:r>
                <a:r>
                  <a:rPr lang="en-IN" b="1" dirty="0"/>
                  <a:t>positive or negative </a:t>
                </a:r>
                <a:r>
                  <a:rPr lang="en-IN" dirty="0"/>
                  <a:t>of the alternating quantity is called </a:t>
                </a:r>
                <a:r>
                  <a:rPr lang="en-IN" b="1" dirty="0"/>
                  <a:t>amplitude.</a:t>
                </a:r>
              </a:p>
              <a:p>
                <a:pPr marL="0" indent="0">
                  <a:buNone/>
                </a:pPr>
                <a:endParaRPr lang="en-IN" b="1" dirty="0"/>
              </a:p>
            </p:txBody>
          </p:sp>
        </mc:Choice>
        <mc:Fallback xmlns="">
          <p:sp>
            <p:nvSpPr>
              <p:cNvPr id="3" name="Content Placeholder 2"/>
              <p:cNvSpPr>
                <a:spLocks noGrp="1" noRot="1" noChangeAspect="1" noMove="1" noResize="1" noEditPoints="1" noAdjustHandles="1" noChangeArrowheads="1" noChangeShapeType="1" noTextEdit="1"/>
              </p:cNvSpPr>
              <p:nvPr>
                <p:ph idx="1"/>
              </p:nvPr>
            </p:nvSpPr>
            <p:spPr>
              <a:xfrm>
                <a:off x="447741" y="1560514"/>
                <a:ext cx="7230403" cy="4454533"/>
              </a:xfrm>
              <a:blipFill>
                <a:blip r:embed="rId3"/>
                <a:stretch>
                  <a:fillRect l="-1685" t="-2326" r="-1516"/>
                </a:stretch>
              </a:blipFill>
            </p:spPr>
            <p:txBody>
              <a:bodyPr/>
              <a:lstStyle/>
              <a:p>
                <a:r>
                  <a:rPr lang="en-GB">
                    <a:noFill/>
                  </a:rPr>
                  <a:t> </a:t>
                </a:r>
              </a:p>
            </p:txBody>
          </p:sp>
        </mc:Fallback>
      </mc:AlternateContent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>
          <a:xfrm>
            <a:off x="2226499" y="6357691"/>
            <a:ext cx="4629582" cy="365125"/>
          </a:xfrm>
        </p:spPr>
        <p:txBody>
          <a:bodyPr/>
          <a:lstStyle/>
          <a:p>
            <a:r>
              <a:rPr lang="en-IN"/>
              <a:t>Lecture – 8 / Electrical Principles</a:t>
            </a:r>
            <a:endParaRPr lang="en-US" dirty="0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465DFF1-0632-DC41-8079-D9882AFED7B7}" type="slidenum">
              <a:rPr lang="en-US" smtClean="0"/>
              <a:pPr/>
              <a:t>6</a:t>
            </a:fld>
            <a:endParaRPr lang="en-US" dirty="0"/>
          </a:p>
        </p:txBody>
      </p:sp>
      <p:pic>
        <p:nvPicPr>
          <p:cNvPr id="1026" name="Picture 2" descr="Image result for sine wave with amplitude, one cycle"/>
          <p:cNvPicPr>
            <a:picLocks noChangeAspect="1" noChangeArrowheads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8041289" y="2410133"/>
            <a:ext cx="3429000" cy="2755293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2278561414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981796" y="-107692"/>
            <a:ext cx="6925256" cy="1325563"/>
          </a:xfrm>
        </p:spPr>
        <p:txBody>
          <a:bodyPr>
            <a:normAutofit/>
          </a:bodyPr>
          <a:lstStyle/>
          <a:p>
            <a:pPr algn="ctr"/>
            <a:r>
              <a:rPr lang="en-IN" dirty="0">
                <a:solidFill>
                  <a:schemeClr val="bg1"/>
                </a:solidFill>
                <a:latin typeface="+mn-lt"/>
              </a:rPr>
              <a:t>AC circuits</a:t>
            </a:r>
          </a:p>
        </p:txBody>
      </p:sp>
      <mc:AlternateContent xmlns:mc="http://schemas.openxmlformats.org/markup-compatibility/2006" xmlns:a14="http://schemas.microsoft.com/office/drawing/2010/main">
        <mc:Choice Requires="a14">
          <p:sp>
            <p:nvSpPr>
              <p:cNvPr id="3" name="Content Placeholder 2"/>
              <p:cNvSpPr>
                <a:spLocks noGrp="1"/>
              </p:cNvSpPr>
              <p:nvPr>
                <p:ph idx="1"/>
              </p:nvPr>
            </p:nvSpPr>
            <p:spPr>
              <a:xfrm>
                <a:off x="447741" y="1560514"/>
                <a:ext cx="11089655" cy="4454533"/>
              </a:xfrm>
            </p:spPr>
            <p:txBody>
              <a:bodyPr>
                <a:normAutofit/>
              </a:bodyPr>
              <a:lstStyle/>
              <a:p>
                <a:pPr marL="0" indent="0">
                  <a:buNone/>
                </a:pPr>
                <a:r>
                  <a:rPr lang="en-IN" sz="3200" b="1" dirty="0"/>
                  <a:t>Peak to Peak value</a:t>
                </a:r>
              </a:p>
              <a:p>
                <a:pPr marL="0" indent="0">
                  <a:buNone/>
                </a:pPr>
                <a:r>
                  <a:rPr lang="en-IN" dirty="0"/>
                  <a:t>The value of an alternating quantity from its positive peak to negative peak is called its peak to peak value</a:t>
                </a:r>
              </a:p>
              <a:p>
                <a:pPr marL="0" indent="0">
                  <a:buNone/>
                </a:pPr>
                <a:r>
                  <a:rPr lang="en-IN" b="1" dirty="0"/>
                  <a:t>			</a:t>
                </a:r>
                <a14:m>
                  <m:oMath xmlns:m="http://schemas.openxmlformats.org/officeDocument/2006/math">
                    <m:r>
                      <a:rPr lang="en-GB" sz="2400" b="1" i="0" smtClean="0">
                        <a:latin typeface="Cambria Math" panose="02040503050406030204" pitchFamily="18" charset="0"/>
                      </a:rPr>
                      <m:t>𝐀𝐦𝐩𝐥𝐢𝐭𝐮𝐝𝐞</m:t>
                    </m:r>
                    <m:r>
                      <a:rPr lang="en-IN" sz="2400" b="1" i="0" smtClean="0">
                        <a:latin typeface="Cambria Math" panose="02040503050406030204" pitchFamily="18" charset="0"/>
                      </a:rPr>
                      <m:t>=</m:t>
                    </m:r>
                    <m:f>
                      <m:fPr>
                        <m:ctrlPr>
                          <a:rPr lang="en-IN" sz="2400" b="1" i="1" smtClean="0">
                            <a:latin typeface="Cambria Math" panose="02040503050406030204" pitchFamily="18" charset="0"/>
                          </a:rPr>
                        </m:ctrlPr>
                      </m:fPr>
                      <m:num>
                        <m:r>
                          <a:rPr lang="en-GB" sz="2400" b="1" i="1" smtClean="0">
                            <a:latin typeface="Cambria Math" panose="02040503050406030204" pitchFamily="18" charset="0"/>
                          </a:rPr>
                          <m:t>𝑷𝒆𝒂𝒌</m:t>
                        </m:r>
                        <m:r>
                          <a:rPr lang="en-GB" sz="2400" b="1" i="1" smtClean="0">
                            <a:latin typeface="Cambria Math" panose="02040503050406030204" pitchFamily="18" charset="0"/>
                          </a:rPr>
                          <m:t> </m:t>
                        </m:r>
                        <m:r>
                          <a:rPr lang="en-GB" sz="2400" b="1" i="1" smtClean="0">
                            <a:latin typeface="Cambria Math" panose="02040503050406030204" pitchFamily="18" charset="0"/>
                          </a:rPr>
                          <m:t>𝒕𝒐</m:t>
                        </m:r>
                        <m:r>
                          <a:rPr lang="en-GB" sz="2400" b="1" i="1" smtClean="0">
                            <a:latin typeface="Cambria Math" panose="02040503050406030204" pitchFamily="18" charset="0"/>
                          </a:rPr>
                          <m:t> </m:t>
                        </m:r>
                        <m:r>
                          <a:rPr lang="en-GB" sz="2400" b="1" i="1" smtClean="0">
                            <a:latin typeface="Cambria Math" panose="02040503050406030204" pitchFamily="18" charset="0"/>
                          </a:rPr>
                          <m:t>𝑷𝒆𝒂𝒌</m:t>
                        </m:r>
                        <m:r>
                          <a:rPr lang="en-GB" sz="2400" b="1" i="1" smtClean="0">
                            <a:latin typeface="Cambria Math" panose="02040503050406030204" pitchFamily="18" charset="0"/>
                          </a:rPr>
                          <m:t> </m:t>
                        </m:r>
                        <m:r>
                          <a:rPr lang="en-GB" sz="2400" b="1" i="1" smtClean="0">
                            <a:latin typeface="Cambria Math" panose="02040503050406030204" pitchFamily="18" charset="0"/>
                          </a:rPr>
                          <m:t>𝒗𝒂𝒍𝒖𝒆</m:t>
                        </m:r>
                      </m:num>
                      <m:den>
                        <m:r>
                          <a:rPr lang="en-GB" sz="2400" b="1" i="1" smtClean="0">
                            <a:latin typeface="Cambria Math" panose="02040503050406030204" pitchFamily="18" charset="0"/>
                          </a:rPr>
                          <m:t>𝟐</m:t>
                        </m:r>
                      </m:den>
                    </m:f>
                    <m:r>
                      <a:rPr lang="en-IN" sz="2400" b="1" i="1" smtClean="0">
                        <a:latin typeface="Cambria Math" panose="02040503050406030204" pitchFamily="18" charset="0"/>
                      </a:rPr>
                      <m:t> </m:t>
                    </m:r>
                  </m:oMath>
                </a14:m>
                <a:endParaRPr lang="en-IN" b="1" dirty="0"/>
              </a:p>
              <a:p>
                <a:pPr marL="0" indent="0">
                  <a:buNone/>
                </a:pPr>
                <a:r>
                  <a:rPr lang="en-IN" sz="3200" b="1" dirty="0"/>
                  <a:t>Angular Frequency (</a:t>
                </a:r>
                <a:r>
                  <a:rPr lang="el-GR" sz="3200" b="1" dirty="0"/>
                  <a:t>ω</a:t>
                </a:r>
                <a:r>
                  <a:rPr lang="en-GB" sz="3200" b="1" dirty="0"/>
                  <a:t>)</a:t>
                </a:r>
              </a:p>
              <a:p>
                <a:pPr marL="0" indent="0">
                  <a:buNone/>
                </a:pPr>
                <a:r>
                  <a:rPr lang="en-GB" dirty="0"/>
                  <a:t>Angular frequency is a measure of how fast an object or waveform oscillates or rotates, expressed in radians per second.</a:t>
                </a:r>
              </a:p>
              <a:p>
                <a:pPr marL="0" indent="0" algn="ctr">
                  <a:buNone/>
                </a:pPr>
                <a14:m>
                  <m:oMath xmlns:m="http://schemas.openxmlformats.org/officeDocument/2006/math">
                    <m:r>
                      <a:rPr lang="en-GB" i="1" smtClean="0">
                        <a:latin typeface="Cambria Math" panose="02040503050406030204" pitchFamily="18" charset="0"/>
                        <a:ea typeface="Cambria Math" panose="02040503050406030204" pitchFamily="18" charset="0"/>
                      </a:rPr>
                      <m:t>𝜔</m:t>
                    </m:r>
                    <m:r>
                      <a:rPr lang="en-GB" b="0" i="1" smtClean="0">
                        <a:latin typeface="Cambria Math" panose="02040503050406030204" pitchFamily="18" charset="0"/>
                        <a:ea typeface="Cambria Math" panose="02040503050406030204" pitchFamily="18" charset="0"/>
                      </a:rPr>
                      <m:t>=</m:t>
                    </m:r>
                  </m:oMath>
                </a14:m>
                <a:r>
                  <a:rPr lang="en-GB" dirty="0"/>
                  <a:t> </a:t>
                </a:r>
                <a14:m>
                  <m:oMath xmlns:m="http://schemas.openxmlformats.org/officeDocument/2006/math">
                    <m:r>
                      <a:rPr lang="en-GB" i="1">
                        <a:latin typeface="Cambria Math" panose="02040503050406030204" pitchFamily="18" charset="0"/>
                      </a:rPr>
                      <m:t>2</m:t>
                    </m:r>
                    <m:r>
                      <m:rPr>
                        <m:sty m:val="p"/>
                      </m:rPr>
                      <a:rPr lang="el-GR" i="1">
                        <a:latin typeface="Cambria Math" panose="02040503050406030204" pitchFamily="18" charset="0"/>
                      </a:rPr>
                      <m:t>π</m:t>
                    </m:r>
                    <m:r>
                      <a:rPr lang="en-GB" i="1">
                        <a:latin typeface="Cambria Math" panose="02040503050406030204" pitchFamily="18" charset="0"/>
                      </a:rPr>
                      <m:t>𝑓</m:t>
                    </m:r>
                  </m:oMath>
                </a14:m>
                <a:endParaRPr lang="en-IN" dirty="0"/>
              </a:p>
              <a:p>
                <a:pPr marL="0" indent="0">
                  <a:buNone/>
                </a:pPr>
                <a:endParaRPr lang="en-IN" b="1" dirty="0"/>
              </a:p>
            </p:txBody>
          </p:sp>
        </mc:Choice>
        <mc:Fallback xmlns="">
          <p:sp>
            <p:nvSpPr>
              <p:cNvPr id="3" name="Content Placeholder 2"/>
              <p:cNvSpPr>
                <a:spLocks noGrp="1" noRot="1" noChangeAspect="1" noMove="1" noResize="1" noEditPoints="1" noAdjustHandles="1" noChangeArrowheads="1" noChangeShapeType="1" noTextEdit="1"/>
              </p:cNvSpPr>
              <p:nvPr>
                <p:ph idx="1"/>
              </p:nvPr>
            </p:nvSpPr>
            <p:spPr>
              <a:xfrm>
                <a:off x="447741" y="1560514"/>
                <a:ext cx="11089655" cy="4454533"/>
              </a:xfrm>
              <a:blipFill>
                <a:blip r:embed="rId3"/>
                <a:stretch>
                  <a:fillRect l="-1374" t="-2873" r="-824"/>
                </a:stretch>
              </a:blipFill>
            </p:spPr>
            <p:txBody>
              <a:bodyPr/>
              <a:lstStyle/>
              <a:p>
                <a:r>
                  <a:rPr lang="en-GB">
                    <a:noFill/>
                  </a:rPr>
                  <a:t> </a:t>
                </a:r>
              </a:p>
            </p:txBody>
          </p:sp>
        </mc:Fallback>
      </mc:AlternateContent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>
          <a:xfrm>
            <a:off x="2226499" y="6357691"/>
            <a:ext cx="4629582" cy="365125"/>
          </a:xfrm>
        </p:spPr>
        <p:txBody>
          <a:bodyPr/>
          <a:lstStyle/>
          <a:p>
            <a:r>
              <a:rPr lang="en-IN"/>
              <a:t>Lecture – 8 / Electrical Principles</a:t>
            </a:r>
            <a:endParaRPr lang="en-US" dirty="0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465DFF1-0632-DC41-8079-D9882AFED7B7}" type="slidenum">
              <a:rPr lang="en-US" smtClean="0"/>
              <a:pPr/>
              <a:t>7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616546817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3498989" y="0"/>
            <a:ext cx="5417946" cy="1190561"/>
          </a:xfrm>
        </p:spPr>
        <p:txBody>
          <a:bodyPr>
            <a:normAutofit/>
          </a:bodyPr>
          <a:lstStyle/>
          <a:p>
            <a:pPr algn="l"/>
            <a:r>
              <a:rPr lang="en-IN" dirty="0">
                <a:solidFill>
                  <a:schemeClr val="bg1"/>
                </a:solidFill>
                <a:latin typeface="+mn-lt"/>
              </a:rPr>
              <a:t>Alternating quantities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754841" y="1423765"/>
            <a:ext cx="10346834" cy="4630970"/>
          </a:xfrm>
        </p:spPr>
        <p:txBody>
          <a:bodyPr>
            <a:normAutofit/>
          </a:bodyPr>
          <a:lstStyle/>
          <a:p>
            <a:pPr marL="0" indent="0">
              <a:buNone/>
            </a:pPr>
            <a:r>
              <a:rPr lang="en-IN" b="1" dirty="0"/>
              <a:t>Waveform</a:t>
            </a:r>
            <a:r>
              <a:rPr lang="en-IN" dirty="0"/>
              <a:t> </a:t>
            </a:r>
          </a:p>
          <a:p>
            <a:pPr marL="0" indent="0">
              <a:buNone/>
            </a:pPr>
            <a:r>
              <a:rPr lang="en-IN" dirty="0"/>
              <a:t>A waveform is a graph in which the instantaneous value of any quantity is plotted against time.</a:t>
            </a:r>
          </a:p>
          <a:p>
            <a:pPr marL="0" indent="0">
              <a:buNone/>
            </a:pPr>
            <a:r>
              <a:rPr lang="en-IN" b="1" dirty="0"/>
              <a:t>Cycle:</a:t>
            </a:r>
          </a:p>
          <a:p>
            <a:pPr marL="0" indent="0">
              <a:buNone/>
            </a:pPr>
            <a:r>
              <a:rPr lang="en-IN" dirty="0"/>
              <a:t>One complete set of positive and negative values of an alternating quantity is known as </a:t>
            </a:r>
            <a:r>
              <a:rPr lang="en-IN" b="1" dirty="0"/>
              <a:t>one cycle.</a:t>
            </a:r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>
          <a:xfrm>
            <a:off x="2226499" y="6357691"/>
            <a:ext cx="4629582" cy="365125"/>
          </a:xfrm>
        </p:spPr>
        <p:txBody>
          <a:bodyPr/>
          <a:lstStyle/>
          <a:p>
            <a:r>
              <a:rPr lang="en-IN"/>
              <a:t>Lecture – 8 / Electrical Principles</a:t>
            </a:r>
            <a:endParaRPr lang="en-US" dirty="0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465DFF1-0632-DC41-8079-D9882AFED7B7}" type="slidenum">
              <a:rPr lang="en-US" smtClean="0"/>
              <a:pPr/>
              <a:t>8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4051527230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861978" y="-28319"/>
            <a:ext cx="7177504" cy="1325563"/>
          </a:xfrm>
        </p:spPr>
        <p:txBody>
          <a:bodyPr>
            <a:normAutofit/>
          </a:bodyPr>
          <a:lstStyle/>
          <a:p>
            <a:pPr algn="l"/>
            <a:r>
              <a:rPr lang="en-IN" dirty="0">
                <a:solidFill>
                  <a:schemeClr val="bg1"/>
                </a:solidFill>
                <a:latin typeface="+mn-lt"/>
              </a:rPr>
              <a:t>Generation of alternating EMF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1051443" y="1297244"/>
            <a:ext cx="9467537" cy="4454533"/>
          </a:xfrm>
        </p:spPr>
        <p:txBody>
          <a:bodyPr>
            <a:normAutofit/>
          </a:bodyPr>
          <a:lstStyle/>
          <a:p>
            <a:pPr marL="0" indent="0">
              <a:buNone/>
            </a:pPr>
            <a:r>
              <a:rPr lang="en-IN" dirty="0"/>
              <a:t>Alternating EMF can be generated by rotating a coil in a magnetic field.</a:t>
            </a:r>
          </a:p>
          <a:p>
            <a:pPr marL="0" indent="0">
              <a:buNone/>
            </a:pPr>
            <a:r>
              <a:rPr lang="en-IN" dirty="0"/>
              <a:t>Magnitude of the generated emf depends on the position of the coil.</a:t>
            </a:r>
          </a:p>
          <a:p>
            <a:pPr marL="0" indent="0">
              <a:buNone/>
            </a:pPr>
            <a:endParaRPr lang="en-IN" b="1" dirty="0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>
          <a:xfrm>
            <a:off x="2226499" y="6357691"/>
            <a:ext cx="4629582" cy="365125"/>
          </a:xfrm>
        </p:spPr>
        <p:txBody>
          <a:bodyPr/>
          <a:lstStyle/>
          <a:p>
            <a:r>
              <a:rPr lang="en-IN"/>
              <a:t>Lecture – 8 / Electrical Principles</a:t>
            </a:r>
            <a:endParaRPr lang="en-US" dirty="0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465DFF1-0632-DC41-8079-D9882AFED7B7}" type="slidenum">
              <a:rPr lang="en-US" smtClean="0"/>
              <a:pPr/>
              <a:t>9</a:t>
            </a:fld>
            <a:endParaRPr lang="en-US" dirty="0"/>
          </a:p>
        </p:txBody>
      </p:sp>
      <p:pic>
        <p:nvPicPr>
          <p:cNvPr id="6" name="Picture 4" descr="Image result for AC emf generation from a coil">
            <a:extLst>
              <a:ext uri="{FF2B5EF4-FFF2-40B4-BE49-F238E27FC236}">
                <a16:creationId xmlns:a16="http://schemas.microsoft.com/office/drawing/2014/main" id="{1F34EC41-7FE7-8B2B-90B2-6D508983F044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786229" y="2867581"/>
            <a:ext cx="5164864" cy="362781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3829116401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987231" y="-28319"/>
            <a:ext cx="7776913" cy="1325563"/>
          </a:xfrm>
        </p:spPr>
        <p:txBody>
          <a:bodyPr>
            <a:normAutofit/>
          </a:bodyPr>
          <a:lstStyle/>
          <a:p>
            <a:pPr algn="l"/>
            <a:r>
              <a:rPr lang="en-IN" dirty="0">
                <a:solidFill>
                  <a:schemeClr val="bg1"/>
                </a:solidFill>
                <a:latin typeface="+mn-lt"/>
              </a:rPr>
              <a:t>Generation of alternating EMF</a:t>
            </a:r>
          </a:p>
        </p:txBody>
      </p:sp>
      <mc:AlternateContent xmlns:mc="http://schemas.openxmlformats.org/markup-compatibility/2006" xmlns:a14="http://schemas.microsoft.com/office/drawing/2010/main">
        <mc:Choice Requires="a14">
          <p:sp>
            <p:nvSpPr>
              <p:cNvPr id="3" name="Content Placeholder 2"/>
              <p:cNvSpPr>
                <a:spLocks noGrp="1"/>
              </p:cNvSpPr>
              <p:nvPr>
                <p:ph idx="1"/>
              </p:nvPr>
            </p:nvSpPr>
            <p:spPr>
              <a:xfrm>
                <a:off x="736430" y="1600201"/>
                <a:ext cx="10733460" cy="4454533"/>
              </a:xfrm>
            </p:spPr>
            <p:txBody>
              <a:bodyPr>
                <a:normAutofit/>
              </a:bodyPr>
              <a:lstStyle/>
              <a:p>
                <a:r>
                  <a:rPr lang="en-IN" dirty="0"/>
                  <a:t>In the </a:t>
                </a:r>
                <a:r>
                  <a:rPr lang="en-IN" b="1" dirty="0"/>
                  <a:t>first case, </a:t>
                </a:r>
                <a:r>
                  <a:rPr lang="en-IN" dirty="0"/>
                  <a:t>the</a:t>
                </a:r>
                <a:r>
                  <a:rPr lang="en-IN" b="1" dirty="0"/>
                  <a:t> coil is stationary, </a:t>
                </a:r>
                <a:r>
                  <a:rPr lang="en-IN" dirty="0"/>
                  <a:t>the magnitude of</a:t>
                </a:r>
                <a:r>
                  <a:rPr lang="en-IN" b="1" dirty="0"/>
                  <a:t> voltage induced is ‘0’ volt.</a:t>
                </a:r>
              </a:p>
              <a:p>
                <a:r>
                  <a:rPr lang="en-IN" dirty="0"/>
                  <a:t>In the </a:t>
                </a:r>
                <a:r>
                  <a:rPr lang="en-IN" b="1" dirty="0"/>
                  <a:t>second case, </a:t>
                </a:r>
                <a:r>
                  <a:rPr lang="en-IN" dirty="0"/>
                  <a:t>the </a:t>
                </a:r>
                <a:r>
                  <a:rPr lang="en-IN" b="1" dirty="0"/>
                  <a:t>coil is at </a:t>
                </a:r>
                <a14:m>
                  <m:oMath xmlns:m="http://schemas.openxmlformats.org/officeDocument/2006/math">
                    <m:sSup>
                      <m:sSupPr>
                        <m:ctrlPr>
                          <a:rPr lang="en-IN" b="1" i="1" smtClean="0">
                            <a:latin typeface="Cambria Math" panose="02040503050406030204" pitchFamily="18" charset="0"/>
                          </a:rPr>
                        </m:ctrlPr>
                      </m:sSupPr>
                      <m:e>
                        <m:r>
                          <a:rPr lang="en-IN" b="1" i="1" smtClean="0">
                            <a:latin typeface="Cambria Math" panose="02040503050406030204" pitchFamily="18" charset="0"/>
                          </a:rPr>
                          <m:t>𝟗𝟎</m:t>
                        </m:r>
                      </m:e>
                      <m:sup>
                        <m:r>
                          <a:rPr lang="en-IN" b="1" i="1" smtClean="0">
                            <a:latin typeface="Cambria Math" panose="02040503050406030204" pitchFamily="18" charset="0"/>
                          </a:rPr>
                          <m:t>𝟎</m:t>
                        </m:r>
                      </m:sup>
                    </m:sSup>
                    <m:r>
                      <a:rPr lang="en-IN" b="1" i="0" smtClean="0">
                        <a:latin typeface="Cambria Math" panose="02040503050406030204" pitchFamily="18" charset="0"/>
                      </a:rPr>
                      <m:t>,</m:t>
                    </m:r>
                  </m:oMath>
                </a14:m>
                <a:r>
                  <a:rPr lang="en-IN" b="1" dirty="0"/>
                  <a:t> </a:t>
                </a:r>
                <a:r>
                  <a:rPr lang="en-IN" dirty="0"/>
                  <a:t>generating </a:t>
                </a:r>
                <a:r>
                  <a:rPr lang="en-IN" b="1" dirty="0"/>
                  <a:t>maximum voltage </a:t>
                </a:r>
                <a:r>
                  <a:rPr lang="en-IN" dirty="0"/>
                  <a:t>corresponding to the </a:t>
                </a:r>
                <a:r>
                  <a:rPr lang="en-IN" b="1" dirty="0"/>
                  <a:t>position </a:t>
                </a:r>
                <a14:m>
                  <m:oMath xmlns:m="http://schemas.openxmlformats.org/officeDocument/2006/math">
                    <m:sSup>
                      <m:sSupPr>
                        <m:ctrlPr>
                          <a:rPr lang="en-IN" b="1" i="1">
                            <a:latin typeface="Cambria Math" panose="02040503050406030204" pitchFamily="18" charset="0"/>
                          </a:rPr>
                        </m:ctrlPr>
                      </m:sSupPr>
                      <m:e>
                        <m:r>
                          <a:rPr lang="en-IN" b="1" i="1">
                            <a:latin typeface="Cambria Math" panose="02040503050406030204" pitchFamily="18" charset="0"/>
                          </a:rPr>
                          <m:t>𝟗𝟎</m:t>
                        </m:r>
                      </m:e>
                      <m:sup>
                        <m:r>
                          <a:rPr lang="en-IN" b="1" i="1">
                            <a:latin typeface="Cambria Math" panose="02040503050406030204" pitchFamily="18" charset="0"/>
                          </a:rPr>
                          <m:t>𝟎</m:t>
                        </m:r>
                      </m:sup>
                    </m:sSup>
                  </m:oMath>
                </a14:m>
                <a:r>
                  <a:rPr lang="en-IN" b="1" dirty="0"/>
                  <a:t> </a:t>
                </a:r>
                <a:r>
                  <a:rPr lang="en-IN" dirty="0"/>
                  <a:t>in the waveform</a:t>
                </a:r>
                <a:r>
                  <a:rPr lang="en-IN" b="1" dirty="0"/>
                  <a:t>.</a:t>
                </a:r>
              </a:p>
              <a:p>
                <a:r>
                  <a:rPr lang="en-IN" dirty="0"/>
                  <a:t>In the </a:t>
                </a:r>
                <a:r>
                  <a:rPr lang="en-IN" b="1" dirty="0"/>
                  <a:t>third case, </a:t>
                </a:r>
                <a:r>
                  <a:rPr lang="en-IN" dirty="0"/>
                  <a:t>the </a:t>
                </a:r>
                <a:r>
                  <a:rPr lang="en-IN" b="1" dirty="0"/>
                  <a:t>coil is at </a:t>
                </a:r>
                <a14:m>
                  <m:oMath xmlns:m="http://schemas.openxmlformats.org/officeDocument/2006/math">
                    <m:sSup>
                      <m:sSupPr>
                        <m:ctrlPr>
                          <a:rPr lang="en-IN" b="1" i="1">
                            <a:latin typeface="Cambria Math" panose="02040503050406030204" pitchFamily="18" charset="0"/>
                          </a:rPr>
                        </m:ctrlPr>
                      </m:sSupPr>
                      <m:e>
                        <m:r>
                          <a:rPr lang="en-IN" b="1" i="1" smtClean="0">
                            <a:latin typeface="Cambria Math" panose="02040503050406030204" pitchFamily="18" charset="0"/>
                          </a:rPr>
                          <m:t>𝟏𝟖</m:t>
                        </m:r>
                        <m:r>
                          <a:rPr lang="en-IN" b="1" i="1">
                            <a:latin typeface="Cambria Math" panose="02040503050406030204" pitchFamily="18" charset="0"/>
                          </a:rPr>
                          <m:t>𝟎</m:t>
                        </m:r>
                      </m:e>
                      <m:sup>
                        <m:r>
                          <a:rPr lang="en-IN" b="1" i="1">
                            <a:latin typeface="Cambria Math" panose="02040503050406030204" pitchFamily="18" charset="0"/>
                          </a:rPr>
                          <m:t>𝟎</m:t>
                        </m:r>
                      </m:sup>
                    </m:sSup>
                    <m:r>
                      <a:rPr lang="en-IN" b="1">
                        <a:latin typeface="Cambria Math" panose="02040503050406030204" pitchFamily="18" charset="0"/>
                      </a:rPr>
                      <m:t>,</m:t>
                    </m:r>
                  </m:oMath>
                </a14:m>
                <a:r>
                  <a:rPr lang="en-IN" b="1" dirty="0"/>
                  <a:t> </a:t>
                </a:r>
                <a:r>
                  <a:rPr lang="en-IN" dirty="0"/>
                  <a:t>generating </a:t>
                </a:r>
                <a:r>
                  <a:rPr lang="en-IN" b="1" dirty="0"/>
                  <a:t>zero voltage </a:t>
                </a:r>
                <a:r>
                  <a:rPr lang="en-IN" dirty="0"/>
                  <a:t>corresponding to the </a:t>
                </a:r>
                <a:r>
                  <a:rPr lang="en-IN" b="1" dirty="0"/>
                  <a:t>position </a:t>
                </a:r>
                <a14:m>
                  <m:oMath xmlns:m="http://schemas.openxmlformats.org/officeDocument/2006/math">
                    <m:sSup>
                      <m:sSupPr>
                        <m:ctrlPr>
                          <a:rPr lang="en-IN" b="1" i="1">
                            <a:latin typeface="Cambria Math" panose="02040503050406030204" pitchFamily="18" charset="0"/>
                          </a:rPr>
                        </m:ctrlPr>
                      </m:sSupPr>
                      <m:e>
                        <m:r>
                          <a:rPr lang="en-IN" b="1" i="1" smtClean="0">
                            <a:latin typeface="Cambria Math" panose="02040503050406030204" pitchFamily="18" charset="0"/>
                          </a:rPr>
                          <m:t>𝟏𝟖</m:t>
                        </m:r>
                        <m:r>
                          <a:rPr lang="en-IN" b="1" i="1">
                            <a:latin typeface="Cambria Math" panose="02040503050406030204" pitchFamily="18" charset="0"/>
                          </a:rPr>
                          <m:t>𝟎</m:t>
                        </m:r>
                      </m:e>
                      <m:sup>
                        <m:r>
                          <a:rPr lang="en-IN" b="1" i="1">
                            <a:latin typeface="Cambria Math" panose="02040503050406030204" pitchFamily="18" charset="0"/>
                          </a:rPr>
                          <m:t>𝟎</m:t>
                        </m:r>
                      </m:sup>
                    </m:sSup>
                  </m:oMath>
                </a14:m>
                <a:r>
                  <a:rPr lang="en-IN" b="1" dirty="0"/>
                  <a:t> </a:t>
                </a:r>
                <a:r>
                  <a:rPr lang="en-IN" dirty="0"/>
                  <a:t>in the waveform</a:t>
                </a:r>
                <a:r>
                  <a:rPr lang="en-IN" b="1" dirty="0"/>
                  <a:t>.</a:t>
                </a:r>
              </a:p>
              <a:p>
                <a:r>
                  <a:rPr lang="en-IN" dirty="0"/>
                  <a:t>Similarly it is shown for position </a:t>
                </a:r>
                <a14:m>
                  <m:oMath xmlns:m="http://schemas.openxmlformats.org/officeDocument/2006/math">
                    <m:sSup>
                      <m:sSupPr>
                        <m:ctrlPr>
                          <a:rPr lang="en-IN" b="1" i="1">
                            <a:latin typeface="Cambria Math" panose="02040503050406030204" pitchFamily="18" charset="0"/>
                          </a:rPr>
                        </m:ctrlPr>
                      </m:sSupPr>
                      <m:e>
                        <m:r>
                          <a:rPr lang="en-IN" b="1" i="1" smtClean="0">
                            <a:latin typeface="Cambria Math" panose="02040503050406030204" pitchFamily="18" charset="0"/>
                          </a:rPr>
                          <m:t>𝟐𝟕</m:t>
                        </m:r>
                        <m:r>
                          <a:rPr lang="en-IN" b="1" i="1">
                            <a:latin typeface="Cambria Math" panose="02040503050406030204" pitchFamily="18" charset="0"/>
                          </a:rPr>
                          <m:t>𝟎</m:t>
                        </m:r>
                      </m:e>
                      <m:sup>
                        <m:r>
                          <a:rPr lang="en-IN" b="1" i="1">
                            <a:latin typeface="Cambria Math" panose="02040503050406030204" pitchFamily="18" charset="0"/>
                          </a:rPr>
                          <m:t>𝟎</m:t>
                        </m:r>
                      </m:sup>
                    </m:sSup>
                  </m:oMath>
                </a14:m>
                <a:r>
                  <a:rPr lang="en-IN" b="1" dirty="0"/>
                  <a:t> and </a:t>
                </a:r>
                <a14:m>
                  <m:oMath xmlns:m="http://schemas.openxmlformats.org/officeDocument/2006/math">
                    <m:sSup>
                      <m:sSupPr>
                        <m:ctrlPr>
                          <a:rPr lang="en-IN" b="1" i="1">
                            <a:latin typeface="Cambria Math" panose="02040503050406030204" pitchFamily="18" charset="0"/>
                          </a:rPr>
                        </m:ctrlPr>
                      </m:sSupPr>
                      <m:e>
                        <m:r>
                          <a:rPr lang="en-IN" b="1" i="1" smtClean="0">
                            <a:latin typeface="Cambria Math" panose="02040503050406030204" pitchFamily="18" charset="0"/>
                          </a:rPr>
                          <m:t>𝟑𝟔</m:t>
                        </m:r>
                        <m:r>
                          <a:rPr lang="en-IN" b="1" i="1">
                            <a:latin typeface="Cambria Math" panose="02040503050406030204" pitchFamily="18" charset="0"/>
                          </a:rPr>
                          <m:t>𝟎</m:t>
                        </m:r>
                      </m:e>
                      <m:sup>
                        <m:r>
                          <a:rPr lang="en-IN" b="1" i="1">
                            <a:latin typeface="Cambria Math" panose="02040503050406030204" pitchFamily="18" charset="0"/>
                          </a:rPr>
                          <m:t>𝟎</m:t>
                        </m:r>
                      </m:sup>
                    </m:sSup>
                  </m:oMath>
                </a14:m>
                <a:r>
                  <a:rPr lang="en-IN" b="1" dirty="0"/>
                  <a:t>, </a:t>
                </a:r>
                <a:r>
                  <a:rPr lang="en-IN" dirty="0"/>
                  <a:t>which is </a:t>
                </a:r>
                <a:r>
                  <a:rPr lang="en-IN" b="1" dirty="0"/>
                  <a:t>maximum and zero voltage respectively.</a:t>
                </a:r>
              </a:p>
            </p:txBody>
          </p:sp>
        </mc:Choice>
        <mc:Fallback xmlns="">
          <p:sp>
            <p:nvSpPr>
              <p:cNvPr id="3" name="Content Placeholder 2"/>
              <p:cNvSpPr>
                <a:spLocks noGrp="1" noRot="1" noChangeAspect="1" noMove="1" noResize="1" noEditPoints="1" noAdjustHandles="1" noChangeArrowheads="1" noChangeShapeType="1" noTextEdit="1"/>
              </p:cNvSpPr>
              <p:nvPr>
                <p:ph idx="1"/>
              </p:nvPr>
            </p:nvSpPr>
            <p:spPr>
              <a:xfrm>
                <a:off x="736430" y="1600201"/>
                <a:ext cx="10733460" cy="4454533"/>
              </a:xfrm>
              <a:blipFill>
                <a:blip r:embed="rId3"/>
                <a:stretch>
                  <a:fillRect l="-1022" t="-2329"/>
                </a:stretch>
              </a:blipFill>
            </p:spPr>
            <p:txBody>
              <a:bodyPr/>
              <a:lstStyle/>
              <a:p>
                <a:r>
                  <a:rPr lang="en-GB">
                    <a:noFill/>
                  </a:rPr>
                  <a:t> </a:t>
                </a:r>
              </a:p>
            </p:txBody>
          </p:sp>
        </mc:Fallback>
      </mc:AlternateContent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>
          <a:xfrm>
            <a:off x="2226499" y="6357691"/>
            <a:ext cx="4629582" cy="365125"/>
          </a:xfrm>
        </p:spPr>
        <p:txBody>
          <a:bodyPr/>
          <a:lstStyle/>
          <a:p>
            <a:r>
              <a:rPr lang="en-IN"/>
              <a:t>Lecture – 8 / Electrical Principles</a:t>
            </a:r>
            <a:endParaRPr lang="en-US" dirty="0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465DFF1-0632-DC41-8079-D9882AFED7B7}" type="slidenum">
              <a:rPr lang="en-US" smtClean="0"/>
              <a:pPr/>
              <a:t>10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832598633"/>
      </p:ext>
    </p:extLst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950410" y="-28319"/>
            <a:ext cx="7811342" cy="1325563"/>
          </a:xfrm>
        </p:spPr>
        <p:txBody>
          <a:bodyPr>
            <a:normAutofit/>
          </a:bodyPr>
          <a:lstStyle/>
          <a:p>
            <a:pPr algn="l"/>
            <a:r>
              <a:rPr lang="en-IN" dirty="0">
                <a:solidFill>
                  <a:schemeClr val="bg1"/>
                </a:solidFill>
                <a:latin typeface="+mn-lt"/>
              </a:rPr>
              <a:t>Generation of alternating EMF</a:t>
            </a:r>
          </a:p>
        </p:txBody>
      </p:sp>
      <mc:AlternateContent xmlns:mc="http://schemas.openxmlformats.org/markup-compatibility/2006" xmlns:a14="http://schemas.microsoft.com/office/drawing/2010/main">
        <mc:Choice Requires="a14">
          <p:sp>
            <p:nvSpPr>
              <p:cNvPr id="3" name="Content Placeholder 2"/>
              <p:cNvSpPr>
                <a:spLocks noGrp="1"/>
              </p:cNvSpPr>
              <p:nvPr>
                <p:ph idx="1"/>
              </p:nvPr>
            </p:nvSpPr>
            <p:spPr>
              <a:xfrm>
                <a:off x="981906" y="1600201"/>
                <a:ext cx="9475705" cy="4757490"/>
              </a:xfrm>
            </p:spPr>
            <p:txBody>
              <a:bodyPr>
                <a:normAutofit lnSpcReduction="10000"/>
              </a:bodyPr>
              <a:lstStyle/>
              <a:p>
                <a:pPr marL="0" indent="0">
                  <a:buNone/>
                </a:pPr>
                <a:r>
                  <a:rPr lang="en-IN" dirty="0"/>
                  <a:t>The </a:t>
                </a:r>
                <a:r>
                  <a:rPr lang="en-IN" dirty="0" err="1"/>
                  <a:t>emf</a:t>
                </a:r>
                <a:r>
                  <a:rPr lang="en-IN" dirty="0"/>
                  <a:t> induced is </a:t>
                </a:r>
              </a:p>
              <a:p>
                <a:pPr marL="0" indent="0">
                  <a:buNone/>
                </a:pPr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r>
                        <a:rPr lang="en-IN" b="0" i="1" smtClean="0">
                          <a:latin typeface="Cambria Math" panose="02040503050406030204" pitchFamily="18" charset="0"/>
                        </a:rPr>
                        <m:t>𝑉</m:t>
                      </m:r>
                      <m:r>
                        <a:rPr lang="en-IN" b="0" i="1" smtClean="0">
                          <a:latin typeface="Cambria Math" panose="02040503050406030204" pitchFamily="18" charset="0"/>
                        </a:rPr>
                        <m:t>=</m:t>
                      </m:r>
                      <m:sSub>
                        <m:sSubPr>
                          <m:ctrlPr>
                            <a:rPr lang="en-IN" b="0" i="1" smtClean="0">
                              <a:latin typeface="Cambria Math" panose="02040503050406030204" pitchFamily="18" charset="0"/>
                            </a:rPr>
                          </m:ctrlPr>
                        </m:sSubPr>
                        <m:e>
                          <m:r>
                            <a:rPr lang="en-IN" b="0" i="1" smtClean="0">
                              <a:latin typeface="Cambria Math" panose="02040503050406030204" pitchFamily="18" charset="0"/>
                            </a:rPr>
                            <m:t>𝑉</m:t>
                          </m:r>
                        </m:e>
                        <m:sub>
                          <m:r>
                            <a:rPr lang="en-IN" b="0" i="1" smtClean="0">
                              <a:latin typeface="Cambria Math" panose="02040503050406030204" pitchFamily="18" charset="0"/>
                            </a:rPr>
                            <m:t>𝑚𝑎𝑥</m:t>
                          </m:r>
                        </m:sub>
                      </m:sSub>
                      <m:r>
                        <a:rPr lang="en-IN" b="0" i="1" smtClean="0">
                          <a:latin typeface="Cambria Math" panose="02040503050406030204" pitchFamily="18" charset="0"/>
                        </a:rPr>
                        <m:t>𝑠𝑖𝑛</m:t>
                      </m:r>
                      <m:r>
                        <a:rPr lang="en-IN" b="0" i="1" smtClean="0">
                          <a:latin typeface="Cambria Math" panose="02040503050406030204" pitchFamily="18" charset="0"/>
                          <a:ea typeface="Cambria Math" panose="02040503050406030204" pitchFamily="18" charset="0"/>
                        </a:rPr>
                        <m:t>𝜃</m:t>
                      </m:r>
                    </m:oMath>
                  </m:oMathPara>
                </a14:m>
                <a:endParaRPr lang="en-IN" dirty="0"/>
              </a:p>
              <a:p>
                <a:pPr marL="0" indent="0">
                  <a:buNone/>
                </a:pPr>
                <a:endParaRPr lang="en-IN" dirty="0"/>
              </a:p>
              <a:p>
                <a:pPr marL="0" indent="0">
                  <a:buNone/>
                </a:pPr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r>
                        <a:rPr lang="en-IN" b="0" i="1" smtClean="0">
                          <a:latin typeface="Cambria Math" panose="02040503050406030204" pitchFamily="18" charset="0"/>
                        </a:rPr>
                        <m:t>𝑉</m:t>
                      </m:r>
                      <m:r>
                        <a:rPr lang="en-IN" b="0" i="1" smtClean="0">
                          <a:latin typeface="Cambria Math" panose="02040503050406030204" pitchFamily="18" charset="0"/>
                        </a:rPr>
                        <m:t>=</m:t>
                      </m:r>
                      <m:sSub>
                        <m:sSubPr>
                          <m:ctrlPr>
                            <a:rPr lang="en-IN" b="0" i="1" smtClean="0">
                              <a:latin typeface="Cambria Math" panose="02040503050406030204" pitchFamily="18" charset="0"/>
                            </a:rPr>
                          </m:ctrlPr>
                        </m:sSubPr>
                        <m:e>
                          <m:r>
                            <a:rPr lang="en-IN" b="0" i="1" smtClean="0">
                              <a:latin typeface="Cambria Math" panose="02040503050406030204" pitchFamily="18" charset="0"/>
                            </a:rPr>
                            <m:t>𝑉</m:t>
                          </m:r>
                        </m:e>
                        <m:sub>
                          <m:r>
                            <a:rPr lang="en-IN" b="0" i="1" smtClean="0">
                              <a:latin typeface="Cambria Math" panose="02040503050406030204" pitchFamily="18" charset="0"/>
                            </a:rPr>
                            <m:t>𝑚</m:t>
                          </m:r>
                        </m:sub>
                      </m:sSub>
                      <m:r>
                        <a:rPr lang="en-IN" b="0" i="1" smtClean="0">
                          <a:latin typeface="Cambria Math" panose="02040503050406030204" pitchFamily="18" charset="0"/>
                        </a:rPr>
                        <m:t>𝑠𝑖𝑛</m:t>
                      </m:r>
                      <m:r>
                        <a:rPr lang="en-IN" b="0" i="1" smtClean="0">
                          <a:latin typeface="Cambria Math" panose="02040503050406030204" pitchFamily="18" charset="0"/>
                          <a:ea typeface="Cambria Math" panose="02040503050406030204" pitchFamily="18" charset="0"/>
                        </a:rPr>
                        <m:t>𝜃</m:t>
                      </m:r>
                    </m:oMath>
                  </m:oMathPara>
                </a14:m>
                <a:endParaRPr lang="en-IN" dirty="0"/>
              </a:p>
              <a:p>
                <a:pPr marL="0" indent="0">
                  <a:buNone/>
                </a:pPr>
                <a:r>
                  <a:rPr lang="en-IN" dirty="0">
                    <a:ea typeface="Cambria Math" panose="02040503050406030204" pitchFamily="18" charset="0"/>
                  </a:rPr>
                  <a:t>If </a:t>
                </a:r>
                <a14:m>
                  <m:oMath xmlns:m="http://schemas.openxmlformats.org/officeDocument/2006/math">
                    <m:r>
                      <a:rPr lang="en-IN" i="1">
                        <a:latin typeface="Cambria Math" panose="02040503050406030204" pitchFamily="18" charset="0"/>
                        <a:ea typeface="Cambria Math" panose="02040503050406030204" pitchFamily="18" charset="0"/>
                      </a:rPr>
                      <m:t>𝜃</m:t>
                    </m:r>
                    <m:r>
                      <a:rPr lang="en-GB" i="1">
                        <a:latin typeface="Cambria Math" panose="02040503050406030204" pitchFamily="18" charset="0"/>
                        <a:ea typeface="Cambria Math" panose="02040503050406030204" pitchFamily="18" charset="0"/>
                      </a:rPr>
                      <m:t>=</m:t>
                    </m:r>
                    <m:r>
                      <a:rPr lang="en-GB" i="1">
                        <a:latin typeface="Cambria Math" panose="02040503050406030204" pitchFamily="18" charset="0"/>
                        <a:ea typeface="Cambria Math" panose="02040503050406030204" pitchFamily="18" charset="0"/>
                      </a:rPr>
                      <m:t>𝜔</m:t>
                    </m:r>
                    <m:r>
                      <a:rPr lang="en-GB" i="1">
                        <a:latin typeface="Cambria Math" panose="02040503050406030204" pitchFamily="18" charset="0"/>
                        <a:ea typeface="Cambria Math" panose="02040503050406030204" pitchFamily="18" charset="0"/>
                      </a:rPr>
                      <m:t>𝑡</m:t>
                    </m:r>
                  </m:oMath>
                </a14:m>
                <a:r>
                  <a:rPr lang="en-IN" dirty="0"/>
                  <a:t>,</a:t>
                </a:r>
              </a:p>
              <a:p>
                <a:pPr marL="0" indent="0">
                  <a:buNone/>
                </a:pPr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r>
                        <a:rPr lang="en-IN" b="0" i="1" smtClean="0">
                          <a:latin typeface="Cambria Math" panose="02040503050406030204" pitchFamily="18" charset="0"/>
                        </a:rPr>
                        <m:t>𝑉</m:t>
                      </m:r>
                      <m:r>
                        <a:rPr lang="en-IN" b="0" i="1" smtClean="0">
                          <a:latin typeface="Cambria Math" panose="02040503050406030204" pitchFamily="18" charset="0"/>
                        </a:rPr>
                        <m:t>=</m:t>
                      </m:r>
                      <m:sSub>
                        <m:sSubPr>
                          <m:ctrlPr>
                            <a:rPr lang="en-IN" b="0" i="1" smtClean="0">
                              <a:latin typeface="Cambria Math" panose="02040503050406030204" pitchFamily="18" charset="0"/>
                            </a:rPr>
                          </m:ctrlPr>
                        </m:sSubPr>
                        <m:e>
                          <m:r>
                            <a:rPr lang="en-IN" b="0" i="1" smtClean="0">
                              <a:latin typeface="Cambria Math" panose="02040503050406030204" pitchFamily="18" charset="0"/>
                            </a:rPr>
                            <m:t>𝑉</m:t>
                          </m:r>
                        </m:e>
                        <m:sub>
                          <m:r>
                            <a:rPr lang="en-IN" b="0" i="1" smtClean="0">
                              <a:latin typeface="Cambria Math" panose="02040503050406030204" pitchFamily="18" charset="0"/>
                            </a:rPr>
                            <m:t>𝑚</m:t>
                          </m:r>
                        </m:sub>
                      </m:sSub>
                      <m:r>
                        <a:rPr lang="en-IN" b="0" i="1" smtClean="0">
                          <a:latin typeface="Cambria Math" panose="02040503050406030204" pitchFamily="18" charset="0"/>
                        </a:rPr>
                        <m:t>𝑠𝑖𝑛</m:t>
                      </m:r>
                      <m:r>
                        <a:rPr lang="en-GB" b="0" i="1" smtClean="0">
                          <a:latin typeface="Cambria Math" panose="02040503050406030204" pitchFamily="18" charset="0"/>
                          <a:ea typeface="Cambria Math" panose="02040503050406030204" pitchFamily="18" charset="0"/>
                        </a:rPr>
                        <m:t>𝜔</m:t>
                      </m:r>
                      <m:r>
                        <a:rPr lang="en-GB" b="0" i="1" smtClean="0">
                          <a:latin typeface="Cambria Math" panose="02040503050406030204" pitchFamily="18" charset="0"/>
                          <a:ea typeface="Cambria Math" panose="02040503050406030204" pitchFamily="18" charset="0"/>
                        </a:rPr>
                        <m:t>𝑡</m:t>
                      </m:r>
                    </m:oMath>
                  </m:oMathPara>
                </a14:m>
                <a:endParaRPr lang="en-IN" dirty="0"/>
              </a:p>
              <a:p>
                <a:pPr marL="0" indent="0">
                  <a:buNone/>
                </a:pPr>
                <a:r>
                  <a:rPr lang="en-IN" dirty="0">
                    <a:ea typeface="Cambria Math" panose="02040503050406030204" pitchFamily="18" charset="0"/>
                  </a:rPr>
                  <a:t>If </a:t>
                </a:r>
                <a14:m>
                  <m:oMath xmlns:m="http://schemas.openxmlformats.org/officeDocument/2006/math">
                    <m:r>
                      <a:rPr lang="en-GB" i="1">
                        <a:latin typeface="Cambria Math" panose="02040503050406030204" pitchFamily="18" charset="0"/>
                        <a:ea typeface="Cambria Math" panose="02040503050406030204" pitchFamily="18" charset="0"/>
                      </a:rPr>
                      <m:t>𝜔</m:t>
                    </m:r>
                    <m:r>
                      <a:rPr lang="en-GB" b="0" i="1" smtClean="0">
                        <a:latin typeface="Cambria Math" panose="02040503050406030204" pitchFamily="18" charset="0"/>
                        <a:ea typeface="Cambria Math" panose="02040503050406030204" pitchFamily="18" charset="0"/>
                      </a:rPr>
                      <m:t>=</m:t>
                    </m:r>
                  </m:oMath>
                </a14:m>
                <a:r>
                  <a:rPr lang="en-GB" dirty="0"/>
                  <a:t> </a:t>
                </a:r>
                <a14:m>
                  <m:oMath xmlns:m="http://schemas.openxmlformats.org/officeDocument/2006/math">
                    <m:r>
                      <a:rPr lang="en-GB" i="1">
                        <a:latin typeface="Cambria Math" panose="02040503050406030204" pitchFamily="18" charset="0"/>
                      </a:rPr>
                      <m:t>2</m:t>
                    </m:r>
                    <m:r>
                      <m:rPr>
                        <m:sty m:val="p"/>
                      </m:rPr>
                      <a:rPr lang="el-GR" i="1">
                        <a:latin typeface="Cambria Math" panose="02040503050406030204" pitchFamily="18" charset="0"/>
                      </a:rPr>
                      <m:t>π</m:t>
                    </m:r>
                    <m:r>
                      <a:rPr lang="en-GB" i="1">
                        <a:latin typeface="Cambria Math" panose="02040503050406030204" pitchFamily="18" charset="0"/>
                      </a:rPr>
                      <m:t>𝑓</m:t>
                    </m:r>
                    <m:r>
                      <a:rPr lang="en-GB" b="0" i="1" smtClean="0">
                        <a:latin typeface="Cambria Math" panose="02040503050406030204" pitchFamily="18" charset="0"/>
                      </a:rPr>
                      <m:t>,</m:t>
                    </m:r>
                  </m:oMath>
                </a14:m>
                <a:endParaRPr lang="en-IN" dirty="0"/>
              </a:p>
              <a:p>
                <a:pPr marL="0" indent="0">
                  <a:buNone/>
                </a:pPr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r>
                        <a:rPr lang="en-IN" b="0" i="1" smtClean="0">
                          <a:latin typeface="Cambria Math" panose="02040503050406030204" pitchFamily="18" charset="0"/>
                        </a:rPr>
                        <m:t>𝑉</m:t>
                      </m:r>
                      <m:r>
                        <a:rPr lang="en-IN" b="0" i="1" smtClean="0">
                          <a:latin typeface="Cambria Math" panose="02040503050406030204" pitchFamily="18" charset="0"/>
                        </a:rPr>
                        <m:t>=</m:t>
                      </m:r>
                      <m:sSub>
                        <m:sSubPr>
                          <m:ctrlPr>
                            <a:rPr lang="en-IN" b="0" i="1" smtClean="0">
                              <a:latin typeface="Cambria Math" panose="02040503050406030204" pitchFamily="18" charset="0"/>
                            </a:rPr>
                          </m:ctrlPr>
                        </m:sSubPr>
                        <m:e>
                          <m:r>
                            <a:rPr lang="en-IN" b="0" i="1" smtClean="0">
                              <a:latin typeface="Cambria Math" panose="02040503050406030204" pitchFamily="18" charset="0"/>
                            </a:rPr>
                            <m:t>𝑉</m:t>
                          </m:r>
                        </m:e>
                        <m:sub>
                          <m:r>
                            <a:rPr lang="en-IN" b="0" i="1" smtClean="0">
                              <a:latin typeface="Cambria Math" panose="02040503050406030204" pitchFamily="18" charset="0"/>
                            </a:rPr>
                            <m:t>𝑚</m:t>
                          </m:r>
                        </m:sub>
                      </m:sSub>
                      <m:r>
                        <a:rPr lang="en-IN" b="0" i="1" smtClean="0">
                          <a:latin typeface="Cambria Math" panose="02040503050406030204" pitchFamily="18" charset="0"/>
                        </a:rPr>
                        <m:t>𝑠𝑖𝑛</m:t>
                      </m:r>
                      <m:r>
                        <a:rPr lang="en-GB" b="0" i="1" smtClean="0">
                          <a:latin typeface="Cambria Math" panose="02040503050406030204" pitchFamily="18" charset="0"/>
                        </a:rPr>
                        <m:t>2</m:t>
                      </m:r>
                      <m:r>
                        <m:rPr>
                          <m:sty m:val="p"/>
                        </m:rPr>
                        <a:rPr lang="el-GR" b="0" i="1" smtClean="0">
                          <a:latin typeface="Cambria Math" panose="02040503050406030204" pitchFamily="18" charset="0"/>
                        </a:rPr>
                        <m:t>π</m:t>
                      </m:r>
                      <m:r>
                        <a:rPr lang="en-GB" b="0" i="1" smtClean="0">
                          <a:latin typeface="Cambria Math" panose="02040503050406030204" pitchFamily="18" charset="0"/>
                        </a:rPr>
                        <m:t>𝑓</m:t>
                      </m:r>
                      <m:r>
                        <a:rPr lang="en-GB" b="0" i="1" smtClean="0">
                          <a:latin typeface="Cambria Math" panose="02040503050406030204" pitchFamily="18" charset="0"/>
                          <a:ea typeface="Cambria Math" panose="02040503050406030204" pitchFamily="18" charset="0"/>
                        </a:rPr>
                        <m:t>𝑡</m:t>
                      </m:r>
                    </m:oMath>
                  </m:oMathPara>
                </a14:m>
                <a:endParaRPr lang="en-IN" dirty="0"/>
              </a:p>
              <a:p>
                <a:pPr marL="0" indent="0">
                  <a:buNone/>
                </a:pPr>
                <a:r>
                  <a:rPr lang="en-IN" dirty="0">
                    <a:ea typeface="Cambria Math" panose="02040503050406030204" pitchFamily="18" charset="0"/>
                  </a:rPr>
                  <a:t>If</a:t>
                </a:r>
                <a:r>
                  <a:rPr lang="en-GB" dirty="0"/>
                  <a:t> </a:t>
                </a:r>
                <a14:m>
                  <m:oMath xmlns:m="http://schemas.openxmlformats.org/officeDocument/2006/math">
                    <m:r>
                      <a:rPr lang="en-GB" i="1">
                        <a:latin typeface="Cambria Math" panose="02040503050406030204" pitchFamily="18" charset="0"/>
                      </a:rPr>
                      <m:t>𝑓</m:t>
                    </m:r>
                    <m:r>
                      <a:rPr lang="en-GB" i="1">
                        <a:latin typeface="Cambria Math" panose="02040503050406030204" pitchFamily="18" charset="0"/>
                      </a:rPr>
                      <m:t> =</m:t>
                    </m:r>
                    <m:f>
                      <m:fPr>
                        <m:ctrlPr>
                          <a:rPr lang="en-GB" i="1">
                            <a:latin typeface="Cambria Math" panose="02040503050406030204" pitchFamily="18" charset="0"/>
                            <a:ea typeface="Cambria Math" panose="02040503050406030204" pitchFamily="18" charset="0"/>
                          </a:rPr>
                        </m:ctrlPr>
                      </m:fPr>
                      <m:num>
                        <m:r>
                          <a:rPr lang="en-GB" b="0" i="1" smtClean="0">
                            <a:latin typeface="Cambria Math" panose="02040503050406030204" pitchFamily="18" charset="0"/>
                            <a:ea typeface="Cambria Math" panose="02040503050406030204" pitchFamily="18" charset="0"/>
                          </a:rPr>
                          <m:t>1</m:t>
                        </m:r>
                      </m:num>
                      <m:den>
                        <m:r>
                          <a:rPr lang="en-GB" i="1">
                            <a:latin typeface="Cambria Math" panose="02040503050406030204" pitchFamily="18" charset="0"/>
                            <a:ea typeface="Cambria Math" panose="02040503050406030204" pitchFamily="18" charset="0"/>
                          </a:rPr>
                          <m:t>𝑇</m:t>
                        </m:r>
                      </m:den>
                    </m:f>
                    <m:r>
                      <a:rPr lang="en-GB" b="0" i="1" smtClean="0">
                        <a:latin typeface="Cambria Math" panose="02040503050406030204" pitchFamily="18" charset="0"/>
                      </a:rPr>
                      <m:t>,</m:t>
                    </m:r>
                  </m:oMath>
                </a14:m>
                <a:endParaRPr lang="en-IN" dirty="0"/>
              </a:p>
              <a:p>
                <a:pPr marL="0" indent="0">
                  <a:buNone/>
                </a:pPr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r>
                        <a:rPr lang="en-IN" b="0" i="1" smtClean="0">
                          <a:latin typeface="Cambria Math" panose="02040503050406030204" pitchFamily="18" charset="0"/>
                        </a:rPr>
                        <m:t>𝑉</m:t>
                      </m:r>
                      <m:r>
                        <a:rPr lang="en-IN" b="0" i="1" smtClean="0">
                          <a:latin typeface="Cambria Math" panose="02040503050406030204" pitchFamily="18" charset="0"/>
                        </a:rPr>
                        <m:t>=</m:t>
                      </m:r>
                      <m:sSub>
                        <m:sSubPr>
                          <m:ctrlPr>
                            <a:rPr lang="en-IN" b="0" i="1" smtClean="0">
                              <a:latin typeface="Cambria Math" panose="02040503050406030204" pitchFamily="18" charset="0"/>
                            </a:rPr>
                          </m:ctrlPr>
                        </m:sSubPr>
                        <m:e>
                          <m:r>
                            <a:rPr lang="en-IN" b="0" i="1" smtClean="0">
                              <a:latin typeface="Cambria Math" panose="02040503050406030204" pitchFamily="18" charset="0"/>
                            </a:rPr>
                            <m:t>𝑉</m:t>
                          </m:r>
                        </m:e>
                        <m:sub>
                          <m:r>
                            <a:rPr lang="en-IN" b="0" i="1" smtClean="0">
                              <a:latin typeface="Cambria Math" panose="02040503050406030204" pitchFamily="18" charset="0"/>
                            </a:rPr>
                            <m:t>𝑚</m:t>
                          </m:r>
                        </m:sub>
                      </m:sSub>
                      <m:r>
                        <a:rPr lang="en-IN" b="0" i="1" smtClean="0">
                          <a:latin typeface="Cambria Math" panose="02040503050406030204" pitchFamily="18" charset="0"/>
                        </a:rPr>
                        <m:t>𝑠𝑖𝑛</m:t>
                      </m:r>
                      <m:f>
                        <m:fPr>
                          <m:ctrlPr>
                            <a:rPr lang="en-GB" b="0" i="1" smtClean="0">
                              <a:latin typeface="Cambria Math" panose="02040503050406030204" pitchFamily="18" charset="0"/>
                              <a:ea typeface="Cambria Math" panose="02040503050406030204" pitchFamily="18" charset="0"/>
                            </a:rPr>
                          </m:ctrlPr>
                        </m:fPr>
                        <m:num>
                          <m:r>
                            <a:rPr lang="en-GB" i="1">
                              <a:latin typeface="Cambria Math" panose="02040503050406030204" pitchFamily="18" charset="0"/>
                            </a:rPr>
                            <m:t>2</m:t>
                          </m:r>
                          <m:r>
                            <m:rPr>
                              <m:sty m:val="p"/>
                            </m:rPr>
                            <a:rPr lang="el-GR" i="1">
                              <a:latin typeface="Cambria Math" panose="02040503050406030204" pitchFamily="18" charset="0"/>
                            </a:rPr>
                            <m:t>π</m:t>
                          </m:r>
                        </m:num>
                        <m:den>
                          <m:r>
                            <a:rPr lang="en-GB" b="0" i="1" smtClean="0">
                              <a:latin typeface="Cambria Math" panose="02040503050406030204" pitchFamily="18" charset="0"/>
                              <a:ea typeface="Cambria Math" panose="02040503050406030204" pitchFamily="18" charset="0"/>
                            </a:rPr>
                            <m:t>𝑇</m:t>
                          </m:r>
                        </m:den>
                      </m:f>
                      <m:r>
                        <a:rPr lang="en-GB" b="0" i="1" smtClean="0">
                          <a:latin typeface="Cambria Math" panose="02040503050406030204" pitchFamily="18" charset="0"/>
                          <a:ea typeface="Cambria Math" panose="02040503050406030204" pitchFamily="18" charset="0"/>
                        </a:rPr>
                        <m:t>𝑡</m:t>
                      </m:r>
                    </m:oMath>
                  </m:oMathPara>
                </a14:m>
                <a:endParaRPr lang="en-IN" dirty="0"/>
              </a:p>
              <a:p>
                <a:pPr marL="0" indent="0">
                  <a:buNone/>
                </a:pPr>
                <a:endParaRPr lang="en-IN" dirty="0"/>
              </a:p>
              <a:p>
                <a:pPr marL="0" indent="0">
                  <a:buNone/>
                </a:pPr>
                <a:endParaRPr lang="en-IN" dirty="0"/>
              </a:p>
              <a:p>
                <a:pPr marL="0" indent="0">
                  <a:buNone/>
                </a:pPr>
                <a:endParaRPr lang="en-IN" dirty="0"/>
              </a:p>
              <a:p>
                <a:pPr marL="0" indent="0">
                  <a:buNone/>
                </a:pPr>
                <a:endParaRPr lang="en-IN" dirty="0"/>
              </a:p>
              <a:p>
                <a:pPr marL="0" indent="0">
                  <a:buNone/>
                </a:pPr>
                <a:endParaRPr lang="en-IN" dirty="0"/>
              </a:p>
              <a:p>
                <a:pPr marL="0" indent="0">
                  <a:buNone/>
                </a:pPr>
                <a:endParaRPr lang="en-IN" dirty="0"/>
              </a:p>
            </p:txBody>
          </p:sp>
        </mc:Choice>
        <mc:Fallback xmlns="">
          <p:sp>
            <p:nvSpPr>
              <p:cNvPr id="3" name="Content Placeholder 2"/>
              <p:cNvSpPr>
                <a:spLocks noGrp="1" noRot="1" noChangeAspect="1" noMove="1" noResize="1" noEditPoints="1" noAdjustHandles="1" noChangeArrowheads="1" noChangeShapeType="1" noTextEdit="1"/>
              </p:cNvSpPr>
              <p:nvPr>
                <p:ph idx="1"/>
              </p:nvPr>
            </p:nvSpPr>
            <p:spPr>
              <a:xfrm>
                <a:off x="981906" y="1600201"/>
                <a:ext cx="9475705" cy="4757490"/>
              </a:xfrm>
              <a:blipFill>
                <a:blip r:embed="rId3"/>
                <a:stretch>
                  <a:fillRect l="-1287" t="-2949"/>
                </a:stretch>
              </a:blipFill>
            </p:spPr>
            <p:txBody>
              <a:bodyPr/>
              <a:lstStyle/>
              <a:p>
                <a:r>
                  <a:rPr lang="en-GB">
                    <a:noFill/>
                  </a:rPr>
                  <a:t> </a:t>
                </a:r>
              </a:p>
            </p:txBody>
          </p:sp>
        </mc:Fallback>
      </mc:AlternateContent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>
          <a:xfrm>
            <a:off x="2226499" y="6357691"/>
            <a:ext cx="4629582" cy="365125"/>
          </a:xfrm>
        </p:spPr>
        <p:txBody>
          <a:bodyPr/>
          <a:lstStyle/>
          <a:p>
            <a:r>
              <a:rPr lang="en-IN"/>
              <a:t>Lecture – 8 / Electrical Principles</a:t>
            </a:r>
            <a:endParaRPr lang="en-US" dirty="0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465DFF1-0632-DC41-8079-D9882AFED7B7}" type="slidenum">
              <a:rPr lang="en-US" smtClean="0"/>
              <a:pPr/>
              <a:t>11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694162054"/>
      </p:ext>
    </p:extLst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950410" y="-28319"/>
            <a:ext cx="7811342" cy="1325563"/>
          </a:xfrm>
        </p:spPr>
        <p:txBody>
          <a:bodyPr>
            <a:normAutofit/>
          </a:bodyPr>
          <a:lstStyle/>
          <a:p>
            <a:pPr algn="l"/>
            <a:r>
              <a:rPr lang="en-IN" dirty="0">
                <a:solidFill>
                  <a:schemeClr val="bg1"/>
                </a:solidFill>
                <a:latin typeface="+mn-lt"/>
              </a:rPr>
              <a:t>Generation of alternating EMF</a:t>
            </a:r>
          </a:p>
        </p:txBody>
      </p:sp>
      <mc:AlternateContent xmlns:mc="http://schemas.openxmlformats.org/markup-compatibility/2006" xmlns:a14="http://schemas.microsoft.com/office/drawing/2010/main">
        <mc:Choice Requires="a14">
          <p:sp>
            <p:nvSpPr>
              <p:cNvPr id="3" name="Content Placeholder 2"/>
              <p:cNvSpPr>
                <a:spLocks noGrp="1"/>
              </p:cNvSpPr>
              <p:nvPr>
                <p:ph idx="1"/>
              </p:nvPr>
            </p:nvSpPr>
            <p:spPr>
              <a:xfrm>
                <a:off x="981906" y="1600201"/>
                <a:ext cx="9475705" cy="4454533"/>
              </a:xfrm>
            </p:spPr>
            <p:txBody>
              <a:bodyPr>
                <a:normAutofit fontScale="92500" lnSpcReduction="10000"/>
              </a:bodyPr>
              <a:lstStyle/>
              <a:p>
                <a:pPr marL="0" indent="0">
                  <a:buNone/>
                </a:pPr>
                <a:r>
                  <a:rPr lang="en-IN" dirty="0"/>
                  <a:t>The instantaneous current is</a:t>
                </a:r>
              </a:p>
              <a:p>
                <a:pPr marL="0" indent="0">
                  <a:buNone/>
                </a:pPr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r>
                        <a:rPr lang="en-IN" b="0" i="1" smtClean="0">
                          <a:latin typeface="Cambria Math" panose="02040503050406030204" pitchFamily="18" charset="0"/>
                        </a:rPr>
                        <m:t>𝐼</m:t>
                      </m:r>
                      <m:r>
                        <a:rPr lang="en-IN" i="1">
                          <a:latin typeface="Cambria Math" panose="02040503050406030204" pitchFamily="18" charset="0"/>
                        </a:rPr>
                        <m:t>=</m:t>
                      </m:r>
                      <m:sSub>
                        <m:sSubPr>
                          <m:ctrlPr>
                            <a:rPr lang="en-IN" i="1">
                              <a:latin typeface="Cambria Math" panose="02040503050406030204" pitchFamily="18" charset="0"/>
                            </a:rPr>
                          </m:ctrlPr>
                        </m:sSubPr>
                        <m:e>
                          <m:r>
                            <a:rPr lang="en-IN" b="0" i="1" smtClean="0">
                              <a:latin typeface="Cambria Math" panose="02040503050406030204" pitchFamily="18" charset="0"/>
                            </a:rPr>
                            <m:t>𝐼</m:t>
                          </m:r>
                        </m:e>
                        <m:sub>
                          <m:r>
                            <a:rPr lang="en-IN" i="1">
                              <a:latin typeface="Cambria Math" panose="02040503050406030204" pitchFamily="18" charset="0"/>
                            </a:rPr>
                            <m:t>𝑚𝑎𝑥</m:t>
                          </m:r>
                        </m:sub>
                      </m:sSub>
                      <m:r>
                        <a:rPr lang="en-IN" i="1">
                          <a:latin typeface="Cambria Math" panose="02040503050406030204" pitchFamily="18" charset="0"/>
                        </a:rPr>
                        <m:t>𝑠𝑖𝑛</m:t>
                      </m:r>
                      <m:r>
                        <a:rPr lang="en-IN" i="1">
                          <a:latin typeface="Cambria Math" panose="02040503050406030204" pitchFamily="18" charset="0"/>
                          <a:ea typeface="Cambria Math" panose="02040503050406030204" pitchFamily="18" charset="0"/>
                        </a:rPr>
                        <m:t>𝜃</m:t>
                      </m:r>
                    </m:oMath>
                  </m:oMathPara>
                </a14:m>
                <a:endParaRPr lang="en-IN" dirty="0"/>
              </a:p>
              <a:p>
                <a:pPr marL="0" indent="0">
                  <a:buNone/>
                </a:pPr>
                <a:endParaRPr lang="en-IN" dirty="0"/>
              </a:p>
              <a:p>
                <a:pPr marL="0" indent="0">
                  <a:buNone/>
                </a:pPr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r>
                        <a:rPr lang="en-IN" b="0" i="1" smtClean="0">
                          <a:latin typeface="Cambria Math" panose="02040503050406030204" pitchFamily="18" charset="0"/>
                        </a:rPr>
                        <m:t>𝐼</m:t>
                      </m:r>
                      <m:r>
                        <a:rPr lang="en-IN" i="1">
                          <a:latin typeface="Cambria Math" panose="02040503050406030204" pitchFamily="18" charset="0"/>
                        </a:rPr>
                        <m:t>=</m:t>
                      </m:r>
                      <m:sSub>
                        <m:sSubPr>
                          <m:ctrlPr>
                            <a:rPr lang="en-IN" i="1">
                              <a:latin typeface="Cambria Math" panose="02040503050406030204" pitchFamily="18" charset="0"/>
                            </a:rPr>
                          </m:ctrlPr>
                        </m:sSubPr>
                        <m:e>
                          <m:r>
                            <a:rPr lang="en-IN" b="0" i="1" smtClean="0">
                              <a:latin typeface="Cambria Math" panose="02040503050406030204" pitchFamily="18" charset="0"/>
                            </a:rPr>
                            <m:t>𝐼</m:t>
                          </m:r>
                        </m:e>
                        <m:sub>
                          <m:r>
                            <a:rPr lang="en-IN" i="1">
                              <a:latin typeface="Cambria Math" panose="02040503050406030204" pitchFamily="18" charset="0"/>
                            </a:rPr>
                            <m:t>𝑚</m:t>
                          </m:r>
                        </m:sub>
                      </m:sSub>
                      <m:r>
                        <a:rPr lang="en-IN" i="1">
                          <a:latin typeface="Cambria Math" panose="02040503050406030204" pitchFamily="18" charset="0"/>
                        </a:rPr>
                        <m:t>𝑠𝑖𝑛</m:t>
                      </m:r>
                      <m:r>
                        <a:rPr lang="en-IN" i="1">
                          <a:latin typeface="Cambria Math" panose="02040503050406030204" pitchFamily="18" charset="0"/>
                          <a:ea typeface="Cambria Math" panose="02040503050406030204" pitchFamily="18" charset="0"/>
                        </a:rPr>
                        <m:t>𝜃</m:t>
                      </m:r>
                    </m:oMath>
                  </m:oMathPara>
                </a14:m>
                <a:endParaRPr lang="en-GB" dirty="0">
                  <a:ea typeface="Cambria Math" panose="02040503050406030204" pitchFamily="18" charset="0"/>
                </a:endParaRPr>
              </a:p>
              <a:p>
                <a:pPr marL="0" indent="0">
                  <a:buNone/>
                </a:pPr>
                <a:r>
                  <a:rPr lang="en-IN" dirty="0">
                    <a:ea typeface="Cambria Math" panose="02040503050406030204" pitchFamily="18" charset="0"/>
                  </a:rPr>
                  <a:t>If </a:t>
                </a:r>
                <a14:m>
                  <m:oMath xmlns:m="http://schemas.openxmlformats.org/officeDocument/2006/math">
                    <m:r>
                      <a:rPr lang="en-IN" i="1">
                        <a:latin typeface="Cambria Math" panose="02040503050406030204" pitchFamily="18" charset="0"/>
                        <a:ea typeface="Cambria Math" panose="02040503050406030204" pitchFamily="18" charset="0"/>
                      </a:rPr>
                      <m:t>𝜃</m:t>
                    </m:r>
                    <m:r>
                      <a:rPr lang="en-GB" i="1">
                        <a:latin typeface="Cambria Math" panose="02040503050406030204" pitchFamily="18" charset="0"/>
                        <a:ea typeface="Cambria Math" panose="02040503050406030204" pitchFamily="18" charset="0"/>
                      </a:rPr>
                      <m:t>=</m:t>
                    </m:r>
                    <m:r>
                      <a:rPr lang="en-GB" i="1">
                        <a:latin typeface="Cambria Math" panose="02040503050406030204" pitchFamily="18" charset="0"/>
                        <a:ea typeface="Cambria Math" panose="02040503050406030204" pitchFamily="18" charset="0"/>
                      </a:rPr>
                      <m:t>𝜔</m:t>
                    </m:r>
                    <m:r>
                      <a:rPr lang="en-GB" i="1">
                        <a:latin typeface="Cambria Math" panose="02040503050406030204" pitchFamily="18" charset="0"/>
                        <a:ea typeface="Cambria Math" panose="02040503050406030204" pitchFamily="18" charset="0"/>
                      </a:rPr>
                      <m:t>𝑡</m:t>
                    </m:r>
                  </m:oMath>
                </a14:m>
                <a:r>
                  <a:rPr lang="en-IN" dirty="0"/>
                  <a:t>,</a:t>
                </a:r>
              </a:p>
              <a:p>
                <a:pPr marL="0" indent="0">
                  <a:buNone/>
                </a:pPr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r>
                        <a:rPr lang="en-GB" b="0" i="1" smtClean="0">
                          <a:latin typeface="Cambria Math" panose="02040503050406030204" pitchFamily="18" charset="0"/>
                        </a:rPr>
                        <m:t>𝐼</m:t>
                      </m:r>
                      <m:r>
                        <a:rPr lang="en-IN" b="0" i="1" smtClean="0">
                          <a:latin typeface="Cambria Math" panose="02040503050406030204" pitchFamily="18" charset="0"/>
                        </a:rPr>
                        <m:t>=</m:t>
                      </m:r>
                      <m:sSub>
                        <m:sSubPr>
                          <m:ctrlPr>
                            <a:rPr lang="en-IN" b="0" i="1" smtClean="0">
                              <a:latin typeface="Cambria Math" panose="02040503050406030204" pitchFamily="18" charset="0"/>
                            </a:rPr>
                          </m:ctrlPr>
                        </m:sSubPr>
                        <m:e>
                          <m:r>
                            <a:rPr lang="en-GB" b="0" i="1" smtClean="0">
                              <a:latin typeface="Cambria Math" panose="02040503050406030204" pitchFamily="18" charset="0"/>
                            </a:rPr>
                            <m:t>𝐼</m:t>
                          </m:r>
                        </m:e>
                        <m:sub>
                          <m:r>
                            <a:rPr lang="en-IN" b="0" i="1" smtClean="0">
                              <a:latin typeface="Cambria Math" panose="02040503050406030204" pitchFamily="18" charset="0"/>
                            </a:rPr>
                            <m:t>𝑚</m:t>
                          </m:r>
                        </m:sub>
                      </m:sSub>
                      <m:r>
                        <a:rPr lang="en-IN" b="0" i="1" smtClean="0">
                          <a:latin typeface="Cambria Math" panose="02040503050406030204" pitchFamily="18" charset="0"/>
                        </a:rPr>
                        <m:t>𝑠𝑖𝑛</m:t>
                      </m:r>
                      <m:r>
                        <a:rPr lang="en-GB" b="0" i="1" smtClean="0">
                          <a:latin typeface="Cambria Math" panose="02040503050406030204" pitchFamily="18" charset="0"/>
                          <a:ea typeface="Cambria Math" panose="02040503050406030204" pitchFamily="18" charset="0"/>
                        </a:rPr>
                        <m:t>𝜔</m:t>
                      </m:r>
                      <m:r>
                        <a:rPr lang="en-GB" b="0" i="1" smtClean="0">
                          <a:latin typeface="Cambria Math" panose="02040503050406030204" pitchFamily="18" charset="0"/>
                          <a:ea typeface="Cambria Math" panose="02040503050406030204" pitchFamily="18" charset="0"/>
                        </a:rPr>
                        <m:t>𝑡</m:t>
                      </m:r>
                    </m:oMath>
                  </m:oMathPara>
                </a14:m>
                <a:endParaRPr lang="en-IN" dirty="0"/>
              </a:p>
              <a:p>
                <a:pPr marL="0" indent="0">
                  <a:buNone/>
                </a:pPr>
                <a:r>
                  <a:rPr lang="en-IN" dirty="0">
                    <a:ea typeface="Cambria Math" panose="02040503050406030204" pitchFamily="18" charset="0"/>
                  </a:rPr>
                  <a:t>If </a:t>
                </a:r>
                <a14:m>
                  <m:oMath xmlns:m="http://schemas.openxmlformats.org/officeDocument/2006/math">
                    <m:r>
                      <a:rPr lang="en-GB" i="1">
                        <a:latin typeface="Cambria Math" panose="02040503050406030204" pitchFamily="18" charset="0"/>
                        <a:ea typeface="Cambria Math" panose="02040503050406030204" pitchFamily="18" charset="0"/>
                      </a:rPr>
                      <m:t>𝜔</m:t>
                    </m:r>
                    <m:r>
                      <a:rPr lang="en-GB" b="0" i="1" smtClean="0">
                        <a:latin typeface="Cambria Math" panose="02040503050406030204" pitchFamily="18" charset="0"/>
                        <a:ea typeface="Cambria Math" panose="02040503050406030204" pitchFamily="18" charset="0"/>
                      </a:rPr>
                      <m:t>=</m:t>
                    </m:r>
                  </m:oMath>
                </a14:m>
                <a:r>
                  <a:rPr lang="en-GB" dirty="0"/>
                  <a:t> </a:t>
                </a:r>
                <a14:m>
                  <m:oMath xmlns:m="http://schemas.openxmlformats.org/officeDocument/2006/math">
                    <m:r>
                      <a:rPr lang="en-GB" i="1">
                        <a:latin typeface="Cambria Math" panose="02040503050406030204" pitchFamily="18" charset="0"/>
                      </a:rPr>
                      <m:t>2</m:t>
                    </m:r>
                    <m:r>
                      <m:rPr>
                        <m:sty m:val="p"/>
                      </m:rPr>
                      <a:rPr lang="el-GR" i="1">
                        <a:latin typeface="Cambria Math" panose="02040503050406030204" pitchFamily="18" charset="0"/>
                      </a:rPr>
                      <m:t>π</m:t>
                    </m:r>
                    <m:r>
                      <a:rPr lang="en-GB" i="1">
                        <a:latin typeface="Cambria Math" panose="02040503050406030204" pitchFamily="18" charset="0"/>
                      </a:rPr>
                      <m:t>𝑓</m:t>
                    </m:r>
                    <m:r>
                      <a:rPr lang="en-GB" b="0" i="1" smtClean="0">
                        <a:latin typeface="Cambria Math" panose="02040503050406030204" pitchFamily="18" charset="0"/>
                      </a:rPr>
                      <m:t>,</m:t>
                    </m:r>
                  </m:oMath>
                </a14:m>
                <a:endParaRPr lang="en-IN" dirty="0"/>
              </a:p>
              <a:p>
                <a:pPr marL="0" indent="0">
                  <a:buNone/>
                </a:pPr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r>
                        <a:rPr lang="en-GB" b="0" i="1" smtClean="0">
                          <a:latin typeface="Cambria Math" panose="02040503050406030204" pitchFamily="18" charset="0"/>
                        </a:rPr>
                        <m:t>𝐼</m:t>
                      </m:r>
                      <m:r>
                        <a:rPr lang="en-IN" b="0" i="1" smtClean="0">
                          <a:latin typeface="Cambria Math" panose="02040503050406030204" pitchFamily="18" charset="0"/>
                        </a:rPr>
                        <m:t>=</m:t>
                      </m:r>
                      <m:sSub>
                        <m:sSubPr>
                          <m:ctrlPr>
                            <a:rPr lang="en-IN" b="0" i="1" smtClean="0">
                              <a:latin typeface="Cambria Math" panose="02040503050406030204" pitchFamily="18" charset="0"/>
                            </a:rPr>
                          </m:ctrlPr>
                        </m:sSubPr>
                        <m:e>
                          <m:r>
                            <a:rPr lang="en-GB" b="0" i="1" smtClean="0">
                              <a:latin typeface="Cambria Math" panose="02040503050406030204" pitchFamily="18" charset="0"/>
                            </a:rPr>
                            <m:t>𝐼</m:t>
                          </m:r>
                        </m:e>
                        <m:sub>
                          <m:r>
                            <a:rPr lang="en-IN" b="0" i="1" smtClean="0">
                              <a:latin typeface="Cambria Math" panose="02040503050406030204" pitchFamily="18" charset="0"/>
                            </a:rPr>
                            <m:t>𝑚</m:t>
                          </m:r>
                        </m:sub>
                      </m:sSub>
                      <m:r>
                        <a:rPr lang="en-IN" b="0" i="1" smtClean="0">
                          <a:latin typeface="Cambria Math" panose="02040503050406030204" pitchFamily="18" charset="0"/>
                        </a:rPr>
                        <m:t>𝑠𝑖𝑛</m:t>
                      </m:r>
                      <m:r>
                        <a:rPr lang="en-GB" b="0" i="1" smtClean="0">
                          <a:latin typeface="Cambria Math" panose="02040503050406030204" pitchFamily="18" charset="0"/>
                        </a:rPr>
                        <m:t>2</m:t>
                      </m:r>
                      <m:r>
                        <m:rPr>
                          <m:sty m:val="p"/>
                        </m:rPr>
                        <a:rPr lang="el-GR" b="0" i="1" smtClean="0">
                          <a:latin typeface="Cambria Math" panose="02040503050406030204" pitchFamily="18" charset="0"/>
                        </a:rPr>
                        <m:t>π</m:t>
                      </m:r>
                      <m:r>
                        <a:rPr lang="en-GB" b="0" i="1" smtClean="0">
                          <a:latin typeface="Cambria Math" panose="02040503050406030204" pitchFamily="18" charset="0"/>
                        </a:rPr>
                        <m:t>𝑓</m:t>
                      </m:r>
                      <m:r>
                        <a:rPr lang="en-GB" b="0" i="1" smtClean="0">
                          <a:latin typeface="Cambria Math" panose="02040503050406030204" pitchFamily="18" charset="0"/>
                          <a:ea typeface="Cambria Math" panose="02040503050406030204" pitchFamily="18" charset="0"/>
                        </a:rPr>
                        <m:t>𝑡</m:t>
                      </m:r>
                    </m:oMath>
                  </m:oMathPara>
                </a14:m>
                <a:endParaRPr lang="en-IN" dirty="0"/>
              </a:p>
              <a:p>
                <a:pPr marL="0" indent="0">
                  <a:buNone/>
                </a:pPr>
                <a:r>
                  <a:rPr lang="en-IN" dirty="0">
                    <a:ea typeface="Cambria Math" panose="02040503050406030204" pitchFamily="18" charset="0"/>
                  </a:rPr>
                  <a:t>If</a:t>
                </a:r>
                <a:r>
                  <a:rPr lang="en-GB" dirty="0"/>
                  <a:t> </a:t>
                </a:r>
                <a14:m>
                  <m:oMath xmlns:m="http://schemas.openxmlformats.org/officeDocument/2006/math">
                    <m:r>
                      <a:rPr lang="en-GB" i="1">
                        <a:latin typeface="Cambria Math" panose="02040503050406030204" pitchFamily="18" charset="0"/>
                      </a:rPr>
                      <m:t>𝑓</m:t>
                    </m:r>
                    <m:r>
                      <a:rPr lang="en-GB" i="1">
                        <a:latin typeface="Cambria Math" panose="02040503050406030204" pitchFamily="18" charset="0"/>
                      </a:rPr>
                      <m:t> =</m:t>
                    </m:r>
                    <m:f>
                      <m:fPr>
                        <m:ctrlPr>
                          <a:rPr lang="en-GB" i="1">
                            <a:latin typeface="Cambria Math" panose="02040503050406030204" pitchFamily="18" charset="0"/>
                            <a:ea typeface="Cambria Math" panose="02040503050406030204" pitchFamily="18" charset="0"/>
                          </a:rPr>
                        </m:ctrlPr>
                      </m:fPr>
                      <m:num>
                        <m:r>
                          <a:rPr lang="en-GB" b="0" i="1" smtClean="0">
                            <a:latin typeface="Cambria Math" panose="02040503050406030204" pitchFamily="18" charset="0"/>
                            <a:ea typeface="Cambria Math" panose="02040503050406030204" pitchFamily="18" charset="0"/>
                          </a:rPr>
                          <m:t>1</m:t>
                        </m:r>
                      </m:num>
                      <m:den>
                        <m:r>
                          <a:rPr lang="en-GB" i="1">
                            <a:latin typeface="Cambria Math" panose="02040503050406030204" pitchFamily="18" charset="0"/>
                            <a:ea typeface="Cambria Math" panose="02040503050406030204" pitchFamily="18" charset="0"/>
                          </a:rPr>
                          <m:t>𝑇</m:t>
                        </m:r>
                      </m:den>
                    </m:f>
                    <m:r>
                      <a:rPr lang="en-GB" b="0" i="1" smtClean="0">
                        <a:latin typeface="Cambria Math" panose="02040503050406030204" pitchFamily="18" charset="0"/>
                      </a:rPr>
                      <m:t>,</m:t>
                    </m:r>
                  </m:oMath>
                </a14:m>
                <a:endParaRPr lang="en-IN" dirty="0"/>
              </a:p>
              <a:p>
                <a:pPr marL="0" indent="0">
                  <a:buNone/>
                </a:pPr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r>
                        <a:rPr lang="en-GB" b="0" i="1" smtClean="0">
                          <a:latin typeface="Cambria Math" panose="02040503050406030204" pitchFamily="18" charset="0"/>
                        </a:rPr>
                        <m:t>𝐼</m:t>
                      </m:r>
                      <m:r>
                        <a:rPr lang="en-IN" b="0" i="1" smtClean="0">
                          <a:latin typeface="Cambria Math" panose="02040503050406030204" pitchFamily="18" charset="0"/>
                        </a:rPr>
                        <m:t>=</m:t>
                      </m:r>
                      <m:sSub>
                        <m:sSubPr>
                          <m:ctrlPr>
                            <a:rPr lang="en-IN" b="0" i="1" smtClean="0">
                              <a:latin typeface="Cambria Math" panose="02040503050406030204" pitchFamily="18" charset="0"/>
                            </a:rPr>
                          </m:ctrlPr>
                        </m:sSubPr>
                        <m:e>
                          <m:r>
                            <a:rPr lang="en-GB" b="0" i="1" smtClean="0">
                              <a:latin typeface="Cambria Math" panose="02040503050406030204" pitchFamily="18" charset="0"/>
                            </a:rPr>
                            <m:t>𝐼</m:t>
                          </m:r>
                        </m:e>
                        <m:sub>
                          <m:r>
                            <a:rPr lang="en-IN" b="0" i="1" smtClean="0">
                              <a:latin typeface="Cambria Math" panose="02040503050406030204" pitchFamily="18" charset="0"/>
                            </a:rPr>
                            <m:t>𝑚</m:t>
                          </m:r>
                        </m:sub>
                      </m:sSub>
                      <m:r>
                        <a:rPr lang="en-IN" b="0" i="1" smtClean="0">
                          <a:latin typeface="Cambria Math" panose="02040503050406030204" pitchFamily="18" charset="0"/>
                        </a:rPr>
                        <m:t>𝑠𝑖𝑛</m:t>
                      </m:r>
                      <m:f>
                        <m:fPr>
                          <m:ctrlPr>
                            <a:rPr lang="en-GB" i="1">
                              <a:latin typeface="Cambria Math" panose="02040503050406030204" pitchFamily="18" charset="0"/>
                              <a:ea typeface="Cambria Math" panose="02040503050406030204" pitchFamily="18" charset="0"/>
                            </a:rPr>
                          </m:ctrlPr>
                        </m:fPr>
                        <m:num>
                          <m:r>
                            <a:rPr lang="en-GB" i="1">
                              <a:latin typeface="Cambria Math" panose="02040503050406030204" pitchFamily="18" charset="0"/>
                            </a:rPr>
                            <m:t>2</m:t>
                          </m:r>
                          <m:r>
                            <m:rPr>
                              <m:sty m:val="p"/>
                            </m:rPr>
                            <a:rPr lang="el-GR" i="1">
                              <a:latin typeface="Cambria Math" panose="02040503050406030204" pitchFamily="18" charset="0"/>
                            </a:rPr>
                            <m:t>π</m:t>
                          </m:r>
                        </m:num>
                        <m:den>
                          <m:r>
                            <a:rPr lang="en-GB" i="1">
                              <a:latin typeface="Cambria Math" panose="02040503050406030204" pitchFamily="18" charset="0"/>
                              <a:ea typeface="Cambria Math" panose="02040503050406030204" pitchFamily="18" charset="0"/>
                            </a:rPr>
                            <m:t>𝑇</m:t>
                          </m:r>
                        </m:den>
                      </m:f>
                      <m:r>
                        <a:rPr lang="en-GB" i="1">
                          <a:latin typeface="Cambria Math" panose="02040503050406030204" pitchFamily="18" charset="0"/>
                          <a:ea typeface="Cambria Math" panose="02040503050406030204" pitchFamily="18" charset="0"/>
                        </a:rPr>
                        <m:t>𝑡</m:t>
                      </m:r>
                    </m:oMath>
                  </m:oMathPara>
                </a14:m>
                <a:endParaRPr lang="en-IN" dirty="0"/>
              </a:p>
              <a:p>
                <a:pPr marL="0" indent="0">
                  <a:buNone/>
                </a:pPr>
                <a:endParaRPr lang="en-IN" dirty="0"/>
              </a:p>
              <a:p>
                <a:pPr marL="0" indent="0">
                  <a:buNone/>
                </a:pPr>
                <a:endParaRPr lang="en-IN" dirty="0"/>
              </a:p>
              <a:p>
                <a:pPr marL="0" indent="0">
                  <a:buNone/>
                </a:pPr>
                <a:endParaRPr lang="en-IN" dirty="0"/>
              </a:p>
            </p:txBody>
          </p:sp>
        </mc:Choice>
        <mc:Fallback xmlns="">
          <p:sp>
            <p:nvSpPr>
              <p:cNvPr id="3" name="Content Placeholder 2"/>
              <p:cNvSpPr>
                <a:spLocks noGrp="1" noRot="1" noChangeAspect="1" noMove="1" noResize="1" noEditPoints="1" noAdjustHandles="1" noChangeArrowheads="1" noChangeShapeType="1" noTextEdit="1"/>
              </p:cNvSpPr>
              <p:nvPr>
                <p:ph idx="1"/>
              </p:nvPr>
            </p:nvSpPr>
            <p:spPr>
              <a:xfrm>
                <a:off x="981906" y="1600201"/>
                <a:ext cx="9475705" cy="4454533"/>
              </a:xfrm>
              <a:blipFill>
                <a:blip r:embed="rId3"/>
                <a:stretch>
                  <a:fillRect l="-1158" t="-2877"/>
                </a:stretch>
              </a:blipFill>
            </p:spPr>
            <p:txBody>
              <a:bodyPr/>
              <a:lstStyle/>
              <a:p>
                <a:r>
                  <a:rPr lang="en-GB">
                    <a:noFill/>
                  </a:rPr>
                  <a:t> </a:t>
                </a:r>
              </a:p>
            </p:txBody>
          </p:sp>
        </mc:Fallback>
      </mc:AlternateContent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>
          <a:xfrm>
            <a:off x="2226499" y="6357691"/>
            <a:ext cx="4629582" cy="365125"/>
          </a:xfrm>
        </p:spPr>
        <p:txBody>
          <a:bodyPr/>
          <a:lstStyle/>
          <a:p>
            <a:r>
              <a:rPr lang="en-IN"/>
              <a:t>Lecture – 8 / Electrical Principles</a:t>
            </a:r>
            <a:endParaRPr lang="en-US" dirty="0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465DFF1-0632-DC41-8079-D9882AFED7B7}" type="slidenum">
              <a:rPr lang="en-US" smtClean="0"/>
              <a:pPr/>
              <a:t>12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558065442"/>
      </p:ext>
    </p:extLst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3511263" y="0"/>
            <a:ext cx="5730928" cy="1325563"/>
          </a:xfrm>
        </p:spPr>
        <p:txBody>
          <a:bodyPr>
            <a:normAutofit/>
          </a:bodyPr>
          <a:lstStyle/>
          <a:p>
            <a:pPr algn="l"/>
            <a:r>
              <a:rPr lang="en-IN" dirty="0">
                <a:solidFill>
                  <a:schemeClr val="bg1"/>
                </a:solidFill>
                <a:latin typeface="+mn-lt"/>
              </a:rPr>
              <a:t>Alternating quantities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638239" y="1472859"/>
            <a:ext cx="9978619" cy="4581875"/>
          </a:xfrm>
        </p:spPr>
        <p:txBody>
          <a:bodyPr>
            <a:normAutofit/>
          </a:bodyPr>
          <a:lstStyle/>
          <a:p>
            <a:pPr marL="0" indent="0">
              <a:buNone/>
            </a:pPr>
            <a:r>
              <a:rPr lang="en-IN" sz="3200" b="1" dirty="0"/>
              <a:t>Phase:</a:t>
            </a:r>
          </a:p>
          <a:p>
            <a:pPr marL="0" indent="0">
              <a:buNone/>
            </a:pPr>
            <a:r>
              <a:rPr lang="en-GB" dirty="0"/>
              <a:t>Phase refers to the position of a point in time on a waveform cycle</a:t>
            </a:r>
            <a:endParaRPr lang="en-IN" dirty="0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>
          <a:xfrm>
            <a:off x="2226499" y="6357691"/>
            <a:ext cx="4629582" cy="365125"/>
          </a:xfrm>
        </p:spPr>
        <p:txBody>
          <a:bodyPr/>
          <a:lstStyle/>
          <a:p>
            <a:r>
              <a:rPr lang="en-IN"/>
              <a:t>Lecture – 8 / Electrical Principles</a:t>
            </a:r>
            <a:endParaRPr lang="en-US" dirty="0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465DFF1-0632-DC41-8079-D9882AFED7B7}" type="slidenum">
              <a:rPr lang="en-US" smtClean="0"/>
              <a:pPr/>
              <a:t>13</a:t>
            </a:fld>
            <a:endParaRPr lang="en-US" dirty="0"/>
          </a:p>
        </p:txBody>
      </p:sp>
      <p:pic>
        <p:nvPicPr>
          <p:cNvPr id="3074" name="Picture 2" descr="Image result for Define phase in AC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327299" y="3429000"/>
            <a:ext cx="4119982" cy="213628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4206921983"/>
      </p:ext>
    </p:extLst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3615590" y="-28319"/>
            <a:ext cx="5276797" cy="1325563"/>
          </a:xfrm>
        </p:spPr>
        <p:txBody>
          <a:bodyPr>
            <a:normAutofit/>
          </a:bodyPr>
          <a:lstStyle/>
          <a:p>
            <a:pPr algn="l"/>
            <a:r>
              <a:rPr lang="en-IN" dirty="0">
                <a:solidFill>
                  <a:schemeClr val="bg1"/>
                </a:solidFill>
                <a:latin typeface="+mn-lt"/>
              </a:rPr>
              <a:t>Alternating quantities</a:t>
            </a:r>
          </a:p>
        </p:txBody>
      </p:sp>
      <mc:AlternateContent xmlns:mc="http://schemas.openxmlformats.org/markup-compatibility/2006" xmlns:a14="http://schemas.microsoft.com/office/drawing/2010/main">
        <mc:Choice Requires="a14">
          <p:sp>
            <p:nvSpPr>
              <p:cNvPr id="3" name="Content Placeholder 2"/>
              <p:cNvSpPr>
                <a:spLocks noGrp="1"/>
              </p:cNvSpPr>
              <p:nvPr>
                <p:ph idx="1"/>
              </p:nvPr>
            </p:nvSpPr>
            <p:spPr>
              <a:xfrm>
                <a:off x="693472" y="1600201"/>
                <a:ext cx="10494120" cy="4454533"/>
              </a:xfrm>
            </p:spPr>
            <p:txBody>
              <a:bodyPr>
                <a:normAutofit/>
              </a:bodyPr>
              <a:lstStyle/>
              <a:p>
                <a:pPr marL="0" indent="0">
                  <a:buNone/>
                </a:pPr>
                <a:r>
                  <a:rPr lang="en-IN" sz="3200" b="1" dirty="0"/>
                  <a:t>Phase difference:</a:t>
                </a:r>
              </a:p>
              <a:p>
                <a:r>
                  <a:rPr lang="en-IN" dirty="0"/>
                  <a:t>It is used to compare the phase of the two alternating waveform.</a:t>
                </a:r>
              </a:p>
              <a:p>
                <a:r>
                  <a:rPr lang="en-IN" dirty="0"/>
                  <a:t>Consider two alternating quantities </a:t>
                </a:r>
                <a14:m>
                  <m:oMath xmlns:m="http://schemas.openxmlformats.org/officeDocument/2006/math">
                    <m:sSub>
                      <m:sSubPr>
                        <m:ctrlPr>
                          <a:rPr lang="en-IN" i="1" smtClean="0">
                            <a:latin typeface="Cambria Math" panose="02040503050406030204" pitchFamily="18" charset="0"/>
                          </a:rPr>
                        </m:ctrlPr>
                      </m:sSubPr>
                      <m:e>
                        <m:r>
                          <a:rPr lang="en-IN" b="0" i="1" smtClean="0">
                            <a:latin typeface="Cambria Math" panose="02040503050406030204" pitchFamily="18" charset="0"/>
                          </a:rPr>
                          <m:t>𝑖</m:t>
                        </m:r>
                      </m:e>
                      <m:sub>
                        <m:r>
                          <a:rPr lang="en-IN" b="0" i="1" smtClean="0">
                            <a:latin typeface="Cambria Math" panose="02040503050406030204" pitchFamily="18" charset="0"/>
                          </a:rPr>
                          <m:t>1</m:t>
                        </m:r>
                      </m:sub>
                    </m:sSub>
                    <m:r>
                      <a:rPr lang="en-IN" b="0" i="1" smtClean="0">
                        <a:latin typeface="Cambria Math" panose="02040503050406030204" pitchFamily="18" charset="0"/>
                      </a:rPr>
                      <m:t>,</m:t>
                    </m:r>
                  </m:oMath>
                </a14:m>
                <a:r>
                  <a:rPr lang="en-IN" dirty="0"/>
                  <a:t> </a:t>
                </a:r>
                <a14:m>
                  <m:oMath xmlns:m="http://schemas.openxmlformats.org/officeDocument/2006/math">
                    <m:sSub>
                      <m:sSubPr>
                        <m:ctrlPr>
                          <a:rPr lang="en-IN" i="1">
                            <a:latin typeface="Cambria Math" panose="02040503050406030204" pitchFamily="18" charset="0"/>
                          </a:rPr>
                        </m:ctrlPr>
                      </m:sSubPr>
                      <m:e>
                        <m:r>
                          <a:rPr lang="en-IN" i="1">
                            <a:latin typeface="Cambria Math" panose="02040503050406030204" pitchFamily="18" charset="0"/>
                          </a:rPr>
                          <m:t>𝑖</m:t>
                        </m:r>
                      </m:e>
                      <m:sub>
                        <m:r>
                          <a:rPr lang="en-IN" b="0" i="1" smtClean="0">
                            <a:latin typeface="Cambria Math" panose="02040503050406030204" pitchFamily="18" charset="0"/>
                          </a:rPr>
                          <m:t>2</m:t>
                        </m:r>
                      </m:sub>
                    </m:sSub>
                  </m:oMath>
                </a14:m>
                <a:endParaRPr lang="en-IN" dirty="0"/>
              </a:p>
              <a:p>
                <a:pPr marL="0" indent="0">
                  <a:buNone/>
                </a:pPr>
                <a14:m>
                  <m:oMath xmlns:m="http://schemas.openxmlformats.org/officeDocument/2006/math">
                    <m:sSub>
                      <m:sSubPr>
                        <m:ctrlPr>
                          <a:rPr lang="en-IN" i="1">
                            <a:latin typeface="Cambria Math" panose="02040503050406030204" pitchFamily="18" charset="0"/>
                          </a:rPr>
                        </m:ctrlPr>
                      </m:sSubPr>
                      <m:e>
                        <m:r>
                          <a:rPr lang="en-IN" i="1">
                            <a:latin typeface="Cambria Math" panose="02040503050406030204" pitchFamily="18" charset="0"/>
                          </a:rPr>
                          <m:t>𝑖</m:t>
                        </m:r>
                      </m:e>
                      <m:sub>
                        <m:r>
                          <a:rPr lang="en-IN" i="1">
                            <a:latin typeface="Cambria Math" panose="02040503050406030204" pitchFamily="18" charset="0"/>
                          </a:rPr>
                          <m:t>1</m:t>
                        </m:r>
                      </m:sub>
                    </m:sSub>
                  </m:oMath>
                </a14:m>
                <a:r>
                  <a:rPr lang="en-IN" dirty="0"/>
                  <a:t>= </a:t>
                </a:r>
                <a14:m>
                  <m:oMath xmlns:m="http://schemas.openxmlformats.org/officeDocument/2006/math">
                    <m:sSub>
                      <m:sSubPr>
                        <m:ctrlPr>
                          <a:rPr lang="en-IN" i="1">
                            <a:latin typeface="Cambria Math" panose="02040503050406030204" pitchFamily="18" charset="0"/>
                          </a:rPr>
                        </m:ctrlPr>
                      </m:sSubPr>
                      <m:e>
                        <m:r>
                          <a:rPr lang="en-IN" b="0" i="1" smtClean="0">
                            <a:latin typeface="Cambria Math" panose="02040503050406030204" pitchFamily="18" charset="0"/>
                          </a:rPr>
                          <m:t>𝐼</m:t>
                        </m:r>
                      </m:e>
                      <m:sub>
                        <m:r>
                          <a:rPr lang="en-IN" b="0" i="1" smtClean="0">
                            <a:latin typeface="Cambria Math" panose="02040503050406030204" pitchFamily="18" charset="0"/>
                          </a:rPr>
                          <m:t>𝑚</m:t>
                        </m:r>
                        <m:r>
                          <a:rPr lang="en-IN" i="1">
                            <a:latin typeface="Cambria Math" panose="02040503050406030204" pitchFamily="18" charset="0"/>
                          </a:rPr>
                          <m:t>1</m:t>
                        </m:r>
                      </m:sub>
                    </m:sSub>
                    <m:func>
                      <m:funcPr>
                        <m:ctrlPr>
                          <a:rPr lang="en-IN" b="0" i="1" smtClean="0">
                            <a:latin typeface="Cambria Math" panose="02040503050406030204" pitchFamily="18" charset="0"/>
                          </a:rPr>
                        </m:ctrlPr>
                      </m:funcPr>
                      <m:fName>
                        <m:r>
                          <m:rPr>
                            <m:sty m:val="p"/>
                          </m:rPr>
                          <a:rPr lang="en-IN" b="0" i="0" smtClean="0">
                            <a:latin typeface="Cambria Math" panose="02040503050406030204" pitchFamily="18" charset="0"/>
                          </a:rPr>
                          <m:t>sin</m:t>
                        </m:r>
                      </m:fName>
                      <m:e>
                        <m:r>
                          <a:rPr lang="en-IN" b="0" i="1" smtClean="0">
                            <a:latin typeface="Cambria Math" panose="02040503050406030204" pitchFamily="18" charset="0"/>
                          </a:rPr>
                          <m:t>(</m:t>
                        </m:r>
                        <m:r>
                          <a:rPr lang="en-IN" b="0" i="1" smtClean="0">
                            <a:latin typeface="Cambria Math" panose="02040503050406030204" pitchFamily="18" charset="0"/>
                          </a:rPr>
                          <m:t>𝝎</m:t>
                        </m:r>
                        <m:r>
                          <a:rPr lang="en-IN" b="0" i="1" smtClean="0">
                            <a:latin typeface="Cambria Math" panose="02040503050406030204" pitchFamily="18" charset="0"/>
                          </a:rPr>
                          <m:t>𝑡</m:t>
                        </m:r>
                        <m:r>
                          <a:rPr lang="en-IN" b="0" i="1" smtClean="0">
                            <a:latin typeface="Cambria Math" panose="02040503050406030204" pitchFamily="18" charset="0"/>
                          </a:rPr>
                          <m:t>+</m:t>
                        </m:r>
                        <m:r>
                          <a:rPr lang="en-IN" b="0" i="1" smtClean="0">
                            <a:latin typeface="Cambria Math" panose="02040503050406030204" pitchFamily="18" charset="0"/>
                          </a:rPr>
                          <m:t>𝟇</m:t>
                        </m:r>
                        <m:r>
                          <a:rPr lang="en-IN" b="0" i="1" smtClean="0">
                            <a:latin typeface="Cambria Math" panose="02040503050406030204" pitchFamily="18" charset="0"/>
                          </a:rPr>
                          <m:t>)</m:t>
                        </m:r>
                      </m:e>
                    </m:func>
                  </m:oMath>
                </a14:m>
                <a:endParaRPr lang="en-IN" dirty="0"/>
              </a:p>
              <a:p>
                <a:pPr marL="0" indent="0">
                  <a:buNone/>
                </a:pPr>
                <a14:m>
                  <m:oMath xmlns:m="http://schemas.openxmlformats.org/officeDocument/2006/math">
                    <m:sSub>
                      <m:sSubPr>
                        <m:ctrlPr>
                          <a:rPr lang="en-IN" i="1">
                            <a:latin typeface="Cambria Math" panose="02040503050406030204" pitchFamily="18" charset="0"/>
                          </a:rPr>
                        </m:ctrlPr>
                      </m:sSubPr>
                      <m:e>
                        <m:r>
                          <a:rPr lang="en-IN" i="1">
                            <a:latin typeface="Cambria Math" panose="02040503050406030204" pitchFamily="18" charset="0"/>
                          </a:rPr>
                          <m:t>𝑖</m:t>
                        </m:r>
                      </m:e>
                      <m:sub>
                        <m:r>
                          <a:rPr lang="en-IN" b="0" i="1" smtClean="0">
                            <a:latin typeface="Cambria Math" panose="02040503050406030204" pitchFamily="18" charset="0"/>
                          </a:rPr>
                          <m:t>2</m:t>
                        </m:r>
                      </m:sub>
                    </m:sSub>
                  </m:oMath>
                </a14:m>
                <a:r>
                  <a:rPr lang="en-IN" dirty="0"/>
                  <a:t>= </a:t>
                </a:r>
                <a14:m>
                  <m:oMath xmlns:m="http://schemas.openxmlformats.org/officeDocument/2006/math">
                    <m:sSub>
                      <m:sSubPr>
                        <m:ctrlPr>
                          <a:rPr lang="en-IN" i="1">
                            <a:latin typeface="Cambria Math" panose="02040503050406030204" pitchFamily="18" charset="0"/>
                          </a:rPr>
                        </m:ctrlPr>
                      </m:sSubPr>
                      <m:e>
                        <m:r>
                          <a:rPr lang="en-IN" i="1">
                            <a:latin typeface="Cambria Math" panose="02040503050406030204" pitchFamily="18" charset="0"/>
                          </a:rPr>
                          <m:t>𝐼</m:t>
                        </m:r>
                      </m:e>
                      <m:sub>
                        <m:r>
                          <a:rPr lang="en-IN" i="1">
                            <a:latin typeface="Cambria Math" panose="02040503050406030204" pitchFamily="18" charset="0"/>
                          </a:rPr>
                          <m:t>𝑚</m:t>
                        </m:r>
                        <m:r>
                          <a:rPr lang="en-IN" b="0" i="1" smtClean="0">
                            <a:latin typeface="Cambria Math" panose="02040503050406030204" pitchFamily="18" charset="0"/>
                          </a:rPr>
                          <m:t>2</m:t>
                        </m:r>
                      </m:sub>
                    </m:sSub>
                    <m:func>
                      <m:funcPr>
                        <m:ctrlPr>
                          <a:rPr lang="en-IN" i="1">
                            <a:latin typeface="Cambria Math" panose="02040503050406030204" pitchFamily="18" charset="0"/>
                          </a:rPr>
                        </m:ctrlPr>
                      </m:funcPr>
                      <m:fName>
                        <m:r>
                          <m:rPr>
                            <m:sty m:val="p"/>
                          </m:rPr>
                          <a:rPr lang="en-IN">
                            <a:latin typeface="Cambria Math" panose="02040503050406030204" pitchFamily="18" charset="0"/>
                          </a:rPr>
                          <m:t>sin</m:t>
                        </m:r>
                      </m:fName>
                      <m:e>
                        <m:r>
                          <a:rPr lang="en-IN" i="1">
                            <a:latin typeface="Cambria Math" panose="02040503050406030204" pitchFamily="18" charset="0"/>
                          </a:rPr>
                          <m:t>𝝎</m:t>
                        </m:r>
                        <m:r>
                          <a:rPr lang="en-IN" i="1">
                            <a:latin typeface="Cambria Math" panose="02040503050406030204" pitchFamily="18" charset="0"/>
                          </a:rPr>
                          <m:t>𝑡</m:t>
                        </m:r>
                      </m:e>
                    </m:func>
                  </m:oMath>
                </a14:m>
                <a:endParaRPr lang="en-IN" dirty="0"/>
              </a:p>
              <a:p>
                <a:pPr marL="0" indent="0">
                  <a:buNone/>
                </a:pPr>
                <a:endParaRPr lang="en-IN" dirty="0">
                  <a:solidFill>
                    <a:srgbClr val="FF0000"/>
                  </a:solidFill>
                </a:endParaRPr>
              </a:p>
            </p:txBody>
          </p:sp>
        </mc:Choice>
        <mc:Fallback xmlns="">
          <p:sp>
            <p:nvSpPr>
              <p:cNvPr id="3" name="Content Placeholder 2"/>
              <p:cNvSpPr>
                <a:spLocks noGrp="1" noRot="1" noChangeAspect="1" noMove="1" noResize="1" noEditPoints="1" noAdjustHandles="1" noChangeArrowheads="1" noChangeShapeType="1" noTextEdit="1"/>
              </p:cNvSpPr>
              <p:nvPr>
                <p:ph idx="1"/>
              </p:nvPr>
            </p:nvSpPr>
            <p:spPr>
              <a:xfrm>
                <a:off x="693472" y="1600201"/>
                <a:ext cx="10494120" cy="4454533"/>
              </a:xfrm>
              <a:blipFill>
                <a:blip r:embed="rId3"/>
                <a:stretch>
                  <a:fillRect l="-1511" t="-2877"/>
                </a:stretch>
              </a:blipFill>
            </p:spPr>
            <p:txBody>
              <a:bodyPr/>
              <a:lstStyle/>
              <a:p>
                <a:r>
                  <a:rPr lang="en-GB">
                    <a:noFill/>
                  </a:rPr>
                  <a:t> </a:t>
                </a:r>
              </a:p>
            </p:txBody>
          </p:sp>
        </mc:Fallback>
      </mc:AlternateContent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>
          <a:xfrm>
            <a:off x="2226499" y="6357691"/>
            <a:ext cx="4629582" cy="365125"/>
          </a:xfrm>
        </p:spPr>
        <p:txBody>
          <a:bodyPr/>
          <a:lstStyle/>
          <a:p>
            <a:r>
              <a:rPr lang="en-IN"/>
              <a:t>Lecture – 8 / Electrical Principles</a:t>
            </a:r>
            <a:endParaRPr lang="en-US" dirty="0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465DFF1-0632-DC41-8079-D9882AFED7B7}" type="slidenum">
              <a:rPr lang="en-US" smtClean="0"/>
              <a:pPr/>
              <a:t>14</a:t>
            </a:fld>
            <a:endParaRPr lang="en-US" dirty="0"/>
          </a:p>
        </p:txBody>
      </p:sp>
      <p:pic>
        <p:nvPicPr>
          <p:cNvPr id="7" name="Picture 6">
            <a:extLst>
              <a:ext uri="{FF2B5EF4-FFF2-40B4-BE49-F238E27FC236}">
                <a16:creationId xmlns:a16="http://schemas.microsoft.com/office/drawing/2014/main" id="{0DC15073-A48F-3F3A-A64D-FCA88A6F0541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6492778" y="3344617"/>
            <a:ext cx="4935816" cy="279498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165797402"/>
      </p:ext>
    </p:extLst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3615590" y="-28319"/>
            <a:ext cx="5276797" cy="1325563"/>
          </a:xfrm>
        </p:spPr>
        <p:txBody>
          <a:bodyPr>
            <a:normAutofit/>
          </a:bodyPr>
          <a:lstStyle/>
          <a:p>
            <a:pPr algn="l"/>
            <a:r>
              <a:rPr lang="en-IN" dirty="0">
                <a:solidFill>
                  <a:schemeClr val="bg1"/>
                </a:solidFill>
                <a:latin typeface="+mn-lt"/>
              </a:rPr>
              <a:t>Alternating quantities</a:t>
            </a:r>
          </a:p>
        </p:txBody>
      </p:sp>
      <mc:AlternateContent xmlns:mc="http://schemas.openxmlformats.org/markup-compatibility/2006" xmlns:a14="http://schemas.microsoft.com/office/drawing/2010/main">
        <mc:Choice Requires="a14">
          <p:sp>
            <p:nvSpPr>
              <p:cNvPr id="3" name="Content Placeholder 2"/>
              <p:cNvSpPr>
                <a:spLocks noGrp="1"/>
              </p:cNvSpPr>
              <p:nvPr>
                <p:ph idx="1"/>
              </p:nvPr>
            </p:nvSpPr>
            <p:spPr>
              <a:xfrm>
                <a:off x="478679" y="1600201"/>
                <a:ext cx="8303243" cy="4454533"/>
              </a:xfrm>
            </p:spPr>
            <p:txBody>
              <a:bodyPr>
                <a:normAutofit/>
              </a:bodyPr>
              <a:lstStyle/>
              <a:p>
                <a:pPr marL="0" indent="0">
                  <a:buNone/>
                </a:pPr>
                <a:r>
                  <a:rPr lang="en-IN" b="1" dirty="0"/>
                  <a:t>Zero Phase Difference:</a:t>
                </a:r>
              </a:p>
              <a:p>
                <a:r>
                  <a:rPr lang="en-IN" dirty="0"/>
                  <a:t>Consider the two alternating quantities having same frequency of </a:t>
                </a:r>
                <a14:m>
                  <m:oMath xmlns:m="http://schemas.openxmlformats.org/officeDocument/2006/math">
                    <m:r>
                      <a:rPr lang="en-IN" i="1" dirty="0" smtClean="0">
                        <a:latin typeface="Cambria Math" panose="02040503050406030204" pitchFamily="18" charset="0"/>
                      </a:rPr>
                      <m:t>𝑓</m:t>
                    </m:r>
                    <m:r>
                      <a:rPr lang="en-IN" i="1" dirty="0" smtClean="0">
                        <a:latin typeface="Cambria Math" panose="02040503050406030204" pitchFamily="18" charset="0"/>
                      </a:rPr>
                      <m:t> </m:t>
                    </m:r>
                    <m:r>
                      <a:rPr lang="en-IN" i="1" dirty="0" smtClean="0">
                        <a:latin typeface="Cambria Math" panose="02040503050406030204" pitchFamily="18" charset="0"/>
                      </a:rPr>
                      <m:t>𝐻𝑧</m:t>
                    </m:r>
                    <m:r>
                      <a:rPr lang="en-IN" i="1" dirty="0" smtClean="0">
                        <a:latin typeface="Cambria Math" panose="02040503050406030204" pitchFamily="18" charset="0"/>
                      </a:rPr>
                      <m:t> </m:t>
                    </m:r>
                  </m:oMath>
                </a14:m>
                <a:r>
                  <a:rPr lang="en-IN" dirty="0"/>
                  <a:t>having different maximum values.</a:t>
                </a:r>
              </a:p>
              <a:p>
                <a:pPr marL="0" indent="0">
                  <a:buNone/>
                </a:pPr>
                <a14:m>
                  <m:oMath xmlns:m="http://schemas.openxmlformats.org/officeDocument/2006/math">
                    <m:r>
                      <a:rPr lang="en-IN" i="1">
                        <a:latin typeface="Cambria Math" panose="02040503050406030204" pitchFamily="18" charset="0"/>
                      </a:rPr>
                      <m:t>𝑉</m:t>
                    </m:r>
                    <m:r>
                      <a:rPr lang="en-IN" i="1">
                        <a:latin typeface="Cambria Math" panose="02040503050406030204" pitchFamily="18" charset="0"/>
                      </a:rPr>
                      <m:t>=</m:t>
                    </m:r>
                    <m:sSub>
                      <m:sSubPr>
                        <m:ctrlPr>
                          <a:rPr lang="en-IN" i="1">
                            <a:latin typeface="Cambria Math" panose="02040503050406030204" pitchFamily="18" charset="0"/>
                          </a:rPr>
                        </m:ctrlPr>
                      </m:sSubPr>
                      <m:e>
                        <m:r>
                          <a:rPr lang="en-IN" i="1">
                            <a:latin typeface="Cambria Math" panose="02040503050406030204" pitchFamily="18" charset="0"/>
                          </a:rPr>
                          <m:t>𝑉</m:t>
                        </m:r>
                      </m:e>
                      <m:sub>
                        <m:r>
                          <a:rPr lang="en-IN" i="1">
                            <a:latin typeface="Cambria Math" panose="02040503050406030204" pitchFamily="18" charset="0"/>
                          </a:rPr>
                          <m:t>𝑚</m:t>
                        </m:r>
                      </m:sub>
                    </m:sSub>
                    <m:r>
                      <a:rPr lang="en-IN" i="1">
                        <a:latin typeface="Cambria Math" panose="02040503050406030204" pitchFamily="18" charset="0"/>
                      </a:rPr>
                      <m:t>𝑠𝑖𝑛</m:t>
                    </m:r>
                    <m:r>
                      <a:rPr lang="en-GB" i="1">
                        <a:latin typeface="Cambria Math" panose="02040503050406030204" pitchFamily="18" charset="0"/>
                        <a:ea typeface="Cambria Math" panose="02040503050406030204" pitchFamily="18" charset="0"/>
                      </a:rPr>
                      <m:t>𝜔</m:t>
                    </m:r>
                    <m:r>
                      <a:rPr lang="en-GB" i="1">
                        <a:latin typeface="Cambria Math" panose="02040503050406030204" pitchFamily="18" charset="0"/>
                        <a:ea typeface="Cambria Math" panose="02040503050406030204" pitchFamily="18" charset="0"/>
                      </a:rPr>
                      <m:t>𝑡</m:t>
                    </m:r>
                  </m:oMath>
                </a14:m>
                <a:r>
                  <a:rPr lang="en-IN" dirty="0"/>
                  <a:t>, </a:t>
                </a:r>
                <a14:m>
                  <m:oMath xmlns:m="http://schemas.openxmlformats.org/officeDocument/2006/math">
                    <m:r>
                      <a:rPr lang="en-GB" b="0" i="1" smtClean="0">
                        <a:latin typeface="Cambria Math" panose="02040503050406030204" pitchFamily="18" charset="0"/>
                      </a:rPr>
                      <m:t>𝐼</m:t>
                    </m:r>
                    <m:r>
                      <a:rPr lang="en-IN" i="1">
                        <a:latin typeface="Cambria Math" panose="02040503050406030204" pitchFamily="18" charset="0"/>
                      </a:rPr>
                      <m:t>=</m:t>
                    </m:r>
                    <m:sSub>
                      <m:sSubPr>
                        <m:ctrlPr>
                          <a:rPr lang="en-IN" i="1">
                            <a:latin typeface="Cambria Math" panose="02040503050406030204" pitchFamily="18" charset="0"/>
                          </a:rPr>
                        </m:ctrlPr>
                      </m:sSubPr>
                      <m:e>
                        <m:r>
                          <a:rPr lang="en-GB" b="0" i="1" smtClean="0">
                            <a:latin typeface="Cambria Math" panose="02040503050406030204" pitchFamily="18" charset="0"/>
                          </a:rPr>
                          <m:t>𝐼</m:t>
                        </m:r>
                      </m:e>
                      <m:sub>
                        <m:r>
                          <a:rPr lang="en-IN" i="1">
                            <a:latin typeface="Cambria Math" panose="02040503050406030204" pitchFamily="18" charset="0"/>
                          </a:rPr>
                          <m:t>𝑚</m:t>
                        </m:r>
                      </m:sub>
                    </m:sSub>
                    <m:r>
                      <a:rPr lang="en-IN" i="1">
                        <a:latin typeface="Cambria Math" panose="02040503050406030204" pitchFamily="18" charset="0"/>
                      </a:rPr>
                      <m:t>𝑠𝑖𝑛</m:t>
                    </m:r>
                    <m:r>
                      <a:rPr lang="en-GB" i="1">
                        <a:latin typeface="Cambria Math" panose="02040503050406030204" pitchFamily="18" charset="0"/>
                        <a:ea typeface="Cambria Math" panose="02040503050406030204" pitchFamily="18" charset="0"/>
                      </a:rPr>
                      <m:t>𝜔</m:t>
                    </m:r>
                    <m:r>
                      <a:rPr lang="en-GB" i="1">
                        <a:latin typeface="Cambria Math" panose="02040503050406030204" pitchFamily="18" charset="0"/>
                        <a:ea typeface="Cambria Math" panose="02040503050406030204" pitchFamily="18" charset="0"/>
                      </a:rPr>
                      <m:t>𝑡</m:t>
                    </m:r>
                  </m:oMath>
                </a14:m>
                <a:endParaRPr lang="en-IN" dirty="0"/>
              </a:p>
              <a:p>
                <a:r>
                  <a:rPr lang="en-US" dirty="0"/>
                  <a:t>At any instant, the voltage and current have the same phase, so the phase difference is </a:t>
                </a:r>
                <a:r>
                  <a:rPr lang="en-US" b="1" dirty="0"/>
                  <a:t>0°</a:t>
                </a:r>
                <a:r>
                  <a:rPr lang="en-US" dirty="0"/>
                  <a:t>. </a:t>
                </a:r>
              </a:p>
              <a:p>
                <a:r>
                  <a:rPr lang="en-US" dirty="0"/>
                  <a:t>When two AC quantities have a </a:t>
                </a:r>
                <a:r>
                  <a:rPr lang="en-US" b="1" dirty="0"/>
                  <a:t>0° phase difference</a:t>
                </a:r>
                <a:r>
                  <a:rPr lang="en-US" dirty="0"/>
                  <a:t>, they are said to be </a:t>
                </a:r>
                <a:r>
                  <a:rPr lang="en-US" b="1" dirty="0"/>
                  <a:t>in phase</a:t>
                </a:r>
                <a:r>
                  <a:rPr lang="en-US" dirty="0"/>
                  <a:t>.</a:t>
                </a:r>
                <a:endParaRPr lang="en-IN" dirty="0">
                  <a:solidFill>
                    <a:srgbClr val="FF0000"/>
                  </a:solidFill>
                </a:endParaRPr>
              </a:p>
            </p:txBody>
          </p:sp>
        </mc:Choice>
        <mc:Fallback xmlns="">
          <p:sp>
            <p:nvSpPr>
              <p:cNvPr id="3" name="Content Placeholder 2"/>
              <p:cNvSpPr>
                <a:spLocks noGrp="1" noRot="1" noChangeAspect="1" noMove="1" noResize="1" noEditPoints="1" noAdjustHandles="1" noChangeArrowheads="1" noChangeShapeType="1" noTextEdit="1"/>
              </p:cNvSpPr>
              <p:nvPr>
                <p:ph idx="1"/>
              </p:nvPr>
            </p:nvSpPr>
            <p:spPr>
              <a:xfrm>
                <a:off x="478679" y="1600201"/>
                <a:ext cx="8303243" cy="4454533"/>
              </a:xfrm>
              <a:blipFill>
                <a:blip r:embed="rId3"/>
                <a:stretch>
                  <a:fillRect l="-1542" t="-2329" r="-294"/>
                </a:stretch>
              </a:blipFill>
            </p:spPr>
            <p:txBody>
              <a:bodyPr/>
              <a:lstStyle/>
              <a:p>
                <a:r>
                  <a:rPr lang="en-GB">
                    <a:noFill/>
                  </a:rPr>
                  <a:t> </a:t>
                </a:r>
              </a:p>
            </p:txBody>
          </p:sp>
        </mc:Fallback>
      </mc:AlternateContent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>
          <a:xfrm>
            <a:off x="2226499" y="6357691"/>
            <a:ext cx="4629582" cy="365125"/>
          </a:xfrm>
        </p:spPr>
        <p:txBody>
          <a:bodyPr/>
          <a:lstStyle/>
          <a:p>
            <a:r>
              <a:rPr lang="en-IN"/>
              <a:t>Lecture – 8 / Electrical Principles</a:t>
            </a:r>
            <a:endParaRPr lang="en-US" dirty="0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465DFF1-0632-DC41-8079-D9882AFED7B7}" type="slidenum">
              <a:rPr lang="en-US" smtClean="0"/>
              <a:pPr/>
              <a:t>15</a:t>
            </a:fld>
            <a:endParaRPr lang="en-US" dirty="0"/>
          </a:p>
        </p:txBody>
      </p:sp>
      <p:pic>
        <p:nvPicPr>
          <p:cNvPr id="7" name="Picture 6">
            <a:extLst>
              <a:ext uri="{FF2B5EF4-FFF2-40B4-BE49-F238E27FC236}">
                <a16:creationId xmlns:a16="http://schemas.microsoft.com/office/drawing/2014/main" id="{0F81F558-7408-9713-A2B0-3612F1D7A595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9504672" y="2108349"/>
            <a:ext cx="2400300" cy="318135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927903320"/>
      </p:ext>
    </p:extLst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3615590" y="-28319"/>
            <a:ext cx="5276797" cy="1325563"/>
          </a:xfrm>
        </p:spPr>
        <p:txBody>
          <a:bodyPr>
            <a:normAutofit/>
          </a:bodyPr>
          <a:lstStyle/>
          <a:p>
            <a:pPr algn="l"/>
            <a:r>
              <a:rPr lang="en-IN" dirty="0">
                <a:solidFill>
                  <a:schemeClr val="bg1"/>
                </a:solidFill>
                <a:latin typeface="+mn-lt"/>
              </a:rPr>
              <a:t>Alternating quantities</a:t>
            </a:r>
          </a:p>
        </p:txBody>
      </p:sp>
      <mc:AlternateContent xmlns:mc="http://schemas.openxmlformats.org/markup-compatibility/2006" xmlns:a14="http://schemas.microsoft.com/office/drawing/2010/main">
        <mc:Choice Requires="a14">
          <p:sp>
            <p:nvSpPr>
              <p:cNvPr id="3" name="Content Placeholder 2"/>
              <p:cNvSpPr>
                <a:spLocks noGrp="1"/>
              </p:cNvSpPr>
              <p:nvPr>
                <p:ph idx="1"/>
              </p:nvPr>
            </p:nvSpPr>
            <p:spPr>
              <a:xfrm>
                <a:off x="478679" y="1600201"/>
                <a:ext cx="8303243" cy="4454533"/>
              </a:xfrm>
            </p:spPr>
            <p:txBody>
              <a:bodyPr>
                <a:normAutofit/>
              </a:bodyPr>
              <a:lstStyle/>
              <a:p>
                <a:pPr marL="0" indent="0">
                  <a:buNone/>
                </a:pPr>
                <a:r>
                  <a:rPr lang="en-IN" b="1" dirty="0"/>
                  <a:t>Lagging Phase Difference:</a:t>
                </a:r>
              </a:p>
              <a:p>
                <a:r>
                  <a:rPr lang="en-GB" dirty="0"/>
                  <a:t>The voltage waveform is at zero while the current waveform has a negative value at the same </a:t>
                </a:r>
                <a:r>
                  <a:rPr lang="en-GB"/>
                  <a:t>instance.</a:t>
                </a:r>
              </a:p>
              <a:p>
                <a:r>
                  <a:rPr lang="en-GB"/>
                  <a:t>This </a:t>
                </a:r>
                <a:r>
                  <a:rPr lang="en-GB" dirty="0"/>
                  <a:t>indicates that there is a phase shift between the current and voltage</a:t>
                </a:r>
              </a:p>
              <a:p>
                <a:r>
                  <a:rPr lang="en-GB" dirty="0"/>
                  <a:t>C</a:t>
                </a:r>
                <a:r>
                  <a:rPr lang="en-IN" dirty="0" err="1"/>
                  <a:t>onsider</a:t>
                </a:r>
                <a:r>
                  <a:rPr lang="en-IN" dirty="0"/>
                  <a:t> the two alternating quantities having the equation as</a:t>
                </a:r>
              </a:p>
              <a:p>
                <a:pPr marL="0" indent="0">
                  <a:buNone/>
                </a:pPr>
                <a14:m>
                  <m:oMath xmlns:m="http://schemas.openxmlformats.org/officeDocument/2006/math">
                    <m:r>
                      <a:rPr lang="en-IN" i="1">
                        <a:latin typeface="Cambria Math" panose="02040503050406030204" pitchFamily="18" charset="0"/>
                      </a:rPr>
                      <m:t>𝑉</m:t>
                    </m:r>
                    <m:r>
                      <a:rPr lang="en-IN" i="1">
                        <a:latin typeface="Cambria Math" panose="02040503050406030204" pitchFamily="18" charset="0"/>
                      </a:rPr>
                      <m:t>=</m:t>
                    </m:r>
                    <m:sSub>
                      <m:sSubPr>
                        <m:ctrlPr>
                          <a:rPr lang="en-IN" i="1">
                            <a:latin typeface="Cambria Math" panose="02040503050406030204" pitchFamily="18" charset="0"/>
                          </a:rPr>
                        </m:ctrlPr>
                      </m:sSubPr>
                      <m:e>
                        <m:r>
                          <a:rPr lang="en-IN" i="1">
                            <a:latin typeface="Cambria Math" panose="02040503050406030204" pitchFamily="18" charset="0"/>
                          </a:rPr>
                          <m:t>𝑉</m:t>
                        </m:r>
                      </m:e>
                      <m:sub>
                        <m:r>
                          <a:rPr lang="en-IN" i="1">
                            <a:latin typeface="Cambria Math" panose="02040503050406030204" pitchFamily="18" charset="0"/>
                          </a:rPr>
                          <m:t>𝑚</m:t>
                        </m:r>
                      </m:sub>
                    </m:sSub>
                    <m:r>
                      <a:rPr lang="en-IN" i="1">
                        <a:latin typeface="Cambria Math" panose="02040503050406030204" pitchFamily="18" charset="0"/>
                      </a:rPr>
                      <m:t>𝑠𝑖𝑛</m:t>
                    </m:r>
                    <m:r>
                      <a:rPr lang="en-GB" i="1">
                        <a:latin typeface="Cambria Math" panose="02040503050406030204" pitchFamily="18" charset="0"/>
                        <a:ea typeface="Cambria Math" panose="02040503050406030204" pitchFamily="18" charset="0"/>
                      </a:rPr>
                      <m:t>𝜔</m:t>
                    </m:r>
                    <m:r>
                      <a:rPr lang="en-GB" i="1">
                        <a:latin typeface="Cambria Math" panose="02040503050406030204" pitchFamily="18" charset="0"/>
                        <a:ea typeface="Cambria Math" panose="02040503050406030204" pitchFamily="18" charset="0"/>
                      </a:rPr>
                      <m:t>𝑡</m:t>
                    </m:r>
                  </m:oMath>
                </a14:m>
                <a:r>
                  <a:rPr lang="en-IN" dirty="0"/>
                  <a:t>, </a:t>
                </a:r>
                <a14:m>
                  <m:oMath xmlns:m="http://schemas.openxmlformats.org/officeDocument/2006/math">
                    <m:r>
                      <a:rPr lang="en-GB" b="0" i="1" smtClean="0">
                        <a:latin typeface="Cambria Math" panose="02040503050406030204" pitchFamily="18" charset="0"/>
                      </a:rPr>
                      <m:t>𝐼</m:t>
                    </m:r>
                    <m:r>
                      <a:rPr lang="en-IN" i="1">
                        <a:latin typeface="Cambria Math" panose="02040503050406030204" pitchFamily="18" charset="0"/>
                      </a:rPr>
                      <m:t>=</m:t>
                    </m:r>
                    <m:sSub>
                      <m:sSubPr>
                        <m:ctrlPr>
                          <a:rPr lang="en-IN" i="1">
                            <a:latin typeface="Cambria Math" panose="02040503050406030204" pitchFamily="18" charset="0"/>
                          </a:rPr>
                        </m:ctrlPr>
                      </m:sSubPr>
                      <m:e>
                        <m:r>
                          <a:rPr lang="en-GB" b="0" i="1" smtClean="0">
                            <a:latin typeface="Cambria Math" panose="02040503050406030204" pitchFamily="18" charset="0"/>
                          </a:rPr>
                          <m:t>𝐼</m:t>
                        </m:r>
                      </m:e>
                      <m:sub>
                        <m:r>
                          <a:rPr lang="en-IN" i="1">
                            <a:latin typeface="Cambria Math" panose="02040503050406030204" pitchFamily="18" charset="0"/>
                          </a:rPr>
                          <m:t>𝑚</m:t>
                        </m:r>
                      </m:sub>
                    </m:sSub>
                    <m:r>
                      <m:rPr>
                        <m:sty m:val="p"/>
                      </m:rPr>
                      <a:rPr lang="en-IN" i="0">
                        <a:latin typeface="Cambria Math" panose="02040503050406030204" pitchFamily="18" charset="0"/>
                      </a:rPr>
                      <m:t>sin</m:t>
                    </m:r>
                    <m:r>
                      <a:rPr lang="en-GB" b="0" i="1" smtClean="0">
                        <a:latin typeface="Cambria Math" panose="02040503050406030204" pitchFamily="18" charset="0"/>
                      </a:rPr>
                      <m:t>⁡(</m:t>
                    </m:r>
                    <m:r>
                      <a:rPr lang="en-GB" i="1">
                        <a:latin typeface="Cambria Math" panose="02040503050406030204" pitchFamily="18" charset="0"/>
                        <a:ea typeface="Cambria Math" panose="02040503050406030204" pitchFamily="18" charset="0"/>
                      </a:rPr>
                      <m:t>𝜔</m:t>
                    </m:r>
                    <m:r>
                      <a:rPr lang="en-GB" i="1">
                        <a:latin typeface="Cambria Math" panose="02040503050406030204" pitchFamily="18" charset="0"/>
                        <a:ea typeface="Cambria Math" panose="02040503050406030204" pitchFamily="18" charset="0"/>
                      </a:rPr>
                      <m:t>𝑡</m:t>
                    </m:r>
                    <m:r>
                      <a:rPr lang="en-GB" b="0" i="1" smtClean="0">
                        <a:latin typeface="Cambria Math" panose="02040503050406030204" pitchFamily="18" charset="0"/>
                        <a:ea typeface="Cambria Math" panose="02040503050406030204" pitchFamily="18" charset="0"/>
                      </a:rPr>
                      <m:t>−</m:t>
                    </m:r>
                    <m:r>
                      <m:rPr>
                        <m:sty m:val="p"/>
                      </m:rPr>
                      <a:rPr lang="el-GR" b="0" i="1" smtClean="0">
                        <a:latin typeface="Cambria Math" panose="02040503050406030204" pitchFamily="18" charset="0"/>
                        <a:ea typeface="Cambria Math" panose="02040503050406030204" pitchFamily="18" charset="0"/>
                      </a:rPr>
                      <m:t>ϕ</m:t>
                    </m:r>
                    <m:r>
                      <a:rPr lang="en-GB" b="0" i="1" smtClean="0">
                        <a:latin typeface="Cambria Math" panose="02040503050406030204" pitchFamily="18" charset="0"/>
                        <a:ea typeface="Cambria Math" panose="02040503050406030204" pitchFamily="18" charset="0"/>
                      </a:rPr>
                      <m:t>)</m:t>
                    </m:r>
                  </m:oMath>
                </a14:m>
                <a:endParaRPr lang="en-IN" dirty="0"/>
              </a:p>
              <a:p>
                <a:r>
                  <a:rPr lang="en-IN" dirty="0"/>
                  <a:t>The current is lagging Voltage by an angle </a:t>
                </a:r>
                <a14:m>
                  <m:oMath xmlns:m="http://schemas.openxmlformats.org/officeDocument/2006/math">
                    <m:r>
                      <m:rPr>
                        <m:sty m:val="p"/>
                      </m:rPr>
                      <a:rPr lang="el-GR" b="0" i="1" smtClean="0">
                        <a:latin typeface="Cambria Math" panose="02040503050406030204" pitchFamily="18" charset="0"/>
                        <a:ea typeface="Cambria Math" panose="02040503050406030204" pitchFamily="18" charset="0"/>
                      </a:rPr>
                      <m:t>ϕ</m:t>
                    </m:r>
                  </m:oMath>
                </a14:m>
                <a:endParaRPr lang="en-IN" dirty="0"/>
              </a:p>
              <a:p>
                <a:pPr marL="0" indent="0">
                  <a:buNone/>
                </a:pPr>
                <a:endParaRPr lang="en-IN" dirty="0">
                  <a:solidFill>
                    <a:srgbClr val="FF0000"/>
                  </a:solidFill>
                </a:endParaRPr>
              </a:p>
            </p:txBody>
          </p:sp>
        </mc:Choice>
        <mc:Fallback xmlns="">
          <p:sp>
            <p:nvSpPr>
              <p:cNvPr id="3" name="Content Placeholder 2"/>
              <p:cNvSpPr>
                <a:spLocks noGrp="1" noRot="1" noChangeAspect="1" noMove="1" noResize="1" noEditPoints="1" noAdjustHandles="1" noChangeArrowheads="1" noChangeShapeType="1" noTextEdit="1"/>
              </p:cNvSpPr>
              <p:nvPr>
                <p:ph idx="1"/>
              </p:nvPr>
            </p:nvSpPr>
            <p:spPr>
              <a:xfrm>
                <a:off x="478679" y="1600201"/>
                <a:ext cx="8303243" cy="4454533"/>
              </a:xfrm>
              <a:blipFill>
                <a:blip r:embed="rId3"/>
                <a:stretch>
                  <a:fillRect l="-1542" t="-2329"/>
                </a:stretch>
              </a:blipFill>
            </p:spPr>
            <p:txBody>
              <a:bodyPr/>
              <a:lstStyle/>
              <a:p>
                <a:r>
                  <a:rPr lang="en-GB">
                    <a:noFill/>
                  </a:rPr>
                  <a:t> </a:t>
                </a:r>
              </a:p>
            </p:txBody>
          </p:sp>
        </mc:Fallback>
      </mc:AlternateContent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>
          <a:xfrm>
            <a:off x="2226499" y="6357691"/>
            <a:ext cx="4629582" cy="365125"/>
          </a:xfrm>
        </p:spPr>
        <p:txBody>
          <a:bodyPr/>
          <a:lstStyle/>
          <a:p>
            <a:r>
              <a:rPr lang="en-IN"/>
              <a:t>Lecture – 8 / Electrical Principles</a:t>
            </a:r>
            <a:endParaRPr lang="en-US" dirty="0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465DFF1-0632-DC41-8079-D9882AFED7B7}" type="slidenum">
              <a:rPr lang="en-US" smtClean="0"/>
              <a:pPr/>
              <a:t>16</a:t>
            </a:fld>
            <a:endParaRPr lang="en-US" dirty="0"/>
          </a:p>
        </p:txBody>
      </p:sp>
      <p:pic>
        <p:nvPicPr>
          <p:cNvPr id="12" name="Picture 11">
            <a:extLst>
              <a:ext uri="{FF2B5EF4-FFF2-40B4-BE49-F238E27FC236}">
                <a16:creationId xmlns:a16="http://schemas.microsoft.com/office/drawing/2014/main" id="{3DFF5A59-A63A-6405-856D-BF6D9A435F14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8850578" y="1828800"/>
            <a:ext cx="2895600" cy="32004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073631389"/>
      </p:ext>
    </p:extLst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3615590" y="-28319"/>
            <a:ext cx="5276797" cy="1325563"/>
          </a:xfrm>
        </p:spPr>
        <p:txBody>
          <a:bodyPr>
            <a:normAutofit/>
          </a:bodyPr>
          <a:lstStyle/>
          <a:p>
            <a:pPr algn="l"/>
            <a:r>
              <a:rPr lang="en-IN" dirty="0">
                <a:solidFill>
                  <a:schemeClr val="bg1"/>
                </a:solidFill>
                <a:latin typeface="+mn-lt"/>
              </a:rPr>
              <a:t>Alternating quantities</a:t>
            </a:r>
          </a:p>
        </p:txBody>
      </p:sp>
      <mc:AlternateContent xmlns:mc="http://schemas.openxmlformats.org/markup-compatibility/2006" xmlns:a14="http://schemas.microsoft.com/office/drawing/2010/main">
        <mc:Choice Requires="a14">
          <p:sp>
            <p:nvSpPr>
              <p:cNvPr id="3" name="Content Placeholder 2"/>
              <p:cNvSpPr>
                <a:spLocks noGrp="1"/>
              </p:cNvSpPr>
              <p:nvPr>
                <p:ph idx="1"/>
              </p:nvPr>
            </p:nvSpPr>
            <p:spPr>
              <a:xfrm>
                <a:off x="478679" y="1600201"/>
                <a:ext cx="8303243" cy="4454533"/>
              </a:xfrm>
            </p:spPr>
            <p:txBody>
              <a:bodyPr>
                <a:normAutofit lnSpcReduction="10000"/>
              </a:bodyPr>
              <a:lstStyle/>
              <a:p>
                <a:pPr marL="0" indent="0">
                  <a:buNone/>
                </a:pPr>
                <a:r>
                  <a:rPr lang="en-IN" b="1" dirty="0"/>
                  <a:t>Leading Phase Difference:</a:t>
                </a:r>
              </a:p>
              <a:p>
                <a:r>
                  <a:rPr lang="en-GB" dirty="0"/>
                  <a:t>In the given diagram, the current waveform is at zero while the voltage waveform has a positive value at the same instance. </a:t>
                </a:r>
              </a:p>
              <a:p>
                <a:r>
                  <a:rPr lang="en-GB" dirty="0"/>
                  <a:t>This indicates that there is a phase shift between the current and voltage waveforms</a:t>
                </a:r>
              </a:p>
              <a:p>
                <a:r>
                  <a:rPr lang="en-IN" dirty="0"/>
                  <a:t>Consider the two alternating quantities having the equation as</a:t>
                </a:r>
              </a:p>
              <a:p>
                <a:pPr marL="0" indent="0">
                  <a:buNone/>
                </a:pPr>
                <a14:m>
                  <m:oMath xmlns:m="http://schemas.openxmlformats.org/officeDocument/2006/math">
                    <m:r>
                      <a:rPr lang="en-IN" i="1">
                        <a:latin typeface="Cambria Math" panose="02040503050406030204" pitchFamily="18" charset="0"/>
                      </a:rPr>
                      <m:t>𝑉</m:t>
                    </m:r>
                    <m:r>
                      <a:rPr lang="en-IN" i="1">
                        <a:latin typeface="Cambria Math" panose="02040503050406030204" pitchFamily="18" charset="0"/>
                      </a:rPr>
                      <m:t>=</m:t>
                    </m:r>
                    <m:sSub>
                      <m:sSubPr>
                        <m:ctrlPr>
                          <a:rPr lang="en-IN" i="1">
                            <a:latin typeface="Cambria Math" panose="02040503050406030204" pitchFamily="18" charset="0"/>
                          </a:rPr>
                        </m:ctrlPr>
                      </m:sSubPr>
                      <m:e>
                        <m:r>
                          <a:rPr lang="en-IN" i="1">
                            <a:latin typeface="Cambria Math" panose="02040503050406030204" pitchFamily="18" charset="0"/>
                          </a:rPr>
                          <m:t>𝑉</m:t>
                        </m:r>
                      </m:e>
                      <m:sub>
                        <m:r>
                          <a:rPr lang="en-IN" i="1">
                            <a:latin typeface="Cambria Math" panose="02040503050406030204" pitchFamily="18" charset="0"/>
                          </a:rPr>
                          <m:t>𝑚</m:t>
                        </m:r>
                      </m:sub>
                    </m:sSub>
                    <m:r>
                      <a:rPr lang="en-IN" i="1">
                        <a:latin typeface="Cambria Math" panose="02040503050406030204" pitchFamily="18" charset="0"/>
                      </a:rPr>
                      <m:t>𝑠𝑖𝑛</m:t>
                    </m:r>
                    <m:r>
                      <a:rPr lang="en-GB" i="1">
                        <a:latin typeface="Cambria Math" panose="02040503050406030204" pitchFamily="18" charset="0"/>
                        <a:ea typeface="Cambria Math" panose="02040503050406030204" pitchFamily="18" charset="0"/>
                      </a:rPr>
                      <m:t>𝜔</m:t>
                    </m:r>
                    <m:r>
                      <a:rPr lang="en-GB" i="1">
                        <a:latin typeface="Cambria Math" panose="02040503050406030204" pitchFamily="18" charset="0"/>
                        <a:ea typeface="Cambria Math" panose="02040503050406030204" pitchFamily="18" charset="0"/>
                      </a:rPr>
                      <m:t>𝑡</m:t>
                    </m:r>
                  </m:oMath>
                </a14:m>
                <a:r>
                  <a:rPr lang="en-IN" dirty="0"/>
                  <a:t>, </a:t>
                </a:r>
                <a14:m>
                  <m:oMath xmlns:m="http://schemas.openxmlformats.org/officeDocument/2006/math">
                    <m:r>
                      <a:rPr lang="en-GB" b="0" i="1" smtClean="0">
                        <a:latin typeface="Cambria Math" panose="02040503050406030204" pitchFamily="18" charset="0"/>
                      </a:rPr>
                      <m:t>𝐼</m:t>
                    </m:r>
                    <m:r>
                      <a:rPr lang="en-IN" i="1">
                        <a:latin typeface="Cambria Math" panose="02040503050406030204" pitchFamily="18" charset="0"/>
                      </a:rPr>
                      <m:t>=</m:t>
                    </m:r>
                    <m:sSub>
                      <m:sSubPr>
                        <m:ctrlPr>
                          <a:rPr lang="en-IN" i="1">
                            <a:latin typeface="Cambria Math" panose="02040503050406030204" pitchFamily="18" charset="0"/>
                          </a:rPr>
                        </m:ctrlPr>
                      </m:sSubPr>
                      <m:e>
                        <m:r>
                          <a:rPr lang="en-GB" b="0" i="1" smtClean="0">
                            <a:latin typeface="Cambria Math" panose="02040503050406030204" pitchFamily="18" charset="0"/>
                          </a:rPr>
                          <m:t>𝐼</m:t>
                        </m:r>
                      </m:e>
                      <m:sub>
                        <m:r>
                          <a:rPr lang="en-IN" i="1">
                            <a:latin typeface="Cambria Math" panose="02040503050406030204" pitchFamily="18" charset="0"/>
                          </a:rPr>
                          <m:t>𝑚</m:t>
                        </m:r>
                      </m:sub>
                    </m:sSub>
                    <m:r>
                      <m:rPr>
                        <m:sty m:val="p"/>
                      </m:rPr>
                      <a:rPr lang="en-IN" i="0">
                        <a:latin typeface="Cambria Math" panose="02040503050406030204" pitchFamily="18" charset="0"/>
                      </a:rPr>
                      <m:t>sin</m:t>
                    </m:r>
                    <m:r>
                      <a:rPr lang="en-GB" b="0" i="1" smtClean="0">
                        <a:latin typeface="Cambria Math" panose="02040503050406030204" pitchFamily="18" charset="0"/>
                      </a:rPr>
                      <m:t>⁡(</m:t>
                    </m:r>
                    <m:r>
                      <a:rPr lang="en-GB" i="1">
                        <a:latin typeface="Cambria Math" panose="02040503050406030204" pitchFamily="18" charset="0"/>
                        <a:ea typeface="Cambria Math" panose="02040503050406030204" pitchFamily="18" charset="0"/>
                      </a:rPr>
                      <m:t>𝜔</m:t>
                    </m:r>
                    <m:r>
                      <a:rPr lang="en-GB" i="1">
                        <a:latin typeface="Cambria Math" panose="02040503050406030204" pitchFamily="18" charset="0"/>
                        <a:ea typeface="Cambria Math" panose="02040503050406030204" pitchFamily="18" charset="0"/>
                      </a:rPr>
                      <m:t>𝑡</m:t>
                    </m:r>
                    <m:r>
                      <a:rPr lang="en-GB" b="0" i="1" smtClean="0">
                        <a:latin typeface="Cambria Math" panose="02040503050406030204" pitchFamily="18" charset="0"/>
                        <a:ea typeface="Cambria Math" panose="02040503050406030204" pitchFamily="18" charset="0"/>
                      </a:rPr>
                      <m:t>+</m:t>
                    </m:r>
                    <m:r>
                      <m:rPr>
                        <m:sty m:val="p"/>
                      </m:rPr>
                      <a:rPr lang="el-GR" b="0" i="1" smtClean="0">
                        <a:latin typeface="Cambria Math" panose="02040503050406030204" pitchFamily="18" charset="0"/>
                        <a:ea typeface="Cambria Math" panose="02040503050406030204" pitchFamily="18" charset="0"/>
                      </a:rPr>
                      <m:t>ϕ</m:t>
                    </m:r>
                    <m:r>
                      <a:rPr lang="en-GB" b="0" i="1" smtClean="0">
                        <a:latin typeface="Cambria Math" panose="02040503050406030204" pitchFamily="18" charset="0"/>
                        <a:ea typeface="Cambria Math" panose="02040503050406030204" pitchFamily="18" charset="0"/>
                      </a:rPr>
                      <m:t>)</m:t>
                    </m:r>
                  </m:oMath>
                </a14:m>
                <a:endParaRPr lang="en-IN" dirty="0"/>
              </a:p>
              <a:p>
                <a:r>
                  <a:rPr lang="en-IN" dirty="0"/>
                  <a:t>The current is leading Voltage by an angle </a:t>
                </a:r>
                <a14:m>
                  <m:oMath xmlns:m="http://schemas.openxmlformats.org/officeDocument/2006/math">
                    <m:r>
                      <m:rPr>
                        <m:sty m:val="p"/>
                      </m:rPr>
                      <a:rPr lang="el-GR" b="0" i="1" smtClean="0">
                        <a:latin typeface="Cambria Math" panose="02040503050406030204" pitchFamily="18" charset="0"/>
                        <a:ea typeface="Cambria Math" panose="02040503050406030204" pitchFamily="18" charset="0"/>
                      </a:rPr>
                      <m:t>ϕ</m:t>
                    </m:r>
                  </m:oMath>
                </a14:m>
                <a:endParaRPr lang="en-IN" dirty="0"/>
              </a:p>
              <a:p>
                <a:pPr marL="0" indent="0">
                  <a:buNone/>
                </a:pPr>
                <a:endParaRPr lang="en-IN" dirty="0">
                  <a:solidFill>
                    <a:srgbClr val="FF0000"/>
                  </a:solidFill>
                </a:endParaRPr>
              </a:p>
            </p:txBody>
          </p:sp>
        </mc:Choice>
        <mc:Fallback xmlns="">
          <p:sp>
            <p:nvSpPr>
              <p:cNvPr id="3" name="Content Placeholder 2"/>
              <p:cNvSpPr>
                <a:spLocks noGrp="1" noRot="1" noChangeAspect="1" noMove="1" noResize="1" noEditPoints="1" noAdjustHandles="1" noChangeArrowheads="1" noChangeShapeType="1" noTextEdit="1"/>
              </p:cNvSpPr>
              <p:nvPr>
                <p:ph idx="1"/>
              </p:nvPr>
            </p:nvSpPr>
            <p:spPr>
              <a:xfrm>
                <a:off x="478679" y="1600201"/>
                <a:ext cx="8303243" cy="4454533"/>
              </a:xfrm>
              <a:blipFill>
                <a:blip r:embed="rId3"/>
                <a:stretch>
                  <a:fillRect l="-1542" t="-3151" r="-1542"/>
                </a:stretch>
              </a:blipFill>
            </p:spPr>
            <p:txBody>
              <a:bodyPr/>
              <a:lstStyle/>
              <a:p>
                <a:r>
                  <a:rPr lang="en-GB">
                    <a:noFill/>
                  </a:rPr>
                  <a:t> </a:t>
                </a:r>
              </a:p>
            </p:txBody>
          </p:sp>
        </mc:Fallback>
      </mc:AlternateContent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>
          <a:xfrm>
            <a:off x="2226499" y="6357691"/>
            <a:ext cx="4629582" cy="365125"/>
          </a:xfrm>
        </p:spPr>
        <p:txBody>
          <a:bodyPr/>
          <a:lstStyle/>
          <a:p>
            <a:r>
              <a:rPr lang="en-IN"/>
              <a:t>Lecture – 8 / Electrical Principles</a:t>
            </a:r>
            <a:endParaRPr lang="en-US" dirty="0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465DFF1-0632-DC41-8079-D9882AFED7B7}" type="slidenum">
              <a:rPr lang="en-US" smtClean="0"/>
              <a:pPr/>
              <a:t>17</a:t>
            </a:fld>
            <a:endParaRPr lang="en-US" dirty="0"/>
          </a:p>
        </p:txBody>
      </p:sp>
      <p:pic>
        <p:nvPicPr>
          <p:cNvPr id="7" name="Picture 6">
            <a:extLst>
              <a:ext uri="{FF2B5EF4-FFF2-40B4-BE49-F238E27FC236}">
                <a16:creationId xmlns:a16="http://schemas.microsoft.com/office/drawing/2014/main" id="{E7A3B38E-69F0-FC09-EDF9-C343E26B5AEF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9273034" y="1713669"/>
            <a:ext cx="2581275" cy="329565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192468625"/>
      </p:ext>
    </p:extLst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3529673" y="0"/>
            <a:ext cx="6086869" cy="1325563"/>
          </a:xfrm>
        </p:spPr>
        <p:txBody>
          <a:bodyPr>
            <a:normAutofit/>
          </a:bodyPr>
          <a:lstStyle/>
          <a:p>
            <a:pPr algn="l"/>
            <a:r>
              <a:rPr lang="en-IN" dirty="0">
                <a:solidFill>
                  <a:schemeClr val="bg1"/>
                </a:solidFill>
                <a:latin typeface="+mn-lt"/>
              </a:rPr>
              <a:t>Alternating quantities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644377" y="1666203"/>
            <a:ext cx="10721186" cy="4454533"/>
          </a:xfrm>
        </p:spPr>
        <p:txBody>
          <a:bodyPr>
            <a:normAutofit/>
          </a:bodyPr>
          <a:lstStyle/>
          <a:p>
            <a:pPr marL="0" indent="0">
              <a:buNone/>
            </a:pPr>
            <a:r>
              <a:rPr lang="en-IN" sz="3200" b="1" dirty="0"/>
              <a:t>Root mean square value (RMS)</a:t>
            </a:r>
          </a:p>
          <a:p>
            <a:r>
              <a:rPr lang="en-GB" dirty="0"/>
              <a:t>The Root Mean Square (RMS) value of an alternating quantity (such as current or voltage) is a measure of the effective value of that quantity. It represents the equivalent value of direct current (DC) that would deliver the same amount of power to a resistive load as the AC does over a complete cycle.</a:t>
            </a:r>
          </a:p>
          <a:p>
            <a:r>
              <a:rPr lang="en-IN" dirty="0"/>
              <a:t>The </a:t>
            </a:r>
            <a:r>
              <a:rPr lang="en-IN" b="1" dirty="0"/>
              <a:t>alternating quantity </a:t>
            </a:r>
            <a:r>
              <a:rPr lang="en-IN" dirty="0"/>
              <a:t>is assumed to be </a:t>
            </a:r>
            <a:r>
              <a:rPr lang="en-IN" b="1" dirty="0"/>
              <a:t>RMS value</a:t>
            </a:r>
          </a:p>
          <a:p>
            <a:r>
              <a:rPr lang="en-IN" b="1" dirty="0" err="1"/>
              <a:t>Eg</a:t>
            </a:r>
            <a:r>
              <a:rPr lang="en-IN" b="1" dirty="0"/>
              <a:t>: Domestic main supply in UK is 230V, which is assumed as 230 </a:t>
            </a:r>
            <a:r>
              <a:rPr lang="en-IN" b="1" dirty="0" err="1"/>
              <a:t>Vrms</a:t>
            </a:r>
            <a:endParaRPr lang="en-IN" b="1" dirty="0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>
          <a:xfrm>
            <a:off x="2226499" y="6357691"/>
            <a:ext cx="4629582" cy="365125"/>
          </a:xfrm>
        </p:spPr>
        <p:txBody>
          <a:bodyPr/>
          <a:lstStyle/>
          <a:p>
            <a:r>
              <a:rPr lang="en-IN"/>
              <a:t>Lecture – 8 / Electrical Principles</a:t>
            </a:r>
            <a:endParaRPr lang="en-US" dirty="0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465DFF1-0632-DC41-8079-D9882AFED7B7}" type="slidenum">
              <a:rPr lang="en-US" smtClean="0"/>
              <a:pPr/>
              <a:t>18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435451347"/>
      </p:ext>
    </p:extLst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3474441" y="-101028"/>
            <a:ext cx="5794343" cy="1325563"/>
          </a:xfrm>
        </p:spPr>
        <p:txBody>
          <a:bodyPr>
            <a:normAutofit/>
          </a:bodyPr>
          <a:lstStyle/>
          <a:p>
            <a:pPr algn="l"/>
            <a:r>
              <a:rPr lang="en-IN" dirty="0">
                <a:solidFill>
                  <a:schemeClr val="bg1"/>
                </a:solidFill>
                <a:latin typeface="+mn-lt"/>
              </a:rPr>
              <a:t>Alternating quantities</a:t>
            </a:r>
          </a:p>
        </p:txBody>
      </p:sp>
      <mc:AlternateContent xmlns:mc="http://schemas.openxmlformats.org/markup-compatibility/2006" xmlns:a14="http://schemas.microsoft.com/office/drawing/2010/main">
        <mc:Choice Requires="a14">
          <p:sp>
            <p:nvSpPr>
              <p:cNvPr id="3" name="Content Placeholder 2"/>
              <p:cNvSpPr>
                <a:spLocks noGrp="1"/>
              </p:cNvSpPr>
              <p:nvPr>
                <p:ph idx="1"/>
              </p:nvPr>
            </p:nvSpPr>
            <p:spPr>
              <a:xfrm>
                <a:off x="1293495" y="1617108"/>
                <a:ext cx="10156233" cy="4454533"/>
              </a:xfrm>
            </p:spPr>
            <p:txBody>
              <a:bodyPr>
                <a:normAutofit/>
              </a:bodyPr>
              <a:lstStyle/>
              <a:p>
                <a:pPr marL="0" indent="0">
                  <a:buNone/>
                </a:pPr>
                <a:r>
                  <a:rPr lang="en-IN" dirty="0"/>
                  <a:t>Expression for RMS value of sine wave</a:t>
                </a:r>
              </a:p>
              <a:p>
                <a:pPr marL="0" indent="0">
                  <a:buNone/>
                </a:pPr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sSub>
                        <m:sSubPr>
                          <m:ctrlPr>
                            <a:rPr lang="en-IN" b="1" i="1" smtClean="0">
                              <a:latin typeface="Cambria Math" panose="02040503050406030204" pitchFamily="18" charset="0"/>
                            </a:rPr>
                          </m:ctrlPr>
                        </m:sSubPr>
                        <m:e>
                          <m:r>
                            <a:rPr lang="en-IN" b="1" i="1" smtClean="0">
                              <a:latin typeface="Cambria Math" panose="02040503050406030204" pitchFamily="18" charset="0"/>
                            </a:rPr>
                            <m:t>𝑰</m:t>
                          </m:r>
                        </m:e>
                        <m:sub>
                          <m:r>
                            <a:rPr lang="en-IN" b="1" i="1" smtClean="0">
                              <a:latin typeface="Cambria Math" panose="02040503050406030204" pitchFamily="18" charset="0"/>
                            </a:rPr>
                            <m:t>𝒓𝒎𝒔</m:t>
                          </m:r>
                        </m:sub>
                      </m:sSub>
                      <m:r>
                        <a:rPr lang="en-IN" b="1" i="1" smtClean="0">
                          <a:latin typeface="Cambria Math" panose="02040503050406030204" pitchFamily="18" charset="0"/>
                        </a:rPr>
                        <m:t>=</m:t>
                      </m:r>
                      <m:f>
                        <m:fPr>
                          <m:ctrlPr>
                            <a:rPr lang="en-IN" b="1" i="1" smtClean="0">
                              <a:latin typeface="Cambria Math" panose="02040503050406030204" pitchFamily="18" charset="0"/>
                            </a:rPr>
                          </m:ctrlPr>
                        </m:fPr>
                        <m:num>
                          <m:sSub>
                            <m:sSubPr>
                              <m:ctrlPr>
                                <a:rPr lang="en-IN" b="1" i="1" smtClean="0">
                                  <a:latin typeface="Cambria Math" panose="02040503050406030204" pitchFamily="18" charset="0"/>
                                </a:rPr>
                              </m:ctrlPr>
                            </m:sSubPr>
                            <m:e>
                              <m:r>
                                <a:rPr lang="en-IN" b="1" i="1" smtClean="0">
                                  <a:latin typeface="Cambria Math" panose="02040503050406030204" pitchFamily="18" charset="0"/>
                                </a:rPr>
                                <m:t>𝑰</m:t>
                              </m:r>
                            </m:e>
                            <m:sub>
                              <m:r>
                                <a:rPr lang="en-IN" b="1" i="1" smtClean="0">
                                  <a:latin typeface="Cambria Math" panose="02040503050406030204" pitchFamily="18" charset="0"/>
                                </a:rPr>
                                <m:t>𝒎</m:t>
                              </m:r>
                            </m:sub>
                          </m:sSub>
                        </m:num>
                        <m:den>
                          <m:rad>
                            <m:radPr>
                              <m:degHide m:val="on"/>
                              <m:ctrlPr>
                                <a:rPr lang="en-IN" b="1" i="1" smtClean="0">
                                  <a:latin typeface="Cambria Math" panose="02040503050406030204" pitchFamily="18" charset="0"/>
                                </a:rPr>
                              </m:ctrlPr>
                            </m:radPr>
                            <m:deg/>
                            <m:e>
                              <m:r>
                                <a:rPr lang="en-IN" b="1" i="1" smtClean="0">
                                  <a:latin typeface="Cambria Math" panose="02040503050406030204" pitchFamily="18" charset="0"/>
                                </a:rPr>
                                <m:t>𝟐</m:t>
                              </m:r>
                            </m:e>
                          </m:rad>
                        </m:den>
                      </m:f>
                    </m:oMath>
                  </m:oMathPara>
                </a14:m>
                <a:endParaRPr lang="en-IN" b="1" dirty="0"/>
              </a:p>
              <a:p>
                <a:pPr marL="0" indent="0">
                  <a:buNone/>
                </a:pPr>
                <a:endParaRPr lang="en-IN" b="1" dirty="0"/>
              </a:p>
              <a:p>
                <a:pPr marL="0" indent="0">
                  <a:buNone/>
                </a:pPr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sSub>
                        <m:sSubPr>
                          <m:ctrlPr>
                            <a:rPr lang="en-IN" b="1" i="1">
                              <a:latin typeface="Cambria Math" panose="02040503050406030204" pitchFamily="18" charset="0"/>
                            </a:rPr>
                          </m:ctrlPr>
                        </m:sSubPr>
                        <m:e>
                          <m:r>
                            <a:rPr lang="en-IN" b="1" i="1" smtClean="0">
                              <a:latin typeface="Cambria Math" panose="02040503050406030204" pitchFamily="18" charset="0"/>
                            </a:rPr>
                            <m:t>𝑽</m:t>
                          </m:r>
                        </m:e>
                        <m:sub>
                          <m:r>
                            <a:rPr lang="en-IN" b="1" i="1">
                              <a:latin typeface="Cambria Math" panose="02040503050406030204" pitchFamily="18" charset="0"/>
                            </a:rPr>
                            <m:t>𝒓𝒎𝒔</m:t>
                          </m:r>
                        </m:sub>
                      </m:sSub>
                      <m:r>
                        <a:rPr lang="en-IN" b="1" i="1">
                          <a:latin typeface="Cambria Math" panose="02040503050406030204" pitchFamily="18" charset="0"/>
                        </a:rPr>
                        <m:t>=</m:t>
                      </m:r>
                      <m:f>
                        <m:fPr>
                          <m:ctrlPr>
                            <a:rPr lang="en-IN" b="1" i="1">
                              <a:latin typeface="Cambria Math" panose="02040503050406030204" pitchFamily="18" charset="0"/>
                            </a:rPr>
                          </m:ctrlPr>
                        </m:fPr>
                        <m:num>
                          <m:sSub>
                            <m:sSubPr>
                              <m:ctrlPr>
                                <a:rPr lang="en-IN" b="1" i="1">
                                  <a:latin typeface="Cambria Math" panose="02040503050406030204" pitchFamily="18" charset="0"/>
                                </a:rPr>
                              </m:ctrlPr>
                            </m:sSubPr>
                            <m:e>
                              <m:r>
                                <a:rPr lang="en-IN" b="1" i="1" smtClean="0">
                                  <a:latin typeface="Cambria Math" panose="02040503050406030204" pitchFamily="18" charset="0"/>
                                </a:rPr>
                                <m:t>𝑽</m:t>
                              </m:r>
                            </m:e>
                            <m:sub>
                              <m:r>
                                <a:rPr lang="en-IN" b="1" i="1">
                                  <a:latin typeface="Cambria Math" panose="02040503050406030204" pitchFamily="18" charset="0"/>
                                </a:rPr>
                                <m:t>𝒎</m:t>
                              </m:r>
                            </m:sub>
                          </m:sSub>
                        </m:num>
                        <m:den>
                          <m:rad>
                            <m:radPr>
                              <m:degHide m:val="on"/>
                              <m:ctrlPr>
                                <a:rPr lang="en-IN" b="1" i="1">
                                  <a:latin typeface="Cambria Math" panose="02040503050406030204" pitchFamily="18" charset="0"/>
                                </a:rPr>
                              </m:ctrlPr>
                            </m:radPr>
                            <m:deg/>
                            <m:e>
                              <m:r>
                                <a:rPr lang="en-IN" b="1" i="1">
                                  <a:latin typeface="Cambria Math" panose="02040503050406030204" pitchFamily="18" charset="0"/>
                                </a:rPr>
                                <m:t>𝟐</m:t>
                              </m:r>
                            </m:e>
                          </m:rad>
                        </m:den>
                      </m:f>
                    </m:oMath>
                  </m:oMathPara>
                </a14:m>
                <a:endParaRPr lang="en-IN" b="1" dirty="0"/>
              </a:p>
              <a:p>
                <a:pPr marL="0" indent="0">
                  <a:buNone/>
                </a:pPr>
                <a:r>
                  <a:rPr lang="en-IN" dirty="0"/>
                  <a:t>Where,</a:t>
                </a:r>
              </a:p>
              <a:p>
                <a:pPr marL="0" indent="0">
                  <a:buNone/>
                </a:pPr>
                <a14:m>
                  <m:oMath xmlns:m="http://schemas.openxmlformats.org/officeDocument/2006/math">
                    <m:sSub>
                      <m:sSubPr>
                        <m:ctrlPr>
                          <a:rPr lang="en-IN" i="1">
                            <a:latin typeface="Cambria Math" panose="02040503050406030204" pitchFamily="18" charset="0"/>
                          </a:rPr>
                        </m:ctrlPr>
                      </m:sSubPr>
                      <m:e>
                        <m:r>
                          <a:rPr lang="en-IN" b="0" i="1" smtClean="0">
                            <a:latin typeface="Cambria Math" panose="02040503050406030204" pitchFamily="18" charset="0"/>
                          </a:rPr>
                          <m:t>𝐼</m:t>
                        </m:r>
                      </m:e>
                      <m:sub>
                        <m:r>
                          <a:rPr lang="en-IN" b="0" i="1" smtClean="0">
                            <a:latin typeface="Cambria Math" panose="02040503050406030204" pitchFamily="18" charset="0"/>
                          </a:rPr>
                          <m:t>𝑚</m:t>
                        </m:r>
                      </m:sub>
                    </m:sSub>
                    <m:r>
                      <a:rPr lang="en-GB" b="0" i="0" smtClean="0">
                        <a:latin typeface="Cambria Math" panose="02040503050406030204" pitchFamily="18" charset="0"/>
                      </a:rPr>
                      <m:t>−</m:t>
                    </m:r>
                  </m:oMath>
                </a14:m>
                <a:r>
                  <a:rPr lang="en-IN" dirty="0"/>
                  <a:t> Peak value of Current</a:t>
                </a:r>
              </a:p>
              <a:p>
                <a:pPr marL="0" indent="0">
                  <a:buNone/>
                </a:pPr>
                <a14:m>
                  <m:oMath xmlns:m="http://schemas.openxmlformats.org/officeDocument/2006/math">
                    <m:sSub>
                      <m:sSubPr>
                        <m:ctrlPr>
                          <a:rPr lang="en-IN" i="1" smtClean="0">
                            <a:latin typeface="Cambria Math" panose="02040503050406030204" pitchFamily="18" charset="0"/>
                          </a:rPr>
                        </m:ctrlPr>
                      </m:sSubPr>
                      <m:e>
                        <m:r>
                          <a:rPr lang="en-IN" b="0" i="1" smtClean="0">
                            <a:latin typeface="Cambria Math" panose="02040503050406030204" pitchFamily="18" charset="0"/>
                          </a:rPr>
                          <m:t>𝑉</m:t>
                        </m:r>
                      </m:e>
                      <m:sub>
                        <m:r>
                          <a:rPr lang="en-IN" b="0" i="1" smtClean="0">
                            <a:latin typeface="Cambria Math" panose="02040503050406030204" pitchFamily="18" charset="0"/>
                          </a:rPr>
                          <m:t>𝑚</m:t>
                        </m:r>
                      </m:sub>
                    </m:sSub>
                  </m:oMath>
                </a14:m>
                <a:r>
                  <a:rPr lang="en-IN" dirty="0"/>
                  <a:t> -Peak value of voltage</a:t>
                </a:r>
              </a:p>
            </p:txBody>
          </p:sp>
        </mc:Choice>
        <mc:Fallback xmlns="">
          <p:sp>
            <p:nvSpPr>
              <p:cNvPr id="3" name="Content Placeholder 2"/>
              <p:cNvSpPr>
                <a:spLocks noGrp="1" noRot="1" noChangeAspect="1" noMove="1" noResize="1" noEditPoints="1" noAdjustHandles="1" noChangeArrowheads="1" noChangeShapeType="1" noTextEdit="1"/>
              </p:cNvSpPr>
              <p:nvPr>
                <p:ph idx="1"/>
              </p:nvPr>
            </p:nvSpPr>
            <p:spPr>
              <a:xfrm>
                <a:off x="1293495" y="1617108"/>
                <a:ext cx="10156233" cy="4454533"/>
              </a:xfrm>
              <a:blipFill>
                <a:blip r:embed="rId3"/>
                <a:stretch>
                  <a:fillRect l="-1200" t="-2189"/>
                </a:stretch>
              </a:blipFill>
            </p:spPr>
            <p:txBody>
              <a:bodyPr/>
              <a:lstStyle/>
              <a:p>
                <a:r>
                  <a:rPr lang="en-GB">
                    <a:noFill/>
                  </a:rPr>
                  <a:t> </a:t>
                </a:r>
              </a:p>
            </p:txBody>
          </p:sp>
        </mc:Fallback>
      </mc:AlternateContent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>
          <a:xfrm>
            <a:off x="2226499" y="6357691"/>
            <a:ext cx="4629582" cy="365125"/>
          </a:xfrm>
        </p:spPr>
        <p:txBody>
          <a:bodyPr/>
          <a:lstStyle/>
          <a:p>
            <a:r>
              <a:rPr lang="en-IN"/>
              <a:t>Lecture – 8 / Electrical Principles</a:t>
            </a:r>
            <a:endParaRPr lang="en-US" dirty="0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465DFF1-0632-DC41-8079-D9882AFED7B7}" type="slidenum">
              <a:rPr lang="en-US" smtClean="0"/>
              <a:pPr/>
              <a:t>19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644045623"/>
      </p:ext>
    </p:extLst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3290333" y="79140"/>
            <a:ext cx="5872077" cy="1120035"/>
          </a:xfrm>
        </p:spPr>
        <p:txBody>
          <a:bodyPr>
            <a:normAutofit/>
          </a:bodyPr>
          <a:lstStyle/>
          <a:p>
            <a:pPr algn="ctr"/>
            <a:r>
              <a:rPr lang="en-IN" dirty="0">
                <a:solidFill>
                  <a:schemeClr val="bg1"/>
                </a:solidFill>
                <a:latin typeface="+mn-lt"/>
              </a:rPr>
              <a:t>Phasor Diagrams</a:t>
            </a:r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>
          <a:xfrm>
            <a:off x="2226499" y="6357691"/>
            <a:ext cx="4629582" cy="365125"/>
          </a:xfrm>
        </p:spPr>
        <p:txBody>
          <a:bodyPr/>
          <a:lstStyle/>
          <a:p>
            <a:r>
              <a:rPr lang="en-IN"/>
              <a:t>Lecture – 8 / Electrical Principles</a:t>
            </a:r>
            <a:endParaRPr lang="en-US" dirty="0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465DFF1-0632-DC41-8079-D9882AFED7B7}" type="slidenum">
              <a:rPr lang="en-US" smtClean="0"/>
              <a:pPr/>
              <a:t>20</a:t>
            </a:fld>
            <a:endParaRPr lang="en-US" dirty="0"/>
          </a:p>
        </p:txBody>
      </p:sp>
      <p:sp>
        <p:nvSpPr>
          <p:cNvPr id="7" name="Content Placeholder 6"/>
          <p:cNvSpPr>
            <a:spLocks noGrp="1"/>
          </p:cNvSpPr>
          <p:nvPr>
            <p:ph idx="1"/>
          </p:nvPr>
        </p:nvSpPr>
        <p:spPr>
          <a:xfrm>
            <a:off x="233044" y="1694877"/>
            <a:ext cx="5582545" cy="4167112"/>
          </a:xfrm>
        </p:spPr>
        <p:txBody>
          <a:bodyPr>
            <a:normAutofit/>
          </a:bodyPr>
          <a:lstStyle/>
          <a:p>
            <a:pPr marL="0" indent="0">
              <a:buNone/>
            </a:pPr>
            <a:r>
              <a:rPr lang="en-GB" sz="3200" b="0" i="0" dirty="0">
                <a:effectLst/>
              </a:rPr>
              <a:t>Phasor Diagrams are </a:t>
            </a:r>
            <a:r>
              <a:rPr lang="en-GB" sz="3200" b="1" i="0" dirty="0">
                <a:effectLst/>
              </a:rPr>
              <a:t>a graphical way </a:t>
            </a:r>
            <a:r>
              <a:rPr lang="en-GB" sz="3200" i="0" dirty="0">
                <a:effectLst/>
              </a:rPr>
              <a:t>of representing the </a:t>
            </a:r>
            <a:r>
              <a:rPr lang="en-GB" sz="3200" b="1" i="0" dirty="0">
                <a:effectLst/>
              </a:rPr>
              <a:t>magnitude and directional relationship </a:t>
            </a:r>
            <a:r>
              <a:rPr lang="en-GB" sz="3200" i="0" dirty="0">
                <a:effectLst/>
              </a:rPr>
              <a:t>between </a:t>
            </a:r>
            <a:r>
              <a:rPr lang="en-GB" sz="3200" b="1" i="0" dirty="0">
                <a:effectLst/>
              </a:rPr>
              <a:t>number of alternating quantities</a:t>
            </a:r>
            <a:r>
              <a:rPr lang="en-GB" sz="3200" b="0" i="0" dirty="0">
                <a:effectLst/>
              </a:rPr>
              <a:t>.</a:t>
            </a:r>
            <a:endParaRPr lang="en-US" sz="3200" dirty="0"/>
          </a:p>
        </p:txBody>
      </p:sp>
      <p:pic>
        <p:nvPicPr>
          <p:cNvPr id="8" name="Picture 7">
            <a:extLst>
              <a:ext uri="{FF2B5EF4-FFF2-40B4-BE49-F238E27FC236}">
                <a16:creationId xmlns:a16="http://schemas.microsoft.com/office/drawing/2014/main" id="{8D887FE9-6B4D-966A-062F-53096AC283A2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750286" y="1906916"/>
            <a:ext cx="6327157" cy="3454829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062080889"/>
      </p:ext>
    </p:extLst>
  </p:cSld>
  <p:clrMapOvr>
    <a:masterClrMapping/>
  </p:clrMapOvr>
</p:sld>
</file>

<file path=ppt/slides/slide2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3290333" y="79140"/>
            <a:ext cx="5872077" cy="1120035"/>
          </a:xfrm>
        </p:spPr>
        <p:txBody>
          <a:bodyPr>
            <a:normAutofit/>
          </a:bodyPr>
          <a:lstStyle/>
          <a:p>
            <a:pPr algn="ctr"/>
            <a:r>
              <a:rPr lang="en-IN" dirty="0">
                <a:solidFill>
                  <a:schemeClr val="bg1"/>
                </a:solidFill>
                <a:latin typeface="+mn-lt"/>
              </a:rPr>
              <a:t>Phasor Diagrams</a:t>
            </a:r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>
          <a:xfrm>
            <a:off x="2226499" y="6357691"/>
            <a:ext cx="4629582" cy="365125"/>
          </a:xfrm>
        </p:spPr>
        <p:txBody>
          <a:bodyPr/>
          <a:lstStyle/>
          <a:p>
            <a:r>
              <a:rPr lang="en-IN"/>
              <a:t>Lecture – 8 / Electrical Principles</a:t>
            </a:r>
            <a:endParaRPr lang="en-US" dirty="0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465DFF1-0632-DC41-8079-D9882AFED7B7}" type="slidenum">
              <a:rPr lang="en-US" smtClean="0"/>
              <a:pPr/>
              <a:t>21</a:t>
            </a:fld>
            <a:endParaRPr lang="en-US" dirty="0"/>
          </a:p>
        </p:txBody>
      </p:sp>
      <mc:AlternateContent xmlns:mc="http://schemas.openxmlformats.org/markup-compatibility/2006" xmlns:a14="http://schemas.microsoft.com/office/drawing/2010/main">
        <mc:Choice Requires="a14">
          <p:sp>
            <p:nvSpPr>
              <p:cNvPr id="7" name="Content Placeholder 6"/>
              <p:cNvSpPr>
                <a:spLocks noGrp="1"/>
              </p:cNvSpPr>
              <p:nvPr>
                <p:ph idx="1"/>
              </p:nvPr>
            </p:nvSpPr>
            <p:spPr>
              <a:xfrm>
                <a:off x="306687" y="1694877"/>
                <a:ext cx="11574376" cy="4167112"/>
              </a:xfrm>
            </p:spPr>
            <p:txBody>
              <a:bodyPr>
                <a:normAutofit fontScale="77500" lnSpcReduction="20000"/>
              </a:bodyPr>
              <a:lstStyle/>
              <a:p>
                <a:pPr marL="0" indent="0">
                  <a:buNone/>
                </a:pPr>
                <a:r>
                  <a:rPr lang="en-US" b="1" dirty="0"/>
                  <a:t>Example 1</a:t>
                </a:r>
              </a:p>
              <a:p>
                <a:pPr marL="0" indent="0">
                  <a:buNone/>
                </a:pPr>
                <a:r>
                  <a:rPr lang="en-US" dirty="0"/>
                  <a:t>Two Sinusoidal currents are given by </a:t>
                </a:r>
                <a14:m>
                  <m:oMath xmlns:m="http://schemas.openxmlformats.org/officeDocument/2006/math">
                    <m:sSub>
                      <m:sSubPr>
                        <m:ctrlPr>
                          <a:rPr lang="en-IN" i="1">
                            <a:latin typeface="Cambria Math" panose="02040503050406030204" pitchFamily="18" charset="0"/>
                          </a:rPr>
                        </m:ctrlPr>
                      </m:sSubPr>
                      <m:e>
                        <m:r>
                          <a:rPr lang="en-GB" i="1">
                            <a:latin typeface="Cambria Math" panose="02040503050406030204" pitchFamily="18" charset="0"/>
                          </a:rPr>
                          <m:t>𝐼</m:t>
                        </m:r>
                      </m:e>
                      <m:sub>
                        <m:r>
                          <a:rPr lang="en-GB" b="0" i="1" smtClean="0">
                            <a:latin typeface="Cambria Math" panose="02040503050406030204" pitchFamily="18" charset="0"/>
                          </a:rPr>
                          <m:t>1</m:t>
                        </m:r>
                      </m:sub>
                    </m:sSub>
                    <m:r>
                      <a:rPr lang="en-IN" i="1">
                        <a:latin typeface="Cambria Math" panose="02040503050406030204" pitchFamily="18" charset="0"/>
                      </a:rPr>
                      <m:t> =</m:t>
                    </m:r>
                    <m:r>
                      <a:rPr lang="en-GB" b="0" i="0" smtClean="0">
                        <a:latin typeface="Cambria Math" panose="02040503050406030204" pitchFamily="18" charset="0"/>
                      </a:rPr>
                      <m:t>10</m:t>
                    </m:r>
                    <m:r>
                      <m:rPr>
                        <m:sty m:val="p"/>
                      </m:rPr>
                      <a:rPr lang="en-IN" i="0">
                        <a:latin typeface="Cambria Math" panose="02040503050406030204" pitchFamily="18" charset="0"/>
                      </a:rPr>
                      <m:t>sin</m:t>
                    </m:r>
                    <m:r>
                      <a:rPr lang="en-GB" b="0" i="1" smtClean="0">
                        <a:latin typeface="Cambria Math" panose="02040503050406030204" pitchFamily="18" charset="0"/>
                      </a:rPr>
                      <m:t>⁡(</m:t>
                    </m:r>
                    <m:r>
                      <a:rPr lang="en-GB" i="1">
                        <a:latin typeface="Cambria Math" panose="02040503050406030204" pitchFamily="18" charset="0"/>
                        <a:ea typeface="Cambria Math" panose="02040503050406030204" pitchFamily="18" charset="0"/>
                      </a:rPr>
                      <m:t>𝜔</m:t>
                    </m:r>
                    <m:r>
                      <a:rPr lang="en-GB" i="1">
                        <a:latin typeface="Cambria Math" panose="02040503050406030204" pitchFamily="18" charset="0"/>
                        <a:ea typeface="Cambria Math" panose="02040503050406030204" pitchFamily="18" charset="0"/>
                      </a:rPr>
                      <m:t>𝑡</m:t>
                    </m:r>
                    <m:r>
                      <a:rPr lang="en-GB" b="0" i="1" smtClean="0">
                        <a:latin typeface="Cambria Math" panose="02040503050406030204" pitchFamily="18" charset="0"/>
                        <a:ea typeface="Cambria Math" panose="02040503050406030204" pitchFamily="18" charset="0"/>
                      </a:rPr>
                      <m:t>+</m:t>
                    </m:r>
                    <m:f>
                      <m:fPr>
                        <m:type m:val="skw"/>
                        <m:ctrlPr>
                          <a:rPr lang="en-GB" b="0" i="1" smtClean="0">
                            <a:latin typeface="Cambria Math" panose="02040503050406030204" pitchFamily="18" charset="0"/>
                            <a:ea typeface="Cambria Math" panose="02040503050406030204" pitchFamily="18" charset="0"/>
                          </a:rPr>
                        </m:ctrlPr>
                      </m:fPr>
                      <m:num>
                        <m:r>
                          <a:rPr lang="en-GB" b="0" i="1" smtClean="0">
                            <a:latin typeface="Cambria Math" panose="02040503050406030204" pitchFamily="18" charset="0"/>
                            <a:ea typeface="Cambria Math" panose="02040503050406030204" pitchFamily="18" charset="0"/>
                          </a:rPr>
                          <m:t>𝜋</m:t>
                        </m:r>
                      </m:num>
                      <m:den>
                        <m:r>
                          <a:rPr lang="en-GB" b="0" i="1" smtClean="0">
                            <a:latin typeface="Cambria Math" panose="02040503050406030204" pitchFamily="18" charset="0"/>
                            <a:ea typeface="Cambria Math" panose="02040503050406030204" pitchFamily="18" charset="0"/>
                          </a:rPr>
                          <m:t>3</m:t>
                        </m:r>
                      </m:den>
                    </m:f>
                    <m:r>
                      <a:rPr lang="en-GB" b="0" i="1" smtClean="0">
                        <a:latin typeface="Cambria Math" panose="02040503050406030204" pitchFamily="18" charset="0"/>
                        <a:ea typeface="Cambria Math" panose="02040503050406030204" pitchFamily="18" charset="0"/>
                      </a:rPr>
                      <m:t>)</m:t>
                    </m:r>
                  </m:oMath>
                </a14:m>
                <a:r>
                  <a:rPr lang="en-IN" dirty="0"/>
                  <a:t> and </a:t>
                </a:r>
                <a14:m>
                  <m:oMath xmlns:m="http://schemas.openxmlformats.org/officeDocument/2006/math">
                    <m:sSub>
                      <m:sSubPr>
                        <m:ctrlPr>
                          <a:rPr lang="en-IN" i="1">
                            <a:latin typeface="Cambria Math" panose="02040503050406030204" pitchFamily="18" charset="0"/>
                          </a:rPr>
                        </m:ctrlPr>
                      </m:sSubPr>
                      <m:e>
                        <m:r>
                          <a:rPr lang="en-GB" i="1">
                            <a:latin typeface="Cambria Math" panose="02040503050406030204" pitchFamily="18" charset="0"/>
                          </a:rPr>
                          <m:t>𝐼</m:t>
                        </m:r>
                      </m:e>
                      <m:sub>
                        <m:r>
                          <a:rPr lang="en-GB" b="0" i="1" smtClean="0">
                            <a:latin typeface="Cambria Math" panose="02040503050406030204" pitchFamily="18" charset="0"/>
                          </a:rPr>
                          <m:t>2</m:t>
                        </m:r>
                      </m:sub>
                    </m:sSub>
                    <m:r>
                      <a:rPr lang="en-IN" i="1">
                        <a:latin typeface="Cambria Math" panose="02040503050406030204" pitchFamily="18" charset="0"/>
                      </a:rPr>
                      <m:t> =</m:t>
                    </m:r>
                    <m:r>
                      <a:rPr lang="en-GB">
                        <a:latin typeface="Cambria Math" panose="02040503050406030204" pitchFamily="18" charset="0"/>
                      </a:rPr>
                      <m:t>1</m:t>
                    </m:r>
                    <m:r>
                      <a:rPr lang="en-GB" b="0" i="0" smtClean="0">
                        <a:latin typeface="Cambria Math" panose="02040503050406030204" pitchFamily="18" charset="0"/>
                      </a:rPr>
                      <m:t>5</m:t>
                    </m:r>
                    <m:r>
                      <m:rPr>
                        <m:sty m:val="p"/>
                      </m:rPr>
                      <a:rPr lang="en-IN">
                        <a:latin typeface="Cambria Math" panose="02040503050406030204" pitchFamily="18" charset="0"/>
                      </a:rPr>
                      <m:t>sin</m:t>
                    </m:r>
                    <m:r>
                      <a:rPr lang="en-GB" i="1">
                        <a:latin typeface="Cambria Math" panose="02040503050406030204" pitchFamily="18" charset="0"/>
                      </a:rPr>
                      <m:t>⁡(</m:t>
                    </m:r>
                    <m:r>
                      <a:rPr lang="en-GB" i="1">
                        <a:latin typeface="Cambria Math" panose="02040503050406030204" pitchFamily="18" charset="0"/>
                        <a:ea typeface="Cambria Math" panose="02040503050406030204" pitchFamily="18" charset="0"/>
                      </a:rPr>
                      <m:t>𝜔</m:t>
                    </m:r>
                    <m:r>
                      <a:rPr lang="en-GB" i="1">
                        <a:latin typeface="Cambria Math" panose="02040503050406030204" pitchFamily="18" charset="0"/>
                        <a:ea typeface="Cambria Math" panose="02040503050406030204" pitchFamily="18" charset="0"/>
                      </a:rPr>
                      <m:t>𝑡</m:t>
                    </m:r>
                    <m:r>
                      <a:rPr lang="en-GB" b="0" i="1" smtClean="0">
                        <a:latin typeface="Cambria Math" panose="02040503050406030204" pitchFamily="18" charset="0"/>
                        <a:ea typeface="Cambria Math" panose="02040503050406030204" pitchFamily="18" charset="0"/>
                      </a:rPr>
                      <m:t>−</m:t>
                    </m:r>
                    <m:f>
                      <m:fPr>
                        <m:type m:val="skw"/>
                        <m:ctrlPr>
                          <a:rPr lang="en-GB" i="1">
                            <a:latin typeface="Cambria Math" panose="02040503050406030204" pitchFamily="18" charset="0"/>
                            <a:ea typeface="Cambria Math" panose="02040503050406030204" pitchFamily="18" charset="0"/>
                          </a:rPr>
                        </m:ctrlPr>
                      </m:fPr>
                      <m:num>
                        <m:r>
                          <a:rPr lang="en-GB" i="1">
                            <a:latin typeface="Cambria Math" panose="02040503050406030204" pitchFamily="18" charset="0"/>
                            <a:ea typeface="Cambria Math" panose="02040503050406030204" pitchFamily="18" charset="0"/>
                          </a:rPr>
                          <m:t>𝜋</m:t>
                        </m:r>
                      </m:num>
                      <m:den>
                        <m:r>
                          <a:rPr lang="en-GB" b="0" i="1" smtClean="0">
                            <a:latin typeface="Cambria Math" panose="02040503050406030204" pitchFamily="18" charset="0"/>
                            <a:ea typeface="Cambria Math" panose="02040503050406030204" pitchFamily="18" charset="0"/>
                          </a:rPr>
                          <m:t>4</m:t>
                        </m:r>
                      </m:den>
                    </m:f>
                    <m:r>
                      <a:rPr lang="en-GB" i="1">
                        <a:latin typeface="Cambria Math" panose="02040503050406030204" pitchFamily="18" charset="0"/>
                        <a:ea typeface="Cambria Math" panose="02040503050406030204" pitchFamily="18" charset="0"/>
                      </a:rPr>
                      <m:t>)</m:t>
                    </m:r>
                  </m:oMath>
                </a14:m>
                <a:r>
                  <a:rPr lang="en-IN" dirty="0"/>
                  <a:t> . Calculate the phase difference between them in degrees.</a:t>
                </a:r>
              </a:p>
              <a:p>
                <a:pPr marL="0" indent="0">
                  <a:buNone/>
                </a:pPr>
                <a:endParaRPr lang="en-IN" dirty="0"/>
              </a:p>
              <a:p>
                <a:pPr marL="0" indent="0">
                  <a:buNone/>
                </a:pPr>
                <a:r>
                  <a:rPr lang="en-IN" dirty="0" err="1"/>
                  <a:t>Soln</a:t>
                </a:r>
                <a:r>
                  <a:rPr lang="en-IN" dirty="0"/>
                  <a:t>:</a:t>
                </a:r>
              </a:p>
              <a:p>
                <a:pPr marL="0" indent="0">
                  <a:buNone/>
                </a:pPr>
                <a:r>
                  <a:rPr lang="en-IN" dirty="0"/>
                  <a:t>The Phase of current </a:t>
                </a:r>
                <a14:m>
                  <m:oMath xmlns:m="http://schemas.openxmlformats.org/officeDocument/2006/math">
                    <m:sSub>
                      <m:sSubPr>
                        <m:ctrlPr>
                          <a:rPr lang="en-IN" i="1" smtClean="0">
                            <a:latin typeface="Cambria Math" panose="02040503050406030204" pitchFamily="18" charset="0"/>
                          </a:rPr>
                        </m:ctrlPr>
                      </m:sSubPr>
                      <m:e>
                        <m:r>
                          <a:rPr lang="en-GB" i="1">
                            <a:latin typeface="Cambria Math" panose="02040503050406030204" pitchFamily="18" charset="0"/>
                          </a:rPr>
                          <m:t>𝐼</m:t>
                        </m:r>
                      </m:e>
                      <m:sub>
                        <m:r>
                          <a:rPr lang="en-GB" b="0" i="1" smtClean="0">
                            <a:latin typeface="Cambria Math" panose="02040503050406030204" pitchFamily="18" charset="0"/>
                          </a:rPr>
                          <m:t>1</m:t>
                        </m:r>
                      </m:sub>
                    </m:sSub>
                  </m:oMath>
                </a14:m>
                <a:r>
                  <a:rPr lang="en-IN" dirty="0"/>
                  <a:t>is </a:t>
                </a:r>
                <a14:m>
                  <m:oMath xmlns:m="http://schemas.openxmlformats.org/officeDocument/2006/math">
                    <m:f>
                      <m:fPr>
                        <m:type m:val="skw"/>
                        <m:ctrlPr>
                          <a:rPr lang="en-GB" i="1">
                            <a:latin typeface="Cambria Math" panose="02040503050406030204" pitchFamily="18" charset="0"/>
                            <a:ea typeface="Cambria Math" panose="02040503050406030204" pitchFamily="18" charset="0"/>
                          </a:rPr>
                        </m:ctrlPr>
                      </m:fPr>
                      <m:num>
                        <m:r>
                          <a:rPr lang="en-GB" i="1">
                            <a:latin typeface="Cambria Math" panose="02040503050406030204" pitchFamily="18" charset="0"/>
                            <a:ea typeface="Cambria Math" panose="02040503050406030204" pitchFamily="18" charset="0"/>
                          </a:rPr>
                          <m:t>𝜋</m:t>
                        </m:r>
                      </m:num>
                      <m:den>
                        <m:r>
                          <a:rPr lang="en-GB" i="1">
                            <a:latin typeface="Cambria Math" panose="02040503050406030204" pitchFamily="18" charset="0"/>
                            <a:ea typeface="Cambria Math" panose="02040503050406030204" pitchFamily="18" charset="0"/>
                          </a:rPr>
                          <m:t>3</m:t>
                        </m:r>
                      </m:den>
                    </m:f>
                  </m:oMath>
                </a14:m>
                <a:r>
                  <a:rPr lang="en-IN" dirty="0"/>
                  <a:t> radians (</a:t>
                </a:r>
                <a14:m>
                  <m:oMath xmlns:m="http://schemas.openxmlformats.org/officeDocument/2006/math">
                    <m:sSup>
                      <m:sSupPr>
                        <m:ctrlPr>
                          <a:rPr lang="en-IN" i="1" smtClean="0">
                            <a:latin typeface="Cambria Math" panose="02040503050406030204" pitchFamily="18" charset="0"/>
                          </a:rPr>
                        </m:ctrlPr>
                      </m:sSupPr>
                      <m:e>
                        <m:r>
                          <a:rPr lang="en-GB" b="0" i="1" smtClean="0">
                            <a:latin typeface="Cambria Math" panose="02040503050406030204" pitchFamily="18" charset="0"/>
                          </a:rPr>
                          <m:t>60</m:t>
                        </m:r>
                      </m:e>
                      <m:sup>
                        <m:r>
                          <a:rPr lang="en-GB" b="0" i="1" smtClean="0">
                            <a:latin typeface="Cambria Math" panose="02040503050406030204" pitchFamily="18" charset="0"/>
                          </a:rPr>
                          <m:t>0</m:t>
                        </m:r>
                      </m:sup>
                    </m:sSup>
                    <m:r>
                      <a:rPr lang="en-GB" b="0" i="1" smtClean="0">
                        <a:latin typeface="Cambria Math" panose="02040503050406030204" pitchFamily="18" charset="0"/>
                      </a:rPr>
                      <m:t>)</m:t>
                    </m:r>
                  </m:oMath>
                </a14:m>
                <a:r>
                  <a:rPr lang="en-IN" dirty="0"/>
                  <a:t>, while the Phase of current </a:t>
                </a:r>
                <a14:m>
                  <m:oMath xmlns:m="http://schemas.openxmlformats.org/officeDocument/2006/math">
                    <m:sSub>
                      <m:sSubPr>
                        <m:ctrlPr>
                          <a:rPr lang="en-IN" i="1">
                            <a:latin typeface="Cambria Math" panose="02040503050406030204" pitchFamily="18" charset="0"/>
                          </a:rPr>
                        </m:ctrlPr>
                      </m:sSubPr>
                      <m:e>
                        <m:r>
                          <a:rPr lang="en-GB" i="1">
                            <a:latin typeface="Cambria Math" panose="02040503050406030204" pitchFamily="18" charset="0"/>
                          </a:rPr>
                          <m:t>𝐼</m:t>
                        </m:r>
                      </m:e>
                      <m:sub>
                        <m:r>
                          <a:rPr lang="en-GB" b="0" i="1" smtClean="0">
                            <a:latin typeface="Cambria Math" panose="02040503050406030204" pitchFamily="18" charset="0"/>
                          </a:rPr>
                          <m:t>2</m:t>
                        </m:r>
                      </m:sub>
                    </m:sSub>
                  </m:oMath>
                </a14:m>
                <a:r>
                  <a:rPr lang="en-IN" dirty="0"/>
                  <a:t>is </a:t>
                </a:r>
                <a14:m>
                  <m:oMath xmlns:m="http://schemas.openxmlformats.org/officeDocument/2006/math">
                    <m:r>
                      <a:rPr lang="en-GB" b="0" i="0" smtClean="0">
                        <a:latin typeface="Cambria Math" panose="02040503050406030204" pitchFamily="18" charset="0"/>
                        <a:ea typeface="Cambria Math" panose="02040503050406030204" pitchFamily="18" charset="0"/>
                      </a:rPr>
                      <m:t>−</m:t>
                    </m:r>
                    <m:f>
                      <m:fPr>
                        <m:type m:val="skw"/>
                        <m:ctrlPr>
                          <a:rPr lang="en-GB" i="1">
                            <a:latin typeface="Cambria Math" panose="02040503050406030204" pitchFamily="18" charset="0"/>
                            <a:ea typeface="Cambria Math" panose="02040503050406030204" pitchFamily="18" charset="0"/>
                          </a:rPr>
                        </m:ctrlPr>
                      </m:fPr>
                      <m:num>
                        <m:r>
                          <a:rPr lang="en-GB" i="1">
                            <a:latin typeface="Cambria Math" panose="02040503050406030204" pitchFamily="18" charset="0"/>
                            <a:ea typeface="Cambria Math" panose="02040503050406030204" pitchFamily="18" charset="0"/>
                          </a:rPr>
                          <m:t>𝜋</m:t>
                        </m:r>
                      </m:num>
                      <m:den>
                        <m:r>
                          <a:rPr lang="en-GB" b="0" i="1" smtClean="0">
                            <a:latin typeface="Cambria Math" panose="02040503050406030204" pitchFamily="18" charset="0"/>
                            <a:ea typeface="Cambria Math" panose="02040503050406030204" pitchFamily="18" charset="0"/>
                          </a:rPr>
                          <m:t>4</m:t>
                        </m:r>
                      </m:den>
                    </m:f>
                  </m:oMath>
                </a14:m>
                <a:r>
                  <a:rPr lang="en-IN" dirty="0"/>
                  <a:t> radians (-</a:t>
                </a:r>
                <a14:m>
                  <m:oMath xmlns:m="http://schemas.openxmlformats.org/officeDocument/2006/math">
                    <m:sSup>
                      <m:sSupPr>
                        <m:ctrlPr>
                          <a:rPr lang="en-IN" i="1">
                            <a:latin typeface="Cambria Math" panose="02040503050406030204" pitchFamily="18" charset="0"/>
                          </a:rPr>
                        </m:ctrlPr>
                      </m:sSupPr>
                      <m:e>
                        <m:r>
                          <a:rPr lang="en-GB" b="0" i="1" smtClean="0">
                            <a:latin typeface="Cambria Math" panose="02040503050406030204" pitchFamily="18" charset="0"/>
                          </a:rPr>
                          <m:t>45</m:t>
                        </m:r>
                      </m:e>
                      <m:sup>
                        <m:r>
                          <a:rPr lang="en-GB" i="1">
                            <a:latin typeface="Cambria Math" panose="02040503050406030204" pitchFamily="18" charset="0"/>
                          </a:rPr>
                          <m:t>0</m:t>
                        </m:r>
                      </m:sup>
                    </m:sSup>
                    <m:r>
                      <a:rPr lang="en-GB" i="1">
                        <a:latin typeface="Cambria Math" panose="02040503050406030204" pitchFamily="18" charset="0"/>
                      </a:rPr>
                      <m:t>)</m:t>
                    </m:r>
                  </m:oMath>
                </a14:m>
                <a:endParaRPr lang="en-IN" dirty="0"/>
              </a:p>
              <a:p>
                <a:pPr marL="0" indent="0">
                  <a:buNone/>
                </a:pPr>
                <a:r>
                  <a:rPr lang="en-IN" dirty="0"/>
                  <a:t>Hence the phase difference between the two is </a:t>
                </a:r>
                <a14:m>
                  <m:oMath xmlns:m="http://schemas.openxmlformats.org/officeDocument/2006/math">
                    <m:r>
                      <m:rPr>
                        <m:sty m:val="p"/>
                      </m:rPr>
                      <a:rPr lang="el-GR" b="0" i="1" smtClean="0">
                        <a:latin typeface="Cambria Math" panose="02040503050406030204" pitchFamily="18" charset="0"/>
                        <a:ea typeface="Cambria Math" panose="02040503050406030204" pitchFamily="18" charset="0"/>
                      </a:rPr>
                      <m:t>ϕ</m:t>
                    </m:r>
                  </m:oMath>
                </a14:m>
                <a:endParaRPr lang="en-IN" dirty="0"/>
              </a:p>
              <a:p>
                <a:pPr marL="0" indent="0">
                  <a:buNone/>
                </a:pPr>
                <a14:m>
                  <m:oMath xmlns:m="http://schemas.openxmlformats.org/officeDocument/2006/math">
                    <m:r>
                      <m:rPr>
                        <m:sty m:val="p"/>
                      </m:rPr>
                      <a:rPr lang="el-GR" b="0" i="1" smtClean="0">
                        <a:latin typeface="Cambria Math" panose="02040503050406030204" pitchFamily="18" charset="0"/>
                        <a:ea typeface="Cambria Math" panose="02040503050406030204" pitchFamily="18" charset="0"/>
                      </a:rPr>
                      <m:t>ϕ</m:t>
                    </m:r>
                    <m:r>
                      <a:rPr lang="en-GB" b="0" i="1" smtClean="0">
                        <a:latin typeface="Cambria Math" panose="02040503050406030204" pitchFamily="18" charset="0"/>
                        <a:ea typeface="Cambria Math" panose="02040503050406030204" pitchFamily="18" charset="0"/>
                      </a:rPr>
                      <m:t>=</m:t>
                    </m:r>
                  </m:oMath>
                </a14:m>
                <a:r>
                  <a:rPr lang="en-IN" dirty="0"/>
                  <a:t> </a:t>
                </a:r>
                <a14:m>
                  <m:oMath xmlns:m="http://schemas.openxmlformats.org/officeDocument/2006/math">
                    <m:sSub>
                      <m:sSubPr>
                        <m:ctrlPr>
                          <a:rPr lang="en-IN" i="1">
                            <a:latin typeface="Cambria Math" panose="02040503050406030204" pitchFamily="18" charset="0"/>
                          </a:rPr>
                        </m:ctrlPr>
                      </m:sSubPr>
                      <m:e>
                        <m:r>
                          <m:rPr>
                            <m:sty m:val="p"/>
                          </m:rPr>
                          <a:rPr lang="el-GR" i="1">
                            <a:latin typeface="Cambria Math" panose="02040503050406030204" pitchFamily="18" charset="0"/>
                            <a:ea typeface="Cambria Math" panose="02040503050406030204" pitchFamily="18" charset="0"/>
                          </a:rPr>
                          <m:t>ϕ</m:t>
                        </m:r>
                      </m:e>
                      <m:sub>
                        <m:r>
                          <a:rPr lang="en-GB" i="1">
                            <a:latin typeface="Cambria Math" panose="02040503050406030204" pitchFamily="18" charset="0"/>
                          </a:rPr>
                          <m:t>1</m:t>
                        </m:r>
                      </m:sub>
                    </m:sSub>
                    <m:r>
                      <a:rPr lang="en-GB" b="0" i="1" smtClean="0">
                        <a:latin typeface="Cambria Math" panose="02040503050406030204" pitchFamily="18" charset="0"/>
                      </a:rPr>
                      <m:t>−</m:t>
                    </m:r>
                    <m:sSub>
                      <m:sSubPr>
                        <m:ctrlPr>
                          <a:rPr lang="en-IN" i="1">
                            <a:latin typeface="Cambria Math" panose="02040503050406030204" pitchFamily="18" charset="0"/>
                          </a:rPr>
                        </m:ctrlPr>
                      </m:sSubPr>
                      <m:e>
                        <m:r>
                          <m:rPr>
                            <m:sty m:val="p"/>
                          </m:rPr>
                          <a:rPr lang="el-GR" i="1">
                            <a:latin typeface="Cambria Math" panose="02040503050406030204" pitchFamily="18" charset="0"/>
                            <a:ea typeface="Cambria Math" panose="02040503050406030204" pitchFamily="18" charset="0"/>
                          </a:rPr>
                          <m:t>ϕ</m:t>
                        </m:r>
                      </m:e>
                      <m:sub>
                        <m:r>
                          <a:rPr lang="en-GB" b="0" i="1" smtClean="0">
                            <a:latin typeface="Cambria Math" panose="02040503050406030204" pitchFamily="18" charset="0"/>
                          </a:rPr>
                          <m:t>2</m:t>
                        </m:r>
                      </m:sub>
                    </m:sSub>
                    <m:r>
                      <a:rPr lang="en-GB" b="0" i="0" smtClean="0">
                        <a:latin typeface="Cambria Math" panose="02040503050406030204" pitchFamily="18" charset="0"/>
                      </a:rPr>
                      <m:t>=</m:t>
                    </m:r>
                    <m:sSup>
                      <m:sSupPr>
                        <m:ctrlPr>
                          <a:rPr lang="en-IN" i="1">
                            <a:latin typeface="Cambria Math" panose="02040503050406030204" pitchFamily="18" charset="0"/>
                          </a:rPr>
                        </m:ctrlPr>
                      </m:sSupPr>
                      <m:e>
                        <m:r>
                          <a:rPr lang="en-GB" i="1">
                            <a:latin typeface="Cambria Math" panose="02040503050406030204" pitchFamily="18" charset="0"/>
                          </a:rPr>
                          <m:t>60</m:t>
                        </m:r>
                      </m:e>
                      <m:sup>
                        <m:r>
                          <a:rPr lang="en-GB" i="1">
                            <a:latin typeface="Cambria Math" panose="02040503050406030204" pitchFamily="18" charset="0"/>
                          </a:rPr>
                          <m:t>0</m:t>
                        </m:r>
                      </m:sup>
                    </m:sSup>
                    <m:r>
                      <a:rPr lang="en-GB" b="0" i="1" smtClean="0">
                        <a:latin typeface="Cambria Math" panose="02040503050406030204" pitchFamily="18" charset="0"/>
                      </a:rPr>
                      <m:t>−</m:t>
                    </m:r>
                    <m:d>
                      <m:dPr>
                        <m:ctrlPr>
                          <a:rPr lang="en-GB" b="0" i="1" smtClean="0">
                            <a:latin typeface="Cambria Math" panose="02040503050406030204" pitchFamily="18" charset="0"/>
                          </a:rPr>
                        </m:ctrlPr>
                      </m:dPr>
                      <m:e>
                        <m:r>
                          <a:rPr lang="en-GB" b="0" i="1" smtClean="0">
                            <a:latin typeface="Cambria Math" panose="02040503050406030204" pitchFamily="18" charset="0"/>
                          </a:rPr>
                          <m:t>−</m:t>
                        </m:r>
                        <m:sSup>
                          <m:sSupPr>
                            <m:ctrlPr>
                              <a:rPr lang="en-IN" i="1">
                                <a:latin typeface="Cambria Math" panose="02040503050406030204" pitchFamily="18" charset="0"/>
                              </a:rPr>
                            </m:ctrlPr>
                          </m:sSupPr>
                          <m:e>
                            <m:r>
                              <a:rPr lang="en-GB" b="0" i="1" smtClean="0">
                                <a:latin typeface="Cambria Math" panose="02040503050406030204" pitchFamily="18" charset="0"/>
                              </a:rPr>
                              <m:t>45</m:t>
                            </m:r>
                          </m:e>
                          <m:sup>
                            <m:r>
                              <a:rPr lang="en-GB" i="1">
                                <a:latin typeface="Cambria Math" panose="02040503050406030204" pitchFamily="18" charset="0"/>
                              </a:rPr>
                              <m:t>0</m:t>
                            </m:r>
                          </m:sup>
                        </m:sSup>
                      </m:e>
                    </m:d>
                    <m:r>
                      <a:rPr lang="en-GB" b="0" i="1" smtClean="0">
                        <a:latin typeface="Cambria Math" panose="02040503050406030204" pitchFamily="18" charset="0"/>
                      </a:rPr>
                      <m:t>=</m:t>
                    </m:r>
                    <m:sSup>
                      <m:sSupPr>
                        <m:ctrlPr>
                          <a:rPr lang="en-IN" i="1">
                            <a:latin typeface="Cambria Math" panose="02040503050406030204" pitchFamily="18" charset="0"/>
                          </a:rPr>
                        </m:ctrlPr>
                      </m:sSupPr>
                      <m:e>
                        <m:r>
                          <a:rPr lang="en-GB" b="0" i="1" smtClean="0">
                            <a:latin typeface="Cambria Math" panose="02040503050406030204" pitchFamily="18" charset="0"/>
                          </a:rPr>
                          <m:t>10</m:t>
                        </m:r>
                        <m:r>
                          <a:rPr lang="en-GB" i="1">
                            <a:latin typeface="Cambria Math" panose="02040503050406030204" pitchFamily="18" charset="0"/>
                          </a:rPr>
                          <m:t>5</m:t>
                        </m:r>
                      </m:e>
                      <m:sup>
                        <m:r>
                          <a:rPr lang="en-GB" i="1">
                            <a:latin typeface="Cambria Math" panose="02040503050406030204" pitchFamily="18" charset="0"/>
                          </a:rPr>
                          <m:t>0</m:t>
                        </m:r>
                      </m:sup>
                    </m:sSup>
                  </m:oMath>
                </a14:m>
                <a:endParaRPr lang="en-IN" dirty="0"/>
              </a:p>
              <a:p>
                <a:pPr marL="0" indent="0">
                  <a:buNone/>
                </a:pPr>
                <a:endParaRPr lang="en-IN" dirty="0"/>
              </a:p>
              <a:p>
                <a:pPr marL="0" indent="0">
                  <a:buNone/>
                </a:pPr>
                <a14:m>
                  <m:oMath xmlns:m="http://schemas.openxmlformats.org/officeDocument/2006/math">
                    <m:sSub>
                      <m:sSubPr>
                        <m:ctrlPr>
                          <a:rPr lang="en-IN" i="1" smtClean="0">
                            <a:latin typeface="Cambria Math" panose="02040503050406030204" pitchFamily="18" charset="0"/>
                          </a:rPr>
                        </m:ctrlPr>
                      </m:sSubPr>
                      <m:e>
                        <m:r>
                          <a:rPr lang="en-GB" i="1">
                            <a:latin typeface="Cambria Math" panose="02040503050406030204" pitchFamily="18" charset="0"/>
                          </a:rPr>
                          <m:t>𝐼</m:t>
                        </m:r>
                      </m:e>
                      <m:sub>
                        <m:r>
                          <a:rPr lang="en-GB" b="0" i="1" smtClean="0">
                            <a:latin typeface="Cambria Math" panose="02040503050406030204" pitchFamily="18" charset="0"/>
                          </a:rPr>
                          <m:t>2</m:t>
                        </m:r>
                      </m:sub>
                    </m:sSub>
                  </m:oMath>
                </a14:m>
                <a:r>
                  <a:rPr lang="en-IN" dirty="0"/>
                  <a:t> lags </a:t>
                </a:r>
                <a14:m>
                  <m:oMath xmlns:m="http://schemas.openxmlformats.org/officeDocument/2006/math">
                    <m:sSub>
                      <m:sSubPr>
                        <m:ctrlPr>
                          <a:rPr lang="en-IN" i="1">
                            <a:latin typeface="Cambria Math" panose="02040503050406030204" pitchFamily="18" charset="0"/>
                          </a:rPr>
                        </m:ctrlPr>
                      </m:sSubPr>
                      <m:e>
                        <m:r>
                          <a:rPr lang="en-GB" i="1">
                            <a:latin typeface="Cambria Math" panose="02040503050406030204" pitchFamily="18" charset="0"/>
                          </a:rPr>
                          <m:t>𝐼</m:t>
                        </m:r>
                      </m:e>
                      <m:sub>
                        <m:r>
                          <a:rPr lang="en-GB" b="0" i="1" smtClean="0">
                            <a:latin typeface="Cambria Math" panose="02040503050406030204" pitchFamily="18" charset="0"/>
                          </a:rPr>
                          <m:t>1</m:t>
                        </m:r>
                      </m:sub>
                    </m:sSub>
                    <m:r>
                      <a:rPr lang="en-IN" i="1">
                        <a:latin typeface="Cambria Math" panose="02040503050406030204" pitchFamily="18" charset="0"/>
                      </a:rPr>
                      <m:t> </m:t>
                    </m:r>
                  </m:oMath>
                </a14:m>
                <a:endParaRPr lang="en-IN" dirty="0"/>
              </a:p>
              <a:p>
                <a:pPr marL="0" indent="0">
                  <a:buNone/>
                </a:pPr>
                <a:r>
                  <a:rPr lang="en-US" dirty="0"/>
                  <a:t> </a:t>
                </a:r>
              </a:p>
            </p:txBody>
          </p:sp>
        </mc:Choice>
        <mc:Fallback xmlns="">
          <p:sp>
            <p:nvSpPr>
              <p:cNvPr id="7" name="Content Placeholder 6"/>
              <p:cNvSpPr>
                <a:spLocks noGrp="1" noRot="1" noChangeAspect="1" noMove="1" noResize="1" noEditPoints="1" noAdjustHandles="1" noChangeArrowheads="1" noChangeShapeType="1" noTextEdit="1"/>
              </p:cNvSpPr>
              <p:nvPr>
                <p:ph idx="1"/>
              </p:nvPr>
            </p:nvSpPr>
            <p:spPr>
              <a:xfrm>
                <a:off x="306687" y="1694877"/>
                <a:ext cx="11574376" cy="4167112"/>
              </a:xfrm>
              <a:blipFill>
                <a:blip r:embed="rId3"/>
                <a:stretch>
                  <a:fillRect l="-685" t="-5556"/>
                </a:stretch>
              </a:blipFill>
            </p:spPr>
            <p:txBody>
              <a:bodyPr/>
              <a:lstStyle/>
              <a:p>
                <a:r>
                  <a:rPr lang="en-GB">
                    <a:noFill/>
                  </a:rPr>
                  <a:t> </a:t>
                </a:r>
              </a:p>
            </p:txBody>
          </p:sp>
        </mc:Fallback>
      </mc:AlternateContent>
      <p:pic>
        <p:nvPicPr>
          <p:cNvPr id="6" name="Picture 5">
            <a:extLst>
              <a:ext uri="{FF2B5EF4-FFF2-40B4-BE49-F238E27FC236}">
                <a16:creationId xmlns:a16="http://schemas.microsoft.com/office/drawing/2014/main" id="{CF4E7CE3-B9BD-8102-5632-8AC90CFCAC64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8163821" y="3821675"/>
            <a:ext cx="2129731" cy="2235307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547570847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5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2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3614093" y="0"/>
            <a:ext cx="4963814" cy="1325563"/>
          </a:xfrm>
        </p:spPr>
        <p:txBody>
          <a:bodyPr>
            <a:normAutofit/>
          </a:bodyPr>
          <a:lstStyle/>
          <a:p>
            <a:pPr algn="ctr"/>
            <a:r>
              <a:rPr lang="en-IN" dirty="0">
                <a:solidFill>
                  <a:schemeClr val="bg1"/>
                </a:solidFill>
                <a:latin typeface="+mn-lt"/>
              </a:rPr>
              <a:t>Exercise</a:t>
            </a:r>
          </a:p>
        </p:txBody>
      </p:sp>
      <mc:AlternateContent xmlns:mc="http://schemas.openxmlformats.org/markup-compatibility/2006" xmlns:a14="http://schemas.microsoft.com/office/drawing/2010/main">
        <mc:Choice Requires="a14">
          <p:sp>
            <p:nvSpPr>
              <p:cNvPr id="3" name="Content Placeholder 2"/>
              <p:cNvSpPr>
                <a:spLocks noGrp="1"/>
              </p:cNvSpPr>
              <p:nvPr>
                <p:ph idx="1"/>
              </p:nvPr>
            </p:nvSpPr>
            <p:spPr>
              <a:xfrm>
                <a:off x="883715" y="1666203"/>
                <a:ext cx="10058519" cy="4454533"/>
              </a:xfrm>
            </p:spPr>
            <p:txBody>
              <a:bodyPr>
                <a:normAutofit/>
              </a:bodyPr>
              <a:lstStyle/>
              <a:p>
                <a:pPr marL="0" indent="0">
                  <a:buNone/>
                </a:pPr>
                <a:r>
                  <a:rPr lang="en-IN" b="1" dirty="0"/>
                  <a:t>Example 2</a:t>
                </a:r>
              </a:p>
              <a:p>
                <a:pPr marL="0" indent="0">
                  <a:buNone/>
                </a:pPr>
                <a:r>
                  <a:rPr lang="en-IN" dirty="0"/>
                  <a:t>Determine the periodic time for frequencies of a) 50Hz b) 20KHz</a:t>
                </a:r>
              </a:p>
              <a:p>
                <a:pPr marL="0" indent="0">
                  <a:buNone/>
                </a:pPr>
                <a:r>
                  <a:rPr lang="en-IN" dirty="0" err="1"/>
                  <a:t>Soln</a:t>
                </a:r>
                <a:r>
                  <a:rPr lang="en-IN" dirty="0"/>
                  <a:t>:</a:t>
                </a:r>
              </a:p>
              <a:p>
                <a:pPr marL="514350" indent="-514350">
                  <a:buAutoNum type="alphaLcParenR"/>
                </a:pPr>
                <a:r>
                  <a:rPr lang="en-IN" dirty="0"/>
                  <a:t>Time Period is </a:t>
                </a:r>
                <a14:m>
                  <m:oMath xmlns:m="http://schemas.openxmlformats.org/officeDocument/2006/math">
                    <m:r>
                      <a:rPr lang="en-GB" b="0" i="1" smtClean="0">
                        <a:latin typeface="Cambria Math" panose="02040503050406030204" pitchFamily="18" charset="0"/>
                      </a:rPr>
                      <m:t>𝑇</m:t>
                    </m:r>
                    <m:r>
                      <a:rPr lang="en-GB" b="0" i="1" smtClean="0">
                        <a:latin typeface="Cambria Math" panose="02040503050406030204" pitchFamily="18" charset="0"/>
                      </a:rPr>
                      <m:t>=</m:t>
                    </m:r>
                    <m:f>
                      <m:fPr>
                        <m:ctrlPr>
                          <a:rPr lang="en-GB" i="1" smtClean="0">
                            <a:latin typeface="Cambria Math" panose="02040503050406030204" pitchFamily="18" charset="0"/>
                          </a:rPr>
                        </m:ctrlPr>
                      </m:fPr>
                      <m:num>
                        <m:r>
                          <a:rPr lang="en-GB" b="0" i="1" smtClean="0">
                            <a:latin typeface="Cambria Math" panose="02040503050406030204" pitchFamily="18" charset="0"/>
                          </a:rPr>
                          <m:t>1</m:t>
                        </m:r>
                      </m:num>
                      <m:den>
                        <m:r>
                          <a:rPr lang="en-GB" b="0" i="1" smtClean="0">
                            <a:latin typeface="Cambria Math" panose="02040503050406030204" pitchFamily="18" charset="0"/>
                          </a:rPr>
                          <m:t>𝑓</m:t>
                        </m:r>
                      </m:den>
                    </m:f>
                    <m:r>
                      <a:rPr lang="en-GB" b="0" i="1" smtClean="0">
                        <a:latin typeface="Cambria Math" panose="02040503050406030204" pitchFamily="18" charset="0"/>
                      </a:rPr>
                      <m:t>=</m:t>
                    </m:r>
                    <m:f>
                      <m:fPr>
                        <m:ctrlPr>
                          <a:rPr lang="en-GB" i="1" smtClean="0">
                            <a:latin typeface="Cambria Math" panose="02040503050406030204" pitchFamily="18" charset="0"/>
                          </a:rPr>
                        </m:ctrlPr>
                      </m:fPr>
                      <m:num>
                        <m:r>
                          <a:rPr lang="en-GB" b="0" i="1" smtClean="0">
                            <a:latin typeface="Cambria Math" panose="02040503050406030204" pitchFamily="18" charset="0"/>
                          </a:rPr>
                          <m:t>1</m:t>
                        </m:r>
                      </m:num>
                      <m:den>
                        <m:r>
                          <a:rPr lang="en-GB" b="0" i="1" smtClean="0">
                            <a:latin typeface="Cambria Math" panose="02040503050406030204" pitchFamily="18" charset="0"/>
                          </a:rPr>
                          <m:t>50</m:t>
                        </m:r>
                      </m:den>
                    </m:f>
                    <m:r>
                      <a:rPr lang="en-GB" b="0" i="1" smtClean="0">
                        <a:latin typeface="Cambria Math" panose="02040503050406030204" pitchFamily="18" charset="0"/>
                      </a:rPr>
                      <m:t>=0.02</m:t>
                    </m:r>
                    <m:r>
                      <a:rPr lang="en-GB" b="0" i="1" smtClean="0">
                        <a:latin typeface="Cambria Math" panose="02040503050406030204" pitchFamily="18" charset="0"/>
                      </a:rPr>
                      <m:t>𝑠</m:t>
                    </m:r>
                    <m:r>
                      <a:rPr lang="en-GB" b="0" i="1" smtClean="0">
                        <a:latin typeface="Cambria Math" panose="02040503050406030204" pitchFamily="18" charset="0"/>
                      </a:rPr>
                      <m:t>=20</m:t>
                    </m:r>
                    <m:r>
                      <a:rPr lang="en-GB" b="0" i="1" smtClean="0">
                        <a:latin typeface="Cambria Math" panose="02040503050406030204" pitchFamily="18" charset="0"/>
                      </a:rPr>
                      <m:t>𝑚𝑠</m:t>
                    </m:r>
                  </m:oMath>
                </a14:m>
                <a:endParaRPr lang="en-IN" dirty="0"/>
              </a:p>
              <a:p>
                <a:pPr marL="514350" indent="-514350">
                  <a:buFont typeface="Arial" panose="020B0604020202020204" pitchFamily="34" charset="0"/>
                  <a:buAutoNum type="alphaLcParenR"/>
                </a:pPr>
                <a:r>
                  <a:rPr lang="en-IN" dirty="0"/>
                  <a:t>Time Period is </a:t>
                </a:r>
                <a14:m>
                  <m:oMath xmlns:m="http://schemas.openxmlformats.org/officeDocument/2006/math">
                    <m:r>
                      <a:rPr lang="en-GB" b="0" i="1" smtClean="0">
                        <a:latin typeface="Cambria Math" panose="02040503050406030204" pitchFamily="18" charset="0"/>
                      </a:rPr>
                      <m:t>𝑇</m:t>
                    </m:r>
                    <m:r>
                      <a:rPr lang="en-GB" b="0" i="1" smtClean="0">
                        <a:latin typeface="Cambria Math" panose="02040503050406030204" pitchFamily="18" charset="0"/>
                      </a:rPr>
                      <m:t>=</m:t>
                    </m:r>
                    <m:f>
                      <m:fPr>
                        <m:ctrlPr>
                          <a:rPr lang="en-GB" i="1" smtClean="0">
                            <a:latin typeface="Cambria Math" panose="02040503050406030204" pitchFamily="18" charset="0"/>
                          </a:rPr>
                        </m:ctrlPr>
                      </m:fPr>
                      <m:num>
                        <m:r>
                          <a:rPr lang="en-GB" b="0" i="1" smtClean="0">
                            <a:latin typeface="Cambria Math" panose="02040503050406030204" pitchFamily="18" charset="0"/>
                          </a:rPr>
                          <m:t>1</m:t>
                        </m:r>
                      </m:num>
                      <m:den>
                        <m:r>
                          <a:rPr lang="en-GB" b="0" i="1" smtClean="0">
                            <a:latin typeface="Cambria Math" panose="02040503050406030204" pitchFamily="18" charset="0"/>
                          </a:rPr>
                          <m:t>𝑓</m:t>
                        </m:r>
                      </m:den>
                    </m:f>
                    <m:r>
                      <a:rPr lang="en-GB" b="0" i="1" smtClean="0">
                        <a:latin typeface="Cambria Math" panose="02040503050406030204" pitchFamily="18" charset="0"/>
                      </a:rPr>
                      <m:t>=</m:t>
                    </m:r>
                    <m:f>
                      <m:fPr>
                        <m:ctrlPr>
                          <a:rPr lang="en-GB" i="1" smtClean="0">
                            <a:latin typeface="Cambria Math" panose="02040503050406030204" pitchFamily="18" charset="0"/>
                          </a:rPr>
                        </m:ctrlPr>
                      </m:fPr>
                      <m:num>
                        <m:r>
                          <a:rPr lang="en-GB" b="0" i="1" smtClean="0">
                            <a:latin typeface="Cambria Math" panose="02040503050406030204" pitchFamily="18" charset="0"/>
                          </a:rPr>
                          <m:t>1</m:t>
                        </m:r>
                      </m:num>
                      <m:den>
                        <m:r>
                          <a:rPr lang="en-GB" b="0" i="1" smtClean="0">
                            <a:latin typeface="Cambria Math" panose="02040503050406030204" pitchFamily="18" charset="0"/>
                          </a:rPr>
                          <m:t>20000</m:t>
                        </m:r>
                      </m:den>
                    </m:f>
                    <m:r>
                      <a:rPr lang="en-GB" b="0" i="1" smtClean="0">
                        <a:latin typeface="Cambria Math" panose="02040503050406030204" pitchFamily="18" charset="0"/>
                      </a:rPr>
                      <m:t>=0.00005</m:t>
                    </m:r>
                    <m:r>
                      <a:rPr lang="en-GB" b="0" i="1" smtClean="0">
                        <a:latin typeface="Cambria Math" panose="02040503050406030204" pitchFamily="18" charset="0"/>
                      </a:rPr>
                      <m:t>𝑠</m:t>
                    </m:r>
                    <m:r>
                      <a:rPr lang="en-GB" b="0" i="1" smtClean="0">
                        <a:latin typeface="Cambria Math" panose="02040503050406030204" pitchFamily="18" charset="0"/>
                      </a:rPr>
                      <m:t>=50</m:t>
                    </m:r>
                    <m:r>
                      <a:rPr lang="el-GR" b="0" i="1" smtClean="0">
                        <a:latin typeface="Cambria Math" panose="02040503050406030204" pitchFamily="18" charset="0"/>
                      </a:rPr>
                      <m:t>𝜇</m:t>
                    </m:r>
                    <m:r>
                      <a:rPr lang="en-GB" b="0" i="1" smtClean="0">
                        <a:latin typeface="Cambria Math" panose="02040503050406030204" pitchFamily="18" charset="0"/>
                      </a:rPr>
                      <m:t>𝑠</m:t>
                    </m:r>
                  </m:oMath>
                </a14:m>
                <a:endParaRPr lang="en-IN" dirty="0"/>
              </a:p>
              <a:p>
                <a:pPr marL="514350" indent="-514350">
                  <a:buAutoNum type="alphaLcParenR"/>
                </a:pPr>
                <a:endParaRPr lang="en-IN" b="1" dirty="0"/>
              </a:p>
            </p:txBody>
          </p:sp>
        </mc:Choice>
        <mc:Fallback xmlns="">
          <p:sp>
            <p:nvSpPr>
              <p:cNvPr id="3" name="Content Placeholder 2"/>
              <p:cNvSpPr>
                <a:spLocks noGrp="1" noRot="1" noChangeAspect="1" noMove="1" noResize="1" noEditPoints="1" noAdjustHandles="1" noChangeArrowheads="1" noChangeShapeType="1" noTextEdit="1"/>
              </p:cNvSpPr>
              <p:nvPr>
                <p:ph idx="1"/>
              </p:nvPr>
            </p:nvSpPr>
            <p:spPr>
              <a:xfrm>
                <a:off x="883715" y="1666203"/>
                <a:ext cx="10058519" cy="4454533"/>
              </a:xfrm>
              <a:blipFill>
                <a:blip r:embed="rId3"/>
                <a:stretch>
                  <a:fillRect l="-1273" t="-2189"/>
                </a:stretch>
              </a:blipFill>
            </p:spPr>
            <p:txBody>
              <a:bodyPr/>
              <a:lstStyle/>
              <a:p>
                <a:r>
                  <a:rPr lang="en-GB">
                    <a:noFill/>
                  </a:rPr>
                  <a:t> </a:t>
                </a:r>
              </a:p>
            </p:txBody>
          </p:sp>
        </mc:Fallback>
      </mc:AlternateContent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>
          <a:xfrm>
            <a:off x="2226498" y="6357691"/>
            <a:ext cx="6567698" cy="365125"/>
          </a:xfrm>
        </p:spPr>
        <p:txBody>
          <a:bodyPr/>
          <a:lstStyle/>
          <a:p>
            <a:r>
              <a:rPr lang="en-GB"/>
              <a:t>Lecture – 8 / Electrical Principles</a:t>
            </a:r>
            <a:endParaRPr lang="en-US" dirty="0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465DFF1-0632-DC41-8079-D9882AFED7B7}" type="slidenum">
              <a:rPr lang="en-US" smtClean="0"/>
              <a:pPr/>
              <a:t>22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535721624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2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3614093" y="0"/>
            <a:ext cx="4963814" cy="1325563"/>
          </a:xfrm>
        </p:spPr>
        <p:txBody>
          <a:bodyPr>
            <a:normAutofit/>
          </a:bodyPr>
          <a:lstStyle/>
          <a:p>
            <a:pPr algn="ctr"/>
            <a:r>
              <a:rPr lang="en-IN" dirty="0">
                <a:solidFill>
                  <a:schemeClr val="bg1"/>
                </a:solidFill>
                <a:latin typeface="+mn-lt"/>
              </a:rPr>
              <a:t>Exercise</a:t>
            </a:r>
          </a:p>
        </p:txBody>
      </p:sp>
      <mc:AlternateContent xmlns:mc="http://schemas.openxmlformats.org/markup-compatibility/2006" xmlns:a14="http://schemas.microsoft.com/office/drawing/2010/main">
        <mc:Choice Requires="a14">
          <p:sp>
            <p:nvSpPr>
              <p:cNvPr id="3" name="Content Placeholder 2"/>
              <p:cNvSpPr>
                <a:spLocks noGrp="1"/>
              </p:cNvSpPr>
              <p:nvPr>
                <p:ph idx="1"/>
              </p:nvPr>
            </p:nvSpPr>
            <p:spPr>
              <a:xfrm>
                <a:off x="883715" y="1666203"/>
                <a:ext cx="10058519" cy="4454533"/>
              </a:xfrm>
            </p:spPr>
            <p:txBody>
              <a:bodyPr>
                <a:normAutofit/>
              </a:bodyPr>
              <a:lstStyle/>
              <a:p>
                <a:pPr marL="0" indent="0">
                  <a:buNone/>
                </a:pPr>
                <a:r>
                  <a:rPr lang="en-IN" b="1" dirty="0"/>
                  <a:t>Example 3</a:t>
                </a:r>
              </a:p>
              <a:p>
                <a:pPr marL="0" indent="0">
                  <a:buNone/>
                </a:pPr>
                <a:r>
                  <a:rPr lang="en-IN" dirty="0"/>
                  <a:t>Determine the frequencies for the periodic time  a) 4ms b) 4</a:t>
                </a:r>
                <a:r>
                  <a:rPr lang="el-GR" dirty="0"/>
                  <a:t>μ</a:t>
                </a:r>
                <a:r>
                  <a:rPr lang="en-GB" dirty="0"/>
                  <a:t>s</a:t>
                </a:r>
              </a:p>
              <a:p>
                <a:pPr marL="0" indent="0">
                  <a:buNone/>
                </a:pPr>
                <a:r>
                  <a:rPr lang="en-GB" dirty="0" err="1"/>
                  <a:t>Soln</a:t>
                </a:r>
                <a:r>
                  <a:rPr lang="en-GB" dirty="0"/>
                  <a:t>:</a:t>
                </a:r>
                <a:endParaRPr lang="en-IN" dirty="0"/>
              </a:p>
              <a:p>
                <a:pPr marL="514350" indent="-514350">
                  <a:buAutoNum type="alphaLcParenR"/>
                </a:pPr>
                <a:r>
                  <a:rPr lang="en-IN" dirty="0"/>
                  <a:t>Frequency is </a:t>
                </a:r>
                <a14:m>
                  <m:oMath xmlns:m="http://schemas.openxmlformats.org/officeDocument/2006/math">
                    <m:r>
                      <m:rPr>
                        <m:sty m:val="p"/>
                      </m:rPr>
                      <a:rPr lang="en-GB" b="0" i="0" smtClean="0">
                        <a:latin typeface="Cambria Math" panose="02040503050406030204" pitchFamily="18" charset="0"/>
                      </a:rPr>
                      <m:t>f</m:t>
                    </m:r>
                    <m:r>
                      <a:rPr lang="en-GB" b="0" i="1" smtClean="0">
                        <a:latin typeface="Cambria Math" panose="02040503050406030204" pitchFamily="18" charset="0"/>
                      </a:rPr>
                      <m:t>=</m:t>
                    </m:r>
                    <m:f>
                      <m:fPr>
                        <m:ctrlPr>
                          <a:rPr lang="en-GB" i="1" smtClean="0">
                            <a:latin typeface="Cambria Math" panose="02040503050406030204" pitchFamily="18" charset="0"/>
                          </a:rPr>
                        </m:ctrlPr>
                      </m:fPr>
                      <m:num>
                        <m:r>
                          <a:rPr lang="en-GB" b="0" i="1" smtClean="0">
                            <a:latin typeface="Cambria Math" panose="02040503050406030204" pitchFamily="18" charset="0"/>
                          </a:rPr>
                          <m:t>1</m:t>
                        </m:r>
                      </m:num>
                      <m:den>
                        <m:r>
                          <a:rPr lang="en-GB" b="0" i="1" smtClean="0">
                            <a:latin typeface="Cambria Math" panose="02040503050406030204" pitchFamily="18" charset="0"/>
                          </a:rPr>
                          <m:t>𝑇</m:t>
                        </m:r>
                      </m:den>
                    </m:f>
                    <m:r>
                      <a:rPr lang="en-GB" b="0" i="1" smtClean="0">
                        <a:latin typeface="Cambria Math" panose="02040503050406030204" pitchFamily="18" charset="0"/>
                      </a:rPr>
                      <m:t>=</m:t>
                    </m:r>
                    <m:f>
                      <m:fPr>
                        <m:ctrlPr>
                          <a:rPr lang="en-GB" i="1" smtClean="0">
                            <a:latin typeface="Cambria Math" panose="02040503050406030204" pitchFamily="18" charset="0"/>
                          </a:rPr>
                        </m:ctrlPr>
                      </m:fPr>
                      <m:num>
                        <m:r>
                          <a:rPr lang="en-GB" b="0" i="1" smtClean="0">
                            <a:latin typeface="Cambria Math" panose="02040503050406030204" pitchFamily="18" charset="0"/>
                          </a:rPr>
                          <m:t>1</m:t>
                        </m:r>
                      </m:num>
                      <m:den>
                        <m:r>
                          <a:rPr lang="en-GB" b="0" i="1" smtClean="0">
                            <a:latin typeface="Cambria Math" panose="02040503050406030204" pitchFamily="18" charset="0"/>
                          </a:rPr>
                          <m:t>4</m:t>
                        </m:r>
                        <m:r>
                          <a:rPr lang="en-GB" b="0" i="1" smtClean="0">
                            <a:latin typeface="Cambria Math" panose="02040503050406030204" pitchFamily="18" charset="0"/>
                            <a:ea typeface="Cambria Math" panose="02040503050406030204" pitchFamily="18" charset="0"/>
                          </a:rPr>
                          <m:t>×</m:t>
                        </m:r>
                        <m:sSup>
                          <m:sSupPr>
                            <m:ctrlPr>
                              <a:rPr lang="en-GB" b="0" i="1" smtClean="0">
                                <a:latin typeface="Cambria Math" panose="02040503050406030204" pitchFamily="18" charset="0"/>
                                <a:ea typeface="Cambria Math" panose="02040503050406030204" pitchFamily="18" charset="0"/>
                              </a:rPr>
                            </m:ctrlPr>
                          </m:sSupPr>
                          <m:e>
                            <m:r>
                              <a:rPr lang="en-GB" b="0" i="1" smtClean="0">
                                <a:latin typeface="Cambria Math" panose="02040503050406030204" pitchFamily="18" charset="0"/>
                                <a:ea typeface="Cambria Math" panose="02040503050406030204" pitchFamily="18" charset="0"/>
                              </a:rPr>
                              <m:t>10</m:t>
                            </m:r>
                          </m:e>
                          <m:sup>
                            <m:r>
                              <a:rPr lang="en-GB" b="0" i="1" smtClean="0">
                                <a:latin typeface="Cambria Math" panose="02040503050406030204" pitchFamily="18" charset="0"/>
                                <a:ea typeface="Cambria Math" panose="02040503050406030204" pitchFamily="18" charset="0"/>
                              </a:rPr>
                              <m:t>−3</m:t>
                            </m:r>
                          </m:sup>
                        </m:sSup>
                      </m:den>
                    </m:f>
                    <m:r>
                      <a:rPr lang="en-GB" b="0" i="1" smtClean="0">
                        <a:latin typeface="Cambria Math" panose="02040503050406030204" pitchFamily="18" charset="0"/>
                      </a:rPr>
                      <m:t>=250 </m:t>
                    </m:r>
                    <m:r>
                      <a:rPr lang="en-GB" b="0" i="1" smtClean="0">
                        <a:latin typeface="Cambria Math" panose="02040503050406030204" pitchFamily="18" charset="0"/>
                      </a:rPr>
                      <m:t>𝐻𝑧</m:t>
                    </m:r>
                  </m:oMath>
                </a14:m>
                <a:endParaRPr lang="en-IN" dirty="0"/>
              </a:p>
              <a:p>
                <a:pPr marL="514350" indent="-514350">
                  <a:buFont typeface="Arial" panose="020B0604020202020204" pitchFamily="34" charset="0"/>
                  <a:buAutoNum type="alphaLcParenR"/>
                </a:pPr>
                <a:r>
                  <a:rPr lang="en-IN" dirty="0"/>
                  <a:t>Time Period is </a:t>
                </a:r>
                <a14:m>
                  <m:oMath xmlns:m="http://schemas.openxmlformats.org/officeDocument/2006/math">
                    <m:r>
                      <m:rPr>
                        <m:sty m:val="p"/>
                      </m:rPr>
                      <a:rPr lang="en-GB" b="0" i="0" smtClean="0">
                        <a:latin typeface="Cambria Math" panose="02040503050406030204" pitchFamily="18" charset="0"/>
                      </a:rPr>
                      <m:t>f</m:t>
                    </m:r>
                    <m:r>
                      <a:rPr lang="en-GB" b="0" i="1" smtClean="0">
                        <a:latin typeface="Cambria Math" panose="02040503050406030204" pitchFamily="18" charset="0"/>
                      </a:rPr>
                      <m:t>=</m:t>
                    </m:r>
                    <m:f>
                      <m:fPr>
                        <m:ctrlPr>
                          <a:rPr lang="en-GB" i="1" smtClean="0">
                            <a:latin typeface="Cambria Math" panose="02040503050406030204" pitchFamily="18" charset="0"/>
                          </a:rPr>
                        </m:ctrlPr>
                      </m:fPr>
                      <m:num>
                        <m:r>
                          <a:rPr lang="en-GB" b="0" i="1" smtClean="0">
                            <a:latin typeface="Cambria Math" panose="02040503050406030204" pitchFamily="18" charset="0"/>
                          </a:rPr>
                          <m:t>1</m:t>
                        </m:r>
                      </m:num>
                      <m:den>
                        <m:r>
                          <a:rPr lang="en-GB" b="0" i="1" smtClean="0">
                            <a:latin typeface="Cambria Math" panose="02040503050406030204" pitchFamily="18" charset="0"/>
                          </a:rPr>
                          <m:t>𝑇</m:t>
                        </m:r>
                      </m:den>
                    </m:f>
                    <m:r>
                      <a:rPr lang="en-GB" b="0" i="1" smtClean="0">
                        <a:latin typeface="Cambria Math" panose="02040503050406030204" pitchFamily="18" charset="0"/>
                      </a:rPr>
                      <m:t>=</m:t>
                    </m:r>
                    <m:f>
                      <m:fPr>
                        <m:ctrlPr>
                          <a:rPr lang="en-GB" i="1" smtClean="0">
                            <a:latin typeface="Cambria Math" panose="02040503050406030204" pitchFamily="18" charset="0"/>
                          </a:rPr>
                        </m:ctrlPr>
                      </m:fPr>
                      <m:num>
                        <m:r>
                          <a:rPr lang="en-GB" b="0" i="1" smtClean="0">
                            <a:latin typeface="Cambria Math" panose="02040503050406030204" pitchFamily="18" charset="0"/>
                          </a:rPr>
                          <m:t>1</m:t>
                        </m:r>
                      </m:num>
                      <m:den>
                        <m:r>
                          <a:rPr lang="en-GB" i="1">
                            <a:latin typeface="Cambria Math" panose="02040503050406030204" pitchFamily="18" charset="0"/>
                          </a:rPr>
                          <m:t>4</m:t>
                        </m:r>
                        <m:r>
                          <a:rPr lang="en-GB" i="1">
                            <a:latin typeface="Cambria Math" panose="02040503050406030204" pitchFamily="18" charset="0"/>
                            <a:ea typeface="Cambria Math" panose="02040503050406030204" pitchFamily="18" charset="0"/>
                          </a:rPr>
                          <m:t>×</m:t>
                        </m:r>
                        <m:sSup>
                          <m:sSupPr>
                            <m:ctrlPr>
                              <a:rPr lang="en-GB" i="1">
                                <a:latin typeface="Cambria Math" panose="02040503050406030204" pitchFamily="18" charset="0"/>
                                <a:ea typeface="Cambria Math" panose="02040503050406030204" pitchFamily="18" charset="0"/>
                              </a:rPr>
                            </m:ctrlPr>
                          </m:sSupPr>
                          <m:e>
                            <m:r>
                              <a:rPr lang="en-GB" i="1">
                                <a:latin typeface="Cambria Math" panose="02040503050406030204" pitchFamily="18" charset="0"/>
                                <a:ea typeface="Cambria Math" panose="02040503050406030204" pitchFamily="18" charset="0"/>
                              </a:rPr>
                              <m:t>10</m:t>
                            </m:r>
                          </m:e>
                          <m:sup>
                            <m:r>
                              <a:rPr lang="en-GB" i="1">
                                <a:latin typeface="Cambria Math" panose="02040503050406030204" pitchFamily="18" charset="0"/>
                                <a:ea typeface="Cambria Math" panose="02040503050406030204" pitchFamily="18" charset="0"/>
                              </a:rPr>
                              <m:t>−</m:t>
                            </m:r>
                            <m:r>
                              <a:rPr lang="en-GB" b="0" i="1" smtClean="0">
                                <a:latin typeface="Cambria Math" panose="02040503050406030204" pitchFamily="18" charset="0"/>
                                <a:ea typeface="Cambria Math" panose="02040503050406030204" pitchFamily="18" charset="0"/>
                              </a:rPr>
                              <m:t>6</m:t>
                            </m:r>
                          </m:sup>
                        </m:sSup>
                      </m:den>
                    </m:f>
                    <m:r>
                      <a:rPr lang="en-GB" b="0" i="1" smtClean="0">
                        <a:latin typeface="Cambria Math" panose="02040503050406030204" pitchFamily="18" charset="0"/>
                      </a:rPr>
                      <m:t>=250</m:t>
                    </m:r>
                    <m:r>
                      <a:rPr lang="en-GB" b="0" i="1" smtClean="0">
                        <a:latin typeface="Cambria Math" panose="02040503050406030204" pitchFamily="18" charset="0"/>
                      </a:rPr>
                      <m:t>𝑘𝐻𝑧</m:t>
                    </m:r>
                  </m:oMath>
                </a14:m>
                <a:endParaRPr lang="en-IN" dirty="0"/>
              </a:p>
              <a:p>
                <a:pPr marL="514350" indent="-514350">
                  <a:buAutoNum type="alphaLcParenR"/>
                </a:pPr>
                <a:endParaRPr lang="en-IN" b="1" dirty="0"/>
              </a:p>
            </p:txBody>
          </p:sp>
        </mc:Choice>
        <mc:Fallback xmlns="">
          <p:sp>
            <p:nvSpPr>
              <p:cNvPr id="3" name="Content Placeholder 2"/>
              <p:cNvSpPr>
                <a:spLocks noGrp="1" noRot="1" noChangeAspect="1" noMove="1" noResize="1" noEditPoints="1" noAdjustHandles="1" noChangeArrowheads="1" noChangeShapeType="1" noTextEdit="1"/>
              </p:cNvSpPr>
              <p:nvPr>
                <p:ph idx="1"/>
              </p:nvPr>
            </p:nvSpPr>
            <p:spPr>
              <a:xfrm>
                <a:off x="883715" y="1666203"/>
                <a:ext cx="10058519" cy="4454533"/>
              </a:xfrm>
              <a:blipFill>
                <a:blip r:embed="rId3"/>
                <a:stretch>
                  <a:fillRect l="-1273" t="-2189"/>
                </a:stretch>
              </a:blipFill>
            </p:spPr>
            <p:txBody>
              <a:bodyPr/>
              <a:lstStyle/>
              <a:p>
                <a:r>
                  <a:rPr lang="en-GB">
                    <a:noFill/>
                  </a:rPr>
                  <a:t> </a:t>
                </a:r>
              </a:p>
            </p:txBody>
          </p:sp>
        </mc:Fallback>
      </mc:AlternateContent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>
          <a:xfrm>
            <a:off x="2226499" y="6333143"/>
            <a:ext cx="5340314" cy="365125"/>
          </a:xfrm>
        </p:spPr>
        <p:txBody>
          <a:bodyPr/>
          <a:lstStyle/>
          <a:p>
            <a:r>
              <a:rPr lang="en-GB"/>
              <a:t>Lecture – 8 / Electrical Principles</a:t>
            </a:r>
            <a:endParaRPr lang="en-US" dirty="0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465DFF1-0632-DC41-8079-D9882AFED7B7}" type="slidenum">
              <a:rPr lang="en-US" smtClean="0"/>
              <a:pPr/>
              <a:t>23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260462169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2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55E42244-1539-E45C-64AA-C5915796EF42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60E7FF35-407D-C258-897C-37941BAE875F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614093" y="0"/>
            <a:ext cx="4963814" cy="1325563"/>
          </a:xfrm>
        </p:spPr>
        <p:txBody>
          <a:bodyPr>
            <a:normAutofit/>
          </a:bodyPr>
          <a:lstStyle/>
          <a:p>
            <a:pPr algn="ctr"/>
            <a:r>
              <a:rPr lang="en-IN" dirty="0">
                <a:solidFill>
                  <a:schemeClr val="bg1"/>
                </a:solidFill>
                <a:latin typeface="+mn-lt"/>
              </a:rPr>
              <a:t>Exercise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4D25BE01-B0AD-E9AF-A505-7FFDE4840816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883715" y="1666203"/>
            <a:ext cx="10058519" cy="4454533"/>
          </a:xfrm>
        </p:spPr>
        <p:txBody>
          <a:bodyPr>
            <a:normAutofit/>
          </a:bodyPr>
          <a:lstStyle/>
          <a:p>
            <a:pPr marL="0" indent="0">
              <a:buNone/>
            </a:pPr>
            <a:r>
              <a:rPr lang="en-IN" b="1" dirty="0"/>
              <a:t>Example 4</a:t>
            </a:r>
          </a:p>
          <a:p>
            <a:pPr marL="0" indent="0">
              <a:buNone/>
            </a:pPr>
            <a:r>
              <a:rPr lang="en-GB" dirty="0"/>
              <a:t>A sine wave is observed on an oscilloscope as shown in fig. The time setting is 10ms/div and voltage is 2V / div. Estimate the following.</a:t>
            </a:r>
          </a:p>
          <a:p>
            <a:pPr marL="571500" indent="-571500">
              <a:buAutoNum type="romanLcParenR"/>
            </a:pPr>
            <a:r>
              <a:rPr lang="en-GB" dirty="0"/>
              <a:t>Peak Voltage							</a:t>
            </a:r>
          </a:p>
          <a:p>
            <a:pPr marL="571500" indent="-571500">
              <a:buAutoNum type="romanLcParenR"/>
            </a:pPr>
            <a:r>
              <a:rPr lang="en-GB" dirty="0"/>
              <a:t>Peak to peak voltage					</a:t>
            </a:r>
          </a:p>
          <a:p>
            <a:pPr marL="571500" indent="-571500">
              <a:buAutoNum type="romanLcParenR"/>
            </a:pPr>
            <a:r>
              <a:rPr lang="en-GB" dirty="0"/>
              <a:t>Time period of the waveform				</a:t>
            </a:r>
          </a:p>
          <a:p>
            <a:pPr marL="571500" indent="-571500">
              <a:buAutoNum type="romanLcParenR"/>
            </a:pPr>
            <a:r>
              <a:rPr lang="en-GB" dirty="0"/>
              <a:t>Frequency</a:t>
            </a:r>
            <a:r>
              <a:rPr lang="en-GB" b="1" dirty="0"/>
              <a:t>								</a:t>
            </a:r>
          </a:p>
          <a:p>
            <a:pPr marL="0" indent="0">
              <a:buNone/>
            </a:pPr>
            <a:endParaRPr lang="en-IN" b="1" dirty="0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5028FF89-7002-C772-F6CB-8B00A0CF22CF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1459385" y="6461376"/>
            <a:ext cx="6199482" cy="365125"/>
          </a:xfrm>
        </p:spPr>
        <p:txBody>
          <a:bodyPr/>
          <a:lstStyle/>
          <a:p>
            <a:r>
              <a:rPr lang="en-GB"/>
              <a:t>Lecture – 8 / Electrical Principles</a:t>
            </a:r>
            <a:endParaRPr lang="en-US" dirty="0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94602BA4-58CF-589E-B01C-A0EDD98B38F2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465DFF1-0632-DC41-8079-D9882AFED7B7}" type="slidenum">
              <a:rPr lang="en-US" smtClean="0"/>
              <a:pPr/>
              <a:t>24</a:t>
            </a:fld>
            <a:endParaRPr lang="en-US" dirty="0"/>
          </a:p>
        </p:txBody>
      </p:sp>
      <p:pic>
        <p:nvPicPr>
          <p:cNvPr id="8" name="Picture 7" descr="A graph of a graph&#10;&#10;Description automatically generated">
            <a:extLst>
              <a:ext uri="{FF2B5EF4-FFF2-40B4-BE49-F238E27FC236}">
                <a16:creationId xmlns:a16="http://schemas.microsoft.com/office/drawing/2014/main" id="{BA1C9681-7C6F-D872-921C-1AD179F9D04F}"/>
              </a:ext>
            </a:extLst>
          </p:cNvPr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882457" y="3321191"/>
            <a:ext cx="3390900" cy="1729105"/>
          </a:xfrm>
          <a:prstGeom prst="rect">
            <a:avLst/>
          </a:prstGeom>
          <a:noFill/>
          <a:ln>
            <a:noFill/>
          </a:ln>
        </p:spPr>
      </p:pic>
    </p:spTree>
    <p:extLst>
      <p:ext uri="{BB962C8B-B14F-4D97-AF65-F5344CB8AC3E}">
        <p14:creationId xmlns:p14="http://schemas.microsoft.com/office/powerpoint/2010/main" val="2405824564"/>
      </p:ext>
    </p:extLst>
  </p:cSld>
  <p:clrMapOvr>
    <a:masterClrMapping/>
  </p:clrMapOvr>
</p:sld>
</file>

<file path=ppt/slides/slide2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3614093" y="0"/>
            <a:ext cx="4963814" cy="1325563"/>
          </a:xfrm>
        </p:spPr>
        <p:txBody>
          <a:bodyPr>
            <a:normAutofit/>
          </a:bodyPr>
          <a:lstStyle/>
          <a:p>
            <a:pPr algn="ctr"/>
            <a:r>
              <a:rPr lang="en-IN" dirty="0">
                <a:solidFill>
                  <a:schemeClr val="bg1"/>
                </a:solidFill>
                <a:latin typeface="+mn-lt"/>
              </a:rPr>
              <a:t>Exercise</a:t>
            </a:r>
          </a:p>
        </p:txBody>
      </p:sp>
      <mc:AlternateContent xmlns:mc="http://schemas.openxmlformats.org/markup-compatibility/2006" xmlns:a14="http://schemas.microsoft.com/office/drawing/2010/main">
        <mc:Choice Requires="a14">
          <p:sp>
            <p:nvSpPr>
              <p:cNvPr id="3" name="Content Placeholder 2"/>
              <p:cNvSpPr>
                <a:spLocks noGrp="1"/>
              </p:cNvSpPr>
              <p:nvPr>
                <p:ph idx="1"/>
              </p:nvPr>
            </p:nvSpPr>
            <p:spPr>
              <a:xfrm>
                <a:off x="883715" y="1666203"/>
                <a:ext cx="10058519" cy="4454533"/>
              </a:xfrm>
            </p:spPr>
            <p:txBody>
              <a:bodyPr>
                <a:normAutofit/>
              </a:bodyPr>
              <a:lstStyle/>
              <a:p>
                <a:pPr marL="0" indent="0">
                  <a:buNone/>
                </a:pPr>
                <a:r>
                  <a:rPr lang="en-IN" b="1"/>
                  <a:t>Example </a:t>
                </a:r>
                <a:r>
                  <a:rPr lang="en-IN" b="1" dirty="0"/>
                  <a:t>5</a:t>
                </a:r>
              </a:p>
              <a:p>
                <a:pPr marL="0" indent="0">
                  <a:buNone/>
                </a:pPr>
                <a:r>
                  <a:rPr lang="en-GB" dirty="0"/>
                  <a:t>An alternating voltage is given by </a:t>
                </a:r>
                <a14:m>
                  <m:oMath xmlns:m="http://schemas.openxmlformats.org/officeDocument/2006/math">
                    <m:r>
                      <a:rPr lang="en-GB" b="0" i="1" smtClean="0">
                        <a:latin typeface="Cambria Math" panose="02040503050406030204" pitchFamily="18" charset="0"/>
                      </a:rPr>
                      <m:t>𝑣</m:t>
                    </m:r>
                    <m:r>
                      <a:rPr lang="en-GB" b="0" i="1" smtClean="0">
                        <a:latin typeface="Cambria Math" panose="02040503050406030204" pitchFamily="18" charset="0"/>
                      </a:rPr>
                      <m:t>=75</m:t>
                    </m:r>
                    <m:r>
                      <m:rPr>
                        <m:sty m:val="p"/>
                      </m:rPr>
                      <a:rPr lang="en-GB" b="0" i="0" smtClean="0">
                        <a:latin typeface="Cambria Math" panose="02040503050406030204" pitchFamily="18" charset="0"/>
                      </a:rPr>
                      <m:t>sin</m:t>
                    </m:r>
                    <m:r>
                      <a:rPr lang="en-GB" b="0" i="1" smtClean="0">
                        <a:latin typeface="Cambria Math" panose="02040503050406030204" pitchFamily="18" charset="0"/>
                      </a:rPr>
                      <m:t>⁡(200</m:t>
                    </m:r>
                    <m:r>
                      <a:rPr lang="en-GB" b="0" i="1" smtClean="0">
                        <a:latin typeface="Cambria Math" panose="02040503050406030204" pitchFamily="18" charset="0"/>
                        <a:ea typeface="Cambria Math" panose="02040503050406030204" pitchFamily="18" charset="0"/>
                      </a:rPr>
                      <m:t>𝜋</m:t>
                    </m:r>
                    <m:r>
                      <a:rPr lang="en-GB" b="0" i="1" smtClean="0">
                        <a:latin typeface="Cambria Math" panose="02040503050406030204" pitchFamily="18" charset="0"/>
                        <a:ea typeface="Cambria Math" panose="02040503050406030204" pitchFamily="18" charset="0"/>
                      </a:rPr>
                      <m:t>𝑡</m:t>
                    </m:r>
                    <m:r>
                      <a:rPr lang="en-GB" b="0" i="1" smtClean="0">
                        <a:latin typeface="Cambria Math" panose="02040503050406030204" pitchFamily="18" charset="0"/>
                        <a:ea typeface="Cambria Math" panose="02040503050406030204" pitchFamily="18" charset="0"/>
                      </a:rPr>
                      <m:t>−0.25)</m:t>
                    </m:r>
                  </m:oMath>
                </a14:m>
                <a:r>
                  <a:rPr lang="en-IN" dirty="0"/>
                  <a:t> volts. Find </a:t>
                </a:r>
              </a:p>
              <a:p>
                <a:pPr marL="514350" indent="-514350">
                  <a:buAutoNum type="alphaLcParenR"/>
                </a:pPr>
                <a:r>
                  <a:rPr lang="en-IN" dirty="0"/>
                  <a:t>the amplitude, </a:t>
                </a:r>
              </a:p>
              <a:p>
                <a:pPr marL="514350" indent="-514350">
                  <a:buAutoNum type="alphaLcParenR"/>
                </a:pPr>
                <a:r>
                  <a:rPr lang="en-IN" dirty="0"/>
                  <a:t>the peak-to-peak value, </a:t>
                </a:r>
              </a:p>
              <a:p>
                <a:pPr marL="514350" indent="-514350">
                  <a:buAutoNum type="alphaLcParenR"/>
                </a:pPr>
                <a:r>
                  <a:rPr lang="en-IN" dirty="0"/>
                  <a:t>the RMS value </a:t>
                </a:r>
              </a:p>
              <a:p>
                <a:pPr marL="514350" indent="-514350">
                  <a:buAutoNum type="alphaLcParenR"/>
                </a:pPr>
                <a:r>
                  <a:rPr lang="en-IN" dirty="0"/>
                  <a:t>The periodic time </a:t>
                </a:r>
              </a:p>
              <a:p>
                <a:pPr marL="514350" indent="-514350">
                  <a:buAutoNum type="alphaLcParenR"/>
                </a:pPr>
                <a:r>
                  <a:rPr lang="en-IN" dirty="0"/>
                  <a:t>the frequency </a:t>
                </a:r>
              </a:p>
            </p:txBody>
          </p:sp>
        </mc:Choice>
        <mc:Fallback xmlns="">
          <p:sp>
            <p:nvSpPr>
              <p:cNvPr id="3" name="Content Placeholder 2"/>
              <p:cNvSpPr>
                <a:spLocks noGrp="1" noRot="1" noChangeAspect="1" noMove="1" noResize="1" noEditPoints="1" noAdjustHandles="1" noChangeArrowheads="1" noChangeShapeType="1" noTextEdit="1"/>
              </p:cNvSpPr>
              <p:nvPr>
                <p:ph idx="1"/>
              </p:nvPr>
            </p:nvSpPr>
            <p:spPr>
              <a:xfrm>
                <a:off x="883715" y="1666203"/>
                <a:ext cx="10058519" cy="4454533"/>
              </a:xfrm>
              <a:blipFill>
                <a:blip r:embed="rId3"/>
                <a:stretch>
                  <a:fillRect l="-1273" t="-2189"/>
                </a:stretch>
              </a:blipFill>
            </p:spPr>
            <p:txBody>
              <a:bodyPr/>
              <a:lstStyle/>
              <a:p>
                <a:r>
                  <a:rPr lang="en-GB">
                    <a:noFill/>
                  </a:rPr>
                  <a:t> </a:t>
                </a:r>
              </a:p>
            </p:txBody>
          </p:sp>
        </mc:Fallback>
      </mc:AlternateContent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>
          <a:xfrm>
            <a:off x="1459385" y="6461376"/>
            <a:ext cx="6199482" cy="365125"/>
          </a:xfrm>
        </p:spPr>
        <p:txBody>
          <a:bodyPr/>
          <a:lstStyle/>
          <a:p>
            <a:r>
              <a:rPr lang="en-GB"/>
              <a:t>Lecture – 8 / Electrical Principles</a:t>
            </a:r>
            <a:endParaRPr lang="en-US" dirty="0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465DFF1-0632-DC41-8079-D9882AFED7B7}" type="slidenum">
              <a:rPr lang="en-US" smtClean="0"/>
              <a:pPr/>
              <a:t>25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500006963"/>
      </p:ext>
    </p:extLst>
  </p:cSld>
  <p:clrMapOvr>
    <a:masterClrMapping/>
  </p:clrMapOvr>
</p:sld>
</file>

<file path=ppt/slides/slide2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3CE26878-F3D1-E63C-E847-CFA096232B81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7F911542-3155-C979-BA8F-1EA601540011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724557" y="31094"/>
            <a:ext cx="4742885" cy="1325563"/>
          </a:xfrm>
        </p:spPr>
        <p:txBody>
          <a:bodyPr>
            <a:normAutofit/>
          </a:bodyPr>
          <a:lstStyle/>
          <a:p>
            <a:pPr algn="l"/>
            <a:endParaRPr lang="en-IN" dirty="0">
              <a:solidFill>
                <a:schemeClr val="bg1"/>
              </a:solidFill>
            </a:endParaRP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33462808-71FC-2394-0597-9CC0D0AF7378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877579" y="1632446"/>
            <a:ext cx="10359107" cy="4422287"/>
          </a:xfrm>
        </p:spPr>
        <p:txBody>
          <a:bodyPr>
            <a:normAutofit/>
          </a:bodyPr>
          <a:lstStyle/>
          <a:p>
            <a:pPr marL="0" indent="0">
              <a:lnSpc>
                <a:spcPct val="110000"/>
              </a:lnSpc>
              <a:buNone/>
            </a:pPr>
            <a:r>
              <a:rPr lang="en-GB" b="1" dirty="0"/>
              <a:t>References:</a:t>
            </a:r>
          </a:p>
          <a:p>
            <a:pPr marL="0" indent="0">
              <a:lnSpc>
                <a:spcPct val="110000"/>
              </a:lnSpc>
              <a:buNone/>
            </a:pPr>
            <a:r>
              <a:rPr lang="en-GB" dirty="0"/>
              <a:t>[1] J. W. Nilsson and S. A. Riedel, </a:t>
            </a:r>
            <a:r>
              <a:rPr lang="en-GB" i="1" dirty="0"/>
              <a:t>Electric Circuits</a:t>
            </a:r>
            <a:r>
              <a:rPr lang="en-GB" dirty="0"/>
              <a:t>, 12th ed. Upper Saddle River, NJ: Pearson, 2019.</a:t>
            </a:r>
          </a:p>
          <a:p>
            <a:pPr marL="0" indent="0">
              <a:lnSpc>
                <a:spcPct val="110000"/>
              </a:lnSpc>
              <a:buNone/>
            </a:pPr>
            <a:r>
              <a:rPr lang="en-GB"/>
              <a:t>[2] </a:t>
            </a:r>
            <a:r>
              <a:rPr lang="en-GB" dirty="0"/>
              <a:t>J. Bird, </a:t>
            </a:r>
            <a:r>
              <a:rPr lang="en-GB" i="1" dirty="0"/>
              <a:t>Electrical Circuit Theory and Technology</a:t>
            </a:r>
            <a:r>
              <a:rPr lang="en-GB" dirty="0"/>
              <a:t>, 7th ed. London: Routledge, 2021.</a:t>
            </a:r>
          </a:p>
          <a:p>
            <a:pPr marL="0" indent="0">
              <a:lnSpc>
                <a:spcPct val="110000"/>
              </a:lnSpc>
              <a:buNone/>
            </a:pPr>
            <a:endParaRPr lang="en-US" dirty="0"/>
          </a:p>
          <a:p>
            <a:endParaRPr lang="en-US" dirty="0"/>
          </a:p>
          <a:p>
            <a:endParaRPr lang="en-US" dirty="0"/>
          </a:p>
          <a:p>
            <a:endParaRPr lang="en-IN" b="1" dirty="0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E6CD9E1A-9F11-733F-03D1-AFAA853677E0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IN"/>
              <a:t>Lecture – 8 / Electrical Principles</a:t>
            </a:r>
            <a:endParaRPr lang="en-US" dirty="0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41BBD189-593B-1DA5-C4D2-64A06ADF9686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465DFF1-0632-DC41-8079-D9882AFED7B7}" type="slidenum">
              <a:rPr lang="en-US" smtClean="0"/>
              <a:pPr/>
              <a:t>26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4282769191"/>
      </p:ext>
    </p:extLst>
  </p:cSld>
  <p:clrMapOvr>
    <a:masterClrMapping/>
  </p:clrMapOvr>
</p:sld>
</file>

<file path=ppt/slides/slide2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0" name="Down Arrow 7">
            <a:extLst>
              <a:ext uri="{FF2B5EF4-FFF2-40B4-BE49-F238E27FC236}">
                <a16:creationId xmlns:a16="http://schemas.microsoft.com/office/drawing/2014/main" id="{D4771268-CB57-404A-9271-370EB28F609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6200000">
            <a:off x="800100" y="1491343"/>
            <a:ext cx="3333749" cy="3499103"/>
          </a:xfrm>
          <a:prstGeom prst="downArrow">
            <a:avLst>
              <a:gd name="adj1" fmla="val 100000"/>
              <a:gd name="adj2" fmla="val 15788"/>
            </a:avLst>
          </a:prstGeom>
          <a:solidFill>
            <a:srgbClr val="404040"/>
          </a:solidFill>
          <a:ln w="53975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9843DB1F-90B0-42CC-ABF2-3259D70B3186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028700" y="1967266"/>
            <a:ext cx="2628900" cy="2547257"/>
          </a:xfrm>
          <a:noFill/>
        </p:spPr>
        <p:txBody>
          <a:bodyPr vert="horz" lIns="91440" tIns="45720" rIns="91440" bIns="45720" rtlCol="0" anchor="ctr">
            <a:normAutofit fontScale="90000"/>
          </a:bodyPr>
          <a:lstStyle/>
          <a:p>
            <a:pPr algn="ctr"/>
            <a:br>
              <a:rPr lang="en-US" sz="3600" kern="1200" dirty="0">
                <a:solidFill>
                  <a:srgbClr val="FFFFFF"/>
                </a:solidFill>
                <a:latin typeface="+mj-lt"/>
                <a:ea typeface="+mj-ea"/>
                <a:cs typeface="+mj-cs"/>
              </a:rPr>
            </a:br>
            <a:br>
              <a:rPr lang="en-US" sz="3600" kern="1200" dirty="0">
                <a:solidFill>
                  <a:srgbClr val="FFFFFF"/>
                </a:solidFill>
                <a:latin typeface="+mj-lt"/>
                <a:ea typeface="+mj-ea"/>
                <a:cs typeface="+mj-cs"/>
              </a:rPr>
            </a:br>
            <a:br>
              <a:rPr lang="en-US" sz="3600" dirty="0">
                <a:solidFill>
                  <a:srgbClr val="FFFFFF"/>
                </a:solidFill>
              </a:rPr>
            </a:br>
            <a:r>
              <a:rPr lang="en-US" sz="4000" kern="1200" dirty="0">
                <a:solidFill>
                  <a:srgbClr val="FFFFFF"/>
                </a:solidFill>
                <a:latin typeface="+mj-lt"/>
                <a:ea typeface="+mj-ea"/>
                <a:cs typeface="+mj-cs"/>
              </a:rPr>
              <a:t>Thank You</a:t>
            </a:r>
            <a:br>
              <a:rPr lang="en-US" sz="3600" kern="1200" dirty="0">
                <a:solidFill>
                  <a:srgbClr val="FFFFFF"/>
                </a:solidFill>
                <a:latin typeface="+mj-lt"/>
                <a:ea typeface="+mj-ea"/>
                <a:cs typeface="+mj-cs"/>
              </a:rPr>
            </a:br>
            <a:br>
              <a:rPr lang="en-US" sz="3600" kern="1200" dirty="0">
                <a:solidFill>
                  <a:srgbClr val="FFFFFF"/>
                </a:solidFill>
                <a:latin typeface="+mj-lt"/>
                <a:ea typeface="+mj-ea"/>
                <a:cs typeface="+mj-cs"/>
              </a:rPr>
            </a:br>
            <a:br>
              <a:rPr lang="en-US" sz="3600" kern="1200" dirty="0">
                <a:solidFill>
                  <a:srgbClr val="FFFFFF"/>
                </a:solidFill>
                <a:latin typeface="+mj-lt"/>
                <a:ea typeface="+mj-ea"/>
                <a:cs typeface="+mj-cs"/>
              </a:rPr>
            </a:br>
            <a:endParaRPr lang="en-US" sz="3600" kern="1200" dirty="0">
              <a:solidFill>
                <a:srgbClr val="FFFFFF"/>
              </a:solidFill>
              <a:latin typeface="+mj-lt"/>
              <a:ea typeface="+mj-ea"/>
              <a:cs typeface="+mj-cs"/>
            </a:endParaRPr>
          </a:p>
        </p:txBody>
      </p:sp>
      <p:pic>
        <p:nvPicPr>
          <p:cNvPr id="27" name="Graphic 26" descr="Smiling Face with No Fill">
            <a:extLst>
              <a:ext uri="{FF2B5EF4-FFF2-40B4-BE49-F238E27FC236}">
                <a16:creationId xmlns:a16="http://schemas.microsoft.com/office/drawing/2014/main" id="{3384C516-C4F0-0622-6119-DE19AF0FA9EC}"/>
              </a:ext>
            </a:extLst>
          </p:cNvPr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p:blipFill>
        <p:spPr>
          <a:xfrm>
            <a:off x="5383296" y="643466"/>
            <a:ext cx="5568739" cy="5568739"/>
          </a:xfrm>
          <a:prstGeom prst="rect">
            <a:avLst/>
          </a:prstGeom>
        </p:spPr>
      </p:pic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36151967-A607-1C5C-E865-FAA75F0DC0F9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1028700" y="6356350"/>
            <a:ext cx="6210300" cy="365125"/>
          </a:xfrm>
        </p:spPr>
        <p:txBody>
          <a:bodyPr vert="horz" lIns="91440" tIns="45720" rIns="91440" bIns="45720" rtlCol="0" anchor="ctr">
            <a:normAutofit/>
          </a:bodyPr>
          <a:lstStyle/>
          <a:p>
            <a:pPr>
              <a:spcAft>
                <a:spcPts val="600"/>
              </a:spcAft>
              <a:defRPr/>
            </a:pPr>
            <a:r>
              <a:rPr lang="en-US" sz="1200" kern="1200">
                <a:solidFill>
                  <a:schemeClr val="tx1">
                    <a:alpha val="80000"/>
                  </a:schemeClr>
                </a:solidFill>
                <a:latin typeface="+mn-lt"/>
                <a:ea typeface="+mn-ea"/>
                <a:cs typeface="+mn-cs"/>
              </a:rPr>
              <a:t>Lecture – 8 / Electrical Principles</a:t>
            </a:r>
          </a:p>
        </p:txBody>
      </p:sp>
      <p:sp>
        <p:nvSpPr>
          <p:cNvPr id="4" name="Title 1">
            <a:extLst>
              <a:ext uri="{FF2B5EF4-FFF2-40B4-BE49-F238E27FC236}">
                <a16:creationId xmlns:a16="http://schemas.microsoft.com/office/drawing/2014/main" id="{32C3C7A6-E982-4ABF-9D9D-B78A86B2D4DF}"/>
              </a:ext>
            </a:extLst>
          </p:cNvPr>
          <p:cNvSpPr txBox="1">
            <a:spLocks/>
          </p:cNvSpPr>
          <p:nvPr/>
        </p:nvSpPr>
        <p:spPr>
          <a:xfrm>
            <a:off x="4089118" y="251169"/>
            <a:ext cx="4803709" cy="720080"/>
          </a:xfrm>
        </p:spPr>
        <p:txBody>
          <a:bodyPr>
            <a:normAutofit/>
          </a:bodyPr>
          <a:lstStyle>
            <a:lvl1pPr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pPr>
              <a:spcAft>
                <a:spcPts val="600"/>
              </a:spcAft>
            </a:pPr>
            <a:endParaRPr lang="en-GB" sz="4000" b="1" dirty="0">
              <a:solidFill>
                <a:schemeClr val="bg1"/>
              </a:solidFill>
            </a:endParaRPr>
          </a:p>
        </p:txBody>
      </p:sp>
      <p:sp>
        <p:nvSpPr>
          <p:cNvPr id="3" name="Slide Number Placeholder 2">
            <a:extLst>
              <a:ext uri="{FF2B5EF4-FFF2-40B4-BE49-F238E27FC236}">
                <a16:creationId xmlns:a16="http://schemas.microsoft.com/office/drawing/2014/main" id="{89F19F10-3701-F54D-6D52-66C3EE8AD3CE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spcAft>
                <a:spcPts val="600"/>
              </a:spcAft>
            </a:pPr>
            <a:fld id="{AC82685A-BD3A-4230-8D85-804689F67293}" type="slidenum">
              <a:rPr lang="en-GB" smtClean="0"/>
              <a:pPr>
                <a:spcAft>
                  <a:spcPts val="600"/>
                </a:spcAft>
              </a:pPr>
              <a:t>27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608782815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withEffect">
                                  <p:stCondLst>
                                    <p:cond delay="1000"/>
                                  </p:stCondLst>
                                  <p:iterate>
                                    <p:tmPct val="10000"/>
                                  </p:iterate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7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</p:bldLst>
  </p:timing>
</p:sld>
</file>

<file path=ppt/theme/theme1.xml><?xml version="1.0" encoding="utf-8"?>
<a:theme xmlns:a="http://schemas.openxmlformats.org/drawingml/2006/main" name="UWTSD 200_Title Pag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2.xml><?xml version="1.0" encoding="utf-8"?>
<a:theme xmlns:a="http://schemas.openxmlformats.org/drawingml/2006/main" name="UWTSD 200_Title Page 2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3.xml><?xml version="1.0" encoding="utf-8"?>
<a:theme xmlns:a="http://schemas.openxmlformats.org/drawingml/2006/main" name="UWTSD 200_Text 4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4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customXml/_rels/item1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1.xml"/></Relationships>
</file>

<file path=customXml/_rels/item2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2.xml"/></Relationships>
</file>

<file path=customXml/_rels/item3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3.xml"/></Relationships>
</file>

<file path=customXml/item1.xml><?xml version="1.0" encoding="utf-8"?>
<ct:contentTypeSchema xmlns:ct="http://schemas.microsoft.com/office/2006/metadata/contentType" xmlns:ma="http://schemas.microsoft.com/office/2006/metadata/properties/metaAttributes" ct:_="" ma:_="" ma:contentTypeName="Document" ma:contentTypeID="0x010100A22DCA5D1B256B479227F480D2542598" ma:contentTypeVersion="11" ma:contentTypeDescription="Create a new document." ma:contentTypeScope="" ma:versionID="68ca945a54677db2e29a42d1f8357fb2">
  <xsd:schema xmlns:xsd="http://www.w3.org/2001/XMLSchema" xmlns:xs="http://www.w3.org/2001/XMLSchema" xmlns:p="http://schemas.microsoft.com/office/2006/metadata/properties" xmlns:ns2="211f9404-bca0-4bcf-9c1d-965ccb6f8d2d" xmlns:ns3="303dbf9b-b85b-46a0-94f1-894078c07ecd" targetNamespace="http://schemas.microsoft.com/office/2006/metadata/properties" ma:root="true" ma:fieldsID="c8ebb72be4a4c714af0916efcabc7353" ns2:_="" ns3:_="">
    <xsd:import namespace="211f9404-bca0-4bcf-9c1d-965ccb6f8d2d"/>
    <xsd:import namespace="303dbf9b-b85b-46a0-94f1-894078c07ecd"/>
    <xsd:element name="properties">
      <xsd:complexType>
        <xsd:sequence>
          <xsd:element name="documentManagement">
            <xsd:complexType>
              <xsd:all>
                <xsd:element ref="ns2:MediaServiceMetadata" minOccurs="0"/>
                <xsd:element ref="ns2:MediaServiceFastMetadata" minOccurs="0"/>
                <xsd:element ref="ns3:SharedWithUsers" minOccurs="0"/>
                <xsd:element ref="ns3:SharedWithDetails" minOccurs="0"/>
                <xsd:element ref="ns2:MediaServiceAutoKeyPoints" minOccurs="0"/>
                <xsd:element ref="ns2:MediaServiceKeyPoints" minOccurs="0"/>
                <xsd:element ref="ns2:MediaServiceAutoTags" minOccurs="0"/>
                <xsd:element ref="ns2:MediaServiceOCR" minOccurs="0"/>
                <xsd:element ref="ns2:MediaServiceGenerationTime" minOccurs="0"/>
                <xsd:element ref="ns2:MediaServiceEventHashCode" minOccurs="0"/>
                <xsd:element ref="ns2:MediaServiceDateTaken" minOccurs="0"/>
              </xsd:all>
            </xsd:complexType>
          </xsd:element>
        </xsd:sequence>
      </xsd:complex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211f9404-bca0-4bcf-9c1d-965ccb6f8d2d" elementFormDefault="qualified">
    <xsd:import namespace="http://schemas.microsoft.com/office/2006/documentManagement/types"/>
    <xsd:import namespace="http://schemas.microsoft.com/office/infopath/2007/PartnerControls"/>
    <xsd:element name="MediaServiceMetadata" ma:index="8" nillable="true" ma:displayName="MediaServiceMetadata" ma:hidden="true" ma:internalName="MediaServiceMetadata" ma:readOnly="true">
      <xsd:simpleType>
        <xsd:restriction base="dms:Note"/>
      </xsd:simpleType>
    </xsd:element>
    <xsd:element name="MediaServiceFastMetadata" ma:index="9" nillable="true" ma:displayName="MediaServiceFastMetadata" ma:hidden="true" ma:internalName="MediaServiceFastMetadata" ma:readOnly="true">
      <xsd:simpleType>
        <xsd:restriction base="dms:Note"/>
      </xsd:simpleType>
    </xsd:element>
    <xsd:element name="MediaServiceAutoKeyPoints" ma:index="12" nillable="true" ma:displayName="MediaServiceAutoKeyPoints" ma:hidden="true" ma:internalName="MediaServiceAutoKeyPoints" ma:readOnly="true">
      <xsd:simpleType>
        <xsd:restriction base="dms:Note"/>
      </xsd:simpleType>
    </xsd:element>
    <xsd:element name="MediaServiceKeyPoints" ma:index="13" nillable="true" ma:displayName="KeyPoints" ma:internalName="MediaServiceKeyPoints" ma:readOnly="true">
      <xsd:simpleType>
        <xsd:restriction base="dms:Note">
          <xsd:maxLength value="255"/>
        </xsd:restriction>
      </xsd:simpleType>
    </xsd:element>
    <xsd:element name="MediaServiceAutoTags" ma:index="14" nillable="true" ma:displayName="Tags" ma:internalName="MediaServiceAutoTags" ma:readOnly="true">
      <xsd:simpleType>
        <xsd:restriction base="dms:Text"/>
      </xsd:simpleType>
    </xsd:element>
    <xsd:element name="MediaServiceOCR" ma:index="15" nillable="true" ma:displayName="Extracted Text" ma:internalName="MediaServiceOCR" ma:readOnly="true">
      <xsd:simpleType>
        <xsd:restriction base="dms:Note">
          <xsd:maxLength value="255"/>
        </xsd:restriction>
      </xsd:simpleType>
    </xsd:element>
    <xsd:element name="MediaServiceGenerationTime" ma:index="16" nillable="true" ma:displayName="MediaServiceGenerationTime" ma:hidden="true" ma:internalName="MediaServiceGenerationTime" ma:readOnly="true">
      <xsd:simpleType>
        <xsd:restriction base="dms:Text"/>
      </xsd:simpleType>
    </xsd:element>
    <xsd:element name="MediaServiceEventHashCode" ma:index="17" nillable="true" ma:displayName="MediaServiceEventHashCode" ma:hidden="true" ma:internalName="MediaServiceEventHashCode" ma:readOnly="true">
      <xsd:simpleType>
        <xsd:restriction base="dms:Text"/>
      </xsd:simpleType>
    </xsd:element>
    <xsd:element name="MediaServiceDateTaken" ma:index="18" nillable="true" ma:displayName="MediaServiceDateTaken" ma:hidden="true" ma:internalName="MediaServiceDateTaken" ma:readOnly="true">
      <xsd:simpleType>
        <xsd:restriction base="dms:Text"/>
      </xsd:simple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303dbf9b-b85b-46a0-94f1-894078c07ecd" elementFormDefault="qualified">
    <xsd:import namespace="http://schemas.microsoft.com/office/2006/documentManagement/types"/>
    <xsd:import namespace="http://schemas.microsoft.com/office/infopath/2007/PartnerControls"/>
    <xsd:element name="SharedWithUsers" ma:index="10" nillable="true" ma:displayName="Shared With" ma:internalName="SharedWithUsers" ma:readOnly="true">
      <xsd:complexType>
        <xsd:complexContent>
          <xsd:extension base="dms:UserMulti">
            <xsd:sequence>
              <xsd:element name="UserInfo" minOccurs="0" maxOccurs="unbounded">
                <xsd:complexType>
                  <xsd:sequence>
                    <xsd:element name="DisplayName" type="xsd:string" minOccurs="0"/>
                    <xsd:element name="AccountId" type="dms:UserId" minOccurs="0" nillable="true"/>
                    <xsd:element name="AccountType" type="xsd:string" minOccurs="0"/>
                  </xsd:sequence>
                </xsd:complexType>
              </xsd:element>
            </xsd:sequence>
          </xsd:extension>
        </xsd:complexContent>
      </xsd:complexType>
    </xsd:element>
    <xsd:element name="SharedWithDetails" ma:index="11" nillable="true" ma:displayName="Shared With Details" ma:internalName="SharedWithDetails" ma:readOnly="true">
      <xsd:simpleType>
        <xsd:restriction base="dms:Note">
          <xsd:maxLength value="255"/>
        </xsd:restriction>
      </xsd:simpleType>
    </xsd:element>
  </xsd:schema>
  <xsd:schema xmlns="http://schemas.openxmlformats.org/package/2006/metadata/core-properties" xmlns:xsd="http://www.w3.org/2001/XMLSchema" xmlns:xsi="http://www.w3.org/2001/XMLSchema-instance" xmlns:dc="http://purl.org/dc/elements/1.1/" xmlns:dcterms="http://purl.org/dc/terms/" xmlns:odoc="http://schemas.microsoft.com/internal/obd" targetNamespace="http://schemas.openxmlformats.org/package/2006/metadata/core-properties" elementFormDefault="qualified" attributeFormDefault="unqualified" blockDefault="#all">
    <xsd:import namespace="http://purl.org/dc/elements/1.1/" schemaLocation="http://dublincore.org/schemas/xmls/qdc/2003/04/02/dc.xsd"/>
    <xsd:import namespace="http://purl.org/dc/terms/" schemaLocation="http://dublincore.org/schemas/xmls/qdc/2003/04/02/dcterms.xsd"/>
    <xsd:element name="coreProperties" type="CT_coreProperties"/>
    <xsd:complexType name="CT_coreProperties">
      <xsd:all>
        <xsd:element ref="dc:creator" minOccurs="0" maxOccurs="1"/>
        <xsd:element ref="dcterms:created" minOccurs="0" maxOccurs="1"/>
        <xsd:element ref="dc:identifier" minOccurs="0" maxOccurs="1"/>
        <xsd:element name="contentType" minOccurs="0" maxOccurs="1" type="xsd:string" ma:index="0" ma:displayName="Content Type"/>
        <xsd:element ref="dc:title" minOccurs="0" maxOccurs="1" ma:index="4" ma:displayName="Title"/>
        <xsd:element ref="dc:subject" minOccurs="0" maxOccurs="1"/>
        <xsd:element ref="dc:description" minOccurs="0" maxOccurs="1"/>
        <xsd:element name="keywords" minOccurs="0" maxOccurs="1" type="xsd:string"/>
        <xsd:element ref="dc:language" minOccurs="0" maxOccurs="1"/>
        <xsd:element name="category" minOccurs="0" maxOccurs="1" type="xsd:string"/>
        <xsd:element name="version" minOccurs="0" maxOccurs="1" type="xsd:string"/>
        <xsd:element name="revision" minOccurs="0" maxOccurs="1" type="xsd:string">
          <xsd:annotation>
            <xsd:documentation>
                        This value indicates the number of saves or revisions. The application is responsible for updating this value after each revision.
                    </xsd:documentation>
          </xsd:annotation>
        </xsd:element>
        <xsd:element name="lastModifiedBy" minOccurs="0" maxOccurs="1" type="xsd:string"/>
        <xsd:element ref="dcterms:modified" minOccurs="0" maxOccurs="1"/>
        <xsd:element name="contentStatus" minOccurs="0" maxOccurs="1" type="xsd:string"/>
      </xsd:all>
    </xsd:complexType>
  </xsd:schema>
  <xs:schema xmlns:pc="http://schemas.microsoft.com/office/infopath/2007/PartnerControls" xmlns:xs="http://www.w3.org/2001/XMLSchema" targetNamespace="http://schemas.microsoft.com/office/infopath/2007/PartnerControls" elementFormDefault="qualified" attributeFormDefault="unqualified">
    <xs:element name="Person">
      <xs:complexType>
        <xs:sequence>
          <xs:element ref="pc:DisplayName" minOccurs="0"/>
          <xs:element ref="pc:AccountId" minOccurs="0"/>
          <xs:element ref="pc:AccountType" minOccurs="0"/>
        </xs:sequence>
      </xs:complexType>
    </xs:element>
    <xs:element name="DisplayName" type="xs:string"/>
    <xs:element name="AccountId" type="xs:string"/>
    <xs:element name="AccountType" type="xs:string"/>
    <xs:element name="BDCAssociatedEntity">
      <xs:complexType>
        <xs:sequence>
          <xs:element ref="pc:BDCEntity" minOccurs="0" maxOccurs="unbounded"/>
        </xs:sequence>
        <xs:attribute ref="pc:EntityNamespace"/>
        <xs:attribute ref="pc:EntityName"/>
        <xs:attribute ref="pc:SystemInstanceName"/>
        <xs:attribute ref="pc:AssociationName"/>
      </xs:complexType>
    </xs:element>
    <xs:attribute name="EntityNamespace" type="xs:string"/>
    <xs:attribute name="EntityName" type="xs:string"/>
    <xs:attribute name="SystemInstanceName" type="xs:string"/>
    <xs:attribute name="AssociationName" type="xs:string"/>
    <xs:element name="BDCEntity">
      <xs:complexType>
        <xs:sequence>
          <xs:element ref="pc:EntityDisplayName" minOccurs="0"/>
          <xs:element ref="pc:EntityInstanceReference" minOccurs="0"/>
          <xs:element ref="pc:EntityId1" minOccurs="0"/>
          <xs:element ref="pc:EntityId2" minOccurs="0"/>
          <xs:element ref="pc:EntityId3" minOccurs="0"/>
          <xs:element ref="pc:EntityId4" minOccurs="0"/>
          <xs:element ref="pc:EntityId5" minOccurs="0"/>
        </xs:sequence>
      </xs:complexType>
    </xs:element>
    <xs:element name="EntityDisplayName" type="xs:string"/>
    <xs:element name="EntityInstanceReference" type="xs:string"/>
    <xs:element name="EntityId1" type="xs:string"/>
    <xs:element name="EntityId2" type="xs:string"/>
    <xs:element name="EntityId3" type="xs:string"/>
    <xs:element name="EntityId4" type="xs:string"/>
    <xs:element name="EntityId5" type="xs:string"/>
    <xs:element name="Terms">
      <xs:complexType>
        <xs:sequence>
          <xs:element ref="pc:TermInfo" minOccurs="0" maxOccurs="unbounded"/>
        </xs:sequence>
      </xs:complexType>
    </xs:element>
    <xs:element name="TermInfo">
      <xs:complexType>
        <xs:sequence>
          <xs:element ref="pc:TermName" minOccurs="0"/>
          <xs:element ref="pc:TermId" minOccurs="0"/>
        </xs:sequence>
      </xs:complexType>
    </xs:element>
    <xs:element name="TermName" type="xs:string"/>
    <xs:element name="TermId" type="xs:string"/>
  </xs:schema>
</ct:contentTypeSchema>
</file>

<file path=customXml/item2.xml><?xml version="1.0" encoding="utf-8"?>
<?mso-contentType ?>
<FormTemplates xmlns="http://schemas.microsoft.com/sharepoint/v3/contenttype/forms">
  <Display>DocumentLibraryForm</Display>
  <Edit>DocumentLibraryForm</Edit>
  <New>DocumentLibraryForm</New>
</FormTemplates>
</file>

<file path=customXml/item3.xml><?xml version="1.0" encoding="utf-8"?>
<p:properties xmlns:p="http://schemas.microsoft.com/office/2006/metadata/properties" xmlns:xsi="http://www.w3.org/2001/XMLSchema-instance" xmlns:pc="http://schemas.microsoft.com/office/infopath/2007/PartnerControls">
  <documentManagement/>
</p:properties>
</file>

<file path=customXml/itemProps1.xml><?xml version="1.0" encoding="utf-8"?>
<ds:datastoreItem xmlns:ds="http://schemas.openxmlformats.org/officeDocument/2006/customXml" ds:itemID="{59A90DE1-5030-4590-8AE5-55F67A0F029B}">
  <ds:schemaRefs>
    <ds:schemaRef ds:uri="http://schemas.microsoft.com/office/2006/metadata/contentType"/>
    <ds:schemaRef ds:uri="http://schemas.microsoft.com/office/2006/metadata/properties/metaAttributes"/>
    <ds:schemaRef ds:uri="http://www.w3.org/2001/XMLSchema"/>
    <ds:schemaRef ds:uri="http://schemas.microsoft.com/office/2006/metadata/properties"/>
    <ds:schemaRef ds:uri="211f9404-bca0-4bcf-9c1d-965ccb6f8d2d"/>
    <ds:schemaRef ds:uri="303dbf9b-b85b-46a0-94f1-894078c07ecd"/>
    <ds:schemaRef ds:uri="http://schemas.microsoft.com/office/2006/documentManagement/types"/>
    <ds:schemaRef ds:uri="http://schemas.microsoft.com/office/infopath/2007/PartnerControls"/>
    <ds:schemaRef ds:uri="http://schemas.openxmlformats.org/package/2006/metadata/core-properties"/>
    <ds:schemaRef ds:uri="http://purl.org/dc/elements/1.1/"/>
    <ds:schemaRef ds:uri="http://purl.org/dc/terms/"/>
    <ds:schemaRef ds:uri="http://schemas.microsoft.com/internal/obd"/>
  </ds:schemaRefs>
</ds:datastoreItem>
</file>

<file path=customXml/itemProps2.xml><?xml version="1.0" encoding="utf-8"?>
<ds:datastoreItem xmlns:ds="http://schemas.openxmlformats.org/officeDocument/2006/customXml" ds:itemID="{DAEDFBF8-727B-4366-BD16-3E84A7D12848}">
  <ds:schemaRefs>
    <ds:schemaRef ds:uri="http://schemas.microsoft.com/sharepoint/v3/contenttype/forms"/>
  </ds:schemaRefs>
</ds:datastoreItem>
</file>

<file path=customXml/itemProps3.xml><?xml version="1.0" encoding="utf-8"?>
<ds:datastoreItem xmlns:ds="http://schemas.openxmlformats.org/officeDocument/2006/customXml" ds:itemID="{67D09DC4-48CE-45C2-9393-0A8E48C8FD95}">
  <ds:schemaRefs>
    <ds:schemaRef ds:uri="http://purl.org/dc/dcmitype/"/>
    <ds:schemaRef ds:uri="http://www.w3.org/XML/1998/namespace"/>
    <ds:schemaRef ds:uri="http://schemas.openxmlformats.org/package/2006/metadata/core-properties"/>
    <ds:schemaRef ds:uri="211f9404-bca0-4bcf-9c1d-965ccb6f8d2d"/>
    <ds:schemaRef ds:uri="http://schemas.microsoft.com/office/2006/metadata/properties"/>
    <ds:schemaRef ds:uri="http://schemas.microsoft.com/office/infopath/2007/PartnerControls"/>
    <ds:schemaRef ds:uri="http://schemas.microsoft.com/office/2006/documentManagement/types"/>
    <ds:schemaRef ds:uri="303dbf9b-b85b-46a0-94f1-894078c07ecd"/>
    <ds:schemaRef ds:uri="http://purl.org/dc/terms/"/>
    <ds:schemaRef ds:uri="http://purl.org/dc/elements/1.1/"/>
  </ds:schemaRefs>
</ds:datastoreItem>
</file>

<file path=docProps/app.xml><?xml version="1.0" encoding="utf-8"?>
<Properties xmlns="http://schemas.openxmlformats.org/officeDocument/2006/extended-properties" xmlns:vt="http://schemas.openxmlformats.org/officeDocument/2006/docPropsVTypes">
  <TotalTime>49</TotalTime>
  <Words>1481</Words>
  <Application>Microsoft Office PowerPoint</Application>
  <PresentationFormat>Widescreen</PresentationFormat>
  <Paragraphs>238</Paragraphs>
  <Slides>27</Slides>
  <Notes>25</Notes>
  <HiddenSlides>0</HiddenSlides>
  <MMClips>0</MMClips>
  <ScaleCrop>false</ScaleCrop>
  <HeadingPairs>
    <vt:vector size="6" baseType="variant">
      <vt:variant>
        <vt:lpstr>Fonts Used</vt:lpstr>
      </vt:variant>
      <vt:variant>
        <vt:i4>4</vt:i4>
      </vt:variant>
      <vt:variant>
        <vt:lpstr>Theme</vt:lpstr>
      </vt:variant>
      <vt:variant>
        <vt:i4>3</vt:i4>
      </vt:variant>
      <vt:variant>
        <vt:lpstr>Slide Titles</vt:lpstr>
      </vt:variant>
      <vt:variant>
        <vt:i4>27</vt:i4>
      </vt:variant>
    </vt:vector>
  </HeadingPairs>
  <TitlesOfParts>
    <vt:vector size="34" baseType="lpstr">
      <vt:lpstr>Arial</vt:lpstr>
      <vt:lpstr>Calibri</vt:lpstr>
      <vt:lpstr>Calibri Light</vt:lpstr>
      <vt:lpstr>Cambria Math</vt:lpstr>
      <vt:lpstr>UWTSD 200_Title Page</vt:lpstr>
      <vt:lpstr>UWTSD 200_Title Page 2</vt:lpstr>
      <vt:lpstr>UWTSD 200_Text 4</vt:lpstr>
      <vt:lpstr>PowerPoint Presentation</vt:lpstr>
      <vt:lpstr>Content</vt:lpstr>
      <vt:lpstr>Learning Outcome</vt:lpstr>
      <vt:lpstr>AC circuits</vt:lpstr>
      <vt:lpstr>AC circuits</vt:lpstr>
      <vt:lpstr>AC circuits</vt:lpstr>
      <vt:lpstr>AC circuits</vt:lpstr>
      <vt:lpstr>Alternating quantities</vt:lpstr>
      <vt:lpstr>Generation of alternating EMF</vt:lpstr>
      <vt:lpstr>Generation of alternating EMF</vt:lpstr>
      <vt:lpstr>Generation of alternating EMF</vt:lpstr>
      <vt:lpstr>Generation of alternating EMF</vt:lpstr>
      <vt:lpstr>Alternating quantities</vt:lpstr>
      <vt:lpstr>Alternating quantities</vt:lpstr>
      <vt:lpstr>Alternating quantities</vt:lpstr>
      <vt:lpstr>Alternating quantities</vt:lpstr>
      <vt:lpstr>Alternating quantities</vt:lpstr>
      <vt:lpstr>Alternating quantities</vt:lpstr>
      <vt:lpstr>Alternating quantities</vt:lpstr>
      <vt:lpstr>Phasor Diagrams</vt:lpstr>
      <vt:lpstr>Phasor Diagrams</vt:lpstr>
      <vt:lpstr>Exercise</vt:lpstr>
      <vt:lpstr>Exercise</vt:lpstr>
      <vt:lpstr>Exercise</vt:lpstr>
      <vt:lpstr>Exercise</vt:lpstr>
      <vt:lpstr>PowerPoint Presentation</vt:lpstr>
      <vt:lpstr>   Thank You   </vt:lpstr>
    </vt:vector>
  </TitlesOfParts>
  <Company/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PowerPoint Presentation</dc:title>
  <dc:creator>Ffion Evans</dc:creator>
  <cp:lastModifiedBy>Stalin Jacob Wilson Packia Dhas</cp:lastModifiedBy>
  <cp:revision>149</cp:revision>
  <dcterms:created xsi:type="dcterms:W3CDTF">2021-03-09T15:35:42Z</dcterms:created>
  <dcterms:modified xsi:type="dcterms:W3CDTF">2026-02-27T11:48:51Z</dcterms:modified>
</cp:coreProperties>
</file>

<file path=docProps/custom.xml><?xml version="1.0" encoding="utf-8"?>
<Properties xmlns="http://schemas.openxmlformats.org/officeDocument/2006/custom-properties" xmlns:vt="http://schemas.openxmlformats.org/officeDocument/2006/docPropsVTypes">
  <property fmtid="{D5CDD505-2E9C-101B-9397-08002B2CF9AE}" pid="2" name="ContentTypeId">
    <vt:lpwstr>0x010100A22DCA5D1B256B479227F480D2542598</vt:lpwstr>
  </property>
</Properties>
</file>