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88" r:id="rId15"/>
    <p:sldId id="289" r:id="rId16"/>
    <p:sldId id="269" r:id="rId17"/>
    <p:sldId id="279" r:id="rId18"/>
    <p:sldId id="280" r:id="rId19"/>
    <p:sldId id="270" r:id="rId20"/>
    <p:sldId id="271" r:id="rId21"/>
    <p:sldId id="272" r:id="rId22"/>
    <p:sldId id="273" r:id="rId23"/>
    <p:sldId id="290" r:id="rId24"/>
    <p:sldId id="276" r:id="rId25"/>
    <p:sldId id="277" r:id="rId26"/>
    <p:sldId id="278" r:id="rId27"/>
    <p:sldId id="291" r:id="rId28"/>
    <p:sldId id="282" r:id="rId29"/>
    <p:sldId id="283" r:id="rId30"/>
    <p:sldId id="295" r:id="rId31"/>
    <p:sldId id="296" r:id="rId32"/>
    <p:sldId id="292" r:id="rId33"/>
    <p:sldId id="297" r:id="rId34"/>
    <p:sldId id="298" r:id="rId35"/>
    <p:sldId id="284" r:id="rId36"/>
    <p:sldId id="285" r:id="rId37"/>
    <p:sldId id="294" r:id="rId38"/>
    <p:sldId id="293" r:id="rId39"/>
    <p:sldId id="286" r:id="rId40"/>
    <p:sldId id="299" r:id="rId41"/>
    <p:sldId id="287"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69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7416C-2F6F-F79E-CB7D-992A1FCC0FCB}" v="1" dt="2022-11-16T13:21:40.536"/>
    <p1510:client id="{355A93D5-F90A-A069-A9CB-C568FE26297C}" v="1015" dt="2022-11-11T20:05:38.527"/>
    <p1510:client id="{40F5D5BB-B018-2130-608A-4950EE269695}" v="41" dt="2022-11-05T15:56:25.937"/>
    <p1510:client id="{452F7F29-7524-72C1-41D6-D9A96665EBC0}" v="6" dt="2022-11-16T08:42:46.436"/>
    <p1510:client id="{667BD5E8-F143-EF86-54A2-6A66E36C4823}" v="91" dt="2022-11-10T14:27:44.265"/>
    <p1510:client id="{780E10A8-9C3B-6A79-9E02-ACC02E9BA3F2}" v="57" dt="2022-11-06T13:47:54.145"/>
    <p1510:client id="{7A3F518C-8846-B4AA-EEFD-113974AAF1AC}" v="210" dt="2022-11-10T14:58:04.436"/>
    <p1510:client id="{88470B50-6973-0941-257D-98CF77130702}" v="626" dt="2022-11-05T21:55:56.363"/>
    <p1510:client id="{A43B84CA-688A-70EA-4F66-38095702A1D0}" v="48" dt="2022-11-09T16:35:58.423"/>
    <p1510:client id="{B054B5A8-2A8A-43DF-A7CD-3666F7D2D874}" v="489" dt="2022-11-04T22:59:53.837"/>
    <p1510:client id="{EB7AC97B-1E57-CE0B-DB40-334C30C60680}" v="2" dt="2022-11-10T13:34:30.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55571" autoAdjust="0"/>
  </p:normalViewPr>
  <p:slideViewPr>
    <p:cSldViewPr snapToGrid="0">
      <p:cViewPr varScale="1">
        <p:scale>
          <a:sx n="45" d="100"/>
          <a:sy n="45" d="100"/>
        </p:scale>
        <p:origin x="190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6820D-29AF-42DE-BE64-E92DF71F47D7}"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709FD438-E85E-436A-A151-2FFD32238503}">
      <dgm:prSet/>
      <dgm:spPr/>
      <dgm:t>
        <a:bodyPr/>
        <a:lstStyle/>
        <a:p>
          <a:r>
            <a:rPr lang="en-GB"/>
            <a:t>Aims and Learning Objectives. </a:t>
          </a:r>
          <a:endParaRPr lang="en-US"/>
        </a:p>
      </dgm:t>
    </dgm:pt>
    <dgm:pt modelId="{F55920AB-F4B6-4D82-BB0A-638E367D51DE}" type="parTrans" cxnId="{76758C50-9EF6-4887-907F-79B479E80AA6}">
      <dgm:prSet/>
      <dgm:spPr/>
      <dgm:t>
        <a:bodyPr/>
        <a:lstStyle/>
        <a:p>
          <a:endParaRPr lang="en-US"/>
        </a:p>
      </dgm:t>
    </dgm:pt>
    <dgm:pt modelId="{7B587540-897B-4D55-B99B-7ECB0E7919D9}" type="sibTrans" cxnId="{76758C50-9EF6-4887-907F-79B479E80AA6}">
      <dgm:prSet/>
      <dgm:spPr/>
      <dgm:t>
        <a:bodyPr/>
        <a:lstStyle/>
        <a:p>
          <a:endParaRPr lang="en-US"/>
        </a:p>
      </dgm:t>
    </dgm:pt>
    <dgm:pt modelId="{B4BD09EE-57FD-41DE-AA33-AF323BF57EB6}">
      <dgm:prSet/>
      <dgm:spPr/>
      <dgm:t>
        <a:bodyPr/>
        <a:lstStyle/>
        <a:p>
          <a:r>
            <a:rPr lang="en-GB"/>
            <a:t>What is Legislative Powers?</a:t>
          </a:r>
          <a:endParaRPr lang="en-US"/>
        </a:p>
      </dgm:t>
    </dgm:pt>
    <dgm:pt modelId="{60988E3D-8238-4FBE-A024-BD857E646B01}" type="parTrans" cxnId="{6EAF2C9E-A4DB-4773-A9A7-21FB4548ECC0}">
      <dgm:prSet/>
      <dgm:spPr/>
      <dgm:t>
        <a:bodyPr/>
        <a:lstStyle/>
        <a:p>
          <a:endParaRPr lang="en-US"/>
        </a:p>
      </dgm:t>
    </dgm:pt>
    <dgm:pt modelId="{54861FE5-EB92-429D-B6EB-81085B45C7F9}" type="sibTrans" cxnId="{6EAF2C9E-A4DB-4773-A9A7-21FB4548ECC0}">
      <dgm:prSet/>
      <dgm:spPr/>
      <dgm:t>
        <a:bodyPr/>
        <a:lstStyle/>
        <a:p>
          <a:endParaRPr lang="en-US"/>
        </a:p>
      </dgm:t>
    </dgm:pt>
    <dgm:pt modelId="{55044820-28CE-4A9A-9026-F87C80404C62}">
      <dgm:prSet/>
      <dgm:spPr/>
      <dgm:t>
        <a:bodyPr/>
        <a:lstStyle/>
        <a:p>
          <a:r>
            <a:rPr lang="en-GB"/>
            <a:t>Recap the digital content </a:t>
          </a:r>
          <a:endParaRPr lang="en-US"/>
        </a:p>
      </dgm:t>
    </dgm:pt>
    <dgm:pt modelId="{02A42C4F-CC53-4D1D-97A2-58F66651BE6C}" type="parTrans" cxnId="{30C69279-9E3B-4EAD-BCFA-6320034F2B42}">
      <dgm:prSet/>
      <dgm:spPr/>
      <dgm:t>
        <a:bodyPr/>
        <a:lstStyle/>
        <a:p>
          <a:endParaRPr lang="en-US"/>
        </a:p>
      </dgm:t>
    </dgm:pt>
    <dgm:pt modelId="{367BBE99-D5FE-4BE0-B732-7F9754F7277C}" type="sibTrans" cxnId="{30C69279-9E3B-4EAD-BCFA-6320034F2B42}">
      <dgm:prSet/>
      <dgm:spPr/>
      <dgm:t>
        <a:bodyPr/>
        <a:lstStyle/>
        <a:p>
          <a:endParaRPr lang="en-US"/>
        </a:p>
      </dgm:t>
    </dgm:pt>
    <dgm:pt modelId="{396F4D6A-8CFC-4140-BD38-ACBB2762ABA8}">
      <dgm:prSet/>
      <dgm:spPr/>
      <dgm:t>
        <a:bodyPr/>
        <a:lstStyle/>
        <a:p>
          <a:r>
            <a:rPr lang="en-GB"/>
            <a:t>Activities </a:t>
          </a:r>
          <a:endParaRPr lang="en-US"/>
        </a:p>
      </dgm:t>
    </dgm:pt>
    <dgm:pt modelId="{EEA69B61-CF54-4061-AECE-411C00771BD0}" type="parTrans" cxnId="{B89D4D71-6D8A-497C-BEFF-F4966BCBDEF9}">
      <dgm:prSet/>
      <dgm:spPr/>
      <dgm:t>
        <a:bodyPr/>
        <a:lstStyle/>
        <a:p>
          <a:endParaRPr lang="en-US"/>
        </a:p>
      </dgm:t>
    </dgm:pt>
    <dgm:pt modelId="{9E102EED-9482-4E7B-8145-80692A4DD19B}" type="sibTrans" cxnId="{B89D4D71-6D8A-497C-BEFF-F4966BCBDEF9}">
      <dgm:prSet/>
      <dgm:spPr/>
      <dgm:t>
        <a:bodyPr/>
        <a:lstStyle/>
        <a:p>
          <a:endParaRPr lang="en-US"/>
        </a:p>
      </dgm:t>
    </dgm:pt>
    <dgm:pt modelId="{28E33158-5DA4-499A-AA09-D99784AAA9F6}">
      <dgm:prSet/>
      <dgm:spPr/>
      <dgm:t>
        <a:bodyPr/>
        <a:lstStyle/>
        <a:p>
          <a:r>
            <a:rPr lang="en-GB"/>
            <a:t>Summary </a:t>
          </a:r>
          <a:endParaRPr lang="en-US"/>
        </a:p>
      </dgm:t>
    </dgm:pt>
    <dgm:pt modelId="{68E1E6B8-EE10-42F4-A85F-C16CF4F944A4}" type="parTrans" cxnId="{DAE4C4C2-3720-43FA-BF56-7FD8A53DC4D4}">
      <dgm:prSet/>
      <dgm:spPr/>
      <dgm:t>
        <a:bodyPr/>
        <a:lstStyle/>
        <a:p>
          <a:endParaRPr lang="en-US"/>
        </a:p>
      </dgm:t>
    </dgm:pt>
    <dgm:pt modelId="{C0E8A66D-8730-492E-8925-E942483D22D9}" type="sibTrans" cxnId="{DAE4C4C2-3720-43FA-BF56-7FD8A53DC4D4}">
      <dgm:prSet/>
      <dgm:spPr/>
      <dgm:t>
        <a:bodyPr/>
        <a:lstStyle/>
        <a:p>
          <a:endParaRPr lang="en-US"/>
        </a:p>
      </dgm:t>
    </dgm:pt>
    <dgm:pt modelId="{F940D7BE-A336-4437-ACF9-FE9AD23057F1}">
      <dgm:prSet/>
      <dgm:spPr/>
      <dgm:t>
        <a:bodyPr/>
        <a:lstStyle/>
        <a:p>
          <a:r>
            <a:rPr lang="en-GB"/>
            <a:t>Thank you, any questions?</a:t>
          </a:r>
          <a:endParaRPr lang="en-US"/>
        </a:p>
      </dgm:t>
    </dgm:pt>
    <dgm:pt modelId="{158E03D0-78AD-4ECF-937D-28990997176B}" type="parTrans" cxnId="{54C3F0F6-6119-4096-B139-19C5C31CFF81}">
      <dgm:prSet/>
      <dgm:spPr/>
      <dgm:t>
        <a:bodyPr/>
        <a:lstStyle/>
        <a:p>
          <a:endParaRPr lang="en-US"/>
        </a:p>
      </dgm:t>
    </dgm:pt>
    <dgm:pt modelId="{22AD519E-EE7D-4833-A451-99B0EB3017D4}" type="sibTrans" cxnId="{54C3F0F6-6119-4096-B139-19C5C31CFF81}">
      <dgm:prSet/>
      <dgm:spPr/>
      <dgm:t>
        <a:bodyPr/>
        <a:lstStyle/>
        <a:p>
          <a:endParaRPr lang="en-US"/>
        </a:p>
      </dgm:t>
    </dgm:pt>
    <dgm:pt modelId="{D88CD977-655F-4DF6-BC92-D71EA8507B65}" type="pres">
      <dgm:prSet presAssocID="{8F56820D-29AF-42DE-BE64-E92DF71F47D7}" presName="Name0" presStyleCnt="0">
        <dgm:presLayoutVars>
          <dgm:dir/>
          <dgm:resizeHandles val="exact"/>
        </dgm:presLayoutVars>
      </dgm:prSet>
      <dgm:spPr/>
    </dgm:pt>
    <dgm:pt modelId="{9D7F5F67-ECD6-4A4B-98C4-599BC96A3CCE}" type="pres">
      <dgm:prSet presAssocID="{8F56820D-29AF-42DE-BE64-E92DF71F47D7}" presName="cycle" presStyleCnt="0"/>
      <dgm:spPr/>
    </dgm:pt>
    <dgm:pt modelId="{23E6DC40-3226-46D2-BE2E-BB474AC697AD}" type="pres">
      <dgm:prSet presAssocID="{709FD438-E85E-436A-A151-2FFD32238503}" presName="nodeFirstNode" presStyleLbl="node1" presStyleIdx="0" presStyleCnt="6">
        <dgm:presLayoutVars>
          <dgm:bulletEnabled val="1"/>
        </dgm:presLayoutVars>
      </dgm:prSet>
      <dgm:spPr/>
    </dgm:pt>
    <dgm:pt modelId="{3AD30593-A988-4C97-827F-77B9B2E1B52D}" type="pres">
      <dgm:prSet presAssocID="{7B587540-897B-4D55-B99B-7ECB0E7919D9}" presName="sibTransFirstNode" presStyleLbl="bgShp" presStyleIdx="0" presStyleCnt="1"/>
      <dgm:spPr/>
    </dgm:pt>
    <dgm:pt modelId="{9A588E25-C400-4EDB-A658-8DB8ADCD3F67}" type="pres">
      <dgm:prSet presAssocID="{B4BD09EE-57FD-41DE-AA33-AF323BF57EB6}" presName="nodeFollowingNodes" presStyleLbl="node1" presStyleIdx="1" presStyleCnt="6">
        <dgm:presLayoutVars>
          <dgm:bulletEnabled val="1"/>
        </dgm:presLayoutVars>
      </dgm:prSet>
      <dgm:spPr/>
    </dgm:pt>
    <dgm:pt modelId="{8162DA56-C0AF-4947-8730-507AF1560110}" type="pres">
      <dgm:prSet presAssocID="{55044820-28CE-4A9A-9026-F87C80404C62}" presName="nodeFollowingNodes" presStyleLbl="node1" presStyleIdx="2" presStyleCnt="6">
        <dgm:presLayoutVars>
          <dgm:bulletEnabled val="1"/>
        </dgm:presLayoutVars>
      </dgm:prSet>
      <dgm:spPr/>
    </dgm:pt>
    <dgm:pt modelId="{442D062C-0C7F-4330-A95E-065B81C0D4FD}" type="pres">
      <dgm:prSet presAssocID="{396F4D6A-8CFC-4140-BD38-ACBB2762ABA8}" presName="nodeFollowingNodes" presStyleLbl="node1" presStyleIdx="3" presStyleCnt="6">
        <dgm:presLayoutVars>
          <dgm:bulletEnabled val="1"/>
        </dgm:presLayoutVars>
      </dgm:prSet>
      <dgm:spPr/>
    </dgm:pt>
    <dgm:pt modelId="{5C26D19A-661C-4FAE-B9E5-C1B216C8151F}" type="pres">
      <dgm:prSet presAssocID="{28E33158-5DA4-499A-AA09-D99784AAA9F6}" presName="nodeFollowingNodes" presStyleLbl="node1" presStyleIdx="4" presStyleCnt="6">
        <dgm:presLayoutVars>
          <dgm:bulletEnabled val="1"/>
        </dgm:presLayoutVars>
      </dgm:prSet>
      <dgm:spPr/>
    </dgm:pt>
    <dgm:pt modelId="{904CC889-D7F8-45A6-BDD2-B1C2BBDB0B57}" type="pres">
      <dgm:prSet presAssocID="{F940D7BE-A336-4437-ACF9-FE9AD23057F1}" presName="nodeFollowingNodes" presStyleLbl="node1" presStyleIdx="5" presStyleCnt="6">
        <dgm:presLayoutVars>
          <dgm:bulletEnabled val="1"/>
        </dgm:presLayoutVars>
      </dgm:prSet>
      <dgm:spPr/>
    </dgm:pt>
  </dgm:ptLst>
  <dgm:cxnLst>
    <dgm:cxn modelId="{71A3193E-52F8-4C1B-8C7D-DFF018EB998A}" type="presOf" srcId="{B4BD09EE-57FD-41DE-AA33-AF323BF57EB6}" destId="{9A588E25-C400-4EDB-A658-8DB8ADCD3F67}" srcOrd="0" destOrd="0" presId="urn:microsoft.com/office/officeart/2005/8/layout/cycle3"/>
    <dgm:cxn modelId="{EAF94F46-D10D-45EE-9553-0D4EC9D7F983}" type="presOf" srcId="{55044820-28CE-4A9A-9026-F87C80404C62}" destId="{8162DA56-C0AF-4947-8730-507AF1560110}" srcOrd="0" destOrd="0" presId="urn:microsoft.com/office/officeart/2005/8/layout/cycle3"/>
    <dgm:cxn modelId="{76758C50-9EF6-4887-907F-79B479E80AA6}" srcId="{8F56820D-29AF-42DE-BE64-E92DF71F47D7}" destId="{709FD438-E85E-436A-A151-2FFD32238503}" srcOrd="0" destOrd="0" parTransId="{F55920AB-F4B6-4D82-BB0A-638E367D51DE}" sibTransId="{7B587540-897B-4D55-B99B-7ECB0E7919D9}"/>
    <dgm:cxn modelId="{B89D4D71-6D8A-497C-BEFF-F4966BCBDEF9}" srcId="{8F56820D-29AF-42DE-BE64-E92DF71F47D7}" destId="{396F4D6A-8CFC-4140-BD38-ACBB2762ABA8}" srcOrd="3" destOrd="0" parTransId="{EEA69B61-CF54-4061-AECE-411C00771BD0}" sibTransId="{9E102EED-9482-4E7B-8145-80692A4DD19B}"/>
    <dgm:cxn modelId="{CBD15D52-C623-428F-A250-DDE1EAE27389}" type="presOf" srcId="{F940D7BE-A336-4437-ACF9-FE9AD23057F1}" destId="{904CC889-D7F8-45A6-BDD2-B1C2BBDB0B57}" srcOrd="0" destOrd="0" presId="urn:microsoft.com/office/officeart/2005/8/layout/cycle3"/>
    <dgm:cxn modelId="{30C69279-9E3B-4EAD-BCFA-6320034F2B42}" srcId="{8F56820D-29AF-42DE-BE64-E92DF71F47D7}" destId="{55044820-28CE-4A9A-9026-F87C80404C62}" srcOrd="2" destOrd="0" parTransId="{02A42C4F-CC53-4D1D-97A2-58F66651BE6C}" sibTransId="{367BBE99-D5FE-4BE0-B732-7F9754F7277C}"/>
    <dgm:cxn modelId="{E3481C87-8AB8-45E6-956F-0D147DDE8695}" type="presOf" srcId="{709FD438-E85E-436A-A151-2FFD32238503}" destId="{23E6DC40-3226-46D2-BE2E-BB474AC697AD}" srcOrd="0" destOrd="0" presId="urn:microsoft.com/office/officeart/2005/8/layout/cycle3"/>
    <dgm:cxn modelId="{6EAF2C9E-A4DB-4773-A9A7-21FB4548ECC0}" srcId="{8F56820D-29AF-42DE-BE64-E92DF71F47D7}" destId="{B4BD09EE-57FD-41DE-AA33-AF323BF57EB6}" srcOrd="1" destOrd="0" parTransId="{60988E3D-8238-4FBE-A024-BD857E646B01}" sibTransId="{54861FE5-EB92-429D-B6EB-81085B45C7F9}"/>
    <dgm:cxn modelId="{450B68BE-7790-4001-A3F3-00E72EAD750D}" type="presOf" srcId="{28E33158-5DA4-499A-AA09-D99784AAA9F6}" destId="{5C26D19A-661C-4FAE-B9E5-C1B216C8151F}" srcOrd="0" destOrd="0" presId="urn:microsoft.com/office/officeart/2005/8/layout/cycle3"/>
    <dgm:cxn modelId="{DAE4C4C2-3720-43FA-BF56-7FD8A53DC4D4}" srcId="{8F56820D-29AF-42DE-BE64-E92DF71F47D7}" destId="{28E33158-5DA4-499A-AA09-D99784AAA9F6}" srcOrd="4" destOrd="0" parTransId="{68E1E6B8-EE10-42F4-A85F-C16CF4F944A4}" sibTransId="{C0E8A66D-8730-492E-8925-E942483D22D9}"/>
    <dgm:cxn modelId="{BBB128D5-1B34-4299-81EE-8B3FC915AA2B}" type="presOf" srcId="{8F56820D-29AF-42DE-BE64-E92DF71F47D7}" destId="{D88CD977-655F-4DF6-BC92-D71EA8507B65}" srcOrd="0" destOrd="0" presId="urn:microsoft.com/office/officeart/2005/8/layout/cycle3"/>
    <dgm:cxn modelId="{084BB4E0-0825-4FBF-9B95-C5C68E92EE45}" type="presOf" srcId="{7B587540-897B-4D55-B99B-7ECB0E7919D9}" destId="{3AD30593-A988-4C97-827F-77B9B2E1B52D}" srcOrd="0" destOrd="0" presId="urn:microsoft.com/office/officeart/2005/8/layout/cycle3"/>
    <dgm:cxn modelId="{B2CE62E7-924C-4294-84D9-2CA16C5C4D50}" type="presOf" srcId="{396F4D6A-8CFC-4140-BD38-ACBB2762ABA8}" destId="{442D062C-0C7F-4330-A95E-065B81C0D4FD}" srcOrd="0" destOrd="0" presId="urn:microsoft.com/office/officeart/2005/8/layout/cycle3"/>
    <dgm:cxn modelId="{54C3F0F6-6119-4096-B139-19C5C31CFF81}" srcId="{8F56820D-29AF-42DE-BE64-E92DF71F47D7}" destId="{F940D7BE-A336-4437-ACF9-FE9AD23057F1}" srcOrd="5" destOrd="0" parTransId="{158E03D0-78AD-4ECF-937D-28990997176B}" sibTransId="{22AD519E-EE7D-4833-A451-99B0EB3017D4}"/>
    <dgm:cxn modelId="{B906B89C-C4F2-4F2F-BCED-A325867C26BA}" type="presParOf" srcId="{D88CD977-655F-4DF6-BC92-D71EA8507B65}" destId="{9D7F5F67-ECD6-4A4B-98C4-599BC96A3CCE}" srcOrd="0" destOrd="0" presId="urn:microsoft.com/office/officeart/2005/8/layout/cycle3"/>
    <dgm:cxn modelId="{F8F23BC9-8268-4DE0-A93C-80FB7E12D2E9}" type="presParOf" srcId="{9D7F5F67-ECD6-4A4B-98C4-599BC96A3CCE}" destId="{23E6DC40-3226-46D2-BE2E-BB474AC697AD}" srcOrd="0" destOrd="0" presId="urn:microsoft.com/office/officeart/2005/8/layout/cycle3"/>
    <dgm:cxn modelId="{89D8E1AB-B84D-4006-99BE-A9D059290B81}" type="presParOf" srcId="{9D7F5F67-ECD6-4A4B-98C4-599BC96A3CCE}" destId="{3AD30593-A988-4C97-827F-77B9B2E1B52D}" srcOrd="1" destOrd="0" presId="urn:microsoft.com/office/officeart/2005/8/layout/cycle3"/>
    <dgm:cxn modelId="{CA2DAD4F-5CE1-4DE7-8EC9-28D0F301DF57}" type="presParOf" srcId="{9D7F5F67-ECD6-4A4B-98C4-599BC96A3CCE}" destId="{9A588E25-C400-4EDB-A658-8DB8ADCD3F67}" srcOrd="2" destOrd="0" presId="urn:microsoft.com/office/officeart/2005/8/layout/cycle3"/>
    <dgm:cxn modelId="{9B6F7FB7-F444-4C95-B288-91BB4831ED51}" type="presParOf" srcId="{9D7F5F67-ECD6-4A4B-98C4-599BC96A3CCE}" destId="{8162DA56-C0AF-4947-8730-507AF1560110}" srcOrd="3" destOrd="0" presId="urn:microsoft.com/office/officeart/2005/8/layout/cycle3"/>
    <dgm:cxn modelId="{2CA3C25C-6981-4BE6-BDD2-AC8EE66CC927}" type="presParOf" srcId="{9D7F5F67-ECD6-4A4B-98C4-599BC96A3CCE}" destId="{442D062C-0C7F-4330-A95E-065B81C0D4FD}" srcOrd="4" destOrd="0" presId="urn:microsoft.com/office/officeart/2005/8/layout/cycle3"/>
    <dgm:cxn modelId="{BDAB8889-44EF-4D3F-828F-415D3BFEED8B}" type="presParOf" srcId="{9D7F5F67-ECD6-4A4B-98C4-599BC96A3CCE}" destId="{5C26D19A-661C-4FAE-B9E5-C1B216C8151F}" srcOrd="5" destOrd="0" presId="urn:microsoft.com/office/officeart/2005/8/layout/cycle3"/>
    <dgm:cxn modelId="{30D4C26B-65AC-4F9C-BF2C-199AEFC5AE1F}" type="presParOf" srcId="{9D7F5F67-ECD6-4A4B-98C4-599BC96A3CCE}" destId="{904CC889-D7F8-45A6-BDD2-B1C2BBDB0B57}"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91B2DA-682F-416C-B495-35CD5BE52A89}" type="doc">
      <dgm:prSet loTypeId="urn:microsoft.com/office/officeart/2005/8/layout/process5" loCatId="process" qsTypeId="urn:microsoft.com/office/officeart/2005/8/quickstyle/simple4" qsCatId="simple" csTypeId="urn:microsoft.com/office/officeart/2005/8/colors/accent2_2" csCatId="accent2"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212FCADC-BE8B-4479-BB17-E98DAE1C0F1B}" type="pres">
      <dgm:prSet presAssocID="{3991B2DA-682F-416C-B495-35CD5BE52A89}" presName="diagram" presStyleCnt="0">
        <dgm:presLayoutVars>
          <dgm:dir/>
          <dgm:resizeHandles val="exact"/>
        </dgm:presLayoutVars>
      </dgm:prSet>
      <dgm:spPr/>
    </dgm:pt>
    <dgm:pt modelId="{E42A92FF-8A2B-4F6B-B2C0-2AC2DD283934}" type="pres">
      <dgm:prSet presAssocID="{6DEE1440-1F43-4D13-9B17-F63DF72E5725}" presName="node" presStyleLbl="node1" presStyleIdx="0" presStyleCnt="5">
        <dgm:presLayoutVars>
          <dgm:bulletEnabled val="1"/>
        </dgm:presLayoutVars>
      </dgm:prSet>
      <dgm:spPr/>
    </dgm:pt>
    <dgm:pt modelId="{A0A163D5-04CA-4906-B113-95A8A98F1675}" type="pres">
      <dgm:prSet presAssocID="{B83BA7E4-90E3-4140-8004-9287187B53BB}" presName="sibTrans" presStyleLbl="sibTrans2D1" presStyleIdx="0" presStyleCnt="4"/>
      <dgm:spPr/>
    </dgm:pt>
    <dgm:pt modelId="{9CC791CB-5E4E-4CDF-B789-718A7299DBA3}" type="pres">
      <dgm:prSet presAssocID="{B83BA7E4-90E3-4140-8004-9287187B53BB}" presName="connectorText" presStyleLbl="sibTrans2D1" presStyleIdx="0" presStyleCnt="4"/>
      <dgm:spPr/>
    </dgm:pt>
    <dgm:pt modelId="{4B598BFD-C515-4248-8704-21E3FFD3C100}" type="pres">
      <dgm:prSet presAssocID="{87D04DFD-4FD1-49C5-8754-972E488E410A}" presName="node" presStyleLbl="node1" presStyleIdx="1" presStyleCnt="5">
        <dgm:presLayoutVars>
          <dgm:bulletEnabled val="1"/>
        </dgm:presLayoutVars>
      </dgm:prSet>
      <dgm:spPr/>
    </dgm:pt>
    <dgm:pt modelId="{FD2C06AD-906B-459C-BEC7-4682A862080D}" type="pres">
      <dgm:prSet presAssocID="{71590442-0D8F-4849-B717-C985AFA65BB8}" presName="sibTrans" presStyleLbl="sibTrans2D1" presStyleIdx="1" presStyleCnt="4"/>
      <dgm:spPr/>
    </dgm:pt>
    <dgm:pt modelId="{E6590F34-0386-4E7E-90C5-5ED9F8E9475F}" type="pres">
      <dgm:prSet presAssocID="{71590442-0D8F-4849-B717-C985AFA65BB8}" presName="connectorText" presStyleLbl="sibTrans2D1" presStyleIdx="1" presStyleCnt="4"/>
      <dgm:spPr/>
    </dgm:pt>
    <dgm:pt modelId="{396FCDBB-0D02-43DE-9E78-8382A1546410}" type="pres">
      <dgm:prSet presAssocID="{88DB8F97-D9D1-4CD2-9E31-B26225300A38}" presName="node" presStyleLbl="node1" presStyleIdx="2" presStyleCnt="5">
        <dgm:presLayoutVars>
          <dgm:bulletEnabled val="1"/>
        </dgm:presLayoutVars>
      </dgm:prSet>
      <dgm:spPr/>
    </dgm:pt>
    <dgm:pt modelId="{139F495C-CF9C-40EF-A5E3-2D2A5EA5A2E2}" type="pres">
      <dgm:prSet presAssocID="{C5574261-325A-4F42-9BE2-F7C2523B1EE0}" presName="sibTrans" presStyleLbl="sibTrans2D1" presStyleIdx="2" presStyleCnt="4"/>
      <dgm:spPr/>
    </dgm:pt>
    <dgm:pt modelId="{B86AEF2F-416E-4AAF-A62C-4166560D51FD}" type="pres">
      <dgm:prSet presAssocID="{C5574261-325A-4F42-9BE2-F7C2523B1EE0}" presName="connectorText" presStyleLbl="sibTrans2D1" presStyleIdx="2" presStyleCnt="4"/>
      <dgm:spPr/>
    </dgm:pt>
    <dgm:pt modelId="{DAC49696-2587-4EF1-BE85-854D7B6BC315}" type="pres">
      <dgm:prSet presAssocID="{7DE4B070-CB95-4DD1-949B-5B96C4F25591}" presName="node" presStyleLbl="node1" presStyleIdx="3" presStyleCnt="5">
        <dgm:presLayoutVars>
          <dgm:bulletEnabled val="1"/>
        </dgm:presLayoutVars>
      </dgm:prSet>
      <dgm:spPr/>
    </dgm:pt>
    <dgm:pt modelId="{BF054399-95CC-4E5F-BCE3-9A55A31DA161}" type="pres">
      <dgm:prSet presAssocID="{DB199488-0846-4528-86FA-62A54CA35741}" presName="sibTrans" presStyleLbl="sibTrans2D1" presStyleIdx="3" presStyleCnt="4"/>
      <dgm:spPr/>
    </dgm:pt>
    <dgm:pt modelId="{CFB43823-3E58-4877-900D-7B7566F3B140}" type="pres">
      <dgm:prSet presAssocID="{DB199488-0846-4528-86FA-62A54CA35741}" presName="connectorText" presStyleLbl="sibTrans2D1" presStyleIdx="3" presStyleCnt="4"/>
      <dgm:spPr/>
    </dgm:pt>
    <dgm:pt modelId="{4577D621-27FF-457D-BECF-AA1C5690C31F}" type="pres">
      <dgm:prSet presAssocID="{0D5899C3-A25B-48BC-A907-38C9B7520E06}" presName="node" presStyleLbl="node1" presStyleIdx="4" presStyleCnt="5">
        <dgm:presLayoutVars>
          <dgm:bulletEnabled val="1"/>
        </dgm:presLayoutVars>
      </dgm:prSet>
      <dgm:spPr/>
    </dgm:pt>
  </dgm:ptLst>
  <dgm:cxnLst>
    <dgm:cxn modelId="{9180F601-B85C-4807-BAD4-B96490F0A1C9}" type="presOf" srcId="{6DEE1440-1F43-4D13-9B17-F63DF72E5725}" destId="{E42A92FF-8A2B-4F6B-B2C0-2AC2DD283934}" srcOrd="0" destOrd="0" presId="urn:microsoft.com/office/officeart/2005/8/layout/process5"/>
    <dgm:cxn modelId="{B5E16904-F3B9-4DB8-AE88-B0EBEF318DAB}" type="presOf" srcId="{DB199488-0846-4528-86FA-62A54CA35741}" destId="{BF054399-95CC-4E5F-BCE3-9A55A31DA161}" srcOrd="0" destOrd="0" presId="urn:microsoft.com/office/officeart/2005/8/layout/process5"/>
    <dgm:cxn modelId="{356CAF09-3EDA-44B6-93D0-B792C8486B1D}" type="presOf" srcId="{C5574261-325A-4F42-9BE2-F7C2523B1EE0}" destId="{B86AEF2F-416E-4AAF-A62C-4166560D51FD}" srcOrd="1" destOrd="0" presId="urn:microsoft.com/office/officeart/2005/8/layout/process5"/>
    <dgm:cxn modelId="{A9D6D421-A3B9-4F57-A69A-0F4BE48B0999}" type="presOf" srcId="{88DB8F97-D9D1-4CD2-9E31-B26225300A38}" destId="{396FCDBB-0D02-43DE-9E78-8382A1546410}" srcOrd="0" destOrd="0" presId="urn:microsoft.com/office/officeart/2005/8/layout/process5"/>
    <dgm:cxn modelId="{C9A2B12F-E7D8-4E35-9ADD-F3949C479F60}" type="presOf" srcId="{71590442-0D8F-4849-B717-C985AFA65BB8}" destId="{E6590F34-0386-4E7E-90C5-5ED9F8E9475F}" srcOrd="1" destOrd="0" presId="urn:microsoft.com/office/officeart/2005/8/layout/process5"/>
    <dgm:cxn modelId="{5947A636-DAAC-49DF-8B16-095C883E8E72}" srcId="{3991B2DA-682F-416C-B495-35CD5BE52A89}" destId="{7DE4B070-CB95-4DD1-949B-5B96C4F25591}" srcOrd="3" destOrd="0" parTransId="{A7D5ABD2-5228-4247-8F71-8AE3849DC471}" sibTransId="{DB199488-0846-4528-86FA-62A54CA35741}"/>
    <dgm:cxn modelId="{67A16F3A-7FF3-4F2A-BDCA-0640882AA8A8}" type="presOf" srcId="{87D04DFD-4FD1-49C5-8754-972E488E410A}" destId="{4B598BFD-C515-4248-8704-21E3FFD3C100}" srcOrd="0" destOrd="0" presId="urn:microsoft.com/office/officeart/2005/8/layout/process5"/>
    <dgm:cxn modelId="{C2574342-EDE4-4A26-8452-C624ECF03B19}" type="presOf" srcId="{0D5899C3-A25B-48BC-A907-38C9B7520E06}" destId="{4577D621-27FF-457D-BECF-AA1C5690C31F}" srcOrd="0" destOrd="0" presId="urn:microsoft.com/office/officeart/2005/8/layout/process5"/>
    <dgm:cxn modelId="{FA04CA4F-0EC5-4021-9DE1-5F1836AAEC38}" srcId="{3991B2DA-682F-416C-B495-35CD5BE52A89}" destId="{87D04DFD-4FD1-49C5-8754-972E488E410A}" srcOrd="1" destOrd="0" parTransId="{450A88AE-A154-4F39-AB74-033F0F63433E}" sibTransId="{71590442-0D8F-4849-B717-C985AFA65BB8}"/>
    <dgm:cxn modelId="{F3B2CB6F-C1D0-4A2C-80C1-B19AB0F54F30}" type="presOf" srcId="{C5574261-325A-4F42-9BE2-F7C2523B1EE0}" destId="{139F495C-CF9C-40EF-A5E3-2D2A5EA5A2E2}" srcOrd="0" destOrd="0" presId="urn:microsoft.com/office/officeart/2005/8/layout/process5"/>
    <dgm:cxn modelId="{FFD5BB50-7696-4A42-828C-0C63EA8D62D9}" type="presOf" srcId="{7DE4B070-CB95-4DD1-949B-5B96C4F25591}" destId="{DAC49696-2587-4EF1-BE85-854D7B6BC315}" srcOrd="0" destOrd="0" presId="urn:microsoft.com/office/officeart/2005/8/layout/process5"/>
    <dgm:cxn modelId="{FEE29572-0E8B-408B-8AE5-ECD2652D89FF}" type="presOf" srcId="{71590442-0D8F-4849-B717-C985AFA65BB8}" destId="{FD2C06AD-906B-459C-BEC7-4682A862080D}" srcOrd="0" destOrd="0" presId="urn:microsoft.com/office/officeart/2005/8/layout/process5"/>
    <dgm:cxn modelId="{E10B3C77-13CD-4086-A62D-1E408BF6ECB6}" type="presOf" srcId="{B83BA7E4-90E3-4140-8004-9287187B53BB}" destId="{A0A163D5-04CA-4906-B113-95A8A98F1675}" srcOrd="0" destOrd="0" presId="urn:microsoft.com/office/officeart/2005/8/layout/process5"/>
    <dgm:cxn modelId="{4173EA82-8D6A-4F78-BA77-9E05E4B7AE60}" srcId="{3991B2DA-682F-416C-B495-35CD5BE52A89}" destId="{6DEE1440-1F43-4D13-9B17-F63DF72E5725}" srcOrd="0" destOrd="0" parTransId="{FC6D1864-1118-499C-B661-6637967BDCB6}" sibTransId="{B83BA7E4-90E3-4140-8004-9287187B53BB}"/>
    <dgm:cxn modelId="{BD9021A1-1262-4177-BA4B-A24F6F6253B8}" type="presOf" srcId="{B83BA7E4-90E3-4140-8004-9287187B53BB}" destId="{9CC791CB-5E4E-4CDF-B789-718A7299DBA3}" srcOrd="1" destOrd="0" presId="urn:microsoft.com/office/officeart/2005/8/layout/process5"/>
    <dgm:cxn modelId="{2F3070BB-F7B1-42AE-8712-0E2B49C666DE}" type="presOf" srcId="{3991B2DA-682F-416C-B495-35CD5BE52A89}" destId="{212FCADC-BE8B-4479-BB17-E98DAE1C0F1B}" srcOrd="0" destOrd="0" presId="urn:microsoft.com/office/officeart/2005/8/layout/process5"/>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452318FF-A6B8-4EE5-B5DA-369B23593794}" type="presOf" srcId="{DB199488-0846-4528-86FA-62A54CA35741}" destId="{CFB43823-3E58-4877-900D-7B7566F3B140}" srcOrd="1" destOrd="0" presId="urn:microsoft.com/office/officeart/2005/8/layout/process5"/>
    <dgm:cxn modelId="{52F02F30-4269-4C79-B0BD-8AAEEFFAA48E}" type="presParOf" srcId="{212FCADC-BE8B-4479-BB17-E98DAE1C0F1B}" destId="{E42A92FF-8A2B-4F6B-B2C0-2AC2DD283934}" srcOrd="0" destOrd="0" presId="urn:microsoft.com/office/officeart/2005/8/layout/process5"/>
    <dgm:cxn modelId="{2F1B5934-C96C-48A3-921D-5597F24D70BF}" type="presParOf" srcId="{212FCADC-BE8B-4479-BB17-E98DAE1C0F1B}" destId="{A0A163D5-04CA-4906-B113-95A8A98F1675}" srcOrd="1" destOrd="0" presId="urn:microsoft.com/office/officeart/2005/8/layout/process5"/>
    <dgm:cxn modelId="{F80A53BB-C84B-4F60-BB01-64745B3E6AF1}" type="presParOf" srcId="{A0A163D5-04CA-4906-B113-95A8A98F1675}" destId="{9CC791CB-5E4E-4CDF-B789-718A7299DBA3}" srcOrd="0" destOrd="0" presId="urn:microsoft.com/office/officeart/2005/8/layout/process5"/>
    <dgm:cxn modelId="{B85B3867-472E-4D27-BF6F-118922A72757}" type="presParOf" srcId="{212FCADC-BE8B-4479-BB17-E98DAE1C0F1B}" destId="{4B598BFD-C515-4248-8704-21E3FFD3C100}" srcOrd="2" destOrd="0" presId="urn:microsoft.com/office/officeart/2005/8/layout/process5"/>
    <dgm:cxn modelId="{77A4EC35-393F-4F5A-B9B7-1A1633B6D90A}" type="presParOf" srcId="{212FCADC-BE8B-4479-BB17-E98DAE1C0F1B}" destId="{FD2C06AD-906B-459C-BEC7-4682A862080D}" srcOrd="3" destOrd="0" presId="urn:microsoft.com/office/officeart/2005/8/layout/process5"/>
    <dgm:cxn modelId="{F411386A-E82D-4FF7-8A2E-53459E4F2D6F}" type="presParOf" srcId="{FD2C06AD-906B-459C-BEC7-4682A862080D}" destId="{E6590F34-0386-4E7E-90C5-5ED9F8E9475F}" srcOrd="0" destOrd="0" presId="urn:microsoft.com/office/officeart/2005/8/layout/process5"/>
    <dgm:cxn modelId="{A9637ABF-4374-4C11-82FF-B97497A69441}" type="presParOf" srcId="{212FCADC-BE8B-4479-BB17-E98DAE1C0F1B}" destId="{396FCDBB-0D02-43DE-9E78-8382A1546410}" srcOrd="4" destOrd="0" presId="urn:microsoft.com/office/officeart/2005/8/layout/process5"/>
    <dgm:cxn modelId="{5B194161-CFB1-442D-A78E-06A82314B9F5}" type="presParOf" srcId="{212FCADC-BE8B-4479-BB17-E98DAE1C0F1B}" destId="{139F495C-CF9C-40EF-A5E3-2D2A5EA5A2E2}" srcOrd="5" destOrd="0" presId="urn:microsoft.com/office/officeart/2005/8/layout/process5"/>
    <dgm:cxn modelId="{8911C0BB-4E28-4649-8C65-EDDBEE875CCD}" type="presParOf" srcId="{139F495C-CF9C-40EF-A5E3-2D2A5EA5A2E2}" destId="{B86AEF2F-416E-4AAF-A62C-4166560D51FD}" srcOrd="0" destOrd="0" presId="urn:microsoft.com/office/officeart/2005/8/layout/process5"/>
    <dgm:cxn modelId="{4F5BEBF1-532B-449C-96D9-E0BEE62BD876}" type="presParOf" srcId="{212FCADC-BE8B-4479-BB17-E98DAE1C0F1B}" destId="{DAC49696-2587-4EF1-BE85-854D7B6BC315}" srcOrd="6" destOrd="0" presId="urn:microsoft.com/office/officeart/2005/8/layout/process5"/>
    <dgm:cxn modelId="{F7816417-74B6-4EA5-87AC-BE20E001D933}" type="presParOf" srcId="{212FCADC-BE8B-4479-BB17-E98DAE1C0F1B}" destId="{BF054399-95CC-4E5F-BCE3-9A55A31DA161}" srcOrd="7" destOrd="0" presId="urn:microsoft.com/office/officeart/2005/8/layout/process5"/>
    <dgm:cxn modelId="{9B365F4C-B998-4E01-AC9B-CFC594BF55ED}" type="presParOf" srcId="{BF054399-95CC-4E5F-BCE3-9A55A31DA161}" destId="{CFB43823-3E58-4877-900D-7B7566F3B140}" srcOrd="0" destOrd="0" presId="urn:microsoft.com/office/officeart/2005/8/layout/process5"/>
    <dgm:cxn modelId="{E46E39CD-B89E-4D18-8A31-3E26AA96E5D7}" type="presParOf" srcId="{212FCADC-BE8B-4479-BB17-E98DAE1C0F1B}" destId="{4577D621-27FF-457D-BECF-AA1C5690C31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6AEC1E-181D-4E4E-92AA-E276A12145A6}" type="doc">
      <dgm:prSet loTypeId="urn:microsoft.com/office/officeart/2005/8/layout/chevron1" loCatId="process" qsTypeId="urn:microsoft.com/office/officeart/2005/8/quickstyle/simple1" qsCatId="simple" csTypeId="urn:microsoft.com/office/officeart/2005/8/colors/accent1_2" csCatId="accent1" phldr="1"/>
      <dgm:spPr/>
    </dgm:pt>
    <dgm:pt modelId="{5309AC32-8A1F-4C32-A493-3701FC3131E8}">
      <dgm:prSet phldrT="[Text]" phldr="0"/>
      <dgm:spPr/>
      <dgm:t>
        <a:bodyPr/>
        <a:lstStyle/>
        <a:p>
          <a:pPr rtl="0"/>
          <a:r>
            <a:rPr lang="en-GB" dirty="0">
              <a:latin typeface="Calibri Light" panose="020F0302020204030204"/>
            </a:rPr>
            <a:t>Passes through both houses</a:t>
          </a:r>
          <a:endParaRPr lang="en-GB" dirty="0"/>
        </a:p>
      </dgm:t>
    </dgm:pt>
    <dgm:pt modelId="{BF22D6A6-1323-41D2-8B5E-BAB0C030E371}" type="parTrans" cxnId="{5F2776B1-0745-4D13-8B11-6AD880966AD5}">
      <dgm:prSet/>
      <dgm:spPr/>
    </dgm:pt>
    <dgm:pt modelId="{12DFB856-3D3C-4D71-AA08-CC37408E9574}" type="sibTrans" cxnId="{5F2776B1-0745-4D13-8B11-6AD880966AD5}">
      <dgm:prSet/>
      <dgm:spPr/>
    </dgm:pt>
    <dgm:pt modelId="{1E61C627-03CB-4456-8C78-8B712A8EB33B}">
      <dgm:prSet phldrT="[Text]" phldr="0"/>
      <dgm:spPr/>
      <dgm:t>
        <a:bodyPr/>
        <a:lstStyle/>
        <a:p>
          <a:r>
            <a:rPr lang="en-GB" dirty="0">
              <a:latin typeface="Calibri Light" panose="020F0302020204030204"/>
            </a:rPr>
            <a:t>Amendments</a:t>
          </a:r>
          <a:endParaRPr lang="en-GB" dirty="0"/>
        </a:p>
      </dgm:t>
    </dgm:pt>
    <dgm:pt modelId="{6405F59D-F196-4AFC-A095-C6A687B8D309}" type="parTrans" cxnId="{ABFC37D1-EB14-4483-8EF4-CEA63BDFA920}">
      <dgm:prSet/>
      <dgm:spPr/>
    </dgm:pt>
    <dgm:pt modelId="{D97499DB-3C94-4796-A7A7-49A1681030A9}" type="sibTrans" cxnId="{ABFC37D1-EB14-4483-8EF4-CEA63BDFA920}">
      <dgm:prSet/>
      <dgm:spPr/>
    </dgm:pt>
    <dgm:pt modelId="{F5DE2B22-666C-4753-BE50-5DD312643F4F}">
      <dgm:prSet phldrT="[Text]" phldr="0"/>
      <dgm:spPr/>
      <dgm:t>
        <a:bodyPr/>
        <a:lstStyle/>
        <a:p>
          <a:pPr rtl="0"/>
          <a:r>
            <a:rPr lang="en-GB" dirty="0">
              <a:latin typeface="Calibri Light" panose="020F0302020204030204"/>
            </a:rPr>
            <a:t>Royal Assent</a:t>
          </a:r>
          <a:endParaRPr lang="en-GB" dirty="0"/>
        </a:p>
      </dgm:t>
    </dgm:pt>
    <dgm:pt modelId="{6090D137-5EE4-4FE4-B698-39DCEC6C430D}" type="parTrans" cxnId="{F84C4C78-A0E7-4B76-A79B-C4AB7E1D7575}">
      <dgm:prSet/>
      <dgm:spPr/>
    </dgm:pt>
    <dgm:pt modelId="{E92F47C6-633F-45E9-9478-546774E618A8}" type="sibTrans" cxnId="{F84C4C78-A0E7-4B76-A79B-C4AB7E1D7575}">
      <dgm:prSet/>
      <dgm:spPr/>
    </dgm:pt>
    <dgm:pt modelId="{2D443EBF-91C6-49B5-856E-9DDB69A1CC4F}" type="pres">
      <dgm:prSet presAssocID="{2D6AEC1E-181D-4E4E-92AA-E276A12145A6}" presName="Name0" presStyleCnt="0">
        <dgm:presLayoutVars>
          <dgm:dir/>
          <dgm:animLvl val="lvl"/>
          <dgm:resizeHandles val="exact"/>
        </dgm:presLayoutVars>
      </dgm:prSet>
      <dgm:spPr/>
    </dgm:pt>
    <dgm:pt modelId="{72EDED9A-7B2A-4320-8F99-BA9DA3F9CD43}" type="pres">
      <dgm:prSet presAssocID="{5309AC32-8A1F-4C32-A493-3701FC3131E8}" presName="parTxOnly" presStyleLbl="node1" presStyleIdx="0" presStyleCnt="3">
        <dgm:presLayoutVars>
          <dgm:chMax val="0"/>
          <dgm:chPref val="0"/>
          <dgm:bulletEnabled val="1"/>
        </dgm:presLayoutVars>
      </dgm:prSet>
      <dgm:spPr/>
    </dgm:pt>
    <dgm:pt modelId="{8D9CBEE1-ED9A-4B7C-8DBC-543B5062123B}" type="pres">
      <dgm:prSet presAssocID="{12DFB856-3D3C-4D71-AA08-CC37408E9574}" presName="parTxOnlySpace" presStyleCnt="0"/>
      <dgm:spPr/>
    </dgm:pt>
    <dgm:pt modelId="{998B3932-BD10-4DD8-B531-4ADC5FCFDF6E}" type="pres">
      <dgm:prSet presAssocID="{1E61C627-03CB-4456-8C78-8B712A8EB33B}" presName="parTxOnly" presStyleLbl="node1" presStyleIdx="1" presStyleCnt="3">
        <dgm:presLayoutVars>
          <dgm:chMax val="0"/>
          <dgm:chPref val="0"/>
          <dgm:bulletEnabled val="1"/>
        </dgm:presLayoutVars>
      </dgm:prSet>
      <dgm:spPr/>
    </dgm:pt>
    <dgm:pt modelId="{2A1152A5-AA53-4D56-8CD3-1564157BC1E0}" type="pres">
      <dgm:prSet presAssocID="{D97499DB-3C94-4796-A7A7-49A1681030A9}" presName="parTxOnlySpace" presStyleCnt="0"/>
      <dgm:spPr/>
    </dgm:pt>
    <dgm:pt modelId="{4E1FE381-96BB-4833-BBFC-D83388A733F3}" type="pres">
      <dgm:prSet presAssocID="{F5DE2B22-666C-4753-BE50-5DD312643F4F}" presName="parTxOnly" presStyleLbl="node1" presStyleIdx="2" presStyleCnt="3">
        <dgm:presLayoutVars>
          <dgm:chMax val="0"/>
          <dgm:chPref val="0"/>
          <dgm:bulletEnabled val="1"/>
        </dgm:presLayoutVars>
      </dgm:prSet>
      <dgm:spPr/>
    </dgm:pt>
  </dgm:ptLst>
  <dgm:cxnLst>
    <dgm:cxn modelId="{DA5B820B-25E2-4C61-992C-78437DA98AB9}" type="presOf" srcId="{2D6AEC1E-181D-4E4E-92AA-E276A12145A6}" destId="{2D443EBF-91C6-49B5-856E-9DDB69A1CC4F}" srcOrd="0" destOrd="0" presId="urn:microsoft.com/office/officeart/2005/8/layout/chevron1"/>
    <dgm:cxn modelId="{F84C4C78-A0E7-4B76-A79B-C4AB7E1D7575}" srcId="{2D6AEC1E-181D-4E4E-92AA-E276A12145A6}" destId="{F5DE2B22-666C-4753-BE50-5DD312643F4F}" srcOrd="2" destOrd="0" parTransId="{6090D137-5EE4-4FE4-B698-39DCEC6C430D}" sibTransId="{E92F47C6-633F-45E9-9478-546774E618A8}"/>
    <dgm:cxn modelId="{48B4D6B0-D3F4-4659-AC7C-BCCED6146874}" type="presOf" srcId="{1E61C627-03CB-4456-8C78-8B712A8EB33B}" destId="{998B3932-BD10-4DD8-B531-4ADC5FCFDF6E}" srcOrd="0" destOrd="0" presId="urn:microsoft.com/office/officeart/2005/8/layout/chevron1"/>
    <dgm:cxn modelId="{5F2776B1-0745-4D13-8B11-6AD880966AD5}" srcId="{2D6AEC1E-181D-4E4E-92AA-E276A12145A6}" destId="{5309AC32-8A1F-4C32-A493-3701FC3131E8}" srcOrd="0" destOrd="0" parTransId="{BF22D6A6-1323-41D2-8B5E-BAB0C030E371}" sibTransId="{12DFB856-3D3C-4D71-AA08-CC37408E9574}"/>
    <dgm:cxn modelId="{1C6350BA-E74B-4AA8-ACB6-926953E1FCD9}" type="presOf" srcId="{F5DE2B22-666C-4753-BE50-5DD312643F4F}" destId="{4E1FE381-96BB-4833-BBFC-D83388A733F3}" srcOrd="0" destOrd="0" presId="urn:microsoft.com/office/officeart/2005/8/layout/chevron1"/>
    <dgm:cxn modelId="{ABFC37D1-EB14-4483-8EF4-CEA63BDFA920}" srcId="{2D6AEC1E-181D-4E4E-92AA-E276A12145A6}" destId="{1E61C627-03CB-4456-8C78-8B712A8EB33B}" srcOrd="1" destOrd="0" parTransId="{6405F59D-F196-4AFC-A095-C6A687B8D309}" sibTransId="{D97499DB-3C94-4796-A7A7-49A1681030A9}"/>
    <dgm:cxn modelId="{505D7DD3-FEE7-4F96-8627-B000427AEC1B}" type="presOf" srcId="{5309AC32-8A1F-4C32-A493-3701FC3131E8}" destId="{72EDED9A-7B2A-4320-8F99-BA9DA3F9CD43}" srcOrd="0" destOrd="0" presId="urn:microsoft.com/office/officeart/2005/8/layout/chevron1"/>
    <dgm:cxn modelId="{609CDAF8-5415-46CB-82D9-98AE5692008F}" type="presParOf" srcId="{2D443EBF-91C6-49B5-856E-9DDB69A1CC4F}" destId="{72EDED9A-7B2A-4320-8F99-BA9DA3F9CD43}" srcOrd="0" destOrd="0" presId="urn:microsoft.com/office/officeart/2005/8/layout/chevron1"/>
    <dgm:cxn modelId="{5478E5B2-7CA1-4CB5-83BF-37157E5F000A}" type="presParOf" srcId="{2D443EBF-91C6-49B5-856E-9DDB69A1CC4F}" destId="{8D9CBEE1-ED9A-4B7C-8DBC-543B5062123B}" srcOrd="1" destOrd="0" presId="urn:microsoft.com/office/officeart/2005/8/layout/chevron1"/>
    <dgm:cxn modelId="{F2710CF4-D84A-4CF5-A266-2694547EBCDA}" type="presParOf" srcId="{2D443EBF-91C6-49B5-856E-9DDB69A1CC4F}" destId="{998B3932-BD10-4DD8-B531-4ADC5FCFDF6E}" srcOrd="2" destOrd="0" presId="urn:microsoft.com/office/officeart/2005/8/layout/chevron1"/>
    <dgm:cxn modelId="{CB845235-6DE1-49FD-99E7-AF7C128DFA36}" type="presParOf" srcId="{2D443EBF-91C6-49B5-856E-9DDB69A1CC4F}" destId="{2A1152A5-AA53-4D56-8CD3-1564157BC1E0}" srcOrd="3" destOrd="0" presId="urn:microsoft.com/office/officeart/2005/8/layout/chevron1"/>
    <dgm:cxn modelId="{6C3C65E6-2B3E-4BAD-A51F-A4AA52A12070}" type="presParOf" srcId="{2D443EBF-91C6-49B5-856E-9DDB69A1CC4F}" destId="{4E1FE381-96BB-4833-BBFC-D83388A733F3}"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AEADF2-B44B-4EB4-B73F-C4527F5722F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FF1FFDA-0F0C-4AF1-8E11-01415C0362B8}">
      <dgm:prSet/>
      <dgm:spPr/>
      <dgm:t>
        <a:bodyPr/>
        <a:lstStyle/>
        <a:p>
          <a:r>
            <a:rPr lang="en-US"/>
            <a:t>Parliament. </a:t>
          </a:r>
        </a:p>
      </dgm:t>
    </dgm:pt>
    <dgm:pt modelId="{F8AA6A16-20D9-4F13-995F-7BA4D63E6EDD}" type="parTrans" cxnId="{D9A43544-DB9E-4135-A090-C2A4FAA1C8C8}">
      <dgm:prSet/>
      <dgm:spPr/>
      <dgm:t>
        <a:bodyPr/>
        <a:lstStyle/>
        <a:p>
          <a:endParaRPr lang="en-US"/>
        </a:p>
      </dgm:t>
    </dgm:pt>
    <dgm:pt modelId="{DD17CCCC-842C-41C2-B0D1-3DDD5C61C6DD}" type="sibTrans" cxnId="{D9A43544-DB9E-4135-A090-C2A4FAA1C8C8}">
      <dgm:prSet/>
      <dgm:spPr/>
      <dgm:t>
        <a:bodyPr/>
        <a:lstStyle/>
        <a:p>
          <a:endParaRPr lang="en-US"/>
        </a:p>
      </dgm:t>
    </dgm:pt>
    <dgm:pt modelId="{9CE98720-E4E6-4F56-BDC0-C5FBBEC3E061}">
      <dgm:prSet/>
      <dgm:spPr/>
      <dgm:t>
        <a:bodyPr/>
        <a:lstStyle/>
        <a:p>
          <a:r>
            <a:rPr lang="en-US" dirty="0"/>
            <a:t>House of Commons and House of Lords. </a:t>
          </a:r>
        </a:p>
      </dgm:t>
    </dgm:pt>
    <dgm:pt modelId="{856CB6BE-1867-4895-84A6-9DA231A90EB9}" type="parTrans" cxnId="{1CE18467-8E3D-4BCE-BF09-FFF82CF2F60B}">
      <dgm:prSet/>
      <dgm:spPr/>
      <dgm:t>
        <a:bodyPr/>
        <a:lstStyle/>
        <a:p>
          <a:endParaRPr lang="en-US"/>
        </a:p>
      </dgm:t>
    </dgm:pt>
    <dgm:pt modelId="{D0E36DD9-6E05-497F-9C7A-C163F5DC1EFA}" type="sibTrans" cxnId="{1CE18467-8E3D-4BCE-BF09-FFF82CF2F60B}">
      <dgm:prSet/>
      <dgm:spPr/>
      <dgm:t>
        <a:bodyPr/>
        <a:lstStyle/>
        <a:p>
          <a:endParaRPr lang="en-US"/>
        </a:p>
      </dgm:t>
    </dgm:pt>
    <dgm:pt modelId="{F8FF462F-B57A-48A7-9B75-F912C0A8B3E5}">
      <dgm:prSet/>
      <dgm:spPr/>
      <dgm:t>
        <a:bodyPr/>
        <a:lstStyle/>
        <a:p>
          <a:r>
            <a:rPr lang="en-US"/>
            <a:t>Parliamentary debates/questions. </a:t>
          </a:r>
        </a:p>
      </dgm:t>
    </dgm:pt>
    <dgm:pt modelId="{925F2A90-F380-4324-841B-3D483FB3FC36}" type="parTrans" cxnId="{A3A9AD39-BD76-4308-9236-C973566544D8}">
      <dgm:prSet/>
      <dgm:spPr/>
      <dgm:t>
        <a:bodyPr/>
        <a:lstStyle/>
        <a:p>
          <a:endParaRPr lang="en-US"/>
        </a:p>
      </dgm:t>
    </dgm:pt>
    <dgm:pt modelId="{A3CF0F3B-8251-46A0-8ACA-821E9F69E507}" type="sibTrans" cxnId="{A3A9AD39-BD76-4308-9236-C973566544D8}">
      <dgm:prSet/>
      <dgm:spPr/>
      <dgm:t>
        <a:bodyPr/>
        <a:lstStyle/>
        <a:p>
          <a:endParaRPr lang="en-US"/>
        </a:p>
      </dgm:t>
    </dgm:pt>
    <dgm:pt modelId="{E92B0193-D137-4E57-B169-64ACFAC94894}">
      <dgm:prSet/>
      <dgm:spPr/>
      <dgm:t>
        <a:bodyPr/>
        <a:lstStyle/>
        <a:p>
          <a:r>
            <a:rPr lang="en-US"/>
            <a:t>Secondary legislation. </a:t>
          </a:r>
        </a:p>
      </dgm:t>
    </dgm:pt>
    <dgm:pt modelId="{C0363085-A267-4565-9E1B-7E80D357A008}" type="parTrans" cxnId="{8181F7BF-7B11-43A8-A346-44220EF2A69A}">
      <dgm:prSet/>
      <dgm:spPr/>
      <dgm:t>
        <a:bodyPr/>
        <a:lstStyle/>
        <a:p>
          <a:endParaRPr lang="en-US"/>
        </a:p>
      </dgm:t>
    </dgm:pt>
    <dgm:pt modelId="{28223841-F884-45DE-BEA9-0E8D43252321}" type="sibTrans" cxnId="{8181F7BF-7B11-43A8-A346-44220EF2A69A}">
      <dgm:prSet/>
      <dgm:spPr/>
      <dgm:t>
        <a:bodyPr/>
        <a:lstStyle/>
        <a:p>
          <a:endParaRPr lang="en-US"/>
        </a:p>
      </dgm:t>
    </dgm:pt>
    <dgm:pt modelId="{0D3324FA-85AB-42FF-9216-30462E7A58FF}" type="pres">
      <dgm:prSet presAssocID="{7EAEADF2-B44B-4EB4-B73F-C4527F5722F2}" presName="outerComposite" presStyleCnt="0">
        <dgm:presLayoutVars>
          <dgm:chMax val="5"/>
          <dgm:dir/>
          <dgm:resizeHandles val="exact"/>
        </dgm:presLayoutVars>
      </dgm:prSet>
      <dgm:spPr/>
    </dgm:pt>
    <dgm:pt modelId="{8D601A8C-0735-401B-AFA3-B053FA8E0131}" type="pres">
      <dgm:prSet presAssocID="{7EAEADF2-B44B-4EB4-B73F-C4527F5722F2}" presName="dummyMaxCanvas" presStyleCnt="0">
        <dgm:presLayoutVars/>
      </dgm:prSet>
      <dgm:spPr/>
    </dgm:pt>
    <dgm:pt modelId="{0E41EC01-1C98-46D3-AA90-7CF18A024AB4}" type="pres">
      <dgm:prSet presAssocID="{7EAEADF2-B44B-4EB4-B73F-C4527F5722F2}" presName="FourNodes_1" presStyleLbl="node1" presStyleIdx="0" presStyleCnt="4">
        <dgm:presLayoutVars>
          <dgm:bulletEnabled val="1"/>
        </dgm:presLayoutVars>
      </dgm:prSet>
      <dgm:spPr/>
    </dgm:pt>
    <dgm:pt modelId="{D66A9EED-A87F-4D59-BCD2-E41ABA49DCB0}" type="pres">
      <dgm:prSet presAssocID="{7EAEADF2-B44B-4EB4-B73F-C4527F5722F2}" presName="FourNodes_2" presStyleLbl="node1" presStyleIdx="1" presStyleCnt="4">
        <dgm:presLayoutVars>
          <dgm:bulletEnabled val="1"/>
        </dgm:presLayoutVars>
      </dgm:prSet>
      <dgm:spPr/>
    </dgm:pt>
    <dgm:pt modelId="{C818CC39-5BBF-4EA5-9E2C-3EEB7FAEC598}" type="pres">
      <dgm:prSet presAssocID="{7EAEADF2-B44B-4EB4-B73F-C4527F5722F2}" presName="FourNodes_3" presStyleLbl="node1" presStyleIdx="2" presStyleCnt="4">
        <dgm:presLayoutVars>
          <dgm:bulletEnabled val="1"/>
        </dgm:presLayoutVars>
      </dgm:prSet>
      <dgm:spPr/>
    </dgm:pt>
    <dgm:pt modelId="{3819D339-7167-4E38-8929-D13E5B28A707}" type="pres">
      <dgm:prSet presAssocID="{7EAEADF2-B44B-4EB4-B73F-C4527F5722F2}" presName="FourNodes_4" presStyleLbl="node1" presStyleIdx="3" presStyleCnt="4">
        <dgm:presLayoutVars>
          <dgm:bulletEnabled val="1"/>
        </dgm:presLayoutVars>
      </dgm:prSet>
      <dgm:spPr/>
    </dgm:pt>
    <dgm:pt modelId="{D34106B9-CECB-4C80-AA7A-8DDB6C4356A7}" type="pres">
      <dgm:prSet presAssocID="{7EAEADF2-B44B-4EB4-B73F-C4527F5722F2}" presName="FourConn_1-2" presStyleLbl="fgAccFollowNode1" presStyleIdx="0" presStyleCnt="3">
        <dgm:presLayoutVars>
          <dgm:bulletEnabled val="1"/>
        </dgm:presLayoutVars>
      </dgm:prSet>
      <dgm:spPr/>
    </dgm:pt>
    <dgm:pt modelId="{32F3FC60-AD75-49B1-A318-A4FEAB9265A5}" type="pres">
      <dgm:prSet presAssocID="{7EAEADF2-B44B-4EB4-B73F-C4527F5722F2}" presName="FourConn_2-3" presStyleLbl="fgAccFollowNode1" presStyleIdx="1" presStyleCnt="3">
        <dgm:presLayoutVars>
          <dgm:bulletEnabled val="1"/>
        </dgm:presLayoutVars>
      </dgm:prSet>
      <dgm:spPr/>
    </dgm:pt>
    <dgm:pt modelId="{82DA08DF-BCF6-4EF8-8A11-685F1040670F}" type="pres">
      <dgm:prSet presAssocID="{7EAEADF2-B44B-4EB4-B73F-C4527F5722F2}" presName="FourConn_3-4" presStyleLbl="fgAccFollowNode1" presStyleIdx="2" presStyleCnt="3">
        <dgm:presLayoutVars>
          <dgm:bulletEnabled val="1"/>
        </dgm:presLayoutVars>
      </dgm:prSet>
      <dgm:spPr/>
    </dgm:pt>
    <dgm:pt modelId="{FCA104BF-4627-46E4-88F3-4D8292BACFC2}" type="pres">
      <dgm:prSet presAssocID="{7EAEADF2-B44B-4EB4-B73F-C4527F5722F2}" presName="FourNodes_1_text" presStyleLbl="node1" presStyleIdx="3" presStyleCnt="4">
        <dgm:presLayoutVars>
          <dgm:bulletEnabled val="1"/>
        </dgm:presLayoutVars>
      </dgm:prSet>
      <dgm:spPr/>
    </dgm:pt>
    <dgm:pt modelId="{0D246CC5-BF51-4EB1-A2AE-7D837F184949}" type="pres">
      <dgm:prSet presAssocID="{7EAEADF2-B44B-4EB4-B73F-C4527F5722F2}" presName="FourNodes_2_text" presStyleLbl="node1" presStyleIdx="3" presStyleCnt="4">
        <dgm:presLayoutVars>
          <dgm:bulletEnabled val="1"/>
        </dgm:presLayoutVars>
      </dgm:prSet>
      <dgm:spPr/>
    </dgm:pt>
    <dgm:pt modelId="{0EC02E3D-2264-4DA1-A478-72ED481C6D0C}" type="pres">
      <dgm:prSet presAssocID="{7EAEADF2-B44B-4EB4-B73F-C4527F5722F2}" presName="FourNodes_3_text" presStyleLbl="node1" presStyleIdx="3" presStyleCnt="4">
        <dgm:presLayoutVars>
          <dgm:bulletEnabled val="1"/>
        </dgm:presLayoutVars>
      </dgm:prSet>
      <dgm:spPr/>
    </dgm:pt>
    <dgm:pt modelId="{F1AB3598-6623-4EDC-AA66-051B530ABBFE}" type="pres">
      <dgm:prSet presAssocID="{7EAEADF2-B44B-4EB4-B73F-C4527F5722F2}" presName="FourNodes_4_text" presStyleLbl="node1" presStyleIdx="3" presStyleCnt="4">
        <dgm:presLayoutVars>
          <dgm:bulletEnabled val="1"/>
        </dgm:presLayoutVars>
      </dgm:prSet>
      <dgm:spPr/>
    </dgm:pt>
  </dgm:ptLst>
  <dgm:cxnLst>
    <dgm:cxn modelId="{FA506B0C-2391-4321-A5A5-E08D03E960F2}" type="presOf" srcId="{7EAEADF2-B44B-4EB4-B73F-C4527F5722F2}" destId="{0D3324FA-85AB-42FF-9216-30462E7A58FF}" srcOrd="0" destOrd="0" presId="urn:microsoft.com/office/officeart/2005/8/layout/vProcess5"/>
    <dgm:cxn modelId="{10C64022-299D-43DB-8785-AA9A31497C25}" type="presOf" srcId="{E92B0193-D137-4E57-B169-64ACFAC94894}" destId="{F1AB3598-6623-4EDC-AA66-051B530ABBFE}" srcOrd="1" destOrd="0" presId="urn:microsoft.com/office/officeart/2005/8/layout/vProcess5"/>
    <dgm:cxn modelId="{F7ACE02E-2FF2-4A6B-B11D-8D253CDB339A}" type="presOf" srcId="{F8FF462F-B57A-48A7-9B75-F912C0A8B3E5}" destId="{0EC02E3D-2264-4DA1-A478-72ED481C6D0C}" srcOrd="1" destOrd="0" presId="urn:microsoft.com/office/officeart/2005/8/layout/vProcess5"/>
    <dgm:cxn modelId="{A3A9AD39-BD76-4308-9236-C973566544D8}" srcId="{7EAEADF2-B44B-4EB4-B73F-C4527F5722F2}" destId="{F8FF462F-B57A-48A7-9B75-F912C0A8B3E5}" srcOrd="2" destOrd="0" parTransId="{925F2A90-F380-4324-841B-3D483FB3FC36}" sibTransId="{A3CF0F3B-8251-46A0-8ACA-821E9F69E507}"/>
    <dgm:cxn modelId="{D9A43544-DB9E-4135-A090-C2A4FAA1C8C8}" srcId="{7EAEADF2-B44B-4EB4-B73F-C4527F5722F2}" destId="{CFF1FFDA-0F0C-4AF1-8E11-01415C0362B8}" srcOrd="0" destOrd="0" parTransId="{F8AA6A16-20D9-4F13-995F-7BA4D63E6EDD}" sibTransId="{DD17CCCC-842C-41C2-B0D1-3DDD5C61C6DD}"/>
    <dgm:cxn modelId="{1CE18467-8E3D-4BCE-BF09-FFF82CF2F60B}" srcId="{7EAEADF2-B44B-4EB4-B73F-C4527F5722F2}" destId="{9CE98720-E4E6-4F56-BDC0-C5FBBEC3E061}" srcOrd="1" destOrd="0" parTransId="{856CB6BE-1867-4895-84A6-9DA231A90EB9}" sibTransId="{D0E36DD9-6E05-497F-9C7A-C163F5DC1EFA}"/>
    <dgm:cxn modelId="{0D6F4268-64E6-4138-AE84-3D257B767A55}" type="presOf" srcId="{CFF1FFDA-0F0C-4AF1-8E11-01415C0362B8}" destId="{0E41EC01-1C98-46D3-AA90-7CF18A024AB4}" srcOrd="0" destOrd="0" presId="urn:microsoft.com/office/officeart/2005/8/layout/vProcess5"/>
    <dgm:cxn modelId="{10349675-D524-44CC-B34A-2575C25F4526}" type="presOf" srcId="{E92B0193-D137-4E57-B169-64ACFAC94894}" destId="{3819D339-7167-4E38-8929-D13E5B28A707}" srcOrd="0" destOrd="0" presId="urn:microsoft.com/office/officeart/2005/8/layout/vProcess5"/>
    <dgm:cxn modelId="{AC1EA156-EFFA-4646-BBD0-567FE5157810}" type="presOf" srcId="{DD17CCCC-842C-41C2-B0D1-3DDD5C61C6DD}" destId="{D34106B9-CECB-4C80-AA7A-8DDB6C4356A7}" srcOrd="0" destOrd="0" presId="urn:microsoft.com/office/officeart/2005/8/layout/vProcess5"/>
    <dgm:cxn modelId="{C9393891-3B86-4927-8967-310DB4DF1CE4}" type="presOf" srcId="{9CE98720-E4E6-4F56-BDC0-C5FBBEC3E061}" destId="{D66A9EED-A87F-4D59-BCD2-E41ABA49DCB0}" srcOrd="0" destOrd="0" presId="urn:microsoft.com/office/officeart/2005/8/layout/vProcess5"/>
    <dgm:cxn modelId="{46105EB1-376E-433F-89C9-7DE04506578C}" type="presOf" srcId="{9CE98720-E4E6-4F56-BDC0-C5FBBEC3E061}" destId="{0D246CC5-BF51-4EB1-A2AE-7D837F184949}" srcOrd="1" destOrd="0" presId="urn:microsoft.com/office/officeart/2005/8/layout/vProcess5"/>
    <dgm:cxn modelId="{901A8CB8-831D-48C7-8ACF-7466E02BFF4A}" type="presOf" srcId="{A3CF0F3B-8251-46A0-8ACA-821E9F69E507}" destId="{82DA08DF-BCF6-4EF8-8A11-685F1040670F}" srcOrd="0" destOrd="0" presId="urn:microsoft.com/office/officeart/2005/8/layout/vProcess5"/>
    <dgm:cxn modelId="{8181F7BF-7B11-43A8-A346-44220EF2A69A}" srcId="{7EAEADF2-B44B-4EB4-B73F-C4527F5722F2}" destId="{E92B0193-D137-4E57-B169-64ACFAC94894}" srcOrd="3" destOrd="0" parTransId="{C0363085-A267-4565-9E1B-7E80D357A008}" sibTransId="{28223841-F884-45DE-BEA9-0E8D43252321}"/>
    <dgm:cxn modelId="{D356EAC1-A487-4CCB-9989-E6C5F16DA214}" type="presOf" srcId="{CFF1FFDA-0F0C-4AF1-8E11-01415C0362B8}" destId="{FCA104BF-4627-46E4-88F3-4D8292BACFC2}" srcOrd="1" destOrd="0" presId="urn:microsoft.com/office/officeart/2005/8/layout/vProcess5"/>
    <dgm:cxn modelId="{63C788DB-DC8F-4D1E-BAAD-84983C0E5DCF}" type="presOf" srcId="{D0E36DD9-6E05-497F-9C7A-C163F5DC1EFA}" destId="{32F3FC60-AD75-49B1-A318-A4FEAB9265A5}" srcOrd="0" destOrd="0" presId="urn:microsoft.com/office/officeart/2005/8/layout/vProcess5"/>
    <dgm:cxn modelId="{25C2D8F0-8217-4382-AFEF-531A2D8DD96F}" type="presOf" srcId="{F8FF462F-B57A-48A7-9B75-F912C0A8B3E5}" destId="{C818CC39-5BBF-4EA5-9E2C-3EEB7FAEC598}" srcOrd="0" destOrd="0" presId="urn:microsoft.com/office/officeart/2005/8/layout/vProcess5"/>
    <dgm:cxn modelId="{B5B06293-E250-433D-970A-DCAE246E1D00}" type="presParOf" srcId="{0D3324FA-85AB-42FF-9216-30462E7A58FF}" destId="{8D601A8C-0735-401B-AFA3-B053FA8E0131}" srcOrd="0" destOrd="0" presId="urn:microsoft.com/office/officeart/2005/8/layout/vProcess5"/>
    <dgm:cxn modelId="{15E9B2ED-A630-46E4-A0A6-FE1EF1BAE418}" type="presParOf" srcId="{0D3324FA-85AB-42FF-9216-30462E7A58FF}" destId="{0E41EC01-1C98-46D3-AA90-7CF18A024AB4}" srcOrd="1" destOrd="0" presId="urn:microsoft.com/office/officeart/2005/8/layout/vProcess5"/>
    <dgm:cxn modelId="{374801F1-8D0C-4C3F-BB2E-8F790539F997}" type="presParOf" srcId="{0D3324FA-85AB-42FF-9216-30462E7A58FF}" destId="{D66A9EED-A87F-4D59-BCD2-E41ABA49DCB0}" srcOrd="2" destOrd="0" presId="urn:microsoft.com/office/officeart/2005/8/layout/vProcess5"/>
    <dgm:cxn modelId="{2255C1E0-132F-45CF-840F-B7BB2316CF2E}" type="presParOf" srcId="{0D3324FA-85AB-42FF-9216-30462E7A58FF}" destId="{C818CC39-5BBF-4EA5-9E2C-3EEB7FAEC598}" srcOrd="3" destOrd="0" presId="urn:microsoft.com/office/officeart/2005/8/layout/vProcess5"/>
    <dgm:cxn modelId="{AD62C828-D80B-4906-A7CF-02D6315AFAC6}" type="presParOf" srcId="{0D3324FA-85AB-42FF-9216-30462E7A58FF}" destId="{3819D339-7167-4E38-8929-D13E5B28A707}" srcOrd="4" destOrd="0" presId="urn:microsoft.com/office/officeart/2005/8/layout/vProcess5"/>
    <dgm:cxn modelId="{F6B5403C-51F1-467A-8D75-EA748B75C57F}" type="presParOf" srcId="{0D3324FA-85AB-42FF-9216-30462E7A58FF}" destId="{D34106B9-CECB-4C80-AA7A-8DDB6C4356A7}" srcOrd="5" destOrd="0" presId="urn:microsoft.com/office/officeart/2005/8/layout/vProcess5"/>
    <dgm:cxn modelId="{2FB37E79-D107-4ACF-A4A1-D4C4B68D5983}" type="presParOf" srcId="{0D3324FA-85AB-42FF-9216-30462E7A58FF}" destId="{32F3FC60-AD75-49B1-A318-A4FEAB9265A5}" srcOrd="6" destOrd="0" presId="urn:microsoft.com/office/officeart/2005/8/layout/vProcess5"/>
    <dgm:cxn modelId="{A4DB1FDE-4B3A-402E-845F-0F48A55402CC}" type="presParOf" srcId="{0D3324FA-85AB-42FF-9216-30462E7A58FF}" destId="{82DA08DF-BCF6-4EF8-8A11-685F1040670F}" srcOrd="7" destOrd="0" presId="urn:microsoft.com/office/officeart/2005/8/layout/vProcess5"/>
    <dgm:cxn modelId="{9E71AA81-65A9-448B-ABA9-B2B5E2AB2515}" type="presParOf" srcId="{0D3324FA-85AB-42FF-9216-30462E7A58FF}" destId="{FCA104BF-4627-46E4-88F3-4D8292BACFC2}" srcOrd="8" destOrd="0" presId="urn:microsoft.com/office/officeart/2005/8/layout/vProcess5"/>
    <dgm:cxn modelId="{2B78178D-248C-4DF9-BD93-BE264A3F1E70}" type="presParOf" srcId="{0D3324FA-85AB-42FF-9216-30462E7A58FF}" destId="{0D246CC5-BF51-4EB1-A2AE-7D837F184949}" srcOrd="9" destOrd="0" presId="urn:microsoft.com/office/officeart/2005/8/layout/vProcess5"/>
    <dgm:cxn modelId="{0F6158D1-35BE-476F-9071-753B5A6404B1}" type="presParOf" srcId="{0D3324FA-85AB-42FF-9216-30462E7A58FF}" destId="{0EC02E3D-2264-4DA1-A478-72ED481C6D0C}" srcOrd="10" destOrd="0" presId="urn:microsoft.com/office/officeart/2005/8/layout/vProcess5"/>
    <dgm:cxn modelId="{DBA7EFE5-F874-4A8D-A11E-FBCA02EEA2C6}" type="presParOf" srcId="{0D3324FA-85AB-42FF-9216-30462E7A58FF}" destId="{F1AB3598-6623-4EDC-AA66-051B530ABBF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30593-A988-4C97-827F-77B9B2E1B52D}">
      <dsp:nvSpPr>
        <dsp:cNvPr id="0" name=""/>
        <dsp:cNvSpPr/>
      </dsp:nvSpPr>
      <dsp:spPr>
        <a:xfrm>
          <a:off x="201113" y="135803"/>
          <a:ext cx="5408900" cy="5408900"/>
        </a:xfrm>
        <a:prstGeom prst="circularArrow">
          <a:avLst>
            <a:gd name="adj1" fmla="val 5274"/>
            <a:gd name="adj2" fmla="val 312630"/>
            <a:gd name="adj3" fmla="val 14271230"/>
            <a:gd name="adj4" fmla="val 17101842"/>
            <a:gd name="adj5" fmla="val 547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6DC40-3226-46D2-BE2E-BB474AC697AD}">
      <dsp:nvSpPr>
        <dsp:cNvPr id="0" name=""/>
        <dsp:cNvSpPr/>
      </dsp:nvSpPr>
      <dsp:spPr>
        <a:xfrm>
          <a:off x="1902520" y="14330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Aims and Learning Objectives. </a:t>
          </a:r>
          <a:endParaRPr lang="en-US" sz="1800" kern="1200"/>
        </a:p>
      </dsp:txBody>
      <dsp:txXfrm>
        <a:off x="1951485" y="192272"/>
        <a:ext cx="1908157" cy="905113"/>
      </dsp:txXfrm>
    </dsp:sp>
    <dsp:sp modelId="{9A588E25-C400-4EDB-A658-8DB8ADCD3F67}">
      <dsp:nvSpPr>
        <dsp:cNvPr id="0" name=""/>
        <dsp:cNvSpPr/>
      </dsp:nvSpPr>
      <dsp:spPr>
        <a:xfrm>
          <a:off x="3802822" y="1240447"/>
          <a:ext cx="2006087" cy="100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Legislative Powers?</a:t>
          </a:r>
          <a:endParaRPr lang="en-US" sz="1800" kern="1200"/>
        </a:p>
      </dsp:txBody>
      <dsp:txXfrm>
        <a:off x="3851787" y="1289412"/>
        <a:ext cx="1908157" cy="905113"/>
      </dsp:txXfrm>
    </dsp:sp>
    <dsp:sp modelId="{8162DA56-C0AF-4947-8730-507AF1560110}">
      <dsp:nvSpPr>
        <dsp:cNvPr id="0" name=""/>
        <dsp:cNvSpPr/>
      </dsp:nvSpPr>
      <dsp:spPr>
        <a:xfrm>
          <a:off x="3802822" y="3434727"/>
          <a:ext cx="2006087" cy="100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Recap the digital content </a:t>
          </a:r>
          <a:endParaRPr lang="en-US" sz="1800" kern="1200"/>
        </a:p>
      </dsp:txBody>
      <dsp:txXfrm>
        <a:off x="3851787" y="3483692"/>
        <a:ext cx="1908157" cy="905113"/>
      </dsp:txXfrm>
    </dsp:sp>
    <dsp:sp modelId="{442D062C-0C7F-4330-A95E-065B81C0D4FD}">
      <dsp:nvSpPr>
        <dsp:cNvPr id="0" name=""/>
        <dsp:cNvSpPr/>
      </dsp:nvSpPr>
      <dsp:spPr>
        <a:xfrm>
          <a:off x="1902520" y="4531867"/>
          <a:ext cx="2006087" cy="100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Activities </a:t>
          </a:r>
          <a:endParaRPr lang="en-US" sz="1800" kern="1200"/>
        </a:p>
      </dsp:txBody>
      <dsp:txXfrm>
        <a:off x="1951485" y="4580832"/>
        <a:ext cx="1908157" cy="905113"/>
      </dsp:txXfrm>
    </dsp:sp>
    <dsp:sp modelId="{5C26D19A-661C-4FAE-B9E5-C1B216C8151F}">
      <dsp:nvSpPr>
        <dsp:cNvPr id="0" name=""/>
        <dsp:cNvSpPr/>
      </dsp:nvSpPr>
      <dsp:spPr>
        <a:xfrm>
          <a:off x="2217" y="3434727"/>
          <a:ext cx="2006087" cy="100304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Summary </a:t>
          </a:r>
          <a:endParaRPr lang="en-US" sz="1800" kern="1200"/>
        </a:p>
      </dsp:txBody>
      <dsp:txXfrm>
        <a:off x="51182" y="3483692"/>
        <a:ext cx="1908157" cy="905113"/>
      </dsp:txXfrm>
    </dsp:sp>
    <dsp:sp modelId="{904CC889-D7F8-45A6-BDD2-B1C2BBDB0B57}">
      <dsp:nvSpPr>
        <dsp:cNvPr id="0" name=""/>
        <dsp:cNvSpPr/>
      </dsp:nvSpPr>
      <dsp:spPr>
        <a:xfrm>
          <a:off x="2217" y="124044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Thank you, any questions?</a:t>
          </a:r>
          <a:endParaRPr lang="en-US" sz="1800" kern="1200"/>
        </a:p>
      </dsp:txBody>
      <dsp:txXfrm>
        <a:off x="51182" y="1289412"/>
        <a:ext cx="1908157" cy="905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A92FF-8A2B-4F6B-B2C0-2AC2DD283934}">
      <dsp:nvSpPr>
        <dsp:cNvPr id="0" name=""/>
        <dsp:cNvSpPr/>
      </dsp:nvSpPr>
      <dsp:spPr>
        <a:xfrm>
          <a:off x="689970"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First Reading </a:t>
          </a:r>
          <a:endParaRPr lang="en-GB" sz="2500" kern="1200" dirty="0"/>
        </a:p>
      </dsp:txBody>
      <dsp:txXfrm>
        <a:off x="719357" y="31120"/>
        <a:ext cx="1613483" cy="944580"/>
      </dsp:txXfrm>
    </dsp:sp>
    <dsp:sp modelId="{A0A163D5-04CA-4906-B113-95A8A98F1675}">
      <dsp:nvSpPr>
        <dsp:cNvPr id="0" name=""/>
        <dsp:cNvSpPr/>
      </dsp:nvSpPr>
      <dsp:spPr>
        <a:xfrm>
          <a:off x="2509387" y="296051"/>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509387" y="378995"/>
        <a:ext cx="248163" cy="248831"/>
      </dsp:txXfrm>
    </dsp:sp>
    <dsp:sp modelId="{4B598BFD-C515-4248-8704-21E3FFD3C100}">
      <dsp:nvSpPr>
        <dsp:cNvPr id="0" name=""/>
        <dsp:cNvSpPr/>
      </dsp:nvSpPr>
      <dsp:spPr>
        <a:xfrm>
          <a:off x="3031132"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Second Reading</a:t>
          </a:r>
          <a:endParaRPr lang="en-GB" sz="2500" kern="1200" dirty="0"/>
        </a:p>
      </dsp:txBody>
      <dsp:txXfrm>
        <a:off x="3060519" y="31120"/>
        <a:ext cx="1613483" cy="944580"/>
      </dsp:txXfrm>
    </dsp:sp>
    <dsp:sp modelId="{FD2C06AD-906B-459C-BEC7-4682A862080D}">
      <dsp:nvSpPr>
        <dsp:cNvPr id="0" name=""/>
        <dsp:cNvSpPr/>
      </dsp:nvSpPr>
      <dsp:spPr>
        <a:xfrm rot="5400000">
          <a:off x="3690001" y="1122146"/>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742845" y="1152247"/>
        <a:ext cx="248831" cy="248163"/>
      </dsp:txXfrm>
    </dsp:sp>
    <dsp:sp modelId="{396FCDBB-0D02-43DE-9E78-8382A1546410}">
      <dsp:nvSpPr>
        <dsp:cNvPr id="0" name=""/>
        <dsp:cNvSpPr/>
      </dsp:nvSpPr>
      <dsp:spPr>
        <a:xfrm>
          <a:off x="3031132"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Committee Stage </a:t>
          </a:r>
          <a:endParaRPr lang="en-GB" sz="2500" kern="1200" dirty="0"/>
        </a:p>
      </dsp:txBody>
      <dsp:txXfrm>
        <a:off x="3060519" y="1703378"/>
        <a:ext cx="1613483" cy="944580"/>
      </dsp:txXfrm>
    </dsp:sp>
    <dsp:sp modelId="{139F495C-CF9C-40EF-A5E3-2D2A5EA5A2E2}">
      <dsp:nvSpPr>
        <dsp:cNvPr id="0" name=""/>
        <dsp:cNvSpPr/>
      </dsp:nvSpPr>
      <dsp:spPr>
        <a:xfrm rot="10800000">
          <a:off x="2529454" y="1968309"/>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635809" y="2051253"/>
        <a:ext cx="248163" cy="248831"/>
      </dsp:txXfrm>
    </dsp:sp>
    <dsp:sp modelId="{DAC49696-2587-4EF1-BE85-854D7B6BC315}">
      <dsp:nvSpPr>
        <dsp:cNvPr id="0" name=""/>
        <dsp:cNvSpPr/>
      </dsp:nvSpPr>
      <dsp:spPr>
        <a:xfrm>
          <a:off x="689970"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Report stage </a:t>
          </a:r>
          <a:endParaRPr lang="en-GB" sz="2500" kern="1200" dirty="0"/>
        </a:p>
      </dsp:txBody>
      <dsp:txXfrm>
        <a:off x="719357" y="1703378"/>
        <a:ext cx="1613483" cy="944580"/>
      </dsp:txXfrm>
    </dsp:sp>
    <dsp:sp modelId="{BF054399-95CC-4E5F-BCE3-9A55A31DA161}">
      <dsp:nvSpPr>
        <dsp:cNvPr id="0" name=""/>
        <dsp:cNvSpPr/>
      </dsp:nvSpPr>
      <dsp:spPr>
        <a:xfrm rot="5400000">
          <a:off x="1348840" y="2794404"/>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1401684" y="2824505"/>
        <a:ext cx="248831" cy="248163"/>
      </dsp:txXfrm>
    </dsp:sp>
    <dsp:sp modelId="{4577D621-27FF-457D-BECF-AA1C5690C31F}">
      <dsp:nvSpPr>
        <dsp:cNvPr id="0" name=""/>
        <dsp:cNvSpPr/>
      </dsp:nvSpPr>
      <dsp:spPr>
        <a:xfrm>
          <a:off x="689970" y="3346249"/>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Third Reading </a:t>
          </a:r>
          <a:endParaRPr lang="en-GB" sz="2500" kern="1200" dirty="0"/>
        </a:p>
      </dsp:txBody>
      <dsp:txXfrm>
        <a:off x="719357" y="3375636"/>
        <a:ext cx="1613483" cy="944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DED9A-7B2A-4320-8F99-BA9DA3F9CD43}">
      <dsp:nvSpPr>
        <dsp:cNvPr id="0" name=""/>
        <dsp:cNvSpPr/>
      </dsp:nvSpPr>
      <dsp:spPr>
        <a:xfrm>
          <a:off x="3080"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Passes through both houses</a:t>
          </a:r>
          <a:endParaRPr lang="en-GB" sz="3000" kern="1200" dirty="0"/>
        </a:p>
      </dsp:txBody>
      <dsp:txXfrm>
        <a:off x="753754" y="1424994"/>
        <a:ext cx="2252022" cy="1501348"/>
      </dsp:txXfrm>
    </dsp:sp>
    <dsp:sp modelId="{998B3932-BD10-4DD8-B531-4ADC5FCFDF6E}">
      <dsp:nvSpPr>
        <dsp:cNvPr id="0" name=""/>
        <dsp:cNvSpPr/>
      </dsp:nvSpPr>
      <dsp:spPr>
        <a:xfrm>
          <a:off x="3381114"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Calibri Light" panose="020F0302020204030204"/>
            </a:rPr>
            <a:t>Amendments</a:t>
          </a:r>
          <a:endParaRPr lang="en-GB" sz="3000" kern="1200" dirty="0"/>
        </a:p>
      </dsp:txBody>
      <dsp:txXfrm>
        <a:off x="4131788" y="1424994"/>
        <a:ext cx="2252022" cy="1501348"/>
      </dsp:txXfrm>
    </dsp:sp>
    <dsp:sp modelId="{4E1FE381-96BB-4833-BBFC-D83388A733F3}">
      <dsp:nvSpPr>
        <dsp:cNvPr id="0" name=""/>
        <dsp:cNvSpPr/>
      </dsp:nvSpPr>
      <dsp:spPr>
        <a:xfrm>
          <a:off x="6759148"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Royal Assent</a:t>
          </a:r>
          <a:endParaRPr lang="en-GB" sz="3000" kern="1200" dirty="0"/>
        </a:p>
      </dsp:txBody>
      <dsp:txXfrm>
        <a:off x="7509822" y="1424994"/>
        <a:ext cx="2252022" cy="1501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1EC01-1C98-46D3-AA90-7CF18A024AB4}">
      <dsp:nvSpPr>
        <dsp:cNvPr id="0" name=""/>
        <dsp:cNvSpPr/>
      </dsp:nvSpPr>
      <dsp:spPr>
        <a:xfrm>
          <a:off x="0" y="0"/>
          <a:ext cx="8412480" cy="8687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Parliament. </a:t>
          </a:r>
        </a:p>
      </dsp:txBody>
      <dsp:txXfrm>
        <a:off x="25445" y="25445"/>
        <a:ext cx="7401618" cy="817862"/>
      </dsp:txXfrm>
    </dsp:sp>
    <dsp:sp modelId="{D66A9EED-A87F-4D59-BCD2-E41ABA49DCB0}">
      <dsp:nvSpPr>
        <dsp:cNvPr id="0" name=""/>
        <dsp:cNvSpPr/>
      </dsp:nvSpPr>
      <dsp:spPr>
        <a:xfrm>
          <a:off x="704545" y="1026707"/>
          <a:ext cx="8412480" cy="868752"/>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House of Commons and House of Lords. </a:t>
          </a:r>
        </a:p>
      </dsp:txBody>
      <dsp:txXfrm>
        <a:off x="729990" y="1052152"/>
        <a:ext cx="7092355" cy="817862"/>
      </dsp:txXfrm>
    </dsp:sp>
    <dsp:sp modelId="{C818CC39-5BBF-4EA5-9E2C-3EEB7FAEC598}">
      <dsp:nvSpPr>
        <dsp:cNvPr id="0" name=""/>
        <dsp:cNvSpPr/>
      </dsp:nvSpPr>
      <dsp:spPr>
        <a:xfrm>
          <a:off x="1398574" y="2053415"/>
          <a:ext cx="8412480" cy="868752"/>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Parliamentary debates/questions. </a:t>
          </a:r>
        </a:p>
      </dsp:txBody>
      <dsp:txXfrm>
        <a:off x="1424019" y="2078860"/>
        <a:ext cx="7102871" cy="817862"/>
      </dsp:txXfrm>
    </dsp:sp>
    <dsp:sp modelId="{3819D339-7167-4E38-8929-D13E5B28A707}">
      <dsp:nvSpPr>
        <dsp:cNvPr id="0" name=""/>
        <dsp:cNvSpPr/>
      </dsp:nvSpPr>
      <dsp:spPr>
        <a:xfrm>
          <a:off x="2103119" y="3080123"/>
          <a:ext cx="8412480" cy="86875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Secondary legislation. </a:t>
          </a:r>
        </a:p>
      </dsp:txBody>
      <dsp:txXfrm>
        <a:off x="2128564" y="3105568"/>
        <a:ext cx="7092355" cy="817862"/>
      </dsp:txXfrm>
    </dsp:sp>
    <dsp:sp modelId="{D34106B9-CECB-4C80-AA7A-8DDB6C4356A7}">
      <dsp:nvSpPr>
        <dsp:cNvPr id="0" name=""/>
        <dsp:cNvSpPr/>
      </dsp:nvSpPr>
      <dsp:spPr>
        <a:xfrm>
          <a:off x="7847790" y="665385"/>
          <a:ext cx="564689" cy="56468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74845" y="665385"/>
        <a:ext cx="310579" cy="424928"/>
      </dsp:txXfrm>
    </dsp:sp>
    <dsp:sp modelId="{32F3FC60-AD75-49B1-A318-A4FEAB9265A5}">
      <dsp:nvSpPr>
        <dsp:cNvPr id="0" name=""/>
        <dsp:cNvSpPr/>
      </dsp:nvSpPr>
      <dsp:spPr>
        <a:xfrm>
          <a:off x="8552335" y="1692093"/>
          <a:ext cx="564689" cy="564689"/>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679390" y="1692093"/>
        <a:ext cx="310579" cy="424928"/>
      </dsp:txXfrm>
    </dsp:sp>
    <dsp:sp modelId="{82DA08DF-BCF6-4EF8-8A11-685F1040670F}">
      <dsp:nvSpPr>
        <dsp:cNvPr id="0" name=""/>
        <dsp:cNvSpPr/>
      </dsp:nvSpPr>
      <dsp:spPr>
        <a:xfrm>
          <a:off x="9246365" y="2718801"/>
          <a:ext cx="564689" cy="56468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373420" y="2718801"/>
        <a:ext cx="310579" cy="42492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11573-BDD4-441B-A11A-6DA39908A431}" type="datetimeFigureOut">
              <a:t>11/7/2024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1642C-D9EE-4B93-A1ED-B2AB0B5E2EEE}" type="slidenum">
              <a:t>‹#›</a:t>
            </a:fld>
            <a:endParaRPr lang="en-GB"/>
          </a:p>
        </p:txBody>
      </p:sp>
    </p:spTree>
    <p:extLst>
      <p:ext uri="{BB962C8B-B14F-4D97-AF65-F5344CB8AC3E}">
        <p14:creationId xmlns:p14="http://schemas.microsoft.com/office/powerpoint/2010/main" val="2368166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moodle.uwtsd.ac.uk/mod/scorm/player.php?a=6646&amp;currentorg=B0&amp;scoid=14291&amp;sesskey=QLbZm8xpkI&amp;display=popup&amp;mode=normal"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0000500000000000000" pitchFamily="2" charset="0"/>
              </a:rPr>
              <a:t>Last week we looked at the powers within the UK Constitution. Legislative, Executive and Judicial Power. We are going to consider legislative power this week. </a:t>
            </a:r>
          </a:p>
          <a:p>
            <a:pPr algn="l" fontAlgn="base" latinLnBrk="0"/>
            <a:endParaRPr lang="en-GB" b="0" i="0" dirty="0">
              <a:solidFill>
                <a:srgbClr val="313537"/>
              </a:solidFill>
              <a:effectLst/>
              <a:latin typeface="merriweather" panose="00000500000000000000" pitchFamily="2" charset="0"/>
            </a:endParaRPr>
          </a:p>
          <a:p>
            <a:pPr algn="l" fontAlgn="base"/>
            <a:r>
              <a:rPr lang="en-GB" b="0" i="0" dirty="0">
                <a:solidFill>
                  <a:srgbClr val="313537"/>
                </a:solidFill>
                <a:effectLst/>
                <a:latin typeface="Inter"/>
              </a:rPr>
              <a:t>The key function of the legislature is to make laws. The UK Parliament in Westminster, London, passes laws which affect all four countries in the UK: England, Wales, Scotland and Northern Ireland.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Scottish Parliament, Welsh Parliament (Senedd Cymru) and the Northern Ireland Assembly have the power to pass their own laws where the Westminster Parliament has devolved (delegated) limited areas of policy.</a:t>
            </a: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4</a:t>
            </a:fld>
            <a:endParaRPr lang="en-GB"/>
          </a:p>
        </p:txBody>
      </p:sp>
    </p:spTree>
    <p:extLst>
      <p:ext uri="{BB962C8B-B14F-4D97-AF65-F5344CB8AC3E}">
        <p14:creationId xmlns:p14="http://schemas.microsoft.com/office/powerpoint/2010/main" val="3435686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UK Parliament consists of two “Houses” of Parliament: the </a:t>
            </a:r>
            <a:r>
              <a:rPr lang="en-GB" b="0" i="0" dirty="0" err="1">
                <a:solidFill>
                  <a:srgbClr val="313537"/>
                </a:solidFill>
                <a:effectLst/>
                <a:latin typeface="Inter"/>
              </a:rPr>
              <a:t>HoC</a:t>
            </a:r>
            <a:r>
              <a:rPr lang="en-GB" b="0" i="0" dirty="0">
                <a:solidFill>
                  <a:srgbClr val="313537"/>
                </a:solidFill>
                <a:effectLst/>
                <a:latin typeface="Inter"/>
              </a:rPr>
              <a:t> and </a:t>
            </a:r>
            <a:r>
              <a:rPr lang="en-GB" b="0" i="0" dirty="0" err="1">
                <a:solidFill>
                  <a:srgbClr val="313537"/>
                </a:solidFill>
                <a:effectLst/>
                <a:latin typeface="Inter"/>
              </a:rPr>
              <a:t>HoL</a:t>
            </a:r>
            <a:r>
              <a:rPr lang="en-GB" b="0" i="0" dirty="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Legislatures with two chambers (groups of representatives – Houses in the case of the UK) are known as “bicameral” legislatures. Many states have bicameral legislatures: having two chambers reduces the power held by each one individually and acts as a constitutional safeguard; the two chambers provide a check on one another.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Head of state i.e. the King, plays an important formal role in the institution of Parliament. The legislature in the UK is the ‘King in Parliament’ and Royal Assent is an essential </a:t>
            </a:r>
            <a:r>
              <a:rPr lang="en-GB" b="0" i="0" dirty="0" err="1">
                <a:solidFill>
                  <a:srgbClr val="313537"/>
                </a:solidFill>
                <a:effectLst/>
                <a:latin typeface="Inter"/>
              </a:rPr>
              <a:t>elemtn</a:t>
            </a:r>
            <a:r>
              <a:rPr lang="en-GB" b="0" i="0" dirty="0">
                <a:solidFill>
                  <a:srgbClr val="313537"/>
                </a:solidFill>
                <a:effectLst/>
                <a:latin typeface="Inter"/>
              </a:rPr>
              <a:t> of legislating. </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5</a:t>
            </a:fld>
            <a:endParaRPr lang="en-GB"/>
          </a:p>
        </p:txBody>
      </p:sp>
    </p:spTree>
    <p:extLst>
      <p:ext uri="{BB962C8B-B14F-4D97-AF65-F5344CB8AC3E}">
        <p14:creationId xmlns:p14="http://schemas.microsoft.com/office/powerpoint/2010/main" val="353159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monarch formally opens each session of Parliament, which begins with the King’s Speech (essentially an explanation of the legislation which the government intends to introduce in the forthcoming session of Parliament). </a:t>
            </a:r>
          </a:p>
          <a:p>
            <a:endParaRPr lang="en-GB" b="0" i="0" dirty="0">
              <a:solidFill>
                <a:srgbClr val="313537"/>
              </a:solidFill>
              <a:effectLst/>
              <a:latin typeface="Inter"/>
            </a:endParaRPr>
          </a:p>
          <a:p>
            <a:r>
              <a:rPr lang="en-GB" b="0" i="0" dirty="0">
                <a:solidFill>
                  <a:srgbClr val="313537"/>
                </a:solidFill>
                <a:effectLst/>
                <a:latin typeface="Inter"/>
              </a:rPr>
              <a:t>The speech is written by the government and not by the King himself The monarch must also provide Royal Assent to all Acts of Parliament. In practice, this is never refused.</a:t>
            </a:r>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13</a:t>
            </a:fld>
            <a:endParaRPr lang="en-GB"/>
          </a:p>
        </p:txBody>
      </p:sp>
    </p:spTree>
    <p:extLst>
      <p:ext uri="{BB962C8B-B14F-4D97-AF65-F5344CB8AC3E}">
        <p14:creationId xmlns:p14="http://schemas.microsoft.com/office/powerpoint/2010/main" val="1526134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16</a:t>
            </a:fld>
            <a:endParaRPr lang="en-GB"/>
          </a:p>
        </p:txBody>
      </p:sp>
    </p:spTree>
    <p:extLst>
      <p:ext uri="{BB962C8B-B14F-4D97-AF65-F5344CB8AC3E}">
        <p14:creationId xmlns:p14="http://schemas.microsoft.com/office/powerpoint/2010/main" val="491909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17</a:t>
            </a:fld>
            <a:endParaRPr lang="en-GB"/>
          </a:p>
        </p:txBody>
      </p:sp>
    </p:spTree>
    <p:extLst>
      <p:ext uri="{BB962C8B-B14F-4D97-AF65-F5344CB8AC3E}">
        <p14:creationId xmlns:p14="http://schemas.microsoft.com/office/powerpoint/2010/main" val="1290260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18</a:t>
            </a:fld>
            <a:endParaRPr lang="en-GB"/>
          </a:p>
        </p:txBody>
      </p:sp>
    </p:spTree>
    <p:extLst>
      <p:ext uri="{BB962C8B-B14F-4D97-AF65-F5344CB8AC3E}">
        <p14:creationId xmlns:p14="http://schemas.microsoft.com/office/powerpoint/2010/main" val="833086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Impacted by the Parliament Act 1991 as amended by the Parliament Act 1949.</a:t>
            </a:r>
          </a:p>
          <a:p>
            <a:endParaRPr lang="en-US" dirty="0">
              <a:cs typeface="Calibri"/>
            </a:endParaRPr>
          </a:p>
          <a:p>
            <a:r>
              <a:rPr lang="en-GB" b="0" i="0" dirty="0">
                <a:solidFill>
                  <a:srgbClr val="313537"/>
                </a:solidFill>
                <a:effectLst/>
                <a:latin typeface="Inter"/>
              </a:rPr>
              <a:t>Once the Bill has passed all the stages in both Houses, it is returned to the first House (where it started) to consider the amendments made by the second House. If the first House does not approve the amendments, the Bill will be returned to the second House. A Bill may pass several times between the Houses in a process called “ping-pong” until the wording is agreed by both Houses.</a:t>
            </a:r>
          </a:p>
          <a:p>
            <a:endParaRPr lang="en-GB" b="0" i="0" dirty="0">
              <a:solidFill>
                <a:srgbClr val="313537"/>
              </a:solidFill>
              <a:effectLst/>
              <a:latin typeface="Inter"/>
            </a:endParaRPr>
          </a:p>
          <a:p>
            <a:pPr algn="l" fontAlgn="base"/>
            <a:r>
              <a:rPr lang="en-GB" b="0" i="0" dirty="0">
                <a:solidFill>
                  <a:srgbClr val="313537"/>
                </a:solidFill>
                <a:effectLst/>
                <a:latin typeface="Inter"/>
              </a:rPr>
              <a:t>After passage through both Houses, the Bill must obtain the Royal Assent. By convention, the monarch always assents to Bills presented to them. No monarch has refused Royal Assent since Queen Anne withheld assent to the Scottish Militia Bill in 1708. Even then, the withholding of consent was on the advice of her ministers.</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711642C-D9EE-4B93-A1ED-B2AB0B5E2EEE}" type="slidenum">
              <a:t>22</a:t>
            </a:fld>
            <a:endParaRPr lang="en-GB"/>
          </a:p>
        </p:txBody>
      </p:sp>
    </p:spTree>
    <p:extLst>
      <p:ext uri="{BB962C8B-B14F-4D97-AF65-F5344CB8AC3E}">
        <p14:creationId xmlns:p14="http://schemas.microsoft.com/office/powerpoint/2010/main" val="261891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While the primary responsibility for creating legislation lies with Parliament, Acts of Parliament are not well suited to the detailed nature of such regulation, and the thorough but time-consuming method of turning a Bill into an Act could not possibly keep up. Parliament will therefore often approve sections in Acts which authorise someone else to create more detailed secondary or delegated legislation which will fill in the missing detail. The Act which delegates the power to create secondary legislation is referred to as the parent Act or enabling Act.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person to whom this important law-making power is delegated is often a government minister who will be assisted by his or her department’s civil servants and other experts. Sometimes, other bodies have the power to create delegated legislation. These include local authorities (councils) and senior judges (in respect of court rules).</a:t>
            </a: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24</a:t>
            </a:fld>
            <a:endParaRPr lang="en-GB"/>
          </a:p>
        </p:txBody>
      </p:sp>
    </p:spTree>
    <p:extLst>
      <p:ext uri="{BB962C8B-B14F-4D97-AF65-F5344CB8AC3E}">
        <p14:creationId xmlns:p14="http://schemas.microsoft.com/office/powerpoint/2010/main" val="2890576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31</a:t>
            </a:fld>
            <a:endParaRPr lang="en-GB"/>
          </a:p>
        </p:txBody>
      </p:sp>
    </p:spTree>
    <p:extLst>
      <p:ext uri="{BB962C8B-B14F-4D97-AF65-F5344CB8AC3E}">
        <p14:creationId xmlns:p14="http://schemas.microsoft.com/office/powerpoint/2010/main" val="2038626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38</a:t>
            </a:fld>
            <a:endParaRPr lang="en-GB"/>
          </a:p>
        </p:txBody>
      </p:sp>
    </p:spTree>
    <p:extLst>
      <p:ext uri="{BB962C8B-B14F-4D97-AF65-F5344CB8AC3E}">
        <p14:creationId xmlns:p14="http://schemas.microsoft.com/office/powerpoint/2010/main" val="3197650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=6646&amp;currentorg=B0&amp;scoid=14291&amp;sesskey=QLbZm8xpkI&amp;display=</a:t>
            </a:r>
            <a:r>
              <a:rPr lang="en-GB" dirty="0" err="1">
                <a:hlinkClick r:id="rId3"/>
              </a:rPr>
              <a:t>popup&amp;mode</a:t>
            </a:r>
            <a:r>
              <a:rPr lang="en-GB" dirty="0">
                <a:hlinkClick r:id="rId3"/>
              </a:rPr>
              <a:t>=normal</a:t>
            </a:r>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40</a:t>
            </a:fld>
            <a:endParaRPr lang="en-GB"/>
          </a:p>
        </p:txBody>
      </p:sp>
    </p:spTree>
    <p:extLst>
      <p:ext uri="{BB962C8B-B14F-4D97-AF65-F5344CB8AC3E}">
        <p14:creationId xmlns:p14="http://schemas.microsoft.com/office/powerpoint/2010/main" val="4105730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lickr.com/photos/mauricedb/2706292588/"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flickr.com/photos/sunnyuk/336402358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flickr.com/photos/9561484@N06/2767012442/"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2.assemblee-nationale.fr/langues/welcome-to-the-english-website-of-the-french-national-assembly#prettyPhoto[iframes]/0/" TargetMode="External"/><Relationship Id="rId2" Type="http://schemas.openxmlformats.org/officeDocument/2006/relationships/hyperlink" Target="https://learning.parliament.uk/en/resources/360-tou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uk_parliament/2700549757"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members.parliament.uk/members/commons?SearchText=mk427ab&amp;PartyId=&amp;Gender=Any&amp;ForParliament=0&amp;ShowAdvanced=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ddleeastmonitor.com/20200513-uk-should-stop-granting-israel-preferential-access-to-british-markets-says-house-of-lord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snp.org/the-house-of-lords-is-an-affront-to-democracy-its-time-to-abolish-i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lordslibrary.parliament.uk/research-briefings/lln-2018-012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theconversation.com/the-writings-on-the-wall-for-prince-charles-he-has-to-learn-not-to-meddle-in-politics-3939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M7xeBtnUFEY?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eUU7Wn-SGP8?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1.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s://www.lawcom.gov.uk/project/"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rvices.parliament.uk/bil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legislation.gov.uk/uksi/2007/2078/schedule/1/mad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parliament.uk/about/how/committees/select/#jumplink2"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parliamentlive.tv/Event/Index/8b967353-095d-4123-8aac-4c4a4cfa5857" TargetMode="Externa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9vsv32GhQ2s?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p7ooZAVRECw?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parliamentlive.tv/Event/Index/8b967353-095d-4123-8aac-4c4a4cfa585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98AFD93-700A-0F3F-325E-9AA4C217545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094"/>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b="1" i="1" u="sng" dirty="0">
                <a:solidFill>
                  <a:srgbClr val="FFFFFF"/>
                </a:solidFill>
                <a:cs typeface="Calibri Light"/>
              </a:rPr>
              <a:t>Legislative Power </a:t>
            </a:r>
            <a:endParaRPr lang="en-GB" sz="5400" b="1" dirty="0">
              <a:solidFill>
                <a:srgbClr val="FFFFFF"/>
              </a:solidFill>
              <a:cs typeface="Calibri Light" panose="020F0302020204030204"/>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dirty="0">
                <a:solidFill>
                  <a:srgbClr val="FFFFFF"/>
                </a:solidFill>
                <a:cs typeface="Calibri"/>
              </a:rPr>
              <a:t>By Zita Draper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06EAD1-986A-EC67-484B-2F9B7C708CD6}"/>
              </a:ext>
            </a:extLst>
          </p:cNvPr>
          <p:cNvSpPr>
            <a:spLocks noGrp="1"/>
          </p:cNvSpPr>
          <p:nvPr>
            <p:ph type="title"/>
          </p:nvPr>
        </p:nvSpPr>
        <p:spPr>
          <a:xfrm>
            <a:off x="838200" y="673770"/>
            <a:ext cx="3220329" cy="2027227"/>
          </a:xfrm>
        </p:spPr>
        <p:txBody>
          <a:bodyPr anchor="t">
            <a:normAutofit/>
          </a:bodyPr>
          <a:lstStyle/>
          <a:p>
            <a:r>
              <a:rPr lang="en-GB" sz="5400" b="1" i="1" u="sng">
                <a:solidFill>
                  <a:srgbClr val="FFFFFF"/>
                </a:solidFill>
                <a:cs typeface="Calibri Light"/>
              </a:rPr>
              <a:t>Content </a:t>
            </a:r>
            <a:endParaRPr lang="en-GB" sz="5400" u="sng">
              <a:solidFill>
                <a:srgbClr val="FFFFFF"/>
              </a:solidFill>
              <a:cs typeface="Calibri Light" panose="020F0302020204030204"/>
            </a:endParaRPr>
          </a:p>
        </p:txBody>
      </p:sp>
      <p:graphicFrame>
        <p:nvGraphicFramePr>
          <p:cNvPr id="5" name="Content Placeholder 2">
            <a:extLst>
              <a:ext uri="{FF2B5EF4-FFF2-40B4-BE49-F238E27FC236}">
                <a16:creationId xmlns:a16="http://schemas.microsoft.com/office/drawing/2014/main" id="{FC3CD71C-EC43-2D70-3356-6128BA62A6D6}"/>
              </a:ext>
            </a:extLst>
          </p:cNvPr>
          <p:cNvGraphicFramePr>
            <a:graphicFrameLocks noGrp="1"/>
          </p:cNvGraphicFramePr>
          <p:nvPr>
            <p:ph idx="1"/>
            <p:extLst>
              <p:ext uri="{D42A27DB-BD31-4B8C-83A1-F6EECF244321}">
                <p14:modId xmlns:p14="http://schemas.microsoft.com/office/powerpoint/2010/main" val="424107535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135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83DBB-AC10-CCB6-0B9F-5E57982704A0}"/>
              </a:ext>
            </a:extLst>
          </p:cNvPr>
          <p:cNvSpPr>
            <a:spLocks noGrp="1"/>
          </p:cNvSpPr>
          <p:nvPr>
            <p:ph type="title"/>
          </p:nvPr>
        </p:nvSpPr>
        <p:spPr>
          <a:xfrm>
            <a:off x="572493" y="238539"/>
            <a:ext cx="11018520" cy="1434415"/>
          </a:xfrm>
        </p:spPr>
        <p:txBody>
          <a:bodyPr anchor="b">
            <a:normAutofit/>
          </a:bodyPr>
          <a:lstStyle/>
          <a:p>
            <a:pPr algn="ctr"/>
            <a:r>
              <a:rPr lang="en-GB" sz="5400" b="1" i="1" dirty="0">
                <a:cs typeface="Calibri Light"/>
              </a:rPr>
              <a:t>Aims and Learning Objectives </a:t>
            </a:r>
            <a:endParaRPr lang="en-GB" sz="5400" b="1" i="1">
              <a:cs typeface="Calibri Light"/>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11E396-1C8C-943E-EE34-48FD149CFF6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The aim of today's lesson is to recap the digital content. </a:t>
            </a:r>
          </a:p>
          <a:p>
            <a:endParaRPr lang="en-GB" sz="2200">
              <a:cs typeface="Calibri"/>
            </a:endParaRPr>
          </a:p>
          <a:p>
            <a:r>
              <a:rPr lang="en-GB" sz="2200">
                <a:cs typeface="Calibri"/>
              </a:rPr>
              <a:t>By the end of today's lesson students should be able to demonstrate that they understand legislative power. </a:t>
            </a:r>
          </a:p>
        </p:txBody>
      </p:sp>
      <p:pic>
        <p:nvPicPr>
          <p:cNvPr id="4" name="Picture 4" descr="A picture containing logo&#10;&#10;Description automatically generated">
            <a:extLst>
              <a:ext uri="{FF2B5EF4-FFF2-40B4-BE49-F238E27FC236}">
                <a16:creationId xmlns:a16="http://schemas.microsoft.com/office/drawing/2014/main" id="{30F74A5D-30E3-BD3A-06C3-D676FF1C9B7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5671"/>
          <a:stretch/>
        </p:blipFill>
        <p:spPr>
          <a:xfrm>
            <a:off x="7675658" y="2093976"/>
            <a:ext cx="3941064" cy="4096512"/>
          </a:xfrm>
          <a:prstGeom prst="rect">
            <a:avLst/>
          </a:prstGeom>
        </p:spPr>
      </p:pic>
    </p:spTree>
    <p:extLst>
      <p:ext uri="{BB962C8B-B14F-4D97-AF65-F5344CB8AC3E}">
        <p14:creationId xmlns:p14="http://schemas.microsoft.com/office/powerpoint/2010/main" val="1582946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90EDFC4-141E-8D45-C4CC-950AA06BB1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35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096D6B-F402-C6C5-6A56-E9A374EBAB13}"/>
              </a:ext>
            </a:extLst>
          </p:cNvPr>
          <p:cNvSpPr>
            <a:spLocks noGrp="1"/>
          </p:cNvSpPr>
          <p:nvPr>
            <p:ph type="title"/>
          </p:nvPr>
        </p:nvSpPr>
        <p:spPr>
          <a:xfrm>
            <a:off x="838200" y="365125"/>
            <a:ext cx="3822189" cy="1899912"/>
          </a:xfrm>
        </p:spPr>
        <p:txBody>
          <a:bodyPr>
            <a:normAutofit/>
          </a:bodyPr>
          <a:lstStyle/>
          <a:p>
            <a:r>
              <a:rPr lang="en-GB" sz="4000" b="1" i="1" u="sng">
                <a:cs typeface="Calibri Light"/>
              </a:rPr>
              <a:t>What is the legislative?</a:t>
            </a:r>
          </a:p>
        </p:txBody>
      </p:sp>
      <p:sp>
        <p:nvSpPr>
          <p:cNvPr id="3" name="Content Placeholder 2">
            <a:extLst>
              <a:ext uri="{FF2B5EF4-FFF2-40B4-BE49-F238E27FC236}">
                <a16:creationId xmlns:a16="http://schemas.microsoft.com/office/drawing/2014/main" id="{386E11FF-58C2-F1C3-5338-F3D5334D6059}"/>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dirty="0">
                <a:cs typeface="Calibri"/>
              </a:rPr>
              <a:t>Legislature/ Legislative is Parliament. </a:t>
            </a:r>
            <a:endParaRPr lang="en-US" sz="2000" dirty="0"/>
          </a:p>
          <a:p>
            <a:endParaRPr lang="en-GB" sz="2000" dirty="0">
              <a:cs typeface="Calibri"/>
            </a:endParaRPr>
          </a:p>
          <a:p>
            <a:r>
              <a:rPr lang="en-GB" sz="2000" dirty="0">
                <a:cs typeface="Calibri"/>
              </a:rPr>
              <a:t>They make the laws in the United Kingdom. </a:t>
            </a:r>
          </a:p>
          <a:p>
            <a:endParaRPr lang="en-GB" sz="2000" dirty="0">
              <a:cs typeface="Calibri"/>
            </a:endParaRPr>
          </a:p>
        </p:txBody>
      </p:sp>
    </p:spTree>
    <p:extLst>
      <p:ext uri="{BB962C8B-B14F-4D97-AF65-F5344CB8AC3E}">
        <p14:creationId xmlns:p14="http://schemas.microsoft.com/office/powerpoint/2010/main" val="1440174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E576282-9DFA-4F85-8519-43AA2B54BFE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43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83729-4145-88DF-74FC-D28184F99846}"/>
              </a:ext>
            </a:extLst>
          </p:cNvPr>
          <p:cNvSpPr>
            <a:spLocks noGrp="1"/>
          </p:cNvSpPr>
          <p:nvPr>
            <p:ph type="title"/>
          </p:nvPr>
        </p:nvSpPr>
        <p:spPr>
          <a:xfrm>
            <a:off x="838200" y="365125"/>
            <a:ext cx="3822189" cy="1899912"/>
          </a:xfrm>
        </p:spPr>
        <p:txBody>
          <a:bodyPr>
            <a:normAutofit/>
          </a:bodyPr>
          <a:lstStyle/>
          <a:p>
            <a:pPr algn="ctr"/>
            <a:r>
              <a:rPr lang="en-GB" sz="4000" b="1" i="1" u="sng" dirty="0">
                <a:cs typeface="Calibri Light"/>
              </a:rPr>
              <a:t>What is parliament?</a:t>
            </a:r>
            <a:endParaRPr lang="en-US" sz="4000" dirty="0">
              <a:cs typeface="Calibri Light" panose="020F0302020204030204"/>
            </a:endParaRPr>
          </a:p>
        </p:txBody>
      </p:sp>
      <p:sp>
        <p:nvSpPr>
          <p:cNvPr id="3" name="Content Placeholder 2">
            <a:extLst>
              <a:ext uri="{FF2B5EF4-FFF2-40B4-BE49-F238E27FC236}">
                <a16:creationId xmlns:a16="http://schemas.microsoft.com/office/drawing/2014/main" id="{AF0ADD93-8D9C-45D6-8222-3E37AA813385}"/>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Located in London. </a:t>
            </a:r>
          </a:p>
          <a:p>
            <a:endParaRPr lang="en-GB" sz="2000">
              <a:cs typeface="Calibri"/>
            </a:endParaRPr>
          </a:p>
          <a:p>
            <a:r>
              <a:rPr lang="en-GB" sz="2000">
                <a:cs typeface="Calibri"/>
              </a:rPr>
              <a:t>It includes two houses;  </a:t>
            </a:r>
          </a:p>
          <a:p>
            <a:endParaRPr lang="en-GB" sz="2000">
              <a:cs typeface="Calibri"/>
            </a:endParaRPr>
          </a:p>
          <a:p>
            <a:r>
              <a:rPr lang="en-GB" sz="2000">
                <a:cs typeface="Calibri"/>
              </a:rPr>
              <a:t>House of Lords </a:t>
            </a:r>
          </a:p>
          <a:p>
            <a:endParaRPr lang="en-GB" sz="2000">
              <a:cs typeface="Calibri"/>
            </a:endParaRPr>
          </a:p>
          <a:p>
            <a:r>
              <a:rPr lang="en-GB" sz="2000">
                <a:cs typeface="Calibri"/>
              </a:rPr>
              <a:t>House of Commons</a:t>
            </a:r>
          </a:p>
        </p:txBody>
      </p:sp>
    </p:spTree>
    <p:extLst>
      <p:ext uri="{BB962C8B-B14F-4D97-AF65-F5344CB8AC3E}">
        <p14:creationId xmlns:p14="http://schemas.microsoft.com/office/powerpoint/2010/main" val="180351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ECB77-B187-0E42-3497-28D7DEDE4C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1</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3DBC201-FFFC-7283-2023-DAE6182A7C78}"/>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000" dirty="0">
                <a:solidFill>
                  <a:schemeClr val="bg1"/>
                </a:solidFill>
                <a:ea typeface="+mn-lt"/>
                <a:cs typeface="+mn-lt"/>
              </a:rPr>
              <a:t>Go to the 360-degree tour of the House of Commons chamber at </a:t>
            </a:r>
            <a:r>
              <a:rPr lang="en-GB" sz="2000" dirty="0">
                <a:solidFill>
                  <a:schemeClr val="bg1"/>
                </a:solidFill>
                <a:ea typeface="+mn-lt"/>
                <a:cs typeface="+mn-lt"/>
                <a:hlinkClick r:id="rId2"/>
              </a:rPr>
              <a:t>https://learning.parliament.uk/en/resources/360-tour/</a:t>
            </a:r>
            <a:r>
              <a:rPr lang="en-GB" sz="2000" dirty="0">
                <a:solidFill>
                  <a:schemeClr val="bg1"/>
                </a:solidFill>
                <a:ea typeface="+mn-lt"/>
                <a:cs typeface="+mn-lt"/>
              </a:rPr>
              <a:t>.</a:t>
            </a:r>
            <a:endParaRPr lang="en-GB" sz="2000" dirty="0">
              <a:solidFill>
                <a:schemeClr val="bg1"/>
              </a:solidFill>
              <a:cs typeface="Calibri" panose="020F0502020204030204"/>
            </a:endParaRPr>
          </a:p>
          <a:p>
            <a:r>
              <a:rPr lang="en-GB" sz="2000" dirty="0">
                <a:solidFill>
                  <a:schemeClr val="bg1"/>
                </a:solidFill>
                <a:ea typeface="+mn-lt"/>
                <a:cs typeface="+mn-lt"/>
              </a:rPr>
              <a:t>What are your initial impressions of this debating room? Compare the House of Commons chamber to the Debating Room of the French National Assembly (click on The Debating Room at </a:t>
            </a:r>
            <a:r>
              <a:rPr lang="en-GB" sz="2000" dirty="0">
                <a:solidFill>
                  <a:schemeClr val="bg1"/>
                </a:solidFill>
                <a:ea typeface="+mn-lt"/>
                <a:cs typeface="+mn-lt"/>
                <a:hlinkClick r:id="rId3"/>
              </a:rPr>
              <a:t>https://www2.assemblee-nationale.fr/langues/welcome-to-the-english-website-of-the-french-national-assembly#prettyPhoto[iframes]/0/</a:t>
            </a:r>
            <a:r>
              <a:rPr lang="en-GB" sz="2000" dirty="0">
                <a:solidFill>
                  <a:schemeClr val="bg1"/>
                </a:solidFill>
                <a:ea typeface="+mn-lt"/>
                <a:cs typeface="+mn-lt"/>
              </a:rPr>
              <a:t>)</a:t>
            </a:r>
            <a:endParaRPr lang="en-GB" sz="2000" dirty="0">
              <a:solidFill>
                <a:schemeClr val="bg1"/>
              </a:solidFill>
              <a:cs typeface="Calibri"/>
            </a:endParaRPr>
          </a:p>
          <a:p>
            <a:r>
              <a:rPr lang="en-GB" sz="2000" dirty="0">
                <a:solidFill>
                  <a:schemeClr val="bg1"/>
                </a:solidFill>
                <a:ea typeface="+mn-lt"/>
                <a:cs typeface="+mn-lt"/>
              </a:rPr>
              <a:t>How does the design of the Debating Room differ?</a:t>
            </a:r>
            <a:endParaRPr lang="en-GB" sz="2000" dirty="0">
              <a:solidFill>
                <a:schemeClr val="bg1"/>
              </a:solidFill>
              <a:cs typeface="Calibri"/>
            </a:endParaRPr>
          </a:p>
          <a:p>
            <a:endParaRPr lang="en-GB" sz="2000" dirty="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74368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green&#10;&#10;Description automatically generated">
            <a:extLst>
              <a:ext uri="{FF2B5EF4-FFF2-40B4-BE49-F238E27FC236}">
                <a16:creationId xmlns:a16="http://schemas.microsoft.com/office/drawing/2014/main" id="{FABBA633-AD7B-4424-78B7-D6E208F643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7787"/>
          <a:stretch/>
        </p:blipFill>
        <p:spPr>
          <a:xfrm>
            <a:off x="-1" y="10"/>
            <a:ext cx="12192000" cy="6857990"/>
          </a:xfrm>
          <a:prstGeom prst="rect">
            <a:avLst/>
          </a:prstGeom>
        </p:spPr>
      </p:pic>
      <p:sp>
        <p:nvSpPr>
          <p:cNvPr id="4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25CF0F-F253-8F0B-4D2A-2ADB944084FD}"/>
              </a:ext>
            </a:extLst>
          </p:cNvPr>
          <p:cNvSpPr>
            <a:spLocks noGrp="1"/>
          </p:cNvSpPr>
          <p:nvPr>
            <p:ph type="title"/>
          </p:nvPr>
        </p:nvSpPr>
        <p:spPr>
          <a:xfrm>
            <a:off x="709448" y="1913950"/>
            <a:ext cx="4204137" cy="1342754"/>
          </a:xfrm>
        </p:spPr>
        <p:txBody>
          <a:bodyPr>
            <a:normAutofit/>
          </a:bodyPr>
          <a:lstStyle/>
          <a:p>
            <a:pPr algn="ctr"/>
            <a:r>
              <a:rPr lang="en-GB" sz="3600" b="1" i="1" u="sng">
                <a:cs typeface="Calibri Light"/>
              </a:rPr>
              <a:t>House of Commons</a:t>
            </a:r>
            <a:endParaRPr lang="en-GB" sz="3600" b="1">
              <a:cs typeface="Calibri Light" panose="020F0302020204030204"/>
            </a:endParaRPr>
          </a:p>
        </p:txBody>
      </p:sp>
      <p:cxnSp>
        <p:nvCxnSpPr>
          <p:cNvPr id="41"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E285DF-FF0B-4D42-AD41-036E35DBBFA3}"/>
              </a:ext>
            </a:extLst>
          </p:cNvPr>
          <p:cNvSpPr>
            <a:spLocks noGrp="1"/>
          </p:cNvSpPr>
          <p:nvPr>
            <p:ph idx="1"/>
          </p:nvPr>
        </p:nvSpPr>
        <p:spPr>
          <a:xfrm>
            <a:off x="596953" y="3512823"/>
            <a:ext cx="4593021" cy="2619839"/>
          </a:xfrm>
        </p:spPr>
        <p:txBody>
          <a:bodyPr vert="horz" lIns="91440" tIns="45720" rIns="91440" bIns="45720" rtlCol="0" anchor="ctr">
            <a:normAutofit/>
          </a:bodyPr>
          <a:lstStyle/>
          <a:p>
            <a:r>
              <a:rPr lang="en-GB" sz="1800" dirty="0">
                <a:cs typeface="Calibri"/>
              </a:rPr>
              <a:t>Three functions; </a:t>
            </a:r>
            <a:endParaRPr lang="en-US" sz="1800" dirty="0"/>
          </a:p>
          <a:p>
            <a:r>
              <a:rPr lang="en-GB" sz="1800" dirty="0">
                <a:cs typeface="Calibri"/>
              </a:rPr>
              <a:t>1. Make the law </a:t>
            </a:r>
          </a:p>
          <a:p>
            <a:r>
              <a:rPr lang="en-GB" sz="1800" dirty="0">
                <a:cs typeface="Calibri"/>
              </a:rPr>
              <a:t>2. Taxation </a:t>
            </a:r>
          </a:p>
          <a:p>
            <a:r>
              <a:rPr lang="en-GB" sz="1800" dirty="0">
                <a:cs typeface="Calibri"/>
              </a:rPr>
              <a:t>3. Authorising expenditure </a:t>
            </a:r>
          </a:p>
          <a:p>
            <a:r>
              <a:rPr lang="en-GB" sz="1800" dirty="0">
                <a:cs typeface="Calibri"/>
              </a:rPr>
              <a:t>650 Members </a:t>
            </a:r>
          </a:p>
          <a:p>
            <a:r>
              <a:rPr lang="en-GB" sz="1800" dirty="0">
                <a:cs typeface="Calibri"/>
              </a:rPr>
              <a:t>Regulated itself</a:t>
            </a:r>
          </a:p>
          <a:p>
            <a:endParaRPr lang="en-GB" sz="1800" dirty="0">
              <a:cs typeface="Calibri"/>
            </a:endParaRPr>
          </a:p>
          <a:p>
            <a:endParaRPr lang="en-GB" sz="1800" dirty="0">
              <a:cs typeface="Calibri"/>
            </a:endParaRPr>
          </a:p>
        </p:txBody>
      </p:sp>
      <p:sp>
        <p:nvSpPr>
          <p:cNvPr id="5" name="TextBox 4">
            <a:extLst>
              <a:ext uri="{FF2B5EF4-FFF2-40B4-BE49-F238E27FC236}">
                <a16:creationId xmlns:a16="http://schemas.microsoft.com/office/drawing/2014/main" id="{DBED2D21-ED10-CF67-6E15-D09D5013DB85}"/>
              </a:ext>
            </a:extLst>
          </p:cNvPr>
          <p:cNvSpPr txBox="1"/>
          <p:nvPr/>
        </p:nvSpPr>
        <p:spPr>
          <a:xfrm>
            <a:off x="9718245"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02776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BE217-E48D-D42A-A951-97D5621E12BC}"/>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panose="020F0302020204030204"/>
              </a:rPr>
              <a:t>Activity </a:t>
            </a:r>
            <a:endParaRPr lang="en-US">
              <a:solidFill>
                <a:schemeClr val="bg1"/>
              </a:solidFill>
            </a:endParaRPr>
          </a:p>
        </p:txBody>
      </p:sp>
      <p:grpSp>
        <p:nvGrpSpPr>
          <p:cNvPr id="25" name="Group 2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6" name="Freeform: Shape 2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Oval 3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44F77FC-8B4A-1C7E-B2DA-725CA789A6D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a:solidFill>
                  <a:schemeClr val="bg1"/>
                </a:solidFill>
              </a:rPr>
              <a:t>Who is my MP?</a:t>
            </a:r>
            <a:endParaRPr lang="en-GB" sz="2200">
              <a:solidFill>
                <a:schemeClr val="bg1"/>
              </a:solidFill>
              <a:cs typeface="Calibri" panose="020F0502020204030204"/>
            </a:endParaRPr>
          </a:p>
          <a:p>
            <a:r>
              <a:rPr lang="en-GB" sz="2200">
                <a:solidFill>
                  <a:schemeClr val="bg1"/>
                </a:solidFill>
                <a:ea typeface="+mn-lt"/>
                <a:cs typeface="+mn-lt"/>
              </a:rPr>
              <a:t>If you live in England, Wales, Scotland or Northern Ireland, go to</a:t>
            </a:r>
            <a:r>
              <a:rPr lang="en-GB" sz="2200">
                <a:solidFill>
                  <a:schemeClr val="bg1"/>
                </a:solidFill>
                <a:ea typeface="+mn-lt"/>
                <a:cs typeface="+mn-lt"/>
                <a:hlinkClick r:id="rId2"/>
              </a:rPr>
              <a:t>https://members.parliament.uk/members/commons?SearchText=mk427ab&amp;PartyId=&amp;Gender=Any&amp;ForParliament=0&amp;ShowAdvanced=False</a:t>
            </a:r>
            <a:r>
              <a:rPr lang="en-GB" sz="2200">
                <a:solidFill>
                  <a:schemeClr val="bg1"/>
                </a:solidFill>
                <a:ea typeface="+mn-lt"/>
                <a:cs typeface="+mn-lt"/>
              </a:rPr>
              <a:t> and insert your postcode to find your MP. Which political party does he or she belong to?</a:t>
            </a:r>
            <a:endParaRPr lang="en-GB" sz="2200">
              <a:solidFill>
                <a:schemeClr val="bg1"/>
              </a:solidFill>
            </a:endParaRPr>
          </a:p>
          <a:p>
            <a:r>
              <a:rPr lang="en-GB" sz="2200">
                <a:solidFill>
                  <a:schemeClr val="bg1"/>
                </a:solidFill>
                <a:ea typeface="+mn-lt"/>
                <a:cs typeface="+mn-lt"/>
              </a:rPr>
              <a:t>If you live outside the United Kingdom, find the MP for CILEX using its postcode MK42 7AB.</a:t>
            </a:r>
            <a:endParaRPr lang="en-GB" sz="2200">
              <a:solidFill>
                <a:schemeClr val="bg1"/>
              </a:solidFill>
            </a:endParaRPr>
          </a:p>
          <a:p>
            <a:endParaRPr lang="en-GB" sz="2200">
              <a:solidFill>
                <a:schemeClr val="bg1"/>
              </a:solidFill>
              <a:cs typeface="Calibri"/>
            </a:endParaRPr>
          </a:p>
        </p:txBody>
      </p:sp>
      <p:grpSp>
        <p:nvGrpSpPr>
          <p:cNvPr id="3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8" name="Freeform: Shape 3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0074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AC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64E-D7C7-889F-ACEF-1DA54D2E20D3}"/>
              </a:ext>
            </a:extLst>
          </p:cNvPr>
          <p:cNvSpPr>
            <a:spLocks noGrp="1"/>
          </p:cNvSpPr>
          <p:nvPr>
            <p:ph type="title"/>
          </p:nvPr>
        </p:nvSpPr>
        <p:spPr/>
        <p:txBody>
          <a:bodyPr>
            <a:normAutofit/>
          </a:bodyPr>
          <a:lstStyle/>
          <a:p>
            <a:pPr algn="ctr"/>
            <a:r>
              <a:rPr lang="en-GB" sz="6600" b="1" i="1" u="sng" dirty="0">
                <a:cs typeface="Calibri Light"/>
              </a:rPr>
              <a:t>House of Lords</a:t>
            </a:r>
            <a:endParaRPr lang="en-GB" sz="6000" b="1" i="1" dirty="0">
              <a:cs typeface="Calibri Light" panose="020F0302020204030204"/>
            </a:endParaRPr>
          </a:p>
        </p:txBody>
      </p:sp>
      <p:sp>
        <p:nvSpPr>
          <p:cNvPr id="3" name="Content Placeholder 2">
            <a:extLst>
              <a:ext uri="{FF2B5EF4-FFF2-40B4-BE49-F238E27FC236}">
                <a16:creationId xmlns:a16="http://schemas.microsoft.com/office/drawing/2014/main" id="{A4357E5B-4604-06DB-C40E-5D61812FC8DC}"/>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9B949DCC-962B-3CED-E691-C351E0F2E631}"/>
              </a:ext>
            </a:extLst>
          </p:cNvPr>
          <p:cNvSpPr txBox="1"/>
          <p:nvPr/>
        </p:nvSpPr>
        <p:spPr>
          <a:xfrm>
            <a:off x="6196804" y="1498453"/>
            <a:ext cx="509006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200000"/>
              </a:lnSpc>
              <a:buFont typeface="Wingdings"/>
              <a:buChar char="v"/>
            </a:pPr>
            <a:r>
              <a:rPr lang="en-GB" sz="2400" dirty="0">
                <a:cs typeface="Calibri"/>
              </a:rPr>
              <a:t>Governs the government's actions. </a:t>
            </a:r>
            <a:endParaRPr lang="en-US" sz="2400">
              <a:cs typeface="Calibri"/>
            </a:endParaRPr>
          </a:p>
          <a:p>
            <a:pPr marL="342900" indent="-342900">
              <a:lnSpc>
                <a:spcPct val="200000"/>
              </a:lnSpc>
              <a:buFont typeface="Wingdings"/>
              <a:buChar char="v"/>
            </a:pPr>
            <a:r>
              <a:rPr lang="en-GB" sz="2400" dirty="0">
                <a:cs typeface="Calibri"/>
              </a:rPr>
              <a:t>Creates laws</a:t>
            </a:r>
          </a:p>
          <a:p>
            <a:pPr marL="342900" indent="-342900">
              <a:lnSpc>
                <a:spcPct val="200000"/>
              </a:lnSpc>
              <a:buFont typeface="Wingdings"/>
              <a:buChar char="v"/>
            </a:pPr>
            <a:r>
              <a:rPr lang="en-GB" sz="2400" dirty="0">
                <a:cs typeface="Calibri"/>
              </a:rPr>
              <a:t>800 people who are known as peers. </a:t>
            </a:r>
          </a:p>
          <a:p>
            <a:pPr marL="342900" indent="-342900">
              <a:lnSpc>
                <a:spcPct val="200000"/>
              </a:lnSpc>
              <a:buFont typeface="Wingdings"/>
              <a:buChar char="v"/>
            </a:pPr>
            <a:r>
              <a:rPr lang="en-GB" sz="2400" dirty="0">
                <a:cs typeface="Calibri"/>
              </a:rPr>
              <a:t> Some are life peers </a:t>
            </a:r>
          </a:p>
          <a:p>
            <a:pPr marL="342900" indent="-342900">
              <a:lnSpc>
                <a:spcPct val="200000"/>
              </a:lnSpc>
              <a:buFont typeface="Wingdings"/>
              <a:buChar char="v"/>
            </a:pPr>
            <a:r>
              <a:rPr lang="en-GB" sz="2400" dirty="0">
                <a:cs typeface="Calibri"/>
              </a:rPr>
              <a:t> 92 Hereditary peers </a:t>
            </a:r>
          </a:p>
          <a:p>
            <a:pPr marL="342900" indent="-342900">
              <a:lnSpc>
                <a:spcPct val="200000"/>
              </a:lnSpc>
              <a:buFont typeface="Wingdings"/>
              <a:buChar char="v"/>
            </a:pPr>
            <a:r>
              <a:rPr lang="en-GB" sz="2400" dirty="0">
                <a:cs typeface="Calibri"/>
              </a:rPr>
              <a:t>26 Lord Spiritual</a:t>
            </a:r>
          </a:p>
          <a:p>
            <a:endParaRPr lang="en-GB" dirty="0">
              <a:cs typeface="Calibri"/>
            </a:endParaRPr>
          </a:p>
        </p:txBody>
      </p:sp>
      <p:pic>
        <p:nvPicPr>
          <p:cNvPr id="5" name="Picture 5" descr="A picture containing several, crowd&#10;&#10;Description automatically generated">
            <a:extLst>
              <a:ext uri="{FF2B5EF4-FFF2-40B4-BE49-F238E27FC236}">
                <a16:creationId xmlns:a16="http://schemas.microsoft.com/office/drawing/2014/main" id="{91E84006-7BFD-874C-3981-FC302B07AD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4401" y="2029900"/>
            <a:ext cx="5438501" cy="4016804"/>
          </a:xfrm>
          <a:prstGeom prst="rect">
            <a:avLst/>
          </a:prstGeom>
        </p:spPr>
      </p:pic>
    </p:spTree>
    <p:extLst>
      <p:ext uri="{BB962C8B-B14F-4D97-AF65-F5344CB8AC3E}">
        <p14:creationId xmlns:p14="http://schemas.microsoft.com/office/powerpoint/2010/main" val="1243411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0D09B-8B4A-A1D7-1488-852197B8DA23}"/>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Activity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539B063-8400-78F1-97B0-89068995FFED}"/>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dirty="0">
                <a:solidFill>
                  <a:schemeClr val="bg1"/>
                </a:solidFill>
                <a:ea typeface="+mn-lt"/>
                <a:cs typeface="+mn-lt"/>
              </a:rPr>
              <a:t>Reflective questions</a:t>
            </a:r>
            <a:endParaRPr lang="en-GB" sz="2200" dirty="0">
              <a:solidFill>
                <a:schemeClr val="bg1"/>
              </a:solidFill>
              <a:cs typeface="Calibri" panose="020F0502020204030204"/>
            </a:endParaRPr>
          </a:p>
          <a:p>
            <a:r>
              <a:rPr lang="en-GB" sz="2200" dirty="0">
                <a:solidFill>
                  <a:schemeClr val="bg1"/>
                </a:solidFill>
                <a:ea typeface="+mn-lt"/>
                <a:cs typeface="+mn-lt"/>
              </a:rPr>
              <a:t>The Scottish National Party is the third largest party in the House of Commons and currently represents 44 of the 59 Scottish constituencies. Read its argument as to why the House of Lords should be abolished at </a:t>
            </a:r>
            <a:r>
              <a:rPr lang="en-GB" sz="2200" dirty="0">
                <a:solidFill>
                  <a:schemeClr val="bg1"/>
                </a:solidFill>
                <a:ea typeface="+mn-lt"/>
                <a:cs typeface="+mn-lt"/>
                <a:hlinkClick r:id="rId2"/>
              </a:rPr>
              <a:t>https://www.snp.org/the-house-of-lords-is-an-affront-to-democracy-its-time-to-abolish-it/</a:t>
            </a:r>
            <a:r>
              <a:rPr lang="en-GB" sz="2200" dirty="0">
                <a:solidFill>
                  <a:schemeClr val="bg1"/>
                </a:solidFill>
                <a:ea typeface="+mn-lt"/>
                <a:cs typeface="+mn-lt"/>
              </a:rPr>
              <a:t>.</a:t>
            </a:r>
            <a:endParaRPr lang="en-GB" sz="2200" dirty="0">
              <a:solidFill>
                <a:schemeClr val="bg1"/>
              </a:solidFill>
            </a:endParaRPr>
          </a:p>
          <a:p>
            <a:r>
              <a:rPr lang="en-GB" sz="2200" dirty="0">
                <a:solidFill>
                  <a:schemeClr val="bg1"/>
                </a:solidFill>
                <a:ea typeface="+mn-lt"/>
                <a:cs typeface="+mn-lt"/>
              </a:rPr>
              <a:t>Which of its arguments do you think are strongest? Does the refusal of the SNP to appoint members to the House of Lords undermine its legitimacy?</a:t>
            </a:r>
            <a:endParaRPr lang="en-GB" sz="2200" dirty="0">
              <a:solidFill>
                <a:schemeClr val="bg1"/>
              </a:solidFill>
            </a:endParaRPr>
          </a:p>
          <a:p>
            <a:endParaRPr lang="en-GB" sz="2200" dirty="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45698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4E81D-65C6-4364-53CE-58610270D36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0D06382-56B9-FD12-7D3C-00B40760CD6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400" b="1">
                <a:solidFill>
                  <a:schemeClr val="bg1"/>
                </a:solidFill>
              </a:rPr>
              <a:t>The only elected members of the House of Lords…</a:t>
            </a:r>
            <a:endParaRPr lang="en-GB" sz="2400">
              <a:solidFill>
                <a:schemeClr val="bg1"/>
              </a:solidFill>
            </a:endParaRPr>
          </a:p>
          <a:p>
            <a:r>
              <a:rPr lang="en-GB" sz="2400">
                <a:solidFill>
                  <a:schemeClr val="bg1"/>
                </a:solidFill>
                <a:ea typeface="+mn-lt"/>
                <a:cs typeface="+mn-lt"/>
              </a:rPr>
              <a:t>Read the following description of the elections of hereditary peers by other hereditary peers at </a:t>
            </a:r>
            <a:r>
              <a:rPr lang="en-GB" sz="2400">
                <a:solidFill>
                  <a:schemeClr val="bg1"/>
                </a:solidFill>
                <a:ea typeface="+mn-lt"/>
                <a:cs typeface="+mn-lt"/>
                <a:hlinkClick r:id="rId2"/>
              </a:rPr>
              <a:t>https://lordslibrary.parliament.uk/research-briefings/lln-2018-0129/</a:t>
            </a:r>
            <a:r>
              <a:rPr lang="en-GB" sz="2400">
                <a:solidFill>
                  <a:schemeClr val="bg1"/>
                </a:solidFill>
                <a:ea typeface="+mn-lt"/>
                <a:cs typeface="+mn-lt"/>
              </a:rPr>
              <a:t>.</a:t>
            </a:r>
          </a:p>
          <a:p>
            <a:r>
              <a:rPr lang="en-GB" sz="2400">
                <a:solidFill>
                  <a:schemeClr val="bg1"/>
                </a:solidFill>
                <a:ea typeface="+mn-lt"/>
                <a:cs typeface="+mn-lt"/>
              </a:rPr>
              <a:t>Do you think this is an acceptable way to select members of the House of Lords in a democratic state?</a:t>
            </a:r>
          </a:p>
          <a:p>
            <a:endParaRPr lang="en-GB" sz="24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5673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F0FF4-CD23-89B5-0BB4-2A94395788B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panose="020F0302020204030204"/>
              </a:rPr>
              <a:t>Activity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85C269-ABA9-ECB2-A066-CE7BE050438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What is the relationship between both? </a:t>
            </a:r>
          </a:p>
          <a:p>
            <a:endParaRPr lang="en-GB" dirty="0">
              <a:cs typeface="Calibri"/>
            </a:endParaRPr>
          </a:p>
          <a:p>
            <a:r>
              <a:rPr lang="en-GB" dirty="0">
                <a:cs typeface="Calibri"/>
              </a:rPr>
              <a:t>The house of Commons and the house of Lords. </a:t>
            </a:r>
          </a:p>
        </p:txBody>
      </p:sp>
    </p:spTree>
    <p:extLst>
      <p:ext uri="{BB962C8B-B14F-4D97-AF65-F5344CB8AC3E}">
        <p14:creationId xmlns:p14="http://schemas.microsoft.com/office/powerpoint/2010/main" val="425970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438EC-CE0A-9292-D9E8-814C546C8430}"/>
              </a:ext>
            </a:extLst>
          </p:cNvPr>
          <p:cNvSpPr>
            <a:spLocks noGrp="1"/>
          </p:cNvSpPr>
          <p:nvPr>
            <p:ph type="title"/>
          </p:nvPr>
        </p:nvSpPr>
        <p:spPr>
          <a:xfrm>
            <a:off x="838201" y="365125"/>
            <a:ext cx="5251316" cy="1807305"/>
          </a:xfrm>
        </p:spPr>
        <p:txBody>
          <a:bodyPr>
            <a:normAutofit/>
          </a:bodyPr>
          <a:lstStyle/>
          <a:p>
            <a:pPr algn="ctr"/>
            <a:r>
              <a:rPr lang="en-GB" b="1" i="1" u="sng" dirty="0">
                <a:cs typeface="Calibri Light"/>
              </a:rPr>
              <a:t>Monarchy and legislation</a:t>
            </a:r>
            <a:endParaRPr lang="en-GB" i="1" u="sng" dirty="0">
              <a:cs typeface="Calibri Light" panose="020F0302020204030204"/>
            </a:endParaRPr>
          </a:p>
        </p:txBody>
      </p:sp>
      <p:sp>
        <p:nvSpPr>
          <p:cNvPr id="3" name="Content Placeholder 2">
            <a:extLst>
              <a:ext uri="{FF2B5EF4-FFF2-40B4-BE49-F238E27FC236}">
                <a16:creationId xmlns:a16="http://schemas.microsoft.com/office/drawing/2014/main" id="{D2B605FB-C899-2F86-28A0-5DB591DCD9F6}"/>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1700" dirty="0">
                <a:cs typeface="Calibri"/>
              </a:rPr>
              <a:t>The Monarchy open parliament. </a:t>
            </a:r>
          </a:p>
          <a:p>
            <a:endParaRPr lang="en-GB" sz="1700" dirty="0">
              <a:cs typeface="Calibri"/>
            </a:endParaRPr>
          </a:p>
          <a:p>
            <a:r>
              <a:rPr lang="en-GB" sz="1700" dirty="0">
                <a:cs typeface="Calibri"/>
              </a:rPr>
              <a:t>Speech. </a:t>
            </a:r>
          </a:p>
          <a:p>
            <a:endParaRPr lang="en-GB" sz="1700" dirty="0">
              <a:cs typeface="Calibri"/>
            </a:endParaRPr>
          </a:p>
          <a:p>
            <a:r>
              <a:rPr lang="en-GB" sz="1700" dirty="0">
                <a:cs typeface="Calibri"/>
              </a:rPr>
              <a:t>Created by parliament</a:t>
            </a:r>
          </a:p>
          <a:p>
            <a:endParaRPr lang="en-GB" sz="1700" dirty="0">
              <a:cs typeface="Calibri"/>
            </a:endParaRPr>
          </a:p>
          <a:p>
            <a:r>
              <a:rPr lang="en-GB" sz="1700" dirty="0">
                <a:cs typeface="Calibri"/>
              </a:rPr>
              <a:t>All legislation made in parliament must obtain royal assent </a:t>
            </a:r>
          </a:p>
          <a:p>
            <a:pPr marL="0" indent="0">
              <a:buNone/>
            </a:pPr>
            <a:endParaRPr lang="en-GB" sz="1700" dirty="0">
              <a:cs typeface="Calibri"/>
            </a:endParaRPr>
          </a:p>
        </p:txBody>
      </p:sp>
      <p:pic>
        <p:nvPicPr>
          <p:cNvPr id="4" name="Picture 4">
            <a:extLst>
              <a:ext uri="{FF2B5EF4-FFF2-40B4-BE49-F238E27FC236}">
                <a16:creationId xmlns:a16="http://schemas.microsoft.com/office/drawing/2014/main" id="{5219D0BA-F0F9-6A6E-EF3B-D5B4088E55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340" r="2583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A907CA27-A35F-B558-C2D9-46BB6523B2F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14699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Queen's Speech begins 👑 The State Opening of Parliament 2021 🇬🇧 BBC">
            <a:hlinkClick r:id="" action="ppaction://media"/>
            <a:extLst>
              <a:ext uri="{FF2B5EF4-FFF2-40B4-BE49-F238E27FC236}">
                <a16:creationId xmlns:a16="http://schemas.microsoft.com/office/drawing/2014/main" id="{9AC83513-CB46-3FCF-D7C2-1444BE1CB985}"/>
              </a:ext>
            </a:extLst>
          </p:cNvPr>
          <p:cNvPicPr>
            <a:picLocks noRot="1" noChangeAspect="1"/>
          </p:cNvPicPr>
          <p:nvPr>
            <a:videoFile r:link="rId1"/>
          </p:nvPr>
        </p:nvPicPr>
        <p:blipFill>
          <a:blip r:embed="rId3"/>
          <a:stretch>
            <a:fillRect/>
          </a:stretch>
        </p:blipFill>
        <p:spPr>
          <a:xfrm>
            <a:off x="1397000" y="490499"/>
            <a:ext cx="9881219" cy="6109319"/>
          </a:xfrm>
          <a:prstGeom prst="rect">
            <a:avLst/>
          </a:prstGeom>
        </p:spPr>
      </p:pic>
    </p:spTree>
    <p:extLst>
      <p:ext uri="{BB962C8B-B14F-4D97-AF65-F5344CB8AC3E}">
        <p14:creationId xmlns:p14="http://schemas.microsoft.com/office/powerpoint/2010/main" val="1673455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Queen's Speech: Prince Charles opens Parliament for the first time as Queen is absent">
            <a:hlinkClick r:id="" action="ppaction://media"/>
            <a:extLst>
              <a:ext uri="{FF2B5EF4-FFF2-40B4-BE49-F238E27FC236}">
                <a16:creationId xmlns:a16="http://schemas.microsoft.com/office/drawing/2014/main" id="{9F1B1FEA-06C7-7F12-3206-EB79D2EDEB57}"/>
              </a:ext>
            </a:extLst>
          </p:cNvPr>
          <p:cNvPicPr>
            <a:picLocks noRot="1" noChangeAspect="1"/>
          </p:cNvPicPr>
          <p:nvPr>
            <a:videoFile r:link="rId1"/>
          </p:nvPr>
        </p:nvPicPr>
        <p:blipFill>
          <a:blip r:embed="rId3"/>
          <a:stretch>
            <a:fillRect/>
          </a:stretch>
        </p:blipFill>
        <p:spPr>
          <a:xfrm>
            <a:off x="811560" y="25865"/>
            <a:ext cx="10708267" cy="6750514"/>
          </a:xfrm>
          <a:prstGeom prst="rect">
            <a:avLst/>
          </a:prstGeom>
        </p:spPr>
      </p:pic>
    </p:spTree>
    <p:extLst>
      <p:ext uri="{BB962C8B-B14F-4D97-AF65-F5344CB8AC3E}">
        <p14:creationId xmlns:p14="http://schemas.microsoft.com/office/powerpoint/2010/main" val="3919009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DBCEB-85C5-2A85-924A-101B2BAA32A8}"/>
              </a:ext>
            </a:extLst>
          </p:cNvPr>
          <p:cNvSpPr>
            <a:spLocks noGrp="1"/>
          </p:cNvSpPr>
          <p:nvPr>
            <p:ph type="title"/>
          </p:nvPr>
        </p:nvSpPr>
        <p:spPr>
          <a:xfrm>
            <a:off x="1171074" y="1396686"/>
            <a:ext cx="3240506" cy="4064628"/>
          </a:xfrm>
        </p:spPr>
        <p:txBody>
          <a:bodyPr>
            <a:normAutofit/>
          </a:bodyPr>
          <a:lstStyle/>
          <a:p>
            <a:pPr algn="ctr"/>
            <a:r>
              <a:rPr lang="en-GB" b="1" i="1" u="sng" dirty="0">
                <a:solidFill>
                  <a:srgbClr val="FFFFFF"/>
                </a:solidFill>
                <a:cs typeface="Calibri Light"/>
              </a:rPr>
              <a:t>Primary legislation </a:t>
            </a:r>
            <a:endParaRPr lang="en-US" dirty="0"/>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678A5D-519A-242A-D9C7-1A00070130DD}"/>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Some bills will go to the House of Commons and some to the House of Lords because the government wish to save time. </a:t>
            </a:r>
          </a:p>
          <a:p>
            <a:endParaRPr lang="en-GB" dirty="0">
              <a:cs typeface="Calibri"/>
            </a:endParaRPr>
          </a:p>
          <a:p>
            <a:r>
              <a:rPr lang="en-GB" dirty="0">
                <a:cs typeface="Calibri"/>
              </a:rPr>
              <a:t>What happens in the house of commons; </a:t>
            </a:r>
          </a:p>
        </p:txBody>
      </p:sp>
    </p:spTree>
    <p:extLst>
      <p:ext uri="{BB962C8B-B14F-4D97-AF65-F5344CB8AC3E}">
        <p14:creationId xmlns:p14="http://schemas.microsoft.com/office/powerpoint/2010/main" val="2549686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extLst>
              <p:ext uri="{D42A27DB-BD31-4B8C-83A1-F6EECF244321}">
                <p14:modId xmlns:p14="http://schemas.microsoft.com/office/powerpoint/2010/main" val="3965356674"/>
              </p:ext>
            </p:extLst>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37404" y="958970"/>
            <a:ext cx="4595003" cy="4537494"/>
          </a:xfrm>
          <a:prstGeom prst="rect">
            <a:avLst/>
          </a:prstGeom>
        </p:spPr>
      </p:pic>
    </p:spTree>
    <p:extLst>
      <p:ext uri="{BB962C8B-B14F-4D97-AF65-F5344CB8AC3E}">
        <p14:creationId xmlns:p14="http://schemas.microsoft.com/office/powerpoint/2010/main" val="2725665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1563330" y="365125"/>
            <a:ext cx="5393360" cy="1325563"/>
          </a:xfrm>
        </p:spPr>
        <p:txBody>
          <a:bodyPr>
            <a:normAutofit/>
          </a:bodyPr>
          <a:lstStyle/>
          <a:p>
            <a:r>
              <a:rPr lang="en-GB" b="1" i="1" u="sng">
                <a:cs typeface="Calibri Light"/>
              </a:rPr>
              <a:t>House of Lords</a:t>
            </a:r>
            <a:endParaRPr lang="en-GB" i="1" u="sng">
              <a:cs typeface="Calibri Light"/>
            </a:endParaRPr>
          </a:p>
        </p:txBody>
      </p:sp>
      <p:sp>
        <p:nvSpPr>
          <p:cNvPr id="20" name="Freeform: Shape 19">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110719549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1919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2C71C-A70A-5E65-5A99-3C4011C3483B}"/>
              </a:ext>
            </a:extLst>
          </p:cNvPr>
          <p:cNvSpPr>
            <a:spLocks noGrp="1"/>
          </p:cNvSpPr>
          <p:nvPr>
            <p:ph type="title"/>
          </p:nvPr>
        </p:nvSpPr>
        <p:spPr>
          <a:xfrm>
            <a:off x="1389278" y="1233241"/>
            <a:ext cx="3240506" cy="4064628"/>
          </a:xfrm>
        </p:spPr>
        <p:txBody>
          <a:bodyPr>
            <a:normAutofit/>
          </a:bodyPr>
          <a:lstStyle/>
          <a:p>
            <a:pPr algn="ctr"/>
            <a:r>
              <a:rPr lang="en-GB" sz="6000" b="1" i="1" u="sng" dirty="0">
                <a:solidFill>
                  <a:srgbClr val="FFFFFF"/>
                </a:solidFill>
                <a:cs typeface="Calibri Light"/>
              </a:rPr>
              <a:t>Activity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AC1ED8-0B78-C61B-E78B-48715AF3F150}"/>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GB" dirty="0">
                <a:ea typeface="+mn-lt"/>
                <a:cs typeface="+mn-lt"/>
              </a:rPr>
              <a:t>Go to the Law Commission’s website and its list of current projects at </a:t>
            </a:r>
            <a:r>
              <a:rPr lang="en-GB" dirty="0">
                <a:ea typeface="+mn-lt"/>
                <a:cs typeface="+mn-lt"/>
                <a:hlinkClick r:id="rId2"/>
              </a:rPr>
              <a:t>https://www.lawcom.gov.uk/project/</a:t>
            </a:r>
            <a:r>
              <a:rPr lang="en-GB" dirty="0">
                <a:ea typeface="+mn-lt"/>
                <a:cs typeface="+mn-lt"/>
              </a:rPr>
              <a:t>.</a:t>
            </a:r>
            <a:endParaRPr lang="en-GB">
              <a:cs typeface="Calibri" panose="020F0502020204030204"/>
            </a:endParaRPr>
          </a:p>
          <a:p>
            <a:endParaRPr lang="en-GB">
              <a:ea typeface="+mn-lt"/>
              <a:cs typeface="+mn-lt"/>
            </a:endParaRPr>
          </a:p>
          <a:p>
            <a:pPr marL="0" indent="0">
              <a:buNone/>
            </a:pPr>
            <a:endParaRPr lang="en-GB">
              <a:ea typeface="+mn-lt"/>
              <a:cs typeface="+mn-lt"/>
            </a:endParaRPr>
          </a:p>
          <a:p>
            <a:r>
              <a:rPr lang="en-GB" dirty="0">
                <a:ea typeface="+mn-lt"/>
                <a:cs typeface="+mn-lt"/>
              </a:rPr>
              <a:t>What is the purpose of its project “A Modern Framework for Disposing of the Dead”?</a:t>
            </a:r>
            <a:endParaRPr lang="en-GB"/>
          </a:p>
          <a:p>
            <a:endParaRPr lang="en-GB" dirty="0">
              <a:cs typeface="Calibri"/>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98943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89AF8-E3B8-F86B-60A0-87404FF00A1B}"/>
              </a:ext>
            </a:extLst>
          </p:cNvPr>
          <p:cNvSpPr>
            <a:spLocks noGrp="1"/>
          </p:cNvSpPr>
          <p:nvPr>
            <p:ph type="title"/>
          </p:nvPr>
        </p:nvSpPr>
        <p:spPr>
          <a:xfrm>
            <a:off x="1389278" y="1233241"/>
            <a:ext cx="3240506" cy="4064628"/>
          </a:xfrm>
        </p:spPr>
        <p:txBody>
          <a:bodyPr>
            <a:normAutofit/>
          </a:bodyPr>
          <a:lstStyle/>
          <a:p>
            <a:pPr algn="ctr"/>
            <a:r>
              <a:rPr lang="en-GB" sz="5400" b="1" i="1" u="sng" dirty="0">
                <a:solidFill>
                  <a:srgbClr val="FFFFFF"/>
                </a:solidFill>
                <a:cs typeface="Calibri Light"/>
              </a:rPr>
              <a:t>Parliament and bills</a:t>
            </a:r>
            <a:r>
              <a:rPr lang="en-GB" dirty="0">
                <a:solidFill>
                  <a:srgbClr val="FFFFFF"/>
                </a:solidFill>
                <a:cs typeface="Calibri Light"/>
              </a:rPr>
              <a:t>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611F5E-A7F3-3A75-E0B4-D677FC0BC8EA}"/>
              </a:ext>
            </a:extLst>
          </p:cNvPr>
          <p:cNvSpPr>
            <a:spLocks noGrp="1"/>
          </p:cNvSpPr>
          <p:nvPr>
            <p:ph idx="1"/>
          </p:nvPr>
        </p:nvSpPr>
        <p:spPr>
          <a:xfrm>
            <a:off x="6096000" y="820880"/>
            <a:ext cx="5257799" cy="4889350"/>
          </a:xfrm>
        </p:spPr>
        <p:txBody>
          <a:bodyPr anchor="t">
            <a:normAutofit fontScale="70000" lnSpcReduction="20000"/>
          </a:bodyPr>
          <a:lstStyle/>
          <a:p>
            <a:pPr>
              <a:lnSpc>
                <a:spcPct val="200000"/>
              </a:lnSpc>
            </a:pPr>
            <a:r>
              <a:rPr lang="en-GB" dirty="0">
                <a:cs typeface="Calibri"/>
              </a:rPr>
              <a:t>Three types </a:t>
            </a:r>
            <a:endParaRPr lang="en-US" dirty="0"/>
          </a:p>
          <a:p>
            <a:pPr>
              <a:lnSpc>
                <a:spcPct val="200000"/>
              </a:lnSpc>
            </a:pPr>
            <a:r>
              <a:rPr lang="en-GB" dirty="0">
                <a:cs typeface="Calibri"/>
              </a:rPr>
              <a:t>1. Public </a:t>
            </a:r>
          </a:p>
          <a:p>
            <a:pPr>
              <a:lnSpc>
                <a:spcPct val="200000"/>
              </a:lnSpc>
            </a:pPr>
            <a:r>
              <a:rPr lang="en-GB" dirty="0">
                <a:cs typeface="Calibri"/>
              </a:rPr>
              <a:t>2. Private </a:t>
            </a:r>
          </a:p>
          <a:p>
            <a:pPr>
              <a:lnSpc>
                <a:spcPct val="200000"/>
              </a:lnSpc>
            </a:pPr>
            <a:r>
              <a:rPr lang="en-GB" dirty="0">
                <a:cs typeface="Calibri"/>
              </a:rPr>
              <a:t>3. Hybrid </a:t>
            </a:r>
          </a:p>
          <a:p>
            <a:pPr>
              <a:lnSpc>
                <a:spcPct val="200000"/>
              </a:lnSpc>
            </a:pPr>
            <a:r>
              <a:rPr lang="en-GB" dirty="0">
                <a:cs typeface="Calibri"/>
              </a:rPr>
              <a:t>Or </a:t>
            </a:r>
          </a:p>
          <a:p>
            <a:pPr>
              <a:lnSpc>
                <a:spcPct val="200000"/>
              </a:lnSpc>
            </a:pPr>
            <a:r>
              <a:rPr lang="en-GB" dirty="0">
                <a:cs typeface="Calibri"/>
              </a:rPr>
              <a:t>1. Government </a:t>
            </a:r>
          </a:p>
          <a:p>
            <a:pPr>
              <a:lnSpc>
                <a:spcPct val="200000"/>
              </a:lnSpc>
            </a:pPr>
            <a:r>
              <a:rPr lang="en-GB" dirty="0">
                <a:cs typeface="Calibri"/>
              </a:rPr>
              <a:t>2. Private member's bill.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95764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214B1-5901-BE8F-5E64-925053DF351A}"/>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a:rPr>
              <a:t>Activity</a:t>
            </a:r>
            <a:r>
              <a:rPr lang="en-GB">
                <a:solidFill>
                  <a:srgbClr val="FFFFFF"/>
                </a:solidFill>
                <a:cs typeface="Calibri Light"/>
              </a:rPr>
              <a:t>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656F70-C441-593D-631C-DFB5E624123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Go to </a:t>
            </a:r>
            <a:r>
              <a:rPr lang="en-GB" dirty="0">
                <a:ea typeface="+mn-lt"/>
                <a:cs typeface="+mn-lt"/>
                <a:hlinkClick r:id="rId2"/>
              </a:rPr>
              <a:t>http://services.parliament.uk/bills/</a:t>
            </a:r>
            <a:r>
              <a:rPr lang="en-GB" dirty="0">
                <a:ea typeface="+mn-lt"/>
                <a:cs typeface="+mn-lt"/>
              </a:rPr>
              <a:t> and find a Bill dealing with a subject area that interests you. </a:t>
            </a:r>
          </a:p>
          <a:p>
            <a:endParaRPr lang="en-GB" dirty="0">
              <a:ea typeface="+mn-lt"/>
              <a:cs typeface="+mn-lt"/>
            </a:endParaRPr>
          </a:p>
          <a:p>
            <a:r>
              <a:rPr lang="en-GB" dirty="0">
                <a:ea typeface="+mn-lt"/>
                <a:cs typeface="+mn-lt"/>
              </a:rPr>
              <a:t>Can you summarise what the Bill is intended to achieve?</a:t>
            </a:r>
            <a:endParaRPr lang="en-GB">
              <a:cs typeface="Calibri"/>
            </a:endParaRPr>
          </a:p>
        </p:txBody>
      </p:sp>
    </p:spTree>
    <p:extLst>
      <p:ext uri="{BB962C8B-B14F-4D97-AF65-F5344CB8AC3E}">
        <p14:creationId xmlns:p14="http://schemas.microsoft.com/office/powerpoint/2010/main" val="1485980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FF7E-83CF-387E-130B-7F2BA7741CB0}"/>
              </a:ext>
            </a:extLst>
          </p:cNvPr>
          <p:cNvSpPr>
            <a:spLocks noGrp="1"/>
          </p:cNvSpPr>
          <p:nvPr>
            <p:ph type="title"/>
          </p:nvPr>
        </p:nvSpPr>
        <p:spPr/>
        <p:txBody>
          <a:bodyPr>
            <a:normAutofit/>
          </a:bodyPr>
          <a:lstStyle/>
          <a:p>
            <a:pPr algn="ctr"/>
            <a:r>
              <a:rPr lang="en-GB" sz="5400" b="1" i="1" u="sng" dirty="0">
                <a:cs typeface="Calibri Light"/>
              </a:rPr>
              <a:t>How to create an Act of Parliament?</a:t>
            </a:r>
            <a:endParaRPr lang="en-GB" sz="5400" b="1" dirty="0">
              <a:cs typeface="Calibri Light" panose="020F0302020204030204"/>
            </a:endParaRPr>
          </a:p>
        </p:txBody>
      </p:sp>
      <p:graphicFrame>
        <p:nvGraphicFramePr>
          <p:cNvPr id="4" name="Diagram 4">
            <a:extLst>
              <a:ext uri="{FF2B5EF4-FFF2-40B4-BE49-F238E27FC236}">
                <a16:creationId xmlns:a16="http://schemas.microsoft.com/office/drawing/2014/main" id="{C640BF05-BAF5-9988-CCB9-F7D4A19E3D7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2203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6F15F-F5E2-C6BA-F157-0EB370D90121}"/>
              </a:ext>
            </a:extLst>
          </p:cNvPr>
          <p:cNvSpPr>
            <a:spLocks noGrp="1"/>
          </p:cNvSpPr>
          <p:nvPr>
            <p:ph type="title"/>
          </p:nvPr>
        </p:nvSpPr>
        <p:spPr>
          <a:xfrm>
            <a:off x="270116" y="1153572"/>
            <a:ext cx="3617118" cy="4461163"/>
          </a:xfrm>
        </p:spPr>
        <p:txBody>
          <a:bodyPr>
            <a:normAutofit/>
          </a:bodyPr>
          <a:lstStyle/>
          <a:p>
            <a:r>
              <a:rPr lang="en-GB" b="1" i="1" u="sng">
                <a:solidFill>
                  <a:srgbClr val="FFFFFF"/>
                </a:solidFill>
                <a:cs typeface="Calibri Light"/>
              </a:rPr>
              <a:t>What do they include and how are they structured?</a:t>
            </a:r>
            <a:endParaRPr lang="en-GB" b="1" u="sng">
              <a:solidFill>
                <a:srgbClr val="FFFFFF"/>
              </a:solidFill>
              <a:cs typeface="Calibri Light" panose="020F03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09A86F-E9BC-94C1-57C0-240C73F18C5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''Succession of the Crown Act 2013. </a:t>
            </a:r>
          </a:p>
          <a:p>
            <a:r>
              <a:rPr lang="en-GB" dirty="0">
                <a:cs typeface="Calibri"/>
              </a:rPr>
              <a:t>Includes the following; </a:t>
            </a:r>
          </a:p>
          <a:p>
            <a:r>
              <a:rPr lang="en-GB" dirty="0">
                <a:cs typeface="Calibri"/>
              </a:rPr>
              <a:t>Short title </a:t>
            </a:r>
          </a:p>
          <a:p>
            <a:r>
              <a:rPr lang="en-GB" dirty="0">
                <a:cs typeface="Calibri"/>
              </a:rPr>
              <a:t>Chapter number </a:t>
            </a:r>
          </a:p>
          <a:p>
            <a:r>
              <a:rPr lang="en-GB" dirty="0">
                <a:cs typeface="Calibri"/>
              </a:rPr>
              <a:t>Content </a:t>
            </a:r>
          </a:p>
          <a:p>
            <a:r>
              <a:rPr lang="en-GB" dirty="0">
                <a:cs typeface="Calibri"/>
              </a:rPr>
              <a:t>Long title </a:t>
            </a:r>
          </a:p>
          <a:p>
            <a:r>
              <a:rPr lang="en-GB" dirty="0">
                <a:cs typeface="Calibri"/>
              </a:rPr>
              <a:t>Date of royal assent </a:t>
            </a:r>
          </a:p>
          <a:p>
            <a:r>
              <a:rPr lang="en-GB" dirty="0">
                <a:cs typeface="Calibri"/>
              </a:rPr>
              <a:t>Words of enactment </a:t>
            </a:r>
          </a:p>
          <a:p>
            <a:r>
              <a:rPr lang="en-GB" dirty="0">
                <a:cs typeface="Calibri"/>
              </a:rPr>
              <a:t>Sections </a:t>
            </a:r>
          </a:p>
          <a:p>
            <a:r>
              <a:rPr lang="en-GB" dirty="0">
                <a:cs typeface="Calibri"/>
              </a:rPr>
              <a:t>Commencement'' </a:t>
            </a:r>
          </a:p>
        </p:txBody>
      </p:sp>
    </p:spTree>
    <p:extLst>
      <p:ext uri="{BB962C8B-B14F-4D97-AF65-F5344CB8AC3E}">
        <p14:creationId xmlns:p14="http://schemas.microsoft.com/office/powerpoint/2010/main" val="972818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F69D8-AC2B-6705-A29E-C5060576FBCC}"/>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cs typeface="Calibri Light"/>
              </a:rPr>
              <a:t>Secondary legislation </a:t>
            </a:r>
            <a:endParaRPr lang="en-GB" b="1">
              <a:solidFill>
                <a:srgbClr val="FFFFFF"/>
              </a:solidFill>
              <a:cs typeface="Calibri Light" panose="020F0302020204030204"/>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2D0F441-8DF9-18FE-5C0D-2F26F7389681}"/>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Includes the ability to create law in a number of areas, including tourism. </a:t>
            </a:r>
            <a:endParaRPr lang="en-US" dirty="0"/>
          </a:p>
          <a:p>
            <a:r>
              <a:rPr lang="en-GB" dirty="0">
                <a:cs typeface="Calibri"/>
              </a:rPr>
              <a:t>Sometimes parliament will create acts and approve sections of it. </a:t>
            </a:r>
          </a:p>
          <a:p>
            <a:r>
              <a:rPr lang="en-GB" dirty="0">
                <a:cs typeface="Calibri"/>
              </a:rPr>
              <a:t>Which will allow someone else to create the delegated legislation. </a:t>
            </a:r>
          </a:p>
          <a:p>
            <a:r>
              <a:rPr lang="en-GB" dirty="0">
                <a:cs typeface="Calibri"/>
              </a:rPr>
              <a:t>Act is known as parenting or enabling. </a:t>
            </a:r>
          </a:p>
        </p:txBody>
      </p:sp>
    </p:spTree>
    <p:extLst>
      <p:ext uri="{BB962C8B-B14F-4D97-AF65-F5344CB8AC3E}">
        <p14:creationId xmlns:p14="http://schemas.microsoft.com/office/powerpoint/2010/main" val="4049959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E8D28E-F1F9-8773-0A8E-7EF21C37C7AC}"/>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b="1" i="1" u="sng" kern="1200">
                <a:solidFill>
                  <a:srgbClr val="FFFFFF"/>
                </a:solidFill>
                <a:latin typeface="+mj-lt"/>
                <a:ea typeface="+mj-ea"/>
                <a:cs typeface="+mj-cs"/>
              </a:rPr>
              <a:t>Different types of delegated legislation</a:t>
            </a:r>
            <a:endParaRPr lang="en-US" b="1" kern="120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6139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EDC86-EC15-F31C-5BC5-7E02DE0ECD55}"/>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Statutory instruments</a:t>
            </a:r>
            <a:r>
              <a:rPr lang="en-GB">
                <a:solidFill>
                  <a:schemeClr val="bg1"/>
                </a:solidFill>
                <a:cs typeface="Calibri Light"/>
              </a:rPr>
              <a: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AF2B904-D3FA-3620-9135-0737452129FA}"/>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a:solidFill>
                  <a:schemeClr val="bg1"/>
                </a:solidFill>
                <a:cs typeface="Calibri"/>
              </a:rPr>
              <a:t>Includes regulations, rules and orders. </a:t>
            </a:r>
          </a:p>
          <a:p>
            <a:endParaRPr lang="en-GB">
              <a:solidFill>
                <a:schemeClr val="bg1"/>
              </a:solidFill>
              <a:cs typeface="Calibri"/>
            </a:endParaRPr>
          </a:p>
          <a:p>
            <a:r>
              <a:rPr lang="en-GB">
                <a:solidFill>
                  <a:schemeClr val="bg1"/>
                </a:solidFill>
                <a:cs typeface="Calibri"/>
              </a:rPr>
              <a:t>One example is Covid 19. </a:t>
            </a:r>
          </a:p>
          <a:p>
            <a:endParaRPr lang="en-GB">
              <a:solidFill>
                <a:schemeClr val="bg1"/>
              </a:solidFill>
              <a:cs typeface="Calibri"/>
            </a:endParaRPr>
          </a:p>
          <a:p>
            <a:r>
              <a:rPr lang="en-GB">
                <a:solidFill>
                  <a:schemeClr val="bg1"/>
                </a:solidFill>
                <a:cs typeface="Calibri"/>
              </a:rPr>
              <a:t>The regulations that were used during this time. </a:t>
            </a:r>
          </a:p>
        </p:txBody>
      </p:sp>
    </p:spTree>
    <p:extLst>
      <p:ext uri="{BB962C8B-B14F-4D97-AF65-F5344CB8AC3E}">
        <p14:creationId xmlns:p14="http://schemas.microsoft.com/office/powerpoint/2010/main" val="1321962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30236-C164-104F-BCFC-E201DBF0EAC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AD6DBD8-5CAE-F3DA-1649-160251316D6D}"/>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dirty="0">
                <a:solidFill>
                  <a:schemeClr val="bg1"/>
                </a:solidFill>
                <a:ea typeface="+mn-lt"/>
                <a:cs typeface="+mn-lt"/>
              </a:rPr>
              <a:t>Find Sch 1 Welfare of Farmed Animals (England) Regulations 2007 at </a:t>
            </a:r>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https://www.legislation.gov.uk/uksi/2007/2078/schedule/1/made</a:t>
            </a:r>
            <a:endParaRPr lang="en-GB" dirty="0">
              <a:solidFill>
                <a:schemeClr val="bg1"/>
              </a:solidFill>
              <a:ea typeface="+mn-lt"/>
              <a:cs typeface="+mn-lt"/>
            </a:endParaRPr>
          </a:p>
          <a:p>
            <a:endParaRPr lang="en-GB" dirty="0">
              <a:solidFill>
                <a:schemeClr val="bg1"/>
              </a:solidFill>
            </a:endParaRPr>
          </a:p>
          <a:p>
            <a:r>
              <a:rPr lang="en-GB" dirty="0">
                <a:solidFill>
                  <a:schemeClr val="bg1"/>
                </a:solidFill>
                <a:ea typeface="+mn-lt"/>
                <a:cs typeface="+mn-lt"/>
              </a:rPr>
              <a:t>What are the requirements in relation to farmed animals’ freedom of movement?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00386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25F8A-3081-C084-DDAB-1E1FE177ED94}"/>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Orders in council </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B59D69E-39FF-1BF4-420A-4A63B5A9D9C3}"/>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Passed by the crown. </a:t>
            </a:r>
          </a:p>
          <a:p>
            <a:endParaRPr lang="en-US">
              <a:solidFill>
                <a:schemeClr val="bg1"/>
              </a:solidFill>
              <a:cs typeface="Calibri"/>
            </a:endParaRPr>
          </a:p>
          <a:p>
            <a:r>
              <a:rPr lang="en-US">
                <a:solidFill>
                  <a:schemeClr val="bg1"/>
                </a:solidFill>
                <a:cs typeface="Calibri"/>
              </a:rPr>
              <a:t>With the privy council. </a:t>
            </a:r>
          </a:p>
          <a:p>
            <a:endParaRPr lang="en-US">
              <a:solidFill>
                <a:schemeClr val="bg1"/>
              </a:solidFill>
              <a:cs typeface="Calibri"/>
            </a:endParaRPr>
          </a:p>
          <a:p>
            <a:r>
              <a:rPr lang="en-US">
                <a:solidFill>
                  <a:schemeClr val="bg1"/>
                </a:solidFill>
                <a:cs typeface="Calibri"/>
              </a:rPr>
              <a:t>Parliament need not be involved. </a:t>
            </a:r>
          </a:p>
        </p:txBody>
      </p:sp>
    </p:spTree>
    <p:extLst>
      <p:ext uri="{BB962C8B-B14F-4D97-AF65-F5344CB8AC3E}">
        <p14:creationId xmlns:p14="http://schemas.microsoft.com/office/powerpoint/2010/main" val="1521540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53CA1-D398-23AE-4C46-A716581FFFF4}"/>
              </a:ext>
            </a:extLst>
          </p:cNvPr>
          <p:cNvSpPr>
            <a:spLocks noGrp="1"/>
          </p:cNvSpPr>
          <p:nvPr>
            <p:ph type="title"/>
          </p:nvPr>
        </p:nvSpPr>
        <p:spPr>
          <a:xfrm>
            <a:off x="838200" y="1748452"/>
            <a:ext cx="4974771" cy="3587786"/>
          </a:xfrm>
        </p:spPr>
        <p:txBody>
          <a:bodyPr>
            <a:normAutofit/>
          </a:bodyPr>
          <a:lstStyle/>
          <a:p>
            <a:pPr algn="ctr"/>
            <a:r>
              <a:rPr lang="en-US" b="1" i="1" u="sng" dirty="0">
                <a:solidFill>
                  <a:schemeClr val="bg1"/>
                </a:solidFill>
                <a:cs typeface="Calibri Light"/>
              </a:rPr>
              <a:t>Bye laws </a:t>
            </a:r>
            <a:endParaRPr lang="en-US" b="1" dirty="0">
              <a:solidFill>
                <a:schemeClr val="bg1"/>
              </a:solidFill>
              <a:cs typeface="Calibri Light" panose="020F0302020204030204"/>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0DB8425B-CDEA-4100-8360-F0B0C29672F9}"/>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Local Governments. </a:t>
            </a:r>
          </a:p>
          <a:p>
            <a:endParaRPr lang="en-US">
              <a:solidFill>
                <a:schemeClr val="bg1"/>
              </a:solidFill>
              <a:cs typeface="Calibri"/>
            </a:endParaRPr>
          </a:p>
          <a:p>
            <a:r>
              <a:rPr lang="en-US">
                <a:solidFill>
                  <a:schemeClr val="bg1"/>
                </a:solidFill>
                <a:cs typeface="Calibri"/>
              </a:rPr>
              <a:t>On local problems. </a:t>
            </a:r>
          </a:p>
          <a:p>
            <a:endParaRPr lang="en-US">
              <a:solidFill>
                <a:schemeClr val="bg1"/>
              </a:solidFill>
              <a:cs typeface="Calibri"/>
            </a:endParaRPr>
          </a:p>
          <a:p>
            <a:r>
              <a:rPr lang="en-US">
                <a:solidFill>
                  <a:schemeClr val="bg1"/>
                </a:solidFill>
                <a:cs typeface="Calibri"/>
              </a:rPr>
              <a:t>Confirmation by government minister. </a:t>
            </a:r>
          </a:p>
          <a:p>
            <a:pPr marL="0" indent="0">
              <a:buNone/>
            </a:pPr>
            <a:endParaRPr lang="en-US">
              <a:solidFill>
                <a:schemeClr val="bg1"/>
              </a:solidFill>
              <a:cs typeface="Calibri"/>
            </a:endParaRPr>
          </a:p>
        </p:txBody>
      </p:sp>
    </p:spTree>
    <p:extLst>
      <p:ext uri="{BB962C8B-B14F-4D97-AF65-F5344CB8AC3E}">
        <p14:creationId xmlns:p14="http://schemas.microsoft.com/office/powerpoint/2010/main" val="257457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0"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1"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8A3B1-EC86-D602-8F43-6517C373A097}"/>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Continued </a:t>
            </a:r>
            <a:endParaRPr lang="en-US">
              <a:solidFill>
                <a:schemeClr val="bg1"/>
              </a:solidFill>
            </a:endParaRPr>
          </a:p>
        </p:txBody>
      </p:sp>
      <p:grpSp>
        <p:nvGrpSpPr>
          <p:cNvPr id="36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3"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4"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5"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6"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7"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8"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9"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FCCB5F72-DDBB-9976-22A5-000316E69B46}"/>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Parliamentary committees – consider the statutory instruments. </a:t>
            </a:r>
          </a:p>
          <a:p>
            <a:r>
              <a:rPr lang="en-GB" sz="2400">
                <a:solidFill>
                  <a:schemeClr val="bg1"/>
                </a:solidFill>
                <a:cs typeface="Calibri"/>
              </a:rPr>
              <a:t>Secondary legislation – Judicial review. </a:t>
            </a:r>
          </a:p>
          <a:p>
            <a:r>
              <a:rPr lang="en-GB" sz="2400">
                <a:solidFill>
                  <a:schemeClr val="bg1"/>
                </a:solidFill>
                <a:cs typeface="Calibri"/>
              </a:rPr>
              <a:t>Primary legislation – no judicial review. </a:t>
            </a:r>
          </a:p>
          <a:p>
            <a:r>
              <a:rPr lang="en-GB" sz="2400">
                <a:solidFill>
                  <a:schemeClr val="bg1"/>
                </a:solidFill>
                <a:cs typeface="Calibri"/>
              </a:rPr>
              <a:t>Quash any legislation that is incompatible with human rights. </a:t>
            </a:r>
          </a:p>
          <a:p>
            <a:r>
              <a:rPr lang="en-GB" sz="2400">
                <a:solidFill>
                  <a:schemeClr val="bg1"/>
                </a:solidFill>
                <a:cs typeface="Calibri"/>
              </a:rPr>
              <a:t>S.4 of the Human Rights Act 1998- declaration of incompatibility. </a:t>
            </a:r>
          </a:p>
        </p:txBody>
      </p:sp>
    </p:spTree>
    <p:extLst>
      <p:ext uri="{BB962C8B-B14F-4D97-AF65-F5344CB8AC3E}">
        <p14:creationId xmlns:p14="http://schemas.microsoft.com/office/powerpoint/2010/main" val="27517680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56071-4D3B-DE94-429B-4E649F6C4612}"/>
              </a:ext>
            </a:extLst>
          </p:cNvPr>
          <p:cNvSpPr>
            <a:spLocks noGrp="1"/>
          </p:cNvSpPr>
          <p:nvPr>
            <p:ph type="title"/>
          </p:nvPr>
        </p:nvSpPr>
        <p:spPr>
          <a:xfrm>
            <a:off x="838200" y="1748452"/>
            <a:ext cx="4974771" cy="3587786"/>
          </a:xfrm>
        </p:spPr>
        <p:txBody>
          <a:bodyPr>
            <a:normAutofit/>
          </a:bodyPr>
          <a:lstStyle/>
          <a:p>
            <a:pPr algn="ctr"/>
            <a:r>
              <a:rPr lang="en-GB" b="1" i="1" u="sng" dirty="0">
                <a:solidFill>
                  <a:schemeClr val="bg1"/>
                </a:solidFill>
                <a:cs typeface="Calibri Light"/>
              </a:rPr>
              <a:t>Parliament </a:t>
            </a:r>
            <a:endParaRPr lang="en-US" dirty="0">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D18562C-6F34-838E-EABA-DC46B6B6895A}"/>
              </a:ext>
            </a:extLst>
          </p:cNvPr>
          <p:cNvSpPr>
            <a:spLocks noGrp="1"/>
          </p:cNvSpPr>
          <p:nvPr>
            <p:ph idx="1"/>
          </p:nvPr>
        </p:nvSpPr>
        <p:spPr>
          <a:xfrm>
            <a:off x="6477270" y="1130846"/>
            <a:ext cx="4974771" cy="4351338"/>
          </a:xfrm>
        </p:spPr>
        <p:txBody>
          <a:bodyPr vert="horz" lIns="91440" tIns="45720" rIns="91440" bIns="45720" rtlCol="0">
            <a:normAutofit fontScale="92500" lnSpcReduction="20000"/>
          </a:bodyPr>
          <a:lstStyle/>
          <a:p>
            <a:r>
              <a:rPr lang="en-GB" b="0" i="0" dirty="0">
                <a:solidFill>
                  <a:schemeClr val="bg1"/>
                </a:solidFill>
                <a:effectLst/>
                <a:latin typeface="Inter"/>
              </a:rPr>
              <a:t>Taxation is a primary function of Parliament to oversee the expenditure of money by the executive in the discharge of its functions</a:t>
            </a:r>
          </a:p>
          <a:p>
            <a:r>
              <a:rPr lang="en-GB" dirty="0">
                <a:solidFill>
                  <a:schemeClr val="bg1"/>
                </a:solidFill>
                <a:cs typeface="Calibri"/>
              </a:rPr>
              <a:t>Budgeting speech</a:t>
            </a:r>
          </a:p>
          <a:p>
            <a:r>
              <a:rPr lang="en-GB" dirty="0">
                <a:solidFill>
                  <a:schemeClr val="bg1"/>
                </a:solidFill>
                <a:cs typeface="Calibri"/>
              </a:rPr>
              <a:t>A number of committees- </a:t>
            </a:r>
          </a:p>
          <a:p>
            <a:r>
              <a:rPr lang="en-GB" dirty="0">
                <a:solidFill>
                  <a:schemeClr val="bg1"/>
                </a:solidFill>
                <a:cs typeface="Calibri"/>
              </a:rPr>
              <a:t>1. Select committee in the house of commons. </a:t>
            </a:r>
          </a:p>
          <a:p>
            <a:r>
              <a:rPr lang="en-GB" dirty="0">
                <a:solidFill>
                  <a:schemeClr val="bg1"/>
                </a:solidFill>
                <a:cs typeface="Calibri"/>
              </a:rPr>
              <a:t>2. Select committee in the house of lords. </a:t>
            </a:r>
          </a:p>
          <a:p>
            <a:r>
              <a:rPr lang="en-GB" dirty="0">
                <a:solidFill>
                  <a:schemeClr val="bg1"/>
                </a:solidFill>
                <a:cs typeface="Calibri"/>
              </a:rPr>
              <a:t>3. Joint committees </a:t>
            </a:r>
          </a:p>
        </p:txBody>
      </p:sp>
    </p:spTree>
    <p:extLst>
      <p:ext uri="{BB962C8B-B14F-4D97-AF65-F5344CB8AC3E}">
        <p14:creationId xmlns:p14="http://schemas.microsoft.com/office/powerpoint/2010/main" val="2308828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7BD16-65AF-F831-FC8C-8E746A24722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D7384BF-6781-D4FC-6304-83A2886ECB78}"/>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dirty="0">
                <a:solidFill>
                  <a:schemeClr val="bg1"/>
                </a:solidFill>
                <a:ea typeface="+mn-lt"/>
                <a:cs typeface="+mn-lt"/>
              </a:rPr>
              <a:t>Read the Parliament website dealing with select committees at </a:t>
            </a:r>
            <a:r>
              <a:rPr lang="en-GB" dirty="0">
                <a:solidFill>
                  <a:schemeClr val="bg1"/>
                </a:solidFill>
                <a:ea typeface="+mn-lt"/>
                <a:cs typeface="+mn-lt"/>
                <a:hlinkClick r:id="rId2">
                  <a:extLst>
                    <a:ext uri="{A12FA001-AC4F-418D-AE19-62706E023703}">
                      <ahyp:hlinkClr xmlns:ahyp="http://schemas.microsoft.com/office/drawing/2018/hyperlinkcolor" val="tx"/>
                    </a:ext>
                  </a:extLst>
                </a:hlinkClick>
              </a:rPr>
              <a:t>https://www.parliament.uk/about/how/committees/select/#jumplink2</a:t>
            </a:r>
            <a:r>
              <a:rPr lang="en-GB" dirty="0">
                <a:solidFill>
                  <a:schemeClr val="bg1"/>
                </a:solidFill>
                <a:ea typeface="+mn-lt"/>
                <a:cs typeface="+mn-lt"/>
              </a:rPr>
              <a:t> . What are the key differences between House of Commons and House of Lords select committees?</a:t>
            </a:r>
            <a:endParaRPr lang="en-GB" dirty="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98345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56D09-6818-5533-EC77-C96EC4D7FE8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Parliamentary questions</a:t>
            </a:r>
            <a:endParaRPr lang="en-GB" b="1" u="sng">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75F3B2-31BC-2489-7F13-568C74161C7D}"/>
              </a:ext>
            </a:extLst>
          </p:cNvPr>
          <p:cNvSpPr>
            <a:spLocks noGrp="1"/>
          </p:cNvSpPr>
          <p:nvPr>
            <p:ph idx="1"/>
          </p:nvPr>
        </p:nvSpPr>
        <p:spPr>
          <a:xfrm>
            <a:off x="6097946" y="1339205"/>
            <a:ext cx="5217173" cy="4351338"/>
          </a:xfrm>
        </p:spPr>
        <p:txBody>
          <a:bodyPr vert="horz" lIns="91440" tIns="45720" rIns="91440" bIns="45720" rtlCol="0">
            <a:normAutofit/>
          </a:bodyPr>
          <a:lstStyle/>
          <a:p>
            <a:r>
              <a:rPr lang="en-GB" dirty="0">
                <a:solidFill>
                  <a:schemeClr val="bg1"/>
                </a:solidFill>
                <a:cs typeface="Calibri"/>
              </a:rPr>
              <a:t>Parliament hold the government to account for their actions. </a:t>
            </a:r>
          </a:p>
          <a:p>
            <a:endParaRPr lang="en-GB" dirty="0">
              <a:solidFill>
                <a:schemeClr val="bg1"/>
              </a:solidFill>
              <a:cs typeface="Calibri"/>
            </a:endParaRPr>
          </a:p>
          <a:p>
            <a:r>
              <a:rPr lang="en-GB" dirty="0">
                <a:solidFill>
                  <a:schemeClr val="bg1"/>
                </a:solidFill>
                <a:cs typeface="Calibri"/>
              </a:rPr>
              <a:t>Strict as to what questions can be asked. </a:t>
            </a:r>
          </a:p>
          <a:p>
            <a:endParaRPr lang="en-GB" dirty="0">
              <a:solidFill>
                <a:schemeClr val="bg1"/>
              </a:solidFill>
              <a:cs typeface="Calibri"/>
            </a:endParaRPr>
          </a:p>
          <a:p>
            <a:r>
              <a:rPr lang="en-GB" dirty="0">
                <a:solidFill>
                  <a:schemeClr val="bg1"/>
                </a:solidFill>
                <a:cs typeface="Calibri"/>
              </a:rPr>
              <a:t>Only two oral questions per person.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26942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529F601-43FA-F67C-9CA8-97595D204FC9}"/>
              </a:ext>
            </a:extLst>
          </p:cNvPr>
          <p:cNvSpPr txBox="1"/>
          <p:nvPr/>
        </p:nvSpPr>
        <p:spPr>
          <a:xfrm>
            <a:off x="1653363" y="365760"/>
            <a:ext cx="9367203" cy="1188720"/>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6600" b="1" i="1" u="sng" kern="1200" dirty="0">
                <a:solidFill>
                  <a:schemeClr val="tx1"/>
                </a:solidFill>
                <a:latin typeface="+mj-lt"/>
                <a:ea typeface="+mj-ea"/>
                <a:cs typeface="+mj-cs"/>
              </a:rPr>
              <a:t>Activity</a:t>
            </a:r>
            <a:endParaRPr lang="en-US" sz="6600" kern="1200" dirty="0">
              <a:solidFill>
                <a:schemeClr val="tx1"/>
              </a:solidFill>
              <a:latin typeface="+mj-lt"/>
              <a:ea typeface="+mj-ea"/>
              <a:cs typeface="Calibri Light" panose="020F0302020204030204"/>
            </a:endParaRPr>
          </a:p>
        </p:txBody>
      </p:sp>
      <p:sp>
        <p:nvSpPr>
          <p:cNvPr id="11" name="Freeform: Shape 1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88CDA46-00A0-A882-C16B-D33689CEC684}"/>
              </a:ext>
            </a:extLst>
          </p:cNvPr>
          <p:cNvSpPr txBox="1"/>
          <p:nvPr/>
        </p:nvSpPr>
        <p:spPr>
          <a:xfrm>
            <a:off x="1653363" y="2176272"/>
            <a:ext cx="9367204" cy="40416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t>How effective do you think the MPs questioning the Prime Minister were at obtaining new information and challenging the Prime Minister?</a:t>
            </a:r>
          </a:p>
        </p:txBody>
      </p:sp>
      <p:sp>
        <p:nvSpPr>
          <p:cNvPr id="5" name="TextBox 4">
            <a:extLst>
              <a:ext uri="{FF2B5EF4-FFF2-40B4-BE49-F238E27FC236}">
                <a16:creationId xmlns:a16="http://schemas.microsoft.com/office/drawing/2014/main" id="{824D27F3-638A-0C77-85F0-2C32CA098C7F}"/>
              </a:ext>
            </a:extLst>
          </p:cNvPr>
          <p:cNvSpPr txBox="1"/>
          <p:nvPr/>
        </p:nvSpPr>
        <p:spPr>
          <a:xfrm>
            <a:off x="1655835" y="3432571"/>
            <a:ext cx="10631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solidFill>
                  <a:srgbClr val="0563C1"/>
                </a:solidFill>
                <a:cs typeface="Segoe UI"/>
                <a:hlinkClick r:id="rId2"/>
              </a:rPr>
              <a:t>https://www.parliamentlive.tv/Event/Index/8b967353-095d-4123-8aac-4c4a4cfa5857</a:t>
            </a:r>
            <a:endParaRPr lang="en-GB"/>
          </a:p>
        </p:txBody>
      </p:sp>
      <p:pic>
        <p:nvPicPr>
          <p:cNvPr id="7" name="Graphic 7" descr="Presentation with media with solid fill">
            <a:extLst>
              <a:ext uri="{FF2B5EF4-FFF2-40B4-BE49-F238E27FC236}">
                <a16:creationId xmlns:a16="http://schemas.microsoft.com/office/drawing/2014/main" id="{9B00C38E-73D0-48F1-B4B5-549CF3E03B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89269" y="132160"/>
            <a:ext cx="1658541" cy="1652588"/>
          </a:xfrm>
          <a:prstGeom prst="rect">
            <a:avLst/>
          </a:prstGeom>
        </p:spPr>
      </p:pic>
      <p:pic>
        <p:nvPicPr>
          <p:cNvPr id="8" name="Graphic 7" descr="Presentation with media with solid fill">
            <a:extLst>
              <a:ext uri="{FF2B5EF4-FFF2-40B4-BE49-F238E27FC236}">
                <a16:creationId xmlns:a16="http://schemas.microsoft.com/office/drawing/2014/main" id="{E0785CE7-7C0B-DC5E-C74B-6A22878D5E3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02643" y="132159"/>
            <a:ext cx="1658541" cy="1652588"/>
          </a:xfrm>
          <a:prstGeom prst="rect">
            <a:avLst/>
          </a:prstGeom>
        </p:spPr>
      </p:pic>
    </p:spTree>
    <p:extLst>
      <p:ext uri="{BB962C8B-B14F-4D97-AF65-F5344CB8AC3E}">
        <p14:creationId xmlns:p14="http://schemas.microsoft.com/office/powerpoint/2010/main" val="1590052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46D98-7AFA-7C4A-08CF-2DA2D394E89A}"/>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Debates </a:t>
            </a:r>
            <a:endParaRPr lang="en-US" b="1">
              <a:solidFill>
                <a:schemeClr val="bg1"/>
              </a:solidFill>
              <a:cs typeface="Calibri Light" panose="020F0302020204030204"/>
            </a:endParaRPr>
          </a:p>
        </p:txBody>
      </p:sp>
      <p:grpSp>
        <p:nvGrpSpPr>
          <p:cNvPr id="34"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5" name="Freeform: Shape 3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8"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43" name="Freeform: Shape 4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1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214" name="Freeform: Shape 21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5FBF773-F22F-5B91-1131-9AEBA96394D9}"/>
              </a:ext>
            </a:extLst>
          </p:cNvPr>
          <p:cNvSpPr>
            <a:spLocks noGrp="1"/>
          </p:cNvSpPr>
          <p:nvPr>
            <p:ph idx="1"/>
          </p:nvPr>
        </p:nvSpPr>
        <p:spPr>
          <a:xfrm>
            <a:off x="6373361" y="1927482"/>
            <a:ext cx="4974771" cy="4351338"/>
          </a:xfrm>
        </p:spPr>
        <p:txBody>
          <a:bodyPr vert="horz" lIns="91440" tIns="45720" rIns="91440" bIns="45720" rtlCol="0">
            <a:normAutofit/>
          </a:bodyPr>
          <a:lstStyle/>
          <a:p>
            <a:r>
              <a:rPr lang="en-US" dirty="0">
                <a:solidFill>
                  <a:schemeClr val="bg1"/>
                </a:solidFill>
                <a:cs typeface="Calibri"/>
              </a:rPr>
              <a:t>Can debate on several things. </a:t>
            </a:r>
          </a:p>
          <a:p>
            <a:r>
              <a:rPr lang="en-US" dirty="0">
                <a:solidFill>
                  <a:schemeClr val="bg1"/>
                </a:solidFill>
                <a:cs typeface="Calibri"/>
              </a:rPr>
              <a:t>That were stated within the monarch's speech that opens parliament.</a:t>
            </a:r>
          </a:p>
          <a:p>
            <a:r>
              <a:rPr lang="en-US" dirty="0">
                <a:solidFill>
                  <a:schemeClr val="bg1"/>
                </a:solidFill>
                <a:cs typeface="Calibri"/>
              </a:rPr>
              <a:t>Vote of no confidence is one example. </a:t>
            </a:r>
          </a:p>
          <a:p>
            <a:r>
              <a:rPr lang="en-US" dirty="0">
                <a:solidFill>
                  <a:schemeClr val="bg1"/>
                </a:solidFill>
                <a:cs typeface="Calibri"/>
              </a:rPr>
              <a:t>Wars is another. </a:t>
            </a:r>
          </a:p>
        </p:txBody>
      </p:sp>
    </p:spTree>
    <p:extLst>
      <p:ext uri="{BB962C8B-B14F-4D97-AF65-F5344CB8AC3E}">
        <p14:creationId xmlns:p14="http://schemas.microsoft.com/office/powerpoint/2010/main" val="1730688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bating in Parliament">
            <a:hlinkClick r:id="" action="ppaction://media"/>
            <a:extLst>
              <a:ext uri="{FF2B5EF4-FFF2-40B4-BE49-F238E27FC236}">
                <a16:creationId xmlns:a16="http://schemas.microsoft.com/office/drawing/2014/main" id="{93695D04-6063-8693-565F-2CA27E392E71}"/>
              </a:ext>
            </a:extLst>
          </p:cNvPr>
          <p:cNvPicPr>
            <a:picLocks noRot="1" noChangeAspect="1"/>
          </p:cNvPicPr>
          <p:nvPr>
            <a:videoFile r:link="rId1"/>
          </p:nvPr>
        </p:nvPicPr>
        <p:blipFill>
          <a:blip r:embed="rId3"/>
          <a:stretch>
            <a:fillRect/>
          </a:stretch>
        </p:blipFill>
        <p:spPr>
          <a:xfrm>
            <a:off x="1545682" y="72329"/>
            <a:ext cx="9249315" cy="6750512"/>
          </a:xfrm>
          <a:prstGeom prst="rect">
            <a:avLst/>
          </a:prstGeom>
        </p:spPr>
      </p:pic>
    </p:spTree>
    <p:extLst>
      <p:ext uri="{BB962C8B-B14F-4D97-AF65-F5344CB8AC3E}">
        <p14:creationId xmlns:p14="http://schemas.microsoft.com/office/powerpoint/2010/main" val="13895971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assionate debate in Parliament on the conflict in Afghanistan">
            <a:hlinkClick r:id="" action="ppaction://media"/>
            <a:extLst>
              <a:ext uri="{FF2B5EF4-FFF2-40B4-BE49-F238E27FC236}">
                <a16:creationId xmlns:a16="http://schemas.microsoft.com/office/drawing/2014/main" id="{FA02E1F4-967A-ADA4-5FC3-D6D9CFDD9EC2}"/>
              </a:ext>
            </a:extLst>
          </p:cNvPr>
          <p:cNvPicPr>
            <a:picLocks noRot="1" noChangeAspect="1"/>
          </p:cNvPicPr>
          <p:nvPr>
            <a:videoFile r:link="rId1"/>
          </p:nvPr>
        </p:nvPicPr>
        <p:blipFill>
          <a:blip r:embed="rId3"/>
          <a:stretch>
            <a:fillRect/>
          </a:stretch>
        </p:blipFill>
        <p:spPr>
          <a:xfrm>
            <a:off x="1778000" y="44450"/>
            <a:ext cx="8292170" cy="6750514"/>
          </a:xfrm>
          <a:prstGeom prst="rect">
            <a:avLst/>
          </a:prstGeom>
        </p:spPr>
      </p:pic>
    </p:spTree>
    <p:extLst>
      <p:ext uri="{BB962C8B-B14F-4D97-AF65-F5344CB8AC3E}">
        <p14:creationId xmlns:p14="http://schemas.microsoft.com/office/powerpoint/2010/main" val="19561783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938EF-F263-F9C9-FAE9-D874A6206048}"/>
              </a:ext>
            </a:extLst>
          </p:cNvPr>
          <p:cNvSpPr>
            <a:spLocks noGrp="1"/>
          </p:cNvSpPr>
          <p:nvPr>
            <p:ph type="title"/>
          </p:nvPr>
        </p:nvSpPr>
        <p:spPr>
          <a:xfrm>
            <a:off x="1102368" y="1877492"/>
            <a:ext cx="4030132" cy="3215373"/>
          </a:xfrm>
        </p:spPr>
        <p:txBody>
          <a:bodyPr>
            <a:normAutofit/>
          </a:bodyPr>
          <a:lstStyle/>
          <a:p>
            <a:pPr algn="ctr"/>
            <a:r>
              <a:rPr lang="en-GB" sz="5400" b="1" i="1" u="sng" dirty="0">
                <a:solidFill>
                  <a:schemeClr val="bg1"/>
                </a:solidFill>
                <a:cs typeface="Calibri Light"/>
              </a:rPr>
              <a:t>Activity </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2277A19-D921-8DA2-DB41-85F44155EFD9}"/>
              </a:ext>
            </a:extLst>
          </p:cNvPr>
          <p:cNvSpPr>
            <a:spLocks noGrp="1"/>
          </p:cNvSpPr>
          <p:nvPr>
            <p:ph idx="1"/>
          </p:nvPr>
        </p:nvSpPr>
        <p:spPr>
          <a:xfrm>
            <a:off x="6234868" y="1130846"/>
            <a:ext cx="5217173" cy="4351338"/>
          </a:xfrm>
        </p:spPr>
        <p:txBody>
          <a:bodyPr vert="horz" lIns="91440" tIns="45720" rIns="91440" bIns="45720" rtlCol="0" anchor="t">
            <a:normAutofit lnSpcReduction="10000"/>
          </a:bodyPr>
          <a:lstStyle/>
          <a:p>
            <a:r>
              <a:rPr lang="en-GB" dirty="0">
                <a:solidFill>
                  <a:schemeClr val="bg1"/>
                </a:solidFill>
                <a:ea typeface="+mn-lt"/>
                <a:cs typeface="+mn-lt"/>
              </a:rPr>
              <a:t>Watch the Prime Minister’s Question Time on Wednesday 24 March 2021 at </a:t>
            </a:r>
            <a:r>
              <a:rPr lang="en-GB" dirty="0">
                <a:solidFill>
                  <a:schemeClr val="bg1"/>
                </a:solidFill>
                <a:ea typeface="+mn-lt"/>
                <a:cs typeface="+mn-lt"/>
                <a:hlinkClick r:id="rId3">
                  <a:extLst>
                    <a:ext uri="{A12FA001-AC4F-418D-AE19-62706E023703}">
                      <ahyp:hlinkClr xmlns:ahyp="http://schemas.microsoft.com/office/drawing/2018/hyperlinkcolor" val="tx"/>
                    </a:ext>
                  </a:extLst>
                </a:hlinkClick>
              </a:rPr>
              <a:t>https://www.parliamentlive.tv/Event/Index/8b967353-095d-4123-8aac-4c4a4cfa5857</a:t>
            </a:r>
            <a:r>
              <a:rPr lang="en-GB" dirty="0">
                <a:solidFill>
                  <a:schemeClr val="bg1"/>
                </a:solidFill>
                <a:ea typeface="+mn-lt"/>
                <a:cs typeface="+mn-lt"/>
              </a:rPr>
              <a:t> . </a:t>
            </a:r>
            <a:br>
              <a:rPr lang="en-GB" dirty="0">
                <a:solidFill>
                  <a:schemeClr val="bg1"/>
                </a:solidFill>
                <a:ea typeface="+mn-lt"/>
                <a:cs typeface="+mn-lt"/>
              </a:rPr>
            </a:br>
            <a:endParaRPr lang="en-GB" dirty="0">
              <a:solidFill>
                <a:schemeClr val="bg1"/>
              </a:solidFill>
              <a:ea typeface="+mn-lt"/>
              <a:cs typeface="+mn-lt"/>
            </a:endParaRPr>
          </a:p>
          <a:p>
            <a:r>
              <a:rPr lang="en-GB" dirty="0">
                <a:solidFill>
                  <a:schemeClr val="bg1"/>
                </a:solidFill>
                <a:ea typeface="+mn-lt"/>
                <a:cs typeface="+mn-lt"/>
              </a:rPr>
              <a:t>How effective do you think the MPs questioning the Prime Minister were at obtaining new information and challenging the Prime Minister?</a:t>
            </a:r>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859065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D7A3E-7EB6-A3BE-BE6A-B6CFFBA6FF5D}"/>
              </a:ext>
            </a:extLst>
          </p:cNvPr>
          <p:cNvSpPr>
            <a:spLocks noGrp="1"/>
          </p:cNvSpPr>
          <p:nvPr>
            <p:ph type="title"/>
          </p:nvPr>
        </p:nvSpPr>
        <p:spPr>
          <a:xfrm>
            <a:off x="838200" y="365125"/>
            <a:ext cx="10515600" cy="1325563"/>
          </a:xfrm>
        </p:spPr>
        <p:txBody>
          <a:bodyPr>
            <a:normAutofit/>
          </a:bodyPr>
          <a:lstStyle/>
          <a:p>
            <a:pPr algn="ctr"/>
            <a:r>
              <a:rPr lang="en-US" sz="5400" b="1" i="1" u="sng" dirty="0">
                <a:cs typeface="Calibri Light"/>
              </a:rPr>
              <a:t>Summary </a:t>
            </a:r>
            <a:endParaRPr lang="en-US" sz="5400" b="1" dirty="0">
              <a:cs typeface="Calibri Light" panose="020F0302020204030204"/>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7F85A2-2616-D455-4EDF-DCC0C29E1AC2}"/>
              </a:ext>
            </a:extLst>
          </p:cNvPr>
          <p:cNvGraphicFramePr>
            <a:graphicFrameLocks noGrp="1"/>
          </p:cNvGraphicFramePr>
          <p:nvPr>
            <p:ph idx="1"/>
            <p:extLst>
              <p:ext uri="{D42A27DB-BD31-4B8C-83A1-F6EECF244321}">
                <p14:modId xmlns:p14="http://schemas.microsoft.com/office/powerpoint/2010/main" val="259169487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1203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C77CC5F5-EED5-E346-8CE9-73D8BD2A136D}"/>
              </a:ext>
            </a:extLst>
          </p:cNvPr>
          <p:cNvPicPr>
            <a:picLocks noChangeAspect="1"/>
          </p:cNvPicPr>
          <p:nvPr/>
        </p:nvPicPr>
        <p:blipFill>
          <a:blip r:embed="rId3"/>
          <a:srcRect t="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A79A93-5AC8-789F-4625-24CC4BA2D82F}"/>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QUIZ</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12974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80F9771-B5B2-FF39-1295-229BD70FB35C}"/>
              </a:ext>
            </a:extLst>
          </p:cNvPr>
          <p:cNvSpPr>
            <a:spLocks noGrp="1"/>
          </p:cNvSpPr>
          <p:nvPr>
            <p:ph type="ctrTitle"/>
          </p:nvPr>
        </p:nvSpPr>
        <p:spPr>
          <a:xfrm>
            <a:off x="3315031" y="1380754"/>
            <a:ext cx="5561938" cy="2513516"/>
          </a:xfrm>
        </p:spPr>
        <p:txBody>
          <a:bodyPr>
            <a:normAutofit/>
          </a:bodyPr>
          <a:lstStyle/>
          <a:p>
            <a:r>
              <a:rPr lang="en-US" sz="7200" b="1" i="1" u="sng" dirty="0">
                <a:cs typeface="Calibri Light"/>
              </a:rPr>
              <a:t>Thank you!</a:t>
            </a:r>
            <a:endParaRPr lang="en-US" sz="7200" dirty="0">
              <a:cs typeface="Calibri Light" panose="020F0302020204030204"/>
            </a:endParaRPr>
          </a:p>
        </p:txBody>
      </p:sp>
      <p:sp>
        <p:nvSpPr>
          <p:cNvPr id="3" name="Content Placeholder 2">
            <a:extLst>
              <a:ext uri="{FF2B5EF4-FFF2-40B4-BE49-F238E27FC236}">
                <a16:creationId xmlns:a16="http://schemas.microsoft.com/office/drawing/2014/main" id="{DD6C697F-F8DB-B972-8AD9-FEB9B88E56D4}"/>
              </a:ext>
            </a:extLst>
          </p:cNvPr>
          <p:cNvSpPr>
            <a:spLocks noGrp="1"/>
          </p:cNvSpPr>
          <p:nvPr>
            <p:ph type="subTitle" idx="1"/>
          </p:nvPr>
        </p:nvSpPr>
        <p:spPr>
          <a:xfrm>
            <a:off x="3315031" y="4076802"/>
            <a:ext cx="5561938" cy="1534587"/>
          </a:xfrm>
        </p:spPr>
        <p:txBody>
          <a:bodyPr vert="horz" lIns="91440" tIns="45720" rIns="91440" bIns="45720" rtlCol="0">
            <a:normAutofit/>
          </a:bodyPr>
          <a:lstStyle/>
          <a:p>
            <a:r>
              <a:rPr lang="en-US" dirty="0">
                <a:cs typeface="Calibri"/>
              </a:rPr>
              <a:t>Any questions?</a:t>
            </a:r>
            <a:endParaRPr lang="en-US" dirty="0"/>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659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1870</Words>
  <Application>Microsoft Office PowerPoint</Application>
  <PresentationFormat>Widescreen</PresentationFormat>
  <Paragraphs>221</Paragraphs>
  <Slides>41</Slides>
  <Notes>11</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Inter</vt:lpstr>
      <vt:lpstr>merriweather</vt:lpstr>
      <vt:lpstr>Segoe UI</vt:lpstr>
      <vt:lpstr>Wingdings</vt:lpstr>
      <vt:lpstr>office theme</vt:lpstr>
      <vt:lpstr>Legislative Power </vt:lpstr>
      <vt:lpstr>Content </vt:lpstr>
      <vt:lpstr>Aims and Learning Objectives </vt:lpstr>
      <vt:lpstr>What is the legislative?</vt:lpstr>
      <vt:lpstr>What is parliament?</vt:lpstr>
      <vt:lpstr>Activity 1</vt:lpstr>
      <vt:lpstr>House of Commons</vt:lpstr>
      <vt:lpstr>Activity </vt:lpstr>
      <vt:lpstr>House of Lords</vt:lpstr>
      <vt:lpstr>Activity </vt:lpstr>
      <vt:lpstr>Activity </vt:lpstr>
      <vt:lpstr>Activity </vt:lpstr>
      <vt:lpstr>Monarchy and legislation</vt:lpstr>
      <vt:lpstr>PowerPoint Presentation</vt:lpstr>
      <vt:lpstr>PowerPoint Presentation</vt:lpstr>
      <vt:lpstr>Primary legislation </vt:lpstr>
      <vt:lpstr>PowerPoint Presentation</vt:lpstr>
      <vt:lpstr>House of Lords</vt:lpstr>
      <vt:lpstr>Activity </vt:lpstr>
      <vt:lpstr>Parliament and bills </vt:lpstr>
      <vt:lpstr>Activity </vt:lpstr>
      <vt:lpstr>How to create an Act of Parliament?</vt:lpstr>
      <vt:lpstr>What do they include and how are they structured?</vt:lpstr>
      <vt:lpstr>Secondary legislation </vt:lpstr>
      <vt:lpstr>Different types of delegated legislation</vt:lpstr>
      <vt:lpstr>Statutory instruments </vt:lpstr>
      <vt:lpstr>Activity </vt:lpstr>
      <vt:lpstr>Orders in council </vt:lpstr>
      <vt:lpstr>Bye laws </vt:lpstr>
      <vt:lpstr>Continued </vt:lpstr>
      <vt:lpstr>Parliament </vt:lpstr>
      <vt:lpstr>Activity </vt:lpstr>
      <vt:lpstr>Parliamentary questions</vt:lpstr>
      <vt:lpstr>PowerPoint Presentation</vt:lpstr>
      <vt:lpstr>Debates </vt:lpstr>
      <vt:lpstr>PowerPoint Presentation</vt:lpstr>
      <vt:lpstr>PowerPoint Presentation</vt:lpstr>
      <vt:lpstr>Activity </vt:lpstr>
      <vt:lpstr>Summary </vt:lpstr>
      <vt:lpstr>QUIZ</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627</cp:revision>
  <dcterms:created xsi:type="dcterms:W3CDTF">2022-11-04T22:46:06Z</dcterms:created>
  <dcterms:modified xsi:type="dcterms:W3CDTF">2024-11-07T14:56:34Z</dcterms:modified>
</cp:coreProperties>
</file>