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1"/>
  </p:sldMasterIdLst>
  <p:notesMasterIdLst>
    <p:notesMasterId r:id="rId60"/>
  </p:notesMasterIdLst>
  <p:handoutMasterIdLst>
    <p:handoutMasterId r:id="rId61"/>
  </p:handoutMasterIdLst>
  <p:sldIdLst>
    <p:sldId id="1403" r:id="rId2"/>
    <p:sldId id="1404" r:id="rId3"/>
    <p:sldId id="545" r:id="rId4"/>
    <p:sldId id="428" r:id="rId5"/>
    <p:sldId id="1405" r:id="rId6"/>
    <p:sldId id="364" r:id="rId7"/>
    <p:sldId id="429" r:id="rId8"/>
    <p:sldId id="1424" r:id="rId9"/>
    <p:sldId id="1408" r:id="rId10"/>
    <p:sldId id="1289" r:id="rId11"/>
    <p:sldId id="1409" r:id="rId12"/>
    <p:sldId id="1410" r:id="rId13"/>
    <p:sldId id="1418" r:id="rId14"/>
    <p:sldId id="1411" r:id="rId15"/>
    <p:sldId id="1413" r:id="rId16"/>
    <p:sldId id="1414" r:id="rId17"/>
    <p:sldId id="1415" r:id="rId18"/>
    <p:sldId id="1416" r:id="rId19"/>
    <p:sldId id="1417" r:id="rId20"/>
    <p:sldId id="1421" r:id="rId21"/>
    <p:sldId id="1419" r:id="rId22"/>
    <p:sldId id="1425" r:id="rId23"/>
    <p:sldId id="1392" r:id="rId24"/>
    <p:sldId id="1423" r:id="rId25"/>
    <p:sldId id="1422" r:id="rId26"/>
    <p:sldId id="1429" r:id="rId27"/>
    <p:sldId id="1234" r:id="rId28"/>
    <p:sldId id="1430" r:id="rId29"/>
    <p:sldId id="1431" r:id="rId30"/>
    <p:sldId id="1426" r:id="rId31"/>
    <p:sldId id="1432" r:id="rId32"/>
    <p:sldId id="1433" r:id="rId33"/>
    <p:sldId id="1434" r:id="rId34"/>
    <p:sldId id="1435" r:id="rId35"/>
    <p:sldId id="1436" r:id="rId36"/>
    <p:sldId id="1427" r:id="rId37"/>
    <p:sldId id="326" r:id="rId38"/>
    <p:sldId id="441" r:id="rId39"/>
    <p:sldId id="435" r:id="rId40"/>
    <p:sldId id="353" r:id="rId41"/>
    <p:sldId id="328" r:id="rId42"/>
    <p:sldId id="329" r:id="rId43"/>
    <p:sldId id="373" r:id="rId44"/>
    <p:sldId id="374" r:id="rId45"/>
    <p:sldId id="375" r:id="rId46"/>
    <p:sldId id="376" r:id="rId47"/>
    <p:sldId id="377" r:id="rId48"/>
    <p:sldId id="378" r:id="rId49"/>
    <p:sldId id="380" r:id="rId50"/>
    <p:sldId id="381" r:id="rId51"/>
    <p:sldId id="382" r:id="rId52"/>
    <p:sldId id="384" r:id="rId53"/>
    <p:sldId id="386" r:id="rId54"/>
    <p:sldId id="443" r:id="rId55"/>
    <p:sldId id="434" r:id="rId56"/>
    <p:sldId id="620" r:id="rId57"/>
    <p:sldId id="360" r:id="rId58"/>
    <p:sldId id="1406"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74"/>
    <p:restoredTop sz="94579"/>
  </p:normalViewPr>
  <p:slideViewPr>
    <p:cSldViewPr snapToGrid="0" snapToObjects="1">
      <p:cViewPr varScale="1">
        <p:scale>
          <a:sx n="76" d="100"/>
          <a:sy n="76" d="100"/>
        </p:scale>
        <p:origin x="200"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547933B-AC6C-5A44-9562-8F5D5588D7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0EECE94-7BFA-FD4B-BDF7-06351AB60EA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B14A347-6BB6-3B4B-AFD5-945A171C3837}" type="datetimeFigureOut">
              <a:rPr lang="en-US" smtClean="0"/>
              <a:t>11/7/21</a:t>
            </a:fld>
            <a:endParaRPr lang="en-US"/>
          </a:p>
        </p:txBody>
      </p:sp>
      <p:sp>
        <p:nvSpPr>
          <p:cNvPr id="4" name="Footer Placeholder 3">
            <a:extLst>
              <a:ext uri="{FF2B5EF4-FFF2-40B4-BE49-F238E27FC236}">
                <a16:creationId xmlns:a16="http://schemas.microsoft.com/office/drawing/2014/main" id="{C29B58D9-6BC1-3641-B260-47C73A9E0B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51292D9-7977-3E45-A369-588D15FA6DB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A038DD2-D3CC-504F-A235-E650A134EBB1}" type="slidenum">
              <a:rPr lang="en-US" smtClean="0"/>
              <a:t>‹#›</a:t>
            </a:fld>
            <a:endParaRPr lang="en-US"/>
          </a:p>
        </p:txBody>
      </p:sp>
    </p:spTree>
    <p:extLst>
      <p:ext uri="{BB962C8B-B14F-4D97-AF65-F5344CB8AC3E}">
        <p14:creationId xmlns:p14="http://schemas.microsoft.com/office/powerpoint/2010/main" val="40888465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EB8C4-DE31-7344-A111-CFBFC912A1E4}" type="datetimeFigureOut">
              <a:rPr lang="en-US" smtClean="0"/>
              <a:t>11/7/21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00DC6-4F87-224F-A371-7676806EEDB9}" type="slidenum">
              <a:rPr lang="en-US" smtClean="0"/>
              <a:t>‹#›</a:t>
            </a:fld>
            <a:endParaRPr lang="en-US"/>
          </a:p>
        </p:txBody>
      </p:sp>
    </p:spTree>
    <p:extLst>
      <p:ext uri="{BB962C8B-B14F-4D97-AF65-F5344CB8AC3E}">
        <p14:creationId xmlns:p14="http://schemas.microsoft.com/office/powerpoint/2010/main" val="351140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2850150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3</a:t>
            </a:fld>
            <a:endParaRPr lang="en-US"/>
          </a:p>
        </p:txBody>
      </p:sp>
    </p:spTree>
    <p:extLst>
      <p:ext uri="{BB962C8B-B14F-4D97-AF65-F5344CB8AC3E}">
        <p14:creationId xmlns:p14="http://schemas.microsoft.com/office/powerpoint/2010/main" val="362614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greeting will be most useful at this time of day?</a:t>
            </a:r>
          </a:p>
        </p:txBody>
      </p:sp>
      <p:sp>
        <p:nvSpPr>
          <p:cNvPr id="4" name="Slide Number Placeholder 3"/>
          <p:cNvSpPr>
            <a:spLocks noGrp="1"/>
          </p:cNvSpPr>
          <p:nvPr>
            <p:ph type="sldNum" sz="quarter" idx="5"/>
          </p:nvPr>
        </p:nvSpPr>
        <p:spPr/>
        <p:txBody>
          <a:bodyPr/>
          <a:lstStyle/>
          <a:p>
            <a:fld id="{3F8AED8A-F357-D24F-B67B-0021F2FF37E1}" type="slidenum">
              <a:rPr lang="en-US" smtClean="0"/>
              <a:t>6</a:t>
            </a:fld>
            <a:endParaRPr lang="en-US"/>
          </a:p>
        </p:txBody>
      </p:sp>
    </p:spTree>
    <p:extLst>
      <p:ext uri="{BB962C8B-B14F-4D97-AF65-F5344CB8AC3E}">
        <p14:creationId xmlns:p14="http://schemas.microsoft.com/office/powerpoint/2010/main" val="3239198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it’s your turn …. </a:t>
            </a:r>
          </a:p>
          <a:p>
            <a:r>
              <a:rPr lang="en-US" dirty="0"/>
              <a:t>Try to put these names in </a:t>
            </a:r>
            <a:r>
              <a:rPr lang="en-US" dirty="0" err="1"/>
              <a:t>fromt</a:t>
            </a:r>
            <a:r>
              <a:rPr lang="en-US" dirty="0"/>
              <a:t> of …… </a:t>
            </a:r>
            <a:r>
              <a:rPr lang="en-US" dirty="0" err="1"/>
              <a:t>dw</a:t>
            </a:r>
            <a:r>
              <a:rPr lang="en-US" dirty="0"/>
              <a:t> </a:t>
            </a:r>
            <a:r>
              <a:rPr lang="en-US" dirty="0" err="1"/>
              <a:t>i</a:t>
            </a:r>
            <a:r>
              <a:rPr lang="en-US" dirty="0"/>
              <a:t>.</a:t>
            </a:r>
          </a:p>
        </p:txBody>
      </p:sp>
      <p:sp>
        <p:nvSpPr>
          <p:cNvPr id="4" name="Slide Number Placeholder 3"/>
          <p:cNvSpPr>
            <a:spLocks noGrp="1"/>
          </p:cNvSpPr>
          <p:nvPr>
            <p:ph type="sldNum" sz="quarter" idx="5"/>
          </p:nvPr>
        </p:nvSpPr>
        <p:spPr/>
        <p:txBody>
          <a:bodyPr/>
          <a:lstStyle/>
          <a:p>
            <a:fld id="{3F8AED8A-F357-D24F-B67B-0021F2FF37E1}" type="slidenum">
              <a:rPr lang="en-US" smtClean="0"/>
              <a:t>7</a:t>
            </a:fld>
            <a:endParaRPr lang="en-US"/>
          </a:p>
        </p:txBody>
      </p:sp>
    </p:spTree>
    <p:extLst>
      <p:ext uri="{BB962C8B-B14F-4D97-AF65-F5344CB8AC3E}">
        <p14:creationId xmlns:p14="http://schemas.microsoft.com/office/powerpoint/2010/main" val="2855531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5524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Duolingo – app to help you learn Welsh with 5 minutes daily activities</a:t>
            </a:r>
          </a:p>
          <a:p>
            <a:endParaRPr lang="en-US" dirty="0"/>
          </a:p>
          <a:p>
            <a:r>
              <a:rPr lang="en-US" dirty="0"/>
              <a:t>Say Something in Welsh – aim is to get you speaking Welsh</a:t>
            </a:r>
          </a:p>
          <a:p>
            <a:endParaRPr lang="en-US" dirty="0"/>
          </a:p>
          <a:p>
            <a:r>
              <a:rPr lang="en-US" dirty="0" err="1"/>
              <a:t>Ap</a:t>
            </a:r>
            <a:r>
              <a:rPr lang="en-US" dirty="0"/>
              <a:t> </a:t>
            </a:r>
            <a:r>
              <a:rPr lang="en-US" dirty="0" err="1"/>
              <a:t>Geiriaduron</a:t>
            </a:r>
            <a:r>
              <a:rPr lang="en-US" dirty="0"/>
              <a:t> – Welsh dictionary to help you with translations</a:t>
            </a:r>
          </a:p>
        </p:txBody>
      </p:sp>
      <p:sp>
        <p:nvSpPr>
          <p:cNvPr id="4" name="Slide Number Placeholder 3"/>
          <p:cNvSpPr>
            <a:spLocks noGrp="1"/>
          </p:cNvSpPr>
          <p:nvPr>
            <p:ph type="sldNum" sz="quarter" idx="5"/>
          </p:nvPr>
        </p:nvSpPr>
        <p:spPr/>
        <p:txBody>
          <a:bodyPr/>
          <a:lstStyle/>
          <a:p>
            <a:fld id="{7F2D3D2A-5AB6-B146-ADD0-F24AA7B5D14E}" type="slidenum">
              <a:rPr lang="en-US" smtClean="0"/>
              <a:t>26</a:t>
            </a:fld>
            <a:endParaRPr lang="en-US"/>
          </a:p>
        </p:txBody>
      </p:sp>
    </p:spTree>
    <p:extLst>
      <p:ext uri="{BB962C8B-B14F-4D97-AF65-F5344CB8AC3E}">
        <p14:creationId xmlns:p14="http://schemas.microsoft.com/office/powerpoint/2010/main" val="314749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2439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31</a:t>
            </a:fld>
            <a:endParaRPr lang="en-US"/>
          </a:p>
        </p:txBody>
      </p:sp>
    </p:spTree>
    <p:extLst>
      <p:ext uri="{BB962C8B-B14F-4D97-AF65-F5344CB8AC3E}">
        <p14:creationId xmlns:p14="http://schemas.microsoft.com/office/powerpoint/2010/main" val="157101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32</a:t>
            </a:fld>
            <a:endParaRPr lang="en-US"/>
          </a:p>
        </p:txBody>
      </p:sp>
    </p:spTree>
    <p:extLst>
      <p:ext uri="{BB962C8B-B14F-4D97-AF65-F5344CB8AC3E}">
        <p14:creationId xmlns:p14="http://schemas.microsoft.com/office/powerpoint/2010/main" val="1855182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35</a:t>
            </a:fld>
            <a:endParaRPr lang="en-US"/>
          </a:p>
        </p:txBody>
      </p:sp>
    </p:spTree>
    <p:extLst>
      <p:ext uri="{BB962C8B-B14F-4D97-AF65-F5344CB8AC3E}">
        <p14:creationId xmlns:p14="http://schemas.microsoft.com/office/powerpoint/2010/main" val="33375740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27A534A-3FC9-3244-87CE-F1634651C42B}" type="slidenum">
              <a:rPr lang="en-US" smtClean="0"/>
              <a:pPr/>
              <a:t>37</a:t>
            </a:fld>
            <a:endParaRPr lang="en-US"/>
          </a:p>
        </p:txBody>
      </p:sp>
    </p:spTree>
    <p:extLst>
      <p:ext uri="{BB962C8B-B14F-4D97-AF65-F5344CB8AC3E}">
        <p14:creationId xmlns:p14="http://schemas.microsoft.com/office/powerpoint/2010/main" val="1836760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4E0F9B07-D5A8-9E44-920F-378EE5279D96}" type="datetimeFigureOut">
              <a:rPr lang="en-US" smtClean="0"/>
              <a:t>11/7/21</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494390C-B2A5-6442-9CAC-D07C3B320737}"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96566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3880768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4E0F9B07-D5A8-9E44-920F-378EE5279D96}" type="datetimeFigureOut">
              <a:rPr lang="en-US" smtClean="0"/>
              <a:t>11/7/21</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494390C-B2A5-6442-9CAC-D07C3B320737}"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888985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0F9B07-D5A8-9E44-920F-378EE5279D96}" type="datetimeFigureOut">
              <a:rPr lang="en-US" smtClean="0"/>
              <a:t>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382726782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0F9B07-D5A8-9E44-920F-378EE5279D96}" type="datetimeFigureOut">
              <a:rPr lang="en-US" smtClean="0"/>
              <a:t>11/7/21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575423987"/>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0F9B07-D5A8-9E44-920F-378EE5279D96}" type="datetimeFigureOut">
              <a:rPr lang="en-US" smtClean="0"/>
              <a:t>11/7/21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791069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F9B07-D5A8-9E44-920F-378EE5279D96}" type="datetimeFigureOut">
              <a:rPr lang="en-US" smtClean="0"/>
              <a:t>11/7/21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34942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4E0F9B07-D5A8-9E44-920F-378EE5279D96}" type="datetimeFigureOut">
              <a:rPr lang="en-US" smtClean="0"/>
              <a:t>11/7/21</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1494390C-B2A5-6442-9CAC-D07C3B320737}"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5783818"/>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4E0F9B07-D5A8-9E44-920F-378EE5279D96}" type="datetimeFigureOut">
              <a:rPr lang="en-US" smtClean="0"/>
              <a:t>11/7/21</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4192757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772088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223235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739785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with Box">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448B5F0-6B30-754A-8A34-9B9DDFF3DC5B}"/>
              </a:ext>
            </a:extLst>
          </p:cNvPr>
          <p:cNvSpPr/>
          <p:nvPr userDrawn="1"/>
        </p:nvSpPr>
        <p:spPr bwMode="auto">
          <a:xfrm>
            <a:off x="609601" y="438150"/>
            <a:ext cx="10960100" cy="5957888"/>
          </a:xfrm>
          <a:prstGeom prst="roundRect">
            <a:avLst>
              <a:gd name="adj" fmla="val 2649"/>
            </a:avLst>
          </a:prstGeom>
          <a:solidFill>
            <a:schemeClr val="bg1">
              <a:alpha val="89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Tree>
    <p:extLst>
      <p:ext uri="{BB962C8B-B14F-4D97-AF65-F5344CB8AC3E}">
        <p14:creationId xmlns:p14="http://schemas.microsoft.com/office/powerpoint/2010/main" val="1913740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4E0F9B07-D5A8-9E44-920F-378EE5279D96}" type="datetimeFigureOut">
              <a:rPr lang="en-US" smtClean="0"/>
              <a:t>11/7/21</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494390C-B2A5-6442-9CAC-D07C3B320737}"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3468631"/>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mailto:n.evans@uwtsd.ac.uk" TargetMode="External"/><Relationship Id="rId5" Type="http://schemas.openxmlformats.org/officeDocument/2006/relationships/hyperlink" Target="mailto:nia.evans@pcydds.ac.uk"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23.tiff"/><Relationship Id="rId5" Type="http://schemas.openxmlformats.org/officeDocument/2006/relationships/image" Target="../media/image22.tiff"/><Relationship Id="rId4" Type="http://schemas.openxmlformats.org/officeDocument/2006/relationships/image" Target="../media/image21.tiff"/></Relationships>
</file>

<file path=ppt/slides/_rels/slide27.xml.rels><?xml version="1.0" encoding="UTF-8" standalone="yes"?>
<Relationships xmlns="http://schemas.openxmlformats.org/package/2006/relationships"><Relationship Id="rId8" Type="http://schemas.openxmlformats.org/officeDocument/2006/relationships/image" Target="../media/image25.tiff"/><Relationship Id="rId3" Type="http://schemas.openxmlformats.org/officeDocument/2006/relationships/image" Target="../media/image11.png"/><Relationship Id="rId7" Type="http://schemas.openxmlformats.org/officeDocument/2006/relationships/hyperlink" Target="https://siop.peniarth.cymru/index.php?route=common/hom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tiff"/><Relationship Id="rId11" Type="http://schemas.openxmlformats.org/officeDocument/2006/relationships/image" Target="../media/image27.tiff"/><Relationship Id="rId5" Type="http://schemas.openxmlformats.org/officeDocument/2006/relationships/hyperlink" Target="https://siop.peniarth.cymru/index.php?route=product/product&amp;product_id=73" TargetMode="External"/><Relationship Id="rId10" Type="http://schemas.openxmlformats.org/officeDocument/2006/relationships/image" Target="../media/image26.tiff"/><Relationship Id="rId4" Type="http://schemas.openxmlformats.org/officeDocument/2006/relationships/image" Target="../media/image2.png"/><Relationship Id="rId9" Type="http://schemas.openxmlformats.org/officeDocument/2006/relationships/hyperlink" Target="https://siop.peniarth.cymru/index.php?route=product/product&amp;product_id=142"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31.tiff"/><Relationship Id="rId5" Type="http://schemas.openxmlformats.org/officeDocument/2006/relationships/image" Target="../media/image30.tiff"/><Relationship Id="rId4" Type="http://schemas.openxmlformats.org/officeDocument/2006/relationships/image" Target="../media/image29.tiff"/></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33.tiff"/></Relationships>
</file>

<file path=ppt/slides/_rels/slide32.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hwb.gov.wales/api/storage/afca43eb-5c50-4846-9c2d-0d56fbffba09/curriculum-for-wales-guidance-120320.pdf"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4.tif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hyperlink" Target="https://uwtsd.hosted.panopto.com/Panopto/Pages/Viewer.aspx?id=a16f07a3-fb0c-4eb9-a266-ac3800a218e2"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hyperlink" Target="https://youtu.be/h-zu72YpXKY" TargetMode="External"/><Relationship Id="rId7" Type="http://schemas.openxmlformats.org/officeDocument/2006/relationships/image" Target="../media/image3.png"/><Relationship Id="rId2" Type="http://schemas.openxmlformats.org/officeDocument/2006/relationships/hyperlink" Target="https://youtu.be/mzQyWnG3VW0" TargetMode="External"/><Relationship Id="rId1" Type="http://schemas.openxmlformats.org/officeDocument/2006/relationships/slideLayout" Target="../slideLayouts/slideLayout2.xml"/><Relationship Id="rId6" Type="http://schemas.openxmlformats.org/officeDocument/2006/relationships/image" Target="../media/image38.tiff"/><Relationship Id="rId5" Type="http://schemas.openxmlformats.org/officeDocument/2006/relationships/hyperlink" Target="https://youtu.be/_xlgp8PfRqw" TargetMode="External"/><Relationship Id="rId4" Type="http://schemas.openxmlformats.org/officeDocument/2006/relationships/hyperlink" Target="https://youtu.be/J0f5wT9dCpY"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9.tiff"/><Relationship Id="rId2" Type="http://schemas.openxmlformats.org/officeDocument/2006/relationships/hyperlink" Target="https://uwtsd.hosted.panopto.com/Panopto/Pages/Viewer.aspx?id=ed9172f5-f240-427e-ac0f-ac3800b644e8"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0.tiff"/><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4343400" y="121240"/>
            <a:ext cx="3505200"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Llwybr</a:t>
            </a:r>
            <a:r>
              <a:rPr lang="en-GB" sz="2400" b="1" dirty="0">
                <a:solidFill>
                  <a:srgbClr val="002060"/>
                </a:solidFill>
                <a:latin typeface="+mn-lt"/>
              </a:rPr>
              <a:t> y </a:t>
            </a:r>
            <a:r>
              <a:rPr lang="en-GB" sz="2400" b="1" dirty="0" err="1">
                <a:solidFill>
                  <a:srgbClr val="002060"/>
                </a:solidFill>
                <a:latin typeface="+mn-lt"/>
              </a:rPr>
              <a:t>Gymraeg</a:t>
            </a:r>
            <a:endParaRPr lang="en-GB" sz="2400" b="1" dirty="0">
              <a:solidFill>
                <a:srgbClr val="002060"/>
              </a:solidFill>
              <a:latin typeface="+mn-lt"/>
            </a:endParaRPr>
          </a:p>
          <a:p>
            <a:pPr algn="ctr"/>
            <a:r>
              <a:rPr lang="en-GB" sz="2400" b="1" dirty="0">
                <a:solidFill>
                  <a:srgbClr val="002060"/>
                </a:solidFill>
                <a:latin typeface="+mn-lt"/>
              </a:rPr>
              <a:t>Welsh Pathway</a:t>
            </a:r>
          </a:p>
          <a:p>
            <a:pPr algn="ctr"/>
            <a:r>
              <a:rPr lang="en-GB" sz="2400" b="1" dirty="0">
                <a:solidFill>
                  <a:srgbClr val="002060"/>
                </a:solidFill>
                <a:latin typeface="+mn-lt"/>
              </a:rPr>
              <a:t>BA1C 2021-22</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01206"/>
            <a:ext cx="2062554" cy="817418"/>
          </a:xfrm>
          <a:prstGeom prst="rect">
            <a:avLst/>
          </a:prstGeom>
        </p:spPr>
      </p:pic>
      <p:sp>
        <p:nvSpPr>
          <p:cNvPr id="6" name="Title 1">
            <a:extLst>
              <a:ext uri="{FF2B5EF4-FFF2-40B4-BE49-F238E27FC236}">
                <a16:creationId xmlns:a16="http://schemas.microsoft.com/office/drawing/2014/main" id="{7E24E6B9-8EF9-B84F-93F8-49DBA6A0ABF4}"/>
              </a:ext>
            </a:extLst>
          </p:cNvPr>
          <p:cNvSpPr txBox="1">
            <a:spLocks/>
          </p:cNvSpPr>
          <p:nvPr/>
        </p:nvSpPr>
        <p:spPr>
          <a:xfrm>
            <a:off x="4343400" y="5534425"/>
            <a:ext cx="3782292" cy="506158"/>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Darlith</a:t>
            </a:r>
            <a:r>
              <a:rPr lang="en-GB" sz="2400" b="1" dirty="0">
                <a:solidFill>
                  <a:srgbClr val="002060"/>
                </a:solidFill>
                <a:latin typeface="+mn-lt"/>
              </a:rPr>
              <a:t> 2: 9.11.21</a:t>
            </a:r>
          </a:p>
        </p:txBody>
      </p:sp>
      <p:sp>
        <p:nvSpPr>
          <p:cNvPr id="2" name="TextBox 1">
            <a:extLst>
              <a:ext uri="{FF2B5EF4-FFF2-40B4-BE49-F238E27FC236}">
                <a16:creationId xmlns:a16="http://schemas.microsoft.com/office/drawing/2014/main" id="{B6B78D5E-8804-2643-80BC-5063F5DBCF22}"/>
              </a:ext>
            </a:extLst>
          </p:cNvPr>
          <p:cNvSpPr txBox="1"/>
          <p:nvPr/>
        </p:nvSpPr>
        <p:spPr>
          <a:xfrm>
            <a:off x="8772041" y="6040583"/>
            <a:ext cx="3121644" cy="646331"/>
          </a:xfrm>
          <a:prstGeom prst="rect">
            <a:avLst/>
          </a:prstGeom>
          <a:solidFill>
            <a:schemeClr val="bg1"/>
          </a:solidFill>
          <a:ln>
            <a:solidFill>
              <a:srgbClr val="002060"/>
            </a:solidFill>
          </a:ln>
        </p:spPr>
        <p:txBody>
          <a:bodyPr wrap="square" rtlCol="0">
            <a:spAutoFit/>
          </a:bodyPr>
          <a:lstStyle/>
          <a:p>
            <a:pPr algn="ctr"/>
            <a:r>
              <a:rPr lang="en-US" b="1" dirty="0">
                <a:solidFill>
                  <a:srgbClr val="002060"/>
                </a:solidFill>
                <a:hlinkClick r:id="rId5"/>
              </a:rPr>
              <a:t>n.evans@pcydds.ac.uk</a:t>
            </a:r>
            <a:endParaRPr lang="en-US" b="1" dirty="0">
              <a:solidFill>
                <a:srgbClr val="002060"/>
              </a:solidFill>
            </a:endParaRPr>
          </a:p>
          <a:p>
            <a:pPr algn="ctr"/>
            <a:r>
              <a:rPr lang="en-US" b="1" dirty="0">
                <a:solidFill>
                  <a:srgbClr val="002060"/>
                </a:solidFill>
                <a:hlinkClick r:id="rId6"/>
              </a:rPr>
              <a:t>n.evans@uwtsd.ac.uk</a:t>
            </a:r>
            <a:endParaRPr lang="en-US" b="1" dirty="0">
              <a:solidFill>
                <a:srgbClr val="002060"/>
              </a:solidFill>
            </a:endParaRPr>
          </a:p>
        </p:txBody>
      </p:sp>
    </p:spTree>
    <p:extLst>
      <p:ext uri="{BB962C8B-B14F-4D97-AF65-F5344CB8AC3E}">
        <p14:creationId xmlns:p14="http://schemas.microsoft.com/office/powerpoint/2010/main" val="3941878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536E36-6D9E-904D-B7B7-807A48CD57DA}"/>
              </a:ext>
            </a:extLst>
          </p:cNvPr>
          <p:cNvSpPr txBox="1"/>
          <p:nvPr/>
        </p:nvSpPr>
        <p:spPr>
          <a:xfrm>
            <a:off x="249530" y="1559354"/>
            <a:ext cx="5643270" cy="4185761"/>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b="1" u="sng" dirty="0" err="1"/>
              <a:t>Rhan</a:t>
            </a:r>
            <a:r>
              <a:rPr lang="en-US" sz="2800" b="1" u="sng" dirty="0"/>
              <a:t> 1</a:t>
            </a:r>
            <a:r>
              <a:rPr lang="en-US" sz="2800" dirty="0"/>
              <a:t>:  </a:t>
            </a:r>
            <a:r>
              <a:rPr lang="en-US" sz="2800" dirty="0" err="1"/>
              <a:t>Pwy</a:t>
            </a:r>
            <a:r>
              <a:rPr lang="en-US" sz="2800" dirty="0"/>
              <a:t> </a:t>
            </a:r>
            <a:r>
              <a:rPr lang="en-US" sz="2800" dirty="0" err="1"/>
              <a:t>ydy</a:t>
            </a:r>
            <a:r>
              <a:rPr lang="en-US" sz="2800" dirty="0"/>
              <a:t> </a:t>
            </a:r>
            <a:r>
              <a:rPr lang="en-US" sz="2800" dirty="0" err="1"/>
              <a:t>pwy</a:t>
            </a:r>
            <a:r>
              <a:rPr lang="en-US" sz="2800" dirty="0"/>
              <a:t>?</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b="1" u="sng" dirty="0" err="1"/>
              <a:t>Rhan</a:t>
            </a:r>
            <a:r>
              <a:rPr lang="en-US" sz="2800" b="1" u="sng" dirty="0"/>
              <a:t> 2</a:t>
            </a:r>
            <a:r>
              <a:rPr lang="en-US" sz="2800" dirty="0"/>
              <a:t>:  </a:t>
            </a:r>
            <a:r>
              <a:rPr lang="en-US" sz="2800" dirty="0" err="1"/>
              <a:t>Fframwaith</a:t>
            </a:r>
            <a:r>
              <a:rPr lang="en-US" sz="2800" dirty="0"/>
              <a:t> </a:t>
            </a:r>
            <a:r>
              <a:rPr lang="en-US" sz="2800" dirty="0" err="1"/>
              <a:t>Cymwyseddau</a:t>
            </a:r>
            <a:r>
              <a:rPr lang="en-US" sz="2800" dirty="0"/>
              <a:t> </a:t>
            </a:r>
            <a:r>
              <a:rPr lang="en-US" sz="2800" dirty="0" err="1"/>
              <a:t>Iaith</a:t>
            </a:r>
            <a:endParaRPr lang="en-US" sz="2800" dirty="0"/>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b="1" u="sng" dirty="0" err="1"/>
              <a:t>Rhan</a:t>
            </a:r>
            <a:r>
              <a:rPr lang="en-US" sz="2800" b="1" u="sng" dirty="0"/>
              <a:t> 3:</a:t>
            </a:r>
            <a:r>
              <a:rPr lang="en-US" sz="2800" dirty="0"/>
              <a:t>  </a:t>
            </a:r>
            <a:r>
              <a:rPr lang="en-US" sz="2800" dirty="0" err="1"/>
              <a:t>Cwricwlwm</a:t>
            </a:r>
            <a:r>
              <a:rPr lang="en-US" sz="2800" dirty="0"/>
              <a:t> </a:t>
            </a:r>
            <a:r>
              <a:rPr lang="en-US" sz="2800" dirty="0" err="1"/>
              <a:t>i</a:t>
            </a:r>
            <a:r>
              <a:rPr lang="en-US" sz="2800" dirty="0"/>
              <a:t> </a:t>
            </a:r>
            <a:r>
              <a:rPr lang="en-US" sz="2800" dirty="0" err="1"/>
              <a:t>Gymru</a:t>
            </a:r>
            <a:endParaRPr lang="en-US" sz="2800" dirty="0"/>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b="1" u="sng" dirty="0" err="1"/>
              <a:t>Rhan</a:t>
            </a:r>
            <a:r>
              <a:rPr lang="en-US" sz="2800" b="1" u="sng" dirty="0"/>
              <a:t> 4</a:t>
            </a:r>
            <a:r>
              <a:rPr lang="en-US" sz="2800" dirty="0"/>
              <a:t>:  </a:t>
            </a:r>
            <a:r>
              <a:rPr lang="en-US" sz="2800" dirty="0" err="1"/>
              <a:t>Yr</a:t>
            </a:r>
            <a:r>
              <a:rPr lang="en-US" sz="2800" dirty="0"/>
              <a:t> </a:t>
            </a:r>
            <a:r>
              <a:rPr lang="en-US" sz="2800" dirty="0" err="1"/>
              <a:t>Wyddor</a:t>
            </a:r>
            <a:r>
              <a:rPr lang="en-US" sz="2800" dirty="0"/>
              <a:t> </a:t>
            </a:r>
            <a:r>
              <a:rPr lang="en-US" sz="2800" dirty="0" err="1"/>
              <a:t>Gymraeg</a:t>
            </a:r>
            <a:r>
              <a:rPr lang="en-US" sz="2800" dirty="0"/>
              <a:t> ac </a:t>
            </a:r>
            <a:r>
              <a:rPr lang="en-US" sz="2800" dirty="0" err="1"/>
              <a:t>ynganu</a:t>
            </a:r>
            <a:endParaRPr lang="en-US" sz="1600" dirty="0"/>
          </a:p>
          <a:p>
            <a:endParaRPr lang="en-US" sz="1400" dirty="0">
              <a:solidFill>
                <a:srgbClr val="FF0000"/>
              </a:solidFill>
            </a:endParaRPr>
          </a:p>
        </p:txBody>
      </p:sp>
      <p:sp>
        <p:nvSpPr>
          <p:cNvPr id="9" name="TextBox 8">
            <a:extLst>
              <a:ext uri="{FF2B5EF4-FFF2-40B4-BE49-F238E27FC236}">
                <a16:creationId xmlns:a16="http://schemas.microsoft.com/office/drawing/2014/main" id="{40471A80-8171-764D-B214-0C23ACF49493}"/>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Heddiw</a:t>
            </a:r>
            <a:r>
              <a:rPr lang="en-US" sz="3600" dirty="0">
                <a:solidFill>
                  <a:schemeClr val="bg1"/>
                </a:solidFill>
              </a:rPr>
              <a:t>, </a:t>
            </a:r>
            <a:r>
              <a:rPr lang="en-US" sz="3600" dirty="0" err="1">
                <a:solidFill>
                  <a:schemeClr val="bg1"/>
                </a:solidFill>
              </a:rPr>
              <a:t>byddwn</a:t>
            </a:r>
            <a:r>
              <a:rPr lang="en-US" sz="3600" dirty="0">
                <a:solidFill>
                  <a:schemeClr val="bg1"/>
                </a:solidFill>
              </a:rPr>
              <a:t> </a:t>
            </a:r>
            <a:r>
              <a:rPr lang="en-US" sz="3600" dirty="0" err="1">
                <a:solidFill>
                  <a:schemeClr val="bg1"/>
                </a:solidFill>
              </a:rPr>
              <a:t>ni’n</a:t>
            </a:r>
            <a:r>
              <a:rPr lang="en-US" sz="3600" dirty="0">
                <a:solidFill>
                  <a:schemeClr val="bg1"/>
                </a:solidFill>
              </a:rPr>
              <a:t> …</a:t>
            </a:r>
          </a:p>
          <a:p>
            <a:pPr algn="ctr"/>
            <a:r>
              <a:rPr lang="en-US" sz="3600" i="1" dirty="0">
                <a:solidFill>
                  <a:schemeClr val="bg1"/>
                </a:solidFill>
              </a:rPr>
              <a:t>Today, we will be…</a:t>
            </a:r>
          </a:p>
        </p:txBody>
      </p:sp>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7" name="TextBox 6">
            <a:extLst>
              <a:ext uri="{FF2B5EF4-FFF2-40B4-BE49-F238E27FC236}">
                <a16:creationId xmlns:a16="http://schemas.microsoft.com/office/drawing/2014/main" id="{504FD0E4-63CE-8C4A-9090-91A5CF5BF734}"/>
              </a:ext>
            </a:extLst>
          </p:cNvPr>
          <p:cNvSpPr txBox="1"/>
          <p:nvPr/>
        </p:nvSpPr>
        <p:spPr>
          <a:xfrm>
            <a:off x="6244873" y="1559354"/>
            <a:ext cx="5643270" cy="4154984"/>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b="1" i="1" u="sng" dirty="0"/>
              <a:t>Part 1</a:t>
            </a:r>
            <a:r>
              <a:rPr lang="en-US" sz="2800" i="1" dirty="0"/>
              <a:t>:   Who’s who?</a:t>
            </a:r>
          </a:p>
          <a:p>
            <a:pPr marL="285750" indent="-285750">
              <a:buFont typeface="Arial" panose="020B0604020202020204" pitchFamily="34" charset="0"/>
              <a:buChar char="•"/>
            </a:pPr>
            <a:endParaRPr lang="en-US" sz="2800" i="1" dirty="0"/>
          </a:p>
          <a:p>
            <a:pPr marL="285750" indent="-285750">
              <a:buFont typeface="Arial" panose="020B0604020202020204" pitchFamily="34" charset="0"/>
              <a:buChar char="•"/>
            </a:pPr>
            <a:r>
              <a:rPr lang="en-US" sz="2800" b="1" i="1" u="sng" dirty="0"/>
              <a:t>Part 2:</a:t>
            </a:r>
            <a:r>
              <a:rPr lang="en-US" sz="2800" i="1" dirty="0"/>
              <a:t>  Welsh Language Competency Framework</a:t>
            </a:r>
          </a:p>
          <a:p>
            <a:pPr marL="285750" indent="-285750">
              <a:buFont typeface="Arial" panose="020B0604020202020204" pitchFamily="34" charset="0"/>
              <a:buChar char="•"/>
            </a:pPr>
            <a:endParaRPr lang="en-US" sz="2800" i="1" dirty="0"/>
          </a:p>
          <a:p>
            <a:pPr marL="285750" indent="-285750">
              <a:buFont typeface="Arial" panose="020B0604020202020204" pitchFamily="34" charset="0"/>
              <a:buChar char="•"/>
            </a:pPr>
            <a:r>
              <a:rPr lang="en-US" sz="2800" b="1" i="1" u="sng" dirty="0"/>
              <a:t>Part 3</a:t>
            </a:r>
            <a:r>
              <a:rPr lang="en-US" sz="2800" i="1" dirty="0"/>
              <a:t>:  Curriculum for Wales</a:t>
            </a:r>
          </a:p>
          <a:p>
            <a:pPr marL="285750" indent="-285750">
              <a:buFont typeface="Arial" panose="020B0604020202020204" pitchFamily="34" charset="0"/>
              <a:buChar char="•"/>
            </a:pPr>
            <a:endParaRPr lang="en-US" sz="2800" i="1" dirty="0"/>
          </a:p>
          <a:p>
            <a:pPr marL="285750" indent="-285750">
              <a:buFont typeface="Arial" panose="020B0604020202020204" pitchFamily="34" charset="0"/>
              <a:buChar char="•"/>
            </a:pPr>
            <a:r>
              <a:rPr lang="en-US" sz="2800" b="1" i="1" u="sng" dirty="0"/>
              <a:t>Part 4:</a:t>
            </a:r>
            <a:r>
              <a:rPr lang="en-US" sz="2800" i="1" dirty="0"/>
              <a:t>  The Welsh Alphabet and pronunciation</a:t>
            </a:r>
          </a:p>
          <a:p>
            <a:endParaRPr lang="en-US" sz="1200" i="1" dirty="0"/>
          </a:p>
        </p:txBody>
      </p:sp>
    </p:spTree>
    <p:extLst>
      <p:ext uri="{BB962C8B-B14F-4D97-AF65-F5344CB8AC3E}">
        <p14:creationId xmlns:p14="http://schemas.microsoft.com/office/powerpoint/2010/main" val="3954836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649A06-2CFC-3547-9C53-1636F8421D53}"/>
              </a:ext>
            </a:extLst>
          </p:cNvPr>
          <p:cNvSpPr txBox="1"/>
          <p:nvPr/>
        </p:nvSpPr>
        <p:spPr>
          <a:xfrm>
            <a:off x="851393" y="1690048"/>
            <a:ext cx="3986380"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Byddwch</a:t>
            </a:r>
            <a:r>
              <a:rPr lang="en-US" sz="2800" dirty="0"/>
              <a:t> </a:t>
            </a:r>
            <a:r>
              <a:rPr lang="en-US" sz="2800" dirty="0" err="1"/>
              <a:t>chi’n</a:t>
            </a:r>
            <a:r>
              <a:rPr lang="en-US" sz="2800" dirty="0"/>
              <a:t> </a:t>
            </a:r>
            <a:r>
              <a:rPr lang="en-US" sz="2800" dirty="0" err="1"/>
              <a:t>derbyn</a:t>
            </a:r>
            <a:r>
              <a:rPr lang="en-US" sz="2800" dirty="0"/>
              <a:t> 12 </a:t>
            </a:r>
            <a:r>
              <a:rPr lang="en-US" sz="2800" dirty="0" err="1"/>
              <a:t>sesiwn</a:t>
            </a:r>
            <a:r>
              <a:rPr lang="en-US" sz="2800" dirty="0"/>
              <a:t> o </a:t>
            </a:r>
            <a:r>
              <a:rPr lang="en-US" sz="2800" dirty="0" err="1"/>
              <a:t>Gymraeg</a:t>
            </a:r>
            <a:r>
              <a:rPr lang="en-US" sz="2800" dirty="0"/>
              <a:t>.</a:t>
            </a:r>
          </a:p>
          <a:p>
            <a:endParaRPr lang="en-US" sz="2800" dirty="0"/>
          </a:p>
          <a:p>
            <a:pPr marL="285750" indent="-285750">
              <a:buFont typeface="Arial" panose="020B0604020202020204" pitchFamily="34" charset="0"/>
              <a:buChar char="•"/>
            </a:pPr>
            <a:r>
              <a:rPr lang="en-US" sz="2800" dirty="0" err="1"/>
              <a:t>Bydd</a:t>
            </a:r>
            <a:r>
              <a:rPr lang="en-US" sz="2800" dirty="0"/>
              <a:t> </a:t>
            </a:r>
            <a:r>
              <a:rPr lang="en-US" sz="2800" dirty="0" err="1"/>
              <a:t>pob</a:t>
            </a:r>
            <a:r>
              <a:rPr lang="en-US" sz="2800" dirty="0"/>
              <a:t> </a:t>
            </a:r>
            <a:r>
              <a:rPr lang="en-US" sz="2800" dirty="0" err="1"/>
              <a:t>sesiwn</a:t>
            </a:r>
            <a:r>
              <a:rPr lang="en-US" sz="2800" dirty="0"/>
              <a:t> </a:t>
            </a:r>
            <a:r>
              <a:rPr lang="en-US" sz="2800" dirty="0" err="1"/>
              <a:t>yn</a:t>
            </a:r>
            <a:r>
              <a:rPr lang="en-US" sz="2800" dirty="0"/>
              <a:t> 2 </a:t>
            </a:r>
            <a:r>
              <a:rPr lang="en-US" sz="2800" dirty="0" err="1"/>
              <a:t>awr</a:t>
            </a:r>
            <a:r>
              <a:rPr lang="en-US" sz="2800" dirty="0"/>
              <a:t> o hyd.</a:t>
            </a:r>
          </a:p>
          <a:p>
            <a:endParaRPr lang="en-US" sz="2800" dirty="0"/>
          </a:p>
          <a:p>
            <a:pPr marL="285750" indent="-285750">
              <a:buFont typeface="Arial" panose="020B0604020202020204" pitchFamily="34" charset="0"/>
              <a:buChar char="•"/>
            </a:pPr>
            <a:r>
              <a:rPr lang="en-US" sz="2800" dirty="0" err="1"/>
              <a:t>Bydd</a:t>
            </a:r>
            <a:r>
              <a:rPr lang="en-US" sz="2800" dirty="0"/>
              <a:t> y </a:t>
            </a:r>
            <a:r>
              <a:rPr lang="en-US" sz="2800" dirty="0" err="1"/>
              <a:t>sesiynau</a:t>
            </a:r>
            <a:r>
              <a:rPr lang="en-US" sz="2800" dirty="0"/>
              <a:t> </a:t>
            </a:r>
            <a:r>
              <a:rPr lang="en-US" sz="2800" dirty="0" err="1"/>
              <a:t>yn</a:t>
            </a:r>
            <a:r>
              <a:rPr lang="en-US" sz="2800" dirty="0"/>
              <a:t> </a:t>
            </a:r>
            <a:r>
              <a:rPr lang="en-US" sz="2800" dirty="0" err="1"/>
              <a:t>cael</a:t>
            </a:r>
            <a:r>
              <a:rPr lang="en-US" sz="2800" dirty="0"/>
              <a:t> </a:t>
            </a:r>
            <a:r>
              <a:rPr lang="en-US" sz="2800" dirty="0" err="1"/>
              <a:t>eu</a:t>
            </a:r>
            <a:r>
              <a:rPr lang="en-US" sz="2800" dirty="0"/>
              <a:t> </a:t>
            </a:r>
            <a:r>
              <a:rPr lang="en-US" sz="2800" dirty="0" err="1"/>
              <a:t>haddysgu</a:t>
            </a:r>
            <a:r>
              <a:rPr lang="en-US" sz="2800" dirty="0"/>
              <a:t> </a:t>
            </a:r>
            <a:r>
              <a:rPr lang="en-US" sz="2800" dirty="0" err="1"/>
              <a:t>ar</a:t>
            </a:r>
            <a:r>
              <a:rPr lang="en-US" sz="2800" dirty="0"/>
              <a:t> </a:t>
            </a:r>
            <a:r>
              <a:rPr lang="en-US" sz="2800" dirty="0" err="1"/>
              <a:t>gampws</a:t>
            </a:r>
            <a:r>
              <a:rPr lang="en-US" sz="2800" dirty="0"/>
              <a:t>.</a:t>
            </a:r>
          </a:p>
        </p:txBody>
      </p:sp>
      <p:sp>
        <p:nvSpPr>
          <p:cNvPr id="6" name="TextBox 5">
            <a:extLst>
              <a:ext uri="{FF2B5EF4-FFF2-40B4-BE49-F238E27FC236}">
                <a16:creationId xmlns:a16="http://schemas.microsoft.com/office/drawing/2014/main" id="{B0D0440D-F922-1547-A9C1-59AC5397F8BD}"/>
              </a:ext>
            </a:extLst>
          </p:cNvPr>
          <p:cNvSpPr txBox="1"/>
          <p:nvPr/>
        </p:nvSpPr>
        <p:spPr>
          <a:xfrm>
            <a:off x="5399246" y="1690048"/>
            <a:ext cx="4015687"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You will receive 12 Welsh sessions.</a:t>
            </a:r>
          </a:p>
          <a:p>
            <a:endParaRPr lang="en-US" sz="2800" dirty="0"/>
          </a:p>
          <a:p>
            <a:pPr marL="285750" indent="-285750">
              <a:buFont typeface="Arial" panose="020B0604020202020204" pitchFamily="34" charset="0"/>
              <a:buChar char="•"/>
            </a:pPr>
            <a:r>
              <a:rPr lang="en-US" sz="2800" dirty="0"/>
              <a:t>Every session will be 2 hours.</a:t>
            </a:r>
          </a:p>
          <a:p>
            <a:endParaRPr lang="en-US" sz="2800" dirty="0"/>
          </a:p>
          <a:p>
            <a:pPr marL="285750" indent="-285750">
              <a:buFont typeface="Arial" panose="020B0604020202020204" pitchFamily="34" charset="0"/>
              <a:buChar char="•"/>
            </a:pPr>
            <a:r>
              <a:rPr lang="en-US" sz="2800" dirty="0"/>
              <a:t>These sessions will be taught on campus.</a:t>
            </a:r>
          </a:p>
        </p:txBody>
      </p:sp>
      <p:sp>
        <p:nvSpPr>
          <p:cNvPr id="3" name="TextBox 2">
            <a:extLst>
              <a:ext uri="{FF2B5EF4-FFF2-40B4-BE49-F238E27FC236}">
                <a16:creationId xmlns:a16="http://schemas.microsoft.com/office/drawing/2014/main" id="{70424A1B-23D3-E247-86E5-64BBB7936498}"/>
              </a:ext>
            </a:extLst>
          </p:cNvPr>
          <p:cNvSpPr txBox="1"/>
          <p:nvPr/>
        </p:nvSpPr>
        <p:spPr>
          <a:xfrm>
            <a:off x="9848114" y="146347"/>
            <a:ext cx="1860515" cy="6001643"/>
          </a:xfrm>
          <a:prstGeom prst="rect">
            <a:avLst/>
          </a:prstGeom>
          <a:solidFill>
            <a:schemeClr val="bg1"/>
          </a:solidFill>
          <a:ln w="76200">
            <a:solidFill>
              <a:schemeClr val="tx1"/>
            </a:solidFill>
          </a:ln>
        </p:spPr>
        <p:txBody>
          <a:bodyPr wrap="square" rtlCol="0">
            <a:spAutoFit/>
          </a:bodyPr>
          <a:lstStyle/>
          <a:p>
            <a:pPr algn="ctr"/>
            <a:r>
              <a:rPr lang="en-US" sz="1600" b="1" dirty="0">
                <a:solidFill>
                  <a:srgbClr val="00B050"/>
                </a:solidFill>
              </a:rPr>
              <a:t>2.11.2021</a:t>
            </a:r>
          </a:p>
          <a:p>
            <a:pPr algn="ctr"/>
            <a:endParaRPr lang="en-US" sz="1600" b="1" dirty="0">
              <a:solidFill>
                <a:srgbClr val="00B050"/>
              </a:solidFill>
            </a:endParaRPr>
          </a:p>
          <a:p>
            <a:pPr algn="ctr"/>
            <a:r>
              <a:rPr lang="en-US" sz="1600" b="1" dirty="0">
                <a:solidFill>
                  <a:srgbClr val="00B050"/>
                </a:solidFill>
              </a:rPr>
              <a:t>9.11.2021</a:t>
            </a:r>
          </a:p>
          <a:p>
            <a:pPr algn="ctr"/>
            <a:endParaRPr lang="en-US" sz="1600" b="1" dirty="0">
              <a:solidFill>
                <a:srgbClr val="00B050"/>
              </a:solidFill>
            </a:endParaRPr>
          </a:p>
          <a:p>
            <a:pPr algn="ctr"/>
            <a:r>
              <a:rPr lang="en-US" sz="1600" b="1" dirty="0">
                <a:solidFill>
                  <a:srgbClr val="00B050"/>
                </a:solidFill>
              </a:rPr>
              <a:t>16.11.2021</a:t>
            </a:r>
          </a:p>
          <a:p>
            <a:pPr algn="ctr"/>
            <a:endParaRPr lang="en-US" sz="1600" b="1" dirty="0">
              <a:solidFill>
                <a:srgbClr val="00B050"/>
              </a:solidFill>
            </a:endParaRPr>
          </a:p>
          <a:p>
            <a:pPr algn="ctr"/>
            <a:r>
              <a:rPr lang="en-US" sz="1600" b="1" dirty="0">
                <a:solidFill>
                  <a:srgbClr val="00B050"/>
                </a:solidFill>
              </a:rPr>
              <a:t>23.11.2021</a:t>
            </a:r>
          </a:p>
          <a:p>
            <a:pPr algn="ctr"/>
            <a:endParaRPr lang="en-US" sz="1600" b="1" dirty="0">
              <a:solidFill>
                <a:srgbClr val="00B050"/>
              </a:solidFill>
            </a:endParaRPr>
          </a:p>
          <a:p>
            <a:pPr algn="ctr"/>
            <a:r>
              <a:rPr lang="en-US" sz="1600" b="1" dirty="0">
                <a:solidFill>
                  <a:srgbClr val="00B050"/>
                </a:solidFill>
              </a:rPr>
              <a:t>30.11.2021</a:t>
            </a:r>
          </a:p>
          <a:p>
            <a:pPr algn="ctr"/>
            <a:endParaRPr lang="en-US" sz="1600" b="1" dirty="0">
              <a:solidFill>
                <a:srgbClr val="00B050"/>
              </a:solidFill>
            </a:endParaRPr>
          </a:p>
          <a:p>
            <a:pPr algn="ctr"/>
            <a:r>
              <a:rPr lang="en-US" sz="1600" b="1" dirty="0">
                <a:solidFill>
                  <a:srgbClr val="00B050"/>
                </a:solidFill>
              </a:rPr>
              <a:t>4.1.2022</a:t>
            </a:r>
          </a:p>
          <a:p>
            <a:pPr algn="ctr"/>
            <a:endParaRPr lang="en-US" sz="1600" b="1" dirty="0">
              <a:solidFill>
                <a:srgbClr val="00B050"/>
              </a:solidFill>
            </a:endParaRPr>
          </a:p>
          <a:p>
            <a:pPr algn="ctr"/>
            <a:r>
              <a:rPr lang="en-US" sz="1600" b="1" dirty="0">
                <a:solidFill>
                  <a:srgbClr val="00B050"/>
                </a:solidFill>
              </a:rPr>
              <a:t>11.1.2022</a:t>
            </a:r>
          </a:p>
          <a:p>
            <a:pPr algn="ctr"/>
            <a:endParaRPr lang="en-US" sz="1600" b="1" dirty="0">
              <a:solidFill>
                <a:srgbClr val="00B050"/>
              </a:solidFill>
            </a:endParaRPr>
          </a:p>
          <a:p>
            <a:pPr algn="ctr"/>
            <a:r>
              <a:rPr lang="en-US" sz="1600" b="1" dirty="0">
                <a:solidFill>
                  <a:srgbClr val="00B050"/>
                </a:solidFill>
              </a:rPr>
              <a:t>18.1.2022</a:t>
            </a:r>
          </a:p>
          <a:p>
            <a:pPr algn="ctr"/>
            <a:endParaRPr lang="en-US" sz="1600" b="1" dirty="0">
              <a:solidFill>
                <a:srgbClr val="00B050"/>
              </a:solidFill>
            </a:endParaRPr>
          </a:p>
          <a:p>
            <a:pPr algn="ctr"/>
            <a:r>
              <a:rPr lang="en-US" sz="1600" b="1" dirty="0">
                <a:solidFill>
                  <a:srgbClr val="00B050"/>
                </a:solidFill>
              </a:rPr>
              <a:t>25.1.2022</a:t>
            </a:r>
          </a:p>
          <a:p>
            <a:pPr algn="ctr"/>
            <a:endParaRPr lang="en-US" sz="1600" b="1" dirty="0">
              <a:solidFill>
                <a:srgbClr val="00B050"/>
              </a:solidFill>
            </a:endParaRPr>
          </a:p>
          <a:p>
            <a:pPr algn="ctr"/>
            <a:r>
              <a:rPr lang="en-US" sz="1600" b="1" dirty="0">
                <a:solidFill>
                  <a:srgbClr val="00B050"/>
                </a:solidFill>
              </a:rPr>
              <a:t>1.2.2022</a:t>
            </a:r>
          </a:p>
          <a:p>
            <a:pPr algn="ctr"/>
            <a:endParaRPr lang="en-US" sz="1600" b="1" dirty="0">
              <a:solidFill>
                <a:srgbClr val="00B050"/>
              </a:solidFill>
            </a:endParaRPr>
          </a:p>
          <a:p>
            <a:pPr algn="ctr"/>
            <a:r>
              <a:rPr lang="en-US" sz="1600" b="1" dirty="0">
                <a:solidFill>
                  <a:srgbClr val="00B050"/>
                </a:solidFill>
              </a:rPr>
              <a:t>8.2.2022</a:t>
            </a:r>
          </a:p>
          <a:p>
            <a:pPr algn="ctr"/>
            <a:endParaRPr lang="en-US" sz="1600" b="1" dirty="0">
              <a:solidFill>
                <a:srgbClr val="00B050"/>
              </a:solidFill>
            </a:endParaRPr>
          </a:p>
          <a:p>
            <a:pPr algn="ctr"/>
            <a:r>
              <a:rPr lang="en-US" sz="1600" b="1" dirty="0">
                <a:solidFill>
                  <a:srgbClr val="00B050"/>
                </a:solidFill>
              </a:rPr>
              <a:t>15.2.2022</a:t>
            </a:r>
          </a:p>
          <a:p>
            <a:pPr algn="ctr"/>
            <a:endParaRPr lang="en-US" sz="1600" b="1" dirty="0"/>
          </a:p>
        </p:txBody>
      </p:sp>
      <p:pic>
        <p:nvPicPr>
          <p:cNvPr id="7" name="Picture 6">
            <a:extLst>
              <a:ext uri="{FF2B5EF4-FFF2-40B4-BE49-F238E27FC236}">
                <a16:creationId xmlns:a16="http://schemas.microsoft.com/office/drawing/2014/main" id="{FD5DCD9D-8F8D-7F43-B000-D2A4CE28D1FC}"/>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10" name="TextBox 9">
            <a:extLst>
              <a:ext uri="{FF2B5EF4-FFF2-40B4-BE49-F238E27FC236}">
                <a16:creationId xmlns:a16="http://schemas.microsoft.com/office/drawing/2014/main" id="{4FCE50E2-4221-904C-B4FC-AD55029FF9C6}"/>
              </a:ext>
            </a:extLst>
          </p:cNvPr>
          <p:cNvSpPr txBox="1"/>
          <p:nvPr/>
        </p:nvSpPr>
        <p:spPr>
          <a:xfrm>
            <a:off x="2807480" y="146347"/>
            <a:ext cx="6259028" cy="1200329"/>
          </a:xfrm>
          <a:prstGeom prst="rect">
            <a:avLst/>
          </a:prstGeom>
          <a:solidFill>
            <a:schemeClr val="tx2"/>
          </a:solidFill>
          <a:ln w="76200">
            <a:solidFill>
              <a:schemeClr val="accent1"/>
            </a:solidFill>
          </a:ln>
        </p:spPr>
        <p:txBody>
          <a:bodyPr wrap="square" rtlCol="0">
            <a:spAutoFit/>
          </a:bodyPr>
          <a:lstStyle/>
          <a:p>
            <a:pPr algn="ctr"/>
            <a:r>
              <a:rPr lang="en-US" sz="3600" dirty="0" err="1">
                <a:solidFill>
                  <a:schemeClr val="bg1"/>
                </a:solidFill>
              </a:rPr>
              <a:t>Pryd</a:t>
            </a:r>
            <a:r>
              <a:rPr lang="en-US" sz="3600" dirty="0">
                <a:solidFill>
                  <a:schemeClr val="bg1"/>
                </a:solidFill>
              </a:rPr>
              <a:t>?  </a:t>
            </a:r>
            <a:r>
              <a:rPr lang="en-US" sz="3600" dirty="0" err="1">
                <a:solidFill>
                  <a:schemeClr val="bg1"/>
                </a:solidFill>
              </a:rPr>
              <a:t>Sut</a:t>
            </a:r>
            <a:r>
              <a:rPr lang="en-US" sz="3600" dirty="0">
                <a:solidFill>
                  <a:schemeClr val="bg1"/>
                </a:solidFill>
              </a:rPr>
              <a:t>?</a:t>
            </a:r>
          </a:p>
          <a:p>
            <a:pPr algn="ctr"/>
            <a:r>
              <a:rPr lang="en-US" sz="3600" i="1" dirty="0">
                <a:solidFill>
                  <a:schemeClr val="bg1"/>
                </a:solidFill>
              </a:rPr>
              <a:t>When? How?</a:t>
            </a:r>
          </a:p>
        </p:txBody>
      </p:sp>
    </p:spTree>
    <p:extLst>
      <p:ext uri="{BB962C8B-B14F-4D97-AF65-F5344CB8AC3E}">
        <p14:creationId xmlns:p14="http://schemas.microsoft.com/office/powerpoint/2010/main" val="136856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69891" y="2070486"/>
            <a:ext cx="5514109" cy="3416320"/>
          </a:xfrm>
          <a:solidFill>
            <a:schemeClr val="bg1"/>
          </a:solidFill>
          <a:ln w="76200">
            <a:solidFill>
              <a:schemeClr val="accent2">
                <a:lumMod val="50000"/>
              </a:schemeClr>
            </a:solidFill>
          </a:ln>
        </p:spPr>
        <p:txBody>
          <a:bodyPr>
            <a:normAutofit fontScale="92500"/>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204740" y="2070486"/>
            <a:ext cx="5514109" cy="3416320"/>
          </a:xfrm>
          <a:prstGeom prst="rect">
            <a:avLst/>
          </a:prstGeom>
          <a:solidFill>
            <a:schemeClr val="bg1"/>
          </a:solidFill>
          <a:ln w="76200">
            <a:solidFill>
              <a:schemeClr val="accent2">
                <a:lumMod val="50000"/>
              </a:schemeClr>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sp>
        <p:nvSpPr>
          <p:cNvPr id="9" name="TextBox 8">
            <a:extLst>
              <a:ext uri="{FF2B5EF4-FFF2-40B4-BE49-F238E27FC236}">
                <a16:creationId xmlns:a16="http://schemas.microsoft.com/office/drawing/2014/main" id="{0B05DFD6-A901-6C43-8F30-6F46FD9AAA28}"/>
              </a:ext>
            </a:extLst>
          </p:cNvPr>
          <p:cNvSpPr txBox="1"/>
          <p:nvPr/>
        </p:nvSpPr>
        <p:spPr>
          <a:xfrm>
            <a:off x="1032933" y="146347"/>
            <a:ext cx="10651067" cy="1569660"/>
          </a:xfrm>
          <a:prstGeom prst="rect">
            <a:avLst/>
          </a:prstGeom>
          <a:solidFill>
            <a:schemeClr val="tx2"/>
          </a:solidFill>
          <a:ln w="76200">
            <a:solidFill>
              <a:schemeClr val="accent1"/>
            </a:solidFill>
          </a:ln>
        </p:spPr>
        <p:txBody>
          <a:bodyPr wrap="square" rtlCol="0">
            <a:spAutoFit/>
          </a:bodyPr>
          <a:lstStyle/>
          <a:p>
            <a:pPr algn="ctr"/>
            <a:r>
              <a:rPr lang="en-US" sz="3200" dirty="0" err="1">
                <a:solidFill>
                  <a:schemeClr val="bg1"/>
                </a:solidFill>
              </a:rPr>
              <a:t>Maes</a:t>
            </a:r>
            <a:r>
              <a:rPr lang="en-US" sz="3200" dirty="0">
                <a:solidFill>
                  <a:schemeClr val="bg1"/>
                </a:solidFill>
              </a:rPr>
              <a:t> </a:t>
            </a:r>
            <a:r>
              <a:rPr lang="en-US" sz="3200" dirty="0" err="1">
                <a:solidFill>
                  <a:schemeClr val="bg1"/>
                </a:solidFill>
              </a:rPr>
              <a:t>Dysgu</a:t>
            </a:r>
            <a:r>
              <a:rPr lang="en-US" sz="3200" dirty="0">
                <a:solidFill>
                  <a:schemeClr val="bg1"/>
                </a:solidFill>
              </a:rPr>
              <a:t> a </a:t>
            </a:r>
            <a:r>
              <a:rPr lang="en-US" sz="3200" dirty="0" err="1">
                <a:solidFill>
                  <a:schemeClr val="bg1"/>
                </a:solidFill>
              </a:rPr>
              <a:t>Phrofiad</a:t>
            </a:r>
            <a:r>
              <a:rPr lang="en-US" sz="3200" dirty="0">
                <a:solidFill>
                  <a:schemeClr val="bg1"/>
                </a:solidFill>
              </a:rPr>
              <a:t> </a:t>
            </a:r>
            <a:r>
              <a:rPr lang="en-US" sz="3200" dirty="0" err="1">
                <a:solidFill>
                  <a:schemeClr val="bg1"/>
                </a:solidFill>
              </a:rPr>
              <a:t>Ieithoedd</a:t>
            </a:r>
            <a:r>
              <a:rPr lang="en-US" sz="3200" dirty="0">
                <a:solidFill>
                  <a:schemeClr val="bg1"/>
                </a:solidFill>
              </a:rPr>
              <a:t>, </a:t>
            </a:r>
            <a:r>
              <a:rPr lang="en-US" sz="3200" dirty="0" err="1">
                <a:solidFill>
                  <a:schemeClr val="bg1"/>
                </a:solidFill>
              </a:rPr>
              <a:t>Llythrennedd</a:t>
            </a:r>
            <a:r>
              <a:rPr lang="en-US" sz="3200" dirty="0">
                <a:solidFill>
                  <a:schemeClr val="bg1"/>
                </a:solidFill>
              </a:rPr>
              <a:t> a </a:t>
            </a:r>
            <a:r>
              <a:rPr lang="en-US" sz="3200" dirty="0" err="1">
                <a:solidFill>
                  <a:schemeClr val="bg1"/>
                </a:solidFill>
              </a:rPr>
              <a:t>Chyfathrebu</a:t>
            </a:r>
            <a:endParaRPr lang="en-US" sz="3200" dirty="0">
              <a:solidFill>
                <a:schemeClr val="bg1"/>
              </a:solidFill>
            </a:endParaRPr>
          </a:p>
          <a:p>
            <a:pPr algn="ctr"/>
            <a:r>
              <a:rPr lang="en-US" sz="3200" i="1" dirty="0">
                <a:solidFill>
                  <a:schemeClr val="bg1"/>
                </a:solidFill>
              </a:rPr>
              <a:t>Area of Learning and Experience Languages, Literacy </a:t>
            </a:r>
            <a:r>
              <a:rPr lang="en-US" sz="3200" i="1" dirty="0" err="1">
                <a:solidFill>
                  <a:schemeClr val="bg1"/>
                </a:solidFill>
              </a:rPr>
              <a:t>ans</a:t>
            </a:r>
            <a:r>
              <a:rPr lang="en-US" sz="3200" i="1" dirty="0">
                <a:solidFill>
                  <a:schemeClr val="bg1"/>
                </a:solidFill>
              </a:rPr>
              <a:t> </a:t>
            </a:r>
            <a:r>
              <a:rPr lang="en-US" sz="3200" i="1" dirty="0" err="1">
                <a:solidFill>
                  <a:schemeClr val="bg1"/>
                </a:solidFill>
              </a:rPr>
              <a:t>Comminication</a:t>
            </a:r>
            <a:endParaRPr lang="en-US" sz="3200" i="1" dirty="0">
              <a:solidFill>
                <a:schemeClr val="bg1"/>
              </a:solidFill>
            </a:endParaRPr>
          </a:p>
        </p:txBody>
      </p:sp>
      <p:pic>
        <p:nvPicPr>
          <p:cNvPr id="10" name="Picture 9">
            <a:extLst>
              <a:ext uri="{FF2B5EF4-FFF2-40B4-BE49-F238E27FC236}">
                <a16:creationId xmlns:a16="http://schemas.microsoft.com/office/drawing/2014/main" id="{DE8ACF99-A069-E344-B6CA-8BA2CCEFB340}"/>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240041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2387600" y="441736"/>
            <a:ext cx="7890933" cy="1754326"/>
          </a:xfrm>
          <a:prstGeom prst="rect">
            <a:avLst/>
          </a:prstGeom>
          <a:solidFill>
            <a:schemeClr val="tx2"/>
          </a:solidFill>
          <a:ln w="57150">
            <a:solidFill>
              <a:schemeClr val="accent1"/>
            </a:solidFill>
          </a:ln>
        </p:spPr>
        <p:txBody>
          <a:bodyPr wrap="square" rtlCol="0" anchor="t">
            <a:spAutoFit/>
          </a:bodyPr>
          <a:lstStyle/>
          <a:p>
            <a:pPr algn="ctr"/>
            <a:r>
              <a:rPr lang="en-US" sz="3600" b="1" dirty="0" err="1">
                <a:solidFill>
                  <a:schemeClr val="bg1"/>
                </a:solidFill>
              </a:rPr>
              <a:t>Rhan</a:t>
            </a:r>
            <a:r>
              <a:rPr lang="en-US" sz="3600" b="1" dirty="0">
                <a:solidFill>
                  <a:schemeClr val="bg1"/>
                </a:solidFill>
              </a:rPr>
              <a:t> 1:  </a:t>
            </a:r>
            <a:r>
              <a:rPr lang="en-US" sz="3600" b="1" dirty="0" err="1">
                <a:solidFill>
                  <a:schemeClr val="bg1"/>
                </a:solidFill>
              </a:rPr>
              <a:t>Pwy</a:t>
            </a:r>
            <a:r>
              <a:rPr lang="en-US" sz="3600" b="1" dirty="0">
                <a:solidFill>
                  <a:schemeClr val="bg1"/>
                </a:solidFill>
              </a:rPr>
              <a:t> </a:t>
            </a:r>
            <a:r>
              <a:rPr lang="en-US" sz="3600" b="1" dirty="0" err="1">
                <a:solidFill>
                  <a:schemeClr val="bg1"/>
                </a:solidFill>
              </a:rPr>
              <a:t>ydy</a:t>
            </a:r>
            <a:r>
              <a:rPr lang="en-US" sz="3600" b="1" dirty="0">
                <a:solidFill>
                  <a:schemeClr val="bg1"/>
                </a:solidFill>
              </a:rPr>
              <a:t> </a:t>
            </a:r>
            <a:r>
              <a:rPr lang="en-US" sz="3600" b="1" dirty="0" err="1">
                <a:solidFill>
                  <a:schemeClr val="bg1"/>
                </a:solidFill>
              </a:rPr>
              <a:t>pwy</a:t>
            </a:r>
            <a:r>
              <a:rPr lang="en-US" sz="3600" b="1" dirty="0">
                <a:solidFill>
                  <a:schemeClr val="bg1"/>
                </a:solidFill>
              </a:rPr>
              <a:t>?</a:t>
            </a:r>
          </a:p>
          <a:p>
            <a:pPr algn="ctr"/>
            <a:endParaRPr lang="en-US" sz="3600" b="1" dirty="0">
              <a:solidFill>
                <a:schemeClr val="bg1"/>
              </a:solidFill>
            </a:endParaRPr>
          </a:p>
          <a:p>
            <a:pPr algn="ctr"/>
            <a:r>
              <a:rPr lang="en-US" sz="3600" b="1" i="1" dirty="0">
                <a:solidFill>
                  <a:schemeClr val="bg1"/>
                </a:solidFill>
              </a:rPr>
              <a:t>Part 1:  Who’s who?</a:t>
            </a:r>
          </a:p>
        </p:txBody>
      </p:sp>
      <p:pic>
        <p:nvPicPr>
          <p:cNvPr id="14" name="Picture 13">
            <a:extLst>
              <a:ext uri="{FF2B5EF4-FFF2-40B4-BE49-F238E27FC236}">
                <a16:creationId xmlns:a16="http://schemas.microsoft.com/office/drawing/2014/main" id="{5D5D385A-FDEF-144B-83B4-61D3F21A7C1E}"/>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2F243718-9F1C-774C-8DB3-79EB127B86F0}"/>
              </a:ext>
            </a:extLst>
          </p:cNvPr>
          <p:cNvPicPr>
            <a:picLocks noChangeAspect="1"/>
          </p:cNvPicPr>
          <p:nvPr/>
        </p:nvPicPr>
        <p:blipFill rotWithShape="1">
          <a:blip r:embed="rId3"/>
          <a:srcRect t="15795" r="2070" b="15795"/>
          <a:stretch/>
        </p:blipFill>
        <p:spPr>
          <a:xfrm>
            <a:off x="4030133" y="2686353"/>
            <a:ext cx="4047065" cy="2827094"/>
          </a:xfrm>
          <a:prstGeom prst="rect">
            <a:avLst/>
          </a:prstGeom>
          <a:ln w="76200">
            <a:solidFill>
              <a:schemeClr val="accent1"/>
            </a:solidFill>
          </a:ln>
        </p:spPr>
      </p:pic>
    </p:spTree>
    <p:extLst>
      <p:ext uri="{BB962C8B-B14F-4D97-AF65-F5344CB8AC3E}">
        <p14:creationId xmlns:p14="http://schemas.microsoft.com/office/powerpoint/2010/main" val="215270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umbrella&#10;&#10;Description generated with very high confidence">
            <a:extLst>
              <a:ext uri="{FF2B5EF4-FFF2-40B4-BE49-F238E27FC236}">
                <a16:creationId xmlns:a16="http://schemas.microsoft.com/office/drawing/2014/main" id="{C319207A-8F27-4F8A-AF6A-F5023724F362}"/>
              </a:ext>
            </a:extLst>
          </p:cNvPr>
          <p:cNvPicPr>
            <a:picLocks noChangeAspect="1"/>
          </p:cNvPicPr>
          <p:nvPr/>
        </p:nvPicPr>
        <p:blipFill>
          <a:blip r:embed="rId3"/>
          <a:stretch>
            <a:fillRect/>
          </a:stretch>
        </p:blipFill>
        <p:spPr>
          <a:xfrm>
            <a:off x="2933643" y="1534684"/>
            <a:ext cx="6063097" cy="4282409"/>
          </a:xfrm>
          <a:prstGeom prst="rect">
            <a:avLst/>
          </a:prstGeom>
        </p:spPr>
      </p:pic>
      <p:sp>
        <p:nvSpPr>
          <p:cNvPr id="8" name="Speech Bubble: Rectangle with Corners Rounded 7">
            <a:extLst>
              <a:ext uri="{FF2B5EF4-FFF2-40B4-BE49-F238E27FC236}">
                <a16:creationId xmlns:a16="http://schemas.microsoft.com/office/drawing/2014/main" id="{BE77169E-54F3-4FD9-AEDA-2687EF4AB3D8}"/>
              </a:ext>
            </a:extLst>
          </p:cNvPr>
          <p:cNvSpPr/>
          <p:nvPr/>
        </p:nvSpPr>
        <p:spPr>
          <a:xfrm>
            <a:off x="288169" y="1586162"/>
            <a:ext cx="2412999" cy="1276047"/>
          </a:xfrm>
          <a:prstGeom prst="wedgeRoundRectCallout">
            <a:avLst>
              <a:gd name="adj1" fmla="val 62535"/>
              <a:gd name="adj2" fmla="val 89731"/>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Bore da!</a:t>
            </a:r>
          </a:p>
          <a:p>
            <a:pPr algn="ctr"/>
            <a:endParaRPr lang="en-GB" dirty="0"/>
          </a:p>
          <a:p>
            <a:pPr algn="ctr"/>
            <a:r>
              <a:rPr lang="en-GB" dirty="0">
                <a:latin typeface="Berlin Sans FB"/>
              </a:rPr>
              <a:t>Good morning!</a:t>
            </a:r>
          </a:p>
        </p:txBody>
      </p:sp>
      <p:sp>
        <p:nvSpPr>
          <p:cNvPr id="9" name="Speech Bubble: Rectangle with Corners Rounded 8">
            <a:extLst>
              <a:ext uri="{FF2B5EF4-FFF2-40B4-BE49-F238E27FC236}">
                <a16:creationId xmlns:a16="http://schemas.microsoft.com/office/drawing/2014/main" id="{DED6EC2C-D074-4D95-A851-51E10500ECEF}"/>
              </a:ext>
            </a:extLst>
          </p:cNvPr>
          <p:cNvSpPr/>
          <p:nvPr/>
        </p:nvSpPr>
        <p:spPr>
          <a:xfrm>
            <a:off x="176646" y="4148215"/>
            <a:ext cx="2524522" cy="1583929"/>
          </a:xfrm>
          <a:prstGeom prst="wedgeRoundRectCallout">
            <a:avLst>
              <a:gd name="adj1" fmla="val 77601"/>
              <a:gd name="adj2" fmla="val 18807"/>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Noswaith</a:t>
            </a:r>
            <a:r>
              <a:rPr lang="en-GB" sz="3200" b="1" dirty="0"/>
              <a:t> </a:t>
            </a:r>
            <a:r>
              <a:rPr lang="en-GB" sz="3200" b="1" dirty="0" err="1"/>
              <a:t>dda</a:t>
            </a:r>
            <a:r>
              <a:rPr lang="en-GB" sz="3200" b="1" dirty="0"/>
              <a:t>!</a:t>
            </a:r>
          </a:p>
          <a:p>
            <a:pPr algn="ctr"/>
            <a:endParaRPr lang="en-GB" dirty="0"/>
          </a:p>
          <a:p>
            <a:pPr algn="ctr"/>
            <a:r>
              <a:rPr lang="en-GB" dirty="0">
                <a:latin typeface="Berlin Sans FB"/>
              </a:rPr>
              <a:t>Good evening!</a:t>
            </a:r>
          </a:p>
        </p:txBody>
      </p:sp>
      <p:sp>
        <p:nvSpPr>
          <p:cNvPr id="10" name="Speech Bubble: Rectangle with Corners Rounded 9">
            <a:extLst>
              <a:ext uri="{FF2B5EF4-FFF2-40B4-BE49-F238E27FC236}">
                <a16:creationId xmlns:a16="http://schemas.microsoft.com/office/drawing/2014/main" id="{B20CB297-0B4B-45E9-B67F-52BB5A027531}"/>
              </a:ext>
            </a:extLst>
          </p:cNvPr>
          <p:cNvSpPr/>
          <p:nvPr/>
        </p:nvSpPr>
        <p:spPr>
          <a:xfrm>
            <a:off x="9194194" y="1545875"/>
            <a:ext cx="2602593" cy="1586667"/>
          </a:xfrm>
          <a:prstGeom prst="wedgeRoundRectCallout">
            <a:avLst>
              <a:gd name="adj1" fmla="val -67466"/>
              <a:gd name="adj2" fmla="val 67025"/>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Prynhawn</a:t>
            </a:r>
            <a:r>
              <a:rPr lang="en-GB" sz="3200" b="1" dirty="0"/>
              <a:t> da!</a:t>
            </a:r>
          </a:p>
          <a:p>
            <a:pPr algn="ctr"/>
            <a:endParaRPr lang="en-GB" dirty="0"/>
          </a:p>
          <a:p>
            <a:pPr algn="ctr"/>
            <a:r>
              <a:rPr lang="en-GB" dirty="0">
                <a:latin typeface="Berlin Sans FB"/>
              </a:rPr>
              <a:t>Good afternoon!</a:t>
            </a:r>
          </a:p>
        </p:txBody>
      </p:sp>
      <p:sp>
        <p:nvSpPr>
          <p:cNvPr id="11" name="Speech Bubble: Rectangle with Corners Rounded 10">
            <a:extLst>
              <a:ext uri="{FF2B5EF4-FFF2-40B4-BE49-F238E27FC236}">
                <a16:creationId xmlns:a16="http://schemas.microsoft.com/office/drawing/2014/main" id="{1BCF92C0-7756-4B27-B6B1-F18A620B06A4}"/>
              </a:ext>
            </a:extLst>
          </p:cNvPr>
          <p:cNvSpPr/>
          <p:nvPr/>
        </p:nvSpPr>
        <p:spPr>
          <a:xfrm>
            <a:off x="9229215" y="4186052"/>
            <a:ext cx="2412999" cy="1547644"/>
          </a:xfrm>
          <a:prstGeom prst="wedgeRoundRectCallout">
            <a:avLst>
              <a:gd name="adj1" fmla="val -83429"/>
              <a:gd name="adj2" fmla="val 31339"/>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Nos da!</a:t>
            </a:r>
          </a:p>
          <a:p>
            <a:pPr algn="ctr"/>
            <a:endParaRPr lang="en-GB" dirty="0"/>
          </a:p>
          <a:p>
            <a:pPr algn="ctr"/>
            <a:r>
              <a:rPr lang="en-GB" dirty="0">
                <a:latin typeface="Berlin Sans FB"/>
              </a:rPr>
              <a:t>Good night!</a:t>
            </a:r>
          </a:p>
        </p:txBody>
      </p:sp>
      <p:pic>
        <p:nvPicPr>
          <p:cNvPr id="13" name="Picture 12">
            <a:extLst>
              <a:ext uri="{FF2B5EF4-FFF2-40B4-BE49-F238E27FC236}">
                <a16:creationId xmlns:a16="http://schemas.microsoft.com/office/drawing/2014/main" id="{FF5C634A-FD27-4640-94E0-EBA8DB743A7C}"/>
              </a:ext>
            </a:extLst>
          </p:cNvPr>
          <p:cNvPicPr>
            <a:picLocks noChangeAspect="1"/>
          </p:cNvPicPr>
          <p:nvPr/>
        </p:nvPicPr>
        <p:blipFill rotWithShape="1">
          <a:blip r:embed="rId4"/>
          <a:srcRect t="6497" b="12147"/>
          <a:stretch/>
        </p:blipFill>
        <p:spPr>
          <a:xfrm>
            <a:off x="0" y="6003738"/>
            <a:ext cx="12192000" cy="854262"/>
          </a:xfrm>
          <a:prstGeom prst="rect">
            <a:avLst/>
          </a:prstGeom>
        </p:spPr>
      </p:pic>
      <p:sp>
        <p:nvSpPr>
          <p:cNvPr id="14" name="TextBox 13">
            <a:extLst>
              <a:ext uri="{FF2B5EF4-FFF2-40B4-BE49-F238E27FC236}">
                <a16:creationId xmlns:a16="http://schemas.microsoft.com/office/drawing/2014/main" id="{B5503311-4E2D-A546-AD90-BEA9BA55ABCC}"/>
              </a:ext>
            </a:extLst>
          </p:cNvPr>
          <p:cNvSpPr txBox="1"/>
          <p:nvPr/>
        </p:nvSpPr>
        <p:spPr>
          <a:xfrm>
            <a:off x="3561134" y="181230"/>
            <a:ext cx="5069731" cy="1184940"/>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Dechrau</a:t>
            </a:r>
            <a:r>
              <a:rPr lang="en-US" sz="3200" b="1" dirty="0">
                <a:solidFill>
                  <a:schemeClr val="bg1"/>
                </a:solidFill>
              </a:rPr>
              <a:t> </a:t>
            </a:r>
            <a:r>
              <a:rPr lang="en-US" sz="3200" b="1" dirty="0" err="1">
                <a:solidFill>
                  <a:schemeClr val="bg1"/>
                </a:solidFill>
              </a:rPr>
              <a:t>arni</a:t>
            </a:r>
            <a:r>
              <a:rPr lang="en-US" sz="3200" b="1" dirty="0">
                <a:solidFill>
                  <a:schemeClr val="bg1"/>
                </a:solidFill>
              </a:rPr>
              <a:t> …</a:t>
            </a:r>
          </a:p>
          <a:p>
            <a:pPr algn="ctr"/>
            <a:endParaRPr lang="en-US" sz="1100" b="1" dirty="0">
              <a:solidFill>
                <a:schemeClr val="bg1"/>
              </a:solidFill>
            </a:endParaRPr>
          </a:p>
          <a:p>
            <a:pPr algn="ctr"/>
            <a:r>
              <a:rPr lang="en-US" sz="2800" b="1" i="1" dirty="0">
                <a:solidFill>
                  <a:schemeClr val="bg1"/>
                </a:solidFill>
              </a:rPr>
              <a:t>Getting started …</a:t>
            </a:r>
          </a:p>
        </p:txBody>
      </p:sp>
    </p:spTree>
    <p:extLst>
      <p:ext uri="{BB962C8B-B14F-4D97-AF65-F5344CB8AC3E}">
        <p14:creationId xmlns:p14="http://schemas.microsoft.com/office/powerpoint/2010/main" val="201478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258AB5-74A0-9040-A162-4DC7B5AA4581}"/>
              </a:ext>
            </a:extLst>
          </p:cNvPr>
          <p:cNvSpPr>
            <a:spLocks noGrp="1"/>
          </p:cNvSpPr>
          <p:nvPr>
            <p:ph idx="1"/>
          </p:nvPr>
        </p:nvSpPr>
        <p:spPr>
          <a:xfrm>
            <a:off x="1765661" y="2189018"/>
            <a:ext cx="8915400" cy="3777622"/>
          </a:xfrm>
        </p:spPr>
        <p:txBody>
          <a:bodyPr>
            <a:normAutofit/>
          </a:bodyPr>
          <a:lstStyle/>
          <a:p>
            <a:pPr marL="0" indent="0" algn="ctr">
              <a:buNone/>
            </a:pPr>
            <a:r>
              <a:rPr lang="en-US" sz="5400" b="1" dirty="0"/>
              <a:t>…… </a:t>
            </a:r>
            <a:r>
              <a:rPr lang="en-US" sz="5400" b="1" dirty="0" err="1"/>
              <a:t>y</a:t>
            </a:r>
            <a:r>
              <a:rPr lang="en-US" sz="5400" b="1" u="sng" dirty="0" err="1"/>
              <a:t>dw</a:t>
            </a:r>
            <a:r>
              <a:rPr lang="en-US" sz="5400" b="1" dirty="0"/>
              <a:t> </a:t>
            </a:r>
            <a:r>
              <a:rPr lang="en-US" sz="5400" b="1" dirty="0" err="1"/>
              <a:t>i</a:t>
            </a:r>
            <a:r>
              <a:rPr lang="en-US" sz="5400" b="1" dirty="0"/>
              <a:t>.</a:t>
            </a:r>
          </a:p>
          <a:p>
            <a:pPr algn="ctr"/>
            <a:endParaRPr lang="en-US" sz="5400" b="1" dirty="0"/>
          </a:p>
          <a:p>
            <a:pPr marL="0" indent="0" algn="ctr">
              <a:buNone/>
            </a:pPr>
            <a:r>
              <a:rPr lang="en-US" sz="5400" b="1" dirty="0"/>
              <a:t>….</a:t>
            </a:r>
            <a:r>
              <a:rPr lang="en-US" sz="5400" b="1" u="sng" dirty="0" err="1"/>
              <a:t>dw</a:t>
            </a:r>
            <a:r>
              <a:rPr lang="en-US" sz="5400" b="1" dirty="0"/>
              <a:t> </a:t>
            </a:r>
            <a:r>
              <a:rPr lang="en-US" sz="5400" b="1" dirty="0" err="1"/>
              <a:t>i</a:t>
            </a:r>
            <a:r>
              <a:rPr lang="en-US" sz="5400" b="1" dirty="0"/>
              <a:t>.</a:t>
            </a:r>
          </a:p>
        </p:txBody>
      </p:sp>
      <p:sp>
        <p:nvSpPr>
          <p:cNvPr id="4" name="TextBox 3">
            <a:extLst>
              <a:ext uri="{FF2B5EF4-FFF2-40B4-BE49-F238E27FC236}">
                <a16:creationId xmlns:a16="http://schemas.microsoft.com/office/drawing/2014/main" id="{FBAD15C1-5523-9E4B-B837-BB46527549ED}"/>
              </a:ext>
            </a:extLst>
          </p:cNvPr>
          <p:cNvSpPr txBox="1"/>
          <p:nvPr/>
        </p:nvSpPr>
        <p:spPr>
          <a:xfrm rot="21110102">
            <a:off x="1241839" y="1634908"/>
            <a:ext cx="1579418" cy="769441"/>
          </a:xfrm>
          <a:prstGeom prst="rect">
            <a:avLst/>
          </a:prstGeom>
          <a:solidFill>
            <a:srgbClr val="FFC000"/>
          </a:solidFill>
        </p:spPr>
        <p:txBody>
          <a:bodyPr wrap="square" rtlCol="0">
            <a:spAutoFit/>
          </a:bodyPr>
          <a:lstStyle/>
          <a:p>
            <a:pPr algn="ctr"/>
            <a:r>
              <a:rPr lang="en-US" sz="4400" b="1" dirty="0"/>
              <a:t>Nia</a:t>
            </a:r>
          </a:p>
        </p:txBody>
      </p:sp>
      <p:sp>
        <p:nvSpPr>
          <p:cNvPr id="5" name="TextBox 4">
            <a:extLst>
              <a:ext uri="{FF2B5EF4-FFF2-40B4-BE49-F238E27FC236}">
                <a16:creationId xmlns:a16="http://schemas.microsoft.com/office/drawing/2014/main" id="{0B993006-403B-F143-A7B3-B222B8B50A66}"/>
              </a:ext>
            </a:extLst>
          </p:cNvPr>
          <p:cNvSpPr txBox="1"/>
          <p:nvPr/>
        </p:nvSpPr>
        <p:spPr>
          <a:xfrm rot="21110102">
            <a:off x="2501513" y="2898515"/>
            <a:ext cx="1579418" cy="769441"/>
          </a:xfrm>
          <a:prstGeom prst="rect">
            <a:avLst/>
          </a:prstGeom>
          <a:solidFill>
            <a:srgbClr val="FFC000"/>
          </a:solidFill>
        </p:spPr>
        <p:txBody>
          <a:bodyPr wrap="square" rtlCol="0">
            <a:spAutoFit/>
          </a:bodyPr>
          <a:lstStyle/>
          <a:p>
            <a:pPr algn="ctr"/>
            <a:r>
              <a:rPr lang="en-US" sz="4400" b="1" dirty="0"/>
              <a:t>Lee</a:t>
            </a:r>
          </a:p>
        </p:txBody>
      </p:sp>
      <p:sp>
        <p:nvSpPr>
          <p:cNvPr id="6" name="TextBox 5">
            <a:extLst>
              <a:ext uri="{FF2B5EF4-FFF2-40B4-BE49-F238E27FC236}">
                <a16:creationId xmlns:a16="http://schemas.microsoft.com/office/drawing/2014/main" id="{1F53F5D3-833C-7C4F-8B48-5FBB1C68F21B}"/>
              </a:ext>
            </a:extLst>
          </p:cNvPr>
          <p:cNvSpPr txBox="1"/>
          <p:nvPr/>
        </p:nvSpPr>
        <p:spPr>
          <a:xfrm rot="21110102">
            <a:off x="1498801" y="4330320"/>
            <a:ext cx="1579418" cy="769441"/>
          </a:xfrm>
          <a:prstGeom prst="rect">
            <a:avLst/>
          </a:prstGeom>
          <a:solidFill>
            <a:srgbClr val="FFC000"/>
          </a:solidFill>
        </p:spPr>
        <p:txBody>
          <a:bodyPr wrap="square" rtlCol="0">
            <a:spAutoFit/>
          </a:bodyPr>
          <a:lstStyle/>
          <a:p>
            <a:pPr algn="ctr"/>
            <a:r>
              <a:rPr lang="en-US" sz="4400" b="1" dirty="0"/>
              <a:t>Rhys</a:t>
            </a:r>
          </a:p>
        </p:txBody>
      </p:sp>
      <p:sp>
        <p:nvSpPr>
          <p:cNvPr id="7" name="TextBox 6">
            <a:extLst>
              <a:ext uri="{FF2B5EF4-FFF2-40B4-BE49-F238E27FC236}">
                <a16:creationId xmlns:a16="http://schemas.microsoft.com/office/drawing/2014/main" id="{81E073CF-C6FB-2B4B-9FE6-C518694F9959}"/>
              </a:ext>
            </a:extLst>
          </p:cNvPr>
          <p:cNvSpPr txBox="1"/>
          <p:nvPr/>
        </p:nvSpPr>
        <p:spPr>
          <a:xfrm rot="788071">
            <a:off x="9368504" y="1473113"/>
            <a:ext cx="1579418" cy="769441"/>
          </a:xfrm>
          <a:prstGeom prst="rect">
            <a:avLst/>
          </a:prstGeom>
          <a:solidFill>
            <a:srgbClr val="FFC000"/>
          </a:solidFill>
        </p:spPr>
        <p:txBody>
          <a:bodyPr wrap="square" rtlCol="0">
            <a:spAutoFit/>
          </a:bodyPr>
          <a:lstStyle/>
          <a:p>
            <a:pPr algn="ctr"/>
            <a:r>
              <a:rPr lang="en-US" sz="4400" b="1" dirty="0"/>
              <a:t>Tomi</a:t>
            </a:r>
          </a:p>
        </p:txBody>
      </p:sp>
      <p:sp>
        <p:nvSpPr>
          <p:cNvPr id="8" name="TextBox 7">
            <a:extLst>
              <a:ext uri="{FF2B5EF4-FFF2-40B4-BE49-F238E27FC236}">
                <a16:creationId xmlns:a16="http://schemas.microsoft.com/office/drawing/2014/main" id="{914AF473-2393-EE42-8C8B-67D79DEA2C73}"/>
              </a:ext>
            </a:extLst>
          </p:cNvPr>
          <p:cNvSpPr txBox="1"/>
          <p:nvPr/>
        </p:nvSpPr>
        <p:spPr>
          <a:xfrm rot="788071">
            <a:off x="8327830" y="2837386"/>
            <a:ext cx="1579418" cy="769441"/>
          </a:xfrm>
          <a:prstGeom prst="rect">
            <a:avLst/>
          </a:prstGeom>
          <a:solidFill>
            <a:srgbClr val="FFC000"/>
          </a:solidFill>
        </p:spPr>
        <p:txBody>
          <a:bodyPr wrap="square" rtlCol="0">
            <a:spAutoFit/>
          </a:bodyPr>
          <a:lstStyle/>
          <a:p>
            <a:pPr algn="ctr"/>
            <a:r>
              <a:rPr lang="en-US" sz="4400" b="1" dirty="0" err="1"/>
              <a:t>Nel</a:t>
            </a:r>
            <a:endParaRPr lang="en-US" sz="4400" b="1" dirty="0"/>
          </a:p>
        </p:txBody>
      </p:sp>
      <p:sp>
        <p:nvSpPr>
          <p:cNvPr id="9" name="TextBox 8">
            <a:extLst>
              <a:ext uri="{FF2B5EF4-FFF2-40B4-BE49-F238E27FC236}">
                <a16:creationId xmlns:a16="http://schemas.microsoft.com/office/drawing/2014/main" id="{6EE35451-9D28-224D-B35B-37FC746A3D71}"/>
              </a:ext>
            </a:extLst>
          </p:cNvPr>
          <p:cNvSpPr txBox="1"/>
          <p:nvPr/>
        </p:nvSpPr>
        <p:spPr>
          <a:xfrm rot="788071">
            <a:off x="9034879" y="4527502"/>
            <a:ext cx="1579418" cy="769441"/>
          </a:xfrm>
          <a:prstGeom prst="rect">
            <a:avLst/>
          </a:prstGeom>
          <a:solidFill>
            <a:srgbClr val="FFC000"/>
          </a:solidFill>
        </p:spPr>
        <p:txBody>
          <a:bodyPr wrap="square" rtlCol="0">
            <a:spAutoFit/>
          </a:bodyPr>
          <a:lstStyle/>
          <a:p>
            <a:pPr algn="ctr"/>
            <a:r>
              <a:rPr lang="en-US" sz="4400" b="1" dirty="0"/>
              <a:t>Beth</a:t>
            </a:r>
          </a:p>
        </p:txBody>
      </p:sp>
      <p:sp>
        <p:nvSpPr>
          <p:cNvPr id="13" name="TextBox 12">
            <a:extLst>
              <a:ext uri="{FF2B5EF4-FFF2-40B4-BE49-F238E27FC236}">
                <a16:creationId xmlns:a16="http://schemas.microsoft.com/office/drawing/2014/main" id="{80504152-34D1-A141-B6E3-36B0177B3F44}"/>
              </a:ext>
            </a:extLst>
          </p:cNvPr>
          <p:cNvSpPr txBox="1"/>
          <p:nvPr/>
        </p:nvSpPr>
        <p:spPr>
          <a:xfrm>
            <a:off x="3561134" y="181230"/>
            <a:ext cx="5069731" cy="1061829"/>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Pwy</a:t>
            </a:r>
            <a:r>
              <a:rPr lang="en-US" sz="3200" b="1" dirty="0">
                <a:solidFill>
                  <a:schemeClr val="bg1"/>
                </a:solidFill>
              </a:rPr>
              <a:t> </a:t>
            </a:r>
            <a:r>
              <a:rPr lang="en-US" sz="3200" b="1" dirty="0" err="1">
                <a:solidFill>
                  <a:schemeClr val="bg1"/>
                </a:solidFill>
              </a:rPr>
              <a:t>wyt</a:t>
            </a:r>
            <a:r>
              <a:rPr lang="en-US" sz="3200" b="1" dirty="0">
                <a:solidFill>
                  <a:schemeClr val="bg1"/>
                </a:solidFill>
              </a:rPr>
              <a:t> </a:t>
            </a:r>
            <a:r>
              <a:rPr lang="en-US" sz="3200" b="1" dirty="0" err="1">
                <a:solidFill>
                  <a:schemeClr val="bg1"/>
                </a:solidFill>
              </a:rPr>
              <a:t>ti</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Who are you?</a:t>
            </a:r>
          </a:p>
        </p:txBody>
      </p:sp>
      <p:pic>
        <p:nvPicPr>
          <p:cNvPr id="14" name="Picture 13">
            <a:extLst>
              <a:ext uri="{FF2B5EF4-FFF2-40B4-BE49-F238E27FC236}">
                <a16:creationId xmlns:a16="http://schemas.microsoft.com/office/drawing/2014/main" id="{1982720D-BFC1-4842-ACBC-564F5A8FE205}"/>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212140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1236134" y="1322270"/>
            <a:ext cx="10227732" cy="2862322"/>
          </a:xfrm>
          <a:prstGeom prst="rect">
            <a:avLst/>
          </a:prstGeom>
          <a:solidFill>
            <a:schemeClr val="tx2"/>
          </a:solidFill>
          <a:ln w="57150">
            <a:solidFill>
              <a:schemeClr val="accent1"/>
            </a:solidFill>
          </a:ln>
        </p:spPr>
        <p:txBody>
          <a:bodyPr wrap="square" rtlCol="0" anchor="t">
            <a:spAutoFit/>
          </a:bodyPr>
          <a:lstStyle/>
          <a:p>
            <a:r>
              <a:rPr lang="en-US" sz="3600" b="1" dirty="0" err="1">
                <a:solidFill>
                  <a:schemeClr val="bg1"/>
                </a:solidFill>
              </a:rPr>
              <a:t>Rhan</a:t>
            </a:r>
            <a:r>
              <a:rPr lang="en-US" sz="3600" b="1" dirty="0">
                <a:solidFill>
                  <a:schemeClr val="bg1"/>
                </a:solidFill>
              </a:rPr>
              <a:t> 2:  </a:t>
            </a:r>
            <a:r>
              <a:rPr lang="en-US" sz="3600" b="1" dirty="0" err="1">
                <a:solidFill>
                  <a:schemeClr val="bg1"/>
                </a:solidFill>
              </a:rPr>
              <a:t>Fframwaith</a:t>
            </a:r>
            <a:r>
              <a:rPr lang="en-US" sz="3600" b="1" dirty="0">
                <a:solidFill>
                  <a:schemeClr val="bg1"/>
                </a:solidFill>
              </a:rPr>
              <a:t> </a:t>
            </a:r>
            <a:r>
              <a:rPr lang="en-US" sz="3600" b="1" dirty="0" err="1">
                <a:solidFill>
                  <a:schemeClr val="bg1"/>
                </a:solidFill>
              </a:rPr>
              <a:t>Cymwyseddau</a:t>
            </a:r>
            <a:r>
              <a:rPr lang="en-US" sz="3600" b="1" dirty="0">
                <a:solidFill>
                  <a:schemeClr val="bg1"/>
                </a:solidFill>
              </a:rPr>
              <a:t> </a:t>
            </a:r>
            <a:r>
              <a:rPr lang="en-US" sz="3600" b="1" dirty="0" err="1">
                <a:solidFill>
                  <a:schemeClr val="bg1"/>
                </a:solidFill>
              </a:rPr>
              <a:t>Iaith</a:t>
            </a:r>
            <a:r>
              <a:rPr lang="en-US" sz="3600" b="1" dirty="0">
                <a:solidFill>
                  <a:schemeClr val="bg1"/>
                </a:solidFill>
              </a:rPr>
              <a:t> </a:t>
            </a:r>
            <a:r>
              <a:rPr lang="en-US" sz="3600" b="1" dirty="0" err="1">
                <a:solidFill>
                  <a:schemeClr val="bg1"/>
                </a:solidFill>
              </a:rPr>
              <a:t>i</a:t>
            </a:r>
            <a:r>
              <a:rPr lang="en-US" sz="3600" b="1" dirty="0">
                <a:solidFill>
                  <a:schemeClr val="bg1"/>
                </a:solidFill>
              </a:rPr>
              <a:t> </a:t>
            </a:r>
            <a:r>
              <a:rPr lang="en-US" sz="3600" b="1" dirty="0" err="1">
                <a:solidFill>
                  <a:schemeClr val="bg1"/>
                </a:solidFill>
              </a:rPr>
              <a:t>Ymarferwyr</a:t>
            </a:r>
            <a:r>
              <a:rPr lang="en-US" sz="3600" b="1" dirty="0">
                <a:solidFill>
                  <a:schemeClr val="bg1"/>
                </a:solidFill>
              </a:rPr>
              <a:t> </a:t>
            </a:r>
            <a:r>
              <a:rPr lang="en-US" sz="3600" b="1" dirty="0" err="1">
                <a:solidFill>
                  <a:schemeClr val="bg1"/>
                </a:solidFill>
              </a:rPr>
              <a:t>Addysg</a:t>
            </a:r>
            <a:endParaRPr lang="en-US" sz="3600" b="1" dirty="0">
              <a:solidFill>
                <a:schemeClr val="bg1"/>
              </a:solidFill>
            </a:endParaRPr>
          </a:p>
          <a:p>
            <a:pPr algn="ctr"/>
            <a:endParaRPr lang="en-US" sz="3600" b="1" dirty="0">
              <a:solidFill>
                <a:schemeClr val="bg1"/>
              </a:solidFill>
            </a:endParaRPr>
          </a:p>
          <a:p>
            <a:r>
              <a:rPr lang="en-US" sz="3600" b="1" i="1" dirty="0">
                <a:solidFill>
                  <a:schemeClr val="bg1"/>
                </a:solidFill>
              </a:rPr>
              <a:t>Part 2:  Welsh Language Competency Framework for Education Practitioners</a:t>
            </a:r>
          </a:p>
        </p:txBody>
      </p:sp>
      <p:pic>
        <p:nvPicPr>
          <p:cNvPr id="14" name="Picture 13">
            <a:extLst>
              <a:ext uri="{FF2B5EF4-FFF2-40B4-BE49-F238E27FC236}">
                <a16:creationId xmlns:a16="http://schemas.microsoft.com/office/drawing/2014/main" id="{5D5D385A-FDEF-144B-83B4-61D3F21A7C1E}"/>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771584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1011382" y="2054904"/>
            <a:ext cx="10612582" cy="3816429"/>
          </a:xfrm>
          <a:prstGeom prst="rect">
            <a:avLst/>
          </a:prstGeom>
          <a:solidFill>
            <a:schemeClr val="accent1">
              <a:lumMod val="40000"/>
              <a:lumOff val="60000"/>
            </a:schemeClr>
          </a:solidFill>
          <a:ln>
            <a:solidFill>
              <a:srgbClr val="002060"/>
            </a:solidFill>
          </a:ln>
        </p:spPr>
        <p:txBody>
          <a:bodyPr wrap="square" rtlCol="0">
            <a:spAutoFit/>
          </a:bodyPr>
          <a:lstStyle/>
          <a:p>
            <a:pPr marL="285750" indent="-285750">
              <a:buFont typeface="Arial" panose="020B0604020202020204" pitchFamily="34" charset="0"/>
              <a:buChar char="•"/>
            </a:pPr>
            <a:r>
              <a:rPr lang="en-US" sz="2200" dirty="0"/>
              <a:t>It’s a national framework to measure Welsh language competency of all student teachers in Wales.</a:t>
            </a:r>
          </a:p>
          <a:p>
            <a:pPr marL="285750" indent="-285750">
              <a:buFont typeface="Arial" panose="020B0604020202020204" pitchFamily="34" charset="0"/>
              <a:buChar char="•"/>
            </a:pPr>
            <a:r>
              <a:rPr lang="en-US" sz="2200" dirty="0"/>
              <a:t>In the future, the aim is to use the Framework to measure Welsh language competency of the whole education sector.</a:t>
            </a:r>
          </a:p>
          <a:p>
            <a:pPr marL="285750" indent="-285750">
              <a:buFont typeface="Arial" panose="020B0604020202020204" pitchFamily="34" charset="0"/>
              <a:buChar char="•"/>
            </a:pPr>
            <a:r>
              <a:rPr lang="en-US" sz="2200" dirty="0"/>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200" dirty="0"/>
              <a:t>The Framework is a tool to help you plan further professional development opportunities when you enter the teaching profession.</a:t>
            </a:r>
          </a:p>
          <a:p>
            <a:pPr marL="285750" indent="-285750">
              <a:buFont typeface="Arial" panose="020B0604020202020204" pitchFamily="34" charset="0"/>
              <a:buChar char="•"/>
            </a:pPr>
            <a:r>
              <a:rPr lang="en-US" sz="2200" dirty="0"/>
              <a:t>You will need to submit a portfolio of evidence of your ability to use the Welsh language in the classroom.</a:t>
            </a:r>
          </a:p>
        </p:txBody>
      </p:sp>
      <p:pic>
        <p:nvPicPr>
          <p:cNvPr id="5" name="Picture 4">
            <a:extLst>
              <a:ext uri="{FF2B5EF4-FFF2-40B4-BE49-F238E27FC236}">
                <a16:creationId xmlns:a16="http://schemas.microsoft.com/office/drawing/2014/main" id="{31FC4A42-7CA5-D244-9AC1-D07FC91588E3}"/>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8" name="TextBox 7">
            <a:extLst>
              <a:ext uri="{FF2B5EF4-FFF2-40B4-BE49-F238E27FC236}">
                <a16:creationId xmlns:a16="http://schemas.microsoft.com/office/drawing/2014/main" id="{5E4777CD-882A-D148-8CB0-3D4A88E08D3F}"/>
              </a:ext>
            </a:extLst>
          </p:cNvPr>
          <p:cNvSpPr txBox="1"/>
          <p:nvPr/>
        </p:nvSpPr>
        <p:spPr>
          <a:xfrm>
            <a:off x="1011382" y="161657"/>
            <a:ext cx="10737273" cy="1569660"/>
          </a:xfrm>
          <a:prstGeom prst="rect">
            <a:avLst/>
          </a:prstGeom>
          <a:solidFill>
            <a:schemeClr val="tx2"/>
          </a:solidFill>
          <a:ln w="76200">
            <a:solidFill>
              <a:schemeClr val="bg1"/>
            </a:solidFill>
          </a:ln>
        </p:spPr>
        <p:txBody>
          <a:bodyPr wrap="square" rtlCol="0">
            <a:spAutoFit/>
          </a:bodyPr>
          <a:lstStyle/>
          <a:p>
            <a:pPr algn="ctr"/>
            <a:r>
              <a:rPr lang="en-US" sz="3200" dirty="0">
                <a:solidFill>
                  <a:schemeClr val="bg1"/>
                </a:solidFill>
              </a:rPr>
              <a:t>Beth </a:t>
            </a:r>
            <a:r>
              <a:rPr lang="en-US" sz="3200" dirty="0" err="1">
                <a:solidFill>
                  <a:schemeClr val="bg1"/>
                </a:solidFill>
              </a:rPr>
              <a:t>ydy’r</a:t>
            </a:r>
            <a:r>
              <a:rPr lang="en-US" sz="3200" dirty="0">
                <a:solidFill>
                  <a:schemeClr val="bg1"/>
                </a:solidFill>
              </a:rPr>
              <a:t> </a:t>
            </a:r>
            <a:r>
              <a:rPr lang="en-US" sz="3200" dirty="0" err="1">
                <a:solidFill>
                  <a:schemeClr val="bg1"/>
                </a:solidFill>
              </a:rPr>
              <a:t>Fframwaith</a:t>
            </a:r>
            <a:r>
              <a:rPr lang="en-US" sz="3200" dirty="0">
                <a:solidFill>
                  <a:schemeClr val="bg1"/>
                </a:solidFill>
              </a:rPr>
              <a:t> </a:t>
            </a:r>
            <a:r>
              <a:rPr lang="en-US" sz="3200" dirty="0" err="1">
                <a:solidFill>
                  <a:schemeClr val="bg1"/>
                </a:solidFill>
              </a:rPr>
              <a:t>Cymwyseddau</a:t>
            </a:r>
            <a:r>
              <a:rPr lang="en-US" sz="3200" dirty="0">
                <a:solidFill>
                  <a:schemeClr val="bg1"/>
                </a:solidFill>
              </a:rPr>
              <a:t> </a:t>
            </a:r>
            <a:r>
              <a:rPr lang="en-US" sz="3200" dirty="0" err="1">
                <a:solidFill>
                  <a:schemeClr val="bg1"/>
                </a:solidFill>
              </a:rPr>
              <a:t>Iaith</a:t>
            </a:r>
            <a:r>
              <a:rPr lang="en-US" sz="3200" dirty="0">
                <a:solidFill>
                  <a:schemeClr val="bg1"/>
                </a:solidFill>
              </a:rPr>
              <a:t> </a:t>
            </a:r>
            <a:r>
              <a:rPr lang="en-US" sz="3200" dirty="0" err="1">
                <a:solidFill>
                  <a:schemeClr val="bg1"/>
                </a:solidFill>
              </a:rPr>
              <a:t>i</a:t>
            </a:r>
            <a:r>
              <a:rPr lang="en-US" sz="3200" dirty="0">
                <a:solidFill>
                  <a:schemeClr val="bg1"/>
                </a:solidFill>
              </a:rPr>
              <a:t> </a:t>
            </a:r>
            <a:r>
              <a:rPr lang="en-US" sz="3200" dirty="0" err="1">
                <a:solidFill>
                  <a:schemeClr val="bg1"/>
                </a:solidFill>
              </a:rPr>
              <a:t>Ymarferwyr</a:t>
            </a:r>
            <a:r>
              <a:rPr lang="en-US" sz="3200" dirty="0">
                <a:solidFill>
                  <a:schemeClr val="bg1"/>
                </a:solidFill>
              </a:rPr>
              <a:t> </a:t>
            </a:r>
            <a:r>
              <a:rPr lang="en-US" sz="3200" dirty="0" err="1">
                <a:solidFill>
                  <a:schemeClr val="bg1"/>
                </a:solidFill>
              </a:rPr>
              <a:t>Addysg</a:t>
            </a:r>
            <a:r>
              <a:rPr lang="en-US" sz="3200" dirty="0">
                <a:solidFill>
                  <a:schemeClr val="bg1"/>
                </a:solidFill>
              </a:rPr>
              <a:t>?  </a:t>
            </a:r>
          </a:p>
          <a:p>
            <a:r>
              <a:rPr lang="en-US" sz="3200" i="1" dirty="0">
                <a:solidFill>
                  <a:schemeClr val="bg1"/>
                </a:solidFill>
              </a:rPr>
              <a:t>What is the Welsh Language </a:t>
            </a:r>
            <a:r>
              <a:rPr lang="en-US" sz="3200" i="1" dirty="0" err="1">
                <a:solidFill>
                  <a:schemeClr val="bg1"/>
                </a:solidFill>
              </a:rPr>
              <a:t>Competencay</a:t>
            </a:r>
            <a:r>
              <a:rPr lang="en-US" sz="3200" i="1" dirty="0">
                <a:solidFill>
                  <a:schemeClr val="bg1"/>
                </a:solidFill>
              </a:rPr>
              <a:t> Framework for </a:t>
            </a:r>
            <a:r>
              <a:rPr lang="en-US" sz="3200" i="1" dirty="0" err="1">
                <a:solidFill>
                  <a:schemeClr val="bg1"/>
                </a:solidFill>
              </a:rPr>
              <a:t>Eductaion</a:t>
            </a:r>
            <a:r>
              <a:rPr lang="en-US" sz="3200" i="1" dirty="0">
                <a:solidFill>
                  <a:schemeClr val="bg1"/>
                </a:solidFill>
              </a:rPr>
              <a:t> </a:t>
            </a:r>
            <a:r>
              <a:rPr lang="en-US" sz="3200" i="1" dirty="0" err="1">
                <a:solidFill>
                  <a:schemeClr val="bg1"/>
                </a:solidFill>
              </a:rPr>
              <a:t>Practionoers</a:t>
            </a:r>
            <a:r>
              <a:rPr lang="en-US" sz="3200" i="1" dirty="0">
                <a:solidFill>
                  <a:schemeClr val="bg1"/>
                </a:solidFill>
              </a:rPr>
              <a:t>?</a:t>
            </a:r>
          </a:p>
        </p:txBody>
      </p:sp>
    </p:spTree>
    <p:extLst>
      <p:ext uri="{BB962C8B-B14F-4D97-AF65-F5344CB8AC3E}">
        <p14:creationId xmlns:p14="http://schemas.microsoft.com/office/powerpoint/2010/main" val="129583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3"/>
          <a:stretch>
            <a:fillRect/>
          </a:stretch>
        </p:blipFill>
        <p:spPr>
          <a:xfrm>
            <a:off x="2036585" y="132629"/>
            <a:ext cx="8495964" cy="5723048"/>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10" name="Oval 9">
            <a:extLst>
              <a:ext uri="{FF2B5EF4-FFF2-40B4-BE49-F238E27FC236}">
                <a16:creationId xmlns:a16="http://schemas.microsoft.com/office/drawing/2014/main" id="{7FC4140F-D63E-7946-9CFF-D663A92D6F92}"/>
              </a:ext>
            </a:extLst>
          </p:cNvPr>
          <p:cNvSpPr/>
          <p:nvPr/>
        </p:nvSpPr>
        <p:spPr>
          <a:xfrm>
            <a:off x="2214888" y="206235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195238" y="277091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30582" y="3811979"/>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30582" y="4783775"/>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20639" y="139733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508713" y="139733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05469" y="2519265"/>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3"/>
          <a:stretch>
            <a:fillRect/>
          </a:stretch>
        </p:blipFill>
        <p:spPr>
          <a:xfrm>
            <a:off x="2174630" y="243319"/>
            <a:ext cx="9479769" cy="5511037"/>
          </a:xfrm>
          <a:prstGeom prst="rect">
            <a:avLst/>
          </a:prstGeom>
          <a:ln w="38100">
            <a:solidFill>
              <a:schemeClr val="tx1"/>
            </a:solidFill>
          </a:ln>
        </p:spPr>
      </p:pic>
      <p:sp>
        <p:nvSpPr>
          <p:cNvPr id="5" name="TextBox 4">
            <a:extLst>
              <a:ext uri="{FF2B5EF4-FFF2-40B4-BE49-F238E27FC236}">
                <a16:creationId xmlns:a16="http://schemas.microsoft.com/office/drawing/2014/main" id="{FB9D41B1-11CD-7F44-A0C0-94BAF6130CB1}"/>
              </a:ext>
            </a:extLst>
          </p:cNvPr>
          <p:cNvSpPr txBox="1"/>
          <p:nvPr/>
        </p:nvSpPr>
        <p:spPr>
          <a:xfrm>
            <a:off x="387928" y="243319"/>
            <a:ext cx="1413163" cy="1200329"/>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4025264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3"/>
          <a:stretch>
            <a:fillRect/>
          </a:stretch>
        </p:blipFill>
        <p:spPr>
          <a:xfrm>
            <a:off x="400050" y="920456"/>
            <a:ext cx="11391900" cy="4749800"/>
          </a:xfrm>
          <a:prstGeom prst="rect">
            <a:avLst/>
          </a:prstGeom>
          <a:ln w="38100">
            <a:solidFill>
              <a:schemeClr val="tx1"/>
            </a:solidFill>
          </a:ln>
        </p:spPr>
      </p:pic>
      <p:sp>
        <p:nvSpPr>
          <p:cNvPr id="5" name="TextBox 4">
            <a:extLst>
              <a:ext uri="{FF2B5EF4-FFF2-40B4-BE49-F238E27FC236}">
                <a16:creationId xmlns:a16="http://schemas.microsoft.com/office/drawing/2014/main" id="{B1840A2C-7DB6-E941-AD52-1AE0D626838D}"/>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3154409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a:blip r:embed="rId2"/>
          <a:stretch>
            <a:fillRect/>
          </a:stretch>
        </p:blipFill>
        <p:spPr>
          <a:xfrm>
            <a:off x="2369126" y="160303"/>
            <a:ext cx="8985071" cy="5658606"/>
          </a:xfrm>
          <a:prstGeom prst="rect">
            <a:avLst/>
          </a:prstGeom>
          <a:ln w="38100">
            <a:solidFill>
              <a:schemeClr val="tx1"/>
            </a:solidFill>
          </a:ln>
        </p:spPr>
      </p:pic>
      <p:sp>
        <p:nvSpPr>
          <p:cNvPr id="6" name="TextBox 5">
            <a:extLst>
              <a:ext uri="{FF2B5EF4-FFF2-40B4-BE49-F238E27FC236}">
                <a16:creationId xmlns:a16="http://schemas.microsoft.com/office/drawing/2014/main" id="{60CA09A6-75B8-1C45-8C90-F2B2F8E79BFC}"/>
              </a:ext>
            </a:extLst>
          </p:cNvPr>
          <p:cNvSpPr txBox="1"/>
          <p:nvPr/>
        </p:nvSpPr>
        <p:spPr>
          <a:xfrm>
            <a:off x="762001" y="728374"/>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pic>
        <p:nvPicPr>
          <p:cNvPr id="7" name="Picture 6">
            <a:extLst>
              <a:ext uri="{FF2B5EF4-FFF2-40B4-BE49-F238E27FC236}">
                <a16:creationId xmlns:a16="http://schemas.microsoft.com/office/drawing/2014/main" id="{F4FE0D5C-6C9D-144A-BBD0-1B53C9CC585A}"/>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890549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3"/>
          <a:stretch>
            <a:fillRect/>
          </a:stretch>
        </p:blipFill>
        <p:spPr>
          <a:xfrm>
            <a:off x="1163782" y="955964"/>
            <a:ext cx="9647382" cy="5047774"/>
          </a:xfrm>
          <a:prstGeom prst="rect">
            <a:avLst/>
          </a:prstGeom>
          <a:ln w="38100">
            <a:solidFill>
              <a:schemeClr val="tx1"/>
            </a:solidFill>
          </a:ln>
        </p:spPr>
      </p:pic>
      <p:sp>
        <p:nvSpPr>
          <p:cNvPr id="5" name="TextBox 4">
            <a:extLst>
              <a:ext uri="{FF2B5EF4-FFF2-40B4-BE49-F238E27FC236}">
                <a16:creationId xmlns:a16="http://schemas.microsoft.com/office/drawing/2014/main" id="{69F8F644-11E5-D248-AA89-F0EA61AB4FB0}"/>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4065987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a:solidFill>
                  <a:schemeClr val="bg1"/>
                </a:solidFill>
              </a:rPr>
              <a:t>Beth </a:t>
            </a:r>
            <a:r>
              <a:rPr lang="en-US" sz="3600" dirty="0" err="1">
                <a:solidFill>
                  <a:schemeClr val="bg1"/>
                </a:solidFill>
              </a:rPr>
              <a:t>sydd</a:t>
            </a:r>
            <a:r>
              <a:rPr lang="en-US" sz="3600" dirty="0">
                <a:solidFill>
                  <a:schemeClr val="bg1"/>
                </a:solidFill>
              </a:rPr>
              <a:t> </a:t>
            </a:r>
            <a:r>
              <a:rPr lang="en-US" sz="3600" dirty="0" err="1">
                <a:solidFill>
                  <a:schemeClr val="bg1"/>
                </a:solidFill>
              </a:rPr>
              <a:t>angen</a:t>
            </a:r>
            <a:r>
              <a:rPr lang="en-US" sz="3600" dirty="0">
                <a:solidFill>
                  <a:schemeClr val="bg1"/>
                </a:solidFill>
              </a:rPr>
              <a:t> </a:t>
            </a:r>
            <a:r>
              <a:rPr lang="en-US" sz="3600" dirty="0" err="1">
                <a:solidFill>
                  <a:schemeClr val="bg1"/>
                </a:solidFill>
              </a:rPr>
              <a:t>i</a:t>
            </a:r>
            <a:r>
              <a:rPr lang="en-US" sz="3600" dirty="0">
                <a:solidFill>
                  <a:schemeClr val="bg1"/>
                </a:solidFill>
              </a:rPr>
              <a:t> chi </a:t>
            </a:r>
            <a:r>
              <a:rPr lang="en-US" sz="3600" dirty="0" err="1">
                <a:solidFill>
                  <a:schemeClr val="bg1"/>
                </a:solidFill>
              </a:rPr>
              <a:t>wneud</a:t>
            </a:r>
            <a:r>
              <a:rPr lang="en-US" sz="3600" dirty="0">
                <a:solidFill>
                  <a:schemeClr val="bg1"/>
                </a:solidFill>
              </a:rPr>
              <a:t>?  </a:t>
            </a:r>
            <a:endParaRPr lang="en-US" sz="3600" i="1" dirty="0">
              <a:solidFill>
                <a:schemeClr val="bg1"/>
              </a:solidFill>
            </a:endParaRPr>
          </a:p>
          <a:p>
            <a:pPr algn="ctr"/>
            <a:r>
              <a:rPr lang="en-US" sz="3600" i="1" dirty="0">
                <a:solidFill>
                  <a:schemeClr val="bg1"/>
                </a:solidFill>
              </a:rPr>
              <a:t>What do you need to do?</a:t>
            </a:r>
          </a:p>
        </p:txBody>
      </p:sp>
      <p:sp>
        <p:nvSpPr>
          <p:cNvPr id="5" name="TextBox 4">
            <a:extLst>
              <a:ext uri="{FF2B5EF4-FFF2-40B4-BE49-F238E27FC236}">
                <a16:creationId xmlns:a16="http://schemas.microsoft.com/office/drawing/2014/main" id="{9E63EA42-35FF-9A46-822B-EA769CF41395}"/>
              </a:ext>
            </a:extLst>
          </p:cNvPr>
          <p:cNvSpPr txBox="1"/>
          <p:nvPr/>
        </p:nvSpPr>
        <p:spPr>
          <a:xfrm>
            <a:off x="399268" y="1778533"/>
            <a:ext cx="5417636"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solidFill>
                  <a:schemeClr val="tx2"/>
                </a:solidFill>
              </a:rPr>
              <a:t>Cadwch</a:t>
            </a:r>
            <a:r>
              <a:rPr lang="en-US" sz="2800" dirty="0">
                <a:solidFill>
                  <a:schemeClr val="tx2"/>
                </a:solidFill>
              </a:rPr>
              <a:t> </a:t>
            </a:r>
            <a:r>
              <a:rPr lang="en-US" sz="2800" dirty="0" err="1">
                <a:solidFill>
                  <a:schemeClr val="tx2"/>
                </a:solidFill>
              </a:rPr>
              <a:t>dystiolaeth</a:t>
            </a:r>
            <a:r>
              <a:rPr lang="en-US" sz="2800" dirty="0">
                <a:solidFill>
                  <a:schemeClr val="tx2"/>
                </a:solidFill>
              </a:rPr>
              <a:t> o </a:t>
            </a:r>
            <a:r>
              <a:rPr lang="en-US" sz="2800" dirty="0" err="1">
                <a:solidFill>
                  <a:schemeClr val="tx2"/>
                </a:solidFill>
              </a:rPr>
              <a:t>sut</a:t>
            </a:r>
            <a:r>
              <a:rPr lang="en-US" sz="2800" dirty="0">
                <a:solidFill>
                  <a:schemeClr val="tx2"/>
                </a:solidFill>
              </a:rPr>
              <a:t> </a:t>
            </a:r>
            <a:r>
              <a:rPr lang="en-US" sz="2800" dirty="0" err="1">
                <a:solidFill>
                  <a:schemeClr val="tx2"/>
                </a:solidFill>
              </a:rPr>
              <a:t>rydych</a:t>
            </a:r>
            <a:r>
              <a:rPr lang="en-US" sz="2800" dirty="0">
                <a:solidFill>
                  <a:schemeClr val="tx2"/>
                </a:solidFill>
              </a:rPr>
              <a:t> </a:t>
            </a:r>
            <a:r>
              <a:rPr lang="en-US" sz="2800" dirty="0" err="1">
                <a:solidFill>
                  <a:schemeClr val="tx2"/>
                </a:solidFill>
              </a:rPr>
              <a:t>chi’n</a:t>
            </a:r>
            <a:r>
              <a:rPr lang="en-US" sz="2800" dirty="0">
                <a:solidFill>
                  <a:schemeClr val="tx2"/>
                </a:solidFill>
              </a:rPr>
              <a:t> </a:t>
            </a:r>
            <a:r>
              <a:rPr lang="en-US" sz="2800" dirty="0" err="1">
                <a:solidFill>
                  <a:schemeClr val="tx2"/>
                </a:solidFill>
              </a:rPr>
              <a:t>datblygu</a:t>
            </a:r>
            <a:r>
              <a:rPr lang="en-US" sz="2800" dirty="0">
                <a:solidFill>
                  <a:schemeClr val="tx2"/>
                </a:solidFill>
              </a:rPr>
              <a:t> </a:t>
            </a:r>
            <a:r>
              <a:rPr lang="en-US" sz="2800" dirty="0" err="1">
                <a:solidFill>
                  <a:schemeClr val="tx2"/>
                </a:solidFill>
              </a:rPr>
              <a:t>pob</a:t>
            </a:r>
            <a:r>
              <a:rPr lang="en-US" sz="2800" dirty="0">
                <a:solidFill>
                  <a:schemeClr val="tx2"/>
                </a:solidFill>
              </a:rPr>
              <a:t> un </a:t>
            </a:r>
            <a:r>
              <a:rPr lang="en-US" sz="2800" dirty="0" err="1">
                <a:solidFill>
                  <a:schemeClr val="tx2"/>
                </a:solidFill>
              </a:rPr>
              <a:t>o’r</a:t>
            </a:r>
            <a:r>
              <a:rPr lang="en-US" sz="2800" dirty="0">
                <a:solidFill>
                  <a:schemeClr val="tx2"/>
                </a:solidFill>
              </a:rPr>
              <a:t> </a:t>
            </a:r>
            <a:r>
              <a:rPr lang="en-US" sz="2800" dirty="0" err="1">
                <a:solidFill>
                  <a:schemeClr val="tx2"/>
                </a:solidFill>
              </a:rPr>
              <a:t>sgiliau</a:t>
            </a:r>
            <a:r>
              <a:rPr lang="en-US" sz="2800" dirty="0">
                <a:solidFill>
                  <a:schemeClr val="tx2"/>
                </a:solidFill>
              </a:rPr>
              <a:t> </a:t>
            </a:r>
            <a:r>
              <a:rPr lang="en-US" sz="2800" dirty="0" err="1">
                <a:solidFill>
                  <a:schemeClr val="tx2"/>
                </a:solidFill>
              </a:rPr>
              <a:t>iaith</a:t>
            </a:r>
            <a:r>
              <a:rPr lang="en-US" sz="2800" dirty="0">
                <a:solidFill>
                  <a:schemeClr val="tx2"/>
                </a:solidFill>
              </a:rPr>
              <a:t> </a:t>
            </a:r>
            <a:r>
              <a:rPr lang="en-US" sz="2800" dirty="0" err="1">
                <a:solidFill>
                  <a:schemeClr val="tx2"/>
                </a:solidFill>
              </a:rPr>
              <a:t>canlynol</a:t>
            </a:r>
            <a:r>
              <a:rPr lang="en-US" sz="2800" dirty="0">
                <a:solidFill>
                  <a:schemeClr val="tx2"/>
                </a:solidFill>
              </a:rPr>
              <a:t>:</a:t>
            </a:r>
          </a:p>
          <a:p>
            <a:pPr lvl="2"/>
            <a:r>
              <a:rPr lang="en-US" sz="2800" dirty="0">
                <a:solidFill>
                  <a:schemeClr val="tx2"/>
                </a:solidFill>
              </a:rPr>
              <a:t>1. </a:t>
            </a:r>
            <a:r>
              <a:rPr lang="en-US" sz="2800" dirty="0" err="1">
                <a:solidFill>
                  <a:schemeClr val="tx2"/>
                </a:solidFill>
              </a:rPr>
              <a:t>Llafar</a:t>
            </a:r>
            <a:endParaRPr lang="en-US" sz="2800" dirty="0">
              <a:solidFill>
                <a:schemeClr val="tx2"/>
              </a:solidFill>
            </a:endParaRPr>
          </a:p>
          <a:p>
            <a:pPr lvl="2"/>
            <a:r>
              <a:rPr lang="en-US" sz="2800" dirty="0">
                <a:solidFill>
                  <a:schemeClr val="tx2"/>
                </a:solidFill>
              </a:rPr>
              <a:t>2. </a:t>
            </a:r>
            <a:r>
              <a:rPr lang="en-US" sz="2800" dirty="0" err="1">
                <a:solidFill>
                  <a:schemeClr val="tx2"/>
                </a:solidFill>
              </a:rPr>
              <a:t>Gwrando</a:t>
            </a:r>
            <a:endParaRPr lang="en-US" sz="2800" dirty="0">
              <a:solidFill>
                <a:schemeClr val="tx2"/>
              </a:solidFill>
            </a:endParaRPr>
          </a:p>
          <a:p>
            <a:pPr lvl="2"/>
            <a:r>
              <a:rPr lang="en-US" sz="2800" dirty="0">
                <a:solidFill>
                  <a:schemeClr val="tx2"/>
                </a:solidFill>
              </a:rPr>
              <a:t>3. </a:t>
            </a:r>
            <a:r>
              <a:rPr lang="en-US" sz="2800" dirty="0" err="1">
                <a:solidFill>
                  <a:schemeClr val="tx2"/>
                </a:solidFill>
              </a:rPr>
              <a:t>Darllen</a:t>
            </a:r>
            <a:r>
              <a:rPr lang="en-US" sz="2800" dirty="0">
                <a:solidFill>
                  <a:schemeClr val="tx2"/>
                </a:solidFill>
              </a:rPr>
              <a:t> </a:t>
            </a:r>
          </a:p>
          <a:p>
            <a:pPr lvl="2"/>
            <a:r>
              <a:rPr lang="en-US" sz="2800" dirty="0">
                <a:solidFill>
                  <a:schemeClr val="tx2"/>
                </a:solidFill>
              </a:rPr>
              <a:t>4. </a:t>
            </a:r>
            <a:r>
              <a:rPr lang="en-US" sz="2800" dirty="0" err="1">
                <a:solidFill>
                  <a:schemeClr val="tx2"/>
                </a:solidFill>
              </a:rPr>
              <a:t>Ysgrifennu</a:t>
            </a:r>
            <a:endParaRPr lang="en-US" sz="2800" dirty="0">
              <a:solidFill>
                <a:schemeClr val="tx2"/>
              </a:solidFill>
            </a:endParaRPr>
          </a:p>
          <a:p>
            <a:endParaRPr lang="en-US" sz="2800" b="1" u="sng" dirty="0"/>
          </a:p>
        </p:txBody>
      </p:sp>
      <p:sp>
        <p:nvSpPr>
          <p:cNvPr id="7" name="TextBox 6">
            <a:extLst>
              <a:ext uri="{FF2B5EF4-FFF2-40B4-BE49-F238E27FC236}">
                <a16:creationId xmlns:a16="http://schemas.microsoft.com/office/drawing/2014/main" id="{D28636E6-1B34-5040-B90B-F881F2EA5B7D}"/>
              </a:ext>
            </a:extLst>
          </p:cNvPr>
          <p:cNvSpPr txBox="1"/>
          <p:nvPr/>
        </p:nvSpPr>
        <p:spPr>
          <a:xfrm>
            <a:off x="6357690" y="1716977"/>
            <a:ext cx="5417636" cy="3600986"/>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a:solidFill>
                  <a:schemeClr val="tx2"/>
                </a:solidFill>
              </a:rPr>
              <a:t>Keep evidence of how you develop each of the following language skills:</a:t>
            </a:r>
          </a:p>
          <a:p>
            <a:r>
              <a:rPr lang="en-US" sz="2800" dirty="0">
                <a:solidFill>
                  <a:schemeClr val="tx2"/>
                </a:solidFill>
              </a:rPr>
              <a:t>		1. Speaking</a:t>
            </a:r>
          </a:p>
          <a:p>
            <a:r>
              <a:rPr lang="en-US" sz="2800" dirty="0">
                <a:solidFill>
                  <a:schemeClr val="tx2"/>
                </a:solidFill>
              </a:rPr>
              <a:t>		2. Listening</a:t>
            </a:r>
          </a:p>
          <a:p>
            <a:r>
              <a:rPr lang="en-US" sz="2800" dirty="0">
                <a:solidFill>
                  <a:schemeClr val="tx2"/>
                </a:solidFill>
              </a:rPr>
              <a:t>		3. Reading</a:t>
            </a:r>
          </a:p>
          <a:p>
            <a:r>
              <a:rPr lang="en-US" sz="2800" dirty="0">
                <a:solidFill>
                  <a:schemeClr val="tx2"/>
                </a:solidFill>
              </a:rPr>
              <a:t>		4. Writing</a:t>
            </a:r>
          </a:p>
          <a:p>
            <a:pPr marL="457200" indent="-457200">
              <a:buFont typeface="Arial" panose="020B0604020202020204" pitchFamily="34" charset="0"/>
              <a:buChar char="•"/>
            </a:pPr>
            <a:endParaRPr lang="en-US" sz="3200" dirty="0">
              <a:solidFill>
                <a:schemeClr val="tx2"/>
              </a:solidFill>
            </a:endParaRP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098182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1647930" y="94549"/>
            <a:ext cx="8229600" cy="707886"/>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5"/>
          <a:stretch>
            <a:fillRect/>
          </a:stretch>
        </p:blipFill>
        <p:spPr>
          <a:xfrm>
            <a:off x="1042706" y="862714"/>
            <a:ext cx="7685658" cy="4913954"/>
          </a:xfrm>
          <a:prstGeom prst="rect">
            <a:avLst/>
          </a:prstGeom>
          <a:ln w="38100">
            <a:solidFill>
              <a:schemeClr val="tx1"/>
            </a:solidFill>
          </a:ln>
        </p:spPr>
      </p:pic>
      <p:sp>
        <p:nvSpPr>
          <p:cNvPr id="9" name="TextBox 8">
            <a:extLst>
              <a:ext uri="{FF2B5EF4-FFF2-40B4-BE49-F238E27FC236}">
                <a16:creationId xmlns:a16="http://schemas.microsoft.com/office/drawing/2014/main" id="{0C56D119-F331-D946-A834-6C070BBAF3CE}"/>
              </a:ext>
            </a:extLst>
          </p:cNvPr>
          <p:cNvSpPr txBox="1"/>
          <p:nvPr/>
        </p:nvSpPr>
        <p:spPr>
          <a:xfrm>
            <a:off x="9170521" y="1835718"/>
            <a:ext cx="2351314" cy="923330"/>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i="1" dirty="0"/>
              <a:t>Introduction and Guidelines available on Moodle.</a:t>
            </a:r>
            <a:endParaRPr lang="en-US" dirty="0"/>
          </a:p>
        </p:txBody>
      </p:sp>
    </p:spTree>
    <p:extLst>
      <p:ext uri="{BB962C8B-B14F-4D97-AF65-F5344CB8AC3E}">
        <p14:creationId xmlns:p14="http://schemas.microsoft.com/office/powerpoint/2010/main" val="139242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1647930" y="94549"/>
            <a:ext cx="8229600" cy="707886"/>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sp>
        <p:nvSpPr>
          <p:cNvPr id="9" name="TextBox 8">
            <a:extLst>
              <a:ext uri="{FF2B5EF4-FFF2-40B4-BE49-F238E27FC236}">
                <a16:creationId xmlns:a16="http://schemas.microsoft.com/office/drawing/2014/main" id="{0C56D119-F331-D946-A834-6C070BBAF3CE}"/>
              </a:ext>
            </a:extLst>
          </p:cNvPr>
          <p:cNvSpPr txBox="1"/>
          <p:nvPr/>
        </p:nvSpPr>
        <p:spPr>
          <a:xfrm>
            <a:off x="9170521" y="1835718"/>
            <a:ext cx="2351314" cy="923330"/>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i="1" dirty="0"/>
              <a:t>Introduction and Guidelines available on Moodle.</a:t>
            </a:r>
            <a:endParaRPr lang="en-US" dirty="0"/>
          </a:p>
        </p:txBody>
      </p:sp>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5"/>
          <a:stretch>
            <a:fillRect/>
          </a:stretch>
        </p:blipFill>
        <p:spPr>
          <a:xfrm>
            <a:off x="1469512" y="862714"/>
            <a:ext cx="7620000" cy="4953000"/>
          </a:xfrm>
          <a:prstGeom prst="rect">
            <a:avLst/>
          </a:prstGeom>
        </p:spPr>
      </p:pic>
    </p:spTree>
    <p:extLst>
      <p:ext uri="{BB962C8B-B14F-4D97-AF65-F5344CB8AC3E}">
        <p14:creationId xmlns:p14="http://schemas.microsoft.com/office/powerpoint/2010/main" val="12821167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1647930" y="94549"/>
            <a:ext cx="8229600" cy="707886"/>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sp>
        <p:nvSpPr>
          <p:cNvPr id="9" name="TextBox 8">
            <a:extLst>
              <a:ext uri="{FF2B5EF4-FFF2-40B4-BE49-F238E27FC236}">
                <a16:creationId xmlns:a16="http://schemas.microsoft.com/office/drawing/2014/main" id="{0C56D119-F331-D946-A834-6C070BBAF3CE}"/>
              </a:ext>
            </a:extLst>
          </p:cNvPr>
          <p:cNvSpPr txBox="1"/>
          <p:nvPr/>
        </p:nvSpPr>
        <p:spPr>
          <a:xfrm>
            <a:off x="9170521" y="1835718"/>
            <a:ext cx="2351314" cy="923330"/>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i="1" dirty="0"/>
              <a:t>Introduction and Guidelines available on Moodle.</a:t>
            </a:r>
            <a:endParaRPr lang="en-US" dirty="0"/>
          </a:p>
        </p:txBody>
      </p:sp>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5"/>
          <a:stretch>
            <a:fillRect/>
          </a:stretch>
        </p:blipFill>
        <p:spPr>
          <a:xfrm>
            <a:off x="1494912" y="1109203"/>
            <a:ext cx="7569200" cy="3022600"/>
          </a:xfrm>
          <a:prstGeom prst="rect">
            <a:avLst/>
          </a:prstGeom>
        </p:spPr>
      </p:pic>
    </p:spTree>
    <p:extLst>
      <p:ext uri="{BB962C8B-B14F-4D97-AF65-F5344CB8AC3E}">
        <p14:creationId xmlns:p14="http://schemas.microsoft.com/office/powerpoint/2010/main" val="2923941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6F5084-047A-FB41-969B-47CD118968E9}"/>
              </a:ext>
            </a:extLst>
          </p:cNvPr>
          <p:cNvSpPr txBox="1"/>
          <p:nvPr/>
        </p:nvSpPr>
        <p:spPr>
          <a:xfrm>
            <a:off x="1549101" y="1034187"/>
            <a:ext cx="9423494" cy="4524315"/>
          </a:xfrm>
          <a:prstGeom prst="rect">
            <a:avLst/>
          </a:prstGeom>
          <a:noFill/>
        </p:spPr>
        <p:txBody>
          <a:bodyPr wrap="square" rtlCol="0">
            <a:spAutoFit/>
          </a:bodyPr>
          <a:lstStyle/>
          <a:p>
            <a:endParaRPr lang="en-US" sz="2400" dirty="0"/>
          </a:p>
          <a:p>
            <a:endParaRPr lang="en-US" sz="2400" dirty="0"/>
          </a:p>
          <a:p>
            <a:r>
              <a:rPr lang="en-US" sz="2400" dirty="0"/>
              <a:t>How are you developing the pupils’ language skills?</a:t>
            </a:r>
          </a:p>
          <a:p>
            <a:r>
              <a:rPr lang="en-US" sz="2400" dirty="0"/>
              <a:t>Are you using a variety of teaching and learning strategies?</a:t>
            </a:r>
          </a:p>
          <a:p>
            <a:endParaRPr lang="en-US" sz="2400" dirty="0"/>
          </a:p>
          <a:p>
            <a:endParaRPr lang="en-US" sz="2400" dirty="0"/>
          </a:p>
          <a:p>
            <a:endParaRPr lang="en-US" sz="2400" dirty="0"/>
          </a:p>
          <a:p>
            <a:endParaRPr lang="en-US" sz="2400" dirty="0"/>
          </a:p>
          <a:p>
            <a:endParaRPr lang="en-US" sz="2400" dirty="0"/>
          </a:p>
          <a:p>
            <a:r>
              <a:rPr lang="en-US" sz="2400" dirty="0"/>
              <a:t>You should receive support from your school mentor with regards to planning your lessons and developing the pupils’ language and literacy skills.</a:t>
            </a:r>
          </a:p>
        </p:txBody>
      </p:sp>
      <p:pic>
        <p:nvPicPr>
          <p:cNvPr id="8" name="Picture 7">
            <a:extLst>
              <a:ext uri="{FF2B5EF4-FFF2-40B4-BE49-F238E27FC236}">
                <a16:creationId xmlns:a16="http://schemas.microsoft.com/office/drawing/2014/main" id="{8E7B5D43-0B2D-5C44-BB33-5B9C01466F17}"/>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4" name="Picture 3">
            <a:extLst>
              <a:ext uri="{FF2B5EF4-FFF2-40B4-BE49-F238E27FC236}">
                <a16:creationId xmlns:a16="http://schemas.microsoft.com/office/drawing/2014/main" id="{8ACF75D8-AF81-AC47-9CF7-7ACE237208BD}"/>
              </a:ext>
            </a:extLst>
          </p:cNvPr>
          <p:cNvPicPr>
            <a:picLocks noChangeAspect="1"/>
          </p:cNvPicPr>
          <p:nvPr/>
        </p:nvPicPr>
        <p:blipFill>
          <a:blip r:embed="rId3"/>
          <a:stretch>
            <a:fillRect/>
          </a:stretch>
        </p:blipFill>
        <p:spPr>
          <a:xfrm>
            <a:off x="1012534" y="3125797"/>
            <a:ext cx="10166931" cy="1089314"/>
          </a:xfrm>
          <a:prstGeom prst="rect">
            <a:avLst/>
          </a:prstGeom>
        </p:spPr>
      </p:pic>
      <p:sp>
        <p:nvSpPr>
          <p:cNvPr id="9" name="TextBox 8">
            <a:extLst>
              <a:ext uri="{FF2B5EF4-FFF2-40B4-BE49-F238E27FC236}">
                <a16:creationId xmlns:a16="http://schemas.microsoft.com/office/drawing/2014/main" id="{0F6A4083-4B2A-1340-A488-CB146B0CB111}"/>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Addysgu</a:t>
            </a:r>
            <a:r>
              <a:rPr lang="en-US" sz="3600" dirty="0">
                <a:solidFill>
                  <a:schemeClr val="bg1"/>
                </a:solidFill>
              </a:rPr>
              <a:t> a </a:t>
            </a:r>
            <a:r>
              <a:rPr lang="en-US" sz="3600" dirty="0" err="1">
                <a:solidFill>
                  <a:schemeClr val="bg1"/>
                </a:solidFill>
              </a:rPr>
              <a:t>Dysgu</a:t>
            </a:r>
            <a:r>
              <a:rPr lang="en-US" sz="3600" dirty="0">
                <a:solidFill>
                  <a:schemeClr val="bg1"/>
                </a:solidFill>
              </a:rPr>
              <a:t> </a:t>
            </a:r>
          </a:p>
          <a:p>
            <a:pPr algn="ctr"/>
            <a:r>
              <a:rPr lang="en-US" sz="3600" i="1" dirty="0">
                <a:solidFill>
                  <a:schemeClr val="bg1"/>
                </a:solidFill>
              </a:rPr>
              <a:t>Teaching and Learning</a:t>
            </a:r>
          </a:p>
        </p:txBody>
      </p:sp>
    </p:spTree>
    <p:extLst>
      <p:ext uri="{BB962C8B-B14F-4D97-AF65-F5344CB8AC3E}">
        <p14:creationId xmlns:p14="http://schemas.microsoft.com/office/powerpoint/2010/main" val="352481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dissolv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dissolv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9" end="9"/>
                                            </p:txEl>
                                          </p:spTgt>
                                        </p:tgtEl>
                                        <p:attrNameLst>
                                          <p:attrName>style.visibility</p:attrName>
                                        </p:attrNameLst>
                                      </p:cBhvr>
                                      <p:to>
                                        <p:strVal val="visible"/>
                                      </p:to>
                                    </p:set>
                                    <p:animEffect transition="in" filter="dissolve">
                                      <p:cBhvr>
                                        <p:cTn id="17"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9500B-32A1-BB41-AA0D-59476DD7B687}"/>
              </a:ext>
            </a:extLst>
          </p:cNvPr>
          <p:cNvSpPr>
            <a:spLocks noGrp="1"/>
          </p:cNvSpPr>
          <p:nvPr>
            <p:ph type="title"/>
          </p:nvPr>
        </p:nvSpPr>
        <p:spPr>
          <a:xfrm>
            <a:off x="1006839" y="203232"/>
            <a:ext cx="10178322" cy="906088"/>
          </a:xfrm>
        </p:spPr>
        <p:txBody>
          <a:bodyPr/>
          <a:lstStyle/>
          <a:p>
            <a:pPr algn="ctr"/>
            <a:r>
              <a:rPr lang="en-US" dirty="0" err="1"/>
              <a:t>Pwysig</a:t>
            </a:r>
            <a:r>
              <a:rPr lang="en-US" dirty="0"/>
              <a:t>!   Important!</a:t>
            </a:r>
          </a:p>
        </p:txBody>
      </p:sp>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1251678" y="128847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t>You cannot fail / pass the Framework / Portfolio.  This is not an exam, a test or an assignment.</a:t>
            </a:r>
          </a:p>
          <a:p>
            <a:pPr marL="0" indent="0">
              <a:buNone/>
            </a:pPr>
            <a:endParaRPr lang="en-US" sz="2400" dirty="0"/>
          </a:p>
          <a:p>
            <a:r>
              <a:rPr lang="en-US" sz="2400" dirty="0"/>
              <a:t>Every student who graduates with a QTS is expected to have the Framework levels on their PLP at the beginning of their teaching career.</a:t>
            </a:r>
          </a:p>
          <a:p>
            <a:pPr marL="0" indent="0">
              <a:buNone/>
            </a:pPr>
            <a:endParaRPr lang="en-US" sz="2400" dirty="0"/>
          </a:p>
          <a:p>
            <a:r>
              <a:rPr lang="en-US" sz="2400" dirty="0"/>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pic>
        <p:nvPicPr>
          <p:cNvPr id="4" name="Picture 3">
            <a:extLst>
              <a:ext uri="{FF2B5EF4-FFF2-40B4-BE49-F238E27FC236}">
                <a16:creationId xmlns:a16="http://schemas.microsoft.com/office/drawing/2014/main" id="{35D1D0A1-C295-9E4A-B96D-48EE27444D90}"/>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1099278" y="1495851"/>
            <a:ext cx="5166055" cy="3905236"/>
          </a:xfrm>
          <a:prstGeom prst="rect">
            <a:avLst/>
          </a:prstGeom>
          <a:solidFill>
            <a:schemeClr val="bg1"/>
          </a:solidFill>
          <a:ln w="76200">
            <a:solidFill>
              <a:srgbClr val="00B050"/>
            </a:solidFill>
          </a:ln>
        </p:spPr>
        <p:txBody>
          <a:bodyPr wrap="square" rtlCol="0">
            <a:spAutoFit/>
          </a:bodyPr>
          <a:lstStyle/>
          <a:p>
            <a:r>
              <a:rPr lang="en-US" sz="2400" dirty="0" err="1"/>
              <a:t>Mae’n</a:t>
            </a:r>
            <a:r>
              <a:rPr lang="en-US" sz="2400" dirty="0"/>
              <a:t> </a:t>
            </a:r>
            <a:r>
              <a:rPr lang="en-US" sz="2400" dirty="0" err="1"/>
              <a:t>bosib</a:t>
            </a:r>
            <a:r>
              <a:rPr lang="en-US" sz="2400" dirty="0"/>
              <a:t> </a:t>
            </a:r>
            <a:r>
              <a:rPr lang="en-US" sz="2400" dirty="0" err="1"/>
              <a:t>byddwch</a:t>
            </a:r>
            <a:r>
              <a:rPr lang="en-US" sz="2400" dirty="0"/>
              <a:t> chi </a:t>
            </a:r>
            <a:r>
              <a:rPr lang="en-US" sz="2400" dirty="0" err="1"/>
              <a:t>ar</a:t>
            </a:r>
            <a:r>
              <a:rPr lang="en-US" sz="2400" dirty="0"/>
              <a:t> </a:t>
            </a:r>
            <a:r>
              <a:rPr lang="en-US" sz="2400" dirty="0" err="1"/>
              <a:t>lefelau</a:t>
            </a:r>
            <a:r>
              <a:rPr lang="en-US" sz="2400" dirty="0"/>
              <a:t> </a:t>
            </a:r>
            <a:r>
              <a:rPr lang="en-US" sz="2400" dirty="0" err="1"/>
              <a:t>gwahanol</a:t>
            </a:r>
            <a:r>
              <a:rPr lang="en-US" sz="2400" dirty="0"/>
              <a:t> </a:t>
            </a:r>
            <a:r>
              <a:rPr lang="en-US" sz="2400" dirty="0" err="1"/>
              <a:t>ar</a:t>
            </a:r>
            <a:r>
              <a:rPr lang="en-US" sz="2400" dirty="0"/>
              <a:t> </a:t>
            </a:r>
            <a:r>
              <a:rPr lang="en-US" sz="2400" dirty="0" err="1"/>
              <a:t>gyfer</a:t>
            </a:r>
            <a:r>
              <a:rPr lang="en-US" sz="2400" dirty="0"/>
              <a:t> </a:t>
            </a:r>
            <a:r>
              <a:rPr lang="en-US" sz="2400" dirty="0" err="1"/>
              <a:t>sgiliau</a:t>
            </a:r>
            <a:r>
              <a:rPr lang="en-US" sz="2400" dirty="0"/>
              <a:t> </a:t>
            </a:r>
            <a:r>
              <a:rPr lang="en-US" sz="2400" dirty="0" err="1"/>
              <a:t>gwahanol</a:t>
            </a:r>
            <a:r>
              <a:rPr lang="en-US" sz="2400" dirty="0"/>
              <a:t>, </a:t>
            </a:r>
            <a:r>
              <a:rPr lang="en-US" sz="2400" dirty="0" err="1"/>
              <a:t>e.e</a:t>
            </a:r>
            <a:r>
              <a:rPr lang="en-US" sz="2400" dirty="0"/>
              <a:t>.</a:t>
            </a:r>
          </a:p>
          <a:p>
            <a:endParaRPr lang="en-US" sz="2400" dirty="0"/>
          </a:p>
          <a:p>
            <a:pPr>
              <a:lnSpc>
                <a:spcPct val="150000"/>
              </a:lnSpc>
            </a:pPr>
            <a:r>
              <a:rPr lang="en-US" sz="2400" dirty="0" err="1"/>
              <a:t>Siarad</a:t>
            </a:r>
            <a:r>
              <a:rPr lang="en-US" sz="2400" dirty="0"/>
              <a:t>:  A2</a:t>
            </a:r>
          </a:p>
          <a:p>
            <a:pPr>
              <a:lnSpc>
                <a:spcPct val="150000"/>
              </a:lnSpc>
            </a:pPr>
            <a:r>
              <a:rPr lang="en-US" sz="2400" dirty="0" err="1"/>
              <a:t>Darllen</a:t>
            </a:r>
            <a:r>
              <a:rPr lang="en-US" sz="2400" dirty="0"/>
              <a:t>:  A1</a:t>
            </a:r>
          </a:p>
          <a:p>
            <a:pPr>
              <a:lnSpc>
                <a:spcPct val="150000"/>
              </a:lnSpc>
            </a:pPr>
            <a:r>
              <a:rPr lang="en-US" sz="2400" dirty="0" err="1"/>
              <a:t>Ysgrifennu</a:t>
            </a:r>
            <a:r>
              <a:rPr lang="en-US" sz="2400" dirty="0"/>
              <a:t>:  A1</a:t>
            </a:r>
          </a:p>
          <a:p>
            <a:pPr>
              <a:lnSpc>
                <a:spcPct val="150000"/>
              </a:lnSpc>
            </a:pPr>
            <a:r>
              <a:rPr lang="en-US" sz="2400" dirty="0" err="1"/>
              <a:t>Gwrando</a:t>
            </a:r>
            <a:r>
              <a:rPr lang="en-US" sz="2400" dirty="0"/>
              <a:t>: A2</a:t>
            </a:r>
          </a:p>
          <a:p>
            <a:pPr>
              <a:lnSpc>
                <a:spcPct val="150000"/>
              </a:lnSpc>
            </a:pPr>
            <a:endParaRPr lang="en-US" sz="2400" dirty="0"/>
          </a:p>
        </p:txBody>
      </p:sp>
      <p:pic>
        <p:nvPicPr>
          <p:cNvPr id="5" name="Picture 4">
            <a:extLst>
              <a:ext uri="{FF2B5EF4-FFF2-40B4-BE49-F238E27FC236}">
                <a16:creationId xmlns:a16="http://schemas.microsoft.com/office/drawing/2014/main" id="{A79CCABB-AEDC-2A42-ADC7-FAAA1E67354F}"/>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8" name="TextBox 7">
            <a:extLst>
              <a:ext uri="{FF2B5EF4-FFF2-40B4-BE49-F238E27FC236}">
                <a16:creationId xmlns:a16="http://schemas.microsoft.com/office/drawing/2014/main" id="{06BE0376-61C5-9646-95EC-CAB9955A0FB7}"/>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Eich</a:t>
            </a:r>
            <a:r>
              <a:rPr lang="en-US" sz="3600" dirty="0">
                <a:solidFill>
                  <a:schemeClr val="bg1"/>
                </a:solidFill>
              </a:rPr>
              <a:t> </a:t>
            </a:r>
            <a:r>
              <a:rPr lang="en-US" sz="3600" dirty="0" err="1">
                <a:solidFill>
                  <a:schemeClr val="bg1"/>
                </a:solidFill>
              </a:rPr>
              <a:t>portffolio</a:t>
            </a:r>
            <a:r>
              <a:rPr lang="en-US" sz="3600" dirty="0">
                <a:solidFill>
                  <a:schemeClr val="bg1"/>
                </a:solidFill>
              </a:rPr>
              <a:t> </a:t>
            </a:r>
            <a:r>
              <a:rPr lang="en-US" sz="3600" dirty="0" err="1">
                <a:solidFill>
                  <a:schemeClr val="bg1"/>
                </a:solidFill>
              </a:rPr>
              <a:t>Cymraeg</a:t>
            </a:r>
            <a:endParaRPr lang="en-US" sz="3600" dirty="0">
              <a:solidFill>
                <a:schemeClr val="bg1"/>
              </a:solidFill>
            </a:endParaRPr>
          </a:p>
          <a:p>
            <a:pPr algn="ctr"/>
            <a:r>
              <a:rPr lang="en-US" sz="3600" dirty="0">
                <a:solidFill>
                  <a:schemeClr val="bg1"/>
                </a:solidFill>
              </a:rPr>
              <a:t> Your Welsh portfolio</a:t>
            </a:r>
          </a:p>
        </p:txBody>
      </p:sp>
      <p:sp>
        <p:nvSpPr>
          <p:cNvPr id="9" name="TextBox 8">
            <a:extLst>
              <a:ext uri="{FF2B5EF4-FFF2-40B4-BE49-F238E27FC236}">
                <a16:creationId xmlns:a16="http://schemas.microsoft.com/office/drawing/2014/main" id="{1BBBFB31-54FA-D346-A1AC-33B0A3DFA13D}"/>
              </a:ext>
            </a:extLst>
          </p:cNvPr>
          <p:cNvSpPr txBox="1"/>
          <p:nvPr/>
        </p:nvSpPr>
        <p:spPr>
          <a:xfrm>
            <a:off x="6645639" y="1495851"/>
            <a:ext cx="5166055" cy="3905236"/>
          </a:xfrm>
          <a:prstGeom prst="rect">
            <a:avLst/>
          </a:prstGeom>
          <a:solidFill>
            <a:schemeClr val="bg1"/>
          </a:solidFill>
          <a:ln w="76200">
            <a:solidFill>
              <a:srgbClr val="00B050"/>
            </a:solidFill>
          </a:ln>
        </p:spPr>
        <p:txBody>
          <a:bodyPr wrap="square" rtlCol="0">
            <a:spAutoFit/>
          </a:bodyPr>
          <a:lstStyle/>
          <a:p>
            <a:r>
              <a:rPr lang="en-US" sz="2400" dirty="0"/>
              <a:t>It is possible for you to be on different levels for different skills, e.g.</a:t>
            </a:r>
          </a:p>
          <a:p>
            <a:endParaRPr lang="en-US" sz="2400" dirty="0"/>
          </a:p>
          <a:p>
            <a:pPr>
              <a:lnSpc>
                <a:spcPct val="150000"/>
              </a:lnSpc>
            </a:pPr>
            <a:r>
              <a:rPr lang="en-US" sz="2400" dirty="0"/>
              <a:t>Speaking:  A2</a:t>
            </a:r>
          </a:p>
          <a:p>
            <a:pPr>
              <a:lnSpc>
                <a:spcPct val="150000"/>
              </a:lnSpc>
            </a:pPr>
            <a:r>
              <a:rPr lang="en-US" sz="2400" dirty="0"/>
              <a:t>Reading : A1</a:t>
            </a:r>
          </a:p>
          <a:p>
            <a:pPr>
              <a:lnSpc>
                <a:spcPct val="150000"/>
              </a:lnSpc>
            </a:pPr>
            <a:r>
              <a:rPr lang="en-US" sz="2400" dirty="0"/>
              <a:t>Writing : A1</a:t>
            </a:r>
          </a:p>
          <a:p>
            <a:pPr>
              <a:lnSpc>
                <a:spcPct val="150000"/>
              </a:lnSpc>
            </a:pPr>
            <a:r>
              <a:rPr lang="en-US" sz="2400" dirty="0"/>
              <a:t>Listening: A2</a:t>
            </a:r>
          </a:p>
          <a:p>
            <a:pPr>
              <a:lnSpc>
                <a:spcPct val="150000"/>
              </a:lnSpc>
            </a:pPr>
            <a:endParaRPr lang="en-US" sz="2400" dirty="0"/>
          </a:p>
        </p:txBody>
      </p:sp>
    </p:spTree>
    <p:extLst>
      <p:ext uri="{BB962C8B-B14F-4D97-AF65-F5344CB8AC3E}">
        <p14:creationId xmlns:p14="http://schemas.microsoft.com/office/powerpoint/2010/main" val="3273593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22DB55-7E79-FB48-B67D-0557B02EC405}"/>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3" name="Picture 2">
            <a:extLst>
              <a:ext uri="{FF2B5EF4-FFF2-40B4-BE49-F238E27FC236}">
                <a16:creationId xmlns:a16="http://schemas.microsoft.com/office/drawing/2014/main" id="{9AC8C7AD-798B-F04C-8C45-7322907B45B8}"/>
              </a:ext>
            </a:extLst>
          </p:cNvPr>
          <p:cNvPicPr>
            <a:picLocks noChangeAspect="1"/>
          </p:cNvPicPr>
          <p:nvPr/>
        </p:nvPicPr>
        <p:blipFill>
          <a:blip r:embed="rId3"/>
          <a:stretch>
            <a:fillRect/>
          </a:stretch>
        </p:blipFill>
        <p:spPr>
          <a:xfrm>
            <a:off x="4250267" y="1650999"/>
            <a:ext cx="3962400" cy="3962400"/>
          </a:xfrm>
          <a:prstGeom prst="rect">
            <a:avLst/>
          </a:prstGeom>
        </p:spPr>
      </p:pic>
      <p:sp>
        <p:nvSpPr>
          <p:cNvPr id="4" name="TextBox 3">
            <a:extLst>
              <a:ext uri="{FF2B5EF4-FFF2-40B4-BE49-F238E27FC236}">
                <a16:creationId xmlns:a16="http://schemas.microsoft.com/office/drawing/2014/main" id="{67F3FD52-D7D9-DE49-B345-6AB11D804F9D}"/>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Eich</a:t>
            </a:r>
            <a:r>
              <a:rPr lang="en-US" sz="3600" dirty="0">
                <a:solidFill>
                  <a:schemeClr val="bg1"/>
                </a:solidFill>
              </a:rPr>
              <a:t> </a:t>
            </a:r>
            <a:r>
              <a:rPr lang="en-US" sz="3600" dirty="0" err="1">
                <a:solidFill>
                  <a:schemeClr val="bg1"/>
                </a:solidFill>
              </a:rPr>
              <a:t>lefel</a:t>
            </a:r>
            <a:r>
              <a:rPr lang="en-US" sz="3600" dirty="0">
                <a:solidFill>
                  <a:schemeClr val="bg1"/>
                </a:solidFill>
              </a:rPr>
              <a:t>(au) …</a:t>
            </a:r>
          </a:p>
          <a:p>
            <a:pPr algn="ctr"/>
            <a:r>
              <a:rPr lang="en-US" sz="3600" dirty="0">
                <a:solidFill>
                  <a:schemeClr val="bg1"/>
                </a:solidFill>
              </a:rPr>
              <a:t>Your level(s) …</a:t>
            </a:r>
          </a:p>
        </p:txBody>
      </p:sp>
    </p:spTree>
    <p:extLst>
      <p:ext uri="{BB962C8B-B14F-4D97-AF65-F5344CB8AC3E}">
        <p14:creationId xmlns:p14="http://schemas.microsoft.com/office/powerpoint/2010/main" val="4130901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591957" y="196061"/>
            <a:ext cx="1818752" cy="1015663"/>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endParaRPr lang="en-US" sz="2000" dirty="0"/>
          </a:p>
          <a:p>
            <a:endParaRPr lang="en-US" sz="2000" dirty="0"/>
          </a:p>
          <a:p>
            <a:pPr algn="ctr"/>
            <a:r>
              <a:rPr lang="en-US" sz="2000" i="1" dirty="0"/>
              <a:t>The portfolio</a:t>
            </a:r>
          </a:p>
        </p:txBody>
      </p:sp>
      <p:sp>
        <p:nvSpPr>
          <p:cNvPr id="3" name="TextBox 2">
            <a:extLst>
              <a:ext uri="{FF2B5EF4-FFF2-40B4-BE49-F238E27FC236}">
                <a16:creationId xmlns:a16="http://schemas.microsoft.com/office/drawing/2014/main" id="{D3BDA696-4696-9742-BD95-E2D06B6D545F}"/>
              </a:ext>
            </a:extLst>
          </p:cNvPr>
          <p:cNvSpPr txBox="1"/>
          <p:nvPr/>
        </p:nvSpPr>
        <p:spPr>
          <a:xfrm>
            <a:off x="2737279" y="49780"/>
            <a:ext cx="7988440" cy="2585323"/>
          </a:xfrm>
          <a:prstGeom prst="rect">
            <a:avLst/>
          </a:prstGeom>
          <a:noFill/>
        </p:spPr>
        <p:txBody>
          <a:bodyPr wrap="square" lIns="91440" tIns="45720" rIns="91440" bIns="45720" rtlCol="0" anchor="t">
            <a:spAutoFit/>
          </a:bodyPr>
          <a:lstStyle/>
          <a:p>
            <a:r>
              <a:rPr lang="en-US" dirty="0" err="1"/>
              <a:t>Bydd</a:t>
            </a:r>
            <a:r>
              <a:rPr lang="en-US" dirty="0"/>
              <a:t> </a:t>
            </a:r>
            <a:r>
              <a:rPr lang="en-US" dirty="0" err="1"/>
              <a:t>rhaid</a:t>
            </a:r>
            <a:r>
              <a:rPr lang="en-US" dirty="0"/>
              <a:t> </a:t>
            </a:r>
            <a:r>
              <a:rPr lang="en-US" dirty="0" err="1"/>
              <a:t>i</a:t>
            </a:r>
            <a:r>
              <a:rPr lang="en-US" dirty="0"/>
              <a:t> chi </a:t>
            </a:r>
            <a:r>
              <a:rPr lang="en-US" dirty="0" err="1"/>
              <a:t>uwchlwytho</a:t>
            </a:r>
            <a:r>
              <a:rPr lang="en-US" dirty="0"/>
              <a:t> </a:t>
            </a:r>
            <a:r>
              <a:rPr lang="en-US" dirty="0" err="1"/>
              <a:t>tystiolaeth</a:t>
            </a:r>
            <a:r>
              <a:rPr lang="en-US" dirty="0"/>
              <a:t> dan 6 </a:t>
            </a:r>
            <a:r>
              <a:rPr lang="en-US" dirty="0" err="1"/>
              <a:t>adran</a:t>
            </a:r>
            <a:r>
              <a:rPr lang="en-US" dirty="0"/>
              <a:t> </a:t>
            </a:r>
            <a:r>
              <a:rPr lang="en-US" dirty="0" err="1"/>
              <a:t>wahanol</a:t>
            </a:r>
            <a:r>
              <a:rPr lang="en-US" dirty="0"/>
              <a:t> </a:t>
            </a:r>
            <a:r>
              <a:rPr lang="en-US" dirty="0" err="1"/>
              <a:t>yn</a:t>
            </a:r>
            <a:r>
              <a:rPr lang="en-US" dirty="0"/>
              <a:t> y PDP:</a:t>
            </a:r>
          </a:p>
          <a:p>
            <a:r>
              <a:rPr lang="en-US" i="1" dirty="0"/>
              <a:t>You will be required to upload evidence to your PDP under 6 different sections:</a:t>
            </a:r>
          </a:p>
          <a:p>
            <a:endParaRPr lang="en-US" dirty="0"/>
          </a:p>
          <a:p>
            <a:r>
              <a:rPr lang="en-US" dirty="0" err="1"/>
              <a:t>Cyflwyniad</a:t>
            </a:r>
            <a:r>
              <a:rPr lang="en-US" dirty="0"/>
              <a:t> | </a:t>
            </a:r>
            <a:r>
              <a:rPr lang="en-US" i="1" dirty="0"/>
              <a:t>Introduction</a:t>
            </a:r>
          </a:p>
          <a:p>
            <a:r>
              <a:rPr lang="en-US" dirty="0" err="1"/>
              <a:t>Llafar</a:t>
            </a:r>
            <a:r>
              <a:rPr lang="en-US" dirty="0"/>
              <a:t> | </a:t>
            </a:r>
            <a:r>
              <a:rPr lang="en-US" i="1" dirty="0"/>
              <a:t>Oral</a:t>
            </a:r>
          </a:p>
          <a:p>
            <a:r>
              <a:rPr lang="en-US" dirty="0" err="1"/>
              <a:t>Darllen</a:t>
            </a:r>
            <a:r>
              <a:rPr lang="en-US" dirty="0"/>
              <a:t> | </a:t>
            </a:r>
            <a:r>
              <a:rPr lang="en-US" i="1" dirty="0"/>
              <a:t>Reading</a:t>
            </a:r>
          </a:p>
          <a:p>
            <a:r>
              <a:rPr lang="en-US" dirty="0" err="1"/>
              <a:t>Gwrando</a:t>
            </a:r>
            <a:r>
              <a:rPr lang="en-US" dirty="0"/>
              <a:t> | </a:t>
            </a:r>
            <a:r>
              <a:rPr lang="en-US" i="1" dirty="0"/>
              <a:t>Listening</a:t>
            </a:r>
          </a:p>
          <a:p>
            <a:r>
              <a:rPr lang="en-US" dirty="0" err="1"/>
              <a:t>Ysgrifennu</a:t>
            </a:r>
            <a:r>
              <a:rPr lang="en-US" dirty="0"/>
              <a:t> | </a:t>
            </a:r>
            <a:r>
              <a:rPr lang="en-US" i="1" dirty="0"/>
              <a:t>Writing</a:t>
            </a:r>
          </a:p>
          <a:p>
            <a:r>
              <a:rPr lang="en-US" dirty="0" err="1"/>
              <a:t>Methodoleg</a:t>
            </a:r>
            <a:r>
              <a:rPr lang="en-US" dirty="0"/>
              <a:t> </a:t>
            </a:r>
            <a:r>
              <a:rPr lang="en-US" dirty="0" err="1"/>
              <a:t>Dysgu</a:t>
            </a:r>
            <a:r>
              <a:rPr lang="en-US" dirty="0"/>
              <a:t> ac </a:t>
            </a:r>
            <a:r>
              <a:rPr lang="en-US" dirty="0" err="1"/>
              <a:t>Addysgu</a:t>
            </a:r>
            <a:r>
              <a:rPr lang="en-US" dirty="0"/>
              <a:t> | </a:t>
            </a:r>
            <a:r>
              <a:rPr lang="en-US" i="1" dirty="0"/>
              <a:t>Teaching and Learning Methodology</a:t>
            </a:r>
          </a:p>
        </p:txBody>
      </p:sp>
      <p:sp>
        <p:nvSpPr>
          <p:cNvPr id="8" name="TextBox 7">
            <a:extLst>
              <a:ext uri="{FF2B5EF4-FFF2-40B4-BE49-F238E27FC236}">
                <a16:creationId xmlns:a16="http://schemas.microsoft.com/office/drawing/2014/main" id="{7D04472C-3688-8A46-A4E1-C81CE784056F}"/>
              </a:ext>
            </a:extLst>
          </p:cNvPr>
          <p:cNvSpPr txBox="1"/>
          <p:nvPr/>
        </p:nvSpPr>
        <p:spPr>
          <a:xfrm>
            <a:off x="591957" y="3046055"/>
            <a:ext cx="1818752" cy="646331"/>
          </a:xfrm>
          <a:prstGeom prst="rect">
            <a:avLst/>
          </a:prstGeom>
          <a:solidFill>
            <a:schemeClr val="accent5">
              <a:lumMod val="60000"/>
              <a:lumOff val="40000"/>
            </a:schemeClr>
          </a:solidFill>
          <a:ln>
            <a:solidFill>
              <a:srgbClr val="002060"/>
            </a:solidFill>
          </a:ln>
        </p:spPr>
        <p:txBody>
          <a:bodyPr wrap="square" rtlCol="0">
            <a:spAutoFit/>
          </a:bodyPr>
          <a:lstStyle/>
          <a:p>
            <a:r>
              <a:rPr lang="en-US" dirty="0"/>
              <a:t>Y </a:t>
            </a:r>
            <a:r>
              <a:rPr lang="en-US" dirty="0" err="1"/>
              <a:t>Cyflwyniad</a:t>
            </a:r>
            <a:r>
              <a:rPr lang="en-US" dirty="0"/>
              <a:t>  Introduction…</a:t>
            </a:r>
          </a:p>
        </p:txBody>
      </p:sp>
      <p:pic>
        <p:nvPicPr>
          <p:cNvPr id="11" name="Picture 10">
            <a:extLst>
              <a:ext uri="{FF2B5EF4-FFF2-40B4-BE49-F238E27FC236}">
                <a16:creationId xmlns:a16="http://schemas.microsoft.com/office/drawing/2014/main" id="{70EFA02C-166C-1443-983D-86A21A49E9F8}"/>
              </a:ext>
            </a:extLst>
          </p:cNvPr>
          <p:cNvPicPr>
            <a:picLocks noChangeAspect="1"/>
          </p:cNvPicPr>
          <p:nvPr/>
        </p:nvPicPr>
        <p:blipFill>
          <a:blip r:embed="rId5"/>
          <a:stretch>
            <a:fillRect/>
          </a:stretch>
        </p:blipFill>
        <p:spPr>
          <a:xfrm>
            <a:off x="4931049" y="2819294"/>
            <a:ext cx="2903974" cy="3552541"/>
          </a:xfrm>
          <a:prstGeom prst="rect">
            <a:avLst/>
          </a:prstGeom>
        </p:spPr>
      </p:pic>
      <p:sp>
        <p:nvSpPr>
          <p:cNvPr id="12" name="TextBox 11">
            <a:extLst>
              <a:ext uri="{FF2B5EF4-FFF2-40B4-BE49-F238E27FC236}">
                <a16:creationId xmlns:a16="http://schemas.microsoft.com/office/drawing/2014/main" id="{403983DB-1D17-9A40-90CD-73662C82CDB3}"/>
              </a:ext>
            </a:extLst>
          </p:cNvPr>
          <p:cNvSpPr txBox="1"/>
          <p:nvPr/>
        </p:nvSpPr>
        <p:spPr>
          <a:xfrm>
            <a:off x="8542353" y="3289375"/>
            <a:ext cx="3125037" cy="1477328"/>
          </a:xfrm>
          <a:prstGeom prst="rect">
            <a:avLst/>
          </a:prstGeom>
          <a:noFill/>
          <a:ln>
            <a:solidFill>
              <a:srgbClr val="002060"/>
            </a:solidFill>
          </a:ln>
        </p:spPr>
        <p:txBody>
          <a:bodyPr wrap="square" lIns="91440" tIns="45720" rIns="91440" bIns="45720" rtlCol="0" anchor="t">
            <a:spAutoFit/>
          </a:bodyPr>
          <a:lstStyle/>
          <a:p>
            <a:r>
              <a:rPr lang="en-US" i="1" dirty="0"/>
              <a:t>Justify why you have included each piece.</a:t>
            </a:r>
          </a:p>
          <a:p>
            <a:r>
              <a:rPr lang="en-US" i="1" dirty="0"/>
              <a:t>What does each piece evidence in relation to the level descriptors?</a:t>
            </a:r>
          </a:p>
        </p:txBody>
      </p:sp>
      <p:cxnSp>
        <p:nvCxnSpPr>
          <p:cNvPr id="14" name="Straight Arrow Connector 13">
            <a:extLst>
              <a:ext uri="{FF2B5EF4-FFF2-40B4-BE49-F238E27FC236}">
                <a16:creationId xmlns:a16="http://schemas.microsoft.com/office/drawing/2014/main" id="{172609FF-5E96-1340-8E7A-D7E6E9018BD2}"/>
              </a:ext>
            </a:extLst>
          </p:cNvPr>
          <p:cNvCxnSpPr/>
          <p:nvPr/>
        </p:nvCxnSpPr>
        <p:spPr>
          <a:xfrm flipH="1">
            <a:off x="7191928" y="3815796"/>
            <a:ext cx="1286189" cy="2576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49BE2BF-DE7C-6C4C-98B4-12D801A27906}"/>
              </a:ext>
            </a:extLst>
          </p:cNvPr>
          <p:cNvSpPr txBox="1"/>
          <p:nvPr/>
        </p:nvSpPr>
        <p:spPr>
          <a:xfrm>
            <a:off x="1501333" y="4028039"/>
            <a:ext cx="3125037" cy="1200329"/>
          </a:xfrm>
          <a:prstGeom prst="rect">
            <a:avLst/>
          </a:prstGeom>
          <a:noFill/>
          <a:ln>
            <a:solidFill>
              <a:srgbClr val="002060"/>
            </a:solidFill>
          </a:ln>
        </p:spPr>
        <p:txBody>
          <a:bodyPr wrap="square" rtlCol="0">
            <a:spAutoFit/>
          </a:bodyPr>
          <a:lstStyle/>
          <a:p>
            <a:r>
              <a:rPr lang="en-US" i="1" dirty="0"/>
              <a:t>Label each piece of evidence as they will appear in your portfolio, e.g. sound file ‘Lesson </a:t>
            </a:r>
            <a:r>
              <a:rPr lang="en-US" i="1" dirty="0" err="1"/>
              <a:t>Yr</a:t>
            </a:r>
            <a:r>
              <a:rPr lang="en-US" i="1" dirty="0"/>
              <a:t> 1: Y </a:t>
            </a:r>
            <a:r>
              <a:rPr lang="en-US" i="1" dirty="0" err="1"/>
              <a:t>Tywydd</a:t>
            </a:r>
            <a:r>
              <a:rPr lang="en-US" i="1" dirty="0"/>
              <a:t>’</a:t>
            </a:r>
          </a:p>
        </p:txBody>
      </p:sp>
      <p:cxnSp>
        <p:nvCxnSpPr>
          <p:cNvPr id="18" name="Straight Arrow Connector 17">
            <a:extLst>
              <a:ext uri="{FF2B5EF4-FFF2-40B4-BE49-F238E27FC236}">
                <a16:creationId xmlns:a16="http://schemas.microsoft.com/office/drawing/2014/main" id="{2FFB73E2-EEAD-5940-B195-F27341D132DC}"/>
              </a:ext>
            </a:extLst>
          </p:cNvPr>
          <p:cNvCxnSpPr>
            <a:cxnSpLocks/>
          </p:cNvCxnSpPr>
          <p:nvPr/>
        </p:nvCxnSpPr>
        <p:spPr>
          <a:xfrm flipV="1">
            <a:off x="4669793" y="4049651"/>
            <a:ext cx="895380" cy="381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688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281354" y="205081"/>
            <a:ext cx="2471894" cy="1015663"/>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err="1"/>
              <a:t>Cyngor</a:t>
            </a:r>
            <a:r>
              <a:rPr lang="en-US" sz="2000" dirty="0"/>
              <a:t> Doeth</a:t>
            </a:r>
          </a:p>
          <a:p>
            <a:endParaRPr lang="en-US" sz="2000" dirty="0"/>
          </a:p>
          <a:p>
            <a:pPr algn="ctr"/>
            <a:r>
              <a:rPr lang="en-US" sz="2000" i="1" dirty="0"/>
              <a:t>Top Tips!</a:t>
            </a:r>
          </a:p>
        </p:txBody>
      </p:sp>
      <p:sp>
        <p:nvSpPr>
          <p:cNvPr id="4" name="Rounded Rectangle 3">
            <a:extLst>
              <a:ext uri="{FF2B5EF4-FFF2-40B4-BE49-F238E27FC236}">
                <a16:creationId xmlns:a16="http://schemas.microsoft.com/office/drawing/2014/main" id="{22933021-94BF-AF4F-AE4E-6E237985B85C}"/>
              </a:ext>
            </a:extLst>
          </p:cNvPr>
          <p:cNvSpPr/>
          <p:nvPr/>
        </p:nvSpPr>
        <p:spPr>
          <a:xfrm>
            <a:off x="3671776" y="215603"/>
            <a:ext cx="3215472" cy="9646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Perthnasol</a:t>
            </a:r>
            <a:endParaRPr lang="en-US" dirty="0"/>
          </a:p>
          <a:p>
            <a:pPr algn="ctr"/>
            <a:r>
              <a:rPr lang="en-US" i="1" dirty="0"/>
              <a:t>Relevant evidence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5279512" y="1533119"/>
            <a:ext cx="3215472" cy="9646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Digon</a:t>
            </a:r>
            <a:r>
              <a:rPr lang="en-US" dirty="0"/>
              <a:t> </a:t>
            </a:r>
            <a:r>
              <a:rPr lang="en-US" dirty="0" err="1"/>
              <a:t>ond</a:t>
            </a:r>
            <a:r>
              <a:rPr lang="en-US" dirty="0"/>
              <a:t> dim </a:t>
            </a:r>
            <a:r>
              <a:rPr lang="en-US" dirty="0" err="1"/>
              <a:t>gormod</a:t>
            </a:r>
            <a:r>
              <a:rPr lang="en-US" dirty="0"/>
              <a:t>.</a:t>
            </a:r>
          </a:p>
          <a:p>
            <a:pPr algn="ctr"/>
            <a:r>
              <a:rPr lang="en-US" i="1" dirty="0"/>
              <a:t>Enough evidence but try not to overload.</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1145512" y="1703064"/>
            <a:ext cx="3215472"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Choose evidence carefully:</a:t>
            </a:r>
          </a:p>
          <a:p>
            <a:pPr algn="ctr"/>
            <a:r>
              <a:rPr lang="en-US" i="1" dirty="0"/>
              <a:t>Is it relevant?</a:t>
            </a:r>
          </a:p>
          <a:p>
            <a:pPr algn="ctr"/>
            <a:r>
              <a:rPr lang="en-US" i="1" dirty="0"/>
              <a:t>Is it appropriate?</a:t>
            </a:r>
          </a:p>
          <a:p>
            <a:pPr algn="ctr"/>
            <a:r>
              <a:rPr lang="en-US" i="1" dirty="0"/>
              <a:t>What does it show?</a:t>
            </a:r>
          </a:p>
          <a:p>
            <a:pPr algn="ctr"/>
            <a:r>
              <a:rPr lang="en-US" i="1" dirty="0"/>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413658" y="3581754"/>
            <a:ext cx="4278922" cy="19448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t>Film of micro lesson – could evidence more than one skill, e.g. speaking, listening and reading</a:t>
            </a:r>
          </a:p>
          <a:p>
            <a:pPr algn="ctr"/>
            <a:r>
              <a:rPr lang="en-US" b="1" i="1" u="sng" dirty="0"/>
              <a:t>Only upload once: </a:t>
            </a:r>
            <a:r>
              <a:rPr lang="en-US" i="1" dirty="0"/>
              <a:t>make clear in the introduction where you’ve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8703547" y="474785"/>
            <a:ext cx="3215472" cy="9646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Your portfolio is your showcase: choose your best bits.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5374582" y="2690129"/>
            <a:ext cx="2840333" cy="2936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Mae’n</a:t>
            </a:r>
            <a:r>
              <a:rPr lang="en-US" dirty="0"/>
              <a:t> haws </a:t>
            </a:r>
            <a:r>
              <a:rPr lang="en-US" dirty="0" err="1"/>
              <a:t>chwynnu</a:t>
            </a:r>
            <a:r>
              <a:rPr lang="en-US" dirty="0"/>
              <a:t> </a:t>
            </a:r>
            <a:r>
              <a:rPr lang="en-US" dirty="0" err="1"/>
              <a:t>na</a:t>
            </a:r>
            <a:r>
              <a:rPr lang="en-US" dirty="0"/>
              <a:t> </a:t>
            </a:r>
            <a:r>
              <a:rPr lang="en-US" dirty="0" err="1"/>
              <a:t>chasglu</a:t>
            </a:r>
            <a:r>
              <a:rPr lang="en-US" dirty="0"/>
              <a:t> </a:t>
            </a:r>
            <a:r>
              <a:rPr lang="en-US" dirty="0" err="1"/>
              <a:t>o’r</a:t>
            </a:r>
            <a:r>
              <a:rPr lang="en-US" dirty="0"/>
              <a:t> </a:t>
            </a:r>
            <a:r>
              <a:rPr lang="en-US" dirty="0" err="1"/>
              <a:t>newydd</a:t>
            </a:r>
            <a:r>
              <a:rPr lang="en-US" dirty="0"/>
              <a:t>.</a:t>
            </a:r>
          </a:p>
          <a:p>
            <a:pPr algn="ctr"/>
            <a:endParaRPr lang="en-US" dirty="0"/>
          </a:p>
          <a:p>
            <a:pPr algn="ctr"/>
            <a:r>
              <a:rPr lang="en-US" i="1" dirty="0"/>
              <a:t>It’s easier to sort a full desktop file than to collect evidence from new before the deadline.</a:t>
            </a:r>
          </a:p>
        </p:txBody>
      </p:sp>
      <p:sp>
        <p:nvSpPr>
          <p:cNvPr id="13" name="Rounded Rectangle 12">
            <a:extLst>
              <a:ext uri="{FF2B5EF4-FFF2-40B4-BE49-F238E27FC236}">
                <a16:creationId xmlns:a16="http://schemas.microsoft.com/office/drawing/2014/main" id="{18FC7BC1-7030-554B-BD74-1C9DA915427A}"/>
              </a:ext>
            </a:extLst>
          </p:cNvPr>
          <p:cNvSpPr/>
          <p:nvPr/>
        </p:nvSpPr>
        <p:spPr>
          <a:xfrm>
            <a:off x="8896917" y="2369634"/>
            <a:ext cx="2840332" cy="11633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Deadline date and instructions how to upload will be provided in the new year.</a:t>
            </a:r>
          </a:p>
        </p:txBody>
      </p:sp>
      <p:pic>
        <p:nvPicPr>
          <p:cNvPr id="1026" name="Picture 2" descr="Top tips for Remote learning and live lessons – Holland Park Primary  School, Essex">
            <a:extLst>
              <a:ext uri="{FF2B5EF4-FFF2-40B4-BE49-F238E27FC236}">
                <a16:creationId xmlns:a16="http://schemas.microsoft.com/office/drawing/2014/main" id="{EB3F9471-DFE0-D24F-90E6-5A00FB338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68153" y="3741386"/>
            <a:ext cx="2686259" cy="2014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3657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F7A10FD6-7F1B-1A41-9BEE-200BA16660E4}"/>
              </a:ext>
            </a:extLst>
          </p:cNvPr>
          <p:cNvPicPr>
            <a:picLocks noChangeAspect="1"/>
          </p:cNvPicPr>
          <p:nvPr/>
        </p:nvPicPr>
        <p:blipFill>
          <a:blip r:embed="rId3"/>
          <a:stretch>
            <a:fillRect/>
          </a:stretch>
        </p:blipFill>
        <p:spPr>
          <a:xfrm>
            <a:off x="3550024" y="199343"/>
            <a:ext cx="5091952" cy="5643030"/>
          </a:xfrm>
          <a:prstGeom prst="rect">
            <a:avLst/>
          </a:prstGeom>
          <a:ln w="38100">
            <a:solidFill>
              <a:schemeClr val="tx1"/>
            </a:solidFill>
          </a:ln>
        </p:spPr>
      </p:pic>
    </p:spTree>
    <p:extLst>
      <p:ext uri="{BB962C8B-B14F-4D97-AF65-F5344CB8AC3E}">
        <p14:creationId xmlns:p14="http://schemas.microsoft.com/office/powerpoint/2010/main" val="334575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Sut</a:t>
            </a:r>
            <a:r>
              <a:rPr lang="en-US" sz="3600" i="1" dirty="0">
                <a:solidFill>
                  <a:schemeClr val="bg1"/>
                </a:solidFill>
              </a:rPr>
              <a:t> </a:t>
            </a:r>
            <a:r>
              <a:rPr lang="en-US" sz="3600" i="1" dirty="0" err="1">
                <a:solidFill>
                  <a:schemeClr val="bg1"/>
                </a:solidFill>
              </a:rPr>
              <a:t>gallaf</a:t>
            </a:r>
            <a:r>
              <a:rPr lang="en-US" sz="3600" i="1" dirty="0">
                <a:solidFill>
                  <a:schemeClr val="bg1"/>
                </a:solidFill>
              </a:rPr>
              <a:t> </a:t>
            </a:r>
            <a:r>
              <a:rPr lang="en-US" sz="3600" i="1" dirty="0" err="1">
                <a:solidFill>
                  <a:schemeClr val="bg1"/>
                </a:solidFill>
              </a:rPr>
              <a:t>helpu</a:t>
            </a:r>
            <a:r>
              <a:rPr lang="en-US" sz="3600" i="1" dirty="0">
                <a:solidFill>
                  <a:schemeClr val="bg1"/>
                </a:solidFill>
              </a:rPr>
              <a:t> </a:t>
            </a:r>
            <a:r>
              <a:rPr lang="en-US" sz="3600" i="1" dirty="0" err="1">
                <a:solidFill>
                  <a:schemeClr val="bg1"/>
                </a:solidFill>
              </a:rPr>
              <a:t>fy</a:t>
            </a:r>
            <a:r>
              <a:rPr lang="en-US" sz="3600" i="1" dirty="0">
                <a:solidFill>
                  <a:schemeClr val="bg1"/>
                </a:solidFill>
              </a:rPr>
              <a:t> </a:t>
            </a:r>
            <a:r>
              <a:rPr lang="en-US" sz="3600" i="1" dirty="0" err="1">
                <a:solidFill>
                  <a:schemeClr val="bg1"/>
                </a:solidFill>
              </a:rPr>
              <a:t>hun</a:t>
            </a:r>
            <a:r>
              <a:rPr lang="en-US" sz="3600" i="1" dirty="0">
                <a:solidFill>
                  <a:schemeClr val="bg1"/>
                </a:solidFill>
              </a:rPr>
              <a:t>?</a:t>
            </a:r>
          </a:p>
          <a:p>
            <a:pPr algn="ctr"/>
            <a:r>
              <a:rPr lang="en-US" sz="3600" i="1" dirty="0">
                <a:solidFill>
                  <a:schemeClr val="bg1"/>
                </a:solidFill>
              </a:rPr>
              <a:t>How can I help myself?</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46A26281-8770-0249-A9A0-1B496DC2316C}"/>
              </a:ext>
            </a:extLst>
          </p:cNvPr>
          <p:cNvPicPr>
            <a:picLocks noChangeAspect="1"/>
          </p:cNvPicPr>
          <p:nvPr/>
        </p:nvPicPr>
        <p:blipFill>
          <a:blip r:embed="rId4"/>
          <a:stretch>
            <a:fillRect/>
          </a:stretch>
        </p:blipFill>
        <p:spPr>
          <a:xfrm>
            <a:off x="929532" y="1706123"/>
            <a:ext cx="3251200" cy="3251200"/>
          </a:xfrm>
          <a:prstGeom prst="rect">
            <a:avLst/>
          </a:prstGeom>
        </p:spPr>
      </p:pic>
      <p:pic>
        <p:nvPicPr>
          <p:cNvPr id="6" name="Picture 5">
            <a:extLst>
              <a:ext uri="{FF2B5EF4-FFF2-40B4-BE49-F238E27FC236}">
                <a16:creationId xmlns:a16="http://schemas.microsoft.com/office/drawing/2014/main" id="{E363FAEF-F2B5-2144-9B0A-E36257D2D3C5}"/>
              </a:ext>
            </a:extLst>
          </p:cNvPr>
          <p:cNvPicPr>
            <a:picLocks noChangeAspect="1"/>
          </p:cNvPicPr>
          <p:nvPr/>
        </p:nvPicPr>
        <p:blipFill>
          <a:blip r:embed="rId5"/>
          <a:stretch>
            <a:fillRect/>
          </a:stretch>
        </p:blipFill>
        <p:spPr>
          <a:xfrm>
            <a:off x="5080000" y="2413000"/>
            <a:ext cx="2032000" cy="2032000"/>
          </a:xfrm>
          <a:prstGeom prst="rect">
            <a:avLst/>
          </a:prstGeom>
        </p:spPr>
      </p:pic>
      <p:pic>
        <p:nvPicPr>
          <p:cNvPr id="9" name="Picture 8">
            <a:extLst>
              <a:ext uri="{FF2B5EF4-FFF2-40B4-BE49-F238E27FC236}">
                <a16:creationId xmlns:a16="http://schemas.microsoft.com/office/drawing/2014/main" id="{977AEDDE-B882-964D-A7F5-B6EC96FB66A2}"/>
              </a:ext>
            </a:extLst>
          </p:cNvPr>
          <p:cNvPicPr>
            <a:picLocks noChangeAspect="1"/>
          </p:cNvPicPr>
          <p:nvPr/>
        </p:nvPicPr>
        <p:blipFill>
          <a:blip r:embed="rId6"/>
          <a:stretch>
            <a:fillRect/>
          </a:stretch>
        </p:blipFill>
        <p:spPr>
          <a:xfrm>
            <a:off x="8266546" y="2393091"/>
            <a:ext cx="3251200" cy="1587500"/>
          </a:xfrm>
          <a:prstGeom prst="rect">
            <a:avLst/>
          </a:prstGeom>
        </p:spPr>
      </p:pic>
    </p:spTree>
    <p:extLst>
      <p:ext uri="{BB962C8B-B14F-4D97-AF65-F5344CB8AC3E}">
        <p14:creationId xmlns:p14="http://schemas.microsoft.com/office/powerpoint/2010/main" val="16857411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8" name="Title 1">
            <a:extLst>
              <a:ext uri="{FF2B5EF4-FFF2-40B4-BE49-F238E27FC236}">
                <a16:creationId xmlns:a16="http://schemas.microsoft.com/office/drawing/2014/main" id="{8144186F-A11E-4146-B232-1811DDBE5461}"/>
              </a:ext>
            </a:extLst>
          </p:cNvPr>
          <p:cNvSpPr txBox="1">
            <a:spLocks/>
          </p:cNvSpPr>
          <p:nvPr/>
        </p:nvSpPr>
        <p:spPr>
          <a:xfrm>
            <a:off x="4062626" y="313946"/>
            <a:ext cx="7715202" cy="1179286"/>
          </a:xfrm>
          <a:prstGeom prst="rect">
            <a:avLst/>
          </a:prstGeom>
          <a:solidFill>
            <a:schemeClr val="accent1">
              <a:lumMod val="60000"/>
              <a:lumOff val="4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solidFill>
                  <a:schemeClr val="accent1">
                    <a:lumMod val="75000"/>
                  </a:schemeClr>
                </a:solidFill>
                <a:latin typeface="+mn-lt"/>
              </a:rPr>
              <a:t>Mae gwefan Peniarth yn cynnwys llawer o adnoddau defnyddiol i annog y Gymraeg yn ddyddiol yn y dosbarth.</a:t>
            </a:r>
          </a:p>
          <a:p>
            <a:pPr algn="ctr"/>
            <a:r>
              <a:rPr lang="cy-GB" sz="1600" b="1" dirty="0">
                <a:solidFill>
                  <a:schemeClr val="tx1"/>
                </a:solidFill>
                <a:latin typeface="+mn-lt"/>
              </a:rPr>
              <a:t>There are a number of useful resources on the Peniarth website which will help you use the Welsh language daily in the classroom.</a:t>
            </a:r>
          </a:p>
          <a:p>
            <a:pPr algn="ctr"/>
            <a:endParaRPr lang="cy-GB" sz="1600" b="1" dirty="0">
              <a:solidFill>
                <a:schemeClr val="tx1"/>
              </a:solidFill>
            </a:endParaRPr>
          </a:p>
          <a:p>
            <a:pPr algn="ctr"/>
            <a:endParaRPr lang="en-GB" sz="1600" b="1" dirty="0">
              <a:solidFill>
                <a:srgbClr val="002060"/>
              </a:solidFill>
            </a:endParaRPr>
          </a:p>
        </p:txBody>
      </p:sp>
      <p:pic>
        <p:nvPicPr>
          <p:cNvPr id="10" name="Picture 9">
            <a:hlinkClick r:id="rId5"/>
            <a:extLst>
              <a:ext uri="{FF2B5EF4-FFF2-40B4-BE49-F238E27FC236}">
                <a16:creationId xmlns:a16="http://schemas.microsoft.com/office/drawing/2014/main" id="{029AD891-4D75-5642-8A24-77C2B9DA90C3}"/>
              </a:ext>
            </a:extLst>
          </p:cNvPr>
          <p:cNvPicPr>
            <a:picLocks noChangeAspect="1"/>
          </p:cNvPicPr>
          <p:nvPr/>
        </p:nvPicPr>
        <p:blipFill>
          <a:blip r:embed="rId6"/>
          <a:stretch>
            <a:fillRect/>
          </a:stretch>
        </p:blipFill>
        <p:spPr>
          <a:xfrm>
            <a:off x="1549387" y="1343291"/>
            <a:ext cx="2848233" cy="2848233"/>
          </a:xfrm>
          <a:prstGeom prst="rect">
            <a:avLst/>
          </a:prstGeom>
        </p:spPr>
      </p:pic>
      <p:pic>
        <p:nvPicPr>
          <p:cNvPr id="11" name="Picture 10">
            <a:hlinkClick r:id="rId7"/>
            <a:extLst>
              <a:ext uri="{FF2B5EF4-FFF2-40B4-BE49-F238E27FC236}">
                <a16:creationId xmlns:a16="http://schemas.microsoft.com/office/drawing/2014/main" id="{B111B440-C343-DF43-8255-F55A54346859}"/>
              </a:ext>
            </a:extLst>
          </p:cNvPr>
          <p:cNvPicPr>
            <a:picLocks noChangeAspect="1"/>
          </p:cNvPicPr>
          <p:nvPr/>
        </p:nvPicPr>
        <p:blipFill>
          <a:blip r:embed="rId8"/>
          <a:stretch>
            <a:fillRect/>
          </a:stretch>
        </p:blipFill>
        <p:spPr>
          <a:xfrm>
            <a:off x="134577" y="91367"/>
            <a:ext cx="3755290" cy="1401975"/>
          </a:xfrm>
          <a:prstGeom prst="rect">
            <a:avLst/>
          </a:prstGeom>
        </p:spPr>
      </p:pic>
      <p:pic>
        <p:nvPicPr>
          <p:cNvPr id="12" name="Picture 11">
            <a:hlinkClick r:id="rId9"/>
            <a:extLst>
              <a:ext uri="{FF2B5EF4-FFF2-40B4-BE49-F238E27FC236}">
                <a16:creationId xmlns:a16="http://schemas.microsoft.com/office/drawing/2014/main" id="{FCD1DB86-08CE-7141-88F0-3E54A4DD2718}"/>
              </a:ext>
            </a:extLst>
          </p:cNvPr>
          <p:cNvPicPr>
            <a:picLocks noChangeAspect="1"/>
          </p:cNvPicPr>
          <p:nvPr/>
        </p:nvPicPr>
        <p:blipFill>
          <a:blip r:embed="rId10"/>
          <a:stretch>
            <a:fillRect/>
          </a:stretch>
        </p:blipFill>
        <p:spPr>
          <a:xfrm>
            <a:off x="7580847" y="1200200"/>
            <a:ext cx="3211821" cy="3211821"/>
          </a:xfrm>
          <a:prstGeom prst="rect">
            <a:avLst/>
          </a:prstGeom>
        </p:spPr>
      </p:pic>
      <p:sp>
        <p:nvSpPr>
          <p:cNvPr id="14" name="Title 1">
            <a:extLst>
              <a:ext uri="{FF2B5EF4-FFF2-40B4-BE49-F238E27FC236}">
                <a16:creationId xmlns:a16="http://schemas.microsoft.com/office/drawing/2014/main" id="{D37B6F93-F980-2A42-935B-C9D73D815B92}"/>
              </a:ext>
            </a:extLst>
          </p:cNvPr>
          <p:cNvSpPr txBox="1">
            <a:spLocks/>
          </p:cNvSpPr>
          <p:nvPr/>
        </p:nvSpPr>
        <p:spPr>
          <a:xfrm>
            <a:off x="6188529" y="4191634"/>
            <a:ext cx="5589299" cy="1523367"/>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latin typeface="+mn-lt"/>
              </a:rPr>
              <a:t>Mae’r cardiau yma’n cynnwys ymadroddion a chwestiynau addas i'w defnyddio o ddydd i ddydd ar draws y cwricwlwm.</a:t>
            </a:r>
          </a:p>
          <a:p>
            <a:pPr algn="ctr"/>
            <a:r>
              <a:rPr lang="cy-GB" sz="1600" b="1" dirty="0">
                <a:solidFill>
                  <a:schemeClr val="tx1"/>
                </a:solidFill>
                <a:latin typeface="+mn-lt"/>
              </a:rPr>
              <a:t>These cards contain phrases and questions suitable to be used on a daily basis across the curriculum.</a:t>
            </a:r>
            <a:endParaRPr lang="en-GB" sz="1600" b="1" dirty="0">
              <a:solidFill>
                <a:schemeClr val="tx1"/>
              </a:solidFill>
              <a:latin typeface="+mn-lt"/>
            </a:endParaRPr>
          </a:p>
        </p:txBody>
      </p:sp>
      <p:sp>
        <p:nvSpPr>
          <p:cNvPr id="15" name="Title 1">
            <a:extLst>
              <a:ext uri="{FF2B5EF4-FFF2-40B4-BE49-F238E27FC236}">
                <a16:creationId xmlns:a16="http://schemas.microsoft.com/office/drawing/2014/main" id="{E94CA8C5-246B-674E-A32A-0878D3C8DBFE}"/>
              </a:ext>
            </a:extLst>
          </p:cNvPr>
          <p:cNvSpPr txBox="1">
            <a:spLocks/>
          </p:cNvSpPr>
          <p:nvPr/>
        </p:nvSpPr>
        <p:spPr>
          <a:xfrm>
            <a:off x="441997" y="4191634"/>
            <a:ext cx="5497287" cy="1532819"/>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latin typeface="+mn-lt"/>
              </a:rPr>
              <a:t>Mae eitemau iaith fel berfau, treigladau, arddodiaid ac ymadroddion iaith bob dydd wedi'u cynnwys, ac wedi grwpio fesul lliw i ddod o hyd i’r atebion yn hawdd.</a:t>
            </a:r>
          </a:p>
          <a:p>
            <a:pPr algn="ctr"/>
            <a:r>
              <a:rPr lang="cy-GB" sz="1600" b="1" dirty="0">
                <a:solidFill>
                  <a:schemeClr val="tx1"/>
                </a:solidFill>
                <a:latin typeface="+mn-lt"/>
              </a:rPr>
              <a:t>Language elements such as verbs, mutations, prepositions and everyday phrases are all included, and are grouped by colour so that answers are easily found.</a:t>
            </a:r>
          </a:p>
          <a:p>
            <a:pPr algn="ctr"/>
            <a:endParaRPr lang="cy-GB" sz="1600" dirty="0"/>
          </a:p>
        </p:txBody>
      </p:sp>
      <p:sp>
        <p:nvSpPr>
          <p:cNvPr id="17" name="Rectangle 16">
            <a:extLst>
              <a:ext uri="{FF2B5EF4-FFF2-40B4-BE49-F238E27FC236}">
                <a16:creationId xmlns:a16="http://schemas.microsoft.com/office/drawing/2014/main" id="{E1AEB22A-C46A-904D-B877-E19FFE9C0BA0}"/>
              </a:ext>
            </a:extLst>
          </p:cNvPr>
          <p:cNvSpPr/>
          <p:nvPr/>
        </p:nvSpPr>
        <p:spPr>
          <a:xfrm>
            <a:off x="4567262" y="2205947"/>
            <a:ext cx="3057475" cy="1200329"/>
          </a:xfrm>
          <a:prstGeom prst="rect">
            <a:avLst/>
          </a:prstGeom>
        </p:spPr>
        <p:txBody>
          <a:bodyPr wrap="square">
            <a:spAutoFit/>
          </a:bodyPr>
          <a:lstStyle/>
          <a:p>
            <a:pPr algn="ctr"/>
            <a:r>
              <a:rPr lang="cy-GB" b="1" dirty="0">
                <a:solidFill>
                  <a:schemeClr val="accent1">
                    <a:lumMod val="75000"/>
                  </a:schemeClr>
                </a:solidFill>
              </a:rPr>
              <a:t>Cliciwch ar bob llun i ddysgu mwy am yr adnodd.</a:t>
            </a:r>
            <a:endParaRPr lang="cy-GB" b="1" dirty="0"/>
          </a:p>
          <a:p>
            <a:pPr algn="ctr"/>
            <a:r>
              <a:rPr lang="cy-GB" b="1" dirty="0"/>
              <a:t>Click on each picture to learn more about the resource. </a:t>
            </a:r>
          </a:p>
        </p:txBody>
      </p:sp>
      <p:pic>
        <p:nvPicPr>
          <p:cNvPr id="13" name="Picture 12">
            <a:extLst>
              <a:ext uri="{FF2B5EF4-FFF2-40B4-BE49-F238E27FC236}">
                <a16:creationId xmlns:a16="http://schemas.microsoft.com/office/drawing/2014/main" id="{CC9714B5-62CC-FC4B-B478-48DB72CD2CA6}"/>
              </a:ext>
            </a:extLst>
          </p:cNvPr>
          <p:cNvPicPr>
            <a:picLocks noChangeAspect="1"/>
          </p:cNvPicPr>
          <p:nvPr/>
        </p:nvPicPr>
        <p:blipFill>
          <a:blip r:embed="rId11"/>
          <a:stretch>
            <a:fillRect/>
          </a:stretch>
        </p:blipFill>
        <p:spPr>
          <a:xfrm rot="2538957">
            <a:off x="737051" y="2479811"/>
            <a:ext cx="1285389" cy="1285389"/>
          </a:xfrm>
          <a:prstGeom prst="rect">
            <a:avLst/>
          </a:prstGeom>
        </p:spPr>
      </p:pic>
      <p:pic>
        <p:nvPicPr>
          <p:cNvPr id="16" name="Picture 15">
            <a:extLst>
              <a:ext uri="{FF2B5EF4-FFF2-40B4-BE49-F238E27FC236}">
                <a16:creationId xmlns:a16="http://schemas.microsoft.com/office/drawing/2014/main" id="{16317931-C302-EB42-9C27-B0A3B30900B0}"/>
              </a:ext>
            </a:extLst>
          </p:cNvPr>
          <p:cNvPicPr>
            <a:picLocks noChangeAspect="1"/>
          </p:cNvPicPr>
          <p:nvPr/>
        </p:nvPicPr>
        <p:blipFill>
          <a:blip r:embed="rId11"/>
          <a:stretch>
            <a:fillRect/>
          </a:stretch>
        </p:blipFill>
        <p:spPr>
          <a:xfrm rot="18920297">
            <a:off x="10087948" y="2311392"/>
            <a:ext cx="1606441" cy="1606441"/>
          </a:xfrm>
          <a:prstGeom prst="rect">
            <a:avLst/>
          </a:prstGeom>
        </p:spPr>
      </p:pic>
    </p:spTree>
    <p:extLst>
      <p:ext uri="{BB962C8B-B14F-4D97-AF65-F5344CB8AC3E}">
        <p14:creationId xmlns:p14="http://schemas.microsoft.com/office/powerpoint/2010/main" val="29276227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Sut</a:t>
            </a:r>
            <a:r>
              <a:rPr lang="en-US" sz="3600" i="1" dirty="0">
                <a:solidFill>
                  <a:schemeClr val="bg1"/>
                </a:solidFill>
              </a:rPr>
              <a:t> </a:t>
            </a:r>
            <a:r>
              <a:rPr lang="en-US" sz="3600" i="1" dirty="0" err="1">
                <a:solidFill>
                  <a:schemeClr val="bg1"/>
                </a:solidFill>
              </a:rPr>
              <a:t>gallaf</a:t>
            </a:r>
            <a:r>
              <a:rPr lang="en-US" sz="3600" i="1" dirty="0">
                <a:solidFill>
                  <a:schemeClr val="bg1"/>
                </a:solidFill>
              </a:rPr>
              <a:t> </a:t>
            </a:r>
            <a:r>
              <a:rPr lang="en-US" sz="3600" i="1" dirty="0" err="1">
                <a:solidFill>
                  <a:schemeClr val="bg1"/>
                </a:solidFill>
              </a:rPr>
              <a:t>helpu</a:t>
            </a:r>
            <a:r>
              <a:rPr lang="en-US" sz="3600" i="1" dirty="0">
                <a:solidFill>
                  <a:schemeClr val="bg1"/>
                </a:solidFill>
              </a:rPr>
              <a:t> </a:t>
            </a:r>
            <a:r>
              <a:rPr lang="en-US" sz="3600" i="1" dirty="0" err="1">
                <a:solidFill>
                  <a:schemeClr val="bg1"/>
                </a:solidFill>
              </a:rPr>
              <a:t>fy</a:t>
            </a:r>
            <a:r>
              <a:rPr lang="en-US" sz="3600" i="1" dirty="0">
                <a:solidFill>
                  <a:schemeClr val="bg1"/>
                </a:solidFill>
              </a:rPr>
              <a:t> </a:t>
            </a:r>
            <a:r>
              <a:rPr lang="en-US" sz="3600" i="1" dirty="0" err="1">
                <a:solidFill>
                  <a:schemeClr val="bg1"/>
                </a:solidFill>
              </a:rPr>
              <a:t>hun</a:t>
            </a:r>
            <a:r>
              <a:rPr lang="en-US" sz="3600" i="1" dirty="0">
                <a:solidFill>
                  <a:schemeClr val="bg1"/>
                </a:solidFill>
              </a:rPr>
              <a:t>?</a:t>
            </a:r>
          </a:p>
          <a:p>
            <a:pPr algn="ctr"/>
            <a:r>
              <a:rPr lang="en-US" sz="3600" i="1" dirty="0">
                <a:solidFill>
                  <a:schemeClr val="bg1"/>
                </a:solidFill>
              </a:rPr>
              <a:t>How can I help myself?</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76550430-C7B2-1847-B6BD-65F3A5C59AA3}"/>
              </a:ext>
            </a:extLst>
          </p:cNvPr>
          <p:cNvPicPr>
            <a:picLocks noChangeAspect="1"/>
          </p:cNvPicPr>
          <p:nvPr/>
        </p:nvPicPr>
        <p:blipFill>
          <a:blip r:embed="rId3"/>
          <a:stretch>
            <a:fillRect/>
          </a:stretch>
        </p:blipFill>
        <p:spPr>
          <a:xfrm>
            <a:off x="945685" y="3346261"/>
            <a:ext cx="4513006" cy="2534805"/>
          </a:xfrm>
          <a:prstGeom prst="rect">
            <a:avLst/>
          </a:prstGeom>
        </p:spPr>
      </p:pic>
      <p:pic>
        <p:nvPicPr>
          <p:cNvPr id="11" name="Picture 10">
            <a:extLst>
              <a:ext uri="{FF2B5EF4-FFF2-40B4-BE49-F238E27FC236}">
                <a16:creationId xmlns:a16="http://schemas.microsoft.com/office/drawing/2014/main" id="{5F70EFEC-0660-504A-8A6A-67E0FFEC9309}"/>
              </a:ext>
            </a:extLst>
          </p:cNvPr>
          <p:cNvPicPr>
            <a:picLocks noChangeAspect="1"/>
          </p:cNvPicPr>
          <p:nvPr/>
        </p:nvPicPr>
        <p:blipFill>
          <a:blip r:embed="rId4"/>
          <a:stretch>
            <a:fillRect/>
          </a:stretch>
        </p:blipFill>
        <p:spPr>
          <a:xfrm rot="16200000">
            <a:off x="7865654" y="2455268"/>
            <a:ext cx="2936398" cy="3915197"/>
          </a:xfrm>
          <a:prstGeom prst="rect">
            <a:avLst/>
          </a:prstGeom>
        </p:spPr>
      </p:pic>
      <p:pic>
        <p:nvPicPr>
          <p:cNvPr id="12" name="Picture 11">
            <a:extLst>
              <a:ext uri="{FF2B5EF4-FFF2-40B4-BE49-F238E27FC236}">
                <a16:creationId xmlns:a16="http://schemas.microsoft.com/office/drawing/2014/main" id="{D41DB855-0384-2A4F-8D63-5FE3EC606635}"/>
              </a:ext>
            </a:extLst>
          </p:cNvPr>
          <p:cNvPicPr>
            <a:picLocks noChangeAspect="1"/>
          </p:cNvPicPr>
          <p:nvPr/>
        </p:nvPicPr>
        <p:blipFill>
          <a:blip r:embed="rId5"/>
          <a:stretch>
            <a:fillRect/>
          </a:stretch>
        </p:blipFill>
        <p:spPr>
          <a:xfrm>
            <a:off x="371243" y="1346676"/>
            <a:ext cx="2540000" cy="2540000"/>
          </a:xfrm>
          <a:prstGeom prst="rect">
            <a:avLst/>
          </a:prstGeom>
        </p:spPr>
      </p:pic>
      <p:pic>
        <p:nvPicPr>
          <p:cNvPr id="13" name="Picture 12">
            <a:extLst>
              <a:ext uri="{FF2B5EF4-FFF2-40B4-BE49-F238E27FC236}">
                <a16:creationId xmlns:a16="http://schemas.microsoft.com/office/drawing/2014/main" id="{F9D31B80-05A4-5143-AF2B-419EE3321EC8}"/>
              </a:ext>
            </a:extLst>
          </p:cNvPr>
          <p:cNvPicPr>
            <a:picLocks noChangeAspect="1"/>
          </p:cNvPicPr>
          <p:nvPr/>
        </p:nvPicPr>
        <p:blipFill>
          <a:blip r:embed="rId6"/>
          <a:stretch>
            <a:fillRect/>
          </a:stretch>
        </p:blipFill>
        <p:spPr>
          <a:xfrm>
            <a:off x="3017075" y="2108676"/>
            <a:ext cx="1981200" cy="1016000"/>
          </a:xfrm>
          <a:prstGeom prst="rect">
            <a:avLst/>
          </a:prstGeom>
        </p:spPr>
      </p:pic>
    </p:spTree>
    <p:extLst>
      <p:ext uri="{BB962C8B-B14F-4D97-AF65-F5344CB8AC3E}">
        <p14:creationId xmlns:p14="http://schemas.microsoft.com/office/powerpoint/2010/main" val="2569911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0D2B98-D896-BA4D-BA81-9CFF2F274A79}"/>
              </a:ext>
            </a:extLst>
          </p:cNvPr>
          <p:cNvPicPr>
            <a:picLocks noChangeAspect="1"/>
          </p:cNvPicPr>
          <p:nvPr/>
        </p:nvPicPr>
        <p:blipFill>
          <a:blip r:embed="rId2"/>
          <a:stretch>
            <a:fillRect/>
          </a:stretch>
        </p:blipFill>
        <p:spPr>
          <a:xfrm>
            <a:off x="40108" y="0"/>
            <a:ext cx="12151892" cy="6858000"/>
          </a:xfrm>
          <a:prstGeom prst="rect">
            <a:avLst/>
          </a:prstGeom>
        </p:spPr>
      </p:pic>
      <p:sp>
        <p:nvSpPr>
          <p:cNvPr id="7" name="Title 1">
            <a:extLst>
              <a:ext uri="{FF2B5EF4-FFF2-40B4-BE49-F238E27FC236}">
                <a16:creationId xmlns:a16="http://schemas.microsoft.com/office/drawing/2014/main" id="{E5BA6A32-A7C3-6246-8C91-EB251A58574F}"/>
              </a:ext>
            </a:extLst>
          </p:cNvPr>
          <p:cNvSpPr txBox="1">
            <a:spLocks/>
          </p:cNvSpPr>
          <p:nvPr/>
        </p:nvSpPr>
        <p:spPr>
          <a:xfrm>
            <a:off x="4001491" y="1283691"/>
            <a:ext cx="3762888" cy="787309"/>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latin typeface="Noteworthy Light" panose="02000400000000000000" pitchFamily="2" charset="77"/>
                <a:ea typeface="Noteworthy Light" panose="02000400000000000000" pitchFamily="2" charset="77"/>
              </a:rPr>
              <a:t>Oes</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cwestiwn</a:t>
            </a:r>
            <a:r>
              <a:rPr lang="en-US" sz="4000" b="1" dirty="0">
                <a:solidFill>
                  <a:schemeClr val="bg1"/>
                </a:solidFill>
                <a:latin typeface="Noteworthy Light" panose="02000400000000000000" pitchFamily="2" charset="77"/>
                <a:ea typeface="Noteworthy Light" panose="02000400000000000000" pitchFamily="2" charset="77"/>
              </a:rPr>
              <a:t>?</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pic>
        <p:nvPicPr>
          <p:cNvPr id="8" name="Picture 7">
            <a:extLst>
              <a:ext uri="{FF2B5EF4-FFF2-40B4-BE49-F238E27FC236}">
                <a16:creationId xmlns:a16="http://schemas.microsoft.com/office/drawing/2014/main" id="{3F0C9C9F-AB1F-E74F-830C-6077183DCC8A}"/>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931894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2743201" y="1931870"/>
            <a:ext cx="7450666" cy="1754326"/>
          </a:xfrm>
          <a:prstGeom prst="rect">
            <a:avLst/>
          </a:prstGeom>
          <a:solidFill>
            <a:schemeClr val="tx2"/>
          </a:solidFill>
          <a:ln w="57150">
            <a:solidFill>
              <a:schemeClr val="accent1"/>
            </a:solidFill>
          </a:ln>
        </p:spPr>
        <p:txBody>
          <a:bodyPr wrap="square" rtlCol="0" anchor="t">
            <a:spAutoFit/>
          </a:bodyPr>
          <a:lstStyle/>
          <a:p>
            <a:r>
              <a:rPr lang="en-US" sz="3600" b="1" dirty="0" err="1">
                <a:solidFill>
                  <a:schemeClr val="bg1"/>
                </a:solidFill>
              </a:rPr>
              <a:t>Rhan</a:t>
            </a:r>
            <a:r>
              <a:rPr lang="en-US" sz="3600" b="1" dirty="0">
                <a:solidFill>
                  <a:schemeClr val="bg1"/>
                </a:solidFill>
              </a:rPr>
              <a:t> 3:  </a:t>
            </a:r>
            <a:r>
              <a:rPr lang="en-US" sz="3600" b="1" dirty="0" err="1">
                <a:solidFill>
                  <a:schemeClr val="bg1"/>
                </a:solidFill>
              </a:rPr>
              <a:t>Cwricwlwm</a:t>
            </a:r>
            <a:r>
              <a:rPr lang="en-US" sz="3600" b="1" dirty="0">
                <a:solidFill>
                  <a:schemeClr val="bg1"/>
                </a:solidFill>
              </a:rPr>
              <a:t> </a:t>
            </a:r>
            <a:r>
              <a:rPr lang="en-US" sz="3600" b="1" dirty="0" err="1">
                <a:solidFill>
                  <a:schemeClr val="bg1"/>
                </a:solidFill>
              </a:rPr>
              <a:t>i</a:t>
            </a:r>
            <a:r>
              <a:rPr lang="en-US" sz="3600" b="1" dirty="0">
                <a:solidFill>
                  <a:schemeClr val="bg1"/>
                </a:solidFill>
              </a:rPr>
              <a:t> </a:t>
            </a:r>
            <a:r>
              <a:rPr lang="en-US" sz="3600" b="1" dirty="0" err="1">
                <a:solidFill>
                  <a:schemeClr val="bg1"/>
                </a:solidFill>
              </a:rPr>
              <a:t>Gymru</a:t>
            </a:r>
            <a:endParaRPr lang="en-US" sz="3600" b="1" dirty="0">
              <a:solidFill>
                <a:schemeClr val="bg1"/>
              </a:solidFill>
            </a:endParaRPr>
          </a:p>
          <a:p>
            <a:endParaRPr lang="en-US" sz="3600" b="1" dirty="0">
              <a:solidFill>
                <a:schemeClr val="bg1"/>
              </a:solidFill>
            </a:endParaRPr>
          </a:p>
          <a:p>
            <a:r>
              <a:rPr lang="en-US" sz="3600" b="1" i="1" dirty="0">
                <a:solidFill>
                  <a:schemeClr val="bg1"/>
                </a:solidFill>
              </a:rPr>
              <a:t>Part 3:  Curriculum for Wales</a:t>
            </a:r>
          </a:p>
        </p:txBody>
      </p:sp>
      <p:pic>
        <p:nvPicPr>
          <p:cNvPr id="14" name="Picture 13">
            <a:extLst>
              <a:ext uri="{FF2B5EF4-FFF2-40B4-BE49-F238E27FC236}">
                <a16:creationId xmlns:a16="http://schemas.microsoft.com/office/drawing/2014/main" id="{5D5D385A-FDEF-144B-83B4-61D3F21A7C1E}"/>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4803554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747043" y="4411755"/>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540142" y="1891908"/>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28583" y="1528416"/>
            <a:ext cx="3798924" cy="1754326"/>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73581" y="1528416"/>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10" name="Picture 9">
            <a:extLst>
              <a:ext uri="{FF2B5EF4-FFF2-40B4-BE49-F238E27FC236}">
                <a16:creationId xmlns:a16="http://schemas.microsoft.com/office/drawing/2014/main" id="{D8D6FCD7-CD66-E34C-89FA-7D668B36FEF1}"/>
              </a:ext>
            </a:extLst>
          </p:cNvPr>
          <p:cNvPicPr>
            <a:picLocks noChangeAspect="1"/>
          </p:cNvPicPr>
          <p:nvPr/>
        </p:nvPicPr>
        <p:blipFill rotWithShape="1">
          <a:blip r:embed="rId5"/>
          <a:srcRect t="6497" b="12147"/>
          <a:stretch/>
        </p:blipFill>
        <p:spPr>
          <a:xfrm>
            <a:off x="0" y="6003738"/>
            <a:ext cx="12192000" cy="854262"/>
          </a:xfrm>
          <a:prstGeom prst="rect">
            <a:avLst/>
          </a:prstGeom>
        </p:spPr>
      </p:pic>
      <p:sp>
        <p:nvSpPr>
          <p:cNvPr id="11" name="TextBox 10">
            <a:extLst>
              <a:ext uri="{FF2B5EF4-FFF2-40B4-BE49-F238E27FC236}">
                <a16:creationId xmlns:a16="http://schemas.microsoft.com/office/drawing/2014/main" id="{A5BBE4A8-A2A5-AC46-AC71-3A51CE87FB32}"/>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Cwricwlwm</a:t>
            </a:r>
            <a:r>
              <a:rPr lang="en-US" sz="3600" dirty="0">
                <a:solidFill>
                  <a:schemeClr val="bg1"/>
                </a:solidFill>
              </a:rPr>
              <a:t> </a:t>
            </a:r>
            <a:r>
              <a:rPr lang="en-US" sz="3600" dirty="0" err="1">
                <a:solidFill>
                  <a:schemeClr val="bg1"/>
                </a:solidFill>
              </a:rPr>
              <a:t>i</a:t>
            </a:r>
            <a:r>
              <a:rPr lang="en-US" sz="3600" dirty="0">
                <a:solidFill>
                  <a:schemeClr val="bg1"/>
                </a:solidFill>
              </a:rPr>
              <a:t> </a:t>
            </a:r>
            <a:r>
              <a:rPr lang="en-US" sz="3600" dirty="0" err="1">
                <a:solidFill>
                  <a:schemeClr val="bg1"/>
                </a:solidFill>
              </a:rPr>
              <a:t>Gymru</a:t>
            </a:r>
            <a:endParaRPr lang="en-US" sz="3600" dirty="0">
              <a:solidFill>
                <a:schemeClr val="bg1"/>
              </a:solidFill>
            </a:endParaRPr>
          </a:p>
          <a:p>
            <a:pPr algn="ctr"/>
            <a:r>
              <a:rPr lang="en-US" sz="3600" i="1" dirty="0">
                <a:solidFill>
                  <a:schemeClr val="bg1"/>
                </a:solidFill>
              </a:rPr>
              <a:t>Curriculum for Wales</a:t>
            </a:r>
          </a:p>
        </p:txBody>
      </p:sp>
    </p:spTree>
    <p:extLst>
      <p:ext uri="{BB962C8B-B14F-4D97-AF65-F5344CB8AC3E}">
        <p14:creationId xmlns:p14="http://schemas.microsoft.com/office/powerpoint/2010/main" val="966256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3"/>
          <a:stretch>
            <a:fillRect/>
          </a:stretch>
        </p:blipFill>
        <p:spPr>
          <a:xfrm>
            <a:off x="2109892" y="506275"/>
            <a:ext cx="3673139" cy="5197101"/>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6614160" y="1476586"/>
            <a:ext cx="4693920" cy="1477328"/>
          </a:xfrm>
          <a:prstGeom prst="rect">
            <a:avLst/>
          </a:prstGeom>
          <a:solidFill>
            <a:schemeClr val="bg1"/>
          </a:solidFill>
          <a:ln w="76200">
            <a:solidFill>
              <a:schemeClr val="accent2"/>
            </a:solidFill>
          </a:ln>
        </p:spPr>
        <p:txBody>
          <a:bodyPr wrap="square" rtlCol="0">
            <a:spAutoFit/>
          </a:bodyPr>
          <a:lstStyle/>
          <a:p>
            <a:r>
              <a:rPr lang="en-US" b="1" dirty="0"/>
              <a:t>Languages, Literacy and Communication Area of Learning and Experience</a:t>
            </a:r>
          </a:p>
          <a:p>
            <a:endParaRPr lang="en-US" b="1" dirty="0"/>
          </a:p>
          <a:p>
            <a:r>
              <a:rPr lang="en-US" b="1" dirty="0"/>
              <a:t>Page 126 onwards</a:t>
            </a:r>
          </a:p>
          <a:p>
            <a:endParaRPr lang="en-US" dirty="0"/>
          </a:p>
        </p:txBody>
      </p:sp>
      <p:sp>
        <p:nvSpPr>
          <p:cNvPr id="5" name="TextBox 4">
            <a:extLst>
              <a:ext uri="{FF2B5EF4-FFF2-40B4-BE49-F238E27FC236}">
                <a16:creationId xmlns:a16="http://schemas.microsoft.com/office/drawing/2014/main" id="{49EA5CD5-B049-6347-85CA-DE92031170B8}"/>
              </a:ext>
            </a:extLst>
          </p:cNvPr>
          <p:cNvSpPr txBox="1"/>
          <p:nvPr/>
        </p:nvSpPr>
        <p:spPr>
          <a:xfrm>
            <a:off x="6614160" y="4135120"/>
            <a:ext cx="4612640" cy="1200329"/>
          </a:xfrm>
          <a:prstGeom prst="rect">
            <a:avLst/>
          </a:prstGeom>
          <a:solidFill>
            <a:schemeClr val="accent2"/>
          </a:solidFill>
          <a:ln w="57150">
            <a:solidFill>
              <a:schemeClr val="bg1"/>
            </a:solidFill>
          </a:ln>
        </p:spPr>
        <p:txBody>
          <a:bodyPr wrap="square" rtlCol="0">
            <a:spAutoFit/>
          </a:bodyPr>
          <a:lstStyle/>
          <a:p>
            <a:r>
              <a:rPr lang="en-US" b="1" dirty="0">
                <a:hlinkClick r:id="rId4">
                  <a:extLst>
                    <a:ext uri="{A12FA001-AC4F-418D-AE19-62706E023703}">
                      <ahyp:hlinkClr xmlns:ahyp="http://schemas.microsoft.com/office/drawing/2018/hyperlinkcolor" val="tx"/>
                    </a:ext>
                  </a:extLst>
                </a:hlinkClick>
              </a:rPr>
              <a:t>https://hwb.gov.wales/api/storage/afca43eb-5c50-4846-9c2d-0d56fbffba09/curriculum-for-wales-guidance-120320.pdf</a:t>
            </a:r>
            <a:endParaRPr lang="en-US" b="1" dirty="0"/>
          </a:p>
          <a:p>
            <a:endParaRPr lang="en-US" dirty="0"/>
          </a:p>
        </p:txBody>
      </p:sp>
      <p:pic>
        <p:nvPicPr>
          <p:cNvPr id="6" name="Picture 5">
            <a:extLst>
              <a:ext uri="{FF2B5EF4-FFF2-40B4-BE49-F238E27FC236}">
                <a16:creationId xmlns:a16="http://schemas.microsoft.com/office/drawing/2014/main" id="{DF87A1CC-47CA-AF4B-8075-8102D4F68143}"/>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649441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2"/>
          <a:stretch>
            <a:fillRect/>
          </a:stretch>
        </p:blipFill>
        <p:spPr>
          <a:xfrm>
            <a:off x="304800" y="1804533"/>
            <a:ext cx="2173159" cy="3074789"/>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2866153" y="1320257"/>
            <a:ext cx="8866064" cy="3139321"/>
          </a:xfrm>
          <a:prstGeom prst="rect">
            <a:avLst/>
          </a:prstGeom>
          <a:solidFill>
            <a:schemeClr val="bg1"/>
          </a:solidFill>
          <a:ln w="57150">
            <a:solidFill>
              <a:schemeClr val="accent1"/>
            </a:solidFill>
          </a:ln>
        </p:spPr>
        <p:txBody>
          <a:bodyPr wrap="square" rtlCol="0">
            <a:spAutoFit/>
          </a:bodyPr>
          <a:lstStyle/>
          <a:p>
            <a:r>
              <a:rPr lang="en-US" sz="2000" b="1" dirty="0"/>
              <a:t>Statements of what matters:</a:t>
            </a:r>
          </a:p>
          <a:p>
            <a:endParaRPr lang="en-US" sz="2000" b="1" dirty="0"/>
          </a:p>
          <a:p>
            <a:pPr marL="342900" indent="-342900">
              <a:buAutoNum type="arabicPeriod"/>
            </a:pPr>
            <a:r>
              <a:rPr lang="en-US" sz="2000" b="1" dirty="0"/>
              <a:t>Language connect us;</a:t>
            </a:r>
          </a:p>
          <a:p>
            <a:endParaRPr lang="en-US" sz="2000" b="1" dirty="0"/>
          </a:p>
          <a:p>
            <a:r>
              <a:rPr lang="en-US" sz="2000" b="1" dirty="0"/>
              <a:t>2. Understanding language is key to understanding the world around us.</a:t>
            </a:r>
          </a:p>
          <a:p>
            <a:endParaRPr lang="en-US" sz="2000" b="1" dirty="0"/>
          </a:p>
          <a:p>
            <a:r>
              <a:rPr lang="en-US" sz="2000" b="1" dirty="0"/>
              <a:t>3. Expressing ourselves through language is key to communication.</a:t>
            </a:r>
          </a:p>
          <a:p>
            <a:endParaRPr lang="en-US" sz="2000" b="1" dirty="0"/>
          </a:p>
          <a:p>
            <a:r>
              <a:rPr lang="en-US" sz="2000" b="1" dirty="0"/>
              <a:t>4. Literature fires imagination and inspires creativity</a:t>
            </a:r>
          </a:p>
          <a:p>
            <a:endParaRPr lang="en-US" dirty="0"/>
          </a:p>
        </p:txBody>
      </p:sp>
      <p:sp>
        <p:nvSpPr>
          <p:cNvPr id="6" name="TextBox 5">
            <a:extLst>
              <a:ext uri="{FF2B5EF4-FFF2-40B4-BE49-F238E27FC236}">
                <a16:creationId xmlns:a16="http://schemas.microsoft.com/office/drawing/2014/main" id="{2C14A93E-2EDA-BA4F-B7E5-663BD362DB94}"/>
              </a:ext>
            </a:extLst>
          </p:cNvPr>
          <p:cNvSpPr txBox="1"/>
          <p:nvPr/>
        </p:nvSpPr>
        <p:spPr>
          <a:xfrm>
            <a:off x="4470400" y="4796581"/>
            <a:ext cx="7193280" cy="830997"/>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400" dirty="0"/>
              <a:t>These statements are the same for English, Welsh and International languages development.</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H="1" flipV="1">
            <a:off x="9799061" y="3638341"/>
            <a:ext cx="142240" cy="115824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3C7CB8FB-0EFF-BB48-8473-325A738A2597}"/>
              </a:ext>
            </a:extLst>
          </p:cNvPr>
          <p:cNvSpPr txBox="1">
            <a:spLocks/>
          </p:cNvSpPr>
          <p:nvPr/>
        </p:nvSpPr>
        <p:spPr>
          <a:xfrm>
            <a:off x="318655" y="97638"/>
            <a:ext cx="11665527" cy="1049237"/>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pic>
        <p:nvPicPr>
          <p:cNvPr id="9" name="Picture 8">
            <a:extLst>
              <a:ext uri="{FF2B5EF4-FFF2-40B4-BE49-F238E27FC236}">
                <a16:creationId xmlns:a16="http://schemas.microsoft.com/office/drawing/2014/main" id="{1EF54A44-B3A7-AE4D-BC92-085841BA973A}"/>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8802744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04800" y="2199913"/>
            <a:ext cx="2523067" cy="707886"/>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STATEMENT OF WHAT MATTERS</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V="1">
            <a:off x="2827867" y="2199836"/>
            <a:ext cx="1868824" cy="50825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AFFCB74-8055-694A-9DE1-1B1F7FB0D2C9}"/>
              </a:ext>
            </a:extLst>
          </p:cNvPr>
          <p:cNvPicPr>
            <a:picLocks noChangeAspect="1"/>
          </p:cNvPicPr>
          <p:nvPr/>
        </p:nvPicPr>
        <p:blipFill rotWithShape="1">
          <a:blip r:embed="rId2"/>
          <a:srcRect l="13889" t="12445" r="12406" b="10222"/>
          <a:stretch/>
        </p:blipFill>
        <p:spPr>
          <a:xfrm>
            <a:off x="4844246" y="1819403"/>
            <a:ext cx="6241628" cy="4093128"/>
          </a:xfrm>
          <a:prstGeom prst="rect">
            <a:avLst/>
          </a:prstGeom>
          <a:ln w="57150">
            <a:solidFill>
              <a:schemeClr val="accent1"/>
            </a:solidFill>
          </a:ln>
        </p:spPr>
      </p:pic>
      <p:sp>
        <p:nvSpPr>
          <p:cNvPr id="11" name="TextBox 10">
            <a:extLst>
              <a:ext uri="{FF2B5EF4-FFF2-40B4-BE49-F238E27FC236}">
                <a16:creationId xmlns:a16="http://schemas.microsoft.com/office/drawing/2014/main" id="{79399E83-DD20-014E-A5C1-7FC920B98DEB}"/>
              </a:ext>
            </a:extLst>
          </p:cNvPr>
          <p:cNvSpPr txBox="1"/>
          <p:nvPr/>
        </p:nvSpPr>
        <p:spPr>
          <a:xfrm>
            <a:off x="304800" y="3416058"/>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cxnSp>
        <p:nvCxnSpPr>
          <p:cNvPr id="12" name="Straight Arrow Connector 11">
            <a:extLst>
              <a:ext uri="{FF2B5EF4-FFF2-40B4-BE49-F238E27FC236}">
                <a16:creationId xmlns:a16="http://schemas.microsoft.com/office/drawing/2014/main" id="{04F01B56-2959-6140-92B1-2C8C5E5DFCC9}"/>
              </a:ext>
            </a:extLst>
          </p:cNvPr>
          <p:cNvCxnSpPr>
            <a:cxnSpLocks/>
          </p:cNvCxnSpPr>
          <p:nvPr/>
        </p:nvCxnSpPr>
        <p:spPr>
          <a:xfrm flipV="1">
            <a:off x="2826554" y="2553856"/>
            <a:ext cx="2017692" cy="150552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114B4107-2A23-B347-A0E4-9B1923D7BCB6}"/>
              </a:ext>
            </a:extLst>
          </p:cNvPr>
          <p:cNvSpPr/>
          <p:nvPr/>
        </p:nvSpPr>
        <p:spPr>
          <a:xfrm>
            <a:off x="5689600" y="2133600"/>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a:extLst>
              <a:ext uri="{FF2B5EF4-FFF2-40B4-BE49-F238E27FC236}">
                <a16:creationId xmlns:a16="http://schemas.microsoft.com/office/drawing/2014/main" id="{57B217C8-EB5D-CB47-B07B-14DF5AF9BFFF}"/>
              </a:ext>
            </a:extLst>
          </p:cNvPr>
          <p:cNvSpPr/>
          <p:nvPr/>
        </p:nvSpPr>
        <p:spPr>
          <a:xfrm>
            <a:off x="6860625" y="3812796"/>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4FC2C712-EA81-4048-8A80-B0EAD0EB49E3}"/>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7" name="Picture 16">
            <a:extLst>
              <a:ext uri="{FF2B5EF4-FFF2-40B4-BE49-F238E27FC236}">
                <a16:creationId xmlns:a16="http://schemas.microsoft.com/office/drawing/2014/main" id="{1D867DAA-E866-5244-839F-256444EC532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1319302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18655" y="2374793"/>
            <a:ext cx="2523067" cy="400110"/>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Notice ……</a:t>
            </a:r>
          </a:p>
        </p:txBody>
      </p:sp>
      <p:sp>
        <p:nvSpPr>
          <p:cNvPr id="11" name="TextBox 10">
            <a:extLst>
              <a:ext uri="{FF2B5EF4-FFF2-40B4-BE49-F238E27FC236}">
                <a16:creationId xmlns:a16="http://schemas.microsoft.com/office/drawing/2014/main" id="{79399E83-DD20-014E-A5C1-7FC920B98DEB}"/>
              </a:ext>
            </a:extLst>
          </p:cNvPr>
          <p:cNvSpPr txBox="1"/>
          <p:nvPr/>
        </p:nvSpPr>
        <p:spPr>
          <a:xfrm>
            <a:off x="318655" y="3764912"/>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pic>
        <p:nvPicPr>
          <p:cNvPr id="5" name="Picture 4">
            <a:extLst>
              <a:ext uri="{FF2B5EF4-FFF2-40B4-BE49-F238E27FC236}">
                <a16:creationId xmlns:a16="http://schemas.microsoft.com/office/drawing/2014/main" id="{BC4F10AC-3AB4-F749-A5B7-0EEEBFF8DE7D}"/>
              </a:ext>
            </a:extLst>
          </p:cNvPr>
          <p:cNvPicPr>
            <a:picLocks noChangeAspect="1"/>
          </p:cNvPicPr>
          <p:nvPr/>
        </p:nvPicPr>
        <p:blipFill rotWithShape="1">
          <a:blip r:embed="rId3"/>
          <a:srcRect l="20216" t="22715" r="21142" b="19754"/>
          <a:stretch/>
        </p:blipFill>
        <p:spPr>
          <a:xfrm>
            <a:off x="4273973" y="1788754"/>
            <a:ext cx="6754246" cy="4141420"/>
          </a:xfrm>
          <a:prstGeom prst="rect">
            <a:avLst/>
          </a:prstGeom>
          <a:ln w="57150">
            <a:solidFill>
              <a:schemeClr val="accent1"/>
            </a:solidFill>
          </a:ln>
        </p:spPr>
      </p:pic>
      <p:cxnSp>
        <p:nvCxnSpPr>
          <p:cNvPr id="14" name="Straight Arrow Connector 13">
            <a:extLst>
              <a:ext uri="{FF2B5EF4-FFF2-40B4-BE49-F238E27FC236}">
                <a16:creationId xmlns:a16="http://schemas.microsoft.com/office/drawing/2014/main" id="{4569E680-C4A6-1F46-93F1-23F29D5EDF7C}"/>
              </a:ext>
            </a:extLst>
          </p:cNvPr>
          <p:cNvCxnSpPr>
            <a:cxnSpLocks/>
          </p:cNvCxnSpPr>
          <p:nvPr/>
        </p:nvCxnSpPr>
        <p:spPr>
          <a:xfrm>
            <a:off x="2841722" y="2608571"/>
            <a:ext cx="1633296" cy="69126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AAF122F-2217-4C4C-998F-5BA854C501D0}"/>
              </a:ext>
            </a:extLst>
          </p:cNvPr>
          <p:cNvCxnSpPr>
            <a:cxnSpLocks/>
            <a:stCxn id="11" idx="3"/>
          </p:cNvCxnSpPr>
          <p:nvPr/>
        </p:nvCxnSpPr>
        <p:spPr>
          <a:xfrm flipV="1">
            <a:off x="2841722" y="4119654"/>
            <a:ext cx="1744133" cy="92253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7AAB3046-70A6-B544-A693-F3E42299D474}"/>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12" name="Picture 11">
            <a:extLst>
              <a:ext uri="{FF2B5EF4-FFF2-40B4-BE49-F238E27FC236}">
                <a16:creationId xmlns:a16="http://schemas.microsoft.com/office/drawing/2014/main" id="{985CA380-BA80-BB46-8240-5BDA3158A699}"/>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9192735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1947333" y="1931870"/>
            <a:ext cx="9008534" cy="2308324"/>
          </a:xfrm>
          <a:prstGeom prst="rect">
            <a:avLst/>
          </a:prstGeom>
          <a:solidFill>
            <a:schemeClr val="tx2"/>
          </a:solidFill>
          <a:ln w="57150">
            <a:solidFill>
              <a:schemeClr val="accent1"/>
            </a:solidFill>
          </a:ln>
        </p:spPr>
        <p:txBody>
          <a:bodyPr wrap="square" rtlCol="0" anchor="t">
            <a:spAutoFit/>
          </a:bodyPr>
          <a:lstStyle/>
          <a:p>
            <a:r>
              <a:rPr lang="en-US" sz="3600" b="1" dirty="0" err="1">
                <a:solidFill>
                  <a:schemeClr val="bg1"/>
                </a:solidFill>
              </a:rPr>
              <a:t>Rhan</a:t>
            </a:r>
            <a:r>
              <a:rPr lang="en-US" sz="3600" b="1" dirty="0">
                <a:solidFill>
                  <a:schemeClr val="bg1"/>
                </a:solidFill>
              </a:rPr>
              <a:t> 4:  </a:t>
            </a:r>
            <a:r>
              <a:rPr lang="en-US" sz="3600" b="1" dirty="0" err="1">
                <a:solidFill>
                  <a:schemeClr val="bg1"/>
                </a:solidFill>
              </a:rPr>
              <a:t>Yr</a:t>
            </a:r>
            <a:r>
              <a:rPr lang="en-US" sz="3600" b="1" dirty="0">
                <a:solidFill>
                  <a:schemeClr val="bg1"/>
                </a:solidFill>
              </a:rPr>
              <a:t> </a:t>
            </a:r>
            <a:r>
              <a:rPr lang="en-US" sz="3600" b="1" dirty="0" err="1">
                <a:solidFill>
                  <a:schemeClr val="bg1"/>
                </a:solidFill>
              </a:rPr>
              <a:t>Wyddor</a:t>
            </a:r>
            <a:r>
              <a:rPr lang="en-US" sz="3600" b="1" dirty="0">
                <a:solidFill>
                  <a:schemeClr val="bg1"/>
                </a:solidFill>
              </a:rPr>
              <a:t> </a:t>
            </a:r>
            <a:r>
              <a:rPr lang="en-US" sz="3600" b="1" dirty="0" err="1">
                <a:solidFill>
                  <a:schemeClr val="bg1"/>
                </a:solidFill>
              </a:rPr>
              <a:t>Gymraeg</a:t>
            </a:r>
            <a:r>
              <a:rPr lang="en-US" sz="3600" b="1" dirty="0">
                <a:solidFill>
                  <a:schemeClr val="bg1"/>
                </a:solidFill>
              </a:rPr>
              <a:t> ac </a:t>
            </a:r>
            <a:r>
              <a:rPr lang="en-US" sz="3600" b="1" dirty="0" err="1">
                <a:solidFill>
                  <a:schemeClr val="bg1"/>
                </a:solidFill>
              </a:rPr>
              <a:t>ynganu</a:t>
            </a:r>
            <a:endParaRPr lang="en-US" sz="3600" b="1" dirty="0">
              <a:solidFill>
                <a:schemeClr val="bg1"/>
              </a:solidFill>
            </a:endParaRPr>
          </a:p>
          <a:p>
            <a:endParaRPr lang="en-US" sz="3600" b="1" dirty="0">
              <a:solidFill>
                <a:schemeClr val="bg1"/>
              </a:solidFill>
            </a:endParaRPr>
          </a:p>
          <a:p>
            <a:r>
              <a:rPr lang="en-US" sz="3600" b="1" i="1" dirty="0">
                <a:solidFill>
                  <a:schemeClr val="bg1"/>
                </a:solidFill>
              </a:rPr>
              <a:t>Part 4:  The Welsh Alphabet and pronunciation</a:t>
            </a:r>
          </a:p>
        </p:txBody>
      </p:sp>
      <p:pic>
        <p:nvPicPr>
          <p:cNvPr id="14" name="Picture 13">
            <a:extLst>
              <a:ext uri="{FF2B5EF4-FFF2-40B4-BE49-F238E27FC236}">
                <a16:creationId xmlns:a16="http://schemas.microsoft.com/office/drawing/2014/main" id="{5D5D385A-FDEF-144B-83B4-61D3F21A7C1E}"/>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860856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1151663"/>
              </p:ext>
            </p:extLst>
          </p:nvPr>
        </p:nvGraphicFramePr>
        <p:xfrm>
          <a:off x="1181163" y="251081"/>
          <a:ext cx="9711828" cy="5143500"/>
        </p:xfrm>
        <a:graphic>
          <a:graphicData uri="http://schemas.openxmlformats.org/drawingml/2006/table">
            <a:tbl>
              <a:tblPr firstRow="1" bandRow="1">
                <a:tableStyleId>{5C22544A-7EE6-4342-B048-85BDC9FD1C3A}</a:tableStyleId>
              </a:tblPr>
              <a:tblGrid>
                <a:gridCol w="1618638">
                  <a:extLst>
                    <a:ext uri="{9D8B030D-6E8A-4147-A177-3AD203B41FA5}">
                      <a16:colId xmlns:a16="http://schemas.microsoft.com/office/drawing/2014/main" val="20000"/>
                    </a:ext>
                  </a:extLst>
                </a:gridCol>
                <a:gridCol w="1618638">
                  <a:extLst>
                    <a:ext uri="{9D8B030D-6E8A-4147-A177-3AD203B41FA5}">
                      <a16:colId xmlns:a16="http://schemas.microsoft.com/office/drawing/2014/main" val="20001"/>
                    </a:ext>
                  </a:extLst>
                </a:gridCol>
                <a:gridCol w="1618638">
                  <a:extLst>
                    <a:ext uri="{9D8B030D-6E8A-4147-A177-3AD203B41FA5}">
                      <a16:colId xmlns:a16="http://schemas.microsoft.com/office/drawing/2014/main" val="20002"/>
                    </a:ext>
                  </a:extLst>
                </a:gridCol>
                <a:gridCol w="1618638">
                  <a:extLst>
                    <a:ext uri="{9D8B030D-6E8A-4147-A177-3AD203B41FA5}">
                      <a16:colId xmlns:a16="http://schemas.microsoft.com/office/drawing/2014/main" val="20003"/>
                    </a:ext>
                  </a:extLst>
                </a:gridCol>
                <a:gridCol w="1618638">
                  <a:extLst>
                    <a:ext uri="{9D8B030D-6E8A-4147-A177-3AD203B41FA5}">
                      <a16:colId xmlns:a16="http://schemas.microsoft.com/office/drawing/2014/main" val="20004"/>
                    </a:ext>
                  </a:extLst>
                </a:gridCol>
                <a:gridCol w="1618638">
                  <a:extLst>
                    <a:ext uri="{9D8B030D-6E8A-4147-A177-3AD203B41FA5}">
                      <a16:colId xmlns:a16="http://schemas.microsoft.com/office/drawing/2014/main" val="20005"/>
                    </a:ext>
                  </a:extLst>
                </a:gridCol>
              </a:tblGrid>
              <a:tr h="1028700">
                <a:tc>
                  <a:txBody>
                    <a:bodyPr/>
                    <a:lstStyle/>
                    <a:p>
                      <a:pPr algn="ctr"/>
                      <a:r>
                        <a:rPr lang="en-US" sz="3000" b="1" dirty="0" err="1">
                          <a:solidFill>
                            <a:schemeClr val="tx1"/>
                          </a:solidFill>
                        </a:rPr>
                        <a:t>Yr</a:t>
                      </a:r>
                      <a:r>
                        <a:rPr lang="en-US" sz="3000" b="1" dirty="0">
                          <a:solidFill>
                            <a:schemeClr val="tx1"/>
                          </a:solidFill>
                        </a:rPr>
                        <a:t> </a:t>
                      </a:r>
                      <a:r>
                        <a:rPr lang="en-US" sz="3000" b="1" dirty="0" err="1">
                          <a:solidFill>
                            <a:schemeClr val="tx1"/>
                          </a:solidFill>
                        </a:rPr>
                        <a:t>Wyddor</a:t>
                      </a:r>
                      <a:endParaRPr lang="en-US" sz="30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lgn="ctr"/>
                      <a:r>
                        <a:rPr lang="en-US" sz="4500" b="1" dirty="0">
                          <a:solidFill>
                            <a:schemeClr val="tx1"/>
                          </a:solidFill>
                        </a:rPr>
                        <a:t>a</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b</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a:solidFill>
                            <a:schemeClr val="tx1"/>
                          </a:solidFill>
                        </a:rPr>
                        <a:t>c</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ch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1028700">
                <a:tc>
                  <a:txBody>
                    <a:bodyPr/>
                    <a:lstStyle/>
                    <a:p>
                      <a:pPr algn="ctr"/>
                      <a:r>
                        <a:rPr lang="en-US" sz="4500" b="1" err="1">
                          <a:solidFill>
                            <a:schemeClr val="tx1"/>
                          </a:solidFill>
                        </a:rPr>
                        <a:t>dd</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f</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ff</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a:solidFill>
                            <a:schemeClr val="tx1"/>
                          </a:solidFill>
                        </a:rPr>
                        <a:t>ng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1"/>
                  </a:ext>
                </a:extLst>
              </a:tr>
              <a:tr h="1028700">
                <a:tc>
                  <a:txBody>
                    <a:bodyPr/>
                    <a:lstStyle/>
                    <a:p>
                      <a:pPr algn="ctr"/>
                      <a:r>
                        <a:rPr lang="en-US" sz="4500" b="1" dirty="0">
                          <a:solidFill>
                            <a:schemeClr val="tx1"/>
                          </a:solidFill>
                        </a:rPr>
                        <a:t>h</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i</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j</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a:solidFill>
                            <a:schemeClr val="tx1"/>
                          </a:solidFill>
                        </a:rPr>
                        <a:t>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ll</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1028700">
                <a:tc>
                  <a:txBody>
                    <a:bodyPr/>
                    <a:lstStyle/>
                    <a:p>
                      <a:pPr algn="ctr"/>
                      <a:r>
                        <a:rPr lang="en-US" sz="4500" b="1" dirty="0">
                          <a:solidFill>
                            <a:schemeClr val="tx1"/>
                          </a:solidFill>
                        </a:rPr>
                        <a:t>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a:solidFill>
                            <a:schemeClr val="tx1"/>
                          </a:solidFill>
                        </a:rPr>
                        <a:t>o</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p</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ph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rh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3"/>
                  </a:ext>
                </a:extLst>
              </a:tr>
              <a:tr h="1028700">
                <a:tc>
                  <a:txBody>
                    <a:bodyPr/>
                    <a:lstStyle/>
                    <a:p>
                      <a:pPr algn="ctr"/>
                      <a:r>
                        <a:rPr lang="en-US" sz="4500" b="1" dirty="0">
                          <a:solidFill>
                            <a:schemeClr val="tx1"/>
                          </a:solidFill>
                        </a:rPr>
                        <a: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a:solidFill>
                            <a:schemeClr val="tx1"/>
                          </a:solidFill>
                        </a:rPr>
                        <a:t>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err="1">
                          <a:solidFill>
                            <a:schemeClr val="tx1"/>
                          </a:solidFill>
                        </a:rPr>
                        <a:t>th</a:t>
                      </a:r>
                      <a:endParaRPr lang="en-US" sz="45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u</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w</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0004"/>
                  </a:ext>
                </a:extLst>
              </a:tr>
            </a:tbl>
          </a:graphicData>
        </a:graphic>
      </p:graphicFrame>
      <p:grpSp>
        <p:nvGrpSpPr>
          <p:cNvPr id="6" name="Group 5"/>
          <p:cNvGrpSpPr/>
          <p:nvPr/>
        </p:nvGrpSpPr>
        <p:grpSpPr>
          <a:xfrm>
            <a:off x="1181163" y="5494084"/>
            <a:ext cx="4813237" cy="1216531"/>
            <a:chOff x="-130629" y="5551882"/>
            <a:chExt cx="3683726" cy="1050994"/>
          </a:xfrm>
        </p:grpSpPr>
        <p:sp>
          <p:nvSpPr>
            <p:cNvPr id="2" name="TextBox 1"/>
            <p:cNvSpPr txBox="1"/>
            <p:nvPr/>
          </p:nvSpPr>
          <p:spPr>
            <a:xfrm>
              <a:off x="-130629" y="5551882"/>
              <a:ext cx="3683726" cy="990685"/>
            </a:xfrm>
            <a:prstGeom prst="rect">
              <a:avLst/>
            </a:prstGeom>
            <a:noFill/>
          </p:spPr>
          <p:txBody>
            <a:bodyPr wrap="square" rtlCol="0">
              <a:spAutoFit/>
            </a:bodyPr>
            <a:lstStyle/>
            <a:p>
              <a:r>
                <a:rPr lang="en-US" b="1" u="sng" dirty="0" err="1"/>
                <a:t>Allwedd</a:t>
              </a:r>
              <a:r>
                <a:rPr lang="en-US" b="1" u="sng" dirty="0"/>
                <a:t> / Key:</a:t>
              </a:r>
              <a:endParaRPr lang="en-US" b="1" dirty="0"/>
            </a:p>
            <a:p>
              <a:pPr>
                <a:lnSpc>
                  <a:spcPct val="150000"/>
                </a:lnSpc>
              </a:pPr>
              <a:r>
                <a:rPr lang="en-US" b="1" dirty="0"/>
                <a:t>		</a:t>
              </a:r>
              <a:r>
                <a:rPr lang="en-US" b="1" dirty="0" err="1"/>
                <a:t>llafariaid</a:t>
              </a:r>
              <a:r>
                <a:rPr lang="en-US" b="1" dirty="0"/>
                <a:t> / vowels</a:t>
              </a:r>
            </a:p>
            <a:p>
              <a:pPr>
                <a:lnSpc>
                  <a:spcPct val="150000"/>
                </a:lnSpc>
              </a:pPr>
              <a:r>
                <a:rPr lang="en-US" b="1" dirty="0"/>
                <a:t>		</a:t>
              </a:r>
              <a:r>
                <a:rPr lang="en-US" b="1" dirty="0" err="1"/>
                <a:t>cytseiniaid</a:t>
              </a:r>
              <a:r>
                <a:rPr lang="en-US" b="1" dirty="0"/>
                <a:t> / consonants</a:t>
              </a:r>
            </a:p>
          </p:txBody>
        </p:sp>
        <p:sp>
          <p:nvSpPr>
            <p:cNvPr id="3" name="Rectangle 2"/>
            <p:cNvSpPr/>
            <p:nvPr/>
          </p:nvSpPr>
          <p:spPr>
            <a:xfrm>
              <a:off x="137160" y="5888440"/>
              <a:ext cx="326572" cy="314236"/>
            </a:xfrm>
            <a:prstGeom prst="rect">
              <a:avLst/>
            </a:prstGeom>
            <a:solidFill>
              <a:srgbClr val="00B0F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37160" y="6288640"/>
              <a:ext cx="326572" cy="31423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E0D22D83-B99A-5B47-B3AB-F882C074B76F}"/>
              </a:ext>
            </a:extLst>
          </p:cNvPr>
          <p:cNvSpPr/>
          <p:nvPr/>
        </p:nvSpPr>
        <p:spPr>
          <a:xfrm>
            <a:off x="6492747" y="6260551"/>
            <a:ext cx="426706" cy="363730"/>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25F83A6F-E872-5940-A290-18EDFACBDBFB}"/>
              </a:ext>
            </a:extLst>
          </p:cNvPr>
          <p:cNvSpPr/>
          <p:nvPr/>
        </p:nvSpPr>
        <p:spPr>
          <a:xfrm>
            <a:off x="6919453" y="6217151"/>
            <a:ext cx="4224531" cy="369332"/>
          </a:xfrm>
          <a:prstGeom prst="rect">
            <a:avLst/>
          </a:prstGeom>
        </p:spPr>
        <p:txBody>
          <a:bodyPr wrap="square">
            <a:spAutoFit/>
          </a:bodyPr>
          <a:lstStyle/>
          <a:p>
            <a:r>
              <a:rPr lang="en-US" b="1" dirty="0"/>
              <a:t> </a:t>
            </a:r>
            <a:r>
              <a:rPr lang="en-US" b="1" dirty="0" err="1"/>
              <a:t>llythrennau</a:t>
            </a:r>
            <a:r>
              <a:rPr lang="en-US" b="1" dirty="0"/>
              <a:t> </a:t>
            </a:r>
            <a:r>
              <a:rPr lang="en-US" b="1" dirty="0" err="1"/>
              <a:t>dwbl</a:t>
            </a:r>
            <a:r>
              <a:rPr lang="en-US" b="1" dirty="0"/>
              <a:t> / double letters</a:t>
            </a:r>
            <a:endParaRPr lang="en-US" dirty="0"/>
          </a:p>
        </p:txBody>
      </p:sp>
    </p:spTree>
    <p:extLst>
      <p:ext uri="{BB962C8B-B14F-4D97-AF65-F5344CB8AC3E}">
        <p14:creationId xmlns:p14="http://schemas.microsoft.com/office/powerpoint/2010/main" val="158385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66B931-B762-154C-BE57-0C6D4318A4C5}"/>
              </a:ext>
            </a:extLst>
          </p:cNvPr>
          <p:cNvSpPr txBox="1"/>
          <p:nvPr/>
        </p:nvSpPr>
        <p:spPr>
          <a:xfrm>
            <a:off x="1066799" y="1567305"/>
            <a:ext cx="10573061" cy="1107996"/>
          </a:xfrm>
          <a:prstGeom prst="rect">
            <a:avLst/>
          </a:prstGeom>
          <a:solidFill>
            <a:schemeClr val="bg1"/>
          </a:solidFill>
          <a:ln w="76200">
            <a:solidFill>
              <a:schemeClr val="accent2">
                <a:lumMod val="50000"/>
              </a:schemeClr>
            </a:solidFill>
          </a:ln>
        </p:spPr>
        <p:txBody>
          <a:bodyPr wrap="square" rtlCol="0">
            <a:spAutoFit/>
          </a:bodyPr>
          <a:lstStyle/>
          <a:p>
            <a:r>
              <a:rPr lang="en-US" sz="2400" dirty="0">
                <a:hlinkClick r:id="rId2"/>
              </a:rPr>
              <a:t>https://uwtsd.hosted.panopto.com/Panopto/Pages/Viewer.aspx?id=a16f07a3-fb0c-4eb9-a266-ac3800a218e2</a:t>
            </a:r>
            <a:endParaRPr lang="en-US" sz="2400" dirty="0"/>
          </a:p>
          <a:p>
            <a:endParaRPr lang="en-US" dirty="0"/>
          </a:p>
        </p:txBody>
      </p:sp>
      <p:pic>
        <p:nvPicPr>
          <p:cNvPr id="4" name="Picture 3">
            <a:extLst>
              <a:ext uri="{FF2B5EF4-FFF2-40B4-BE49-F238E27FC236}">
                <a16:creationId xmlns:a16="http://schemas.microsoft.com/office/drawing/2014/main" id="{4E599145-815A-054C-8EF0-2F2DFB3D4A4D}"/>
              </a:ext>
            </a:extLst>
          </p:cNvPr>
          <p:cNvPicPr>
            <a:picLocks noChangeAspect="1"/>
          </p:cNvPicPr>
          <p:nvPr/>
        </p:nvPicPr>
        <p:blipFill>
          <a:blip r:embed="rId3"/>
          <a:stretch>
            <a:fillRect/>
          </a:stretch>
        </p:blipFill>
        <p:spPr>
          <a:xfrm>
            <a:off x="4734079" y="2675301"/>
            <a:ext cx="2222500" cy="3175000"/>
          </a:xfrm>
          <a:prstGeom prst="rect">
            <a:avLst/>
          </a:prstGeom>
          <a:ln w="57150">
            <a:solidFill>
              <a:schemeClr val="accent2">
                <a:lumMod val="50000"/>
              </a:schemeClr>
            </a:solidFill>
          </a:ln>
        </p:spPr>
      </p:pic>
      <p:sp>
        <p:nvSpPr>
          <p:cNvPr id="6" name="TextBox 5">
            <a:extLst>
              <a:ext uri="{FF2B5EF4-FFF2-40B4-BE49-F238E27FC236}">
                <a16:creationId xmlns:a16="http://schemas.microsoft.com/office/drawing/2014/main" id="{BE151FCC-85B7-E145-A6D9-B5ED91563CCA}"/>
              </a:ext>
            </a:extLst>
          </p:cNvPr>
          <p:cNvSpPr txBox="1"/>
          <p:nvPr/>
        </p:nvSpPr>
        <p:spPr>
          <a:xfrm>
            <a:off x="3561134" y="181230"/>
            <a:ext cx="5069731"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Eich</a:t>
            </a:r>
            <a:r>
              <a:rPr lang="en-US" sz="3200" b="1" dirty="0">
                <a:solidFill>
                  <a:schemeClr val="bg1"/>
                </a:solidFill>
              </a:rPr>
              <a:t> </a:t>
            </a:r>
            <a:r>
              <a:rPr lang="en-US" sz="3200" b="1" dirty="0" err="1">
                <a:solidFill>
                  <a:schemeClr val="bg1"/>
                </a:solidFill>
              </a:rPr>
              <a:t>tro</a:t>
            </a:r>
            <a:r>
              <a:rPr lang="en-US" sz="3200" b="1" dirty="0">
                <a:solidFill>
                  <a:schemeClr val="bg1"/>
                </a:solidFill>
              </a:rPr>
              <a:t> chi …</a:t>
            </a:r>
          </a:p>
          <a:p>
            <a:pPr algn="ctr"/>
            <a:r>
              <a:rPr lang="en-US" sz="3200" b="1" i="1" dirty="0">
                <a:solidFill>
                  <a:schemeClr val="bg1"/>
                </a:solidFill>
              </a:rPr>
              <a:t>Have a go …</a:t>
            </a:r>
          </a:p>
        </p:txBody>
      </p:sp>
      <p:pic>
        <p:nvPicPr>
          <p:cNvPr id="7" name="Picture 6">
            <a:extLst>
              <a:ext uri="{FF2B5EF4-FFF2-40B4-BE49-F238E27FC236}">
                <a16:creationId xmlns:a16="http://schemas.microsoft.com/office/drawing/2014/main" id="{ECE97918-E7E4-3042-B4F3-2B3B3CE4DD18}"/>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2002973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12997A-59C1-0A49-B5C4-F1016CC4A839}"/>
              </a:ext>
            </a:extLst>
          </p:cNvPr>
          <p:cNvSpPr>
            <a:spLocks noGrp="1"/>
          </p:cNvSpPr>
          <p:nvPr>
            <p:ph idx="1"/>
          </p:nvPr>
        </p:nvSpPr>
        <p:spPr>
          <a:xfrm>
            <a:off x="1182976" y="1749154"/>
            <a:ext cx="4816043" cy="3871480"/>
          </a:xfrm>
        </p:spPr>
        <p:txBody>
          <a:bodyPr>
            <a:normAutofit/>
          </a:bodyPr>
          <a:lstStyle/>
          <a:p>
            <a:r>
              <a:rPr lang="en-US" sz="2400" b="1" dirty="0">
                <a:solidFill>
                  <a:schemeClr val="accent2">
                    <a:lumMod val="50000"/>
                  </a:schemeClr>
                </a:solidFill>
                <a:hlinkClick r:id="rId2">
                  <a:extLst>
                    <a:ext uri="{A12FA001-AC4F-418D-AE19-62706E023703}">
                      <ahyp:hlinkClr xmlns:ahyp="http://schemas.microsoft.com/office/drawing/2018/hyperlinkcolor" val="tx"/>
                    </a:ext>
                  </a:extLst>
                </a:hlinkClick>
              </a:rPr>
              <a:t>https://youtu.be/mzQyWnG3VW0</a:t>
            </a:r>
            <a:endParaRPr lang="en-US" sz="2400" b="1" dirty="0">
              <a:solidFill>
                <a:schemeClr val="accent2">
                  <a:lumMod val="50000"/>
                </a:schemeClr>
              </a:solidFill>
            </a:endParaRPr>
          </a:p>
          <a:p>
            <a:pPr marL="0" indent="0">
              <a:buNone/>
            </a:pPr>
            <a:endParaRPr lang="en-US" sz="2400" b="1" dirty="0">
              <a:solidFill>
                <a:schemeClr val="accent2">
                  <a:lumMod val="50000"/>
                </a:schemeClr>
              </a:solidFill>
            </a:endParaRPr>
          </a:p>
          <a:p>
            <a:r>
              <a:rPr lang="en-US" sz="2400" b="1" dirty="0">
                <a:solidFill>
                  <a:schemeClr val="accent2">
                    <a:lumMod val="50000"/>
                  </a:schemeClr>
                </a:solidFill>
                <a:hlinkClick r:id="rId3">
                  <a:extLst>
                    <a:ext uri="{A12FA001-AC4F-418D-AE19-62706E023703}">
                      <ahyp:hlinkClr xmlns:ahyp="http://schemas.microsoft.com/office/drawing/2018/hyperlinkcolor" val="tx"/>
                    </a:ext>
                  </a:extLst>
                </a:hlinkClick>
              </a:rPr>
              <a:t>https://youtu.be/h-zu72YpXKY</a:t>
            </a:r>
            <a:endParaRPr lang="en-US" sz="2400" b="1" dirty="0">
              <a:solidFill>
                <a:schemeClr val="accent2">
                  <a:lumMod val="50000"/>
                </a:schemeClr>
              </a:solidFill>
            </a:endParaRPr>
          </a:p>
          <a:p>
            <a:endParaRPr lang="en-US" sz="2400" b="1" dirty="0">
              <a:solidFill>
                <a:schemeClr val="accent2">
                  <a:lumMod val="50000"/>
                </a:schemeClr>
              </a:solidFill>
            </a:endParaRPr>
          </a:p>
          <a:p>
            <a:r>
              <a:rPr lang="en-US" sz="2400" b="1" dirty="0">
                <a:solidFill>
                  <a:schemeClr val="accent2">
                    <a:lumMod val="50000"/>
                  </a:schemeClr>
                </a:solidFill>
                <a:hlinkClick r:id="rId4">
                  <a:extLst>
                    <a:ext uri="{A12FA001-AC4F-418D-AE19-62706E023703}">
                      <ahyp:hlinkClr xmlns:ahyp="http://schemas.microsoft.com/office/drawing/2018/hyperlinkcolor" val="tx"/>
                    </a:ext>
                  </a:extLst>
                </a:hlinkClick>
              </a:rPr>
              <a:t>https://youtu.be/J0f5wT9dCpY</a:t>
            </a:r>
            <a:endParaRPr lang="en-US" sz="2400" b="1" dirty="0">
              <a:solidFill>
                <a:schemeClr val="accent2">
                  <a:lumMod val="50000"/>
                </a:schemeClr>
              </a:solidFill>
            </a:endParaRPr>
          </a:p>
          <a:p>
            <a:endParaRPr lang="en-US" sz="2400" b="1" dirty="0">
              <a:solidFill>
                <a:schemeClr val="accent2">
                  <a:lumMod val="50000"/>
                </a:schemeClr>
              </a:solidFill>
            </a:endParaRPr>
          </a:p>
          <a:p>
            <a:r>
              <a:rPr lang="en-US" sz="2400" b="1" dirty="0">
                <a:solidFill>
                  <a:schemeClr val="accent2">
                    <a:lumMod val="50000"/>
                  </a:schemeClr>
                </a:solidFill>
                <a:hlinkClick r:id="rId5">
                  <a:extLst>
                    <a:ext uri="{A12FA001-AC4F-418D-AE19-62706E023703}">
                      <ahyp:hlinkClr xmlns:ahyp="http://schemas.microsoft.com/office/drawing/2018/hyperlinkcolor" val="tx"/>
                    </a:ext>
                  </a:extLst>
                </a:hlinkClick>
              </a:rPr>
              <a:t>https://youtu.be/_xlgp8PfRqw</a:t>
            </a:r>
            <a:endParaRPr lang="en-US" sz="2400" b="1" dirty="0">
              <a:solidFill>
                <a:schemeClr val="accent2">
                  <a:lumMod val="50000"/>
                </a:schemeClr>
              </a:solidFill>
            </a:endParaRPr>
          </a:p>
          <a:p>
            <a:endParaRPr lang="en-US" dirty="0"/>
          </a:p>
          <a:p>
            <a:pPr marL="0" indent="0">
              <a:buNone/>
            </a:pPr>
            <a:endParaRPr lang="en-US"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E56BE715-A6B3-904D-B390-48FE785237FE}"/>
              </a:ext>
            </a:extLst>
          </p:cNvPr>
          <p:cNvSpPr txBox="1"/>
          <p:nvPr/>
        </p:nvSpPr>
        <p:spPr>
          <a:xfrm rot="511270">
            <a:off x="6440914" y="1908533"/>
            <a:ext cx="5081062" cy="2554545"/>
          </a:xfrm>
          <a:prstGeom prst="rect">
            <a:avLst/>
          </a:prstGeom>
          <a:solidFill>
            <a:schemeClr val="accent3"/>
          </a:solidFill>
        </p:spPr>
        <p:txBody>
          <a:bodyPr wrap="square" rtlCol="0">
            <a:spAutoFit/>
          </a:bodyPr>
          <a:lstStyle/>
          <a:p>
            <a:r>
              <a:rPr lang="en-US" sz="2000" b="1" dirty="0" err="1">
                <a:solidFill>
                  <a:schemeClr val="bg1"/>
                </a:solidFill>
              </a:rPr>
              <a:t>Dewch</a:t>
            </a:r>
            <a:r>
              <a:rPr lang="en-US" sz="2000" b="1" dirty="0">
                <a:solidFill>
                  <a:schemeClr val="bg1"/>
                </a:solidFill>
              </a:rPr>
              <a:t> </a:t>
            </a:r>
            <a:r>
              <a:rPr lang="en-US" sz="2000" b="1" dirty="0" err="1">
                <a:solidFill>
                  <a:schemeClr val="bg1"/>
                </a:solidFill>
              </a:rPr>
              <a:t>i</a:t>
            </a:r>
            <a:r>
              <a:rPr lang="en-US" sz="2000" b="1" dirty="0">
                <a:solidFill>
                  <a:schemeClr val="bg1"/>
                </a:solidFill>
              </a:rPr>
              <a:t> </a:t>
            </a:r>
            <a:r>
              <a:rPr lang="en-US" sz="2000" b="1" dirty="0" err="1">
                <a:solidFill>
                  <a:schemeClr val="bg1"/>
                </a:solidFill>
              </a:rPr>
              <a:t>ddysgu’r</a:t>
            </a:r>
            <a:r>
              <a:rPr lang="en-US" sz="2000" b="1" dirty="0">
                <a:solidFill>
                  <a:schemeClr val="bg1"/>
                </a:solidFill>
              </a:rPr>
              <a:t> </a:t>
            </a:r>
            <a:r>
              <a:rPr lang="en-US" sz="2000" b="1" dirty="0" err="1">
                <a:solidFill>
                  <a:schemeClr val="bg1"/>
                </a:solidFill>
              </a:rPr>
              <a:t>Wyddor</a:t>
            </a:r>
            <a:r>
              <a:rPr lang="en-US" sz="2000" b="1" dirty="0">
                <a:solidFill>
                  <a:schemeClr val="bg1"/>
                </a:solidFill>
              </a:rPr>
              <a:t> </a:t>
            </a:r>
            <a:r>
              <a:rPr lang="en-US" sz="2000" b="1" dirty="0" err="1">
                <a:solidFill>
                  <a:schemeClr val="bg1"/>
                </a:solidFill>
              </a:rPr>
              <a:t>gyda</a:t>
            </a:r>
            <a:r>
              <a:rPr lang="en-US" sz="2000" b="1" dirty="0">
                <a:solidFill>
                  <a:schemeClr val="bg1"/>
                </a:solidFill>
              </a:rPr>
              <a:t> </a:t>
            </a:r>
            <a:r>
              <a:rPr lang="en-US" sz="2000" b="1" dirty="0" err="1">
                <a:solidFill>
                  <a:schemeClr val="bg1"/>
                </a:solidFill>
              </a:rPr>
              <a:t>ni</a:t>
            </a:r>
            <a:r>
              <a:rPr lang="en-US" sz="2000" b="1" dirty="0">
                <a:solidFill>
                  <a:schemeClr val="bg1"/>
                </a:solidFill>
              </a:rPr>
              <a:t>,</a:t>
            </a:r>
          </a:p>
          <a:p>
            <a:r>
              <a:rPr lang="en-US" sz="2000" b="1" dirty="0">
                <a:solidFill>
                  <a:schemeClr val="bg1"/>
                </a:solidFill>
              </a:rPr>
              <a:t>A, B, C,</a:t>
            </a:r>
          </a:p>
          <a:p>
            <a:r>
              <a:rPr lang="en-US" sz="2000" b="1" dirty="0">
                <a:solidFill>
                  <a:schemeClr val="bg1"/>
                </a:solidFill>
              </a:rPr>
              <a:t>Ac </a:t>
            </a:r>
            <a:r>
              <a:rPr lang="en-US" sz="2000" b="1" dirty="0" err="1">
                <a:solidFill>
                  <a:schemeClr val="bg1"/>
                </a:solidFill>
              </a:rPr>
              <a:t>i</a:t>
            </a:r>
            <a:r>
              <a:rPr lang="en-US" sz="2000" b="1" dirty="0">
                <a:solidFill>
                  <a:schemeClr val="bg1"/>
                </a:solidFill>
              </a:rPr>
              <a:t> </a:t>
            </a:r>
            <a:r>
              <a:rPr lang="en-US" sz="2000" b="1" dirty="0" err="1">
                <a:solidFill>
                  <a:schemeClr val="bg1"/>
                </a:solidFill>
              </a:rPr>
              <a:t>ffwrdd</a:t>
            </a:r>
            <a:r>
              <a:rPr lang="en-US" sz="2000" b="1" dirty="0">
                <a:solidFill>
                  <a:schemeClr val="bg1"/>
                </a:solidFill>
              </a:rPr>
              <a:t> </a:t>
            </a:r>
            <a:r>
              <a:rPr lang="en-US" sz="2000" b="1" dirty="0" err="1">
                <a:solidFill>
                  <a:schemeClr val="bg1"/>
                </a:solidFill>
              </a:rPr>
              <a:t>â</a:t>
            </a:r>
            <a:r>
              <a:rPr lang="en-US" sz="2000" b="1" dirty="0">
                <a:solidFill>
                  <a:schemeClr val="bg1"/>
                </a:solidFill>
              </a:rPr>
              <a:t> </a:t>
            </a:r>
            <a:r>
              <a:rPr lang="en-US" sz="2000" b="1" dirty="0" err="1">
                <a:solidFill>
                  <a:schemeClr val="bg1"/>
                </a:solidFill>
              </a:rPr>
              <a:t>ni</a:t>
            </a:r>
            <a:r>
              <a:rPr lang="en-US" sz="2000" b="1" dirty="0">
                <a:solidFill>
                  <a:schemeClr val="bg1"/>
                </a:solidFill>
              </a:rPr>
              <a:t> …..</a:t>
            </a:r>
          </a:p>
          <a:p>
            <a:endParaRPr lang="en-US" sz="2000" b="1" dirty="0">
              <a:solidFill>
                <a:schemeClr val="bg1"/>
              </a:solidFill>
            </a:endParaRPr>
          </a:p>
          <a:p>
            <a:endParaRPr lang="en-US" sz="2000" b="1" dirty="0">
              <a:solidFill>
                <a:schemeClr val="bg1"/>
              </a:solidFill>
            </a:endParaRPr>
          </a:p>
          <a:p>
            <a:r>
              <a:rPr lang="en-US" sz="2000" b="1" dirty="0">
                <a:solidFill>
                  <a:schemeClr val="bg1"/>
                </a:solidFill>
              </a:rPr>
              <a:t>Come and learn the Alphabet with us ,</a:t>
            </a:r>
          </a:p>
          <a:p>
            <a:r>
              <a:rPr lang="en-US" sz="2000" b="1" dirty="0">
                <a:solidFill>
                  <a:schemeClr val="bg1"/>
                </a:solidFill>
              </a:rPr>
              <a:t>A, B, C,</a:t>
            </a:r>
          </a:p>
          <a:p>
            <a:r>
              <a:rPr lang="en-US" sz="2000" b="1" dirty="0">
                <a:solidFill>
                  <a:schemeClr val="bg1"/>
                </a:solidFill>
              </a:rPr>
              <a:t>And off we go!</a:t>
            </a:r>
          </a:p>
        </p:txBody>
      </p:sp>
      <p:pic>
        <p:nvPicPr>
          <p:cNvPr id="5" name="Picture 4">
            <a:extLst>
              <a:ext uri="{FF2B5EF4-FFF2-40B4-BE49-F238E27FC236}">
                <a16:creationId xmlns:a16="http://schemas.microsoft.com/office/drawing/2014/main" id="{F4C07653-C741-7E43-AD79-EADD0D021FE1}"/>
              </a:ext>
            </a:extLst>
          </p:cNvPr>
          <p:cNvPicPr>
            <a:picLocks noChangeAspect="1"/>
          </p:cNvPicPr>
          <p:nvPr/>
        </p:nvPicPr>
        <p:blipFill>
          <a:blip r:embed="rId6"/>
          <a:stretch>
            <a:fillRect/>
          </a:stretch>
        </p:blipFill>
        <p:spPr>
          <a:xfrm>
            <a:off x="9212318" y="4410127"/>
            <a:ext cx="2470874" cy="1107674"/>
          </a:xfrm>
          <a:prstGeom prst="rect">
            <a:avLst/>
          </a:prstGeom>
        </p:spPr>
      </p:pic>
      <p:sp>
        <p:nvSpPr>
          <p:cNvPr id="9" name="TextBox 8">
            <a:extLst>
              <a:ext uri="{FF2B5EF4-FFF2-40B4-BE49-F238E27FC236}">
                <a16:creationId xmlns:a16="http://schemas.microsoft.com/office/drawing/2014/main" id="{8D37E3CF-A986-FD42-BE84-9F02E47EDAC8}"/>
              </a:ext>
            </a:extLst>
          </p:cNvPr>
          <p:cNvSpPr txBox="1"/>
          <p:nvPr/>
        </p:nvSpPr>
        <p:spPr>
          <a:xfrm>
            <a:off x="2777067" y="241012"/>
            <a:ext cx="7005265"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Dysgu’r</a:t>
            </a:r>
            <a:r>
              <a:rPr lang="en-US" sz="3200" b="1" dirty="0">
                <a:solidFill>
                  <a:schemeClr val="bg1"/>
                </a:solidFill>
              </a:rPr>
              <a:t> </a:t>
            </a:r>
            <a:r>
              <a:rPr lang="en-US" sz="3200" b="1" dirty="0" err="1">
                <a:solidFill>
                  <a:schemeClr val="bg1"/>
                </a:solidFill>
              </a:rPr>
              <a:t>Wyddor</a:t>
            </a:r>
            <a:r>
              <a:rPr lang="en-US" sz="3200" b="1" dirty="0">
                <a:solidFill>
                  <a:schemeClr val="bg1"/>
                </a:solidFill>
              </a:rPr>
              <a:t> </a:t>
            </a:r>
            <a:r>
              <a:rPr lang="en-US" sz="3200" b="1" dirty="0" err="1">
                <a:solidFill>
                  <a:schemeClr val="bg1"/>
                </a:solidFill>
              </a:rPr>
              <a:t>Gymraeg</a:t>
            </a:r>
            <a:r>
              <a:rPr lang="en-US" sz="3200" b="1" dirty="0">
                <a:solidFill>
                  <a:schemeClr val="bg1"/>
                </a:solidFill>
              </a:rPr>
              <a:t> …</a:t>
            </a:r>
          </a:p>
          <a:p>
            <a:pPr algn="ctr"/>
            <a:r>
              <a:rPr lang="en-US" sz="3200" b="1" i="1" dirty="0">
                <a:solidFill>
                  <a:schemeClr val="bg1"/>
                </a:solidFill>
              </a:rPr>
              <a:t>Learning the Welsh Alphabet …</a:t>
            </a:r>
          </a:p>
        </p:txBody>
      </p:sp>
      <p:pic>
        <p:nvPicPr>
          <p:cNvPr id="10" name="Picture 9">
            <a:extLst>
              <a:ext uri="{FF2B5EF4-FFF2-40B4-BE49-F238E27FC236}">
                <a16:creationId xmlns:a16="http://schemas.microsoft.com/office/drawing/2014/main" id="{819D5419-4EE1-A541-90EF-702AEFD83010}"/>
              </a:ext>
            </a:extLst>
          </p:cNvPr>
          <p:cNvPicPr>
            <a:picLocks noChangeAspect="1"/>
          </p:cNvPicPr>
          <p:nvPr/>
        </p:nvPicPr>
        <p:blipFill rotWithShape="1">
          <a:blip r:embed="rId7"/>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958442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53667F-E2E4-498C-8A1D-0A781C7876EE}"/>
              </a:ext>
            </a:extLst>
          </p:cNvPr>
          <p:cNvSpPr txBox="1"/>
          <p:nvPr/>
        </p:nvSpPr>
        <p:spPr>
          <a:xfrm>
            <a:off x="1238244" y="884408"/>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w</a:t>
            </a:r>
            <a:endParaRPr lang="en-US" sz="7200" b="1" dirty="0"/>
          </a:p>
        </p:txBody>
      </p:sp>
      <p:sp>
        <p:nvSpPr>
          <p:cNvPr id="5" name="TextBox 4">
            <a:extLst>
              <a:ext uri="{FF2B5EF4-FFF2-40B4-BE49-F238E27FC236}">
                <a16:creationId xmlns:a16="http://schemas.microsoft.com/office/drawing/2014/main" id="{0306CB68-A453-4432-A701-367AAD37A18D}"/>
              </a:ext>
            </a:extLst>
          </p:cNvPr>
          <p:cNvSpPr txBox="1"/>
          <p:nvPr/>
        </p:nvSpPr>
        <p:spPr>
          <a:xfrm>
            <a:off x="4010780" y="1712685"/>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b</a:t>
            </a:r>
          </a:p>
        </p:txBody>
      </p:sp>
      <p:sp>
        <p:nvSpPr>
          <p:cNvPr id="6" name="TextBox 5">
            <a:extLst>
              <a:ext uri="{FF2B5EF4-FFF2-40B4-BE49-F238E27FC236}">
                <a16:creationId xmlns:a16="http://schemas.microsoft.com/office/drawing/2014/main" id="{E01AF4D5-5837-456D-B01E-AFCE9D941CCB}"/>
              </a:ext>
            </a:extLst>
          </p:cNvPr>
          <p:cNvSpPr txBox="1"/>
          <p:nvPr/>
        </p:nvSpPr>
        <p:spPr>
          <a:xfrm>
            <a:off x="10121601" y="3928409"/>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y</a:t>
            </a:r>
          </a:p>
        </p:txBody>
      </p:sp>
      <p:sp>
        <p:nvSpPr>
          <p:cNvPr id="7" name="TextBox 6">
            <a:extLst>
              <a:ext uri="{FF2B5EF4-FFF2-40B4-BE49-F238E27FC236}">
                <a16:creationId xmlns:a16="http://schemas.microsoft.com/office/drawing/2014/main" id="{D1B110D2-548D-4B97-96CB-3DD5CDCE1B49}"/>
              </a:ext>
            </a:extLst>
          </p:cNvPr>
          <p:cNvSpPr txBox="1"/>
          <p:nvPr/>
        </p:nvSpPr>
        <p:spPr>
          <a:xfrm>
            <a:off x="6585253" y="1650148"/>
            <a:ext cx="1406675"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latin typeface="Segoe Print"/>
              </a:rPr>
              <a:t>ch</a:t>
            </a:r>
            <a:endParaRPr lang="en-GB" sz="7200" b="1" dirty="0">
              <a:latin typeface="Segoe Print"/>
            </a:endParaRPr>
          </a:p>
        </p:txBody>
      </p:sp>
      <p:sp>
        <p:nvSpPr>
          <p:cNvPr id="8" name="TextBox 7">
            <a:extLst>
              <a:ext uri="{FF2B5EF4-FFF2-40B4-BE49-F238E27FC236}">
                <a16:creationId xmlns:a16="http://schemas.microsoft.com/office/drawing/2014/main" id="{EDAA0BAB-CB9F-43E9-AF68-A82DE5793E67}"/>
              </a:ext>
            </a:extLst>
          </p:cNvPr>
          <p:cNvSpPr txBox="1"/>
          <p:nvPr/>
        </p:nvSpPr>
        <p:spPr>
          <a:xfrm>
            <a:off x="5229979" y="3214225"/>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s</a:t>
            </a:r>
          </a:p>
        </p:txBody>
      </p:sp>
      <p:sp>
        <p:nvSpPr>
          <p:cNvPr id="9" name="TextBox 8">
            <a:extLst>
              <a:ext uri="{FF2B5EF4-FFF2-40B4-BE49-F238E27FC236}">
                <a16:creationId xmlns:a16="http://schemas.microsoft.com/office/drawing/2014/main" id="{FD0F934C-A8AA-4E02-B5B3-0D16F8B6877A}"/>
              </a:ext>
            </a:extLst>
          </p:cNvPr>
          <p:cNvSpPr txBox="1"/>
          <p:nvPr/>
        </p:nvSpPr>
        <p:spPr>
          <a:xfrm>
            <a:off x="2960610" y="3928409"/>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n</a:t>
            </a:r>
          </a:p>
        </p:txBody>
      </p:sp>
      <p:sp>
        <p:nvSpPr>
          <p:cNvPr id="10" name="TextBox 9">
            <a:extLst>
              <a:ext uri="{FF2B5EF4-FFF2-40B4-BE49-F238E27FC236}">
                <a16:creationId xmlns:a16="http://schemas.microsoft.com/office/drawing/2014/main" id="{6FF4CF3A-200D-4DC2-B86F-3535F07F305F}"/>
              </a:ext>
            </a:extLst>
          </p:cNvPr>
          <p:cNvSpPr txBox="1"/>
          <p:nvPr/>
        </p:nvSpPr>
        <p:spPr>
          <a:xfrm>
            <a:off x="8737602" y="2416025"/>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latin typeface="Segoe Print"/>
              </a:rPr>
              <a:t>th</a:t>
            </a:r>
            <a:endParaRPr lang="en-GB" sz="7200" b="1" dirty="0">
              <a:latin typeface="Segoe Print"/>
            </a:endParaRPr>
          </a:p>
        </p:txBody>
      </p:sp>
      <p:sp>
        <p:nvSpPr>
          <p:cNvPr id="11" name="TextBox 10">
            <a:extLst>
              <a:ext uri="{FF2B5EF4-FFF2-40B4-BE49-F238E27FC236}">
                <a16:creationId xmlns:a16="http://schemas.microsoft.com/office/drawing/2014/main" id="{7C81D861-3E25-4011-9684-59627DBAFDE8}"/>
              </a:ext>
            </a:extLst>
          </p:cNvPr>
          <p:cNvSpPr txBox="1"/>
          <p:nvPr/>
        </p:nvSpPr>
        <p:spPr>
          <a:xfrm>
            <a:off x="7150705" y="3928409"/>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e</a:t>
            </a:r>
          </a:p>
        </p:txBody>
      </p:sp>
      <p:sp>
        <p:nvSpPr>
          <p:cNvPr id="12" name="TextBox 11">
            <a:extLst>
              <a:ext uri="{FF2B5EF4-FFF2-40B4-BE49-F238E27FC236}">
                <a16:creationId xmlns:a16="http://schemas.microsoft.com/office/drawing/2014/main" id="{E08B1B39-FDED-D743-9F2D-19637AF0833E}"/>
              </a:ext>
            </a:extLst>
          </p:cNvPr>
          <p:cNvSpPr txBox="1"/>
          <p:nvPr/>
        </p:nvSpPr>
        <p:spPr>
          <a:xfrm>
            <a:off x="2302631" y="2416026"/>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h</a:t>
            </a:r>
          </a:p>
        </p:txBody>
      </p:sp>
      <p:sp>
        <p:nvSpPr>
          <p:cNvPr id="13" name="TextBox 12">
            <a:extLst>
              <a:ext uri="{FF2B5EF4-FFF2-40B4-BE49-F238E27FC236}">
                <a16:creationId xmlns:a16="http://schemas.microsoft.com/office/drawing/2014/main" id="{D8E001EA-8B0C-2B4C-A9ED-BA84336D6E38}"/>
              </a:ext>
            </a:extLst>
          </p:cNvPr>
          <p:cNvSpPr txBox="1"/>
          <p:nvPr/>
        </p:nvSpPr>
        <p:spPr>
          <a:xfrm>
            <a:off x="9884836" y="809827"/>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i</a:t>
            </a:r>
          </a:p>
        </p:txBody>
      </p:sp>
      <p:pic>
        <p:nvPicPr>
          <p:cNvPr id="15" name="Picture 14">
            <a:extLst>
              <a:ext uri="{FF2B5EF4-FFF2-40B4-BE49-F238E27FC236}">
                <a16:creationId xmlns:a16="http://schemas.microsoft.com/office/drawing/2014/main" id="{EC2F9532-D6BD-F44A-A033-245C0F387BEA}"/>
              </a:ext>
            </a:extLst>
          </p:cNvPr>
          <p:cNvPicPr>
            <a:picLocks noChangeAspect="1"/>
          </p:cNvPicPr>
          <p:nvPr/>
        </p:nvPicPr>
        <p:blipFill>
          <a:blip r:embed="rId2"/>
          <a:stretch>
            <a:fillRect/>
          </a:stretch>
        </p:blipFill>
        <p:spPr>
          <a:xfrm>
            <a:off x="52464" y="2959737"/>
            <a:ext cx="2015019" cy="2878599"/>
          </a:xfrm>
          <a:prstGeom prst="rect">
            <a:avLst/>
          </a:prstGeom>
          <a:ln w="57150">
            <a:solidFill>
              <a:schemeClr val="accent2">
                <a:lumMod val="50000"/>
              </a:schemeClr>
            </a:solidFill>
          </a:ln>
        </p:spPr>
      </p:pic>
      <p:sp>
        <p:nvSpPr>
          <p:cNvPr id="17" name="TextBox 16">
            <a:extLst>
              <a:ext uri="{FF2B5EF4-FFF2-40B4-BE49-F238E27FC236}">
                <a16:creationId xmlns:a16="http://schemas.microsoft.com/office/drawing/2014/main" id="{E133759D-A04B-B846-8579-D375B6458C99}"/>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8" name="Picture 17">
            <a:extLst>
              <a:ext uri="{FF2B5EF4-FFF2-40B4-BE49-F238E27FC236}">
                <a16:creationId xmlns:a16="http://schemas.microsoft.com/office/drawing/2014/main" id="{7DA1C191-03FC-EE4C-B7A0-2B88F40D1909}"/>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82876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 calcmode="lin" valueType="num">
                                      <p:cBhvr additive="base">
                                        <p:cTn id="61" dur="500" fill="hold"/>
                                        <p:tgtEl>
                                          <p:spTgt spid="13"/>
                                        </p:tgtEl>
                                        <p:attrNameLst>
                                          <p:attrName>ppt_x</p:attrName>
                                        </p:attrNameLst>
                                      </p:cBhvr>
                                      <p:tavLst>
                                        <p:tav tm="0">
                                          <p:val>
                                            <p:strVal val="#ppt_x"/>
                                          </p:val>
                                        </p:tav>
                                        <p:tav tm="100000">
                                          <p:val>
                                            <p:strVal val="#ppt_x"/>
                                          </p:val>
                                        </p:tav>
                                      </p:tavLst>
                                    </p:anim>
                                    <p:anim calcmode="lin" valueType="num">
                                      <p:cBhvr additive="base">
                                        <p:cTn id="6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861733" y="1415548"/>
            <a:ext cx="6519334" cy="4341786"/>
          </a:xfrm>
          <a:prstGeom prst="rect">
            <a:avLst/>
          </a:prstGeom>
        </p:spPr>
        <p:txBody>
          <a:bodyPr>
            <a:normAutofit/>
          </a:bodyPr>
          <a:lstStyle/>
          <a:p>
            <a:r>
              <a:rPr lang="en-GB" sz="3600" b="1" dirty="0" err="1">
                <a:solidFill>
                  <a:schemeClr val="tx1"/>
                </a:solidFill>
              </a:rPr>
              <a:t>ai</a:t>
            </a:r>
            <a:r>
              <a:rPr lang="en-GB" sz="3600" b="1" dirty="0">
                <a:solidFill>
                  <a:schemeClr val="tx1"/>
                </a:solidFill>
              </a:rPr>
              <a:t>, ae, au</a:t>
            </a:r>
            <a:r>
              <a:rPr lang="en-GB" sz="3600" dirty="0">
                <a:solidFill>
                  <a:schemeClr val="tx1"/>
                </a:solidFill>
              </a:rPr>
              <a:t>		</a:t>
            </a:r>
            <a:r>
              <a:rPr lang="en-GB" sz="3600" i="1" dirty="0">
                <a:solidFill>
                  <a:schemeClr val="tx1"/>
                </a:solidFill>
              </a:rPr>
              <a:t>aisle / eye</a:t>
            </a:r>
          </a:p>
          <a:p>
            <a:r>
              <a:rPr lang="en-GB" sz="3600" b="1" dirty="0">
                <a:solidFill>
                  <a:schemeClr val="tx1"/>
                </a:solidFill>
              </a:rPr>
              <a:t>aw	</a:t>
            </a:r>
            <a:r>
              <a:rPr lang="en-GB" sz="3600" dirty="0">
                <a:solidFill>
                  <a:schemeClr val="tx1"/>
                </a:solidFill>
              </a:rPr>
              <a:t>			</a:t>
            </a:r>
            <a:r>
              <a:rPr lang="en-GB" sz="3600" i="1" dirty="0">
                <a:solidFill>
                  <a:schemeClr val="tx1"/>
                </a:solidFill>
              </a:rPr>
              <a:t>cow</a:t>
            </a:r>
          </a:p>
          <a:p>
            <a:r>
              <a:rPr lang="en-GB" sz="3600" b="1" dirty="0" err="1">
                <a:solidFill>
                  <a:schemeClr val="tx1"/>
                </a:solidFill>
              </a:rPr>
              <a:t>eu</a:t>
            </a:r>
            <a:r>
              <a:rPr lang="en-GB" sz="3600" b="1" dirty="0">
                <a:solidFill>
                  <a:schemeClr val="tx1"/>
                </a:solidFill>
              </a:rPr>
              <a:t>, </a:t>
            </a:r>
            <a:r>
              <a:rPr lang="en-GB" sz="3600" b="1" dirty="0" err="1">
                <a:solidFill>
                  <a:schemeClr val="tx1"/>
                </a:solidFill>
              </a:rPr>
              <a:t>ei</a:t>
            </a:r>
            <a:r>
              <a:rPr lang="en-GB" sz="3600" b="1" dirty="0">
                <a:solidFill>
                  <a:schemeClr val="tx1"/>
                </a:solidFill>
              </a:rPr>
              <a:t>, </a:t>
            </a:r>
            <a:r>
              <a:rPr lang="en-GB" sz="3600" b="1" dirty="0" err="1">
                <a:solidFill>
                  <a:schemeClr val="tx1"/>
                </a:solidFill>
              </a:rPr>
              <a:t>ey</a:t>
            </a:r>
            <a:r>
              <a:rPr lang="en-GB" sz="3600" dirty="0">
                <a:solidFill>
                  <a:schemeClr val="tx1"/>
                </a:solidFill>
              </a:rPr>
              <a:t>		</a:t>
            </a:r>
            <a:r>
              <a:rPr lang="en-GB" sz="3600" i="1" dirty="0">
                <a:solidFill>
                  <a:schemeClr val="tx1"/>
                </a:solidFill>
              </a:rPr>
              <a:t>say</a:t>
            </a:r>
          </a:p>
          <a:p>
            <a:r>
              <a:rPr lang="en-GB" sz="3600" b="1" dirty="0" err="1">
                <a:solidFill>
                  <a:schemeClr val="tx1"/>
                </a:solidFill>
              </a:rPr>
              <a:t>oe</a:t>
            </a:r>
            <a:r>
              <a:rPr lang="en-GB" sz="3600" b="1" dirty="0">
                <a:solidFill>
                  <a:schemeClr val="tx1"/>
                </a:solidFill>
              </a:rPr>
              <a:t>, oi, </a:t>
            </a:r>
            <a:r>
              <a:rPr lang="en-GB" sz="3600" b="1" dirty="0" err="1">
                <a:solidFill>
                  <a:schemeClr val="tx1"/>
                </a:solidFill>
              </a:rPr>
              <a:t>ou</a:t>
            </a:r>
            <a:r>
              <a:rPr lang="en-GB" sz="3600" dirty="0">
                <a:solidFill>
                  <a:schemeClr val="tx1"/>
                </a:solidFill>
              </a:rPr>
              <a:t>		</a:t>
            </a:r>
            <a:r>
              <a:rPr lang="en-GB" sz="3600" i="1" dirty="0">
                <a:solidFill>
                  <a:schemeClr val="tx1"/>
                </a:solidFill>
              </a:rPr>
              <a:t>boy</a:t>
            </a:r>
          </a:p>
          <a:p>
            <a:r>
              <a:rPr lang="en-GB" sz="3600" b="1" dirty="0">
                <a:solidFill>
                  <a:schemeClr val="tx1"/>
                </a:solidFill>
              </a:rPr>
              <a:t>ow</a:t>
            </a:r>
            <a:r>
              <a:rPr lang="en-GB" sz="3600" dirty="0">
                <a:solidFill>
                  <a:schemeClr val="tx1"/>
                </a:solidFill>
              </a:rPr>
              <a:t>				</a:t>
            </a:r>
            <a:r>
              <a:rPr lang="en-GB" sz="3600" i="1" dirty="0">
                <a:solidFill>
                  <a:schemeClr val="tx1"/>
                </a:solidFill>
              </a:rPr>
              <a:t>own</a:t>
            </a:r>
          </a:p>
          <a:p>
            <a:r>
              <a:rPr lang="en-GB" sz="3600" b="1" dirty="0" err="1">
                <a:solidFill>
                  <a:schemeClr val="tx1"/>
                </a:solidFill>
              </a:rPr>
              <a:t>wy</a:t>
            </a:r>
            <a:r>
              <a:rPr lang="en-GB" sz="3600" b="1" dirty="0">
                <a:solidFill>
                  <a:schemeClr val="tx1"/>
                </a:solidFill>
              </a:rPr>
              <a:t>	</a:t>
            </a:r>
            <a:r>
              <a:rPr lang="en-GB" sz="3600" dirty="0">
                <a:solidFill>
                  <a:schemeClr val="tx1"/>
                </a:solidFill>
              </a:rPr>
              <a:t>			</a:t>
            </a:r>
            <a:r>
              <a:rPr lang="en-GB" sz="3600" dirty="0" err="1">
                <a:solidFill>
                  <a:schemeClr val="tx1"/>
                </a:solidFill>
              </a:rPr>
              <a:t>bwyd</a:t>
            </a:r>
            <a:endParaRPr lang="en-GB" sz="3600" dirty="0">
              <a:solidFill>
                <a:schemeClr val="tx1"/>
              </a:solidFill>
            </a:endParaRPr>
          </a:p>
        </p:txBody>
      </p:sp>
      <p:sp>
        <p:nvSpPr>
          <p:cNvPr id="5" name="TextBox 4">
            <a:extLst>
              <a:ext uri="{FF2B5EF4-FFF2-40B4-BE49-F238E27FC236}">
                <a16:creationId xmlns:a16="http://schemas.microsoft.com/office/drawing/2014/main" id="{9D830320-5E2D-BD40-B76F-9345285DC84C}"/>
              </a:ext>
            </a:extLst>
          </p:cNvPr>
          <p:cNvSpPr txBox="1"/>
          <p:nvPr/>
        </p:nvSpPr>
        <p:spPr>
          <a:xfrm>
            <a:off x="3294224" y="172571"/>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Llafariaid</a:t>
            </a:r>
            <a:endParaRPr lang="en-US" sz="3200" b="1" dirty="0">
              <a:solidFill>
                <a:schemeClr val="bg1"/>
              </a:solidFill>
            </a:endParaRPr>
          </a:p>
          <a:p>
            <a:pPr algn="ctr"/>
            <a:r>
              <a:rPr lang="en-US" sz="3200" b="1" i="1" dirty="0">
                <a:solidFill>
                  <a:schemeClr val="bg1"/>
                </a:solidFill>
              </a:rPr>
              <a:t>Vowels: two-letter sounds</a:t>
            </a:r>
          </a:p>
        </p:txBody>
      </p:sp>
      <p:pic>
        <p:nvPicPr>
          <p:cNvPr id="8" name="Picture 7">
            <a:extLst>
              <a:ext uri="{FF2B5EF4-FFF2-40B4-BE49-F238E27FC236}">
                <a16:creationId xmlns:a16="http://schemas.microsoft.com/office/drawing/2014/main" id="{20CD1934-8FC9-F341-B719-6D7B8EEDDF1A}"/>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2718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4294967295"/>
            <p:extLst>
              <p:ext uri="{D42A27DB-BD31-4B8C-83A1-F6EECF244321}">
                <p14:modId xmlns:p14="http://schemas.microsoft.com/office/powerpoint/2010/main" val="973267007"/>
              </p:ext>
            </p:extLst>
          </p:nvPr>
        </p:nvGraphicFramePr>
        <p:xfrm>
          <a:off x="694267" y="1373168"/>
          <a:ext cx="10820400" cy="4779312"/>
        </p:xfrm>
        <a:graphic>
          <a:graphicData uri="http://schemas.openxmlformats.org/drawingml/2006/table">
            <a:tbl>
              <a:tblPr firstRow="1" bandRow="1">
                <a:tableStyleId>{BC89EF96-8CEA-46FF-86C4-4CE0E7609802}</a:tableStyleId>
              </a:tblPr>
              <a:tblGrid>
                <a:gridCol w="1501737">
                  <a:extLst>
                    <a:ext uri="{9D8B030D-6E8A-4147-A177-3AD203B41FA5}">
                      <a16:colId xmlns:a16="http://schemas.microsoft.com/office/drawing/2014/main" val="20000"/>
                    </a:ext>
                  </a:extLst>
                </a:gridCol>
                <a:gridCol w="3318134">
                  <a:extLst>
                    <a:ext uri="{9D8B030D-6E8A-4147-A177-3AD203B41FA5}">
                      <a16:colId xmlns:a16="http://schemas.microsoft.com/office/drawing/2014/main" val="20001"/>
                    </a:ext>
                  </a:extLst>
                </a:gridCol>
                <a:gridCol w="6000529">
                  <a:extLst>
                    <a:ext uri="{9D8B030D-6E8A-4147-A177-3AD203B41FA5}">
                      <a16:colId xmlns:a16="http://schemas.microsoft.com/office/drawing/2014/main" val="20002"/>
                    </a:ext>
                  </a:extLst>
                </a:gridCol>
              </a:tblGrid>
              <a:tr h="959559">
                <a:tc>
                  <a:txBody>
                    <a:bodyPr/>
                    <a:lstStyle/>
                    <a:p>
                      <a:pPr algn="ctr"/>
                      <a:r>
                        <a:rPr lang="en-US" i="0" err="1"/>
                        <a:t>ai</a:t>
                      </a:r>
                      <a:r>
                        <a:rPr lang="en-US" i="0" baseline="0"/>
                        <a:t>  </a:t>
                      </a:r>
                      <a:r>
                        <a:rPr lang="en-US" i="0" err="1"/>
                        <a:t>ae</a:t>
                      </a:r>
                      <a:r>
                        <a:rPr lang="en-US" i="0"/>
                        <a:t>  au</a:t>
                      </a:r>
                    </a:p>
                  </a:txBody>
                  <a:tcPr/>
                </a:tc>
                <a:tc>
                  <a:txBody>
                    <a:bodyPr/>
                    <a:lstStyle/>
                    <a:p>
                      <a:r>
                        <a:rPr lang="en-US" b="0" i="0" dirty="0"/>
                        <a:t>Similar to English </a:t>
                      </a:r>
                      <a:r>
                        <a:rPr lang="en-US" b="0" i="1" dirty="0"/>
                        <a:t>eye</a:t>
                      </a:r>
                    </a:p>
                  </a:txBody>
                  <a:tcPr/>
                </a:tc>
                <a:tc>
                  <a:txBody>
                    <a:bodyPr/>
                    <a:lstStyle/>
                    <a:p>
                      <a:r>
                        <a:rPr lang="en-US" b="0" i="0" u="none" err="1"/>
                        <a:t>gw</a:t>
                      </a:r>
                      <a:r>
                        <a:rPr lang="en-US" b="1" i="0" u="none" err="1"/>
                        <a:t>ai</a:t>
                      </a:r>
                      <a:r>
                        <a:rPr lang="en-US" b="0" i="0" u="none" err="1"/>
                        <a:t>th</a:t>
                      </a:r>
                      <a:r>
                        <a:rPr lang="en-US" b="0" i="0" u="none"/>
                        <a:t>, </a:t>
                      </a:r>
                      <a:r>
                        <a:rPr lang="en-US" b="0" i="0" u="none" err="1"/>
                        <a:t>gw</a:t>
                      </a:r>
                      <a:r>
                        <a:rPr lang="en-US" b="1" i="0" u="none" err="1"/>
                        <a:t>ai</a:t>
                      </a:r>
                      <a:r>
                        <a:rPr lang="en-US" b="0" i="0" u="none" err="1"/>
                        <a:t>r</a:t>
                      </a:r>
                      <a:r>
                        <a:rPr lang="en-US" b="0" i="0" u="none"/>
                        <a:t>, </a:t>
                      </a:r>
                      <a:r>
                        <a:rPr lang="en-US" b="0" i="0" u="none" err="1"/>
                        <a:t>cad</a:t>
                      </a:r>
                      <a:r>
                        <a:rPr lang="en-US" b="1" i="0" u="none" err="1"/>
                        <a:t>ai</a:t>
                      </a:r>
                      <a:r>
                        <a:rPr lang="en-US" b="0" i="0" u="none" err="1"/>
                        <a:t>r</a:t>
                      </a:r>
                      <a:r>
                        <a:rPr lang="en-US" b="0" i="0" u="none"/>
                        <a:t>, </a:t>
                      </a:r>
                      <a:r>
                        <a:rPr lang="en-US" b="0" i="0" u="none" err="1"/>
                        <a:t>Ow</a:t>
                      </a:r>
                      <a:r>
                        <a:rPr lang="en-US" b="1" i="0" u="none" err="1"/>
                        <a:t>ai</a:t>
                      </a:r>
                      <a:r>
                        <a:rPr lang="en-US" b="0" i="0" u="none" err="1"/>
                        <a:t>n</a:t>
                      </a:r>
                      <a:r>
                        <a:rPr lang="en-US" b="0" i="0" u="none"/>
                        <a:t>, </a:t>
                      </a:r>
                      <a:r>
                        <a:rPr lang="en-US" b="0" i="0" u="none" err="1"/>
                        <a:t>llyg</a:t>
                      </a:r>
                      <a:r>
                        <a:rPr lang="en-US" b="1" i="0" u="none" err="1"/>
                        <a:t>ai</a:t>
                      </a:r>
                      <a:r>
                        <a:rPr lang="en-US" b="0" i="0" u="none" err="1"/>
                        <a:t>d</a:t>
                      </a:r>
                      <a:r>
                        <a:rPr lang="en-US" b="0" i="0" u="none"/>
                        <a:t>, </a:t>
                      </a:r>
                      <a:r>
                        <a:rPr lang="en-US" b="0" i="0" u="none" err="1"/>
                        <a:t>bl</a:t>
                      </a:r>
                      <a:r>
                        <a:rPr lang="en-US" b="1" i="0" u="none" err="1"/>
                        <a:t>ai</a:t>
                      </a:r>
                      <a:r>
                        <a:rPr lang="en-US" b="0" i="0" u="none" err="1"/>
                        <a:t>dd</a:t>
                      </a:r>
                      <a:r>
                        <a:rPr lang="en-US" b="0" i="0" u="none"/>
                        <a:t> </a:t>
                      </a:r>
                    </a:p>
                    <a:p>
                      <a:r>
                        <a:rPr lang="en-US" b="0" i="0" u="none" err="1"/>
                        <a:t>ll</a:t>
                      </a:r>
                      <a:r>
                        <a:rPr lang="en-US" b="1" i="0" u="none" err="1"/>
                        <a:t>ae</a:t>
                      </a:r>
                      <a:r>
                        <a:rPr lang="en-US" b="0" i="0" u="none" err="1"/>
                        <a:t>th</a:t>
                      </a:r>
                      <a:r>
                        <a:rPr lang="en-US" b="0" i="0" u="none"/>
                        <a:t>, </a:t>
                      </a:r>
                      <a:r>
                        <a:rPr lang="en-US" b="0" i="0" u="none" err="1"/>
                        <a:t>penn</a:t>
                      </a:r>
                      <a:r>
                        <a:rPr lang="en-US" b="1" i="0" u="none" err="1"/>
                        <a:t>ae</a:t>
                      </a:r>
                      <a:r>
                        <a:rPr lang="en-US" b="0" i="0" u="none" err="1"/>
                        <a:t>th</a:t>
                      </a:r>
                      <a:r>
                        <a:rPr lang="en-US" b="0" i="0" u="none"/>
                        <a:t>, </a:t>
                      </a:r>
                      <a:r>
                        <a:rPr lang="en-US" b="0" i="0" u="none" err="1"/>
                        <a:t>chwar</a:t>
                      </a:r>
                      <a:r>
                        <a:rPr lang="en-US" b="1" i="0" u="none" err="1"/>
                        <a:t>ae</a:t>
                      </a:r>
                      <a:r>
                        <a:rPr lang="en-US" b="0" i="0" u="none" err="1"/>
                        <a:t>on</a:t>
                      </a:r>
                      <a:r>
                        <a:rPr lang="en-US" b="0" i="0" u="none"/>
                        <a:t>, </a:t>
                      </a:r>
                      <a:r>
                        <a:rPr lang="en-US" b="0" i="0" u="none" err="1"/>
                        <a:t>gwasan</a:t>
                      </a:r>
                      <a:r>
                        <a:rPr lang="en-US" b="1" i="0" u="none" err="1"/>
                        <a:t>ae</a:t>
                      </a:r>
                      <a:r>
                        <a:rPr lang="en-US" b="0" i="0" u="none" err="1"/>
                        <a:t>th</a:t>
                      </a:r>
                      <a:r>
                        <a:rPr lang="en-US" b="0" i="0" u="none"/>
                        <a:t>, </a:t>
                      </a:r>
                      <a:r>
                        <a:rPr lang="en-US" b="0" i="0" u="none" err="1"/>
                        <a:t>chw</a:t>
                      </a:r>
                      <a:r>
                        <a:rPr lang="en-US" b="1" i="0" u="none" err="1"/>
                        <a:t>ae</a:t>
                      </a:r>
                      <a:r>
                        <a:rPr lang="en-US" b="0" i="0" u="none" err="1"/>
                        <a:t>r</a:t>
                      </a:r>
                      <a:r>
                        <a:rPr lang="en-US" b="0" i="0" u="none"/>
                        <a:t>, </a:t>
                      </a:r>
                      <a:r>
                        <a:rPr lang="en-US" b="0" i="0" u="none" err="1"/>
                        <a:t>g</a:t>
                      </a:r>
                      <a:r>
                        <a:rPr lang="en-US" b="1" i="0" u="none" err="1"/>
                        <a:t>ae</a:t>
                      </a:r>
                      <a:r>
                        <a:rPr lang="en-US" b="0" i="0" u="none" err="1"/>
                        <a:t>af</a:t>
                      </a:r>
                      <a:endParaRPr lang="en-US" b="0" i="0" u="none"/>
                    </a:p>
                    <a:p>
                      <a:r>
                        <a:rPr lang="en-US" b="0" i="0" u="none" err="1"/>
                        <a:t>c</a:t>
                      </a:r>
                      <a:r>
                        <a:rPr lang="en-US" b="1" i="0" u="none" err="1"/>
                        <a:t>au</a:t>
                      </a:r>
                      <a:r>
                        <a:rPr lang="en-US" b="0" i="0" u="none"/>
                        <a:t>, </a:t>
                      </a:r>
                      <a:r>
                        <a:rPr lang="en-US" b="0" i="0" u="none" err="1"/>
                        <a:t>adnodd</a:t>
                      </a:r>
                      <a:r>
                        <a:rPr lang="en-US" b="1" i="0" u="none" err="1"/>
                        <a:t>au</a:t>
                      </a:r>
                      <a:r>
                        <a:rPr lang="en-US" b="0" i="0" u="none"/>
                        <a:t>, </a:t>
                      </a:r>
                      <a:r>
                        <a:rPr lang="en-US" b="0" i="0" u="none" err="1"/>
                        <a:t>bloci</a:t>
                      </a:r>
                      <a:r>
                        <a:rPr lang="en-US" b="1" i="0" u="none" err="1"/>
                        <a:t>au</a:t>
                      </a:r>
                      <a:r>
                        <a:rPr lang="en-US" b="0" i="0" u="none"/>
                        <a:t>, </a:t>
                      </a:r>
                      <a:r>
                        <a:rPr lang="en-US" b="0" i="0" u="none" err="1"/>
                        <a:t>esgidi</a:t>
                      </a:r>
                      <a:r>
                        <a:rPr lang="en-US" b="1" i="0" u="none" err="1"/>
                        <a:t>au</a:t>
                      </a:r>
                      <a:r>
                        <a:rPr lang="en-US" b="0" i="0" u="none"/>
                        <a:t>, </a:t>
                      </a:r>
                      <a:r>
                        <a:rPr lang="en-US" b="0" i="0" u="none" err="1"/>
                        <a:t>dechr</a:t>
                      </a:r>
                      <a:r>
                        <a:rPr lang="en-US" b="1" i="0" u="none" err="1"/>
                        <a:t>au</a:t>
                      </a:r>
                      <a:r>
                        <a:rPr lang="en-US" b="0" i="0" u="none"/>
                        <a:t>, </a:t>
                      </a:r>
                      <a:r>
                        <a:rPr lang="en-US" b="0" i="0" u="none" err="1"/>
                        <a:t>gol</a:t>
                      </a:r>
                      <a:r>
                        <a:rPr lang="en-US" b="1" i="0" u="none" err="1"/>
                        <a:t>au</a:t>
                      </a:r>
                      <a:r>
                        <a:rPr lang="en-US" b="0" i="0" u="none"/>
                        <a:t>, </a:t>
                      </a:r>
                      <a:r>
                        <a:rPr lang="en-US" b="0" i="0" u="none" err="1"/>
                        <a:t>llyfr</a:t>
                      </a:r>
                      <a:r>
                        <a:rPr lang="en-US" b="1" i="0" u="none" err="1"/>
                        <a:t>au</a:t>
                      </a:r>
                      <a:r>
                        <a:rPr lang="en-US" b="0" i="0" u="none"/>
                        <a:t>.</a:t>
                      </a:r>
                    </a:p>
                  </a:txBody>
                  <a:tcPr/>
                </a:tc>
                <a:extLst>
                  <a:ext uri="{0D108BD9-81ED-4DB2-BD59-A6C34878D82A}">
                    <a16:rowId xmlns:a16="http://schemas.microsoft.com/office/drawing/2014/main" val="10000"/>
                  </a:ext>
                </a:extLst>
              </a:tr>
              <a:tr h="652153">
                <a:tc>
                  <a:txBody>
                    <a:bodyPr/>
                    <a:lstStyle/>
                    <a:p>
                      <a:r>
                        <a:rPr lang="en-US" b="0" i="0" baseline="0"/>
                        <a:t>  </a:t>
                      </a:r>
                      <a:r>
                        <a:rPr lang="en-US" b="1" i="0"/>
                        <a:t>aw</a:t>
                      </a:r>
                    </a:p>
                  </a:txBody>
                  <a:tcPr/>
                </a:tc>
                <a:tc>
                  <a:txBody>
                    <a:bodyPr/>
                    <a:lstStyle/>
                    <a:p>
                      <a:r>
                        <a:rPr lang="en-US" i="0"/>
                        <a:t>Similar to English </a:t>
                      </a:r>
                      <a:r>
                        <a:rPr lang="en-US" i="1" err="1"/>
                        <a:t>ow</a:t>
                      </a:r>
                      <a:r>
                        <a:rPr lang="en-US" i="0"/>
                        <a:t> in </a:t>
                      </a:r>
                      <a:r>
                        <a:rPr lang="en-US" i="1"/>
                        <a:t>cow</a:t>
                      </a:r>
                    </a:p>
                  </a:txBody>
                  <a:tcPr/>
                </a:tc>
                <a:tc>
                  <a:txBody>
                    <a:bodyPr/>
                    <a:lstStyle/>
                    <a:p>
                      <a:r>
                        <a:rPr lang="en-US" b="1" i="0" u="none" err="1"/>
                        <a:t>aw</a:t>
                      </a:r>
                      <a:r>
                        <a:rPr lang="en-US" i="0" u="none" err="1"/>
                        <a:t>r</a:t>
                      </a:r>
                      <a:r>
                        <a:rPr lang="en-US" i="0" u="none"/>
                        <a:t>, </a:t>
                      </a:r>
                      <a:r>
                        <a:rPr lang="en-US" b="1" i="0" u="none" err="1"/>
                        <a:t>aw</a:t>
                      </a:r>
                      <a:r>
                        <a:rPr lang="en-US" i="0" u="none" err="1"/>
                        <a:t>yren</a:t>
                      </a:r>
                      <a:r>
                        <a:rPr lang="en-US" i="0" u="none"/>
                        <a:t>, c</a:t>
                      </a:r>
                      <a:r>
                        <a:rPr lang="en-US" b="1" i="0" u="none"/>
                        <a:t>aw</a:t>
                      </a:r>
                      <a:r>
                        <a:rPr lang="en-US" i="0" u="none"/>
                        <a:t>s, </a:t>
                      </a:r>
                      <a:r>
                        <a:rPr lang="en-US" i="0" u="none" err="1"/>
                        <a:t>c</a:t>
                      </a:r>
                      <a:r>
                        <a:rPr lang="en-US" b="1" i="0" u="none" err="1"/>
                        <a:t>aw</a:t>
                      </a:r>
                      <a:r>
                        <a:rPr lang="en-US" i="0" u="none" err="1"/>
                        <a:t>l</a:t>
                      </a:r>
                      <a:r>
                        <a:rPr lang="en-US" i="0" u="none"/>
                        <a:t>, d</a:t>
                      </a:r>
                      <a:r>
                        <a:rPr lang="en-US" b="1" i="0" u="none"/>
                        <a:t>aw</a:t>
                      </a:r>
                      <a:r>
                        <a:rPr lang="en-US" i="0" u="none"/>
                        <a:t>n, </a:t>
                      </a:r>
                      <a:r>
                        <a:rPr lang="en-US" i="0" u="none" err="1"/>
                        <a:t>ll</a:t>
                      </a:r>
                      <a:r>
                        <a:rPr lang="en-US" b="1" i="0" u="none" err="1"/>
                        <a:t>aw</a:t>
                      </a:r>
                      <a:r>
                        <a:rPr lang="en-US" i="0" u="none" err="1"/>
                        <a:t>n</a:t>
                      </a:r>
                      <a:r>
                        <a:rPr lang="en-US" i="0" u="none"/>
                        <a:t>, </a:t>
                      </a:r>
                      <a:r>
                        <a:rPr lang="en-US" i="0" u="none" err="1"/>
                        <a:t>rh</a:t>
                      </a:r>
                      <a:r>
                        <a:rPr lang="en-US" b="1" i="0" u="none" err="1"/>
                        <a:t>aw</a:t>
                      </a:r>
                      <a:r>
                        <a:rPr lang="en-US" i="0" u="none"/>
                        <a:t>, b</a:t>
                      </a:r>
                      <a:r>
                        <a:rPr lang="en-US" b="1" i="0" u="none"/>
                        <a:t>aw</a:t>
                      </a:r>
                      <a:r>
                        <a:rPr lang="en-US" i="0" u="none"/>
                        <a:t>d, </a:t>
                      </a:r>
                      <a:r>
                        <a:rPr lang="en-US" i="0" u="none" err="1"/>
                        <a:t>M</a:t>
                      </a:r>
                      <a:r>
                        <a:rPr lang="en-US" b="1" i="0" u="none" err="1"/>
                        <a:t>aw</a:t>
                      </a:r>
                      <a:r>
                        <a:rPr lang="en-US" i="0" u="none" err="1"/>
                        <a:t>rth</a:t>
                      </a:r>
                      <a:endParaRPr lang="en-US" i="0"/>
                    </a:p>
                  </a:txBody>
                  <a:tcPr/>
                </a:tc>
                <a:extLst>
                  <a:ext uri="{0D108BD9-81ED-4DB2-BD59-A6C34878D82A}">
                    <a16:rowId xmlns:a16="http://schemas.microsoft.com/office/drawing/2014/main" val="10001"/>
                  </a:ext>
                </a:extLst>
              </a:tr>
              <a:tr h="931647">
                <a:tc>
                  <a:txBody>
                    <a:bodyPr/>
                    <a:lstStyle/>
                    <a:p>
                      <a:r>
                        <a:rPr lang="en-US" b="0" i="0" baseline="0"/>
                        <a:t>  </a:t>
                      </a:r>
                      <a:r>
                        <a:rPr lang="en-US" b="1" i="0" err="1"/>
                        <a:t>ei</a:t>
                      </a:r>
                      <a:r>
                        <a:rPr lang="en-US" b="1" i="0"/>
                        <a:t>  </a:t>
                      </a:r>
                      <a:r>
                        <a:rPr lang="en-US" b="1" i="0" err="1"/>
                        <a:t>eu</a:t>
                      </a:r>
                      <a:r>
                        <a:rPr lang="en-US" b="1" i="0"/>
                        <a:t>  </a:t>
                      </a:r>
                      <a:r>
                        <a:rPr lang="en-US" b="1" i="0" err="1"/>
                        <a:t>ey</a:t>
                      </a:r>
                      <a:endParaRPr lang="en-US" b="1" i="0"/>
                    </a:p>
                  </a:txBody>
                  <a:tcPr/>
                </a:tc>
                <a:tc>
                  <a:txBody>
                    <a:bodyPr/>
                    <a:lstStyle/>
                    <a:p>
                      <a:r>
                        <a:rPr lang="en-US" i="0"/>
                        <a:t>Similar to English </a:t>
                      </a:r>
                      <a:r>
                        <a:rPr lang="en-US" i="1"/>
                        <a:t>say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i="0" baseline="0" err="1"/>
                        <a:t>ei</a:t>
                      </a:r>
                      <a:r>
                        <a:rPr lang="en-US" i="0" baseline="0" err="1"/>
                        <a:t>ch</a:t>
                      </a:r>
                      <a:r>
                        <a:rPr lang="en-US" i="0" baseline="0"/>
                        <a:t>, </a:t>
                      </a:r>
                      <a:r>
                        <a:rPr lang="en-US" i="0" err="1"/>
                        <a:t>gw</a:t>
                      </a:r>
                      <a:r>
                        <a:rPr lang="en-US" b="1" i="0" err="1"/>
                        <a:t>ei</a:t>
                      </a:r>
                      <a:r>
                        <a:rPr lang="en-US" i="0" err="1"/>
                        <a:t>thio</a:t>
                      </a:r>
                      <a:r>
                        <a:rPr lang="en-US" i="0"/>
                        <a:t>, </a:t>
                      </a:r>
                      <a:r>
                        <a:rPr lang="en-US" i="0" err="1"/>
                        <a:t>t</a:t>
                      </a:r>
                      <a:r>
                        <a:rPr lang="en-US" b="1" i="0" err="1"/>
                        <a:t>ei</a:t>
                      </a:r>
                      <a:r>
                        <a:rPr lang="en-US" i="0" err="1"/>
                        <a:t>thio</a:t>
                      </a:r>
                      <a:r>
                        <a:rPr lang="en-US" i="0"/>
                        <a:t>, </a:t>
                      </a:r>
                      <a:r>
                        <a:rPr lang="en-US" i="0" err="1"/>
                        <a:t>n</a:t>
                      </a:r>
                      <a:r>
                        <a:rPr lang="en-US" b="1" i="0" err="1"/>
                        <a:t>ei</a:t>
                      </a:r>
                      <a:r>
                        <a:rPr lang="en-US" i="0" err="1"/>
                        <a:t>dio</a:t>
                      </a:r>
                      <a:r>
                        <a:rPr lang="en-US" i="0"/>
                        <a:t>, </a:t>
                      </a:r>
                      <a:r>
                        <a:rPr lang="en-US" i="0" err="1"/>
                        <a:t>cyf</a:t>
                      </a:r>
                      <a:r>
                        <a:rPr lang="en-US" b="1" i="0" err="1"/>
                        <a:t>ei</a:t>
                      </a:r>
                      <a:r>
                        <a:rPr lang="en-US" i="0" err="1"/>
                        <a:t>riad</a:t>
                      </a:r>
                      <a:r>
                        <a:rPr lang="en-US" i="0"/>
                        <a:t>, </a:t>
                      </a:r>
                      <a:r>
                        <a:rPr lang="en-US" i="0" err="1"/>
                        <a:t>gw</a:t>
                      </a:r>
                      <a:r>
                        <a:rPr lang="en-US" b="1" i="0" err="1"/>
                        <a:t>ei</a:t>
                      </a:r>
                      <a:r>
                        <a:rPr lang="en-US" i="0" err="1"/>
                        <a:t>thgaredd</a:t>
                      </a:r>
                      <a:r>
                        <a:rPr lang="en-US" i="0"/>
                        <a:t>, </a:t>
                      </a:r>
                      <a:r>
                        <a:rPr lang="en-US" b="1" i="0" err="1"/>
                        <a:t>ei</a:t>
                      </a:r>
                      <a:r>
                        <a:rPr lang="en-US" i="0" err="1"/>
                        <a:t>liad</a:t>
                      </a:r>
                      <a:r>
                        <a:rPr lang="en-US" i="0"/>
                        <a:t>,  </a:t>
                      </a:r>
                      <a:r>
                        <a:rPr lang="en-US" i="0" err="1"/>
                        <a:t>dw</a:t>
                      </a:r>
                      <a:r>
                        <a:rPr lang="en-US" b="1" i="0" err="1"/>
                        <a:t>eu</a:t>
                      </a:r>
                      <a:r>
                        <a:rPr lang="en-US" i="0" err="1"/>
                        <a:t>d</a:t>
                      </a:r>
                      <a:r>
                        <a:rPr lang="en-US" i="0"/>
                        <a:t>, </a:t>
                      </a:r>
                      <a:r>
                        <a:rPr lang="en-US" i="0" err="1"/>
                        <a:t>gwn</a:t>
                      </a:r>
                      <a:r>
                        <a:rPr lang="en-US" b="1" i="0" err="1"/>
                        <a:t>eu</a:t>
                      </a:r>
                      <a:r>
                        <a:rPr lang="en-US" i="0" err="1"/>
                        <a:t>d</a:t>
                      </a:r>
                      <a:r>
                        <a:rPr lang="en-US" i="0"/>
                        <a:t>, </a:t>
                      </a:r>
                      <a:r>
                        <a:rPr lang="en-US" b="1" i="0" err="1"/>
                        <a:t>Eu</a:t>
                      </a:r>
                      <a:r>
                        <a:rPr lang="en-US" i="0" err="1"/>
                        <a:t>rwen</a:t>
                      </a:r>
                      <a:r>
                        <a:rPr lang="en-US" i="0"/>
                        <a:t>, </a:t>
                      </a:r>
                      <a:r>
                        <a:rPr lang="en-US" i="0" err="1"/>
                        <a:t>gol</a:t>
                      </a:r>
                      <a:r>
                        <a:rPr lang="en-US" b="1" i="0" err="1"/>
                        <a:t>eu</a:t>
                      </a:r>
                      <a:r>
                        <a:rPr lang="en-US" i="0" err="1"/>
                        <a:t>dy</a:t>
                      </a:r>
                      <a:r>
                        <a:rPr lang="en-US" i="0"/>
                        <a:t>, </a:t>
                      </a:r>
                      <a:r>
                        <a:rPr lang="en-US" i="0" err="1"/>
                        <a:t>Llangynd</a:t>
                      </a:r>
                      <a:r>
                        <a:rPr lang="en-US" b="1" i="0" err="1"/>
                        <a:t>ey</a:t>
                      </a:r>
                      <a:r>
                        <a:rPr lang="en-US" i="0" err="1"/>
                        <a:t>rn</a:t>
                      </a:r>
                      <a:r>
                        <a:rPr lang="en-US" i="0"/>
                        <a:t>.</a:t>
                      </a:r>
                    </a:p>
                  </a:txBody>
                  <a:tcPr/>
                </a:tc>
                <a:extLst>
                  <a:ext uri="{0D108BD9-81ED-4DB2-BD59-A6C34878D82A}">
                    <a16:rowId xmlns:a16="http://schemas.microsoft.com/office/drawing/2014/main" val="10002"/>
                  </a:ext>
                </a:extLst>
              </a:tr>
              <a:tr h="652153">
                <a:tc>
                  <a:txBody>
                    <a:bodyPr/>
                    <a:lstStyle/>
                    <a:p>
                      <a:r>
                        <a:rPr lang="en-US" i="0"/>
                        <a:t>  </a:t>
                      </a:r>
                      <a:r>
                        <a:rPr lang="en-US" b="1" i="0" err="1"/>
                        <a:t>oi</a:t>
                      </a:r>
                      <a:r>
                        <a:rPr lang="en-US" b="1" i="0"/>
                        <a:t>  </a:t>
                      </a:r>
                      <a:r>
                        <a:rPr lang="en-US" b="1" i="0" err="1"/>
                        <a:t>oe</a:t>
                      </a:r>
                      <a:r>
                        <a:rPr lang="en-US" b="1" i="0"/>
                        <a:t>  </a:t>
                      </a:r>
                      <a:r>
                        <a:rPr lang="en-US" b="1" i="0" err="1"/>
                        <a:t>ou</a:t>
                      </a:r>
                      <a:r>
                        <a:rPr lang="en-US" b="1" i="0"/>
                        <a:t> </a:t>
                      </a:r>
                    </a:p>
                  </a:txBody>
                  <a:tcPr/>
                </a:tc>
                <a:tc>
                  <a:txBody>
                    <a:bodyPr/>
                    <a:lstStyle/>
                    <a:p>
                      <a:r>
                        <a:rPr lang="en-US" i="0"/>
                        <a:t>Similar to English </a:t>
                      </a:r>
                      <a:r>
                        <a:rPr lang="en-US" i="1" err="1"/>
                        <a:t>oy</a:t>
                      </a:r>
                      <a:r>
                        <a:rPr lang="en-US" i="0"/>
                        <a:t> in </a:t>
                      </a:r>
                      <a:r>
                        <a:rPr lang="en-US" i="1"/>
                        <a:t>boy</a:t>
                      </a:r>
                    </a:p>
                  </a:txBody>
                  <a:tcPr/>
                </a:tc>
                <a:tc>
                  <a:txBody>
                    <a:bodyPr/>
                    <a:lstStyle/>
                    <a:p>
                      <a:r>
                        <a:rPr lang="en-US" i="0" dirty="0" err="1"/>
                        <a:t>cl</a:t>
                      </a:r>
                      <a:r>
                        <a:rPr lang="en-US" b="1" i="0" dirty="0" err="1"/>
                        <a:t>oi</a:t>
                      </a:r>
                      <a:r>
                        <a:rPr lang="en-US" i="0" dirty="0"/>
                        <a:t>, </a:t>
                      </a:r>
                      <a:r>
                        <a:rPr lang="en-US" i="0" dirty="0" err="1"/>
                        <a:t>tr</a:t>
                      </a:r>
                      <a:r>
                        <a:rPr lang="en-US" b="1" i="0" dirty="0" err="1"/>
                        <a:t>oi</a:t>
                      </a:r>
                      <a:r>
                        <a:rPr lang="en-US" i="0" dirty="0"/>
                        <a:t>, </a:t>
                      </a:r>
                      <a:r>
                        <a:rPr lang="en-US" i="0" dirty="0" err="1"/>
                        <a:t>rh</a:t>
                      </a:r>
                      <a:r>
                        <a:rPr lang="en-US" b="1" i="0" dirty="0" err="1"/>
                        <a:t>oi</a:t>
                      </a:r>
                      <a:r>
                        <a:rPr lang="en-US" i="0" dirty="0"/>
                        <a:t>, </a:t>
                      </a:r>
                    </a:p>
                    <a:p>
                      <a:r>
                        <a:rPr lang="en-US" b="1" i="0" dirty="0" err="1"/>
                        <a:t>oe</a:t>
                      </a:r>
                      <a:r>
                        <a:rPr lang="en-US" i="0" dirty="0" err="1"/>
                        <a:t>d</a:t>
                      </a:r>
                      <a:r>
                        <a:rPr lang="en-US" i="0" dirty="0"/>
                        <a:t>, </a:t>
                      </a:r>
                      <a:r>
                        <a:rPr lang="en-US" b="1" i="0" dirty="0" err="1"/>
                        <a:t>oe</a:t>
                      </a:r>
                      <a:r>
                        <a:rPr lang="en-US" i="0" dirty="0" err="1"/>
                        <a:t>r</a:t>
                      </a:r>
                      <a:r>
                        <a:rPr lang="en-US" i="0" dirty="0"/>
                        <a:t>, </a:t>
                      </a:r>
                      <a:r>
                        <a:rPr lang="en-US" i="0" dirty="0" err="1"/>
                        <a:t>dd</a:t>
                      </a:r>
                      <a:r>
                        <a:rPr lang="en-US" b="1" i="0" dirty="0" err="1"/>
                        <a:t>oe</a:t>
                      </a:r>
                      <a:r>
                        <a:rPr lang="en-US" i="0" dirty="0"/>
                        <a:t>, </a:t>
                      </a:r>
                      <a:r>
                        <a:rPr lang="en-US" i="0" dirty="0" err="1"/>
                        <a:t>c</a:t>
                      </a:r>
                      <a:r>
                        <a:rPr lang="en-US" b="1" i="0" dirty="0" err="1"/>
                        <a:t>oe</a:t>
                      </a:r>
                      <a:r>
                        <a:rPr lang="en-US" i="0" dirty="0" err="1"/>
                        <a:t>den</a:t>
                      </a:r>
                      <a:r>
                        <a:rPr lang="en-US" i="0" dirty="0"/>
                        <a:t>, </a:t>
                      </a:r>
                      <a:r>
                        <a:rPr lang="en-US" i="0" dirty="0" err="1"/>
                        <a:t>c</a:t>
                      </a:r>
                      <a:r>
                        <a:rPr lang="en-US" b="1" i="0" dirty="0" err="1"/>
                        <a:t>oe</a:t>
                      </a:r>
                      <a:r>
                        <a:rPr lang="en-US" i="0" dirty="0" err="1"/>
                        <a:t>s</a:t>
                      </a:r>
                      <a:r>
                        <a:rPr lang="en-US" i="0" dirty="0"/>
                        <a:t>, </a:t>
                      </a:r>
                      <a:r>
                        <a:rPr lang="en-US" i="0" dirty="0" err="1"/>
                        <a:t>cyffr</a:t>
                      </a:r>
                      <a:r>
                        <a:rPr lang="en-US" b="1" i="0" dirty="0" err="1"/>
                        <a:t>ou</a:t>
                      </a:r>
                      <a:r>
                        <a:rPr lang="en-US" i="0" dirty="0" err="1"/>
                        <a:t>s</a:t>
                      </a:r>
                      <a:r>
                        <a:rPr lang="en-US" i="0" dirty="0"/>
                        <a:t>, </a:t>
                      </a:r>
                      <a:r>
                        <a:rPr lang="en-US" i="0" dirty="0" err="1"/>
                        <a:t>cl</a:t>
                      </a:r>
                      <a:r>
                        <a:rPr lang="en-US" b="1" i="0" dirty="0" err="1"/>
                        <a:t>ou</a:t>
                      </a:r>
                      <a:r>
                        <a:rPr lang="en-US" i="0" dirty="0"/>
                        <a:t>.</a:t>
                      </a:r>
                    </a:p>
                  </a:txBody>
                  <a:tcPr/>
                </a:tc>
                <a:extLst>
                  <a:ext uri="{0D108BD9-81ED-4DB2-BD59-A6C34878D82A}">
                    <a16:rowId xmlns:a16="http://schemas.microsoft.com/office/drawing/2014/main" val="10003"/>
                  </a:ext>
                </a:extLst>
              </a:tr>
              <a:tr h="652153">
                <a:tc>
                  <a:txBody>
                    <a:bodyPr/>
                    <a:lstStyle/>
                    <a:p>
                      <a:r>
                        <a:rPr lang="en-US" b="0" i="0" baseline="0"/>
                        <a:t>  </a:t>
                      </a:r>
                      <a:r>
                        <a:rPr lang="en-US" b="1" i="0" err="1"/>
                        <a:t>ow</a:t>
                      </a:r>
                      <a:endParaRPr lang="en-US" b="1" i="0"/>
                    </a:p>
                  </a:txBody>
                  <a:tcPr/>
                </a:tc>
                <a:tc>
                  <a:txBody>
                    <a:bodyPr/>
                    <a:lstStyle/>
                    <a:p>
                      <a:r>
                        <a:rPr lang="en-US" i="0"/>
                        <a:t>Similar to English </a:t>
                      </a:r>
                      <a:r>
                        <a:rPr lang="en-US" i="1" err="1"/>
                        <a:t>ow</a:t>
                      </a:r>
                      <a:r>
                        <a:rPr lang="en-US" i="0"/>
                        <a:t> in </a:t>
                      </a:r>
                      <a:r>
                        <a:rPr lang="en-US" i="1"/>
                        <a:t>own</a:t>
                      </a:r>
                    </a:p>
                  </a:txBody>
                  <a:tcPr/>
                </a:tc>
                <a:tc>
                  <a:txBody>
                    <a:bodyPr/>
                    <a:lstStyle/>
                    <a:p>
                      <a:r>
                        <a:rPr lang="en-US" b="1" i="0"/>
                        <a:t>Ow</a:t>
                      </a:r>
                      <a:r>
                        <a:rPr lang="en-US" i="0"/>
                        <a:t>en, </a:t>
                      </a:r>
                      <a:r>
                        <a:rPr lang="en-US" i="0" err="1"/>
                        <a:t>cl</a:t>
                      </a:r>
                      <a:r>
                        <a:rPr lang="en-US" b="1" i="0" err="1"/>
                        <a:t>ow</a:t>
                      </a:r>
                      <a:r>
                        <a:rPr lang="en-US" i="0" err="1"/>
                        <a:t>ch</a:t>
                      </a:r>
                      <a:r>
                        <a:rPr lang="en-US" i="0"/>
                        <a:t>, </a:t>
                      </a:r>
                      <a:r>
                        <a:rPr lang="en-US" i="0" err="1"/>
                        <a:t>tr</a:t>
                      </a:r>
                      <a:r>
                        <a:rPr lang="en-US" b="1" i="0" err="1"/>
                        <a:t>ow</a:t>
                      </a:r>
                      <a:r>
                        <a:rPr lang="en-US" i="0" err="1"/>
                        <a:t>ch</a:t>
                      </a:r>
                      <a:r>
                        <a:rPr lang="en-US" i="0"/>
                        <a:t>, </a:t>
                      </a:r>
                      <a:r>
                        <a:rPr lang="en-US" i="0" err="1"/>
                        <a:t>rh</a:t>
                      </a:r>
                      <a:r>
                        <a:rPr lang="en-US" b="1" i="0" err="1"/>
                        <a:t>ow</a:t>
                      </a:r>
                      <a:r>
                        <a:rPr lang="en-US" i="0" err="1"/>
                        <a:t>ch</a:t>
                      </a:r>
                      <a:r>
                        <a:rPr lang="en-US" i="0"/>
                        <a:t>, </a:t>
                      </a:r>
                      <a:r>
                        <a:rPr lang="en-US" i="0" err="1"/>
                        <a:t>tr</a:t>
                      </a:r>
                      <a:r>
                        <a:rPr lang="en-US" b="1" i="0" err="1"/>
                        <a:t>ow</a:t>
                      </a:r>
                      <a:r>
                        <a:rPr lang="en-US" i="0" err="1"/>
                        <a:t>sus</a:t>
                      </a:r>
                      <a:r>
                        <a:rPr lang="en-US" i="0"/>
                        <a:t>, br</a:t>
                      </a:r>
                      <a:r>
                        <a:rPr lang="en-US" b="1" i="0"/>
                        <a:t>ow</a:t>
                      </a:r>
                      <a:r>
                        <a:rPr lang="en-US" i="0"/>
                        <a:t>n, </a:t>
                      </a:r>
                      <a:r>
                        <a:rPr lang="en-US" i="0" err="1"/>
                        <a:t>p</a:t>
                      </a:r>
                      <a:r>
                        <a:rPr lang="en-US" b="1" i="0" err="1"/>
                        <a:t>ow</a:t>
                      </a:r>
                      <a:r>
                        <a:rPr lang="en-US" i="0" err="1"/>
                        <a:t>len</a:t>
                      </a:r>
                      <a:r>
                        <a:rPr lang="en-US" i="0"/>
                        <a:t>,</a:t>
                      </a:r>
                    </a:p>
                  </a:txBody>
                  <a:tcPr/>
                </a:tc>
                <a:extLst>
                  <a:ext uri="{0D108BD9-81ED-4DB2-BD59-A6C34878D82A}">
                    <a16:rowId xmlns:a16="http://schemas.microsoft.com/office/drawing/2014/main" val="10004"/>
                  </a:ext>
                </a:extLst>
              </a:tr>
              <a:tr h="931647">
                <a:tc>
                  <a:txBody>
                    <a:bodyPr/>
                    <a:lstStyle/>
                    <a:p>
                      <a:r>
                        <a:rPr lang="en-US" b="0" i="0" baseline="0"/>
                        <a:t>  </a:t>
                      </a:r>
                      <a:r>
                        <a:rPr lang="en-US" b="1" i="0" err="1"/>
                        <a:t>wy</a:t>
                      </a:r>
                      <a:endParaRPr lang="en-US" b="1" i="0"/>
                    </a:p>
                  </a:txBody>
                  <a:tcPr/>
                </a:tc>
                <a:tc>
                  <a:txBody>
                    <a:bodyPr/>
                    <a:lstStyle/>
                    <a:p>
                      <a:r>
                        <a:rPr lang="en-US" i="0"/>
                        <a:t>This</a:t>
                      </a:r>
                      <a:r>
                        <a:rPr lang="en-US" i="0" baseline="0"/>
                        <a:t> sound doesn’t occur in English</a:t>
                      </a:r>
                      <a:endParaRPr lang="en-US" i="0"/>
                    </a:p>
                  </a:txBody>
                  <a:tcPr/>
                </a:tc>
                <a:tc>
                  <a:txBody>
                    <a:bodyPr/>
                    <a:lstStyle/>
                    <a:p>
                      <a:r>
                        <a:rPr lang="en-US" i="0" dirty="0" err="1"/>
                        <a:t>s</a:t>
                      </a:r>
                      <a:r>
                        <a:rPr lang="en-US" b="1" i="0" dirty="0" err="1"/>
                        <a:t>wy</a:t>
                      </a:r>
                      <a:r>
                        <a:rPr lang="en-US" i="0" dirty="0" err="1"/>
                        <a:t>ddfa</a:t>
                      </a:r>
                      <a:r>
                        <a:rPr lang="en-US" i="0" dirty="0"/>
                        <a:t>, </a:t>
                      </a:r>
                      <a:r>
                        <a:rPr lang="en-US" i="0" dirty="0" err="1"/>
                        <a:t>c</a:t>
                      </a:r>
                      <a:r>
                        <a:rPr lang="en-US" b="1" i="0" dirty="0" err="1"/>
                        <a:t>wy</a:t>
                      </a:r>
                      <a:r>
                        <a:rPr lang="en-US" i="0" dirty="0" err="1"/>
                        <a:t>n</a:t>
                      </a:r>
                      <a:r>
                        <a:rPr lang="en-US" i="0" dirty="0"/>
                        <a:t>, </a:t>
                      </a:r>
                      <a:r>
                        <a:rPr lang="en-US" i="0" dirty="0" err="1"/>
                        <a:t>h</a:t>
                      </a:r>
                      <a:r>
                        <a:rPr lang="en-US" b="1" i="0" dirty="0" err="1"/>
                        <a:t>wy</a:t>
                      </a:r>
                      <a:r>
                        <a:rPr lang="en-US" i="0" dirty="0" err="1"/>
                        <a:t>r</a:t>
                      </a:r>
                      <a:r>
                        <a:rPr lang="en-US" i="0" dirty="0"/>
                        <a:t>, </a:t>
                      </a:r>
                      <a:r>
                        <a:rPr lang="en-US" i="0" dirty="0" err="1"/>
                        <a:t>h</a:t>
                      </a:r>
                      <a:r>
                        <a:rPr lang="en-US" b="1" i="0" dirty="0" err="1"/>
                        <a:t>wy</a:t>
                      </a:r>
                      <a:r>
                        <a:rPr lang="en-US" i="0" dirty="0" err="1"/>
                        <a:t>l</a:t>
                      </a:r>
                      <a:r>
                        <a:rPr lang="en-US" i="0" dirty="0"/>
                        <a:t>, </a:t>
                      </a:r>
                      <a:r>
                        <a:rPr lang="en-US" i="0" dirty="0" err="1"/>
                        <a:t>h</a:t>
                      </a:r>
                      <a:r>
                        <a:rPr lang="en-US" b="1" i="0" dirty="0" err="1"/>
                        <a:t>wy</a:t>
                      </a:r>
                      <a:r>
                        <a:rPr lang="en-US" i="0" dirty="0" err="1"/>
                        <a:t>aden</a:t>
                      </a:r>
                      <a:r>
                        <a:rPr lang="en-US" i="0" dirty="0"/>
                        <a:t>, </a:t>
                      </a:r>
                      <a:r>
                        <a:rPr lang="en-US" i="0" dirty="0" err="1"/>
                        <a:t>d</a:t>
                      </a:r>
                      <a:r>
                        <a:rPr lang="en-US" b="1" i="0" dirty="0" err="1"/>
                        <a:t>wy</a:t>
                      </a:r>
                      <a:r>
                        <a:rPr lang="en-US" i="0" dirty="0"/>
                        <a:t>, </a:t>
                      </a:r>
                      <a:r>
                        <a:rPr lang="en-US" i="0" dirty="0" err="1"/>
                        <a:t>ll</a:t>
                      </a:r>
                      <a:r>
                        <a:rPr lang="en-US" b="1" i="0" dirty="0" err="1"/>
                        <a:t>wy</a:t>
                      </a:r>
                      <a:r>
                        <a:rPr lang="en-US" i="0" dirty="0"/>
                        <a:t>, </a:t>
                      </a:r>
                      <a:r>
                        <a:rPr lang="en-US" i="0" dirty="0" err="1"/>
                        <a:t>b</a:t>
                      </a:r>
                      <a:r>
                        <a:rPr lang="en-US" b="1" i="0" dirty="0" err="1"/>
                        <a:t>wy</a:t>
                      </a:r>
                      <a:r>
                        <a:rPr lang="en-US" i="0" dirty="0" err="1"/>
                        <a:t>d</a:t>
                      </a:r>
                      <a:r>
                        <a:rPr lang="en-US" i="0" dirty="0"/>
                        <a:t>, </a:t>
                      </a:r>
                      <a:r>
                        <a:rPr lang="en-US" i="0" dirty="0" err="1"/>
                        <a:t>b</a:t>
                      </a:r>
                      <a:r>
                        <a:rPr lang="en-US" b="1" i="0" dirty="0" err="1"/>
                        <a:t>wy</a:t>
                      </a:r>
                      <a:r>
                        <a:rPr lang="en-US" i="0" dirty="0" err="1"/>
                        <a:t>ta</a:t>
                      </a:r>
                      <a:r>
                        <a:rPr lang="en-US" i="0" dirty="0"/>
                        <a:t>, </a:t>
                      </a:r>
                      <a:r>
                        <a:rPr lang="en-US" i="0" dirty="0" err="1"/>
                        <a:t>rh</a:t>
                      </a:r>
                      <a:r>
                        <a:rPr lang="en-US" b="1" i="0" dirty="0" err="1"/>
                        <a:t>wy</a:t>
                      </a:r>
                      <a:r>
                        <a:rPr lang="en-US" i="0" dirty="0" err="1"/>
                        <a:t>dd</a:t>
                      </a:r>
                      <a:r>
                        <a:rPr lang="en-US" i="0" dirty="0"/>
                        <a:t>, </a:t>
                      </a:r>
                      <a:r>
                        <a:rPr lang="en-US" i="0" dirty="0" err="1"/>
                        <a:t>eg</a:t>
                      </a:r>
                      <a:r>
                        <a:rPr lang="en-US" b="1" i="0" dirty="0" err="1"/>
                        <a:t>wy</a:t>
                      </a:r>
                      <a:r>
                        <a:rPr lang="en-US" i="0" dirty="0" err="1"/>
                        <a:t>l</a:t>
                      </a:r>
                      <a:r>
                        <a:rPr lang="en-US" i="0" dirty="0"/>
                        <a:t>,</a:t>
                      </a:r>
                      <a:r>
                        <a:rPr lang="en-US" i="0" baseline="0" dirty="0"/>
                        <a:t> </a:t>
                      </a:r>
                      <a:r>
                        <a:rPr lang="en-US" i="0" baseline="0" dirty="0" err="1"/>
                        <a:t>m</a:t>
                      </a:r>
                      <a:r>
                        <a:rPr lang="en-US" b="1" i="0" baseline="0" dirty="0" err="1"/>
                        <a:t>wy</a:t>
                      </a:r>
                      <a:r>
                        <a:rPr lang="en-US" i="0" baseline="0" dirty="0" err="1"/>
                        <a:t>dyn</a:t>
                      </a:r>
                      <a:r>
                        <a:rPr lang="en-US" i="0" baseline="0" dirty="0"/>
                        <a:t>, </a:t>
                      </a:r>
                      <a:r>
                        <a:rPr lang="en-US" i="0" baseline="0" dirty="0" err="1"/>
                        <a:t>ol</a:t>
                      </a:r>
                      <a:r>
                        <a:rPr lang="en-US" b="1" i="0" baseline="0" dirty="0" err="1"/>
                        <a:t>wy</a:t>
                      </a:r>
                      <a:r>
                        <a:rPr lang="en-US" i="0" baseline="0" dirty="0" err="1"/>
                        <a:t>n</a:t>
                      </a:r>
                      <a:r>
                        <a:rPr lang="en-US" i="0" baseline="0" dirty="0"/>
                        <a:t>, </a:t>
                      </a:r>
                      <a:r>
                        <a:rPr lang="en-US" i="0" baseline="0" dirty="0" err="1"/>
                        <a:t>ll</a:t>
                      </a:r>
                      <a:r>
                        <a:rPr lang="en-US" b="1" i="0" baseline="0" dirty="0" err="1"/>
                        <a:t>wy</a:t>
                      </a:r>
                      <a:r>
                        <a:rPr lang="en-US" i="0" baseline="0" dirty="0" err="1"/>
                        <a:t>nog</a:t>
                      </a:r>
                      <a:r>
                        <a:rPr lang="en-US" i="0" baseline="0" dirty="0"/>
                        <a:t>, </a:t>
                      </a:r>
                      <a:r>
                        <a:rPr lang="en-US" i="0" baseline="0" dirty="0" err="1"/>
                        <a:t>modr</a:t>
                      </a:r>
                      <a:r>
                        <a:rPr lang="en-US" b="1" i="0" baseline="0" dirty="0" err="1"/>
                        <a:t>wy</a:t>
                      </a:r>
                      <a:r>
                        <a:rPr lang="en-US" i="0" baseline="0" dirty="0"/>
                        <a:t>.</a:t>
                      </a:r>
                      <a:endParaRPr lang="en-US" i="0" dirty="0"/>
                    </a:p>
                  </a:txBody>
                  <a:tcPr/>
                </a:tc>
                <a:extLst>
                  <a:ext uri="{0D108BD9-81ED-4DB2-BD59-A6C34878D82A}">
                    <a16:rowId xmlns:a16="http://schemas.microsoft.com/office/drawing/2014/main" val="10005"/>
                  </a:ext>
                </a:extLst>
              </a:tr>
            </a:tbl>
          </a:graphicData>
        </a:graphic>
      </p:graphicFrame>
      <p:sp>
        <p:nvSpPr>
          <p:cNvPr id="8" name="TextBox 7">
            <a:extLst>
              <a:ext uri="{FF2B5EF4-FFF2-40B4-BE49-F238E27FC236}">
                <a16:creationId xmlns:a16="http://schemas.microsoft.com/office/drawing/2014/main" id="{893E37F3-11B3-4648-A310-0E08781B4451}"/>
              </a:ext>
            </a:extLst>
          </p:cNvPr>
          <p:cNvSpPr txBox="1"/>
          <p:nvPr/>
        </p:nvSpPr>
        <p:spPr>
          <a:xfrm>
            <a:off x="3294224" y="172571"/>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Llafariaid</a:t>
            </a:r>
            <a:endParaRPr lang="en-US" sz="3200" b="1" dirty="0">
              <a:solidFill>
                <a:schemeClr val="bg1"/>
              </a:solidFill>
            </a:endParaRPr>
          </a:p>
          <a:p>
            <a:pPr algn="ctr"/>
            <a:r>
              <a:rPr lang="en-US" sz="3200" b="1" i="1" dirty="0">
                <a:solidFill>
                  <a:schemeClr val="bg1"/>
                </a:solidFill>
              </a:rPr>
              <a:t>Vowels: two-letter sounds</a:t>
            </a:r>
          </a:p>
        </p:txBody>
      </p:sp>
      <p:pic>
        <p:nvPicPr>
          <p:cNvPr id="9" name="Picture 8">
            <a:extLst>
              <a:ext uri="{FF2B5EF4-FFF2-40B4-BE49-F238E27FC236}">
                <a16:creationId xmlns:a16="http://schemas.microsoft.com/office/drawing/2014/main" id="{B3714C0B-BAE9-BD41-AD41-6874A6B709E5}"/>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7455212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243100"/>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666145"/>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t>
            </a:r>
            <a:r>
              <a:rPr lang="en-GB" sz="4000" b="1" err="1">
                <a:solidFill>
                  <a:schemeClr val="tx1"/>
                </a:solidFill>
                <a:highlight>
                  <a:srgbClr val="FFFF00"/>
                </a:highlight>
                <a:latin typeface="Segoe Print"/>
              </a:rPr>
              <a:t>ai</a:t>
            </a:r>
            <a:r>
              <a:rPr lang="en-GB" sz="4000" b="1" err="1">
                <a:solidFill>
                  <a:schemeClr val="tx1"/>
                </a:solidFill>
                <a:latin typeface="Segoe Print"/>
              </a:rPr>
              <a:t>th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615980" y="154477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cad</a:t>
            </a:r>
            <a:r>
              <a:rPr lang="en-GB" sz="4000" b="1" err="1">
                <a:solidFill>
                  <a:schemeClr val="tx1"/>
                </a:solidFill>
                <a:highlight>
                  <a:srgbClr val="FFFF00"/>
                </a:highlight>
                <a:latin typeface="Segoe Print"/>
              </a:rPr>
              <a:t>ai</a:t>
            </a:r>
            <a:r>
              <a:rPr lang="en-GB" sz="4000" b="1" err="1">
                <a:solidFill>
                  <a:schemeClr val="tx1"/>
                </a:solidFill>
                <a:latin typeface="Segoe Print"/>
              </a:rPr>
              <a:t>r</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3665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t>
            </a:r>
            <a:r>
              <a:rPr lang="en-GB" sz="4000" b="1" err="1">
                <a:solidFill>
                  <a:schemeClr val="tx1"/>
                </a:solidFill>
                <a:highlight>
                  <a:srgbClr val="FFFF00"/>
                </a:highlight>
                <a:latin typeface="Segoe Print"/>
              </a:rPr>
              <a:t>ai</a:t>
            </a:r>
            <a:r>
              <a:rPr lang="en-GB" sz="4000" b="1" err="1">
                <a:solidFill>
                  <a:schemeClr val="tx1"/>
                </a:solidFill>
                <a:latin typeface="Segoe Print"/>
              </a:rPr>
              <a:t>r</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615980" y="3660303"/>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llyg</a:t>
            </a:r>
            <a:r>
              <a:rPr lang="en-GB" sz="4000" b="1" err="1">
                <a:solidFill>
                  <a:schemeClr val="tx1"/>
                </a:solidFill>
                <a:highlight>
                  <a:srgbClr val="FFFF00"/>
                </a:highlight>
                <a:latin typeface="Segoe Print"/>
              </a:rPr>
              <a:t>ai</a:t>
            </a:r>
            <a:r>
              <a:rPr lang="en-GB" sz="4000" b="1" err="1">
                <a:solidFill>
                  <a:schemeClr val="tx1"/>
                </a:solidFill>
                <a:latin typeface="Segoe Print"/>
              </a:rPr>
              <a:t>d</a:t>
            </a:r>
            <a:endParaRPr lang="en-GB" sz="4000" b="1">
              <a:solidFill>
                <a:schemeClr val="tx1"/>
              </a:solidFill>
              <a:latin typeface="Segoe Print"/>
            </a:endParaRPr>
          </a:p>
        </p:txBody>
      </p:sp>
      <p:sp>
        <p:nvSpPr>
          <p:cNvPr id="3" name="TextBox 2">
            <a:extLst>
              <a:ext uri="{FF2B5EF4-FFF2-40B4-BE49-F238E27FC236}">
                <a16:creationId xmlns:a16="http://schemas.microsoft.com/office/drawing/2014/main" id="{45415DBC-F940-064C-A030-BF9A54379C7F}"/>
              </a:ext>
            </a:extLst>
          </p:cNvPr>
          <p:cNvSpPr txBox="1"/>
          <p:nvPr/>
        </p:nvSpPr>
        <p:spPr>
          <a:xfrm>
            <a:off x="5456580" y="4523528"/>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eye</a:t>
            </a:r>
          </a:p>
        </p:txBody>
      </p:sp>
      <p:sp>
        <p:nvSpPr>
          <p:cNvPr id="10" name="TextBox 9">
            <a:extLst>
              <a:ext uri="{FF2B5EF4-FFF2-40B4-BE49-F238E27FC236}">
                <a16:creationId xmlns:a16="http://schemas.microsoft.com/office/drawing/2014/main" id="{D6C8442C-A4BD-4245-938F-E6773CE71FBB}"/>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6" name="Picture 15">
            <a:extLst>
              <a:ext uri="{FF2B5EF4-FFF2-40B4-BE49-F238E27FC236}">
                <a16:creationId xmlns:a16="http://schemas.microsoft.com/office/drawing/2014/main" id="{1969E49F-D720-E94E-B362-9FC5C0DEF9C9}"/>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43034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 calcmode="lin" valueType="num">
                                      <p:cBhvr additive="base">
                                        <p:cTn id="18" dur="500" fill="hold"/>
                                        <p:tgtEl>
                                          <p:spTgt spid="15"/>
                                        </p:tgtEl>
                                        <p:attrNameLst>
                                          <p:attrName>ppt_x</p:attrName>
                                        </p:attrNameLst>
                                      </p:cBhvr>
                                      <p:tavLst>
                                        <p:tav tm="0">
                                          <p:val>
                                            <p:strVal val="#ppt_x"/>
                                          </p:val>
                                        </p:tav>
                                        <p:tav tm="100000">
                                          <p:val>
                                            <p:strVal val="#ppt_x"/>
                                          </p:val>
                                        </p:tav>
                                      </p:tavLst>
                                    </p:anim>
                                    <p:anim calcmode="lin" valueType="num">
                                      <p:cBhvr additive="base">
                                        <p:cTn id="1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8"/>
                                        </p:tgtEl>
                                        <p:attrNameLst>
                                          <p:attrName>style.visibility</p:attrName>
                                        </p:attrNameLst>
                                      </p:cBhvr>
                                      <p:to>
                                        <p:strVal val="visible"/>
                                      </p:to>
                                    </p:set>
                                    <p:anim calcmode="lin" valueType="num">
                                      <p:cBhvr additive="base">
                                        <p:cTn id="24" dur="500" fill="hold"/>
                                        <p:tgtEl>
                                          <p:spTgt spid="18"/>
                                        </p:tgtEl>
                                        <p:attrNameLst>
                                          <p:attrName>ppt_x</p:attrName>
                                        </p:attrNameLst>
                                      </p:cBhvr>
                                      <p:tavLst>
                                        <p:tav tm="0">
                                          <p:val>
                                            <p:strVal val="#ppt_x"/>
                                          </p:val>
                                        </p:tav>
                                        <p:tav tm="100000">
                                          <p:val>
                                            <p:strVal val="#ppt_x"/>
                                          </p:val>
                                        </p:tav>
                                      </p:tavLst>
                                    </p:anim>
                                    <p:anim calcmode="lin" valueType="num">
                                      <p:cBhvr additive="base">
                                        <p:cTn id="25"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53179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ae</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787866" y="160666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245683" y="1601771"/>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penn</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725727" y="3989640"/>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chw</a:t>
            </a:r>
            <a:r>
              <a:rPr lang="en-GB" sz="4000" b="1" err="1">
                <a:solidFill>
                  <a:schemeClr val="tx1"/>
                </a:solidFill>
                <a:highlight>
                  <a:srgbClr val="FFFF00"/>
                </a:highlight>
                <a:latin typeface="Segoe Print"/>
              </a:rPr>
              <a:t>ae</a:t>
            </a:r>
            <a:r>
              <a:rPr lang="en-GB" sz="4000" b="1" err="1">
                <a:solidFill>
                  <a:schemeClr val="tx1"/>
                </a:solidFill>
                <a:latin typeface="Segoe Print"/>
              </a:rPr>
              <a:t>r</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076615" y="3989640"/>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gwasan</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DF1DC9F9-DE92-1042-8DCD-08CB0806050C}"/>
              </a:ext>
            </a:extLst>
          </p:cNvPr>
          <p:cNvSpPr txBox="1"/>
          <p:nvPr/>
        </p:nvSpPr>
        <p:spPr>
          <a:xfrm>
            <a:off x="5406191" y="4645421"/>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eye</a:t>
            </a:r>
          </a:p>
        </p:txBody>
      </p:sp>
      <p:sp>
        <p:nvSpPr>
          <p:cNvPr id="10" name="TextBox 9">
            <a:extLst>
              <a:ext uri="{FF2B5EF4-FFF2-40B4-BE49-F238E27FC236}">
                <a16:creationId xmlns:a16="http://schemas.microsoft.com/office/drawing/2014/main" id="{3F85B218-C227-814F-8BD5-A1FAC5032CF4}"/>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6" name="Picture 15">
            <a:extLst>
              <a:ext uri="{FF2B5EF4-FFF2-40B4-BE49-F238E27FC236}">
                <a16:creationId xmlns:a16="http://schemas.microsoft.com/office/drawing/2014/main" id="{0D7DFD38-EFD7-7445-9217-777CE4A7F985}"/>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96048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34852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81345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dirty="0" err="1">
                <a:solidFill>
                  <a:srgbClr val="FFC000"/>
                </a:solidFill>
                <a:latin typeface="Segoe Print"/>
              </a:rPr>
              <a:t>au</a:t>
            </a:r>
            <a:r>
              <a:rPr lang="en-GB" sz="4000" b="1" dirty="0" err="1">
                <a:solidFill>
                  <a:schemeClr val="tx1"/>
                </a:solidFill>
                <a:latin typeface="Segoe Print"/>
              </a:rPr>
              <a:t>r</a:t>
            </a:r>
            <a:endParaRPr lang="en-GB" sz="4000" b="1" dirty="0">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724717" y="1831975"/>
            <a:ext cx="229302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chemeClr val="tx1"/>
                </a:solidFill>
                <a:latin typeface="Segoe Print"/>
              </a:rPr>
              <a:t>h</a:t>
            </a:r>
            <a:r>
              <a:rPr lang="en-GB" sz="4000" b="1" u="sng" dirty="0">
                <a:solidFill>
                  <a:srgbClr val="FFC000"/>
                </a:solidFill>
                <a:latin typeface="Segoe Print"/>
              </a:rPr>
              <a:t>au</a:t>
            </a:r>
            <a:r>
              <a:rPr lang="en-GB" sz="4000" b="1" dirty="0">
                <a:solidFill>
                  <a:schemeClr val="tx1"/>
                </a:solidFill>
                <a:latin typeface="Segoe Print"/>
              </a:rPr>
              <a:t>l</a:t>
            </a: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3564238"/>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gol</a:t>
            </a:r>
            <a:r>
              <a:rPr lang="en-GB" sz="4000" b="1" u="sng" dirty="0" err="1">
                <a:solidFill>
                  <a:srgbClr val="FFC000"/>
                </a:solidFill>
                <a:latin typeface="Segoe Print"/>
              </a:rPr>
              <a:t>au</a:t>
            </a:r>
            <a:endParaRPr lang="en-GB" sz="4000" b="1" u="sng" dirty="0">
              <a:solidFill>
                <a:srgbClr val="FFC000"/>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461906" y="3564238"/>
            <a:ext cx="281864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llyfr</a:t>
            </a:r>
            <a:r>
              <a:rPr lang="en-GB" sz="4000" b="1" u="sng" dirty="0" err="1">
                <a:solidFill>
                  <a:srgbClr val="FFC000"/>
                </a:solidFill>
                <a:latin typeface="Segoe Print"/>
              </a:rPr>
              <a:t>au</a:t>
            </a:r>
            <a:endParaRPr lang="en-GB" sz="4000" b="1" u="sng" dirty="0">
              <a:solidFill>
                <a:srgbClr val="FFC000"/>
              </a:solidFill>
              <a:latin typeface="Segoe Print"/>
            </a:endParaRPr>
          </a:p>
        </p:txBody>
      </p:sp>
      <p:sp>
        <p:nvSpPr>
          <p:cNvPr id="8" name="TextBox 7">
            <a:extLst>
              <a:ext uri="{FF2B5EF4-FFF2-40B4-BE49-F238E27FC236}">
                <a16:creationId xmlns:a16="http://schemas.microsoft.com/office/drawing/2014/main" id="{027CA310-E8DE-4046-9EFA-FF72AAA82393}"/>
              </a:ext>
            </a:extLst>
          </p:cNvPr>
          <p:cNvSpPr txBox="1"/>
          <p:nvPr/>
        </p:nvSpPr>
        <p:spPr>
          <a:xfrm>
            <a:off x="5456580" y="465466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eye</a:t>
            </a:r>
          </a:p>
        </p:txBody>
      </p:sp>
      <p:sp>
        <p:nvSpPr>
          <p:cNvPr id="12" name="TextBox 11">
            <a:extLst>
              <a:ext uri="{FF2B5EF4-FFF2-40B4-BE49-F238E27FC236}">
                <a16:creationId xmlns:a16="http://schemas.microsoft.com/office/drawing/2014/main" id="{30BC27D0-BEB1-5D4E-B415-9BCCE9F8B091}"/>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6" name="Picture 15">
            <a:extLst>
              <a:ext uri="{FF2B5EF4-FFF2-40B4-BE49-F238E27FC236}">
                <a16:creationId xmlns:a16="http://schemas.microsoft.com/office/drawing/2014/main" id="{0AEC8FE5-7B4B-9B4E-BA3F-6C7E98419407}"/>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61732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917057" y="2212115"/>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aw</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51031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aw</a:t>
            </a:r>
            <a:r>
              <a:rPr lang="en-GB" sz="4000" b="1" err="1">
                <a:solidFill>
                  <a:schemeClr val="tx1"/>
                </a:solidFill>
                <a:latin typeface="Segoe Print"/>
              </a:rPr>
              <a:t>r</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279549" y="1505416"/>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aw</a:t>
            </a:r>
            <a:r>
              <a:rPr lang="en-GB" sz="4000" b="1" err="1">
                <a:solidFill>
                  <a:schemeClr val="tx1"/>
                </a:solidFill>
                <a:latin typeface="Segoe Print"/>
              </a:rPr>
              <a:t>r</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423982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c</a:t>
            </a:r>
            <a:r>
              <a:rPr lang="en-GB" sz="4000" b="1">
                <a:solidFill>
                  <a:schemeClr val="tx1"/>
                </a:solidFill>
                <a:highlight>
                  <a:srgbClr val="FFFF00"/>
                </a:highlight>
                <a:latin typeface="Segoe Print"/>
              </a:rPr>
              <a:t>aw</a:t>
            </a:r>
            <a:r>
              <a:rPr lang="en-GB" sz="4000" b="1">
                <a:solidFill>
                  <a:schemeClr val="tx1"/>
                </a:solidFill>
                <a:latin typeface="Segoe Print"/>
              </a:rPr>
              <a:t>s</a:t>
            </a:r>
          </a:p>
        </p:txBody>
      </p:sp>
      <p:sp>
        <p:nvSpPr>
          <p:cNvPr id="18" name="TextBox 17">
            <a:extLst>
              <a:ext uri="{FF2B5EF4-FFF2-40B4-BE49-F238E27FC236}">
                <a16:creationId xmlns:a16="http://schemas.microsoft.com/office/drawing/2014/main" id="{86901BC0-977F-4134-8900-FCE4DB0339E1}"/>
              </a:ext>
            </a:extLst>
          </p:cNvPr>
          <p:cNvSpPr txBox="1"/>
          <p:nvPr/>
        </p:nvSpPr>
        <p:spPr>
          <a:xfrm>
            <a:off x="8279549" y="4239822"/>
            <a:ext cx="291536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b</a:t>
            </a:r>
            <a:r>
              <a:rPr lang="en-GB" sz="4000" b="1">
                <a:solidFill>
                  <a:schemeClr val="tx1"/>
                </a:solidFill>
                <a:highlight>
                  <a:srgbClr val="FFFF00"/>
                </a:highlight>
                <a:latin typeface="Segoe Print"/>
              </a:rPr>
              <a:t>aw</a:t>
            </a:r>
            <a:r>
              <a:rPr lang="en-GB" sz="4000" b="1">
                <a:solidFill>
                  <a:schemeClr val="tx1"/>
                </a:solidFill>
                <a:latin typeface="Segoe Print"/>
              </a:rPr>
              <a:t>d</a:t>
            </a:r>
          </a:p>
        </p:txBody>
      </p:sp>
      <p:sp>
        <p:nvSpPr>
          <p:cNvPr id="8" name="TextBox 7">
            <a:extLst>
              <a:ext uri="{FF2B5EF4-FFF2-40B4-BE49-F238E27FC236}">
                <a16:creationId xmlns:a16="http://schemas.microsoft.com/office/drawing/2014/main" id="{3DF704AA-7FC7-B648-A6FB-7690A84C2B4C}"/>
              </a:ext>
            </a:extLst>
          </p:cNvPr>
          <p:cNvSpPr txBox="1"/>
          <p:nvPr/>
        </p:nvSpPr>
        <p:spPr>
          <a:xfrm>
            <a:off x="5349599" y="4749999"/>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cow</a:t>
            </a:r>
          </a:p>
        </p:txBody>
      </p:sp>
      <p:pic>
        <p:nvPicPr>
          <p:cNvPr id="16" name="Picture 15">
            <a:extLst>
              <a:ext uri="{FF2B5EF4-FFF2-40B4-BE49-F238E27FC236}">
                <a16:creationId xmlns:a16="http://schemas.microsoft.com/office/drawing/2014/main" id="{8C5B6140-C4F5-0243-8F03-0585BF2CA51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7" name="TextBox 16">
            <a:extLst>
              <a:ext uri="{FF2B5EF4-FFF2-40B4-BE49-F238E27FC236}">
                <a16:creationId xmlns:a16="http://schemas.microsoft.com/office/drawing/2014/main" id="{66AB30D1-3866-E444-A50D-EC7EEA225402}"/>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spTree>
    <p:extLst>
      <p:ext uri="{BB962C8B-B14F-4D97-AF65-F5344CB8AC3E}">
        <p14:creationId xmlns:p14="http://schemas.microsoft.com/office/powerpoint/2010/main" val="291749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32620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dirty="0" err="1">
                <a:latin typeface="Segoe Print"/>
              </a:rPr>
              <a:t>ei</a:t>
            </a:r>
            <a:endParaRPr lang="en-GB" sz="9600" b="1" dirty="0">
              <a:latin typeface="Segoe Print"/>
            </a:endParaRPr>
          </a:p>
        </p:txBody>
      </p:sp>
      <p:sp>
        <p:nvSpPr>
          <p:cNvPr id="13" name="TextBox 12">
            <a:extLst>
              <a:ext uri="{FF2B5EF4-FFF2-40B4-BE49-F238E27FC236}">
                <a16:creationId xmlns:a16="http://schemas.microsoft.com/office/drawing/2014/main" id="{8E7BD583-7EF1-4558-9711-DEE2ADAA7648}"/>
              </a:ext>
            </a:extLst>
          </p:cNvPr>
          <p:cNvSpPr txBox="1"/>
          <p:nvPr/>
        </p:nvSpPr>
        <p:spPr>
          <a:xfrm>
            <a:off x="1449198" y="16151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ei</a:t>
            </a:r>
            <a:r>
              <a:rPr lang="en-GB" sz="4000" b="1" err="1">
                <a:solidFill>
                  <a:schemeClr val="tx1"/>
                </a:solidFill>
                <a:latin typeface="Segoe Print"/>
              </a:rPr>
              <a:t>ch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279549" y="1615149"/>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a:t>
            </a:r>
            <a:r>
              <a:rPr lang="en-GB" sz="4000" b="1" err="1">
                <a:solidFill>
                  <a:schemeClr val="tx1"/>
                </a:solidFill>
                <a:highlight>
                  <a:srgbClr val="FFFF00"/>
                </a:highlight>
                <a:latin typeface="Segoe Print"/>
              </a:rPr>
              <a:t>ei</a:t>
            </a:r>
            <a:r>
              <a:rPr lang="en-GB" sz="4000" b="1" err="1">
                <a:solidFill>
                  <a:schemeClr val="tx1"/>
                </a:solidFill>
                <a:latin typeface="Segoe Print"/>
              </a:rPr>
              <a:t>thio</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449198" y="42202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n</a:t>
            </a:r>
            <a:r>
              <a:rPr lang="en-GB" sz="4000" b="1" err="1">
                <a:solidFill>
                  <a:schemeClr val="tx1"/>
                </a:solidFill>
                <a:highlight>
                  <a:srgbClr val="FFFF00"/>
                </a:highlight>
                <a:latin typeface="Segoe Print"/>
              </a:rPr>
              <a:t>ei</a:t>
            </a:r>
            <a:r>
              <a:rPr lang="en-GB" sz="4000" b="1" err="1">
                <a:solidFill>
                  <a:schemeClr val="tx1"/>
                </a:solidFill>
                <a:latin typeface="Segoe Print"/>
              </a:rPr>
              <a:t>dio</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279549" y="4220236"/>
            <a:ext cx="291536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ei</a:t>
            </a:r>
            <a:r>
              <a:rPr lang="en-GB" sz="4000" b="1" err="1">
                <a:solidFill>
                  <a:schemeClr val="tx1"/>
                </a:solidFill>
                <a:latin typeface="Segoe Print"/>
              </a:rPr>
              <a:t>liad</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C26ACE46-B652-6F49-8ED0-462D1AC92D74}"/>
              </a:ext>
            </a:extLst>
          </p:cNvPr>
          <p:cNvSpPr txBox="1"/>
          <p:nvPr/>
        </p:nvSpPr>
        <p:spPr>
          <a:xfrm>
            <a:off x="5456580" y="4523299"/>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say</a:t>
            </a:r>
          </a:p>
        </p:txBody>
      </p:sp>
      <p:pic>
        <p:nvPicPr>
          <p:cNvPr id="16" name="Picture 15">
            <a:extLst>
              <a:ext uri="{FF2B5EF4-FFF2-40B4-BE49-F238E27FC236}">
                <a16:creationId xmlns:a16="http://schemas.microsoft.com/office/drawing/2014/main" id="{F5203CAF-DF16-174A-8C62-84F89CD86009}"/>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7" name="TextBox 16">
            <a:extLst>
              <a:ext uri="{FF2B5EF4-FFF2-40B4-BE49-F238E27FC236}">
                <a16:creationId xmlns:a16="http://schemas.microsoft.com/office/drawing/2014/main" id="{5F25A70C-501B-8242-B70C-2EC2C8245FD5}"/>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spTree>
    <p:extLst>
      <p:ext uri="{BB962C8B-B14F-4D97-AF65-F5344CB8AC3E}">
        <p14:creationId xmlns:p14="http://schemas.microsoft.com/office/powerpoint/2010/main" val="2472511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854518" y="2362324"/>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eu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63208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dw</a:t>
            </a:r>
            <a:r>
              <a:rPr lang="en-GB" sz="4000" b="1" err="1">
                <a:solidFill>
                  <a:schemeClr val="tx1"/>
                </a:solidFill>
                <a:highlight>
                  <a:srgbClr val="FFFF00"/>
                </a:highlight>
                <a:latin typeface="Segoe Print"/>
              </a:rPr>
              <a:t>eu</a:t>
            </a:r>
            <a:r>
              <a:rPr lang="en-GB" sz="4000" b="1" err="1">
                <a:solidFill>
                  <a:schemeClr val="tx1"/>
                </a:solidFill>
                <a:latin typeface="Segoe Print"/>
              </a:rPr>
              <a:t>d</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098309" y="1632082"/>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gwn</a:t>
            </a:r>
            <a:r>
              <a:rPr lang="en-GB" sz="4000" b="1" err="1">
                <a:solidFill>
                  <a:schemeClr val="tx1"/>
                </a:solidFill>
                <a:highlight>
                  <a:srgbClr val="FFFF00"/>
                </a:highlight>
                <a:latin typeface="Segoe Print"/>
              </a:rPr>
              <a:t>eu</a:t>
            </a:r>
            <a:r>
              <a:rPr lang="en-GB" sz="4000" b="1" err="1">
                <a:solidFill>
                  <a:schemeClr val="tx1"/>
                </a:solidFill>
                <a:latin typeface="Segoe Print"/>
              </a:rPr>
              <a:t>d</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4023117"/>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gol</a:t>
            </a:r>
            <a:r>
              <a:rPr lang="en-GB" sz="4000" b="1" err="1">
                <a:solidFill>
                  <a:schemeClr val="tx1"/>
                </a:solidFill>
                <a:highlight>
                  <a:srgbClr val="FFFF00"/>
                </a:highlight>
                <a:latin typeface="Segoe Print"/>
              </a:rPr>
              <a:t>eu</a:t>
            </a:r>
            <a:r>
              <a:rPr lang="en-GB" sz="4000" b="1" err="1">
                <a:solidFill>
                  <a:schemeClr val="tx1"/>
                </a:solidFill>
                <a:latin typeface="Segoe Print"/>
              </a:rPr>
              <a:t>dy</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098309" y="4023117"/>
            <a:ext cx="309660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Eu</a:t>
            </a:r>
            <a:r>
              <a:rPr lang="en-GB" sz="4000" b="1" err="1">
                <a:solidFill>
                  <a:schemeClr val="tx1"/>
                </a:solidFill>
                <a:latin typeface="Segoe Print"/>
              </a:rPr>
              <a:t>rwen</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A7D8441E-AD2A-7540-B114-2EAA77F551FE}"/>
              </a:ext>
            </a:extLst>
          </p:cNvPr>
          <p:cNvSpPr txBox="1"/>
          <p:nvPr/>
        </p:nvSpPr>
        <p:spPr>
          <a:xfrm>
            <a:off x="5307661" y="4583140"/>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say</a:t>
            </a:r>
          </a:p>
        </p:txBody>
      </p:sp>
      <p:pic>
        <p:nvPicPr>
          <p:cNvPr id="16" name="Picture 15">
            <a:extLst>
              <a:ext uri="{FF2B5EF4-FFF2-40B4-BE49-F238E27FC236}">
                <a16:creationId xmlns:a16="http://schemas.microsoft.com/office/drawing/2014/main" id="{D068EA4A-B684-1745-ACCF-2B0AA3C822DA}"/>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7" name="TextBox 16">
            <a:extLst>
              <a:ext uri="{FF2B5EF4-FFF2-40B4-BE49-F238E27FC236}">
                <a16:creationId xmlns:a16="http://schemas.microsoft.com/office/drawing/2014/main" id="{CF40641B-2D79-DA43-BD90-B59C786F15B3}"/>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spTree>
    <p:extLst>
      <p:ext uri="{BB962C8B-B14F-4D97-AF65-F5344CB8AC3E}">
        <p14:creationId xmlns:p14="http://schemas.microsoft.com/office/powerpoint/2010/main" val="1068488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905319" y="2537214"/>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oi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634483" y="1823905"/>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cl</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365339" y="1823905"/>
            <a:ext cx="225298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rh</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634483" y="43218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tr</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365339" y="4479729"/>
            <a:ext cx="225298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8" name="TextBox 7">
            <a:extLst>
              <a:ext uri="{FF2B5EF4-FFF2-40B4-BE49-F238E27FC236}">
                <a16:creationId xmlns:a16="http://schemas.microsoft.com/office/drawing/2014/main" id="{B3060F95-D472-7649-9ED5-48C911CB62C5}"/>
              </a:ext>
            </a:extLst>
          </p:cNvPr>
          <p:cNvSpPr txBox="1"/>
          <p:nvPr/>
        </p:nvSpPr>
        <p:spPr>
          <a:xfrm>
            <a:off x="5337861" y="4747289"/>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boy</a:t>
            </a:r>
          </a:p>
        </p:txBody>
      </p:sp>
      <p:pic>
        <p:nvPicPr>
          <p:cNvPr id="16" name="Picture 15">
            <a:extLst>
              <a:ext uri="{FF2B5EF4-FFF2-40B4-BE49-F238E27FC236}">
                <a16:creationId xmlns:a16="http://schemas.microsoft.com/office/drawing/2014/main" id="{BBDD8D56-EA97-AA4E-800C-74D15CDD5E05}"/>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7" name="TextBox 16">
            <a:extLst>
              <a:ext uri="{FF2B5EF4-FFF2-40B4-BE49-F238E27FC236}">
                <a16:creationId xmlns:a16="http://schemas.microsoft.com/office/drawing/2014/main" id="{361C83E6-305A-1B46-A7AA-403B3E4B6B6D}"/>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spTree>
    <p:extLst>
      <p:ext uri="{BB962C8B-B14F-4D97-AF65-F5344CB8AC3E}">
        <p14:creationId xmlns:p14="http://schemas.microsoft.com/office/powerpoint/2010/main" val="396668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53179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oe</a:t>
            </a:r>
          </a:p>
        </p:txBody>
      </p:sp>
      <p:sp>
        <p:nvSpPr>
          <p:cNvPr id="13" name="TextBox 12">
            <a:extLst>
              <a:ext uri="{FF2B5EF4-FFF2-40B4-BE49-F238E27FC236}">
                <a16:creationId xmlns:a16="http://schemas.microsoft.com/office/drawing/2014/main" id="{8E7BD583-7EF1-4558-9711-DEE2ADAA7648}"/>
              </a:ext>
            </a:extLst>
          </p:cNvPr>
          <p:cNvSpPr txBox="1"/>
          <p:nvPr/>
        </p:nvSpPr>
        <p:spPr>
          <a:xfrm>
            <a:off x="2133599" y="1779587"/>
            <a:ext cx="2050255"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oe</a:t>
            </a:r>
            <a:r>
              <a:rPr lang="en-GB" sz="4000" b="1" err="1">
                <a:solidFill>
                  <a:schemeClr val="tx1"/>
                </a:solidFill>
                <a:latin typeface="Segoe Print"/>
              </a:rPr>
              <a:t>r</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330349" y="1823905"/>
            <a:ext cx="2032851"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oe</a:t>
            </a:r>
            <a:r>
              <a:rPr lang="en-GB" sz="4000" b="1" err="1">
                <a:solidFill>
                  <a:schemeClr val="tx1"/>
                </a:solidFill>
                <a:latin typeface="Segoe Print"/>
              </a:rPr>
              <a:t>d</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753998" y="4324488"/>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t>
            </a:r>
            <a:r>
              <a:rPr lang="en-GB" sz="4000" b="1" err="1">
                <a:solidFill>
                  <a:schemeClr val="tx1"/>
                </a:solidFill>
                <a:highlight>
                  <a:srgbClr val="FFFF00"/>
                </a:highlight>
                <a:latin typeface="Segoe Print"/>
              </a:rPr>
              <a:t>oe</a:t>
            </a:r>
            <a:r>
              <a:rPr lang="en-GB" sz="4000" b="1" err="1">
                <a:solidFill>
                  <a:schemeClr val="tx1"/>
                </a:solidFill>
                <a:latin typeface="Segoe Print"/>
              </a:rPr>
              <a:t>d</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330349" y="4324488"/>
            <a:ext cx="2574452"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c</a:t>
            </a:r>
            <a:r>
              <a:rPr lang="en-GB" sz="4000" b="1" dirty="0" err="1">
                <a:solidFill>
                  <a:schemeClr val="tx1"/>
                </a:solidFill>
                <a:highlight>
                  <a:srgbClr val="FFFF00"/>
                </a:highlight>
                <a:latin typeface="Segoe Print"/>
              </a:rPr>
              <a:t>oe</a:t>
            </a:r>
            <a:r>
              <a:rPr lang="en-GB" sz="4000" b="1" dirty="0" err="1">
                <a:solidFill>
                  <a:schemeClr val="tx1"/>
                </a:solidFill>
                <a:latin typeface="Segoe Print"/>
              </a:rPr>
              <a:t>den</a:t>
            </a:r>
            <a:endParaRPr lang="en-GB" sz="4000" b="1" dirty="0">
              <a:solidFill>
                <a:schemeClr val="tx1"/>
              </a:solidFill>
              <a:latin typeface="Segoe Print"/>
            </a:endParaRPr>
          </a:p>
        </p:txBody>
      </p:sp>
      <p:sp>
        <p:nvSpPr>
          <p:cNvPr id="8" name="TextBox 7">
            <a:extLst>
              <a:ext uri="{FF2B5EF4-FFF2-40B4-BE49-F238E27FC236}">
                <a16:creationId xmlns:a16="http://schemas.microsoft.com/office/drawing/2014/main" id="{67FEF349-CFED-B143-8C38-E56CBEB436E0}"/>
              </a:ext>
            </a:extLst>
          </p:cNvPr>
          <p:cNvSpPr txBox="1"/>
          <p:nvPr/>
        </p:nvSpPr>
        <p:spPr>
          <a:xfrm>
            <a:off x="5468762" y="4748615"/>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boy</a:t>
            </a:r>
          </a:p>
        </p:txBody>
      </p:sp>
      <p:sp>
        <p:nvSpPr>
          <p:cNvPr id="16" name="TextBox 15">
            <a:extLst>
              <a:ext uri="{FF2B5EF4-FFF2-40B4-BE49-F238E27FC236}">
                <a16:creationId xmlns:a16="http://schemas.microsoft.com/office/drawing/2014/main" id="{169342C3-7D2D-FC47-AF8B-82FCE76E42C4}"/>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7" name="Picture 16">
            <a:extLst>
              <a:ext uri="{FF2B5EF4-FFF2-40B4-BE49-F238E27FC236}">
                <a16:creationId xmlns:a16="http://schemas.microsoft.com/office/drawing/2014/main" id="{9934B3C8-BDEA-144F-B693-52B713A1D6A5}"/>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13527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157688" y="253179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ou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918016" y="1823905"/>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cl</a:t>
            </a:r>
            <a:r>
              <a:rPr lang="en-GB" sz="4000" b="1" err="1">
                <a:solidFill>
                  <a:schemeClr val="tx1"/>
                </a:solidFill>
                <a:highlight>
                  <a:srgbClr val="FFFF00"/>
                </a:highlight>
                <a:latin typeface="Segoe Print"/>
              </a:rPr>
              <a:t>ou</a:t>
            </a:r>
            <a:endParaRPr lang="en-GB" sz="4000" b="1">
              <a:solidFill>
                <a:schemeClr val="tx1"/>
              </a:solidFill>
              <a:highlight>
                <a:srgbClr val="FFFF00"/>
              </a:highlight>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cyffr</a:t>
            </a:r>
            <a:r>
              <a:rPr lang="en-GB" sz="4000" b="1" err="1">
                <a:solidFill>
                  <a:schemeClr val="tx1"/>
                </a:solidFill>
                <a:highlight>
                  <a:srgbClr val="FFFF00"/>
                </a:highlight>
                <a:latin typeface="Segoe Print"/>
              </a:rPr>
              <a:t>ou</a:t>
            </a:r>
            <a:r>
              <a:rPr lang="en-GB" sz="4000" b="1" err="1">
                <a:solidFill>
                  <a:schemeClr val="tx1"/>
                </a:solidFill>
                <a:latin typeface="Segoe Print"/>
              </a:rPr>
              <a:t>s</a:t>
            </a:r>
            <a:endParaRPr lang="en-GB" sz="4000" b="1">
              <a:solidFill>
                <a:schemeClr val="tx1"/>
              </a:solidFill>
              <a:latin typeface="Segoe Print"/>
            </a:endParaRPr>
          </a:p>
        </p:txBody>
      </p:sp>
      <p:sp>
        <p:nvSpPr>
          <p:cNvPr id="6" name="TextBox 5">
            <a:extLst>
              <a:ext uri="{FF2B5EF4-FFF2-40B4-BE49-F238E27FC236}">
                <a16:creationId xmlns:a16="http://schemas.microsoft.com/office/drawing/2014/main" id="{89C5C7B4-EC37-144D-8A9C-7F148F522F6F}"/>
              </a:ext>
            </a:extLst>
          </p:cNvPr>
          <p:cNvSpPr txBox="1"/>
          <p:nvPr/>
        </p:nvSpPr>
        <p:spPr>
          <a:xfrm>
            <a:off x="5590230" y="463648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boy</a:t>
            </a:r>
          </a:p>
        </p:txBody>
      </p:sp>
      <p:sp>
        <p:nvSpPr>
          <p:cNvPr id="12" name="TextBox 11">
            <a:extLst>
              <a:ext uri="{FF2B5EF4-FFF2-40B4-BE49-F238E27FC236}">
                <a16:creationId xmlns:a16="http://schemas.microsoft.com/office/drawing/2014/main" id="{4E9545D7-0EA1-804A-8367-A9B444D98347}"/>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5" name="Picture 14">
            <a:extLst>
              <a:ext uri="{FF2B5EF4-FFF2-40B4-BE49-F238E27FC236}">
                <a16:creationId xmlns:a16="http://schemas.microsoft.com/office/drawing/2014/main" id="{65AE7F60-EA15-EB44-96FA-80487398EC12}"/>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71934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382387"/>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ow</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797366" y="168653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cl</a:t>
            </a:r>
            <a:r>
              <a:rPr lang="en-GB" sz="4000" b="1">
                <a:solidFill>
                  <a:schemeClr val="tx1"/>
                </a:solidFill>
                <a:highlight>
                  <a:srgbClr val="FFFF00"/>
                </a:highlight>
                <a:latin typeface="Segoe Print"/>
              </a:rPr>
              <a:t>ow</a:t>
            </a:r>
            <a:r>
              <a:rPr lang="en-GB" sz="4000" b="1">
                <a:solidFill>
                  <a:schemeClr val="tx1"/>
                </a:solidFill>
                <a:latin typeface="Segoe Print"/>
              </a:rPr>
              <a:t>n</a:t>
            </a:r>
          </a:p>
        </p:txBody>
      </p:sp>
      <p:sp>
        <p:nvSpPr>
          <p:cNvPr id="14" name="TextBox 13">
            <a:extLst>
              <a:ext uri="{FF2B5EF4-FFF2-40B4-BE49-F238E27FC236}">
                <a16:creationId xmlns:a16="http://schemas.microsoft.com/office/drawing/2014/main" id="{A3A0EDC0-53E3-4EBC-B8B0-08E3EC6E0EB6}"/>
              </a:ext>
            </a:extLst>
          </p:cNvPr>
          <p:cNvSpPr txBox="1"/>
          <p:nvPr/>
        </p:nvSpPr>
        <p:spPr>
          <a:xfrm>
            <a:off x="8262616" y="1686539"/>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br</a:t>
            </a:r>
            <a:r>
              <a:rPr lang="en-GB" sz="4000" b="1">
                <a:solidFill>
                  <a:schemeClr val="tx1"/>
                </a:solidFill>
                <a:highlight>
                  <a:srgbClr val="FFFF00"/>
                </a:highlight>
                <a:latin typeface="Segoe Print"/>
              </a:rPr>
              <a:t>ow</a:t>
            </a:r>
            <a:r>
              <a:rPr lang="en-GB" sz="4000" b="1">
                <a:solidFill>
                  <a:schemeClr val="tx1"/>
                </a:solidFill>
                <a:latin typeface="Segoe Print"/>
              </a:rPr>
              <a:t>n</a:t>
            </a:r>
          </a:p>
        </p:txBody>
      </p:sp>
      <p:sp>
        <p:nvSpPr>
          <p:cNvPr id="15" name="TextBox 14">
            <a:extLst>
              <a:ext uri="{FF2B5EF4-FFF2-40B4-BE49-F238E27FC236}">
                <a16:creationId xmlns:a16="http://schemas.microsoft.com/office/drawing/2014/main" id="{0EB6657A-26C8-4947-BEE9-A213B7D9895D}"/>
              </a:ext>
            </a:extLst>
          </p:cNvPr>
          <p:cNvSpPr txBox="1"/>
          <p:nvPr/>
        </p:nvSpPr>
        <p:spPr>
          <a:xfrm>
            <a:off x="1880193" y="402957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rh</a:t>
            </a:r>
            <a:r>
              <a:rPr lang="en-GB" sz="4000" b="1" err="1">
                <a:solidFill>
                  <a:schemeClr val="tx1"/>
                </a:solidFill>
                <a:highlight>
                  <a:srgbClr val="FFFF00"/>
                </a:highlight>
                <a:latin typeface="Segoe Print"/>
              </a:rPr>
              <a:t>ow</a:t>
            </a:r>
            <a:r>
              <a:rPr lang="en-GB" sz="4000" b="1" err="1">
                <a:solidFill>
                  <a:schemeClr val="tx1"/>
                </a:solidFill>
                <a:latin typeface="Segoe Print"/>
              </a:rPr>
              <a:t>ch</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262616" y="4029576"/>
            <a:ext cx="309660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tr</a:t>
            </a:r>
            <a:r>
              <a:rPr lang="en-GB" sz="4000" b="1" err="1">
                <a:solidFill>
                  <a:schemeClr val="tx1"/>
                </a:solidFill>
                <a:highlight>
                  <a:srgbClr val="FFFF00"/>
                </a:highlight>
                <a:latin typeface="Segoe Print"/>
              </a:rPr>
              <a:t>ow</a:t>
            </a:r>
            <a:r>
              <a:rPr lang="en-GB" sz="4000" b="1" err="1">
                <a:solidFill>
                  <a:schemeClr val="tx1"/>
                </a:solidFill>
                <a:latin typeface="Segoe Print"/>
              </a:rPr>
              <a:t>ch</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7D42B500-CD30-2A45-B2D0-D92DA86F3238}"/>
              </a:ext>
            </a:extLst>
          </p:cNvPr>
          <p:cNvSpPr txBox="1"/>
          <p:nvPr/>
        </p:nvSpPr>
        <p:spPr>
          <a:xfrm>
            <a:off x="5456580" y="4902041"/>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own</a:t>
            </a:r>
          </a:p>
        </p:txBody>
      </p:sp>
      <p:sp>
        <p:nvSpPr>
          <p:cNvPr id="16" name="TextBox 15">
            <a:extLst>
              <a:ext uri="{FF2B5EF4-FFF2-40B4-BE49-F238E27FC236}">
                <a16:creationId xmlns:a16="http://schemas.microsoft.com/office/drawing/2014/main" id="{7D268388-AAAF-C542-800C-7F075DC90715}"/>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7" name="Picture 16">
            <a:extLst>
              <a:ext uri="{FF2B5EF4-FFF2-40B4-BE49-F238E27FC236}">
                <a16:creationId xmlns:a16="http://schemas.microsoft.com/office/drawing/2014/main" id="{245677AC-6E50-B64B-AF64-31F836449CD7}"/>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37713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905318" y="2537214"/>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wy</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753999" y="181345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h</a:t>
            </a:r>
            <a:r>
              <a:rPr lang="en-GB" sz="4000" b="1" err="1">
                <a:solidFill>
                  <a:schemeClr val="tx1"/>
                </a:solidFill>
                <a:highlight>
                  <a:srgbClr val="FFFF00"/>
                </a:highlight>
                <a:latin typeface="Segoe Print"/>
              </a:rPr>
              <a:t>wy</a:t>
            </a:r>
            <a:r>
              <a:rPr lang="en-GB" sz="4000" b="1" err="1">
                <a:solidFill>
                  <a:schemeClr val="tx1"/>
                </a:solidFill>
                <a:latin typeface="Segoe Print"/>
              </a:rPr>
              <a:t>l</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339939" y="1813454"/>
            <a:ext cx="230378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wy</a:t>
            </a:r>
            <a:endParaRPr lang="en-GB" sz="4000" b="1">
              <a:solidFill>
                <a:schemeClr val="tx1"/>
              </a:solidFill>
              <a:highlight>
                <a:srgbClr val="FFFF00"/>
              </a:highlight>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776526" y="423127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wy</a:t>
            </a:r>
            <a:r>
              <a:rPr lang="en-GB" sz="4000" b="1" err="1">
                <a:solidFill>
                  <a:schemeClr val="tx1"/>
                </a:solidFill>
                <a:latin typeface="Segoe Print"/>
              </a:rPr>
              <a:t>nog</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339939" y="4231271"/>
            <a:ext cx="244659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b</a:t>
            </a:r>
            <a:r>
              <a:rPr lang="en-GB" sz="4000" b="1" err="1">
                <a:solidFill>
                  <a:schemeClr val="tx1"/>
                </a:solidFill>
                <a:highlight>
                  <a:srgbClr val="FFFF00"/>
                </a:highlight>
                <a:latin typeface="Segoe Print"/>
              </a:rPr>
              <a:t>wy</a:t>
            </a:r>
            <a:r>
              <a:rPr lang="en-GB" sz="4000" b="1" err="1">
                <a:solidFill>
                  <a:schemeClr val="tx1"/>
                </a:solidFill>
                <a:latin typeface="Segoe Print"/>
              </a:rPr>
              <a:t>ta</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D1463D1D-EAF3-274E-A051-A66324D9E533}"/>
              </a:ext>
            </a:extLst>
          </p:cNvPr>
          <p:cNvSpPr txBox="1"/>
          <p:nvPr/>
        </p:nvSpPr>
        <p:spPr>
          <a:xfrm>
            <a:off x="4369126" y="5267980"/>
            <a:ext cx="3751586" cy="584775"/>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3200" b="1" i="1" dirty="0">
                <a:solidFill>
                  <a:schemeClr val="accent6"/>
                </a:solidFill>
              </a:rPr>
              <a:t>no English sound</a:t>
            </a:r>
          </a:p>
        </p:txBody>
      </p:sp>
      <p:sp>
        <p:nvSpPr>
          <p:cNvPr id="16" name="TextBox 15">
            <a:extLst>
              <a:ext uri="{FF2B5EF4-FFF2-40B4-BE49-F238E27FC236}">
                <a16:creationId xmlns:a16="http://schemas.microsoft.com/office/drawing/2014/main" id="{B0C9E13E-D86C-894B-9F33-EA95B499C268}"/>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17" name="Picture 16">
            <a:extLst>
              <a:ext uri="{FF2B5EF4-FFF2-40B4-BE49-F238E27FC236}">
                <a16:creationId xmlns:a16="http://schemas.microsoft.com/office/drawing/2014/main" id="{E3B4DB07-DAE6-814E-9618-DCF66E67E85E}"/>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410552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66B931-B762-154C-BE57-0C6D4318A4C5}"/>
              </a:ext>
            </a:extLst>
          </p:cNvPr>
          <p:cNvSpPr txBox="1"/>
          <p:nvPr/>
        </p:nvSpPr>
        <p:spPr>
          <a:xfrm>
            <a:off x="721044" y="1635039"/>
            <a:ext cx="11047750" cy="1107996"/>
          </a:xfrm>
          <a:prstGeom prst="rect">
            <a:avLst/>
          </a:prstGeom>
          <a:solidFill>
            <a:schemeClr val="bg1"/>
          </a:solidFill>
          <a:ln w="76200">
            <a:solidFill>
              <a:schemeClr val="accent2">
                <a:lumMod val="50000"/>
              </a:schemeClr>
            </a:solidFill>
          </a:ln>
        </p:spPr>
        <p:txBody>
          <a:bodyPr wrap="square" rtlCol="0">
            <a:spAutoFit/>
          </a:bodyPr>
          <a:lstStyle/>
          <a:p>
            <a:r>
              <a:rPr lang="en-US" sz="2400" b="1" dirty="0">
                <a:solidFill>
                  <a:schemeClr val="accent2">
                    <a:lumMod val="50000"/>
                  </a:schemeClr>
                </a:solidFill>
                <a:hlinkClick r:id="rId2">
                  <a:extLst>
                    <a:ext uri="{A12FA001-AC4F-418D-AE19-62706E023703}">
                      <ahyp:hlinkClr xmlns:ahyp="http://schemas.microsoft.com/office/drawing/2018/hyperlinkcolor" val="tx"/>
                    </a:ext>
                  </a:extLst>
                </a:hlinkClick>
              </a:rPr>
              <a:t>https://uwtsd.hosted.panopto.com/Panopto/Pages/Viewer.aspx?id=ed9172f5-f240-427e-ac0f-ac3800b644e8</a:t>
            </a:r>
            <a:endParaRPr lang="en-US" sz="2400" b="1" dirty="0">
              <a:solidFill>
                <a:schemeClr val="accent2">
                  <a:lumMod val="50000"/>
                </a:schemeClr>
              </a:solidFill>
            </a:endParaRPr>
          </a:p>
          <a:p>
            <a:endParaRPr lang="en-US" dirty="0"/>
          </a:p>
        </p:txBody>
      </p:sp>
      <p:pic>
        <p:nvPicPr>
          <p:cNvPr id="5" name="Picture 4">
            <a:extLst>
              <a:ext uri="{FF2B5EF4-FFF2-40B4-BE49-F238E27FC236}">
                <a16:creationId xmlns:a16="http://schemas.microsoft.com/office/drawing/2014/main" id="{89E8958A-4E54-3D40-96B2-C497A74D9FA4}"/>
              </a:ext>
            </a:extLst>
          </p:cNvPr>
          <p:cNvPicPr>
            <a:picLocks noChangeAspect="1"/>
          </p:cNvPicPr>
          <p:nvPr/>
        </p:nvPicPr>
        <p:blipFill>
          <a:blip r:embed="rId3"/>
          <a:stretch>
            <a:fillRect/>
          </a:stretch>
        </p:blipFill>
        <p:spPr>
          <a:xfrm>
            <a:off x="4684242" y="3303158"/>
            <a:ext cx="3122025" cy="1934776"/>
          </a:xfrm>
          <a:prstGeom prst="rect">
            <a:avLst/>
          </a:prstGeom>
          <a:ln w="76200">
            <a:solidFill>
              <a:schemeClr val="accent2">
                <a:lumMod val="50000"/>
              </a:schemeClr>
            </a:solidFill>
          </a:ln>
        </p:spPr>
      </p:pic>
      <p:sp>
        <p:nvSpPr>
          <p:cNvPr id="7" name="TextBox 6">
            <a:extLst>
              <a:ext uri="{FF2B5EF4-FFF2-40B4-BE49-F238E27FC236}">
                <a16:creationId xmlns:a16="http://schemas.microsoft.com/office/drawing/2014/main" id="{6B938207-6B39-4C46-A7B5-0CA2702FF7AE}"/>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Eich</a:t>
            </a:r>
            <a:r>
              <a:rPr lang="en-US" sz="3200" b="1" dirty="0">
                <a:solidFill>
                  <a:schemeClr val="bg1"/>
                </a:solidFill>
              </a:rPr>
              <a:t> </a:t>
            </a:r>
            <a:r>
              <a:rPr lang="en-US" sz="3200" b="1" dirty="0" err="1">
                <a:solidFill>
                  <a:schemeClr val="bg1"/>
                </a:solidFill>
              </a:rPr>
              <a:t>tro</a:t>
            </a:r>
            <a:r>
              <a:rPr lang="en-US" sz="3200" b="1" dirty="0">
                <a:solidFill>
                  <a:schemeClr val="bg1"/>
                </a:solidFill>
              </a:rPr>
              <a:t> chi …</a:t>
            </a:r>
          </a:p>
          <a:p>
            <a:pPr algn="ctr"/>
            <a:r>
              <a:rPr lang="en-US" sz="3200" b="1" i="1" dirty="0">
                <a:solidFill>
                  <a:schemeClr val="bg1"/>
                </a:solidFill>
              </a:rPr>
              <a:t>Have a go …</a:t>
            </a:r>
          </a:p>
        </p:txBody>
      </p:sp>
      <p:pic>
        <p:nvPicPr>
          <p:cNvPr id="8" name="Picture 7">
            <a:extLst>
              <a:ext uri="{FF2B5EF4-FFF2-40B4-BE49-F238E27FC236}">
                <a16:creationId xmlns:a16="http://schemas.microsoft.com/office/drawing/2014/main" id="{C6DBC933-9303-2540-B02B-64C621451710}"/>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8985975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82C58F-D244-014D-B735-C617AFD535E9}"/>
              </a:ext>
            </a:extLst>
          </p:cNvPr>
          <p:cNvSpPr txBox="1"/>
          <p:nvPr/>
        </p:nvSpPr>
        <p:spPr>
          <a:xfrm>
            <a:off x="479684" y="1502557"/>
            <a:ext cx="4856814" cy="1384995"/>
          </a:xfrm>
          <a:prstGeom prst="rect">
            <a:avLst/>
          </a:prstGeom>
          <a:solidFill>
            <a:schemeClr val="bg1"/>
          </a:solidFill>
          <a:ln w="76200">
            <a:solidFill>
              <a:schemeClr val="tx2"/>
            </a:solidFill>
          </a:ln>
        </p:spPr>
        <p:txBody>
          <a:bodyPr wrap="square" rtlCol="0">
            <a:spAutoFit/>
          </a:bodyPr>
          <a:lstStyle/>
          <a:p>
            <a:r>
              <a:rPr lang="en-US" sz="2800" b="1" dirty="0" err="1"/>
              <a:t>Yn</a:t>
            </a:r>
            <a:r>
              <a:rPr lang="en-US" sz="2800" b="1" dirty="0"/>
              <a:t> y </a:t>
            </a:r>
            <a:r>
              <a:rPr lang="en-US" sz="2800" b="1" dirty="0" err="1"/>
              <a:t>Gymraeg</a:t>
            </a:r>
            <a:r>
              <a:rPr lang="en-US" sz="2800" b="1" dirty="0"/>
              <a:t> </a:t>
            </a:r>
            <a:r>
              <a:rPr lang="en-US" sz="2800" b="1" dirty="0" err="1"/>
              <a:t>mae’r</a:t>
            </a:r>
            <a:r>
              <a:rPr lang="en-US" sz="2800" b="1" dirty="0"/>
              <a:t> </a:t>
            </a:r>
            <a:r>
              <a:rPr lang="en-US" sz="2800" b="1" dirty="0" err="1"/>
              <a:t>pwyslais</a:t>
            </a:r>
            <a:r>
              <a:rPr lang="en-US" sz="2800" b="1" dirty="0"/>
              <a:t>, </a:t>
            </a:r>
            <a:r>
              <a:rPr lang="en-US" sz="2800" b="1" dirty="0" err="1"/>
              <a:t>fel</a:t>
            </a:r>
            <a:r>
              <a:rPr lang="en-US" sz="2800" b="1" dirty="0"/>
              <a:t> </a:t>
            </a:r>
            <a:r>
              <a:rPr lang="en-US" sz="2800" b="1" dirty="0" err="1"/>
              <a:t>arfer</a:t>
            </a:r>
            <a:r>
              <a:rPr lang="en-US" sz="2800" b="1" dirty="0"/>
              <a:t>, </a:t>
            </a:r>
            <a:r>
              <a:rPr lang="en-US" sz="2800" b="1" dirty="0" err="1"/>
              <a:t>ar</a:t>
            </a:r>
            <a:r>
              <a:rPr lang="en-US" sz="2800" b="1" dirty="0"/>
              <a:t> y </a:t>
            </a:r>
            <a:r>
              <a:rPr lang="en-US" sz="2800" b="1" dirty="0" err="1"/>
              <a:t>sillaf</a:t>
            </a:r>
            <a:r>
              <a:rPr lang="en-US" sz="2800" b="1" dirty="0"/>
              <a:t> </a:t>
            </a:r>
            <a:r>
              <a:rPr lang="en-US" sz="2800" b="1" dirty="0" err="1"/>
              <a:t>olaf</a:t>
            </a:r>
            <a:r>
              <a:rPr lang="en-US" sz="2800" b="1" dirty="0"/>
              <a:t> </a:t>
            </a:r>
            <a:r>
              <a:rPr lang="en-US" sz="2800" b="1" dirty="0" err="1"/>
              <a:t>ond</a:t>
            </a:r>
            <a:r>
              <a:rPr lang="en-US" sz="2800" b="1" dirty="0"/>
              <a:t> un.</a:t>
            </a:r>
          </a:p>
        </p:txBody>
      </p:sp>
      <p:sp>
        <p:nvSpPr>
          <p:cNvPr id="5" name="TextBox 4">
            <a:extLst>
              <a:ext uri="{FF2B5EF4-FFF2-40B4-BE49-F238E27FC236}">
                <a16:creationId xmlns:a16="http://schemas.microsoft.com/office/drawing/2014/main" id="{BDA74214-5F20-BD4C-BD9A-2BD04913FA8E}"/>
              </a:ext>
            </a:extLst>
          </p:cNvPr>
          <p:cNvSpPr txBox="1"/>
          <p:nvPr/>
        </p:nvSpPr>
        <p:spPr>
          <a:xfrm>
            <a:off x="6662787" y="1536078"/>
            <a:ext cx="5029539" cy="1384995"/>
          </a:xfrm>
          <a:prstGeom prst="rect">
            <a:avLst/>
          </a:prstGeom>
          <a:solidFill>
            <a:schemeClr val="bg1"/>
          </a:solidFill>
          <a:ln w="76200">
            <a:solidFill>
              <a:schemeClr val="tx2"/>
            </a:solidFill>
          </a:ln>
        </p:spPr>
        <p:txBody>
          <a:bodyPr wrap="square" rtlCol="0">
            <a:spAutoFit/>
          </a:bodyPr>
          <a:lstStyle/>
          <a:p>
            <a:r>
              <a:rPr lang="en-US" sz="2800" b="1" dirty="0"/>
              <a:t>In Welsh, the emphasis is almost always on the last but one syllable.</a:t>
            </a:r>
          </a:p>
        </p:txBody>
      </p:sp>
      <p:sp>
        <p:nvSpPr>
          <p:cNvPr id="6" name="TextBox 5">
            <a:extLst>
              <a:ext uri="{FF2B5EF4-FFF2-40B4-BE49-F238E27FC236}">
                <a16:creationId xmlns:a16="http://schemas.microsoft.com/office/drawing/2014/main" id="{865DF44F-FEA2-544C-B0AC-A9419341FAC9}"/>
              </a:ext>
            </a:extLst>
          </p:cNvPr>
          <p:cNvSpPr txBox="1"/>
          <p:nvPr/>
        </p:nvSpPr>
        <p:spPr>
          <a:xfrm>
            <a:off x="5336498" y="3169182"/>
            <a:ext cx="1576678" cy="769441"/>
          </a:xfrm>
          <a:prstGeom prst="rect">
            <a:avLst/>
          </a:prstGeom>
          <a:solidFill>
            <a:schemeClr val="tx2"/>
          </a:solidFill>
          <a:ln>
            <a:solidFill>
              <a:schemeClr val="accent3"/>
            </a:solidFill>
          </a:ln>
        </p:spPr>
        <p:txBody>
          <a:bodyPr wrap="square" rtlCol="0">
            <a:spAutoFit/>
          </a:bodyPr>
          <a:lstStyle/>
          <a:p>
            <a:pPr algn="ctr"/>
            <a:r>
              <a:rPr lang="en-US" sz="4400" b="1" dirty="0">
                <a:solidFill>
                  <a:schemeClr val="bg1"/>
                </a:solidFill>
              </a:rPr>
              <a:t>fi</a:t>
            </a:r>
          </a:p>
        </p:txBody>
      </p:sp>
      <p:sp>
        <p:nvSpPr>
          <p:cNvPr id="7" name="TextBox 6">
            <a:extLst>
              <a:ext uri="{FF2B5EF4-FFF2-40B4-BE49-F238E27FC236}">
                <a16:creationId xmlns:a16="http://schemas.microsoft.com/office/drawing/2014/main" id="{F16AFED0-A107-1643-8F1F-DAB3877B8D79}"/>
              </a:ext>
            </a:extLst>
          </p:cNvPr>
          <p:cNvSpPr txBox="1"/>
          <p:nvPr/>
        </p:nvSpPr>
        <p:spPr>
          <a:xfrm>
            <a:off x="1763458" y="3195962"/>
            <a:ext cx="1576678"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NIa</a:t>
            </a:r>
            <a:endParaRPr lang="en-US" sz="4400" b="1" dirty="0">
              <a:solidFill>
                <a:schemeClr val="bg1"/>
              </a:solidFill>
            </a:endParaRPr>
          </a:p>
        </p:txBody>
      </p:sp>
      <p:sp>
        <p:nvSpPr>
          <p:cNvPr id="8" name="TextBox 7">
            <a:extLst>
              <a:ext uri="{FF2B5EF4-FFF2-40B4-BE49-F238E27FC236}">
                <a16:creationId xmlns:a16="http://schemas.microsoft.com/office/drawing/2014/main" id="{A67C49CD-2207-2843-A66F-5FA425A12DE0}"/>
              </a:ext>
            </a:extLst>
          </p:cNvPr>
          <p:cNvSpPr txBox="1"/>
          <p:nvPr/>
        </p:nvSpPr>
        <p:spPr>
          <a:xfrm>
            <a:off x="8405912" y="4182147"/>
            <a:ext cx="2662111"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PAPur</a:t>
            </a:r>
            <a:endParaRPr lang="en-US" sz="4400" b="1" dirty="0">
              <a:solidFill>
                <a:schemeClr val="bg1"/>
              </a:solidFill>
            </a:endParaRPr>
          </a:p>
        </p:txBody>
      </p:sp>
      <p:sp>
        <p:nvSpPr>
          <p:cNvPr id="9" name="TextBox 8">
            <a:extLst>
              <a:ext uri="{FF2B5EF4-FFF2-40B4-BE49-F238E27FC236}">
                <a16:creationId xmlns:a16="http://schemas.microsoft.com/office/drawing/2014/main" id="{C91F352E-5B26-FE43-BDE7-D3680EE1D408}"/>
              </a:ext>
            </a:extLst>
          </p:cNvPr>
          <p:cNvSpPr txBox="1"/>
          <p:nvPr/>
        </p:nvSpPr>
        <p:spPr>
          <a:xfrm>
            <a:off x="4876148" y="4182147"/>
            <a:ext cx="2737542"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BETHan</a:t>
            </a:r>
            <a:endParaRPr lang="en-US" sz="4400" b="1" dirty="0">
              <a:solidFill>
                <a:schemeClr val="bg1"/>
              </a:solidFill>
            </a:endParaRPr>
          </a:p>
        </p:txBody>
      </p:sp>
      <p:sp>
        <p:nvSpPr>
          <p:cNvPr id="10" name="TextBox 9">
            <a:extLst>
              <a:ext uri="{FF2B5EF4-FFF2-40B4-BE49-F238E27FC236}">
                <a16:creationId xmlns:a16="http://schemas.microsoft.com/office/drawing/2014/main" id="{ED83AEEF-64D3-C84C-9154-BAB9992A7418}"/>
              </a:ext>
            </a:extLst>
          </p:cNvPr>
          <p:cNvSpPr txBox="1"/>
          <p:nvPr/>
        </p:nvSpPr>
        <p:spPr>
          <a:xfrm>
            <a:off x="4389894" y="5107666"/>
            <a:ext cx="3856570"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ysgrifENNu</a:t>
            </a:r>
            <a:endParaRPr lang="en-US" sz="4400" b="1" dirty="0">
              <a:solidFill>
                <a:schemeClr val="bg1"/>
              </a:solidFill>
            </a:endParaRPr>
          </a:p>
        </p:txBody>
      </p:sp>
      <p:sp>
        <p:nvSpPr>
          <p:cNvPr id="11" name="TextBox 10">
            <a:extLst>
              <a:ext uri="{FF2B5EF4-FFF2-40B4-BE49-F238E27FC236}">
                <a16:creationId xmlns:a16="http://schemas.microsoft.com/office/drawing/2014/main" id="{08BC31BF-0D8C-3F4E-8419-2F5CFE7A74D4}"/>
              </a:ext>
            </a:extLst>
          </p:cNvPr>
          <p:cNvSpPr txBox="1"/>
          <p:nvPr/>
        </p:nvSpPr>
        <p:spPr>
          <a:xfrm>
            <a:off x="8639957" y="3166889"/>
            <a:ext cx="2194023"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YSgol</a:t>
            </a:r>
            <a:endParaRPr lang="en-US" sz="4400" b="1" dirty="0">
              <a:solidFill>
                <a:schemeClr val="bg1"/>
              </a:solidFill>
            </a:endParaRPr>
          </a:p>
        </p:txBody>
      </p:sp>
      <p:sp>
        <p:nvSpPr>
          <p:cNvPr id="12" name="TextBox 11">
            <a:extLst>
              <a:ext uri="{FF2B5EF4-FFF2-40B4-BE49-F238E27FC236}">
                <a16:creationId xmlns:a16="http://schemas.microsoft.com/office/drawing/2014/main" id="{2926DCF9-2E4E-D84E-A08B-4551F692AD75}"/>
              </a:ext>
            </a:extLst>
          </p:cNvPr>
          <p:cNvSpPr txBox="1"/>
          <p:nvPr/>
        </p:nvSpPr>
        <p:spPr>
          <a:xfrm>
            <a:off x="921061" y="4182147"/>
            <a:ext cx="3261472"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DOSbarth</a:t>
            </a:r>
            <a:endParaRPr lang="en-US" sz="4400" b="1" dirty="0">
              <a:solidFill>
                <a:schemeClr val="bg1"/>
              </a:solidFill>
            </a:endParaRPr>
          </a:p>
        </p:txBody>
      </p:sp>
      <p:sp>
        <p:nvSpPr>
          <p:cNvPr id="15" name="TextBox 14">
            <a:extLst>
              <a:ext uri="{FF2B5EF4-FFF2-40B4-BE49-F238E27FC236}">
                <a16:creationId xmlns:a16="http://schemas.microsoft.com/office/drawing/2014/main" id="{5C966BBB-B522-7B4E-8C1B-D7F8F60EAC17}"/>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Pwyslais</a:t>
            </a:r>
            <a:r>
              <a:rPr lang="en-US" sz="3200" b="1" dirty="0">
                <a:solidFill>
                  <a:schemeClr val="bg1"/>
                </a:solidFill>
              </a:rPr>
              <a:t> …</a:t>
            </a:r>
          </a:p>
          <a:p>
            <a:pPr algn="ctr"/>
            <a:r>
              <a:rPr lang="en-US" sz="3200" b="1" i="1" dirty="0">
                <a:solidFill>
                  <a:schemeClr val="bg1"/>
                </a:solidFill>
              </a:rPr>
              <a:t>Emphasis …</a:t>
            </a:r>
          </a:p>
        </p:txBody>
      </p:sp>
      <p:pic>
        <p:nvPicPr>
          <p:cNvPr id="18" name="Picture 17">
            <a:extLst>
              <a:ext uri="{FF2B5EF4-FFF2-40B4-BE49-F238E27FC236}">
                <a16:creationId xmlns:a16="http://schemas.microsoft.com/office/drawing/2014/main" id="{E9623E8D-77FA-A341-96D1-B61C70CADB4E}"/>
              </a:ext>
            </a:extLst>
          </p:cNvPr>
          <p:cNvPicPr>
            <a:picLocks noChangeAspect="1"/>
          </p:cNvPicPr>
          <p:nvPr/>
        </p:nvPicPr>
        <p:blipFill rotWithShape="1">
          <a:blip r:embed="rId2"/>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836920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536E36-6D9E-904D-B7B7-807A48CD57DA}"/>
              </a:ext>
            </a:extLst>
          </p:cNvPr>
          <p:cNvSpPr txBox="1"/>
          <p:nvPr/>
        </p:nvSpPr>
        <p:spPr>
          <a:xfrm>
            <a:off x="426568" y="2012021"/>
            <a:ext cx="5508405"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t>Ymarferwch</a:t>
            </a:r>
            <a:r>
              <a:rPr lang="en-US" sz="2800" dirty="0"/>
              <a:t> </a:t>
            </a:r>
            <a:r>
              <a:rPr lang="en-US" sz="2800" dirty="0" err="1"/>
              <a:t>eich</a:t>
            </a:r>
            <a:r>
              <a:rPr lang="en-US" sz="2800" dirty="0"/>
              <a:t> </a:t>
            </a:r>
            <a:r>
              <a:rPr lang="en-US" sz="2800" dirty="0" err="1"/>
              <a:t>ynganu</a:t>
            </a:r>
            <a:r>
              <a:rPr lang="en-US" sz="2800" dirty="0"/>
              <a:t> </a:t>
            </a:r>
            <a:r>
              <a:rPr lang="en-US" sz="2800" dirty="0" err="1"/>
              <a:t>drwy</a:t>
            </a:r>
            <a:r>
              <a:rPr lang="en-US" sz="2800" dirty="0"/>
              <a:t> </a:t>
            </a:r>
            <a:r>
              <a:rPr lang="en-US" sz="2800" dirty="0" err="1"/>
              <a:t>ddefnyddio’r</a:t>
            </a:r>
            <a:r>
              <a:rPr lang="en-US" sz="2800" dirty="0"/>
              <a:t> </a:t>
            </a:r>
            <a:r>
              <a:rPr lang="en-US" sz="2800" dirty="0" err="1"/>
              <a:t>ffilmiau</a:t>
            </a:r>
            <a:r>
              <a:rPr lang="en-US" sz="2800" dirty="0"/>
              <a:t> a </a:t>
            </a:r>
            <a:r>
              <a:rPr lang="en-US" sz="2800" dirty="0" err="1"/>
              <a:t>recordiwyd</a:t>
            </a:r>
            <a:r>
              <a:rPr lang="en-US" sz="2800" dirty="0"/>
              <a:t> </a:t>
            </a:r>
            <a:r>
              <a:rPr lang="en-US" sz="2800" dirty="0" err="1"/>
              <a:t>gan</a:t>
            </a:r>
            <a:r>
              <a:rPr lang="en-US" sz="2800" dirty="0"/>
              <a:t> </a:t>
            </a:r>
            <a:r>
              <a:rPr lang="en-US" sz="2800" dirty="0" err="1"/>
              <a:t>ddefnyddio</a:t>
            </a:r>
            <a:r>
              <a:rPr lang="en-US" sz="2800" dirty="0"/>
              <a:t> </a:t>
            </a:r>
            <a:r>
              <a:rPr lang="en-US" sz="2800" dirty="0" err="1"/>
              <a:t>Panopto</a:t>
            </a:r>
            <a:r>
              <a:rPr lang="en-US" sz="2800" dirty="0"/>
              <a: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err="1"/>
              <a:t>Gwrandewch</a:t>
            </a:r>
            <a:r>
              <a:rPr lang="en-US" sz="2800" dirty="0"/>
              <a:t> </a:t>
            </a:r>
            <a:r>
              <a:rPr lang="en-US" sz="2800" dirty="0" err="1"/>
              <a:t>ar</a:t>
            </a:r>
            <a:r>
              <a:rPr lang="en-US" sz="2800" dirty="0"/>
              <a:t> y </a:t>
            </a:r>
            <a:r>
              <a:rPr lang="en-US" sz="2800" dirty="0" err="1"/>
              <a:t>caneuon</a:t>
            </a:r>
            <a:r>
              <a:rPr lang="en-US" sz="2800" dirty="0"/>
              <a:t> am </a:t>
            </a:r>
            <a:r>
              <a:rPr lang="en-US" sz="2800" dirty="0" err="1"/>
              <a:t>Yr</a:t>
            </a:r>
            <a:r>
              <a:rPr lang="en-US" sz="2800" dirty="0"/>
              <a:t> </a:t>
            </a:r>
            <a:r>
              <a:rPr lang="en-US" sz="2800" dirty="0" err="1"/>
              <a:t>Wyddor</a:t>
            </a:r>
            <a:r>
              <a:rPr lang="en-US" sz="2800" dirty="0"/>
              <a:t>.</a:t>
            </a:r>
          </a:p>
          <a:p>
            <a:pPr marL="457200" indent="-457200">
              <a:buFont typeface="Arial" panose="020B0604020202020204" pitchFamily="34" charset="0"/>
              <a:buChar char="•"/>
            </a:pPr>
            <a:endParaRPr lang="en-US" sz="2800" dirty="0"/>
          </a:p>
        </p:txBody>
      </p:sp>
      <p:sp>
        <p:nvSpPr>
          <p:cNvPr id="6" name="TextBox 5">
            <a:extLst>
              <a:ext uri="{FF2B5EF4-FFF2-40B4-BE49-F238E27FC236}">
                <a16:creationId xmlns:a16="http://schemas.microsoft.com/office/drawing/2014/main" id="{D7ECCAF5-CFED-C040-ACD7-109CD2960EC2}"/>
              </a:ext>
            </a:extLst>
          </p:cNvPr>
          <p:cNvSpPr txBox="1"/>
          <p:nvPr/>
        </p:nvSpPr>
        <p:spPr>
          <a:xfrm>
            <a:off x="6262777" y="1998048"/>
            <a:ext cx="5472023"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Use the pre-recorded films to </a:t>
            </a:r>
            <a:r>
              <a:rPr lang="en-US" sz="2800" dirty="0" err="1"/>
              <a:t>practise</a:t>
            </a:r>
            <a:r>
              <a:rPr lang="en-US" sz="2800" dirty="0"/>
              <a:t> your pronunciation – Welsh Alphabet and reading Welsh words;</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Listen to the Welsh Alphabet Songs.</a:t>
            </a:r>
          </a:p>
          <a:p>
            <a:endParaRPr lang="en-US" sz="2800" dirty="0"/>
          </a:p>
        </p:txBody>
      </p:sp>
      <p:pic>
        <p:nvPicPr>
          <p:cNvPr id="9" name="Picture 8">
            <a:extLst>
              <a:ext uri="{FF2B5EF4-FFF2-40B4-BE49-F238E27FC236}">
                <a16:creationId xmlns:a16="http://schemas.microsoft.com/office/drawing/2014/main" id="{DCFB7B6D-4D08-9148-8D4F-C2DF21A74D7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10" name="TextBox 9">
            <a:extLst>
              <a:ext uri="{FF2B5EF4-FFF2-40B4-BE49-F238E27FC236}">
                <a16:creationId xmlns:a16="http://schemas.microsoft.com/office/drawing/2014/main" id="{664AE0FA-A87A-5549-B050-C725DCC88E27}"/>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Erbyn</a:t>
            </a:r>
            <a:r>
              <a:rPr lang="en-US" sz="3200" b="1" dirty="0">
                <a:solidFill>
                  <a:schemeClr val="bg1"/>
                </a:solidFill>
              </a:rPr>
              <a:t> y </a:t>
            </a:r>
            <a:r>
              <a:rPr lang="en-US" sz="3200" b="1" dirty="0" err="1">
                <a:solidFill>
                  <a:schemeClr val="bg1"/>
                </a:solidFill>
              </a:rPr>
              <a:t>tro</a:t>
            </a:r>
            <a:r>
              <a:rPr lang="en-US" sz="3200" b="1" dirty="0">
                <a:solidFill>
                  <a:schemeClr val="bg1"/>
                </a:solidFill>
              </a:rPr>
              <a:t> </a:t>
            </a:r>
            <a:r>
              <a:rPr lang="en-US" sz="3200" b="1" dirty="0" err="1">
                <a:solidFill>
                  <a:schemeClr val="bg1"/>
                </a:solidFill>
              </a:rPr>
              <a:t>nesaf</a:t>
            </a:r>
            <a:r>
              <a:rPr lang="en-US" sz="3200" b="1" dirty="0">
                <a:solidFill>
                  <a:schemeClr val="bg1"/>
                </a:solidFill>
              </a:rPr>
              <a:t> …</a:t>
            </a:r>
          </a:p>
          <a:p>
            <a:pPr algn="ctr"/>
            <a:r>
              <a:rPr lang="en-US" sz="3200" b="1" i="1" dirty="0">
                <a:solidFill>
                  <a:schemeClr val="bg1"/>
                </a:solidFill>
              </a:rPr>
              <a:t>By next time …</a:t>
            </a:r>
          </a:p>
        </p:txBody>
      </p:sp>
    </p:spTree>
    <p:extLst>
      <p:ext uri="{BB962C8B-B14F-4D97-AF65-F5344CB8AC3E}">
        <p14:creationId xmlns:p14="http://schemas.microsoft.com/office/powerpoint/2010/main" val="16164179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1371600" y="1524002"/>
            <a:ext cx="2898242" cy="2898242"/>
          </a:xfrm>
          <a:prstGeom prst="rect">
            <a:avLst/>
          </a:prstGeom>
        </p:spPr>
      </p:pic>
      <p:sp>
        <p:nvSpPr>
          <p:cNvPr id="5" name="TextBox 4">
            <a:extLst>
              <a:ext uri="{FF2B5EF4-FFF2-40B4-BE49-F238E27FC236}">
                <a16:creationId xmlns:a16="http://schemas.microsoft.com/office/drawing/2014/main" id="{3835CFA0-9C85-FC49-8F5B-C36B20DF61B0}"/>
              </a:ext>
            </a:extLst>
          </p:cNvPr>
          <p:cNvSpPr txBox="1"/>
          <p:nvPr/>
        </p:nvSpPr>
        <p:spPr>
          <a:xfrm>
            <a:off x="4751493" y="156967"/>
            <a:ext cx="6864774" cy="5386090"/>
          </a:xfrm>
          <a:prstGeom prst="rect">
            <a:avLst/>
          </a:prstGeom>
          <a:solidFill>
            <a:schemeClr val="bg1"/>
          </a:solidFill>
          <a:ln w="76200">
            <a:solidFill>
              <a:schemeClr val="accent1"/>
            </a:solidFill>
          </a:ln>
        </p:spPr>
        <p:txBody>
          <a:bodyPr wrap="square" rtlCol="0">
            <a:spAutoFit/>
          </a:bodyPr>
          <a:lstStyle/>
          <a:p>
            <a:pPr algn="ctr"/>
            <a:r>
              <a:rPr lang="en-US" sz="3600" b="1" dirty="0" err="1">
                <a:solidFill>
                  <a:srgbClr val="00B050"/>
                </a:solidFill>
              </a:rPr>
              <a:t>Bydd</a:t>
            </a:r>
            <a:r>
              <a:rPr lang="en-US" sz="3600" b="1" dirty="0">
                <a:solidFill>
                  <a:srgbClr val="00B050"/>
                </a:solidFill>
              </a:rPr>
              <a:t> </a:t>
            </a:r>
            <a:r>
              <a:rPr lang="en-US" sz="3600" b="1" dirty="0" err="1">
                <a:solidFill>
                  <a:srgbClr val="00B050"/>
                </a:solidFill>
              </a:rPr>
              <a:t>eich</a:t>
            </a:r>
            <a:r>
              <a:rPr lang="en-US" sz="3600" b="1" dirty="0">
                <a:solidFill>
                  <a:srgbClr val="00B050"/>
                </a:solidFill>
              </a:rPr>
              <a:t> </a:t>
            </a:r>
            <a:r>
              <a:rPr lang="en-US" sz="3600" b="1" dirty="0" err="1">
                <a:solidFill>
                  <a:srgbClr val="00B050"/>
                </a:solidFill>
              </a:rPr>
              <a:t>darlith</a:t>
            </a:r>
            <a:r>
              <a:rPr lang="en-US" sz="3600" b="1" dirty="0">
                <a:solidFill>
                  <a:srgbClr val="00B050"/>
                </a:solidFill>
              </a:rPr>
              <a:t> </a:t>
            </a:r>
            <a:r>
              <a:rPr lang="en-US" sz="3600" b="1" dirty="0" err="1">
                <a:solidFill>
                  <a:srgbClr val="00B050"/>
                </a:solidFill>
              </a:rPr>
              <a:t>nesaf</a:t>
            </a:r>
            <a:r>
              <a:rPr lang="en-US" sz="3600" b="1" dirty="0">
                <a:solidFill>
                  <a:srgbClr val="00B050"/>
                </a:solidFill>
              </a:rPr>
              <a:t> </a:t>
            </a:r>
            <a:r>
              <a:rPr lang="en-US" sz="3600" b="1" dirty="0" err="1">
                <a:solidFill>
                  <a:srgbClr val="00B050"/>
                </a:solidFill>
              </a:rPr>
              <a:t>ar</a:t>
            </a:r>
            <a:r>
              <a:rPr lang="en-US" sz="3600" b="1" dirty="0">
                <a:solidFill>
                  <a:srgbClr val="00B050"/>
                </a:solidFill>
              </a:rPr>
              <a:t>:</a:t>
            </a:r>
          </a:p>
          <a:p>
            <a:pPr algn="ctr"/>
            <a:r>
              <a:rPr lang="en-US" sz="3600" b="1" i="1" dirty="0">
                <a:solidFill>
                  <a:srgbClr val="00B050"/>
                </a:solidFill>
              </a:rPr>
              <a:t>Your next lecture will be on:</a:t>
            </a:r>
          </a:p>
          <a:p>
            <a:pPr algn="ctr"/>
            <a:endParaRPr lang="en-US" sz="3600" b="1" i="1" dirty="0">
              <a:solidFill>
                <a:srgbClr val="00B050"/>
              </a:solidFill>
            </a:endParaRPr>
          </a:p>
          <a:p>
            <a:pPr algn="ctr"/>
            <a:r>
              <a:rPr lang="en-US" sz="3600" b="1" dirty="0">
                <a:solidFill>
                  <a:srgbClr val="00B050"/>
                </a:solidFill>
              </a:rPr>
              <a:t>16.11.2021</a:t>
            </a:r>
          </a:p>
          <a:p>
            <a:pPr algn="ctr"/>
            <a:r>
              <a:rPr lang="en-US" sz="3600" b="1" dirty="0">
                <a:solidFill>
                  <a:srgbClr val="00B050"/>
                </a:solidFill>
              </a:rPr>
              <a:t>@ 9 </a:t>
            </a:r>
            <a:r>
              <a:rPr lang="en-US" sz="3600" b="1" dirty="0" err="1">
                <a:solidFill>
                  <a:srgbClr val="00B050"/>
                </a:solidFill>
              </a:rPr>
              <a:t>yb</a:t>
            </a:r>
            <a:endParaRPr lang="en-US" sz="3600" b="1" dirty="0">
              <a:solidFill>
                <a:srgbClr val="00B050"/>
              </a:solidFill>
            </a:endParaRPr>
          </a:p>
          <a:p>
            <a:pPr algn="ctr"/>
            <a:r>
              <a:rPr lang="en-US" sz="3600" b="1" dirty="0" err="1">
                <a:solidFill>
                  <a:srgbClr val="00B050"/>
                </a:solidFill>
              </a:rPr>
              <a:t>yn</a:t>
            </a:r>
            <a:r>
              <a:rPr lang="en-US" sz="3600" b="1" dirty="0">
                <a:solidFill>
                  <a:srgbClr val="00B050"/>
                </a:solidFill>
              </a:rPr>
              <a:t> </a:t>
            </a:r>
            <a:r>
              <a:rPr lang="en-US" sz="3600" b="1" dirty="0" err="1">
                <a:solidFill>
                  <a:srgbClr val="00B050"/>
                </a:solidFill>
              </a:rPr>
              <a:t>ystafell</a:t>
            </a:r>
            <a:r>
              <a:rPr lang="en-US" sz="3600" b="1" dirty="0">
                <a:solidFill>
                  <a:srgbClr val="00B050"/>
                </a:solidFill>
              </a:rPr>
              <a:t> </a:t>
            </a:r>
            <a:r>
              <a:rPr lang="en-US" sz="3600" b="1" dirty="0" err="1">
                <a:solidFill>
                  <a:srgbClr val="00B050"/>
                </a:solidFill>
              </a:rPr>
              <a:t>Teifi</a:t>
            </a:r>
            <a:endParaRPr lang="en-US" sz="3600" b="1" dirty="0">
              <a:solidFill>
                <a:srgbClr val="00B050"/>
              </a:solidFill>
            </a:endParaRPr>
          </a:p>
          <a:p>
            <a:pPr algn="ctr"/>
            <a:r>
              <a:rPr lang="en-US" sz="3600" b="1" dirty="0">
                <a:solidFill>
                  <a:srgbClr val="FF0000"/>
                </a:solidFill>
              </a:rPr>
              <a:t> </a:t>
            </a:r>
          </a:p>
          <a:p>
            <a:pPr algn="ctr"/>
            <a:r>
              <a:rPr lang="en-US" sz="2800" b="1" dirty="0">
                <a:solidFill>
                  <a:srgbClr val="FF0000"/>
                </a:solidFill>
              </a:rPr>
              <a:t>(remember to check </a:t>
            </a:r>
            <a:r>
              <a:rPr lang="en-US" sz="2800" b="1" dirty="0" err="1">
                <a:solidFill>
                  <a:srgbClr val="FF0000"/>
                </a:solidFill>
              </a:rPr>
              <a:t>Celcat</a:t>
            </a:r>
            <a:r>
              <a:rPr lang="en-US" sz="2800" b="1" dirty="0">
                <a:solidFill>
                  <a:srgbClr val="FF0000"/>
                </a:solidFill>
              </a:rPr>
              <a:t> for any changes)</a:t>
            </a:r>
          </a:p>
          <a:p>
            <a:pPr algn="ctr"/>
            <a:r>
              <a:rPr lang="en-US" sz="3600" b="1" dirty="0">
                <a:solidFill>
                  <a:schemeClr val="bg1"/>
                </a:solidFill>
              </a:rPr>
              <a:t>@ 11.m.</a:t>
            </a:r>
            <a:endParaRPr lang="en-US" b="1" dirty="0">
              <a:solidFill>
                <a:schemeClr val="bg1"/>
              </a:solidFill>
            </a:endParaRPr>
          </a:p>
        </p:txBody>
      </p:sp>
      <p:pic>
        <p:nvPicPr>
          <p:cNvPr id="6" name="Picture 5">
            <a:extLst>
              <a:ext uri="{FF2B5EF4-FFF2-40B4-BE49-F238E27FC236}">
                <a16:creationId xmlns:a16="http://schemas.microsoft.com/office/drawing/2014/main" id="{6D76F0D8-F67B-FE4D-839C-671D440D74D7}"/>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30674803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D76F0D8-F67B-FE4D-839C-671D440D74D7}"/>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C942F94E-AEED-344C-ABF6-57B8AAAD4F6B}"/>
              </a:ext>
            </a:extLst>
          </p:cNvPr>
          <p:cNvPicPr>
            <a:picLocks noChangeAspect="1"/>
          </p:cNvPicPr>
          <p:nvPr/>
        </p:nvPicPr>
        <p:blipFill rotWithShape="1">
          <a:blip r:embed="rId3"/>
          <a:srcRect l="2663" t="3228" r="3074" b="3144"/>
          <a:stretch/>
        </p:blipFill>
        <p:spPr>
          <a:xfrm>
            <a:off x="2370667" y="186267"/>
            <a:ext cx="8180020" cy="5672666"/>
          </a:xfrm>
          <a:prstGeom prst="rect">
            <a:avLst/>
          </a:prstGeom>
          <a:ln w="76200">
            <a:solidFill>
              <a:schemeClr val="tx1"/>
            </a:solidFill>
          </a:ln>
        </p:spPr>
      </p:pic>
    </p:spTree>
    <p:extLst>
      <p:ext uri="{BB962C8B-B14F-4D97-AF65-F5344CB8AC3E}">
        <p14:creationId xmlns:p14="http://schemas.microsoft.com/office/powerpoint/2010/main" val="3544797670"/>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{74AC2959-7A62-354B-B6A9-11FBF455158C}tf10001071</Template>
  <TotalTime>496</TotalTime>
  <Words>2885</Words>
  <Application>Microsoft Macintosh PowerPoint</Application>
  <PresentationFormat>Widescreen</PresentationFormat>
  <Paragraphs>518</Paragraphs>
  <Slides>58</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58</vt:i4>
      </vt:variant>
    </vt:vector>
  </HeadingPairs>
  <TitlesOfParts>
    <vt:vector size="67" baseType="lpstr">
      <vt:lpstr>Arial</vt:lpstr>
      <vt:lpstr>Berlin Sans FB</vt:lpstr>
      <vt:lpstr>Calibri</vt:lpstr>
      <vt:lpstr>Gill Sans MT</vt:lpstr>
      <vt:lpstr>Impact</vt:lpstr>
      <vt:lpstr>Noteworthy Light</vt:lpstr>
      <vt:lpstr>Segoe Print</vt:lpstr>
      <vt:lpstr>Wingdings 3</vt:lpstr>
      <vt:lpstr>Badge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Pwysig!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Nia Evans</cp:lastModifiedBy>
  <cp:revision>46</cp:revision>
  <cp:lastPrinted>2021-11-07T10:55:45Z</cp:lastPrinted>
  <dcterms:created xsi:type="dcterms:W3CDTF">2020-09-08T09:10:01Z</dcterms:created>
  <dcterms:modified xsi:type="dcterms:W3CDTF">2021-11-07T11:33:45Z</dcterms:modified>
</cp:coreProperties>
</file>