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9"/>
  </p:notesMasterIdLst>
  <p:handoutMasterIdLst>
    <p:handoutMasterId r:id="rId10"/>
  </p:handoutMasterIdLst>
  <p:sldIdLst>
    <p:sldId id="257" r:id="rId2"/>
    <p:sldId id="259" r:id="rId3"/>
    <p:sldId id="260" r:id="rId4"/>
    <p:sldId id="261" r:id="rId5"/>
    <p:sldId id="262" r:id="rId6"/>
    <p:sldId id="263" r:id="rId7"/>
    <p:sldId id="264" r:id="rId8"/>
  </p:sldIdLst>
  <p:sldSz cx="12192000" cy="6858000"/>
  <p:notesSz cx="6858000" cy="9144000"/>
  <p:defaultTextStyle>
    <a:defPPr rtl="0">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3" autoAdjust="0"/>
    <p:restoredTop sz="94660"/>
  </p:normalViewPr>
  <p:slideViewPr>
    <p:cSldViewPr snapToGrid="0">
      <p:cViewPr>
        <p:scale>
          <a:sx n="100" d="100"/>
          <a:sy n="100" d="100"/>
        </p:scale>
        <p:origin x="1040" y="1040"/>
      </p:cViewPr>
      <p:guideLst/>
    </p:cSldViewPr>
  </p:slid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handoutMaster" Target="handoutMasters/handoutMaster1.xml" /><Relationship Id="rId4" Type="http://schemas.openxmlformats.org/officeDocument/2006/relationships/slide" Target="slides/slide3.xml" /><Relationship Id="rId9" Type="http://schemas.openxmlformats.org/officeDocument/2006/relationships/notesMaster" Target="notesMasters/notesMaster1.xml" /><Relationship Id="rId14"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E6F8D38-63B6-4ACB-82FF-2B2DBA23A7ED}" type="datetime1">
              <a:rPr lang="ro-RO" smtClean="0"/>
              <a:t>15.11.2021</a:t>
            </a:fld>
            <a:endParaRPr lang="en-US" dirty="0"/>
          </a:p>
        </p:txBody>
      </p:sp>
      <p:sp>
        <p:nvSpPr>
          <p:cNvPr id="4" name="Substituent subsol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ubstituent număr diapozitiv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D92CB86-0DB9-4A70-B1CF-B23508471F6B}" type="slidenum">
              <a:rPr lang="en-US" smtClean="0"/>
              <a:t>‹#›</a:t>
            </a:fld>
            <a:endParaRPr lang="en-US"/>
          </a:p>
        </p:txBody>
      </p:sp>
    </p:spTree>
    <p:extLst>
      <p:ext uri="{BB962C8B-B14F-4D97-AF65-F5344CB8AC3E}">
        <p14:creationId xmlns:p14="http://schemas.microsoft.com/office/powerpoint/2010/main" val="66355764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AC421010-5B13-48A7-B1FE-BFAB3CC2110B}" type="datetime1">
              <a:rPr lang="ro-RO" smtClean="0"/>
              <a:t>15.11.2021</a:t>
            </a:fld>
            <a:endParaRPr lang="en-US"/>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o"/>
              <a:t>Faceți clic pentru a edita stilurile de text coordonator</a:t>
            </a:r>
            <a:endParaRPr lang="en-US"/>
          </a:p>
          <a:p>
            <a:pPr lvl="1" rtl="0"/>
            <a:r>
              <a:rPr lang="ro"/>
              <a:t>Al doilea nivel</a:t>
            </a:r>
          </a:p>
          <a:p>
            <a:pPr lvl="2" rtl="0"/>
            <a:r>
              <a:rPr lang="ro"/>
              <a:t>Al treilea nivel</a:t>
            </a:r>
          </a:p>
          <a:p>
            <a:pPr lvl="3" rtl="0"/>
            <a:r>
              <a:rPr lang="ro"/>
              <a:t>Al patrulea nivel</a:t>
            </a:r>
          </a:p>
          <a:p>
            <a:pPr lvl="4" rtl="0"/>
            <a:r>
              <a:rPr lang="ro"/>
              <a:t>Al cincilea nivel</a:t>
            </a:r>
            <a:endParaRPr lang="en-US"/>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2B151B-D7D1-48E5-8230-5AADBC794F88}" type="slidenum">
              <a:rPr lang="en-US" smtClean="0"/>
              <a:t>‹#›</a:t>
            </a:fld>
            <a:endParaRPr lang="en-US"/>
          </a:p>
        </p:txBody>
      </p:sp>
    </p:spTree>
    <p:extLst>
      <p:ext uri="{BB962C8B-B14F-4D97-AF65-F5344CB8AC3E}">
        <p14:creationId xmlns:p14="http://schemas.microsoft.com/office/powerpoint/2010/main" val="31385927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ro-RO"/>
              <a:t>Faceți clic pentru a edita stilul de titlu coordonator</a:t>
            </a:r>
            <a:endParaRPr lang="en-US" dirty="0"/>
          </a:p>
        </p:txBody>
      </p:sp>
      <p:sp>
        <p:nvSpPr>
          <p:cNvPr id="3" name="Subtitlu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ro-RO"/>
              <a:t>Faceți clic pentru a edita stilul de subtitlu coordonator</a:t>
            </a:r>
            <a:endParaRPr lang="en-US" dirty="0"/>
          </a:p>
        </p:txBody>
      </p:sp>
      <p:cxnSp>
        <p:nvCxnSpPr>
          <p:cNvPr id="9" name="Conector drept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ubstituent dată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CE466E40-9FFF-45F7-B14A-0CFDBD9C1342}" type="datetime1">
              <a:rPr lang="ro-RO" smtClean="0"/>
              <a:t>15.11.2021</a:t>
            </a:fld>
            <a:endParaRPr lang="en-US" dirty="0"/>
          </a:p>
        </p:txBody>
      </p:sp>
      <p:sp>
        <p:nvSpPr>
          <p:cNvPr id="5" name="Substituent subsol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US" dirty="0"/>
          </a:p>
        </p:txBody>
      </p:sp>
      <p:sp>
        <p:nvSpPr>
          <p:cNvPr id="6" name="Substituent număr diapozitiv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lvl1pPr>
              <a:defRPr/>
            </a:lvl1pPr>
          </a:lstStyle>
          <a:p>
            <a:pPr rtl="0"/>
            <a:r>
              <a:rPr lang="ro" dirty="0"/>
              <a:t>Faceți clic pentru a edita stilul de titlu coordonator</a:t>
            </a:r>
            <a:endParaRPr lang="en-US" dirty="0"/>
          </a:p>
        </p:txBody>
      </p:sp>
      <p:sp>
        <p:nvSpPr>
          <p:cNvPr id="3" name="Substituent conținut 2"/>
          <p:cNvSpPr>
            <a:spLocks noGrp="1"/>
          </p:cNvSpPr>
          <p:nvPr>
            <p:ph idx="1"/>
          </p:nvPr>
        </p:nvSpPr>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FA6CF7A8-AC5E-4832-97E1-FE9F0FC0565A}" type="datetime1">
              <a:rPr lang="ro-RO" smtClean="0"/>
              <a:t>15.11.2021</a:t>
            </a:fld>
            <a:endParaRPr lang="en-US" dirty="0"/>
          </a:p>
        </p:txBody>
      </p:sp>
      <p:sp>
        <p:nvSpPr>
          <p:cNvPr id="8" name="Substituent subsol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US" dirty="0"/>
          </a:p>
        </p:txBody>
      </p:sp>
      <p:sp>
        <p:nvSpPr>
          <p:cNvPr id="9" name="Substituent număr diapozitiv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bg>
      <p:bgPr>
        <a:solidFill>
          <a:schemeClr val="bg1"/>
        </a:solidFill>
        <a:effectLst/>
      </p:bgPr>
    </p:bg>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ro-RO"/>
              <a:t>Faceţi clic pentru a edita Master stiluri text</a:t>
            </a:r>
          </a:p>
        </p:txBody>
      </p:sp>
      <p:cxnSp>
        <p:nvCxnSpPr>
          <p:cNvPr id="9" name="Conector drept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Substituent dată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7295E563-9372-4EAB-9242-E54A9BA32C3B}" type="datetime1">
              <a:rPr lang="ro-RO" smtClean="0"/>
              <a:t>15.11.2021</a:t>
            </a:fld>
            <a:endParaRPr lang="en-US" dirty="0"/>
          </a:p>
        </p:txBody>
      </p:sp>
      <p:sp>
        <p:nvSpPr>
          <p:cNvPr id="8" name="Substituent subsol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US" dirty="0"/>
          </a:p>
        </p:txBody>
      </p:sp>
      <p:sp>
        <p:nvSpPr>
          <p:cNvPr id="11" name="Substituent număr diapozitiv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8" name="Titlu 7"/>
          <p:cNvSpPr>
            <a:spLocks noGrp="1"/>
          </p:cNvSpPr>
          <p:nvPr>
            <p:ph type="title" hasCustomPrompt="1"/>
          </p:nvPr>
        </p:nvSpPr>
        <p:spPr>
          <a:xfrm>
            <a:off x="1097280" y="286603"/>
            <a:ext cx="10058400" cy="1450757"/>
          </a:xfrm>
        </p:spPr>
        <p:txBody>
          <a:bodyPr rtlCol="0"/>
          <a:lstStyle/>
          <a:p>
            <a:pPr rtl="0"/>
            <a:r>
              <a:rPr lang="ro" dirty="0"/>
              <a:t>Faceți clic pentru a edita stilul de</a:t>
            </a:r>
            <a:r>
              <a:rPr lang="en-US" dirty="0"/>
              <a:t> </a:t>
            </a:r>
            <a:r>
              <a:rPr lang="ro" dirty="0"/>
              <a:t>titlu coordonator</a:t>
            </a:r>
            <a:endParaRPr lang="en-US" dirty="0"/>
          </a:p>
        </p:txBody>
      </p:sp>
      <p:sp>
        <p:nvSpPr>
          <p:cNvPr id="3" name="Substituent conținut 2"/>
          <p:cNvSpPr>
            <a:spLocks noGrp="1"/>
          </p:cNvSpPr>
          <p:nvPr>
            <p:ph sz="half" idx="1"/>
          </p:nvPr>
        </p:nvSpPr>
        <p:spPr>
          <a:xfrm>
            <a:off x="1097280" y="2120900"/>
            <a:ext cx="4639736" cy="3748193"/>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conținut 3"/>
          <p:cNvSpPr>
            <a:spLocks noGrp="1"/>
          </p:cNvSpPr>
          <p:nvPr>
            <p:ph sz="half" idx="2"/>
          </p:nvPr>
        </p:nvSpPr>
        <p:spPr>
          <a:xfrm>
            <a:off x="6515944" y="2120900"/>
            <a:ext cx="4639736" cy="3748194"/>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2" name="Substituent dată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17044073-C92A-4D4F-986B-9CDA6CEBE71F}" type="datetime1">
              <a:rPr lang="ro-RO" smtClean="0"/>
              <a:t>15.11.2021</a:t>
            </a:fld>
            <a:endParaRPr lang="en-US" dirty="0"/>
          </a:p>
        </p:txBody>
      </p:sp>
      <p:sp>
        <p:nvSpPr>
          <p:cNvPr id="9" name="Substituent subsol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US" dirty="0"/>
          </a:p>
        </p:txBody>
      </p:sp>
      <p:sp>
        <p:nvSpPr>
          <p:cNvPr id="10" name="Substituent număr diapozitiv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u 9"/>
          <p:cNvSpPr>
            <a:spLocks noGrp="1"/>
          </p:cNvSpPr>
          <p:nvPr>
            <p:ph type="title"/>
          </p:nvPr>
        </p:nvSpPr>
        <p:spPr>
          <a:xfrm>
            <a:off x="1097280" y="286603"/>
            <a:ext cx="10058400" cy="1450757"/>
          </a:xfrm>
        </p:spPr>
        <p:txBody>
          <a:bodyPr rtlCol="0"/>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o-RO"/>
              <a:t>Faceţi clic pentru a edita Master stiluri text</a:t>
            </a:r>
          </a:p>
        </p:txBody>
      </p:sp>
      <p:sp>
        <p:nvSpPr>
          <p:cNvPr id="4" name="Substituent conținut 3"/>
          <p:cNvSpPr>
            <a:spLocks noGrp="1"/>
          </p:cNvSpPr>
          <p:nvPr>
            <p:ph sz="half" idx="2"/>
          </p:nvPr>
        </p:nvSpPr>
        <p:spPr>
          <a:xfrm>
            <a:off x="1097280" y="2958274"/>
            <a:ext cx="4639736" cy="2910821"/>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5" name="Substituent text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o-RO"/>
              <a:t>Faceţi clic pentru a edita Master stiluri text</a:t>
            </a:r>
          </a:p>
        </p:txBody>
      </p:sp>
      <p:sp>
        <p:nvSpPr>
          <p:cNvPr id="6" name="Substituent conținut 5"/>
          <p:cNvSpPr>
            <a:spLocks noGrp="1"/>
          </p:cNvSpPr>
          <p:nvPr>
            <p:ph sz="quarter" idx="4"/>
          </p:nvPr>
        </p:nvSpPr>
        <p:spPr>
          <a:xfrm>
            <a:off x="6515944" y="2958273"/>
            <a:ext cx="4639736" cy="2910821"/>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2" name="Substituent dată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21E94CF3-4F5A-4D84-A229-D0D4A790B591}" type="datetime1">
              <a:rPr lang="ro-RO" smtClean="0"/>
              <a:t>15.11.2021</a:t>
            </a:fld>
            <a:endParaRPr lang="en-US" dirty="0"/>
          </a:p>
        </p:txBody>
      </p:sp>
      <p:sp>
        <p:nvSpPr>
          <p:cNvPr id="11" name="Substituent subsol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US" dirty="0"/>
          </a:p>
        </p:txBody>
      </p:sp>
      <p:sp>
        <p:nvSpPr>
          <p:cNvPr id="12" name="Substituent număr diapozitiv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p>
            <a:pPr rtl="0"/>
            <a:r>
              <a:rPr lang="ro" dirty="0"/>
              <a:t>Faceți clic pentru a edita stilul de</a:t>
            </a:r>
            <a:r>
              <a:rPr lang="en-US" dirty="0"/>
              <a:t> </a:t>
            </a:r>
            <a:r>
              <a:rPr lang="ro" dirty="0"/>
              <a:t>titlu coordonator</a:t>
            </a:r>
            <a:endParaRPr lang="en-US" dirty="0"/>
          </a:p>
        </p:txBody>
      </p:sp>
      <p:sp>
        <p:nvSpPr>
          <p:cNvPr id="6" name="Substituent dată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7626BFB8-4795-422A-869A-271619A96EEE}" type="datetime1">
              <a:rPr lang="ro-RO" smtClean="0"/>
              <a:t>15.11.2021</a:t>
            </a:fld>
            <a:endParaRPr lang="en-US" dirty="0"/>
          </a:p>
        </p:txBody>
      </p:sp>
      <p:sp>
        <p:nvSpPr>
          <p:cNvPr id="7" name="Substituent subsol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US" dirty="0"/>
          </a:p>
        </p:txBody>
      </p:sp>
      <p:sp>
        <p:nvSpPr>
          <p:cNvPr id="8" name="Substituent număr diapozitiv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ubstituent dată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A770A770-6EAB-4DD2-8F40-9636062867BB}" type="datetime1">
              <a:rPr lang="ro-RO" smtClean="0"/>
              <a:t>15.11.2021</a:t>
            </a:fld>
            <a:endParaRPr lang="en-US" dirty="0"/>
          </a:p>
        </p:txBody>
      </p:sp>
      <p:sp>
        <p:nvSpPr>
          <p:cNvPr id="3" name="Substituent subsol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US" dirty="0"/>
          </a:p>
        </p:txBody>
      </p:sp>
      <p:sp>
        <p:nvSpPr>
          <p:cNvPr id="4" name="Substituent număr diapozitiv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sp>
        <p:nvSpPr>
          <p:cNvPr id="8" name="Dreptunghi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ro-RO"/>
              <a:t>Faceți clic pentru a edita stilul de titlu coordonator</a:t>
            </a:r>
            <a:endParaRPr lang="en-US" dirty="0"/>
          </a:p>
        </p:txBody>
      </p:sp>
      <p:sp>
        <p:nvSpPr>
          <p:cNvPr id="3" name="Substituent conținut 2"/>
          <p:cNvSpPr>
            <a:spLocks noGrp="1"/>
          </p:cNvSpPr>
          <p:nvPr>
            <p:ph idx="1"/>
          </p:nvPr>
        </p:nvSpPr>
        <p:spPr>
          <a:xfrm>
            <a:off x="5458984" y="812799"/>
            <a:ext cx="5928344" cy="5294757"/>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text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5" name="Substituent dată 4"/>
          <p:cNvSpPr>
            <a:spLocks noGrp="1"/>
          </p:cNvSpPr>
          <p:nvPr>
            <p:ph type="dt" sz="half" idx="10"/>
          </p:nvPr>
        </p:nvSpPr>
        <p:spPr>
          <a:xfrm>
            <a:off x="643464" y="6446520"/>
            <a:ext cx="3517568" cy="365125"/>
          </a:xfrm>
        </p:spPr>
        <p:txBody>
          <a:bodyPr rtlCol="0"/>
          <a:lstStyle>
            <a:lvl1pPr algn="l">
              <a:defRPr/>
            </a:lvl1pPr>
          </a:lstStyle>
          <a:p>
            <a:pPr rtl="0"/>
            <a:fld id="{D650A103-45A2-42BD-8179-A60CCD7FDA29}" type="datetime1">
              <a:rPr lang="ro-RO" smtClean="0"/>
              <a:t>15.11.2021</a:t>
            </a:fld>
            <a:endParaRPr lang="en-US" dirty="0"/>
          </a:p>
        </p:txBody>
      </p:sp>
      <p:sp>
        <p:nvSpPr>
          <p:cNvPr id="6" name="Substituent subsol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US" dirty="0"/>
          </a:p>
        </p:txBody>
      </p:sp>
      <p:sp>
        <p:nvSpPr>
          <p:cNvPr id="7" name="Substituent număr diapozitiv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US" smtClean="0"/>
              <a:pPr rtl="0"/>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8" name="Dreptunghi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stituent imagine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o-RO"/>
              <a:t>Faceți clic pe pictogramă pentru a adăuga o imagine</a:t>
            </a:r>
            <a:endParaRPr lang="en-US" dirty="0"/>
          </a:p>
        </p:txBody>
      </p:sp>
      <p:sp>
        <p:nvSpPr>
          <p:cNvPr id="2" name="Titlu 1"/>
          <p:cNvSpPr>
            <a:spLocks noGrp="1"/>
          </p:cNvSpPr>
          <p:nvPr>
            <p:ph type="title"/>
          </p:nvPr>
        </p:nvSpPr>
        <p:spPr>
          <a:xfrm>
            <a:off x="1097279" y="4799362"/>
            <a:ext cx="10113645" cy="743682"/>
          </a:xfrm>
        </p:spPr>
        <p:txBody>
          <a:bodyPr tIns="0" bIns="0" rtlCol="0" anchor="b">
            <a:noAutofit/>
          </a:bodyPr>
          <a:lstStyle>
            <a:lvl1pPr>
              <a:defRPr sz="3200" b="0">
                <a:solidFill>
                  <a:srgbClr val="FFFFFF"/>
                </a:solidFill>
              </a:defRPr>
            </a:lvl1pPr>
          </a:lstStyle>
          <a:p>
            <a:pPr rtl="0"/>
            <a:r>
              <a:rPr lang="ro-RO"/>
              <a:t>Faceți clic pentru a edita stilul de titlu coordonator</a:t>
            </a:r>
            <a:endParaRPr lang="en-US" dirty="0"/>
          </a:p>
        </p:txBody>
      </p:sp>
      <p:sp>
        <p:nvSpPr>
          <p:cNvPr id="4" name="Substituent text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5" name="Substituent dată 4"/>
          <p:cNvSpPr>
            <a:spLocks noGrp="1"/>
          </p:cNvSpPr>
          <p:nvPr>
            <p:ph type="dt" sz="half" idx="10"/>
          </p:nvPr>
        </p:nvSpPr>
        <p:spPr/>
        <p:txBody>
          <a:bodyPr rtlCol="0"/>
          <a:lstStyle>
            <a:lvl1pPr>
              <a:defRPr/>
            </a:lvl1pPr>
          </a:lstStyle>
          <a:p>
            <a:pPr rtl="0"/>
            <a:fld id="{71F60373-5127-44FB-BC34-C86DA015266A}" type="datetime1">
              <a:rPr lang="ro-RO" smtClean="0"/>
              <a:t>15.11.2021</a:t>
            </a:fld>
            <a:endParaRPr lang="en-US" dirty="0"/>
          </a:p>
        </p:txBody>
      </p:sp>
      <p:sp>
        <p:nvSpPr>
          <p:cNvPr id="6" name="Substituent subsol 5"/>
          <p:cNvSpPr>
            <a:spLocks noGrp="1"/>
          </p:cNvSpPr>
          <p:nvPr>
            <p:ph type="ftr" sz="quarter" idx="11"/>
          </p:nvPr>
        </p:nvSpPr>
        <p:spPr>
          <a:xfrm>
            <a:off x="1097279" y="6446838"/>
            <a:ext cx="6818262" cy="365125"/>
          </a:xfrm>
        </p:spPr>
        <p:txBody>
          <a:bodyPr rtlCol="0"/>
          <a:lstStyle/>
          <a:p>
            <a:pPr algn="l" rtl="0"/>
            <a:endParaRPr lang="en-US" dirty="0"/>
          </a:p>
        </p:txBody>
      </p:sp>
      <p:sp>
        <p:nvSpPr>
          <p:cNvPr id="7" name="Substituent număr diapozitiv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u și text vertical">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p>
            <a:pPr rtl="0"/>
            <a:r>
              <a:rPr lang="ro" dirty="0"/>
              <a:t>Faceți clic pentru a edita stilul de</a:t>
            </a:r>
            <a:r>
              <a:rPr lang="en-US" dirty="0"/>
              <a:t> </a:t>
            </a:r>
            <a:r>
              <a:rPr lang="ro" dirty="0"/>
              <a:t>titlu coordonator</a:t>
            </a:r>
            <a:endParaRPr lang="en-US" dirty="0"/>
          </a:p>
        </p:txBody>
      </p:sp>
      <p:sp>
        <p:nvSpPr>
          <p:cNvPr id="3" name="Substituent text vertical 2"/>
          <p:cNvSpPr>
            <a:spLocks noGrp="1"/>
          </p:cNvSpPr>
          <p:nvPr>
            <p:ph type="body" orient="vert" idx="1"/>
          </p:nvPr>
        </p:nvSpPr>
        <p:spPr/>
        <p:txBody>
          <a:bodyPr vert="eaVert" lIns="45720" tIns="0" rIns="45720" bIns="0"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BC9E583C-2495-4A3C-BE07-CB3A24518A29}" type="datetime1">
              <a:rPr lang="ro-RO" smtClean="0"/>
              <a:t>15.11.2021</a:t>
            </a:fld>
            <a:endParaRPr lang="en-US" dirty="0"/>
          </a:p>
        </p:txBody>
      </p:sp>
      <p:sp>
        <p:nvSpPr>
          <p:cNvPr id="8" name="Substituent subsol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endParaRPr lang="en-US" dirty="0"/>
          </a:p>
        </p:txBody>
      </p:sp>
      <p:sp>
        <p:nvSpPr>
          <p:cNvPr id="9" name="Substituent număr diapozitiv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9" name="Dreptunghi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vertical 1"/>
          <p:cNvSpPr>
            <a:spLocks noGrp="1"/>
          </p:cNvSpPr>
          <p:nvPr>
            <p:ph type="title" orient="vert"/>
          </p:nvPr>
        </p:nvSpPr>
        <p:spPr>
          <a:xfrm>
            <a:off x="8724900" y="412302"/>
            <a:ext cx="2628900" cy="5759898"/>
          </a:xfrm>
        </p:spPr>
        <p:txBody>
          <a:bodyPr vert="eaVert" rtlCol="0">
            <a:normAutofit/>
          </a:bodyPr>
          <a:lstStyle>
            <a:lvl1pPr>
              <a:defRPr sz="4400"/>
            </a:lvl1pPr>
          </a:lstStyle>
          <a:p>
            <a:pPr rtl="0"/>
            <a:r>
              <a:rPr lang="ro-RO"/>
              <a:t>Faceți clic pentru a edita stilul de titlu coordonator</a:t>
            </a:r>
            <a:endParaRPr lang="en-US" dirty="0"/>
          </a:p>
        </p:txBody>
      </p:sp>
      <p:sp>
        <p:nvSpPr>
          <p:cNvPr id="3" name="Substituent text vertical 2"/>
          <p:cNvSpPr>
            <a:spLocks noGrp="1"/>
          </p:cNvSpPr>
          <p:nvPr>
            <p:ph type="body" orient="vert" idx="1"/>
          </p:nvPr>
        </p:nvSpPr>
        <p:spPr>
          <a:xfrm>
            <a:off x="838200" y="412302"/>
            <a:ext cx="7734300" cy="5759898"/>
          </a:xfrm>
        </p:spPr>
        <p:txBody>
          <a:bodyPr vert="eaVert" lIns="45720" tIns="0" rIns="45720" bIns="0"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9DD3790B-C1E0-45A2-971C-F15ECDA2076A}" type="datetime1">
              <a:rPr lang="ro-RO" smtClean="0"/>
              <a:t>15.11.2021</a:t>
            </a:fld>
            <a:endParaRPr lang="en-US" dirty="0"/>
          </a:p>
        </p:txBody>
      </p:sp>
      <p:sp>
        <p:nvSpPr>
          <p:cNvPr id="8" name="Substituent subsol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endParaRPr lang="en-US" dirty="0"/>
          </a:p>
        </p:txBody>
      </p:sp>
      <p:sp>
        <p:nvSpPr>
          <p:cNvPr id="10" name="Substituent număr diapozitiv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Dreptunghi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ubstituent titlu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ro" dirty="0"/>
              <a:t>Faceți clic pentru a edita stilul de titlu coordonator</a:t>
            </a:r>
            <a:endParaRPr lang="en-US" dirty="0"/>
          </a:p>
        </p:txBody>
      </p:sp>
      <p:sp>
        <p:nvSpPr>
          <p:cNvPr id="3" name="Substituent text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ro"/>
              <a:t>Faceți clic pentru a edita stilurile de text coordonator</a:t>
            </a:r>
          </a:p>
          <a:p>
            <a:pPr lvl="1" rtl="0"/>
            <a:r>
              <a:rPr lang="ro"/>
              <a:t>Al doilea nivel</a:t>
            </a:r>
          </a:p>
          <a:p>
            <a:pPr lvl="2" rtl="0"/>
            <a:r>
              <a:rPr lang="ro"/>
              <a:t>Al treilea nivel</a:t>
            </a:r>
          </a:p>
          <a:p>
            <a:pPr lvl="3" rtl="0"/>
            <a:r>
              <a:rPr lang="ro"/>
              <a:t>Al patrulea nivel</a:t>
            </a:r>
          </a:p>
          <a:p>
            <a:pPr lvl="4" rtl="0"/>
            <a:r>
              <a:rPr lang="ro"/>
              <a:t>Al cincilea nivel</a:t>
            </a:r>
            <a:endParaRPr lang="en-US" dirty="0"/>
          </a:p>
        </p:txBody>
      </p:sp>
      <p:sp>
        <p:nvSpPr>
          <p:cNvPr id="4" name="Substituent dată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7016D0B4-A224-40F7-AD04-9D490C2EC635}" type="datetime1">
              <a:rPr lang="ro-RO" smtClean="0"/>
              <a:t>15.11.2021</a:t>
            </a:fld>
            <a:endParaRPr lang="en-US" dirty="0"/>
          </a:p>
        </p:txBody>
      </p:sp>
      <p:sp>
        <p:nvSpPr>
          <p:cNvPr id="5" name="Substituent subsol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US" dirty="0"/>
          </a:p>
        </p:txBody>
      </p:sp>
      <p:sp>
        <p:nvSpPr>
          <p:cNvPr id="6" name="Substituent număr diapozitiv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US" smtClean="0"/>
              <a:t>‹#›</a:t>
            </a:fld>
            <a:endParaRPr lang="en-US" dirty="0"/>
          </a:p>
        </p:txBody>
      </p:sp>
      <p:cxnSp>
        <p:nvCxnSpPr>
          <p:cNvPr id="10" name="Conector drept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8" Type="http://schemas.openxmlformats.org/officeDocument/2006/relationships/hyperlink" Target="https://www.mentalhealth.org.uk/statistics/mental-health-statistics-stress" TargetMode="External" /><Relationship Id="rId3" Type="http://schemas.openxmlformats.org/officeDocument/2006/relationships/hyperlink" Target="https://www.entrepreneur.com/article/274945" TargetMode="External" /><Relationship Id="rId7" Type="http://schemas.openxmlformats.org/officeDocument/2006/relationships/hyperlink" Target="https://justworks.com/blog/10-ways-reduce-workplace-stress" TargetMode="External" /><Relationship Id="rId12" Type="http://schemas.openxmlformats.org/officeDocument/2006/relationships/hyperlink" Target="https://www.who.int/news-room/q-a-detail/ccupational-health-stress-at-the-workplace" TargetMode="External" /><Relationship Id="rId2" Type="http://schemas.openxmlformats.org/officeDocument/2006/relationships/hyperlink" Target="https://corporatefinanceinstitute.com/resources/knowledge/strategy/pestel-analysis/" TargetMode="External" /><Relationship Id="rId1" Type="http://schemas.openxmlformats.org/officeDocument/2006/relationships/slideLayout" Target="../slideLayouts/slideLayout7.xml" /><Relationship Id="rId6" Type="http://schemas.openxmlformats.org/officeDocument/2006/relationships/hyperlink" Target="https://www.google.com/url?sa=t&amp;rct=j&amp;q=&amp;esrc=s&amp;source=web&amp;cd=&amp;ved=2ahUKEwjuvofxivzzAhVi-SoKHR9cCMEQFnoECAUQAQ&amp;url=https%3A%2F%2Fwww.hse.gov.uk%2Fstatistics%2Fcausdis%2Fstress.pdf&amp;usg=AOvVaw0rDWf7kl4rMIplPQhSwgzx" TargetMode="External" /><Relationship Id="rId11" Type="http://schemas.openxmlformats.org/officeDocument/2006/relationships/hyperlink" Target="https://www.hr.admin.cam.ac.uk/policies-procedures/managing-stress-and-promoting-wellbeing-work-policy/policy-statement/effects" TargetMode="External" /><Relationship Id="rId5" Type="http://schemas.openxmlformats.org/officeDocument/2006/relationships/hyperlink" Target="https://www.forthwithlife.co.uk/blog/great-britain-and-stress/" TargetMode="External" /><Relationship Id="rId10" Type="http://schemas.openxmlformats.org/officeDocument/2006/relationships/hyperlink" Target="https://www.perkbox.com/uk/resources/library/2020-workplace-stress-survey" TargetMode="External" /><Relationship Id="rId4" Type="http://schemas.openxmlformats.org/officeDocument/2006/relationships/hyperlink" Target="https://www.forbes.com/sites/jennagoudreau/2013/03/20/12-ways-to-eliminate-stress-at-work/?sh=2905c7d47f29" TargetMode="External" /><Relationship Id="rId9" Type="http://schemas.openxmlformats.org/officeDocument/2006/relationships/hyperlink" Target="https://www.mind.org.uk/information-support/types-of-mental-health-problems/stress/causes-of-stres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Dreptunghi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 name="Titlu 1">
            <a:extLst>
              <a:ext uri="{FF2B5EF4-FFF2-40B4-BE49-F238E27FC236}">
                <a16:creationId xmlns:a16="http://schemas.microsoft.com/office/drawing/2014/main" id="{78FD68DA-43BA-4508-8DE2-BA9BB7B2FA5B}"/>
              </a:ext>
            </a:extLst>
          </p:cNvPr>
          <p:cNvSpPr>
            <a:spLocks noGrp="1"/>
          </p:cNvSpPr>
          <p:nvPr>
            <p:ph type="ctrTitle"/>
          </p:nvPr>
        </p:nvSpPr>
        <p:spPr>
          <a:xfrm>
            <a:off x="5022936" y="300136"/>
            <a:ext cx="6253317" cy="1966037"/>
          </a:xfrm>
        </p:spPr>
        <p:txBody>
          <a:bodyPr rtlCol="0">
            <a:normAutofit/>
          </a:bodyPr>
          <a:lstStyle/>
          <a:p>
            <a:pPr algn="ctr" rtl="0"/>
            <a:r>
              <a:rPr lang="en-US" sz="4800" i="1" dirty="0">
                <a:solidFill>
                  <a:schemeClr val="tx1"/>
                </a:solidFill>
              </a:rPr>
              <a:t>Problem solving and decision making</a:t>
            </a:r>
            <a:endParaRPr lang="ro" sz="4800" dirty="0">
              <a:solidFill>
                <a:schemeClr val="tx1"/>
              </a:solidFill>
            </a:endParaRPr>
          </a:p>
        </p:txBody>
      </p:sp>
      <p:sp>
        <p:nvSpPr>
          <p:cNvPr id="3" name="Subtitlu 2">
            <a:extLst>
              <a:ext uri="{FF2B5EF4-FFF2-40B4-BE49-F238E27FC236}">
                <a16:creationId xmlns:a16="http://schemas.microsoft.com/office/drawing/2014/main" id="{A8E9CFF2-3777-4FF4-A759-8491175B0B7C}"/>
              </a:ext>
            </a:extLst>
          </p:cNvPr>
          <p:cNvSpPr>
            <a:spLocks noGrp="1"/>
          </p:cNvSpPr>
          <p:nvPr>
            <p:ph type="subTitle" idx="1"/>
          </p:nvPr>
        </p:nvSpPr>
        <p:spPr>
          <a:xfrm>
            <a:off x="5289753" y="2944092"/>
            <a:ext cx="6269347" cy="3613772"/>
          </a:xfrm>
        </p:spPr>
        <p:txBody>
          <a:bodyPr rtlCol="0">
            <a:normAutofit/>
          </a:bodyPr>
          <a:lstStyle/>
          <a:p>
            <a:pPr rtl="0"/>
            <a:r>
              <a:rPr lang="en-GB">
                <a:solidFill>
                  <a:schemeClr val="tx1">
                    <a:lumMod val="85000"/>
                    <a:lumOff val="15000"/>
                  </a:schemeClr>
                </a:solidFill>
              </a:rPr>
              <a:t>Student NAME : RAZVAN BOGDAN TRUFIA</a:t>
            </a:r>
          </a:p>
          <a:p>
            <a:pPr rtl="0"/>
            <a:r>
              <a:rPr lang="en-GB" sz="2400">
                <a:solidFill>
                  <a:schemeClr val="tx1">
                    <a:lumMod val="85000"/>
                    <a:lumOff val="15000"/>
                  </a:schemeClr>
                </a:solidFill>
              </a:rPr>
              <a:t>STUDENT ID :2026346</a:t>
            </a:r>
          </a:p>
          <a:p>
            <a:pPr rtl="0"/>
            <a:r>
              <a:rPr lang="en-GB">
                <a:solidFill>
                  <a:schemeClr val="tx1">
                    <a:lumMod val="85000"/>
                    <a:lumOff val="15000"/>
                  </a:schemeClr>
                </a:solidFill>
              </a:rPr>
              <a:t>MODULE CODE :BMSW4004</a:t>
            </a:r>
          </a:p>
          <a:p>
            <a:pPr rtl="0"/>
            <a:r>
              <a:rPr lang="en-GB" sz="2400">
                <a:solidFill>
                  <a:schemeClr val="tx1">
                    <a:lumMod val="85000"/>
                    <a:lumOff val="15000"/>
                  </a:schemeClr>
                </a:solidFill>
              </a:rPr>
              <a:t>AssiGNMMENT SECTION:PROBLEM SOLVINGAND DECISION MAKING</a:t>
            </a:r>
          </a:p>
          <a:p>
            <a:pPr rtl="0"/>
            <a:r>
              <a:rPr lang="en-GB">
                <a:solidFill>
                  <a:schemeClr val="tx1">
                    <a:lumMod val="85000"/>
                    <a:lumOff val="15000"/>
                  </a:schemeClr>
                </a:solidFill>
              </a:rPr>
              <a:t>LECTURE’S NAME : CHIJOKE UBA</a:t>
            </a:r>
            <a:endParaRPr lang="ro" sz="2400" dirty="0">
              <a:solidFill>
                <a:schemeClr val="tx1">
                  <a:lumMod val="85000"/>
                  <a:lumOff val="15000"/>
                </a:schemeClr>
              </a:solidFill>
            </a:endParaRPr>
          </a:p>
        </p:txBody>
      </p:sp>
      <p:pic>
        <p:nvPicPr>
          <p:cNvPr id="5" name="Imagine 4" descr="O imagine care conține clădire, așezat, bancă, lateral&#10;&#10;Descriere generată automat">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Conector drept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tăText 5">
            <a:extLst>
              <a:ext uri="{FF2B5EF4-FFF2-40B4-BE49-F238E27FC236}">
                <a16:creationId xmlns:a16="http://schemas.microsoft.com/office/drawing/2014/main" id="{2FDCD987-5E64-4E80-A2BA-108A2B5020D3}"/>
              </a:ext>
            </a:extLst>
          </p:cNvPr>
          <p:cNvSpPr txBox="1"/>
          <p:nvPr/>
        </p:nvSpPr>
        <p:spPr>
          <a:xfrm>
            <a:off x="1097280" y="286603"/>
            <a:ext cx="10058400"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300" spc="-50" dirty="0">
                <a:solidFill>
                  <a:schemeClr val="tx1">
                    <a:lumMod val="75000"/>
                    <a:lumOff val="25000"/>
                  </a:schemeClr>
                </a:solidFill>
                <a:latin typeface="+mj-lt"/>
                <a:ea typeface="+mj-ea"/>
                <a:cs typeface="+mj-cs"/>
              </a:rPr>
              <a:t>T</a:t>
            </a:r>
            <a:r>
              <a:rPr lang="en-GB" sz="3300" b="0" spc="-50" dirty="0">
                <a:solidFill>
                  <a:schemeClr val="tx1">
                    <a:lumMod val="75000"/>
                    <a:lumOff val="25000"/>
                  </a:schemeClr>
                </a:solidFill>
                <a:effectLst/>
                <a:latin typeface="+mj-lt"/>
                <a:ea typeface="+mj-ea"/>
                <a:cs typeface="+mj-cs"/>
              </a:rPr>
              <a:t>he nature and impact of the complex problem on employees and</a:t>
            </a:r>
            <a:r>
              <a:rPr lang="en-GB" sz="3300" spc="-50" dirty="0">
                <a:solidFill>
                  <a:schemeClr val="tx1">
                    <a:lumMod val="75000"/>
                    <a:lumOff val="25000"/>
                  </a:schemeClr>
                </a:solidFill>
                <a:effectLst/>
                <a:latin typeface="+mj-lt"/>
                <a:ea typeface="+mj-ea"/>
                <a:cs typeface="+mj-cs"/>
              </a:rPr>
              <a:t> </a:t>
            </a:r>
            <a:r>
              <a:rPr lang="en-GB" sz="3300" b="0" spc="-50" dirty="0">
                <a:solidFill>
                  <a:schemeClr val="tx1">
                    <a:lumMod val="75000"/>
                    <a:lumOff val="25000"/>
                  </a:schemeClr>
                </a:solidFill>
                <a:effectLst/>
                <a:latin typeface="+mj-lt"/>
                <a:ea typeface="+mj-ea"/>
                <a:cs typeface="+mj-cs"/>
              </a:rPr>
              <a:t>their organisations</a:t>
            </a:r>
            <a:endParaRPr lang="ro" sz="3300" spc="-50" dirty="0">
              <a:solidFill>
                <a:schemeClr val="tx1">
                  <a:lumMod val="75000"/>
                  <a:lumOff val="25000"/>
                </a:schemeClr>
              </a:solidFill>
              <a:latin typeface="+mj-lt"/>
              <a:ea typeface="+mj-ea"/>
              <a:cs typeface="+mj-cs"/>
            </a:endParaRPr>
          </a:p>
        </p:txBody>
      </p:sp>
      <p:pic>
        <p:nvPicPr>
          <p:cNvPr id="8" name="Imagine 7" descr="O imagine care conține persoană&#10;&#10;Descriere generată automat">
            <a:extLst>
              <a:ext uri="{FF2B5EF4-FFF2-40B4-BE49-F238E27FC236}">
                <a16:creationId xmlns:a16="http://schemas.microsoft.com/office/drawing/2014/main" id="{1409CD65-82F4-45FB-90D1-63ADB35BFBCA}"/>
              </a:ext>
            </a:extLst>
          </p:cNvPr>
          <p:cNvPicPr>
            <a:picLocks noChangeAspect="1"/>
          </p:cNvPicPr>
          <p:nvPr/>
        </p:nvPicPr>
        <p:blipFill rotWithShape="1">
          <a:blip r:embed="rId2">
            <a:extLst>
              <a:ext uri="{28A0092B-C50C-407E-A947-70E740481C1C}">
                <a14:useLocalDpi xmlns:a14="http://schemas.microsoft.com/office/drawing/2010/main" val="0"/>
              </a:ext>
            </a:extLst>
          </a:blip>
          <a:srcRect t="21171" b="22813"/>
          <a:stretch/>
        </p:blipFill>
        <p:spPr>
          <a:xfrm>
            <a:off x="353314" y="2575215"/>
            <a:ext cx="6025415" cy="2691325"/>
          </a:xfrm>
          <a:prstGeom prst="rect">
            <a:avLst/>
          </a:prstGeom>
          <a:noFill/>
        </p:spPr>
      </p:pic>
      <p:sp>
        <p:nvSpPr>
          <p:cNvPr id="2" name="Rectangle 1">
            <a:extLst>
              <a:ext uri="{FF2B5EF4-FFF2-40B4-BE49-F238E27FC236}">
                <a16:creationId xmlns:a16="http://schemas.microsoft.com/office/drawing/2014/main" id="{9CC52BBB-8405-7C47-8FA9-6CD22430D247}"/>
              </a:ext>
            </a:extLst>
          </p:cNvPr>
          <p:cNvSpPr/>
          <p:nvPr/>
        </p:nvSpPr>
        <p:spPr>
          <a:xfrm>
            <a:off x="6663557" y="3049553"/>
            <a:ext cx="5265683" cy="1477328"/>
          </a:xfrm>
          <a:prstGeom prst="rect">
            <a:avLst/>
          </a:prstGeom>
        </p:spPr>
        <p:txBody>
          <a:bodyPr wrap="square">
            <a:spAutoFit/>
          </a:bodyP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WHO defines stress in the workplace as the response of people to demands and pressures that are over their capabilities and knowledge, the lack of support from superiors, and it is often confused to the challenges of the workplace. </a:t>
            </a:r>
            <a:endParaRPr lang="en-RO" dirty="0"/>
          </a:p>
        </p:txBody>
      </p:sp>
    </p:spTree>
    <p:extLst>
      <p:ext uri="{BB962C8B-B14F-4D97-AF65-F5344CB8AC3E}">
        <p14:creationId xmlns:p14="http://schemas.microsoft.com/office/powerpoint/2010/main" val="92560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A9B2CFCB-F87F-4A14-BD45-A29CCAE62144}"/>
              </a:ext>
            </a:extLst>
          </p:cNvPr>
          <p:cNvSpPr txBox="1"/>
          <p:nvPr/>
        </p:nvSpPr>
        <p:spPr>
          <a:xfrm>
            <a:off x="304505" y="-843788"/>
            <a:ext cx="4142682" cy="20939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2400" spc="-50" dirty="0">
                <a:solidFill>
                  <a:srgbClr val="FFFFFF"/>
                </a:solidFill>
                <a:latin typeface="+mj-lt"/>
                <a:ea typeface="+mj-ea"/>
                <a:cs typeface="+mj-cs"/>
              </a:rPr>
              <a:t>C</a:t>
            </a:r>
            <a:r>
              <a:rPr lang="en-GB" sz="2400" spc="-50" dirty="0">
                <a:solidFill>
                  <a:srgbClr val="FFFFFF"/>
                </a:solidFill>
                <a:effectLst/>
                <a:latin typeface="+mj-lt"/>
                <a:ea typeface="+mj-ea"/>
                <a:cs typeface="+mj-cs"/>
              </a:rPr>
              <a:t>ause-and-effect analysis of the complex problem</a:t>
            </a:r>
            <a:endParaRPr lang="en-US" sz="2400" spc="-50" dirty="0">
              <a:solidFill>
                <a:srgbClr val="FFFFFF"/>
              </a:solidFill>
              <a:latin typeface="+mj-lt"/>
              <a:ea typeface="+mj-ea"/>
              <a:cs typeface="+mj-cs"/>
            </a:endParaRPr>
          </a:p>
        </p:txBody>
      </p:sp>
      <p:pic>
        <p:nvPicPr>
          <p:cNvPr id="7" name="Imagine 6" descr="O imagine care conține persoană, bărbat, interior, purtând&#10;&#10;Descriere generată automat">
            <a:extLst>
              <a:ext uri="{FF2B5EF4-FFF2-40B4-BE49-F238E27FC236}">
                <a16:creationId xmlns:a16="http://schemas.microsoft.com/office/drawing/2014/main" id="{6DD876D3-C40C-498F-B39D-F980CCAA1916}"/>
              </a:ext>
            </a:extLst>
          </p:cNvPr>
          <p:cNvPicPr>
            <a:picLocks noChangeAspect="1"/>
          </p:cNvPicPr>
          <p:nvPr/>
        </p:nvPicPr>
        <p:blipFill rotWithShape="1">
          <a:blip r:embed="rId2">
            <a:extLst>
              <a:ext uri="{28A0092B-C50C-407E-A947-70E740481C1C}">
                <a14:useLocalDpi xmlns:a14="http://schemas.microsoft.com/office/drawing/2010/main" val="0"/>
              </a:ext>
            </a:extLst>
          </a:blip>
          <a:srcRect l="2641" r="25140" b="-2"/>
          <a:stretch/>
        </p:blipFill>
        <p:spPr>
          <a:xfrm>
            <a:off x="5458984" y="812799"/>
            <a:ext cx="5928344" cy="5294757"/>
          </a:xfrm>
          <a:prstGeom prst="rect">
            <a:avLst/>
          </a:prstGeom>
          <a:noFill/>
        </p:spPr>
      </p:pic>
      <p:sp>
        <p:nvSpPr>
          <p:cNvPr id="2" name="Rectangle 1">
            <a:extLst>
              <a:ext uri="{FF2B5EF4-FFF2-40B4-BE49-F238E27FC236}">
                <a16:creationId xmlns:a16="http://schemas.microsoft.com/office/drawing/2014/main" id="{6294921B-EC22-6941-87E8-331CC8375502}"/>
              </a:ext>
            </a:extLst>
          </p:cNvPr>
          <p:cNvSpPr/>
          <p:nvPr/>
        </p:nvSpPr>
        <p:spPr>
          <a:xfrm>
            <a:off x="304505" y="1928982"/>
            <a:ext cx="4142681" cy="1754326"/>
          </a:xfrm>
          <a:prstGeom prst="rect">
            <a:avLst/>
          </a:prstGeom>
        </p:spPr>
        <p:txBody>
          <a:bodyPr wrap="square">
            <a:spAutoFit/>
          </a:bodyPr>
          <a:lstStyle/>
          <a:p>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Causes: </a:t>
            </a:r>
            <a:r>
              <a:rPr lang="en-GB" dirty="0">
                <a:solidFill>
                  <a:schemeClr val="bg1"/>
                </a:solidFill>
              </a:rPr>
              <a:t>money, work, health concerns, lack of sleep and pressure of household chores</a:t>
            </a:r>
            <a:r>
              <a:rPr lang="en-RO" dirty="0">
                <a:solidFill>
                  <a:schemeClr val="bg1"/>
                </a:solidFill>
              </a:rPr>
              <a:t>, </a:t>
            </a:r>
            <a:r>
              <a:rPr lang="en-GB" dirty="0">
                <a:solidFill>
                  <a:schemeClr val="bg1"/>
                </a:solidFill>
              </a:rPr>
              <a:t>being under lots of pressure, facing big changes, worries, not having control, responsibilities, lack of work or activities and the times of uncertainty</a:t>
            </a:r>
            <a:r>
              <a:rPr lang="en-RO" dirty="0">
                <a:solidFill>
                  <a:schemeClr val="bg1"/>
                </a:solidFill>
              </a:rPr>
              <a:t>. </a:t>
            </a:r>
          </a:p>
        </p:txBody>
      </p:sp>
      <p:sp>
        <p:nvSpPr>
          <p:cNvPr id="4" name="Rectangle 3">
            <a:extLst>
              <a:ext uri="{FF2B5EF4-FFF2-40B4-BE49-F238E27FC236}">
                <a16:creationId xmlns:a16="http://schemas.microsoft.com/office/drawing/2014/main" id="{563D71FF-6A4E-4544-B1AC-7C28D2DAA31C}"/>
              </a:ext>
            </a:extLst>
          </p:cNvPr>
          <p:cNvSpPr/>
          <p:nvPr/>
        </p:nvSpPr>
        <p:spPr>
          <a:xfrm>
            <a:off x="304505" y="4362103"/>
            <a:ext cx="4142681" cy="1754326"/>
          </a:xfrm>
          <a:prstGeom prst="rect">
            <a:avLst/>
          </a:prstGeom>
        </p:spPr>
        <p:txBody>
          <a:bodyPr wrap="square">
            <a:spAutoFit/>
          </a:bodyPr>
          <a:lstStyle/>
          <a:p>
            <a:r>
              <a:rPr lang="ro-RO"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Effects</a:t>
            </a:r>
            <a:r>
              <a:rPr lang="ro-RO"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bg1"/>
                </a:solidFill>
              </a:rPr>
              <a:t>behavioural effects such as unhealthy eating, drinking, or smoking and psychological effects such as depression, anxiety, self-harm and even suicidal feelings, and loneliness. </a:t>
            </a:r>
            <a:endParaRPr lang="en-RO" dirty="0">
              <a:solidFill>
                <a:schemeClr val="bg1"/>
              </a:solidFill>
            </a:endParaRPr>
          </a:p>
          <a:p>
            <a:endParaRPr lang="en-RO" dirty="0">
              <a:solidFill>
                <a:schemeClr val="bg1"/>
              </a:solidFill>
            </a:endParaRPr>
          </a:p>
        </p:txBody>
      </p:sp>
    </p:spTree>
    <p:extLst>
      <p:ext uri="{BB962C8B-B14F-4D97-AF65-F5344CB8AC3E}">
        <p14:creationId xmlns:p14="http://schemas.microsoft.com/office/powerpoint/2010/main" val="2700779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9785F4D7-0F89-45E9-A61E-AA000FDDE886}"/>
              </a:ext>
            </a:extLst>
          </p:cNvPr>
          <p:cNvSpPr txBox="1"/>
          <p:nvPr/>
        </p:nvSpPr>
        <p:spPr>
          <a:xfrm>
            <a:off x="1097280" y="286603"/>
            <a:ext cx="10058400"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300" b="0" spc="-50">
                <a:solidFill>
                  <a:schemeClr val="tx1">
                    <a:lumMod val="75000"/>
                    <a:lumOff val="25000"/>
                  </a:schemeClr>
                </a:solidFill>
                <a:effectLst/>
                <a:latin typeface="+mj-lt"/>
                <a:ea typeface="+mj-ea"/>
                <a:cs typeface="+mj-cs"/>
              </a:rPr>
              <a:t>A PESTLE analysis of the macro-environmental factors contributing to the complex problem</a:t>
            </a:r>
            <a:endParaRPr lang="en-US" sz="3300" spc="-50">
              <a:solidFill>
                <a:schemeClr val="tx1">
                  <a:lumMod val="75000"/>
                  <a:lumOff val="25000"/>
                </a:schemeClr>
              </a:solidFill>
              <a:latin typeface="+mj-lt"/>
              <a:ea typeface="+mj-ea"/>
              <a:cs typeface="+mj-cs"/>
            </a:endParaRPr>
          </a:p>
        </p:txBody>
      </p:sp>
      <p:pic>
        <p:nvPicPr>
          <p:cNvPr id="6" name="Imagine 5" descr="O imagine care conține carte de vizită&#10;&#10;Descriere generată automat">
            <a:extLst>
              <a:ext uri="{FF2B5EF4-FFF2-40B4-BE49-F238E27FC236}">
                <a16:creationId xmlns:a16="http://schemas.microsoft.com/office/drawing/2014/main" id="{5A157CF0-5238-40E8-B856-9290B5328D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0870" y="2890220"/>
            <a:ext cx="4130259" cy="2374899"/>
          </a:xfrm>
          <a:prstGeom prst="rect">
            <a:avLst/>
          </a:prstGeom>
          <a:noFill/>
        </p:spPr>
      </p:pic>
      <p:sp>
        <p:nvSpPr>
          <p:cNvPr id="2" name="Rectangle 1">
            <a:extLst>
              <a:ext uri="{FF2B5EF4-FFF2-40B4-BE49-F238E27FC236}">
                <a16:creationId xmlns:a16="http://schemas.microsoft.com/office/drawing/2014/main" id="{0763D35B-B624-444C-91C0-5864C4A3C346}"/>
              </a:ext>
            </a:extLst>
          </p:cNvPr>
          <p:cNvSpPr/>
          <p:nvPr/>
        </p:nvSpPr>
        <p:spPr>
          <a:xfrm>
            <a:off x="393700" y="1936058"/>
            <a:ext cx="4406900" cy="4283224"/>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Political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Brexit especially for international, European workers and</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Office politics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Economic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The increase in the prices of everyday items,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Job insecurity and</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Growth rates, interest rates, inflation and unemployment rates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Social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Lack of communication and interactions since the star of the pandemic, especially for the people working from home,</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Poor company culture,</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Age distribution and </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Career attitudes</a:t>
            </a:r>
            <a:endParaRPr lang="en-RO" sz="1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F3A57A72-81FA-FF46-BD37-C179F66C0941}"/>
              </a:ext>
            </a:extLst>
          </p:cNvPr>
          <p:cNvSpPr/>
          <p:nvPr/>
        </p:nvSpPr>
        <p:spPr>
          <a:xfrm>
            <a:off x="7785102" y="1936058"/>
            <a:ext cx="4318000" cy="4283224"/>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Technological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New technologies being incorporated on a daily basis and older generations not being able to keep up,</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Certain jobs being replaced by technology and</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Research and development activity</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Technological incentives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Legal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Certain laws and regulations changes based on the industry,</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Labour laws and</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Intellectual property</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The Environmental factors such as</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Work conditions, traffic and other negative environmental factors, </a:t>
            </a:r>
            <a:endParaRPr lang="en-RO"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Climate change</a:t>
            </a:r>
            <a:endParaRPr lang="en-RO"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33014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tăText 5">
            <a:extLst>
              <a:ext uri="{FF2B5EF4-FFF2-40B4-BE49-F238E27FC236}">
                <a16:creationId xmlns:a16="http://schemas.microsoft.com/office/drawing/2014/main" id="{C00C7263-1D77-433F-981E-E8F4069F10B2}"/>
              </a:ext>
            </a:extLst>
          </p:cNvPr>
          <p:cNvSpPr txBox="1"/>
          <p:nvPr/>
        </p:nvSpPr>
        <p:spPr>
          <a:xfrm>
            <a:off x="1097280" y="286603"/>
            <a:ext cx="10058400" cy="145075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GB" sz="4700" spc="-50" dirty="0">
                <a:solidFill>
                  <a:schemeClr val="tx1">
                    <a:lumMod val="75000"/>
                    <a:lumOff val="25000"/>
                  </a:schemeClr>
                </a:solidFill>
                <a:latin typeface="+mj-lt"/>
                <a:ea typeface="+mj-ea"/>
                <a:cs typeface="+mj-cs"/>
              </a:rPr>
              <a:t>A</a:t>
            </a:r>
            <a:r>
              <a:rPr lang="en-GB" sz="4700" b="0" spc="-50" dirty="0">
                <a:solidFill>
                  <a:schemeClr val="tx1">
                    <a:lumMod val="75000"/>
                    <a:lumOff val="25000"/>
                  </a:schemeClr>
                </a:solidFill>
                <a:effectLst/>
                <a:latin typeface="+mj-lt"/>
                <a:ea typeface="+mj-ea"/>
                <a:cs typeface="+mj-cs"/>
              </a:rPr>
              <a:t>lternative solutions to work-related stress </a:t>
            </a:r>
            <a:endParaRPr lang="en-US" sz="4700" spc="-50" dirty="0">
              <a:solidFill>
                <a:schemeClr val="tx1">
                  <a:lumMod val="75000"/>
                  <a:lumOff val="25000"/>
                </a:schemeClr>
              </a:solidFill>
              <a:latin typeface="+mj-lt"/>
              <a:ea typeface="+mj-ea"/>
              <a:cs typeface="+mj-cs"/>
            </a:endParaRPr>
          </a:p>
        </p:txBody>
      </p:sp>
      <p:pic>
        <p:nvPicPr>
          <p:cNvPr id="4" name="Imagine 3" descr="O imagine care conține text&#10;&#10;Descriere generată automat">
            <a:extLst>
              <a:ext uri="{FF2B5EF4-FFF2-40B4-BE49-F238E27FC236}">
                <a16:creationId xmlns:a16="http://schemas.microsoft.com/office/drawing/2014/main" id="{A6FAC567-770B-4CB5-9406-4D7D86E35427}"/>
              </a:ext>
            </a:extLst>
          </p:cNvPr>
          <p:cNvPicPr>
            <a:picLocks noChangeAspect="1"/>
          </p:cNvPicPr>
          <p:nvPr/>
        </p:nvPicPr>
        <p:blipFill rotWithShape="1">
          <a:blip r:embed="rId2">
            <a:extLst>
              <a:ext uri="{28A0092B-C50C-407E-A947-70E740481C1C}">
                <a14:useLocalDpi xmlns:a14="http://schemas.microsoft.com/office/drawing/2010/main" val="0"/>
              </a:ext>
            </a:extLst>
          </a:blip>
          <a:srcRect r="17626"/>
          <a:stretch/>
        </p:blipFill>
        <p:spPr>
          <a:xfrm>
            <a:off x="3806612" y="2330450"/>
            <a:ext cx="4639736" cy="3748193"/>
          </a:xfrm>
          <a:prstGeom prst="rect">
            <a:avLst/>
          </a:prstGeom>
          <a:noFill/>
        </p:spPr>
      </p:pic>
    </p:spTree>
    <p:extLst>
      <p:ext uri="{BB962C8B-B14F-4D97-AF65-F5344CB8AC3E}">
        <p14:creationId xmlns:p14="http://schemas.microsoft.com/office/powerpoint/2010/main" val="2219959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ine 3">
            <a:extLst>
              <a:ext uri="{FF2B5EF4-FFF2-40B4-BE49-F238E27FC236}">
                <a16:creationId xmlns:a16="http://schemas.microsoft.com/office/drawing/2014/main" id="{D0647E4B-1A2E-42B0-9733-E2DD4542DA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8984" y="1487656"/>
            <a:ext cx="5928344" cy="3945043"/>
          </a:xfrm>
          <a:prstGeom prst="rect">
            <a:avLst/>
          </a:prstGeom>
          <a:noFill/>
        </p:spPr>
      </p:pic>
    </p:spTree>
    <p:extLst>
      <p:ext uri="{BB962C8B-B14F-4D97-AF65-F5344CB8AC3E}">
        <p14:creationId xmlns:p14="http://schemas.microsoft.com/office/powerpoint/2010/main" val="2738002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3E7CB1AB-54D5-491B-8075-85F3C3CFCF08}"/>
              </a:ext>
            </a:extLst>
          </p:cNvPr>
          <p:cNvSpPr txBox="1"/>
          <p:nvPr/>
        </p:nvSpPr>
        <p:spPr>
          <a:xfrm>
            <a:off x="182880" y="791675"/>
            <a:ext cx="11628120" cy="5472267"/>
          </a:xfrm>
          <a:prstGeom prst="rect">
            <a:avLst/>
          </a:prstGeom>
          <a:noFill/>
        </p:spPr>
        <p:txBody>
          <a:bodyPr wrap="square">
            <a:spAutoFit/>
          </a:bodyPr>
          <a:lstStyle/>
          <a:p>
            <a:pPr marL="0" marR="0">
              <a:lnSpc>
                <a:spcPct val="107000"/>
              </a:lnSpc>
              <a:spcBef>
                <a:spcPts val="0"/>
              </a:spcBef>
              <a:spcAft>
                <a:spcPts val="800"/>
              </a:spcAft>
            </a:pP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References</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CFI (2021) PESTEL Analysis,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https://corporatefinanceinstitute.com/resources/knowledge/strategy/pestel-analysis/</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6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Entrepreneur (2016) 3 Solutions for Workplace stress that actually last,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https://www.entrepreneur.com/article/274945</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Forbes (2013) 12 ways to eliminate stress at work,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https://www.forbes.com/sites/jennagoudreau/2013/03/20/12-ways-to-eliminate-stress-at-work/?sh=2905c7d47f29</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6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FORTH (2018) Great Britain and stress – how bad is it and why is it happening?,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https://www.forthwithlife.co.uk/blog/great-britain-and-stress/</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HSE (2020) Work related stress, anxiety or depression statistics in Great Britain, 2020,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https://www.google.com/url?sa=t&amp;rct=j&amp;q=&amp;esrc=s&amp;source=web&amp;cd=&amp;ved=2ahUKEwjuvofxivzzAhVi-SoKHR9cCMEQFnoECAUQAQ&amp;url=https%3A%2F%2Fwww.hse.gov.uk%2Fstatistics%2Fcausdis%2Fstress.pdf&amp;usg=AOvVaw0rDWf7kl4rMIplPQhSwgzx</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(Accessed at: 6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err="1">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Justworks</a:t>
            </a: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(2017) 10 Ways to reduce workplace stress,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https://justworks.com/blog/10-ways-reduce-workplace-stress</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Mental Health Foundation (2019) Mental Health statistics: stress,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https://www.mentalhealth.org.uk/statistics/mental-health-statistics-stress</a:t>
            </a:r>
            <a:r>
              <a:rPr lang="en-GB" sz="1200" b="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Mind (2021) How to manage stress,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https://www.mind.org.uk/information-support/types-of-mental-health-problems/stress/causes-of-stress/</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(Accessed at: 6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err="1">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Perkbox</a:t>
            </a: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(2020) The 2020 UK workplace stress survey,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https://www.perkbox.com/uk/resources/library/2020-workplace-stress-survey</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University of Cambridge (2021) Human Resources,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https://www.hr.admin.cam.ac.uk/policies-procedures/managing-stress-and-promoting-wellbeing-work-policy/policy-statement/effects</a:t>
            </a:r>
            <a:r>
              <a:rPr lang="en-GB" sz="1200" b="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WHO (2020) Occupational health: stress at the workplace, available at: </a:t>
            </a:r>
            <a:r>
              <a:rPr lang="en-GB" sz="1200" i="1" u="sng"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https://www.who.int/news-room/q-a-detail/ccupational-health-stress-at-the-workplace</a:t>
            </a:r>
            <a:r>
              <a:rPr lang="en-GB" sz="1200" b="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(Accessed at: 2 Nov 2021)</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228600" marR="0">
              <a:lnSpc>
                <a:spcPct val="107000"/>
              </a:lnSpc>
              <a:spcBef>
                <a:spcPts val="0"/>
              </a:spcBef>
              <a:spcAft>
                <a:spcPts val="800"/>
              </a:spcAft>
            </a:pPr>
            <a:r>
              <a:rPr lang="en-GB" sz="1200" b="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i="1" u="none" strike="noStrike"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endParaRPr lang="en-US" sz="1200" i="1"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84304460"/>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1798980_TF56160789" id="{B4064006-FC20-405B-A9FA-D7FB7A00072E}" vid="{238C770F-A034-4EB0-9C75-44676AA1501C}"/>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{4D5419AF-F733-47DF-891E-31B37F8EF6EC}tf56160789_win32</Template>
  <TotalTime>41</TotalTime>
  <Words>775</Words>
  <Application>Microsoft Office PowerPoint</Application>
  <PresentationFormat>Widescreen</PresentationFormat>
  <Paragraphs>48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1_RetrospectVTI</vt:lpstr>
      <vt:lpstr>Problem solving and decision making</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Georgiana Rahău</dc:creator>
  <cp:lastModifiedBy>Razvan Trufia</cp:lastModifiedBy>
  <cp:revision>4</cp:revision>
  <dcterms:created xsi:type="dcterms:W3CDTF">2021-11-09T06:47:21Z</dcterms:created>
  <dcterms:modified xsi:type="dcterms:W3CDTF">2021-11-15T14:56:23Z</dcterms:modified>
</cp:coreProperties>
</file>