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8" r:id="rId3"/>
    <p:sldId id="280" r:id="rId4"/>
    <p:sldId id="266" r:id="rId5"/>
    <p:sldId id="274" r:id="rId6"/>
    <p:sldId id="275" r:id="rId7"/>
    <p:sldId id="276" r:id="rId8"/>
    <p:sldId id="277" r:id="rId9"/>
    <p:sldId id="279" r:id="rId10"/>
    <p:sldId id="273" r:id="rId11"/>
    <p:sldId id="272" r:id="rId12"/>
    <p:sldId id="281" r:id="rId13"/>
    <p:sldId id="268" r:id="rId14"/>
    <p:sldId id="269" r:id="rId15"/>
    <p:sldId id="282" r:id="rId16"/>
    <p:sldId id="264" r:id="rId17"/>
    <p:sldId id="271" r:id="rId18"/>
    <p:sldId id="270" r:id="rId19"/>
    <p:sldId id="265" r:id="rId20"/>
    <p:sldId id="278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136337-5C4E-AF8F-F96A-5179A3BA2185}" v="673" dt="2026-02-12T16:10:15.940"/>
    <p1510:client id="{23726B7A-6478-DEC3-5336-96B0BDCAE7A5}" v="32" dt="2026-02-12T22:35:24.921"/>
    <p1510:client id="{34C00EBF-9536-A5DC-690C-0E5BF2858A6A}" v="3" dt="2026-02-12T17:26:14.450"/>
    <p1510:client id="{429B25FF-95B7-ECFA-9CB0-8CE3AE3D3335}" v="11" dt="2026-02-12T15:57:59.964"/>
    <p1510:client id="{683EF471-71E2-7C7D-917E-1966C4817161}" v="74" dt="2026-02-12T14:52:01.943"/>
    <p1510:client id="{93F9CFB5-3397-115E-C661-E0D44B642CFE}" v="532" dt="2026-02-12T15:58:48.011"/>
    <p1510:client id="{9EFA0062-A881-A528-83E1-2B09C35440C3}" v="24" dt="2026-02-12T14:49:17.006"/>
    <p1510:client id="{A14B3007-D4C7-6F93-7D8C-BF7116A371D0}" v="39" dt="2026-02-11T13:13:19.342"/>
    <p1510:client id="{B478C490-4BCC-202D-95C4-0416BF185E29}" v="61" dt="2026-02-11T19:04:23.268"/>
    <p1510:client id="{C0D11957-9182-17DF-BA24-F2253279B7E8}" v="5" dt="2026-02-12T16:48:47.527"/>
    <p1510:client id="{F755C064-36AF-3F2E-0FC7-6EDCB16E8C39}" v="154" dt="2026-02-12T13:59:32.0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9CE657-FE5A-45B4-A522-29B2B88EC9B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E26A598-E0E9-4E9F-BADD-DDF0429D707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•There have been multiple studies done on the use of robots as assistive tools for the visually impaired.</a:t>
          </a:r>
          <a:endParaRPr lang="en-US" sz="21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C071103C-A2A8-4285-9ABA-6B9F485187F0}" type="parTrans" cxnId="{AB481EE1-303D-4B72-8526-8E9F3D7D21A9}">
      <dgm:prSet/>
      <dgm:spPr/>
      <dgm:t>
        <a:bodyPr/>
        <a:lstStyle/>
        <a:p>
          <a:endParaRPr lang="en-US"/>
        </a:p>
      </dgm:t>
    </dgm:pt>
    <dgm:pt modelId="{C2DA76D1-C67C-43A7-A553-AEDFB44E419D}" type="sibTrans" cxnId="{AB481EE1-303D-4B72-8526-8E9F3D7D21A9}">
      <dgm:prSet/>
      <dgm:spPr/>
      <dgm:t>
        <a:bodyPr/>
        <a:lstStyle/>
        <a:p>
          <a:endParaRPr lang="en-US"/>
        </a:p>
      </dgm:t>
    </dgm:pt>
    <dgm:pt modelId="{C677CBAA-251F-4E77-8E59-B9D1127A0AF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latin typeface="Aptos"/>
              <a:ea typeface="+mn-ea"/>
              <a:cs typeface="+mn-cs"/>
            </a:rPr>
            <a:t>•An article published in 2025 looks at using Spot as a guide dog to help blind people navigate around pedestrians in a public area [1], exploring the cooperative interaction between robots and the disabled.</a:t>
          </a:r>
          <a:endParaRPr lang="en-US" sz="21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6211C91F-500F-4B08-A9B1-543E022045B4}" type="parTrans" cxnId="{2B377D3A-598B-4812-8985-7BF756404BB6}">
      <dgm:prSet/>
      <dgm:spPr/>
      <dgm:t>
        <a:bodyPr/>
        <a:lstStyle/>
        <a:p>
          <a:endParaRPr lang="en-US"/>
        </a:p>
      </dgm:t>
    </dgm:pt>
    <dgm:pt modelId="{9C1A400D-0B2C-4966-9471-7963FE35D0C2}" type="sibTrans" cxnId="{2B377D3A-598B-4812-8985-7BF756404BB6}">
      <dgm:prSet/>
      <dgm:spPr/>
      <dgm:t>
        <a:bodyPr/>
        <a:lstStyle/>
        <a:p>
          <a:endParaRPr lang="en-US"/>
        </a:p>
      </dgm:t>
    </dgm:pt>
    <dgm:pt modelId="{A56EAF3D-0CE2-4450-AB8A-5AE36FFFABF0}" type="pres">
      <dgm:prSet presAssocID="{C19CE657-FE5A-45B4-A522-29B2B88EC9B5}" presName="linear" presStyleCnt="0">
        <dgm:presLayoutVars>
          <dgm:animLvl val="lvl"/>
          <dgm:resizeHandles val="exact"/>
        </dgm:presLayoutVars>
      </dgm:prSet>
      <dgm:spPr/>
    </dgm:pt>
    <dgm:pt modelId="{77A7DAA9-2969-48C7-B806-ADB472DFCFA0}" type="pres">
      <dgm:prSet presAssocID="{2E26A598-E0E9-4E9F-BADD-DDF0429D707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5BA16B1-B54E-4813-A755-EF7DF4DEFE0A}" type="pres">
      <dgm:prSet presAssocID="{C2DA76D1-C67C-43A7-A553-AEDFB44E419D}" presName="spacer" presStyleCnt="0"/>
      <dgm:spPr/>
    </dgm:pt>
    <dgm:pt modelId="{5EB8F680-1288-49BA-B7D3-565B543DD7CD}" type="pres">
      <dgm:prSet presAssocID="{C677CBAA-251F-4E77-8E59-B9D1127A0AF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7D7DE01-B2F5-4518-B71B-E77A8AFC9BB6}" type="presOf" srcId="{C19CE657-FE5A-45B4-A522-29B2B88EC9B5}" destId="{A56EAF3D-0CE2-4450-AB8A-5AE36FFFABF0}" srcOrd="0" destOrd="0" presId="urn:microsoft.com/office/officeart/2005/8/layout/vList2"/>
    <dgm:cxn modelId="{2B377D3A-598B-4812-8985-7BF756404BB6}" srcId="{C19CE657-FE5A-45B4-A522-29B2B88EC9B5}" destId="{C677CBAA-251F-4E77-8E59-B9D1127A0AF0}" srcOrd="1" destOrd="0" parTransId="{6211C91F-500F-4B08-A9B1-543E022045B4}" sibTransId="{9C1A400D-0B2C-4966-9471-7963FE35D0C2}"/>
    <dgm:cxn modelId="{47BC1352-11FB-4F8F-B917-123F8C058AAB}" type="presOf" srcId="{2E26A598-E0E9-4E9F-BADD-DDF0429D7074}" destId="{77A7DAA9-2969-48C7-B806-ADB472DFCFA0}" srcOrd="0" destOrd="0" presId="urn:microsoft.com/office/officeart/2005/8/layout/vList2"/>
    <dgm:cxn modelId="{2501B39A-EA9B-450A-925B-F5343BBCC5CB}" type="presOf" srcId="{C677CBAA-251F-4E77-8E59-B9D1127A0AF0}" destId="{5EB8F680-1288-49BA-B7D3-565B543DD7CD}" srcOrd="0" destOrd="0" presId="urn:microsoft.com/office/officeart/2005/8/layout/vList2"/>
    <dgm:cxn modelId="{AB481EE1-303D-4B72-8526-8E9F3D7D21A9}" srcId="{C19CE657-FE5A-45B4-A522-29B2B88EC9B5}" destId="{2E26A598-E0E9-4E9F-BADD-DDF0429D7074}" srcOrd="0" destOrd="0" parTransId="{C071103C-A2A8-4285-9ABA-6B9F485187F0}" sibTransId="{C2DA76D1-C67C-43A7-A553-AEDFB44E419D}"/>
    <dgm:cxn modelId="{5F9AFF89-B813-4596-B032-85383D86E6E9}" type="presParOf" srcId="{A56EAF3D-0CE2-4450-AB8A-5AE36FFFABF0}" destId="{77A7DAA9-2969-48C7-B806-ADB472DFCFA0}" srcOrd="0" destOrd="0" presId="urn:microsoft.com/office/officeart/2005/8/layout/vList2"/>
    <dgm:cxn modelId="{E761A084-C80D-446E-AFAC-B8889D453A4A}" type="presParOf" srcId="{A56EAF3D-0CE2-4450-AB8A-5AE36FFFABF0}" destId="{F5BA16B1-B54E-4813-A755-EF7DF4DEFE0A}" srcOrd="1" destOrd="0" presId="urn:microsoft.com/office/officeart/2005/8/layout/vList2"/>
    <dgm:cxn modelId="{FFB8B580-EF0C-4D98-B0EE-E0C9C020BF45}" type="presParOf" srcId="{A56EAF3D-0CE2-4450-AB8A-5AE36FFFABF0}" destId="{5EB8F680-1288-49BA-B7D3-565B543DD7C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45ACDF-E076-4355-8FC3-B916BCF3944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0886E21-0A8C-4A96-8230-4ED578F5B1C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4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Whilst it demonstrates the potential use of the technology, it only focuses on pedestrian navigation and spatial awareness.</a:t>
          </a:r>
          <a:endParaRPr lang="en-US" sz="24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86578A17-08DD-4A7E-BB4D-00F090979A0A}" type="parTrans" cxnId="{C7DBCC1C-9581-4AD7-A7B8-9C8B266A0BA8}">
      <dgm:prSet/>
      <dgm:spPr/>
      <dgm:t>
        <a:bodyPr/>
        <a:lstStyle/>
        <a:p>
          <a:endParaRPr lang="en-US"/>
        </a:p>
      </dgm:t>
    </dgm:pt>
    <dgm:pt modelId="{B698808D-12ED-4431-99D7-3E6DDD79C200}" type="sibTrans" cxnId="{C7DBCC1C-9581-4AD7-A7B8-9C8B266A0BA8}">
      <dgm:prSet/>
      <dgm:spPr/>
      <dgm:t>
        <a:bodyPr/>
        <a:lstStyle/>
        <a:p>
          <a:endParaRPr lang="en-US"/>
        </a:p>
      </dgm:t>
    </dgm:pt>
    <dgm:pt modelId="{8DDB29BD-AD2C-4AD7-930B-19947438502B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400">
              <a:solidFill>
                <a:srgbClr val="FFFFFF"/>
              </a:solidFill>
              <a:latin typeface="Aptos"/>
              <a:ea typeface="+mn-ea"/>
              <a:cs typeface="+mn-cs"/>
            </a:rPr>
            <a:t>The article suggests that: “Future research could expand on the potential of such assistive technology to enhance accessibility and independence for people with disabilities.”</a:t>
          </a:r>
          <a:endParaRPr lang="en-US" sz="24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F21EF711-E481-462E-B8CD-7D59521EE134}" type="parTrans" cxnId="{1B50768D-2221-419D-A871-201C229B1A7C}">
      <dgm:prSet/>
      <dgm:spPr/>
      <dgm:t>
        <a:bodyPr/>
        <a:lstStyle/>
        <a:p>
          <a:endParaRPr lang="en-US"/>
        </a:p>
      </dgm:t>
    </dgm:pt>
    <dgm:pt modelId="{9E70D1E1-8988-4173-AB00-64CC49D665C3}" type="sibTrans" cxnId="{1B50768D-2221-419D-A871-201C229B1A7C}">
      <dgm:prSet/>
      <dgm:spPr/>
      <dgm:t>
        <a:bodyPr/>
        <a:lstStyle/>
        <a:p>
          <a:endParaRPr lang="en-US"/>
        </a:p>
      </dgm:t>
    </dgm:pt>
    <dgm:pt modelId="{48445C78-326D-4915-8A89-7B5DBB717D12}" type="pres">
      <dgm:prSet presAssocID="{C345ACDF-E076-4355-8FC3-B916BCF39440}" presName="linear" presStyleCnt="0">
        <dgm:presLayoutVars>
          <dgm:animLvl val="lvl"/>
          <dgm:resizeHandles val="exact"/>
        </dgm:presLayoutVars>
      </dgm:prSet>
      <dgm:spPr/>
    </dgm:pt>
    <dgm:pt modelId="{83CDC2C0-54A8-4E2E-9B13-05E44889FDEF}" type="pres">
      <dgm:prSet presAssocID="{90886E21-0A8C-4A96-8230-4ED578F5B1C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D8542E6-2993-4221-A283-B3107CBF5C06}" type="pres">
      <dgm:prSet presAssocID="{B698808D-12ED-4431-99D7-3E6DDD79C200}" presName="spacer" presStyleCnt="0"/>
      <dgm:spPr/>
    </dgm:pt>
    <dgm:pt modelId="{9A3DAF35-70B8-407F-B361-45E249B7AB0A}" type="pres">
      <dgm:prSet presAssocID="{8DDB29BD-AD2C-4AD7-930B-19947438502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7F44D12-D1B2-4D26-99CE-C09C64272AEA}" type="presOf" srcId="{90886E21-0A8C-4A96-8230-4ED578F5B1CC}" destId="{83CDC2C0-54A8-4E2E-9B13-05E44889FDEF}" srcOrd="0" destOrd="0" presId="urn:microsoft.com/office/officeart/2005/8/layout/vList2"/>
    <dgm:cxn modelId="{C7DBCC1C-9581-4AD7-A7B8-9C8B266A0BA8}" srcId="{C345ACDF-E076-4355-8FC3-B916BCF39440}" destId="{90886E21-0A8C-4A96-8230-4ED578F5B1CC}" srcOrd="0" destOrd="0" parTransId="{86578A17-08DD-4A7E-BB4D-00F090979A0A}" sibTransId="{B698808D-12ED-4431-99D7-3E6DDD79C200}"/>
    <dgm:cxn modelId="{14E9D645-E828-41E6-A4A4-694E7BBEE061}" type="presOf" srcId="{C345ACDF-E076-4355-8FC3-B916BCF39440}" destId="{48445C78-326D-4915-8A89-7B5DBB717D12}" srcOrd="0" destOrd="0" presId="urn:microsoft.com/office/officeart/2005/8/layout/vList2"/>
    <dgm:cxn modelId="{1B50768D-2221-419D-A871-201C229B1A7C}" srcId="{C345ACDF-E076-4355-8FC3-B916BCF39440}" destId="{8DDB29BD-AD2C-4AD7-930B-19947438502B}" srcOrd="1" destOrd="0" parTransId="{F21EF711-E481-462E-B8CD-7D59521EE134}" sibTransId="{9E70D1E1-8988-4173-AB00-64CC49D665C3}"/>
    <dgm:cxn modelId="{F7D91EBC-DA6B-4F21-AC89-D660CD55D62D}" type="presOf" srcId="{8DDB29BD-AD2C-4AD7-930B-19947438502B}" destId="{9A3DAF35-70B8-407F-B361-45E249B7AB0A}" srcOrd="0" destOrd="0" presId="urn:microsoft.com/office/officeart/2005/8/layout/vList2"/>
    <dgm:cxn modelId="{7D3C2912-6A44-44F7-9277-4F9FA3430DB3}" type="presParOf" srcId="{48445C78-326D-4915-8A89-7B5DBB717D12}" destId="{83CDC2C0-54A8-4E2E-9B13-05E44889FDEF}" srcOrd="0" destOrd="0" presId="urn:microsoft.com/office/officeart/2005/8/layout/vList2"/>
    <dgm:cxn modelId="{7721EC4D-8BBB-46C0-B955-47B1FD4AE006}" type="presParOf" srcId="{48445C78-326D-4915-8A89-7B5DBB717D12}" destId="{1D8542E6-2993-4221-A283-B3107CBF5C06}" srcOrd="1" destOrd="0" presId="urn:microsoft.com/office/officeart/2005/8/layout/vList2"/>
    <dgm:cxn modelId="{01FA7F28-3F6E-41E4-BE94-EAE1E1106062}" type="presParOf" srcId="{48445C78-326D-4915-8A89-7B5DBB717D12}" destId="{9A3DAF35-70B8-407F-B361-45E249B7AB0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561A3E-CB11-4D0A-820D-F660CA61FA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115208-4F90-453B-9269-28C1AB2601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 One area where a robot guide dog could have advantages over a real guide dog is with regards to deciding when it is safe to cross a street.</a:t>
          </a:r>
          <a:endParaRPr lang="en-US"/>
        </a:p>
      </dgm:t>
    </dgm:pt>
    <dgm:pt modelId="{70E8D24D-6144-45D0-A13C-9910B929A63F}" type="parTrans" cxnId="{2FEA4282-2925-413D-938B-F613AECAC8D3}">
      <dgm:prSet/>
      <dgm:spPr/>
      <dgm:t>
        <a:bodyPr/>
        <a:lstStyle/>
        <a:p>
          <a:endParaRPr lang="en-US"/>
        </a:p>
      </dgm:t>
    </dgm:pt>
    <dgm:pt modelId="{4E147CD6-C2DA-4011-B558-213D01726E79}" type="sibTrans" cxnId="{2FEA4282-2925-413D-938B-F613AECAC8D3}">
      <dgm:prSet/>
      <dgm:spPr/>
      <dgm:t>
        <a:bodyPr/>
        <a:lstStyle/>
        <a:p>
          <a:endParaRPr lang="en-US"/>
        </a:p>
      </dgm:t>
    </dgm:pt>
    <dgm:pt modelId="{6869C866-5224-4A9B-91B8-528CC76EBE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 In 2020, a study was conducted on how effective a guide dog robot is with regards to traffic patterns, such as traffic light signals and car distances [</a:t>
          </a:r>
          <a:r>
            <a:rPr lang="en-GB">
              <a:latin typeface="Aptos Display" panose="020F0302020204030204"/>
            </a:rPr>
            <a:t>2</a:t>
          </a:r>
          <a:r>
            <a:rPr lang="en-GB"/>
            <a:t>].</a:t>
          </a:r>
          <a:endParaRPr lang="en-US"/>
        </a:p>
      </dgm:t>
    </dgm:pt>
    <dgm:pt modelId="{6C9FD435-D3AD-4104-81A4-3B70D7C5CED9}" type="parTrans" cxnId="{78D7DF5C-C1AE-4116-B503-5874898487E4}">
      <dgm:prSet/>
      <dgm:spPr/>
      <dgm:t>
        <a:bodyPr/>
        <a:lstStyle/>
        <a:p>
          <a:endParaRPr lang="en-US"/>
        </a:p>
      </dgm:t>
    </dgm:pt>
    <dgm:pt modelId="{A66AE689-04C5-48E3-BBB6-96DDD7E1F52F}" type="sibTrans" cxnId="{78D7DF5C-C1AE-4116-B503-5874898487E4}">
      <dgm:prSet/>
      <dgm:spPr/>
      <dgm:t>
        <a:bodyPr/>
        <a:lstStyle/>
        <a:p>
          <a:endParaRPr lang="en-US"/>
        </a:p>
      </dgm:t>
    </dgm:pt>
    <dgm:pt modelId="{A9B31040-1227-42B9-A83E-02DE64A08335}" type="pres">
      <dgm:prSet presAssocID="{63561A3E-CB11-4D0A-820D-F660CA61FA57}" presName="root" presStyleCnt="0">
        <dgm:presLayoutVars>
          <dgm:dir/>
          <dgm:resizeHandles val="exact"/>
        </dgm:presLayoutVars>
      </dgm:prSet>
      <dgm:spPr/>
    </dgm:pt>
    <dgm:pt modelId="{1A13CC03-F08A-4EA8-AFF2-30F50B3EB5FB}" type="pres">
      <dgm:prSet presAssocID="{10115208-4F90-453B-9269-28C1AB260123}" presName="compNode" presStyleCnt="0"/>
      <dgm:spPr/>
    </dgm:pt>
    <dgm:pt modelId="{4BE5C847-6430-4DEB-BBA6-760036EE9706}" type="pres">
      <dgm:prSet presAssocID="{10115208-4F90-453B-9269-28C1AB260123}" presName="bgRect" presStyleLbl="bgShp" presStyleIdx="0" presStyleCnt="2"/>
      <dgm:spPr/>
    </dgm:pt>
    <dgm:pt modelId="{8AD22A9F-5B24-4D43-A5E2-DC45A8E633C4}" type="pres">
      <dgm:prSet presAssocID="{10115208-4F90-453B-9269-28C1AB26012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743F2265-3A46-43CD-B0CF-BF7565CD2521}" type="pres">
      <dgm:prSet presAssocID="{10115208-4F90-453B-9269-28C1AB260123}" presName="spaceRect" presStyleCnt="0"/>
      <dgm:spPr/>
    </dgm:pt>
    <dgm:pt modelId="{ACF13D83-3C8D-4EB3-9CCE-548213243FFA}" type="pres">
      <dgm:prSet presAssocID="{10115208-4F90-453B-9269-28C1AB260123}" presName="parTx" presStyleLbl="revTx" presStyleIdx="0" presStyleCnt="2">
        <dgm:presLayoutVars>
          <dgm:chMax val="0"/>
          <dgm:chPref val="0"/>
        </dgm:presLayoutVars>
      </dgm:prSet>
      <dgm:spPr/>
    </dgm:pt>
    <dgm:pt modelId="{AEB37FCC-A012-4591-8412-80D6B5BF6ADB}" type="pres">
      <dgm:prSet presAssocID="{4E147CD6-C2DA-4011-B558-213D01726E79}" presName="sibTrans" presStyleCnt="0"/>
      <dgm:spPr/>
    </dgm:pt>
    <dgm:pt modelId="{B06AA666-E7D7-46BE-A145-1FC3D79F7695}" type="pres">
      <dgm:prSet presAssocID="{6869C866-5224-4A9B-91B8-528CC76EBEA8}" presName="compNode" presStyleCnt="0"/>
      <dgm:spPr/>
    </dgm:pt>
    <dgm:pt modelId="{55E6372A-A401-439B-93E9-311AB08706E1}" type="pres">
      <dgm:prSet presAssocID="{6869C866-5224-4A9B-91B8-528CC76EBEA8}" presName="bgRect" presStyleLbl="bgShp" presStyleIdx="1" presStyleCnt="2"/>
      <dgm:spPr/>
    </dgm:pt>
    <dgm:pt modelId="{A343BB96-1EE9-431E-BFED-8144E001DA68}" type="pres">
      <dgm:prSet presAssocID="{6869C866-5224-4A9B-91B8-528CC76EBEA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897ED2E0-DC17-420A-AA20-29910ED2E1CC}" type="pres">
      <dgm:prSet presAssocID="{6869C866-5224-4A9B-91B8-528CC76EBEA8}" presName="spaceRect" presStyleCnt="0"/>
      <dgm:spPr/>
    </dgm:pt>
    <dgm:pt modelId="{C4FCA087-F4F8-4BBF-82E5-0DF55ECAEBEE}" type="pres">
      <dgm:prSet presAssocID="{6869C866-5224-4A9B-91B8-528CC76EBEA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8D7DF5C-C1AE-4116-B503-5874898487E4}" srcId="{63561A3E-CB11-4D0A-820D-F660CA61FA57}" destId="{6869C866-5224-4A9B-91B8-528CC76EBEA8}" srcOrd="1" destOrd="0" parTransId="{6C9FD435-D3AD-4104-81A4-3B70D7C5CED9}" sibTransId="{A66AE689-04C5-48E3-BBB6-96DDD7E1F52F}"/>
    <dgm:cxn modelId="{2FEA4282-2925-413D-938B-F613AECAC8D3}" srcId="{63561A3E-CB11-4D0A-820D-F660CA61FA57}" destId="{10115208-4F90-453B-9269-28C1AB260123}" srcOrd="0" destOrd="0" parTransId="{70E8D24D-6144-45D0-A13C-9910B929A63F}" sibTransId="{4E147CD6-C2DA-4011-B558-213D01726E79}"/>
    <dgm:cxn modelId="{75C3B9AC-298E-40EC-A5C6-9F149B70A770}" type="presOf" srcId="{6869C866-5224-4A9B-91B8-528CC76EBEA8}" destId="{C4FCA087-F4F8-4BBF-82E5-0DF55ECAEBEE}" srcOrd="0" destOrd="0" presId="urn:microsoft.com/office/officeart/2018/2/layout/IconVerticalSolidList"/>
    <dgm:cxn modelId="{9542B7BD-3715-4121-B45C-B4E3923F0CB6}" type="presOf" srcId="{10115208-4F90-453B-9269-28C1AB260123}" destId="{ACF13D83-3C8D-4EB3-9CCE-548213243FFA}" srcOrd="0" destOrd="0" presId="urn:microsoft.com/office/officeart/2018/2/layout/IconVerticalSolidList"/>
    <dgm:cxn modelId="{E1A3E5E1-D115-45C4-9F58-BF6CBE1C5195}" type="presOf" srcId="{63561A3E-CB11-4D0A-820D-F660CA61FA57}" destId="{A9B31040-1227-42B9-A83E-02DE64A08335}" srcOrd="0" destOrd="0" presId="urn:microsoft.com/office/officeart/2018/2/layout/IconVerticalSolidList"/>
    <dgm:cxn modelId="{B1BDC293-23E7-44CA-B6F8-7E8E891F495D}" type="presParOf" srcId="{A9B31040-1227-42B9-A83E-02DE64A08335}" destId="{1A13CC03-F08A-4EA8-AFF2-30F50B3EB5FB}" srcOrd="0" destOrd="0" presId="urn:microsoft.com/office/officeart/2018/2/layout/IconVerticalSolidList"/>
    <dgm:cxn modelId="{48964E32-DB5B-452F-A04D-CFF2B8378A68}" type="presParOf" srcId="{1A13CC03-F08A-4EA8-AFF2-30F50B3EB5FB}" destId="{4BE5C847-6430-4DEB-BBA6-760036EE9706}" srcOrd="0" destOrd="0" presId="urn:microsoft.com/office/officeart/2018/2/layout/IconVerticalSolidList"/>
    <dgm:cxn modelId="{5B7CB336-FD53-43EC-BD41-E5CA830D30CA}" type="presParOf" srcId="{1A13CC03-F08A-4EA8-AFF2-30F50B3EB5FB}" destId="{8AD22A9F-5B24-4D43-A5E2-DC45A8E633C4}" srcOrd="1" destOrd="0" presId="urn:microsoft.com/office/officeart/2018/2/layout/IconVerticalSolidList"/>
    <dgm:cxn modelId="{F854FD94-1179-4349-915D-3E776843B981}" type="presParOf" srcId="{1A13CC03-F08A-4EA8-AFF2-30F50B3EB5FB}" destId="{743F2265-3A46-43CD-B0CF-BF7565CD2521}" srcOrd="2" destOrd="0" presId="urn:microsoft.com/office/officeart/2018/2/layout/IconVerticalSolidList"/>
    <dgm:cxn modelId="{17808BA9-9D7A-4FA6-A57C-9C8AD5008E00}" type="presParOf" srcId="{1A13CC03-F08A-4EA8-AFF2-30F50B3EB5FB}" destId="{ACF13D83-3C8D-4EB3-9CCE-548213243FFA}" srcOrd="3" destOrd="0" presId="urn:microsoft.com/office/officeart/2018/2/layout/IconVerticalSolidList"/>
    <dgm:cxn modelId="{46BBB9E6-2F72-4E81-8804-356B2235D793}" type="presParOf" srcId="{A9B31040-1227-42B9-A83E-02DE64A08335}" destId="{AEB37FCC-A012-4591-8412-80D6B5BF6ADB}" srcOrd="1" destOrd="0" presId="urn:microsoft.com/office/officeart/2018/2/layout/IconVerticalSolidList"/>
    <dgm:cxn modelId="{B5C2BC94-A531-4677-900C-DDB0E0CCDB37}" type="presParOf" srcId="{A9B31040-1227-42B9-A83E-02DE64A08335}" destId="{B06AA666-E7D7-46BE-A145-1FC3D79F7695}" srcOrd="2" destOrd="0" presId="urn:microsoft.com/office/officeart/2018/2/layout/IconVerticalSolidList"/>
    <dgm:cxn modelId="{55F47602-EE98-48D5-8EBB-A2FA7A7EA0A7}" type="presParOf" srcId="{B06AA666-E7D7-46BE-A145-1FC3D79F7695}" destId="{55E6372A-A401-439B-93E9-311AB08706E1}" srcOrd="0" destOrd="0" presId="urn:microsoft.com/office/officeart/2018/2/layout/IconVerticalSolidList"/>
    <dgm:cxn modelId="{E3648316-C951-4AF6-8979-653A2353514A}" type="presParOf" srcId="{B06AA666-E7D7-46BE-A145-1FC3D79F7695}" destId="{A343BB96-1EE9-431E-BFED-8144E001DA68}" srcOrd="1" destOrd="0" presId="urn:microsoft.com/office/officeart/2018/2/layout/IconVerticalSolidList"/>
    <dgm:cxn modelId="{354D847C-5C7F-4F8E-B86F-58D50D5BE7C6}" type="presParOf" srcId="{B06AA666-E7D7-46BE-A145-1FC3D79F7695}" destId="{897ED2E0-DC17-420A-AA20-29910ED2E1CC}" srcOrd="2" destOrd="0" presId="urn:microsoft.com/office/officeart/2018/2/layout/IconVerticalSolidList"/>
    <dgm:cxn modelId="{E3861D04-BAAA-4D06-9FB6-897695FD349A}" type="presParOf" srcId="{B06AA666-E7D7-46BE-A145-1FC3D79F7695}" destId="{C4FCA087-F4F8-4BBF-82E5-0DF55ECAEBE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011D40-9D47-4B41-9CAB-5E233D4924C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0314DC-41D6-4BCD-8FAC-6BA7AA37B0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However, the study only assesses the effectiveness of traffic pattern recognition within indoor environments. </a:t>
          </a:r>
          <a:endParaRPr lang="en-US"/>
        </a:p>
      </dgm:t>
    </dgm:pt>
    <dgm:pt modelId="{62BA1B8F-2F31-4BD2-95D8-F40452A2D276}" type="parTrans" cxnId="{9B6B2E0E-1FDD-4685-8D8A-FFAEA835D141}">
      <dgm:prSet/>
      <dgm:spPr/>
      <dgm:t>
        <a:bodyPr/>
        <a:lstStyle/>
        <a:p>
          <a:endParaRPr lang="en-US"/>
        </a:p>
      </dgm:t>
    </dgm:pt>
    <dgm:pt modelId="{E5485297-05C8-4D57-8C5F-2C64FF2EB1FF}" type="sibTrans" cxnId="{9B6B2E0E-1FDD-4685-8D8A-FFAEA835D141}">
      <dgm:prSet/>
      <dgm:spPr/>
      <dgm:t>
        <a:bodyPr/>
        <a:lstStyle/>
        <a:p>
          <a:endParaRPr lang="en-US"/>
        </a:p>
      </dgm:t>
    </dgm:pt>
    <dgm:pt modelId="{AA7B4866-BE92-4524-B841-A4AF5E4FB3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study does not look at how effective the technology could be within an outdoor setting, suggesting further research can be done in this area.</a:t>
          </a:r>
          <a:endParaRPr lang="en-US"/>
        </a:p>
      </dgm:t>
    </dgm:pt>
    <dgm:pt modelId="{29710255-7F74-4C67-9FC8-E79875C917C0}" type="parTrans" cxnId="{7864A0D7-561A-48FE-8111-B4A54ADD8A0B}">
      <dgm:prSet/>
      <dgm:spPr/>
      <dgm:t>
        <a:bodyPr/>
        <a:lstStyle/>
        <a:p>
          <a:endParaRPr lang="en-US"/>
        </a:p>
      </dgm:t>
    </dgm:pt>
    <dgm:pt modelId="{6205E825-063B-44F1-98AB-E30F6FA7EECA}" type="sibTrans" cxnId="{7864A0D7-561A-48FE-8111-B4A54ADD8A0B}">
      <dgm:prSet/>
      <dgm:spPr/>
      <dgm:t>
        <a:bodyPr/>
        <a:lstStyle/>
        <a:p>
          <a:endParaRPr lang="en-US"/>
        </a:p>
      </dgm:t>
    </dgm:pt>
    <dgm:pt modelId="{BADC0E5F-CD93-4C14-83A5-E0E248AAD814}" type="pres">
      <dgm:prSet presAssocID="{15011D40-9D47-4B41-9CAB-5E233D4924CA}" presName="root" presStyleCnt="0">
        <dgm:presLayoutVars>
          <dgm:dir/>
          <dgm:resizeHandles val="exact"/>
        </dgm:presLayoutVars>
      </dgm:prSet>
      <dgm:spPr/>
    </dgm:pt>
    <dgm:pt modelId="{6FB93E73-4B88-46CA-8373-D4C8CAF9E6AD}" type="pres">
      <dgm:prSet presAssocID="{0D0314DC-41D6-4BCD-8FAC-6BA7AA37B0DB}" presName="compNode" presStyleCnt="0"/>
      <dgm:spPr/>
    </dgm:pt>
    <dgm:pt modelId="{E6481D45-B524-429D-AECB-C0B32E0B3464}" type="pres">
      <dgm:prSet presAssocID="{0D0314DC-41D6-4BCD-8FAC-6BA7AA37B0DB}" presName="bgRect" presStyleLbl="bgShp" presStyleIdx="0" presStyleCnt="2"/>
      <dgm:spPr/>
    </dgm:pt>
    <dgm:pt modelId="{E2C7D66A-F674-4C83-84AE-9A029CC27A09}" type="pres">
      <dgm:prSet presAssocID="{0D0314DC-41D6-4BCD-8FAC-6BA7AA37B0D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 with solid fill"/>
        </a:ext>
      </dgm:extLst>
    </dgm:pt>
    <dgm:pt modelId="{1ECDB100-D7F9-4E84-993A-BA5A3E11E627}" type="pres">
      <dgm:prSet presAssocID="{0D0314DC-41D6-4BCD-8FAC-6BA7AA37B0DB}" presName="spaceRect" presStyleCnt="0"/>
      <dgm:spPr/>
    </dgm:pt>
    <dgm:pt modelId="{68E578E9-57E3-4C82-80F7-B37FEAD59F40}" type="pres">
      <dgm:prSet presAssocID="{0D0314DC-41D6-4BCD-8FAC-6BA7AA37B0DB}" presName="parTx" presStyleLbl="revTx" presStyleIdx="0" presStyleCnt="2">
        <dgm:presLayoutVars>
          <dgm:chMax val="0"/>
          <dgm:chPref val="0"/>
        </dgm:presLayoutVars>
      </dgm:prSet>
      <dgm:spPr/>
    </dgm:pt>
    <dgm:pt modelId="{AFB50CDF-7171-4399-A4F7-613A946A5D9C}" type="pres">
      <dgm:prSet presAssocID="{E5485297-05C8-4D57-8C5F-2C64FF2EB1FF}" presName="sibTrans" presStyleCnt="0"/>
      <dgm:spPr/>
    </dgm:pt>
    <dgm:pt modelId="{02FE656F-370F-4518-A421-ED12A8E223A7}" type="pres">
      <dgm:prSet presAssocID="{AA7B4866-BE92-4524-B841-A4AF5E4FB322}" presName="compNode" presStyleCnt="0"/>
      <dgm:spPr/>
    </dgm:pt>
    <dgm:pt modelId="{9E95F3AF-4489-48D2-BED9-FBCC8E1E2894}" type="pres">
      <dgm:prSet presAssocID="{AA7B4866-BE92-4524-B841-A4AF5E4FB322}" presName="bgRect" presStyleLbl="bgShp" presStyleIdx="1" presStyleCnt="2"/>
      <dgm:spPr/>
    </dgm:pt>
    <dgm:pt modelId="{C5B14D51-9DBC-42CB-BE82-9D22CE38D2BB}" type="pres">
      <dgm:prSet presAssocID="{AA7B4866-BE92-4524-B841-A4AF5E4FB32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47AFFE3-1125-4B24-8F72-3F6A02FC474F}" type="pres">
      <dgm:prSet presAssocID="{AA7B4866-BE92-4524-B841-A4AF5E4FB322}" presName="spaceRect" presStyleCnt="0"/>
      <dgm:spPr/>
    </dgm:pt>
    <dgm:pt modelId="{E4FE8602-75F9-4D1F-A0FF-43644F16E0F0}" type="pres">
      <dgm:prSet presAssocID="{AA7B4866-BE92-4524-B841-A4AF5E4FB32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B6B2E0E-1FDD-4685-8D8A-FFAEA835D141}" srcId="{15011D40-9D47-4B41-9CAB-5E233D4924CA}" destId="{0D0314DC-41D6-4BCD-8FAC-6BA7AA37B0DB}" srcOrd="0" destOrd="0" parTransId="{62BA1B8F-2F31-4BD2-95D8-F40452A2D276}" sibTransId="{E5485297-05C8-4D57-8C5F-2C64FF2EB1FF}"/>
    <dgm:cxn modelId="{E5233312-FB69-4BD7-B85F-4E2D40B926E2}" type="presOf" srcId="{15011D40-9D47-4B41-9CAB-5E233D4924CA}" destId="{BADC0E5F-CD93-4C14-83A5-E0E248AAD814}" srcOrd="0" destOrd="0" presId="urn:microsoft.com/office/officeart/2018/2/layout/IconVerticalSolidList"/>
    <dgm:cxn modelId="{B64DF261-731E-4032-A83C-C92D98F55D70}" type="presOf" srcId="{AA7B4866-BE92-4524-B841-A4AF5E4FB322}" destId="{E4FE8602-75F9-4D1F-A0FF-43644F16E0F0}" srcOrd="0" destOrd="0" presId="urn:microsoft.com/office/officeart/2018/2/layout/IconVerticalSolidList"/>
    <dgm:cxn modelId="{7864A0D7-561A-48FE-8111-B4A54ADD8A0B}" srcId="{15011D40-9D47-4B41-9CAB-5E233D4924CA}" destId="{AA7B4866-BE92-4524-B841-A4AF5E4FB322}" srcOrd="1" destOrd="0" parTransId="{29710255-7F74-4C67-9FC8-E79875C917C0}" sibTransId="{6205E825-063B-44F1-98AB-E30F6FA7EECA}"/>
    <dgm:cxn modelId="{ED4DF4E6-9A5B-4FDE-9D48-01C37E8B90BD}" type="presOf" srcId="{0D0314DC-41D6-4BCD-8FAC-6BA7AA37B0DB}" destId="{68E578E9-57E3-4C82-80F7-B37FEAD59F40}" srcOrd="0" destOrd="0" presId="urn:microsoft.com/office/officeart/2018/2/layout/IconVerticalSolidList"/>
    <dgm:cxn modelId="{41A0FE83-D261-4995-8CA8-2D9B28F7AD0D}" type="presParOf" srcId="{BADC0E5F-CD93-4C14-83A5-E0E248AAD814}" destId="{6FB93E73-4B88-46CA-8373-D4C8CAF9E6AD}" srcOrd="0" destOrd="0" presId="urn:microsoft.com/office/officeart/2018/2/layout/IconVerticalSolidList"/>
    <dgm:cxn modelId="{0F317EFF-042E-4E5F-A9A2-E7F117569273}" type="presParOf" srcId="{6FB93E73-4B88-46CA-8373-D4C8CAF9E6AD}" destId="{E6481D45-B524-429D-AECB-C0B32E0B3464}" srcOrd="0" destOrd="0" presId="urn:microsoft.com/office/officeart/2018/2/layout/IconVerticalSolidList"/>
    <dgm:cxn modelId="{DAF7F367-437A-47A0-9CE1-1AA7589EE6B1}" type="presParOf" srcId="{6FB93E73-4B88-46CA-8373-D4C8CAF9E6AD}" destId="{E2C7D66A-F674-4C83-84AE-9A029CC27A09}" srcOrd="1" destOrd="0" presId="urn:microsoft.com/office/officeart/2018/2/layout/IconVerticalSolidList"/>
    <dgm:cxn modelId="{1AD9145F-323F-4542-82FB-CEE76D473593}" type="presParOf" srcId="{6FB93E73-4B88-46CA-8373-D4C8CAF9E6AD}" destId="{1ECDB100-D7F9-4E84-993A-BA5A3E11E627}" srcOrd="2" destOrd="0" presId="urn:microsoft.com/office/officeart/2018/2/layout/IconVerticalSolidList"/>
    <dgm:cxn modelId="{2F9541D4-5B32-484A-9BB0-ACDF30C799E3}" type="presParOf" srcId="{6FB93E73-4B88-46CA-8373-D4C8CAF9E6AD}" destId="{68E578E9-57E3-4C82-80F7-B37FEAD59F40}" srcOrd="3" destOrd="0" presId="urn:microsoft.com/office/officeart/2018/2/layout/IconVerticalSolidList"/>
    <dgm:cxn modelId="{CC2B2652-9580-4A8C-815F-9E7B52C05886}" type="presParOf" srcId="{BADC0E5F-CD93-4C14-83A5-E0E248AAD814}" destId="{AFB50CDF-7171-4399-A4F7-613A946A5D9C}" srcOrd="1" destOrd="0" presId="urn:microsoft.com/office/officeart/2018/2/layout/IconVerticalSolidList"/>
    <dgm:cxn modelId="{3864BC47-99C0-4879-8118-3F602CF15A90}" type="presParOf" srcId="{BADC0E5F-CD93-4C14-83A5-E0E248AAD814}" destId="{02FE656F-370F-4518-A421-ED12A8E223A7}" srcOrd="2" destOrd="0" presId="urn:microsoft.com/office/officeart/2018/2/layout/IconVerticalSolidList"/>
    <dgm:cxn modelId="{42DD4577-F57D-4E46-9BEA-F3970B575089}" type="presParOf" srcId="{02FE656F-370F-4518-A421-ED12A8E223A7}" destId="{9E95F3AF-4489-48D2-BED9-FBCC8E1E2894}" srcOrd="0" destOrd="0" presId="urn:microsoft.com/office/officeart/2018/2/layout/IconVerticalSolidList"/>
    <dgm:cxn modelId="{62605379-17FA-469C-9511-66C9EB99A482}" type="presParOf" srcId="{02FE656F-370F-4518-A421-ED12A8E223A7}" destId="{C5B14D51-9DBC-42CB-BE82-9D22CE38D2BB}" srcOrd="1" destOrd="0" presId="urn:microsoft.com/office/officeart/2018/2/layout/IconVerticalSolidList"/>
    <dgm:cxn modelId="{23F20094-6F39-436C-948E-012B7C3319DB}" type="presParOf" srcId="{02FE656F-370F-4518-A421-ED12A8E223A7}" destId="{547AFFE3-1125-4B24-8F72-3F6A02FC474F}" srcOrd="2" destOrd="0" presId="urn:microsoft.com/office/officeart/2018/2/layout/IconVerticalSolidList"/>
    <dgm:cxn modelId="{CAB8BB27-C052-4F8D-8ABD-7893244F69AD}" type="presParOf" srcId="{02FE656F-370F-4518-A421-ED12A8E223A7}" destId="{E4FE8602-75F9-4D1F-A0FF-43644F16E0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7977425-A8C1-4407-BFC6-FA41D6C6E46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8E59D9-4411-4B44-94F5-B9BE319575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Risk of malfunction in public spaces – emergency stop and manual override included</a:t>
          </a:r>
          <a:r>
            <a:rPr lang="en-US">
              <a:latin typeface="Aptos Display" panose="020F0302020204030204"/>
            </a:rPr>
            <a:t> [13].</a:t>
          </a:r>
          <a:endParaRPr lang="en-US"/>
        </a:p>
      </dgm:t>
    </dgm:pt>
    <dgm:pt modelId="{21B6A852-8B1F-47AF-A632-7D64EE3C73C8}" type="parTrans" cxnId="{AD74B67D-C1E0-43D8-A784-34D182ADFCA5}">
      <dgm:prSet/>
      <dgm:spPr/>
      <dgm:t>
        <a:bodyPr/>
        <a:lstStyle/>
        <a:p>
          <a:endParaRPr lang="en-US"/>
        </a:p>
      </dgm:t>
    </dgm:pt>
    <dgm:pt modelId="{183427DC-A513-411F-88A7-22BAEE8FB78E}" type="sibTrans" cxnId="{AD74B67D-C1E0-43D8-A784-34D182ADFCA5}">
      <dgm:prSet/>
      <dgm:spPr/>
      <dgm:t>
        <a:bodyPr/>
        <a:lstStyle/>
        <a:p>
          <a:endParaRPr lang="en-US"/>
        </a:p>
      </dgm:t>
    </dgm:pt>
    <dgm:pt modelId="{1954D876-42E2-4EE1-9CE5-103D81F105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Controlled testing in staged environments – ensures safe operation in real-world conditions</a:t>
          </a:r>
          <a:r>
            <a:rPr lang="en-US">
              <a:latin typeface="Aptos Display" panose="020F0302020204030204"/>
            </a:rPr>
            <a:t>.</a:t>
          </a:r>
          <a:endParaRPr lang="en-US"/>
        </a:p>
      </dgm:t>
    </dgm:pt>
    <dgm:pt modelId="{04A3F398-F9FF-49B7-93BF-10462B068BFD}" type="parTrans" cxnId="{9B33C40A-1217-4989-A782-EC66DE697060}">
      <dgm:prSet/>
      <dgm:spPr/>
      <dgm:t>
        <a:bodyPr/>
        <a:lstStyle/>
        <a:p>
          <a:endParaRPr lang="en-US"/>
        </a:p>
      </dgm:t>
    </dgm:pt>
    <dgm:pt modelId="{E6E8B6F5-C4D9-4CCD-9B75-A75466827271}" type="sibTrans" cxnId="{9B33C40A-1217-4989-A782-EC66DE697060}">
      <dgm:prSet/>
      <dgm:spPr/>
      <dgm:t>
        <a:bodyPr/>
        <a:lstStyle/>
        <a:p>
          <a:endParaRPr lang="en-US"/>
        </a:p>
      </dgm:t>
    </dgm:pt>
    <dgm:pt modelId="{3A726731-F532-40CC-A076-50BAED3635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Cameras </a:t>
          </a:r>
          <a:r>
            <a:rPr lang="en-US">
              <a:latin typeface="Aptos Display" panose="020F0302020204030204"/>
            </a:rPr>
            <a:t>[14] </a:t>
          </a:r>
          <a:r>
            <a:rPr lang="en-US"/>
            <a:t>and LiDAR </a:t>
          </a:r>
          <a:r>
            <a:rPr lang="en-US">
              <a:latin typeface="Aptos Display" panose="020F0302020204030204"/>
            </a:rPr>
            <a:t>[15] </a:t>
          </a:r>
          <a:r>
            <a:rPr lang="en-US"/>
            <a:t>collect environmental data</a:t>
          </a:r>
          <a:r>
            <a:rPr lang="en-US">
              <a:latin typeface="Aptos Display" panose="020F0302020204030204"/>
            </a:rPr>
            <a:t>  </a:t>
          </a:r>
          <a:r>
            <a:rPr lang="en-US"/>
            <a:t>– Spot SDK enables controlled, ethical data collection</a:t>
          </a:r>
          <a:r>
            <a:rPr lang="en-US">
              <a:latin typeface="Aptos Display" panose="020F0302020204030204"/>
            </a:rPr>
            <a:t>.</a:t>
          </a:r>
          <a:endParaRPr lang="en-US"/>
        </a:p>
      </dgm:t>
    </dgm:pt>
    <dgm:pt modelId="{8045B423-ECF0-4F53-95C0-BFE37AA5F6AC}" type="parTrans" cxnId="{6D87E96F-D700-4444-AC82-06A72A883878}">
      <dgm:prSet/>
      <dgm:spPr/>
      <dgm:t>
        <a:bodyPr/>
        <a:lstStyle/>
        <a:p>
          <a:endParaRPr lang="en-US"/>
        </a:p>
      </dgm:t>
    </dgm:pt>
    <dgm:pt modelId="{0B41B29F-EDE1-4CA5-ACB2-68B6606E9E77}" type="sibTrans" cxnId="{6D87E96F-D700-4444-AC82-06A72A883878}">
      <dgm:prSet/>
      <dgm:spPr/>
      <dgm:t>
        <a:bodyPr/>
        <a:lstStyle/>
        <a:p>
          <a:endParaRPr lang="en-US"/>
        </a:p>
      </dgm:t>
    </dgm:pt>
    <dgm:pt modelId="{45CD2DC8-565D-4B27-830E-5AB199337E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Spot's "Orbit" software includes features to </a:t>
          </a:r>
          <a:r>
            <a:rPr lang="en-GB" b="0" i="0">
              <a:latin typeface="Aptos Display" panose="020F0302020204030204"/>
            </a:rPr>
            <a:t>"</a:t>
          </a:r>
          <a:r>
            <a:rPr lang="en-GB" b="0" i="0"/>
            <a:t>automatically detect and blur faces</a:t>
          </a:r>
          <a:r>
            <a:rPr lang="en-GB">
              <a:latin typeface="Aptos Display" panose="020F0302020204030204"/>
            </a:rPr>
            <a:t>"</a:t>
          </a:r>
          <a:r>
            <a:rPr lang="en-US"/>
            <a:t> – protects user and bystander privacy</a:t>
          </a:r>
          <a:r>
            <a:rPr lang="en-US">
              <a:latin typeface="Aptos Display" panose="020F0302020204030204"/>
            </a:rPr>
            <a:t> [16].</a:t>
          </a:r>
          <a:endParaRPr lang="en-US"/>
        </a:p>
      </dgm:t>
    </dgm:pt>
    <dgm:pt modelId="{77149226-2206-4B14-ABE4-4D4EC070B2B9}" type="parTrans" cxnId="{6D072679-03F2-40A4-9586-37845A58D85D}">
      <dgm:prSet/>
      <dgm:spPr/>
      <dgm:t>
        <a:bodyPr/>
        <a:lstStyle/>
        <a:p>
          <a:endParaRPr lang="en-US"/>
        </a:p>
      </dgm:t>
    </dgm:pt>
    <dgm:pt modelId="{AC6CBA65-E64D-4BE1-B131-1F85B45629BE}" type="sibTrans" cxnId="{6D072679-03F2-40A4-9586-37845A58D85D}">
      <dgm:prSet/>
      <dgm:spPr/>
      <dgm:t>
        <a:bodyPr/>
        <a:lstStyle/>
        <a:p>
          <a:endParaRPr lang="en-US"/>
        </a:p>
      </dgm:t>
    </dgm:pt>
    <dgm:pt modelId="{657E67DF-D885-4C46-ABBE-84D27B33C7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Data handled according to GDPR – minimal storage and local processing to reduce privacy risks</a:t>
          </a:r>
          <a:r>
            <a:rPr lang="en-US">
              <a:latin typeface="Aptos Display" panose="020F0302020204030204"/>
            </a:rPr>
            <a:t>.</a:t>
          </a:r>
          <a:endParaRPr lang="en-US"/>
        </a:p>
      </dgm:t>
    </dgm:pt>
    <dgm:pt modelId="{2543F3F4-B2BD-487C-BA93-FC27917944EB}" type="parTrans" cxnId="{979F9829-8AAC-4D73-9272-6FFC891792BC}">
      <dgm:prSet/>
      <dgm:spPr/>
      <dgm:t>
        <a:bodyPr/>
        <a:lstStyle/>
        <a:p>
          <a:endParaRPr lang="en-US"/>
        </a:p>
      </dgm:t>
    </dgm:pt>
    <dgm:pt modelId="{F4CC7F84-EA41-4F48-8657-E85E09ECC0E9}" type="sibTrans" cxnId="{979F9829-8AAC-4D73-9272-6FFC891792BC}">
      <dgm:prSet/>
      <dgm:spPr/>
      <dgm:t>
        <a:bodyPr/>
        <a:lstStyle/>
        <a:p>
          <a:endParaRPr lang="en-US"/>
        </a:p>
      </dgm:t>
    </dgm:pt>
    <dgm:pt modelId="{C971174F-A135-43FE-84DB-F19E2C7852D5}" type="pres">
      <dgm:prSet presAssocID="{97977425-A8C1-4407-BFC6-FA41D6C6E46A}" presName="root" presStyleCnt="0">
        <dgm:presLayoutVars>
          <dgm:dir/>
          <dgm:resizeHandles val="exact"/>
        </dgm:presLayoutVars>
      </dgm:prSet>
      <dgm:spPr/>
    </dgm:pt>
    <dgm:pt modelId="{816CEA59-30CD-462B-BEBB-AFB1BB590E83}" type="pres">
      <dgm:prSet presAssocID="{798E59D9-4411-4B44-94F5-B9BE31957559}" presName="compNode" presStyleCnt="0"/>
      <dgm:spPr/>
    </dgm:pt>
    <dgm:pt modelId="{845447B7-B742-43B5-8B0A-4CE9DBED18B2}" type="pres">
      <dgm:prSet presAssocID="{798E59D9-4411-4B44-94F5-B9BE31957559}" presName="bgRect" presStyleLbl="bgShp" presStyleIdx="0" presStyleCnt="5"/>
      <dgm:spPr/>
    </dgm:pt>
    <dgm:pt modelId="{C60B255F-6A89-42C1-9DAF-2F7B44D03A33}" type="pres">
      <dgm:prSet presAssocID="{798E59D9-4411-4B44-94F5-B9BE3195755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00946B1F-F457-425C-A8E7-959C02E345BA}" type="pres">
      <dgm:prSet presAssocID="{798E59D9-4411-4B44-94F5-B9BE31957559}" presName="spaceRect" presStyleCnt="0"/>
      <dgm:spPr/>
    </dgm:pt>
    <dgm:pt modelId="{2623966D-4106-4714-AE74-2C17FE01C9B0}" type="pres">
      <dgm:prSet presAssocID="{798E59D9-4411-4B44-94F5-B9BE31957559}" presName="parTx" presStyleLbl="revTx" presStyleIdx="0" presStyleCnt="5">
        <dgm:presLayoutVars>
          <dgm:chMax val="0"/>
          <dgm:chPref val="0"/>
        </dgm:presLayoutVars>
      </dgm:prSet>
      <dgm:spPr/>
    </dgm:pt>
    <dgm:pt modelId="{35105E77-EFBE-4D72-BE5A-F4B9B5AEC12A}" type="pres">
      <dgm:prSet presAssocID="{183427DC-A513-411F-88A7-22BAEE8FB78E}" presName="sibTrans" presStyleCnt="0"/>
      <dgm:spPr/>
    </dgm:pt>
    <dgm:pt modelId="{99F672F7-84F9-4E37-9D43-8DD423D42F36}" type="pres">
      <dgm:prSet presAssocID="{1954D876-42E2-4EE1-9CE5-103D81F10515}" presName="compNode" presStyleCnt="0"/>
      <dgm:spPr/>
    </dgm:pt>
    <dgm:pt modelId="{94347FB2-0892-49EB-AA19-09CF106B87A9}" type="pres">
      <dgm:prSet presAssocID="{1954D876-42E2-4EE1-9CE5-103D81F10515}" presName="bgRect" presStyleLbl="bgShp" presStyleIdx="1" presStyleCnt="5"/>
      <dgm:spPr/>
    </dgm:pt>
    <dgm:pt modelId="{C32A6CE9-91AE-4515-9315-6E3C403F211C}" type="pres">
      <dgm:prSet presAssocID="{1954D876-42E2-4EE1-9CE5-103D81F1051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50D2E1F8-9B71-4575-A0D3-C759712C91A1}" type="pres">
      <dgm:prSet presAssocID="{1954D876-42E2-4EE1-9CE5-103D81F10515}" presName="spaceRect" presStyleCnt="0"/>
      <dgm:spPr/>
    </dgm:pt>
    <dgm:pt modelId="{BEF97EAD-586C-47E0-BA83-EF1690AE6CEA}" type="pres">
      <dgm:prSet presAssocID="{1954D876-42E2-4EE1-9CE5-103D81F10515}" presName="parTx" presStyleLbl="revTx" presStyleIdx="1" presStyleCnt="5">
        <dgm:presLayoutVars>
          <dgm:chMax val="0"/>
          <dgm:chPref val="0"/>
        </dgm:presLayoutVars>
      </dgm:prSet>
      <dgm:spPr/>
    </dgm:pt>
    <dgm:pt modelId="{A1629A9E-5C44-40EB-B6F7-538080D8BF39}" type="pres">
      <dgm:prSet presAssocID="{E6E8B6F5-C4D9-4CCD-9B75-A75466827271}" presName="sibTrans" presStyleCnt="0"/>
      <dgm:spPr/>
    </dgm:pt>
    <dgm:pt modelId="{8BD04C16-052C-4AC8-AE5C-D39098BE835C}" type="pres">
      <dgm:prSet presAssocID="{3A726731-F532-40CC-A076-50BAED363501}" presName="compNode" presStyleCnt="0"/>
      <dgm:spPr/>
    </dgm:pt>
    <dgm:pt modelId="{2FF90225-CFFA-4A3C-BD19-6E7D20390A2E}" type="pres">
      <dgm:prSet presAssocID="{3A726731-F532-40CC-A076-50BAED363501}" presName="bgRect" presStyleLbl="bgShp" presStyleIdx="2" presStyleCnt="5"/>
      <dgm:spPr/>
    </dgm:pt>
    <dgm:pt modelId="{F55BE049-1DCC-4ED3-91B9-E140374C9B30}" type="pres">
      <dgm:prSet presAssocID="{3A726731-F532-40CC-A076-50BAED36350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9F5AD114-0A4C-46C9-BC0E-B1A24E655438}" type="pres">
      <dgm:prSet presAssocID="{3A726731-F532-40CC-A076-50BAED363501}" presName="spaceRect" presStyleCnt="0"/>
      <dgm:spPr/>
    </dgm:pt>
    <dgm:pt modelId="{95015E90-57E3-4208-B7E8-E0330F0B8C1D}" type="pres">
      <dgm:prSet presAssocID="{3A726731-F532-40CC-A076-50BAED363501}" presName="parTx" presStyleLbl="revTx" presStyleIdx="2" presStyleCnt="5">
        <dgm:presLayoutVars>
          <dgm:chMax val="0"/>
          <dgm:chPref val="0"/>
        </dgm:presLayoutVars>
      </dgm:prSet>
      <dgm:spPr/>
    </dgm:pt>
    <dgm:pt modelId="{2C8BBB81-C01D-4E16-9165-3C05DC4DA581}" type="pres">
      <dgm:prSet presAssocID="{0B41B29F-EDE1-4CA5-ACB2-68B6606E9E77}" presName="sibTrans" presStyleCnt="0"/>
      <dgm:spPr/>
    </dgm:pt>
    <dgm:pt modelId="{CAE0823A-2FB3-4122-957B-0071D65D98FC}" type="pres">
      <dgm:prSet presAssocID="{45CD2DC8-565D-4B27-830E-5AB199337E38}" presName="compNode" presStyleCnt="0"/>
      <dgm:spPr/>
    </dgm:pt>
    <dgm:pt modelId="{1804E96B-3E6C-4B48-85DC-DDA64AAC0804}" type="pres">
      <dgm:prSet presAssocID="{45CD2DC8-565D-4B27-830E-5AB199337E38}" presName="bgRect" presStyleLbl="bgShp" presStyleIdx="3" presStyleCnt="5"/>
      <dgm:spPr/>
    </dgm:pt>
    <dgm:pt modelId="{96A4C373-8227-4023-9F18-3E22B99322C6}" type="pres">
      <dgm:prSet presAssocID="{45CD2DC8-565D-4B27-830E-5AB199337E3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nbow"/>
        </a:ext>
      </dgm:extLst>
    </dgm:pt>
    <dgm:pt modelId="{7A93D6BB-E6EE-484B-8CF1-21D8D806E59A}" type="pres">
      <dgm:prSet presAssocID="{45CD2DC8-565D-4B27-830E-5AB199337E38}" presName="spaceRect" presStyleCnt="0"/>
      <dgm:spPr/>
    </dgm:pt>
    <dgm:pt modelId="{F38B447F-C2C8-440F-B47E-37D579381A13}" type="pres">
      <dgm:prSet presAssocID="{45CD2DC8-565D-4B27-830E-5AB199337E38}" presName="parTx" presStyleLbl="revTx" presStyleIdx="3" presStyleCnt="5">
        <dgm:presLayoutVars>
          <dgm:chMax val="0"/>
          <dgm:chPref val="0"/>
        </dgm:presLayoutVars>
      </dgm:prSet>
      <dgm:spPr/>
    </dgm:pt>
    <dgm:pt modelId="{C83E9492-66BC-4FFB-8468-60A82B33B6B7}" type="pres">
      <dgm:prSet presAssocID="{AC6CBA65-E64D-4BE1-B131-1F85B45629BE}" presName="sibTrans" presStyleCnt="0"/>
      <dgm:spPr/>
    </dgm:pt>
    <dgm:pt modelId="{7EC7334A-E79F-4239-AF57-D426F2F29BE6}" type="pres">
      <dgm:prSet presAssocID="{657E67DF-D885-4C46-ABBE-84D27B33C7D2}" presName="compNode" presStyleCnt="0"/>
      <dgm:spPr/>
    </dgm:pt>
    <dgm:pt modelId="{F35B0500-72E2-4204-8122-56D5EFD1C0DF}" type="pres">
      <dgm:prSet presAssocID="{657E67DF-D885-4C46-ABBE-84D27B33C7D2}" presName="bgRect" presStyleLbl="bgShp" presStyleIdx="4" presStyleCnt="5"/>
      <dgm:spPr/>
    </dgm:pt>
    <dgm:pt modelId="{8B6E2D24-B0C8-4FF5-B0CF-41789A58D404}" type="pres">
      <dgm:prSet presAssocID="{657E67DF-D885-4C46-ABBE-84D27B33C7D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EC4D1DC1-28FD-4F8C-B17C-2FF1101D25D8}" type="pres">
      <dgm:prSet presAssocID="{657E67DF-D885-4C46-ABBE-84D27B33C7D2}" presName="spaceRect" presStyleCnt="0"/>
      <dgm:spPr/>
    </dgm:pt>
    <dgm:pt modelId="{34417AFC-CEBF-49FA-8C2F-3C3172239F5D}" type="pres">
      <dgm:prSet presAssocID="{657E67DF-D885-4C46-ABBE-84D27B33C7D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B33C40A-1217-4989-A782-EC66DE697060}" srcId="{97977425-A8C1-4407-BFC6-FA41D6C6E46A}" destId="{1954D876-42E2-4EE1-9CE5-103D81F10515}" srcOrd="1" destOrd="0" parTransId="{04A3F398-F9FF-49B7-93BF-10462B068BFD}" sibTransId="{E6E8B6F5-C4D9-4CCD-9B75-A75466827271}"/>
    <dgm:cxn modelId="{979F9829-8AAC-4D73-9272-6FFC891792BC}" srcId="{97977425-A8C1-4407-BFC6-FA41D6C6E46A}" destId="{657E67DF-D885-4C46-ABBE-84D27B33C7D2}" srcOrd="4" destOrd="0" parTransId="{2543F3F4-B2BD-487C-BA93-FC27917944EB}" sibTransId="{F4CC7F84-EA41-4F48-8657-E85E09ECC0E9}"/>
    <dgm:cxn modelId="{84DA3E33-6FAB-488B-A4F2-BC6694CC7B6B}" type="presOf" srcId="{657E67DF-D885-4C46-ABBE-84D27B33C7D2}" destId="{34417AFC-CEBF-49FA-8C2F-3C3172239F5D}" srcOrd="0" destOrd="0" presId="urn:microsoft.com/office/officeart/2018/2/layout/IconVerticalSolidList"/>
    <dgm:cxn modelId="{6D77404D-571A-4902-946B-1AE383DFB1B1}" type="presOf" srcId="{45CD2DC8-565D-4B27-830E-5AB199337E38}" destId="{F38B447F-C2C8-440F-B47E-37D579381A13}" srcOrd="0" destOrd="0" presId="urn:microsoft.com/office/officeart/2018/2/layout/IconVerticalSolidList"/>
    <dgm:cxn modelId="{6D87E96F-D700-4444-AC82-06A72A883878}" srcId="{97977425-A8C1-4407-BFC6-FA41D6C6E46A}" destId="{3A726731-F532-40CC-A076-50BAED363501}" srcOrd="2" destOrd="0" parTransId="{8045B423-ECF0-4F53-95C0-BFE37AA5F6AC}" sibTransId="{0B41B29F-EDE1-4CA5-ACB2-68B6606E9E77}"/>
    <dgm:cxn modelId="{427F2973-2B95-4E69-A967-15CDBA6C6D74}" type="presOf" srcId="{1954D876-42E2-4EE1-9CE5-103D81F10515}" destId="{BEF97EAD-586C-47E0-BA83-EF1690AE6CEA}" srcOrd="0" destOrd="0" presId="urn:microsoft.com/office/officeart/2018/2/layout/IconVerticalSolidList"/>
    <dgm:cxn modelId="{6D072679-03F2-40A4-9586-37845A58D85D}" srcId="{97977425-A8C1-4407-BFC6-FA41D6C6E46A}" destId="{45CD2DC8-565D-4B27-830E-5AB199337E38}" srcOrd="3" destOrd="0" parTransId="{77149226-2206-4B14-ABE4-4D4EC070B2B9}" sibTransId="{AC6CBA65-E64D-4BE1-B131-1F85B45629BE}"/>
    <dgm:cxn modelId="{AD74B67D-C1E0-43D8-A784-34D182ADFCA5}" srcId="{97977425-A8C1-4407-BFC6-FA41D6C6E46A}" destId="{798E59D9-4411-4B44-94F5-B9BE31957559}" srcOrd="0" destOrd="0" parTransId="{21B6A852-8B1F-47AF-A632-7D64EE3C73C8}" sibTransId="{183427DC-A513-411F-88A7-22BAEE8FB78E}"/>
    <dgm:cxn modelId="{02D15FAA-CC0B-4B86-8939-1A7E5035C8B6}" type="presOf" srcId="{3A726731-F532-40CC-A076-50BAED363501}" destId="{95015E90-57E3-4208-B7E8-E0330F0B8C1D}" srcOrd="0" destOrd="0" presId="urn:microsoft.com/office/officeart/2018/2/layout/IconVerticalSolidList"/>
    <dgm:cxn modelId="{4DBCC4B5-5B68-4810-B9B5-674BD17B40A6}" type="presOf" srcId="{97977425-A8C1-4407-BFC6-FA41D6C6E46A}" destId="{C971174F-A135-43FE-84DB-F19E2C7852D5}" srcOrd="0" destOrd="0" presId="urn:microsoft.com/office/officeart/2018/2/layout/IconVerticalSolidList"/>
    <dgm:cxn modelId="{6CA583E4-54D2-48B3-BB2D-FDB204141AA8}" type="presOf" srcId="{798E59D9-4411-4B44-94F5-B9BE31957559}" destId="{2623966D-4106-4714-AE74-2C17FE01C9B0}" srcOrd="0" destOrd="0" presId="urn:microsoft.com/office/officeart/2018/2/layout/IconVerticalSolidList"/>
    <dgm:cxn modelId="{B347231D-B082-4A7A-9DC9-BA4E0D19A05B}" type="presParOf" srcId="{C971174F-A135-43FE-84DB-F19E2C7852D5}" destId="{816CEA59-30CD-462B-BEBB-AFB1BB590E83}" srcOrd="0" destOrd="0" presId="urn:microsoft.com/office/officeart/2018/2/layout/IconVerticalSolidList"/>
    <dgm:cxn modelId="{99D1674F-66C7-4899-A54F-F2F373F85F06}" type="presParOf" srcId="{816CEA59-30CD-462B-BEBB-AFB1BB590E83}" destId="{845447B7-B742-43B5-8B0A-4CE9DBED18B2}" srcOrd="0" destOrd="0" presId="urn:microsoft.com/office/officeart/2018/2/layout/IconVerticalSolidList"/>
    <dgm:cxn modelId="{0994D92D-1651-4320-A143-C6BE77F7BD9B}" type="presParOf" srcId="{816CEA59-30CD-462B-BEBB-AFB1BB590E83}" destId="{C60B255F-6A89-42C1-9DAF-2F7B44D03A33}" srcOrd="1" destOrd="0" presId="urn:microsoft.com/office/officeart/2018/2/layout/IconVerticalSolidList"/>
    <dgm:cxn modelId="{43FE4A04-79FE-4C25-AF2E-9BDB5F21B099}" type="presParOf" srcId="{816CEA59-30CD-462B-BEBB-AFB1BB590E83}" destId="{00946B1F-F457-425C-A8E7-959C02E345BA}" srcOrd="2" destOrd="0" presId="urn:microsoft.com/office/officeart/2018/2/layout/IconVerticalSolidList"/>
    <dgm:cxn modelId="{7CBFF54C-308E-4014-AE10-18FFC9AFF114}" type="presParOf" srcId="{816CEA59-30CD-462B-BEBB-AFB1BB590E83}" destId="{2623966D-4106-4714-AE74-2C17FE01C9B0}" srcOrd="3" destOrd="0" presId="urn:microsoft.com/office/officeart/2018/2/layout/IconVerticalSolidList"/>
    <dgm:cxn modelId="{0A4E91FB-0488-4EBF-AD3F-B8C09C5AD66B}" type="presParOf" srcId="{C971174F-A135-43FE-84DB-F19E2C7852D5}" destId="{35105E77-EFBE-4D72-BE5A-F4B9B5AEC12A}" srcOrd="1" destOrd="0" presId="urn:microsoft.com/office/officeart/2018/2/layout/IconVerticalSolidList"/>
    <dgm:cxn modelId="{C789786B-8C22-4192-98FE-A905B3885459}" type="presParOf" srcId="{C971174F-A135-43FE-84DB-F19E2C7852D5}" destId="{99F672F7-84F9-4E37-9D43-8DD423D42F36}" srcOrd="2" destOrd="0" presId="urn:microsoft.com/office/officeart/2018/2/layout/IconVerticalSolidList"/>
    <dgm:cxn modelId="{AE9B6BC6-FDE2-4304-BC78-4A45071115B9}" type="presParOf" srcId="{99F672F7-84F9-4E37-9D43-8DD423D42F36}" destId="{94347FB2-0892-49EB-AA19-09CF106B87A9}" srcOrd="0" destOrd="0" presId="urn:microsoft.com/office/officeart/2018/2/layout/IconVerticalSolidList"/>
    <dgm:cxn modelId="{BB552AB5-35B3-4CB0-A52A-6DC280BD2B0C}" type="presParOf" srcId="{99F672F7-84F9-4E37-9D43-8DD423D42F36}" destId="{C32A6CE9-91AE-4515-9315-6E3C403F211C}" srcOrd="1" destOrd="0" presId="urn:microsoft.com/office/officeart/2018/2/layout/IconVerticalSolidList"/>
    <dgm:cxn modelId="{3E9063FA-1553-4BE2-B448-1ECCC3B1FF9E}" type="presParOf" srcId="{99F672F7-84F9-4E37-9D43-8DD423D42F36}" destId="{50D2E1F8-9B71-4575-A0D3-C759712C91A1}" srcOrd="2" destOrd="0" presId="urn:microsoft.com/office/officeart/2018/2/layout/IconVerticalSolidList"/>
    <dgm:cxn modelId="{1E5E55B2-95B1-4235-A422-25A7E4892E4F}" type="presParOf" srcId="{99F672F7-84F9-4E37-9D43-8DD423D42F36}" destId="{BEF97EAD-586C-47E0-BA83-EF1690AE6CEA}" srcOrd="3" destOrd="0" presId="urn:microsoft.com/office/officeart/2018/2/layout/IconVerticalSolidList"/>
    <dgm:cxn modelId="{FBD2AF42-666C-4FBB-9229-C26BB56C2109}" type="presParOf" srcId="{C971174F-A135-43FE-84DB-F19E2C7852D5}" destId="{A1629A9E-5C44-40EB-B6F7-538080D8BF39}" srcOrd="3" destOrd="0" presId="urn:microsoft.com/office/officeart/2018/2/layout/IconVerticalSolidList"/>
    <dgm:cxn modelId="{D0B7EDF2-8ED7-4F5E-A4E2-4FC5C79CF8F7}" type="presParOf" srcId="{C971174F-A135-43FE-84DB-F19E2C7852D5}" destId="{8BD04C16-052C-4AC8-AE5C-D39098BE835C}" srcOrd="4" destOrd="0" presId="urn:microsoft.com/office/officeart/2018/2/layout/IconVerticalSolidList"/>
    <dgm:cxn modelId="{4D252C40-4A06-4CB9-B941-94A1DFEF94B2}" type="presParOf" srcId="{8BD04C16-052C-4AC8-AE5C-D39098BE835C}" destId="{2FF90225-CFFA-4A3C-BD19-6E7D20390A2E}" srcOrd="0" destOrd="0" presId="urn:microsoft.com/office/officeart/2018/2/layout/IconVerticalSolidList"/>
    <dgm:cxn modelId="{E5156803-74C3-4EDA-91D3-66E202441B67}" type="presParOf" srcId="{8BD04C16-052C-4AC8-AE5C-D39098BE835C}" destId="{F55BE049-1DCC-4ED3-91B9-E140374C9B30}" srcOrd="1" destOrd="0" presId="urn:microsoft.com/office/officeart/2018/2/layout/IconVerticalSolidList"/>
    <dgm:cxn modelId="{89C56495-F7CD-4D5E-9E38-719163D509C1}" type="presParOf" srcId="{8BD04C16-052C-4AC8-AE5C-D39098BE835C}" destId="{9F5AD114-0A4C-46C9-BC0E-B1A24E655438}" srcOrd="2" destOrd="0" presId="urn:microsoft.com/office/officeart/2018/2/layout/IconVerticalSolidList"/>
    <dgm:cxn modelId="{9D109ACE-B030-4640-A1C9-AF235EA87A94}" type="presParOf" srcId="{8BD04C16-052C-4AC8-AE5C-D39098BE835C}" destId="{95015E90-57E3-4208-B7E8-E0330F0B8C1D}" srcOrd="3" destOrd="0" presId="urn:microsoft.com/office/officeart/2018/2/layout/IconVerticalSolidList"/>
    <dgm:cxn modelId="{80E1AC36-32FE-48AE-82C7-200FB9653A1E}" type="presParOf" srcId="{C971174F-A135-43FE-84DB-F19E2C7852D5}" destId="{2C8BBB81-C01D-4E16-9165-3C05DC4DA581}" srcOrd="5" destOrd="0" presId="urn:microsoft.com/office/officeart/2018/2/layout/IconVerticalSolidList"/>
    <dgm:cxn modelId="{D88B913C-6D6B-4E86-9E24-966B9F462BC0}" type="presParOf" srcId="{C971174F-A135-43FE-84DB-F19E2C7852D5}" destId="{CAE0823A-2FB3-4122-957B-0071D65D98FC}" srcOrd="6" destOrd="0" presId="urn:microsoft.com/office/officeart/2018/2/layout/IconVerticalSolidList"/>
    <dgm:cxn modelId="{A49672D8-AD72-4258-9BCD-CA4A73EB4CEE}" type="presParOf" srcId="{CAE0823A-2FB3-4122-957B-0071D65D98FC}" destId="{1804E96B-3E6C-4B48-85DC-DDA64AAC0804}" srcOrd="0" destOrd="0" presId="urn:microsoft.com/office/officeart/2018/2/layout/IconVerticalSolidList"/>
    <dgm:cxn modelId="{3B9FE5E0-6113-4BC7-A32D-073200102237}" type="presParOf" srcId="{CAE0823A-2FB3-4122-957B-0071D65D98FC}" destId="{96A4C373-8227-4023-9F18-3E22B99322C6}" srcOrd="1" destOrd="0" presId="urn:microsoft.com/office/officeart/2018/2/layout/IconVerticalSolidList"/>
    <dgm:cxn modelId="{4F726171-0591-4E22-A151-31721E81A1C5}" type="presParOf" srcId="{CAE0823A-2FB3-4122-957B-0071D65D98FC}" destId="{7A93D6BB-E6EE-484B-8CF1-21D8D806E59A}" srcOrd="2" destOrd="0" presId="urn:microsoft.com/office/officeart/2018/2/layout/IconVerticalSolidList"/>
    <dgm:cxn modelId="{A8AC35D3-405E-410B-850F-8C921630073A}" type="presParOf" srcId="{CAE0823A-2FB3-4122-957B-0071D65D98FC}" destId="{F38B447F-C2C8-440F-B47E-37D579381A13}" srcOrd="3" destOrd="0" presId="urn:microsoft.com/office/officeart/2018/2/layout/IconVerticalSolidList"/>
    <dgm:cxn modelId="{2BE3AA3C-467E-43E5-81AB-71C85C947266}" type="presParOf" srcId="{C971174F-A135-43FE-84DB-F19E2C7852D5}" destId="{C83E9492-66BC-4FFB-8468-60A82B33B6B7}" srcOrd="7" destOrd="0" presId="urn:microsoft.com/office/officeart/2018/2/layout/IconVerticalSolidList"/>
    <dgm:cxn modelId="{535489A5-A356-45AC-AFCD-0A3071FD38DD}" type="presParOf" srcId="{C971174F-A135-43FE-84DB-F19E2C7852D5}" destId="{7EC7334A-E79F-4239-AF57-D426F2F29BE6}" srcOrd="8" destOrd="0" presId="urn:microsoft.com/office/officeart/2018/2/layout/IconVerticalSolidList"/>
    <dgm:cxn modelId="{D27DCE3E-F7EE-4180-B3C6-91B5D8D7555A}" type="presParOf" srcId="{7EC7334A-E79F-4239-AF57-D426F2F29BE6}" destId="{F35B0500-72E2-4204-8122-56D5EFD1C0DF}" srcOrd="0" destOrd="0" presId="urn:microsoft.com/office/officeart/2018/2/layout/IconVerticalSolidList"/>
    <dgm:cxn modelId="{2B49513F-9D17-48DD-9907-FAB2AE24ADB1}" type="presParOf" srcId="{7EC7334A-E79F-4239-AF57-D426F2F29BE6}" destId="{8B6E2D24-B0C8-4FF5-B0CF-41789A58D404}" srcOrd="1" destOrd="0" presId="urn:microsoft.com/office/officeart/2018/2/layout/IconVerticalSolidList"/>
    <dgm:cxn modelId="{8286835A-1125-42AB-A731-CB6F8498AD13}" type="presParOf" srcId="{7EC7334A-E79F-4239-AF57-D426F2F29BE6}" destId="{EC4D1DC1-28FD-4F8C-B17C-2FF1101D25D8}" srcOrd="2" destOrd="0" presId="urn:microsoft.com/office/officeart/2018/2/layout/IconVerticalSolidList"/>
    <dgm:cxn modelId="{C4E77C10-9C52-4B82-8E04-9B114A2B23F4}" type="presParOf" srcId="{7EC7334A-E79F-4239-AF57-D426F2F29BE6}" destId="{34417AFC-CEBF-49FA-8C2F-3C3172239F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7DAA9-2969-48C7-B806-ADB472DFCFA0}">
      <dsp:nvSpPr>
        <dsp:cNvPr id="0" name=""/>
        <dsp:cNvSpPr/>
      </dsp:nvSpPr>
      <dsp:spPr>
        <a:xfrm>
          <a:off x="0" y="344501"/>
          <a:ext cx="5655276" cy="1804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•There have been multiple studies done on the use of robots as assistive tools for the visually impaired.</a:t>
          </a:r>
          <a:endParaRPr lang="en-US" sz="21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88082" y="432583"/>
        <a:ext cx="5479112" cy="1628195"/>
      </dsp:txXfrm>
    </dsp:sp>
    <dsp:sp modelId="{5EB8F680-1288-49BA-B7D3-565B543DD7CD}">
      <dsp:nvSpPr>
        <dsp:cNvPr id="0" name=""/>
        <dsp:cNvSpPr/>
      </dsp:nvSpPr>
      <dsp:spPr>
        <a:xfrm>
          <a:off x="0" y="2209341"/>
          <a:ext cx="5655276" cy="1804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rgbClr val="FFFFFF"/>
              </a:solidFill>
              <a:latin typeface="Aptos"/>
              <a:ea typeface="+mn-ea"/>
              <a:cs typeface="+mn-cs"/>
            </a:rPr>
            <a:t>•An article published in 2025 looks at using Spot as a guide dog to help blind people navigate around pedestrians in a public area [1], exploring the cooperative interaction between robots and the disabled.</a:t>
          </a:r>
          <a:endParaRPr lang="en-US" sz="21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88082" y="2297423"/>
        <a:ext cx="5479112" cy="16281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DC2C0-54A8-4E2E-9B13-05E44889FDEF}">
      <dsp:nvSpPr>
        <dsp:cNvPr id="0" name=""/>
        <dsp:cNvSpPr/>
      </dsp:nvSpPr>
      <dsp:spPr>
        <a:xfrm>
          <a:off x="0" y="133302"/>
          <a:ext cx="5998519" cy="21745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Whilst it demonstrates the potential use of the technology, it only focuses on pedestrian navigation and spatial awareness.</a:t>
          </a:r>
          <a:endParaRPr lang="en-US" sz="25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106153" y="239455"/>
        <a:ext cx="5786213" cy="1962248"/>
      </dsp:txXfrm>
    </dsp:sp>
    <dsp:sp modelId="{9A3DAF35-70B8-407F-B361-45E249B7AB0A}">
      <dsp:nvSpPr>
        <dsp:cNvPr id="0" name=""/>
        <dsp:cNvSpPr/>
      </dsp:nvSpPr>
      <dsp:spPr>
        <a:xfrm>
          <a:off x="0" y="2379857"/>
          <a:ext cx="5998519" cy="21745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  <a:latin typeface="Aptos"/>
              <a:ea typeface="+mn-ea"/>
              <a:cs typeface="+mn-cs"/>
            </a:rPr>
            <a:t>The article suggests that: “Future research could expand on the potential of such assistive technology to enhance accessibility and independence for people with disabilities.”</a:t>
          </a:r>
          <a:endParaRPr lang="en-US" sz="25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106153" y="2486010"/>
        <a:ext cx="5786213" cy="19622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E5C847-6430-4DEB-BBA6-760036EE9706}">
      <dsp:nvSpPr>
        <dsp:cNvPr id="0" name=""/>
        <dsp:cNvSpPr/>
      </dsp:nvSpPr>
      <dsp:spPr>
        <a:xfrm>
          <a:off x="0" y="888495"/>
          <a:ext cx="7276755" cy="164029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D22A9F-5B24-4D43-A5E2-DC45A8E633C4}">
      <dsp:nvSpPr>
        <dsp:cNvPr id="0" name=""/>
        <dsp:cNvSpPr/>
      </dsp:nvSpPr>
      <dsp:spPr>
        <a:xfrm>
          <a:off x="496190" y="1257562"/>
          <a:ext cx="902164" cy="9021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F13D83-3C8D-4EB3-9CCE-548213243FFA}">
      <dsp:nvSpPr>
        <dsp:cNvPr id="0" name=""/>
        <dsp:cNvSpPr/>
      </dsp:nvSpPr>
      <dsp:spPr>
        <a:xfrm>
          <a:off x="1894544" y="888495"/>
          <a:ext cx="5382210" cy="1640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598" tIns="173598" rIns="173598" bIns="17359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 One area where a robot guide dog could have advantages over a real guide dog is with regards to deciding when it is safe to cross a street.</a:t>
          </a:r>
          <a:endParaRPr lang="en-US" sz="2000" kern="1200"/>
        </a:p>
      </dsp:txBody>
      <dsp:txXfrm>
        <a:off x="1894544" y="888495"/>
        <a:ext cx="5382210" cy="1640298"/>
      </dsp:txXfrm>
    </dsp:sp>
    <dsp:sp modelId="{55E6372A-A401-439B-93E9-311AB08706E1}">
      <dsp:nvSpPr>
        <dsp:cNvPr id="0" name=""/>
        <dsp:cNvSpPr/>
      </dsp:nvSpPr>
      <dsp:spPr>
        <a:xfrm>
          <a:off x="0" y="2938868"/>
          <a:ext cx="7276755" cy="164029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43BB96-1EE9-431E-BFED-8144E001DA68}">
      <dsp:nvSpPr>
        <dsp:cNvPr id="0" name=""/>
        <dsp:cNvSpPr/>
      </dsp:nvSpPr>
      <dsp:spPr>
        <a:xfrm>
          <a:off x="496190" y="3307935"/>
          <a:ext cx="902164" cy="9021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FCA087-F4F8-4BBF-82E5-0DF55ECAEBEE}">
      <dsp:nvSpPr>
        <dsp:cNvPr id="0" name=""/>
        <dsp:cNvSpPr/>
      </dsp:nvSpPr>
      <dsp:spPr>
        <a:xfrm>
          <a:off x="1894544" y="2938868"/>
          <a:ext cx="5382210" cy="1640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598" tIns="173598" rIns="173598" bIns="17359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 In 2020, a study was conducted on how effective a guide dog robot is with regards to traffic patterns, such as traffic light signals and car distances [</a:t>
          </a:r>
          <a:r>
            <a:rPr lang="en-GB" sz="2000" kern="1200">
              <a:latin typeface="Aptos Display" panose="020F0302020204030204"/>
            </a:rPr>
            <a:t>2</a:t>
          </a:r>
          <a:r>
            <a:rPr lang="en-GB" sz="2000" kern="1200"/>
            <a:t>].</a:t>
          </a:r>
          <a:endParaRPr lang="en-US" sz="2000" kern="1200"/>
        </a:p>
      </dsp:txBody>
      <dsp:txXfrm>
        <a:off x="1894544" y="2938868"/>
        <a:ext cx="5382210" cy="16402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481D45-B524-429D-AECB-C0B32E0B3464}">
      <dsp:nvSpPr>
        <dsp:cNvPr id="0" name=""/>
        <dsp:cNvSpPr/>
      </dsp:nvSpPr>
      <dsp:spPr>
        <a:xfrm>
          <a:off x="0" y="960320"/>
          <a:ext cx="7481329" cy="177289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C7D66A-F674-4C83-84AE-9A029CC27A09}">
      <dsp:nvSpPr>
        <dsp:cNvPr id="0" name=""/>
        <dsp:cNvSpPr/>
      </dsp:nvSpPr>
      <dsp:spPr>
        <a:xfrm>
          <a:off x="536301" y="1359222"/>
          <a:ext cx="975094" cy="9750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578E9-57E3-4C82-80F7-B37FEAD59F40}">
      <dsp:nvSpPr>
        <dsp:cNvPr id="0" name=""/>
        <dsp:cNvSpPr/>
      </dsp:nvSpPr>
      <dsp:spPr>
        <a:xfrm>
          <a:off x="2047697" y="960320"/>
          <a:ext cx="5433631" cy="1772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632" tIns="187632" rIns="187632" bIns="18763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However, the study only assesses the effectiveness of traffic pattern recognition within indoor environments. </a:t>
          </a:r>
          <a:endParaRPr lang="en-US" sz="2200" kern="1200"/>
        </a:p>
      </dsp:txBody>
      <dsp:txXfrm>
        <a:off x="2047697" y="960320"/>
        <a:ext cx="5433631" cy="1772898"/>
      </dsp:txXfrm>
    </dsp:sp>
    <dsp:sp modelId="{9E95F3AF-4489-48D2-BED9-FBCC8E1E2894}">
      <dsp:nvSpPr>
        <dsp:cNvPr id="0" name=""/>
        <dsp:cNvSpPr/>
      </dsp:nvSpPr>
      <dsp:spPr>
        <a:xfrm>
          <a:off x="0" y="3176443"/>
          <a:ext cx="7481329" cy="177289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14D51-9DBC-42CB-BE82-9D22CE38D2BB}">
      <dsp:nvSpPr>
        <dsp:cNvPr id="0" name=""/>
        <dsp:cNvSpPr/>
      </dsp:nvSpPr>
      <dsp:spPr>
        <a:xfrm>
          <a:off x="536301" y="3575345"/>
          <a:ext cx="975094" cy="9750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E8602-75F9-4D1F-A0FF-43644F16E0F0}">
      <dsp:nvSpPr>
        <dsp:cNvPr id="0" name=""/>
        <dsp:cNvSpPr/>
      </dsp:nvSpPr>
      <dsp:spPr>
        <a:xfrm>
          <a:off x="2047697" y="3176443"/>
          <a:ext cx="5433631" cy="1772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632" tIns="187632" rIns="187632" bIns="18763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study does not look at how effective the technology could be within an outdoor setting, suggesting further research can be done in this area.</a:t>
          </a:r>
          <a:endParaRPr lang="en-US" sz="2200" kern="1200"/>
        </a:p>
      </dsp:txBody>
      <dsp:txXfrm>
        <a:off x="2047697" y="3176443"/>
        <a:ext cx="5433631" cy="17728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5447B7-B742-43B5-8B0A-4CE9DBED18B2}">
      <dsp:nvSpPr>
        <dsp:cNvPr id="0" name=""/>
        <dsp:cNvSpPr/>
      </dsp:nvSpPr>
      <dsp:spPr>
        <a:xfrm>
          <a:off x="0" y="4332"/>
          <a:ext cx="4862446" cy="9228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B255F-6A89-42C1-9DAF-2F7B44D03A33}">
      <dsp:nvSpPr>
        <dsp:cNvPr id="0" name=""/>
        <dsp:cNvSpPr/>
      </dsp:nvSpPr>
      <dsp:spPr>
        <a:xfrm>
          <a:off x="279176" y="211984"/>
          <a:ext cx="507593" cy="5075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3966D-4106-4714-AE74-2C17FE01C9B0}">
      <dsp:nvSpPr>
        <dsp:cNvPr id="0" name=""/>
        <dsp:cNvSpPr/>
      </dsp:nvSpPr>
      <dsp:spPr>
        <a:xfrm>
          <a:off x="1065945" y="4332"/>
          <a:ext cx="3796501" cy="922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73" tIns="97673" rIns="97673" bIns="976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Risk of malfunction in public spaces – emergency stop and manual override included</a:t>
          </a:r>
          <a:r>
            <a:rPr lang="en-US" sz="1500" kern="1200">
              <a:latin typeface="Aptos Display" panose="020F0302020204030204"/>
            </a:rPr>
            <a:t> [13].</a:t>
          </a:r>
          <a:endParaRPr lang="en-US" sz="1500" kern="1200"/>
        </a:p>
      </dsp:txBody>
      <dsp:txXfrm>
        <a:off x="1065945" y="4332"/>
        <a:ext cx="3796501" cy="922896"/>
      </dsp:txXfrm>
    </dsp:sp>
    <dsp:sp modelId="{94347FB2-0892-49EB-AA19-09CF106B87A9}">
      <dsp:nvSpPr>
        <dsp:cNvPr id="0" name=""/>
        <dsp:cNvSpPr/>
      </dsp:nvSpPr>
      <dsp:spPr>
        <a:xfrm>
          <a:off x="0" y="1157953"/>
          <a:ext cx="4862446" cy="9228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A6CE9-91AE-4515-9315-6E3C403F211C}">
      <dsp:nvSpPr>
        <dsp:cNvPr id="0" name=""/>
        <dsp:cNvSpPr/>
      </dsp:nvSpPr>
      <dsp:spPr>
        <a:xfrm>
          <a:off x="279176" y="1365605"/>
          <a:ext cx="507593" cy="5075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97EAD-586C-47E0-BA83-EF1690AE6CEA}">
      <dsp:nvSpPr>
        <dsp:cNvPr id="0" name=""/>
        <dsp:cNvSpPr/>
      </dsp:nvSpPr>
      <dsp:spPr>
        <a:xfrm>
          <a:off x="1065945" y="1157953"/>
          <a:ext cx="3796501" cy="922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73" tIns="97673" rIns="97673" bIns="976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Controlled testing in staged environments – ensures safe operation in real-world conditions</a:t>
          </a:r>
          <a:r>
            <a:rPr lang="en-US" sz="1500" kern="1200">
              <a:latin typeface="Aptos Display" panose="020F0302020204030204"/>
            </a:rPr>
            <a:t>.</a:t>
          </a:r>
          <a:endParaRPr lang="en-US" sz="1500" kern="1200"/>
        </a:p>
      </dsp:txBody>
      <dsp:txXfrm>
        <a:off x="1065945" y="1157953"/>
        <a:ext cx="3796501" cy="922896"/>
      </dsp:txXfrm>
    </dsp:sp>
    <dsp:sp modelId="{2FF90225-CFFA-4A3C-BD19-6E7D20390A2E}">
      <dsp:nvSpPr>
        <dsp:cNvPr id="0" name=""/>
        <dsp:cNvSpPr/>
      </dsp:nvSpPr>
      <dsp:spPr>
        <a:xfrm>
          <a:off x="0" y="2311575"/>
          <a:ext cx="4862446" cy="9228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5BE049-1DCC-4ED3-91B9-E140374C9B30}">
      <dsp:nvSpPr>
        <dsp:cNvPr id="0" name=""/>
        <dsp:cNvSpPr/>
      </dsp:nvSpPr>
      <dsp:spPr>
        <a:xfrm>
          <a:off x="279176" y="2519226"/>
          <a:ext cx="507593" cy="5075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015E90-57E3-4208-B7E8-E0330F0B8C1D}">
      <dsp:nvSpPr>
        <dsp:cNvPr id="0" name=""/>
        <dsp:cNvSpPr/>
      </dsp:nvSpPr>
      <dsp:spPr>
        <a:xfrm>
          <a:off x="1065945" y="2311575"/>
          <a:ext cx="3796501" cy="922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73" tIns="97673" rIns="97673" bIns="976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Cameras </a:t>
          </a:r>
          <a:r>
            <a:rPr lang="en-US" sz="1500" kern="1200">
              <a:latin typeface="Aptos Display" panose="020F0302020204030204"/>
            </a:rPr>
            <a:t>[14] </a:t>
          </a:r>
          <a:r>
            <a:rPr lang="en-US" sz="1500" kern="1200"/>
            <a:t>and LiDAR </a:t>
          </a:r>
          <a:r>
            <a:rPr lang="en-US" sz="1500" kern="1200">
              <a:latin typeface="Aptos Display" panose="020F0302020204030204"/>
            </a:rPr>
            <a:t>[15] </a:t>
          </a:r>
          <a:r>
            <a:rPr lang="en-US" sz="1500" kern="1200"/>
            <a:t>collect environmental data</a:t>
          </a:r>
          <a:r>
            <a:rPr lang="en-US" sz="1500" kern="1200">
              <a:latin typeface="Aptos Display" panose="020F0302020204030204"/>
            </a:rPr>
            <a:t>  </a:t>
          </a:r>
          <a:r>
            <a:rPr lang="en-US" sz="1500" kern="1200"/>
            <a:t>– Spot SDK enables controlled, ethical data collection</a:t>
          </a:r>
          <a:r>
            <a:rPr lang="en-US" sz="1500" kern="1200">
              <a:latin typeface="Aptos Display" panose="020F0302020204030204"/>
            </a:rPr>
            <a:t>.</a:t>
          </a:r>
          <a:endParaRPr lang="en-US" sz="1500" kern="1200"/>
        </a:p>
      </dsp:txBody>
      <dsp:txXfrm>
        <a:off x="1065945" y="2311575"/>
        <a:ext cx="3796501" cy="922896"/>
      </dsp:txXfrm>
    </dsp:sp>
    <dsp:sp modelId="{1804E96B-3E6C-4B48-85DC-DDA64AAC0804}">
      <dsp:nvSpPr>
        <dsp:cNvPr id="0" name=""/>
        <dsp:cNvSpPr/>
      </dsp:nvSpPr>
      <dsp:spPr>
        <a:xfrm>
          <a:off x="0" y="3465196"/>
          <a:ext cx="4862446" cy="9228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4C373-8227-4023-9F18-3E22B99322C6}">
      <dsp:nvSpPr>
        <dsp:cNvPr id="0" name=""/>
        <dsp:cNvSpPr/>
      </dsp:nvSpPr>
      <dsp:spPr>
        <a:xfrm>
          <a:off x="279176" y="3672847"/>
          <a:ext cx="507593" cy="5075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B447F-C2C8-440F-B47E-37D579381A13}">
      <dsp:nvSpPr>
        <dsp:cNvPr id="0" name=""/>
        <dsp:cNvSpPr/>
      </dsp:nvSpPr>
      <dsp:spPr>
        <a:xfrm>
          <a:off x="1065945" y="3465196"/>
          <a:ext cx="3796501" cy="922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73" tIns="97673" rIns="97673" bIns="976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Spot's "Orbit" software includes features to </a:t>
          </a:r>
          <a:r>
            <a:rPr lang="en-GB" sz="1500" b="0" i="0" kern="1200">
              <a:latin typeface="Aptos Display" panose="020F0302020204030204"/>
            </a:rPr>
            <a:t>"</a:t>
          </a:r>
          <a:r>
            <a:rPr lang="en-GB" sz="1500" b="0" i="0" kern="1200"/>
            <a:t>automatically detect and blur faces</a:t>
          </a:r>
          <a:r>
            <a:rPr lang="en-GB" sz="1500" kern="1200">
              <a:latin typeface="Aptos Display" panose="020F0302020204030204"/>
            </a:rPr>
            <a:t>"</a:t>
          </a:r>
          <a:r>
            <a:rPr lang="en-US" sz="1500" kern="1200"/>
            <a:t> – protects user and bystander privacy</a:t>
          </a:r>
          <a:r>
            <a:rPr lang="en-US" sz="1500" kern="1200">
              <a:latin typeface="Aptos Display" panose="020F0302020204030204"/>
            </a:rPr>
            <a:t> [16].</a:t>
          </a:r>
          <a:endParaRPr lang="en-US" sz="1500" kern="1200"/>
        </a:p>
      </dsp:txBody>
      <dsp:txXfrm>
        <a:off x="1065945" y="3465196"/>
        <a:ext cx="3796501" cy="922896"/>
      </dsp:txXfrm>
    </dsp:sp>
    <dsp:sp modelId="{F35B0500-72E2-4204-8122-56D5EFD1C0DF}">
      <dsp:nvSpPr>
        <dsp:cNvPr id="0" name=""/>
        <dsp:cNvSpPr/>
      </dsp:nvSpPr>
      <dsp:spPr>
        <a:xfrm>
          <a:off x="0" y="4618817"/>
          <a:ext cx="4862446" cy="9228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E2D24-B0C8-4FF5-B0CF-41789A58D404}">
      <dsp:nvSpPr>
        <dsp:cNvPr id="0" name=""/>
        <dsp:cNvSpPr/>
      </dsp:nvSpPr>
      <dsp:spPr>
        <a:xfrm>
          <a:off x="279176" y="4826469"/>
          <a:ext cx="507593" cy="50759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17AFC-CEBF-49FA-8C2F-3C3172239F5D}">
      <dsp:nvSpPr>
        <dsp:cNvPr id="0" name=""/>
        <dsp:cNvSpPr/>
      </dsp:nvSpPr>
      <dsp:spPr>
        <a:xfrm>
          <a:off x="1065945" y="4618817"/>
          <a:ext cx="3796501" cy="922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73" tIns="97673" rIns="97673" bIns="9767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Data handled according to GDPR – minimal storage and local processing to reduce privacy risks</a:t>
          </a:r>
          <a:r>
            <a:rPr lang="en-US" sz="1500" kern="1200">
              <a:latin typeface="Aptos Display" panose="020F0302020204030204"/>
            </a:rPr>
            <a:t>.</a:t>
          </a:r>
          <a:endParaRPr lang="en-US" sz="1500" kern="1200"/>
        </a:p>
      </dsp:txBody>
      <dsp:txXfrm>
        <a:off x="1065945" y="4618817"/>
        <a:ext cx="3796501" cy="9228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7638A9-B062-40BA-8DD0-C0203A42D9D3}" type="datetimeFigureOut">
              <a:t>2/12/2026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DA02D-418D-449B-A65A-E06F056FD9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690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v.bostondynamics.com/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bostondynamics.com/news/boston-dynamics-grows-spot-developer-toolkit/" TargetMode="External"/><Relationship Id="rId4" Type="http://schemas.openxmlformats.org/officeDocument/2006/relationships/hyperlink" Target="https://github.com/boston-dynamics/spot-sdk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ev.bostondynamics.com/docs/concepts/estop_service.html?utm_source=chatgpt.com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bostondynamics.com/blog/see-your-facility/?utm_source=chatgpt.com" TargetMode="External"/><Relationship Id="rId5" Type="http://schemas.openxmlformats.org/officeDocument/2006/relationships/hyperlink" Target="https://dev.bostondynamics.com/docs/payload/coreio_documentation.html?utm_source=chatgpt.com" TargetMode="External"/><Relationship Id="rId4" Type="http://schemas.openxmlformats.org/officeDocument/2006/relationships/hyperlink" Target="https://dev.bostondynamics.com/docs/concepts/about_spot?utm_source=chatgpt.com" TargetMode="Externa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robt.2017.00048/full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mdpi.com/2079-9292/13/16/3285?utm_source=chatgpt.com" TargetMode="Externa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pdf/2501.04594.pdf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[1] B. L. Due, “A Walk in the Park With Robodog: Navigating Around Pedestrians Using a Spot Robot as a ‘Guide Dog,’” </a:t>
            </a:r>
            <a:r>
              <a:rPr lang="en-US" i="1"/>
              <a:t>Space and culture</a:t>
            </a:r>
            <a:r>
              <a:rPr lang="en-US"/>
              <a:t>, vol. 28, no. 3, pp. 391–407, 2025, </a:t>
            </a:r>
            <a:r>
              <a:rPr lang="en-US" err="1"/>
              <a:t>doi</a:t>
            </a:r>
            <a:r>
              <a:rPr lang="en-US"/>
              <a:t>: 10.1177/12063312231159215.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2980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[1] B. L. Due, “A Walk in the Park With Robodog: Navigating Around Pedestrians Using a Spot Robot as a ‘Guide Dog,’” </a:t>
            </a:r>
            <a:r>
              <a:rPr lang="en-US" i="1"/>
              <a:t>Space and culture</a:t>
            </a:r>
            <a:r>
              <a:rPr lang="en-US"/>
              <a:t>, vol. 28, no. 3, pp. 391–407, 2025, </a:t>
            </a:r>
            <a:r>
              <a:rPr lang="en-US" err="1"/>
              <a:t>doi</a:t>
            </a:r>
            <a:r>
              <a:rPr lang="en-US"/>
              <a:t>: 10.1177/12063312231159215.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326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[2] Q. Chen, Y. Chen, J. Zhu, G. De Luca, M. Zhang, and Y. Guo, “Traffic light and moving object detection for a guide-dog robot,” Journal of engineering (Stevenage, England), vol. 2020, no. 13, pp. 675–678, 2020, </a:t>
            </a:r>
            <a:r>
              <a:rPr lang="en-US" err="1"/>
              <a:t>doi</a:t>
            </a:r>
            <a:r>
              <a:rPr lang="en-US"/>
              <a:t>: 10.1049/joe.2019.1137.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426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[2] Q. Chen, Y. Chen, J. Zhu, G. De Luca, M. Zhang, and Y. Guo, “Traffic light and moving object detection for a guide-dog robot,” Journal of engineering (Stevenage, England), vol. 2020, no. 13, pp. 675–678, 2020, </a:t>
            </a:r>
            <a:r>
              <a:rPr lang="en-US" err="1"/>
              <a:t>doi</a:t>
            </a:r>
            <a:r>
              <a:rPr lang="en-US"/>
              <a:t>: 10.1049/joe.2019.1137.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634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r>
              <a:rPr lang="en-US"/>
              <a:t>‌[3] Boston Dynamics, “Spot SDK — Spot 5.1.1 documentation,” dev.bostondynamics.com, 2026. [Online]. Available: </a:t>
            </a:r>
            <a:r>
              <a:rPr lang="en-US">
                <a:hlinkClick r:id="rId3"/>
              </a:rPr>
              <a:t>https://dev.bostondynamics.com/</a:t>
            </a:r>
            <a:r>
              <a:rPr lang="en-US"/>
              <a:t> [Accessed: Feb. 08, 2026]. 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 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[4] Boston Dynamics, “Spot SDK repository,” GitHub, 2026. [Online]. Available: </a:t>
            </a:r>
            <a:r>
              <a:rPr lang="en-US">
                <a:hlinkClick r:id="rId4"/>
              </a:rPr>
              <a:t>https://github.com/boston-dynamics/spot-sdk</a:t>
            </a:r>
            <a:r>
              <a:rPr lang="en-US"/>
              <a:t> [Accessed: Feb. 08, 2026]. 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 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[5] Boston Dynamics, “Open Sourcing Spot’s Software Development Kit,” BostonDynamics.com, 2026. [Online]. Available: </a:t>
            </a:r>
            <a:r>
              <a:rPr lang="en-US">
                <a:hlinkClick r:id="rId5"/>
              </a:rPr>
              <a:t>https://bostondynamics.com/news/boston-dynamics-grows-spot-developer-toolkit/</a:t>
            </a:r>
            <a:r>
              <a:rPr lang="en-US"/>
              <a:t> [Accessed: Feb. 08, 2026].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226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[6] </a:t>
            </a:r>
            <a:r>
              <a:rPr lang="en-US"/>
              <a:t>M. Bain, “</a:t>
            </a:r>
            <a:r>
              <a:rPr lang="en-US" err="1"/>
              <a:t>WhisperX</a:t>
            </a:r>
            <a:r>
              <a:rPr lang="en-US"/>
              <a:t>: Automatic Speech Recognition with Word-level Timestamps (&amp; </a:t>
            </a:r>
            <a:r>
              <a:rPr lang="en-US" err="1"/>
              <a:t>Diarization</a:t>
            </a:r>
            <a:r>
              <a:rPr lang="en-US"/>
              <a:t>),” </a:t>
            </a:r>
            <a:r>
              <a:rPr lang="en-US" i="1" err="1"/>
              <a:t>Github</a:t>
            </a:r>
            <a:r>
              <a:rPr lang="en-US"/>
              <a:t>. [Online]. Available: https://github.com/m-bain/whisperX. [Accessed: 06-Feb-2026].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[7] </a:t>
            </a:r>
            <a:r>
              <a:rPr lang="en-US"/>
              <a:t>M. Bain, J. Huh, T. Han, and A. Zisserman, “</a:t>
            </a:r>
            <a:r>
              <a:rPr lang="en-US" err="1"/>
              <a:t>WhisperX</a:t>
            </a:r>
            <a:r>
              <a:rPr lang="en-US"/>
              <a:t>: Time-Accurate Speech Transcription of Long-Form Audio,” 2023, </a:t>
            </a:r>
            <a:r>
              <a:rPr lang="en-US" err="1"/>
              <a:t>doi</a:t>
            </a:r>
            <a:r>
              <a:rPr lang="en-US"/>
              <a:t>: 10.48550/arxiv.2303.00747.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[8] </a:t>
            </a:r>
            <a:r>
              <a:rPr lang="en-US"/>
              <a:t>“Whisper: Robust Speech Recognition via Large-Scale Weak Supervision,” </a:t>
            </a:r>
            <a:r>
              <a:rPr lang="en-US" i="1" err="1"/>
              <a:t>Github</a:t>
            </a:r>
            <a:r>
              <a:rPr lang="en-US"/>
              <a:t>. [Online]. Available: https://github.com/openai/whisper. [Accessed: 06-Feb-2026].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[9] </a:t>
            </a:r>
            <a:r>
              <a:rPr lang="en-US"/>
              <a:t>A. Radford, J. W. Kim, T. Xu, G. Brockman, C. </a:t>
            </a:r>
            <a:r>
              <a:rPr lang="en-US" err="1"/>
              <a:t>McLeavey</a:t>
            </a:r>
            <a:r>
              <a:rPr lang="en-US"/>
              <a:t>, and I. </a:t>
            </a:r>
            <a:r>
              <a:rPr lang="en-US" err="1"/>
              <a:t>Sutskever</a:t>
            </a:r>
            <a:r>
              <a:rPr lang="en-US"/>
              <a:t>, “Robust Speech Recognition via Large-Scale Weak Supervision,” 2022, </a:t>
            </a:r>
            <a:r>
              <a:rPr lang="en-US" err="1"/>
              <a:t>doi</a:t>
            </a:r>
            <a:r>
              <a:rPr lang="en-US"/>
              <a:t>: 10.48550/arxiv.2212.04356.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[10] </a:t>
            </a:r>
            <a:r>
              <a:rPr lang="en-US"/>
              <a:t>“Get started with Azure Cognitive Services Speech,” </a:t>
            </a:r>
            <a:r>
              <a:rPr lang="en-US" i="1"/>
              <a:t>Microsoft.com</a:t>
            </a:r>
            <a:r>
              <a:rPr lang="en-US"/>
              <a:t>. [Online]. Available: https://speech.microsoft.com/portal. [Accessed: 06-Feb-2026].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[11] </a:t>
            </a:r>
            <a:r>
              <a:rPr lang="en-US"/>
              <a:t>“How to synthesize speech from text,” </a:t>
            </a:r>
            <a:r>
              <a:rPr lang="en-US" i="1"/>
              <a:t>Microsoft.com</a:t>
            </a:r>
            <a:r>
              <a:rPr lang="en-US"/>
              <a:t>. [Online]. Available: https://learn.microsoft.com/en-us/azure/ai-services/speech-service/how-to-speech-synthesis?tabs=browserjs%2Cterminal&amp;pivots=programming-language-cpp. [Accessed: 06-Feb-2026].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[12] </a:t>
            </a:r>
            <a:r>
              <a:rPr lang="en-GB"/>
              <a:t>X. Zhu </a:t>
            </a:r>
            <a:r>
              <a:rPr lang="en-GB" i="1"/>
              <a:t>et al</a:t>
            </a:r>
            <a:r>
              <a:rPr lang="en-GB"/>
              <a:t>., "Vec-Tok Speech: Speech Vectorization and Tokenization for Neural Speech Generation," in </a:t>
            </a:r>
            <a:r>
              <a:rPr lang="en-GB" i="1"/>
              <a:t>IEEE Transactions on Audio, Speech and Language Processing</a:t>
            </a:r>
            <a:r>
              <a:rPr lang="en-GB"/>
              <a:t>, vol. 33, pp. 1243-1254, 2025, </a:t>
            </a:r>
            <a:r>
              <a:rPr lang="en-GB" err="1"/>
              <a:t>doi</a:t>
            </a:r>
            <a:r>
              <a:rPr lang="en-GB"/>
              <a:t>: 10.1109/TASLPRO.2025.3546559.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658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[13] </a:t>
            </a:r>
            <a:r>
              <a:rPr lang="en-US"/>
              <a:t>Boston Dynamics, “E-Stop Service — Spot 5.1.1 documentation,” </a:t>
            </a:r>
            <a:r>
              <a:rPr lang="en-US" i="1"/>
              <a:t>Boston Dynamics Developer Documentation</a:t>
            </a:r>
            <a:r>
              <a:rPr lang="en-US"/>
              <a:t>, 2026. [Online]. Available: </a:t>
            </a:r>
            <a:r>
              <a:rPr lang="en-US">
                <a:hlinkClick r:id="rId3"/>
              </a:rPr>
              <a:t>https://dev.bostondynamics.com/docs/concepts/estop_service.html</a:t>
            </a:r>
          </a:p>
          <a:p>
            <a:r>
              <a:rPr lang="en-US">
                <a:ea typeface="Calibri"/>
                <a:cs typeface="Calibri"/>
              </a:rPr>
              <a:t>[14] </a:t>
            </a:r>
            <a:r>
              <a:rPr lang="en-US"/>
              <a:t>Boston Dynamics, “About Spot — Spot 5.1.1 documentation,” </a:t>
            </a:r>
            <a:r>
              <a:rPr lang="en-US" i="1"/>
              <a:t>Boston Dynamics Developer Documentation</a:t>
            </a:r>
            <a:r>
              <a:rPr lang="en-US"/>
              <a:t>, 2026. [Online]. Available: </a:t>
            </a:r>
            <a:r>
              <a:rPr lang="en-US">
                <a:hlinkClick r:id="rId4"/>
              </a:rPr>
              <a:t>https://dev.bostondynamics.com/docs/concepts/about_spot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[15] </a:t>
            </a:r>
            <a:r>
              <a:rPr lang="en-US"/>
              <a:t>Boston Dynamics, “CORE I/O Documentation — Spot 5.1.1 documentation,” </a:t>
            </a:r>
            <a:r>
              <a:rPr lang="en-US" i="1"/>
              <a:t>Boston Dynamics Developer Documentation</a:t>
            </a:r>
            <a:r>
              <a:rPr lang="en-US"/>
              <a:t>, 2026. [Online]. Available: </a:t>
            </a:r>
            <a:r>
              <a:rPr lang="en-US">
                <a:hlinkClick r:id="rId5"/>
              </a:rPr>
              <a:t>https://dev.bostondynamics.com/docs/payload/coreio_documentation.html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[16] </a:t>
            </a:r>
            <a:r>
              <a:rPr lang="en-US"/>
              <a:t>Boston Dynamics, “See Your Facility Like Never Before,” </a:t>
            </a:r>
            <a:r>
              <a:rPr lang="en-US" i="1"/>
              <a:t>Boston Dynamics Blog</a:t>
            </a:r>
            <a:r>
              <a:rPr lang="en-US"/>
              <a:t>, 2025. [Online]. Available: </a:t>
            </a:r>
            <a:r>
              <a:rPr lang="en-US">
                <a:hlinkClick r:id="rId6"/>
              </a:rPr>
              <a:t>https://bostondynamics.com/blog/see-your-facility/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0363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[17] Marks, P., “Guide Dogs are Expensive and Scarce. Could Robots Do Their Job?,” Commun. ACM, Feb. 25, 2025. [Online]. Available: https://cacm.acm.org/news/guide-dogs-are-expensive-and-scarce-could-robots-do-their-job/.</a:t>
            </a:r>
          </a:p>
          <a:p>
            <a:r>
              <a:rPr lang="en-GB"/>
              <a:t>[18] A. Pow, “How Much Does a Boston Dynamics Robot Dog Cost?,” ThePricer.org, Jun. 19, 2025. [Online]. Available: https://www.thepricer.org/how-much-does-a-boston-dynamics-robot-dog-cost/.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727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[19]P. A. Lasota, T. Fong and J. A. Shah, “A survey of methods for safe human-robot interaction,” Frontiers in Robotics and AI, vol. 5, 2017. [Online]. Available: </a:t>
            </a:r>
            <a:r>
              <a:rPr lang="en-US">
                <a:hlinkClick r:id="rId3"/>
              </a:rPr>
              <a:t>https://www.frontiersin.org/articles/10.3389/frobt.2017.00048/full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[20]Raj, “Study of Human–Robot Interactions for Assistive Robots” – explores robot perception, intention recognition, interaction frameworks, and safety considerations for assistive robotics (including elderly and assistive systems).  Link: </a:t>
            </a:r>
            <a:r>
              <a:rPr lang="en-US">
                <a:hlinkClick r:id="rId4"/>
              </a:rPr>
              <a:t>https://www.mdpi.com/2079-9292/13/16/3285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0776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[21] J. T. Kim, M. Byrd, J. L. Crandell, B. N. Walker, G. Turk and S. Ha, “Understanding Expectations for a Robotic Guide Dog for Visually Impaired People,” *arXiv:2501.04594*, Jan. 2025. [Online]. Available: </a:t>
            </a:r>
            <a:r>
              <a:rPr lang="en-US">
                <a:hlinkClick r:id="rId3"/>
              </a:rPr>
              <a:t>https://arxiv.org/pdf/2501.04594.pdf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DA02D-418D-449B-A65A-E06F056FD925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54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7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8.pn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obot operating a machine">
            <a:extLst>
              <a:ext uri="{FF2B5EF4-FFF2-40B4-BE49-F238E27FC236}">
                <a16:creationId xmlns:a16="http://schemas.microsoft.com/office/drawing/2014/main" id="{684DB001-899E-EE8C-881E-D4E843A45B4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3723" r="-1" b="22968"/>
          <a:stretch>
            <a:fillRect/>
          </a:stretch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Robot Guide Dogs – Accessibility of the Future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Rose Plumley | Sophie Meyrick-Vernon | William Baker Oliver | Kallem Thomas | Kieran Brown | Jake Semmens</a:t>
            </a:r>
          </a:p>
        </p:txBody>
      </p:sp>
      <p:sp>
        <p:nvSpPr>
          <p:cNvPr id="16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sX0" fmla="*/ 0 w 10515600"/>
              <a:gd name="csY0" fmla="*/ 0 h 5416094"/>
              <a:gd name="csX1" fmla="*/ 552069 w 10515600"/>
              <a:gd name="csY1" fmla="*/ 0 h 5416094"/>
              <a:gd name="csX2" fmla="*/ 893826 w 10515600"/>
              <a:gd name="csY2" fmla="*/ 0 h 5416094"/>
              <a:gd name="csX3" fmla="*/ 1761363 w 10515600"/>
              <a:gd name="csY3" fmla="*/ 0 h 5416094"/>
              <a:gd name="csX4" fmla="*/ 2313432 w 10515600"/>
              <a:gd name="csY4" fmla="*/ 0 h 5416094"/>
              <a:gd name="csX5" fmla="*/ 2865501 w 10515600"/>
              <a:gd name="csY5" fmla="*/ 0 h 5416094"/>
              <a:gd name="csX6" fmla="*/ 3733038 w 10515600"/>
              <a:gd name="csY6" fmla="*/ 0 h 5416094"/>
              <a:gd name="csX7" fmla="*/ 4179951 w 10515600"/>
              <a:gd name="csY7" fmla="*/ 0 h 5416094"/>
              <a:gd name="csX8" fmla="*/ 5047488 w 10515600"/>
              <a:gd name="csY8" fmla="*/ 0 h 5416094"/>
              <a:gd name="csX9" fmla="*/ 5915025 w 10515600"/>
              <a:gd name="csY9" fmla="*/ 0 h 5416094"/>
              <a:gd name="csX10" fmla="*/ 6572250 w 10515600"/>
              <a:gd name="csY10" fmla="*/ 0 h 5416094"/>
              <a:gd name="csX11" fmla="*/ 7439787 w 10515600"/>
              <a:gd name="csY11" fmla="*/ 0 h 5416094"/>
              <a:gd name="csX12" fmla="*/ 7991856 w 10515600"/>
              <a:gd name="csY12" fmla="*/ 0 h 5416094"/>
              <a:gd name="csX13" fmla="*/ 8543925 w 10515600"/>
              <a:gd name="csY13" fmla="*/ 0 h 5416094"/>
              <a:gd name="csX14" fmla="*/ 9306306 w 10515600"/>
              <a:gd name="csY14" fmla="*/ 0 h 5416094"/>
              <a:gd name="csX15" fmla="*/ 9858375 w 10515600"/>
              <a:gd name="csY15" fmla="*/ 0 h 5416094"/>
              <a:gd name="csX16" fmla="*/ 10515600 w 10515600"/>
              <a:gd name="csY16" fmla="*/ 0 h 5416094"/>
              <a:gd name="csX17" fmla="*/ 10515600 w 10515600"/>
              <a:gd name="csY17" fmla="*/ 785334 h 5416094"/>
              <a:gd name="csX18" fmla="*/ 10515600 w 10515600"/>
              <a:gd name="csY18" fmla="*/ 1516506 h 5416094"/>
              <a:gd name="csX19" fmla="*/ 10515600 w 10515600"/>
              <a:gd name="csY19" fmla="*/ 2247679 h 5416094"/>
              <a:gd name="csX20" fmla="*/ 10515600 w 10515600"/>
              <a:gd name="csY20" fmla="*/ 2762208 h 5416094"/>
              <a:gd name="csX21" fmla="*/ 10515600 w 10515600"/>
              <a:gd name="csY21" fmla="*/ 3330898 h 5416094"/>
              <a:gd name="csX22" fmla="*/ 10515600 w 10515600"/>
              <a:gd name="csY22" fmla="*/ 4062071 h 5416094"/>
              <a:gd name="csX23" fmla="*/ 10515600 w 10515600"/>
              <a:gd name="csY23" fmla="*/ 4684921 h 5416094"/>
              <a:gd name="csX24" fmla="*/ 10515600 w 10515600"/>
              <a:gd name="csY24" fmla="*/ 5416094 h 5416094"/>
              <a:gd name="csX25" fmla="*/ 9753219 w 10515600"/>
              <a:gd name="csY25" fmla="*/ 5416094 h 5416094"/>
              <a:gd name="csX26" fmla="*/ 9411462 w 10515600"/>
              <a:gd name="csY26" fmla="*/ 5416094 h 5416094"/>
              <a:gd name="csX27" fmla="*/ 8754237 w 10515600"/>
              <a:gd name="csY27" fmla="*/ 5416094 h 5416094"/>
              <a:gd name="csX28" fmla="*/ 8307324 w 10515600"/>
              <a:gd name="csY28" fmla="*/ 5416094 h 5416094"/>
              <a:gd name="csX29" fmla="*/ 7544943 w 10515600"/>
              <a:gd name="csY29" fmla="*/ 5416094 h 5416094"/>
              <a:gd name="csX30" fmla="*/ 7098030 w 10515600"/>
              <a:gd name="csY30" fmla="*/ 5416094 h 5416094"/>
              <a:gd name="csX31" fmla="*/ 6335649 w 10515600"/>
              <a:gd name="csY31" fmla="*/ 5416094 h 5416094"/>
              <a:gd name="csX32" fmla="*/ 5993892 w 10515600"/>
              <a:gd name="csY32" fmla="*/ 5416094 h 5416094"/>
              <a:gd name="csX33" fmla="*/ 5231511 w 10515600"/>
              <a:gd name="csY33" fmla="*/ 5416094 h 5416094"/>
              <a:gd name="csX34" fmla="*/ 4784598 w 10515600"/>
              <a:gd name="csY34" fmla="*/ 5416094 h 5416094"/>
              <a:gd name="csX35" fmla="*/ 4442841 w 10515600"/>
              <a:gd name="csY35" fmla="*/ 5416094 h 5416094"/>
              <a:gd name="csX36" fmla="*/ 3995928 w 10515600"/>
              <a:gd name="csY36" fmla="*/ 5416094 h 5416094"/>
              <a:gd name="csX37" fmla="*/ 3233547 w 10515600"/>
              <a:gd name="csY37" fmla="*/ 5416094 h 5416094"/>
              <a:gd name="csX38" fmla="*/ 2786634 w 10515600"/>
              <a:gd name="csY38" fmla="*/ 5416094 h 5416094"/>
              <a:gd name="csX39" fmla="*/ 2444877 w 10515600"/>
              <a:gd name="csY39" fmla="*/ 5416094 h 5416094"/>
              <a:gd name="csX40" fmla="*/ 1997964 w 10515600"/>
              <a:gd name="csY40" fmla="*/ 5416094 h 5416094"/>
              <a:gd name="csX41" fmla="*/ 1445895 w 10515600"/>
              <a:gd name="csY41" fmla="*/ 5416094 h 5416094"/>
              <a:gd name="csX42" fmla="*/ 788670 w 10515600"/>
              <a:gd name="csY42" fmla="*/ 5416094 h 5416094"/>
              <a:gd name="csX43" fmla="*/ 0 w 10515600"/>
              <a:gd name="csY43" fmla="*/ 5416094 h 5416094"/>
              <a:gd name="csX44" fmla="*/ 0 w 10515600"/>
              <a:gd name="csY44" fmla="*/ 4630760 h 5416094"/>
              <a:gd name="csX45" fmla="*/ 0 w 10515600"/>
              <a:gd name="csY45" fmla="*/ 3953749 h 5416094"/>
              <a:gd name="csX46" fmla="*/ 0 w 10515600"/>
              <a:gd name="csY46" fmla="*/ 3276737 h 5416094"/>
              <a:gd name="csX47" fmla="*/ 0 w 10515600"/>
              <a:gd name="csY47" fmla="*/ 2599725 h 5416094"/>
              <a:gd name="csX48" fmla="*/ 0 w 10515600"/>
              <a:gd name="csY48" fmla="*/ 1922713 h 5416094"/>
              <a:gd name="csX49" fmla="*/ 0 w 10515600"/>
              <a:gd name="csY49" fmla="*/ 1299863 h 5416094"/>
              <a:gd name="csX50" fmla="*/ 0 w 10515600"/>
              <a:gd name="csY50" fmla="*/ 0 h 54160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127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3844EE9-2895-4B7B-A445-00BA91721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57422-2C90-D83D-CA45-55E481470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019" y="670831"/>
            <a:ext cx="5847781" cy="1046671"/>
          </a:xfrm>
        </p:spPr>
        <p:txBody>
          <a:bodyPr>
            <a:normAutofit/>
          </a:bodyPr>
          <a:lstStyle/>
          <a:p>
            <a:pPr algn="ctr"/>
            <a:r>
              <a:rPr lang="en-GB"/>
              <a:t>Team Formation</a:t>
            </a:r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7B03642-7722-4B15-897F-76918F86B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068EAC2-2623-4156-A990-D776FF9BF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23" name="Graphic 22" descr="Programmer">
            <a:extLst>
              <a:ext uri="{FF2B5EF4-FFF2-40B4-BE49-F238E27FC236}">
                <a16:creationId xmlns:a16="http://schemas.microsoft.com/office/drawing/2014/main" id="{2B27D924-9C17-A8DC-22B0-1D2D7463BA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7158" y="1483355"/>
            <a:ext cx="3891290" cy="3891290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0631993E-52AF-0EAA-AC54-4BF56E931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520" y="1707495"/>
            <a:ext cx="7158868" cy="419952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2000"/>
              <a:t>Sophie – Developer </a:t>
            </a:r>
          </a:p>
          <a:p>
            <a:r>
              <a:rPr lang="en-GB" sz="2000"/>
              <a:t>Rose – Developer</a:t>
            </a:r>
          </a:p>
          <a:p>
            <a:r>
              <a:rPr lang="en-GB" sz="2000"/>
              <a:t>Kieran – Researcher</a:t>
            </a:r>
          </a:p>
          <a:p>
            <a:r>
              <a:rPr lang="en-GB" sz="2000"/>
              <a:t>William – Researcher</a:t>
            </a:r>
          </a:p>
          <a:p>
            <a:r>
              <a:rPr lang="en-GB" sz="2000"/>
              <a:t>Kallem – Tester</a:t>
            </a:r>
          </a:p>
          <a:p>
            <a:r>
              <a:rPr lang="en-GB" sz="2000"/>
              <a:t>Jake – Tester</a:t>
            </a:r>
          </a:p>
          <a:p>
            <a:pPr marL="0" indent="0">
              <a:buNone/>
            </a:pPr>
            <a:r>
              <a:rPr lang="en-GB" sz="2000"/>
              <a:t>Researchers: </a:t>
            </a:r>
            <a:r>
              <a:rPr lang="en-GB" sz="2000" b="0" i="0">
                <a:effectLst/>
              </a:rPr>
              <a:t>manage existing studies, risk assessment, and ethics.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/>
              <a:t>Testers: </a:t>
            </a:r>
            <a:r>
              <a:rPr lang="en-GB" sz="2000" b="0" i="0">
                <a:effectLst/>
              </a:rPr>
              <a:t>oversee performance testing, analysis, demos, and documentation.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/>
              <a:t>Developers: </a:t>
            </a:r>
            <a:r>
              <a:rPr lang="en-GB" sz="2000" b="0" i="0">
                <a:effectLst/>
              </a:rPr>
              <a:t>responsible for handling the code and the implementation.</a:t>
            </a:r>
            <a:endParaRPr lang="en-GB" sz="2000">
              <a:effectLst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C707BC9-731A-490A-AF25-6F349FD9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FD7C480-AC7D-4FEE-BB95-EEE23BB3E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955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Droplet of water">
            <a:extLst>
              <a:ext uri="{FF2B5EF4-FFF2-40B4-BE49-F238E27FC236}">
                <a16:creationId xmlns:a16="http://schemas.microsoft.com/office/drawing/2014/main" id="{631D450F-AF7E-3738-7437-BF94C236AB7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9631" r="-1" b="5350"/>
          <a:stretch>
            <a:fillRect/>
          </a:stretch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C96859-79CE-AE14-77A7-620A156B9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1124712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>
                <a:solidFill>
                  <a:schemeClr val="bg1"/>
                </a:solidFill>
              </a:rPr>
              <a:t>Research &amp; Background</a:t>
            </a:r>
          </a:p>
        </p:txBody>
      </p:sp>
      <p:sp>
        <p:nvSpPr>
          <p:cNvPr id="22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sX0" fmla="*/ 0 w 10515600"/>
              <a:gd name="csY0" fmla="*/ 0 h 5416094"/>
              <a:gd name="csX1" fmla="*/ 552069 w 10515600"/>
              <a:gd name="csY1" fmla="*/ 0 h 5416094"/>
              <a:gd name="csX2" fmla="*/ 893826 w 10515600"/>
              <a:gd name="csY2" fmla="*/ 0 h 5416094"/>
              <a:gd name="csX3" fmla="*/ 1761363 w 10515600"/>
              <a:gd name="csY3" fmla="*/ 0 h 5416094"/>
              <a:gd name="csX4" fmla="*/ 2313432 w 10515600"/>
              <a:gd name="csY4" fmla="*/ 0 h 5416094"/>
              <a:gd name="csX5" fmla="*/ 2865501 w 10515600"/>
              <a:gd name="csY5" fmla="*/ 0 h 5416094"/>
              <a:gd name="csX6" fmla="*/ 3733038 w 10515600"/>
              <a:gd name="csY6" fmla="*/ 0 h 5416094"/>
              <a:gd name="csX7" fmla="*/ 4179951 w 10515600"/>
              <a:gd name="csY7" fmla="*/ 0 h 5416094"/>
              <a:gd name="csX8" fmla="*/ 5047488 w 10515600"/>
              <a:gd name="csY8" fmla="*/ 0 h 5416094"/>
              <a:gd name="csX9" fmla="*/ 5915025 w 10515600"/>
              <a:gd name="csY9" fmla="*/ 0 h 5416094"/>
              <a:gd name="csX10" fmla="*/ 6572250 w 10515600"/>
              <a:gd name="csY10" fmla="*/ 0 h 5416094"/>
              <a:gd name="csX11" fmla="*/ 7439787 w 10515600"/>
              <a:gd name="csY11" fmla="*/ 0 h 5416094"/>
              <a:gd name="csX12" fmla="*/ 7991856 w 10515600"/>
              <a:gd name="csY12" fmla="*/ 0 h 5416094"/>
              <a:gd name="csX13" fmla="*/ 8543925 w 10515600"/>
              <a:gd name="csY13" fmla="*/ 0 h 5416094"/>
              <a:gd name="csX14" fmla="*/ 9306306 w 10515600"/>
              <a:gd name="csY14" fmla="*/ 0 h 5416094"/>
              <a:gd name="csX15" fmla="*/ 9858375 w 10515600"/>
              <a:gd name="csY15" fmla="*/ 0 h 5416094"/>
              <a:gd name="csX16" fmla="*/ 10515600 w 10515600"/>
              <a:gd name="csY16" fmla="*/ 0 h 5416094"/>
              <a:gd name="csX17" fmla="*/ 10515600 w 10515600"/>
              <a:gd name="csY17" fmla="*/ 785334 h 5416094"/>
              <a:gd name="csX18" fmla="*/ 10515600 w 10515600"/>
              <a:gd name="csY18" fmla="*/ 1516506 h 5416094"/>
              <a:gd name="csX19" fmla="*/ 10515600 w 10515600"/>
              <a:gd name="csY19" fmla="*/ 2247679 h 5416094"/>
              <a:gd name="csX20" fmla="*/ 10515600 w 10515600"/>
              <a:gd name="csY20" fmla="*/ 2762208 h 5416094"/>
              <a:gd name="csX21" fmla="*/ 10515600 w 10515600"/>
              <a:gd name="csY21" fmla="*/ 3330898 h 5416094"/>
              <a:gd name="csX22" fmla="*/ 10515600 w 10515600"/>
              <a:gd name="csY22" fmla="*/ 4062071 h 5416094"/>
              <a:gd name="csX23" fmla="*/ 10515600 w 10515600"/>
              <a:gd name="csY23" fmla="*/ 4684921 h 5416094"/>
              <a:gd name="csX24" fmla="*/ 10515600 w 10515600"/>
              <a:gd name="csY24" fmla="*/ 5416094 h 5416094"/>
              <a:gd name="csX25" fmla="*/ 9753219 w 10515600"/>
              <a:gd name="csY25" fmla="*/ 5416094 h 5416094"/>
              <a:gd name="csX26" fmla="*/ 9411462 w 10515600"/>
              <a:gd name="csY26" fmla="*/ 5416094 h 5416094"/>
              <a:gd name="csX27" fmla="*/ 8754237 w 10515600"/>
              <a:gd name="csY27" fmla="*/ 5416094 h 5416094"/>
              <a:gd name="csX28" fmla="*/ 8307324 w 10515600"/>
              <a:gd name="csY28" fmla="*/ 5416094 h 5416094"/>
              <a:gd name="csX29" fmla="*/ 7544943 w 10515600"/>
              <a:gd name="csY29" fmla="*/ 5416094 h 5416094"/>
              <a:gd name="csX30" fmla="*/ 7098030 w 10515600"/>
              <a:gd name="csY30" fmla="*/ 5416094 h 5416094"/>
              <a:gd name="csX31" fmla="*/ 6335649 w 10515600"/>
              <a:gd name="csY31" fmla="*/ 5416094 h 5416094"/>
              <a:gd name="csX32" fmla="*/ 5993892 w 10515600"/>
              <a:gd name="csY32" fmla="*/ 5416094 h 5416094"/>
              <a:gd name="csX33" fmla="*/ 5231511 w 10515600"/>
              <a:gd name="csY33" fmla="*/ 5416094 h 5416094"/>
              <a:gd name="csX34" fmla="*/ 4784598 w 10515600"/>
              <a:gd name="csY34" fmla="*/ 5416094 h 5416094"/>
              <a:gd name="csX35" fmla="*/ 4442841 w 10515600"/>
              <a:gd name="csY35" fmla="*/ 5416094 h 5416094"/>
              <a:gd name="csX36" fmla="*/ 3995928 w 10515600"/>
              <a:gd name="csY36" fmla="*/ 5416094 h 5416094"/>
              <a:gd name="csX37" fmla="*/ 3233547 w 10515600"/>
              <a:gd name="csY37" fmla="*/ 5416094 h 5416094"/>
              <a:gd name="csX38" fmla="*/ 2786634 w 10515600"/>
              <a:gd name="csY38" fmla="*/ 5416094 h 5416094"/>
              <a:gd name="csX39" fmla="*/ 2444877 w 10515600"/>
              <a:gd name="csY39" fmla="*/ 5416094 h 5416094"/>
              <a:gd name="csX40" fmla="*/ 1997964 w 10515600"/>
              <a:gd name="csY40" fmla="*/ 5416094 h 5416094"/>
              <a:gd name="csX41" fmla="*/ 1445895 w 10515600"/>
              <a:gd name="csY41" fmla="*/ 5416094 h 5416094"/>
              <a:gd name="csX42" fmla="*/ 788670 w 10515600"/>
              <a:gd name="csY42" fmla="*/ 5416094 h 5416094"/>
              <a:gd name="csX43" fmla="*/ 0 w 10515600"/>
              <a:gd name="csY43" fmla="*/ 5416094 h 5416094"/>
              <a:gd name="csX44" fmla="*/ 0 w 10515600"/>
              <a:gd name="csY44" fmla="*/ 4630760 h 5416094"/>
              <a:gd name="csX45" fmla="*/ 0 w 10515600"/>
              <a:gd name="csY45" fmla="*/ 3953749 h 5416094"/>
              <a:gd name="csX46" fmla="*/ 0 w 10515600"/>
              <a:gd name="csY46" fmla="*/ 3276737 h 5416094"/>
              <a:gd name="csX47" fmla="*/ 0 w 10515600"/>
              <a:gd name="csY47" fmla="*/ 2599725 h 5416094"/>
              <a:gd name="csX48" fmla="*/ 0 w 10515600"/>
              <a:gd name="csY48" fmla="*/ 1922713 h 5416094"/>
              <a:gd name="csX49" fmla="*/ 0 w 10515600"/>
              <a:gd name="csY49" fmla="*/ 1299863 h 5416094"/>
              <a:gd name="csX50" fmla="*/ 0 w 10515600"/>
              <a:gd name="csY50" fmla="*/ 0 h 54160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127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575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53302-3C6E-CB5C-5E88-BB392437F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866" y="115563"/>
            <a:ext cx="4766330" cy="1454051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3600">
                <a:solidFill>
                  <a:schemeClr val="tx2"/>
                </a:solidFill>
                <a:latin typeface="Aptos"/>
              </a:rPr>
              <a:t>Current technology for disabled aid</a:t>
            </a:r>
            <a:endParaRPr lang="en-US" sz="3600">
              <a:solidFill>
                <a:schemeClr val="tx2"/>
              </a:solidFill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677AD-9576-7DFC-AA00-6C9927331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32" y="1232504"/>
            <a:ext cx="5335599" cy="53834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Traditional aids </a:t>
            </a:r>
          </a:p>
          <a:p>
            <a:r>
              <a:rPr lang="en-GB" sz="2000">
                <a:ea typeface="+mn-lt"/>
                <a:cs typeface="+mn-lt"/>
              </a:rPr>
              <a:t>Smart mobility tools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Wearable assistive technologies, including smart glasses and sensor-based systems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Smartphone applications offer AI-based support through voice navigation, object recognition, and real-time assistance.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Robotics and autonomous systems, such as robotic walking aids and prototype guide robots, are being developed for indoor and outdoor navigation.</a:t>
            </a:r>
          </a:p>
          <a:p>
            <a:r>
              <a:rPr lang="en-GB" sz="2000">
                <a:ea typeface="+mn-lt"/>
                <a:cs typeface="+mn-lt"/>
              </a:rPr>
              <a:t>These technologies highlight rapid progress and offer inspiration for our robot guide dog prototype.</a:t>
            </a:r>
            <a:br>
              <a:rPr lang="en-GB" sz="2000">
                <a:latin typeface="Arial"/>
                <a:ea typeface="+mn-lt"/>
                <a:cs typeface="Arial"/>
              </a:rPr>
            </a:br>
            <a:endParaRPr lang="en-GB" sz="8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endParaRPr lang="en-GB" sz="8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sz="1000">
              <a:solidFill>
                <a:schemeClr val="tx2"/>
              </a:solidFill>
            </a:endParaRP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2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2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robot pushing a person in a wheelchair&#10;&#10;AI-generated content may be incorrect.">
            <a:extLst>
              <a:ext uri="{FF2B5EF4-FFF2-40B4-BE49-F238E27FC236}">
                <a16:creationId xmlns:a16="http://schemas.microsoft.com/office/drawing/2014/main" id="{A4F03092-00D9-3B24-DD75-AAF6842366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73" t="3114" r="6196" b="3460"/>
          <a:stretch>
            <a:fillRect/>
          </a:stretch>
        </p:blipFill>
        <p:spPr>
          <a:xfrm>
            <a:off x="7902122" y="1837749"/>
            <a:ext cx="3441819" cy="3706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018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8B41A1-D0ED-0AC7-AFA2-DFC25D278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Research - Project Background</a:t>
            </a:r>
          </a:p>
        </p:txBody>
      </p:sp>
      <p:pic>
        <p:nvPicPr>
          <p:cNvPr id="5" name="Picture 4" descr="A collage of a person with a yellow object&#10;&#10;AI-generated content may be incorrect.">
            <a:extLst>
              <a:ext uri="{FF2B5EF4-FFF2-40B4-BE49-F238E27FC236}">
                <a16:creationId xmlns:a16="http://schemas.microsoft.com/office/drawing/2014/main" id="{FA244F1B-DBDF-5BE6-C4A6-0E954DD7C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6689" y="1817156"/>
            <a:ext cx="4369214" cy="3997831"/>
          </a:xfrm>
          <a:prstGeom prst="rect">
            <a:avLst/>
          </a:prstGeom>
        </p:spPr>
      </p:pic>
      <p:graphicFrame>
        <p:nvGraphicFramePr>
          <p:cNvPr id="20" name="Content Placeholder 7">
            <a:extLst>
              <a:ext uri="{FF2B5EF4-FFF2-40B4-BE49-F238E27FC236}">
                <a16:creationId xmlns:a16="http://schemas.microsoft.com/office/drawing/2014/main" id="{939AFA65-C3EC-E336-08E7-401604332B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4957" y="1818761"/>
          <a:ext cx="5655276" cy="4358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14939EDE-CD6C-AEA6-BD8A-6314154CF335}"/>
              </a:ext>
            </a:extLst>
          </p:cNvPr>
          <p:cNvSpPr txBox="1"/>
          <p:nvPr/>
        </p:nvSpPr>
        <p:spPr>
          <a:xfrm>
            <a:off x="6658919" y="5876325"/>
            <a:ext cx="505940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A6A6A6"/>
                </a:solidFill>
              </a:rPr>
              <a:t>Fig.1: An image showing Spot being used to help a blind person navigate around pedestrians. Taken from [1].</a:t>
            </a:r>
            <a:endParaRPr lang="en-US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4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0F5B5C-74A1-215C-E2A4-AC5182FD2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C977FF-125C-B92C-952A-B82ED6A84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A36523A-98E6-9AF8-2E71-5B775E0A9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59B5E01-00E4-A32D-A87D-17720BCA1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D455692-71C4-8C11-D5CF-209F1EBF7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BD7D24-EF47-0197-DABE-4B9AF5D6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C5E1B-B0E8-F470-75F0-BB16DCBE3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Research - Project Background</a:t>
            </a:r>
          </a:p>
        </p:txBody>
      </p:sp>
      <p:pic>
        <p:nvPicPr>
          <p:cNvPr id="5" name="Picture 4" descr="A collage of a person with a yellow object&#10;&#10;AI-generated content may be incorrect.">
            <a:extLst>
              <a:ext uri="{FF2B5EF4-FFF2-40B4-BE49-F238E27FC236}">
                <a16:creationId xmlns:a16="http://schemas.microsoft.com/office/drawing/2014/main" id="{63CE6F87-F314-C0E9-4B9B-C4F5DF6932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7446" y="1817156"/>
            <a:ext cx="4369214" cy="3997831"/>
          </a:xfrm>
          <a:prstGeom prst="rect">
            <a:avLst/>
          </a:prstGeom>
        </p:spPr>
      </p:pic>
      <p:graphicFrame>
        <p:nvGraphicFramePr>
          <p:cNvPr id="24" name="Content Placeholder 7">
            <a:extLst>
              <a:ext uri="{FF2B5EF4-FFF2-40B4-BE49-F238E27FC236}">
                <a16:creationId xmlns:a16="http://schemas.microsoft.com/office/drawing/2014/main" id="{F5B2AC7D-BD2D-69F5-6A1E-07BF32A906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7674570"/>
              </p:ext>
            </p:extLst>
          </p:nvPr>
        </p:nvGraphicFramePr>
        <p:xfrm>
          <a:off x="494957" y="1818761"/>
          <a:ext cx="5998519" cy="4687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35DA685C-E596-337F-42E9-2FF0EDC4DEC9}"/>
              </a:ext>
            </a:extLst>
          </p:cNvPr>
          <p:cNvSpPr txBox="1"/>
          <p:nvPr/>
        </p:nvSpPr>
        <p:spPr>
          <a:xfrm>
            <a:off x="6658919" y="5876325"/>
            <a:ext cx="505940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A6A6A6"/>
                </a:solidFill>
              </a:rPr>
              <a:t>Fig.1: An image showing Spot being used to help a blind person navigate around pedestrians. Taken from [1].</a:t>
            </a:r>
            <a:endParaRPr lang="en-US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68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A93E5-14A9-5466-F3E6-779F414D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57" y="1287"/>
            <a:ext cx="10515600" cy="1325563"/>
          </a:xfrm>
        </p:spPr>
        <p:txBody>
          <a:bodyPr/>
          <a:lstStyle/>
          <a:p>
            <a:r>
              <a:rPr lang="en-GB"/>
              <a:t>Research - Project Background</a:t>
            </a:r>
          </a:p>
        </p:txBody>
      </p:sp>
      <p:pic>
        <p:nvPicPr>
          <p:cNvPr id="4" name="Content Placeholder 3" descr="A collage of a robot&#10;&#10;AI-generated content may be incorrect.">
            <a:extLst>
              <a:ext uri="{FF2B5EF4-FFF2-40B4-BE49-F238E27FC236}">
                <a16:creationId xmlns:a16="http://schemas.microsoft.com/office/drawing/2014/main" id="{0183D7A2-2801-0A9A-926F-9DBE02C60E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02777" y="705945"/>
            <a:ext cx="4144664" cy="1325349"/>
          </a:xfrm>
          <a:prstGeom prst="rect">
            <a:avLst/>
          </a:prstGeom>
        </p:spPr>
      </p:pic>
      <p:pic>
        <p:nvPicPr>
          <p:cNvPr id="5" name="Picture 4" descr="A collage of a red light&#10;&#10;AI-generated content may be incorrect.">
            <a:extLst>
              <a:ext uri="{FF2B5EF4-FFF2-40B4-BE49-F238E27FC236}">
                <a16:creationId xmlns:a16="http://schemas.microsoft.com/office/drawing/2014/main" id="{730AE6FB-D510-AD89-C5A4-ED8378AB63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9763" y="2420853"/>
            <a:ext cx="3633660" cy="2881270"/>
          </a:xfrm>
          <a:prstGeom prst="rect">
            <a:avLst/>
          </a:prstGeom>
        </p:spPr>
      </p:pic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CCECFCBB-C361-E831-5043-011C2E8EDB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2294651"/>
              </p:ext>
            </p:extLst>
          </p:nvPr>
        </p:nvGraphicFramePr>
        <p:xfrm>
          <a:off x="240270" y="1016001"/>
          <a:ext cx="7276755" cy="5467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8BBA3D11-CC80-7DA8-F2EC-5D8EA7251B7A}"/>
              </a:ext>
            </a:extLst>
          </p:cNvPr>
          <p:cNvSpPr txBox="1"/>
          <p:nvPr/>
        </p:nvSpPr>
        <p:spPr>
          <a:xfrm>
            <a:off x="7716108" y="5443838"/>
            <a:ext cx="444843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A6A6A6"/>
                </a:solidFill>
              </a:rPr>
              <a:t>Fig.2 and 3: A collection of images showing a custom-made guide dog robot, and its pattern recognition detection. Taken from [2].</a:t>
            </a:r>
            <a:endParaRPr lang="en-US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158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BF230-94A9-5FEA-15F0-D54829580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092" y="35611"/>
            <a:ext cx="10515600" cy="1325563"/>
          </a:xfrm>
        </p:spPr>
        <p:txBody>
          <a:bodyPr/>
          <a:lstStyle/>
          <a:p>
            <a:r>
              <a:rPr lang="en-GB"/>
              <a:t>Research - Project Background</a:t>
            </a:r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ED287BC-54C3-7286-1E5F-8147C98351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685291"/>
              </p:ext>
            </p:extLst>
          </p:nvPr>
        </p:nvGraphicFramePr>
        <p:xfrm>
          <a:off x="398848" y="843949"/>
          <a:ext cx="7481329" cy="590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collage of a room with a red light&#10;&#10;AI-generated content may be incorrect.">
            <a:extLst>
              <a:ext uri="{FF2B5EF4-FFF2-40B4-BE49-F238E27FC236}">
                <a16:creationId xmlns:a16="http://schemas.microsoft.com/office/drawing/2014/main" id="{DEE945B4-435C-9123-EC78-69389F7DDE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46824" y="123570"/>
            <a:ext cx="2757703" cy="5443837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57D6C3E8-EBF7-119E-874A-078C00C07F2D}"/>
              </a:ext>
            </a:extLst>
          </p:cNvPr>
          <p:cNvSpPr txBox="1"/>
          <p:nvPr/>
        </p:nvSpPr>
        <p:spPr>
          <a:xfrm>
            <a:off x="8210380" y="5649783"/>
            <a:ext cx="383745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800" kern="1200">
                <a:solidFill>
                  <a:schemeClr val="bg1">
                    <a:lumMod val="65000"/>
                  </a:schemeClr>
                </a:solidFill>
                <a:latin typeface="Aptos"/>
                <a:ea typeface="+mn-ea"/>
                <a:cs typeface="+mn-cs"/>
              </a:rPr>
              <a:t>Fig.4: A collection of images showing the guide dog robot’s recognition of traffic light signals. Taken from [</a:t>
            </a:r>
            <a:r>
              <a:rPr lang="en-GB">
                <a:solidFill>
                  <a:schemeClr val="bg1">
                    <a:lumMod val="65000"/>
                  </a:schemeClr>
                </a:solidFill>
                <a:latin typeface="Aptos"/>
              </a:rPr>
              <a:t>2</a:t>
            </a:r>
            <a:r>
              <a:rPr lang="en-GB" sz="1800" kern="1200">
                <a:solidFill>
                  <a:schemeClr val="bg1">
                    <a:lumMod val="65000"/>
                  </a:schemeClr>
                </a:solidFill>
                <a:latin typeface="Aptos"/>
                <a:ea typeface="+mn-ea"/>
                <a:cs typeface="+mn-cs"/>
              </a:rPr>
              <a:t>].</a:t>
            </a:r>
            <a:endParaRPr lang="en-GB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286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s and rulers">
            <a:extLst>
              <a:ext uri="{FF2B5EF4-FFF2-40B4-BE49-F238E27FC236}">
                <a16:creationId xmlns:a16="http://schemas.microsoft.com/office/drawing/2014/main" id="{26FBD732-5168-A72E-5BD5-873A96BCD0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144" r="-1" b="8564"/>
          <a:stretch>
            <a:fillRect/>
          </a:stretch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8026D0-B9B7-7EA4-783B-38CE03B8C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1124712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>
                <a:solidFill>
                  <a:schemeClr val="bg1"/>
                </a:solidFill>
              </a:rPr>
              <a:t>Project plan</a:t>
            </a:r>
          </a:p>
        </p:txBody>
      </p:sp>
      <p:sp>
        <p:nvSpPr>
          <p:cNvPr id="18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sX0" fmla="*/ 0 w 10515600"/>
              <a:gd name="csY0" fmla="*/ 0 h 5416094"/>
              <a:gd name="csX1" fmla="*/ 552069 w 10515600"/>
              <a:gd name="csY1" fmla="*/ 0 h 5416094"/>
              <a:gd name="csX2" fmla="*/ 893826 w 10515600"/>
              <a:gd name="csY2" fmla="*/ 0 h 5416094"/>
              <a:gd name="csX3" fmla="*/ 1761363 w 10515600"/>
              <a:gd name="csY3" fmla="*/ 0 h 5416094"/>
              <a:gd name="csX4" fmla="*/ 2313432 w 10515600"/>
              <a:gd name="csY4" fmla="*/ 0 h 5416094"/>
              <a:gd name="csX5" fmla="*/ 2865501 w 10515600"/>
              <a:gd name="csY5" fmla="*/ 0 h 5416094"/>
              <a:gd name="csX6" fmla="*/ 3733038 w 10515600"/>
              <a:gd name="csY6" fmla="*/ 0 h 5416094"/>
              <a:gd name="csX7" fmla="*/ 4179951 w 10515600"/>
              <a:gd name="csY7" fmla="*/ 0 h 5416094"/>
              <a:gd name="csX8" fmla="*/ 5047488 w 10515600"/>
              <a:gd name="csY8" fmla="*/ 0 h 5416094"/>
              <a:gd name="csX9" fmla="*/ 5915025 w 10515600"/>
              <a:gd name="csY9" fmla="*/ 0 h 5416094"/>
              <a:gd name="csX10" fmla="*/ 6572250 w 10515600"/>
              <a:gd name="csY10" fmla="*/ 0 h 5416094"/>
              <a:gd name="csX11" fmla="*/ 7439787 w 10515600"/>
              <a:gd name="csY11" fmla="*/ 0 h 5416094"/>
              <a:gd name="csX12" fmla="*/ 7991856 w 10515600"/>
              <a:gd name="csY12" fmla="*/ 0 h 5416094"/>
              <a:gd name="csX13" fmla="*/ 8543925 w 10515600"/>
              <a:gd name="csY13" fmla="*/ 0 h 5416094"/>
              <a:gd name="csX14" fmla="*/ 9306306 w 10515600"/>
              <a:gd name="csY14" fmla="*/ 0 h 5416094"/>
              <a:gd name="csX15" fmla="*/ 9858375 w 10515600"/>
              <a:gd name="csY15" fmla="*/ 0 h 5416094"/>
              <a:gd name="csX16" fmla="*/ 10515600 w 10515600"/>
              <a:gd name="csY16" fmla="*/ 0 h 5416094"/>
              <a:gd name="csX17" fmla="*/ 10515600 w 10515600"/>
              <a:gd name="csY17" fmla="*/ 785334 h 5416094"/>
              <a:gd name="csX18" fmla="*/ 10515600 w 10515600"/>
              <a:gd name="csY18" fmla="*/ 1516506 h 5416094"/>
              <a:gd name="csX19" fmla="*/ 10515600 w 10515600"/>
              <a:gd name="csY19" fmla="*/ 2247679 h 5416094"/>
              <a:gd name="csX20" fmla="*/ 10515600 w 10515600"/>
              <a:gd name="csY20" fmla="*/ 2762208 h 5416094"/>
              <a:gd name="csX21" fmla="*/ 10515600 w 10515600"/>
              <a:gd name="csY21" fmla="*/ 3330898 h 5416094"/>
              <a:gd name="csX22" fmla="*/ 10515600 w 10515600"/>
              <a:gd name="csY22" fmla="*/ 4062071 h 5416094"/>
              <a:gd name="csX23" fmla="*/ 10515600 w 10515600"/>
              <a:gd name="csY23" fmla="*/ 4684921 h 5416094"/>
              <a:gd name="csX24" fmla="*/ 10515600 w 10515600"/>
              <a:gd name="csY24" fmla="*/ 5416094 h 5416094"/>
              <a:gd name="csX25" fmla="*/ 9753219 w 10515600"/>
              <a:gd name="csY25" fmla="*/ 5416094 h 5416094"/>
              <a:gd name="csX26" fmla="*/ 9411462 w 10515600"/>
              <a:gd name="csY26" fmla="*/ 5416094 h 5416094"/>
              <a:gd name="csX27" fmla="*/ 8754237 w 10515600"/>
              <a:gd name="csY27" fmla="*/ 5416094 h 5416094"/>
              <a:gd name="csX28" fmla="*/ 8307324 w 10515600"/>
              <a:gd name="csY28" fmla="*/ 5416094 h 5416094"/>
              <a:gd name="csX29" fmla="*/ 7544943 w 10515600"/>
              <a:gd name="csY29" fmla="*/ 5416094 h 5416094"/>
              <a:gd name="csX30" fmla="*/ 7098030 w 10515600"/>
              <a:gd name="csY30" fmla="*/ 5416094 h 5416094"/>
              <a:gd name="csX31" fmla="*/ 6335649 w 10515600"/>
              <a:gd name="csY31" fmla="*/ 5416094 h 5416094"/>
              <a:gd name="csX32" fmla="*/ 5993892 w 10515600"/>
              <a:gd name="csY32" fmla="*/ 5416094 h 5416094"/>
              <a:gd name="csX33" fmla="*/ 5231511 w 10515600"/>
              <a:gd name="csY33" fmla="*/ 5416094 h 5416094"/>
              <a:gd name="csX34" fmla="*/ 4784598 w 10515600"/>
              <a:gd name="csY34" fmla="*/ 5416094 h 5416094"/>
              <a:gd name="csX35" fmla="*/ 4442841 w 10515600"/>
              <a:gd name="csY35" fmla="*/ 5416094 h 5416094"/>
              <a:gd name="csX36" fmla="*/ 3995928 w 10515600"/>
              <a:gd name="csY36" fmla="*/ 5416094 h 5416094"/>
              <a:gd name="csX37" fmla="*/ 3233547 w 10515600"/>
              <a:gd name="csY37" fmla="*/ 5416094 h 5416094"/>
              <a:gd name="csX38" fmla="*/ 2786634 w 10515600"/>
              <a:gd name="csY38" fmla="*/ 5416094 h 5416094"/>
              <a:gd name="csX39" fmla="*/ 2444877 w 10515600"/>
              <a:gd name="csY39" fmla="*/ 5416094 h 5416094"/>
              <a:gd name="csX40" fmla="*/ 1997964 w 10515600"/>
              <a:gd name="csY40" fmla="*/ 5416094 h 5416094"/>
              <a:gd name="csX41" fmla="*/ 1445895 w 10515600"/>
              <a:gd name="csY41" fmla="*/ 5416094 h 5416094"/>
              <a:gd name="csX42" fmla="*/ 788670 w 10515600"/>
              <a:gd name="csY42" fmla="*/ 5416094 h 5416094"/>
              <a:gd name="csX43" fmla="*/ 0 w 10515600"/>
              <a:gd name="csY43" fmla="*/ 5416094 h 5416094"/>
              <a:gd name="csX44" fmla="*/ 0 w 10515600"/>
              <a:gd name="csY44" fmla="*/ 4630760 h 5416094"/>
              <a:gd name="csX45" fmla="*/ 0 w 10515600"/>
              <a:gd name="csY45" fmla="*/ 3953749 h 5416094"/>
              <a:gd name="csX46" fmla="*/ 0 w 10515600"/>
              <a:gd name="csY46" fmla="*/ 3276737 h 5416094"/>
              <a:gd name="csX47" fmla="*/ 0 w 10515600"/>
              <a:gd name="csY47" fmla="*/ 2599725 h 5416094"/>
              <a:gd name="csX48" fmla="*/ 0 w 10515600"/>
              <a:gd name="csY48" fmla="*/ 1922713 h 5416094"/>
              <a:gd name="csX49" fmla="*/ 0 w 10515600"/>
              <a:gd name="csY49" fmla="*/ 1299863 h 5416094"/>
              <a:gd name="csX50" fmla="*/ 0 w 10515600"/>
              <a:gd name="csY50" fmla="*/ 0 h 54160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127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768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532AF-A8CF-877B-7137-9B8668731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/>
              <a:t>Project Proposal : </a:t>
            </a:r>
            <a:r>
              <a:rPr lang="en-GB">
                <a:latin typeface="Aptos Display"/>
                <a:ea typeface="Calibri"/>
                <a:cs typeface="Calibri"/>
              </a:rPr>
              <a:t>"Can a robot dog replace a guide dog?" - Robotics for accessibility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CD7EE-9403-1F5D-F532-3305929C2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010" y="2600579"/>
            <a:ext cx="10041960" cy="382914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The aim of this project is to assess the viability of replacing a guide dog with the Spot robot by designing and testing its performance in two predefined assistance tasks: voice-command navigation to a new room and road-crossing assistance measuring accuracy and reliability in a controlled testing environment.</a:t>
            </a:r>
          </a:p>
          <a:p>
            <a:pPr>
              <a:buNone/>
            </a:pPr>
            <a:r>
              <a:rPr lang="en-GB" sz="2000"/>
              <a:t>Objectives</a:t>
            </a:r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To program the Spot robot to respond accurately to voice commands for navigation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To test Spot’s ability to navigate to a new room safely and efficiently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To design and simulate a road-crossing assistance task using Spot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To measure performance based on accuracy and task success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To evaluate the feasibility of using a robot as a replacement for a guide dog based on test results</a:t>
            </a:r>
            <a:endParaRPr lang="en-GB" sz="20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364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9B262-2E7E-6F39-CE92-9DB25A305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27" y="210350"/>
            <a:ext cx="4368602" cy="993558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The MVP</a:t>
            </a:r>
            <a:endParaRPr lang="en-US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B1EF8-A244-2E57-F5A2-E36426B14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627" y="1320144"/>
            <a:ext cx="6141400" cy="12790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A functional Spot robot that can respond to basic voice commands to guide a user to a specified room and demonstrate assisted road crossing in a controlled environment </a:t>
            </a:r>
            <a:endParaRPr lang="en-GB" sz="2200"/>
          </a:p>
        </p:txBody>
      </p:sp>
      <p:pic>
        <p:nvPicPr>
          <p:cNvPr id="5" name="Picture 4" descr="A grey robot with  colourful buttons">
            <a:extLst>
              <a:ext uri="{FF2B5EF4-FFF2-40B4-BE49-F238E27FC236}">
                <a16:creationId xmlns:a16="http://schemas.microsoft.com/office/drawing/2014/main" id="{7AE74FA0-F45D-DDC2-B1B5-A172E70580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73"/>
          <a:stretch>
            <a:fillRect/>
          </a:stretch>
        </p:blipFill>
        <p:spPr>
          <a:xfrm>
            <a:off x="5901173" y="10"/>
            <a:ext cx="6289304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A9EADA8-DF1E-BDAA-8517-9E7659C6CCC7}"/>
              </a:ext>
            </a:extLst>
          </p:cNvPr>
          <p:cNvSpPr txBox="1">
            <a:spLocks/>
          </p:cNvSpPr>
          <p:nvPr/>
        </p:nvSpPr>
        <p:spPr>
          <a:xfrm>
            <a:off x="162464" y="2961436"/>
            <a:ext cx="5957978" cy="363247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/>
              <a:t>Voice Command Navigation</a:t>
            </a:r>
          </a:p>
          <a:p>
            <a:r>
              <a:rPr lang="en-GB" sz="2000">
                <a:ea typeface="+mn-lt"/>
                <a:cs typeface="+mn-lt"/>
              </a:rPr>
              <a:t>Understand simple voice commands (e.g. “Take me to the canteen”)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Move safely to a target location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Avoid obstacles or stop when unsafe</a:t>
            </a:r>
            <a:endParaRPr lang="en-GB" sz="20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b="1"/>
              <a:t>Road-Crossing Assistance</a:t>
            </a:r>
          </a:p>
          <a:p>
            <a:r>
              <a:rPr lang="en-GB" sz="2000">
                <a:ea typeface="+mn-lt"/>
                <a:cs typeface="+mn-lt"/>
              </a:rPr>
              <a:t>Detect when it is safe to cross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Lead the user across a marked crossing area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Stop or alert if unsafe</a:t>
            </a:r>
            <a:endParaRPr lang="en-GB" sz="2000"/>
          </a:p>
          <a:p>
            <a:pPr lvl="1"/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260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101010 data lines to infinity">
            <a:extLst>
              <a:ext uri="{FF2B5EF4-FFF2-40B4-BE49-F238E27FC236}">
                <a16:creationId xmlns:a16="http://schemas.microsoft.com/office/drawing/2014/main" id="{2F9EE69E-5200-C9E0-C938-10FADB8252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50000"/>
          </a:blip>
          <a:srcRect t="13106" r="-1" b="-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52ECAF-95EB-A18D-3120-E781EB651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1124712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>
                <a:solidFill>
                  <a:schemeClr val="bg1"/>
                </a:solidFill>
              </a:rPr>
              <a:t>Technologies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EF0EFD6-A3C2-4C94-A80A-BA9709D99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sX0" fmla="*/ 0 w 10515600"/>
              <a:gd name="csY0" fmla="*/ 0 h 5416094"/>
              <a:gd name="csX1" fmla="*/ 552069 w 10515600"/>
              <a:gd name="csY1" fmla="*/ 0 h 5416094"/>
              <a:gd name="csX2" fmla="*/ 893826 w 10515600"/>
              <a:gd name="csY2" fmla="*/ 0 h 5416094"/>
              <a:gd name="csX3" fmla="*/ 1761363 w 10515600"/>
              <a:gd name="csY3" fmla="*/ 0 h 5416094"/>
              <a:gd name="csX4" fmla="*/ 2313432 w 10515600"/>
              <a:gd name="csY4" fmla="*/ 0 h 5416094"/>
              <a:gd name="csX5" fmla="*/ 2865501 w 10515600"/>
              <a:gd name="csY5" fmla="*/ 0 h 5416094"/>
              <a:gd name="csX6" fmla="*/ 3733038 w 10515600"/>
              <a:gd name="csY6" fmla="*/ 0 h 5416094"/>
              <a:gd name="csX7" fmla="*/ 4179951 w 10515600"/>
              <a:gd name="csY7" fmla="*/ 0 h 5416094"/>
              <a:gd name="csX8" fmla="*/ 5047488 w 10515600"/>
              <a:gd name="csY8" fmla="*/ 0 h 5416094"/>
              <a:gd name="csX9" fmla="*/ 5915025 w 10515600"/>
              <a:gd name="csY9" fmla="*/ 0 h 5416094"/>
              <a:gd name="csX10" fmla="*/ 6572250 w 10515600"/>
              <a:gd name="csY10" fmla="*/ 0 h 5416094"/>
              <a:gd name="csX11" fmla="*/ 7439787 w 10515600"/>
              <a:gd name="csY11" fmla="*/ 0 h 5416094"/>
              <a:gd name="csX12" fmla="*/ 7991856 w 10515600"/>
              <a:gd name="csY12" fmla="*/ 0 h 5416094"/>
              <a:gd name="csX13" fmla="*/ 8543925 w 10515600"/>
              <a:gd name="csY13" fmla="*/ 0 h 5416094"/>
              <a:gd name="csX14" fmla="*/ 9306306 w 10515600"/>
              <a:gd name="csY14" fmla="*/ 0 h 5416094"/>
              <a:gd name="csX15" fmla="*/ 9858375 w 10515600"/>
              <a:gd name="csY15" fmla="*/ 0 h 5416094"/>
              <a:gd name="csX16" fmla="*/ 10515600 w 10515600"/>
              <a:gd name="csY16" fmla="*/ 0 h 5416094"/>
              <a:gd name="csX17" fmla="*/ 10515600 w 10515600"/>
              <a:gd name="csY17" fmla="*/ 785334 h 5416094"/>
              <a:gd name="csX18" fmla="*/ 10515600 w 10515600"/>
              <a:gd name="csY18" fmla="*/ 1516506 h 5416094"/>
              <a:gd name="csX19" fmla="*/ 10515600 w 10515600"/>
              <a:gd name="csY19" fmla="*/ 2247679 h 5416094"/>
              <a:gd name="csX20" fmla="*/ 10515600 w 10515600"/>
              <a:gd name="csY20" fmla="*/ 2762208 h 5416094"/>
              <a:gd name="csX21" fmla="*/ 10515600 w 10515600"/>
              <a:gd name="csY21" fmla="*/ 3330898 h 5416094"/>
              <a:gd name="csX22" fmla="*/ 10515600 w 10515600"/>
              <a:gd name="csY22" fmla="*/ 4062071 h 5416094"/>
              <a:gd name="csX23" fmla="*/ 10515600 w 10515600"/>
              <a:gd name="csY23" fmla="*/ 4684921 h 5416094"/>
              <a:gd name="csX24" fmla="*/ 10515600 w 10515600"/>
              <a:gd name="csY24" fmla="*/ 5416094 h 5416094"/>
              <a:gd name="csX25" fmla="*/ 9753219 w 10515600"/>
              <a:gd name="csY25" fmla="*/ 5416094 h 5416094"/>
              <a:gd name="csX26" fmla="*/ 9411462 w 10515600"/>
              <a:gd name="csY26" fmla="*/ 5416094 h 5416094"/>
              <a:gd name="csX27" fmla="*/ 8754237 w 10515600"/>
              <a:gd name="csY27" fmla="*/ 5416094 h 5416094"/>
              <a:gd name="csX28" fmla="*/ 8307324 w 10515600"/>
              <a:gd name="csY28" fmla="*/ 5416094 h 5416094"/>
              <a:gd name="csX29" fmla="*/ 7544943 w 10515600"/>
              <a:gd name="csY29" fmla="*/ 5416094 h 5416094"/>
              <a:gd name="csX30" fmla="*/ 7098030 w 10515600"/>
              <a:gd name="csY30" fmla="*/ 5416094 h 5416094"/>
              <a:gd name="csX31" fmla="*/ 6335649 w 10515600"/>
              <a:gd name="csY31" fmla="*/ 5416094 h 5416094"/>
              <a:gd name="csX32" fmla="*/ 5993892 w 10515600"/>
              <a:gd name="csY32" fmla="*/ 5416094 h 5416094"/>
              <a:gd name="csX33" fmla="*/ 5231511 w 10515600"/>
              <a:gd name="csY33" fmla="*/ 5416094 h 5416094"/>
              <a:gd name="csX34" fmla="*/ 4784598 w 10515600"/>
              <a:gd name="csY34" fmla="*/ 5416094 h 5416094"/>
              <a:gd name="csX35" fmla="*/ 4442841 w 10515600"/>
              <a:gd name="csY35" fmla="*/ 5416094 h 5416094"/>
              <a:gd name="csX36" fmla="*/ 3995928 w 10515600"/>
              <a:gd name="csY36" fmla="*/ 5416094 h 5416094"/>
              <a:gd name="csX37" fmla="*/ 3233547 w 10515600"/>
              <a:gd name="csY37" fmla="*/ 5416094 h 5416094"/>
              <a:gd name="csX38" fmla="*/ 2786634 w 10515600"/>
              <a:gd name="csY38" fmla="*/ 5416094 h 5416094"/>
              <a:gd name="csX39" fmla="*/ 2444877 w 10515600"/>
              <a:gd name="csY39" fmla="*/ 5416094 h 5416094"/>
              <a:gd name="csX40" fmla="*/ 1997964 w 10515600"/>
              <a:gd name="csY40" fmla="*/ 5416094 h 5416094"/>
              <a:gd name="csX41" fmla="*/ 1445895 w 10515600"/>
              <a:gd name="csY41" fmla="*/ 5416094 h 5416094"/>
              <a:gd name="csX42" fmla="*/ 788670 w 10515600"/>
              <a:gd name="csY42" fmla="*/ 5416094 h 5416094"/>
              <a:gd name="csX43" fmla="*/ 0 w 10515600"/>
              <a:gd name="csY43" fmla="*/ 5416094 h 5416094"/>
              <a:gd name="csX44" fmla="*/ 0 w 10515600"/>
              <a:gd name="csY44" fmla="*/ 4630760 h 5416094"/>
              <a:gd name="csX45" fmla="*/ 0 w 10515600"/>
              <a:gd name="csY45" fmla="*/ 3953749 h 5416094"/>
              <a:gd name="csX46" fmla="*/ 0 w 10515600"/>
              <a:gd name="csY46" fmla="*/ 3276737 h 5416094"/>
              <a:gd name="csX47" fmla="*/ 0 w 10515600"/>
              <a:gd name="csY47" fmla="*/ 2599725 h 5416094"/>
              <a:gd name="csX48" fmla="*/ 0 w 10515600"/>
              <a:gd name="csY48" fmla="*/ 1922713 h 5416094"/>
              <a:gd name="csX49" fmla="*/ 0 w 10515600"/>
              <a:gd name="csY49" fmla="*/ 1299863 h 5416094"/>
              <a:gd name="csX50" fmla="*/ 0 w 10515600"/>
              <a:gd name="csY50" fmla="*/ 0 h 54160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588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1623D-E6F8-7BAE-5FFE-476799FF8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GB"/>
              <a:t>Spot SDK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11449-CD0A-B912-C9A0-A14B1D2CC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396524" cy="5770083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What is Spot SDK?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Official software toolkit provided by Boston Dynamics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Allows developers to control and program Spot</a:t>
            </a:r>
          </a:p>
          <a:p>
            <a:r>
              <a:rPr lang="en-GB" sz="2000">
                <a:ea typeface="+mn-lt"/>
                <a:cs typeface="+mn-lt"/>
              </a:rPr>
              <a:t>Enables integration with sensors, navigation, and autonomy systems</a:t>
            </a: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Key Capabilities for this project</a:t>
            </a:r>
          </a:p>
          <a:p>
            <a:r>
              <a:rPr lang="en-GB" sz="2000">
                <a:ea typeface="+mn-lt"/>
                <a:cs typeface="+mn-lt"/>
              </a:rPr>
              <a:t>Motion &amp; Navigation Control - Command Spot to move, stop, and follow paths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Autonomy &amp; Mapping - Access to localisation and pre-mapped environments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Perception &amp; Sensors - Use cameras and sensors for obstacle detection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Voice Command Integration - SDK supports external APIs for speech recognition</a:t>
            </a:r>
          </a:p>
          <a:p>
            <a:endParaRPr lang="en-GB" sz="1900"/>
          </a:p>
          <a:p>
            <a:pPr marL="0" indent="0">
              <a:buNone/>
            </a:pPr>
            <a:r>
              <a:rPr lang="en-GB" sz="2000"/>
              <a:t>[3][4][5]</a:t>
            </a:r>
          </a:p>
        </p:txBody>
      </p:sp>
    </p:spTree>
    <p:extLst>
      <p:ext uri="{BB962C8B-B14F-4D97-AF65-F5344CB8AC3E}">
        <p14:creationId xmlns:p14="http://schemas.microsoft.com/office/powerpoint/2010/main" val="2516046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0ADDB-DDE4-0BA6-0DA5-5265048B5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 err="1"/>
              <a:t>WhisperX</a:t>
            </a:r>
            <a:r>
              <a:rPr lang="en-GB" sz="4600"/>
              <a:t> 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5CFCD-8132-4F72-E22D-EA6C9E452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Python-based API for "time-accurate speech recognition system with word-level timestamps utilising voice activity detection and forced phoneme alignment" [6][7]</a:t>
            </a:r>
            <a:endParaRPr lang="en-US" sz="1800"/>
          </a:p>
          <a:p>
            <a:r>
              <a:rPr lang="en-GB" sz="1800">
                <a:ea typeface="+mn-lt"/>
                <a:cs typeface="+mn-lt"/>
              </a:rPr>
              <a:t>Based on Whisper OpenAI model - "Robust Speech Recognition via Large-Scale Weak Supervision " [8][9]</a:t>
            </a:r>
          </a:p>
          <a:p>
            <a:r>
              <a:rPr lang="en-GB" sz="1800">
                <a:ea typeface="+mn-lt"/>
                <a:cs typeface="+mn-lt"/>
              </a:rPr>
              <a:t>"Automatic Speech Recognition with Word-level Timestamps (&amp; </a:t>
            </a:r>
            <a:r>
              <a:rPr lang="en-GB" sz="1800" err="1">
                <a:ea typeface="+mn-lt"/>
                <a:cs typeface="+mn-lt"/>
              </a:rPr>
              <a:t>Diarization</a:t>
            </a:r>
            <a:r>
              <a:rPr lang="en-GB" sz="1800">
                <a:ea typeface="+mn-lt"/>
                <a:cs typeface="+mn-lt"/>
              </a:rPr>
              <a:t>)", developed by OpenAI, trained on a large dataset of diverse audio</a:t>
            </a:r>
          </a:p>
          <a:p>
            <a:r>
              <a:rPr lang="en-GB" sz="1800"/>
              <a:t>"</a:t>
            </a:r>
            <a:r>
              <a:rPr lang="en-GB" sz="1800">
                <a:ea typeface="+mn-lt"/>
                <a:cs typeface="+mn-lt"/>
              </a:rPr>
              <a:t>Whilst it does produces highly accurate transcriptions, the corresponding timestamps are at the utterance-level, not per word, and </a:t>
            </a:r>
            <a:r>
              <a:rPr lang="en-GB" sz="1800" i="1">
                <a:ea typeface="+mn-lt"/>
                <a:cs typeface="+mn-lt"/>
              </a:rPr>
              <a:t>can be inaccurate by several seconds</a:t>
            </a:r>
            <a:r>
              <a:rPr lang="en-GB" sz="1800">
                <a:ea typeface="+mn-lt"/>
                <a:cs typeface="+mn-lt"/>
              </a:rPr>
              <a:t>"</a:t>
            </a:r>
            <a:endParaRPr lang="en-GB" sz="1800"/>
          </a:p>
          <a:p>
            <a:r>
              <a:rPr lang="en-GB" sz="1800"/>
              <a:t>Overlapping speech is not handled well by Whisper or </a:t>
            </a:r>
            <a:r>
              <a:rPr lang="en-GB" sz="1800" err="1"/>
              <a:t>WhisperX</a:t>
            </a:r>
            <a:endParaRPr lang="en-GB" sz="1800"/>
          </a:p>
          <a:p>
            <a:r>
              <a:rPr lang="en-GB" sz="1800"/>
              <a:t>Voice commands are the biggest gap between a robot dog and a guide dog – pseudo-intelligent communication between the two parties. </a:t>
            </a:r>
            <a:r>
              <a:rPr lang="en-GB" sz="1800" err="1"/>
              <a:t>WhisperX</a:t>
            </a:r>
            <a:r>
              <a:rPr lang="en-GB" sz="1800"/>
              <a:t> is *just* speech recognition – would inform responses from recorded voice. Responses from Spot (i.e., speech synthesis) would require other libraries, such as Microsoft's Azure Speech library/service [10]</a:t>
            </a:r>
            <a:r>
              <a:rPr lang="en-GB" sz="1800">
                <a:ea typeface="+mn-lt"/>
                <a:cs typeface="+mn-lt"/>
              </a:rPr>
              <a:t> [11],</a:t>
            </a:r>
            <a:r>
              <a:rPr lang="en-GB" sz="1800"/>
              <a:t> or more specialised speech vectorisation/tokenisation frameworks such as Vec-Tok Speech [12].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788087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est tubes with one test tube in orange with drops">
            <a:extLst>
              <a:ext uri="{FF2B5EF4-FFF2-40B4-BE49-F238E27FC236}">
                <a16:creationId xmlns:a16="http://schemas.microsoft.com/office/drawing/2014/main" id="{19818086-70E5-6902-83BE-BCF788F184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86" t="9091" r="1633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B83FD-6250-7606-F087-03EB4F307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Ethics and Testing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77917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0DC857-61C8-52F3-D9D0-2926A6AF7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Ethics: User &amp; Data Safety</a:t>
            </a:r>
            <a:endParaRPr lang="en-GB">
              <a:solidFill>
                <a:srgbClr val="FFFFFF"/>
              </a:solidFill>
              <a:ea typeface="+mj-lt"/>
              <a:cs typeface="+mj-lt"/>
            </a:endParaRPr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93CDADFC-D0AD-840F-92B9-57E15857D2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2068758"/>
              </p:ext>
            </p:extLst>
          </p:nvPr>
        </p:nvGraphicFramePr>
        <p:xfrm>
          <a:off x="6503158" y="649480"/>
          <a:ext cx="4862447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251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BBB83-99AB-E678-3C1B-0C5E93A21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Ethics: Accessibility &amp; Inclusion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D6151-5261-AE5A-7D13-1F0BC7A7C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ea typeface="+mn-lt"/>
                <a:cs typeface="+mn-lt"/>
              </a:rPr>
              <a:t>Helps address shortages and long waiting lists for guide dogs - "400 dogs for 20 million people with sight loss in China" [17</a:t>
            </a:r>
            <a:r>
              <a:rPr lang="en-GB" sz="1700">
                <a:ea typeface="+mn-lt"/>
                <a:cs typeface="+mn-lt"/>
              </a:rPr>
              <a:t>].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High upfront cost – around $</a:t>
            </a:r>
            <a:r>
              <a:rPr lang="en-GB" sz="1700">
                <a:ea typeface="+mn-lt"/>
                <a:cs typeface="+mn-lt"/>
              </a:rPr>
              <a:t>150,000 [18]</a:t>
            </a:r>
            <a:r>
              <a:rPr lang="en-US" sz="1700">
                <a:ea typeface="+mn-lt"/>
                <a:cs typeface="+mn-lt"/>
              </a:rPr>
              <a:t> for Spot Dog including essential sensors like LiDAR, thermal imaging, and GPU</a:t>
            </a:r>
            <a:endParaRPr lang="en-GB" sz="1700"/>
          </a:p>
          <a:p>
            <a:r>
              <a:rPr lang="en-US" sz="1700">
                <a:ea typeface="+mn-lt"/>
                <a:cs typeface="+mn-lt"/>
              </a:rPr>
              <a:t>Leasing options and grants can reduce financial barriers.</a:t>
            </a:r>
          </a:p>
          <a:p>
            <a:r>
              <a:rPr lang="en-US" sz="1700">
                <a:ea typeface="+mn-lt"/>
                <a:cs typeface="+mn-lt"/>
              </a:rPr>
              <a:t>Long operational lifespan, replaceable parts, and no ongoing animal care.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Enhances mobility, independence, and inclusion – especially in underserved or rural areas.</a:t>
            </a:r>
            <a:endParaRPr lang="en-US" sz="1700"/>
          </a:p>
          <a:p>
            <a:pPr>
              <a:spcBef>
                <a:spcPts val="0"/>
              </a:spcBef>
            </a:pPr>
            <a:endParaRPr lang="en-US" sz="1700">
              <a:ea typeface="+mn-lt"/>
              <a:cs typeface="+mn-lt"/>
            </a:endParaRPr>
          </a:p>
          <a:p>
            <a:endParaRPr lang="en-US" sz="17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F85C6-506C-93CF-5EAB-E0D8FE2B27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45" r="17202" b="-1"/>
          <a:stretch>
            <a:fillRect/>
          </a:stretch>
        </p:blipFill>
        <p:spPr>
          <a:xfrm>
            <a:off x="7075967" y="1365983"/>
            <a:ext cx="4170530" cy="4157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8921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03FCA-2CC9-1419-6AED-D449BC4EB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Reliability vs safety engineering</a:t>
            </a:r>
            <a:r>
              <a:rPr lang="en-US"/>
              <a:t> [19]</a:t>
            </a:r>
            <a:endParaRPr lang="en-US" kern="120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9AC5D4-C7F0-C0D3-A299-3BB2EFD1C5D7}"/>
              </a:ext>
            </a:extLst>
          </p:cNvPr>
          <p:cNvSpPr txBox="1"/>
          <p:nvPr/>
        </p:nvSpPr>
        <p:spPr>
          <a:xfrm>
            <a:off x="6095999" y="713313"/>
            <a:ext cx="5257801" cy="54313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Reliability → works most of the time</a:t>
            </a:r>
            <a:br>
              <a:rPr lang="en-US" sz="2000"/>
            </a:br>
            <a:r>
              <a:rPr lang="en-US" sz="2000"/>
              <a:t>Safety → fails in a safe way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A guide robot must assume [20]: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sensors will fail 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networks will drop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batteries will die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environments will change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My role is to test: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fail-safe behavior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graceful degradation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safe shutdown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emergency recovery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101453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A681C-41D4-346F-E769-AA7B37602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Example test scenarios</a:t>
            </a:r>
            <a:r>
              <a:rPr lang="en-US"/>
              <a:t> [21]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B2EC7-1C2D-5B0B-6F03-B6E1D6479C8C}"/>
              </a:ext>
            </a:extLst>
          </p:cNvPr>
          <p:cNvSpPr txBox="1"/>
          <p:nvPr/>
        </p:nvSpPr>
        <p:spPr>
          <a:xfrm>
            <a:off x="6400800" y="713313"/>
            <a:ext cx="4953000" cy="54313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Approach a closed door → stops safely, signals “blocked”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Glass door / reflective surface → does not slam into it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Tight corridor with person approaching → yields and maintains clearance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Sudden obstacle appears (chair moved) → reroutes smoothly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Localization degraded (dim light) → slows/stops and alerts rather than guessing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Connectivity drops mid-walk → safe state + clear user notification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Battery low mid-route → safe return/stop behavior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Emergency stop triggered → stops within target time, no unsafe motion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013592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430DC-D729-6D31-F324-D6B3DAD43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074024"/>
            <a:ext cx="10109199" cy="5980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Any Questions?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2820A02C-010A-34A0-1328-221BF4EF1B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43" r="-2" b="4447"/>
          <a:stretch>
            <a:fillRect/>
          </a:stretch>
        </p:blipFill>
        <p:spPr>
          <a:xfrm>
            <a:off x="20" y="-39"/>
            <a:ext cx="12191980" cy="417274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88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Robot Guide Dogs – Accessibility of the Future</vt:lpstr>
      <vt:lpstr>Team Formation</vt:lpstr>
      <vt:lpstr>Research &amp; Background</vt:lpstr>
      <vt:lpstr>Current technology for disabled aid</vt:lpstr>
      <vt:lpstr>Research - Project Background</vt:lpstr>
      <vt:lpstr>Research - Project Background</vt:lpstr>
      <vt:lpstr>Research - Project Background</vt:lpstr>
      <vt:lpstr>Research - Project Background</vt:lpstr>
      <vt:lpstr>Project plan</vt:lpstr>
      <vt:lpstr>Project Proposal : "Can a robot dog replace a guide dog?" - Robotics for accessibility </vt:lpstr>
      <vt:lpstr>The MVP</vt:lpstr>
      <vt:lpstr>Technologies</vt:lpstr>
      <vt:lpstr>Spot SDK</vt:lpstr>
      <vt:lpstr>WhisperX </vt:lpstr>
      <vt:lpstr>Ethics and Testing</vt:lpstr>
      <vt:lpstr>Ethics: User &amp; Data Safety</vt:lpstr>
      <vt:lpstr>Ethics: Accessibility &amp; Inclusion</vt:lpstr>
      <vt:lpstr>Reliability vs safety engineering [19]</vt:lpstr>
      <vt:lpstr>Example test scenarios [21]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Robot Guide Dogs – Accessibility of the Future</dc:title>
  <dc:creator/>
  <cp:revision>4</cp:revision>
  <dcterms:created xsi:type="dcterms:W3CDTF">2026-01-30T11:41:49Z</dcterms:created>
  <dcterms:modified xsi:type="dcterms:W3CDTF">2026-02-12T22:44:24Z</dcterms:modified>
</cp:coreProperties>
</file>