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6" d="100"/>
          <a:sy n="66" d="100"/>
        </p:scale>
        <p:origin x="-150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65B341-47FE-42A0-A80D-5EF970A0F337}" type="datetimeFigureOut">
              <a:rPr lang="en-IN" smtClean="0"/>
              <a:t>03-12-2023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969D14-4422-455B-BF12-14A43BF54F53}" type="slidenum">
              <a:rPr lang="en-IN" smtClean="0"/>
              <a:t>‹#›</a:t>
            </a:fld>
            <a:endParaRPr lang="en-IN"/>
          </a:p>
        </p:txBody>
      </p:sp>
    </p:spTree>
    <p:extLst>
      <p:ext uri="{BB962C8B-B14F-4D97-AF65-F5344CB8AC3E}">
        <p14:creationId xmlns:p14="http://schemas.microsoft.com/office/powerpoint/2010/main" val="2022560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_Toc152458863"/><Relationship Id="rId3" Type="http://schemas.openxmlformats.org/officeDocument/2006/relationships/hyperlink" Target="#_Toc152458858"/><Relationship Id="rId7" Type="http://schemas.openxmlformats.org/officeDocument/2006/relationships/hyperlink" Target="#_Toc152458862"/><Relationship Id="rId12" Type="http://schemas.openxmlformats.org/officeDocument/2006/relationships/hyperlink" Target="#_Toc152458867"/><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_Toc152458861"/><Relationship Id="rId11" Type="http://schemas.openxmlformats.org/officeDocument/2006/relationships/hyperlink" Target="#_Toc152458866"/><Relationship Id="rId5" Type="http://schemas.openxmlformats.org/officeDocument/2006/relationships/hyperlink" Target="#_Toc152458860"/><Relationship Id="rId10" Type="http://schemas.openxmlformats.org/officeDocument/2006/relationships/hyperlink" Target="#_Toc152458865"/><Relationship Id="rId4" Type="http://schemas.openxmlformats.org/officeDocument/2006/relationships/hyperlink" Target="#_Toc152458859"/><Relationship Id="rId9" Type="http://schemas.openxmlformats.org/officeDocument/2006/relationships/hyperlink" Target="#_Toc152458864"/></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iencedirect.com/science/article/abs/pii/S0959652620329899" TargetMode="External"/><Relationship Id="rId7" Type="http://schemas.openxmlformats.org/officeDocument/2006/relationships/hyperlink" Target="https://www.sciencedirect.com/science/article/abs/pii/S092422441930439X"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koreascience.kr/article/JAKO202026061031735.page" TargetMode="External"/><Relationship Id="rId5" Type="http://schemas.openxmlformats.org/officeDocument/2006/relationships/hyperlink" Target="https://www.sciencedirect.com/science/article/abs/pii/S0363811118303801" TargetMode="External"/><Relationship Id="rId4" Type="http://schemas.openxmlformats.org/officeDocument/2006/relationships/hyperlink" Target="https://www.marksandspencer.in/l/offers/winterwear---20pct-off/?prefn1=isOnline&amp;prefv1=online&amp;utm_source=google&amp;utm_medium=search&amp;utm_campaign=9897984394&amp;adgroupid=100463569196&amp;utm_content=682949583304&amp;utm_term=marks%20and%20spencer&amp;gad_source=1&amp;gclid=Cj0KCQiAyKurBhD5ARIsALamXaF0k9_gexXFX-OVQ55Jl2UXGnEH_jh07-FF31xsCiwx4nDMRi6JvKoaAkThEALw_wcB&amp;gclsrc=aw.d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Table of Contents</a:t>
            </a:r>
            <a:endParaRPr lang="en-IN" sz="1200" b="1"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3" action="ppaction://hlinkfile"/>
              </a:rPr>
              <a:t>Title Slide</a:t>
            </a:r>
            <a:r>
              <a:rPr lang="en-IN" sz="1200" u="none" strike="noStrike" kern="1200" dirty="0" smtClean="0">
                <a:solidFill>
                  <a:schemeClr val="tx1"/>
                </a:solidFill>
                <a:effectLst/>
                <a:latin typeface="+mn-lt"/>
                <a:ea typeface="+mn-ea"/>
                <a:cs typeface="+mn-cs"/>
                <a:hlinkClick r:id="rId3" action="ppaction://hlinkfile"/>
              </a:rPr>
              <a:t>	3</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4" action="ppaction://hlinkfile"/>
              </a:rPr>
              <a:t>Introduction</a:t>
            </a:r>
            <a:r>
              <a:rPr lang="en-IN" sz="1200" u="none" strike="noStrike" kern="1200" dirty="0" smtClean="0">
                <a:solidFill>
                  <a:schemeClr val="tx1"/>
                </a:solidFill>
                <a:effectLst/>
                <a:latin typeface="+mn-lt"/>
                <a:ea typeface="+mn-ea"/>
                <a:cs typeface="+mn-cs"/>
                <a:hlinkClick r:id="rId4" action="ppaction://hlinkfile"/>
              </a:rPr>
              <a:t>	4</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5" action="ppaction://hlinkfile"/>
              </a:rPr>
              <a:t>Analysing Organisational Culture</a:t>
            </a:r>
            <a:r>
              <a:rPr lang="en-IN" sz="1200" u="none" strike="noStrike" kern="1200" dirty="0" smtClean="0">
                <a:solidFill>
                  <a:schemeClr val="tx1"/>
                </a:solidFill>
                <a:effectLst/>
                <a:latin typeface="+mn-lt"/>
                <a:ea typeface="+mn-ea"/>
                <a:cs typeface="+mn-cs"/>
                <a:hlinkClick r:id="rId5" action="ppaction://hlinkfile"/>
              </a:rPr>
              <a:t>	5</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6" action="ppaction://hlinkfile"/>
              </a:rPr>
              <a:t>Edgar Schein's three levels of culture</a:t>
            </a:r>
            <a:r>
              <a:rPr lang="en-IN" sz="1200" u="none" strike="noStrike" kern="1200" dirty="0" smtClean="0">
                <a:solidFill>
                  <a:schemeClr val="tx1"/>
                </a:solidFill>
                <a:effectLst/>
                <a:latin typeface="+mn-lt"/>
                <a:ea typeface="+mn-ea"/>
                <a:cs typeface="+mn-cs"/>
                <a:hlinkClick r:id="rId6" action="ppaction://hlinkfile"/>
              </a:rPr>
              <a:t>	6</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7" action="ppaction://hlinkfile"/>
              </a:rPr>
              <a:t>Action Checklist Application at Marks and Spencer (CMI, 2015)</a:t>
            </a:r>
            <a:r>
              <a:rPr lang="en-IN" sz="1200" u="none" strike="noStrike" kern="1200" dirty="0" smtClean="0">
                <a:solidFill>
                  <a:schemeClr val="tx1"/>
                </a:solidFill>
                <a:effectLst/>
                <a:latin typeface="+mn-lt"/>
                <a:ea typeface="+mn-ea"/>
                <a:cs typeface="+mn-cs"/>
                <a:hlinkClick r:id="rId7" action="ppaction://hlinkfile"/>
              </a:rPr>
              <a:t>	7</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8" action="ppaction://hlinkfile"/>
              </a:rPr>
              <a:t>Slide 6: Deal and Kennedy's six cultural elements</a:t>
            </a:r>
            <a:r>
              <a:rPr lang="en-IN" sz="1200" u="none" strike="noStrike" kern="1200" dirty="0" smtClean="0">
                <a:solidFill>
                  <a:schemeClr val="tx1"/>
                </a:solidFill>
                <a:effectLst/>
                <a:latin typeface="+mn-lt"/>
                <a:ea typeface="+mn-ea"/>
                <a:cs typeface="+mn-cs"/>
                <a:hlinkClick r:id="rId8" action="ppaction://hlinkfile"/>
              </a:rPr>
              <a:t>	7</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9" action="ppaction://hlinkfile"/>
              </a:rPr>
              <a:t>Cultural Web Model Application</a:t>
            </a:r>
            <a:r>
              <a:rPr lang="en-IN" sz="1200" u="none" strike="noStrike" kern="1200" dirty="0" smtClean="0">
                <a:solidFill>
                  <a:schemeClr val="tx1"/>
                </a:solidFill>
                <a:effectLst/>
                <a:latin typeface="+mn-lt"/>
                <a:ea typeface="+mn-ea"/>
                <a:cs typeface="+mn-cs"/>
                <a:hlinkClick r:id="rId9" action="ppaction://hlinkfile"/>
              </a:rPr>
              <a:t>	9</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10" action="ppaction://hlinkfile"/>
              </a:rPr>
              <a:t>Ethical Stance at Marks and Spencer</a:t>
            </a:r>
            <a:r>
              <a:rPr lang="en-IN" sz="1200" u="none" strike="noStrike" kern="1200" dirty="0" smtClean="0">
                <a:solidFill>
                  <a:schemeClr val="tx1"/>
                </a:solidFill>
                <a:effectLst/>
                <a:latin typeface="+mn-lt"/>
                <a:ea typeface="+mn-ea"/>
                <a:cs typeface="+mn-cs"/>
                <a:hlinkClick r:id="rId10" action="ppaction://hlinkfile"/>
              </a:rPr>
              <a:t>	10</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11" action="ppaction://hlinkfile"/>
              </a:rPr>
              <a:t>Conclusion</a:t>
            </a:r>
            <a:r>
              <a:rPr lang="en-IN" sz="1200" u="none" strike="noStrike" kern="1200" dirty="0" smtClean="0">
                <a:solidFill>
                  <a:schemeClr val="tx1"/>
                </a:solidFill>
                <a:effectLst/>
                <a:latin typeface="+mn-lt"/>
                <a:ea typeface="+mn-ea"/>
                <a:cs typeface="+mn-cs"/>
                <a:hlinkClick r:id="rId11" action="ppaction://hlinkfile"/>
              </a:rPr>
              <a:t>	12</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hlinkClick r:id="rId12" action="ppaction://hlinkfile"/>
              </a:rPr>
              <a:t>Reference</a:t>
            </a:r>
            <a:r>
              <a:rPr lang="en-IN" sz="1200" u="none" strike="noStrike" kern="1200" dirty="0" smtClean="0">
                <a:solidFill>
                  <a:schemeClr val="tx1"/>
                </a:solidFill>
                <a:effectLst/>
                <a:latin typeface="+mn-lt"/>
                <a:ea typeface="+mn-ea"/>
                <a:cs typeface="+mn-cs"/>
                <a:hlinkClick r:id="rId12" action="ppaction://hlinkfile"/>
              </a:rPr>
              <a:t>	13</a:t>
            </a:r>
            <a:endParaRPr lang="en-IN" sz="1200" kern="1200" dirty="0" smtClean="0">
              <a:solidFill>
                <a:schemeClr val="tx1"/>
              </a:solidFill>
              <a:effectLst/>
              <a:latin typeface="+mn-lt"/>
              <a:ea typeface="+mn-ea"/>
              <a:cs typeface="+mn-cs"/>
            </a:endParaRPr>
          </a:p>
          <a:p>
            <a:r>
              <a:rPr lang="en-IN"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2</a:t>
            </a:fld>
            <a:endParaRPr lang="en-IN"/>
          </a:p>
        </p:txBody>
      </p:sp>
    </p:spTree>
    <p:extLst>
      <p:ext uri="{BB962C8B-B14F-4D97-AF65-F5344CB8AC3E}">
        <p14:creationId xmlns:p14="http://schemas.microsoft.com/office/powerpoint/2010/main" val="287882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Introduction </a:t>
            </a:r>
          </a:p>
          <a:p>
            <a:r>
              <a:rPr lang="en-IN" sz="1200" kern="1200" dirty="0" smtClean="0">
                <a:solidFill>
                  <a:schemeClr val="tx1"/>
                </a:solidFill>
                <a:effectLst/>
                <a:latin typeface="+mn-lt"/>
                <a:ea typeface="+mn-ea"/>
                <a:cs typeface="+mn-cs"/>
              </a:rPr>
              <a:t>The presentation will go into detail on the instruments that are suggested for examining the external environment and culture of Marks &amp; Spencer. The study will investigate methods to identify strategies for the future and create plans for bringing about organisational culture transformation.  At Marks &amp; Spencer, the company's common values, beliefs, and behaviours are embodied in its organisational culture. The context has included a dedication to sustainability, quality, and customer happiness as well as the development of a customer-centric culture and dependability in business operations. Technological breakthroughs, global economic situations, regulatory frameworks, customer preferences, and market trends are some of the external contexts that have an impact on Marks and Spencer. These factors have been influenced the company's operational decisions, supply chain strategies, and product innovation, prompting adaptability and strategic responsiveness within the highly competitive retail industry. Understanding this interplay is pivotal for Marks and Spencer to sustain relevance, drive growth, and navigate industry shifts effectively.</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3</a:t>
            </a:fld>
            <a:endParaRPr lang="en-IN"/>
          </a:p>
        </p:txBody>
      </p:sp>
    </p:spTree>
    <p:extLst>
      <p:ext uri="{BB962C8B-B14F-4D97-AF65-F5344CB8AC3E}">
        <p14:creationId xmlns:p14="http://schemas.microsoft.com/office/powerpoint/2010/main" val="4309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Analysing Organisational Culture  </a:t>
            </a:r>
          </a:p>
          <a:p>
            <a:r>
              <a:rPr lang="en-IN" sz="1200" b="1" i="1" kern="1200" dirty="0" smtClean="0">
                <a:solidFill>
                  <a:schemeClr val="tx1"/>
                </a:solidFill>
                <a:effectLst/>
                <a:latin typeface="+mn-lt"/>
                <a:ea typeface="+mn-ea"/>
                <a:cs typeface="+mn-cs"/>
              </a:rPr>
              <a:t>Briefly introduce various culture models: </a:t>
            </a:r>
            <a:endParaRPr lang="en-IN" sz="1200" kern="1200" dirty="0" smtClean="0">
              <a:solidFill>
                <a:schemeClr val="tx1"/>
              </a:solidFill>
              <a:effectLst/>
              <a:latin typeface="+mn-lt"/>
              <a:ea typeface="+mn-ea"/>
              <a:cs typeface="+mn-cs"/>
            </a:endParaRPr>
          </a:p>
          <a:p>
            <a:r>
              <a:rPr lang="en-IN" sz="1200" b="1" kern="1200" dirty="0" smtClean="0">
                <a:solidFill>
                  <a:schemeClr val="tx1"/>
                </a:solidFill>
                <a:effectLst/>
                <a:latin typeface="+mn-lt"/>
                <a:ea typeface="+mn-ea"/>
                <a:cs typeface="+mn-cs"/>
              </a:rPr>
              <a:t>Charles </a:t>
            </a:r>
            <a:r>
              <a:rPr lang="en-IN" sz="1200" b="1" kern="1200" dirty="0" err="1" smtClean="0">
                <a:solidFill>
                  <a:schemeClr val="tx1"/>
                </a:solidFill>
                <a:effectLst/>
                <a:latin typeface="+mn-lt"/>
                <a:ea typeface="+mn-ea"/>
                <a:cs typeface="+mn-cs"/>
              </a:rPr>
              <a:t>Handy's</a:t>
            </a:r>
            <a:r>
              <a:rPr lang="en-IN" sz="1200" b="1" kern="1200" dirty="0" smtClean="0">
                <a:solidFill>
                  <a:schemeClr val="tx1"/>
                </a:solidFill>
                <a:effectLst/>
                <a:latin typeface="+mn-lt"/>
                <a:ea typeface="+mn-ea"/>
                <a:cs typeface="+mn-cs"/>
              </a:rPr>
              <a:t> Power, Role, Task, and Person Cultures</a:t>
            </a:r>
            <a:endParaRPr lang="en-IN" sz="1200" kern="1200" dirty="0" smtClean="0">
              <a:solidFill>
                <a:schemeClr val="tx1"/>
              </a:solidFill>
              <a:effectLst/>
              <a:latin typeface="+mn-lt"/>
              <a:ea typeface="+mn-ea"/>
              <a:cs typeface="+mn-cs"/>
            </a:endParaRPr>
          </a:p>
          <a:p>
            <a:r>
              <a:rPr lang="en-IN" sz="1200" b="1" i="1" kern="1200" dirty="0" smtClean="0">
                <a:solidFill>
                  <a:schemeClr val="tx1"/>
                </a:solidFill>
                <a:effectLst/>
                <a:latin typeface="+mn-lt"/>
                <a:ea typeface="+mn-ea"/>
                <a:cs typeface="+mn-cs"/>
              </a:rPr>
              <a:t>Culture of Power </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The organisation could exhibit indications of a power culture even with its large size because of past events or specific departments (</a:t>
            </a:r>
            <a:r>
              <a:rPr lang="en-IN" sz="1200" kern="1200" dirty="0" err="1" smtClean="0">
                <a:solidFill>
                  <a:schemeClr val="tx1"/>
                </a:solidFill>
                <a:effectLst/>
                <a:latin typeface="+mn-lt"/>
                <a:ea typeface="+mn-ea"/>
                <a:cs typeface="+mn-cs"/>
              </a:rPr>
              <a:t>Isensee</a:t>
            </a:r>
            <a:r>
              <a:rPr lang="en-IN" sz="1200" kern="1200" dirty="0" smtClean="0">
                <a:solidFill>
                  <a:schemeClr val="tx1"/>
                </a:solidFill>
                <a:effectLst/>
                <a:latin typeface="+mn-lt"/>
                <a:ea typeface="+mn-ea"/>
                <a:cs typeface="+mn-cs"/>
              </a:rPr>
              <a:t> et al., 2020). It might entail top executives making decisions centrally so they can react quickly to changes in the outside world. But as the company grows, this approach may encounter difficulties that could result in rigidity, inflexibility, and higher expenses.</a:t>
            </a:r>
          </a:p>
          <a:p>
            <a:r>
              <a:rPr lang="en-IN" sz="1200" b="1" i="1" kern="1200" dirty="0" smtClean="0">
                <a:solidFill>
                  <a:schemeClr val="tx1"/>
                </a:solidFill>
                <a:effectLst/>
                <a:latin typeface="+mn-lt"/>
                <a:ea typeface="+mn-ea"/>
                <a:cs typeface="+mn-cs"/>
              </a:rPr>
              <a:t>Culture of Roles</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Marks and Spencer probably exhibits a role culture given its vast operations. This culture values work duties over personalities in order to conform to a hierarchical structure and to encourage reason and logic. It may hinder creativity and change, limiting adaptation until absolutely necessary or driven by fear, even as it promotes stability.</a:t>
            </a:r>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4</a:t>
            </a:fld>
            <a:endParaRPr lang="en-IN"/>
          </a:p>
        </p:txBody>
      </p:sp>
    </p:spTree>
    <p:extLst>
      <p:ext uri="{BB962C8B-B14F-4D97-AF65-F5344CB8AC3E}">
        <p14:creationId xmlns:p14="http://schemas.microsoft.com/office/powerpoint/2010/main" val="3692335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smtClean="0">
                <a:solidFill>
                  <a:schemeClr val="tx1"/>
                </a:solidFill>
                <a:effectLst/>
                <a:latin typeface="+mn-lt"/>
                <a:ea typeface="+mn-ea"/>
                <a:cs typeface="+mn-cs"/>
              </a:rPr>
              <a:t>Task-Orientation Culture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Task cultures may be present in some areas of the Company, including its innovation and professional services divisions. This culture, which places a strong emphasis on results and problem-solving, is adaptable and allows for changes in tasks or market needs. It could be in line with a division-specific matrix structure that facilitates quick decisions and creativity.</a:t>
            </a:r>
          </a:p>
          <a:p>
            <a:r>
              <a:rPr lang="en-IN" sz="1200" b="1" i="1" kern="1200" dirty="0" smtClean="0">
                <a:solidFill>
                  <a:schemeClr val="tx1"/>
                </a:solidFill>
                <a:effectLst/>
                <a:latin typeface="+mn-lt"/>
                <a:ea typeface="+mn-ea"/>
                <a:cs typeface="+mn-cs"/>
              </a:rPr>
              <a:t>Person Culture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Marks and Spencer may observe aspects of an individual's culture in specific situations, particularly in smaller units or specialised teams (</a:t>
            </a:r>
            <a:r>
              <a:rPr lang="en-IN" sz="1200" kern="1200" dirty="0" err="1" smtClean="0">
                <a:solidFill>
                  <a:schemeClr val="tx1"/>
                </a:solidFill>
                <a:effectLst/>
                <a:latin typeface="+mn-lt"/>
                <a:ea typeface="+mn-ea"/>
                <a:cs typeface="+mn-cs"/>
              </a:rPr>
              <a:t>Martínez</a:t>
            </a:r>
            <a:r>
              <a:rPr lang="en-IN" sz="1200" kern="1200" dirty="0" smtClean="0">
                <a:solidFill>
                  <a:schemeClr val="tx1"/>
                </a:solidFill>
                <a:effectLst/>
                <a:latin typeface="+mn-lt"/>
                <a:ea typeface="+mn-ea"/>
                <a:cs typeface="+mn-cs"/>
              </a:rPr>
              <a:t>-Caro et al., 2020). This might entail groups of intelligent, self-sufficient people working together on projects related to their shared interests, perhaps in creative or research and development divisions, and enjoying a certain amount of autonomy inside secure corporate settings.</a:t>
            </a:r>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5</a:t>
            </a:fld>
            <a:endParaRPr lang="en-IN"/>
          </a:p>
        </p:txBody>
      </p:sp>
    </p:spTree>
    <p:extLst>
      <p:ext uri="{BB962C8B-B14F-4D97-AF65-F5344CB8AC3E}">
        <p14:creationId xmlns:p14="http://schemas.microsoft.com/office/powerpoint/2010/main" val="4003774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Edgar Schein's three levels of culture</a:t>
            </a:r>
          </a:p>
          <a:p>
            <a:r>
              <a:rPr lang="en-IN" sz="1200" b="1" i="1" kern="1200" dirty="0" smtClean="0">
                <a:solidFill>
                  <a:schemeClr val="tx1"/>
                </a:solidFill>
                <a:effectLst/>
                <a:latin typeface="+mn-lt"/>
                <a:ea typeface="+mn-ea"/>
                <a:cs typeface="+mn-cs"/>
              </a:rPr>
              <a:t>Artefacts</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The retail practises, shop layouts, dress rules, and marketing techniques of Marks &amp; Spencer are among the visible factors that provide insight into the company's culture (Marks &amp; Spencer, 2023). These elements offer outside perspectives on the company's principles and conduct.</a:t>
            </a:r>
          </a:p>
          <a:p>
            <a:r>
              <a:rPr lang="en-IN" sz="1200" b="1" i="1" kern="1200" dirty="0" smtClean="0">
                <a:solidFill>
                  <a:schemeClr val="tx1"/>
                </a:solidFill>
                <a:effectLst/>
                <a:latin typeface="+mn-lt"/>
                <a:ea typeface="+mn-ea"/>
                <a:cs typeface="+mn-cs"/>
              </a:rPr>
              <a:t>Adopted Principles</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The goal statements, official policies, and declared views of Marks and Spencer are all connected to the company's espoused principles (Cheung and To, 2021). This includes their adherence to official channels for communication regarding their commitment to quality products, customer service, and sustainability.</a:t>
            </a:r>
          </a:p>
          <a:p>
            <a:r>
              <a:rPr lang="en-IN" sz="1200" b="1" i="1" kern="1200" dirty="0" smtClean="0">
                <a:solidFill>
                  <a:schemeClr val="tx1"/>
                </a:solidFill>
                <a:effectLst/>
                <a:latin typeface="+mn-lt"/>
                <a:ea typeface="+mn-ea"/>
                <a:cs typeface="+mn-cs"/>
              </a:rPr>
              <a:t>Fundamental Assumptions</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Deeper underlying presumptions in Marks and Spencer's culture influence staff behaviours and views. These include implicit norms, convictions, and deeply rooted behaviours that impact decision-making, sometimes pertaining to domains like as innovation, risk-taking, or hierarchical systems.</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6</a:t>
            </a:fld>
            <a:endParaRPr lang="en-IN"/>
          </a:p>
        </p:txBody>
      </p:sp>
    </p:spTree>
    <p:extLst>
      <p:ext uri="{BB962C8B-B14F-4D97-AF65-F5344CB8AC3E}">
        <p14:creationId xmlns:p14="http://schemas.microsoft.com/office/powerpoint/2010/main" val="70239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Action Checklist Application at Marks and Spencer (CMI, 2015)</a:t>
            </a:r>
          </a:p>
          <a:p>
            <a:r>
              <a:rPr lang="en-IN" sz="1200" b="1" i="1" kern="1200" dirty="0" smtClean="0">
                <a:solidFill>
                  <a:schemeClr val="tx1"/>
                </a:solidFill>
                <a:effectLst/>
                <a:latin typeface="+mn-lt"/>
                <a:ea typeface="+mn-ea"/>
                <a:cs typeface="+mn-cs"/>
              </a:rPr>
              <a:t>Examining the Culture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Analysing the culture of Marks &amp; Spencer entails searching through internal papers, media, and public publications to gain understanding of their tactics (</a:t>
            </a:r>
            <a:r>
              <a:rPr lang="en-IN" sz="1200" kern="1200" dirty="0" err="1" smtClean="0">
                <a:solidFill>
                  <a:schemeClr val="tx1"/>
                </a:solidFill>
                <a:effectLst/>
                <a:latin typeface="+mn-lt"/>
                <a:ea typeface="+mn-ea"/>
                <a:cs typeface="+mn-cs"/>
              </a:rPr>
              <a:t>Meng</a:t>
            </a:r>
            <a:r>
              <a:rPr lang="en-IN" sz="1200" kern="1200" dirty="0" smtClean="0">
                <a:solidFill>
                  <a:schemeClr val="tx1"/>
                </a:solidFill>
                <a:effectLst/>
                <a:latin typeface="+mn-lt"/>
                <a:ea typeface="+mn-ea"/>
                <a:cs typeface="+mn-cs"/>
              </a:rPr>
              <a:t> and Berger, 2019). Employee engagement provides perspectives on decision-making and values. Assessing timekeeping and organisational limits exposes operational rhythms and constraints, whereas personally observing in stores and offices reveals methods of communication and group dynamics.</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7</a:t>
            </a:fld>
            <a:endParaRPr lang="en-IN"/>
          </a:p>
        </p:txBody>
      </p:sp>
    </p:spTree>
    <p:extLst>
      <p:ext uri="{BB962C8B-B14F-4D97-AF65-F5344CB8AC3E}">
        <p14:creationId xmlns:p14="http://schemas.microsoft.com/office/powerpoint/2010/main" val="2201100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Deal and Kennedy's six cultural elements</a:t>
            </a:r>
          </a:p>
          <a:p>
            <a:r>
              <a:rPr lang="en-IN" sz="1200" kern="1200" dirty="0" smtClean="0">
                <a:solidFill>
                  <a:schemeClr val="tx1"/>
                </a:solidFill>
                <a:effectLst/>
                <a:latin typeface="+mn-lt"/>
                <a:ea typeface="+mn-ea"/>
                <a:cs typeface="+mn-cs"/>
              </a:rPr>
              <a:t>Deal and Kennedy's six cultural components take into account a variety of aspects of the workplace dynamics within the Company. Among the Elements is History, which represents the legacy and customs of the business. Employee behaviours that are in line with the company's values are shaped by their values and beliefs. Ceremonies and rituals serve to emphasise important occurrences and organisational procedures. Narratives impacting the organisational culture are conveyed through stories. Heroes are representations of renowned individuals or productive workers. The unofficial relationships and exchanges that impact communication and decision-making within Marks &amp; Spencer's organisational structure are described in the Cultural Network.</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8</a:t>
            </a:fld>
            <a:endParaRPr lang="en-IN"/>
          </a:p>
        </p:txBody>
      </p:sp>
    </p:spTree>
    <p:extLst>
      <p:ext uri="{BB962C8B-B14F-4D97-AF65-F5344CB8AC3E}">
        <p14:creationId xmlns:p14="http://schemas.microsoft.com/office/powerpoint/2010/main" val="1970197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Cultural Web Model Application </a:t>
            </a:r>
          </a:p>
          <a:p>
            <a:r>
              <a:rPr lang="en-IN" sz="1200" b="1" i="1" kern="1200" dirty="0" smtClean="0">
                <a:solidFill>
                  <a:schemeClr val="tx1"/>
                </a:solidFill>
                <a:effectLst/>
                <a:latin typeface="+mn-lt"/>
                <a:ea typeface="+mn-ea"/>
                <a:cs typeface="+mn-cs"/>
              </a:rPr>
              <a:t>Impact on Culture</a:t>
            </a:r>
            <a:endParaRPr lang="en-IN" sz="1200" kern="1200" dirty="0" smtClean="0">
              <a:solidFill>
                <a:schemeClr val="tx1"/>
              </a:solidFill>
              <a:effectLst/>
              <a:latin typeface="+mn-lt"/>
              <a:ea typeface="+mn-ea"/>
              <a:cs typeface="+mn-cs"/>
            </a:endParaRPr>
          </a:p>
          <a:p>
            <a:r>
              <a:rPr lang="en-IN" sz="1200" u="sng" kern="1200" dirty="0" smtClean="0">
                <a:solidFill>
                  <a:schemeClr val="tx1"/>
                </a:solidFill>
                <a:effectLst/>
                <a:latin typeface="+mn-lt"/>
                <a:ea typeface="+mn-ea"/>
                <a:cs typeface="+mn-cs"/>
              </a:rPr>
              <a:t>Pervasiveness of Role Culture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Marks and Spencer has a tendency towards a role culture because to its enormous size and background as a retail behemoth (Da </a:t>
            </a:r>
            <a:r>
              <a:rPr lang="en-IN" sz="1200" kern="1200" dirty="0" err="1" smtClean="0">
                <a:solidFill>
                  <a:schemeClr val="tx1"/>
                </a:solidFill>
                <a:effectLst/>
                <a:latin typeface="+mn-lt"/>
                <a:ea typeface="+mn-ea"/>
                <a:cs typeface="+mn-cs"/>
              </a:rPr>
              <a:t>Veiga</a:t>
            </a:r>
            <a:r>
              <a:rPr lang="en-IN" sz="1200" kern="1200" dirty="0" smtClean="0">
                <a:solidFill>
                  <a:schemeClr val="tx1"/>
                </a:solidFill>
                <a:effectLst/>
                <a:latin typeface="+mn-lt"/>
                <a:ea typeface="+mn-ea"/>
                <a:cs typeface="+mn-cs"/>
              </a:rPr>
              <a:t> et al., 2020). This culture places a strong emphasis on following set rules, job descriptions, and hierarchies. Although it promotes stability, placing more value on job titles than personalities may stifle creativity and adaptability. Decisions are so often made along formalised lines, which encourage predictability but may restrict flexibility in a market that is changing quickly.</a:t>
            </a:r>
          </a:p>
          <a:p>
            <a:r>
              <a:rPr lang="en-IN" sz="1200" b="1" i="1" kern="1200" dirty="0" smtClean="0">
                <a:solidFill>
                  <a:schemeClr val="tx1"/>
                </a:solidFill>
                <a:effectLst/>
                <a:latin typeface="+mn-lt"/>
                <a:ea typeface="+mn-ea"/>
                <a:cs typeface="+mn-cs"/>
              </a:rPr>
              <a:t>Impact on Cultural Elements</a:t>
            </a:r>
            <a:r>
              <a:rPr lang="en-IN" sz="1200" i="1" kern="1200" dirty="0" smtClean="0">
                <a:solidFill>
                  <a:schemeClr val="tx1"/>
                </a:solidFill>
                <a:effectLst/>
                <a:latin typeface="+mn-lt"/>
                <a:ea typeface="+mn-ea"/>
                <a:cs typeface="+mn-cs"/>
              </a:rPr>
              <a:t> at</a:t>
            </a:r>
            <a:r>
              <a:rPr lang="en-IN" sz="1200" kern="1200" dirty="0" smtClean="0">
                <a:solidFill>
                  <a:schemeClr val="tx1"/>
                </a:solidFill>
                <a:effectLst/>
                <a:latin typeface="+mn-lt"/>
                <a:ea typeface="+mn-ea"/>
                <a:cs typeface="+mn-cs"/>
              </a:rPr>
              <a:t> </a:t>
            </a:r>
            <a:r>
              <a:rPr lang="en-IN" sz="1200" b="1" i="1" kern="1200" dirty="0" smtClean="0">
                <a:solidFill>
                  <a:schemeClr val="tx1"/>
                </a:solidFill>
                <a:effectLst/>
                <a:latin typeface="+mn-lt"/>
                <a:ea typeface="+mn-ea"/>
                <a:cs typeface="+mn-cs"/>
              </a:rPr>
              <a:t>Edgar Schein's three levels of culture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The distinctive branding, store designs and dress codes of Marks &amp; Spencer are artefacts that embody the company's premium quality and customer-focused philosophy. Advocated principles emphasise environmental responsibility and ethical sourcing, with a focus on sustainability, as demonstrated by programmes such as Plan a (Jensen et al., 2019). Three fundamental tenets of the business are client happiness, quality, and trust. These ideas are reinforced by customs like the yearly general meetings and tales of the business's past and dedication to excellence, which develop a culture firmly anchored in history, dependability, and customer-centricity.</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9</a:t>
            </a:fld>
            <a:endParaRPr lang="en-IN"/>
          </a:p>
        </p:txBody>
      </p:sp>
    </p:spTree>
    <p:extLst>
      <p:ext uri="{BB962C8B-B14F-4D97-AF65-F5344CB8AC3E}">
        <p14:creationId xmlns:p14="http://schemas.microsoft.com/office/powerpoint/2010/main" val="1670620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Ethical Stance at Marks and Spencer</a:t>
            </a:r>
          </a:p>
          <a:p>
            <a:r>
              <a:rPr lang="en-IN" sz="1200" b="1" i="1" kern="1200" dirty="0" smtClean="0">
                <a:solidFill>
                  <a:schemeClr val="tx1"/>
                </a:solidFill>
                <a:effectLst/>
                <a:latin typeface="+mn-lt"/>
                <a:ea typeface="+mn-ea"/>
                <a:cs typeface="+mn-cs"/>
              </a:rPr>
              <a:t>Ethical Conduct </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Marks and Spencer is well known for its ethical position, which is exemplified by its commitment to minimising environmental effect, fair trade programmes, and sustainable sourcing. Their supplier connections are characterised by ethical behaviour, which guarantees equitable treatment and favourable working circumstances for labourers throughout their supply chain (Oh and Han, 2020). On the other hand, unethical behaviour has been infrequent but has entailed labour practises disputes with suppliers; this highlights the company's on-going efforts to uphold ethical standards and guarantee compliance across its activities. Overall, the business demonstrates its dedication to moral conduct through its proactive approach to sustainability and fair practises, even in the face of sporadic difficulties in upholding these standards throughout a big supplier chain.</a:t>
            </a:r>
          </a:p>
          <a:p>
            <a:r>
              <a:rPr lang="en-IN" sz="1200" b="1" i="1" kern="1200" dirty="0" smtClean="0">
                <a:solidFill>
                  <a:schemeClr val="tx1"/>
                </a:solidFill>
                <a:effectLst/>
                <a:latin typeface="+mn-lt"/>
                <a:ea typeface="+mn-ea"/>
                <a:cs typeface="+mn-cs"/>
              </a:rPr>
              <a:t>Ethical Initiatives</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As demonstrated by its "Plan A" project, which emphasises social and environmental responsibility, Marks and Spencer is devoted to sustainability. The company supports sustainable sourcing methods and strives for carbon neutrality and zero waste. Fair treatment and salaries for employees in the supply chain, particularly in developing nations, are their top priorities when it comes to fair trade (</a:t>
            </a:r>
            <a:r>
              <a:rPr lang="en-IN" sz="1200" kern="1200" dirty="0" err="1" smtClean="0">
                <a:solidFill>
                  <a:schemeClr val="tx1"/>
                </a:solidFill>
                <a:effectLst/>
                <a:latin typeface="+mn-lt"/>
                <a:ea typeface="+mn-ea"/>
                <a:cs typeface="+mn-cs"/>
              </a:rPr>
              <a:t>Globocnik</a:t>
            </a:r>
            <a:r>
              <a:rPr lang="en-IN" sz="1200" kern="1200" dirty="0" smtClean="0">
                <a:solidFill>
                  <a:schemeClr val="tx1"/>
                </a:solidFill>
                <a:effectLst/>
                <a:latin typeface="+mn-lt"/>
                <a:ea typeface="+mn-ea"/>
                <a:cs typeface="+mn-cs"/>
              </a:rPr>
              <a:t> et al., 2020). Fair compensation, diversity initiatives, and extensive training programmes are ways that employee welfare is prioritised. Furthermore, Marks and Spencer upholds stringent supply chain ethics, promoting openness and ethical sourcing, which is consistent with their objective of guaranteeing moral behaviour throughout their international operations.</a:t>
            </a:r>
          </a:p>
          <a:p>
            <a:r>
              <a:rPr lang="en-IN" sz="1200" b="1" i="1" kern="1200" dirty="0" smtClean="0">
                <a:solidFill>
                  <a:schemeClr val="tx1"/>
                </a:solidFill>
                <a:effectLst/>
                <a:latin typeface="+mn-lt"/>
                <a:ea typeface="+mn-ea"/>
                <a:cs typeface="+mn-cs"/>
              </a:rPr>
              <a:t>The Effects of Ethical Conduct </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Worker morale, retention, and the company's brand are all greatly impacted by ethical behaviour at Marks and Spencer. Maintaining high ethical standards raises morale among staff members and encourages a sense of pride and dedication among those who share the company's ideals (Sharman et al., 2020). It lowers turnover rates and improves retention by drawing in those looking for a moral workplace. On the other hand, unethical behaviour has the potential to damage a brand's reputation, lower staff morale, and erode confidence in the leadership of the organisation. Erroneous ethical decisions have the potential to adversely affect stakeholder perception, as well as consumer trust and loyalty. These factors can ultimately undermine Marks and Spencer's competitive advantage and overall market status. Sustaining a great work culture and enhancing the company's brand depend heavily on upholding a strong ethical foundation.</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10</a:t>
            </a:fld>
            <a:endParaRPr lang="en-IN"/>
          </a:p>
        </p:txBody>
      </p:sp>
    </p:spTree>
    <p:extLst>
      <p:ext uri="{BB962C8B-B14F-4D97-AF65-F5344CB8AC3E}">
        <p14:creationId xmlns:p14="http://schemas.microsoft.com/office/powerpoint/2010/main" val="1121355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Conclusion</a:t>
            </a:r>
          </a:p>
          <a:p>
            <a:r>
              <a:rPr lang="en-IN" sz="1200" kern="1200" dirty="0" smtClean="0">
                <a:solidFill>
                  <a:schemeClr val="tx1"/>
                </a:solidFill>
                <a:effectLst/>
                <a:latin typeface="+mn-lt"/>
                <a:ea typeface="+mn-ea"/>
                <a:cs typeface="+mn-cs"/>
              </a:rPr>
              <a:t>The presentation has expounded upon the culture of Marks &amp; Spencer, unveiling a combination of role culture as a result of the company's scale and industry leadership. Its underlying presumptions of dependability and quality, along with artefacts like brand and uniformity, have articulated principles centred on sustainability. The company's brand and staff morale have been significantly impacted by ethical behaviour, which includes fair trade and environmental practises. Organisational development and strategic planning require an understanding of these components. The presentation has emphasised the importance it is to match tactics to the role culture that is prevalent at Marks and Spencer, utilising moral initiatives to keep employees and improve the company's standing. It is essential to recognise these ethical and cultural aspects in order to promote flexibility, creativity, and long-term success in a changing market environment.</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11</a:t>
            </a:fld>
            <a:endParaRPr lang="en-IN"/>
          </a:p>
        </p:txBody>
      </p:sp>
    </p:spTree>
    <p:extLst>
      <p:ext uri="{BB962C8B-B14F-4D97-AF65-F5344CB8AC3E}">
        <p14:creationId xmlns:p14="http://schemas.microsoft.com/office/powerpoint/2010/main" val="3546466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smtClean="0">
                <a:solidFill>
                  <a:schemeClr val="tx1"/>
                </a:solidFill>
                <a:effectLst/>
                <a:latin typeface="+mn-lt"/>
                <a:ea typeface="+mn-ea"/>
                <a:cs typeface="+mn-cs"/>
              </a:rPr>
              <a:t>Reference</a:t>
            </a:r>
          </a:p>
          <a:p>
            <a:r>
              <a:rPr lang="en-IN" sz="1200" kern="1200" dirty="0" smtClean="0">
                <a:solidFill>
                  <a:schemeClr val="tx1"/>
                </a:solidFill>
                <a:effectLst/>
                <a:latin typeface="+mn-lt"/>
                <a:ea typeface="+mn-ea"/>
                <a:cs typeface="+mn-cs"/>
              </a:rPr>
              <a:t>Cheung, M.F. and To, W.M.,( 2021). The effect of consumer perceptions of the ethics of retailers on purchase </a:t>
            </a:r>
            <a:r>
              <a:rPr lang="en-IN" sz="1200" kern="1200" dirty="0" err="1" smtClean="0">
                <a:solidFill>
                  <a:schemeClr val="tx1"/>
                </a:solidFill>
                <a:effectLst/>
                <a:latin typeface="+mn-lt"/>
                <a:ea typeface="+mn-ea"/>
                <a:cs typeface="+mn-cs"/>
              </a:rPr>
              <a:t>behavior</a:t>
            </a:r>
            <a:r>
              <a:rPr lang="en-IN" sz="1200" kern="1200" dirty="0" smtClean="0">
                <a:solidFill>
                  <a:schemeClr val="tx1"/>
                </a:solidFill>
                <a:effectLst/>
                <a:latin typeface="+mn-lt"/>
                <a:ea typeface="+mn-ea"/>
                <a:cs typeface="+mn-cs"/>
              </a:rPr>
              <a:t> and word-of-mouth: The moderating role of ethical beliefs. Journal of Business Ethics, 171(4), pp.771-788.</a:t>
            </a:r>
          </a:p>
          <a:p>
            <a:r>
              <a:rPr lang="en-IN" sz="1200" kern="1200" dirty="0" smtClean="0">
                <a:solidFill>
                  <a:schemeClr val="tx1"/>
                </a:solidFill>
                <a:effectLst/>
                <a:latin typeface="+mn-lt"/>
                <a:ea typeface="+mn-ea"/>
                <a:cs typeface="+mn-cs"/>
              </a:rPr>
              <a:t>Da </a:t>
            </a:r>
            <a:r>
              <a:rPr lang="en-IN" sz="1200" kern="1200" dirty="0" err="1" smtClean="0">
                <a:solidFill>
                  <a:schemeClr val="tx1"/>
                </a:solidFill>
                <a:effectLst/>
                <a:latin typeface="+mn-lt"/>
                <a:ea typeface="+mn-ea"/>
                <a:cs typeface="+mn-cs"/>
              </a:rPr>
              <a:t>Veiga</a:t>
            </a:r>
            <a:r>
              <a:rPr lang="en-IN" sz="1200" kern="1200" dirty="0" smtClean="0">
                <a:solidFill>
                  <a:schemeClr val="tx1"/>
                </a:solidFill>
                <a:effectLst/>
                <a:latin typeface="+mn-lt"/>
                <a:ea typeface="+mn-ea"/>
                <a:cs typeface="+mn-cs"/>
              </a:rPr>
              <a:t>, A., </a:t>
            </a:r>
            <a:r>
              <a:rPr lang="en-IN" sz="1200" kern="1200" dirty="0" err="1" smtClean="0">
                <a:solidFill>
                  <a:schemeClr val="tx1"/>
                </a:solidFill>
                <a:effectLst/>
                <a:latin typeface="+mn-lt"/>
                <a:ea typeface="+mn-ea"/>
                <a:cs typeface="+mn-cs"/>
              </a:rPr>
              <a:t>Astakhova</a:t>
            </a:r>
            <a:r>
              <a:rPr lang="en-IN" sz="1200" kern="1200" dirty="0" smtClean="0">
                <a:solidFill>
                  <a:schemeClr val="tx1"/>
                </a:solidFill>
                <a:effectLst/>
                <a:latin typeface="+mn-lt"/>
                <a:ea typeface="+mn-ea"/>
                <a:cs typeface="+mn-cs"/>
              </a:rPr>
              <a:t>, L.V., Botha, A. and </a:t>
            </a:r>
            <a:r>
              <a:rPr lang="en-IN" sz="1200" kern="1200" dirty="0" err="1" smtClean="0">
                <a:solidFill>
                  <a:schemeClr val="tx1"/>
                </a:solidFill>
                <a:effectLst/>
                <a:latin typeface="+mn-lt"/>
                <a:ea typeface="+mn-ea"/>
                <a:cs typeface="+mn-cs"/>
              </a:rPr>
              <a:t>Herselman</a:t>
            </a:r>
            <a:r>
              <a:rPr lang="en-IN" sz="1200" kern="1200" dirty="0" smtClean="0">
                <a:solidFill>
                  <a:schemeClr val="tx1"/>
                </a:solidFill>
                <a:effectLst/>
                <a:latin typeface="+mn-lt"/>
                <a:ea typeface="+mn-ea"/>
                <a:cs typeface="+mn-cs"/>
              </a:rPr>
              <a:t>, M., (2020). Defining organisational information security culture—Perspectives from academia and industry. Computers &amp; Security, 92, p.101713.</a:t>
            </a:r>
          </a:p>
          <a:p>
            <a:r>
              <a:rPr lang="en-IN" sz="1200" kern="1200" dirty="0" err="1" smtClean="0">
                <a:solidFill>
                  <a:schemeClr val="tx1"/>
                </a:solidFill>
                <a:effectLst/>
                <a:latin typeface="+mn-lt"/>
                <a:ea typeface="+mn-ea"/>
                <a:cs typeface="+mn-cs"/>
              </a:rPr>
              <a:t>Globocnik</a:t>
            </a:r>
            <a:r>
              <a:rPr lang="en-IN" sz="1200" kern="1200" dirty="0" smtClean="0">
                <a:solidFill>
                  <a:schemeClr val="tx1"/>
                </a:solidFill>
                <a:effectLst/>
                <a:latin typeface="+mn-lt"/>
                <a:ea typeface="+mn-ea"/>
                <a:cs typeface="+mn-cs"/>
              </a:rPr>
              <a:t>, D., </a:t>
            </a:r>
            <a:r>
              <a:rPr lang="en-IN" sz="1200" kern="1200" dirty="0" err="1" smtClean="0">
                <a:solidFill>
                  <a:schemeClr val="tx1"/>
                </a:solidFill>
                <a:effectLst/>
                <a:latin typeface="+mn-lt"/>
                <a:ea typeface="+mn-ea"/>
                <a:cs typeface="+mn-cs"/>
              </a:rPr>
              <a:t>Faullant</a:t>
            </a:r>
            <a:r>
              <a:rPr lang="en-IN" sz="1200" kern="1200" dirty="0" smtClean="0">
                <a:solidFill>
                  <a:schemeClr val="tx1"/>
                </a:solidFill>
                <a:effectLst/>
                <a:latin typeface="+mn-lt"/>
                <a:ea typeface="+mn-ea"/>
                <a:cs typeface="+mn-cs"/>
              </a:rPr>
              <a:t>, R. and </a:t>
            </a:r>
            <a:r>
              <a:rPr lang="en-IN" sz="1200" kern="1200" dirty="0" err="1" smtClean="0">
                <a:solidFill>
                  <a:schemeClr val="tx1"/>
                </a:solidFill>
                <a:effectLst/>
                <a:latin typeface="+mn-lt"/>
                <a:ea typeface="+mn-ea"/>
                <a:cs typeface="+mn-cs"/>
              </a:rPr>
              <a:t>Parastuty</a:t>
            </a:r>
            <a:r>
              <a:rPr lang="en-IN" sz="1200" kern="1200" dirty="0" smtClean="0">
                <a:solidFill>
                  <a:schemeClr val="tx1"/>
                </a:solidFill>
                <a:effectLst/>
                <a:latin typeface="+mn-lt"/>
                <a:ea typeface="+mn-ea"/>
                <a:cs typeface="+mn-cs"/>
              </a:rPr>
              <a:t>, Z., (2020). Bridging strategic planning and business model management–A formal control framework to manage business model portfolios and dynamics. European Management Journal, 38(2), pp.231-243.</a:t>
            </a:r>
          </a:p>
          <a:p>
            <a:r>
              <a:rPr lang="en-IN" sz="1200" kern="1200" dirty="0" err="1" smtClean="0">
                <a:solidFill>
                  <a:schemeClr val="tx1"/>
                </a:solidFill>
                <a:effectLst/>
                <a:latin typeface="+mn-lt"/>
                <a:ea typeface="+mn-ea"/>
                <a:cs typeface="+mn-cs"/>
              </a:rPr>
              <a:t>Isensee</a:t>
            </a:r>
            <a:r>
              <a:rPr lang="en-IN" sz="1200" kern="1200" dirty="0" smtClean="0">
                <a:solidFill>
                  <a:schemeClr val="tx1"/>
                </a:solidFill>
                <a:effectLst/>
                <a:latin typeface="+mn-lt"/>
                <a:ea typeface="+mn-ea"/>
                <a:cs typeface="+mn-cs"/>
              </a:rPr>
              <a:t>, C., </a:t>
            </a:r>
            <a:r>
              <a:rPr lang="en-IN" sz="1200" kern="1200" dirty="0" err="1" smtClean="0">
                <a:solidFill>
                  <a:schemeClr val="tx1"/>
                </a:solidFill>
                <a:effectLst/>
                <a:latin typeface="+mn-lt"/>
                <a:ea typeface="+mn-ea"/>
                <a:cs typeface="+mn-cs"/>
              </a:rPr>
              <a:t>Teuteberg</a:t>
            </a:r>
            <a:r>
              <a:rPr lang="en-IN" sz="1200" kern="1200" dirty="0" smtClean="0">
                <a:solidFill>
                  <a:schemeClr val="tx1"/>
                </a:solidFill>
                <a:effectLst/>
                <a:latin typeface="+mn-lt"/>
                <a:ea typeface="+mn-ea"/>
                <a:cs typeface="+mn-cs"/>
              </a:rPr>
              <a:t>, F., </a:t>
            </a:r>
            <a:r>
              <a:rPr lang="en-IN" sz="1200" kern="1200" dirty="0" err="1" smtClean="0">
                <a:solidFill>
                  <a:schemeClr val="tx1"/>
                </a:solidFill>
                <a:effectLst/>
                <a:latin typeface="+mn-lt"/>
                <a:ea typeface="+mn-ea"/>
                <a:cs typeface="+mn-cs"/>
              </a:rPr>
              <a:t>Griese</a:t>
            </a:r>
            <a:r>
              <a:rPr lang="en-IN" sz="1200" kern="1200" dirty="0" smtClean="0">
                <a:solidFill>
                  <a:schemeClr val="tx1"/>
                </a:solidFill>
                <a:effectLst/>
                <a:latin typeface="+mn-lt"/>
                <a:ea typeface="+mn-ea"/>
                <a:cs typeface="+mn-cs"/>
              </a:rPr>
              <a:t>, K.M. and </a:t>
            </a:r>
            <a:r>
              <a:rPr lang="en-IN" sz="1200" kern="1200" dirty="0" err="1" smtClean="0">
                <a:solidFill>
                  <a:schemeClr val="tx1"/>
                </a:solidFill>
                <a:effectLst/>
                <a:latin typeface="+mn-lt"/>
                <a:ea typeface="+mn-ea"/>
                <a:cs typeface="+mn-cs"/>
              </a:rPr>
              <a:t>Topi</a:t>
            </a:r>
            <a:r>
              <a:rPr lang="en-IN" sz="1200" kern="1200" dirty="0" smtClean="0">
                <a:solidFill>
                  <a:schemeClr val="tx1"/>
                </a:solidFill>
                <a:effectLst/>
                <a:latin typeface="+mn-lt"/>
                <a:ea typeface="+mn-ea"/>
                <a:cs typeface="+mn-cs"/>
              </a:rPr>
              <a:t>, C., (2020). The relationship between organizational culture, sustainability, and digitalization in SMEs: A systematic review. Journal of Cleaner Production, 275, p.122944. </a:t>
            </a:r>
            <a:r>
              <a:rPr lang="en-IN" sz="1200" u="sng" kern="1200" dirty="0" smtClean="0">
                <a:solidFill>
                  <a:schemeClr val="tx1"/>
                </a:solidFill>
                <a:effectLst/>
                <a:latin typeface="+mn-lt"/>
                <a:ea typeface="+mn-ea"/>
                <a:cs typeface="+mn-cs"/>
                <a:hlinkClick r:id="rId3"/>
              </a:rPr>
              <a:t>The relationship between organizational culture, sustainability, and digitalization in SMEs: A systematic review - </a:t>
            </a:r>
            <a:r>
              <a:rPr lang="en-IN" sz="1200" u="sng" kern="1200" dirty="0" err="1" smtClean="0">
                <a:solidFill>
                  <a:schemeClr val="tx1"/>
                </a:solidFill>
                <a:effectLst/>
                <a:latin typeface="+mn-lt"/>
                <a:ea typeface="+mn-ea"/>
                <a:cs typeface="+mn-cs"/>
                <a:hlinkClick r:id="rId3"/>
              </a:rPr>
              <a:t>ScienceDirect</a:t>
            </a:r>
            <a:r>
              <a:rPr lang="en-IN" sz="1200" kern="1200" dirty="0" smtClean="0">
                <a:solidFill>
                  <a:schemeClr val="tx1"/>
                </a:solidFill>
                <a:effectLst/>
                <a:latin typeface="+mn-lt"/>
                <a:ea typeface="+mn-ea"/>
                <a:cs typeface="+mn-cs"/>
              </a:rPr>
              <a:t> [Accessed date: 2nd December]</a:t>
            </a:r>
          </a:p>
          <a:p>
            <a:r>
              <a:rPr lang="en-IN" sz="1200" kern="1200" dirty="0" smtClean="0">
                <a:solidFill>
                  <a:schemeClr val="tx1"/>
                </a:solidFill>
                <a:effectLst/>
                <a:latin typeface="+mn-lt"/>
                <a:ea typeface="+mn-ea"/>
                <a:cs typeface="+mn-cs"/>
              </a:rPr>
              <a:t>Jensen, J.M., Cole, M.S. and Rubin, R.S., (2019). Predicting retail shrink from performance pressure, ethical leader </a:t>
            </a:r>
            <a:r>
              <a:rPr lang="en-IN" sz="1200" kern="1200" dirty="0" err="1" smtClean="0">
                <a:solidFill>
                  <a:schemeClr val="tx1"/>
                </a:solidFill>
                <a:effectLst/>
                <a:latin typeface="+mn-lt"/>
                <a:ea typeface="+mn-ea"/>
                <a:cs typeface="+mn-cs"/>
              </a:rPr>
              <a:t>behavior</a:t>
            </a:r>
            <a:r>
              <a:rPr lang="en-IN" sz="1200" kern="1200" dirty="0" smtClean="0">
                <a:solidFill>
                  <a:schemeClr val="tx1"/>
                </a:solidFill>
                <a:effectLst/>
                <a:latin typeface="+mn-lt"/>
                <a:ea typeface="+mn-ea"/>
                <a:cs typeface="+mn-cs"/>
              </a:rPr>
              <a:t>, and store‐level incivility. Journal of Organizational </a:t>
            </a:r>
            <a:r>
              <a:rPr lang="en-IN" sz="1200" kern="1200" dirty="0" err="1" smtClean="0">
                <a:solidFill>
                  <a:schemeClr val="tx1"/>
                </a:solidFill>
                <a:effectLst/>
                <a:latin typeface="+mn-lt"/>
                <a:ea typeface="+mn-ea"/>
                <a:cs typeface="+mn-cs"/>
              </a:rPr>
              <a:t>Behavior</a:t>
            </a:r>
            <a:r>
              <a:rPr lang="en-IN" sz="1200" kern="1200" dirty="0" smtClean="0">
                <a:solidFill>
                  <a:schemeClr val="tx1"/>
                </a:solidFill>
                <a:effectLst/>
                <a:latin typeface="+mn-lt"/>
                <a:ea typeface="+mn-ea"/>
                <a:cs typeface="+mn-cs"/>
              </a:rPr>
              <a:t>, 40(6), pp.723-739.</a:t>
            </a:r>
          </a:p>
          <a:p>
            <a:r>
              <a:rPr lang="en-IN" sz="1200" kern="1200" dirty="0" smtClean="0">
                <a:solidFill>
                  <a:schemeClr val="tx1"/>
                </a:solidFill>
                <a:effectLst/>
                <a:latin typeface="+mn-lt"/>
                <a:ea typeface="+mn-ea"/>
                <a:cs typeface="+mn-cs"/>
              </a:rPr>
              <a:t>Marks &amp; Spencer (2023) </a:t>
            </a:r>
            <a:r>
              <a:rPr lang="en-IN" sz="1200" u="sng" kern="1200" dirty="0" smtClean="0">
                <a:solidFill>
                  <a:schemeClr val="tx1"/>
                </a:solidFill>
                <a:effectLst/>
                <a:latin typeface="+mn-lt"/>
                <a:ea typeface="+mn-ea"/>
                <a:cs typeface="+mn-cs"/>
                <a:hlinkClick r:id="rId4"/>
              </a:rPr>
              <a:t>Get 20% Off On </a:t>
            </a:r>
            <a:r>
              <a:rPr lang="en-IN" sz="1200" u="sng" kern="1200" dirty="0" err="1" smtClean="0">
                <a:solidFill>
                  <a:schemeClr val="tx1"/>
                </a:solidFill>
                <a:effectLst/>
                <a:latin typeface="+mn-lt"/>
                <a:ea typeface="+mn-ea"/>
                <a:cs typeface="+mn-cs"/>
                <a:hlinkClick r:id="rId4"/>
              </a:rPr>
              <a:t>Winterwear</a:t>
            </a:r>
            <a:r>
              <a:rPr lang="en-IN" sz="1200" u="sng" kern="1200" dirty="0" smtClean="0">
                <a:solidFill>
                  <a:schemeClr val="tx1"/>
                </a:solidFill>
                <a:effectLst/>
                <a:latin typeface="+mn-lt"/>
                <a:ea typeface="+mn-ea"/>
                <a:cs typeface="+mn-cs"/>
                <a:hlinkClick r:id="rId4"/>
              </a:rPr>
              <a:t> for Men, Women &amp; Kids </a:t>
            </a:r>
            <a:r>
              <a:rPr lang="en-IN" sz="1200" u="sng" kern="1200" dirty="0" err="1" smtClean="0">
                <a:solidFill>
                  <a:schemeClr val="tx1"/>
                </a:solidFill>
                <a:effectLst/>
                <a:latin typeface="+mn-lt"/>
                <a:ea typeface="+mn-ea"/>
                <a:cs typeface="+mn-cs"/>
                <a:hlinkClick r:id="rId4"/>
              </a:rPr>
              <a:t>Winterwear</a:t>
            </a:r>
            <a:r>
              <a:rPr lang="en-IN" sz="1200" u="sng" kern="1200" dirty="0" smtClean="0">
                <a:solidFill>
                  <a:schemeClr val="tx1"/>
                </a:solidFill>
                <a:effectLst/>
                <a:latin typeface="+mn-lt"/>
                <a:ea typeface="+mn-ea"/>
                <a:cs typeface="+mn-cs"/>
                <a:hlinkClick r:id="rId4"/>
              </a:rPr>
              <a:t>| M&amp;S India (marksandspencer.in)</a:t>
            </a:r>
            <a:r>
              <a:rPr lang="en-IN" sz="1200" kern="1200" dirty="0" smtClean="0">
                <a:solidFill>
                  <a:schemeClr val="tx1"/>
                </a:solidFill>
                <a:effectLst/>
                <a:latin typeface="+mn-lt"/>
                <a:ea typeface="+mn-ea"/>
                <a:cs typeface="+mn-cs"/>
              </a:rPr>
              <a:t> [Accessed date: 2nd December] </a:t>
            </a:r>
          </a:p>
          <a:p>
            <a:r>
              <a:rPr lang="en-IN" sz="1200" kern="1200" dirty="0" err="1" smtClean="0">
                <a:solidFill>
                  <a:schemeClr val="tx1"/>
                </a:solidFill>
                <a:effectLst/>
                <a:latin typeface="+mn-lt"/>
                <a:ea typeface="+mn-ea"/>
                <a:cs typeface="+mn-cs"/>
              </a:rPr>
              <a:t>Martínez</a:t>
            </a:r>
            <a:r>
              <a:rPr lang="en-IN" sz="1200" kern="1200" dirty="0" smtClean="0">
                <a:solidFill>
                  <a:schemeClr val="tx1"/>
                </a:solidFill>
                <a:effectLst/>
                <a:latin typeface="+mn-lt"/>
                <a:ea typeface="+mn-ea"/>
                <a:cs typeface="+mn-cs"/>
              </a:rPr>
              <a:t>-Caro, E., </a:t>
            </a:r>
            <a:r>
              <a:rPr lang="en-IN" sz="1200" kern="1200" dirty="0" err="1" smtClean="0">
                <a:solidFill>
                  <a:schemeClr val="tx1"/>
                </a:solidFill>
                <a:effectLst/>
                <a:latin typeface="+mn-lt"/>
                <a:ea typeface="+mn-ea"/>
                <a:cs typeface="+mn-cs"/>
              </a:rPr>
              <a:t>Cegarra</a:t>
            </a:r>
            <a:r>
              <a:rPr lang="en-IN" sz="1200" kern="1200" dirty="0" smtClean="0">
                <a:solidFill>
                  <a:schemeClr val="tx1"/>
                </a:solidFill>
                <a:effectLst/>
                <a:latin typeface="+mn-lt"/>
                <a:ea typeface="+mn-ea"/>
                <a:cs typeface="+mn-cs"/>
              </a:rPr>
              <a:t>-Navarro, J.G. and Alfonso-Ruiz, F.J., (2020). Digital technologies and firm performance: The role of digital organisational culture. Technological Forecasting and Social Change, 154, p.119962.</a:t>
            </a:r>
          </a:p>
          <a:p>
            <a:r>
              <a:rPr lang="en-IN" sz="1200" kern="1200" dirty="0" err="1" smtClean="0">
                <a:solidFill>
                  <a:schemeClr val="tx1"/>
                </a:solidFill>
                <a:effectLst/>
                <a:latin typeface="+mn-lt"/>
                <a:ea typeface="+mn-ea"/>
                <a:cs typeface="+mn-cs"/>
              </a:rPr>
              <a:t>Meng</a:t>
            </a:r>
            <a:r>
              <a:rPr lang="en-IN" sz="1200" kern="1200" dirty="0" smtClean="0">
                <a:solidFill>
                  <a:schemeClr val="tx1"/>
                </a:solidFill>
                <a:effectLst/>
                <a:latin typeface="+mn-lt"/>
                <a:ea typeface="+mn-ea"/>
                <a:cs typeface="+mn-cs"/>
              </a:rPr>
              <a:t>, J. and Berger, B.K., (2019). The impact of organizational culture and leadership performance on PR professionals’ job satisfaction: Testing the joint mediating effects of engagement and trust. Public Relations Review, 45(1), pp.64-75. </a:t>
            </a:r>
            <a:r>
              <a:rPr lang="en-IN" sz="1200" u="sng" kern="1200" dirty="0" smtClean="0">
                <a:solidFill>
                  <a:schemeClr val="tx1"/>
                </a:solidFill>
                <a:effectLst/>
                <a:latin typeface="+mn-lt"/>
                <a:ea typeface="+mn-ea"/>
                <a:cs typeface="+mn-cs"/>
                <a:hlinkClick r:id="rId5"/>
              </a:rPr>
              <a:t>The impact of organizational culture and leadership performance on PR professionals’ job satisfaction: Testing the joint mediating effects of engagement and trust - </a:t>
            </a:r>
            <a:r>
              <a:rPr lang="en-IN" sz="1200" u="sng" kern="1200" dirty="0" err="1" smtClean="0">
                <a:solidFill>
                  <a:schemeClr val="tx1"/>
                </a:solidFill>
                <a:effectLst/>
                <a:latin typeface="+mn-lt"/>
                <a:ea typeface="+mn-ea"/>
                <a:cs typeface="+mn-cs"/>
                <a:hlinkClick r:id="rId5"/>
              </a:rPr>
              <a:t>ScienceDirect</a:t>
            </a:r>
            <a:r>
              <a:rPr lang="en-IN" sz="1200" kern="1200" dirty="0" smtClean="0">
                <a:solidFill>
                  <a:schemeClr val="tx1"/>
                </a:solidFill>
                <a:effectLst/>
                <a:latin typeface="+mn-lt"/>
                <a:ea typeface="+mn-ea"/>
                <a:cs typeface="+mn-cs"/>
              </a:rPr>
              <a:t> [Accessed date: 2nd December]</a:t>
            </a:r>
          </a:p>
          <a:p>
            <a:r>
              <a:rPr lang="en-IN" sz="1200" kern="1200" dirty="0" smtClean="0">
                <a:solidFill>
                  <a:schemeClr val="tx1"/>
                </a:solidFill>
                <a:effectLst/>
                <a:latin typeface="+mn-lt"/>
                <a:ea typeface="+mn-ea"/>
                <a:cs typeface="+mn-cs"/>
              </a:rPr>
              <a:t>Oh, S.Y. and Han, H.S., (2020). Facilitating organisational learning activities: Types of organisational culture and their influence on organisational learning and performance. Knowledge Management Research &amp; Practice, 18(1), pp.1-15.</a:t>
            </a:r>
          </a:p>
          <a:p>
            <a:r>
              <a:rPr lang="en-IN" sz="1200" kern="1200" dirty="0" err="1" smtClean="0">
                <a:solidFill>
                  <a:schemeClr val="tx1"/>
                </a:solidFill>
                <a:effectLst/>
                <a:latin typeface="+mn-lt"/>
                <a:ea typeface="+mn-ea"/>
                <a:cs typeface="+mn-cs"/>
              </a:rPr>
              <a:t>Paais</a:t>
            </a:r>
            <a:r>
              <a:rPr lang="en-IN" sz="1200" kern="1200" dirty="0" smtClean="0">
                <a:solidFill>
                  <a:schemeClr val="tx1"/>
                </a:solidFill>
                <a:effectLst/>
                <a:latin typeface="+mn-lt"/>
                <a:ea typeface="+mn-ea"/>
                <a:cs typeface="+mn-cs"/>
              </a:rPr>
              <a:t>, M. and </a:t>
            </a:r>
            <a:r>
              <a:rPr lang="en-IN" sz="1200" kern="1200" dirty="0" err="1" smtClean="0">
                <a:solidFill>
                  <a:schemeClr val="tx1"/>
                </a:solidFill>
                <a:effectLst/>
                <a:latin typeface="+mn-lt"/>
                <a:ea typeface="+mn-ea"/>
                <a:cs typeface="+mn-cs"/>
              </a:rPr>
              <a:t>Pattiruhu</a:t>
            </a:r>
            <a:r>
              <a:rPr lang="en-IN" sz="1200" kern="1200" dirty="0" smtClean="0">
                <a:solidFill>
                  <a:schemeClr val="tx1"/>
                </a:solidFill>
                <a:effectLst/>
                <a:latin typeface="+mn-lt"/>
                <a:ea typeface="+mn-ea"/>
                <a:cs typeface="+mn-cs"/>
              </a:rPr>
              <a:t>, J.R., (2020). Effect of motivation, leadership, and organizational culture on satisfaction and employee performance. The Journal of Asian Finance, Economics and Business, 7(8), pp.577-588. </a:t>
            </a:r>
            <a:r>
              <a:rPr lang="en-IN" sz="1200" u="sng" kern="1200" dirty="0" smtClean="0">
                <a:solidFill>
                  <a:schemeClr val="tx1"/>
                </a:solidFill>
                <a:effectLst/>
                <a:latin typeface="+mn-lt"/>
                <a:ea typeface="+mn-ea"/>
                <a:cs typeface="+mn-cs"/>
                <a:hlinkClick r:id="rId6"/>
              </a:rPr>
              <a:t>Effect of Motivation, Leadership, and Organizational Culture on Satisfaction and Employee Performance -The Journal of Asian Finance, Economics and Business | Korea Science</a:t>
            </a:r>
            <a:r>
              <a:rPr lang="en-IN" sz="1200" kern="1200" dirty="0" smtClean="0">
                <a:solidFill>
                  <a:schemeClr val="tx1"/>
                </a:solidFill>
                <a:effectLst/>
                <a:latin typeface="+mn-lt"/>
                <a:ea typeface="+mn-ea"/>
                <a:cs typeface="+mn-cs"/>
              </a:rPr>
              <a:t> [Accessed date: 2nd December]</a:t>
            </a:r>
          </a:p>
          <a:p>
            <a:r>
              <a:rPr lang="en-IN" sz="1200" kern="1200" dirty="0" smtClean="0">
                <a:solidFill>
                  <a:schemeClr val="tx1"/>
                </a:solidFill>
                <a:effectLst/>
                <a:latin typeface="+mn-lt"/>
                <a:ea typeface="+mn-ea"/>
                <a:cs typeface="+mn-cs"/>
              </a:rPr>
              <a:t>Sharman, N., Wallace, C.A. and Jespersen, L., (2020). Terminology and the understanding of culture, climate, and behavioural change–Impact of organisational and human factors on food safety management. Trends in Food Science &amp; Technology, 96, pp.13-20. </a:t>
            </a:r>
            <a:r>
              <a:rPr lang="en-IN" sz="1200" u="sng" kern="1200" dirty="0" smtClean="0">
                <a:solidFill>
                  <a:schemeClr val="tx1"/>
                </a:solidFill>
                <a:effectLst/>
                <a:latin typeface="+mn-lt"/>
                <a:ea typeface="+mn-ea"/>
                <a:cs typeface="+mn-cs"/>
                <a:hlinkClick r:id="rId7"/>
              </a:rPr>
              <a:t>Terminology and the understanding of culture, climate, and behavioural change – Impact of organisational and human factors on food safety management - </a:t>
            </a:r>
            <a:r>
              <a:rPr lang="en-IN" sz="1200" u="sng" kern="1200" dirty="0" err="1" smtClean="0">
                <a:solidFill>
                  <a:schemeClr val="tx1"/>
                </a:solidFill>
                <a:effectLst/>
                <a:latin typeface="+mn-lt"/>
                <a:ea typeface="+mn-ea"/>
                <a:cs typeface="+mn-cs"/>
                <a:hlinkClick r:id="rId7"/>
              </a:rPr>
              <a:t>ScienceDirect</a:t>
            </a:r>
            <a:r>
              <a:rPr lang="en-IN" sz="1200" kern="1200" dirty="0" smtClean="0">
                <a:solidFill>
                  <a:schemeClr val="tx1"/>
                </a:solidFill>
                <a:effectLst/>
                <a:latin typeface="+mn-lt"/>
                <a:ea typeface="+mn-ea"/>
                <a:cs typeface="+mn-cs"/>
              </a:rPr>
              <a:t> [Accessed date: 2nd December]</a:t>
            </a:r>
          </a:p>
          <a:p>
            <a:endParaRPr lang="en-IN" dirty="0"/>
          </a:p>
        </p:txBody>
      </p:sp>
      <p:sp>
        <p:nvSpPr>
          <p:cNvPr id="4" name="Slide Number Placeholder 3"/>
          <p:cNvSpPr>
            <a:spLocks noGrp="1"/>
          </p:cNvSpPr>
          <p:nvPr>
            <p:ph type="sldNum" sz="quarter" idx="10"/>
          </p:nvPr>
        </p:nvSpPr>
        <p:spPr/>
        <p:txBody>
          <a:bodyPr/>
          <a:lstStyle/>
          <a:p>
            <a:fld id="{7A969D14-4422-455B-BF12-14A43BF54F53}" type="slidenum">
              <a:rPr lang="en-IN" smtClean="0"/>
              <a:t>12</a:t>
            </a:fld>
            <a:endParaRPr lang="en-IN"/>
          </a:p>
        </p:txBody>
      </p:sp>
    </p:spTree>
    <p:extLst>
      <p:ext uri="{BB962C8B-B14F-4D97-AF65-F5344CB8AC3E}">
        <p14:creationId xmlns:p14="http://schemas.microsoft.com/office/powerpoint/2010/main" val="3719764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dirty="0">
              <a:solidFill>
                <a:srgbClr val="FFFFFF"/>
              </a:solidFill>
            </a:endParaRPr>
          </a:p>
        </p:txBody>
      </p:sp>
      <p:sp>
        <p:nvSpPr>
          <p:cNvPr id="16" name="Slide Number Placeholder 15"/>
          <p:cNvSpPr>
            <a:spLocks noGrp="1"/>
          </p:cNvSpPr>
          <p:nvPr>
            <p:ph type="sldNum" sz="quarter" idx="11"/>
          </p:nvPr>
        </p:nvSpPr>
        <p:spPr/>
        <p:txBody>
          <a:bodyPr/>
          <a:lstStyle/>
          <a:p>
            <a:fld id="{D5BBC35B-A44B-4119-B8DA-DE9E3DFADA20}" type="slidenum">
              <a:rPr kumimoji="0" lang="en-US" smtClean="0"/>
              <a:pPr eaLnBrk="1" latinLnBrk="0" hangingPunct="1"/>
              <a:t>‹#›</a:t>
            </a:fld>
            <a:endParaRPr kumimoji="0" lang="en-US" dirty="0">
              <a:solidFill>
                <a:srgbClr val="FFFFFF"/>
              </a:solidFill>
            </a:endParaRPr>
          </a:p>
        </p:txBody>
      </p:sp>
      <p:sp>
        <p:nvSpPr>
          <p:cNvPr id="17" name="Footer Placeholder 16"/>
          <p:cNvSpPr>
            <a:spLocks noGrp="1"/>
          </p:cNvSpPr>
          <p:nvPr>
            <p:ph type="ftr" sz="quarter" idx="12"/>
          </p:nvPr>
        </p:nvSpPr>
        <p:spPr/>
        <p:txBody>
          <a:bodyPr/>
          <a:lstStyle/>
          <a:p>
            <a:endParaRPr kumimoji="0" lang="en-US">
              <a:solidFill>
                <a:schemeClr val="accent1">
                  <a:tint val="20000"/>
                </a:scheme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15" name="Slide Number Placeholder 14"/>
          <p:cNvSpPr>
            <a:spLocks noGrp="1"/>
          </p:cNvSpPr>
          <p:nvPr>
            <p:ph type="sldNum" sz="quarter" idx="15"/>
          </p:nvPr>
        </p:nvSpPr>
        <p:spPr/>
        <p:txBody>
          <a:bodyPr/>
          <a:lstStyle>
            <a:lvl1pPr algn="ctr">
              <a:defRPr/>
            </a:lvl1pPr>
          </a:lstStyle>
          <a:p>
            <a:fld id="{D5BBC35B-A44B-4119-B8DA-DE9E3DFADA20}" type="slidenum">
              <a:rPr kumimoji="0" lang="en-US" smtClean="0"/>
              <a:pPr eaLnBrk="1" latinLnBrk="0" hangingPunct="1"/>
              <a:t>‹#›</a:t>
            </a:fld>
            <a:endParaRPr kumimoji="0" lang="en-US"/>
          </a:p>
        </p:txBody>
      </p:sp>
      <p:sp>
        <p:nvSpPr>
          <p:cNvPr id="16" name="Footer Placeholder 15"/>
          <p:cNvSpPr>
            <a:spLocks noGrp="1"/>
          </p:cNvSpPr>
          <p:nvPr>
            <p:ph type="ftr" sz="quarter" idx="16"/>
          </p:nvPr>
        </p:nvSpPr>
        <p:spPr/>
        <p:txBody>
          <a:bodyPr/>
          <a:lstStyle/>
          <a:p>
            <a:endParaRPr kumimoji="0" lang="en-US"/>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
        <p:nvSpPr>
          <p:cNvPr id="8" name="Footer Placeholder 7"/>
          <p:cNvSpPr>
            <a:spLocks noGrp="1"/>
          </p:cNvSpPr>
          <p:nvPr>
            <p:ph type="ftr" sz="quarter" idx="11"/>
          </p:nvPr>
        </p:nvSpPr>
        <p:spPr/>
        <p:txBody>
          <a:bodyPr/>
          <a:lstStyle/>
          <a:p>
            <a:endParaRPr kumimoji="0" lang="en-US"/>
          </a:p>
        </p:txBody>
      </p:sp>
      <p:sp>
        <p:nvSpPr>
          <p:cNvPr id="7" name="Date Placeholder 6"/>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9" name="Slide Number Placeholder 8"/>
          <p:cNvSpPr>
            <a:spLocks noGrp="1"/>
          </p:cNvSpPr>
          <p:nvPr>
            <p:ph type="sldNum" sz="quarter" idx="15"/>
          </p:nvPr>
        </p:nvSpPr>
        <p:spPr/>
        <p:txBody>
          <a:bodyPr/>
          <a:lstStyle/>
          <a:p>
            <a:fld id="{D5BBC35B-A44B-4119-B8DA-DE9E3DFADA20}" type="slidenum">
              <a:rPr kumimoji="0" lang="en-US" smtClean="0"/>
              <a:pPr eaLnBrk="1" latinLnBrk="0" hangingPunct="1"/>
              <a:t>‹#›</a:t>
            </a:fld>
            <a:endParaRPr kumimoji="0" lang="en-US"/>
          </a:p>
        </p:txBody>
      </p:sp>
      <p:sp>
        <p:nvSpPr>
          <p:cNvPr id="10" name="Footer Placeholder 9"/>
          <p:cNvSpPr>
            <a:spLocks noGrp="1"/>
          </p:cNvSpPr>
          <p:nvPr>
            <p:ph type="ftr" sz="quarter" idx="16"/>
          </p:nvPr>
        </p:nvSpPr>
        <p:spPr/>
        <p:txBody>
          <a:bodyPr/>
          <a:lstStyle/>
          <a:p>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solidFill>
                <a:schemeClr val="tx1"/>
              </a:solidFill>
            </a:endParaRPr>
          </a:p>
        </p:txBody>
      </p:sp>
      <p:sp>
        <p:nvSpPr>
          <p:cNvPr id="9" name="Slide Number Placeholder 8"/>
          <p:cNvSpPr>
            <a:spLocks noGrp="1"/>
          </p:cNvSpPr>
          <p:nvPr>
            <p:ph type="sldNum" sz="quarter" idx="11"/>
          </p:nvPr>
        </p:nvSpPr>
        <p:spPr/>
        <p:txBody>
          <a:bodyPr/>
          <a:lstStyle/>
          <a:p>
            <a:fld id="{D5BBC35B-A44B-4119-B8DA-DE9E3DFADA20}" type="slidenum">
              <a:rPr kumimoji="0" lang="en-US" smtClean="0"/>
              <a:pPr eaLnBrk="1" latinLnBrk="0" hangingPunct="1"/>
              <a:t>‹#›</a:t>
            </a:fld>
            <a:endParaRPr kumimoji="0" lang="en-US">
              <a:solidFill>
                <a:schemeClr val="tx1"/>
              </a:solidFill>
            </a:endParaRPr>
          </a:p>
        </p:txBody>
      </p:sp>
      <p:sp>
        <p:nvSpPr>
          <p:cNvPr id="10" name="Footer Placeholder 9"/>
          <p:cNvSpPr>
            <a:spLocks noGrp="1"/>
          </p:cNvSpPr>
          <p:nvPr>
            <p:ph type="ftr" sz="quarter" idx="12"/>
          </p:nvPr>
        </p:nvSpPr>
        <p:spPr/>
        <p:txBody>
          <a:bodyPr/>
          <a:lstStyle/>
          <a:p>
            <a:endParaRPr kumimoji="0" lang="en-US">
              <a:solidFill>
                <a:schemeClr val="tx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12/2/2023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eaLnBrk="1" latinLnBrk="0" hangingPunct="1"/>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pPr eaLnBrk="1" latinLnBrk="0" hangingPunct="1"/>
            <a:fld id="{544213AF-26F6-41FA-8D85-E2C5388D6E58}" type="datetimeFigureOut">
              <a:rPr lang="en-US" smtClean="0"/>
              <a:pPr eaLnBrk="1" latinLnBrk="0" hangingPunct="1"/>
              <a:t>12/2/2023</a:t>
            </a:fld>
            <a:endParaRPr lang="en-US" sz="1000" dirty="0">
              <a:solidFill>
                <a:schemeClr val="tx1"/>
              </a:solidFill>
            </a:endParaRPr>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pPr algn="r" eaLnBrk="1" latinLnBrk="0" hangingPunct="1"/>
            <a:endParaRPr kumimoji="0" lang="en-US" sz="1000" dirty="0">
              <a:solidFill>
                <a:schemeClr val="tx1"/>
              </a:solidFill>
            </a:endParaRPr>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D5BBC35B-A44B-4119-B8DA-DE9E3DFADA20}" type="slidenum">
              <a:rPr kumimoji="0" lang="en-US" smtClean="0"/>
              <a:pPr eaLnBrk="1" latinLnBrk="0" hangingPunct="1"/>
              <a:t>‹#›</a:t>
            </a:fld>
            <a:endParaRPr kumimoji="0" lang="en-US" sz="1000" b="0">
              <a:solidFill>
                <a:schemeClr val="tx1"/>
              </a:solidFill>
            </a:endParaRPr>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encedirect.com/science/article/abs/pii/S0959652620329899" TargetMode="External"/><Relationship Id="rId7" Type="http://schemas.openxmlformats.org/officeDocument/2006/relationships/hyperlink" Target="https://www.sciencedirect.com/science/article/abs/pii/S092422441930439X"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koreascience.kr/article/JAKO202026061031735.page" TargetMode="External"/><Relationship Id="rId5" Type="http://schemas.openxmlformats.org/officeDocument/2006/relationships/hyperlink" Target="https://www.sciencedirect.com/science/article/abs/pii/S0363811118303801" TargetMode="External"/><Relationship Id="rId4" Type="http://schemas.openxmlformats.org/officeDocument/2006/relationships/hyperlink" Target="https://www.marksandspencer.in/l/offers/winterwear---20pct-off/?prefn1=isOnline&amp;prefv1=online&amp;utm_source=google&amp;utm_medium=search&amp;utm_campaign=9897984394&amp;adgroupid=100463569196&amp;utm_content=682949583304&amp;utm_term=marks%20and%20spencer&amp;gad_source=1&amp;gclid=Cj0KCQiAyKurBhD5ARIsALamXaF0k9_gexXFX-OVQ55Jl2UXGnEH_jh07-FF31xsCiwx4nDMRi6JvKoaAkThEALw_wcB&amp;gclsrc=aw.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1" y="-171400"/>
            <a:ext cx="8496944" cy="1981200"/>
          </a:xfrm>
        </p:spPr>
        <p:txBody>
          <a:bodyPr>
            <a:scene3d>
              <a:camera prst="orthographicFront"/>
              <a:lightRig rig="balanced" dir="t">
                <a:rot lat="0" lon="0" rev="2100000"/>
              </a:lightRig>
            </a:scene3d>
            <a:sp3d extrusionH="57150" prstMaterial="metal">
              <a:bevelT w="38100" h="25400"/>
              <a:contourClr>
                <a:schemeClr val="bg2"/>
              </a:contourClr>
            </a:sp3d>
          </a:bodyPr>
          <a:lstStyle/>
          <a:p>
            <a:r>
              <a:rPr lang="en-IN" sz="4400" b="1" spc="0" dirty="0">
                <a:ln w="50800"/>
                <a:solidFill>
                  <a:schemeClr val="bg1">
                    <a:shade val="50000"/>
                  </a:schemeClr>
                </a:solidFill>
                <a:effectLst/>
              </a:rPr>
              <a:t>Examining Organisational Culture &amp; Ethics at Marks &amp; Spencer</a:t>
            </a:r>
            <a:endParaRPr lang="en-IN" sz="4400" b="1" spc="0" dirty="0">
              <a:ln w="50800"/>
              <a:solidFill>
                <a:schemeClr val="bg1">
                  <a:shade val="50000"/>
                </a:schemeClr>
              </a:solidFill>
              <a:effectLst/>
            </a:endParaRPr>
          </a:p>
        </p:txBody>
      </p:sp>
      <p:pic>
        <p:nvPicPr>
          <p:cNvPr id="1028" name="Picture 4" descr="12 Types of Organizational Cultures + Examples | SurveyLegen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3789040"/>
            <a:ext cx="3672408" cy="18902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426251" y="2060848"/>
            <a:ext cx="8305800" cy="1143000"/>
          </a:xfrm>
        </p:spPr>
        <p:txBody>
          <a:bodyPr>
            <a:scene3d>
              <a:camera prst="orthographicFront"/>
              <a:lightRig rig="balanced" dir="t">
                <a:rot lat="0" lon="0" rev="2100000"/>
              </a:lightRig>
            </a:scene3d>
            <a:sp3d extrusionH="57150" prstMaterial="metal">
              <a:bevelT w="38100" h="25400"/>
              <a:contourClr>
                <a:schemeClr val="bg2"/>
              </a:contourClr>
            </a:sp3d>
          </a:bodyPr>
          <a:lstStyle/>
          <a:p>
            <a:r>
              <a:rPr lang="en-US" sz="3600" b="1" spc="0" dirty="0">
                <a:ln w="50800"/>
                <a:solidFill>
                  <a:schemeClr val="accent2"/>
                </a:solidFill>
              </a:rPr>
              <a:t>Understanding Cultural Dynamics and Ethical Frameworks</a:t>
            </a:r>
            <a:endParaRPr lang="en-IN" sz="3600" b="1" spc="0" dirty="0">
              <a:ln w="50800"/>
              <a:solidFill>
                <a:schemeClr val="accent2"/>
              </a:solidFill>
            </a:endParaRPr>
          </a:p>
        </p:txBody>
      </p:sp>
      <p:pic>
        <p:nvPicPr>
          <p:cNvPr id="1030" name="Picture 6" descr="Marks &amp; Spencer issues profits upgrade, as food sales outperform | Evening  Standar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4437112"/>
            <a:ext cx="3744415" cy="18902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471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435280" cy="5073352"/>
          </a:xfrm>
        </p:spPr>
        <p:txBody>
          <a:bodyPr>
            <a:normAutofit fontScale="70000" lnSpcReduction="20000"/>
          </a:bodyPr>
          <a:lstStyle/>
          <a:p>
            <a:pPr algn="just">
              <a:lnSpc>
                <a:spcPct val="170000"/>
              </a:lnSpc>
            </a:pPr>
            <a:r>
              <a:rPr lang="en-IN" dirty="0">
                <a:ln>
                  <a:solidFill>
                    <a:schemeClr val="bg1"/>
                  </a:solidFill>
                </a:ln>
                <a:solidFill>
                  <a:schemeClr val="bg1"/>
                </a:solidFill>
              </a:rPr>
              <a:t>Introduction………………………………………………………… </a:t>
            </a:r>
            <a:r>
              <a:rPr lang="en-IN" dirty="0" smtClean="0">
                <a:ln>
                  <a:solidFill>
                    <a:schemeClr val="bg1"/>
                  </a:solidFill>
                </a:ln>
                <a:solidFill>
                  <a:schemeClr val="bg1"/>
                </a:solidFill>
              </a:rPr>
              <a:t>Slide 3</a:t>
            </a:r>
            <a:endParaRPr lang="en-IN" dirty="0">
              <a:ln>
                <a:solidFill>
                  <a:schemeClr val="bg1"/>
                </a:solidFill>
              </a:ln>
              <a:solidFill>
                <a:schemeClr val="bg1"/>
              </a:solidFill>
            </a:endParaRPr>
          </a:p>
          <a:p>
            <a:pPr algn="just">
              <a:lnSpc>
                <a:spcPct val="170000"/>
              </a:lnSpc>
            </a:pPr>
            <a:r>
              <a:rPr lang="en-IN" dirty="0">
                <a:ln>
                  <a:solidFill>
                    <a:schemeClr val="bg1"/>
                  </a:solidFill>
                </a:ln>
                <a:solidFill>
                  <a:schemeClr val="bg1"/>
                </a:solidFill>
              </a:rPr>
              <a:t>Analysing Organisational Culture………………………………….. </a:t>
            </a:r>
            <a:r>
              <a:rPr lang="en-IN" dirty="0">
                <a:ln>
                  <a:solidFill>
                    <a:schemeClr val="bg1"/>
                  </a:solidFill>
                </a:ln>
                <a:solidFill>
                  <a:schemeClr val="bg1"/>
                </a:solidFill>
              </a:rPr>
              <a:t>Slide </a:t>
            </a:r>
            <a:r>
              <a:rPr lang="en-IN" dirty="0">
                <a:ln>
                  <a:solidFill>
                    <a:schemeClr val="bg1"/>
                  </a:solidFill>
                </a:ln>
                <a:solidFill>
                  <a:schemeClr val="bg1"/>
                </a:solidFill>
              </a:rPr>
              <a:t>4</a:t>
            </a:r>
            <a:r>
              <a:rPr lang="en-IN" dirty="0">
                <a:ln>
                  <a:solidFill>
                    <a:schemeClr val="bg1"/>
                  </a:solidFill>
                </a:ln>
                <a:solidFill>
                  <a:schemeClr val="bg1"/>
                </a:solidFill>
              </a:rPr>
              <a:t>	</a:t>
            </a:r>
          </a:p>
          <a:p>
            <a:pPr algn="just">
              <a:lnSpc>
                <a:spcPct val="170000"/>
              </a:lnSpc>
            </a:pPr>
            <a:r>
              <a:rPr lang="en-IN" dirty="0">
                <a:ln>
                  <a:solidFill>
                    <a:schemeClr val="bg1"/>
                  </a:solidFill>
                </a:ln>
                <a:solidFill>
                  <a:schemeClr val="bg1"/>
                </a:solidFill>
              </a:rPr>
              <a:t>Edgar Schein's three levels of </a:t>
            </a:r>
            <a:r>
              <a:rPr lang="en-IN" dirty="0" smtClean="0">
                <a:ln>
                  <a:solidFill>
                    <a:schemeClr val="bg1"/>
                  </a:solidFill>
                </a:ln>
                <a:solidFill>
                  <a:schemeClr val="bg1"/>
                </a:solidFill>
              </a:rPr>
              <a:t>culture……………………………… </a:t>
            </a:r>
            <a:r>
              <a:rPr lang="en-IN" dirty="0">
                <a:ln>
                  <a:solidFill>
                    <a:schemeClr val="bg1"/>
                  </a:solidFill>
                </a:ln>
                <a:solidFill>
                  <a:schemeClr val="bg1"/>
                </a:solidFill>
              </a:rPr>
              <a:t>Slide </a:t>
            </a:r>
            <a:r>
              <a:rPr lang="en-IN" dirty="0" smtClean="0">
                <a:ln>
                  <a:solidFill>
                    <a:schemeClr val="bg1"/>
                  </a:solidFill>
                </a:ln>
                <a:solidFill>
                  <a:schemeClr val="bg1"/>
                </a:solidFill>
              </a:rPr>
              <a:t>5 &amp; 6</a:t>
            </a:r>
            <a:endParaRPr lang="en-IN" dirty="0">
              <a:ln>
                <a:solidFill>
                  <a:schemeClr val="bg1"/>
                </a:solidFill>
              </a:ln>
              <a:solidFill>
                <a:schemeClr val="bg1"/>
              </a:solidFill>
            </a:endParaRPr>
          </a:p>
          <a:p>
            <a:pPr algn="just">
              <a:lnSpc>
                <a:spcPct val="170000"/>
              </a:lnSpc>
            </a:pPr>
            <a:r>
              <a:rPr lang="en-IN" dirty="0">
                <a:ln>
                  <a:solidFill>
                    <a:schemeClr val="bg1"/>
                  </a:solidFill>
                </a:ln>
                <a:solidFill>
                  <a:schemeClr val="bg1"/>
                </a:solidFill>
              </a:rPr>
              <a:t>Action Checklist Application at Marks and Spencer (CMI, 2015</a:t>
            </a:r>
            <a:r>
              <a:rPr lang="en-IN" dirty="0" smtClean="0">
                <a:ln>
                  <a:solidFill>
                    <a:schemeClr val="bg1"/>
                  </a:solidFill>
                </a:ln>
                <a:solidFill>
                  <a:schemeClr val="bg1"/>
                </a:solidFill>
              </a:rPr>
              <a:t>)….Slide </a:t>
            </a:r>
            <a:r>
              <a:rPr lang="en-IN" dirty="0">
                <a:ln>
                  <a:solidFill>
                    <a:schemeClr val="bg1"/>
                  </a:solidFill>
                </a:ln>
                <a:solidFill>
                  <a:schemeClr val="bg1"/>
                </a:solidFill>
              </a:rPr>
              <a:t>7</a:t>
            </a:r>
            <a:endParaRPr lang="en-IN" dirty="0">
              <a:ln>
                <a:solidFill>
                  <a:schemeClr val="bg1"/>
                </a:solidFill>
              </a:ln>
              <a:solidFill>
                <a:schemeClr val="bg1"/>
              </a:solidFill>
            </a:endParaRPr>
          </a:p>
          <a:p>
            <a:pPr algn="just">
              <a:lnSpc>
                <a:spcPct val="170000"/>
              </a:lnSpc>
            </a:pPr>
            <a:r>
              <a:rPr lang="en-IN" dirty="0">
                <a:ln>
                  <a:solidFill>
                    <a:schemeClr val="bg1"/>
                  </a:solidFill>
                </a:ln>
                <a:solidFill>
                  <a:schemeClr val="bg1"/>
                </a:solidFill>
              </a:rPr>
              <a:t>Deal and Kennedy's six cultural </a:t>
            </a:r>
            <a:r>
              <a:rPr lang="en-IN" dirty="0" smtClean="0">
                <a:ln>
                  <a:solidFill>
                    <a:schemeClr val="bg1"/>
                  </a:solidFill>
                </a:ln>
                <a:solidFill>
                  <a:schemeClr val="bg1"/>
                </a:solidFill>
              </a:rPr>
              <a:t>elements…….</a:t>
            </a:r>
            <a:r>
              <a:rPr lang="en-IN" dirty="0">
                <a:ln>
                  <a:solidFill>
                    <a:schemeClr val="bg1"/>
                  </a:solidFill>
                </a:ln>
                <a:solidFill>
                  <a:schemeClr val="bg1"/>
                </a:solidFill>
              </a:rPr>
              <a:t>	</a:t>
            </a:r>
            <a:r>
              <a:rPr lang="en-IN" dirty="0" smtClean="0">
                <a:ln>
                  <a:solidFill>
                    <a:schemeClr val="bg1"/>
                  </a:solidFill>
                </a:ln>
                <a:solidFill>
                  <a:schemeClr val="bg1"/>
                </a:solidFill>
              </a:rPr>
              <a:t>……………………..Slide </a:t>
            </a:r>
            <a:r>
              <a:rPr lang="en-IN" dirty="0">
                <a:ln>
                  <a:solidFill>
                    <a:schemeClr val="bg1"/>
                  </a:solidFill>
                </a:ln>
                <a:solidFill>
                  <a:schemeClr val="bg1"/>
                </a:solidFill>
              </a:rPr>
              <a:t>8</a:t>
            </a:r>
            <a:endParaRPr lang="en-IN" dirty="0">
              <a:ln>
                <a:solidFill>
                  <a:schemeClr val="bg1"/>
                </a:solidFill>
              </a:ln>
              <a:solidFill>
                <a:schemeClr val="bg1"/>
              </a:solidFill>
            </a:endParaRPr>
          </a:p>
          <a:p>
            <a:pPr algn="just">
              <a:lnSpc>
                <a:spcPct val="170000"/>
              </a:lnSpc>
            </a:pPr>
            <a:r>
              <a:rPr lang="en-IN" dirty="0">
                <a:ln>
                  <a:solidFill>
                    <a:schemeClr val="bg1"/>
                  </a:solidFill>
                </a:ln>
                <a:solidFill>
                  <a:schemeClr val="bg1"/>
                </a:solidFill>
              </a:rPr>
              <a:t>Cultural Web Model Application…………………………………. </a:t>
            </a:r>
            <a:r>
              <a:rPr lang="en-IN" dirty="0" smtClean="0">
                <a:ln>
                  <a:solidFill>
                    <a:schemeClr val="bg1"/>
                  </a:solidFill>
                </a:ln>
                <a:solidFill>
                  <a:schemeClr val="bg1"/>
                </a:solidFill>
              </a:rPr>
              <a:t>...Slide </a:t>
            </a:r>
            <a:r>
              <a:rPr lang="en-IN" dirty="0">
                <a:ln>
                  <a:solidFill>
                    <a:schemeClr val="bg1"/>
                  </a:solidFill>
                </a:ln>
                <a:solidFill>
                  <a:schemeClr val="bg1"/>
                </a:solidFill>
              </a:rPr>
              <a:t>9</a:t>
            </a:r>
          </a:p>
          <a:p>
            <a:pPr algn="just">
              <a:lnSpc>
                <a:spcPct val="170000"/>
              </a:lnSpc>
            </a:pPr>
            <a:r>
              <a:rPr lang="en-IN" dirty="0">
                <a:ln>
                  <a:solidFill>
                    <a:schemeClr val="bg1"/>
                  </a:solidFill>
                </a:ln>
                <a:solidFill>
                  <a:schemeClr val="bg1"/>
                </a:solidFill>
              </a:rPr>
              <a:t>Ethical Stance at Marks and </a:t>
            </a:r>
            <a:r>
              <a:rPr lang="en-IN" dirty="0" smtClean="0">
                <a:ln>
                  <a:solidFill>
                    <a:schemeClr val="bg1"/>
                  </a:solidFill>
                </a:ln>
                <a:solidFill>
                  <a:schemeClr val="bg1"/>
                </a:solidFill>
              </a:rPr>
              <a:t>Spencer…………………………….. …Slide 10</a:t>
            </a:r>
            <a:endParaRPr lang="en-IN" dirty="0">
              <a:ln>
                <a:solidFill>
                  <a:schemeClr val="bg1"/>
                </a:solidFill>
              </a:ln>
              <a:solidFill>
                <a:schemeClr val="bg1"/>
              </a:solidFill>
            </a:endParaRPr>
          </a:p>
          <a:p>
            <a:pPr algn="just">
              <a:lnSpc>
                <a:spcPct val="170000"/>
              </a:lnSpc>
            </a:pPr>
            <a:r>
              <a:rPr lang="en-IN" dirty="0">
                <a:ln>
                  <a:solidFill>
                    <a:schemeClr val="bg1"/>
                  </a:solidFill>
                </a:ln>
                <a:solidFill>
                  <a:schemeClr val="bg1"/>
                </a:solidFill>
              </a:rPr>
              <a:t>Conclusion</a:t>
            </a:r>
            <a:r>
              <a:rPr lang="en-IN" dirty="0" smtClean="0">
                <a:ln>
                  <a:solidFill>
                    <a:schemeClr val="bg1"/>
                  </a:solidFill>
                </a:ln>
                <a:solidFill>
                  <a:schemeClr val="bg1"/>
                </a:solidFill>
              </a:rPr>
              <a:t>……………………………………………………………Slide 11</a:t>
            </a:r>
          </a:p>
          <a:p>
            <a:pPr algn="just">
              <a:lnSpc>
                <a:spcPct val="170000"/>
              </a:lnSpc>
            </a:pPr>
            <a:r>
              <a:rPr lang="en-IN" dirty="0" smtClean="0">
                <a:ln>
                  <a:solidFill>
                    <a:schemeClr val="bg1"/>
                  </a:solidFill>
                </a:ln>
                <a:solidFill>
                  <a:schemeClr val="bg1"/>
                </a:solidFill>
              </a:rPr>
              <a:t>Reference</a:t>
            </a:r>
            <a:r>
              <a:rPr lang="en-IN" dirty="0">
                <a:ln>
                  <a:solidFill>
                    <a:schemeClr val="bg1"/>
                  </a:solidFill>
                </a:ln>
                <a:solidFill>
                  <a:schemeClr val="bg1"/>
                </a:solidFill>
              </a:rPr>
              <a:t> </a:t>
            </a:r>
            <a:r>
              <a:rPr lang="en-IN" dirty="0" smtClean="0">
                <a:ln>
                  <a:solidFill>
                    <a:schemeClr val="bg1"/>
                  </a:solidFill>
                </a:ln>
                <a:solidFill>
                  <a:schemeClr val="bg1"/>
                </a:solidFill>
              </a:rPr>
              <a:t>…………………………………………………………….Slide 12</a:t>
            </a:r>
            <a:endParaRPr lang="en-IN" dirty="0">
              <a:ln>
                <a:solidFill>
                  <a:schemeClr val="bg1"/>
                </a:solidFill>
              </a:ln>
              <a:solidFill>
                <a:schemeClr val="bg1"/>
              </a:solidFill>
            </a:endParaRPr>
          </a:p>
          <a:p>
            <a:pPr algn="just">
              <a:lnSpc>
                <a:spcPct val="170000"/>
              </a:lnSpc>
            </a:pPr>
            <a:endParaRPr lang="en-IN" u="sng" dirty="0">
              <a:ln>
                <a:solidFill>
                  <a:schemeClr val="bg1"/>
                </a:solidFill>
              </a:ln>
              <a:solidFill>
                <a:schemeClr val="bg1"/>
              </a:solidFill>
            </a:endParaRPr>
          </a:p>
        </p:txBody>
      </p:sp>
      <p:sp>
        <p:nvSpPr>
          <p:cNvPr id="3" name="Title 2"/>
          <p:cNvSpPr>
            <a:spLocks noGrp="1"/>
          </p:cNvSpPr>
          <p:nvPr>
            <p:ph type="title"/>
          </p:nvPr>
        </p:nvSpPr>
        <p:spPr/>
        <p:txBody>
          <a:bodyPr/>
          <a:lstStyle/>
          <a:p>
            <a:r>
              <a:rPr lang="en-US" b="1" dirty="0" smtClean="0">
                <a:solidFill>
                  <a:schemeClr val="bg1"/>
                </a:solidFill>
              </a:rPr>
              <a:t>Table of Contents</a:t>
            </a:r>
            <a:endParaRPr lang="en-IN" b="1" dirty="0">
              <a:solidFill>
                <a:schemeClr val="bg1"/>
              </a:solidFill>
            </a:endParaRPr>
          </a:p>
        </p:txBody>
      </p:sp>
    </p:spTree>
    <p:extLst>
      <p:ext uri="{BB962C8B-B14F-4D97-AF65-F5344CB8AC3E}">
        <p14:creationId xmlns:p14="http://schemas.microsoft.com/office/powerpoint/2010/main" val="1239731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6" y="1412776"/>
            <a:ext cx="5537836" cy="5328592"/>
          </a:xfrm>
        </p:spPr>
        <p:txBody>
          <a:bodyPr>
            <a:normAutofit fontScale="55000" lnSpcReduction="20000"/>
          </a:bodyPr>
          <a:lstStyle/>
          <a:p>
            <a:pPr algn="just">
              <a:lnSpc>
                <a:spcPct val="170000"/>
              </a:lnSpc>
            </a:pPr>
            <a:r>
              <a:rPr lang="en-IN" dirty="0">
                <a:solidFill>
                  <a:schemeClr val="bg1"/>
                </a:solidFill>
              </a:rPr>
              <a:t>The presentation will go into detail on the instruments that are suggested for examining the external environment and culture of Marks &amp; Spencer.</a:t>
            </a:r>
          </a:p>
          <a:p>
            <a:pPr algn="just">
              <a:lnSpc>
                <a:spcPct val="170000"/>
              </a:lnSpc>
            </a:pPr>
            <a:r>
              <a:rPr lang="en-IN" dirty="0">
                <a:solidFill>
                  <a:schemeClr val="bg1"/>
                </a:solidFill>
              </a:rPr>
              <a:t>The study will investigate methods to identify strategies for the future and create plans for bringing about organisational culture transformation.</a:t>
            </a:r>
          </a:p>
          <a:p>
            <a:pPr algn="just">
              <a:lnSpc>
                <a:spcPct val="170000"/>
              </a:lnSpc>
            </a:pPr>
            <a:r>
              <a:rPr lang="en-IN" dirty="0">
                <a:solidFill>
                  <a:schemeClr val="bg1"/>
                </a:solidFill>
              </a:rPr>
              <a:t>The context has included a dedication to sustainability, quality, and customer happiness as well as the development of a customer-centric culture and dependability in business operations.</a:t>
            </a:r>
          </a:p>
          <a:p>
            <a:pPr algn="just">
              <a:lnSpc>
                <a:spcPct val="170000"/>
              </a:lnSpc>
            </a:pPr>
            <a:r>
              <a:rPr lang="en-IN" dirty="0">
                <a:solidFill>
                  <a:schemeClr val="bg1"/>
                </a:solidFill>
              </a:rPr>
              <a:t>These factors have been influenced the company's operational decisions, supply chain strategies, and product innovation, prompting adaptability and strategic responsiveness within the highly competitive retail industry.</a:t>
            </a:r>
          </a:p>
          <a:p>
            <a:pPr algn="just">
              <a:lnSpc>
                <a:spcPct val="170000"/>
              </a:lnSpc>
            </a:pPr>
            <a:endParaRPr lang="en-IN" dirty="0">
              <a:solidFill>
                <a:schemeClr val="bg1"/>
              </a:solidFill>
            </a:endParaRPr>
          </a:p>
        </p:txBody>
      </p:sp>
      <p:sp>
        <p:nvSpPr>
          <p:cNvPr id="3" name="Title 2"/>
          <p:cNvSpPr>
            <a:spLocks noGrp="1"/>
          </p:cNvSpPr>
          <p:nvPr>
            <p:ph type="title"/>
          </p:nvPr>
        </p:nvSpPr>
        <p:spPr>
          <a:xfrm>
            <a:off x="467544" y="-171400"/>
            <a:ext cx="8229600" cy="1219200"/>
          </a:xfrm>
        </p:spPr>
        <p:txBody>
          <a:bodyPr/>
          <a:lstStyle/>
          <a:p>
            <a:pPr algn="ctr"/>
            <a:r>
              <a:rPr lang="en-IN" b="1" dirty="0">
                <a:solidFill>
                  <a:schemeClr val="accent2"/>
                </a:solidFill>
                <a:effectLst/>
              </a:rPr>
              <a:t>Introduction</a:t>
            </a:r>
            <a:endParaRPr lang="en-IN" b="1" dirty="0">
              <a:solidFill>
                <a:schemeClr val="accent2"/>
              </a:solidFill>
            </a:endParaRPr>
          </a:p>
        </p:txBody>
      </p:sp>
      <p:pic>
        <p:nvPicPr>
          <p:cNvPr id="2050" name="Picture 2" descr="Organisational Culture – Leading in a Changing 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59" y="1556792"/>
            <a:ext cx="2619375" cy="1752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2" name="Picture 4" descr="Marks &amp; Spencer heading for Abu Dhabi's Marina Mal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2159" y="4005064"/>
            <a:ext cx="2619375" cy="15484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6219621" y="3414447"/>
            <a:ext cx="2204450" cy="307777"/>
          </a:xfrm>
          <a:prstGeom prst="rect">
            <a:avLst/>
          </a:prstGeom>
        </p:spPr>
        <p:txBody>
          <a:bodyPr wrap="none">
            <a:spAutoFit/>
          </a:bodyPr>
          <a:lstStyle/>
          <a:p>
            <a:r>
              <a:rPr lang="en-IN" sz="1400" dirty="0">
                <a:solidFill>
                  <a:schemeClr val="bg1"/>
                </a:solidFill>
              </a:rPr>
              <a:t>(</a:t>
            </a:r>
            <a:r>
              <a:rPr lang="en-IN" sz="1400" dirty="0" err="1">
                <a:solidFill>
                  <a:schemeClr val="bg1"/>
                </a:solidFill>
              </a:rPr>
              <a:t>Martínez</a:t>
            </a:r>
            <a:r>
              <a:rPr lang="en-IN" sz="1400" dirty="0">
                <a:solidFill>
                  <a:schemeClr val="bg1"/>
                </a:solidFill>
              </a:rPr>
              <a:t>-Caro et al., 2020)</a:t>
            </a:r>
            <a:endParaRPr lang="en-IN" sz="1400" dirty="0">
              <a:solidFill>
                <a:schemeClr val="bg1"/>
              </a:solidFill>
            </a:endParaRPr>
          </a:p>
        </p:txBody>
      </p:sp>
      <p:sp>
        <p:nvSpPr>
          <p:cNvPr id="5" name="Rectangle 4"/>
          <p:cNvSpPr/>
          <p:nvPr/>
        </p:nvSpPr>
        <p:spPr>
          <a:xfrm>
            <a:off x="6508722" y="5661248"/>
            <a:ext cx="1893467" cy="338554"/>
          </a:xfrm>
          <a:prstGeom prst="rect">
            <a:avLst/>
          </a:prstGeom>
        </p:spPr>
        <p:txBody>
          <a:bodyPr wrap="none">
            <a:spAutoFit/>
          </a:bodyPr>
          <a:lstStyle/>
          <a:p>
            <a:r>
              <a:rPr lang="en-IN" sz="1600" dirty="0">
                <a:solidFill>
                  <a:schemeClr val="bg1"/>
                </a:solidFill>
              </a:rPr>
              <a:t>(</a:t>
            </a:r>
            <a:r>
              <a:rPr lang="en-IN" sz="1600" dirty="0" err="1">
                <a:solidFill>
                  <a:schemeClr val="bg1"/>
                </a:solidFill>
              </a:rPr>
              <a:t>Isensee</a:t>
            </a:r>
            <a:r>
              <a:rPr lang="en-IN" sz="1600" dirty="0">
                <a:solidFill>
                  <a:schemeClr val="bg1"/>
                </a:solidFill>
              </a:rPr>
              <a:t> et al., 2020)</a:t>
            </a:r>
            <a:endParaRPr lang="en-IN" sz="1600" dirty="0">
              <a:solidFill>
                <a:schemeClr val="bg1"/>
              </a:solidFill>
            </a:endParaRPr>
          </a:p>
        </p:txBody>
      </p:sp>
    </p:spTree>
    <p:extLst>
      <p:ext uri="{BB962C8B-B14F-4D97-AF65-F5344CB8AC3E}">
        <p14:creationId xmlns:p14="http://schemas.microsoft.com/office/powerpoint/2010/main" val="1690757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03848" y="1505609"/>
            <a:ext cx="5626968" cy="4806027"/>
          </a:xfrm>
        </p:spPr>
        <p:txBody>
          <a:bodyPr>
            <a:normAutofit fontScale="62500" lnSpcReduction="20000"/>
          </a:bodyPr>
          <a:lstStyle/>
          <a:p>
            <a:pPr marL="0" indent="0" algn="just">
              <a:lnSpc>
                <a:spcPct val="160000"/>
              </a:lnSpc>
              <a:buNone/>
            </a:pPr>
            <a:endParaRPr lang="en-IN" b="1" i="1" dirty="0" smtClean="0"/>
          </a:p>
          <a:p>
            <a:pPr algn="just">
              <a:lnSpc>
                <a:spcPct val="160000"/>
              </a:lnSpc>
            </a:pPr>
            <a:r>
              <a:rPr lang="en-IN" b="1" i="1" dirty="0" smtClean="0"/>
              <a:t>Culture </a:t>
            </a:r>
            <a:r>
              <a:rPr lang="en-IN" b="1" i="1" dirty="0"/>
              <a:t>of Power </a:t>
            </a:r>
            <a:r>
              <a:rPr lang="en-IN" dirty="0" smtClean="0"/>
              <a:t>:</a:t>
            </a:r>
          </a:p>
          <a:p>
            <a:pPr lvl="1" algn="just">
              <a:lnSpc>
                <a:spcPct val="160000"/>
              </a:lnSpc>
            </a:pPr>
            <a:r>
              <a:rPr lang="en-IN" dirty="0" smtClean="0"/>
              <a:t>The </a:t>
            </a:r>
            <a:r>
              <a:rPr lang="en-IN" dirty="0"/>
              <a:t>organisation could exhibit indications of a power culture even with its large size because of past events or specific departments (</a:t>
            </a:r>
            <a:r>
              <a:rPr lang="en-IN" dirty="0" err="1"/>
              <a:t>Isensee</a:t>
            </a:r>
            <a:r>
              <a:rPr lang="en-IN" dirty="0"/>
              <a:t> et al., 2020). It might entail top executives making decisions centrally so they can react quickly to changes in the outside world.</a:t>
            </a:r>
          </a:p>
          <a:p>
            <a:pPr algn="just">
              <a:lnSpc>
                <a:spcPct val="160000"/>
              </a:lnSpc>
            </a:pPr>
            <a:r>
              <a:rPr lang="en-IN" b="1" i="1" dirty="0"/>
              <a:t>Culture of Roles</a:t>
            </a:r>
            <a:endParaRPr lang="en-IN" dirty="0"/>
          </a:p>
          <a:p>
            <a:pPr lvl="1" algn="just">
              <a:lnSpc>
                <a:spcPct val="160000"/>
              </a:lnSpc>
            </a:pPr>
            <a:r>
              <a:rPr lang="en-IN" dirty="0"/>
              <a:t>Marks and Spencer probably exhibits a role culture given its vast operations. This culture values work duties over personalities in order to conform to a hierarchical structure and to encourage reason and logic.</a:t>
            </a:r>
          </a:p>
          <a:p>
            <a:pPr algn="just">
              <a:lnSpc>
                <a:spcPct val="160000"/>
              </a:lnSpc>
            </a:pPr>
            <a:endParaRPr lang="en-IN" dirty="0"/>
          </a:p>
        </p:txBody>
      </p:sp>
      <p:sp>
        <p:nvSpPr>
          <p:cNvPr id="3" name="Title 2"/>
          <p:cNvSpPr>
            <a:spLocks noGrp="1"/>
          </p:cNvSpPr>
          <p:nvPr>
            <p:ph type="title"/>
          </p:nvPr>
        </p:nvSpPr>
        <p:spPr>
          <a:xfrm>
            <a:off x="601216" y="-387424"/>
            <a:ext cx="8229600" cy="1219200"/>
          </a:xfrm>
        </p:spPr>
        <p:txBody>
          <a:bodyPr/>
          <a:lstStyle/>
          <a:p>
            <a:pPr algn="ctr"/>
            <a:r>
              <a:rPr lang="en-IN" b="1" dirty="0">
                <a:solidFill>
                  <a:schemeClr val="accent2"/>
                </a:solidFill>
                <a:effectLst/>
              </a:rPr>
              <a:t>Analysing Organisational Culture</a:t>
            </a:r>
            <a:endParaRPr lang="en-IN" dirty="0">
              <a:solidFill>
                <a:schemeClr val="accent2"/>
              </a:solidFill>
            </a:endParaRPr>
          </a:p>
        </p:txBody>
      </p:sp>
      <p:sp>
        <p:nvSpPr>
          <p:cNvPr id="4" name="Rectangle 3"/>
          <p:cNvSpPr/>
          <p:nvPr/>
        </p:nvSpPr>
        <p:spPr>
          <a:xfrm>
            <a:off x="743315" y="1268760"/>
            <a:ext cx="7920880" cy="461665"/>
          </a:xfrm>
          <a:prstGeom prst="rect">
            <a:avLst/>
          </a:prstGeom>
        </p:spPr>
        <p:txBody>
          <a:bodyPr wrap="square">
            <a:spAutoFit/>
          </a:bodyPr>
          <a:lstStyle/>
          <a:p>
            <a:pPr algn="ctr"/>
            <a:r>
              <a:rPr lang="en-IN" sz="2400" b="1" dirty="0">
                <a:solidFill>
                  <a:schemeClr val="accent2">
                    <a:lumMod val="40000"/>
                    <a:lumOff val="60000"/>
                  </a:schemeClr>
                </a:solidFill>
              </a:rPr>
              <a:t>Charles </a:t>
            </a:r>
            <a:r>
              <a:rPr lang="en-IN" sz="2400" b="1" dirty="0" err="1">
                <a:solidFill>
                  <a:schemeClr val="accent2">
                    <a:lumMod val="40000"/>
                    <a:lumOff val="60000"/>
                  </a:schemeClr>
                </a:solidFill>
              </a:rPr>
              <a:t>Handy's</a:t>
            </a:r>
            <a:r>
              <a:rPr lang="en-IN" sz="2400" b="1" dirty="0">
                <a:solidFill>
                  <a:schemeClr val="accent2">
                    <a:lumMod val="40000"/>
                    <a:lumOff val="60000"/>
                  </a:schemeClr>
                </a:solidFill>
              </a:rPr>
              <a:t> Power, Role, Task, and Person </a:t>
            </a:r>
            <a:r>
              <a:rPr lang="en-IN" sz="2400" b="1" dirty="0" smtClean="0">
                <a:solidFill>
                  <a:schemeClr val="accent2">
                    <a:lumMod val="40000"/>
                    <a:lumOff val="60000"/>
                  </a:schemeClr>
                </a:solidFill>
              </a:rPr>
              <a:t>Cultures</a:t>
            </a:r>
            <a:endParaRPr lang="en-IN" sz="2400" dirty="0">
              <a:solidFill>
                <a:schemeClr val="accent2">
                  <a:lumMod val="40000"/>
                  <a:lumOff val="60000"/>
                </a:schemeClr>
              </a:solidFill>
            </a:endParaRPr>
          </a:p>
        </p:txBody>
      </p:sp>
      <p:sp>
        <p:nvSpPr>
          <p:cNvPr id="5" name="Rectangle 4"/>
          <p:cNvSpPr/>
          <p:nvPr/>
        </p:nvSpPr>
        <p:spPr>
          <a:xfrm>
            <a:off x="1835696" y="847270"/>
            <a:ext cx="6513255" cy="461665"/>
          </a:xfrm>
          <a:prstGeom prst="rect">
            <a:avLst/>
          </a:prstGeom>
        </p:spPr>
        <p:txBody>
          <a:bodyPr wrap="square">
            <a:spAutoFit/>
          </a:bodyPr>
          <a:lstStyle/>
          <a:p>
            <a:pPr algn="ctr"/>
            <a:r>
              <a:rPr lang="en-IN" sz="2400" b="1" i="1" dirty="0"/>
              <a:t>Briefly introduce various culture models:</a:t>
            </a:r>
            <a:endParaRPr lang="en-IN" sz="2400" dirty="0"/>
          </a:p>
        </p:txBody>
      </p:sp>
      <p:pic>
        <p:nvPicPr>
          <p:cNvPr id="3074" name="Picture 2" descr="Charles Handy, a leading authority on organisational culture, defined four  different kinds of culture: … | Change leadership, Organization  development, Work cul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416" y="2204864"/>
            <a:ext cx="2945432" cy="27363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6" name="Rectangle 5"/>
          <p:cNvSpPr/>
          <p:nvPr/>
        </p:nvSpPr>
        <p:spPr>
          <a:xfrm>
            <a:off x="690013" y="5085184"/>
            <a:ext cx="2082237" cy="338554"/>
          </a:xfrm>
          <a:prstGeom prst="rect">
            <a:avLst/>
          </a:prstGeom>
        </p:spPr>
        <p:txBody>
          <a:bodyPr wrap="none">
            <a:spAutoFit/>
          </a:bodyPr>
          <a:lstStyle/>
          <a:p>
            <a:r>
              <a:rPr lang="en-IN" sz="1600" dirty="0">
                <a:solidFill>
                  <a:schemeClr val="bg1"/>
                </a:solidFill>
              </a:rPr>
              <a:t>(Cheung and To, 2021)</a:t>
            </a:r>
            <a:endParaRPr lang="en-IN" sz="1600" dirty="0">
              <a:solidFill>
                <a:schemeClr val="bg1"/>
              </a:solidFill>
            </a:endParaRPr>
          </a:p>
        </p:txBody>
      </p:sp>
    </p:spTree>
    <p:extLst>
      <p:ext uri="{BB962C8B-B14F-4D97-AF65-F5344CB8AC3E}">
        <p14:creationId xmlns:p14="http://schemas.microsoft.com/office/powerpoint/2010/main" val="2016617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844824"/>
            <a:ext cx="5256584" cy="4683224"/>
          </a:xfrm>
        </p:spPr>
        <p:txBody>
          <a:bodyPr>
            <a:normAutofit fontScale="47500" lnSpcReduction="20000"/>
          </a:bodyPr>
          <a:lstStyle/>
          <a:p>
            <a:pPr algn="just">
              <a:lnSpc>
                <a:spcPct val="170000"/>
              </a:lnSpc>
            </a:pPr>
            <a:r>
              <a:rPr lang="en-IN" sz="3300" b="1" i="1" dirty="0"/>
              <a:t>Task-Orientation Culture</a:t>
            </a:r>
            <a:endParaRPr lang="en-IN" sz="3300" dirty="0"/>
          </a:p>
          <a:p>
            <a:pPr lvl="1" algn="just">
              <a:lnSpc>
                <a:spcPct val="170000"/>
              </a:lnSpc>
            </a:pPr>
            <a:r>
              <a:rPr lang="en-IN" sz="2900" dirty="0"/>
              <a:t>Task cultures may be present in some areas of the Company, including its innovation and professional services divisions. This culture, which places a strong emphasis on results and problem-solving, is adaptable and allows for changes in tasks or market needs.</a:t>
            </a:r>
            <a:endParaRPr lang="en-IN" sz="2500" dirty="0"/>
          </a:p>
          <a:p>
            <a:pPr algn="just">
              <a:lnSpc>
                <a:spcPct val="170000"/>
              </a:lnSpc>
            </a:pPr>
            <a:r>
              <a:rPr lang="en-IN" sz="3300" b="1" i="1" dirty="0"/>
              <a:t>Person Culture</a:t>
            </a:r>
            <a:endParaRPr lang="en-IN" sz="3300" dirty="0"/>
          </a:p>
          <a:p>
            <a:pPr lvl="1" algn="just">
              <a:lnSpc>
                <a:spcPct val="170000"/>
              </a:lnSpc>
            </a:pPr>
            <a:r>
              <a:rPr lang="en-IN" sz="2500" dirty="0"/>
              <a:t>Marks and Spencer may observe aspects of an individual's culture in specific situations, particularly in smaller units or specialised teams (</a:t>
            </a:r>
            <a:r>
              <a:rPr lang="en-IN" sz="2500" dirty="0" err="1"/>
              <a:t>Martínez</a:t>
            </a:r>
            <a:r>
              <a:rPr lang="en-IN" sz="2500" dirty="0"/>
              <a:t>-Caro et al., 2020). This might entail groups of intelligent, self-sufficient people working together on projects related to their shared interests, perhaps in creative or research and development divisions, and enjoying a certain amount of autonomy inside secure corporate settings.</a:t>
            </a:r>
          </a:p>
          <a:p>
            <a:pPr algn="just">
              <a:lnSpc>
                <a:spcPct val="170000"/>
              </a:lnSpc>
            </a:pPr>
            <a:endParaRPr lang="en-IN" dirty="0"/>
          </a:p>
        </p:txBody>
      </p:sp>
      <p:sp>
        <p:nvSpPr>
          <p:cNvPr id="5" name="Rectangle 4"/>
          <p:cNvSpPr/>
          <p:nvPr/>
        </p:nvSpPr>
        <p:spPr>
          <a:xfrm>
            <a:off x="514327" y="1228584"/>
            <a:ext cx="7920880" cy="830997"/>
          </a:xfrm>
          <a:prstGeom prst="rect">
            <a:avLst/>
          </a:prstGeom>
        </p:spPr>
        <p:txBody>
          <a:bodyPr wrap="square">
            <a:spAutoFit/>
          </a:bodyPr>
          <a:lstStyle/>
          <a:p>
            <a:pPr algn="ctr"/>
            <a:r>
              <a:rPr lang="en-IN" sz="2400" b="1" dirty="0">
                <a:solidFill>
                  <a:schemeClr val="accent2">
                    <a:lumMod val="40000"/>
                    <a:lumOff val="60000"/>
                  </a:schemeClr>
                </a:solidFill>
              </a:rPr>
              <a:t>Charles </a:t>
            </a:r>
            <a:r>
              <a:rPr lang="en-IN" sz="2400" b="1" dirty="0" err="1">
                <a:solidFill>
                  <a:schemeClr val="accent2">
                    <a:lumMod val="40000"/>
                    <a:lumOff val="60000"/>
                  </a:schemeClr>
                </a:solidFill>
              </a:rPr>
              <a:t>Handy's</a:t>
            </a:r>
            <a:r>
              <a:rPr lang="en-IN" sz="2400" b="1" dirty="0">
                <a:solidFill>
                  <a:schemeClr val="accent2">
                    <a:lumMod val="40000"/>
                    <a:lumOff val="60000"/>
                  </a:schemeClr>
                </a:solidFill>
              </a:rPr>
              <a:t> Power, Role, Task, and Person </a:t>
            </a:r>
            <a:r>
              <a:rPr lang="en-IN" sz="2400" b="1" dirty="0" smtClean="0">
                <a:solidFill>
                  <a:schemeClr val="accent2">
                    <a:lumMod val="40000"/>
                    <a:lumOff val="60000"/>
                  </a:schemeClr>
                </a:solidFill>
              </a:rPr>
              <a:t>Cultures Cont..</a:t>
            </a:r>
            <a:endParaRPr lang="en-IN" sz="2400" dirty="0">
              <a:solidFill>
                <a:schemeClr val="accent2">
                  <a:lumMod val="40000"/>
                  <a:lumOff val="60000"/>
                </a:schemeClr>
              </a:solidFill>
            </a:endParaRPr>
          </a:p>
        </p:txBody>
      </p:sp>
      <p:sp>
        <p:nvSpPr>
          <p:cNvPr id="6" name="Rectangle 5"/>
          <p:cNvSpPr/>
          <p:nvPr/>
        </p:nvSpPr>
        <p:spPr>
          <a:xfrm>
            <a:off x="1606708" y="807094"/>
            <a:ext cx="6513255" cy="461665"/>
          </a:xfrm>
          <a:prstGeom prst="rect">
            <a:avLst/>
          </a:prstGeom>
        </p:spPr>
        <p:txBody>
          <a:bodyPr wrap="square">
            <a:spAutoFit/>
          </a:bodyPr>
          <a:lstStyle/>
          <a:p>
            <a:pPr algn="ctr"/>
            <a:r>
              <a:rPr lang="en-IN" sz="2400" b="1" i="1" dirty="0"/>
              <a:t>Briefly introduce various culture models:</a:t>
            </a:r>
            <a:endParaRPr lang="en-IN" sz="2400" dirty="0"/>
          </a:p>
        </p:txBody>
      </p:sp>
      <p:sp>
        <p:nvSpPr>
          <p:cNvPr id="8" name="Title 2"/>
          <p:cNvSpPr>
            <a:spLocks noGrp="1"/>
          </p:cNvSpPr>
          <p:nvPr>
            <p:ph type="title"/>
          </p:nvPr>
        </p:nvSpPr>
        <p:spPr>
          <a:xfrm>
            <a:off x="601216" y="-387424"/>
            <a:ext cx="8229600" cy="1219200"/>
          </a:xfrm>
        </p:spPr>
        <p:txBody>
          <a:bodyPr/>
          <a:lstStyle/>
          <a:p>
            <a:pPr algn="ctr"/>
            <a:r>
              <a:rPr lang="en-IN" b="1" dirty="0">
                <a:solidFill>
                  <a:schemeClr val="accent2"/>
                </a:solidFill>
                <a:effectLst/>
              </a:rPr>
              <a:t>Analysing Organisational Culture</a:t>
            </a:r>
            <a:endParaRPr lang="en-IN" dirty="0">
              <a:solidFill>
                <a:schemeClr val="accent2"/>
              </a:solidFill>
            </a:endParaRPr>
          </a:p>
        </p:txBody>
      </p:sp>
      <p:pic>
        <p:nvPicPr>
          <p:cNvPr id="4098" name="Picture 2" descr="COMMERCE GURUKUL: HANDY CULTURAL TYP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6660" y="2403020"/>
            <a:ext cx="3071803" cy="26289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ectangle 8"/>
          <p:cNvSpPr/>
          <p:nvPr/>
        </p:nvSpPr>
        <p:spPr>
          <a:xfrm>
            <a:off x="6230757" y="5202033"/>
            <a:ext cx="2204450" cy="307777"/>
          </a:xfrm>
          <a:prstGeom prst="rect">
            <a:avLst/>
          </a:prstGeom>
        </p:spPr>
        <p:txBody>
          <a:bodyPr wrap="none">
            <a:spAutoFit/>
          </a:bodyPr>
          <a:lstStyle/>
          <a:p>
            <a:r>
              <a:rPr lang="en-IN" sz="1400" dirty="0">
                <a:solidFill>
                  <a:schemeClr val="bg1"/>
                </a:solidFill>
              </a:rPr>
              <a:t>(</a:t>
            </a:r>
            <a:r>
              <a:rPr lang="en-IN" sz="1400" dirty="0" err="1">
                <a:solidFill>
                  <a:schemeClr val="bg1"/>
                </a:solidFill>
              </a:rPr>
              <a:t>Martínez</a:t>
            </a:r>
            <a:r>
              <a:rPr lang="en-IN" sz="1400" dirty="0">
                <a:solidFill>
                  <a:schemeClr val="bg1"/>
                </a:solidFill>
              </a:rPr>
              <a:t>-Caro et al., 2020)</a:t>
            </a:r>
          </a:p>
        </p:txBody>
      </p:sp>
    </p:spTree>
    <p:extLst>
      <p:ext uri="{BB962C8B-B14F-4D97-AF65-F5344CB8AC3E}">
        <p14:creationId xmlns:p14="http://schemas.microsoft.com/office/powerpoint/2010/main" val="1464247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47864" y="867272"/>
            <a:ext cx="5544616" cy="5976664"/>
          </a:xfrm>
        </p:spPr>
        <p:txBody>
          <a:bodyPr>
            <a:normAutofit fontScale="55000" lnSpcReduction="20000"/>
          </a:bodyPr>
          <a:lstStyle/>
          <a:p>
            <a:pPr algn="just">
              <a:lnSpc>
                <a:spcPct val="170000"/>
              </a:lnSpc>
            </a:pPr>
            <a:r>
              <a:rPr lang="en-IN" b="1" i="1" dirty="0"/>
              <a:t>Artefacts</a:t>
            </a:r>
            <a:endParaRPr lang="en-IN" dirty="0"/>
          </a:p>
          <a:p>
            <a:pPr lvl="1" algn="just">
              <a:lnSpc>
                <a:spcPct val="170000"/>
              </a:lnSpc>
            </a:pPr>
            <a:r>
              <a:rPr lang="en-IN" dirty="0"/>
              <a:t>The retail practises, shop layouts, dress rules, and marketing techniques of Marks &amp; Spencer are among the visible factors that provide insight into the company's culture (Marks &amp; Spencer, 2023). These elements offer outside perspectives on the company's principles and conduct.</a:t>
            </a:r>
          </a:p>
          <a:p>
            <a:pPr algn="just">
              <a:lnSpc>
                <a:spcPct val="170000"/>
              </a:lnSpc>
            </a:pPr>
            <a:r>
              <a:rPr lang="en-IN" b="1" i="1" dirty="0"/>
              <a:t>Adopted Principles</a:t>
            </a:r>
            <a:endParaRPr lang="en-IN" dirty="0"/>
          </a:p>
          <a:p>
            <a:pPr lvl="1" algn="just">
              <a:lnSpc>
                <a:spcPct val="170000"/>
              </a:lnSpc>
            </a:pPr>
            <a:r>
              <a:rPr lang="en-IN" dirty="0"/>
              <a:t>The goal statements, official policies, and declared views of Marks and Spencer are all connected to the company's espoused principles (Cheung and To, 2021). This includes their adherence to official channels for communication regarding their commitment to quality products, customer service, and sustainability</a:t>
            </a:r>
            <a:r>
              <a:rPr lang="en-IN" dirty="0" smtClean="0"/>
              <a:t>.</a:t>
            </a:r>
          </a:p>
          <a:p>
            <a:pPr algn="just">
              <a:lnSpc>
                <a:spcPct val="170000"/>
              </a:lnSpc>
            </a:pPr>
            <a:r>
              <a:rPr lang="en-IN" b="1" i="1" dirty="0"/>
              <a:t>Fundamental Assumptions</a:t>
            </a:r>
            <a:endParaRPr lang="en-IN" dirty="0"/>
          </a:p>
          <a:p>
            <a:pPr lvl="1" algn="just">
              <a:lnSpc>
                <a:spcPct val="170000"/>
              </a:lnSpc>
            </a:pPr>
            <a:r>
              <a:rPr lang="en-IN" dirty="0"/>
              <a:t>Deeper underlying presumptions in Marks and Spencer's culture influence staff behaviours and views. These include implicit norms, convictions, and deeply rooted behaviours that impact decision-making, sometimes pertaining to domains like as innovation, risk-taking, or hierarchical systems.</a:t>
            </a:r>
          </a:p>
          <a:p>
            <a:endParaRPr lang="en-IN" dirty="0"/>
          </a:p>
        </p:txBody>
      </p:sp>
      <p:sp>
        <p:nvSpPr>
          <p:cNvPr id="3" name="Title 2"/>
          <p:cNvSpPr>
            <a:spLocks noGrp="1"/>
          </p:cNvSpPr>
          <p:nvPr>
            <p:ph type="title"/>
          </p:nvPr>
        </p:nvSpPr>
        <p:spPr>
          <a:xfrm>
            <a:off x="467544" y="-315416"/>
            <a:ext cx="8229600" cy="1219200"/>
          </a:xfrm>
        </p:spPr>
        <p:txBody>
          <a:bodyPr/>
          <a:lstStyle/>
          <a:p>
            <a:r>
              <a:rPr lang="en-IN" b="1" dirty="0">
                <a:solidFill>
                  <a:schemeClr val="accent2"/>
                </a:solidFill>
                <a:effectLst/>
              </a:rPr>
              <a:t>Edgar Schein's three levels of culture</a:t>
            </a:r>
            <a:endParaRPr lang="en-IN" dirty="0">
              <a:solidFill>
                <a:schemeClr val="accent2"/>
              </a:solidFill>
            </a:endParaRPr>
          </a:p>
        </p:txBody>
      </p:sp>
      <p:sp>
        <p:nvSpPr>
          <p:cNvPr id="4" name="AutoShape 2" descr="Edgar Schein's Cultural Framework. Schein outlines three levels of...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1484785"/>
            <a:ext cx="2967881" cy="27363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812319" y="4365104"/>
            <a:ext cx="1959191" cy="307777"/>
          </a:xfrm>
          <a:prstGeom prst="rect">
            <a:avLst/>
          </a:prstGeom>
        </p:spPr>
        <p:txBody>
          <a:bodyPr wrap="none">
            <a:spAutoFit/>
          </a:bodyPr>
          <a:lstStyle/>
          <a:p>
            <a:r>
              <a:rPr lang="en-IN" sz="1400" dirty="0">
                <a:solidFill>
                  <a:schemeClr val="bg1"/>
                </a:solidFill>
              </a:rPr>
              <a:t>(</a:t>
            </a:r>
            <a:r>
              <a:rPr lang="en-IN" sz="1400" dirty="0" err="1">
                <a:solidFill>
                  <a:schemeClr val="bg1"/>
                </a:solidFill>
              </a:rPr>
              <a:t>Globocnik</a:t>
            </a:r>
            <a:r>
              <a:rPr lang="en-IN" sz="1400" dirty="0">
                <a:solidFill>
                  <a:schemeClr val="bg1"/>
                </a:solidFill>
              </a:rPr>
              <a:t> </a:t>
            </a:r>
            <a:r>
              <a:rPr lang="en-IN" sz="1400" i="1" dirty="0">
                <a:solidFill>
                  <a:schemeClr val="bg1"/>
                </a:solidFill>
              </a:rPr>
              <a:t>et al.,</a:t>
            </a:r>
            <a:r>
              <a:rPr lang="en-IN" sz="1400" dirty="0">
                <a:solidFill>
                  <a:schemeClr val="bg1"/>
                </a:solidFill>
              </a:rPr>
              <a:t> 2020) </a:t>
            </a:r>
            <a:endParaRPr lang="en-IN" sz="1400" dirty="0">
              <a:solidFill>
                <a:schemeClr val="bg1"/>
              </a:solidFill>
            </a:endParaRPr>
          </a:p>
        </p:txBody>
      </p:sp>
    </p:spTree>
    <p:extLst>
      <p:ext uri="{BB962C8B-B14F-4D97-AF65-F5344CB8AC3E}">
        <p14:creationId xmlns:p14="http://schemas.microsoft.com/office/powerpoint/2010/main" val="216961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5554960" cy="5112568"/>
          </a:xfrm>
        </p:spPr>
        <p:txBody>
          <a:bodyPr>
            <a:normAutofit fontScale="92500" lnSpcReduction="10000"/>
          </a:bodyPr>
          <a:lstStyle/>
          <a:p>
            <a:pPr algn="just">
              <a:lnSpc>
                <a:spcPct val="150000"/>
              </a:lnSpc>
            </a:pPr>
            <a:r>
              <a:rPr lang="en-IN" sz="2000" b="1" i="1" dirty="0"/>
              <a:t>Examining the Culture</a:t>
            </a:r>
            <a:endParaRPr lang="en-IN" sz="2000" dirty="0"/>
          </a:p>
          <a:p>
            <a:pPr lvl="1" algn="just">
              <a:lnSpc>
                <a:spcPct val="150000"/>
              </a:lnSpc>
            </a:pPr>
            <a:r>
              <a:rPr lang="en-IN" sz="2000" dirty="0"/>
              <a:t>Analysing the culture of Marks &amp; Spencer entails searching through internal papers, media, and public publications to gain understanding of their tactics (</a:t>
            </a:r>
            <a:r>
              <a:rPr lang="en-IN" sz="2000" dirty="0" err="1"/>
              <a:t>Meng</a:t>
            </a:r>
            <a:r>
              <a:rPr lang="en-IN" sz="2000" dirty="0"/>
              <a:t> and Berger, 2019). </a:t>
            </a:r>
            <a:endParaRPr lang="en-IN" sz="2000" dirty="0" smtClean="0"/>
          </a:p>
          <a:p>
            <a:pPr lvl="1" algn="just">
              <a:lnSpc>
                <a:spcPct val="150000"/>
              </a:lnSpc>
            </a:pPr>
            <a:r>
              <a:rPr lang="en-IN" sz="2000" dirty="0" smtClean="0"/>
              <a:t>Employee </a:t>
            </a:r>
            <a:r>
              <a:rPr lang="en-IN" sz="2000" dirty="0"/>
              <a:t>engagement provides perspectives on decision-making and values.</a:t>
            </a:r>
          </a:p>
          <a:p>
            <a:pPr lvl="1" algn="just">
              <a:lnSpc>
                <a:spcPct val="150000"/>
              </a:lnSpc>
            </a:pPr>
            <a:r>
              <a:rPr lang="en-IN" sz="2000" dirty="0"/>
              <a:t>Assessing timekeeping and organisational limits exposes operational rhythms and constraints, whereas personally observing in stores and offices reveals methods of communication and group dynamics</a:t>
            </a:r>
            <a:r>
              <a:rPr lang="en-IN" sz="2000" dirty="0" smtClean="0"/>
              <a:t>.</a:t>
            </a:r>
            <a:endParaRPr lang="en-IN" sz="2000" dirty="0"/>
          </a:p>
        </p:txBody>
      </p:sp>
      <p:sp>
        <p:nvSpPr>
          <p:cNvPr id="3" name="Title 2"/>
          <p:cNvSpPr>
            <a:spLocks noGrp="1"/>
          </p:cNvSpPr>
          <p:nvPr>
            <p:ph type="title"/>
          </p:nvPr>
        </p:nvSpPr>
        <p:spPr/>
        <p:txBody>
          <a:bodyPr>
            <a:normAutofit fontScale="90000"/>
          </a:bodyPr>
          <a:lstStyle/>
          <a:p>
            <a:pPr algn="ctr"/>
            <a:r>
              <a:rPr lang="en-IN" b="1" dirty="0">
                <a:solidFill>
                  <a:schemeClr val="accent2"/>
                </a:solidFill>
                <a:effectLst/>
              </a:rPr>
              <a:t>Action Checklist Application at Marks and Spencer (CMI, 2015)</a:t>
            </a:r>
            <a:endParaRPr lang="en-IN" dirty="0">
              <a:solidFill>
                <a:schemeClr val="accent2"/>
              </a:solidFill>
            </a:endParaRPr>
          </a:p>
        </p:txBody>
      </p:sp>
      <p:pic>
        <p:nvPicPr>
          <p:cNvPr id="6146" name="Picture 2" descr="Marks &amp; Spencer Culture | Comparab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2204864"/>
            <a:ext cx="2747798" cy="206084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379597" y="4437112"/>
            <a:ext cx="2012923" cy="307777"/>
          </a:xfrm>
          <a:prstGeom prst="rect">
            <a:avLst/>
          </a:prstGeom>
        </p:spPr>
        <p:txBody>
          <a:bodyPr wrap="none">
            <a:spAutoFit/>
          </a:bodyPr>
          <a:lstStyle/>
          <a:p>
            <a:r>
              <a:rPr lang="en-IN" sz="1400" dirty="0">
                <a:solidFill>
                  <a:schemeClr val="bg1"/>
                </a:solidFill>
              </a:rPr>
              <a:t>(Marks &amp; Spencer, 2023)</a:t>
            </a:r>
            <a:endParaRPr lang="en-IN" sz="1400" dirty="0">
              <a:solidFill>
                <a:schemeClr val="bg1"/>
              </a:solidFill>
            </a:endParaRPr>
          </a:p>
        </p:txBody>
      </p:sp>
    </p:spTree>
    <p:extLst>
      <p:ext uri="{BB962C8B-B14F-4D97-AF65-F5344CB8AC3E}">
        <p14:creationId xmlns:p14="http://schemas.microsoft.com/office/powerpoint/2010/main" val="2838222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63888" y="1484784"/>
            <a:ext cx="5266928" cy="5189984"/>
          </a:xfrm>
        </p:spPr>
        <p:txBody>
          <a:bodyPr>
            <a:normAutofit fontScale="55000" lnSpcReduction="20000"/>
          </a:bodyPr>
          <a:lstStyle/>
          <a:p>
            <a:pPr algn="just">
              <a:lnSpc>
                <a:spcPct val="170000"/>
              </a:lnSpc>
            </a:pPr>
            <a:r>
              <a:rPr lang="en-IN" dirty="0"/>
              <a:t>Deal and Kennedy's six cultural components take into account a variety of aspects of the workplace dynamics within the Company.</a:t>
            </a:r>
          </a:p>
          <a:p>
            <a:pPr algn="just">
              <a:lnSpc>
                <a:spcPct val="170000"/>
              </a:lnSpc>
            </a:pPr>
            <a:r>
              <a:rPr lang="en-IN" dirty="0"/>
              <a:t>Employee behaviours that are in line with the company's values are shaped by their values and beliefs.</a:t>
            </a:r>
          </a:p>
          <a:p>
            <a:pPr algn="just">
              <a:lnSpc>
                <a:spcPct val="170000"/>
              </a:lnSpc>
            </a:pPr>
            <a:r>
              <a:rPr lang="en-IN" dirty="0"/>
              <a:t>Ceremonies and rituals serve to emphasise important occurrences and organisational procedures.</a:t>
            </a:r>
          </a:p>
          <a:p>
            <a:pPr algn="just">
              <a:lnSpc>
                <a:spcPct val="170000"/>
              </a:lnSpc>
            </a:pPr>
            <a:r>
              <a:rPr lang="en-IN" dirty="0"/>
              <a:t>Narratives impacting the organisational culture are conveyed through stories.</a:t>
            </a:r>
          </a:p>
          <a:p>
            <a:pPr algn="just">
              <a:lnSpc>
                <a:spcPct val="170000"/>
              </a:lnSpc>
            </a:pPr>
            <a:r>
              <a:rPr lang="en-IN" dirty="0"/>
              <a:t>Heroes are representations of renowned individuals or productive workers.</a:t>
            </a:r>
          </a:p>
          <a:p>
            <a:pPr algn="just">
              <a:lnSpc>
                <a:spcPct val="170000"/>
              </a:lnSpc>
            </a:pPr>
            <a:r>
              <a:rPr lang="en-IN" dirty="0"/>
              <a:t>The unofficial relationships and exchanges that impact communication and decision-making within Marks &amp; Spencer's organisational structure are described in the Cultural Network.</a:t>
            </a:r>
          </a:p>
          <a:p>
            <a:pPr algn="just">
              <a:lnSpc>
                <a:spcPct val="170000"/>
              </a:lnSpc>
            </a:pPr>
            <a:endParaRPr lang="en-IN" dirty="0"/>
          </a:p>
        </p:txBody>
      </p:sp>
      <p:sp>
        <p:nvSpPr>
          <p:cNvPr id="3" name="Title 2"/>
          <p:cNvSpPr>
            <a:spLocks noGrp="1"/>
          </p:cNvSpPr>
          <p:nvPr>
            <p:ph type="title"/>
          </p:nvPr>
        </p:nvSpPr>
        <p:spPr/>
        <p:txBody>
          <a:bodyPr>
            <a:noAutofit/>
          </a:bodyPr>
          <a:lstStyle/>
          <a:p>
            <a:pPr algn="ctr"/>
            <a:r>
              <a:rPr lang="en-IN" sz="4000" b="1" dirty="0">
                <a:solidFill>
                  <a:schemeClr val="accent2"/>
                </a:solidFill>
                <a:effectLst/>
              </a:rPr>
              <a:t>Deal and Kennedy's six cultural elements</a:t>
            </a:r>
            <a:endParaRPr lang="en-IN" sz="4000" dirty="0">
              <a:solidFill>
                <a:schemeClr val="accent2"/>
              </a:solidFill>
            </a:endParaRPr>
          </a:p>
        </p:txBody>
      </p:sp>
      <p:pic>
        <p:nvPicPr>
          <p:cNvPr id="7170" name="Picture 2" descr="Pin on tableau JPP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1772816"/>
            <a:ext cx="2952328" cy="30243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71600" y="4941168"/>
            <a:ext cx="1846980" cy="338554"/>
          </a:xfrm>
          <a:prstGeom prst="rect">
            <a:avLst/>
          </a:prstGeom>
        </p:spPr>
        <p:txBody>
          <a:bodyPr wrap="none">
            <a:spAutoFit/>
          </a:bodyPr>
          <a:lstStyle/>
          <a:p>
            <a:r>
              <a:rPr lang="en-IN" sz="1600" dirty="0">
                <a:solidFill>
                  <a:schemeClr val="bg1"/>
                </a:solidFill>
              </a:rPr>
              <a:t>(Jensen </a:t>
            </a:r>
            <a:r>
              <a:rPr lang="en-IN" sz="1600" i="1" dirty="0">
                <a:solidFill>
                  <a:schemeClr val="bg1"/>
                </a:solidFill>
              </a:rPr>
              <a:t>et al.,</a:t>
            </a:r>
            <a:r>
              <a:rPr lang="en-IN" sz="1600" dirty="0">
                <a:solidFill>
                  <a:schemeClr val="bg1"/>
                </a:solidFill>
              </a:rPr>
              <a:t> 2019)</a:t>
            </a:r>
            <a:endParaRPr lang="en-IN" sz="1600" dirty="0">
              <a:solidFill>
                <a:schemeClr val="bg1"/>
              </a:solidFill>
            </a:endParaRPr>
          </a:p>
        </p:txBody>
      </p:sp>
    </p:spTree>
    <p:extLst>
      <p:ext uri="{BB962C8B-B14F-4D97-AF65-F5344CB8AC3E}">
        <p14:creationId xmlns:p14="http://schemas.microsoft.com/office/powerpoint/2010/main" val="180983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196752"/>
            <a:ext cx="5436096" cy="5445224"/>
          </a:xfrm>
        </p:spPr>
        <p:txBody>
          <a:bodyPr>
            <a:normAutofit fontScale="55000" lnSpcReduction="20000"/>
          </a:bodyPr>
          <a:lstStyle/>
          <a:p>
            <a:pPr marL="0" indent="0" algn="just">
              <a:lnSpc>
                <a:spcPct val="170000"/>
              </a:lnSpc>
              <a:buNone/>
            </a:pPr>
            <a:r>
              <a:rPr lang="en-IN" b="1" i="1" dirty="0"/>
              <a:t>Impact on Culture</a:t>
            </a:r>
            <a:endParaRPr lang="en-IN" dirty="0"/>
          </a:p>
          <a:p>
            <a:pPr algn="just">
              <a:lnSpc>
                <a:spcPct val="170000"/>
              </a:lnSpc>
            </a:pPr>
            <a:r>
              <a:rPr lang="en-IN" u="sng" dirty="0"/>
              <a:t>Pervasiveness of Role Culture</a:t>
            </a:r>
            <a:endParaRPr lang="en-IN" dirty="0"/>
          </a:p>
          <a:p>
            <a:pPr lvl="1" algn="just">
              <a:lnSpc>
                <a:spcPct val="170000"/>
              </a:lnSpc>
            </a:pPr>
            <a:r>
              <a:rPr lang="en-IN" dirty="0"/>
              <a:t>Marks and Spencer has a tendency towards a role culture because to its enormous size and background as a retail behemoth (Da </a:t>
            </a:r>
            <a:r>
              <a:rPr lang="en-IN" dirty="0" err="1"/>
              <a:t>Veiga</a:t>
            </a:r>
            <a:r>
              <a:rPr lang="en-IN" dirty="0"/>
              <a:t> et al., 2020).</a:t>
            </a:r>
          </a:p>
          <a:p>
            <a:pPr lvl="1" algn="just">
              <a:lnSpc>
                <a:spcPct val="170000"/>
              </a:lnSpc>
            </a:pPr>
            <a:r>
              <a:rPr lang="en-IN" dirty="0"/>
              <a:t>This culture places a strong emphasis on following set rules, job descriptions, and hierarchies.</a:t>
            </a:r>
          </a:p>
          <a:p>
            <a:pPr lvl="1" algn="just">
              <a:lnSpc>
                <a:spcPct val="170000"/>
              </a:lnSpc>
            </a:pPr>
            <a:r>
              <a:rPr lang="en-IN" dirty="0"/>
              <a:t>Although it promotes stability, placing more value on job titles than personalities may stifle creativity and adaptability.</a:t>
            </a:r>
          </a:p>
          <a:p>
            <a:pPr marL="0" indent="0" algn="just">
              <a:lnSpc>
                <a:spcPct val="170000"/>
              </a:lnSpc>
              <a:buNone/>
            </a:pPr>
            <a:r>
              <a:rPr lang="en-IN" b="1" i="1" dirty="0"/>
              <a:t>Impact on Cultural Elements</a:t>
            </a:r>
            <a:r>
              <a:rPr lang="en-IN" i="1" dirty="0"/>
              <a:t> at</a:t>
            </a:r>
            <a:r>
              <a:rPr lang="en-IN" dirty="0"/>
              <a:t> </a:t>
            </a:r>
            <a:r>
              <a:rPr lang="en-IN" b="1" i="1" dirty="0"/>
              <a:t>Edgar Schein's three levels of culture</a:t>
            </a:r>
            <a:endParaRPr lang="en-IN" dirty="0"/>
          </a:p>
          <a:p>
            <a:pPr lvl="1" algn="just">
              <a:lnSpc>
                <a:spcPct val="170000"/>
              </a:lnSpc>
            </a:pPr>
            <a:r>
              <a:rPr lang="en-IN" dirty="0"/>
              <a:t>The distinctive branding, store designs and dress codes of Marks &amp; Spencer are artefacts that embody the company's premium quality and customer-focused philosophy.</a:t>
            </a:r>
          </a:p>
          <a:p>
            <a:pPr lvl="1" algn="just">
              <a:lnSpc>
                <a:spcPct val="170000"/>
              </a:lnSpc>
            </a:pPr>
            <a:r>
              <a:rPr lang="en-IN" dirty="0"/>
              <a:t>Advocated principles emphasise environmental responsibility and ethical sourcing, with a focus on sustainability, as demonstrated by programmes such as Plan a (Jensen et al., 2019).</a:t>
            </a:r>
          </a:p>
          <a:p>
            <a:pPr algn="just">
              <a:lnSpc>
                <a:spcPct val="170000"/>
              </a:lnSpc>
            </a:pPr>
            <a:endParaRPr lang="en-IN" dirty="0"/>
          </a:p>
        </p:txBody>
      </p:sp>
      <p:sp>
        <p:nvSpPr>
          <p:cNvPr id="3" name="Title 2"/>
          <p:cNvSpPr>
            <a:spLocks noGrp="1"/>
          </p:cNvSpPr>
          <p:nvPr>
            <p:ph type="title"/>
          </p:nvPr>
        </p:nvSpPr>
        <p:spPr>
          <a:xfrm>
            <a:off x="467544" y="-243408"/>
            <a:ext cx="8229600" cy="1219200"/>
          </a:xfrm>
        </p:spPr>
        <p:txBody>
          <a:bodyPr/>
          <a:lstStyle/>
          <a:p>
            <a:pPr algn="ctr"/>
            <a:r>
              <a:rPr lang="en-IN" b="1" dirty="0">
                <a:solidFill>
                  <a:schemeClr val="accent2"/>
                </a:solidFill>
                <a:effectLst/>
              </a:rPr>
              <a:t>Cultural Web Model Application</a:t>
            </a:r>
            <a:endParaRPr lang="en-IN" dirty="0">
              <a:solidFill>
                <a:schemeClr val="accent2"/>
              </a:solidFill>
            </a:endParaRPr>
          </a:p>
        </p:txBody>
      </p:sp>
      <p:sp>
        <p:nvSpPr>
          <p:cNvPr id="4" name="AutoShape 2" descr="Cultural Web Model: A Strategy for Corporate Cultur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819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12167"/>
          <a:stretch/>
        </p:blipFill>
        <p:spPr bwMode="auto">
          <a:xfrm>
            <a:off x="5868144" y="1988840"/>
            <a:ext cx="2952328"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303189" y="5085184"/>
            <a:ext cx="2082237" cy="338554"/>
          </a:xfrm>
          <a:prstGeom prst="rect">
            <a:avLst/>
          </a:prstGeom>
        </p:spPr>
        <p:txBody>
          <a:bodyPr wrap="none">
            <a:spAutoFit/>
          </a:bodyPr>
          <a:lstStyle/>
          <a:p>
            <a:r>
              <a:rPr lang="en-IN" sz="1600" dirty="0">
                <a:solidFill>
                  <a:schemeClr val="bg1"/>
                </a:solidFill>
              </a:rPr>
              <a:t>(Cheung and To, 2021)</a:t>
            </a:r>
            <a:endParaRPr lang="en-IN" sz="1600" dirty="0">
              <a:solidFill>
                <a:schemeClr val="bg1"/>
              </a:solidFill>
            </a:endParaRPr>
          </a:p>
        </p:txBody>
      </p:sp>
    </p:spTree>
    <p:extLst>
      <p:ext uri="{BB962C8B-B14F-4D97-AF65-F5344CB8AC3E}">
        <p14:creationId xmlns:p14="http://schemas.microsoft.com/office/powerpoint/2010/main" val="216402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72093" y="764704"/>
            <a:ext cx="5832648" cy="5733256"/>
          </a:xfrm>
        </p:spPr>
        <p:txBody>
          <a:bodyPr>
            <a:noAutofit/>
          </a:bodyPr>
          <a:lstStyle/>
          <a:p>
            <a:pPr marL="0" indent="0" algn="just">
              <a:lnSpc>
                <a:spcPct val="170000"/>
              </a:lnSpc>
              <a:buNone/>
            </a:pPr>
            <a:r>
              <a:rPr lang="en-IN" sz="1400" b="1" i="1" dirty="0">
                <a:solidFill>
                  <a:schemeClr val="bg1"/>
                </a:solidFill>
              </a:rPr>
              <a:t>Ethical Conduct </a:t>
            </a:r>
            <a:endParaRPr lang="en-IN" sz="1400" dirty="0">
              <a:solidFill>
                <a:schemeClr val="bg1"/>
              </a:solidFill>
            </a:endParaRPr>
          </a:p>
          <a:p>
            <a:pPr lvl="1" algn="just">
              <a:lnSpc>
                <a:spcPct val="170000"/>
              </a:lnSpc>
            </a:pPr>
            <a:r>
              <a:rPr lang="en-IN" sz="1200" dirty="0">
                <a:solidFill>
                  <a:schemeClr val="bg1"/>
                </a:solidFill>
              </a:rPr>
              <a:t>Marks and Spencer is well known for its ethical position, which is exemplified by its commitment to minimising environmental effect, fair trade programmes, and sustainable sourcing.</a:t>
            </a:r>
          </a:p>
          <a:p>
            <a:pPr lvl="1" algn="just">
              <a:lnSpc>
                <a:spcPct val="170000"/>
              </a:lnSpc>
            </a:pPr>
            <a:r>
              <a:rPr lang="en-IN" sz="1200" dirty="0">
                <a:solidFill>
                  <a:schemeClr val="bg1"/>
                </a:solidFill>
              </a:rPr>
              <a:t>Their supplier connections are characterised by ethical behaviour, which guarantees equitable treatment and favourable working circumstances for labourers throughout their supply chain (Oh and Han, 2020).</a:t>
            </a:r>
          </a:p>
          <a:p>
            <a:pPr lvl="1" algn="just">
              <a:lnSpc>
                <a:spcPct val="170000"/>
              </a:lnSpc>
            </a:pPr>
            <a:r>
              <a:rPr lang="en-IN" sz="1200" dirty="0">
                <a:solidFill>
                  <a:schemeClr val="bg1"/>
                </a:solidFill>
              </a:rPr>
              <a:t>On the other hand, unethical behaviour has been infrequent but has entailed labour practises disputes with suppliers; this highlights the company's on-going efforts to uphold ethical standards and guarantee compliance across its activities.</a:t>
            </a:r>
          </a:p>
          <a:p>
            <a:pPr marL="0" indent="0" algn="just">
              <a:lnSpc>
                <a:spcPct val="170000"/>
              </a:lnSpc>
              <a:buNone/>
            </a:pPr>
            <a:r>
              <a:rPr lang="en-IN" sz="1400" b="1" i="1" dirty="0">
                <a:solidFill>
                  <a:schemeClr val="bg1"/>
                </a:solidFill>
              </a:rPr>
              <a:t>Ethical Initiatives</a:t>
            </a:r>
            <a:endParaRPr lang="en-IN" sz="1400" dirty="0">
              <a:solidFill>
                <a:schemeClr val="bg1"/>
              </a:solidFill>
            </a:endParaRPr>
          </a:p>
          <a:p>
            <a:pPr lvl="1" algn="just">
              <a:lnSpc>
                <a:spcPct val="170000"/>
              </a:lnSpc>
            </a:pPr>
            <a:r>
              <a:rPr lang="en-IN" sz="1200" dirty="0">
                <a:solidFill>
                  <a:schemeClr val="bg1"/>
                </a:solidFill>
              </a:rPr>
              <a:t>As demonstrated by its "Plan A" project, which emphasises social and environmental responsibility, Marks and Spencer is devoted to sustainability.</a:t>
            </a:r>
          </a:p>
          <a:p>
            <a:pPr lvl="1" algn="just">
              <a:lnSpc>
                <a:spcPct val="170000"/>
              </a:lnSpc>
            </a:pPr>
            <a:r>
              <a:rPr lang="en-IN" sz="1200" dirty="0">
                <a:solidFill>
                  <a:schemeClr val="bg1"/>
                </a:solidFill>
              </a:rPr>
              <a:t>The company supports sustainable sourcing methods and strives for carbon neutrality and zero waste.</a:t>
            </a:r>
          </a:p>
          <a:p>
            <a:pPr lvl="1" algn="just">
              <a:lnSpc>
                <a:spcPct val="170000"/>
              </a:lnSpc>
            </a:pPr>
            <a:r>
              <a:rPr lang="en-IN" sz="1200" dirty="0">
                <a:solidFill>
                  <a:schemeClr val="bg1"/>
                </a:solidFill>
              </a:rPr>
              <a:t>Fair treatment and salaries for employees in the supply chain, particularly in developing nations, are their top priorities when it comes to fair trade (</a:t>
            </a:r>
            <a:r>
              <a:rPr lang="en-IN" sz="1200" dirty="0" err="1">
                <a:solidFill>
                  <a:schemeClr val="bg1"/>
                </a:solidFill>
              </a:rPr>
              <a:t>Globocnik</a:t>
            </a:r>
            <a:r>
              <a:rPr lang="en-IN" sz="1200" dirty="0">
                <a:solidFill>
                  <a:schemeClr val="bg1"/>
                </a:solidFill>
              </a:rPr>
              <a:t> et al., 2020</a:t>
            </a:r>
            <a:r>
              <a:rPr lang="en-IN" sz="1200" dirty="0" smtClean="0">
                <a:solidFill>
                  <a:schemeClr val="bg1"/>
                </a:solidFill>
              </a:rPr>
              <a:t>).</a:t>
            </a:r>
            <a:endParaRPr lang="en-IN" sz="1200" dirty="0">
              <a:solidFill>
                <a:schemeClr val="bg1"/>
              </a:solidFill>
            </a:endParaRPr>
          </a:p>
        </p:txBody>
      </p:sp>
      <p:sp>
        <p:nvSpPr>
          <p:cNvPr id="3" name="Title 2"/>
          <p:cNvSpPr>
            <a:spLocks noGrp="1"/>
          </p:cNvSpPr>
          <p:nvPr>
            <p:ph type="title"/>
          </p:nvPr>
        </p:nvSpPr>
        <p:spPr>
          <a:xfrm>
            <a:off x="539552" y="-387424"/>
            <a:ext cx="8229600" cy="1219200"/>
          </a:xfrm>
        </p:spPr>
        <p:txBody>
          <a:bodyPr/>
          <a:lstStyle/>
          <a:p>
            <a:pPr algn="ctr"/>
            <a:r>
              <a:rPr lang="en-IN" b="1" dirty="0">
                <a:solidFill>
                  <a:schemeClr val="accent2"/>
                </a:solidFill>
                <a:effectLst/>
              </a:rPr>
              <a:t>Ethical Stance at Marks and Spencer</a:t>
            </a:r>
            <a:endParaRPr lang="en-IN" dirty="0">
              <a:solidFill>
                <a:schemeClr val="accent2"/>
              </a:solidFill>
            </a:endParaRPr>
          </a:p>
        </p:txBody>
      </p:sp>
      <p:pic>
        <p:nvPicPr>
          <p:cNvPr id="9218" name="Picture 2" descr="csr-reporting: Is Marks and Spencer's ladder standing against the right  w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700808"/>
            <a:ext cx="2808312"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86312" y="4156728"/>
            <a:ext cx="2138727" cy="307777"/>
          </a:xfrm>
          <a:prstGeom prst="rect">
            <a:avLst/>
          </a:prstGeom>
        </p:spPr>
        <p:txBody>
          <a:bodyPr wrap="none">
            <a:spAutoFit/>
          </a:bodyPr>
          <a:lstStyle/>
          <a:p>
            <a:r>
              <a:rPr lang="en-IN" sz="1400" dirty="0">
                <a:solidFill>
                  <a:schemeClr val="bg1"/>
                </a:solidFill>
              </a:rPr>
              <a:t>(</a:t>
            </a:r>
            <a:r>
              <a:rPr lang="en-IN" sz="1400" dirty="0" err="1">
                <a:solidFill>
                  <a:schemeClr val="bg1"/>
                </a:solidFill>
              </a:rPr>
              <a:t>Paais</a:t>
            </a:r>
            <a:r>
              <a:rPr lang="en-IN" sz="1400" dirty="0">
                <a:solidFill>
                  <a:schemeClr val="bg1"/>
                </a:solidFill>
              </a:rPr>
              <a:t> and </a:t>
            </a:r>
            <a:r>
              <a:rPr lang="en-IN" sz="1400" dirty="0" err="1">
                <a:solidFill>
                  <a:schemeClr val="bg1"/>
                </a:solidFill>
              </a:rPr>
              <a:t>Pattiruhu</a:t>
            </a:r>
            <a:r>
              <a:rPr lang="en-IN" sz="1400" dirty="0">
                <a:solidFill>
                  <a:schemeClr val="bg1"/>
                </a:solidFill>
              </a:rPr>
              <a:t>, 2020)</a:t>
            </a:r>
            <a:endParaRPr lang="en-IN" sz="1400" dirty="0">
              <a:solidFill>
                <a:schemeClr val="bg1"/>
              </a:solidFill>
            </a:endParaRPr>
          </a:p>
        </p:txBody>
      </p:sp>
    </p:spTree>
    <p:extLst>
      <p:ext uri="{BB962C8B-B14F-4D97-AF65-F5344CB8AC3E}">
        <p14:creationId xmlns:p14="http://schemas.microsoft.com/office/powerpoint/2010/main" val="267114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96752"/>
            <a:ext cx="4536504" cy="5256584"/>
          </a:xfrm>
        </p:spPr>
        <p:txBody>
          <a:bodyPr>
            <a:normAutofit fontScale="62500" lnSpcReduction="20000"/>
          </a:bodyPr>
          <a:lstStyle/>
          <a:p>
            <a:pPr algn="just">
              <a:lnSpc>
                <a:spcPct val="170000"/>
              </a:lnSpc>
            </a:pPr>
            <a:r>
              <a:rPr lang="en-IN" dirty="0">
                <a:solidFill>
                  <a:schemeClr val="bg1"/>
                </a:solidFill>
              </a:rPr>
              <a:t>The presentation has expounded upon the culture of Marks &amp; Spencer, unveiling a combination of role culture as a result of the company's scale and industry leadership.</a:t>
            </a:r>
          </a:p>
          <a:p>
            <a:pPr algn="just">
              <a:lnSpc>
                <a:spcPct val="170000"/>
              </a:lnSpc>
            </a:pPr>
            <a:r>
              <a:rPr lang="en-IN" dirty="0">
                <a:solidFill>
                  <a:schemeClr val="bg1"/>
                </a:solidFill>
              </a:rPr>
              <a:t>The company's brand and staff morale have been significantly impacted by ethical behaviour, which includes fair trade and environmental practises.</a:t>
            </a:r>
          </a:p>
          <a:p>
            <a:pPr algn="just">
              <a:lnSpc>
                <a:spcPct val="170000"/>
              </a:lnSpc>
            </a:pPr>
            <a:r>
              <a:rPr lang="en-IN" dirty="0">
                <a:solidFill>
                  <a:schemeClr val="bg1"/>
                </a:solidFill>
              </a:rPr>
              <a:t>The presentation has emphasised the importance it is to match tactics to the role culture that is prevalent at Marks and Spencer, utilising moral initiatives to keep employees and improve the company's standing.</a:t>
            </a:r>
          </a:p>
          <a:p>
            <a:pPr algn="just">
              <a:lnSpc>
                <a:spcPct val="170000"/>
              </a:lnSpc>
            </a:pPr>
            <a:endParaRPr lang="en-IN" dirty="0">
              <a:solidFill>
                <a:schemeClr val="bg1"/>
              </a:solidFill>
            </a:endParaRPr>
          </a:p>
        </p:txBody>
      </p:sp>
      <p:sp>
        <p:nvSpPr>
          <p:cNvPr id="3" name="Title 2"/>
          <p:cNvSpPr>
            <a:spLocks noGrp="1"/>
          </p:cNvSpPr>
          <p:nvPr>
            <p:ph type="title"/>
          </p:nvPr>
        </p:nvSpPr>
        <p:spPr>
          <a:xfrm>
            <a:off x="467544" y="-171400"/>
            <a:ext cx="8229600" cy="1219200"/>
          </a:xfrm>
        </p:spPr>
        <p:txBody>
          <a:bodyPr>
            <a:normAutofit/>
          </a:bodyPr>
          <a:lstStyle/>
          <a:p>
            <a:pPr algn="ctr"/>
            <a:r>
              <a:rPr lang="en-IN" sz="5400" b="1" dirty="0">
                <a:solidFill>
                  <a:schemeClr val="accent2"/>
                </a:solidFill>
                <a:effectLst/>
              </a:rPr>
              <a:t>Conclusion</a:t>
            </a:r>
            <a:endParaRPr lang="en-IN" sz="5400" b="1" dirty="0">
              <a:solidFill>
                <a:schemeClr val="accent2"/>
              </a:solidFill>
            </a:endParaRPr>
          </a:p>
        </p:txBody>
      </p:sp>
      <p:pic>
        <p:nvPicPr>
          <p:cNvPr id="10242" name="Picture 2" descr="Characteristics of Organizational Cultu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1988840"/>
            <a:ext cx="3084440" cy="30433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6012160" y="5032155"/>
            <a:ext cx="2000035" cy="307777"/>
          </a:xfrm>
          <a:prstGeom prst="rect">
            <a:avLst/>
          </a:prstGeom>
        </p:spPr>
        <p:txBody>
          <a:bodyPr wrap="none">
            <a:spAutoFit/>
          </a:bodyPr>
          <a:lstStyle/>
          <a:p>
            <a:r>
              <a:rPr lang="en-IN" sz="1400" dirty="0">
                <a:solidFill>
                  <a:schemeClr val="bg1"/>
                </a:solidFill>
              </a:rPr>
              <a:t>(</a:t>
            </a:r>
            <a:r>
              <a:rPr lang="en-IN" sz="1400" dirty="0" err="1">
                <a:solidFill>
                  <a:schemeClr val="bg1"/>
                </a:solidFill>
              </a:rPr>
              <a:t>Meng</a:t>
            </a:r>
            <a:r>
              <a:rPr lang="en-IN" sz="1400" dirty="0">
                <a:solidFill>
                  <a:schemeClr val="bg1"/>
                </a:solidFill>
              </a:rPr>
              <a:t> and Berger, 2019)</a:t>
            </a:r>
            <a:endParaRPr lang="en-IN" sz="1400" dirty="0">
              <a:solidFill>
                <a:schemeClr val="bg1"/>
              </a:solidFill>
            </a:endParaRPr>
          </a:p>
        </p:txBody>
      </p:sp>
    </p:spTree>
    <p:extLst>
      <p:ext uri="{BB962C8B-B14F-4D97-AF65-F5344CB8AC3E}">
        <p14:creationId xmlns:p14="http://schemas.microsoft.com/office/powerpoint/2010/main" val="4192295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352928" cy="5472608"/>
          </a:xfrm>
        </p:spPr>
        <p:txBody>
          <a:bodyPr>
            <a:normAutofit fontScale="32500" lnSpcReduction="20000"/>
          </a:bodyPr>
          <a:lstStyle/>
          <a:p>
            <a:pPr algn="just">
              <a:lnSpc>
                <a:spcPct val="170000"/>
              </a:lnSpc>
            </a:pPr>
            <a:r>
              <a:rPr lang="en-IN" b="1" dirty="0">
                <a:solidFill>
                  <a:schemeClr val="bg1"/>
                </a:solidFill>
              </a:rPr>
              <a:t>Cheung, M.F. and To, W.M.,( 2021). The effect of consumer perceptions of the ethics of retailers on purchase </a:t>
            </a:r>
            <a:r>
              <a:rPr lang="en-IN" b="1" dirty="0" err="1">
                <a:solidFill>
                  <a:schemeClr val="bg1"/>
                </a:solidFill>
              </a:rPr>
              <a:t>behavior</a:t>
            </a:r>
            <a:r>
              <a:rPr lang="en-IN" b="1" dirty="0">
                <a:solidFill>
                  <a:schemeClr val="bg1"/>
                </a:solidFill>
              </a:rPr>
              <a:t> and word-of-mouth: The moderating role of ethical beliefs. Journal of Business Ethics, 171(4), pp.771-788.</a:t>
            </a:r>
          </a:p>
          <a:p>
            <a:pPr algn="just">
              <a:lnSpc>
                <a:spcPct val="170000"/>
              </a:lnSpc>
            </a:pPr>
            <a:r>
              <a:rPr lang="en-IN" b="1" dirty="0">
                <a:solidFill>
                  <a:schemeClr val="bg1"/>
                </a:solidFill>
              </a:rPr>
              <a:t>Da </a:t>
            </a:r>
            <a:r>
              <a:rPr lang="en-IN" b="1" dirty="0" err="1">
                <a:solidFill>
                  <a:schemeClr val="bg1"/>
                </a:solidFill>
              </a:rPr>
              <a:t>Veiga</a:t>
            </a:r>
            <a:r>
              <a:rPr lang="en-IN" b="1" dirty="0">
                <a:solidFill>
                  <a:schemeClr val="bg1"/>
                </a:solidFill>
              </a:rPr>
              <a:t>, A., </a:t>
            </a:r>
            <a:r>
              <a:rPr lang="en-IN" b="1" dirty="0" err="1">
                <a:solidFill>
                  <a:schemeClr val="bg1"/>
                </a:solidFill>
              </a:rPr>
              <a:t>Astakhova</a:t>
            </a:r>
            <a:r>
              <a:rPr lang="en-IN" b="1" dirty="0">
                <a:solidFill>
                  <a:schemeClr val="bg1"/>
                </a:solidFill>
              </a:rPr>
              <a:t>, L.V., Botha, A. and </a:t>
            </a:r>
            <a:r>
              <a:rPr lang="en-IN" b="1" dirty="0" err="1">
                <a:solidFill>
                  <a:schemeClr val="bg1"/>
                </a:solidFill>
              </a:rPr>
              <a:t>Herselman</a:t>
            </a:r>
            <a:r>
              <a:rPr lang="en-IN" b="1" dirty="0">
                <a:solidFill>
                  <a:schemeClr val="bg1"/>
                </a:solidFill>
              </a:rPr>
              <a:t>, M., (2020). Defining organisational information security culture—Perspectives from academia and industry. Computers &amp; Security, 92, p.101713.</a:t>
            </a:r>
          </a:p>
          <a:p>
            <a:pPr algn="just">
              <a:lnSpc>
                <a:spcPct val="170000"/>
              </a:lnSpc>
            </a:pPr>
            <a:r>
              <a:rPr lang="en-IN" b="1" dirty="0" err="1">
                <a:solidFill>
                  <a:schemeClr val="bg1"/>
                </a:solidFill>
              </a:rPr>
              <a:t>Globocnik</a:t>
            </a:r>
            <a:r>
              <a:rPr lang="en-IN" b="1" dirty="0">
                <a:solidFill>
                  <a:schemeClr val="bg1"/>
                </a:solidFill>
              </a:rPr>
              <a:t>, D., </a:t>
            </a:r>
            <a:r>
              <a:rPr lang="en-IN" b="1" dirty="0" err="1">
                <a:solidFill>
                  <a:schemeClr val="bg1"/>
                </a:solidFill>
              </a:rPr>
              <a:t>Faullant</a:t>
            </a:r>
            <a:r>
              <a:rPr lang="en-IN" b="1" dirty="0">
                <a:solidFill>
                  <a:schemeClr val="bg1"/>
                </a:solidFill>
              </a:rPr>
              <a:t>, R. and </a:t>
            </a:r>
            <a:r>
              <a:rPr lang="en-IN" b="1" dirty="0" err="1">
                <a:solidFill>
                  <a:schemeClr val="bg1"/>
                </a:solidFill>
              </a:rPr>
              <a:t>Parastuty</a:t>
            </a:r>
            <a:r>
              <a:rPr lang="en-IN" b="1" dirty="0">
                <a:solidFill>
                  <a:schemeClr val="bg1"/>
                </a:solidFill>
              </a:rPr>
              <a:t>, Z., (2020). Bridging strategic planning and business model management–A formal control framework to manage business model portfolios and dynamics. European Management Journal, 38(2), pp.231-243.</a:t>
            </a:r>
          </a:p>
          <a:p>
            <a:pPr algn="just">
              <a:lnSpc>
                <a:spcPct val="170000"/>
              </a:lnSpc>
            </a:pPr>
            <a:r>
              <a:rPr lang="en-IN" b="1" dirty="0" err="1">
                <a:solidFill>
                  <a:schemeClr val="bg1"/>
                </a:solidFill>
              </a:rPr>
              <a:t>Isensee</a:t>
            </a:r>
            <a:r>
              <a:rPr lang="en-IN" b="1" dirty="0">
                <a:solidFill>
                  <a:schemeClr val="bg1"/>
                </a:solidFill>
              </a:rPr>
              <a:t>, C., </a:t>
            </a:r>
            <a:r>
              <a:rPr lang="en-IN" b="1" dirty="0" err="1">
                <a:solidFill>
                  <a:schemeClr val="bg1"/>
                </a:solidFill>
              </a:rPr>
              <a:t>Teuteberg</a:t>
            </a:r>
            <a:r>
              <a:rPr lang="en-IN" b="1" dirty="0">
                <a:solidFill>
                  <a:schemeClr val="bg1"/>
                </a:solidFill>
              </a:rPr>
              <a:t>, F., </a:t>
            </a:r>
            <a:r>
              <a:rPr lang="en-IN" b="1" dirty="0" err="1">
                <a:solidFill>
                  <a:schemeClr val="bg1"/>
                </a:solidFill>
              </a:rPr>
              <a:t>Griese</a:t>
            </a:r>
            <a:r>
              <a:rPr lang="en-IN" b="1" dirty="0">
                <a:solidFill>
                  <a:schemeClr val="bg1"/>
                </a:solidFill>
              </a:rPr>
              <a:t>, K.M. and </a:t>
            </a:r>
            <a:r>
              <a:rPr lang="en-IN" b="1" dirty="0" err="1">
                <a:solidFill>
                  <a:schemeClr val="bg1"/>
                </a:solidFill>
              </a:rPr>
              <a:t>Topi</a:t>
            </a:r>
            <a:r>
              <a:rPr lang="en-IN" b="1" dirty="0">
                <a:solidFill>
                  <a:schemeClr val="bg1"/>
                </a:solidFill>
              </a:rPr>
              <a:t>, C., (2020). The relationship between organizational culture, sustainability, and digitalization in SMEs: A systematic review. Journal of Cleaner Production, 275, p.122944. </a:t>
            </a:r>
            <a:r>
              <a:rPr lang="en-IN" b="1" u="sng" dirty="0">
                <a:solidFill>
                  <a:schemeClr val="bg1"/>
                </a:solidFill>
                <a:hlinkClick r:id="rId3"/>
              </a:rPr>
              <a:t>The relationship between organizational culture, sustainability, and digitalization in SMEs: A systematic review - </a:t>
            </a:r>
            <a:r>
              <a:rPr lang="en-IN" b="1" u="sng" dirty="0" err="1">
                <a:solidFill>
                  <a:schemeClr val="bg1"/>
                </a:solidFill>
                <a:hlinkClick r:id="rId3"/>
              </a:rPr>
              <a:t>ScienceDirect</a:t>
            </a:r>
            <a:r>
              <a:rPr lang="en-IN" b="1" dirty="0">
                <a:solidFill>
                  <a:schemeClr val="bg1"/>
                </a:solidFill>
              </a:rPr>
              <a:t> [Accessed date: 2nd December]</a:t>
            </a:r>
          </a:p>
          <a:p>
            <a:pPr algn="just">
              <a:lnSpc>
                <a:spcPct val="170000"/>
              </a:lnSpc>
            </a:pPr>
            <a:r>
              <a:rPr lang="en-IN" b="1" dirty="0">
                <a:solidFill>
                  <a:schemeClr val="bg1"/>
                </a:solidFill>
              </a:rPr>
              <a:t>Jensen, J.M., Cole, M.S. and Rubin, R.S., (2019). Predicting retail shrink from performance pressure, ethical leader </a:t>
            </a:r>
            <a:r>
              <a:rPr lang="en-IN" b="1" dirty="0" err="1">
                <a:solidFill>
                  <a:schemeClr val="bg1"/>
                </a:solidFill>
              </a:rPr>
              <a:t>behavior</a:t>
            </a:r>
            <a:r>
              <a:rPr lang="en-IN" b="1" dirty="0">
                <a:solidFill>
                  <a:schemeClr val="bg1"/>
                </a:solidFill>
              </a:rPr>
              <a:t>, and store‐level incivility. Journal of Organizational </a:t>
            </a:r>
            <a:r>
              <a:rPr lang="en-IN" b="1" dirty="0" err="1">
                <a:solidFill>
                  <a:schemeClr val="bg1"/>
                </a:solidFill>
              </a:rPr>
              <a:t>Behavior</a:t>
            </a:r>
            <a:r>
              <a:rPr lang="en-IN" b="1" dirty="0">
                <a:solidFill>
                  <a:schemeClr val="bg1"/>
                </a:solidFill>
              </a:rPr>
              <a:t>, 40(6), pp.723-739.</a:t>
            </a:r>
          </a:p>
          <a:p>
            <a:pPr algn="just">
              <a:lnSpc>
                <a:spcPct val="170000"/>
              </a:lnSpc>
            </a:pPr>
            <a:r>
              <a:rPr lang="en-IN" b="1" dirty="0">
                <a:solidFill>
                  <a:schemeClr val="bg1"/>
                </a:solidFill>
              </a:rPr>
              <a:t>Marks &amp; Spencer (2023) </a:t>
            </a:r>
            <a:r>
              <a:rPr lang="en-IN" b="1" u="sng" dirty="0">
                <a:solidFill>
                  <a:schemeClr val="bg1"/>
                </a:solidFill>
                <a:hlinkClick r:id="rId4"/>
              </a:rPr>
              <a:t>Get 20% Off On </a:t>
            </a:r>
            <a:r>
              <a:rPr lang="en-IN" b="1" u="sng" dirty="0" err="1">
                <a:solidFill>
                  <a:schemeClr val="bg1"/>
                </a:solidFill>
                <a:hlinkClick r:id="rId4"/>
              </a:rPr>
              <a:t>Winterwear</a:t>
            </a:r>
            <a:r>
              <a:rPr lang="en-IN" b="1" u="sng" dirty="0">
                <a:solidFill>
                  <a:schemeClr val="bg1"/>
                </a:solidFill>
                <a:hlinkClick r:id="rId4"/>
              </a:rPr>
              <a:t> for Men, Women &amp; Kids </a:t>
            </a:r>
            <a:r>
              <a:rPr lang="en-IN" b="1" u="sng" dirty="0" err="1">
                <a:solidFill>
                  <a:schemeClr val="bg1"/>
                </a:solidFill>
                <a:hlinkClick r:id="rId4"/>
              </a:rPr>
              <a:t>Winterwear</a:t>
            </a:r>
            <a:r>
              <a:rPr lang="en-IN" b="1" u="sng" dirty="0">
                <a:solidFill>
                  <a:schemeClr val="bg1"/>
                </a:solidFill>
                <a:hlinkClick r:id="rId4"/>
              </a:rPr>
              <a:t>| M&amp;S India (marksandspencer.in)</a:t>
            </a:r>
            <a:r>
              <a:rPr lang="en-IN" b="1" dirty="0">
                <a:solidFill>
                  <a:schemeClr val="bg1"/>
                </a:solidFill>
              </a:rPr>
              <a:t> [Accessed date: 2nd December] </a:t>
            </a:r>
          </a:p>
          <a:p>
            <a:pPr algn="just">
              <a:lnSpc>
                <a:spcPct val="170000"/>
              </a:lnSpc>
            </a:pPr>
            <a:r>
              <a:rPr lang="en-IN" b="1" dirty="0" err="1">
                <a:solidFill>
                  <a:schemeClr val="bg1"/>
                </a:solidFill>
              </a:rPr>
              <a:t>Martínez</a:t>
            </a:r>
            <a:r>
              <a:rPr lang="en-IN" b="1" dirty="0">
                <a:solidFill>
                  <a:schemeClr val="bg1"/>
                </a:solidFill>
              </a:rPr>
              <a:t>-Caro, E., </a:t>
            </a:r>
            <a:r>
              <a:rPr lang="en-IN" b="1" dirty="0" err="1">
                <a:solidFill>
                  <a:schemeClr val="bg1"/>
                </a:solidFill>
              </a:rPr>
              <a:t>Cegarra</a:t>
            </a:r>
            <a:r>
              <a:rPr lang="en-IN" b="1" dirty="0">
                <a:solidFill>
                  <a:schemeClr val="bg1"/>
                </a:solidFill>
              </a:rPr>
              <a:t>-Navarro, J.G. and Alfonso-Ruiz, F.J., (2020). Digital technologies and firm performance: The role of digital organisational culture. Technological Forecasting and Social Change, 154, p.119962.</a:t>
            </a:r>
          </a:p>
          <a:p>
            <a:pPr algn="just">
              <a:lnSpc>
                <a:spcPct val="170000"/>
              </a:lnSpc>
            </a:pPr>
            <a:r>
              <a:rPr lang="en-IN" b="1" dirty="0" err="1">
                <a:solidFill>
                  <a:schemeClr val="bg1"/>
                </a:solidFill>
              </a:rPr>
              <a:t>Meng</a:t>
            </a:r>
            <a:r>
              <a:rPr lang="en-IN" b="1" dirty="0">
                <a:solidFill>
                  <a:schemeClr val="bg1"/>
                </a:solidFill>
              </a:rPr>
              <a:t>, J. and Berger, B.K., (2019). The impact of organizational culture and leadership performance on PR professionals’ job satisfaction: Testing the joint mediating effects of engagement and trust. Public Relations Review, 45(1), pp.64-75. </a:t>
            </a:r>
            <a:r>
              <a:rPr lang="en-IN" b="1" u="sng" dirty="0">
                <a:solidFill>
                  <a:schemeClr val="bg1"/>
                </a:solidFill>
                <a:hlinkClick r:id="rId5"/>
              </a:rPr>
              <a:t>The impact of organizational culture and leadership performance on PR professionals’ job satisfaction: Testing the joint mediating effects of engagement and trust - </a:t>
            </a:r>
            <a:r>
              <a:rPr lang="en-IN" b="1" u="sng" dirty="0" err="1">
                <a:solidFill>
                  <a:schemeClr val="bg1"/>
                </a:solidFill>
                <a:hlinkClick r:id="rId5"/>
              </a:rPr>
              <a:t>ScienceDirect</a:t>
            </a:r>
            <a:r>
              <a:rPr lang="en-IN" b="1" dirty="0">
                <a:solidFill>
                  <a:schemeClr val="bg1"/>
                </a:solidFill>
              </a:rPr>
              <a:t> [Accessed date: 2nd December]</a:t>
            </a:r>
          </a:p>
          <a:p>
            <a:pPr algn="just">
              <a:lnSpc>
                <a:spcPct val="170000"/>
              </a:lnSpc>
            </a:pPr>
            <a:r>
              <a:rPr lang="en-IN" b="1" dirty="0">
                <a:solidFill>
                  <a:schemeClr val="bg1"/>
                </a:solidFill>
              </a:rPr>
              <a:t>Oh, S.Y. and Han, H.S., (2020). Facilitating organisational learning activities: Types of organisational culture and their influence on organisational learning and performance. Knowledge Management Research &amp; Practice, 18(1), pp.1-15.</a:t>
            </a:r>
          </a:p>
          <a:p>
            <a:pPr algn="just">
              <a:lnSpc>
                <a:spcPct val="170000"/>
              </a:lnSpc>
            </a:pPr>
            <a:r>
              <a:rPr lang="en-IN" b="1" dirty="0" err="1">
                <a:solidFill>
                  <a:schemeClr val="bg1"/>
                </a:solidFill>
              </a:rPr>
              <a:t>Paais</a:t>
            </a:r>
            <a:r>
              <a:rPr lang="en-IN" b="1" dirty="0">
                <a:solidFill>
                  <a:schemeClr val="bg1"/>
                </a:solidFill>
              </a:rPr>
              <a:t>, M. and </a:t>
            </a:r>
            <a:r>
              <a:rPr lang="en-IN" b="1" dirty="0" err="1">
                <a:solidFill>
                  <a:schemeClr val="bg1"/>
                </a:solidFill>
              </a:rPr>
              <a:t>Pattiruhu</a:t>
            </a:r>
            <a:r>
              <a:rPr lang="en-IN" b="1" dirty="0">
                <a:solidFill>
                  <a:schemeClr val="bg1"/>
                </a:solidFill>
              </a:rPr>
              <a:t>, J.R., (2020). Effect of motivation, leadership, and organizational culture on satisfaction and employee performance. The Journal of Asian Finance, Economics and Business, 7(8), pp.577-588. </a:t>
            </a:r>
            <a:r>
              <a:rPr lang="en-IN" b="1" u="sng" dirty="0">
                <a:solidFill>
                  <a:schemeClr val="bg1"/>
                </a:solidFill>
                <a:hlinkClick r:id="rId6"/>
              </a:rPr>
              <a:t>Effect of Motivation, Leadership, and Organizational Culture on Satisfaction and Employee Performance -The Journal of Asian Finance, Economics and Business | Korea Science</a:t>
            </a:r>
            <a:r>
              <a:rPr lang="en-IN" b="1" dirty="0">
                <a:solidFill>
                  <a:schemeClr val="bg1"/>
                </a:solidFill>
              </a:rPr>
              <a:t> [Accessed date: 2nd December]</a:t>
            </a:r>
          </a:p>
          <a:p>
            <a:pPr algn="just">
              <a:lnSpc>
                <a:spcPct val="170000"/>
              </a:lnSpc>
            </a:pPr>
            <a:r>
              <a:rPr lang="en-IN" b="1" dirty="0">
                <a:solidFill>
                  <a:schemeClr val="bg1"/>
                </a:solidFill>
              </a:rPr>
              <a:t>Sharman, N., Wallace, C.A. and Jespersen, L., (2020). Terminology and the understanding of culture, climate, and behavioural change–Impact of organisational and human factors on food safety management. Trends in Food Science &amp; Technology, 96, pp.13-20. </a:t>
            </a:r>
            <a:r>
              <a:rPr lang="en-IN" b="1" u="sng" dirty="0">
                <a:solidFill>
                  <a:schemeClr val="bg1"/>
                </a:solidFill>
                <a:hlinkClick r:id="rId7"/>
              </a:rPr>
              <a:t>Terminology and the understanding of culture, climate, and behavioural change – Impact of organisational and human factors on food safety management - </a:t>
            </a:r>
            <a:r>
              <a:rPr lang="en-IN" b="1" u="sng" dirty="0" err="1">
                <a:solidFill>
                  <a:schemeClr val="bg1"/>
                </a:solidFill>
                <a:hlinkClick r:id="rId7"/>
              </a:rPr>
              <a:t>ScienceDirect</a:t>
            </a:r>
            <a:r>
              <a:rPr lang="en-IN" b="1" dirty="0">
                <a:solidFill>
                  <a:schemeClr val="bg1"/>
                </a:solidFill>
              </a:rPr>
              <a:t> [Accessed date: 2nd December]</a:t>
            </a:r>
            <a:endParaRPr lang="en-IN" b="1" dirty="0">
              <a:solidFill>
                <a:schemeClr val="bg1"/>
              </a:solidFill>
            </a:endParaRPr>
          </a:p>
        </p:txBody>
      </p:sp>
      <p:sp>
        <p:nvSpPr>
          <p:cNvPr id="3" name="Title 2"/>
          <p:cNvSpPr>
            <a:spLocks noGrp="1"/>
          </p:cNvSpPr>
          <p:nvPr>
            <p:ph type="title"/>
          </p:nvPr>
        </p:nvSpPr>
        <p:spPr>
          <a:xfrm>
            <a:off x="467544" y="-171400"/>
            <a:ext cx="8229600" cy="1219200"/>
          </a:xfrm>
        </p:spPr>
        <p:txBody>
          <a:bodyPr>
            <a:normAutofit/>
          </a:bodyPr>
          <a:lstStyle/>
          <a:p>
            <a:pPr algn="ctr"/>
            <a:r>
              <a:rPr lang="en-IN" sz="5400" b="1" dirty="0">
                <a:solidFill>
                  <a:schemeClr val="accent2"/>
                </a:solidFill>
                <a:effectLst/>
              </a:rPr>
              <a:t>Reference</a:t>
            </a:r>
            <a:endParaRPr lang="en-IN" sz="5400" b="1" dirty="0">
              <a:solidFill>
                <a:schemeClr val="accent2"/>
              </a:solidFill>
            </a:endParaRPr>
          </a:p>
        </p:txBody>
      </p:sp>
    </p:spTree>
    <p:extLst>
      <p:ext uri="{BB962C8B-B14F-4D97-AF65-F5344CB8AC3E}">
        <p14:creationId xmlns:p14="http://schemas.microsoft.com/office/powerpoint/2010/main" val="37927241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ustom 1">
      <a:majorFont>
        <a:latin typeface="Times New Roman"/>
        <a:ea typeface=""/>
        <a:cs typeface=""/>
      </a:majorFont>
      <a:minorFont>
        <a:latin typeface="Times New Roman"/>
        <a:ea typeface=""/>
        <a:cs typeface=""/>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87</TotalTime>
  <Words>2888</Words>
  <Application>Microsoft Office PowerPoint</Application>
  <PresentationFormat>On-screen Show (4:3)</PresentationFormat>
  <Paragraphs>170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Paper</vt:lpstr>
      <vt:lpstr>Examining Organisational Culture &amp; Ethics at Marks &amp; Spencer</vt:lpstr>
      <vt:lpstr>Table of Contents</vt:lpstr>
      <vt:lpstr>Introduction</vt:lpstr>
      <vt:lpstr>Analysing Organisational Culture</vt:lpstr>
      <vt:lpstr>Analysing Organisational Culture</vt:lpstr>
      <vt:lpstr>Edgar Schein's three levels of culture</vt:lpstr>
      <vt:lpstr>Action Checklist Application at Marks and Spencer (CMI, 2015)</vt:lpstr>
      <vt:lpstr>Deal and Kennedy's six cultural elements</vt:lpstr>
      <vt:lpstr>Cultural Web Model Application</vt:lpstr>
      <vt:lpstr>Ethical Stance at Marks and Spencer</vt:lpstr>
      <vt:lpstr>Conclusion</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Examining Organisational Culture &amp; Ethics at Marks &amp; Spencer</dc:title>
  <dc:creator>Saptorsha</dc:creator>
  <cp:lastModifiedBy>Saptorsha</cp:lastModifiedBy>
  <cp:revision>9</cp:revision>
  <dcterms:created xsi:type="dcterms:W3CDTF">2023-12-02T18:29:39Z</dcterms:created>
  <dcterms:modified xsi:type="dcterms:W3CDTF">2023-12-02T19:56:48Z</dcterms:modified>
</cp:coreProperties>
</file>