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0" r:id="rId7"/>
    <p:sldId id="365" r:id="rId8"/>
    <p:sldId id="381" r:id="rId9"/>
    <p:sldId id="378" r:id="rId10"/>
    <p:sldId id="384" r:id="rId11"/>
    <p:sldId id="385" r:id="rId12"/>
    <p:sldId id="379" r:id="rId13"/>
    <p:sldId id="3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70" d="100"/>
          <a:sy n="70" d="100"/>
        </p:scale>
        <p:origin x="512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ta Traore (2426169)" userId="0dad99db-94e2-4f40-b485-8536a4dfeaed" providerId="ADAL" clId="{246B726F-83C4-4C9F-A57E-5B1CDD6C4691}"/>
    <pc:docChg chg="modSld">
      <pc:chgData name="Aminata Traore (2426169)" userId="0dad99db-94e2-4f40-b485-8536a4dfeaed" providerId="ADAL" clId="{246B726F-83C4-4C9F-A57E-5B1CDD6C4691}" dt="2025-11-09T16:53:29.451" v="41" actId="20577"/>
      <pc:docMkLst>
        <pc:docMk/>
      </pc:docMkLst>
      <pc:sldChg chg="modSp mod">
        <pc:chgData name="Aminata Traore (2426169)" userId="0dad99db-94e2-4f40-b485-8536a4dfeaed" providerId="ADAL" clId="{246B726F-83C4-4C9F-A57E-5B1CDD6C4691}" dt="2025-11-09T16:53:29.451" v="41" actId="20577"/>
        <pc:sldMkLst>
          <pc:docMk/>
          <pc:sldMk cId="0" sldId="364"/>
        </pc:sldMkLst>
        <pc:spChg chg="mod">
          <ac:chgData name="Aminata Traore (2426169)" userId="0dad99db-94e2-4f40-b485-8536a4dfeaed" providerId="ADAL" clId="{246B726F-83C4-4C9F-A57E-5B1CDD6C4691}" dt="2025-11-09T16:53:29.451" v="41" actId="20577"/>
          <ac:spMkLst>
            <pc:docMk/>
            <pc:sldMk cId="0" sldId="364"/>
            <ac:spMk id="6148" creationId="{CE5AE962-C88D-3F0C-B15E-30348E09C8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Aminata Traore</a:t>
            </a:r>
          </a:p>
          <a:p>
            <a:r>
              <a:rPr lang="en-GB" altLang="en-US" u="sng" dirty="0"/>
              <a:t>Student ID:  2426169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Pascal </a:t>
            </a:r>
            <a:r>
              <a:rPr lang="en-GB" altLang="en-US" b="1" i="1" dirty="0" err="1"/>
              <a:t>Navelle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No AI has been used in this essay presentation.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4619" y="1076632"/>
            <a:ext cx="10387781" cy="44687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sz="2000" dirty="0"/>
              <a:t>Introduction </a:t>
            </a:r>
          </a:p>
          <a:p>
            <a:pPr>
              <a:defRPr/>
            </a:pPr>
            <a:r>
              <a:rPr lang="en-GB" altLang="en-US" sz="2000" dirty="0"/>
              <a:t>Discusses the concept of SWOT Analysis</a:t>
            </a:r>
          </a:p>
          <a:p>
            <a:pPr>
              <a:defRPr/>
            </a:pPr>
            <a:r>
              <a:rPr lang="en-GB" altLang="en-US" sz="2000" dirty="0"/>
              <a:t>Explains use of SWOT Analysis for Personal and Professional Development.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Discussion</a:t>
            </a:r>
          </a:p>
          <a:p>
            <a:r>
              <a:rPr lang="en-US" altLang="en-US" sz="2000" dirty="0"/>
              <a:t>Strengths: Communication skills, empathy and compassion</a:t>
            </a:r>
          </a:p>
          <a:p>
            <a:r>
              <a:rPr lang="en-US" altLang="en-US" sz="2000" dirty="0"/>
              <a:t>Weakness: knowledge and skill gaps in certain areas of practice.</a:t>
            </a:r>
          </a:p>
          <a:p>
            <a:r>
              <a:rPr lang="en-US" altLang="en-US" sz="2000" dirty="0"/>
              <a:t>Opportunities: Training and continuous development plan, placements and mentorship.</a:t>
            </a:r>
          </a:p>
          <a:p>
            <a:r>
              <a:rPr lang="en-US" altLang="en-US" sz="2000" dirty="0"/>
              <a:t>Threats: lack of resources and burnout.</a:t>
            </a:r>
            <a:endParaRPr lang="en-GB" altLang="en-US" sz="2000" dirty="0"/>
          </a:p>
          <a:p>
            <a:pPr marL="0" indent="0">
              <a:buNone/>
              <a:defRPr/>
            </a:pPr>
            <a:r>
              <a:rPr lang="en-GB" altLang="en-US" sz="2000" dirty="0"/>
              <a:t>Conclusion </a:t>
            </a:r>
          </a:p>
          <a:p>
            <a:pPr>
              <a:defRPr/>
            </a:pPr>
            <a:r>
              <a:rPr lang="en-GB" altLang="en-US" sz="2000" dirty="0"/>
              <a:t>Emphasizes the Strengths, weaknesses, opportunities and threats.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References </a:t>
            </a:r>
            <a:endParaRPr lang="en-US" altLang="en-US" sz="2000" dirty="0"/>
          </a:p>
          <a:p>
            <a:pPr>
              <a:defRPr/>
            </a:pPr>
            <a:r>
              <a:rPr lang="en-GB" altLang="en-US" sz="2000" dirty="0"/>
              <a:t>Last slide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833" y="1052514"/>
            <a:ext cx="8978900" cy="4492880"/>
          </a:xfrm>
        </p:spPr>
        <p:txBody>
          <a:bodyPr/>
          <a:lstStyle/>
          <a:p>
            <a:pPr>
              <a:defRPr/>
            </a:pPr>
            <a:r>
              <a:rPr lang="en-GB" sz="2200" dirty="0"/>
              <a:t>The essay will conduct a critical SWOT Analysis on my personal and professional career.</a:t>
            </a:r>
          </a:p>
          <a:p>
            <a:pPr>
              <a:defRPr/>
            </a:pPr>
            <a:r>
              <a:rPr lang="en-GB" sz="2200" dirty="0"/>
              <a:t>Acts as a self-assessment tool to guide personal and professional growth and career planning over a period of time.</a:t>
            </a:r>
          </a:p>
          <a:p>
            <a:pPr>
              <a:defRPr/>
            </a:pPr>
            <a:r>
              <a:rPr lang="en-GB" sz="2200" dirty="0"/>
              <a:t>Strengths and weakness represent internal factors within my control</a:t>
            </a:r>
          </a:p>
          <a:p>
            <a:pPr>
              <a:defRPr/>
            </a:pPr>
            <a:r>
              <a:rPr lang="en-GB" sz="2200" dirty="0"/>
              <a:t>Opportunities and threats are external factors in the wider healthcare environment.</a:t>
            </a:r>
          </a:p>
          <a:p>
            <a:pPr>
              <a:defRPr/>
            </a:pPr>
            <a:r>
              <a:rPr lang="en-GB" sz="2200" dirty="0"/>
              <a:t>Define how to leverage strengths to overcome weaknesses and threats.</a:t>
            </a:r>
          </a:p>
          <a:p>
            <a:pPr>
              <a:defRPr/>
            </a:pPr>
            <a:r>
              <a:rPr lang="en-GB" sz="2200" dirty="0"/>
              <a:t>Identify ways to leverage opportunities for personal and professional development.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200" dirty="0"/>
              <a:t>SWOT Analysis-a critical analysis tool to identify one’s strengths and weakness as well as broader opportunities and threats.</a:t>
            </a:r>
          </a:p>
          <a:p>
            <a:pPr>
              <a:defRPr/>
            </a:pPr>
            <a:r>
              <a:rPr lang="en-GB" sz="2200" dirty="0"/>
              <a:t>It assists in uncovering my strengths, i.e. communication skills and compassion and empathy</a:t>
            </a:r>
          </a:p>
          <a:p>
            <a:pPr>
              <a:defRPr/>
            </a:pPr>
            <a:r>
              <a:rPr lang="en-GB" sz="2200" dirty="0"/>
              <a:t>Helps to identify weaknesses in my personal and professional development journey.</a:t>
            </a:r>
          </a:p>
          <a:p>
            <a:pPr>
              <a:defRPr/>
            </a:pPr>
            <a:r>
              <a:rPr lang="en-GB" sz="2200" dirty="0"/>
              <a:t>Identifies threats to my personal and professional development. </a:t>
            </a:r>
          </a:p>
          <a:p>
            <a:pPr>
              <a:defRPr/>
            </a:pPr>
            <a:r>
              <a:rPr lang="en-GB" sz="2200" dirty="0"/>
              <a:t>Help me find ways to leverage my strengths to overcome my weaknesses and strengths.</a:t>
            </a:r>
          </a:p>
          <a:p>
            <a:pPr>
              <a:defRPr/>
            </a:pPr>
            <a:r>
              <a:rPr lang="en-GB" sz="2200" dirty="0"/>
              <a:t>Helps in identifying the opportunities out there for personal and professional development. </a:t>
            </a:r>
          </a:p>
          <a:p>
            <a:pPr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</a:t>
            </a:r>
          </a:p>
          <a:p>
            <a:r>
              <a:rPr lang="en-GB" sz="1300" dirty="0"/>
              <a:t>1. Communication Skills-</a:t>
            </a:r>
            <a:r>
              <a:rPr lang="en-US" sz="1300" dirty="0"/>
              <a:t>Communication as one of the 6Cs of care is defined by NHS professionals as integral to successful caring relationships and effective teamworking</a:t>
            </a:r>
          </a:p>
          <a:p>
            <a:r>
              <a:rPr lang="en-US" sz="1300" dirty="0"/>
              <a:t>(</a:t>
            </a:r>
            <a:r>
              <a:rPr lang="en-US" sz="1300" dirty="0" err="1"/>
              <a:t>Sharkiya</a:t>
            </a:r>
            <a:r>
              <a:rPr lang="en-US" sz="1300" dirty="0"/>
              <a:t>, 2023).</a:t>
            </a:r>
          </a:p>
          <a:p>
            <a:r>
              <a:rPr lang="en-US" sz="1300" dirty="0"/>
              <a:t>2. Empathy and Compassion -empathy involves being aware of other individual’s emotions and understanding their feelings; and compassion is a general response to empathy (Nembhard et al., 2023).</a:t>
            </a:r>
          </a:p>
          <a:p>
            <a:endParaRPr lang="en-GB" sz="11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240421" y="1302300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r>
              <a:rPr lang="en-GB" dirty="0"/>
              <a:t>Knowledge and Skill Gaps in specific areas of practice.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pPr marL="342900" indent="-342900">
              <a:buAutoNum type="arabicPeriod"/>
            </a:pPr>
            <a:r>
              <a:rPr lang="en-US" dirty="0"/>
              <a:t>Training and Continuous Development Plan (CPD)</a:t>
            </a:r>
          </a:p>
          <a:p>
            <a:pPr marL="342900" indent="-342900">
              <a:buAutoNum type="arabicPeriod"/>
            </a:pPr>
            <a:r>
              <a:rPr lang="en-US" dirty="0"/>
              <a:t>Placements and Volunteering</a:t>
            </a:r>
          </a:p>
          <a:p>
            <a:pPr marL="342900" indent="-342900">
              <a:buAutoNum type="arabicPeriod"/>
            </a:pPr>
            <a:r>
              <a:rPr lang="en-US" dirty="0"/>
              <a:t>Mentorship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335491" y="3544389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pPr marL="342900" indent="-342900">
              <a:buAutoNum type="arabicPeriod"/>
            </a:pPr>
            <a:r>
              <a:rPr lang="en-GB" dirty="0"/>
              <a:t>Lack of resources</a:t>
            </a:r>
          </a:p>
          <a:p>
            <a:pPr marL="342900" indent="-342900">
              <a:buAutoNum type="arabicPeriod"/>
            </a:pPr>
            <a:r>
              <a:rPr lang="en-GB" dirty="0"/>
              <a:t>Burnout and stress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CB6CBF-2EE6-2F8B-2443-F12B9C412C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5495649"/>
              </p:ext>
            </p:extLst>
          </p:nvPr>
        </p:nvGraphicFramePr>
        <p:xfrm>
          <a:off x="609603" y="1624115"/>
          <a:ext cx="10972797" cy="338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>
                  <a:extLst>
                    <a:ext uri="{9D8B030D-6E8A-4147-A177-3AD203B41FA5}">
                      <a16:colId xmlns:a16="http://schemas.microsoft.com/office/drawing/2014/main" val="4283239136"/>
                    </a:ext>
                  </a:extLst>
                </a:gridCol>
                <a:gridCol w="4242617">
                  <a:extLst>
                    <a:ext uri="{9D8B030D-6E8A-4147-A177-3AD203B41FA5}">
                      <a16:colId xmlns:a16="http://schemas.microsoft.com/office/drawing/2014/main" val="1452991067"/>
                    </a:ext>
                  </a:extLst>
                </a:gridCol>
                <a:gridCol w="3072581">
                  <a:extLst>
                    <a:ext uri="{9D8B030D-6E8A-4147-A177-3AD203B41FA5}">
                      <a16:colId xmlns:a16="http://schemas.microsoft.com/office/drawing/2014/main" val="108889509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SWOT 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Addressing the 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Expected Outcome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7799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Strengths (Communication skills,</a:t>
                      </a:r>
                    </a:p>
                    <a:p>
                      <a:r>
                        <a:rPr lang="en-US" dirty="0"/>
                        <a:t>compassion and empathy)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Using communication skills, empathy and compassion to build</a:t>
                      </a:r>
                    </a:p>
                    <a:p>
                      <a:r>
                        <a:rPr lang="en-US" dirty="0"/>
                        <a:t>strong relationships and improve</a:t>
                      </a:r>
                    </a:p>
                    <a:p>
                      <a:r>
                        <a:rPr lang="en-US" dirty="0"/>
                        <a:t>health outcomes.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Improved quality of care.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42026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Weaknesses (knowledge and</a:t>
                      </a:r>
                    </a:p>
                    <a:p>
                      <a:r>
                        <a:rPr lang="en-US" dirty="0"/>
                        <a:t>skills gap)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Utilize training opportunities,</a:t>
                      </a:r>
                    </a:p>
                    <a:p>
                      <a:r>
                        <a:rPr lang="en-US" dirty="0"/>
                        <a:t>courses, and CPD programs to</a:t>
                      </a:r>
                    </a:p>
                    <a:p>
                      <a:r>
                        <a:rPr lang="en-US" dirty="0"/>
                        <a:t>address knowledge and skills gap.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Reduced gaps and knowledge gaining.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10435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Threats (Lack of resources and</a:t>
                      </a:r>
                    </a:p>
                    <a:p>
                      <a:r>
                        <a:rPr lang="en-US" dirty="0"/>
                        <a:t>burnout)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Seek out sponsorship programs</a:t>
                      </a:r>
                    </a:p>
                    <a:p>
                      <a:r>
                        <a:rPr lang="en-US" dirty="0"/>
                        <a:t>and maintain work-life balance to</a:t>
                      </a:r>
                    </a:p>
                    <a:p>
                      <a:r>
                        <a:rPr lang="en-US" dirty="0"/>
                        <a:t>reduce burnout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Reduced burnout and overall career</a:t>
                      </a:r>
                    </a:p>
                    <a:p>
                      <a:r>
                        <a:rPr lang="en-US" dirty="0"/>
                        <a:t>growth.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1484430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665C2EA-4AAE-5CE8-9415-24B3660DA5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769345"/>
              </p:ext>
            </p:extLst>
          </p:nvPr>
        </p:nvGraphicFramePr>
        <p:xfrm>
          <a:off x="609600" y="1971834"/>
          <a:ext cx="10972797" cy="128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599">
                  <a:extLst>
                    <a:ext uri="{9D8B030D-6E8A-4147-A177-3AD203B41FA5}">
                      <a16:colId xmlns:a16="http://schemas.microsoft.com/office/drawing/2014/main" val="1545615470"/>
                    </a:ext>
                  </a:extLst>
                </a:gridCol>
                <a:gridCol w="3657599">
                  <a:extLst>
                    <a:ext uri="{9D8B030D-6E8A-4147-A177-3AD203B41FA5}">
                      <a16:colId xmlns:a16="http://schemas.microsoft.com/office/drawing/2014/main" val="4140324094"/>
                    </a:ext>
                  </a:extLst>
                </a:gridCol>
                <a:gridCol w="3657599">
                  <a:extLst>
                    <a:ext uri="{9D8B030D-6E8A-4147-A177-3AD203B41FA5}">
                      <a16:colId xmlns:a16="http://schemas.microsoft.com/office/drawing/2014/main" val="4596841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SWOT 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Addressing the 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Expected Outcome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9528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Opportunities (Trainings and</a:t>
                      </a:r>
                    </a:p>
                    <a:p>
                      <a:r>
                        <a:rPr lang="en-US" dirty="0"/>
                        <a:t>CPDs, placements and</a:t>
                      </a:r>
                    </a:p>
                    <a:p>
                      <a:r>
                        <a:rPr lang="en-US" dirty="0"/>
                        <a:t>mentorships)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Utilize learning opportunities,</a:t>
                      </a:r>
                    </a:p>
                    <a:p>
                      <a:r>
                        <a:rPr lang="en-US" dirty="0"/>
                        <a:t>placements and mentorships to</a:t>
                      </a:r>
                    </a:p>
                    <a:p>
                      <a:r>
                        <a:rPr lang="en-US" dirty="0"/>
                        <a:t>apply theory to real-life work.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Career growth and</a:t>
                      </a:r>
                    </a:p>
                    <a:p>
                      <a:r>
                        <a:rPr lang="en-US" dirty="0"/>
                        <a:t>professional</a:t>
                      </a:r>
                    </a:p>
                    <a:p>
                      <a:r>
                        <a:rPr lang="en-US" dirty="0"/>
                        <a:t>development.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590432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09/11/2025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000" dirty="0"/>
              <a:t>Strengths: Communication skills, empathy and compassion- all</a:t>
            </a:r>
          </a:p>
          <a:p>
            <a:pPr marL="0" indent="0">
              <a:buNone/>
            </a:pPr>
            <a:r>
              <a:rPr lang="en-US" altLang="en-US" sz="2000" dirty="0"/>
              <a:t>critical in improving patient outcomes and improving overall</a:t>
            </a:r>
          </a:p>
          <a:p>
            <a:pPr marL="0" indent="0">
              <a:buNone/>
            </a:pPr>
            <a:r>
              <a:rPr lang="en-US" altLang="en-US" sz="2000" dirty="0"/>
              <a:t>quality of care.</a:t>
            </a:r>
          </a:p>
          <a:p>
            <a:pPr marL="0" indent="0">
              <a:buNone/>
            </a:pPr>
            <a:r>
              <a:rPr lang="en-US" altLang="en-US" sz="2000" dirty="0"/>
              <a:t>Weakness: knowledge and skill gaps in certain areas of practice.</a:t>
            </a:r>
          </a:p>
          <a:p>
            <a:pPr marL="0" indent="0">
              <a:buNone/>
            </a:pPr>
            <a:r>
              <a:rPr lang="en-US" altLang="en-US" sz="2000" dirty="0"/>
              <a:t>Opportunities: Training and continuous development plan, placements and mentorship.</a:t>
            </a:r>
          </a:p>
          <a:p>
            <a:pPr marL="0" indent="0">
              <a:buNone/>
            </a:pPr>
            <a:r>
              <a:rPr lang="en-US" altLang="en-US" sz="2000" dirty="0"/>
              <a:t>Threats: lack of resources and burnout.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199" y="1600201"/>
            <a:ext cx="8283677" cy="3340509"/>
          </a:xfrm>
        </p:spPr>
        <p:txBody>
          <a:bodyPr/>
          <a:lstStyle/>
          <a:p>
            <a:pPr>
              <a:defRPr/>
            </a:pPr>
            <a:r>
              <a:rPr lang="en-US" altLang="en-US" sz="2400" dirty="0"/>
              <a:t>Nembhard, I.M., David, G., </a:t>
            </a:r>
            <a:r>
              <a:rPr lang="en-US" altLang="en-US" sz="2400" dirty="0" err="1"/>
              <a:t>Ezzeddine</a:t>
            </a:r>
            <a:r>
              <a:rPr lang="en-US" altLang="en-US" sz="2400" dirty="0"/>
              <a:t>, I., Betts, D. and </a:t>
            </a:r>
            <a:r>
              <a:rPr lang="en-US" altLang="en-US" sz="2400" dirty="0" err="1"/>
              <a:t>Radin</a:t>
            </a:r>
            <a:r>
              <a:rPr lang="en-US" altLang="en-US" sz="2400" dirty="0"/>
              <a:t>, J., 2023. A systematic review of research on empathy in health care. Health services research, 58(2), pp.250-263.</a:t>
            </a:r>
          </a:p>
          <a:p>
            <a:pPr>
              <a:defRPr/>
            </a:pPr>
            <a:r>
              <a:rPr lang="en-US" altLang="en-US" sz="2400" dirty="0" err="1"/>
              <a:t>Sharkiya</a:t>
            </a:r>
            <a:r>
              <a:rPr lang="en-US" altLang="en-US" sz="2400" dirty="0"/>
              <a:t>, S.H., 2023. Quality communication can improve patient-</a:t>
            </a:r>
            <a:r>
              <a:rPr lang="en-US" altLang="en-US" sz="2400" dirty="0" err="1"/>
              <a:t>centred</a:t>
            </a:r>
            <a:r>
              <a:rPr lang="en-US" altLang="en-US" sz="2400" dirty="0"/>
              <a:t> health outcomes among older patients: a rapid review. BMC Health Services Research, 23(1), p.886.</a:t>
            </a:r>
            <a:endParaRPr lang="en-GB" altLang="en-US" sz="2400" dirty="0"/>
          </a:p>
          <a:p>
            <a:pPr marL="0" indent="0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09/11/2025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d8877c7543c3e11d68a16092c8355631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7dd3f098cdcfbd9d8df68fc5062ec5e4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Props1.xml><?xml version="1.0" encoding="utf-8"?>
<ds:datastoreItem xmlns:ds="http://schemas.openxmlformats.org/officeDocument/2006/customXml" ds:itemID="{22C7EAD3-0174-4666-AE95-4C230735C2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961291B-C9A8-4F7B-A152-5B0BFC89E7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77EFC8-AFBD-46E0-8313-CBD4C741E170}">
  <ds:schemaRefs>
    <ds:schemaRef ds:uri="http://purl.org/dc/terms/"/>
    <ds:schemaRef ds:uri="http://purl.org/dc/dcmitype/"/>
    <ds:schemaRef ds:uri="http://purl.org/dc/elements/1.1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37a0acea-1511-41cc-bfdb-5619dd37323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733</Words>
  <Application>Microsoft Office PowerPoint</Application>
  <PresentationFormat>Widescreen</PresentationFormat>
  <Paragraphs>115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Aminata Traore (2426169)</cp:lastModifiedBy>
  <cp:revision>1</cp:revision>
  <dcterms:created xsi:type="dcterms:W3CDTF">2025-02-21T18:28:54Z</dcterms:created>
  <dcterms:modified xsi:type="dcterms:W3CDTF">2025-11-09T16:55:38Z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