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3.xml" ContentType="application/vnd.openxmlformats-officedocument.theme+xml"/>
  <Override PartName="/ppt/slideLayouts/slideLayout15.xml" ContentType="application/vnd.openxmlformats-officedocument.presentationml.slideLayout+xml"/>
  <Override PartName="/ppt/theme/theme4.xml" ContentType="application/vnd.openxmlformats-officedocument.theme+xml"/>
  <Override PartName="/ppt/theme/theme5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4"/>
    <p:sldMasterId id="2147483675" r:id="rId5"/>
    <p:sldMasterId id="2147483678" r:id="rId6"/>
    <p:sldMasterId id="2147483690" r:id="rId7"/>
  </p:sldMasterIdLst>
  <p:notesMasterIdLst>
    <p:notesMasterId r:id="rId25"/>
  </p:notesMasterIdLst>
  <p:sldIdLst>
    <p:sldId id="793" r:id="rId8"/>
    <p:sldId id="688" r:id="rId9"/>
    <p:sldId id="691" r:id="rId10"/>
    <p:sldId id="690" r:id="rId11"/>
    <p:sldId id="930" r:id="rId12"/>
    <p:sldId id="929" r:id="rId13"/>
    <p:sldId id="902" r:id="rId14"/>
    <p:sldId id="897" r:id="rId15"/>
    <p:sldId id="909" r:id="rId16"/>
    <p:sldId id="910" r:id="rId17"/>
    <p:sldId id="901" r:id="rId18"/>
    <p:sldId id="900" r:id="rId19"/>
    <p:sldId id="907" r:id="rId20"/>
    <p:sldId id="904" r:id="rId21"/>
    <p:sldId id="927" r:id="rId22"/>
    <p:sldId id="906" r:id="rId23"/>
    <p:sldId id="898" r:id="rId2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3A647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103" d="100"/>
          <a:sy n="103" d="100"/>
        </p:scale>
        <p:origin x="1854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1.xml"/><Relationship Id="rId13" Type="http://schemas.openxmlformats.org/officeDocument/2006/relationships/slide" Target="slides/slide6.xml"/><Relationship Id="rId18" Type="http://schemas.openxmlformats.org/officeDocument/2006/relationships/slide" Target="slides/slide11.xml"/><Relationship Id="rId26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4.xml"/><Relationship Id="rId7" Type="http://schemas.openxmlformats.org/officeDocument/2006/relationships/slideMaster" Target="slideMasters/slideMaster4.xml"/><Relationship Id="rId12" Type="http://schemas.openxmlformats.org/officeDocument/2006/relationships/slide" Target="slides/slide5.xml"/><Relationship Id="rId17" Type="http://schemas.openxmlformats.org/officeDocument/2006/relationships/slide" Target="slides/slide10.xml"/><Relationship Id="rId25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9.xml"/><Relationship Id="rId20" Type="http://schemas.openxmlformats.org/officeDocument/2006/relationships/slide" Target="slides/slide13.xml"/><Relationship Id="rId29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4.xml"/><Relationship Id="rId24" Type="http://schemas.openxmlformats.org/officeDocument/2006/relationships/slide" Target="slides/slide17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8.xml"/><Relationship Id="rId23" Type="http://schemas.openxmlformats.org/officeDocument/2006/relationships/slide" Target="slides/slide16.xml"/><Relationship Id="rId28" Type="http://schemas.openxmlformats.org/officeDocument/2006/relationships/theme" Target="theme/theme1.xml"/><Relationship Id="rId10" Type="http://schemas.openxmlformats.org/officeDocument/2006/relationships/slide" Target="slides/slide3.xml"/><Relationship Id="rId19" Type="http://schemas.openxmlformats.org/officeDocument/2006/relationships/slide" Target="slides/slide12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2.xml"/><Relationship Id="rId14" Type="http://schemas.openxmlformats.org/officeDocument/2006/relationships/slide" Target="slides/slide7.xml"/><Relationship Id="rId22" Type="http://schemas.openxmlformats.org/officeDocument/2006/relationships/slide" Target="slides/slide15.xml"/><Relationship Id="rId27" Type="http://schemas.openxmlformats.org/officeDocument/2006/relationships/viewProps" Target="viewProps.xml"/><Relationship Id="rId30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ulie Crossman" userId="d902ac89-ff56-4e5d-982f-3384b0284abe" providerId="ADAL" clId="{79ABD743-375C-4AF6-8327-CF766A46D131}"/>
    <pc:docChg chg="modSld">
      <pc:chgData name="Julie Crossman" userId="d902ac89-ff56-4e5d-982f-3384b0284abe" providerId="ADAL" clId="{79ABD743-375C-4AF6-8327-CF766A46D131}" dt="2024-03-13T15:42:38.861" v="3" actId="20577"/>
      <pc:docMkLst>
        <pc:docMk/>
      </pc:docMkLst>
      <pc:sldChg chg="modSp mod">
        <pc:chgData name="Julie Crossman" userId="d902ac89-ff56-4e5d-982f-3384b0284abe" providerId="ADAL" clId="{79ABD743-375C-4AF6-8327-CF766A46D131}" dt="2024-03-13T15:42:38.861" v="3" actId="20577"/>
        <pc:sldMkLst>
          <pc:docMk/>
          <pc:sldMk cId="1026099752" sldId="688"/>
        </pc:sldMkLst>
        <pc:spChg chg="mod">
          <ac:chgData name="Julie Crossman" userId="d902ac89-ff56-4e5d-982f-3384b0284abe" providerId="ADAL" clId="{79ABD743-375C-4AF6-8327-CF766A46D131}" dt="2024-03-13T15:42:38.861" v="3" actId="20577"/>
          <ac:spMkLst>
            <pc:docMk/>
            <pc:sldMk cId="1026099752" sldId="688"/>
            <ac:spMk id="5" creationId="{745A1E71-F4A6-42D4-8D85-AE2EB6BC879C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DEF2066-0C24-4A5E-BD34-433F679213C8}" type="datetimeFigureOut">
              <a:rPr lang="en-GB" smtClean="0"/>
              <a:t>13/03/2024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D2702E3-FA06-49D6-B9EC-2E48D0E131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226884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Steve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122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34DA9608-549B-4C06-95FD-868A3BC5443A}" type="slidenum">
              <a:rPr kumimoji="0" lang="en-US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pPr marL="0" marR="0" lvl="0" indent="0" algn="r" defTabSz="911225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2</a:t>
            </a:fld>
            <a:endParaRPr kumimoji="0" lang="en-US" altLang="en-US" sz="12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17592569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Julie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122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34DA9608-549B-4C06-95FD-868A3BC5443A}" type="slidenum">
              <a:rPr kumimoji="0" lang="en-US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pPr marL="0" marR="0" lvl="0" indent="0" algn="r" defTabSz="911225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endParaRPr kumimoji="0" lang="en-US" altLang="en-US" sz="12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1829440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Julie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122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34DA9608-549B-4C06-95FD-868A3BC5443A}" type="slidenum">
              <a:rPr kumimoji="0" lang="en-US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pPr marL="0" marR="0" lvl="0" indent="0" algn="r" defTabSz="911225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en-US" altLang="en-US" sz="12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78244917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Case studies and feedback from leadership questionnaires- Feedback and discussion </a:t>
            </a:r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D2702E3-FA06-49D6-B9EC-2E48D0E131DB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331285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3108" y="1470582"/>
            <a:ext cx="340130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5269584" y="1470582"/>
            <a:ext cx="340130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97676181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8665" y="365126"/>
            <a:ext cx="8611385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8665" y="1825625"/>
            <a:ext cx="8611385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712915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853AE37B-ABD6-468B-9CE2-67A1107E0B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1221A0-025D-4279-933B-DE6F1305EEAE}" type="datetimeFigureOut">
              <a:rPr lang="en-US"/>
              <a:pPr>
                <a:defRPr/>
              </a:pPr>
              <a:t>3/13/2024</a:t>
            </a:fld>
            <a:endParaRPr 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6F6FFC2-C815-4C3B-8D6E-41A10158BED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E2DB9D8E-8A6D-4727-96BE-F793365BBC9A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9518945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7310CF-D208-4DCA-A75D-36DC42B653E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02AE9DA-2056-4561-A1CD-CDDCA7D1D1D2}" type="datetimeFigureOut">
              <a:rPr lang="en-US"/>
              <a:pPr>
                <a:defRPr/>
              </a:pPr>
              <a:t>3/13/2024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8347D29-C3CD-4DCA-A699-5F614B3DD4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hangingPunct="1"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5F5665E-8A53-400F-A6A4-151256E035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1F3F627-4833-4259-9028-BD18A125CA43}" type="slidenum">
              <a:rPr lang="en-US" altLang="en-US"/>
              <a:pPr/>
              <a:t>‹#›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41740995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94460C2-9137-421D-9C42-14645DA745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C3F015-0184-46A2-815C-5CB3904927F0}" type="datetimeFigureOut">
              <a:rPr lang="en-US"/>
              <a:pPr>
                <a:defRPr/>
              </a:pPr>
              <a:t>3/13/2024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A71C165-D8CB-4A35-AF99-8EC89CB7F0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hangingPunct="1"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06C28C-3BA3-4C93-A76C-700D703A88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93469D9-DC9B-479C-9AFD-02501356F58F}" type="slidenum">
              <a:rPr lang="en-US" altLang="en-US"/>
              <a:pPr/>
              <a:t>‹#›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68190513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FC4CBED-6546-4C6C-A1F7-56A6D3B745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FB567D1-7A73-4D28-B429-0B14532917F1}" type="datetimeFigureOut">
              <a:rPr lang="en-US"/>
              <a:pPr>
                <a:defRPr/>
              </a:pPr>
              <a:t>3/13/2024</a:t>
            </a:fld>
            <a:endParaRPr 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9E12AFDA-0601-483F-9BAB-9914F5E6925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AEA72ABC-6BC6-49B6-AFDA-56524CD2D40A}" type="slidenum">
              <a:rPr lang="en-US" altLang="en-US"/>
              <a:pPr/>
              <a:t>‹#›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64642549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10B3E8AC-8539-4C07-BD0E-DE5D6D02D8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29530A-7918-494F-ACB4-20283BF012C7}" type="datetimeFigureOut">
              <a:rPr lang="en-US"/>
              <a:pPr>
                <a:defRPr/>
              </a:pPr>
              <a:t>3/13/2024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DA264A-A470-4CA1-B19A-1FEF7FA11D53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FE050CA8-2658-4F0A-A74E-E04F69843644}" type="slidenum">
              <a:rPr lang="en-US" altLang="en-US"/>
              <a:pPr/>
              <a:t>‹#›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69734073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0834F37C-1F00-48DE-A8C4-ECFD6C547F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E8FF3C-1E5E-4CA4-8599-004387968F42}" type="datetimeFigureOut">
              <a:rPr lang="en-US"/>
              <a:pPr>
                <a:defRPr/>
              </a:pPr>
              <a:t>3/13/2024</a:t>
            </a:fld>
            <a:endParaRPr lang="en-US" dirty="0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CBE00681-E2D9-46D1-B444-5A72E2F48D3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208B183F-D341-4049-B5FC-B5AF8DCCA76E}" type="slidenum">
              <a:rPr lang="en-US" altLang="en-US"/>
              <a:pPr/>
              <a:t>‹#›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6817404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C0A41194-D772-4AC5-9EE4-B495CA6FFD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056C26F-F1B7-4F3B-B3F4-ACE0D9A747DE}" type="datetimeFigureOut">
              <a:rPr lang="en-US"/>
              <a:pPr>
                <a:defRPr/>
              </a:pPr>
              <a:t>3/13/2024</a:t>
            </a:fld>
            <a:endParaRPr lang="en-US" dirty="0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552FC1F3-4E6A-4459-9219-F61F3D91E64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38A0D826-601F-4CCE-8E55-2081BFA7BDF4}" type="slidenum">
              <a:rPr lang="en-US" altLang="en-US"/>
              <a:pPr/>
              <a:t>‹#›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01826689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853AE37B-ABD6-468B-9CE2-67A1107E0B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1221A0-025D-4279-933B-DE6F1305EEAE}" type="datetimeFigureOut">
              <a:rPr lang="en-US"/>
              <a:pPr>
                <a:defRPr/>
              </a:pPr>
              <a:t>3/13/2024</a:t>
            </a:fld>
            <a:endParaRPr lang="en-US" dirty="0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6F6FFC2-C815-4C3B-8D6E-41A10158BED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E2DB9D8E-8A6D-4727-96BE-F793365BBC9A}" type="slidenum">
              <a:rPr lang="en-US" altLang="en-US"/>
              <a:pPr/>
              <a:t>‹#›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42895190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1A4250F3-CBDB-4A79-A409-ABA48097A0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5C9DE3F-5799-4F99-89E3-46A8017CEB5A}" type="datetimeFigureOut">
              <a:rPr lang="en-US"/>
              <a:pPr>
                <a:defRPr/>
              </a:pPr>
              <a:t>3/13/2024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F06879-4227-48AA-874F-A16A689EA07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9AC92756-0EBF-496D-8BB6-694E00B90F90}" type="slidenum">
              <a:rPr lang="en-US" altLang="en-US"/>
              <a:pPr/>
              <a:t>‹#›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70011558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E3B7D8F9-9E00-42A8-B93F-E28079E9D0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6E28AB-C5B4-4D3C-97F6-27E5B2273FE3}" type="datetimeFigureOut">
              <a:rPr lang="en-US"/>
              <a:pPr>
                <a:defRPr/>
              </a:pPr>
              <a:t>3/13/2024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F4A564E-68AD-4CF1-ABF0-F6F4A8BA490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A174AF80-A817-450F-A5A0-BD5D6EA3BBD6}" type="slidenum">
              <a:rPr lang="en-US" altLang="en-US"/>
              <a:pPr/>
              <a:t>‹#›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423199775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D5C6F50-43F9-4571-B95D-66E0861C64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EFB6C6-79C3-4F89-9C9E-8C1D8F30A73D}" type="datetimeFigureOut">
              <a:rPr lang="en-US"/>
              <a:pPr>
                <a:defRPr/>
              </a:pPr>
              <a:t>3/13/2024</a:t>
            </a:fld>
            <a:endParaRPr 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BE1CBC72-8292-4953-88E2-432B96AEEAD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DC3AF285-893A-4AEC-8FEE-2A8D58F41ACD}" type="slidenum">
              <a:rPr lang="en-US" altLang="en-US"/>
              <a:pPr/>
              <a:t>‹#›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38230532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27F424B-3F4D-4DD7-920A-579FF8BB3C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7B6503-2913-4A70-9632-F71A1AE3CA2A}" type="datetimeFigureOut">
              <a:rPr lang="en-US"/>
              <a:pPr>
                <a:defRPr/>
              </a:pPr>
              <a:t>3/13/2024</a:t>
            </a:fld>
            <a:endParaRPr 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B5F44F11-5C54-4BB5-8F00-B8982E6C96A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8B1C11ED-A7A2-4B5C-9D9E-4DDF997ACE05}" type="slidenum">
              <a:rPr lang="en-US" altLang="en-US"/>
              <a:pPr/>
              <a:t>‹#›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67381201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711572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theme" Target="../theme/theme2.xml"/><Relationship Id="rId2" Type="http://schemas.openxmlformats.org/officeDocument/2006/relationships/slideLayout" Target="../slideLayouts/slideLayout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1.xml"/><Relationship Id="rId13" Type="http://schemas.openxmlformats.org/officeDocument/2006/relationships/image" Target="../media/image3.jpeg"/><Relationship Id="rId3" Type="http://schemas.openxmlformats.org/officeDocument/2006/relationships/slideLayout" Target="../slideLayouts/slideLayout6.xml"/><Relationship Id="rId7" Type="http://schemas.openxmlformats.org/officeDocument/2006/relationships/slideLayout" Target="../slideLayouts/slideLayout10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5.xml"/><Relationship Id="rId1" Type="http://schemas.openxmlformats.org/officeDocument/2006/relationships/slideLayout" Target="../slideLayouts/slideLayout4.xml"/><Relationship Id="rId6" Type="http://schemas.openxmlformats.org/officeDocument/2006/relationships/slideLayout" Target="../slideLayouts/slideLayout9.xml"/><Relationship Id="rId11" Type="http://schemas.openxmlformats.org/officeDocument/2006/relationships/slideLayout" Target="../slideLayouts/slideLayout14.xml"/><Relationship Id="rId5" Type="http://schemas.openxmlformats.org/officeDocument/2006/relationships/slideLayout" Target="../slideLayouts/slideLayout8.xml"/><Relationship Id="rId10" Type="http://schemas.openxmlformats.org/officeDocument/2006/relationships/slideLayout" Target="../slideLayouts/slideLayout13.xml"/><Relationship Id="rId4" Type="http://schemas.openxmlformats.org/officeDocument/2006/relationships/slideLayout" Target="../slideLayouts/slideLayout7.xml"/><Relationship Id="rId9" Type="http://schemas.openxmlformats.org/officeDocument/2006/relationships/slideLayout" Target="../slideLayouts/slideLayout12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1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73108" y="1470582"/>
            <a:ext cx="340130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510812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0383" y="365126"/>
            <a:ext cx="86679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40383" y="1825625"/>
            <a:ext cx="86679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83838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  <p:sldLayoutId id="2147483677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C8754DC7-7F18-4385-9AB1-41F414A3F635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B7EBE12-6755-4CB4-A38A-85544100D111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37F54C-81AE-4B4A-9E79-DA4B094291C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hangingPunct="1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BA37ACC8-7FC2-4F28-B656-FE57FA73C17D}" type="datetimeFigureOut">
              <a:rPr lang="en-US"/>
              <a:pPr>
                <a:defRPr/>
              </a:pPr>
              <a:t>3/13/2024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F9FE220-A09F-49F0-ABFD-BF514E08CB4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</a:defRPr>
            </a:lvl1pPr>
          </a:lstStyle>
          <a:p>
            <a:fld id="{98888853-D099-474E-AA42-47E919A0F69A}" type="slidenum">
              <a:rPr lang="en-US" altLang="en-US"/>
              <a:pPr/>
              <a:t>‹#›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4563608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680" r:id="rId2"/>
    <p:sldLayoutId id="2147483681" r:id="rId3"/>
    <p:sldLayoutId id="2147483682" r:id="rId4"/>
    <p:sldLayoutId id="2147483683" r:id="rId5"/>
    <p:sldLayoutId id="2147483684" r:id="rId6"/>
    <p:sldLayoutId id="2147483685" r:id="rId7"/>
    <p:sldLayoutId id="2147483686" r:id="rId8"/>
    <p:sldLayoutId id="2147483687" r:id="rId9"/>
    <p:sldLayoutId id="2147483688" r:id="rId10"/>
    <p:sldLayoutId id="2147483689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 autoUpdateAnimBg="0" advAuto="0">
        <p:tmplLst>
          <p:tmpl lvl="1">
            <p:tnLst>
              <p:par>
                <p:cTn presetID="22" presetClass="entr" presetSubtype="8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wipe(left)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2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wipe(left)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2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wipe(left)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2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wipe(left)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2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wipe(left)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text, sky, outdoor, sign&#10;&#10;Description automatically generated">
            <a:extLst>
              <a:ext uri="{FF2B5EF4-FFF2-40B4-BE49-F238E27FC236}">
                <a16:creationId xmlns:a16="http://schemas.microsoft.com/office/drawing/2014/main" id="{B11DD05D-E9D6-9843-8D15-F038D77E7422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70850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9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9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instagram.com/reel/CoZ_pMugPxf/?igshid=MDJmNzVkMjY%3D" TargetMode="External"/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slideLayout" Target="../slideLayouts/slideLayout3.xml"/><Relationship Id="rId1" Type="http://schemas.openxmlformats.org/officeDocument/2006/relationships/video" Target="https://www.youtube.com/embed/nSUJwmPQEyg?feature=oembed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18.png"/><Relationship Id="rId4" Type="http://schemas.openxmlformats.org/officeDocument/2006/relationships/image" Target="../media/image17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bc.co.uk/programmes/p08tr883" TargetMode="External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3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3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slideLayout" Target="../slideLayouts/slideLayout3.xml"/><Relationship Id="rId1" Type="http://schemas.openxmlformats.org/officeDocument/2006/relationships/video" Target="https://www.youtube.com/embed/o4XX90lqT6E?feature=oembed" TargetMode="Externa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3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gif"/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E9004F-BFD6-4ADC-A0B5-89A9E2C7C4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597160" y="1226488"/>
            <a:ext cx="5710335" cy="3109845"/>
          </a:xfrm>
        </p:spPr>
        <p:txBody>
          <a:bodyPr lIns="91440" tIns="45720" rIns="91440" bIns="45720" anchor="t"/>
          <a:lstStyle/>
          <a:p>
            <a:pPr algn="ctr"/>
            <a:r>
              <a:rPr lang="en-GB" sz="2600" b="1" dirty="0">
                <a:solidFill>
                  <a:srgbClr val="FFCC66"/>
                </a:solidFill>
                <a:latin typeface="Arial Black"/>
                <a:cs typeface="Arial"/>
              </a:rPr>
              <a:t>Modules BMPF7302D</a:t>
            </a:r>
            <a:br>
              <a:rPr lang="en-GB" sz="2600" b="1" dirty="0">
                <a:solidFill>
                  <a:srgbClr val="FFCC66"/>
                </a:solidFill>
                <a:latin typeface="Arial Black"/>
                <a:cs typeface="Arial"/>
              </a:rPr>
            </a:br>
            <a:r>
              <a:rPr lang="en-GB" sz="2600" b="1" dirty="0">
                <a:solidFill>
                  <a:srgbClr val="FFCC66"/>
                </a:solidFill>
                <a:latin typeface="Arial Black"/>
                <a:cs typeface="Arial"/>
              </a:rPr>
              <a:t>            BMPF7021</a:t>
            </a:r>
            <a:br>
              <a:rPr lang="en-GB" sz="2600" b="1" dirty="0">
                <a:solidFill>
                  <a:srgbClr val="FFCC66"/>
                </a:solidFill>
                <a:latin typeface="Arial Black"/>
                <a:cs typeface="Arial"/>
              </a:rPr>
            </a:br>
            <a:r>
              <a:rPr lang="en-GB" sz="2600" b="1" dirty="0">
                <a:latin typeface="Arial Black"/>
                <a:cs typeface="Arial"/>
              </a:rPr>
              <a:t> </a:t>
            </a:r>
            <a:br>
              <a:rPr lang="en-GB" sz="2600" b="1" dirty="0">
                <a:latin typeface="Arial Black"/>
              </a:rPr>
            </a:br>
            <a:r>
              <a:rPr lang="en-GB" sz="2600" b="1" dirty="0">
                <a:latin typeface="Arial Black"/>
                <a:cs typeface="Arial"/>
              </a:rPr>
              <a:t>Authenticity and </a:t>
            </a:r>
            <a:br>
              <a:rPr lang="en-GB" sz="2600" b="1" dirty="0">
                <a:latin typeface="Arial Black"/>
                <a:cs typeface="Arial"/>
              </a:rPr>
            </a:br>
            <a:r>
              <a:rPr lang="en-GB" sz="2600" b="1" dirty="0">
                <a:latin typeface="Arial Black"/>
                <a:cs typeface="Arial"/>
              </a:rPr>
              <a:t>the Role of the </a:t>
            </a:r>
            <a:br>
              <a:rPr lang="en-GB" sz="2600" b="1" dirty="0">
                <a:latin typeface="Arial Black"/>
                <a:cs typeface="Arial"/>
              </a:rPr>
            </a:br>
            <a:r>
              <a:rPr lang="en-GB" sz="2600" b="1" dirty="0">
                <a:latin typeface="Arial Black"/>
                <a:cs typeface="Arial"/>
              </a:rPr>
              <a:t>Leader </a:t>
            </a:r>
            <a:br>
              <a:rPr lang="en-GB" sz="2600" b="1" dirty="0">
                <a:latin typeface="Arial Black"/>
                <a:cs typeface="Arial"/>
              </a:rPr>
            </a:br>
            <a:br>
              <a:rPr lang="en-GB" sz="2600" b="1" dirty="0">
                <a:latin typeface="Arial Black"/>
                <a:cs typeface="Arial"/>
              </a:rPr>
            </a:br>
            <a:r>
              <a:rPr lang="en-GB" sz="2600" b="1" dirty="0">
                <a:solidFill>
                  <a:srgbClr val="FFCC66"/>
                </a:solidFill>
                <a:latin typeface="Arial Black"/>
                <a:cs typeface="Arial"/>
              </a:rPr>
              <a:t>Module BMPF7319D</a:t>
            </a:r>
            <a:br>
              <a:rPr lang="en-GB" sz="2600" b="1" dirty="0">
                <a:latin typeface="Arial Black"/>
                <a:cs typeface="Arial"/>
              </a:rPr>
            </a:br>
            <a:r>
              <a:rPr lang="en-GB" sz="2600" b="1" dirty="0">
                <a:latin typeface="Arial Black"/>
                <a:cs typeface="Arial"/>
              </a:rPr>
              <a:t>Reflection on Clinical</a:t>
            </a:r>
            <a:br>
              <a:rPr lang="en-GB" sz="2600" b="1" dirty="0">
                <a:latin typeface="Arial Black"/>
                <a:cs typeface="Arial"/>
              </a:rPr>
            </a:br>
            <a:r>
              <a:rPr lang="en-GB" sz="2600" b="1" dirty="0">
                <a:latin typeface="Arial Black"/>
                <a:cs typeface="Arial"/>
              </a:rPr>
              <a:t>Leadership </a:t>
            </a:r>
            <a:br>
              <a:rPr lang="en-GB" sz="2600" b="1" dirty="0">
                <a:solidFill>
                  <a:srgbClr val="E0BC4C"/>
                </a:solidFill>
                <a:latin typeface="Arial Black"/>
                <a:cs typeface="Arial"/>
              </a:rPr>
            </a:br>
            <a:br>
              <a:rPr lang="en-GB" sz="2600" b="1" dirty="0">
                <a:solidFill>
                  <a:srgbClr val="E0BC4C"/>
                </a:solidFill>
                <a:latin typeface="Arial Black"/>
                <a:cs typeface="Arial"/>
              </a:rPr>
            </a:br>
            <a:r>
              <a:rPr lang="en-GB" sz="2600" b="1" dirty="0">
                <a:solidFill>
                  <a:srgbClr val="21B9EF"/>
                </a:solidFill>
                <a:latin typeface="Arial Black"/>
                <a:cs typeface="Arial"/>
              </a:rPr>
              <a:t>Day 2</a:t>
            </a:r>
            <a:endParaRPr lang="en-GB" sz="2600" dirty="0">
              <a:solidFill>
                <a:srgbClr val="21B9EF"/>
              </a:solidFill>
              <a:latin typeface="Arial Black"/>
            </a:endParaRPr>
          </a:p>
        </p:txBody>
      </p:sp>
    </p:spTree>
    <p:extLst>
      <p:ext uri="{BB962C8B-B14F-4D97-AF65-F5344CB8AC3E}">
        <p14:creationId xmlns:p14="http://schemas.microsoft.com/office/powerpoint/2010/main" val="147249044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itle 2">
            <a:extLst>
              <a:ext uri="{FF2B5EF4-FFF2-40B4-BE49-F238E27FC236}">
                <a16:creationId xmlns:a16="http://schemas.microsoft.com/office/drawing/2014/main" id="{3F5AC810-5310-4504-B1F9-4BF18C7B20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/>
          <a:p>
            <a:r>
              <a:rPr lang="en-GB" altLang="en-US" b="1" dirty="0"/>
              <a:t>Learning Outcomes</a:t>
            </a:r>
            <a:endParaRPr lang="en-US" altLang="en-US" b="1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4B0BA0C4-C58C-404E-9735-F953F496175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0" y="2479058"/>
            <a:ext cx="4038600" cy="2231326"/>
          </a:xfrm>
          <a:prstGeom prst="rect">
            <a:avLst/>
          </a:prstGeom>
          <a:noFill/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745A1E71-F4A6-42D4-8D85-AE2EB6BC879C}"/>
              </a:ext>
            </a:extLst>
          </p:cNvPr>
          <p:cNvSpPr/>
          <p:nvPr/>
        </p:nvSpPr>
        <p:spPr bwMode="auto">
          <a:xfrm>
            <a:off x="4800600" y="2499033"/>
            <a:ext cx="4038600" cy="160019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pPr marL="0" marR="0" lvl="0" indent="0" algn="l" defTabSz="914400" rtl="0" eaLnBrk="0" fontAlgn="base" latinLnBrk="0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Critically evaluate at least five leadership theories and their relevance to the workplace</a:t>
            </a:r>
          </a:p>
        </p:txBody>
      </p:sp>
    </p:spTree>
    <p:extLst>
      <p:ext uri="{BB962C8B-B14F-4D97-AF65-F5344CB8AC3E}">
        <p14:creationId xmlns:p14="http://schemas.microsoft.com/office/powerpoint/2010/main" val="102609975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BE4F33-8B54-4892-BBE7-84E2D4C020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-152400"/>
            <a:ext cx="8229600" cy="1143000"/>
          </a:xfrm>
        </p:spPr>
        <p:txBody>
          <a:bodyPr/>
          <a:lstStyle/>
          <a:p>
            <a:r>
              <a:rPr lang="en-GB" sz="4000" b="1" dirty="0">
                <a:solidFill>
                  <a:schemeClr val="accent5">
                    <a:lumMod val="50000"/>
                  </a:schemeClr>
                </a:solidFill>
              </a:rPr>
              <a:t>Leadership / management</a:t>
            </a:r>
          </a:p>
        </p:txBody>
      </p:sp>
      <p:graphicFrame>
        <p:nvGraphicFramePr>
          <p:cNvPr id="3" name="Table 3">
            <a:extLst>
              <a:ext uri="{FF2B5EF4-FFF2-40B4-BE49-F238E27FC236}">
                <a16:creationId xmlns:a16="http://schemas.microsoft.com/office/drawing/2014/main" id="{AE49C96D-6BB0-47E6-99CC-3DDBA1617919}"/>
              </a:ext>
            </a:extLst>
          </p:cNvPr>
          <p:cNvGraphicFramePr>
            <a:graphicFrameLocks noGrp="1"/>
          </p:cNvGraphicFramePr>
          <p:nvPr/>
        </p:nvGraphicFramePr>
        <p:xfrm>
          <a:off x="762000" y="838200"/>
          <a:ext cx="7543800" cy="48209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76400">
                  <a:extLst>
                    <a:ext uri="{9D8B030D-6E8A-4147-A177-3AD203B41FA5}">
                      <a16:colId xmlns:a16="http://schemas.microsoft.com/office/drawing/2014/main" val="303881863"/>
                    </a:ext>
                  </a:extLst>
                </a:gridCol>
                <a:gridCol w="2819400">
                  <a:extLst>
                    <a:ext uri="{9D8B030D-6E8A-4147-A177-3AD203B41FA5}">
                      <a16:colId xmlns:a16="http://schemas.microsoft.com/office/drawing/2014/main" val="3192857304"/>
                    </a:ext>
                  </a:extLst>
                </a:gridCol>
                <a:gridCol w="3048000">
                  <a:extLst>
                    <a:ext uri="{9D8B030D-6E8A-4147-A177-3AD203B41FA5}">
                      <a16:colId xmlns:a16="http://schemas.microsoft.com/office/drawing/2014/main" val="1351398613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Subject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Leader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Manager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4159486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chemeClr val="accent5">
                              <a:lumMod val="50000"/>
                            </a:schemeClr>
                          </a:solidFill>
                        </a:rPr>
                        <a:t>Persuasion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Sell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Tell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6676547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chemeClr val="accent5">
                              <a:lumMod val="50000"/>
                            </a:schemeClr>
                          </a:solidFill>
                        </a:rPr>
                        <a:t>Style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Transformational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Transactional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2859938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chemeClr val="accent5">
                              <a:lumMod val="50000"/>
                            </a:schemeClr>
                          </a:solidFill>
                        </a:rPr>
                        <a:t>Exchange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Excitement for work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Money for work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7112013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chemeClr val="accent5">
                              <a:lumMod val="50000"/>
                            </a:schemeClr>
                          </a:solidFill>
                        </a:rPr>
                        <a:t>Likes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Striving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Action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197239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chemeClr val="accent5">
                              <a:lumMod val="50000"/>
                            </a:schemeClr>
                          </a:solidFill>
                        </a:rPr>
                        <a:t>Wants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Achievement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Results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6733741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chemeClr val="accent5">
                              <a:lumMod val="50000"/>
                            </a:schemeClr>
                          </a:solidFill>
                        </a:rPr>
                        <a:t>Risk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Takes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Minimises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3448872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chemeClr val="accent5">
                              <a:lumMod val="50000"/>
                            </a:schemeClr>
                          </a:solidFill>
                        </a:rPr>
                        <a:t>Rules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Breaks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Makes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498192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chemeClr val="accent5">
                              <a:lumMod val="50000"/>
                            </a:schemeClr>
                          </a:solidFill>
                        </a:rPr>
                        <a:t>Conflict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Uses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Avoids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5579073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chemeClr val="accent5">
                              <a:lumMod val="50000"/>
                            </a:schemeClr>
                          </a:solidFill>
                        </a:rPr>
                        <a:t>Direction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New roads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Existing Roads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0693761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chemeClr val="accent5">
                              <a:lumMod val="50000"/>
                            </a:schemeClr>
                          </a:solidFill>
                        </a:rPr>
                        <a:t>Truth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Seeks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Establishes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1187065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chemeClr val="accent5">
                              <a:lumMod val="50000"/>
                            </a:schemeClr>
                          </a:solidFill>
                        </a:rPr>
                        <a:t>Concern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What is right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Being right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7727414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chemeClr val="accent5">
                              <a:lumMod val="50000"/>
                            </a:schemeClr>
                          </a:solidFill>
                        </a:rPr>
                        <a:t>Credit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Gives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Takes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3267162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4350052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BE4F33-8B54-4892-BBE7-84E2D4C020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-152400"/>
            <a:ext cx="8229600" cy="1143000"/>
          </a:xfrm>
        </p:spPr>
        <p:txBody>
          <a:bodyPr/>
          <a:lstStyle/>
          <a:p>
            <a:r>
              <a:rPr lang="en-GB" sz="4000" b="1" dirty="0">
                <a:solidFill>
                  <a:schemeClr val="accent5">
                    <a:lumMod val="50000"/>
                  </a:schemeClr>
                </a:solidFill>
              </a:rPr>
              <a:t>Leadership / management</a:t>
            </a:r>
          </a:p>
        </p:txBody>
      </p:sp>
      <p:graphicFrame>
        <p:nvGraphicFramePr>
          <p:cNvPr id="3" name="Table 3">
            <a:extLst>
              <a:ext uri="{FF2B5EF4-FFF2-40B4-BE49-F238E27FC236}">
                <a16:creationId xmlns:a16="http://schemas.microsoft.com/office/drawing/2014/main" id="{AE49C96D-6BB0-47E6-99CC-3DDBA1617919}"/>
              </a:ext>
            </a:extLst>
          </p:cNvPr>
          <p:cNvGraphicFramePr>
            <a:graphicFrameLocks noGrp="1"/>
          </p:cNvGraphicFramePr>
          <p:nvPr/>
        </p:nvGraphicFramePr>
        <p:xfrm>
          <a:off x="762000" y="838200"/>
          <a:ext cx="7543800" cy="48209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76400">
                  <a:extLst>
                    <a:ext uri="{9D8B030D-6E8A-4147-A177-3AD203B41FA5}">
                      <a16:colId xmlns:a16="http://schemas.microsoft.com/office/drawing/2014/main" val="303881863"/>
                    </a:ext>
                  </a:extLst>
                </a:gridCol>
                <a:gridCol w="2819400">
                  <a:extLst>
                    <a:ext uri="{9D8B030D-6E8A-4147-A177-3AD203B41FA5}">
                      <a16:colId xmlns:a16="http://schemas.microsoft.com/office/drawing/2014/main" val="3192857304"/>
                    </a:ext>
                  </a:extLst>
                </a:gridCol>
                <a:gridCol w="3048000">
                  <a:extLst>
                    <a:ext uri="{9D8B030D-6E8A-4147-A177-3AD203B41FA5}">
                      <a16:colId xmlns:a16="http://schemas.microsoft.com/office/drawing/2014/main" val="1351398613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Subject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Leader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Manager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4159486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chemeClr val="accent5">
                              <a:lumMod val="50000"/>
                            </a:schemeClr>
                          </a:solidFill>
                        </a:rPr>
                        <a:t>Essence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Change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Stability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6676547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chemeClr val="accent5">
                              <a:lumMod val="50000"/>
                            </a:schemeClr>
                          </a:solidFill>
                        </a:rPr>
                        <a:t>Focus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Leading people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Managing work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2859938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chemeClr val="accent5">
                              <a:lumMod val="50000"/>
                            </a:schemeClr>
                          </a:solidFill>
                        </a:rPr>
                        <a:t>Have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Followers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Subordinates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7112013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chemeClr val="accent5">
                              <a:lumMod val="50000"/>
                            </a:schemeClr>
                          </a:solidFill>
                        </a:rPr>
                        <a:t>Horizon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Long-term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Short-term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197239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chemeClr val="accent5">
                              <a:lumMod val="50000"/>
                            </a:schemeClr>
                          </a:solidFill>
                        </a:rPr>
                        <a:t>Seeks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Vision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Objectives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6733741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chemeClr val="accent5">
                              <a:lumMod val="50000"/>
                            </a:schemeClr>
                          </a:solidFill>
                        </a:rPr>
                        <a:t>Approach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Sets direction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Plans detail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3448872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chemeClr val="accent5">
                              <a:lumMod val="50000"/>
                            </a:schemeClr>
                          </a:solidFill>
                        </a:rPr>
                        <a:t>Decision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Facilitates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Makes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498192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chemeClr val="accent5">
                              <a:lumMod val="50000"/>
                            </a:schemeClr>
                          </a:solidFill>
                        </a:rPr>
                        <a:t>Power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Personal charisma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Formal authority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5579073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chemeClr val="accent5">
                              <a:lumMod val="50000"/>
                            </a:schemeClr>
                          </a:solidFill>
                        </a:rPr>
                        <a:t>Appeal to…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Heart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Head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0693761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chemeClr val="accent5">
                              <a:lumMod val="50000"/>
                            </a:schemeClr>
                          </a:solidFill>
                        </a:rPr>
                        <a:t>Energy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Passion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Control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1187065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chemeClr val="accent5">
                              <a:lumMod val="50000"/>
                            </a:schemeClr>
                          </a:solidFill>
                        </a:rPr>
                        <a:t>Dynamic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Proactive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Reactive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7727414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chemeClr val="accent5">
                              <a:lumMod val="50000"/>
                            </a:schemeClr>
                          </a:solidFill>
                        </a:rPr>
                        <a:t>Blame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Takes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Gives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6925678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44296604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B74BB221-D6BD-1EE0-B5BD-AC4DBEF5B47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10551" y="0"/>
            <a:ext cx="6833449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3758373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232F7B-0305-8EC7-A553-53E817911B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Simon Sinek on Leadership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EE53465-1E99-DAF0-E175-900840DF465E}"/>
              </a:ext>
            </a:extLst>
          </p:cNvPr>
          <p:cNvSpPr txBox="1"/>
          <p:nvPr/>
        </p:nvSpPr>
        <p:spPr>
          <a:xfrm>
            <a:off x="1324947" y="2214208"/>
            <a:ext cx="6811347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2"/>
              </a:rPr>
              <a:t>Instagram video by My Corporate Hell • Feb 8, 2023 at 3:21 PM</a:t>
            </a: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799997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>
            <a:hlinkClick r:id="" action="ppaction://media"/>
            <a:extLst>
              <a:ext uri="{FF2B5EF4-FFF2-40B4-BE49-F238E27FC236}">
                <a16:creationId xmlns:a16="http://schemas.microsoft.com/office/drawing/2014/main" id="{407755BC-8124-40C7-AD35-691D14F658EF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0" y="-9231"/>
            <a:ext cx="9165566" cy="68681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032785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3453D1-3A7D-4193-9AAE-8A578C4E3032}"/>
              </a:ext>
            </a:extLst>
          </p:cNvPr>
          <p:cNvSpPr txBox="1">
            <a:spLocks/>
          </p:cNvSpPr>
          <p:nvPr/>
        </p:nvSpPr>
        <p:spPr bwMode="auto">
          <a:xfrm>
            <a:off x="457200" y="285723"/>
            <a:ext cx="8229600" cy="857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68580" tIns="34290" rIns="68580" bIns="34290" numCol="1" anchor="ctr" anchorCtr="0" compatLnSpc="1">
            <a:prstTxWarp prst="textNoShape">
              <a:avLst/>
            </a:prstTxWarp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defRPr/>
            </a:pPr>
            <a:r>
              <a:rPr lang="en-GB" sz="4000" b="1">
                <a:solidFill>
                  <a:srgbClr val="3A6478"/>
                </a:solidFill>
                <a:ea typeface="+mj-lt"/>
                <a:cs typeface="+mj-lt"/>
              </a:rPr>
              <a:t>Leadership and authenticity  </a:t>
            </a:r>
            <a:endParaRPr lang="en-GB" sz="4000" b="1" i="0" u="none" strike="noStrike" kern="1200" cap="none" spc="0" normalizeH="0" baseline="0" noProof="0">
              <a:ln>
                <a:noFill/>
              </a:ln>
              <a:solidFill>
                <a:srgbClr val="3A6478"/>
              </a:solidFill>
              <a:effectLst/>
              <a:uLnTx/>
              <a:uFillTx/>
              <a:ea typeface="+mj-lt"/>
              <a:cs typeface="+mj-lt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FB6885E-3D97-4B3B-8823-AC26356F9F2E}"/>
              </a:ext>
            </a:extLst>
          </p:cNvPr>
          <p:cNvSpPr txBox="1"/>
          <p:nvPr/>
        </p:nvSpPr>
        <p:spPr>
          <a:xfrm>
            <a:off x="4573583" y="1922055"/>
            <a:ext cx="3811530" cy="2430858"/>
          </a:xfrm>
          <a:prstGeom prst="rect">
            <a:avLst/>
          </a:prstGeom>
          <a:noFill/>
        </p:spPr>
        <p:txBody>
          <a:bodyPr wrap="square" lIns="68580" tIns="34290" rIns="68580" bIns="34290" anchor="t">
            <a:spAutoFit/>
          </a:bodyPr>
          <a:lstStyle/>
          <a:p>
            <a:pPr marL="342900" indent="-342900">
              <a:lnSpc>
                <a:spcPct val="107000"/>
              </a:lnSpc>
              <a:spcAft>
                <a:spcPts val="600"/>
              </a:spcAft>
              <a:buFont typeface="Courier New"/>
              <a:buChar char="o"/>
            </a:pPr>
            <a:r>
              <a:rPr lang="en-GB" sz="2800">
                <a:effectLst/>
                <a:latin typeface="Calibri"/>
                <a:ea typeface="Calibri" panose="020F0502020204030204" pitchFamily="34" charset="0"/>
                <a:cs typeface="Arial"/>
              </a:rPr>
              <a:t>A timeline of leadership models and approaches </a:t>
            </a:r>
            <a:endParaRPr lang="en-GB" sz="2800">
              <a:latin typeface="Calibri" panose="020F0502020204030204" pitchFamily="34" charset="0"/>
              <a:ea typeface="Calibri" panose="020F0502020204030204" pitchFamily="34" charset="0"/>
              <a:cs typeface="Calibri" panose="020F0502020204030204"/>
            </a:endParaRPr>
          </a:p>
          <a:p>
            <a:pPr marL="342900" indent="-342900">
              <a:lnSpc>
                <a:spcPct val="107000"/>
              </a:lnSpc>
              <a:spcAft>
                <a:spcPts val="600"/>
              </a:spcAft>
              <a:buFont typeface="Courier New"/>
              <a:buChar char="o"/>
            </a:pPr>
            <a:r>
              <a:rPr lang="en-GB" sz="2800">
                <a:cs typeface="Calibri"/>
              </a:rPr>
              <a:t>Leadership and motivation</a:t>
            </a:r>
          </a:p>
        </p:txBody>
      </p:sp>
      <p:pic>
        <p:nvPicPr>
          <p:cNvPr id="2050" name="Picture 2" descr="See the source image">
            <a:extLst>
              <a:ext uri="{FF2B5EF4-FFF2-40B4-BE49-F238E27FC236}">
                <a16:creationId xmlns:a16="http://schemas.microsoft.com/office/drawing/2014/main" id="{E6B3421F-B3A1-476C-95AF-D0C9D8ABEFB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1727" y="1834289"/>
            <a:ext cx="3591791" cy="31894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3785516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Graphical user interface&#10;&#10;Description automatically generated">
            <a:extLst>
              <a:ext uri="{FF2B5EF4-FFF2-40B4-BE49-F238E27FC236}">
                <a16:creationId xmlns:a16="http://schemas.microsoft.com/office/drawing/2014/main" id="{09418368-F077-4463-A682-968738E6C57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8946" y="-514"/>
            <a:ext cx="7744061" cy="56629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1934111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>
            <a:extLst>
              <a:ext uri="{FF2B5EF4-FFF2-40B4-BE49-F238E27FC236}">
                <a16:creationId xmlns:a16="http://schemas.microsoft.com/office/drawing/2014/main" id="{0490CA2A-2CFE-4348-85F9-3B3D0EF6989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4314" y="3412"/>
            <a:ext cx="9157641" cy="57667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7346972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Logo, company name&#10;&#10;Description automatically generated">
            <a:extLst>
              <a:ext uri="{FF2B5EF4-FFF2-40B4-BE49-F238E27FC236}">
                <a16:creationId xmlns:a16="http://schemas.microsoft.com/office/drawing/2014/main" id="{164ABD8F-507F-41F1-BDBB-8F5E5B86AC6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750" y="393837"/>
            <a:ext cx="8052758" cy="12285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334FAE19-C18E-42FF-9E01-0448E2053063}"/>
              </a:ext>
            </a:extLst>
          </p:cNvPr>
          <p:cNvSpPr txBox="1"/>
          <p:nvPr/>
        </p:nvSpPr>
        <p:spPr>
          <a:xfrm>
            <a:off x="567061" y="1908921"/>
            <a:ext cx="5400386" cy="22236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68580" tIns="34290" rIns="68580" bIns="3429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/>
              <a:t>Time and motion studies</a:t>
            </a:r>
            <a:endParaRPr lang="en-US" sz="2800">
              <a:cs typeface="Calibri" panose="020F0502020204030204"/>
            </a:endParaRPr>
          </a:p>
          <a:p>
            <a:endParaRPr lang="en-GB" sz="2800">
              <a:cs typeface="Calibri"/>
            </a:endParaRPr>
          </a:p>
          <a:p>
            <a:r>
              <a:rPr lang="en-GB" sz="2800">
                <a:cs typeface="Calibri"/>
              </a:rPr>
              <a:t>             Written tasks and methods</a:t>
            </a:r>
          </a:p>
          <a:p>
            <a:endParaRPr lang="en-GB" sz="2800">
              <a:cs typeface="Calibri"/>
            </a:endParaRPr>
          </a:p>
          <a:p>
            <a:r>
              <a:rPr lang="en-GB" sz="2800">
                <a:cs typeface="Calibri"/>
              </a:rPr>
              <a:t>Job analysis</a:t>
            </a:r>
          </a:p>
        </p:txBody>
      </p:sp>
      <p:pic>
        <p:nvPicPr>
          <p:cNvPr id="5" name="Picture 5" descr="A picture containing text, outdoor, black, white&#10;&#10;Description automatically generated">
            <a:extLst>
              <a:ext uri="{FF2B5EF4-FFF2-40B4-BE49-F238E27FC236}">
                <a16:creationId xmlns:a16="http://schemas.microsoft.com/office/drawing/2014/main" id="{0E5DEFAB-2313-4E8B-AC43-0855A80756C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77043" y="1483219"/>
            <a:ext cx="1128713" cy="1092994"/>
          </a:xfrm>
          <a:prstGeom prst="rect">
            <a:avLst/>
          </a:prstGeom>
        </p:spPr>
      </p:pic>
      <p:pic>
        <p:nvPicPr>
          <p:cNvPr id="6" name="Picture 6">
            <a:extLst>
              <a:ext uri="{FF2B5EF4-FFF2-40B4-BE49-F238E27FC236}">
                <a16:creationId xmlns:a16="http://schemas.microsoft.com/office/drawing/2014/main" id="{E11DC5E6-BCBD-4A65-BA81-4EC595065C9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18529" y="2883312"/>
            <a:ext cx="1021556" cy="1350169"/>
          </a:xfrm>
          <a:prstGeom prst="rect">
            <a:avLst/>
          </a:prstGeom>
        </p:spPr>
      </p:pic>
      <p:pic>
        <p:nvPicPr>
          <p:cNvPr id="7" name="Picture 7">
            <a:extLst>
              <a:ext uri="{FF2B5EF4-FFF2-40B4-BE49-F238E27FC236}">
                <a16:creationId xmlns:a16="http://schemas.microsoft.com/office/drawing/2014/main" id="{83B6C4B5-7175-42BC-9393-EAC2A8F6727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06762" y="3558405"/>
            <a:ext cx="1193006" cy="11858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2084128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Logo, company name&#10;&#10;Description automatically generated">
            <a:extLst>
              <a:ext uri="{FF2B5EF4-FFF2-40B4-BE49-F238E27FC236}">
                <a16:creationId xmlns:a16="http://schemas.microsoft.com/office/drawing/2014/main" id="{AA53C82B-EEFF-4DFB-A68C-D6215DB2F31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3496" y="256918"/>
            <a:ext cx="8214503" cy="1250066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81F50350-6A55-4C51-8B8C-C48B6C4E2005}"/>
              </a:ext>
            </a:extLst>
          </p:cNvPr>
          <p:cNvSpPr txBox="1"/>
          <p:nvPr/>
        </p:nvSpPr>
        <p:spPr>
          <a:xfrm>
            <a:off x="656586" y="1882339"/>
            <a:ext cx="5743310" cy="30854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68580" tIns="34290" rIns="68580" bIns="3429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/>
              <a:t>Individualisation of work</a:t>
            </a:r>
          </a:p>
          <a:p>
            <a:endParaRPr lang="en-GB" sz="2800">
              <a:cs typeface="Calibri"/>
            </a:endParaRPr>
          </a:p>
          <a:p>
            <a:endParaRPr lang="en-GB" sz="2800">
              <a:cs typeface="Calibri"/>
            </a:endParaRPr>
          </a:p>
          <a:p>
            <a:r>
              <a:rPr lang="en-GB" sz="2800">
                <a:cs typeface="Calibri"/>
              </a:rPr>
              <a:t>           Motivation through 'high wages'</a:t>
            </a:r>
          </a:p>
          <a:p>
            <a:endParaRPr lang="en-GB" sz="2800">
              <a:cs typeface="Calibri"/>
            </a:endParaRPr>
          </a:p>
          <a:p>
            <a:endParaRPr lang="en-GB" sz="2800">
              <a:cs typeface="Calibri"/>
            </a:endParaRPr>
          </a:p>
          <a:p>
            <a:r>
              <a:rPr lang="en-GB" sz="2800">
                <a:cs typeface="Calibri"/>
              </a:rPr>
              <a:t>The 'one best way'</a:t>
            </a:r>
          </a:p>
        </p:txBody>
      </p:sp>
      <p:pic>
        <p:nvPicPr>
          <p:cNvPr id="5" name="Picture 5">
            <a:extLst>
              <a:ext uri="{FF2B5EF4-FFF2-40B4-BE49-F238E27FC236}">
                <a16:creationId xmlns:a16="http://schemas.microsoft.com/office/drawing/2014/main" id="{F03B6125-E928-4AD1-828C-6321A0A01FB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05465" y="1613848"/>
            <a:ext cx="1393031" cy="992981"/>
          </a:xfrm>
          <a:prstGeom prst="rect">
            <a:avLst/>
          </a:prstGeom>
        </p:spPr>
      </p:pic>
      <p:pic>
        <p:nvPicPr>
          <p:cNvPr id="6" name="Picture 6" descr="A picture containing text, indoor, person, preparing&#10;&#10;Description automatically generated">
            <a:extLst>
              <a:ext uri="{FF2B5EF4-FFF2-40B4-BE49-F238E27FC236}">
                <a16:creationId xmlns:a16="http://schemas.microsoft.com/office/drawing/2014/main" id="{0CA6119A-AC54-4B9A-A873-999BE8CA29B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20143" y="2932767"/>
            <a:ext cx="1978819" cy="1021556"/>
          </a:xfrm>
          <a:prstGeom prst="rect">
            <a:avLst/>
          </a:prstGeom>
        </p:spPr>
      </p:pic>
      <p:pic>
        <p:nvPicPr>
          <p:cNvPr id="7" name="Picture 7" descr="A picture containing text, person&#10;&#10;Description automatically generated">
            <a:extLst>
              <a:ext uri="{FF2B5EF4-FFF2-40B4-BE49-F238E27FC236}">
                <a16:creationId xmlns:a16="http://schemas.microsoft.com/office/drawing/2014/main" id="{371E4464-19CF-4E6B-86EF-64A9AFA407C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95813" y="3953459"/>
            <a:ext cx="1407319" cy="10429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3144658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>
            <a:extLst>
              <a:ext uri="{FF2B5EF4-FFF2-40B4-BE49-F238E27FC236}">
                <a16:creationId xmlns:a16="http://schemas.microsoft.com/office/drawing/2014/main" id="{3FBF4684-E199-436A-AA74-600279EF0D6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"/>
            <a:ext cx="9145372" cy="685800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CDB2D16B-EC40-453C-9F2A-D1EA2C5A8C3F}"/>
              </a:ext>
            </a:extLst>
          </p:cNvPr>
          <p:cNvSpPr txBox="1"/>
          <p:nvPr/>
        </p:nvSpPr>
        <p:spPr>
          <a:xfrm>
            <a:off x="699758" y="398284"/>
            <a:ext cx="4817852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68580" tIns="34290" rIns="68580" bIns="3429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350" dirty="0">
                <a:ea typeface="+mn-lt"/>
                <a:cs typeface="+mn-lt"/>
                <a:hlinkClick r:id="rId3"/>
              </a:rPr>
              <a:t>BBC One - Snowdonia 1890, Series 1, Episode 2, Off to Work</a:t>
            </a:r>
            <a:endParaRPr lang="en-US" sz="1350" dirty="0"/>
          </a:p>
        </p:txBody>
      </p:sp>
    </p:spTree>
    <p:extLst>
      <p:ext uri="{BB962C8B-B14F-4D97-AF65-F5344CB8AC3E}">
        <p14:creationId xmlns:p14="http://schemas.microsoft.com/office/powerpoint/2010/main" val="50628399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E6486F0F-276A-4500-B306-6541F656FF6C}"/>
              </a:ext>
            </a:extLst>
          </p:cNvPr>
          <p:cNvSpPr txBox="1"/>
          <p:nvPr/>
        </p:nvSpPr>
        <p:spPr>
          <a:xfrm>
            <a:off x="653452" y="467130"/>
            <a:ext cx="8117456" cy="117724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68580" tIns="34290" rIns="68580" bIns="3429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600" b="1">
                <a:solidFill>
                  <a:srgbClr val="3A6478"/>
                </a:solidFill>
              </a:rPr>
              <a:t>Leadership and management in context – the Human Relations approach</a:t>
            </a:r>
            <a:endParaRPr lang="en-GB" sz="3600" b="1">
              <a:solidFill>
                <a:srgbClr val="3A6478"/>
              </a:solidFill>
              <a:cs typeface="Calibri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FF6E964-A0EE-4101-9246-A84A3C01D5E8}"/>
              </a:ext>
            </a:extLst>
          </p:cNvPr>
          <p:cNvSpPr txBox="1"/>
          <p:nvPr/>
        </p:nvSpPr>
        <p:spPr>
          <a:xfrm>
            <a:off x="4994322" y="2232113"/>
            <a:ext cx="2695353" cy="179279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68580" tIns="34290" rIns="68580" bIns="3429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>
                <a:cs typeface="Calibri"/>
              </a:rPr>
              <a:t>A focus on the needs of the workers, </a:t>
            </a:r>
          </a:p>
          <a:p>
            <a:r>
              <a:rPr lang="en-GB" sz="2800">
                <a:cs typeface="Calibri"/>
              </a:rPr>
              <a:t>1920's – 1930's</a:t>
            </a:r>
          </a:p>
        </p:txBody>
      </p:sp>
      <p:pic>
        <p:nvPicPr>
          <p:cNvPr id="6" name="Picture 6" descr="A picture containing white, people, old, several&#10;&#10;Description automatically generated">
            <a:extLst>
              <a:ext uri="{FF2B5EF4-FFF2-40B4-BE49-F238E27FC236}">
                <a16:creationId xmlns:a16="http://schemas.microsoft.com/office/drawing/2014/main" id="{90D68108-6DA4-41CE-9ABC-A0F984EA14C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2847" y="2317832"/>
            <a:ext cx="2822994" cy="22223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0978730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nline Media 1" title="The Hawthorne Effect - Or Why Everything Works">
            <a:hlinkClick r:id="" action="ppaction://media"/>
            <a:extLst>
              <a:ext uri="{FF2B5EF4-FFF2-40B4-BE49-F238E27FC236}">
                <a16:creationId xmlns:a16="http://schemas.microsoft.com/office/drawing/2014/main" id="{BE3CC940-C4DA-47C6-BBFE-76792267AA19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-230547" y="0"/>
            <a:ext cx="9374547" cy="57624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5564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95BDE7BB-6B81-449B-A4B0-DFFB20A78897}"/>
              </a:ext>
            </a:extLst>
          </p:cNvPr>
          <p:cNvSpPr txBox="1"/>
          <p:nvPr/>
        </p:nvSpPr>
        <p:spPr>
          <a:xfrm>
            <a:off x="579224" y="169093"/>
            <a:ext cx="7438126" cy="117724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68580" tIns="34290" rIns="68580" bIns="3429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600" b="1">
                <a:solidFill>
                  <a:srgbClr val="3A6478"/>
                </a:solidFill>
              </a:rPr>
              <a:t>Human relations approach-Hawthorne Studies </a:t>
            </a:r>
          </a:p>
        </p:txBody>
      </p:sp>
      <p:pic>
        <p:nvPicPr>
          <p:cNvPr id="3" name="Picture 3">
            <a:extLst>
              <a:ext uri="{FF2B5EF4-FFF2-40B4-BE49-F238E27FC236}">
                <a16:creationId xmlns:a16="http://schemas.microsoft.com/office/drawing/2014/main" id="{2E020B6B-1F66-43AA-9F15-B5059298C1D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0489" y="1818962"/>
            <a:ext cx="4294249" cy="3238115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079A3275-B283-4886-A907-3E1EE120162B}"/>
              </a:ext>
            </a:extLst>
          </p:cNvPr>
          <p:cNvSpPr txBox="1"/>
          <p:nvPr/>
        </p:nvSpPr>
        <p:spPr>
          <a:xfrm>
            <a:off x="5009791" y="1812625"/>
            <a:ext cx="3825815" cy="297773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68580" tIns="34290" rIns="68580" bIns="3429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13995" indent="-213995">
              <a:buFont typeface="Wingdings"/>
              <a:buChar char="ü"/>
            </a:pPr>
            <a:r>
              <a:rPr lang="en-GB" sz="2100"/>
              <a:t>Reflect on salient aspects of the video </a:t>
            </a:r>
            <a:endParaRPr lang="en-US"/>
          </a:p>
          <a:p>
            <a:pPr marL="213995" indent="-213995">
              <a:buFont typeface="Wingdings"/>
              <a:buChar char="ü"/>
            </a:pPr>
            <a:r>
              <a:rPr lang="en-GB" sz="2100">
                <a:cs typeface="Calibri"/>
              </a:rPr>
              <a:t>Study the materials provided</a:t>
            </a:r>
          </a:p>
          <a:p>
            <a:pPr marL="213995" indent="-213995">
              <a:buFont typeface="Wingdings"/>
              <a:buChar char="ü"/>
            </a:pPr>
            <a:r>
              <a:rPr lang="en-GB" sz="2100">
                <a:cs typeface="Calibri"/>
              </a:rPr>
              <a:t>Discuss and agree a team approach to presenting insights from your studies</a:t>
            </a:r>
          </a:p>
          <a:p>
            <a:pPr marL="213995" indent="-213995">
              <a:buFont typeface="Wingdings"/>
              <a:buChar char="ü"/>
            </a:pPr>
            <a:r>
              <a:rPr lang="en-GB" sz="2100">
                <a:cs typeface="Calibri"/>
              </a:rPr>
              <a:t>Develop and then deliver a brief presentation back to the class</a:t>
            </a:r>
          </a:p>
        </p:txBody>
      </p:sp>
    </p:spTree>
    <p:extLst>
      <p:ext uri="{BB962C8B-B14F-4D97-AF65-F5344CB8AC3E}">
        <p14:creationId xmlns:p14="http://schemas.microsoft.com/office/powerpoint/2010/main" val="137974816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ee the source image">
            <a:extLst>
              <a:ext uri="{FF2B5EF4-FFF2-40B4-BE49-F238E27FC236}">
                <a16:creationId xmlns:a16="http://schemas.microsoft.com/office/drawing/2014/main" id="{F2AA31D7-8397-494F-8828-33DA6A3195D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48678" y="1028524"/>
            <a:ext cx="6503381" cy="34593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03351468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200_Powerpoint Template Widescreen" id="{86A905F7-F16A-614B-9927-B406E2A1228A}" vid="{301D9F0C-1E53-B443-B6DD-D4A3D073EB39}"/>
    </a:ext>
  </a:extLst>
</a:theme>
</file>

<file path=ppt/theme/theme2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200_Powerpoint Template Widescreen" id="{86A905F7-F16A-614B-9927-B406E2A1228A}" vid="{F1ADBF0E-F7DE-6D48-B6B1-F4ACFAC8CFA2}"/>
    </a:ext>
  </a:extLst>
</a:theme>
</file>

<file path=ppt/theme/theme3.xml><?xml version="1.0" encoding="utf-8"?>
<a:theme xmlns:a="http://schemas.openxmlformats.org/drawingml/2006/main" name="1_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Title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5579F63F839CD34F8C7D1F16FF62C149" ma:contentTypeVersion="6" ma:contentTypeDescription="Create a new document." ma:contentTypeScope="" ma:versionID="8696d57364c1d7f16f585631265b8140">
  <xsd:schema xmlns:xsd="http://www.w3.org/2001/XMLSchema" xmlns:xs="http://www.w3.org/2001/XMLSchema" xmlns:p="http://schemas.microsoft.com/office/2006/metadata/properties" xmlns:ns2="b7f9fef7-f2d6-4753-9cc4-1214af3ec681" xmlns:ns3="4e921715-ad79-4b78-9592-2aa9c6b9dcb9" targetNamespace="http://schemas.microsoft.com/office/2006/metadata/properties" ma:root="true" ma:fieldsID="911fed3de18a5dabb4b36797968ac1f0" ns2:_="" ns3:_="">
    <xsd:import namespace="b7f9fef7-f2d6-4753-9cc4-1214af3ec681"/>
    <xsd:import namespace="4e921715-ad79-4b78-9592-2aa9c6b9dcb9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7f9fef7-f2d6-4753-9cc4-1214af3ec681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e921715-ad79-4b78-9592-2aa9c6b9dcb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0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1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49088B9A-D1A2-4C5E-8C41-C701AD07043C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2.xml><?xml version="1.0" encoding="utf-8"?>
<ds:datastoreItem xmlns:ds="http://schemas.openxmlformats.org/officeDocument/2006/customXml" ds:itemID="{462C00C5-0ED4-4647-8E70-3961373AA3C2}">
  <ds:schemaRefs>
    <ds:schemaRef ds:uri="4e921715-ad79-4b78-9592-2aa9c6b9dcb9"/>
    <ds:schemaRef ds:uri="b7f9fef7-f2d6-4753-9cc4-1214af3ec681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F06DDD47-5727-45CD-965C-D1EB9EA06B7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295</Words>
  <Application>Microsoft Office PowerPoint</Application>
  <PresentationFormat>On-screen Show (4:3)</PresentationFormat>
  <Paragraphs>118</Paragraphs>
  <Slides>17</Slides>
  <Notes>4</Notes>
  <HiddenSlides>0</HiddenSlides>
  <MMClips>2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4</vt:i4>
      </vt:variant>
      <vt:variant>
        <vt:lpstr>Slide Titles</vt:lpstr>
      </vt:variant>
      <vt:variant>
        <vt:i4>17</vt:i4>
      </vt:variant>
    </vt:vector>
  </HeadingPairs>
  <TitlesOfParts>
    <vt:vector size="29" baseType="lpstr">
      <vt:lpstr>Myriad Pro</vt:lpstr>
      <vt:lpstr>Arial</vt:lpstr>
      <vt:lpstr>Arial Black</vt:lpstr>
      <vt:lpstr>Calibri</vt:lpstr>
      <vt:lpstr>Calibri Light</vt:lpstr>
      <vt:lpstr>Courier New</vt:lpstr>
      <vt:lpstr>Times New Roman</vt:lpstr>
      <vt:lpstr>Wingdings</vt:lpstr>
      <vt:lpstr>UWTSD 200_Subtitle 4</vt:lpstr>
      <vt:lpstr>UWTSD 200_Text 2</vt:lpstr>
      <vt:lpstr>1_20140311PresentationUWTSDTemplate</vt:lpstr>
      <vt:lpstr>Title Slide 1</vt:lpstr>
      <vt:lpstr>Modules BMPF7302D             BMPF7021   Authenticity and  the Role of the  Leader   Module BMPF7319D Reflection on Clinical Leadership   Day 2</vt:lpstr>
      <vt:lpstr>Learning Outcomes</vt:lpstr>
      <vt:lpstr>Leadership / management</vt:lpstr>
      <vt:lpstr>Leadership / management</vt:lpstr>
      <vt:lpstr>PowerPoint Presentation</vt:lpstr>
      <vt:lpstr>Simon Sinek on Leadership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Julie Crossman</dc:creator>
  <cp:lastModifiedBy>Julie Crossman</cp:lastModifiedBy>
  <cp:revision>8</cp:revision>
  <dcterms:created xsi:type="dcterms:W3CDTF">2021-06-21T13:49:45Z</dcterms:created>
  <dcterms:modified xsi:type="dcterms:W3CDTF">2024-03-13T15:42:48Z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0x0101005579F63F839CD34F8C7D1F16FF62C149</vt:lpwstr>
  </property>
</Properties>
</file>