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6" r:id="rId1"/>
  </p:sldMasterIdLst>
  <p:notesMasterIdLst>
    <p:notesMasterId r:id="rId17"/>
  </p:notesMasterIdLst>
  <p:handoutMasterIdLst>
    <p:handoutMasterId r:id="rId18"/>
  </p:handoutMasterIdLst>
  <p:sldIdLst>
    <p:sldId id="342" r:id="rId2"/>
    <p:sldId id="336" r:id="rId3"/>
    <p:sldId id="350" r:id="rId4"/>
    <p:sldId id="352" r:id="rId5"/>
    <p:sldId id="368" r:id="rId6"/>
    <p:sldId id="348" r:id="rId7"/>
    <p:sldId id="351" r:id="rId8"/>
    <p:sldId id="369" r:id="rId9"/>
    <p:sldId id="259" r:id="rId10"/>
    <p:sldId id="266" r:id="rId11"/>
    <p:sldId id="372" r:id="rId12"/>
    <p:sldId id="370" r:id="rId13"/>
    <p:sldId id="366" r:id="rId14"/>
    <p:sldId id="367" r:id="rId15"/>
    <p:sldId id="3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F5C"/>
    <a:srgbClr val="EFE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895"/>
    <p:restoredTop sz="94410"/>
  </p:normalViewPr>
  <p:slideViewPr>
    <p:cSldViewPr snapToGrid="0" snapToObjects="1">
      <p:cViewPr varScale="1">
        <p:scale>
          <a:sx n="76" d="100"/>
          <a:sy n="76" d="100"/>
        </p:scale>
        <p:origin x="224" y="10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C35A3A6-67BF-B540-9466-D73FBCAF49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ADA31F-C91A-D54F-8473-BAF502455F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E7F15-05A0-6648-8B62-A832B76FF4E0}" type="datetimeFigureOut">
              <a:rPr lang="cy-GB" smtClean="0"/>
              <a:t>02/10/20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F3271D-2A40-0340-A4B4-93FF988B0D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CD384D-3CBA-B845-9320-63C11D93278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9042-44C8-E54E-AC75-421BF1541826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91193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EAA45-2BC8-F340-A2F8-F547D784ACEB}" type="datetimeFigureOut">
              <a:rPr lang="en-US" smtClean="0"/>
              <a:t>10/2/20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AED8A-F357-D24F-B67B-0021F2FF3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653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6AE66-D882-4F46-A04B-0D58CF11A8CB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4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34"/>
            <a:ext cx="12192000" cy="685803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>
            <a:spLocks noGrp="1"/>
          </p:cNvSpPr>
          <p:nvPr>
            <p:ph type="ctrTitle"/>
          </p:nvPr>
        </p:nvSpPr>
        <p:spPr>
          <a:xfrm>
            <a:off x="3251400" y="2415933"/>
            <a:ext cx="5689200" cy="15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3251400" y="3786739"/>
            <a:ext cx="5689200" cy="104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1333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1333"/>
              </a:spcBef>
              <a:spcAft>
                <a:spcPts val="1333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042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 + 1 column + Imag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932000" y="1053533"/>
            <a:ext cx="4659600" cy="110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932000" y="2360300"/>
            <a:ext cx="4659600" cy="344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91054" rtl="0">
              <a:spcBef>
                <a:spcPts val="800"/>
              </a:spcBef>
              <a:spcAft>
                <a:spcPts val="0"/>
              </a:spcAft>
              <a:buSzPts val="2200"/>
              <a:buChar char="◦"/>
              <a:defRPr/>
            </a:lvl1pPr>
            <a:lvl2pPr marL="1219170" lvl="1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2pPr>
            <a:lvl3pPr marL="1828754" lvl="2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3pPr>
            <a:lvl4pPr marL="2438339" lvl="3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4pPr>
            <a:lvl5pPr marL="3047924" lvl="4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5pPr>
            <a:lvl6pPr marL="3657509" lvl="5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6pPr>
            <a:lvl7pPr marL="4267093" lvl="6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7pPr>
            <a:lvl8pPr marL="4876678" lvl="7" indent="-491054" rtl="0">
              <a:spcBef>
                <a:spcPts val="1333"/>
              </a:spcBef>
              <a:spcAft>
                <a:spcPts val="0"/>
              </a:spcAft>
              <a:buSzPts val="2200"/>
              <a:buChar char="◦"/>
              <a:defRPr/>
            </a:lvl8pPr>
            <a:lvl9pPr marL="5486263" lvl="8" indent="-491054" rtl="0">
              <a:spcBef>
                <a:spcPts val="1333"/>
              </a:spcBef>
              <a:spcAft>
                <a:spcPts val="1333"/>
              </a:spcAft>
              <a:buSzPts val="2200"/>
              <a:buChar char="◦"/>
              <a:defRPr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19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932000" y="1215600"/>
            <a:ext cx="2694400" cy="4436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1"/>
          </p:nvPr>
        </p:nvSpPr>
        <p:spPr>
          <a:xfrm>
            <a:off x="5125767" y="1063633"/>
            <a:ext cx="1975600" cy="472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◦"/>
              <a:defRPr sz="1867"/>
            </a:lvl1pPr>
            <a:lvl2pPr marL="1219170" lvl="1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2pPr>
            <a:lvl3pPr marL="1828754" lvl="2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3pPr>
            <a:lvl4pPr marL="2438339" lvl="3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4pPr>
            <a:lvl5pPr marL="3047924" lvl="4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5pPr>
            <a:lvl6pPr marL="3657509" lvl="5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6pPr>
            <a:lvl7pPr marL="4267093" lvl="6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7pPr>
            <a:lvl8pPr marL="4876678" lvl="7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8pPr>
            <a:lvl9pPr marL="5486263" lvl="8" indent="-423323" rtl="0">
              <a:spcBef>
                <a:spcPts val="1333"/>
              </a:spcBef>
              <a:spcAft>
                <a:spcPts val="1333"/>
              </a:spcAft>
              <a:buSzPts val="1400"/>
              <a:buChar char="◦"/>
              <a:defRPr sz="18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2"/>
          </p:nvPr>
        </p:nvSpPr>
        <p:spPr>
          <a:xfrm>
            <a:off x="7366369" y="1063633"/>
            <a:ext cx="1975600" cy="472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◦"/>
              <a:defRPr sz="1867"/>
            </a:lvl1pPr>
            <a:lvl2pPr marL="1219170" lvl="1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2pPr>
            <a:lvl3pPr marL="1828754" lvl="2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3pPr>
            <a:lvl4pPr marL="2438339" lvl="3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4pPr>
            <a:lvl5pPr marL="3047924" lvl="4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5pPr>
            <a:lvl6pPr marL="3657509" lvl="5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6pPr>
            <a:lvl7pPr marL="4267093" lvl="6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7pPr>
            <a:lvl8pPr marL="4876678" lvl="7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8pPr>
            <a:lvl9pPr marL="5486263" lvl="8" indent="-423323" rtl="0">
              <a:spcBef>
                <a:spcPts val="1333"/>
              </a:spcBef>
              <a:spcAft>
                <a:spcPts val="1333"/>
              </a:spcAft>
              <a:buSzPts val="1400"/>
              <a:buChar char="◦"/>
              <a:defRPr sz="18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3"/>
          </p:nvPr>
        </p:nvSpPr>
        <p:spPr>
          <a:xfrm>
            <a:off x="9606972" y="1063633"/>
            <a:ext cx="1975600" cy="4720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◦"/>
              <a:defRPr sz="1867"/>
            </a:lvl1pPr>
            <a:lvl2pPr marL="1219170" lvl="1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2pPr>
            <a:lvl3pPr marL="1828754" lvl="2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3pPr>
            <a:lvl4pPr marL="2438339" lvl="3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4pPr>
            <a:lvl5pPr marL="3047924" lvl="4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5pPr>
            <a:lvl6pPr marL="3657509" lvl="5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6pPr>
            <a:lvl7pPr marL="4267093" lvl="6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7pPr>
            <a:lvl8pPr marL="4876678" lvl="7" indent="-423323" rtl="0">
              <a:spcBef>
                <a:spcPts val="1333"/>
              </a:spcBef>
              <a:spcAft>
                <a:spcPts val="0"/>
              </a:spcAft>
              <a:buSzPts val="1400"/>
              <a:buChar char="◦"/>
              <a:defRPr sz="1867"/>
            </a:lvl8pPr>
            <a:lvl9pPr marL="5486263" lvl="8" indent="-423323" rtl="0">
              <a:spcBef>
                <a:spcPts val="1333"/>
              </a:spcBef>
              <a:spcAft>
                <a:spcPts val="1333"/>
              </a:spcAft>
              <a:buSzPts val="1400"/>
              <a:buChar char="◦"/>
              <a:defRPr sz="18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Google Shape;43;p8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043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932000" y="1215600"/>
            <a:ext cx="2694400" cy="4436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902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  <p:pic>
        <p:nvPicPr>
          <p:cNvPr id="54" name="Google Shape;54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742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background">
  <p:cSld name="Image background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2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  <p:pic>
        <p:nvPicPr>
          <p:cNvPr id="57" name="Google Shape;57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180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462B1DD-67D0-3846-8A3C-08D4152705F2}" type="datetimeFigureOut">
              <a:rPr lang="en-US" smtClean="0"/>
              <a:t>10/2/20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400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F5C"/>
            </a:gs>
            <a:gs pos="100000">
              <a:srgbClr val="FFC000"/>
            </a:gs>
          </a:gsLst>
          <a:lin ang="5400700" scaled="0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32000" y="1215600"/>
            <a:ext cx="2694400" cy="4436800"/>
          </a:xfrm>
          <a:prstGeom prst="rect">
            <a:avLst/>
          </a:prstGeom>
          <a:noFill/>
          <a:ln>
            <a:noFill/>
          </a:ln>
          <a:effectLst>
            <a:outerShdw blurRad="42863" dist="95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Montserrat ExtraBold"/>
              <a:buNone/>
              <a:defRPr sz="26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125767" y="1073767"/>
            <a:ext cx="6456800" cy="47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6830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6830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200"/>
              <a:buFont typeface="Montserrat Light"/>
              <a:buChar char="◦"/>
              <a:defRPr sz="22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3074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lvl="2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lvl="3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lvl="4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lvl="5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lvl="6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lvl="7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lvl="8" algn="r">
              <a:buNone/>
              <a:defRPr sz="16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fld id="{B8A994D5-B160-D946-8BAD-16DD871B9B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893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58" r:id="rId1"/>
    <p:sldLayoutId id="2147483761" r:id="rId2"/>
    <p:sldLayoutId id="2147483763" r:id="rId3"/>
    <p:sldLayoutId id="2147483764" r:id="rId4"/>
    <p:sldLayoutId id="2147483766" r:id="rId5"/>
    <p:sldLayoutId id="2147483767" r:id="rId6"/>
    <p:sldLayoutId id="2147483768" r:id="rId7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2.m4a"/><Relationship Id="rId7" Type="http://schemas.openxmlformats.org/officeDocument/2006/relationships/image" Target="../media/image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hyperlink" Target="https://ybont.org/pluginfile.php/30649/mod_resource/content/3/Sesiwn%202%20-%20Gorchmynion%20%28De%29/Gorchmynion%20%28De%29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4a"/><Relationship Id="rId13" Type="http://schemas.openxmlformats.org/officeDocument/2006/relationships/image" Target="../media/image19.emf"/><Relationship Id="rId3" Type="http://schemas.microsoft.com/office/2007/relationships/media" Target="../media/media6.m4a"/><Relationship Id="rId7" Type="http://schemas.microsoft.com/office/2007/relationships/media" Target="../media/media8.m4a"/><Relationship Id="rId12" Type="http://schemas.openxmlformats.org/officeDocument/2006/relationships/image" Target="../media/image18.em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openxmlformats.org/officeDocument/2006/relationships/image" Target="../media/image17.emf"/><Relationship Id="rId5" Type="http://schemas.microsoft.com/office/2007/relationships/media" Target="../media/media7.m4a"/><Relationship Id="rId10" Type="http://schemas.openxmlformats.org/officeDocument/2006/relationships/image" Target="../media/image16.emf"/><Relationship Id="rId4" Type="http://schemas.openxmlformats.org/officeDocument/2006/relationships/audio" Target="../media/media6.m4a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openxmlformats.org/officeDocument/2006/relationships/image" Target="../media/image23.emf"/><Relationship Id="rId3" Type="http://schemas.microsoft.com/office/2007/relationships/media" Target="../media/media10.m4a"/><Relationship Id="rId7" Type="http://schemas.microsoft.com/office/2007/relationships/media" Target="../media/media12.m4a"/><Relationship Id="rId12" Type="http://schemas.openxmlformats.org/officeDocument/2006/relationships/image" Target="../media/image22.emf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openxmlformats.org/officeDocument/2006/relationships/image" Target="../media/image21.emf"/><Relationship Id="rId5" Type="http://schemas.microsoft.com/office/2007/relationships/media" Target="../media/media11.m4a"/><Relationship Id="rId10" Type="http://schemas.openxmlformats.org/officeDocument/2006/relationships/image" Target="../media/image20.emf"/><Relationship Id="rId4" Type="http://schemas.openxmlformats.org/officeDocument/2006/relationships/audio" Target="../media/media10.m4a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4a"/><Relationship Id="rId13" Type="http://schemas.microsoft.com/office/2007/relationships/media" Target="../media/media11.m4a"/><Relationship Id="rId18" Type="http://schemas.openxmlformats.org/officeDocument/2006/relationships/image" Target="../media/image17.emf"/><Relationship Id="rId26" Type="http://schemas.openxmlformats.org/officeDocument/2006/relationships/image" Target="../media/image25.emf"/><Relationship Id="rId3" Type="http://schemas.microsoft.com/office/2007/relationships/media" Target="../media/media6.m4a"/><Relationship Id="rId21" Type="http://schemas.openxmlformats.org/officeDocument/2006/relationships/image" Target="../media/image11.png"/><Relationship Id="rId7" Type="http://schemas.microsoft.com/office/2007/relationships/media" Target="../media/media8.m4a"/><Relationship Id="rId12" Type="http://schemas.openxmlformats.org/officeDocument/2006/relationships/audio" Target="../media/media10.m4a"/><Relationship Id="rId17" Type="http://schemas.openxmlformats.org/officeDocument/2006/relationships/slideLayout" Target="../slideLayouts/slideLayout7.xml"/><Relationship Id="rId25" Type="http://schemas.openxmlformats.org/officeDocument/2006/relationships/image" Target="../media/image23.emf"/><Relationship Id="rId2" Type="http://schemas.openxmlformats.org/officeDocument/2006/relationships/audio" Target="../media/media5.m4a"/><Relationship Id="rId16" Type="http://schemas.openxmlformats.org/officeDocument/2006/relationships/audio" Target="../media/media12.m4a"/><Relationship Id="rId20" Type="http://schemas.openxmlformats.org/officeDocument/2006/relationships/image" Target="../media/image24.emf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microsoft.com/office/2007/relationships/media" Target="../media/media10.m4a"/><Relationship Id="rId24" Type="http://schemas.openxmlformats.org/officeDocument/2006/relationships/image" Target="../media/image21.emf"/><Relationship Id="rId5" Type="http://schemas.microsoft.com/office/2007/relationships/media" Target="../media/media7.m4a"/><Relationship Id="rId15" Type="http://schemas.microsoft.com/office/2007/relationships/media" Target="../media/media12.m4a"/><Relationship Id="rId23" Type="http://schemas.openxmlformats.org/officeDocument/2006/relationships/image" Target="../media/image22.emf"/><Relationship Id="rId10" Type="http://schemas.openxmlformats.org/officeDocument/2006/relationships/audio" Target="../media/media9.m4a"/><Relationship Id="rId19" Type="http://schemas.openxmlformats.org/officeDocument/2006/relationships/image" Target="../media/image18.emf"/><Relationship Id="rId4" Type="http://schemas.openxmlformats.org/officeDocument/2006/relationships/audio" Target="../media/media6.m4a"/><Relationship Id="rId9" Type="http://schemas.microsoft.com/office/2007/relationships/media" Target="../media/media9.m4a"/><Relationship Id="rId14" Type="http://schemas.openxmlformats.org/officeDocument/2006/relationships/audio" Target="../media/media11.m4a"/><Relationship Id="rId22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8C23-9D8C-4446-BE17-A73B1E48D74F}"/>
              </a:ext>
            </a:extLst>
          </p:cNvPr>
          <p:cNvSpPr txBox="1">
            <a:spLocks/>
          </p:cNvSpPr>
          <p:nvPr/>
        </p:nvSpPr>
        <p:spPr>
          <a:xfrm>
            <a:off x="2075103" y="1143301"/>
            <a:ext cx="7766936" cy="164630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sz="6500" b="1" kern="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ED56267-21D4-EC43-A714-9CE239FF8FD9}"/>
              </a:ext>
            </a:extLst>
          </p:cNvPr>
          <p:cNvSpPr txBox="1">
            <a:spLocks/>
          </p:cNvSpPr>
          <p:nvPr/>
        </p:nvSpPr>
        <p:spPr>
          <a:xfrm>
            <a:off x="878774" y="2006931"/>
            <a:ext cx="10367158" cy="35625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sz="1000" b="1" kern="0" dirty="0">
              <a:solidFill>
                <a:schemeClr val="accent1">
                  <a:lumMod val="10000"/>
                </a:schemeClr>
              </a:solidFill>
              <a:latin typeface="American Typewriter" panose="02090604020004020304" pitchFamily="18" charset="77"/>
            </a:endParaRPr>
          </a:p>
          <a:p>
            <a:pPr algn="ctr"/>
            <a:endParaRPr lang="en-US" sz="1000" b="1" kern="0" dirty="0">
              <a:solidFill>
                <a:schemeClr val="accent1">
                  <a:lumMod val="10000"/>
                </a:schemeClr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4500" b="1" kern="0" dirty="0" err="1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Adolygu</a:t>
            </a:r>
            <a:r>
              <a:rPr lang="en-US" sz="4500" b="1" kern="0" dirty="0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 </a:t>
            </a:r>
            <a:r>
              <a:rPr lang="en-US" sz="4500" b="1" kern="0" dirty="0" err="1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syml</a:t>
            </a:r>
            <a:r>
              <a:rPr lang="en-US" sz="4500" b="1" kern="0" dirty="0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 – </a:t>
            </a:r>
            <a:r>
              <a:rPr lang="en-US" sz="4500" b="1" kern="0" dirty="0" err="1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dysgu</a:t>
            </a:r>
            <a:r>
              <a:rPr lang="en-US" sz="4500" b="1" kern="0" dirty="0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 </a:t>
            </a:r>
            <a:r>
              <a:rPr lang="en-US" sz="4500" b="1" kern="0" dirty="0" err="1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cyfeiriol</a:t>
            </a:r>
            <a:endParaRPr lang="en-US" sz="4500" b="1" kern="0" dirty="0">
              <a:solidFill>
                <a:schemeClr val="accent1">
                  <a:lumMod val="10000"/>
                </a:schemeClr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4500" b="1" kern="0" dirty="0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Simple revision – directed learning</a:t>
            </a:r>
          </a:p>
          <a:p>
            <a:pPr algn="ctr"/>
            <a:endParaRPr lang="en-US" sz="4500" b="1" kern="0" dirty="0">
              <a:solidFill>
                <a:schemeClr val="accent1">
                  <a:lumMod val="10000"/>
                </a:schemeClr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4500" b="1" kern="0" dirty="0" err="1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Darlith</a:t>
            </a:r>
            <a:r>
              <a:rPr lang="en-US" sz="4500" b="1" kern="0" dirty="0">
                <a:solidFill>
                  <a:schemeClr val="accent1">
                    <a:lumMod val="10000"/>
                  </a:schemeClr>
                </a:solidFill>
                <a:latin typeface="American Typewriter" panose="02090604020004020304" pitchFamily="18" charset="77"/>
              </a:rPr>
              <a:t> 2 / Lecture 2</a:t>
            </a:r>
          </a:p>
        </p:txBody>
      </p:sp>
    </p:spTree>
    <p:extLst>
      <p:ext uri="{BB962C8B-B14F-4D97-AF65-F5344CB8AC3E}">
        <p14:creationId xmlns:p14="http://schemas.microsoft.com/office/powerpoint/2010/main" val="2997236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596C7C-8BB7-6640-9C93-1752C4236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99704">
            <a:off x="140168" y="490257"/>
            <a:ext cx="3965938" cy="1357232"/>
          </a:xfrm>
          <a:prstGeom prst="rect">
            <a:avLst/>
          </a:prstGeom>
          <a:solidFill>
            <a:srgbClr val="FFC000"/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19E777-6164-9A4B-AB0F-A771D2B489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1773" y="5294519"/>
            <a:ext cx="2569287" cy="1563481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98A0ECE-DF10-6741-92F3-C8532FB3EEFA}"/>
              </a:ext>
            </a:extLst>
          </p:cNvPr>
          <p:cNvSpPr/>
          <p:nvPr/>
        </p:nvSpPr>
        <p:spPr>
          <a:xfrm>
            <a:off x="2788920" y="1386841"/>
            <a:ext cx="6553200" cy="40233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54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Gorchmynion</a:t>
            </a:r>
            <a:r>
              <a:rPr lang="cy-GB" sz="36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 </a:t>
            </a:r>
          </a:p>
          <a:p>
            <a:pPr algn="ctr"/>
            <a:endParaRPr lang="cy-GB" sz="3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cy-GB" sz="36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Sawl gorchymyn ydych </a:t>
            </a:r>
          </a:p>
          <a:p>
            <a:pPr algn="ctr"/>
            <a:r>
              <a:rPr lang="cy-GB" sz="36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chi’n cofio?</a:t>
            </a:r>
          </a:p>
          <a:p>
            <a:pPr algn="ctr"/>
            <a:r>
              <a:rPr lang="cy-GB" sz="36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How many commands can you remember?  </a:t>
            </a:r>
          </a:p>
          <a:p>
            <a:pPr algn="ctr"/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458484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3F544B-B22E-704E-A48B-DE4F71CDD7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5847" y="436836"/>
            <a:ext cx="4976455" cy="54064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DD2744-9302-4244-B259-1591560E83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1190" y="247266"/>
            <a:ext cx="3683327" cy="55959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CD1CC0-9725-244C-9864-1232E3DCE5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021" y="2898494"/>
            <a:ext cx="1878588" cy="106101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E99D91C-7806-934E-A869-C4513D62810C}"/>
              </a:ext>
            </a:extLst>
          </p:cNvPr>
          <p:cNvSpPr/>
          <p:nvPr/>
        </p:nvSpPr>
        <p:spPr>
          <a:xfrm>
            <a:off x="67736" y="1808989"/>
            <a:ext cx="1961321" cy="9419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Lluosog 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A13A08C-DCE0-DC40-A18A-D561F144E3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73746" y="395129"/>
            <a:ext cx="1113038" cy="1113038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9D88E11-F852-7446-8DFD-78DCB532306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38923" y="463830"/>
            <a:ext cx="1138712" cy="1138712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98040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5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57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7A99E-8AFF-654B-9BBB-E1688B2A05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695" y="158330"/>
            <a:ext cx="11432007" cy="1380910"/>
          </a:xfr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y-GB" sz="3000" b="1" dirty="0">
                <a:solidFill>
                  <a:schemeClr val="tx1"/>
                </a:solidFill>
              </a:rPr>
              <a:t>Tasg</a:t>
            </a:r>
            <a:br>
              <a:rPr lang="cy-GB" sz="2000" b="1" dirty="0">
                <a:solidFill>
                  <a:schemeClr val="tx1"/>
                </a:solidFill>
              </a:rPr>
            </a:br>
            <a:r>
              <a:rPr lang="cy-GB" sz="2000" b="1" dirty="0">
                <a:solidFill>
                  <a:schemeClr val="tx1"/>
                </a:solidFill>
              </a:rPr>
              <a:t>Nawr – ysgrifennwch ffurfiau </a:t>
            </a:r>
            <a:r>
              <a:rPr lang="cy-GB" sz="2000" b="1" u="sng" dirty="0">
                <a:solidFill>
                  <a:srgbClr val="FF0000"/>
                </a:solidFill>
              </a:rPr>
              <a:t>unigol</a:t>
            </a:r>
            <a:r>
              <a:rPr lang="cy-GB" sz="2000" b="1" dirty="0">
                <a:solidFill>
                  <a:schemeClr val="tx1"/>
                </a:solidFill>
              </a:rPr>
              <a:t> y gorchymion</a:t>
            </a:r>
            <a:br>
              <a:rPr lang="cy-GB" sz="2000" b="1" dirty="0">
                <a:solidFill>
                  <a:schemeClr val="tx1"/>
                </a:solidFill>
              </a:rPr>
            </a:br>
            <a:r>
              <a:rPr lang="cy-GB" sz="2000" b="1" dirty="0">
                <a:solidFill>
                  <a:schemeClr val="tx1"/>
                </a:solidFill>
              </a:rPr>
              <a:t>(Write the </a:t>
            </a:r>
            <a:r>
              <a:rPr lang="cy-GB" sz="2000" b="1" dirty="0">
                <a:solidFill>
                  <a:srgbClr val="FF0000"/>
                </a:solidFill>
              </a:rPr>
              <a:t>single</a:t>
            </a:r>
            <a:r>
              <a:rPr lang="cy-GB" sz="2000" b="1" dirty="0">
                <a:solidFill>
                  <a:schemeClr val="tx1"/>
                </a:solidFill>
              </a:rPr>
              <a:t> form of these commands)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A420CB-C39F-8749-B5ED-E1602EB04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8618" y="1847121"/>
            <a:ext cx="3782673" cy="46117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72F27-717C-1B40-8CB1-0B9B11929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73" y="1847121"/>
            <a:ext cx="3386410" cy="461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21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A420CB-C39F-8749-B5ED-E1602EB04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1540" y="1952270"/>
            <a:ext cx="3782673" cy="46117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72F27-717C-1B40-8CB1-0B9B11929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343" y="1921030"/>
            <a:ext cx="3386410" cy="461175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60A698C-2FFE-434E-88A0-C7D0E4D9091E}"/>
              </a:ext>
            </a:extLst>
          </p:cNvPr>
          <p:cNvSpPr/>
          <p:nvPr/>
        </p:nvSpPr>
        <p:spPr>
          <a:xfrm rot="20705003">
            <a:off x="311943" y="1570896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Eistedda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C74BFF5-E5AE-DE43-BB26-EB10E7139CF1}"/>
              </a:ext>
            </a:extLst>
          </p:cNvPr>
          <p:cNvSpPr/>
          <p:nvPr/>
        </p:nvSpPr>
        <p:spPr>
          <a:xfrm rot="20705003">
            <a:off x="331460" y="2305690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Sefa 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4E137EE-D3BE-5245-8CB7-4C0F25C5554B}"/>
              </a:ext>
            </a:extLst>
          </p:cNvPr>
          <p:cNvSpPr/>
          <p:nvPr/>
        </p:nvSpPr>
        <p:spPr>
          <a:xfrm rot="20705003">
            <a:off x="341217" y="3040484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Gwranda 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68301E4-DC19-DC45-8E18-A2F8AEAF8B20}"/>
              </a:ext>
            </a:extLst>
          </p:cNvPr>
          <p:cNvSpPr/>
          <p:nvPr/>
        </p:nvSpPr>
        <p:spPr>
          <a:xfrm rot="20705003">
            <a:off x="552620" y="5060783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Rhifa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369CE22-3DF2-7A4E-BF01-91F148DB7C1C}"/>
              </a:ext>
            </a:extLst>
          </p:cNvPr>
          <p:cNvSpPr/>
          <p:nvPr/>
        </p:nvSpPr>
        <p:spPr>
          <a:xfrm rot="20705003">
            <a:off x="604922" y="5761079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Clapia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EFBC81A-8463-D640-803E-B3DEEC93D353}"/>
              </a:ext>
            </a:extLst>
          </p:cNvPr>
          <p:cNvSpPr/>
          <p:nvPr/>
        </p:nvSpPr>
        <p:spPr>
          <a:xfrm rot="20705003">
            <a:off x="9031885" y="1642734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Dere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C9A88A4-9303-3146-A0EA-D3A4F9568B46}"/>
              </a:ext>
            </a:extLst>
          </p:cNvPr>
          <p:cNvSpPr/>
          <p:nvPr/>
        </p:nvSpPr>
        <p:spPr>
          <a:xfrm rot="20705003">
            <a:off x="8824542" y="4123651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Dilyna 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BA79294-3C31-B546-905F-604F742B5AA7}"/>
              </a:ext>
            </a:extLst>
          </p:cNvPr>
          <p:cNvSpPr/>
          <p:nvPr/>
        </p:nvSpPr>
        <p:spPr>
          <a:xfrm rot="20705003">
            <a:off x="9250205" y="4708445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Gwisga  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C618A5C-F232-D74F-BC47-2205321C5F73}"/>
              </a:ext>
            </a:extLst>
          </p:cNvPr>
          <p:cNvSpPr/>
          <p:nvPr/>
        </p:nvSpPr>
        <p:spPr>
          <a:xfrm rot="20705003">
            <a:off x="9534142" y="5347419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Cer  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94C108D-0B81-2146-8B57-89A346537EDE}"/>
              </a:ext>
            </a:extLst>
          </p:cNvPr>
          <p:cNvSpPr/>
          <p:nvPr/>
        </p:nvSpPr>
        <p:spPr>
          <a:xfrm rot="20705003">
            <a:off x="331460" y="3669871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Edrycha  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4F341EA-0F95-C441-9ADD-861C3DCE0F24}"/>
              </a:ext>
            </a:extLst>
          </p:cNvPr>
          <p:cNvSpPr/>
          <p:nvPr/>
        </p:nvSpPr>
        <p:spPr>
          <a:xfrm rot="20705003">
            <a:off x="341217" y="4404664"/>
            <a:ext cx="1744229" cy="556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Cana 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2B70D5-6234-4148-8B1B-441B2555A6AB}"/>
              </a:ext>
            </a:extLst>
          </p:cNvPr>
          <p:cNvSpPr txBox="1">
            <a:spLocks/>
          </p:cNvSpPr>
          <p:nvPr/>
        </p:nvSpPr>
        <p:spPr>
          <a:xfrm>
            <a:off x="269695" y="158330"/>
            <a:ext cx="11432007" cy="119744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  <a:effectLst>
            <a:outerShdw blurRad="42863" dist="95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marR="0" lvl="1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marR="0" lvl="2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marR="0" lvl="3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marR="0" lvl="4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marR="0" lvl="5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marR="0" lvl="6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marR="0" lvl="7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marR="0" lvl="8" algn="ctr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ExtraBold"/>
              <a:buNone/>
              <a:defRPr sz="4000" b="0" i="0" u="none" strike="noStrike" cap="non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>
            <a:r>
              <a:rPr lang="cy-GB" sz="3000" b="1" kern="0" dirty="0">
                <a:solidFill>
                  <a:schemeClr val="tx1"/>
                </a:solidFill>
              </a:rPr>
              <a:t>Atebion </a:t>
            </a:r>
          </a:p>
          <a:p>
            <a:r>
              <a:rPr lang="cy-GB" sz="3000" b="1" kern="0" dirty="0">
                <a:solidFill>
                  <a:schemeClr val="tx1"/>
                </a:solidFill>
              </a:rPr>
              <a:t>Answers</a:t>
            </a:r>
            <a:endParaRPr lang="cy-GB" sz="2000" b="1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62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7C2D2-4700-E444-ABC8-94E534E97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8374" y="6002454"/>
            <a:ext cx="8940600" cy="358521"/>
          </a:xfrm>
        </p:spPr>
        <p:txBody>
          <a:bodyPr/>
          <a:lstStyle/>
          <a:p>
            <a:r>
              <a:rPr lang="en-GB" sz="18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https://ybont.org/pluginfile.php/30649/mod_resource/content/3/Sesiwn%202%20-%20Gorchmynion%20%28De%29/Gorchmynion%20%28De%29.html</a:t>
            </a:r>
            <a:endParaRPr lang="cy-GB" sz="1800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CAE5A0-6F19-7448-A733-994A0C72B1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1563" y="0"/>
            <a:ext cx="8587411" cy="42259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CA420B-3928-7D44-A749-25D75AC4FA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1331" y="4225993"/>
            <a:ext cx="8807874" cy="1615937"/>
          </a:xfrm>
          <a:prstGeom prst="rect">
            <a:avLst/>
          </a:prstGeom>
        </p:spPr>
      </p:pic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5E7F858-4A5B-4E4B-B13F-5CAB28ACA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5080" y="148771"/>
            <a:ext cx="1205016" cy="1205016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08987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67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361358-33D9-1B40-972A-DC160CD48F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y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9CB4E6-76C9-674C-A76B-A9365C177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864" y="135464"/>
            <a:ext cx="10022541" cy="51666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3F5F87-F4A9-A343-9A41-9302A53A49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9598" y="5166659"/>
            <a:ext cx="10022541" cy="1377576"/>
          </a:xfrm>
          <a:prstGeom prst="rect">
            <a:avLst/>
          </a:prstGeom>
        </p:spPr>
      </p:pic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5E23180-F30E-CC42-A6E7-4C08C88D34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2128" y="237065"/>
            <a:ext cx="1386540" cy="1386540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4381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A842DDF-F2FC-4C49-ADA7-0F93DC0386AD}"/>
              </a:ext>
            </a:extLst>
          </p:cNvPr>
          <p:cNvSpPr/>
          <p:nvPr/>
        </p:nvSpPr>
        <p:spPr>
          <a:xfrm>
            <a:off x="2346960" y="1051560"/>
            <a:ext cx="7178040" cy="46481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54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Gwrandewch ac ailadroddwch</a:t>
            </a:r>
          </a:p>
          <a:p>
            <a:pPr algn="ctr"/>
            <a:endParaRPr lang="cy-GB" sz="54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cy-GB" sz="54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Listen and repeat</a:t>
            </a:r>
            <a:endParaRPr lang="cy-GB" sz="3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433715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>
            <a:extLst>
              <a:ext uri="{FF2B5EF4-FFF2-40B4-BE49-F238E27FC236}">
                <a16:creationId xmlns:a16="http://schemas.microsoft.com/office/drawing/2014/main" id="{A34E9788-3626-204F-AEDA-FB78206EB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084" y="286680"/>
            <a:ext cx="4371316" cy="2898479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 w="50800" algn="in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3" name="WordArt 3">
            <a:extLst>
              <a:ext uri="{FF2B5EF4-FFF2-40B4-BE49-F238E27FC236}">
                <a16:creationId xmlns:a16="http://schemas.microsoft.com/office/drawing/2014/main" id="{200E3893-602E-BB48-B768-92DC618E02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4621" y="2326938"/>
            <a:ext cx="2985031" cy="55488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y-GB" sz="3600" b="1" kern="10" dirty="0">
                <a:solidFill>
                  <a:schemeClr val="bg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902030302020204" pitchFamily="66" charset="0"/>
              </a:rPr>
              <a:t>Pawb yn barod?</a:t>
            </a:r>
          </a:p>
        </p:txBody>
      </p:sp>
      <p:pic>
        <p:nvPicPr>
          <p:cNvPr id="5124" name="Picture 5" descr="MCj04244660000[1]">
            <a:extLst>
              <a:ext uri="{FF2B5EF4-FFF2-40B4-BE49-F238E27FC236}">
                <a16:creationId xmlns:a16="http://schemas.microsoft.com/office/drawing/2014/main" id="{951F5C38-2EEF-0148-A84B-87E864794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53" y="559805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MCj04244660000[1]">
            <a:extLst>
              <a:ext uri="{FF2B5EF4-FFF2-40B4-BE49-F238E27FC236}">
                <a16:creationId xmlns:a16="http://schemas.microsoft.com/office/drawing/2014/main" id="{B1C275BC-01E5-2347-998B-CF2AA883A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21" y="435252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7" descr="MCj04244660000[1]">
            <a:extLst>
              <a:ext uri="{FF2B5EF4-FFF2-40B4-BE49-F238E27FC236}">
                <a16:creationId xmlns:a16="http://schemas.microsoft.com/office/drawing/2014/main" id="{74FFECED-A5DB-4A4E-936A-B8D73C7C6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445" y="1072053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8" descr="MCj04244660000[1]">
            <a:extLst>
              <a:ext uri="{FF2B5EF4-FFF2-40B4-BE49-F238E27FC236}">
                <a16:creationId xmlns:a16="http://schemas.microsoft.com/office/drawing/2014/main" id="{8507AA69-8DB8-B240-81B6-9976AF8F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243" y="890930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9" descr="MCj04244660000[1]">
            <a:extLst>
              <a:ext uri="{FF2B5EF4-FFF2-40B4-BE49-F238E27FC236}">
                <a16:creationId xmlns:a16="http://schemas.microsoft.com/office/drawing/2014/main" id="{475E99E3-7A52-2F4A-BC79-2B8CA94E7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543" y="331966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0" descr="MCj04244660000[1]">
            <a:extLst>
              <a:ext uri="{FF2B5EF4-FFF2-40B4-BE49-F238E27FC236}">
                <a16:creationId xmlns:a16="http://schemas.microsoft.com/office/drawing/2014/main" id="{40CC172A-B88C-944C-A4D2-3BA48394C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402" y="841936"/>
            <a:ext cx="770568" cy="66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1" descr="MCj04244660000[1]">
            <a:extLst>
              <a:ext uri="{FF2B5EF4-FFF2-40B4-BE49-F238E27FC236}">
                <a16:creationId xmlns:a16="http://schemas.microsoft.com/office/drawing/2014/main" id="{8C98577C-8A0B-9F42-BF33-DAC576B87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64" y="1252542"/>
            <a:ext cx="770569" cy="66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2" descr="MCj04244660000[1]">
            <a:extLst>
              <a:ext uri="{FF2B5EF4-FFF2-40B4-BE49-F238E27FC236}">
                <a16:creationId xmlns:a16="http://schemas.microsoft.com/office/drawing/2014/main" id="{2C82B336-2A7C-CE4D-813B-766FC42A1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06" y="1346608"/>
            <a:ext cx="770568" cy="6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3" descr="MCj04244660000[1]">
            <a:extLst>
              <a:ext uri="{FF2B5EF4-FFF2-40B4-BE49-F238E27FC236}">
                <a16:creationId xmlns:a16="http://schemas.microsoft.com/office/drawing/2014/main" id="{74589E63-83EB-464F-ACC2-D072A5B6C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686" y="1372568"/>
            <a:ext cx="770569" cy="66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AutoShape 16">
            <a:extLst>
              <a:ext uri="{FF2B5EF4-FFF2-40B4-BE49-F238E27FC236}">
                <a16:creationId xmlns:a16="http://schemas.microsoft.com/office/drawing/2014/main" id="{BB079ACD-365C-1546-8D3F-54147BBDD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2653" y="505436"/>
            <a:ext cx="913696" cy="575014"/>
          </a:xfrm>
          <a:prstGeom prst="wedgeRoundRectCallout">
            <a:avLst>
              <a:gd name="adj1" fmla="val -15134"/>
              <a:gd name="adj2" fmla="val 30759"/>
              <a:gd name="adj3" fmla="val 1666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5137" name="WordArt 17">
            <a:extLst>
              <a:ext uri="{FF2B5EF4-FFF2-40B4-BE49-F238E27FC236}">
                <a16:creationId xmlns:a16="http://schemas.microsoft.com/office/drawing/2014/main" id="{6988D809-86A1-C241-921F-C9C2620B46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99332" y="576874"/>
            <a:ext cx="754128" cy="2757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y-GB" sz="3600" b="1" kern="10" dirty="0"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mic Sans MS" panose="030F0902030302020204" pitchFamily="66" charset="0"/>
              </a:rPr>
              <a:t>Barod!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ABAD84-68B5-1749-8D59-5A178F24C3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57111" y="182894"/>
            <a:ext cx="4546768" cy="31259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4754E7-7854-B04A-9D89-BE7F64803DE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91241" y="3368535"/>
            <a:ext cx="4524438" cy="31174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E6D516-4780-A643-B247-E4252094DB2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89048" y="3530795"/>
            <a:ext cx="4524438" cy="3117448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E2AF23E-1182-B040-A82F-85370A700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760596" y="259253"/>
            <a:ext cx="812800" cy="812800"/>
          </a:xfrm>
          <a:prstGeom prst="rect">
            <a:avLst/>
          </a:prstGeom>
        </p:spPr>
      </p:pic>
      <p:pic>
        <p:nvPicPr>
          <p:cNvPr id="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A8BC14C-E587-6948-A954-027D8F9CBBC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026116" y="331966"/>
            <a:ext cx="812800" cy="812800"/>
          </a:xfrm>
          <a:prstGeom prst="rect">
            <a:avLst/>
          </a:prstGeom>
        </p:spPr>
      </p:pic>
      <p:pic>
        <p:nvPicPr>
          <p:cNvPr id="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20DEFC-8628-AB47-B8ED-4E60926F61F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29443" y="3831187"/>
            <a:ext cx="812800" cy="812800"/>
          </a:xfrm>
          <a:prstGeom prst="rect">
            <a:avLst/>
          </a:prstGeom>
        </p:spPr>
      </p:pic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407AF30-6A93-8F42-8F9D-E039CF13FE7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725684" y="38311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9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3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3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5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6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13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85E403-4BF8-8E42-9FF2-6B5230E2FD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7840" y="299720"/>
            <a:ext cx="4165600" cy="287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9B9F0F-869A-4D46-A637-01CC405937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83680" y="194713"/>
            <a:ext cx="4318000" cy="29752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6ACD52-2417-D948-88C5-6DC1287CB57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18920" y="3467872"/>
            <a:ext cx="4577080" cy="30904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8227E7-BF98-EF45-A303-AF5D1959ABD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52360" y="3509567"/>
            <a:ext cx="4577080" cy="3153720"/>
          </a:xfrm>
          <a:prstGeom prst="rect">
            <a:avLst/>
          </a:prstGeom>
        </p:spPr>
      </p:pic>
      <p:pic>
        <p:nvPicPr>
          <p:cNvPr id="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1FE1A71-9250-AE4F-9CDA-BBE4BAC19F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663440" y="690880"/>
            <a:ext cx="812800" cy="812800"/>
          </a:xfrm>
          <a:prstGeom prst="rect">
            <a:avLst/>
          </a:prstGeom>
        </p:spPr>
      </p:pic>
      <p:pic>
        <p:nvPicPr>
          <p:cNvPr id="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9B6D6FA-5EE5-A149-A533-2020E4FD771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901680" y="488516"/>
            <a:ext cx="812800" cy="812800"/>
          </a:xfrm>
          <a:prstGeom prst="rect">
            <a:avLst/>
          </a:prstGeom>
        </p:spPr>
      </p:pic>
      <p:pic>
        <p:nvPicPr>
          <p:cNvPr id="1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C768EB1-4511-8E49-81D3-AF07139A87E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97840" y="4013200"/>
            <a:ext cx="812800" cy="812800"/>
          </a:xfrm>
          <a:prstGeom prst="rect">
            <a:avLst/>
          </a:prstGeom>
        </p:spPr>
      </p:pic>
      <p:pic>
        <p:nvPicPr>
          <p:cNvPr id="1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B58E045-4EE7-6540-AD7E-A65D01E0EB1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583680" y="368808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8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2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65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67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A842DDF-F2FC-4C49-ADA7-0F93DC0386AD}"/>
              </a:ext>
            </a:extLst>
          </p:cNvPr>
          <p:cNvSpPr/>
          <p:nvPr/>
        </p:nvSpPr>
        <p:spPr>
          <a:xfrm>
            <a:off x="1021080" y="1104900"/>
            <a:ext cx="10027920" cy="46481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54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Rhowch y sain wrth y llun cywir</a:t>
            </a:r>
          </a:p>
          <a:p>
            <a:pPr algn="ctr"/>
            <a:endParaRPr lang="cy-GB" sz="54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cy-GB" sz="54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Put the correct recording next to each picture</a:t>
            </a:r>
            <a:endParaRPr lang="cy-GB" sz="3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69909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ABAD84-68B5-1749-8D59-5A178F24C3A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721463" y="269241"/>
            <a:ext cx="2482189" cy="17065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4754E7-7854-B04A-9D89-BE7F64803DE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00953" y="3634897"/>
            <a:ext cx="2224862" cy="1532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E6D516-4780-A643-B247-E4252094DB2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985273" y="3695235"/>
            <a:ext cx="2329790" cy="1605282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E2AF23E-1182-B040-A82F-85370A700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651902" y="5815540"/>
            <a:ext cx="812800" cy="812800"/>
          </a:xfrm>
          <a:prstGeom prst="rect">
            <a:avLst/>
          </a:prstGeom>
        </p:spPr>
      </p:pic>
      <p:pic>
        <p:nvPicPr>
          <p:cNvPr id="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A8BC14C-E587-6948-A954-027D8F9CBBC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32375" y="5739512"/>
            <a:ext cx="812800" cy="812800"/>
          </a:xfrm>
          <a:prstGeom prst="rect">
            <a:avLst/>
          </a:prstGeom>
        </p:spPr>
      </p:pic>
      <p:pic>
        <p:nvPicPr>
          <p:cNvPr id="7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20DEFC-8628-AB47-B8ED-4E60926F61F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408844" y="5782410"/>
            <a:ext cx="812800" cy="812800"/>
          </a:xfrm>
          <a:prstGeom prst="rect">
            <a:avLst/>
          </a:prstGeom>
        </p:spPr>
      </p:pic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407AF30-6A93-8F42-8F9D-E039CF13FE7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998362" y="5815540"/>
            <a:ext cx="812800" cy="8128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8FF7067-8B2A-844C-B8FC-EA03BB852CA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033533" y="3756817"/>
            <a:ext cx="2224862" cy="153298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8F3874A-03F3-3849-81FC-D110A74FAB70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003672" y="269241"/>
            <a:ext cx="2377518" cy="160528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309BFBC-3BBD-2E45-BB2D-FEA8245E0202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885495" y="3695235"/>
            <a:ext cx="2329789" cy="160528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BFED89F-91E2-704E-A274-4DDEBBA9D5B8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580371" y="305688"/>
            <a:ext cx="2482186" cy="17102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AABD7F-2B43-B542-A1BE-3CE6E9CF80FF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22368" y="249092"/>
            <a:ext cx="2299475" cy="1532983"/>
          </a:xfrm>
          <a:prstGeom prst="rect">
            <a:avLst/>
          </a:prstGeom>
        </p:spPr>
      </p:pic>
      <p:pic>
        <p:nvPicPr>
          <p:cNvPr id="40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45F68D0-9314-3F47-BD91-21A6C5EB631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285316" y="5725310"/>
            <a:ext cx="812800" cy="812800"/>
          </a:xfrm>
          <a:prstGeom prst="rect">
            <a:avLst/>
          </a:prstGeom>
        </p:spPr>
      </p:pic>
      <p:pic>
        <p:nvPicPr>
          <p:cNvPr id="41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D3E9F65-D2B7-3645-B4CD-327951B8E283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593970" y="5725310"/>
            <a:ext cx="812800" cy="812800"/>
          </a:xfrm>
          <a:prstGeom prst="rect">
            <a:avLst/>
          </a:prstGeom>
        </p:spPr>
      </p:pic>
      <p:pic>
        <p:nvPicPr>
          <p:cNvPr id="4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F6C3C66-7119-2B45-A1C9-0C7C3F911AC3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484115" y="5796432"/>
            <a:ext cx="812800" cy="812800"/>
          </a:xfrm>
          <a:prstGeom prst="rect">
            <a:avLst/>
          </a:prstGeom>
        </p:spPr>
      </p:pic>
      <p:pic>
        <p:nvPicPr>
          <p:cNvPr id="4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61EF63E-9F9E-C647-9AF7-62A620F8D87F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047257" y="57610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0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3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5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6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44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928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659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1679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8C23-9D8C-4446-BE17-A73B1E48D74F}"/>
              </a:ext>
            </a:extLst>
          </p:cNvPr>
          <p:cNvSpPr txBox="1">
            <a:spLocks/>
          </p:cNvSpPr>
          <p:nvPr/>
        </p:nvSpPr>
        <p:spPr>
          <a:xfrm>
            <a:off x="2075103" y="1143301"/>
            <a:ext cx="7766936" cy="164630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sz="6500" b="1" kern="0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A026A5-1BCD-D548-B9EC-D12758EBE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21" y="440346"/>
            <a:ext cx="10113358" cy="620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19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08AC3-FB66-6E4C-BFB5-21BD2733C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000" y="1600200"/>
            <a:ext cx="2694400" cy="4052200"/>
          </a:xfrm>
        </p:spPr>
        <p:txBody>
          <a:bodyPr/>
          <a:lstStyle/>
          <a:p>
            <a:pPr algn="ctr"/>
            <a:r>
              <a:rPr lang="en-US" sz="3600" b="1" dirty="0">
                <a:latin typeface="American Typewriter" panose="02090604020004020304" pitchFamily="18" charset="77"/>
              </a:rPr>
              <a:t>Beth </a:t>
            </a:r>
            <a:r>
              <a:rPr lang="en-US" sz="3600" b="1" dirty="0" err="1">
                <a:latin typeface="American Typewriter" panose="02090604020004020304" pitchFamily="18" charset="77"/>
              </a:rPr>
              <a:t>ydy’r</a:t>
            </a:r>
            <a:r>
              <a:rPr lang="en-US" sz="3600" b="1" dirty="0">
                <a:latin typeface="American Typewriter" panose="02090604020004020304" pitchFamily="18" charset="77"/>
              </a:rPr>
              <a:t> </a:t>
            </a:r>
            <a:r>
              <a:rPr lang="en-US" sz="3600" b="1" dirty="0" err="1">
                <a:latin typeface="American Typewriter" panose="02090604020004020304" pitchFamily="18" charset="77"/>
              </a:rPr>
              <a:t>termau</a:t>
            </a:r>
            <a:r>
              <a:rPr lang="en-US" sz="3600" b="1" dirty="0">
                <a:latin typeface="American Typewriter" panose="02090604020004020304" pitchFamily="18" charset="77"/>
              </a:rPr>
              <a:t> </a:t>
            </a:r>
            <a:r>
              <a:rPr lang="en-US" sz="3600" b="1" dirty="0" err="1">
                <a:latin typeface="American Typewriter" panose="02090604020004020304" pitchFamily="18" charset="77"/>
              </a:rPr>
              <a:t>Cymraeg</a:t>
            </a:r>
            <a:r>
              <a:rPr lang="en-US" sz="3600" b="1" dirty="0">
                <a:latin typeface="American Typewriter" panose="02090604020004020304" pitchFamily="18" charset="77"/>
              </a:rPr>
              <a:t>?</a:t>
            </a:r>
            <a:br>
              <a:rPr lang="en-US" sz="3600" b="1" dirty="0">
                <a:latin typeface="American Typewriter" panose="02090604020004020304" pitchFamily="18" charset="77"/>
              </a:rPr>
            </a:br>
            <a:br>
              <a:rPr lang="en-US" sz="3600" b="1" dirty="0">
                <a:latin typeface="American Typewriter" panose="02090604020004020304" pitchFamily="18" charset="77"/>
              </a:rPr>
            </a:br>
            <a:r>
              <a:rPr lang="en-US" sz="3600" b="1" dirty="0">
                <a:latin typeface="American Typewriter" panose="02090604020004020304" pitchFamily="18" charset="77"/>
              </a:rPr>
              <a:t>What are the Welsh terms?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79E212-75B2-D542-860E-178D207344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739" t="3264" r="2718" b="9112"/>
          <a:stretch/>
        </p:blipFill>
        <p:spPr>
          <a:xfrm>
            <a:off x="4847042" y="420482"/>
            <a:ext cx="2118360" cy="60170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2EA9F8-6FA1-9A47-ABC7-1AEF3AA8563A}"/>
              </a:ext>
            </a:extLst>
          </p:cNvPr>
          <p:cNvSpPr txBox="1"/>
          <p:nvPr/>
        </p:nvSpPr>
        <p:spPr>
          <a:xfrm>
            <a:off x="7117802" y="420481"/>
            <a:ext cx="4662718" cy="6017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1800"/>
              </a:spcBef>
            </a:pPr>
            <a:r>
              <a:rPr lang="en-US" sz="3500" dirty="0"/>
              <a:t>1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2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3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4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5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6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7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1468169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E89608-5B89-644C-9EFB-F5FC42ECC3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21" b="2621"/>
          <a:stretch/>
        </p:blipFill>
        <p:spPr>
          <a:xfrm>
            <a:off x="5511799" y="261848"/>
            <a:ext cx="5511321" cy="601703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635BCF2-A6E9-C94A-998B-65AE25060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000" y="1600200"/>
            <a:ext cx="2694400" cy="4052200"/>
          </a:xfrm>
        </p:spPr>
        <p:txBody>
          <a:bodyPr/>
          <a:lstStyle/>
          <a:p>
            <a:pPr algn="ctr"/>
            <a:r>
              <a:rPr lang="en-US" sz="3200" b="1" dirty="0" err="1">
                <a:latin typeface="American Typewriter" panose="02090604020004020304" pitchFamily="18" charset="77"/>
              </a:rPr>
              <a:t>Dyma</a:t>
            </a:r>
            <a:r>
              <a:rPr lang="en-US" sz="3200" b="1" dirty="0">
                <a:latin typeface="American Typewriter" panose="02090604020004020304" pitchFamily="18" charset="77"/>
              </a:rPr>
              <a:t> </a:t>
            </a:r>
            <a:r>
              <a:rPr lang="en-US" sz="3200" b="1" dirty="0" err="1">
                <a:latin typeface="American Typewriter" panose="02090604020004020304" pitchFamily="18" charset="77"/>
              </a:rPr>
              <a:t>nhw</a:t>
            </a:r>
            <a:r>
              <a:rPr lang="en-US" sz="3200" b="1" dirty="0">
                <a:latin typeface="American Typewriter" panose="02090604020004020304" pitchFamily="18" charset="77"/>
              </a:rPr>
              <a:t>! </a:t>
            </a:r>
            <a:r>
              <a:rPr lang="en-US" sz="3200" b="1" dirty="0" err="1">
                <a:latin typeface="American Typewriter" panose="02090604020004020304" pitchFamily="18" charset="77"/>
              </a:rPr>
              <a:t>Oeddech</a:t>
            </a:r>
            <a:r>
              <a:rPr lang="en-US" sz="3200" b="1" dirty="0">
                <a:latin typeface="American Typewriter" panose="02090604020004020304" pitchFamily="18" charset="77"/>
              </a:rPr>
              <a:t> </a:t>
            </a:r>
            <a:r>
              <a:rPr lang="en-US" sz="3200" b="1" dirty="0" err="1">
                <a:latin typeface="American Typewriter" panose="02090604020004020304" pitchFamily="18" charset="77"/>
              </a:rPr>
              <a:t>chi’n</a:t>
            </a:r>
            <a:r>
              <a:rPr lang="en-US" sz="3200" b="1" dirty="0">
                <a:latin typeface="American Typewriter" panose="02090604020004020304" pitchFamily="18" charset="77"/>
              </a:rPr>
              <a:t> </a:t>
            </a:r>
            <a:r>
              <a:rPr lang="en-US" sz="3200" b="1" dirty="0" err="1">
                <a:latin typeface="American Typewriter" panose="02090604020004020304" pitchFamily="18" charset="77"/>
              </a:rPr>
              <a:t>gywir</a:t>
            </a:r>
            <a:r>
              <a:rPr lang="en-US" sz="3200" b="1" dirty="0">
                <a:latin typeface="American Typewriter" panose="02090604020004020304" pitchFamily="18" charset="77"/>
              </a:rPr>
              <a:t>?</a:t>
            </a:r>
            <a:br>
              <a:rPr lang="en-US" sz="3200" b="1" dirty="0">
                <a:latin typeface="American Typewriter" panose="02090604020004020304" pitchFamily="18" charset="77"/>
              </a:rPr>
            </a:br>
            <a:br>
              <a:rPr lang="en-US" sz="3200" b="1" dirty="0">
                <a:latin typeface="American Typewriter" panose="02090604020004020304" pitchFamily="18" charset="77"/>
              </a:rPr>
            </a:br>
            <a:r>
              <a:rPr lang="en-US" sz="3200" b="1" dirty="0">
                <a:latin typeface="American Typewriter" panose="02090604020004020304" pitchFamily="18" charset="77"/>
              </a:rPr>
              <a:t>Here they are! Were you correct?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C831EB-0CFE-8B4E-AE70-39B787C5E1E8}"/>
              </a:ext>
            </a:extLst>
          </p:cNvPr>
          <p:cNvSpPr txBox="1"/>
          <p:nvPr/>
        </p:nvSpPr>
        <p:spPr>
          <a:xfrm>
            <a:off x="5548082" y="261848"/>
            <a:ext cx="5475038" cy="60170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1800"/>
              </a:spcBef>
            </a:pPr>
            <a:r>
              <a:rPr lang="en-US" sz="3500" dirty="0"/>
              <a:t>1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2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3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4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5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6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7</a:t>
            </a:r>
          </a:p>
          <a:p>
            <a:pPr>
              <a:spcBef>
                <a:spcPts val="1800"/>
              </a:spcBef>
            </a:pPr>
            <a:r>
              <a:rPr lang="en-US" sz="35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6787519"/>
      </p:ext>
    </p:extLst>
  </p:cSld>
  <p:clrMapOvr>
    <a:masterClrMapping/>
  </p:clrMapOvr>
</p:sld>
</file>

<file path=ppt/theme/theme1.xml><?xml version="1.0" encoding="utf-8"?>
<a:theme xmlns:a="http://schemas.openxmlformats.org/drawingml/2006/main" name="Juliet templat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22889</TotalTime>
  <Words>173</Words>
  <Application>Microsoft Macintosh PowerPoint</Application>
  <PresentationFormat>Widescreen</PresentationFormat>
  <Paragraphs>54</Paragraphs>
  <Slides>15</Slides>
  <Notes>1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American Typewriter</vt:lpstr>
      <vt:lpstr>Arial</vt:lpstr>
      <vt:lpstr>Calibri</vt:lpstr>
      <vt:lpstr>Comic Sans MS</vt:lpstr>
      <vt:lpstr>Montserrat ExtraBold</vt:lpstr>
      <vt:lpstr>Montserrat Light</vt:lpstr>
      <vt:lpstr>Juliet template</vt:lpstr>
      <vt:lpstr>PowerPoint Presentation</vt:lpstr>
      <vt:lpstr>PowerPoint Presentation</vt:lpstr>
      <vt:lpstr>PowerPoint Presentation</vt:lpstr>
      <vt:lpstr>Tasg Nawr – ysgrifennwch ffurfiau unigol y gorchymion (Write the single form of these commands)</vt:lpstr>
      <vt:lpstr>PowerPoint Presentation</vt:lpstr>
      <vt:lpstr>https://ybont.org/pluginfile.php/30649/mod_resource/content/3/Sesiwn%202%20-%20Gorchmynion%20%28De%29/Gorchmynion%20%28De%29.html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Beth ydy’r termau Cymraeg?  What are the Welsh terms?</vt:lpstr>
      <vt:lpstr>Dyma nhw! Oeddech chi’n gywir?  Here they are! Were you correct?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Cwrs Sylfaen i Athrawon</dc:title>
  <dc:creator>Microsoft Office User</dc:creator>
  <cp:lastModifiedBy>Catrin Evans-Thomas</cp:lastModifiedBy>
  <cp:revision>117</cp:revision>
  <cp:lastPrinted>2019-10-17T10:11:09Z</cp:lastPrinted>
  <dcterms:created xsi:type="dcterms:W3CDTF">2017-04-25T08:08:53Z</dcterms:created>
  <dcterms:modified xsi:type="dcterms:W3CDTF">2020-10-02T08:49:40Z</dcterms:modified>
</cp:coreProperties>
</file>