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44"/>
  </p:notesMasterIdLst>
  <p:sldIdLst>
    <p:sldId id="349" r:id="rId2"/>
    <p:sldId id="351" r:id="rId3"/>
    <p:sldId id="389" r:id="rId4"/>
    <p:sldId id="390" r:id="rId5"/>
    <p:sldId id="384" r:id="rId6"/>
    <p:sldId id="353" r:id="rId7"/>
    <p:sldId id="382" r:id="rId8"/>
    <p:sldId id="383" r:id="rId9"/>
    <p:sldId id="355" r:id="rId10"/>
    <p:sldId id="356" r:id="rId11"/>
    <p:sldId id="357" r:id="rId12"/>
    <p:sldId id="358" r:id="rId13"/>
    <p:sldId id="359" r:id="rId14"/>
    <p:sldId id="385" r:id="rId15"/>
    <p:sldId id="386" r:id="rId16"/>
    <p:sldId id="387" r:id="rId17"/>
    <p:sldId id="360" r:id="rId18"/>
    <p:sldId id="391" r:id="rId19"/>
    <p:sldId id="362" r:id="rId20"/>
    <p:sldId id="363" r:id="rId21"/>
    <p:sldId id="364" r:id="rId22"/>
    <p:sldId id="365" r:id="rId23"/>
    <p:sldId id="366" r:id="rId24"/>
    <p:sldId id="367" r:id="rId25"/>
    <p:sldId id="368" r:id="rId26"/>
    <p:sldId id="369" r:id="rId27"/>
    <p:sldId id="370" r:id="rId28"/>
    <p:sldId id="371" r:id="rId29"/>
    <p:sldId id="372" r:id="rId30"/>
    <p:sldId id="373" r:id="rId31"/>
    <p:sldId id="374" r:id="rId32"/>
    <p:sldId id="375" r:id="rId33"/>
    <p:sldId id="376" r:id="rId34"/>
    <p:sldId id="377" r:id="rId35"/>
    <p:sldId id="378" r:id="rId36"/>
    <p:sldId id="379" r:id="rId37"/>
    <p:sldId id="380" r:id="rId38"/>
    <p:sldId id="392" r:id="rId39"/>
    <p:sldId id="393" r:id="rId40"/>
    <p:sldId id="394" r:id="rId41"/>
    <p:sldId id="381" r:id="rId42"/>
    <p:sldId id="388" r:id="rId43"/>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66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1" autoAdjust="0"/>
    <p:restoredTop sz="26269" autoAdjust="0"/>
  </p:normalViewPr>
  <p:slideViewPr>
    <p:cSldViewPr>
      <p:cViewPr varScale="1">
        <p:scale>
          <a:sx n="24" d="100"/>
          <a:sy n="24" d="100"/>
        </p:scale>
        <p:origin x="2715" y="12"/>
      </p:cViewPr>
      <p:guideLst>
        <p:guide orient="horz" pos="2160"/>
        <p:guide pos="2880"/>
      </p:guideLst>
    </p:cSldViewPr>
  </p:slideViewPr>
  <p:outlineViewPr>
    <p:cViewPr>
      <p:scale>
        <a:sx n="33" d="100"/>
        <a:sy n="33" d="100"/>
      </p:scale>
      <p:origin x="0" y="-14607"/>
    </p:cViewPr>
  </p:outlineViewPr>
  <p:notesTextViewPr>
    <p:cViewPr>
      <p:scale>
        <a:sx n="400" d="100"/>
        <a:sy n="400" d="100"/>
      </p:scale>
      <p:origin x="0" y="0"/>
    </p:cViewPr>
  </p:notesTextViewPr>
  <p:sorterViewPr>
    <p:cViewPr>
      <p:scale>
        <a:sx n="66" d="100"/>
        <a:sy n="66" d="100"/>
      </p:scale>
      <p:origin x="0" y="0"/>
    </p:cViewPr>
  </p:sorterViewPr>
  <p:notesViewPr>
    <p:cSldViewPr>
      <p:cViewPr varScale="1">
        <p:scale>
          <a:sx n="69" d="100"/>
          <a:sy n="69" d="100"/>
        </p:scale>
        <p:origin x="2568" y="3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GB"/>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1F51879B-46A6-4B01-9322-6C3420BE5B27}" type="slidenum">
              <a:rPr lang="en-GB" altLang="en-US"/>
              <a:pPr>
                <a:defRPr/>
              </a:pPr>
              <a:t>‹#›</a:t>
            </a:fld>
            <a:endParaRPr lang="en-GB" altLang="en-US"/>
          </a:p>
        </p:txBody>
      </p:sp>
    </p:spTree>
    <p:extLst>
      <p:ext uri="{BB962C8B-B14F-4D97-AF65-F5344CB8AC3E}">
        <p14:creationId xmlns:p14="http://schemas.microsoft.com/office/powerpoint/2010/main" val="35573022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532335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404814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195767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F51879B-46A6-4B01-9322-6C3420BE5B27}" type="slidenum">
              <a:rPr lang="en-GB" altLang="en-US" smtClean="0"/>
              <a:pPr>
                <a:defRPr/>
              </a:pPr>
              <a:t>5</a:t>
            </a:fld>
            <a:endParaRPr lang="en-GB" altLang="en-US" dirty="0"/>
          </a:p>
        </p:txBody>
      </p:sp>
    </p:spTree>
    <p:extLst>
      <p:ext uri="{BB962C8B-B14F-4D97-AF65-F5344CB8AC3E}">
        <p14:creationId xmlns:p14="http://schemas.microsoft.com/office/powerpoint/2010/main" val="4082518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524980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966104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723567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059035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10</a:t>
            </a:fld>
            <a:endParaRPr lang="cy-GB" altLang="en-US"/>
          </a:p>
        </p:txBody>
      </p:sp>
    </p:spTree>
    <p:extLst>
      <p:ext uri="{BB962C8B-B14F-4D97-AF65-F5344CB8AC3E}">
        <p14:creationId xmlns:p14="http://schemas.microsoft.com/office/powerpoint/2010/main" val="3950363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11</a:t>
            </a:fld>
            <a:endParaRPr lang="cy-GB" altLang="en-US"/>
          </a:p>
        </p:txBody>
      </p:sp>
    </p:spTree>
    <p:extLst>
      <p:ext uri="{BB962C8B-B14F-4D97-AF65-F5344CB8AC3E}">
        <p14:creationId xmlns:p14="http://schemas.microsoft.com/office/powerpoint/2010/main" val="1720615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12</a:t>
            </a:fld>
            <a:endParaRPr lang="cy-GB" altLang="en-US"/>
          </a:p>
        </p:txBody>
      </p:sp>
    </p:spTree>
    <p:extLst>
      <p:ext uri="{BB962C8B-B14F-4D97-AF65-F5344CB8AC3E}">
        <p14:creationId xmlns:p14="http://schemas.microsoft.com/office/powerpoint/2010/main" val="8487158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49BFFFA8-6542-43D7-8DDC-FD2CE805A965}" type="slidenum">
              <a:rPr lang="cy-GB" altLang="en-US" smtClean="0"/>
              <a:pPr>
                <a:defRPr/>
              </a:pPr>
              <a:t>13</a:t>
            </a:fld>
            <a:endParaRPr lang="cy-GB" altLang="en-US"/>
          </a:p>
        </p:txBody>
      </p:sp>
    </p:spTree>
    <p:extLst>
      <p:ext uri="{BB962C8B-B14F-4D97-AF65-F5344CB8AC3E}">
        <p14:creationId xmlns:p14="http://schemas.microsoft.com/office/powerpoint/2010/main" val="10761191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F51879B-46A6-4B01-9322-6C3420BE5B27}" type="slidenum">
              <a:rPr lang="en-GB" altLang="en-US" smtClean="0"/>
              <a:pPr>
                <a:defRPr/>
              </a:pPr>
              <a:t>16</a:t>
            </a:fld>
            <a:endParaRPr lang="en-GB" altLang="en-US"/>
          </a:p>
        </p:txBody>
      </p:sp>
    </p:spTree>
    <p:extLst>
      <p:ext uri="{BB962C8B-B14F-4D97-AF65-F5344CB8AC3E}">
        <p14:creationId xmlns:p14="http://schemas.microsoft.com/office/powerpoint/2010/main" val="318287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sz="1000" dirty="0" smtClean="0">
              <a:solidFill>
                <a:srgbClr val="000000"/>
              </a:solidFill>
              <a:latin typeface="Arial" panose="020B0604020202020204" pitchFamily="34" charset="0"/>
            </a:endParaRPr>
          </a:p>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420525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39591372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6367941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896938" y="731838"/>
            <a:ext cx="4875212" cy="3657600"/>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EC5E7F-E262-4D9E-ABBB-0AC0E9C37044}"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extLst>
      <p:ext uri="{BB962C8B-B14F-4D97-AF65-F5344CB8AC3E}">
        <p14:creationId xmlns:p14="http://schemas.microsoft.com/office/powerpoint/2010/main" val="4447861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896938" y="731838"/>
            <a:ext cx="4875212" cy="3657600"/>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3534799-38D3-4891-AD3A-94045786330E}"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extLst>
      <p:ext uri="{BB962C8B-B14F-4D97-AF65-F5344CB8AC3E}">
        <p14:creationId xmlns:p14="http://schemas.microsoft.com/office/powerpoint/2010/main" val="35733682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896938" y="731838"/>
            <a:ext cx="4875212" cy="3657600"/>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a:p>
            <a:endParaRPr lang="en-GB" altLang="en-US"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EC5E7F-E262-4D9E-ABBB-0AC0E9C37044}"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extLst>
      <p:ext uri="{BB962C8B-B14F-4D97-AF65-F5344CB8AC3E}">
        <p14:creationId xmlns:p14="http://schemas.microsoft.com/office/powerpoint/2010/main" val="33010278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896938" y="731838"/>
            <a:ext cx="4875212" cy="3657600"/>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a:p>
            <a:endParaRPr lang="en-US" altLang="en-US" dirty="0"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EC5E7F-E262-4D9E-ABBB-0AC0E9C37044}"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extLst>
      <p:ext uri="{BB962C8B-B14F-4D97-AF65-F5344CB8AC3E}">
        <p14:creationId xmlns:p14="http://schemas.microsoft.com/office/powerpoint/2010/main" val="41826843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896938" y="731838"/>
            <a:ext cx="4875212" cy="3657600"/>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6201F91-C0F2-4575-A9BB-43898DE5EF18}"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21397746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18A3B66-F3AD-45B2-B15F-3F5FDBA0F313}"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extLst>
      <p:ext uri="{BB962C8B-B14F-4D97-AF65-F5344CB8AC3E}">
        <p14:creationId xmlns:p14="http://schemas.microsoft.com/office/powerpoint/2010/main" val="28338078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896938" y="731838"/>
            <a:ext cx="4875212" cy="3657600"/>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18A3B66-F3AD-45B2-B15F-3F5FDBA0F313}" type="slidenum">
              <a:rPr lang="cy-GB" altLang="en-US" sz="1200">
                <a:latin typeface="Arial" panose="020B0604020202020204" pitchFamily="34" charset="0"/>
              </a:rPr>
              <a:pPr/>
              <a:t>26</a:t>
            </a:fld>
            <a:endParaRPr lang="cy-GB" altLang="en-US" sz="1200">
              <a:latin typeface="Arial" panose="020B0604020202020204" pitchFamily="34" charset="0"/>
            </a:endParaRPr>
          </a:p>
        </p:txBody>
      </p:sp>
    </p:spTree>
    <p:extLst>
      <p:ext uri="{BB962C8B-B14F-4D97-AF65-F5344CB8AC3E}">
        <p14:creationId xmlns:p14="http://schemas.microsoft.com/office/powerpoint/2010/main" val="17154841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a:latin typeface="Arial" panose="020B0604020202020204" pitchFamily="34" charset="0"/>
              </a:rPr>
              <a:pPr/>
              <a:t>27</a:t>
            </a:fld>
            <a:endParaRPr lang="cy-GB" altLang="en-US" sz="1200">
              <a:latin typeface="Arial" panose="020B0604020202020204" pitchFamily="34" charset="0"/>
            </a:endParaRPr>
          </a:p>
        </p:txBody>
      </p:sp>
    </p:spTree>
    <p:extLst>
      <p:ext uri="{BB962C8B-B14F-4D97-AF65-F5344CB8AC3E}">
        <p14:creationId xmlns:p14="http://schemas.microsoft.com/office/powerpoint/2010/main" val="6887391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97B88C7-AF2C-4445-A477-2B0781EB77EB}" type="slidenum">
              <a:rPr lang="cy-GB" altLang="en-US" sz="1200">
                <a:latin typeface="Arial" panose="020B0604020202020204" pitchFamily="34" charset="0"/>
              </a:rPr>
              <a:pPr/>
              <a:t>28</a:t>
            </a:fld>
            <a:endParaRPr lang="cy-GB" altLang="en-US" sz="1200">
              <a:latin typeface="Arial" panose="020B0604020202020204" pitchFamily="34" charset="0"/>
            </a:endParaRPr>
          </a:p>
        </p:txBody>
      </p:sp>
    </p:spTree>
    <p:extLst>
      <p:ext uri="{BB962C8B-B14F-4D97-AF65-F5344CB8AC3E}">
        <p14:creationId xmlns:p14="http://schemas.microsoft.com/office/powerpoint/2010/main" val="32651899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671084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36079164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3560980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42932356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6947330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4316584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8443580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34984148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34990119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8725763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4812797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250167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012754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53788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05147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2118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71977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14821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44855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48142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38486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14933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CC259AC-B69A-42E7-B312-0D2499E8AE90}" type="datetimeFigureOut">
              <a:rPr lang="en-GB"/>
              <a:pPr>
                <a:defRPr/>
              </a:pPr>
              <a:t>22/01/2021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A27E3794-0826-486A-9E42-32D542308B1F}" type="slidenum">
              <a:rPr lang="en-GB"/>
              <a:pPr>
                <a:defRPr/>
              </a:pPr>
              <a:t>‹#›</a:t>
            </a:fld>
            <a:endParaRPr lang="en-GB"/>
          </a:p>
        </p:txBody>
      </p:sp>
    </p:spTree>
    <p:extLst>
      <p:ext uri="{BB962C8B-B14F-4D97-AF65-F5344CB8AC3E}">
        <p14:creationId xmlns:p14="http://schemas.microsoft.com/office/powerpoint/2010/main" val="447057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1/22/2021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75356348"/>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 id="214748383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kelsi.org.uk/__data/assets/pdf_file/0014/112370/Specialist-Nursery-Intervention-Information-for-families-and-settings.pdf"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hyperlink" Target="https://www.family-action.org.uk/content/uploads/2014/07/Early-Intervention-Grasping-the-Nettle-Full-Report.pdf" TargetMode="External"/><Relationship Id="rId4" Type="http://schemas.openxmlformats.org/officeDocument/2006/relationships/hyperlink" Target="https://repository.uwtsd.ac.uk/id/eprint/634/9/Case%20Study%20for%20Flying%20Start.pdf" TargetMode="Externa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video" Target="https://www.youtube.com/embed/3GAHmiI1K64" TargetMode="External"/><Relationship Id="rId5" Type="http://schemas.openxmlformats.org/officeDocument/2006/relationships/image" Target="../media/image3.jpeg"/><Relationship Id="rId4" Type="http://schemas.openxmlformats.org/officeDocument/2006/relationships/hyperlink" Target="https://www.youtube.com/watch?v=3GAHmiI1K64"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video" Target="https://www.youtube.com/embed/phUwXFcnaL0" TargetMode="External"/><Relationship Id="rId5" Type="http://schemas.openxmlformats.org/officeDocument/2006/relationships/image" Target="../media/image4.jpeg"/><Relationship Id="rId4" Type="http://schemas.openxmlformats.org/officeDocument/2006/relationships/hyperlink" Target="https://www.youtube.com/watch?v=phUwXFcnaL0"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onlinelibrary.wiley.com/doi/pdf/10.1111/jar.12354?casa_token=lkCXsPLrrPEAAAAA:XAhGDuKTZySXq87ppy_byfaS1vUSMdx2S8Vzs3dRyWvKdAVx71Xq3viKmkKd_qYQxPZgcyoTfKCRkR-I"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hyperlink" Target="https://onlinelibrary.wiley.com/doi/pdf/10.1111/ppc.12217?casa_token=OT8x7qEfkg8AAAAA:DcZ1bdHouwxSxXurmsA84Kk_O39e6qW8IFb87mVVosOKV8IAM2CSv21G3KOymrn4jr36_BswqDbWWrdA" TargetMode="External"/><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video" Target="https://www.youtube.com/embed/zHHKdndYnqM" TargetMode="External"/><Relationship Id="rId5" Type="http://schemas.openxmlformats.org/officeDocument/2006/relationships/image" Target="../media/image5.jpeg"/><Relationship Id="rId4" Type="http://schemas.openxmlformats.org/officeDocument/2006/relationships/hyperlink" Target="https://www.youtube.com/watch?v=zHHKdndYnqM"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4.xml"/><Relationship Id="rId1" Type="http://schemas.openxmlformats.org/officeDocument/2006/relationships/video" Target="https://www.youtube.com/embed/NyMqSG98a8M" TargetMode="External"/><Relationship Id="rId5" Type="http://schemas.openxmlformats.org/officeDocument/2006/relationships/image" Target="../media/image6.jpeg"/><Relationship Id="rId4" Type="http://schemas.openxmlformats.org/officeDocument/2006/relationships/hyperlink" Target="https://www.youtube.com/watch?v=NyMqSG98a8M"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4.xml"/><Relationship Id="rId1" Type="http://schemas.openxmlformats.org/officeDocument/2006/relationships/video" Target="https://www.youtube.com/embed/GSWhPfeMEZw" TargetMode="External"/><Relationship Id="rId5" Type="http://schemas.openxmlformats.org/officeDocument/2006/relationships/image" Target="../media/image7.jpeg"/><Relationship Id="rId4" Type="http://schemas.openxmlformats.org/officeDocument/2006/relationships/hyperlink" Target="https://www.youtube.com/watch?v=GSWhPfeMEZw"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reggioalliance.org/downloads/littlesister:thompson.pdf" TargetMode="External"/><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8" Type="http://schemas.openxmlformats.org/officeDocument/2006/relationships/hyperlink" Target="https://www.naht.org.uk/news-and-opinion/press-room/without-sufficient-funding-sen-code-of-practice-is-nothing-more-than-an-empty-promise-say-school-leaders/" TargetMode="External"/><Relationship Id="rId3" Type="http://schemas.openxmlformats.org/officeDocument/2006/relationships/hyperlink" Target="file:///C:\Users\a.rees-edwards\Downloads\4944-Article%20Text-9823-1-10-20151113%20(1).pdf" TargetMode="External"/><Relationship Id="rId7" Type="http://schemas.openxmlformats.org/officeDocument/2006/relationships/hyperlink" Target="https://www.rctcbc.gov.uk/CY/Resident/SchoolsandLearning/AccessandInclusiontoEducation/AdditionalLearningNeedsAct/DraftAdditionalLearningNeedsCodeforWales.pdf" TargetMode="External"/><Relationship Id="rId2" Type="http://schemas.openxmlformats.org/officeDocument/2006/relationships/notesSlide" Target="../notesSlides/notesSlide35.xml"/><Relationship Id="rId1" Type="http://schemas.openxmlformats.org/officeDocument/2006/relationships/slideLayout" Target="../slideLayouts/slideLayout12.xml"/><Relationship Id="rId6" Type="http://schemas.openxmlformats.org/officeDocument/2006/relationships/hyperlink" Target="https://pdfs.semanticscholar.org/df7d/228056fe7e0fc6f4a0674bc829d59621f1e0.pdf" TargetMode="External"/><Relationship Id="rId5" Type="http://schemas.openxmlformats.org/officeDocument/2006/relationships/hyperlink" Target="https://link.springer.com/article/10.1007/s10803-012-1604-y" TargetMode="External"/><Relationship Id="rId4" Type="http://schemas.openxmlformats.org/officeDocument/2006/relationships/hyperlink" Target="https://www.tandfonline.com/doi/full/10.1080/00336297.2016.1143849?casa_token=8Y62LiCBOSkAAAAA:QECLWTHRkhNB7asj2KYcRaFRwhadJesCA90a9r4zvOcGY1CqTaxx1umzhBk2Per3xAJp--4bmvWRtw"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onlinelibrary.wiley.com/doi/pdf/10.1111/ppc.12217?casa_token=OT8x7qEfkg8AAAAA:DcZ1bdHouwxSxXurmsA84Kk_O39e6qW8IFb87mVVosOKV8IAM2CSv21G3KOymrn4jr36_BswqDbWWrdA" TargetMode="External"/><Relationship Id="rId7" Type="http://schemas.openxmlformats.org/officeDocument/2006/relationships/hyperlink" Target="https://gov.wales/sites/default/files/publications/2018-12/supporting-learners-with-healthcare-needs.pdf" TargetMode="External"/><Relationship Id="rId2" Type="http://schemas.openxmlformats.org/officeDocument/2006/relationships/notesSlide" Target="../notesSlides/notesSlide36.xml"/><Relationship Id="rId1" Type="http://schemas.openxmlformats.org/officeDocument/2006/relationships/slideLayout" Target="../slideLayouts/slideLayout12.xml"/><Relationship Id="rId6" Type="http://schemas.openxmlformats.org/officeDocument/2006/relationships/hyperlink" Target="https://gov.wales/sites/default/files/consultations/2018-12/draft-additional-learning-needs-code-for-wales_0.pdf" TargetMode="External"/><Relationship Id="rId5" Type="http://schemas.openxmlformats.org/officeDocument/2006/relationships/hyperlink" Target="https://onlinelibrary.wiley.com/doi/pdf/10.1111/jar.12354?casa_token=lkCXsPLrrPEAAAAA:XAhGDuKTZySXq87ppy_byfaS1vUSMdx2S8Vzs3dRyWvKdAVx71Xq3viKmkKd_qYQxPZgcyoTfKCRkR-I" TargetMode="External"/><Relationship Id="rId4" Type="http://schemas.openxmlformats.org/officeDocument/2006/relationships/hyperlink" Target="https://www.ncbi.nlm.nih.gov/pubmed/204969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latin typeface="Lucida Sans" panose="020B0602030504020204" pitchFamily="34" charset="0"/>
              </a:rPr>
              <a:t>EAEE6002C</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EAEE6002</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p:txBody>
          <a:bodyPr>
            <a:normAutofit/>
          </a:bodyPr>
          <a:lstStyle/>
          <a:p>
            <a:pPr marL="0" indent="0">
              <a:buNone/>
            </a:pPr>
            <a:r>
              <a:rPr lang="en-GB" sz="4400" dirty="0" err="1">
                <a:latin typeface="Lucida Sans" panose="020B0602030504020204" pitchFamily="34" charset="0"/>
              </a:rPr>
              <a:t>Darlith</a:t>
            </a:r>
            <a:r>
              <a:rPr lang="en-GB" sz="4400" dirty="0">
                <a:latin typeface="Lucida Sans" panose="020B0602030504020204" pitchFamily="34" charset="0"/>
              </a:rPr>
              <a:t> </a:t>
            </a:r>
            <a:r>
              <a:rPr lang="en-GB" sz="4400" dirty="0" smtClean="0">
                <a:latin typeface="Lucida Sans" panose="020B0602030504020204" pitchFamily="34" charset="0"/>
              </a:rPr>
              <a:t>3 </a:t>
            </a:r>
            <a:r>
              <a:rPr lang="en-GB" sz="4400" dirty="0">
                <a:latin typeface="Lucida Sans" panose="020B0602030504020204" pitchFamily="34" charset="0"/>
              </a:rPr>
              <a:t>– </a:t>
            </a:r>
            <a:r>
              <a:rPr lang="en-GB" sz="4400" dirty="0" err="1" smtClean="0">
                <a:latin typeface="Lucida Sans" panose="020B0602030504020204" pitchFamily="34" charset="0"/>
              </a:rPr>
              <a:t>Ymyrraeth</a:t>
            </a:r>
            <a:r>
              <a:rPr lang="en-GB" sz="4400" dirty="0" smtClean="0">
                <a:latin typeface="Lucida Sans" panose="020B0602030504020204" pitchFamily="34" charset="0"/>
              </a:rPr>
              <a:t> </a:t>
            </a:r>
            <a:r>
              <a:rPr lang="en-GB" sz="4400" dirty="0" err="1" smtClean="0">
                <a:latin typeface="Lucida Sans" panose="020B0602030504020204" pitchFamily="34" charset="0"/>
              </a:rPr>
              <a:t>gynnar</a:t>
            </a:r>
            <a:endParaRPr lang="en-GB" sz="4400" dirty="0">
              <a:latin typeface="Lucida Sans" panose="020B0602030504020204" pitchFamily="34" charset="0"/>
            </a:endParaRP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smtClean="0">
                <a:solidFill>
                  <a:srgbClr val="002060"/>
                </a:solidFill>
                <a:latin typeface="Lucida Sans" panose="020B0602030504020204" pitchFamily="34" charset="0"/>
              </a:rPr>
              <a:t>Lecture 3 – Early intervention</a:t>
            </a:r>
            <a:endParaRPr lang="en-GB" sz="4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0212808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Cynnwys y ddarlith</a:t>
            </a:r>
            <a:br>
              <a:rPr lang="cy-GB" sz="3200" dirty="0" smtClean="0">
                <a:latin typeface="Lucida Sans" panose="020B0602030504020204" pitchFamily="34" charset="0"/>
              </a:rPr>
            </a:br>
            <a:r>
              <a:rPr lang="cy-GB" sz="3200" dirty="0" smtClean="0">
                <a:solidFill>
                  <a:srgbClr val="002060"/>
                </a:solidFill>
                <a:latin typeface="Lucida Sans" panose="020B0602030504020204" pitchFamily="34" charset="0"/>
              </a:rPr>
              <a:t>Content of lecture</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268760"/>
            <a:ext cx="4038600" cy="4320828"/>
          </a:xfrm>
        </p:spPr>
        <p:txBody>
          <a:bodyPr rtlCol="0">
            <a:normAutofit/>
          </a:bodyPr>
          <a:lstStyle/>
          <a:p>
            <a:pPr>
              <a:defRPr/>
            </a:pPr>
            <a:r>
              <a:rPr lang="cy-GB" altLang="en-US" sz="3200" dirty="0" smtClean="0">
                <a:latin typeface="Lucida Sans" panose="020B0602030504020204" pitchFamily="34" charset="0"/>
              </a:rPr>
              <a:t>Ymyrraeth gynnar</a:t>
            </a:r>
          </a:p>
          <a:p>
            <a:pPr>
              <a:defRPr/>
            </a:pPr>
            <a:r>
              <a:rPr lang="cy-GB" altLang="en-US" sz="3200" dirty="0" smtClean="0">
                <a:latin typeface="Lucida Sans" panose="020B0602030504020204" pitchFamily="34" charset="0"/>
              </a:rPr>
              <a:t>Lles plant</a:t>
            </a:r>
          </a:p>
          <a:p>
            <a:pPr>
              <a:defRPr/>
            </a:pPr>
            <a:r>
              <a:rPr lang="cy-GB" altLang="en-US" sz="3200" dirty="0" smtClean="0">
                <a:latin typeface="Lucida Sans" panose="020B0602030504020204" pitchFamily="34" charset="0"/>
              </a:rPr>
              <a:t>Rhieni</a:t>
            </a:r>
          </a:p>
          <a:p>
            <a:pPr>
              <a:defRPr/>
            </a:pPr>
            <a:r>
              <a:rPr lang="cy-GB" altLang="en-US" sz="3200" dirty="0" smtClean="0">
                <a:latin typeface="Lucida Sans" panose="020B0602030504020204" pitchFamily="34" charset="0"/>
              </a:rPr>
              <a:t>Damcaniaethau</a:t>
            </a:r>
          </a:p>
          <a:p>
            <a:pPr>
              <a:defRPr/>
            </a:pPr>
            <a:r>
              <a:rPr lang="cy-GB" altLang="en-US" sz="3200" dirty="0" smtClean="0">
                <a:latin typeface="Lucida Sans" panose="020B0602030504020204" pitchFamily="34" charset="0"/>
              </a:rPr>
              <a:t>Modelau o anabledd</a:t>
            </a:r>
          </a:p>
          <a:p>
            <a:pPr>
              <a:defRPr/>
            </a:pPr>
            <a:r>
              <a:rPr lang="cy-GB" altLang="en-US" sz="3200" dirty="0">
                <a:latin typeface="Lucida Sans" panose="020B0602030504020204" pitchFamily="34" charset="0"/>
              </a:rPr>
              <a:t>Y</a:t>
            </a:r>
            <a:r>
              <a:rPr lang="cy-GB" altLang="en-US" sz="3200" dirty="0" smtClean="0">
                <a:latin typeface="Lucida Sans" panose="020B0602030504020204" pitchFamily="34" charset="0"/>
              </a:rPr>
              <a:t>mchwil</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196975"/>
            <a:ext cx="4038600" cy="5500688"/>
          </a:xfrm>
        </p:spPr>
        <p:txBody>
          <a:bodyPr rtlCol="0">
            <a:normAutofit/>
          </a:bodyPr>
          <a:lstStyle/>
          <a:p>
            <a:pPr>
              <a:defRPr/>
            </a:pPr>
            <a:r>
              <a:rPr lang="en-GB" altLang="en-US" sz="3200" dirty="0" smtClean="0">
                <a:solidFill>
                  <a:srgbClr val="002060"/>
                </a:solidFill>
                <a:latin typeface="Lucida Sans" panose="020B0602030504020204" pitchFamily="34" charset="0"/>
              </a:rPr>
              <a:t>Early intervention</a:t>
            </a:r>
          </a:p>
          <a:p>
            <a:pPr>
              <a:defRPr/>
            </a:pPr>
            <a:r>
              <a:rPr lang="en-GB" altLang="en-US" sz="3200" dirty="0" smtClean="0">
                <a:solidFill>
                  <a:srgbClr val="002060"/>
                </a:solidFill>
                <a:latin typeface="Lucida Sans" panose="020B0602030504020204" pitchFamily="34" charset="0"/>
              </a:rPr>
              <a:t>Children’s well-being</a:t>
            </a:r>
          </a:p>
          <a:p>
            <a:pPr>
              <a:defRPr/>
            </a:pPr>
            <a:r>
              <a:rPr lang="en-GB" altLang="en-US" sz="3200" dirty="0" smtClean="0">
                <a:solidFill>
                  <a:srgbClr val="002060"/>
                </a:solidFill>
                <a:latin typeface="Lucida Sans" panose="020B0602030504020204" pitchFamily="34" charset="0"/>
              </a:rPr>
              <a:t>Parents</a:t>
            </a:r>
            <a:endParaRPr lang="en-GB" altLang="en-US" sz="3200" dirty="0">
              <a:solidFill>
                <a:srgbClr val="002060"/>
              </a:solidFill>
              <a:latin typeface="Lucida Sans" panose="020B0602030504020204" pitchFamily="34" charset="0"/>
            </a:endParaRPr>
          </a:p>
          <a:p>
            <a:pPr>
              <a:defRPr/>
            </a:pPr>
            <a:r>
              <a:rPr lang="en-GB" altLang="en-US" sz="3200" dirty="0">
                <a:solidFill>
                  <a:srgbClr val="002060"/>
                </a:solidFill>
                <a:latin typeface="Lucida Sans" panose="020B0602030504020204" pitchFamily="34" charset="0"/>
              </a:rPr>
              <a:t>Theories</a:t>
            </a:r>
          </a:p>
          <a:p>
            <a:pPr>
              <a:defRPr/>
            </a:pPr>
            <a:r>
              <a:rPr lang="en-GB" altLang="en-US" sz="3200" dirty="0" smtClean="0">
                <a:solidFill>
                  <a:srgbClr val="002060"/>
                </a:solidFill>
                <a:latin typeface="Lucida Sans" panose="020B0602030504020204" pitchFamily="34" charset="0"/>
              </a:rPr>
              <a:t>Models of disability</a:t>
            </a:r>
            <a:endParaRPr lang="en-GB" altLang="en-US" sz="3200" dirty="0">
              <a:solidFill>
                <a:srgbClr val="002060"/>
              </a:solidFill>
              <a:latin typeface="Lucida Sans" panose="020B0602030504020204" pitchFamily="34" charset="0"/>
            </a:endParaRPr>
          </a:p>
          <a:p>
            <a:pPr>
              <a:defRPr/>
            </a:pPr>
            <a:r>
              <a:rPr lang="en-GB" altLang="en-US" sz="3200" dirty="0" smtClean="0">
                <a:solidFill>
                  <a:srgbClr val="002060"/>
                </a:solidFill>
                <a:latin typeface="Lucida Sans" panose="020B0602030504020204" pitchFamily="34" charset="0"/>
              </a:rPr>
              <a:t>Research</a:t>
            </a:r>
            <a:endParaRPr lang="cy-GB" altLang="cy-GB" sz="2400" dirty="0" smtClean="0">
              <a:solidFill>
                <a:srgbClr val="002060"/>
              </a:solidFill>
              <a:latin typeface="Lucida Sans" pitchFamily="34" charset="0"/>
            </a:endParaRPr>
          </a:p>
        </p:txBody>
      </p:sp>
    </p:spTree>
    <p:extLst>
      <p:ext uri="{BB962C8B-B14F-4D97-AF65-F5344CB8AC3E}">
        <p14:creationId xmlns:p14="http://schemas.microsoft.com/office/powerpoint/2010/main" val="627533281"/>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latin typeface="Lucida Sans" panose="020B0602030504020204" pitchFamily="34" charset="0"/>
              </a:rPr>
              <a:t>Sgiliau </a:t>
            </a:r>
            <a:r>
              <a:rPr lang="en-GB" sz="3600" dirty="0" err="1" smtClean="0">
                <a:latin typeface="Lucida Sans" panose="020B0602030504020204" pitchFamily="34" charset="0"/>
              </a:rPr>
              <a:t>Cyflogadwyedd</a:t>
            </a:r>
            <a:r>
              <a:rPr lang="en-GB" sz="3600" dirty="0" smtClean="0">
                <a:latin typeface="Lucida Sans" panose="020B0602030504020204" pitchFamily="34" charset="0"/>
              </a:rPr>
              <a:t>/</a:t>
            </a:r>
            <a:r>
              <a:rPr lang="en-GB" sz="3600" dirty="0" err="1" smtClean="0">
                <a:latin typeface="Lucida Sans" panose="020B0602030504020204" pitchFamily="34" charset="0"/>
              </a:rPr>
              <a:t>Trosglwyddadwy</a:t>
            </a:r>
            <a:r>
              <a:rPr lang="en-GB" dirty="0" smtClean="0">
                <a:latin typeface="Lucida Sans" panose="020B0602030504020204" pitchFamily="34" charset="0"/>
              </a:rPr>
              <a:t/>
            </a:r>
            <a:br>
              <a:rPr lang="en-GB" dirty="0" smtClean="0">
                <a:latin typeface="Lucida Sans" panose="020B0602030504020204" pitchFamily="34" charset="0"/>
              </a:rPr>
            </a:br>
            <a:r>
              <a:rPr lang="en-GB" sz="3600" dirty="0" smtClean="0">
                <a:solidFill>
                  <a:srgbClr val="002060"/>
                </a:solidFill>
                <a:latin typeface="Lucida Sans" panose="020B0602030504020204" pitchFamily="34" charset="0"/>
              </a:rPr>
              <a:t>Employability/Transferable Skills</a:t>
            </a:r>
            <a:endParaRPr lang="en-US" sz="36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2132855"/>
            <a:ext cx="4038600" cy="3456385"/>
          </a:xfrm>
        </p:spPr>
        <p:txBody>
          <a:bodyPr/>
          <a:lstStyle/>
          <a:p>
            <a:r>
              <a:rPr lang="en-GB" dirty="0" err="1" smtClean="0">
                <a:latin typeface="Lucida Sans" panose="020B0602030504020204" pitchFamily="34" charset="0"/>
              </a:rPr>
              <a:t>Trefn</a:t>
            </a:r>
            <a:endParaRPr lang="en-GB" dirty="0" smtClean="0">
              <a:latin typeface="Lucida Sans" panose="020B0602030504020204" pitchFamily="34" charset="0"/>
            </a:endParaRPr>
          </a:p>
          <a:p>
            <a:r>
              <a:rPr lang="en-GB" dirty="0" err="1" smtClean="0">
                <a:latin typeface="Lucida Sans" panose="020B0602030504020204" pitchFamily="34" charset="0"/>
              </a:rPr>
              <a:t>Cynllunio</a:t>
            </a:r>
            <a:endParaRPr lang="en-GB" dirty="0" smtClean="0">
              <a:latin typeface="Lucida Sans" panose="020B0602030504020204" pitchFamily="34" charset="0"/>
            </a:endParaRPr>
          </a:p>
          <a:p>
            <a:r>
              <a:rPr lang="en-GB" dirty="0" err="1" smtClean="0">
                <a:latin typeface="Lucida Sans" panose="020B0602030504020204" pitchFamily="34" charset="0"/>
              </a:rPr>
              <a:t>Ymchwilio</a:t>
            </a:r>
            <a:endParaRPr lang="en-GB" dirty="0" smtClean="0">
              <a:latin typeface="Lucida Sans" panose="020B0602030504020204" pitchFamily="34" charset="0"/>
            </a:endParaRPr>
          </a:p>
          <a:p>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nodiadau</a:t>
            </a:r>
            <a:endParaRPr lang="en-US" dirty="0" smtClean="0">
              <a:latin typeface="Lucida Sans" panose="020B0602030504020204" pitchFamily="34" charset="0"/>
            </a:endParaRPr>
          </a:p>
          <a:p>
            <a:r>
              <a:rPr lang="en-US" dirty="0" err="1" smtClean="0">
                <a:latin typeface="Lucida Sans" panose="020B0602030504020204" pitchFamily="34" charset="0"/>
              </a:rPr>
              <a:t>Cyfathrebu</a:t>
            </a:r>
            <a:endParaRPr lang="en-US" dirty="0">
              <a:latin typeface="Lucida Sans" panose="020B0602030504020204" pitchFamily="34" charset="0"/>
            </a:endParaRPr>
          </a:p>
        </p:txBody>
      </p:sp>
      <p:sp>
        <p:nvSpPr>
          <p:cNvPr id="4" name="Content Placeholder 3"/>
          <p:cNvSpPr>
            <a:spLocks noGrp="1"/>
          </p:cNvSpPr>
          <p:nvPr>
            <p:ph sz="half" idx="2"/>
          </p:nvPr>
        </p:nvSpPr>
        <p:spPr>
          <a:xfrm>
            <a:off x="4629150" y="2132855"/>
            <a:ext cx="3886200" cy="4044108"/>
          </a:xfrm>
        </p:spPr>
        <p:txBody>
          <a:bodyPr/>
          <a:lstStyle/>
          <a:p>
            <a:r>
              <a:rPr lang="en-GB" dirty="0" smtClean="0">
                <a:solidFill>
                  <a:srgbClr val="002060"/>
                </a:solidFill>
                <a:latin typeface="Lucida Sans" panose="020B0602030504020204" pitchFamily="34" charset="0"/>
              </a:rPr>
              <a:t>Organisation</a:t>
            </a:r>
          </a:p>
          <a:p>
            <a:r>
              <a:rPr lang="en-GB" dirty="0" smtClean="0">
                <a:solidFill>
                  <a:srgbClr val="002060"/>
                </a:solidFill>
                <a:latin typeface="Lucida Sans" panose="020B0602030504020204" pitchFamily="34" charset="0"/>
              </a:rPr>
              <a:t>Planning</a:t>
            </a:r>
          </a:p>
          <a:p>
            <a:r>
              <a:rPr lang="en-GB" dirty="0" smtClean="0">
                <a:solidFill>
                  <a:srgbClr val="002060"/>
                </a:solidFill>
                <a:latin typeface="Lucida Sans" panose="020B0602030504020204" pitchFamily="34" charset="0"/>
              </a:rPr>
              <a:t>Researching</a:t>
            </a:r>
          </a:p>
          <a:p>
            <a:r>
              <a:rPr lang="en-GB" dirty="0" smtClean="0">
                <a:solidFill>
                  <a:srgbClr val="002060"/>
                </a:solidFill>
                <a:latin typeface="Lucida Sans" panose="020B0602030504020204" pitchFamily="34" charset="0"/>
              </a:rPr>
              <a:t>Note taking</a:t>
            </a:r>
          </a:p>
          <a:p>
            <a:r>
              <a:rPr lang="en-GB" dirty="0" smtClean="0">
                <a:solidFill>
                  <a:srgbClr val="002060"/>
                </a:solidFill>
                <a:latin typeface="Lucida Sans" panose="020B0602030504020204" pitchFamily="34" charset="0"/>
              </a:rPr>
              <a:t>Communication</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6511216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err="1" smtClean="0">
                <a:latin typeface="Lucida Sans" panose="020B0602030504020204" pitchFamily="34" charset="0"/>
              </a:rPr>
              <a:t>Adnoddau</a:t>
            </a:r>
            <a:r>
              <a:rPr lang="en-GB" sz="3200" dirty="0" smtClean="0">
                <a:latin typeface="Lucida Sans" panose="020B0602030504020204" pitchFamily="34" charset="0"/>
              </a:rPr>
              <a:t> </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2060"/>
                </a:solidFill>
                <a:latin typeface="Lucida Sans" panose="020B0602030504020204" pitchFamily="34" charset="0"/>
              </a:rPr>
              <a:t>Resources</a:t>
            </a:r>
            <a:endParaRPr lang="en-GB" sz="3200" dirty="0">
              <a:solidFill>
                <a:srgbClr val="002060"/>
              </a:solidFill>
            </a:endParaRPr>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smtClean="0">
                <a:latin typeface="Lucida Sans" panose="020B0602030504020204" pitchFamily="34" charset="0"/>
              </a:rPr>
              <a:t>PP </a:t>
            </a:r>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gyfer</a:t>
            </a:r>
            <a:r>
              <a:rPr lang="en-GB" dirty="0" smtClean="0">
                <a:latin typeface="Lucida Sans" panose="020B0602030504020204" pitchFamily="34" charset="0"/>
              </a:rPr>
              <a:t> y </a:t>
            </a:r>
            <a:r>
              <a:rPr lang="en-GB" dirty="0" err="1" smtClean="0">
                <a:latin typeface="Lucida Sans" panose="020B0602030504020204" pitchFamily="34" charset="0"/>
              </a:rPr>
              <a:t>ddarlith</a:t>
            </a:r>
            <a:endParaRPr lang="en-GB" dirty="0" smtClean="0">
              <a:latin typeface="Lucida Sans" panose="020B0602030504020204" pitchFamily="34" charset="0"/>
            </a:endParaRPr>
          </a:p>
          <a:p>
            <a:r>
              <a:rPr lang="en-GB" dirty="0" err="1" smtClean="0">
                <a:latin typeface="Lucida Sans" panose="020B0602030504020204" pitchFamily="34" charset="0"/>
              </a:rPr>
              <a:t>Ymchwil</a:t>
            </a:r>
            <a:r>
              <a:rPr lang="en-GB" dirty="0" smtClean="0">
                <a:latin typeface="Lucida Sans" panose="020B0602030504020204" pitchFamily="34" charset="0"/>
              </a:rPr>
              <a:t> </a:t>
            </a:r>
          </a:p>
          <a:p>
            <a:r>
              <a:rPr lang="en-GB" dirty="0" err="1" smtClean="0">
                <a:latin typeface="Lucida Sans" panose="020B0602030504020204" pitchFamily="34" charset="0"/>
              </a:rPr>
              <a:t>Leganto</a:t>
            </a:r>
            <a:endParaRPr lang="en-GB" dirty="0" smtClean="0">
              <a:latin typeface="Lucida Sans" panose="020B0602030504020204" pitchFamily="34" charset="0"/>
            </a:endParaRPr>
          </a:p>
          <a:p>
            <a:r>
              <a:rPr lang="en-GB" dirty="0" smtClean="0">
                <a:latin typeface="Lucida Sans" panose="020B0602030504020204" pitchFamily="34" charset="0"/>
              </a:rPr>
              <a:t>Moodle</a:t>
            </a:r>
          </a:p>
          <a:p>
            <a:r>
              <a:rPr lang="en-GB" dirty="0" err="1" smtClean="0">
                <a:latin typeface="Lucida Sans" panose="020B0602030504020204" pitchFamily="34" charset="0"/>
              </a:rPr>
              <a:t>Llyfrgell</a:t>
            </a:r>
            <a:endParaRPr lang="en-GB" dirty="0" smtClean="0">
              <a:latin typeface="Lucida Sans" panose="020B0602030504020204" pitchFamily="34" charset="0"/>
            </a:endParaRPr>
          </a:p>
          <a:p>
            <a:r>
              <a:rPr lang="en-GB" dirty="0" smtClean="0">
                <a:latin typeface="Lucida Sans" panose="020B0602030504020204" pitchFamily="34" charset="0"/>
              </a:rPr>
              <a:t>Google Scholar</a:t>
            </a:r>
            <a:endParaRPr lang="en-GB" dirty="0">
              <a:latin typeface="Lucida Sans" panose="020B0602030504020204" pitchFamily="34" charset="0"/>
            </a:endParaRP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smtClean="0">
                <a:solidFill>
                  <a:srgbClr val="002060"/>
                </a:solidFill>
                <a:latin typeface="Lucida Sans" panose="020B0602030504020204" pitchFamily="34" charset="0"/>
              </a:rPr>
              <a:t>PP for the lecture</a:t>
            </a:r>
          </a:p>
          <a:p>
            <a:r>
              <a:rPr lang="en-GB" dirty="0" smtClean="0">
                <a:solidFill>
                  <a:srgbClr val="002060"/>
                </a:solidFill>
                <a:latin typeface="Lucida Sans" panose="020B0602030504020204" pitchFamily="34" charset="0"/>
              </a:rPr>
              <a:t>Research</a:t>
            </a:r>
          </a:p>
          <a:p>
            <a:r>
              <a:rPr lang="en-GB" dirty="0" err="1" smtClean="0">
                <a:solidFill>
                  <a:srgbClr val="002060"/>
                </a:solidFill>
                <a:latin typeface="Lucida Sans" panose="020B0602030504020204" pitchFamily="34" charset="0"/>
              </a:rPr>
              <a:t>Leganto</a:t>
            </a:r>
            <a:endParaRPr lang="en-GB" dirty="0" smtClean="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Moodle</a:t>
            </a:r>
          </a:p>
          <a:p>
            <a:r>
              <a:rPr lang="en-GB" dirty="0" smtClean="0">
                <a:solidFill>
                  <a:srgbClr val="002060"/>
                </a:solidFill>
                <a:latin typeface="Lucida Sans" panose="020B0602030504020204" pitchFamily="34" charset="0"/>
              </a:rPr>
              <a:t>Library</a:t>
            </a:r>
          </a:p>
          <a:p>
            <a:r>
              <a:rPr lang="en-GB" dirty="0" smtClean="0">
                <a:solidFill>
                  <a:srgbClr val="002060"/>
                </a:solidFill>
                <a:latin typeface="Lucida Sans" panose="020B0602030504020204" pitchFamily="34" charset="0"/>
              </a:rPr>
              <a:t>Google Scholar</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9950130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9618"/>
          </a:xfrm>
        </p:spPr>
        <p:txBody>
          <a:bodyPr>
            <a:normAutofit fontScale="90000"/>
          </a:bodyPr>
          <a:lstStyle/>
          <a:p>
            <a:r>
              <a:rPr lang="en-GB" sz="3200" dirty="0" smtClean="0">
                <a:latin typeface="Lucida Sans" panose="020B0602030504020204" pitchFamily="34" charset="0"/>
              </a:rPr>
              <a:t>Beth </a:t>
            </a:r>
            <a:r>
              <a:rPr lang="en-GB" sz="3200" dirty="0" err="1" smtClean="0">
                <a:latin typeface="Lucida Sans" panose="020B0602030504020204" pitchFamily="34" charset="0"/>
              </a:rPr>
              <a:t>yw</a:t>
            </a:r>
            <a:r>
              <a:rPr lang="en-GB" sz="3200" dirty="0" smtClean="0">
                <a:latin typeface="Lucida Sans" panose="020B0602030504020204" pitchFamily="34" charset="0"/>
              </a:rPr>
              <a:t> </a:t>
            </a:r>
            <a:r>
              <a:rPr lang="en-GB" sz="3200" dirty="0" err="1" smtClean="0">
                <a:latin typeface="Lucida Sans" panose="020B0602030504020204" pitchFamily="34" charset="0"/>
              </a:rPr>
              <a:t>Ymyrraeth</a:t>
            </a:r>
            <a:r>
              <a:rPr lang="en-GB" sz="3200" dirty="0" smtClean="0">
                <a:latin typeface="Lucida Sans" panose="020B0602030504020204" pitchFamily="34" charset="0"/>
              </a:rPr>
              <a:t> </a:t>
            </a:r>
            <a:r>
              <a:rPr lang="en-GB" sz="3200" dirty="0" err="1" smtClean="0">
                <a:latin typeface="Lucida Sans" panose="020B0602030504020204" pitchFamily="34" charset="0"/>
              </a:rPr>
              <a:t>Gynnar</a:t>
            </a:r>
            <a:r>
              <a:rPr lang="en-GB" sz="3200" dirty="0" smtClean="0">
                <a:latin typeface="Lucida Sans" panose="020B0602030504020204" pitchFamily="34" charset="0"/>
              </a:rPr>
              <a:t>?</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What is Early Intervention?</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51520" y="1196752"/>
            <a:ext cx="4263330" cy="4980211"/>
          </a:xfrm>
        </p:spPr>
        <p:txBody>
          <a:bodyPr>
            <a:noAutofit/>
          </a:bodyPr>
          <a:lstStyle/>
          <a:p>
            <a:pPr marL="0" indent="0">
              <a:buNone/>
            </a:pPr>
            <a:r>
              <a:rPr lang="en-GB" sz="1800" dirty="0" smtClean="0">
                <a:latin typeface="Lucida Sans" panose="020B0602030504020204" pitchFamily="34" charset="0"/>
              </a:rPr>
              <a:t>“Ni </a:t>
            </a:r>
            <a:r>
              <a:rPr lang="en-GB" sz="1800" dirty="0" err="1">
                <a:latin typeface="Lucida Sans" panose="020B0602030504020204" pitchFamily="34" charset="0"/>
              </a:rPr>
              <a:t>ellir</a:t>
            </a:r>
            <a:r>
              <a:rPr lang="en-GB" sz="1800" dirty="0">
                <a:latin typeface="Lucida Sans" panose="020B0602030504020204" pitchFamily="34" charset="0"/>
              </a:rPr>
              <a:t> </a:t>
            </a:r>
            <a:r>
              <a:rPr lang="en-GB" sz="1800" dirty="0" err="1">
                <a:latin typeface="Lucida Sans" panose="020B0602030504020204" pitchFamily="34" charset="0"/>
              </a:rPr>
              <a:t>gorbwysleisio</a:t>
            </a:r>
            <a:r>
              <a:rPr lang="en-GB" sz="1800" dirty="0">
                <a:latin typeface="Lucida Sans" panose="020B0602030504020204" pitchFamily="34" charset="0"/>
              </a:rPr>
              <a:t> </a:t>
            </a:r>
            <a:r>
              <a:rPr lang="en-GB" sz="1800" dirty="0" err="1">
                <a:latin typeface="Lucida Sans" panose="020B0602030504020204" pitchFamily="34" charset="0"/>
              </a:rPr>
              <a:t>pwysigrwydd</a:t>
            </a:r>
            <a:r>
              <a:rPr lang="en-GB" sz="1800" dirty="0">
                <a:latin typeface="Lucida Sans" panose="020B0602030504020204" pitchFamily="34" charset="0"/>
              </a:rPr>
              <a:t> </a:t>
            </a:r>
            <a:r>
              <a:rPr lang="en-GB" sz="1800" dirty="0" err="1">
                <a:latin typeface="Lucida Sans" panose="020B0602030504020204" pitchFamily="34" charset="0"/>
              </a:rPr>
              <a:t>adnabod</a:t>
            </a:r>
            <a:r>
              <a:rPr lang="en-GB" sz="1800" dirty="0">
                <a:latin typeface="Lucida Sans" panose="020B0602030504020204" pitchFamily="34" charset="0"/>
              </a:rPr>
              <a:t> </a:t>
            </a:r>
            <a:r>
              <a:rPr lang="en-GB" sz="1800" dirty="0" err="1">
                <a:latin typeface="Lucida Sans" panose="020B0602030504020204" pitchFamily="34" charset="0"/>
              </a:rPr>
              <a:t>anghenion</a:t>
            </a:r>
            <a:r>
              <a:rPr lang="en-GB" sz="1800" dirty="0">
                <a:latin typeface="Lucida Sans" panose="020B0602030504020204" pitchFamily="34" charset="0"/>
              </a:rPr>
              <a:t>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amserol</a:t>
            </a:r>
            <a:r>
              <a:rPr lang="en-GB" sz="1800" dirty="0">
                <a:latin typeface="Lucida Sans" panose="020B0602030504020204" pitchFamily="34" charset="0"/>
              </a:rPr>
              <a:t> a </a:t>
            </a:r>
            <a:r>
              <a:rPr lang="en-GB" sz="1800" dirty="0" err="1" smtClean="0">
                <a:latin typeface="Lucida Sans" panose="020B0602030504020204" pitchFamily="34" charset="0"/>
              </a:rPr>
              <a:t>rhoi’rddarpariaeth</a:t>
            </a:r>
            <a:r>
              <a:rPr lang="en-GB" sz="1800" dirty="0" smtClean="0">
                <a:latin typeface="Lucida Sans" panose="020B0602030504020204" pitchFamily="34" charset="0"/>
              </a:rPr>
              <a:t> </a:t>
            </a:r>
            <a:r>
              <a:rPr lang="en-GB" sz="1800" dirty="0" err="1">
                <a:latin typeface="Lucida Sans" panose="020B0602030504020204" pitchFamily="34" charset="0"/>
              </a:rPr>
              <a:t>briodol</a:t>
            </a:r>
            <a:r>
              <a:rPr lang="en-GB" sz="1800" dirty="0">
                <a:latin typeface="Lucida Sans" panose="020B0602030504020204" pitchFamily="34" charset="0"/>
              </a:rPr>
              <a:t> </a:t>
            </a:r>
            <a:r>
              <a:rPr lang="en-GB" sz="1800" dirty="0" err="1">
                <a:latin typeface="Lucida Sans" panose="020B0602030504020204" pitchFamily="34" charset="0"/>
              </a:rPr>
              <a:t>ar</a:t>
            </a:r>
            <a:r>
              <a:rPr lang="en-GB" sz="1800" dirty="0">
                <a:latin typeface="Lucida Sans" panose="020B0602030504020204" pitchFamily="34" charset="0"/>
              </a:rPr>
              <a:t> </a:t>
            </a:r>
            <a:r>
              <a:rPr lang="en-GB" sz="1800" dirty="0" err="1">
                <a:latin typeface="Lucida Sans" panose="020B0602030504020204" pitchFamily="34" charset="0"/>
              </a:rPr>
              <a:t>waith</a:t>
            </a:r>
            <a:r>
              <a:rPr lang="en-GB" sz="1800" dirty="0">
                <a:latin typeface="Lucida Sans" panose="020B0602030504020204" pitchFamily="34" charset="0"/>
              </a:rPr>
              <a:t> </a:t>
            </a:r>
            <a:r>
              <a:rPr lang="en-GB" sz="1800" dirty="0" err="1">
                <a:latin typeface="Lucida Sans" panose="020B0602030504020204" pitchFamily="34" charset="0"/>
              </a:rPr>
              <a:t>cyn</a:t>
            </a:r>
            <a:r>
              <a:rPr lang="en-GB" sz="1800" dirty="0">
                <a:latin typeface="Lucida Sans" panose="020B0602030504020204" pitchFamily="34" charset="0"/>
              </a:rPr>
              <a:t> </a:t>
            </a:r>
            <a:r>
              <a:rPr lang="en-GB" sz="1800" dirty="0" err="1">
                <a:latin typeface="Lucida Sans" panose="020B0602030504020204" pitchFamily="34" charset="0"/>
              </a:rPr>
              <a:t>gynted</a:t>
            </a:r>
            <a:r>
              <a:rPr lang="en-GB" sz="1800" dirty="0">
                <a:latin typeface="Lucida Sans" panose="020B0602030504020204" pitchFamily="34" charset="0"/>
              </a:rPr>
              <a:t> â </a:t>
            </a:r>
            <a:r>
              <a:rPr lang="en-GB" sz="1800" dirty="0" err="1">
                <a:latin typeface="Lucida Sans" panose="020B0602030504020204" pitchFamily="34" charset="0"/>
              </a:rPr>
              <a:t>phosibl</a:t>
            </a:r>
            <a:r>
              <a:rPr lang="en-GB" sz="1800" dirty="0">
                <a:latin typeface="Lucida Sans" panose="020B0602030504020204" pitchFamily="34" charset="0"/>
              </a:rPr>
              <a:t> </a:t>
            </a:r>
            <a:r>
              <a:rPr lang="en-GB" sz="1800" dirty="0" err="1">
                <a:latin typeface="Lucida Sans" panose="020B0602030504020204" pitchFamily="34" charset="0"/>
              </a:rPr>
              <a:t>ar</a:t>
            </a:r>
            <a:r>
              <a:rPr lang="en-GB" sz="1800" dirty="0">
                <a:latin typeface="Lucida Sans" panose="020B0602030504020204" pitchFamily="34" charset="0"/>
              </a:rPr>
              <a:t> </a:t>
            </a:r>
            <a:r>
              <a:rPr lang="en-GB" sz="1800" dirty="0" err="1">
                <a:latin typeface="Lucida Sans" panose="020B0602030504020204" pitchFamily="34" charset="0"/>
              </a:rPr>
              <a:t>gyfer</a:t>
            </a:r>
            <a:r>
              <a:rPr lang="en-GB" sz="1800" dirty="0">
                <a:latin typeface="Lucida Sans" panose="020B0602030504020204" pitchFamily="34" charset="0"/>
              </a:rPr>
              <a:t> </a:t>
            </a:r>
            <a:r>
              <a:rPr lang="en-GB" sz="1800" dirty="0" err="1">
                <a:latin typeface="Lucida Sans" panose="020B0602030504020204" pitchFamily="34" charset="0"/>
              </a:rPr>
              <a:t>plentyn</a:t>
            </a:r>
            <a:r>
              <a:rPr lang="en-GB" sz="1800" dirty="0">
                <a:latin typeface="Lucida Sans" panose="020B0602030504020204" pitchFamily="34" charset="0"/>
              </a:rPr>
              <a:t> </a:t>
            </a:r>
            <a:r>
              <a:rPr lang="en-GB" sz="1800" dirty="0" err="1">
                <a:latin typeface="Lucida Sans" panose="020B0602030504020204" pitchFamily="34" charset="0"/>
              </a:rPr>
              <a:t>neu</a:t>
            </a:r>
            <a:r>
              <a:rPr lang="en-GB" sz="1800" dirty="0">
                <a:latin typeface="Lucida Sans" panose="020B0602030504020204" pitchFamily="34" charset="0"/>
              </a:rPr>
              <a:t> </a:t>
            </a:r>
            <a:r>
              <a:rPr lang="en-GB" sz="1800" dirty="0" err="1" smtClean="0">
                <a:latin typeface="Lucida Sans" panose="020B0602030504020204" pitchFamily="34" charset="0"/>
              </a:rPr>
              <a:t>berson</a:t>
            </a:r>
            <a:r>
              <a:rPr lang="en-GB" sz="1800" dirty="0" smtClean="0">
                <a:latin typeface="Lucida Sans" panose="020B0602030504020204" pitchFamily="34" charset="0"/>
              </a:rPr>
              <a:t> </a:t>
            </a:r>
            <a:r>
              <a:rPr lang="en-GB" sz="1800" dirty="0" err="1" smtClean="0">
                <a:latin typeface="Lucida Sans" panose="020B0602030504020204" pitchFamily="34" charset="0"/>
              </a:rPr>
              <a:t>ifanc</a:t>
            </a:r>
            <a:r>
              <a:rPr lang="en-GB" sz="1800" dirty="0" smtClean="0">
                <a:latin typeface="Lucida Sans" panose="020B0602030504020204" pitchFamily="34" charset="0"/>
              </a:rPr>
              <a:t> </a:t>
            </a:r>
            <a:r>
              <a:rPr lang="en-GB" sz="1800" dirty="0">
                <a:latin typeface="Lucida Sans" panose="020B0602030504020204" pitchFamily="34" charset="0"/>
              </a:rPr>
              <a:t>ag ADY. Po </a:t>
            </a:r>
            <a:r>
              <a:rPr lang="en-GB" sz="1800" dirty="0" err="1">
                <a:latin typeface="Lucida Sans" panose="020B0602030504020204" pitchFamily="34" charset="0"/>
              </a:rPr>
              <a:t>gynharaf</a:t>
            </a:r>
            <a:r>
              <a:rPr lang="en-GB" sz="1800" dirty="0">
                <a:latin typeface="Lucida Sans" panose="020B0602030504020204" pitchFamily="34" charset="0"/>
              </a:rPr>
              <a:t> y </a:t>
            </a:r>
            <a:r>
              <a:rPr lang="en-GB" sz="1800" dirty="0" err="1">
                <a:latin typeface="Lucida Sans" panose="020B0602030504020204" pitchFamily="34" charset="0"/>
              </a:rPr>
              <a:t>gweithredir</a:t>
            </a:r>
            <a:r>
              <a:rPr lang="en-GB" sz="1800" dirty="0">
                <a:latin typeface="Lucida Sans" panose="020B0602030504020204" pitchFamily="34" charset="0"/>
              </a:rPr>
              <a:t>, y </a:t>
            </a:r>
            <a:r>
              <a:rPr lang="en-GB" sz="1800" dirty="0" err="1">
                <a:latin typeface="Lucida Sans" panose="020B0602030504020204" pitchFamily="34" charset="0"/>
              </a:rPr>
              <a:t>mwyaf</a:t>
            </a:r>
            <a:r>
              <a:rPr lang="en-GB" sz="1800" dirty="0">
                <a:latin typeface="Lucida Sans" panose="020B0602030504020204" pitchFamily="34" charset="0"/>
              </a:rPr>
              <a:t> </a:t>
            </a:r>
            <a:r>
              <a:rPr lang="en-GB" sz="1800" dirty="0" err="1">
                <a:latin typeface="Lucida Sans" panose="020B0602030504020204" pitchFamily="34" charset="0"/>
              </a:rPr>
              <a:t>tebygol</a:t>
            </a:r>
            <a:r>
              <a:rPr lang="en-GB" sz="1800" dirty="0">
                <a:latin typeface="Lucida Sans" panose="020B0602030504020204" pitchFamily="34" charset="0"/>
              </a:rPr>
              <a:t> </a:t>
            </a:r>
            <a:r>
              <a:rPr lang="en-GB" sz="1800" dirty="0" err="1">
                <a:latin typeface="Lucida Sans" panose="020B0602030504020204" pitchFamily="34" charset="0"/>
              </a:rPr>
              <a:t>yw'r</a:t>
            </a:r>
            <a:r>
              <a:rPr lang="en-GB" sz="1800" dirty="0">
                <a:latin typeface="Lucida Sans" panose="020B0602030504020204" pitchFamily="34" charset="0"/>
              </a:rPr>
              <a:t> </a:t>
            </a:r>
            <a:r>
              <a:rPr lang="en-GB" sz="1800" dirty="0" err="1">
                <a:latin typeface="Lucida Sans" panose="020B0602030504020204" pitchFamily="34" charset="0"/>
              </a:rPr>
              <a:t>effaith</a:t>
            </a:r>
            <a:r>
              <a:rPr lang="en-GB" sz="1800" dirty="0">
                <a:latin typeface="Lucida Sans" panose="020B0602030504020204" pitchFamily="34" charset="0"/>
              </a:rPr>
              <a:t>. </a:t>
            </a:r>
            <a:r>
              <a:rPr lang="en-GB" sz="1800" dirty="0" err="1" smtClean="0">
                <a:latin typeface="Lucida Sans" panose="020B0602030504020204" pitchFamily="34" charset="0"/>
              </a:rPr>
              <a:t>Hefyd</a:t>
            </a:r>
            <a:r>
              <a:rPr lang="en-GB" sz="1800" dirty="0" smtClean="0">
                <a:latin typeface="Lucida Sans" panose="020B0602030504020204" pitchFamily="34" charset="0"/>
              </a:rPr>
              <a:t>, gall </a:t>
            </a:r>
            <a:r>
              <a:rPr lang="en-GB" sz="1800" dirty="0" err="1">
                <a:latin typeface="Lucida Sans" panose="020B0602030504020204" pitchFamily="34" charset="0"/>
              </a:rPr>
              <a:t>adnabod</a:t>
            </a:r>
            <a:r>
              <a:rPr lang="en-GB" sz="1800" dirty="0">
                <a:latin typeface="Lucida Sans" panose="020B0602030504020204" pitchFamily="34" charset="0"/>
              </a:rPr>
              <a:t> ADY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gynnar</a:t>
            </a:r>
            <a:r>
              <a:rPr lang="en-GB" sz="1800" dirty="0">
                <a:latin typeface="Lucida Sans" panose="020B0602030504020204" pitchFamily="34" charset="0"/>
              </a:rPr>
              <a:t> a </a:t>
            </a:r>
            <a:r>
              <a:rPr lang="en-GB" sz="1800" dirty="0" err="1">
                <a:latin typeface="Lucida Sans" panose="020B0602030504020204" pitchFamily="34" charset="0"/>
              </a:rPr>
              <a:t>rhoi’r</a:t>
            </a:r>
            <a:r>
              <a:rPr lang="en-GB" sz="1800" dirty="0">
                <a:latin typeface="Lucida Sans" panose="020B0602030504020204" pitchFamily="34" charset="0"/>
              </a:rPr>
              <a:t> </a:t>
            </a:r>
            <a:r>
              <a:rPr lang="en-GB" sz="1800" dirty="0" err="1">
                <a:latin typeface="Lucida Sans" panose="020B0602030504020204" pitchFamily="34" charset="0"/>
              </a:rPr>
              <a:t>ymyriadau</a:t>
            </a:r>
            <a:r>
              <a:rPr lang="en-GB" sz="1800" dirty="0">
                <a:latin typeface="Lucida Sans" panose="020B0602030504020204" pitchFamily="34" charset="0"/>
              </a:rPr>
              <a:t> </a:t>
            </a:r>
            <a:r>
              <a:rPr lang="en-GB" sz="1800" dirty="0" err="1">
                <a:latin typeface="Lucida Sans" panose="020B0602030504020204" pitchFamily="34" charset="0"/>
              </a:rPr>
              <a:t>priodol</a:t>
            </a:r>
            <a:r>
              <a:rPr lang="en-GB" sz="1800" dirty="0">
                <a:latin typeface="Lucida Sans" panose="020B0602030504020204" pitchFamily="34" charset="0"/>
              </a:rPr>
              <a:t> </a:t>
            </a:r>
            <a:r>
              <a:rPr lang="en-GB" sz="1800" dirty="0" err="1">
                <a:latin typeface="Lucida Sans" panose="020B0602030504020204" pitchFamily="34" charset="0"/>
              </a:rPr>
              <a:t>ar</a:t>
            </a:r>
            <a:r>
              <a:rPr lang="en-GB" sz="1800" dirty="0">
                <a:latin typeface="Lucida Sans" panose="020B0602030504020204" pitchFamily="34" charset="0"/>
              </a:rPr>
              <a:t> </a:t>
            </a:r>
            <a:r>
              <a:rPr lang="en-GB" sz="1800" dirty="0" err="1">
                <a:latin typeface="Lucida Sans" panose="020B0602030504020204" pitchFamily="34" charset="0"/>
              </a:rPr>
              <a:t>waith</a:t>
            </a:r>
            <a:r>
              <a:rPr lang="en-GB" sz="1800" dirty="0">
                <a:latin typeface="Lucida Sans" panose="020B0602030504020204" pitchFamily="34" charset="0"/>
              </a:rPr>
              <a:t> </a:t>
            </a:r>
            <a:r>
              <a:rPr lang="en-GB" sz="1800" dirty="0" err="1">
                <a:latin typeface="Lucida Sans" panose="020B0602030504020204" pitchFamily="34" charset="0"/>
              </a:rPr>
              <a:t>wneud</a:t>
            </a:r>
            <a:r>
              <a:rPr lang="en-GB" sz="1800" dirty="0">
                <a:latin typeface="Lucida Sans" panose="020B0602030504020204" pitchFamily="34" charset="0"/>
              </a:rPr>
              <a:t> </a:t>
            </a:r>
            <a:r>
              <a:rPr lang="en-GB" sz="1800" dirty="0" smtClean="0">
                <a:latin typeface="Lucida Sans" panose="020B0602030504020204" pitchFamily="34" charset="0"/>
              </a:rPr>
              <a:t>I </a:t>
            </a:r>
            <a:r>
              <a:rPr lang="en-GB" sz="1800" dirty="0" err="1" smtClean="0">
                <a:latin typeface="Lucida Sans" panose="020B0602030504020204" pitchFamily="34" charset="0"/>
              </a:rPr>
              <a:t>ffwrdd</a:t>
            </a:r>
            <a:r>
              <a:rPr lang="en-GB" sz="1800" dirty="0" smtClean="0">
                <a:latin typeface="Lucida Sans" panose="020B0602030504020204" pitchFamily="34" charset="0"/>
              </a:rPr>
              <a:t> </a:t>
            </a:r>
            <a:r>
              <a:rPr lang="en-GB" sz="1800" dirty="0" err="1">
                <a:latin typeface="Lucida Sans" panose="020B0602030504020204" pitchFamily="34" charset="0"/>
              </a:rPr>
              <a:t>â'r</a:t>
            </a:r>
            <a:r>
              <a:rPr lang="en-GB" sz="1800" dirty="0">
                <a:latin typeface="Lucida Sans" panose="020B0602030504020204" pitchFamily="34" charset="0"/>
              </a:rPr>
              <a:t> </a:t>
            </a:r>
            <a:r>
              <a:rPr lang="en-GB" sz="1800" dirty="0" err="1">
                <a:latin typeface="Lucida Sans" panose="020B0602030504020204" pitchFamily="34" charset="0"/>
              </a:rPr>
              <a:t>angen</a:t>
            </a:r>
            <a:r>
              <a:rPr lang="en-GB" sz="1800" dirty="0">
                <a:latin typeface="Lucida Sans" panose="020B0602030504020204" pitchFamily="34" charset="0"/>
              </a:rPr>
              <a:t> am </a:t>
            </a:r>
            <a:r>
              <a:rPr lang="en-GB" sz="1800" dirty="0" err="1">
                <a:latin typeface="Lucida Sans" panose="020B0602030504020204" pitchFamily="34" charset="0"/>
              </a:rPr>
              <a:t>ymyriadau</a:t>
            </a:r>
            <a:r>
              <a:rPr lang="en-GB" sz="1800" dirty="0">
                <a:latin typeface="Lucida Sans" panose="020B0602030504020204" pitchFamily="34" charset="0"/>
              </a:rPr>
              <a:t> </a:t>
            </a:r>
            <a:r>
              <a:rPr lang="en-GB" sz="1800" dirty="0" err="1">
                <a:latin typeface="Lucida Sans" panose="020B0602030504020204" pitchFamily="34" charset="0"/>
              </a:rPr>
              <a:t>mwy</a:t>
            </a:r>
            <a:r>
              <a:rPr lang="en-GB" sz="1800" dirty="0">
                <a:latin typeface="Lucida Sans" panose="020B0602030504020204" pitchFamily="34" charset="0"/>
              </a:rPr>
              <a:t> </a:t>
            </a:r>
            <a:r>
              <a:rPr lang="en-GB" sz="1800" dirty="0" err="1">
                <a:latin typeface="Lucida Sans" panose="020B0602030504020204" pitchFamily="34" charset="0"/>
              </a:rPr>
              <a:t>costus</a:t>
            </a:r>
            <a:r>
              <a:rPr lang="en-GB" sz="1800" dirty="0">
                <a:latin typeface="Lucida Sans" panose="020B0602030504020204" pitchFamily="34" charset="0"/>
              </a:rPr>
              <a:t> a </a:t>
            </a:r>
            <a:r>
              <a:rPr lang="en-GB" sz="1800" dirty="0" err="1">
                <a:latin typeface="Lucida Sans" panose="020B0602030504020204" pitchFamily="34" charset="0"/>
              </a:rPr>
              <a:t>llai</a:t>
            </a:r>
            <a:r>
              <a:rPr lang="en-GB" sz="1800" dirty="0">
                <a:latin typeface="Lucida Sans" panose="020B0602030504020204" pitchFamily="34" charset="0"/>
              </a:rPr>
              <a:t> </a:t>
            </a:r>
            <a:r>
              <a:rPr lang="en-GB" sz="1800" dirty="0" err="1">
                <a:latin typeface="Lucida Sans" panose="020B0602030504020204" pitchFamily="34" charset="0"/>
              </a:rPr>
              <a:t>effeithiol</a:t>
            </a:r>
            <a:r>
              <a:rPr lang="en-GB" sz="1800" dirty="0">
                <a:latin typeface="Lucida Sans" panose="020B0602030504020204" pitchFamily="34" charset="0"/>
              </a:rPr>
              <a:t> </a:t>
            </a:r>
            <a:r>
              <a:rPr lang="en-GB" sz="1800" dirty="0" err="1">
                <a:latin typeface="Lucida Sans" panose="020B0602030504020204" pitchFamily="34" charset="0"/>
              </a:rPr>
              <a:t>maes</a:t>
            </a:r>
            <a:r>
              <a:rPr lang="en-GB" sz="1800" dirty="0">
                <a:latin typeface="Lucida Sans" panose="020B0602030504020204" pitchFamily="34" charset="0"/>
              </a:rPr>
              <a:t> o law. </a:t>
            </a:r>
            <a:r>
              <a:rPr lang="en-GB" sz="1800" b="1" dirty="0" err="1" smtClean="0">
                <a:solidFill>
                  <a:srgbClr val="FF0000"/>
                </a:solidFill>
                <a:latin typeface="Lucida Sans" panose="020B0602030504020204" pitchFamily="34" charset="0"/>
              </a:rPr>
              <a:t>Rhaid</a:t>
            </a:r>
            <a:r>
              <a:rPr lang="en-GB" sz="1800" b="1" dirty="0" smtClean="0">
                <a:solidFill>
                  <a:srgbClr val="FF0000"/>
                </a:solidFill>
                <a:latin typeface="Lucida Sans" panose="020B0602030504020204" pitchFamily="34" charset="0"/>
              </a:rPr>
              <a:t> </a:t>
            </a:r>
            <a:r>
              <a:rPr lang="en-GB" sz="1800" dirty="0" err="1" smtClean="0">
                <a:latin typeface="Lucida Sans" panose="020B0602030504020204" pitchFamily="34" charset="0"/>
              </a:rPr>
              <a:t>adolygu</a:t>
            </a:r>
            <a:r>
              <a:rPr lang="en-GB" sz="1800" dirty="0" smtClean="0">
                <a:latin typeface="Lucida Sans" panose="020B0602030504020204" pitchFamily="34" charset="0"/>
              </a:rPr>
              <a:t> </a:t>
            </a:r>
            <a:r>
              <a:rPr lang="en-GB" sz="1800" dirty="0">
                <a:latin typeface="Lucida Sans" panose="020B0602030504020204" pitchFamily="34" charset="0"/>
              </a:rPr>
              <a:t>ADY y </a:t>
            </a:r>
            <a:r>
              <a:rPr lang="en-GB" sz="1800" dirty="0" err="1">
                <a:latin typeface="Lucida Sans" panose="020B0602030504020204" pitchFamily="34" charset="0"/>
              </a:rPr>
              <a:t>plentyn</a:t>
            </a:r>
            <a:r>
              <a:rPr lang="en-GB" sz="1800" dirty="0">
                <a:latin typeface="Lucida Sans" panose="020B0602030504020204" pitchFamily="34" charset="0"/>
              </a:rPr>
              <a:t> </a:t>
            </a:r>
            <a:r>
              <a:rPr lang="en-GB" sz="1800" dirty="0" err="1">
                <a:latin typeface="Lucida Sans" panose="020B0602030504020204" pitchFamily="34" charset="0"/>
              </a:rPr>
              <a:t>neu’r</a:t>
            </a:r>
            <a:r>
              <a:rPr lang="en-GB" sz="1800" dirty="0">
                <a:latin typeface="Lucida Sans" panose="020B0602030504020204" pitchFamily="34" charset="0"/>
              </a:rPr>
              <a:t> person </a:t>
            </a:r>
            <a:r>
              <a:rPr lang="en-GB" sz="1800" dirty="0" err="1">
                <a:latin typeface="Lucida Sans" panose="020B0602030504020204" pitchFamily="34" charset="0"/>
              </a:rPr>
              <a:t>ifanc</a:t>
            </a:r>
            <a:r>
              <a:rPr lang="en-GB" sz="1800" dirty="0">
                <a:latin typeface="Lucida Sans" panose="020B0602030504020204" pitchFamily="34" charset="0"/>
              </a:rPr>
              <a:t> </a:t>
            </a:r>
            <a:r>
              <a:rPr lang="en-GB" sz="1800" dirty="0" err="1">
                <a:latin typeface="Lucida Sans" panose="020B0602030504020204" pitchFamily="34" charset="0"/>
              </a:rPr>
              <a:t>a’r</a:t>
            </a:r>
            <a:r>
              <a:rPr lang="en-GB" sz="1800" dirty="0">
                <a:latin typeface="Lucida Sans" panose="020B0602030504020204" pitchFamily="34" charset="0"/>
              </a:rPr>
              <a:t> </a:t>
            </a:r>
            <a:r>
              <a:rPr lang="en-GB" sz="1800" dirty="0" err="1">
                <a:latin typeface="Lucida Sans" panose="020B0602030504020204" pitchFamily="34" charset="0"/>
              </a:rPr>
              <a:t>ddarpariaeth</a:t>
            </a:r>
            <a:r>
              <a:rPr lang="en-GB" sz="1800" dirty="0">
                <a:latin typeface="Lucida Sans" panose="020B0602030504020204" pitchFamily="34" charset="0"/>
              </a:rPr>
              <a:t> a </a:t>
            </a:r>
            <a:r>
              <a:rPr lang="en-GB" sz="1800" dirty="0" err="1">
                <a:latin typeface="Lucida Sans" panose="020B0602030504020204" pitchFamily="34" charset="0"/>
              </a:rPr>
              <a:t>drefnir</a:t>
            </a:r>
            <a:r>
              <a:rPr lang="en-GB" sz="1800" dirty="0">
                <a:latin typeface="Lucida Sans" panose="020B0602030504020204" pitchFamily="34" charset="0"/>
              </a:rPr>
              <a:t> </a:t>
            </a:r>
            <a:r>
              <a:rPr lang="en-GB" sz="1800" dirty="0" err="1">
                <a:latin typeface="Lucida Sans" panose="020B0602030504020204" pitchFamily="34" charset="0"/>
              </a:rPr>
              <a:t>ar</a:t>
            </a:r>
            <a:r>
              <a:rPr lang="en-GB" sz="1800" dirty="0">
                <a:latin typeface="Lucida Sans" panose="020B0602030504020204" pitchFamily="34" charset="0"/>
              </a:rPr>
              <a:t> </a:t>
            </a:r>
            <a:r>
              <a:rPr lang="en-GB" sz="1800" dirty="0" err="1">
                <a:latin typeface="Lucida Sans" panose="020B0602030504020204" pitchFamily="34" charset="0"/>
              </a:rPr>
              <a:t>ei</a:t>
            </a:r>
            <a:r>
              <a:rPr lang="en-GB" sz="1800" dirty="0">
                <a:latin typeface="Lucida Sans" panose="020B0602030504020204" pitchFamily="34" charset="0"/>
              </a:rPr>
              <a:t> </a:t>
            </a:r>
            <a:r>
              <a:rPr lang="en-GB" sz="1800" dirty="0" err="1" smtClean="0">
                <a:latin typeface="Lucida Sans" panose="020B0602030504020204" pitchFamily="34" charset="0"/>
              </a:rPr>
              <a:t>gyfer</a:t>
            </a:r>
            <a:r>
              <a:rPr lang="en-GB" sz="1800" dirty="0" smtClean="0">
                <a:latin typeface="Lucida Sans" panose="020B0602030504020204" pitchFamily="34" charset="0"/>
              </a:rPr>
              <a:t> bob </a:t>
            </a:r>
            <a:r>
              <a:rPr lang="en-GB" sz="1800" dirty="0" err="1">
                <a:latin typeface="Lucida Sans" panose="020B0602030504020204" pitchFamily="34" charset="0"/>
              </a:rPr>
              <a:t>blwyddyn</a:t>
            </a:r>
            <a:r>
              <a:rPr lang="en-GB" sz="1800" dirty="0">
                <a:latin typeface="Lucida Sans" panose="020B0602030504020204" pitchFamily="34" charset="0"/>
              </a:rPr>
              <a:t> o </a:t>
            </a:r>
            <a:r>
              <a:rPr lang="en-GB" sz="1800" dirty="0" err="1">
                <a:latin typeface="Lucida Sans" panose="020B0602030504020204" pitchFamily="34" charset="0"/>
              </a:rPr>
              <a:t>leiaf</a:t>
            </a:r>
            <a:r>
              <a:rPr lang="en-GB" sz="1800" dirty="0">
                <a:latin typeface="Lucida Sans" panose="020B0602030504020204" pitchFamily="34" charset="0"/>
              </a:rPr>
              <a:t>, </a:t>
            </a:r>
            <a:r>
              <a:rPr lang="en-GB" sz="1800" dirty="0" err="1">
                <a:latin typeface="Lucida Sans" panose="020B0602030504020204" pitchFamily="34" charset="0"/>
              </a:rPr>
              <a:t>i</a:t>
            </a:r>
            <a:r>
              <a:rPr lang="en-GB" sz="1800" dirty="0">
                <a:latin typeface="Lucida Sans" panose="020B0602030504020204" pitchFamily="34" charset="0"/>
              </a:rPr>
              <a:t> </a:t>
            </a:r>
            <a:r>
              <a:rPr lang="en-GB" sz="1800" dirty="0" err="1">
                <a:latin typeface="Lucida Sans" panose="020B0602030504020204" pitchFamily="34" charset="0"/>
              </a:rPr>
              <a:t>sicrhau</a:t>
            </a:r>
            <a:r>
              <a:rPr lang="en-GB" sz="1800" dirty="0">
                <a:latin typeface="Lucida Sans" panose="020B0602030504020204" pitchFamily="34" charset="0"/>
              </a:rPr>
              <a:t> bod yr </a:t>
            </a:r>
            <a:r>
              <a:rPr lang="en-GB" sz="1800" dirty="0" err="1">
                <a:latin typeface="Lucida Sans" panose="020B0602030504020204" pitchFamily="34" charset="0"/>
              </a:rPr>
              <a:t>ymyriadau’n</a:t>
            </a:r>
            <a:r>
              <a:rPr lang="en-GB" sz="1800" dirty="0">
                <a:latin typeface="Lucida Sans" panose="020B0602030504020204" pitchFamily="34" charset="0"/>
              </a:rPr>
              <a:t> </a:t>
            </a:r>
            <a:r>
              <a:rPr lang="en-GB" sz="1800" dirty="0" err="1">
                <a:latin typeface="Lucida Sans" panose="020B0602030504020204" pitchFamily="34" charset="0"/>
              </a:rPr>
              <a:t>briodol</a:t>
            </a:r>
            <a:r>
              <a:rPr lang="en-GB" sz="1800" dirty="0">
                <a:latin typeface="Lucida Sans" panose="020B0602030504020204" pitchFamily="34" charset="0"/>
              </a:rPr>
              <a:t> o hyd</a:t>
            </a:r>
            <a:r>
              <a:rPr lang="en-GB" sz="1800" dirty="0" smtClean="0">
                <a:latin typeface="Lucida Sans" panose="020B0602030504020204" pitchFamily="34" charset="0"/>
              </a:rPr>
              <a:t>.”</a:t>
            </a:r>
          </a:p>
          <a:p>
            <a:pPr marL="0" indent="0" algn="r">
              <a:buNone/>
            </a:pPr>
            <a:r>
              <a:rPr lang="en-GB" sz="1800" dirty="0" smtClean="0">
                <a:latin typeface="Lucida Sans" panose="020B0602030504020204" pitchFamily="34" charset="0"/>
              </a:rPr>
              <a:t>(</a:t>
            </a:r>
            <a:r>
              <a:rPr lang="en-GB" sz="1800" dirty="0" err="1" smtClean="0">
                <a:latin typeface="Lucida Sans" panose="020B0602030504020204" pitchFamily="34" charset="0"/>
              </a:rPr>
              <a:t>Llywodraeth</a:t>
            </a:r>
            <a:r>
              <a:rPr lang="en-GB" sz="1800" dirty="0" smtClean="0">
                <a:latin typeface="Lucida Sans" panose="020B0602030504020204" pitchFamily="34" charset="0"/>
              </a:rPr>
              <a:t> Cymru, 2018, t. 29).</a:t>
            </a:r>
            <a:endParaRPr lang="en-GB" sz="1800" dirty="0">
              <a:latin typeface="Lucida Sans" panose="020B0602030504020204" pitchFamily="34" charset="0"/>
            </a:endParaRPr>
          </a:p>
        </p:txBody>
      </p:sp>
      <p:sp>
        <p:nvSpPr>
          <p:cNvPr id="4" name="Content Placeholder 3"/>
          <p:cNvSpPr>
            <a:spLocks noGrp="1"/>
          </p:cNvSpPr>
          <p:nvPr>
            <p:ph sz="half" idx="2"/>
          </p:nvPr>
        </p:nvSpPr>
        <p:spPr>
          <a:xfrm>
            <a:off x="4629150" y="1196752"/>
            <a:ext cx="4407346" cy="4980211"/>
          </a:xfrm>
        </p:spPr>
        <p:txBody>
          <a:bodyPr>
            <a:noAutofit/>
          </a:bodyPr>
          <a:lstStyle/>
          <a:p>
            <a:pPr marL="0" indent="0">
              <a:buNone/>
            </a:pPr>
            <a:r>
              <a:rPr lang="en-GB" sz="1800" dirty="0" smtClean="0">
                <a:solidFill>
                  <a:srgbClr val="002060"/>
                </a:solidFill>
                <a:latin typeface="Lucida Sans" panose="020B0602030504020204" pitchFamily="34" charset="0"/>
              </a:rPr>
              <a:t>“The </a:t>
            </a:r>
            <a:r>
              <a:rPr lang="en-GB" sz="1800" dirty="0">
                <a:solidFill>
                  <a:srgbClr val="002060"/>
                </a:solidFill>
                <a:latin typeface="Lucida Sans" panose="020B0602030504020204" pitchFamily="34" charset="0"/>
              </a:rPr>
              <a:t>importance of timely identification and of providing appropriate provision as soon as possible for a child or young person with ALN cannot be overemphasised. The earlier action is taken, the more effective the action is likely to be. Identifying ALN at an early stage and delivering appropriate interventions can also prevent the need for future more costly and less effective interventions. The child or young person’s ALN and the provision made for them </a:t>
            </a:r>
            <a:r>
              <a:rPr lang="en-GB" sz="1800" b="1" dirty="0" smtClean="0">
                <a:solidFill>
                  <a:srgbClr val="FF0000"/>
                </a:solidFill>
                <a:latin typeface="Lucida Sans" panose="020B0602030504020204" pitchFamily="34" charset="0"/>
              </a:rPr>
              <a:t>must</a:t>
            </a:r>
            <a:r>
              <a:rPr lang="en-GB" sz="1800" dirty="0" smtClean="0">
                <a:solidFill>
                  <a:srgbClr val="002060"/>
                </a:solidFill>
                <a:latin typeface="Lucida Sans" panose="020B0602030504020204" pitchFamily="34" charset="0"/>
              </a:rPr>
              <a:t> </a:t>
            </a:r>
            <a:r>
              <a:rPr lang="en-GB" sz="1800" dirty="0">
                <a:solidFill>
                  <a:srgbClr val="002060"/>
                </a:solidFill>
                <a:latin typeface="Lucida Sans" panose="020B0602030504020204" pitchFamily="34" charset="0"/>
              </a:rPr>
              <a:t>be reviewed at least annually, to ensure that interventions remain appropriate</a:t>
            </a:r>
            <a:r>
              <a:rPr lang="en-GB" sz="1800" dirty="0" smtClean="0">
                <a:solidFill>
                  <a:srgbClr val="002060"/>
                </a:solidFill>
                <a:latin typeface="Lucida Sans" panose="020B0602030504020204" pitchFamily="34" charset="0"/>
              </a:rPr>
              <a:t>.” </a:t>
            </a:r>
          </a:p>
          <a:p>
            <a:pPr marL="0" indent="0" algn="r">
              <a:buNone/>
            </a:pPr>
            <a:r>
              <a:rPr lang="en-GB" sz="1800" dirty="0" smtClean="0">
                <a:solidFill>
                  <a:srgbClr val="002060"/>
                </a:solidFill>
                <a:latin typeface="Lucida Sans" panose="020B0602030504020204" pitchFamily="34" charset="0"/>
              </a:rPr>
              <a:t>(Welsh Government, 2018, p.28).</a:t>
            </a:r>
            <a:endParaRPr lang="en-GB" sz="18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45485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altLang="cy-GB" sz="3200" dirty="0" smtClean="0">
                <a:latin typeface="Lucida Sans" panose="020B0602030504020204" pitchFamily="34" charset="0"/>
              </a:rPr>
              <a:t>Ymyrraeth Gynnar</a:t>
            </a:r>
            <a:r>
              <a:rPr lang="cy-GB" altLang="cy-GB" sz="3200" dirty="0">
                <a:latin typeface="Lucida Sans" panose="020B0602030504020204" pitchFamily="34" charset="0"/>
              </a:rPr>
              <a:t/>
            </a:r>
            <a:br>
              <a:rPr lang="cy-GB" altLang="cy-GB" sz="3200" dirty="0">
                <a:latin typeface="Lucida Sans" panose="020B0602030504020204" pitchFamily="34" charset="0"/>
              </a:rPr>
            </a:br>
            <a:r>
              <a:rPr lang="en-GB" altLang="cy-GB" sz="3200" dirty="0" smtClean="0">
                <a:solidFill>
                  <a:srgbClr val="002060"/>
                </a:solidFill>
                <a:latin typeface="Lucida Sans" panose="020B0602030504020204" pitchFamily="34" charset="0"/>
              </a:rPr>
              <a:t>Early Intervention</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323528" y="1196975"/>
            <a:ext cx="4172272" cy="4392613"/>
          </a:xfrm>
        </p:spPr>
        <p:txBody>
          <a:bodyPr rtlCol="0">
            <a:normAutofit/>
          </a:bodyPr>
          <a:lstStyle/>
          <a:p>
            <a:pPr>
              <a:buFontTx/>
              <a:buChar char="•"/>
              <a:defRPr/>
            </a:pPr>
            <a:r>
              <a:rPr lang="cy-GB" altLang="cy-GB" kern="0" dirty="0" smtClean="0">
                <a:solidFill>
                  <a:srgbClr val="000000"/>
                </a:solidFill>
                <a:latin typeface="Lucida Sans" panose="020B0602030504020204" pitchFamily="34" charset="0"/>
                <a:ea typeface="MS PGothic" pitchFamily="34" charset="-128"/>
              </a:rPr>
              <a:t>Mae </a:t>
            </a:r>
            <a:r>
              <a:rPr lang="cy-GB" altLang="cy-GB" kern="0" dirty="0">
                <a:solidFill>
                  <a:srgbClr val="000000"/>
                </a:solidFill>
                <a:latin typeface="Lucida Sans" panose="020B0602030504020204" pitchFamily="34" charset="0"/>
                <a:ea typeface="MS PGothic" pitchFamily="34" charset="-128"/>
              </a:rPr>
              <a:t>gwasanaethau yn amrywio o adnabod (fel sgrinio a gwasanaethau cyfeirio) i raglenni ymyrraeth diagnostig ac uniongyrchol</a:t>
            </a:r>
            <a:r>
              <a:rPr lang="cy-GB" altLang="cy-GB" kern="0" dirty="0">
                <a:solidFill>
                  <a:srgbClr val="000000"/>
                </a:solidFill>
                <a:latin typeface="Arial"/>
                <a:ea typeface="MS PGothic" pitchFamily="34" charset="-128"/>
              </a:rPr>
              <a:t>. </a:t>
            </a:r>
          </a:p>
        </p:txBody>
      </p:sp>
      <p:sp>
        <p:nvSpPr>
          <p:cNvPr id="4100" name="Rectangle 5"/>
          <p:cNvSpPr>
            <a:spLocks noGrp="1" noChangeArrowheads="1"/>
          </p:cNvSpPr>
          <p:nvPr>
            <p:ph sz="half" idx="2"/>
          </p:nvPr>
        </p:nvSpPr>
        <p:spPr>
          <a:xfrm>
            <a:off x="4495800" y="1196975"/>
            <a:ext cx="4191000" cy="5500688"/>
          </a:xfrm>
        </p:spPr>
        <p:txBody>
          <a:bodyPr rtlCol="0">
            <a:normAutofit/>
          </a:bodyPr>
          <a:lstStyle/>
          <a:p>
            <a:pPr>
              <a:defRPr/>
            </a:pPr>
            <a:r>
              <a:rPr lang="en-US" altLang="cy-GB" dirty="0" smtClean="0">
                <a:solidFill>
                  <a:srgbClr val="002060"/>
                </a:solidFill>
                <a:latin typeface="Lucida Sans" pitchFamily="34" charset="0"/>
              </a:rPr>
              <a:t>Services </a:t>
            </a:r>
            <a:r>
              <a:rPr lang="en-US" altLang="cy-GB" dirty="0">
                <a:solidFill>
                  <a:srgbClr val="002060"/>
                </a:solidFill>
                <a:latin typeface="Lucida Sans" pitchFamily="34" charset="0"/>
              </a:rPr>
              <a:t>range from identification (such as screening and referral services) to diagnostic and direct intervention </a:t>
            </a:r>
            <a:r>
              <a:rPr lang="en-US" altLang="cy-GB" dirty="0" err="1" smtClean="0">
                <a:solidFill>
                  <a:srgbClr val="002060"/>
                </a:solidFill>
                <a:latin typeface="Lucida Sans" pitchFamily="34" charset="0"/>
              </a:rPr>
              <a:t>programmes</a:t>
            </a:r>
            <a:r>
              <a:rPr lang="en-US" altLang="cy-GB" dirty="0">
                <a:solidFill>
                  <a:srgbClr val="002060"/>
                </a:solidFill>
                <a:latin typeface="Lucida Sans" pitchFamily="34" charset="0"/>
              </a:rPr>
              <a:t>. </a:t>
            </a:r>
          </a:p>
          <a:p>
            <a:pPr marL="0" indent="0">
              <a:buFont typeface="Arial" panose="020B0604020202020204" pitchFamily="34" charset="0"/>
              <a:buNone/>
              <a:defRPr/>
            </a:pPr>
            <a:endParaRPr lang="cy-GB" altLang="cy-GB" sz="2400" dirty="0" smtClean="0">
              <a:latin typeface="Lucida Sans" pitchFamily="34" charset="0"/>
            </a:endParaRPr>
          </a:p>
        </p:txBody>
      </p:sp>
    </p:spTree>
    <p:extLst>
      <p:ext uri="{BB962C8B-B14F-4D97-AF65-F5344CB8AC3E}">
        <p14:creationId xmlns:p14="http://schemas.microsoft.com/office/powerpoint/2010/main" val="813977220"/>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a:bodyPr>
          <a:lstStyle/>
          <a:p>
            <a:pPr eaLnBrk="1" fontAlgn="auto" hangingPunct="1">
              <a:spcAft>
                <a:spcPts val="0"/>
              </a:spcAft>
              <a:defRPr/>
            </a:pPr>
            <a:r>
              <a:rPr lang="cy-GB" altLang="cy-GB" sz="2800" dirty="0" smtClean="0">
                <a:latin typeface="Lucida Sans" panose="020B0602030504020204" pitchFamily="34" charset="0"/>
              </a:rPr>
              <a:t>Ymyrraeth Gynnar – Sgrinio datblygiadol</a:t>
            </a:r>
            <a:br>
              <a:rPr lang="cy-GB" altLang="cy-GB" sz="2800" dirty="0" smtClean="0">
                <a:latin typeface="Lucida Sans" panose="020B0602030504020204" pitchFamily="34" charset="0"/>
              </a:rPr>
            </a:br>
            <a:r>
              <a:rPr lang="en-GB" altLang="cy-GB" sz="2800" dirty="0" smtClean="0">
                <a:solidFill>
                  <a:srgbClr val="002060"/>
                </a:solidFill>
                <a:latin typeface="Lucida Sans" panose="020B0602030504020204" pitchFamily="34" charset="0"/>
              </a:rPr>
              <a:t>Early Intervention – Developmental screening</a:t>
            </a:r>
            <a:endParaRPr lang="cy-GB" sz="28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323528" y="1196975"/>
            <a:ext cx="4172272" cy="4392613"/>
          </a:xfrm>
        </p:spPr>
        <p:txBody>
          <a:bodyPr rtlCol="0">
            <a:normAutofit/>
          </a:bodyPr>
          <a:lstStyle/>
          <a:p>
            <a:pPr>
              <a:defRPr/>
            </a:pPr>
            <a:r>
              <a:rPr lang="cy-GB" altLang="cy-GB" kern="0" dirty="0" smtClean="0">
                <a:solidFill>
                  <a:srgbClr val="000000"/>
                </a:solidFill>
                <a:latin typeface="Lucida Sans" panose="020B0602030504020204" pitchFamily="34" charset="0"/>
                <a:ea typeface="MS PGothic" pitchFamily="34" charset="-128"/>
              </a:rPr>
              <a:t>Yn cael ei wneud os oes pryderon</a:t>
            </a:r>
          </a:p>
          <a:p>
            <a:pPr>
              <a:defRPr/>
            </a:pPr>
            <a:r>
              <a:rPr lang="cy-GB" altLang="cy-GB" kern="0" dirty="0" smtClean="0">
                <a:solidFill>
                  <a:srgbClr val="000000"/>
                </a:solidFill>
                <a:latin typeface="Lucida Sans" panose="020B0602030504020204" pitchFamily="34" charset="0"/>
                <a:ea typeface="MS PGothic" pitchFamily="34" charset="-128"/>
              </a:rPr>
              <a:t>Yn </a:t>
            </a:r>
            <a:r>
              <a:rPr lang="cy-GB" altLang="cy-GB" kern="0" dirty="0">
                <a:solidFill>
                  <a:srgbClr val="000000"/>
                </a:solidFill>
                <a:latin typeface="Lucida Sans" panose="020B0602030504020204" pitchFamily="34" charset="0"/>
                <a:ea typeface="MS PGothic" pitchFamily="34" charset="-128"/>
              </a:rPr>
              <a:t>cael ei wneud gan  </a:t>
            </a:r>
            <a:r>
              <a:rPr lang="cy-GB" altLang="cy-GB" kern="0" dirty="0" smtClean="0">
                <a:solidFill>
                  <a:srgbClr val="000000"/>
                </a:solidFill>
                <a:latin typeface="Lucida Sans" panose="020B0602030504020204" pitchFamily="34" charset="0"/>
                <a:ea typeface="MS PGothic" pitchFamily="34" charset="-128"/>
              </a:rPr>
              <a:t>weithwyr </a:t>
            </a:r>
            <a:r>
              <a:rPr lang="cy-GB" altLang="cy-GB" kern="0" dirty="0">
                <a:solidFill>
                  <a:srgbClr val="000000"/>
                </a:solidFill>
                <a:latin typeface="Lucida Sans" panose="020B0602030504020204" pitchFamily="34" charset="0"/>
                <a:ea typeface="MS PGothic" pitchFamily="34" charset="-128"/>
              </a:rPr>
              <a:t>proffesiynol</a:t>
            </a:r>
          </a:p>
          <a:p>
            <a:pPr>
              <a:defRPr/>
            </a:pPr>
            <a:r>
              <a:rPr lang="cy-GB" altLang="cy-GB" kern="0" dirty="0" smtClean="0">
                <a:solidFill>
                  <a:srgbClr val="000000"/>
                </a:solidFill>
                <a:latin typeface="Lucida Sans" panose="020B0602030504020204" pitchFamily="34" charset="0"/>
                <a:ea typeface="MS PGothic" pitchFamily="34" charset="-128"/>
              </a:rPr>
              <a:t>Holiaduron</a:t>
            </a:r>
            <a:endParaRPr lang="cy-GB" altLang="cy-GB" kern="0" dirty="0">
              <a:solidFill>
                <a:srgbClr val="000000"/>
              </a:solidFill>
              <a:latin typeface="Lucida Sans" panose="020B0602030504020204" pitchFamily="34" charset="0"/>
              <a:ea typeface="MS PGothic" pitchFamily="34" charset="-128"/>
            </a:endParaRPr>
          </a:p>
          <a:p>
            <a:pPr>
              <a:defRPr/>
            </a:pPr>
            <a:r>
              <a:rPr lang="cy-GB" altLang="cy-GB" kern="0" dirty="0" smtClean="0">
                <a:solidFill>
                  <a:srgbClr val="000000"/>
                </a:solidFill>
                <a:latin typeface="Lucida Sans" panose="020B0602030504020204" pitchFamily="34" charset="0"/>
                <a:ea typeface="MS PGothic" pitchFamily="34" charset="-128"/>
              </a:rPr>
              <a:t>Rhestrau </a:t>
            </a:r>
            <a:r>
              <a:rPr lang="cy-GB" altLang="cy-GB" kern="0" dirty="0">
                <a:solidFill>
                  <a:srgbClr val="000000"/>
                </a:solidFill>
                <a:latin typeface="Lucida Sans" panose="020B0602030504020204" pitchFamily="34" charset="0"/>
                <a:ea typeface="MS PGothic" pitchFamily="34" charset="-128"/>
              </a:rPr>
              <a:t>gwirio</a:t>
            </a:r>
          </a:p>
          <a:p>
            <a:pPr>
              <a:defRPr/>
            </a:pPr>
            <a:r>
              <a:rPr lang="cy-GB" altLang="cy-GB" kern="0" dirty="0" smtClean="0">
                <a:solidFill>
                  <a:srgbClr val="000000"/>
                </a:solidFill>
                <a:latin typeface="Lucida Sans" panose="020B0602030504020204" pitchFamily="34" charset="0"/>
                <a:ea typeface="MS PGothic" pitchFamily="34" charset="-128"/>
              </a:rPr>
              <a:t>Yn helpu </a:t>
            </a:r>
            <a:r>
              <a:rPr lang="cy-GB" altLang="cy-GB" kern="0" dirty="0">
                <a:solidFill>
                  <a:srgbClr val="000000"/>
                </a:solidFill>
                <a:latin typeface="Lucida Sans" panose="020B0602030504020204" pitchFamily="34" charset="0"/>
                <a:ea typeface="MS PGothic" pitchFamily="34" charset="-128"/>
              </a:rPr>
              <a:t>adnabod  </a:t>
            </a:r>
            <a:r>
              <a:rPr lang="cy-GB" altLang="cy-GB" kern="0" dirty="0" smtClean="0">
                <a:solidFill>
                  <a:srgbClr val="000000"/>
                </a:solidFill>
                <a:latin typeface="Lucida Sans" panose="020B0602030504020204" pitchFamily="34" charset="0"/>
                <a:ea typeface="MS PGothic" pitchFamily="34" charset="-128"/>
              </a:rPr>
              <a:t>ADY</a:t>
            </a:r>
            <a:endParaRPr lang="cy-GB" altLang="cy-GB" kern="0" dirty="0">
              <a:solidFill>
                <a:srgbClr val="000000"/>
              </a:solidFill>
              <a:latin typeface="Arial"/>
              <a:ea typeface="MS PGothic" pitchFamily="34" charset="-128"/>
            </a:endParaRPr>
          </a:p>
        </p:txBody>
      </p:sp>
      <p:sp>
        <p:nvSpPr>
          <p:cNvPr id="4100" name="Rectangle 5"/>
          <p:cNvSpPr>
            <a:spLocks noGrp="1" noChangeArrowheads="1"/>
          </p:cNvSpPr>
          <p:nvPr>
            <p:ph sz="half" idx="2"/>
          </p:nvPr>
        </p:nvSpPr>
        <p:spPr>
          <a:xfrm>
            <a:off x="4495800" y="1196975"/>
            <a:ext cx="4191000" cy="5500688"/>
          </a:xfrm>
        </p:spPr>
        <p:txBody>
          <a:bodyPr rtlCol="0">
            <a:normAutofit/>
          </a:bodyPr>
          <a:lstStyle/>
          <a:p>
            <a:pPr>
              <a:defRPr/>
            </a:pPr>
            <a:r>
              <a:rPr lang="en-US" altLang="cy-GB" dirty="0" smtClean="0">
                <a:solidFill>
                  <a:srgbClr val="002060"/>
                </a:solidFill>
                <a:latin typeface="Lucida Sans" pitchFamily="34" charset="0"/>
              </a:rPr>
              <a:t>Undertaken when there are concerns</a:t>
            </a:r>
          </a:p>
          <a:p>
            <a:pPr>
              <a:defRPr/>
            </a:pPr>
            <a:r>
              <a:rPr lang="en-US" altLang="cy-GB" dirty="0" smtClean="0">
                <a:solidFill>
                  <a:srgbClr val="002060"/>
                </a:solidFill>
                <a:latin typeface="Lucida Sans" pitchFamily="34" charset="0"/>
              </a:rPr>
              <a:t>Carried out by professionals</a:t>
            </a:r>
            <a:endParaRPr lang="en-US" altLang="cy-GB" dirty="0">
              <a:solidFill>
                <a:srgbClr val="002060"/>
              </a:solidFill>
              <a:latin typeface="Lucida Sans" pitchFamily="34" charset="0"/>
            </a:endParaRPr>
          </a:p>
          <a:p>
            <a:pPr>
              <a:defRPr/>
            </a:pPr>
            <a:r>
              <a:rPr lang="en-US" altLang="cy-GB" dirty="0" smtClean="0">
                <a:solidFill>
                  <a:srgbClr val="002060"/>
                </a:solidFill>
                <a:latin typeface="Lucida Sans" pitchFamily="34" charset="0"/>
              </a:rPr>
              <a:t>Questionnaires</a:t>
            </a:r>
          </a:p>
          <a:p>
            <a:pPr>
              <a:defRPr/>
            </a:pPr>
            <a:r>
              <a:rPr lang="en-US" altLang="cy-GB" dirty="0" smtClean="0">
                <a:solidFill>
                  <a:srgbClr val="002060"/>
                </a:solidFill>
                <a:latin typeface="Lucida Sans" pitchFamily="34" charset="0"/>
              </a:rPr>
              <a:t>Checklists</a:t>
            </a:r>
          </a:p>
          <a:p>
            <a:pPr>
              <a:defRPr/>
            </a:pPr>
            <a:r>
              <a:rPr lang="en-US" altLang="cy-GB" dirty="0" smtClean="0">
                <a:solidFill>
                  <a:srgbClr val="002060"/>
                </a:solidFill>
                <a:latin typeface="Lucida Sans" pitchFamily="34" charset="0"/>
              </a:rPr>
              <a:t>Aids identification of ALN</a:t>
            </a:r>
          </a:p>
          <a:p>
            <a:pPr marL="0" indent="0">
              <a:buNone/>
              <a:defRPr/>
            </a:pPr>
            <a:endParaRPr lang="cy-GB" altLang="cy-GB" dirty="0" smtClean="0">
              <a:latin typeface="Lucida Sans" pitchFamily="34" charset="0"/>
            </a:endParaRPr>
          </a:p>
        </p:txBody>
      </p:sp>
    </p:spTree>
    <p:extLst>
      <p:ext uri="{BB962C8B-B14F-4D97-AF65-F5344CB8AC3E}">
        <p14:creationId xmlns:p14="http://schemas.microsoft.com/office/powerpoint/2010/main" val="942372316"/>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9"/>
            <a:ext cx="8229600" cy="706090"/>
          </a:xfrm>
        </p:spPr>
        <p:txBody>
          <a:bodyPr rtlCol="0">
            <a:normAutofit fontScale="90000"/>
          </a:bodyPr>
          <a:lstStyle/>
          <a:p>
            <a:pPr eaLnBrk="1" fontAlgn="auto" hangingPunct="1">
              <a:spcAft>
                <a:spcPts val="0"/>
              </a:spcAft>
              <a:defRPr/>
            </a:pPr>
            <a:r>
              <a:rPr lang="cy-GB" altLang="cy-GB" sz="2800" dirty="0" smtClean="0">
                <a:latin typeface="Lucida Sans" panose="020B0602030504020204" pitchFamily="34" charset="0"/>
              </a:rPr>
              <a:t>Sgrinio datblygiadol</a:t>
            </a:r>
            <a:br>
              <a:rPr lang="cy-GB" altLang="cy-GB" sz="2800" dirty="0" smtClean="0">
                <a:latin typeface="Lucida Sans" panose="020B0602030504020204" pitchFamily="34" charset="0"/>
              </a:rPr>
            </a:br>
            <a:r>
              <a:rPr lang="en-GB" altLang="cy-GB" sz="2800" dirty="0" smtClean="0">
                <a:solidFill>
                  <a:srgbClr val="002060"/>
                </a:solidFill>
                <a:latin typeface="Lucida Sans" panose="020B0602030504020204" pitchFamily="34" charset="0"/>
              </a:rPr>
              <a:t>Developmental screening</a:t>
            </a:r>
            <a:endParaRPr lang="cy-GB" sz="28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323528" y="1196975"/>
            <a:ext cx="4172272" cy="4392613"/>
          </a:xfrm>
        </p:spPr>
        <p:txBody>
          <a:bodyPr rtlCol="0">
            <a:normAutofit fontScale="85000" lnSpcReduction="20000"/>
          </a:bodyPr>
          <a:lstStyle/>
          <a:p>
            <a:pPr>
              <a:defRPr/>
            </a:pPr>
            <a:r>
              <a:rPr lang="en-GB" dirty="0" err="1" smtClean="0">
                <a:latin typeface="Lucida Sans" panose="020B0602030504020204" pitchFamily="34" charset="0"/>
              </a:rPr>
              <a:t>Prawf</a:t>
            </a:r>
            <a:r>
              <a:rPr lang="en-GB" dirty="0" smtClean="0">
                <a:latin typeface="Lucida Sans" panose="020B0602030504020204" pitchFamily="34" charset="0"/>
              </a:rPr>
              <a:t> </a:t>
            </a:r>
            <a:r>
              <a:rPr lang="en-GB" dirty="0" err="1">
                <a:latin typeface="Lucida Sans" panose="020B0602030504020204" pitchFamily="34" charset="0"/>
              </a:rPr>
              <a:t>Sgrin</a:t>
            </a:r>
            <a:r>
              <a:rPr lang="en-GB" dirty="0">
                <a:latin typeface="Lucida Sans" panose="020B0602030504020204" pitchFamily="34" charset="0"/>
              </a:rPr>
              <a:t> </a:t>
            </a:r>
            <a:r>
              <a:rPr lang="en-GB" dirty="0" err="1" smtClean="0">
                <a:latin typeface="Lucida Sans" panose="020B0602030504020204" pitchFamily="34" charset="0"/>
              </a:rPr>
              <a:t>Dyslecsia</a:t>
            </a:r>
            <a:endParaRPr lang="en-GB" dirty="0" smtClean="0">
              <a:latin typeface="Lucida Sans" panose="020B0602030504020204" pitchFamily="34" charset="0"/>
            </a:endParaRPr>
          </a:p>
          <a:p>
            <a:pPr>
              <a:defRPr/>
            </a:pPr>
            <a:r>
              <a:rPr lang="en-GB" dirty="0" err="1" smtClean="0">
                <a:latin typeface="Lucida Sans" panose="020B0602030504020204" pitchFamily="34" charset="0"/>
              </a:rPr>
              <a:t>Prawf</a:t>
            </a:r>
            <a:r>
              <a:rPr lang="en-GB" dirty="0" smtClean="0">
                <a:latin typeface="Lucida Sans" panose="020B0602030504020204" pitchFamily="34" charset="0"/>
              </a:rPr>
              <a:t> </a:t>
            </a:r>
            <a:r>
              <a:rPr lang="en-GB" dirty="0" err="1">
                <a:latin typeface="Lucida Sans" panose="020B0602030504020204" pitchFamily="34" charset="0"/>
              </a:rPr>
              <a:t>Sgrin</a:t>
            </a:r>
            <a:r>
              <a:rPr lang="en-GB" dirty="0">
                <a:latin typeface="Lucida Sans" panose="020B0602030504020204" pitchFamily="34" charset="0"/>
              </a:rPr>
              <a:t> </a:t>
            </a:r>
            <a:r>
              <a:rPr lang="en-GB" dirty="0" smtClean="0">
                <a:latin typeface="Lucida Sans" panose="020B0602030504020204" pitchFamily="34" charset="0"/>
              </a:rPr>
              <a:t>Dyscalculia</a:t>
            </a:r>
          </a:p>
          <a:p>
            <a:pPr>
              <a:defRPr/>
            </a:pPr>
            <a:r>
              <a:rPr lang="en-GB" dirty="0" smtClean="0">
                <a:latin typeface="Lucida Sans" panose="020B0602030504020204" pitchFamily="34" charset="0"/>
              </a:rPr>
              <a:t>M-CHAT </a:t>
            </a:r>
            <a:r>
              <a:rPr lang="en-GB" dirty="0">
                <a:latin typeface="Lucida Sans" panose="020B0602030504020204" pitchFamily="34" charset="0"/>
              </a:rPr>
              <a:t>(</a:t>
            </a:r>
            <a:r>
              <a:rPr lang="en-GB" dirty="0" err="1">
                <a:latin typeface="Lucida Sans" panose="020B0602030504020204" pitchFamily="34" charset="0"/>
              </a:rPr>
              <a:t>Rhestr</a:t>
            </a:r>
            <a:r>
              <a:rPr lang="en-GB" dirty="0">
                <a:latin typeface="Lucida Sans" panose="020B0602030504020204" pitchFamily="34" charset="0"/>
              </a:rPr>
              <a:t> </a:t>
            </a:r>
            <a:r>
              <a:rPr lang="en-GB" dirty="0" err="1">
                <a:latin typeface="Lucida Sans" panose="020B0602030504020204" pitchFamily="34" charset="0"/>
              </a:rPr>
              <a:t>Wirio</a:t>
            </a:r>
            <a:r>
              <a:rPr lang="en-GB" dirty="0">
                <a:latin typeface="Lucida Sans" panose="020B0602030504020204" pitchFamily="34" charset="0"/>
              </a:rPr>
              <a:t> </a:t>
            </a:r>
            <a:r>
              <a:rPr lang="en-GB" dirty="0" err="1">
                <a:latin typeface="Lucida Sans" panose="020B0602030504020204" pitchFamily="34" charset="0"/>
              </a:rPr>
              <a:t>wedi'i</a:t>
            </a:r>
            <a:r>
              <a:rPr lang="en-GB" dirty="0">
                <a:latin typeface="Lucida Sans" panose="020B0602030504020204" pitchFamily="34" charset="0"/>
              </a:rPr>
              <a:t> </a:t>
            </a:r>
            <a:r>
              <a:rPr lang="en-GB" dirty="0" err="1">
                <a:latin typeface="Lucida Sans" panose="020B0602030504020204" pitchFamily="34" charset="0"/>
              </a:rPr>
              <a:t>Addasu</a:t>
            </a:r>
            <a:r>
              <a:rPr lang="en-GB" dirty="0">
                <a:latin typeface="Lucida Sans" panose="020B0602030504020204" pitchFamily="34" charset="0"/>
              </a:rPr>
              <a:t>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gyfer</a:t>
            </a:r>
            <a:r>
              <a:rPr lang="en-GB" dirty="0">
                <a:latin typeface="Lucida Sans" panose="020B0602030504020204" pitchFamily="34" charset="0"/>
              </a:rPr>
              <a:t> </a:t>
            </a:r>
            <a:r>
              <a:rPr lang="en-GB" dirty="0" err="1">
                <a:latin typeface="Lucida Sans" panose="020B0602030504020204" pitchFamily="34" charset="0"/>
              </a:rPr>
              <a:t>Awtistiaeth</a:t>
            </a:r>
            <a:r>
              <a:rPr lang="en-GB" dirty="0">
                <a:latin typeface="Lucida Sans" panose="020B0602030504020204" pitchFamily="34" charset="0"/>
              </a:rPr>
              <a:t> </a:t>
            </a:r>
            <a:r>
              <a:rPr lang="en-GB" dirty="0" err="1">
                <a:latin typeface="Lucida Sans" panose="020B0602030504020204" pitchFamily="34" charset="0"/>
              </a:rPr>
              <a:t>mewn</a:t>
            </a:r>
            <a:r>
              <a:rPr lang="en-GB" dirty="0">
                <a:latin typeface="Lucida Sans" panose="020B0602030504020204" pitchFamily="34" charset="0"/>
              </a:rPr>
              <a:t> Plant Bach) </a:t>
            </a:r>
            <a:endParaRPr lang="en-GB" dirty="0" smtClean="0">
              <a:latin typeface="Lucida Sans" panose="020B0602030504020204" pitchFamily="34" charset="0"/>
            </a:endParaRPr>
          </a:p>
          <a:p>
            <a:pPr>
              <a:defRPr/>
            </a:pPr>
            <a:r>
              <a:rPr lang="en-GB" dirty="0" err="1" smtClean="0">
                <a:latin typeface="Lucida Sans" panose="020B0602030504020204" pitchFamily="34" charset="0"/>
              </a:rPr>
              <a:t>Sgrinio</a:t>
            </a:r>
            <a:r>
              <a:rPr lang="en-GB" dirty="0" smtClean="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ystod</a:t>
            </a:r>
            <a:r>
              <a:rPr lang="en-GB" dirty="0">
                <a:latin typeface="Lucida Sans" panose="020B0602030504020204" pitchFamily="34" charset="0"/>
              </a:rPr>
              <a:t> </a:t>
            </a:r>
            <a:r>
              <a:rPr lang="en-GB" dirty="0" err="1">
                <a:latin typeface="Lucida Sans" panose="020B0602030504020204" pitchFamily="34" charset="0"/>
              </a:rPr>
              <a:t>beichiogrwydd</a:t>
            </a:r>
            <a:r>
              <a:rPr lang="en-GB" dirty="0">
                <a:latin typeface="Lucida Sans" panose="020B0602030504020204" pitchFamily="34" charset="0"/>
              </a:rPr>
              <a:t> </a:t>
            </a:r>
            <a:endParaRPr lang="en-GB" dirty="0" smtClean="0">
              <a:latin typeface="Lucida Sans" panose="020B0602030504020204" pitchFamily="34" charset="0"/>
            </a:endParaRPr>
          </a:p>
          <a:p>
            <a:pPr>
              <a:defRPr/>
            </a:pPr>
            <a:r>
              <a:rPr lang="en-GB" dirty="0" err="1" smtClean="0">
                <a:latin typeface="Lucida Sans" panose="020B0602030504020204" pitchFamily="34" charset="0"/>
              </a:rPr>
              <a:t>WellComm</a:t>
            </a:r>
            <a:r>
              <a:rPr lang="en-GB" dirty="0" smtClean="0">
                <a:latin typeface="Lucida Sans" panose="020B0602030504020204" pitchFamily="34" charset="0"/>
              </a:rPr>
              <a:t> </a:t>
            </a:r>
            <a:r>
              <a:rPr lang="en-GB" dirty="0" err="1" smtClean="0">
                <a:latin typeface="Lucida Sans" panose="020B0602030504020204" pitchFamily="34" charset="0"/>
              </a:rPr>
              <a:t>Blynyddoedd</a:t>
            </a:r>
            <a:r>
              <a:rPr lang="en-GB" dirty="0" smtClean="0">
                <a:latin typeface="Lucida Sans" panose="020B0602030504020204" pitchFamily="34" charset="0"/>
              </a:rPr>
              <a:t> </a:t>
            </a:r>
            <a:r>
              <a:rPr lang="en-GB" dirty="0" err="1" smtClean="0">
                <a:latin typeface="Lucida Sans" panose="020B0602030504020204" pitchFamily="34" charset="0"/>
              </a:rPr>
              <a:t>Cynnar</a:t>
            </a:r>
            <a:r>
              <a:rPr lang="en-GB" dirty="0" smtClean="0">
                <a:latin typeface="Lucida Sans" panose="020B0602030504020204" pitchFamily="34" charset="0"/>
              </a:rPr>
              <a:t>/</a:t>
            </a:r>
            <a:r>
              <a:rPr lang="en-GB" dirty="0" err="1" smtClean="0">
                <a:latin typeface="Lucida Sans" panose="020B0602030504020204" pitchFamily="34" charset="0"/>
              </a:rPr>
              <a:t>Cynradd</a:t>
            </a:r>
            <a:endParaRPr lang="en-GB" dirty="0" smtClean="0">
              <a:latin typeface="Lucida Sans" panose="020B0602030504020204" pitchFamily="34" charset="0"/>
            </a:endParaRPr>
          </a:p>
          <a:p>
            <a:pPr>
              <a:defRPr/>
            </a:pPr>
            <a:r>
              <a:rPr lang="en-GB" b="1" dirty="0" err="1" smtClean="0">
                <a:latin typeface="Lucida Sans" panose="020B0602030504020204" pitchFamily="34" charset="0"/>
              </a:rPr>
              <a:t>Ystyriwch</a:t>
            </a:r>
            <a:r>
              <a:rPr lang="en-GB" b="1" dirty="0" smtClean="0">
                <a:latin typeface="Lucida Sans" panose="020B0602030504020204" pitchFamily="34" charset="0"/>
              </a:rPr>
              <a:t> </a:t>
            </a:r>
            <a:r>
              <a:rPr lang="en-GB" b="1" dirty="0" err="1">
                <a:latin typeface="Lucida Sans" panose="020B0602030504020204" pitchFamily="34" charset="0"/>
              </a:rPr>
              <a:t>eich</a:t>
            </a:r>
            <a:r>
              <a:rPr lang="en-GB" b="1" dirty="0">
                <a:latin typeface="Lucida Sans" panose="020B0602030504020204" pitchFamily="34" charset="0"/>
              </a:rPr>
              <a:t> </a:t>
            </a:r>
            <a:r>
              <a:rPr lang="en-GB" b="1" dirty="0" err="1">
                <a:latin typeface="Lucida Sans" panose="020B0602030504020204" pitchFamily="34" charset="0"/>
              </a:rPr>
              <a:t>aseiniad</a:t>
            </a:r>
            <a:r>
              <a:rPr lang="en-GB" b="1" dirty="0">
                <a:latin typeface="Lucida Sans" panose="020B0602030504020204" pitchFamily="34" charset="0"/>
              </a:rPr>
              <a:t> - </a:t>
            </a:r>
            <a:r>
              <a:rPr lang="en-GB" b="1" dirty="0" err="1">
                <a:latin typeface="Lucida Sans" panose="020B0602030504020204" pitchFamily="34" charset="0"/>
              </a:rPr>
              <a:t>ymchwiliwch</a:t>
            </a:r>
            <a:r>
              <a:rPr lang="en-GB" b="1" dirty="0">
                <a:latin typeface="Lucida Sans" panose="020B0602030504020204" pitchFamily="34" charset="0"/>
              </a:rPr>
              <a:t> a </a:t>
            </a:r>
            <a:r>
              <a:rPr lang="en-GB" b="1" dirty="0" err="1">
                <a:latin typeface="Lucida Sans" panose="020B0602030504020204" pitchFamily="34" charset="0"/>
              </a:rPr>
              <a:t>dewiswch</a:t>
            </a:r>
            <a:r>
              <a:rPr lang="en-GB" b="1" dirty="0">
                <a:latin typeface="Lucida Sans" panose="020B0602030504020204" pitchFamily="34" charset="0"/>
              </a:rPr>
              <a:t> y </a:t>
            </a:r>
            <a:r>
              <a:rPr lang="en-GB" b="1" dirty="0" err="1">
                <a:latin typeface="Lucida Sans" panose="020B0602030504020204" pitchFamily="34" charset="0"/>
              </a:rPr>
              <a:t>mwyaf</a:t>
            </a:r>
            <a:r>
              <a:rPr lang="en-GB" b="1" dirty="0">
                <a:latin typeface="Lucida Sans" panose="020B0602030504020204" pitchFamily="34" charset="0"/>
              </a:rPr>
              <a:t> </a:t>
            </a:r>
            <a:r>
              <a:rPr lang="en-GB" b="1" dirty="0" err="1">
                <a:latin typeface="Lucida Sans" panose="020B0602030504020204" pitchFamily="34" charset="0"/>
              </a:rPr>
              <a:t>perthnasol</a:t>
            </a:r>
            <a:endParaRPr lang="cy-GB" altLang="cy-GB" b="1" kern="0" dirty="0">
              <a:solidFill>
                <a:srgbClr val="000000"/>
              </a:solidFill>
              <a:latin typeface="Lucida Sans" panose="020B0602030504020204" pitchFamily="34" charset="0"/>
              <a:ea typeface="MS PGothic" pitchFamily="34" charset="-128"/>
            </a:endParaRPr>
          </a:p>
        </p:txBody>
      </p:sp>
      <p:sp>
        <p:nvSpPr>
          <p:cNvPr id="4100" name="Rectangle 5"/>
          <p:cNvSpPr>
            <a:spLocks noGrp="1" noChangeArrowheads="1"/>
          </p:cNvSpPr>
          <p:nvPr>
            <p:ph sz="half" idx="2"/>
          </p:nvPr>
        </p:nvSpPr>
        <p:spPr>
          <a:xfrm>
            <a:off x="4495800" y="1196975"/>
            <a:ext cx="4648200" cy="5500688"/>
          </a:xfrm>
        </p:spPr>
        <p:txBody>
          <a:bodyPr rtlCol="0">
            <a:normAutofit fontScale="85000" lnSpcReduction="20000"/>
          </a:bodyPr>
          <a:lstStyle/>
          <a:p>
            <a:pPr>
              <a:defRPr/>
            </a:pPr>
            <a:r>
              <a:rPr lang="en-US" altLang="cy-GB" sz="3300" dirty="0" smtClean="0">
                <a:solidFill>
                  <a:srgbClr val="002060"/>
                </a:solidFill>
                <a:latin typeface="Lucida Sans" pitchFamily="34" charset="0"/>
              </a:rPr>
              <a:t>Dyslexia Screen Test</a:t>
            </a:r>
          </a:p>
          <a:p>
            <a:pPr>
              <a:defRPr/>
            </a:pPr>
            <a:r>
              <a:rPr lang="en-US" altLang="cy-GB" sz="3300" dirty="0" smtClean="0">
                <a:solidFill>
                  <a:srgbClr val="002060"/>
                </a:solidFill>
                <a:latin typeface="Lucida Sans" pitchFamily="34" charset="0"/>
              </a:rPr>
              <a:t>Dyscalculia Screen Test</a:t>
            </a:r>
          </a:p>
          <a:p>
            <a:pPr>
              <a:defRPr/>
            </a:pPr>
            <a:r>
              <a:rPr lang="en-US" altLang="cy-GB" sz="3300" dirty="0" smtClean="0">
                <a:solidFill>
                  <a:srgbClr val="002060"/>
                </a:solidFill>
                <a:latin typeface="Lucida Sans" pitchFamily="34" charset="0"/>
              </a:rPr>
              <a:t>M-CHAT </a:t>
            </a:r>
            <a:r>
              <a:rPr lang="en-US" altLang="cy-GB" sz="2100" dirty="0" smtClean="0">
                <a:solidFill>
                  <a:srgbClr val="002060"/>
                </a:solidFill>
                <a:latin typeface="Lucida Sans" pitchFamily="34" charset="0"/>
              </a:rPr>
              <a:t>(Modified Checklist for Autism in Toddlers)</a:t>
            </a:r>
          </a:p>
          <a:p>
            <a:pPr>
              <a:defRPr/>
            </a:pPr>
            <a:r>
              <a:rPr lang="en-US" altLang="cy-GB" sz="3300" dirty="0" smtClean="0">
                <a:solidFill>
                  <a:srgbClr val="002060"/>
                </a:solidFill>
                <a:latin typeface="Lucida Sans" pitchFamily="34" charset="0"/>
              </a:rPr>
              <a:t>Screening during pregnancy</a:t>
            </a:r>
          </a:p>
          <a:p>
            <a:pPr>
              <a:defRPr/>
            </a:pPr>
            <a:r>
              <a:rPr lang="en-US" altLang="cy-GB" sz="3300" dirty="0" err="1" smtClean="0">
                <a:solidFill>
                  <a:srgbClr val="002060"/>
                </a:solidFill>
                <a:latin typeface="Lucida Sans" pitchFamily="34" charset="0"/>
              </a:rPr>
              <a:t>WellComm</a:t>
            </a:r>
            <a:r>
              <a:rPr lang="en-US" altLang="cy-GB" sz="3300" dirty="0" smtClean="0">
                <a:solidFill>
                  <a:srgbClr val="002060"/>
                </a:solidFill>
                <a:latin typeface="Lucida Sans" pitchFamily="34" charset="0"/>
              </a:rPr>
              <a:t> Early Years/Primary</a:t>
            </a:r>
          </a:p>
          <a:p>
            <a:pPr>
              <a:defRPr/>
            </a:pPr>
            <a:r>
              <a:rPr lang="en-US" altLang="cy-GB" sz="3300" b="1" dirty="0" smtClean="0">
                <a:solidFill>
                  <a:srgbClr val="002060"/>
                </a:solidFill>
                <a:latin typeface="Lucida Sans" pitchFamily="34" charset="0"/>
              </a:rPr>
              <a:t>Consider your assignment – research and choose the most relevant</a:t>
            </a:r>
          </a:p>
          <a:p>
            <a:pPr marL="0" indent="0">
              <a:buNone/>
              <a:defRPr/>
            </a:pPr>
            <a:endParaRPr lang="cy-GB" altLang="cy-GB" dirty="0" smtClean="0">
              <a:latin typeface="Lucida Sans" pitchFamily="34" charset="0"/>
            </a:endParaRPr>
          </a:p>
        </p:txBody>
      </p:sp>
    </p:spTree>
    <p:extLst>
      <p:ext uri="{BB962C8B-B14F-4D97-AF65-F5344CB8AC3E}">
        <p14:creationId xmlns:p14="http://schemas.microsoft.com/office/powerpoint/2010/main" val="3179488643"/>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4"/>
          <p:cNvSpPr>
            <a:spLocks noGrp="1"/>
          </p:cNvSpPr>
          <p:nvPr>
            <p:ph type="title"/>
          </p:nvPr>
        </p:nvSpPr>
        <p:spPr/>
        <p:txBody>
          <a:bodyPr/>
          <a:lstStyle/>
          <a:p>
            <a:pPr eaLnBrk="1" hangingPunct="1"/>
            <a:r>
              <a:rPr lang="cy-GB" altLang="en-US" sz="3200" dirty="0" smtClean="0">
                <a:latin typeface="Lucida Sans" panose="020B0602030504020204" pitchFamily="34" charset="0"/>
              </a:rPr>
              <a:t>Ymyrraeth gynnar</a:t>
            </a:r>
            <a:br>
              <a:rPr lang="cy-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Early intervention</a:t>
            </a:r>
            <a:endParaRPr lang="cy-GB" altLang="en-US" sz="3200" dirty="0" smtClean="0">
              <a:solidFill>
                <a:srgbClr val="002060"/>
              </a:solidFill>
              <a:latin typeface="Lucida Sans" panose="020B0602030504020204" pitchFamily="34" charset="0"/>
            </a:endParaRPr>
          </a:p>
        </p:txBody>
      </p:sp>
      <p:sp>
        <p:nvSpPr>
          <p:cNvPr id="20483" name="Rectangle 4"/>
          <p:cNvSpPr>
            <a:spLocks noGrp="1" noChangeArrowheads="1"/>
          </p:cNvSpPr>
          <p:nvPr>
            <p:ph sz="half" idx="1"/>
          </p:nvPr>
        </p:nvSpPr>
        <p:spPr>
          <a:xfrm>
            <a:off x="457200" y="1417638"/>
            <a:ext cx="4038600" cy="4171603"/>
          </a:xfrm>
        </p:spPr>
        <p:txBody>
          <a:bodyPr/>
          <a:lstStyle/>
          <a:p>
            <a:pPr marL="0" indent="0">
              <a:buFontTx/>
              <a:buNone/>
            </a:pPr>
            <a:r>
              <a:rPr lang="cy-GB" altLang="en-US" dirty="0" smtClean="0">
                <a:latin typeface="Lucida Sans" panose="020B0602030504020204" pitchFamily="34" charset="0"/>
              </a:rPr>
              <a:t>Dylai’r rhai sydd yn cyflwyno rhaglenni ymyrraeth gynnar:</a:t>
            </a:r>
          </a:p>
          <a:p>
            <a:r>
              <a:rPr lang="cy-GB" altLang="en-US" dirty="0" smtClean="0">
                <a:latin typeface="Lucida Sans" panose="020B0602030504020204" pitchFamily="34" charset="0"/>
              </a:rPr>
              <a:t>Cymwysedig</a:t>
            </a:r>
          </a:p>
          <a:p>
            <a:r>
              <a:rPr lang="cy-GB" altLang="en-US" dirty="0" smtClean="0">
                <a:latin typeface="Lucida Sans" panose="020B0602030504020204" pitchFamily="34" charset="0"/>
              </a:rPr>
              <a:t>Deall</a:t>
            </a:r>
          </a:p>
          <a:p>
            <a:r>
              <a:rPr lang="cy-GB" altLang="en-US" dirty="0" smtClean="0">
                <a:latin typeface="Lucida Sans" panose="020B0602030504020204" pitchFamily="34" charset="0"/>
              </a:rPr>
              <a:t>Datblygu - DPP</a:t>
            </a:r>
          </a:p>
          <a:p>
            <a:pPr marL="0" indent="0">
              <a:buFontTx/>
              <a:buNone/>
            </a:pPr>
            <a:endParaRPr lang="en-GB" altLang="en-US" sz="2000" dirty="0" smtClean="0">
              <a:latin typeface="Lucida Sans" panose="020B0602030504020204" pitchFamily="34" charset="0"/>
            </a:endParaRPr>
          </a:p>
          <a:p>
            <a:pPr marL="0" indent="0">
              <a:buFontTx/>
              <a:buNone/>
            </a:pPr>
            <a:endParaRPr lang="en-GB" altLang="en-US" sz="2000" dirty="0" smtClean="0">
              <a:latin typeface="Lucida Sans" panose="020B0602030504020204" pitchFamily="34" charset="0"/>
            </a:endParaRPr>
          </a:p>
          <a:p>
            <a:pPr marL="0" indent="0">
              <a:buFontTx/>
              <a:buNone/>
            </a:pPr>
            <a:endParaRPr lang="en-GB" altLang="en-US" sz="2000" dirty="0" smtClean="0">
              <a:latin typeface="Lucida Sans" panose="020B0602030504020204" pitchFamily="34" charset="0"/>
            </a:endParaRPr>
          </a:p>
          <a:p>
            <a:pPr marL="0" indent="0" algn="r">
              <a:buFontTx/>
              <a:buNone/>
            </a:pPr>
            <a:endParaRPr lang="cy-GB" altLang="en-US" sz="1800" dirty="0" smtClean="0">
              <a:latin typeface="Lucida Sans" panose="020B0602030504020204" pitchFamily="34" charset="0"/>
            </a:endParaRPr>
          </a:p>
        </p:txBody>
      </p:sp>
      <p:sp>
        <p:nvSpPr>
          <p:cNvPr id="2" name="Content Placeholder 1"/>
          <p:cNvSpPr>
            <a:spLocks noGrp="1"/>
          </p:cNvSpPr>
          <p:nvPr>
            <p:ph sz="half" idx="2"/>
          </p:nvPr>
        </p:nvSpPr>
        <p:spPr>
          <a:xfrm>
            <a:off x="4648200" y="1417638"/>
            <a:ext cx="4038600" cy="4171603"/>
          </a:xfrm>
        </p:spPr>
        <p:txBody>
          <a:bodyPr/>
          <a:lstStyle/>
          <a:p>
            <a:pPr marL="0" indent="0">
              <a:buNone/>
            </a:pPr>
            <a:r>
              <a:rPr lang="en-GB" dirty="0" smtClean="0">
                <a:solidFill>
                  <a:srgbClr val="002060"/>
                </a:solidFill>
                <a:latin typeface="Lucida Sans" panose="020B0602030504020204" pitchFamily="34" charset="0"/>
              </a:rPr>
              <a:t>Those delivering early intervention programmes:</a:t>
            </a:r>
          </a:p>
          <a:p>
            <a:r>
              <a:rPr lang="en-GB" dirty="0" smtClean="0">
                <a:solidFill>
                  <a:srgbClr val="002060"/>
                </a:solidFill>
                <a:latin typeface="Lucida Sans" panose="020B0602030504020204" pitchFamily="34" charset="0"/>
              </a:rPr>
              <a:t>Qualified </a:t>
            </a:r>
          </a:p>
          <a:p>
            <a:r>
              <a:rPr lang="en-GB" dirty="0" smtClean="0">
                <a:solidFill>
                  <a:srgbClr val="002060"/>
                </a:solidFill>
                <a:latin typeface="Lucida Sans" panose="020B0602030504020204" pitchFamily="34" charset="0"/>
              </a:rPr>
              <a:t>Understand</a:t>
            </a:r>
          </a:p>
          <a:p>
            <a:r>
              <a:rPr lang="en-GB" dirty="0" smtClean="0">
                <a:solidFill>
                  <a:srgbClr val="002060"/>
                </a:solidFill>
                <a:latin typeface="Lucida Sans" panose="020B0602030504020204" pitchFamily="34" charset="0"/>
              </a:rPr>
              <a:t>Develop – CPD</a:t>
            </a:r>
            <a:endParaRPr lang="en-US" dirty="0" smtClean="0">
              <a:solidFill>
                <a:srgbClr val="002060"/>
              </a:solidFill>
              <a:latin typeface="Lucida Sans" panose="020B0602030504020204" pitchFamily="34" charset="0"/>
            </a:endParaRPr>
          </a:p>
          <a:p>
            <a:endParaRPr lang="en-GB" dirty="0">
              <a:solidFill>
                <a:srgbClr val="002060"/>
              </a:solidFill>
              <a:latin typeface="Lucida Sans" panose="020B0602030504020204" pitchFamily="34" charset="0"/>
            </a:endParaRPr>
          </a:p>
          <a:p>
            <a:pPr marL="0" indent="0" algn="r">
              <a:buNone/>
            </a:pPr>
            <a:r>
              <a:rPr lang="en-GB" sz="2000" dirty="0" smtClean="0">
                <a:solidFill>
                  <a:srgbClr val="002060"/>
                </a:solidFill>
                <a:latin typeface="Lucida Sans" panose="020B0602030504020204" pitchFamily="34" charset="0"/>
              </a:rPr>
              <a:t>(</a:t>
            </a:r>
            <a:r>
              <a:rPr lang="en-GB" sz="2000" dirty="0" err="1" smtClean="0">
                <a:solidFill>
                  <a:srgbClr val="002060"/>
                </a:solidFill>
                <a:latin typeface="Lucida Sans" panose="020B0602030504020204" pitchFamily="34" charset="0"/>
              </a:rPr>
              <a:t>Nutbrown</a:t>
            </a:r>
            <a:r>
              <a:rPr lang="en-GB" sz="2000" dirty="0" smtClean="0">
                <a:solidFill>
                  <a:srgbClr val="002060"/>
                </a:solidFill>
                <a:latin typeface="Lucida Sans" panose="020B0602030504020204" pitchFamily="34" charset="0"/>
              </a:rPr>
              <a:t> et al., 2013) </a:t>
            </a:r>
          </a:p>
        </p:txBody>
      </p:sp>
    </p:spTree>
    <p:extLst>
      <p:ext uri="{BB962C8B-B14F-4D97-AF65-F5344CB8AC3E}">
        <p14:creationId xmlns:p14="http://schemas.microsoft.com/office/powerpoint/2010/main" val="3324345348"/>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116632"/>
            <a:ext cx="8229600" cy="864096"/>
          </a:xfrm>
        </p:spPr>
        <p:txBody>
          <a:bodyPr/>
          <a:lstStyle/>
          <a:p>
            <a:r>
              <a:rPr lang="en-GB" altLang="en-US" sz="2800" dirty="0" smtClean="0">
                <a:latin typeface="Lucida Sans" panose="020B0602030504020204" pitchFamily="34" charset="0"/>
              </a:rPr>
              <a:t>Cyfrifoldebau </a:t>
            </a:r>
            <a:r>
              <a:rPr lang="en-GB" altLang="en-US" sz="2800" dirty="0" err="1" smtClean="0">
                <a:latin typeface="Lucida Sans" panose="020B0602030504020204" pitchFamily="34" charset="0"/>
              </a:rPr>
              <a:t>lleoliadau</a:t>
            </a:r>
            <a:r>
              <a:rPr lang="en-GB" altLang="en-US" sz="2800" dirty="0" smtClean="0">
                <a:latin typeface="Lucida Sans" panose="020B0602030504020204" pitchFamily="34" charset="0"/>
              </a:rPr>
              <a:t/>
            </a:r>
            <a:br>
              <a:rPr lang="en-GB" altLang="en-US" sz="2800" dirty="0" smtClean="0">
                <a:latin typeface="Lucida Sans" panose="020B0602030504020204" pitchFamily="34" charset="0"/>
              </a:rPr>
            </a:br>
            <a:r>
              <a:rPr lang="en-GB" altLang="en-US" sz="2800" dirty="0" smtClean="0">
                <a:solidFill>
                  <a:srgbClr val="002060"/>
                </a:solidFill>
                <a:latin typeface="Lucida Sans" panose="020B0602030504020204" pitchFamily="34" charset="0"/>
              </a:rPr>
              <a:t>Responsibilities of settings</a:t>
            </a:r>
          </a:p>
        </p:txBody>
      </p:sp>
      <p:sp>
        <p:nvSpPr>
          <p:cNvPr id="19459" name="Content Placeholder 2"/>
          <p:cNvSpPr>
            <a:spLocks noGrp="1"/>
          </p:cNvSpPr>
          <p:nvPr>
            <p:ph sz="half" idx="1"/>
          </p:nvPr>
        </p:nvSpPr>
        <p:spPr>
          <a:xfrm>
            <a:off x="457200" y="1196752"/>
            <a:ext cx="4038600" cy="4392836"/>
          </a:xfrm>
        </p:spPr>
        <p:txBody>
          <a:bodyPr/>
          <a:lstStyle/>
          <a:p>
            <a:r>
              <a:rPr lang="cy-GB" altLang="en-US" sz="2400" dirty="0" smtClean="0">
                <a:latin typeface="Lucida Sans" panose="020B0602030504020204" pitchFamily="34" charset="0"/>
              </a:rPr>
              <a:t>Sicrhau fod trefniadau yn eu lle</a:t>
            </a:r>
          </a:p>
          <a:p>
            <a:r>
              <a:rPr lang="cy-GB" sz="2400" dirty="0" smtClean="0">
                <a:latin typeface="Lucida Sans" panose="020B0602030504020204" pitchFamily="34" charset="0"/>
              </a:rPr>
              <a:t>Penodi aelod/au staff cyfrifol am anghenion gofal iechyd</a:t>
            </a:r>
          </a:p>
          <a:p>
            <a:r>
              <a:rPr lang="cy-GB" sz="2400" dirty="0" smtClean="0">
                <a:latin typeface="Lucida Sans" panose="020B0602030504020204" pitchFamily="34" charset="0"/>
              </a:rPr>
              <a:t>Sicrhau bod digon o staff </a:t>
            </a:r>
            <a:r>
              <a:rPr lang="cy-GB" sz="2400" b="1" dirty="0" smtClean="0">
                <a:latin typeface="Lucida Sans" panose="020B0602030504020204" pitchFamily="34" charset="0"/>
              </a:rPr>
              <a:t>wedi'u hyfforddi</a:t>
            </a:r>
          </a:p>
          <a:p>
            <a:r>
              <a:rPr lang="cy-GB" sz="2400" dirty="0" smtClean="0">
                <a:latin typeface="Lucida Sans" panose="020B0602030504020204" pitchFamily="34" charset="0"/>
              </a:rPr>
              <a:t>Sicrhau nad yw dysgwyr yn cael eu heithrio rhag gweithgareddau</a:t>
            </a:r>
            <a:endParaRPr lang="cy-GB" altLang="en-US" sz="2400" dirty="0" smtClean="0">
              <a:latin typeface="Lucida Sans" panose="020B0602030504020204" pitchFamily="34" charset="0"/>
            </a:endParaRPr>
          </a:p>
        </p:txBody>
      </p:sp>
      <p:sp>
        <p:nvSpPr>
          <p:cNvPr id="19460" name="Content Placeholder 3"/>
          <p:cNvSpPr>
            <a:spLocks noGrp="1"/>
          </p:cNvSpPr>
          <p:nvPr>
            <p:ph sz="half" idx="2"/>
          </p:nvPr>
        </p:nvSpPr>
        <p:spPr>
          <a:xfrm>
            <a:off x="4648200" y="1196752"/>
            <a:ext cx="4038600" cy="4392836"/>
          </a:xfrm>
        </p:spPr>
        <p:txBody>
          <a:bodyPr/>
          <a:lstStyle/>
          <a:p>
            <a:r>
              <a:rPr lang="en-GB" altLang="en-US" sz="2400" dirty="0" smtClean="0">
                <a:solidFill>
                  <a:srgbClr val="002060"/>
                </a:solidFill>
                <a:latin typeface="Lucida Sans" panose="020B0602030504020204" pitchFamily="34" charset="0"/>
              </a:rPr>
              <a:t>Ensure arrangements are in place</a:t>
            </a:r>
          </a:p>
          <a:p>
            <a:r>
              <a:rPr lang="en-GB" altLang="en-US" sz="2400" dirty="0" smtClean="0">
                <a:solidFill>
                  <a:srgbClr val="002060"/>
                </a:solidFill>
                <a:latin typeface="Lucida Sans" panose="020B0602030504020204" pitchFamily="34" charset="0"/>
              </a:rPr>
              <a:t>Appoint named staff member/s responsible for healthcare needs</a:t>
            </a:r>
          </a:p>
          <a:p>
            <a:r>
              <a:rPr lang="en-GB" altLang="en-US" sz="2400" dirty="0" smtClean="0">
                <a:solidFill>
                  <a:srgbClr val="002060"/>
                </a:solidFill>
                <a:latin typeface="Lucida Sans" panose="020B0602030504020204" pitchFamily="34" charset="0"/>
              </a:rPr>
              <a:t>Ensure sufficient staff </a:t>
            </a:r>
            <a:r>
              <a:rPr lang="en-GB" altLang="en-US" sz="2400" b="1" dirty="0" smtClean="0">
                <a:solidFill>
                  <a:srgbClr val="002060"/>
                </a:solidFill>
                <a:latin typeface="Lucida Sans" panose="020B0602030504020204" pitchFamily="34" charset="0"/>
              </a:rPr>
              <a:t>are trained</a:t>
            </a:r>
          </a:p>
          <a:p>
            <a:r>
              <a:rPr lang="en-GB" altLang="en-US" sz="2400" dirty="0" smtClean="0">
                <a:solidFill>
                  <a:srgbClr val="002060"/>
                </a:solidFill>
                <a:latin typeface="Lucida Sans" panose="020B0602030504020204" pitchFamily="34" charset="0"/>
              </a:rPr>
              <a:t>Ensure learners are not excluded from activities</a:t>
            </a:r>
          </a:p>
          <a:p>
            <a:pPr marL="0" indent="0">
              <a:buNone/>
            </a:pPr>
            <a:endParaRPr lang="en-GB" altLang="en-US" sz="1800" dirty="0" smtClean="0">
              <a:latin typeface="Lucida Sans" panose="020B0602030504020204" pitchFamily="34" charset="0"/>
            </a:endParaRPr>
          </a:p>
        </p:txBody>
      </p:sp>
    </p:spTree>
    <p:extLst>
      <p:ext uri="{BB962C8B-B14F-4D97-AF65-F5344CB8AC3E}">
        <p14:creationId xmlns:p14="http://schemas.microsoft.com/office/powerpoint/2010/main" val="17829485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8435280" cy="922114"/>
          </a:xfrm>
        </p:spPr>
        <p:txBody>
          <a:bodyPr/>
          <a:lstStyle/>
          <a:p>
            <a:r>
              <a:rPr lang="en-GB" altLang="en-US" sz="2800" dirty="0">
                <a:latin typeface="Lucida Sans" panose="020B0602030504020204" pitchFamily="34" charset="0"/>
              </a:rPr>
              <a:t>Cyfrifoldebau </a:t>
            </a:r>
            <a:r>
              <a:rPr lang="en-GB" altLang="en-US" sz="2800" dirty="0" err="1">
                <a:latin typeface="Lucida Sans" panose="020B0602030504020204" pitchFamily="34" charset="0"/>
              </a:rPr>
              <a:t>lleoliadau</a:t>
            </a:r>
            <a:r>
              <a:rPr lang="en-GB" altLang="en-US" sz="2800" dirty="0">
                <a:latin typeface="Lucida Sans" panose="020B0602030504020204" pitchFamily="34" charset="0"/>
              </a:rPr>
              <a:t/>
            </a:r>
            <a:br>
              <a:rPr lang="en-GB" altLang="en-US" sz="2800" dirty="0">
                <a:latin typeface="Lucida Sans" panose="020B0602030504020204" pitchFamily="34" charset="0"/>
              </a:rPr>
            </a:br>
            <a:r>
              <a:rPr lang="en-GB" altLang="en-US" sz="2800" dirty="0">
                <a:solidFill>
                  <a:srgbClr val="002060"/>
                </a:solidFill>
                <a:latin typeface="Lucida Sans" panose="020B0602030504020204" pitchFamily="34" charset="0"/>
              </a:rPr>
              <a:t>Responsibilities of settings</a:t>
            </a:r>
            <a:endParaRPr lang="en-GB" altLang="en-US" sz="2800" dirty="0" smtClean="0">
              <a:solidFill>
                <a:srgbClr val="002060"/>
              </a:solidFill>
              <a:latin typeface="Lucida Sans" panose="020B0602030504020204" pitchFamily="34" charset="0"/>
            </a:endParaRPr>
          </a:p>
        </p:txBody>
      </p:sp>
      <p:sp>
        <p:nvSpPr>
          <p:cNvPr id="2" name="Content Placeholder 1"/>
          <p:cNvSpPr>
            <a:spLocks noGrp="1"/>
          </p:cNvSpPr>
          <p:nvPr>
            <p:ph idx="1"/>
          </p:nvPr>
        </p:nvSpPr>
        <p:spPr>
          <a:xfrm>
            <a:off x="184417" y="1196752"/>
            <a:ext cx="8712968" cy="4320481"/>
          </a:xfrm>
        </p:spPr>
        <p:txBody>
          <a:bodyPr>
            <a:normAutofit fontScale="92500" lnSpcReduction="20000"/>
          </a:bodyPr>
          <a:lstStyle/>
          <a:p>
            <a:pPr marL="0" indent="0">
              <a:buNone/>
            </a:pPr>
            <a:r>
              <a:rPr lang="en-GB" sz="3000" dirty="0">
                <a:latin typeface="Lucida Sans" panose="020B0602030504020204" pitchFamily="34" charset="0"/>
              </a:rPr>
              <a:t>“Any staff member within the education setting may be asked to provide support </a:t>
            </a:r>
            <a:r>
              <a:rPr lang="en-GB" sz="3000" dirty="0" smtClean="0">
                <a:latin typeface="Lucida Sans" panose="020B0602030504020204" pitchFamily="34" charset="0"/>
              </a:rPr>
              <a:t>to learners </a:t>
            </a:r>
            <a:r>
              <a:rPr lang="en-GB" sz="3000" dirty="0">
                <a:latin typeface="Lucida Sans" panose="020B0602030504020204" pitchFamily="34" charset="0"/>
              </a:rPr>
              <a:t>with healthcare needs, including assisting or supervising the administration </a:t>
            </a:r>
            <a:r>
              <a:rPr lang="en-GB" sz="3000" dirty="0" smtClean="0">
                <a:latin typeface="Lucida Sans" panose="020B0602030504020204" pitchFamily="34" charset="0"/>
              </a:rPr>
              <a:t>of medicines</a:t>
            </a:r>
            <a:r>
              <a:rPr lang="en-GB" sz="3000" dirty="0">
                <a:latin typeface="Lucida Sans" panose="020B0602030504020204" pitchFamily="34" charset="0"/>
              </a:rPr>
              <a:t>. </a:t>
            </a:r>
            <a:r>
              <a:rPr lang="en-GB" sz="3000" b="1" dirty="0">
                <a:latin typeface="Lucida Sans" panose="020B0602030504020204" pitchFamily="34" charset="0"/>
              </a:rPr>
              <a:t>This role is entirely voluntary. Staff members must receive sufficient </a:t>
            </a:r>
            <a:r>
              <a:rPr lang="en-GB" sz="3000" b="1" dirty="0" smtClean="0">
                <a:latin typeface="Lucida Sans" panose="020B0602030504020204" pitchFamily="34" charset="0"/>
              </a:rPr>
              <a:t>and suitable </a:t>
            </a:r>
            <a:r>
              <a:rPr lang="en-GB" sz="3000" b="1" dirty="0">
                <a:latin typeface="Lucida Sans" panose="020B0602030504020204" pitchFamily="34" charset="0"/>
              </a:rPr>
              <a:t>training and achieve the necessary level of competence before they take on </a:t>
            </a:r>
            <a:r>
              <a:rPr lang="en-GB" sz="3000" b="1" dirty="0" smtClean="0">
                <a:latin typeface="Lucida Sans" panose="020B0602030504020204" pitchFamily="34" charset="0"/>
              </a:rPr>
              <a:t>the responsibility</a:t>
            </a:r>
            <a:r>
              <a:rPr lang="en-GB" sz="3000" b="1" dirty="0">
                <a:latin typeface="Lucida Sans" panose="020B0602030504020204" pitchFamily="34" charset="0"/>
              </a:rPr>
              <a:t>. No staff member can be required to administer or supervise </a:t>
            </a:r>
            <a:r>
              <a:rPr lang="en-GB" sz="3000" b="1" dirty="0" smtClean="0">
                <a:latin typeface="Lucida Sans" panose="020B0602030504020204" pitchFamily="34" charset="0"/>
              </a:rPr>
              <a:t>medication unless </a:t>
            </a:r>
            <a:r>
              <a:rPr lang="en-GB" sz="3000" b="1" dirty="0">
                <a:latin typeface="Lucida Sans" panose="020B0602030504020204" pitchFamily="34" charset="0"/>
              </a:rPr>
              <a:t>it forms part of their contract, terms and conditions or a mutually agreed job plan</a:t>
            </a:r>
            <a:r>
              <a:rPr lang="en-GB" sz="3000" b="1" dirty="0" smtClean="0">
                <a:latin typeface="Lucida Sans" panose="020B0602030504020204" pitchFamily="34" charset="0"/>
              </a:rPr>
              <a:t>.”</a:t>
            </a:r>
          </a:p>
          <a:p>
            <a:pPr marL="0" indent="0" algn="r">
              <a:buNone/>
            </a:pPr>
            <a:r>
              <a:rPr lang="en-GB" sz="2000" dirty="0" smtClean="0">
                <a:latin typeface="Lucida Sans" panose="020B0602030504020204" pitchFamily="34" charset="0"/>
              </a:rPr>
              <a:t>(Welsh Government, 2017:9)</a:t>
            </a:r>
            <a:endParaRPr lang="en-US" sz="2000" dirty="0">
              <a:latin typeface="Lucida Sans" panose="020B0602030504020204" pitchFamily="34" charset="0"/>
            </a:endParaRPr>
          </a:p>
        </p:txBody>
      </p:sp>
    </p:spTree>
    <p:extLst>
      <p:ext uri="{BB962C8B-B14F-4D97-AF65-F5344CB8AC3E}">
        <p14:creationId xmlns:p14="http://schemas.microsoft.com/office/powerpoint/2010/main" val="36448005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628650" y="365127"/>
            <a:ext cx="7886700" cy="687610"/>
          </a:xfrm>
        </p:spPr>
        <p:txBody>
          <a:bodyPr>
            <a:normAutofit fontScale="90000"/>
          </a:bodyPr>
          <a:lstStyle/>
          <a:p>
            <a:r>
              <a:rPr lang="en-GB" altLang="en-US" sz="2800" dirty="0" err="1" smtClean="0">
                <a:latin typeface="Lucida Sans" panose="020B0602030504020204" pitchFamily="34" charset="0"/>
              </a:rPr>
              <a:t>Anghenion</a:t>
            </a:r>
            <a:r>
              <a:rPr lang="en-GB" altLang="en-US" sz="2800" dirty="0" smtClean="0">
                <a:latin typeface="Lucida Sans" panose="020B0602030504020204" pitchFamily="34" charset="0"/>
              </a:rPr>
              <a:t> </a:t>
            </a:r>
            <a:r>
              <a:rPr lang="en-GB" altLang="en-US" sz="2800" dirty="0" err="1" smtClean="0">
                <a:latin typeface="Lucida Sans" panose="020B0602030504020204" pitchFamily="34" charset="0"/>
              </a:rPr>
              <a:t>iechyd</a:t>
            </a:r>
            <a:r>
              <a:rPr lang="en-GB" altLang="en-US" sz="2800" dirty="0" smtClean="0">
                <a:latin typeface="Lucida Sans" panose="020B0602030504020204" pitchFamily="34" charset="0"/>
              </a:rPr>
              <a:t> plant ag ADY</a:t>
            </a:r>
            <a:br>
              <a:rPr lang="en-GB" altLang="en-US" sz="2800" dirty="0" smtClean="0">
                <a:latin typeface="Lucida Sans" panose="020B0602030504020204" pitchFamily="34" charset="0"/>
              </a:rPr>
            </a:br>
            <a:r>
              <a:rPr lang="en-GB" altLang="en-US" sz="2800" dirty="0" smtClean="0">
                <a:solidFill>
                  <a:srgbClr val="002060"/>
                </a:solidFill>
                <a:latin typeface="Lucida Sans" panose="020B0602030504020204" pitchFamily="34" charset="0"/>
              </a:rPr>
              <a:t>Healthcare needs of children with ALN</a:t>
            </a:r>
          </a:p>
        </p:txBody>
      </p:sp>
      <p:sp>
        <p:nvSpPr>
          <p:cNvPr id="19459" name="Content Placeholder 2"/>
          <p:cNvSpPr>
            <a:spLocks noGrp="1"/>
          </p:cNvSpPr>
          <p:nvPr>
            <p:ph sz="half" idx="1"/>
          </p:nvPr>
        </p:nvSpPr>
        <p:spPr>
          <a:xfrm>
            <a:off x="457200" y="1268760"/>
            <a:ext cx="4038600" cy="4320828"/>
          </a:xfrm>
        </p:spPr>
        <p:txBody>
          <a:bodyPr/>
          <a:lstStyle/>
          <a:p>
            <a:r>
              <a:rPr lang="cy-GB" altLang="en-US" sz="2200" dirty="0" smtClean="0">
                <a:latin typeface="Lucida Sans" panose="020B0602030504020204" pitchFamily="34" charset="0"/>
              </a:rPr>
              <a:t>Mae mwyafrif o blant yn colli meithrinfa/ysgol oblegid salwch byr</a:t>
            </a:r>
          </a:p>
          <a:p>
            <a:r>
              <a:rPr lang="cy-GB" altLang="en-US" sz="2200" dirty="0" smtClean="0">
                <a:latin typeface="Lucida Sans" panose="020B0602030504020204" pitchFamily="34" charset="0"/>
              </a:rPr>
              <a:t>FODD BYNNAG, i rhai plant, gall anghenion iechyd cael effaith hwyach ar eu:</a:t>
            </a:r>
          </a:p>
          <a:p>
            <a:pPr>
              <a:buFontTx/>
              <a:buChar char="-"/>
            </a:pPr>
            <a:r>
              <a:rPr lang="cy-GB" altLang="en-US" sz="2200" dirty="0" smtClean="0">
                <a:latin typeface="Lucida Sans" panose="020B0602030504020204" pitchFamily="34" charset="0"/>
              </a:rPr>
              <a:t>Gallu gwybyddol</a:t>
            </a:r>
          </a:p>
          <a:p>
            <a:pPr>
              <a:buFontTx/>
              <a:buChar char="-"/>
            </a:pPr>
            <a:r>
              <a:rPr lang="cy-GB" altLang="en-US" sz="2200" dirty="0" smtClean="0">
                <a:latin typeface="Lucida Sans" panose="020B0602030504020204" pitchFamily="34" charset="0"/>
              </a:rPr>
              <a:t>Gallu corfforol</a:t>
            </a:r>
          </a:p>
          <a:p>
            <a:pPr>
              <a:buFontTx/>
              <a:buChar char="-"/>
            </a:pPr>
            <a:r>
              <a:rPr lang="cy-GB" altLang="en-US" sz="2200" dirty="0" smtClean="0">
                <a:latin typeface="Lucida Sans" panose="020B0602030504020204" pitchFamily="34" charset="0"/>
              </a:rPr>
              <a:t>Ymddygiad/au</a:t>
            </a:r>
          </a:p>
          <a:p>
            <a:pPr>
              <a:buFontTx/>
              <a:buChar char="-"/>
            </a:pPr>
            <a:r>
              <a:rPr lang="cy-GB" altLang="en-US" sz="2200" dirty="0" smtClean="0">
                <a:latin typeface="Lucida Sans" panose="020B0602030504020204" pitchFamily="34" charset="0"/>
              </a:rPr>
              <a:t>Emosiynau</a:t>
            </a:r>
          </a:p>
        </p:txBody>
      </p:sp>
      <p:sp>
        <p:nvSpPr>
          <p:cNvPr id="19460" name="Content Placeholder 3"/>
          <p:cNvSpPr>
            <a:spLocks noGrp="1"/>
          </p:cNvSpPr>
          <p:nvPr>
            <p:ph sz="half" idx="2"/>
          </p:nvPr>
        </p:nvSpPr>
        <p:spPr>
          <a:xfrm>
            <a:off x="4648200" y="1268760"/>
            <a:ext cx="4316288" cy="4320828"/>
          </a:xfrm>
        </p:spPr>
        <p:txBody>
          <a:bodyPr/>
          <a:lstStyle/>
          <a:p>
            <a:r>
              <a:rPr lang="en-GB" altLang="en-US" sz="2200" dirty="0" smtClean="0">
                <a:solidFill>
                  <a:srgbClr val="002060"/>
                </a:solidFill>
                <a:latin typeface="Lucida Sans" panose="020B0602030504020204" pitchFamily="34" charset="0"/>
              </a:rPr>
              <a:t>Most children will miss nursery/school due to short illness</a:t>
            </a:r>
          </a:p>
          <a:p>
            <a:r>
              <a:rPr lang="en-GB" altLang="en-US" sz="2200" dirty="0" smtClean="0">
                <a:solidFill>
                  <a:srgbClr val="002060"/>
                </a:solidFill>
                <a:latin typeface="Lucida Sans" panose="020B0602030504020204" pitchFamily="34" charset="0"/>
              </a:rPr>
              <a:t>HOWEVER, for some children, their healthcare needs can have a longer impact on their:</a:t>
            </a:r>
          </a:p>
          <a:p>
            <a:pPr>
              <a:buFontTx/>
              <a:buChar char="-"/>
            </a:pPr>
            <a:r>
              <a:rPr lang="en-GB" altLang="en-US" sz="2200" dirty="0" smtClean="0">
                <a:solidFill>
                  <a:srgbClr val="002060"/>
                </a:solidFill>
                <a:latin typeface="Lucida Sans" panose="020B0602030504020204" pitchFamily="34" charset="0"/>
              </a:rPr>
              <a:t>Cognitive abilities</a:t>
            </a:r>
          </a:p>
          <a:p>
            <a:pPr>
              <a:buFontTx/>
              <a:buChar char="-"/>
            </a:pPr>
            <a:r>
              <a:rPr lang="en-GB" altLang="en-US" sz="2200" dirty="0" smtClean="0">
                <a:solidFill>
                  <a:srgbClr val="002060"/>
                </a:solidFill>
                <a:latin typeface="Lucida Sans" panose="020B0602030504020204" pitchFamily="34" charset="0"/>
              </a:rPr>
              <a:t>Physical abilities</a:t>
            </a:r>
          </a:p>
          <a:p>
            <a:pPr>
              <a:buFontTx/>
              <a:buChar char="-"/>
            </a:pPr>
            <a:r>
              <a:rPr lang="en-GB" altLang="en-US" sz="2200" dirty="0" smtClean="0">
                <a:solidFill>
                  <a:srgbClr val="002060"/>
                </a:solidFill>
                <a:latin typeface="Lucida Sans" panose="020B0602030504020204" pitchFamily="34" charset="0"/>
              </a:rPr>
              <a:t>Behaviour/s</a:t>
            </a:r>
          </a:p>
          <a:p>
            <a:pPr>
              <a:buFontTx/>
              <a:buChar char="-"/>
            </a:pPr>
            <a:r>
              <a:rPr lang="en-GB" altLang="en-US" sz="2200" dirty="0" smtClean="0">
                <a:solidFill>
                  <a:srgbClr val="002060"/>
                </a:solidFill>
                <a:latin typeface="Lucida Sans" panose="020B0602030504020204" pitchFamily="34" charset="0"/>
              </a:rPr>
              <a:t>Emotions</a:t>
            </a:r>
          </a:p>
        </p:txBody>
      </p:sp>
    </p:spTree>
    <p:extLst>
      <p:ext uri="{BB962C8B-B14F-4D97-AF65-F5344CB8AC3E}">
        <p14:creationId xmlns:p14="http://schemas.microsoft.com/office/powerpoint/2010/main" val="33512017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sz="2800" dirty="0" err="1" smtClean="0">
                <a:latin typeface="Lucida Sans" panose="020B0602030504020204" pitchFamily="34" charset="0"/>
              </a:rPr>
              <a:t>Anghenion</a:t>
            </a:r>
            <a:r>
              <a:rPr lang="en-GB" altLang="en-US" sz="2800" dirty="0" smtClean="0">
                <a:latin typeface="Lucida Sans" panose="020B0602030504020204" pitchFamily="34" charset="0"/>
              </a:rPr>
              <a:t> </a:t>
            </a:r>
            <a:r>
              <a:rPr lang="en-GB" altLang="en-US" sz="2800" dirty="0" err="1" smtClean="0">
                <a:latin typeface="Lucida Sans" panose="020B0602030504020204" pitchFamily="34" charset="0"/>
              </a:rPr>
              <a:t>iechyd</a:t>
            </a:r>
            <a:r>
              <a:rPr lang="en-GB" altLang="en-US" sz="2800" dirty="0" smtClean="0">
                <a:latin typeface="Lucida Sans" panose="020B0602030504020204" pitchFamily="34" charset="0"/>
              </a:rPr>
              <a:t> plant ag ADY</a:t>
            </a:r>
            <a:br>
              <a:rPr lang="en-GB" altLang="en-US" sz="2800" dirty="0" smtClean="0">
                <a:latin typeface="Lucida Sans" panose="020B0602030504020204" pitchFamily="34" charset="0"/>
              </a:rPr>
            </a:br>
            <a:r>
              <a:rPr lang="en-GB" altLang="en-US" sz="2800" dirty="0" smtClean="0">
                <a:solidFill>
                  <a:srgbClr val="002060"/>
                </a:solidFill>
                <a:latin typeface="Lucida Sans" panose="020B0602030504020204" pitchFamily="34" charset="0"/>
              </a:rPr>
              <a:t>Healthcare needs of children with ALN</a:t>
            </a:r>
          </a:p>
        </p:txBody>
      </p:sp>
      <p:sp>
        <p:nvSpPr>
          <p:cNvPr id="19459" name="Content Placeholder 2"/>
          <p:cNvSpPr>
            <a:spLocks noGrp="1"/>
          </p:cNvSpPr>
          <p:nvPr>
            <p:ph sz="half" idx="1"/>
          </p:nvPr>
        </p:nvSpPr>
        <p:spPr>
          <a:xfrm>
            <a:off x="457200" y="1600200"/>
            <a:ext cx="4038600" cy="3989388"/>
          </a:xfrm>
        </p:spPr>
        <p:txBody>
          <a:bodyPr/>
          <a:lstStyle/>
          <a:p>
            <a:r>
              <a:rPr lang="cy-GB" altLang="en-US" sz="2400" dirty="0" smtClean="0">
                <a:latin typeface="Lucida Sans" panose="020B0602030504020204" pitchFamily="34" charset="0"/>
              </a:rPr>
              <a:t>Anghenion iechyd meddyliol</a:t>
            </a:r>
          </a:p>
          <a:p>
            <a:r>
              <a:rPr lang="cy-GB" altLang="en-US" sz="2400" dirty="0" smtClean="0">
                <a:latin typeface="Lucida Sans" panose="020B0602030504020204" pitchFamily="34" charset="0"/>
              </a:rPr>
              <a:t>Anghenion synhwyrol</a:t>
            </a:r>
          </a:p>
          <a:p>
            <a:r>
              <a:rPr lang="cy-GB" altLang="en-US" sz="2400" dirty="0" smtClean="0">
                <a:latin typeface="Lucida Sans" panose="020B0602030504020204" pitchFamily="34" charset="0"/>
              </a:rPr>
              <a:t>Anghenion dietegol</a:t>
            </a:r>
          </a:p>
          <a:p>
            <a:r>
              <a:rPr lang="cy-GB" altLang="en-US" sz="2400" dirty="0" smtClean="0">
                <a:latin typeface="Lucida Sans" panose="020B0602030504020204" pitchFamily="34" charset="0"/>
              </a:rPr>
              <a:t>Cyflyrau meddygol cronig hirdymor </a:t>
            </a:r>
          </a:p>
          <a:p>
            <a:r>
              <a:rPr lang="cy-GB" altLang="en-US" sz="2400" dirty="0" smtClean="0">
                <a:latin typeface="Lucida Sans" panose="020B0602030504020204" pitchFamily="34" charset="0"/>
              </a:rPr>
              <a:t>Anghenion meddyginiaethol</a:t>
            </a:r>
          </a:p>
        </p:txBody>
      </p:sp>
      <p:sp>
        <p:nvSpPr>
          <p:cNvPr id="19460" name="Content Placeholder 3"/>
          <p:cNvSpPr>
            <a:spLocks noGrp="1"/>
          </p:cNvSpPr>
          <p:nvPr>
            <p:ph sz="half" idx="2"/>
          </p:nvPr>
        </p:nvSpPr>
        <p:spPr>
          <a:xfrm>
            <a:off x="4648200" y="1600200"/>
            <a:ext cx="4038600" cy="3989388"/>
          </a:xfrm>
        </p:spPr>
        <p:txBody>
          <a:bodyPr/>
          <a:lstStyle/>
          <a:p>
            <a:r>
              <a:rPr lang="en-GB" altLang="en-US" sz="2400" dirty="0" smtClean="0">
                <a:solidFill>
                  <a:srgbClr val="002060"/>
                </a:solidFill>
                <a:latin typeface="Lucida Sans" panose="020B0602030504020204" pitchFamily="34" charset="0"/>
              </a:rPr>
              <a:t>Mental health needs</a:t>
            </a:r>
          </a:p>
          <a:p>
            <a:r>
              <a:rPr lang="en-GB" altLang="en-US" sz="2400" dirty="0" smtClean="0">
                <a:solidFill>
                  <a:srgbClr val="002060"/>
                </a:solidFill>
                <a:latin typeface="Lucida Sans" panose="020B0602030504020204" pitchFamily="34" charset="0"/>
              </a:rPr>
              <a:t>Sensory needs</a:t>
            </a:r>
          </a:p>
          <a:p>
            <a:r>
              <a:rPr lang="en-GB" altLang="en-US" sz="2400" dirty="0" smtClean="0">
                <a:solidFill>
                  <a:srgbClr val="002060"/>
                </a:solidFill>
                <a:latin typeface="Lucida Sans" panose="020B0602030504020204" pitchFamily="34" charset="0"/>
              </a:rPr>
              <a:t>Dietary needs</a:t>
            </a:r>
          </a:p>
          <a:p>
            <a:r>
              <a:rPr lang="en-GB" altLang="en-US" sz="2400" dirty="0" smtClean="0">
                <a:solidFill>
                  <a:srgbClr val="002060"/>
                </a:solidFill>
                <a:latin typeface="Lucida Sans" panose="020B0602030504020204" pitchFamily="34" charset="0"/>
              </a:rPr>
              <a:t>Long term chronic medical conditions</a:t>
            </a:r>
          </a:p>
          <a:p>
            <a:r>
              <a:rPr lang="en-GB" altLang="en-US" sz="2400" dirty="0" smtClean="0">
                <a:solidFill>
                  <a:srgbClr val="002060"/>
                </a:solidFill>
                <a:latin typeface="Lucida Sans" panose="020B0602030504020204" pitchFamily="34" charset="0"/>
              </a:rPr>
              <a:t>Medicinal needs</a:t>
            </a:r>
          </a:p>
        </p:txBody>
      </p:sp>
    </p:spTree>
    <p:extLst>
      <p:ext uri="{BB962C8B-B14F-4D97-AF65-F5344CB8AC3E}">
        <p14:creationId xmlns:p14="http://schemas.microsoft.com/office/powerpoint/2010/main" val="30982245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rmAutofit fontScale="90000"/>
          </a:bodyPr>
          <a:lstStyle/>
          <a:p>
            <a:r>
              <a:rPr lang="en-GB" sz="2800" dirty="0" err="1" smtClean="0">
                <a:latin typeface="Lucida Sans" panose="020B0602030504020204" pitchFamily="34" charset="0"/>
              </a:rPr>
              <a:t>Hyfforddiant</a:t>
            </a:r>
            <a:r>
              <a:rPr lang="en-GB" sz="2800" dirty="0" smtClean="0">
                <a:latin typeface="Lucida Sans" panose="020B0602030504020204" pitchFamily="34" charset="0"/>
              </a:rPr>
              <a:t> </a:t>
            </a:r>
            <a:r>
              <a:rPr lang="en-GB" sz="2800" dirty="0" err="1" smtClean="0">
                <a:latin typeface="Lucida Sans" panose="020B0602030504020204" pitchFamily="34" charset="0"/>
              </a:rPr>
              <a:t>ar</a:t>
            </a:r>
            <a:r>
              <a:rPr lang="en-GB" sz="2800" dirty="0" smtClean="0">
                <a:latin typeface="Lucida Sans" panose="020B0602030504020204" pitchFamily="34" charset="0"/>
              </a:rPr>
              <a:t> </a:t>
            </a:r>
            <a:r>
              <a:rPr lang="en-GB" sz="2800" dirty="0" err="1" smtClean="0">
                <a:latin typeface="Lucida Sans" panose="020B0602030504020204" pitchFamily="34" charset="0"/>
              </a:rPr>
              <a:t>gyfer</a:t>
            </a:r>
            <a:r>
              <a:rPr lang="en-GB" sz="2800" dirty="0" smtClean="0">
                <a:latin typeface="Lucida Sans" panose="020B0602030504020204" pitchFamily="34" charset="0"/>
              </a:rPr>
              <a:t> </a:t>
            </a:r>
            <a:r>
              <a:rPr lang="en-GB" sz="2800" dirty="0" err="1" smtClean="0">
                <a:latin typeface="Lucida Sans" panose="020B0602030504020204" pitchFamily="34" charset="0"/>
              </a:rPr>
              <a:t>Ymarferwyr</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Training for Practitioners</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51520" y="1196752"/>
            <a:ext cx="4263330" cy="4980211"/>
          </a:xfrm>
        </p:spPr>
        <p:txBody>
          <a:bodyPr/>
          <a:lstStyle/>
          <a:p>
            <a:r>
              <a:rPr lang="en-GB" dirty="0" err="1">
                <a:latin typeface="Lucida Sans" panose="020B0602030504020204" pitchFamily="34" charset="0"/>
              </a:rPr>
              <a:t>Ymwybyddiaeth</a:t>
            </a:r>
            <a:r>
              <a:rPr lang="en-GB" dirty="0">
                <a:latin typeface="Lucida Sans" panose="020B0602030504020204" pitchFamily="34" charset="0"/>
              </a:rPr>
              <a:t> </a:t>
            </a:r>
            <a:r>
              <a:rPr lang="en-GB" dirty="0" err="1">
                <a:latin typeface="Lucida Sans" panose="020B0602030504020204" pitchFamily="34" charset="0"/>
              </a:rPr>
              <a:t>Awtistiaeth</a:t>
            </a:r>
            <a:endParaRPr lang="en-GB" dirty="0">
              <a:latin typeface="Lucida Sans" panose="020B0602030504020204" pitchFamily="34" charset="0"/>
            </a:endParaRPr>
          </a:p>
          <a:p>
            <a:r>
              <a:rPr lang="en-GB" dirty="0">
                <a:latin typeface="Lucida Sans" panose="020B0602030504020204" pitchFamily="34" charset="0"/>
              </a:rPr>
              <a:t>SNAP Cymru</a:t>
            </a:r>
          </a:p>
          <a:p>
            <a:r>
              <a:rPr lang="en-GB" i="1" dirty="0">
                <a:latin typeface="Lucida Sans" panose="020B0602030504020204" pitchFamily="34" charset="0"/>
              </a:rPr>
              <a:t>Step-back Cymru</a:t>
            </a:r>
          </a:p>
          <a:p>
            <a:r>
              <a:rPr lang="en-GB" dirty="0" err="1" smtClean="0">
                <a:latin typeface="Lucida Sans" panose="020B0602030504020204" pitchFamily="34" charset="0"/>
              </a:rPr>
              <a:t>Rhaglenni</a:t>
            </a:r>
            <a:r>
              <a:rPr lang="en-GB" dirty="0" smtClean="0">
                <a:latin typeface="Lucida Sans" panose="020B0602030504020204" pitchFamily="34" charset="0"/>
              </a:rPr>
              <a:t> </a:t>
            </a:r>
            <a:r>
              <a:rPr lang="en-GB" dirty="0" err="1">
                <a:latin typeface="Lucida Sans" panose="020B0602030504020204" pitchFamily="34" charset="0"/>
              </a:rPr>
              <a:t>israddedig</a:t>
            </a:r>
            <a:endParaRPr lang="en-GB" dirty="0">
              <a:latin typeface="Lucida Sans" panose="020B0602030504020204" pitchFamily="34" charset="0"/>
            </a:endParaRPr>
          </a:p>
          <a:p>
            <a:r>
              <a:rPr lang="en-GB" dirty="0" err="1">
                <a:latin typeface="Lucida Sans" panose="020B0602030504020204" pitchFamily="34" charset="0"/>
              </a:rPr>
              <a:t>Rhaglenni</a:t>
            </a:r>
            <a:r>
              <a:rPr lang="en-GB" dirty="0">
                <a:latin typeface="Lucida Sans" panose="020B0602030504020204" pitchFamily="34" charset="0"/>
              </a:rPr>
              <a:t> </a:t>
            </a:r>
            <a:r>
              <a:rPr lang="en-GB" dirty="0" err="1">
                <a:latin typeface="Lucida Sans" panose="020B0602030504020204" pitchFamily="34" charset="0"/>
              </a:rPr>
              <a:t>ôl-raddedig</a:t>
            </a:r>
            <a:endParaRPr lang="en-GB" dirty="0">
              <a:latin typeface="Lucida Sans" panose="020B0602030504020204" pitchFamily="34" charset="0"/>
            </a:endParaRPr>
          </a:p>
          <a:p>
            <a:r>
              <a:rPr lang="en-GB" dirty="0">
                <a:latin typeface="Lucida Sans" panose="020B0602030504020204" pitchFamily="34" charset="0"/>
              </a:rPr>
              <a:t>DPP </a:t>
            </a:r>
            <a:r>
              <a:rPr lang="en-GB" dirty="0" err="1">
                <a:latin typeface="Lucida Sans" panose="020B0602030504020204" pitchFamily="34" charset="0"/>
              </a:rPr>
              <a:t>parhaus</a:t>
            </a:r>
            <a:endParaRPr lang="en-GB" dirty="0">
              <a:latin typeface="Lucida Sans" panose="020B0602030504020204" pitchFamily="34" charset="0"/>
            </a:endParaRPr>
          </a:p>
          <a:p>
            <a:r>
              <a:rPr lang="en-GB" dirty="0" err="1">
                <a:latin typeface="Lucida Sans" panose="020B0602030504020204" pitchFamily="34" charset="0"/>
              </a:rPr>
              <a:t>Profiad</a:t>
            </a:r>
            <a:r>
              <a:rPr lang="en-GB" dirty="0" smtClean="0">
                <a:latin typeface="Lucida Sans" panose="020B0602030504020204" pitchFamily="34" charset="0"/>
              </a:rPr>
              <a:t>?</a:t>
            </a:r>
          </a:p>
          <a:p>
            <a:r>
              <a:rPr lang="en-GB" dirty="0" err="1" smtClean="0">
                <a:latin typeface="Lucida Sans" panose="020B0602030504020204" pitchFamily="34" charset="0"/>
              </a:rPr>
              <a:t>Eraill</a:t>
            </a:r>
            <a:r>
              <a:rPr lang="en-GB" dirty="0" smtClean="0">
                <a:latin typeface="Lucida Sans" panose="020B0602030504020204" pitchFamily="34" charset="0"/>
              </a:rPr>
              <a:t>?</a:t>
            </a:r>
            <a:endParaRPr lang="en-GB" dirty="0">
              <a:latin typeface="Lucida Sans" panose="020B0602030504020204" pitchFamily="34" charset="0"/>
            </a:endParaRPr>
          </a:p>
        </p:txBody>
      </p:sp>
      <p:sp>
        <p:nvSpPr>
          <p:cNvPr id="4" name="Content Placeholder 3"/>
          <p:cNvSpPr>
            <a:spLocks noGrp="1"/>
          </p:cNvSpPr>
          <p:nvPr>
            <p:ph sz="half" idx="2"/>
          </p:nvPr>
        </p:nvSpPr>
        <p:spPr>
          <a:xfrm>
            <a:off x="4629150" y="1196752"/>
            <a:ext cx="4335338" cy="4980211"/>
          </a:xfrm>
        </p:spPr>
        <p:txBody>
          <a:bodyPr>
            <a:normAutofit/>
          </a:bodyPr>
          <a:lstStyle/>
          <a:p>
            <a:r>
              <a:rPr lang="en-GB" sz="2600" dirty="0" smtClean="0">
                <a:solidFill>
                  <a:srgbClr val="002060"/>
                </a:solidFill>
                <a:latin typeface="Lucida Sans" panose="020B0602030504020204" pitchFamily="34" charset="0"/>
              </a:rPr>
              <a:t>Autism Awareness</a:t>
            </a:r>
          </a:p>
          <a:p>
            <a:r>
              <a:rPr lang="en-GB" sz="2600" dirty="0" smtClean="0">
                <a:solidFill>
                  <a:srgbClr val="002060"/>
                </a:solidFill>
                <a:latin typeface="Lucida Sans" panose="020B0602030504020204" pitchFamily="34" charset="0"/>
              </a:rPr>
              <a:t>SNAP Cymru</a:t>
            </a:r>
          </a:p>
          <a:p>
            <a:r>
              <a:rPr lang="en-GB" sz="2600" dirty="0" smtClean="0">
                <a:solidFill>
                  <a:srgbClr val="002060"/>
                </a:solidFill>
                <a:latin typeface="Lucida Sans" panose="020B0602030504020204" pitchFamily="34" charset="0"/>
              </a:rPr>
              <a:t>Step-back Cymru</a:t>
            </a:r>
          </a:p>
          <a:p>
            <a:r>
              <a:rPr lang="en-GB" sz="2600" dirty="0" smtClean="0">
                <a:solidFill>
                  <a:srgbClr val="002060"/>
                </a:solidFill>
                <a:latin typeface="Lucida Sans" panose="020B0602030504020204" pitchFamily="34" charset="0"/>
              </a:rPr>
              <a:t>Undergraduate programmes</a:t>
            </a:r>
          </a:p>
          <a:p>
            <a:r>
              <a:rPr lang="en-GB" sz="2600" dirty="0" smtClean="0">
                <a:solidFill>
                  <a:srgbClr val="002060"/>
                </a:solidFill>
                <a:latin typeface="Lucida Sans" panose="020B0602030504020204" pitchFamily="34" charset="0"/>
              </a:rPr>
              <a:t>Postgraduate programmes</a:t>
            </a:r>
          </a:p>
          <a:p>
            <a:r>
              <a:rPr lang="en-GB" sz="2600" dirty="0" smtClean="0">
                <a:solidFill>
                  <a:srgbClr val="002060"/>
                </a:solidFill>
                <a:latin typeface="Lucida Sans" panose="020B0602030504020204" pitchFamily="34" charset="0"/>
              </a:rPr>
              <a:t>Ongoing CPD</a:t>
            </a:r>
          </a:p>
          <a:p>
            <a:r>
              <a:rPr lang="en-GB" sz="2600" dirty="0" smtClean="0">
                <a:solidFill>
                  <a:srgbClr val="002060"/>
                </a:solidFill>
                <a:latin typeface="Lucida Sans" panose="020B0602030504020204" pitchFamily="34" charset="0"/>
              </a:rPr>
              <a:t>Experience?</a:t>
            </a:r>
          </a:p>
          <a:p>
            <a:r>
              <a:rPr lang="en-GB" sz="2600" dirty="0" smtClean="0">
                <a:solidFill>
                  <a:srgbClr val="002060"/>
                </a:solidFill>
                <a:latin typeface="Lucida Sans" panose="020B0602030504020204" pitchFamily="34" charset="0"/>
              </a:rPr>
              <a:t>Others?</a:t>
            </a:r>
            <a:endParaRPr lang="en-GB" sz="26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900416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rmAutofit fontScale="90000"/>
          </a:bodyPr>
          <a:lstStyle/>
          <a:p>
            <a:r>
              <a:rPr lang="en-GB" sz="2800" dirty="0" err="1" smtClean="0">
                <a:latin typeface="Lucida Sans" panose="020B0602030504020204" pitchFamily="34" charset="0"/>
              </a:rPr>
              <a:t>Fodd</a:t>
            </a:r>
            <a:r>
              <a:rPr lang="en-GB" sz="2800" dirty="0" smtClean="0">
                <a:latin typeface="Lucida Sans" panose="020B0602030504020204" pitchFamily="34" charset="0"/>
              </a:rPr>
              <a:t> </a:t>
            </a:r>
            <a:r>
              <a:rPr lang="en-GB" sz="2800" dirty="0" err="1" smtClean="0">
                <a:latin typeface="Lucida Sans" panose="020B0602030504020204" pitchFamily="34" charset="0"/>
              </a:rPr>
              <a:t>bynnag</a:t>
            </a:r>
            <a:r>
              <a:rPr lang="en-GB" sz="2800" dirty="0" smtClean="0">
                <a:latin typeface="Lucida Sans" panose="020B0602030504020204" pitchFamily="34" charset="0"/>
              </a:rPr>
              <a:t>...</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However…</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79512" y="1196752"/>
            <a:ext cx="4335338" cy="4980211"/>
          </a:xfrm>
        </p:spPr>
        <p:txBody>
          <a:bodyPr>
            <a:normAutofit/>
          </a:bodyPr>
          <a:lstStyle/>
          <a:p>
            <a:pPr marL="0" indent="0">
              <a:buNone/>
            </a:pPr>
            <a:r>
              <a:rPr lang="en-GB" sz="1800" dirty="0" smtClean="0">
                <a:latin typeface="Lucida Sans" panose="020B0602030504020204" pitchFamily="34" charset="0"/>
              </a:rPr>
              <a:t>“</a:t>
            </a:r>
            <a:r>
              <a:rPr lang="en-GB" sz="1800" dirty="0" err="1" smtClean="0">
                <a:latin typeface="Lucida Sans" panose="020B0602030504020204" pitchFamily="34" charset="0"/>
              </a:rPr>
              <a:t>Mae'r</a:t>
            </a:r>
            <a:r>
              <a:rPr lang="en-GB" sz="1800" dirty="0" smtClean="0">
                <a:latin typeface="Lucida Sans" panose="020B0602030504020204" pitchFamily="34" charset="0"/>
              </a:rPr>
              <a:t> </a:t>
            </a:r>
            <a:r>
              <a:rPr lang="en-GB" sz="1800" dirty="0" err="1">
                <a:latin typeface="Lucida Sans" panose="020B0602030504020204" pitchFamily="34" charset="0"/>
              </a:rPr>
              <a:t>darlun</a:t>
            </a:r>
            <a:r>
              <a:rPr lang="en-GB" sz="1800" dirty="0">
                <a:latin typeface="Lucida Sans" panose="020B0602030504020204" pitchFamily="34" charset="0"/>
              </a:rPr>
              <a:t> </a:t>
            </a:r>
            <a:r>
              <a:rPr lang="en-GB" sz="1800" dirty="0" err="1">
                <a:latin typeface="Lucida Sans" panose="020B0602030504020204" pitchFamily="34" charset="0"/>
              </a:rPr>
              <a:t>sy'n</a:t>
            </a:r>
            <a:r>
              <a:rPr lang="en-GB" sz="1800" dirty="0">
                <a:latin typeface="Lucida Sans" panose="020B0602030504020204" pitchFamily="34" charset="0"/>
              </a:rPr>
              <a:t> </a:t>
            </a:r>
            <a:r>
              <a:rPr lang="en-GB" sz="1800" dirty="0" err="1">
                <a:latin typeface="Lucida Sans" panose="020B0602030504020204" pitchFamily="34" charset="0"/>
              </a:rPr>
              <a:t>wynebu</a:t>
            </a:r>
            <a:r>
              <a:rPr lang="en-GB" sz="1800" dirty="0">
                <a:latin typeface="Lucida Sans" panose="020B0602030504020204" pitchFamily="34" charset="0"/>
              </a:rPr>
              <a:t> </a:t>
            </a:r>
            <a:r>
              <a:rPr lang="en-GB" sz="1800" dirty="0" err="1">
                <a:latin typeface="Lucida Sans" panose="020B0602030504020204" pitchFamily="34" charset="0"/>
              </a:rPr>
              <a:t>ysgolion</a:t>
            </a:r>
            <a:r>
              <a:rPr lang="en-GB" sz="1800" dirty="0">
                <a:latin typeface="Lucida Sans" panose="020B0602030504020204" pitchFamily="34" charset="0"/>
              </a:rPr>
              <a:t> </a:t>
            </a:r>
            <a:r>
              <a:rPr lang="en-GB" sz="1800" dirty="0" err="1">
                <a:latin typeface="Lucida Sans" panose="020B0602030504020204" pitchFamily="34" charset="0"/>
              </a:rPr>
              <a:t>sy'n</a:t>
            </a:r>
            <a:r>
              <a:rPr lang="en-GB" sz="1800" dirty="0">
                <a:latin typeface="Lucida Sans" panose="020B0602030504020204" pitchFamily="34" charset="0"/>
              </a:rPr>
              <a:t> </a:t>
            </a:r>
            <a:r>
              <a:rPr lang="en-GB" sz="1800" dirty="0" err="1">
                <a:latin typeface="Lucida Sans" panose="020B0602030504020204" pitchFamily="34" charset="0"/>
              </a:rPr>
              <a:t>cefnogi</a:t>
            </a:r>
            <a:r>
              <a:rPr lang="en-GB" sz="1800" dirty="0">
                <a:latin typeface="Lucida Sans" panose="020B0602030504020204" pitchFamily="34" charset="0"/>
              </a:rPr>
              <a:t> plant ag </a:t>
            </a:r>
            <a:r>
              <a:rPr lang="en-GB" sz="1800" dirty="0" err="1">
                <a:latin typeface="Lucida Sans" panose="020B0602030504020204" pitchFamily="34" charset="0"/>
              </a:rPr>
              <a:t>anghenion</a:t>
            </a:r>
            <a:r>
              <a:rPr lang="en-GB" sz="1800" dirty="0">
                <a:latin typeface="Lucida Sans" panose="020B0602030504020204" pitchFamily="34" charset="0"/>
              </a:rPr>
              <a:t> </a:t>
            </a:r>
            <a:r>
              <a:rPr lang="en-GB" sz="1800" dirty="0" err="1">
                <a:latin typeface="Lucida Sans" panose="020B0602030504020204" pitchFamily="34" charset="0"/>
              </a:rPr>
              <a:t>addysgol</a:t>
            </a:r>
            <a:r>
              <a:rPr lang="en-GB" sz="1800" dirty="0">
                <a:latin typeface="Lucida Sans" panose="020B0602030504020204" pitchFamily="34" charset="0"/>
              </a:rPr>
              <a:t> </a:t>
            </a:r>
            <a:r>
              <a:rPr lang="en-GB" sz="1800" dirty="0" err="1">
                <a:latin typeface="Lucida Sans" panose="020B0602030504020204" pitchFamily="34" charset="0"/>
              </a:rPr>
              <a:t>arbennig</a:t>
            </a:r>
            <a:r>
              <a:rPr lang="en-GB" sz="1800" dirty="0">
                <a:latin typeface="Lucida Sans" panose="020B0602030504020204" pitchFamily="34" charset="0"/>
              </a:rPr>
              <a:t>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llwm</a:t>
            </a:r>
            <a:r>
              <a:rPr lang="en-GB" sz="1800" dirty="0">
                <a:latin typeface="Lucida Sans" panose="020B0602030504020204" pitchFamily="34" charset="0"/>
              </a:rPr>
              <a:t>. </a:t>
            </a:r>
            <a:r>
              <a:rPr lang="en-GB" sz="1800" dirty="0" err="1" smtClean="0">
                <a:latin typeface="Lucida Sans" panose="020B0602030504020204" pitchFamily="34" charset="0"/>
              </a:rPr>
              <a:t>Ar</a:t>
            </a:r>
            <a:r>
              <a:rPr lang="en-GB" sz="1800" dirty="0" smtClean="0">
                <a:latin typeface="Lucida Sans" panose="020B0602030504020204" pitchFamily="34" charset="0"/>
              </a:rPr>
              <a:t> ben </a:t>
            </a:r>
            <a:r>
              <a:rPr lang="en-GB" sz="1800" dirty="0" err="1" smtClean="0">
                <a:latin typeface="Lucida Sans" panose="020B0602030504020204" pitchFamily="34" charset="0"/>
              </a:rPr>
              <a:t>toriadau</a:t>
            </a:r>
            <a:r>
              <a:rPr lang="en-GB" sz="1800" dirty="0" smtClean="0">
                <a:latin typeface="Lucida Sans" panose="020B0602030504020204" pitchFamily="34" charset="0"/>
              </a:rPr>
              <a:t> </a:t>
            </a:r>
            <a:r>
              <a:rPr lang="en-GB" sz="1800" dirty="0" err="1" smtClean="0">
                <a:latin typeface="Lucida Sans" panose="020B0602030504020204" pitchFamily="34" charset="0"/>
              </a:rPr>
              <a:t>i</a:t>
            </a:r>
            <a:r>
              <a:rPr lang="en-GB" sz="1800" dirty="0" smtClean="0">
                <a:latin typeface="Lucida Sans" panose="020B0602030504020204" pitchFamily="34" charset="0"/>
              </a:rPr>
              <a:t> </a:t>
            </a:r>
            <a:r>
              <a:rPr lang="en-GB" sz="1800" dirty="0" err="1">
                <a:latin typeface="Lucida Sans" panose="020B0602030504020204" pitchFamily="34" charset="0"/>
              </a:rPr>
              <a:t>g</a:t>
            </a:r>
            <a:r>
              <a:rPr lang="en-GB" sz="1800" dirty="0" err="1" smtClean="0">
                <a:latin typeface="Lucida Sans" panose="020B0602030504020204" pitchFamily="34" charset="0"/>
              </a:rPr>
              <a:t>yllidebau</a:t>
            </a:r>
            <a:r>
              <a:rPr lang="en-GB" sz="1800" dirty="0" smtClean="0">
                <a:latin typeface="Lucida Sans" panose="020B0602030504020204" pitchFamily="34" charset="0"/>
              </a:rPr>
              <a:t> </a:t>
            </a:r>
            <a:r>
              <a:rPr lang="en-GB" sz="1800" dirty="0" err="1" smtClean="0">
                <a:latin typeface="Lucida Sans" panose="020B0602030504020204" pitchFamily="34" charset="0"/>
              </a:rPr>
              <a:t>ysgolion</a:t>
            </a:r>
            <a:r>
              <a:rPr lang="en-GB" sz="1800" dirty="0" smtClean="0">
                <a:latin typeface="Lucida Sans" panose="020B0602030504020204" pitchFamily="34" charset="0"/>
              </a:rPr>
              <a:t>, </a:t>
            </a:r>
            <a:r>
              <a:rPr lang="en-GB" sz="1800" dirty="0" err="1">
                <a:latin typeface="Lucida Sans" panose="020B0602030504020204" pitchFamily="34" charset="0"/>
              </a:rPr>
              <a:t>bu</a:t>
            </a:r>
            <a:r>
              <a:rPr lang="en-GB" sz="1800" dirty="0">
                <a:latin typeface="Lucida Sans" panose="020B0602030504020204" pitchFamily="34" charset="0"/>
              </a:rPr>
              <a:t> </a:t>
            </a:r>
            <a:r>
              <a:rPr lang="en-GB" sz="1800" dirty="0" err="1">
                <a:latin typeface="Lucida Sans" panose="020B0602030504020204" pitchFamily="34" charset="0"/>
              </a:rPr>
              <a:t>toriadau</a:t>
            </a:r>
            <a:r>
              <a:rPr lang="en-GB" sz="1800" dirty="0">
                <a:latin typeface="Lucida Sans" panose="020B0602030504020204" pitchFamily="34" charset="0"/>
              </a:rPr>
              <a:t> </a:t>
            </a:r>
            <a:r>
              <a:rPr lang="en-GB" sz="1800" dirty="0" err="1">
                <a:latin typeface="Lucida Sans" panose="020B0602030504020204" pitchFamily="34" charset="0"/>
              </a:rPr>
              <a:t>difrifol</a:t>
            </a:r>
            <a:r>
              <a:rPr lang="en-GB" sz="1800" dirty="0">
                <a:latin typeface="Lucida Sans" panose="020B0602030504020204" pitchFamily="34" charset="0"/>
              </a:rPr>
              <a:t> </a:t>
            </a:r>
            <a:r>
              <a:rPr lang="en-GB" sz="1800" dirty="0" err="1">
                <a:latin typeface="Lucida Sans" panose="020B0602030504020204" pitchFamily="34" charset="0"/>
              </a:rPr>
              <a:t>i'r</a:t>
            </a:r>
            <a:r>
              <a:rPr lang="en-GB" sz="1800" dirty="0">
                <a:latin typeface="Lucida Sans" panose="020B0602030504020204" pitchFamily="34" charset="0"/>
              </a:rPr>
              <a:t> </a:t>
            </a:r>
            <a:r>
              <a:rPr lang="en-GB" sz="1800" dirty="0" err="1">
                <a:latin typeface="Lucida Sans" panose="020B0602030504020204" pitchFamily="34" charset="0"/>
              </a:rPr>
              <a:t>ddarpariaeth</a:t>
            </a:r>
            <a:r>
              <a:rPr lang="en-GB" sz="1800" dirty="0">
                <a:latin typeface="Lucida Sans" panose="020B0602030504020204" pitchFamily="34" charset="0"/>
              </a:rPr>
              <a:t> </a:t>
            </a:r>
            <a:r>
              <a:rPr lang="en-GB" sz="1800" dirty="0" err="1">
                <a:latin typeface="Lucida Sans" panose="020B0602030504020204" pitchFamily="34" charset="0"/>
              </a:rPr>
              <a:t>iechyd</a:t>
            </a:r>
            <a:r>
              <a:rPr lang="en-GB" sz="1800" dirty="0">
                <a:latin typeface="Lucida Sans" panose="020B0602030504020204" pitchFamily="34" charset="0"/>
              </a:rPr>
              <a:t> a </a:t>
            </a:r>
            <a:r>
              <a:rPr lang="en-GB" sz="1800" dirty="0" err="1">
                <a:latin typeface="Lucida Sans" panose="020B0602030504020204" pitchFamily="34" charset="0"/>
              </a:rPr>
              <a:t>gofal</a:t>
            </a:r>
            <a:r>
              <a:rPr lang="en-GB" sz="1800" dirty="0">
                <a:latin typeface="Lucida Sans" panose="020B0602030504020204" pitchFamily="34" charset="0"/>
              </a:rPr>
              <a:t> </a:t>
            </a:r>
            <a:r>
              <a:rPr lang="en-GB" sz="1800" dirty="0" err="1">
                <a:latin typeface="Lucida Sans" panose="020B0602030504020204" pitchFamily="34" charset="0"/>
              </a:rPr>
              <a:t>cymdeithasol</a:t>
            </a:r>
            <a:r>
              <a:rPr lang="en-GB" sz="1800" dirty="0">
                <a:latin typeface="Lucida Sans" panose="020B0602030504020204" pitchFamily="34" charset="0"/>
              </a:rPr>
              <a:t>. Mae </a:t>
            </a:r>
            <a:r>
              <a:rPr lang="en-GB" sz="1800" dirty="0" err="1">
                <a:latin typeface="Lucida Sans" panose="020B0602030504020204" pitchFamily="34" charset="0"/>
              </a:rPr>
              <a:t>ysgolion</a:t>
            </a:r>
            <a:r>
              <a:rPr lang="en-GB" sz="1800" dirty="0">
                <a:latin typeface="Lucida Sans" panose="020B0602030504020204" pitchFamily="34" charset="0"/>
              </a:rPr>
              <a:t>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cael</a:t>
            </a:r>
            <a:r>
              <a:rPr lang="en-GB" sz="1800" dirty="0">
                <a:latin typeface="Lucida Sans" panose="020B0602030504020204" pitchFamily="34" charset="0"/>
              </a:rPr>
              <a:t> </a:t>
            </a:r>
            <a:r>
              <a:rPr lang="en-GB" sz="1800" dirty="0" err="1">
                <a:latin typeface="Lucida Sans" panose="020B0602030504020204" pitchFamily="34" charset="0"/>
              </a:rPr>
              <a:t>eu</a:t>
            </a:r>
            <a:r>
              <a:rPr lang="en-GB" sz="1800" dirty="0">
                <a:latin typeface="Lucida Sans" panose="020B0602030504020204" pitchFamily="34" charset="0"/>
              </a:rPr>
              <a:t> </a:t>
            </a:r>
            <a:r>
              <a:rPr lang="en-GB" sz="1800" dirty="0" err="1">
                <a:latin typeface="Lucida Sans" panose="020B0602030504020204" pitchFamily="34" charset="0"/>
              </a:rPr>
              <a:t>gadael</a:t>
            </a:r>
            <a:r>
              <a:rPr lang="en-GB" sz="1800" dirty="0">
                <a:latin typeface="Lucida Sans" panose="020B0602030504020204" pitchFamily="34" charset="0"/>
              </a:rPr>
              <a:t>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brwydro</a:t>
            </a:r>
            <a:r>
              <a:rPr lang="en-GB" sz="1800" dirty="0">
                <a:latin typeface="Lucida Sans" panose="020B0602030504020204" pitchFamily="34" charset="0"/>
              </a:rPr>
              <a:t> </a:t>
            </a:r>
            <a:r>
              <a:rPr lang="en-GB" sz="1800" dirty="0" err="1">
                <a:latin typeface="Lucida Sans" panose="020B0602030504020204" pitchFamily="34" charset="0"/>
              </a:rPr>
              <a:t>i</a:t>
            </a:r>
            <a:r>
              <a:rPr lang="en-GB" sz="1800" dirty="0">
                <a:latin typeface="Lucida Sans" panose="020B0602030504020204" pitchFamily="34" charset="0"/>
              </a:rPr>
              <a:t> </a:t>
            </a:r>
            <a:r>
              <a:rPr lang="en-GB" sz="1800" dirty="0" err="1">
                <a:latin typeface="Lucida Sans" panose="020B0602030504020204" pitchFamily="34" charset="0"/>
              </a:rPr>
              <a:t>ddiwallu</a:t>
            </a:r>
            <a:r>
              <a:rPr lang="en-GB" sz="1800" dirty="0">
                <a:latin typeface="Lucida Sans" panose="020B0602030504020204" pitchFamily="34" charset="0"/>
              </a:rPr>
              <a:t> </a:t>
            </a:r>
            <a:r>
              <a:rPr lang="en-GB" sz="1800" dirty="0" err="1">
                <a:latin typeface="Lucida Sans" panose="020B0602030504020204" pitchFamily="34" charset="0"/>
              </a:rPr>
              <a:t>anghenion</a:t>
            </a:r>
            <a:r>
              <a:rPr lang="en-GB" sz="1800" dirty="0">
                <a:latin typeface="Lucida Sans" panose="020B0602030504020204" pitchFamily="34" charset="0"/>
              </a:rPr>
              <a:t> </a:t>
            </a:r>
            <a:r>
              <a:rPr lang="en-GB" sz="1800" dirty="0" err="1">
                <a:latin typeface="Lucida Sans" panose="020B0602030504020204" pitchFamily="34" charset="0"/>
              </a:rPr>
              <a:t>ein</a:t>
            </a:r>
            <a:r>
              <a:rPr lang="en-GB" sz="1800" dirty="0">
                <a:latin typeface="Lucida Sans" panose="020B0602030504020204" pitchFamily="34" charset="0"/>
              </a:rPr>
              <a:t> </a:t>
            </a:r>
            <a:r>
              <a:rPr lang="en-GB" sz="1800" dirty="0" err="1">
                <a:latin typeface="Lucida Sans" panose="020B0602030504020204" pitchFamily="34" charset="0"/>
              </a:rPr>
              <a:t>disgyblion</a:t>
            </a:r>
            <a:r>
              <a:rPr lang="en-GB" sz="1800" dirty="0">
                <a:latin typeface="Lucida Sans" panose="020B0602030504020204" pitchFamily="34" charset="0"/>
              </a:rPr>
              <a:t> </a:t>
            </a:r>
            <a:r>
              <a:rPr lang="en-GB" sz="1800" dirty="0" err="1">
                <a:latin typeface="Lucida Sans" panose="020B0602030504020204" pitchFamily="34" charset="0"/>
              </a:rPr>
              <a:t>mwyaf</a:t>
            </a:r>
            <a:r>
              <a:rPr lang="en-GB" sz="1800" dirty="0">
                <a:latin typeface="Lucida Sans" panose="020B0602030504020204" pitchFamily="34" charset="0"/>
              </a:rPr>
              <a:t> </a:t>
            </a:r>
            <a:r>
              <a:rPr lang="en-GB" sz="1800" dirty="0" err="1">
                <a:latin typeface="Lucida Sans" panose="020B0602030504020204" pitchFamily="34" charset="0"/>
              </a:rPr>
              <a:t>agored</a:t>
            </a:r>
            <a:r>
              <a:rPr lang="en-GB" sz="1800" dirty="0">
                <a:latin typeface="Lucida Sans" panose="020B0602030504020204" pitchFamily="34" charset="0"/>
              </a:rPr>
              <a:t> </a:t>
            </a:r>
            <a:r>
              <a:rPr lang="en-GB" sz="1800" dirty="0" err="1">
                <a:latin typeface="Lucida Sans" panose="020B0602030504020204" pitchFamily="34" charset="0"/>
              </a:rPr>
              <a:t>i</a:t>
            </a:r>
            <a:r>
              <a:rPr lang="en-GB" sz="1800" dirty="0">
                <a:latin typeface="Lucida Sans" panose="020B0602030504020204" pitchFamily="34" charset="0"/>
              </a:rPr>
              <a:t> </a:t>
            </a:r>
            <a:r>
              <a:rPr lang="en-GB" sz="1800" dirty="0" err="1">
                <a:latin typeface="Lucida Sans" panose="020B0602030504020204" pitchFamily="34" charset="0"/>
              </a:rPr>
              <a:t>niwed</a:t>
            </a:r>
            <a:r>
              <a:rPr lang="en-GB" sz="1800" dirty="0">
                <a:latin typeface="Lucida Sans" panose="020B0602030504020204" pitchFamily="34" charset="0"/>
              </a:rPr>
              <a:t>. </a:t>
            </a:r>
            <a:r>
              <a:rPr lang="en-GB" sz="1800" dirty="0" err="1">
                <a:latin typeface="Lucida Sans" panose="020B0602030504020204" pitchFamily="34" charset="0"/>
              </a:rPr>
              <a:t>Heb</a:t>
            </a:r>
            <a:r>
              <a:rPr lang="en-GB" sz="1800" dirty="0">
                <a:latin typeface="Lucida Sans" panose="020B0602030504020204" pitchFamily="34" charset="0"/>
              </a:rPr>
              <a:t> </a:t>
            </a:r>
            <a:r>
              <a:rPr lang="en-GB" sz="1800" dirty="0" err="1">
                <a:latin typeface="Lucida Sans" panose="020B0602030504020204" pitchFamily="34" charset="0"/>
              </a:rPr>
              <a:t>gyllid</a:t>
            </a:r>
            <a:r>
              <a:rPr lang="en-GB" sz="1800" dirty="0">
                <a:latin typeface="Lucida Sans" panose="020B0602030504020204" pitchFamily="34" charset="0"/>
              </a:rPr>
              <a:t> </a:t>
            </a:r>
            <a:r>
              <a:rPr lang="en-GB" sz="1800" dirty="0" err="1">
                <a:latin typeface="Lucida Sans" panose="020B0602030504020204" pitchFamily="34" charset="0"/>
              </a:rPr>
              <a:t>digonol</a:t>
            </a:r>
            <a:r>
              <a:rPr lang="en-GB" sz="1800" dirty="0">
                <a:latin typeface="Lucida Sans" panose="020B0602030504020204" pitchFamily="34" charset="0"/>
              </a:rPr>
              <a:t> ac </a:t>
            </a:r>
            <a:r>
              <a:rPr lang="en-GB" sz="1800" dirty="0" err="1">
                <a:latin typeface="Lucida Sans" panose="020B0602030504020204" pitchFamily="34" charset="0"/>
              </a:rPr>
              <a:t>agwedd</a:t>
            </a:r>
            <a:r>
              <a:rPr lang="en-GB" sz="1800" dirty="0">
                <a:latin typeface="Lucida Sans" panose="020B0602030504020204" pitchFamily="34" charset="0"/>
              </a:rPr>
              <a:t> </a:t>
            </a:r>
            <a:r>
              <a:rPr lang="en-GB" sz="1800" dirty="0" err="1">
                <a:latin typeface="Lucida Sans" panose="020B0602030504020204" pitchFamily="34" charset="0"/>
              </a:rPr>
              <a:t>fwy</a:t>
            </a:r>
            <a:r>
              <a:rPr lang="en-GB" sz="1800" dirty="0">
                <a:latin typeface="Lucida Sans" panose="020B0602030504020204" pitchFamily="34" charset="0"/>
              </a:rPr>
              <a:t> </a:t>
            </a:r>
            <a:r>
              <a:rPr lang="en-GB" sz="1800" dirty="0" err="1">
                <a:latin typeface="Lucida Sans" panose="020B0602030504020204" pitchFamily="34" charset="0"/>
              </a:rPr>
              <a:t>cydlynol</a:t>
            </a:r>
            <a:r>
              <a:rPr lang="en-GB" sz="1800" dirty="0">
                <a:latin typeface="Lucida Sans" panose="020B0602030504020204" pitchFamily="34" charset="0"/>
              </a:rPr>
              <a:t>, </a:t>
            </a:r>
            <a:r>
              <a:rPr lang="en-GB" sz="1800" dirty="0" err="1">
                <a:latin typeface="Lucida Sans" panose="020B0602030504020204" pitchFamily="34" charset="0"/>
              </a:rPr>
              <a:t>nid</a:t>
            </a:r>
            <a:r>
              <a:rPr lang="en-GB" sz="1800" dirty="0">
                <a:latin typeface="Lucida Sans" panose="020B0602030504020204" pitchFamily="34" charset="0"/>
              </a:rPr>
              <a:t> </a:t>
            </a:r>
            <a:r>
              <a:rPr lang="en-GB" sz="1800" dirty="0" err="1">
                <a:latin typeface="Lucida Sans" panose="020B0602030504020204" pitchFamily="34" charset="0"/>
              </a:rPr>
              <a:t>yw</a:t>
            </a:r>
            <a:r>
              <a:rPr lang="en-GB" sz="1800" dirty="0">
                <a:latin typeface="Lucida Sans" panose="020B0602030504020204" pitchFamily="34" charset="0"/>
              </a:rPr>
              <a:t> cod </a:t>
            </a:r>
            <a:r>
              <a:rPr lang="en-GB" sz="1800" dirty="0" err="1">
                <a:latin typeface="Lucida Sans" panose="020B0602030504020204" pitchFamily="34" charset="0"/>
              </a:rPr>
              <a:t>ymarfer</a:t>
            </a:r>
            <a:r>
              <a:rPr lang="en-GB" sz="1800" dirty="0">
                <a:latin typeface="Lucida Sans" panose="020B0602030504020204" pitchFamily="34" charset="0"/>
              </a:rPr>
              <a:t> AAA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ddim</a:t>
            </a:r>
            <a:r>
              <a:rPr lang="en-GB" sz="1800" dirty="0">
                <a:latin typeface="Lucida Sans" panose="020B0602030504020204" pitchFamily="34" charset="0"/>
              </a:rPr>
              <a:t> </a:t>
            </a:r>
            <a:r>
              <a:rPr lang="en-GB" sz="1800" dirty="0" err="1">
                <a:latin typeface="Lucida Sans" panose="020B0602030504020204" pitchFamily="34" charset="0"/>
              </a:rPr>
              <a:t>mwy</a:t>
            </a:r>
            <a:r>
              <a:rPr lang="en-GB" sz="1800" dirty="0">
                <a:latin typeface="Lucida Sans" panose="020B0602030504020204" pitchFamily="34" charset="0"/>
              </a:rPr>
              <a:t> nag </a:t>
            </a:r>
            <a:r>
              <a:rPr lang="en-GB" sz="1800" dirty="0" err="1">
                <a:latin typeface="Lucida Sans" panose="020B0602030504020204" pitchFamily="34" charset="0"/>
              </a:rPr>
              <a:t>addewid</a:t>
            </a:r>
            <a:r>
              <a:rPr lang="en-GB" sz="1800" dirty="0">
                <a:latin typeface="Lucida Sans" panose="020B0602030504020204" pitchFamily="34" charset="0"/>
              </a:rPr>
              <a:t> </a:t>
            </a:r>
            <a:r>
              <a:rPr lang="en-GB" sz="1800" dirty="0" err="1">
                <a:latin typeface="Lucida Sans" panose="020B0602030504020204" pitchFamily="34" charset="0"/>
              </a:rPr>
              <a:t>gwag</a:t>
            </a:r>
            <a:r>
              <a:rPr lang="en-GB" sz="1800" dirty="0">
                <a:latin typeface="Lucida Sans" panose="020B0602030504020204" pitchFamily="34" charset="0"/>
              </a:rPr>
              <a:t> </a:t>
            </a:r>
            <a:r>
              <a:rPr lang="en-GB" sz="1800" dirty="0" err="1">
                <a:latin typeface="Lucida Sans" panose="020B0602030504020204" pitchFamily="34" charset="0"/>
              </a:rPr>
              <a:t>gan</a:t>
            </a:r>
            <a:r>
              <a:rPr lang="en-GB" sz="1800" dirty="0">
                <a:latin typeface="Lucida Sans" panose="020B0602030504020204" pitchFamily="34" charset="0"/>
              </a:rPr>
              <a:t> y </a:t>
            </a:r>
            <a:r>
              <a:rPr lang="en-GB" sz="1800" dirty="0" err="1">
                <a:latin typeface="Lucida Sans" panose="020B0602030504020204" pitchFamily="34" charset="0"/>
              </a:rPr>
              <a:t>llywodraeth</a:t>
            </a:r>
            <a:r>
              <a:rPr lang="en-GB" sz="1800" dirty="0">
                <a:latin typeface="Lucida Sans" panose="020B0602030504020204" pitchFamily="34" charset="0"/>
              </a:rPr>
              <a:t> </a:t>
            </a:r>
            <a:r>
              <a:rPr lang="en-GB" sz="1800" dirty="0" err="1">
                <a:latin typeface="Lucida Sans" panose="020B0602030504020204" pitchFamily="34" charset="0"/>
              </a:rPr>
              <a:t>i</a:t>
            </a:r>
            <a:r>
              <a:rPr lang="en-GB" sz="1800" dirty="0">
                <a:latin typeface="Lucida Sans" panose="020B0602030504020204" pitchFamily="34" charset="0"/>
              </a:rPr>
              <a:t> </a:t>
            </a:r>
            <a:r>
              <a:rPr lang="en-GB" sz="1800" dirty="0" err="1">
                <a:latin typeface="Lucida Sans" panose="020B0602030504020204" pitchFamily="34" charset="0"/>
              </a:rPr>
              <a:t>rieni</a:t>
            </a:r>
            <a:r>
              <a:rPr lang="en-GB" sz="1800" dirty="0">
                <a:latin typeface="Lucida Sans" panose="020B0602030504020204" pitchFamily="34" charset="0"/>
              </a:rPr>
              <a:t> a </a:t>
            </a:r>
            <a:r>
              <a:rPr lang="en-GB" sz="1800" dirty="0" err="1">
                <a:latin typeface="Lucida Sans" panose="020B0602030504020204" pitchFamily="34" charset="0"/>
              </a:rPr>
              <a:t>phlant</a:t>
            </a:r>
            <a:r>
              <a:rPr lang="en-GB" sz="1800" dirty="0" smtClean="0">
                <a:latin typeface="Lucida Sans" panose="020B0602030504020204" pitchFamily="34" charset="0"/>
              </a:rPr>
              <a:t>.”</a:t>
            </a:r>
          </a:p>
          <a:p>
            <a:pPr marL="0" indent="0">
              <a:buNone/>
            </a:pPr>
            <a:endParaRPr lang="en-GB" sz="1800" dirty="0">
              <a:latin typeface="Lucida Sans" panose="020B0602030504020204" pitchFamily="34" charset="0"/>
            </a:endParaRPr>
          </a:p>
          <a:p>
            <a:pPr marL="0" indent="0">
              <a:buNone/>
            </a:pPr>
            <a:endParaRPr lang="en-GB" sz="1800" dirty="0" smtClean="0">
              <a:latin typeface="Lucida Sans" panose="020B0602030504020204" pitchFamily="34" charset="0"/>
            </a:endParaRPr>
          </a:p>
          <a:p>
            <a:pPr marL="0" indent="0" algn="r">
              <a:buNone/>
            </a:pPr>
            <a:r>
              <a:rPr lang="en-GB" sz="1600" dirty="0" smtClean="0">
                <a:latin typeface="Lucida Sans" panose="020B0602030504020204" pitchFamily="34" charset="0"/>
              </a:rPr>
              <a:t>(Whiteman, 2020, </a:t>
            </a:r>
            <a:r>
              <a:rPr lang="en-GB" sz="1600" dirty="0" err="1" smtClean="0">
                <a:latin typeface="Lucida Sans" panose="020B0602030504020204" pitchFamily="34" charset="0"/>
              </a:rPr>
              <a:t>yn</a:t>
            </a:r>
            <a:r>
              <a:rPr lang="en-GB" sz="1600" dirty="0" smtClean="0">
                <a:latin typeface="Lucida Sans" panose="020B0602030504020204" pitchFamily="34" charset="0"/>
              </a:rPr>
              <a:t> NAHT, 2021 t. 1)</a:t>
            </a:r>
            <a:endParaRPr lang="en-GB" sz="1600" dirty="0">
              <a:latin typeface="Lucida Sans" panose="020B0602030504020204" pitchFamily="34" charset="0"/>
            </a:endParaRPr>
          </a:p>
        </p:txBody>
      </p:sp>
      <p:sp>
        <p:nvSpPr>
          <p:cNvPr id="4" name="Content Placeholder 3"/>
          <p:cNvSpPr>
            <a:spLocks noGrp="1"/>
          </p:cNvSpPr>
          <p:nvPr>
            <p:ph sz="half" idx="2"/>
          </p:nvPr>
        </p:nvSpPr>
        <p:spPr>
          <a:xfrm>
            <a:off x="4629150" y="1196752"/>
            <a:ext cx="4335338" cy="4980211"/>
          </a:xfrm>
        </p:spPr>
        <p:txBody>
          <a:bodyPr>
            <a:normAutofit/>
          </a:bodyPr>
          <a:lstStyle/>
          <a:p>
            <a:pPr marL="0" indent="0">
              <a:buNone/>
            </a:pPr>
            <a:r>
              <a:rPr lang="en-GB" sz="1800" dirty="0">
                <a:solidFill>
                  <a:srgbClr val="002060"/>
                </a:solidFill>
                <a:latin typeface="Lucida Sans" panose="020B0602030504020204" pitchFamily="34" charset="0"/>
              </a:rPr>
              <a:t>“The picture facing schools supporting children with special educational needs is bleak. Not only are school budgets at breaking point, there have been severe cuts to health and social care provision. Schools are left struggling to meet the needs of our most vulnerable pupils. Without sufficient funding and a more coherent approach, the SEN code of practice is nothing more than an empty promise from government to parents and children</a:t>
            </a:r>
            <a:r>
              <a:rPr lang="en-GB" sz="1800" dirty="0" smtClean="0">
                <a:solidFill>
                  <a:srgbClr val="002060"/>
                </a:solidFill>
                <a:latin typeface="Lucida Sans" panose="020B0602030504020204" pitchFamily="34" charset="0"/>
              </a:rPr>
              <a:t>.”</a:t>
            </a:r>
          </a:p>
          <a:p>
            <a:pPr marL="0" indent="0">
              <a:buNone/>
            </a:pPr>
            <a:endParaRPr lang="en-GB" sz="1800" dirty="0" smtClean="0">
              <a:solidFill>
                <a:srgbClr val="002060"/>
              </a:solidFill>
              <a:latin typeface="Lucida Sans" panose="020B0602030504020204" pitchFamily="34" charset="0"/>
            </a:endParaRPr>
          </a:p>
          <a:p>
            <a:pPr marL="0" indent="0" algn="r">
              <a:buNone/>
            </a:pPr>
            <a:r>
              <a:rPr lang="en-GB" sz="1600" dirty="0" smtClean="0">
                <a:solidFill>
                  <a:srgbClr val="002060"/>
                </a:solidFill>
                <a:latin typeface="Lucida Sans" panose="020B0602030504020204" pitchFamily="34" charset="0"/>
              </a:rPr>
              <a:t>(Whiteman, 2020 in NAHT, 2021, p. 1)</a:t>
            </a:r>
            <a:endParaRPr lang="en-GB" sz="16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800970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rmAutofit fontScale="90000"/>
          </a:bodyPr>
          <a:lstStyle/>
          <a:p>
            <a:r>
              <a:rPr lang="en-GB" sz="2800" dirty="0" err="1" smtClean="0">
                <a:latin typeface="Lucida Sans" panose="020B0602030504020204" pitchFamily="34" charset="0"/>
              </a:rPr>
              <a:t>Ystadegau</a:t>
            </a:r>
            <a:r>
              <a:rPr lang="en-GB" sz="2800" dirty="0" smtClean="0">
                <a:latin typeface="Lucida Sans" panose="020B0602030504020204" pitchFamily="34" charset="0"/>
              </a:rPr>
              <a:t> </a:t>
            </a:r>
            <a:r>
              <a:rPr lang="en-GB" sz="2800" dirty="0" err="1" smtClean="0">
                <a:latin typeface="Lucida Sans" panose="020B0602030504020204" pitchFamily="34" charset="0"/>
              </a:rPr>
              <a:t>Lloegr</a:t>
            </a:r>
            <a:r>
              <a:rPr lang="en-GB" sz="2800" dirty="0" smtClean="0">
                <a:latin typeface="Lucida Sans" panose="020B0602030504020204" pitchFamily="34" charset="0"/>
              </a:rPr>
              <a:t> – </a:t>
            </a:r>
            <a:r>
              <a:rPr lang="en-GB" sz="2800" dirty="0" err="1" smtClean="0">
                <a:latin typeface="Lucida Sans" panose="020B0602030504020204" pitchFamily="34" charset="0"/>
              </a:rPr>
              <a:t>Ymchwil</a:t>
            </a:r>
            <a:r>
              <a:rPr lang="en-GB" sz="2800" dirty="0" smtClean="0">
                <a:latin typeface="Lucida Sans" panose="020B0602030504020204" pitchFamily="34" charset="0"/>
              </a:rPr>
              <a:t> </a:t>
            </a:r>
            <a:r>
              <a:rPr lang="en-GB" sz="2800" dirty="0" err="1" smtClean="0">
                <a:latin typeface="Lucida Sans" panose="020B0602030504020204" pitchFamily="34" charset="0"/>
              </a:rPr>
              <a:t>gan</a:t>
            </a:r>
            <a:r>
              <a:rPr lang="en-GB" sz="2800" dirty="0" smtClean="0">
                <a:latin typeface="Lucida Sans" panose="020B0602030504020204" pitchFamily="34" charset="0"/>
              </a:rPr>
              <a:t> NAHT (2021)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Statistics for England – Research by NAHT (2021)</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79512" y="1196752"/>
            <a:ext cx="4335338" cy="4980211"/>
          </a:xfrm>
        </p:spPr>
        <p:txBody>
          <a:bodyPr>
            <a:normAutofit/>
          </a:bodyPr>
          <a:lstStyle/>
          <a:p>
            <a:r>
              <a:rPr lang="en-GB" sz="1800" dirty="0" smtClean="0">
                <a:latin typeface="Lucida Sans" panose="020B0602030504020204" pitchFamily="34" charset="0"/>
              </a:rPr>
              <a:t>94</a:t>
            </a:r>
            <a:r>
              <a:rPr lang="en-GB" sz="1800" dirty="0">
                <a:latin typeface="Lucida Sans" panose="020B0602030504020204" pitchFamily="34" charset="0"/>
              </a:rPr>
              <a:t>%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ei</a:t>
            </a:r>
            <a:r>
              <a:rPr lang="en-GB" sz="1800" dirty="0">
                <a:latin typeface="Lucida Sans" panose="020B0602030504020204" pitchFamily="34" charset="0"/>
              </a:rPr>
              <a:t> </a:t>
            </a:r>
            <a:r>
              <a:rPr lang="en-GB" sz="1800" dirty="0" err="1">
                <a:latin typeface="Lucida Sans" panose="020B0602030504020204" pitchFamily="34" charset="0"/>
              </a:rPr>
              <a:t>chael</a:t>
            </a:r>
            <a:r>
              <a:rPr lang="en-GB" sz="1800" dirty="0">
                <a:latin typeface="Lucida Sans" panose="020B0602030504020204" pitchFamily="34" charset="0"/>
              </a:rPr>
              <a:t> </a:t>
            </a:r>
            <a:r>
              <a:rPr lang="en-GB" sz="1800" dirty="0" err="1">
                <a:latin typeface="Lucida Sans" panose="020B0602030504020204" pitchFamily="34" charset="0"/>
              </a:rPr>
              <a:t>hi'n</a:t>
            </a:r>
            <a:r>
              <a:rPr lang="en-GB" sz="1800" dirty="0">
                <a:latin typeface="Lucida Sans" panose="020B0602030504020204" pitchFamily="34" charset="0"/>
              </a:rPr>
              <a:t> </a:t>
            </a:r>
            <a:r>
              <a:rPr lang="en-GB" sz="1800" dirty="0" err="1">
                <a:latin typeface="Lucida Sans" panose="020B0602030504020204" pitchFamily="34" charset="0"/>
              </a:rPr>
              <a:t>anoddach</a:t>
            </a:r>
            <a:r>
              <a:rPr lang="en-GB" sz="1800" dirty="0">
                <a:latin typeface="Lucida Sans" panose="020B0602030504020204" pitchFamily="34" charset="0"/>
              </a:rPr>
              <a:t> </a:t>
            </a:r>
            <a:r>
              <a:rPr lang="en-GB" sz="1800" dirty="0" err="1">
                <a:latin typeface="Lucida Sans" panose="020B0602030504020204" pitchFamily="34" charset="0"/>
              </a:rPr>
              <a:t>darparu'r</a:t>
            </a:r>
            <a:r>
              <a:rPr lang="en-GB" sz="1800" dirty="0">
                <a:latin typeface="Lucida Sans" panose="020B0602030504020204" pitchFamily="34" charset="0"/>
              </a:rPr>
              <a:t> </a:t>
            </a:r>
            <a:r>
              <a:rPr lang="en-GB" sz="1800" dirty="0" err="1">
                <a:latin typeface="Lucida Sans" panose="020B0602030504020204" pitchFamily="34" charset="0"/>
              </a:rPr>
              <a:t>gefnogaeth</a:t>
            </a:r>
            <a:r>
              <a:rPr lang="en-GB" sz="1800" dirty="0">
                <a:latin typeface="Lucida Sans" panose="020B0602030504020204" pitchFamily="34" charset="0"/>
              </a:rPr>
              <a:t> </a:t>
            </a:r>
            <a:r>
              <a:rPr lang="en-GB" sz="1800" dirty="0" err="1">
                <a:latin typeface="Lucida Sans" panose="020B0602030504020204" pitchFamily="34" charset="0"/>
              </a:rPr>
              <a:t>sy'n</a:t>
            </a:r>
            <a:r>
              <a:rPr lang="en-GB" sz="1800" dirty="0">
                <a:latin typeface="Lucida Sans" panose="020B0602030504020204" pitchFamily="34" charset="0"/>
              </a:rPr>
              <a:t> </a:t>
            </a:r>
            <a:r>
              <a:rPr lang="en-GB" sz="1800" dirty="0" err="1">
                <a:latin typeface="Lucida Sans" panose="020B0602030504020204" pitchFamily="34" charset="0"/>
              </a:rPr>
              <a:t>ofynnol</a:t>
            </a:r>
            <a:r>
              <a:rPr lang="en-GB" sz="1800" dirty="0">
                <a:latin typeface="Lucida Sans" panose="020B0602030504020204" pitchFamily="34" charset="0"/>
              </a:rPr>
              <a:t> </a:t>
            </a:r>
            <a:r>
              <a:rPr lang="en-GB" sz="1800" dirty="0" err="1">
                <a:latin typeface="Lucida Sans" panose="020B0602030504020204" pitchFamily="34" charset="0"/>
              </a:rPr>
              <a:t>i</a:t>
            </a:r>
            <a:r>
              <a:rPr lang="en-GB" sz="1800" dirty="0">
                <a:latin typeface="Lucida Sans" panose="020B0602030504020204" pitchFamily="34" charset="0"/>
              </a:rPr>
              <a:t> </a:t>
            </a:r>
            <a:r>
              <a:rPr lang="en-GB" sz="1800" dirty="0" err="1">
                <a:latin typeface="Lucida Sans" panose="020B0602030504020204" pitchFamily="34" charset="0"/>
              </a:rPr>
              <a:t>ddiwallu</a:t>
            </a:r>
            <a:r>
              <a:rPr lang="en-GB" sz="1800" dirty="0">
                <a:latin typeface="Lucida Sans" panose="020B0602030504020204" pitchFamily="34" charset="0"/>
              </a:rPr>
              <a:t> </a:t>
            </a:r>
            <a:r>
              <a:rPr lang="en-GB" sz="1800" dirty="0" err="1">
                <a:latin typeface="Lucida Sans" panose="020B0602030504020204" pitchFamily="34" charset="0"/>
              </a:rPr>
              <a:t>anghenion</a:t>
            </a:r>
            <a:r>
              <a:rPr lang="en-GB" sz="1800" dirty="0">
                <a:latin typeface="Lucida Sans" panose="020B0602030504020204" pitchFamily="34" charset="0"/>
              </a:rPr>
              <a:t> </a:t>
            </a:r>
            <a:r>
              <a:rPr lang="en-GB" sz="1800" dirty="0" err="1">
                <a:latin typeface="Lucida Sans" panose="020B0602030504020204" pitchFamily="34" charset="0"/>
              </a:rPr>
              <a:t>disgyblion</a:t>
            </a:r>
            <a:r>
              <a:rPr lang="en-GB" sz="1800" dirty="0">
                <a:latin typeface="Lucida Sans" panose="020B0602030504020204" pitchFamily="34" charset="0"/>
              </a:rPr>
              <a:t> ag SEND </a:t>
            </a:r>
            <a:r>
              <a:rPr lang="en-GB" sz="1800" dirty="0" err="1">
                <a:latin typeface="Lucida Sans" panose="020B0602030504020204" pitchFamily="34" charset="0"/>
              </a:rPr>
              <a:t>na</a:t>
            </a:r>
            <a:r>
              <a:rPr lang="en-GB" sz="1800" dirty="0">
                <a:latin typeface="Lucida Sans" panose="020B0602030504020204" pitchFamily="34" charset="0"/>
              </a:rPr>
              <a:t> </a:t>
            </a:r>
            <a:r>
              <a:rPr lang="en-GB" sz="1800" dirty="0" err="1">
                <a:latin typeface="Lucida Sans" panose="020B0602030504020204" pitchFamily="34" charset="0"/>
              </a:rPr>
              <a:t>dwy</a:t>
            </a:r>
            <a:r>
              <a:rPr lang="en-GB" sz="1800" dirty="0">
                <a:latin typeface="Lucida Sans" panose="020B0602030504020204" pitchFamily="34" charset="0"/>
              </a:rPr>
              <a:t> </a:t>
            </a:r>
            <a:r>
              <a:rPr lang="en-GB" sz="1800" dirty="0" err="1">
                <a:latin typeface="Lucida Sans" panose="020B0602030504020204" pitchFamily="34" charset="0"/>
              </a:rPr>
              <a:t>flynedd</a:t>
            </a:r>
            <a:r>
              <a:rPr lang="en-GB" sz="1800" dirty="0">
                <a:latin typeface="Lucida Sans" panose="020B0602030504020204" pitchFamily="34" charset="0"/>
              </a:rPr>
              <a:t>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ôl</a:t>
            </a:r>
            <a:endParaRPr lang="en-GB" sz="1800" dirty="0">
              <a:latin typeface="Lucida Sans" panose="020B0602030504020204" pitchFamily="34" charset="0"/>
            </a:endParaRPr>
          </a:p>
          <a:p>
            <a:r>
              <a:rPr lang="en-GB" sz="1800" dirty="0" err="1">
                <a:latin typeface="Lucida Sans" panose="020B0602030504020204" pitchFamily="34" charset="0"/>
              </a:rPr>
              <a:t>Dywedodd</a:t>
            </a:r>
            <a:r>
              <a:rPr lang="en-GB" sz="1800" dirty="0">
                <a:latin typeface="Lucida Sans" panose="020B0602030504020204" pitchFamily="34" charset="0"/>
              </a:rPr>
              <a:t> 73% </a:t>
            </a:r>
            <a:r>
              <a:rPr lang="en-GB" sz="1800" dirty="0" err="1" smtClean="0">
                <a:latin typeface="Lucida Sans" panose="020B0602030504020204" pitchFamily="34" charset="0"/>
              </a:rPr>
              <a:t>eu</a:t>
            </a:r>
            <a:r>
              <a:rPr lang="en-GB" sz="1800" dirty="0" smtClean="0">
                <a:latin typeface="Lucida Sans" panose="020B0602030504020204" pitchFamily="34" charset="0"/>
              </a:rPr>
              <a:t> </a:t>
            </a:r>
            <a:r>
              <a:rPr lang="en-GB" sz="1800" dirty="0">
                <a:latin typeface="Lucida Sans" panose="020B0602030504020204" pitchFamily="34" charset="0"/>
              </a:rPr>
              <a:t>bod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anoddach</a:t>
            </a:r>
            <a:r>
              <a:rPr lang="en-GB" sz="1800" dirty="0">
                <a:latin typeface="Lucida Sans" panose="020B0602030504020204" pitchFamily="34" charset="0"/>
              </a:rPr>
              <a:t> </a:t>
            </a:r>
            <a:r>
              <a:rPr lang="en-GB" sz="1800" dirty="0" err="1">
                <a:latin typeface="Lucida Sans" panose="020B0602030504020204" pitchFamily="34" charset="0"/>
              </a:rPr>
              <a:t>darparu</a:t>
            </a:r>
            <a:r>
              <a:rPr lang="en-GB" sz="1800" dirty="0">
                <a:latin typeface="Lucida Sans" panose="020B0602030504020204" pitchFamily="34" charset="0"/>
              </a:rPr>
              <a:t> </a:t>
            </a:r>
            <a:r>
              <a:rPr lang="en-GB" sz="1800" dirty="0" err="1">
                <a:latin typeface="Lucida Sans" panose="020B0602030504020204" pitchFamily="34" charset="0"/>
              </a:rPr>
              <a:t>adnoddau</a:t>
            </a:r>
            <a:r>
              <a:rPr lang="en-GB" sz="1800" dirty="0">
                <a:latin typeface="Lucida Sans" panose="020B0602030504020204" pitchFamily="34" charset="0"/>
              </a:rPr>
              <a:t> </a:t>
            </a:r>
            <a:r>
              <a:rPr lang="en-GB" sz="1800" dirty="0" err="1">
                <a:latin typeface="Lucida Sans" panose="020B0602030504020204" pitchFamily="34" charset="0"/>
              </a:rPr>
              <a:t>ar</a:t>
            </a:r>
            <a:r>
              <a:rPr lang="en-GB" sz="1800" dirty="0">
                <a:latin typeface="Lucida Sans" panose="020B0602030504020204" pitchFamily="34" charset="0"/>
              </a:rPr>
              <a:t> </a:t>
            </a:r>
            <a:r>
              <a:rPr lang="en-GB" sz="1800" dirty="0" err="1">
                <a:latin typeface="Lucida Sans" panose="020B0602030504020204" pitchFamily="34" charset="0"/>
              </a:rPr>
              <a:t>gyfer</a:t>
            </a:r>
            <a:r>
              <a:rPr lang="en-GB" sz="1800" dirty="0">
                <a:latin typeface="Lucida Sans" panose="020B0602030504020204" pitchFamily="34" charset="0"/>
              </a:rPr>
              <a:t> </a:t>
            </a:r>
            <a:r>
              <a:rPr lang="en-GB" sz="1800" dirty="0" err="1">
                <a:latin typeface="Lucida Sans" panose="020B0602030504020204" pitchFamily="34" charset="0"/>
              </a:rPr>
              <a:t>disgyblion</a:t>
            </a:r>
            <a:r>
              <a:rPr lang="en-GB" sz="1800" dirty="0">
                <a:latin typeface="Lucida Sans" panose="020B0602030504020204" pitchFamily="34" charset="0"/>
              </a:rPr>
              <a:t> â SEND </a:t>
            </a:r>
            <a:r>
              <a:rPr lang="en-GB" sz="1800" dirty="0" err="1">
                <a:latin typeface="Lucida Sans" panose="020B0602030504020204" pitchFamily="34" charset="0"/>
              </a:rPr>
              <a:t>oherwydd</a:t>
            </a:r>
            <a:r>
              <a:rPr lang="en-GB" sz="1800" dirty="0">
                <a:latin typeface="Lucida Sans" panose="020B0602030504020204" pitchFamily="34" charset="0"/>
              </a:rPr>
              <a:t> </a:t>
            </a:r>
            <a:r>
              <a:rPr lang="en-GB" sz="1800" dirty="0" err="1">
                <a:latin typeface="Lucida Sans" panose="020B0602030504020204" pitchFamily="34" charset="0"/>
              </a:rPr>
              <a:t>toriadau</a:t>
            </a:r>
            <a:r>
              <a:rPr lang="en-GB" sz="1800" dirty="0">
                <a:latin typeface="Lucida Sans" panose="020B0602030504020204" pitchFamily="34" charset="0"/>
              </a:rPr>
              <a:t> </a:t>
            </a:r>
            <a:r>
              <a:rPr lang="en-GB" sz="1800" dirty="0" err="1">
                <a:latin typeface="Lucida Sans" panose="020B0602030504020204" pitchFamily="34" charset="0"/>
              </a:rPr>
              <a:t>i</a:t>
            </a:r>
            <a:r>
              <a:rPr lang="en-GB" sz="1800" dirty="0">
                <a:latin typeface="Lucida Sans" panose="020B0602030504020204" pitchFamily="34" charset="0"/>
              </a:rPr>
              <a:t> </a:t>
            </a:r>
            <a:r>
              <a:rPr lang="en-GB" sz="1800" dirty="0" err="1">
                <a:latin typeface="Lucida Sans" panose="020B0602030504020204" pitchFamily="34" charset="0"/>
              </a:rPr>
              <a:t>gyllid</a:t>
            </a:r>
            <a:r>
              <a:rPr lang="en-GB" sz="1800" dirty="0">
                <a:latin typeface="Lucida Sans" panose="020B0602030504020204" pitchFamily="34" charset="0"/>
              </a:rPr>
              <a:t> </a:t>
            </a:r>
            <a:r>
              <a:rPr lang="en-GB" sz="1800" dirty="0" err="1">
                <a:latin typeface="Lucida Sans" panose="020B0602030504020204" pitchFamily="34" charset="0"/>
              </a:rPr>
              <a:t>prif</a:t>
            </a:r>
            <a:r>
              <a:rPr lang="en-GB" sz="1800" dirty="0">
                <a:latin typeface="Lucida Sans" panose="020B0602030504020204" pitchFamily="34" charset="0"/>
              </a:rPr>
              <a:t> </a:t>
            </a:r>
            <a:r>
              <a:rPr lang="en-GB" sz="1800" dirty="0" err="1">
                <a:latin typeface="Lucida Sans" panose="020B0602030504020204" pitchFamily="34" charset="0"/>
              </a:rPr>
              <a:t>ffrwd</a:t>
            </a:r>
            <a:r>
              <a:rPr lang="en-GB" sz="1800" dirty="0">
                <a:latin typeface="Lucida Sans" panose="020B0602030504020204" pitchFamily="34" charset="0"/>
              </a:rPr>
              <a:t>, </a:t>
            </a:r>
            <a:r>
              <a:rPr lang="en-GB" sz="1800" dirty="0" err="1">
                <a:latin typeface="Lucida Sans" panose="020B0602030504020204" pitchFamily="34" charset="0"/>
              </a:rPr>
              <a:t>gan</a:t>
            </a:r>
            <a:r>
              <a:rPr lang="en-GB" sz="1800" dirty="0">
                <a:latin typeface="Lucida Sans" panose="020B0602030504020204" pitchFamily="34" charset="0"/>
              </a:rPr>
              <a:t> </a:t>
            </a:r>
            <a:r>
              <a:rPr lang="en-GB" sz="1800" dirty="0" err="1">
                <a:latin typeface="Lucida Sans" panose="020B0602030504020204" pitchFamily="34" charset="0"/>
              </a:rPr>
              <a:t>fod</a:t>
            </a:r>
            <a:r>
              <a:rPr lang="en-GB" sz="1800" dirty="0">
                <a:latin typeface="Lucida Sans" panose="020B0602030504020204" pitchFamily="34" charset="0"/>
              </a:rPr>
              <a:t> </a:t>
            </a:r>
            <a:r>
              <a:rPr lang="en-GB" sz="1800" dirty="0" err="1">
                <a:latin typeface="Lucida Sans" panose="020B0602030504020204" pitchFamily="34" charset="0"/>
              </a:rPr>
              <a:t>toriadau</a:t>
            </a:r>
            <a:r>
              <a:rPr lang="en-GB" sz="1800" dirty="0">
                <a:latin typeface="Lucida Sans" panose="020B0602030504020204" pitchFamily="34" charset="0"/>
              </a:rPr>
              <a:t> </a:t>
            </a:r>
            <a:r>
              <a:rPr lang="en-GB" sz="1800" dirty="0" err="1">
                <a:latin typeface="Lucida Sans" panose="020B0602030504020204" pitchFamily="34" charset="0"/>
              </a:rPr>
              <a:t>i</a:t>
            </a:r>
            <a:r>
              <a:rPr lang="en-GB" sz="1800" dirty="0">
                <a:latin typeface="Lucida Sans" panose="020B0602030504020204" pitchFamily="34" charset="0"/>
              </a:rPr>
              <a:t> </a:t>
            </a:r>
            <a:r>
              <a:rPr lang="en-GB" sz="1800" dirty="0" err="1">
                <a:latin typeface="Lucida Sans" panose="020B0602030504020204" pitchFamily="34" charset="0"/>
              </a:rPr>
              <a:t>gynorthwywyr</a:t>
            </a:r>
            <a:r>
              <a:rPr lang="en-GB" sz="1800" dirty="0">
                <a:latin typeface="Lucida Sans" panose="020B0602030504020204" pitchFamily="34" charset="0"/>
              </a:rPr>
              <a:t> </a:t>
            </a:r>
            <a:r>
              <a:rPr lang="en-GB" sz="1800" dirty="0" err="1">
                <a:latin typeface="Lucida Sans" panose="020B0602030504020204" pitchFamily="34" charset="0"/>
              </a:rPr>
              <a:t>addysgu</a:t>
            </a:r>
            <a:r>
              <a:rPr lang="en-GB" sz="1800" dirty="0">
                <a:latin typeface="Lucida Sans" panose="020B0602030504020204" pitchFamily="34" charset="0"/>
              </a:rPr>
              <a:t> a staff </a:t>
            </a:r>
            <a:r>
              <a:rPr lang="en-GB" sz="1800" dirty="0" err="1">
                <a:latin typeface="Lucida Sans" panose="020B0602030504020204" pitchFamily="34" charset="0"/>
              </a:rPr>
              <a:t>bugeiliol</a:t>
            </a:r>
            <a:r>
              <a:rPr lang="en-GB" sz="1800" dirty="0">
                <a:latin typeface="Lucida Sans" panose="020B0602030504020204" pitchFamily="34" charset="0"/>
              </a:rPr>
              <a:t> </a:t>
            </a:r>
            <a:r>
              <a:rPr lang="en-GB" sz="1800" dirty="0" err="1">
                <a:latin typeface="Lucida Sans" panose="020B0602030504020204" pitchFamily="34" charset="0"/>
              </a:rPr>
              <a:t>wedi</a:t>
            </a:r>
            <a:r>
              <a:rPr lang="en-GB" sz="1800" dirty="0">
                <a:latin typeface="Lucida Sans" panose="020B0602030504020204" pitchFamily="34" charset="0"/>
              </a:rPr>
              <a:t> </a:t>
            </a:r>
            <a:r>
              <a:rPr lang="en-GB" sz="1800" dirty="0" err="1">
                <a:latin typeface="Lucida Sans" panose="020B0602030504020204" pitchFamily="34" charset="0"/>
              </a:rPr>
              <a:t>cael</a:t>
            </a:r>
            <a:r>
              <a:rPr lang="en-GB" sz="1800" dirty="0">
                <a:latin typeface="Lucida Sans" panose="020B0602030504020204" pitchFamily="34" charset="0"/>
              </a:rPr>
              <a:t> </a:t>
            </a:r>
            <a:r>
              <a:rPr lang="en-GB" sz="1800" dirty="0" err="1">
                <a:latin typeface="Lucida Sans" panose="020B0602030504020204" pitchFamily="34" charset="0"/>
              </a:rPr>
              <a:t>effaith</a:t>
            </a:r>
            <a:r>
              <a:rPr lang="en-GB" sz="1800" dirty="0">
                <a:latin typeface="Lucida Sans" panose="020B0602030504020204" pitchFamily="34" charset="0"/>
              </a:rPr>
              <a:t> </a:t>
            </a:r>
            <a:r>
              <a:rPr lang="en-GB" sz="1800" dirty="0" err="1">
                <a:latin typeface="Lucida Sans" panose="020B0602030504020204" pitchFamily="34" charset="0"/>
              </a:rPr>
              <a:t>fawr</a:t>
            </a:r>
            <a:r>
              <a:rPr lang="en-GB" sz="1800" dirty="0">
                <a:latin typeface="Lucida Sans" panose="020B0602030504020204" pitchFamily="34" charset="0"/>
              </a:rPr>
              <a:t> </a:t>
            </a:r>
            <a:r>
              <a:rPr lang="en-GB" sz="1800" dirty="0" err="1">
                <a:latin typeface="Lucida Sans" panose="020B0602030504020204" pitchFamily="34" charset="0"/>
              </a:rPr>
              <a:t>ar</a:t>
            </a:r>
            <a:r>
              <a:rPr lang="en-GB" sz="1800" dirty="0">
                <a:latin typeface="Lucida Sans" panose="020B0602030504020204" pitchFamily="34" charset="0"/>
              </a:rPr>
              <a:t> </a:t>
            </a:r>
            <a:r>
              <a:rPr lang="en-GB" sz="1800" dirty="0" err="1">
                <a:latin typeface="Lucida Sans" panose="020B0602030504020204" pitchFamily="34" charset="0"/>
              </a:rPr>
              <a:t>ysgolion</a:t>
            </a:r>
            <a:r>
              <a:rPr lang="en-GB" sz="1800" dirty="0">
                <a:latin typeface="Lucida Sans" panose="020B0602030504020204" pitchFamily="34" charset="0"/>
              </a:rPr>
              <a:t>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cefnogi</a:t>
            </a:r>
            <a:r>
              <a:rPr lang="en-GB" sz="1800" dirty="0">
                <a:latin typeface="Lucida Sans" panose="020B0602030504020204" pitchFamily="34" charset="0"/>
              </a:rPr>
              <a:t> </a:t>
            </a:r>
            <a:r>
              <a:rPr lang="en-GB" sz="1800" dirty="0" err="1">
                <a:latin typeface="Lucida Sans" panose="020B0602030504020204" pitchFamily="34" charset="0"/>
              </a:rPr>
              <a:t>eu</a:t>
            </a:r>
            <a:r>
              <a:rPr lang="en-GB" sz="1800" dirty="0">
                <a:latin typeface="Lucida Sans" panose="020B0602030504020204" pitchFamily="34" charset="0"/>
              </a:rPr>
              <a:t> </a:t>
            </a:r>
            <a:r>
              <a:rPr lang="en-GB" sz="1800" dirty="0" err="1">
                <a:latin typeface="Lucida Sans" panose="020B0602030504020204" pitchFamily="34" charset="0"/>
              </a:rPr>
              <a:t>disgyblion</a:t>
            </a:r>
            <a:r>
              <a:rPr lang="en-GB" sz="1800" dirty="0">
                <a:latin typeface="Lucida Sans" panose="020B0602030504020204" pitchFamily="34" charset="0"/>
              </a:rPr>
              <a:t> </a:t>
            </a:r>
            <a:r>
              <a:rPr lang="en-GB" sz="1800" dirty="0" err="1">
                <a:latin typeface="Lucida Sans" panose="020B0602030504020204" pitchFamily="34" charset="0"/>
              </a:rPr>
              <a:t>mwyaf</a:t>
            </a:r>
            <a:r>
              <a:rPr lang="en-GB" sz="1800" dirty="0">
                <a:latin typeface="Lucida Sans" panose="020B0602030504020204" pitchFamily="34" charset="0"/>
              </a:rPr>
              <a:t> </a:t>
            </a:r>
            <a:r>
              <a:rPr lang="en-GB" sz="1800" dirty="0" err="1">
                <a:latin typeface="Lucida Sans" panose="020B0602030504020204" pitchFamily="34" charset="0"/>
              </a:rPr>
              <a:t>agored</a:t>
            </a:r>
            <a:r>
              <a:rPr lang="en-GB" sz="1800" dirty="0">
                <a:latin typeface="Lucida Sans" panose="020B0602030504020204" pitchFamily="34" charset="0"/>
              </a:rPr>
              <a:t> </a:t>
            </a:r>
            <a:r>
              <a:rPr lang="en-GB" sz="1800" dirty="0" err="1">
                <a:latin typeface="Lucida Sans" panose="020B0602030504020204" pitchFamily="34" charset="0"/>
              </a:rPr>
              <a:t>i</a:t>
            </a:r>
            <a:r>
              <a:rPr lang="en-GB" sz="1800" dirty="0">
                <a:latin typeface="Lucida Sans" panose="020B0602030504020204" pitchFamily="34" charset="0"/>
              </a:rPr>
              <a:t> </a:t>
            </a:r>
            <a:r>
              <a:rPr lang="en-GB" sz="1800" dirty="0" err="1" smtClean="0">
                <a:latin typeface="Lucida Sans" panose="020B0602030504020204" pitchFamily="34" charset="0"/>
              </a:rPr>
              <a:t>niwed</a:t>
            </a:r>
            <a:endParaRPr lang="en-GB" sz="1800" dirty="0">
              <a:latin typeface="Lucida Sans" panose="020B0602030504020204" pitchFamily="34" charset="0"/>
            </a:endParaRPr>
          </a:p>
          <a:p>
            <a:r>
              <a:rPr lang="en-GB" sz="1800" dirty="0" err="1">
                <a:latin typeface="Lucida Sans" panose="020B0602030504020204" pitchFamily="34" charset="0"/>
              </a:rPr>
              <a:t>Oedi</a:t>
            </a:r>
            <a:r>
              <a:rPr lang="en-GB" sz="1800" dirty="0">
                <a:latin typeface="Lucida Sans" panose="020B0602030504020204" pitchFamily="34" charset="0"/>
              </a:rPr>
              <a:t> </a:t>
            </a:r>
            <a:r>
              <a:rPr lang="en-GB" sz="1800" dirty="0" err="1">
                <a:latin typeface="Lucida Sans" panose="020B0602030504020204" pitchFamily="34" charset="0"/>
              </a:rPr>
              <a:t>hir</a:t>
            </a:r>
            <a:r>
              <a:rPr lang="en-GB" sz="1800" dirty="0">
                <a:latin typeface="Lucida Sans" panose="020B0602030504020204" pitchFamily="34" charset="0"/>
              </a:rPr>
              <a:t> </a:t>
            </a:r>
            <a:r>
              <a:rPr lang="en-GB" sz="1800" dirty="0" err="1">
                <a:latin typeface="Lucida Sans" panose="020B0602030504020204" pitchFamily="34" charset="0"/>
              </a:rPr>
              <a:t>i</a:t>
            </a:r>
            <a:r>
              <a:rPr lang="en-GB" sz="1800" dirty="0">
                <a:latin typeface="Lucida Sans" panose="020B0602030504020204" pitchFamily="34" charset="0"/>
              </a:rPr>
              <a:t> </a:t>
            </a:r>
            <a:r>
              <a:rPr lang="en-GB" sz="1800" dirty="0" err="1">
                <a:latin typeface="Lucida Sans" panose="020B0602030504020204" pitchFamily="34" charset="0"/>
              </a:rPr>
              <a:t>ddisgyblion</a:t>
            </a:r>
            <a:r>
              <a:rPr lang="en-GB" sz="1800" dirty="0">
                <a:latin typeface="Lucida Sans" panose="020B0602030504020204" pitchFamily="34" charset="0"/>
              </a:rPr>
              <a:t> </a:t>
            </a:r>
            <a:r>
              <a:rPr lang="en-GB" sz="1800" dirty="0" err="1">
                <a:latin typeface="Lucida Sans" panose="020B0602030504020204" pitchFamily="34" charset="0"/>
              </a:rPr>
              <a:t>gael</a:t>
            </a:r>
            <a:r>
              <a:rPr lang="en-GB" sz="1800" dirty="0">
                <a:latin typeface="Lucida Sans" panose="020B0602030504020204" pitchFamily="34" charset="0"/>
              </a:rPr>
              <a:t> </a:t>
            </a:r>
            <a:r>
              <a:rPr lang="en-GB" sz="1800" dirty="0" err="1">
                <a:latin typeface="Lucida Sans" panose="020B0602030504020204" pitchFamily="34" charset="0"/>
              </a:rPr>
              <a:t>eu</a:t>
            </a:r>
            <a:r>
              <a:rPr lang="en-GB" sz="1800" dirty="0">
                <a:latin typeface="Lucida Sans" panose="020B0602030504020204" pitchFamily="34" charset="0"/>
              </a:rPr>
              <a:t> </a:t>
            </a:r>
            <a:r>
              <a:rPr lang="en-GB" sz="1800" dirty="0" err="1">
                <a:latin typeface="Lucida Sans" panose="020B0602030504020204" pitchFamily="34" charset="0"/>
              </a:rPr>
              <a:t>hasesu</a:t>
            </a:r>
            <a:r>
              <a:rPr lang="en-GB" sz="1800" dirty="0">
                <a:latin typeface="Lucida Sans" panose="020B0602030504020204" pitchFamily="34" charset="0"/>
              </a:rPr>
              <a:t> - 15% </a:t>
            </a:r>
            <a:r>
              <a:rPr lang="en-GB" sz="1800" dirty="0" err="1">
                <a:latin typeface="Lucida Sans" panose="020B0602030504020204" pitchFamily="34" charset="0"/>
              </a:rPr>
              <a:t>yn</a:t>
            </a:r>
            <a:r>
              <a:rPr lang="en-GB" sz="1800" dirty="0">
                <a:latin typeface="Lucida Sans" panose="020B0602030504020204" pitchFamily="34" charset="0"/>
              </a:rPr>
              <a:t> </a:t>
            </a:r>
            <a:r>
              <a:rPr lang="en-GB" sz="1800" dirty="0" err="1">
                <a:latin typeface="Lucida Sans" panose="020B0602030504020204" pitchFamily="34" charset="0"/>
              </a:rPr>
              <a:t>aros</a:t>
            </a:r>
            <a:r>
              <a:rPr lang="en-GB" sz="1800" dirty="0">
                <a:latin typeface="Lucida Sans" panose="020B0602030504020204" pitchFamily="34" charset="0"/>
              </a:rPr>
              <a:t> </a:t>
            </a:r>
            <a:r>
              <a:rPr lang="en-GB" sz="1800" dirty="0" err="1">
                <a:latin typeface="Lucida Sans" panose="020B0602030504020204" pitchFamily="34" charset="0"/>
              </a:rPr>
              <a:t>dros</a:t>
            </a:r>
            <a:r>
              <a:rPr lang="en-GB" sz="1800" dirty="0">
                <a:latin typeface="Lucida Sans" panose="020B0602030504020204" pitchFamily="34" charset="0"/>
              </a:rPr>
              <a:t> 6 </a:t>
            </a:r>
            <a:r>
              <a:rPr lang="en-GB" sz="1800" dirty="0" err="1">
                <a:latin typeface="Lucida Sans" panose="020B0602030504020204" pitchFamily="34" charset="0"/>
              </a:rPr>
              <a:t>mis</a:t>
            </a:r>
            <a:r>
              <a:rPr lang="en-GB" sz="1800" dirty="0">
                <a:latin typeface="Lucida Sans" panose="020B0602030504020204" pitchFamily="34" charset="0"/>
              </a:rPr>
              <a:t> </a:t>
            </a:r>
            <a:r>
              <a:rPr lang="en-GB" sz="1800" dirty="0" err="1">
                <a:latin typeface="Lucida Sans" panose="020B0602030504020204" pitchFamily="34" charset="0"/>
              </a:rPr>
              <a:t>ar</a:t>
            </a:r>
            <a:r>
              <a:rPr lang="en-GB" sz="1800" dirty="0">
                <a:latin typeface="Lucida Sans" panose="020B0602030504020204" pitchFamily="34" charset="0"/>
              </a:rPr>
              <a:t> </a:t>
            </a:r>
            <a:r>
              <a:rPr lang="en-GB" sz="1800" dirty="0" err="1">
                <a:latin typeface="Lucida Sans" panose="020B0602030504020204" pitchFamily="34" charset="0"/>
              </a:rPr>
              <a:t>ôl</a:t>
            </a:r>
            <a:r>
              <a:rPr lang="en-GB" sz="1800" dirty="0">
                <a:latin typeface="Lucida Sans" panose="020B0602030504020204" pitchFamily="34" charset="0"/>
              </a:rPr>
              <a:t> </a:t>
            </a:r>
            <a:r>
              <a:rPr lang="en-GB" sz="1800" dirty="0" err="1">
                <a:latin typeface="Lucida Sans" panose="020B0602030504020204" pitchFamily="34" charset="0"/>
              </a:rPr>
              <a:t>cael</a:t>
            </a:r>
            <a:r>
              <a:rPr lang="en-GB" sz="1800" dirty="0">
                <a:latin typeface="Lucida Sans" panose="020B0602030504020204" pitchFamily="34" charset="0"/>
              </a:rPr>
              <a:t> </a:t>
            </a:r>
            <a:r>
              <a:rPr lang="en-GB" sz="1800" dirty="0" err="1">
                <a:latin typeface="Lucida Sans" panose="020B0602030504020204" pitchFamily="34" charset="0"/>
              </a:rPr>
              <a:t>eu</a:t>
            </a:r>
            <a:r>
              <a:rPr lang="en-GB" sz="1800" dirty="0">
                <a:latin typeface="Lucida Sans" panose="020B0602030504020204" pitchFamily="34" charset="0"/>
              </a:rPr>
              <a:t> </a:t>
            </a:r>
            <a:r>
              <a:rPr lang="en-GB" sz="1800" dirty="0" err="1">
                <a:latin typeface="Lucida Sans" panose="020B0602030504020204" pitchFamily="34" charset="0"/>
              </a:rPr>
              <a:t>cyfeirio</a:t>
            </a:r>
            <a:r>
              <a:rPr lang="en-GB" sz="1800" dirty="0">
                <a:latin typeface="Lucida Sans" panose="020B0602030504020204" pitchFamily="34" charset="0"/>
              </a:rPr>
              <a:t> am </a:t>
            </a:r>
            <a:r>
              <a:rPr lang="en-GB" sz="1800" dirty="0" err="1">
                <a:latin typeface="Lucida Sans" panose="020B0602030504020204" pitchFamily="34" charset="0"/>
              </a:rPr>
              <a:t>asesiad</a:t>
            </a:r>
            <a:endParaRPr lang="en-GB" sz="1800" dirty="0">
              <a:latin typeface="Lucida Sans" panose="020B0602030504020204" pitchFamily="34" charset="0"/>
            </a:endParaRPr>
          </a:p>
        </p:txBody>
      </p:sp>
      <p:sp>
        <p:nvSpPr>
          <p:cNvPr id="4" name="Content Placeholder 3"/>
          <p:cNvSpPr>
            <a:spLocks noGrp="1"/>
          </p:cNvSpPr>
          <p:nvPr>
            <p:ph sz="half" idx="2"/>
          </p:nvPr>
        </p:nvSpPr>
        <p:spPr>
          <a:xfrm>
            <a:off x="4629150" y="1124744"/>
            <a:ext cx="4335338" cy="5052220"/>
          </a:xfrm>
        </p:spPr>
        <p:txBody>
          <a:bodyPr>
            <a:normAutofit/>
          </a:bodyPr>
          <a:lstStyle/>
          <a:p>
            <a:r>
              <a:rPr lang="en-GB" sz="1900" dirty="0">
                <a:solidFill>
                  <a:srgbClr val="002060"/>
                </a:solidFill>
                <a:latin typeface="Lucida Sans" panose="020B0602030504020204" pitchFamily="34" charset="0"/>
              </a:rPr>
              <a:t>94% </a:t>
            </a:r>
            <a:r>
              <a:rPr lang="en-GB" sz="1900" dirty="0" smtClean="0">
                <a:solidFill>
                  <a:srgbClr val="002060"/>
                </a:solidFill>
                <a:latin typeface="Lucida Sans" panose="020B0602030504020204" pitchFamily="34" charset="0"/>
              </a:rPr>
              <a:t>finding </a:t>
            </a:r>
            <a:r>
              <a:rPr lang="en-GB" sz="1900" dirty="0">
                <a:solidFill>
                  <a:srgbClr val="002060"/>
                </a:solidFill>
                <a:latin typeface="Lucida Sans" panose="020B0602030504020204" pitchFamily="34" charset="0"/>
              </a:rPr>
              <a:t>it harder to </a:t>
            </a:r>
            <a:r>
              <a:rPr lang="en-GB" sz="1900" dirty="0" smtClean="0">
                <a:solidFill>
                  <a:srgbClr val="002060"/>
                </a:solidFill>
                <a:latin typeface="Lucida Sans" panose="020B0602030504020204" pitchFamily="34" charset="0"/>
              </a:rPr>
              <a:t>provide support </a:t>
            </a:r>
            <a:r>
              <a:rPr lang="en-GB" sz="1900" dirty="0">
                <a:solidFill>
                  <a:srgbClr val="002060"/>
                </a:solidFill>
                <a:latin typeface="Lucida Sans" panose="020B0602030504020204" pitchFamily="34" charset="0"/>
              </a:rPr>
              <a:t>required to </a:t>
            </a:r>
            <a:r>
              <a:rPr lang="en-GB" sz="1900" dirty="0" smtClean="0">
                <a:solidFill>
                  <a:srgbClr val="002060"/>
                </a:solidFill>
                <a:latin typeface="Lucida Sans" panose="020B0602030504020204" pitchFamily="34" charset="0"/>
              </a:rPr>
              <a:t>meet </a:t>
            </a:r>
            <a:r>
              <a:rPr lang="en-GB" sz="1900" dirty="0">
                <a:solidFill>
                  <a:srgbClr val="002060"/>
                </a:solidFill>
                <a:latin typeface="Lucida Sans" panose="020B0602030504020204" pitchFamily="34" charset="0"/>
              </a:rPr>
              <a:t>needs of pupils with SEND than </a:t>
            </a:r>
            <a:r>
              <a:rPr lang="en-GB" sz="1900" dirty="0" smtClean="0">
                <a:solidFill>
                  <a:srgbClr val="002060"/>
                </a:solidFill>
                <a:latin typeface="Lucida Sans" panose="020B0602030504020204" pitchFamily="34" charset="0"/>
              </a:rPr>
              <a:t>two </a:t>
            </a:r>
            <a:r>
              <a:rPr lang="en-GB" sz="1900" dirty="0">
                <a:solidFill>
                  <a:srgbClr val="002060"/>
                </a:solidFill>
                <a:latin typeface="Lucida Sans" panose="020B0602030504020204" pitchFamily="34" charset="0"/>
              </a:rPr>
              <a:t>years </a:t>
            </a:r>
            <a:r>
              <a:rPr lang="en-GB" sz="1900" dirty="0" smtClean="0">
                <a:solidFill>
                  <a:srgbClr val="002060"/>
                </a:solidFill>
                <a:latin typeface="Lucida Sans" panose="020B0602030504020204" pitchFamily="34" charset="0"/>
              </a:rPr>
              <a:t>ago</a:t>
            </a:r>
          </a:p>
          <a:p>
            <a:r>
              <a:rPr lang="en-GB" sz="1900" dirty="0" smtClean="0">
                <a:solidFill>
                  <a:srgbClr val="002060"/>
                </a:solidFill>
                <a:latin typeface="Lucida Sans" panose="020B0602030504020204" pitchFamily="34" charset="0"/>
              </a:rPr>
              <a:t>73% said </a:t>
            </a:r>
            <a:r>
              <a:rPr lang="en-GB" sz="1900" dirty="0">
                <a:solidFill>
                  <a:srgbClr val="002060"/>
                </a:solidFill>
                <a:latin typeface="Lucida Sans" panose="020B0602030504020204" pitchFamily="34" charset="0"/>
              </a:rPr>
              <a:t>it was harder to resource support for pupils with SEND due to cuts to mainstream funding, as cuts to teaching assistants and pastoral staff have had a major impact on schools supporting their most vulnerable </a:t>
            </a:r>
            <a:r>
              <a:rPr lang="en-GB" sz="1900" dirty="0" smtClean="0">
                <a:solidFill>
                  <a:srgbClr val="002060"/>
                </a:solidFill>
                <a:latin typeface="Lucida Sans" panose="020B0602030504020204" pitchFamily="34" charset="0"/>
              </a:rPr>
              <a:t>pupils</a:t>
            </a:r>
          </a:p>
          <a:p>
            <a:r>
              <a:rPr lang="en-GB" sz="1900" dirty="0">
                <a:solidFill>
                  <a:srgbClr val="002060"/>
                </a:solidFill>
                <a:latin typeface="Lucida Sans" panose="020B0602030504020204" pitchFamily="34" charset="0"/>
              </a:rPr>
              <a:t>L</a:t>
            </a:r>
            <a:r>
              <a:rPr lang="en-GB" sz="1900" dirty="0" smtClean="0">
                <a:solidFill>
                  <a:srgbClr val="002060"/>
                </a:solidFill>
                <a:latin typeface="Lucida Sans" panose="020B0602030504020204" pitchFamily="34" charset="0"/>
              </a:rPr>
              <a:t>ong </a:t>
            </a:r>
            <a:r>
              <a:rPr lang="en-GB" sz="1900" dirty="0">
                <a:solidFill>
                  <a:srgbClr val="002060"/>
                </a:solidFill>
                <a:latin typeface="Lucida Sans" panose="020B0602030504020204" pitchFamily="34" charset="0"/>
              </a:rPr>
              <a:t>delays </a:t>
            </a:r>
            <a:r>
              <a:rPr lang="en-GB" sz="1900" dirty="0" smtClean="0">
                <a:solidFill>
                  <a:srgbClr val="002060"/>
                </a:solidFill>
                <a:latin typeface="Lucida Sans" panose="020B0602030504020204" pitchFamily="34" charset="0"/>
              </a:rPr>
              <a:t>for pupils </a:t>
            </a:r>
            <a:r>
              <a:rPr lang="en-GB" sz="1900" dirty="0">
                <a:solidFill>
                  <a:srgbClr val="002060"/>
                </a:solidFill>
                <a:latin typeface="Lucida Sans" panose="020B0602030504020204" pitchFamily="34" charset="0"/>
              </a:rPr>
              <a:t>to be assessed – </a:t>
            </a:r>
            <a:r>
              <a:rPr lang="en-GB" sz="1900" dirty="0" smtClean="0">
                <a:solidFill>
                  <a:srgbClr val="002060"/>
                </a:solidFill>
                <a:latin typeface="Lucida Sans" panose="020B0602030504020204" pitchFamily="34" charset="0"/>
              </a:rPr>
              <a:t>15</a:t>
            </a:r>
            <a:r>
              <a:rPr lang="en-GB" sz="1900" dirty="0">
                <a:solidFill>
                  <a:srgbClr val="002060"/>
                </a:solidFill>
                <a:latin typeface="Lucida Sans" panose="020B0602030504020204" pitchFamily="34" charset="0"/>
              </a:rPr>
              <a:t>% waiting over 6 months from referral for an </a:t>
            </a:r>
            <a:r>
              <a:rPr lang="en-GB" sz="1900" dirty="0" smtClean="0">
                <a:solidFill>
                  <a:srgbClr val="002060"/>
                </a:solidFill>
                <a:latin typeface="Lucida Sans" panose="020B0602030504020204" pitchFamily="34" charset="0"/>
              </a:rPr>
              <a:t>assessment</a:t>
            </a:r>
          </a:p>
        </p:txBody>
      </p:sp>
    </p:spTree>
    <p:extLst>
      <p:ext uri="{BB962C8B-B14F-4D97-AF65-F5344CB8AC3E}">
        <p14:creationId xmlns:p14="http://schemas.microsoft.com/office/powerpoint/2010/main" val="1014772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altLang="cy-GB" sz="3200" dirty="0" smtClean="0">
                <a:latin typeface="Lucida Sans" panose="020B0602030504020204" pitchFamily="34" charset="0"/>
              </a:rPr>
              <a:t>Ymyrraeth Gynnar</a:t>
            </a:r>
            <a:r>
              <a:rPr lang="cy-GB" altLang="cy-GB" sz="3200" dirty="0">
                <a:latin typeface="Lucida Sans" panose="020B0602030504020204" pitchFamily="34" charset="0"/>
              </a:rPr>
              <a:t/>
            </a:r>
            <a:br>
              <a:rPr lang="cy-GB" altLang="cy-GB" sz="3200" dirty="0">
                <a:latin typeface="Lucida Sans" panose="020B0602030504020204" pitchFamily="34" charset="0"/>
              </a:rPr>
            </a:br>
            <a:r>
              <a:rPr lang="en-GB" altLang="cy-GB" sz="3200" dirty="0" smtClean="0">
                <a:solidFill>
                  <a:srgbClr val="002060"/>
                </a:solidFill>
                <a:latin typeface="Lucida Sans" panose="020B0602030504020204" pitchFamily="34" charset="0"/>
              </a:rPr>
              <a:t>Early Intervention</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4038600" cy="4392613"/>
          </a:xfrm>
        </p:spPr>
        <p:txBody>
          <a:bodyPr rtlCol="0">
            <a:normAutofit lnSpcReduction="10000"/>
          </a:bodyPr>
          <a:lstStyle/>
          <a:p>
            <a:pPr>
              <a:buFontTx/>
              <a:buChar char="•"/>
              <a:defRPr/>
            </a:pPr>
            <a:r>
              <a:rPr lang="cy-GB" altLang="cy-GB" kern="0" dirty="0" smtClean="0">
                <a:solidFill>
                  <a:srgbClr val="000000"/>
                </a:solidFill>
                <a:latin typeface="Lucida Sans" panose="020B0602030504020204" pitchFamily="34" charset="0"/>
                <a:ea typeface="MS PGothic" pitchFamily="34" charset="-128"/>
              </a:rPr>
              <a:t>Gellir </a:t>
            </a:r>
            <a:r>
              <a:rPr lang="cy-GB" altLang="cy-GB" kern="0" dirty="0">
                <a:solidFill>
                  <a:srgbClr val="000000"/>
                </a:solidFill>
                <a:latin typeface="Lucida Sans" panose="020B0602030504020204" pitchFamily="34" charset="0"/>
                <a:ea typeface="MS PGothic" pitchFamily="34" charset="-128"/>
              </a:rPr>
              <a:t>seilio rhaglenni ymyrraeth cynnar ar ganolfannau, y cartref, ysbyty, neu gyfuniad</a:t>
            </a:r>
            <a:r>
              <a:rPr lang="cy-GB" altLang="cy-GB" kern="0" dirty="0" smtClean="0">
                <a:solidFill>
                  <a:srgbClr val="000000"/>
                </a:solidFill>
                <a:latin typeface="Lucida Sans" panose="020B0602030504020204" pitchFamily="34" charset="0"/>
                <a:ea typeface="MS PGothic" pitchFamily="34" charset="-128"/>
              </a:rPr>
              <a:t>.</a:t>
            </a:r>
          </a:p>
          <a:p>
            <a:pPr>
              <a:buFontTx/>
              <a:buChar char="•"/>
              <a:defRPr/>
            </a:pPr>
            <a:r>
              <a:rPr lang="cy-GB" altLang="cy-GB" kern="0" dirty="0">
                <a:solidFill>
                  <a:srgbClr val="000000"/>
                </a:solidFill>
                <a:latin typeface="Lucida Sans" panose="020B0602030504020204" pitchFamily="34" charset="0"/>
                <a:ea typeface="MS PGothic" pitchFamily="34" charset="-128"/>
              </a:rPr>
              <a:t>Mae gwasanaethau ymyrraeth cynnar yn canolbwyntio ar y plentyn a'r teulu gyda'i gilydd.</a:t>
            </a:r>
          </a:p>
          <a:p>
            <a:pPr marL="0" indent="0">
              <a:buNone/>
              <a:defRPr/>
            </a:pPr>
            <a:endParaRPr lang="cy-GB" altLang="cy-GB" kern="0" dirty="0">
              <a:solidFill>
                <a:srgbClr val="000000"/>
              </a:solidFill>
              <a:latin typeface="Lucida Sans" panose="020B0602030504020204" pitchFamily="34" charset="0"/>
              <a:ea typeface="MS PGothic" pitchFamily="34" charset="-128"/>
            </a:endParaRPr>
          </a:p>
        </p:txBody>
      </p:sp>
      <p:sp>
        <p:nvSpPr>
          <p:cNvPr id="4100" name="Rectangle 5"/>
          <p:cNvSpPr>
            <a:spLocks noGrp="1" noChangeArrowheads="1"/>
          </p:cNvSpPr>
          <p:nvPr>
            <p:ph sz="half" idx="2"/>
          </p:nvPr>
        </p:nvSpPr>
        <p:spPr>
          <a:xfrm>
            <a:off x="4495800" y="1196975"/>
            <a:ext cx="4396680" cy="5500688"/>
          </a:xfrm>
        </p:spPr>
        <p:txBody>
          <a:bodyPr rtlCol="0">
            <a:normAutofit lnSpcReduction="10000"/>
          </a:bodyPr>
          <a:lstStyle/>
          <a:p>
            <a:pPr>
              <a:defRPr/>
            </a:pPr>
            <a:r>
              <a:rPr lang="en-US" altLang="cy-GB" dirty="0" smtClean="0">
                <a:solidFill>
                  <a:srgbClr val="002060"/>
                </a:solidFill>
                <a:latin typeface="Lucida Sans" pitchFamily="34" charset="0"/>
              </a:rPr>
              <a:t>Early </a:t>
            </a:r>
            <a:r>
              <a:rPr lang="en-US" altLang="cy-GB" dirty="0">
                <a:solidFill>
                  <a:srgbClr val="002060"/>
                </a:solidFill>
                <a:latin typeface="Lucida Sans" pitchFamily="34" charset="0"/>
              </a:rPr>
              <a:t>intervention </a:t>
            </a:r>
            <a:r>
              <a:rPr lang="en-US" altLang="cy-GB" dirty="0" err="1" smtClean="0">
                <a:solidFill>
                  <a:srgbClr val="002060"/>
                </a:solidFill>
                <a:latin typeface="Lucida Sans" pitchFamily="34" charset="0"/>
              </a:rPr>
              <a:t>programmes</a:t>
            </a:r>
            <a:r>
              <a:rPr lang="en-US" altLang="cy-GB" dirty="0" smtClean="0">
                <a:solidFill>
                  <a:srgbClr val="002060"/>
                </a:solidFill>
                <a:latin typeface="Lucida Sans" pitchFamily="34" charset="0"/>
              </a:rPr>
              <a:t> </a:t>
            </a:r>
            <a:r>
              <a:rPr lang="en-US" altLang="cy-GB" dirty="0">
                <a:solidFill>
                  <a:srgbClr val="002060"/>
                </a:solidFill>
                <a:latin typeface="Lucida Sans" pitchFamily="34" charset="0"/>
              </a:rPr>
              <a:t>may be </a:t>
            </a:r>
            <a:r>
              <a:rPr lang="en-US" altLang="cy-GB" dirty="0" err="1" smtClean="0">
                <a:solidFill>
                  <a:srgbClr val="002060"/>
                </a:solidFill>
                <a:latin typeface="Lucida Sans" pitchFamily="34" charset="0"/>
              </a:rPr>
              <a:t>centre</a:t>
            </a:r>
            <a:r>
              <a:rPr lang="en-US" altLang="cy-GB" dirty="0" smtClean="0">
                <a:solidFill>
                  <a:srgbClr val="002060"/>
                </a:solidFill>
                <a:latin typeface="Lucida Sans" pitchFamily="34" charset="0"/>
              </a:rPr>
              <a:t>-based</a:t>
            </a:r>
            <a:r>
              <a:rPr lang="en-US" altLang="cy-GB" dirty="0">
                <a:solidFill>
                  <a:srgbClr val="002060"/>
                </a:solidFill>
                <a:latin typeface="Lucida Sans" pitchFamily="34" charset="0"/>
              </a:rPr>
              <a:t>, home-based, hospital-based, or a combination. </a:t>
            </a:r>
            <a:endParaRPr lang="en-US" altLang="cy-GB" dirty="0" smtClean="0">
              <a:solidFill>
                <a:srgbClr val="002060"/>
              </a:solidFill>
              <a:latin typeface="Lucida Sans" pitchFamily="34" charset="0"/>
            </a:endParaRPr>
          </a:p>
          <a:p>
            <a:pPr>
              <a:defRPr/>
            </a:pPr>
            <a:r>
              <a:rPr lang="en-US" altLang="cy-GB" dirty="0">
                <a:solidFill>
                  <a:srgbClr val="002060"/>
                </a:solidFill>
                <a:latin typeface="Lucida Sans" pitchFamily="34" charset="0"/>
              </a:rPr>
              <a:t>Early intervention services focus on the child and family together. </a:t>
            </a:r>
          </a:p>
          <a:p>
            <a:pPr marL="0" indent="0">
              <a:buNone/>
              <a:defRPr/>
            </a:pPr>
            <a:endParaRPr lang="en-US" altLang="cy-GB" dirty="0">
              <a:solidFill>
                <a:srgbClr val="002060"/>
              </a:solidFill>
              <a:latin typeface="Lucida Sans" pitchFamily="34" charset="0"/>
            </a:endParaRPr>
          </a:p>
          <a:p>
            <a:pPr marL="0" indent="0">
              <a:buFont typeface="Arial" panose="020B0604020202020204" pitchFamily="34" charset="0"/>
              <a:buNone/>
              <a:defRPr/>
            </a:pPr>
            <a:endParaRPr lang="cy-GB" altLang="cy-GB" sz="2400" dirty="0" smtClean="0">
              <a:latin typeface="Lucida Sans" pitchFamily="34" charset="0"/>
            </a:endParaRPr>
          </a:p>
        </p:txBody>
      </p:sp>
    </p:spTree>
    <p:extLst>
      <p:ext uri="{BB962C8B-B14F-4D97-AF65-F5344CB8AC3E}">
        <p14:creationId xmlns:p14="http://schemas.microsoft.com/office/powerpoint/2010/main" val="656114597"/>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altLang="cy-GB" sz="3200" dirty="0" smtClean="0">
                <a:latin typeface="Lucida Sans" panose="020B0602030504020204" pitchFamily="34" charset="0"/>
              </a:rPr>
              <a:t>Darllenwch...</a:t>
            </a:r>
            <a:r>
              <a:rPr lang="cy-GB" altLang="cy-GB" sz="3200" dirty="0">
                <a:latin typeface="Lucida Sans" panose="020B0602030504020204" pitchFamily="34" charset="0"/>
              </a:rPr>
              <a:t/>
            </a:r>
            <a:br>
              <a:rPr lang="cy-GB" altLang="cy-GB" sz="3200" dirty="0">
                <a:latin typeface="Lucida Sans" panose="020B0602030504020204" pitchFamily="34" charset="0"/>
              </a:rPr>
            </a:br>
            <a:r>
              <a:rPr lang="en-GB" altLang="cy-GB" sz="3200" dirty="0" smtClean="0">
                <a:solidFill>
                  <a:srgbClr val="002060"/>
                </a:solidFill>
                <a:latin typeface="Lucida Sans" panose="020B0602030504020204" pitchFamily="34" charset="0"/>
              </a:rPr>
              <a:t>Read…</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7787208" cy="4392613"/>
          </a:xfrm>
        </p:spPr>
        <p:txBody>
          <a:bodyPr rtlCol="0">
            <a:normAutofit/>
          </a:bodyPr>
          <a:lstStyle/>
          <a:p>
            <a:pPr marL="0" indent="0">
              <a:buNone/>
              <a:defRPr/>
            </a:pPr>
            <a:r>
              <a:rPr lang="en-GB" dirty="0">
                <a:latin typeface="Lucida Sans" panose="020B0602030504020204" pitchFamily="34" charset="0"/>
                <a:hlinkClick r:id="rId3"/>
              </a:rPr>
              <a:t>Specialist Nursery Interventions for pre-school children in </a:t>
            </a:r>
            <a:r>
              <a:rPr lang="en-GB" dirty="0" smtClean="0">
                <a:latin typeface="Lucida Sans" panose="020B0602030504020204" pitchFamily="34" charset="0"/>
                <a:hlinkClick r:id="rId3"/>
              </a:rPr>
              <a:t>Kent</a:t>
            </a:r>
            <a:endParaRPr lang="en-GB" dirty="0">
              <a:latin typeface="Lucida Sans" panose="020B0602030504020204" pitchFamily="34" charset="0"/>
            </a:endParaRPr>
          </a:p>
          <a:p>
            <a:pPr marL="0" indent="0">
              <a:buNone/>
              <a:defRPr/>
            </a:pPr>
            <a:endParaRPr lang="cy-GB" altLang="cy-GB" kern="0" dirty="0" smtClean="0">
              <a:solidFill>
                <a:srgbClr val="000000"/>
              </a:solidFill>
              <a:latin typeface="Lucida Sans" panose="020B0602030504020204" pitchFamily="34" charset="0"/>
              <a:ea typeface="MS PGothic" pitchFamily="34" charset="-128"/>
            </a:endParaRPr>
          </a:p>
          <a:p>
            <a:pPr marL="0" indent="0">
              <a:buNone/>
              <a:defRPr/>
            </a:pPr>
            <a:r>
              <a:rPr lang="cy-GB" altLang="cy-GB" kern="0" dirty="0" smtClean="0">
                <a:solidFill>
                  <a:srgbClr val="000000"/>
                </a:solidFill>
                <a:latin typeface="Lucida Sans" panose="020B0602030504020204" pitchFamily="34" charset="0"/>
                <a:ea typeface="MS PGothic" pitchFamily="34" charset="-128"/>
                <a:hlinkClick r:id="rId4"/>
              </a:rPr>
              <a:t>Flying Start</a:t>
            </a:r>
            <a:endParaRPr lang="cy-GB" altLang="cy-GB" kern="0" dirty="0" smtClean="0">
              <a:solidFill>
                <a:srgbClr val="000000"/>
              </a:solidFill>
              <a:latin typeface="Lucida Sans" panose="020B0602030504020204" pitchFamily="34" charset="0"/>
              <a:ea typeface="MS PGothic" pitchFamily="34" charset="-128"/>
            </a:endParaRPr>
          </a:p>
          <a:p>
            <a:pPr marL="0" indent="0">
              <a:buNone/>
              <a:defRPr/>
            </a:pPr>
            <a:endParaRPr lang="cy-GB" altLang="cy-GB" kern="0" dirty="0">
              <a:solidFill>
                <a:srgbClr val="000000"/>
              </a:solidFill>
              <a:latin typeface="Lucida Sans" panose="020B0602030504020204" pitchFamily="34" charset="0"/>
              <a:ea typeface="MS PGothic" pitchFamily="34" charset="-128"/>
            </a:endParaRPr>
          </a:p>
          <a:p>
            <a:pPr marL="0" indent="0">
              <a:buNone/>
              <a:defRPr/>
            </a:pPr>
            <a:r>
              <a:rPr lang="en-GB" dirty="0">
                <a:latin typeface="Lucida Sans" panose="020B0602030504020204" pitchFamily="34" charset="0"/>
                <a:hlinkClick r:id="rId5"/>
              </a:rPr>
              <a:t>Grasping the nettle: early intervention for children, families and communities</a:t>
            </a:r>
            <a:endParaRPr lang="cy-GB" altLang="cy-GB" kern="0" dirty="0">
              <a:solidFill>
                <a:srgbClr val="000000"/>
              </a:solidFill>
              <a:latin typeface="Lucida Sans" panose="020B0602030504020204" pitchFamily="34" charset="0"/>
              <a:ea typeface="MS PGothic" pitchFamily="34" charset="-128"/>
            </a:endParaRPr>
          </a:p>
        </p:txBody>
      </p:sp>
    </p:spTree>
    <p:extLst>
      <p:ext uri="{BB962C8B-B14F-4D97-AF65-F5344CB8AC3E}">
        <p14:creationId xmlns:p14="http://schemas.microsoft.com/office/powerpoint/2010/main" val="4016847967"/>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eaLnBrk="1" fontAlgn="auto" hangingPunct="1">
              <a:spcAft>
                <a:spcPts val="0"/>
              </a:spcAft>
              <a:defRPr/>
            </a:pPr>
            <a:r>
              <a:rPr lang="cy-GB" altLang="cy-GB" sz="3200" dirty="0" smtClean="0">
                <a:latin typeface="Lucida Sans" panose="020B0602030504020204" pitchFamily="34" charset="0"/>
              </a:rPr>
              <a:t>Early Childhood Intervention and the Power of Family (2013)</a:t>
            </a:r>
            <a:endParaRPr lang="cy-GB" sz="3200" dirty="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628650" y="1825625"/>
            <a:ext cx="2503190" cy="4351338"/>
          </a:xfrm>
        </p:spPr>
        <p:txBody>
          <a:bodyPr>
            <a:normAutofit/>
          </a:bodyPr>
          <a:lstStyle/>
          <a:p>
            <a:pPr marL="0" indent="0">
              <a:buNone/>
            </a:pPr>
            <a:r>
              <a:rPr lang="en-GB" sz="2000" dirty="0" smtClean="0">
                <a:latin typeface="Lucida Sans" panose="020B0602030504020204" pitchFamily="34" charset="0"/>
              </a:rPr>
              <a:t>Open Society Foundations (2013) ‘</a:t>
            </a:r>
            <a:r>
              <a:rPr lang="cy-GB" altLang="cy-GB" sz="2000" dirty="0">
                <a:latin typeface="Lucida Sans" panose="020B0602030504020204" pitchFamily="34" charset="0"/>
              </a:rPr>
              <a:t>Early Childhood Intervention and the Power of Family,’ </a:t>
            </a:r>
            <a:r>
              <a:rPr lang="cy-GB" altLang="cy-GB" sz="2000" dirty="0">
                <a:latin typeface="Lucida Sans" panose="020B0602030504020204" pitchFamily="34" charset="0"/>
                <a:hlinkClick r:id="rId4"/>
              </a:rPr>
              <a:t>https://</a:t>
            </a:r>
            <a:r>
              <a:rPr lang="cy-GB" altLang="cy-GB" sz="2000" dirty="0" smtClean="0">
                <a:latin typeface="Lucida Sans" panose="020B0602030504020204" pitchFamily="34" charset="0"/>
                <a:hlinkClick r:id="rId4"/>
              </a:rPr>
              <a:t>www.youtube.com/watch?v=3GAHmiI1K64</a:t>
            </a:r>
            <a:r>
              <a:rPr lang="cy-GB" altLang="cy-GB" sz="2000" dirty="0" smtClean="0">
                <a:latin typeface="Lucida Sans" panose="020B0602030504020204" pitchFamily="34" charset="0"/>
              </a:rPr>
              <a:t> [Accessed: April 20 2018]. </a:t>
            </a:r>
            <a:endParaRPr lang="en-US" sz="2000" dirty="0"/>
          </a:p>
        </p:txBody>
      </p:sp>
      <p:pic>
        <p:nvPicPr>
          <p:cNvPr id="4" name="3GAHmiI1K64"/>
          <p:cNvPicPr>
            <a:picLocks noGrp="1" noRot="1" noChangeAspect="1"/>
          </p:cNvPicPr>
          <p:nvPr>
            <p:ph sz="half" idx="2"/>
            <a:videoFile r:link="rId1"/>
          </p:nvPr>
        </p:nvPicPr>
        <p:blipFill>
          <a:blip r:embed="rId5"/>
          <a:stretch>
            <a:fillRect/>
          </a:stretch>
        </p:blipFill>
        <p:spPr>
          <a:xfrm>
            <a:off x="3203663" y="1690689"/>
            <a:ext cx="5544801" cy="3826543"/>
          </a:xfrm>
          <a:prstGeom prst="rect">
            <a:avLst/>
          </a:prstGeom>
        </p:spPr>
      </p:pic>
    </p:spTree>
    <p:extLst>
      <p:ext uri="{BB962C8B-B14F-4D97-AF65-F5344CB8AC3E}">
        <p14:creationId xmlns:p14="http://schemas.microsoft.com/office/powerpoint/2010/main" val="3707084972"/>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sz="2800" dirty="0" smtClean="0">
                <a:latin typeface="Lucida Sans" panose="020B0602030504020204" pitchFamily="34" charset="0"/>
              </a:rPr>
              <a:t>Rhieni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Parents</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24744"/>
            <a:ext cx="4038600" cy="4464497"/>
          </a:xfrm>
        </p:spPr>
        <p:txBody>
          <a:bodyPr/>
          <a:lstStyle/>
          <a:p>
            <a:r>
              <a:rPr lang="cy-GB" dirty="0" smtClean="0">
                <a:latin typeface="Lucida Sans" panose="020B0602030504020204" pitchFamily="34" charset="0"/>
              </a:rPr>
              <a:t>Sioc</a:t>
            </a:r>
          </a:p>
          <a:p>
            <a:r>
              <a:rPr lang="cy-GB" dirty="0" smtClean="0">
                <a:latin typeface="Lucida Sans" panose="020B0602030504020204" pitchFamily="34" charset="0"/>
              </a:rPr>
              <a:t>Lefelau uchel o straen</a:t>
            </a:r>
          </a:p>
          <a:p>
            <a:r>
              <a:rPr lang="cy-GB" dirty="0" smtClean="0">
                <a:latin typeface="Lucida Sans" panose="020B0602030504020204" pitchFamily="34" charset="0"/>
              </a:rPr>
              <a:t>Medru teimlo wedi gorlethu</a:t>
            </a:r>
          </a:p>
          <a:p>
            <a:r>
              <a:rPr lang="cy-GB" dirty="0" smtClean="0">
                <a:latin typeface="Lucida Sans" panose="020B0602030504020204" pitchFamily="34" charset="0"/>
              </a:rPr>
              <a:t>Rhwystredrigaeth</a:t>
            </a:r>
          </a:p>
          <a:p>
            <a:r>
              <a:rPr lang="cy-GB" dirty="0" smtClean="0">
                <a:latin typeface="Lucida Sans" panose="020B0602030504020204" pitchFamily="34" charset="0"/>
              </a:rPr>
              <a:t>Achosi gofid</a:t>
            </a:r>
          </a:p>
          <a:p>
            <a:r>
              <a:rPr lang="cy-GB" dirty="0" smtClean="0">
                <a:latin typeface="Lucida Sans" panose="020B0602030504020204" pitchFamily="34" charset="0"/>
              </a:rPr>
              <a:t>Colled ac anobaith</a:t>
            </a:r>
            <a:endParaRPr lang="cy-GB" dirty="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lstStyle/>
          <a:p>
            <a:r>
              <a:rPr lang="en-GB" dirty="0" smtClean="0">
                <a:solidFill>
                  <a:srgbClr val="002060"/>
                </a:solidFill>
                <a:latin typeface="Lucida Sans" panose="020B0602030504020204" pitchFamily="34" charset="0"/>
              </a:rPr>
              <a:t>Shock</a:t>
            </a:r>
          </a:p>
          <a:p>
            <a:r>
              <a:rPr lang="en-GB" dirty="0" smtClean="0">
                <a:solidFill>
                  <a:srgbClr val="002060"/>
                </a:solidFill>
                <a:latin typeface="Lucida Sans" panose="020B0602030504020204" pitchFamily="34" charset="0"/>
              </a:rPr>
              <a:t>Heightened levels of stress</a:t>
            </a:r>
          </a:p>
          <a:p>
            <a:r>
              <a:rPr lang="en-GB" dirty="0" smtClean="0">
                <a:solidFill>
                  <a:srgbClr val="002060"/>
                </a:solidFill>
                <a:latin typeface="Lucida Sans" panose="020B0602030504020204" pitchFamily="34" charset="0"/>
              </a:rPr>
              <a:t>Can feel overwhelmed</a:t>
            </a:r>
          </a:p>
          <a:p>
            <a:r>
              <a:rPr lang="en-GB" dirty="0" smtClean="0">
                <a:solidFill>
                  <a:srgbClr val="002060"/>
                </a:solidFill>
                <a:latin typeface="Lucida Sans" panose="020B0602030504020204" pitchFamily="34" charset="0"/>
              </a:rPr>
              <a:t>Frustration</a:t>
            </a:r>
          </a:p>
          <a:p>
            <a:r>
              <a:rPr lang="en-GB" dirty="0" smtClean="0">
                <a:solidFill>
                  <a:srgbClr val="002060"/>
                </a:solidFill>
                <a:latin typeface="Lucida Sans" panose="020B0602030504020204" pitchFamily="34" charset="0"/>
              </a:rPr>
              <a:t>Upsetting</a:t>
            </a:r>
          </a:p>
          <a:p>
            <a:r>
              <a:rPr lang="en-GB" dirty="0" smtClean="0">
                <a:solidFill>
                  <a:srgbClr val="002060"/>
                </a:solidFill>
                <a:latin typeface="Lucida Sans" panose="020B0602030504020204" pitchFamily="34" charset="0"/>
              </a:rPr>
              <a:t>Loss and despair</a:t>
            </a:r>
          </a:p>
          <a:p>
            <a:endParaRPr lang="en-GB" dirty="0" smtClean="0"/>
          </a:p>
          <a:p>
            <a:endParaRPr lang="en-GB" dirty="0"/>
          </a:p>
        </p:txBody>
      </p:sp>
    </p:spTree>
    <p:extLst>
      <p:ext uri="{BB962C8B-B14F-4D97-AF65-F5344CB8AC3E}">
        <p14:creationId xmlns:p14="http://schemas.microsoft.com/office/powerpoint/2010/main" val="187281265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sz="3200" dirty="0">
                <a:latin typeface="Lucida Sans" panose="020B0602030504020204" pitchFamily="34" charset="0"/>
              </a:rPr>
              <a:t>Rhieni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Parents</a:t>
            </a:r>
            <a:endParaRPr lang="en-US" altLang="en-US" sz="3200" dirty="0" smtClean="0">
              <a:solidFill>
                <a:srgbClr val="002060"/>
              </a:solidFill>
            </a:endParaRPr>
          </a:p>
        </p:txBody>
      </p:sp>
      <p:sp>
        <p:nvSpPr>
          <p:cNvPr id="2" name="Content Placeholder 1"/>
          <p:cNvSpPr>
            <a:spLocks noGrp="1"/>
          </p:cNvSpPr>
          <p:nvPr>
            <p:ph sz="half" idx="1"/>
          </p:nvPr>
        </p:nvSpPr>
        <p:spPr>
          <a:xfrm>
            <a:off x="628650" y="1825625"/>
            <a:ext cx="2647206" cy="4351338"/>
          </a:xfrm>
        </p:spPr>
        <p:txBody>
          <a:bodyPr>
            <a:normAutofit/>
          </a:bodyPr>
          <a:lstStyle/>
          <a:p>
            <a:pPr marL="0" indent="0">
              <a:buNone/>
            </a:pPr>
            <a:r>
              <a:rPr lang="en-US" sz="2000" dirty="0" smtClean="0">
                <a:latin typeface="Lucida Sans" panose="020B0602030504020204" pitchFamily="34" charset="0"/>
              </a:rPr>
              <a:t>Listen to your mother (2014) ‘</a:t>
            </a:r>
            <a:r>
              <a:rPr lang="en-GB" sz="2000" dirty="0" smtClean="0">
                <a:latin typeface="Lucida Sans" panose="020B0602030504020204" pitchFamily="34" charset="0"/>
              </a:rPr>
              <a:t>Kristi </a:t>
            </a:r>
            <a:r>
              <a:rPr lang="en-GB" sz="2000" dirty="0" err="1">
                <a:latin typeface="Lucida Sans" panose="020B0602030504020204" pitchFamily="34" charset="0"/>
              </a:rPr>
              <a:t>Rieger</a:t>
            </a:r>
            <a:r>
              <a:rPr lang="en-GB" sz="2000" dirty="0">
                <a:latin typeface="Lucida Sans" panose="020B0602030504020204" pitchFamily="34" charset="0"/>
              </a:rPr>
              <a:t> Campbell reading "What It Means To Be A Special Needs </a:t>
            </a:r>
            <a:r>
              <a:rPr lang="en-GB" sz="2000" dirty="0" smtClean="0">
                <a:latin typeface="Lucida Sans" panose="020B0602030504020204" pitchFamily="34" charset="0"/>
              </a:rPr>
              <a:t>Mom“’, </a:t>
            </a:r>
            <a:r>
              <a:rPr lang="en-GB" sz="2000" dirty="0" smtClean="0">
                <a:latin typeface="Lucida Sans" panose="020B0602030504020204" pitchFamily="34" charset="0"/>
                <a:hlinkClick r:id="rId4"/>
              </a:rPr>
              <a:t>https://www.youtube.com/watch?v=phUwXFcnaL0</a:t>
            </a:r>
            <a:r>
              <a:rPr lang="en-GB" sz="2000" dirty="0" smtClean="0">
                <a:latin typeface="Lucida Sans" panose="020B0602030504020204" pitchFamily="34" charset="0"/>
              </a:rPr>
              <a:t> [Accessed: October 21 2017].</a:t>
            </a:r>
            <a:endParaRPr lang="en-US" sz="2000" dirty="0">
              <a:latin typeface="Lucida Sans" panose="020B0602030504020204" pitchFamily="34" charset="0"/>
            </a:endParaRPr>
          </a:p>
        </p:txBody>
      </p:sp>
      <p:pic>
        <p:nvPicPr>
          <p:cNvPr id="4" name="phUwXFcnaL0"/>
          <p:cNvPicPr>
            <a:picLocks noGrp="1" noRot="1" noChangeAspect="1"/>
          </p:cNvPicPr>
          <p:nvPr>
            <p:ph sz="half" idx="2"/>
            <a:videoFile r:link="rId1"/>
          </p:nvPr>
        </p:nvPicPr>
        <p:blipFill>
          <a:blip r:embed="rId5"/>
          <a:stretch>
            <a:fillRect/>
          </a:stretch>
        </p:blipFill>
        <p:spPr>
          <a:xfrm>
            <a:off x="3923928" y="1484784"/>
            <a:ext cx="4464496" cy="3960440"/>
          </a:xfrm>
          <a:prstGeom prst="rect">
            <a:avLst/>
          </a:prstGeom>
        </p:spPr>
      </p:pic>
    </p:spTree>
    <p:extLst>
      <p:ext uri="{BB962C8B-B14F-4D97-AF65-F5344CB8AC3E}">
        <p14:creationId xmlns:p14="http://schemas.microsoft.com/office/powerpoint/2010/main" val="352331236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sz="2800" dirty="0" smtClean="0">
                <a:latin typeface="Lucida Sans" panose="020B0602030504020204" pitchFamily="34" charset="0"/>
              </a:rPr>
              <a:t>Rhieni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Parents</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24744"/>
            <a:ext cx="4038600" cy="4464497"/>
          </a:xfrm>
        </p:spPr>
        <p:txBody>
          <a:bodyPr/>
          <a:lstStyle/>
          <a:p>
            <a:r>
              <a:rPr lang="en-GB" sz="2600" dirty="0" smtClean="0">
                <a:latin typeface="Lucida Sans" panose="020B0602030504020204" pitchFamily="34" charset="0"/>
              </a:rPr>
              <a:t>R</a:t>
            </a:r>
            <a:r>
              <a:rPr lang="cy-GB" sz="2600" dirty="0" smtClean="0">
                <a:latin typeface="Lucida Sans" panose="020B0602030504020204" pitchFamily="34" charset="0"/>
              </a:rPr>
              <a:t>hannu newyddion gyda theulu/ffrindiau</a:t>
            </a:r>
          </a:p>
          <a:p>
            <a:r>
              <a:rPr lang="cy-GB" sz="2600" dirty="0" smtClean="0">
                <a:latin typeface="Lucida Sans" panose="020B0602030504020204" pitchFamily="34" charset="0"/>
              </a:rPr>
              <a:t>Gweithwyr proffesiynol/jargon</a:t>
            </a:r>
          </a:p>
          <a:p>
            <a:r>
              <a:rPr lang="cy-GB" sz="2600" dirty="0" smtClean="0">
                <a:latin typeface="Lucida Sans" panose="020B0602030504020204" pitchFamily="34" charset="0"/>
              </a:rPr>
              <a:t>Consyrn am frodyr/chwiorydd</a:t>
            </a:r>
          </a:p>
          <a:p>
            <a:r>
              <a:rPr lang="cy-GB" sz="2600" dirty="0" smtClean="0">
                <a:latin typeface="Lucida Sans" panose="020B0602030504020204" pitchFamily="34" charset="0"/>
              </a:rPr>
              <a:t>Gofal – ble?</a:t>
            </a:r>
          </a:p>
          <a:p>
            <a:r>
              <a:rPr lang="cy-GB" sz="2600" dirty="0" smtClean="0">
                <a:latin typeface="Lucida Sans" panose="020B0602030504020204" pitchFamily="34" charset="0"/>
              </a:rPr>
              <a:t>Addysg – ble?</a:t>
            </a:r>
          </a:p>
          <a:p>
            <a:r>
              <a:rPr lang="cy-GB" sz="2600" dirty="0" smtClean="0">
                <a:latin typeface="Lucida Sans" panose="020B0602030504020204" pitchFamily="34" charset="0"/>
              </a:rPr>
              <a:t>Costau ychwanegol</a:t>
            </a:r>
          </a:p>
          <a:p>
            <a:r>
              <a:rPr lang="cy-GB" sz="2600" dirty="0" smtClean="0">
                <a:latin typeface="Lucida Sans" panose="020B0602030504020204" pitchFamily="34" charset="0"/>
              </a:rPr>
              <a:t>Tlodi</a:t>
            </a:r>
            <a:endParaRPr lang="cy-GB" sz="2600" dirty="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lstStyle/>
          <a:p>
            <a:r>
              <a:rPr lang="en-GB" sz="2700" dirty="0" smtClean="0">
                <a:solidFill>
                  <a:srgbClr val="002060"/>
                </a:solidFill>
                <a:latin typeface="Lucida Sans" panose="020B0602030504020204" pitchFamily="34" charset="0"/>
              </a:rPr>
              <a:t>Sharing news with family/friends</a:t>
            </a:r>
          </a:p>
          <a:p>
            <a:r>
              <a:rPr lang="en-GB" sz="2700" dirty="0" smtClean="0">
                <a:solidFill>
                  <a:srgbClr val="002060"/>
                </a:solidFill>
                <a:latin typeface="Lucida Sans" panose="020B0602030504020204" pitchFamily="34" charset="0"/>
              </a:rPr>
              <a:t>Professionals/jargon</a:t>
            </a:r>
          </a:p>
          <a:p>
            <a:r>
              <a:rPr lang="en-GB" sz="2700" dirty="0" smtClean="0">
                <a:solidFill>
                  <a:srgbClr val="002060"/>
                </a:solidFill>
                <a:latin typeface="Lucida Sans" panose="020B0602030504020204" pitchFamily="34" charset="0"/>
              </a:rPr>
              <a:t>Concern for siblings</a:t>
            </a:r>
          </a:p>
          <a:p>
            <a:r>
              <a:rPr lang="en-GB" sz="2700" dirty="0" smtClean="0">
                <a:solidFill>
                  <a:srgbClr val="002060"/>
                </a:solidFill>
                <a:latin typeface="Lucida Sans" panose="020B0602030504020204" pitchFamily="34" charset="0"/>
              </a:rPr>
              <a:t>Care – where?</a:t>
            </a:r>
            <a:endParaRPr lang="en-GB" sz="2700" dirty="0">
              <a:solidFill>
                <a:srgbClr val="002060"/>
              </a:solidFill>
              <a:latin typeface="Lucida Sans" panose="020B0602030504020204" pitchFamily="34" charset="0"/>
            </a:endParaRPr>
          </a:p>
          <a:p>
            <a:r>
              <a:rPr lang="en-GB" sz="2700" dirty="0" smtClean="0">
                <a:solidFill>
                  <a:srgbClr val="002060"/>
                </a:solidFill>
                <a:latin typeface="Lucida Sans" panose="020B0602030504020204" pitchFamily="34" charset="0"/>
              </a:rPr>
              <a:t>Education – where?</a:t>
            </a:r>
          </a:p>
          <a:p>
            <a:r>
              <a:rPr lang="en-GB" sz="2700" dirty="0" smtClean="0">
                <a:solidFill>
                  <a:srgbClr val="002060"/>
                </a:solidFill>
                <a:latin typeface="Lucida Sans" panose="020B0602030504020204" pitchFamily="34" charset="0"/>
              </a:rPr>
              <a:t>Additional costs</a:t>
            </a:r>
          </a:p>
          <a:p>
            <a:r>
              <a:rPr lang="en-GB" sz="2700" dirty="0" smtClean="0">
                <a:solidFill>
                  <a:srgbClr val="002060"/>
                </a:solidFill>
                <a:latin typeface="Lucida Sans" panose="020B0602030504020204" pitchFamily="34" charset="0"/>
              </a:rPr>
              <a:t>Poverty</a:t>
            </a:r>
            <a:endParaRPr lang="en-GB" sz="27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48003438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sz="2800" dirty="0" smtClean="0">
                <a:latin typeface="Lucida Sans" panose="020B0602030504020204" pitchFamily="34" charset="0"/>
              </a:rPr>
              <a:t>Ymchwil Resch et al., 2010</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Research by Resch et al., 2010</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24744"/>
            <a:ext cx="4038600" cy="4464497"/>
          </a:xfrm>
        </p:spPr>
        <p:txBody>
          <a:bodyPr/>
          <a:lstStyle/>
          <a:p>
            <a:r>
              <a:rPr lang="cy-GB" sz="2200" dirty="0" smtClean="0">
                <a:latin typeface="Lucida Sans" panose="020B0602030504020204" pitchFamily="34" charset="0"/>
              </a:rPr>
              <a:t>Nod yr ymchwil – canfod heriau a wynebwyd gan rieni a phlant gydag ADY</a:t>
            </a:r>
          </a:p>
          <a:p>
            <a:r>
              <a:rPr lang="cy-GB" sz="2200" dirty="0" smtClean="0">
                <a:latin typeface="Lucida Sans" panose="020B0602030504020204" pitchFamily="34" charset="0"/>
              </a:rPr>
              <a:t>Canfyddwyd 4 rhwystr at les cadarnhaol rhieni</a:t>
            </a:r>
          </a:p>
          <a:p>
            <a:pPr marL="457200" indent="-457200">
              <a:buAutoNum type="arabicPeriod"/>
            </a:pPr>
            <a:r>
              <a:rPr lang="cy-GB" sz="2200" dirty="0" smtClean="0">
                <a:latin typeface="Lucida Sans" panose="020B0602030504020204" pitchFamily="34" charset="0"/>
              </a:rPr>
              <a:t>Mynediad i gwybodaeth/gwasanaeth-au</a:t>
            </a:r>
          </a:p>
          <a:p>
            <a:pPr marL="457200" indent="-457200">
              <a:buAutoNum type="arabicPeriod"/>
            </a:pPr>
            <a:r>
              <a:rPr lang="cy-GB" sz="2200" dirty="0" smtClean="0">
                <a:latin typeface="Lucida Sans" panose="020B0602030504020204" pitchFamily="34" charset="0"/>
              </a:rPr>
              <a:t>Rhwystrau ariannol</a:t>
            </a:r>
          </a:p>
          <a:p>
            <a:pPr marL="457200" indent="-457200">
              <a:buAutoNum type="arabicPeriod"/>
            </a:pPr>
            <a:r>
              <a:rPr lang="cy-GB" sz="2200" dirty="0" smtClean="0">
                <a:latin typeface="Lucida Sans" panose="020B0602030504020204" pitchFamily="34" charset="0"/>
              </a:rPr>
              <a:t>Arfer cynhwysol – ysgol/cymuned</a:t>
            </a:r>
          </a:p>
          <a:p>
            <a:pPr marL="457200" indent="-457200">
              <a:buAutoNum type="arabicPeriod"/>
            </a:pPr>
            <a:r>
              <a:rPr lang="cy-GB" sz="2200" dirty="0" smtClean="0">
                <a:latin typeface="Lucida Sans" panose="020B0602030504020204" pitchFamily="34" charset="0"/>
              </a:rPr>
              <a:t>Cefnogaeth deuluol</a:t>
            </a:r>
            <a:endParaRPr lang="cy-GB" sz="2200" dirty="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lstStyle/>
          <a:p>
            <a:r>
              <a:rPr lang="en-GB" sz="2200" dirty="0" smtClean="0">
                <a:solidFill>
                  <a:srgbClr val="002060"/>
                </a:solidFill>
                <a:latin typeface="Lucida Sans" panose="020B0602030504020204" pitchFamily="34" charset="0"/>
              </a:rPr>
              <a:t>Research aim – identify challenges faced by parents of children with ALN</a:t>
            </a:r>
          </a:p>
          <a:p>
            <a:r>
              <a:rPr lang="en-GB" sz="2200" dirty="0" smtClean="0">
                <a:solidFill>
                  <a:srgbClr val="002060"/>
                </a:solidFill>
                <a:latin typeface="Lucida Sans" panose="020B0602030504020204" pitchFamily="34" charset="0"/>
              </a:rPr>
              <a:t>Identified 4 barriers to positive parent well-being</a:t>
            </a:r>
          </a:p>
          <a:p>
            <a:pPr marL="514350" indent="-514350">
              <a:buAutoNum type="arabicPeriod"/>
            </a:pPr>
            <a:r>
              <a:rPr lang="en-GB" sz="2200" dirty="0" smtClean="0">
                <a:solidFill>
                  <a:srgbClr val="002060"/>
                </a:solidFill>
                <a:latin typeface="Lucida Sans" panose="020B0602030504020204" pitchFamily="34" charset="0"/>
              </a:rPr>
              <a:t>Access to information/services</a:t>
            </a:r>
          </a:p>
          <a:p>
            <a:pPr marL="514350" indent="-514350">
              <a:buAutoNum type="arabicPeriod"/>
            </a:pPr>
            <a:r>
              <a:rPr lang="en-GB" sz="2200" dirty="0" smtClean="0">
                <a:solidFill>
                  <a:srgbClr val="002060"/>
                </a:solidFill>
                <a:latin typeface="Lucida Sans" panose="020B0602030504020204" pitchFamily="34" charset="0"/>
              </a:rPr>
              <a:t>Financial barriers</a:t>
            </a:r>
          </a:p>
          <a:p>
            <a:pPr marL="514350" indent="-514350">
              <a:buAutoNum type="arabicPeriod"/>
            </a:pPr>
            <a:r>
              <a:rPr lang="en-GB" sz="2200" dirty="0" smtClean="0">
                <a:solidFill>
                  <a:srgbClr val="002060"/>
                </a:solidFill>
                <a:latin typeface="Lucida Sans" panose="020B0602030504020204" pitchFamily="34" charset="0"/>
              </a:rPr>
              <a:t>Inclusive practice – schools/community</a:t>
            </a:r>
          </a:p>
          <a:p>
            <a:pPr marL="514350" indent="-514350">
              <a:buAutoNum type="arabicPeriod"/>
            </a:pPr>
            <a:r>
              <a:rPr lang="en-GB" sz="2200" dirty="0" smtClean="0">
                <a:solidFill>
                  <a:srgbClr val="002060"/>
                </a:solidFill>
                <a:latin typeface="Lucida Sans" panose="020B0602030504020204" pitchFamily="34" charset="0"/>
              </a:rPr>
              <a:t>Family support</a:t>
            </a:r>
          </a:p>
          <a:p>
            <a:pPr marL="0" indent="0">
              <a:buNone/>
            </a:pPr>
            <a:endParaRPr lang="en-GB" sz="2700" dirty="0">
              <a:solidFill>
                <a:srgbClr val="0070C0"/>
              </a:solidFill>
              <a:latin typeface="Lucida Sans" panose="020B0602030504020204" pitchFamily="34" charset="0"/>
            </a:endParaRPr>
          </a:p>
        </p:txBody>
      </p:sp>
    </p:spTree>
    <p:extLst>
      <p:ext uri="{BB962C8B-B14F-4D97-AF65-F5344CB8AC3E}">
        <p14:creationId xmlns:p14="http://schemas.microsoft.com/office/powerpoint/2010/main" val="288414101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sz="3200" dirty="0">
                <a:latin typeface="Lucida Sans" panose="020B0602030504020204" pitchFamily="34" charset="0"/>
              </a:rPr>
              <a:t>Ymchwil </a:t>
            </a:r>
            <a:r>
              <a:rPr lang="en-GB" sz="3200" dirty="0" smtClean="0">
                <a:latin typeface="Lucida Sans" panose="020B0602030504020204" pitchFamily="34" charset="0"/>
              </a:rPr>
              <a:t>Hayes a Watson (2013)</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Research by </a:t>
            </a:r>
            <a:r>
              <a:rPr lang="en-GB" sz="3200" dirty="0" smtClean="0">
                <a:solidFill>
                  <a:srgbClr val="002060"/>
                </a:solidFill>
                <a:latin typeface="Lucida Sans" panose="020B0602030504020204" pitchFamily="34" charset="0"/>
              </a:rPr>
              <a:t>Hayes and Watson (2013)</a:t>
            </a:r>
            <a:endParaRPr lang="en-GB" altLang="en-US" sz="3200" dirty="0" smtClean="0">
              <a:solidFill>
                <a:srgbClr val="002060"/>
              </a:solidFill>
            </a:endParaRPr>
          </a:p>
        </p:txBody>
      </p:sp>
      <p:sp>
        <p:nvSpPr>
          <p:cNvPr id="4" name="Content Placeholder 3"/>
          <p:cNvSpPr>
            <a:spLocks noGrp="1"/>
          </p:cNvSpPr>
          <p:nvPr>
            <p:ph sz="half" idx="1"/>
          </p:nvPr>
        </p:nvSpPr>
        <p:spPr/>
        <p:txBody>
          <a:bodyPr/>
          <a:lstStyle/>
          <a:p>
            <a:r>
              <a:rPr lang="en-GB" dirty="0" smtClean="0">
                <a:latin typeface="Lucida Sans" panose="020B0602030504020204" pitchFamily="34" charset="0"/>
              </a:rPr>
              <a:t>Rhieni </a:t>
            </a:r>
            <a:r>
              <a:rPr lang="en-GB" dirty="0" err="1" smtClean="0">
                <a:latin typeface="Lucida Sans" panose="020B0602030504020204" pitchFamily="34" charset="0"/>
              </a:rPr>
              <a:t>gyda</a:t>
            </a:r>
            <a:r>
              <a:rPr lang="en-GB" dirty="0" smtClean="0">
                <a:latin typeface="Lucida Sans" panose="020B0602030504020204" pitchFamily="34" charset="0"/>
              </a:rPr>
              <a:t> </a:t>
            </a:r>
            <a:r>
              <a:rPr lang="en-GB" dirty="0" err="1" smtClean="0">
                <a:latin typeface="Lucida Sans" panose="020B0602030504020204" pitchFamily="34" charset="0"/>
              </a:rPr>
              <a:t>phlant</a:t>
            </a:r>
            <a:r>
              <a:rPr lang="en-GB" dirty="0" smtClean="0">
                <a:latin typeface="Lucida Sans" panose="020B0602030504020204" pitchFamily="34" charset="0"/>
              </a:rPr>
              <a:t> </a:t>
            </a:r>
            <a:r>
              <a:rPr lang="en-GB" dirty="0" err="1" smtClean="0">
                <a:latin typeface="Lucida Sans" panose="020B0602030504020204" pitchFamily="34" charset="0"/>
              </a:rPr>
              <a:t>gydag</a:t>
            </a:r>
            <a:r>
              <a:rPr lang="en-GB" dirty="0" smtClean="0">
                <a:latin typeface="Lucida Sans" panose="020B0602030504020204" pitchFamily="34" charset="0"/>
              </a:rPr>
              <a:t> ASD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profi’r</a:t>
            </a:r>
            <a:r>
              <a:rPr lang="en-GB" dirty="0" smtClean="0">
                <a:latin typeface="Lucida Sans" panose="020B0602030504020204" pitchFamily="34" charset="0"/>
              </a:rPr>
              <a:t> </a:t>
            </a:r>
            <a:r>
              <a:rPr lang="en-GB" dirty="0" err="1" smtClean="0">
                <a:latin typeface="Lucida Sans" panose="020B0602030504020204" pitchFamily="34" charset="0"/>
              </a:rPr>
              <a:t>straen</a:t>
            </a:r>
            <a:r>
              <a:rPr lang="en-GB" dirty="0" smtClean="0">
                <a:latin typeface="Lucida Sans" panose="020B0602030504020204" pitchFamily="34" charset="0"/>
              </a:rPr>
              <a:t> </a:t>
            </a:r>
            <a:r>
              <a:rPr lang="en-GB" dirty="0" err="1" smtClean="0">
                <a:latin typeface="Lucida Sans" panose="020B0602030504020204" pitchFamily="34" charset="0"/>
              </a:rPr>
              <a:t>mwyaf</a:t>
            </a:r>
            <a:endParaRPr lang="en-GB" dirty="0" smtClean="0">
              <a:latin typeface="Lucida Sans" panose="020B0602030504020204" pitchFamily="34" charset="0"/>
            </a:endParaRPr>
          </a:p>
          <a:p>
            <a:r>
              <a:rPr lang="en-GB" dirty="0" smtClean="0">
                <a:latin typeface="Lucida Sans" panose="020B0602030504020204" pitchFamily="34" charset="0"/>
              </a:rPr>
              <a:t>“Parenting Stress Index” (</a:t>
            </a:r>
            <a:r>
              <a:rPr lang="en-GB" dirty="0" err="1" smtClean="0">
                <a:latin typeface="Lucida Sans" panose="020B0602030504020204" pitchFamily="34" charset="0"/>
              </a:rPr>
              <a:t>Abidin</a:t>
            </a:r>
            <a:r>
              <a:rPr lang="en-GB" dirty="0" smtClean="0">
                <a:latin typeface="Lucida Sans" panose="020B0602030504020204" pitchFamily="34" charset="0"/>
              </a:rPr>
              <a:t>, 1983)</a:t>
            </a:r>
            <a:endParaRPr lang="en-GB" dirty="0">
              <a:latin typeface="Lucida Sans" panose="020B0602030504020204" pitchFamily="34" charset="0"/>
            </a:endParaRPr>
          </a:p>
        </p:txBody>
      </p:sp>
      <p:sp>
        <p:nvSpPr>
          <p:cNvPr id="5" name="Content Placeholder 4"/>
          <p:cNvSpPr>
            <a:spLocks noGrp="1"/>
          </p:cNvSpPr>
          <p:nvPr>
            <p:ph sz="half" idx="2"/>
          </p:nvPr>
        </p:nvSpPr>
        <p:spPr/>
        <p:txBody>
          <a:bodyPr/>
          <a:lstStyle/>
          <a:p>
            <a:r>
              <a:rPr lang="en-GB" dirty="0" smtClean="0">
                <a:solidFill>
                  <a:srgbClr val="002060"/>
                </a:solidFill>
                <a:latin typeface="Lucida Sans" panose="020B0602030504020204" pitchFamily="34" charset="0"/>
              </a:rPr>
              <a:t>Parents of children with ASD experience most stress</a:t>
            </a:r>
          </a:p>
          <a:p>
            <a:r>
              <a:rPr lang="en-GB" dirty="0" smtClean="0">
                <a:solidFill>
                  <a:srgbClr val="002060"/>
                </a:solidFill>
                <a:latin typeface="Lucida Sans" panose="020B0602030504020204" pitchFamily="34" charset="0"/>
              </a:rPr>
              <a:t>Parenting Stress Index (</a:t>
            </a:r>
            <a:r>
              <a:rPr lang="en-GB" dirty="0" err="1" smtClean="0">
                <a:solidFill>
                  <a:srgbClr val="002060"/>
                </a:solidFill>
                <a:latin typeface="Lucida Sans" panose="020B0602030504020204" pitchFamily="34" charset="0"/>
              </a:rPr>
              <a:t>Abidin</a:t>
            </a:r>
            <a:r>
              <a:rPr lang="en-GB" dirty="0" smtClean="0">
                <a:solidFill>
                  <a:srgbClr val="002060"/>
                </a:solidFill>
                <a:latin typeface="Lucida Sans" panose="020B0602030504020204" pitchFamily="34" charset="0"/>
              </a:rPr>
              <a:t>, 1983)</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4236125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z="3600" dirty="0" err="1" smtClean="0">
                <a:latin typeface="Lucida Sans" panose="020B0602030504020204" pitchFamily="34" charset="0"/>
              </a:rPr>
              <a:t>Darllen</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pellach</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Further reading</a:t>
            </a:r>
          </a:p>
        </p:txBody>
      </p:sp>
      <p:sp>
        <p:nvSpPr>
          <p:cNvPr id="22532" name="Content Placeholder 3"/>
          <p:cNvSpPr>
            <a:spLocks noGrp="1"/>
          </p:cNvSpPr>
          <p:nvPr>
            <p:ph idx="1"/>
          </p:nvPr>
        </p:nvSpPr>
        <p:spPr/>
        <p:txBody>
          <a:bodyPr>
            <a:normAutofit lnSpcReduction="10000"/>
          </a:bodyPr>
          <a:lstStyle/>
          <a:p>
            <a:pPr marL="0" indent="0">
              <a:buNone/>
              <a:defRPr/>
            </a:pPr>
            <a:r>
              <a:rPr lang="en-GB" dirty="0">
                <a:latin typeface="Lucida Sans" panose="020B0602030504020204" pitchFamily="34" charset="0"/>
              </a:rPr>
              <a:t>Ryan, C. and Quinlan, </a:t>
            </a:r>
            <a:r>
              <a:rPr lang="en-GB" dirty="0" smtClean="0">
                <a:latin typeface="Lucida Sans" panose="020B0602030504020204" pitchFamily="34" charset="0"/>
              </a:rPr>
              <a:t>E. (2018</a:t>
            </a:r>
            <a:r>
              <a:rPr lang="en-GB" dirty="0">
                <a:latin typeface="Lucida Sans" panose="020B0602030504020204" pitchFamily="34" charset="0"/>
              </a:rPr>
              <a:t>)</a:t>
            </a:r>
            <a:r>
              <a:rPr lang="en-GB" dirty="0" smtClean="0">
                <a:latin typeface="Lucida Sans" panose="020B0602030504020204" pitchFamily="34" charset="0"/>
              </a:rPr>
              <a:t> ‘Whoever </a:t>
            </a:r>
            <a:r>
              <a:rPr lang="en-GB" dirty="0">
                <a:latin typeface="Lucida Sans" panose="020B0602030504020204" pitchFamily="34" charset="0"/>
              </a:rPr>
              <a:t>shouts the loudest: Listening to parents of children with </a:t>
            </a:r>
            <a:r>
              <a:rPr lang="en-GB" dirty="0" smtClean="0">
                <a:latin typeface="Lucida Sans" panose="020B0602030504020204" pitchFamily="34" charset="0"/>
              </a:rPr>
              <a:t>disabilities’,</a:t>
            </a:r>
            <a:r>
              <a:rPr lang="en-GB" dirty="0">
                <a:latin typeface="Lucida Sans" panose="020B0602030504020204" pitchFamily="34" charset="0"/>
              </a:rPr>
              <a:t> </a:t>
            </a:r>
            <a:r>
              <a:rPr lang="en-GB" i="1" dirty="0">
                <a:latin typeface="Lucida Sans" panose="020B0602030504020204" pitchFamily="34" charset="0"/>
              </a:rPr>
              <a:t>Journal of Applied Research in Intellectual Disabilities</a:t>
            </a:r>
            <a:r>
              <a:rPr lang="en-GB" dirty="0">
                <a:latin typeface="Lucida Sans" panose="020B0602030504020204" pitchFamily="34" charset="0"/>
              </a:rPr>
              <a:t>, </a:t>
            </a:r>
            <a:r>
              <a:rPr lang="en-GB" i="1" dirty="0">
                <a:latin typeface="Lucida Sans" panose="020B0602030504020204" pitchFamily="34" charset="0"/>
              </a:rPr>
              <a:t>31</a:t>
            </a:r>
            <a:r>
              <a:rPr lang="en-GB" dirty="0">
                <a:latin typeface="Lucida Sans" panose="020B0602030504020204" pitchFamily="34" charset="0"/>
              </a:rPr>
              <a:t>, pp.203-214</a:t>
            </a:r>
            <a:r>
              <a:rPr lang="en-GB" dirty="0" smtClean="0">
                <a:latin typeface="Lucida Sans" panose="020B0602030504020204" pitchFamily="34" charset="0"/>
              </a:rPr>
              <a:t>. [On-line]. </a:t>
            </a:r>
            <a:r>
              <a:rPr lang="en-GB" dirty="0">
                <a:latin typeface="Lucida Sans" panose="020B0602030504020204" pitchFamily="34" charset="0"/>
              </a:rPr>
              <a:t>Available at: </a:t>
            </a:r>
            <a:r>
              <a:rPr lang="en-GB" dirty="0">
                <a:latin typeface="Lucida Sans" panose="020B0602030504020204" pitchFamily="34" charset="0"/>
                <a:hlinkClick r:id="rId3"/>
              </a:rPr>
              <a:t>https://onlinelibrary.wiley.com/doi/pdf/10.1111/jar.12354?casa_token=lkCXsPLrrPEAAAAA:XAhGDuKTZySXq87ppy_byfaS1vUSMdx2S8Vzs3dRyWvKdAVx71Xq3viKmkKd_qYQxPZgcyoTfKCRkR-I</a:t>
            </a:r>
            <a:endParaRPr lang="en-GB" altLang="en-US" dirty="0" smtClean="0">
              <a:latin typeface="Lucida Sans" panose="020B0602030504020204" pitchFamily="34" charset="0"/>
            </a:endParaRPr>
          </a:p>
        </p:txBody>
      </p:sp>
    </p:spTree>
    <p:extLst>
      <p:ext uri="{BB962C8B-B14F-4D97-AF65-F5344CB8AC3E}">
        <p14:creationId xmlns:p14="http://schemas.microsoft.com/office/powerpoint/2010/main" val="81341906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z="3600" dirty="0" err="1" smtClean="0">
                <a:latin typeface="Lucida Sans" panose="020B0602030504020204" pitchFamily="34" charset="0"/>
              </a:rPr>
              <a:t>Darllen</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pellach</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Further reading</a:t>
            </a:r>
          </a:p>
        </p:txBody>
      </p:sp>
      <p:sp>
        <p:nvSpPr>
          <p:cNvPr id="22532" name="Content Placeholder 3"/>
          <p:cNvSpPr>
            <a:spLocks noGrp="1"/>
          </p:cNvSpPr>
          <p:nvPr>
            <p:ph idx="1"/>
          </p:nvPr>
        </p:nvSpPr>
        <p:spPr/>
        <p:txBody>
          <a:bodyPr/>
          <a:lstStyle/>
          <a:p>
            <a:pPr marL="0" indent="0">
              <a:buNone/>
              <a:defRPr/>
            </a:pPr>
            <a:r>
              <a:rPr lang="en-GB" dirty="0">
                <a:latin typeface="Lucida Sans" panose="020B0602030504020204" pitchFamily="34" charset="0"/>
              </a:rPr>
              <a:t>Rayan, A. and Ahmad, </a:t>
            </a:r>
            <a:r>
              <a:rPr lang="en-GB" dirty="0" smtClean="0">
                <a:latin typeface="Lucida Sans" panose="020B0602030504020204" pitchFamily="34" charset="0"/>
              </a:rPr>
              <a:t>M. (2018) ‘Mindfulness </a:t>
            </a:r>
            <a:r>
              <a:rPr lang="en-GB" dirty="0">
                <a:latin typeface="Lucida Sans" panose="020B0602030504020204" pitchFamily="34" charset="0"/>
              </a:rPr>
              <a:t>and parenting distress among parents of children with disabilities: A literature </a:t>
            </a:r>
            <a:r>
              <a:rPr lang="en-GB" dirty="0" smtClean="0">
                <a:latin typeface="Lucida Sans" panose="020B0602030504020204" pitchFamily="34" charset="0"/>
              </a:rPr>
              <a:t>review’, </a:t>
            </a:r>
            <a:r>
              <a:rPr lang="en-GB" i="1" dirty="0">
                <a:latin typeface="Lucida Sans" panose="020B0602030504020204" pitchFamily="34" charset="0"/>
              </a:rPr>
              <a:t>Perspectives in psychiatric care</a:t>
            </a:r>
            <a:r>
              <a:rPr lang="en-GB" dirty="0">
                <a:latin typeface="Lucida Sans" panose="020B0602030504020204" pitchFamily="34" charset="0"/>
              </a:rPr>
              <a:t>, 54(2), pp.324-330.[</a:t>
            </a:r>
            <a:r>
              <a:rPr lang="en-GB" sz="2800" dirty="0" smtClean="0">
                <a:latin typeface="Lucida Sans" panose="020B0602030504020204" pitchFamily="34" charset="0"/>
              </a:rPr>
              <a:t>On-line]. </a:t>
            </a:r>
            <a:r>
              <a:rPr lang="en-GB" sz="2800" dirty="0">
                <a:latin typeface="Lucida Sans" panose="020B0602030504020204" pitchFamily="34" charset="0"/>
              </a:rPr>
              <a:t>Available </a:t>
            </a:r>
            <a:r>
              <a:rPr lang="en-GB" sz="2800" dirty="0" smtClean="0">
                <a:latin typeface="Lucida Sans" panose="020B0602030504020204" pitchFamily="34" charset="0"/>
              </a:rPr>
              <a:t>at: </a:t>
            </a:r>
            <a:r>
              <a:rPr lang="en-GB" dirty="0">
                <a:hlinkClick r:id="rId3"/>
              </a:rPr>
              <a:t>https://</a:t>
            </a:r>
            <a:r>
              <a:rPr lang="en-GB" dirty="0" smtClean="0">
                <a:hlinkClick r:id="rId3"/>
              </a:rPr>
              <a:t>onlinelibrary.wiley.com/doi/pdf/10.1111/ppc.12217?casa_token=OT8x7qEfkg8AAAAA:DcZ1bdHouwxSxXurmsA84Kk_O39e6qW8IFb87mVVosOKV8IAM2CSv21G3KOymrn4jr36_BswqDbWWrdA</a:t>
            </a:r>
            <a:r>
              <a:rPr lang="en-GB" dirty="0" smtClean="0"/>
              <a:t> </a:t>
            </a:r>
            <a:endParaRPr lang="en-GB" altLang="en-US" sz="2800" dirty="0" smtClean="0">
              <a:latin typeface="Lucida Sans" panose="020B0602030504020204" pitchFamily="34" charset="0"/>
            </a:endParaRPr>
          </a:p>
        </p:txBody>
      </p:sp>
    </p:spTree>
    <p:extLst>
      <p:ext uri="{BB962C8B-B14F-4D97-AF65-F5344CB8AC3E}">
        <p14:creationId xmlns:p14="http://schemas.microsoft.com/office/powerpoint/2010/main" val="16274039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r>
              <a:rPr lang="en-US" altLang="en-US" sz="2800" dirty="0">
                <a:latin typeface="Lucida Sans" panose="020B0602030504020204" pitchFamily="34" charset="0"/>
              </a:rPr>
              <a:t>Cefnogi </a:t>
            </a:r>
            <a:r>
              <a:rPr lang="en-US" altLang="en-US" sz="2800" dirty="0" err="1">
                <a:latin typeface="Lucida Sans" panose="020B0602030504020204" pitchFamily="34" charset="0"/>
              </a:rPr>
              <a:t>Cynnar</a:t>
            </a:r>
            <a:r>
              <a:rPr lang="en-US" altLang="en-US" sz="2800" dirty="0">
                <a:latin typeface="Lucida Sans" panose="020B0602030504020204" pitchFamily="34" charset="0"/>
              </a:rPr>
              <a:t> (2010-2013)</a:t>
            </a:r>
            <a:br>
              <a:rPr lang="en-US" altLang="en-US" sz="2800" dirty="0">
                <a:latin typeface="Lucida Sans" panose="020B0602030504020204" pitchFamily="34" charset="0"/>
              </a:rPr>
            </a:br>
            <a:r>
              <a:rPr lang="en-US" altLang="en-US" sz="2800" dirty="0">
                <a:solidFill>
                  <a:srgbClr val="002060"/>
                </a:solidFill>
                <a:latin typeface="Lucida Sans" panose="020B0602030504020204" pitchFamily="34" charset="0"/>
              </a:rPr>
              <a:t>Early Support (2010-2013)</a:t>
            </a:r>
            <a:endParaRPr lang="en-US" altLang="en-US" sz="28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79512" y="1600201"/>
            <a:ext cx="4468688" cy="3989040"/>
          </a:xfrm>
        </p:spPr>
        <p:txBody>
          <a:bodyPr/>
          <a:lstStyle/>
          <a:p>
            <a:r>
              <a:rPr lang="en-GB" sz="2200" dirty="0" err="1" smtClean="0">
                <a:latin typeface="Lucida Sans" panose="020B0602030504020204" pitchFamily="34" charset="0"/>
              </a:rPr>
              <a:t>Cyllidwyd</a:t>
            </a:r>
            <a:r>
              <a:rPr lang="en-GB" sz="2200" dirty="0" smtClean="0">
                <a:latin typeface="Lucida Sans" panose="020B0602030504020204" pitchFamily="34" charset="0"/>
              </a:rPr>
              <a:t> </a:t>
            </a:r>
            <a:r>
              <a:rPr lang="en-GB" sz="2200" dirty="0" err="1" smtClean="0">
                <a:latin typeface="Lucida Sans" panose="020B0602030504020204" pitchFamily="34" charset="0"/>
              </a:rPr>
              <a:t>gan</a:t>
            </a:r>
            <a:r>
              <a:rPr lang="en-GB" sz="2200" dirty="0" smtClean="0">
                <a:latin typeface="Lucida Sans" panose="020B0602030504020204" pitchFamily="34" charset="0"/>
              </a:rPr>
              <a:t> </a:t>
            </a:r>
            <a:r>
              <a:rPr lang="en-GB" sz="2200" dirty="0" err="1" smtClean="0">
                <a:latin typeface="Lucida Sans" panose="020B0602030504020204" pitchFamily="34" charset="0"/>
              </a:rPr>
              <a:t>Llywodraeth</a:t>
            </a:r>
            <a:r>
              <a:rPr lang="en-GB" sz="2200" dirty="0" smtClean="0">
                <a:latin typeface="Lucida Sans" panose="020B0602030504020204" pitchFamily="34" charset="0"/>
              </a:rPr>
              <a:t> Cymru</a:t>
            </a:r>
          </a:p>
          <a:p>
            <a:r>
              <a:rPr lang="en-GB" sz="2200" dirty="0" err="1" smtClean="0">
                <a:latin typeface="Lucida Sans" panose="020B0602030504020204" pitchFamily="34" charset="0"/>
              </a:rPr>
              <a:t>Daeth</a:t>
            </a:r>
            <a:r>
              <a:rPr lang="en-GB" sz="2200" dirty="0" smtClean="0">
                <a:latin typeface="Lucida Sans" panose="020B0602030504020204" pitchFamily="34" charset="0"/>
              </a:rPr>
              <a:t> y </a:t>
            </a:r>
            <a:r>
              <a:rPr lang="en-GB" sz="2200" dirty="0" err="1" smtClean="0">
                <a:latin typeface="Lucida Sans" panose="020B0602030504020204" pitchFamily="34" charset="0"/>
              </a:rPr>
              <a:t>cyllid</a:t>
            </a:r>
            <a:r>
              <a:rPr lang="en-GB" sz="2200" dirty="0" smtClean="0">
                <a:latin typeface="Lucida Sans" panose="020B0602030504020204" pitchFamily="34" charset="0"/>
              </a:rPr>
              <a:t> </a:t>
            </a:r>
            <a:r>
              <a:rPr lang="en-GB" sz="2200" dirty="0" err="1" smtClean="0">
                <a:latin typeface="Lucida Sans" panose="020B0602030504020204" pitchFamily="34" charset="0"/>
              </a:rPr>
              <a:t>i</a:t>
            </a:r>
            <a:r>
              <a:rPr lang="en-GB" sz="2200" dirty="0" smtClean="0">
                <a:latin typeface="Lucida Sans" panose="020B0602030504020204" pitchFamily="34" charset="0"/>
              </a:rPr>
              <a:t> ben </a:t>
            </a:r>
            <a:r>
              <a:rPr lang="en-GB" sz="2200" dirty="0" err="1" smtClean="0">
                <a:latin typeface="Lucida Sans" panose="020B0602030504020204" pitchFamily="34" charset="0"/>
              </a:rPr>
              <a:t>yn</a:t>
            </a:r>
            <a:r>
              <a:rPr lang="en-GB" sz="2200" dirty="0" smtClean="0">
                <a:latin typeface="Lucida Sans" panose="020B0602030504020204" pitchFamily="34" charset="0"/>
              </a:rPr>
              <a:t> 2013</a:t>
            </a:r>
          </a:p>
          <a:p>
            <a:r>
              <a:rPr lang="en-GB" sz="2200" dirty="0" err="1" smtClean="0">
                <a:latin typeface="Lucida Sans" panose="020B0602030504020204" pitchFamily="34" charset="0"/>
              </a:rPr>
              <a:t>Cynlluniau</a:t>
            </a:r>
            <a:r>
              <a:rPr lang="en-GB" sz="2200" dirty="0" smtClean="0">
                <a:latin typeface="Lucida Sans" panose="020B0602030504020204" pitchFamily="34" charset="0"/>
              </a:rPr>
              <a:t> </a:t>
            </a:r>
            <a:r>
              <a:rPr lang="en-GB" sz="2200" dirty="0" err="1" smtClean="0">
                <a:latin typeface="Lucida Sans" panose="020B0602030504020204" pitchFamily="34" charset="0"/>
              </a:rPr>
              <a:t>Datblygiad</a:t>
            </a:r>
            <a:r>
              <a:rPr lang="en-GB" sz="2200" dirty="0" smtClean="0">
                <a:latin typeface="Lucida Sans" panose="020B0602030504020204" pitchFamily="34" charset="0"/>
              </a:rPr>
              <a:t> </a:t>
            </a:r>
            <a:r>
              <a:rPr lang="en-GB" sz="2200" dirty="0" err="1" smtClean="0">
                <a:latin typeface="Lucida Sans" panose="020B0602030504020204" pitchFamily="34" charset="0"/>
              </a:rPr>
              <a:t>Unigol</a:t>
            </a:r>
            <a:endParaRPr lang="en-GB" sz="2200" dirty="0" smtClean="0">
              <a:latin typeface="Lucida Sans" panose="020B0602030504020204" pitchFamily="34" charset="0"/>
            </a:endParaRPr>
          </a:p>
          <a:p>
            <a:r>
              <a:rPr lang="en-GB" sz="2200" dirty="0" smtClean="0">
                <a:latin typeface="Lucida Sans" panose="020B0602030504020204" pitchFamily="34" charset="0"/>
              </a:rPr>
              <a:t>“</a:t>
            </a:r>
            <a:r>
              <a:rPr lang="en-GB" sz="2200" dirty="0" err="1" smtClean="0">
                <a:latin typeface="Lucida Sans" panose="020B0602030504020204" pitchFamily="34" charset="0"/>
              </a:rPr>
              <a:t>Cefnogi</a:t>
            </a:r>
            <a:r>
              <a:rPr lang="en-GB" sz="2200" dirty="0" smtClean="0">
                <a:latin typeface="Lucida Sans" panose="020B0602030504020204" pitchFamily="34" charset="0"/>
              </a:rPr>
              <a:t> </a:t>
            </a:r>
            <a:r>
              <a:rPr lang="en-GB" sz="2200" dirty="0" err="1">
                <a:latin typeface="Lucida Sans" panose="020B0602030504020204" pitchFamily="34" charset="0"/>
              </a:rPr>
              <a:t>Cynnar</a:t>
            </a:r>
            <a:r>
              <a:rPr lang="en-GB" sz="2200" dirty="0">
                <a:latin typeface="Lucida Sans" panose="020B0602030504020204" pitchFamily="34" charset="0"/>
              </a:rPr>
              <a:t> </a:t>
            </a:r>
            <a:r>
              <a:rPr lang="en-GB" sz="2200" dirty="0" err="1">
                <a:latin typeface="Lucida Sans" panose="020B0602030504020204" pitchFamily="34" charset="0"/>
              </a:rPr>
              <a:t>fydd</a:t>
            </a:r>
            <a:r>
              <a:rPr lang="en-GB" sz="2200" dirty="0">
                <a:latin typeface="Lucida Sans" panose="020B0602030504020204" pitchFamily="34" charset="0"/>
              </a:rPr>
              <a:t> y model 0-5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gysylltu</a:t>
            </a:r>
            <a:r>
              <a:rPr lang="en-GB" sz="2200" dirty="0">
                <a:latin typeface="Lucida Sans" panose="020B0602030504020204" pitchFamily="34" charset="0"/>
              </a:rPr>
              <a:t> </a:t>
            </a:r>
            <a:r>
              <a:rPr lang="en-GB" sz="2200" dirty="0" err="1">
                <a:latin typeface="Lucida Sans" panose="020B0602030504020204" pitchFamily="34" charset="0"/>
              </a:rPr>
              <a:t>i</a:t>
            </a:r>
            <a:r>
              <a:rPr lang="en-GB" sz="2200" dirty="0">
                <a:latin typeface="Lucida Sans" panose="020B0602030504020204" pitchFamily="34" charset="0"/>
              </a:rPr>
              <a:t> </a:t>
            </a:r>
            <a:r>
              <a:rPr lang="en-GB" sz="2200" dirty="0" err="1">
                <a:latin typeface="Lucida Sans" panose="020B0602030504020204" pitchFamily="34" charset="0"/>
              </a:rPr>
              <a:t>mewn</a:t>
            </a:r>
            <a:r>
              <a:rPr lang="en-GB" sz="2200" dirty="0">
                <a:latin typeface="Lucida Sans" panose="020B0602030504020204" pitchFamily="34" charset="0"/>
              </a:rPr>
              <a:t> </a:t>
            </a:r>
            <a:r>
              <a:rPr lang="en-GB" sz="2200" dirty="0" err="1">
                <a:latin typeface="Lucida Sans" panose="020B0602030504020204" pitchFamily="34" charset="0"/>
              </a:rPr>
              <a:t>i’r</a:t>
            </a:r>
            <a:r>
              <a:rPr lang="en-GB" sz="2200" dirty="0">
                <a:latin typeface="Lucida Sans" panose="020B0602030504020204" pitchFamily="34" charset="0"/>
              </a:rPr>
              <a:t> broses </a:t>
            </a:r>
            <a:r>
              <a:rPr lang="en-GB" sz="2200" dirty="0" err="1">
                <a:latin typeface="Lucida Sans" panose="020B0602030504020204" pitchFamily="34" charset="0"/>
              </a:rPr>
              <a:t>yma</a:t>
            </a:r>
            <a:r>
              <a:rPr lang="en-GB" sz="2200" dirty="0">
                <a:latin typeface="Lucida Sans" panose="020B0602030504020204" pitchFamily="34" charset="0"/>
              </a:rPr>
              <a:t> </a:t>
            </a:r>
            <a:r>
              <a:rPr lang="en-GB" sz="2200" dirty="0" err="1">
                <a:latin typeface="Lucida Sans" panose="020B0602030504020204" pitchFamily="34" charset="0"/>
              </a:rPr>
              <a:t>ar</a:t>
            </a:r>
            <a:r>
              <a:rPr lang="en-GB" sz="2200" dirty="0">
                <a:latin typeface="Lucida Sans" panose="020B0602030504020204" pitchFamily="34" charset="0"/>
              </a:rPr>
              <a:t> </a:t>
            </a:r>
            <a:r>
              <a:rPr lang="en-GB" sz="2200" dirty="0" err="1">
                <a:latin typeface="Lucida Sans" panose="020B0602030504020204" pitchFamily="34" charset="0"/>
              </a:rPr>
              <a:t>gyfer</a:t>
            </a:r>
            <a:r>
              <a:rPr lang="en-GB" sz="2200" dirty="0">
                <a:latin typeface="Lucida Sans" panose="020B0602030504020204" pitchFamily="34" charset="0"/>
              </a:rPr>
              <a:t> plant </a:t>
            </a:r>
            <a:r>
              <a:rPr lang="en-GB" sz="2200" dirty="0" err="1">
                <a:latin typeface="Lucida Sans" panose="020B0602030504020204" pitchFamily="34" charset="0"/>
              </a:rPr>
              <a:t>mewn</a:t>
            </a:r>
            <a:r>
              <a:rPr lang="en-GB" sz="2200" dirty="0">
                <a:latin typeface="Lucida Sans" panose="020B0602030504020204" pitchFamily="34" charset="0"/>
              </a:rPr>
              <a:t> </a:t>
            </a:r>
            <a:r>
              <a:rPr lang="en-GB" sz="2200" dirty="0" err="1" smtClean="0">
                <a:latin typeface="Lucida Sans" panose="020B0602030504020204" pitchFamily="34" charset="0"/>
              </a:rPr>
              <a:t>ysgolion</a:t>
            </a:r>
            <a:r>
              <a:rPr lang="en-GB" sz="2200" dirty="0" smtClean="0">
                <a:latin typeface="Lucida Sans" panose="020B0602030504020204" pitchFamily="34" charset="0"/>
              </a:rPr>
              <a:t>” (Plant </a:t>
            </a:r>
            <a:r>
              <a:rPr lang="en-GB" sz="2200" dirty="0" err="1" smtClean="0">
                <a:latin typeface="Lucida Sans" panose="020B0602030504020204" pitchFamily="34" charset="0"/>
              </a:rPr>
              <a:t>yng</a:t>
            </a:r>
            <a:r>
              <a:rPr lang="en-GB" sz="2200" dirty="0" smtClean="0">
                <a:latin typeface="Lucida Sans" panose="020B0602030504020204" pitchFamily="34" charset="0"/>
              </a:rPr>
              <a:t> </a:t>
            </a:r>
            <a:r>
              <a:rPr lang="en-GB" sz="2200" dirty="0" err="1" smtClean="0">
                <a:latin typeface="Lucida Sans" panose="020B0602030504020204" pitchFamily="34" charset="0"/>
              </a:rPr>
              <a:t>Nghymru</a:t>
            </a:r>
            <a:r>
              <a:rPr lang="en-GB" sz="2200" dirty="0" smtClean="0">
                <a:latin typeface="Lucida Sans" panose="020B0602030504020204" pitchFamily="34" charset="0"/>
              </a:rPr>
              <a:t>, 2014:1)</a:t>
            </a:r>
          </a:p>
        </p:txBody>
      </p:sp>
      <p:sp>
        <p:nvSpPr>
          <p:cNvPr id="4" name="Content Placeholder 3"/>
          <p:cNvSpPr>
            <a:spLocks noGrp="1"/>
          </p:cNvSpPr>
          <p:nvPr>
            <p:ph sz="half" idx="2"/>
          </p:nvPr>
        </p:nvSpPr>
        <p:spPr>
          <a:xfrm>
            <a:off x="4648200" y="1600201"/>
            <a:ext cx="4316288" cy="3989040"/>
          </a:xfrm>
        </p:spPr>
        <p:txBody>
          <a:bodyPr/>
          <a:lstStyle/>
          <a:p>
            <a:r>
              <a:rPr lang="en-GB" sz="2200" dirty="0" smtClean="0">
                <a:solidFill>
                  <a:srgbClr val="002060"/>
                </a:solidFill>
                <a:latin typeface="Lucida Sans" panose="020B0602030504020204" pitchFamily="34" charset="0"/>
              </a:rPr>
              <a:t>Funded by Welsh Government</a:t>
            </a:r>
          </a:p>
          <a:p>
            <a:r>
              <a:rPr lang="en-GB" sz="2200" dirty="0" smtClean="0">
                <a:solidFill>
                  <a:srgbClr val="002060"/>
                </a:solidFill>
                <a:latin typeface="Lucida Sans" panose="020B0602030504020204" pitchFamily="34" charset="0"/>
              </a:rPr>
              <a:t>Funding ended in 2013</a:t>
            </a:r>
          </a:p>
          <a:p>
            <a:r>
              <a:rPr lang="en-GB" sz="2200" dirty="0" smtClean="0">
                <a:solidFill>
                  <a:srgbClr val="002060"/>
                </a:solidFill>
                <a:latin typeface="Lucida Sans" panose="020B0602030504020204" pitchFamily="34" charset="0"/>
              </a:rPr>
              <a:t>Individual Development Plans</a:t>
            </a:r>
          </a:p>
          <a:p>
            <a:r>
              <a:rPr lang="en-GB" sz="2200" dirty="0" smtClean="0">
                <a:solidFill>
                  <a:srgbClr val="002060"/>
                </a:solidFill>
                <a:latin typeface="Lucida Sans" panose="020B0602030504020204" pitchFamily="34" charset="0"/>
              </a:rPr>
              <a:t>“Early </a:t>
            </a:r>
            <a:r>
              <a:rPr lang="en-GB" sz="2200" dirty="0">
                <a:solidFill>
                  <a:srgbClr val="002060"/>
                </a:solidFill>
                <a:latin typeface="Lucida Sans" panose="020B0602030504020204" pitchFamily="34" charset="0"/>
              </a:rPr>
              <a:t>Support will be the 0-5 model to link into the IDP process for children in s</a:t>
            </a:r>
            <a:r>
              <a:rPr lang="en-GB" sz="2200" dirty="0" smtClean="0">
                <a:solidFill>
                  <a:srgbClr val="002060"/>
                </a:solidFill>
                <a:latin typeface="Lucida Sans" panose="020B0602030504020204" pitchFamily="34" charset="0"/>
              </a:rPr>
              <a:t>chools” (Children in Wales, 2014: 1)</a:t>
            </a:r>
          </a:p>
        </p:txBody>
      </p:sp>
    </p:spTree>
    <p:extLst>
      <p:ext uri="{BB962C8B-B14F-4D97-AF65-F5344CB8AC3E}">
        <p14:creationId xmlns:p14="http://schemas.microsoft.com/office/powerpoint/2010/main" val="290391571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r>
              <a:rPr lang="en-US" altLang="en-US" sz="2800" dirty="0" smtClean="0">
                <a:latin typeface="Lucida Sans" panose="020B0602030504020204" pitchFamily="34" charset="0"/>
              </a:rPr>
              <a:t>Cefnogi </a:t>
            </a:r>
            <a:r>
              <a:rPr lang="en-US" altLang="en-US" sz="2800" dirty="0" err="1" smtClean="0">
                <a:latin typeface="Lucida Sans" panose="020B0602030504020204" pitchFamily="34" charset="0"/>
              </a:rPr>
              <a:t>Cynnar</a:t>
            </a:r>
            <a:r>
              <a:rPr lang="en-US" altLang="en-US" sz="2800" dirty="0" smtClean="0">
                <a:latin typeface="Lucida Sans" panose="020B0602030504020204" pitchFamily="34" charset="0"/>
              </a:rPr>
              <a:t> (2010-2013)</a:t>
            </a:r>
            <a:br>
              <a:rPr lang="en-US" altLang="en-US" sz="2800" dirty="0" smtClean="0">
                <a:latin typeface="Lucida Sans" panose="020B0602030504020204" pitchFamily="34" charset="0"/>
              </a:rPr>
            </a:br>
            <a:r>
              <a:rPr lang="en-US" altLang="en-US" sz="2800" dirty="0" smtClean="0">
                <a:solidFill>
                  <a:srgbClr val="002060"/>
                </a:solidFill>
                <a:latin typeface="Lucida Sans" panose="020B0602030504020204" pitchFamily="34" charset="0"/>
              </a:rPr>
              <a:t>Early Support (2010-2013)</a:t>
            </a:r>
          </a:p>
        </p:txBody>
      </p:sp>
      <p:sp>
        <p:nvSpPr>
          <p:cNvPr id="2" name="Content Placeholder 1"/>
          <p:cNvSpPr>
            <a:spLocks noGrp="1"/>
          </p:cNvSpPr>
          <p:nvPr>
            <p:ph sz="half" idx="1"/>
          </p:nvPr>
        </p:nvSpPr>
        <p:spPr>
          <a:xfrm>
            <a:off x="628650" y="1825625"/>
            <a:ext cx="2503190" cy="4351338"/>
          </a:xfrm>
        </p:spPr>
        <p:txBody>
          <a:bodyPr>
            <a:normAutofit/>
          </a:bodyPr>
          <a:lstStyle/>
          <a:p>
            <a:pPr marL="0" indent="0">
              <a:buNone/>
            </a:pPr>
            <a:r>
              <a:rPr lang="en-GB" sz="2000" dirty="0" smtClean="0">
                <a:latin typeface="Lucida Sans" panose="020B0602030504020204" pitchFamily="34" charset="0"/>
              </a:rPr>
              <a:t>Early Support Wales (2012) ‘Early Support in Wales,’ </a:t>
            </a:r>
            <a:r>
              <a:rPr lang="en-GB" sz="2000" dirty="0" smtClean="0">
                <a:latin typeface="Lucida Sans" panose="020B0602030504020204" pitchFamily="34" charset="0"/>
                <a:hlinkClick r:id="rId4"/>
              </a:rPr>
              <a:t>https://www.youtube.com/watch?v=zHHKdndYnqM</a:t>
            </a:r>
            <a:r>
              <a:rPr lang="en-GB" sz="2000" dirty="0" smtClean="0">
                <a:latin typeface="Lucida Sans" panose="020B0602030504020204" pitchFamily="34" charset="0"/>
              </a:rPr>
              <a:t> [Accessed: October 21 2017].</a:t>
            </a:r>
            <a:endParaRPr lang="en-GB" sz="2000" dirty="0">
              <a:latin typeface="Lucida Sans" panose="020B0602030504020204" pitchFamily="34" charset="0"/>
            </a:endParaRPr>
          </a:p>
        </p:txBody>
      </p:sp>
      <p:pic>
        <p:nvPicPr>
          <p:cNvPr id="4" name="zHHKdndYnqM"/>
          <p:cNvPicPr>
            <a:picLocks noGrp="1" noRot="1" noChangeAspect="1"/>
          </p:cNvPicPr>
          <p:nvPr>
            <p:ph sz="half" idx="2"/>
            <a:videoFile r:link="rId1"/>
          </p:nvPr>
        </p:nvPicPr>
        <p:blipFill>
          <a:blip r:embed="rId5"/>
          <a:stretch>
            <a:fillRect/>
          </a:stretch>
        </p:blipFill>
        <p:spPr>
          <a:xfrm>
            <a:off x="3707904" y="1690689"/>
            <a:ext cx="4968552" cy="4114575"/>
          </a:xfrm>
          <a:prstGeom prst="rect">
            <a:avLst/>
          </a:prstGeom>
        </p:spPr>
      </p:pic>
    </p:spTree>
    <p:extLst>
      <p:ext uri="{BB962C8B-B14F-4D97-AF65-F5344CB8AC3E}">
        <p14:creationId xmlns:p14="http://schemas.microsoft.com/office/powerpoint/2010/main" val="377293524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altLang="cy-GB" sz="3200" dirty="0">
                <a:latin typeface="Lucida Sans" panose="020B0602030504020204" pitchFamily="34" charset="0"/>
              </a:rPr>
              <a:t>Damcaniaethau/Athroniaethau</a:t>
            </a:r>
            <a:r>
              <a:rPr lang="en-GB" altLang="cy-GB" sz="3200" dirty="0">
                <a:solidFill>
                  <a:srgbClr val="0000FF"/>
                </a:solidFill>
                <a:latin typeface="Lucida Sans" panose="020B0602030504020204" pitchFamily="34" charset="0"/>
              </a:rPr>
              <a:t/>
            </a:r>
            <a:br>
              <a:rPr lang="en-GB" altLang="cy-GB" sz="3200" dirty="0">
                <a:solidFill>
                  <a:srgbClr val="0000FF"/>
                </a:solidFill>
                <a:latin typeface="Lucida Sans" panose="020B0602030504020204" pitchFamily="34" charset="0"/>
              </a:rPr>
            </a:br>
            <a:r>
              <a:rPr lang="en-GB" altLang="cy-GB" sz="3200" dirty="0">
                <a:solidFill>
                  <a:srgbClr val="002060"/>
                </a:solidFill>
                <a:latin typeface="Lucida Sans" panose="020B0602030504020204" pitchFamily="34" charset="0"/>
              </a:rPr>
              <a:t>Theories/Philosophies</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4038600" cy="4392613"/>
          </a:xfrm>
        </p:spPr>
        <p:txBody>
          <a:bodyPr rtlCol="0">
            <a:normAutofit/>
          </a:bodyPr>
          <a:lstStyle/>
          <a:p>
            <a:pPr marL="0" indent="0">
              <a:buFontTx/>
              <a:buNone/>
              <a:defRPr/>
            </a:pPr>
            <a:endParaRPr lang="en-GB" dirty="0">
              <a:latin typeface="Lucida Sans" panose="020B0602040502020204" pitchFamily="34" charset="0"/>
            </a:endParaRPr>
          </a:p>
          <a:p>
            <a:pPr>
              <a:defRPr/>
            </a:pPr>
            <a:r>
              <a:rPr lang="en-GB" dirty="0">
                <a:latin typeface="Lucida Sans" panose="020B0602040502020204" pitchFamily="34" charset="0"/>
              </a:rPr>
              <a:t>Montessori</a:t>
            </a:r>
          </a:p>
          <a:p>
            <a:pPr>
              <a:defRPr/>
            </a:pPr>
            <a:r>
              <a:rPr lang="en-GB" dirty="0">
                <a:latin typeface="Lucida Sans" panose="020B0602040502020204" pitchFamily="34" charset="0"/>
              </a:rPr>
              <a:t>Pestalozzi</a:t>
            </a:r>
          </a:p>
          <a:p>
            <a:pPr>
              <a:defRPr/>
            </a:pPr>
            <a:r>
              <a:rPr lang="en-GB" dirty="0">
                <a:latin typeface="Lucida Sans" panose="020B0602040502020204" pitchFamily="34" charset="0"/>
              </a:rPr>
              <a:t>Reggio Emilia</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196975"/>
            <a:ext cx="4038600" cy="5500688"/>
          </a:xfrm>
        </p:spPr>
        <p:txBody>
          <a:bodyPr rtlCol="0">
            <a:normAutofit/>
          </a:bodyPr>
          <a:lstStyle/>
          <a:p>
            <a:pPr marL="0" indent="0">
              <a:buFontTx/>
              <a:buNone/>
              <a:defRPr/>
            </a:pPr>
            <a:endParaRPr lang="en-US" sz="1800" dirty="0">
              <a:solidFill>
                <a:srgbClr val="0000FF"/>
              </a:solidFill>
              <a:latin typeface="Lucida Sans" panose="020B0602040502020204" pitchFamily="34" charset="0"/>
            </a:endParaRPr>
          </a:p>
          <a:p>
            <a:pPr>
              <a:defRPr/>
            </a:pPr>
            <a:r>
              <a:rPr lang="en-GB" dirty="0">
                <a:solidFill>
                  <a:srgbClr val="002060"/>
                </a:solidFill>
                <a:latin typeface="Lucida Sans" panose="020B0602040502020204" pitchFamily="34" charset="0"/>
              </a:rPr>
              <a:t>Montessori</a:t>
            </a:r>
          </a:p>
          <a:p>
            <a:pPr>
              <a:defRPr/>
            </a:pPr>
            <a:r>
              <a:rPr lang="en-GB" dirty="0">
                <a:solidFill>
                  <a:srgbClr val="002060"/>
                </a:solidFill>
                <a:latin typeface="Lucida Sans" panose="020B0602040502020204" pitchFamily="34" charset="0"/>
              </a:rPr>
              <a:t>Pestalozzi</a:t>
            </a:r>
          </a:p>
          <a:p>
            <a:pPr>
              <a:defRPr/>
            </a:pPr>
            <a:r>
              <a:rPr lang="en-GB" dirty="0">
                <a:solidFill>
                  <a:srgbClr val="002060"/>
                </a:solidFill>
                <a:latin typeface="Lucida Sans" panose="020B0602040502020204" pitchFamily="34" charset="0"/>
              </a:rPr>
              <a:t>Reggio Emilia</a:t>
            </a:r>
          </a:p>
        </p:txBody>
      </p:sp>
    </p:spTree>
    <p:extLst>
      <p:ext uri="{BB962C8B-B14F-4D97-AF65-F5344CB8AC3E}">
        <p14:creationId xmlns:p14="http://schemas.microsoft.com/office/powerpoint/2010/main" val="366936239"/>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p:cNvSpPr>
            <a:spLocks noGrp="1"/>
          </p:cNvSpPr>
          <p:nvPr>
            <p:ph type="title"/>
          </p:nvPr>
        </p:nvSpPr>
        <p:spPr>
          <a:xfrm>
            <a:off x="457200" y="274638"/>
            <a:ext cx="8229600" cy="922337"/>
          </a:xfrm>
        </p:spPr>
        <p:txBody>
          <a:bodyPr/>
          <a:lstStyle/>
          <a:p>
            <a:pPr eaLnBrk="1" hangingPunct="1"/>
            <a:r>
              <a:rPr lang="en-GB" altLang="cy-GB" sz="3200" smtClean="0">
                <a:latin typeface="Lucida Sans" panose="020B0602030504020204" pitchFamily="34" charset="0"/>
              </a:rPr>
              <a:t>Montessori</a:t>
            </a:r>
            <a:endParaRPr lang="cy-GB" altLang="en-US" sz="3200" smtClean="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4038600" cy="4392613"/>
          </a:xfrm>
        </p:spPr>
        <p:txBody>
          <a:bodyPr rtlCol="0">
            <a:normAutofit/>
          </a:bodyPr>
          <a:lstStyle/>
          <a:p>
            <a:pPr>
              <a:defRPr/>
            </a:pPr>
            <a:r>
              <a:rPr lang="cy-GB" altLang="en-US" dirty="0">
                <a:latin typeface="Lucida Sans" panose="020B0602030504020204" pitchFamily="34" charset="0"/>
              </a:rPr>
              <a:t>Dull datblygiadol  amlsynhwyraidd</a:t>
            </a:r>
          </a:p>
          <a:p>
            <a:pPr>
              <a:defRPr/>
            </a:pPr>
            <a:r>
              <a:rPr lang="cy-GB" altLang="en-US" dirty="0">
                <a:latin typeface="Lucida Sans" panose="020B0602030504020204" pitchFamily="34" charset="0"/>
              </a:rPr>
              <a:t>Dysgeidiaeth ddiagnostig</a:t>
            </a:r>
          </a:p>
          <a:p>
            <a:pPr>
              <a:defRPr/>
            </a:pPr>
            <a:r>
              <a:rPr lang="cy-GB" altLang="en-US" dirty="0">
                <a:latin typeface="Lucida Sans" panose="020B0602030504020204" pitchFamily="34" charset="0"/>
              </a:rPr>
              <a:t>Arsylwadau</a:t>
            </a:r>
          </a:p>
          <a:p>
            <a:pPr>
              <a:defRPr/>
            </a:pPr>
            <a:r>
              <a:rPr lang="cy-GB" altLang="en-US" dirty="0">
                <a:latin typeface="Lucida Sans" panose="020B0602030504020204" pitchFamily="34" charset="0"/>
              </a:rPr>
              <a:t>Strwythur</a:t>
            </a:r>
          </a:p>
          <a:p>
            <a:pPr>
              <a:defRPr/>
            </a:pPr>
            <a:r>
              <a:rPr lang="cy-GB" altLang="en-US" dirty="0">
                <a:latin typeface="Lucida Sans" panose="020B0602030504020204" pitchFamily="34" charset="0"/>
              </a:rPr>
              <a:t>Gweithdrefnau</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196975"/>
            <a:ext cx="4038600" cy="5500688"/>
          </a:xfrm>
        </p:spPr>
        <p:txBody>
          <a:bodyPr rtlCol="0">
            <a:normAutofit/>
          </a:bodyPr>
          <a:lstStyle/>
          <a:p>
            <a:pPr>
              <a:defRPr/>
            </a:pPr>
            <a:r>
              <a:rPr lang="en-US" dirty="0">
                <a:solidFill>
                  <a:srgbClr val="002060"/>
                </a:solidFill>
                <a:latin typeface="Lucida Sans" panose="020B0602040502020204" pitchFamily="34" charset="0"/>
              </a:rPr>
              <a:t>Multi-sensory developmental method</a:t>
            </a:r>
          </a:p>
          <a:p>
            <a:pPr>
              <a:defRPr/>
            </a:pPr>
            <a:r>
              <a:rPr lang="en-US" dirty="0">
                <a:solidFill>
                  <a:srgbClr val="002060"/>
                </a:solidFill>
                <a:latin typeface="Lucida Sans" panose="020B0602040502020204" pitchFamily="34" charset="0"/>
              </a:rPr>
              <a:t>Diagnostic teaching</a:t>
            </a:r>
          </a:p>
          <a:p>
            <a:pPr>
              <a:defRPr/>
            </a:pPr>
            <a:r>
              <a:rPr lang="en-US" dirty="0">
                <a:solidFill>
                  <a:srgbClr val="002060"/>
                </a:solidFill>
                <a:latin typeface="Lucida Sans" panose="020B0602040502020204" pitchFamily="34" charset="0"/>
              </a:rPr>
              <a:t>Observations</a:t>
            </a:r>
          </a:p>
          <a:p>
            <a:pPr>
              <a:defRPr/>
            </a:pPr>
            <a:r>
              <a:rPr lang="en-US" dirty="0">
                <a:solidFill>
                  <a:srgbClr val="002060"/>
                </a:solidFill>
                <a:latin typeface="Lucida Sans" panose="020B0602040502020204" pitchFamily="34" charset="0"/>
              </a:rPr>
              <a:t>Structure</a:t>
            </a:r>
          </a:p>
          <a:p>
            <a:pPr>
              <a:defRPr/>
            </a:pPr>
            <a:r>
              <a:rPr lang="en-US" dirty="0">
                <a:solidFill>
                  <a:srgbClr val="002060"/>
                </a:solidFill>
                <a:latin typeface="Lucida Sans" panose="020B0602040502020204" pitchFamily="34" charset="0"/>
              </a:rPr>
              <a:t>Procedures</a:t>
            </a:r>
          </a:p>
          <a:p>
            <a:pPr marL="0" indent="0" algn="r">
              <a:buFontTx/>
              <a:buNone/>
              <a:defRPr/>
            </a:pPr>
            <a:endParaRPr lang="en-US" sz="1800" dirty="0" smtClean="0">
              <a:solidFill>
                <a:srgbClr val="002060"/>
              </a:solidFill>
              <a:latin typeface="Lucida Sans" panose="020B0602040502020204" pitchFamily="34" charset="0"/>
            </a:endParaRPr>
          </a:p>
          <a:p>
            <a:pPr marL="0" indent="0" algn="r">
              <a:buFontTx/>
              <a:buNone/>
              <a:defRPr/>
            </a:pPr>
            <a:r>
              <a:rPr lang="en-US" sz="1800" dirty="0" smtClean="0">
                <a:solidFill>
                  <a:srgbClr val="002060"/>
                </a:solidFill>
                <a:latin typeface="Lucida Sans" panose="020B0602040502020204" pitchFamily="34" charset="0"/>
              </a:rPr>
              <a:t>(Danner and Fowler, 2015)</a:t>
            </a:r>
            <a:endParaRPr lang="en-US" sz="1800" dirty="0">
              <a:solidFill>
                <a:srgbClr val="002060"/>
              </a:solidFill>
              <a:latin typeface="Lucida Sans" panose="020B0602040502020204" pitchFamily="34" charset="0"/>
            </a:endParaRPr>
          </a:p>
        </p:txBody>
      </p:sp>
    </p:spTree>
    <p:extLst>
      <p:ext uri="{BB962C8B-B14F-4D97-AF65-F5344CB8AC3E}">
        <p14:creationId xmlns:p14="http://schemas.microsoft.com/office/powerpoint/2010/main" val="932730400"/>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pPr eaLnBrk="1" hangingPunct="1"/>
            <a:r>
              <a:rPr lang="en-GB" altLang="cy-GB" sz="3200" smtClean="0">
                <a:latin typeface="Lucida Sans" panose="020B0602030504020204" pitchFamily="34" charset="0"/>
              </a:rPr>
              <a:t>Montessori</a:t>
            </a:r>
            <a:endParaRPr lang="cy-GB" altLang="en-US" sz="3200" smtClean="0">
              <a:solidFill>
                <a:srgbClr val="0000FF"/>
              </a:solidFill>
              <a:latin typeface="Lucida Sans" panose="020B0602030504020204" pitchFamily="34" charset="0"/>
            </a:endParaRPr>
          </a:p>
        </p:txBody>
      </p:sp>
      <p:sp>
        <p:nvSpPr>
          <p:cNvPr id="28675" name="Rectangle 5"/>
          <p:cNvSpPr>
            <a:spLocks noGrp="1" noChangeArrowheads="1"/>
          </p:cNvSpPr>
          <p:nvPr>
            <p:ph sz="half" idx="1"/>
          </p:nvPr>
        </p:nvSpPr>
        <p:spPr>
          <a:xfrm>
            <a:off x="323528" y="1825625"/>
            <a:ext cx="2808312" cy="4351338"/>
          </a:xfrm>
        </p:spPr>
        <p:txBody>
          <a:bodyPr>
            <a:normAutofit/>
          </a:bodyPr>
          <a:lstStyle/>
          <a:p>
            <a:pPr marL="0" indent="0">
              <a:buFont typeface="Arial" panose="020B0604020202020204" pitchFamily="34" charset="0"/>
              <a:buNone/>
            </a:pPr>
            <a:r>
              <a:rPr lang="en-GB" altLang="en-US" sz="2400" dirty="0" smtClean="0">
                <a:latin typeface="Lucida Sans" panose="020B0602030504020204" pitchFamily="34" charset="0"/>
              </a:rPr>
              <a:t>Education not Limited (2012) ‘Teacher’s TV – The Montessori Method,’</a:t>
            </a:r>
          </a:p>
          <a:p>
            <a:pPr marL="0" indent="0">
              <a:buFont typeface="Arial" panose="020B0604020202020204" pitchFamily="34" charset="0"/>
              <a:buNone/>
            </a:pPr>
            <a:r>
              <a:rPr lang="en-GB" altLang="en-US" sz="2400" dirty="0" smtClean="0">
                <a:solidFill>
                  <a:srgbClr val="0000FF"/>
                </a:solidFill>
                <a:latin typeface="Lucida Sans" panose="020B0602030504020204" pitchFamily="34" charset="0"/>
                <a:hlinkClick r:id="rId4"/>
              </a:rPr>
              <a:t>https://www.youtube.com/watch?v=NyMqSG98a8M</a:t>
            </a:r>
            <a:r>
              <a:rPr lang="en-GB" altLang="en-US" sz="2400" dirty="0" smtClean="0">
                <a:solidFill>
                  <a:srgbClr val="0000FF"/>
                </a:solidFill>
                <a:latin typeface="Lucida Sans" panose="020B0602030504020204" pitchFamily="34" charset="0"/>
              </a:rPr>
              <a:t> </a:t>
            </a:r>
          </a:p>
        </p:txBody>
      </p:sp>
      <p:pic>
        <p:nvPicPr>
          <p:cNvPr id="3" name="NyMqSG98a8M"/>
          <p:cNvPicPr>
            <a:picLocks noGrp="1" noRot="1" noChangeAspect="1"/>
          </p:cNvPicPr>
          <p:nvPr>
            <p:ph sz="half" idx="2"/>
            <a:videoFile r:link="rId1"/>
          </p:nvPr>
        </p:nvPicPr>
        <p:blipFill>
          <a:blip r:embed="rId5"/>
          <a:stretch>
            <a:fillRect/>
          </a:stretch>
        </p:blipFill>
        <p:spPr>
          <a:xfrm>
            <a:off x="3222008" y="1268760"/>
            <a:ext cx="5742480" cy="4248472"/>
          </a:xfrm>
          <a:prstGeom prst="rect">
            <a:avLst/>
          </a:prstGeom>
        </p:spPr>
      </p:pic>
    </p:spTree>
    <p:extLst>
      <p:ext uri="{BB962C8B-B14F-4D97-AF65-F5344CB8AC3E}">
        <p14:creationId xmlns:p14="http://schemas.microsoft.com/office/powerpoint/2010/main" val="4012243774"/>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p:cNvSpPr>
          <p:nvPr>
            <p:ph type="title"/>
          </p:nvPr>
        </p:nvSpPr>
        <p:spPr>
          <a:xfrm>
            <a:off x="457200" y="274638"/>
            <a:ext cx="8229600" cy="922337"/>
          </a:xfrm>
        </p:spPr>
        <p:txBody>
          <a:bodyPr/>
          <a:lstStyle/>
          <a:p>
            <a:pPr eaLnBrk="1" hangingPunct="1"/>
            <a:r>
              <a:rPr lang="en-GB" altLang="cy-GB" sz="3200" smtClean="0">
                <a:latin typeface="Lucida Sans" panose="020B0602030504020204" pitchFamily="34" charset="0"/>
              </a:rPr>
              <a:t>Pestalozzi</a:t>
            </a:r>
            <a:endParaRPr lang="cy-GB" altLang="en-US" sz="3200" smtClean="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4038600" cy="4392613"/>
          </a:xfrm>
        </p:spPr>
        <p:txBody>
          <a:bodyPr rtlCol="0">
            <a:normAutofit/>
          </a:bodyPr>
          <a:lstStyle/>
          <a:p>
            <a:pPr>
              <a:defRPr/>
            </a:pPr>
            <a:r>
              <a:rPr lang="cy-GB" kern="0" dirty="0" smtClean="0">
                <a:solidFill>
                  <a:srgbClr val="000000"/>
                </a:solidFill>
                <a:latin typeface="Lucida Sans" pitchFamily="34" charset="0"/>
                <a:ea typeface="ＭＳ Ｐゴシック" charset="-128"/>
              </a:rPr>
              <a:t>Dysgu synhwyraidd</a:t>
            </a:r>
          </a:p>
          <a:p>
            <a:pPr>
              <a:defRPr/>
            </a:pPr>
            <a:r>
              <a:rPr lang="cy-GB" kern="0" dirty="0" smtClean="0">
                <a:solidFill>
                  <a:srgbClr val="000000"/>
                </a:solidFill>
                <a:latin typeface="Lucida Sans" pitchFamily="34" charset="0"/>
                <a:ea typeface="ＭＳ Ｐゴシック" charset="-128"/>
              </a:rPr>
              <a:t>Dysgu drwy arsylwi</a:t>
            </a:r>
          </a:p>
          <a:p>
            <a:pPr>
              <a:defRPr/>
            </a:pPr>
            <a:r>
              <a:rPr lang="cy-GB" kern="0" dirty="0" smtClean="0">
                <a:solidFill>
                  <a:srgbClr val="000000"/>
                </a:solidFill>
                <a:latin typeface="Lucida Sans" pitchFamily="34" charset="0"/>
                <a:ea typeface="ＭＳ Ｐゴシック" charset="-128"/>
              </a:rPr>
              <a:t>Plant yn dysgu’n raddol felly ni ddylid eu rhuthro</a:t>
            </a:r>
          </a:p>
          <a:p>
            <a:pPr>
              <a:defRPr/>
            </a:pPr>
            <a:r>
              <a:rPr lang="cy-GB" kern="0" dirty="0" smtClean="0">
                <a:solidFill>
                  <a:srgbClr val="000000"/>
                </a:solidFill>
                <a:latin typeface="Lucida Sans" pitchFamily="34" charset="0"/>
                <a:ea typeface="ＭＳ Ｐゴシック" charset="-128"/>
              </a:rPr>
              <a:t>Yn seiliedig ar wahaniaethau unigolion</a:t>
            </a:r>
          </a:p>
        </p:txBody>
      </p:sp>
      <p:sp>
        <p:nvSpPr>
          <p:cNvPr id="4100" name="Rectangle 5"/>
          <p:cNvSpPr>
            <a:spLocks noGrp="1" noChangeArrowheads="1"/>
          </p:cNvSpPr>
          <p:nvPr>
            <p:ph sz="half" idx="2"/>
          </p:nvPr>
        </p:nvSpPr>
        <p:spPr>
          <a:xfrm>
            <a:off x="4648200" y="1196975"/>
            <a:ext cx="4038600" cy="5500688"/>
          </a:xfrm>
        </p:spPr>
        <p:txBody>
          <a:bodyPr rtlCol="0">
            <a:normAutofit/>
          </a:bodyPr>
          <a:lstStyle/>
          <a:p>
            <a:pPr>
              <a:defRPr/>
            </a:pPr>
            <a:r>
              <a:rPr lang="en-GB" dirty="0" smtClean="0">
                <a:solidFill>
                  <a:srgbClr val="002060"/>
                </a:solidFill>
                <a:latin typeface="Lucida Sans" panose="020B0602040502020204" pitchFamily="34" charset="0"/>
              </a:rPr>
              <a:t>Sensory learning</a:t>
            </a:r>
          </a:p>
          <a:p>
            <a:pPr>
              <a:defRPr/>
            </a:pPr>
            <a:r>
              <a:rPr lang="en-GB" dirty="0" smtClean="0">
                <a:solidFill>
                  <a:srgbClr val="002060"/>
                </a:solidFill>
                <a:latin typeface="Lucida Sans" panose="020B0602040502020204" pitchFamily="34" charset="0"/>
              </a:rPr>
              <a:t>Learning through observation</a:t>
            </a:r>
          </a:p>
          <a:p>
            <a:pPr>
              <a:defRPr/>
            </a:pPr>
            <a:r>
              <a:rPr lang="en-GB" dirty="0" smtClean="0">
                <a:solidFill>
                  <a:srgbClr val="002060"/>
                </a:solidFill>
                <a:latin typeface="Lucida Sans" panose="020B0602040502020204" pitchFamily="34" charset="0"/>
              </a:rPr>
              <a:t>Children learn gradually and should not be rushed</a:t>
            </a:r>
          </a:p>
          <a:p>
            <a:pPr>
              <a:defRPr/>
            </a:pPr>
            <a:r>
              <a:rPr lang="en-GB" dirty="0" smtClean="0">
                <a:solidFill>
                  <a:srgbClr val="002060"/>
                </a:solidFill>
                <a:latin typeface="Lucida Sans" panose="020B0602040502020204" pitchFamily="34" charset="0"/>
              </a:rPr>
              <a:t>Based on individual differences</a:t>
            </a:r>
          </a:p>
          <a:p>
            <a:pPr marL="0" indent="0" algn="r">
              <a:buFont typeface="Arial" panose="020B0604020202020204" pitchFamily="34" charset="0"/>
              <a:buNone/>
              <a:defRPr/>
            </a:pPr>
            <a:r>
              <a:rPr lang="en-GB" sz="1800" dirty="0" smtClean="0">
                <a:solidFill>
                  <a:srgbClr val="002060"/>
                </a:solidFill>
                <a:latin typeface="Lucida Sans" panose="020B0602040502020204" pitchFamily="34" charset="0"/>
              </a:rPr>
              <a:t>(Ornstein et al., 2014)</a:t>
            </a:r>
            <a:endParaRPr lang="en-US" sz="1800" dirty="0">
              <a:solidFill>
                <a:srgbClr val="002060"/>
              </a:solidFill>
              <a:latin typeface="Lucida Sans" panose="020B0602040502020204" pitchFamily="34" charset="0"/>
            </a:endParaRPr>
          </a:p>
        </p:txBody>
      </p:sp>
    </p:spTree>
    <p:extLst>
      <p:ext uri="{BB962C8B-B14F-4D97-AF65-F5344CB8AC3E}">
        <p14:creationId xmlns:p14="http://schemas.microsoft.com/office/powerpoint/2010/main" val="1866017817"/>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4"/>
          <p:cNvSpPr>
            <a:spLocks noGrp="1"/>
          </p:cNvSpPr>
          <p:nvPr>
            <p:ph type="title"/>
          </p:nvPr>
        </p:nvSpPr>
        <p:spPr/>
        <p:txBody>
          <a:bodyPr/>
          <a:lstStyle/>
          <a:p>
            <a:pPr eaLnBrk="1" hangingPunct="1"/>
            <a:r>
              <a:rPr lang="en-GB" altLang="en-US" sz="3200" smtClean="0">
                <a:latin typeface="Lucida Sans" panose="020B0602030504020204" pitchFamily="34" charset="0"/>
              </a:rPr>
              <a:t>Pestalozzi</a:t>
            </a:r>
            <a:endParaRPr lang="cy-GB" altLang="en-US" sz="3200" smtClean="0">
              <a:solidFill>
                <a:srgbClr val="0000FF"/>
              </a:solidFill>
              <a:latin typeface="Lucida Sans" panose="020B0602030504020204" pitchFamily="34" charset="0"/>
            </a:endParaRPr>
          </a:p>
        </p:txBody>
      </p:sp>
      <p:sp>
        <p:nvSpPr>
          <p:cNvPr id="32771" name="Content Placeholder 1"/>
          <p:cNvSpPr>
            <a:spLocks noGrp="1"/>
          </p:cNvSpPr>
          <p:nvPr>
            <p:ph sz="half" idx="1"/>
          </p:nvPr>
        </p:nvSpPr>
        <p:spPr>
          <a:xfrm>
            <a:off x="251520" y="1825625"/>
            <a:ext cx="2952328" cy="4351338"/>
          </a:xfrm>
        </p:spPr>
        <p:txBody>
          <a:bodyPr>
            <a:normAutofit/>
          </a:bodyPr>
          <a:lstStyle/>
          <a:p>
            <a:pPr marL="0" indent="0">
              <a:buFont typeface="Arial" panose="020B0604020202020204" pitchFamily="34" charset="0"/>
              <a:buNone/>
            </a:pPr>
            <a:r>
              <a:rPr lang="en-US" altLang="en-US" sz="2400" dirty="0" err="1" smtClean="0">
                <a:latin typeface="Lucida Sans" panose="020B0602030504020204" pitchFamily="34" charset="0"/>
              </a:rPr>
              <a:t>Pestaliozzi</a:t>
            </a:r>
            <a:r>
              <a:rPr lang="en-US" altLang="en-US" sz="2400" dirty="0" smtClean="0">
                <a:latin typeface="Lucida Sans" panose="020B0602030504020204" pitchFamily="34" charset="0"/>
              </a:rPr>
              <a:t> UK (2013)’ Pestalozzi: 50 years in East Sussex,’ </a:t>
            </a:r>
            <a:r>
              <a:rPr lang="en-US" altLang="en-US" sz="2400" dirty="0" smtClean="0">
                <a:latin typeface="Lucida Sans" panose="020B0602030504020204" pitchFamily="34" charset="0"/>
                <a:hlinkClick r:id="rId4"/>
              </a:rPr>
              <a:t>https://www.youtube.com/watch?v=GSWhPfeMEZw</a:t>
            </a:r>
            <a:r>
              <a:rPr lang="en-US" altLang="en-US" sz="2400" dirty="0" smtClean="0">
                <a:latin typeface="Lucida Sans" panose="020B0602030504020204" pitchFamily="34" charset="0"/>
              </a:rPr>
              <a:t> </a:t>
            </a:r>
          </a:p>
        </p:txBody>
      </p:sp>
      <p:pic>
        <p:nvPicPr>
          <p:cNvPr id="3" name="GSWhPfeMEZw"/>
          <p:cNvPicPr>
            <a:picLocks noGrp="1" noRot="1" noChangeAspect="1"/>
          </p:cNvPicPr>
          <p:nvPr>
            <p:ph sz="half" idx="2"/>
            <a:videoFile r:link="rId1"/>
          </p:nvPr>
        </p:nvPicPr>
        <p:blipFill>
          <a:blip r:embed="rId5"/>
          <a:stretch>
            <a:fillRect/>
          </a:stretch>
        </p:blipFill>
        <p:spPr>
          <a:xfrm>
            <a:off x="3192816" y="1556792"/>
            <a:ext cx="5555648" cy="3888432"/>
          </a:xfrm>
          <a:prstGeom prst="rect">
            <a:avLst/>
          </a:prstGeom>
        </p:spPr>
      </p:pic>
    </p:spTree>
    <p:extLst>
      <p:ext uri="{BB962C8B-B14F-4D97-AF65-F5344CB8AC3E}">
        <p14:creationId xmlns:p14="http://schemas.microsoft.com/office/powerpoint/2010/main" val="3810528850"/>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4"/>
          <p:cNvSpPr>
            <a:spLocks noGrp="1"/>
          </p:cNvSpPr>
          <p:nvPr>
            <p:ph type="title"/>
          </p:nvPr>
        </p:nvSpPr>
        <p:spPr>
          <a:xfrm>
            <a:off x="457200" y="274638"/>
            <a:ext cx="8229600" cy="922337"/>
          </a:xfrm>
        </p:spPr>
        <p:txBody>
          <a:bodyPr/>
          <a:lstStyle/>
          <a:p>
            <a:pPr eaLnBrk="1" hangingPunct="1"/>
            <a:r>
              <a:rPr lang="en-GB" altLang="cy-GB" sz="3200" smtClean="0">
                <a:latin typeface="Lucida Sans" panose="020B0602030504020204" pitchFamily="34" charset="0"/>
              </a:rPr>
              <a:t>Reggio Emilia</a:t>
            </a:r>
            <a:endParaRPr lang="cy-GB" altLang="en-US" sz="3200" smtClean="0">
              <a:solidFill>
                <a:srgbClr val="0000FF"/>
              </a:solidFill>
              <a:latin typeface="Lucida Sans" panose="020B0602030504020204" pitchFamily="34" charset="0"/>
            </a:endParaRPr>
          </a:p>
        </p:txBody>
      </p:sp>
      <p:sp>
        <p:nvSpPr>
          <p:cNvPr id="34819" name="Rectangle 4"/>
          <p:cNvSpPr>
            <a:spLocks noGrp="1" noChangeArrowheads="1"/>
          </p:cNvSpPr>
          <p:nvPr>
            <p:ph sz="half" idx="1"/>
          </p:nvPr>
        </p:nvSpPr>
        <p:spPr>
          <a:xfrm>
            <a:off x="457200" y="1196975"/>
            <a:ext cx="4038600" cy="4392613"/>
          </a:xfrm>
        </p:spPr>
        <p:txBody>
          <a:bodyPr/>
          <a:lstStyle/>
          <a:p>
            <a:r>
              <a:rPr lang="en-GB" altLang="en-US" dirty="0" smtClean="0">
                <a:latin typeface="Lucida Sans" panose="020B0602030504020204" pitchFamily="34" charset="0"/>
              </a:rPr>
              <a:t>“plant </a:t>
            </a:r>
            <a:r>
              <a:rPr lang="en-GB" altLang="en-US" dirty="0" err="1" smtClean="0">
                <a:latin typeface="Lucida Sans" panose="020B0602030504020204" pitchFamily="34" charset="0"/>
              </a:rPr>
              <a:t>gyda</a:t>
            </a:r>
            <a:r>
              <a:rPr lang="en-GB" altLang="en-US" dirty="0" smtClean="0">
                <a:latin typeface="Lucida Sans" panose="020B0602030504020204" pitchFamily="34" charset="0"/>
              </a:rPr>
              <a:t> </a:t>
            </a:r>
            <a:r>
              <a:rPr lang="cy-GB" altLang="en-US" dirty="0" smtClean="0">
                <a:latin typeface="Lucida Sans" panose="020B0602030504020204" pitchFamily="34" charset="0"/>
              </a:rPr>
              <a:t>hawliau arbennig”</a:t>
            </a:r>
          </a:p>
          <a:p>
            <a:r>
              <a:rPr lang="cy-GB" altLang="en-US" dirty="0" smtClean="0">
                <a:latin typeface="Lucida Sans" panose="020B0602030504020204" pitchFamily="34" charset="0"/>
              </a:rPr>
              <a:t>Arfer datblygiadol addas</a:t>
            </a:r>
          </a:p>
          <a:p>
            <a:r>
              <a:rPr lang="cy-GB" altLang="en-US" dirty="0" smtClean="0">
                <a:latin typeface="Lucida Sans" panose="020B0602030504020204" pitchFamily="34" charset="0"/>
              </a:rPr>
              <a:t>Datblygiad holistaidd</a:t>
            </a:r>
          </a:p>
          <a:p>
            <a:r>
              <a:rPr lang="cy-GB" altLang="en-US" dirty="0" smtClean="0">
                <a:latin typeface="Lucida Sans" panose="020B0602030504020204" pitchFamily="34" charset="0"/>
              </a:rPr>
              <a:t>Yr amgylchedd</a:t>
            </a:r>
          </a:p>
          <a:p>
            <a:r>
              <a:rPr lang="cy-GB" altLang="en-US" dirty="0" smtClean="0">
                <a:latin typeface="Lucida Sans" panose="020B0602030504020204" pitchFamily="34" charset="0"/>
              </a:rPr>
              <a:t>Dathlu gwahaniaeth</a:t>
            </a:r>
          </a:p>
          <a:p>
            <a:endParaRPr lang="cy-GB" altLang="en-US" dirty="0" smtClean="0">
              <a:latin typeface="Lucida Sans" panose="020B0602030504020204" pitchFamily="34" charset="0"/>
            </a:endParaRPr>
          </a:p>
        </p:txBody>
      </p:sp>
      <p:sp>
        <p:nvSpPr>
          <p:cNvPr id="4100" name="Rectangle 5"/>
          <p:cNvSpPr>
            <a:spLocks noGrp="1" noChangeArrowheads="1"/>
          </p:cNvSpPr>
          <p:nvPr>
            <p:ph sz="half" idx="2"/>
          </p:nvPr>
        </p:nvSpPr>
        <p:spPr>
          <a:xfrm>
            <a:off x="4648200" y="1196975"/>
            <a:ext cx="4038600" cy="5500688"/>
          </a:xfrm>
        </p:spPr>
        <p:txBody>
          <a:bodyPr rtlCol="0">
            <a:normAutofit/>
          </a:bodyPr>
          <a:lstStyle/>
          <a:p>
            <a:pPr>
              <a:buFontTx/>
              <a:buChar char="•"/>
              <a:defRPr/>
            </a:pPr>
            <a:r>
              <a:rPr lang="en-US" kern="0" dirty="0" smtClean="0">
                <a:solidFill>
                  <a:srgbClr val="002060"/>
                </a:solidFill>
                <a:latin typeface="Lucida Sans" panose="020B0602040502020204" pitchFamily="34" charset="0"/>
                <a:ea typeface="MS PGothic" pitchFamily="34" charset="-128"/>
              </a:rPr>
              <a:t>“children with special </a:t>
            </a:r>
            <a:r>
              <a:rPr lang="en-US" kern="0" dirty="0">
                <a:solidFill>
                  <a:srgbClr val="002060"/>
                </a:solidFill>
                <a:latin typeface="Lucida Sans" panose="020B0602040502020204" pitchFamily="34" charset="0"/>
                <a:ea typeface="MS PGothic" pitchFamily="34" charset="-128"/>
              </a:rPr>
              <a:t>rights”</a:t>
            </a:r>
          </a:p>
          <a:p>
            <a:pPr>
              <a:buFontTx/>
              <a:buChar char="•"/>
              <a:defRPr/>
            </a:pPr>
            <a:r>
              <a:rPr lang="en-US" kern="0" dirty="0">
                <a:solidFill>
                  <a:srgbClr val="002060"/>
                </a:solidFill>
                <a:latin typeface="Lucida Sans" panose="020B0602040502020204" pitchFamily="34" charset="0"/>
                <a:ea typeface="MS PGothic" pitchFamily="34" charset="-128"/>
              </a:rPr>
              <a:t>Developmentally appropriate practice</a:t>
            </a:r>
          </a:p>
          <a:p>
            <a:pPr>
              <a:buFontTx/>
              <a:buChar char="•"/>
              <a:defRPr/>
            </a:pPr>
            <a:r>
              <a:rPr lang="en-US" kern="0" dirty="0">
                <a:solidFill>
                  <a:srgbClr val="002060"/>
                </a:solidFill>
                <a:latin typeface="Lucida Sans" panose="020B0602040502020204" pitchFamily="34" charset="0"/>
                <a:ea typeface="MS PGothic" pitchFamily="34" charset="-128"/>
              </a:rPr>
              <a:t>Holistic development</a:t>
            </a:r>
          </a:p>
          <a:p>
            <a:pPr>
              <a:buFontTx/>
              <a:buChar char="•"/>
              <a:defRPr/>
            </a:pPr>
            <a:r>
              <a:rPr lang="en-US" kern="0" dirty="0">
                <a:solidFill>
                  <a:srgbClr val="002060"/>
                </a:solidFill>
                <a:latin typeface="Lucida Sans" panose="020B0602040502020204" pitchFamily="34" charset="0"/>
                <a:ea typeface="MS PGothic" pitchFamily="34" charset="-128"/>
              </a:rPr>
              <a:t>The </a:t>
            </a:r>
            <a:r>
              <a:rPr lang="en-US" kern="0" dirty="0" smtClean="0">
                <a:solidFill>
                  <a:srgbClr val="002060"/>
                </a:solidFill>
                <a:latin typeface="Lucida Sans" panose="020B0602040502020204" pitchFamily="34" charset="0"/>
                <a:ea typeface="MS PGothic" pitchFamily="34" charset="-128"/>
              </a:rPr>
              <a:t>environment</a:t>
            </a:r>
          </a:p>
          <a:p>
            <a:pPr>
              <a:buFontTx/>
              <a:buChar char="•"/>
              <a:defRPr/>
            </a:pPr>
            <a:r>
              <a:rPr lang="en-US" kern="0" dirty="0" smtClean="0">
                <a:solidFill>
                  <a:srgbClr val="002060"/>
                </a:solidFill>
                <a:latin typeface="Lucida Sans" panose="020B0602040502020204" pitchFamily="34" charset="0"/>
                <a:ea typeface="MS PGothic" pitchFamily="34" charset="-128"/>
              </a:rPr>
              <a:t>Celebrate difference</a:t>
            </a:r>
            <a:endParaRPr lang="en-US" kern="0" dirty="0">
              <a:solidFill>
                <a:srgbClr val="002060"/>
              </a:solidFill>
              <a:latin typeface="Lucida Sans" panose="020B0602040502020204" pitchFamily="34" charset="0"/>
              <a:ea typeface="MS PGothic" pitchFamily="34" charset="-128"/>
            </a:endParaRPr>
          </a:p>
          <a:p>
            <a:pPr marL="0" indent="0" algn="r">
              <a:buFont typeface="Arial" panose="020B0604020202020204" pitchFamily="34" charset="0"/>
              <a:buNone/>
              <a:defRPr/>
            </a:pPr>
            <a:r>
              <a:rPr lang="en-US" sz="1800" kern="0" dirty="0" smtClean="0">
                <a:solidFill>
                  <a:srgbClr val="002060"/>
                </a:solidFill>
                <a:latin typeface="Lucida Sans" panose="020B0602040502020204" pitchFamily="34" charset="0"/>
                <a:ea typeface="MS PGothic" pitchFamily="34" charset="-128"/>
              </a:rPr>
              <a:t>(Kaye, 2016)</a:t>
            </a:r>
            <a:endParaRPr lang="en-US" sz="1800" kern="0" dirty="0">
              <a:solidFill>
                <a:srgbClr val="002060"/>
              </a:solidFill>
              <a:latin typeface="Lucida Sans" panose="020B0602040502020204" pitchFamily="34" charset="0"/>
              <a:ea typeface="MS PGothic" pitchFamily="34" charset="-128"/>
            </a:endParaRPr>
          </a:p>
          <a:p>
            <a:pPr>
              <a:defRPr/>
            </a:pPr>
            <a:endParaRPr lang="en-US" sz="18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3351573083"/>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p:nvPr>
        </p:nvSpPr>
        <p:spPr/>
        <p:txBody>
          <a:bodyPr/>
          <a:lstStyle/>
          <a:p>
            <a:pPr eaLnBrk="1" hangingPunct="1"/>
            <a:r>
              <a:rPr lang="en-GB" altLang="cy-GB" sz="3200" smtClean="0">
                <a:latin typeface="Lucida Sans" panose="020B0602030504020204" pitchFamily="34" charset="0"/>
              </a:rPr>
              <a:t>Reggio Emilia</a:t>
            </a:r>
            <a:endParaRPr lang="cy-GB" altLang="en-US" sz="3200" smtClean="0">
              <a:solidFill>
                <a:srgbClr val="0000FF"/>
              </a:solidFill>
              <a:latin typeface="Lucida Sans" panose="020B0602030504020204" pitchFamily="34" charset="0"/>
            </a:endParaRPr>
          </a:p>
        </p:txBody>
      </p:sp>
      <p:sp>
        <p:nvSpPr>
          <p:cNvPr id="36867" name="Content Placeholder 1"/>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US" altLang="en-US" smtClean="0">
                <a:latin typeface="Lucida Sans" panose="020B0602030504020204" pitchFamily="34" charset="0"/>
              </a:rPr>
              <a:t>Thompson, N. (date unknown) ‘”She is our little sister”: Reflections about inclusion,’ </a:t>
            </a:r>
            <a:r>
              <a:rPr lang="en-US" altLang="en-US" smtClean="0">
                <a:latin typeface="Lucida Sans" panose="020B0602030504020204" pitchFamily="34" charset="0"/>
                <a:hlinkClick r:id="rId3"/>
              </a:rPr>
              <a:t>https://reggioalliance.org/downloads/littlesister:thompson.pdf</a:t>
            </a:r>
            <a:r>
              <a:rPr lang="en-US" altLang="en-US" smtClean="0">
                <a:latin typeface="Lucida Sans" panose="020B0602030504020204" pitchFamily="34" charset="0"/>
              </a:rPr>
              <a:t> </a:t>
            </a:r>
          </a:p>
        </p:txBody>
      </p:sp>
    </p:spTree>
    <p:extLst>
      <p:ext uri="{BB962C8B-B14F-4D97-AF65-F5344CB8AC3E}">
        <p14:creationId xmlns:p14="http://schemas.microsoft.com/office/powerpoint/2010/main" val="3613138564"/>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altLang="cy-GB" sz="3200" dirty="0">
                <a:latin typeface="Lucida Sans" panose="020B0602030504020204" pitchFamily="34" charset="0"/>
              </a:rPr>
              <a:t>Model meddygol o anabledd</a:t>
            </a:r>
            <a:r>
              <a:rPr lang="en-GB" altLang="cy-GB" sz="3200" dirty="0">
                <a:latin typeface="Lucida Sans" panose="020B0602030504020204" pitchFamily="34" charset="0"/>
              </a:rPr>
              <a:t/>
            </a:r>
            <a:br>
              <a:rPr lang="en-GB" altLang="cy-GB" sz="3200" dirty="0">
                <a:latin typeface="Lucida Sans" panose="020B0602030504020204" pitchFamily="34" charset="0"/>
              </a:rPr>
            </a:br>
            <a:r>
              <a:rPr lang="en-GB" altLang="cy-GB" sz="3200" dirty="0">
                <a:solidFill>
                  <a:srgbClr val="002060"/>
                </a:solidFill>
                <a:latin typeface="Lucida Sans" panose="020B0602030504020204" pitchFamily="34" charset="0"/>
              </a:rPr>
              <a:t>Medical model of disability</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4038600" cy="4392613"/>
          </a:xfrm>
        </p:spPr>
        <p:txBody>
          <a:bodyPr rtlCol="0">
            <a:normAutofit/>
          </a:bodyPr>
          <a:lstStyle/>
          <a:p>
            <a:pPr>
              <a:defRPr/>
            </a:pPr>
            <a:r>
              <a:rPr lang="cy-GB" dirty="0">
                <a:latin typeface="Lucida Sans" panose="020B0602040502020204" pitchFamily="34" charset="0"/>
              </a:rPr>
              <a:t>Ystyrir anabledd yn ‘broblem’</a:t>
            </a:r>
          </a:p>
          <a:p>
            <a:pPr>
              <a:defRPr/>
            </a:pPr>
            <a:r>
              <a:rPr lang="cy-GB" dirty="0">
                <a:latin typeface="Lucida Sans" panose="020B0602040502020204" pitchFamily="34" charset="0"/>
              </a:rPr>
              <a:t>Dylai anawsterau fod yn bryder i'r unigolyn yr effeithir arnynt</a:t>
            </a:r>
          </a:p>
          <a:p>
            <a:pPr>
              <a:defRPr/>
            </a:pPr>
            <a:r>
              <a:rPr lang="cy-GB" dirty="0">
                <a:latin typeface="Lucida Sans" panose="020B0602040502020204" pitchFamily="34" charset="0"/>
              </a:rPr>
              <a:t>Dylid ymdrech ychwanegol gael ei wneud gan y person a’r  anabledd</a:t>
            </a:r>
          </a:p>
          <a:p>
            <a:pPr marL="0" indent="0" algn="r">
              <a:buFontTx/>
              <a:buNone/>
              <a:defRPr/>
            </a:pPr>
            <a:endParaRPr lang="cy-GB" dirty="0">
              <a:latin typeface="Lucida Sans" panose="020B0602040502020204" pitchFamily="34" charset="0"/>
            </a:endParaRP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196975"/>
            <a:ext cx="4038600" cy="5500688"/>
          </a:xfrm>
        </p:spPr>
        <p:txBody>
          <a:bodyPr rtlCol="0">
            <a:normAutofit/>
          </a:bodyPr>
          <a:lstStyle/>
          <a:p>
            <a:pPr>
              <a:defRPr/>
            </a:pPr>
            <a:r>
              <a:rPr lang="en-US" dirty="0">
                <a:solidFill>
                  <a:srgbClr val="002060"/>
                </a:solidFill>
                <a:latin typeface="Lucida Sans" panose="020B0602040502020204" pitchFamily="34" charset="0"/>
              </a:rPr>
              <a:t>Views disability as a ‘problem’</a:t>
            </a:r>
          </a:p>
          <a:p>
            <a:pPr>
              <a:defRPr/>
            </a:pPr>
            <a:r>
              <a:rPr lang="en-US" dirty="0">
                <a:solidFill>
                  <a:srgbClr val="002060"/>
                </a:solidFill>
                <a:latin typeface="Lucida Sans" panose="020B0602040502020204" pitchFamily="34" charset="0"/>
              </a:rPr>
              <a:t>Difficulties should be a concern for the individual affected</a:t>
            </a:r>
          </a:p>
          <a:p>
            <a:pPr>
              <a:defRPr/>
            </a:pPr>
            <a:r>
              <a:rPr lang="en-US" dirty="0">
                <a:solidFill>
                  <a:srgbClr val="002060"/>
                </a:solidFill>
                <a:latin typeface="Lucida Sans" panose="020B0602040502020204" pitchFamily="34" charset="0"/>
              </a:rPr>
              <a:t>Extra effort should be made by the person with a disability</a:t>
            </a:r>
          </a:p>
          <a:p>
            <a:pPr marL="0" indent="0" algn="r">
              <a:buFontTx/>
              <a:buNone/>
              <a:defRPr/>
            </a:pPr>
            <a:r>
              <a:rPr lang="en-US" sz="2000" dirty="0" smtClean="0">
                <a:solidFill>
                  <a:srgbClr val="002060"/>
                </a:solidFill>
                <a:latin typeface="Lucida Sans" panose="020B0602040502020204" pitchFamily="34" charset="0"/>
              </a:rPr>
              <a:t>(Haegele and Hodge, 2016)</a:t>
            </a:r>
            <a:endParaRPr lang="en-US" sz="2000" dirty="0">
              <a:solidFill>
                <a:srgbClr val="002060"/>
              </a:solidFill>
              <a:latin typeface="Lucida Sans" panose="020B0602040502020204" pitchFamily="34" charset="0"/>
            </a:endParaRPr>
          </a:p>
          <a:p>
            <a:pPr marL="0" indent="0" algn="r">
              <a:buFontTx/>
              <a:buNone/>
              <a:defRPr/>
            </a:pPr>
            <a:endParaRPr lang="en-US" sz="18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3819747851"/>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altLang="cy-GB" sz="3200" dirty="0">
                <a:latin typeface="Lucida Sans" panose="020B0602030504020204" pitchFamily="34" charset="0"/>
              </a:rPr>
              <a:t>Model cymdeithasol o anabledd</a:t>
            </a:r>
            <a:r>
              <a:rPr lang="en-GB" altLang="cy-GB" sz="3200" dirty="0">
                <a:latin typeface="Lucida Sans" panose="020B0602030504020204" pitchFamily="34" charset="0"/>
              </a:rPr>
              <a:t/>
            </a:r>
            <a:br>
              <a:rPr lang="en-GB" altLang="cy-GB" sz="3200" dirty="0">
                <a:latin typeface="Lucida Sans" panose="020B0602030504020204" pitchFamily="34" charset="0"/>
              </a:rPr>
            </a:br>
            <a:r>
              <a:rPr lang="en-GB" altLang="cy-GB" sz="3200" dirty="0">
                <a:solidFill>
                  <a:srgbClr val="002060"/>
                </a:solidFill>
                <a:latin typeface="Lucida Sans" panose="020B0602030504020204" pitchFamily="34" charset="0"/>
              </a:rPr>
              <a:t>Social model of disability</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4038600" cy="4392613"/>
          </a:xfrm>
        </p:spPr>
        <p:txBody>
          <a:bodyPr rtlCol="0">
            <a:normAutofit fontScale="92500" lnSpcReduction="20000"/>
          </a:bodyPr>
          <a:lstStyle/>
          <a:p>
            <a:pPr marL="0" indent="0">
              <a:buFontTx/>
              <a:buNone/>
              <a:defRPr/>
            </a:pPr>
            <a:r>
              <a:rPr lang="cy-GB" dirty="0">
                <a:latin typeface="Lucida Sans" panose="020B0602040502020204" pitchFamily="34" charset="0"/>
              </a:rPr>
              <a:t>Problemau a brofir gan bobl ag anableddau:</a:t>
            </a:r>
          </a:p>
          <a:p>
            <a:pPr>
              <a:defRPr/>
            </a:pPr>
            <a:r>
              <a:rPr lang="cy-GB" dirty="0">
                <a:latin typeface="Lucida Sans" panose="020B0602040502020204" pitchFamily="34" charset="0"/>
              </a:rPr>
              <a:t>Amgylchoedd sy’n anablu</a:t>
            </a:r>
          </a:p>
          <a:p>
            <a:pPr>
              <a:defRPr/>
            </a:pPr>
            <a:r>
              <a:rPr lang="cy-GB" dirty="0">
                <a:latin typeface="Lucida Sans" panose="020B0602040502020204" pitchFamily="34" charset="0"/>
              </a:rPr>
              <a:t>Addysg anhygyrch</a:t>
            </a:r>
          </a:p>
          <a:p>
            <a:pPr>
              <a:defRPr/>
            </a:pPr>
            <a:r>
              <a:rPr lang="cy-GB" dirty="0">
                <a:latin typeface="Lucida Sans" panose="020B0602040502020204" pitchFamily="34" charset="0"/>
              </a:rPr>
              <a:t>Adeiladau anhygyrch</a:t>
            </a:r>
          </a:p>
          <a:p>
            <a:pPr>
              <a:defRPr/>
            </a:pPr>
            <a:r>
              <a:rPr lang="cy-GB" dirty="0">
                <a:latin typeface="Lucida Sans" panose="020B0602040502020204" pitchFamily="34" charset="0"/>
              </a:rPr>
              <a:t>Dibrisio o bobl ag anableddau</a:t>
            </a:r>
          </a:p>
          <a:p>
            <a:pPr>
              <a:defRPr/>
            </a:pPr>
            <a:r>
              <a:rPr lang="cy-GB" dirty="0">
                <a:latin typeface="Lucida Sans" panose="020B0602040502020204" pitchFamily="34" charset="0"/>
              </a:rPr>
              <a:t>Delweddau negyddol yn cael eu portreadu mewn cymdeithas/cyfryngau</a:t>
            </a:r>
          </a:p>
          <a:p>
            <a:pPr marL="0" indent="0" algn="r">
              <a:buFontTx/>
              <a:buNone/>
              <a:defRPr/>
            </a:pPr>
            <a:endParaRPr lang="cy-GB" dirty="0">
              <a:latin typeface="Lucida Sans" panose="020B0602040502020204" pitchFamily="34" charset="0"/>
            </a:endParaRP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196975"/>
            <a:ext cx="4038600" cy="5500688"/>
          </a:xfrm>
        </p:spPr>
        <p:txBody>
          <a:bodyPr rtlCol="0">
            <a:normAutofit fontScale="92500" lnSpcReduction="20000"/>
          </a:bodyPr>
          <a:lstStyle/>
          <a:p>
            <a:pPr marL="0" indent="0">
              <a:buFontTx/>
              <a:buNone/>
              <a:defRPr/>
            </a:pPr>
            <a:r>
              <a:rPr lang="en-US" dirty="0">
                <a:solidFill>
                  <a:srgbClr val="002060"/>
                </a:solidFill>
                <a:latin typeface="Lucida Sans" panose="020B0602040502020204" pitchFamily="34" charset="0"/>
              </a:rPr>
              <a:t>Problems experienced by people with disabilities:</a:t>
            </a:r>
          </a:p>
          <a:p>
            <a:pPr>
              <a:defRPr/>
            </a:pPr>
            <a:r>
              <a:rPr lang="en-US" dirty="0">
                <a:solidFill>
                  <a:srgbClr val="002060"/>
                </a:solidFill>
                <a:latin typeface="Lucida Sans" panose="020B0602040502020204" pitchFamily="34" charset="0"/>
              </a:rPr>
              <a:t>Disabling environments</a:t>
            </a:r>
          </a:p>
          <a:p>
            <a:pPr>
              <a:defRPr/>
            </a:pPr>
            <a:r>
              <a:rPr lang="en-US" dirty="0">
                <a:solidFill>
                  <a:srgbClr val="002060"/>
                </a:solidFill>
                <a:latin typeface="Lucida Sans" panose="020B0602040502020204" pitchFamily="34" charset="0"/>
              </a:rPr>
              <a:t>Inaccessible education</a:t>
            </a:r>
          </a:p>
          <a:p>
            <a:pPr>
              <a:defRPr/>
            </a:pPr>
            <a:r>
              <a:rPr lang="en-US" dirty="0">
                <a:solidFill>
                  <a:srgbClr val="002060"/>
                </a:solidFill>
                <a:latin typeface="Lucida Sans" panose="020B0602040502020204" pitchFamily="34" charset="0"/>
              </a:rPr>
              <a:t>Inaccessible buildings</a:t>
            </a:r>
          </a:p>
          <a:p>
            <a:pPr>
              <a:defRPr/>
            </a:pPr>
            <a:r>
              <a:rPr lang="en-US" dirty="0">
                <a:solidFill>
                  <a:srgbClr val="002060"/>
                </a:solidFill>
                <a:latin typeface="Lucida Sans" panose="020B0602040502020204" pitchFamily="34" charset="0"/>
              </a:rPr>
              <a:t>Devaluing of people with disabilities</a:t>
            </a:r>
          </a:p>
          <a:p>
            <a:pPr>
              <a:defRPr/>
            </a:pPr>
            <a:r>
              <a:rPr lang="en-US" dirty="0">
                <a:solidFill>
                  <a:srgbClr val="002060"/>
                </a:solidFill>
                <a:latin typeface="Lucida Sans" panose="020B0602040502020204" pitchFamily="34" charset="0"/>
              </a:rPr>
              <a:t>Negative images portrayed in society/media</a:t>
            </a:r>
          </a:p>
          <a:p>
            <a:pPr marL="0" indent="0" algn="r">
              <a:buFontTx/>
              <a:buNone/>
              <a:defRPr/>
            </a:pPr>
            <a:r>
              <a:rPr lang="en-US" sz="2000" dirty="0">
                <a:solidFill>
                  <a:srgbClr val="002060"/>
                </a:solidFill>
                <a:latin typeface="Lucida Sans" panose="020B0602040502020204" pitchFamily="34" charset="0"/>
              </a:rPr>
              <a:t>(Haegele and Hodge, 2016)</a:t>
            </a:r>
          </a:p>
          <a:p>
            <a:pPr marL="0" indent="0" algn="r">
              <a:buFontTx/>
              <a:buNone/>
              <a:defRPr/>
            </a:pPr>
            <a:endParaRPr lang="en-US" sz="1800" dirty="0">
              <a:solidFill>
                <a:srgbClr val="0000FF"/>
              </a:solidFill>
              <a:latin typeface="Lucida Sans" panose="020B0602040502020204" pitchFamily="34" charset="0"/>
            </a:endParaRPr>
          </a:p>
        </p:txBody>
      </p:sp>
    </p:spTree>
    <p:extLst>
      <p:ext uri="{BB962C8B-B14F-4D97-AF65-F5344CB8AC3E}">
        <p14:creationId xmlns:p14="http://schemas.microsoft.com/office/powerpoint/2010/main" val="3581621200"/>
      </p:ext>
    </p:extLst>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latin typeface="Lucida Sans" panose="020B0602030504020204" pitchFamily="34" charset="0"/>
              </a:rPr>
              <a:t>Cymdeithasol</a:t>
            </a:r>
            <a:r>
              <a:rPr lang="en-GB" sz="3600" dirty="0" smtClean="0">
                <a:latin typeface="Lucida Sans" panose="020B0602030504020204" pitchFamily="34" charset="0"/>
              </a:rPr>
              <a:t> </a:t>
            </a:r>
            <a:r>
              <a:rPr lang="en-GB" sz="3600" dirty="0" err="1" smtClean="0">
                <a:latin typeface="Lucida Sans" panose="020B0602030504020204" pitchFamily="34" charset="0"/>
              </a:rPr>
              <a:t>neu</a:t>
            </a:r>
            <a:r>
              <a:rPr lang="en-GB" sz="3600" dirty="0" smtClean="0">
                <a:latin typeface="Lucida Sans" panose="020B0602030504020204" pitchFamily="34" charset="0"/>
              </a:rPr>
              <a:t> </a:t>
            </a:r>
            <a:r>
              <a:rPr lang="en-GB" sz="3600" dirty="0" err="1" smtClean="0">
                <a:latin typeface="Lucida Sans" panose="020B0602030504020204" pitchFamily="34" charset="0"/>
              </a:rPr>
              <a:t>Feddygol</a:t>
            </a:r>
            <a:r>
              <a:rPr lang="en-GB" sz="3600" dirty="0" smtClean="0">
                <a:latin typeface="Lucida Sans" panose="020B0602030504020204" pitchFamily="34" charset="0"/>
              </a:rPr>
              <a:t>?</a:t>
            </a:r>
            <a:br>
              <a:rPr lang="en-GB" sz="3600" dirty="0" smtClean="0">
                <a:latin typeface="Lucida Sans" panose="020B0602030504020204" pitchFamily="34" charset="0"/>
              </a:rPr>
            </a:br>
            <a:r>
              <a:rPr lang="en-GB" sz="3600" dirty="0" smtClean="0">
                <a:solidFill>
                  <a:srgbClr val="002060"/>
                </a:solidFill>
                <a:latin typeface="Lucida Sans" panose="020B0602030504020204" pitchFamily="34" charset="0"/>
              </a:rPr>
              <a:t>Social or Medical?</a:t>
            </a:r>
            <a:endParaRPr lang="en-GB" sz="3600" dirty="0">
              <a:solidFill>
                <a:srgbClr val="002060"/>
              </a:solidFill>
              <a:latin typeface="Lucida Sans" panose="020B0602030504020204" pitchFamily="34" charset="0"/>
            </a:endParaRPr>
          </a:p>
        </p:txBody>
      </p:sp>
      <p:pic>
        <p:nvPicPr>
          <p:cNvPr id="5" name="Content Placeholder 4"/>
          <p:cNvPicPr>
            <a:picLocks noGrp="1" noChangeAspect="1"/>
          </p:cNvPicPr>
          <p:nvPr>
            <p:ph sz="half" idx="1"/>
          </p:nvPr>
        </p:nvPicPr>
        <p:blipFill>
          <a:blip r:embed="rId2"/>
          <a:stretch>
            <a:fillRect/>
          </a:stretch>
        </p:blipFill>
        <p:spPr>
          <a:xfrm>
            <a:off x="539552" y="1772816"/>
            <a:ext cx="7488831" cy="3960440"/>
          </a:xfrm>
          <a:prstGeom prst="rect">
            <a:avLst/>
          </a:prstGeom>
        </p:spPr>
      </p:pic>
    </p:spTree>
    <p:extLst>
      <p:ext uri="{BB962C8B-B14F-4D97-AF65-F5344CB8AC3E}">
        <p14:creationId xmlns:p14="http://schemas.microsoft.com/office/powerpoint/2010/main" val="355794126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fontScale="90000"/>
          </a:bodyPr>
          <a:lstStyle/>
          <a:p>
            <a:r>
              <a:rPr lang="en-GB" sz="3200" dirty="0" err="1">
                <a:latin typeface="Lucida Sans" panose="020B0602030504020204" pitchFamily="34" charset="0"/>
              </a:rPr>
              <a:t>Cymdeithasol</a:t>
            </a:r>
            <a:r>
              <a:rPr lang="en-GB" sz="3200" dirty="0">
                <a:latin typeface="Lucida Sans" panose="020B0602030504020204" pitchFamily="34" charset="0"/>
              </a:rPr>
              <a:t> </a:t>
            </a:r>
            <a:r>
              <a:rPr lang="en-GB" sz="3200" dirty="0" err="1">
                <a:latin typeface="Lucida Sans" panose="020B0602030504020204" pitchFamily="34" charset="0"/>
              </a:rPr>
              <a:t>neu</a:t>
            </a:r>
            <a:r>
              <a:rPr lang="en-GB" sz="3200" dirty="0">
                <a:latin typeface="Lucida Sans" panose="020B0602030504020204" pitchFamily="34" charset="0"/>
              </a:rPr>
              <a:t> </a:t>
            </a:r>
            <a:r>
              <a:rPr lang="en-GB" sz="3200" dirty="0" err="1">
                <a:latin typeface="Lucida Sans" panose="020B0602030504020204" pitchFamily="34" charset="0"/>
              </a:rPr>
              <a:t>Feddygol</a:t>
            </a:r>
            <a:r>
              <a:rPr lang="en-GB" sz="3200" dirty="0">
                <a:latin typeface="Lucida Sans" panose="020B0602030504020204" pitchFamily="34" charset="0"/>
              </a:rPr>
              <a:t>?</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Social or Medical?</a:t>
            </a:r>
            <a:endParaRPr lang="en-GB" sz="3200" dirty="0"/>
          </a:p>
        </p:txBody>
      </p:sp>
      <p:pic>
        <p:nvPicPr>
          <p:cNvPr id="6" name="Picture 5"/>
          <p:cNvPicPr>
            <a:picLocks noChangeAspect="1"/>
          </p:cNvPicPr>
          <p:nvPr/>
        </p:nvPicPr>
        <p:blipFill>
          <a:blip r:embed="rId2"/>
          <a:stretch>
            <a:fillRect/>
          </a:stretch>
        </p:blipFill>
        <p:spPr>
          <a:xfrm>
            <a:off x="323528" y="1268760"/>
            <a:ext cx="8640960" cy="5328591"/>
          </a:xfrm>
          <a:prstGeom prst="rect">
            <a:avLst/>
          </a:prstGeom>
        </p:spPr>
      </p:pic>
    </p:spTree>
    <p:extLst>
      <p:ext uri="{BB962C8B-B14F-4D97-AF65-F5344CB8AC3E}">
        <p14:creationId xmlns:p14="http://schemas.microsoft.com/office/powerpoint/2010/main" val="379015108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2"/>
          <a:stretch>
            <a:fillRect/>
          </a:stretch>
        </p:blipFill>
        <p:spPr>
          <a:xfrm>
            <a:off x="251520" y="138732"/>
            <a:ext cx="8640960" cy="5594523"/>
          </a:xfrm>
          <a:prstGeom prst="rect">
            <a:avLst/>
          </a:prstGeom>
        </p:spPr>
      </p:pic>
    </p:spTree>
    <p:extLst>
      <p:ext uri="{BB962C8B-B14F-4D97-AF65-F5344CB8AC3E}">
        <p14:creationId xmlns:p14="http://schemas.microsoft.com/office/powerpoint/2010/main" val="205051804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4"/>
          <p:cNvSpPr>
            <a:spLocks noGrp="1"/>
          </p:cNvSpPr>
          <p:nvPr>
            <p:ph type="title"/>
          </p:nvPr>
        </p:nvSpPr>
        <p:spPr>
          <a:xfrm>
            <a:off x="628650" y="365127"/>
            <a:ext cx="7886700" cy="615602"/>
          </a:xfrm>
        </p:spPr>
        <p:txBody>
          <a:bodyPr>
            <a:normAutofit fontScale="90000"/>
          </a:bodyPr>
          <a:lstStyle/>
          <a:p>
            <a:pPr eaLnBrk="1" hangingPunct="1"/>
            <a:r>
              <a:rPr lang="en-GB" altLang="en-US" sz="2400" dirty="0" err="1" smtClean="0">
                <a:latin typeface="Lucida Sans" panose="020B0602030504020204" pitchFamily="34" charset="0"/>
              </a:rPr>
              <a:t>Cyfeiriadau</a:t>
            </a:r>
            <a:r>
              <a:rPr lang="en-GB" altLang="en-US" sz="2400" dirty="0" smtClean="0">
                <a:latin typeface="Lucida Sans" panose="020B0602030504020204" pitchFamily="34" charset="0"/>
              </a:rPr>
              <a:t/>
            </a:r>
            <a:br>
              <a:rPr lang="en-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References</a:t>
            </a:r>
            <a:endParaRPr lang="cy-GB" altLang="en-US" sz="2400" dirty="0" smtClean="0">
              <a:solidFill>
                <a:srgbClr val="002060"/>
              </a:solidFill>
              <a:latin typeface="Lucida Sans" panose="020B0602030504020204" pitchFamily="34" charset="0"/>
            </a:endParaRPr>
          </a:p>
        </p:txBody>
      </p:sp>
      <p:sp>
        <p:nvSpPr>
          <p:cNvPr id="4099" name="Rectangle 4"/>
          <p:cNvSpPr>
            <a:spLocks noGrp="1" noChangeArrowheads="1"/>
          </p:cNvSpPr>
          <p:nvPr>
            <p:ph idx="1"/>
          </p:nvPr>
        </p:nvSpPr>
        <p:spPr>
          <a:xfrm>
            <a:off x="323528" y="1052736"/>
            <a:ext cx="8568952" cy="4463827"/>
          </a:xfrm>
        </p:spPr>
        <p:txBody>
          <a:bodyPr rtlCol="0">
            <a:normAutofit fontScale="47500" lnSpcReduction="20000"/>
          </a:bodyPr>
          <a:lstStyle/>
          <a:p>
            <a:pPr marL="0" indent="0">
              <a:buFontTx/>
              <a:buNone/>
              <a:defRPr/>
            </a:pPr>
            <a:r>
              <a:rPr lang="en-GB" dirty="0" smtClean="0">
                <a:latin typeface="Lucida Sans" panose="020B0602030504020204" pitchFamily="34" charset="0"/>
              </a:rPr>
              <a:t>Danner</a:t>
            </a:r>
            <a:r>
              <a:rPr lang="en-GB" dirty="0">
                <a:latin typeface="Lucida Sans" panose="020B0602030504020204" pitchFamily="34" charset="0"/>
              </a:rPr>
              <a:t>, N. and Fowler, </a:t>
            </a:r>
            <a:r>
              <a:rPr lang="en-GB" dirty="0" smtClean="0">
                <a:latin typeface="Lucida Sans" panose="020B0602030504020204" pitchFamily="34" charset="0"/>
              </a:rPr>
              <a:t>S. (2015) ‘Montessori </a:t>
            </a:r>
            <a:r>
              <a:rPr lang="en-GB" dirty="0">
                <a:latin typeface="Lucida Sans" panose="020B0602030504020204" pitchFamily="34" charset="0"/>
              </a:rPr>
              <a:t>and non-Montessori early childhood teachers’ attitudes towards inclusion and </a:t>
            </a:r>
            <a:r>
              <a:rPr lang="en-GB" dirty="0" smtClean="0">
                <a:latin typeface="Lucida Sans" panose="020B0602030504020204" pitchFamily="34" charset="0"/>
              </a:rPr>
              <a:t>access’,</a:t>
            </a:r>
            <a:r>
              <a:rPr lang="en-GB" dirty="0">
                <a:latin typeface="Lucida Sans" panose="020B0602030504020204" pitchFamily="34" charset="0"/>
              </a:rPr>
              <a:t> </a:t>
            </a:r>
            <a:r>
              <a:rPr lang="en-GB" i="1" dirty="0">
                <a:latin typeface="Lucida Sans" panose="020B0602030504020204" pitchFamily="34" charset="0"/>
              </a:rPr>
              <a:t>Journal of Montessori Research</a:t>
            </a:r>
            <a:r>
              <a:rPr lang="en-GB" dirty="0">
                <a:latin typeface="Lucida Sans" panose="020B0602030504020204" pitchFamily="34" charset="0"/>
              </a:rPr>
              <a:t>, </a:t>
            </a:r>
            <a:r>
              <a:rPr lang="en-GB" i="1" dirty="0">
                <a:latin typeface="Lucida Sans" panose="020B0602030504020204" pitchFamily="34" charset="0"/>
              </a:rPr>
              <a:t>1</a:t>
            </a:r>
            <a:r>
              <a:rPr lang="en-GB" dirty="0">
                <a:latin typeface="Lucida Sans" panose="020B0602030504020204" pitchFamily="34" charset="0"/>
              </a:rPr>
              <a:t>(1), pp.28-41</a:t>
            </a:r>
            <a:r>
              <a:rPr lang="en-GB" dirty="0" smtClean="0">
                <a:latin typeface="Lucida Sans" panose="020B0602030504020204" pitchFamily="34" charset="0"/>
              </a:rPr>
              <a:t>. [On-line]. Available at: </a:t>
            </a:r>
            <a:r>
              <a:rPr lang="en-GB" dirty="0">
                <a:latin typeface="Lucida Sans" panose="020B0602030504020204" pitchFamily="34" charset="0"/>
                <a:hlinkClick r:id="rId3" action="ppaction://hlinkfile"/>
              </a:rPr>
              <a:t>file:///C:/Users/a.rees-edwards/Downloads/4944-Article%20Text-9823-1-10-20151113%20(1).</a:t>
            </a:r>
            <a:r>
              <a:rPr lang="en-GB" dirty="0" smtClean="0">
                <a:latin typeface="Lucida Sans" panose="020B0602030504020204" pitchFamily="34" charset="0"/>
                <a:hlinkClick r:id="rId3" action="ppaction://hlinkfile"/>
              </a:rPr>
              <a:t>pdf</a:t>
            </a:r>
            <a:endParaRPr lang="en-GB" dirty="0" smtClean="0">
              <a:latin typeface="Lucida Sans" panose="020B0602030504020204" pitchFamily="34" charset="0"/>
            </a:endParaRPr>
          </a:p>
          <a:p>
            <a:pPr marL="0" indent="0">
              <a:buFontTx/>
              <a:buNone/>
              <a:defRPr/>
            </a:pPr>
            <a:r>
              <a:rPr lang="en-GB" dirty="0">
                <a:latin typeface="Lucida Sans" panose="020B0602030504020204" pitchFamily="34" charset="0"/>
              </a:rPr>
              <a:t>Haegele, J.A. and Hodge, </a:t>
            </a:r>
            <a:r>
              <a:rPr lang="en-GB" dirty="0" smtClean="0">
                <a:latin typeface="Lucida Sans" panose="020B0602030504020204" pitchFamily="34" charset="0"/>
              </a:rPr>
              <a:t>S. (2016) ‘Disability </a:t>
            </a:r>
            <a:r>
              <a:rPr lang="en-GB" dirty="0">
                <a:latin typeface="Lucida Sans" panose="020B0602030504020204" pitchFamily="34" charset="0"/>
              </a:rPr>
              <a:t>discourse: Overview and critiques of the medical and social </a:t>
            </a:r>
            <a:r>
              <a:rPr lang="en-GB" dirty="0" smtClean="0">
                <a:latin typeface="Lucida Sans" panose="020B0602030504020204" pitchFamily="34" charset="0"/>
              </a:rPr>
              <a:t>models’,</a:t>
            </a:r>
            <a:r>
              <a:rPr lang="en-GB" dirty="0">
                <a:latin typeface="Lucida Sans" panose="020B0602030504020204" pitchFamily="34" charset="0"/>
              </a:rPr>
              <a:t> </a:t>
            </a:r>
            <a:r>
              <a:rPr lang="en-GB" i="1" dirty="0">
                <a:latin typeface="Lucida Sans" panose="020B0602030504020204" pitchFamily="34" charset="0"/>
              </a:rPr>
              <a:t>Quest,</a:t>
            </a:r>
            <a:r>
              <a:rPr lang="en-GB" dirty="0">
                <a:latin typeface="Lucida Sans" panose="020B0602030504020204" pitchFamily="34" charset="0"/>
              </a:rPr>
              <a:t> 68(2), pp.193-206. [On-line]. Available at: </a:t>
            </a:r>
            <a:r>
              <a:rPr lang="en-GB" dirty="0">
                <a:latin typeface="Lucida Sans" panose="020B0602030504020204" pitchFamily="34" charset="0"/>
                <a:hlinkClick r:id="rId4"/>
              </a:rPr>
              <a:t>https://www.tandfonline.com/doi/full/10.1080/00336297.2016.1143849?casa_token=8Y62LiCBOSkAAAAA:QECLWTHRkhNB7asj2KYcRaFRwhadJesCA90a9r4zvOcGY1CqTaxx1umzhBk2Per3xAJp--</a:t>
            </a:r>
            <a:r>
              <a:rPr lang="en-GB" dirty="0" smtClean="0">
                <a:latin typeface="Lucida Sans" panose="020B0602030504020204" pitchFamily="34" charset="0"/>
                <a:hlinkClick r:id="rId4"/>
              </a:rPr>
              <a:t>4bmvWRtw</a:t>
            </a:r>
            <a:r>
              <a:rPr lang="en-GB" dirty="0" smtClean="0">
                <a:latin typeface="Lucida Sans" panose="020B0602030504020204" pitchFamily="34" charset="0"/>
              </a:rPr>
              <a:t> </a:t>
            </a:r>
          </a:p>
          <a:p>
            <a:pPr marL="0" indent="0">
              <a:buFontTx/>
              <a:buNone/>
              <a:defRPr/>
            </a:pPr>
            <a:r>
              <a:rPr lang="en-GB" dirty="0">
                <a:latin typeface="Lucida Sans" panose="020B0602030504020204" pitchFamily="34" charset="0"/>
              </a:rPr>
              <a:t>Hayes, S.A. and Watson, S.L</a:t>
            </a:r>
            <a:r>
              <a:rPr lang="en-GB" dirty="0" smtClean="0">
                <a:latin typeface="Lucida Sans" panose="020B0602030504020204" pitchFamily="34" charset="0"/>
              </a:rPr>
              <a:t>. (2013) ‘The </a:t>
            </a:r>
            <a:r>
              <a:rPr lang="en-GB" dirty="0">
                <a:latin typeface="Lucida Sans" panose="020B0602030504020204" pitchFamily="34" charset="0"/>
              </a:rPr>
              <a:t>impact of parenting stress: A meta-analysis of studies comparing the experience of parenting stress in parents of children with and without autism spectrum </a:t>
            </a:r>
            <a:r>
              <a:rPr lang="en-GB" dirty="0" smtClean="0">
                <a:latin typeface="Lucida Sans" panose="020B0602030504020204" pitchFamily="34" charset="0"/>
              </a:rPr>
              <a:t>disorder’, </a:t>
            </a:r>
            <a:r>
              <a:rPr lang="en-GB" i="1" dirty="0">
                <a:latin typeface="Lucida Sans" panose="020B0602030504020204" pitchFamily="34" charset="0"/>
              </a:rPr>
              <a:t>Journal of autism and developmental disorders</a:t>
            </a:r>
            <a:r>
              <a:rPr lang="en-GB" dirty="0">
                <a:latin typeface="Lucida Sans" panose="020B0602030504020204" pitchFamily="34" charset="0"/>
              </a:rPr>
              <a:t>, 43(3), pp.629-642</a:t>
            </a:r>
            <a:r>
              <a:rPr lang="en-GB" dirty="0" smtClean="0">
                <a:latin typeface="Lucida Sans" panose="020B0602030504020204" pitchFamily="34" charset="0"/>
              </a:rPr>
              <a:t>. [On-line]. Available at: </a:t>
            </a:r>
            <a:r>
              <a:rPr lang="en-GB" dirty="0">
                <a:hlinkClick r:id="rId5"/>
              </a:rPr>
              <a:t>https://</a:t>
            </a:r>
            <a:r>
              <a:rPr lang="en-GB" dirty="0" smtClean="0">
                <a:hlinkClick r:id="rId5"/>
              </a:rPr>
              <a:t>link.springer.com/article/10.1007/s10803-012-1604-y</a:t>
            </a:r>
            <a:r>
              <a:rPr lang="en-GB" dirty="0" smtClean="0"/>
              <a:t> </a:t>
            </a:r>
            <a:endParaRPr lang="en-GB" dirty="0">
              <a:latin typeface="Lucida Sans" panose="020B0602030504020204" pitchFamily="34" charset="0"/>
            </a:endParaRPr>
          </a:p>
          <a:p>
            <a:pPr marL="0" indent="0">
              <a:buFontTx/>
              <a:buNone/>
              <a:defRPr/>
            </a:pPr>
            <a:r>
              <a:rPr lang="en-GB" altLang="en-US" dirty="0" smtClean="0">
                <a:latin typeface="Lucida Sans" panose="020B0602030504020204" pitchFamily="34" charset="0"/>
              </a:rPr>
              <a:t>Kaye, A. S. </a:t>
            </a:r>
            <a:r>
              <a:rPr lang="en-GB" altLang="en-US" dirty="0">
                <a:latin typeface="Lucida Sans" panose="020B0602030504020204" pitchFamily="34" charset="0"/>
              </a:rPr>
              <a:t>(2016) </a:t>
            </a:r>
            <a:r>
              <a:rPr lang="en-GB" altLang="en-US" i="1" dirty="0" smtClean="0">
                <a:latin typeface="Lucida Sans" panose="020B0602030504020204" pitchFamily="34" charset="0"/>
              </a:rPr>
              <a:t>Learning </a:t>
            </a:r>
            <a:r>
              <a:rPr lang="en-GB" altLang="en-US" i="1" dirty="0">
                <a:latin typeface="Lucida Sans" panose="020B0602030504020204" pitchFamily="34" charset="0"/>
              </a:rPr>
              <a:t>from the Reggio Emilia Philosophy: </a:t>
            </a:r>
            <a:r>
              <a:rPr lang="en-GB" altLang="en-US" i="1" dirty="0" smtClean="0">
                <a:latin typeface="Lucida Sans" panose="020B0602030504020204" pitchFamily="34" charset="0"/>
              </a:rPr>
              <a:t>How it can work in </a:t>
            </a:r>
            <a:r>
              <a:rPr lang="en-GB" altLang="en-US" i="1" dirty="0">
                <a:latin typeface="Lucida Sans" panose="020B0602030504020204" pitchFamily="34" charset="0"/>
              </a:rPr>
              <a:t>public </a:t>
            </a:r>
            <a:r>
              <a:rPr lang="en-GB" altLang="en-US" i="1" dirty="0" smtClean="0">
                <a:latin typeface="Lucida Sans" panose="020B0602030504020204" pitchFamily="34" charset="0"/>
              </a:rPr>
              <a:t>elementary, </a:t>
            </a:r>
            <a:r>
              <a:rPr lang="en-GB" dirty="0">
                <a:latin typeface="Lucida Sans" panose="020B0602030504020204" pitchFamily="34" charset="0"/>
                <a:hlinkClick r:id="rId6"/>
              </a:rPr>
              <a:t>https://</a:t>
            </a:r>
            <a:r>
              <a:rPr lang="en-GB" dirty="0" smtClean="0">
                <a:latin typeface="Lucida Sans" panose="020B0602030504020204" pitchFamily="34" charset="0"/>
                <a:hlinkClick r:id="rId6"/>
              </a:rPr>
              <a:t>pdfs.semanticscholar.org/df7d/228056fe7e0fc6f4a0674bc829d59621f1e0.pdf</a:t>
            </a:r>
            <a:endParaRPr lang="en-GB" dirty="0" smtClean="0">
              <a:latin typeface="Lucida Sans" panose="020B0602030504020204" pitchFamily="34" charset="0"/>
            </a:endParaRPr>
          </a:p>
          <a:p>
            <a:pPr marL="0" indent="0">
              <a:buFontTx/>
              <a:buNone/>
              <a:defRPr/>
            </a:pPr>
            <a:r>
              <a:rPr lang="en-GB" dirty="0" err="1" smtClean="0">
                <a:latin typeface="Lucida Sans" panose="020B0602030504020204" pitchFamily="34" charset="0"/>
              </a:rPr>
              <a:t>Llywodraeth</a:t>
            </a:r>
            <a:r>
              <a:rPr lang="en-GB" dirty="0" smtClean="0">
                <a:latin typeface="Lucida Sans" panose="020B0602030504020204" pitchFamily="34" charset="0"/>
              </a:rPr>
              <a:t> Cymru (2018</a:t>
            </a:r>
            <a:r>
              <a:rPr lang="en-GB" dirty="0">
                <a:latin typeface="Lucida Sans" panose="020B0602030504020204" pitchFamily="34" charset="0"/>
              </a:rPr>
              <a:t>) </a:t>
            </a:r>
            <a:r>
              <a:rPr lang="en-GB" i="1" dirty="0">
                <a:latin typeface="Lucida Sans" panose="020B0602030504020204" pitchFamily="34" charset="0"/>
              </a:rPr>
              <a:t>Cod </a:t>
            </a:r>
            <a:r>
              <a:rPr lang="en-GB" i="1" dirty="0" err="1">
                <a:latin typeface="Lucida Sans" panose="020B0602030504020204" pitchFamily="34" charset="0"/>
              </a:rPr>
              <a:t>Drafft</a:t>
            </a:r>
            <a:r>
              <a:rPr lang="en-GB" i="1" dirty="0">
                <a:latin typeface="Lucida Sans" panose="020B0602030504020204" pitchFamily="34" charset="0"/>
              </a:rPr>
              <a:t> </a:t>
            </a:r>
            <a:r>
              <a:rPr lang="en-GB" i="1" dirty="0" err="1">
                <a:latin typeface="Lucida Sans" panose="020B0602030504020204" pitchFamily="34" charset="0"/>
              </a:rPr>
              <a:t>Anghenion</a:t>
            </a:r>
            <a:r>
              <a:rPr lang="en-GB" i="1" dirty="0">
                <a:latin typeface="Lucida Sans" panose="020B0602030504020204" pitchFamily="34" charset="0"/>
              </a:rPr>
              <a:t> </a:t>
            </a:r>
            <a:r>
              <a:rPr lang="en-GB" i="1" dirty="0" err="1" smtClean="0">
                <a:latin typeface="Lucida Sans" panose="020B0602030504020204" pitchFamily="34" charset="0"/>
              </a:rPr>
              <a:t>Dysgu</a:t>
            </a:r>
            <a:r>
              <a:rPr lang="en-GB" i="1" dirty="0" smtClean="0">
                <a:latin typeface="Lucida Sans" panose="020B0602030504020204" pitchFamily="34" charset="0"/>
              </a:rPr>
              <a:t> </a:t>
            </a:r>
            <a:r>
              <a:rPr lang="en-GB" i="1" dirty="0" err="1" smtClean="0">
                <a:latin typeface="Lucida Sans" panose="020B0602030504020204" pitchFamily="34" charset="0"/>
              </a:rPr>
              <a:t>Ychwanegol</a:t>
            </a:r>
            <a:r>
              <a:rPr lang="en-GB" i="1" dirty="0" smtClean="0">
                <a:latin typeface="Lucida Sans" panose="020B0602030504020204" pitchFamily="34" charset="0"/>
              </a:rPr>
              <a:t> Cymru</a:t>
            </a:r>
            <a:r>
              <a:rPr lang="en-GB" dirty="0" smtClean="0">
                <a:latin typeface="Lucida Sans" panose="020B0602030504020204" pitchFamily="34" charset="0"/>
              </a:rPr>
              <a:t>. </a:t>
            </a:r>
            <a:r>
              <a:rPr lang="en-GB" dirty="0" err="1" smtClean="0">
                <a:latin typeface="Lucida Sans" panose="020B0602030504020204" pitchFamily="34" charset="0"/>
              </a:rPr>
              <a:t>Ar</a:t>
            </a:r>
            <a:r>
              <a:rPr lang="en-GB" dirty="0" smtClean="0">
                <a:latin typeface="Lucida Sans" panose="020B0602030504020204" pitchFamily="34" charset="0"/>
              </a:rPr>
              <a:t> </a:t>
            </a:r>
            <a:r>
              <a:rPr lang="en-GB" dirty="0" err="1" smtClean="0">
                <a:latin typeface="Lucida Sans" panose="020B0602030504020204" pitchFamily="34" charset="0"/>
              </a:rPr>
              <a:t>gael</a:t>
            </a:r>
            <a:r>
              <a:rPr lang="en-GB" dirty="0">
                <a:latin typeface="Lucida Sans" panose="020B0602030504020204" pitchFamily="34" charset="0"/>
              </a:rPr>
              <a:t> o: </a:t>
            </a:r>
            <a:r>
              <a:rPr lang="en-GB" dirty="0">
                <a:latin typeface="Lucida Sans" panose="020B0602030504020204" pitchFamily="34" charset="0"/>
                <a:hlinkClick r:id="rId7"/>
              </a:rPr>
              <a:t>https://</a:t>
            </a:r>
            <a:r>
              <a:rPr lang="en-GB" dirty="0" smtClean="0">
                <a:latin typeface="Lucida Sans" panose="020B0602030504020204" pitchFamily="34" charset="0"/>
                <a:hlinkClick r:id="rId7"/>
              </a:rPr>
              <a:t>www.rctcbc.gov.uk/CY/Resident/SchoolsandLearning/AccessandInclusiontoEducation/AdditionalLearningNeedsAct/DraftAdditionalLearningNeedsCodeforWales.pdf</a:t>
            </a:r>
            <a:r>
              <a:rPr lang="en-GB" dirty="0" smtClean="0">
                <a:latin typeface="Lucida Sans" panose="020B0602030504020204" pitchFamily="34" charset="0"/>
              </a:rPr>
              <a:t> [</a:t>
            </a:r>
            <a:r>
              <a:rPr lang="en-GB" dirty="0" err="1" smtClean="0">
                <a:latin typeface="Lucida Sans" panose="020B0602030504020204" pitchFamily="34" charset="0"/>
              </a:rPr>
              <a:t>Darllenwyd</a:t>
            </a:r>
            <a:r>
              <a:rPr lang="en-GB" dirty="0" smtClean="0">
                <a:latin typeface="Lucida Sans" panose="020B0602030504020204" pitchFamily="34" charset="0"/>
              </a:rPr>
              <a:t>: </a:t>
            </a:r>
            <a:r>
              <a:rPr lang="en-GB" dirty="0" err="1" smtClean="0">
                <a:latin typeface="Lucida Sans" panose="020B0602030504020204" pitchFamily="34" charset="0"/>
              </a:rPr>
              <a:t>Ionawr</a:t>
            </a:r>
            <a:r>
              <a:rPr lang="en-GB" dirty="0" smtClean="0">
                <a:latin typeface="Lucida Sans" panose="020B0602030504020204" pitchFamily="34" charset="0"/>
              </a:rPr>
              <a:t> 5 2021].</a:t>
            </a:r>
          </a:p>
          <a:p>
            <a:pPr marL="0" indent="0">
              <a:buFontTx/>
              <a:buNone/>
              <a:defRPr/>
            </a:pPr>
            <a:r>
              <a:rPr lang="en-GB" dirty="0" smtClean="0">
                <a:latin typeface="Lucida Sans" panose="020B0602030504020204" pitchFamily="34" charset="0"/>
              </a:rPr>
              <a:t>National Association </a:t>
            </a:r>
            <a:r>
              <a:rPr lang="en-GB" dirty="0">
                <a:latin typeface="Lucida Sans" panose="020B0602030504020204" pitchFamily="34" charset="0"/>
              </a:rPr>
              <a:t>of Head Teachers (2021)</a:t>
            </a:r>
            <a:r>
              <a:rPr lang="en-GB" i="1" dirty="0">
                <a:latin typeface="Lucida Sans" panose="020B0602030504020204" pitchFamily="34" charset="0"/>
              </a:rPr>
              <a:t> Without sufficient funding SEN code of practice is nothing more than an empty promise, say school </a:t>
            </a:r>
            <a:r>
              <a:rPr lang="en-GB" i="1" dirty="0" smtClean="0">
                <a:latin typeface="Lucida Sans" panose="020B0602030504020204" pitchFamily="34" charset="0"/>
              </a:rPr>
              <a:t>leaders. </a:t>
            </a:r>
            <a:r>
              <a:rPr lang="en-GB" dirty="0">
                <a:latin typeface="Lucida Sans" panose="020B0602030504020204" pitchFamily="34" charset="0"/>
              </a:rPr>
              <a:t>Available from: </a:t>
            </a:r>
            <a:r>
              <a:rPr lang="en-GB" dirty="0">
                <a:latin typeface="Lucida Sans" panose="020B0602030504020204" pitchFamily="34" charset="0"/>
                <a:hlinkClick r:id="rId8"/>
              </a:rPr>
              <a:t>https://www.naht.org.uk/news-and-opinion/press-room/without-sufficient-funding-sen-code-of-practice-is-nothing-more-than-an-empty-promise-say-school-leaders</a:t>
            </a:r>
            <a:r>
              <a:rPr lang="en-GB" dirty="0" smtClean="0">
                <a:latin typeface="Lucida Sans" panose="020B0602030504020204" pitchFamily="34" charset="0"/>
                <a:hlinkClick r:id="rId8"/>
              </a:rPr>
              <a:t>/</a:t>
            </a:r>
            <a:r>
              <a:rPr lang="en-GB" dirty="0" smtClean="0">
                <a:latin typeface="Lucida Sans" panose="020B0602030504020204" pitchFamily="34" charset="0"/>
              </a:rPr>
              <a:t> [Accessed: January 5 2021].</a:t>
            </a:r>
          </a:p>
          <a:p>
            <a:pPr marL="0" indent="0">
              <a:buFontTx/>
              <a:buNone/>
              <a:defRPr/>
            </a:pPr>
            <a:r>
              <a:rPr lang="en-GB" altLang="en-US" dirty="0" err="1">
                <a:latin typeface="Lucida Sans" panose="020B0602030504020204" pitchFamily="34" charset="0"/>
              </a:rPr>
              <a:t>Nutbrown</a:t>
            </a:r>
            <a:r>
              <a:rPr lang="en-GB" altLang="en-US" dirty="0">
                <a:latin typeface="Lucida Sans" panose="020B0602030504020204" pitchFamily="34" charset="0"/>
              </a:rPr>
              <a:t>, C., Clough, P., Atherton, F. (2013) </a:t>
            </a:r>
            <a:r>
              <a:rPr lang="en-GB" altLang="en-US" i="1" dirty="0">
                <a:latin typeface="Lucida Sans" panose="020B0602030504020204" pitchFamily="34" charset="0"/>
              </a:rPr>
              <a:t>Inclusion in the early years</a:t>
            </a:r>
            <a:r>
              <a:rPr lang="en-GB" altLang="en-US" dirty="0">
                <a:latin typeface="Lucida Sans" panose="020B0602030504020204" pitchFamily="34" charset="0"/>
              </a:rPr>
              <a:t>. London: Sage Publications Ltd.</a:t>
            </a:r>
          </a:p>
          <a:p>
            <a:pPr marL="0" indent="0">
              <a:buFontTx/>
              <a:buNone/>
              <a:defRPr/>
            </a:pPr>
            <a:r>
              <a:rPr lang="en-GB" altLang="en-US" dirty="0">
                <a:latin typeface="Lucida Sans" panose="020B0602030504020204" pitchFamily="34" charset="0"/>
              </a:rPr>
              <a:t>Ornstein, A. C., Levine, D. U., </a:t>
            </a:r>
            <a:r>
              <a:rPr lang="en-GB" altLang="en-US" dirty="0" err="1">
                <a:latin typeface="Lucida Sans" panose="020B0602030504020204" pitchFamily="34" charset="0"/>
              </a:rPr>
              <a:t>Gutek</a:t>
            </a:r>
            <a:r>
              <a:rPr lang="en-GB" altLang="en-US" dirty="0">
                <a:latin typeface="Lucida Sans" panose="020B0602030504020204" pitchFamily="34" charset="0"/>
              </a:rPr>
              <a:t>, G. L., </a:t>
            </a:r>
            <a:r>
              <a:rPr lang="en-GB" altLang="en-US" dirty="0" err="1">
                <a:latin typeface="Lucida Sans" panose="020B0602030504020204" pitchFamily="34" charset="0"/>
              </a:rPr>
              <a:t>Vocke</a:t>
            </a:r>
            <a:r>
              <a:rPr lang="en-GB" altLang="en-US" dirty="0">
                <a:latin typeface="Lucida Sans" panose="020B0602030504020204" pitchFamily="34" charset="0"/>
              </a:rPr>
              <a:t>, D. E. (2014) </a:t>
            </a:r>
            <a:r>
              <a:rPr lang="en-GB" altLang="en-US" i="1" dirty="0">
                <a:latin typeface="Lucida Sans" panose="020B0602030504020204" pitchFamily="34" charset="0"/>
              </a:rPr>
              <a:t>Foundations of education. </a:t>
            </a:r>
            <a:r>
              <a:rPr lang="en-GB" altLang="en-US" dirty="0">
                <a:latin typeface="Lucida Sans" panose="020B0602030504020204" pitchFamily="34" charset="0"/>
              </a:rPr>
              <a:t>Boston: Cengage Learning</a:t>
            </a:r>
            <a:r>
              <a:rPr lang="en-GB" altLang="en-US" dirty="0" smtClean="0">
                <a:latin typeface="Lucida Sans" panose="020B0602030504020204" pitchFamily="34" charset="0"/>
              </a:rPr>
              <a:t>.</a:t>
            </a:r>
          </a:p>
          <a:p>
            <a:pPr marL="0" indent="0">
              <a:buFontTx/>
              <a:buNone/>
              <a:defRPr/>
            </a:pPr>
            <a:endParaRPr lang="en-GB" altLang="en-US" dirty="0">
              <a:latin typeface="Lucida Sans" panose="020B0602030504020204" pitchFamily="34" charset="0"/>
            </a:endParaRPr>
          </a:p>
          <a:p>
            <a:pPr marL="0" indent="0">
              <a:buFontTx/>
              <a:buNone/>
              <a:defRPr/>
            </a:pPr>
            <a:endParaRPr lang="en-GB" altLang="en-US" dirty="0">
              <a:latin typeface="Lucida Sans" panose="020B0602030504020204" pitchFamily="34" charset="0"/>
            </a:endParaRPr>
          </a:p>
          <a:p>
            <a:pPr marL="0" indent="0">
              <a:buFontTx/>
              <a:buNone/>
              <a:defRPr/>
            </a:pPr>
            <a:endParaRPr lang="en-GB" altLang="en-US" dirty="0" smtClean="0">
              <a:latin typeface="Lucida Sans" panose="020B0602030504020204" pitchFamily="34" charset="0"/>
            </a:endParaRPr>
          </a:p>
          <a:p>
            <a:pPr marL="0" indent="0" algn="r">
              <a:buFontTx/>
              <a:buNone/>
              <a:defRPr/>
            </a:pPr>
            <a:endParaRPr lang="cy-GB" altLang="en-US" sz="1800" dirty="0" smtClean="0">
              <a:latin typeface="Lucida Sans" panose="020B0602030504020204" pitchFamily="34" charset="0"/>
            </a:endParaRPr>
          </a:p>
        </p:txBody>
      </p:sp>
    </p:spTree>
    <p:extLst>
      <p:ext uri="{BB962C8B-B14F-4D97-AF65-F5344CB8AC3E}">
        <p14:creationId xmlns:p14="http://schemas.microsoft.com/office/powerpoint/2010/main" val="2332642466"/>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4"/>
          <p:cNvSpPr>
            <a:spLocks noGrp="1"/>
          </p:cNvSpPr>
          <p:nvPr>
            <p:ph type="title"/>
          </p:nvPr>
        </p:nvSpPr>
        <p:spPr>
          <a:xfrm>
            <a:off x="628650" y="365127"/>
            <a:ext cx="7886700" cy="615602"/>
          </a:xfrm>
        </p:spPr>
        <p:txBody>
          <a:bodyPr>
            <a:normAutofit fontScale="90000"/>
          </a:bodyPr>
          <a:lstStyle/>
          <a:p>
            <a:pPr eaLnBrk="1" hangingPunct="1"/>
            <a:r>
              <a:rPr lang="en-GB" altLang="en-US" sz="2400" dirty="0" err="1" smtClean="0">
                <a:latin typeface="Lucida Sans" panose="020B0602030504020204" pitchFamily="34" charset="0"/>
              </a:rPr>
              <a:t>Cyfeiriadau</a:t>
            </a:r>
            <a:r>
              <a:rPr lang="en-GB" altLang="en-US" sz="2400" dirty="0" smtClean="0">
                <a:latin typeface="Lucida Sans" panose="020B0602030504020204" pitchFamily="34" charset="0"/>
              </a:rPr>
              <a:t/>
            </a:r>
            <a:br>
              <a:rPr lang="en-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References</a:t>
            </a:r>
            <a:endParaRPr lang="cy-GB" altLang="en-US" sz="2400" dirty="0" smtClean="0">
              <a:solidFill>
                <a:srgbClr val="002060"/>
              </a:solidFill>
              <a:latin typeface="Lucida Sans" panose="020B0602030504020204" pitchFamily="34" charset="0"/>
            </a:endParaRPr>
          </a:p>
        </p:txBody>
      </p:sp>
      <p:sp>
        <p:nvSpPr>
          <p:cNvPr id="4099" name="Rectangle 4"/>
          <p:cNvSpPr>
            <a:spLocks noGrp="1" noChangeArrowheads="1"/>
          </p:cNvSpPr>
          <p:nvPr>
            <p:ph idx="1"/>
          </p:nvPr>
        </p:nvSpPr>
        <p:spPr>
          <a:xfrm>
            <a:off x="323528" y="1052736"/>
            <a:ext cx="8568952" cy="4463827"/>
          </a:xfrm>
        </p:spPr>
        <p:txBody>
          <a:bodyPr rtlCol="0">
            <a:normAutofit fontScale="77500" lnSpcReduction="20000"/>
          </a:bodyPr>
          <a:lstStyle/>
          <a:p>
            <a:pPr marL="0" indent="0">
              <a:buFontTx/>
              <a:buNone/>
              <a:defRPr/>
            </a:pPr>
            <a:r>
              <a:rPr lang="en-GB" altLang="en-US" sz="2000" dirty="0">
                <a:latin typeface="Lucida Sans" panose="020B0602030504020204" pitchFamily="34" charset="0"/>
              </a:rPr>
              <a:t>Rayan, A. and Ahmad, M. (2018) ‘Mindfulness and parenting distress among parents of children with disabilities: A literature review’,</a:t>
            </a:r>
            <a:r>
              <a:rPr lang="en-GB" altLang="en-US" sz="2000" i="1" dirty="0">
                <a:latin typeface="Lucida Sans" panose="020B0602030504020204" pitchFamily="34" charset="0"/>
              </a:rPr>
              <a:t> Perspectives in psychiatric care</a:t>
            </a:r>
            <a:r>
              <a:rPr lang="en-GB" altLang="en-US" sz="2000" dirty="0">
                <a:latin typeface="Lucida Sans" panose="020B0602030504020204" pitchFamily="34" charset="0"/>
              </a:rPr>
              <a:t>, 54(2), pp.324-330.[On-line]. Available at: </a:t>
            </a:r>
            <a:r>
              <a:rPr lang="en-GB" altLang="en-US" sz="2000" dirty="0">
                <a:latin typeface="Lucida Sans" panose="020B0602030504020204" pitchFamily="34" charset="0"/>
                <a:hlinkClick r:id="rId3"/>
              </a:rPr>
              <a:t>https://</a:t>
            </a:r>
            <a:r>
              <a:rPr lang="en-GB" altLang="en-US" sz="2000" dirty="0" smtClean="0">
                <a:latin typeface="Lucida Sans" panose="020B0602030504020204" pitchFamily="34" charset="0"/>
                <a:hlinkClick r:id="rId3"/>
              </a:rPr>
              <a:t>onlinelibrary.wiley.com/doi/pdf/10.1111/ppc.12217?casa_token=OT8x7qEfkg8AAAAA:DcZ1bdHouwxSxXurmsA84Kk_O39e6qW8IFb87mVVosOKV8IAM2CSv21G3KOymrn4jr36_BswqDbWWrdA</a:t>
            </a:r>
            <a:r>
              <a:rPr lang="en-GB" altLang="en-US" sz="2000" dirty="0" smtClean="0">
                <a:latin typeface="Lucida Sans" panose="020B0602030504020204" pitchFamily="34" charset="0"/>
              </a:rPr>
              <a:t> </a:t>
            </a:r>
            <a:endParaRPr lang="en-GB" altLang="en-US" sz="2000" dirty="0">
              <a:latin typeface="Lucida Sans" panose="020B0602030504020204" pitchFamily="34" charset="0"/>
            </a:endParaRPr>
          </a:p>
          <a:p>
            <a:pPr marL="0" indent="0">
              <a:buFontTx/>
              <a:buNone/>
              <a:defRPr/>
            </a:pPr>
            <a:r>
              <a:rPr lang="en-GB" altLang="en-US" sz="2000" dirty="0">
                <a:latin typeface="Lucida Sans" panose="020B0602030504020204" pitchFamily="34" charset="0"/>
              </a:rPr>
              <a:t>Resch, J.A., Mireles, G., Benz, M.R., </a:t>
            </a:r>
            <a:r>
              <a:rPr lang="en-GB" altLang="en-US" sz="2000" dirty="0" err="1">
                <a:latin typeface="Lucida Sans" panose="020B0602030504020204" pitchFamily="34" charset="0"/>
              </a:rPr>
              <a:t>Grenwelge</a:t>
            </a:r>
            <a:r>
              <a:rPr lang="en-GB" altLang="en-US" sz="2000" dirty="0">
                <a:latin typeface="Lucida Sans" panose="020B0602030504020204" pitchFamily="34" charset="0"/>
              </a:rPr>
              <a:t>, C., Peterson, R. and Zhang, D. (2010) ‘Giving parents a voice: A qualitative study of the challenges experienced by parents of children with disabilities’, </a:t>
            </a:r>
            <a:r>
              <a:rPr lang="en-GB" altLang="en-US" sz="2000" i="1" dirty="0">
                <a:latin typeface="Lucida Sans" panose="020B0602030504020204" pitchFamily="34" charset="0"/>
              </a:rPr>
              <a:t>Rehabilitation psychology, </a:t>
            </a:r>
            <a:r>
              <a:rPr lang="en-GB" altLang="en-US" sz="2000" dirty="0">
                <a:latin typeface="Lucida Sans" panose="020B0602030504020204" pitchFamily="34" charset="0"/>
              </a:rPr>
              <a:t>55(2), p.139. [On-line]. Available at: </a:t>
            </a:r>
            <a:r>
              <a:rPr lang="en-GB" altLang="en-US" sz="2000" dirty="0">
                <a:latin typeface="Lucida Sans" panose="020B0602030504020204" pitchFamily="34" charset="0"/>
                <a:hlinkClick r:id="rId4"/>
              </a:rPr>
              <a:t>https://</a:t>
            </a:r>
            <a:r>
              <a:rPr lang="en-GB" altLang="en-US" sz="2000" dirty="0" smtClean="0">
                <a:latin typeface="Lucida Sans" panose="020B0602030504020204" pitchFamily="34" charset="0"/>
                <a:hlinkClick r:id="rId4"/>
              </a:rPr>
              <a:t>www.ncbi.nlm.nih.gov/pubmed/20496968</a:t>
            </a:r>
            <a:r>
              <a:rPr lang="en-GB" altLang="en-US" sz="2000" dirty="0" smtClean="0">
                <a:latin typeface="Lucida Sans" panose="020B0602030504020204" pitchFamily="34" charset="0"/>
              </a:rPr>
              <a:t> </a:t>
            </a:r>
            <a:endParaRPr lang="en-GB" altLang="en-US" sz="2000" dirty="0">
              <a:latin typeface="Lucida Sans" panose="020B0602030504020204" pitchFamily="34" charset="0"/>
            </a:endParaRPr>
          </a:p>
          <a:p>
            <a:pPr marL="0" indent="0">
              <a:buFontTx/>
              <a:buNone/>
              <a:defRPr/>
            </a:pPr>
            <a:r>
              <a:rPr lang="en-GB" altLang="en-US" sz="2000" dirty="0">
                <a:latin typeface="Lucida Sans" panose="020B0602030504020204" pitchFamily="34" charset="0"/>
              </a:rPr>
              <a:t>Ryan, C. and Quinlan, E. (2018) ‘Whoever shouts the loudest: Listening to parents of children with disabilities’, </a:t>
            </a:r>
            <a:r>
              <a:rPr lang="en-GB" altLang="en-US" sz="2000" i="1" dirty="0">
                <a:latin typeface="Lucida Sans" panose="020B0602030504020204" pitchFamily="34" charset="0"/>
              </a:rPr>
              <a:t>Journal of Applied Research in Intellectual Disabilities,</a:t>
            </a:r>
            <a:r>
              <a:rPr lang="en-GB" altLang="en-US" sz="2000" dirty="0">
                <a:latin typeface="Lucida Sans" panose="020B0602030504020204" pitchFamily="34" charset="0"/>
              </a:rPr>
              <a:t> 31, pp.203-214. [On-line]. Available at: </a:t>
            </a:r>
            <a:r>
              <a:rPr lang="en-GB" altLang="en-US" sz="2000" dirty="0">
                <a:latin typeface="Lucida Sans" panose="020B0602030504020204" pitchFamily="34" charset="0"/>
                <a:hlinkClick r:id="rId5"/>
              </a:rPr>
              <a:t>https://</a:t>
            </a:r>
            <a:r>
              <a:rPr lang="en-GB" altLang="en-US" sz="2000" dirty="0" smtClean="0">
                <a:latin typeface="Lucida Sans" panose="020B0602030504020204" pitchFamily="34" charset="0"/>
                <a:hlinkClick r:id="rId5"/>
              </a:rPr>
              <a:t>onlinelibrary.wiley.com/doi/pdf/10.1111/jar.12354?casa_token=lkCXsPLrrPEAAAAA:XAhGDuKTZySXq87ppy_byfaS1vUSMdx2S8Vzs3dRyWvKdAVx71Xq3viKmkKd_qYQxPZgcyoTfKCRkR-I</a:t>
            </a:r>
            <a:r>
              <a:rPr lang="en-GB" altLang="en-US" sz="2000" dirty="0" smtClean="0">
                <a:latin typeface="Lucida Sans" panose="020B0602030504020204" pitchFamily="34" charset="0"/>
              </a:rPr>
              <a:t> </a:t>
            </a:r>
            <a:endParaRPr lang="en-GB" altLang="en-US" sz="2000" dirty="0">
              <a:latin typeface="Lucida Sans" panose="020B0602030504020204" pitchFamily="34" charset="0"/>
            </a:endParaRPr>
          </a:p>
          <a:p>
            <a:pPr marL="0" indent="0">
              <a:buFontTx/>
              <a:buNone/>
              <a:defRPr/>
            </a:pPr>
            <a:r>
              <a:rPr lang="en-GB" sz="2000" dirty="0" smtClean="0">
                <a:latin typeface="Lucida Sans" panose="020B0602030504020204" pitchFamily="34" charset="0"/>
              </a:rPr>
              <a:t>Welsh </a:t>
            </a:r>
            <a:r>
              <a:rPr lang="en-GB" sz="2000" dirty="0">
                <a:latin typeface="Lucida Sans" panose="020B0602030504020204" pitchFamily="34" charset="0"/>
              </a:rPr>
              <a:t>Government (2018) </a:t>
            </a:r>
            <a:r>
              <a:rPr lang="en-GB" sz="2000" i="1" dirty="0">
                <a:latin typeface="Lucida Sans" panose="020B0602030504020204" pitchFamily="34" charset="0"/>
              </a:rPr>
              <a:t>Draft Additional Learning </a:t>
            </a:r>
            <a:r>
              <a:rPr lang="en-GB" sz="2000" i="1" dirty="0" smtClean="0">
                <a:latin typeface="Lucida Sans" panose="020B0602030504020204" pitchFamily="34" charset="0"/>
              </a:rPr>
              <a:t>Needs Code </a:t>
            </a:r>
            <a:r>
              <a:rPr lang="en-GB" sz="2000" i="1" dirty="0">
                <a:latin typeface="Lucida Sans" panose="020B0602030504020204" pitchFamily="34" charset="0"/>
              </a:rPr>
              <a:t>for </a:t>
            </a:r>
            <a:r>
              <a:rPr lang="en-GB" sz="2000" i="1" dirty="0" smtClean="0">
                <a:latin typeface="Lucida Sans" panose="020B0602030504020204" pitchFamily="34" charset="0"/>
              </a:rPr>
              <a:t>Wales</a:t>
            </a:r>
            <a:r>
              <a:rPr lang="en-GB" sz="2000" dirty="0" smtClean="0">
                <a:latin typeface="Lucida Sans" panose="020B0602030504020204" pitchFamily="34" charset="0"/>
              </a:rPr>
              <a:t>. </a:t>
            </a:r>
            <a:r>
              <a:rPr lang="en-GB" sz="2000" dirty="0">
                <a:latin typeface="Lucida Sans" panose="020B0602030504020204" pitchFamily="34" charset="0"/>
              </a:rPr>
              <a:t>Available at: </a:t>
            </a:r>
            <a:r>
              <a:rPr lang="en-GB" sz="2000" dirty="0">
                <a:latin typeface="Lucida Sans" panose="020B0602030504020204" pitchFamily="34" charset="0"/>
                <a:hlinkClick r:id="rId6"/>
              </a:rPr>
              <a:t>https://</a:t>
            </a:r>
            <a:r>
              <a:rPr lang="en-GB" sz="2000" dirty="0" smtClean="0">
                <a:latin typeface="Lucida Sans" panose="020B0602030504020204" pitchFamily="34" charset="0"/>
                <a:hlinkClick r:id="rId6"/>
              </a:rPr>
              <a:t>gov.wales/sites/default/files/consultations/2018-12/draft-additional-learning-needs-code-for-wales_0.pdf</a:t>
            </a:r>
            <a:r>
              <a:rPr lang="en-GB" sz="2000" dirty="0" smtClean="0">
                <a:latin typeface="Lucida Sans" panose="020B0602030504020204" pitchFamily="34" charset="0"/>
              </a:rPr>
              <a:t> [Accessed: January 5 2021].</a:t>
            </a:r>
          </a:p>
          <a:p>
            <a:pPr marL="0" indent="0">
              <a:buFontTx/>
              <a:buNone/>
              <a:defRPr/>
            </a:pPr>
            <a:r>
              <a:rPr lang="en-GB" altLang="en-US" sz="2000" dirty="0" smtClean="0">
                <a:latin typeface="Lucida Sans" panose="020B0602030504020204" pitchFamily="34" charset="0"/>
              </a:rPr>
              <a:t>Welsh Government (2017</a:t>
            </a:r>
            <a:r>
              <a:rPr lang="en-GB" altLang="en-US" sz="2000" dirty="0">
                <a:latin typeface="Lucida Sans" panose="020B0602030504020204" pitchFamily="34" charset="0"/>
              </a:rPr>
              <a:t>) </a:t>
            </a:r>
            <a:r>
              <a:rPr lang="en-GB" altLang="en-US" sz="2000" i="1" dirty="0">
                <a:latin typeface="Lucida Sans" panose="020B0602030504020204" pitchFamily="34" charset="0"/>
              </a:rPr>
              <a:t>Supporting learners </a:t>
            </a:r>
            <a:r>
              <a:rPr lang="en-GB" altLang="en-US" sz="2000" i="1" dirty="0" smtClean="0">
                <a:latin typeface="Lucida Sans" panose="020B0602030504020204" pitchFamily="34" charset="0"/>
              </a:rPr>
              <a:t>with healthcare needs: Guidance. </a:t>
            </a:r>
            <a:r>
              <a:rPr lang="en-GB" altLang="en-US" sz="2000" dirty="0" smtClean="0">
                <a:latin typeface="Lucida Sans" panose="020B0602030504020204" pitchFamily="34" charset="0"/>
              </a:rPr>
              <a:t>Available at</a:t>
            </a:r>
            <a:r>
              <a:rPr lang="en-GB" altLang="en-US" sz="2000" dirty="0">
                <a:latin typeface="Lucida Sans" panose="020B0602030504020204" pitchFamily="34" charset="0"/>
              </a:rPr>
              <a:t>: </a:t>
            </a:r>
            <a:r>
              <a:rPr lang="en-GB" altLang="en-US" sz="2000" dirty="0">
                <a:latin typeface="Lucida Sans" panose="020B0602030504020204" pitchFamily="34" charset="0"/>
                <a:hlinkClick r:id="rId7"/>
              </a:rPr>
              <a:t>https://</a:t>
            </a:r>
            <a:r>
              <a:rPr lang="en-GB" altLang="en-US" sz="2000" dirty="0" smtClean="0">
                <a:latin typeface="Lucida Sans" panose="020B0602030504020204" pitchFamily="34" charset="0"/>
                <a:hlinkClick r:id="rId7"/>
              </a:rPr>
              <a:t>gov.wales/sites/default/files/publications/2018-12/supporting-learners-with-healthcare-needs.pdf</a:t>
            </a:r>
            <a:r>
              <a:rPr lang="en-GB" altLang="en-US" sz="2000" dirty="0" smtClean="0">
                <a:latin typeface="Lucida Sans" panose="020B0602030504020204" pitchFamily="34" charset="0"/>
              </a:rPr>
              <a:t> [Accessed: January 5 2021].</a:t>
            </a:r>
            <a:endParaRPr lang="en-GB" altLang="en-US" sz="2000" dirty="0">
              <a:latin typeface="Lucida Sans" panose="020B0602030504020204" pitchFamily="34" charset="0"/>
            </a:endParaRPr>
          </a:p>
          <a:p>
            <a:pPr marL="0" indent="0">
              <a:buFontTx/>
              <a:buNone/>
              <a:defRPr/>
            </a:pPr>
            <a:endParaRPr lang="en-GB" altLang="en-US" dirty="0">
              <a:latin typeface="Lucida Sans" panose="020B0602030504020204" pitchFamily="34" charset="0"/>
            </a:endParaRPr>
          </a:p>
          <a:p>
            <a:pPr marL="0" indent="0">
              <a:buFontTx/>
              <a:buNone/>
              <a:defRPr/>
            </a:pPr>
            <a:endParaRPr lang="en-GB" altLang="en-US" dirty="0">
              <a:latin typeface="Lucida Sans" panose="020B0602030504020204" pitchFamily="34" charset="0"/>
            </a:endParaRPr>
          </a:p>
          <a:p>
            <a:pPr marL="0" indent="0">
              <a:buFontTx/>
              <a:buNone/>
              <a:defRPr/>
            </a:pPr>
            <a:endParaRPr lang="en-GB" altLang="en-US" dirty="0" smtClean="0">
              <a:latin typeface="Lucida Sans" panose="020B0602030504020204" pitchFamily="34" charset="0"/>
            </a:endParaRPr>
          </a:p>
          <a:p>
            <a:pPr marL="0" indent="0" algn="r">
              <a:buFontTx/>
              <a:buNone/>
              <a:defRPr/>
            </a:pPr>
            <a:endParaRPr lang="cy-GB" altLang="en-US" sz="1800" dirty="0" smtClean="0">
              <a:latin typeface="Lucida Sans" panose="020B0602030504020204" pitchFamily="34" charset="0"/>
            </a:endParaRPr>
          </a:p>
        </p:txBody>
      </p:sp>
    </p:spTree>
    <p:extLst>
      <p:ext uri="{BB962C8B-B14F-4D97-AF65-F5344CB8AC3E}">
        <p14:creationId xmlns:p14="http://schemas.microsoft.com/office/powerpoint/2010/main" val="1262537190"/>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2160</TotalTime>
  <Words>2653</Words>
  <Application>Microsoft Office PowerPoint</Application>
  <PresentationFormat>On-screen Show (4:3)</PresentationFormat>
  <Paragraphs>344</Paragraphs>
  <Slides>42</Slides>
  <Notes>36</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ＭＳ Ｐゴシック</vt:lpstr>
      <vt:lpstr>ＭＳ Ｐゴシック</vt:lpstr>
      <vt:lpstr>Arial</vt:lpstr>
      <vt:lpstr>Calibri</vt:lpstr>
      <vt:lpstr>Calibri Light</vt:lpstr>
      <vt:lpstr>Lucida Sans</vt:lpstr>
      <vt:lpstr>Myriad Pro</vt:lpstr>
      <vt:lpstr>Office Theme</vt:lpstr>
      <vt:lpstr>EAEE6002C EAEE6002</vt:lpstr>
      <vt:lpstr>Cynnwys y ddarlith Content of lecture</vt:lpstr>
      <vt:lpstr>Sgiliau Cyflogadwyedd/Trosglwyddadwy Employability/Transferable Skills</vt:lpstr>
      <vt:lpstr>Adnoddau  Resources</vt:lpstr>
      <vt:lpstr>Beth yw Ymyrraeth Gynnar? What is Early Intervention?</vt:lpstr>
      <vt:lpstr>Ymyrraeth Gynnar Early Intervention</vt:lpstr>
      <vt:lpstr>Ymyrraeth Gynnar – Sgrinio datblygiadol Early Intervention – Developmental screening</vt:lpstr>
      <vt:lpstr>Sgrinio datblygiadol Developmental screening</vt:lpstr>
      <vt:lpstr>Ymyrraeth gynnar Early intervention</vt:lpstr>
      <vt:lpstr>Cyfrifoldebau lleoliadau Responsibilities of settings</vt:lpstr>
      <vt:lpstr>Cyfrifoldebau lleoliadau Responsibilities of settings</vt:lpstr>
      <vt:lpstr>Anghenion iechyd plant ag ADY Healthcare needs of children with ALN</vt:lpstr>
      <vt:lpstr>Anghenion iechyd plant ag ADY Healthcare needs of children with ALN</vt:lpstr>
      <vt:lpstr>Hyfforddiant ar gyfer Ymarferwyr Training for Practitioners</vt:lpstr>
      <vt:lpstr>Fodd bynnag... However…</vt:lpstr>
      <vt:lpstr>Ystadegau Lloegr – Ymchwil gan NAHT (2021)  Statistics for England – Research by NAHT (2021)</vt:lpstr>
      <vt:lpstr>Ymyrraeth Gynnar Early Intervention</vt:lpstr>
      <vt:lpstr>Darllenwch... Read…</vt:lpstr>
      <vt:lpstr>Early Childhood Intervention and the Power of Family (2013)</vt:lpstr>
      <vt:lpstr>Rhieni  Parents</vt:lpstr>
      <vt:lpstr>Rhieni  Parents</vt:lpstr>
      <vt:lpstr>Rhieni  Parents</vt:lpstr>
      <vt:lpstr>Ymchwil Resch et al., 2010 Research by Resch et al., 2010</vt:lpstr>
      <vt:lpstr>Ymchwil Hayes a Watson (2013) Research by Hayes and Watson (2013)</vt:lpstr>
      <vt:lpstr>Darllen pellach Further reading</vt:lpstr>
      <vt:lpstr>Darllen pellach Further reading</vt:lpstr>
      <vt:lpstr>Cefnogi Cynnar (2010-2013) Early Support (2010-2013)</vt:lpstr>
      <vt:lpstr>Cefnogi Cynnar (2010-2013) Early Support (2010-2013)</vt:lpstr>
      <vt:lpstr>Damcaniaethau/Athroniaethau Theories/Philosophies</vt:lpstr>
      <vt:lpstr>Montessori</vt:lpstr>
      <vt:lpstr>Montessori</vt:lpstr>
      <vt:lpstr>Pestalozzi</vt:lpstr>
      <vt:lpstr>Pestalozzi</vt:lpstr>
      <vt:lpstr>Reggio Emilia</vt:lpstr>
      <vt:lpstr>Reggio Emilia</vt:lpstr>
      <vt:lpstr>Model meddygol o anabledd Medical model of disability</vt:lpstr>
      <vt:lpstr>Model cymdeithasol o anabledd Social model of disability</vt:lpstr>
      <vt:lpstr>Cymdeithasol neu Feddygol? Social or Medical?</vt:lpstr>
      <vt:lpstr>Cymdeithasol neu Feddygol? Social or Medical?</vt:lpstr>
      <vt:lpstr>PowerPoint Presentation</vt:lpstr>
      <vt:lpstr>Cyfeiriadau References</vt:lpstr>
      <vt:lpstr>Cyfeiriadau References</vt:lpstr>
    </vt:vector>
  </TitlesOfParts>
  <Company>Geiriau Bach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Saesneg fel Iaith Ychwanegol English as an Additional Language</dc:title>
  <dc:creator>edureea</dc:creator>
  <cp:lastModifiedBy>Alison Rees-Edwards</cp:lastModifiedBy>
  <cp:revision>68</cp:revision>
  <dcterms:created xsi:type="dcterms:W3CDTF">2006-04-22T22:14:59Z</dcterms:created>
  <dcterms:modified xsi:type="dcterms:W3CDTF">2021-01-22T17:11:41Z</dcterms:modified>
</cp:coreProperties>
</file>