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8"/>
  </p:notesMasterIdLst>
  <p:sldIdLst>
    <p:sldId id="267" r:id="rId5"/>
    <p:sldId id="256" r:id="rId6"/>
    <p:sldId id="257" r:id="rId7"/>
    <p:sldId id="258" r:id="rId8"/>
    <p:sldId id="259" r:id="rId9"/>
    <p:sldId id="260" r:id="rId10"/>
    <p:sldId id="261" r:id="rId11"/>
    <p:sldId id="262" r:id="rId12"/>
    <p:sldId id="263" r:id="rId13"/>
    <p:sldId id="264" r:id="rId14"/>
    <p:sldId id="265" r:id="rId15"/>
    <p:sldId id="266" r:id="rId16"/>
    <p:sldId id="268" r:id="rId17"/>
  </p:sldIdLst>
  <p:sldSz cx="18288000" cy="10287000"/>
  <p:notesSz cx="6858000" cy="9144000"/>
  <p:embeddedFontLst>
    <p:embeddedFont>
      <p:font typeface="Apricots" pitchFamily="2" charset="0"/>
      <p:regular r:id="rId19"/>
    </p:embeddedFont>
    <p:embeddedFont>
      <p:font typeface="Balsamiq Sans" panose="02000603000000000000" pitchFamily="2" charset="77"/>
      <p:regular r:id="rId20"/>
    </p:embeddedFont>
    <p:embeddedFont>
      <p:font typeface="Balsamiq Sans Bold" panose="02000603000000000000" pitchFamily="2" charset="77"/>
      <p:regular r:id="rId21"/>
      <p:bold r:id="rId22"/>
    </p:embeddedFont>
    <p:embeddedFont>
      <p:font typeface="Bobby Jones" pitchFamily="2" charset="0"/>
      <p:regular r:id="rId23"/>
    </p:embeddedFont>
    <p:embeddedFont>
      <p:font typeface="Segoe Print" panose="02000800000000000000" pitchFamily="2" charset="0"/>
      <p:regular r:id="rId24"/>
      <p:bold r:id="rId25"/>
    </p:embeddedFont>
    <p:embeddedFont>
      <p:font typeface="Segoe UI" panose="020B0502040204020203" pitchFamily="34" charset="0"/>
      <p:regular r:id="rId26"/>
      <p:bold r:id="rId27"/>
      <p:italic r:id="rId28"/>
      <p:boldItalic r:id="rId29"/>
    </p:embeddedFont>
  </p:embeddedFontLst>
  <p:defaultTextStyle>
    <a:defPPr>
      <a:defRPr lang="en-US"/>
    </a:defPPr>
    <a:lvl1pPr marL="0" algn="l" defTabSz="914272" rtl="0" eaLnBrk="1" latinLnBrk="0" hangingPunct="1">
      <a:defRPr sz="1800" kern="1200">
        <a:solidFill>
          <a:schemeClr val="tx1"/>
        </a:solidFill>
        <a:latin typeface="+mn-lt"/>
        <a:ea typeface="+mn-ea"/>
        <a:cs typeface="+mn-cs"/>
      </a:defRPr>
    </a:lvl1pPr>
    <a:lvl2pPr marL="457137" algn="l" defTabSz="914272" rtl="0" eaLnBrk="1" latinLnBrk="0" hangingPunct="1">
      <a:defRPr sz="1800" kern="1200">
        <a:solidFill>
          <a:schemeClr val="tx1"/>
        </a:solidFill>
        <a:latin typeface="+mn-lt"/>
        <a:ea typeface="+mn-ea"/>
        <a:cs typeface="+mn-cs"/>
      </a:defRPr>
    </a:lvl2pPr>
    <a:lvl3pPr marL="914272" algn="l" defTabSz="914272" rtl="0" eaLnBrk="1" latinLnBrk="0" hangingPunct="1">
      <a:defRPr sz="1800" kern="1200">
        <a:solidFill>
          <a:schemeClr val="tx1"/>
        </a:solidFill>
        <a:latin typeface="+mn-lt"/>
        <a:ea typeface="+mn-ea"/>
        <a:cs typeface="+mn-cs"/>
      </a:defRPr>
    </a:lvl3pPr>
    <a:lvl4pPr marL="1371408" algn="l" defTabSz="914272" rtl="0" eaLnBrk="1" latinLnBrk="0" hangingPunct="1">
      <a:defRPr sz="1800" kern="1200">
        <a:solidFill>
          <a:schemeClr val="tx1"/>
        </a:solidFill>
        <a:latin typeface="+mn-lt"/>
        <a:ea typeface="+mn-ea"/>
        <a:cs typeface="+mn-cs"/>
      </a:defRPr>
    </a:lvl4pPr>
    <a:lvl5pPr marL="1828543" algn="l" defTabSz="914272" rtl="0" eaLnBrk="1" latinLnBrk="0" hangingPunct="1">
      <a:defRPr sz="1800" kern="1200">
        <a:solidFill>
          <a:schemeClr val="tx1"/>
        </a:solidFill>
        <a:latin typeface="+mn-lt"/>
        <a:ea typeface="+mn-ea"/>
        <a:cs typeface="+mn-cs"/>
      </a:defRPr>
    </a:lvl5pPr>
    <a:lvl6pPr marL="2285680" algn="l" defTabSz="914272" rtl="0" eaLnBrk="1" latinLnBrk="0" hangingPunct="1">
      <a:defRPr sz="1800" kern="1200">
        <a:solidFill>
          <a:schemeClr val="tx1"/>
        </a:solidFill>
        <a:latin typeface="+mn-lt"/>
        <a:ea typeface="+mn-ea"/>
        <a:cs typeface="+mn-cs"/>
      </a:defRPr>
    </a:lvl6pPr>
    <a:lvl7pPr marL="2742815" algn="l" defTabSz="914272" rtl="0" eaLnBrk="1" latinLnBrk="0" hangingPunct="1">
      <a:defRPr sz="1800" kern="1200">
        <a:solidFill>
          <a:schemeClr val="tx1"/>
        </a:solidFill>
        <a:latin typeface="+mn-lt"/>
        <a:ea typeface="+mn-ea"/>
        <a:cs typeface="+mn-cs"/>
      </a:defRPr>
    </a:lvl7pPr>
    <a:lvl8pPr marL="3199952" algn="l" defTabSz="914272" rtl="0" eaLnBrk="1" latinLnBrk="0" hangingPunct="1">
      <a:defRPr sz="1800" kern="1200">
        <a:solidFill>
          <a:schemeClr val="tx1"/>
        </a:solidFill>
        <a:latin typeface="+mn-lt"/>
        <a:ea typeface="+mn-ea"/>
        <a:cs typeface="+mn-cs"/>
      </a:defRPr>
    </a:lvl8pPr>
    <a:lvl9pPr marL="3657087" algn="l" defTabSz="914272"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1" autoAdjust="0"/>
    <p:restoredTop sz="94635" autoAdjust="0"/>
  </p:normalViewPr>
  <p:slideViewPr>
    <p:cSldViewPr>
      <p:cViewPr varScale="1">
        <p:scale>
          <a:sx n="70" d="100"/>
          <a:sy n="70" d="100"/>
        </p:scale>
        <p:origin x="56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7.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6.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6.xml"/><Relationship Id="rId19" Type="http://schemas.openxmlformats.org/officeDocument/2006/relationships/font" Target="fonts/font1.fntdata"/><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27CF82-D91C-7648-BC54-E19B751E8B50}" type="datetimeFigureOut">
              <a:rPr lang="en-US" smtClean="0"/>
              <a:t>4/24/25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C75711-1859-914E-9765-097355D58C83}" type="slidenum">
              <a:rPr lang="en-US" smtClean="0"/>
              <a:t>‹#›</a:t>
            </a:fld>
            <a:endParaRPr lang="en-US"/>
          </a:p>
        </p:txBody>
      </p:sp>
    </p:spTree>
    <p:extLst>
      <p:ext uri="{BB962C8B-B14F-4D97-AF65-F5344CB8AC3E}">
        <p14:creationId xmlns:p14="http://schemas.microsoft.com/office/powerpoint/2010/main" val="1356087750"/>
      </p:ext>
    </p:extLst>
  </p:cSld>
  <p:clrMap bg1="lt1" tx1="dk1" bg2="lt2" tx2="dk2" accent1="accent1" accent2="accent2" accent3="accent3" accent4="accent4" accent5="accent5" accent6="accent6" hlink="hlink" folHlink="folHlink"/>
  <p:notesStyle>
    <a:lvl1pPr marL="0" algn="l" defTabSz="914272" rtl="0" eaLnBrk="1" latinLnBrk="0" hangingPunct="1">
      <a:defRPr sz="1200" kern="1200">
        <a:solidFill>
          <a:schemeClr val="tx1"/>
        </a:solidFill>
        <a:latin typeface="+mn-lt"/>
        <a:ea typeface="+mn-ea"/>
        <a:cs typeface="+mn-cs"/>
      </a:defRPr>
    </a:lvl1pPr>
    <a:lvl2pPr marL="457137" algn="l" defTabSz="914272" rtl="0" eaLnBrk="1" latinLnBrk="0" hangingPunct="1">
      <a:defRPr sz="1200" kern="1200">
        <a:solidFill>
          <a:schemeClr val="tx1"/>
        </a:solidFill>
        <a:latin typeface="+mn-lt"/>
        <a:ea typeface="+mn-ea"/>
        <a:cs typeface="+mn-cs"/>
      </a:defRPr>
    </a:lvl2pPr>
    <a:lvl3pPr marL="914272" algn="l" defTabSz="914272" rtl="0" eaLnBrk="1" latinLnBrk="0" hangingPunct="1">
      <a:defRPr sz="1200" kern="1200">
        <a:solidFill>
          <a:schemeClr val="tx1"/>
        </a:solidFill>
        <a:latin typeface="+mn-lt"/>
        <a:ea typeface="+mn-ea"/>
        <a:cs typeface="+mn-cs"/>
      </a:defRPr>
    </a:lvl3pPr>
    <a:lvl4pPr marL="1371408" algn="l" defTabSz="914272" rtl="0" eaLnBrk="1" latinLnBrk="0" hangingPunct="1">
      <a:defRPr sz="1200" kern="1200">
        <a:solidFill>
          <a:schemeClr val="tx1"/>
        </a:solidFill>
        <a:latin typeface="+mn-lt"/>
        <a:ea typeface="+mn-ea"/>
        <a:cs typeface="+mn-cs"/>
      </a:defRPr>
    </a:lvl4pPr>
    <a:lvl5pPr marL="1828543" algn="l" defTabSz="914272" rtl="0" eaLnBrk="1" latinLnBrk="0" hangingPunct="1">
      <a:defRPr sz="1200" kern="1200">
        <a:solidFill>
          <a:schemeClr val="tx1"/>
        </a:solidFill>
        <a:latin typeface="+mn-lt"/>
        <a:ea typeface="+mn-ea"/>
        <a:cs typeface="+mn-cs"/>
      </a:defRPr>
    </a:lvl5pPr>
    <a:lvl6pPr marL="2285680" algn="l" defTabSz="914272" rtl="0" eaLnBrk="1" latinLnBrk="0" hangingPunct="1">
      <a:defRPr sz="1200" kern="1200">
        <a:solidFill>
          <a:schemeClr val="tx1"/>
        </a:solidFill>
        <a:latin typeface="+mn-lt"/>
        <a:ea typeface="+mn-ea"/>
        <a:cs typeface="+mn-cs"/>
      </a:defRPr>
    </a:lvl6pPr>
    <a:lvl7pPr marL="2742815" algn="l" defTabSz="914272" rtl="0" eaLnBrk="1" latinLnBrk="0" hangingPunct="1">
      <a:defRPr sz="1200" kern="1200">
        <a:solidFill>
          <a:schemeClr val="tx1"/>
        </a:solidFill>
        <a:latin typeface="+mn-lt"/>
        <a:ea typeface="+mn-ea"/>
        <a:cs typeface="+mn-cs"/>
      </a:defRPr>
    </a:lvl7pPr>
    <a:lvl8pPr marL="3199952" algn="l" defTabSz="914272" rtl="0" eaLnBrk="1" latinLnBrk="0" hangingPunct="1">
      <a:defRPr sz="1200" kern="1200">
        <a:solidFill>
          <a:schemeClr val="tx1"/>
        </a:solidFill>
        <a:latin typeface="+mn-lt"/>
        <a:ea typeface="+mn-ea"/>
        <a:cs typeface="+mn-cs"/>
      </a:defRPr>
    </a:lvl8pPr>
    <a:lvl9pPr marL="3657087" algn="l" defTabSz="91427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C75711-1859-914E-9765-097355D58C83}" type="slidenum">
              <a:rPr lang="en-US" smtClean="0"/>
              <a:t>13</a:t>
            </a:fld>
            <a:endParaRPr lang="en-US"/>
          </a:p>
        </p:txBody>
      </p:sp>
    </p:spTree>
    <p:extLst>
      <p:ext uri="{BB962C8B-B14F-4D97-AF65-F5344CB8AC3E}">
        <p14:creationId xmlns:p14="http://schemas.microsoft.com/office/powerpoint/2010/main" val="1390940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solidFill>
                  <a:schemeClr val="tx1">
                    <a:tint val="75000"/>
                  </a:schemeClr>
                </a:solidFill>
              </a:defRPr>
            </a:lvl1pPr>
            <a:lvl2pPr marL="457206" indent="0" algn="ctr">
              <a:buNone/>
              <a:defRPr>
                <a:solidFill>
                  <a:schemeClr val="tx1">
                    <a:tint val="75000"/>
                  </a:schemeClr>
                </a:solidFill>
              </a:defRPr>
            </a:lvl2pPr>
            <a:lvl3pPr marL="914411" indent="0" algn="ctr">
              <a:buNone/>
              <a:defRPr>
                <a:solidFill>
                  <a:schemeClr val="tx1">
                    <a:tint val="75000"/>
                  </a:schemeClr>
                </a:solidFill>
              </a:defRPr>
            </a:lvl3pPr>
            <a:lvl4pPr marL="1371617" indent="0" algn="ctr">
              <a:buNone/>
              <a:defRPr>
                <a:solidFill>
                  <a:schemeClr val="tx1">
                    <a:tint val="75000"/>
                  </a:schemeClr>
                </a:solidFill>
              </a:defRPr>
            </a:lvl4pPr>
            <a:lvl5pPr marL="1828823" indent="0" algn="ctr">
              <a:buNone/>
              <a:defRPr>
                <a:solidFill>
                  <a:schemeClr val="tx1">
                    <a:tint val="75000"/>
                  </a:schemeClr>
                </a:solidFill>
              </a:defRPr>
            </a:lvl5pPr>
            <a:lvl6pPr marL="2286029" indent="0" algn="ctr">
              <a:buNone/>
              <a:defRPr>
                <a:solidFill>
                  <a:schemeClr val="tx1">
                    <a:tint val="75000"/>
                  </a:schemeClr>
                </a:solidFill>
              </a:defRPr>
            </a:lvl6pPr>
            <a:lvl7pPr marL="2743234" indent="0" algn="ctr">
              <a:buNone/>
              <a:defRPr>
                <a:solidFill>
                  <a:schemeClr val="tx1">
                    <a:tint val="75000"/>
                  </a:schemeClr>
                </a:solidFill>
              </a:defRPr>
            </a:lvl7pPr>
            <a:lvl8pPr marL="3200440" indent="0" algn="ctr">
              <a:buNone/>
              <a:defRPr>
                <a:solidFill>
                  <a:schemeClr val="tx1">
                    <a:tint val="75000"/>
                  </a:schemeClr>
                </a:solidFill>
              </a:defRPr>
            </a:lvl8pPr>
            <a:lvl9pPr marL="365764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2"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2" y="2906713"/>
            <a:ext cx="7772400" cy="1500188"/>
          </a:xfrm>
        </p:spPr>
        <p:txBody>
          <a:bodyPr anchor="b"/>
          <a:lstStyle>
            <a:lvl1pPr marL="0" indent="0">
              <a:buNone/>
              <a:defRPr sz="2000">
                <a:solidFill>
                  <a:schemeClr val="tx1">
                    <a:tint val="75000"/>
                  </a:schemeClr>
                </a:solidFill>
              </a:defRPr>
            </a:lvl1pPr>
            <a:lvl2pPr marL="457206" indent="0">
              <a:buNone/>
              <a:defRPr sz="1800">
                <a:solidFill>
                  <a:schemeClr val="tx1">
                    <a:tint val="75000"/>
                  </a:schemeClr>
                </a:solidFill>
              </a:defRPr>
            </a:lvl2pPr>
            <a:lvl3pPr marL="914411" indent="0">
              <a:buNone/>
              <a:defRPr sz="1600">
                <a:solidFill>
                  <a:schemeClr val="tx1">
                    <a:tint val="75000"/>
                  </a:schemeClr>
                </a:solidFill>
              </a:defRPr>
            </a:lvl3pPr>
            <a:lvl4pPr marL="1371617" indent="0">
              <a:buNone/>
              <a:defRPr sz="1400">
                <a:solidFill>
                  <a:schemeClr val="tx1">
                    <a:tint val="75000"/>
                  </a:schemeClr>
                </a:solidFill>
              </a:defRPr>
            </a:lvl4pPr>
            <a:lvl5pPr marL="1828823" indent="0">
              <a:buNone/>
              <a:defRPr sz="1400">
                <a:solidFill>
                  <a:schemeClr val="tx1">
                    <a:tint val="75000"/>
                  </a:schemeClr>
                </a:solidFill>
              </a:defRPr>
            </a:lvl5pPr>
            <a:lvl6pPr marL="2286029" indent="0">
              <a:buNone/>
              <a:defRPr sz="1400">
                <a:solidFill>
                  <a:schemeClr val="tx1">
                    <a:tint val="75000"/>
                  </a:schemeClr>
                </a:solidFill>
              </a:defRPr>
            </a:lvl6pPr>
            <a:lvl7pPr marL="2743234" indent="0">
              <a:buNone/>
              <a:defRPr sz="1400">
                <a:solidFill>
                  <a:schemeClr val="tx1">
                    <a:tint val="75000"/>
                  </a:schemeClr>
                </a:solidFill>
              </a:defRPr>
            </a:lvl7pPr>
            <a:lvl8pPr marL="3200440" indent="0">
              <a:buNone/>
              <a:defRPr sz="1400">
                <a:solidFill>
                  <a:schemeClr val="tx1">
                    <a:tint val="75000"/>
                  </a:schemeClr>
                </a:solidFill>
              </a:defRPr>
            </a:lvl8pPr>
            <a:lvl9pPr marL="365764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1"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2" y="1535114"/>
            <a:ext cx="4040189" cy="639762"/>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2" y="2174875"/>
            <a:ext cx="4040189"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4" y="1535114"/>
            <a:ext cx="4041776" cy="639762"/>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4" y="2174875"/>
            <a:ext cx="404177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2"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1" y="273052"/>
            <a:ext cx="511174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2" cy="4691063"/>
          </a:xfrm>
        </p:spPr>
        <p:txBody>
          <a:bodyPr/>
          <a:lstStyle>
            <a:lvl1pPr marL="0" indent="0">
              <a:buNone/>
              <a:defRPr sz="1400"/>
            </a:lvl1pPr>
            <a:lvl2pPr marL="457206" indent="0">
              <a:buNone/>
              <a:defRPr sz="1200"/>
            </a:lvl2pPr>
            <a:lvl3pPr marL="914411" indent="0">
              <a:buNone/>
              <a:defRPr sz="1000"/>
            </a:lvl3pPr>
            <a:lvl4pPr marL="1371617" indent="0">
              <a:buNone/>
              <a:defRPr sz="901"/>
            </a:lvl4pPr>
            <a:lvl5pPr marL="1828823" indent="0">
              <a:buNone/>
              <a:defRPr sz="901"/>
            </a:lvl5pPr>
            <a:lvl6pPr marL="2286029" indent="0">
              <a:buNone/>
              <a:defRPr sz="901"/>
            </a:lvl6pPr>
            <a:lvl7pPr marL="2743234" indent="0">
              <a:buNone/>
              <a:defRPr sz="901"/>
            </a:lvl7pPr>
            <a:lvl8pPr marL="3200440" indent="0">
              <a:buNone/>
              <a:defRPr sz="901"/>
            </a:lvl8pPr>
            <a:lvl9pPr marL="3657646"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6" indent="0">
              <a:buNone/>
              <a:defRPr sz="1200"/>
            </a:lvl2pPr>
            <a:lvl3pPr marL="914411" indent="0">
              <a:buNone/>
              <a:defRPr sz="1000"/>
            </a:lvl3pPr>
            <a:lvl4pPr marL="1371617" indent="0">
              <a:buNone/>
              <a:defRPr sz="901"/>
            </a:lvl4pPr>
            <a:lvl5pPr marL="1828823" indent="0">
              <a:buNone/>
              <a:defRPr sz="901"/>
            </a:lvl5pPr>
            <a:lvl6pPr marL="2286029" indent="0">
              <a:buNone/>
              <a:defRPr sz="901"/>
            </a:lvl6pPr>
            <a:lvl7pPr marL="2743234" indent="0">
              <a:buNone/>
              <a:defRPr sz="901"/>
            </a:lvl7pPr>
            <a:lvl8pPr marL="3200440" indent="0">
              <a:buNone/>
              <a:defRPr sz="901"/>
            </a:lvl8pPr>
            <a:lvl9pPr marL="3657646"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274639"/>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1"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4/24/25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11" rtl="0" eaLnBrk="1" latinLnBrk="0" hangingPunct="1">
        <a:spcBef>
          <a:spcPct val="0"/>
        </a:spcBef>
        <a:buNone/>
        <a:defRPr sz="4400" kern="1200">
          <a:solidFill>
            <a:schemeClr val="tx1"/>
          </a:solidFill>
          <a:latin typeface="+mj-lt"/>
          <a:ea typeface="+mj-ea"/>
          <a:cs typeface="+mj-cs"/>
        </a:defRPr>
      </a:lvl1pPr>
    </p:titleStyle>
    <p:bodyStyle>
      <a:lvl1pPr marL="342906" indent="-342906" algn="l" defTabSz="914411"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9" indent="-285753" algn="l" defTabSz="914411"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14" indent="-228603" algn="l" defTabSz="914411"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20"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26"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31"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37"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43"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49" indent="-228603" algn="l" defTabSz="914411"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11" rtl="0" eaLnBrk="1" latinLnBrk="0" hangingPunct="1">
        <a:defRPr sz="1800" kern="1200">
          <a:solidFill>
            <a:schemeClr val="tx1"/>
          </a:solidFill>
          <a:latin typeface="+mn-lt"/>
          <a:ea typeface="+mn-ea"/>
          <a:cs typeface="+mn-cs"/>
        </a:defRPr>
      </a:lvl1pPr>
      <a:lvl2pPr marL="457206" algn="l" defTabSz="914411" rtl="0" eaLnBrk="1" latinLnBrk="0" hangingPunct="1">
        <a:defRPr sz="1800" kern="1200">
          <a:solidFill>
            <a:schemeClr val="tx1"/>
          </a:solidFill>
          <a:latin typeface="+mn-lt"/>
          <a:ea typeface="+mn-ea"/>
          <a:cs typeface="+mn-cs"/>
        </a:defRPr>
      </a:lvl2pPr>
      <a:lvl3pPr marL="914411" algn="l" defTabSz="914411" rtl="0" eaLnBrk="1" latinLnBrk="0" hangingPunct="1">
        <a:defRPr sz="1800" kern="1200">
          <a:solidFill>
            <a:schemeClr val="tx1"/>
          </a:solidFill>
          <a:latin typeface="+mn-lt"/>
          <a:ea typeface="+mn-ea"/>
          <a:cs typeface="+mn-cs"/>
        </a:defRPr>
      </a:lvl3pPr>
      <a:lvl4pPr marL="1371617" algn="l" defTabSz="914411" rtl="0" eaLnBrk="1" latinLnBrk="0" hangingPunct="1">
        <a:defRPr sz="1800" kern="1200">
          <a:solidFill>
            <a:schemeClr val="tx1"/>
          </a:solidFill>
          <a:latin typeface="+mn-lt"/>
          <a:ea typeface="+mn-ea"/>
          <a:cs typeface="+mn-cs"/>
        </a:defRPr>
      </a:lvl4pPr>
      <a:lvl5pPr marL="1828823" algn="l" defTabSz="914411" rtl="0" eaLnBrk="1" latinLnBrk="0" hangingPunct="1">
        <a:defRPr sz="1800" kern="1200">
          <a:solidFill>
            <a:schemeClr val="tx1"/>
          </a:solidFill>
          <a:latin typeface="+mn-lt"/>
          <a:ea typeface="+mn-ea"/>
          <a:cs typeface="+mn-cs"/>
        </a:defRPr>
      </a:lvl5pPr>
      <a:lvl6pPr marL="2286029" algn="l" defTabSz="914411" rtl="0" eaLnBrk="1" latinLnBrk="0" hangingPunct="1">
        <a:defRPr sz="1800" kern="1200">
          <a:solidFill>
            <a:schemeClr val="tx1"/>
          </a:solidFill>
          <a:latin typeface="+mn-lt"/>
          <a:ea typeface="+mn-ea"/>
          <a:cs typeface="+mn-cs"/>
        </a:defRPr>
      </a:lvl6pPr>
      <a:lvl7pPr marL="2743234" algn="l" defTabSz="914411" rtl="0" eaLnBrk="1" latinLnBrk="0" hangingPunct="1">
        <a:defRPr sz="1800" kern="1200">
          <a:solidFill>
            <a:schemeClr val="tx1"/>
          </a:solidFill>
          <a:latin typeface="+mn-lt"/>
          <a:ea typeface="+mn-ea"/>
          <a:cs typeface="+mn-cs"/>
        </a:defRPr>
      </a:lvl7pPr>
      <a:lvl8pPr marL="3200440" algn="l" defTabSz="914411" rtl="0" eaLnBrk="1" latinLnBrk="0" hangingPunct="1">
        <a:defRPr sz="1800" kern="1200">
          <a:solidFill>
            <a:schemeClr val="tx1"/>
          </a:solidFill>
          <a:latin typeface="+mn-lt"/>
          <a:ea typeface="+mn-ea"/>
          <a:cs typeface="+mn-cs"/>
        </a:defRPr>
      </a:lvl8pPr>
      <a:lvl9pPr marL="3657646" algn="l" defTabSz="91441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sv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85B56F5-140C-53BB-B83E-CB86666F0F60}"/>
              </a:ext>
            </a:extLst>
          </p:cNvPr>
          <p:cNvGraphicFramePr>
            <a:graphicFrameLocks noGrp="1"/>
          </p:cNvGraphicFramePr>
          <p:nvPr>
            <p:extLst>
              <p:ext uri="{D42A27DB-BD31-4B8C-83A1-F6EECF244321}">
                <p14:modId xmlns:p14="http://schemas.microsoft.com/office/powerpoint/2010/main" val="2875184067"/>
              </p:ext>
            </p:extLst>
          </p:nvPr>
        </p:nvGraphicFramePr>
        <p:xfrm>
          <a:off x="144170" y="790384"/>
          <a:ext cx="17915229" cy="8511676"/>
        </p:xfrm>
        <a:graphic>
          <a:graphicData uri="http://schemas.openxmlformats.org/drawingml/2006/table">
            <a:tbl>
              <a:tblPr firstRow="1" bandRow="1">
                <a:tableStyleId>{5C22544A-7EE6-4342-B048-85BDC9FD1C3A}</a:tableStyleId>
              </a:tblPr>
              <a:tblGrid>
                <a:gridCol w="5122640">
                  <a:extLst>
                    <a:ext uri="{9D8B030D-6E8A-4147-A177-3AD203B41FA5}">
                      <a16:colId xmlns:a16="http://schemas.microsoft.com/office/drawing/2014/main" val="2738080912"/>
                    </a:ext>
                  </a:extLst>
                </a:gridCol>
                <a:gridCol w="5174471">
                  <a:extLst>
                    <a:ext uri="{9D8B030D-6E8A-4147-A177-3AD203B41FA5}">
                      <a16:colId xmlns:a16="http://schemas.microsoft.com/office/drawing/2014/main" val="3577913332"/>
                    </a:ext>
                  </a:extLst>
                </a:gridCol>
                <a:gridCol w="7618118">
                  <a:extLst>
                    <a:ext uri="{9D8B030D-6E8A-4147-A177-3AD203B41FA5}">
                      <a16:colId xmlns:a16="http://schemas.microsoft.com/office/drawing/2014/main" val="1680325966"/>
                    </a:ext>
                  </a:extLst>
                </a:gridCol>
              </a:tblGrid>
              <a:tr h="1287916">
                <a:tc>
                  <a:txBody>
                    <a:bodyPr/>
                    <a:lstStyle/>
                    <a:p>
                      <a:r>
                        <a:rPr lang="cy-GB" sz="1800" b="1" dirty="0">
                          <a:solidFill>
                            <a:schemeClr val="tx1"/>
                          </a:solidFill>
                          <a:latin typeface="Arial"/>
                          <a:cs typeface="Arial"/>
                        </a:rPr>
                        <a:t>Blwyddyn</a:t>
                      </a:r>
                      <a:r>
                        <a:rPr lang="cy-GB" sz="1800" b="0" dirty="0">
                          <a:solidFill>
                            <a:schemeClr val="tx1"/>
                          </a:solidFill>
                          <a:latin typeface="Arial"/>
                          <a:cs typeface="Arial"/>
                        </a:rPr>
                        <a:t>: 5/6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800" b="1" dirty="0">
                          <a:solidFill>
                            <a:schemeClr val="tx1"/>
                          </a:solidFill>
                          <a:latin typeface="Arial"/>
                          <a:cs typeface="Arial"/>
                        </a:rPr>
                        <a:t>Maes Dysgu a Phrofiad</a:t>
                      </a:r>
                      <a:r>
                        <a:rPr lang="cy-GB" sz="1800" b="0" dirty="0">
                          <a:solidFill>
                            <a:schemeClr val="tx1"/>
                          </a:solidFill>
                          <a:latin typeface="Arial"/>
                          <a:cs typeface="Arial"/>
                        </a:rPr>
                        <a:t>:</a:t>
                      </a:r>
                    </a:p>
                    <a:p>
                      <a:endParaRPr lang="cy-GB" sz="1800" b="0" dirty="0">
                        <a:solidFill>
                          <a:schemeClr val="tx1"/>
                        </a:solidFill>
                        <a:latin typeface="Arial"/>
                        <a:cs typeface="Arial"/>
                      </a:endParaRPr>
                    </a:p>
                    <a:p>
                      <a:r>
                        <a:rPr lang="cy-GB" sz="1800" b="0" dirty="0">
                          <a:solidFill>
                            <a:schemeClr val="tx1"/>
                          </a:solidFill>
                          <a:latin typeface="Arial"/>
                          <a:cs typeface="Arial"/>
                        </a:rPr>
                        <a:t>Ieithoedd, Llythrennedd a Chyfathrebu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800" b="1" dirty="0">
                          <a:solidFill>
                            <a:schemeClr val="tx1"/>
                          </a:solidFill>
                          <a:latin typeface="Arial"/>
                          <a:cs typeface="Arial"/>
                        </a:rPr>
                        <a:t>Nod y wers</a:t>
                      </a:r>
                      <a:r>
                        <a:rPr lang="cy-GB" sz="1800" b="0" dirty="0">
                          <a:solidFill>
                            <a:schemeClr val="tx1"/>
                          </a:solidFill>
                          <a:latin typeface="Arial"/>
                          <a:cs typeface="Arial"/>
                        </a:rPr>
                        <a:t>:</a:t>
                      </a:r>
                    </a:p>
                    <a:p>
                      <a:endParaRPr lang="cy-GB" sz="1800" b="0" dirty="0">
                        <a:solidFill>
                          <a:schemeClr val="tx1"/>
                        </a:solidFill>
                        <a:latin typeface="Arial"/>
                        <a:cs typeface="Arial"/>
                      </a:endParaRPr>
                    </a:p>
                    <a:p>
                      <a:r>
                        <a:rPr lang="cy-GB" sz="1800" b="0" dirty="0">
                          <a:solidFill>
                            <a:schemeClr val="tx1"/>
                          </a:solidFill>
                          <a:latin typeface="Arial"/>
                          <a:cs typeface="Arial"/>
                        </a:rPr>
                        <a:t>I ddefnyddio y/yr yn gywir.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3078362">
                <a:tc>
                  <a:txBody>
                    <a:bodyPr/>
                    <a:lstStyle/>
                    <a:p>
                      <a:r>
                        <a:rPr lang="cy-GB" sz="1800" b="1" dirty="0">
                          <a:solidFill>
                            <a:schemeClr val="tx1"/>
                          </a:solidFill>
                          <a:latin typeface="Arial"/>
                          <a:cs typeface="Arial"/>
                        </a:rPr>
                        <a:t>Gwybodaeth flaenorol:</a:t>
                      </a:r>
                      <a:endParaRPr lang="cy-GB" sz="1800" b="0" dirty="0">
                        <a:solidFill>
                          <a:schemeClr val="tx1"/>
                        </a:solidFill>
                        <a:latin typeface="Arial"/>
                        <a:cs typeface="Arial"/>
                      </a:endParaRPr>
                    </a:p>
                    <a:p>
                      <a:endParaRPr lang="cy-GB" sz="1800" b="0" dirty="0">
                        <a:solidFill>
                          <a:schemeClr val="tx1"/>
                        </a:solidFill>
                        <a:latin typeface="Arial"/>
                        <a:cs typeface="Arial"/>
                      </a:endParaRPr>
                    </a:p>
                    <a:p>
                      <a:r>
                        <a:rPr lang="cy-GB" sz="1800" b="0" dirty="0">
                          <a:solidFill>
                            <a:schemeClr val="tx1"/>
                          </a:solidFill>
                          <a:latin typeface="Arial"/>
                          <a:cs typeface="Arial"/>
                        </a:rPr>
                        <a:t>Trwy waith llythrennedd y dosbarth, sylwais wall cyffredin o ychwanegu'r fannod anghywir cyn y llafariaid. Mae'r disgyblion yn gwybod pa lythrennau Cymraeg yw'r llafariaid a pa lythrennau sydd yn treiglo yn feddal. Hefyd, mae'r disgyblion yn deall sut i ddefnyddio geiriadur am gymorth.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Geirfa allweddol:</a:t>
                      </a:r>
                    </a:p>
                    <a:p>
                      <a:endParaRPr lang="cy-GB" sz="1800" b="0" dirty="0">
                        <a:solidFill>
                          <a:schemeClr val="tx1"/>
                        </a:solidFill>
                        <a:latin typeface="Arial"/>
                        <a:cs typeface="Arial"/>
                      </a:endParaRPr>
                    </a:p>
                    <a:p>
                      <a:r>
                        <a:rPr lang="cy-GB" sz="1800" b="0" dirty="0">
                          <a:solidFill>
                            <a:schemeClr val="tx1"/>
                          </a:solidFill>
                          <a:latin typeface="Arial"/>
                          <a:cs typeface="Arial"/>
                        </a:rPr>
                        <a:t>Y fannod </a:t>
                      </a:r>
                    </a:p>
                    <a:p>
                      <a:r>
                        <a:rPr lang="cy-GB" sz="1800" b="0" dirty="0">
                          <a:solidFill>
                            <a:schemeClr val="tx1"/>
                          </a:solidFill>
                          <a:latin typeface="Arial"/>
                          <a:cs typeface="Arial"/>
                        </a:rPr>
                        <a:t>Treiglad meddal </a:t>
                      </a:r>
                    </a:p>
                    <a:p>
                      <a:r>
                        <a:rPr lang="cy-GB" sz="1800" b="0" dirty="0">
                          <a:solidFill>
                            <a:schemeClr val="tx1"/>
                          </a:solidFill>
                          <a:latin typeface="Arial"/>
                          <a:cs typeface="Arial"/>
                        </a:rPr>
                        <a:t>Y</a:t>
                      </a:r>
                    </a:p>
                    <a:p>
                      <a:r>
                        <a:rPr lang="cy-GB" sz="1800" b="0" dirty="0">
                          <a:solidFill>
                            <a:schemeClr val="tx1"/>
                          </a:solidFill>
                          <a:latin typeface="Arial"/>
                          <a:cs typeface="Arial"/>
                        </a:rPr>
                        <a:t>Yr</a:t>
                      </a:r>
                    </a:p>
                    <a:p>
                      <a:r>
                        <a:rPr lang="cy-GB" sz="1800" b="0" dirty="0">
                          <a:solidFill>
                            <a:schemeClr val="tx1"/>
                          </a:solidFill>
                          <a:latin typeface="Arial"/>
                          <a:cs typeface="Arial"/>
                        </a:rPr>
                        <a:t>Enw benywaidd</a:t>
                      </a:r>
                    </a:p>
                    <a:p>
                      <a:r>
                        <a:rPr lang="cy-GB" sz="1800" b="0" dirty="0">
                          <a:solidFill>
                            <a:schemeClr val="tx1"/>
                          </a:solidFill>
                          <a:latin typeface="Arial"/>
                          <a:cs typeface="Arial"/>
                        </a:rPr>
                        <a:t>Enw gwrywaidd </a:t>
                      </a:r>
                    </a:p>
                    <a:p>
                      <a:r>
                        <a:rPr lang="cy-GB" sz="1800" b="0" dirty="0">
                          <a:solidFill>
                            <a:schemeClr val="tx1"/>
                          </a:solidFill>
                          <a:latin typeface="Arial"/>
                          <a:cs typeface="Arial"/>
                        </a:rPr>
                        <a:t>Geiriadur</a:t>
                      </a:r>
                    </a:p>
                    <a:p>
                      <a:r>
                        <a:rPr lang="cy-GB" sz="1800" b="0" dirty="0">
                          <a:solidFill>
                            <a:schemeClr val="tx1"/>
                          </a:solidFill>
                          <a:latin typeface="Arial"/>
                          <a:cs typeface="Arial"/>
                        </a:rPr>
                        <a:t>A, E, I, O, U, W, Y, H</a:t>
                      </a:r>
                    </a:p>
                    <a:p>
                      <a:r>
                        <a:rPr lang="cy-GB" sz="1800" b="0" dirty="0">
                          <a:solidFill>
                            <a:schemeClr val="tx1"/>
                          </a:solidFill>
                          <a:latin typeface="Arial"/>
                          <a:cs typeface="Arial"/>
                        </a:rPr>
                        <a:t>Llafariaid </a:t>
                      </a:r>
                    </a:p>
                    <a:p>
                      <a:r>
                        <a:rPr lang="cy-GB" sz="1800" b="0" dirty="0">
                          <a:solidFill>
                            <a:schemeClr val="tx1"/>
                          </a:solidFill>
                          <a:latin typeface="Arial"/>
                          <a:cs typeface="Arial"/>
                        </a:rPr>
                        <a:t>Cytseiniaid</a:t>
                      </a:r>
                    </a:p>
                    <a:p>
                      <a:endParaRPr lang="cy-GB" sz="1800" b="1" dirty="0">
                        <a:solidFill>
                          <a:schemeClr val="tx1"/>
                        </a:solidFill>
                        <a:latin typeface="Arial"/>
                        <a:cs typeface="Arial"/>
                      </a:endParaRPr>
                    </a:p>
                    <a:p>
                      <a:r>
                        <a:rPr lang="cy-GB" sz="1800" b="1" dirty="0">
                          <a:solidFill>
                            <a:schemeClr val="tx1"/>
                          </a:solidFill>
                          <a:latin typeface="Arial"/>
                          <a:cs typeface="Arial"/>
                        </a:rPr>
                        <a:t>Ffocws iaith</a:t>
                      </a:r>
                      <a:r>
                        <a:rPr lang="cy-GB" sz="1800" b="0" dirty="0">
                          <a:solidFill>
                            <a:schemeClr val="tx1"/>
                          </a:solidFill>
                          <a:latin typeface="Arial"/>
                          <a:cs typeface="Arial"/>
                        </a:rPr>
                        <a:t>:</a:t>
                      </a:r>
                    </a:p>
                    <a:p>
                      <a:endParaRPr lang="cy-GB" sz="1800" b="0" dirty="0">
                        <a:solidFill>
                          <a:schemeClr val="tx1"/>
                        </a:solidFill>
                        <a:latin typeface="Arial"/>
                        <a:cs typeface="Arial"/>
                      </a:endParaRPr>
                    </a:p>
                    <a:p>
                      <a:r>
                        <a:rPr lang="cy-GB" sz="1800" b="0" dirty="0">
                          <a:solidFill>
                            <a:schemeClr val="tx1"/>
                          </a:solidFill>
                          <a:latin typeface="Arial"/>
                          <a:cs typeface="Arial"/>
                        </a:rPr>
                        <a:t>I ffocysu ar wall cyffredin a’r rheolau’r gwall y neu yr er mwyn sicrhau cywirdeb cyson trwy gydol gwaith llythrennedd y dosbarth. Mae rhaid i’r disgyblion sicrhau maen nhw’n ychwanegu'r fannod gywir i'w waith. Bydd angen i’r disgyblion ystyried y llythyren a phenderfynu os llafariaid neu gytseiniaid a pa fannod i roi cyn. Hefyd, byddwn yn tynnu sylw tuag at y rheol o’r enwau benywaidd yn treiglo yn feddal ar ôl y fannod. Bydd cyfle i’r disgyblion gwirio geiriadur er mwyn sicrhau cywirdeb cyn cofnodi.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Gweithgareddau</a:t>
                      </a:r>
                      <a:r>
                        <a:rPr lang="cy-GB" sz="1800" b="0" dirty="0">
                          <a:solidFill>
                            <a:schemeClr val="tx1"/>
                          </a:solidFill>
                          <a:latin typeface="Arial"/>
                          <a:cs typeface="Arial"/>
                        </a:rPr>
                        <a:t>:</a:t>
                      </a:r>
                      <a:endParaRPr lang="cy-GB" sz="1600" b="0" dirty="0">
                        <a:solidFill>
                          <a:schemeClr val="tx1"/>
                        </a:solidFill>
                        <a:latin typeface="Arial"/>
                        <a:cs typeface="Arial"/>
                      </a:endParaRPr>
                    </a:p>
                    <a:p>
                      <a:endParaRPr lang="cy-GB" sz="1600" b="0" dirty="0">
                        <a:solidFill>
                          <a:schemeClr val="tx1"/>
                        </a:solidFill>
                        <a:latin typeface="Arial"/>
                        <a:cs typeface="Arial"/>
                      </a:endParaRPr>
                    </a:p>
                    <a:p>
                      <a:r>
                        <a:rPr lang="cy-GB" sz="1800" b="1" dirty="0">
                          <a:solidFill>
                            <a:schemeClr val="tx1"/>
                          </a:solidFill>
                          <a:latin typeface="Arial"/>
                          <a:cs typeface="Arial"/>
                        </a:rPr>
                        <a:t>Cyflwyniad - </a:t>
                      </a:r>
                    </a:p>
                    <a:p>
                      <a:r>
                        <a:rPr lang="cy-GB" sz="1800" b="0" dirty="0">
                          <a:solidFill>
                            <a:schemeClr val="tx1"/>
                          </a:solidFill>
                          <a:latin typeface="Arial"/>
                          <a:cs typeface="Arial"/>
                        </a:rPr>
                        <a:t>Defnyddio pwerbwynt ar y neu yr.   </a:t>
                      </a:r>
                    </a:p>
                    <a:p>
                      <a:r>
                        <a:rPr lang="cy-GB" sz="1800" b="0" dirty="0">
                          <a:solidFill>
                            <a:schemeClr val="tx1"/>
                          </a:solidFill>
                          <a:latin typeface="Arial"/>
                          <a:cs typeface="Arial"/>
                        </a:rPr>
                        <a:t> </a:t>
                      </a:r>
                    </a:p>
                    <a:p>
                      <a:r>
                        <a:rPr lang="cy-GB" sz="1800" b="0" dirty="0">
                          <a:solidFill>
                            <a:schemeClr val="tx1"/>
                          </a:solidFill>
                          <a:latin typeface="Arial"/>
                          <a:cs typeface="Arial"/>
                        </a:rPr>
                        <a:t>Atgoffa'r dosbarth am reolau'r llafariaid/cytseiniaid a’r treiglad meddal.   </a:t>
                      </a:r>
                    </a:p>
                    <a:p>
                      <a:r>
                        <a:rPr lang="cy-GB" sz="1800" b="0" dirty="0">
                          <a:solidFill>
                            <a:schemeClr val="tx1"/>
                          </a:solidFill>
                          <a:latin typeface="Arial"/>
                          <a:cs typeface="Arial"/>
                        </a:rPr>
                        <a:t> </a:t>
                      </a:r>
                    </a:p>
                    <a:p>
                      <a:r>
                        <a:rPr lang="cy-GB" sz="1800" b="0" dirty="0">
                          <a:solidFill>
                            <a:schemeClr val="tx1"/>
                          </a:solidFill>
                          <a:latin typeface="Arial"/>
                          <a:cs typeface="Arial"/>
                        </a:rPr>
                        <a:t>Esbonio'r dasg ar sleid 5 a chrwydro wrth iddyn nhw gwblhau. </a:t>
                      </a:r>
                    </a:p>
                    <a:p>
                      <a:endParaRPr lang="cy-GB" sz="1800" b="0" dirty="0">
                        <a:solidFill>
                          <a:schemeClr val="tx1"/>
                        </a:solidFill>
                        <a:latin typeface="Arial"/>
                        <a:cs typeface="Arial"/>
                      </a:endParaRPr>
                    </a:p>
                    <a:p>
                      <a:r>
                        <a:rPr lang="cy-GB" sz="1800" b="1" dirty="0">
                          <a:solidFill>
                            <a:schemeClr val="tx1"/>
                          </a:solidFill>
                          <a:latin typeface="Arial"/>
                          <a:cs typeface="Arial"/>
                        </a:rPr>
                        <a:t>Tasg – </a:t>
                      </a:r>
                    </a:p>
                    <a:p>
                      <a:r>
                        <a:rPr lang="cy-GB" sz="1800" b="0" dirty="0">
                          <a:solidFill>
                            <a:schemeClr val="tx1"/>
                          </a:solidFill>
                          <a:latin typeface="Arial"/>
                          <a:cs typeface="Arial"/>
                        </a:rPr>
                        <a:t>Cwblhau'r dasg yn ei llyfrau llythrennedd gan gyfeirio at y meini prawf llwyddiant.   </a:t>
                      </a:r>
                    </a:p>
                    <a:p>
                      <a:r>
                        <a:rPr lang="cy-GB" sz="1800" b="0" dirty="0">
                          <a:solidFill>
                            <a:schemeClr val="tx1"/>
                          </a:solidFill>
                          <a:latin typeface="Arial"/>
                          <a:cs typeface="Arial"/>
                        </a:rPr>
                        <a:t> </a:t>
                      </a:r>
                    </a:p>
                    <a:p>
                      <a:r>
                        <a:rPr lang="cy-GB" sz="1800" b="0" dirty="0">
                          <a:solidFill>
                            <a:schemeClr val="tx1"/>
                          </a:solidFill>
                          <a:latin typeface="Arial"/>
                          <a:cs typeface="Arial"/>
                        </a:rPr>
                        <a:t>Efydd- Rhestr o eiriau i gopïo gan roi y/yr o flaen y gair.   </a:t>
                      </a:r>
                    </a:p>
                    <a:p>
                      <a:endParaRPr lang="cy-GB" sz="1800" b="0" dirty="0">
                        <a:solidFill>
                          <a:schemeClr val="tx1"/>
                        </a:solidFill>
                        <a:latin typeface="Arial"/>
                        <a:cs typeface="Arial"/>
                      </a:endParaRPr>
                    </a:p>
                    <a:p>
                      <a:r>
                        <a:rPr lang="cy-GB" sz="1800" b="0" dirty="0">
                          <a:solidFill>
                            <a:schemeClr val="tx1"/>
                          </a:solidFill>
                          <a:latin typeface="Arial"/>
                          <a:cs typeface="Arial"/>
                        </a:rPr>
                        <a:t>Arian – Ffurfio brawddegau llawn sydd yn gynnwys y/yr gan ddefnyddio strwythur brawddeg ac atalnodi yn gywir.   </a:t>
                      </a:r>
                    </a:p>
                    <a:p>
                      <a:r>
                        <a:rPr lang="cy-GB" sz="1800" b="0" dirty="0">
                          <a:solidFill>
                            <a:schemeClr val="tx1"/>
                          </a:solidFill>
                          <a:latin typeface="Arial"/>
                          <a:cs typeface="Arial"/>
                        </a:rPr>
                        <a:t> </a:t>
                      </a:r>
                    </a:p>
                    <a:p>
                      <a:r>
                        <a:rPr lang="cy-GB" sz="1800" b="0" dirty="0">
                          <a:solidFill>
                            <a:schemeClr val="tx1"/>
                          </a:solidFill>
                          <a:latin typeface="Arial"/>
                          <a:cs typeface="Arial"/>
                        </a:rPr>
                        <a:t>Aur – Fydd paragraff wedi ei ysgrifennu yn barod gyda gwallau y/yr. Fydd y disgyblion yn darllen yn ofalus ac uwcholeuo gwallau. Ar ôl iddyn nhw gwblhau hyn, fydd rhaid iddyn nhw ail-ysgrifennu'r paragraff a chywiro'r gwallau y/yr.   </a:t>
                      </a:r>
                    </a:p>
                    <a:p>
                      <a:endParaRPr lang="cy-GB" sz="1800" b="0" dirty="0">
                        <a:solidFill>
                          <a:schemeClr val="tx1"/>
                        </a:solidFill>
                        <a:latin typeface="Arial"/>
                        <a:cs typeface="Arial"/>
                      </a:endParaRPr>
                    </a:p>
                    <a:p>
                      <a:r>
                        <a:rPr lang="cy-GB" sz="1800" b="1" dirty="0">
                          <a:solidFill>
                            <a:schemeClr val="tx1"/>
                          </a:solidFill>
                          <a:latin typeface="Arial"/>
                          <a:cs typeface="Arial"/>
                        </a:rPr>
                        <a:t>I gloi – </a:t>
                      </a:r>
                    </a:p>
                    <a:p>
                      <a:r>
                        <a:rPr lang="cy-GB" sz="1800" b="0" dirty="0">
                          <a:solidFill>
                            <a:schemeClr val="tx1"/>
                          </a:solidFill>
                          <a:latin typeface="Arial"/>
                          <a:cs typeface="Arial"/>
                        </a:rPr>
                        <a:t>Adolygu rheolau'r fannod. Chwarae gêm ‘Kahoot’ mewn grwpiau o 2-3 a rhoi ’y’ neu ‘yr’ o flaen y geiriau.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3644438">
                <a:tc>
                  <a:txBody>
                    <a:bodyPr/>
                    <a:lstStyle/>
                    <a:p>
                      <a:r>
                        <a:rPr lang="cy-GB" sz="1800" b="1" dirty="0">
                          <a:solidFill>
                            <a:schemeClr val="tx1"/>
                          </a:solidFill>
                          <a:latin typeface="Arial"/>
                          <a:cs typeface="Arial"/>
                        </a:rPr>
                        <a:t>Adnoddau</a:t>
                      </a:r>
                      <a:r>
                        <a:rPr lang="cy-GB" sz="1800" b="0" dirty="0">
                          <a:solidFill>
                            <a:schemeClr val="tx1"/>
                          </a:solidFill>
                          <a:latin typeface="Arial"/>
                          <a:cs typeface="Arial"/>
                        </a:rPr>
                        <a:t>:</a:t>
                      </a:r>
                    </a:p>
                    <a:p>
                      <a:pPr marL="285750" indent="-285750">
                        <a:buFont typeface="Arial" panose="020B0604020202020204" pitchFamily="34" charset="0"/>
                        <a:buChar char="•"/>
                      </a:pPr>
                      <a:endParaRPr lang="cy-GB" sz="1800" b="0" dirty="0">
                        <a:solidFill>
                          <a:schemeClr val="tx1"/>
                        </a:solidFill>
                        <a:latin typeface="Arial"/>
                        <a:cs typeface="Arial"/>
                      </a:endParaRPr>
                    </a:p>
                    <a:p>
                      <a:pPr marL="285750" indent="-285750">
                        <a:buFont typeface="Arial" panose="020B0604020202020204" pitchFamily="34" charset="0"/>
                        <a:buChar char="•"/>
                      </a:pPr>
                      <a:r>
                        <a:rPr lang="cy-GB" sz="1800" b="0" dirty="0">
                          <a:solidFill>
                            <a:schemeClr val="tx1"/>
                          </a:solidFill>
                          <a:latin typeface="Arial"/>
                          <a:cs typeface="Arial"/>
                        </a:rPr>
                        <a:t>Cyflwyniad Y neu Yr</a:t>
                      </a:r>
                    </a:p>
                    <a:p>
                      <a:pPr marL="285750" indent="-285750">
                        <a:buFont typeface="Arial" panose="020B0604020202020204" pitchFamily="34" charset="0"/>
                        <a:buChar char="•"/>
                      </a:pPr>
                      <a:r>
                        <a:rPr lang="cy-GB" sz="1800" b="0" dirty="0">
                          <a:solidFill>
                            <a:schemeClr val="tx1"/>
                          </a:solidFill>
                          <a:latin typeface="Arial"/>
                          <a:cs typeface="Arial"/>
                        </a:rPr>
                        <a:t>Byrddau gwyn bach </a:t>
                      </a:r>
                    </a:p>
                    <a:p>
                      <a:pPr marL="285750" indent="-285750">
                        <a:buFont typeface="Arial" panose="020B0604020202020204" pitchFamily="34" charset="0"/>
                        <a:buChar char="•"/>
                      </a:pPr>
                      <a:r>
                        <a:rPr lang="cy-GB" sz="1800" b="0" dirty="0">
                          <a:solidFill>
                            <a:schemeClr val="tx1"/>
                          </a:solidFill>
                          <a:latin typeface="Arial"/>
                          <a:cs typeface="Arial"/>
                        </a:rPr>
                        <a:t>Pen bwrdd gwyn </a:t>
                      </a:r>
                    </a:p>
                    <a:p>
                      <a:pPr marL="285750" indent="-285750">
                        <a:buFont typeface="Arial" panose="020B0604020202020204" pitchFamily="34" charset="0"/>
                        <a:buChar char="•"/>
                      </a:pPr>
                      <a:r>
                        <a:rPr lang="cy-GB" sz="1800" b="0" dirty="0">
                          <a:solidFill>
                            <a:schemeClr val="tx1"/>
                          </a:solidFill>
                          <a:latin typeface="Arial"/>
                          <a:cs typeface="Arial"/>
                        </a:rPr>
                        <a:t>Gliniaduron </a:t>
                      </a:r>
                    </a:p>
                    <a:p>
                      <a:pPr marL="285750" indent="-285750">
                        <a:buFont typeface="Arial" panose="020B0604020202020204" pitchFamily="34" charset="0"/>
                        <a:buChar char="•"/>
                      </a:pPr>
                      <a:r>
                        <a:rPr lang="cy-GB" sz="1800" b="0" dirty="0">
                          <a:solidFill>
                            <a:schemeClr val="tx1"/>
                          </a:solidFill>
                          <a:latin typeface="Arial"/>
                          <a:cs typeface="Arial"/>
                        </a:rPr>
                        <a:t>Llyfrau llythrennedd</a:t>
                      </a:r>
                    </a:p>
                    <a:p>
                      <a:pPr marL="285750" indent="-285750">
                        <a:buFont typeface="Arial" panose="020B0604020202020204" pitchFamily="34" charset="0"/>
                        <a:buChar char="•"/>
                      </a:pPr>
                      <a:r>
                        <a:rPr lang="cy-GB" sz="1800" b="0" dirty="0">
                          <a:solidFill>
                            <a:schemeClr val="tx1"/>
                          </a:solidFill>
                          <a:latin typeface="Arial"/>
                          <a:cs typeface="Arial"/>
                        </a:rPr>
                        <a:t>Pensiliau lliw/uwch-oleuwyr </a:t>
                      </a:r>
                    </a:p>
                    <a:p>
                      <a:pPr marL="285750" indent="-285750">
                        <a:buFont typeface="Arial" panose="020B0604020202020204" pitchFamily="34" charset="0"/>
                        <a:buChar char="•"/>
                      </a:pPr>
                      <a:r>
                        <a:rPr lang="cy-GB" sz="1800" b="0" dirty="0">
                          <a:solidFill>
                            <a:schemeClr val="tx1"/>
                          </a:solidFill>
                          <a:latin typeface="Arial"/>
                          <a:cs typeface="Arial"/>
                        </a:rPr>
                        <a:t>Geiriaduron </a:t>
                      </a:r>
                    </a:p>
                    <a:p>
                      <a:pPr marL="285750" indent="-285750">
                        <a:buFont typeface="Arial" panose="020B0604020202020204" pitchFamily="34" charset="0"/>
                        <a:buChar char="•"/>
                      </a:pPr>
                      <a:r>
                        <a:rPr lang="cy-GB" sz="1800" b="0" dirty="0">
                          <a:solidFill>
                            <a:schemeClr val="tx1"/>
                          </a:solidFill>
                          <a:latin typeface="Arial"/>
                          <a:cs typeface="Arial"/>
                        </a:rPr>
                        <a:t>Taflenni gwaith efydd, arian ac aur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sp>
        <p:nvSpPr>
          <p:cNvPr id="3" name="TextBox 2">
            <a:extLst>
              <a:ext uri="{FF2B5EF4-FFF2-40B4-BE49-F238E27FC236}">
                <a16:creationId xmlns:a16="http://schemas.microsoft.com/office/drawing/2014/main" id="{7C38B230-1159-289A-442B-049439FD000D}"/>
              </a:ext>
            </a:extLst>
          </p:cNvPr>
          <p:cNvSpPr txBox="1"/>
          <p:nvPr/>
        </p:nvSpPr>
        <p:spPr>
          <a:xfrm>
            <a:off x="5623083" y="82498"/>
            <a:ext cx="6957401" cy="707886"/>
          </a:xfrm>
          <a:prstGeom prst="rect">
            <a:avLst/>
          </a:prstGeom>
          <a:noFill/>
        </p:spPr>
        <p:txBody>
          <a:bodyPr wrap="square" rtlCol="0">
            <a:spAutoFit/>
          </a:bodyPr>
          <a:lstStyle/>
          <a:p>
            <a:pPr algn="ctr"/>
            <a:r>
              <a:rPr lang="cy-GB" sz="4000" b="1" dirty="0">
                <a:latin typeface="Arial" panose="020B0604020202020204" pitchFamily="34" charset="0"/>
                <a:cs typeface="Arial" panose="020B0604020202020204" pitchFamily="34" charset="0"/>
              </a:rPr>
              <a:t>Cynllun Gwers</a:t>
            </a:r>
          </a:p>
        </p:txBody>
      </p:sp>
      <p:pic>
        <p:nvPicPr>
          <p:cNvPr id="4" name="Picture 3">
            <a:extLst>
              <a:ext uri="{FF2B5EF4-FFF2-40B4-BE49-F238E27FC236}">
                <a16:creationId xmlns:a16="http://schemas.microsoft.com/office/drawing/2014/main" id="{385FF240-A778-5F6F-E985-9889B0CB391E}"/>
              </a:ext>
            </a:extLst>
          </p:cNvPr>
          <p:cNvPicPr>
            <a:picLocks noChangeAspect="1"/>
          </p:cNvPicPr>
          <p:nvPr/>
        </p:nvPicPr>
        <p:blipFill rotWithShape="1">
          <a:blip r:embed="rId2"/>
          <a:srcRect t="16882" b="13406"/>
          <a:stretch/>
        </p:blipFill>
        <p:spPr>
          <a:xfrm>
            <a:off x="21336" y="9392064"/>
            <a:ext cx="18269712" cy="1174803"/>
          </a:xfrm>
          <a:prstGeom prst="rect">
            <a:avLst/>
          </a:prstGeom>
        </p:spPr>
      </p:pic>
    </p:spTree>
    <p:extLst>
      <p:ext uri="{BB962C8B-B14F-4D97-AF65-F5344CB8AC3E}">
        <p14:creationId xmlns:p14="http://schemas.microsoft.com/office/powerpoint/2010/main" val="2747682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sz="1056"/>
          </a:p>
        </p:txBody>
      </p:sp>
      <p:grpSp>
        <p:nvGrpSpPr>
          <p:cNvPr id="3" name="Group 3"/>
          <p:cNvGrpSpPr/>
          <p:nvPr/>
        </p:nvGrpSpPr>
        <p:grpSpPr>
          <a:xfrm>
            <a:off x="757776" y="2672547"/>
            <a:ext cx="11934368" cy="5698669"/>
            <a:chOff x="0" y="0"/>
            <a:chExt cx="3334727" cy="1592335"/>
          </a:xfrm>
        </p:grpSpPr>
        <p:sp>
          <p:nvSpPr>
            <p:cNvPr id="4" name="Freeform 4"/>
            <p:cNvSpPr/>
            <p:nvPr/>
          </p:nvSpPr>
          <p:spPr>
            <a:xfrm>
              <a:off x="0" y="0"/>
              <a:ext cx="3334727" cy="1592335"/>
            </a:xfrm>
            <a:custGeom>
              <a:avLst/>
              <a:gdLst/>
              <a:ahLst/>
              <a:cxnLst/>
              <a:rect l="l" t="t" r="r" b="b"/>
              <a:pathLst>
                <a:path w="3334727" h="1592335">
                  <a:moveTo>
                    <a:pt x="9731" y="0"/>
                  </a:moveTo>
                  <a:lnTo>
                    <a:pt x="3324996" y="0"/>
                  </a:lnTo>
                  <a:cubicBezTo>
                    <a:pt x="3327577" y="0"/>
                    <a:pt x="3330052" y="1025"/>
                    <a:pt x="3331876" y="2850"/>
                  </a:cubicBezTo>
                  <a:cubicBezTo>
                    <a:pt x="3333702" y="4675"/>
                    <a:pt x="3334727" y="7150"/>
                    <a:pt x="3334727" y="9731"/>
                  </a:cubicBezTo>
                  <a:lnTo>
                    <a:pt x="3334727" y="1582604"/>
                  </a:lnTo>
                  <a:cubicBezTo>
                    <a:pt x="3334727" y="1587978"/>
                    <a:pt x="3330370" y="1592335"/>
                    <a:pt x="3324996" y="1592335"/>
                  </a:cubicBezTo>
                  <a:lnTo>
                    <a:pt x="9731" y="1592335"/>
                  </a:lnTo>
                  <a:cubicBezTo>
                    <a:pt x="4357" y="1592335"/>
                    <a:pt x="0" y="1587978"/>
                    <a:pt x="0" y="1582604"/>
                  </a:cubicBezTo>
                  <a:lnTo>
                    <a:pt x="0" y="9731"/>
                  </a:lnTo>
                  <a:cubicBezTo>
                    <a:pt x="0" y="4357"/>
                    <a:pt x="4357" y="0"/>
                    <a:pt x="9731" y="0"/>
                  </a:cubicBezTo>
                  <a:close/>
                </a:path>
              </a:pathLst>
            </a:custGeom>
            <a:solidFill>
              <a:srgbClr val="605D9F"/>
            </a:solidFill>
          </p:spPr>
          <p:txBody>
            <a:bodyPr/>
            <a:lstStyle/>
            <a:p>
              <a:endParaRPr lang="en-US" sz="1056"/>
            </a:p>
          </p:txBody>
        </p:sp>
        <p:sp>
          <p:nvSpPr>
            <p:cNvPr id="5" name="TextBox 5"/>
            <p:cNvSpPr txBox="1"/>
            <p:nvPr/>
          </p:nvSpPr>
          <p:spPr>
            <a:xfrm>
              <a:off x="0" y="-47625"/>
              <a:ext cx="3334727" cy="1639960"/>
            </a:xfrm>
            <a:prstGeom prst="rect">
              <a:avLst/>
            </a:prstGeom>
          </p:spPr>
          <p:txBody>
            <a:bodyPr lIns="50800" tIns="50800" rIns="50800" bIns="50800" rtlCol="0" anchor="ctr"/>
            <a:lstStyle/>
            <a:p>
              <a:pPr algn="ctr">
                <a:lnSpc>
                  <a:spcPts val="2659"/>
                </a:lnSpc>
              </a:pPr>
              <a:endParaRPr sz="1056"/>
            </a:p>
          </p:txBody>
        </p:sp>
      </p:grpSp>
      <p:grpSp>
        <p:nvGrpSpPr>
          <p:cNvPr id="6" name="Group 6"/>
          <p:cNvGrpSpPr/>
          <p:nvPr/>
        </p:nvGrpSpPr>
        <p:grpSpPr>
          <a:xfrm>
            <a:off x="836974" y="2728808"/>
            <a:ext cx="11811733" cy="5586147"/>
            <a:chOff x="0" y="0"/>
            <a:chExt cx="3110909" cy="1471249"/>
          </a:xfrm>
        </p:grpSpPr>
        <p:sp>
          <p:nvSpPr>
            <p:cNvPr id="7" name="Freeform 7"/>
            <p:cNvSpPr/>
            <p:nvPr/>
          </p:nvSpPr>
          <p:spPr>
            <a:xfrm>
              <a:off x="0" y="0"/>
              <a:ext cx="3110910" cy="1471249"/>
            </a:xfrm>
            <a:custGeom>
              <a:avLst/>
              <a:gdLst/>
              <a:ahLst/>
              <a:cxnLst/>
              <a:rect l="l" t="t" r="r" b="b"/>
              <a:pathLst>
                <a:path w="3110910" h="1471249">
                  <a:moveTo>
                    <a:pt x="6554" y="0"/>
                  </a:moveTo>
                  <a:lnTo>
                    <a:pt x="3104355" y="0"/>
                  </a:lnTo>
                  <a:cubicBezTo>
                    <a:pt x="3106093" y="0"/>
                    <a:pt x="3107761" y="691"/>
                    <a:pt x="3108990" y="1920"/>
                  </a:cubicBezTo>
                  <a:cubicBezTo>
                    <a:pt x="3110219" y="3149"/>
                    <a:pt x="3110910" y="4816"/>
                    <a:pt x="3110910" y="6554"/>
                  </a:cubicBezTo>
                  <a:lnTo>
                    <a:pt x="3110910" y="1464694"/>
                  </a:lnTo>
                  <a:cubicBezTo>
                    <a:pt x="3110910" y="1468314"/>
                    <a:pt x="3107975" y="1471249"/>
                    <a:pt x="3104355" y="1471249"/>
                  </a:cubicBezTo>
                  <a:lnTo>
                    <a:pt x="6554" y="1471249"/>
                  </a:lnTo>
                  <a:cubicBezTo>
                    <a:pt x="4816" y="1471249"/>
                    <a:pt x="3149" y="1470558"/>
                    <a:pt x="1920" y="1469329"/>
                  </a:cubicBezTo>
                  <a:cubicBezTo>
                    <a:pt x="691" y="1468100"/>
                    <a:pt x="0" y="1466433"/>
                    <a:pt x="0" y="1464694"/>
                  </a:cubicBezTo>
                  <a:lnTo>
                    <a:pt x="0" y="6554"/>
                  </a:lnTo>
                  <a:cubicBezTo>
                    <a:pt x="0" y="4816"/>
                    <a:pt x="691" y="3149"/>
                    <a:pt x="1920" y="1920"/>
                  </a:cubicBezTo>
                  <a:cubicBezTo>
                    <a:pt x="3149" y="691"/>
                    <a:pt x="4816" y="0"/>
                    <a:pt x="6554" y="0"/>
                  </a:cubicBezTo>
                  <a:close/>
                </a:path>
              </a:pathLst>
            </a:custGeom>
            <a:solidFill>
              <a:srgbClr val="FFFFFF"/>
            </a:solidFill>
          </p:spPr>
          <p:txBody>
            <a:bodyPr/>
            <a:lstStyle/>
            <a:p>
              <a:endParaRPr lang="en-US" sz="1056"/>
            </a:p>
          </p:txBody>
        </p:sp>
        <p:sp>
          <p:nvSpPr>
            <p:cNvPr id="8" name="TextBox 8"/>
            <p:cNvSpPr txBox="1"/>
            <p:nvPr/>
          </p:nvSpPr>
          <p:spPr>
            <a:xfrm>
              <a:off x="0" y="-38100"/>
              <a:ext cx="3110909" cy="1509349"/>
            </a:xfrm>
            <a:prstGeom prst="rect">
              <a:avLst/>
            </a:prstGeom>
          </p:spPr>
          <p:txBody>
            <a:bodyPr lIns="50800" tIns="50800" rIns="50800" bIns="50800" rtlCol="0" anchor="ctr"/>
            <a:lstStyle/>
            <a:p>
              <a:pPr algn="ctr">
                <a:lnSpc>
                  <a:spcPts val="2659"/>
                </a:lnSpc>
              </a:pPr>
              <a:endParaRPr sz="1056"/>
            </a:p>
          </p:txBody>
        </p:sp>
      </p:grpSp>
      <p:grpSp>
        <p:nvGrpSpPr>
          <p:cNvPr id="9" name="Group 9"/>
          <p:cNvGrpSpPr/>
          <p:nvPr/>
        </p:nvGrpSpPr>
        <p:grpSpPr>
          <a:xfrm>
            <a:off x="3462959" y="2001754"/>
            <a:ext cx="6202883" cy="924085"/>
            <a:chOff x="0" y="0"/>
            <a:chExt cx="1633681" cy="243381"/>
          </a:xfrm>
        </p:grpSpPr>
        <p:sp>
          <p:nvSpPr>
            <p:cNvPr id="10" name="Freeform 10"/>
            <p:cNvSpPr/>
            <p:nvPr/>
          </p:nvSpPr>
          <p:spPr>
            <a:xfrm>
              <a:off x="0" y="0"/>
              <a:ext cx="1633681" cy="243381"/>
            </a:xfrm>
            <a:custGeom>
              <a:avLst/>
              <a:gdLst/>
              <a:ahLst/>
              <a:cxnLst/>
              <a:rect l="l" t="t" r="r" b="b"/>
              <a:pathLst>
                <a:path w="1633681" h="243381">
                  <a:moveTo>
                    <a:pt x="22466" y="0"/>
                  </a:moveTo>
                  <a:lnTo>
                    <a:pt x="1611215" y="0"/>
                  </a:lnTo>
                  <a:cubicBezTo>
                    <a:pt x="1623623" y="0"/>
                    <a:pt x="1633681" y="10058"/>
                    <a:pt x="1633681" y="22466"/>
                  </a:cubicBezTo>
                  <a:lnTo>
                    <a:pt x="1633681" y="220914"/>
                  </a:lnTo>
                  <a:cubicBezTo>
                    <a:pt x="1633681" y="233322"/>
                    <a:pt x="1623623" y="243381"/>
                    <a:pt x="1611215" y="243381"/>
                  </a:cubicBezTo>
                  <a:lnTo>
                    <a:pt x="22466" y="243381"/>
                  </a:lnTo>
                  <a:cubicBezTo>
                    <a:pt x="10058" y="243381"/>
                    <a:pt x="0" y="233322"/>
                    <a:pt x="0" y="220914"/>
                  </a:cubicBezTo>
                  <a:lnTo>
                    <a:pt x="0" y="22466"/>
                  </a:lnTo>
                  <a:cubicBezTo>
                    <a:pt x="0" y="10058"/>
                    <a:pt x="10058" y="0"/>
                    <a:pt x="22466" y="0"/>
                  </a:cubicBezTo>
                  <a:close/>
                </a:path>
              </a:pathLst>
            </a:custGeom>
            <a:solidFill>
              <a:srgbClr val="605D9F"/>
            </a:solidFill>
          </p:spPr>
          <p:txBody>
            <a:bodyPr/>
            <a:lstStyle/>
            <a:p>
              <a:endParaRPr lang="en-US" sz="1056"/>
            </a:p>
          </p:txBody>
        </p:sp>
        <p:sp>
          <p:nvSpPr>
            <p:cNvPr id="11" name="TextBox 11"/>
            <p:cNvSpPr txBox="1"/>
            <p:nvPr/>
          </p:nvSpPr>
          <p:spPr>
            <a:xfrm>
              <a:off x="0" y="-38100"/>
              <a:ext cx="1633681" cy="281481"/>
            </a:xfrm>
            <a:prstGeom prst="rect">
              <a:avLst/>
            </a:prstGeom>
          </p:spPr>
          <p:txBody>
            <a:bodyPr lIns="50800" tIns="50800" rIns="50800" bIns="50800" rtlCol="0" anchor="ctr"/>
            <a:lstStyle/>
            <a:p>
              <a:pPr algn="ctr">
                <a:lnSpc>
                  <a:spcPts val="2659"/>
                </a:lnSpc>
              </a:pPr>
              <a:endParaRPr sz="1056"/>
            </a:p>
          </p:txBody>
        </p:sp>
      </p:grpSp>
      <p:sp>
        <p:nvSpPr>
          <p:cNvPr id="12" name="Freeform 12"/>
          <p:cNvSpPr/>
          <p:nvPr/>
        </p:nvSpPr>
        <p:spPr>
          <a:xfrm>
            <a:off x="12853031" y="491656"/>
            <a:ext cx="5234552" cy="13210221"/>
          </a:xfrm>
          <a:custGeom>
            <a:avLst/>
            <a:gdLst/>
            <a:ahLst/>
            <a:cxnLst/>
            <a:rect l="l" t="t" r="r" b="b"/>
            <a:pathLst>
              <a:path w="5234551" h="13210222">
                <a:moveTo>
                  <a:pt x="0" y="0"/>
                </a:moveTo>
                <a:lnTo>
                  <a:pt x="5234550" y="0"/>
                </a:lnTo>
                <a:lnTo>
                  <a:pt x="5234550" y="13210223"/>
                </a:lnTo>
                <a:lnTo>
                  <a:pt x="0" y="132102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056"/>
          </a:p>
        </p:txBody>
      </p:sp>
      <p:grpSp>
        <p:nvGrpSpPr>
          <p:cNvPr id="13" name="Group 13"/>
          <p:cNvGrpSpPr/>
          <p:nvPr/>
        </p:nvGrpSpPr>
        <p:grpSpPr>
          <a:xfrm rot="-689329">
            <a:off x="515432" y="569121"/>
            <a:ext cx="1543051" cy="154305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4D4"/>
            </a:solidFill>
          </p:spPr>
          <p:txBody>
            <a:bodyPr/>
            <a:lstStyle/>
            <a:p>
              <a:endParaRPr lang="en-US" sz="1056"/>
            </a:p>
          </p:txBody>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6" name="Group 16"/>
          <p:cNvGrpSpPr/>
          <p:nvPr/>
        </p:nvGrpSpPr>
        <p:grpSpPr>
          <a:xfrm rot="-689329">
            <a:off x="4308304" y="8585625"/>
            <a:ext cx="1543051" cy="154305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4D4"/>
            </a:solidFill>
          </p:spPr>
          <p:txBody>
            <a:bodyPr/>
            <a:lstStyle/>
            <a:p>
              <a:endParaRPr lang="en-US" sz="1056"/>
            </a:p>
          </p:txBody>
        </p:sp>
        <p:sp>
          <p:nvSpPr>
            <p:cNvPr id="18" name="TextBox 18"/>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9" name="Group 19"/>
          <p:cNvGrpSpPr/>
          <p:nvPr/>
        </p:nvGrpSpPr>
        <p:grpSpPr>
          <a:xfrm>
            <a:off x="8380675" y="257175"/>
            <a:ext cx="1543051" cy="154305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1CFD1"/>
            </a:solidFill>
          </p:spPr>
          <p:txBody>
            <a:bodyPr/>
            <a:lstStyle/>
            <a:p>
              <a:endParaRPr lang="en-US" sz="1056"/>
            </a:p>
          </p:txBody>
        </p:sp>
        <p:sp>
          <p:nvSpPr>
            <p:cNvPr id="21" name="TextBox 21"/>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2" name="Group 22"/>
          <p:cNvGrpSpPr/>
          <p:nvPr/>
        </p:nvGrpSpPr>
        <p:grpSpPr>
          <a:xfrm>
            <a:off x="10927216" y="8566172"/>
            <a:ext cx="1543051" cy="154305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1CFD1"/>
            </a:solidFill>
          </p:spPr>
          <p:txBody>
            <a:bodyPr/>
            <a:lstStyle/>
            <a:p>
              <a:endParaRPr lang="en-US" sz="1056"/>
            </a:p>
          </p:txBody>
        </p:sp>
        <p:sp>
          <p:nvSpPr>
            <p:cNvPr id="24" name="TextBox 2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5" name="Group 25"/>
          <p:cNvGrpSpPr/>
          <p:nvPr/>
        </p:nvGrpSpPr>
        <p:grpSpPr>
          <a:xfrm rot="275944">
            <a:off x="4308304" y="257175"/>
            <a:ext cx="1543051" cy="1543051"/>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784CC"/>
            </a:solidFill>
          </p:spPr>
          <p:txBody>
            <a:bodyPr/>
            <a:lstStyle/>
            <a:p>
              <a:endParaRPr lang="en-US" sz="1056"/>
            </a:p>
          </p:txBody>
        </p:sp>
        <p:sp>
          <p:nvSpPr>
            <p:cNvPr id="27" name="TextBox 2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8" name="Group 28"/>
          <p:cNvGrpSpPr/>
          <p:nvPr/>
        </p:nvGrpSpPr>
        <p:grpSpPr>
          <a:xfrm rot="275944">
            <a:off x="594264" y="8506793"/>
            <a:ext cx="1543051" cy="1543051"/>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784CC"/>
            </a:solidFill>
          </p:spPr>
          <p:txBody>
            <a:bodyPr/>
            <a:lstStyle/>
            <a:p>
              <a:endParaRPr lang="en-US" sz="1056"/>
            </a:p>
          </p:txBody>
        </p:sp>
        <p:sp>
          <p:nvSpPr>
            <p:cNvPr id="30" name="TextBox 30"/>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31" name="Group 31"/>
          <p:cNvGrpSpPr/>
          <p:nvPr/>
        </p:nvGrpSpPr>
        <p:grpSpPr>
          <a:xfrm>
            <a:off x="11698739" y="820303"/>
            <a:ext cx="1543051" cy="1543051"/>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BC60"/>
            </a:solidFill>
          </p:spPr>
          <p:txBody>
            <a:bodyPr/>
            <a:lstStyle/>
            <a:p>
              <a:endParaRPr lang="en-US" sz="1056"/>
            </a:p>
          </p:txBody>
        </p:sp>
        <p:sp>
          <p:nvSpPr>
            <p:cNvPr id="33" name="TextBox 33"/>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34" name="Group 34"/>
          <p:cNvGrpSpPr/>
          <p:nvPr/>
        </p:nvGrpSpPr>
        <p:grpSpPr>
          <a:xfrm>
            <a:off x="7865613" y="8486775"/>
            <a:ext cx="1543051" cy="1543051"/>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BC60"/>
            </a:solidFill>
          </p:spPr>
          <p:txBody>
            <a:bodyPr/>
            <a:lstStyle/>
            <a:p>
              <a:endParaRPr lang="en-US" sz="1056"/>
            </a:p>
          </p:txBody>
        </p:sp>
        <p:sp>
          <p:nvSpPr>
            <p:cNvPr id="36" name="TextBox 36"/>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sp>
        <p:nvSpPr>
          <p:cNvPr id="37" name="TextBox 37"/>
          <p:cNvSpPr txBox="1"/>
          <p:nvPr/>
        </p:nvSpPr>
        <p:spPr>
          <a:xfrm>
            <a:off x="997534" y="4508577"/>
            <a:ext cx="11454853" cy="2218556"/>
          </a:xfrm>
          <a:prstGeom prst="rect">
            <a:avLst/>
          </a:prstGeom>
        </p:spPr>
        <p:txBody>
          <a:bodyPr lIns="0" tIns="0" rIns="0" bIns="0" rtlCol="0" anchor="t">
            <a:spAutoFit/>
          </a:bodyPr>
          <a:lstStyle/>
          <a:p>
            <a:pPr algn="ctr">
              <a:lnSpc>
                <a:spcPts val="17323"/>
              </a:lnSpc>
            </a:pPr>
            <a:r>
              <a:rPr lang="en-US" sz="17859">
                <a:solidFill>
                  <a:srgbClr val="3C3A66"/>
                </a:solidFill>
                <a:latin typeface="Bobby Jones"/>
                <a:ea typeface="Bobby Jones"/>
                <a:cs typeface="Bobby Jones"/>
                <a:sym typeface="Bobby Jones"/>
              </a:rPr>
              <a:t>Y NEU YR?</a:t>
            </a:r>
          </a:p>
        </p:txBody>
      </p:sp>
      <p:sp>
        <p:nvSpPr>
          <p:cNvPr id="38" name="TextBox 38"/>
          <p:cNvSpPr txBox="1"/>
          <p:nvPr/>
        </p:nvSpPr>
        <p:spPr>
          <a:xfrm>
            <a:off x="3976600" y="2007396"/>
            <a:ext cx="5175600" cy="804003"/>
          </a:xfrm>
          <a:prstGeom prst="rect">
            <a:avLst/>
          </a:prstGeom>
        </p:spPr>
        <p:txBody>
          <a:bodyPr lIns="0" tIns="0" rIns="0" bIns="0" rtlCol="0" anchor="t">
            <a:spAutoFit/>
          </a:bodyPr>
          <a:lstStyle/>
          <a:p>
            <a:pPr marL="0" lvl="1" algn="ctr">
              <a:lnSpc>
                <a:spcPts val="6507"/>
              </a:lnSpc>
              <a:spcBef>
                <a:spcPct val="0"/>
              </a:spcBef>
            </a:pPr>
            <a:r>
              <a:rPr lang="en-US" sz="4648" b="1">
                <a:solidFill>
                  <a:srgbClr val="FFFFFF"/>
                </a:solidFill>
                <a:latin typeface="Balsamiq Sans Bold"/>
                <a:ea typeface="Balsamiq Sans Bold"/>
                <a:cs typeface="Balsamiq Sans Bold"/>
                <a:sym typeface="Balsamiq Sans Bold"/>
              </a:rPr>
              <a:t>Gramadeg!</a:t>
            </a:r>
          </a:p>
        </p:txBody>
      </p:sp>
      <p:sp>
        <p:nvSpPr>
          <p:cNvPr id="39" name="TextBox 39"/>
          <p:cNvSpPr txBox="1"/>
          <p:nvPr/>
        </p:nvSpPr>
        <p:spPr>
          <a:xfrm rot="-689329">
            <a:off x="541591" y="1060691"/>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a</a:t>
            </a:r>
          </a:p>
        </p:txBody>
      </p:sp>
      <p:sp>
        <p:nvSpPr>
          <p:cNvPr id="40" name="TextBox 40"/>
          <p:cNvSpPr txBox="1"/>
          <p:nvPr/>
        </p:nvSpPr>
        <p:spPr>
          <a:xfrm rot="-689329">
            <a:off x="4334463" y="907719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w</a:t>
            </a:r>
          </a:p>
        </p:txBody>
      </p:sp>
      <p:sp>
        <p:nvSpPr>
          <p:cNvPr id="41" name="TextBox 41"/>
          <p:cNvSpPr txBox="1"/>
          <p:nvPr/>
        </p:nvSpPr>
        <p:spPr>
          <a:xfrm rot="-440104">
            <a:off x="8403428" y="749312"/>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i</a:t>
            </a:r>
          </a:p>
        </p:txBody>
      </p:sp>
      <p:sp>
        <p:nvSpPr>
          <p:cNvPr id="42" name="TextBox 42"/>
          <p:cNvSpPr txBox="1"/>
          <p:nvPr/>
        </p:nvSpPr>
        <p:spPr>
          <a:xfrm rot="-444042">
            <a:off x="10950023" y="9058301"/>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h</a:t>
            </a:r>
          </a:p>
        </p:txBody>
      </p:sp>
      <p:sp>
        <p:nvSpPr>
          <p:cNvPr id="43" name="TextBox 43"/>
          <p:cNvSpPr txBox="1"/>
          <p:nvPr/>
        </p:nvSpPr>
        <p:spPr>
          <a:xfrm rot="275944">
            <a:off x="4321159" y="74954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e</a:t>
            </a:r>
          </a:p>
        </p:txBody>
      </p:sp>
      <p:sp>
        <p:nvSpPr>
          <p:cNvPr id="44" name="TextBox 44"/>
          <p:cNvSpPr txBox="1"/>
          <p:nvPr/>
        </p:nvSpPr>
        <p:spPr>
          <a:xfrm rot="580644">
            <a:off x="602932" y="8998640"/>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u</a:t>
            </a:r>
          </a:p>
        </p:txBody>
      </p:sp>
      <p:sp>
        <p:nvSpPr>
          <p:cNvPr id="45" name="TextBox 45"/>
          <p:cNvSpPr txBox="1"/>
          <p:nvPr/>
        </p:nvSpPr>
        <p:spPr>
          <a:xfrm rot="488325">
            <a:off x="11708671" y="131234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o</a:t>
            </a:r>
          </a:p>
        </p:txBody>
      </p:sp>
      <p:sp>
        <p:nvSpPr>
          <p:cNvPr id="46" name="TextBox 46"/>
          <p:cNvSpPr txBox="1"/>
          <p:nvPr/>
        </p:nvSpPr>
        <p:spPr>
          <a:xfrm rot="412339">
            <a:off x="7876588" y="8978960"/>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y</a:t>
            </a:r>
          </a:p>
        </p:txBody>
      </p:sp>
      <p:sp>
        <p:nvSpPr>
          <p:cNvPr id="47" name="TextBox 47"/>
          <p:cNvSpPr txBox="1"/>
          <p:nvPr/>
        </p:nvSpPr>
        <p:spPr>
          <a:xfrm>
            <a:off x="13499269" y="7462306"/>
            <a:ext cx="3460155" cy="1000467"/>
          </a:xfrm>
          <a:prstGeom prst="rect">
            <a:avLst/>
          </a:prstGeom>
        </p:spPr>
        <p:txBody>
          <a:bodyPr lIns="0" tIns="0" rIns="0" bIns="0" rtlCol="0" anchor="t">
            <a:spAutoFit/>
          </a:bodyPr>
          <a:lstStyle/>
          <a:p>
            <a:pPr marL="0" lvl="1" algn="ctr">
              <a:lnSpc>
                <a:spcPts val="8059"/>
              </a:lnSpc>
              <a:spcBef>
                <a:spcPct val="0"/>
              </a:spcBef>
            </a:pPr>
            <a:r>
              <a:rPr lang="en-US" sz="5755" b="1">
                <a:solidFill>
                  <a:srgbClr val="000000"/>
                </a:solidFill>
                <a:latin typeface="Balsamiq Sans Bold"/>
                <a:ea typeface="Balsamiq Sans Bold"/>
                <a:cs typeface="Balsamiq Sans Bold"/>
                <a:sym typeface="Balsamiq Sans Bold"/>
              </a:rPr>
              <a:t>Y fannod!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56644" y="-422687"/>
            <a:ext cx="10859027" cy="11132373"/>
            <a:chOff x="0" y="0"/>
            <a:chExt cx="3087517" cy="3165237"/>
          </a:xfrm>
        </p:grpSpPr>
        <p:sp>
          <p:nvSpPr>
            <p:cNvPr id="3" name="Freeform 3"/>
            <p:cNvSpPr/>
            <p:nvPr/>
          </p:nvSpPr>
          <p:spPr>
            <a:xfrm>
              <a:off x="0" y="0"/>
              <a:ext cx="3087517" cy="3165237"/>
            </a:xfrm>
            <a:custGeom>
              <a:avLst/>
              <a:gdLst/>
              <a:ahLst/>
              <a:cxnLst/>
              <a:rect l="l" t="t" r="r" b="b"/>
              <a:pathLst>
                <a:path w="3087517" h="3165237">
                  <a:moveTo>
                    <a:pt x="14259" y="0"/>
                  </a:moveTo>
                  <a:lnTo>
                    <a:pt x="3073258" y="0"/>
                  </a:lnTo>
                  <a:cubicBezTo>
                    <a:pt x="3077040" y="0"/>
                    <a:pt x="3080667" y="1502"/>
                    <a:pt x="3083341" y="4176"/>
                  </a:cubicBezTo>
                  <a:cubicBezTo>
                    <a:pt x="3086015" y="6850"/>
                    <a:pt x="3087517" y="10477"/>
                    <a:pt x="3087517" y="14259"/>
                  </a:cubicBezTo>
                  <a:lnTo>
                    <a:pt x="3087517" y="3150978"/>
                  </a:lnTo>
                  <a:cubicBezTo>
                    <a:pt x="3087517" y="3158853"/>
                    <a:pt x="3081133" y="3165237"/>
                    <a:pt x="3073258" y="3165237"/>
                  </a:cubicBezTo>
                  <a:lnTo>
                    <a:pt x="14259" y="3165237"/>
                  </a:lnTo>
                  <a:cubicBezTo>
                    <a:pt x="6384" y="3165237"/>
                    <a:pt x="0" y="3158853"/>
                    <a:pt x="0" y="3150978"/>
                  </a:cubicBezTo>
                  <a:lnTo>
                    <a:pt x="0" y="14259"/>
                  </a:lnTo>
                  <a:cubicBezTo>
                    <a:pt x="0" y="6384"/>
                    <a:pt x="6384" y="0"/>
                    <a:pt x="14259" y="0"/>
                  </a:cubicBezTo>
                  <a:close/>
                </a:path>
              </a:pathLst>
            </a:custGeom>
            <a:solidFill>
              <a:srgbClr val="8784CC"/>
            </a:solidFill>
          </p:spPr>
          <p:txBody>
            <a:bodyPr/>
            <a:lstStyle/>
            <a:p>
              <a:endParaRPr lang="en-US" sz="1056"/>
            </a:p>
          </p:txBody>
        </p:sp>
        <p:sp>
          <p:nvSpPr>
            <p:cNvPr id="4" name="TextBox 4"/>
            <p:cNvSpPr txBox="1"/>
            <p:nvPr/>
          </p:nvSpPr>
          <p:spPr>
            <a:xfrm>
              <a:off x="0" y="-47625"/>
              <a:ext cx="3087517" cy="3212862"/>
            </a:xfrm>
            <a:prstGeom prst="rect">
              <a:avLst/>
            </a:prstGeom>
          </p:spPr>
          <p:txBody>
            <a:bodyPr lIns="50800" tIns="50800" rIns="50800" bIns="50800" rtlCol="0" anchor="ctr"/>
            <a:lstStyle/>
            <a:p>
              <a:pPr algn="ctr">
                <a:lnSpc>
                  <a:spcPts val="2659"/>
                </a:lnSpc>
              </a:pPr>
              <a:r>
                <a:rPr lang="en-US" sz="1899">
                  <a:solidFill>
                    <a:srgbClr val="000000"/>
                  </a:solidFill>
                  <a:latin typeface="Apricots"/>
                  <a:ea typeface="Apricots"/>
                  <a:cs typeface="Apricots"/>
                  <a:sym typeface="Apricots"/>
                </a:rPr>
                <a:t>2</a:t>
              </a:r>
            </a:p>
          </p:txBody>
        </p:sp>
      </p:grpSp>
      <p:grpSp>
        <p:nvGrpSpPr>
          <p:cNvPr id="5" name="Group 5"/>
          <p:cNvGrpSpPr/>
          <p:nvPr/>
        </p:nvGrpSpPr>
        <p:grpSpPr>
          <a:xfrm>
            <a:off x="9051264" y="4354071"/>
            <a:ext cx="8453680" cy="5245456"/>
            <a:chOff x="0" y="0"/>
            <a:chExt cx="1442863" cy="895287"/>
          </a:xfrm>
        </p:grpSpPr>
        <p:sp>
          <p:nvSpPr>
            <p:cNvPr id="6" name="Freeform 6"/>
            <p:cNvSpPr/>
            <p:nvPr/>
          </p:nvSpPr>
          <p:spPr>
            <a:xfrm>
              <a:off x="0" y="0"/>
              <a:ext cx="1442863" cy="895288"/>
            </a:xfrm>
            <a:custGeom>
              <a:avLst/>
              <a:gdLst/>
              <a:ahLst/>
              <a:cxnLst/>
              <a:rect l="l" t="t" r="r" b="b"/>
              <a:pathLst>
                <a:path w="1442863" h="895288">
                  <a:moveTo>
                    <a:pt x="13737" y="0"/>
                  </a:moveTo>
                  <a:lnTo>
                    <a:pt x="1429126" y="0"/>
                  </a:lnTo>
                  <a:cubicBezTo>
                    <a:pt x="1432770" y="0"/>
                    <a:pt x="1436264" y="1447"/>
                    <a:pt x="1438840" y="4023"/>
                  </a:cubicBezTo>
                  <a:cubicBezTo>
                    <a:pt x="1441416" y="6600"/>
                    <a:pt x="1442863" y="10094"/>
                    <a:pt x="1442863" y="13737"/>
                  </a:cubicBezTo>
                  <a:lnTo>
                    <a:pt x="1442863" y="881550"/>
                  </a:lnTo>
                  <a:cubicBezTo>
                    <a:pt x="1442863" y="889137"/>
                    <a:pt x="1436713" y="895288"/>
                    <a:pt x="1429126" y="895288"/>
                  </a:cubicBezTo>
                  <a:lnTo>
                    <a:pt x="13737" y="895288"/>
                  </a:lnTo>
                  <a:cubicBezTo>
                    <a:pt x="10094" y="895288"/>
                    <a:pt x="6600" y="893840"/>
                    <a:pt x="4023" y="891264"/>
                  </a:cubicBezTo>
                  <a:cubicBezTo>
                    <a:pt x="1447" y="888688"/>
                    <a:pt x="0" y="885194"/>
                    <a:pt x="0" y="881550"/>
                  </a:cubicBezTo>
                  <a:lnTo>
                    <a:pt x="0" y="13737"/>
                  </a:lnTo>
                  <a:cubicBezTo>
                    <a:pt x="0" y="6150"/>
                    <a:pt x="6150" y="0"/>
                    <a:pt x="13737" y="0"/>
                  </a:cubicBezTo>
                  <a:close/>
                </a:path>
              </a:pathLst>
            </a:custGeom>
            <a:solidFill>
              <a:srgbClr val="FAD4D4"/>
            </a:solidFill>
          </p:spPr>
          <p:txBody>
            <a:bodyPr/>
            <a:lstStyle/>
            <a:p>
              <a:endParaRPr lang="en-US" sz="1056"/>
            </a:p>
          </p:txBody>
        </p:sp>
        <p:sp>
          <p:nvSpPr>
            <p:cNvPr id="7" name="TextBox 7"/>
            <p:cNvSpPr txBox="1"/>
            <p:nvPr/>
          </p:nvSpPr>
          <p:spPr>
            <a:xfrm>
              <a:off x="0" y="-47625"/>
              <a:ext cx="1442863" cy="942912"/>
            </a:xfrm>
            <a:prstGeom prst="rect">
              <a:avLst/>
            </a:prstGeom>
          </p:spPr>
          <p:txBody>
            <a:bodyPr lIns="50800" tIns="50800" rIns="50800" bIns="50800" rtlCol="0" anchor="ctr"/>
            <a:lstStyle/>
            <a:p>
              <a:pPr algn="ctr">
                <a:lnSpc>
                  <a:spcPts val="2659"/>
                </a:lnSpc>
              </a:pPr>
              <a:endParaRPr sz="1056"/>
            </a:p>
          </p:txBody>
        </p:sp>
      </p:grpSp>
      <p:grpSp>
        <p:nvGrpSpPr>
          <p:cNvPr id="8" name="Group 8"/>
          <p:cNvGrpSpPr/>
          <p:nvPr/>
        </p:nvGrpSpPr>
        <p:grpSpPr>
          <a:xfrm>
            <a:off x="8837645" y="4139129"/>
            <a:ext cx="8453680" cy="5244816"/>
            <a:chOff x="0" y="0"/>
            <a:chExt cx="1442863" cy="895179"/>
          </a:xfrm>
        </p:grpSpPr>
        <p:sp>
          <p:nvSpPr>
            <p:cNvPr id="9" name="Freeform 9"/>
            <p:cNvSpPr/>
            <p:nvPr/>
          </p:nvSpPr>
          <p:spPr>
            <a:xfrm>
              <a:off x="0" y="0"/>
              <a:ext cx="1442863" cy="895179"/>
            </a:xfrm>
            <a:custGeom>
              <a:avLst/>
              <a:gdLst/>
              <a:ahLst/>
              <a:cxnLst/>
              <a:rect l="l" t="t" r="r" b="b"/>
              <a:pathLst>
                <a:path w="1442863" h="895179">
                  <a:moveTo>
                    <a:pt x="13737" y="0"/>
                  </a:moveTo>
                  <a:lnTo>
                    <a:pt x="1429126" y="0"/>
                  </a:lnTo>
                  <a:cubicBezTo>
                    <a:pt x="1432770" y="0"/>
                    <a:pt x="1436264" y="1447"/>
                    <a:pt x="1438840" y="4023"/>
                  </a:cubicBezTo>
                  <a:cubicBezTo>
                    <a:pt x="1441416" y="6600"/>
                    <a:pt x="1442863" y="10094"/>
                    <a:pt x="1442863" y="13737"/>
                  </a:cubicBezTo>
                  <a:lnTo>
                    <a:pt x="1442863" y="881442"/>
                  </a:lnTo>
                  <a:cubicBezTo>
                    <a:pt x="1442863" y="889028"/>
                    <a:pt x="1436713" y="895179"/>
                    <a:pt x="1429126" y="895179"/>
                  </a:cubicBezTo>
                  <a:lnTo>
                    <a:pt x="13737" y="895179"/>
                  </a:lnTo>
                  <a:cubicBezTo>
                    <a:pt x="10094" y="895179"/>
                    <a:pt x="6600" y="893731"/>
                    <a:pt x="4023" y="891155"/>
                  </a:cubicBezTo>
                  <a:cubicBezTo>
                    <a:pt x="1447" y="888579"/>
                    <a:pt x="0" y="885085"/>
                    <a:pt x="0" y="881442"/>
                  </a:cubicBezTo>
                  <a:lnTo>
                    <a:pt x="0" y="13737"/>
                  </a:lnTo>
                  <a:cubicBezTo>
                    <a:pt x="0" y="6150"/>
                    <a:pt x="6150" y="0"/>
                    <a:pt x="13737" y="0"/>
                  </a:cubicBezTo>
                  <a:close/>
                </a:path>
              </a:pathLst>
            </a:custGeom>
            <a:solidFill>
              <a:srgbClr val="FFFFFF"/>
            </a:solidFill>
            <a:ln cap="sq">
              <a:noFill/>
              <a:prstDash val="solid"/>
              <a:miter/>
            </a:ln>
          </p:spPr>
          <p:txBody>
            <a:bodyPr/>
            <a:lstStyle/>
            <a:p>
              <a:endParaRPr lang="en-US" sz="1056"/>
            </a:p>
          </p:txBody>
        </p:sp>
        <p:sp>
          <p:nvSpPr>
            <p:cNvPr id="10" name="TextBox 10"/>
            <p:cNvSpPr txBox="1"/>
            <p:nvPr/>
          </p:nvSpPr>
          <p:spPr>
            <a:xfrm>
              <a:off x="0" y="-47625"/>
              <a:ext cx="1442863" cy="942804"/>
            </a:xfrm>
            <a:prstGeom prst="rect">
              <a:avLst/>
            </a:prstGeom>
          </p:spPr>
          <p:txBody>
            <a:bodyPr lIns="50800" tIns="50800" rIns="50800" bIns="50800" rtlCol="0" anchor="ctr"/>
            <a:lstStyle/>
            <a:p>
              <a:pPr algn="ctr">
                <a:lnSpc>
                  <a:spcPts val="2659"/>
                </a:lnSpc>
              </a:pPr>
              <a:endParaRPr sz="1056"/>
            </a:p>
          </p:txBody>
        </p:sp>
      </p:grpSp>
      <p:sp>
        <p:nvSpPr>
          <p:cNvPr id="11" name="Freeform 11"/>
          <p:cNvSpPr/>
          <p:nvPr/>
        </p:nvSpPr>
        <p:spPr>
          <a:xfrm>
            <a:off x="442979" y="574636"/>
            <a:ext cx="7237029" cy="13429136"/>
          </a:xfrm>
          <a:custGeom>
            <a:avLst/>
            <a:gdLst/>
            <a:ahLst/>
            <a:cxnLst/>
            <a:rect l="l" t="t" r="r" b="b"/>
            <a:pathLst>
              <a:path w="7237028" h="13429137">
                <a:moveTo>
                  <a:pt x="0" y="0"/>
                </a:moveTo>
                <a:lnTo>
                  <a:pt x="7237028" y="0"/>
                </a:lnTo>
                <a:lnTo>
                  <a:pt x="7237028" y="13429137"/>
                </a:lnTo>
                <a:lnTo>
                  <a:pt x="0" y="13429137"/>
                </a:lnTo>
                <a:lnTo>
                  <a:pt x="0" y="0"/>
                </a:lnTo>
                <a:close/>
              </a:path>
            </a:pathLst>
          </a:custGeom>
          <a:blipFill>
            <a:blip r:embed="rId2"/>
            <a:stretch>
              <a:fillRect/>
            </a:stretch>
          </a:blipFill>
        </p:spPr>
        <p:txBody>
          <a:bodyPr/>
          <a:lstStyle/>
          <a:p>
            <a:endParaRPr lang="en-US" sz="1056"/>
          </a:p>
        </p:txBody>
      </p:sp>
      <p:sp>
        <p:nvSpPr>
          <p:cNvPr id="12" name="TextBox 12"/>
          <p:cNvSpPr txBox="1"/>
          <p:nvPr/>
        </p:nvSpPr>
        <p:spPr>
          <a:xfrm>
            <a:off x="9206700" y="4760918"/>
            <a:ext cx="7715571" cy="4622227"/>
          </a:xfrm>
          <a:prstGeom prst="rect">
            <a:avLst/>
          </a:prstGeom>
        </p:spPr>
        <p:txBody>
          <a:bodyPr lIns="0" tIns="0" rIns="0" bIns="0" rtlCol="0" anchor="t">
            <a:spAutoFit/>
          </a:bodyPr>
          <a:lstStyle/>
          <a:p>
            <a:pPr algn="ctr">
              <a:lnSpc>
                <a:spcPts val="4520"/>
              </a:lnSpc>
            </a:pPr>
            <a:r>
              <a:rPr lang="en-US" sz="3896" spc="163">
                <a:solidFill>
                  <a:srgbClr val="3C3A66"/>
                </a:solidFill>
                <a:latin typeface="Balsamiq Sans"/>
                <a:ea typeface="Balsamiq Sans"/>
                <a:cs typeface="Balsamiq Sans"/>
                <a:sym typeface="Balsamiq Sans"/>
              </a:rPr>
              <a:t>Rydyn ni’n defnyddio y fannod yn gyson yn ein gwaith!</a:t>
            </a:r>
          </a:p>
          <a:p>
            <a:pPr algn="ctr">
              <a:lnSpc>
                <a:spcPts val="4520"/>
              </a:lnSpc>
            </a:pPr>
            <a:endParaRPr lang="en-US" sz="3896" spc="163">
              <a:solidFill>
                <a:srgbClr val="3C3A66"/>
              </a:solidFill>
              <a:latin typeface="Balsamiq Sans"/>
              <a:ea typeface="Balsamiq Sans"/>
              <a:cs typeface="Balsamiq Sans"/>
              <a:sym typeface="Balsamiq Sans"/>
            </a:endParaRPr>
          </a:p>
          <a:p>
            <a:pPr algn="ctr">
              <a:lnSpc>
                <a:spcPts val="4520"/>
              </a:lnSpc>
            </a:pPr>
            <a:r>
              <a:rPr lang="en-US" sz="3896" spc="163">
                <a:solidFill>
                  <a:srgbClr val="3C3A66"/>
                </a:solidFill>
                <a:latin typeface="Balsamiq Sans"/>
                <a:ea typeface="Balsamiq Sans"/>
                <a:cs typeface="Balsamiq Sans"/>
                <a:sym typeface="Balsamiq Sans"/>
              </a:rPr>
              <a:t>Mae angen rhoi ‘YR’ o flaen y llafariaid a ‘h’ ac ‘Y’ o flaen y cytseiniaid arall.</a:t>
            </a:r>
          </a:p>
          <a:p>
            <a:pPr algn="ctr">
              <a:lnSpc>
                <a:spcPts val="4520"/>
              </a:lnSpc>
            </a:pPr>
            <a:endParaRPr lang="en-US" sz="3896" spc="163">
              <a:solidFill>
                <a:srgbClr val="3C3A66"/>
              </a:solidFill>
              <a:latin typeface="Balsamiq Sans"/>
              <a:ea typeface="Balsamiq Sans"/>
              <a:cs typeface="Balsamiq Sans"/>
              <a:sym typeface="Balsamiq Sans"/>
            </a:endParaRPr>
          </a:p>
          <a:p>
            <a:pPr algn="ctr">
              <a:lnSpc>
                <a:spcPts val="4520"/>
              </a:lnSpc>
            </a:pPr>
            <a:r>
              <a:rPr lang="en-US" sz="3896" spc="163">
                <a:solidFill>
                  <a:srgbClr val="3C3A66"/>
                </a:solidFill>
                <a:latin typeface="Balsamiq Sans"/>
                <a:ea typeface="Balsamiq Sans"/>
                <a:cs typeface="Balsamiq Sans"/>
                <a:sym typeface="Balsamiq Sans"/>
              </a:rPr>
              <a:t>Beth yw’r llafariaid? </a:t>
            </a:r>
          </a:p>
        </p:txBody>
      </p:sp>
      <p:sp>
        <p:nvSpPr>
          <p:cNvPr id="13" name="TextBox 13"/>
          <p:cNvSpPr txBox="1"/>
          <p:nvPr/>
        </p:nvSpPr>
        <p:spPr>
          <a:xfrm>
            <a:off x="8844656" y="746088"/>
            <a:ext cx="8660288" cy="2975173"/>
          </a:xfrm>
          <a:prstGeom prst="rect">
            <a:avLst/>
          </a:prstGeom>
        </p:spPr>
        <p:txBody>
          <a:bodyPr lIns="0" tIns="0" rIns="0" bIns="0" rtlCol="0" anchor="t">
            <a:spAutoFit/>
          </a:bodyPr>
          <a:lstStyle/>
          <a:p>
            <a:pPr algn="ctr">
              <a:lnSpc>
                <a:spcPts val="11613"/>
              </a:lnSpc>
            </a:pPr>
            <a:r>
              <a:rPr lang="en-US" sz="11499">
                <a:solidFill>
                  <a:srgbClr val="FFFFFF"/>
                </a:solidFill>
                <a:latin typeface="Bobby Jones"/>
                <a:ea typeface="Bobby Jones"/>
                <a:cs typeface="Bobby Jones"/>
                <a:sym typeface="Bobby Jones"/>
              </a:rPr>
              <a:t>BETH YW’R RHEOL?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sz="1056"/>
          </a:p>
        </p:txBody>
      </p:sp>
      <p:grpSp>
        <p:nvGrpSpPr>
          <p:cNvPr id="3" name="Group 3"/>
          <p:cNvGrpSpPr/>
          <p:nvPr/>
        </p:nvGrpSpPr>
        <p:grpSpPr>
          <a:xfrm>
            <a:off x="1028701" y="2628526"/>
            <a:ext cx="11934368" cy="5698669"/>
            <a:chOff x="0" y="0"/>
            <a:chExt cx="3334727" cy="1592335"/>
          </a:xfrm>
        </p:grpSpPr>
        <p:sp>
          <p:nvSpPr>
            <p:cNvPr id="4" name="Freeform 4"/>
            <p:cNvSpPr/>
            <p:nvPr/>
          </p:nvSpPr>
          <p:spPr>
            <a:xfrm>
              <a:off x="0" y="0"/>
              <a:ext cx="3334727" cy="1592335"/>
            </a:xfrm>
            <a:custGeom>
              <a:avLst/>
              <a:gdLst/>
              <a:ahLst/>
              <a:cxnLst/>
              <a:rect l="l" t="t" r="r" b="b"/>
              <a:pathLst>
                <a:path w="3334727" h="1592335">
                  <a:moveTo>
                    <a:pt x="9731" y="0"/>
                  </a:moveTo>
                  <a:lnTo>
                    <a:pt x="3324996" y="0"/>
                  </a:lnTo>
                  <a:cubicBezTo>
                    <a:pt x="3327577" y="0"/>
                    <a:pt x="3330052" y="1025"/>
                    <a:pt x="3331876" y="2850"/>
                  </a:cubicBezTo>
                  <a:cubicBezTo>
                    <a:pt x="3333702" y="4675"/>
                    <a:pt x="3334727" y="7150"/>
                    <a:pt x="3334727" y="9731"/>
                  </a:cubicBezTo>
                  <a:lnTo>
                    <a:pt x="3334727" y="1582604"/>
                  </a:lnTo>
                  <a:cubicBezTo>
                    <a:pt x="3334727" y="1587978"/>
                    <a:pt x="3330370" y="1592335"/>
                    <a:pt x="3324996" y="1592335"/>
                  </a:cubicBezTo>
                  <a:lnTo>
                    <a:pt x="9731" y="1592335"/>
                  </a:lnTo>
                  <a:cubicBezTo>
                    <a:pt x="4357" y="1592335"/>
                    <a:pt x="0" y="1587978"/>
                    <a:pt x="0" y="1582604"/>
                  </a:cubicBezTo>
                  <a:lnTo>
                    <a:pt x="0" y="9731"/>
                  </a:lnTo>
                  <a:cubicBezTo>
                    <a:pt x="0" y="4357"/>
                    <a:pt x="4357" y="0"/>
                    <a:pt x="9731" y="0"/>
                  </a:cubicBezTo>
                  <a:close/>
                </a:path>
              </a:pathLst>
            </a:custGeom>
            <a:solidFill>
              <a:srgbClr val="605D9F"/>
            </a:solidFill>
          </p:spPr>
          <p:txBody>
            <a:bodyPr/>
            <a:lstStyle/>
            <a:p>
              <a:endParaRPr lang="en-US" sz="1056"/>
            </a:p>
          </p:txBody>
        </p:sp>
        <p:sp>
          <p:nvSpPr>
            <p:cNvPr id="5" name="TextBox 5"/>
            <p:cNvSpPr txBox="1"/>
            <p:nvPr/>
          </p:nvSpPr>
          <p:spPr>
            <a:xfrm>
              <a:off x="0" y="-47625"/>
              <a:ext cx="3334727" cy="1639960"/>
            </a:xfrm>
            <a:prstGeom prst="rect">
              <a:avLst/>
            </a:prstGeom>
          </p:spPr>
          <p:txBody>
            <a:bodyPr lIns="50800" tIns="50800" rIns="50800" bIns="50800" rtlCol="0" anchor="ctr"/>
            <a:lstStyle/>
            <a:p>
              <a:pPr algn="ctr">
                <a:lnSpc>
                  <a:spcPts val="2659"/>
                </a:lnSpc>
              </a:pPr>
              <a:endParaRPr sz="1056"/>
            </a:p>
          </p:txBody>
        </p:sp>
      </p:grpSp>
      <p:sp>
        <p:nvSpPr>
          <p:cNvPr id="6" name="Freeform 6"/>
          <p:cNvSpPr/>
          <p:nvPr/>
        </p:nvSpPr>
        <p:spPr>
          <a:xfrm>
            <a:off x="12963068" y="415966"/>
            <a:ext cx="5234552" cy="13210221"/>
          </a:xfrm>
          <a:custGeom>
            <a:avLst/>
            <a:gdLst/>
            <a:ahLst/>
            <a:cxnLst/>
            <a:rect l="l" t="t" r="r" b="b"/>
            <a:pathLst>
              <a:path w="5234551" h="13210222">
                <a:moveTo>
                  <a:pt x="0" y="0"/>
                </a:moveTo>
                <a:lnTo>
                  <a:pt x="5234551" y="0"/>
                </a:lnTo>
                <a:lnTo>
                  <a:pt x="5234551" y="13210223"/>
                </a:lnTo>
                <a:lnTo>
                  <a:pt x="0" y="132102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056"/>
          </a:p>
        </p:txBody>
      </p:sp>
      <p:grpSp>
        <p:nvGrpSpPr>
          <p:cNvPr id="7" name="Group 7"/>
          <p:cNvGrpSpPr/>
          <p:nvPr/>
        </p:nvGrpSpPr>
        <p:grpSpPr>
          <a:xfrm rot="-19456">
            <a:off x="1425168" y="3184548"/>
            <a:ext cx="1543051" cy="154305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4D4"/>
            </a:solidFill>
          </p:spPr>
          <p:txBody>
            <a:bodyPr/>
            <a:lstStyle/>
            <a:p>
              <a:endParaRPr lang="en-US" sz="1056"/>
            </a:p>
          </p:txBody>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0" name="Group 10"/>
          <p:cNvGrpSpPr/>
          <p:nvPr/>
        </p:nvGrpSpPr>
        <p:grpSpPr>
          <a:xfrm rot="-689329">
            <a:off x="4229472" y="5871991"/>
            <a:ext cx="1543051" cy="154305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AD4D4"/>
            </a:solidFill>
          </p:spPr>
          <p:txBody>
            <a:bodyPr/>
            <a:lstStyle/>
            <a:p>
              <a:endParaRPr lang="en-US" sz="1056"/>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3" name="Group 13"/>
          <p:cNvGrpSpPr/>
          <p:nvPr/>
        </p:nvGrpSpPr>
        <p:grpSpPr>
          <a:xfrm>
            <a:off x="7405525" y="3125169"/>
            <a:ext cx="1543051" cy="154305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1CFD1"/>
            </a:solidFill>
          </p:spPr>
          <p:txBody>
            <a:bodyPr/>
            <a:lstStyle/>
            <a:p>
              <a:endParaRPr lang="en-US" sz="1056"/>
            </a:p>
          </p:txBody>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6" name="Group 16"/>
          <p:cNvGrpSpPr/>
          <p:nvPr/>
        </p:nvGrpSpPr>
        <p:grpSpPr>
          <a:xfrm>
            <a:off x="10605925" y="5813831"/>
            <a:ext cx="1543051" cy="154305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1CFD1"/>
            </a:solidFill>
          </p:spPr>
          <p:txBody>
            <a:bodyPr/>
            <a:lstStyle/>
            <a:p>
              <a:endParaRPr lang="en-US" sz="1056"/>
            </a:p>
          </p:txBody>
        </p:sp>
        <p:sp>
          <p:nvSpPr>
            <p:cNvPr id="18" name="TextBox 18"/>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19" name="Group 19"/>
          <p:cNvGrpSpPr/>
          <p:nvPr/>
        </p:nvGrpSpPr>
        <p:grpSpPr>
          <a:xfrm rot="275944">
            <a:off x="4229472" y="3184548"/>
            <a:ext cx="1543051" cy="154305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784CC"/>
            </a:solidFill>
          </p:spPr>
          <p:txBody>
            <a:bodyPr/>
            <a:lstStyle/>
            <a:p>
              <a:endParaRPr lang="en-US" sz="1056"/>
            </a:p>
          </p:txBody>
        </p:sp>
        <p:sp>
          <p:nvSpPr>
            <p:cNvPr id="21" name="TextBox 21"/>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2" name="Group 22"/>
          <p:cNvGrpSpPr/>
          <p:nvPr/>
        </p:nvGrpSpPr>
        <p:grpSpPr>
          <a:xfrm rot="275944">
            <a:off x="1480192" y="5950825"/>
            <a:ext cx="1543051" cy="154305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784CC"/>
            </a:solidFill>
          </p:spPr>
          <p:txBody>
            <a:bodyPr/>
            <a:lstStyle/>
            <a:p>
              <a:endParaRPr lang="en-US" sz="1056"/>
            </a:p>
          </p:txBody>
        </p:sp>
        <p:sp>
          <p:nvSpPr>
            <p:cNvPr id="24" name="TextBox 2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5" name="Group 25"/>
          <p:cNvGrpSpPr/>
          <p:nvPr/>
        </p:nvGrpSpPr>
        <p:grpSpPr>
          <a:xfrm rot="138292">
            <a:off x="10552603" y="3155572"/>
            <a:ext cx="1543051" cy="1543051"/>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BC60"/>
            </a:solidFill>
          </p:spPr>
          <p:txBody>
            <a:bodyPr/>
            <a:lstStyle/>
            <a:p>
              <a:endParaRPr lang="en-US" sz="1056"/>
            </a:p>
          </p:txBody>
        </p:sp>
        <p:sp>
          <p:nvSpPr>
            <p:cNvPr id="27" name="TextBox 2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grpSp>
        <p:nvGrpSpPr>
          <p:cNvPr id="28" name="Group 28"/>
          <p:cNvGrpSpPr/>
          <p:nvPr/>
        </p:nvGrpSpPr>
        <p:grpSpPr>
          <a:xfrm>
            <a:off x="7405525" y="5871991"/>
            <a:ext cx="1543051" cy="1543051"/>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EBC60"/>
            </a:solidFill>
          </p:spPr>
          <p:txBody>
            <a:bodyPr/>
            <a:lstStyle/>
            <a:p>
              <a:endParaRPr lang="en-US" sz="1056"/>
            </a:p>
          </p:txBody>
        </p:sp>
        <p:sp>
          <p:nvSpPr>
            <p:cNvPr id="30" name="TextBox 30"/>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sz="1056"/>
            </a:p>
          </p:txBody>
        </p:sp>
      </p:grpSp>
      <p:sp>
        <p:nvSpPr>
          <p:cNvPr id="31" name="TextBox 31"/>
          <p:cNvSpPr txBox="1"/>
          <p:nvPr/>
        </p:nvSpPr>
        <p:spPr>
          <a:xfrm>
            <a:off x="1418519" y="367376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a</a:t>
            </a:r>
          </a:p>
        </p:txBody>
      </p:sp>
      <p:sp>
        <p:nvSpPr>
          <p:cNvPr id="32" name="TextBox 32"/>
          <p:cNvSpPr txBox="1"/>
          <p:nvPr/>
        </p:nvSpPr>
        <p:spPr>
          <a:xfrm>
            <a:off x="4238468" y="6440041"/>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w</a:t>
            </a:r>
          </a:p>
        </p:txBody>
      </p:sp>
      <p:sp>
        <p:nvSpPr>
          <p:cNvPr id="33" name="TextBox 33"/>
          <p:cNvSpPr txBox="1"/>
          <p:nvPr/>
        </p:nvSpPr>
        <p:spPr>
          <a:xfrm>
            <a:off x="7405527" y="367376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i</a:t>
            </a:r>
          </a:p>
        </p:txBody>
      </p:sp>
      <p:sp>
        <p:nvSpPr>
          <p:cNvPr id="34" name="TextBox 34"/>
          <p:cNvSpPr txBox="1"/>
          <p:nvPr/>
        </p:nvSpPr>
        <p:spPr>
          <a:xfrm>
            <a:off x="10616351" y="6361209"/>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h</a:t>
            </a:r>
          </a:p>
        </p:txBody>
      </p:sp>
      <p:sp>
        <p:nvSpPr>
          <p:cNvPr id="35" name="TextBox 35"/>
          <p:cNvSpPr txBox="1"/>
          <p:nvPr/>
        </p:nvSpPr>
        <p:spPr>
          <a:xfrm>
            <a:off x="4238468" y="3673767"/>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e</a:t>
            </a:r>
          </a:p>
        </p:txBody>
      </p:sp>
      <p:sp>
        <p:nvSpPr>
          <p:cNvPr id="36" name="TextBox 36"/>
          <p:cNvSpPr txBox="1"/>
          <p:nvPr/>
        </p:nvSpPr>
        <p:spPr>
          <a:xfrm>
            <a:off x="1418519" y="6440041"/>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u</a:t>
            </a:r>
          </a:p>
        </p:txBody>
      </p:sp>
      <p:sp>
        <p:nvSpPr>
          <p:cNvPr id="37" name="TextBox 37"/>
          <p:cNvSpPr txBox="1"/>
          <p:nvPr/>
        </p:nvSpPr>
        <p:spPr>
          <a:xfrm>
            <a:off x="10569276" y="3644791"/>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o</a:t>
            </a:r>
          </a:p>
        </p:txBody>
      </p:sp>
      <p:sp>
        <p:nvSpPr>
          <p:cNvPr id="38" name="TextBox 38"/>
          <p:cNvSpPr txBox="1"/>
          <p:nvPr/>
        </p:nvSpPr>
        <p:spPr>
          <a:xfrm>
            <a:off x="7405527" y="6361209"/>
            <a:ext cx="1509709" cy="653256"/>
          </a:xfrm>
          <a:prstGeom prst="rect">
            <a:avLst/>
          </a:prstGeom>
        </p:spPr>
        <p:txBody>
          <a:bodyPr lIns="0" tIns="0" rIns="0" bIns="0" rtlCol="0" anchor="t">
            <a:spAutoFit/>
          </a:bodyPr>
          <a:lstStyle/>
          <a:p>
            <a:pPr algn="ctr">
              <a:lnSpc>
                <a:spcPts val="4832"/>
              </a:lnSpc>
            </a:pPr>
            <a:r>
              <a:rPr lang="en-US" sz="4981">
                <a:solidFill>
                  <a:srgbClr val="3C3A66"/>
                </a:solidFill>
                <a:latin typeface="Balsamiq Sans"/>
                <a:ea typeface="Balsamiq Sans"/>
                <a:cs typeface="Balsamiq Sans"/>
                <a:sym typeface="Balsamiq Sans"/>
              </a:rPr>
              <a:t>y</a:t>
            </a:r>
          </a:p>
        </p:txBody>
      </p:sp>
      <p:sp>
        <p:nvSpPr>
          <p:cNvPr id="39" name="TextBox 39"/>
          <p:cNvSpPr txBox="1"/>
          <p:nvPr/>
        </p:nvSpPr>
        <p:spPr>
          <a:xfrm>
            <a:off x="13603693" y="6151660"/>
            <a:ext cx="3460155" cy="3077958"/>
          </a:xfrm>
          <a:prstGeom prst="rect">
            <a:avLst/>
          </a:prstGeom>
        </p:spPr>
        <p:txBody>
          <a:bodyPr lIns="0" tIns="0" rIns="0" bIns="0" rtlCol="0" anchor="t">
            <a:spAutoFit/>
          </a:bodyPr>
          <a:lstStyle/>
          <a:p>
            <a:pPr marL="0" lvl="1" algn="ctr">
              <a:lnSpc>
                <a:spcPts val="8059"/>
              </a:lnSpc>
              <a:spcBef>
                <a:spcPct val="0"/>
              </a:spcBef>
            </a:pPr>
            <a:r>
              <a:rPr lang="en-US" sz="5755" b="1">
                <a:solidFill>
                  <a:srgbClr val="000000"/>
                </a:solidFill>
                <a:latin typeface="Balsamiq Sans Bold"/>
                <a:ea typeface="Balsamiq Sans Bold"/>
                <a:cs typeface="Balsamiq Sans Bold"/>
                <a:sym typeface="Balsamiq Sans Bold"/>
              </a:rPr>
              <a:t>Y llafariaid Cymraeg!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D4D4"/>
        </a:solidFill>
        <a:effectLst/>
      </p:bgPr>
    </p:bg>
    <p:spTree>
      <p:nvGrpSpPr>
        <p:cNvPr id="1" name=""/>
        <p:cNvGrpSpPr/>
        <p:nvPr/>
      </p:nvGrpSpPr>
      <p:grpSpPr>
        <a:xfrm>
          <a:off x="0" y="0"/>
          <a:ext cx="0" cy="0"/>
          <a:chOff x="0" y="0"/>
          <a:chExt cx="0" cy="0"/>
        </a:xfrm>
      </p:grpSpPr>
      <p:grpSp>
        <p:nvGrpSpPr>
          <p:cNvPr id="2" name="Group 2"/>
          <p:cNvGrpSpPr/>
          <p:nvPr/>
        </p:nvGrpSpPr>
        <p:grpSpPr>
          <a:xfrm>
            <a:off x="775971" y="4830561"/>
            <a:ext cx="5163739" cy="4566219"/>
            <a:chOff x="0" y="0"/>
            <a:chExt cx="1442863" cy="1275902"/>
          </a:xfrm>
        </p:grpSpPr>
        <p:sp>
          <p:nvSpPr>
            <p:cNvPr id="3" name="Freeform 3"/>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4" name="TextBox 4"/>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5" name="Group 5"/>
          <p:cNvGrpSpPr/>
          <p:nvPr/>
        </p:nvGrpSpPr>
        <p:grpSpPr>
          <a:xfrm>
            <a:off x="6660675" y="4830561"/>
            <a:ext cx="5163739" cy="4566219"/>
            <a:chOff x="0" y="0"/>
            <a:chExt cx="1442863" cy="1275902"/>
          </a:xfrm>
        </p:grpSpPr>
        <p:sp>
          <p:nvSpPr>
            <p:cNvPr id="6" name="Freeform 6"/>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7" name="TextBox 7"/>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8" name="Group 8"/>
          <p:cNvGrpSpPr/>
          <p:nvPr/>
        </p:nvGrpSpPr>
        <p:grpSpPr>
          <a:xfrm>
            <a:off x="12544776" y="4830561"/>
            <a:ext cx="5163739" cy="4566219"/>
            <a:chOff x="0" y="0"/>
            <a:chExt cx="1442863" cy="1275902"/>
          </a:xfrm>
        </p:grpSpPr>
        <p:sp>
          <p:nvSpPr>
            <p:cNvPr id="9" name="Freeform 9"/>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10" name="TextBox 10"/>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11" name="Group 11"/>
          <p:cNvGrpSpPr/>
          <p:nvPr/>
        </p:nvGrpSpPr>
        <p:grpSpPr>
          <a:xfrm>
            <a:off x="579485" y="4479096"/>
            <a:ext cx="5163739" cy="4747965"/>
            <a:chOff x="0" y="0"/>
            <a:chExt cx="1442863" cy="1326687"/>
          </a:xfrm>
        </p:grpSpPr>
        <p:sp>
          <p:nvSpPr>
            <p:cNvPr id="12" name="Freeform 12"/>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3" name="TextBox 13"/>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14" name="Group 14"/>
          <p:cNvGrpSpPr/>
          <p:nvPr/>
        </p:nvGrpSpPr>
        <p:grpSpPr>
          <a:xfrm>
            <a:off x="6464189" y="4479096"/>
            <a:ext cx="5163739" cy="4747965"/>
            <a:chOff x="0" y="0"/>
            <a:chExt cx="1442863" cy="1326687"/>
          </a:xfrm>
        </p:grpSpPr>
        <p:sp>
          <p:nvSpPr>
            <p:cNvPr id="15" name="Freeform 15"/>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6" name="TextBox 16"/>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17" name="Group 17"/>
          <p:cNvGrpSpPr/>
          <p:nvPr/>
        </p:nvGrpSpPr>
        <p:grpSpPr>
          <a:xfrm>
            <a:off x="12348291" y="4479096"/>
            <a:ext cx="5163739" cy="4747965"/>
            <a:chOff x="0" y="0"/>
            <a:chExt cx="1442863" cy="1326687"/>
          </a:xfrm>
        </p:grpSpPr>
        <p:sp>
          <p:nvSpPr>
            <p:cNvPr id="18" name="Freeform 18"/>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9" name="TextBox 19"/>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20" name="Group 20"/>
          <p:cNvGrpSpPr/>
          <p:nvPr/>
        </p:nvGrpSpPr>
        <p:grpSpPr>
          <a:xfrm>
            <a:off x="-272620" y="566335"/>
            <a:ext cx="18833240" cy="2908053"/>
            <a:chOff x="0" y="0"/>
            <a:chExt cx="4960195" cy="765907"/>
          </a:xfrm>
        </p:grpSpPr>
        <p:sp>
          <p:nvSpPr>
            <p:cNvPr id="21" name="Freeform 21"/>
            <p:cNvSpPr/>
            <p:nvPr/>
          </p:nvSpPr>
          <p:spPr>
            <a:xfrm>
              <a:off x="0" y="0"/>
              <a:ext cx="4960195" cy="765907"/>
            </a:xfrm>
            <a:custGeom>
              <a:avLst/>
              <a:gdLst/>
              <a:ahLst/>
              <a:cxnLst/>
              <a:rect l="l" t="t" r="r" b="b"/>
              <a:pathLst>
                <a:path w="4960195" h="765907">
                  <a:moveTo>
                    <a:pt x="0" y="0"/>
                  </a:moveTo>
                  <a:lnTo>
                    <a:pt x="4960195" y="0"/>
                  </a:lnTo>
                  <a:lnTo>
                    <a:pt x="4960195" y="765907"/>
                  </a:lnTo>
                  <a:lnTo>
                    <a:pt x="0" y="765907"/>
                  </a:lnTo>
                  <a:close/>
                </a:path>
              </a:pathLst>
            </a:custGeom>
            <a:solidFill>
              <a:srgbClr val="605D9F"/>
            </a:solidFill>
          </p:spPr>
          <p:txBody>
            <a:bodyPr/>
            <a:lstStyle/>
            <a:p>
              <a:endParaRPr lang="en-US" sz="1056"/>
            </a:p>
          </p:txBody>
        </p:sp>
        <p:sp>
          <p:nvSpPr>
            <p:cNvPr id="22" name="TextBox 22"/>
            <p:cNvSpPr txBox="1"/>
            <p:nvPr/>
          </p:nvSpPr>
          <p:spPr>
            <a:xfrm>
              <a:off x="0" y="-47625"/>
              <a:ext cx="4960195" cy="813532"/>
            </a:xfrm>
            <a:prstGeom prst="rect">
              <a:avLst/>
            </a:prstGeom>
          </p:spPr>
          <p:txBody>
            <a:bodyPr lIns="50800" tIns="50800" rIns="50800" bIns="50800" rtlCol="0" anchor="ctr"/>
            <a:lstStyle/>
            <a:p>
              <a:pPr algn="ctr">
                <a:lnSpc>
                  <a:spcPts val="2659"/>
                </a:lnSpc>
              </a:pPr>
              <a:endParaRPr sz="1056"/>
            </a:p>
          </p:txBody>
        </p:sp>
      </p:grpSp>
      <p:sp>
        <p:nvSpPr>
          <p:cNvPr id="23" name="Freeform 23"/>
          <p:cNvSpPr/>
          <p:nvPr/>
        </p:nvSpPr>
        <p:spPr>
          <a:xfrm>
            <a:off x="1252900" y="5244756"/>
            <a:ext cx="1481928" cy="1304096"/>
          </a:xfrm>
          <a:custGeom>
            <a:avLst/>
            <a:gdLst/>
            <a:ahLst/>
            <a:cxnLst/>
            <a:rect l="l" t="t" r="r" b="b"/>
            <a:pathLst>
              <a:path w="1481927" h="1304096">
                <a:moveTo>
                  <a:pt x="0" y="0"/>
                </a:moveTo>
                <a:lnTo>
                  <a:pt x="1481927" y="0"/>
                </a:lnTo>
                <a:lnTo>
                  <a:pt x="1481927" y="1304096"/>
                </a:lnTo>
                <a:lnTo>
                  <a:pt x="0" y="130409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056"/>
          </a:p>
        </p:txBody>
      </p:sp>
      <p:sp>
        <p:nvSpPr>
          <p:cNvPr id="24" name="Freeform 24"/>
          <p:cNvSpPr/>
          <p:nvPr/>
        </p:nvSpPr>
        <p:spPr>
          <a:xfrm>
            <a:off x="6660675" y="4830563"/>
            <a:ext cx="1816357" cy="1616557"/>
          </a:xfrm>
          <a:custGeom>
            <a:avLst/>
            <a:gdLst/>
            <a:ahLst/>
            <a:cxnLst/>
            <a:rect l="l" t="t" r="r" b="b"/>
            <a:pathLst>
              <a:path w="1816357" h="1616558">
                <a:moveTo>
                  <a:pt x="0" y="0"/>
                </a:moveTo>
                <a:lnTo>
                  <a:pt x="1816357" y="0"/>
                </a:lnTo>
                <a:lnTo>
                  <a:pt x="1816357" y="1616558"/>
                </a:lnTo>
                <a:lnTo>
                  <a:pt x="0" y="1616558"/>
                </a:lnTo>
                <a:lnTo>
                  <a:pt x="0" y="0"/>
                </a:lnTo>
                <a:close/>
              </a:path>
            </a:pathLst>
          </a:custGeom>
          <a:blipFill>
            <a:blip r:embed="rId4"/>
            <a:stretch>
              <a:fillRect/>
            </a:stretch>
          </a:blipFill>
        </p:spPr>
        <p:txBody>
          <a:bodyPr/>
          <a:lstStyle/>
          <a:p>
            <a:endParaRPr lang="en-US" sz="1056"/>
          </a:p>
        </p:txBody>
      </p:sp>
      <p:sp>
        <p:nvSpPr>
          <p:cNvPr id="25" name="Freeform 25"/>
          <p:cNvSpPr/>
          <p:nvPr/>
        </p:nvSpPr>
        <p:spPr>
          <a:xfrm>
            <a:off x="13286712" y="4786929"/>
            <a:ext cx="935392" cy="1626768"/>
          </a:xfrm>
          <a:custGeom>
            <a:avLst/>
            <a:gdLst/>
            <a:ahLst/>
            <a:cxnLst/>
            <a:rect l="l" t="t" r="r" b="b"/>
            <a:pathLst>
              <a:path w="935391" h="1626768">
                <a:moveTo>
                  <a:pt x="0" y="0"/>
                </a:moveTo>
                <a:lnTo>
                  <a:pt x="935392" y="0"/>
                </a:lnTo>
                <a:lnTo>
                  <a:pt x="935392" y="1626767"/>
                </a:lnTo>
                <a:lnTo>
                  <a:pt x="0" y="1626767"/>
                </a:lnTo>
                <a:lnTo>
                  <a:pt x="0" y="0"/>
                </a:lnTo>
                <a:close/>
              </a:path>
            </a:pathLst>
          </a:custGeom>
          <a:blipFill>
            <a:blip r:embed="rId5"/>
            <a:stretch>
              <a:fillRect/>
            </a:stretch>
          </a:blipFill>
        </p:spPr>
        <p:txBody>
          <a:bodyPr/>
          <a:lstStyle/>
          <a:p>
            <a:endParaRPr lang="en-US" sz="1056"/>
          </a:p>
        </p:txBody>
      </p:sp>
      <p:sp>
        <p:nvSpPr>
          <p:cNvPr id="26" name="Freeform 26"/>
          <p:cNvSpPr/>
          <p:nvPr/>
        </p:nvSpPr>
        <p:spPr>
          <a:xfrm>
            <a:off x="775972" y="7045803"/>
            <a:ext cx="1958856" cy="1958856"/>
          </a:xfrm>
          <a:custGeom>
            <a:avLst/>
            <a:gdLst/>
            <a:ahLst/>
            <a:cxnLst/>
            <a:rect l="l" t="t" r="r" b="b"/>
            <a:pathLst>
              <a:path w="1958855" h="1958855">
                <a:moveTo>
                  <a:pt x="0" y="0"/>
                </a:moveTo>
                <a:lnTo>
                  <a:pt x="1958855" y="0"/>
                </a:lnTo>
                <a:lnTo>
                  <a:pt x="1958855" y="1958854"/>
                </a:lnTo>
                <a:lnTo>
                  <a:pt x="0" y="19588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056"/>
          </a:p>
        </p:txBody>
      </p:sp>
      <p:sp>
        <p:nvSpPr>
          <p:cNvPr id="27" name="Freeform 27"/>
          <p:cNvSpPr/>
          <p:nvPr/>
        </p:nvSpPr>
        <p:spPr>
          <a:xfrm>
            <a:off x="6731497" y="7421206"/>
            <a:ext cx="1816611" cy="1208045"/>
          </a:xfrm>
          <a:custGeom>
            <a:avLst/>
            <a:gdLst/>
            <a:ahLst/>
            <a:cxnLst/>
            <a:rect l="l" t="t" r="r" b="b"/>
            <a:pathLst>
              <a:path w="1816611" h="1208046">
                <a:moveTo>
                  <a:pt x="0" y="0"/>
                </a:moveTo>
                <a:lnTo>
                  <a:pt x="1816611" y="0"/>
                </a:lnTo>
                <a:lnTo>
                  <a:pt x="1816611" y="1208046"/>
                </a:lnTo>
                <a:lnTo>
                  <a:pt x="0" y="12080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056"/>
          </a:p>
        </p:txBody>
      </p:sp>
      <p:sp>
        <p:nvSpPr>
          <p:cNvPr id="28" name="Freeform 28"/>
          <p:cNvSpPr/>
          <p:nvPr/>
        </p:nvSpPr>
        <p:spPr>
          <a:xfrm>
            <a:off x="12819017" y="7325153"/>
            <a:ext cx="1149235" cy="1304096"/>
          </a:xfrm>
          <a:custGeom>
            <a:avLst/>
            <a:gdLst/>
            <a:ahLst/>
            <a:cxnLst/>
            <a:rect l="l" t="t" r="r" b="b"/>
            <a:pathLst>
              <a:path w="1149235" h="1304096">
                <a:moveTo>
                  <a:pt x="0" y="0"/>
                </a:moveTo>
                <a:lnTo>
                  <a:pt x="1149235" y="0"/>
                </a:lnTo>
                <a:lnTo>
                  <a:pt x="1149235" y="1304096"/>
                </a:lnTo>
                <a:lnTo>
                  <a:pt x="0" y="130409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sz="1056"/>
          </a:p>
        </p:txBody>
      </p:sp>
      <p:sp>
        <p:nvSpPr>
          <p:cNvPr id="29" name="TextBox 29"/>
          <p:cNvSpPr txBox="1"/>
          <p:nvPr/>
        </p:nvSpPr>
        <p:spPr>
          <a:xfrm>
            <a:off x="2257900" y="5628889"/>
            <a:ext cx="4132803"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ysgol </a:t>
            </a:r>
          </a:p>
        </p:txBody>
      </p:sp>
      <p:sp>
        <p:nvSpPr>
          <p:cNvPr id="30" name="TextBox 30"/>
          <p:cNvSpPr txBox="1"/>
          <p:nvPr/>
        </p:nvSpPr>
        <p:spPr>
          <a:xfrm>
            <a:off x="7568853" y="5628889"/>
            <a:ext cx="4726288"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eliffant</a:t>
            </a:r>
          </a:p>
        </p:txBody>
      </p:sp>
      <p:sp>
        <p:nvSpPr>
          <p:cNvPr id="31" name="TextBox 31"/>
          <p:cNvSpPr txBox="1"/>
          <p:nvPr/>
        </p:nvSpPr>
        <p:spPr>
          <a:xfrm>
            <a:off x="13286713" y="5628889"/>
            <a:ext cx="4330632"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ateb</a:t>
            </a:r>
          </a:p>
        </p:txBody>
      </p:sp>
      <p:sp>
        <p:nvSpPr>
          <p:cNvPr id="32" name="TextBox 32"/>
          <p:cNvSpPr txBox="1"/>
          <p:nvPr/>
        </p:nvSpPr>
        <p:spPr>
          <a:xfrm>
            <a:off x="1153931" y="1304927"/>
            <a:ext cx="16498571" cy="1744067"/>
          </a:xfrm>
          <a:prstGeom prst="rect">
            <a:avLst/>
          </a:prstGeom>
        </p:spPr>
        <p:txBody>
          <a:bodyPr lIns="0" tIns="0" rIns="0" bIns="0" rtlCol="0" anchor="t">
            <a:spAutoFit/>
          </a:bodyPr>
          <a:lstStyle/>
          <a:p>
            <a:pPr algn="ctr">
              <a:lnSpc>
                <a:spcPts val="13560"/>
              </a:lnSpc>
            </a:pPr>
            <a:r>
              <a:rPr lang="en-US" sz="13979">
                <a:solidFill>
                  <a:srgbClr val="FFFFFF"/>
                </a:solidFill>
                <a:latin typeface="Bobby Jones"/>
                <a:ea typeface="Bobby Jones"/>
                <a:cs typeface="Bobby Jones"/>
                <a:sym typeface="Bobby Jones"/>
              </a:rPr>
              <a:t>ESIAMPL ‘YR’</a:t>
            </a:r>
          </a:p>
        </p:txBody>
      </p:sp>
      <p:sp>
        <p:nvSpPr>
          <p:cNvPr id="33" name="TextBox 33"/>
          <p:cNvSpPr txBox="1"/>
          <p:nvPr/>
        </p:nvSpPr>
        <p:spPr>
          <a:xfrm>
            <a:off x="2257900" y="7757311"/>
            <a:ext cx="4132803"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haul</a:t>
            </a:r>
          </a:p>
        </p:txBody>
      </p:sp>
      <p:sp>
        <p:nvSpPr>
          <p:cNvPr id="34" name="TextBox 34"/>
          <p:cNvSpPr txBox="1"/>
          <p:nvPr/>
        </p:nvSpPr>
        <p:spPr>
          <a:xfrm>
            <a:off x="7568853" y="7757312"/>
            <a:ext cx="4726288"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iard</a:t>
            </a:r>
          </a:p>
        </p:txBody>
      </p:sp>
      <p:sp>
        <p:nvSpPr>
          <p:cNvPr id="35" name="TextBox 35"/>
          <p:cNvSpPr txBox="1"/>
          <p:nvPr/>
        </p:nvSpPr>
        <p:spPr>
          <a:xfrm>
            <a:off x="13393636" y="7757311"/>
            <a:ext cx="4330632"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Yr oren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D4D4"/>
        </a:solidFill>
        <a:effectLst/>
      </p:bgPr>
    </p:bg>
    <p:spTree>
      <p:nvGrpSpPr>
        <p:cNvPr id="1" name=""/>
        <p:cNvGrpSpPr/>
        <p:nvPr/>
      </p:nvGrpSpPr>
      <p:grpSpPr>
        <a:xfrm>
          <a:off x="0" y="0"/>
          <a:ext cx="0" cy="0"/>
          <a:chOff x="0" y="0"/>
          <a:chExt cx="0" cy="0"/>
        </a:xfrm>
      </p:grpSpPr>
      <p:grpSp>
        <p:nvGrpSpPr>
          <p:cNvPr id="2" name="Group 2"/>
          <p:cNvGrpSpPr/>
          <p:nvPr/>
        </p:nvGrpSpPr>
        <p:grpSpPr>
          <a:xfrm>
            <a:off x="775971" y="4830561"/>
            <a:ext cx="5163739" cy="4566219"/>
            <a:chOff x="0" y="0"/>
            <a:chExt cx="1442863" cy="1275902"/>
          </a:xfrm>
        </p:grpSpPr>
        <p:sp>
          <p:nvSpPr>
            <p:cNvPr id="3" name="Freeform 3"/>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4" name="TextBox 4"/>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5" name="Group 5"/>
          <p:cNvGrpSpPr/>
          <p:nvPr/>
        </p:nvGrpSpPr>
        <p:grpSpPr>
          <a:xfrm>
            <a:off x="6660675" y="4830561"/>
            <a:ext cx="5163739" cy="4566219"/>
            <a:chOff x="0" y="0"/>
            <a:chExt cx="1442863" cy="1275902"/>
          </a:xfrm>
        </p:grpSpPr>
        <p:sp>
          <p:nvSpPr>
            <p:cNvPr id="6" name="Freeform 6"/>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7" name="TextBox 7"/>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8" name="Group 8"/>
          <p:cNvGrpSpPr/>
          <p:nvPr/>
        </p:nvGrpSpPr>
        <p:grpSpPr>
          <a:xfrm>
            <a:off x="12544776" y="4830561"/>
            <a:ext cx="5163739" cy="4566219"/>
            <a:chOff x="0" y="0"/>
            <a:chExt cx="1442863" cy="1275902"/>
          </a:xfrm>
        </p:grpSpPr>
        <p:sp>
          <p:nvSpPr>
            <p:cNvPr id="9" name="Freeform 9"/>
            <p:cNvSpPr/>
            <p:nvPr/>
          </p:nvSpPr>
          <p:spPr>
            <a:xfrm>
              <a:off x="0" y="0"/>
              <a:ext cx="1442863" cy="1275902"/>
            </a:xfrm>
            <a:custGeom>
              <a:avLst/>
              <a:gdLst/>
              <a:ahLst/>
              <a:cxnLst/>
              <a:rect l="l" t="t" r="r" b="b"/>
              <a:pathLst>
                <a:path w="1442863" h="1275902">
                  <a:moveTo>
                    <a:pt x="22489" y="0"/>
                  </a:moveTo>
                  <a:lnTo>
                    <a:pt x="1420374" y="0"/>
                  </a:lnTo>
                  <a:cubicBezTo>
                    <a:pt x="1426339" y="0"/>
                    <a:pt x="1432059" y="2369"/>
                    <a:pt x="1436276" y="6587"/>
                  </a:cubicBezTo>
                  <a:cubicBezTo>
                    <a:pt x="1440494" y="10805"/>
                    <a:pt x="1442863" y="16525"/>
                    <a:pt x="1442863" y="22489"/>
                  </a:cubicBezTo>
                  <a:lnTo>
                    <a:pt x="1442863" y="1253413"/>
                  </a:lnTo>
                  <a:cubicBezTo>
                    <a:pt x="1442863" y="1259378"/>
                    <a:pt x="1440494" y="1265098"/>
                    <a:pt x="1436276" y="1269315"/>
                  </a:cubicBezTo>
                  <a:cubicBezTo>
                    <a:pt x="1432059" y="1273533"/>
                    <a:pt x="1426339" y="1275902"/>
                    <a:pt x="1420374" y="1275902"/>
                  </a:cubicBezTo>
                  <a:lnTo>
                    <a:pt x="22489" y="1275902"/>
                  </a:lnTo>
                  <a:cubicBezTo>
                    <a:pt x="16525" y="1275902"/>
                    <a:pt x="10805" y="1273533"/>
                    <a:pt x="6587" y="1269315"/>
                  </a:cubicBezTo>
                  <a:cubicBezTo>
                    <a:pt x="2369" y="1265098"/>
                    <a:pt x="0" y="1259378"/>
                    <a:pt x="0" y="1253413"/>
                  </a:cubicBezTo>
                  <a:lnTo>
                    <a:pt x="0" y="22489"/>
                  </a:lnTo>
                  <a:cubicBezTo>
                    <a:pt x="0" y="16525"/>
                    <a:pt x="2369" y="10805"/>
                    <a:pt x="6587" y="6587"/>
                  </a:cubicBezTo>
                  <a:cubicBezTo>
                    <a:pt x="10805" y="2369"/>
                    <a:pt x="16525" y="0"/>
                    <a:pt x="22489" y="0"/>
                  </a:cubicBezTo>
                  <a:close/>
                </a:path>
              </a:pathLst>
            </a:custGeom>
            <a:solidFill>
              <a:srgbClr val="605D9F"/>
            </a:solidFill>
          </p:spPr>
          <p:txBody>
            <a:bodyPr/>
            <a:lstStyle/>
            <a:p>
              <a:endParaRPr lang="en-US" sz="1056"/>
            </a:p>
          </p:txBody>
        </p:sp>
        <p:sp>
          <p:nvSpPr>
            <p:cNvPr id="10" name="TextBox 10"/>
            <p:cNvSpPr txBox="1"/>
            <p:nvPr/>
          </p:nvSpPr>
          <p:spPr>
            <a:xfrm>
              <a:off x="0" y="-47625"/>
              <a:ext cx="1442863" cy="1323527"/>
            </a:xfrm>
            <a:prstGeom prst="rect">
              <a:avLst/>
            </a:prstGeom>
          </p:spPr>
          <p:txBody>
            <a:bodyPr lIns="50800" tIns="50800" rIns="50800" bIns="50800" rtlCol="0" anchor="ctr"/>
            <a:lstStyle/>
            <a:p>
              <a:pPr algn="ctr">
                <a:lnSpc>
                  <a:spcPts val="2659"/>
                </a:lnSpc>
              </a:pPr>
              <a:endParaRPr sz="1056"/>
            </a:p>
          </p:txBody>
        </p:sp>
      </p:grpSp>
      <p:grpSp>
        <p:nvGrpSpPr>
          <p:cNvPr id="11" name="Group 11"/>
          <p:cNvGrpSpPr/>
          <p:nvPr/>
        </p:nvGrpSpPr>
        <p:grpSpPr>
          <a:xfrm>
            <a:off x="579485" y="4479096"/>
            <a:ext cx="5163739" cy="4747965"/>
            <a:chOff x="0" y="0"/>
            <a:chExt cx="1442863" cy="1326687"/>
          </a:xfrm>
        </p:grpSpPr>
        <p:sp>
          <p:nvSpPr>
            <p:cNvPr id="12" name="Freeform 12"/>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3" name="TextBox 13"/>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14" name="Group 14"/>
          <p:cNvGrpSpPr/>
          <p:nvPr/>
        </p:nvGrpSpPr>
        <p:grpSpPr>
          <a:xfrm>
            <a:off x="6464189" y="4479096"/>
            <a:ext cx="5163739" cy="4747965"/>
            <a:chOff x="0" y="0"/>
            <a:chExt cx="1442863" cy="1326687"/>
          </a:xfrm>
        </p:grpSpPr>
        <p:sp>
          <p:nvSpPr>
            <p:cNvPr id="15" name="Freeform 15"/>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6" name="TextBox 16"/>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17" name="Group 17"/>
          <p:cNvGrpSpPr/>
          <p:nvPr/>
        </p:nvGrpSpPr>
        <p:grpSpPr>
          <a:xfrm>
            <a:off x="12348291" y="4479096"/>
            <a:ext cx="5163739" cy="4747965"/>
            <a:chOff x="0" y="0"/>
            <a:chExt cx="1442863" cy="1326687"/>
          </a:xfrm>
        </p:grpSpPr>
        <p:sp>
          <p:nvSpPr>
            <p:cNvPr id="18" name="Freeform 18"/>
            <p:cNvSpPr/>
            <p:nvPr/>
          </p:nvSpPr>
          <p:spPr>
            <a:xfrm>
              <a:off x="0" y="0"/>
              <a:ext cx="1442863" cy="1326687"/>
            </a:xfrm>
            <a:custGeom>
              <a:avLst/>
              <a:gdLst/>
              <a:ahLst/>
              <a:cxnLst/>
              <a:rect l="l" t="t" r="r" b="b"/>
              <a:pathLst>
                <a:path w="1442863" h="1326687">
                  <a:moveTo>
                    <a:pt x="22489" y="0"/>
                  </a:moveTo>
                  <a:lnTo>
                    <a:pt x="1420374" y="0"/>
                  </a:lnTo>
                  <a:cubicBezTo>
                    <a:pt x="1426339" y="0"/>
                    <a:pt x="1432059" y="2369"/>
                    <a:pt x="1436276" y="6587"/>
                  </a:cubicBezTo>
                  <a:cubicBezTo>
                    <a:pt x="1440494" y="10805"/>
                    <a:pt x="1442863" y="16525"/>
                    <a:pt x="1442863" y="22489"/>
                  </a:cubicBezTo>
                  <a:lnTo>
                    <a:pt x="1442863" y="1304197"/>
                  </a:lnTo>
                  <a:cubicBezTo>
                    <a:pt x="1442863" y="1310162"/>
                    <a:pt x="1440494" y="1315882"/>
                    <a:pt x="1436276" y="1320100"/>
                  </a:cubicBezTo>
                  <a:cubicBezTo>
                    <a:pt x="1432059" y="1324317"/>
                    <a:pt x="1426339" y="1326687"/>
                    <a:pt x="1420374" y="1326687"/>
                  </a:cubicBezTo>
                  <a:lnTo>
                    <a:pt x="22489" y="1326687"/>
                  </a:lnTo>
                  <a:cubicBezTo>
                    <a:pt x="16525" y="1326687"/>
                    <a:pt x="10805" y="1324317"/>
                    <a:pt x="6587" y="1320100"/>
                  </a:cubicBezTo>
                  <a:cubicBezTo>
                    <a:pt x="2369" y="1315882"/>
                    <a:pt x="0" y="1310162"/>
                    <a:pt x="0" y="1304197"/>
                  </a:cubicBezTo>
                  <a:lnTo>
                    <a:pt x="0" y="22489"/>
                  </a:lnTo>
                  <a:cubicBezTo>
                    <a:pt x="0" y="16525"/>
                    <a:pt x="2369" y="10805"/>
                    <a:pt x="6587" y="6587"/>
                  </a:cubicBezTo>
                  <a:cubicBezTo>
                    <a:pt x="10805" y="2369"/>
                    <a:pt x="16525" y="0"/>
                    <a:pt x="22489" y="0"/>
                  </a:cubicBezTo>
                  <a:close/>
                </a:path>
              </a:pathLst>
            </a:custGeom>
            <a:solidFill>
              <a:srgbClr val="FFFFFF"/>
            </a:solidFill>
            <a:ln cap="sq">
              <a:noFill/>
              <a:prstDash val="solid"/>
              <a:miter/>
            </a:ln>
          </p:spPr>
          <p:txBody>
            <a:bodyPr/>
            <a:lstStyle/>
            <a:p>
              <a:endParaRPr lang="en-US" sz="1056"/>
            </a:p>
          </p:txBody>
        </p:sp>
        <p:sp>
          <p:nvSpPr>
            <p:cNvPr id="19" name="TextBox 19"/>
            <p:cNvSpPr txBox="1"/>
            <p:nvPr/>
          </p:nvSpPr>
          <p:spPr>
            <a:xfrm>
              <a:off x="0" y="-47625"/>
              <a:ext cx="1442863" cy="1374312"/>
            </a:xfrm>
            <a:prstGeom prst="rect">
              <a:avLst/>
            </a:prstGeom>
          </p:spPr>
          <p:txBody>
            <a:bodyPr lIns="50800" tIns="50800" rIns="50800" bIns="50800" rtlCol="0" anchor="ctr"/>
            <a:lstStyle/>
            <a:p>
              <a:pPr algn="ctr">
                <a:lnSpc>
                  <a:spcPts val="2659"/>
                </a:lnSpc>
              </a:pPr>
              <a:endParaRPr sz="1056"/>
            </a:p>
          </p:txBody>
        </p:sp>
      </p:grpSp>
      <p:grpSp>
        <p:nvGrpSpPr>
          <p:cNvPr id="20" name="Group 20"/>
          <p:cNvGrpSpPr/>
          <p:nvPr/>
        </p:nvGrpSpPr>
        <p:grpSpPr>
          <a:xfrm>
            <a:off x="-272620" y="566335"/>
            <a:ext cx="18833240" cy="2908053"/>
            <a:chOff x="0" y="0"/>
            <a:chExt cx="4960195" cy="765907"/>
          </a:xfrm>
        </p:grpSpPr>
        <p:sp>
          <p:nvSpPr>
            <p:cNvPr id="21" name="Freeform 21"/>
            <p:cNvSpPr/>
            <p:nvPr/>
          </p:nvSpPr>
          <p:spPr>
            <a:xfrm>
              <a:off x="0" y="0"/>
              <a:ext cx="4960195" cy="765907"/>
            </a:xfrm>
            <a:custGeom>
              <a:avLst/>
              <a:gdLst/>
              <a:ahLst/>
              <a:cxnLst/>
              <a:rect l="l" t="t" r="r" b="b"/>
              <a:pathLst>
                <a:path w="4960195" h="765907">
                  <a:moveTo>
                    <a:pt x="0" y="0"/>
                  </a:moveTo>
                  <a:lnTo>
                    <a:pt x="4960195" y="0"/>
                  </a:lnTo>
                  <a:lnTo>
                    <a:pt x="4960195" y="765907"/>
                  </a:lnTo>
                  <a:lnTo>
                    <a:pt x="0" y="765907"/>
                  </a:lnTo>
                  <a:close/>
                </a:path>
              </a:pathLst>
            </a:custGeom>
            <a:solidFill>
              <a:srgbClr val="605D9F"/>
            </a:solidFill>
          </p:spPr>
          <p:txBody>
            <a:bodyPr/>
            <a:lstStyle/>
            <a:p>
              <a:endParaRPr lang="en-US" sz="1056"/>
            </a:p>
          </p:txBody>
        </p:sp>
        <p:sp>
          <p:nvSpPr>
            <p:cNvPr id="22" name="TextBox 22"/>
            <p:cNvSpPr txBox="1"/>
            <p:nvPr/>
          </p:nvSpPr>
          <p:spPr>
            <a:xfrm>
              <a:off x="0" y="-47625"/>
              <a:ext cx="4960195" cy="813532"/>
            </a:xfrm>
            <a:prstGeom prst="rect">
              <a:avLst/>
            </a:prstGeom>
          </p:spPr>
          <p:txBody>
            <a:bodyPr lIns="50800" tIns="50800" rIns="50800" bIns="50800" rtlCol="0" anchor="ctr"/>
            <a:lstStyle/>
            <a:p>
              <a:pPr algn="ctr">
                <a:lnSpc>
                  <a:spcPts val="2659"/>
                </a:lnSpc>
              </a:pPr>
              <a:endParaRPr sz="1056"/>
            </a:p>
          </p:txBody>
        </p:sp>
      </p:grpSp>
      <p:sp>
        <p:nvSpPr>
          <p:cNvPr id="23" name="Freeform 23"/>
          <p:cNvSpPr/>
          <p:nvPr/>
        </p:nvSpPr>
        <p:spPr>
          <a:xfrm>
            <a:off x="1289529" y="4830563"/>
            <a:ext cx="1307512" cy="1700829"/>
          </a:xfrm>
          <a:custGeom>
            <a:avLst/>
            <a:gdLst/>
            <a:ahLst/>
            <a:cxnLst/>
            <a:rect l="l" t="t" r="r" b="b"/>
            <a:pathLst>
              <a:path w="1307513" h="1700830">
                <a:moveTo>
                  <a:pt x="0" y="0"/>
                </a:moveTo>
                <a:lnTo>
                  <a:pt x="1307513" y="0"/>
                </a:lnTo>
                <a:lnTo>
                  <a:pt x="1307513" y="1700830"/>
                </a:lnTo>
                <a:lnTo>
                  <a:pt x="0" y="17008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056"/>
          </a:p>
        </p:txBody>
      </p:sp>
      <p:sp>
        <p:nvSpPr>
          <p:cNvPr id="24" name="Freeform 24"/>
          <p:cNvSpPr/>
          <p:nvPr/>
        </p:nvSpPr>
        <p:spPr>
          <a:xfrm>
            <a:off x="1820372" y="6853077"/>
            <a:ext cx="1553336" cy="2057400"/>
          </a:xfrm>
          <a:custGeom>
            <a:avLst/>
            <a:gdLst/>
            <a:ahLst/>
            <a:cxnLst/>
            <a:rect l="l" t="t" r="r" b="b"/>
            <a:pathLst>
              <a:path w="1553337" h="2057400">
                <a:moveTo>
                  <a:pt x="0" y="0"/>
                </a:moveTo>
                <a:lnTo>
                  <a:pt x="1553337" y="0"/>
                </a:lnTo>
                <a:lnTo>
                  <a:pt x="1553337" y="2057400"/>
                </a:lnTo>
                <a:lnTo>
                  <a:pt x="0" y="20574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056"/>
          </a:p>
        </p:txBody>
      </p:sp>
      <p:sp>
        <p:nvSpPr>
          <p:cNvPr id="25" name="Freeform 25"/>
          <p:cNvSpPr/>
          <p:nvPr/>
        </p:nvSpPr>
        <p:spPr>
          <a:xfrm>
            <a:off x="6973096" y="5181929"/>
            <a:ext cx="1937563" cy="1671147"/>
          </a:xfrm>
          <a:custGeom>
            <a:avLst/>
            <a:gdLst/>
            <a:ahLst/>
            <a:cxnLst/>
            <a:rect l="l" t="t" r="r" b="b"/>
            <a:pathLst>
              <a:path w="1937562" h="1671147">
                <a:moveTo>
                  <a:pt x="0" y="0"/>
                </a:moveTo>
                <a:lnTo>
                  <a:pt x="1937561" y="0"/>
                </a:lnTo>
                <a:lnTo>
                  <a:pt x="1937561" y="1671147"/>
                </a:lnTo>
                <a:lnTo>
                  <a:pt x="0" y="167114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056"/>
          </a:p>
        </p:txBody>
      </p:sp>
      <p:sp>
        <p:nvSpPr>
          <p:cNvPr id="26" name="Freeform 26"/>
          <p:cNvSpPr/>
          <p:nvPr/>
        </p:nvSpPr>
        <p:spPr>
          <a:xfrm>
            <a:off x="6660676" y="7123435"/>
            <a:ext cx="2470675" cy="1803592"/>
          </a:xfrm>
          <a:custGeom>
            <a:avLst/>
            <a:gdLst/>
            <a:ahLst/>
            <a:cxnLst/>
            <a:rect l="l" t="t" r="r" b="b"/>
            <a:pathLst>
              <a:path w="2470675" h="1803593">
                <a:moveTo>
                  <a:pt x="0" y="0"/>
                </a:moveTo>
                <a:lnTo>
                  <a:pt x="2470675" y="0"/>
                </a:lnTo>
                <a:lnTo>
                  <a:pt x="2470675" y="1803592"/>
                </a:lnTo>
                <a:lnTo>
                  <a:pt x="0" y="180359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056"/>
          </a:p>
        </p:txBody>
      </p:sp>
      <p:sp>
        <p:nvSpPr>
          <p:cNvPr id="27" name="Freeform 27"/>
          <p:cNvSpPr/>
          <p:nvPr/>
        </p:nvSpPr>
        <p:spPr>
          <a:xfrm>
            <a:off x="12991702" y="5136845"/>
            <a:ext cx="976549" cy="1519923"/>
          </a:xfrm>
          <a:custGeom>
            <a:avLst/>
            <a:gdLst/>
            <a:ahLst/>
            <a:cxnLst/>
            <a:rect l="l" t="t" r="r" b="b"/>
            <a:pathLst>
              <a:path w="976550" h="1519923">
                <a:moveTo>
                  <a:pt x="0" y="0"/>
                </a:moveTo>
                <a:lnTo>
                  <a:pt x="976551" y="0"/>
                </a:lnTo>
                <a:lnTo>
                  <a:pt x="976551" y="1519922"/>
                </a:lnTo>
                <a:lnTo>
                  <a:pt x="0" y="151992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sz="1056"/>
          </a:p>
        </p:txBody>
      </p:sp>
      <p:sp>
        <p:nvSpPr>
          <p:cNvPr id="28" name="Freeform 28"/>
          <p:cNvSpPr/>
          <p:nvPr/>
        </p:nvSpPr>
        <p:spPr>
          <a:xfrm>
            <a:off x="12568864" y="7104817"/>
            <a:ext cx="1822224" cy="1805659"/>
          </a:xfrm>
          <a:custGeom>
            <a:avLst/>
            <a:gdLst/>
            <a:ahLst/>
            <a:cxnLst/>
            <a:rect l="l" t="t" r="r" b="b"/>
            <a:pathLst>
              <a:path w="1822225" h="1805659">
                <a:moveTo>
                  <a:pt x="0" y="0"/>
                </a:moveTo>
                <a:lnTo>
                  <a:pt x="1822225" y="0"/>
                </a:lnTo>
                <a:lnTo>
                  <a:pt x="1822225" y="1805659"/>
                </a:lnTo>
                <a:lnTo>
                  <a:pt x="0" y="18056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sz="1056"/>
          </a:p>
        </p:txBody>
      </p:sp>
      <p:sp>
        <p:nvSpPr>
          <p:cNvPr id="29" name="TextBox 29"/>
          <p:cNvSpPr txBox="1"/>
          <p:nvPr/>
        </p:nvSpPr>
        <p:spPr>
          <a:xfrm>
            <a:off x="2257900" y="5628891"/>
            <a:ext cx="4132803"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fanana</a:t>
            </a:r>
          </a:p>
        </p:txBody>
      </p:sp>
      <p:sp>
        <p:nvSpPr>
          <p:cNvPr id="30" name="TextBox 30"/>
          <p:cNvSpPr txBox="1"/>
          <p:nvPr/>
        </p:nvSpPr>
        <p:spPr>
          <a:xfrm>
            <a:off x="7568853" y="5628891"/>
            <a:ext cx="4726288"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gwely</a:t>
            </a:r>
          </a:p>
        </p:txBody>
      </p:sp>
      <p:sp>
        <p:nvSpPr>
          <p:cNvPr id="31" name="TextBox 31"/>
          <p:cNvSpPr txBox="1"/>
          <p:nvPr/>
        </p:nvSpPr>
        <p:spPr>
          <a:xfrm>
            <a:off x="13286713" y="5628891"/>
            <a:ext cx="4330632"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plentyn</a:t>
            </a:r>
          </a:p>
        </p:txBody>
      </p:sp>
      <p:sp>
        <p:nvSpPr>
          <p:cNvPr id="32" name="TextBox 32"/>
          <p:cNvSpPr txBox="1"/>
          <p:nvPr/>
        </p:nvSpPr>
        <p:spPr>
          <a:xfrm>
            <a:off x="1153931" y="1304927"/>
            <a:ext cx="16498571" cy="1744067"/>
          </a:xfrm>
          <a:prstGeom prst="rect">
            <a:avLst/>
          </a:prstGeom>
        </p:spPr>
        <p:txBody>
          <a:bodyPr lIns="0" tIns="0" rIns="0" bIns="0" rtlCol="0" anchor="t">
            <a:spAutoFit/>
          </a:bodyPr>
          <a:lstStyle/>
          <a:p>
            <a:pPr algn="ctr">
              <a:lnSpc>
                <a:spcPts val="13560"/>
              </a:lnSpc>
            </a:pPr>
            <a:r>
              <a:rPr lang="en-US" sz="13979">
                <a:solidFill>
                  <a:srgbClr val="FFFFFF"/>
                </a:solidFill>
                <a:latin typeface="Bobby Jones"/>
                <a:ea typeface="Bobby Jones"/>
                <a:cs typeface="Bobby Jones"/>
                <a:sym typeface="Bobby Jones"/>
              </a:rPr>
              <a:t>ESIAMPL ‘Y’</a:t>
            </a:r>
          </a:p>
        </p:txBody>
      </p:sp>
      <p:sp>
        <p:nvSpPr>
          <p:cNvPr id="33" name="TextBox 33"/>
          <p:cNvSpPr txBox="1"/>
          <p:nvPr/>
        </p:nvSpPr>
        <p:spPr>
          <a:xfrm>
            <a:off x="2257900" y="7757312"/>
            <a:ext cx="4132803"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dyn</a:t>
            </a:r>
          </a:p>
        </p:txBody>
      </p:sp>
      <p:sp>
        <p:nvSpPr>
          <p:cNvPr id="34" name="TextBox 34"/>
          <p:cNvSpPr txBox="1"/>
          <p:nvPr/>
        </p:nvSpPr>
        <p:spPr>
          <a:xfrm>
            <a:off x="7568853" y="7757312"/>
            <a:ext cx="4726288"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ci</a:t>
            </a:r>
          </a:p>
        </p:txBody>
      </p:sp>
      <p:sp>
        <p:nvSpPr>
          <p:cNvPr id="35" name="TextBox 35"/>
          <p:cNvSpPr txBox="1"/>
          <p:nvPr/>
        </p:nvSpPr>
        <p:spPr>
          <a:xfrm>
            <a:off x="13393636" y="7757312"/>
            <a:ext cx="4330632" cy="565155"/>
          </a:xfrm>
          <a:prstGeom prst="rect">
            <a:avLst/>
          </a:prstGeom>
        </p:spPr>
        <p:txBody>
          <a:bodyPr lIns="0" tIns="0" rIns="0" bIns="0" rtlCol="0" anchor="t">
            <a:spAutoFit/>
          </a:bodyPr>
          <a:lstStyle/>
          <a:p>
            <a:pPr algn="ctr">
              <a:lnSpc>
                <a:spcPts val="4336"/>
              </a:lnSpc>
            </a:pPr>
            <a:r>
              <a:rPr lang="en-US" sz="3941">
                <a:solidFill>
                  <a:srgbClr val="3C3A66"/>
                </a:solidFill>
                <a:latin typeface="Balsamiq Sans"/>
                <a:ea typeface="Balsamiq Sans"/>
                <a:cs typeface="Balsamiq Sans"/>
                <a:sym typeface="Balsamiq Sans"/>
              </a:rPr>
              <a:t>Y wers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05D9F"/>
        </a:solidFill>
        <a:effectLst/>
      </p:bgPr>
    </p:bg>
    <p:spTree>
      <p:nvGrpSpPr>
        <p:cNvPr id="1" name=""/>
        <p:cNvGrpSpPr/>
        <p:nvPr/>
      </p:nvGrpSpPr>
      <p:grpSpPr>
        <a:xfrm>
          <a:off x="0" y="0"/>
          <a:ext cx="0" cy="0"/>
          <a:chOff x="0" y="0"/>
          <a:chExt cx="0" cy="0"/>
        </a:xfrm>
      </p:grpSpPr>
      <p:sp>
        <p:nvSpPr>
          <p:cNvPr id="2" name="Freeform 2"/>
          <p:cNvSpPr/>
          <p:nvPr/>
        </p:nvSpPr>
        <p:spPr>
          <a:xfrm>
            <a:off x="0" y="2531775"/>
            <a:ext cx="11291314" cy="8045061"/>
          </a:xfrm>
          <a:custGeom>
            <a:avLst/>
            <a:gdLst/>
            <a:ahLst/>
            <a:cxnLst/>
            <a:rect l="l" t="t" r="r" b="b"/>
            <a:pathLst>
              <a:path w="11291314" h="8045061">
                <a:moveTo>
                  <a:pt x="0" y="0"/>
                </a:moveTo>
                <a:lnTo>
                  <a:pt x="11291314" y="0"/>
                </a:lnTo>
                <a:lnTo>
                  <a:pt x="11291314" y="8045061"/>
                </a:lnTo>
                <a:lnTo>
                  <a:pt x="0" y="8045061"/>
                </a:lnTo>
                <a:lnTo>
                  <a:pt x="0" y="0"/>
                </a:lnTo>
                <a:close/>
              </a:path>
            </a:pathLst>
          </a:custGeom>
          <a:blipFill>
            <a:blip r:embed="rId2"/>
            <a:stretch>
              <a:fillRect/>
            </a:stretch>
          </a:blipFill>
        </p:spPr>
        <p:txBody>
          <a:bodyPr/>
          <a:lstStyle/>
          <a:p>
            <a:endParaRPr lang="en-US" sz="1056"/>
          </a:p>
        </p:txBody>
      </p:sp>
      <p:sp>
        <p:nvSpPr>
          <p:cNvPr id="3" name="Freeform 3"/>
          <p:cNvSpPr/>
          <p:nvPr/>
        </p:nvSpPr>
        <p:spPr>
          <a:xfrm>
            <a:off x="4346937" y="229010"/>
            <a:ext cx="1298723" cy="1562373"/>
          </a:xfrm>
          <a:custGeom>
            <a:avLst/>
            <a:gdLst/>
            <a:ahLst/>
            <a:cxnLst/>
            <a:rect l="l" t="t" r="r" b="b"/>
            <a:pathLst>
              <a:path w="1298723" h="1562374">
                <a:moveTo>
                  <a:pt x="0" y="0"/>
                </a:moveTo>
                <a:lnTo>
                  <a:pt x="1298723" y="0"/>
                </a:lnTo>
                <a:lnTo>
                  <a:pt x="1298723" y="1562374"/>
                </a:lnTo>
                <a:lnTo>
                  <a:pt x="0" y="15623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056"/>
          </a:p>
        </p:txBody>
      </p:sp>
      <p:sp>
        <p:nvSpPr>
          <p:cNvPr id="4" name="Freeform 4"/>
          <p:cNvSpPr/>
          <p:nvPr/>
        </p:nvSpPr>
        <p:spPr>
          <a:xfrm rot="-10344157">
            <a:off x="12821068" y="1115217"/>
            <a:ext cx="1124125" cy="1352331"/>
          </a:xfrm>
          <a:custGeom>
            <a:avLst/>
            <a:gdLst/>
            <a:ahLst/>
            <a:cxnLst/>
            <a:rect l="l" t="t" r="r" b="b"/>
            <a:pathLst>
              <a:path w="1124125" h="1352331">
                <a:moveTo>
                  <a:pt x="0" y="0"/>
                </a:moveTo>
                <a:lnTo>
                  <a:pt x="1124125" y="0"/>
                </a:lnTo>
                <a:lnTo>
                  <a:pt x="1124125" y="1352331"/>
                </a:lnTo>
                <a:lnTo>
                  <a:pt x="0" y="13523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056"/>
          </a:p>
        </p:txBody>
      </p:sp>
      <p:sp>
        <p:nvSpPr>
          <p:cNvPr id="5" name="Freeform 5"/>
          <p:cNvSpPr/>
          <p:nvPr/>
        </p:nvSpPr>
        <p:spPr>
          <a:xfrm>
            <a:off x="1124482" y="229011"/>
            <a:ext cx="2256413" cy="2186669"/>
          </a:xfrm>
          <a:custGeom>
            <a:avLst/>
            <a:gdLst/>
            <a:ahLst/>
            <a:cxnLst/>
            <a:rect l="l" t="t" r="r" b="b"/>
            <a:pathLst>
              <a:path w="2256413" h="2186670">
                <a:moveTo>
                  <a:pt x="0" y="0"/>
                </a:moveTo>
                <a:lnTo>
                  <a:pt x="2256413" y="0"/>
                </a:lnTo>
                <a:lnTo>
                  <a:pt x="2256413" y="2186670"/>
                </a:lnTo>
                <a:lnTo>
                  <a:pt x="0" y="21866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056"/>
          </a:p>
        </p:txBody>
      </p:sp>
      <p:sp>
        <p:nvSpPr>
          <p:cNvPr id="6" name="TextBox 6"/>
          <p:cNvSpPr txBox="1"/>
          <p:nvPr/>
        </p:nvSpPr>
        <p:spPr>
          <a:xfrm>
            <a:off x="2932967" y="675584"/>
            <a:ext cx="12422072" cy="1434688"/>
          </a:xfrm>
          <a:prstGeom prst="rect">
            <a:avLst/>
          </a:prstGeom>
        </p:spPr>
        <p:txBody>
          <a:bodyPr lIns="0" tIns="0" rIns="0" bIns="0" rtlCol="0" anchor="t">
            <a:spAutoFit/>
          </a:bodyPr>
          <a:lstStyle/>
          <a:p>
            <a:pPr algn="ctr">
              <a:lnSpc>
                <a:spcPts val="11605"/>
              </a:lnSpc>
              <a:spcBef>
                <a:spcPct val="0"/>
              </a:spcBef>
            </a:pPr>
            <a:r>
              <a:rPr lang="en-US" sz="8291" dirty="0">
                <a:solidFill>
                  <a:srgbClr val="FFFFFF"/>
                </a:solidFill>
                <a:latin typeface="Balsamiq Sans"/>
                <a:ea typeface="Balsamiq Sans"/>
                <a:cs typeface="Balsamiq Sans"/>
                <a:sym typeface="Balsamiq Sans"/>
              </a:rPr>
              <a:t>RHEOL PWYSIG!</a:t>
            </a:r>
          </a:p>
        </p:txBody>
      </p:sp>
      <p:sp>
        <p:nvSpPr>
          <p:cNvPr id="7" name="Freeform 7"/>
          <p:cNvSpPr/>
          <p:nvPr/>
        </p:nvSpPr>
        <p:spPr>
          <a:xfrm flipH="1">
            <a:off x="15002890" y="380515"/>
            <a:ext cx="2256413" cy="2186669"/>
          </a:xfrm>
          <a:custGeom>
            <a:avLst/>
            <a:gdLst/>
            <a:ahLst/>
            <a:cxnLst/>
            <a:rect l="l" t="t" r="r" b="b"/>
            <a:pathLst>
              <a:path w="2256413" h="2186670">
                <a:moveTo>
                  <a:pt x="2256413" y="0"/>
                </a:moveTo>
                <a:lnTo>
                  <a:pt x="0" y="0"/>
                </a:lnTo>
                <a:lnTo>
                  <a:pt x="0" y="2186670"/>
                </a:lnTo>
                <a:lnTo>
                  <a:pt x="2256413" y="2186670"/>
                </a:lnTo>
                <a:lnTo>
                  <a:pt x="225641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056"/>
          </a:p>
        </p:txBody>
      </p:sp>
      <p:sp>
        <p:nvSpPr>
          <p:cNvPr id="8" name="TextBox 8"/>
          <p:cNvSpPr txBox="1"/>
          <p:nvPr/>
        </p:nvSpPr>
        <p:spPr>
          <a:xfrm>
            <a:off x="1202461" y="2925717"/>
            <a:ext cx="6617936" cy="2622962"/>
          </a:xfrm>
          <a:prstGeom prst="rect">
            <a:avLst/>
          </a:prstGeom>
        </p:spPr>
        <p:txBody>
          <a:bodyPr lIns="0" tIns="0" rIns="0" bIns="0" rtlCol="0" anchor="t">
            <a:spAutoFit/>
          </a:bodyPr>
          <a:lstStyle/>
          <a:p>
            <a:pPr algn="ctr">
              <a:lnSpc>
                <a:spcPts val="6901"/>
              </a:lnSpc>
              <a:spcBef>
                <a:spcPct val="0"/>
              </a:spcBef>
            </a:pPr>
            <a:r>
              <a:rPr lang="en-US" sz="4928" dirty="0">
                <a:solidFill>
                  <a:srgbClr val="FFFFFF"/>
                </a:solidFill>
                <a:latin typeface="Balsamiq Sans"/>
                <a:ea typeface="Balsamiq Sans"/>
                <a:cs typeface="Balsamiq Sans"/>
                <a:sym typeface="Balsamiq Sans"/>
              </a:rPr>
              <a:t>Mae </a:t>
            </a:r>
            <a:r>
              <a:rPr lang="en-US" sz="4928" dirty="0" err="1">
                <a:solidFill>
                  <a:srgbClr val="FFFFFF"/>
                </a:solidFill>
                <a:latin typeface="Balsamiq Sans"/>
                <a:ea typeface="Balsamiq Sans"/>
                <a:cs typeface="Balsamiq Sans"/>
                <a:sym typeface="Balsamiq Sans"/>
              </a:rPr>
              <a:t>enwau</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benywaidd</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unigol</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yn</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treiglo’n</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feddal</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ar</a:t>
            </a:r>
            <a:r>
              <a:rPr lang="en-US" sz="4928" dirty="0">
                <a:solidFill>
                  <a:srgbClr val="FFFFFF"/>
                </a:solidFill>
                <a:latin typeface="Balsamiq Sans"/>
                <a:ea typeface="Balsamiq Sans"/>
                <a:cs typeface="Balsamiq Sans"/>
                <a:sym typeface="Balsamiq Sans"/>
              </a:rPr>
              <a:t> </a:t>
            </a:r>
            <a:r>
              <a:rPr lang="en-US" sz="4928" dirty="0" err="1">
                <a:solidFill>
                  <a:srgbClr val="FFFFFF"/>
                </a:solidFill>
                <a:latin typeface="Balsamiq Sans"/>
                <a:ea typeface="Balsamiq Sans"/>
                <a:cs typeface="Balsamiq Sans"/>
                <a:sym typeface="Balsamiq Sans"/>
              </a:rPr>
              <a:t>ôl</a:t>
            </a:r>
            <a:r>
              <a:rPr lang="en-US" sz="4928" dirty="0">
                <a:solidFill>
                  <a:srgbClr val="FFFFFF"/>
                </a:solidFill>
                <a:latin typeface="Balsamiq Sans"/>
                <a:ea typeface="Balsamiq Sans"/>
                <a:cs typeface="Balsamiq Sans"/>
                <a:sym typeface="Balsamiq Sans"/>
              </a:rPr>
              <a:t> y </a:t>
            </a:r>
            <a:r>
              <a:rPr lang="en-US" sz="4928" dirty="0" err="1">
                <a:solidFill>
                  <a:srgbClr val="FFFFFF"/>
                </a:solidFill>
                <a:latin typeface="Balsamiq Sans"/>
                <a:ea typeface="Balsamiq Sans"/>
                <a:cs typeface="Balsamiq Sans"/>
                <a:sym typeface="Balsamiq Sans"/>
              </a:rPr>
              <a:t>fannod</a:t>
            </a:r>
            <a:r>
              <a:rPr lang="en-US" sz="4928" dirty="0">
                <a:solidFill>
                  <a:srgbClr val="FFFFFF"/>
                </a:solidFill>
                <a:latin typeface="Balsamiq Sans"/>
                <a:ea typeface="Balsamiq Sans"/>
                <a:cs typeface="Balsamiq Sans"/>
                <a:sym typeface="Balsamiq Sans"/>
              </a:rPr>
              <a:t>!</a:t>
            </a:r>
          </a:p>
        </p:txBody>
      </p:sp>
      <p:sp>
        <p:nvSpPr>
          <p:cNvPr id="9" name="TextBox 9"/>
          <p:cNvSpPr txBox="1"/>
          <p:nvPr/>
        </p:nvSpPr>
        <p:spPr>
          <a:xfrm>
            <a:off x="278061" y="6813299"/>
            <a:ext cx="6617936" cy="1309269"/>
          </a:xfrm>
          <a:prstGeom prst="rect">
            <a:avLst/>
          </a:prstGeom>
        </p:spPr>
        <p:txBody>
          <a:bodyPr wrap="square" lIns="0" tIns="0" rIns="0" bIns="0" rtlCol="0" anchor="t">
            <a:spAutoFit/>
          </a:bodyPr>
          <a:lstStyle/>
          <a:p>
            <a:pPr marL="798831" lvl="1" indent="-399416">
              <a:lnSpc>
                <a:spcPts val="5179"/>
              </a:lnSpc>
              <a:buFont typeface="Arial"/>
              <a:buChar char="•"/>
            </a:pPr>
            <a:r>
              <a:rPr lang="en-US" sz="3699" dirty="0" err="1">
                <a:solidFill>
                  <a:srgbClr val="FFFFFF"/>
                </a:solidFill>
                <a:latin typeface="Balsamiq Sans"/>
                <a:ea typeface="Balsamiq Sans"/>
                <a:cs typeface="Balsamiq Sans"/>
                <a:sym typeface="Balsamiq Sans"/>
              </a:rPr>
              <a:t>Nid</a:t>
            </a:r>
            <a:r>
              <a:rPr lang="en-US" sz="3699" dirty="0">
                <a:solidFill>
                  <a:srgbClr val="FFFFFF"/>
                </a:solidFill>
                <a:latin typeface="Balsamiq Sans"/>
                <a:ea typeface="Balsamiq Sans"/>
                <a:cs typeface="Balsamiq Sans"/>
                <a:sym typeface="Balsamiq Sans"/>
              </a:rPr>
              <a:t> </a:t>
            </a:r>
            <a:r>
              <a:rPr lang="en-US" sz="3699" dirty="0" err="1">
                <a:solidFill>
                  <a:srgbClr val="FFFFFF"/>
                </a:solidFill>
                <a:latin typeface="Balsamiq Sans"/>
                <a:ea typeface="Balsamiq Sans"/>
                <a:cs typeface="Balsamiq Sans"/>
                <a:sym typeface="Balsamiq Sans"/>
              </a:rPr>
              <a:t>enwau</a:t>
            </a:r>
            <a:r>
              <a:rPr lang="en-US" sz="3699" dirty="0">
                <a:solidFill>
                  <a:srgbClr val="FFFFFF"/>
                </a:solidFill>
                <a:latin typeface="Balsamiq Sans"/>
                <a:ea typeface="Balsamiq Sans"/>
                <a:cs typeface="Balsamiq Sans"/>
                <a:sym typeface="Balsamiq Sans"/>
              </a:rPr>
              <a:t> </a:t>
            </a:r>
            <a:r>
              <a:rPr lang="en-US" sz="3699" dirty="0" err="1">
                <a:solidFill>
                  <a:srgbClr val="FFFFFF"/>
                </a:solidFill>
                <a:latin typeface="Balsamiq Sans"/>
                <a:ea typeface="Balsamiq Sans"/>
                <a:cs typeface="Balsamiq Sans"/>
                <a:sym typeface="Balsamiq Sans"/>
              </a:rPr>
              <a:t>lluosog</a:t>
            </a:r>
            <a:endParaRPr lang="en-US" sz="3699" dirty="0">
              <a:solidFill>
                <a:srgbClr val="FFFFFF"/>
              </a:solidFill>
              <a:latin typeface="Balsamiq Sans"/>
              <a:ea typeface="Balsamiq Sans"/>
              <a:cs typeface="Balsamiq Sans"/>
              <a:sym typeface="Balsamiq Sans"/>
            </a:endParaRPr>
          </a:p>
          <a:p>
            <a:pPr marL="798831" lvl="1" indent="-399416">
              <a:lnSpc>
                <a:spcPts val="5179"/>
              </a:lnSpc>
              <a:spcBef>
                <a:spcPct val="0"/>
              </a:spcBef>
              <a:buFont typeface="Arial"/>
              <a:buChar char="•"/>
            </a:pPr>
            <a:r>
              <a:rPr lang="en-US" sz="3699" dirty="0" err="1">
                <a:solidFill>
                  <a:srgbClr val="FFFFFF"/>
                </a:solidFill>
                <a:latin typeface="Balsamiq Sans"/>
                <a:ea typeface="Balsamiq Sans"/>
                <a:cs typeface="Balsamiq Sans"/>
                <a:sym typeface="Balsamiq Sans"/>
              </a:rPr>
              <a:t>Peidiwch</a:t>
            </a:r>
            <a:r>
              <a:rPr lang="en-US" sz="3699" dirty="0">
                <a:solidFill>
                  <a:srgbClr val="FFFFFF"/>
                </a:solidFill>
                <a:latin typeface="Balsamiq Sans"/>
                <a:ea typeface="Balsamiq Sans"/>
                <a:cs typeface="Balsamiq Sans"/>
                <a:sym typeface="Balsamiq Sans"/>
              </a:rPr>
              <a:t> </a:t>
            </a:r>
            <a:r>
              <a:rPr lang="en-US" sz="3699" dirty="0" err="1">
                <a:solidFill>
                  <a:srgbClr val="FFFFFF"/>
                </a:solidFill>
                <a:latin typeface="Balsamiq Sans"/>
                <a:ea typeface="Balsamiq Sans"/>
                <a:cs typeface="Balsamiq Sans"/>
                <a:sym typeface="Balsamiq Sans"/>
              </a:rPr>
              <a:t>treiglo</a:t>
            </a:r>
            <a:r>
              <a:rPr lang="en-US" sz="3699" dirty="0">
                <a:solidFill>
                  <a:srgbClr val="FFFFFF"/>
                </a:solidFill>
                <a:latin typeface="Balsamiq Sans"/>
                <a:ea typeface="Balsamiq Sans"/>
                <a:cs typeface="Balsamiq Sans"/>
                <a:sym typeface="Balsamiq Sans"/>
              </a:rPr>
              <a:t> </a:t>
            </a:r>
            <a:r>
              <a:rPr lang="en-US" sz="3699" dirty="0" err="1">
                <a:solidFill>
                  <a:srgbClr val="FFFFFF"/>
                </a:solidFill>
                <a:latin typeface="Balsamiq Sans"/>
                <a:ea typeface="Balsamiq Sans"/>
                <a:cs typeface="Balsamiq Sans"/>
                <a:sym typeface="Balsamiq Sans"/>
              </a:rPr>
              <a:t>ll</a:t>
            </a:r>
            <a:r>
              <a:rPr lang="en-US" sz="3699" dirty="0">
                <a:solidFill>
                  <a:srgbClr val="FFFFFF"/>
                </a:solidFill>
                <a:latin typeface="Balsamiq Sans"/>
                <a:ea typeface="Balsamiq Sans"/>
                <a:cs typeface="Balsamiq Sans"/>
                <a:sym typeface="Balsamiq Sans"/>
              </a:rPr>
              <a:t> neu rh!</a:t>
            </a:r>
          </a:p>
        </p:txBody>
      </p:sp>
      <p:sp>
        <p:nvSpPr>
          <p:cNvPr id="10" name="TextBox 10"/>
          <p:cNvSpPr txBox="1"/>
          <p:nvPr/>
        </p:nvSpPr>
        <p:spPr>
          <a:xfrm>
            <a:off x="2250357" y="6206007"/>
            <a:ext cx="2261072" cy="642420"/>
          </a:xfrm>
          <a:prstGeom prst="rect">
            <a:avLst/>
          </a:prstGeom>
        </p:spPr>
        <p:txBody>
          <a:bodyPr lIns="0" tIns="0" rIns="0" bIns="0" rtlCol="0" anchor="t">
            <a:spAutoFit/>
          </a:bodyPr>
          <a:lstStyle/>
          <a:p>
            <a:pPr algn="ctr">
              <a:lnSpc>
                <a:spcPts val="5179"/>
              </a:lnSpc>
              <a:spcBef>
                <a:spcPct val="0"/>
              </a:spcBef>
            </a:pPr>
            <a:r>
              <a:rPr lang="en-US" sz="3699">
                <a:solidFill>
                  <a:srgbClr val="FFFFFF"/>
                </a:solidFill>
                <a:latin typeface="Balsamiq Sans"/>
                <a:ea typeface="Balsamiq Sans"/>
                <a:cs typeface="Balsamiq Sans"/>
                <a:sym typeface="Balsamiq Sans"/>
              </a:rPr>
              <a:t>Eithriadau:</a:t>
            </a:r>
          </a:p>
        </p:txBody>
      </p:sp>
      <p:graphicFrame>
        <p:nvGraphicFramePr>
          <p:cNvPr id="11" name="Table 10">
            <a:extLst>
              <a:ext uri="{FF2B5EF4-FFF2-40B4-BE49-F238E27FC236}">
                <a16:creationId xmlns:a16="http://schemas.microsoft.com/office/drawing/2014/main" id="{8CF35874-79A0-EDD1-AF97-6F9F33A659BC}"/>
              </a:ext>
            </a:extLst>
          </p:cNvPr>
          <p:cNvGraphicFramePr>
            <a:graphicFrameLocks noGrp="1"/>
          </p:cNvGraphicFramePr>
          <p:nvPr>
            <p:extLst>
              <p:ext uri="{D42A27DB-BD31-4B8C-83A1-F6EECF244321}">
                <p14:modId xmlns:p14="http://schemas.microsoft.com/office/powerpoint/2010/main" val="4069922060"/>
              </p:ext>
            </p:extLst>
          </p:nvPr>
        </p:nvGraphicFramePr>
        <p:xfrm>
          <a:off x="12455675" y="3013758"/>
          <a:ext cx="4570310" cy="5901573"/>
        </p:xfrm>
        <a:graphic>
          <a:graphicData uri="http://schemas.openxmlformats.org/drawingml/2006/table">
            <a:tbl>
              <a:tblPr firstRow="1" bandRow="1">
                <a:tableStyleId>{5A111915-BE36-4E01-A7E5-04B1672EAD32}</a:tableStyleId>
              </a:tblPr>
              <a:tblGrid>
                <a:gridCol w="2285155">
                  <a:extLst>
                    <a:ext uri="{9D8B030D-6E8A-4147-A177-3AD203B41FA5}">
                      <a16:colId xmlns:a16="http://schemas.microsoft.com/office/drawing/2014/main" val="2616204502"/>
                    </a:ext>
                  </a:extLst>
                </a:gridCol>
                <a:gridCol w="2285155">
                  <a:extLst>
                    <a:ext uri="{9D8B030D-6E8A-4147-A177-3AD203B41FA5}">
                      <a16:colId xmlns:a16="http://schemas.microsoft.com/office/drawing/2014/main" val="2195541079"/>
                    </a:ext>
                  </a:extLst>
                </a:gridCol>
              </a:tblGrid>
              <a:tr h="1139144">
                <a:tc>
                  <a:txBody>
                    <a:bodyPr/>
                    <a:lstStyle/>
                    <a:p>
                      <a:endParaRPr lang="en-US" sz="800" dirty="0"/>
                    </a:p>
                    <a:p>
                      <a:endParaRPr lang="en-US" sz="2100" dirty="0">
                        <a:latin typeface="Segoe Print" panose="02000800000000000000" pitchFamily="2" charset="0"/>
                      </a:endParaRPr>
                    </a:p>
                    <a:p>
                      <a:pPr algn="ctr"/>
                      <a:r>
                        <a:rPr lang="en-US" sz="2100" dirty="0" err="1">
                          <a:latin typeface="Segoe Print" panose="02000800000000000000" pitchFamily="2" charset="0"/>
                        </a:rPr>
                        <a:t>Cytseiniaid</a:t>
                      </a:r>
                      <a:endParaRPr lang="en-US" sz="2100" dirty="0">
                        <a:latin typeface="Segoe Print" panose="02000800000000000000" pitchFamily="2" charset="0"/>
                      </a:endParaRP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endParaRPr lang="en-US" sz="2100" dirty="0">
                        <a:latin typeface="Segoe Print" panose="02000800000000000000" pitchFamily="2" charset="0"/>
                      </a:endParaRPr>
                    </a:p>
                    <a:p>
                      <a:pPr algn="ctr"/>
                      <a:r>
                        <a:rPr lang="en-US" sz="2100" dirty="0">
                          <a:latin typeface="Segoe Print" panose="02000800000000000000" pitchFamily="2" charset="0"/>
                        </a:rPr>
                        <a:t>Y </a:t>
                      </a:r>
                      <a:r>
                        <a:rPr lang="en-US" sz="2100" dirty="0" err="1">
                          <a:latin typeface="Segoe Print" panose="02000800000000000000" pitchFamily="2" charset="0"/>
                        </a:rPr>
                        <a:t>treiglad</a:t>
                      </a:r>
                      <a:r>
                        <a:rPr lang="en-US" sz="2100" dirty="0">
                          <a:latin typeface="Segoe Print" panose="02000800000000000000" pitchFamily="2" charset="0"/>
                        </a:rPr>
                        <a:t> </a:t>
                      </a:r>
                      <a:r>
                        <a:rPr lang="en-US" sz="2100" dirty="0" err="1">
                          <a:latin typeface="Segoe Print" panose="02000800000000000000" pitchFamily="2" charset="0"/>
                        </a:rPr>
                        <a:t>meddal</a:t>
                      </a:r>
                      <a:endParaRPr lang="en-US" sz="2100" dirty="0">
                        <a:latin typeface="Segoe Print" panose="02000800000000000000" pitchFamily="2" charset="0"/>
                      </a:endParaRP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5861501"/>
                  </a:ext>
                </a:extLst>
              </a:tr>
              <a:tr h="680347">
                <a:tc>
                  <a:txBody>
                    <a:bodyPr/>
                    <a:lstStyle/>
                    <a:p>
                      <a:pPr algn="ctr"/>
                      <a:r>
                        <a:rPr lang="en-US" sz="2900" b="1" dirty="0">
                          <a:solidFill>
                            <a:schemeClr val="bg1"/>
                          </a:solidFill>
                          <a:latin typeface="Segoe Print" panose="02000800000000000000" pitchFamily="2" charset="0"/>
                        </a:rPr>
                        <a:t>P</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B</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0358456"/>
                  </a:ext>
                </a:extLst>
              </a:tr>
              <a:tr h="680347">
                <a:tc>
                  <a:txBody>
                    <a:bodyPr/>
                    <a:lstStyle/>
                    <a:p>
                      <a:pPr algn="ctr"/>
                      <a:r>
                        <a:rPr lang="en-US" sz="2900" b="1" dirty="0">
                          <a:solidFill>
                            <a:schemeClr val="bg1"/>
                          </a:solidFill>
                          <a:latin typeface="Segoe Print" panose="02000800000000000000" pitchFamily="2" charset="0"/>
                        </a:rPr>
                        <a:t>T </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D</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22459713"/>
                  </a:ext>
                </a:extLst>
              </a:tr>
              <a:tr h="680347">
                <a:tc>
                  <a:txBody>
                    <a:bodyPr/>
                    <a:lstStyle/>
                    <a:p>
                      <a:pPr algn="ctr"/>
                      <a:r>
                        <a:rPr lang="en-US" sz="2900" b="1" dirty="0">
                          <a:solidFill>
                            <a:schemeClr val="bg1"/>
                          </a:solidFill>
                          <a:latin typeface="Segoe Print" panose="02000800000000000000" pitchFamily="2" charset="0"/>
                        </a:rPr>
                        <a:t>C</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G</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23994853"/>
                  </a:ext>
                </a:extLst>
              </a:tr>
              <a:tr h="680347">
                <a:tc>
                  <a:txBody>
                    <a:bodyPr/>
                    <a:lstStyle/>
                    <a:p>
                      <a:pPr algn="ctr"/>
                      <a:r>
                        <a:rPr lang="en-US" sz="2900" b="1" dirty="0">
                          <a:solidFill>
                            <a:schemeClr val="bg1"/>
                          </a:solidFill>
                          <a:latin typeface="Segoe Print" panose="02000800000000000000" pitchFamily="2" charset="0"/>
                        </a:rPr>
                        <a:t>B</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F</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1324373"/>
                  </a:ext>
                </a:extLst>
              </a:tr>
              <a:tr h="680347">
                <a:tc>
                  <a:txBody>
                    <a:bodyPr/>
                    <a:lstStyle/>
                    <a:p>
                      <a:pPr algn="ctr"/>
                      <a:r>
                        <a:rPr lang="en-US" sz="2900" b="1" dirty="0">
                          <a:solidFill>
                            <a:schemeClr val="bg1"/>
                          </a:solidFill>
                          <a:latin typeface="Segoe Print" panose="02000800000000000000" pitchFamily="2" charset="0"/>
                        </a:rPr>
                        <a:t>D</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Dd</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366749"/>
                  </a:ext>
                </a:extLst>
              </a:tr>
              <a:tr h="680347">
                <a:tc>
                  <a:txBody>
                    <a:bodyPr/>
                    <a:lstStyle/>
                    <a:p>
                      <a:pPr algn="ctr"/>
                      <a:r>
                        <a:rPr lang="en-US" sz="2900" b="1" dirty="0">
                          <a:solidFill>
                            <a:schemeClr val="bg1"/>
                          </a:solidFill>
                          <a:latin typeface="Segoe Print" panose="02000800000000000000" pitchFamily="2" charset="0"/>
                        </a:rPr>
                        <a:t>G</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400" dirty="0" err="1">
                          <a:solidFill>
                            <a:schemeClr val="bg1"/>
                          </a:solidFill>
                          <a:latin typeface="Segoe Print" panose="02000800000000000000" pitchFamily="2" charset="0"/>
                        </a:rPr>
                        <a:t>Diflannu</a:t>
                      </a:r>
                      <a:endParaRPr lang="en-US" sz="2400" dirty="0">
                        <a:solidFill>
                          <a:schemeClr val="bg1"/>
                        </a:solidFill>
                        <a:latin typeface="Segoe Print" panose="02000800000000000000" pitchFamily="2" charset="0"/>
                      </a:endParaRP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68513508"/>
                  </a:ext>
                </a:extLst>
              </a:tr>
              <a:tr h="680347">
                <a:tc>
                  <a:txBody>
                    <a:bodyPr/>
                    <a:lstStyle/>
                    <a:p>
                      <a:pPr algn="ctr"/>
                      <a:r>
                        <a:rPr lang="en-US" sz="2900" b="1" dirty="0">
                          <a:solidFill>
                            <a:schemeClr val="bg1"/>
                          </a:solidFill>
                          <a:latin typeface="Segoe Print" panose="02000800000000000000" pitchFamily="2" charset="0"/>
                        </a:rPr>
                        <a:t>M</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tc>
                  <a:txBody>
                    <a:bodyPr/>
                    <a:lstStyle/>
                    <a:p>
                      <a:pPr algn="ctr"/>
                      <a:r>
                        <a:rPr lang="en-US" sz="2900" dirty="0">
                          <a:solidFill>
                            <a:schemeClr val="bg1"/>
                          </a:solidFill>
                          <a:latin typeface="Segoe Print" panose="02000800000000000000" pitchFamily="2" charset="0"/>
                        </a:rPr>
                        <a:t>F</a:t>
                      </a:r>
                    </a:p>
                  </a:txBody>
                  <a:tcPr>
                    <a:lnL w="76200" cap="flat" cmpd="sng" algn="ctr">
                      <a:solidFill>
                        <a:schemeClr val="tx1"/>
                      </a:solidFill>
                      <a:prstDash val="solid"/>
                      <a:round/>
                      <a:headEnd type="none" w="med" len="med"/>
                      <a:tailEnd type="none" w="med" len="med"/>
                    </a:lnL>
                    <a:lnR w="76200" cap="flat" cmpd="sng" algn="ctr">
                      <a:solidFill>
                        <a:schemeClr val="tx1"/>
                      </a:solidFill>
                      <a:prstDash val="solid"/>
                      <a:round/>
                      <a:headEnd type="none" w="med" len="med"/>
                      <a:tailEnd type="none" w="med" len="med"/>
                    </a:ln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102594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sz="1056"/>
          </a:p>
        </p:txBody>
      </p:sp>
      <p:grpSp>
        <p:nvGrpSpPr>
          <p:cNvPr id="3" name="Group 3"/>
          <p:cNvGrpSpPr/>
          <p:nvPr/>
        </p:nvGrpSpPr>
        <p:grpSpPr>
          <a:xfrm>
            <a:off x="355918" y="3163194"/>
            <a:ext cx="17576165" cy="6517381"/>
            <a:chOff x="0" y="0"/>
            <a:chExt cx="4522891" cy="1677124"/>
          </a:xfrm>
        </p:grpSpPr>
        <p:sp>
          <p:nvSpPr>
            <p:cNvPr id="4" name="Freeform 4"/>
            <p:cNvSpPr/>
            <p:nvPr/>
          </p:nvSpPr>
          <p:spPr>
            <a:xfrm>
              <a:off x="0" y="0"/>
              <a:ext cx="4522891" cy="1677124"/>
            </a:xfrm>
            <a:custGeom>
              <a:avLst/>
              <a:gdLst/>
              <a:ahLst/>
              <a:cxnLst/>
              <a:rect l="l" t="t" r="r" b="b"/>
              <a:pathLst>
                <a:path w="4522891" h="1677124">
                  <a:moveTo>
                    <a:pt x="4405" y="0"/>
                  </a:moveTo>
                  <a:lnTo>
                    <a:pt x="4518487" y="0"/>
                  </a:lnTo>
                  <a:cubicBezTo>
                    <a:pt x="4519655" y="0"/>
                    <a:pt x="4520775" y="464"/>
                    <a:pt x="4521601" y="1290"/>
                  </a:cubicBezTo>
                  <a:cubicBezTo>
                    <a:pt x="4522427" y="2116"/>
                    <a:pt x="4522891" y="3237"/>
                    <a:pt x="4522891" y="4405"/>
                  </a:cubicBezTo>
                  <a:lnTo>
                    <a:pt x="4522891" y="1672719"/>
                  </a:lnTo>
                  <a:cubicBezTo>
                    <a:pt x="4522891" y="1673887"/>
                    <a:pt x="4522427" y="1675007"/>
                    <a:pt x="4521601" y="1675834"/>
                  </a:cubicBezTo>
                  <a:cubicBezTo>
                    <a:pt x="4520775" y="1676659"/>
                    <a:pt x="4519655" y="1677124"/>
                    <a:pt x="4518487" y="1677124"/>
                  </a:cubicBezTo>
                  <a:lnTo>
                    <a:pt x="4405" y="1677124"/>
                  </a:lnTo>
                  <a:cubicBezTo>
                    <a:pt x="1972" y="1677124"/>
                    <a:pt x="0" y="1675151"/>
                    <a:pt x="0" y="1672719"/>
                  </a:cubicBezTo>
                  <a:lnTo>
                    <a:pt x="0" y="4405"/>
                  </a:lnTo>
                  <a:cubicBezTo>
                    <a:pt x="0" y="3237"/>
                    <a:pt x="464" y="2116"/>
                    <a:pt x="1290" y="1290"/>
                  </a:cubicBezTo>
                  <a:cubicBezTo>
                    <a:pt x="2116" y="464"/>
                    <a:pt x="3237" y="0"/>
                    <a:pt x="4405" y="0"/>
                  </a:cubicBezTo>
                  <a:close/>
                </a:path>
              </a:pathLst>
            </a:custGeom>
            <a:solidFill>
              <a:srgbClr val="FFFFFF"/>
            </a:solidFill>
          </p:spPr>
          <p:txBody>
            <a:bodyPr/>
            <a:lstStyle/>
            <a:p>
              <a:endParaRPr lang="en-US" sz="1056"/>
            </a:p>
          </p:txBody>
        </p:sp>
        <p:sp>
          <p:nvSpPr>
            <p:cNvPr id="5" name="TextBox 5"/>
            <p:cNvSpPr txBox="1"/>
            <p:nvPr/>
          </p:nvSpPr>
          <p:spPr>
            <a:xfrm>
              <a:off x="0" y="-38100"/>
              <a:ext cx="4522891" cy="1715224"/>
            </a:xfrm>
            <a:prstGeom prst="rect">
              <a:avLst/>
            </a:prstGeom>
          </p:spPr>
          <p:txBody>
            <a:bodyPr lIns="50800" tIns="50800" rIns="50800" bIns="50800" rtlCol="0" anchor="ctr"/>
            <a:lstStyle/>
            <a:p>
              <a:pPr algn="ctr">
                <a:lnSpc>
                  <a:spcPts val="2659"/>
                </a:lnSpc>
              </a:pPr>
              <a:endParaRPr sz="1056"/>
            </a:p>
          </p:txBody>
        </p:sp>
      </p:grpSp>
      <p:grpSp>
        <p:nvGrpSpPr>
          <p:cNvPr id="6" name="Group 6"/>
          <p:cNvGrpSpPr/>
          <p:nvPr/>
        </p:nvGrpSpPr>
        <p:grpSpPr>
          <a:xfrm>
            <a:off x="815412" y="606429"/>
            <a:ext cx="16657181" cy="2240435"/>
            <a:chOff x="0" y="0"/>
            <a:chExt cx="4654386" cy="626027"/>
          </a:xfrm>
        </p:grpSpPr>
        <p:sp>
          <p:nvSpPr>
            <p:cNvPr id="7" name="Freeform 7"/>
            <p:cNvSpPr/>
            <p:nvPr/>
          </p:nvSpPr>
          <p:spPr>
            <a:xfrm>
              <a:off x="0" y="0"/>
              <a:ext cx="4654386" cy="626027"/>
            </a:xfrm>
            <a:custGeom>
              <a:avLst/>
              <a:gdLst/>
              <a:ahLst/>
              <a:cxnLst/>
              <a:rect l="l" t="t" r="r" b="b"/>
              <a:pathLst>
                <a:path w="4654386" h="626027">
                  <a:moveTo>
                    <a:pt x="6972" y="0"/>
                  </a:moveTo>
                  <a:lnTo>
                    <a:pt x="4647414" y="0"/>
                  </a:lnTo>
                  <a:cubicBezTo>
                    <a:pt x="4649263" y="0"/>
                    <a:pt x="4651036" y="735"/>
                    <a:pt x="4652344" y="2042"/>
                  </a:cubicBezTo>
                  <a:cubicBezTo>
                    <a:pt x="4653651" y="3349"/>
                    <a:pt x="4654386" y="5123"/>
                    <a:pt x="4654386" y="6972"/>
                  </a:cubicBezTo>
                  <a:lnTo>
                    <a:pt x="4654386" y="619055"/>
                  </a:lnTo>
                  <a:cubicBezTo>
                    <a:pt x="4654386" y="622906"/>
                    <a:pt x="4651264" y="626027"/>
                    <a:pt x="4647414" y="626027"/>
                  </a:cubicBezTo>
                  <a:lnTo>
                    <a:pt x="6972" y="626027"/>
                  </a:lnTo>
                  <a:cubicBezTo>
                    <a:pt x="5123" y="626027"/>
                    <a:pt x="3349" y="625293"/>
                    <a:pt x="2042" y="623985"/>
                  </a:cubicBezTo>
                  <a:cubicBezTo>
                    <a:pt x="735" y="622678"/>
                    <a:pt x="0" y="620904"/>
                    <a:pt x="0" y="619055"/>
                  </a:cubicBezTo>
                  <a:lnTo>
                    <a:pt x="0" y="6972"/>
                  </a:lnTo>
                  <a:cubicBezTo>
                    <a:pt x="0" y="5123"/>
                    <a:pt x="735" y="3349"/>
                    <a:pt x="2042" y="2042"/>
                  </a:cubicBezTo>
                  <a:cubicBezTo>
                    <a:pt x="3349" y="735"/>
                    <a:pt x="5123" y="0"/>
                    <a:pt x="6972" y="0"/>
                  </a:cubicBezTo>
                  <a:close/>
                </a:path>
              </a:pathLst>
            </a:custGeom>
            <a:solidFill>
              <a:srgbClr val="605D9F"/>
            </a:solidFill>
          </p:spPr>
          <p:txBody>
            <a:bodyPr/>
            <a:lstStyle/>
            <a:p>
              <a:endParaRPr lang="en-US" sz="1056"/>
            </a:p>
          </p:txBody>
        </p:sp>
        <p:sp>
          <p:nvSpPr>
            <p:cNvPr id="8" name="TextBox 8"/>
            <p:cNvSpPr txBox="1"/>
            <p:nvPr/>
          </p:nvSpPr>
          <p:spPr>
            <a:xfrm>
              <a:off x="0" y="-47625"/>
              <a:ext cx="4654386" cy="673652"/>
            </a:xfrm>
            <a:prstGeom prst="rect">
              <a:avLst/>
            </a:prstGeom>
          </p:spPr>
          <p:txBody>
            <a:bodyPr lIns="50800" tIns="50800" rIns="50800" bIns="50800" rtlCol="0" anchor="ctr"/>
            <a:lstStyle/>
            <a:p>
              <a:pPr algn="ctr">
                <a:lnSpc>
                  <a:spcPts val="2659"/>
                </a:lnSpc>
              </a:pPr>
              <a:endParaRPr sz="1056"/>
            </a:p>
          </p:txBody>
        </p:sp>
      </p:grpSp>
      <p:sp>
        <p:nvSpPr>
          <p:cNvPr id="10" name="TextBox 10"/>
          <p:cNvSpPr txBox="1"/>
          <p:nvPr/>
        </p:nvSpPr>
        <p:spPr>
          <a:xfrm>
            <a:off x="1028701" y="820495"/>
            <a:ext cx="16498571" cy="1744067"/>
          </a:xfrm>
          <a:prstGeom prst="rect">
            <a:avLst/>
          </a:prstGeom>
        </p:spPr>
        <p:txBody>
          <a:bodyPr lIns="0" tIns="0" rIns="0" bIns="0" rtlCol="0" anchor="t">
            <a:spAutoFit/>
          </a:bodyPr>
          <a:lstStyle/>
          <a:p>
            <a:pPr algn="ctr">
              <a:lnSpc>
                <a:spcPts val="13560"/>
              </a:lnSpc>
            </a:pPr>
            <a:r>
              <a:rPr lang="en-US" sz="13979">
                <a:solidFill>
                  <a:srgbClr val="FFFFFF"/>
                </a:solidFill>
                <a:latin typeface="Bobby Jones"/>
                <a:ea typeface="Bobby Jones"/>
                <a:cs typeface="Bobby Jones"/>
                <a:sym typeface="Bobby Jones"/>
              </a:rPr>
              <a:t>EICH TRO CHI!</a:t>
            </a:r>
          </a:p>
        </p:txBody>
      </p:sp>
      <p:sp>
        <p:nvSpPr>
          <p:cNvPr id="11" name="TextBox 11"/>
          <p:cNvSpPr txBox="1"/>
          <p:nvPr/>
        </p:nvSpPr>
        <p:spPr>
          <a:xfrm>
            <a:off x="12561272" y="3565285"/>
            <a:ext cx="4465760" cy="5438668"/>
          </a:xfrm>
          <a:prstGeom prst="rect">
            <a:avLst/>
          </a:prstGeom>
        </p:spPr>
        <p:txBody>
          <a:bodyPr wrap="square" lIns="0" tIns="0" rIns="0" bIns="0" rtlCol="0" anchor="t">
            <a:spAutoFit/>
          </a:bodyPr>
          <a:lstStyle/>
          <a:p>
            <a:pPr algn="ctr">
              <a:lnSpc>
                <a:spcPts val="10661"/>
              </a:lnSpc>
            </a:pPr>
            <a:r>
              <a:rPr lang="en-US" sz="7616" dirty="0">
                <a:solidFill>
                  <a:srgbClr val="000000"/>
                </a:solidFill>
                <a:latin typeface="Balsamiq Sans"/>
                <a:ea typeface="Balsamiq Sans"/>
                <a:cs typeface="Balsamiq Sans"/>
                <a:sym typeface="Balsamiq Sans"/>
              </a:rPr>
              <a:t>dawns</a:t>
            </a:r>
          </a:p>
          <a:p>
            <a:pPr algn="ctr">
              <a:lnSpc>
                <a:spcPts val="10661"/>
              </a:lnSpc>
            </a:pPr>
            <a:r>
              <a:rPr lang="en-US" sz="7616" dirty="0" err="1">
                <a:solidFill>
                  <a:srgbClr val="000000"/>
                </a:solidFill>
                <a:latin typeface="Balsamiq Sans"/>
                <a:ea typeface="Balsamiq Sans"/>
                <a:cs typeface="Balsamiq Sans"/>
                <a:sym typeface="Balsamiq Sans"/>
              </a:rPr>
              <a:t>helygen</a:t>
            </a:r>
            <a:endParaRPr lang="en-US" sz="7616" dirty="0">
              <a:solidFill>
                <a:srgbClr val="000000"/>
              </a:solidFill>
              <a:latin typeface="Balsamiq Sans"/>
              <a:ea typeface="Balsamiq Sans"/>
              <a:cs typeface="Balsamiq Sans"/>
              <a:sym typeface="Balsamiq Sans"/>
            </a:endParaRPr>
          </a:p>
          <a:p>
            <a:pPr algn="ctr">
              <a:lnSpc>
                <a:spcPts val="10661"/>
              </a:lnSpc>
            </a:pPr>
            <a:r>
              <a:rPr lang="en-US" sz="7616" dirty="0" err="1">
                <a:solidFill>
                  <a:srgbClr val="000000"/>
                </a:solidFill>
                <a:latin typeface="Balsamiq Sans"/>
                <a:ea typeface="Balsamiq Sans"/>
                <a:cs typeface="Balsamiq Sans"/>
                <a:sym typeface="Balsamiq Sans"/>
              </a:rPr>
              <a:t>cadair</a:t>
            </a:r>
            <a:endParaRPr lang="en-US" sz="7616" dirty="0">
              <a:solidFill>
                <a:srgbClr val="000000"/>
              </a:solidFill>
              <a:latin typeface="Balsamiq Sans"/>
              <a:ea typeface="Balsamiq Sans"/>
              <a:cs typeface="Balsamiq Sans"/>
              <a:sym typeface="Balsamiq Sans"/>
            </a:endParaRPr>
          </a:p>
          <a:p>
            <a:pPr algn="ctr">
              <a:lnSpc>
                <a:spcPts val="10661"/>
              </a:lnSpc>
              <a:spcBef>
                <a:spcPct val="0"/>
              </a:spcBef>
            </a:pPr>
            <a:r>
              <a:rPr lang="en-US" sz="7616" dirty="0" err="1">
                <a:solidFill>
                  <a:srgbClr val="000000"/>
                </a:solidFill>
                <a:latin typeface="Balsamiq Sans"/>
                <a:ea typeface="Balsamiq Sans"/>
                <a:cs typeface="Balsamiq Sans"/>
                <a:sym typeface="Balsamiq Sans"/>
              </a:rPr>
              <a:t>bwrdd</a:t>
            </a:r>
            <a:endParaRPr lang="en-US" sz="7616" dirty="0">
              <a:solidFill>
                <a:srgbClr val="000000"/>
              </a:solidFill>
              <a:latin typeface="Balsamiq Sans"/>
              <a:ea typeface="Balsamiq Sans"/>
              <a:cs typeface="Balsamiq Sans"/>
              <a:sym typeface="Balsamiq Sans"/>
            </a:endParaRPr>
          </a:p>
        </p:txBody>
      </p:sp>
      <p:sp>
        <p:nvSpPr>
          <p:cNvPr id="12" name="TextBox 12"/>
          <p:cNvSpPr txBox="1"/>
          <p:nvPr/>
        </p:nvSpPr>
        <p:spPr>
          <a:xfrm>
            <a:off x="1028699" y="3565285"/>
            <a:ext cx="5067301" cy="6810839"/>
          </a:xfrm>
          <a:prstGeom prst="rect">
            <a:avLst/>
          </a:prstGeom>
        </p:spPr>
        <p:txBody>
          <a:bodyPr wrap="square" lIns="0" tIns="0" rIns="0" bIns="0" rtlCol="0" anchor="t">
            <a:spAutoFit/>
          </a:bodyPr>
          <a:lstStyle/>
          <a:p>
            <a:pPr algn="ctr">
              <a:lnSpc>
                <a:spcPts val="10661"/>
              </a:lnSpc>
            </a:pPr>
            <a:r>
              <a:rPr lang="en-US" sz="7616" dirty="0" err="1">
                <a:solidFill>
                  <a:srgbClr val="000000"/>
                </a:solidFill>
                <a:latin typeface="Balsamiq Sans"/>
                <a:ea typeface="Balsamiq Sans"/>
                <a:cs typeface="Balsamiq Sans"/>
                <a:sym typeface="Balsamiq Sans"/>
              </a:rPr>
              <a:t>newyddion</a:t>
            </a:r>
            <a:endParaRPr lang="en-US" sz="7616" dirty="0">
              <a:solidFill>
                <a:srgbClr val="000000"/>
              </a:solidFill>
              <a:latin typeface="Balsamiq Sans"/>
              <a:ea typeface="Balsamiq Sans"/>
              <a:cs typeface="Balsamiq Sans"/>
              <a:sym typeface="Balsamiq Sans"/>
            </a:endParaRPr>
          </a:p>
          <a:p>
            <a:pPr algn="ctr">
              <a:lnSpc>
                <a:spcPts val="10661"/>
              </a:lnSpc>
            </a:pPr>
            <a:r>
              <a:rPr lang="en-US" sz="7616" dirty="0" err="1">
                <a:solidFill>
                  <a:srgbClr val="000000"/>
                </a:solidFill>
                <a:latin typeface="Balsamiq Sans"/>
                <a:ea typeface="Balsamiq Sans"/>
                <a:cs typeface="Balsamiq Sans"/>
                <a:sym typeface="Balsamiq Sans"/>
              </a:rPr>
              <a:t>iâ</a:t>
            </a:r>
            <a:endParaRPr lang="en-US" sz="7616" dirty="0">
              <a:solidFill>
                <a:srgbClr val="000000"/>
              </a:solidFill>
              <a:latin typeface="Balsamiq Sans"/>
              <a:ea typeface="Balsamiq Sans"/>
              <a:cs typeface="Balsamiq Sans"/>
              <a:sym typeface="Balsamiq Sans"/>
            </a:endParaRPr>
          </a:p>
          <a:p>
            <a:pPr algn="ctr">
              <a:lnSpc>
                <a:spcPts val="10661"/>
              </a:lnSpc>
            </a:pPr>
            <a:r>
              <a:rPr lang="en-US" sz="7616" dirty="0" err="1">
                <a:solidFill>
                  <a:srgbClr val="000000"/>
                </a:solidFill>
                <a:latin typeface="Balsamiq Sans"/>
                <a:ea typeface="Balsamiq Sans"/>
                <a:cs typeface="Balsamiq Sans"/>
                <a:sym typeface="Balsamiq Sans"/>
              </a:rPr>
              <a:t>crwban</a:t>
            </a:r>
            <a:endParaRPr lang="en-US" sz="7616" dirty="0">
              <a:solidFill>
                <a:srgbClr val="000000"/>
              </a:solidFill>
              <a:latin typeface="Balsamiq Sans"/>
              <a:ea typeface="Balsamiq Sans"/>
              <a:cs typeface="Balsamiq Sans"/>
              <a:sym typeface="Balsamiq Sans"/>
            </a:endParaRPr>
          </a:p>
          <a:p>
            <a:pPr algn="ctr">
              <a:lnSpc>
                <a:spcPts val="10661"/>
              </a:lnSpc>
            </a:pPr>
            <a:r>
              <a:rPr lang="en-US" sz="7616" dirty="0" err="1">
                <a:solidFill>
                  <a:srgbClr val="000000"/>
                </a:solidFill>
                <a:latin typeface="Balsamiq Sans"/>
                <a:ea typeface="Balsamiq Sans"/>
                <a:cs typeface="Balsamiq Sans"/>
                <a:sym typeface="Balsamiq Sans"/>
              </a:rPr>
              <a:t>esgus</a:t>
            </a:r>
            <a:endParaRPr lang="en-US" sz="7616" dirty="0">
              <a:solidFill>
                <a:srgbClr val="000000"/>
              </a:solidFill>
              <a:latin typeface="Balsamiq Sans"/>
              <a:ea typeface="Balsamiq Sans"/>
              <a:cs typeface="Balsamiq Sans"/>
              <a:sym typeface="Balsamiq Sans"/>
            </a:endParaRPr>
          </a:p>
          <a:p>
            <a:pPr algn="ctr">
              <a:lnSpc>
                <a:spcPts val="10661"/>
              </a:lnSpc>
              <a:spcBef>
                <a:spcPct val="0"/>
              </a:spcBef>
            </a:pPr>
            <a:endParaRPr lang="en-US" sz="7616" dirty="0">
              <a:solidFill>
                <a:srgbClr val="000000"/>
              </a:solidFill>
              <a:latin typeface="Balsamiq Sans"/>
              <a:ea typeface="Balsamiq Sans"/>
              <a:cs typeface="Balsamiq Sans"/>
              <a:sym typeface="Balsamiq Sans"/>
            </a:endParaRPr>
          </a:p>
        </p:txBody>
      </p:sp>
      <p:sp>
        <p:nvSpPr>
          <p:cNvPr id="13" name="TextBox 13"/>
          <p:cNvSpPr txBox="1"/>
          <p:nvPr/>
        </p:nvSpPr>
        <p:spPr>
          <a:xfrm>
            <a:off x="7568853" y="3565284"/>
            <a:ext cx="3519563" cy="5438668"/>
          </a:xfrm>
          <a:prstGeom prst="rect">
            <a:avLst/>
          </a:prstGeom>
        </p:spPr>
        <p:txBody>
          <a:bodyPr lIns="0" tIns="0" rIns="0" bIns="0" rtlCol="0" anchor="t">
            <a:spAutoFit/>
          </a:bodyPr>
          <a:lstStyle/>
          <a:p>
            <a:pPr algn="ctr">
              <a:lnSpc>
                <a:spcPts val="10661"/>
              </a:lnSpc>
            </a:pPr>
            <a:r>
              <a:rPr lang="en-US" sz="7616">
                <a:solidFill>
                  <a:srgbClr val="000000"/>
                </a:solidFill>
                <a:latin typeface="Balsamiq Sans"/>
                <a:ea typeface="Balsamiq Sans"/>
                <a:cs typeface="Balsamiq Sans"/>
                <a:sym typeface="Balsamiq Sans"/>
              </a:rPr>
              <a:t>afal</a:t>
            </a:r>
          </a:p>
          <a:p>
            <a:pPr algn="ctr">
              <a:lnSpc>
                <a:spcPts val="10661"/>
              </a:lnSpc>
            </a:pPr>
            <a:r>
              <a:rPr lang="en-US" sz="7616">
                <a:solidFill>
                  <a:srgbClr val="000000"/>
                </a:solidFill>
                <a:latin typeface="Balsamiq Sans"/>
                <a:ea typeface="Balsamiq Sans"/>
                <a:cs typeface="Balsamiq Sans"/>
                <a:sym typeface="Balsamiq Sans"/>
              </a:rPr>
              <a:t>swyddfa</a:t>
            </a:r>
          </a:p>
          <a:p>
            <a:pPr algn="ctr">
              <a:lnSpc>
                <a:spcPts val="10661"/>
              </a:lnSpc>
            </a:pPr>
            <a:r>
              <a:rPr lang="en-US" sz="7616">
                <a:solidFill>
                  <a:srgbClr val="000000"/>
                </a:solidFill>
                <a:latin typeface="Balsamiq Sans"/>
                <a:ea typeface="Balsamiq Sans"/>
                <a:cs typeface="Balsamiq Sans"/>
                <a:sym typeface="Balsamiq Sans"/>
              </a:rPr>
              <a:t>undeb</a:t>
            </a:r>
          </a:p>
          <a:p>
            <a:pPr algn="ctr">
              <a:lnSpc>
                <a:spcPts val="10661"/>
              </a:lnSpc>
              <a:spcBef>
                <a:spcPct val="0"/>
              </a:spcBef>
            </a:pPr>
            <a:r>
              <a:rPr lang="en-US" sz="7616">
                <a:solidFill>
                  <a:srgbClr val="000000"/>
                </a:solidFill>
                <a:latin typeface="Balsamiq Sans"/>
                <a:ea typeface="Balsamiq Sans"/>
                <a:cs typeface="Balsamiq Sans"/>
                <a:sym typeface="Balsamiq Sans"/>
              </a:rPr>
              <a:t>ystafell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US" sz="1056"/>
          </a:p>
        </p:txBody>
      </p:sp>
      <p:grpSp>
        <p:nvGrpSpPr>
          <p:cNvPr id="3" name="Group 3"/>
          <p:cNvGrpSpPr/>
          <p:nvPr/>
        </p:nvGrpSpPr>
        <p:grpSpPr>
          <a:xfrm>
            <a:off x="355918" y="3160055"/>
            <a:ext cx="17576165" cy="6517381"/>
            <a:chOff x="0" y="0"/>
            <a:chExt cx="4522891" cy="1677124"/>
          </a:xfrm>
        </p:grpSpPr>
        <p:sp>
          <p:nvSpPr>
            <p:cNvPr id="4" name="Freeform 4"/>
            <p:cNvSpPr/>
            <p:nvPr/>
          </p:nvSpPr>
          <p:spPr>
            <a:xfrm>
              <a:off x="0" y="0"/>
              <a:ext cx="4522891" cy="1677124"/>
            </a:xfrm>
            <a:custGeom>
              <a:avLst/>
              <a:gdLst/>
              <a:ahLst/>
              <a:cxnLst/>
              <a:rect l="l" t="t" r="r" b="b"/>
              <a:pathLst>
                <a:path w="4522891" h="1677124">
                  <a:moveTo>
                    <a:pt x="4405" y="0"/>
                  </a:moveTo>
                  <a:lnTo>
                    <a:pt x="4518487" y="0"/>
                  </a:lnTo>
                  <a:cubicBezTo>
                    <a:pt x="4519655" y="0"/>
                    <a:pt x="4520775" y="464"/>
                    <a:pt x="4521601" y="1290"/>
                  </a:cubicBezTo>
                  <a:cubicBezTo>
                    <a:pt x="4522427" y="2116"/>
                    <a:pt x="4522891" y="3237"/>
                    <a:pt x="4522891" y="4405"/>
                  </a:cubicBezTo>
                  <a:lnTo>
                    <a:pt x="4522891" y="1672719"/>
                  </a:lnTo>
                  <a:cubicBezTo>
                    <a:pt x="4522891" y="1673887"/>
                    <a:pt x="4522427" y="1675007"/>
                    <a:pt x="4521601" y="1675834"/>
                  </a:cubicBezTo>
                  <a:cubicBezTo>
                    <a:pt x="4520775" y="1676659"/>
                    <a:pt x="4519655" y="1677124"/>
                    <a:pt x="4518487" y="1677124"/>
                  </a:cubicBezTo>
                  <a:lnTo>
                    <a:pt x="4405" y="1677124"/>
                  </a:lnTo>
                  <a:cubicBezTo>
                    <a:pt x="1972" y="1677124"/>
                    <a:pt x="0" y="1675151"/>
                    <a:pt x="0" y="1672719"/>
                  </a:cubicBezTo>
                  <a:lnTo>
                    <a:pt x="0" y="4405"/>
                  </a:lnTo>
                  <a:cubicBezTo>
                    <a:pt x="0" y="3237"/>
                    <a:pt x="464" y="2116"/>
                    <a:pt x="1290" y="1290"/>
                  </a:cubicBezTo>
                  <a:cubicBezTo>
                    <a:pt x="2116" y="464"/>
                    <a:pt x="3237" y="0"/>
                    <a:pt x="4405" y="0"/>
                  </a:cubicBezTo>
                  <a:close/>
                </a:path>
              </a:pathLst>
            </a:custGeom>
            <a:solidFill>
              <a:srgbClr val="FFFFFF"/>
            </a:solidFill>
          </p:spPr>
          <p:txBody>
            <a:bodyPr/>
            <a:lstStyle/>
            <a:p>
              <a:endParaRPr lang="en-US" sz="1056"/>
            </a:p>
          </p:txBody>
        </p:sp>
        <p:sp>
          <p:nvSpPr>
            <p:cNvPr id="5" name="TextBox 5"/>
            <p:cNvSpPr txBox="1"/>
            <p:nvPr/>
          </p:nvSpPr>
          <p:spPr>
            <a:xfrm>
              <a:off x="0" y="-38100"/>
              <a:ext cx="4522891" cy="1715224"/>
            </a:xfrm>
            <a:prstGeom prst="rect">
              <a:avLst/>
            </a:prstGeom>
          </p:spPr>
          <p:txBody>
            <a:bodyPr lIns="50800" tIns="50800" rIns="50800" bIns="50800" rtlCol="0" anchor="ctr"/>
            <a:lstStyle/>
            <a:p>
              <a:pPr algn="ctr">
                <a:lnSpc>
                  <a:spcPts val="2659"/>
                </a:lnSpc>
              </a:pPr>
              <a:endParaRPr sz="1056"/>
            </a:p>
          </p:txBody>
        </p:sp>
      </p:grpSp>
      <p:grpSp>
        <p:nvGrpSpPr>
          <p:cNvPr id="6" name="Group 6"/>
          <p:cNvGrpSpPr/>
          <p:nvPr/>
        </p:nvGrpSpPr>
        <p:grpSpPr>
          <a:xfrm>
            <a:off x="815412" y="486483"/>
            <a:ext cx="16657181" cy="2240435"/>
            <a:chOff x="0" y="0"/>
            <a:chExt cx="4654386" cy="626027"/>
          </a:xfrm>
        </p:grpSpPr>
        <p:sp>
          <p:nvSpPr>
            <p:cNvPr id="7" name="Freeform 7"/>
            <p:cNvSpPr/>
            <p:nvPr/>
          </p:nvSpPr>
          <p:spPr>
            <a:xfrm>
              <a:off x="0" y="0"/>
              <a:ext cx="4654386" cy="626027"/>
            </a:xfrm>
            <a:custGeom>
              <a:avLst/>
              <a:gdLst/>
              <a:ahLst/>
              <a:cxnLst/>
              <a:rect l="l" t="t" r="r" b="b"/>
              <a:pathLst>
                <a:path w="4654386" h="626027">
                  <a:moveTo>
                    <a:pt x="6972" y="0"/>
                  </a:moveTo>
                  <a:lnTo>
                    <a:pt x="4647414" y="0"/>
                  </a:lnTo>
                  <a:cubicBezTo>
                    <a:pt x="4649263" y="0"/>
                    <a:pt x="4651036" y="735"/>
                    <a:pt x="4652344" y="2042"/>
                  </a:cubicBezTo>
                  <a:cubicBezTo>
                    <a:pt x="4653651" y="3349"/>
                    <a:pt x="4654386" y="5123"/>
                    <a:pt x="4654386" y="6972"/>
                  </a:cubicBezTo>
                  <a:lnTo>
                    <a:pt x="4654386" y="619055"/>
                  </a:lnTo>
                  <a:cubicBezTo>
                    <a:pt x="4654386" y="622906"/>
                    <a:pt x="4651264" y="626027"/>
                    <a:pt x="4647414" y="626027"/>
                  </a:cubicBezTo>
                  <a:lnTo>
                    <a:pt x="6972" y="626027"/>
                  </a:lnTo>
                  <a:cubicBezTo>
                    <a:pt x="5123" y="626027"/>
                    <a:pt x="3349" y="625293"/>
                    <a:pt x="2042" y="623985"/>
                  </a:cubicBezTo>
                  <a:cubicBezTo>
                    <a:pt x="735" y="622678"/>
                    <a:pt x="0" y="620904"/>
                    <a:pt x="0" y="619055"/>
                  </a:cubicBezTo>
                  <a:lnTo>
                    <a:pt x="0" y="6972"/>
                  </a:lnTo>
                  <a:cubicBezTo>
                    <a:pt x="0" y="5123"/>
                    <a:pt x="735" y="3349"/>
                    <a:pt x="2042" y="2042"/>
                  </a:cubicBezTo>
                  <a:cubicBezTo>
                    <a:pt x="3349" y="735"/>
                    <a:pt x="5123" y="0"/>
                    <a:pt x="6972" y="0"/>
                  </a:cubicBezTo>
                  <a:close/>
                </a:path>
              </a:pathLst>
            </a:custGeom>
            <a:solidFill>
              <a:srgbClr val="605D9F"/>
            </a:solidFill>
          </p:spPr>
          <p:txBody>
            <a:bodyPr/>
            <a:lstStyle/>
            <a:p>
              <a:endParaRPr lang="en-US" sz="1056"/>
            </a:p>
          </p:txBody>
        </p:sp>
        <p:sp>
          <p:nvSpPr>
            <p:cNvPr id="8" name="TextBox 8"/>
            <p:cNvSpPr txBox="1"/>
            <p:nvPr/>
          </p:nvSpPr>
          <p:spPr>
            <a:xfrm>
              <a:off x="0" y="-47625"/>
              <a:ext cx="4654386" cy="673652"/>
            </a:xfrm>
            <a:prstGeom prst="rect">
              <a:avLst/>
            </a:prstGeom>
          </p:spPr>
          <p:txBody>
            <a:bodyPr lIns="50800" tIns="50800" rIns="50800" bIns="50800" rtlCol="0" anchor="ctr"/>
            <a:lstStyle/>
            <a:p>
              <a:pPr algn="ctr">
                <a:lnSpc>
                  <a:spcPts val="2659"/>
                </a:lnSpc>
              </a:pPr>
              <a:endParaRPr sz="1056"/>
            </a:p>
          </p:txBody>
        </p:sp>
      </p:grpSp>
      <p:sp>
        <p:nvSpPr>
          <p:cNvPr id="10" name="TextBox 10"/>
          <p:cNvSpPr txBox="1"/>
          <p:nvPr/>
        </p:nvSpPr>
        <p:spPr>
          <a:xfrm>
            <a:off x="1028701" y="820495"/>
            <a:ext cx="16498571" cy="1744067"/>
          </a:xfrm>
          <a:prstGeom prst="rect">
            <a:avLst/>
          </a:prstGeom>
        </p:spPr>
        <p:txBody>
          <a:bodyPr lIns="0" tIns="0" rIns="0" bIns="0" rtlCol="0" anchor="t">
            <a:spAutoFit/>
          </a:bodyPr>
          <a:lstStyle/>
          <a:p>
            <a:pPr algn="ctr">
              <a:lnSpc>
                <a:spcPts val="13560"/>
              </a:lnSpc>
            </a:pPr>
            <a:r>
              <a:rPr lang="en-US" sz="13979">
                <a:solidFill>
                  <a:srgbClr val="FFFFFF"/>
                </a:solidFill>
                <a:latin typeface="Bobby Jones"/>
                <a:ea typeface="Bobby Jones"/>
                <a:cs typeface="Bobby Jones"/>
                <a:sym typeface="Bobby Jones"/>
              </a:rPr>
              <a:t>ATEBION!</a:t>
            </a:r>
          </a:p>
        </p:txBody>
      </p:sp>
      <p:sp>
        <p:nvSpPr>
          <p:cNvPr id="11" name="TextBox 11"/>
          <p:cNvSpPr txBox="1"/>
          <p:nvPr/>
        </p:nvSpPr>
        <p:spPr>
          <a:xfrm>
            <a:off x="13041517" y="3388859"/>
            <a:ext cx="4890565" cy="5438668"/>
          </a:xfrm>
          <a:prstGeom prst="rect">
            <a:avLst/>
          </a:prstGeom>
        </p:spPr>
        <p:txBody>
          <a:bodyPr wrap="square" lIns="0" tIns="0" rIns="0" bIns="0" rtlCol="0" anchor="t">
            <a:spAutoFit/>
          </a:bodyPr>
          <a:lstStyle/>
          <a:p>
            <a:pPr algn="just">
              <a:lnSpc>
                <a:spcPts val="10661"/>
              </a:lnSpc>
            </a:pPr>
            <a:r>
              <a:rPr lang="en-US" sz="7616" dirty="0">
                <a:solidFill>
                  <a:srgbClr val="00816D"/>
                </a:solidFill>
                <a:latin typeface="Balsamiq Sans"/>
                <a:ea typeface="Balsamiq Sans"/>
                <a:cs typeface="Balsamiq Sans"/>
                <a:sym typeface="Balsamiq Sans"/>
              </a:rPr>
              <a:t>y</a:t>
            </a:r>
            <a:r>
              <a:rPr lang="en-US" sz="7616" dirty="0">
                <a:solidFill>
                  <a:srgbClr val="000000"/>
                </a:solidFill>
                <a:latin typeface="Balsamiq Sans"/>
                <a:ea typeface="Balsamiq Sans"/>
                <a:cs typeface="Balsamiq Sans"/>
                <a:sym typeface="Balsamiq Sans"/>
              </a:rPr>
              <a:t> </a:t>
            </a:r>
            <a:r>
              <a:rPr lang="en-US" sz="7616" dirty="0" err="1">
                <a:solidFill>
                  <a:srgbClr val="FFB703"/>
                </a:solidFill>
                <a:latin typeface="Balsamiq Sans"/>
                <a:ea typeface="Balsamiq Sans"/>
                <a:cs typeface="Balsamiq Sans"/>
                <a:sym typeface="Balsamiq Sans"/>
              </a:rPr>
              <a:t>dd</a:t>
            </a:r>
            <a:r>
              <a:rPr lang="en-US" sz="7616" dirty="0" err="1">
                <a:solidFill>
                  <a:srgbClr val="000000"/>
                </a:solidFill>
                <a:latin typeface="Balsamiq Sans"/>
                <a:ea typeface="Balsamiq Sans"/>
                <a:cs typeface="Balsamiq Sans"/>
                <a:sym typeface="Balsamiq Sans"/>
              </a:rPr>
              <a:t>awns</a:t>
            </a:r>
            <a:endParaRPr lang="en-US" sz="7616" dirty="0">
              <a:solidFill>
                <a:srgbClr val="000000"/>
              </a:solidFill>
              <a:latin typeface="Balsamiq Sans"/>
              <a:ea typeface="Balsamiq Sans"/>
              <a:cs typeface="Balsamiq Sans"/>
              <a:sym typeface="Balsamiq Sans"/>
            </a:endParaRPr>
          </a:p>
          <a:p>
            <a:pPr algn="just">
              <a:lnSpc>
                <a:spcPts val="10661"/>
              </a:lnSpc>
            </a:pPr>
            <a:r>
              <a:rPr lang="en-US" sz="7616" dirty="0">
                <a:solidFill>
                  <a:srgbClr val="ED1C24"/>
                </a:solidFill>
                <a:latin typeface="Balsamiq Sans"/>
                <a:ea typeface="Balsamiq Sans"/>
                <a:cs typeface="Balsamiq Sans"/>
                <a:sym typeface="Balsamiq Sans"/>
              </a:rPr>
              <a:t>yr</a:t>
            </a:r>
            <a:r>
              <a:rPr lang="en-US" sz="7616" dirty="0">
                <a:solidFill>
                  <a:srgbClr val="000000"/>
                </a:solidFill>
                <a:latin typeface="Balsamiq Sans"/>
                <a:ea typeface="Balsamiq Sans"/>
                <a:cs typeface="Balsamiq Sans"/>
                <a:sym typeface="Balsamiq Sans"/>
              </a:rPr>
              <a:t> </a:t>
            </a:r>
            <a:r>
              <a:rPr lang="en-US" sz="7616" dirty="0" err="1">
                <a:solidFill>
                  <a:srgbClr val="000000"/>
                </a:solidFill>
                <a:latin typeface="Balsamiq Sans"/>
                <a:ea typeface="Balsamiq Sans"/>
                <a:cs typeface="Balsamiq Sans"/>
                <a:sym typeface="Balsamiq Sans"/>
              </a:rPr>
              <a:t>helygen</a:t>
            </a:r>
            <a:endParaRPr lang="en-US" sz="7616" dirty="0">
              <a:solidFill>
                <a:srgbClr val="000000"/>
              </a:solidFill>
              <a:latin typeface="Balsamiq Sans"/>
              <a:ea typeface="Balsamiq Sans"/>
              <a:cs typeface="Balsamiq Sans"/>
              <a:sym typeface="Balsamiq Sans"/>
            </a:endParaRPr>
          </a:p>
          <a:p>
            <a:pPr algn="just">
              <a:lnSpc>
                <a:spcPts val="10661"/>
              </a:lnSpc>
            </a:pPr>
            <a:r>
              <a:rPr lang="en-US" sz="7616" dirty="0">
                <a:solidFill>
                  <a:srgbClr val="00816D"/>
                </a:solidFill>
                <a:latin typeface="Balsamiq Sans"/>
                <a:ea typeface="Balsamiq Sans"/>
                <a:cs typeface="Balsamiq Sans"/>
                <a:sym typeface="Balsamiq Sans"/>
              </a:rPr>
              <a:t>y</a:t>
            </a:r>
            <a:r>
              <a:rPr lang="en-US" sz="7616" dirty="0">
                <a:solidFill>
                  <a:srgbClr val="000000"/>
                </a:solidFill>
                <a:latin typeface="Balsamiq Sans"/>
                <a:ea typeface="Balsamiq Sans"/>
                <a:cs typeface="Balsamiq Sans"/>
                <a:sym typeface="Balsamiq Sans"/>
              </a:rPr>
              <a:t> </a:t>
            </a:r>
            <a:r>
              <a:rPr lang="en-US" sz="7616" dirty="0" err="1">
                <a:solidFill>
                  <a:srgbClr val="FFB703"/>
                </a:solidFill>
                <a:latin typeface="Balsamiq Sans"/>
                <a:ea typeface="Balsamiq Sans"/>
                <a:cs typeface="Balsamiq Sans"/>
                <a:sym typeface="Balsamiq Sans"/>
              </a:rPr>
              <a:t>g</a:t>
            </a:r>
            <a:r>
              <a:rPr lang="en-US" sz="7616" dirty="0" err="1">
                <a:solidFill>
                  <a:srgbClr val="000000"/>
                </a:solidFill>
                <a:latin typeface="Balsamiq Sans"/>
                <a:ea typeface="Balsamiq Sans"/>
                <a:cs typeface="Balsamiq Sans"/>
                <a:sym typeface="Balsamiq Sans"/>
              </a:rPr>
              <a:t>adair</a:t>
            </a:r>
            <a:endParaRPr lang="en-US" sz="7616" dirty="0">
              <a:solidFill>
                <a:srgbClr val="000000"/>
              </a:solidFill>
              <a:latin typeface="Balsamiq Sans"/>
              <a:ea typeface="Balsamiq Sans"/>
              <a:cs typeface="Balsamiq Sans"/>
              <a:sym typeface="Balsamiq Sans"/>
            </a:endParaRPr>
          </a:p>
          <a:p>
            <a:pPr algn="just">
              <a:lnSpc>
                <a:spcPts val="10661"/>
              </a:lnSpc>
              <a:spcBef>
                <a:spcPct val="0"/>
              </a:spcBef>
            </a:pPr>
            <a:r>
              <a:rPr lang="en-US" sz="7616" dirty="0">
                <a:solidFill>
                  <a:srgbClr val="00816D"/>
                </a:solidFill>
                <a:latin typeface="Balsamiq Sans"/>
                <a:ea typeface="Balsamiq Sans"/>
                <a:cs typeface="Balsamiq Sans"/>
                <a:sym typeface="Balsamiq Sans"/>
              </a:rPr>
              <a:t>y </a:t>
            </a:r>
            <a:r>
              <a:rPr lang="en-US" sz="7616" dirty="0" err="1">
                <a:solidFill>
                  <a:srgbClr val="000000"/>
                </a:solidFill>
                <a:latin typeface="Balsamiq Sans"/>
                <a:ea typeface="Balsamiq Sans"/>
                <a:cs typeface="Balsamiq Sans"/>
                <a:sym typeface="Balsamiq Sans"/>
              </a:rPr>
              <a:t>bwrdd</a:t>
            </a:r>
            <a:endParaRPr lang="en-US" sz="7616" dirty="0">
              <a:solidFill>
                <a:srgbClr val="000000"/>
              </a:solidFill>
              <a:latin typeface="Balsamiq Sans"/>
              <a:ea typeface="Balsamiq Sans"/>
              <a:cs typeface="Balsamiq Sans"/>
              <a:sym typeface="Balsamiq Sans"/>
            </a:endParaRPr>
          </a:p>
        </p:txBody>
      </p:sp>
      <p:sp>
        <p:nvSpPr>
          <p:cNvPr id="12" name="TextBox 12"/>
          <p:cNvSpPr txBox="1"/>
          <p:nvPr/>
        </p:nvSpPr>
        <p:spPr>
          <a:xfrm>
            <a:off x="815412" y="3388858"/>
            <a:ext cx="6394264" cy="6810839"/>
          </a:xfrm>
          <a:prstGeom prst="rect">
            <a:avLst/>
          </a:prstGeom>
        </p:spPr>
        <p:txBody>
          <a:bodyPr lIns="0" tIns="0" rIns="0" bIns="0" rtlCol="0" anchor="t">
            <a:spAutoFit/>
          </a:bodyPr>
          <a:lstStyle/>
          <a:p>
            <a:pPr>
              <a:lnSpc>
                <a:spcPts val="10661"/>
              </a:lnSpc>
            </a:pPr>
            <a:r>
              <a:rPr lang="en-US" sz="7616">
                <a:solidFill>
                  <a:srgbClr val="00816D"/>
                </a:solidFill>
                <a:latin typeface="Balsamiq Sans"/>
                <a:ea typeface="Balsamiq Sans"/>
                <a:cs typeface="Balsamiq Sans"/>
                <a:sym typeface="Balsamiq Sans"/>
              </a:rPr>
              <a:t>y</a:t>
            </a:r>
            <a:r>
              <a:rPr lang="en-US" sz="7616">
                <a:solidFill>
                  <a:srgbClr val="000000"/>
                </a:solidFill>
                <a:latin typeface="Balsamiq Sans"/>
                <a:ea typeface="Balsamiq Sans"/>
                <a:cs typeface="Balsamiq Sans"/>
                <a:sym typeface="Balsamiq Sans"/>
              </a:rPr>
              <a:t> newyddion </a:t>
            </a:r>
          </a:p>
          <a:p>
            <a:pPr>
              <a:lnSpc>
                <a:spcPts val="10661"/>
              </a:lnSpc>
            </a:pPr>
            <a:r>
              <a:rPr lang="en-US" sz="7616">
                <a:solidFill>
                  <a:srgbClr val="ED1C24"/>
                </a:solidFill>
                <a:latin typeface="Balsamiq Sans"/>
                <a:ea typeface="Balsamiq Sans"/>
                <a:cs typeface="Balsamiq Sans"/>
                <a:sym typeface="Balsamiq Sans"/>
              </a:rPr>
              <a:t>yr</a:t>
            </a:r>
            <a:r>
              <a:rPr lang="en-US" sz="7616">
                <a:solidFill>
                  <a:srgbClr val="000000"/>
                </a:solidFill>
                <a:latin typeface="Balsamiq Sans"/>
                <a:ea typeface="Balsamiq Sans"/>
                <a:cs typeface="Balsamiq Sans"/>
                <a:sym typeface="Balsamiq Sans"/>
              </a:rPr>
              <a:t> iâ</a:t>
            </a:r>
          </a:p>
          <a:p>
            <a:pPr>
              <a:lnSpc>
                <a:spcPts val="10661"/>
              </a:lnSpc>
            </a:pPr>
            <a:r>
              <a:rPr lang="en-US" sz="7616">
                <a:solidFill>
                  <a:srgbClr val="00816D"/>
                </a:solidFill>
                <a:latin typeface="Balsamiq Sans"/>
                <a:ea typeface="Balsamiq Sans"/>
                <a:cs typeface="Balsamiq Sans"/>
                <a:sym typeface="Balsamiq Sans"/>
              </a:rPr>
              <a:t>y</a:t>
            </a:r>
            <a:r>
              <a:rPr lang="en-US" sz="7616">
                <a:solidFill>
                  <a:srgbClr val="000000"/>
                </a:solidFill>
                <a:latin typeface="Balsamiq Sans"/>
                <a:ea typeface="Balsamiq Sans"/>
                <a:cs typeface="Balsamiq Sans"/>
                <a:sym typeface="Balsamiq Sans"/>
              </a:rPr>
              <a:t> crwban</a:t>
            </a:r>
          </a:p>
          <a:p>
            <a:pPr>
              <a:lnSpc>
                <a:spcPts val="10661"/>
              </a:lnSpc>
            </a:pPr>
            <a:r>
              <a:rPr lang="en-US" sz="7616">
                <a:solidFill>
                  <a:srgbClr val="ED1C24"/>
                </a:solidFill>
                <a:latin typeface="Balsamiq Sans"/>
                <a:ea typeface="Balsamiq Sans"/>
                <a:cs typeface="Balsamiq Sans"/>
                <a:sym typeface="Balsamiq Sans"/>
              </a:rPr>
              <a:t>yr </a:t>
            </a:r>
            <a:r>
              <a:rPr lang="en-US" sz="7616">
                <a:solidFill>
                  <a:srgbClr val="000000"/>
                </a:solidFill>
                <a:latin typeface="Balsamiq Sans"/>
                <a:ea typeface="Balsamiq Sans"/>
                <a:cs typeface="Balsamiq Sans"/>
                <a:sym typeface="Balsamiq Sans"/>
              </a:rPr>
              <a:t>esgus</a:t>
            </a:r>
          </a:p>
          <a:p>
            <a:pPr algn="ctr">
              <a:lnSpc>
                <a:spcPts val="10661"/>
              </a:lnSpc>
              <a:spcBef>
                <a:spcPct val="0"/>
              </a:spcBef>
            </a:pPr>
            <a:endParaRPr lang="en-US" sz="7616">
              <a:solidFill>
                <a:srgbClr val="000000"/>
              </a:solidFill>
              <a:latin typeface="Balsamiq Sans"/>
              <a:ea typeface="Balsamiq Sans"/>
              <a:cs typeface="Balsamiq Sans"/>
              <a:sym typeface="Balsamiq Sans"/>
            </a:endParaRPr>
          </a:p>
        </p:txBody>
      </p:sp>
      <p:sp>
        <p:nvSpPr>
          <p:cNvPr id="13" name="TextBox 13"/>
          <p:cNvSpPr txBox="1"/>
          <p:nvPr/>
        </p:nvSpPr>
        <p:spPr>
          <a:xfrm>
            <a:off x="7169054" y="3388857"/>
            <a:ext cx="4794345" cy="5438668"/>
          </a:xfrm>
          <a:prstGeom prst="rect">
            <a:avLst/>
          </a:prstGeom>
        </p:spPr>
        <p:txBody>
          <a:bodyPr wrap="square" lIns="0" tIns="0" rIns="0" bIns="0" rtlCol="0" anchor="t">
            <a:spAutoFit/>
          </a:bodyPr>
          <a:lstStyle/>
          <a:p>
            <a:pPr>
              <a:lnSpc>
                <a:spcPts val="10661"/>
              </a:lnSpc>
            </a:pPr>
            <a:r>
              <a:rPr lang="en-US" sz="7616" dirty="0">
                <a:solidFill>
                  <a:srgbClr val="ED1C24"/>
                </a:solidFill>
                <a:latin typeface="Balsamiq Sans"/>
                <a:ea typeface="Balsamiq Sans"/>
                <a:cs typeface="Balsamiq Sans"/>
                <a:sym typeface="Balsamiq Sans"/>
              </a:rPr>
              <a:t>yr</a:t>
            </a:r>
            <a:r>
              <a:rPr lang="en-US" sz="7616" dirty="0">
                <a:solidFill>
                  <a:srgbClr val="000000"/>
                </a:solidFill>
                <a:latin typeface="Balsamiq Sans"/>
                <a:ea typeface="Balsamiq Sans"/>
                <a:cs typeface="Balsamiq Sans"/>
                <a:sym typeface="Balsamiq Sans"/>
              </a:rPr>
              <a:t> </a:t>
            </a:r>
            <a:r>
              <a:rPr lang="en-US" sz="7616" dirty="0" err="1">
                <a:solidFill>
                  <a:srgbClr val="000000"/>
                </a:solidFill>
                <a:latin typeface="Balsamiq Sans"/>
                <a:ea typeface="Balsamiq Sans"/>
                <a:cs typeface="Balsamiq Sans"/>
                <a:sym typeface="Balsamiq Sans"/>
              </a:rPr>
              <a:t>afal</a:t>
            </a:r>
            <a:endParaRPr lang="en-US" sz="7616" dirty="0">
              <a:solidFill>
                <a:srgbClr val="000000"/>
              </a:solidFill>
              <a:latin typeface="Balsamiq Sans"/>
              <a:ea typeface="Balsamiq Sans"/>
              <a:cs typeface="Balsamiq Sans"/>
              <a:sym typeface="Balsamiq Sans"/>
            </a:endParaRPr>
          </a:p>
          <a:p>
            <a:pPr>
              <a:lnSpc>
                <a:spcPts val="10661"/>
              </a:lnSpc>
            </a:pPr>
            <a:r>
              <a:rPr lang="en-US" sz="7616" dirty="0">
                <a:solidFill>
                  <a:srgbClr val="00816D"/>
                </a:solidFill>
                <a:latin typeface="Balsamiq Sans"/>
                <a:ea typeface="Balsamiq Sans"/>
                <a:cs typeface="Balsamiq Sans"/>
                <a:sym typeface="Balsamiq Sans"/>
              </a:rPr>
              <a:t>y</a:t>
            </a:r>
            <a:r>
              <a:rPr lang="en-US" sz="7616" dirty="0">
                <a:solidFill>
                  <a:srgbClr val="000000"/>
                </a:solidFill>
                <a:latin typeface="Balsamiq Sans"/>
                <a:ea typeface="Balsamiq Sans"/>
                <a:cs typeface="Balsamiq Sans"/>
                <a:sym typeface="Balsamiq Sans"/>
              </a:rPr>
              <a:t> </a:t>
            </a:r>
            <a:r>
              <a:rPr lang="en-US" sz="7616" dirty="0" err="1">
                <a:solidFill>
                  <a:srgbClr val="000000"/>
                </a:solidFill>
                <a:latin typeface="Balsamiq Sans"/>
                <a:ea typeface="Balsamiq Sans"/>
                <a:cs typeface="Balsamiq Sans"/>
                <a:sym typeface="Balsamiq Sans"/>
              </a:rPr>
              <a:t>swyddfa</a:t>
            </a:r>
            <a:endParaRPr lang="en-US" sz="7616" dirty="0">
              <a:solidFill>
                <a:srgbClr val="000000"/>
              </a:solidFill>
              <a:latin typeface="Balsamiq Sans"/>
              <a:ea typeface="Balsamiq Sans"/>
              <a:cs typeface="Balsamiq Sans"/>
              <a:sym typeface="Balsamiq Sans"/>
            </a:endParaRPr>
          </a:p>
          <a:p>
            <a:pPr>
              <a:lnSpc>
                <a:spcPts val="10661"/>
              </a:lnSpc>
            </a:pPr>
            <a:r>
              <a:rPr lang="en-US" sz="7616" dirty="0">
                <a:solidFill>
                  <a:srgbClr val="ED1C24"/>
                </a:solidFill>
                <a:latin typeface="Balsamiq Sans"/>
                <a:ea typeface="Balsamiq Sans"/>
                <a:cs typeface="Balsamiq Sans"/>
                <a:sym typeface="Balsamiq Sans"/>
              </a:rPr>
              <a:t>yr</a:t>
            </a:r>
            <a:r>
              <a:rPr lang="en-US" sz="7616" dirty="0">
                <a:solidFill>
                  <a:srgbClr val="000000"/>
                </a:solidFill>
                <a:latin typeface="Balsamiq Sans"/>
                <a:ea typeface="Balsamiq Sans"/>
                <a:cs typeface="Balsamiq Sans"/>
                <a:sym typeface="Balsamiq Sans"/>
              </a:rPr>
              <a:t> </a:t>
            </a:r>
            <a:r>
              <a:rPr lang="en-US" sz="7616" dirty="0" err="1">
                <a:solidFill>
                  <a:srgbClr val="000000"/>
                </a:solidFill>
                <a:latin typeface="Balsamiq Sans"/>
                <a:ea typeface="Balsamiq Sans"/>
                <a:cs typeface="Balsamiq Sans"/>
                <a:sym typeface="Balsamiq Sans"/>
              </a:rPr>
              <a:t>undeb</a:t>
            </a:r>
            <a:endParaRPr lang="en-US" sz="7616" dirty="0">
              <a:solidFill>
                <a:srgbClr val="000000"/>
              </a:solidFill>
              <a:latin typeface="Balsamiq Sans"/>
              <a:ea typeface="Balsamiq Sans"/>
              <a:cs typeface="Balsamiq Sans"/>
              <a:sym typeface="Balsamiq Sans"/>
            </a:endParaRPr>
          </a:p>
          <a:p>
            <a:pPr>
              <a:lnSpc>
                <a:spcPts val="10661"/>
              </a:lnSpc>
              <a:spcBef>
                <a:spcPct val="0"/>
              </a:spcBef>
            </a:pPr>
            <a:r>
              <a:rPr lang="en-US" sz="7616" dirty="0">
                <a:solidFill>
                  <a:srgbClr val="ED1C24"/>
                </a:solidFill>
                <a:latin typeface="Balsamiq Sans"/>
                <a:ea typeface="Balsamiq Sans"/>
                <a:cs typeface="Balsamiq Sans"/>
                <a:sym typeface="Balsamiq Sans"/>
              </a:rPr>
              <a:t>yr</a:t>
            </a:r>
            <a:r>
              <a:rPr lang="en-US" sz="7616" dirty="0">
                <a:solidFill>
                  <a:srgbClr val="000000"/>
                </a:solidFill>
                <a:latin typeface="Balsamiq Sans"/>
                <a:ea typeface="Balsamiq Sans"/>
                <a:cs typeface="Balsamiq Sans"/>
                <a:sym typeface="Balsamiq Sans"/>
              </a:rPr>
              <a:t> </a:t>
            </a:r>
            <a:r>
              <a:rPr lang="en-US" sz="7616" dirty="0" err="1">
                <a:solidFill>
                  <a:srgbClr val="000000"/>
                </a:solidFill>
                <a:latin typeface="Balsamiq Sans"/>
                <a:ea typeface="Balsamiq Sans"/>
                <a:cs typeface="Balsamiq Sans"/>
                <a:sym typeface="Balsamiq Sans"/>
              </a:rPr>
              <a:t>ystafell</a:t>
            </a:r>
            <a:endParaRPr lang="en-US" sz="7616" dirty="0">
              <a:solidFill>
                <a:srgbClr val="000000"/>
              </a:solidFill>
              <a:latin typeface="Balsamiq Sans"/>
              <a:ea typeface="Balsamiq Sans"/>
              <a:cs typeface="Balsamiq Sans"/>
              <a:sym typeface="Balsamiq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E02247D-763C-34B4-F8A0-C792DFCC8706}"/>
              </a:ext>
            </a:extLst>
          </p:cNvPr>
          <p:cNvGraphicFramePr>
            <a:graphicFrameLocks noGrp="1"/>
          </p:cNvGraphicFramePr>
          <p:nvPr>
            <p:extLst>
              <p:ext uri="{D42A27DB-BD31-4B8C-83A1-F6EECF244321}">
                <p14:modId xmlns:p14="http://schemas.microsoft.com/office/powerpoint/2010/main" val="2150720695"/>
              </p:ext>
            </p:extLst>
          </p:nvPr>
        </p:nvGraphicFramePr>
        <p:xfrm>
          <a:off x="5257800" y="3009900"/>
          <a:ext cx="8077200" cy="2921000"/>
        </p:xfrm>
        <a:graphic>
          <a:graphicData uri="http://schemas.openxmlformats.org/drawingml/2006/table">
            <a:tbl>
              <a:tblPr firstRow="1" bandRow="1">
                <a:tableStyleId>{5940675A-B579-460E-94D1-54222C63F5DA}</a:tableStyleId>
              </a:tblPr>
              <a:tblGrid>
                <a:gridCol w="2019300">
                  <a:extLst>
                    <a:ext uri="{9D8B030D-6E8A-4147-A177-3AD203B41FA5}">
                      <a16:colId xmlns:a16="http://schemas.microsoft.com/office/drawing/2014/main" val="3924818744"/>
                    </a:ext>
                  </a:extLst>
                </a:gridCol>
                <a:gridCol w="2019300">
                  <a:extLst>
                    <a:ext uri="{9D8B030D-6E8A-4147-A177-3AD203B41FA5}">
                      <a16:colId xmlns:a16="http://schemas.microsoft.com/office/drawing/2014/main" val="208820353"/>
                    </a:ext>
                  </a:extLst>
                </a:gridCol>
                <a:gridCol w="2019300">
                  <a:extLst>
                    <a:ext uri="{9D8B030D-6E8A-4147-A177-3AD203B41FA5}">
                      <a16:colId xmlns:a16="http://schemas.microsoft.com/office/drawing/2014/main" val="3616988017"/>
                    </a:ext>
                  </a:extLst>
                </a:gridCol>
                <a:gridCol w="2019300">
                  <a:extLst>
                    <a:ext uri="{9D8B030D-6E8A-4147-A177-3AD203B41FA5}">
                      <a16:colId xmlns:a16="http://schemas.microsoft.com/office/drawing/2014/main" val="404275582"/>
                    </a:ext>
                  </a:extLst>
                </a:gridCol>
              </a:tblGrid>
              <a:tr h="584200">
                <a:tc>
                  <a:txBody>
                    <a:bodyPr/>
                    <a:lstStyle/>
                    <a:p>
                      <a:pPr algn="ctr"/>
                      <a:r>
                        <a:rPr lang="en-US" sz="1800" dirty="0" err="1">
                          <a:latin typeface="Segoe UI" panose="020B0502040204020203" pitchFamily="34" charset="0"/>
                          <a:cs typeface="Segoe UI" panose="020B0502040204020203" pitchFamily="34" charset="0"/>
                        </a:rPr>
                        <a:t>dydd</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a:latin typeface="Segoe UI" panose="020B0502040204020203" pitchFamily="34" charset="0"/>
                          <a:cs typeface="Segoe UI" panose="020B0502040204020203" pitchFamily="34" charset="0"/>
                        </a:rPr>
                        <a:t>haul</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offeryn</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gardd</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8577278"/>
                  </a:ext>
                </a:extLst>
              </a:tr>
              <a:tr h="584200">
                <a:tc>
                  <a:txBody>
                    <a:bodyPr/>
                    <a:lstStyle/>
                    <a:p>
                      <a:pPr algn="ctr"/>
                      <a:r>
                        <a:rPr lang="en-US" sz="1800" dirty="0" err="1">
                          <a:latin typeface="Segoe UI" panose="020B0502040204020203" pitchFamily="34" charset="0"/>
                          <a:cs typeface="Segoe UI" panose="020B0502040204020203" pitchFamily="34" charset="0"/>
                        </a:rPr>
                        <a:t>cyfrifiadur</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pluen</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gwawr</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cartref</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48710647"/>
                  </a:ext>
                </a:extLst>
              </a:tr>
              <a:tr h="584200">
                <a:tc>
                  <a:txBody>
                    <a:bodyPr/>
                    <a:lstStyle/>
                    <a:p>
                      <a:pPr algn="ctr"/>
                      <a:r>
                        <a:rPr lang="en-US" sz="1800" dirty="0" err="1">
                          <a:latin typeface="Segoe UI" panose="020B0502040204020203" pitchFamily="34" charset="0"/>
                          <a:cs typeface="Segoe UI" panose="020B0502040204020203" pitchFamily="34" charset="0"/>
                        </a:rPr>
                        <a:t>ebol</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iaith</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esboniad</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breuddwyd</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15620826"/>
                  </a:ext>
                </a:extLst>
              </a:tr>
              <a:tr h="584200">
                <a:tc>
                  <a:txBody>
                    <a:bodyPr/>
                    <a:lstStyle/>
                    <a:p>
                      <a:pPr algn="ctr"/>
                      <a:r>
                        <a:rPr lang="en-US" sz="1800" dirty="0" err="1">
                          <a:latin typeface="Segoe UI" panose="020B0502040204020203" pitchFamily="34" charset="0"/>
                          <a:cs typeface="Segoe UI" panose="020B0502040204020203" pitchFamily="34" charset="0"/>
                        </a:rPr>
                        <a:t>byd</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sêr</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morfil</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antur</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9839153"/>
                  </a:ext>
                </a:extLst>
              </a:tr>
              <a:tr h="584200">
                <a:tc>
                  <a:txBody>
                    <a:bodyPr/>
                    <a:lstStyle/>
                    <a:p>
                      <a:pPr algn="ctr"/>
                      <a:r>
                        <a:rPr lang="en-US" sz="1800" dirty="0" err="1">
                          <a:latin typeface="Segoe UI" panose="020B0502040204020203" pitchFamily="34" charset="0"/>
                          <a:cs typeface="Segoe UI" panose="020B0502040204020203" pitchFamily="34" charset="0"/>
                        </a:rPr>
                        <a:t>angylion</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hanes</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oergell</a:t>
                      </a:r>
                      <a:endParaRPr lang="en-US" sz="1800" dirty="0">
                        <a:latin typeface="Segoe UI" panose="020B0502040204020203" pitchFamily="34" charset="0"/>
                        <a:cs typeface="Segoe UI" panose="020B0502040204020203"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800" dirty="0" err="1">
                          <a:latin typeface="Segoe UI" panose="020B0502040204020203" pitchFamily="34" charset="0"/>
                          <a:cs typeface="Segoe UI" panose="020B0502040204020203" pitchFamily="34" charset="0"/>
                        </a:rPr>
                        <a:t>sbectol</a:t>
                      </a:r>
                      <a:r>
                        <a:rPr lang="en-US" sz="1800" dirty="0">
                          <a:latin typeface="Segoe UI" panose="020B0502040204020203" pitchFamily="34" charset="0"/>
                          <a:cs typeface="Segoe UI" panose="020B0502040204020203" pitchFamily="34" charset="0"/>
                        </a:rPr>
                        <a:t> </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07901645"/>
                  </a:ext>
                </a:extLst>
              </a:tr>
            </a:tbl>
          </a:graphicData>
        </a:graphic>
      </p:graphicFrame>
      <p:sp>
        <p:nvSpPr>
          <p:cNvPr id="4" name="TextBox 3">
            <a:extLst>
              <a:ext uri="{FF2B5EF4-FFF2-40B4-BE49-F238E27FC236}">
                <a16:creationId xmlns:a16="http://schemas.microsoft.com/office/drawing/2014/main" id="{3190F6BE-C421-F33B-CE20-AB8B1451207E}"/>
              </a:ext>
            </a:extLst>
          </p:cNvPr>
          <p:cNvSpPr txBox="1"/>
          <p:nvPr/>
        </p:nvSpPr>
        <p:spPr>
          <a:xfrm>
            <a:off x="5105400" y="1866900"/>
            <a:ext cx="8077200" cy="923330"/>
          </a:xfrm>
          <a:prstGeom prst="rect">
            <a:avLst/>
          </a:prstGeom>
          <a:noFill/>
        </p:spPr>
        <p:txBody>
          <a:bodyPr wrap="square" rtlCol="0">
            <a:spAutoFit/>
          </a:bodyPr>
          <a:lstStyle/>
          <a:p>
            <a:r>
              <a:rPr lang="en-US" u="sng" dirty="0">
                <a:latin typeface="Segoe UI" panose="020B0502040204020203" pitchFamily="34" charset="0"/>
                <a:cs typeface="Segoe UI" panose="020B0502040204020203" pitchFamily="34" charset="0"/>
              </a:rPr>
              <a:t>Nod: </a:t>
            </a:r>
            <a:r>
              <a:rPr lang="en-US" u="sng" dirty="0" err="1">
                <a:latin typeface="Segoe UI" panose="020B0502040204020203" pitchFamily="34" charset="0"/>
                <a:cs typeface="Segoe UI" panose="020B0502040204020203" pitchFamily="34" charset="0"/>
              </a:rPr>
              <a:t>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ddefnyddio</a:t>
            </a:r>
            <a:r>
              <a:rPr lang="en-US" u="sng" dirty="0">
                <a:latin typeface="Segoe UI" panose="020B0502040204020203" pitchFamily="34" charset="0"/>
                <a:cs typeface="Segoe UI" panose="020B0502040204020203" pitchFamily="34" charset="0"/>
              </a:rPr>
              <a:t> y/yr </a:t>
            </a:r>
            <a:r>
              <a:rPr lang="en-US" u="sng" dirty="0" err="1">
                <a:latin typeface="Segoe UI" panose="020B0502040204020203" pitchFamily="34" charset="0"/>
                <a:cs typeface="Segoe UI" panose="020B0502040204020203" pitchFamily="34" charset="0"/>
              </a:rPr>
              <a:t>yn</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gywir</a:t>
            </a:r>
            <a:r>
              <a:rPr lang="en-US" dirty="0">
                <a:latin typeface="Segoe UI" panose="020B0502040204020203" pitchFamily="34" charset="0"/>
                <a:cs typeface="Segoe UI" panose="020B0502040204020203" pitchFamily="34" charset="0"/>
              </a:rPr>
              <a:t>                                                           Her </a:t>
            </a:r>
            <a:r>
              <a:rPr lang="en-US" dirty="0" err="1">
                <a:latin typeface="Segoe UI" panose="020B0502040204020203" pitchFamily="34" charset="0"/>
                <a:cs typeface="Segoe UI" panose="020B0502040204020203" pitchFamily="34" charset="0"/>
              </a:rPr>
              <a:t>Efydd</a:t>
            </a:r>
            <a:r>
              <a:rPr lang="en-US" dirty="0">
                <a:latin typeface="Segoe UI" panose="020B0502040204020203" pitchFamily="34" charset="0"/>
                <a:cs typeface="Segoe UI" panose="020B0502040204020203" pitchFamily="34" charset="0"/>
              </a:rPr>
              <a:t>                                                                          </a:t>
            </a:r>
          </a:p>
          <a:p>
            <a:endParaRPr lang="en-US" dirty="0">
              <a:latin typeface="Segoe UI" panose="020B0502040204020203" pitchFamily="34" charset="0"/>
              <a:cs typeface="Segoe UI" panose="020B0502040204020203" pitchFamily="34" charset="0"/>
            </a:endParaRPr>
          </a:p>
          <a:p>
            <a:r>
              <a:rPr lang="en-US" dirty="0" err="1">
                <a:latin typeface="Segoe UI" panose="020B0502040204020203" pitchFamily="34" charset="0"/>
                <a:cs typeface="Segoe UI" panose="020B0502040204020203" pitchFamily="34" charset="0"/>
              </a:rPr>
              <a:t>Ychwanegwch</a:t>
            </a:r>
            <a:r>
              <a:rPr lang="en-US" dirty="0">
                <a:latin typeface="Segoe UI" panose="020B0502040204020203" pitchFamily="34" charset="0"/>
                <a:cs typeface="Segoe UI" panose="020B0502040204020203" pitchFamily="34" charset="0"/>
              </a:rPr>
              <a:t> ’y’ neu ‘yr’ o </a:t>
            </a:r>
            <a:r>
              <a:rPr lang="en-US" dirty="0" err="1">
                <a:latin typeface="Segoe UI" panose="020B0502040204020203" pitchFamily="34" charset="0"/>
                <a:cs typeface="Segoe UI" panose="020B0502040204020203" pitchFamily="34" charset="0"/>
              </a:rPr>
              <a:t>flaen</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geiriau</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rhestr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isod</a:t>
            </a:r>
            <a:r>
              <a:rPr lang="en-US" dirty="0">
                <a:latin typeface="Segoe UI" panose="020B0502040204020203" pitchFamily="34" charset="0"/>
                <a:cs typeface="Segoe UI" panose="020B0502040204020203" pitchFamily="34" charset="0"/>
              </a:rPr>
              <a:t>:</a:t>
            </a:r>
          </a:p>
        </p:txBody>
      </p:sp>
      <p:sp>
        <p:nvSpPr>
          <p:cNvPr id="5" name="TextBox 4">
            <a:extLst>
              <a:ext uri="{FF2B5EF4-FFF2-40B4-BE49-F238E27FC236}">
                <a16:creationId xmlns:a16="http://schemas.microsoft.com/office/drawing/2014/main" id="{76ECABFF-8A68-451E-ECB3-36AD992E8AD1}"/>
              </a:ext>
            </a:extLst>
          </p:cNvPr>
          <p:cNvSpPr txBox="1"/>
          <p:nvPr/>
        </p:nvSpPr>
        <p:spPr>
          <a:xfrm>
            <a:off x="5257800" y="6184188"/>
            <a:ext cx="8229600" cy="3364704"/>
          </a:xfrm>
          <a:prstGeom prst="rect">
            <a:avLst/>
          </a:prstGeom>
          <a:noFill/>
        </p:spPr>
        <p:txBody>
          <a:bodyPr wrap="square" rtlCol="0">
            <a:spAutoFit/>
          </a:bodyPr>
          <a:lstStyle/>
          <a:p>
            <a:pPr>
              <a:lnSpc>
                <a:spcPct val="150000"/>
              </a:lnSpc>
            </a:pPr>
            <a:r>
              <a:rPr lang="en-US" u="sng" dirty="0" err="1">
                <a:latin typeface="Segoe UI" panose="020B0502040204020203" pitchFamily="34" charset="0"/>
                <a:cs typeface="Segoe UI" panose="020B0502040204020203" pitchFamily="34" charset="0"/>
              </a:rPr>
              <a:t>Meini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Prawf</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Llwyddiant</a:t>
            </a:r>
            <a:r>
              <a:rPr lang="en-US" u="sng" dirty="0">
                <a:latin typeface="Segoe UI" panose="020B0502040204020203" pitchFamily="34" charset="0"/>
                <a:cs typeface="Segoe UI" panose="020B0502040204020203" pitchFamily="34" charset="0"/>
              </a:rPr>
              <a:t> </a:t>
            </a: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Darllenwch</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geiriau</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allan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uchel</a:t>
            </a:r>
            <a:r>
              <a:rPr lang="en-US" dirty="0">
                <a:latin typeface="Segoe UI" panose="020B0502040204020203" pitchFamily="34" charset="0"/>
                <a:cs typeface="Segoe UI" panose="020B0502040204020203" pitchFamily="34" charset="0"/>
              </a:rPr>
              <a:t>, </a:t>
            </a: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Penderfynwch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os</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ydy’r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gair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dechrau</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gyda</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llafariaid</a:t>
            </a:r>
            <a:r>
              <a:rPr lang="en-US" dirty="0">
                <a:latin typeface="Segoe UI" panose="020B0502040204020203" pitchFamily="34" charset="0"/>
                <a:cs typeface="Segoe UI" panose="020B0502040204020203" pitchFamily="34" charset="0"/>
              </a:rPr>
              <a:t> neu </a:t>
            </a:r>
            <a:r>
              <a:rPr lang="en-US" dirty="0" err="1">
                <a:latin typeface="Segoe UI" panose="020B0502040204020203" pitchFamily="34" charset="0"/>
                <a:cs typeface="Segoe UI" panose="020B0502040204020203" pitchFamily="34" charset="0"/>
              </a:rPr>
              <a:t>gytseiniaid</a:t>
            </a:r>
            <a:r>
              <a:rPr lang="en-US" dirty="0">
                <a:latin typeface="Segoe UI" panose="020B0502040204020203" pitchFamily="34" charset="0"/>
                <a:cs typeface="Segoe UI" panose="020B0502040204020203" pitchFamily="34" charset="0"/>
              </a:rPr>
              <a:t>,</a:t>
            </a: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Ychwanegwch</a:t>
            </a:r>
            <a:r>
              <a:rPr lang="en-US" dirty="0">
                <a:latin typeface="Segoe UI" panose="020B0502040204020203" pitchFamily="34" charset="0"/>
                <a:cs typeface="Segoe UI" panose="020B0502040204020203" pitchFamily="34" charset="0"/>
              </a:rPr>
              <a:t> nail ai ‘y’ neu ‘yr’ o </a:t>
            </a:r>
            <a:r>
              <a:rPr lang="en-US" dirty="0" err="1">
                <a:latin typeface="Segoe UI" panose="020B0502040204020203" pitchFamily="34" charset="0"/>
                <a:cs typeface="Segoe UI" panose="020B0502040204020203" pitchFamily="34" charset="0"/>
              </a:rPr>
              <a:t>flaen</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gair</a:t>
            </a:r>
            <a:r>
              <a:rPr lang="en-US" dirty="0">
                <a:latin typeface="Segoe UI" panose="020B0502040204020203" pitchFamily="34" charset="0"/>
                <a:cs typeface="Segoe UI" panose="020B0502040204020203" pitchFamily="34" charset="0"/>
              </a:rPr>
              <a:t>. </a:t>
            </a:r>
          </a:p>
          <a:p>
            <a:pPr marL="342900" indent="-342900">
              <a:lnSpc>
                <a:spcPct val="150000"/>
              </a:lnSpc>
              <a:buAutoNum type="arabicPeriod"/>
            </a:pPr>
            <a:endParaRPr lang="en-US" dirty="0">
              <a:latin typeface="Segoe UI" panose="020B0502040204020203" pitchFamily="34" charset="0"/>
              <a:cs typeface="Segoe UI" panose="020B0502040204020203" pitchFamily="34" charset="0"/>
            </a:endParaRPr>
          </a:p>
          <a:p>
            <a:pPr>
              <a:lnSpc>
                <a:spcPct val="150000"/>
              </a:lnSpc>
            </a:pPr>
            <a:r>
              <a:rPr lang="en-US" dirty="0">
                <a:solidFill>
                  <a:schemeClr val="accent4">
                    <a:lumMod val="75000"/>
                  </a:schemeClr>
                </a:solidFill>
                <a:latin typeface="Segoe UI" panose="020B0502040204020203" pitchFamily="34" charset="0"/>
                <a:cs typeface="Segoe UI" panose="020B0502040204020203" pitchFamily="34" charset="0"/>
              </a:rPr>
              <a:t>Her:</a:t>
            </a:r>
          </a:p>
          <a:p>
            <a:pPr>
              <a:lnSpc>
                <a:spcPct val="150000"/>
              </a:lnSpc>
            </a:pPr>
            <a:r>
              <a:rPr lang="en-US" dirty="0">
                <a:solidFill>
                  <a:schemeClr val="accent4">
                    <a:lumMod val="75000"/>
                  </a:schemeClr>
                </a:solidFill>
                <a:latin typeface="Segoe UI" panose="020B0502040204020203" pitchFamily="34" charset="0"/>
                <a:cs typeface="Segoe UI" panose="020B0502040204020203" pitchFamily="34" charset="0"/>
              </a:rPr>
              <a:t>A </a:t>
            </a:r>
            <a:r>
              <a:rPr lang="en-US" dirty="0" err="1">
                <a:solidFill>
                  <a:schemeClr val="accent4">
                    <a:lumMod val="75000"/>
                  </a:schemeClr>
                </a:solidFill>
                <a:latin typeface="Segoe UI" panose="020B0502040204020203" pitchFamily="34" charset="0"/>
                <a:cs typeface="Segoe UI" panose="020B0502040204020203" pitchFamily="34" charset="0"/>
              </a:rPr>
              <a:t>fedrwch</a:t>
            </a:r>
            <a:r>
              <a:rPr lang="en-US" dirty="0">
                <a:solidFill>
                  <a:schemeClr val="accent4">
                    <a:lumMod val="75000"/>
                  </a:schemeClr>
                </a:solidFill>
                <a:latin typeface="Segoe UI" panose="020B0502040204020203" pitchFamily="34" charset="0"/>
                <a:cs typeface="Segoe UI" panose="020B0502040204020203" pitchFamily="34" charset="0"/>
              </a:rPr>
              <a:t> chi </a:t>
            </a:r>
            <a:r>
              <a:rPr lang="en-US" dirty="0" err="1">
                <a:solidFill>
                  <a:schemeClr val="accent4">
                    <a:lumMod val="75000"/>
                  </a:schemeClr>
                </a:solidFill>
                <a:latin typeface="Segoe UI" panose="020B0502040204020203" pitchFamily="34" charset="0"/>
                <a:cs typeface="Segoe UI" panose="020B0502040204020203" pitchFamily="34" charset="0"/>
              </a:rPr>
              <a:t>ychwanegu</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geiriau</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eich</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hunain</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Edrychwch</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trwy</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eiriadur</a:t>
            </a:r>
            <a:r>
              <a:rPr lang="en-US" dirty="0">
                <a:solidFill>
                  <a:schemeClr val="accent4">
                    <a:lumMod val="75000"/>
                  </a:schemeClr>
                </a:solidFill>
                <a:latin typeface="Segoe UI" panose="020B0502040204020203" pitchFamily="34" charset="0"/>
                <a:cs typeface="Segoe UI" panose="020B0502040204020203" pitchFamily="34" charset="0"/>
              </a:rPr>
              <a:t> ac </a:t>
            </a:r>
            <a:r>
              <a:rPr lang="en-US" dirty="0" err="1">
                <a:solidFill>
                  <a:schemeClr val="accent4">
                    <a:lumMod val="75000"/>
                  </a:schemeClr>
                </a:solidFill>
                <a:latin typeface="Segoe UI" panose="020B0502040204020203" pitchFamily="34" charset="0"/>
                <a:cs typeface="Segoe UI" panose="020B0502040204020203" pitchFamily="34" charset="0"/>
              </a:rPr>
              <a:t>ychwanegwch</a:t>
            </a:r>
            <a:r>
              <a:rPr lang="en-US" dirty="0">
                <a:solidFill>
                  <a:schemeClr val="accent4">
                    <a:lumMod val="75000"/>
                  </a:schemeClr>
                </a:solidFill>
                <a:latin typeface="Segoe UI" panose="020B0502040204020203" pitchFamily="34" charset="0"/>
                <a:cs typeface="Segoe UI" panose="020B0502040204020203" pitchFamily="34" charset="0"/>
              </a:rPr>
              <a:t> y/yr o </a:t>
            </a:r>
            <a:r>
              <a:rPr lang="en-US" dirty="0" err="1">
                <a:solidFill>
                  <a:schemeClr val="accent4">
                    <a:lumMod val="75000"/>
                  </a:schemeClr>
                </a:solidFill>
                <a:latin typeface="Segoe UI" panose="020B0502040204020203" pitchFamily="34" charset="0"/>
                <a:cs typeface="Segoe UI" panose="020B0502040204020203" pitchFamily="34" charset="0"/>
              </a:rPr>
              <a:t>flaen</a:t>
            </a:r>
            <a:r>
              <a:rPr lang="en-US" dirty="0">
                <a:solidFill>
                  <a:schemeClr val="accent4">
                    <a:lumMod val="75000"/>
                  </a:schemeClr>
                </a:solidFill>
                <a:latin typeface="Segoe UI" panose="020B0502040204020203" pitchFamily="34" charset="0"/>
                <a:cs typeface="Segoe UI" panose="020B0502040204020203" pitchFamily="34" charset="0"/>
              </a:rPr>
              <a:t> y </a:t>
            </a:r>
            <a:r>
              <a:rPr lang="en-US" dirty="0" err="1">
                <a:solidFill>
                  <a:schemeClr val="accent4">
                    <a:lumMod val="75000"/>
                  </a:schemeClr>
                </a:solidFill>
                <a:latin typeface="Segoe UI" panose="020B0502040204020203" pitchFamily="34" charset="0"/>
                <a:cs typeface="Segoe UI" panose="020B0502040204020203" pitchFamily="34" charset="0"/>
              </a:rPr>
              <a:t>geiriau</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yn</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eich</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llyfrau</a:t>
            </a:r>
            <a:r>
              <a:rPr lang="en-US" dirty="0">
                <a:solidFill>
                  <a:schemeClr val="accent4">
                    <a:lumMod val="75000"/>
                  </a:schemeClr>
                </a:solidFill>
                <a:latin typeface="Segoe UI" panose="020B0502040204020203" pitchFamily="34" charset="0"/>
                <a:cs typeface="Segoe UI" panose="020B0502040204020203" pitchFamily="34" charset="0"/>
              </a:rPr>
              <a:t>!</a:t>
            </a:r>
          </a:p>
        </p:txBody>
      </p:sp>
      <p:sp>
        <p:nvSpPr>
          <p:cNvPr id="6" name="Rectangle 5">
            <a:extLst>
              <a:ext uri="{FF2B5EF4-FFF2-40B4-BE49-F238E27FC236}">
                <a16:creationId xmlns:a16="http://schemas.microsoft.com/office/drawing/2014/main" id="{AEC8DBF9-D07B-7391-DAC1-66EAAEEA13C8}"/>
              </a:ext>
            </a:extLst>
          </p:cNvPr>
          <p:cNvSpPr/>
          <p:nvPr/>
        </p:nvSpPr>
        <p:spPr>
          <a:xfrm>
            <a:off x="5105400" y="1562100"/>
            <a:ext cx="8382000" cy="8175068"/>
          </a:xfrm>
          <a:prstGeom prst="rect">
            <a:avLst/>
          </a:prstGeom>
          <a:noFill/>
          <a:ln w="38100"/>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4162963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228B45-4CB3-3C22-37CF-61E68CB4E361}"/>
              </a:ext>
            </a:extLst>
          </p:cNvPr>
          <p:cNvSpPr txBox="1"/>
          <p:nvPr/>
        </p:nvSpPr>
        <p:spPr>
          <a:xfrm>
            <a:off x="4800600" y="1638300"/>
            <a:ext cx="9677400" cy="6688691"/>
          </a:xfrm>
          <a:prstGeom prst="rect">
            <a:avLst/>
          </a:prstGeom>
          <a:noFill/>
          <a:ln w="38100">
            <a:solidFill>
              <a:schemeClr val="tx1"/>
            </a:solidFill>
          </a:ln>
        </p:spPr>
        <p:txBody>
          <a:bodyPr wrap="square" rtlCol="0">
            <a:spAutoFit/>
          </a:bodyPr>
          <a:lstStyle/>
          <a:p>
            <a:pPr>
              <a:lnSpc>
                <a:spcPct val="150000"/>
              </a:lnSpc>
            </a:pPr>
            <a:r>
              <a:rPr lang="en-US" u="sng" dirty="0">
                <a:latin typeface="Segoe UI" panose="020B0502040204020203" pitchFamily="34" charset="0"/>
                <a:cs typeface="Segoe UI" panose="020B0502040204020203" pitchFamily="34" charset="0"/>
              </a:rPr>
              <a:t>Nod: </a:t>
            </a:r>
            <a:r>
              <a:rPr lang="en-US" u="sng" dirty="0" err="1">
                <a:latin typeface="Segoe UI" panose="020B0502040204020203" pitchFamily="34" charset="0"/>
                <a:cs typeface="Segoe UI" panose="020B0502040204020203" pitchFamily="34" charset="0"/>
              </a:rPr>
              <a:t>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ddefnyddio</a:t>
            </a:r>
            <a:r>
              <a:rPr lang="en-US" u="sng" dirty="0">
                <a:latin typeface="Segoe UI" panose="020B0502040204020203" pitchFamily="34" charset="0"/>
                <a:cs typeface="Segoe UI" panose="020B0502040204020203" pitchFamily="34" charset="0"/>
              </a:rPr>
              <a:t> y/yr </a:t>
            </a:r>
            <a:r>
              <a:rPr lang="en-US" u="sng" dirty="0" err="1">
                <a:latin typeface="Segoe UI" panose="020B0502040204020203" pitchFamily="34" charset="0"/>
                <a:cs typeface="Segoe UI" panose="020B0502040204020203" pitchFamily="34" charset="0"/>
              </a:rPr>
              <a:t>yn</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gywir</a:t>
            </a:r>
            <a:r>
              <a:rPr lang="en-US" u="sng" dirty="0">
                <a:latin typeface="Segoe UI" panose="020B0502040204020203" pitchFamily="34" charset="0"/>
                <a:cs typeface="Segoe UI" panose="020B0502040204020203" pitchFamily="34" charset="0"/>
              </a:rPr>
              <a:t> </a:t>
            </a:r>
            <a:r>
              <a:rPr lang="en-US" dirty="0">
                <a:latin typeface="Segoe UI" panose="020B0502040204020203" pitchFamily="34" charset="0"/>
                <a:cs typeface="Segoe UI" panose="020B0502040204020203" pitchFamily="34" charset="0"/>
              </a:rPr>
              <a:t>                                                                                     Her Arian</a:t>
            </a:r>
          </a:p>
          <a:p>
            <a:pPr>
              <a:lnSpc>
                <a:spcPct val="150000"/>
              </a:lnSpc>
            </a:pPr>
            <a:endParaRPr lang="en-US" dirty="0">
              <a:latin typeface="Segoe UI" panose="020B0502040204020203" pitchFamily="34" charset="0"/>
              <a:cs typeface="Segoe UI" panose="020B0502040204020203" pitchFamily="34" charset="0"/>
            </a:endParaRPr>
          </a:p>
          <a:p>
            <a:pPr>
              <a:lnSpc>
                <a:spcPct val="150000"/>
              </a:lnSpc>
            </a:pPr>
            <a:r>
              <a:rPr lang="en-US" dirty="0" err="1">
                <a:latin typeface="Segoe UI" panose="020B0502040204020203" pitchFamily="34" charset="0"/>
                <a:cs typeface="Segoe UI" panose="020B0502040204020203" pitchFamily="34" charset="0"/>
              </a:rPr>
              <a:t>Ffurfiwch</a:t>
            </a:r>
            <a:r>
              <a:rPr lang="en-US" dirty="0">
                <a:latin typeface="Segoe UI" panose="020B0502040204020203" pitchFamily="34" charset="0"/>
                <a:cs typeface="Segoe UI" panose="020B0502040204020203" pitchFamily="34" charset="0"/>
              </a:rPr>
              <a:t> 10 o </a:t>
            </a:r>
            <a:r>
              <a:rPr lang="en-US" dirty="0" err="1">
                <a:latin typeface="Segoe UI" panose="020B0502040204020203" pitchFamily="34" charset="0"/>
                <a:cs typeface="Segoe UI" panose="020B0502040204020203" pitchFamily="34" charset="0"/>
              </a:rPr>
              <a:t>frawddegau</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gwirion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sy’n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cynnwys</a:t>
            </a:r>
            <a:r>
              <a:rPr lang="en-US" dirty="0">
                <a:latin typeface="Segoe UI" panose="020B0502040204020203" pitchFamily="34" charset="0"/>
                <a:cs typeface="Segoe UI" panose="020B0502040204020203" pitchFamily="34" charset="0"/>
              </a:rPr>
              <a:t> y/yr </a:t>
            </a:r>
            <a:r>
              <a:rPr lang="en-US" dirty="0" err="1">
                <a:latin typeface="Segoe UI" panose="020B0502040204020203" pitchFamily="34" charset="0"/>
                <a:cs typeface="Segoe UI" panose="020B0502040204020203" pitchFamily="34" charset="0"/>
              </a:rPr>
              <a:t>gan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ddefnyddio</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geiriadur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i</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ddarganfod</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geiriau</a:t>
            </a:r>
            <a:r>
              <a:rPr lang="en-US" dirty="0">
                <a:latin typeface="Segoe UI" panose="020B0502040204020203" pitchFamily="34" charset="0"/>
                <a:cs typeface="Segoe UI" panose="020B0502040204020203" pitchFamily="34" charset="0"/>
              </a:rPr>
              <a:t>!</a:t>
            </a:r>
          </a:p>
          <a:p>
            <a:pPr>
              <a:lnSpc>
                <a:spcPct val="150000"/>
              </a:lnSpc>
            </a:pPr>
            <a:endParaRPr lang="en-US" dirty="0">
              <a:latin typeface="Segoe UI" panose="020B0502040204020203" pitchFamily="34" charset="0"/>
              <a:cs typeface="Segoe UI" panose="020B0502040204020203" pitchFamily="34" charset="0"/>
            </a:endParaRPr>
          </a:p>
          <a:p>
            <a:pPr>
              <a:lnSpc>
                <a:spcPct val="150000"/>
              </a:lnSpc>
            </a:pPr>
            <a:r>
              <a:rPr lang="en-US" dirty="0" err="1">
                <a:latin typeface="Segoe UI" panose="020B0502040204020203" pitchFamily="34" charset="0"/>
                <a:cs typeface="Segoe UI" panose="020B0502040204020203" pitchFamily="34" charset="0"/>
              </a:rPr>
              <a:t>e.e</a:t>
            </a:r>
            <a:r>
              <a:rPr lang="en-US" dirty="0">
                <a:latin typeface="Segoe UI" panose="020B0502040204020203" pitchFamily="34" charset="0"/>
                <a:cs typeface="Segoe UI" panose="020B0502040204020203" pitchFamily="34" charset="0"/>
              </a:rPr>
              <a:t> </a:t>
            </a:r>
          </a:p>
          <a:p>
            <a:pPr>
              <a:lnSpc>
                <a:spcPct val="150000"/>
              </a:lnSpc>
            </a:pPr>
            <a:endParaRPr lang="en-US" dirty="0">
              <a:latin typeface="Segoe UI" panose="020B0502040204020203" pitchFamily="34" charset="0"/>
              <a:cs typeface="Segoe UI" panose="020B0502040204020203" pitchFamily="34" charset="0"/>
            </a:endParaRPr>
          </a:p>
          <a:p>
            <a:pPr algn="ctr">
              <a:lnSpc>
                <a:spcPct val="150000"/>
              </a:lnSpc>
            </a:pPr>
            <a:r>
              <a:rPr lang="en-US" i="1" dirty="0">
                <a:solidFill>
                  <a:srgbClr val="FF0000"/>
                </a:solidFill>
                <a:latin typeface="Segoe UI" panose="020B0502040204020203" pitchFamily="34" charset="0"/>
                <a:cs typeface="Segoe UI" panose="020B0502040204020203" pitchFamily="34" charset="0"/>
              </a:rPr>
              <a:t>“</a:t>
            </a:r>
            <a:r>
              <a:rPr lang="en-US" i="1" dirty="0" err="1">
                <a:solidFill>
                  <a:srgbClr val="FF0000"/>
                </a:solidFill>
                <a:latin typeface="Segoe UI" panose="020B0502040204020203" pitchFamily="34" charset="0"/>
                <a:cs typeface="Segoe UI" panose="020B0502040204020203" pitchFamily="34" charset="0"/>
              </a:rPr>
              <a:t>Gofynnodd</a:t>
            </a:r>
            <a:r>
              <a:rPr lang="en-US" i="1" dirty="0">
                <a:solidFill>
                  <a:srgbClr val="FF0000"/>
                </a:solidFill>
                <a:latin typeface="Segoe UI" panose="020B0502040204020203" pitchFamily="34" charset="0"/>
                <a:cs typeface="Segoe UI" panose="020B0502040204020203" pitchFamily="34" charset="0"/>
              </a:rPr>
              <a:t> y </a:t>
            </a:r>
            <a:r>
              <a:rPr lang="en-US" i="1" dirty="0" err="1">
                <a:solidFill>
                  <a:srgbClr val="FF0000"/>
                </a:solidFill>
                <a:latin typeface="Segoe UI" panose="020B0502040204020203" pitchFamily="34" charset="0"/>
                <a:cs typeface="Segoe UI" panose="020B0502040204020203" pitchFamily="34" charset="0"/>
              </a:rPr>
              <a:t>dyn</a:t>
            </a:r>
            <a:r>
              <a:rPr lang="en-US" i="1" dirty="0">
                <a:solidFill>
                  <a:srgbClr val="FF0000"/>
                </a:solidFill>
                <a:latin typeface="Segoe UI" panose="020B0502040204020203" pitchFamily="34" charset="0"/>
                <a:cs typeface="Segoe UI" panose="020B0502040204020203" pitchFamily="34" charset="0"/>
              </a:rPr>
              <a:t> </a:t>
            </a:r>
            <a:r>
              <a:rPr lang="en-US" i="1" dirty="0" err="1">
                <a:solidFill>
                  <a:srgbClr val="FF0000"/>
                </a:solidFill>
                <a:latin typeface="Segoe UI" panose="020B0502040204020203" pitchFamily="34" charset="0"/>
                <a:cs typeface="Segoe UI" panose="020B0502040204020203" pitchFamily="34" charset="0"/>
              </a:rPr>
              <a:t>lle</a:t>
            </a:r>
            <a:r>
              <a:rPr lang="en-US" i="1" dirty="0">
                <a:solidFill>
                  <a:srgbClr val="FF0000"/>
                </a:solidFill>
                <a:latin typeface="Segoe UI" panose="020B0502040204020203" pitchFamily="34" charset="0"/>
                <a:cs typeface="Segoe UI" panose="020B0502040204020203" pitchFamily="34" charset="0"/>
              </a:rPr>
              <a:t> </a:t>
            </a:r>
            <a:r>
              <a:rPr lang="en-US" i="1" dirty="0" err="1">
                <a:solidFill>
                  <a:srgbClr val="FF0000"/>
                </a:solidFill>
                <a:latin typeface="Segoe UI" panose="020B0502040204020203" pitchFamily="34" charset="0"/>
                <a:cs typeface="Segoe UI" panose="020B0502040204020203" pitchFamily="34" charset="0"/>
              </a:rPr>
              <a:t>aeth</a:t>
            </a:r>
            <a:r>
              <a:rPr lang="en-US" i="1" dirty="0">
                <a:solidFill>
                  <a:srgbClr val="FF0000"/>
                </a:solidFill>
                <a:latin typeface="Segoe UI" panose="020B0502040204020203" pitchFamily="34" charset="0"/>
                <a:cs typeface="Segoe UI" panose="020B0502040204020203" pitchFamily="34" charset="0"/>
              </a:rPr>
              <a:t> yr </a:t>
            </a:r>
            <a:r>
              <a:rPr lang="en-US" i="1" dirty="0" err="1">
                <a:solidFill>
                  <a:srgbClr val="FF0000"/>
                </a:solidFill>
                <a:latin typeface="Segoe UI" panose="020B0502040204020203" pitchFamily="34" charset="0"/>
                <a:cs typeface="Segoe UI" panose="020B0502040204020203" pitchFamily="34" charset="0"/>
              </a:rPr>
              <a:t>oen</a:t>
            </a:r>
            <a:r>
              <a:rPr lang="en-US" i="1" dirty="0">
                <a:solidFill>
                  <a:srgbClr val="FF0000"/>
                </a:solidFill>
                <a:latin typeface="Segoe UI" panose="020B0502040204020203" pitchFamily="34" charset="0"/>
                <a:cs typeface="Segoe UI" panose="020B0502040204020203" pitchFamily="34" charset="0"/>
              </a:rPr>
              <a:t>?”                      ”Y </a:t>
            </a:r>
            <a:r>
              <a:rPr lang="en-US" i="1" dirty="0" err="1">
                <a:solidFill>
                  <a:srgbClr val="FF0000"/>
                </a:solidFill>
                <a:latin typeface="Segoe UI" panose="020B0502040204020203" pitchFamily="34" charset="0"/>
                <a:cs typeface="Segoe UI" panose="020B0502040204020203" pitchFamily="34" charset="0"/>
              </a:rPr>
              <a:t>ceffyl</a:t>
            </a:r>
            <a:r>
              <a:rPr lang="en-US" i="1" dirty="0">
                <a:solidFill>
                  <a:srgbClr val="FF0000"/>
                </a:solidFill>
                <a:latin typeface="Segoe UI" panose="020B0502040204020203" pitchFamily="34" charset="0"/>
                <a:cs typeface="Segoe UI" panose="020B0502040204020203" pitchFamily="34" charset="0"/>
              </a:rPr>
              <a:t> </a:t>
            </a:r>
            <a:r>
              <a:rPr lang="en-US" i="1" dirty="0" err="1">
                <a:solidFill>
                  <a:srgbClr val="FF0000"/>
                </a:solidFill>
                <a:latin typeface="Segoe UI" panose="020B0502040204020203" pitchFamily="34" charset="0"/>
                <a:cs typeface="Segoe UI" panose="020B0502040204020203" pitchFamily="34" charset="0"/>
              </a:rPr>
              <a:t>oedd</a:t>
            </a:r>
            <a:r>
              <a:rPr lang="en-US" i="1" dirty="0">
                <a:solidFill>
                  <a:srgbClr val="FF0000"/>
                </a:solidFill>
                <a:latin typeface="Segoe UI" panose="020B0502040204020203" pitchFamily="34" charset="0"/>
                <a:cs typeface="Segoe UI" panose="020B0502040204020203" pitchFamily="34" charset="0"/>
              </a:rPr>
              <a:t> yr </a:t>
            </a:r>
            <a:r>
              <a:rPr lang="en-US" i="1" dirty="0" err="1">
                <a:solidFill>
                  <a:srgbClr val="FF0000"/>
                </a:solidFill>
                <a:latin typeface="Segoe UI" panose="020B0502040204020203" pitchFamily="34" charset="0"/>
                <a:cs typeface="Segoe UI" panose="020B0502040204020203" pitchFamily="34" charset="0"/>
              </a:rPr>
              <a:t>offeryn</a:t>
            </a:r>
            <a:r>
              <a:rPr lang="en-US" i="1" dirty="0">
                <a:solidFill>
                  <a:srgbClr val="FF0000"/>
                </a:solidFill>
                <a:latin typeface="Segoe UI" panose="020B0502040204020203" pitchFamily="34" charset="0"/>
                <a:cs typeface="Segoe UI" panose="020B0502040204020203" pitchFamily="34" charset="0"/>
              </a:rPr>
              <a:t>!” </a:t>
            </a:r>
          </a:p>
          <a:p>
            <a:pPr>
              <a:lnSpc>
                <a:spcPct val="150000"/>
              </a:lnSpc>
            </a:pPr>
            <a:endParaRPr lang="en-US" dirty="0">
              <a:latin typeface="Segoe UI" panose="020B0502040204020203" pitchFamily="34" charset="0"/>
              <a:cs typeface="Segoe UI" panose="020B0502040204020203" pitchFamily="34" charset="0"/>
            </a:endParaRPr>
          </a:p>
          <a:p>
            <a:pPr>
              <a:lnSpc>
                <a:spcPct val="150000"/>
              </a:lnSpc>
            </a:pPr>
            <a:r>
              <a:rPr lang="en-US" u="sng" dirty="0" err="1">
                <a:latin typeface="Segoe UI" panose="020B0502040204020203" pitchFamily="34" charset="0"/>
                <a:cs typeface="Segoe UI" panose="020B0502040204020203" pitchFamily="34" charset="0"/>
              </a:rPr>
              <a:t>Meini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Prawf</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Llwyddiant</a:t>
            </a:r>
            <a:endParaRPr lang="en-US" u="sng" dirty="0">
              <a:latin typeface="Segoe UI" panose="020B0502040204020203" pitchFamily="34" charset="0"/>
              <a:cs typeface="Segoe UI" panose="020B0502040204020203" pitchFamily="34" charset="0"/>
            </a:endParaRPr>
          </a:p>
          <a:p>
            <a:pPr marL="342900" indent="-342900">
              <a:lnSpc>
                <a:spcPct val="150000"/>
              </a:lnSpc>
              <a:buAutoNum type="arabicPeriod"/>
            </a:pPr>
            <a:r>
              <a:rPr lang="en-US" dirty="0" err="1">
                <a:solidFill>
                  <a:srgbClr val="000000"/>
                </a:solidFill>
                <a:latin typeface="Segoe UI" panose="020B0502040204020203" pitchFamily="34" charset="0"/>
                <a:cs typeface="Segoe UI" panose="020B0502040204020203" pitchFamily="34" charset="0"/>
              </a:rPr>
              <a:t>Sicrhewch</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eich</a:t>
            </a:r>
            <a:r>
              <a:rPr lang="en-US" dirty="0">
                <a:solidFill>
                  <a:srgbClr val="000000"/>
                </a:solidFill>
                <a:latin typeface="Segoe UI" panose="020B0502040204020203" pitchFamily="34" charset="0"/>
                <a:cs typeface="Segoe UI" panose="020B0502040204020203" pitchFamily="34" charset="0"/>
              </a:rPr>
              <a:t> bod </a:t>
            </a:r>
            <a:r>
              <a:rPr lang="en-US" dirty="0" err="1">
                <a:solidFill>
                  <a:srgbClr val="000000"/>
                </a:solidFill>
                <a:latin typeface="Segoe UI" panose="020B0502040204020203" pitchFamily="34" charset="0"/>
                <a:cs typeface="Segoe UI" panose="020B0502040204020203" pitchFamily="34" charset="0"/>
              </a:rPr>
              <a:t>yn</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cynnwys</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amrywiaeth</a:t>
            </a:r>
            <a:r>
              <a:rPr lang="en-US" dirty="0">
                <a:solidFill>
                  <a:srgbClr val="000000"/>
                </a:solidFill>
                <a:latin typeface="Segoe UI" panose="020B0502040204020203" pitchFamily="34" charset="0"/>
                <a:cs typeface="Segoe UI" panose="020B0502040204020203" pitchFamily="34" charset="0"/>
              </a:rPr>
              <a:t> o </a:t>
            </a:r>
            <a:r>
              <a:rPr lang="en-US" dirty="0" err="1">
                <a:solidFill>
                  <a:srgbClr val="000000"/>
                </a:solidFill>
                <a:latin typeface="Segoe UI" panose="020B0502040204020203" pitchFamily="34" charset="0"/>
                <a:cs typeface="Segoe UI" panose="020B0502040204020203" pitchFamily="34" charset="0"/>
              </a:rPr>
              <a:t>eiriau</a:t>
            </a:r>
            <a:r>
              <a:rPr lang="en-US" dirty="0">
                <a:solidFill>
                  <a:srgbClr val="000000"/>
                </a:solidFill>
                <a:latin typeface="Segoe UI" panose="020B0502040204020203" pitchFamily="34" charset="0"/>
                <a:cs typeface="Segoe UI" panose="020B0502040204020203" pitchFamily="34" charset="0"/>
              </a:rPr>
              <a:t> y/yr,</a:t>
            </a:r>
          </a:p>
          <a:p>
            <a:pPr marL="342900" indent="-342900">
              <a:lnSpc>
                <a:spcPct val="150000"/>
              </a:lnSpc>
              <a:buAutoNum type="arabicPeriod"/>
            </a:pPr>
            <a:r>
              <a:rPr lang="en-US" dirty="0" err="1">
                <a:solidFill>
                  <a:srgbClr val="000000"/>
                </a:solidFill>
                <a:latin typeface="Segoe UI" panose="020B0502040204020203" pitchFamily="34" charset="0"/>
                <a:cs typeface="Segoe UI" panose="020B0502040204020203" pitchFamily="34" charset="0"/>
              </a:rPr>
              <a:t>Defnyddiwch</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briflythrennau</a:t>
            </a:r>
            <a:r>
              <a:rPr lang="en-US" dirty="0">
                <a:solidFill>
                  <a:srgbClr val="000000"/>
                </a:solidFill>
                <a:latin typeface="Segoe UI" panose="020B0502040204020203" pitchFamily="34" charset="0"/>
                <a:cs typeface="Segoe UI" panose="020B0502040204020203" pitchFamily="34" charset="0"/>
              </a:rPr>
              <a:t> ac </a:t>
            </a:r>
            <a:r>
              <a:rPr lang="en-US" dirty="0" err="1">
                <a:solidFill>
                  <a:srgbClr val="000000"/>
                </a:solidFill>
                <a:latin typeface="Segoe UI" panose="020B0502040204020203" pitchFamily="34" charset="0"/>
                <a:cs typeface="Segoe UI" panose="020B0502040204020203" pitchFamily="34" charset="0"/>
              </a:rPr>
              <a:t>atalnodwch</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yn</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gywir</a:t>
            </a:r>
            <a:r>
              <a:rPr lang="en-US" dirty="0">
                <a:solidFill>
                  <a:srgbClr val="000000"/>
                </a:solidFill>
                <a:latin typeface="Segoe UI" panose="020B0502040204020203" pitchFamily="34" charset="0"/>
                <a:cs typeface="Segoe UI" panose="020B0502040204020203" pitchFamily="34" charset="0"/>
              </a:rPr>
              <a:t>, </a:t>
            </a:r>
          </a:p>
          <a:p>
            <a:pPr marL="342900" indent="-342900">
              <a:lnSpc>
                <a:spcPct val="150000"/>
              </a:lnSpc>
              <a:buAutoNum type="arabicPeriod"/>
            </a:pPr>
            <a:r>
              <a:rPr lang="en-US" dirty="0" err="1">
                <a:solidFill>
                  <a:srgbClr val="000000"/>
                </a:solidFill>
                <a:latin typeface="Segoe UI" panose="020B0502040204020203" pitchFamily="34" charset="0"/>
                <a:cs typeface="Segoe UI" panose="020B0502040204020203" pitchFamily="34" charset="0"/>
              </a:rPr>
              <a:t>Amrywiwch</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eich</a:t>
            </a:r>
            <a:r>
              <a:rPr lang="en-US" dirty="0">
                <a:solidFill>
                  <a:srgbClr val="000000"/>
                </a:solidFill>
                <a:latin typeface="Segoe UI" panose="020B0502040204020203" pitchFamily="34" charset="0"/>
                <a:cs typeface="Segoe UI" panose="020B0502040204020203" pitchFamily="34" charset="0"/>
              </a:rPr>
              <a:t> </a:t>
            </a:r>
            <a:r>
              <a:rPr lang="en-US" dirty="0" err="1">
                <a:solidFill>
                  <a:srgbClr val="000000"/>
                </a:solidFill>
                <a:latin typeface="Segoe UI" panose="020B0502040204020203" pitchFamily="34" charset="0"/>
                <a:cs typeface="Segoe UI" panose="020B0502040204020203" pitchFamily="34" charset="0"/>
              </a:rPr>
              <a:t>agoriadau</a:t>
            </a:r>
            <a:r>
              <a:rPr lang="en-US" dirty="0">
                <a:solidFill>
                  <a:srgbClr val="000000"/>
                </a:solidFill>
                <a:latin typeface="Segoe UI" panose="020B0502040204020203" pitchFamily="34" charset="0"/>
                <a:cs typeface="Segoe UI" panose="020B0502040204020203" pitchFamily="34" charset="0"/>
              </a:rPr>
              <a:t>.</a:t>
            </a:r>
          </a:p>
          <a:p>
            <a:pPr>
              <a:lnSpc>
                <a:spcPct val="150000"/>
              </a:lnSpc>
            </a:pPr>
            <a:endParaRPr lang="en-US" dirty="0">
              <a:solidFill>
                <a:srgbClr val="000000"/>
              </a:solidFill>
              <a:latin typeface="Segoe UI" panose="020B0502040204020203" pitchFamily="34" charset="0"/>
              <a:cs typeface="Segoe UI" panose="020B0502040204020203" pitchFamily="34" charset="0"/>
            </a:endParaRPr>
          </a:p>
          <a:p>
            <a:pPr>
              <a:lnSpc>
                <a:spcPct val="150000"/>
              </a:lnSpc>
            </a:pPr>
            <a:r>
              <a:rPr lang="en-US" dirty="0">
                <a:solidFill>
                  <a:schemeClr val="accent4">
                    <a:lumMod val="75000"/>
                  </a:schemeClr>
                </a:solidFill>
                <a:latin typeface="Segoe UI" panose="020B0502040204020203" pitchFamily="34" charset="0"/>
                <a:cs typeface="Segoe UI" panose="020B0502040204020203" pitchFamily="34" charset="0"/>
              </a:rPr>
              <a:t>Her:</a:t>
            </a:r>
          </a:p>
          <a:p>
            <a:pPr>
              <a:lnSpc>
                <a:spcPct val="150000"/>
              </a:lnSpc>
            </a:pPr>
            <a:r>
              <a:rPr lang="en-US" dirty="0" err="1">
                <a:solidFill>
                  <a:schemeClr val="accent4">
                    <a:lumMod val="75000"/>
                  </a:schemeClr>
                </a:solidFill>
                <a:latin typeface="Segoe UI" panose="020B0502040204020203" pitchFamily="34" charset="0"/>
                <a:cs typeface="Segoe UI" panose="020B0502040204020203" pitchFamily="34" charset="0"/>
              </a:rPr>
              <a:t>Uwcholeuwch</a:t>
            </a:r>
            <a:r>
              <a:rPr lang="en-US" dirty="0">
                <a:solidFill>
                  <a:schemeClr val="accent4">
                    <a:lumMod val="75000"/>
                  </a:schemeClr>
                </a:solidFill>
                <a:latin typeface="Segoe UI" panose="020B0502040204020203" pitchFamily="34" charset="0"/>
                <a:cs typeface="Segoe UI" panose="020B0502040204020203" pitchFamily="34" charset="0"/>
              </a:rPr>
              <a:t> y </a:t>
            </a:r>
            <a:r>
              <a:rPr lang="en-US" dirty="0" err="1">
                <a:solidFill>
                  <a:schemeClr val="accent4">
                    <a:lumMod val="75000"/>
                  </a:schemeClr>
                </a:solidFill>
                <a:latin typeface="Segoe UI" panose="020B0502040204020203" pitchFamily="34" charset="0"/>
                <a:cs typeface="Segoe UI" panose="020B0502040204020203" pitchFamily="34" charset="0"/>
              </a:rPr>
              <a:t>gwallau</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yn</a:t>
            </a:r>
            <a:r>
              <a:rPr lang="en-US" dirty="0">
                <a:solidFill>
                  <a:schemeClr val="accent4">
                    <a:lumMod val="75000"/>
                  </a:schemeClr>
                </a:solidFill>
                <a:latin typeface="Segoe UI" panose="020B0502040204020203" pitchFamily="34" charset="0"/>
                <a:cs typeface="Segoe UI" panose="020B0502040204020203" pitchFamily="34" charset="0"/>
              </a:rPr>
              <a:t> y </a:t>
            </a:r>
            <a:r>
              <a:rPr lang="en-US" dirty="0" err="1">
                <a:solidFill>
                  <a:schemeClr val="accent4">
                    <a:lumMod val="75000"/>
                  </a:schemeClr>
                </a:solidFill>
                <a:latin typeface="Segoe UI" panose="020B0502040204020203" pitchFamily="34" charset="0"/>
                <a:cs typeface="Segoe UI" panose="020B0502040204020203" pitchFamily="34" charset="0"/>
              </a:rPr>
              <a:t>paragraff</a:t>
            </a:r>
            <a:r>
              <a:rPr lang="en-US" dirty="0">
                <a:solidFill>
                  <a:schemeClr val="accent4">
                    <a:lumMod val="75000"/>
                  </a:schemeClr>
                </a:solidFill>
                <a:latin typeface="Segoe UI" panose="020B0502040204020203" pitchFamily="34" charset="0"/>
                <a:cs typeface="Segoe UI" panose="020B0502040204020203" pitchFamily="34" charset="0"/>
              </a:rPr>
              <a:t>! </a:t>
            </a:r>
          </a:p>
        </p:txBody>
      </p:sp>
    </p:spTree>
    <p:extLst>
      <p:ext uri="{BB962C8B-B14F-4D97-AF65-F5344CB8AC3E}">
        <p14:creationId xmlns:p14="http://schemas.microsoft.com/office/powerpoint/2010/main" val="77694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965553-E666-B65B-BC3C-6F85DBCCCFBD}"/>
              </a:ext>
            </a:extLst>
          </p:cNvPr>
          <p:cNvSpPr txBox="1"/>
          <p:nvPr/>
        </p:nvSpPr>
        <p:spPr>
          <a:xfrm>
            <a:off x="4305300" y="344910"/>
            <a:ext cx="9677400" cy="9597179"/>
          </a:xfrm>
          <a:prstGeom prst="rect">
            <a:avLst/>
          </a:prstGeom>
          <a:noFill/>
          <a:ln w="38100">
            <a:solidFill>
              <a:schemeClr val="tx1"/>
            </a:solidFill>
          </a:ln>
        </p:spPr>
        <p:txBody>
          <a:bodyPr wrap="square" rtlCol="0">
            <a:spAutoFit/>
          </a:bodyPr>
          <a:lstStyle/>
          <a:p>
            <a:pPr>
              <a:lnSpc>
                <a:spcPct val="150000"/>
              </a:lnSpc>
            </a:pPr>
            <a:r>
              <a:rPr lang="en-US" u="sng" dirty="0">
                <a:latin typeface="Segoe UI" panose="020B0502040204020203" pitchFamily="34" charset="0"/>
                <a:cs typeface="Segoe UI" panose="020B0502040204020203" pitchFamily="34" charset="0"/>
              </a:rPr>
              <a:t>Nod: </a:t>
            </a:r>
            <a:r>
              <a:rPr lang="en-US" u="sng" dirty="0" err="1">
                <a:latin typeface="Segoe UI" panose="020B0502040204020203" pitchFamily="34" charset="0"/>
                <a:cs typeface="Segoe UI" panose="020B0502040204020203" pitchFamily="34" charset="0"/>
              </a:rPr>
              <a:t>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ddefnyddio</a:t>
            </a:r>
            <a:r>
              <a:rPr lang="en-US" u="sng" dirty="0">
                <a:latin typeface="Segoe UI" panose="020B0502040204020203" pitchFamily="34" charset="0"/>
                <a:cs typeface="Segoe UI" panose="020B0502040204020203" pitchFamily="34" charset="0"/>
              </a:rPr>
              <a:t> y/yr </a:t>
            </a:r>
            <a:r>
              <a:rPr lang="en-US" u="sng" dirty="0" err="1">
                <a:latin typeface="Segoe UI" panose="020B0502040204020203" pitchFamily="34" charset="0"/>
                <a:cs typeface="Segoe UI" panose="020B0502040204020203" pitchFamily="34" charset="0"/>
              </a:rPr>
              <a:t>yn</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gywir</a:t>
            </a:r>
            <a:r>
              <a:rPr lang="en-US" u="sng" dirty="0">
                <a:latin typeface="Segoe UI" panose="020B0502040204020203" pitchFamily="34" charset="0"/>
                <a:cs typeface="Segoe UI" panose="020B0502040204020203" pitchFamily="34" charset="0"/>
              </a:rPr>
              <a:t> </a:t>
            </a:r>
            <a:r>
              <a:rPr lang="en-US" dirty="0">
                <a:latin typeface="Segoe UI" panose="020B0502040204020203" pitchFamily="34" charset="0"/>
                <a:cs typeface="Segoe UI" panose="020B0502040204020203" pitchFamily="34" charset="0"/>
              </a:rPr>
              <a:t>                                                                                        Her Aur</a:t>
            </a:r>
          </a:p>
          <a:p>
            <a:pPr>
              <a:lnSpc>
                <a:spcPct val="150000"/>
              </a:lnSpc>
            </a:pPr>
            <a:endParaRPr lang="en-US" dirty="0">
              <a:latin typeface="Segoe UI" panose="020B0502040204020203" pitchFamily="34" charset="0"/>
              <a:cs typeface="Segoe UI" panose="020B0502040204020203" pitchFamily="34" charset="0"/>
            </a:endParaRPr>
          </a:p>
          <a:p>
            <a:pPr>
              <a:lnSpc>
                <a:spcPct val="150000"/>
              </a:lnSpc>
            </a:pPr>
            <a:r>
              <a:rPr lang="en-US" dirty="0" err="1">
                <a:latin typeface="Segoe UI" panose="020B0502040204020203" pitchFamily="34" charset="0"/>
                <a:cs typeface="Segoe UI" panose="020B0502040204020203" pitchFamily="34" charset="0"/>
              </a:rPr>
              <a:t>Uwcholeuwch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wallau</a:t>
            </a:r>
            <a:r>
              <a:rPr lang="en-US" dirty="0">
                <a:latin typeface="Segoe UI" panose="020B0502040204020203" pitchFamily="34" charset="0"/>
                <a:cs typeface="Segoe UI" panose="020B0502040204020203" pitchFamily="34" charset="0"/>
              </a:rPr>
              <a:t> ‘Y’ ac ‘Yr’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paragraff</a:t>
            </a:r>
            <a:r>
              <a:rPr lang="en-US" dirty="0">
                <a:latin typeface="Segoe UI" panose="020B0502040204020203" pitchFamily="34" charset="0"/>
                <a:cs typeface="Segoe UI" panose="020B0502040204020203" pitchFamily="34" charset="0"/>
              </a:rPr>
              <a:t>. Yna, ail-</a:t>
            </a:r>
            <a:r>
              <a:rPr lang="en-US" dirty="0" err="1">
                <a:latin typeface="Segoe UI" panose="020B0502040204020203" pitchFamily="34" charset="0"/>
                <a:cs typeface="Segoe UI" panose="020B0502040204020203" pitchFamily="34" charset="0"/>
              </a:rPr>
              <a:t>ysgrifennwch</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paragraff</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allan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gywir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eich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llyfrau</a:t>
            </a:r>
            <a:r>
              <a:rPr lang="en-US" dirty="0">
                <a:latin typeface="Segoe UI" panose="020B0502040204020203" pitchFamily="34" charset="0"/>
                <a:cs typeface="Segoe UI" panose="020B0502040204020203" pitchFamily="34" charset="0"/>
              </a:rPr>
              <a:t>!</a:t>
            </a:r>
          </a:p>
          <a:p>
            <a:pPr>
              <a:lnSpc>
                <a:spcPct val="150000"/>
              </a:lnSpc>
            </a:pPr>
            <a:endParaRPr lang="en-US" dirty="0">
              <a:latin typeface="Segoe UI" panose="020B0502040204020203" pitchFamily="34" charset="0"/>
              <a:cs typeface="Segoe UI" panose="020B0502040204020203" pitchFamily="34" charset="0"/>
            </a:endParaRPr>
          </a:p>
          <a:p>
            <a:pPr>
              <a:lnSpc>
                <a:spcPct val="150000"/>
              </a:lnSpc>
            </a:pPr>
            <a:r>
              <a:rPr lang="en-US" u="sng" dirty="0" err="1">
                <a:latin typeface="Segoe UI" panose="020B0502040204020203" pitchFamily="34" charset="0"/>
                <a:cs typeface="Segoe UI" panose="020B0502040204020203" pitchFamily="34" charset="0"/>
              </a:rPr>
              <a:t>Meini</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Prawf</a:t>
            </a:r>
            <a:r>
              <a:rPr lang="en-US" u="sng" dirty="0">
                <a:latin typeface="Segoe UI" panose="020B0502040204020203" pitchFamily="34" charset="0"/>
                <a:cs typeface="Segoe UI" panose="020B0502040204020203" pitchFamily="34" charset="0"/>
              </a:rPr>
              <a:t> </a:t>
            </a:r>
            <a:r>
              <a:rPr lang="en-US" u="sng" dirty="0" err="1">
                <a:latin typeface="Segoe UI" panose="020B0502040204020203" pitchFamily="34" charset="0"/>
                <a:cs typeface="Segoe UI" panose="020B0502040204020203" pitchFamily="34" charset="0"/>
              </a:rPr>
              <a:t>Llwyddiant</a:t>
            </a:r>
            <a:endParaRPr lang="en-US" u="sng" dirty="0">
              <a:latin typeface="Segoe UI" panose="020B0502040204020203" pitchFamily="34" charset="0"/>
              <a:cs typeface="Segoe UI" panose="020B0502040204020203" pitchFamily="34" charset="0"/>
            </a:endParaRP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Uwcholeuwch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pob</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gwall</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paragraff</a:t>
            </a:r>
            <a:r>
              <a:rPr lang="en-US" dirty="0">
                <a:latin typeface="Segoe UI" panose="020B0502040204020203" pitchFamily="34" charset="0"/>
                <a:cs typeface="Segoe UI" panose="020B0502040204020203" pitchFamily="34" charset="0"/>
              </a:rPr>
              <a:t>, </a:t>
            </a: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Cofiwch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i</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ddefnyddio</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treiglad</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meddal</a:t>
            </a:r>
            <a:r>
              <a:rPr lang="en-US" dirty="0">
                <a:latin typeface="Segoe UI" panose="020B0502040204020203" pitchFamily="34" charset="0"/>
                <a:cs typeface="Segoe UI" panose="020B0502040204020203" pitchFamily="34" charset="0"/>
              </a:rPr>
              <a:t> am </a:t>
            </a:r>
            <a:r>
              <a:rPr lang="en-US" dirty="0" err="1">
                <a:latin typeface="Segoe UI" panose="020B0502040204020203" pitchFamily="34" charset="0"/>
                <a:cs typeface="Segoe UI" panose="020B0502040204020203" pitchFamily="34" charset="0"/>
              </a:rPr>
              <a:t>enwau</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benywaidd</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unigol</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ar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ôl</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fannod</a:t>
            </a:r>
            <a:r>
              <a:rPr lang="en-US" dirty="0">
                <a:latin typeface="Segoe UI" panose="020B0502040204020203" pitchFamily="34" charset="0"/>
                <a:cs typeface="Segoe UI" panose="020B0502040204020203" pitchFamily="34" charset="0"/>
              </a:rPr>
              <a:t>.</a:t>
            </a:r>
          </a:p>
          <a:p>
            <a:pPr marL="342900" indent="-342900">
              <a:lnSpc>
                <a:spcPct val="150000"/>
              </a:lnSpc>
              <a:buAutoNum type="arabicPeriod"/>
            </a:pPr>
            <a:r>
              <a:rPr lang="en-US" dirty="0">
                <a:latin typeface="Segoe UI" panose="020B0502040204020203" pitchFamily="34" charset="0"/>
                <a:cs typeface="Segoe UI" panose="020B0502040204020203" pitchFamily="34" charset="0"/>
              </a:rPr>
              <a:t>Ail-</a:t>
            </a:r>
            <a:r>
              <a:rPr lang="en-US" dirty="0" err="1">
                <a:latin typeface="Segoe UI" panose="020B0502040204020203" pitchFamily="34" charset="0"/>
                <a:cs typeface="Segoe UI" panose="020B0502040204020203" pitchFamily="34" charset="0"/>
              </a:rPr>
              <a:t>ysgrifennwch</a:t>
            </a:r>
            <a:r>
              <a:rPr lang="en-US" dirty="0">
                <a:latin typeface="Segoe UI" panose="020B0502040204020203" pitchFamily="34" charset="0"/>
                <a:cs typeface="Segoe UI" panose="020B0502040204020203" pitchFamily="34" charset="0"/>
              </a:rPr>
              <a:t> y </a:t>
            </a:r>
            <a:r>
              <a:rPr lang="en-US" dirty="0" err="1">
                <a:latin typeface="Segoe UI" panose="020B0502040204020203" pitchFamily="34" charset="0"/>
                <a:cs typeface="Segoe UI" panose="020B0502040204020203" pitchFamily="34" charset="0"/>
              </a:rPr>
              <a:t>paragraff</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gywir</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eich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llyfrau</a:t>
            </a:r>
            <a:r>
              <a:rPr lang="en-US" dirty="0">
                <a:latin typeface="Segoe UI" panose="020B0502040204020203" pitchFamily="34" charset="0"/>
                <a:cs typeface="Segoe UI" panose="020B0502040204020203" pitchFamily="34" charset="0"/>
              </a:rPr>
              <a:t>,</a:t>
            </a:r>
          </a:p>
          <a:p>
            <a:pPr marL="342900" indent="-342900">
              <a:lnSpc>
                <a:spcPct val="150000"/>
              </a:lnSpc>
              <a:buAutoNum type="arabicPeriod"/>
            </a:pPr>
            <a:r>
              <a:rPr lang="en-US" dirty="0" err="1">
                <a:latin typeface="Segoe UI" panose="020B0502040204020203" pitchFamily="34" charset="0"/>
                <a:cs typeface="Segoe UI" panose="020B0502040204020203" pitchFamily="34" charset="0"/>
              </a:rPr>
              <a:t>Defnyddiwch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briflythrennau</a:t>
            </a:r>
            <a:r>
              <a:rPr lang="en-US" dirty="0">
                <a:latin typeface="Segoe UI" panose="020B0502040204020203" pitchFamily="34" charset="0"/>
                <a:cs typeface="Segoe UI" panose="020B0502040204020203" pitchFamily="34" charset="0"/>
              </a:rPr>
              <a:t> ac </a:t>
            </a:r>
            <a:r>
              <a:rPr lang="en-US" dirty="0" err="1">
                <a:latin typeface="Segoe UI" panose="020B0502040204020203" pitchFamily="34" charset="0"/>
                <a:cs typeface="Segoe UI" panose="020B0502040204020203" pitchFamily="34" charset="0"/>
              </a:rPr>
              <a:t>atalnodwch</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yn</a:t>
            </a:r>
            <a:r>
              <a:rPr lang="en-US" dirty="0">
                <a:latin typeface="Segoe UI" panose="020B0502040204020203" pitchFamily="34" charset="0"/>
                <a:cs typeface="Segoe UI" panose="020B0502040204020203" pitchFamily="34" charset="0"/>
              </a:rPr>
              <a:t> </a:t>
            </a:r>
            <a:r>
              <a:rPr lang="en-US" dirty="0" err="1">
                <a:latin typeface="Segoe UI" panose="020B0502040204020203" pitchFamily="34" charset="0"/>
                <a:cs typeface="Segoe UI" panose="020B0502040204020203" pitchFamily="34" charset="0"/>
              </a:rPr>
              <a:t>gywir</a:t>
            </a:r>
            <a:r>
              <a:rPr lang="en-US" dirty="0">
                <a:latin typeface="Segoe UI" panose="020B0502040204020203" pitchFamily="34" charset="0"/>
                <a:cs typeface="Segoe UI" panose="020B0502040204020203" pitchFamily="34" charset="0"/>
              </a:rPr>
              <a:t>. </a:t>
            </a:r>
          </a:p>
          <a:p>
            <a:pPr marL="342900" indent="-342900">
              <a:lnSpc>
                <a:spcPct val="150000"/>
              </a:lnSpc>
              <a:buAutoNum type="arabicPeriod"/>
            </a:pPr>
            <a:endParaRPr lang="en-US" dirty="0">
              <a:latin typeface="Segoe UI" panose="020B0502040204020203" pitchFamily="34" charset="0"/>
              <a:cs typeface="Segoe UI" panose="020B0502040204020203" pitchFamily="34" charset="0"/>
            </a:endParaRPr>
          </a:p>
          <a:p>
            <a:pPr>
              <a:lnSpc>
                <a:spcPct val="150000"/>
              </a:lnSpc>
            </a:pPr>
            <a:r>
              <a:rPr lang="cy-GB" sz="1800" b="0" i="0" u="none" strike="noStrike" dirty="0">
                <a:solidFill>
                  <a:srgbClr val="000000"/>
                </a:solidFill>
                <a:effectLst/>
                <a:latin typeface="Segoe UI" panose="020B0502040204020203" pitchFamily="34" charset="0"/>
                <a:cs typeface="Segoe UI" panose="020B0502040204020203" pitchFamily="34" charset="0"/>
              </a:rPr>
              <a:t>Ar yr penwythnos, es i i Gaerdydd i siopa am yr Nadolig. Ar yr ffordd, welais i aderyn ysglyfaethus yn yr cymylau. Roedd adenydd y aderyn mor fawr! Dwedais i Mam “Gwelsoch chi y aderyn yna?”. Gyrhaeddon ni yn yr maes parcio, roedd yr llawr yn llithrig oherwydd yr glaw oedd wedi cwympo yn yr bore. Roedd yr dref yn brysur iawn gan fod pawb mas yn chwilio am y anrheg berffaith. Es i i mewn i siop dillad i edrych am yr siwmper glas meddal welais i ar-lein, ond dim ond yr crys oedd ganddyn nhw. Dwedodd Mam “Does dim ots! Gallwn ni edrych ar y we heno!”. Aethon ni adref, roedd llawer o draffig ar yr ffyrdd. Ond, erbyn i ni gyrraedd adref, wnaeth Dad rhoi yr tan ymlaen. Roedd yr tŷ fel ffwrnais!  Bwytais i bitsa a gwyliais i ffilm ar yr teledu gyda fy mrawd cyn mynd i wely yn yr nos. Am ddydd!</a:t>
            </a:r>
            <a:endParaRPr lang="en-US" sz="1800" b="0" i="0" u="none" strike="noStrike" dirty="0">
              <a:solidFill>
                <a:srgbClr val="000000"/>
              </a:solidFill>
              <a:effectLst/>
              <a:latin typeface="Segoe UI" panose="020B0502040204020203" pitchFamily="34" charset="0"/>
              <a:cs typeface="Segoe UI" panose="020B0502040204020203" pitchFamily="34" charset="0"/>
            </a:endParaRPr>
          </a:p>
          <a:p>
            <a:pPr>
              <a:lnSpc>
                <a:spcPct val="150000"/>
              </a:lnSpc>
            </a:pPr>
            <a:endParaRPr lang="en-US" dirty="0">
              <a:solidFill>
                <a:srgbClr val="000000"/>
              </a:solidFill>
              <a:latin typeface="Segoe UI" panose="020B0502040204020203" pitchFamily="34" charset="0"/>
              <a:cs typeface="Segoe UI" panose="020B0502040204020203" pitchFamily="34" charset="0"/>
            </a:endParaRPr>
          </a:p>
          <a:p>
            <a:pPr>
              <a:lnSpc>
                <a:spcPct val="150000"/>
              </a:lnSpc>
            </a:pPr>
            <a:r>
              <a:rPr lang="en-US" dirty="0">
                <a:solidFill>
                  <a:schemeClr val="accent4">
                    <a:lumMod val="75000"/>
                  </a:schemeClr>
                </a:solidFill>
                <a:latin typeface="Segoe UI" panose="020B0502040204020203" pitchFamily="34" charset="0"/>
                <a:cs typeface="Segoe UI" panose="020B0502040204020203" pitchFamily="34" charset="0"/>
              </a:rPr>
              <a:t>Her:</a:t>
            </a:r>
          </a:p>
          <a:p>
            <a:pPr>
              <a:lnSpc>
                <a:spcPct val="150000"/>
              </a:lnSpc>
            </a:pPr>
            <a:r>
              <a:rPr lang="en-US" dirty="0" err="1">
                <a:solidFill>
                  <a:schemeClr val="accent4">
                    <a:lumMod val="75000"/>
                  </a:schemeClr>
                </a:solidFill>
                <a:latin typeface="Segoe UI" panose="020B0502040204020203" pitchFamily="34" charset="0"/>
                <a:cs typeface="Segoe UI" panose="020B0502040204020203" pitchFamily="34" charset="0"/>
              </a:rPr>
              <a:t>Ceisiwch</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ysgriffenu</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stori</a:t>
            </a:r>
            <a:r>
              <a:rPr lang="en-US" dirty="0">
                <a:solidFill>
                  <a:schemeClr val="accent4">
                    <a:lumMod val="75000"/>
                  </a:schemeClr>
                </a:solidFill>
                <a:latin typeface="Segoe UI" panose="020B0502040204020203" pitchFamily="34" charset="0"/>
                <a:cs typeface="Segoe UI" panose="020B0502040204020203" pitchFamily="34" charset="0"/>
              </a:rPr>
              <a:t> fer </a:t>
            </a:r>
            <a:r>
              <a:rPr lang="en-US" dirty="0" err="1">
                <a:solidFill>
                  <a:schemeClr val="accent4">
                    <a:lumMod val="75000"/>
                  </a:schemeClr>
                </a:solidFill>
                <a:latin typeface="Segoe UI" panose="020B0502040204020203" pitchFamily="34" charset="0"/>
                <a:cs typeface="Segoe UI" panose="020B0502040204020203" pitchFamily="34" charset="0"/>
              </a:rPr>
              <a:t>gan</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ddefnyddio</a:t>
            </a:r>
            <a:r>
              <a:rPr lang="en-US" dirty="0">
                <a:solidFill>
                  <a:schemeClr val="accent4">
                    <a:lumMod val="75000"/>
                  </a:schemeClr>
                </a:solidFill>
                <a:latin typeface="Segoe UI" panose="020B0502040204020203" pitchFamily="34" charset="0"/>
                <a:cs typeface="Segoe UI" panose="020B0502040204020203" pitchFamily="34" charset="0"/>
              </a:rPr>
              <a:t> o </a:t>
            </a:r>
            <a:r>
              <a:rPr lang="en-US" dirty="0" err="1">
                <a:solidFill>
                  <a:schemeClr val="accent4">
                    <a:lumMod val="75000"/>
                  </a:schemeClr>
                </a:solidFill>
                <a:latin typeface="Segoe UI" panose="020B0502040204020203" pitchFamily="34" charset="0"/>
                <a:cs typeface="Segoe UI" panose="020B0502040204020203" pitchFamily="34" charset="0"/>
              </a:rPr>
              <a:t>leiaf</a:t>
            </a:r>
            <a:r>
              <a:rPr lang="en-US" dirty="0">
                <a:solidFill>
                  <a:schemeClr val="accent4">
                    <a:lumMod val="75000"/>
                  </a:schemeClr>
                </a:solidFill>
                <a:latin typeface="Segoe UI" panose="020B0502040204020203" pitchFamily="34" charset="0"/>
                <a:cs typeface="Segoe UI" panose="020B0502040204020203" pitchFamily="34" charset="0"/>
              </a:rPr>
              <a:t> </a:t>
            </a:r>
            <a:r>
              <a:rPr lang="en-US" b="1" dirty="0">
                <a:solidFill>
                  <a:schemeClr val="accent4">
                    <a:lumMod val="75000"/>
                  </a:schemeClr>
                </a:solidFill>
                <a:latin typeface="Segoe UI" panose="020B0502040204020203" pitchFamily="34" charset="0"/>
                <a:cs typeface="Segoe UI" panose="020B0502040204020203" pitchFamily="34" charset="0"/>
              </a:rPr>
              <a:t>10</a:t>
            </a:r>
            <a:r>
              <a:rPr lang="en-US" dirty="0">
                <a:solidFill>
                  <a:schemeClr val="accent4">
                    <a:lumMod val="75000"/>
                  </a:schemeClr>
                </a:solidFill>
                <a:latin typeface="Segoe UI" panose="020B0502040204020203" pitchFamily="34" charset="0"/>
                <a:cs typeface="Segoe UI" panose="020B0502040204020203" pitchFamily="34" charset="0"/>
              </a:rPr>
              <a:t> </a:t>
            </a:r>
            <a:r>
              <a:rPr lang="en-US" dirty="0" err="1">
                <a:solidFill>
                  <a:schemeClr val="accent4">
                    <a:lumMod val="75000"/>
                  </a:schemeClr>
                </a:solidFill>
                <a:latin typeface="Segoe UI" panose="020B0502040204020203" pitchFamily="34" charset="0"/>
                <a:cs typeface="Segoe UI" panose="020B0502040204020203" pitchFamily="34" charset="0"/>
              </a:rPr>
              <a:t>enghraifft</a:t>
            </a:r>
            <a:r>
              <a:rPr lang="en-US" dirty="0">
                <a:solidFill>
                  <a:schemeClr val="accent4">
                    <a:lumMod val="75000"/>
                  </a:schemeClr>
                </a:solidFill>
                <a:latin typeface="Segoe UI" panose="020B0502040204020203" pitchFamily="34" charset="0"/>
                <a:cs typeface="Segoe UI" panose="020B0502040204020203" pitchFamily="34" charset="0"/>
              </a:rPr>
              <a:t> o ‘Y’ ac ‘Yr’. </a:t>
            </a:r>
          </a:p>
        </p:txBody>
      </p:sp>
    </p:spTree>
    <p:extLst>
      <p:ext uri="{BB962C8B-B14F-4D97-AF65-F5344CB8AC3E}">
        <p14:creationId xmlns:p14="http://schemas.microsoft.com/office/powerpoint/2010/main" val="714531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10567A-2501-F5A2-6298-5EEEF3CC8F86}"/>
              </a:ext>
            </a:extLst>
          </p:cNvPr>
          <p:cNvSpPr txBox="1"/>
          <p:nvPr/>
        </p:nvSpPr>
        <p:spPr>
          <a:xfrm>
            <a:off x="457200" y="896183"/>
            <a:ext cx="16916400" cy="8494633"/>
          </a:xfrm>
          <a:prstGeom prst="rect">
            <a:avLst/>
          </a:prstGeom>
          <a:noFill/>
        </p:spPr>
        <p:txBody>
          <a:bodyPr wrap="square" rtlCol="0">
            <a:spAutoFit/>
          </a:bodyPr>
          <a:lstStyle/>
          <a:p>
            <a:pPr>
              <a:lnSpc>
                <a:spcPct val="150000"/>
              </a:lnSpc>
            </a:pPr>
            <a:r>
              <a:rPr lang="en-US" sz="3600" b="1" u="sng" dirty="0" err="1">
                <a:latin typeface="Arial" panose="020B0604020202020204" pitchFamily="34" charset="0"/>
                <a:cs typeface="Arial" panose="020B0604020202020204" pitchFamily="34" charset="0"/>
              </a:rPr>
              <a:t>Gwerthusiad</a:t>
            </a:r>
            <a:r>
              <a:rPr lang="en-US" sz="3600" b="1" u="sng" dirty="0">
                <a:latin typeface="Arial" panose="020B0604020202020204" pitchFamily="34" charset="0"/>
                <a:cs typeface="Arial" panose="020B0604020202020204" pitchFamily="34" charset="0"/>
              </a:rPr>
              <a:t> y </a:t>
            </a:r>
            <a:r>
              <a:rPr lang="en-US" sz="3600" b="1" u="sng" dirty="0" err="1">
                <a:latin typeface="Arial" panose="020B0604020202020204" pitchFamily="34" charset="0"/>
                <a:cs typeface="Arial" panose="020B0604020202020204" pitchFamily="34" charset="0"/>
              </a:rPr>
              <a:t>wers</a:t>
            </a:r>
            <a:endParaRPr lang="en-US" sz="3600" b="1" u="sng" dirty="0">
              <a:latin typeface="Arial" panose="020B0604020202020204" pitchFamily="34" charset="0"/>
              <a:cs typeface="Arial" panose="020B0604020202020204" pitchFamily="34" charset="0"/>
            </a:endParaRPr>
          </a:p>
          <a:p>
            <a:pPr>
              <a:lnSpc>
                <a:spcPct val="150000"/>
              </a:lnSpc>
            </a:pPr>
            <a:endParaRPr lang="en-US" sz="3600" b="1" u="sng" dirty="0">
              <a:latin typeface="Arial" panose="020B0604020202020204" pitchFamily="34" charset="0"/>
              <a:cs typeface="Arial" panose="020B0604020202020204" pitchFamily="34" charset="0"/>
            </a:endParaRPr>
          </a:p>
          <a:p>
            <a:pPr algn="just">
              <a:lnSpc>
                <a:spcPct val="150000"/>
              </a:lnSpc>
            </a:pPr>
            <a:r>
              <a:rPr lang="en-US" sz="2800" dirty="0" err="1">
                <a:latin typeface="Arial" panose="020B0604020202020204" pitchFamily="34" charset="0"/>
                <a:cs typeface="Arial" panose="020B0604020202020204" pitchFamily="34" charset="0"/>
              </a:rPr>
              <a:t>Aeth</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wers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yma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dda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iawn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Ymgysylltodd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gyda'r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wers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adnoddau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bositif</a:t>
            </a:r>
            <a:r>
              <a:rPr lang="en-US" sz="2800" dirty="0">
                <a:latin typeface="Arial" panose="020B0604020202020204" pitchFamily="34" charset="0"/>
                <a:cs typeface="Arial" panose="020B0604020202020204" pitchFamily="34" charset="0"/>
              </a:rPr>
              <a:t> ac </a:t>
            </a:r>
            <a:r>
              <a:rPr lang="en-US" sz="2800" dirty="0" err="1">
                <a:latin typeface="Arial" panose="020B0604020202020204" pitchFamily="34" charset="0"/>
                <a:cs typeface="Arial" panose="020B0604020202020204" pitchFamily="34" charset="0"/>
              </a:rPr>
              <a:t>ymatebodd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pob</a:t>
            </a:r>
            <a:r>
              <a:rPr lang="en-US" sz="2800" dirty="0">
                <a:latin typeface="Arial" panose="020B0604020202020204" pitchFamily="34" charset="0"/>
                <a:cs typeface="Arial" panose="020B0604020202020204" pitchFamily="34" charset="0"/>
              </a:rPr>
              <a:t> un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dosbarth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hyderus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tasgau</a:t>
            </a:r>
            <a:r>
              <a:rPr lang="en-US" sz="2800" dirty="0">
                <a:latin typeface="Arial" panose="020B0604020202020204" pitchFamily="34" charset="0"/>
                <a:cs typeface="Arial" panose="020B0604020202020204" pitchFamily="34" charset="0"/>
              </a:rPr>
              <a:t>. Fe </a:t>
            </a:r>
            <a:r>
              <a:rPr lang="en-US" sz="2800" dirty="0" err="1">
                <a:latin typeface="Arial" panose="020B0604020202020204" pitchFamily="34" charset="0"/>
                <a:cs typeface="Arial" panose="020B0604020202020204" pitchFamily="34" charset="0"/>
              </a:rPr>
              <a:t>wnaeth</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mwynhau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cwblhau'r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tasgau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yma</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chyrhaeddodd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llawer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ohonyn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nhw'r</a:t>
            </a:r>
            <a:r>
              <a:rPr lang="en-US" sz="2800" dirty="0">
                <a:latin typeface="Arial" panose="020B0604020202020204" pitchFamily="34" charset="0"/>
                <a:cs typeface="Arial" panose="020B0604020202020204" pitchFamily="34" charset="0"/>
              </a:rPr>
              <a:t> her </a:t>
            </a:r>
            <a:r>
              <a:rPr lang="en-US" sz="2800" dirty="0" err="1">
                <a:latin typeface="Arial" panose="020B0604020202020204" pitchFamily="34" charset="0"/>
                <a:cs typeface="Arial" panose="020B0604020202020204" pitchFamily="34" charset="0"/>
              </a:rPr>
              <a:t>ychwanegol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Roedd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tasgau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wedi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gwahaniaethu</a:t>
            </a:r>
            <a:r>
              <a:rPr lang="en-US" sz="2800" dirty="0">
                <a:latin typeface="Arial" panose="020B0604020202020204" pitchFamily="34" charset="0"/>
                <a:cs typeface="Arial" panose="020B0604020202020204" pitchFamily="34" charset="0"/>
              </a:rPr>
              <a:t> ac </a:t>
            </a:r>
            <a:r>
              <a:rPr lang="en-US" sz="2800" dirty="0" err="1">
                <a:latin typeface="Arial" panose="020B0604020202020204" pitchFamily="34" charset="0"/>
                <a:cs typeface="Arial" panose="020B0604020202020204" pitchFamily="34" charset="0"/>
              </a:rPr>
              <a:t>roedd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dealltwriaeth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gan</a:t>
            </a:r>
            <a:r>
              <a:rPr lang="en-US" sz="2800" dirty="0">
                <a:latin typeface="Arial" panose="020B0604020202020204" pitchFamily="34" charset="0"/>
                <a:cs typeface="Arial" panose="020B0604020202020204" pitchFamily="34" charset="0"/>
              </a:rPr>
              <a:t> bob </a:t>
            </a:r>
            <a:r>
              <a:rPr lang="en-US" sz="2800" dirty="0" err="1">
                <a:latin typeface="Arial" panose="020B0604020202020204" pitchFamily="34" charset="0"/>
                <a:cs typeface="Arial" panose="020B0604020202020204" pitchFamily="34" charset="0"/>
              </a:rPr>
              <a:t>disgybl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fannod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treiglad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meddal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ôl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sut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ddarganfod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enwau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benywaidd</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gwrywaidd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geiriadur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Roedd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gallu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 bob </a:t>
            </a:r>
            <a:r>
              <a:rPr lang="en-US" sz="2800" dirty="0" err="1">
                <a:latin typeface="Arial" panose="020B0604020202020204" pitchFamily="34" charset="0"/>
                <a:cs typeface="Arial" panose="020B0604020202020204" pitchFamily="34" charset="0"/>
              </a:rPr>
              <a:t>disgybl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gweithio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annibynnol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tasgau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ond</a:t>
            </a:r>
            <a:r>
              <a:rPr lang="en-US" sz="2800" dirty="0">
                <a:latin typeface="Arial" panose="020B0604020202020204" pitchFamily="34" charset="0"/>
                <a:cs typeface="Arial" panose="020B0604020202020204" pitchFamily="34" charset="0"/>
              </a:rPr>
              <a:t> dal </a:t>
            </a:r>
            <a:r>
              <a:rPr lang="en-US" sz="2800" dirty="0" err="1">
                <a:latin typeface="Arial" panose="020B0604020202020204" pitchFamily="34" charset="0"/>
                <a:cs typeface="Arial" panose="020B0604020202020204" pitchFamily="34" charset="0"/>
              </a:rPr>
              <a:t>digon</a:t>
            </a:r>
            <a:r>
              <a:rPr lang="en-US" sz="2800" dirty="0">
                <a:latin typeface="Arial" panose="020B0604020202020204" pitchFamily="34" charset="0"/>
                <a:cs typeface="Arial" panose="020B0604020202020204" pitchFamily="34" charset="0"/>
              </a:rPr>
              <a:t> o her </a:t>
            </a:r>
            <a:r>
              <a:rPr lang="en-US" sz="2800" dirty="0" err="1">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hyrwyddo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cyrhaeddiad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uwch</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Gwelwn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welliant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ieithyddol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lafar</a:t>
            </a:r>
            <a:r>
              <a:rPr lang="en-US" sz="2800" dirty="0">
                <a:latin typeface="Arial" panose="020B0604020202020204" pitchFamily="34" charset="0"/>
                <a:cs typeface="Arial" panose="020B0604020202020204" pitchFamily="34" charset="0"/>
              </a:rPr>
              <a:t> ac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ysgrifenedig</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ôl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cwblhau'r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wers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yma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Tro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nesaf</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hoffwn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fwy</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ddulliau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caffael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enwedig</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defnydd</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gan</a:t>
            </a:r>
            <a:r>
              <a:rPr lang="en-US" sz="2800" dirty="0">
                <a:latin typeface="Arial" panose="020B0604020202020204" pitchFamily="34" charset="0"/>
                <a:cs typeface="Arial" panose="020B0604020202020204" pitchFamily="34" charset="0"/>
              </a:rPr>
              <a:t>/rhythm er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drilio'r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llafariaid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er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sicrhau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ganddyn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sgiliau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feddwl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annibynnol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Hefyd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hoffwn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greu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adnodd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dangos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cyfarwyddiadau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enwau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benywaidd</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gwrywaidd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glir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geiriadur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eto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hyrwyddo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annibynnol</a:t>
            </a:r>
            <a:r>
              <a:rPr lang="en-US" sz="2800"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9402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gfen" ma:contentTypeID="0x01010074D70858E908D64D8C22B7FFE4C7960A" ma:contentTypeVersion="15" ma:contentTypeDescription="Creu dogfen newydd." ma:contentTypeScope="" ma:versionID="23c50e08f0c52e41df02c5b9417b3ebb">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6459da43923d1e21837f3b0f7ac55bb9"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SharedWithUsers" ma:index="11"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Wedi Rhannu Gyda Manylion" ma:internalName="SharedWithDetails" ma:readOnly="true">
      <xsd:simpleType>
        <xsd:restriction base="dms:Note">
          <xsd:maxLength value="255"/>
        </xsd:restriction>
      </xsd:simpleType>
    </xsd:element>
    <xsd:element name="TaxCatchAll" ma:index="15" nillable="true" ma:displayName="Taxonomy Catch All Column" ma:hidden="true" ma:list="{c3e2a645-cc85-44ad-ad14-8ca1212209a2}"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1108B8-1871-48A1-8D4C-6F767A85CC6C}">
  <ds:schemaRefs>
    <ds:schemaRef ds:uri="http://schemas.microsoft.com/sharepoint/v3/contenttype/forms"/>
  </ds:schemaRefs>
</ds:datastoreItem>
</file>

<file path=customXml/itemProps2.xml><?xml version="1.0" encoding="utf-8"?>
<ds:datastoreItem xmlns:ds="http://schemas.openxmlformats.org/officeDocument/2006/customXml" ds:itemID="{08DE72B0-2F53-4FEB-9AF2-01AF5158CF1C}">
  <ds:schemaRefs>
    <ds:schemaRef ds:uri="http://schemas.microsoft.com/office/2006/metadata/properties"/>
    <ds:schemaRef ds:uri="http://schemas.microsoft.com/office/infopath/2007/PartnerControls"/>
    <ds:schemaRef ds:uri="4bebffc6-b3af-4121-a6f6-77b124c923cd"/>
    <ds:schemaRef ds:uri="cece20dc-0d29-4254-a319-5ff0cdb992ff"/>
  </ds:schemaRefs>
</ds:datastoreItem>
</file>

<file path=customXml/itemProps3.xml><?xml version="1.0" encoding="utf-8"?>
<ds:datastoreItem xmlns:ds="http://schemas.openxmlformats.org/officeDocument/2006/customXml" ds:itemID="{CD846447-397A-4211-95CD-C2E333A7AC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122</TotalTime>
  <Words>1235</Words>
  <Application>Microsoft Macintosh PowerPoint</Application>
  <PresentationFormat>Custom</PresentationFormat>
  <Paragraphs>211</Paragraphs>
  <Slides>13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Calibri</vt:lpstr>
      <vt:lpstr>Segoe UI</vt:lpstr>
      <vt:lpstr>Balsamiq Sans Bold</vt:lpstr>
      <vt:lpstr>Aptos</vt:lpstr>
      <vt:lpstr>Apricots</vt:lpstr>
      <vt:lpstr>Arial</vt:lpstr>
      <vt:lpstr>Segoe Print</vt:lpstr>
      <vt:lpstr>Bobby Jones</vt:lpstr>
      <vt:lpstr>Balsamiq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dc:title>
  <dc:subject/>
  <dc:creator/>
  <cp:keywords/>
  <dc:description/>
  <cp:lastModifiedBy>Ffionhaf Slennett-Davies (2404441)</cp:lastModifiedBy>
  <cp:revision>6</cp:revision>
  <dcterms:created xsi:type="dcterms:W3CDTF">2006-08-16T00:00:00Z</dcterms:created>
  <dcterms:modified xsi:type="dcterms:W3CDTF">2025-04-24T13:36:56Z</dcterms:modified>
  <cp:category/>
  <dc:identifier>DAGjIYdEoUI</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ies>
</file>