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86"/>
  </p:notesMasterIdLst>
  <p:sldIdLst>
    <p:sldId id="1751" r:id="rId5"/>
    <p:sldId id="1663" r:id="rId6"/>
    <p:sldId id="2182" r:id="rId7"/>
    <p:sldId id="2394" r:id="rId8"/>
    <p:sldId id="2239" r:id="rId9"/>
    <p:sldId id="2047" r:id="rId10"/>
    <p:sldId id="1891" r:id="rId11"/>
    <p:sldId id="2246" r:id="rId12"/>
    <p:sldId id="2386" r:id="rId13"/>
    <p:sldId id="2261" r:id="rId14"/>
    <p:sldId id="294" r:id="rId15"/>
    <p:sldId id="2327" r:id="rId16"/>
    <p:sldId id="2319" r:id="rId17"/>
    <p:sldId id="2377" r:id="rId18"/>
    <p:sldId id="4187" r:id="rId19"/>
    <p:sldId id="4188" r:id="rId20"/>
    <p:sldId id="4192" r:id="rId21"/>
    <p:sldId id="4193" r:id="rId22"/>
    <p:sldId id="4194" r:id="rId23"/>
    <p:sldId id="4195" r:id="rId24"/>
    <p:sldId id="4196" r:id="rId25"/>
    <p:sldId id="4197" r:id="rId26"/>
    <p:sldId id="4198" r:id="rId27"/>
    <p:sldId id="4199" r:id="rId28"/>
    <p:sldId id="4200" r:id="rId29"/>
    <p:sldId id="4201" r:id="rId30"/>
    <p:sldId id="4202" r:id="rId31"/>
    <p:sldId id="4203" r:id="rId32"/>
    <p:sldId id="4204" r:id="rId33"/>
    <p:sldId id="4205" r:id="rId34"/>
    <p:sldId id="4206" r:id="rId35"/>
    <p:sldId id="4207" r:id="rId36"/>
    <p:sldId id="4208" r:id="rId37"/>
    <p:sldId id="4209" r:id="rId38"/>
    <p:sldId id="4210" r:id="rId39"/>
    <p:sldId id="4211" r:id="rId40"/>
    <p:sldId id="4212" r:id="rId41"/>
    <p:sldId id="4213" r:id="rId42"/>
    <p:sldId id="4214" r:id="rId43"/>
    <p:sldId id="4215" r:id="rId44"/>
    <p:sldId id="4216" r:id="rId45"/>
    <p:sldId id="4217" r:id="rId46"/>
    <p:sldId id="4218" r:id="rId47"/>
    <p:sldId id="4219" r:id="rId48"/>
    <p:sldId id="4220" r:id="rId49"/>
    <p:sldId id="2301" r:id="rId50"/>
    <p:sldId id="2020" r:id="rId51"/>
    <p:sldId id="1916" r:id="rId52"/>
    <p:sldId id="481" r:id="rId53"/>
    <p:sldId id="2009" r:id="rId54"/>
    <p:sldId id="2206" r:id="rId55"/>
    <p:sldId id="2395" r:id="rId56"/>
    <p:sldId id="2210" r:id="rId57"/>
    <p:sldId id="2213" r:id="rId58"/>
    <p:sldId id="2215" r:id="rId59"/>
    <p:sldId id="4163" r:id="rId60"/>
    <p:sldId id="4185" r:id="rId61"/>
    <p:sldId id="2263" r:id="rId62"/>
    <p:sldId id="1561" r:id="rId63"/>
    <p:sldId id="1578" r:id="rId64"/>
    <p:sldId id="2268" r:id="rId65"/>
    <p:sldId id="2264" r:id="rId66"/>
    <p:sldId id="2265" r:id="rId67"/>
    <p:sldId id="2266" r:id="rId68"/>
    <p:sldId id="4224" r:id="rId69"/>
    <p:sldId id="1563" r:id="rId70"/>
    <p:sldId id="2269" r:id="rId71"/>
    <p:sldId id="4221" r:id="rId72"/>
    <p:sldId id="2090" r:id="rId73"/>
    <p:sldId id="2363" r:id="rId74"/>
    <p:sldId id="2364" r:id="rId75"/>
    <p:sldId id="2365" r:id="rId76"/>
    <p:sldId id="2361" r:id="rId77"/>
    <p:sldId id="2371" r:id="rId78"/>
    <p:sldId id="4222" r:id="rId79"/>
    <p:sldId id="2370" r:id="rId80"/>
    <p:sldId id="2362" r:id="rId81"/>
    <p:sldId id="2369" r:id="rId82"/>
    <p:sldId id="275" r:id="rId83"/>
    <p:sldId id="1932" r:id="rId84"/>
    <p:sldId id="2223" r:id="rId8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1348" autoAdjust="0"/>
    <p:restoredTop sz="94660"/>
  </p:normalViewPr>
  <p:slideViewPr>
    <p:cSldViewPr snapToGrid="0">
      <p:cViewPr varScale="1">
        <p:scale>
          <a:sx n="90" d="100"/>
          <a:sy n="90" d="100"/>
        </p:scale>
        <p:origin x="232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theme" Target="theme/theme1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tableStyles" Target="tableStyles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presProps" Target="pres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65B4A3-1A20-4D8F-BEC8-CC9745F1A3C9}" type="datetimeFigureOut">
              <a:t>12/1/25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2FA2F6-B7EC-48D4-ABB4-7199694BCA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37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43FFB5-6CD0-8D09-3629-2DC7D95F5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3">
            <a:extLst>
              <a:ext uri="{FF2B5EF4-FFF2-40B4-BE49-F238E27FC236}">
                <a16:creationId xmlns:a16="http://schemas.microsoft.com/office/drawing/2014/main" id="{C38D4C0A-95D3-C921-2CAF-354119488F96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7B0347A-E6DB-C248-81CD-57C12E576454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7A26AC-C7B8-4674-B5E3-BD1D0806434C}"/>
              </a:ext>
            </a:extLst>
          </p:cNvPr>
          <p:cNvSpPr txBox="1"/>
          <p:nvPr/>
        </p:nvSpPr>
        <p:spPr>
          <a:xfrm>
            <a:off x="3884755" y="0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F0F603-1A58-CC4E-99D8-B6FBBDB6937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Segoe UI" pitchFamily="2"/>
                <a:cs typeface="Tahoma" pitchFamily="2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12/1/25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4" name="Slide Number Placeholder 6">
            <a:extLst>
              <a:ext uri="{FF2B5EF4-FFF2-40B4-BE49-F238E27FC236}">
                <a16:creationId xmlns:a16="http://schemas.microsoft.com/office/drawing/2014/main" id="{77F10CF6-F3CF-18D6-83CC-F752B331AC7C}"/>
              </a:ext>
            </a:extLst>
          </p:cNvPr>
          <p:cNvSpPr txBox="1"/>
          <p:nvPr/>
        </p:nvSpPr>
        <p:spPr>
          <a:xfrm>
            <a:off x="3884755" y="8685364"/>
            <a:ext cx="2971800" cy="4586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5C8FA7-F5EC-034B-B178-40741A0DAC80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Segoe UI" pitchFamily="2"/>
              <a:cs typeface="Tahoma" pitchFamily="2"/>
            </a:endParaRPr>
          </a:p>
        </p:txBody>
      </p:sp>
      <p:sp>
        <p:nvSpPr>
          <p:cNvPr id="5" name="Slide Image Placeholder 1">
            <a:extLst>
              <a:ext uri="{FF2B5EF4-FFF2-40B4-BE49-F238E27FC236}">
                <a16:creationId xmlns:a16="http://schemas.microsoft.com/office/drawing/2014/main" id="{A6A455BB-2094-7008-4DDD-3D373CD2F86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solidFill>
            <a:srgbClr val="5B9BD5"/>
          </a:solidFill>
          <a:ln w="12600" cap="flat">
            <a:solidFill>
              <a:srgbClr val="41719C"/>
            </a:solidFill>
            <a:prstDash val="solid"/>
            <a:miter/>
          </a:ln>
        </p:spPr>
      </p:sp>
      <p:sp>
        <p:nvSpPr>
          <p:cNvPr id="6" name="Notes Placeholder 2">
            <a:extLst>
              <a:ext uri="{FF2B5EF4-FFF2-40B4-BE49-F238E27FC236}">
                <a16:creationId xmlns:a16="http://schemas.microsoft.com/office/drawing/2014/main" id="{6E5FE179-B004-9875-1E15-092573B889C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41316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08997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20093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537654-5CD9-D038-E833-51BF0133AC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3DB2CB-7D47-1A12-2581-AA578A28B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45947E-BA1F-2013-D916-6FE91907D7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97122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989952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395468-33AF-EBDC-8416-2372373EE1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55AB68F-D980-E5F1-BC76-8473D0F8C9C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B0E9C0-F299-CDE4-8FBB-EDA09EED69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A8F389-27E6-2497-035E-7DAB3B2CA94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7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94739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286AA8-282C-6364-F574-4A3E14B5C4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E48E4-E6FC-E084-75C0-F4EEA3FFC5F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64FCA0-DD51-DEAF-9D18-616AC3D08B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576357-B73A-757E-7E83-949D699C79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18445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7EE007-4D12-FA1F-B277-7B290C2662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1DD494-FB91-3EF3-74B5-0F1D24DE16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F9D791D-706B-FCCC-5BAE-5761308104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5B3CA6-1899-DC9A-A062-764C713A750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95423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A064E5-228E-777C-2C59-FB22C05743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CEFEE15-DD7C-3719-B62E-DE78D0948CD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174ADC-194C-1775-DBC6-8496E6ABA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813260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795504-9D84-C86E-352A-93F2BFC111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833131-4A08-EB0B-707A-DDDF8152F4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E89FC5-E6C0-8A0C-0DD9-F041830399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147C1-156A-35EB-46B3-536077D861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689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CEA2AC-5E8C-3F0C-9C11-117BECABEF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6A8FAF-5BD1-24AF-F9D1-068096FA38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DF7600-EE72-A033-CC8C-70929E2347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Fi i arwain.  Wedyn nhw i arwain mewn grwpiau / fel dosbarth.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A35738-F707-1F70-B1FF-3D58519FE6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E3995A-DBB0-462A-B99F-80ADEFEF7D8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2516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94C5D-12DB-D7B7-1F98-7A1908E361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2E9584C-4D5C-EF2B-ED3B-1F46BCABB4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4814D2-A0A8-BE26-E161-7BE6A1086A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00772E-C01A-7538-005B-30342C222F3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8574A6-E228-E640-87F6-DE68E41AA1DA}" type="slidenum">
              <a:rPr lang="cy-GB" smtClean="0"/>
              <a:t>16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511525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DB206-5BC2-AE93-1153-97AF6D17A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341BC4-05A9-1923-4E1E-546F563639E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9248A5-79EF-56E0-C380-5C395E590F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51878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C12D2-3A18-679D-33B6-32292E983E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49620D-4230-B721-9981-9C6ADA02344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7145B3-D1CB-D3C1-32D4-C251354F3D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523372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824EF-429E-A1A0-7AB1-47C2A69760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50AD07-754B-6E1C-3548-C4B120B4D0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A47C5DC-2275-15F4-A571-5C490C4A62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5961193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B296EF-BA19-C218-5AF2-96427D96D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25885C-21B4-D0F4-D6AF-3735047196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D57B39-6A86-80C5-9EED-D458FCEABE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C6F12-7582-F9BE-8CA3-39B5B43F1E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29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1433362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9FA02-2509-A99B-A919-43E5ADF92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52DC384-E2E0-60CD-5DD9-6D1844E76C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E5382E-8EBF-F2E8-B067-A5581CBC34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0833CA-DAC4-1ECC-A406-4032480429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25699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433F-DF56-2A3E-74B9-16CA1CC1A7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D48E72C-5171-817A-5D10-8EAC00768D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54AF5B-F0EF-1442-8B1E-E75E3CE3F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367602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BD92E-7A40-FE0F-879C-A697EA5534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7E520D-0E31-DB30-5127-0ED91A4FB8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735B82-4C0C-AA63-DE3B-89621DB023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7211191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5DBECF-B296-7BEA-6DA4-C4BEFFBB54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71211F-5B6A-7F34-AE59-7AB20AE371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C41CC1-8485-8EFB-9983-9BCC1BA7FF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EF4C47-56E6-1E16-0BBC-272F699060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8574A6-E228-E640-87F6-DE68E41AA1DA}" type="slidenum">
              <a:rPr lang="cy-GB" smtClean="0"/>
              <a:t>46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56377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5394625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Taflu pêl:</a:t>
            </a:r>
          </a:p>
          <a:p>
            <a:pPr marL="228600" indent="-228600">
              <a:buAutoNum type="arabicPeriod"/>
            </a:pPr>
            <a:r>
              <a:rPr lang="cy-GB"/>
              <a:t>Rhannwch y myfyrwyr i grwpiau o 6.</a:t>
            </a:r>
          </a:p>
          <a:p>
            <a:pPr marL="228600" indent="-228600">
              <a:buAutoNum type="arabicPeriod"/>
            </a:pPr>
            <a:r>
              <a:rPr lang="cy-GB"/>
              <a:t>Rhowch bêl i un aelod o’r grwp.</a:t>
            </a:r>
          </a:p>
          <a:p>
            <a:pPr marL="228600" indent="-228600">
              <a:buAutoNum type="arabicPeriod"/>
            </a:pPr>
            <a:r>
              <a:rPr lang="cy-GB"/>
              <a:t>Gofynnwch iddo / iddi daflu’r bêl at rywun.  Bydd angen iddo/iddi ofyn y cwestiwn “Ble rwyt ti’n byw?”</a:t>
            </a:r>
          </a:p>
          <a:p>
            <a:pPr marL="228600" indent="-228600">
              <a:buAutoNum type="arabicPeriod"/>
            </a:pPr>
            <a:r>
              <a:rPr lang="cy-GB"/>
              <a:t>Bydd y person sydd wedi dal y bêl yn ateb y cwestiwn cyn ei thaflu at berson arall.</a:t>
            </a:r>
          </a:p>
          <a:p>
            <a:pPr marL="228600" indent="-228600">
              <a:buAutoNum type="arabicPeriod"/>
            </a:pPr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D9720-2B48-D842-821E-0A78D980E589}" type="slidenum">
              <a:rPr lang="cy-GB" smtClean="0"/>
              <a:t>48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608961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12/1/25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55559984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8802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484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4" r:id="rId13"/>
    <p:sldLayoutId id="214748367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hyperlink" Target="https://www.deviantart.com/linux-rules/art/Sheep-Icon-big-764208350" TargetMode="External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hyperlink" Target="https://openclipart.org/detail/171084" TargetMode="External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18" Type="http://schemas.openxmlformats.org/officeDocument/2006/relationships/image" Target="../media/image16.png"/><Relationship Id="rId3" Type="http://schemas.openxmlformats.org/officeDocument/2006/relationships/image" Target="../media/image28.png"/><Relationship Id="rId21" Type="http://schemas.openxmlformats.org/officeDocument/2006/relationships/image" Target="../media/image41.png"/><Relationship Id="rId7" Type="http://schemas.openxmlformats.org/officeDocument/2006/relationships/image" Target="../media/image32.png"/><Relationship Id="rId12" Type="http://schemas.openxmlformats.org/officeDocument/2006/relationships/image" Target="../media/image34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37.pn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12.png"/><Relationship Id="rId5" Type="http://schemas.openxmlformats.org/officeDocument/2006/relationships/image" Target="../media/image30.png"/><Relationship Id="rId15" Type="http://schemas.openxmlformats.org/officeDocument/2006/relationships/image" Target="../media/image36.png"/><Relationship Id="rId10" Type="http://schemas.openxmlformats.org/officeDocument/2006/relationships/image" Target="../media/image15.png"/><Relationship Id="rId19" Type="http://schemas.openxmlformats.org/officeDocument/2006/relationships/image" Target="../media/image39.png"/><Relationship Id="rId4" Type="http://schemas.openxmlformats.org/officeDocument/2006/relationships/image" Target="../media/image29.png"/><Relationship Id="rId9" Type="http://schemas.openxmlformats.org/officeDocument/2006/relationships/image" Target="../media/image33.png"/><Relationship Id="rId14" Type="http://schemas.openxmlformats.org/officeDocument/2006/relationships/image" Target="../media/image3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7.png"/><Relationship Id="rId3" Type="http://schemas.openxmlformats.org/officeDocument/2006/relationships/image" Target="../media/image6.svg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17" Type="http://schemas.openxmlformats.org/officeDocument/2006/relationships/image" Target="../media/image55.png"/><Relationship Id="rId2" Type="http://schemas.openxmlformats.org/officeDocument/2006/relationships/image" Target="../media/image5.png"/><Relationship Id="rId16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3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8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13" Type="http://schemas.openxmlformats.org/officeDocument/2006/relationships/image" Target="../media/image58.png"/><Relationship Id="rId3" Type="http://schemas.openxmlformats.org/officeDocument/2006/relationships/image" Target="../media/image6.svg"/><Relationship Id="rId7" Type="http://schemas.openxmlformats.org/officeDocument/2006/relationships/image" Target="../media/image49.png"/><Relationship Id="rId12" Type="http://schemas.openxmlformats.org/officeDocument/2006/relationships/image" Target="../media/image57.png"/><Relationship Id="rId17" Type="http://schemas.openxmlformats.org/officeDocument/2006/relationships/image" Target="../media/image62.png"/><Relationship Id="rId2" Type="http://schemas.openxmlformats.org/officeDocument/2006/relationships/image" Target="../media/image5.png"/><Relationship Id="rId16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6.png"/><Relationship Id="rId5" Type="http://schemas.openxmlformats.org/officeDocument/2006/relationships/image" Target="../media/image45.png"/><Relationship Id="rId15" Type="http://schemas.openxmlformats.org/officeDocument/2006/relationships/image" Target="../media/image60.png"/><Relationship Id="rId10" Type="http://schemas.openxmlformats.org/officeDocument/2006/relationships/image" Target="../media/image8.svg"/><Relationship Id="rId4" Type="http://schemas.openxmlformats.org/officeDocument/2006/relationships/image" Target="../media/image44.png"/><Relationship Id="rId9" Type="http://schemas.openxmlformats.org/officeDocument/2006/relationships/image" Target="../media/image7.png"/><Relationship Id="rId14" Type="http://schemas.openxmlformats.org/officeDocument/2006/relationships/image" Target="../media/image5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7.png"/><Relationship Id="rId18" Type="http://schemas.openxmlformats.org/officeDocument/2006/relationships/image" Target="../media/image16.png"/><Relationship Id="rId3" Type="http://schemas.openxmlformats.org/officeDocument/2006/relationships/image" Target="../media/image28.png"/><Relationship Id="rId21" Type="http://schemas.openxmlformats.org/officeDocument/2006/relationships/image" Target="../media/image41.png"/><Relationship Id="rId7" Type="http://schemas.openxmlformats.org/officeDocument/2006/relationships/image" Target="../media/image32.png"/><Relationship Id="rId12" Type="http://schemas.openxmlformats.org/officeDocument/2006/relationships/image" Target="../media/image34.png"/><Relationship Id="rId17" Type="http://schemas.openxmlformats.org/officeDocument/2006/relationships/image" Target="../media/image38.png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37.png"/><Relationship Id="rId20" Type="http://schemas.openxmlformats.org/officeDocument/2006/relationships/image" Target="../media/image4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image" Target="../media/image12.png"/><Relationship Id="rId5" Type="http://schemas.openxmlformats.org/officeDocument/2006/relationships/image" Target="../media/image30.png"/><Relationship Id="rId15" Type="http://schemas.openxmlformats.org/officeDocument/2006/relationships/image" Target="../media/image36.png"/><Relationship Id="rId10" Type="http://schemas.openxmlformats.org/officeDocument/2006/relationships/image" Target="../media/image15.png"/><Relationship Id="rId19" Type="http://schemas.openxmlformats.org/officeDocument/2006/relationships/image" Target="../media/image39.png"/><Relationship Id="rId4" Type="http://schemas.openxmlformats.org/officeDocument/2006/relationships/image" Target="../media/image29.png"/><Relationship Id="rId9" Type="http://schemas.openxmlformats.org/officeDocument/2006/relationships/image" Target="../media/image33.png"/><Relationship Id="rId14" Type="http://schemas.openxmlformats.org/officeDocument/2006/relationships/image" Target="../media/image35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0.svg"/><Relationship Id="rId5" Type="http://schemas.openxmlformats.org/officeDocument/2006/relationships/image" Target="../media/image69.png"/><Relationship Id="rId4" Type="http://schemas.openxmlformats.org/officeDocument/2006/relationships/image" Target="../media/image68.sv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png"/><Relationship Id="rId13" Type="http://schemas.microsoft.com/office/2007/relationships/hdphoto" Target="../media/hdphoto7.wdp"/><Relationship Id="rId18" Type="http://schemas.openxmlformats.org/officeDocument/2006/relationships/image" Target="../media/image3.png"/><Relationship Id="rId3" Type="http://schemas.microsoft.com/office/2007/relationships/hdphoto" Target="../media/hdphoto2.wdp"/><Relationship Id="rId7" Type="http://schemas.microsoft.com/office/2007/relationships/hdphoto" Target="../media/hdphoto4.wdp"/><Relationship Id="rId12" Type="http://schemas.openxmlformats.org/officeDocument/2006/relationships/image" Target="../media/image76.png"/><Relationship Id="rId17" Type="http://schemas.microsoft.com/office/2007/relationships/hdphoto" Target="../media/hdphoto9.wdp"/><Relationship Id="rId2" Type="http://schemas.openxmlformats.org/officeDocument/2006/relationships/image" Target="../media/image71.png"/><Relationship Id="rId16" Type="http://schemas.openxmlformats.org/officeDocument/2006/relationships/image" Target="../media/image7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5" Type="http://schemas.microsoft.com/office/2007/relationships/hdphoto" Target="../media/hdphoto8.wdp"/><Relationship Id="rId10" Type="http://schemas.openxmlformats.org/officeDocument/2006/relationships/image" Target="../media/image75.png"/><Relationship Id="rId4" Type="http://schemas.openxmlformats.org/officeDocument/2006/relationships/image" Target="../media/image72.png"/><Relationship Id="rId9" Type="http://schemas.microsoft.com/office/2007/relationships/hdphoto" Target="../media/hdphoto5.wdp"/><Relationship Id="rId14" Type="http://schemas.openxmlformats.org/officeDocument/2006/relationships/image" Target="../media/image77.png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4.png"/><Relationship Id="rId13" Type="http://schemas.openxmlformats.org/officeDocument/2006/relationships/image" Target="../media/image89.png"/><Relationship Id="rId3" Type="http://schemas.openxmlformats.org/officeDocument/2006/relationships/image" Target="../media/image80.png"/><Relationship Id="rId7" Type="http://schemas.microsoft.com/office/2007/relationships/hdphoto" Target="../media/hdphoto10.wdp"/><Relationship Id="rId12" Type="http://schemas.openxmlformats.org/officeDocument/2006/relationships/image" Target="../media/image88.pn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11" Type="http://schemas.openxmlformats.org/officeDocument/2006/relationships/image" Target="../media/image87.png"/><Relationship Id="rId5" Type="http://schemas.openxmlformats.org/officeDocument/2006/relationships/image" Target="../media/image82.png"/><Relationship Id="rId10" Type="http://schemas.openxmlformats.org/officeDocument/2006/relationships/image" Target="../media/image86.png"/><Relationship Id="rId4" Type="http://schemas.openxmlformats.org/officeDocument/2006/relationships/image" Target="../media/image81.png"/><Relationship Id="rId9" Type="http://schemas.openxmlformats.org/officeDocument/2006/relationships/image" Target="../media/image85.pn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13" Type="http://schemas.microsoft.com/office/2007/relationships/hdphoto" Target="../media/hdphoto16.wdp"/><Relationship Id="rId3" Type="http://schemas.microsoft.com/office/2007/relationships/hdphoto" Target="../media/hdphoto11.wdp"/><Relationship Id="rId7" Type="http://schemas.microsoft.com/office/2007/relationships/hdphoto" Target="../media/hdphoto13.wdp"/><Relationship Id="rId12" Type="http://schemas.openxmlformats.org/officeDocument/2006/relationships/image" Target="../media/image95.png"/><Relationship Id="rId2" Type="http://schemas.openxmlformats.org/officeDocument/2006/relationships/image" Target="../media/image90.png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2.png"/><Relationship Id="rId11" Type="http://schemas.microsoft.com/office/2007/relationships/hdphoto" Target="../media/hdphoto15.wdp"/><Relationship Id="rId5" Type="http://schemas.microsoft.com/office/2007/relationships/hdphoto" Target="../media/hdphoto12.wdp"/><Relationship Id="rId15" Type="http://schemas.microsoft.com/office/2007/relationships/hdphoto" Target="../media/hdphoto17.wdp"/><Relationship Id="rId10" Type="http://schemas.openxmlformats.org/officeDocument/2006/relationships/image" Target="../media/image94.png"/><Relationship Id="rId4" Type="http://schemas.openxmlformats.org/officeDocument/2006/relationships/image" Target="../media/image91.png"/><Relationship Id="rId9" Type="http://schemas.microsoft.com/office/2007/relationships/hdphoto" Target="../media/hdphoto14.wdp"/><Relationship Id="rId14" Type="http://schemas.openxmlformats.org/officeDocument/2006/relationships/image" Target="../media/image96.png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sv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sv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9.png"/><Relationship Id="rId4" Type="http://schemas.openxmlformats.org/officeDocument/2006/relationships/hyperlink" Target="https://www.youtube.com/watch?v=ZSYNCKQYaKA&amp;list=PLAXFFbL48HbI-SiLbku3qzMk_rn8Jrlsp&amp;index=16&amp;pp=iAQB" TargetMode="Externa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8.wdp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microsoft.com/office/2007/relationships/hdphoto" Target="../media/hdphoto19.wdp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sv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svg"/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5.xml.rels><?xml version="1.0" encoding="UTF-8" standalone="yes"?>
<Relationships xmlns="http://schemas.openxmlformats.org/package/2006/relationships"><Relationship Id="rId8" Type="http://schemas.microsoft.com/office/2007/relationships/hdphoto" Target="../media/hdphoto16.wdp"/><Relationship Id="rId13" Type="http://schemas.microsoft.com/office/2007/relationships/hdphoto" Target="../media/hdphoto2.wdp"/><Relationship Id="rId3" Type="http://schemas.openxmlformats.org/officeDocument/2006/relationships/image" Target="../media/image78.png"/><Relationship Id="rId7" Type="http://schemas.openxmlformats.org/officeDocument/2006/relationships/image" Target="../media/image95.png"/><Relationship Id="rId12" Type="http://schemas.openxmlformats.org/officeDocument/2006/relationships/image" Target="../media/image71.png"/><Relationship Id="rId17" Type="http://schemas.microsoft.com/office/2007/relationships/hdphoto" Target="../media/hdphoto8.wdp"/><Relationship Id="rId2" Type="http://schemas.openxmlformats.org/officeDocument/2006/relationships/image" Target="../media/image3.png"/><Relationship Id="rId16" Type="http://schemas.openxmlformats.org/officeDocument/2006/relationships/image" Target="../media/image77.png"/><Relationship Id="rId1" Type="http://schemas.openxmlformats.org/officeDocument/2006/relationships/slideLayout" Target="../slideLayouts/slideLayout2.xml"/><Relationship Id="rId6" Type="http://schemas.microsoft.com/office/2007/relationships/hdphoto" Target="../media/hdphoto15.wdp"/><Relationship Id="rId11" Type="http://schemas.openxmlformats.org/officeDocument/2006/relationships/image" Target="../media/image86.png"/><Relationship Id="rId5" Type="http://schemas.openxmlformats.org/officeDocument/2006/relationships/image" Target="../media/image94.png"/><Relationship Id="rId15" Type="http://schemas.microsoft.com/office/2007/relationships/hdphoto" Target="../media/hdphoto5.wdp"/><Relationship Id="rId10" Type="http://schemas.openxmlformats.org/officeDocument/2006/relationships/image" Target="../media/image85.png"/><Relationship Id="rId4" Type="http://schemas.microsoft.com/office/2007/relationships/hdphoto" Target="../media/hdphoto9.wdp"/><Relationship Id="rId9" Type="http://schemas.openxmlformats.org/officeDocument/2006/relationships/image" Target="../media/image79.png"/><Relationship Id="rId14" Type="http://schemas.openxmlformats.org/officeDocument/2006/relationships/image" Target="../media/image74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microsoft.com/office/2007/relationships/hdphoto" Target="../media/hdphoto20.wdp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png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png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png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png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4.png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3.svg"/><Relationship Id="rId4" Type="http://schemas.openxmlformats.org/officeDocument/2006/relationships/image" Target="../media/image1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8B777-8105-BBF0-E8EC-449708EFC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44C501B-FC6C-5B56-56B5-464175A61CF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77"/>
          <a:stretch>
            <a:fillRect/>
          </a:stretch>
        </p:blipFill>
        <p:spPr>
          <a:xfrm>
            <a:off x="-6003" y="0"/>
            <a:ext cx="12192115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14BDE31-8FB5-11EC-C134-0C2B92FA0A88}"/>
              </a:ext>
            </a:extLst>
          </p:cNvPr>
          <p:cNvSpPr txBox="1"/>
          <p:nvPr/>
        </p:nvSpPr>
        <p:spPr>
          <a:xfrm>
            <a:off x="3182820" y="245765"/>
            <a:ext cx="5827579" cy="1180170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ctr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Cymraeg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mewn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Ymarfer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</a:t>
            </a:r>
            <a:r>
              <a:rPr lang="en-GB" sz="2400" b="1" err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Proffesiynol</a:t>
            </a: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 1</a:t>
            </a:r>
            <a:endParaRPr lang="en-GB" sz="2400" b="1" i="0" u="none" strike="noStrike" kern="1200" cap="none" spc="0" baseline="0" err="1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u="none" strike="noStrike" kern="1200" cap="none" spc="0" baseline="0">
                <a:solidFill>
                  <a:srgbClr val="002060"/>
                </a:solidFill>
                <a:uFillTx/>
                <a:latin typeface="Aptos"/>
                <a:ea typeface="Microsoft YaHei"/>
                <a:cs typeface="Lucida Sans" pitchFamily="2"/>
              </a:rPr>
              <a:t>Welsh </a:t>
            </a:r>
            <a:r>
              <a:rPr lang="en-GB" sz="2400" i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in Professional Practice 1</a:t>
            </a:r>
            <a:endParaRPr lang="en-GB" sz="2400" i="1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/>
              <a:cs typeface="Lucida Sans" pitchFamily="2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>
                <a:solidFill>
                  <a:srgbClr val="002060"/>
                </a:solidFill>
                <a:latin typeface="Aptos"/>
                <a:ea typeface="Microsoft YaHei"/>
                <a:cs typeface="Lucida Sans" pitchFamily="2"/>
              </a:rPr>
              <a:t>2025-26</a:t>
            </a:r>
            <a:endParaRPr lang="en-GB" sz="2400" b="1" i="0" u="none" strike="noStrike" kern="1200" cap="none" spc="0" baseline="0">
              <a:solidFill>
                <a:srgbClr val="002060"/>
              </a:solidFill>
              <a:uFillTx/>
              <a:latin typeface="Aptos"/>
              <a:ea typeface="Microsoft YaHei" pitchFamily="2"/>
              <a:cs typeface="Lucida Sans" pitchFamily="2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1E10F92-76E7-4527-234A-A3899BCCB443}"/>
              </a:ext>
            </a:extLst>
          </p:cNvPr>
          <p:cNvSpPr txBox="1"/>
          <p:nvPr/>
        </p:nvSpPr>
        <p:spPr>
          <a:xfrm>
            <a:off x="3840663" y="3741804"/>
            <a:ext cx="4525677" cy="1897103"/>
          </a:xfrm>
          <a:prstGeom prst="roundRect">
            <a:avLst/>
          </a:prstGeom>
          <a:solidFill>
            <a:schemeClr val="bg1"/>
          </a:solidFill>
          <a:ln w="28575" cap="flat">
            <a:noFill/>
            <a:prstDash val="solid"/>
            <a:miter/>
          </a:ln>
        </p:spPr>
        <p:txBody>
          <a:bodyPr vert="horz" wrap="square" lIns="68762" tIns="34198" rIns="68762" bIns="34198" anchor="t" anchorCtr="1" compatLnSpc="0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BA1 -</a:t>
            </a:r>
            <a:r>
              <a:rPr lang="en-GB" sz="3200" kern="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 </a:t>
            </a:r>
            <a:r>
              <a:rPr lang="en-GB" sz="3200" i="0" u="none" strike="noStrike" kern="1200" cap="none" spc="0" baseline="0" dirty="0" err="1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Darlith</a:t>
            </a:r>
            <a:r>
              <a:rPr lang="en-GB" sz="3200" i="0" u="none" strike="noStrike" kern="1200" cap="none" spc="0" baseline="0" dirty="0">
                <a:solidFill>
                  <a:srgbClr val="002060"/>
                </a:solidFill>
                <a:uFillTx/>
                <a:latin typeface="Aptos"/>
                <a:ea typeface="Microsoft YaHei"/>
                <a:cs typeface="Arial"/>
              </a:rPr>
              <a:t> </a:t>
            </a:r>
            <a:r>
              <a:rPr lang="en-GB" sz="3200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10</a:t>
            </a:r>
            <a:endParaRPr lang="en-GB" sz="3200" i="0" u="none" strike="noStrike" kern="0" cap="none" spc="0" baseline="0" dirty="0">
              <a:solidFill>
                <a:srgbClr val="002060"/>
              </a:solidFill>
              <a:uFillTx/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kern="0" dirty="0">
              <a:solidFill>
                <a:srgbClr val="002060"/>
              </a:solidFill>
              <a:latin typeface="Aptos"/>
              <a:ea typeface="Microsoft YaHei"/>
              <a:cs typeface="Arial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Eisiau</a:t>
            </a:r>
            <a:endParaRPr lang="en-GB" sz="3200" b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i="1" dirty="0">
                <a:solidFill>
                  <a:srgbClr val="002060"/>
                </a:solidFill>
                <a:latin typeface="Aptos"/>
                <a:ea typeface="Microsoft YaHei"/>
                <a:cs typeface="Arial"/>
              </a:rPr>
              <a:t>To want</a:t>
            </a:r>
            <a:endParaRPr lang="en-GB" sz="2400" i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dirty="0">
              <a:solidFill>
                <a:srgbClr val="002060"/>
              </a:solidFill>
              <a:latin typeface="Aptos"/>
              <a:ea typeface="Microsoft YaHei"/>
              <a:cs typeface="Arial" panose="020B0604020202020204" pitchFamily="34" charset="0"/>
            </a:endParaRPr>
          </a:p>
        </p:txBody>
      </p:sp>
      <p:pic>
        <p:nvPicPr>
          <p:cNvPr id="9" name="Picture 8" descr="A pink and white logo&#10;&#10;Description automatically generated">
            <a:extLst>
              <a:ext uri="{FF2B5EF4-FFF2-40B4-BE49-F238E27FC236}">
                <a16:creationId xmlns:a16="http://schemas.microsoft.com/office/drawing/2014/main" id="{4EA0C148-6C33-2999-B57E-FE893C973D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1265" y="5642343"/>
            <a:ext cx="2667000" cy="987172"/>
          </a:xfrm>
          <a:prstGeom prst="rect">
            <a:avLst/>
          </a:prstGeom>
          <a:ln w="28575">
            <a:noFill/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5E2DAE-DCF6-8C64-D208-306B3DB2B351}"/>
              </a:ext>
            </a:extLst>
          </p:cNvPr>
          <p:cNvSpPr txBox="1"/>
          <p:nvPr/>
        </p:nvSpPr>
        <p:spPr>
          <a:xfrm>
            <a:off x="9024318" y="6218517"/>
            <a:ext cx="2957962" cy="408623"/>
          </a:xfrm>
          <a:prstGeom prst="roundRect">
            <a:avLst/>
          </a:prstGeom>
          <a:solidFill>
            <a:schemeClr val="bg1"/>
          </a:solidFill>
          <a:ln w="28575"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 err="1">
                <a:solidFill>
                  <a:srgbClr val="002060"/>
                </a:solidFill>
                <a:latin typeface="Aptos"/>
              </a:rPr>
              <a:t>r.abbott@uwtsd.ac.uk</a:t>
            </a:r>
            <a:endParaRPr lang="en-US" dirty="0">
              <a:solidFill>
                <a:srgbClr val="00206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5824054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1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417163" y="189077"/>
            <a:ext cx="5936136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Nodau’r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ddarlith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Calibri"/>
              </a:rPr>
              <a:t> </a:t>
            </a:r>
            <a:r>
              <a:rPr lang="en-US" sz="4000" b="1" dirty="0" err="1">
                <a:solidFill>
                  <a:srgbClr val="002060"/>
                </a:solidFill>
                <a:latin typeface="Aptos"/>
                <a:cs typeface="Calibri"/>
              </a:rPr>
              <a:t>heddiw</a:t>
            </a:r>
            <a:br>
              <a:rPr lang="en-US" sz="3600" b="1" dirty="0">
                <a:latin typeface="Aptos"/>
              </a:rPr>
            </a:br>
            <a:endParaRPr lang="en-US" sz="2400" i="1" dirty="0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652130" y="1266294"/>
            <a:ext cx="6409852" cy="367146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lvl="1"/>
            <a:endParaRPr lang="en-US" sz="2400" i="1" dirty="0"/>
          </a:p>
          <a:p>
            <a:pPr marL="914400" lvl="1" indent="-457200">
              <a:buFont typeface="Arial"/>
              <a:buChar char="•"/>
            </a:pPr>
            <a:r>
              <a:rPr lang="en-US" sz="2800" b="1" dirty="0"/>
              <a:t> </a:t>
            </a:r>
            <a:r>
              <a:rPr lang="en-US" sz="2800" b="1" dirty="0" err="1"/>
              <a:t>Adolygu</a:t>
            </a:r>
            <a:r>
              <a:rPr lang="en-US" sz="2800" b="1" dirty="0"/>
              <a:t> – </a:t>
            </a:r>
            <a:r>
              <a:rPr lang="en-US" sz="2800" b="1" dirty="0" err="1"/>
              <a:t>hoffi</a:t>
            </a:r>
            <a:r>
              <a:rPr lang="en-US" sz="2800" b="1" dirty="0"/>
              <a:t>/</a:t>
            </a:r>
            <a:r>
              <a:rPr lang="en-US" sz="2800" b="1" dirty="0" err="1"/>
              <a:t>ddim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hoffi</a:t>
            </a:r>
            <a:endParaRPr lang="en-US" sz="2800" b="1" dirty="0"/>
          </a:p>
          <a:p>
            <a:pPr lvl="1"/>
            <a:r>
              <a:rPr lang="en-US" sz="2400" i="1" dirty="0"/>
              <a:t>	 Revision</a:t>
            </a:r>
          </a:p>
          <a:p>
            <a:pPr marL="914400" lvl="1" indent="-457200">
              <a:buFont typeface="Arial"/>
              <a:buChar char="•"/>
            </a:pPr>
            <a:endParaRPr lang="en-US" sz="2800" b="1" dirty="0"/>
          </a:p>
          <a:p>
            <a:pPr marL="914400" lvl="1" indent="-457200">
              <a:buFont typeface="Arial"/>
              <a:buChar char="•"/>
            </a:pPr>
            <a:r>
              <a:rPr lang="en-US" sz="2800" b="1" dirty="0"/>
              <a:t> Amser </a:t>
            </a:r>
            <a:r>
              <a:rPr lang="en-US" sz="2800" b="1" dirty="0" err="1"/>
              <a:t>cofrestru</a:t>
            </a:r>
            <a:r>
              <a:rPr lang="en-US" sz="2800" b="1" dirty="0"/>
              <a:t>!</a:t>
            </a:r>
          </a:p>
          <a:p>
            <a:pPr lvl="1"/>
            <a:endParaRPr lang="en-US" sz="3600" i="1" dirty="0"/>
          </a:p>
          <a:p>
            <a:pPr marL="800100" lvl="1" indent="-342900">
              <a:buFont typeface="Arial"/>
              <a:buChar char="•"/>
            </a:pPr>
            <a:r>
              <a:rPr lang="en-US" sz="2400" i="1" dirty="0"/>
              <a:t>   </a:t>
            </a:r>
            <a:r>
              <a:rPr lang="en-US" sz="2800" b="1" dirty="0"/>
              <a:t>Eisiau</a:t>
            </a:r>
            <a:r>
              <a:rPr lang="en-US" sz="2800" b="1" i="1" dirty="0"/>
              <a:t> </a:t>
            </a:r>
            <a:r>
              <a:rPr lang="en-US" sz="2800" b="1" dirty="0"/>
              <a:t>/ </a:t>
            </a:r>
            <a:r>
              <a:rPr lang="en-US" sz="2800" b="1" dirty="0" err="1"/>
              <a:t>Ddim</a:t>
            </a:r>
            <a:r>
              <a:rPr lang="en-US" sz="2800" b="1" dirty="0"/>
              <a:t> </a:t>
            </a:r>
            <a:r>
              <a:rPr lang="en-US" sz="2800" b="1" dirty="0" err="1"/>
              <a:t>eisiau</a:t>
            </a:r>
            <a:endParaRPr lang="en-US" sz="2800" b="1" dirty="0"/>
          </a:p>
          <a:p>
            <a:pPr lvl="1"/>
            <a:r>
              <a:rPr lang="en-US" sz="2400" i="1" dirty="0"/>
              <a:t>         To want / To not want</a:t>
            </a:r>
          </a:p>
          <a:p>
            <a:pPr lvl="1"/>
            <a:endParaRPr lang="en-US" sz="2400" i="1" dirty="0"/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62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Mae </a:t>
            </a:r>
            <a:r>
              <a:rPr lang="en-US" sz="4400" b="1" dirty="0" err="1"/>
              <a:t>hi’n</a:t>
            </a:r>
            <a:r>
              <a:rPr lang="en-US" sz="4400" b="1" dirty="0"/>
              <a:t> </a:t>
            </a:r>
            <a:r>
              <a:rPr lang="en-US" sz="4400" b="1" dirty="0" err="1"/>
              <a:t>amser</a:t>
            </a:r>
            <a:r>
              <a:rPr lang="en-US" sz="4400" b="1" dirty="0"/>
              <a:t> </a:t>
            </a:r>
            <a:r>
              <a:rPr lang="en-US" sz="4400" b="1" dirty="0" err="1"/>
              <a:t>cofrestru</a:t>
            </a:r>
            <a:r>
              <a:rPr lang="en-US" sz="4400" b="1" dirty="0"/>
              <a:t>!</a:t>
            </a:r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It’s registration time!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5686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F9CFA1-F496-406A-9AF0-3158483FD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7947413-D5BD-0C09-2970-D9985DC9448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BD1CA5-EFC0-0E75-8ADB-3B7C0311413D}"/>
              </a:ext>
            </a:extLst>
          </p:cNvPr>
          <p:cNvSpPr txBox="1"/>
          <p:nvPr/>
        </p:nvSpPr>
        <p:spPr>
          <a:xfrm>
            <a:off x="795383" y="377573"/>
            <a:ext cx="5837827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Mae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amser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cofrestru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03E2844-9A5D-ABF1-0C4A-40086895108E}"/>
              </a:ext>
            </a:extLst>
          </p:cNvPr>
          <p:cNvSpPr txBox="1"/>
          <p:nvPr/>
        </p:nvSpPr>
        <p:spPr>
          <a:xfrm>
            <a:off x="1229156" y="1743432"/>
            <a:ext cx="4970280" cy="337113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Greet the class!</a:t>
            </a: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Use commands.</a:t>
            </a:r>
            <a:endParaRPr lang="en-US" dirty="0"/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It's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Registration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Time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!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Present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/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Absent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How are they feeling?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School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dinner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or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sandwiches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en-US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 err="1">
                <a:solidFill>
                  <a:srgbClr val="002060"/>
                </a:solidFill>
                <a:cs typeface="Arial"/>
              </a:rPr>
              <a:t>How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 </a:t>
            </a:r>
            <a:r>
              <a:rPr lang="cy-GB" sz="2400" dirty="0" err="1">
                <a:solidFill>
                  <a:srgbClr val="002060"/>
                </a:solidFill>
                <a:cs typeface="Arial"/>
              </a:rPr>
              <a:t>many</a:t>
            </a:r>
            <a:r>
              <a:rPr lang="cy-GB" sz="2400" dirty="0">
                <a:solidFill>
                  <a:srgbClr val="002060"/>
                </a:solidFill>
                <a:cs typeface="Arial"/>
              </a:rPr>
              <a:t>?</a:t>
            </a:r>
            <a:endParaRPr lang="cy-GB" sz="2400" dirty="0">
              <a:solidFill>
                <a:srgbClr val="000000"/>
              </a:solidFill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cy-GB" sz="2400" dirty="0">
                <a:solidFill>
                  <a:srgbClr val="002060"/>
                </a:solidFill>
                <a:cs typeface="Arial"/>
              </a:rPr>
              <a:t>Discuss the weather.</a:t>
            </a:r>
            <a:endParaRPr lang="en-US" sz="2400" dirty="0">
              <a:solidFill>
                <a:srgbClr val="000000"/>
              </a:solidFill>
              <a:cs typeface="Arial"/>
            </a:endParaRPr>
          </a:p>
        </p:txBody>
      </p:sp>
      <p:pic>
        <p:nvPicPr>
          <p:cNvPr id="2" name="Picture 1" descr="A cartoon of a person wearing glasses&#10;&#10;Description automatically generated">
            <a:extLst>
              <a:ext uri="{FF2B5EF4-FFF2-40B4-BE49-F238E27FC236}">
                <a16:creationId xmlns:a16="http://schemas.microsoft.com/office/drawing/2014/main" id="{6E6C9054-1DE5-9910-DEC2-625758F92F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3641" y="1371600"/>
            <a:ext cx="2605384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88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2490438" y="1716395"/>
            <a:ext cx="7211121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Hoffi / </a:t>
            </a:r>
            <a:r>
              <a:rPr lang="en-US" sz="4400" b="1" dirty="0" err="1"/>
              <a:t>Ddim</a:t>
            </a:r>
            <a:r>
              <a:rPr lang="en-US" sz="4400" b="1" dirty="0"/>
              <a:t> </a:t>
            </a:r>
            <a:r>
              <a:rPr lang="en-US" sz="4400" b="1" dirty="0" err="1"/>
              <a:t>yn</a:t>
            </a:r>
            <a:r>
              <a:rPr lang="en-US" sz="4400" b="1" dirty="0"/>
              <a:t> </a:t>
            </a:r>
            <a:r>
              <a:rPr lang="en-US" sz="4400" b="1" dirty="0" err="1"/>
              <a:t>hoffi</a:t>
            </a:r>
          </a:p>
          <a:p>
            <a:pPr algn="ctr"/>
            <a:endParaRPr lang="en-US" sz="2400" i="1"/>
          </a:p>
          <a:p>
            <a:pPr algn="ctr"/>
            <a:r>
              <a:rPr lang="en-US" sz="2400" i="1" dirty="0"/>
              <a:t>Likes / Dislikes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4394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314666-4EEE-8FBB-DAD6-4C27C2E093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50C33F77-BE6E-7845-317B-668FE74E702F}"/>
              </a:ext>
            </a:extLst>
          </p:cNvPr>
          <p:cNvSpPr txBox="1"/>
          <p:nvPr/>
        </p:nvSpPr>
        <p:spPr>
          <a:xfrm>
            <a:off x="2589183" y="505283"/>
            <a:ext cx="7019347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Wyt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 you like 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A96367-FBD1-7B8A-AAEF-D658C73AD94A}"/>
              </a:ext>
            </a:extLst>
          </p:cNvPr>
          <p:cNvSpPr txBox="1"/>
          <p:nvPr/>
        </p:nvSpPr>
        <p:spPr>
          <a:xfrm>
            <a:off x="1079374" y="4156419"/>
            <a:ext cx="4215558" cy="118717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Aptos"/>
                <a:cs typeface="Arial"/>
              </a:rPr>
              <a:t>Ydw</a:t>
            </a:r>
            <a:r>
              <a:rPr lang="en-US" sz="320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B757BFB-7D84-C417-04FE-A010C51D3F32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F7AE7CF-90C0-0AD4-1097-E51A6072114D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D4818F-BA82-7304-D94F-DF67FED42B3E}"/>
              </a:ext>
            </a:extLst>
          </p:cNvPr>
          <p:cNvSpPr txBox="1"/>
          <p:nvPr/>
        </p:nvSpPr>
        <p:spPr>
          <a:xfrm>
            <a:off x="6890156" y="4153601"/>
            <a:ext cx="4217672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334FE45-0C79-6B07-2BB8-7091A9BB9F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025B5507-0AD3-334C-1EAC-04C6ED0734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CDDF616-90B2-8A06-4585-9B409BEB624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3217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6B8083-725E-FC81-0E14-3D557090F5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BEB13E-9800-6167-0DB7-B70F7AE41750}"/>
              </a:ext>
            </a:extLst>
          </p:cNvPr>
          <p:cNvSpPr txBox="1"/>
          <p:nvPr/>
        </p:nvSpPr>
        <p:spPr>
          <a:xfrm>
            <a:off x="816409" y="1506121"/>
            <a:ext cx="4899803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Rydw 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Dw 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34DFC257-8B4B-7A66-1CC1-9B8C9E4209B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34775"/>
              </p:ext>
            </p:extLst>
          </p:nvPr>
        </p:nvGraphicFramePr>
        <p:xfrm>
          <a:off x="6196360" y="1917434"/>
          <a:ext cx="4984503" cy="27060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84503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605832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iddorol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+mn-lt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  <p:pic>
        <p:nvPicPr>
          <p:cNvPr id="6" name="Graphic 13" descr="Badge Tick1 with solid fill">
            <a:extLst>
              <a:ext uri="{FF2B5EF4-FFF2-40B4-BE49-F238E27FC236}">
                <a16:creationId xmlns:a16="http://schemas.microsoft.com/office/drawing/2014/main" id="{A7E2CA15-2E4B-6DB9-1314-7326024C99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6312" y="2667106"/>
            <a:ext cx="2442962" cy="24338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1330728-1541-F15D-8058-D24C3574F772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60CDB0D-5E4C-3E42-588C-C5F900A2897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102915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72D486-80C0-C2E5-5BD0-F30CE4F95C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B096D0B5-A6E0-4621-13B1-5BE0F9CD1C0B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205285E-6B0F-0831-6C2C-DFCFF9006C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12" descr="Badge Cross with solid fill">
            <a:extLst>
              <a:ext uri="{FF2B5EF4-FFF2-40B4-BE49-F238E27FC236}">
                <a16:creationId xmlns:a16="http://schemas.microsoft.com/office/drawing/2014/main" id="{05F880B3-22BF-288D-7902-F8145CC632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71399" y="2783091"/>
            <a:ext cx="2474902" cy="2488591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28216382-E4D0-E5DB-313E-A7237FF68CC7}"/>
              </a:ext>
            </a:extLst>
          </p:cNvPr>
          <p:cNvSpPr txBox="1"/>
          <p:nvPr/>
        </p:nvSpPr>
        <p:spPr>
          <a:xfrm>
            <a:off x="486774" y="1508851"/>
            <a:ext cx="5316746" cy="95410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Dydw i ddim yn hoffi ... 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800">
                <a:solidFill>
                  <a:srgbClr val="002060"/>
                </a:solidFill>
                <a:latin typeface="Aptos"/>
                <a:cs typeface="Segoe UI"/>
              </a:rPr>
              <a:t>Dw i ddim yn hoffi ... 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4C4E8BF3-B3E5-A87B-2C76-4834ED1A8FC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9875562"/>
              </p:ext>
            </p:extLst>
          </p:nvPr>
        </p:nvGraphicFramePr>
        <p:xfrm>
          <a:off x="5942601" y="1626220"/>
          <a:ext cx="5762625" cy="3034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762625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129097"/>
                  </a:ext>
                </a:extLst>
              </a:tr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ptos"/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u="sng" dirty="0" err="1">
                          <a:solidFill>
                            <a:srgbClr val="002060"/>
                          </a:solidFill>
                          <a:latin typeface="Aptos"/>
                        </a:rPr>
                        <a:t>dd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709718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CD4FF-841B-A4D9-BFEF-0582B923E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CAC88-0533-B828-5A05-1C458CC0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291" y="281696"/>
            <a:ext cx="6041418" cy="743915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Wyt ti’n hoffi...?</a:t>
            </a:r>
            <a:endParaRPr lang="cy-GB" sz="32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1BB8947-F601-077A-20EF-0ABF42AF94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7888486"/>
              </p:ext>
            </p:extLst>
          </p:nvPr>
        </p:nvGraphicFramePr>
        <p:xfrm>
          <a:off x="297883" y="1921913"/>
          <a:ext cx="11700528" cy="3593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710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1828093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1767017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1883898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3265895904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2540364519"/>
                    </a:ext>
                  </a:extLst>
                </a:gridCol>
              </a:tblGrid>
              <a:tr h="697513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</a:t>
                      </a:r>
                    </a:p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Mathemateg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Gwyddoniaeth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Hanes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Daearyddiaeth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gorfforol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Celf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4E8D86C-E8FE-F2B1-672F-A70634D3CB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EA52141E-9B98-CC82-561C-19A381E07D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7883" y="383605"/>
            <a:ext cx="1039452" cy="1035569"/>
          </a:xfrm>
          <a:prstGeom prst="rect">
            <a:avLst/>
          </a:prstGeom>
        </p:spPr>
      </p:pic>
      <p:pic>
        <p:nvPicPr>
          <p:cNvPr id="5" name="Graphic 12" descr="Badge Cross with solid fill">
            <a:extLst>
              <a:ext uri="{FF2B5EF4-FFF2-40B4-BE49-F238E27FC236}">
                <a16:creationId xmlns:a16="http://schemas.microsoft.com/office/drawing/2014/main" id="{CAD6AD39-6C51-0240-903F-112A850405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5786" y="383605"/>
            <a:ext cx="1039453" cy="1045202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88F7501A-5AAC-BCE4-0DB4-8DBFBA30C587}"/>
              </a:ext>
            </a:extLst>
          </p:cNvPr>
          <p:cNvSpPr/>
          <p:nvPr/>
        </p:nvSpPr>
        <p:spPr>
          <a:xfrm>
            <a:off x="9811265" y="383605"/>
            <a:ext cx="1532238" cy="1045202"/>
          </a:xfrm>
          <a:prstGeom prst="wedgeEllipseCallou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1978461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E76E32D-D891-295B-54AD-08DA26AC9293}"/>
              </a:ext>
            </a:extLst>
          </p:cNvPr>
          <p:cNvSpPr txBox="1"/>
          <p:nvPr/>
        </p:nvSpPr>
        <p:spPr>
          <a:xfrm>
            <a:off x="6614556" y="232070"/>
            <a:ext cx="489980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Rydw i’n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Dw i’n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FBFD822-9643-E1B1-1A08-15C7CB9AB3D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1475149"/>
              </p:ext>
            </p:extLst>
          </p:nvPr>
        </p:nvGraphicFramePr>
        <p:xfrm>
          <a:off x="6614556" y="976398"/>
          <a:ext cx="5069989" cy="229083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69989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499497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mae’n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000" b="0" i="0" u="none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lasus</a:t>
                      </a:r>
                      <a:r>
                        <a:rPr lang="en-US" sz="2000" b="0" i="0" u="none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49264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000" b="0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432898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dw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000" b="0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0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98537B0-F7C3-96A5-E1FA-EF282B47C06D}"/>
              </a:ext>
            </a:extLst>
          </p:cNvPr>
          <p:cNvSpPr txBox="1"/>
          <p:nvPr/>
        </p:nvSpPr>
        <p:spPr>
          <a:xfrm>
            <a:off x="6614555" y="3434486"/>
            <a:ext cx="489980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Dydw i ddim yn hoffi 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r>
              <a:rPr lang="cy-GB" sz="2000" b="1" dirty="0">
                <a:solidFill>
                  <a:srgbClr val="002060"/>
                </a:solidFill>
                <a:latin typeface="Aptos"/>
                <a:cs typeface="Segoe UI"/>
              </a:rPr>
              <a:t>Dw i ddim yn hoffi... 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0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000" b="1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97751C1-9753-9E8D-8B0F-6148646E57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673980"/>
              </p:ext>
            </p:extLst>
          </p:nvPr>
        </p:nvGraphicFramePr>
        <p:xfrm>
          <a:off x="6614555" y="4198005"/>
          <a:ext cx="5069990" cy="2427925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69990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44769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ddiflas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+mn-lt"/>
                        </a:rPr>
                        <a:t>ddiflas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  <a:endParaRPr lang="en-US" sz="2000" b="0" dirty="0">
                        <a:solidFill>
                          <a:srgbClr val="002060"/>
                        </a:solidFill>
                        <a:latin typeface="Aptos"/>
                      </a:endParaRP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5764310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387794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dw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000" b="0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000" b="0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  <p:pic>
        <p:nvPicPr>
          <p:cNvPr id="9" name="Graphic 13" descr="Badge Tick1 with solid fill">
            <a:extLst>
              <a:ext uri="{FF2B5EF4-FFF2-40B4-BE49-F238E27FC236}">
                <a16:creationId xmlns:a16="http://schemas.microsoft.com/office/drawing/2014/main" id="{8BB993B5-F4B2-A889-5D1E-2EDD50F6C4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41753" y="137769"/>
            <a:ext cx="841774" cy="838629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ECB6485B-762B-264F-2051-26E6323966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293434" y="3378625"/>
            <a:ext cx="841772" cy="84642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0CFD61-5161-049A-E6A5-550AE27104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80" y="309583"/>
            <a:ext cx="5647420" cy="623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3308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090169-1816-3EB1-3226-D80900302E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73F58F2F-3960-B427-93F6-18E280D94E1D}"/>
              </a:ext>
            </a:extLst>
          </p:cNvPr>
          <p:cNvSpPr txBox="1"/>
          <p:nvPr/>
        </p:nvSpPr>
        <p:spPr>
          <a:xfrm>
            <a:off x="629286" y="874018"/>
            <a:ext cx="19923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002060"/>
                </a:solidFill>
                <a:effectLst/>
              </a:rPr>
              <a:t>Darllenwch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: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Read:</a:t>
            </a:r>
            <a:r>
              <a:rPr lang="en-US" sz="2400" b="1" dirty="0">
                <a:solidFill>
                  <a:srgbClr val="002060"/>
                </a:solidFill>
                <a:effectLst/>
              </a:rPr>
              <a:t> </a:t>
            </a:r>
            <a:endParaRPr lang="en-GB" sz="2400" dirty="0">
              <a:effectLst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FC8138C-297B-4E12-4E9D-79DE8D4D7159}"/>
              </a:ext>
            </a:extLst>
          </p:cNvPr>
          <p:cNvSpPr txBox="1"/>
          <p:nvPr/>
        </p:nvSpPr>
        <p:spPr>
          <a:xfrm>
            <a:off x="629286" y="1952664"/>
            <a:ext cx="10933427" cy="2145268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noProof="1">
                <a:solidFill>
                  <a:srgbClr val="002060"/>
                </a:solidFill>
              </a:rPr>
              <a:t>Gareth ydw i. Dw i’n byw yn Abertawe ond dw i’n dod o Gaerdydd yn wreiddiol. Dw i’n byw gyda Bethan. Mae hi’n dod o Lanelli yn wreiddiol. Mae hi’n hoffi salad, ond dydw i ddim yn hoffi salad o gwbl! Dw i’n hoffi bwyta pitsa a sgoldion!  Dw i’n hoffi chwarae pêl-droed ac mae Bethan yn hoffi rhedeg yn fawr.  Rydyn ni’n mwynhau mynd i’r sinema gyda’n gilydd.</a:t>
            </a: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A4F7089-F973-2FEE-49F2-314CE6DE474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0" name="Picture 9" descr="A red and grey open book&#10;&#10;Description automatically generated">
            <a:extLst>
              <a:ext uri="{FF2B5EF4-FFF2-40B4-BE49-F238E27FC236}">
                <a16:creationId xmlns:a16="http://schemas.microsoft.com/office/drawing/2014/main" id="{185CF736-EED7-6740-313E-22FAE7D8A7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514" y="782951"/>
            <a:ext cx="1129619" cy="92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527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F234F-817D-7AA4-4A87-68F73E325C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EFDF76C-1B62-C82C-9697-F423C44003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22AA670-7382-199F-F848-BFBDFE6B561F}"/>
              </a:ext>
            </a:extLst>
          </p:cNvPr>
          <p:cNvSpPr/>
          <p:nvPr/>
        </p:nvSpPr>
        <p:spPr>
          <a:xfrm>
            <a:off x="3307737" y="1517740"/>
            <a:ext cx="5988915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 err="1"/>
              <a:t>Ydych</a:t>
            </a:r>
            <a:r>
              <a:rPr lang="en-US" sz="4400" b="1" dirty="0"/>
              <a:t> </a:t>
            </a:r>
            <a:r>
              <a:rPr lang="en-US" sz="4400" b="1" dirty="0" err="1"/>
              <a:t>chi’n</a:t>
            </a:r>
            <a:r>
              <a:rPr lang="en-US" sz="4400" b="1" dirty="0"/>
              <a:t> </a:t>
            </a:r>
            <a:r>
              <a:rPr lang="en-US" sz="4400" b="1" dirty="0" err="1"/>
              <a:t>cofio</a:t>
            </a:r>
            <a:r>
              <a:rPr lang="en-US" sz="4400" b="1" dirty="0"/>
              <a:t>? </a:t>
            </a:r>
          </a:p>
          <a:p>
            <a:pPr algn="ctr"/>
            <a:r>
              <a:rPr lang="en-US" sz="4400" b="1" dirty="0" err="1"/>
              <a:t>Geirfa</a:t>
            </a:r>
            <a:r>
              <a:rPr lang="en-US" sz="4400" b="1" dirty="0"/>
              <a:t> </a:t>
            </a:r>
            <a:r>
              <a:rPr lang="en-US" sz="4400" b="1" dirty="0" err="1"/>
              <a:t>anifeiliaid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Do you remember?</a:t>
            </a:r>
          </a:p>
          <a:p>
            <a:pPr algn="ctr"/>
            <a:r>
              <a:rPr lang="en-US" sz="2400" i="1" dirty="0"/>
              <a:t>Animal vocabulary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5D721DEC-2D6B-9273-31FA-A65F45083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970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2FBC04-24C4-27CB-474C-5552B1936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DDF1A53-C96E-153A-91DA-4E5FC2055361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pic>
        <p:nvPicPr>
          <p:cNvPr id="20" name="Picture 19" descr="A couple of horses running&#10;&#10;AI-generated content may be incorrect.">
            <a:extLst>
              <a:ext uri="{FF2B5EF4-FFF2-40B4-BE49-F238E27FC236}">
                <a16:creationId xmlns:a16="http://schemas.microsoft.com/office/drawing/2014/main" id="{C6AAD583-9E73-9A61-13D7-9D63D66A7EC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205"/>
          <a:stretch>
            <a:fillRect/>
          </a:stretch>
        </p:blipFill>
        <p:spPr>
          <a:xfrm>
            <a:off x="1443038" y="351934"/>
            <a:ext cx="1353978" cy="1249885"/>
          </a:xfrm>
          <a:prstGeom prst="rect">
            <a:avLst/>
          </a:prstGeom>
        </p:spPr>
      </p:pic>
      <p:pic>
        <p:nvPicPr>
          <p:cNvPr id="23" name="Picture 22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9FE490A3-429A-F64F-2DAA-82F9A6F262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038" y="2647133"/>
            <a:ext cx="1186654" cy="10585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6B90B7-E62C-F56C-3FE5-C0C7505AAC0C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ceffyl / ceffylau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841EBD-6519-129B-B905-A0D3FE3755F2}"/>
              </a:ext>
            </a:extLst>
          </p:cNvPr>
          <p:cNvSpPr txBox="1"/>
          <p:nvPr/>
        </p:nvSpPr>
        <p:spPr>
          <a:xfrm>
            <a:off x="5102176" y="1709715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ci / cŵn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CA971-6BBC-0F49-F81D-2999FAED056F}"/>
              </a:ext>
            </a:extLst>
          </p:cNvPr>
          <p:cNvSpPr txBox="1"/>
          <p:nvPr/>
        </p:nvSpPr>
        <p:spPr>
          <a:xfrm>
            <a:off x="8897162" y="1771851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cath / cathod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294A9F-5EC1-256D-A4A1-211F7FA4D36C}"/>
              </a:ext>
            </a:extLst>
          </p:cNvPr>
          <p:cNvSpPr txBox="1"/>
          <p:nvPr/>
        </p:nvSpPr>
        <p:spPr>
          <a:xfrm>
            <a:off x="8393882" y="6080348"/>
            <a:ext cx="26586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eliffant / eliffantod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77C27-2A4A-6358-3276-703DFBC2671F}"/>
              </a:ext>
            </a:extLst>
          </p:cNvPr>
          <p:cNvSpPr txBox="1"/>
          <p:nvPr/>
        </p:nvSpPr>
        <p:spPr>
          <a:xfrm>
            <a:off x="4856178" y="3849368"/>
            <a:ext cx="2323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llygoden / llygod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122D9E-4792-8402-0B24-9AA6D7EE67AD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cwningen / cwningod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D8B3FC-A2C8-6626-7254-E8F9C95F896E}"/>
              </a:ext>
            </a:extLst>
          </p:cNvPr>
          <p:cNvSpPr txBox="1"/>
          <p:nvPr/>
        </p:nvSpPr>
        <p:spPr>
          <a:xfrm>
            <a:off x="1139488" y="6006603"/>
            <a:ext cx="1695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arth / eirth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497B957-090A-C72A-488A-900DEDC27714}"/>
              </a:ext>
            </a:extLst>
          </p:cNvPr>
          <p:cNvSpPr txBox="1"/>
          <p:nvPr/>
        </p:nvSpPr>
        <p:spPr>
          <a:xfrm>
            <a:off x="4856178" y="6068072"/>
            <a:ext cx="20684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dafad / defaid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D3F4A2-0307-6AE8-C8AA-6F75266282FD}"/>
              </a:ext>
            </a:extLst>
          </p:cNvPr>
          <p:cNvSpPr txBox="1"/>
          <p:nvPr/>
        </p:nvSpPr>
        <p:spPr>
          <a:xfrm>
            <a:off x="1139488" y="3883725"/>
            <a:ext cx="19150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aderyn / adar</a:t>
            </a:r>
          </a:p>
        </p:txBody>
      </p:sp>
      <p:pic>
        <p:nvPicPr>
          <p:cNvPr id="15" name="Picture 14" descr="A cartoon of a dog&#10;&#10;AI-generated content may be incorrect.">
            <a:extLst>
              <a:ext uri="{FF2B5EF4-FFF2-40B4-BE49-F238E27FC236}">
                <a16:creationId xmlns:a16="http://schemas.microsoft.com/office/drawing/2014/main" id="{6E737874-1671-22C6-B874-DF495267AD6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972" y="369859"/>
            <a:ext cx="1204832" cy="1339856"/>
          </a:xfrm>
          <a:prstGeom prst="rect">
            <a:avLst/>
          </a:prstGeom>
        </p:spPr>
      </p:pic>
      <p:pic>
        <p:nvPicPr>
          <p:cNvPr id="17" name="Picture 16" descr="A close up of a rabbit&#10;&#10;AI-generated content may be incorrect.">
            <a:extLst>
              <a:ext uri="{FF2B5EF4-FFF2-40B4-BE49-F238E27FC236}">
                <a16:creationId xmlns:a16="http://schemas.microsoft.com/office/drawing/2014/main" id="{0EBF6C19-5372-1075-F12D-6350491E2C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722" y="2387989"/>
            <a:ext cx="1066800" cy="1460500"/>
          </a:xfrm>
          <a:prstGeom prst="rect">
            <a:avLst/>
          </a:prstGeom>
        </p:spPr>
      </p:pic>
      <p:pic>
        <p:nvPicPr>
          <p:cNvPr id="19" name="Picture 18" descr="A cartoon of an elephant&#10;&#10;AI-generated content may be incorrect.">
            <a:extLst>
              <a:ext uri="{FF2B5EF4-FFF2-40B4-BE49-F238E27FC236}">
                <a16:creationId xmlns:a16="http://schemas.microsoft.com/office/drawing/2014/main" id="{CFE13385-A0F8-0C74-4603-30F81C0471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59961" y="4600767"/>
            <a:ext cx="1526471" cy="1467305"/>
          </a:xfrm>
          <a:prstGeom prst="rect">
            <a:avLst/>
          </a:prstGeom>
        </p:spPr>
      </p:pic>
      <p:pic>
        <p:nvPicPr>
          <p:cNvPr id="21" name="Picture 20" descr="A cartoon of a bear&#10;&#10;AI-generated content may be incorrect.">
            <a:extLst>
              <a:ext uri="{FF2B5EF4-FFF2-40B4-BE49-F238E27FC236}">
                <a16:creationId xmlns:a16="http://schemas.microsoft.com/office/drawing/2014/main" id="{17FDFBF7-3904-72C0-EA5C-89394CE8A63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7708" y="4662235"/>
            <a:ext cx="1398576" cy="1344368"/>
          </a:xfrm>
          <a:prstGeom prst="rect">
            <a:avLst/>
          </a:prstGeom>
        </p:spPr>
      </p:pic>
      <p:pic>
        <p:nvPicPr>
          <p:cNvPr id="22" name="Picture 21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0045DDA0-3F29-B0C7-62FA-B94BD8415B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566" y="2598043"/>
            <a:ext cx="1333770" cy="1189838"/>
          </a:xfrm>
          <a:prstGeom prst="rect">
            <a:avLst/>
          </a:prstGeom>
        </p:spPr>
      </p:pic>
      <p:pic>
        <p:nvPicPr>
          <p:cNvPr id="26" name="Picture 25" descr="A cat with its eyes closed&#10;&#10;AI-generated content may be incorrect.">
            <a:extLst>
              <a:ext uri="{FF2B5EF4-FFF2-40B4-BE49-F238E27FC236}">
                <a16:creationId xmlns:a16="http://schemas.microsoft.com/office/drawing/2014/main" id="{A295FB23-7937-2921-164F-CDAD5663F07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9104250" y="399511"/>
            <a:ext cx="1237892" cy="1263363"/>
          </a:xfrm>
          <a:prstGeom prst="rect">
            <a:avLst/>
          </a:prstGeom>
        </p:spPr>
      </p:pic>
      <p:pic>
        <p:nvPicPr>
          <p:cNvPr id="29" name="Picture 28" descr="A cartoon sheep with black spots&#10;&#10;AI-generated content may be incorrect.">
            <a:extLst>
              <a:ext uri="{FF2B5EF4-FFF2-40B4-BE49-F238E27FC236}">
                <a16:creationId xmlns:a16="http://schemas.microsoft.com/office/drawing/2014/main" id="{23CA6D55-7A27-FECC-B191-66BC73A38DB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5495745" y="4744298"/>
            <a:ext cx="907878" cy="118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580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810792-1330-13AE-7A98-FEC7338BC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997F9AB-98F8-C77C-6FEA-C52F30C9E263}"/>
              </a:ext>
            </a:extLst>
          </p:cNvPr>
          <p:cNvGraphicFramePr>
            <a:graphicFrameLocks noGrp="1"/>
          </p:cNvGraphicFramePr>
          <p:nvPr/>
        </p:nvGraphicFramePr>
        <p:xfrm>
          <a:off x="212942" y="175364"/>
          <a:ext cx="11411994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03998">
                  <a:extLst>
                    <a:ext uri="{9D8B030D-6E8A-4147-A177-3AD203B41FA5}">
                      <a16:colId xmlns:a16="http://schemas.microsoft.com/office/drawing/2014/main" val="1836946681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3538001156"/>
                    </a:ext>
                  </a:extLst>
                </a:gridCol>
                <a:gridCol w="3803998">
                  <a:extLst>
                    <a:ext uri="{9D8B030D-6E8A-4147-A177-3AD203B41FA5}">
                      <a16:colId xmlns:a16="http://schemas.microsoft.com/office/drawing/2014/main" val="1651821805"/>
                    </a:ext>
                  </a:extLst>
                </a:gridCol>
              </a:tblGrid>
              <a:tr h="2133600"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2442155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93416"/>
                  </a:ext>
                </a:extLst>
              </a:tr>
              <a:tr h="2133600"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231088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F64486C-CD59-BAB0-A170-4C98F5FBDB2D}"/>
              </a:ext>
            </a:extLst>
          </p:cNvPr>
          <p:cNvSpPr txBox="1"/>
          <p:nvPr/>
        </p:nvSpPr>
        <p:spPr>
          <a:xfrm>
            <a:off x="871690" y="1709715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llew / llewod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B8B47A-318B-BD62-FEC4-0CD36B18E807}"/>
              </a:ext>
            </a:extLst>
          </p:cNvPr>
          <p:cNvSpPr txBox="1"/>
          <p:nvPr/>
        </p:nvSpPr>
        <p:spPr>
          <a:xfrm>
            <a:off x="4625996" y="1734429"/>
            <a:ext cx="25858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mwnci / mwncïod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D0630B-C760-2686-7245-D201E55870C4}"/>
              </a:ext>
            </a:extLst>
          </p:cNvPr>
          <p:cNvSpPr txBox="1"/>
          <p:nvPr/>
        </p:nvSpPr>
        <p:spPr>
          <a:xfrm>
            <a:off x="8891123" y="1714164"/>
            <a:ext cx="19757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jiráff / jiraffod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A710CB-F84B-B7D8-9712-5E3928A80E52}"/>
              </a:ext>
            </a:extLst>
          </p:cNvPr>
          <p:cNvSpPr txBox="1"/>
          <p:nvPr/>
        </p:nvSpPr>
        <p:spPr>
          <a:xfrm>
            <a:off x="4647133" y="3830976"/>
            <a:ext cx="27415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gwiwer / gwiwerod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CA11A11-D803-9CFE-89CB-E4E75C6BEFF8}"/>
              </a:ext>
            </a:extLst>
          </p:cNvPr>
          <p:cNvSpPr txBox="1"/>
          <p:nvPr/>
        </p:nvSpPr>
        <p:spPr>
          <a:xfrm>
            <a:off x="8391429" y="3868604"/>
            <a:ext cx="3075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cranc / crancod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673854-9ACA-45F6-ACEC-A13737DCA97E}"/>
              </a:ext>
            </a:extLst>
          </p:cNvPr>
          <p:cNvSpPr txBox="1"/>
          <p:nvPr/>
        </p:nvSpPr>
        <p:spPr>
          <a:xfrm>
            <a:off x="4498200" y="6022855"/>
            <a:ext cx="2890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malwen / malwod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5C17FE-8BB8-6849-E62F-310645F8F8F7}"/>
              </a:ext>
            </a:extLst>
          </p:cNvPr>
          <p:cNvSpPr txBox="1"/>
          <p:nvPr/>
        </p:nvSpPr>
        <p:spPr>
          <a:xfrm>
            <a:off x="871690" y="3868604"/>
            <a:ext cx="2318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mochyn / moch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076F628-6026-6A81-71C9-A8EBA5D0570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1890" y="331522"/>
            <a:ext cx="1663700" cy="1367294"/>
          </a:xfrm>
          <a:prstGeom prst="rect">
            <a:avLst/>
          </a:prstGeom>
        </p:spPr>
      </p:pic>
      <p:pic>
        <p:nvPicPr>
          <p:cNvPr id="17" name="Picture 16" descr="A cartoon monkey holding a branch&#10;&#10;AI-generated content may be incorrect.">
            <a:extLst>
              <a:ext uri="{FF2B5EF4-FFF2-40B4-BE49-F238E27FC236}">
                <a16:creationId xmlns:a16="http://schemas.microsoft.com/office/drawing/2014/main" id="{FCEECEA4-EF3D-E720-806D-780CA00E08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2176" y="229052"/>
            <a:ext cx="1527050" cy="1572234"/>
          </a:xfrm>
          <a:prstGeom prst="rect">
            <a:avLst/>
          </a:prstGeom>
        </p:spPr>
      </p:pic>
      <p:pic>
        <p:nvPicPr>
          <p:cNvPr id="19" name="Picture 18" descr="A giraffe standing on a white background&#10;&#10;AI-generated content may be incorrect.">
            <a:extLst>
              <a:ext uri="{FF2B5EF4-FFF2-40B4-BE49-F238E27FC236}">
                <a16:creationId xmlns:a16="http://schemas.microsoft.com/office/drawing/2014/main" id="{82A63A49-BF43-CCA1-6F51-24978F19742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8258" y="279840"/>
            <a:ext cx="1067728" cy="1337729"/>
          </a:xfrm>
          <a:prstGeom prst="rect">
            <a:avLst/>
          </a:prstGeom>
        </p:spPr>
      </p:pic>
      <p:pic>
        <p:nvPicPr>
          <p:cNvPr id="21" name="Picture 20" descr="A cartoon of a pig&#10;&#10;AI-generated content may be incorrect.">
            <a:extLst>
              <a:ext uri="{FF2B5EF4-FFF2-40B4-BE49-F238E27FC236}">
                <a16:creationId xmlns:a16="http://schemas.microsoft.com/office/drawing/2014/main" id="{7164379C-4ECC-FE38-2FA9-F2745C86345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6688" y="2525735"/>
            <a:ext cx="1520674" cy="1249749"/>
          </a:xfrm>
          <a:prstGeom prst="rect">
            <a:avLst/>
          </a:prstGeom>
        </p:spPr>
      </p:pic>
      <p:pic>
        <p:nvPicPr>
          <p:cNvPr id="22" name="Picture 21" descr="A cartoon of a squirrel&#10;&#10;AI-generated content may be incorrect.">
            <a:extLst>
              <a:ext uri="{FF2B5EF4-FFF2-40B4-BE49-F238E27FC236}">
                <a16:creationId xmlns:a16="http://schemas.microsoft.com/office/drawing/2014/main" id="{348A6984-2B3F-3DBB-7F8B-6C64DA732B1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626" y="2457160"/>
            <a:ext cx="1170593" cy="1386898"/>
          </a:xfrm>
          <a:prstGeom prst="rect">
            <a:avLst/>
          </a:prstGeom>
        </p:spPr>
      </p:pic>
      <p:pic>
        <p:nvPicPr>
          <p:cNvPr id="25" name="Picture 24" descr="A cartoon of a crab&#10;&#10;AI-generated content may be incorrect.">
            <a:extLst>
              <a:ext uri="{FF2B5EF4-FFF2-40B4-BE49-F238E27FC236}">
                <a16:creationId xmlns:a16="http://schemas.microsoft.com/office/drawing/2014/main" id="{F901AAC3-AD4B-F20A-0647-A07F777FCA9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9435" y="2465426"/>
            <a:ext cx="1579211" cy="1411420"/>
          </a:xfrm>
          <a:prstGeom prst="rect">
            <a:avLst/>
          </a:prstGeom>
        </p:spPr>
      </p:pic>
      <p:pic>
        <p:nvPicPr>
          <p:cNvPr id="26" name="Picture 25" descr="A cartoon of a snail&#10;&#10;AI-generated content may be incorrect.">
            <a:extLst>
              <a:ext uri="{FF2B5EF4-FFF2-40B4-BE49-F238E27FC236}">
                <a16:creationId xmlns:a16="http://schemas.microsoft.com/office/drawing/2014/main" id="{30DCA237-47D3-0858-8852-580B99FA9A6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1436" y="4571018"/>
            <a:ext cx="1575003" cy="1356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238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AF0A25-4A7B-5B7E-7083-5D7086F277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09370CB-7FAB-2DAE-08E4-994785289EFE}"/>
              </a:ext>
            </a:extLst>
          </p:cNvPr>
          <p:cNvSpPr txBox="1"/>
          <p:nvPr/>
        </p:nvSpPr>
        <p:spPr>
          <a:xfrm>
            <a:off x="1706378" y="505283"/>
            <a:ext cx="8775664" cy="120884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Geirfa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anifeiliaid</a:t>
            </a:r>
            <a:endParaRPr lang="en-US" sz="5400" b="1" dirty="0">
              <a:solidFill>
                <a:schemeClr val="bg1"/>
              </a:solidFill>
              <a:latin typeface="Aptos"/>
              <a:cs typeface="Arial"/>
            </a:endParaRP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6FC91CB5-0712-AA5F-88C9-3A4E3FA5DC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13B8798-CEE7-5E38-4DE5-738E3BC4606B}"/>
              </a:ext>
            </a:extLst>
          </p:cNvPr>
          <p:cNvSpPr txBox="1"/>
          <p:nvPr/>
        </p:nvSpPr>
        <p:spPr>
          <a:xfrm>
            <a:off x="1706378" y="2578257"/>
            <a:ext cx="3906982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y-GB" sz="3200" dirty="0"/>
              <a:t>Profwch eich gilydd mewn parau.</a:t>
            </a:r>
          </a:p>
          <a:p>
            <a:endParaRPr lang="cy-GB" sz="3200" dirty="0"/>
          </a:p>
          <a:p>
            <a:pPr algn="ctr"/>
            <a:r>
              <a:rPr lang="cy-GB" sz="2400" i="1" dirty="0"/>
              <a:t>Test each other in pairs.</a:t>
            </a:r>
          </a:p>
        </p:txBody>
      </p:sp>
      <p:pic>
        <p:nvPicPr>
          <p:cNvPr id="8" name="Picture 7" descr="A blue and yellow chat bubbles&#10;&#10;AI-generated content may be incorrect.">
            <a:extLst>
              <a:ext uri="{FF2B5EF4-FFF2-40B4-BE49-F238E27FC236}">
                <a16:creationId xmlns:a16="http://schemas.microsoft.com/office/drawing/2014/main" id="{4F868222-D9C6-3760-7777-D5C978A2C9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8641" y="2125352"/>
            <a:ext cx="3416373" cy="312354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78934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2771A8-E698-2E58-1745-1490F610A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B5392EB-4900-558B-8947-C992EB11245B}"/>
              </a:ext>
            </a:extLst>
          </p:cNvPr>
          <p:cNvSpPr txBox="1"/>
          <p:nvPr/>
        </p:nvSpPr>
        <p:spPr>
          <a:xfrm>
            <a:off x="485624" y="164777"/>
            <a:ext cx="377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Mat iaith 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478D3EA-3856-AB1F-0516-111B1C3AFDAB}"/>
              </a:ext>
            </a:extLst>
          </p:cNvPr>
          <p:cNvGraphicFramePr>
            <a:graphicFrameLocks noGrp="1"/>
          </p:cNvGraphicFramePr>
          <p:nvPr/>
        </p:nvGraphicFramePr>
        <p:xfrm>
          <a:off x="318657" y="660253"/>
          <a:ext cx="6026725" cy="141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6572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3690153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</a:tblGrid>
              <a:tr h="392932">
                <a:tc rowSpan="2">
                  <a:txBody>
                    <a:bodyPr/>
                    <a:lstStyle/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Do you like...? </a:t>
                      </a: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(one learner)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1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9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Ydw, dw i’n hoffi...</a:t>
                      </a:r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  </a:t>
                      </a:r>
                    </a:p>
                    <a:p>
                      <a:pPr algn="ctr"/>
                      <a:endParaRPr lang="cy-GB" sz="11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732040">
                <a:tc vMerge="1"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y-GB" sz="105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Nac ydw, dw i ddim yn hoffi...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6875105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11EB91DC-30D1-EDCE-F73D-28AC431D61EE}"/>
              </a:ext>
            </a:extLst>
          </p:cNvPr>
          <p:cNvGraphicFramePr>
            <a:graphicFrameLocks noGrp="1"/>
          </p:cNvGraphicFramePr>
          <p:nvPr/>
        </p:nvGraphicFramePr>
        <p:xfrm>
          <a:off x="318655" y="2243143"/>
          <a:ext cx="8756072" cy="4504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7049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2220686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  <a:gridCol w="2402774">
                  <a:extLst>
                    <a:ext uri="{9D8B030D-6E8A-4147-A177-3AD203B41FA5}">
                      <a16:colId xmlns:a16="http://schemas.microsoft.com/office/drawing/2014/main" val="406210929"/>
                    </a:ext>
                  </a:extLst>
                </a:gridCol>
                <a:gridCol w="1565563">
                  <a:extLst>
                    <a:ext uri="{9D8B030D-6E8A-4147-A177-3AD203B41FA5}">
                      <a16:colId xmlns:a16="http://schemas.microsoft.com/office/drawing/2014/main" val="3883219385"/>
                    </a:ext>
                  </a:extLst>
                </a:gridCol>
              </a:tblGrid>
              <a:tr h="2293620">
                <a:tc>
                  <a:txBody>
                    <a:bodyPr/>
                    <a:lstStyle/>
                    <a:p>
                      <a:endParaRPr lang="cy-GB" sz="18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</a:rPr>
                        <a:t>Pam (r)wyt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Why do you like...?</a:t>
                      </a: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i’n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like ... </a:t>
                      </a: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achos </a:t>
                      </a: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maen nhw’n...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because they are...</a:t>
                      </a:r>
                      <a:endParaRPr kumimoji="0" lang="cy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y-GB" sz="1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indent="0" algn="l">
                        <a:tabLst/>
                      </a:pPr>
                      <a:r>
                        <a:rPr lang="cy-GB" sz="1800" b="1" u="sng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w</a:t>
                      </a:r>
                      <a:r>
                        <a:rPr lang="cy-GB" sz="180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ych</a:t>
                      </a:r>
                    </a:p>
                    <a:p>
                      <a:pPr marL="136525" indent="0" algn="l">
                        <a:tabLst/>
                      </a:pPr>
                      <a:r>
                        <a:rPr lang="cy-GB" sz="1050" b="1" dirty="0">
                          <a:solidFill>
                            <a:schemeClr val="tx1"/>
                          </a:solidFill>
                          <a:highlight>
                            <a:srgbClr val="FFFF00"/>
                          </a:highlight>
                          <a:latin typeface="+mn-lt"/>
                          <a:cs typeface="Calibri" panose="020F0502020204030204" pitchFamily="34" charset="0"/>
                        </a:rPr>
                        <a:t>great, excellent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b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ert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pretty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g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yfeillgar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friendly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hoffus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likeable</a:t>
                      </a:r>
                      <a:endParaRPr lang="cy-GB" sz="105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algn="l"/>
                      <a:endParaRPr lang="cy-GB" sz="1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221040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Pam (d)wyt ti ddim yn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Why don’t you like...?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 ddim yn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don’t like ... </a:t>
                      </a:r>
                    </a:p>
                    <a:p>
                      <a:pPr algn="l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40FF">
                        <a:alpha val="196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hyll / salw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ugly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1" i="0" u="sng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lewog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indent="0" algn="l">
                        <a:tabLst/>
                      </a:pPr>
                      <a:endParaRPr lang="cy-GB" sz="700" b="1" dirty="0">
                        <a:solidFill>
                          <a:schemeClr val="tx1"/>
                        </a:solidFill>
                        <a:highlight>
                          <a:srgbClr val="FFFF00"/>
                        </a:highlight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rawychus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7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highlight>
                          <a:srgbClr val="FFFF00"/>
                        </a:highlight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swnllyd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highlight>
                            <a:srgbClr val="FFFF00"/>
                          </a:highlight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noisy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437320"/>
                  </a:ext>
                </a:extLst>
              </a:tr>
            </a:tbl>
          </a:graphicData>
        </a:graphic>
      </p:graphicFrame>
      <p:pic>
        <p:nvPicPr>
          <p:cNvPr id="8" name="Picture 7" descr="A green check mark with a white background&#10;&#10;AI-generated content may be incorrect.">
            <a:extLst>
              <a:ext uri="{FF2B5EF4-FFF2-40B4-BE49-F238E27FC236}">
                <a16:creationId xmlns:a16="http://schemas.microsoft.com/office/drawing/2014/main" id="{1E62AB85-C79D-BA76-F866-5684B73021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887" y="761640"/>
            <a:ext cx="396067" cy="353015"/>
          </a:xfrm>
          <a:prstGeom prst="rect">
            <a:avLst/>
          </a:prstGeom>
        </p:spPr>
      </p:pic>
      <p:pic>
        <p:nvPicPr>
          <p:cNvPr id="9" name="Picture 8" descr="A red circle with a white x in it&#10;&#10;AI-generated content may be incorrect.">
            <a:extLst>
              <a:ext uri="{FF2B5EF4-FFF2-40B4-BE49-F238E27FC236}">
                <a16:creationId xmlns:a16="http://schemas.microsoft.com/office/drawing/2014/main" id="{46B62E5B-AA3C-1E7E-D5C5-9AACCB35BC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266" y="1557565"/>
            <a:ext cx="277734" cy="292100"/>
          </a:xfrm>
          <a:prstGeom prst="rect">
            <a:avLst/>
          </a:prstGeom>
        </p:spPr>
      </p:pic>
      <p:pic>
        <p:nvPicPr>
          <p:cNvPr id="24" name="Picture 23" descr="A yellow hand with thumb up&#10;&#10;Description automatically generated">
            <a:extLst>
              <a:ext uri="{FF2B5EF4-FFF2-40B4-BE49-F238E27FC236}">
                <a16:creationId xmlns:a16="http://schemas.microsoft.com/office/drawing/2014/main" id="{F2DAB928-7BE5-6E59-D051-31D81C1524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482" y="3413871"/>
            <a:ext cx="438617" cy="462761"/>
          </a:xfrm>
          <a:prstGeom prst="rect">
            <a:avLst/>
          </a:prstGeom>
        </p:spPr>
      </p:pic>
      <p:pic>
        <p:nvPicPr>
          <p:cNvPr id="25" name="Picture 24" descr="A yellow hand with a thumb down&#10;&#10;Description automatically generated">
            <a:extLst>
              <a:ext uri="{FF2B5EF4-FFF2-40B4-BE49-F238E27FC236}">
                <a16:creationId xmlns:a16="http://schemas.microsoft.com/office/drawing/2014/main" id="{8B508035-D9C1-081B-AA9B-D50C0D7676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1482" y="5311807"/>
            <a:ext cx="438618" cy="462762"/>
          </a:xfrm>
          <a:prstGeom prst="rect">
            <a:avLst/>
          </a:prstGeom>
        </p:spPr>
      </p:pic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40511D24-6FB4-36AB-736B-63C472295237}"/>
              </a:ext>
            </a:extLst>
          </p:cNvPr>
          <p:cNvGraphicFramePr>
            <a:graphicFrameLocks noGrp="1"/>
          </p:cNvGraphicFramePr>
          <p:nvPr/>
        </p:nvGraphicFramePr>
        <p:xfrm>
          <a:off x="6553199" y="290945"/>
          <a:ext cx="5320144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518434091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3047505473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340025927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792089538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4463058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460123"/>
                  </a:ext>
                </a:extLst>
              </a:tr>
            </a:tbl>
          </a:graphicData>
        </a:graphic>
      </p:graphicFrame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3984B012-93CC-AAE4-AD53-D80FC01E1B39}"/>
              </a:ext>
            </a:extLst>
          </p:cNvPr>
          <p:cNvGraphicFramePr>
            <a:graphicFrameLocks noGrp="1"/>
          </p:cNvGraphicFramePr>
          <p:nvPr/>
        </p:nvGraphicFramePr>
        <p:xfrm>
          <a:off x="10543307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0CDE4612-96A8-870D-4530-FC4ADE65AD45}"/>
              </a:ext>
            </a:extLst>
          </p:cNvPr>
          <p:cNvSpPr txBox="1"/>
          <p:nvPr/>
        </p:nvSpPr>
        <p:spPr>
          <a:xfrm>
            <a:off x="6719391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llygoden</a:t>
            </a:r>
          </a:p>
        </p:txBody>
      </p:sp>
      <p:pic>
        <p:nvPicPr>
          <p:cNvPr id="35" name="Picture 34" descr="A group of mice silhouettes&#10;&#10;AI-generated content may be incorrect.">
            <a:extLst>
              <a:ext uri="{FF2B5EF4-FFF2-40B4-BE49-F238E27FC236}">
                <a16:creationId xmlns:a16="http://schemas.microsoft.com/office/drawing/2014/main" id="{A8ECC91A-82E8-EFF8-D98F-5F5EED51A2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1213713"/>
            <a:ext cx="1011442" cy="50535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5F92AA6C-F8F3-AC2C-EBDA-D036D7AA9E18}"/>
              </a:ext>
            </a:extLst>
          </p:cNvPr>
          <p:cNvSpPr txBox="1"/>
          <p:nvPr/>
        </p:nvSpPr>
        <p:spPr>
          <a:xfrm>
            <a:off x="6858001" y="1703608"/>
            <a:ext cx="1011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</a:t>
            </a:r>
          </a:p>
        </p:txBody>
      </p:sp>
      <p:pic>
        <p:nvPicPr>
          <p:cNvPr id="37" name="Picture 36" descr="A close up of a rabbit&#10;&#10;AI-generated content may be incorrect.">
            <a:extLst>
              <a:ext uri="{FF2B5EF4-FFF2-40B4-BE49-F238E27FC236}">
                <a16:creationId xmlns:a16="http://schemas.microsoft.com/office/drawing/2014/main" id="{F4455676-A7A6-26B8-A8E4-7DED62C0FC2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477" y="337879"/>
            <a:ext cx="421552" cy="577125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026ADD78-9A82-A136-FBDD-0FF34460EBFD}"/>
              </a:ext>
            </a:extLst>
          </p:cNvPr>
          <p:cNvSpPr txBox="1"/>
          <p:nvPr/>
        </p:nvSpPr>
        <p:spPr>
          <a:xfrm>
            <a:off x="7973227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cwningen</a:t>
            </a:r>
          </a:p>
        </p:txBody>
      </p:sp>
      <p:pic>
        <p:nvPicPr>
          <p:cNvPr id="39" name="Picture 38" descr="Two rabbits touching noses&#10;&#10;AI-generated content may be incorrect.">
            <a:extLst>
              <a:ext uri="{FF2B5EF4-FFF2-40B4-BE49-F238E27FC236}">
                <a16:creationId xmlns:a16="http://schemas.microsoft.com/office/drawing/2014/main" id="{C3CEF046-B007-1E92-C4B0-1A91DFACDB9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040" y="1277950"/>
            <a:ext cx="527147" cy="462763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17E60CD6-3931-22CD-655C-3016D440BAF2}"/>
              </a:ext>
            </a:extLst>
          </p:cNvPr>
          <p:cNvSpPr txBox="1"/>
          <p:nvPr/>
        </p:nvSpPr>
        <p:spPr>
          <a:xfrm>
            <a:off x="7973227" y="171906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cwningod</a:t>
            </a:r>
          </a:p>
        </p:txBody>
      </p:sp>
      <p:pic>
        <p:nvPicPr>
          <p:cNvPr id="41" name="Picture 40" descr="A cartoon of an elephant&#10;&#10;AI-generated content may be incorrect.">
            <a:extLst>
              <a:ext uri="{FF2B5EF4-FFF2-40B4-BE49-F238E27FC236}">
                <a16:creationId xmlns:a16="http://schemas.microsoft.com/office/drawing/2014/main" id="{89A13EB5-E20F-C76C-F9BA-D9645CE1983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406405"/>
            <a:ext cx="480281" cy="46166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663C8725-557B-4163-1E39-0FE4B9211BE9}"/>
              </a:ext>
            </a:extLst>
          </p:cNvPr>
          <p:cNvSpPr txBox="1"/>
          <p:nvPr/>
        </p:nvSpPr>
        <p:spPr>
          <a:xfrm>
            <a:off x="9227063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9A0A802-229C-BE6B-43E2-41A1B563CE9A}"/>
              </a:ext>
            </a:extLst>
          </p:cNvPr>
          <p:cNvSpPr txBox="1"/>
          <p:nvPr/>
        </p:nvSpPr>
        <p:spPr>
          <a:xfrm>
            <a:off x="9240854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eliffantod</a:t>
            </a:r>
          </a:p>
        </p:txBody>
      </p:sp>
      <p:pic>
        <p:nvPicPr>
          <p:cNvPr id="45" name="Picture 44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E4D3F764-2BC1-6FB3-A715-A5412ECD084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42055"/>
            <a:ext cx="480281" cy="42845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4FD53268-7DEB-AAC0-0644-D64066C01CCF}"/>
              </a:ext>
            </a:extLst>
          </p:cNvPr>
          <p:cNvSpPr txBox="1"/>
          <p:nvPr/>
        </p:nvSpPr>
        <p:spPr>
          <a:xfrm>
            <a:off x="10531287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aderyn</a:t>
            </a:r>
          </a:p>
        </p:txBody>
      </p:sp>
      <p:pic>
        <p:nvPicPr>
          <p:cNvPr id="48" name="Picture 47" descr="A couple of blue birds&#10;&#10;AI-generated content may be incorrect.">
            <a:extLst>
              <a:ext uri="{FF2B5EF4-FFF2-40B4-BE49-F238E27FC236}">
                <a16:creationId xmlns:a16="http://schemas.microsoft.com/office/drawing/2014/main" id="{15852E59-DAE9-0323-7310-42FC2672689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2718" y="1268097"/>
            <a:ext cx="600978" cy="50424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80470742-6CB6-5575-7729-A5EC09E96A76}"/>
              </a:ext>
            </a:extLst>
          </p:cNvPr>
          <p:cNvSpPr txBox="1"/>
          <p:nvPr/>
        </p:nvSpPr>
        <p:spPr>
          <a:xfrm>
            <a:off x="10557098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adar</a:t>
            </a:r>
          </a:p>
        </p:txBody>
      </p:sp>
      <p:pic>
        <p:nvPicPr>
          <p:cNvPr id="50" name="Picture 49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7216B550-84A4-73B1-F959-6244B746980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2115" y="388663"/>
            <a:ext cx="538078" cy="480012"/>
          </a:xfrm>
          <a:prstGeom prst="rect">
            <a:avLst/>
          </a:prstGeom>
        </p:spPr>
      </p:pic>
      <p:pic>
        <p:nvPicPr>
          <p:cNvPr id="52" name="Picture 51" descr="A silhouette of a couple of elephants&#10;&#10;AI-generated content may be incorrect.">
            <a:extLst>
              <a:ext uri="{FF2B5EF4-FFF2-40B4-BE49-F238E27FC236}">
                <a16:creationId xmlns:a16="http://schemas.microsoft.com/office/drawing/2014/main" id="{9BA1E8DD-1A54-AFAC-1073-667B5C82F14C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271" y="1277951"/>
            <a:ext cx="643843" cy="462762"/>
          </a:xfrm>
          <a:prstGeom prst="rect">
            <a:avLst/>
          </a:prstGeom>
        </p:spPr>
      </p:pic>
      <p:pic>
        <p:nvPicPr>
          <p:cNvPr id="53" name="Picture 52" descr="A cartoon of a cat&#10;&#10;AI-generated content may be incorrect.">
            <a:extLst>
              <a:ext uri="{FF2B5EF4-FFF2-40B4-BE49-F238E27FC236}">
                <a16:creationId xmlns:a16="http://schemas.microsoft.com/office/drawing/2014/main" id="{B62F971B-3350-9787-D49D-0301E342402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1482" y="2302057"/>
            <a:ext cx="481866" cy="489028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9D52B3CC-8290-08AB-22CD-A0A68D9D4D8D}"/>
              </a:ext>
            </a:extLst>
          </p:cNvPr>
          <p:cNvSpPr txBox="1"/>
          <p:nvPr/>
        </p:nvSpPr>
        <p:spPr>
          <a:xfrm>
            <a:off x="10557098" y="2767385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</a:t>
            </a:r>
          </a:p>
        </p:txBody>
      </p:sp>
      <p:pic>
        <p:nvPicPr>
          <p:cNvPr id="55" name="Picture 54" descr="A couple of cats sitting together&#10;&#10;AI-generated content may be incorrect.">
            <a:extLst>
              <a:ext uri="{FF2B5EF4-FFF2-40B4-BE49-F238E27FC236}">
                <a16:creationId xmlns:a16="http://schemas.microsoft.com/office/drawing/2014/main" id="{3D40D540-5ADD-AA57-B80E-B1AE7E6F0396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195561"/>
            <a:ext cx="603474" cy="58008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B3DD3F32-4418-E348-55CC-8166B593CEBB}"/>
              </a:ext>
            </a:extLst>
          </p:cNvPr>
          <p:cNvSpPr txBox="1"/>
          <p:nvPr/>
        </p:nvSpPr>
        <p:spPr>
          <a:xfrm>
            <a:off x="10557098" y="3691966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cathod</a:t>
            </a:r>
          </a:p>
        </p:txBody>
      </p:sp>
      <p:graphicFrame>
        <p:nvGraphicFramePr>
          <p:cNvPr id="58" name="Table 57">
            <a:extLst>
              <a:ext uri="{FF2B5EF4-FFF2-40B4-BE49-F238E27FC236}">
                <a16:creationId xmlns:a16="http://schemas.microsoft.com/office/drawing/2014/main" id="{A816141D-000D-DADD-465B-1E9BF0541FC9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59" name="Picture 58" descr="A cartoon of a dog&#10;&#10;AI-generated content may be incorrect.">
            <a:extLst>
              <a:ext uri="{FF2B5EF4-FFF2-40B4-BE49-F238E27FC236}">
                <a16:creationId xmlns:a16="http://schemas.microsoft.com/office/drawing/2014/main" id="{827924F7-C260-92CD-0BF0-21CEF4445F40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2280733"/>
            <a:ext cx="531058" cy="570987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A5A824D2-FAE5-C14E-725D-C9995B2FE129}"/>
              </a:ext>
            </a:extLst>
          </p:cNvPr>
          <p:cNvSpPr txBox="1"/>
          <p:nvPr/>
        </p:nvSpPr>
        <p:spPr>
          <a:xfrm>
            <a:off x="9233991" y="279277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ci</a:t>
            </a:r>
          </a:p>
        </p:txBody>
      </p:sp>
      <p:pic>
        <p:nvPicPr>
          <p:cNvPr id="61" name="Picture 60" descr="A cartoon of a dog&#10;&#10;AI-generated content may be incorrect.">
            <a:extLst>
              <a:ext uri="{FF2B5EF4-FFF2-40B4-BE49-F238E27FC236}">
                <a16:creationId xmlns:a16="http://schemas.microsoft.com/office/drawing/2014/main" id="{21887968-7F15-6B68-C6FC-7DB3CDD16658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506" y="3153376"/>
            <a:ext cx="531058" cy="570987"/>
          </a:xfrm>
          <a:prstGeom prst="rect">
            <a:avLst/>
          </a:prstGeom>
        </p:spPr>
      </p:pic>
      <p:pic>
        <p:nvPicPr>
          <p:cNvPr id="62" name="Picture 61" descr="A cartoon of a dog&#10;&#10;AI-generated content may be incorrect.">
            <a:extLst>
              <a:ext uri="{FF2B5EF4-FFF2-40B4-BE49-F238E27FC236}">
                <a16:creationId xmlns:a16="http://schemas.microsoft.com/office/drawing/2014/main" id="{724D4B5B-D368-D413-BF98-44302967C4B5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757" y="3153376"/>
            <a:ext cx="531058" cy="570987"/>
          </a:xfrm>
          <a:prstGeom prst="rect">
            <a:avLst/>
          </a:prstGeom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D1C896CB-7FE7-1437-152B-EFF5B58B67F7}"/>
              </a:ext>
            </a:extLst>
          </p:cNvPr>
          <p:cNvSpPr txBox="1"/>
          <p:nvPr/>
        </p:nvSpPr>
        <p:spPr>
          <a:xfrm>
            <a:off x="9257304" y="3655404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cŵn</a:t>
            </a:r>
          </a:p>
        </p:txBody>
      </p:sp>
      <p:graphicFrame>
        <p:nvGraphicFramePr>
          <p:cNvPr id="64" name="Table 63">
            <a:extLst>
              <a:ext uri="{FF2B5EF4-FFF2-40B4-BE49-F238E27FC236}">
                <a16:creationId xmlns:a16="http://schemas.microsoft.com/office/drawing/2014/main" id="{EA458111-D3C7-6E0F-8368-35B59CBB656D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420225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graphicFrame>
        <p:nvGraphicFramePr>
          <p:cNvPr id="65" name="Table 64">
            <a:extLst>
              <a:ext uri="{FF2B5EF4-FFF2-40B4-BE49-F238E27FC236}">
                <a16:creationId xmlns:a16="http://schemas.microsoft.com/office/drawing/2014/main" id="{4B831879-FDE3-CD23-2EF7-A39763AF2877}"/>
              </a:ext>
            </a:extLst>
          </p:cNvPr>
          <p:cNvGraphicFramePr>
            <a:graphicFrameLocks noGrp="1"/>
          </p:cNvGraphicFramePr>
          <p:nvPr/>
        </p:nvGraphicFramePr>
        <p:xfrm>
          <a:off x="10557098" y="420587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66" name="Picture 65" descr="A cartoon of a bear&#10;&#10;AI-generated content may be incorrect.">
            <a:extLst>
              <a:ext uri="{FF2B5EF4-FFF2-40B4-BE49-F238E27FC236}">
                <a16:creationId xmlns:a16="http://schemas.microsoft.com/office/drawing/2014/main" id="{9F0FB690-587E-8656-17FE-6B8B55F84FA3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035" y="4217657"/>
            <a:ext cx="554924" cy="533415"/>
          </a:xfrm>
          <a:prstGeom prst="rect">
            <a:avLst/>
          </a:prstGeom>
        </p:spPr>
      </p:pic>
      <p:pic>
        <p:nvPicPr>
          <p:cNvPr id="67" name="Picture 66" descr="A group of cartoon bears&#10;&#10;AI-generated content may be incorrect.">
            <a:extLst>
              <a:ext uri="{FF2B5EF4-FFF2-40B4-BE49-F238E27FC236}">
                <a16:creationId xmlns:a16="http://schemas.microsoft.com/office/drawing/2014/main" id="{C3B544C7-6D9A-539A-84E1-0722639AAF8E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5136624"/>
            <a:ext cx="677912" cy="577533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0FD4417B-B9DF-B3F0-F0A5-3E18670297EC}"/>
              </a:ext>
            </a:extLst>
          </p:cNvPr>
          <p:cNvSpPr txBox="1"/>
          <p:nvPr/>
        </p:nvSpPr>
        <p:spPr>
          <a:xfrm>
            <a:off x="9266575" y="470403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arth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02840C69-538E-1D5D-8A16-BF347D6C0FE0}"/>
              </a:ext>
            </a:extLst>
          </p:cNvPr>
          <p:cNvSpPr txBox="1"/>
          <p:nvPr/>
        </p:nvSpPr>
        <p:spPr>
          <a:xfrm>
            <a:off x="9310158" y="561966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eirth</a:t>
            </a:r>
          </a:p>
        </p:txBody>
      </p:sp>
      <p:pic>
        <p:nvPicPr>
          <p:cNvPr id="70" name="Picture 69" descr="A group of sheep with white fur&#10;&#10;AI-generated content may be incorrect.">
            <a:extLst>
              <a:ext uri="{FF2B5EF4-FFF2-40B4-BE49-F238E27FC236}">
                <a16:creationId xmlns:a16="http://schemas.microsoft.com/office/drawing/2014/main" id="{FD8CD9D5-F1BA-C1FD-0FF3-F965D022B02A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7127" y="5192404"/>
            <a:ext cx="682267" cy="468001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2A9D5423-6481-8945-E736-1B1E16CCEEB6}"/>
              </a:ext>
            </a:extLst>
          </p:cNvPr>
          <p:cNvSpPr txBox="1"/>
          <p:nvPr/>
        </p:nvSpPr>
        <p:spPr>
          <a:xfrm>
            <a:off x="10626403" y="558990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defaid</a:t>
            </a:r>
          </a:p>
        </p:txBody>
      </p:sp>
      <p:pic>
        <p:nvPicPr>
          <p:cNvPr id="73" name="Picture 72" descr="A cartoon of a sheep&#10;&#10;AI-generated content may be incorrect.">
            <a:extLst>
              <a:ext uri="{FF2B5EF4-FFF2-40B4-BE49-F238E27FC236}">
                <a16:creationId xmlns:a16="http://schemas.microsoft.com/office/drawing/2014/main" id="{DFF9D405-C3C2-E459-8E9E-3A16626519E5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0494" y="4289360"/>
            <a:ext cx="643841" cy="462761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DCE9236B-607E-B44E-E37C-0FE74514EDF1}"/>
              </a:ext>
            </a:extLst>
          </p:cNvPr>
          <p:cNvSpPr txBox="1"/>
          <p:nvPr/>
        </p:nvSpPr>
        <p:spPr>
          <a:xfrm>
            <a:off x="10596611" y="472964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dafad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4576FEF9-CF7E-5D54-9D0C-C9D6575D396B}"/>
              </a:ext>
            </a:extLst>
          </p:cNvPr>
          <p:cNvSpPr txBox="1"/>
          <p:nvPr/>
        </p:nvSpPr>
        <p:spPr>
          <a:xfrm>
            <a:off x="9201887" y="6063740"/>
            <a:ext cx="264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anifail - </a:t>
            </a:r>
            <a:r>
              <a:rPr lang="cy-GB" sz="1200" dirty="0"/>
              <a:t>animal</a:t>
            </a:r>
            <a:endParaRPr lang="cy-GB" dirty="0"/>
          </a:p>
          <a:p>
            <a:r>
              <a:rPr lang="cy-GB" dirty="0"/>
              <a:t>anifeiliaid – </a:t>
            </a:r>
            <a:r>
              <a:rPr lang="cy-GB" sz="1200" dirty="0"/>
              <a:t>animals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0352600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FB31D4-5A7F-0FCD-B8C9-C1650EF0AC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96A2CE-EFF2-7546-E5D8-AE49B57146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88868" y="1221749"/>
          <a:ext cx="9615032" cy="4415907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849294">
                  <a:extLst>
                    <a:ext uri="{9D8B030D-6E8A-4147-A177-3AD203B41FA5}">
                      <a16:colId xmlns:a16="http://schemas.microsoft.com/office/drawing/2014/main" val="4153631384"/>
                    </a:ext>
                  </a:extLst>
                </a:gridCol>
                <a:gridCol w="8765738">
                  <a:extLst>
                    <a:ext uri="{9D8B030D-6E8A-4147-A177-3AD203B41FA5}">
                      <a16:colId xmlns:a16="http://schemas.microsoft.com/office/drawing/2014/main" val="789688894"/>
                    </a:ext>
                  </a:extLst>
                </a:gridCol>
              </a:tblGrid>
              <a:tr h="424295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wyt ti’n hoffi wneud Alex?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6163273"/>
                  </a:ext>
                </a:extLst>
              </a:tr>
              <a:tr h="39831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Wel, rydw i’n hoffi mynd i’r sinema ac rydw i’n hoffi gwylio pêl-droed.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7269173"/>
                  </a:ext>
                </a:extLst>
              </a:tr>
              <a:tr h="742277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Gwylio pêl-droed!! Dim diolch! Dydw i ddim yn hoffi gwylio pêl-droed. </a:t>
                      </a:r>
                    </a:p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arall wyt ti’n hoffi wneud?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4628098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Rydw i’n hoffi dawnsio.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04198987"/>
                  </a:ext>
                </a:extLst>
              </a:tr>
              <a:tr h="742277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Dawnsio!! Dim diolch! Dydw i ddim yn hoffi dawnsio. Beth arall wyt ti’n hoffi wneud?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285442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Rydw i’n hoffi cadw’n heini.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27784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Cadw’n heini!! Dim diolch! Dydw i ddim yn hoffi cadw’n heini.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8158446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Alex: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Beth wyt ti’n hoffi wneud, Sam? </a:t>
                      </a:r>
                      <a:endParaRPr lang="cy-GB" b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1207192"/>
                  </a:ext>
                </a:extLst>
              </a:tr>
              <a:tr h="421748">
                <a:tc>
                  <a:txBody>
                    <a:bodyPr/>
                    <a:lstStyle/>
                    <a:p>
                      <a:pPr fontAlgn="base"/>
                      <a:r>
                        <a:rPr lang="cy-GB" sz="2000" b="0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Sam:</a:t>
                      </a:r>
                      <a:endParaRPr lang="cy-GB" b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cy-GB" sz="2000" b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Wel, rydw i’n hoffi chwarae ar yr X-box!</a:t>
                      </a:r>
                      <a:endParaRPr lang="cy-GB" b="1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 marL="71580" marR="7158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3249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82718553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0CED0A5A-38F9-03CD-6D65-AC89E11F435D}"/>
              </a:ext>
            </a:extLst>
          </p:cNvPr>
          <p:cNvSpPr txBox="1"/>
          <p:nvPr/>
        </p:nvSpPr>
        <p:spPr>
          <a:xfrm>
            <a:off x="4705547" y="198275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Sgwrs</a:t>
            </a:r>
          </a:p>
        </p:txBody>
      </p:sp>
      <p:pic>
        <p:nvPicPr>
          <p:cNvPr id="11" name="Picture 10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DACE61D-E0A8-5440-EFFA-C70BB87F16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6066651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FD4F67-70BA-5C7B-E8F5-83980B37F8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C2512334-9115-C09B-5CE3-681830BAA29C}"/>
              </a:ext>
            </a:extLst>
          </p:cNvPr>
          <p:cNvSpPr txBox="1"/>
          <p:nvPr/>
        </p:nvSpPr>
        <p:spPr>
          <a:xfrm>
            <a:off x="1706378" y="505283"/>
            <a:ext cx="8775664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u="sng" dirty="0" err="1">
                <a:solidFill>
                  <a:schemeClr val="bg1"/>
                </a:solidFill>
                <a:latin typeface="Aptos"/>
                <a:cs typeface="Arial"/>
              </a:rPr>
              <a:t>b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wnc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subject do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6CC0D45-2EB6-1BBB-4840-AF05DC8F842C}"/>
              </a:ext>
            </a:extLst>
          </p:cNvPr>
          <p:cNvSpPr txBox="1"/>
          <p:nvPr/>
        </p:nvSpPr>
        <p:spPr>
          <a:xfrm>
            <a:off x="3546971" y="4359976"/>
            <a:ext cx="5135533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8FFF023-0D3A-0A45-0984-C61895FC78D7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DE43AF8-A50D-ACC2-280D-EE210DE921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&#10;&#10;Description automatically generated">
            <a:extLst>
              <a:ext uri="{FF2B5EF4-FFF2-40B4-BE49-F238E27FC236}">
                <a16:creationId xmlns:a16="http://schemas.microsoft.com/office/drawing/2014/main" id="{BE2D62C4-B604-0EA5-A43B-B1492D330C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115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903E5-D4CD-3777-0B4F-F1EE340B95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E2772E7-D6FE-FB8F-9DDB-F146D9C26268}"/>
              </a:ext>
            </a:extLst>
          </p:cNvPr>
          <p:cNvSpPr txBox="1"/>
          <p:nvPr/>
        </p:nvSpPr>
        <p:spPr>
          <a:xfrm>
            <a:off x="809634" y="514576"/>
            <a:ext cx="10615615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subject don't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5C77007-ECCC-44FD-6BF8-0DE654A86C5A}"/>
              </a:ext>
            </a:extLst>
          </p:cNvPr>
          <p:cNvSpPr txBox="1"/>
          <p:nvPr/>
        </p:nvSpPr>
        <p:spPr>
          <a:xfrm>
            <a:off x="2850020" y="4350684"/>
            <a:ext cx="6538728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A3050596-9D19-ACC1-90D5-391553C483F3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8FAEF7A-7941-AA22-14DA-04A5756868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&#10;&#10;Description automatically generated">
            <a:extLst>
              <a:ext uri="{FF2B5EF4-FFF2-40B4-BE49-F238E27FC236}">
                <a16:creationId xmlns:a16="http://schemas.microsoft.com/office/drawing/2014/main" id="{E4523001-7F5D-1B89-A232-26CBDF2D28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094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A234D2-222B-E0CC-5F4A-658F21FC4F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0EC0CB1-8349-7299-B076-A93927F08E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831194A-9928-2238-C016-92923F08A908}"/>
              </a:ext>
            </a:extLst>
          </p:cNvPr>
          <p:cNvSpPr txBox="1"/>
          <p:nvPr/>
        </p:nvSpPr>
        <p:spPr>
          <a:xfrm>
            <a:off x="795383" y="377573"/>
            <a:ext cx="5586665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AAE1E0-91EA-E623-92CE-CA8B78956410}"/>
              </a:ext>
            </a:extLst>
          </p:cNvPr>
          <p:cNvSpPr txBox="1"/>
          <p:nvPr/>
        </p:nvSpPr>
        <p:spPr>
          <a:xfrm>
            <a:off x="814186" y="3199650"/>
            <a:ext cx="3610288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  <p:pic>
        <p:nvPicPr>
          <p:cNvPr id="11" name="Picture 10" descr="A cartoon of a child&#10;&#10;Description automatically generated">
            <a:extLst>
              <a:ext uri="{FF2B5EF4-FFF2-40B4-BE49-F238E27FC236}">
                <a16:creationId xmlns:a16="http://schemas.microsoft.com/office/drawing/2014/main" id="{4D830E6E-8830-CBFE-F709-07BB132252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2496" y="2543938"/>
            <a:ext cx="2200428" cy="28778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E3E657-6872-1883-1C3D-B98DA8CAADE5}"/>
              </a:ext>
            </a:extLst>
          </p:cNvPr>
          <p:cNvSpPr txBox="1"/>
          <p:nvPr/>
        </p:nvSpPr>
        <p:spPr>
          <a:xfrm>
            <a:off x="795382" y="1525219"/>
            <a:ext cx="7092080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bwnc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54E5D0A-4637-0267-FFDC-7F300FB24D91}"/>
              </a:ext>
            </a:extLst>
          </p:cNvPr>
          <p:cNvSpPr txBox="1"/>
          <p:nvPr/>
        </p:nvSpPr>
        <p:spPr>
          <a:xfrm>
            <a:off x="795382" y="4487364"/>
            <a:ext cx="5022775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1354736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AB53AD-6B44-17CE-17ED-76988AE0C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3CD38DB-582A-9E9C-68CF-8179825E2A9B}"/>
              </a:ext>
            </a:extLst>
          </p:cNvPr>
          <p:cNvSpPr txBox="1"/>
          <p:nvPr/>
        </p:nvSpPr>
        <p:spPr>
          <a:xfrm>
            <a:off x="1706378" y="505283"/>
            <a:ext cx="8775664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u="sng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animal do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C075B8D-5A1B-8D81-271C-63EF49931E01}"/>
              </a:ext>
            </a:extLst>
          </p:cNvPr>
          <p:cNvSpPr txBox="1"/>
          <p:nvPr/>
        </p:nvSpPr>
        <p:spPr>
          <a:xfrm>
            <a:off x="3546971" y="4359976"/>
            <a:ext cx="5135533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C6EF128C-8005-50C5-3454-9FB51433FCA3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014CCBCD-1691-9D8A-F383-15EEF6954D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&#10;&#10;Description automatically generated">
            <a:extLst>
              <a:ext uri="{FF2B5EF4-FFF2-40B4-BE49-F238E27FC236}">
                <a16:creationId xmlns:a16="http://schemas.microsoft.com/office/drawing/2014/main" id="{FE6770A4-70E0-1FB1-DE2F-EFFBF73334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09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931AB9-CE4E-E87B-F54E-C49125B71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7EB66BB7-5CFE-400C-A346-4F334488466A}"/>
              </a:ext>
            </a:extLst>
          </p:cNvPr>
          <p:cNvSpPr txBox="1"/>
          <p:nvPr/>
        </p:nvSpPr>
        <p:spPr>
          <a:xfrm>
            <a:off x="607269" y="513902"/>
            <a:ext cx="11030065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Which animal don't you like … ?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15EB922-DCE7-F179-2B14-3F3D4023FEFE}"/>
              </a:ext>
            </a:extLst>
          </p:cNvPr>
          <p:cNvSpPr txBox="1"/>
          <p:nvPr/>
        </p:nvSpPr>
        <p:spPr>
          <a:xfrm>
            <a:off x="2850020" y="4350684"/>
            <a:ext cx="6538728" cy="1021556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5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5400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540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BE84389-42F4-C37E-E74B-3DB4D214EE8D}"/>
              </a:ext>
            </a:extLst>
          </p:cNvPr>
          <p:cNvCxnSpPr>
            <a:cxnSpLocks/>
          </p:cNvCxnSpPr>
          <p:nvPr/>
        </p:nvCxnSpPr>
        <p:spPr>
          <a:xfrm flipH="1">
            <a:off x="6115281" y="2133310"/>
            <a:ext cx="7021" cy="221348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0949F8A-50B1-3C74-5F40-7AC00507E5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&#10;&#10;Description automatically generated">
            <a:extLst>
              <a:ext uri="{FF2B5EF4-FFF2-40B4-BE49-F238E27FC236}">
                <a16:creationId xmlns:a16="http://schemas.microsoft.com/office/drawing/2014/main" id="{170D96C6-9F9E-75D4-48FA-28B5577542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223" y="2993301"/>
            <a:ext cx="2293355" cy="3012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604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6F74B1-FDE8-6F64-9663-D52EBD0141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8EE3AE8-32AB-D729-F229-8C01BBD4C8A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953A01-B173-E6C0-361A-E7172C4A6AC7}"/>
              </a:ext>
            </a:extLst>
          </p:cNvPr>
          <p:cNvSpPr txBox="1"/>
          <p:nvPr/>
        </p:nvSpPr>
        <p:spPr>
          <a:xfrm>
            <a:off x="795383" y="377573"/>
            <a:ext cx="6009178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ti'n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FE7C23-552D-D36B-A379-2F1A0B7E0871}"/>
              </a:ext>
            </a:extLst>
          </p:cNvPr>
          <p:cNvSpPr txBox="1"/>
          <p:nvPr/>
        </p:nvSpPr>
        <p:spPr>
          <a:xfrm>
            <a:off x="814186" y="3199650"/>
            <a:ext cx="3610288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i'n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  <p:pic>
        <p:nvPicPr>
          <p:cNvPr id="11" name="Picture 10" descr="A cartoon of a child&#10;&#10;Description automatically generated">
            <a:extLst>
              <a:ext uri="{FF2B5EF4-FFF2-40B4-BE49-F238E27FC236}">
                <a16:creationId xmlns:a16="http://schemas.microsoft.com/office/drawing/2014/main" id="{EC27ABED-97FA-FB3A-6A2F-DBC5E7F4D5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2496" y="2543938"/>
            <a:ext cx="2200428" cy="287781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7F865AD-00EC-1975-A057-E6452306D50D}"/>
              </a:ext>
            </a:extLst>
          </p:cNvPr>
          <p:cNvSpPr txBox="1"/>
          <p:nvPr/>
        </p:nvSpPr>
        <p:spPr>
          <a:xfrm>
            <a:off x="795381" y="1525219"/>
            <a:ext cx="7529221" cy="71508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Pa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anifail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wyt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ti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rgbClr val="FF0000"/>
                </a:solidFill>
                <a:latin typeface="Aptos"/>
                <a:cs typeface="Arial"/>
              </a:rPr>
              <a:t>ddim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3600" b="1" dirty="0">
                <a:solidFill>
                  <a:schemeClr val="bg1"/>
                </a:solidFill>
                <a:latin typeface="Aptos"/>
                <a:cs typeface="Arial"/>
              </a:rPr>
              <a:t> … 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61D12EB-1083-0F3D-0699-D259FB79F405}"/>
              </a:ext>
            </a:extLst>
          </p:cNvPr>
          <p:cNvSpPr txBox="1"/>
          <p:nvPr/>
        </p:nvSpPr>
        <p:spPr>
          <a:xfrm>
            <a:off x="795382" y="4487364"/>
            <a:ext cx="5022775" cy="783193"/>
          </a:xfrm>
          <a:prstGeom prst="roundRect">
            <a:avLst/>
          </a:prstGeom>
          <a:solidFill>
            <a:srgbClr val="FFC000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Dw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4000" b="1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rgbClr val="002060"/>
                </a:solidFill>
                <a:latin typeface="Aptos"/>
                <a:cs typeface="Arial"/>
              </a:rPr>
              <a:t> ...</a:t>
            </a:r>
            <a:endParaRPr lang="en-US" sz="4000" b="1"/>
          </a:p>
        </p:txBody>
      </p:sp>
    </p:spTree>
    <p:extLst>
      <p:ext uri="{BB962C8B-B14F-4D97-AF65-F5344CB8AC3E}">
        <p14:creationId xmlns:p14="http://schemas.microsoft.com/office/powerpoint/2010/main" val="13380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FE24FE-266A-B92A-EA06-94C72D738A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8926D-73C0-BEA4-F648-9B2147B01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291" y="418656"/>
            <a:ext cx="6041418" cy="89302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Codwch a sgwrsiwch!</a:t>
            </a:r>
            <a:endParaRPr lang="cy-GB" sz="4000" b="1" i="1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1735005-E637-94C2-E8EF-762E51A2111A}"/>
              </a:ext>
            </a:extLst>
          </p:cNvPr>
          <p:cNvGraphicFramePr>
            <a:graphicFrameLocks noGrp="1"/>
          </p:cNvGraphicFramePr>
          <p:nvPr/>
        </p:nvGraphicFramePr>
        <p:xfrm>
          <a:off x="150082" y="1847462"/>
          <a:ext cx="1189183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5529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488854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526282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542804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2378367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</a:tblGrid>
              <a:tr h="381502"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anifail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wyd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bwnc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 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iw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ti’n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860587B-CADB-9DEC-F987-3BB9097FC1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CF9B945-4296-8DAF-F47D-8D898B96F2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4613" y="89210"/>
            <a:ext cx="1829383" cy="1624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86598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B63689-EC56-69AE-EBED-5015C8726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266DAD2-8899-89F2-7E0B-0FC4605832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09C0AE8-DB5D-4235-DD2F-9AB525E28112}"/>
              </a:ext>
            </a:extLst>
          </p:cNvPr>
          <p:cNvSpPr/>
          <p:nvPr/>
        </p:nvSpPr>
        <p:spPr>
          <a:xfrm>
            <a:off x="1979799" y="1728271"/>
            <a:ext cx="8553614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400" b="1" dirty="0"/>
              <a:t>HOFFI – </a:t>
            </a:r>
            <a:r>
              <a:rPr lang="en-US" sz="4400" b="1" dirty="0" err="1"/>
              <a:t>siarad</a:t>
            </a:r>
            <a:r>
              <a:rPr lang="en-US" sz="4400" b="1" dirty="0"/>
              <a:t> am </a:t>
            </a:r>
            <a:r>
              <a:rPr lang="en-US" sz="4400" b="1" dirty="0" err="1"/>
              <a:t>berson</a:t>
            </a:r>
            <a:r>
              <a:rPr lang="en-US" sz="4400" b="1" dirty="0"/>
              <a:t> </a:t>
            </a:r>
            <a:r>
              <a:rPr lang="en-US" sz="4400" b="1" dirty="0" err="1"/>
              <a:t>arall</a:t>
            </a:r>
            <a:endParaRPr lang="en-US" sz="4400" b="1" dirty="0"/>
          </a:p>
          <a:p>
            <a:pPr algn="ctr"/>
            <a:endParaRPr lang="en-US" sz="2400" i="1" dirty="0"/>
          </a:p>
          <a:p>
            <a:pPr algn="ctr"/>
            <a:r>
              <a:rPr lang="en-US" sz="2400" i="1" dirty="0"/>
              <a:t>TO LIKE – talking about another person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A8E3A88-0BB2-A1BF-D64C-0BD740CBAF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667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27EF76-1FF8-CCBD-1981-C86B9AEBE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5F0F828E-B64F-9EAD-653E-A34752ED98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55617" y="101888"/>
            <a:ext cx="1767657" cy="176309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9E14FA-40B3-2580-6351-CA87280268A6}"/>
              </a:ext>
            </a:extLst>
          </p:cNvPr>
          <p:cNvSpPr txBox="1"/>
          <p:nvPr/>
        </p:nvSpPr>
        <p:spPr>
          <a:xfrm>
            <a:off x="2677201" y="202921"/>
            <a:ext cx="683507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mae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e'n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/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0D7B05C-A98B-F2EB-C177-CB8E47622B9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D359CC0-386E-B63A-B958-FA3BC5F2F2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8805" y="1594108"/>
            <a:ext cx="4200679" cy="4108328"/>
          </a:xfr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e’n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e’n hoffi ... 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hi’n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hi’n hoffi ... 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</a:t>
            </a:r>
            <a:endParaRPr lang="cy-GB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9EB5815-A01C-04BA-6F23-BB2E88B0F95C}"/>
              </a:ext>
            </a:extLst>
          </p:cNvPr>
          <p:cNvSpPr txBox="1">
            <a:spLocks/>
          </p:cNvSpPr>
          <p:nvPr/>
        </p:nvSpPr>
        <p:spPr>
          <a:xfrm>
            <a:off x="6795160" y="1579192"/>
            <a:ext cx="4921028" cy="450986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does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  </a:t>
            </a:r>
            <a:endParaRPr lang="cy-GB" sz="24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He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He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2400" i="1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does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What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pPr marL="0" indent="0">
              <a:buNone/>
            </a:pP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doesn’t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400" i="1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400" i="1">
                <a:solidFill>
                  <a:srgbClr val="002060"/>
                </a:solidFill>
                <a:latin typeface="Aptos"/>
                <a:cs typeface="Arial"/>
              </a:rPr>
              <a:t> ... </a:t>
            </a:r>
            <a:endParaRPr lang="cy-GB" i="1">
              <a:solidFill>
                <a:srgbClr val="002060"/>
              </a:solidFill>
              <a:latin typeface="Aptos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011598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2CB09-C306-CE80-4546-9E3B6C7E40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A3B5BC5-05DD-3C11-B68D-AF21ACB7E5AD}"/>
              </a:ext>
            </a:extLst>
          </p:cNvPr>
          <p:cNvSpPr txBox="1">
            <a:spLocks/>
          </p:cNvSpPr>
          <p:nvPr/>
        </p:nvSpPr>
        <p:spPr>
          <a:xfrm>
            <a:off x="880589" y="412723"/>
            <a:ext cx="4200679" cy="11234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e’n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e’n hoffi ... </a:t>
            </a:r>
          </a:p>
        </p:txBody>
      </p:sp>
      <p:pic>
        <p:nvPicPr>
          <p:cNvPr id="3" name="Graphic 13" descr="Badge Tick1 with solid fill">
            <a:extLst>
              <a:ext uri="{FF2B5EF4-FFF2-40B4-BE49-F238E27FC236}">
                <a16:creationId xmlns:a16="http://schemas.microsoft.com/office/drawing/2014/main" id="{874FFBCC-904F-7617-04BB-0644B3B6BA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3124825"/>
            <a:ext cx="857448" cy="855235"/>
          </a:xfrm>
          <a:prstGeom prst="rect">
            <a:avLst/>
          </a:prstGeom>
        </p:spPr>
      </p:pic>
      <p:pic>
        <p:nvPicPr>
          <p:cNvPr id="7" name="Picture 6" descr="A person reading a book&#10;&#10;AI-generated content may be incorrect.">
            <a:extLst>
              <a:ext uri="{FF2B5EF4-FFF2-40B4-BE49-F238E27FC236}">
                <a16:creationId xmlns:a16="http://schemas.microsoft.com/office/drawing/2014/main" id="{30161540-73E3-68B1-7612-A963429337A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326" y="2883537"/>
            <a:ext cx="1384300" cy="1282700"/>
          </a:xfrm>
          <a:prstGeom prst="rect">
            <a:avLst/>
          </a:prstGeom>
        </p:spPr>
      </p:pic>
      <p:pic>
        <p:nvPicPr>
          <p:cNvPr id="9" name="Picture 8" descr="A cartoon of a child swimming in water&#10;&#10;AI-generated content may be incorrect.">
            <a:extLst>
              <a:ext uri="{FF2B5EF4-FFF2-40B4-BE49-F238E27FC236}">
                <a16:creationId xmlns:a16="http://schemas.microsoft.com/office/drawing/2014/main" id="{A9C63941-EC96-9CCF-CBE8-2904B79721A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652" y="4206270"/>
            <a:ext cx="1569974" cy="1236949"/>
          </a:xfrm>
          <a:prstGeom prst="rect">
            <a:avLst/>
          </a:prstGeom>
        </p:spPr>
      </p:pic>
      <p:pic>
        <p:nvPicPr>
          <p:cNvPr id="10" name="Graphic 13" descr="Badge Tick1 with solid fill">
            <a:extLst>
              <a:ext uri="{FF2B5EF4-FFF2-40B4-BE49-F238E27FC236}">
                <a16:creationId xmlns:a16="http://schemas.microsoft.com/office/drawing/2014/main" id="{DD8ADB96-6C5C-051E-B466-CABD7F1686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7872" y="4587983"/>
            <a:ext cx="857448" cy="855235"/>
          </a:xfrm>
          <a:prstGeom prst="rect">
            <a:avLst/>
          </a:prstGeom>
        </p:spPr>
      </p:pic>
      <p:pic>
        <p:nvPicPr>
          <p:cNvPr id="12" name="Picture 11" descr="A paint palette and a paint brush&#10;&#10;AI-generated content may be incorrect.">
            <a:extLst>
              <a:ext uri="{FF2B5EF4-FFF2-40B4-BE49-F238E27FC236}">
                <a16:creationId xmlns:a16="http://schemas.microsoft.com/office/drawing/2014/main" id="{181589DC-666A-64D1-3101-B32363F9F38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3312" y="3029587"/>
            <a:ext cx="1257300" cy="990600"/>
          </a:xfrm>
          <a:prstGeom prst="rect">
            <a:avLst/>
          </a:prstGeom>
        </p:spPr>
      </p:pic>
      <p:pic>
        <p:nvPicPr>
          <p:cNvPr id="13" name="Graphic 13" descr="Badge Tick1 with solid fill">
            <a:extLst>
              <a:ext uri="{FF2B5EF4-FFF2-40B4-BE49-F238E27FC236}">
                <a16:creationId xmlns:a16="http://schemas.microsoft.com/office/drawing/2014/main" id="{33F8A597-A229-E1FA-7E7F-04F9D26B14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8650" y="3124824"/>
            <a:ext cx="857448" cy="855235"/>
          </a:xfrm>
          <a:prstGeom prst="rect">
            <a:avLst/>
          </a:prstGeom>
        </p:spPr>
      </p:pic>
      <p:pic>
        <p:nvPicPr>
          <p:cNvPr id="15" name="Picture 14" descr="A group of black musical notes&#10;&#10;AI-generated content may be incorrect.">
            <a:extLst>
              <a:ext uri="{FF2B5EF4-FFF2-40B4-BE49-F238E27FC236}">
                <a16:creationId xmlns:a16="http://schemas.microsoft.com/office/drawing/2014/main" id="{EEB7023F-5084-97B8-FDA9-7B2529B0A47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3935" y="4307594"/>
            <a:ext cx="997313" cy="1221709"/>
          </a:xfrm>
          <a:prstGeom prst="rect">
            <a:avLst/>
          </a:prstGeom>
        </p:spPr>
      </p:pic>
      <p:pic>
        <p:nvPicPr>
          <p:cNvPr id="16" name="Graphic 13" descr="Badge Tick1 with solid fill">
            <a:extLst>
              <a:ext uri="{FF2B5EF4-FFF2-40B4-BE49-F238E27FC236}">
                <a16:creationId xmlns:a16="http://schemas.microsoft.com/office/drawing/2014/main" id="{F2B70F3B-1E15-F899-7C9E-4635278045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953" y="4587982"/>
            <a:ext cx="857448" cy="855235"/>
          </a:xfrm>
          <a:prstGeom prst="rect">
            <a:avLst/>
          </a:prstGeom>
        </p:spPr>
      </p:pic>
      <p:pic>
        <p:nvPicPr>
          <p:cNvPr id="18" name="Picture 17" descr="A cartoon of a person with his arms crossed&#10;&#10;AI-generated content may be incorrect.">
            <a:extLst>
              <a:ext uri="{FF2B5EF4-FFF2-40B4-BE49-F238E27FC236}">
                <a16:creationId xmlns:a16="http://schemas.microsoft.com/office/drawing/2014/main" id="{AD7E8162-EFAB-DF24-EA32-9252DA3205F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7284" y="2771405"/>
            <a:ext cx="1016000" cy="1371600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4733D6C3-101A-86C7-8E97-EC0B8909B5E2}"/>
              </a:ext>
            </a:extLst>
          </p:cNvPr>
          <p:cNvSpPr txBox="1">
            <a:spLocks/>
          </p:cNvSpPr>
          <p:nvPr/>
        </p:nvSpPr>
        <p:spPr>
          <a:xfrm>
            <a:off x="7256772" y="412723"/>
            <a:ext cx="4200679" cy="102162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e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6518B2F-0451-6A4A-A6F2-39EC239E47A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9" r="6223"/>
          <a:stretch>
            <a:fillRect/>
          </a:stretch>
        </p:blipFill>
        <p:spPr>
          <a:xfrm>
            <a:off x="516348" y="1787962"/>
            <a:ext cx="1286256" cy="1055542"/>
          </a:xfrm>
          <a:prstGeom prst="rect">
            <a:avLst/>
          </a:prstGeom>
        </p:spPr>
      </p:pic>
      <p:pic>
        <p:nvPicPr>
          <p:cNvPr id="23" name="Graphic 13" descr="Badge Tick1 with solid fill">
            <a:extLst>
              <a:ext uri="{FF2B5EF4-FFF2-40B4-BE49-F238E27FC236}">
                <a16:creationId xmlns:a16="http://schemas.microsoft.com/office/drawing/2014/main" id="{E59AF95E-B9A6-FA04-EC92-E9D45E7D09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1800682"/>
            <a:ext cx="857448" cy="855235"/>
          </a:xfrm>
          <a:prstGeom prst="rect">
            <a:avLst/>
          </a:prstGeom>
        </p:spPr>
      </p:pic>
      <p:pic>
        <p:nvPicPr>
          <p:cNvPr id="27" name="Picture 26" descr="A black and white pictogram of a person riding a bicycle&#10;&#10;AI-generated content may be incorrect.">
            <a:extLst>
              <a:ext uri="{FF2B5EF4-FFF2-40B4-BE49-F238E27FC236}">
                <a16:creationId xmlns:a16="http://schemas.microsoft.com/office/drawing/2014/main" id="{031A39DB-40DD-B664-A8A9-2495A5B04CF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280" y="1674654"/>
            <a:ext cx="1161636" cy="1079500"/>
          </a:xfrm>
          <a:prstGeom prst="rect">
            <a:avLst/>
          </a:prstGeom>
        </p:spPr>
      </p:pic>
      <p:pic>
        <p:nvPicPr>
          <p:cNvPr id="28" name="Graphic 13" descr="Badge Tick1 with solid fill">
            <a:extLst>
              <a:ext uri="{FF2B5EF4-FFF2-40B4-BE49-F238E27FC236}">
                <a16:creationId xmlns:a16="http://schemas.microsoft.com/office/drawing/2014/main" id="{FBF37DE4-A277-D873-2F53-D7660AEE6D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7530" y="1786786"/>
            <a:ext cx="857448" cy="855235"/>
          </a:xfrm>
          <a:prstGeom prst="rect">
            <a:avLst/>
          </a:prstGeom>
        </p:spPr>
      </p:pic>
      <p:pic>
        <p:nvPicPr>
          <p:cNvPr id="30" name="Picture 29" descr="A silhouette of a person dancing&#10;&#10;AI-generated content may be incorrect.">
            <a:extLst>
              <a:ext uri="{FF2B5EF4-FFF2-40B4-BE49-F238E27FC236}">
                <a16:creationId xmlns:a16="http://schemas.microsoft.com/office/drawing/2014/main" id="{4D202AE0-B334-042D-A82B-C8D987A339C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6634" y="4307594"/>
            <a:ext cx="1257300" cy="1346200"/>
          </a:xfrm>
          <a:prstGeom prst="rect">
            <a:avLst/>
          </a:prstGeom>
        </p:spPr>
      </p:pic>
      <p:pic>
        <p:nvPicPr>
          <p:cNvPr id="33" name="Picture 32" descr="A green broccoli plant&#10;&#10;AI-generated content may be incorrect.">
            <a:extLst>
              <a:ext uri="{FF2B5EF4-FFF2-40B4-BE49-F238E27FC236}">
                <a16:creationId xmlns:a16="http://schemas.microsoft.com/office/drawing/2014/main" id="{9E14FD71-AEF3-99F0-260E-EE110E949CA3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7967" y="1618699"/>
            <a:ext cx="806910" cy="930188"/>
          </a:xfrm>
          <a:prstGeom prst="rect">
            <a:avLst/>
          </a:prstGeom>
        </p:spPr>
      </p:pic>
      <p:pic>
        <p:nvPicPr>
          <p:cNvPr id="34" name="Graphic 12" descr="Badge Cross with solid fill">
            <a:extLst>
              <a:ext uri="{FF2B5EF4-FFF2-40B4-BE49-F238E27FC236}">
                <a16:creationId xmlns:a16="http://schemas.microsoft.com/office/drawing/2014/main" id="{2E3381D8-C021-9B23-4282-AD801A25533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61050" y="1712140"/>
            <a:ext cx="850530" cy="855235"/>
          </a:xfrm>
          <a:prstGeom prst="rect">
            <a:avLst/>
          </a:prstGeom>
        </p:spPr>
      </p:pic>
      <p:pic>
        <p:nvPicPr>
          <p:cNvPr id="35" name="Graphic 12" descr="Badge Cross with solid fill">
            <a:extLst>
              <a:ext uri="{FF2B5EF4-FFF2-40B4-BE49-F238E27FC236}">
                <a16:creationId xmlns:a16="http://schemas.microsoft.com/office/drawing/2014/main" id="{28A47ECB-184E-E081-8875-862D72C6B3C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33518" y="3097269"/>
            <a:ext cx="850530" cy="855235"/>
          </a:xfrm>
          <a:prstGeom prst="rect">
            <a:avLst/>
          </a:prstGeom>
        </p:spPr>
      </p:pic>
      <p:pic>
        <p:nvPicPr>
          <p:cNvPr id="36" name="Graphic 12" descr="Badge Cross with solid fill">
            <a:extLst>
              <a:ext uri="{FF2B5EF4-FFF2-40B4-BE49-F238E27FC236}">
                <a16:creationId xmlns:a16="http://schemas.microsoft.com/office/drawing/2014/main" id="{B5173529-6B6C-B089-1651-0BDFFE008CD3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080233" y="4587982"/>
            <a:ext cx="850530" cy="855235"/>
          </a:xfrm>
          <a:prstGeom prst="rect">
            <a:avLst/>
          </a:prstGeom>
        </p:spPr>
      </p:pic>
      <p:pic>
        <p:nvPicPr>
          <p:cNvPr id="38" name="Picture 37" descr="A cartoon of a jar of marmite&#10;&#10;AI-generated content may be incorrect.">
            <a:extLst>
              <a:ext uri="{FF2B5EF4-FFF2-40B4-BE49-F238E27FC236}">
                <a16:creationId xmlns:a16="http://schemas.microsoft.com/office/drawing/2014/main" id="{C08D6A1F-49AC-7772-2AD9-02A4D34DB09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9158" y="3124824"/>
            <a:ext cx="741891" cy="855236"/>
          </a:xfrm>
          <a:prstGeom prst="rect">
            <a:avLst/>
          </a:prstGeom>
        </p:spPr>
      </p:pic>
      <p:pic>
        <p:nvPicPr>
          <p:cNvPr id="39" name="Graphic 12" descr="Badge Cross with solid fill">
            <a:extLst>
              <a:ext uri="{FF2B5EF4-FFF2-40B4-BE49-F238E27FC236}">
                <a16:creationId xmlns:a16="http://schemas.microsoft.com/office/drawing/2014/main" id="{9E187BD2-8F43-5D67-8390-4F571DF87EB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909758" y="1686138"/>
            <a:ext cx="850530" cy="855235"/>
          </a:xfrm>
          <a:prstGeom prst="rect">
            <a:avLst/>
          </a:prstGeom>
        </p:spPr>
      </p:pic>
      <p:pic>
        <p:nvPicPr>
          <p:cNvPr id="43" name="Picture 42" descr="A black text in a rectangle&#10;&#10;AI-generated content may be incorrect.">
            <a:extLst>
              <a:ext uri="{FF2B5EF4-FFF2-40B4-BE49-F238E27FC236}">
                <a16:creationId xmlns:a16="http://schemas.microsoft.com/office/drawing/2014/main" id="{AE67312C-1020-8185-81D2-F16858AB11CE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6411" y="4499131"/>
            <a:ext cx="1131651" cy="838634"/>
          </a:xfrm>
          <a:prstGeom prst="rect">
            <a:avLst/>
          </a:prstGeom>
        </p:spPr>
      </p:pic>
      <p:pic>
        <p:nvPicPr>
          <p:cNvPr id="44" name="Graphic 12" descr="Badge Cross with solid fill">
            <a:extLst>
              <a:ext uri="{FF2B5EF4-FFF2-40B4-BE49-F238E27FC236}">
                <a16:creationId xmlns:a16="http://schemas.microsoft.com/office/drawing/2014/main" id="{F4F6D364-FD0D-65A9-DDA8-7C38B2EE6E46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1032186" y="4587983"/>
            <a:ext cx="850530" cy="855235"/>
          </a:xfrm>
          <a:prstGeom prst="rect">
            <a:avLst/>
          </a:prstGeom>
        </p:spPr>
      </p:pic>
      <p:pic>
        <p:nvPicPr>
          <p:cNvPr id="46" name="Picture 45" descr="A cloud with raindrops&#10;&#10;AI-generated content may be incorrect.">
            <a:extLst>
              <a:ext uri="{FF2B5EF4-FFF2-40B4-BE49-F238E27FC236}">
                <a16:creationId xmlns:a16="http://schemas.microsoft.com/office/drawing/2014/main" id="{8383AA87-D593-6BB6-4830-17546B9154C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4289" y="1655151"/>
            <a:ext cx="909296" cy="838573"/>
          </a:xfrm>
          <a:prstGeom prst="rect">
            <a:avLst/>
          </a:prstGeom>
        </p:spPr>
      </p:pic>
      <p:pic>
        <p:nvPicPr>
          <p:cNvPr id="47" name="Graphic 12" descr="Badge Cross with solid fill">
            <a:extLst>
              <a:ext uri="{FF2B5EF4-FFF2-40B4-BE49-F238E27FC236}">
                <a16:creationId xmlns:a16="http://schemas.microsoft.com/office/drawing/2014/main" id="{A4213A09-6409-EC8F-45EA-5A9A240CD49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994169" y="3221465"/>
            <a:ext cx="850530" cy="855235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10619B6E-FDC3-335D-3991-35D798F0AB4A}"/>
              </a:ext>
            </a:extLst>
          </p:cNvPr>
          <p:cNvCxnSpPr/>
          <p:nvPr/>
        </p:nvCxnSpPr>
        <p:spPr>
          <a:xfrm>
            <a:off x="6132576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63409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7787D1-531E-FA43-4EC1-976C3F31B1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5B210251-4B67-9627-87CF-4384AF2F53D5}"/>
              </a:ext>
            </a:extLst>
          </p:cNvPr>
          <p:cNvSpPr txBox="1">
            <a:spLocks/>
          </p:cNvSpPr>
          <p:nvPr/>
        </p:nvSpPr>
        <p:spPr>
          <a:xfrm>
            <a:off x="880589" y="412723"/>
            <a:ext cx="4200679" cy="112347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mae hi’n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hi’n hoffi ... </a:t>
            </a:r>
          </a:p>
        </p:txBody>
      </p:sp>
      <p:pic>
        <p:nvPicPr>
          <p:cNvPr id="3" name="Graphic 13" descr="Badge Tick1 with solid fill">
            <a:extLst>
              <a:ext uri="{FF2B5EF4-FFF2-40B4-BE49-F238E27FC236}">
                <a16:creationId xmlns:a16="http://schemas.microsoft.com/office/drawing/2014/main" id="{0AC0B7B6-4280-C656-27BC-6DC8062F62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3124825"/>
            <a:ext cx="857448" cy="855235"/>
          </a:xfrm>
          <a:prstGeom prst="rect">
            <a:avLst/>
          </a:prstGeom>
        </p:spPr>
      </p:pic>
      <p:pic>
        <p:nvPicPr>
          <p:cNvPr id="7" name="Picture 6" descr="A person reading a book&#10;&#10;AI-generated content may be incorrect.">
            <a:extLst>
              <a:ext uri="{FF2B5EF4-FFF2-40B4-BE49-F238E27FC236}">
                <a16:creationId xmlns:a16="http://schemas.microsoft.com/office/drawing/2014/main" id="{EFB20C49-9172-F93A-385E-0FD8E6B9B77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9218" y="4374249"/>
            <a:ext cx="1384300" cy="1282700"/>
          </a:xfrm>
          <a:prstGeom prst="rect">
            <a:avLst/>
          </a:prstGeom>
        </p:spPr>
      </p:pic>
      <p:pic>
        <p:nvPicPr>
          <p:cNvPr id="9" name="Picture 8" descr="A cartoon of a child swimming in water&#10;&#10;AI-generated content may be incorrect.">
            <a:extLst>
              <a:ext uri="{FF2B5EF4-FFF2-40B4-BE49-F238E27FC236}">
                <a16:creationId xmlns:a16="http://schemas.microsoft.com/office/drawing/2014/main" id="{24D601BB-2127-1CB8-DF16-DBE8F5AD24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903"/>
          <a:stretch>
            <a:fillRect/>
          </a:stretch>
        </p:blipFill>
        <p:spPr>
          <a:xfrm>
            <a:off x="9339784" y="4292354"/>
            <a:ext cx="1414502" cy="1236949"/>
          </a:xfrm>
          <a:prstGeom prst="rect">
            <a:avLst/>
          </a:prstGeom>
        </p:spPr>
      </p:pic>
      <p:pic>
        <p:nvPicPr>
          <p:cNvPr id="10" name="Graphic 13" descr="Badge Tick1 with solid fill">
            <a:extLst>
              <a:ext uri="{FF2B5EF4-FFF2-40B4-BE49-F238E27FC236}">
                <a16:creationId xmlns:a16="http://schemas.microsoft.com/office/drawing/2014/main" id="{1DFB0E49-66B3-2B5A-F182-EA19000FC7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87872" y="4587983"/>
            <a:ext cx="857448" cy="855235"/>
          </a:xfrm>
          <a:prstGeom prst="rect">
            <a:avLst/>
          </a:prstGeom>
        </p:spPr>
      </p:pic>
      <p:pic>
        <p:nvPicPr>
          <p:cNvPr id="12" name="Picture 11" descr="A paint palette and a paint brush&#10;&#10;AI-generated content may be incorrect.">
            <a:extLst>
              <a:ext uri="{FF2B5EF4-FFF2-40B4-BE49-F238E27FC236}">
                <a16:creationId xmlns:a16="http://schemas.microsoft.com/office/drawing/2014/main" id="{78E40BBF-8DA3-DD59-9E05-A88EAB4F23D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986" y="1719103"/>
            <a:ext cx="1257300" cy="990600"/>
          </a:xfrm>
          <a:prstGeom prst="rect">
            <a:avLst/>
          </a:prstGeom>
        </p:spPr>
      </p:pic>
      <p:pic>
        <p:nvPicPr>
          <p:cNvPr id="13" name="Graphic 13" descr="Badge Tick1 with solid fill">
            <a:extLst>
              <a:ext uri="{FF2B5EF4-FFF2-40B4-BE49-F238E27FC236}">
                <a16:creationId xmlns:a16="http://schemas.microsoft.com/office/drawing/2014/main" id="{99328C8A-DAE5-2884-012A-F456DA7289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8650" y="3124824"/>
            <a:ext cx="857448" cy="855235"/>
          </a:xfrm>
          <a:prstGeom prst="rect">
            <a:avLst/>
          </a:prstGeom>
        </p:spPr>
      </p:pic>
      <p:pic>
        <p:nvPicPr>
          <p:cNvPr id="16" name="Graphic 13" descr="Badge Tick1 with solid fill">
            <a:extLst>
              <a:ext uri="{FF2B5EF4-FFF2-40B4-BE49-F238E27FC236}">
                <a16:creationId xmlns:a16="http://schemas.microsoft.com/office/drawing/2014/main" id="{6BAD75CF-98CF-51C3-27BA-A47A74838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83953" y="4587982"/>
            <a:ext cx="857448" cy="855235"/>
          </a:xfrm>
          <a:prstGeom prst="rect">
            <a:avLst/>
          </a:prstGeom>
        </p:spPr>
      </p:pic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D18D897C-EB98-977C-FF7D-CADE1B058B37}"/>
              </a:ext>
            </a:extLst>
          </p:cNvPr>
          <p:cNvSpPr txBox="1">
            <a:spLocks/>
          </p:cNvSpPr>
          <p:nvPr/>
        </p:nvSpPr>
        <p:spPr>
          <a:xfrm>
            <a:off x="7256772" y="412723"/>
            <a:ext cx="4200679" cy="1021622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Beth 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Dydy hi </a:t>
            </a:r>
            <a:r>
              <a:rPr lang="cy-GB" sz="2400" b="1" u="sng" dirty="0">
                <a:solidFill>
                  <a:srgbClr val="002060"/>
                </a:solidFill>
                <a:latin typeface="Aptos"/>
                <a:cs typeface="Arial"/>
              </a:rPr>
              <a:t>dd</a:t>
            </a: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im yn hoffi ... . 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C7D7DDF5-3537-6C49-10A0-7B504FC787E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9" r="6223"/>
          <a:stretch>
            <a:fillRect/>
          </a:stretch>
        </p:blipFill>
        <p:spPr>
          <a:xfrm>
            <a:off x="9392800" y="1738036"/>
            <a:ext cx="1286256" cy="1055542"/>
          </a:xfrm>
          <a:prstGeom prst="rect">
            <a:avLst/>
          </a:prstGeom>
        </p:spPr>
      </p:pic>
      <p:pic>
        <p:nvPicPr>
          <p:cNvPr id="23" name="Graphic 13" descr="Badge Tick1 with solid fill">
            <a:extLst>
              <a:ext uri="{FF2B5EF4-FFF2-40B4-BE49-F238E27FC236}">
                <a16:creationId xmlns:a16="http://schemas.microsoft.com/office/drawing/2014/main" id="{0275EBC5-54A3-D871-CA2D-8A3169A19C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961896" y="1800682"/>
            <a:ext cx="857448" cy="855235"/>
          </a:xfrm>
          <a:prstGeom prst="rect">
            <a:avLst/>
          </a:prstGeom>
        </p:spPr>
      </p:pic>
      <p:pic>
        <p:nvPicPr>
          <p:cNvPr id="27" name="Picture 26" descr="A black and white pictogram of a person riding a bicycle&#10;&#10;AI-generated content may be incorrect.">
            <a:extLst>
              <a:ext uri="{FF2B5EF4-FFF2-40B4-BE49-F238E27FC236}">
                <a16:creationId xmlns:a16="http://schemas.microsoft.com/office/drawing/2014/main" id="{63F2125E-354B-2B68-FDB2-C50476E6F11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218" y="3012691"/>
            <a:ext cx="1161636" cy="1079500"/>
          </a:xfrm>
          <a:prstGeom prst="rect">
            <a:avLst/>
          </a:prstGeom>
        </p:spPr>
      </p:pic>
      <p:pic>
        <p:nvPicPr>
          <p:cNvPr id="28" name="Graphic 13" descr="Badge Tick1 with solid fill">
            <a:extLst>
              <a:ext uri="{FF2B5EF4-FFF2-40B4-BE49-F238E27FC236}">
                <a16:creationId xmlns:a16="http://schemas.microsoft.com/office/drawing/2014/main" id="{B3707AEA-408B-79CB-5999-2212DB6C3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897530" y="1786786"/>
            <a:ext cx="857448" cy="855235"/>
          </a:xfrm>
          <a:prstGeom prst="rect">
            <a:avLst/>
          </a:prstGeom>
        </p:spPr>
      </p:pic>
      <p:pic>
        <p:nvPicPr>
          <p:cNvPr id="34" name="Graphic 12" descr="Badge Cross with solid fill">
            <a:extLst>
              <a:ext uri="{FF2B5EF4-FFF2-40B4-BE49-F238E27FC236}">
                <a16:creationId xmlns:a16="http://schemas.microsoft.com/office/drawing/2014/main" id="{5B7C4D0C-2C53-6AD8-C845-724CE5F286B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61050" y="1712140"/>
            <a:ext cx="850530" cy="855235"/>
          </a:xfrm>
          <a:prstGeom prst="rect">
            <a:avLst/>
          </a:prstGeom>
        </p:spPr>
      </p:pic>
      <p:pic>
        <p:nvPicPr>
          <p:cNvPr id="35" name="Graphic 12" descr="Badge Cross with solid fill">
            <a:extLst>
              <a:ext uri="{FF2B5EF4-FFF2-40B4-BE49-F238E27FC236}">
                <a16:creationId xmlns:a16="http://schemas.microsoft.com/office/drawing/2014/main" id="{EFBCDFBD-746F-230D-CCAA-069919394B4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33518" y="3097269"/>
            <a:ext cx="850530" cy="855235"/>
          </a:xfrm>
          <a:prstGeom prst="rect">
            <a:avLst/>
          </a:prstGeom>
        </p:spPr>
      </p:pic>
      <p:pic>
        <p:nvPicPr>
          <p:cNvPr id="36" name="Graphic 12" descr="Badge Cross with solid fill">
            <a:extLst>
              <a:ext uri="{FF2B5EF4-FFF2-40B4-BE49-F238E27FC236}">
                <a16:creationId xmlns:a16="http://schemas.microsoft.com/office/drawing/2014/main" id="{E1F2E3A6-536C-D12C-F797-21CB4A102B1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8080233" y="4587982"/>
            <a:ext cx="850530" cy="855235"/>
          </a:xfrm>
          <a:prstGeom prst="rect">
            <a:avLst/>
          </a:prstGeom>
        </p:spPr>
      </p:pic>
      <p:pic>
        <p:nvPicPr>
          <p:cNvPr id="39" name="Graphic 12" descr="Badge Cross with solid fill">
            <a:extLst>
              <a:ext uri="{FF2B5EF4-FFF2-40B4-BE49-F238E27FC236}">
                <a16:creationId xmlns:a16="http://schemas.microsoft.com/office/drawing/2014/main" id="{7799BF09-E20B-1FF8-F6A0-9ACB7E15EBD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1686138"/>
            <a:ext cx="850530" cy="855235"/>
          </a:xfrm>
          <a:prstGeom prst="rect">
            <a:avLst/>
          </a:prstGeom>
        </p:spPr>
      </p:pic>
      <p:pic>
        <p:nvPicPr>
          <p:cNvPr id="44" name="Graphic 12" descr="Badge Cross with solid fill">
            <a:extLst>
              <a:ext uri="{FF2B5EF4-FFF2-40B4-BE49-F238E27FC236}">
                <a16:creationId xmlns:a16="http://schemas.microsoft.com/office/drawing/2014/main" id="{AF4B431D-58FD-DE0E-B81E-012E3D3B013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4588441"/>
            <a:ext cx="850530" cy="855235"/>
          </a:xfrm>
          <a:prstGeom prst="rect">
            <a:avLst/>
          </a:prstGeom>
        </p:spPr>
      </p:pic>
      <p:pic>
        <p:nvPicPr>
          <p:cNvPr id="47" name="Graphic 12" descr="Badge Cross with solid fill">
            <a:extLst>
              <a:ext uri="{FF2B5EF4-FFF2-40B4-BE49-F238E27FC236}">
                <a16:creationId xmlns:a16="http://schemas.microsoft.com/office/drawing/2014/main" id="{B1EC0ACD-07E9-0994-A775-B0ACE7B8BB7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909758" y="3137060"/>
            <a:ext cx="850530" cy="855235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821B7D4D-F6BF-97AD-9F83-7DCE04D2971C}"/>
              </a:ext>
            </a:extLst>
          </p:cNvPr>
          <p:cNvCxnSpPr/>
          <p:nvPr/>
        </p:nvCxnSpPr>
        <p:spPr>
          <a:xfrm>
            <a:off x="6132576" y="0"/>
            <a:ext cx="0" cy="685800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BA76D677-B289-998D-97F7-5E8B4AF900C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434" y="1739478"/>
            <a:ext cx="1143000" cy="10541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665EBD-2B8B-7D5E-A949-3BD68731F05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286" y="4587982"/>
            <a:ext cx="1028700" cy="10541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0699C3F-C672-0667-2DE1-C721DA048F9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1154" y="1563717"/>
            <a:ext cx="838200" cy="1092200"/>
          </a:xfrm>
          <a:prstGeom prst="rect">
            <a:avLst/>
          </a:prstGeom>
        </p:spPr>
      </p:pic>
      <p:pic>
        <p:nvPicPr>
          <p:cNvPr id="19" name="Picture 18" descr="A cloud and snowflakes&#10;&#10;AI-generated content may be incorrect.">
            <a:extLst>
              <a:ext uri="{FF2B5EF4-FFF2-40B4-BE49-F238E27FC236}">
                <a16:creationId xmlns:a16="http://schemas.microsoft.com/office/drawing/2014/main" id="{6C4D6F79-19F3-2306-BE6F-889E3B91699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4843" y="4549882"/>
            <a:ext cx="1244600" cy="1092200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74852F0-A79A-866C-4F9B-34D11F60082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12" y="2852898"/>
            <a:ext cx="1193800" cy="1295400"/>
          </a:xfrm>
          <a:prstGeom prst="rect">
            <a:avLst/>
          </a:prstGeom>
        </p:spPr>
      </p:pic>
      <p:pic>
        <p:nvPicPr>
          <p:cNvPr id="26" name="Picture 25" descr="A person climbing a rock wall&#10;&#10;AI-generated content may be incorrect.">
            <a:extLst>
              <a:ext uri="{FF2B5EF4-FFF2-40B4-BE49-F238E27FC236}">
                <a16:creationId xmlns:a16="http://schemas.microsoft.com/office/drawing/2014/main" id="{D795C35D-DBBA-D802-58B5-7DFEEB64B53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3434" y="3039111"/>
            <a:ext cx="974856" cy="1265238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B5B8EDF-9FFB-5623-3D9E-3E24FD33F01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2979" y="3237470"/>
            <a:ext cx="1210058" cy="715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55826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C7BE51-384D-C7CE-1F18-578B88E8E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A48688F-E541-3DCF-B4E5-E77F7E9CF8B0}"/>
              </a:ext>
            </a:extLst>
          </p:cNvPr>
          <p:cNvSpPr txBox="1"/>
          <p:nvPr/>
        </p:nvSpPr>
        <p:spPr>
          <a:xfrm>
            <a:off x="816409" y="1506121"/>
            <a:ext cx="4899803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Mae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Segoe UI"/>
              </a:rPr>
              <a:t>e'n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Segoe UI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Mae hi’n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  <a:endParaRPr lang="en-US"/>
          </a:p>
        </p:txBody>
      </p:sp>
      <p:pic>
        <p:nvPicPr>
          <p:cNvPr id="6" name="Graphic 13" descr="Badge Tick1 with solid fill">
            <a:extLst>
              <a:ext uri="{FF2B5EF4-FFF2-40B4-BE49-F238E27FC236}">
                <a16:creationId xmlns:a16="http://schemas.microsoft.com/office/drawing/2014/main" id="{29709231-2C20-D5CC-17AF-70DEA5892C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41666" y="3038813"/>
            <a:ext cx="2442962" cy="243383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F558D1A-DF91-DBA8-843C-1B35421D4F6E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F382CF6-57B3-6525-F11E-745F6B75C0B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23264067-47E5-4068-69D4-775A230A944C}"/>
              </a:ext>
            </a:extLst>
          </p:cNvPr>
          <p:cNvGraphicFramePr>
            <a:graphicFrameLocks noGrp="1"/>
          </p:cNvGraphicFramePr>
          <p:nvPr/>
        </p:nvGraphicFramePr>
        <p:xfrm>
          <a:off x="5542671" y="1589356"/>
          <a:ext cx="5475991" cy="27060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475991">
                  <a:extLst>
                    <a:ext uri="{9D8B030D-6E8A-4147-A177-3AD203B41FA5}">
                      <a16:colId xmlns:a16="http://schemas.microsoft.com/office/drawing/2014/main" val="238830166"/>
                    </a:ext>
                  </a:extLst>
                </a:gridCol>
              </a:tblGrid>
              <a:tr h="605832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hwyl.</a:t>
                      </a: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280508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dd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iddorol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059497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f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endigedig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197976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mae’n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 </a:t>
                      </a:r>
                      <a:r>
                        <a:rPr lang="en-US" sz="2800" b="1" i="0" u="sng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g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yffrous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+mn-lt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+mn-lt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0176010"/>
                  </a:ext>
                </a:extLst>
              </a:tr>
              <a:tr h="525054">
                <a:tc>
                  <a:txBody>
                    <a:bodyPr/>
                    <a:lstStyle/>
                    <a:p>
                      <a:pPr algn="l" fontAlgn="base"/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mae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e’n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/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hi’n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 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hoffi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cadw'n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 </a:t>
                      </a:r>
                      <a:r>
                        <a:rPr lang="en-US" sz="2800" b="1" i="0" dirty="0" err="1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heini</a:t>
                      </a:r>
                      <a:r>
                        <a:rPr lang="en-US" sz="2800" b="1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FF"/>
                          </a:highlight>
                          <a:latin typeface="Aptos"/>
                        </a:rPr>
                        <a:t>.</a:t>
                      </a:r>
                      <a:endParaRPr lang="en-US" sz="2800" b="0" i="0" dirty="0">
                        <a:solidFill>
                          <a:srgbClr val="002060"/>
                        </a:solidFill>
                        <a:effectLst/>
                        <a:highlight>
                          <a:srgbClr val="FFFFFF"/>
                        </a:highlight>
                        <a:latin typeface="Aptos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304941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70109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BF7DA5-7A37-944E-2930-176755E6E1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23BF65A0-CE00-5D1A-CCF4-FDA18874A64F}"/>
              </a:ext>
            </a:extLst>
          </p:cNvPr>
          <p:cNvSpPr txBox="1"/>
          <p:nvPr/>
        </p:nvSpPr>
        <p:spPr>
          <a:xfrm>
            <a:off x="4645145" y="188982"/>
            <a:ext cx="277802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Pam?!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3E5E32E-AF38-B98A-178F-9B54C74891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Graphic 12" descr="Badge Cross with solid fill">
            <a:extLst>
              <a:ext uri="{FF2B5EF4-FFF2-40B4-BE49-F238E27FC236}">
                <a16:creationId xmlns:a16="http://schemas.microsoft.com/office/drawing/2014/main" id="{7EACF10D-2183-D772-DE97-B0F0C64A293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166753" y="3108335"/>
            <a:ext cx="2474902" cy="2488591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FBF7FB43-5F08-F118-BBAB-B3473E26251D}"/>
              </a:ext>
            </a:extLst>
          </p:cNvPr>
          <p:cNvSpPr txBox="1"/>
          <p:nvPr/>
        </p:nvSpPr>
        <p:spPr>
          <a:xfrm>
            <a:off x="486774" y="1508851"/>
            <a:ext cx="5316746" cy="1384995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Dydy e ddim yn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Segoe UI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Segoe UI"/>
              </a:rPr>
              <a:t>Dydy hi ddim yn hoffi ... 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Segoe UI"/>
              </a:rPr>
              <a:t>achos</a:t>
            </a:r>
            <a:r>
              <a:rPr lang="en-US" sz="2800" dirty="0">
                <a:solidFill>
                  <a:srgbClr val="002060"/>
                </a:solidFill>
                <a:latin typeface="Aptos"/>
                <a:cs typeface="Segoe UI"/>
              </a:rPr>
              <a:t>...</a:t>
            </a: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84D62F1-D688-AC6A-E0FE-F4A59E1EAD62}"/>
              </a:ext>
            </a:extLst>
          </p:cNvPr>
          <p:cNvGraphicFramePr>
            <a:graphicFrameLocks noGrp="1"/>
          </p:cNvGraphicFramePr>
          <p:nvPr/>
        </p:nvGraphicFramePr>
        <p:xfrm>
          <a:off x="5669281" y="1626220"/>
          <a:ext cx="6189784" cy="30340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6189784">
                  <a:extLst>
                    <a:ext uri="{9D8B030D-6E8A-4147-A177-3AD203B41FA5}">
                      <a16:colId xmlns:a16="http://schemas.microsoft.com/office/drawing/2014/main" val="4113804634"/>
                    </a:ext>
                  </a:extLst>
                </a:gridCol>
              </a:tblGrid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ofnadwy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5129097"/>
                  </a:ext>
                </a:extLst>
              </a:tr>
              <a:tr h="65978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ddiflas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9006626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/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anodd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48123414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mae’n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rhy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heriol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4626845"/>
                  </a:ext>
                </a:extLst>
              </a:tr>
              <a:tr h="571500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 e/hi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hoffi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cadw'n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latin typeface="Aptos"/>
                        </a:rPr>
                        <a:t>heini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latin typeface="Aptos"/>
                        </a:rPr>
                        <a:t>.</a:t>
                      </a:r>
                    </a:p>
                  </a:txBody>
                  <a:tcPr>
                    <a:lnL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763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29861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7844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C036A-484A-AF0D-C6BD-91465F395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0BC86-3585-538B-EF49-CB55D4ECD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6097" y="383605"/>
            <a:ext cx="6424309" cy="10452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Mae hi’n hoffi ... achos...</a:t>
            </a:r>
            <a:b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</a:br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Dydy hi ddim yn hoffi ... achos...</a:t>
            </a:r>
            <a:endParaRPr lang="cy-GB" sz="32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7226A4A-1C40-3EA7-6056-2554F38E9740}"/>
              </a:ext>
            </a:extLst>
          </p:cNvPr>
          <p:cNvGraphicFramePr>
            <a:graphicFrameLocks noGrp="1"/>
          </p:cNvGraphicFramePr>
          <p:nvPr/>
        </p:nvGraphicFramePr>
        <p:xfrm>
          <a:off x="297883" y="1921913"/>
          <a:ext cx="11700528" cy="35931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49710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1828093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1767017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1883898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3265895904"/>
                    </a:ext>
                  </a:extLst>
                </a:gridCol>
                <a:gridCol w="1671505">
                  <a:extLst>
                    <a:ext uri="{9D8B030D-6E8A-4147-A177-3AD203B41FA5}">
                      <a16:colId xmlns:a16="http://schemas.microsoft.com/office/drawing/2014/main" val="2540364519"/>
                    </a:ext>
                  </a:extLst>
                </a:gridCol>
              </a:tblGrid>
              <a:tr h="697513"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Pwy </a:t>
                      </a:r>
                    </a:p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Mathemateg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Gwyddoniaeth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Hanes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Daearyddiaeth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Addysg gorfforol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Celf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576206">
                <a:tc>
                  <a:txBody>
                    <a:bodyPr/>
                    <a:lstStyle/>
                    <a:p>
                      <a:r>
                        <a:rPr lang="cy-GB" sz="1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15D9504-4BAE-D31A-083C-47C41E9053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Graphic 13" descr="Badge Tick1 with solid fill">
            <a:extLst>
              <a:ext uri="{FF2B5EF4-FFF2-40B4-BE49-F238E27FC236}">
                <a16:creationId xmlns:a16="http://schemas.microsoft.com/office/drawing/2014/main" id="{1FB48389-A449-C08C-16C5-0AB6A5C925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97883" y="383605"/>
            <a:ext cx="1039452" cy="1035569"/>
          </a:xfrm>
          <a:prstGeom prst="rect">
            <a:avLst/>
          </a:prstGeom>
        </p:spPr>
      </p:pic>
      <p:pic>
        <p:nvPicPr>
          <p:cNvPr id="5" name="Graphic 12" descr="Badge Cross with solid fill">
            <a:extLst>
              <a:ext uri="{FF2B5EF4-FFF2-40B4-BE49-F238E27FC236}">
                <a16:creationId xmlns:a16="http://schemas.microsoft.com/office/drawing/2014/main" id="{22E169FD-F96D-6444-36B7-5FF977B0946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5786" y="383605"/>
            <a:ext cx="1039453" cy="1045202"/>
          </a:xfrm>
          <a:prstGeom prst="rect">
            <a:avLst/>
          </a:prstGeom>
        </p:spPr>
      </p:pic>
      <p:sp>
        <p:nvSpPr>
          <p:cNvPr id="7" name="Oval Callout 6">
            <a:extLst>
              <a:ext uri="{FF2B5EF4-FFF2-40B4-BE49-F238E27FC236}">
                <a16:creationId xmlns:a16="http://schemas.microsoft.com/office/drawing/2014/main" id="{4BDFFF10-B262-8F0B-47E9-DA03DDC19C69}"/>
              </a:ext>
            </a:extLst>
          </p:cNvPr>
          <p:cNvSpPr/>
          <p:nvPr/>
        </p:nvSpPr>
        <p:spPr>
          <a:xfrm>
            <a:off x="9811265" y="383605"/>
            <a:ext cx="1532238" cy="1045202"/>
          </a:xfrm>
          <a:prstGeom prst="wedgeEllipseCallout">
            <a:avLst>
              <a:gd name="adj1" fmla="val -40994"/>
              <a:gd name="adj2" fmla="val 50678"/>
            </a:avLst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2800" dirty="0"/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109213984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5025F6-FEBD-0D14-844F-9775CE15B2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AC942-6458-299D-4062-2CC699E24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4080" y="183784"/>
            <a:ext cx="8318997" cy="9512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Pwy ydy hi?  Beth mae hi’n hoffi?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3C0F372-3568-79C4-150A-CC16F0F4F2C8}"/>
              </a:ext>
            </a:extLst>
          </p:cNvPr>
          <p:cNvSpPr txBox="1"/>
          <p:nvPr/>
        </p:nvSpPr>
        <p:spPr>
          <a:xfrm>
            <a:off x="5899112" y="2335904"/>
            <a:ext cx="4827128" cy="1938992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Nerys ydy hi</a:t>
            </a:r>
            <a:r>
              <a:rPr lang="cy-GB" sz="4000">
                <a:solidFill>
                  <a:srgbClr val="002060"/>
                </a:solidFill>
                <a:latin typeface="Aptos"/>
                <a:cs typeface="Arial"/>
              </a:rPr>
              <a:t>.  </a:t>
            </a:r>
          </a:p>
          <a:p>
            <a:r>
              <a:rPr lang="cy-GB" sz="400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hi’n hoffi canu achos mae'n hwyl.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9F205FB-7509-5329-8798-031EEB3A17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 descr="A cartoon of a child singing&#10;&#10;Description automatically generated">
            <a:extLst>
              <a:ext uri="{FF2B5EF4-FFF2-40B4-BE49-F238E27FC236}">
                <a16:creationId xmlns:a16="http://schemas.microsoft.com/office/drawing/2014/main" id="{ECDF5B90-6771-A397-3AF4-56613DD7C9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948" y="1554700"/>
            <a:ext cx="2777979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89884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20524C-1D01-BD92-7919-A211FA1D61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7ECEC-2651-B7B2-59D9-3F40B42D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4080" y="183784"/>
            <a:ext cx="8318997" cy="9512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Pwy ydy e?  Beth mae </a:t>
            </a:r>
            <a:r>
              <a:rPr lang="cy-GB" sz="4000" b="1" dirty="0" err="1">
                <a:solidFill>
                  <a:schemeClr val="bg1"/>
                </a:solidFill>
                <a:latin typeface="Aptos"/>
                <a:cs typeface="Arial"/>
              </a:rPr>
              <a:t>e’n</a:t>
            </a:r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 hoffi?</a:t>
            </a: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5D866D9-EB1C-99C0-E459-6368D69DD9F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cartoon of a child holding a rugby ball&#10;&#10;Description automatically generated">
            <a:extLst>
              <a:ext uri="{FF2B5EF4-FFF2-40B4-BE49-F238E27FC236}">
                <a16:creationId xmlns:a16="http://schemas.microsoft.com/office/drawing/2014/main" id="{5136C877-4A85-337C-1798-B7134A5E9E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5703" y="1522827"/>
            <a:ext cx="2804063" cy="4114800"/>
          </a:xfrm>
          <a:prstGeom prst="rect">
            <a:avLst/>
          </a:prstGeom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34E00EB9-CF29-F97A-4F87-A64C2C0B4F95}"/>
              </a:ext>
            </a:extLst>
          </p:cNvPr>
          <p:cNvSpPr txBox="1"/>
          <p:nvPr/>
        </p:nvSpPr>
        <p:spPr>
          <a:xfrm>
            <a:off x="5855017" y="2151727"/>
            <a:ext cx="5183031" cy="2554545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Oliver ydy e.  </a:t>
            </a:r>
            <a:endParaRPr lang="en-US" dirty="0">
              <a:solidFill>
                <a:srgbClr val="002060"/>
              </a:solidFill>
              <a:latin typeface="Aptos"/>
            </a:endParaRPr>
          </a:p>
          <a:p>
            <a:r>
              <a:rPr lang="cy-GB" sz="4000" dirty="0">
                <a:solidFill>
                  <a:srgbClr val="002060"/>
                </a:solidFill>
                <a:latin typeface="Aptos"/>
                <a:cs typeface="Arial"/>
              </a:rPr>
              <a:t>Mae e’n hoffi chwarae rygbi achos mae e’n hoffi cadw’n heini.</a:t>
            </a:r>
            <a:endParaRPr lang="cy-GB" dirty="0">
              <a:solidFill>
                <a:srgbClr val="002060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8453296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A009DF-A771-6AA0-2E6B-EBC7BF607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98BF0136-0E32-AC66-A1FA-27E0864B9FA5}"/>
              </a:ext>
            </a:extLst>
          </p:cNvPr>
          <p:cNvSpPr txBox="1"/>
          <p:nvPr/>
        </p:nvSpPr>
        <p:spPr>
          <a:xfrm>
            <a:off x="2589183" y="505283"/>
            <a:ext cx="7019347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e'n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Hanes?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Does he like History?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5653B13-A52D-D38E-7BFA-56360403FEBE}"/>
              </a:ext>
            </a:extLst>
          </p:cNvPr>
          <p:cNvSpPr txBox="1"/>
          <p:nvPr/>
        </p:nvSpPr>
        <p:spPr>
          <a:xfrm>
            <a:off x="1079374" y="4156419"/>
            <a:ext cx="4215558" cy="1187170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B05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e'n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Hanes.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93337A83-95E0-AD74-BE52-C037B86D9E23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6D7E5DAB-A10D-693A-A2C0-BD46A0AC97F2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0471EE8C-EDD9-276D-7730-493CADC07659}"/>
              </a:ext>
            </a:extLst>
          </p:cNvPr>
          <p:cNvSpPr txBox="1"/>
          <p:nvPr/>
        </p:nvSpPr>
        <p:spPr>
          <a:xfrm>
            <a:off x="6211791" y="4153601"/>
            <a:ext cx="5249158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e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Hanes.</a:t>
            </a:r>
            <a:endParaRPr lang="en-US" dirty="0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D724ED81-3529-0DB3-A153-3B24F26C02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F8DACBB5-E102-2020-44BB-D8BA0D4040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1D2D7A2-6681-9A88-59F3-8F5F9319844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43250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8B07CF-89A4-1FE6-E632-7A6F854D5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8815E13-0185-8962-D332-FA57359160D3}"/>
              </a:ext>
            </a:extLst>
          </p:cNvPr>
          <p:cNvSpPr txBox="1"/>
          <p:nvPr/>
        </p:nvSpPr>
        <p:spPr>
          <a:xfrm>
            <a:off x="2064147" y="505283"/>
            <a:ext cx="8292443" cy="161746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Ydy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hi'n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5400" b="1" dirty="0" err="1">
                <a:solidFill>
                  <a:schemeClr val="bg1"/>
                </a:solidFill>
                <a:latin typeface="Aptos"/>
                <a:cs typeface="Arial"/>
              </a:rPr>
              <a:t>Cymraeg</a:t>
            </a:r>
            <a:r>
              <a:rPr lang="en-US" sz="54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r>
              <a:rPr lang="en-US" sz="2400" i="1" dirty="0">
                <a:solidFill>
                  <a:schemeClr val="bg1"/>
                </a:solidFill>
                <a:latin typeface="Aptos"/>
                <a:cs typeface="Arial"/>
              </a:rPr>
              <a:t>Does she like Welsh?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3FE5B8-1CD1-8B6C-4B56-D792C78C1F57}"/>
              </a:ext>
            </a:extLst>
          </p:cNvPr>
          <p:cNvSpPr txBox="1"/>
          <p:nvPr/>
        </p:nvSpPr>
        <p:spPr>
          <a:xfrm>
            <a:off x="837765" y="4156419"/>
            <a:ext cx="4540801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rgbClr val="00B05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3104290-C2FD-D896-21F0-3553E399BB6F}"/>
              </a:ext>
            </a:extLst>
          </p:cNvPr>
          <p:cNvCxnSpPr>
            <a:cxnSpLocks/>
          </p:cNvCxnSpPr>
          <p:nvPr/>
        </p:nvCxnSpPr>
        <p:spPr>
          <a:xfrm>
            <a:off x="6749948" y="2139124"/>
            <a:ext cx="1115834" cy="2003337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03C721D-BDA6-779D-9F0E-70AAE248FCAF}"/>
              </a:ext>
            </a:extLst>
          </p:cNvPr>
          <p:cNvCxnSpPr>
            <a:cxnSpLocks/>
          </p:cNvCxnSpPr>
          <p:nvPr/>
        </p:nvCxnSpPr>
        <p:spPr>
          <a:xfrm flipH="1">
            <a:off x="4443012" y="2130206"/>
            <a:ext cx="999441" cy="2012105"/>
          </a:xfrm>
          <a:prstGeom prst="straightConnector1">
            <a:avLst/>
          </a:prstGeom>
          <a:ln w="76200">
            <a:solidFill>
              <a:srgbClr val="FFC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6F34C9A9-FE62-7454-15CA-C6519E688C0A}"/>
              </a:ext>
            </a:extLst>
          </p:cNvPr>
          <p:cNvSpPr txBox="1"/>
          <p:nvPr/>
        </p:nvSpPr>
        <p:spPr>
          <a:xfrm>
            <a:off x="5923719" y="4153601"/>
            <a:ext cx="5704497" cy="1191816"/>
          </a:xfrm>
          <a:prstGeom prst="round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Aptos"/>
                <a:cs typeface="Arial"/>
              </a:rPr>
              <a:t>Nac </a:t>
            </a:r>
            <a:r>
              <a:rPr lang="en-US" sz="3200" b="1" dirty="0" err="1">
                <a:solidFill>
                  <a:srgbClr val="FF0000"/>
                </a:solidFill>
                <a:latin typeface="Aptos"/>
                <a:cs typeface="Arial"/>
              </a:rPr>
              <a:t>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, </a:t>
            </a:r>
            <a:endParaRPr lang="en-US" dirty="0"/>
          </a:p>
          <a:p>
            <a:pPr algn="ctr"/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dydy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hi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dirty="0"/>
          </a:p>
        </p:txBody>
      </p:sp>
      <p:pic>
        <p:nvPicPr>
          <p:cNvPr id="8" name="Graphic 13" descr="Badge Tick1 with solid fill">
            <a:extLst>
              <a:ext uri="{FF2B5EF4-FFF2-40B4-BE49-F238E27FC236}">
                <a16:creationId xmlns:a16="http://schemas.microsoft.com/office/drawing/2014/main" id="{86549284-BFB7-D0BB-CF00-C92A1C9DAF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660391" y="3173992"/>
            <a:ext cx="914400" cy="914400"/>
          </a:xfrm>
          <a:prstGeom prst="rect">
            <a:avLst/>
          </a:prstGeom>
        </p:spPr>
      </p:pic>
      <p:pic>
        <p:nvPicPr>
          <p:cNvPr id="10" name="Graphic 12" descr="Badge Cross with solid fill">
            <a:extLst>
              <a:ext uri="{FF2B5EF4-FFF2-40B4-BE49-F238E27FC236}">
                <a16:creationId xmlns:a16="http://schemas.microsoft.com/office/drawing/2014/main" id="{00060EDE-FD00-8C8E-E4F9-1D877751FE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40983" y="3172566"/>
            <a:ext cx="914400" cy="91440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11B4690-C70F-4B62-CC65-77332793C93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640753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1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CA5BE-A170-F96C-3852-D8DE6FFC3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90510-9568-1F3D-BFF9-AB432BA43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0252" y="200862"/>
            <a:ext cx="6411022" cy="85128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Pa … </a:t>
            </a:r>
            <a:r>
              <a:rPr lang="en-US" b="1" err="1">
                <a:solidFill>
                  <a:schemeClr val="bg1"/>
                </a:solidFill>
                <a:latin typeface="Aptos"/>
                <a:cs typeface="Arial"/>
              </a:rPr>
              <a:t>mae</a:t>
            </a:r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 …  </a:t>
            </a:r>
            <a:r>
              <a:rPr lang="en-US" b="1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  <a:r>
              <a:rPr lang="en-US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24675-B761-D463-6113-F29E7230BE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350" y="1515347"/>
            <a:ext cx="10452369" cy="34385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l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iw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	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</a:t>
            </a:r>
            <a:r>
              <a:rPr lang="en-US" sz="2400" i="1" dirty="0" err="1">
                <a:solidFill>
                  <a:srgbClr val="002060"/>
                </a:solidFill>
                <a:latin typeface="Aptos"/>
                <a:cs typeface="Arial"/>
              </a:rPr>
              <a:t>colour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)        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Rhys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Mae Rhys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glas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ffrwyth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(fruit)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e’n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        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e’n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mefus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l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yfr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(book)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      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Lucy’n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Lucy’n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i="1" dirty="0">
                <a:solidFill>
                  <a:srgbClr val="002060"/>
                </a:solidFill>
                <a:latin typeface="Aptos"/>
                <a:cs typeface="Arial"/>
              </a:rPr>
              <a:t>The BFG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err="1">
                <a:solidFill>
                  <a:srgbClr val="002060"/>
                </a:solidFill>
                <a:latin typeface="Aptos"/>
                <a:cs typeface="Arial"/>
              </a:rPr>
              <a:t>ffilm</a:t>
            </a:r>
            <a:r>
              <a:rPr lang="en-US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(film)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           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                       Mae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</a:t>
            </a:r>
            <a:r>
              <a:rPr lang="en-US" sz="2400" b="1" i="1" dirty="0">
                <a:solidFill>
                  <a:srgbClr val="002060"/>
                </a:solidFill>
                <a:latin typeface="Aptos"/>
                <a:cs typeface="Arial"/>
              </a:rPr>
              <a:t>Wonder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'.	</a:t>
            </a:r>
          </a:p>
          <a:p>
            <a:pPr marL="0" indent="0">
              <a:lnSpc>
                <a:spcPct val="2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Pa </a:t>
            </a:r>
            <a:r>
              <a:rPr lang="en-US" sz="2400" b="1" u="sng" dirty="0" err="1">
                <a:solidFill>
                  <a:srgbClr val="FF0000"/>
                </a:solidFill>
                <a:latin typeface="Aptos"/>
                <a:cs typeface="Arial"/>
              </a:rPr>
              <a:t>b</a:t>
            </a:r>
            <a:r>
              <a:rPr lang="en-US" sz="2400" b="1" dirty="0" err="1">
                <a:solidFill>
                  <a:srgbClr val="002060"/>
                </a:solidFill>
                <a:latin typeface="Aptos"/>
                <a:cs typeface="Arial"/>
              </a:rPr>
              <a:t>wnc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i="1" dirty="0">
                <a:solidFill>
                  <a:srgbClr val="002060"/>
                </a:solidFill>
                <a:latin typeface="Aptos"/>
                <a:cs typeface="Arial"/>
              </a:rPr>
              <a:t>(subject) 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 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Lowri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?              Mae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hi'n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US" sz="2400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24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E766D54-D11A-C209-849D-32CB59FF94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98945430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C7AEB0-1A8A-3B05-1D9A-F68A7FD335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8044A-0F74-D820-5019-CD9543316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5894" y="219912"/>
            <a:ext cx="6041418" cy="89302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Siaradwch!</a:t>
            </a:r>
            <a:endParaRPr lang="cy-GB" sz="4000" b="1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6" name="Picture 5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284F160-6AFA-4559-2302-2BC71D8F32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B7A202-538F-B478-5796-A6A38B8901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64613" y="89210"/>
            <a:ext cx="1829383" cy="1624361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C8CC7BF-CF81-0875-0453-21BE5590598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62938"/>
              </p:ext>
            </p:extLst>
          </p:nvPr>
        </p:nvGraphicFramePr>
        <p:xfrm>
          <a:off x="150082" y="1847462"/>
          <a:ext cx="1189183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5529">
                  <a:extLst>
                    <a:ext uri="{9D8B030D-6E8A-4147-A177-3AD203B41FA5}">
                      <a16:colId xmlns:a16="http://schemas.microsoft.com/office/drawing/2014/main" val="2645686407"/>
                    </a:ext>
                  </a:extLst>
                </a:gridCol>
                <a:gridCol w="2488854">
                  <a:extLst>
                    <a:ext uri="{9D8B030D-6E8A-4147-A177-3AD203B41FA5}">
                      <a16:colId xmlns:a16="http://schemas.microsoft.com/office/drawing/2014/main" val="42755735"/>
                    </a:ext>
                  </a:extLst>
                </a:gridCol>
                <a:gridCol w="2526282">
                  <a:extLst>
                    <a:ext uri="{9D8B030D-6E8A-4147-A177-3AD203B41FA5}">
                      <a16:colId xmlns:a16="http://schemas.microsoft.com/office/drawing/2014/main" val="3833699527"/>
                    </a:ext>
                  </a:extLst>
                </a:gridCol>
                <a:gridCol w="2542804">
                  <a:extLst>
                    <a:ext uri="{9D8B030D-6E8A-4147-A177-3AD203B41FA5}">
                      <a16:colId xmlns:a16="http://schemas.microsoft.com/office/drawing/2014/main" val="2919885620"/>
                    </a:ext>
                  </a:extLst>
                </a:gridCol>
                <a:gridCol w="2378367">
                  <a:extLst>
                    <a:ext uri="{9D8B030D-6E8A-4147-A177-3AD203B41FA5}">
                      <a16:colId xmlns:a16="http://schemas.microsoft.com/office/drawing/2014/main" val="1600036411"/>
                    </a:ext>
                  </a:extLst>
                </a:gridCol>
              </a:tblGrid>
              <a:tr h="381502">
                <a:tc>
                  <a:txBody>
                    <a:bodyPr/>
                    <a:lstStyle/>
                    <a:p>
                      <a:pPr algn="ctr"/>
                      <a:endParaRPr lang="cy-GB" sz="28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anifail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wyd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bwnc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 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Pa </a:t>
                      </a:r>
                      <a:r>
                        <a:rPr lang="cy-GB" sz="2800" u="sng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  <a:r>
                        <a:rPr lang="cy-GB" sz="2800" u="none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iw</a:t>
                      </a:r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</a:p>
                    <a:p>
                      <a:pPr algn="ctr"/>
                      <a:r>
                        <a:rPr lang="cy-GB" sz="28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 hoffi?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43404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1.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71269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2.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510991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3.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352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4.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82575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3200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5.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y-GB" sz="3200" dirty="0">
                        <a:solidFill>
                          <a:srgbClr val="002060"/>
                        </a:solidFill>
                        <a:latin typeface="Aptos"/>
                        <a:cs typeface="Arial"/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9166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212981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69E926-D88C-A67B-6B37-38C491DB94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23C63-5E0E-726F-EE80-D13332EED9D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788999" y="1221424"/>
            <a:ext cx="3396343" cy="4415152"/>
          </a:xfrm>
          <a:solidFill>
            <a:srgbClr val="FFD579">
              <a:alpha val="9804"/>
            </a:srgb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Rydw i	/ Dw i...</a:t>
            </a:r>
            <a:endParaRPr lang="cy-GB" sz="24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Rwyt ti...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e...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hi...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Ceri...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 plant...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Mae’r plant...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Rydyn ni...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Rydych chi...</a:t>
            </a:r>
          </a:p>
          <a:p>
            <a:pPr marL="0" indent="0">
              <a:buNone/>
            </a:pPr>
            <a:r>
              <a:rPr lang="cy-GB" sz="2400" b="1" dirty="0">
                <a:solidFill>
                  <a:srgbClr val="002060"/>
                </a:solidFill>
                <a:latin typeface="Aptos"/>
                <a:cs typeface="Arial"/>
              </a:rPr>
              <a:t>Maen nhw...</a:t>
            </a:r>
            <a:endParaRPr lang="cy-GB" b="1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0614F28-B33B-C944-51BF-F864013BCE69}"/>
              </a:ext>
            </a:extLst>
          </p:cNvPr>
          <p:cNvSpPr txBox="1">
            <a:spLocks/>
          </p:cNvSpPr>
          <p:nvPr/>
        </p:nvSpPr>
        <p:spPr>
          <a:xfrm>
            <a:off x="7071732" y="1221424"/>
            <a:ext cx="4422920" cy="517686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I am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You are (singular)</a:t>
            </a:r>
          </a:p>
          <a:p>
            <a:pPr marL="0" indent="0"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He is / It is    </a:t>
            </a:r>
          </a:p>
          <a:p>
            <a:pPr marL="0" indent="0"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She is / It is  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Ceri is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Children are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The children are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We are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You are  (plural / formal)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2400" i="1" dirty="0">
                <a:solidFill>
                  <a:srgbClr val="002060"/>
                </a:solidFill>
                <a:latin typeface="Aptos"/>
                <a:cs typeface="Arial"/>
              </a:rPr>
              <a:t>They are 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6B9C597-CA8D-84A6-6E56-1A1559682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0687"/>
            <a:ext cx="10515600" cy="849493"/>
          </a:xfrm>
        </p:spPr>
        <p:txBody>
          <a:bodyPr>
            <a:normAutofit/>
          </a:bodyPr>
          <a:lstStyle/>
          <a:p>
            <a:pPr algn="ctr"/>
            <a:r>
              <a:rPr lang="cy-GB" b="1">
                <a:solidFill>
                  <a:srgbClr val="002060"/>
                </a:solidFill>
                <a:latin typeface="Aptos"/>
                <a:cs typeface="Arial"/>
              </a:rPr>
              <a:t>Yr Amser Presennol     </a:t>
            </a:r>
            <a:r>
              <a:rPr lang="cy-GB" i="1">
                <a:solidFill>
                  <a:srgbClr val="002060"/>
                </a:solidFill>
                <a:latin typeface="Aptos"/>
                <a:cs typeface="Arial"/>
              </a:rPr>
              <a:t>The </a:t>
            </a:r>
            <a:r>
              <a:rPr lang="cy-GB" i="1" err="1">
                <a:solidFill>
                  <a:srgbClr val="002060"/>
                </a:solidFill>
                <a:latin typeface="Aptos"/>
                <a:cs typeface="Arial"/>
              </a:rPr>
              <a:t>Present</a:t>
            </a:r>
            <a:r>
              <a:rPr lang="cy-GB" i="1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i="1" err="1">
                <a:solidFill>
                  <a:srgbClr val="002060"/>
                </a:solidFill>
                <a:latin typeface="Aptos"/>
                <a:cs typeface="Arial"/>
              </a:rPr>
              <a:t>Tense</a:t>
            </a:r>
            <a:endParaRPr lang="cy-GB" b="1" i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0BB2894-9D1A-B92A-099D-7B1B23453F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48618434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2B8974-A079-BC38-2FA8-E5E6195D20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3F57C8A-DB1B-2929-A299-2FF9E9F42F0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D96022-B70D-0ACD-5F90-83BF01A02D87}"/>
              </a:ext>
            </a:extLst>
          </p:cNvPr>
          <p:cNvSpPr txBox="1"/>
          <p:nvPr/>
        </p:nvSpPr>
        <p:spPr>
          <a:xfrm>
            <a:off x="4918315" y="217736"/>
            <a:ext cx="2375462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Hoffi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381F3FE1-4F52-05D3-B605-A8403F2CF8BE}"/>
              </a:ext>
            </a:extLst>
          </p:cNvPr>
          <p:cNvSpPr txBox="1"/>
          <p:nvPr/>
        </p:nvSpPr>
        <p:spPr>
          <a:xfrm>
            <a:off x="1829209" y="1310702"/>
            <a:ext cx="4184864" cy="45858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err="1">
                <a:solidFill>
                  <a:srgbClr val="002060"/>
                </a:solidFill>
              </a:rPr>
              <a:t>Rydw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/</a:t>
            </a:r>
            <a:r>
              <a:rPr lang="en-US" sz="2800" b="1" dirty="0">
                <a:solidFill>
                  <a:srgbClr val="002060"/>
                </a:solidFill>
              </a:rPr>
              <a:t>  Dw </a:t>
            </a:r>
            <a:r>
              <a:rPr lang="en-US" sz="2800" b="1" dirty="0" err="1">
                <a:solidFill>
                  <a:srgbClr val="002060"/>
                </a:solidFill>
              </a:rPr>
              <a:t>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ti’n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e’n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 </a:t>
            </a:r>
            <a:r>
              <a:rPr lang="en-US" sz="2800" b="1" dirty="0" err="1">
                <a:solidFill>
                  <a:srgbClr val="002060"/>
                </a:solidFill>
              </a:rPr>
              <a:t>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ni’n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 err="1">
                <a:solidFill>
                  <a:srgbClr val="002060"/>
                </a:solidFill>
              </a:rPr>
              <a:t>Rydych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chi’n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Maen </a:t>
            </a:r>
            <a:r>
              <a:rPr lang="en-US" sz="2800" b="1" dirty="0" err="1">
                <a:solidFill>
                  <a:srgbClr val="002060"/>
                </a:solidFill>
              </a:rPr>
              <a:t>nhw’n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7" name="TextBox 8">
            <a:extLst>
              <a:ext uri="{FF2B5EF4-FFF2-40B4-BE49-F238E27FC236}">
                <a16:creationId xmlns:a16="http://schemas.microsoft.com/office/drawing/2014/main" id="{9A3AFEB1-C759-5CFB-636D-46C053B1C2D5}"/>
              </a:ext>
            </a:extLst>
          </p:cNvPr>
          <p:cNvSpPr txBox="1"/>
          <p:nvPr/>
        </p:nvSpPr>
        <p:spPr>
          <a:xfrm>
            <a:off x="7364084" y="1310701"/>
            <a:ext cx="3012620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i="1" dirty="0">
                <a:solidFill>
                  <a:srgbClr val="002060"/>
                </a:solidFill>
              </a:rPr>
              <a:t>I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(singular)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likes…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like…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like… </a:t>
            </a:r>
            <a:r>
              <a:rPr lang="en-US" i="1" dirty="0">
                <a:solidFill>
                  <a:srgbClr val="002060"/>
                </a:solidFill>
              </a:rPr>
              <a:t>(plural, formal)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like…</a:t>
            </a:r>
          </a:p>
        </p:txBody>
      </p:sp>
    </p:spTree>
    <p:extLst>
      <p:ext uri="{BB962C8B-B14F-4D97-AF65-F5344CB8AC3E}">
        <p14:creationId xmlns:p14="http://schemas.microsoft.com/office/powerpoint/2010/main" val="24819786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A7509A-DA4D-B821-26D3-740F77FDFA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22940D0-C123-916F-1310-6DCA06A01A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2047121-6E95-4703-849B-6CE69D26CB9D}"/>
              </a:ext>
            </a:extLst>
          </p:cNvPr>
          <p:cNvSpPr txBox="1"/>
          <p:nvPr/>
        </p:nvSpPr>
        <p:spPr>
          <a:xfrm>
            <a:off x="4084428" y="203359"/>
            <a:ext cx="4028858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Ddim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yn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hoffi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0A7EA23-5215-C66C-B91C-0319C49DDFA2}"/>
              </a:ext>
            </a:extLst>
          </p:cNvPr>
          <p:cNvSpPr txBox="1"/>
          <p:nvPr/>
        </p:nvSpPr>
        <p:spPr>
          <a:xfrm>
            <a:off x="1038702" y="1296325"/>
            <a:ext cx="6320641" cy="458587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err="1">
                <a:solidFill>
                  <a:srgbClr val="002060"/>
                </a:solidFill>
              </a:rPr>
              <a:t>Dydw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 </a:t>
            </a:r>
            <a:r>
              <a:rPr lang="en-US" sz="2800" dirty="0">
                <a:solidFill>
                  <a:srgbClr val="002060"/>
                </a:solidFill>
              </a:rPr>
              <a:t>/</a:t>
            </a:r>
            <a:r>
              <a:rPr lang="en-US" sz="2800" b="1" dirty="0">
                <a:solidFill>
                  <a:srgbClr val="002060"/>
                </a:solidFill>
              </a:rPr>
              <a:t>  Dw </a:t>
            </a:r>
            <a:r>
              <a:rPr lang="en-US" sz="2800" b="1" dirty="0" err="1">
                <a:solidFill>
                  <a:srgbClr val="002060"/>
                </a:solidFill>
              </a:rPr>
              <a:t>i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dirty="0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</a:t>
            </a:r>
            <a:endParaRPr lang="en-US" sz="2800" b="1" dirty="0">
              <a:solidFill>
                <a:srgbClr val="002060"/>
              </a:solidFill>
              <a:cs typeface="Calibri"/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Dwyt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ti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FF000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 e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dirty="0">
                <a:solidFill>
                  <a:srgbClr val="002060"/>
                </a:solidFill>
              </a:rPr>
              <a:t>Dydy 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ni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Dydych</a:t>
            </a:r>
            <a:r>
              <a:rPr lang="en-US" sz="2800" b="1" dirty="0">
                <a:solidFill>
                  <a:srgbClr val="002060"/>
                </a:solidFill>
              </a:rPr>
              <a:t> chi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r>
              <a:rPr lang="en-US" sz="2800" b="1" err="1">
                <a:solidFill>
                  <a:srgbClr val="002060"/>
                </a:solidFill>
              </a:rPr>
              <a:t>Dydyn</a:t>
            </a:r>
            <a:r>
              <a:rPr lang="en-US" sz="2800" b="1" dirty="0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002060"/>
                </a:solidFill>
              </a:rPr>
              <a:t>nhw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ddim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 dirty="0">
                <a:solidFill>
                  <a:srgbClr val="002060"/>
                </a:solidFill>
              </a:rPr>
              <a:t>…     </a:t>
            </a:r>
          </a:p>
        </p:txBody>
      </p:sp>
      <p:sp>
        <p:nvSpPr>
          <p:cNvPr id="4" name="TextBox 8">
            <a:extLst>
              <a:ext uri="{FF2B5EF4-FFF2-40B4-BE49-F238E27FC236}">
                <a16:creationId xmlns:a16="http://schemas.microsoft.com/office/drawing/2014/main" id="{98040A61-8A5D-01DD-FB53-CD44C4153711}"/>
              </a:ext>
            </a:extLst>
          </p:cNvPr>
          <p:cNvSpPr txBox="1"/>
          <p:nvPr/>
        </p:nvSpPr>
        <p:spPr>
          <a:xfrm>
            <a:off x="8348437" y="1296324"/>
            <a:ext cx="2663806" cy="458587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i="1" dirty="0">
                <a:solidFill>
                  <a:srgbClr val="002060"/>
                </a:solidFill>
              </a:rPr>
              <a:t>I don’t like…</a:t>
            </a:r>
            <a:endParaRPr lang="en-US" sz="2800" i="1" dirty="0">
              <a:solidFill>
                <a:srgbClr val="002060"/>
              </a:solidFill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don’t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She doesn't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We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You don't like…</a:t>
            </a:r>
            <a:endParaRPr lang="en-US" i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1600" i="1" dirty="0">
              <a:solidFill>
                <a:srgbClr val="002060"/>
              </a:solidFill>
            </a:endParaRPr>
          </a:p>
          <a:p>
            <a:r>
              <a:rPr lang="en-US" sz="2800" i="1" dirty="0">
                <a:solidFill>
                  <a:srgbClr val="002060"/>
                </a:solidFill>
              </a:rPr>
              <a:t>They don't like…</a:t>
            </a:r>
            <a:endParaRPr lang="en-US" sz="2800" i="1" dirty="0">
              <a:solidFill>
                <a:srgbClr val="00206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60868991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897E1-5D37-EA6F-32CC-5CD0268E3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DCE189E-CFB9-19C4-BE81-16575069121B}"/>
              </a:ext>
            </a:extLst>
          </p:cNvPr>
          <p:cNvGraphicFramePr>
            <a:graphicFrameLocks noGrp="1"/>
          </p:cNvGraphicFramePr>
          <p:nvPr/>
        </p:nvGraphicFramePr>
        <p:xfrm>
          <a:off x="1215616" y="698943"/>
          <a:ext cx="9765677" cy="530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76292">
                  <a:extLst>
                    <a:ext uri="{9D8B030D-6E8A-4147-A177-3AD203B41FA5}">
                      <a16:colId xmlns:a16="http://schemas.microsoft.com/office/drawing/2014/main" val="386889367"/>
                    </a:ext>
                  </a:extLst>
                </a:gridCol>
                <a:gridCol w="3549804">
                  <a:extLst>
                    <a:ext uri="{9D8B030D-6E8A-4147-A177-3AD203B41FA5}">
                      <a16:colId xmlns:a16="http://schemas.microsoft.com/office/drawing/2014/main" val="957197344"/>
                    </a:ext>
                  </a:extLst>
                </a:gridCol>
                <a:gridCol w="3539581">
                  <a:extLst>
                    <a:ext uri="{9D8B030D-6E8A-4147-A177-3AD203B41FA5}">
                      <a16:colId xmlns:a16="http://schemas.microsoft.com/office/drawing/2014/main" val="212478887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Cwestiwn  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Ateb cadarnhaol  +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Ateb negyddol  -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859307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 i...?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Am I...?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Wyt, rwyt ti...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Ydych, rydych chi...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wyt, dwyt ti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ydych, dydych chi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8950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Wyt ti...?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Ydw, rydw i... / dw 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ydw, dydw 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 / dw i ddim...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12668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 e...?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Is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/ Is it...?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Ydy, mae e...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ydy, dydy e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2910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 hi...?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Is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/ Is it...?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Ydy, mae 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ydy, dydy 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she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is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72461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 ni...?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we...?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rydyn ni...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Ydych, rydych chi...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ydych, dydych chi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430591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Ydych chi...?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you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Ydw, rydw i... / dw 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rydyn ni...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ydw, dydw 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 / dw i ddim...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I am not...</a:t>
                      </a:r>
                    </a:p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ni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We, we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383664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 nhw...?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...? 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Ydyn, maen nhw...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Yes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Nac ydyn, dydyn nhw </a:t>
                      </a:r>
                      <a:r>
                        <a:rPr lang="cy-GB" sz="1400" b="1" u="sng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  <a:r>
                        <a:rPr lang="cy-GB" sz="1400" b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im...</a:t>
                      </a:r>
                    </a:p>
                    <a:p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No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,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they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400" i="1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are</a:t>
                      </a:r>
                      <a:r>
                        <a:rPr lang="cy-GB" sz="1400" i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 not...</a:t>
                      </a:r>
                    </a:p>
                  </a:txBody>
                  <a:tcPr>
                    <a:lnL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7756383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E0E0589-043E-82DA-CA4F-F3B252EF4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883" y="-71630"/>
            <a:ext cx="10515600" cy="849493"/>
          </a:xfrm>
        </p:spPr>
        <p:txBody>
          <a:bodyPr>
            <a:normAutofit/>
          </a:bodyPr>
          <a:lstStyle/>
          <a:p>
            <a:pPr algn="ctr"/>
            <a:r>
              <a:rPr lang="cy-GB" sz="3600" b="1">
                <a:solidFill>
                  <a:srgbClr val="002060"/>
                </a:solidFill>
                <a:latin typeface="Aptos"/>
                <a:cs typeface="Arial"/>
              </a:rPr>
              <a:t>Cwestiynau     </a:t>
            </a:r>
            <a:r>
              <a:rPr lang="cy-GB" sz="3600" i="1" err="1">
                <a:solidFill>
                  <a:srgbClr val="002060"/>
                </a:solidFill>
                <a:latin typeface="Aptos"/>
                <a:cs typeface="Arial"/>
              </a:rPr>
              <a:t>Questions</a:t>
            </a:r>
            <a:endParaRPr lang="cy-GB" sz="3600" i="1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8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093D850-39BD-7DB3-8488-ADE52E11EF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4729884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14D4B8-9161-D7B5-0FC0-008A2FCB50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2B5DA87-8552-0290-A707-BBA6AA9D86F7}"/>
              </a:ext>
            </a:extLst>
          </p:cNvPr>
          <p:cNvSpPr txBox="1">
            <a:spLocks/>
          </p:cNvSpPr>
          <p:nvPr/>
        </p:nvSpPr>
        <p:spPr>
          <a:xfrm>
            <a:off x="3105221" y="413787"/>
            <a:ext cx="5744052" cy="678744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Gwaith pâr</a:t>
            </a:r>
            <a:endParaRPr lang="cy-GB" sz="3600" i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pic>
        <p:nvPicPr>
          <p:cNvPr id="2" name="Picture 1" descr="A blue and yellow chat bubbles&#10;&#10;AI-generated content may be incorrect.">
            <a:extLst>
              <a:ext uri="{FF2B5EF4-FFF2-40B4-BE49-F238E27FC236}">
                <a16:creationId xmlns:a16="http://schemas.microsoft.com/office/drawing/2014/main" id="{48CED92F-B664-072B-BFF2-947D070766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1086" y="2293537"/>
            <a:ext cx="3416373" cy="312354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5FB63E2-7F75-BA2F-AA73-0F26246644CD}"/>
              </a:ext>
            </a:extLst>
          </p:cNvPr>
          <p:cNvSpPr/>
          <p:nvPr/>
        </p:nvSpPr>
        <p:spPr>
          <a:xfrm>
            <a:off x="852959" y="1828799"/>
            <a:ext cx="5523470" cy="4053016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600" dirty="0"/>
              <a:t>Meddyliwch am o leiaf 10 cwestiwn gwahanol rydych chi’n gallu </a:t>
            </a:r>
          </a:p>
          <a:p>
            <a:pPr algn="ctr"/>
            <a:r>
              <a:rPr lang="cy-GB" sz="3600" dirty="0"/>
              <a:t>gofyn i bartner.</a:t>
            </a:r>
          </a:p>
        </p:txBody>
      </p:sp>
    </p:spTree>
    <p:extLst>
      <p:ext uri="{BB962C8B-B14F-4D97-AF65-F5344CB8AC3E}">
        <p14:creationId xmlns:p14="http://schemas.microsoft.com/office/powerpoint/2010/main" val="111692661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9EDC50-D0EF-0799-1959-2E5758E90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D43A7CE-AACC-9169-9CD4-737EEA23DE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41B8F23B-3CA6-F929-8743-168BE1A7D8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2174" y="2045319"/>
            <a:ext cx="2787237" cy="2061118"/>
          </a:xfrm>
          <a:prstGeom prst="rect">
            <a:avLst/>
          </a:prstGeom>
        </p:spPr>
      </p:pic>
      <p:sp>
        <p:nvSpPr>
          <p:cNvPr id="2" name="TextBox 4">
            <a:extLst>
              <a:ext uri="{FF2B5EF4-FFF2-40B4-BE49-F238E27FC236}">
                <a16:creationId xmlns:a16="http://schemas.microsoft.com/office/drawing/2014/main" id="{33F81BB8-10ED-460B-BBEE-9F7BDC3A6BBD}"/>
              </a:ext>
            </a:extLst>
          </p:cNvPr>
          <p:cNvSpPr txBox="1"/>
          <p:nvPr/>
        </p:nvSpPr>
        <p:spPr>
          <a:xfrm>
            <a:off x="906688" y="465750"/>
            <a:ext cx="7310211" cy="466510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4000" b="1" dirty="0">
                <a:solidFill>
                  <a:srgbClr val="002060"/>
                </a:solidFill>
                <a:latin typeface="Aptos"/>
                <a:cs typeface="Arial"/>
              </a:rPr>
              <a:t>Tasg i’r Portffolio 1:</a:t>
            </a:r>
          </a:p>
          <a:p>
            <a:pPr algn="ctr"/>
            <a:r>
              <a:rPr lang="cy-GB" sz="3600" b="1" dirty="0">
                <a:solidFill>
                  <a:srgbClr val="002060"/>
                </a:solidFill>
                <a:latin typeface="Aptos"/>
                <a:cs typeface="Arial"/>
              </a:rPr>
              <a:t>Tasg Lafar (Oral task)</a:t>
            </a:r>
          </a:p>
          <a:p>
            <a:pPr algn="ctr"/>
            <a:endParaRPr lang="cy-GB" sz="24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Beth am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recordio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sgwrs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gyda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pherson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arall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? </a:t>
            </a:r>
          </a:p>
          <a:p>
            <a:pPr algn="ctr"/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Yna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siaradwch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am y person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arall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gan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ddefnyddio’r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 </a:t>
            </a:r>
            <a:r>
              <a:rPr lang="en-GB" sz="2400" dirty="0" err="1">
                <a:solidFill>
                  <a:srgbClr val="002060"/>
                </a:solidFill>
                <a:latin typeface="Aptos"/>
                <a:ea typeface="+mn-lt"/>
                <a:cs typeface="Arial"/>
              </a:rPr>
              <a:t>trydydd</a:t>
            </a:r>
            <a:r>
              <a:rPr lang="en-GB" sz="2400" dirty="0">
                <a:solidFill>
                  <a:srgbClr val="002060"/>
                </a:solidFill>
                <a:latin typeface="Aptos"/>
                <a:ea typeface="+mn-lt"/>
                <a:cs typeface="Arial"/>
              </a:rPr>
              <a:t> person.</a:t>
            </a:r>
            <a:endParaRPr lang="en-GB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endParaRPr lang="en-GB" sz="2400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ea typeface="Calibri" panose="020F0502020204030204"/>
                <a:cs typeface="Calibri"/>
              </a:rPr>
              <a:t>What about recording a conversation with another person? Then talk about the other person using the third person.</a:t>
            </a:r>
            <a:endParaRPr lang="en-GB" sz="2400" i="1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713953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530CC-8F4B-ADAE-800D-5771F5801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3FC4BFF-F6B1-E028-23D9-650A8D6FC96B}"/>
              </a:ext>
            </a:extLst>
          </p:cNvPr>
          <p:cNvSpPr txBox="1"/>
          <p:nvPr/>
        </p:nvSpPr>
        <p:spPr>
          <a:xfrm>
            <a:off x="992620" y="880402"/>
            <a:ext cx="6778932" cy="4341614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  <a:latin typeface="Aptos"/>
                <a:cs typeface="Arial"/>
              </a:rPr>
              <a:t>Tasg i’r Portffolio 2:</a:t>
            </a:r>
          </a:p>
          <a:p>
            <a:pPr algn="ctr"/>
            <a:r>
              <a:rPr lang="cy-GB" sz="4000" b="1" dirty="0">
                <a:solidFill>
                  <a:srgbClr val="002060"/>
                </a:solidFill>
                <a:latin typeface="Aptos"/>
                <a:cs typeface="Arial"/>
              </a:rPr>
              <a:t>Ysgrifennu</a:t>
            </a:r>
          </a:p>
          <a:p>
            <a:pPr algn="ctr"/>
            <a:endParaRPr lang="cy-GB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pPr algn="ctr"/>
            <a:endParaRPr lang="cy-GB" sz="11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Ysgrifennwch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e-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bost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yn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cyflwyno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eich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hun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ar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ddechrau’r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 </a:t>
            </a:r>
            <a:r>
              <a:rPr lang="en-GB" sz="2800" b="1" dirty="0" err="1">
                <a:solidFill>
                  <a:srgbClr val="002060"/>
                </a:solidFill>
                <a:latin typeface="Aptos"/>
                <a:ea typeface="+mn-lt"/>
                <a:cs typeface="+mn-lt"/>
              </a:rPr>
              <a:t>cwrs</a:t>
            </a:r>
            <a:r>
              <a:rPr lang="en-GB" sz="2800" b="1" dirty="0">
                <a:solidFill>
                  <a:srgbClr val="002060"/>
                </a:solidFill>
                <a:latin typeface="Aptos"/>
                <a:ea typeface="+mn-lt"/>
                <a:cs typeface="+mn-lt"/>
              </a:rPr>
              <a:t>.</a:t>
            </a:r>
          </a:p>
          <a:p>
            <a:pPr algn="ctr"/>
            <a:endParaRPr lang="en-GB" sz="2800" dirty="0">
              <a:solidFill>
                <a:srgbClr val="002060"/>
              </a:solidFill>
              <a:latin typeface="Aptos"/>
              <a:ea typeface="Calibri" panose="020F0502020204030204"/>
              <a:cs typeface="Calibri"/>
            </a:endParaRPr>
          </a:p>
          <a:p>
            <a:pPr algn="ctr"/>
            <a:r>
              <a:rPr lang="en-GB" sz="2800" i="1" dirty="0">
                <a:solidFill>
                  <a:srgbClr val="002060"/>
                </a:solidFill>
                <a:latin typeface="Aptos"/>
                <a:ea typeface="Calibri" panose="020F0502020204030204"/>
                <a:cs typeface="Calibri"/>
              </a:rPr>
              <a:t>Write an e-mail introducing yourself at the beginning of the course.</a:t>
            </a:r>
          </a:p>
        </p:txBody>
      </p:sp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64D933C3-1E0A-D80B-0114-57B5B2DEA9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5DE9D079-EC26-E519-2F4B-E6404DCC1B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12143" y="1875929"/>
            <a:ext cx="2787237" cy="2061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2457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8215E-8D2B-75AF-24FD-E40747E0FD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DEB25274-138E-43C5-5029-3FB32B614C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blue file folder with a clip&#10;&#10;Description automatically generated">
            <a:extLst>
              <a:ext uri="{FF2B5EF4-FFF2-40B4-BE49-F238E27FC236}">
                <a16:creationId xmlns:a16="http://schemas.microsoft.com/office/drawing/2014/main" id="{9ACE2E20-6C79-CBC6-7068-7A64AFB9E8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30709" y="1663734"/>
            <a:ext cx="2787237" cy="2061118"/>
          </a:xfrm>
          <a:prstGeom prst="rect">
            <a:avLst/>
          </a:prstGeom>
        </p:spPr>
      </p:pic>
      <p:sp>
        <p:nvSpPr>
          <p:cNvPr id="4" name="TextBox 4">
            <a:extLst>
              <a:ext uri="{FF2B5EF4-FFF2-40B4-BE49-F238E27FC236}">
                <a16:creationId xmlns:a16="http://schemas.microsoft.com/office/drawing/2014/main" id="{54DDE4F0-6D3D-94FC-5C43-55D8412A8FCA}"/>
              </a:ext>
            </a:extLst>
          </p:cNvPr>
          <p:cNvSpPr txBox="1"/>
          <p:nvPr/>
        </p:nvSpPr>
        <p:spPr>
          <a:xfrm>
            <a:off x="808237" y="719284"/>
            <a:ext cx="7002144" cy="4426744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4000" b="1" dirty="0">
                <a:solidFill>
                  <a:srgbClr val="002060"/>
                </a:solidFill>
                <a:latin typeface="Arial"/>
                <a:cs typeface="Arial"/>
              </a:rPr>
              <a:t>Tasg i’r Portffolio 3: Ysgrifennu</a:t>
            </a:r>
          </a:p>
          <a:p>
            <a:pPr algn="ctr"/>
            <a:endParaRPr lang="cy-GB" sz="2400" b="1" u="sng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cy-GB" sz="2800" b="1" dirty="0">
                <a:solidFill>
                  <a:srgbClr val="002060"/>
                </a:solidFill>
                <a:latin typeface="Arial"/>
                <a:cs typeface="Arial"/>
              </a:rPr>
              <a:t>Ysgrifennwch fat(iau) iaith (dwy dudalen) i ddangos y patrymau dych chi’n eu gwybod.</a:t>
            </a:r>
          </a:p>
          <a:p>
            <a:pPr algn="ctr"/>
            <a:endParaRPr lang="cy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i="1" dirty="0">
                <a:solidFill>
                  <a:srgbClr val="002060"/>
                </a:solidFill>
                <a:latin typeface="Arial"/>
                <a:ea typeface="Calibri" panose="020F0502020204030204"/>
                <a:cs typeface="Calibri"/>
              </a:rPr>
              <a:t>Write (two page) language mat(s) to show 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latin typeface="Arial"/>
                <a:ea typeface="Calibri" panose="020F0502020204030204"/>
                <a:cs typeface="Calibri"/>
              </a:rPr>
              <a:t>the patterns you know.</a:t>
            </a:r>
            <a:endParaRPr lang="en-GB" sz="2400" i="1" dirty="0">
              <a:solidFill>
                <a:srgbClr val="002060"/>
              </a:solidFill>
              <a:latin typeface="Arial" panose="020B0604020202020204" pitchFamily="34" charset="0"/>
              <a:ea typeface="Calibri" panose="020F0502020204030204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3806645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85FB30-E06D-027D-1E1F-1AD1C09961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716FA34-9680-FC8F-C2F5-6B5F6616D7B9}"/>
              </a:ext>
            </a:extLst>
          </p:cNvPr>
          <p:cNvSpPr txBox="1"/>
          <p:nvPr/>
        </p:nvSpPr>
        <p:spPr>
          <a:xfrm>
            <a:off x="485624" y="164777"/>
            <a:ext cx="3770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Mat iaith - Hoffi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2C2B95F-F5CF-7075-5EA7-EE4352897E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9871483"/>
              </p:ext>
            </p:extLst>
          </p:nvPr>
        </p:nvGraphicFramePr>
        <p:xfrm>
          <a:off x="318657" y="660253"/>
          <a:ext cx="6026725" cy="141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6572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3690153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</a:tblGrid>
              <a:tr h="392932">
                <a:tc rowSpan="2">
                  <a:txBody>
                    <a:bodyPr/>
                    <a:lstStyle/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Do you like...? </a:t>
                      </a: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(one learner)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cy-GB" sz="11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9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Ydw, dw i’n hoffi...</a:t>
                      </a:r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  </a:t>
                      </a:r>
                    </a:p>
                    <a:p>
                      <a:pPr algn="ctr"/>
                      <a:endParaRPr lang="cy-GB" sz="11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732040">
                <a:tc vMerge="1"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cy-GB" sz="105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dirty="0">
                          <a:solidFill>
                            <a:schemeClr val="tx1"/>
                          </a:solidFill>
                        </a:rPr>
                        <a:t>Nac ydw, dw i ddim yn hoffi...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902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6875105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99182F71-6549-D553-A472-D29522356265}"/>
              </a:ext>
            </a:extLst>
          </p:cNvPr>
          <p:cNvGraphicFramePr>
            <a:graphicFrameLocks noGrp="1"/>
          </p:cNvGraphicFramePr>
          <p:nvPr/>
        </p:nvGraphicFramePr>
        <p:xfrm>
          <a:off x="318655" y="2243143"/>
          <a:ext cx="8756072" cy="45040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7781">
                  <a:extLst>
                    <a:ext uri="{9D8B030D-6E8A-4147-A177-3AD203B41FA5}">
                      <a16:colId xmlns:a16="http://schemas.microsoft.com/office/drawing/2014/main" val="3172806902"/>
                    </a:ext>
                  </a:extLst>
                </a:gridCol>
                <a:gridCol w="2216728">
                  <a:extLst>
                    <a:ext uri="{9D8B030D-6E8A-4147-A177-3AD203B41FA5}">
                      <a16:colId xmlns:a16="http://schemas.microsoft.com/office/drawing/2014/main" val="112949524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406210929"/>
                    </a:ext>
                  </a:extLst>
                </a:gridCol>
                <a:gridCol w="1565563">
                  <a:extLst>
                    <a:ext uri="{9D8B030D-6E8A-4147-A177-3AD203B41FA5}">
                      <a16:colId xmlns:a16="http://schemas.microsoft.com/office/drawing/2014/main" val="3883219385"/>
                    </a:ext>
                  </a:extLst>
                </a:gridCol>
              </a:tblGrid>
              <a:tr h="2293620">
                <a:tc>
                  <a:txBody>
                    <a:bodyPr/>
                    <a:lstStyle/>
                    <a:p>
                      <a:endParaRPr lang="cy-GB" sz="180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050" b="0" dirty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cy-GB" sz="1800" b="0" dirty="0">
                          <a:solidFill>
                            <a:schemeClr val="tx1"/>
                          </a:solidFill>
                        </a:rPr>
                        <a:t>Pam (r)wyt ti’n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200" b="0" i="0" dirty="0">
                          <a:solidFill>
                            <a:schemeClr val="tx1"/>
                          </a:solidFill>
                        </a:rPr>
                        <a:t>Why do you like...?</a:t>
                      </a: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i’n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like ... </a:t>
                      </a:r>
                    </a:p>
                    <a:p>
                      <a:pPr algn="l"/>
                      <a:endParaRPr lang="cy-GB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achos 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mae’n...</a:t>
                      </a:r>
                    </a:p>
                    <a:p>
                      <a:pPr algn="l"/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because it’s..</a:t>
                      </a: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kumimoji="0" lang="cy-GB" sz="12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achos </a:t>
                      </a:r>
                      <a:r>
                        <a:rPr kumimoji="0" lang="cy-GB" sz="18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maen nhw’n...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because they are...</a:t>
                      </a:r>
                      <a:endParaRPr kumimoji="0" lang="cy-GB" sz="18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l"/>
                      <a:endParaRPr lang="cy-GB" sz="1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105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indent="0" algn="l">
                        <a:tabLst/>
                      </a:pPr>
                      <a:r>
                        <a:rPr lang="cy-GB" sz="1800" b="0" u="sng" dirty="0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w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ych</a:t>
                      </a:r>
                    </a:p>
                    <a:p>
                      <a:pPr marL="136525" indent="0" algn="l">
                        <a:tabLst/>
                      </a:pPr>
                      <a:r>
                        <a:rPr lang="cy-GB" sz="1050" b="0" dirty="0">
                          <a:solidFill>
                            <a:schemeClr val="tx1"/>
                          </a:solidFill>
                          <a:latin typeface="+mn-lt"/>
                          <a:cs typeface="Calibri" panose="020F0502020204030204" pitchFamily="34" charset="0"/>
                        </a:rPr>
                        <a:t>great, excellent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b</a:t>
                      </a: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ert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pretty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g</a:t>
                      </a: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yfeillgar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friendly</a:t>
                      </a:r>
                    </a:p>
                    <a:p>
                      <a:pPr marL="136525" indent="0" algn="l">
                        <a:tabLst/>
                      </a:pPr>
                      <a:endParaRPr lang="cy-GB" sz="8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hoffus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likeable</a:t>
                      </a:r>
                      <a:endParaRPr lang="cy-GB" sz="105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  <a:p>
                      <a:pPr algn="l"/>
                      <a:endParaRPr lang="cy-GB" sz="100" b="0" dirty="0">
                        <a:solidFill>
                          <a:schemeClr val="tx1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54135611"/>
                  </a:ext>
                </a:extLst>
              </a:tr>
              <a:tr h="221040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Pam (d)wyt ti ddim yn hoffi...?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Why don’t you like...?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200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DFF">
                        <a:alpha val="5882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y-GB" sz="10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y-GB" sz="2400" b="0" dirty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r>
                        <a:rPr lang="cy-GB" b="0" dirty="0">
                          <a:solidFill>
                            <a:schemeClr val="tx1"/>
                          </a:solidFill>
                        </a:rPr>
                        <a:t>Dw i ddim yn hoffi...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2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 don’t like ... </a:t>
                      </a:r>
                    </a:p>
                    <a:p>
                      <a:pPr algn="l"/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579">
                        <a:alpha val="5882"/>
                      </a:srgbClr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40FF">
                        <a:alpha val="1961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hyll / salw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ugly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800" b="0" i="0" u="sng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lewog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indent="0" algn="l">
                        <a:tabLst/>
                      </a:pPr>
                      <a:endParaRPr lang="cy-GB" sz="700" dirty="0">
                        <a:solidFill>
                          <a:schemeClr val="tx1"/>
                        </a:solidFill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sng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f</a:t>
                      </a: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rawychus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scary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y-GB" sz="7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swnllyd</a:t>
                      </a:r>
                    </a:p>
                    <a:p>
                      <a:pPr marL="136525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sz="105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noisy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FA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69437320"/>
                  </a:ext>
                </a:extLst>
              </a:tr>
            </a:tbl>
          </a:graphicData>
        </a:graphic>
      </p:graphicFrame>
      <p:pic>
        <p:nvPicPr>
          <p:cNvPr id="8" name="Picture 7" descr="A green check mark with a white background&#10;&#10;AI-generated content may be incorrect.">
            <a:extLst>
              <a:ext uri="{FF2B5EF4-FFF2-40B4-BE49-F238E27FC236}">
                <a16:creationId xmlns:a16="http://schemas.microsoft.com/office/drawing/2014/main" id="{BD868BFF-0EA5-8ED8-D728-9DBA38F2FF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0887" y="868070"/>
            <a:ext cx="276657" cy="246585"/>
          </a:xfrm>
          <a:prstGeom prst="rect">
            <a:avLst/>
          </a:prstGeom>
        </p:spPr>
      </p:pic>
      <p:pic>
        <p:nvPicPr>
          <p:cNvPr id="9" name="Picture 8" descr="A red circle with a white x in it&#10;&#10;AI-generated content may be incorrect.">
            <a:extLst>
              <a:ext uri="{FF2B5EF4-FFF2-40B4-BE49-F238E27FC236}">
                <a16:creationId xmlns:a16="http://schemas.microsoft.com/office/drawing/2014/main" id="{938B5C03-32D5-0F34-64F8-4987D00171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18266" y="1557565"/>
            <a:ext cx="277734" cy="292100"/>
          </a:xfrm>
          <a:prstGeom prst="rect">
            <a:avLst/>
          </a:prstGeom>
        </p:spPr>
      </p:pic>
      <p:pic>
        <p:nvPicPr>
          <p:cNvPr id="24" name="Picture 23" descr="A yellow hand with thumb up&#10;&#10;Description automatically generated">
            <a:extLst>
              <a:ext uri="{FF2B5EF4-FFF2-40B4-BE49-F238E27FC236}">
                <a16:creationId xmlns:a16="http://schemas.microsoft.com/office/drawing/2014/main" id="{D7AABCBA-FD3E-E17A-3A6B-6A05628701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51482" y="3413871"/>
            <a:ext cx="438617" cy="462761"/>
          </a:xfrm>
          <a:prstGeom prst="rect">
            <a:avLst/>
          </a:prstGeom>
        </p:spPr>
      </p:pic>
      <p:pic>
        <p:nvPicPr>
          <p:cNvPr id="25" name="Picture 24" descr="A yellow hand with a thumb down&#10;&#10;Description automatically generated">
            <a:extLst>
              <a:ext uri="{FF2B5EF4-FFF2-40B4-BE49-F238E27FC236}">
                <a16:creationId xmlns:a16="http://schemas.microsoft.com/office/drawing/2014/main" id="{5FA9C099-9599-C98E-79CD-CE64ED864A8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1482" y="5311807"/>
            <a:ext cx="438618" cy="462762"/>
          </a:xfrm>
          <a:prstGeom prst="rect">
            <a:avLst/>
          </a:prstGeom>
        </p:spPr>
      </p:pic>
      <p:graphicFrame>
        <p:nvGraphicFramePr>
          <p:cNvPr id="31" name="Table 30">
            <a:extLst>
              <a:ext uri="{FF2B5EF4-FFF2-40B4-BE49-F238E27FC236}">
                <a16:creationId xmlns:a16="http://schemas.microsoft.com/office/drawing/2014/main" id="{7D0B7397-E7B5-F6C9-B6BB-87E2D4B08D19}"/>
              </a:ext>
            </a:extLst>
          </p:cNvPr>
          <p:cNvGraphicFramePr>
            <a:graphicFrameLocks noGrp="1"/>
          </p:cNvGraphicFramePr>
          <p:nvPr/>
        </p:nvGraphicFramePr>
        <p:xfrm>
          <a:off x="6553199" y="290945"/>
          <a:ext cx="5320144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518434091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3047505473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340025927"/>
                    </a:ext>
                  </a:extLst>
                </a:gridCol>
                <a:gridCol w="1330036">
                  <a:extLst>
                    <a:ext uri="{9D8B030D-6E8A-4147-A177-3AD203B41FA5}">
                      <a16:colId xmlns:a16="http://schemas.microsoft.com/office/drawing/2014/main" val="2792089538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4463058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460123"/>
                  </a:ext>
                </a:extLst>
              </a:tr>
            </a:tbl>
          </a:graphicData>
        </a:graphic>
      </p:graphicFrame>
      <p:graphicFrame>
        <p:nvGraphicFramePr>
          <p:cNvPr id="33" name="Table 32">
            <a:extLst>
              <a:ext uri="{FF2B5EF4-FFF2-40B4-BE49-F238E27FC236}">
                <a16:creationId xmlns:a16="http://schemas.microsoft.com/office/drawing/2014/main" id="{AF034B30-1E7F-A7A1-F496-D42921C2E055}"/>
              </a:ext>
            </a:extLst>
          </p:cNvPr>
          <p:cNvGraphicFramePr>
            <a:graphicFrameLocks noGrp="1"/>
          </p:cNvGraphicFramePr>
          <p:nvPr/>
        </p:nvGraphicFramePr>
        <p:xfrm>
          <a:off x="10543307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FDA1ACEC-E6F0-7AE9-05F3-EF3117636FC7}"/>
              </a:ext>
            </a:extLst>
          </p:cNvPr>
          <p:cNvSpPr txBox="1"/>
          <p:nvPr/>
        </p:nvSpPr>
        <p:spPr>
          <a:xfrm>
            <a:off x="6719391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llygoden</a:t>
            </a:r>
          </a:p>
        </p:txBody>
      </p:sp>
      <p:pic>
        <p:nvPicPr>
          <p:cNvPr id="35" name="Picture 34" descr="A group of mice silhouettes&#10;&#10;AI-generated content may be incorrect.">
            <a:extLst>
              <a:ext uri="{FF2B5EF4-FFF2-40B4-BE49-F238E27FC236}">
                <a16:creationId xmlns:a16="http://schemas.microsoft.com/office/drawing/2014/main" id="{29C5BABE-BA10-1851-ADDF-D8F2CD47C92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1213713"/>
            <a:ext cx="1011442" cy="505354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960B45EA-0547-A498-02E7-839AC8833A91}"/>
              </a:ext>
            </a:extLst>
          </p:cNvPr>
          <p:cNvSpPr txBox="1"/>
          <p:nvPr/>
        </p:nvSpPr>
        <p:spPr>
          <a:xfrm>
            <a:off x="6858001" y="1703608"/>
            <a:ext cx="10114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llygod</a:t>
            </a:r>
          </a:p>
        </p:txBody>
      </p:sp>
      <p:pic>
        <p:nvPicPr>
          <p:cNvPr id="37" name="Picture 36" descr="A close up of a rabbit&#10;&#10;AI-generated content may be incorrect.">
            <a:extLst>
              <a:ext uri="{FF2B5EF4-FFF2-40B4-BE49-F238E27FC236}">
                <a16:creationId xmlns:a16="http://schemas.microsoft.com/office/drawing/2014/main" id="{C28D994E-499E-CFC7-9FB4-A8E42A4C76A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2477" y="337879"/>
            <a:ext cx="421552" cy="577125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4DD8826C-4BC6-CEA1-0899-3C4EFD722D62}"/>
              </a:ext>
            </a:extLst>
          </p:cNvPr>
          <p:cNvSpPr txBox="1"/>
          <p:nvPr/>
        </p:nvSpPr>
        <p:spPr>
          <a:xfrm>
            <a:off x="7973227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cwningen</a:t>
            </a:r>
          </a:p>
        </p:txBody>
      </p:sp>
      <p:pic>
        <p:nvPicPr>
          <p:cNvPr id="39" name="Picture 38" descr="Two rabbits touching noses&#10;&#10;AI-generated content may be incorrect.">
            <a:extLst>
              <a:ext uri="{FF2B5EF4-FFF2-40B4-BE49-F238E27FC236}">
                <a16:creationId xmlns:a16="http://schemas.microsoft.com/office/drawing/2014/main" id="{AB7F8A7E-BB98-922E-2D4E-A494B3FD378B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0040" y="1277950"/>
            <a:ext cx="527147" cy="462763"/>
          </a:xfrm>
          <a:prstGeom prst="rect">
            <a:avLst/>
          </a:prstGeom>
        </p:spPr>
      </p:pic>
      <p:sp>
        <p:nvSpPr>
          <p:cNvPr id="40" name="TextBox 39">
            <a:extLst>
              <a:ext uri="{FF2B5EF4-FFF2-40B4-BE49-F238E27FC236}">
                <a16:creationId xmlns:a16="http://schemas.microsoft.com/office/drawing/2014/main" id="{D513707C-CBC1-39E2-F5F0-10EB495713F7}"/>
              </a:ext>
            </a:extLst>
          </p:cNvPr>
          <p:cNvSpPr txBox="1"/>
          <p:nvPr/>
        </p:nvSpPr>
        <p:spPr>
          <a:xfrm>
            <a:off x="7973227" y="171906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cwningod</a:t>
            </a:r>
          </a:p>
        </p:txBody>
      </p:sp>
      <p:pic>
        <p:nvPicPr>
          <p:cNvPr id="41" name="Picture 40" descr="A cartoon of an elephant&#10;&#10;AI-generated content may be incorrect.">
            <a:extLst>
              <a:ext uri="{FF2B5EF4-FFF2-40B4-BE49-F238E27FC236}">
                <a16:creationId xmlns:a16="http://schemas.microsoft.com/office/drawing/2014/main" id="{A8FB13BC-A2E2-1809-0620-218350A6706E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406405"/>
            <a:ext cx="480281" cy="461665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D479EAAC-5475-1FA8-49F1-182543685E98}"/>
              </a:ext>
            </a:extLst>
          </p:cNvPr>
          <p:cNvSpPr txBox="1"/>
          <p:nvPr/>
        </p:nvSpPr>
        <p:spPr>
          <a:xfrm>
            <a:off x="9227063" y="82609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FB05F36-651F-6213-0E8A-C74C965A9683}"/>
              </a:ext>
            </a:extLst>
          </p:cNvPr>
          <p:cNvSpPr txBox="1"/>
          <p:nvPr/>
        </p:nvSpPr>
        <p:spPr>
          <a:xfrm>
            <a:off x="9240854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eliffantod</a:t>
            </a:r>
          </a:p>
        </p:txBody>
      </p:sp>
      <p:pic>
        <p:nvPicPr>
          <p:cNvPr id="45" name="Picture 44" descr="A blue bird with a black eye&#10;&#10;AI-generated content may be incorrect.">
            <a:extLst>
              <a:ext uri="{FF2B5EF4-FFF2-40B4-BE49-F238E27FC236}">
                <a16:creationId xmlns:a16="http://schemas.microsoft.com/office/drawing/2014/main" id="{AB7EB498-0661-5516-2D27-3002D8F0764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42055"/>
            <a:ext cx="480281" cy="428452"/>
          </a:xfrm>
          <a:prstGeom prst="rect">
            <a:avLst/>
          </a:prstGeom>
        </p:spPr>
      </p:pic>
      <p:sp>
        <p:nvSpPr>
          <p:cNvPr id="46" name="TextBox 45">
            <a:extLst>
              <a:ext uri="{FF2B5EF4-FFF2-40B4-BE49-F238E27FC236}">
                <a16:creationId xmlns:a16="http://schemas.microsoft.com/office/drawing/2014/main" id="{84204CE8-0DBB-96CA-4AC1-7052463BFBA2}"/>
              </a:ext>
            </a:extLst>
          </p:cNvPr>
          <p:cNvSpPr txBox="1"/>
          <p:nvPr/>
        </p:nvSpPr>
        <p:spPr>
          <a:xfrm>
            <a:off x="10531287" y="815187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aderyn</a:t>
            </a:r>
          </a:p>
        </p:txBody>
      </p:sp>
      <p:pic>
        <p:nvPicPr>
          <p:cNvPr id="48" name="Picture 47" descr="A couple of blue birds&#10;&#10;AI-generated content may be incorrect.">
            <a:extLst>
              <a:ext uri="{FF2B5EF4-FFF2-40B4-BE49-F238E27FC236}">
                <a16:creationId xmlns:a16="http://schemas.microsoft.com/office/drawing/2014/main" id="{414BC874-C4F6-7C1F-AC70-52C36F2C54E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12718" y="1268097"/>
            <a:ext cx="600978" cy="50424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6B7674BC-9B48-C576-7BB3-7313464C9AF3}"/>
              </a:ext>
            </a:extLst>
          </p:cNvPr>
          <p:cNvSpPr txBox="1"/>
          <p:nvPr/>
        </p:nvSpPr>
        <p:spPr>
          <a:xfrm>
            <a:off x="10557098" y="170360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adar</a:t>
            </a:r>
          </a:p>
        </p:txBody>
      </p:sp>
      <p:pic>
        <p:nvPicPr>
          <p:cNvPr id="50" name="Picture 49" descr="A cartoon mouse sitting on its hind legs&#10;&#10;AI-generated content may be incorrect.">
            <a:extLst>
              <a:ext uri="{FF2B5EF4-FFF2-40B4-BE49-F238E27FC236}">
                <a16:creationId xmlns:a16="http://schemas.microsoft.com/office/drawing/2014/main" id="{4F480AC4-730D-F268-D749-BD01E4AFCD1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2115" y="388663"/>
            <a:ext cx="538078" cy="480012"/>
          </a:xfrm>
          <a:prstGeom prst="rect">
            <a:avLst/>
          </a:prstGeom>
        </p:spPr>
      </p:pic>
      <p:pic>
        <p:nvPicPr>
          <p:cNvPr id="52" name="Picture 51" descr="A silhouette of a couple of elephants&#10;&#10;AI-generated content may be incorrect.">
            <a:extLst>
              <a:ext uri="{FF2B5EF4-FFF2-40B4-BE49-F238E27FC236}">
                <a16:creationId xmlns:a16="http://schemas.microsoft.com/office/drawing/2014/main" id="{72DF6A04-07BA-41CD-8956-70ED896017C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3271" y="1277951"/>
            <a:ext cx="643843" cy="462762"/>
          </a:xfrm>
          <a:prstGeom prst="rect">
            <a:avLst/>
          </a:prstGeom>
        </p:spPr>
      </p:pic>
      <p:pic>
        <p:nvPicPr>
          <p:cNvPr id="53" name="Picture 52" descr="A cartoon of a cat&#10;&#10;AI-generated content may be incorrect.">
            <a:extLst>
              <a:ext uri="{FF2B5EF4-FFF2-40B4-BE49-F238E27FC236}">
                <a16:creationId xmlns:a16="http://schemas.microsoft.com/office/drawing/2014/main" id="{04CBE442-83B8-B87A-DD16-AF71F72F7DE7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1482" y="2302057"/>
            <a:ext cx="481866" cy="489028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F24E351B-1036-C79E-A3E9-B96DEEE35749}"/>
              </a:ext>
            </a:extLst>
          </p:cNvPr>
          <p:cNvSpPr txBox="1"/>
          <p:nvPr/>
        </p:nvSpPr>
        <p:spPr>
          <a:xfrm>
            <a:off x="10557098" y="2767385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</a:t>
            </a:r>
          </a:p>
        </p:txBody>
      </p:sp>
      <p:pic>
        <p:nvPicPr>
          <p:cNvPr id="55" name="Picture 54" descr="A couple of cats sitting together&#10;&#10;AI-generated content may be incorrect.">
            <a:extLst>
              <a:ext uri="{FF2B5EF4-FFF2-40B4-BE49-F238E27FC236}">
                <a16:creationId xmlns:a16="http://schemas.microsoft.com/office/drawing/2014/main" id="{46D52B9F-A1EA-C7E1-AC9A-93C77A1DA0F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3067" y="3195561"/>
            <a:ext cx="603474" cy="580083"/>
          </a:xfrm>
          <a:prstGeom prst="rect">
            <a:avLst/>
          </a:prstGeom>
        </p:spPr>
      </p:pic>
      <p:sp>
        <p:nvSpPr>
          <p:cNvPr id="56" name="TextBox 55">
            <a:extLst>
              <a:ext uri="{FF2B5EF4-FFF2-40B4-BE49-F238E27FC236}">
                <a16:creationId xmlns:a16="http://schemas.microsoft.com/office/drawing/2014/main" id="{123B4220-2D34-7A8F-6BC0-F0EA72C75BCD}"/>
              </a:ext>
            </a:extLst>
          </p:cNvPr>
          <p:cNvSpPr txBox="1"/>
          <p:nvPr/>
        </p:nvSpPr>
        <p:spPr>
          <a:xfrm>
            <a:off x="10557098" y="3691966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cathod</a:t>
            </a:r>
          </a:p>
        </p:txBody>
      </p:sp>
      <p:graphicFrame>
        <p:nvGraphicFramePr>
          <p:cNvPr id="58" name="Table 57">
            <a:extLst>
              <a:ext uri="{FF2B5EF4-FFF2-40B4-BE49-F238E27FC236}">
                <a16:creationId xmlns:a16="http://schemas.microsoft.com/office/drawing/2014/main" id="{BC6EB891-B29C-69F7-FC64-AAE827FB17C3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2243143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59" name="Picture 58" descr="A cartoon of a dog&#10;&#10;AI-generated content may be incorrect.">
            <a:extLst>
              <a:ext uri="{FF2B5EF4-FFF2-40B4-BE49-F238E27FC236}">
                <a16:creationId xmlns:a16="http://schemas.microsoft.com/office/drawing/2014/main" id="{B5F0208E-3B33-2E0A-6AD6-41E0D387B28F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2280733"/>
            <a:ext cx="531058" cy="570987"/>
          </a:xfrm>
          <a:prstGeom prst="rect">
            <a:avLst/>
          </a:prstGeom>
        </p:spPr>
      </p:pic>
      <p:sp>
        <p:nvSpPr>
          <p:cNvPr id="60" name="TextBox 59">
            <a:extLst>
              <a:ext uri="{FF2B5EF4-FFF2-40B4-BE49-F238E27FC236}">
                <a16:creationId xmlns:a16="http://schemas.microsoft.com/office/drawing/2014/main" id="{EC13257A-585F-79DB-F676-E0AC3DA0C36B}"/>
              </a:ext>
            </a:extLst>
          </p:cNvPr>
          <p:cNvSpPr txBox="1"/>
          <p:nvPr/>
        </p:nvSpPr>
        <p:spPr>
          <a:xfrm>
            <a:off x="9233991" y="2792778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ci</a:t>
            </a:r>
          </a:p>
        </p:txBody>
      </p:sp>
      <p:pic>
        <p:nvPicPr>
          <p:cNvPr id="61" name="Picture 60" descr="A cartoon of a dog&#10;&#10;AI-generated content may be incorrect.">
            <a:extLst>
              <a:ext uri="{FF2B5EF4-FFF2-40B4-BE49-F238E27FC236}">
                <a16:creationId xmlns:a16="http://schemas.microsoft.com/office/drawing/2014/main" id="{8D6771AB-67A1-0957-C5AD-F64E75D1879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506" y="3153376"/>
            <a:ext cx="531058" cy="570987"/>
          </a:xfrm>
          <a:prstGeom prst="rect">
            <a:avLst/>
          </a:prstGeom>
        </p:spPr>
      </p:pic>
      <p:pic>
        <p:nvPicPr>
          <p:cNvPr id="62" name="Picture 61" descr="A cartoon of a dog&#10;&#10;AI-generated content may be incorrect.">
            <a:extLst>
              <a:ext uri="{FF2B5EF4-FFF2-40B4-BE49-F238E27FC236}">
                <a16:creationId xmlns:a16="http://schemas.microsoft.com/office/drawing/2014/main" id="{05D81484-F38D-2252-ABDC-7C8C0B63DD41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7757" y="3153376"/>
            <a:ext cx="531058" cy="570987"/>
          </a:xfrm>
          <a:prstGeom prst="rect">
            <a:avLst/>
          </a:prstGeom>
        </p:spPr>
      </p:pic>
      <p:sp>
        <p:nvSpPr>
          <p:cNvPr id="63" name="TextBox 62">
            <a:extLst>
              <a:ext uri="{FF2B5EF4-FFF2-40B4-BE49-F238E27FC236}">
                <a16:creationId xmlns:a16="http://schemas.microsoft.com/office/drawing/2014/main" id="{FD1998B4-9541-457C-CEC8-2B0A58BCFB85}"/>
              </a:ext>
            </a:extLst>
          </p:cNvPr>
          <p:cNvSpPr txBox="1"/>
          <p:nvPr/>
        </p:nvSpPr>
        <p:spPr>
          <a:xfrm>
            <a:off x="9257304" y="3655404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cŵn</a:t>
            </a:r>
          </a:p>
        </p:txBody>
      </p:sp>
      <p:graphicFrame>
        <p:nvGraphicFramePr>
          <p:cNvPr id="64" name="Table 63">
            <a:extLst>
              <a:ext uri="{FF2B5EF4-FFF2-40B4-BE49-F238E27FC236}">
                <a16:creationId xmlns:a16="http://schemas.microsoft.com/office/drawing/2014/main" id="{959C5272-CC7C-6C38-8F4B-0274B08A9EFB}"/>
              </a:ext>
            </a:extLst>
          </p:cNvPr>
          <p:cNvGraphicFramePr>
            <a:graphicFrameLocks noGrp="1"/>
          </p:cNvGraphicFramePr>
          <p:nvPr/>
        </p:nvGraphicFramePr>
        <p:xfrm>
          <a:off x="9227062" y="420225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graphicFrame>
        <p:nvGraphicFramePr>
          <p:cNvPr id="65" name="Table 64">
            <a:extLst>
              <a:ext uri="{FF2B5EF4-FFF2-40B4-BE49-F238E27FC236}">
                <a16:creationId xmlns:a16="http://schemas.microsoft.com/office/drawing/2014/main" id="{497D3EA9-8C1D-53BC-C3EE-0DEA4698F7D1}"/>
              </a:ext>
            </a:extLst>
          </p:cNvPr>
          <p:cNvGraphicFramePr>
            <a:graphicFrameLocks noGrp="1"/>
          </p:cNvGraphicFramePr>
          <p:nvPr/>
        </p:nvGraphicFramePr>
        <p:xfrm>
          <a:off x="10557098" y="4205879"/>
          <a:ext cx="1330036" cy="17871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036">
                  <a:extLst>
                    <a:ext uri="{9D8B030D-6E8A-4147-A177-3AD203B41FA5}">
                      <a16:colId xmlns:a16="http://schemas.microsoft.com/office/drawing/2014/main" val="2126644293"/>
                    </a:ext>
                  </a:extLst>
                </a:gridCol>
              </a:tblGrid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490704"/>
                  </a:ext>
                </a:extLst>
              </a:tr>
              <a:tr h="893574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445160"/>
                  </a:ext>
                </a:extLst>
              </a:tr>
            </a:tbl>
          </a:graphicData>
        </a:graphic>
      </p:graphicFrame>
      <p:pic>
        <p:nvPicPr>
          <p:cNvPr id="66" name="Picture 65" descr="A cartoon of a bear&#10;&#10;AI-generated content may be incorrect.">
            <a:extLst>
              <a:ext uri="{FF2B5EF4-FFF2-40B4-BE49-F238E27FC236}">
                <a16:creationId xmlns:a16="http://schemas.microsoft.com/office/drawing/2014/main" id="{F77A08BF-D691-03C7-9EAF-E2B631207167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035" y="4217657"/>
            <a:ext cx="554924" cy="533415"/>
          </a:xfrm>
          <a:prstGeom prst="rect">
            <a:avLst/>
          </a:prstGeom>
        </p:spPr>
      </p:pic>
      <p:pic>
        <p:nvPicPr>
          <p:cNvPr id="67" name="Picture 66" descr="A group of cartoon bears&#10;&#10;AI-generated content may be incorrect.">
            <a:extLst>
              <a:ext uri="{FF2B5EF4-FFF2-40B4-BE49-F238E27FC236}">
                <a16:creationId xmlns:a16="http://schemas.microsoft.com/office/drawing/2014/main" id="{BF4335BB-B22F-5125-4DFD-C7D739542C3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1446" y="5136624"/>
            <a:ext cx="677912" cy="577533"/>
          </a:xfrm>
          <a:prstGeom prst="rect">
            <a:avLst/>
          </a:prstGeom>
        </p:spPr>
      </p:pic>
      <p:sp>
        <p:nvSpPr>
          <p:cNvPr id="68" name="TextBox 67">
            <a:extLst>
              <a:ext uri="{FF2B5EF4-FFF2-40B4-BE49-F238E27FC236}">
                <a16:creationId xmlns:a16="http://schemas.microsoft.com/office/drawing/2014/main" id="{DB45EC7B-136C-FA4D-6F34-863412229AE0}"/>
              </a:ext>
            </a:extLst>
          </p:cNvPr>
          <p:cNvSpPr txBox="1"/>
          <p:nvPr/>
        </p:nvSpPr>
        <p:spPr>
          <a:xfrm>
            <a:off x="9266575" y="470403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arth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722E38DA-DA99-F3D5-48C6-F0B3BA22E064}"/>
              </a:ext>
            </a:extLst>
          </p:cNvPr>
          <p:cNvSpPr txBox="1"/>
          <p:nvPr/>
        </p:nvSpPr>
        <p:spPr>
          <a:xfrm>
            <a:off x="9310158" y="5619661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eirth</a:t>
            </a:r>
          </a:p>
        </p:txBody>
      </p:sp>
      <p:pic>
        <p:nvPicPr>
          <p:cNvPr id="70" name="Picture 69" descr="A group of sheep with white fur&#10;&#10;AI-generated content may be incorrect.">
            <a:extLst>
              <a:ext uri="{FF2B5EF4-FFF2-40B4-BE49-F238E27FC236}">
                <a16:creationId xmlns:a16="http://schemas.microsoft.com/office/drawing/2014/main" id="{831A9051-8FF9-8930-836D-3D73AFBAC425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67127" y="5192404"/>
            <a:ext cx="682267" cy="468001"/>
          </a:xfrm>
          <a:prstGeom prst="rect">
            <a:avLst/>
          </a:prstGeom>
        </p:spPr>
      </p:pic>
      <p:sp>
        <p:nvSpPr>
          <p:cNvPr id="71" name="TextBox 70">
            <a:extLst>
              <a:ext uri="{FF2B5EF4-FFF2-40B4-BE49-F238E27FC236}">
                <a16:creationId xmlns:a16="http://schemas.microsoft.com/office/drawing/2014/main" id="{720446C5-6082-A27A-4053-9B08FF266C51}"/>
              </a:ext>
            </a:extLst>
          </p:cNvPr>
          <p:cNvSpPr txBox="1"/>
          <p:nvPr/>
        </p:nvSpPr>
        <p:spPr>
          <a:xfrm>
            <a:off x="10626403" y="558990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defaid</a:t>
            </a:r>
          </a:p>
        </p:txBody>
      </p:sp>
      <p:pic>
        <p:nvPicPr>
          <p:cNvPr id="73" name="Picture 72" descr="A cartoon of a sheep&#10;&#10;AI-generated content may be incorrect.">
            <a:extLst>
              <a:ext uri="{FF2B5EF4-FFF2-40B4-BE49-F238E27FC236}">
                <a16:creationId xmlns:a16="http://schemas.microsoft.com/office/drawing/2014/main" id="{2B0E0840-B9AB-76E8-0F20-5F04148180FE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0494" y="4289360"/>
            <a:ext cx="643841" cy="462761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95D06263-B2EE-B355-FFC6-64B11B4551AA}"/>
              </a:ext>
            </a:extLst>
          </p:cNvPr>
          <p:cNvSpPr txBox="1"/>
          <p:nvPr/>
        </p:nvSpPr>
        <p:spPr>
          <a:xfrm>
            <a:off x="10596611" y="4729643"/>
            <a:ext cx="1163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/>
              <a:t>dafad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B416E266-E845-D007-A09B-0F05DC585A87}"/>
              </a:ext>
            </a:extLst>
          </p:cNvPr>
          <p:cNvSpPr txBox="1"/>
          <p:nvPr/>
        </p:nvSpPr>
        <p:spPr>
          <a:xfrm>
            <a:off x="9201887" y="6063740"/>
            <a:ext cx="2646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anifail - </a:t>
            </a:r>
            <a:r>
              <a:rPr lang="cy-GB" sz="1200" dirty="0"/>
              <a:t>animal</a:t>
            </a:r>
            <a:endParaRPr lang="cy-GB" dirty="0"/>
          </a:p>
          <a:p>
            <a:r>
              <a:rPr lang="cy-GB" dirty="0"/>
              <a:t>anifeiliaid – </a:t>
            </a:r>
            <a:r>
              <a:rPr lang="cy-GB" sz="1200" dirty="0"/>
              <a:t>animals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71441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FB9EAE3-71D4-69A8-1E6C-500537335359}"/>
              </a:ext>
            </a:extLst>
          </p:cNvPr>
          <p:cNvSpPr/>
          <p:nvPr/>
        </p:nvSpPr>
        <p:spPr>
          <a:xfrm>
            <a:off x="3596164" y="1716395"/>
            <a:ext cx="4999670" cy="3029102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/>
              <a:t>Eisiau</a:t>
            </a:r>
          </a:p>
          <a:p>
            <a:pPr algn="ctr"/>
            <a:endParaRPr lang="en-US" sz="2400" i="1" dirty="0"/>
          </a:p>
          <a:p>
            <a:pPr algn="ctr"/>
            <a:r>
              <a:rPr lang="en-US" sz="3600" i="1" dirty="0"/>
              <a:t>To want</a:t>
            </a:r>
          </a:p>
        </p:txBody>
      </p:sp>
      <p:pic>
        <p:nvPicPr>
          <p:cNvPr id="14" name="Picture 13" descr="A pink and white logo&#10;&#10;Description automatically generated">
            <a:extLst>
              <a:ext uri="{FF2B5EF4-FFF2-40B4-BE49-F238E27FC236}">
                <a16:creationId xmlns:a16="http://schemas.microsoft.com/office/drawing/2014/main" id="{DFB68DBE-75FE-87DF-3B00-FD2597536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253" y="188326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1131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026A696-6317-0759-5EC1-060374C60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9168" y="213641"/>
            <a:ext cx="5204845" cy="74521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cy-GB" b="1" dirty="0">
                <a:solidFill>
                  <a:schemeClr val="bg1"/>
                </a:solidFill>
                <a:latin typeface="Aptos"/>
                <a:cs typeface="Arial"/>
              </a:rPr>
              <a:t>Eisiau    </a:t>
            </a:r>
            <a:r>
              <a:rPr lang="cy-GB" i="1" dirty="0">
                <a:solidFill>
                  <a:schemeClr val="bg1"/>
                </a:solidFill>
                <a:latin typeface="Aptos"/>
                <a:cs typeface="Arial"/>
              </a:rPr>
              <a:t>To want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F8393B-388E-87CD-E82E-3DA86642F5D1}"/>
              </a:ext>
            </a:extLst>
          </p:cNvPr>
          <p:cNvSpPr txBox="1"/>
          <p:nvPr/>
        </p:nvSpPr>
        <p:spPr>
          <a:xfrm>
            <a:off x="4742603" y="4434090"/>
            <a:ext cx="7058296" cy="1293971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Does 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Segoe UI"/>
              </a:rPr>
              <a:t> 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Segoe U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neu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Segoe UI"/>
              </a:rPr>
              <a:t> ‘n 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o </a:t>
            </a:r>
            <a:r>
              <a:rPr lang="en-US" sz="3200" dirty="0" err="1">
                <a:solidFill>
                  <a:srgbClr val="002060"/>
                </a:solidFill>
                <a:latin typeface="Aptos"/>
                <a:cs typeface="Segoe UI"/>
              </a:rPr>
              <a:t>flaen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‘</a:t>
            </a:r>
            <a:r>
              <a:rPr lang="en-US" sz="3200" b="1" dirty="0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’.​</a:t>
            </a:r>
          </a:p>
          <a:p>
            <a:pPr algn="ctr"/>
            <a:r>
              <a:rPr lang="en-US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  <a:latin typeface="Aptos"/>
                <a:cs typeface="Segoe UI"/>
              </a:rPr>
              <a:t>There is no </a:t>
            </a:r>
            <a:r>
              <a:rPr lang="en-US" sz="2000" i="1" err="1">
                <a:solidFill>
                  <a:srgbClr val="002060"/>
                </a:solidFill>
                <a:latin typeface="Aptos"/>
                <a:cs typeface="Segoe UI"/>
              </a:rPr>
              <a:t>yn</a:t>
            </a:r>
            <a:r>
              <a:rPr lang="en-US" sz="2000" i="1" dirty="0">
                <a:solidFill>
                  <a:srgbClr val="002060"/>
                </a:solidFill>
                <a:latin typeface="Aptos"/>
                <a:cs typeface="Segoe UI"/>
              </a:rPr>
              <a:t> or ‘n before ‘</a:t>
            </a:r>
            <a:r>
              <a:rPr lang="en-US" sz="2000" i="1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2000" i="1" dirty="0">
                <a:solidFill>
                  <a:srgbClr val="002060"/>
                </a:solidFill>
                <a:latin typeface="Aptos"/>
                <a:cs typeface="Segoe UI"/>
              </a:rPr>
              <a:t>’.</a:t>
            </a:r>
            <a:r>
              <a:rPr lang="en-US" sz="2000" dirty="0">
                <a:solidFill>
                  <a:srgbClr val="002060"/>
                </a:solidFill>
                <a:latin typeface="Aptos"/>
                <a:cs typeface="Segoe UI"/>
              </a:rPr>
              <a:t>​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53C43DB-65EB-F213-5255-DCF946F8585C}"/>
              </a:ext>
            </a:extLst>
          </p:cNvPr>
          <p:cNvSpPr txBox="1"/>
          <p:nvPr/>
        </p:nvSpPr>
        <p:spPr>
          <a:xfrm>
            <a:off x="1191933" y="1511722"/>
            <a:ext cx="638773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Dw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coffi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.​</a:t>
            </a:r>
          </a:p>
          <a:p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Dw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ddim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coffi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.​</a:t>
            </a:r>
          </a:p>
          <a:p>
            <a:r>
              <a:rPr lang="en-US" sz="3200" dirty="0">
                <a:latin typeface="Aptos"/>
                <a:cs typeface="Segoe UI"/>
              </a:rPr>
              <a:t>​</a:t>
            </a:r>
          </a:p>
          <a:p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Dw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i</a:t>
            </a:r>
            <a:r>
              <a:rPr lang="en-US" sz="3200" b="1" strike="sngStrike" err="1">
                <a:solidFill>
                  <a:srgbClr val="FF0000"/>
                </a:solidFill>
                <a:latin typeface="Aptos"/>
                <a:cs typeface="Segoe UI"/>
              </a:rPr>
              <a:t>’n</a:t>
            </a:r>
            <a:r>
              <a:rPr lang="en-US" sz="3200" b="1" dirty="0">
                <a:solidFill>
                  <a:srgbClr val="C0000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coffi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.​</a:t>
            </a:r>
          </a:p>
          <a:p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Dw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ddim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b="1" strike="sngStrike" err="1">
                <a:solidFill>
                  <a:srgbClr val="FF0000"/>
                </a:solidFill>
                <a:latin typeface="Aptos"/>
                <a:cs typeface="Segoe UI"/>
              </a:rPr>
              <a:t>yn</a:t>
            </a:r>
            <a:r>
              <a:rPr lang="en-US" sz="3200" b="1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eisiau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 </a:t>
            </a:r>
            <a:r>
              <a:rPr lang="en-US" sz="3200" err="1">
                <a:solidFill>
                  <a:srgbClr val="002060"/>
                </a:solidFill>
                <a:latin typeface="Aptos"/>
                <a:cs typeface="Segoe UI"/>
              </a:rPr>
              <a:t>coffi</a:t>
            </a:r>
            <a:r>
              <a:rPr lang="en-US" sz="3200" dirty="0">
                <a:solidFill>
                  <a:srgbClr val="002060"/>
                </a:solidFill>
                <a:latin typeface="Aptos"/>
                <a:cs typeface="Segoe UI"/>
              </a:rPr>
              <a:t>.</a:t>
            </a:r>
            <a:r>
              <a:rPr lang="en-US" sz="3200" dirty="0">
                <a:latin typeface="Aptos"/>
                <a:cs typeface="Segoe UI"/>
              </a:rPr>
              <a:t>​</a:t>
            </a:r>
          </a:p>
        </p:txBody>
      </p:sp>
      <p:pic>
        <p:nvPicPr>
          <p:cNvPr id="5" name="Graphic 11" descr="Checkmark with solid fill">
            <a:extLst>
              <a:ext uri="{FF2B5EF4-FFF2-40B4-BE49-F238E27FC236}">
                <a16:creationId xmlns:a16="http://schemas.microsoft.com/office/drawing/2014/main" id="{D4966F68-CCC3-95E3-622D-DBA3F61EE2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533854" y="1512578"/>
            <a:ext cx="914400" cy="914400"/>
          </a:xfrm>
          <a:prstGeom prst="rect">
            <a:avLst/>
          </a:prstGeom>
        </p:spPr>
      </p:pic>
      <p:pic>
        <p:nvPicPr>
          <p:cNvPr id="6" name="Graphic 9" descr="Close with solid fill">
            <a:extLst>
              <a:ext uri="{FF2B5EF4-FFF2-40B4-BE49-F238E27FC236}">
                <a16:creationId xmlns:a16="http://schemas.microsoft.com/office/drawing/2014/main" id="{F822905B-BFFE-469A-EB04-EA17E68BF9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099650" y="3063507"/>
            <a:ext cx="914400" cy="914400"/>
          </a:xfrm>
          <a:prstGeom prst="rect">
            <a:avLst/>
          </a:prstGeom>
        </p:spPr>
      </p:pic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2B45DB5-6ACD-869C-7A9F-029592DBE4BD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6376956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4E189C-F6CD-43EB-91F9-B0E5EB7F1B4D}"/>
              </a:ext>
            </a:extLst>
          </p:cNvPr>
          <p:cNvSpPr txBox="1"/>
          <p:nvPr/>
        </p:nvSpPr>
        <p:spPr>
          <a:xfrm>
            <a:off x="3941186" y="89397"/>
            <a:ext cx="4307225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FFFFFF"/>
                </a:solidFill>
              </a:rPr>
              <a:t>Dw </a:t>
            </a:r>
            <a:r>
              <a:rPr lang="en-US" sz="4400" b="1" err="1">
                <a:solidFill>
                  <a:srgbClr val="FFFFFF"/>
                </a:solidFill>
              </a:rPr>
              <a:t>i</a:t>
            </a:r>
            <a:r>
              <a:rPr lang="en-US" sz="4400" b="1" dirty="0">
                <a:solidFill>
                  <a:srgbClr val="FFFFFF"/>
                </a:solidFill>
              </a:rPr>
              <a:t> </a:t>
            </a:r>
            <a:r>
              <a:rPr lang="en-US" sz="4400" b="1" err="1">
                <a:solidFill>
                  <a:srgbClr val="FFFFFF"/>
                </a:solidFill>
              </a:rPr>
              <a:t>eisiau</a:t>
            </a:r>
            <a:r>
              <a:rPr lang="en-US" sz="4400" b="1" dirty="0">
                <a:solidFill>
                  <a:srgbClr val="FFFFFF"/>
                </a:solidFill>
              </a:rPr>
              <a:t> ...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966438" y="269023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oren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B36CE88-5FC8-12EF-EC16-FC5A9E98DAD5}"/>
              </a:ext>
            </a:extLst>
          </p:cNvPr>
          <p:cNvSpPr txBox="1"/>
          <p:nvPr/>
        </p:nvSpPr>
        <p:spPr>
          <a:xfrm>
            <a:off x="1732341" y="5213193"/>
            <a:ext cx="202766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ffrwyth</a:t>
            </a:r>
          </a:p>
        </p:txBody>
      </p:sp>
      <p:pic>
        <p:nvPicPr>
          <p:cNvPr id="11" name="Picture 10" descr="A glass of yellow liquid&#10;&#10;Description automatically generated">
            <a:extLst>
              <a:ext uri="{FF2B5EF4-FFF2-40B4-BE49-F238E27FC236}">
                <a16:creationId xmlns:a16="http://schemas.microsoft.com/office/drawing/2014/main" id="{92FA2853-FEA4-514B-FB2C-9230C7AB2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7035" y="1111405"/>
            <a:ext cx="1222376" cy="187526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F46C9E6-20B7-7407-8FF5-9F5385851A54}"/>
              </a:ext>
            </a:extLst>
          </p:cNvPr>
          <p:cNvSpPr txBox="1"/>
          <p:nvPr/>
        </p:nvSpPr>
        <p:spPr>
          <a:xfrm>
            <a:off x="3572496" y="298973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diod</a:t>
            </a:r>
            <a:endParaRPr lang="en-US" sz="2400">
              <a:solidFill>
                <a:srgbClr val="002060"/>
              </a:solidFill>
            </a:endParaRPr>
          </a:p>
        </p:txBody>
      </p:sp>
      <p:pic>
        <p:nvPicPr>
          <p:cNvPr id="19" name="Picture 18" descr="A glass of water with a white cap&#10;&#10;Description automatically generated">
            <a:extLst>
              <a:ext uri="{FF2B5EF4-FFF2-40B4-BE49-F238E27FC236}">
                <a16:creationId xmlns:a16="http://schemas.microsoft.com/office/drawing/2014/main" id="{C9E4C493-BFB5-A041-8D11-D1C299446D0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859029" y="3794446"/>
            <a:ext cx="1207641" cy="181486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ACBF93D2-681A-6FAE-FB57-57969853C1AD}"/>
              </a:ext>
            </a:extLst>
          </p:cNvPr>
          <p:cNvSpPr txBox="1"/>
          <p:nvPr/>
        </p:nvSpPr>
        <p:spPr>
          <a:xfrm>
            <a:off x="2745009" y="378977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dŵr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42EC6BE-1241-6C45-B6EB-356A0DC391A3}"/>
              </a:ext>
            </a:extLst>
          </p:cNvPr>
          <p:cNvSpPr txBox="1"/>
          <p:nvPr/>
        </p:nvSpPr>
        <p:spPr>
          <a:xfrm>
            <a:off x="6223309" y="2995997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brechdan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BB084DC-D799-4DDF-DE01-FADAE7B99F43}"/>
              </a:ext>
            </a:extLst>
          </p:cNvPr>
          <p:cNvSpPr txBox="1"/>
          <p:nvPr/>
        </p:nvSpPr>
        <p:spPr>
          <a:xfrm>
            <a:off x="8203540" y="2687914"/>
            <a:ext cx="24737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tost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5D1EF767-0136-9E26-3C1A-4D81804178B8}"/>
              </a:ext>
            </a:extLst>
          </p:cNvPr>
          <p:cNvSpPr txBox="1"/>
          <p:nvPr/>
        </p:nvSpPr>
        <p:spPr>
          <a:xfrm>
            <a:off x="7246573" y="4901700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dirty="0">
                <a:solidFill>
                  <a:srgbClr val="002060"/>
                </a:solidFill>
              </a:rPr>
              <a:t>banana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555B015-9A10-1362-F101-88CD50149DCE}"/>
              </a:ext>
            </a:extLst>
          </p:cNvPr>
          <p:cNvSpPr txBox="1"/>
          <p:nvPr/>
        </p:nvSpPr>
        <p:spPr>
          <a:xfrm>
            <a:off x="8207762" y="3789631"/>
            <a:ext cx="17581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llaeth</a:t>
            </a:r>
            <a:endParaRPr lang="en-US" sz="2400">
              <a:solidFill>
                <a:srgbClr val="002060"/>
              </a:solidFill>
            </a:endParaRPr>
          </a:p>
        </p:txBody>
      </p:sp>
      <p:pic>
        <p:nvPicPr>
          <p:cNvPr id="13" name="Picture 12" descr="A milk jug with a red label&#10;&#10;Description automatically generated">
            <a:extLst>
              <a:ext uri="{FF2B5EF4-FFF2-40B4-BE49-F238E27FC236}">
                <a16:creationId xmlns:a16="http://schemas.microsoft.com/office/drawing/2014/main" id="{D98A6A69-05BC-3C2E-2C31-2767B2F45E5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444143" y="3375538"/>
            <a:ext cx="1696515" cy="2319364"/>
          </a:xfrm>
          <a:prstGeom prst="rect">
            <a:avLst/>
          </a:prstGeom>
        </p:spPr>
      </p:pic>
      <p:pic>
        <p:nvPicPr>
          <p:cNvPr id="17" name="Picture 16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F6DA00B5-B87F-A950-D76F-449C5255C2D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223048" y="864993"/>
            <a:ext cx="2134443" cy="196819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CCE2DF9-F3AE-4B00-DF34-9674438A000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56682" y="3877747"/>
            <a:ext cx="1764094" cy="2058677"/>
          </a:xfrm>
          <a:prstGeom prst="rect">
            <a:avLst/>
          </a:prstGeom>
        </p:spPr>
      </p:pic>
      <p:pic>
        <p:nvPicPr>
          <p:cNvPr id="22" name="Picture 21" descr="A drawing of an orange&#10;&#10;Description automatically generated">
            <a:extLst>
              <a:ext uri="{FF2B5EF4-FFF2-40B4-BE49-F238E27FC236}">
                <a16:creationId xmlns:a16="http://schemas.microsoft.com/office/drawing/2014/main" id="{542837FD-BED8-29CB-378C-B20EE56FA329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67852" y="939776"/>
            <a:ext cx="1775556" cy="1752175"/>
          </a:xfrm>
          <a:prstGeom prst="rect">
            <a:avLst/>
          </a:prstGeom>
        </p:spPr>
      </p:pic>
      <p:pic>
        <p:nvPicPr>
          <p:cNvPr id="24" name="Picture 23" descr="A bowl of fruit&#10;&#10;Description automatically generated">
            <a:extLst>
              <a:ext uri="{FF2B5EF4-FFF2-40B4-BE49-F238E27FC236}">
                <a16:creationId xmlns:a16="http://schemas.microsoft.com/office/drawing/2014/main" id="{67B977CC-4B3A-2434-A97B-49BDC60AF8B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8703" y="3632417"/>
            <a:ext cx="1916494" cy="1817040"/>
          </a:xfrm>
          <a:prstGeom prst="rect">
            <a:avLst/>
          </a:prstGeom>
        </p:spPr>
      </p:pic>
      <p:pic>
        <p:nvPicPr>
          <p:cNvPr id="25" name="Picture 24" descr="A sandwich on a plate&#10;&#10;Description automatically generated">
            <a:extLst>
              <a:ext uri="{FF2B5EF4-FFF2-40B4-BE49-F238E27FC236}">
                <a16:creationId xmlns:a16="http://schemas.microsoft.com/office/drawing/2014/main" id="{A9CC4B3D-AEE7-9795-8952-8DEA92A1F371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56465" y="1192063"/>
            <a:ext cx="2492623" cy="1804747"/>
          </a:xfrm>
          <a:prstGeom prst="rect">
            <a:avLst/>
          </a:prstGeom>
        </p:spPr>
      </p:pic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C04F015-D43C-D114-5FF9-184FD8B94E1B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77340601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C787F8-FEAA-FC28-4478-C02F23E1F4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018F435-D11E-939C-6835-E5AB68181166}"/>
              </a:ext>
            </a:extLst>
          </p:cNvPr>
          <p:cNvSpPr txBox="1"/>
          <p:nvPr/>
        </p:nvSpPr>
        <p:spPr>
          <a:xfrm>
            <a:off x="533400" y="1371739"/>
            <a:ext cx="5740400" cy="4699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y-GB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6243CB7-5632-BD4D-C78F-49299C50F68F}"/>
              </a:ext>
            </a:extLst>
          </p:cNvPr>
          <p:cNvSpPr/>
          <p:nvPr/>
        </p:nvSpPr>
        <p:spPr>
          <a:xfrm>
            <a:off x="790980" y="1300955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50293D3-E4D0-25EF-25A4-08161E5D6E1D}"/>
              </a:ext>
            </a:extLst>
          </p:cNvPr>
          <p:cNvSpPr/>
          <p:nvPr/>
        </p:nvSpPr>
        <p:spPr>
          <a:xfrm>
            <a:off x="3534882" y="1269838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CD7067B2-662C-69BD-7F90-C792E4DBF1DF}"/>
              </a:ext>
            </a:extLst>
          </p:cNvPr>
          <p:cNvSpPr/>
          <p:nvPr/>
        </p:nvSpPr>
        <p:spPr>
          <a:xfrm>
            <a:off x="3486582" y="323335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1DE8A33-9656-0278-3CB7-F50DE4CE2090}"/>
              </a:ext>
            </a:extLst>
          </p:cNvPr>
          <p:cNvSpPr/>
          <p:nvPr/>
        </p:nvSpPr>
        <p:spPr>
          <a:xfrm>
            <a:off x="712661" y="3233474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E5595726-D450-7928-FC95-8EAD1F277671}"/>
              </a:ext>
            </a:extLst>
          </p:cNvPr>
          <p:cNvSpPr/>
          <p:nvPr/>
        </p:nvSpPr>
        <p:spPr>
          <a:xfrm>
            <a:off x="6340814" y="121463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FD4CF0CC-4C1C-E413-0689-F9B566B34331}"/>
              </a:ext>
            </a:extLst>
          </p:cNvPr>
          <p:cNvSpPr/>
          <p:nvPr/>
        </p:nvSpPr>
        <p:spPr>
          <a:xfrm>
            <a:off x="6359944" y="3172967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015FC4C1-A34B-8B6A-F5E9-5B920E79A6F3}"/>
              </a:ext>
            </a:extLst>
          </p:cNvPr>
          <p:cNvSpPr/>
          <p:nvPr/>
        </p:nvSpPr>
        <p:spPr>
          <a:xfrm>
            <a:off x="9202276" y="3194868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7" name="Picture 6" descr="A rainbow colored paint splatter&#10;&#10;Description automatically generated">
            <a:extLst>
              <a:ext uri="{FF2B5EF4-FFF2-40B4-BE49-F238E27FC236}">
                <a16:creationId xmlns:a16="http://schemas.microsoft.com/office/drawing/2014/main" id="{542E66A6-C062-4376-AFE3-230719F96F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602" y="1386559"/>
            <a:ext cx="1282700" cy="1308100"/>
          </a:xfrm>
          <a:prstGeom prst="rect">
            <a:avLst/>
          </a:prstGeom>
        </p:spPr>
      </p:pic>
      <p:pic>
        <p:nvPicPr>
          <p:cNvPr id="25" name="Picture 24" descr="A cartoon of a glue bottle&#10;&#10;Description automatically generated">
            <a:extLst>
              <a:ext uri="{FF2B5EF4-FFF2-40B4-BE49-F238E27FC236}">
                <a16:creationId xmlns:a16="http://schemas.microsoft.com/office/drawing/2014/main" id="{5A3E8B71-9470-3CC8-2E62-5F1907C394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784" t="7407" r="32503" b="12677"/>
          <a:stretch/>
        </p:blipFill>
        <p:spPr>
          <a:xfrm>
            <a:off x="4097772" y="1501219"/>
            <a:ext cx="762000" cy="1023137"/>
          </a:xfrm>
          <a:prstGeom prst="rect">
            <a:avLst/>
          </a:prstGeom>
        </p:spPr>
      </p:pic>
      <p:sp>
        <p:nvSpPr>
          <p:cNvPr id="26" name="Rounded Rectangle 25">
            <a:extLst>
              <a:ext uri="{FF2B5EF4-FFF2-40B4-BE49-F238E27FC236}">
                <a16:creationId xmlns:a16="http://schemas.microsoft.com/office/drawing/2014/main" id="{3147F206-150C-3100-749D-F58FB55C2BF9}"/>
              </a:ext>
            </a:extLst>
          </p:cNvPr>
          <p:cNvSpPr/>
          <p:nvPr/>
        </p:nvSpPr>
        <p:spPr>
          <a:xfrm>
            <a:off x="809850" y="129765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paent.</a:t>
            </a:r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8DB6435E-45E0-D5D9-63B6-65E69FCFF892}"/>
              </a:ext>
            </a:extLst>
          </p:cNvPr>
          <p:cNvSpPr/>
          <p:nvPr/>
        </p:nvSpPr>
        <p:spPr>
          <a:xfrm>
            <a:off x="3527830" y="1253773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glud.</a:t>
            </a:r>
          </a:p>
        </p:txBody>
      </p:sp>
      <p:pic>
        <p:nvPicPr>
          <p:cNvPr id="28" name="Picture 27" descr="A blue book with white pages&#10;&#10;Description automatically generated">
            <a:extLst>
              <a:ext uri="{FF2B5EF4-FFF2-40B4-BE49-F238E27FC236}">
                <a16:creationId xmlns:a16="http://schemas.microsoft.com/office/drawing/2014/main" id="{520A7315-E1F0-C0CC-6A38-E851E30866A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1863" y="1302068"/>
            <a:ext cx="1528908" cy="1281680"/>
          </a:xfrm>
          <a:prstGeom prst="rect">
            <a:avLst/>
          </a:prstGeom>
        </p:spPr>
      </p:pic>
      <p:sp>
        <p:nvSpPr>
          <p:cNvPr id="29" name="Rounded Rectangle 28">
            <a:extLst>
              <a:ext uri="{FF2B5EF4-FFF2-40B4-BE49-F238E27FC236}">
                <a16:creationId xmlns:a16="http://schemas.microsoft.com/office/drawing/2014/main" id="{049EB61A-E50D-D2C7-1802-E29B010C8B6A}"/>
              </a:ext>
            </a:extLst>
          </p:cNvPr>
          <p:cNvSpPr/>
          <p:nvPr/>
        </p:nvSpPr>
        <p:spPr>
          <a:xfrm>
            <a:off x="6354507" y="120875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llyfr.</a:t>
            </a:r>
          </a:p>
        </p:txBody>
      </p:sp>
      <p:pic>
        <p:nvPicPr>
          <p:cNvPr id="30" name="Picture 29" descr="A row of books on a table&#10;&#10;Description automatically generated">
            <a:extLst>
              <a:ext uri="{FF2B5EF4-FFF2-40B4-BE49-F238E27FC236}">
                <a16:creationId xmlns:a16="http://schemas.microsoft.com/office/drawing/2014/main" id="{E667DDBC-85AC-D6B6-E9FD-2D1CDFD06A6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6386" t="14140" r="6850" b="15407"/>
          <a:stretch/>
        </p:blipFill>
        <p:spPr>
          <a:xfrm>
            <a:off x="893757" y="3369123"/>
            <a:ext cx="1784350" cy="1214601"/>
          </a:xfrm>
          <a:prstGeom prst="rect">
            <a:avLst/>
          </a:prstGeom>
        </p:spPr>
      </p:pic>
      <p:sp>
        <p:nvSpPr>
          <p:cNvPr id="31" name="Rounded Rectangle 30">
            <a:extLst>
              <a:ext uri="{FF2B5EF4-FFF2-40B4-BE49-F238E27FC236}">
                <a16:creationId xmlns:a16="http://schemas.microsoft.com/office/drawing/2014/main" id="{899BC9DF-D2C7-01C0-6F90-AC818547E991}"/>
              </a:ext>
            </a:extLst>
          </p:cNvPr>
          <p:cNvSpPr/>
          <p:nvPr/>
        </p:nvSpPr>
        <p:spPr>
          <a:xfrm>
            <a:off x="638886" y="3233353"/>
            <a:ext cx="2222497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llyfrau.</a:t>
            </a:r>
            <a:endParaRPr lang="cy-GB" sz="2300" dirty="0"/>
          </a:p>
        </p:txBody>
      </p:sp>
      <p:pic>
        <p:nvPicPr>
          <p:cNvPr id="32" name="Picture 31" descr="A piece of paper with red line&#10;&#10;Description automatically generated">
            <a:extLst>
              <a:ext uri="{FF2B5EF4-FFF2-40B4-BE49-F238E27FC236}">
                <a16:creationId xmlns:a16="http://schemas.microsoft.com/office/drawing/2014/main" id="{C1052819-01A3-8577-53BB-44D151DC9A1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-40000"/>
                    </a14:imgEffect>
                  </a14:imgLayer>
                </a14:imgProps>
              </a:ext>
            </a:extLst>
          </a:blip>
          <a:srcRect l="21808" t="8358" r="17184" b="12422"/>
          <a:stretch/>
        </p:blipFill>
        <p:spPr>
          <a:xfrm>
            <a:off x="3905971" y="3395707"/>
            <a:ext cx="1231106" cy="1192478"/>
          </a:xfrm>
          <a:prstGeom prst="rect">
            <a:avLst/>
          </a:prstGeom>
          <a:ln w="952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7EBADFBF-3FD4-E932-CD9F-4F2EB5310059}"/>
              </a:ext>
            </a:extLst>
          </p:cNvPr>
          <p:cNvSpPr/>
          <p:nvPr/>
        </p:nvSpPr>
        <p:spPr>
          <a:xfrm>
            <a:off x="3478863" y="3233353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papur.</a:t>
            </a:r>
          </a:p>
        </p:txBody>
      </p:sp>
      <p:pic>
        <p:nvPicPr>
          <p:cNvPr id="36" name="Picture 35" descr="A group of coats on swingers&#10;&#10;Description automatically generated">
            <a:extLst>
              <a:ext uri="{FF2B5EF4-FFF2-40B4-BE49-F238E27FC236}">
                <a16:creationId xmlns:a16="http://schemas.microsoft.com/office/drawing/2014/main" id="{4FFBA423-FCA3-CEAD-BC97-26E48DFC53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67894" y="3338546"/>
            <a:ext cx="1281425" cy="1306800"/>
          </a:xfrm>
          <a:prstGeom prst="rect">
            <a:avLst/>
          </a:prstGeom>
        </p:spPr>
      </p:pic>
      <p:sp>
        <p:nvSpPr>
          <p:cNvPr id="37" name="Rounded Rectangle 36">
            <a:extLst>
              <a:ext uri="{FF2B5EF4-FFF2-40B4-BE49-F238E27FC236}">
                <a16:creationId xmlns:a16="http://schemas.microsoft.com/office/drawing/2014/main" id="{954BA3B9-6FFB-26D7-A781-972D5491D145}"/>
              </a:ext>
            </a:extLst>
          </p:cNvPr>
          <p:cNvSpPr/>
          <p:nvPr/>
        </p:nvSpPr>
        <p:spPr>
          <a:xfrm>
            <a:off x="6340814" y="3159446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cotiau.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52D003-69A4-2A11-81ED-BE5F07B4427B}"/>
              </a:ext>
            </a:extLst>
          </p:cNvPr>
          <p:cNvSpPr txBox="1"/>
          <p:nvPr/>
        </p:nvSpPr>
        <p:spPr>
          <a:xfrm>
            <a:off x="459287" y="183766"/>
            <a:ext cx="11273425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5715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Dw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i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eisiau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…</a:t>
            </a:r>
            <a:endParaRPr lang="en-US" sz="4000" i="1" dirty="0">
              <a:solidFill>
                <a:schemeClr val="bg1"/>
              </a:solidFill>
              <a:latin typeface="Aptos"/>
              <a:cs typeface="Arial"/>
            </a:endParaRP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6B164F88-E8E0-3C7A-0A75-A6792FEAECB6}"/>
              </a:ext>
            </a:extLst>
          </p:cNvPr>
          <p:cNvSpPr/>
          <p:nvPr/>
        </p:nvSpPr>
        <p:spPr>
          <a:xfrm>
            <a:off x="9138776" y="1214633"/>
            <a:ext cx="2108200" cy="14859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5A53AD6-CBA8-F34C-0981-AC925F473C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4970" y="1332020"/>
            <a:ext cx="955811" cy="1221776"/>
          </a:xfrm>
          <a:prstGeom prst="rect">
            <a:avLst/>
          </a:prstGeom>
        </p:spPr>
      </p:pic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E4B09925-9A30-040F-1BA3-BFF399335EEA}"/>
              </a:ext>
            </a:extLst>
          </p:cNvPr>
          <p:cNvSpPr/>
          <p:nvPr/>
        </p:nvSpPr>
        <p:spPr>
          <a:xfrm>
            <a:off x="9011776" y="1208759"/>
            <a:ext cx="2235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ffedog.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6E5E79D8-FC51-D78C-D4E5-E824E285544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0565" y="3326930"/>
            <a:ext cx="955811" cy="1221776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121C3CC0-569F-020F-9EEB-9C12AFA44E88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4327" y="3305029"/>
            <a:ext cx="955811" cy="1221776"/>
          </a:xfrm>
          <a:prstGeom prst="rect">
            <a:avLst/>
          </a:prstGeom>
        </p:spPr>
      </p:pic>
      <p:sp>
        <p:nvSpPr>
          <p:cNvPr id="35" name="Rounded Rectangle 34">
            <a:extLst>
              <a:ext uri="{FF2B5EF4-FFF2-40B4-BE49-F238E27FC236}">
                <a16:creationId xmlns:a16="http://schemas.microsoft.com/office/drawing/2014/main" id="{EB59CA56-38FB-7040-87E4-F39D8BC322BB}"/>
              </a:ext>
            </a:extLst>
          </p:cNvPr>
          <p:cNvSpPr/>
          <p:nvPr/>
        </p:nvSpPr>
        <p:spPr>
          <a:xfrm>
            <a:off x="9192764" y="3172967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ffedogau.</a:t>
            </a:r>
          </a:p>
        </p:txBody>
      </p:sp>
      <p:sp>
        <p:nvSpPr>
          <p:cNvPr id="38" name="Rounded Rectangle 37">
            <a:extLst>
              <a:ext uri="{FF2B5EF4-FFF2-40B4-BE49-F238E27FC236}">
                <a16:creationId xmlns:a16="http://schemas.microsoft.com/office/drawing/2014/main" id="{D790C61C-D461-AF8E-7E15-7EAA84FC554F}"/>
              </a:ext>
            </a:extLst>
          </p:cNvPr>
          <p:cNvSpPr/>
          <p:nvPr/>
        </p:nvSpPr>
        <p:spPr>
          <a:xfrm>
            <a:off x="638886" y="5044176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40" name="Picture 39" descr="A yellow bucket with green lid&#10;&#10;AI-generated content may be incorrect.">
            <a:extLst>
              <a:ext uri="{FF2B5EF4-FFF2-40B4-BE49-F238E27FC236}">
                <a16:creationId xmlns:a16="http://schemas.microsoft.com/office/drawing/2014/main" id="{89101058-0982-99D1-1318-0EDC5716596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002" y="5167419"/>
            <a:ext cx="1384300" cy="1308100"/>
          </a:xfrm>
          <a:prstGeom prst="rect">
            <a:avLst/>
          </a:prstGeom>
        </p:spPr>
      </p:pic>
      <p:sp>
        <p:nvSpPr>
          <p:cNvPr id="41" name="Rounded Rectangle 40">
            <a:extLst>
              <a:ext uri="{FF2B5EF4-FFF2-40B4-BE49-F238E27FC236}">
                <a16:creationId xmlns:a16="http://schemas.microsoft.com/office/drawing/2014/main" id="{85136173-FD6F-83B4-E99C-18EDEE3A0D02}"/>
              </a:ext>
            </a:extLst>
          </p:cNvPr>
          <p:cNvSpPr/>
          <p:nvPr/>
        </p:nvSpPr>
        <p:spPr>
          <a:xfrm>
            <a:off x="598943" y="5031337"/>
            <a:ext cx="2160716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teganau.</a:t>
            </a:r>
          </a:p>
        </p:txBody>
      </p:sp>
      <p:sp>
        <p:nvSpPr>
          <p:cNvPr id="45" name="Rounded Rectangle 44">
            <a:extLst>
              <a:ext uri="{FF2B5EF4-FFF2-40B4-BE49-F238E27FC236}">
                <a16:creationId xmlns:a16="http://schemas.microsoft.com/office/drawing/2014/main" id="{9AF30D6A-ACBC-C8B1-7034-CF46F1633AE9}"/>
              </a:ext>
            </a:extLst>
          </p:cNvPr>
          <p:cNvSpPr/>
          <p:nvPr/>
        </p:nvSpPr>
        <p:spPr>
          <a:xfrm>
            <a:off x="3534882" y="5078519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pic>
        <p:nvPicPr>
          <p:cNvPr id="47" name="Picture 46">
            <a:extLst>
              <a:ext uri="{FF2B5EF4-FFF2-40B4-BE49-F238E27FC236}">
                <a16:creationId xmlns:a16="http://schemas.microsoft.com/office/drawing/2014/main" id="{9E87BAEE-069D-1B20-556C-205E5BFE43F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1991" y="5183867"/>
            <a:ext cx="1384300" cy="1308100"/>
          </a:xfrm>
          <a:prstGeom prst="rect">
            <a:avLst/>
          </a:prstGeom>
        </p:spPr>
      </p:pic>
      <p:sp>
        <p:nvSpPr>
          <p:cNvPr id="48" name="Rounded Rectangle 47">
            <a:extLst>
              <a:ext uri="{FF2B5EF4-FFF2-40B4-BE49-F238E27FC236}">
                <a16:creationId xmlns:a16="http://schemas.microsoft.com/office/drawing/2014/main" id="{5C138DB5-C007-AA92-FA64-B182860FC6BD}"/>
              </a:ext>
            </a:extLst>
          </p:cNvPr>
          <p:cNvSpPr/>
          <p:nvPr/>
        </p:nvSpPr>
        <p:spPr>
          <a:xfrm>
            <a:off x="6354507" y="5094967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49" name="Rounded Rectangle 48">
            <a:extLst>
              <a:ext uri="{FF2B5EF4-FFF2-40B4-BE49-F238E27FC236}">
                <a16:creationId xmlns:a16="http://schemas.microsoft.com/office/drawing/2014/main" id="{40C8AFA7-1E9B-CA2D-898D-B239E7B73E35}"/>
              </a:ext>
            </a:extLst>
          </p:cNvPr>
          <p:cNvSpPr/>
          <p:nvPr/>
        </p:nvSpPr>
        <p:spPr>
          <a:xfrm>
            <a:off x="9200227" y="5078519"/>
            <a:ext cx="2108200" cy="1485900"/>
          </a:xfrm>
          <a:prstGeom prst="round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y-GB" sz="2800" dirty="0"/>
          </a:p>
        </p:txBody>
      </p:sp>
      <p:sp>
        <p:nvSpPr>
          <p:cNvPr id="50" name="Rounded Rectangle 49">
            <a:extLst>
              <a:ext uri="{FF2B5EF4-FFF2-40B4-BE49-F238E27FC236}">
                <a16:creationId xmlns:a16="http://schemas.microsoft.com/office/drawing/2014/main" id="{2458D65C-8F6E-C570-A71E-8C903DAF7A90}"/>
              </a:ext>
            </a:extLst>
          </p:cNvPr>
          <p:cNvSpPr/>
          <p:nvPr/>
        </p:nvSpPr>
        <p:spPr>
          <a:xfrm>
            <a:off x="3527419" y="5062454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miniwr.</a:t>
            </a:r>
          </a:p>
        </p:txBody>
      </p:sp>
      <p:pic>
        <p:nvPicPr>
          <p:cNvPr id="52" name="Picture 51">
            <a:extLst>
              <a:ext uri="{FF2B5EF4-FFF2-40B4-BE49-F238E27FC236}">
                <a16:creationId xmlns:a16="http://schemas.microsoft.com/office/drawing/2014/main" id="{D9FC400A-0714-F8AC-4979-C671BDBA8FFB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8916" y="5255993"/>
            <a:ext cx="1281425" cy="1210888"/>
          </a:xfrm>
          <a:prstGeom prst="rect">
            <a:avLst/>
          </a:prstGeom>
        </p:spPr>
      </p:pic>
      <p:sp>
        <p:nvSpPr>
          <p:cNvPr id="53" name="Rounded Rectangle 52">
            <a:extLst>
              <a:ext uri="{FF2B5EF4-FFF2-40B4-BE49-F238E27FC236}">
                <a16:creationId xmlns:a16="http://schemas.microsoft.com/office/drawing/2014/main" id="{BB2363C3-2306-A381-C171-368572DA1D80}"/>
              </a:ext>
            </a:extLst>
          </p:cNvPr>
          <p:cNvSpPr/>
          <p:nvPr/>
        </p:nvSpPr>
        <p:spPr>
          <a:xfrm>
            <a:off x="6359944" y="507851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pensiliau.</a:t>
            </a:r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387FA51C-E467-4FE2-6517-4BF5934529B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94647" y="5230919"/>
            <a:ext cx="1384300" cy="1308100"/>
          </a:xfrm>
          <a:prstGeom prst="rect">
            <a:avLst/>
          </a:prstGeom>
        </p:spPr>
      </p:pic>
      <p:sp>
        <p:nvSpPr>
          <p:cNvPr id="57" name="Rounded Rectangle 56">
            <a:extLst>
              <a:ext uri="{FF2B5EF4-FFF2-40B4-BE49-F238E27FC236}">
                <a16:creationId xmlns:a16="http://schemas.microsoft.com/office/drawing/2014/main" id="{34052E28-818F-2991-BB15-8336DE57D947}"/>
              </a:ext>
            </a:extLst>
          </p:cNvPr>
          <p:cNvSpPr/>
          <p:nvPr/>
        </p:nvSpPr>
        <p:spPr>
          <a:xfrm>
            <a:off x="9192764" y="5078519"/>
            <a:ext cx="2108200" cy="14859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 dirty="0"/>
              <a:t>Dw i eisiau rwber.</a:t>
            </a:r>
          </a:p>
        </p:txBody>
      </p:sp>
    </p:spTree>
    <p:extLst>
      <p:ext uri="{BB962C8B-B14F-4D97-AF65-F5344CB8AC3E}">
        <p14:creationId xmlns:p14="http://schemas.microsoft.com/office/powerpoint/2010/main" val="3603231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9" grpId="0" animBg="1"/>
      <p:bldP spid="31" grpId="0" animBg="1"/>
      <p:bldP spid="33" grpId="0" animBg="1"/>
      <p:bldP spid="37" grpId="0" animBg="1"/>
      <p:bldP spid="21" grpId="0" animBg="1"/>
      <p:bldP spid="35" grpId="0" animBg="1"/>
      <p:bldP spid="41" grpId="0" animBg="1"/>
      <p:bldP spid="50" grpId="0" animBg="1"/>
      <p:bldP spid="53" grpId="0" animBg="1"/>
      <p:bldP spid="57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908D99EE-1237-233F-5486-9C988E81E76C}"/>
              </a:ext>
            </a:extLst>
          </p:cNvPr>
          <p:cNvSpPr txBox="1"/>
          <p:nvPr/>
        </p:nvSpPr>
        <p:spPr>
          <a:xfrm>
            <a:off x="3985677" y="3031309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darllen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636558C-2513-C635-9C17-784961CAA00D}"/>
              </a:ext>
            </a:extLst>
          </p:cNvPr>
          <p:cNvSpPr txBox="1"/>
          <p:nvPr/>
        </p:nvSpPr>
        <p:spPr>
          <a:xfrm>
            <a:off x="1259157" y="2801742"/>
            <a:ext cx="131212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rhedeg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77F651A-F0B9-7026-27AC-672B3E882CB8}"/>
              </a:ext>
            </a:extLst>
          </p:cNvPr>
          <p:cNvSpPr txBox="1"/>
          <p:nvPr/>
        </p:nvSpPr>
        <p:spPr>
          <a:xfrm>
            <a:off x="6484463" y="3990292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peintio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1D61E27-E31E-F760-E0D6-E8FA4E43B1A8}"/>
              </a:ext>
            </a:extLst>
          </p:cNvPr>
          <p:cNvSpPr txBox="1"/>
          <p:nvPr/>
        </p:nvSpPr>
        <p:spPr>
          <a:xfrm>
            <a:off x="6486291" y="3159511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canu</a:t>
            </a:r>
            <a:endParaRPr lang="en-US" sz="2400">
              <a:solidFill>
                <a:srgbClr val="002060"/>
              </a:solidFill>
            </a:endParaRPr>
          </a:p>
        </p:txBody>
      </p:sp>
      <p:pic>
        <p:nvPicPr>
          <p:cNvPr id="2" name="Picture 1" descr="A cartoon of a child running&#10;&#10;Description automatically generated">
            <a:extLst>
              <a:ext uri="{FF2B5EF4-FFF2-40B4-BE49-F238E27FC236}">
                <a16:creationId xmlns:a16="http://schemas.microsoft.com/office/drawing/2014/main" id="{07F5063D-DF3D-B6E3-25EA-4CC1E5CEA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43776" y="1018478"/>
            <a:ext cx="1327094" cy="1773044"/>
          </a:xfrm>
          <a:prstGeom prst="rect">
            <a:avLst/>
          </a:prstGeom>
        </p:spPr>
      </p:pic>
      <p:pic>
        <p:nvPicPr>
          <p:cNvPr id="4" name="Picture 3" descr="A cartoon of a child singing&#10;&#10;Description automatically generated">
            <a:extLst>
              <a:ext uri="{FF2B5EF4-FFF2-40B4-BE49-F238E27FC236}">
                <a16:creationId xmlns:a16="http://schemas.microsoft.com/office/drawing/2014/main" id="{3E678E32-C5FE-2C9E-209D-BD41152E4A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656629" y="1181100"/>
            <a:ext cx="1429583" cy="2042532"/>
          </a:xfrm>
          <a:prstGeom prst="rect">
            <a:avLst/>
          </a:prstGeom>
        </p:spPr>
      </p:pic>
      <p:pic>
        <p:nvPicPr>
          <p:cNvPr id="5" name="Picture 4" descr="A cartoon of a child reading a book&#10;&#10;Description automatically generated">
            <a:extLst>
              <a:ext uri="{FF2B5EF4-FFF2-40B4-BE49-F238E27FC236}">
                <a16:creationId xmlns:a16="http://schemas.microsoft.com/office/drawing/2014/main" id="{FE6D9141-E693-3F72-7A84-E130FA0D8E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95953" y="1250795"/>
            <a:ext cx="1687460" cy="1903142"/>
          </a:xfrm>
          <a:prstGeom prst="rect">
            <a:avLst/>
          </a:prstGeom>
        </p:spPr>
      </p:pic>
      <p:pic>
        <p:nvPicPr>
          <p:cNvPr id="9" name="Picture 8" descr="A cartoon of a child coloring&#10;&#10;Description automatically generated">
            <a:extLst>
              <a:ext uri="{FF2B5EF4-FFF2-40B4-BE49-F238E27FC236}">
                <a16:creationId xmlns:a16="http://schemas.microsoft.com/office/drawing/2014/main" id="{AAB5BF32-D2DB-06F6-2194-B5BC020E1F7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114924" y="3616925"/>
            <a:ext cx="2033396" cy="234919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F215F2F-F4B3-5E5B-F5C3-ED9F0E5AC3EE}"/>
              </a:ext>
            </a:extLst>
          </p:cNvPr>
          <p:cNvSpPr txBox="1"/>
          <p:nvPr/>
        </p:nvSpPr>
        <p:spPr>
          <a:xfrm>
            <a:off x="9430396" y="4556841"/>
            <a:ext cx="177211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lliwio</a:t>
            </a:r>
            <a:endParaRPr lang="en-US" sz="2400">
              <a:solidFill>
                <a:srgbClr val="00206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17C9F06-02AB-A14F-BCF9-D34D3F0DE90A}"/>
              </a:ext>
            </a:extLst>
          </p:cNvPr>
          <p:cNvSpPr txBox="1"/>
          <p:nvPr/>
        </p:nvSpPr>
        <p:spPr>
          <a:xfrm>
            <a:off x="1083919" y="5145055"/>
            <a:ext cx="311490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chwarae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yn</a:t>
            </a:r>
            <a:r>
              <a:rPr lang="en-US" sz="2400" dirty="0">
                <a:solidFill>
                  <a:srgbClr val="002060"/>
                </a:solidFill>
              </a:rPr>
              <a:t> y </a:t>
            </a:r>
            <a:r>
              <a:rPr lang="en-US" sz="2400" err="1">
                <a:solidFill>
                  <a:srgbClr val="002060"/>
                </a:solidFill>
              </a:rPr>
              <a:t>tywod</a:t>
            </a:r>
            <a:endParaRPr lang="en-US" sz="2400">
              <a:solidFill>
                <a:srgbClr val="002060"/>
              </a:solidFill>
            </a:endParaRPr>
          </a:p>
        </p:txBody>
      </p:sp>
      <p:pic>
        <p:nvPicPr>
          <p:cNvPr id="10" name="Picture 9" descr="A drawing of a toilet&#10;&#10;Description automatically generated">
            <a:extLst>
              <a:ext uri="{FF2B5EF4-FFF2-40B4-BE49-F238E27FC236}">
                <a16:creationId xmlns:a16="http://schemas.microsoft.com/office/drawing/2014/main" id="{E2A6496A-3997-1DBE-CD1E-F6C8E1F0E293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06309" y="990600"/>
            <a:ext cx="1901808" cy="2233032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3ECDF170-6606-E56E-1147-2F5586318C23}"/>
              </a:ext>
            </a:extLst>
          </p:cNvPr>
          <p:cNvSpPr txBox="1"/>
          <p:nvPr/>
        </p:nvSpPr>
        <p:spPr>
          <a:xfrm>
            <a:off x="10059586" y="2741990"/>
            <a:ext cx="177211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err="1">
                <a:solidFill>
                  <a:srgbClr val="002060"/>
                </a:solidFill>
              </a:rPr>
              <a:t>mynd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i'r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tŷ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2400" err="1">
                <a:solidFill>
                  <a:srgbClr val="002060"/>
                </a:solidFill>
              </a:rPr>
              <a:t>bach</a:t>
            </a:r>
            <a:endParaRPr lang="en-US" sz="2400">
              <a:solidFill>
                <a:srgbClr val="002060"/>
              </a:solidFill>
            </a:endParaRPr>
          </a:p>
        </p:txBody>
      </p:sp>
      <p:pic>
        <p:nvPicPr>
          <p:cNvPr id="15" name="Picture 14" descr="A brown spot with white stars&#10;&#10;Description automatically generated">
            <a:extLst>
              <a:ext uri="{FF2B5EF4-FFF2-40B4-BE49-F238E27FC236}">
                <a16:creationId xmlns:a16="http://schemas.microsoft.com/office/drawing/2014/main" id="{963F944B-92FB-761D-E690-F4128958043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44710" y="3736588"/>
            <a:ext cx="1798116" cy="1429215"/>
          </a:xfrm>
          <a:prstGeom prst="rect">
            <a:avLst/>
          </a:prstGeom>
        </p:spPr>
      </p:pic>
      <p:pic>
        <p:nvPicPr>
          <p:cNvPr id="16" name="Picture 15" descr="A cartoon of a child painting on a canvas&#10;&#10;Description automatically generated">
            <a:extLst>
              <a:ext uri="{FF2B5EF4-FFF2-40B4-BE49-F238E27FC236}">
                <a16:creationId xmlns:a16="http://schemas.microsoft.com/office/drawing/2014/main" id="{AC5E3A8F-A462-3FCC-91F3-C449C7FD99F4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77887" y="3566959"/>
            <a:ext cx="2040679" cy="2028593"/>
          </a:xfrm>
          <a:prstGeom prst="rect">
            <a:avLst/>
          </a:prstGeom>
        </p:spPr>
      </p:pic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84AB4A-3497-233D-CAB1-A17AC7F90C2B}"/>
              </a:ext>
            </a:extLst>
          </p:cNvPr>
          <p:cNvPicPr>
            <a:picLocks noChangeAspect="1"/>
          </p:cNvPicPr>
          <p:nvPr/>
        </p:nvPicPr>
        <p:blipFill>
          <a:blip r:embed="rId1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8042101-170F-2D78-FCC6-5E6444810CC9}"/>
              </a:ext>
            </a:extLst>
          </p:cNvPr>
          <p:cNvSpPr txBox="1"/>
          <p:nvPr/>
        </p:nvSpPr>
        <p:spPr>
          <a:xfrm>
            <a:off x="3941186" y="89397"/>
            <a:ext cx="4307225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FFFFFF"/>
                </a:solidFill>
              </a:rPr>
              <a:t>Dw </a:t>
            </a:r>
            <a:r>
              <a:rPr lang="en-US" sz="4400" b="1" err="1">
                <a:solidFill>
                  <a:srgbClr val="FFFFFF"/>
                </a:solidFill>
              </a:rPr>
              <a:t>i</a:t>
            </a:r>
            <a:r>
              <a:rPr lang="en-US" sz="4400" b="1" dirty="0">
                <a:solidFill>
                  <a:srgbClr val="FFFFFF"/>
                </a:solidFill>
              </a:rPr>
              <a:t> </a:t>
            </a:r>
            <a:r>
              <a:rPr lang="en-US" sz="4400" b="1" err="1">
                <a:solidFill>
                  <a:srgbClr val="FFFFFF"/>
                </a:solidFill>
              </a:rPr>
              <a:t>eisiau</a:t>
            </a:r>
            <a:r>
              <a:rPr lang="en-US" sz="4400" b="1" dirty="0">
                <a:solidFill>
                  <a:srgbClr val="FFFFFF"/>
                </a:solidFill>
              </a:rPr>
              <a:t> ...</a:t>
            </a:r>
          </a:p>
        </p:txBody>
      </p:sp>
    </p:spTree>
    <p:extLst>
      <p:ext uri="{BB962C8B-B14F-4D97-AF65-F5344CB8AC3E}">
        <p14:creationId xmlns:p14="http://schemas.microsoft.com/office/powerpoint/2010/main" val="3955826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8" grpId="0"/>
      <p:bldP spid="25" grpId="0"/>
      <p:bldP spid="27" grpId="0"/>
      <p:bldP spid="24" grpId="0"/>
      <p:bldP spid="29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C04F015-D43C-D114-5FF9-184FD8B94E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9FBC32C-85DC-11DE-35BE-0AC84CD939DF}"/>
              </a:ext>
            </a:extLst>
          </p:cNvPr>
          <p:cNvSpPr txBox="1"/>
          <p:nvPr/>
        </p:nvSpPr>
        <p:spPr>
          <a:xfrm>
            <a:off x="3264326" y="268594"/>
            <a:ext cx="591636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FFFFFF"/>
                </a:solidFill>
              </a:rPr>
              <a:t>Dw </a:t>
            </a:r>
            <a:r>
              <a:rPr lang="en-US" sz="4400" b="1" err="1">
                <a:solidFill>
                  <a:srgbClr val="FFFFFF"/>
                </a:solidFill>
              </a:rPr>
              <a:t>i</a:t>
            </a:r>
            <a:r>
              <a:rPr lang="en-US" sz="4400" b="1" dirty="0">
                <a:solidFill>
                  <a:srgbClr val="FFFFFF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ddim</a:t>
            </a:r>
            <a:r>
              <a:rPr lang="en-US" sz="4400" b="1" dirty="0">
                <a:solidFill>
                  <a:srgbClr val="FFFFFF"/>
                </a:solidFill>
              </a:rPr>
              <a:t> </a:t>
            </a:r>
            <a:r>
              <a:rPr lang="en-US" sz="4400" b="1" err="1">
                <a:solidFill>
                  <a:srgbClr val="FFFFFF"/>
                </a:solidFill>
              </a:rPr>
              <a:t>eisiau</a:t>
            </a:r>
            <a:r>
              <a:rPr lang="en-US" sz="4400" b="1" dirty="0">
                <a:solidFill>
                  <a:srgbClr val="FFFFFF"/>
                </a:solidFill>
              </a:rPr>
              <a:t> ...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ED1C8408-9231-3ADA-3F08-1379BA62DA29}"/>
              </a:ext>
            </a:extLst>
          </p:cNvPr>
          <p:cNvSpPr/>
          <p:nvPr/>
        </p:nvSpPr>
        <p:spPr>
          <a:xfrm>
            <a:off x="1200150" y="1685925"/>
            <a:ext cx="9615488" cy="3271838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dirty="0">
                <a:solidFill>
                  <a:schemeClr val="tx1"/>
                </a:solidFill>
              </a:rPr>
              <a:t>Meddyliwch mewn parau:</a:t>
            </a:r>
          </a:p>
          <a:p>
            <a:pPr algn="ctr"/>
            <a:endParaRPr lang="cy-GB" sz="4000" dirty="0">
              <a:solidFill>
                <a:schemeClr val="tx1"/>
              </a:solidFill>
            </a:endParaRPr>
          </a:p>
          <a:p>
            <a:pPr algn="ctr"/>
            <a:r>
              <a:rPr lang="cy-GB" sz="4000" dirty="0">
                <a:solidFill>
                  <a:schemeClr val="tx1"/>
                </a:solidFill>
              </a:rPr>
              <a:t>Pa eiriau eraill sy’n ffitio yma?</a:t>
            </a:r>
          </a:p>
        </p:txBody>
      </p:sp>
    </p:spTree>
    <p:extLst>
      <p:ext uri="{BB962C8B-B14F-4D97-AF65-F5344CB8AC3E}">
        <p14:creationId xmlns:p14="http://schemas.microsoft.com/office/powerpoint/2010/main" val="293332350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06321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Wyt </a:t>
            </a:r>
            <a:r>
              <a:rPr lang="en-US" sz="3600" err="1">
                <a:solidFill>
                  <a:srgbClr val="002060"/>
                </a:solidFill>
              </a:rPr>
              <a:t>ti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banana?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   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34860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02336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834767" y="21744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</a:rPr>
              <a:t>Ydw</a:t>
            </a:r>
            <a:r>
              <a:rPr lang="en-US" sz="4400" dirty="0">
                <a:solidFill>
                  <a:srgbClr val="002060"/>
                </a:solidFill>
              </a:rPr>
              <a:t>​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6834766" y="42699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Nac </a:t>
            </a:r>
            <a:r>
              <a:rPr lang="en-US" sz="4400" b="1" err="1">
                <a:solidFill>
                  <a:srgbClr val="002060"/>
                </a:solidFill>
              </a:rPr>
              <a:t>ydw</a:t>
            </a:r>
            <a:r>
              <a:rPr lang="en-US" sz="4400" dirty="0"/>
              <a:t>​</a:t>
            </a:r>
            <a:endParaRPr lang="en-US" dirty="0"/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BE9D310-C468-2DBE-20D6-14A2F32C92C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16988573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34199" y="1913124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Wyt </a:t>
            </a:r>
            <a:r>
              <a:rPr lang="en-US" sz="3600" err="1">
                <a:solidFill>
                  <a:srgbClr val="002060"/>
                </a:solidFill>
              </a:rPr>
              <a:t>ti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banana?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   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14469" y="2214447"/>
            <a:ext cx="1876192" cy="190407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815012" y="3164158"/>
            <a:ext cx="10929055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err="1">
                <a:solidFill>
                  <a:srgbClr val="92D050"/>
                </a:solidFill>
              </a:rPr>
              <a:t>Ydw</a:t>
            </a:r>
            <a:r>
              <a:rPr lang="en-US" sz="4400" dirty="0">
                <a:solidFill>
                  <a:srgbClr val="002060"/>
                </a:solidFill>
              </a:rPr>
              <a:t>​, </a:t>
            </a:r>
            <a:r>
              <a:rPr lang="en-US" sz="4400" err="1">
                <a:solidFill>
                  <a:srgbClr val="002060"/>
                </a:solidFill>
              </a:rPr>
              <a:t>dw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i</a:t>
            </a:r>
            <a:r>
              <a:rPr lang="en-US" sz="4400" dirty="0">
                <a:solidFill>
                  <a:srgbClr val="002060"/>
                </a:solidFill>
              </a:rPr>
              <a:t> </a:t>
            </a:r>
            <a:r>
              <a:rPr lang="en-US" sz="4400" err="1">
                <a:solidFill>
                  <a:srgbClr val="002060"/>
                </a:solidFill>
              </a:rPr>
              <a:t>eisiau</a:t>
            </a:r>
            <a:r>
              <a:rPr lang="en-US" sz="4400" dirty="0">
                <a:solidFill>
                  <a:srgbClr val="002060"/>
                </a:solidFill>
              </a:rPr>
              <a:t> banana.</a:t>
            </a:r>
          </a:p>
          <a:p>
            <a:endParaRPr lang="en-US" sz="4400"/>
          </a:p>
          <a:p>
            <a:r>
              <a:rPr lang="en-US" sz="4400" b="1" err="1">
                <a:solidFill>
                  <a:srgbClr val="92D050"/>
                </a:solidFill>
              </a:rPr>
              <a:t>Ydw</a:t>
            </a:r>
            <a:r>
              <a:rPr lang="en-US" sz="4400" dirty="0">
                <a:solidFill>
                  <a:srgbClr val="002060"/>
                </a:solidFill>
              </a:rPr>
              <a:t>, </a:t>
            </a:r>
            <a:r>
              <a:rPr lang="en-US" sz="4400" err="1">
                <a:solidFill>
                  <a:srgbClr val="002060"/>
                </a:solidFill>
              </a:rPr>
              <a:t>dw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i</a:t>
            </a:r>
            <a:r>
              <a:rPr lang="en-US" sz="4400" dirty="0">
                <a:solidFill>
                  <a:srgbClr val="002060"/>
                </a:solidFill>
              </a:rPr>
              <a:t> </a:t>
            </a:r>
            <a:r>
              <a:rPr lang="en-US" sz="4400" err="1">
                <a:solidFill>
                  <a:srgbClr val="002060"/>
                </a:solidFill>
              </a:rPr>
              <a:t>eisiau</a:t>
            </a:r>
            <a:r>
              <a:rPr lang="en-US" sz="4400" dirty="0">
                <a:solidFill>
                  <a:srgbClr val="002060"/>
                </a:solidFill>
              </a:rPr>
              <a:t> banana, </a:t>
            </a:r>
            <a:r>
              <a:rPr lang="en-US" sz="4400" err="1">
                <a:solidFill>
                  <a:srgbClr val="002060"/>
                </a:solidFill>
              </a:rPr>
              <a:t>os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gwelwch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yn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dda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</a:endParaRPr>
          </a:p>
          <a:p>
            <a:endParaRPr lang="en-US" sz="4400"/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F61E668-1DBD-5E1B-AA03-FD9A0AF634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407971897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34199" y="1913124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>
                <a:solidFill>
                  <a:srgbClr val="002060"/>
                </a:solidFill>
              </a:rPr>
              <a:t>Wyt </a:t>
            </a:r>
            <a:r>
              <a:rPr lang="en-US" sz="3600" err="1">
                <a:solidFill>
                  <a:srgbClr val="002060"/>
                </a:solidFill>
              </a:rPr>
              <a:t>ti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banana?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  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1115121" y="3312841"/>
            <a:ext cx="10316734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err="1">
                <a:solidFill>
                  <a:srgbClr val="FF0000"/>
                </a:solidFill>
              </a:rPr>
              <a:t>ydw</a:t>
            </a:r>
            <a:r>
              <a:rPr lang="en-US" sz="4400" dirty="0">
                <a:solidFill>
                  <a:srgbClr val="002060"/>
                </a:solidFill>
              </a:rPr>
              <a:t>​, </a:t>
            </a:r>
            <a:r>
              <a:rPr lang="en-US" sz="4400" err="1">
                <a:solidFill>
                  <a:srgbClr val="002060"/>
                </a:solidFill>
              </a:rPr>
              <a:t>dw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i</a:t>
            </a:r>
            <a:r>
              <a:rPr lang="en-US" sz="4400" dirty="0">
                <a:solidFill>
                  <a:srgbClr val="002060"/>
                </a:solidFill>
              </a:rPr>
              <a:t> </a:t>
            </a:r>
            <a:r>
              <a:rPr lang="en-US" sz="4400" u="sng" err="1">
                <a:solidFill>
                  <a:srgbClr val="002060"/>
                </a:solidFill>
              </a:rPr>
              <a:t>ddim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err="1">
                <a:solidFill>
                  <a:srgbClr val="002060"/>
                </a:solidFill>
              </a:rPr>
              <a:t>eisiau</a:t>
            </a:r>
            <a:r>
              <a:rPr lang="en-US" sz="4400" dirty="0">
                <a:solidFill>
                  <a:srgbClr val="002060"/>
                </a:solidFill>
              </a:rPr>
              <a:t> banana.</a:t>
            </a:r>
          </a:p>
          <a:p>
            <a:endParaRPr lang="en-US" sz="4400"/>
          </a:p>
          <a:p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err="1">
                <a:solidFill>
                  <a:srgbClr val="FF0000"/>
                </a:solidFill>
              </a:rPr>
              <a:t>ydw</a:t>
            </a:r>
            <a:r>
              <a:rPr lang="en-US" sz="4400" dirty="0">
                <a:solidFill>
                  <a:srgbClr val="002060"/>
                </a:solidFill>
              </a:rPr>
              <a:t>, dim </a:t>
            </a:r>
            <a:r>
              <a:rPr lang="en-US" sz="4400" err="1">
                <a:solidFill>
                  <a:srgbClr val="002060"/>
                </a:solidFill>
              </a:rPr>
              <a:t>diolch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endParaRPr lang="en-US" sz="4400"/>
          </a:p>
        </p:txBody>
      </p:sp>
      <p:pic>
        <p:nvPicPr>
          <p:cNvPr id="5" name="Graphic 4" descr="Badge Cross with solid fill">
            <a:extLst>
              <a:ext uri="{FF2B5EF4-FFF2-40B4-BE49-F238E27FC236}">
                <a16:creationId xmlns:a16="http://schemas.microsoft.com/office/drawing/2014/main" id="{4A5EB8E4-98E6-CAEF-B7D1-AE1389D55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50811" y="1605774"/>
            <a:ext cx="1941242" cy="1908718"/>
          </a:xfrm>
          <a:prstGeom prst="rect">
            <a:avLst/>
          </a:prstGeom>
        </p:spPr>
      </p:pic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E7AE2FF-E020-3829-F351-14BB4A7A4D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19112242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21410C-D5A5-8E44-E942-BDE5490845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B9B1AF3-777D-2AF9-495B-C6340D6D52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ECFA98E7-AF28-113B-8DF6-4C104C3004E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-2635" r="-38" b="1888"/>
          <a:stretch>
            <a:fillRect/>
          </a:stretch>
        </p:blipFill>
        <p:spPr>
          <a:xfrm>
            <a:off x="9525253" y="25960"/>
            <a:ext cx="2668016" cy="99454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728A686-47C9-98E2-9A04-47C11E6F1D39}"/>
              </a:ext>
            </a:extLst>
          </p:cNvPr>
          <p:cNvSpPr txBox="1"/>
          <p:nvPr/>
        </p:nvSpPr>
        <p:spPr>
          <a:xfrm>
            <a:off x="264157" y="259736"/>
            <a:ext cx="3599057" cy="52322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  <a:latin typeface="Aptos"/>
                <a:cs typeface="Arial"/>
              </a:rPr>
              <a:t>Cymraeg</a:t>
            </a:r>
            <a:r>
              <a:rPr lang="en-US" sz="2800" b="1" dirty="0">
                <a:solidFill>
                  <a:srgbClr val="002060"/>
                </a:solidFill>
                <a:latin typeface="Aptos"/>
                <a:cs typeface="Arial"/>
              </a:rPr>
              <a:t> Bob </a:t>
            </a:r>
            <a:r>
              <a:rPr lang="en-US" sz="2800" b="1" dirty="0" err="1">
                <a:solidFill>
                  <a:srgbClr val="002060"/>
                </a:solidFill>
                <a:latin typeface="Aptos"/>
                <a:cs typeface="Arial"/>
              </a:rPr>
              <a:t>Dydd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4D501C-15E2-3ABD-4A84-68CA0107C3B7}"/>
              </a:ext>
            </a:extLst>
          </p:cNvPr>
          <p:cNvSpPr txBox="1"/>
          <p:nvPr/>
        </p:nvSpPr>
        <p:spPr>
          <a:xfrm>
            <a:off x="3043743" y="4812520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hlinkClick r:id="rId4"/>
              </a:rPr>
              <a:t>                                      ▶ 0:31 0:31 Now playing Cymraeg Bob Dydd (Cynradd) Uned 16 - Cwestiynau (Questions) Dysgu Cymraeg - Learn Welsh                                                                        </a:t>
            </a:r>
            <a:endParaRPr lang="en-US"/>
          </a:p>
          <a:p>
            <a:pPr algn="ctr"/>
            <a:endParaRPr lang="en-GB"/>
          </a:p>
        </p:txBody>
      </p:sp>
      <p:pic>
        <p:nvPicPr>
          <p:cNvPr id="7" name="Picture 6" descr="A person in a grey shirt&#10;&#10;AI-generated content may be incorrect.">
            <a:extLst>
              <a:ext uri="{FF2B5EF4-FFF2-40B4-BE49-F238E27FC236}">
                <a16:creationId xmlns:a16="http://schemas.microsoft.com/office/drawing/2014/main" id="{620ADF82-A6BA-FF5B-ED0F-6D399B737B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884" y="1242409"/>
            <a:ext cx="5934236" cy="3334475"/>
          </a:xfrm>
          <a:prstGeom prst="rect">
            <a:avLst/>
          </a:prstGeom>
          <a:ln w="28575">
            <a:solidFill>
              <a:schemeClr val="tx2">
                <a:lumMod val="90000"/>
                <a:lumOff val="1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2427625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D53DBA-9F7D-8978-B85F-F44FDCA020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F693E6E-20D3-28B2-3ED8-B34A2DF90E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5">
            <a:extLst>
              <a:ext uri="{FF2B5EF4-FFF2-40B4-BE49-F238E27FC236}">
                <a16:creationId xmlns:a16="http://schemas.microsoft.com/office/drawing/2014/main" id="{C3261E05-58F7-3A1E-19C0-7BD48C09A786}"/>
              </a:ext>
            </a:extLst>
          </p:cNvPr>
          <p:cNvSpPr txBox="1"/>
          <p:nvPr/>
        </p:nvSpPr>
        <p:spPr>
          <a:xfrm>
            <a:off x="3292901" y="303490"/>
            <a:ext cx="5916364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rgbClr val="FFFFFF"/>
                </a:solidFill>
              </a:rPr>
              <a:t>Beth </a:t>
            </a:r>
            <a:r>
              <a:rPr lang="en-US" sz="4400" b="1" dirty="0" err="1">
                <a:solidFill>
                  <a:srgbClr val="FFFFFF"/>
                </a:solidFill>
              </a:rPr>
              <a:t>wyt</a:t>
            </a:r>
            <a:r>
              <a:rPr lang="en-US" sz="4400" b="1" dirty="0">
                <a:solidFill>
                  <a:srgbClr val="FFFFFF"/>
                </a:solidFill>
              </a:rPr>
              <a:t> </a:t>
            </a:r>
            <a:r>
              <a:rPr lang="en-US" sz="4400" b="1" dirty="0" err="1">
                <a:solidFill>
                  <a:srgbClr val="FFFFFF"/>
                </a:solidFill>
              </a:rPr>
              <a:t>ti</a:t>
            </a:r>
            <a:r>
              <a:rPr lang="en-US" sz="4400" b="1" dirty="0">
                <a:solidFill>
                  <a:srgbClr val="FFFFFF"/>
                </a:solidFill>
              </a:rPr>
              <a:t> </a:t>
            </a:r>
            <a:r>
              <a:rPr lang="en-US" sz="4400" b="1" dirty="0" err="1">
                <a:solidFill>
                  <a:srgbClr val="FFFFFF"/>
                </a:solidFill>
              </a:rPr>
              <a:t>eisiau</a:t>
            </a:r>
            <a:r>
              <a:rPr lang="en-US" sz="4400" b="1" dirty="0">
                <a:solidFill>
                  <a:srgbClr val="FFFFFF"/>
                </a:solidFill>
              </a:rPr>
              <a:t>?</a:t>
            </a:r>
          </a:p>
        </p:txBody>
      </p:sp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FD832D5B-41E1-08DC-069F-5CA5780392B2}"/>
              </a:ext>
            </a:extLst>
          </p:cNvPr>
          <p:cNvSpPr/>
          <p:nvPr/>
        </p:nvSpPr>
        <p:spPr>
          <a:xfrm>
            <a:off x="1228725" y="2177163"/>
            <a:ext cx="2943225" cy="1785937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dirty="0"/>
              <a:t>Beth wyt ti eisiau </a:t>
            </a:r>
          </a:p>
          <a:p>
            <a:pPr algn="ctr"/>
            <a:r>
              <a:rPr lang="cy-GB" sz="3200" dirty="0"/>
              <a:t>i frecwast?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7C88C2A-4F7C-FB04-DB53-E9BF8141B49F}"/>
              </a:ext>
            </a:extLst>
          </p:cNvPr>
          <p:cNvSpPr/>
          <p:nvPr/>
        </p:nvSpPr>
        <p:spPr>
          <a:xfrm>
            <a:off x="4779470" y="2177163"/>
            <a:ext cx="2943225" cy="1785937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dirty="0"/>
              <a:t>Beth wyt ti eisiau </a:t>
            </a:r>
          </a:p>
          <a:p>
            <a:pPr algn="ctr"/>
            <a:r>
              <a:rPr lang="cy-GB" sz="3200" dirty="0"/>
              <a:t>i ginio?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CB8CBEAE-4D32-1462-49CD-C44B43CBE3C3}"/>
              </a:ext>
            </a:extLst>
          </p:cNvPr>
          <p:cNvSpPr/>
          <p:nvPr/>
        </p:nvSpPr>
        <p:spPr>
          <a:xfrm>
            <a:off x="8330215" y="2177163"/>
            <a:ext cx="2943225" cy="1785937"/>
          </a:xfrm>
          <a:prstGeom prst="round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y-GB" sz="3200" dirty="0"/>
              <a:t>Beth wyt ti eisiau </a:t>
            </a:r>
          </a:p>
          <a:p>
            <a:pPr algn="ctr"/>
            <a:r>
              <a:rPr lang="cy-GB" sz="3200" dirty="0"/>
              <a:t>amser snac?</a:t>
            </a:r>
          </a:p>
        </p:txBody>
      </p:sp>
    </p:spTree>
    <p:extLst>
      <p:ext uri="{BB962C8B-B14F-4D97-AF65-F5344CB8AC3E}">
        <p14:creationId xmlns:p14="http://schemas.microsoft.com/office/powerpoint/2010/main" val="1679729329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0E307585-3C79-6545-2DA5-5B37EBBFFE42}"/>
              </a:ext>
            </a:extLst>
          </p:cNvPr>
          <p:cNvSpPr txBox="1"/>
          <p:nvPr/>
        </p:nvSpPr>
        <p:spPr>
          <a:xfrm>
            <a:off x="2445880" y="270957"/>
            <a:ext cx="7297714" cy="78319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mae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 e / hi / Siân </a:t>
            </a:r>
            <a:r>
              <a:rPr lang="en-US" sz="4000" b="1" dirty="0" err="1">
                <a:solidFill>
                  <a:schemeClr val="bg1"/>
                </a:solidFill>
                <a:latin typeface="Aptos"/>
                <a:cs typeface="Arial"/>
              </a:rPr>
              <a:t>eisiau</a:t>
            </a:r>
            <a:r>
              <a:rPr lang="en-US" sz="4000" b="1" dirty="0">
                <a:solidFill>
                  <a:schemeClr val="bg1"/>
                </a:solidFill>
                <a:latin typeface="Aptos"/>
                <a:cs typeface="Arial"/>
              </a:rPr>
              <a:t>?</a:t>
            </a:r>
          </a:p>
        </p:txBody>
      </p:sp>
      <p:pic>
        <p:nvPicPr>
          <p:cNvPr id="1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9AE1061-5FB3-04DA-ADF0-CBB3C6C933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A495425-7829-6D4E-9FDC-A4756A05F80C}"/>
              </a:ext>
            </a:extLst>
          </p:cNvPr>
          <p:cNvSpPr txBox="1">
            <a:spLocks/>
          </p:cNvSpPr>
          <p:nvPr/>
        </p:nvSpPr>
        <p:spPr>
          <a:xfrm>
            <a:off x="1270059" y="2045908"/>
            <a:ext cx="5010263" cy="213716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3200" b="1" dirty="0">
                <a:solidFill>
                  <a:srgbClr val="002060"/>
                </a:solidFill>
                <a:latin typeface="Aptos"/>
                <a:cs typeface="Arial"/>
              </a:rPr>
              <a:t>Mae Rhys eisiau siocled.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200" b="1" dirty="0">
                <a:solidFill>
                  <a:srgbClr val="002060"/>
                </a:solidFill>
                <a:latin typeface="Aptos"/>
                <a:cs typeface="Arial"/>
              </a:rPr>
              <a:t>Mae e eisiau siocled.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y-GB" sz="32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endParaRPr lang="cy-GB" sz="3200" b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0" indent="0">
              <a:buFontTx/>
              <a:buNone/>
            </a:pPr>
            <a:r>
              <a:rPr lang="cy-GB" sz="3200" b="1" dirty="0">
                <a:solidFill>
                  <a:srgbClr val="002060"/>
                </a:solidFill>
                <a:latin typeface="Aptos"/>
                <a:cs typeface="Arial"/>
              </a:rPr>
              <a:t>Mae Nia eisiau llaeth.</a:t>
            </a:r>
            <a:endParaRPr lang="cy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200" b="1" dirty="0">
                <a:solidFill>
                  <a:srgbClr val="002060"/>
                </a:solidFill>
                <a:latin typeface="Aptos"/>
                <a:cs typeface="Arial"/>
              </a:rPr>
              <a:t>Mae hi eisiau llaeth.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1F3DABBA-01D9-412C-3754-74ED77CFFCCE}"/>
              </a:ext>
            </a:extLst>
          </p:cNvPr>
          <p:cNvSpPr txBox="1">
            <a:spLocks/>
          </p:cNvSpPr>
          <p:nvPr/>
        </p:nvSpPr>
        <p:spPr>
          <a:xfrm>
            <a:off x="6682559" y="2046313"/>
            <a:ext cx="5012871" cy="2629956"/>
          </a:xfrm>
          <a:prstGeom prst="rect">
            <a:avLst/>
          </a:prstGeom>
        </p:spPr>
        <p:txBody>
          <a:bodyPr lIns="91440" tIns="45720" rIns="91440" bIns="4572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Rhys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chocolate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He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chocolate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marL="0" indent="0">
              <a:buNone/>
            </a:pPr>
            <a:endParaRPr lang="cy-GB" sz="4400" i="1" dirty="0">
              <a:solidFill>
                <a:srgbClr val="002060"/>
              </a:solidFill>
              <a:latin typeface="Aptos"/>
              <a:cs typeface="Arial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Nia </a:t>
            </a:r>
            <a:r>
              <a:rPr lang="cy-GB" sz="3200" i="1" dirty="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3200" i="1" dirty="0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cy-GB" sz="3200">
              <a:latin typeface="Aptos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3200" i="1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3200" i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1223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FB0F0-1275-1F43-912D-FA46AFCD5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9701" y="204030"/>
            <a:ext cx="4488341" cy="82686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b="1" dirty="0">
                <a:solidFill>
                  <a:schemeClr val="bg1"/>
                </a:solidFill>
                <a:latin typeface="Aptos"/>
                <a:cs typeface="Arial"/>
              </a:rPr>
              <a:t>Amser snac!</a:t>
            </a:r>
            <a:endParaRPr lang="cy-GB" b="1" dirty="0">
              <a:solidFill>
                <a:schemeClr val="bg1"/>
              </a:solidFill>
              <a:latin typeface="Aptos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6D992B-5194-1342-8860-9B8EFCC72836}"/>
              </a:ext>
            </a:extLst>
          </p:cNvPr>
          <p:cNvSpPr txBox="1"/>
          <p:nvPr/>
        </p:nvSpPr>
        <p:spPr>
          <a:xfrm>
            <a:off x="1338246" y="1718548"/>
            <a:ext cx="5862356" cy="338554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Beth mae Nel eisiau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amser snac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Beth mae hi eisiau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amser snac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Beth mae Bryn eisiau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i ginio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Beth mae e eisiau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i ginio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Beth mae hi eisiau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i frecwast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</a:p>
          <a:p>
            <a:endParaRPr lang="cy-GB" dirty="0">
              <a:solidFill>
                <a:srgbClr val="002060"/>
              </a:solidFill>
            </a:endParaRPr>
          </a:p>
        </p:txBody>
      </p:sp>
      <p:pic>
        <p:nvPicPr>
          <p:cNvPr id="4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8292D26-BC2C-B8A1-BA2E-0585724DD1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Picture 8" descr="A cartoon of a child eating an apple&#10;&#10;Description automatically generated">
            <a:extLst>
              <a:ext uri="{FF2B5EF4-FFF2-40B4-BE49-F238E27FC236}">
                <a16:creationId xmlns:a16="http://schemas.microsoft.com/office/drawing/2014/main" id="{18EFBF92-21FF-006B-56DA-E159074E9D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372084" y="1668358"/>
            <a:ext cx="2543175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81716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A7BDD-3D03-B24E-B305-88E5FC30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39" y="274680"/>
            <a:ext cx="7948640" cy="1138256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r>
              <a:rPr lang="cy-GB" sz="3600" b="1" dirty="0">
                <a:solidFill>
                  <a:srgbClr val="FFFFFF"/>
                </a:solidFill>
                <a:latin typeface="Aptos"/>
                <a:cs typeface="Arial"/>
              </a:rPr>
              <a:t>Cyfieithwch y brawddegau canlynol:</a:t>
            </a:r>
            <a:br>
              <a:rPr lang="cy-GB" sz="3600" b="1" dirty="0">
                <a:solidFill>
                  <a:srgbClr val="FFFFFF"/>
                </a:solidFill>
                <a:latin typeface="Aptos"/>
                <a:cs typeface="Arial" panose="020B0604020202020204" pitchFamily="34" charset="0"/>
              </a:rPr>
            </a:br>
            <a:r>
              <a:rPr lang="cy-GB" sz="2800" i="1" err="1">
                <a:solidFill>
                  <a:srgbClr val="FFFFFF"/>
                </a:solidFill>
                <a:latin typeface="Aptos"/>
                <a:cs typeface="Arial"/>
              </a:rPr>
              <a:t>Translate</a:t>
            </a:r>
            <a:r>
              <a:rPr lang="cy-GB" sz="2800" i="1" dirty="0">
                <a:solidFill>
                  <a:srgbClr val="FFFFFF"/>
                </a:solidFill>
                <a:latin typeface="Aptos"/>
                <a:cs typeface="Arial"/>
              </a:rPr>
              <a:t> the </a:t>
            </a:r>
            <a:r>
              <a:rPr lang="cy-GB" sz="2800" i="1" err="1">
                <a:solidFill>
                  <a:srgbClr val="FFFFFF"/>
                </a:solidFill>
                <a:latin typeface="Aptos"/>
                <a:cs typeface="Arial"/>
              </a:rPr>
              <a:t>following</a:t>
            </a:r>
            <a:r>
              <a:rPr lang="cy-GB" sz="2800" i="1" dirty="0">
                <a:solidFill>
                  <a:srgbClr val="FFFFFF"/>
                </a:solidFill>
                <a:latin typeface="Aptos"/>
                <a:cs typeface="Arial"/>
              </a:rPr>
              <a:t> </a:t>
            </a:r>
            <a:r>
              <a:rPr lang="cy-GB" sz="2800" i="1" err="1">
                <a:solidFill>
                  <a:srgbClr val="FFFFFF"/>
                </a:solidFill>
                <a:latin typeface="Aptos"/>
                <a:cs typeface="Arial"/>
              </a:rPr>
              <a:t>sentences</a:t>
            </a:r>
            <a:r>
              <a:rPr lang="cy-GB" sz="2800" i="1" dirty="0">
                <a:solidFill>
                  <a:srgbClr val="FFFFFF"/>
                </a:solidFill>
                <a:latin typeface="Aptos"/>
                <a:cs typeface="Arial"/>
              </a:rPr>
              <a:t>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C6A7BB-C3D9-844A-82F6-51E050F3EB68}"/>
              </a:ext>
            </a:extLst>
          </p:cNvPr>
          <p:cNvSpPr txBox="1"/>
          <p:nvPr/>
        </p:nvSpPr>
        <p:spPr>
          <a:xfrm>
            <a:off x="2239601" y="1980320"/>
            <a:ext cx="5572772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AutoNum type="arabicPeriod"/>
            </a:pP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I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coffee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sz="2800">
              <a:solidFill>
                <a:srgbClr val="002060"/>
              </a:solidFill>
              <a:latin typeface="Aptos"/>
              <a:cs typeface="Calibri" panose="020F0502020204030204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2.  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tea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3.  Siân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4.  He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Arial"/>
              </a:rPr>
              <a:t>fruit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5.  I want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coffee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6.  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tea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7.  Dewi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8.  He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fruit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D808F16-A743-46C9-7D08-FA3FE58BCA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7" descr="A pencil in a notebook&#10;&#10;Description automatically generated">
            <a:extLst>
              <a:ext uri="{FF2B5EF4-FFF2-40B4-BE49-F238E27FC236}">
                <a16:creationId xmlns:a16="http://schemas.microsoft.com/office/drawing/2014/main" id="{60DA0516-80D9-B060-3D60-DA83B2BD30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003086" y="1851463"/>
            <a:ext cx="3438525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34000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A7BDD-3D03-B24E-B305-88E5FC30F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3918" y="172163"/>
            <a:ext cx="3389412" cy="77641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b="1" dirty="0">
                <a:solidFill>
                  <a:srgbClr val="FFFFFF"/>
                </a:solidFill>
                <a:latin typeface="Aptos"/>
                <a:cs typeface="Arial"/>
              </a:rPr>
              <a:t>Atebion!</a:t>
            </a:r>
            <a:endParaRPr lang="cy-GB" i="1">
              <a:solidFill>
                <a:srgbClr val="FFFFFF"/>
              </a:solidFill>
              <a:latin typeface="Aptos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C6A7BB-C3D9-844A-82F6-51E050F3EB68}"/>
              </a:ext>
            </a:extLst>
          </p:cNvPr>
          <p:cNvSpPr txBox="1"/>
          <p:nvPr/>
        </p:nvSpPr>
        <p:spPr>
          <a:xfrm>
            <a:off x="1145007" y="1711300"/>
            <a:ext cx="5572772" cy="35394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AutoNum type="arabicPeriod"/>
            </a:pP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I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coffee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sz="2800">
              <a:solidFill>
                <a:srgbClr val="002060"/>
              </a:solidFill>
              <a:latin typeface="Aptos"/>
              <a:cs typeface="Calibri" panose="020F0502020204030204"/>
            </a:endParaRP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2.  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tea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3.  Siân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4.  He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Arial"/>
              </a:rPr>
              <a:t>likes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dirty="0" err="1">
                <a:solidFill>
                  <a:srgbClr val="002060"/>
                </a:solidFill>
                <a:latin typeface="Aptos"/>
                <a:cs typeface="Arial"/>
              </a:rPr>
              <a:t>fruit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5.  I want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coffee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6.  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She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tea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7.  Dewi 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milk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8.  He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wants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cy-GB" sz="2800" err="1">
                <a:solidFill>
                  <a:srgbClr val="002060"/>
                </a:solidFill>
                <a:latin typeface="Aptos"/>
                <a:cs typeface="Arial"/>
              </a:rPr>
              <a:t>fruit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9D808F16-A743-46C9-7D08-FA3FE58BCA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BBA88FD1-4A77-EF40-BA48-5ADB6943B2D2}"/>
              </a:ext>
            </a:extLst>
          </p:cNvPr>
          <p:cNvSpPr txBox="1"/>
          <p:nvPr/>
        </p:nvSpPr>
        <p:spPr>
          <a:xfrm>
            <a:off x="4595135" y="1518122"/>
            <a:ext cx="6755544" cy="3915966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Rydw i’n hoffi coffi.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/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Dw i’n hoffi coffi.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hi’n hoffi te.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Siân yn hoffi llaeth.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</a:t>
            </a:r>
            <a:r>
              <a:rPr lang="cy-GB" sz="2800" b="1" dirty="0" err="1">
                <a:solidFill>
                  <a:srgbClr val="002060"/>
                </a:solidFill>
                <a:latin typeface="Aptos"/>
                <a:cs typeface="Arial"/>
              </a:rPr>
              <a:t>e’n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 hoffi ffrwythau.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Rydw i eisiau coffi.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/ </a:t>
            </a:r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Dw i eisiau coffi.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hi eisiau te.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Dewi eisiau llaeth.</a:t>
            </a: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Mae e eisiau ffrwythau.</a:t>
            </a:r>
          </a:p>
        </p:txBody>
      </p:sp>
    </p:spTree>
    <p:extLst>
      <p:ext uri="{BB962C8B-B14F-4D97-AF65-F5344CB8AC3E}">
        <p14:creationId xmlns:p14="http://schemas.microsoft.com/office/powerpoint/2010/main" val="267085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06321" y="3046831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 err="1">
                <a:solidFill>
                  <a:srgbClr val="002060"/>
                </a:solidFill>
              </a:rPr>
              <a:t>Ydy</a:t>
            </a:r>
            <a:r>
              <a:rPr lang="en-US" sz="3600" dirty="0">
                <a:solidFill>
                  <a:srgbClr val="002060"/>
                </a:solidFill>
              </a:rPr>
              <a:t> e </a:t>
            </a:r>
            <a:r>
              <a:rPr lang="en-US" sz="3600" dirty="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banana?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  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34860" y="1610422"/>
            <a:ext cx="1876192" cy="1904070"/>
          </a:xfrm>
          <a:prstGeom prst="rect">
            <a:avLst/>
          </a:prstGeom>
        </p:spPr>
      </p:pic>
      <p:pic>
        <p:nvPicPr>
          <p:cNvPr id="13" name="Graphic 12" descr="Badge Cross with solid fill">
            <a:extLst>
              <a:ext uri="{FF2B5EF4-FFF2-40B4-BE49-F238E27FC236}">
                <a16:creationId xmlns:a16="http://schemas.microsoft.com/office/drawing/2014/main" id="{30338CE1-9B28-3B8C-54C4-A26A0A7B8D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02336" y="3701274"/>
            <a:ext cx="1941242" cy="19087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6834767" y="21744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dirty="0">
                <a:solidFill>
                  <a:srgbClr val="002060"/>
                </a:solidFill>
              </a:rPr>
              <a:t>​</a:t>
            </a:r>
            <a:endParaRPr lang="en-US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3287F8D-F5FC-1434-4FC2-DF4855A1B4EB}"/>
              </a:ext>
            </a:extLst>
          </p:cNvPr>
          <p:cNvSpPr txBox="1"/>
          <p:nvPr/>
        </p:nvSpPr>
        <p:spPr>
          <a:xfrm>
            <a:off x="6834766" y="4269987"/>
            <a:ext cx="23947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Nac </a:t>
            </a:r>
            <a:r>
              <a:rPr lang="en-US" sz="4400" b="1" dirty="0" err="1">
                <a:solidFill>
                  <a:srgbClr val="002060"/>
                </a:solidFill>
              </a:rPr>
              <a:t>ydy</a:t>
            </a:r>
            <a:r>
              <a:rPr lang="en-US" sz="4400" dirty="0"/>
              <a:t>​</a:t>
            </a:r>
            <a:endParaRPr lang="en-US" dirty="0"/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CBE9D310-C468-2DBE-20D6-14A2F32C92C5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176037695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34199" y="1913124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 err="1">
                <a:solidFill>
                  <a:srgbClr val="002060"/>
                </a:solidFill>
              </a:rPr>
              <a:t>Ydy</a:t>
            </a:r>
            <a:r>
              <a:rPr lang="en-US" sz="3600" dirty="0">
                <a:solidFill>
                  <a:srgbClr val="002060"/>
                </a:solidFill>
              </a:rPr>
              <a:t> e </a:t>
            </a:r>
            <a:r>
              <a:rPr lang="en-US" sz="3600" dirty="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</a:t>
            </a:r>
            <a:r>
              <a:rPr lang="en-US" sz="3600" dirty="0" err="1">
                <a:solidFill>
                  <a:srgbClr val="002060"/>
                </a:solidFill>
              </a:rPr>
              <a:t>darllen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stori</a:t>
            </a:r>
            <a:r>
              <a:rPr lang="en-US" sz="36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   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11" name="Graphic 1" descr="Badge Tick1 with solid fill">
            <a:extLst>
              <a:ext uri="{FF2B5EF4-FFF2-40B4-BE49-F238E27FC236}">
                <a16:creationId xmlns:a16="http://schemas.microsoft.com/office/drawing/2014/main" id="{9286D3A2-F818-0E39-3360-C6A1B3F859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14469" y="2214447"/>
            <a:ext cx="1876192" cy="190407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1131252" y="3838715"/>
            <a:ext cx="10929055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 err="1">
                <a:solidFill>
                  <a:srgbClr val="92D050"/>
                </a:solidFill>
              </a:rPr>
              <a:t>Ydy</a:t>
            </a:r>
            <a:r>
              <a:rPr lang="en-US" sz="4400" dirty="0">
                <a:solidFill>
                  <a:srgbClr val="002060"/>
                </a:solidFill>
              </a:rPr>
              <a:t>​, </a:t>
            </a:r>
            <a:r>
              <a:rPr lang="en-US" sz="4400" dirty="0" err="1">
                <a:solidFill>
                  <a:srgbClr val="002060"/>
                </a:solidFill>
              </a:rPr>
              <a:t>mae</a:t>
            </a:r>
            <a:r>
              <a:rPr lang="en-US" sz="4400" dirty="0">
                <a:solidFill>
                  <a:srgbClr val="002060"/>
                </a:solidFill>
              </a:rPr>
              <a:t> e </a:t>
            </a:r>
            <a:r>
              <a:rPr lang="en-US" sz="4400" dirty="0" err="1">
                <a:solidFill>
                  <a:srgbClr val="002060"/>
                </a:solidFill>
              </a:rPr>
              <a:t>eisiau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darllen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stori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endParaRPr lang="en-US" sz="4400"/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F61E668-1DBD-5E1B-AA03-FD9A0AF6347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844331981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86A228-8486-9CC5-790D-55F8B9CE0772}"/>
              </a:ext>
            </a:extLst>
          </p:cNvPr>
          <p:cNvSpPr txBox="1"/>
          <p:nvPr/>
        </p:nvSpPr>
        <p:spPr>
          <a:xfrm>
            <a:off x="1134199" y="1913124"/>
            <a:ext cx="573079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 err="1">
                <a:solidFill>
                  <a:srgbClr val="002060"/>
                </a:solidFill>
              </a:rPr>
              <a:t>Ydy</a:t>
            </a:r>
            <a:r>
              <a:rPr lang="en-US" sz="3600" dirty="0">
                <a:solidFill>
                  <a:srgbClr val="002060"/>
                </a:solidFill>
              </a:rPr>
              <a:t> hi </a:t>
            </a:r>
            <a:r>
              <a:rPr lang="en-US" sz="3600" dirty="0" err="1">
                <a:solidFill>
                  <a:srgbClr val="002060"/>
                </a:solidFill>
              </a:rPr>
              <a:t>eisiau</a:t>
            </a:r>
            <a:r>
              <a:rPr lang="en-US" sz="3600" dirty="0">
                <a:solidFill>
                  <a:srgbClr val="002060"/>
                </a:solidFill>
              </a:rPr>
              <a:t> </a:t>
            </a:r>
            <a:r>
              <a:rPr lang="en-US" sz="3600" dirty="0" err="1">
                <a:solidFill>
                  <a:srgbClr val="002060"/>
                </a:solidFill>
              </a:rPr>
              <a:t>chwarae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gêm</a:t>
            </a:r>
            <a:r>
              <a:rPr lang="en-US" sz="3600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1C7E3544-E351-597E-8E91-914BF96221B7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>
                <a:solidFill>
                  <a:schemeClr val="bg1"/>
                </a:solidFill>
                <a:cs typeface="Ayuthaya"/>
              </a:rPr>
              <a:t>Ateb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Cwestiynau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    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Answering Questions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756AFCF-8D62-8B82-5AF4-C497C1632648}"/>
              </a:ext>
            </a:extLst>
          </p:cNvPr>
          <p:cNvSpPr txBox="1"/>
          <p:nvPr/>
        </p:nvSpPr>
        <p:spPr>
          <a:xfrm>
            <a:off x="977711" y="3987399"/>
            <a:ext cx="10591553" cy="14465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FF0000"/>
                </a:solidFill>
              </a:rPr>
              <a:t>Nac </a:t>
            </a:r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dirty="0">
                <a:solidFill>
                  <a:srgbClr val="002060"/>
                </a:solidFill>
              </a:rPr>
              <a:t>​, </a:t>
            </a:r>
            <a:r>
              <a:rPr lang="en-US" sz="4400" dirty="0" err="1">
                <a:solidFill>
                  <a:srgbClr val="002060"/>
                </a:solidFill>
              </a:rPr>
              <a:t>dydy</a:t>
            </a:r>
            <a:r>
              <a:rPr lang="en-US" sz="4400" dirty="0">
                <a:solidFill>
                  <a:srgbClr val="002060"/>
                </a:solidFill>
              </a:rPr>
              <a:t> hi </a:t>
            </a:r>
            <a:r>
              <a:rPr lang="en-US" sz="4400" u="sng" dirty="0" err="1">
                <a:solidFill>
                  <a:srgbClr val="002060"/>
                </a:solidFill>
              </a:rPr>
              <a:t>ddim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eisiau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chwarae</a:t>
            </a:r>
            <a:r>
              <a:rPr lang="en-US" sz="4400" dirty="0">
                <a:solidFill>
                  <a:srgbClr val="002060"/>
                </a:solidFill>
              </a:rPr>
              <a:t> </a:t>
            </a:r>
            <a:r>
              <a:rPr lang="en-US" sz="4400" dirty="0" err="1">
                <a:solidFill>
                  <a:srgbClr val="002060"/>
                </a:solidFill>
              </a:rPr>
              <a:t>gêm</a:t>
            </a:r>
            <a:r>
              <a:rPr lang="en-US" sz="4400" dirty="0">
                <a:solidFill>
                  <a:srgbClr val="002060"/>
                </a:solidFill>
              </a:rPr>
              <a:t>.</a:t>
            </a:r>
          </a:p>
          <a:p>
            <a:endParaRPr lang="en-US" sz="4400"/>
          </a:p>
        </p:txBody>
      </p:sp>
      <p:pic>
        <p:nvPicPr>
          <p:cNvPr id="5" name="Graphic 4" descr="Badge Cross with solid fill">
            <a:extLst>
              <a:ext uri="{FF2B5EF4-FFF2-40B4-BE49-F238E27FC236}">
                <a16:creationId xmlns:a16="http://schemas.microsoft.com/office/drawing/2014/main" id="{4A5EB8E4-98E6-CAEF-B7D1-AE1389D558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50811" y="1605774"/>
            <a:ext cx="1941242" cy="1908718"/>
          </a:xfrm>
          <a:prstGeom prst="rect">
            <a:avLst/>
          </a:prstGeom>
        </p:spPr>
      </p:pic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4E7AE2FF-E020-3829-F351-14BB4A7A4D5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84377183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54595-471C-5C2A-FC4D-2E219B5160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3">
            <a:extLst>
              <a:ext uri="{FF2B5EF4-FFF2-40B4-BE49-F238E27FC236}">
                <a16:creationId xmlns:a16="http://schemas.microsoft.com/office/drawing/2014/main" id="{EDF20D86-A977-00B7-8E30-21DA0B98685D}"/>
              </a:ext>
            </a:extLst>
          </p:cNvPr>
          <p:cNvSpPr/>
          <p:nvPr/>
        </p:nvSpPr>
        <p:spPr>
          <a:xfrm>
            <a:off x="1133739" y="256323"/>
            <a:ext cx="10298487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bg1"/>
                </a:solidFill>
                <a:cs typeface="Ayuthaya"/>
              </a:rPr>
              <a:t>Dyfalu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         </a:t>
            </a:r>
            <a:r>
              <a:rPr lang="en-US" sz="4400" i="1" dirty="0">
                <a:solidFill>
                  <a:schemeClr val="bg1"/>
                </a:solidFill>
                <a:cs typeface="Ayuthaya"/>
              </a:rPr>
              <a:t>Guessing</a:t>
            </a:r>
            <a:endParaRPr lang="en-US" sz="4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FFA51B0-9F22-5FDB-3FF3-1A6C284B00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7BE3AD0-C653-93DB-C19A-F57B8E1480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8494099"/>
              </p:ext>
            </p:extLst>
          </p:nvPr>
        </p:nvGraphicFramePr>
        <p:xfrm>
          <a:off x="974351" y="1385887"/>
          <a:ext cx="10298487" cy="45291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32829">
                  <a:extLst>
                    <a:ext uri="{9D8B030D-6E8A-4147-A177-3AD203B41FA5}">
                      <a16:colId xmlns:a16="http://schemas.microsoft.com/office/drawing/2014/main" val="2386058663"/>
                    </a:ext>
                  </a:extLst>
                </a:gridCol>
                <a:gridCol w="3432829">
                  <a:extLst>
                    <a:ext uri="{9D8B030D-6E8A-4147-A177-3AD203B41FA5}">
                      <a16:colId xmlns:a16="http://schemas.microsoft.com/office/drawing/2014/main" val="4118596630"/>
                    </a:ext>
                  </a:extLst>
                </a:gridCol>
                <a:gridCol w="3432829">
                  <a:extLst>
                    <a:ext uri="{9D8B030D-6E8A-4147-A177-3AD203B41FA5}">
                      <a16:colId xmlns:a16="http://schemas.microsoft.com/office/drawing/2014/main" val="700905769"/>
                    </a:ext>
                  </a:extLst>
                </a:gridCol>
              </a:tblGrid>
              <a:tr h="1509712"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01456325"/>
                  </a:ext>
                </a:extLst>
              </a:tr>
              <a:tr h="1509712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788597"/>
                  </a:ext>
                </a:extLst>
              </a:tr>
              <a:tr h="1509712">
                <a:tc>
                  <a:txBody>
                    <a:bodyPr/>
                    <a:lstStyle/>
                    <a:p>
                      <a:endParaRPr lang="cy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88146211"/>
                  </a:ext>
                </a:extLst>
              </a:tr>
            </a:tbl>
          </a:graphicData>
        </a:graphic>
      </p:graphicFrame>
      <p:pic>
        <p:nvPicPr>
          <p:cNvPr id="3" name="Picture 2" descr="A sandwich on a plate&#10;&#10;Description automatically generated">
            <a:extLst>
              <a:ext uri="{FF2B5EF4-FFF2-40B4-BE49-F238E27FC236}">
                <a16:creationId xmlns:a16="http://schemas.microsoft.com/office/drawing/2014/main" id="{14090BF8-AEAD-D7FB-D19F-69F7C2523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42776" y="1548341"/>
            <a:ext cx="1534262" cy="1110860"/>
          </a:xfrm>
          <a:prstGeom prst="rect">
            <a:avLst/>
          </a:prstGeom>
        </p:spPr>
      </p:pic>
      <p:pic>
        <p:nvPicPr>
          <p:cNvPr id="7" name="Picture 6" descr="A drawing of a toilet&#10;&#10;Description automatically generated">
            <a:extLst>
              <a:ext uri="{FF2B5EF4-FFF2-40B4-BE49-F238E27FC236}">
                <a16:creationId xmlns:a16="http://schemas.microsoft.com/office/drawing/2014/main" id="{F08FA913-BF72-C1B9-AFCA-927469E72EA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984087" y="4456017"/>
            <a:ext cx="1152091" cy="1352742"/>
          </a:xfrm>
          <a:prstGeom prst="rect">
            <a:avLst/>
          </a:prstGeom>
        </p:spPr>
      </p:pic>
      <p:pic>
        <p:nvPicPr>
          <p:cNvPr id="8" name="Picture 7" descr="A brown spot with white stars&#10;&#10;Description automatically generated">
            <a:extLst>
              <a:ext uri="{FF2B5EF4-FFF2-40B4-BE49-F238E27FC236}">
                <a16:creationId xmlns:a16="http://schemas.microsoft.com/office/drawing/2014/main" id="{B6CF2C63-1725-48D0-1098-4AEA7E6ED7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24536" y="4433696"/>
            <a:ext cx="1798116" cy="1429215"/>
          </a:xfrm>
          <a:prstGeom prst="rect">
            <a:avLst/>
          </a:prstGeom>
        </p:spPr>
      </p:pic>
      <p:pic>
        <p:nvPicPr>
          <p:cNvPr id="10" name="Picture 9" descr="A rainbow colored paint splatter&#10;&#10;Description automatically generated">
            <a:extLst>
              <a:ext uri="{FF2B5EF4-FFF2-40B4-BE49-F238E27FC236}">
                <a16:creationId xmlns:a16="http://schemas.microsoft.com/office/drawing/2014/main" id="{96032E63-C024-7B6C-FBD3-811FB18E6FC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68557" y="2996405"/>
            <a:ext cx="1282700" cy="13081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93064FB-6396-13FF-087C-5BDF443B549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3864" y="2987836"/>
            <a:ext cx="1282700" cy="1393747"/>
          </a:xfrm>
          <a:prstGeom prst="rect">
            <a:avLst/>
          </a:prstGeom>
        </p:spPr>
      </p:pic>
      <p:pic>
        <p:nvPicPr>
          <p:cNvPr id="12" name="Picture 11" descr="A yellow bucket with green lid&#10;&#10;AI-generated content may be incorrect.">
            <a:extLst>
              <a:ext uri="{FF2B5EF4-FFF2-40B4-BE49-F238E27FC236}">
                <a16:creationId xmlns:a16="http://schemas.microsoft.com/office/drawing/2014/main" id="{D14E4B7D-D4BF-9C18-1EF0-F8FE511A7C01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7757" y="4478338"/>
            <a:ext cx="1384300" cy="1308100"/>
          </a:xfrm>
          <a:prstGeom prst="rect">
            <a:avLst/>
          </a:prstGeom>
        </p:spPr>
      </p:pic>
      <p:pic>
        <p:nvPicPr>
          <p:cNvPr id="13" name="Picture 12" descr="A glass of yellow liquid&#10;&#10;Description automatically generated">
            <a:extLst>
              <a:ext uri="{FF2B5EF4-FFF2-40B4-BE49-F238E27FC236}">
                <a16:creationId xmlns:a16="http://schemas.microsoft.com/office/drawing/2014/main" id="{45B72C53-A8C8-0E63-87D3-37AA6DC2ED24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673611" y="1489989"/>
            <a:ext cx="844777" cy="1295984"/>
          </a:xfrm>
          <a:prstGeom prst="rect">
            <a:avLst/>
          </a:prstGeom>
        </p:spPr>
      </p:pic>
      <p:pic>
        <p:nvPicPr>
          <p:cNvPr id="15" name="Picture 14" descr="A piece of bread with a white background&#10;&#10;Description automatically generated">
            <a:extLst>
              <a:ext uri="{FF2B5EF4-FFF2-40B4-BE49-F238E27FC236}">
                <a16:creationId xmlns:a16="http://schemas.microsoft.com/office/drawing/2014/main" id="{21A6B51D-AB18-706F-1A1D-C6E4288C483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63447" y="1489989"/>
            <a:ext cx="1393373" cy="1284843"/>
          </a:xfrm>
          <a:prstGeom prst="rect">
            <a:avLst/>
          </a:prstGeom>
        </p:spPr>
      </p:pic>
      <p:pic>
        <p:nvPicPr>
          <p:cNvPr id="16" name="Picture 15" descr="A bowl of fruit&#10;&#10;Description automatically generated">
            <a:extLst>
              <a:ext uri="{FF2B5EF4-FFF2-40B4-BE49-F238E27FC236}">
                <a16:creationId xmlns:a16="http://schemas.microsoft.com/office/drawing/2014/main" id="{5737CD69-BECB-20DE-AA85-62E0504A37BB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96660" y="2878934"/>
            <a:ext cx="1426783" cy="135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863953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FB0F0-1275-1F43-912D-FA46AFCD5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4621" y="204784"/>
            <a:ext cx="8162758" cy="973021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bg1"/>
                </a:solidFill>
                <a:latin typeface="Aptos"/>
                <a:cs typeface="Arial"/>
              </a:rPr>
              <a:t>Pwy sy eisiau ...?    </a:t>
            </a:r>
            <a:r>
              <a:rPr lang="cy-GB" sz="4000" i="1" dirty="0" err="1">
                <a:solidFill>
                  <a:schemeClr val="bg1"/>
                </a:solidFill>
                <a:latin typeface="Aptos"/>
                <a:cs typeface="Arial"/>
              </a:rPr>
              <a:t>Who</a:t>
            </a:r>
            <a:r>
              <a:rPr lang="cy-GB" sz="4000" i="1" dirty="0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cy-GB" sz="4000" i="1" dirty="0" err="1">
                <a:solidFill>
                  <a:schemeClr val="bg1"/>
                </a:solidFill>
                <a:latin typeface="Aptos"/>
                <a:cs typeface="Arial"/>
              </a:rPr>
              <a:t>wants</a:t>
            </a:r>
            <a:r>
              <a:rPr lang="cy-GB" sz="4000" i="1" dirty="0">
                <a:solidFill>
                  <a:schemeClr val="bg1"/>
                </a:solidFill>
                <a:latin typeface="Aptos"/>
                <a:cs typeface="Arial"/>
              </a:rPr>
              <a:t> ...?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6D992B-5194-1342-8860-9B8EFCC72836}"/>
              </a:ext>
            </a:extLst>
          </p:cNvPr>
          <p:cNvSpPr txBox="1"/>
          <p:nvPr/>
        </p:nvSpPr>
        <p:spPr>
          <a:xfrm>
            <a:off x="815967" y="1410966"/>
            <a:ext cx="4787999" cy="4392692"/>
          </a:xfrm>
          <a:prstGeom prst="roundRect">
            <a:avLst/>
          </a:prstGeom>
          <a:solidFill>
            <a:srgbClr val="FFC000">
              <a:alpha val="70000"/>
            </a:srgbClr>
          </a:solidFill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Pwy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 eisiau cinio ysgol?</a:t>
            </a:r>
          </a:p>
          <a:p>
            <a:endParaRPr lang="cy-GB" sz="28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Pwy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 eisiau ffrwyth?</a:t>
            </a:r>
          </a:p>
          <a:p>
            <a:endParaRPr lang="cy-GB" sz="28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Pwy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 eisiau llaeth?</a:t>
            </a:r>
            <a:endParaRPr lang="cy-GB">
              <a:solidFill>
                <a:srgbClr val="002060"/>
              </a:solidFill>
              <a:latin typeface="Aptos"/>
              <a:cs typeface="Calibri"/>
            </a:endParaRPr>
          </a:p>
          <a:p>
            <a:endParaRPr lang="cy-GB" sz="2800" b="1" dirty="0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Pwy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 eisiau darllen?</a:t>
            </a:r>
            <a:endParaRPr lang="cy-GB">
              <a:solidFill>
                <a:srgbClr val="002060"/>
              </a:solidFill>
              <a:latin typeface="Aptos"/>
              <a:cs typeface="Calibri" panose="020F0502020204030204"/>
            </a:endParaRPr>
          </a:p>
          <a:p>
            <a:endParaRPr lang="cy-GB" sz="2800" b="1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Pwy 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sy eisiau helpu?</a:t>
            </a:r>
            <a:endParaRPr lang="cy-GB">
              <a:solidFill>
                <a:srgbClr val="002060"/>
              </a:solidFill>
              <a:latin typeface="Aptos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C859A5-137B-193A-7119-7D0FE16C343A}"/>
              </a:ext>
            </a:extLst>
          </p:cNvPr>
          <p:cNvSpPr txBox="1"/>
          <p:nvPr/>
        </p:nvSpPr>
        <p:spPr>
          <a:xfrm>
            <a:off x="6097694" y="1624860"/>
            <a:ext cx="5688965" cy="39703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Tom ac Elis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 eisiau cinio ysgol.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Dosbarth Derbyn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 eisiau ffrwyth.</a:t>
            </a:r>
          </a:p>
          <a:p>
            <a:endParaRPr lang="cy-GB" sz="2800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Lois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 eisiau llaeth.</a:t>
            </a:r>
            <a:endParaRPr lang="cy-GB">
              <a:solidFill>
                <a:srgbClr val="002060"/>
              </a:solidFill>
              <a:latin typeface="Aptos"/>
              <a:cs typeface="Calibri"/>
            </a:endParaRPr>
          </a:p>
          <a:p>
            <a:endParaRPr lang="cy-GB" sz="2800" dirty="0">
              <a:solidFill>
                <a:srgbClr val="002060"/>
              </a:solidFill>
              <a:latin typeface="Aptos"/>
              <a:cs typeface="Arial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Jac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 eisiau darllen.</a:t>
            </a:r>
            <a:endParaRPr lang="cy-GB">
              <a:solidFill>
                <a:srgbClr val="002060"/>
              </a:solidFill>
              <a:latin typeface="Aptos"/>
              <a:cs typeface="Calibri" panose="020F0502020204030204"/>
            </a:endParaRPr>
          </a:p>
          <a:p>
            <a:endParaRPr lang="cy-GB" sz="2800" dirty="0">
              <a:solidFill>
                <a:srgbClr val="002060"/>
              </a:solidFill>
              <a:latin typeface="Aptos"/>
              <a:cs typeface="Arial" panose="020B0604020202020204" pitchFamily="34" charset="0"/>
            </a:endParaRPr>
          </a:p>
          <a:p>
            <a:r>
              <a:rPr lang="cy-GB" sz="2800" b="1" dirty="0">
                <a:solidFill>
                  <a:srgbClr val="002060"/>
                </a:solidFill>
                <a:latin typeface="Aptos"/>
                <a:cs typeface="Arial"/>
              </a:rPr>
              <a:t>Bethan a </a:t>
            </a:r>
            <a:r>
              <a:rPr lang="cy-GB" sz="2800" b="1" err="1">
                <a:solidFill>
                  <a:srgbClr val="002060"/>
                </a:solidFill>
                <a:latin typeface="Aptos"/>
                <a:cs typeface="Arial"/>
              </a:rPr>
              <a:t>Soffia</a:t>
            </a:r>
            <a:r>
              <a:rPr lang="cy-GB" sz="2800" dirty="0">
                <a:solidFill>
                  <a:srgbClr val="002060"/>
                </a:solidFill>
                <a:latin typeface="Aptos"/>
                <a:cs typeface="Arial"/>
              </a:rPr>
              <a:t> sy eisiau helpu.</a:t>
            </a:r>
            <a:endParaRPr lang="cy-GB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7" name="Picture 6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37D24228-3B9F-3748-1339-8F42B7A146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2591128813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>
            <a:extLst>
              <a:ext uri="{FF2B5EF4-FFF2-40B4-BE49-F238E27FC236}">
                <a16:creationId xmlns:a16="http://schemas.microsoft.com/office/drawing/2014/main" id="{257BF50F-6002-A9C9-C1B3-2A7631D5ECFA}"/>
              </a:ext>
            </a:extLst>
          </p:cNvPr>
          <p:cNvSpPr/>
          <p:nvPr/>
        </p:nvSpPr>
        <p:spPr>
          <a:xfrm>
            <a:off x="4764231" y="230560"/>
            <a:ext cx="2665796" cy="851297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bg1"/>
                </a:solidFill>
                <a:cs typeface="Ayuthaya"/>
              </a:rPr>
              <a:t>Sgwrs</a:t>
            </a:r>
            <a:endParaRPr lang="en-US" sz="4400" i="1" dirty="0" err="1">
              <a:solidFill>
                <a:schemeClr val="bg1"/>
              </a:solidFill>
              <a:cs typeface="Ayuthaya" pitchFamily="2" charset="-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6438B-8C44-B109-986C-DB56339E8446}"/>
              </a:ext>
            </a:extLst>
          </p:cNvPr>
          <p:cNvSpPr txBox="1"/>
          <p:nvPr/>
        </p:nvSpPr>
        <p:spPr>
          <a:xfrm>
            <a:off x="941549" y="1522385"/>
            <a:ext cx="10305791" cy="4037417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  </a:t>
            </a:r>
            <a:r>
              <a:rPr lang="en-GB" sz="2400" i="1" dirty="0" err="1">
                <a:solidFill>
                  <a:srgbClr val="002060"/>
                </a:solidFill>
                <a:latin typeface="Aptos"/>
                <a:cs typeface="Arial"/>
              </a:rPr>
              <a:t>Athro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 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Nawr,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blant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mae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amser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snac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Ydych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chi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cs typeface="Arial"/>
              </a:rPr>
              <a:t>ffrwyth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Plant: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  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Ydyn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!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 err="1">
                <a:solidFill>
                  <a:srgbClr val="002060"/>
                </a:solidFill>
                <a:latin typeface="Aptos"/>
                <a:cs typeface="Arial"/>
              </a:rPr>
              <a:t>Athro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   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Lisa,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wyt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ti’n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cs typeface="Arial"/>
              </a:rPr>
              <a:t>afalau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Lisa: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    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Nac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ddim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 err="1">
                <a:solidFill>
                  <a:srgbClr val="002060"/>
                </a:solidFill>
                <a:latin typeface="Aptos"/>
                <a:cs typeface="Arial"/>
              </a:rPr>
              <a:t>afalau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.  Dw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i’n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hoffi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>
                <a:solidFill>
                  <a:srgbClr val="002060"/>
                </a:solidFill>
                <a:latin typeface="Aptos"/>
                <a:cs typeface="Arial"/>
              </a:rPr>
              <a:t>bananas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. </a:t>
            </a:r>
            <a:endParaRPr lang="en-GB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 err="1">
                <a:solidFill>
                  <a:srgbClr val="002060"/>
                </a:solidFill>
                <a:latin typeface="Aptos"/>
                <a:cs typeface="Arial"/>
              </a:rPr>
              <a:t>Athro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   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Wyt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>
                <a:solidFill>
                  <a:srgbClr val="002060"/>
                </a:solidFill>
                <a:latin typeface="Aptos"/>
                <a:cs typeface="Arial"/>
              </a:rPr>
              <a:t>banana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 Lisa: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    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.  Mae Luke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>
                <a:solidFill>
                  <a:srgbClr val="002060"/>
                </a:solidFill>
                <a:latin typeface="Aptos"/>
                <a:cs typeface="Arial"/>
              </a:rPr>
              <a:t>banana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hefyd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Syr.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 err="1">
                <a:solidFill>
                  <a:srgbClr val="002060"/>
                </a:solidFill>
                <a:latin typeface="Aptos"/>
                <a:cs typeface="Arial"/>
              </a:rPr>
              <a:t>Athro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   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Luke,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wyt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2400" b="1" u="sng" dirty="0">
                <a:solidFill>
                  <a:srgbClr val="002060"/>
                </a:solidFill>
                <a:latin typeface="Aptos"/>
                <a:cs typeface="Arial"/>
              </a:rPr>
              <a:t>banana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?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</a:t>
            </a:r>
            <a:r>
              <a:rPr lang="en-GB" sz="2400" i="1" dirty="0">
                <a:solidFill>
                  <a:srgbClr val="002060"/>
                </a:solidFill>
                <a:latin typeface="Aptos"/>
                <a:cs typeface="Arial"/>
              </a:rPr>
              <a:t>Luke:</a:t>
            </a:r>
            <a:r>
              <a:rPr lang="en-GB" sz="2400" dirty="0">
                <a:solidFill>
                  <a:srgbClr val="002060"/>
                </a:solidFill>
                <a:latin typeface="Aptos"/>
                <a:cs typeface="Arial"/>
              </a:rPr>
              <a:t>     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Ydw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, </a:t>
            </a:r>
            <a:r>
              <a:rPr lang="en-GB" sz="2400" b="1" dirty="0" err="1">
                <a:solidFill>
                  <a:srgbClr val="002060"/>
                </a:solidFill>
                <a:latin typeface="Aptos"/>
                <a:cs typeface="Arial"/>
              </a:rPr>
              <a:t>plîs</a:t>
            </a:r>
            <a:r>
              <a:rPr lang="en-GB" sz="2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  <a:endParaRPr lang="en-US" sz="2400" dirty="0">
              <a:solidFill>
                <a:srgbClr val="002060"/>
              </a:solidFill>
              <a:latin typeface="Aptos"/>
              <a:cs typeface="Arial"/>
            </a:endParaRPr>
          </a:p>
        </p:txBody>
      </p:sp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61E8913-6C3C-663D-C909-64D85E68CF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eating an apple&#10;&#10;AI-generated content may be incorrect.">
            <a:extLst>
              <a:ext uri="{FF2B5EF4-FFF2-40B4-BE49-F238E27FC236}">
                <a16:creationId xmlns:a16="http://schemas.microsoft.com/office/drawing/2014/main" id="{FC1E90FD-8F8D-2429-7FC3-EDAE5CA273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15529" y="3350245"/>
            <a:ext cx="1798675" cy="2601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772845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DE4C48E2-BE39-908C-E81A-4B29277AE33E}"/>
              </a:ext>
            </a:extLst>
          </p:cNvPr>
          <p:cNvSpPr/>
          <p:nvPr/>
        </p:nvSpPr>
        <p:spPr>
          <a:xfrm>
            <a:off x="3961814" y="2311920"/>
            <a:ext cx="4909624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bg1"/>
                </a:solidFill>
                <a:cs typeface="Ayuthaya"/>
              </a:rPr>
              <a:t>Dw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i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eisiau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i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chi…</a:t>
            </a:r>
          </a:p>
          <a:p>
            <a:pPr algn="ctr"/>
            <a:r>
              <a:rPr lang="en-US" sz="2800" i="1" dirty="0">
                <a:solidFill>
                  <a:schemeClr val="bg1"/>
                </a:solidFill>
                <a:cs typeface="Ayuthaya"/>
              </a:rPr>
              <a:t>I want you to… (plural)</a:t>
            </a:r>
            <a:endParaRPr lang="en-US" sz="2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3" name="Picture 2" descr="A pink and white logo&#10;&#10;Description automatically generated">
            <a:extLst>
              <a:ext uri="{FF2B5EF4-FFF2-40B4-BE49-F238E27FC236}">
                <a16:creationId xmlns:a16="http://schemas.microsoft.com/office/drawing/2014/main" id="{5A300887-A503-5E7F-F3AE-BC6FECE576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4338" y="202394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58068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773286A-0ED2-1649-BD3F-4C6669EDA97E}"/>
              </a:ext>
            </a:extLst>
          </p:cNvPr>
          <p:cNvSpPr/>
          <p:nvPr/>
        </p:nvSpPr>
        <p:spPr>
          <a:xfrm>
            <a:off x="427782" y="293098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rando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ofalus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latin typeface="Aptos"/>
                <a:cs typeface="Calibri"/>
              </a:rPr>
              <a:t>I want you to listen carefully (plural)</a:t>
            </a:r>
            <a:endParaRPr lang="en-GB" dirty="0">
              <a:solidFill>
                <a:srgbClr val="002060"/>
              </a:solidFill>
              <a:latin typeface="Aptos"/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C661AE7-B713-C807-CC2C-6286651573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 descr="A group of children sitting at desks&#10;&#10;AI-generated content may be incorrect.">
            <a:extLst>
              <a:ext uri="{FF2B5EF4-FFF2-40B4-BE49-F238E27FC236}">
                <a16:creationId xmlns:a16="http://schemas.microsoft.com/office/drawing/2014/main" id="{A3AECD1C-04B6-5169-43B0-F3982574BF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903" y="1965813"/>
            <a:ext cx="4691370" cy="360288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426901-D7AE-68CA-41C3-8AE3DF4E23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12846" y="1735585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8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A9E8E4-9F5B-168D-5158-28BE3CB806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D43D2A6-F134-3A2B-2B40-E258E1CF7577}"/>
              </a:ext>
            </a:extLst>
          </p:cNvPr>
          <p:cNvSpPr/>
          <p:nvPr/>
        </p:nvSpPr>
        <p:spPr>
          <a:xfrm>
            <a:off x="427782" y="2561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ylio’r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fideo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watch the video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E7FE52B5-05D4-2CBE-177B-66A4608C62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group of kids watching a cartoon&#10;&#10;AI-generated content may be incorrect.">
            <a:extLst>
              <a:ext uri="{FF2B5EF4-FFF2-40B4-BE49-F238E27FC236}">
                <a16:creationId xmlns:a16="http://schemas.microsoft.com/office/drawing/2014/main" id="{357D7916-A74D-3971-DC79-37A894A577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2763" y="2021434"/>
            <a:ext cx="4117975" cy="34547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F84F0F9-1F02-4707-874B-5D6929DD5E0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9972" y="1717136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79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FBE98B-F126-4875-C4F6-F50DEF736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8C04F4E-6B90-9F11-7DFA-EF385623C9B4}"/>
              </a:ext>
            </a:extLst>
          </p:cNvPr>
          <p:cNvSpPr/>
          <p:nvPr/>
        </p:nvSpPr>
        <p:spPr>
          <a:xfrm>
            <a:off x="427782" y="412156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g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erdded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dawel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walk quietly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AB20D4CE-1BDB-B307-26DF-899411F569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2" descr="A person walking with a group of children&#10;&#10;AI-generated content may be incorrect.">
            <a:extLst>
              <a:ext uri="{FF2B5EF4-FFF2-40B4-BE49-F238E27FC236}">
                <a16:creationId xmlns:a16="http://schemas.microsoft.com/office/drawing/2014/main" id="{72D00E26-34FA-1258-19F2-D58E34C5D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1713" y="1745973"/>
            <a:ext cx="5304196" cy="407352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FE3918D-B285-5BCC-B237-169635747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2884" y="1756157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23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C3872-EE39-07D1-B86F-F55A0EDD8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840E1CED-5DBB-61BF-2206-2C9A51D517BE}"/>
              </a:ext>
            </a:extLst>
          </p:cNvPr>
          <p:cNvSpPr/>
          <p:nvPr/>
        </p:nvSpPr>
        <p:spPr>
          <a:xfrm>
            <a:off x="427782" y="21842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iard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go to the playground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B85EA70-AEE3-7B31-687E-9D50FC775B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3" descr="Cartoon kids playing on a playground&#10;&#10;AI-generated content may be incorrect.">
            <a:extLst>
              <a:ext uri="{FF2B5EF4-FFF2-40B4-BE49-F238E27FC236}">
                <a16:creationId xmlns:a16="http://schemas.microsoft.com/office/drawing/2014/main" id="{EAF5F38A-6695-8030-3FFE-CD307E4C7C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4651" y="2106482"/>
            <a:ext cx="4298950" cy="33015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FA2C02-7E03-8F28-1F15-B2D5276C0A5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7084" y="1725569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99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D0509-FFB5-D45B-5204-BD7382E31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BE2F3F7-1A84-BAAB-AD6C-0E27A036C831}"/>
              </a:ext>
            </a:extLst>
          </p:cNvPr>
          <p:cNvSpPr/>
          <p:nvPr/>
        </p:nvSpPr>
        <p:spPr>
          <a:xfrm>
            <a:off x="427782" y="332711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chi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neuadd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go to the hall (plural)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A57F996-8C28-699A-2845-9197BCB4B3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basketball court with a basketball hoop and a curtain&#10;&#10;AI-generated content may be incorrect.">
            <a:extLst>
              <a:ext uri="{FF2B5EF4-FFF2-40B4-BE49-F238E27FC236}">
                <a16:creationId xmlns:a16="http://schemas.microsoft.com/office/drawing/2014/main" id="{A657D6D9-F4A3-748B-DC30-CB05358718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5888" y="1994771"/>
            <a:ext cx="4602163" cy="353437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43196C-9E64-4442-A837-92EFD3BF2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1755392"/>
            <a:ext cx="4337059" cy="4063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4593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01DDA8-6090-FDAE-E2DC-DE259DB56A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FA257CE-BCF7-E998-FD42-AA8D7DEFE82C}"/>
              </a:ext>
            </a:extLst>
          </p:cNvPr>
          <p:cNvGraphicFramePr>
            <a:graphicFrameLocks noGrp="1"/>
          </p:cNvGraphicFramePr>
          <p:nvPr/>
        </p:nvGraphicFramePr>
        <p:xfrm>
          <a:off x="5910262" y="523843"/>
          <a:ext cx="5705476" cy="51756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0851">
                  <a:extLst>
                    <a:ext uri="{9D8B030D-6E8A-4147-A177-3AD203B41FA5}">
                      <a16:colId xmlns:a16="http://schemas.microsoft.com/office/drawing/2014/main" val="3376190910"/>
                    </a:ext>
                  </a:extLst>
                </a:gridCol>
                <a:gridCol w="2714625">
                  <a:extLst>
                    <a:ext uri="{9D8B030D-6E8A-4147-A177-3AD203B41FA5}">
                      <a16:colId xmlns:a16="http://schemas.microsoft.com/office/drawing/2014/main" val="325380225"/>
                    </a:ext>
                  </a:extLst>
                </a:gridCol>
              </a:tblGrid>
              <a:tr h="725254">
                <a:tc>
                  <a:txBody>
                    <a:bodyPr/>
                    <a:lstStyle/>
                    <a:p>
                      <a:pPr algn="ctr"/>
                      <a:r>
                        <a:rPr lang="cy-GB" sz="2000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Llythyren cyn treiglo</a:t>
                      </a:r>
                    </a:p>
                    <a:p>
                      <a:pPr algn="ctr"/>
                      <a:r>
                        <a:rPr lang="cy-GB" sz="1800" b="0" i="1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Original letter</a:t>
                      </a: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90000"/>
                        <a:lumOff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000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Treiglad Meddal</a:t>
                      </a:r>
                    </a:p>
                    <a:p>
                      <a:pPr algn="ctr"/>
                      <a:r>
                        <a:rPr lang="cy-GB" sz="1800" b="0" i="1" dirty="0" err="1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Soft</a:t>
                      </a:r>
                      <a:r>
                        <a:rPr lang="cy-GB" sz="1800" b="0" i="1" dirty="0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 </a:t>
                      </a:r>
                      <a:r>
                        <a:rPr lang="cy-GB" sz="1800" b="0" i="1" dirty="0" err="1">
                          <a:solidFill>
                            <a:schemeClr val="bg1"/>
                          </a:solidFill>
                          <a:latin typeface="Aptos"/>
                          <a:cs typeface="Arial"/>
                        </a:rPr>
                        <a:t>Mutation</a:t>
                      </a:r>
                      <a:endParaRPr lang="cy-GB" sz="1800" b="0" i="1" dirty="0">
                        <a:solidFill>
                          <a:schemeClr val="bg1"/>
                        </a:solidFill>
                        <a:latin typeface="Aptos"/>
                        <a:cs typeface="Arial"/>
                      </a:endParaRPr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90000"/>
                        <a:lumOff val="1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5059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p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b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28069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t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840297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c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835630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b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70033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dd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00368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g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-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7812012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ll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l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870405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m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f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398649"/>
                  </a:ext>
                </a:extLst>
              </a:tr>
              <a:tr h="494491"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 err="1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rh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2400" b="1" dirty="0">
                          <a:solidFill>
                            <a:srgbClr val="002060"/>
                          </a:solidFill>
                          <a:latin typeface="Aptos"/>
                          <a:cs typeface="Arial"/>
                        </a:rPr>
                        <a:t>r</a:t>
                      </a: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4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05349413"/>
                  </a:ext>
                </a:extLst>
              </a:tr>
            </a:tbl>
          </a:graphicData>
        </a:graphic>
      </p:graphicFrame>
      <p:pic>
        <p:nvPicPr>
          <p:cNvPr id="9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45108D4-2162-A274-D992-E769AD2912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581D83-9F2D-A1A8-8EC9-2EDB94AEA7CD}"/>
              </a:ext>
            </a:extLst>
          </p:cNvPr>
          <p:cNvSpPr txBox="1"/>
          <p:nvPr/>
        </p:nvSpPr>
        <p:spPr>
          <a:xfrm>
            <a:off x="416717" y="1791396"/>
            <a:ext cx="5157788" cy="3261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I want you to tidy up.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I want you to read.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I want you to look.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I want you to run.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y-GB" sz="2800" dirty="0"/>
              <a:t>I want you to listen.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02E596-5CA8-EA4F-B029-D037ADBCF345}"/>
              </a:ext>
            </a:extLst>
          </p:cNvPr>
          <p:cNvSpPr txBox="1"/>
          <p:nvPr/>
        </p:nvSpPr>
        <p:spPr>
          <a:xfrm>
            <a:off x="576260" y="523844"/>
            <a:ext cx="4838701" cy="1259919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3200" b="1" dirty="0">
                <a:solidFill>
                  <a:schemeClr val="bg1"/>
                </a:solidFill>
                <a:latin typeface="Aptos"/>
                <a:cs typeface="Arial"/>
              </a:rPr>
              <a:t>Cyfieithwch / </a:t>
            </a:r>
            <a:r>
              <a:rPr lang="cy-GB" sz="3200" i="1" dirty="0">
                <a:solidFill>
                  <a:schemeClr val="bg1"/>
                </a:solidFill>
                <a:latin typeface="Aptos"/>
                <a:cs typeface="Arial"/>
              </a:rPr>
              <a:t>Translate:</a:t>
            </a:r>
          </a:p>
          <a:p>
            <a:pPr algn="ctr"/>
            <a:r>
              <a:rPr lang="cy-GB" sz="3600" b="1" dirty="0">
                <a:solidFill>
                  <a:schemeClr val="bg1"/>
                </a:solidFill>
                <a:latin typeface="Aptos"/>
                <a:cs typeface="Arial"/>
              </a:rPr>
              <a:t>CHI</a:t>
            </a:r>
            <a:endParaRPr lang="en-US" sz="1600" b="1" dirty="0" err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8765684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DEDE1D-9003-9073-9DBD-89FF1FADB7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>
            <a:extLst>
              <a:ext uri="{FF2B5EF4-FFF2-40B4-BE49-F238E27FC236}">
                <a16:creationId xmlns:a16="http://schemas.microsoft.com/office/drawing/2014/main" id="{08E9F469-A2FF-D2C5-B16E-A87D501EB312}"/>
              </a:ext>
            </a:extLst>
          </p:cNvPr>
          <p:cNvSpPr/>
          <p:nvPr/>
        </p:nvSpPr>
        <p:spPr>
          <a:xfrm>
            <a:off x="4304714" y="2354782"/>
            <a:ext cx="4909624" cy="1328023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wrap="square" lIns="91440" tIns="45720" rIns="91440" bIns="4572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bg1"/>
                </a:solidFill>
                <a:cs typeface="Ayuthaya"/>
              </a:rPr>
              <a:t>Dw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i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eisiau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i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 </a:t>
            </a:r>
            <a:r>
              <a:rPr lang="en-US" sz="4400" b="1" dirty="0" err="1">
                <a:solidFill>
                  <a:schemeClr val="bg1"/>
                </a:solidFill>
                <a:cs typeface="Ayuthaya"/>
              </a:rPr>
              <a:t>ti</a:t>
            </a:r>
            <a:r>
              <a:rPr lang="en-US" sz="4400" b="1" dirty="0">
                <a:solidFill>
                  <a:schemeClr val="bg1"/>
                </a:solidFill>
                <a:cs typeface="Ayuthaya"/>
              </a:rPr>
              <a:t>…</a:t>
            </a:r>
          </a:p>
          <a:p>
            <a:pPr algn="ctr"/>
            <a:r>
              <a:rPr lang="en-US" sz="2800" i="1" dirty="0">
                <a:solidFill>
                  <a:schemeClr val="bg1"/>
                </a:solidFill>
                <a:cs typeface="Ayuthaya"/>
              </a:rPr>
              <a:t>I want you to… (singular)</a:t>
            </a:r>
            <a:endParaRPr lang="en-US" sz="2400" i="1" dirty="0">
              <a:solidFill>
                <a:schemeClr val="bg1"/>
              </a:solidFill>
              <a:cs typeface="Ayuthaya" pitchFamily="2" charset="-34"/>
            </a:endParaRPr>
          </a:p>
        </p:txBody>
      </p:sp>
      <p:pic>
        <p:nvPicPr>
          <p:cNvPr id="3" name="Picture 2" descr="A pink and white logo&#10;&#10;Description automatically generated">
            <a:extLst>
              <a:ext uri="{FF2B5EF4-FFF2-40B4-BE49-F238E27FC236}">
                <a16:creationId xmlns:a16="http://schemas.microsoft.com/office/drawing/2014/main" id="{7CA56BF1-DBA7-AE64-90BF-1462B36A70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14338" y="202394"/>
            <a:ext cx="2667000" cy="98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145165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C8BB0C-2CB5-28C1-D7EB-4BA85F673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8760240-2620-0127-F1C5-83AA2B9BA6A6}"/>
              </a:ext>
            </a:extLst>
          </p:cNvPr>
          <p:cNvSpPr/>
          <p:nvPr/>
        </p:nvSpPr>
        <p:spPr>
          <a:xfrm>
            <a:off x="427782" y="2561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ylio’r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fideo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watch the video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7949378-557B-946D-11D0-0E83F5FD2B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cartoon of a child watching a television&#10;&#10;AI-generated content may be incorrect.">
            <a:extLst>
              <a:ext uri="{FF2B5EF4-FFF2-40B4-BE49-F238E27FC236}">
                <a16:creationId xmlns:a16="http://schemas.microsoft.com/office/drawing/2014/main" id="{F2CE57DB-C200-6888-8740-8C8E1B27C8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3314" y="1830256"/>
            <a:ext cx="4545372" cy="3813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587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AE7D54-6A34-90A4-F7C0-855773C1B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CF39D18-3141-273D-2CE9-57D09430650F}"/>
              </a:ext>
            </a:extLst>
          </p:cNvPr>
          <p:cNvSpPr/>
          <p:nvPr/>
        </p:nvSpPr>
        <p:spPr>
          <a:xfrm>
            <a:off x="427782" y="713399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w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rando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ofalus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listen carefully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527B4C2-D380-CB48-CB36-E0C7E61D09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" name="Picture 1" descr="A cartoon of a child with his hand to his ear&#10;&#10;Description automatically generated">
            <a:extLst>
              <a:ext uri="{FF2B5EF4-FFF2-40B4-BE49-F238E27FC236}">
                <a16:creationId xmlns:a16="http://schemas.microsoft.com/office/drawing/2014/main" id="{5DB60E5A-11A2-6F91-ACAD-6ED8070D62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572" y="2143124"/>
            <a:ext cx="2648854" cy="3436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885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96E7C6-915F-073F-94A6-235AE70FF8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F80A894-B5CA-6DC4-E8BE-388E095EF527}"/>
              </a:ext>
            </a:extLst>
          </p:cNvPr>
          <p:cNvSpPr/>
          <p:nvPr/>
        </p:nvSpPr>
        <p:spPr>
          <a:xfrm>
            <a:off x="427782" y="332711"/>
            <a:ext cx="11336435" cy="1151583"/>
          </a:xfrm>
          <a:prstGeom prst="rect">
            <a:avLst/>
          </a:prstGeom>
          <a:noFill/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algn="ctr" fontAlgn="base"/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Dw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eisiau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ti</a:t>
            </a:r>
            <a:r>
              <a:rPr lang="en-GB" sz="5400" b="1" dirty="0">
                <a:solidFill>
                  <a:schemeClr val="tx1"/>
                </a:solidFill>
                <a:latin typeface="Aptos"/>
                <a:cs typeface="Arial"/>
              </a:rPr>
              <a:t> </a:t>
            </a:r>
            <a:r>
              <a:rPr lang="en-GB" sz="5400" b="1" u="sng" dirty="0" err="1">
                <a:solidFill>
                  <a:srgbClr val="FF0000"/>
                </a:solidFill>
                <a:latin typeface="Aptos"/>
                <a:cs typeface="Arial"/>
              </a:rPr>
              <a:t>f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ynd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i’r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 </a:t>
            </a:r>
            <a:r>
              <a:rPr lang="en-GB" sz="5400" b="1" dirty="0" err="1">
                <a:solidFill>
                  <a:srgbClr val="002060"/>
                </a:solidFill>
                <a:latin typeface="Aptos"/>
                <a:cs typeface="Arial"/>
              </a:rPr>
              <a:t>neuadd</a:t>
            </a:r>
            <a:r>
              <a:rPr lang="en-GB" sz="5400" b="1" dirty="0">
                <a:solidFill>
                  <a:srgbClr val="002060"/>
                </a:solidFill>
                <a:latin typeface="Aptos"/>
                <a:cs typeface="Arial"/>
              </a:rPr>
              <a:t>.</a:t>
            </a:r>
          </a:p>
          <a:p>
            <a:pPr algn="ctr"/>
            <a:r>
              <a:rPr lang="en-GB" sz="2400" i="1" dirty="0">
                <a:solidFill>
                  <a:srgbClr val="002060"/>
                </a:solidFill>
                <a:cs typeface="Calibri"/>
              </a:rPr>
              <a:t>I want you to go to the hall (singular)</a:t>
            </a:r>
            <a:endParaRPr lang="en-GB" sz="2400" dirty="0">
              <a:solidFill>
                <a:srgbClr val="002060"/>
              </a:solidFill>
            </a:endParaRPr>
          </a:p>
        </p:txBody>
      </p:sp>
      <p:pic>
        <p:nvPicPr>
          <p:cNvPr id="6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B07007B-A2AE-5739-617B-2D46F58EB5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A basketball court with a basketball hoop and a curtain&#10;&#10;AI-generated content may be incorrect.">
            <a:extLst>
              <a:ext uri="{FF2B5EF4-FFF2-40B4-BE49-F238E27FC236}">
                <a16:creationId xmlns:a16="http://schemas.microsoft.com/office/drawing/2014/main" id="{9F46270E-C98B-2227-18ED-476B4A39E1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0488" y="1934149"/>
            <a:ext cx="4602163" cy="353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48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2105646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23429157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8356129-C5EA-6EC5-BA73-DF60ACCB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0" t="3941" r="196" b="13460"/>
          <a:stretch/>
        </p:blipFill>
        <p:spPr>
          <a:xfrm>
            <a:off x="2281" y="6089830"/>
            <a:ext cx="12191014" cy="7682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884690-177F-24D5-9775-E88A41DFF7A3}"/>
              </a:ext>
            </a:extLst>
          </p:cNvPr>
          <p:cNvSpPr txBox="1"/>
          <p:nvPr/>
        </p:nvSpPr>
        <p:spPr>
          <a:xfrm>
            <a:off x="2258614" y="1537911"/>
            <a:ext cx="7675459" cy="3779758"/>
          </a:xfrm>
          <a:prstGeom prst="round2DiagRect">
            <a:avLst/>
          </a:prstGeom>
          <a:solidFill>
            <a:schemeClr val="tx2">
              <a:lumMod val="90000"/>
              <a:lumOff val="1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Da iawn,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bawb</a:t>
            </a:r>
            <a:r>
              <a:rPr lang="en-US" sz="5400" b="1" dirty="0">
                <a:solidFill>
                  <a:schemeClr val="bg1"/>
                </a:solidFill>
                <a:ea typeface="Calibri"/>
                <a:cs typeface="Calibri"/>
              </a:rPr>
              <a:t>!</a:t>
            </a: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endParaRPr lang="en-US" sz="5400" b="1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Hwyl </a:t>
            </a:r>
            <a:r>
              <a:rPr lang="en-US" sz="5400" b="1" err="1">
                <a:solidFill>
                  <a:schemeClr val="bg1"/>
                </a:solidFill>
                <a:ea typeface="Calibri"/>
                <a:cs typeface="Calibri"/>
              </a:rPr>
              <a:t>fawr</a:t>
            </a:r>
            <a:r>
              <a:rPr lang="en-US" sz="5400" b="1">
                <a:solidFill>
                  <a:schemeClr val="bg1"/>
                </a:solidFill>
                <a:ea typeface="Calibri"/>
                <a:cs typeface="Calibri"/>
              </a:rPr>
              <a:t>!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6" name="Picture 5" descr="A pink and white logo&#10;&#10;Description automatically generated">
            <a:extLst>
              <a:ext uri="{FF2B5EF4-FFF2-40B4-BE49-F238E27FC236}">
                <a16:creationId xmlns:a16="http://schemas.microsoft.com/office/drawing/2014/main" id="{3277CF68-2EA7-FACD-69A1-02F7786351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253" y="51919"/>
            <a:ext cx="2667000" cy="987172"/>
          </a:xfrm>
          <a:prstGeom prst="rect">
            <a:avLst/>
          </a:prstGeom>
        </p:spPr>
      </p:pic>
      <p:pic>
        <p:nvPicPr>
          <p:cNvPr id="12" name="Graphic 11" descr="Star with solid fill">
            <a:extLst>
              <a:ext uri="{FF2B5EF4-FFF2-40B4-BE49-F238E27FC236}">
                <a16:creationId xmlns:a16="http://schemas.microsoft.com/office/drawing/2014/main" id="{605EBDFC-1BE8-5B29-7F5E-D2326A88AD3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243861" y="2572215"/>
            <a:ext cx="1713570" cy="171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321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e290860-00c3-4563-84af-61c49c5fda71">
      <Terms xmlns="http://schemas.microsoft.com/office/infopath/2007/PartnerControls"/>
    </lcf76f155ced4ddcb4097134ff3c332f>
    <TaxCatchAll xmlns="6c16a7c9-3119-4e12-91f3-1db7792fc1f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11" ma:contentTypeDescription="Create a new document." ma:contentTypeScope="" ma:versionID="10234cc3c17d250a4ead9df5623f07d7">
  <xsd:schema xmlns:xsd="http://www.w3.org/2001/XMLSchema" xmlns:xs="http://www.w3.org/2001/XMLSchema" xmlns:p="http://schemas.microsoft.com/office/2006/metadata/properties" xmlns:ns2="fe290860-00c3-4563-84af-61c49c5fda71" xmlns:ns3="6c16a7c9-3119-4e12-91f3-1db7792fc1f1" targetNamespace="http://schemas.microsoft.com/office/2006/metadata/properties" ma:root="true" ma:fieldsID="df609682d4dfc0742d7eb0f712f28e2c" ns2:_="" ns3:_="">
    <xsd:import namespace="fe290860-00c3-4563-84af-61c49c5fda71"/>
    <xsd:import namespace="6c16a7c9-3119-4e12-91f3-1db7792fc1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4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16a7c9-3119-4e12-91f3-1db7792fc1f1" elementFormDefault="qualified">
    <xsd:import namespace="http://schemas.microsoft.com/office/2006/documentManagement/types"/>
    <xsd:import namespace="http://schemas.microsoft.com/office/infopath/2007/PartnerControls"/>
    <xsd:element name="TaxCatchAll" ma:index="15" nillable="true" ma:displayName="Taxonomy Catch All Column" ma:hidden="true" ma:list="{1abe7ac3-576b-4144-82f8-2adb6e0c25cd}" ma:internalName="TaxCatchAll" ma:showField="CatchAllData" ma:web="6c16a7c9-3119-4e12-91f3-1db7792fc1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285CA44-3342-4A68-BC9D-E84B78909E1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846A1F-533A-4E3C-B4BB-C1B16552EC3B}">
  <ds:schemaRefs>
    <ds:schemaRef ds:uri="fe290860-00c3-4563-84af-61c49c5fda71"/>
    <ds:schemaRef ds:uri="http://purl.org/dc/terms/"/>
    <ds:schemaRef ds:uri="http://purl.org/dc/dcmitype/"/>
    <ds:schemaRef ds:uri="http://schemas.microsoft.com/office/2006/documentManagement/types"/>
    <ds:schemaRef ds:uri="http://schemas.microsoft.com/office/2006/metadata/properties"/>
    <ds:schemaRef ds:uri="6c16a7c9-3119-4e12-91f3-1db7792fc1f1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C6EEC08-4A2F-48F5-91BD-DB900D5069E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e290860-00c3-4563-84af-61c49c5fda71"/>
    <ds:schemaRef ds:uri="6c16a7c9-3119-4e12-91f3-1db7792fc1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326</TotalTime>
  <Words>3243</Words>
  <Application>Microsoft Macintosh PowerPoint</Application>
  <PresentationFormat>Widescreen</PresentationFormat>
  <Paragraphs>824</Paragraphs>
  <Slides>81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81</vt:i4>
      </vt:variant>
    </vt:vector>
  </HeadingPairs>
  <TitlesOfParts>
    <vt:vector size="88" baseType="lpstr">
      <vt:lpstr>Aptos</vt:lpstr>
      <vt:lpstr>Aptos Display</vt:lpstr>
      <vt:lpstr>Arial</vt:lpstr>
      <vt:lpstr>Ayuthaya</vt:lpstr>
      <vt:lpstr>Calibri</vt:lpstr>
      <vt:lpstr>Liberation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Wyt ti’n hoffi...?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Codwch a sgwrsiwch!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Mae hi’n hoffi ... achos... Dydy hi ddim yn hoffi ... achos...</vt:lpstr>
      <vt:lpstr>Pwy ydy hi?  Beth mae hi’n hoffi?</vt:lpstr>
      <vt:lpstr>Pwy ydy e?  Beth mae e’n hoffi?</vt:lpstr>
      <vt:lpstr>PowerPoint Presentation</vt:lpstr>
      <vt:lpstr>PowerPoint Presentation</vt:lpstr>
      <vt:lpstr>Pa … mae …  hoffi?</vt:lpstr>
      <vt:lpstr>Siaradwch!</vt:lpstr>
      <vt:lpstr>Yr Amser Presennol     The Present Tense</vt:lpstr>
      <vt:lpstr>PowerPoint Presentation</vt:lpstr>
      <vt:lpstr>PowerPoint Presentation</vt:lpstr>
      <vt:lpstr>Cwestiynau     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Eisiau    To want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Amser snac!</vt:lpstr>
      <vt:lpstr>Cyfieithwch y brawddegau canlynol: Translate the following sentences:</vt:lpstr>
      <vt:lpstr>Atebion!</vt:lpstr>
      <vt:lpstr>PowerPoint Presentation</vt:lpstr>
      <vt:lpstr>PowerPoint Presentation</vt:lpstr>
      <vt:lpstr>PowerPoint Presentation</vt:lpstr>
      <vt:lpstr>PowerPoint Presentation</vt:lpstr>
      <vt:lpstr>Pwy sy eisiau ...?    Who wants ...?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Rhian Abbott</cp:lastModifiedBy>
  <cp:revision>708</cp:revision>
  <dcterms:created xsi:type="dcterms:W3CDTF">2024-11-28T10:25:25Z</dcterms:created>
  <dcterms:modified xsi:type="dcterms:W3CDTF">2025-12-01T17:00:02Z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lpwstr>661300.000000000</vt:lpwstr>
  </property>
  <property fmtid="{D5CDD505-2E9C-101B-9397-08002B2CF9AE}" pid="3" name="ContentTypeId">
    <vt:lpwstr>0x010100FE4F8DF7EFA3C4498F61FF0193699BE8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  <property fmtid="{D5CDD505-2E9C-101B-9397-08002B2CF9AE}" pid="9" name="MediaServiceImageTags">
    <vt:lpwstr/>
  </property>
</Properties>
</file>