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8" r:id="rId5"/>
    <p:sldId id="257" r:id="rId6"/>
    <p:sldId id="259" r:id="rId7"/>
    <p:sldId id="261" r:id="rId8"/>
    <p:sldId id="262" r:id="rId9"/>
    <p:sldId id="263" r:id="rId10"/>
    <p:sldId id="264" r:id="rId11"/>
    <p:sldId id="265" r:id="rId12"/>
    <p:sldId id="269" r:id="rId13"/>
    <p:sldId id="270" r:id="rId14"/>
    <p:sldId id="271" r:id="rId15"/>
    <p:sldId id="27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497D"/>
    <a:srgbClr val="EFED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6F61C6-CD28-49C1-8F3F-B18F7F0C87C1}" v="5" dt="2026-04-04T12:22:48.351"/>
  </p1510:revLst>
</p1510:revInfo>
</file>

<file path=ppt/tableStyles.xml><?xml version="1.0" encoding="utf-8"?>
<a:tblStyleLst xmlns:a="http://schemas.openxmlformats.org/drawingml/2006/main" def="{306799F8-075E-4A3A-A7F6-7FBC6576F1A4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712" autoAdjust="0"/>
  </p:normalViewPr>
  <p:slideViewPr>
    <p:cSldViewPr snapToGrid="0">
      <p:cViewPr varScale="1">
        <p:scale>
          <a:sx n="61" d="100"/>
          <a:sy n="61" d="100"/>
        </p:scale>
        <p:origin x="90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3" d="100"/>
          <a:sy n="63" d="100"/>
        </p:scale>
        <p:origin x="228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47F476-161E-4A04-A0FB-965A0EEB43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2E49AB-875B-42C8-941C-0DE0DBD2D3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66B955-9ABA-47D4-BA0F-43D209E6DE06}" type="datetimeFigureOut">
              <a:rPr lang="en-US" smtClean="0"/>
              <a:t>4/4/2026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EFBA4A-EC84-4A1C-951D-F76333FEE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85306-E124-4DA3-9455-10E28A78FE3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AA0D8-202C-4D3D-887A-429ECB6FFB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406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769A9-B038-418F-B960-EE13141EDBD7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EB4F3D-3379-4E01-A8F5-70460E1842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68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EB4F3D-3379-4E01-A8F5-70460E1842B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64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AF6AA-41FF-B759-4655-ADA6D01FF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A39AB3-1857-B728-C36E-83397EE279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F16742-F519-55A9-13A8-BD02E17F82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35CDD-8016-BB1C-575D-BEB194728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EB4F3D-3379-4E01-A8F5-70460E1842B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02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915128" y="1397977"/>
            <a:ext cx="8361229" cy="3007447"/>
          </a:xfrm>
        </p:spPr>
        <p:txBody>
          <a:bodyPr anchor="ctr" anchorCtr="0">
            <a:noAutofit/>
          </a:bodyPr>
          <a:lstStyle>
            <a:lvl1pPr algn="ctr">
              <a:defRPr sz="6600" cap="none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4475023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79965FD7-DA9A-4AFB-B8C8-34AC1FEE9F72}"/>
              </a:ext>
            </a:extLst>
          </p:cNvPr>
          <p:cNvSpPr/>
          <p:nvPr userDrawn="1"/>
        </p:nvSpPr>
        <p:spPr>
          <a:xfrm flipV="1">
            <a:off x="887674" y="726883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L-Shape 14">
            <a:extLst>
              <a:ext uri="{FF2B5EF4-FFF2-40B4-BE49-F238E27FC236}">
                <a16:creationId xmlns:a16="http://schemas.microsoft.com/office/drawing/2014/main" id="{92465177-72B9-4DCF-8F98-0C79F3EE32EC}"/>
              </a:ext>
            </a:extLst>
          </p:cNvPr>
          <p:cNvSpPr/>
          <p:nvPr userDrawn="1"/>
        </p:nvSpPr>
        <p:spPr>
          <a:xfrm rot="10800000" flipV="1">
            <a:off x="8532326" y="1820272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B5516E7A-AEB0-4772-8098-8B0F8B5F1126}"/>
              </a:ext>
            </a:extLst>
          </p:cNvPr>
          <p:cNvSpPr/>
          <p:nvPr userDrawn="1"/>
        </p:nvSpPr>
        <p:spPr>
          <a:xfrm flipV="1">
            <a:off x="752858" y="609652"/>
            <a:ext cx="3152309" cy="4408489"/>
          </a:xfrm>
          <a:prstGeom prst="corner">
            <a:avLst>
              <a:gd name="adj1" fmla="val 6149"/>
              <a:gd name="adj2" fmla="val 681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E864F603-D3F0-4241-9005-3F6C3BD62BEF}"/>
              </a:ext>
            </a:extLst>
          </p:cNvPr>
          <p:cNvSpPr/>
          <p:nvPr userDrawn="1"/>
        </p:nvSpPr>
        <p:spPr>
          <a:xfrm flipH="1">
            <a:off x="8286318" y="1685652"/>
            <a:ext cx="3152309" cy="4408489"/>
          </a:xfrm>
          <a:prstGeom prst="corner">
            <a:avLst>
              <a:gd name="adj1" fmla="val 6773"/>
              <a:gd name="adj2" fmla="val 681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1295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 Second Option">
    <p:bg bwMode="grayWhite">
      <p:bgPr>
        <a:gradFill flip="none" rotWithShape="1">
          <a:gsLst>
            <a:gs pos="0">
              <a:schemeClr val="tx2">
                <a:lumMod val="50000"/>
              </a:schemeClr>
            </a:gs>
            <a:gs pos="34000">
              <a:schemeClr val="tx2"/>
            </a:gs>
            <a:gs pos="66000">
              <a:schemeClr val="tx2">
                <a:lumMod val="75000"/>
              </a:schemeClr>
            </a:gs>
            <a:gs pos="97000">
              <a:schemeClr val="tx2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-Shape 9">
            <a:extLst>
              <a:ext uri="{FF2B5EF4-FFF2-40B4-BE49-F238E27FC236}">
                <a16:creationId xmlns:a16="http://schemas.microsoft.com/office/drawing/2014/main" id="{13412040-642F-40C5-8AB5-C0E8D41B481B}"/>
              </a:ext>
            </a:extLst>
          </p:cNvPr>
          <p:cNvSpPr/>
          <p:nvPr userDrawn="1"/>
        </p:nvSpPr>
        <p:spPr>
          <a:xfrm flipV="1">
            <a:off x="870090" y="709300"/>
            <a:ext cx="2772000" cy="2772000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 title="Side bar">
            <a:extLst>
              <a:ext uri="{FF2B5EF4-FFF2-40B4-BE49-F238E27FC236}">
                <a16:creationId xmlns:a16="http://schemas.microsoft.com/office/drawing/2014/main" id="{BADD331D-DA8D-4D47-A2BB-F4875FDB16A4}"/>
              </a:ext>
            </a:extLst>
          </p:cNvPr>
          <p:cNvSpPr/>
          <p:nvPr userDrawn="1"/>
        </p:nvSpPr>
        <p:spPr>
          <a:xfrm rot="5400000">
            <a:off x="5791174" y="457175"/>
            <a:ext cx="609651" cy="1219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97977" y="1151796"/>
            <a:ext cx="9504485" cy="3007447"/>
          </a:xfrm>
        </p:spPr>
        <p:txBody>
          <a:bodyPr anchor="ctr" anchorCtr="0">
            <a:noAutofit/>
          </a:bodyPr>
          <a:lstStyle>
            <a:lvl1pPr algn="ctr">
              <a:defRPr sz="660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977" y="4897053"/>
            <a:ext cx="950448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4/4/2026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L-Shape 10">
            <a:extLst>
              <a:ext uri="{FF2B5EF4-FFF2-40B4-BE49-F238E27FC236}">
                <a16:creationId xmlns:a16="http://schemas.microsoft.com/office/drawing/2014/main" id="{68D376A1-CC76-4C90-B2CF-F89EA13E7942}"/>
              </a:ext>
            </a:extLst>
          </p:cNvPr>
          <p:cNvSpPr/>
          <p:nvPr userDrawn="1"/>
        </p:nvSpPr>
        <p:spPr>
          <a:xfrm rot="10800000" flipV="1">
            <a:off x="8549910" y="1820273"/>
            <a:ext cx="2772000" cy="2772000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B5516E7A-AEB0-4772-8098-8B0F8B5F1126}"/>
              </a:ext>
            </a:extLst>
          </p:cNvPr>
          <p:cNvSpPr/>
          <p:nvPr userDrawn="1"/>
        </p:nvSpPr>
        <p:spPr>
          <a:xfrm flipV="1">
            <a:off x="752858" y="609652"/>
            <a:ext cx="3152309" cy="3007448"/>
          </a:xfrm>
          <a:prstGeom prst="corner">
            <a:avLst>
              <a:gd name="adj1" fmla="val 6089"/>
              <a:gd name="adj2" fmla="val 6769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E864F603-D3F0-4241-9005-3F6C3BD62BEF}"/>
              </a:ext>
            </a:extLst>
          </p:cNvPr>
          <p:cNvSpPr/>
          <p:nvPr userDrawn="1"/>
        </p:nvSpPr>
        <p:spPr>
          <a:xfrm flipH="1">
            <a:off x="8286317" y="1685653"/>
            <a:ext cx="3152309" cy="3007448"/>
          </a:xfrm>
          <a:prstGeom prst="corner">
            <a:avLst>
              <a:gd name="adj1" fmla="val 6089"/>
              <a:gd name="adj2" fmla="val 6442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3502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71600" y="685800"/>
            <a:ext cx="9601200" cy="720213"/>
          </a:xfrm>
        </p:spPr>
        <p:txBody>
          <a:bodyPr>
            <a:no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484671"/>
            <a:ext cx="9601200" cy="438272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BEFB83C-E1EC-41AC-BFF6-9D094E2D43C6}"/>
              </a:ext>
            </a:extLst>
          </p:cNvPr>
          <p:cNvCxnSpPr/>
          <p:nvPr userDrawn="1"/>
        </p:nvCxnSpPr>
        <p:spPr>
          <a:xfrm>
            <a:off x="1465008" y="1445344"/>
            <a:ext cx="9468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941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 and Picture">
    <p:bg bwMode="lt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0A2BD38-4A6C-44EB-900D-A3E3AE37854F}"/>
              </a:ext>
            </a:extLst>
          </p:cNvPr>
          <p:cNvSpPr/>
          <p:nvPr userDrawn="1"/>
        </p:nvSpPr>
        <p:spPr>
          <a:xfrm>
            <a:off x="6581723" y="404614"/>
            <a:ext cx="5191176" cy="604877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</a:schemeClr>
              </a:gs>
              <a:gs pos="36000">
                <a:schemeClr val="tx2"/>
              </a:gs>
              <a:gs pos="69000">
                <a:schemeClr val="tx2">
                  <a:lumMod val="75000"/>
                </a:schemeClr>
              </a:gs>
              <a:gs pos="97000">
                <a:schemeClr val="tx2">
                  <a:lumMod val="5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C222C1B9-FA56-4CEA-AD98-25A595D942F8}"/>
              </a:ext>
            </a:extLst>
          </p:cNvPr>
          <p:cNvSpPr/>
          <p:nvPr userDrawn="1"/>
        </p:nvSpPr>
        <p:spPr bwMode="white">
          <a:xfrm>
            <a:off x="7040199" y="564425"/>
            <a:ext cx="4356000" cy="4464000"/>
          </a:xfrm>
          <a:prstGeom prst="ellipse">
            <a:avLst/>
          </a:prstGeom>
          <a:noFill/>
          <a:ln w="123825">
            <a:solidFill>
              <a:schemeClr val="accent3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title="Background Shape"/>
          <p:cNvSpPr/>
          <p:nvPr/>
        </p:nvSpPr>
        <p:spPr>
          <a:xfrm>
            <a:off x="0" y="376"/>
            <a:ext cx="6096000" cy="68576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6246" y="400665"/>
            <a:ext cx="4858460" cy="1428136"/>
          </a:xfrm>
        </p:spPr>
        <p:txBody>
          <a:bodyPr anchor="ctr" anchorCtr="0">
            <a:no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6246" y="2113935"/>
            <a:ext cx="4858460" cy="4247186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246" y="6443554"/>
            <a:ext cx="132432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4/4/2026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825377" y="6453386"/>
            <a:ext cx="2619329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87939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024000" y="0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786B981-6A78-425B-97A2-BA24E40DB7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5761" y="670570"/>
            <a:ext cx="4151312" cy="4248000"/>
          </a:xfrm>
          <a:prstGeom prst="ellipse">
            <a:avLst/>
          </a:prstGeom>
          <a:ln w="38100">
            <a:solidFill>
              <a:schemeClr val="bg2"/>
            </a:solidFill>
          </a:ln>
          <a:effectLst>
            <a:innerShdw blurRad="114300">
              <a:prstClr val="black"/>
            </a:innerShdw>
          </a:effectLst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15">
            <a:extLst>
              <a:ext uri="{FF2B5EF4-FFF2-40B4-BE49-F238E27FC236}">
                <a16:creationId xmlns:a16="http://schemas.microsoft.com/office/drawing/2014/main" id="{A21C7D74-31FD-4638-819B-6F7351A1770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47294" y="5188236"/>
            <a:ext cx="4858459" cy="1126906"/>
          </a:xfrm>
          <a:solidFill>
            <a:schemeClr val="bg2"/>
          </a:solidFill>
          <a:ln>
            <a:noFill/>
          </a:ln>
          <a:effectLst>
            <a:innerShdw blurRad="114300">
              <a:prstClr val="black"/>
            </a:innerShdw>
          </a:effectLst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1pPr>
            <a:lvl2pPr marL="530352" indent="0" algn="ctr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987552" indent="0" algn="ctr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3pPr>
            <a:lvl4pPr marL="1444752" indent="0" algn="ctr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901952" indent="0" algn="ctr">
              <a:buNone/>
              <a:defRPr sz="1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CB430D22-8AAF-444F-A6CE-7C02859083DF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516927" y="335049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L-Shape 22">
            <a:extLst>
              <a:ext uri="{FF2B5EF4-FFF2-40B4-BE49-F238E27FC236}">
                <a16:creationId xmlns:a16="http://schemas.microsoft.com/office/drawing/2014/main" id="{0D8BA010-8544-4718-9EA3-B0248C963FD4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5085711" y="33029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L-Shape 23">
            <a:extLst>
              <a:ext uri="{FF2B5EF4-FFF2-40B4-BE49-F238E27FC236}">
                <a16:creationId xmlns:a16="http://schemas.microsoft.com/office/drawing/2014/main" id="{C0FFB550-21A6-456B-BA1A-EF145674866C}"/>
              </a:ext>
            </a:extLst>
          </p:cNvPr>
          <p:cNvSpPr>
            <a:spLocks noChangeAspect="1"/>
          </p:cNvSpPr>
          <p:nvPr userDrawn="1"/>
        </p:nvSpPr>
        <p:spPr>
          <a:xfrm>
            <a:off x="522817" y="1476927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L-Shape 24">
            <a:extLst>
              <a:ext uri="{FF2B5EF4-FFF2-40B4-BE49-F238E27FC236}">
                <a16:creationId xmlns:a16="http://schemas.microsoft.com/office/drawing/2014/main" id="{70EF88E9-8CAC-422B-A9A6-D9FD1F17DAE2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5081769" y="148200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08449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 bwMode="lt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0A2BD38-4A6C-44EB-900D-A3E3AE37854F}"/>
              </a:ext>
            </a:extLst>
          </p:cNvPr>
          <p:cNvSpPr/>
          <p:nvPr userDrawn="1"/>
        </p:nvSpPr>
        <p:spPr>
          <a:xfrm>
            <a:off x="6581723" y="404614"/>
            <a:ext cx="5191176" cy="604877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</a:schemeClr>
              </a:gs>
              <a:gs pos="36000">
                <a:schemeClr val="tx2"/>
              </a:gs>
              <a:gs pos="69000">
                <a:schemeClr val="tx2">
                  <a:lumMod val="75000"/>
                </a:schemeClr>
              </a:gs>
              <a:gs pos="97000">
                <a:schemeClr val="tx2">
                  <a:lumMod val="5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title="Background Shape"/>
          <p:cNvSpPr/>
          <p:nvPr/>
        </p:nvSpPr>
        <p:spPr>
          <a:xfrm>
            <a:off x="0" y="376"/>
            <a:ext cx="6096000" cy="68576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6246" y="400665"/>
            <a:ext cx="4858460" cy="1428136"/>
          </a:xfrm>
        </p:spPr>
        <p:txBody>
          <a:bodyPr anchor="ctr" anchorCtr="0">
            <a:no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6246" y="2113935"/>
            <a:ext cx="4858460" cy="4247186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246" y="6443554"/>
            <a:ext cx="132432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4/4/2026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825377" y="6453386"/>
            <a:ext cx="2619329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87939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024000" y="0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CB430D22-8AAF-444F-A6CE-7C02859083DF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516927" y="335049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L-Shape 22">
            <a:extLst>
              <a:ext uri="{FF2B5EF4-FFF2-40B4-BE49-F238E27FC236}">
                <a16:creationId xmlns:a16="http://schemas.microsoft.com/office/drawing/2014/main" id="{0D8BA010-8544-4718-9EA3-B0248C963FD4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5085711" y="33029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L-Shape 23">
            <a:extLst>
              <a:ext uri="{FF2B5EF4-FFF2-40B4-BE49-F238E27FC236}">
                <a16:creationId xmlns:a16="http://schemas.microsoft.com/office/drawing/2014/main" id="{C0FFB550-21A6-456B-BA1A-EF145674866C}"/>
              </a:ext>
            </a:extLst>
          </p:cNvPr>
          <p:cNvSpPr>
            <a:spLocks noChangeAspect="1"/>
          </p:cNvSpPr>
          <p:nvPr userDrawn="1"/>
        </p:nvSpPr>
        <p:spPr>
          <a:xfrm>
            <a:off x="522817" y="1476927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L-Shape 24">
            <a:extLst>
              <a:ext uri="{FF2B5EF4-FFF2-40B4-BE49-F238E27FC236}">
                <a16:creationId xmlns:a16="http://schemas.microsoft.com/office/drawing/2014/main" id="{70EF88E9-8CAC-422B-A9A6-D9FD1F17DAE2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5081769" y="148200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D439475-E625-4449-B42E-8F291D64A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60" y="518474"/>
            <a:ext cx="4910394" cy="5759777"/>
          </a:xfrm>
          <a:solidFill>
            <a:schemeClr val="bg2"/>
          </a:solidFill>
          <a:ln>
            <a:noFill/>
          </a:ln>
          <a:effectLst>
            <a:innerShdw blurRad="114300">
              <a:prstClr val="black"/>
            </a:inn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1800">
                <a:solidFill>
                  <a:schemeClr val="tx2">
                    <a:lumMod val="50000"/>
                  </a:schemeClr>
                </a:solidFill>
              </a:defRPr>
            </a:lvl1pPr>
            <a:lvl2pPr>
              <a:defRPr lang="en-US" sz="1800">
                <a:solidFill>
                  <a:schemeClr val="tx2">
                    <a:lumMod val="50000"/>
                  </a:schemeClr>
                </a:solidFill>
              </a:defRPr>
            </a:lvl2pPr>
            <a:lvl3pPr>
              <a:defRPr lang="en-US" sz="1600">
                <a:solidFill>
                  <a:schemeClr val="tx2">
                    <a:lumMod val="50000"/>
                  </a:schemeClr>
                </a:solidFill>
              </a:defRPr>
            </a:lvl3pPr>
            <a:lvl4pPr>
              <a:defRPr lang="en-US" sz="1600">
                <a:solidFill>
                  <a:schemeClr val="tx2">
                    <a:lumMod val="50000"/>
                  </a:schemeClr>
                </a:solidFill>
              </a:defRPr>
            </a:lvl4pPr>
            <a:lvl5pPr>
              <a:defRPr lang="en-US" sz="1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marL="0" lvl="0" indent="0" algn="ctr">
              <a:buNone/>
            </a:pPr>
            <a:r>
              <a:rPr lang="en-US" noProof="0"/>
              <a:t>Click to edit Master text styles</a:t>
            </a:r>
          </a:p>
          <a:p>
            <a:pPr marL="0" lvl="1" indent="0" algn="ctr">
              <a:buNone/>
            </a:pPr>
            <a:r>
              <a:rPr lang="en-US" noProof="0"/>
              <a:t>Second level</a:t>
            </a:r>
          </a:p>
          <a:p>
            <a:pPr marL="0" lvl="2" indent="0" algn="ctr">
              <a:buNone/>
            </a:pPr>
            <a:r>
              <a:rPr lang="en-US" noProof="0"/>
              <a:t>Third level</a:t>
            </a:r>
          </a:p>
          <a:p>
            <a:pPr marL="0" lvl="3" indent="0" algn="ctr">
              <a:buNone/>
            </a:pPr>
            <a:r>
              <a:rPr lang="en-US" noProof="0"/>
              <a:t>Fourth level</a:t>
            </a:r>
          </a:p>
          <a:p>
            <a:pPr marL="0" lvl="4" indent="0" algn="ctr">
              <a:buNone/>
            </a:pPr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60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, TItle,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-1" y="376"/>
            <a:ext cx="6234898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430D42-50DC-4502-A3E8-251FE7F0809D}"/>
              </a:ext>
            </a:extLst>
          </p:cNvPr>
          <p:cNvSpPr/>
          <p:nvPr userDrawn="1"/>
        </p:nvSpPr>
        <p:spPr>
          <a:xfrm>
            <a:off x="507591" y="5289755"/>
            <a:ext cx="5270049" cy="10127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3"/>
              </a:solidFill>
            </a:endParaRPr>
          </a:p>
        </p:txBody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836AFDEB-3C72-49E0-9B45-DC9EFBA6587F}"/>
              </a:ext>
            </a:extLst>
          </p:cNvPr>
          <p:cNvSpPr/>
          <p:nvPr userDrawn="1"/>
        </p:nvSpPr>
        <p:spPr bwMode="white">
          <a:xfrm>
            <a:off x="507591" y="409286"/>
            <a:ext cx="5270049" cy="4732985"/>
          </a:xfrm>
          <a:prstGeom prst="snip2DiagRect">
            <a:avLst>
              <a:gd name="adj1" fmla="val 0"/>
              <a:gd name="adj2" fmla="val 10697"/>
            </a:avLst>
          </a:prstGeom>
          <a:solidFill>
            <a:schemeClr val="accent3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30776" y="477366"/>
            <a:ext cx="4644000" cy="1341602"/>
          </a:xfrm>
        </p:spPr>
        <p:txBody>
          <a:bodyPr anchor="ctr" anchorCtr="0">
            <a:norm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775" y="1966451"/>
            <a:ext cx="4644001" cy="4388615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07591" y="6453386"/>
            <a:ext cx="120457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4/4/2026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0396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234897" y="-376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26A5AA85-E28D-4647-B000-742C83A8047D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6845770" y="372071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C3CD9875-0A2E-4F4D-ACB7-87DD98EED9D0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11058438" y="5819525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BDA3A4D-2561-4EEB-8787-E1A6525657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6245" y="668595"/>
            <a:ext cx="4646651" cy="4198373"/>
          </a:xfrm>
          <a:prstGeom prst="snip2DiagRect">
            <a:avLst>
              <a:gd name="adj1" fmla="val 0"/>
              <a:gd name="adj2" fmla="val 10300"/>
            </a:avLst>
          </a:prstGeom>
          <a:ln w="38100"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BB32A6B-92AA-4208-9120-FFC166CE751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275" y="5352418"/>
            <a:ext cx="5148000" cy="900000"/>
          </a:xfrm>
          <a:solidFill>
            <a:schemeClr val="bg2"/>
          </a:solidFill>
          <a:effectLst>
            <a:innerShdw blurRad="114300">
              <a:prstClr val="black">
                <a:alpha val="34000"/>
              </a:prstClr>
            </a:innerShdw>
          </a:effectLst>
        </p:spPr>
        <p:txBody>
          <a:bodyPr anchor="ctr" anchorCtr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</a:defRPr>
            </a:lvl1pPr>
            <a:lvl2pPr marL="530352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</a:defRPr>
            </a:lvl2pPr>
            <a:lvl3pPr marL="987552" indent="0" algn="ctr">
              <a:buFont typeface="Arial" panose="020B0604020202020204" pitchFamily="34" charset="0"/>
              <a:buNone/>
              <a:defRPr sz="1600">
                <a:solidFill>
                  <a:schemeClr val="accent3"/>
                </a:solidFill>
              </a:defRPr>
            </a:lvl3pPr>
            <a:lvl4pPr marL="1444752" indent="0" algn="ctr">
              <a:buFont typeface="Arial" panose="020B0604020202020204" pitchFamily="34" charset="0"/>
              <a:buNone/>
              <a:defRPr sz="1600">
                <a:solidFill>
                  <a:schemeClr val="accent3"/>
                </a:solidFill>
              </a:defRPr>
            </a:lvl4pPr>
            <a:lvl5pPr marL="1901952" indent="0" algn="ctr">
              <a:buFont typeface="Arial" panose="020B0604020202020204" pitchFamily="34" charset="0"/>
              <a:buNone/>
              <a:defRPr sz="14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" name="L-Shape 19">
            <a:extLst>
              <a:ext uri="{FF2B5EF4-FFF2-40B4-BE49-F238E27FC236}">
                <a16:creationId xmlns:a16="http://schemas.microsoft.com/office/drawing/2014/main" id="{CC096F9F-3AD4-4FC8-823F-DBD962E2E1C6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1021316" y="361496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9CFFEAD0-9992-49A8-A068-3357E08CD7C0}"/>
              </a:ext>
            </a:extLst>
          </p:cNvPr>
          <p:cNvSpPr>
            <a:spLocks noChangeAspect="1"/>
          </p:cNvSpPr>
          <p:nvPr userDrawn="1"/>
        </p:nvSpPr>
        <p:spPr>
          <a:xfrm>
            <a:off x="6865431" y="5819524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470145D-417E-4648-AB08-0A7974A629E0}"/>
              </a:ext>
            </a:extLst>
          </p:cNvPr>
          <p:cNvCxnSpPr/>
          <p:nvPr userDrawn="1"/>
        </p:nvCxnSpPr>
        <p:spPr>
          <a:xfrm>
            <a:off x="7118556" y="1789472"/>
            <a:ext cx="4284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821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-1" y="376"/>
            <a:ext cx="6234898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836AFDEB-3C72-49E0-9B45-DC9EFBA6587F}"/>
              </a:ext>
            </a:extLst>
          </p:cNvPr>
          <p:cNvSpPr/>
          <p:nvPr userDrawn="1"/>
        </p:nvSpPr>
        <p:spPr bwMode="white">
          <a:xfrm>
            <a:off x="507591" y="409286"/>
            <a:ext cx="5270049" cy="5945780"/>
          </a:xfrm>
          <a:prstGeom prst="snip2DiagRect">
            <a:avLst>
              <a:gd name="adj1" fmla="val 0"/>
              <a:gd name="adj2" fmla="val 10697"/>
            </a:avLst>
          </a:prstGeom>
          <a:solidFill>
            <a:schemeClr val="accent3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30776" y="477366"/>
            <a:ext cx="4644000" cy="1341602"/>
          </a:xfrm>
        </p:spPr>
        <p:txBody>
          <a:bodyPr anchor="ctr" anchorCtr="0">
            <a:norm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775" y="1966451"/>
            <a:ext cx="4644001" cy="4388615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07591" y="6453386"/>
            <a:ext cx="120457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4/4/2026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0396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234897" y="-376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26A5AA85-E28D-4647-B000-742C83A8047D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6845770" y="372071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C3CD9875-0A2E-4F4D-ACB7-87DD98EED9D0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11058438" y="5819525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57F3340-8A42-40F0-BF5B-EEF6E3E88E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06246" y="668595"/>
            <a:ext cx="4646651" cy="5383413"/>
          </a:xfrm>
          <a:custGeom>
            <a:avLst/>
            <a:gdLst>
              <a:gd name="connsiteX0" fmla="*/ 0 w 4646651"/>
              <a:gd name="connsiteY0" fmla="*/ 0 h 5383413"/>
              <a:gd name="connsiteX1" fmla="*/ 4168046 w 4646651"/>
              <a:gd name="connsiteY1" fmla="*/ 0 h 5383413"/>
              <a:gd name="connsiteX2" fmla="*/ 4646651 w 4646651"/>
              <a:gd name="connsiteY2" fmla="*/ 478605 h 5383413"/>
              <a:gd name="connsiteX3" fmla="*/ 4646651 w 4646651"/>
              <a:gd name="connsiteY3" fmla="*/ 5383413 h 5383413"/>
              <a:gd name="connsiteX4" fmla="*/ 478605 w 4646651"/>
              <a:gd name="connsiteY4" fmla="*/ 5383413 h 5383413"/>
              <a:gd name="connsiteX5" fmla="*/ 0 w 4646651"/>
              <a:gd name="connsiteY5" fmla="*/ 4904808 h 5383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46651" h="5383413">
                <a:moveTo>
                  <a:pt x="0" y="0"/>
                </a:moveTo>
                <a:lnTo>
                  <a:pt x="4168046" y="0"/>
                </a:lnTo>
                <a:lnTo>
                  <a:pt x="4646651" y="478605"/>
                </a:lnTo>
                <a:lnTo>
                  <a:pt x="4646651" y="5383413"/>
                </a:lnTo>
                <a:lnTo>
                  <a:pt x="478605" y="5383413"/>
                </a:lnTo>
                <a:lnTo>
                  <a:pt x="0" y="4904808"/>
                </a:lnTo>
                <a:close/>
              </a:path>
            </a:pathLst>
          </a:custGeom>
          <a:ln w="57150">
            <a:solidFill>
              <a:schemeClr val="bg1"/>
            </a:solidFill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L-Shape 19">
            <a:extLst>
              <a:ext uri="{FF2B5EF4-FFF2-40B4-BE49-F238E27FC236}">
                <a16:creationId xmlns:a16="http://schemas.microsoft.com/office/drawing/2014/main" id="{CC096F9F-3AD4-4FC8-823F-DBD962E2E1C6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1021316" y="361496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9CFFEAD0-9992-49A8-A068-3357E08CD7C0}"/>
              </a:ext>
            </a:extLst>
          </p:cNvPr>
          <p:cNvSpPr>
            <a:spLocks noChangeAspect="1"/>
          </p:cNvSpPr>
          <p:nvPr userDrawn="1"/>
        </p:nvSpPr>
        <p:spPr>
          <a:xfrm>
            <a:off x="6865431" y="5819524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470145D-417E-4648-AB08-0A7974A629E0}"/>
              </a:ext>
            </a:extLst>
          </p:cNvPr>
          <p:cNvCxnSpPr/>
          <p:nvPr userDrawn="1"/>
        </p:nvCxnSpPr>
        <p:spPr>
          <a:xfrm>
            <a:off x="7118556" y="1789472"/>
            <a:ext cx="4284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789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blackWhite">
      <p:bgPr>
        <a:gradFill flip="none" rotWithShape="1">
          <a:gsLst>
            <a:gs pos="0">
              <a:schemeClr val="bg2">
                <a:lumMod val="50000"/>
              </a:schemeClr>
            </a:gs>
            <a:gs pos="33000">
              <a:schemeClr val="bg2"/>
            </a:gs>
            <a:gs pos="66000">
              <a:schemeClr val="bg2">
                <a:lumMod val="75000"/>
              </a:schemeClr>
            </a:gs>
            <a:gs pos="97000">
              <a:schemeClr val="bg2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none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L-Shape 8">
            <a:extLst>
              <a:ext uri="{FF2B5EF4-FFF2-40B4-BE49-F238E27FC236}">
                <a16:creationId xmlns:a16="http://schemas.microsoft.com/office/drawing/2014/main" id="{BF5B4C6D-2825-4690-8D32-39CBF5E0F7E6}"/>
              </a:ext>
            </a:extLst>
          </p:cNvPr>
          <p:cNvSpPr/>
          <p:nvPr userDrawn="1"/>
        </p:nvSpPr>
        <p:spPr>
          <a:xfrm rot="10800000" flipV="1">
            <a:off x="8532326" y="1820272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DFD43940-6D78-4E75-BDB6-8792768BB894}"/>
              </a:ext>
            </a:extLst>
          </p:cNvPr>
          <p:cNvSpPr/>
          <p:nvPr userDrawn="1"/>
        </p:nvSpPr>
        <p:spPr>
          <a:xfrm flipH="1">
            <a:off x="8286318" y="1685652"/>
            <a:ext cx="3152309" cy="4408489"/>
          </a:xfrm>
          <a:prstGeom prst="corner">
            <a:avLst>
              <a:gd name="adj1" fmla="val 5837"/>
              <a:gd name="adj2" fmla="val 6502"/>
            </a:avLst>
          </a:prstGeom>
          <a:solidFill>
            <a:srgbClr val="EFEDE3"/>
          </a:solidFill>
          <a:ln>
            <a:solidFill>
              <a:srgbClr val="EFEDE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59214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8850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L-Shape 10">
            <a:extLst>
              <a:ext uri="{FF2B5EF4-FFF2-40B4-BE49-F238E27FC236}">
                <a16:creationId xmlns:a16="http://schemas.microsoft.com/office/drawing/2014/main" id="{91236E78-C797-4C31-BA0C-DB193BAF6D2D}"/>
              </a:ext>
            </a:extLst>
          </p:cNvPr>
          <p:cNvSpPr/>
          <p:nvPr userDrawn="1"/>
        </p:nvSpPr>
        <p:spPr>
          <a:xfrm rot="10800000" flipV="1">
            <a:off x="8391654" y="1873024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L-Shape 9">
            <a:extLst>
              <a:ext uri="{FF2B5EF4-FFF2-40B4-BE49-F238E27FC236}">
                <a16:creationId xmlns:a16="http://schemas.microsoft.com/office/drawing/2014/main" id="{BFA658F0-F295-40A9-8BA8-1F6CBDFBBE09}"/>
              </a:ext>
            </a:extLst>
          </p:cNvPr>
          <p:cNvSpPr/>
          <p:nvPr userDrawn="1"/>
        </p:nvSpPr>
        <p:spPr>
          <a:xfrm flipH="1">
            <a:off x="8152968" y="1752327"/>
            <a:ext cx="3152309" cy="4408489"/>
          </a:xfrm>
          <a:prstGeom prst="corner">
            <a:avLst>
              <a:gd name="adj1" fmla="val 7085"/>
              <a:gd name="adj2" fmla="val 775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40073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25443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AFD1631-6749-4027-9415-B72D163BBD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60471" y="2297695"/>
            <a:ext cx="9071059" cy="2767600"/>
          </a:xfrm>
        </p:spPr>
        <p:txBody>
          <a:bodyPr anchor="ctr"/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6103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90140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Side bar">
            <a:extLst>
              <a:ext uri="{FF2B5EF4-FFF2-40B4-BE49-F238E27FC236}">
                <a16:creationId xmlns:a16="http://schemas.microsoft.com/office/drawing/2014/main" id="{FFA7AFEF-D97A-4A94-A884-7F95E91332B7}"/>
              </a:ext>
            </a:extLst>
          </p:cNvPr>
          <p:cNvSpPr/>
          <p:nvPr userDrawn="1"/>
        </p:nvSpPr>
        <p:spPr>
          <a:xfrm>
            <a:off x="622095" y="0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4/4/2026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30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0" r:id="rId2"/>
    <p:sldLayoutId id="2147483662" r:id="rId3"/>
    <p:sldLayoutId id="2147483668" r:id="rId4"/>
    <p:sldLayoutId id="2147483671" r:id="rId5"/>
    <p:sldLayoutId id="2147483669" r:id="rId6"/>
    <p:sldLayoutId id="2147483672" r:id="rId7"/>
    <p:sldLayoutId id="2147483663" r:id="rId8"/>
    <p:sldLayoutId id="2147483664" r:id="rId9"/>
    <p:sldLayoutId id="2147483665" r:id="rId10"/>
    <p:sldLayoutId id="2147483666" r:id="rId11"/>
    <p:sldLayoutId id="2147483673" r:id="rId12"/>
    <p:sldLayoutId id="2147483667" r:id="rId13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Arial" panose="020B0604020202020204" pitchFamily="34" charset="0"/>
        <a:buChar char="•"/>
        <a:defRPr sz="24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8732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4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304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7876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187702" indent="-28575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8594-E3E7-4921-BB26-C93A4252F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397977"/>
            <a:ext cx="8361229" cy="1384995"/>
          </a:xfrm>
        </p:spPr>
        <p:txBody>
          <a:bodyPr/>
          <a:lstStyle/>
          <a:p>
            <a:r>
              <a:rPr lang="en-US" sz="4000" cap="none" dirty="0">
                <a:latin typeface="Impact" panose="020B0806030902050204" pitchFamily="34" charset="0"/>
              </a:rPr>
              <a:t>Sustainable Enterprise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AE2CE-F5D8-4BB6-A52B-9737F0CA1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1095" y="4011930"/>
            <a:ext cx="7429294" cy="1086237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Component 2:  Business Plan Presentation</a:t>
            </a:r>
            <a:endParaRPr lang="en-US" dirty="0"/>
          </a:p>
          <a:p>
            <a:r>
              <a:rPr lang="en-GB" dirty="0"/>
              <a:t>Green Basket Refill Ltd: A Sustainable Low Waste Retail Start Up in Coventry</a:t>
            </a:r>
          </a:p>
          <a:p>
            <a:r>
              <a:rPr lang="en-GB" dirty="0"/>
              <a:t>Student </a:t>
            </a:r>
            <a:r>
              <a:rPr lang="en-GB" dirty="0" err="1"/>
              <a:t>name:Andreea</a:t>
            </a:r>
            <a:r>
              <a:rPr lang="en-GB" dirty="0"/>
              <a:t> Ioana </a:t>
            </a:r>
            <a:r>
              <a:rPr lang="en-GB" dirty="0" err="1"/>
              <a:t>Patrasc</a:t>
            </a:r>
            <a:endParaRPr lang="en-GB" dirty="0"/>
          </a:p>
          <a:p>
            <a:r>
              <a:rPr lang="en-GB" dirty="0"/>
              <a:t>Student id:2531612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BEEFD1-1717-A05E-D8B4-35A16376F9E0}"/>
              </a:ext>
            </a:extLst>
          </p:cNvPr>
          <p:cNvSpPr txBox="1"/>
          <p:nvPr/>
        </p:nvSpPr>
        <p:spPr>
          <a:xfrm>
            <a:off x="1337734" y="2626935"/>
            <a:ext cx="97705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BMSE4010D</a:t>
            </a:r>
            <a:endParaRPr lang="en-US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E3FB65-D7C6-5C39-D40F-1E3F469ED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3090" y="396916"/>
            <a:ext cx="3017656" cy="114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545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DF258-FBDF-4B27-9629-7EDE5A44E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246" y="400665"/>
            <a:ext cx="4858460" cy="1428136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+mn-l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6B044-A495-4FDE-B341-D8F787F3B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0780" y="2065867"/>
            <a:ext cx="5492820" cy="4391467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Green Basket Refill Ltd is a sustainable retail start up in Coventry.</a:t>
            </a:r>
          </a:p>
          <a:p>
            <a:pPr lvl="0"/>
            <a:r>
              <a:rPr lang="en-US" sz="2400" dirty="0"/>
              <a:t>The business sells refill groceries, cleaning products and reusable goods.</a:t>
            </a:r>
          </a:p>
          <a:p>
            <a:pPr lvl="0"/>
            <a:r>
              <a:rPr lang="en-US" sz="2400" dirty="0"/>
              <a:t>The concept addresses waste reduction and consumption.</a:t>
            </a:r>
          </a:p>
          <a:p>
            <a:pPr lvl="0"/>
            <a:r>
              <a:rPr lang="en-US" sz="2400" dirty="0"/>
              <a:t>This presentation outlines the model, opportunity, sustainability value and prospects.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AA86A9-2244-2FD8-1E3E-5E8FC4A402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966" y="1698932"/>
            <a:ext cx="5190203" cy="3460135"/>
          </a:xfrm>
          <a:prstGeom prst="rect">
            <a:avLst/>
          </a:prstGeom>
          <a:noFill/>
        </p:spPr>
      </p:pic>
      <p:pic>
        <p:nvPicPr>
          <p:cNvPr id="5" name="WhatsApp Video 2026-03-30 at 18.08.37 90">
            <a:hlinkClick r:id="" action="ppaction://media"/>
            <a:extLst>
              <a:ext uri="{FF2B5EF4-FFF2-40B4-BE49-F238E27FC236}">
                <a16:creationId xmlns:a16="http://schemas.microsoft.com/office/drawing/2014/main" id="{0B41E5DE-2F1D-A021-8446-31E761A3F6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50129" y="5013434"/>
            <a:ext cx="1518040" cy="126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53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4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F4B2-1DB7-414F-A4A4-4F72BEAF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0213"/>
          </a:xfrm>
        </p:spPr>
        <p:txBody>
          <a:bodyPr anchor="t">
            <a:normAutofit/>
          </a:bodyPr>
          <a:lstStyle/>
          <a:p>
            <a:r>
              <a:rPr lang="en-US" sz="4400" b="1" dirty="0">
                <a:latin typeface="+mn-lt"/>
              </a:rPr>
              <a:t>Business idea and offer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A3B9A3-E4C7-4E87-9EAE-EBDC28D24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84671"/>
            <a:ext cx="9601200" cy="4382729"/>
          </a:xfrm>
        </p:spPr>
        <p:txBody>
          <a:bodyPr>
            <a:normAutofit/>
          </a:bodyPr>
          <a:lstStyle/>
          <a:p>
            <a:pPr lvl="0"/>
            <a:r>
              <a:rPr lang="en-US" sz="3200" dirty="0"/>
              <a:t>The enterprise provides essentials through a refill system that cuts packaging waste.</a:t>
            </a:r>
          </a:p>
          <a:p>
            <a:pPr lvl="0"/>
            <a:r>
              <a:rPr lang="en-US" sz="3200" dirty="0"/>
              <a:t>Products include rice, pasta, tea, washing up liquid, shampoo and hand soap (Thompson, 2010).</a:t>
            </a:r>
          </a:p>
          <a:p>
            <a:pPr lvl="0"/>
            <a:r>
              <a:rPr lang="en-US" sz="3200" dirty="0"/>
              <a:t>Reusable jars, bottles and bags support the offer.</a:t>
            </a:r>
          </a:p>
          <a:p>
            <a:pPr lvl="0"/>
            <a:r>
              <a:rPr lang="en-US" sz="3200" dirty="0"/>
              <a:t>The model combines convenience with affordable shopping (Scipioni,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3232691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C9891-6751-47AC-8441-AE5A5C59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anchor="t">
            <a:normAutofit/>
          </a:bodyPr>
          <a:lstStyle/>
          <a:p>
            <a:r>
              <a:rPr lang="en-US" b="1" dirty="0">
                <a:latin typeface="+mn-lt"/>
              </a:rPr>
              <a:t>Problem and market need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3E92E-7C10-4FDF-B7B0-BF5A5A7DC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1916674"/>
            <a:ext cx="9448800" cy="4255526"/>
          </a:xfrm>
        </p:spPr>
        <p:txBody>
          <a:bodyPr>
            <a:normAutofit/>
          </a:bodyPr>
          <a:lstStyle/>
          <a:p>
            <a:pPr lvl="0"/>
            <a:r>
              <a:rPr lang="en-US" sz="2800" dirty="0"/>
              <a:t>Many households want lower waste shopping but face limited affordable options.</a:t>
            </a:r>
          </a:p>
          <a:p>
            <a:pPr lvl="0"/>
            <a:r>
              <a:rPr lang="en-US" sz="2800" dirty="0"/>
              <a:t>Supermarkets provide only a narrow refill range.</a:t>
            </a:r>
          </a:p>
          <a:p>
            <a:pPr lvl="0"/>
            <a:r>
              <a:rPr lang="en-US" sz="2800" dirty="0"/>
              <a:t>Specialist eco shops are often seen as expensive (Anbarasan and Periyasami, 2018).</a:t>
            </a:r>
          </a:p>
          <a:p>
            <a:pPr lvl="0"/>
            <a:r>
              <a:rPr lang="en-US" sz="2800" dirty="0"/>
              <a:t>This creates space for a business that makes sustainable buying easier and realistic.</a:t>
            </a:r>
          </a:p>
        </p:txBody>
      </p:sp>
    </p:spTree>
    <p:extLst>
      <p:ext uri="{BB962C8B-B14F-4D97-AF65-F5344CB8AC3E}">
        <p14:creationId xmlns:p14="http://schemas.microsoft.com/office/powerpoint/2010/main" val="3279891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187F3-6B4A-40F1-BCC1-2E7D4A05E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91" y="505495"/>
            <a:ext cx="10800441" cy="1340312"/>
          </a:xfrm>
        </p:spPr>
        <p:txBody>
          <a:bodyPr>
            <a:noAutofit/>
          </a:bodyPr>
          <a:lstStyle/>
          <a:p>
            <a:pPr algn="ctr"/>
            <a:r>
              <a:rPr lang="en-US" sz="5400" cap="none" dirty="0">
                <a:latin typeface="+mn-lt"/>
              </a:rPr>
              <a:t>Target market and customer value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83C47-D968-460C-9EA4-09143A053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5159" y="1845807"/>
            <a:ext cx="9612971" cy="3725260"/>
          </a:xfrm>
        </p:spPr>
        <p:txBody>
          <a:bodyPr/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The target market includes students, young professionals and families in Coventry.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These groups want value, convenience and lower household waste (Testa et al., 2020).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The business creates value through flexible quantities, fair prices and useful products.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Customer value depends on repeat need rather than ethical interest.</a:t>
            </a:r>
          </a:p>
        </p:txBody>
      </p:sp>
    </p:spTree>
    <p:extLst>
      <p:ext uri="{BB962C8B-B14F-4D97-AF65-F5344CB8AC3E}">
        <p14:creationId xmlns:p14="http://schemas.microsoft.com/office/powerpoint/2010/main" val="3294778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8594-E3E7-4921-BB26-C93A4252F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9372" y="483578"/>
            <a:ext cx="9783028" cy="650956"/>
          </a:xfrm>
        </p:spPr>
        <p:txBody>
          <a:bodyPr/>
          <a:lstStyle/>
          <a:p>
            <a:r>
              <a:rPr lang="en-US" sz="2800" b="1" cap="none" dirty="0">
                <a:latin typeface="+mn-lt"/>
              </a:rPr>
              <a:t>Sustainability and wider impact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AE2CE-F5D8-4BB6-A52B-9737F0CA1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7639" y="1376223"/>
            <a:ext cx="9258094" cy="3940844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Sustainability is built into the business model rather than added later.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Environmental value comes from lower plastic use, refill systems and reduced waste (Biggeri et al., 2022).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Social value comes from local employment and clearer product choices.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800" dirty="0"/>
              <a:t>Economic value depends on stable repeat demand and controlled costs (Rosário and Figueiredo, 2024).</a:t>
            </a:r>
          </a:p>
        </p:txBody>
      </p:sp>
    </p:spTree>
    <p:extLst>
      <p:ext uri="{BB962C8B-B14F-4D97-AF65-F5344CB8AC3E}">
        <p14:creationId xmlns:p14="http://schemas.microsoft.com/office/powerpoint/2010/main" val="3424638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F4B2-1DB7-414F-A4A4-4F72BEAF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244600"/>
            <a:ext cx="9601200" cy="1485900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+mn-lt"/>
              </a:rPr>
              <a:t>Marketing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A3B9A3-E4C7-4E87-9EAE-EBDC28D24C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599" y="2285999"/>
            <a:ext cx="10075333" cy="3581401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sz="3200" dirty="0"/>
              <a:t>Marketing focuses on visibility, social media, community links and loyalty rewards.</a:t>
            </a:r>
          </a:p>
          <a:p>
            <a:pPr lvl="0"/>
            <a:r>
              <a:rPr lang="en-US" sz="3200" dirty="0"/>
              <a:t>A shop and simple online ordering system improve access.</a:t>
            </a:r>
          </a:p>
          <a:p>
            <a:pPr lvl="0"/>
            <a:r>
              <a:rPr lang="en-US" sz="3200" dirty="0"/>
              <a:t>Competitive pricing supports wider appeal beyond niche green consumers (Chofreh, et al., 2018).</a:t>
            </a:r>
          </a:p>
          <a:p>
            <a:pPr lvl="0"/>
            <a:r>
              <a:rPr lang="en-US" sz="3200" dirty="0"/>
              <a:t>The strategy links sustainability with convenience and affordability (Febrizal and Adhi, 2020).</a:t>
            </a:r>
          </a:p>
        </p:txBody>
      </p:sp>
    </p:spTree>
    <p:extLst>
      <p:ext uri="{BB962C8B-B14F-4D97-AF65-F5344CB8AC3E}">
        <p14:creationId xmlns:p14="http://schemas.microsoft.com/office/powerpoint/2010/main" val="1227008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C9891-6751-47AC-8441-AE5A5C59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0213"/>
          </a:xfrm>
        </p:spPr>
        <p:txBody>
          <a:bodyPr anchor="t">
            <a:normAutofit/>
          </a:bodyPr>
          <a:lstStyle/>
          <a:p>
            <a:r>
              <a:rPr lang="en-US" sz="4400" dirty="0">
                <a:latin typeface="+mn-lt"/>
              </a:rPr>
              <a:t>Resources and operations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3E92E-7C10-4FDF-B7B0-BF5A5A7DC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84671"/>
            <a:ext cx="9601200" cy="4382729"/>
          </a:xfrm>
        </p:spPr>
        <p:txBody>
          <a:bodyPr>
            <a:normAutofit/>
          </a:bodyPr>
          <a:lstStyle/>
          <a:p>
            <a:pPr lvl="0"/>
            <a:r>
              <a:rPr lang="en-US" sz="2800" dirty="0"/>
              <a:t>The start up requires a retail unit, refill dispensers, shelving, storage and payment systems.</a:t>
            </a:r>
          </a:p>
          <a:p>
            <a:pPr lvl="0"/>
            <a:r>
              <a:rPr lang="en-US" sz="2800" dirty="0"/>
              <a:t>Operations remain lean with one founder manager and one part time assistant (Contreras and Dornberger, 2022).</a:t>
            </a:r>
          </a:p>
          <a:p>
            <a:pPr lvl="0"/>
            <a:r>
              <a:rPr lang="en-US" sz="2800" dirty="0"/>
              <a:t>Initial funding remains modest compared with larger retail formats.</a:t>
            </a:r>
          </a:p>
          <a:p>
            <a:pPr lvl="0"/>
            <a:r>
              <a:rPr lang="en-US" sz="2800" dirty="0"/>
              <a:t>Tight stock control matters because slow products could weaken cash flow (Edgeman and Eskildsen, 2014).</a:t>
            </a:r>
          </a:p>
        </p:txBody>
      </p:sp>
    </p:spTree>
    <p:extLst>
      <p:ext uri="{BB962C8B-B14F-4D97-AF65-F5344CB8AC3E}">
        <p14:creationId xmlns:p14="http://schemas.microsoft.com/office/powerpoint/2010/main" val="3890884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660CE-22D7-FE14-F7D6-D9C6B14CC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F3854-8666-886C-0713-88925223F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91" y="505495"/>
            <a:ext cx="10800441" cy="713705"/>
          </a:xfrm>
        </p:spPr>
        <p:txBody>
          <a:bodyPr>
            <a:noAutofit/>
          </a:bodyPr>
          <a:lstStyle/>
          <a:p>
            <a:pPr algn="ctr"/>
            <a:r>
              <a:rPr lang="en-US" sz="4400" b="1" cap="none" dirty="0">
                <a:latin typeface="+mn-lt"/>
              </a:rPr>
              <a:t>Competitive position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8B0FC-B6B8-D593-94AF-A735779A8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023" y="1354740"/>
            <a:ext cx="7149995" cy="3488591"/>
          </a:xfrm>
        </p:spPr>
        <p:txBody>
          <a:bodyPr/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Key strengths include purpose, local focus and repeat purchase potential.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Weaknesses include low brand awareness and limited scale at launch (Thompson, 2010).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Opportunities include rising demand for low waste living and local partnerships.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dirty="0"/>
              <a:t>Threats include supermarket imitation, supplier price rises and slow behaviour change (Anbarasan and Periyasami, 2018).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65330D-2A19-D80F-FEC6-8F3EB19D0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18" y="1354740"/>
            <a:ext cx="3677163" cy="4410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41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E4BAB-FDE9-60E1-2942-089398157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1D4C2-CD15-EECB-BD4D-43D50DCB5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04333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+mn-lt"/>
              </a:rPr>
              <a:t>Financial viability and risk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16C47C-4076-68E9-D245-A33668637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1490133"/>
            <a:ext cx="6045199" cy="4504267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20000"/>
              </a:lnSpc>
            </a:pPr>
            <a:r>
              <a:rPr lang="en-US" sz="2800" dirty="0"/>
              <a:t>The forecast suggests positive monthly cash flow if sales targets are achieved.</a:t>
            </a:r>
          </a:p>
          <a:p>
            <a:pPr lvl="0">
              <a:lnSpc>
                <a:spcPct val="120000"/>
              </a:lnSpc>
            </a:pPr>
            <a:r>
              <a:rPr lang="en-US" sz="2800" dirty="0"/>
              <a:t>Revenue is supported by household demand rather than seasonal spending (Testa et al., 2020).</a:t>
            </a:r>
          </a:p>
          <a:p>
            <a:pPr lvl="0">
              <a:lnSpc>
                <a:spcPct val="120000"/>
              </a:lnSpc>
            </a:pPr>
            <a:r>
              <a:rPr lang="en-US" sz="2800" dirty="0"/>
              <a:t>Financial pressure may still arise from rent, wages and supplier cost increases.</a:t>
            </a:r>
          </a:p>
          <a:p>
            <a:pPr lvl="0">
              <a:lnSpc>
                <a:spcPct val="120000"/>
              </a:lnSpc>
            </a:pPr>
            <a:r>
              <a:rPr lang="en-US" sz="2800" dirty="0"/>
              <a:t>Reserve funds and backup suppliers strengthen resilience (Febrizal and Adhi,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3D2D99-39A4-BEA6-CE8C-DB8DEC9DF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7058" y="1641282"/>
            <a:ext cx="4748908" cy="354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357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C2525-E069-D8E5-0D89-1E03B7593C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F3766-29A5-0C3A-A583-CC9A009DE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0213"/>
          </a:xfrm>
        </p:spPr>
        <p:txBody>
          <a:bodyPr anchor="t">
            <a:normAutofit/>
          </a:bodyPr>
          <a:lstStyle/>
          <a:p>
            <a:r>
              <a:rPr lang="en-US" sz="4400" dirty="0">
                <a:latin typeface="+mn-lt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1F63B3-067B-AD8A-1066-4950FCE00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84671"/>
            <a:ext cx="9601200" cy="4382729"/>
          </a:xfrm>
        </p:spPr>
        <p:txBody>
          <a:bodyPr>
            <a:normAutofit/>
          </a:bodyPr>
          <a:lstStyle/>
          <a:p>
            <a:pPr lvl="0"/>
            <a:r>
              <a:rPr lang="en-US" sz="2800" dirty="0"/>
              <a:t>Green Basket Refill presents a sustainable enterprise with relevance.</a:t>
            </a:r>
          </a:p>
          <a:p>
            <a:pPr lvl="0"/>
            <a:r>
              <a:rPr lang="en-US" sz="2800" dirty="0"/>
              <a:t>The concept links people, planet and profit practically.</a:t>
            </a:r>
          </a:p>
          <a:p>
            <a:pPr lvl="0"/>
            <a:r>
              <a:rPr lang="en-US" sz="2800" dirty="0"/>
              <a:t>Its strongest advantage is the combination of affordability, convenience and environmental value.</a:t>
            </a:r>
          </a:p>
          <a:p>
            <a:pPr lvl="0"/>
            <a:r>
              <a:rPr lang="en-US" sz="2800" dirty="0"/>
              <a:t>Success is likely if customer retention remains strong and cost control is maintained.</a:t>
            </a:r>
          </a:p>
        </p:txBody>
      </p:sp>
    </p:spTree>
    <p:extLst>
      <p:ext uri="{BB962C8B-B14F-4D97-AF65-F5344CB8AC3E}">
        <p14:creationId xmlns:p14="http://schemas.microsoft.com/office/powerpoint/2010/main" val="401779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5A8ED-3DD3-00CE-1C35-1C8D01248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80E3F-2245-FB4A-73BA-15C4D71C8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0213"/>
          </a:xfrm>
        </p:spPr>
        <p:txBody>
          <a:bodyPr anchor="t">
            <a:normAutofit/>
          </a:bodyPr>
          <a:lstStyle/>
          <a:p>
            <a:pPr algn="ctr"/>
            <a:r>
              <a:rPr lang="en-US" sz="4400" dirty="0">
                <a:latin typeface="+mn-lt"/>
              </a:rPr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6C5A15-5266-BE19-90C5-D902C2D3A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7" y="1484671"/>
            <a:ext cx="11125200" cy="522092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Anbarasan and Periyasami (2018). Stakeholder Engagement in Sustainable Enterprise: Evolving a Conceptual Framework, and a Case Study of ITC. </a:t>
            </a:r>
            <a:r>
              <a:rPr lang="en-US" i="1" dirty="0"/>
              <a:t>iness Strategy &amp; the Environment (John Wiley &amp; Sons, Inc)</a:t>
            </a:r>
            <a:r>
              <a:rPr lang="en-US" dirty="0"/>
              <a:t>, 27(3), pp.282–300.</a:t>
            </a:r>
          </a:p>
          <a:p>
            <a:r>
              <a:rPr lang="en-US" dirty="0"/>
              <a:t>Biggeri, M., Colucci, D., Doni, N. and Valori, V. (2022). Sustainable Entrepreneurship: Good Deeds, Business, Social and Environmental Responsibility in a Market Experiment. </a:t>
            </a:r>
            <a:r>
              <a:rPr lang="en-US" i="1" dirty="0"/>
              <a:t>Sustainability</a:t>
            </a:r>
            <a:r>
              <a:rPr lang="en-US" dirty="0"/>
              <a:t>, 14(6), p.3577. doi:https://doi.org/10.3390/su14063577.</a:t>
            </a:r>
          </a:p>
          <a:p>
            <a:r>
              <a:rPr lang="en-US" dirty="0"/>
              <a:t>Chofreh, Abdoulmohammad and Gholamzadeh (2018). Sustainable enterprise resource planning systems implementation: A framework development. </a:t>
            </a:r>
            <a:r>
              <a:rPr lang="en-US" i="1" dirty="0"/>
              <a:t>Journal of Cleaner Production</a:t>
            </a:r>
            <a:r>
              <a:rPr lang="en-US" dirty="0"/>
              <a:t>, 198, pp.1345–1355.</a:t>
            </a:r>
          </a:p>
          <a:p>
            <a:r>
              <a:rPr lang="en-US" dirty="0"/>
              <a:t>Contreras, F. and Dornberger, U. (2022). Sustainable Entrepreneurship as a Field of Knowledge: Analyzing the Global South. </a:t>
            </a:r>
            <a:r>
              <a:rPr lang="en-US" i="1" dirty="0"/>
              <a:t>Sustainability</a:t>
            </a:r>
            <a:r>
              <a:rPr lang="en-US" dirty="0"/>
              <a:t>, 15(1), p.31. doi:https://doi.org/10.3390/su15010031.</a:t>
            </a:r>
          </a:p>
          <a:p>
            <a:r>
              <a:rPr lang="en-US" dirty="0"/>
              <a:t>Edgeman, R. and Eskildsen, J. (2014). Modelling and Assessing Sustainable Enterprise Excellence. </a:t>
            </a:r>
            <a:r>
              <a:rPr lang="en-US" i="1" dirty="0"/>
              <a:t>Business Strategy and the Environment</a:t>
            </a:r>
            <a:r>
              <a:rPr lang="en-US" dirty="0"/>
              <a:t>, 23(3), pp.173–187.</a:t>
            </a:r>
          </a:p>
          <a:p>
            <a:r>
              <a:rPr lang="en-US" dirty="0"/>
              <a:t>Febrizal, R. and Adhi, B. (2020). Sustainable development toward sustainable enterprise. </a:t>
            </a:r>
            <a:r>
              <a:rPr lang="en-US" i="1" dirty="0"/>
              <a:t>Management Science Letters</a:t>
            </a:r>
            <a:r>
              <a:rPr lang="en-US" dirty="0"/>
              <a:t>, 11(2), pp.657–668.</a:t>
            </a:r>
          </a:p>
          <a:p>
            <a:r>
              <a:rPr lang="en-US" dirty="0"/>
              <a:t>Rosário, A.T. and Figueiredo, J. (2024). Sustainable Entrepreneurship and Corporate Social responsibility: Analysing the State of Research. </a:t>
            </a:r>
            <a:r>
              <a:rPr lang="en-US" i="1" dirty="0"/>
              <a:t>Sustainable Environment</a:t>
            </a:r>
            <a:r>
              <a:rPr lang="en-US" dirty="0"/>
              <a:t>, 10(1).</a:t>
            </a:r>
          </a:p>
          <a:p>
            <a:r>
              <a:rPr lang="en-US" dirty="0"/>
              <a:t>Scipioni, S., Dini, G. and Niccolini, F. (2023). Exploring circular shipbuilding: A systematic review on circular economy business models and supporting technologies. </a:t>
            </a:r>
            <a:r>
              <a:rPr lang="en-US" i="1" dirty="0"/>
              <a:t>Journal of Cleaner Production</a:t>
            </a:r>
            <a:r>
              <a:rPr lang="en-US" dirty="0"/>
              <a:t>, 422, pp.138470–138470. doi:https://doi.org/10.1016/j.jclepro.2023.138470.</a:t>
            </a:r>
          </a:p>
          <a:p>
            <a:r>
              <a:rPr lang="en-US" dirty="0"/>
              <a:t>Testa, F., Daddi, T., Iraldo, F. and Frey, M. (2020). </a:t>
            </a:r>
            <a:r>
              <a:rPr lang="en-US" i="1" dirty="0"/>
              <a:t>The Circular Economy in the European Union : An Interim Review</a:t>
            </a:r>
            <a:r>
              <a:rPr lang="en-US" dirty="0"/>
              <a:t>. Cham: Springer.</a:t>
            </a:r>
          </a:p>
          <a:p>
            <a:r>
              <a:rPr lang="en-US" dirty="0"/>
              <a:t>Thompson, F.M.M. (2010). </a:t>
            </a:r>
            <a:r>
              <a:rPr lang="en-US" i="1" dirty="0"/>
              <a:t>Social enterprise: developing sustainable enterprises</a:t>
            </a:r>
            <a:r>
              <a:rPr lang="en-US" dirty="0"/>
              <a:t>. New York: Palgrave Mcmillan.</a:t>
            </a:r>
          </a:p>
        </p:txBody>
      </p:sp>
    </p:spTree>
    <p:extLst>
      <p:ext uri="{BB962C8B-B14F-4D97-AF65-F5344CB8AC3E}">
        <p14:creationId xmlns:p14="http://schemas.microsoft.com/office/powerpoint/2010/main" val="193302723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ustom 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76923C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9">
      <a:majorFont>
        <a:latin typeface="Impact"/>
        <a:ea typeface=""/>
        <a:cs typeface=""/>
      </a:majorFont>
      <a:minorFont>
        <a:latin typeface="Arial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22874644_win32_fixed" id="{558D5976-FB30-4A95-BB80-CA116B0EB176}" vid="{E687FBBE-46FC-480B-AF08-1C12C660A1C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FC2BBCC-A5B7-4DDE-8795-98160FD34D4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E2FB8F-FBDB-405A-A6AC-9CF7C859199D}">
  <ds:schemaRefs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terms/"/>
    <ds:schemaRef ds:uri="http://schemas.microsoft.com/sharepoint/v3"/>
    <ds:schemaRef ds:uri="http://www.w3.org/XML/1998/namespace"/>
    <ds:schemaRef ds:uri="http://purl.org/dc/dcmitype/"/>
    <ds:schemaRef ds:uri="230e9df3-be65-4c73-a93b-d1236ebd677e"/>
    <ds:schemaRef ds:uri="http://schemas.microsoft.com/office/infopath/2007/PartnerControls"/>
    <ds:schemaRef ds:uri="71af3243-3dd4-4a8d-8c0d-dd76da1f02a5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45BF0FE3-3D8D-448F-9BC3-1FD016A859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Trading cards</Template>
  <TotalTime>125</TotalTime>
  <Words>1005</Words>
  <Application>Microsoft Office PowerPoint</Application>
  <PresentationFormat>Widescreen</PresentationFormat>
  <Paragraphs>69</Paragraphs>
  <Slides>12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Franklin Gothic Book</vt:lpstr>
      <vt:lpstr>Impact</vt:lpstr>
      <vt:lpstr>Crop</vt:lpstr>
      <vt:lpstr>Sustainable Enterprise</vt:lpstr>
      <vt:lpstr>Introduction</vt:lpstr>
      <vt:lpstr>Business idea and offer</vt:lpstr>
      <vt:lpstr>Problem and market need</vt:lpstr>
      <vt:lpstr>Target market and customer value</vt:lpstr>
      <vt:lpstr>Sustainability and wider impact</vt:lpstr>
      <vt:lpstr>Marketing strategy</vt:lpstr>
      <vt:lpstr>Resources and operations</vt:lpstr>
      <vt:lpstr>Competitive position</vt:lpstr>
      <vt:lpstr>Financial viability and risk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Lidia Antonache (2025569)</cp:lastModifiedBy>
  <cp:revision>1</cp:revision>
  <dcterms:created xsi:type="dcterms:W3CDTF">2025-10-28T19:48:18Z</dcterms:created>
  <dcterms:modified xsi:type="dcterms:W3CDTF">2026-04-04T12:23:45Z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