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</p:sldMasterIdLst>
  <p:sldIdLst>
    <p:sldId id="256" r:id="rId2"/>
    <p:sldId id="257" r:id="rId3"/>
    <p:sldId id="258" r:id="rId4"/>
    <p:sldId id="263" r:id="rId5"/>
    <p:sldId id="259" r:id="rId6"/>
    <p:sldId id="264" r:id="rId7"/>
    <p:sldId id="260" r:id="rId8"/>
    <p:sldId id="265" r:id="rId9"/>
    <p:sldId id="261" r:id="rId10"/>
    <p:sldId id="266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BE1629-67D7-40B8-960A-744E4AF7C194}" v="36" dt="2025-06-12T13:50:02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576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Benghiac" userId="4e5e1b98e2be28c0" providerId="LiveId" clId="{DEBE1629-67D7-40B8-960A-744E4AF7C194}"/>
    <pc:docChg chg="custSel modSld">
      <pc:chgData name="Alexandra Benghiac" userId="4e5e1b98e2be28c0" providerId="LiveId" clId="{DEBE1629-67D7-40B8-960A-744E4AF7C194}" dt="2025-06-12T13:50:14.842" v="157" actId="1076"/>
      <pc:docMkLst>
        <pc:docMk/>
      </pc:docMkLst>
      <pc:sldChg chg="addSp delSp modSp mod setBg modAnim delDesignElem">
        <pc:chgData name="Alexandra Benghiac" userId="4e5e1b98e2be28c0" providerId="LiveId" clId="{DEBE1629-67D7-40B8-960A-744E4AF7C194}" dt="2025-06-12T13:05:00.775" v="58" actId="14100"/>
        <pc:sldMkLst>
          <pc:docMk/>
          <pc:sldMk cId="0" sldId="256"/>
        </pc:sldMkLst>
        <pc:spChg chg="mod">
          <ac:chgData name="Alexandra Benghiac" userId="4e5e1b98e2be28c0" providerId="LiveId" clId="{DEBE1629-67D7-40B8-960A-744E4AF7C194}" dt="2025-06-12T13:04:53.730" v="56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5:00.775" v="58" actId="14100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lexandra Benghiac" userId="4e5e1b98e2be28c0" providerId="LiveId" clId="{DEBE1629-67D7-40B8-960A-744E4AF7C194}" dt="2025-06-12T13:04:23.719" v="49"/>
          <ac:spMkLst>
            <pc:docMk/>
            <pc:sldMk cId="0" sldId="256"/>
            <ac:spMk id="10" creationId="{65781D42-087D-484C-840B-CFDCDDEB2785}"/>
          </ac:spMkLst>
        </pc:spChg>
        <pc:spChg chg="add del">
          <ac:chgData name="Alexandra Benghiac" userId="4e5e1b98e2be28c0" providerId="LiveId" clId="{DEBE1629-67D7-40B8-960A-744E4AF7C194}" dt="2025-06-12T13:04:23.719" v="49"/>
          <ac:spMkLst>
            <pc:docMk/>
            <pc:sldMk cId="0" sldId="256"/>
            <ac:spMk id="12" creationId="{2F2D0089-EE06-49C0-9C5F-56B94DF2D329}"/>
          </ac:spMkLst>
        </pc:spChg>
        <pc:picChg chg="add mod">
          <ac:chgData name="Alexandra Benghiac" userId="4e5e1b98e2be28c0" providerId="LiveId" clId="{DEBE1629-67D7-40B8-960A-744E4AF7C194}" dt="2025-06-12T13:04:35.294" v="53" actId="14100"/>
          <ac:picMkLst>
            <pc:docMk/>
            <pc:sldMk cId="0" sldId="256"/>
            <ac:picMk id="5" creationId="{5880E523-8F47-B24E-FBD1-49783289DD11}"/>
          </ac:picMkLst>
        </pc:picChg>
      </pc:sldChg>
      <pc:sldChg chg="addSp modSp mod modAnim">
        <pc:chgData name="Alexandra Benghiac" userId="4e5e1b98e2be28c0" providerId="LiveId" clId="{DEBE1629-67D7-40B8-960A-744E4AF7C194}" dt="2025-06-12T13:42:12.377" v="68" actId="14100"/>
        <pc:sldMkLst>
          <pc:docMk/>
          <pc:sldMk cId="0" sldId="257"/>
        </pc:sldMkLst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57"/>
            <ac:spMk id="3" creationId="{00000000-0000-0000-0000-000000000000}"/>
          </ac:spMkLst>
        </pc:spChg>
        <pc:picChg chg="add mod">
          <ac:chgData name="Alexandra Benghiac" userId="4e5e1b98e2be28c0" providerId="LiveId" clId="{DEBE1629-67D7-40B8-960A-744E4AF7C194}" dt="2025-06-12T13:42:12.377" v="68" actId="14100"/>
          <ac:picMkLst>
            <pc:docMk/>
            <pc:sldMk cId="0" sldId="257"/>
            <ac:picMk id="5" creationId="{B866D51A-513E-3C24-ABB5-7C957E4E8644}"/>
          </ac:picMkLst>
        </pc:picChg>
      </pc:sldChg>
      <pc:sldChg chg="addSp modSp mod modAnim">
        <pc:chgData name="Alexandra Benghiac" userId="4e5e1b98e2be28c0" providerId="LiveId" clId="{DEBE1629-67D7-40B8-960A-744E4AF7C194}" dt="2025-06-12T13:44:22.262" v="79" actId="14100"/>
        <pc:sldMkLst>
          <pc:docMk/>
          <pc:sldMk cId="0" sldId="258"/>
        </pc:sldMkLst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58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58"/>
            <ac:spMk id="3" creationId="{00000000-0000-0000-0000-000000000000}"/>
          </ac:spMkLst>
        </pc:spChg>
        <pc:picChg chg="add mod">
          <ac:chgData name="Alexandra Benghiac" userId="4e5e1b98e2be28c0" providerId="LiveId" clId="{DEBE1629-67D7-40B8-960A-744E4AF7C194}" dt="2025-06-12T13:44:22.262" v="79" actId="14100"/>
          <ac:picMkLst>
            <pc:docMk/>
            <pc:sldMk cId="0" sldId="258"/>
            <ac:picMk id="5" creationId="{06EDF3AC-86E5-FC81-E92A-EEA0FB7BBF4B}"/>
          </ac:picMkLst>
        </pc:picChg>
      </pc:sldChg>
      <pc:sldChg chg="addSp modSp mod modAnim">
        <pc:chgData name="Alexandra Benghiac" userId="4e5e1b98e2be28c0" providerId="LiveId" clId="{DEBE1629-67D7-40B8-960A-744E4AF7C194}" dt="2025-06-12T13:46:05.017" v="96" actId="14100"/>
        <pc:sldMkLst>
          <pc:docMk/>
          <pc:sldMk cId="0" sldId="259"/>
        </pc:sldMkLst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59"/>
            <ac:spMk id="3" creationId="{00000000-0000-0000-0000-000000000000}"/>
          </ac:spMkLst>
        </pc:spChg>
        <pc:picChg chg="add mod">
          <ac:chgData name="Alexandra Benghiac" userId="4e5e1b98e2be28c0" providerId="LiveId" clId="{DEBE1629-67D7-40B8-960A-744E4AF7C194}" dt="2025-06-12T13:46:05.017" v="96" actId="14100"/>
          <ac:picMkLst>
            <pc:docMk/>
            <pc:sldMk cId="0" sldId="259"/>
            <ac:picMk id="5" creationId="{A1A99776-4FDE-C45D-4005-224AE947ABCD}"/>
          </ac:picMkLst>
        </pc:picChg>
      </pc:sldChg>
      <pc:sldChg chg="addSp modSp mod modAnim">
        <pc:chgData name="Alexandra Benghiac" userId="4e5e1b98e2be28c0" providerId="LiveId" clId="{DEBE1629-67D7-40B8-960A-744E4AF7C194}" dt="2025-06-12T13:47:46.472" v="119" actId="14100"/>
        <pc:sldMkLst>
          <pc:docMk/>
          <pc:sldMk cId="0" sldId="260"/>
        </pc:sldMkLst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60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60"/>
            <ac:spMk id="3" creationId="{00000000-0000-0000-0000-000000000000}"/>
          </ac:spMkLst>
        </pc:spChg>
        <pc:picChg chg="add mod">
          <ac:chgData name="Alexandra Benghiac" userId="4e5e1b98e2be28c0" providerId="LiveId" clId="{DEBE1629-67D7-40B8-960A-744E4AF7C194}" dt="2025-06-12T13:47:46.472" v="119" actId="14100"/>
          <ac:picMkLst>
            <pc:docMk/>
            <pc:sldMk cId="0" sldId="260"/>
            <ac:picMk id="5" creationId="{7E69EB7D-B3AC-36E4-D597-10E4AB7E5BC5}"/>
          </ac:picMkLst>
        </pc:picChg>
      </pc:sldChg>
      <pc:sldChg chg="addSp modSp mod modAnim">
        <pc:chgData name="Alexandra Benghiac" userId="4e5e1b98e2be28c0" providerId="LiveId" clId="{DEBE1629-67D7-40B8-960A-744E4AF7C194}" dt="2025-06-12T13:49:30.837" v="146" actId="14100"/>
        <pc:sldMkLst>
          <pc:docMk/>
          <pc:sldMk cId="0" sldId="261"/>
        </pc:sldMkLst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61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61"/>
            <ac:spMk id="3" creationId="{00000000-0000-0000-0000-000000000000}"/>
          </ac:spMkLst>
        </pc:spChg>
        <pc:picChg chg="add mod">
          <ac:chgData name="Alexandra Benghiac" userId="4e5e1b98e2be28c0" providerId="LiveId" clId="{DEBE1629-67D7-40B8-960A-744E4AF7C194}" dt="2025-06-12T13:49:30.837" v="146" actId="14100"/>
          <ac:picMkLst>
            <pc:docMk/>
            <pc:sldMk cId="0" sldId="261"/>
            <ac:picMk id="5" creationId="{26D19147-471D-1772-0055-05FE29317791}"/>
          </ac:picMkLst>
        </pc:picChg>
      </pc:sldChg>
      <pc:sldChg chg="modSp mod modAnim">
        <pc:chgData name="Alexandra Benghiac" userId="4e5e1b98e2be28c0" providerId="LiveId" clId="{DEBE1629-67D7-40B8-960A-744E4AF7C194}" dt="2025-06-12T13:04:23.836" v="50" actId="27636"/>
        <pc:sldMkLst>
          <pc:docMk/>
          <pc:sldMk cId="0" sldId="262"/>
        </pc:sldMkLst>
        <pc:spChg chg="mod">
          <ac:chgData name="Alexandra Benghiac" userId="4e5e1b98e2be28c0" providerId="LiveId" clId="{DEBE1629-67D7-40B8-960A-744E4AF7C194}" dt="2025-06-12T13:04:23.719" v="49"/>
          <ac:spMkLst>
            <pc:docMk/>
            <pc:sldMk cId="0" sldId="262"/>
            <ac:spMk id="2" creationId="{00000000-0000-0000-0000-000000000000}"/>
          </ac:spMkLst>
        </pc:spChg>
        <pc:spChg chg="mod">
          <ac:chgData name="Alexandra Benghiac" userId="4e5e1b98e2be28c0" providerId="LiveId" clId="{DEBE1629-67D7-40B8-960A-744E4AF7C194}" dt="2025-06-12T13:04:23.836" v="50" actId="27636"/>
          <ac:spMkLst>
            <pc:docMk/>
            <pc:sldMk cId="0" sldId="262"/>
            <ac:spMk id="3" creationId="{00000000-0000-0000-0000-000000000000}"/>
          </ac:spMkLst>
        </pc:spChg>
      </pc:sldChg>
      <pc:sldChg chg="addSp modSp mod">
        <pc:chgData name="Alexandra Benghiac" userId="4e5e1b98e2be28c0" providerId="LiveId" clId="{DEBE1629-67D7-40B8-960A-744E4AF7C194}" dt="2025-06-12T13:45:04.771" v="87" actId="1076"/>
        <pc:sldMkLst>
          <pc:docMk/>
          <pc:sldMk cId="1746387260" sldId="263"/>
        </pc:sldMkLst>
        <pc:picChg chg="add mod">
          <ac:chgData name="Alexandra Benghiac" userId="4e5e1b98e2be28c0" providerId="LiveId" clId="{DEBE1629-67D7-40B8-960A-744E4AF7C194}" dt="2025-06-12T13:45:04.771" v="87" actId="1076"/>
          <ac:picMkLst>
            <pc:docMk/>
            <pc:sldMk cId="1746387260" sldId="263"/>
            <ac:picMk id="4" creationId="{DE53DED2-7118-BFFC-D190-21CF13B85992}"/>
          </ac:picMkLst>
        </pc:picChg>
      </pc:sldChg>
      <pc:sldChg chg="addSp modSp mod">
        <pc:chgData name="Alexandra Benghiac" userId="4e5e1b98e2be28c0" providerId="LiveId" clId="{DEBE1629-67D7-40B8-960A-744E4AF7C194}" dt="2025-06-12T13:46:58.961" v="107" actId="14100"/>
        <pc:sldMkLst>
          <pc:docMk/>
          <pc:sldMk cId="1931467282" sldId="264"/>
        </pc:sldMkLst>
        <pc:picChg chg="add mod">
          <ac:chgData name="Alexandra Benghiac" userId="4e5e1b98e2be28c0" providerId="LiveId" clId="{DEBE1629-67D7-40B8-960A-744E4AF7C194}" dt="2025-06-12T13:46:58.961" v="107" actId="14100"/>
          <ac:picMkLst>
            <pc:docMk/>
            <pc:sldMk cId="1931467282" sldId="264"/>
            <ac:picMk id="4" creationId="{051E20D4-259D-EE25-E5F3-55C8F25D27D1}"/>
          </ac:picMkLst>
        </pc:picChg>
      </pc:sldChg>
      <pc:sldChg chg="addSp modSp mod">
        <pc:chgData name="Alexandra Benghiac" userId="4e5e1b98e2be28c0" providerId="LiveId" clId="{DEBE1629-67D7-40B8-960A-744E4AF7C194}" dt="2025-06-12T13:48:52.528" v="131" actId="14100"/>
        <pc:sldMkLst>
          <pc:docMk/>
          <pc:sldMk cId="2587714693" sldId="265"/>
        </pc:sldMkLst>
        <pc:picChg chg="mod">
          <ac:chgData name="Alexandra Benghiac" userId="4e5e1b98e2be28c0" providerId="LiveId" clId="{DEBE1629-67D7-40B8-960A-744E4AF7C194}" dt="2025-06-12T13:48:43.847" v="128" actId="1076"/>
          <ac:picMkLst>
            <pc:docMk/>
            <pc:sldMk cId="2587714693" sldId="265"/>
            <ac:picMk id="3" creationId="{F8B45441-5724-EB6D-56B8-1A018A2147D3}"/>
          </ac:picMkLst>
        </pc:picChg>
        <pc:picChg chg="add mod">
          <ac:chgData name="Alexandra Benghiac" userId="4e5e1b98e2be28c0" providerId="LiveId" clId="{DEBE1629-67D7-40B8-960A-744E4AF7C194}" dt="2025-06-12T13:48:52.528" v="131" actId="14100"/>
          <ac:picMkLst>
            <pc:docMk/>
            <pc:sldMk cId="2587714693" sldId="265"/>
            <ac:picMk id="4" creationId="{1AD9F2B4-18B2-74C1-15C3-63A164550027}"/>
          </ac:picMkLst>
        </pc:picChg>
      </pc:sldChg>
      <pc:sldChg chg="addSp modSp mod">
        <pc:chgData name="Alexandra Benghiac" userId="4e5e1b98e2be28c0" providerId="LiveId" clId="{DEBE1629-67D7-40B8-960A-744E4AF7C194}" dt="2025-06-12T13:50:14.842" v="157" actId="1076"/>
        <pc:sldMkLst>
          <pc:docMk/>
          <pc:sldMk cId="3687709832" sldId="266"/>
        </pc:sldMkLst>
        <pc:picChg chg="add mod">
          <ac:chgData name="Alexandra Benghiac" userId="4e5e1b98e2be28c0" providerId="LiveId" clId="{DEBE1629-67D7-40B8-960A-744E4AF7C194}" dt="2025-06-12T13:50:14.842" v="157" actId="1076"/>
          <ac:picMkLst>
            <pc:docMk/>
            <pc:sldMk cId="3687709832" sldId="266"/>
            <ac:picMk id="4" creationId="{AA4FC73E-F892-C1AC-67F6-AD7FC3B4055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617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079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0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792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340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551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904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54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071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118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417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426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5977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872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050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219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702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261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rtshumanitieshub.eu/hubs/university-of-wale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rtshumanitieshub.eu/hubs/university-of-wale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rtshumanitieshub.eu/hubs/university-of-wal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tshumanitieshub.eu/hubs/university-of-wal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rtshumanitieshub.eu/hubs/university-of-wale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2799" y="3056468"/>
            <a:ext cx="6343650" cy="15663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dirty="0">
                <a:solidFill>
                  <a:srgbClr val="FFFFFF"/>
                </a:solidFill>
              </a:rPr>
              <a:t>Time-Management: An Essential Skill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2799" y="4936068"/>
            <a:ext cx="6343650" cy="4656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For Student Success in Higher Education</a:t>
            </a:r>
          </a:p>
        </p:txBody>
      </p:sp>
      <p:pic>
        <p:nvPicPr>
          <p:cNvPr id="5" name="Picture 4" descr="A logo of a university&#10;&#10;AI-generated content may be incorrect.">
            <a:extLst>
              <a:ext uri="{FF2B5EF4-FFF2-40B4-BE49-F238E27FC236}">
                <a16:creationId xmlns:a16="http://schemas.microsoft.com/office/drawing/2014/main" id="{5880E523-8F47-B24E-FBD1-49783289D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9800" y="722171"/>
            <a:ext cx="6224618" cy="20210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Time-management is a vital skill for students in higher education.</a:t>
            </a:r>
            <a:br>
              <a:rPr lang="en-GB" dirty="0"/>
            </a:br>
            <a:endParaRPr dirty="0"/>
          </a:p>
          <a:p>
            <a:r>
              <a:rPr dirty="0"/>
              <a:t>Students must manage academics, jobs, and personal life independently.</a:t>
            </a:r>
            <a:br>
              <a:rPr lang="en-GB" dirty="0"/>
            </a:br>
            <a:endParaRPr dirty="0"/>
          </a:p>
          <a:p>
            <a:r>
              <a:rPr dirty="0"/>
              <a:t>Wolters &amp; Brady (2021): Time management helps in goal setting and tracking.</a:t>
            </a:r>
            <a:br>
              <a:rPr lang="en-GB" dirty="0"/>
            </a:br>
            <a:endParaRPr dirty="0"/>
          </a:p>
          <a:p>
            <a:r>
              <a:rPr dirty="0"/>
              <a:t>It supports academic success and mental well-being.</a:t>
            </a:r>
          </a:p>
        </p:txBody>
      </p:sp>
      <p:pic>
        <p:nvPicPr>
          <p:cNvPr id="5" name="Picture 4" descr="A logo of a university">
            <a:extLst>
              <a:ext uri="{FF2B5EF4-FFF2-40B4-BE49-F238E27FC236}">
                <a16:creationId xmlns:a16="http://schemas.microsoft.com/office/drawing/2014/main" id="{B866D51A-513E-3C24-ABB5-7C957E4E86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51599" y="5730564"/>
            <a:ext cx="2567517" cy="9030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Time-Management and Academic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Breaks big tasks into smaller steps, reducing stress.</a:t>
            </a:r>
            <a:br>
              <a:rPr lang="en-GB" dirty="0"/>
            </a:br>
            <a:endParaRPr dirty="0"/>
          </a:p>
          <a:p>
            <a:r>
              <a:rPr dirty="0"/>
              <a:t>Leads to better grades and long-term memory retention (Ahmady et al., 2021).</a:t>
            </a:r>
            <a:br>
              <a:rPr lang="en-GB" dirty="0"/>
            </a:br>
            <a:endParaRPr dirty="0"/>
          </a:p>
          <a:p>
            <a:r>
              <a:rPr dirty="0"/>
              <a:t>Builds independence and motivation in learning.</a:t>
            </a:r>
            <a:br>
              <a:rPr lang="en-GB" dirty="0"/>
            </a:br>
            <a:endParaRPr dirty="0"/>
          </a:p>
          <a:p>
            <a:r>
              <a:rPr dirty="0"/>
              <a:t>Encourages goal setting and self-monitoring (Romero-Pérez &amp; Sánchez-Lissen, 2022).</a:t>
            </a:r>
          </a:p>
        </p:txBody>
      </p:sp>
      <p:pic>
        <p:nvPicPr>
          <p:cNvPr id="5" name="Picture 4" descr="A logo of a university">
            <a:extLst>
              <a:ext uri="{FF2B5EF4-FFF2-40B4-BE49-F238E27FC236}">
                <a16:creationId xmlns:a16="http://schemas.microsoft.com/office/drawing/2014/main" id="{06EDF3AC-86E5-FC81-E92A-EEA0FB7BB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64200" y="5494867"/>
            <a:ext cx="3270250" cy="11670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C29B77-EAE1-B239-FE91-D53340DEC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4863"/>
            <a:ext cx="9144000" cy="5008273"/>
          </a:xfrm>
          <a:prstGeom prst="rect">
            <a:avLst/>
          </a:prstGeom>
        </p:spPr>
      </p:pic>
      <p:pic>
        <p:nvPicPr>
          <p:cNvPr id="4" name="Picture 3" descr="A logo of a university&#10;&#10;AI-generated content may be incorrect.">
            <a:extLst>
              <a:ext uri="{FF2B5EF4-FFF2-40B4-BE49-F238E27FC236}">
                <a16:creationId xmlns:a16="http://schemas.microsoft.com/office/drawing/2014/main" id="{DE53DED2-7118-BFFC-D190-21CF13B859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24599" y="5646353"/>
            <a:ext cx="2338916" cy="1143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387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Reducing Stress &amp; Improving Balance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Time-management allows rest, hobbies, and social time.</a:t>
            </a:r>
            <a:br>
              <a:rPr lang="en-GB" dirty="0"/>
            </a:br>
            <a:endParaRPr dirty="0"/>
          </a:p>
          <a:p>
            <a:r>
              <a:rPr dirty="0"/>
              <a:t>Leads to happiness and less anxiety (Wilson et al., 2021).</a:t>
            </a:r>
            <a:br>
              <a:rPr lang="en-GB" dirty="0"/>
            </a:br>
            <a:endParaRPr dirty="0"/>
          </a:p>
          <a:p>
            <a:r>
              <a:rPr dirty="0"/>
              <a:t>Tools like planners increase control and focus.</a:t>
            </a:r>
            <a:br>
              <a:rPr lang="en-GB" dirty="0"/>
            </a:br>
            <a:endParaRPr dirty="0"/>
          </a:p>
          <a:p>
            <a:r>
              <a:rPr dirty="0"/>
              <a:t>Helps balance study and personal life effectively.</a:t>
            </a:r>
          </a:p>
        </p:txBody>
      </p:sp>
      <p:pic>
        <p:nvPicPr>
          <p:cNvPr id="5" name="Picture 4" descr="A logo of a university">
            <a:extLst>
              <a:ext uri="{FF2B5EF4-FFF2-40B4-BE49-F238E27FC236}">
                <a16:creationId xmlns:a16="http://schemas.microsoft.com/office/drawing/2014/main" id="{A1A99776-4FDE-C45D-4005-224AE947A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17733" y="5706532"/>
            <a:ext cx="2440516" cy="11514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E53BB6-82B2-78E3-6178-3382CD255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8673"/>
            <a:ext cx="9144000" cy="5020654"/>
          </a:xfrm>
          <a:prstGeom prst="rect">
            <a:avLst/>
          </a:prstGeom>
        </p:spPr>
      </p:pic>
      <p:pic>
        <p:nvPicPr>
          <p:cNvPr id="4" name="Picture 3" descr="A logo of a university&#10;&#10;AI-generated content may be incorrect.">
            <a:extLst>
              <a:ext uri="{FF2B5EF4-FFF2-40B4-BE49-F238E27FC236}">
                <a16:creationId xmlns:a16="http://schemas.microsoft.com/office/drawing/2014/main" id="{051E20D4-259D-EE25-E5F3-55C8F25D27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00800" y="5723467"/>
            <a:ext cx="2482849" cy="104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67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Role of Schools and Universities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Shift from school to university is challenging.</a:t>
            </a:r>
            <a:br>
              <a:rPr lang="en-GB" dirty="0"/>
            </a:br>
            <a:endParaRPr dirty="0"/>
          </a:p>
          <a:p>
            <a:r>
              <a:rPr dirty="0"/>
              <a:t>Students benefit from early support in time skills (</a:t>
            </a:r>
            <a:r>
              <a:rPr dirty="0" err="1"/>
              <a:t>Tsitsia</a:t>
            </a:r>
            <a:r>
              <a:rPr dirty="0"/>
              <a:t> et al., 2021).</a:t>
            </a:r>
            <a:br>
              <a:rPr lang="en-GB" dirty="0"/>
            </a:br>
            <a:endParaRPr dirty="0"/>
          </a:p>
          <a:p>
            <a:r>
              <a:rPr dirty="0"/>
              <a:t>Workshops, apps, and guidance make a difference.</a:t>
            </a:r>
            <a:br>
              <a:rPr lang="en-GB" dirty="0"/>
            </a:br>
            <a:endParaRPr dirty="0"/>
          </a:p>
          <a:p>
            <a:r>
              <a:rPr dirty="0"/>
              <a:t>Helps students plan tasks and seek help early.</a:t>
            </a:r>
          </a:p>
        </p:txBody>
      </p:sp>
      <p:pic>
        <p:nvPicPr>
          <p:cNvPr id="5" name="Picture 4" descr="A logo of a university">
            <a:extLst>
              <a:ext uri="{FF2B5EF4-FFF2-40B4-BE49-F238E27FC236}">
                <a16:creationId xmlns:a16="http://schemas.microsoft.com/office/drawing/2014/main" id="{7E69EB7D-B3AC-36E4-D597-10E4AB7E5B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63733" y="5486399"/>
            <a:ext cx="2694516" cy="11938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B45441-5724-EB6D-56B8-1A018A214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5741"/>
            <a:ext cx="9144000" cy="4999852"/>
          </a:xfrm>
          <a:prstGeom prst="rect">
            <a:avLst/>
          </a:prstGeom>
        </p:spPr>
      </p:pic>
      <p:pic>
        <p:nvPicPr>
          <p:cNvPr id="4" name="Picture 3" descr="A logo of a university&#10;&#10;AI-generated content may be incorrect.">
            <a:extLst>
              <a:ext uri="{FF2B5EF4-FFF2-40B4-BE49-F238E27FC236}">
                <a16:creationId xmlns:a16="http://schemas.microsoft.com/office/drawing/2014/main" id="{1AD9F2B4-18B2-74C1-15C3-63A164550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68533" y="5672667"/>
            <a:ext cx="2051049" cy="110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714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Time-management boosts academic performance and lifestyle.</a:t>
            </a:r>
            <a:br>
              <a:rPr lang="en-GB" dirty="0"/>
            </a:br>
            <a:endParaRPr dirty="0"/>
          </a:p>
          <a:p>
            <a:r>
              <a:rPr dirty="0"/>
              <a:t>Reduces stress and helps balance responsibilities.</a:t>
            </a:r>
            <a:br>
              <a:rPr lang="en-GB" dirty="0"/>
            </a:br>
            <a:endParaRPr dirty="0"/>
          </a:p>
          <a:p>
            <a:r>
              <a:rPr dirty="0"/>
              <a:t>Colleges should guide students in mastering time-management.</a:t>
            </a:r>
            <a:br>
              <a:rPr lang="en-GB" dirty="0"/>
            </a:br>
            <a:endParaRPr dirty="0"/>
          </a:p>
          <a:p>
            <a:r>
              <a:rPr dirty="0"/>
              <a:t>Leads to confident, responsible, and successful learners.</a:t>
            </a:r>
          </a:p>
        </p:txBody>
      </p:sp>
      <p:pic>
        <p:nvPicPr>
          <p:cNvPr id="5" name="Picture 4" descr="A logo of a university">
            <a:extLst>
              <a:ext uri="{FF2B5EF4-FFF2-40B4-BE49-F238E27FC236}">
                <a16:creationId xmlns:a16="http://schemas.microsoft.com/office/drawing/2014/main" id="{26D19147-471D-1772-0055-05FE293177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0001" y="5348148"/>
            <a:ext cx="2243666" cy="1343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3E99E1-17F6-4F43-7124-2044401E6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0705"/>
            <a:ext cx="9144000" cy="5056590"/>
          </a:xfrm>
          <a:prstGeom prst="rect">
            <a:avLst/>
          </a:prstGeom>
        </p:spPr>
      </p:pic>
      <p:pic>
        <p:nvPicPr>
          <p:cNvPr id="4" name="Picture 3" descr="A logo of a university">
            <a:extLst>
              <a:ext uri="{FF2B5EF4-FFF2-40B4-BE49-F238E27FC236}">
                <a16:creationId xmlns:a16="http://schemas.microsoft.com/office/drawing/2014/main" id="{AA4FC73E-F892-C1AC-67F6-AD7FC3B40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5751" y="4682065"/>
            <a:ext cx="3498850" cy="1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709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Ahmady et al. (2021), Journal of Education and Health Promotion</a:t>
            </a:r>
          </a:p>
          <a:p>
            <a:r>
              <a:rPr dirty="0"/>
              <a:t>Romero-Pérez &amp; Sánchez-Lissen (2022), Int. J. of Social Sciences</a:t>
            </a:r>
          </a:p>
          <a:p>
            <a:r>
              <a:rPr dirty="0" err="1"/>
              <a:t>Tabuenca</a:t>
            </a:r>
            <a:r>
              <a:rPr dirty="0"/>
              <a:t> et al. (2022), Universal Access in Information Society</a:t>
            </a:r>
          </a:p>
          <a:p>
            <a:r>
              <a:rPr dirty="0" err="1"/>
              <a:t>Tsitsia</a:t>
            </a:r>
            <a:r>
              <a:rPr dirty="0"/>
              <a:t> et al. (2021), Journal of Human Resource and Leadership</a:t>
            </a:r>
          </a:p>
          <a:p>
            <a:r>
              <a:rPr dirty="0"/>
              <a:t>Wilson et al. (2021), Journal of University Teaching</a:t>
            </a:r>
          </a:p>
          <a:p>
            <a:r>
              <a:rPr dirty="0"/>
              <a:t>Wolters &amp; Brady (2021), Educational Psychology Review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36</TotalTime>
  <Words>317</Words>
  <Application>Microsoft Office PowerPoint</Application>
  <PresentationFormat>On-screen Show (4:3)</PresentationFormat>
  <Paragraphs>34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Time-Management: An Essential Skill</vt:lpstr>
      <vt:lpstr>Introduction</vt:lpstr>
      <vt:lpstr>Time-Management and Academic Success</vt:lpstr>
      <vt:lpstr>PowerPoint Presentation</vt:lpstr>
      <vt:lpstr>Reducing Stress &amp; Improving Balance</vt:lpstr>
      <vt:lpstr>PowerPoint Presentation</vt:lpstr>
      <vt:lpstr>Role of Schools and Universities</vt:lpstr>
      <vt:lpstr>PowerPoint Presentation</vt:lpstr>
      <vt:lpstr>Conclusion</vt:lpstr>
      <vt:lpstr>PowerPoint Presentation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Time-Management: An Essential Skill</dc:title>
  <dc:subject/>
  <dc:creator/>
  <cp:keywords/>
  <cp:lastModifiedBy>Alexandra Benghiac</cp:lastModifiedBy>
  <cp:revision>3</cp:revision>
  <dcterms:created xsi:type="dcterms:W3CDTF">2013-01-27T09:14:16Z</dcterms:created>
  <dcterms:modified xsi:type="dcterms:W3CDTF">2025-06-12T13:50:20Z</dcterms:modified>
  <cp:category/>
</cp:coreProperties>
</file>