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docx" ContentType="application/vnd.openxmlformats-officedocument.wordprocessingml.document"/>
  <Default Extension="xml" ContentType="application/xml"/>
  <Default Extension="vml" ContentType="application/vnd.openxmlformats-officedocument.vmlDrawing"/>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entation.xml" ContentType="application/vnd.openxmlformats-officedocument.presentationml.presentation.main+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theme/theme1.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70" r:id="rId14"/>
    <p:sldId id="271" r:id="rId15"/>
    <p:sldId id="272" r:id="rId16"/>
    <p:sldId id="273" r:id="rId17"/>
    <p:sldId id="274" r:id="rId18"/>
    <p:sldId id="275" r:id="rId19"/>
    <p:sldId id="276" r:id="rId20"/>
    <p:sldId id="277" r:id="rId21"/>
    <p:sldId id="278" r:id="rId22"/>
    <p:sldId id="279" r:id="rId23"/>
    <p:sldId id="281" r:id="rId24"/>
    <p:sldId id="282" r:id="rId25"/>
    <p:sldId id="28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507"/>
    <p:restoredTop sz="95820"/>
  </p:normalViewPr>
  <p:slideViewPr>
    <p:cSldViewPr snapToGrid="0" snapToObjects="1">
      <p:cViewPr>
        <p:scale>
          <a:sx n="262" d="100"/>
          <a:sy n="262" d="100"/>
        </p:scale>
        <p:origin x="-6616" y="-40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ustomXml" Target="../customXml/item3.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ustomXml" Target="../customXml/item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 Id="rId8" Type="http://schemas.openxmlformats.org/officeDocument/2006/relationships/slide" Target="slides/slide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183F1-19DB-904F-9322-8240B842CC3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F6F34D9-208E-A24B-97FD-1B1C34307D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FD37101-C70B-B946-A625-9B18BAD923F8}"/>
              </a:ext>
            </a:extLst>
          </p:cNvPr>
          <p:cNvSpPr>
            <a:spLocks noGrp="1"/>
          </p:cNvSpPr>
          <p:nvPr>
            <p:ph type="dt" sz="half" idx="10"/>
          </p:nvPr>
        </p:nvSpPr>
        <p:spPr/>
        <p:txBody>
          <a:bodyPr/>
          <a:lstStyle/>
          <a:p>
            <a:fld id="{DEEF1AE0-14F4-014F-B6A3-2D6219000A11}" type="datetimeFigureOut">
              <a:rPr lang="en-US" smtClean="0"/>
              <a:t>10/11/21</a:t>
            </a:fld>
            <a:endParaRPr lang="en-US"/>
          </a:p>
        </p:txBody>
      </p:sp>
      <p:sp>
        <p:nvSpPr>
          <p:cNvPr id="5" name="Footer Placeholder 4">
            <a:extLst>
              <a:ext uri="{FF2B5EF4-FFF2-40B4-BE49-F238E27FC236}">
                <a16:creationId xmlns:a16="http://schemas.microsoft.com/office/drawing/2014/main" id="{F02EA8F7-5916-1542-915A-263939F7E6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3512F9-4DCB-3248-BFBB-9E191845B52E}"/>
              </a:ext>
            </a:extLst>
          </p:cNvPr>
          <p:cNvSpPr>
            <a:spLocks noGrp="1"/>
          </p:cNvSpPr>
          <p:nvPr>
            <p:ph type="sldNum" sz="quarter" idx="12"/>
          </p:nvPr>
        </p:nvSpPr>
        <p:spPr/>
        <p:txBody>
          <a:bodyPr/>
          <a:lstStyle/>
          <a:p>
            <a:fld id="{40C0512E-E1A7-9B40-AF39-FC9AC10E04A9}" type="slidenum">
              <a:rPr lang="en-US" smtClean="0"/>
              <a:t>‹#›</a:t>
            </a:fld>
            <a:endParaRPr lang="en-US"/>
          </a:p>
        </p:txBody>
      </p:sp>
    </p:spTree>
    <p:extLst>
      <p:ext uri="{BB962C8B-B14F-4D97-AF65-F5344CB8AC3E}">
        <p14:creationId xmlns:p14="http://schemas.microsoft.com/office/powerpoint/2010/main" val="2886241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27BCE-F81A-5747-B1FA-C3C3AFD6168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006570A-12C0-C946-9D12-9FF2DBAB1C0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6375548-DBFA-A142-BE0C-3A82D5409863}"/>
              </a:ext>
            </a:extLst>
          </p:cNvPr>
          <p:cNvSpPr>
            <a:spLocks noGrp="1"/>
          </p:cNvSpPr>
          <p:nvPr>
            <p:ph type="dt" sz="half" idx="10"/>
          </p:nvPr>
        </p:nvSpPr>
        <p:spPr/>
        <p:txBody>
          <a:bodyPr/>
          <a:lstStyle/>
          <a:p>
            <a:fld id="{DEEF1AE0-14F4-014F-B6A3-2D6219000A11}" type="datetimeFigureOut">
              <a:rPr lang="en-US" smtClean="0"/>
              <a:t>10/11/21</a:t>
            </a:fld>
            <a:endParaRPr lang="en-US"/>
          </a:p>
        </p:txBody>
      </p:sp>
      <p:sp>
        <p:nvSpPr>
          <p:cNvPr id="5" name="Footer Placeholder 4">
            <a:extLst>
              <a:ext uri="{FF2B5EF4-FFF2-40B4-BE49-F238E27FC236}">
                <a16:creationId xmlns:a16="http://schemas.microsoft.com/office/drawing/2014/main" id="{06CC64B8-45B2-2149-A1D0-33EBA9A7C2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533C25-3888-CF44-8C44-D2AAEEC767E1}"/>
              </a:ext>
            </a:extLst>
          </p:cNvPr>
          <p:cNvSpPr>
            <a:spLocks noGrp="1"/>
          </p:cNvSpPr>
          <p:nvPr>
            <p:ph type="sldNum" sz="quarter" idx="12"/>
          </p:nvPr>
        </p:nvSpPr>
        <p:spPr/>
        <p:txBody>
          <a:bodyPr/>
          <a:lstStyle/>
          <a:p>
            <a:fld id="{40C0512E-E1A7-9B40-AF39-FC9AC10E04A9}" type="slidenum">
              <a:rPr lang="en-US" smtClean="0"/>
              <a:t>‹#›</a:t>
            </a:fld>
            <a:endParaRPr lang="en-US"/>
          </a:p>
        </p:txBody>
      </p:sp>
    </p:spTree>
    <p:extLst>
      <p:ext uri="{BB962C8B-B14F-4D97-AF65-F5344CB8AC3E}">
        <p14:creationId xmlns:p14="http://schemas.microsoft.com/office/powerpoint/2010/main" val="2322280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87CE2-C9D2-C743-8C19-4795E2DD3D3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6A1E94F-44DE-3249-9C2D-C14228FCF61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1D0DA6D-16A7-BB40-B620-C094F00CEB50}"/>
              </a:ext>
            </a:extLst>
          </p:cNvPr>
          <p:cNvSpPr>
            <a:spLocks noGrp="1"/>
          </p:cNvSpPr>
          <p:nvPr>
            <p:ph type="dt" sz="half" idx="10"/>
          </p:nvPr>
        </p:nvSpPr>
        <p:spPr/>
        <p:txBody>
          <a:bodyPr/>
          <a:lstStyle/>
          <a:p>
            <a:fld id="{DEEF1AE0-14F4-014F-B6A3-2D6219000A11}" type="datetimeFigureOut">
              <a:rPr lang="en-US" smtClean="0"/>
              <a:t>10/11/21</a:t>
            </a:fld>
            <a:endParaRPr lang="en-US"/>
          </a:p>
        </p:txBody>
      </p:sp>
      <p:sp>
        <p:nvSpPr>
          <p:cNvPr id="5" name="Footer Placeholder 4">
            <a:extLst>
              <a:ext uri="{FF2B5EF4-FFF2-40B4-BE49-F238E27FC236}">
                <a16:creationId xmlns:a16="http://schemas.microsoft.com/office/drawing/2014/main" id="{35E3E746-7169-6742-8924-5372972C2A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DEFB1D-40DC-5B43-B793-EC9E2CFBCD63}"/>
              </a:ext>
            </a:extLst>
          </p:cNvPr>
          <p:cNvSpPr>
            <a:spLocks noGrp="1"/>
          </p:cNvSpPr>
          <p:nvPr>
            <p:ph type="sldNum" sz="quarter" idx="12"/>
          </p:nvPr>
        </p:nvSpPr>
        <p:spPr/>
        <p:txBody>
          <a:bodyPr/>
          <a:lstStyle/>
          <a:p>
            <a:fld id="{40C0512E-E1A7-9B40-AF39-FC9AC10E04A9}" type="slidenum">
              <a:rPr lang="en-US" smtClean="0"/>
              <a:t>‹#›</a:t>
            </a:fld>
            <a:endParaRPr lang="en-US"/>
          </a:p>
        </p:txBody>
      </p:sp>
    </p:spTree>
    <p:extLst>
      <p:ext uri="{BB962C8B-B14F-4D97-AF65-F5344CB8AC3E}">
        <p14:creationId xmlns:p14="http://schemas.microsoft.com/office/powerpoint/2010/main" val="2126773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1B963-08A4-104B-A48C-A300EBBA2D3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F9D9705-249C-7E40-98E2-02B6AD88EA2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94C8354-9701-3D42-8FFB-6D0093FF378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D97AFB0-FCB6-6742-A7D4-C038BCF2797D}"/>
              </a:ext>
            </a:extLst>
          </p:cNvPr>
          <p:cNvSpPr>
            <a:spLocks noGrp="1"/>
          </p:cNvSpPr>
          <p:nvPr>
            <p:ph type="dt" sz="half" idx="10"/>
          </p:nvPr>
        </p:nvSpPr>
        <p:spPr/>
        <p:txBody>
          <a:bodyPr/>
          <a:lstStyle/>
          <a:p>
            <a:fld id="{DEEF1AE0-14F4-014F-B6A3-2D6219000A11}" type="datetimeFigureOut">
              <a:rPr lang="en-US" smtClean="0"/>
              <a:t>10/11/21</a:t>
            </a:fld>
            <a:endParaRPr lang="en-US"/>
          </a:p>
        </p:txBody>
      </p:sp>
      <p:sp>
        <p:nvSpPr>
          <p:cNvPr id="6" name="Footer Placeholder 5">
            <a:extLst>
              <a:ext uri="{FF2B5EF4-FFF2-40B4-BE49-F238E27FC236}">
                <a16:creationId xmlns:a16="http://schemas.microsoft.com/office/drawing/2014/main" id="{0A04AC29-CE89-F149-8416-28E58C70EDF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199BD8-8035-B648-812F-838B13C4087C}"/>
              </a:ext>
            </a:extLst>
          </p:cNvPr>
          <p:cNvSpPr>
            <a:spLocks noGrp="1"/>
          </p:cNvSpPr>
          <p:nvPr>
            <p:ph type="sldNum" sz="quarter" idx="12"/>
          </p:nvPr>
        </p:nvSpPr>
        <p:spPr/>
        <p:txBody>
          <a:bodyPr/>
          <a:lstStyle/>
          <a:p>
            <a:fld id="{40C0512E-E1A7-9B40-AF39-FC9AC10E04A9}" type="slidenum">
              <a:rPr lang="en-US" smtClean="0"/>
              <a:t>‹#›</a:t>
            </a:fld>
            <a:endParaRPr lang="en-US"/>
          </a:p>
        </p:txBody>
      </p:sp>
    </p:spTree>
    <p:extLst>
      <p:ext uri="{BB962C8B-B14F-4D97-AF65-F5344CB8AC3E}">
        <p14:creationId xmlns:p14="http://schemas.microsoft.com/office/powerpoint/2010/main" val="20555499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21566-4DD1-B246-961C-43717BA2745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7567759-B164-0B47-9647-9EF7097370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DDCD7B8-87B0-DD4C-98B1-02D8063C7B0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C300022-8B90-9C43-A469-A7C2A1B3C13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D6306DC-9B7D-1B44-BECB-F1F7A58F581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0875566-5D5D-284F-811F-8ED33CA50F02}"/>
              </a:ext>
            </a:extLst>
          </p:cNvPr>
          <p:cNvSpPr>
            <a:spLocks noGrp="1"/>
          </p:cNvSpPr>
          <p:nvPr>
            <p:ph type="dt" sz="half" idx="10"/>
          </p:nvPr>
        </p:nvSpPr>
        <p:spPr/>
        <p:txBody>
          <a:bodyPr/>
          <a:lstStyle/>
          <a:p>
            <a:fld id="{DEEF1AE0-14F4-014F-B6A3-2D6219000A11}" type="datetimeFigureOut">
              <a:rPr lang="en-US" smtClean="0"/>
              <a:t>10/11/21</a:t>
            </a:fld>
            <a:endParaRPr lang="en-US"/>
          </a:p>
        </p:txBody>
      </p:sp>
      <p:sp>
        <p:nvSpPr>
          <p:cNvPr id="8" name="Footer Placeholder 7">
            <a:extLst>
              <a:ext uri="{FF2B5EF4-FFF2-40B4-BE49-F238E27FC236}">
                <a16:creationId xmlns:a16="http://schemas.microsoft.com/office/drawing/2014/main" id="{B9B8E0D1-CCE3-EE42-8531-28D6B0C00D5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3403610-5C2C-DC48-AE9C-0BC6C36936B1}"/>
              </a:ext>
            </a:extLst>
          </p:cNvPr>
          <p:cNvSpPr>
            <a:spLocks noGrp="1"/>
          </p:cNvSpPr>
          <p:nvPr>
            <p:ph type="sldNum" sz="quarter" idx="12"/>
          </p:nvPr>
        </p:nvSpPr>
        <p:spPr/>
        <p:txBody>
          <a:bodyPr/>
          <a:lstStyle/>
          <a:p>
            <a:fld id="{40C0512E-E1A7-9B40-AF39-FC9AC10E04A9}" type="slidenum">
              <a:rPr lang="en-US" smtClean="0"/>
              <a:t>‹#›</a:t>
            </a:fld>
            <a:endParaRPr lang="en-US"/>
          </a:p>
        </p:txBody>
      </p:sp>
    </p:spTree>
    <p:extLst>
      <p:ext uri="{BB962C8B-B14F-4D97-AF65-F5344CB8AC3E}">
        <p14:creationId xmlns:p14="http://schemas.microsoft.com/office/powerpoint/2010/main" val="1173869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631B3-4964-844D-920F-7E4C4A6F31B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660E7A9-CEFD-A045-BCBD-93EC2AEEA246}"/>
              </a:ext>
            </a:extLst>
          </p:cNvPr>
          <p:cNvSpPr>
            <a:spLocks noGrp="1"/>
          </p:cNvSpPr>
          <p:nvPr>
            <p:ph type="dt" sz="half" idx="10"/>
          </p:nvPr>
        </p:nvSpPr>
        <p:spPr/>
        <p:txBody>
          <a:bodyPr/>
          <a:lstStyle/>
          <a:p>
            <a:fld id="{DEEF1AE0-14F4-014F-B6A3-2D6219000A11}" type="datetimeFigureOut">
              <a:rPr lang="en-US" smtClean="0"/>
              <a:t>10/11/21</a:t>
            </a:fld>
            <a:endParaRPr lang="en-US"/>
          </a:p>
        </p:txBody>
      </p:sp>
      <p:sp>
        <p:nvSpPr>
          <p:cNvPr id="4" name="Footer Placeholder 3">
            <a:extLst>
              <a:ext uri="{FF2B5EF4-FFF2-40B4-BE49-F238E27FC236}">
                <a16:creationId xmlns:a16="http://schemas.microsoft.com/office/drawing/2014/main" id="{86476F3C-93C1-7F4A-83C8-FE6FF35B8F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9F503F-2FAE-0D4D-A81C-4B115361F4C7}"/>
              </a:ext>
            </a:extLst>
          </p:cNvPr>
          <p:cNvSpPr>
            <a:spLocks noGrp="1"/>
          </p:cNvSpPr>
          <p:nvPr>
            <p:ph type="sldNum" sz="quarter" idx="12"/>
          </p:nvPr>
        </p:nvSpPr>
        <p:spPr/>
        <p:txBody>
          <a:bodyPr/>
          <a:lstStyle/>
          <a:p>
            <a:fld id="{40C0512E-E1A7-9B40-AF39-FC9AC10E04A9}" type="slidenum">
              <a:rPr lang="en-US" smtClean="0"/>
              <a:t>‹#›</a:t>
            </a:fld>
            <a:endParaRPr lang="en-US"/>
          </a:p>
        </p:txBody>
      </p:sp>
    </p:spTree>
    <p:extLst>
      <p:ext uri="{BB962C8B-B14F-4D97-AF65-F5344CB8AC3E}">
        <p14:creationId xmlns:p14="http://schemas.microsoft.com/office/powerpoint/2010/main" val="24393942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F51551-FA14-494E-B7C6-6B0082DD656A}"/>
              </a:ext>
            </a:extLst>
          </p:cNvPr>
          <p:cNvSpPr>
            <a:spLocks noGrp="1"/>
          </p:cNvSpPr>
          <p:nvPr>
            <p:ph type="dt" sz="half" idx="10"/>
          </p:nvPr>
        </p:nvSpPr>
        <p:spPr/>
        <p:txBody>
          <a:bodyPr/>
          <a:lstStyle/>
          <a:p>
            <a:fld id="{DEEF1AE0-14F4-014F-B6A3-2D6219000A11}" type="datetimeFigureOut">
              <a:rPr lang="en-US" smtClean="0"/>
              <a:t>10/11/21</a:t>
            </a:fld>
            <a:endParaRPr lang="en-US"/>
          </a:p>
        </p:txBody>
      </p:sp>
      <p:sp>
        <p:nvSpPr>
          <p:cNvPr id="3" name="Footer Placeholder 2">
            <a:extLst>
              <a:ext uri="{FF2B5EF4-FFF2-40B4-BE49-F238E27FC236}">
                <a16:creationId xmlns:a16="http://schemas.microsoft.com/office/drawing/2014/main" id="{D3F04ACF-D610-094B-8E57-29760F903E0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ED95C4E-7D30-CB41-A8F3-A1ED0C4274F9}"/>
              </a:ext>
            </a:extLst>
          </p:cNvPr>
          <p:cNvSpPr>
            <a:spLocks noGrp="1"/>
          </p:cNvSpPr>
          <p:nvPr>
            <p:ph type="sldNum" sz="quarter" idx="12"/>
          </p:nvPr>
        </p:nvSpPr>
        <p:spPr/>
        <p:txBody>
          <a:bodyPr/>
          <a:lstStyle/>
          <a:p>
            <a:fld id="{40C0512E-E1A7-9B40-AF39-FC9AC10E04A9}" type="slidenum">
              <a:rPr lang="en-US" smtClean="0"/>
              <a:t>‹#›</a:t>
            </a:fld>
            <a:endParaRPr lang="en-US"/>
          </a:p>
        </p:txBody>
      </p:sp>
    </p:spTree>
    <p:extLst>
      <p:ext uri="{BB962C8B-B14F-4D97-AF65-F5344CB8AC3E}">
        <p14:creationId xmlns:p14="http://schemas.microsoft.com/office/powerpoint/2010/main" val="3402889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5D0AF-5A4B-9744-811D-2B3327F3FF9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3871B86-3D8D-9A4D-949A-D7FD2C7271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14AEF5B-F50D-3845-B54D-18426E737F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E80A106-C6FA-1147-B77D-4F62E626C9D1}"/>
              </a:ext>
            </a:extLst>
          </p:cNvPr>
          <p:cNvSpPr>
            <a:spLocks noGrp="1"/>
          </p:cNvSpPr>
          <p:nvPr>
            <p:ph type="dt" sz="half" idx="10"/>
          </p:nvPr>
        </p:nvSpPr>
        <p:spPr/>
        <p:txBody>
          <a:bodyPr/>
          <a:lstStyle/>
          <a:p>
            <a:fld id="{DEEF1AE0-14F4-014F-B6A3-2D6219000A11}" type="datetimeFigureOut">
              <a:rPr lang="en-US" smtClean="0"/>
              <a:t>10/11/21</a:t>
            </a:fld>
            <a:endParaRPr lang="en-US"/>
          </a:p>
        </p:txBody>
      </p:sp>
      <p:sp>
        <p:nvSpPr>
          <p:cNvPr id="6" name="Footer Placeholder 5">
            <a:extLst>
              <a:ext uri="{FF2B5EF4-FFF2-40B4-BE49-F238E27FC236}">
                <a16:creationId xmlns:a16="http://schemas.microsoft.com/office/drawing/2014/main" id="{4F02C244-1C05-8048-A05F-D9F0A7484B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59F2825-20B9-5B4B-AF71-E4F02F8099FB}"/>
              </a:ext>
            </a:extLst>
          </p:cNvPr>
          <p:cNvSpPr>
            <a:spLocks noGrp="1"/>
          </p:cNvSpPr>
          <p:nvPr>
            <p:ph type="sldNum" sz="quarter" idx="12"/>
          </p:nvPr>
        </p:nvSpPr>
        <p:spPr/>
        <p:txBody>
          <a:bodyPr/>
          <a:lstStyle/>
          <a:p>
            <a:fld id="{40C0512E-E1A7-9B40-AF39-FC9AC10E04A9}" type="slidenum">
              <a:rPr lang="en-US" smtClean="0"/>
              <a:t>‹#›</a:t>
            </a:fld>
            <a:endParaRPr lang="en-US"/>
          </a:p>
        </p:txBody>
      </p:sp>
    </p:spTree>
    <p:extLst>
      <p:ext uri="{BB962C8B-B14F-4D97-AF65-F5344CB8AC3E}">
        <p14:creationId xmlns:p14="http://schemas.microsoft.com/office/powerpoint/2010/main" val="27179125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C2E87-7B7F-C64A-81E6-6054F598B72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40DB538-93A7-AA4D-AFFB-732BC71A5B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DE48795-979D-6A4F-98C3-A0977617F0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529EFD2-C112-6C4D-BE81-41EE1AA6E11C}"/>
              </a:ext>
            </a:extLst>
          </p:cNvPr>
          <p:cNvSpPr>
            <a:spLocks noGrp="1"/>
          </p:cNvSpPr>
          <p:nvPr>
            <p:ph type="dt" sz="half" idx="10"/>
          </p:nvPr>
        </p:nvSpPr>
        <p:spPr/>
        <p:txBody>
          <a:bodyPr/>
          <a:lstStyle/>
          <a:p>
            <a:fld id="{DEEF1AE0-14F4-014F-B6A3-2D6219000A11}" type="datetimeFigureOut">
              <a:rPr lang="en-US" smtClean="0"/>
              <a:t>10/11/21</a:t>
            </a:fld>
            <a:endParaRPr lang="en-US"/>
          </a:p>
        </p:txBody>
      </p:sp>
      <p:sp>
        <p:nvSpPr>
          <p:cNvPr id="6" name="Footer Placeholder 5">
            <a:extLst>
              <a:ext uri="{FF2B5EF4-FFF2-40B4-BE49-F238E27FC236}">
                <a16:creationId xmlns:a16="http://schemas.microsoft.com/office/drawing/2014/main" id="{BA75AAD1-234C-A344-AEDD-4481251D1D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42E9E8-3454-8046-A5B8-417FE6080AAE}"/>
              </a:ext>
            </a:extLst>
          </p:cNvPr>
          <p:cNvSpPr>
            <a:spLocks noGrp="1"/>
          </p:cNvSpPr>
          <p:nvPr>
            <p:ph type="sldNum" sz="quarter" idx="12"/>
          </p:nvPr>
        </p:nvSpPr>
        <p:spPr/>
        <p:txBody>
          <a:bodyPr/>
          <a:lstStyle/>
          <a:p>
            <a:fld id="{40C0512E-E1A7-9B40-AF39-FC9AC10E04A9}" type="slidenum">
              <a:rPr lang="en-US" smtClean="0"/>
              <a:t>‹#›</a:t>
            </a:fld>
            <a:endParaRPr lang="en-US"/>
          </a:p>
        </p:txBody>
      </p:sp>
    </p:spTree>
    <p:extLst>
      <p:ext uri="{BB962C8B-B14F-4D97-AF65-F5344CB8AC3E}">
        <p14:creationId xmlns:p14="http://schemas.microsoft.com/office/powerpoint/2010/main" val="33096195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58525-583A-A843-A636-BE25DC8227D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DFF4ED9-48DE-194B-8394-5493AFC1811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C21801-B321-B541-BF6A-2F537A95E4A9}"/>
              </a:ext>
            </a:extLst>
          </p:cNvPr>
          <p:cNvSpPr>
            <a:spLocks noGrp="1"/>
          </p:cNvSpPr>
          <p:nvPr>
            <p:ph type="dt" sz="half" idx="10"/>
          </p:nvPr>
        </p:nvSpPr>
        <p:spPr/>
        <p:txBody>
          <a:bodyPr/>
          <a:lstStyle/>
          <a:p>
            <a:fld id="{DEEF1AE0-14F4-014F-B6A3-2D6219000A11}" type="datetimeFigureOut">
              <a:rPr lang="en-US" smtClean="0"/>
              <a:t>10/11/21</a:t>
            </a:fld>
            <a:endParaRPr lang="en-US"/>
          </a:p>
        </p:txBody>
      </p:sp>
      <p:sp>
        <p:nvSpPr>
          <p:cNvPr id="5" name="Footer Placeholder 4">
            <a:extLst>
              <a:ext uri="{FF2B5EF4-FFF2-40B4-BE49-F238E27FC236}">
                <a16:creationId xmlns:a16="http://schemas.microsoft.com/office/drawing/2014/main" id="{E58FDCBC-FE28-B34A-AEC1-EF21061288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37DD54-DB49-B641-B754-929BA839FCA6}"/>
              </a:ext>
            </a:extLst>
          </p:cNvPr>
          <p:cNvSpPr>
            <a:spLocks noGrp="1"/>
          </p:cNvSpPr>
          <p:nvPr>
            <p:ph type="sldNum" sz="quarter" idx="12"/>
          </p:nvPr>
        </p:nvSpPr>
        <p:spPr/>
        <p:txBody>
          <a:bodyPr/>
          <a:lstStyle/>
          <a:p>
            <a:fld id="{40C0512E-E1A7-9B40-AF39-FC9AC10E04A9}" type="slidenum">
              <a:rPr lang="en-US" smtClean="0"/>
              <a:t>‹#›</a:t>
            </a:fld>
            <a:endParaRPr lang="en-US"/>
          </a:p>
        </p:txBody>
      </p:sp>
    </p:spTree>
    <p:extLst>
      <p:ext uri="{BB962C8B-B14F-4D97-AF65-F5344CB8AC3E}">
        <p14:creationId xmlns:p14="http://schemas.microsoft.com/office/powerpoint/2010/main" val="1494076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5C83E7-73D8-4D43-9467-5846498C742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4E75E5D-9DF6-774E-9AD1-01B84F598F3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8E35E0-EB0B-CC49-990F-7FF85D6A98C9}"/>
              </a:ext>
            </a:extLst>
          </p:cNvPr>
          <p:cNvSpPr>
            <a:spLocks noGrp="1"/>
          </p:cNvSpPr>
          <p:nvPr>
            <p:ph type="dt" sz="half" idx="10"/>
          </p:nvPr>
        </p:nvSpPr>
        <p:spPr/>
        <p:txBody>
          <a:bodyPr/>
          <a:lstStyle/>
          <a:p>
            <a:fld id="{DEEF1AE0-14F4-014F-B6A3-2D6219000A11}" type="datetimeFigureOut">
              <a:rPr lang="en-US" smtClean="0"/>
              <a:t>10/11/21</a:t>
            </a:fld>
            <a:endParaRPr lang="en-US"/>
          </a:p>
        </p:txBody>
      </p:sp>
      <p:sp>
        <p:nvSpPr>
          <p:cNvPr id="5" name="Footer Placeholder 4">
            <a:extLst>
              <a:ext uri="{FF2B5EF4-FFF2-40B4-BE49-F238E27FC236}">
                <a16:creationId xmlns:a16="http://schemas.microsoft.com/office/drawing/2014/main" id="{D89D575D-0ED2-5C49-8D4C-FC77F86612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971514-8588-7640-8BCE-B4EBA596B2DC}"/>
              </a:ext>
            </a:extLst>
          </p:cNvPr>
          <p:cNvSpPr>
            <a:spLocks noGrp="1"/>
          </p:cNvSpPr>
          <p:nvPr>
            <p:ph type="sldNum" sz="quarter" idx="12"/>
          </p:nvPr>
        </p:nvSpPr>
        <p:spPr/>
        <p:txBody>
          <a:bodyPr/>
          <a:lstStyle/>
          <a:p>
            <a:fld id="{40C0512E-E1A7-9B40-AF39-FC9AC10E04A9}" type="slidenum">
              <a:rPr lang="en-US" smtClean="0"/>
              <a:t>‹#›</a:t>
            </a:fld>
            <a:endParaRPr lang="en-US"/>
          </a:p>
        </p:txBody>
      </p:sp>
    </p:spTree>
    <p:extLst>
      <p:ext uri="{BB962C8B-B14F-4D97-AF65-F5344CB8AC3E}">
        <p14:creationId xmlns:p14="http://schemas.microsoft.com/office/powerpoint/2010/main" val="3761665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4B2F14-6405-DC43-BEE2-A1049C1B1C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F15F1E2-85E3-E541-A1CE-E87545806E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76B229-8D30-0F46-8433-A149AA1B75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EF1AE0-14F4-014F-B6A3-2D6219000A11}" type="datetimeFigureOut">
              <a:rPr lang="en-US" smtClean="0"/>
              <a:t>10/11/21</a:t>
            </a:fld>
            <a:endParaRPr lang="en-US"/>
          </a:p>
        </p:txBody>
      </p:sp>
      <p:sp>
        <p:nvSpPr>
          <p:cNvPr id="5" name="Footer Placeholder 4">
            <a:extLst>
              <a:ext uri="{FF2B5EF4-FFF2-40B4-BE49-F238E27FC236}">
                <a16:creationId xmlns:a16="http://schemas.microsoft.com/office/drawing/2014/main" id="{B98CD0DD-CA14-C74B-92E9-17775CD767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DFC8A57-F45F-A547-A200-82E9D6B765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0C0512E-E1A7-9B40-AF39-FC9AC10E04A9}" type="slidenum">
              <a:rPr lang="en-US" smtClean="0"/>
              <a:t>‹#›</a:t>
            </a:fld>
            <a:endParaRPr lang="en-US"/>
          </a:p>
        </p:txBody>
      </p:sp>
    </p:spTree>
    <p:extLst>
      <p:ext uri="{BB962C8B-B14F-4D97-AF65-F5344CB8AC3E}">
        <p14:creationId xmlns:p14="http://schemas.microsoft.com/office/powerpoint/2010/main" val="21838981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package" Target="../embeddings/Microsoft_Word_Document.doc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e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ight Triangle 1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5A1DFB-AC60-D845-8D92-FED48F9A1564}"/>
              </a:ext>
            </a:extLst>
          </p:cNvPr>
          <p:cNvSpPr>
            <a:spLocks noGrp="1"/>
          </p:cNvSpPr>
          <p:nvPr>
            <p:ph type="ctrTitle"/>
          </p:nvPr>
        </p:nvSpPr>
        <p:spPr>
          <a:xfrm>
            <a:off x="1285241" y="1008993"/>
            <a:ext cx="9231410" cy="3542045"/>
          </a:xfrm>
        </p:spPr>
        <p:txBody>
          <a:bodyPr anchor="b">
            <a:normAutofit/>
          </a:bodyPr>
          <a:lstStyle/>
          <a:p>
            <a:pPr algn="l"/>
            <a:r>
              <a:rPr lang="en-US" sz="10600"/>
              <a:t>Day Three – Visual Studies 1</a:t>
            </a:r>
          </a:p>
        </p:txBody>
      </p:sp>
      <p:sp>
        <p:nvSpPr>
          <p:cNvPr id="3" name="Subtitle 2">
            <a:extLst>
              <a:ext uri="{FF2B5EF4-FFF2-40B4-BE49-F238E27FC236}">
                <a16:creationId xmlns:a16="http://schemas.microsoft.com/office/drawing/2014/main" id="{0CA68884-6D66-314A-BA97-D76FEA89C0ED}"/>
              </a:ext>
            </a:extLst>
          </p:cNvPr>
          <p:cNvSpPr>
            <a:spLocks noGrp="1"/>
          </p:cNvSpPr>
          <p:nvPr>
            <p:ph type="subTitle" idx="1"/>
          </p:nvPr>
        </p:nvSpPr>
        <p:spPr>
          <a:xfrm>
            <a:off x="1285241" y="4582814"/>
            <a:ext cx="7132335" cy="1312657"/>
          </a:xfrm>
        </p:spPr>
        <p:txBody>
          <a:bodyPr anchor="t">
            <a:normAutofit/>
          </a:bodyPr>
          <a:lstStyle/>
          <a:p>
            <a:pPr algn="l"/>
            <a:r>
              <a:rPr lang="en-US" dirty="0"/>
              <a:t>Bring along your memory project ideas and your Summer Project. </a:t>
            </a:r>
            <a:endParaRPr lang="en-US"/>
          </a:p>
        </p:txBody>
      </p:sp>
    </p:spTree>
    <p:extLst>
      <p:ext uri="{BB962C8B-B14F-4D97-AF65-F5344CB8AC3E}">
        <p14:creationId xmlns:p14="http://schemas.microsoft.com/office/powerpoint/2010/main" val="3152040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C5AC4-FEB6-6F45-A87B-2B14A820F385}"/>
              </a:ext>
            </a:extLst>
          </p:cNvPr>
          <p:cNvSpPr>
            <a:spLocks noGrp="1"/>
          </p:cNvSpPr>
          <p:nvPr>
            <p:ph type="title"/>
          </p:nvPr>
        </p:nvSpPr>
        <p:spPr/>
        <p:txBody>
          <a:bodyPr/>
          <a:lstStyle/>
          <a:p>
            <a:r>
              <a:rPr lang="en-US" dirty="0"/>
              <a:t>Your one memory - Instructions</a:t>
            </a:r>
          </a:p>
        </p:txBody>
      </p:sp>
      <p:sp>
        <p:nvSpPr>
          <p:cNvPr id="3" name="Content Placeholder 2">
            <a:extLst>
              <a:ext uri="{FF2B5EF4-FFF2-40B4-BE49-F238E27FC236}">
                <a16:creationId xmlns:a16="http://schemas.microsoft.com/office/drawing/2014/main" id="{9D836271-585C-1941-A04C-25F829ECB0D8}"/>
              </a:ext>
            </a:extLst>
          </p:cNvPr>
          <p:cNvSpPr>
            <a:spLocks noGrp="1"/>
          </p:cNvSpPr>
          <p:nvPr>
            <p:ph idx="1"/>
          </p:nvPr>
        </p:nvSpPr>
        <p:spPr/>
        <p:txBody>
          <a:bodyPr>
            <a:normAutofit/>
          </a:bodyPr>
          <a:lstStyle/>
          <a:p>
            <a:r>
              <a:rPr lang="en-GB" dirty="0"/>
              <a:t>Brief</a:t>
            </a:r>
          </a:p>
          <a:p>
            <a:r>
              <a:rPr lang="en-GB" dirty="0"/>
              <a:t>Create a visual representation about this one memory. </a:t>
            </a:r>
          </a:p>
          <a:p>
            <a:r>
              <a:rPr lang="en-GB" dirty="0"/>
              <a:t>The final size will be A4, portrait</a:t>
            </a:r>
          </a:p>
          <a:p>
            <a:r>
              <a:rPr lang="en-GB" dirty="0"/>
              <a:t>It can be computer generated or hand drawn or a combination. </a:t>
            </a:r>
          </a:p>
          <a:p>
            <a:r>
              <a:rPr lang="en-GB" dirty="0"/>
              <a:t>There are no restrictions and no right way or wrong way to produce this image. </a:t>
            </a:r>
          </a:p>
          <a:p>
            <a:r>
              <a:rPr lang="en-GB" dirty="0"/>
              <a:t>It is your personal approach to represent this one memory.</a:t>
            </a:r>
          </a:p>
          <a:p>
            <a:r>
              <a:rPr lang="en-GB" dirty="0"/>
              <a:t>No limitations!</a:t>
            </a:r>
          </a:p>
        </p:txBody>
      </p:sp>
    </p:spTree>
    <p:extLst>
      <p:ext uri="{BB962C8B-B14F-4D97-AF65-F5344CB8AC3E}">
        <p14:creationId xmlns:p14="http://schemas.microsoft.com/office/powerpoint/2010/main" val="1225241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EA32C5-A7C1-5347-B3DF-A32F7FCD3838}"/>
              </a:ext>
            </a:extLst>
          </p:cNvPr>
          <p:cNvSpPr>
            <a:spLocks noGrp="1"/>
          </p:cNvSpPr>
          <p:nvPr>
            <p:ph type="title"/>
          </p:nvPr>
        </p:nvSpPr>
        <p:spPr>
          <a:xfrm>
            <a:off x="1006900" y="1188637"/>
            <a:ext cx="3141430" cy="4480726"/>
          </a:xfrm>
        </p:spPr>
        <p:txBody>
          <a:bodyPr>
            <a:normAutofit/>
          </a:bodyPr>
          <a:lstStyle/>
          <a:p>
            <a:pPr algn="r"/>
            <a:r>
              <a:rPr lang="en-US" sz="4600"/>
              <a:t>Memory instructions</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AFA3C3-2DE4-FF43-8F96-09CE0611A35F}"/>
              </a:ext>
            </a:extLst>
          </p:cNvPr>
          <p:cNvSpPr>
            <a:spLocks noGrp="1"/>
          </p:cNvSpPr>
          <p:nvPr>
            <p:ph idx="1"/>
          </p:nvPr>
        </p:nvSpPr>
        <p:spPr>
          <a:xfrm>
            <a:off x="5138928" y="1338729"/>
            <a:ext cx="4795584" cy="4180542"/>
          </a:xfrm>
        </p:spPr>
        <p:txBody>
          <a:bodyPr anchor="ctr">
            <a:normAutofit/>
          </a:bodyPr>
          <a:lstStyle/>
          <a:p>
            <a:r>
              <a:rPr lang="en-GB" sz="1000"/>
              <a:t>You will need to write approximately 200 word story to support the image. 200 words is the maximum.</a:t>
            </a:r>
          </a:p>
          <a:p>
            <a:r>
              <a:rPr lang="en-GB" sz="1000"/>
              <a:t>If you do not feel comfortable sharing this memory, you do not have to share the story of the image. It may be private to you. </a:t>
            </a:r>
          </a:p>
          <a:p>
            <a:r>
              <a:rPr lang="en-GB" sz="1000"/>
              <a:t>The memory project is an image that belongs to you and we do not necessarily need to know the story. </a:t>
            </a:r>
          </a:p>
          <a:p>
            <a:r>
              <a:rPr lang="en-GB" sz="1000"/>
              <a:t>The 200 words could be used as a clue.</a:t>
            </a:r>
          </a:p>
          <a:p>
            <a:r>
              <a:rPr lang="en-GB" sz="1000"/>
              <a:t>The aim is to be as original and as free as you want, with your thoughts and your creativity. </a:t>
            </a:r>
          </a:p>
          <a:p>
            <a:r>
              <a:rPr lang="en-GB" sz="1000"/>
              <a:t>Please do not ask me this question... “Donna what do you want me to create? This is your memory and your way of expressing it visually. I can provide guidance, but will not provide an answer. When you have created some images, step back and ask yourself a question, </a:t>
            </a:r>
          </a:p>
          <a:p>
            <a:r>
              <a:rPr lang="en-GB" sz="1000"/>
              <a:t>Is this interesting? </a:t>
            </a:r>
          </a:p>
          <a:p>
            <a:r>
              <a:rPr lang="en-GB" sz="1000"/>
              <a:t>Do I want to walk across the room to find out more about this image?</a:t>
            </a:r>
          </a:p>
          <a:p>
            <a:r>
              <a:rPr lang="en-GB" sz="1000"/>
              <a:t>Enjoy the process and let us just see what happens. </a:t>
            </a:r>
          </a:p>
          <a:p>
            <a:r>
              <a:rPr lang="en-GB" sz="1000"/>
              <a:t>Work required: </a:t>
            </a:r>
            <a:br>
              <a:rPr lang="en-GB" sz="1000"/>
            </a:br>
            <a:r>
              <a:rPr lang="en-GB" sz="1000"/>
              <a:t>A4 pdf will be put on a OneDrive and word document for your 200 words. OneDrive will be sent out to students and link on the teams in Visual Studies One. </a:t>
            </a:r>
            <a:endParaRPr lang="en-US" sz="1000"/>
          </a:p>
        </p:txBody>
      </p:sp>
    </p:spTree>
    <p:extLst>
      <p:ext uri="{BB962C8B-B14F-4D97-AF65-F5344CB8AC3E}">
        <p14:creationId xmlns:p14="http://schemas.microsoft.com/office/powerpoint/2010/main" val="2689821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3FA7A3-AA69-F448-B406-51E9E1DEC7E5}"/>
              </a:ext>
            </a:extLst>
          </p:cNvPr>
          <p:cNvSpPr>
            <a:spLocks noGrp="1"/>
          </p:cNvSpPr>
          <p:nvPr>
            <p:ph type="title"/>
          </p:nvPr>
        </p:nvSpPr>
        <p:spPr>
          <a:xfrm>
            <a:off x="1006900" y="1188637"/>
            <a:ext cx="3141430" cy="4480726"/>
          </a:xfrm>
        </p:spPr>
        <p:txBody>
          <a:bodyPr>
            <a:normAutofit/>
          </a:bodyPr>
          <a:lstStyle/>
          <a:p>
            <a:pPr algn="r"/>
            <a:r>
              <a:rPr lang="en-US" sz="6600"/>
              <a:t>Summer Brief</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7184CD-1854-A640-94E2-D907A4D46D74}"/>
              </a:ext>
            </a:extLst>
          </p:cNvPr>
          <p:cNvSpPr>
            <a:spLocks noGrp="1"/>
          </p:cNvSpPr>
          <p:nvPr>
            <p:ph idx="1"/>
          </p:nvPr>
        </p:nvSpPr>
        <p:spPr>
          <a:xfrm>
            <a:off x="5138928" y="1338729"/>
            <a:ext cx="4795584" cy="4180542"/>
          </a:xfrm>
        </p:spPr>
        <p:txBody>
          <a:bodyPr anchor="ctr">
            <a:normAutofit/>
          </a:bodyPr>
          <a:lstStyle/>
          <a:p>
            <a:r>
              <a:rPr lang="en-US" sz="2400"/>
              <a:t>Introduce the packaging brief.</a:t>
            </a:r>
          </a:p>
          <a:p>
            <a:endParaRPr lang="en-US" sz="2400"/>
          </a:p>
          <a:p>
            <a:r>
              <a:rPr lang="en-US" sz="2400"/>
              <a:t>Introduce the Assessment Specification Brief.</a:t>
            </a:r>
          </a:p>
          <a:p>
            <a:endParaRPr lang="en-US" sz="2400"/>
          </a:p>
          <a:p>
            <a:endParaRPr lang="en-US" sz="2400"/>
          </a:p>
        </p:txBody>
      </p:sp>
    </p:spTree>
    <p:extLst>
      <p:ext uri="{BB962C8B-B14F-4D97-AF65-F5344CB8AC3E}">
        <p14:creationId xmlns:p14="http://schemas.microsoft.com/office/powerpoint/2010/main" val="2089638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115A0-D7DB-4E45-9B23-85D572C29425}"/>
              </a:ext>
            </a:extLst>
          </p:cNvPr>
          <p:cNvSpPr>
            <a:spLocks noGrp="1"/>
          </p:cNvSpPr>
          <p:nvPr>
            <p:ph type="title"/>
          </p:nvPr>
        </p:nvSpPr>
        <p:spPr/>
        <p:txBody>
          <a:bodyPr/>
          <a:lstStyle/>
          <a:p>
            <a:r>
              <a:rPr lang="en-US" dirty="0"/>
              <a:t>Assessment Specification</a:t>
            </a:r>
          </a:p>
        </p:txBody>
      </p:sp>
      <p:sp>
        <p:nvSpPr>
          <p:cNvPr id="3" name="Content Placeholder 2">
            <a:extLst>
              <a:ext uri="{FF2B5EF4-FFF2-40B4-BE49-F238E27FC236}">
                <a16:creationId xmlns:a16="http://schemas.microsoft.com/office/drawing/2014/main" id="{E7475FE1-47ED-DD4C-BAEC-67491D96F2C6}"/>
              </a:ext>
            </a:extLst>
          </p:cNvPr>
          <p:cNvSpPr>
            <a:spLocks noGrp="1"/>
          </p:cNvSpPr>
          <p:nvPr>
            <p:ph idx="1"/>
          </p:nvPr>
        </p:nvSpPr>
        <p:spPr/>
        <p:txBody>
          <a:bodyPr/>
          <a:lstStyle/>
          <a:p>
            <a:r>
              <a:rPr lang="en-US" dirty="0"/>
              <a:t>Visual Studies One with Donna</a:t>
            </a:r>
          </a:p>
        </p:txBody>
      </p:sp>
      <p:graphicFrame>
        <p:nvGraphicFramePr>
          <p:cNvPr id="4" name="Object 3">
            <a:extLst>
              <a:ext uri="{FF2B5EF4-FFF2-40B4-BE49-F238E27FC236}">
                <a16:creationId xmlns:a16="http://schemas.microsoft.com/office/drawing/2014/main" id="{C1FF1DE9-9E85-F547-9A51-BAE12FC9E504}"/>
              </a:ext>
            </a:extLst>
          </p:cNvPr>
          <p:cNvGraphicFramePr>
            <a:graphicFrameLocks noChangeAspect="1"/>
          </p:cNvGraphicFramePr>
          <p:nvPr>
            <p:extLst>
              <p:ext uri="{D42A27DB-BD31-4B8C-83A1-F6EECF244321}">
                <p14:modId xmlns:p14="http://schemas.microsoft.com/office/powerpoint/2010/main" val="624035282"/>
              </p:ext>
            </p:extLst>
          </p:nvPr>
        </p:nvGraphicFramePr>
        <p:xfrm>
          <a:off x="7050820" y="481745"/>
          <a:ext cx="3787775" cy="5418137"/>
        </p:xfrm>
        <a:graphic>
          <a:graphicData uri="http://schemas.openxmlformats.org/presentationml/2006/ole">
            <mc:AlternateContent xmlns:mc="http://schemas.openxmlformats.org/markup-compatibility/2006">
              <mc:Choice xmlns:v="urn:schemas-microsoft-com:vml" Requires="v">
                <p:oleObj spid="_x0000_s3080" name="Document" r:id="rId3" imgW="6642100" imgH="9499600" progId="Word.Document.12">
                  <p:embed/>
                </p:oleObj>
              </mc:Choice>
              <mc:Fallback>
                <p:oleObj name="Document" r:id="rId3" imgW="6642100" imgH="9499600" progId="Word.Document.12">
                  <p:embed/>
                  <p:pic>
                    <p:nvPicPr>
                      <p:cNvPr id="0" name=""/>
                      <p:cNvPicPr/>
                      <p:nvPr/>
                    </p:nvPicPr>
                    <p:blipFill>
                      <a:blip r:embed="rId4"/>
                      <a:stretch>
                        <a:fillRect/>
                      </a:stretch>
                    </p:blipFill>
                    <p:spPr>
                      <a:xfrm>
                        <a:off x="7050820" y="481745"/>
                        <a:ext cx="3787775" cy="5418137"/>
                      </a:xfrm>
                      <a:prstGeom prst="rect">
                        <a:avLst/>
                      </a:prstGeom>
                    </p:spPr>
                  </p:pic>
                </p:oleObj>
              </mc:Fallback>
            </mc:AlternateContent>
          </a:graphicData>
        </a:graphic>
      </p:graphicFrame>
    </p:spTree>
    <p:extLst>
      <p:ext uri="{BB962C8B-B14F-4D97-AF65-F5344CB8AC3E}">
        <p14:creationId xmlns:p14="http://schemas.microsoft.com/office/powerpoint/2010/main" val="26483662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ight Triangle 1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AB3D7698-2773-C847-8DC2-AD721ACAA14A}"/>
              </a:ext>
            </a:extLst>
          </p:cNvPr>
          <p:cNvGraphicFramePr>
            <a:graphicFrameLocks noGrp="1"/>
          </p:cNvGraphicFramePr>
          <p:nvPr>
            <p:ph idx="1"/>
            <p:extLst>
              <p:ext uri="{D42A27DB-BD31-4B8C-83A1-F6EECF244321}">
                <p14:modId xmlns:p14="http://schemas.microsoft.com/office/powerpoint/2010/main" val="1098787985"/>
              </p:ext>
            </p:extLst>
          </p:nvPr>
        </p:nvGraphicFramePr>
        <p:xfrm>
          <a:off x="5170778" y="1488003"/>
          <a:ext cx="4780416" cy="3881994"/>
        </p:xfrm>
        <a:graphic>
          <a:graphicData uri="http://schemas.openxmlformats.org/drawingml/2006/table">
            <a:tbl>
              <a:tblPr firstRow="1" bandRow="1">
                <a:solidFill>
                  <a:schemeClr val="tx1">
                    <a:lumMod val="75000"/>
                    <a:lumOff val="25000"/>
                  </a:schemeClr>
                </a:solidFill>
                <a:tableStyleId>{5C22544A-7EE6-4342-B048-85BDC9FD1C3A}</a:tableStyleId>
              </a:tblPr>
              <a:tblGrid>
                <a:gridCol w="4780416">
                  <a:extLst>
                    <a:ext uri="{9D8B030D-6E8A-4147-A177-3AD203B41FA5}">
                      <a16:colId xmlns:a16="http://schemas.microsoft.com/office/drawing/2014/main" val="1333878542"/>
                    </a:ext>
                  </a:extLst>
                </a:gridCol>
              </a:tblGrid>
              <a:tr h="1195168">
                <a:tc>
                  <a:txBody>
                    <a:bodyPr/>
                    <a:lstStyle/>
                    <a:p>
                      <a:r>
                        <a:rPr lang="en-GB" sz="2700" b="0" cap="none" spc="0">
                          <a:solidFill>
                            <a:schemeClr val="bg1"/>
                          </a:solidFill>
                          <a:effectLst/>
                        </a:rPr>
                        <a:t>Module Learning Outcomes </a:t>
                      </a:r>
                    </a:p>
                    <a:p>
                      <a:r>
                        <a:rPr lang="en-GB" sz="2700" b="0" cap="none" spc="0">
                          <a:solidFill>
                            <a:schemeClr val="bg1"/>
                          </a:solidFill>
                          <a:effectLst/>
                        </a:rPr>
                        <a:t>(from module syllabus)</a:t>
                      </a:r>
                      <a:endParaRPr lang="en-GB" sz="2700" b="0" cap="none" spc="0">
                        <a:solidFill>
                          <a:schemeClr val="bg1"/>
                        </a:solidFill>
                        <a:effectLst/>
                        <a:latin typeface="Times New Roman" panose="02020603050405020304" pitchFamily="18" charset="0"/>
                        <a:ea typeface="Times New Roman" panose="02020603050405020304" pitchFamily="18" charset="0"/>
                      </a:endParaRPr>
                    </a:p>
                  </a:txBody>
                  <a:tcPr marL="227272" marR="131119" marT="174825" marB="174825"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4004993962"/>
                  </a:ext>
                </a:extLst>
              </a:tr>
              <a:tr h="2686826">
                <a:tc>
                  <a:txBody>
                    <a:bodyPr/>
                    <a:lstStyle/>
                    <a:p>
                      <a:pPr marL="342900" lvl="0" indent="-342900">
                        <a:lnSpc>
                          <a:spcPct val="115000"/>
                        </a:lnSpc>
                        <a:buFont typeface="+mj-lt"/>
                        <a:buAutoNum type="arabicPeriod"/>
                      </a:pPr>
                      <a:r>
                        <a:rPr lang="en-US" sz="2700" cap="none" spc="0">
                          <a:solidFill>
                            <a:schemeClr val="bg1"/>
                          </a:solidFill>
                          <a:effectLst/>
                        </a:rPr>
                        <a:t>Cultivate and express perceptual inquisitiveness</a:t>
                      </a:r>
                      <a:endParaRPr lang="en-GB" sz="2700" cap="none" spc="0">
                        <a:solidFill>
                          <a:schemeClr val="bg1"/>
                        </a:solidFill>
                        <a:effectLst/>
                      </a:endParaRPr>
                    </a:p>
                    <a:p>
                      <a:pPr marL="342900" lvl="0" indent="-342900">
                        <a:lnSpc>
                          <a:spcPct val="115000"/>
                        </a:lnSpc>
                        <a:buFont typeface="+mj-lt"/>
                        <a:buAutoNum type="arabicPeriod"/>
                      </a:pPr>
                      <a:r>
                        <a:rPr lang="en-US" sz="2700" cap="none" spc="0">
                          <a:solidFill>
                            <a:schemeClr val="bg1"/>
                          </a:solidFill>
                          <a:effectLst/>
                        </a:rPr>
                        <a:t>Generate ideas through discussion with tutors and peer group</a:t>
                      </a:r>
                      <a:endParaRPr lang="en-GB" sz="2700" cap="none" spc="0">
                        <a:solidFill>
                          <a:schemeClr val="bg1"/>
                        </a:solidFill>
                        <a:effectLst/>
                        <a:latin typeface="Times New Roman" panose="02020603050405020304" pitchFamily="18" charset="0"/>
                        <a:ea typeface="Times New Roman" panose="02020603050405020304" pitchFamily="18" charset="0"/>
                      </a:endParaRPr>
                    </a:p>
                  </a:txBody>
                  <a:tcPr marL="227272" marR="131119" marT="174825" marB="174825">
                    <a:lnL w="38100" cap="flat" cmpd="sng" algn="ctr">
                      <a:noFill/>
                      <a:prstDash val="solid"/>
                    </a:lnL>
                    <a:lnR w="38100" cap="flat" cmpd="sng" algn="ctr">
                      <a:noFill/>
                      <a:prstDash val="solid"/>
                    </a:lnR>
                    <a:lnT w="38100" cmpd="sng">
                      <a:noFill/>
                    </a:lnT>
                    <a:lnB w="38100" cap="flat" cmpd="sng" algn="ctr">
                      <a:noFill/>
                      <a:prstDash val="solid"/>
                    </a:lnB>
                    <a:solidFill>
                      <a:schemeClr val="tx1">
                        <a:lumMod val="75000"/>
                        <a:lumOff val="25000"/>
                      </a:schemeClr>
                    </a:solidFill>
                  </a:tcPr>
                </a:tc>
                <a:extLst>
                  <a:ext uri="{0D108BD9-81ED-4DB2-BD59-A6C34878D82A}">
                    <a16:rowId xmlns:a16="http://schemas.microsoft.com/office/drawing/2014/main" val="806071113"/>
                  </a:ext>
                </a:extLst>
              </a:tr>
            </a:tbl>
          </a:graphicData>
        </a:graphic>
      </p:graphicFrame>
    </p:spTree>
    <p:extLst>
      <p:ext uri="{BB962C8B-B14F-4D97-AF65-F5344CB8AC3E}">
        <p14:creationId xmlns:p14="http://schemas.microsoft.com/office/powerpoint/2010/main" val="8736948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F5851-F84F-8E45-98C5-12DE08064E3F}"/>
              </a:ext>
            </a:extLst>
          </p:cNvPr>
          <p:cNvSpPr>
            <a:spLocks noGrp="1"/>
          </p:cNvSpPr>
          <p:nvPr>
            <p:ph type="title"/>
          </p:nvPr>
        </p:nvSpPr>
        <p:spPr>
          <a:xfrm>
            <a:off x="1006900" y="1188637"/>
            <a:ext cx="3141430" cy="4480726"/>
          </a:xfrm>
        </p:spPr>
        <p:txBody>
          <a:bodyPr>
            <a:normAutofit/>
          </a:bodyPr>
          <a:lstStyle/>
          <a:p>
            <a:pPr algn="r"/>
            <a:r>
              <a:rPr lang="en-US" sz="4600"/>
              <a:t>Task Description</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E992A8-C465-A749-9480-2C70A2A5C1C1}"/>
              </a:ext>
            </a:extLst>
          </p:cNvPr>
          <p:cNvSpPr>
            <a:spLocks noGrp="1"/>
          </p:cNvSpPr>
          <p:nvPr>
            <p:ph idx="1"/>
          </p:nvPr>
        </p:nvSpPr>
        <p:spPr>
          <a:xfrm>
            <a:off x="5138928" y="1338729"/>
            <a:ext cx="4795584" cy="4180542"/>
          </a:xfrm>
        </p:spPr>
        <p:txBody>
          <a:bodyPr anchor="ctr">
            <a:normAutofit/>
          </a:bodyPr>
          <a:lstStyle/>
          <a:p>
            <a:r>
              <a:rPr lang="en-GB" sz="1900"/>
              <a:t>Visual Studies 1 is the time and space to experiment.  To try and succeed or even fail </a:t>
            </a:r>
            <a:br>
              <a:rPr lang="en-GB" sz="1900"/>
            </a:br>
            <a:r>
              <a:rPr lang="en-GB" sz="1900"/>
              <a:t>in a piece of work.  The outcomes in Visual studies will be a personal response to the briefs. Sometimes thinking ‘outside the box’ We aim to allow a relaxed approach, with ideas being at the heart of visual experimentation and visual ideas.  This is a chance to enjoy and just see what happens to your work, to experiment. This provides the opportunity to learn and develop new important skills in making, reflection and analysis. There will be two briefs issued which will be completed at the end of the module.</a:t>
            </a:r>
          </a:p>
          <a:p>
            <a:endParaRPr lang="en-US" sz="1900"/>
          </a:p>
        </p:txBody>
      </p:sp>
    </p:spTree>
    <p:extLst>
      <p:ext uri="{BB962C8B-B14F-4D97-AF65-F5344CB8AC3E}">
        <p14:creationId xmlns:p14="http://schemas.microsoft.com/office/powerpoint/2010/main" val="2618348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F5851-F84F-8E45-98C5-12DE08064E3F}"/>
              </a:ext>
            </a:extLst>
          </p:cNvPr>
          <p:cNvSpPr>
            <a:spLocks noGrp="1"/>
          </p:cNvSpPr>
          <p:nvPr>
            <p:ph type="title"/>
          </p:nvPr>
        </p:nvSpPr>
        <p:spPr>
          <a:xfrm>
            <a:off x="1006899" y="1188637"/>
            <a:ext cx="3459585" cy="4480726"/>
          </a:xfrm>
        </p:spPr>
        <p:txBody>
          <a:bodyPr>
            <a:normAutofit/>
          </a:bodyPr>
          <a:lstStyle/>
          <a:p>
            <a:r>
              <a:rPr lang="en-GB" dirty="0"/>
              <a:t>Task 1: Memory – </a:t>
            </a:r>
            <a:br>
              <a:rPr lang="en-GB" dirty="0"/>
            </a:br>
            <a:r>
              <a:rPr lang="en-GB" dirty="0"/>
              <a:t>If you had one memory?</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E992A8-C465-A749-9480-2C70A2A5C1C1}"/>
              </a:ext>
            </a:extLst>
          </p:cNvPr>
          <p:cNvSpPr>
            <a:spLocks noGrp="1"/>
          </p:cNvSpPr>
          <p:nvPr>
            <p:ph idx="1"/>
          </p:nvPr>
        </p:nvSpPr>
        <p:spPr>
          <a:xfrm>
            <a:off x="5138928" y="1338729"/>
            <a:ext cx="4795584" cy="4180542"/>
          </a:xfrm>
        </p:spPr>
        <p:txBody>
          <a:bodyPr anchor="ctr">
            <a:normAutofit fontScale="55000" lnSpcReduction="20000"/>
          </a:bodyPr>
          <a:lstStyle/>
          <a:p>
            <a:pPr>
              <a:lnSpc>
                <a:spcPct val="120000"/>
              </a:lnSpc>
            </a:pPr>
            <a:r>
              <a:rPr lang="en-US" dirty="0"/>
              <a:t>If you could keep only one memory, what would it be?</a:t>
            </a:r>
            <a:endParaRPr lang="en-GB" dirty="0"/>
          </a:p>
          <a:p>
            <a:pPr>
              <a:lnSpc>
                <a:spcPct val="120000"/>
              </a:lnSpc>
            </a:pPr>
            <a:r>
              <a:rPr lang="en-US" dirty="0"/>
              <a:t>In the Summer of 2013 the V&amp;A presented a dramatic vision of the future through an immersive exhibition experience. Sky Arts Ignition: Memory Palace is a walk-in story that brings to life a new work of fiction by the author Hari </a:t>
            </a:r>
            <a:r>
              <a:rPr lang="en-US" dirty="0" err="1"/>
              <a:t>Kunzru</a:t>
            </a:r>
            <a:r>
              <a:rPr lang="en-US" dirty="0"/>
              <a:t>. This narrative world was </a:t>
            </a:r>
            <a:r>
              <a:rPr lang="en-US" dirty="0" err="1"/>
              <a:t>visualised</a:t>
            </a:r>
            <a:r>
              <a:rPr lang="en-US" dirty="0"/>
              <a:t> through a series of commissions by 20 internationally acclaimed illustrators, graphic designers and typographers. The book is available for reference from Donna, but does not really capture the experience of the exhibition.</a:t>
            </a:r>
            <a:endParaRPr lang="en-GB" dirty="0"/>
          </a:p>
          <a:p>
            <a:pPr>
              <a:lnSpc>
                <a:spcPct val="120000"/>
              </a:lnSpc>
            </a:pPr>
            <a:r>
              <a:rPr lang="en-US" dirty="0"/>
              <a:t>http://</a:t>
            </a:r>
            <a:r>
              <a:rPr lang="en-US" dirty="0" err="1"/>
              <a:t>www.vam.ac.uk</a:t>
            </a:r>
            <a:r>
              <a:rPr lang="en-US" dirty="0"/>
              <a:t>/content/exhibitions/exhibition-sky-arts-ignition-memory-palace/</a:t>
            </a:r>
            <a:endParaRPr lang="en-GB" dirty="0"/>
          </a:p>
          <a:p>
            <a:endParaRPr lang="en-US" sz="1900" dirty="0"/>
          </a:p>
        </p:txBody>
      </p:sp>
    </p:spTree>
    <p:extLst>
      <p:ext uri="{BB962C8B-B14F-4D97-AF65-F5344CB8AC3E}">
        <p14:creationId xmlns:p14="http://schemas.microsoft.com/office/powerpoint/2010/main" val="42821287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F5851-F84F-8E45-98C5-12DE08064E3F}"/>
              </a:ext>
            </a:extLst>
          </p:cNvPr>
          <p:cNvSpPr>
            <a:spLocks noGrp="1"/>
          </p:cNvSpPr>
          <p:nvPr>
            <p:ph type="title"/>
          </p:nvPr>
        </p:nvSpPr>
        <p:spPr>
          <a:xfrm>
            <a:off x="1006899" y="1188637"/>
            <a:ext cx="3459585" cy="4480726"/>
          </a:xfrm>
        </p:spPr>
        <p:txBody>
          <a:bodyPr>
            <a:normAutofit/>
          </a:bodyPr>
          <a:lstStyle/>
          <a:p>
            <a:r>
              <a:rPr lang="en-GB" dirty="0"/>
              <a:t>Task 1: </a:t>
            </a:r>
            <a:br>
              <a:rPr lang="en-GB" dirty="0"/>
            </a:br>
            <a:r>
              <a:rPr lang="en-US" dirty="0"/>
              <a:t>What do I need to do?</a:t>
            </a:r>
            <a:br>
              <a:rPr lang="en-GB" dirty="0"/>
            </a:br>
            <a:endParaRPr lang="en-GB" dirty="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E992A8-C465-A749-9480-2C70A2A5C1C1}"/>
              </a:ext>
            </a:extLst>
          </p:cNvPr>
          <p:cNvSpPr>
            <a:spLocks noGrp="1"/>
          </p:cNvSpPr>
          <p:nvPr>
            <p:ph idx="1"/>
          </p:nvPr>
        </p:nvSpPr>
        <p:spPr>
          <a:xfrm>
            <a:off x="5138928" y="1338729"/>
            <a:ext cx="4795584" cy="4180542"/>
          </a:xfrm>
        </p:spPr>
        <p:txBody>
          <a:bodyPr anchor="ctr">
            <a:normAutofit fontScale="47500" lnSpcReduction="20000"/>
          </a:bodyPr>
          <a:lstStyle/>
          <a:p>
            <a:r>
              <a:rPr lang="en-US" dirty="0"/>
              <a:t>Create a visual representation about this one memory.</a:t>
            </a:r>
            <a:endParaRPr lang="en-GB" dirty="0"/>
          </a:p>
          <a:p>
            <a:r>
              <a:rPr lang="en-US" dirty="0"/>
              <a:t>The final size will be A4, portrait</a:t>
            </a:r>
            <a:endParaRPr lang="en-GB" dirty="0"/>
          </a:p>
          <a:p>
            <a:r>
              <a:rPr lang="en-US" dirty="0"/>
              <a:t>It can be computer generated or hand drawn or a combination.</a:t>
            </a:r>
            <a:endParaRPr lang="en-GB" dirty="0"/>
          </a:p>
          <a:p>
            <a:r>
              <a:rPr lang="en-US" dirty="0"/>
              <a:t>There are no restrictions and no right way or wrong way to produce this image.</a:t>
            </a:r>
            <a:endParaRPr lang="en-GB" dirty="0"/>
          </a:p>
          <a:p>
            <a:r>
              <a:rPr lang="en-US" dirty="0"/>
              <a:t>It is your personal approach to represent this one memory.</a:t>
            </a:r>
            <a:endParaRPr lang="en-GB" dirty="0"/>
          </a:p>
          <a:p>
            <a:r>
              <a:rPr lang="en-US" dirty="0"/>
              <a:t>No limitations!</a:t>
            </a:r>
            <a:endParaRPr lang="en-GB" dirty="0"/>
          </a:p>
          <a:p>
            <a:r>
              <a:rPr lang="en-US" dirty="0"/>
              <a:t>All this will be discussed in the lecture.</a:t>
            </a:r>
            <a:endParaRPr lang="en-GB" dirty="0"/>
          </a:p>
          <a:p>
            <a:r>
              <a:rPr lang="en-US" dirty="0"/>
              <a:t>You will need to write words to go with your image. This can be from 50 words to 200 words. Maximum is 200 words.</a:t>
            </a:r>
            <a:endParaRPr lang="en-GB" dirty="0"/>
          </a:p>
          <a:p>
            <a:r>
              <a:rPr lang="en-US" dirty="0"/>
              <a:t>If you don’t feel comfortable sharing this memory, you do not have to share. It is an image that belongs to you and we do not necessarily need to know the story. The 200 words could be written as a mystery or as a clue. Of course, if you are happy to share then that is just great. </a:t>
            </a:r>
            <a:r>
              <a:rPr lang="en-US" dirty="0">
                <a:sym typeface="Wingdings" pitchFamily="2" charset="2"/>
              </a:rPr>
              <a:t></a:t>
            </a:r>
            <a:br>
              <a:rPr lang="en-US" dirty="0"/>
            </a:br>
            <a:endParaRPr lang="en-GB" dirty="0"/>
          </a:p>
          <a:p>
            <a:endParaRPr lang="en-US" sz="1900" dirty="0"/>
          </a:p>
        </p:txBody>
      </p:sp>
    </p:spTree>
    <p:extLst>
      <p:ext uri="{BB962C8B-B14F-4D97-AF65-F5344CB8AC3E}">
        <p14:creationId xmlns:p14="http://schemas.microsoft.com/office/powerpoint/2010/main" val="545295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F5851-F84F-8E45-98C5-12DE08064E3F}"/>
              </a:ext>
            </a:extLst>
          </p:cNvPr>
          <p:cNvSpPr>
            <a:spLocks noGrp="1"/>
          </p:cNvSpPr>
          <p:nvPr>
            <p:ph type="title"/>
          </p:nvPr>
        </p:nvSpPr>
        <p:spPr>
          <a:xfrm>
            <a:off x="1006899" y="1188637"/>
            <a:ext cx="3459585" cy="4480726"/>
          </a:xfrm>
        </p:spPr>
        <p:txBody>
          <a:bodyPr>
            <a:normAutofit/>
          </a:bodyPr>
          <a:lstStyle/>
          <a:p>
            <a:r>
              <a:rPr lang="en-GB" dirty="0"/>
              <a:t>Hints and Tips</a:t>
            </a:r>
            <a:br>
              <a:rPr lang="en-GB" dirty="0"/>
            </a:br>
            <a:endParaRPr lang="en-GB" dirty="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E992A8-C465-A749-9480-2C70A2A5C1C1}"/>
              </a:ext>
            </a:extLst>
          </p:cNvPr>
          <p:cNvSpPr>
            <a:spLocks noGrp="1"/>
          </p:cNvSpPr>
          <p:nvPr>
            <p:ph idx="1"/>
          </p:nvPr>
        </p:nvSpPr>
        <p:spPr>
          <a:xfrm>
            <a:off x="5138928" y="1338729"/>
            <a:ext cx="4795584" cy="4180542"/>
          </a:xfrm>
        </p:spPr>
        <p:txBody>
          <a:bodyPr anchor="ctr">
            <a:normAutofit fontScale="62500" lnSpcReduction="20000"/>
          </a:bodyPr>
          <a:lstStyle/>
          <a:p>
            <a:pPr>
              <a:lnSpc>
                <a:spcPct val="120000"/>
              </a:lnSpc>
            </a:pPr>
            <a:r>
              <a:rPr lang="en-US" dirty="0"/>
              <a:t>The aim is to be as original and as free as you want, with your thoughts and your creativity.</a:t>
            </a:r>
            <a:endParaRPr lang="en-GB" dirty="0"/>
          </a:p>
          <a:p>
            <a:pPr>
              <a:lnSpc>
                <a:spcPct val="120000"/>
              </a:lnSpc>
            </a:pPr>
            <a:r>
              <a:rPr lang="en-US" dirty="0"/>
              <a:t>This is your memory and your way of expressing it visually. </a:t>
            </a:r>
            <a:endParaRPr lang="en-GB" dirty="0"/>
          </a:p>
          <a:p>
            <a:pPr>
              <a:lnSpc>
                <a:spcPct val="120000"/>
              </a:lnSpc>
            </a:pPr>
            <a:r>
              <a:rPr lang="en-US" dirty="0"/>
              <a:t>When you have created some images, step back and ask yourself a question, </a:t>
            </a:r>
            <a:br>
              <a:rPr lang="en-US" dirty="0"/>
            </a:br>
            <a:r>
              <a:rPr lang="en-US" dirty="0"/>
              <a:t>Is this an interesting image?</a:t>
            </a:r>
            <a:endParaRPr lang="en-GB" dirty="0"/>
          </a:p>
          <a:p>
            <a:pPr>
              <a:lnSpc>
                <a:spcPct val="120000"/>
              </a:lnSpc>
            </a:pPr>
            <a:r>
              <a:rPr lang="en-US" dirty="0"/>
              <a:t>Do I want to walk across the room to find out more about this image?</a:t>
            </a:r>
            <a:endParaRPr lang="en-GB" dirty="0"/>
          </a:p>
          <a:p>
            <a:pPr>
              <a:lnSpc>
                <a:spcPct val="120000"/>
              </a:lnSpc>
            </a:pPr>
            <a:r>
              <a:rPr lang="en-US" dirty="0"/>
              <a:t>Enjoy the process and let us see what happens.</a:t>
            </a:r>
            <a:endParaRPr lang="en-GB" dirty="0"/>
          </a:p>
          <a:p>
            <a:pPr marL="0" indent="0">
              <a:buNone/>
            </a:pPr>
            <a:br>
              <a:rPr lang="en-US" dirty="0"/>
            </a:br>
            <a:endParaRPr lang="en-GB" dirty="0"/>
          </a:p>
          <a:p>
            <a:endParaRPr lang="en-US" sz="1900" dirty="0"/>
          </a:p>
        </p:txBody>
      </p:sp>
    </p:spTree>
    <p:extLst>
      <p:ext uri="{BB962C8B-B14F-4D97-AF65-F5344CB8AC3E}">
        <p14:creationId xmlns:p14="http://schemas.microsoft.com/office/powerpoint/2010/main" val="1452093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F5851-F84F-8E45-98C5-12DE08064E3F}"/>
              </a:ext>
            </a:extLst>
          </p:cNvPr>
          <p:cNvSpPr>
            <a:spLocks noGrp="1"/>
          </p:cNvSpPr>
          <p:nvPr>
            <p:ph type="title"/>
          </p:nvPr>
        </p:nvSpPr>
        <p:spPr>
          <a:xfrm>
            <a:off x="1006899" y="1188637"/>
            <a:ext cx="3459585" cy="4480726"/>
          </a:xfrm>
        </p:spPr>
        <p:txBody>
          <a:bodyPr>
            <a:normAutofit/>
          </a:bodyPr>
          <a:lstStyle/>
          <a:p>
            <a:r>
              <a:rPr lang="en-GB" dirty="0"/>
              <a:t>Work </a:t>
            </a:r>
            <a:br>
              <a:rPr lang="en-GB" dirty="0"/>
            </a:br>
            <a:r>
              <a:rPr lang="en-GB" dirty="0"/>
              <a:t>Required</a:t>
            </a:r>
            <a:br>
              <a:rPr lang="en-GB" dirty="0"/>
            </a:br>
            <a:endParaRPr lang="en-GB" dirty="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E992A8-C465-A749-9480-2C70A2A5C1C1}"/>
              </a:ext>
            </a:extLst>
          </p:cNvPr>
          <p:cNvSpPr>
            <a:spLocks noGrp="1"/>
          </p:cNvSpPr>
          <p:nvPr>
            <p:ph idx="1"/>
          </p:nvPr>
        </p:nvSpPr>
        <p:spPr>
          <a:xfrm>
            <a:off x="5138928" y="1338729"/>
            <a:ext cx="4795584" cy="4180542"/>
          </a:xfrm>
        </p:spPr>
        <p:txBody>
          <a:bodyPr anchor="ctr">
            <a:normAutofit fontScale="55000" lnSpcReduction="20000"/>
          </a:bodyPr>
          <a:lstStyle/>
          <a:p>
            <a:pPr>
              <a:lnSpc>
                <a:spcPct val="120000"/>
              </a:lnSpc>
            </a:pPr>
            <a:r>
              <a:rPr lang="en-US" dirty="0"/>
              <a:t>Final A4 will need to be added to a OneDrive file with your 200 words on a separate word document. The words are not included on the actual image. </a:t>
            </a:r>
            <a:endParaRPr lang="en-GB" dirty="0"/>
          </a:p>
          <a:p>
            <a:pPr>
              <a:lnSpc>
                <a:spcPct val="120000"/>
              </a:lnSpc>
            </a:pPr>
            <a:r>
              <a:rPr lang="en-US" dirty="0"/>
              <a:t>These are two files to be submitted.</a:t>
            </a:r>
            <a:endParaRPr lang="en-GB" dirty="0"/>
          </a:p>
          <a:p>
            <a:pPr>
              <a:lnSpc>
                <a:spcPct val="120000"/>
              </a:lnSpc>
            </a:pPr>
            <a:r>
              <a:rPr lang="en-US" dirty="0"/>
              <a:t>The pdf image of memory and the word document for your 200 words maximum, needs to be placed into a OneDrive which will be sent out to students. The formative deadline is by  by 12 noon on Thursday 11 November 2021</a:t>
            </a:r>
            <a:endParaRPr lang="en-GB" dirty="0"/>
          </a:p>
          <a:p>
            <a:pPr>
              <a:lnSpc>
                <a:spcPct val="120000"/>
              </a:lnSpc>
            </a:pPr>
            <a:r>
              <a:rPr lang="en-US" dirty="0"/>
              <a:t>The OneDrive link will be sent to you via email and placed on the teams visual studies one </a:t>
            </a:r>
            <a:br>
              <a:rPr lang="en-US" dirty="0"/>
            </a:br>
            <a:endParaRPr lang="en-GB" dirty="0"/>
          </a:p>
          <a:p>
            <a:endParaRPr lang="en-US" sz="1900" dirty="0"/>
          </a:p>
        </p:txBody>
      </p:sp>
    </p:spTree>
    <p:extLst>
      <p:ext uri="{BB962C8B-B14F-4D97-AF65-F5344CB8AC3E}">
        <p14:creationId xmlns:p14="http://schemas.microsoft.com/office/powerpoint/2010/main" val="29115979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F5851-F84F-8E45-98C5-12DE08064E3F}"/>
              </a:ext>
            </a:extLst>
          </p:cNvPr>
          <p:cNvSpPr>
            <a:spLocks noGrp="1"/>
          </p:cNvSpPr>
          <p:nvPr>
            <p:ph type="title"/>
          </p:nvPr>
        </p:nvSpPr>
        <p:spPr>
          <a:xfrm>
            <a:off x="1006899" y="1188637"/>
            <a:ext cx="3459585" cy="4480726"/>
          </a:xfrm>
        </p:spPr>
        <p:txBody>
          <a:bodyPr>
            <a:normAutofit fontScale="90000"/>
          </a:bodyPr>
          <a:lstStyle/>
          <a:p>
            <a:br>
              <a:rPr lang="en-GB" dirty="0"/>
            </a:br>
            <a:br>
              <a:rPr lang="en-GB" dirty="0"/>
            </a:br>
            <a:br>
              <a:rPr lang="en-GB" dirty="0"/>
            </a:br>
            <a:r>
              <a:rPr lang="en-GB" b="1" dirty="0"/>
              <a:t>Task 2:  </a:t>
            </a:r>
            <a:br>
              <a:rPr lang="en-GB" dirty="0"/>
            </a:br>
            <a:r>
              <a:rPr lang="en-GB" dirty="0"/>
              <a:t>This is a collection of small projects </a:t>
            </a:r>
            <a:br>
              <a:rPr lang="en-GB" dirty="0"/>
            </a:br>
            <a:r>
              <a:rPr lang="en-GB" dirty="0"/>
              <a:t>&amp; the main project of: </a:t>
            </a:r>
            <a:br>
              <a:rPr lang="en-GB" dirty="0"/>
            </a:br>
            <a:r>
              <a:rPr lang="en-GB" dirty="0"/>
              <a:t>Me, Myself and I Packaging:</a:t>
            </a:r>
            <a:br>
              <a:rPr lang="en-GB" dirty="0"/>
            </a:br>
            <a:r>
              <a:rPr lang="en-GB" b="1" dirty="0"/>
              <a:t> </a:t>
            </a:r>
            <a:br>
              <a:rPr lang="en-GB" dirty="0"/>
            </a:br>
            <a:br>
              <a:rPr lang="en-GB" dirty="0"/>
            </a:br>
            <a:endParaRPr lang="en-GB" dirty="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E992A8-C465-A749-9480-2C70A2A5C1C1}"/>
              </a:ext>
            </a:extLst>
          </p:cNvPr>
          <p:cNvSpPr>
            <a:spLocks noGrp="1"/>
          </p:cNvSpPr>
          <p:nvPr>
            <p:ph idx="1"/>
          </p:nvPr>
        </p:nvSpPr>
        <p:spPr>
          <a:xfrm>
            <a:off x="5138928" y="1338729"/>
            <a:ext cx="4795584" cy="4180542"/>
          </a:xfrm>
        </p:spPr>
        <p:txBody>
          <a:bodyPr anchor="ctr">
            <a:normAutofit fontScale="55000" lnSpcReduction="20000"/>
          </a:bodyPr>
          <a:lstStyle/>
          <a:p>
            <a:pPr fontAlgn="base">
              <a:lnSpc>
                <a:spcPct val="120000"/>
              </a:lnSpc>
            </a:pPr>
            <a:r>
              <a:rPr lang="en-US" b="1" dirty="0"/>
              <a:t>Introduction</a:t>
            </a:r>
            <a:r>
              <a:rPr lang="en-GB" dirty="0"/>
              <a:t> </a:t>
            </a:r>
          </a:p>
          <a:p>
            <a:pPr fontAlgn="base">
              <a:lnSpc>
                <a:spcPct val="120000"/>
              </a:lnSpc>
            </a:pPr>
            <a:r>
              <a:rPr lang="en-US" dirty="0"/>
              <a:t>As you are now very aware, communicating visually is now, what you are all about.</a:t>
            </a:r>
            <a:r>
              <a:rPr lang="en-GB" dirty="0"/>
              <a:t> </a:t>
            </a:r>
            <a:br>
              <a:rPr lang="en-GB" dirty="0"/>
            </a:br>
            <a:r>
              <a:rPr lang="en-US" dirty="0"/>
              <a:t>You recently undertook a project for the Summer Brief, ‘What are you like’ and ‘Memory’. </a:t>
            </a:r>
            <a:r>
              <a:rPr lang="en-GB" dirty="0"/>
              <a:t> </a:t>
            </a:r>
          </a:p>
          <a:p>
            <a:pPr fontAlgn="base">
              <a:lnSpc>
                <a:spcPct val="120000"/>
              </a:lnSpc>
            </a:pPr>
            <a:r>
              <a:rPr lang="en-US" dirty="0"/>
              <a:t>This project, along with the workshops ‘The Artist Within’ will lead you into ‘Me, Myself and I’, Packaging Project.</a:t>
            </a:r>
            <a:r>
              <a:rPr lang="en-GB" dirty="0"/>
              <a:t> </a:t>
            </a:r>
          </a:p>
          <a:p>
            <a:pPr fontAlgn="base">
              <a:lnSpc>
                <a:spcPct val="120000"/>
              </a:lnSpc>
            </a:pPr>
            <a:r>
              <a:rPr lang="en-US" dirty="0"/>
              <a:t>Hopefully, you have raised your self-awareness through reflective responses, research and analysis, discovering your personal thought patterns, influences your daily activities, likes and dislikes, how you consume, how you observe and take part in today’s culture.</a:t>
            </a:r>
            <a:r>
              <a:rPr lang="en-GB" dirty="0"/>
              <a:t> </a:t>
            </a:r>
          </a:p>
          <a:p>
            <a:pPr fontAlgn="base">
              <a:lnSpc>
                <a:spcPct val="120000"/>
              </a:lnSpc>
            </a:pPr>
            <a:r>
              <a:rPr lang="en-US" dirty="0"/>
              <a:t>This new packaging project takes this proposal one step further - we now package the product….YOU. </a:t>
            </a:r>
            <a:r>
              <a:rPr lang="en-GB" dirty="0"/>
              <a:t> </a:t>
            </a:r>
          </a:p>
          <a:p>
            <a:endParaRPr lang="en-US" sz="1900" dirty="0"/>
          </a:p>
        </p:txBody>
      </p:sp>
    </p:spTree>
    <p:extLst>
      <p:ext uri="{BB962C8B-B14F-4D97-AF65-F5344CB8AC3E}">
        <p14:creationId xmlns:p14="http://schemas.microsoft.com/office/powerpoint/2010/main" val="41792764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E992A8-C465-A749-9480-2C70A2A5C1C1}"/>
              </a:ext>
            </a:extLst>
          </p:cNvPr>
          <p:cNvSpPr>
            <a:spLocks noGrp="1"/>
          </p:cNvSpPr>
          <p:nvPr>
            <p:ph idx="1"/>
          </p:nvPr>
        </p:nvSpPr>
        <p:spPr>
          <a:xfrm>
            <a:off x="5275386" y="1693701"/>
            <a:ext cx="4911964" cy="4180542"/>
          </a:xfrm>
        </p:spPr>
        <p:txBody>
          <a:bodyPr anchor="ctr">
            <a:normAutofit fontScale="55000" lnSpcReduction="20000"/>
          </a:bodyPr>
          <a:lstStyle/>
          <a:p>
            <a:pPr fontAlgn="base">
              <a:lnSpc>
                <a:spcPct val="120000"/>
              </a:lnSpc>
            </a:pPr>
            <a:r>
              <a:rPr lang="en-US" dirty="0"/>
              <a:t>How do you see yourself? </a:t>
            </a:r>
            <a:endParaRPr lang="en-GB" dirty="0"/>
          </a:p>
          <a:p>
            <a:pPr fontAlgn="base">
              <a:lnSpc>
                <a:spcPct val="120000"/>
              </a:lnSpc>
            </a:pPr>
            <a:r>
              <a:rPr lang="en-US" dirty="0"/>
              <a:t>How do others perceive you?</a:t>
            </a:r>
            <a:r>
              <a:rPr lang="en-GB" dirty="0"/>
              <a:t> </a:t>
            </a:r>
          </a:p>
          <a:p>
            <a:pPr fontAlgn="base">
              <a:lnSpc>
                <a:spcPct val="120000"/>
              </a:lnSpc>
            </a:pPr>
            <a:r>
              <a:rPr lang="en-US" dirty="0"/>
              <a:t>We all have our own self portrait in our mind, but are others in tune with us? </a:t>
            </a:r>
            <a:endParaRPr lang="en-GB" dirty="0"/>
          </a:p>
          <a:p>
            <a:pPr fontAlgn="base">
              <a:lnSpc>
                <a:spcPct val="120000"/>
              </a:lnSpc>
            </a:pPr>
            <a:r>
              <a:rPr lang="en-US" dirty="0"/>
              <a:t>Are there a few surprises in store for our new friends? </a:t>
            </a:r>
            <a:endParaRPr lang="en-GB" dirty="0"/>
          </a:p>
          <a:p>
            <a:pPr fontAlgn="base">
              <a:lnSpc>
                <a:spcPct val="120000"/>
              </a:lnSpc>
            </a:pPr>
            <a:r>
              <a:rPr lang="en-US" dirty="0"/>
              <a:t>Are you outgoing or shy, talented or struggling along? </a:t>
            </a:r>
            <a:endParaRPr lang="en-GB" dirty="0"/>
          </a:p>
          <a:p>
            <a:pPr fontAlgn="base">
              <a:lnSpc>
                <a:spcPct val="120000"/>
              </a:lnSpc>
            </a:pPr>
            <a:r>
              <a:rPr lang="en-US" dirty="0"/>
              <a:t>Whatever we believe, it is important that others get the ‘right’ message. </a:t>
            </a:r>
            <a:r>
              <a:rPr lang="en-US" i="1" dirty="0"/>
              <a:t>….maybe?</a:t>
            </a:r>
            <a:r>
              <a:rPr lang="en-GB" dirty="0"/>
              <a:t> </a:t>
            </a:r>
          </a:p>
          <a:p>
            <a:pPr fontAlgn="base">
              <a:lnSpc>
                <a:spcPct val="120000"/>
              </a:lnSpc>
            </a:pPr>
            <a:r>
              <a:rPr lang="en-US" dirty="0"/>
              <a:t>In design we may be asked to communicate many things, but the success that we hopefully enjoy will always be dependent upon those first few moments when we meet our new contacts.</a:t>
            </a:r>
            <a:r>
              <a:rPr lang="en-GB" dirty="0"/>
              <a:t> </a:t>
            </a:r>
          </a:p>
          <a:p>
            <a:endParaRPr lang="en-US" sz="1900" dirty="0"/>
          </a:p>
        </p:txBody>
      </p:sp>
      <p:sp>
        <p:nvSpPr>
          <p:cNvPr id="5" name="Title 4">
            <a:extLst>
              <a:ext uri="{FF2B5EF4-FFF2-40B4-BE49-F238E27FC236}">
                <a16:creationId xmlns:a16="http://schemas.microsoft.com/office/drawing/2014/main" id="{BF8DC732-B264-7E4F-8E9B-BDBB11E5ED90}"/>
              </a:ext>
            </a:extLst>
          </p:cNvPr>
          <p:cNvSpPr>
            <a:spLocks noGrp="1"/>
          </p:cNvSpPr>
          <p:nvPr>
            <p:ph type="title"/>
          </p:nvPr>
        </p:nvSpPr>
        <p:spPr/>
        <p:txBody>
          <a:bodyPr/>
          <a:lstStyle/>
          <a:p>
            <a:endParaRPr lang="en-US" dirty="0"/>
          </a:p>
        </p:txBody>
      </p:sp>
    </p:spTree>
    <p:extLst>
      <p:ext uri="{BB962C8B-B14F-4D97-AF65-F5344CB8AC3E}">
        <p14:creationId xmlns:p14="http://schemas.microsoft.com/office/powerpoint/2010/main" val="8272708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F5851-F84F-8E45-98C5-12DE08064E3F}"/>
              </a:ext>
            </a:extLst>
          </p:cNvPr>
          <p:cNvSpPr>
            <a:spLocks noGrp="1"/>
          </p:cNvSpPr>
          <p:nvPr>
            <p:ph type="title"/>
          </p:nvPr>
        </p:nvSpPr>
        <p:spPr>
          <a:xfrm>
            <a:off x="1006899" y="1188637"/>
            <a:ext cx="3459585" cy="4480726"/>
          </a:xfrm>
        </p:spPr>
        <p:txBody>
          <a:bodyPr>
            <a:normAutofit fontScale="90000"/>
          </a:bodyPr>
          <a:lstStyle/>
          <a:p>
            <a:br>
              <a:rPr lang="en-GB" dirty="0"/>
            </a:br>
            <a:br>
              <a:rPr lang="en-GB" dirty="0"/>
            </a:br>
            <a:br>
              <a:rPr lang="en-GB" dirty="0"/>
            </a:br>
            <a:r>
              <a:rPr lang="en-US" dirty="0"/>
              <a:t>How do we gain control of our image?</a:t>
            </a:r>
            <a:r>
              <a:rPr lang="en-GB" dirty="0"/>
              <a:t> </a:t>
            </a:r>
            <a:br>
              <a:rPr lang="en-GB" dirty="0"/>
            </a:br>
            <a:br>
              <a:rPr lang="en-GB" dirty="0"/>
            </a:br>
            <a:r>
              <a:rPr lang="en-GB" b="1" dirty="0"/>
              <a:t> </a:t>
            </a:r>
            <a:br>
              <a:rPr lang="en-GB" dirty="0"/>
            </a:br>
            <a:br>
              <a:rPr lang="en-GB" dirty="0"/>
            </a:br>
            <a:endParaRPr lang="en-GB" dirty="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E992A8-C465-A749-9480-2C70A2A5C1C1}"/>
              </a:ext>
            </a:extLst>
          </p:cNvPr>
          <p:cNvSpPr>
            <a:spLocks noGrp="1"/>
          </p:cNvSpPr>
          <p:nvPr>
            <p:ph idx="1"/>
          </p:nvPr>
        </p:nvSpPr>
        <p:spPr>
          <a:xfrm>
            <a:off x="5138928" y="1338729"/>
            <a:ext cx="4795584" cy="4180542"/>
          </a:xfrm>
        </p:spPr>
        <p:txBody>
          <a:bodyPr anchor="ctr">
            <a:normAutofit fontScale="62500" lnSpcReduction="20000"/>
          </a:bodyPr>
          <a:lstStyle/>
          <a:p>
            <a:pPr fontAlgn="base">
              <a:lnSpc>
                <a:spcPct val="120000"/>
              </a:lnSpc>
            </a:pPr>
            <a:r>
              <a:rPr lang="en-US" dirty="0"/>
              <a:t>This is possible in many ways; big companies go out of their way to get the right corporate identity and will spend literally thousands of pounds on achieving their goal. As individuals the clothes we wear may give a certain impression, the hair style, the car, the house of flat. Sometimes we go out of our way to impress others, but is it really you? Are the impressions that you give a true reflection of your beliefs and ideas?</a:t>
            </a:r>
            <a:r>
              <a:rPr lang="en-GB" dirty="0"/>
              <a:t> </a:t>
            </a:r>
          </a:p>
          <a:p>
            <a:pPr fontAlgn="base">
              <a:lnSpc>
                <a:spcPct val="120000"/>
              </a:lnSpc>
            </a:pPr>
            <a:r>
              <a:rPr lang="en-US" dirty="0"/>
              <a:t>To achieve control, we have to first know ourselves.</a:t>
            </a:r>
            <a:r>
              <a:rPr lang="en-GB" dirty="0"/>
              <a:t> </a:t>
            </a:r>
          </a:p>
          <a:p>
            <a:endParaRPr lang="en-US" sz="1900" dirty="0"/>
          </a:p>
        </p:txBody>
      </p:sp>
    </p:spTree>
    <p:extLst>
      <p:ext uri="{BB962C8B-B14F-4D97-AF65-F5344CB8AC3E}">
        <p14:creationId xmlns:p14="http://schemas.microsoft.com/office/powerpoint/2010/main" val="923406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F5851-F84F-8E45-98C5-12DE08064E3F}"/>
              </a:ext>
            </a:extLst>
          </p:cNvPr>
          <p:cNvSpPr>
            <a:spLocks noGrp="1"/>
          </p:cNvSpPr>
          <p:nvPr>
            <p:ph type="title"/>
          </p:nvPr>
        </p:nvSpPr>
        <p:spPr>
          <a:xfrm>
            <a:off x="1006899" y="1188637"/>
            <a:ext cx="3459585" cy="4480726"/>
          </a:xfrm>
        </p:spPr>
        <p:txBody>
          <a:bodyPr>
            <a:normAutofit fontScale="90000"/>
          </a:bodyPr>
          <a:lstStyle/>
          <a:p>
            <a:pPr fontAlgn="base"/>
            <a:br>
              <a:rPr lang="en-GB" dirty="0"/>
            </a:br>
            <a:br>
              <a:rPr lang="en-GB" dirty="0"/>
            </a:br>
            <a:br>
              <a:rPr lang="en-GB" dirty="0"/>
            </a:br>
            <a:r>
              <a:rPr lang="en-GB" dirty="0"/>
              <a:t> </a:t>
            </a:r>
            <a:br>
              <a:rPr lang="en-GB" dirty="0"/>
            </a:br>
            <a:r>
              <a:rPr lang="en-US" dirty="0"/>
              <a:t>How do we </a:t>
            </a:r>
            <a:br>
              <a:rPr lang="en-US" dirty="0"/>
            </a:br>
            <a:r>
              <a:rPr lang="en-US" dirty="0"/>
              <a:t>do that?</a:t>
            </a:r>
            <a:r>
              <a:rPr lang="en-GB" dirty="0"/>
              <a:t> </a:t>
            </a:r>
            <a:br>
              <a:rPr lang="en-GB" dirty="0"/>
            </a:br>
            <a:br>
              <a:rPr lang="en-GB" dirty="0"/>
            </a:br>
            <a:br>
              <a:rPr lang="en-GB" dirty="0"/>
            </a:br>
            <a:r>
              <a:rPr lang="en-GB" b="1" dirty="0"/>
              <a:t> </a:t>
            </a:r>
            <a:br>
              <a:rPr lang="en-GB" dirty="0"/>
            </a:br>
            <a:br>
              <a:rPr lang="en-GB" dirty="0"/>
            </a:br>
            <a:endParaRPr lang="en-GB" dirty="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E992A8-C465-A749-9480-2C70A2A5C1C1}"/>
              </a:ext>
            </a:extLst>
          </p:cNvPr>
          <p:cNvSpPr>
            <a:spLocks noGrp="1"/>
          </p:cNvSpPr>
          <p:nvPr>
            <p:ph idx="1"/>
          </p:nvPr>
        </p:nvSpPr>
        <p:spPr>
          <a:xfrm>
            <a:off x="5138928" y="1338729"/>
            <a:ext cx="4795584" cy="4180542"/>
          </a:xfrm>
        </p:spPr>
        <p:txBody>
          <a:bodyPr anchor="ctr">
            <a:normAutofit fontScale="70000" lnSpcReduction="20000"/>
          </a:bodyPr>
          <a:lstStyle/>
          <a:p>
            <a:pPr fontAlgn="base">
              <a:lnSpc>
                <a:spcPct val="120000"/>
              </a:lnSpc>
            </a:pPr>
            <a:r>
              <a:rPr lang="en-US" dirty="0"/>
              <a:t>Start off by listing the things that you feel are important to you, what are your likes and dislikes? </a:t>
            </a:r>
            <a:endParaRPr lang="en-GB" dirty="0"/>
          </a:p>
          <a:p>
            <a:pPr fontAlgn="base">
              <a:lnSpc>
                <a:spcPct val="120000"/>
              </a:lnSpc>
            </a:pPr>
            <a:r>
              <a:rPr lang="en-US" dirty="0"/>
              <a:t>What do you want out of life? </a:t>
            </a:r>
            <a:endParaRPr lang="en-GB" dirty="0"/>
          </a:p>
          <a:p>
            <a:pPr fontAlgn="base">
              <a:lnSpc>
                <a:spcPct val="120000"/>
              </a:lnSpc>
            </a:pPr>
            <a:r>
              <a:rPr lang="en-US" dirty="0"/>
              <a:t>Prioritize your list, important things at the top, less important at the bottom. </a:t>
            </a:r>
            <a:r>
              <a:rPr lang="en-GB" dirty="0"/>
              <a:t> </a:t>
            </a:r>
          </a:p>
          <a:p>
            <a:pPr fontAlgn="base">
              <a:lnSpc>
                <a:spcPct val="120000"/>
              </a:lnSpc>
            </a:pPr>
            <a:r>
              <a:rPr lang="en-US" dirty="0"/>
              <a:t>See what new revelations you can find about yourself.  </a:t>
            </a:r>
            <a:endParaRPr lang="en-GB" dirty="0"/>
          </a:p>
          <a:p>
            <a:pPr fontAlgn="base">
              <a:lnSpc>
                <a:spcPct val="120000"/>
              </a:lnSpc>
            </a:pPr>
            <a:r>
              <a:rPr lang="en-US" dirty="0"/>
              <a:t>You may have already done this from your Summer brief and can take elements of this project into this </a:t>
            </a:r>
            <a:r>
              <a:rPr lang="en-US" b="1" dirty="0"/>
              <a:t>brief.  </a:t>
            </a:r>
            <a:endParaRPr lang="en-GB" dirty="0"/>
          </a:p>
        </p:txBody>
      </p:sp>
    </p:spTree>
    <p:extLst>
      <p:ext uri="{BB962C8B-B14F-4D97-AF65-F5344CB8AC3E}">
        <p14:creationId xmlns:p14="http://schemas.microsoft.com/office/powerpoint/2010/main" val="40147094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F5851-F84F-8E45-98C5-12DE08064E3F}"/>
              </a:ext>
            </a:extLst>
          </p:cNvPr>
          <p:cNvSpPr>
            <a:spLocks noGrp="1"/>
          </p:cNvSpPr>
          <p:nvPr>
            <p:ph type="title"/>
          </p:nvPr>
        </p:nvSpPr>
        <p:spPr>
          <a:xfrm>
            <a:off x="1006899" y="1188637"/>
            <a:ext cx="3459585" cy="4480726"/>
          </a:xfrm>
        </p:spPr>
        <p:txBody>
          <a:bodyPr>
            <a:normAutofit fontScale="90000"/>
          </a:bodyPr>
          <a:lstStyle/>
          <a:p>
            <a:pPr fontAlgn="base"/>
            <a:br>
              <a:rPr lang="en-GB" dirty="0"/>
            </a:br>
            <a:br>
              <a:rPr lang="en-GB" dirty="0"/>
            </a:br>
            <a:br>
              <a:rPr lang="en-GB" dirty="0"/>
            </a:br>
            <a:r>
              <a:rPr lang="en-GB" dirty="0"/>
              <a:t> </a:t>
            </a:r>
            <a:br>
              <a:rPr lang="en-GB" dirty="0"/>
            </a:br>
            <a:br>
              <a:rPr lang="en-GB" dirty="0"/>
            </a:br>
            <a:br>
              <a:rPr lang="en-GB" dirty="0"/>
            </a:br>
            <a:r>
              <a:rPr lang="en-US" dirty="0"/>
              <a:t>We will discuss this in the lectures. </a:t>
            </a:r>
            <a:br>
              <a:rPr lang="en-US" dirty="0"/>
            </a:br>
            <a:br>
              <a:rPr lang="en-US" dirty="0"/>
            </a:br>
            <a:r>
              <a:rPr lang="en-US" dirty="0"/>
              <a:t>What do I need to do?</a:t>
            </a:r>
            <a:r>
              <a:rPr lang="en-GB" dirty="0"/>
              <a:t> </a:t>
            </a:r>
            <a:br>
              <a:rPr lang="en-GB" dirty="0"/>
            </a:br>
            <a:r>
              <a:rPr lang="en-GB" dirty="0"/>
              <a:t> </a:t>
            </a:r>
            <a:br>
              <a:rPr lang="en-GB" dirty="0"/>
            </a:br>
            <a:br>
              <a:rPr lang="en-GB" dirty="0"/>
            </a:br>
            <a:br>
              <a:rPr lang="en-GB" dirty="0"/>
            </a:br>
            <a:br>
              <a:rPr lang="en-GB" dirty="0"/>
            </a:br>
            <a:r>
              <a:rPr lang="en-GB" b="1" dirty="0"/>
              <a:t> </a:t>
            </a:r>
            <a:br>
              <a:rPr lang="en-GB" dirty="0"/>
            </a:br>
            <a:br>
              <a:rPr lang="en-GB" dirty="0"/>
            </a:br>
            <a:endParaRPr lang="en-GB" dirty="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E992A8-C465-A749-9480-2C70A2A5C1C1}"/>
              </a:ext>
            </a:extLst>
          </p:cNvPr>
          <p:cNvSpPr>
            <a:spLocks noGrp="1"/>
          </p:cNvSpPr>
          <p:nvPr>
            <p:ph idx="1"/>
          </p:nvPr>
        </p:nvSpPr>
        <p:spPr>
          <a:xfrm>
            <a:off x="5138928" y="1338729"/>
            <a:ext cx="4795584" cy="4180542"/>
          </a:xfrm>
        </p:spPr>
        <p:txBody>
          <a:bodyPr anchor="ctr">
            <a:normAutofit fontScale="70000" lnSpcReduction="20000"/>
          </a:bodyPr>
          <a:lstStyle/>
          <a:p>
            <a:pPr fontAlgn="base">
              <a:lnSpc>
                <a:spcPct val="120000"/>
              </a:lnSpc>
            </a:pPr>
            <a:r>
              <a:rPr lang="en-US" dirty="0"/>
              <a:t>Take a look around you, everything these days is carefully packaged. In this project you are asked to consider the possibility that you yourselves are merely another product on the shelf, along with the washing powder and dried peas.</a:t>
            </a:r>
            <a:r>
              <a:rPr lang="en-GB" dirty="0"/>
              <a:t> </a:t>
            </a:r>
          </a:p>
          <a:p>
            <a:pPr fontAlgn="base"/>
            <a:r>
              <a:rPr lang="en-US" dirty="0"/>
              <a:t>How do you want the package look? </a:t>
            </a:r>
            <a:endParaRPr lang="en-GB" dirty="0"/>
          </a:p>
          <a:p>
            <a:pPr fontAlgn="base">
              <a:lnSpc>
                <a:spcPct val="120000"/>
              </a:lnSpc>
            </a:pPr>
            <a:r>
              <a:rPr lang="en-US" dirty="0"/>
              <a:t>What information would it convey?</a:t>
            </a:r>
            <a:r>
              <a:rPr lang="en-GB" dirty="0"/>
              <a:t> </a:t>
            </a:r>
          </a:p>
          <a:p>
            <a:pPr fontAlgn="base">
              <a:lnSpc>
                <a:spcPct val="120000"/>
              </a:lnSpc>
            </a:pPr>
            <a:r>
              <a:rPr lang="en-US" dirty="0"/>
              <a:t>What form would it take? </a:t>
            </a:r>
            <a:endParaRPr lang="en-GB" dirty="0"/>
          </a:p>
          <a:p>
            <a:pPr fontAlgn="base">
              <a:lnSpc>
                <a:spcPct val="120000"/>
              </a:lnSpc>
            </a:pPr>
            <a:r>
              <a:rPr lang="en-US" dirty="0"/>
              <a:t>Who are your target audience?</a:t>
            </a:r>
            <a:r>
              <a:rPr lang="en-GB" dirty="0"/>
              <a:t> </a:t>
            </a:r>
          </a:p>
        </p:txBody>
      </p:sp>
    </p:spTree>
    <p:extLst>
      <p:ext uri="{BB962C8B-B14F-4D97-AF65-F5344CB8AC3E}">
        <p14:creationId xmlns:p14="http://schemas.microsoft.com/office/powerpoint/2010/main" val="16874535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F5851-F84F-8E45-98C5-12DE08064E3F}"/>
              </a:ext>
            </a:extLst>
          </p:cNvPr>
          <p:cNvSpPr>
            <a:spLocks noGrp="1"/>
          </p:cNvSpPr>
          <p:nvPr>
            <p:ph type="title"/>
          </p:nvPr>
        </p:nvSpPr>
        <p:spPr>
          <a:xfrm>
            <a:off x="1006899" y="1188637"/>
            <a:ext cx="3459585" cy="4480726"/>
          </a:xfrm>
        </p:spPr>
        <p:txBody>
          <a:bodyPr>
            <a:normAutofit fontScale="90000"/>
          </a:bodyPr>
          <a:lstStyle/>
          <a:p>
            <a:pPr fontAlgn="base"/>
            <a:br>
              <a:rPr lang="en-GB" dirty="0"/>
            </a:br>
            <a:br>
              <a:rPr lang="en-GB" dirty="0"/>
            </a:br>
            <a:br>
              <a:rPr lang="en-GB" dirty="0"/>
            </a:br>
            <a:r>
              <a:rPr lang="en-GB" dirty="0"/>
              <a:t> </a:t>
            </a:r>
            <a:br>
              <a:rPr lang="en-GB" dirty="0"/>
            </a:br>
            <a:br>
              <a:rPr lang="en-GB" dirty="0"/>
            </a:br>
            <a:br>
              <a:rPr lang="en-US" dirty="0"/>
            </a:br>
            <a:r>
              <a:rPr lang="en-US" dirty="0"/>
              <a:t>Task 2 - Me, Myself and I </a:t>
            </a:r>
            <a:br>
              <a:rPr lang="en-US" dirty="0"/>
            </a:br>
            <a:br>
              <a:rPr lang="en-US" dirty="0"/>
            </a:br>
            <a:br>
              <a:rPr lang="en-US" dirty="0"/>
            </a:br>
            <a:r>
              <a:rPr lang="en-US" dirty="0"/>
              <a:t>What do I need to do?</a:t>
            </a:r>
            <a:r>
              <a:rPr lang="en-GB" dirty="0"/>
              <a:t> </a:t>
            </a:r>
            <a:br>
              <a:rPr lang="en-GB" dirty="0"/>
            </a:br>
            <a:br>
              <a:rPr lang="en-GB" dirty="0"/>
            </a:br>
            <a:r>
              <a:rPr lang="en-GB" dirty="0"/>
              <a:t> </a:t>
            </a:r>
            <a:br>
              <a:rPr lang="en-GB" dirty="0"/>
            </a:br>
            <a:br>
              <a:rPr lang="en-GB" dirty="0"/>
            </a:br>
            <a:br>
              <a:rPr lang="en-GB" dirty="0"/>
            </a:br>
            <a:br>
              <a:rPr lang="en-GB" dirty="0"/>
            </a:br>
            <a:r>
              <a:rPr lang="en-GB" b="1" dirty="0"/>
              <a:t> </a:t>
            </a:r>
            <a:br>
              <a:rPr lang="en-GB" dirty="0"/>
            </a:br>
            <a:br>
              <a:rPr lang="en-GB" dirty="0"/>
            </a:br>
            <a:endParaRPr lang="en-GB" dirty="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E992A8-C465-A749-9480-2C70A2A5C1C1}"/>
              </a:ext>
            </a:extLst>
          </p:cNvPr>
          <p:cNvSpPr>
            <a:spLocks noGrp="1"/>
          </p:cNvSpPr>
          <p:nvPr>
            <p:ph idx="1"/>
          </p:nvPr>
        </p:nvSpPr>
        <p:spPr>
          <a:xfrm>
            <a:off x="5138928" y="1338729"/>
            <a:ext cx="4795584" cy="4180542"/>
          </a:xfrm>
        </p:spPr>
        <p:txBody>
          <a:bodyPr anchor="ctr">
            <a:normAutofit fontScale="55000" lnSpcReduction="20000"/>
          </a:bodyPr>
          <a:lstStyle/>
          <a:p>
            <a:pPr fontAlgn="base">
              <a:lnSpc>
                <a:spcPct val="120000"/>
              </a:lnSpc>
            </a:pPr>
            <a:r>
              <a:rPr lang="en-US" dirty="0"/>
              <a:t>1 Create a name for yourself.</a:t>
            </a:r>
            <a:r>
              <a:rPr lang="en-GB" dirty="0"/>
              <a:t> </a:t>
            </a:r>
          </a:p>
          <a:p>
            <a:pPr fontAlgn="base">
              <a:lnSpc>
                <a:spcPct val="120000"/>
              </a:lnSpc>
            </a:pPr>
            <a:r>
              <a:rPr lang="en-US" dirty="0"/>
              <a:t>2 Select a suitable font that will compliment your product/persona.</a:t>
            </a:r>
            <a:r>
              <a:rPr lang="en-GB" dirty="0"/>
              <a:t> </a:t>
            </a:r>
          </a:p>
          <a:p>
            <a:pPr fontAlgn="base">
              <a:lnSpc>
                <a:spcPct val="120000"/>
              </a:lnSpc>
            </a:pPr>
            <a:r>
              <a:rPr lang="en-US" dirty="0"/>
              <a:t>3 Write a strapline. A one-line description</a:t>
            </a:r>
            <a:r>
              <a:rPr lang="en-GB" dirty="0"/>
              <a:t> </a:t>
            </a:r>
          </a:p>
          <a:p>
            <a:pPr fontAlgn="base">
              <a:lnSpc>
                <a:spcPct val="120000"/>
              </a:lnSpc>
            </a:pPr>
            <a:r>
              <a:rPr lang="en-US" dirty="0"/>
              <a:t>4 Create an ingredient list.</a:t>
            </a:r>
            <a:r>
              <a:rPr lang="en-GB" dirty="0"/>
              <a:t> </a:t>
            </a:r>
          </a:p>
          <a:p>
            <a:pPr fontAlgn="base">
              <a:lnSpc>
                <a:spcPct val="120000"/>
              </a:lnSpc>
            </a:pPr>
            <a:r>
              <a:rPr lang="en-US" dirty="0"/>
              <a:t>5 Select or create other packaging details such as bar codes, health warnings, weights, quantities </a:t>
            </a:r>
            <a:r>
              <a:rPr lang="en-US" dirty="0" err="1"/>
              <a:t>ect</a:t>
            </a:r>
            <a:r>
              <a:rPr lang="en-US" dirty="0"/>
              <a:t>.</a:t>
            </a:r>
            <a:r>
              <a:rPr lang="en-GB" dirty="0"/>
              <a:t> </a:t>
            </a:r>
          </a:p>
          <a:p>
            <a:pPr fontAlgn="base">
              <a:lnSpc>
                <a:spcPct val="120000"/>
              </a:lnSpc>
            </a:pPr>
            <a:r>
              <a:rPr lang="en-US" dirty="0"/>
              <a:t>6 Create a visual representation that must appear at least twice.</a:t>
            </a:r>
            <a:r>
              <a:rPr lang="en-GB" dirty="0"/>
              <a:t> </a:t>
            </a:r>
          </a:p>
          <a:p>
            <a:pPr fontAlgn="base">
              <a:lnSpc>
                <a:spcPct val="120000"/>
              </a:lnSpc>
            </a:pPr>
            <a:r>
              <a:rPr lang="en-US" dirty="0"/>
              <a:t>7 All the above in sketch/thumbnails to go onto a package that has dimensions no larger than 200mm.</a:t>
            </a:r>
            <a:r>
              <a:rPr lang="en-GB" dirty="0"/>
              <a:t> </a:t>
            </a:r>
          </a:p>
        </p:txBody>
      </p:sp>
    </p:spTree>
    <p:extLst>
      <p:ext uri="{BB962C8B-B14F-4D97-AF65-F5344CB8AC3E}">
        <p14:creationId xmlns:p14="http://schemas.microsoft.com/office/powerpoint/2010/main" val="33980166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F5851-F84F-8E45-98C5-12DE08064E3F}"/>
              </a:ext>
            </a:extLst>
          </p:cNvPr>
          <p:cNvSpPr>
            <a:spLocks noGrp="1"/>
          </p:cNvSpPr>
          <p:nvPr>
            <p:ph type="title"/>
          </p:nvPr>
        </p:nvSpPr>
        <p:spPr>
          <a:xfrm>
            <a:off x="1006899" y="1188637"/>
            <a:ext cx="3459585" cy="4480726"/>
          </a:xfrm>
        </p:spPr>
        <p:txBody>
          <a:bodyPr>
            <a:normAutofit fontScale="90000"/>
          </a:bodyPr>
          <a:lstStyle/>
          <a:p>
            <a:pPr fontAlgn="base"/>
            <a:br>
              <a:rPr lang="en-GB" dirty="0"/>
            </a:br>
            <a:br>
              <a:rPr lang="en-GB" dirty="0"/>
            </a:br>
            <a:br>
              <a:rPr lang="en-GB" dirty="0"/>
            </a:br>
            <a:r>
              <a:rPr lang="en-GB" dirty="0"/>
              <a:t> </a:t>
            </a:r>
            <a:br>
              <a:rPr lang="en-GB" dirty="0"/>
            </a:br>
            <a:br>
              <a:rPr lang="en-GB" dirty="0"/>
            </a:br>
            <a:br>
              <a:rPr lang="en-US" dirty="0"/>
            </a:br>
            <a:r>
              <a:rPr lang="en-US" dirty="0"/>
              <a:t>Task 2 - Me, Myself and I </a:t>
            </a:r>
            <a:br>
              <a:rPr lang="en-US" dirty="0"/>
            </a:br>
            <a:br>
              <a:rPr lang="en-US" dirty="0"/>
            </a:br>
            <a:br>
              <a:rPr lang="en-US" dirty="0"/>
            </a:br>
            <a:r>
              <a:rPr lang="en-US" dirty="0"/>
              <a:t>What do I need to do?</a:t>
            </a:r>
            <a:r>
              <a:rPr lang="en-GB" dirty="0"/>
              <a:t> </a:t>
            </a:r>
            <a:br>
              <a:rPr lang="en-GB" dirty="0"/>
            </a:br>
            <a:br>
              <a:rPr lang="en-GB" dirty="0"/>
            </a:br>
            <a:r>
              <a:rPr lang="en-GB" dirty="0"/>
              <a:t> </a:t>
            </a:r>
            <a:br>
              <a:rPr lang="en-GB" dirty="0"/>
            </a:br>
            <a:br>
              <a:rPr lang="en-GB" dirty="0"/>
            </a:br>
            <a:br>
              <a:rPr lang="en-GB" dirty="0"/>
            </a:br>
            <a:br>
              <a:rPr lang="en-GB" dirty="0"/>
            </a:br>
            <a:r>
              <a:rPr lang="en-GB" b="1" dirty="0"/>
              <a:t> </a:t>
            </a:r>
            <a:br>
              <a:rPr lang="en-GB" dirty="0"/>
            </a:br>
            <a:br>
              <a:rPr lang="en-GB" dirty="0"/>
            </a:br>
            <a:endParaRPr lang="en-GB" dirty="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E992A8-C465-A749-9480-2C70A2A5C1C1}"/>
              </a:ext>
            </a:extLst>
          </p:cNvPr>
          <p:cNvSpPr>
            <a:spLocks noGrp="1"/>
          </p:cNvSpPr>
          <p:nvPr>
            <p:ph idx="1"/>
          </p:nvPr>
        </p:nvSpPr>
        <p:spPr>
          <a:xfrm>
            <a:off x="5138928" y="1338729"/>
            <a:ext cx="4795584" cy="4180542"/>
          </a:xfrm>
        </p:spPr>
        <p:txBody>
          <a:bodyPr anchor="ctr">
            <a:normAutofit/>
          </a:bodyPr>
          <a:lstStyle/>
          <a:p>
            <a:pPr fontAlgn="base"/>
            <a:r>
              <a:rPr lang="en-US" dirty="0"/>
              <a:t>This is all about ideas, sketches and process and a final made up package.</a:t>
            </a:r>
            <a:r>
              <a:rPr lang="en-GB" dirty="0"/>
              <a:t> </a:t>
            </a:r>
          </a:p>
          <a:p>
            <a:pPr fontAlgn="base"/>
            <a:r>
              <a:rPr lang="en-US" dirty="0"/>
              <a:t>You will need to hand in research, process and final made up package. </a:t>
            </a:r>
            <a:r>
              <a:rPr lang="en-GB" dirty="0"/>
              <a:t> </a:t>
            </a:r>
          </a:p>
          <a:p>
            <a:pPr fontAlgn="base"/>
            <a:r>
              <a:rPr lang="en-US" dirty="0"/>
              <a:t>More will be discussed in lectures and examples shown.</a:t>
            </a:r>
            <a:endParaRPr lang="en-GB" dirty="0"/>
          </a:p>
        </p:txBody>
      </p:sp>
    </p:spTree>
    <p:extLst>
      <p:ext uri="{BB962C8B-B14F-4D97-AF65-F5344CB8AC3E}">
        <p14:creationId xmlns:p14="http://schemas.microsoft.com/office/powerpoint/2010/main" val="31307361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F5851-F84F-8E45-98C5-12DE08064E3F}"/>
              </a:ext>
            </a:extLst>
          </p:cNvPr>
          <p:cNvSpPr>
            <a:spLocks noGrp="1"/>
          </p:cNvSpPr>
          <p:nvPr>
            <p:ph type="title"/>
          </p:nvPr>
        </p:nvSpPr>
        <p:spPr>
          <a:xfrm>
            <a:off x="1006899" y="1852863"/>
            <a:ext cx="3459585" cy="3816500"/>
          </a:xfrm>
        </p:spPr>
        <p:txBody>
          <a:bodyPr>
            <a:normAutofit fontScale="90000"/>
          </a:bodyPr>
          <a:lstStyle/>
          <a:p>
            <a:pPr fontAlgn="base"/>
            <a:br>
              <a:rPr lang="en-GB" dirty="0"/>
            </a:br>
            <a:br>
              <a:rPr lang="en-GB" dirty="0"/>
            </a:br>
            <a:br>
              <a:rPr lang="en-GB" dirty="0"/>
            </a:br>
            <a:r>
              <a:rPr lang="en-GB" dirty="0"/>
              <a:t> </a:t>
            </a:r>
            <a:br>
              <a:rPr lang="en-GB" dirty="0"/>
            </a:br>
            <a:br>
              <a:rPr lang="en-GB" dirty="0"/>
            </a:br>
            <a:br>
              <a:rPr lang="en-US" dirty="0"/>
            </a:br>
            <a:r>
              <a:rPr lang="en-US" dirty="0"/>
              <a:t>Task 2 - Me, Myself and I </a:t>
            </a:r>
            <a:br>
              <a:rPr lang="en-US" dirty="0"/>
            </a:br>
            <a:br>
              <a:rPr lang="en-US" dirty="0"/>
            </a:br>
            <a:br>
              <a:rPr lang="en-US" dirty="0"/>
            </a:br>
            <a:r>
              <a:rPr lang="en-US" dirty="0"/>
              <a:t>What do I need to do?</a:t>
            </a:r>
            <a:r>
              <a:rPr lang="en-GB" dirty="0"/>
              <a:t> </a:t>
            </a:r>
            <a:br>
              <a:rPr lang="en-GB" dirty="0"/>
            </a:br>
            <a:br>
              <a:rPr lang="en-GB" dirty="0"/>
            </a:br>
            <a:r>
              <a:rPr lang="en-GB" dirty="0"/>
              <a:t> </a:t>
            </a:r>
            <a:br>
              <a:rPr lang="en-GB" dirty="0"/>
            </a:br>
            <a:br>
              <a:rPr lang="en-GB" dirty="0"/>
            </a:br>
            <a:br>
              <a:rPr lang="en-GB" dirty="0"/>
            </a:br>
            <a:br>
              <a:rPr lang="en-GB" dirty="0"/>
            </a:br>
            <a:r>
              <a:rPr lang="en-GB" b="1" dirty="0"/>
              <a:t> </a:t>
            </a:r>
            <a:br>
              <a:rPr lang="en-GB" dirty="0"/>
            </a:br>
            <a:br>
              <a:rPr lang="en-GB" dirty="0"/>
            </a:br>
            <a:endParaRPr lang="en-GB" dirty="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E992A8-C465-A749-9480-2C70A2A5C1C1}"/>
              </a:ext>
            </a:extLst>
          </p:cNvPr>
          <p:cNvSpPr>
            <a:spLocks noGrp="1"/>
          </p:cNvSpPr>
          <p:nvPr>
            <p:ph idx="1"/>
          </p:nvPr>
        </p:nvSpPr>
        <p:spPr>
          <a:xfrm>
            <a:off x="5138928" y="1338729"/>
            <a:ext cx="4795584" cy="4180542"/>
          </a:xfrm>
        </p:spPr>
        <p:txBody>
          <a:bodyPr anchor="ctr">
            <a:normAutofit fontScale="92500"/>
          </a:bodyPr>
          <a:lstStyle/>
          <a:p>
            <a:pPr fontAlgn="base"/>
            <a:r>
              <a:rPr lang="en-US" dirty="0"/>
              <a:t>1. Final </a:t>
            </a:r>
            <a:r>
              <a:rPr lang="en-US" i="1" dirty="0"/>
              <a:t>A3 page showing research.</a:t>
            </a:r>
            <a:r>
              <a:rPr lang="en-US" dirty="0"/>
              <a:t> </a:t>
            </a:r>
            <a:r>
              <a:rPr lang="en-GB" dirty="0"/>
              <a:t> (Maximum 4 pages)</a:t>
            </a:r>
          </a:p>
          <a:p>
            <a:pPr fontAlgn="base"/>
            <a:r>
              <a:rPr lang="en-US" dirty="0"/>
              <a:t>2. Final </a:t>
            </a:r>
            <a:r>
              <a:rPr lang="en-US" i="1" dirty="0"/>
              <a:t>A3 page demonstrating the development of the thought process from the original research to final concept</a:t>
            </a:r>
            <a:r>
              <a:rPr lang="en-US" dirty="0"/>
              <a:t> </a:t>
            </a:r>
            <a:r>
              <a:rPr lang="en-GB" dirty="0"/>
              <a:t> (Maximum of 4 pages)</a:t>
            </a:r>
          </a:p>
          <a:p>
            <a:pPr fontAlgn="base">
              <a:lnSpc>
                <a:spcPct val="110000"/>
              </a:lnSpc>
            </a:pPr>
            <a:r>
              <a:rPr lang="en-US" dirty="0"/>
              <a:t>3. Final </a:t>
            </a:r>
            <a:r>
              <a:rPr lang="en-GB" i="1" dirty="0"/>
              <a:t>Made up packaging</a:t>
            </a:r>
            <a:r>
              <a:rPr lang="en-GB" dirty="0"/>
              <a:t> (see examples)</a:t>
            </a:r>
          </a:p>
        </p:txBody>
      </p:sp>
    </p:spTree>
    <p:extLst>
      <p:ext uri="{BB962C8B-B14F-4D97-AF65-F5344CB8AC3E}">
        <p14:creationId xmlns:p14="http://schemas.microsoft.com/office/powerpoint/2010/main" val="38678806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F5851-F84F-8E45-98C5-12DE08064E3F}"/>
              </a:ext>
            </a:extLst>
          </p:cNvPr>
          <p:cNvSpPr>
            <a:spLocks noGrp="1"/>
          </p:cNvSpPr>
          <p:nvPr>
            <p:ph type="title"/>
          </p:nvPr>
        </p:nvSpPr>
        <p:spPr>
          <a:xfrm>
            <a:off x="1006899" y="1852863"/>
            <a:ext cx="3459585" cy="3816500"/>
          </a:xfrm>
        </p:spPr>
        <p:txBody>
          <a:bodyPr>
            <a:normAutofit fontScale="90000"/>
          </a:bodyPr>
          <a:lstStyle/>
          <a:p>
            <a:pPr fontAlgn="base"/>
            <a:br>
              <a:rPr lang="en-GB" dirty="0"/>
            </a:br>
            <a:br>
              <a:rPr lang="en-GB" dirty="0"/>
            </a:br>
            <a:br>
              <a:rPr lang="en-GB" dirty="0"/>
            </a:br>
            <a:r>
              <a:rPr lang="en-GB" dirty="0"/>
              <a:t> </a:t>
            </a:r>
            <a:br>
              <a:rPr lang="en-GB" dirty="0"/>
            </a:br>
            <a:br>
              <a:rPr lang="en-GB" dirty="0"/>
            </a:br>
            <a:br>
              <a:rPr lang="en-GB" dirty="0"/>
            </a:br>
            <a:r>
              <a:rPr lang="en-US" dirty="0"/>
              <a:t>When sending files Please make sure you name correctly:</a:t>
            </a:r>
            <a:br>
              <a:rPr lang="en-GB" dirty="0"/>
            </a:br>
            <a:br>
              <a:rPr lang="en-GB" dirty="0"/>
            </a:br>
            <a:br>
              <a:rPr lang="en-GB" dirty="0"/>
            </a:br>
            <a:r>
              <a:rPr lang="en-GB" dirty="0"/>
              <a:t> </a:t>
            </a:r>
            <a:br>
              <a:rPr lang="en-GB" dirty="0"/>
            </a:br>
            <a:br>
              <a:rPr lang="en-GB" dirty="0"/>
            </a:br>
            <a:br>
              <a:rPr lang="en-GB" dirty="0"/>
            </a:br>
            <a:br>
              <a:rPr lang="en-GB" dirty="0"/>
            </a:br>
            <a:r>
              <a:rPr lang="en-GB" b="1" dirty="0"/>
              <a:t> </a:t>
            </a:r>
            <a:br>
              <a:rPr lang="en-GB" dirty="0"/>
            </a:br>
            <a:br>
              <a:rPr lang="en-GB" dirty="0"/>
            </a:br>
            <a:endParaRPr lang="en-GB" dirty="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E992A8-C465-A749-9480-2C70A2A5C1C1}"/>
              </a:ext>
            </a:extLst>
          </p:cNvPr>
          <p:cNvSpPr>
            <a:spLocks noGrp="1"/>
          </p:cNvSpPr>
          <p:nvPr>
            <p:ph idx="1"/>
          </p:nvPr>
        </p:nvSpPr>
        <p:spPr>
          <a:xfrm>
            <a:off x="4788217" y="1338729"/>
            <a:ext cx="6946420" cy="4180542"/>
          </a:xfrm>
        </p:spPr>
        <p:txBody>
          <a:bodyPr anchor="ctr">
            <a:normAutofit/>
          </a:bodyPr>
          <a:lstStyle/>
          <a:p>
            <a:pPr>
              <a:lnSpc>
                <a:spcPct val="160000"/>
              </a:lnSpc>
            </a:pPr>
            <a:r>
              <a:rPr lang="en-US" sz="2000" dirty="0"/>
              <a:t>NAME, Module, Project</a:t>
            </a:r>
            <a:endParaRPr lang="en-GB" sz="2000" dirty="0"/>
          </a:p>
          <a:p>
            <a:pPr marL="0" indent="0">
              <a:lnSpc>
                <a:spcPct val="160000"/>
              </a:lnSpc>
              <a:buNone/>
            </a:pPr>
            <a:r>
              <a:rPr lang="en-US" sz="2000" dirty="0"/>
              <a:t>For example</a:t>
            </a:r>
            <a:endParaRPr lang="en-GB" sz="2000" dirty="0"/>
          </a:p>
          <a:p>
            <a:pPr marL="0" indent="0">
              <a:lnSpc>
                <a:spcPct val="160000"/>
              </a:lnSpc>
              <a:buNone/>
            </a:pPr>
            <a:r>
              <a:rPr lang="en-US" sz="2000" dirty="0"/>
              <a:t>DORIS EDWARDS Visual Studies 1 Memory </a:t>
            </a:r>
            <a:endParaRPr lang="en-GB" sz="2000" dirty="0"/>
          </a:p>
          <a:p>
            <a:pPr marL="0" indent="0">
              <a:lnSpc>
                <a:spcPct val="160000"/>
              </a:lnSpc>
              <a:buNone/>
            </a:pPr>
            <a:r>
              <a:rPr lang="en-US" sz="2000" dirty="0"/>
              <a:t>DORIS EDWARDS Visual Studies 1 Me, Myself and I Packaging</a:t>
            </a:r>
            <a:endParaRPr lang="en-GB" sz="2000" dirty="0"/>
          </a:p>
          <a:p>
            <a:pPr marL="0" indent="0">
              <a:lnSpc>
                <a:spcPct val="160000"/>
              </a:lnSpc>
              <a:buNone/>
            </a:pPr>
            <a:r>
              <a:rPr lang="en-US" sz="2000" dirty="0"/>
              <a:t>DORIS EDWARDS Visual Studies 1 Collection of Projects</a:t>
            </a:r>
            <a:endParaRPr lang="en-GB" sz="2000" dirty="0"/>
          </a:p>
        </p:txBody>
      </p:sp>
    </p:spTree>
    <p:extLst>
      <p:ext uri="{BB962C8B-B14F-4D97-AF65-F5344CB8AC3E}">
        <p14:creationId xmlns:p14="http://schemas.microsoft.com/office/powerpoint/2010/main" val="21255600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ight Triangle 25">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F5851-F84F-8E45-98C5-12DE08064E3F}"/>
              </a:ext>
            </a:extLst>
          </p:cNvPr>
          <p:cNvSpPr>
            <a:spLocks noGrp="1"/>
          </p:cNvSpPr>
          <p:nvPr>
            <p:ph type="title"/>
          </p:nvPr>
        </p:nvSpPr>
        <p:spPr>
          <a:xfrm>
            <a:off x="1006900" y="1188637"/>
            <a:ext cx="3057101" cy="4480726"/>
          </a:xfrm>
        </p:spPr>
        <p:txBody>
          <a:bodyPr>
            <a:normAutofit/>
          </a:bodyPr>
          <a:lstStyle/>
          <a:p>
            <a:pPr algn="r" fontAlgn="base"/>
            <a:br>
              <a:rPr lang="en-GB" sz="2100"/>
            </a:br>
            <a:br>
              <a:rPr lang="en-GB" sz="2100"/>
            </a:br>
            <a:br>
              <a:rPr lang="en-GB" sz="2100"/>
            </a:br>
            <a:r>
              <a:rPr lang="en-GB" sz="2100"/>
              <a:t> </a:t>
            </a:r>
            <a:br>
              <a:rPr lang="en-GB" sz="2100"/>
            </a:br>
            <a:br>
              <a:rPr lang="en-GB" sz="2100"/>
            </a:br>
            <a:br>
              <a:rPr lang="en-US" sz="2100"/>
            </a:br>
            <a:r>
              <a:rPr lang="en-GB" sz="2100"/>
              <a:t>Reading Lists</a:t>
            </a:r>
            <a:br>
              <a:rPr lang="en-GB" sz="2100"/>
            </a:br>
            <a:br>
              <a:rPr lang="en-GB" sz="2100"/>
            </a:br>
            <a:r>
              <a:rPr lang="en-GB" sz="2100"/>
              <a:t> </a:t>
            </a:r>
            <a:br>
              <a:rPr lang="en-GB" sz="2100"/>
            </a:br>
            <a:br>
              <a:rPr lang="en-GB" sz="2100"/>
            </a:br>
            <a:br>
              <a:rPr lang="en-GB" sz="2100"/>
            </a:br>
            <a:br>
              <a:rPr lang="en-GB" sz="2100"/>
            </a:br>
            <a:r>
              <a:rPr lang="en-GB" sz="2100" b="1"/>
              <a:t> </a:t>
            </a:r>
            <a:br>
              <a:rPr lang="en-GB" sz="2100"/>
            </a:br>
            <a:br>
              <a:rPr lang="en-GB" sz="2100"/>
            </a:br>
            <a:endParaRPr lang="en-GB" sz="2100"/>
          </a:p>
        </p:txBody>
      </p:sp>
      <p:cxnSp>
        <p:nvCxnSpPr>
          <p:cNvPr id="30" name="Straight Connector 29">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3">
            <a:extLst>
              <a:ext uri="{FF2B5EF4-FFF2-40B4-BE49-F238E27FC236}">
                <a16:creationId xmlns:a16="http://schemas.microsoft.com/office/drawing/2014/main" id="{2D5442AC-9499-6845-AACB-89A3919B5979}"/>
              </a:ext>
            </a:extLst>
          </p:cNvPr>
          <p:cNvGraphicFramePr>
            <a:graphicFrameLocks noGrp="1"/>
          </p:cNvGraphicFramePr>
          <p:nvPr>
            <p:ph idx="1"/>
          </p:nvPr>
        </p:nvGraphicFramePr>
        <p:xfrm>
          <a:off x="5170778" y="1592667"/>
          <a:ext cx="4780416" cy="3672667"/>
        </p:xfrm>
        <a:graphic>
          <a:graphicData uri="http://schemas.openxmlformats.org/drawingml/2006/table">
            <a:tbl>
              <a:tblPr firstRow="1" firstCol="1" bandRow="1">
                <a:tableStyleId>{5C22544A-7EE6-4342-B048-85BDC9FD1C3A}</a:tableStyleId>
              </a:tblPr>
              <a:tblGrid>
                <a:gridCol w="1512424">
                  <a:extLst>
                    <a:ext uri="{9D8B030D-6E8A-4147-A177-3AD203B41FA5}">
                      <a16:colId xmlns:a16="http://schemas.microsoft.com/office/drawing/2014/main" val="1980569763"/>
                    </a:ext>
                  </a:extLst>
                </a:gridCol>
                <a:gridCol w="3267992">
                  <a:extLst>
                    <a:ext uri="{9D8B030D-6E8A-4147-A177-3AD203B41FA5}">
                      <a16:colId xmlns:a16="http://schemas.microsoft.com/office/drawing/2014/main" val="1691364488"/>
                    </a:ext>
                  </a:extLst>
                </a:gridCol>
              </a:tblGrid>
              <a:tr h="783502">
                <a:tc>
                  <a:txBody>
                    <a:bodyPr/>
                    <a:lstStyle/>
                    <a:p>
                      <a:pPr>
                        <a:spcAft>
                          <a:spcPts val="600"/>
                        </a:spcAft>
                      </a:pPr>
                      <a:r>
                        <a:rPr lang="en-US" sz="1600">
                          <a:effectLst/>
                        </a:rPr>
                        <a:t>Berger, J  (2008)</a:t>
                      </a:r>
                      <a:endParaRPr lang="en-GB" sz="1300">
                        <a:effectLst/>
                        <a:latin typeface="Cambria" panose="02040503050406030204" pitchFamily="18" charset="0"/>
                        <a:ea typeface="Times New Roman" panose="02020603050405020304" pitchFamily="18" charset="0"/>
                        <a:cs typeface="Times New Roman" panose="02020603050405020304" pitchFamily="18" charset="0"/>
                      </a:endParaRPr>
                    </a:p>
                  </a:txBody>
                  <a:tcPr marL="91817" marR="91817" marT="0" marB="0"/>
                </a:tc>
                <a:tc>
                  <a:txBody>
                    <a:bodyPr/>
                    <a:lstStyle/>
                    <a:p>
                      <a:pPr>
                        <a:spcAft>
                          <a:spcPts val="600"/>
                        </a:spcAft>
                      </a:pPr>
                      <a:r>
                        <a:rPr lang="en-US" sz="1600">
                          <a:effectLst/>
                        </a:rPr>
                        <a:t>Ways of Seeing, Penguin Classics, London, (Reprint edition)</a:t>
                      </a:r>
                      <a:endParaRPr lang="en-GB" sz="1300">
                        <a:effectLst/>
                        <a:latin typeface="Cambria" panose="02040503050406030204" pitchFamily="18" charset="0"/>
                        <a:ea typeface="Times New Roman" panose="02020603050405020304" pitchFamily="18" charset="0"/>
                        <a:cs typeface="Times New Roman" panose="02020603050405020304" pitchFamily="18" charset="0"/>
                      </a:endParaRPr>
                    </a:p>
                  </a:txBody>
                  <a:tcPr marL="91817" marR="91817" marT="0" marB="0"/>
                </a:tc>
                <a:extLst>
                  <a:ext uri="{0D108BD9-81ED-4DB2-BD59-A6C34878D82A}">
                    <a16:rowId xmlns:a16="http://schemas.microsoft.com/office/drawing/2014/main" val="787480646"/>
                  </a:ext>
                </a:extLst>
              </a:tr>
              <a:tr h="538658">
                <a:tc>
                  <a:txBody>
                    <a:bodyPr/>
                    <a:lstStyle/>
                    <a:p>
                      <a:pPr>
                        <a:spcAft>
                          <a:spcPts val="600"/>
                        </a:spcAft>
                      </a:pPr>
                      <a:r>
                        <a:rPr lang="en-US" sz="1600">
                          <a:effectLst/>
                        </a:rPr>
                        <a:t>Ingledew, (2011)</a:t>
                      </a:r>
                      <a:endParaRPr lang="en-GB" sz="1300">
                        <a:effectLst/>
                        <a:latin typeface="Cambria" panose="02040503050406030204" pitchFamily="18" charset="0"/>
                        <a:ea typeface="Times New Roman" panose="02020603050405020304" pitchFamily="18" charset="0"/>
                        <a:cs typeface="Times New Roman" panose="02020603050405020304" pitchFamily="18" charset="0"/>
                      </a:endParaRPr>
                    </a:p>
                  </a:txBody>
                  <a:tcPr marL="91817" marR="91817" marT="0" marB="0"/>
                </a:tc>
                <a:tc>
                  <a:txBody>
                    <a:bodyPr/>
                    <a:lstStyle/>
                    <a:p>
                      <a:pPr>
                        <a:spcAft>
                          <a:spcPts val="600"/>
                        </a:spcAft>
                      </a:pPr>
                      <a:r>
                        <a:rPr lang="en-US" sz="1600">
                          <a:effectLst/>
                        </a:rPr>
                        <a:t>A-Z of Visual Ideas: How to Solve any Creative Brief. Lawrence King</a:t>
                      </a:r>
                      <a:endParaRPr lang="en-GB" sz="1300">
                        <a:effectLst/>
                        <a:latin typeface="Cambria" panose="02040503050406030204" pitchFamily="18" charset="0"/>
                        <a:ea typeface="Times New Roman" panose="02020603050405020304" pitchFamily="18" charset="0"/>
                        <a:cs typeface="Times New Roman" panose="02020603050405020304" pitchFamily="18" charset="0"/>
                      </a:endParaRPr>
                    </a:p>
                  </a:txBody>
                  <a:tcPr marL="91817" marR="91817" marT="0" marB="0"/>
                </a:tc>
                <a:extLst>
                  <a:ext uri="{0D108BD9-81ED-4DB2-BD59-A6C34878D82A}">
                    <a16:rowId xmlns:a16="http://schemas.microsoft.com/office/drawing/2014/main" val="2450234914"/>
                  </a:ext>
                </a:extLst>
              </a:tr>
              <a:tr h="538658">
                <a:tc>
                  <a:txBody>
                    <a:bodyPr/>
                    <a:lstStyle/>
                    <a:p>
                      <a:pPr>
                        <a:spcAft>
                          <a:spcPts val="600"/>
                        </a:spcAft>
                      </a:pPr>
                      <a:r>
                        <a:rPr lang="en-US" sz="1600">
                          <a:effectLst/>
                        </a:rPr>
                        <a:t>Kemp, M (2015)</a:t>
                      </a:r>
                      <a:endParaRPr lang="en-GB" sz="1300">
                        <a:effectLst/>
                        <a:latin typeface="Cambria" panose="02040503050406030204" pitchFamily="18" charset="0"/>
                        <a:ea typeface="Times New Roman" panose="02020603050405020304" pitchFamily="18" charset="0"/>
                        <a:cs typeface="Times New Roman" panose="02020603050405020304" pitchFamily="18" charset="0"/>
                      </a:endParaRPr>
                    </a:p>
                  </a:txBody>
                  <a:tcPr marL="91817" marR="91817" marT="0" marB="0"/>
                </a:tc>
                <a:tc>
                  <a:txBody>
                    <a:bodyPr/>
                    <a:lstStyle/>
                    <a:p>
                      <a:pPr>
                        <a:spcAft>
                          <a:spcPts val="600"/>
                        </a:spcAft>
                      </a:pPr>
                      <a:r>
                        <a:rPr lang="en-US" sz="1600">
                          <a:effectLst/>
                        </a:rPr>
                        <a:t>Art in History, Profile Books: London</a:t>
                      </a:r>
                      <a:endParaRPr lang="en-GB" sz="1300">
                        <a:effectLst/>
                        <a:latin typeface="Cambria" panose="02040503050406030204" pitchFamily="18" charset="0"/>
                        <a:ea typeface="Times New Roman" panose="02020603050405020304" pitchFamily="18" charset="0"/>
                        <a:cs typeface="Times New Roman" panose="02020603050405020304" pitchFamily="18" charset="0"/>
                      </a:endParaRPr>
                    </a:p>
                  </a:txBody>
                  <a:tcPr marL="91817" marR="91817" marT="0" marB="0"/>
                </a:tc>
                <a:extLst>
                  <a:ext uri="{0D108BD9-81ED-4DB2-BD59-A6C34878D82A}">
                    <a16:rowId xmlns:a16="http://schemas.microsoft.com/office/drawing/2014/main" val="546828262"/>
                  </a:ext>
                </a:extLst>
              </a:tr>
              <a:tr h="1028347">
                <a:tc>
                  <a:txBody>
                    <a:bodyPr/>
                    <a:lstStyle/>
                    <a:p>
                      <a:pPr>
                        <a:spcAft>
                          <a:spcPts val="600"/>
                        </a:spcAft>
                      </a:pPr>
                      <a:r>
                        <a:rPr lang="en-US" sz="1600">
                          <a:effectLst/>
                        </a:rPr>
                        <a:t>Gregory, D (2015)</a:t>
                      </a:r>
                      <a:endParaRPr lang="en-GB" sz="1300">
                        <a:effectLst/>
                        <a:latin typeface="Cambria" panose="02040503050406030204" pitchFamily="18" charset="0"/>
                        <a:ea typeface="Times New Roman" panose="02020603050405020304" pitchFamily="18" charset="0"/>
                        <a:cs typeface="Times New Roman" panose="02020603050405020304" pitchFamily="18" charset="0"/>
                      </a:endParaRPr>
                    </a:p>
                  </a:txBody>
                  <a:tcPr marL="91817" marR="91817" marT="0" marB="0"/>
                </a:tc>
                <a:tc>
                  <a:txBody>
                    <a:bodyPr/>
                    <a:lstStyle/>
                    <a:p>
                      <a:pPr>
                        <a:spcAft>
                          <a:spcPts val="600"/>
                        </a:spcAft>
                      </a:pPr>
                      <a:r>
                        <a:rPr lang="en-US" sz="1600">
                          <a:effectLst/>
                        </a:rPr>
                        <a:t>Art Before Breakfast: A Zillion Ways to be More Creative No Matter How Busy You Are. USA: Published Chronicle Books</a:t>
                      </a:r>
                      <a:endParaRPr lang="en-GB" sz="1300">
                        <a:effectLst/>
                        <a:latin typeface="Cambria" panose="02040503050406030204" pitchFamily="18" charset="0"/>
                        <a:ea typeface="Times New Roman" panose="02020603050405020304" pitchFamily="18" charset="0"/>
                        <a:cs typeface="Times New Roman" panose="02020603050405020304" pitchFamily="18" charset="0"/>
                      </a:endParaRPr>
                    </a:p>
                  </a:txBody>
                  <a:tcPr marL="91817" marR="91817" marT="0" marB="0"/>
                </a:tc>
                <a:extLst>
                  <a:ext uri="{0D108BD9-81ED-4DB2-BD59-A6C34878D82A}">
                    <a16:rowId xmlns:a16="http://schemas.microsoft.com/office/drawing/2014/main" val="619043449"/>
                  </a:ext>
                </a:extLst>
              </a:tr>
              <a:tr h="783502">
                <a:tc>
                  <a:txBody>
                    <a:bodyPr/>
                    <a:lstStyle/>
                    <a:p>
                      <a:pPr>
                        <a:spcAft>
                          <a:spcPts val="600"/>
                        </a:spcAft>
                      </a:pPr>
                      <a:r>
                        <a:rPr lang="en-US" sz="1600">
                          <a:effectLst/>
                        </a:rPr>
                        <a:t>Sturken, M &amp; Cartwright, L (2009)</a:t>
                      </a:r>
                      <a:endParaRPr lang="en-GB" sz="1300">
                        <a:effectLst/>
                        <a:latin typeface="Cambria" panose="02040503050406030204" pitchFamily="18" charset="0"/>
                        <a:ea typeface="Times New Roman" panose="02020603050405020304" pitchFamily="18" charset="0"/>
                        <a:cs typeface="Times New Roman" panose="02020603050405020304" pitchFamily="18" charset="0"/>
                      </a:endParaRPr>
                    </a:p>
                  </a:txBody>
                  <a:tcPr marL="91817" marR="91817" marT="0" marB="0"/>
                </a:tc>
                <a:tc>
                  <a:txBody>
                    <a:bodyPr/>
                    <a:lstStyle/>
                    <a:p>
                      <a:pPr>
                        <a:spcAft>
                          <a:spcPts val="600"/>
                        </a:spcAft>
                      </a:pPr>
                      <a:r>
                        <a:rPr lang="en-US" sz="1600">
                          <a:effectLst/>
                        </a:rPr>
                        <a:t>Practices of Looking 2</a:t>
                      </a:r>
                      <a:r>
                        <a:rPr lang="en-US" sz="1600" baseline="30000">
                          <a:effectLst/>
                        </a:rPr>
                        <a:t>nd</a:t>
                      </a:r>
                      <a:r>
                        <a:rPr lang="en-US" sz="1600">
                          <a:effectLst/>
                        </a:rPr>
                        <a:t> edition, Oxford U.P., Oxford</a:t>
                      </a:r>
                      <a:endParaRPr lang="en-GB" sz="1300">
                        <a:effectLst/>
                        <a:latin typeface="Cambria" panose="02040503050406030204" pitchFamily="18" charset="0"/>
                        <a:ea typeface="Times New Roman" panose="02020603050405020304" pitchFamily="18" charset="0"/>
                        <a:cs typeface="Times New Roman" panose="02020603050405020304" pitchFamily="18" charset="0"/>
                      </a:endParaRPr>
                    </a:p>
                  </a:txBody>
                  <a:tcPr marL="91817" marR="91817" marT="0" marB="0"/>
                </a:tc>
                <a:extLst>
                  <a:ext uri="{0D108BD9-81ED-4DB2-BD59-A6C34878D82A}">
                    <a16:rowId xmlns:a16="http://schemas.microsoft.com/office/drawing/2014/main" val="1583350997"/>
                  </a:ext>
                </a:extLst>
              </a:tr>
            </a:tbl>
          </a:graphicData>
        </a:graphic>
      </p:graphicFrame>
    </p:spTree>
    <p:extLst>
      <p:ext uri="{BB962C8B-B14F-4D97-AF65-F5344CB8AC3E}">
        <p14:creationId xmlns:p14="http://schemas.microsoft.com/office/powerpoint/2010/main" val="36121946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F5851-F84F-8E45-98C5-12DE08064E3F}"/>
              </a:ext>
            </a:extLst>
          </p:cNvPr>
          <p:cNvSpPr>
            <a:spLocks noGrp="1"/>
          </p:cNvSpPr>
          <p:nvPr>
            <p:ph type="title"/>
          </p:nvPr>
        </p:nvSpPr>
        <p:spPr>
          <a:xfrm>
            <a:off x="1006899" y="1852863"/>
            <a:ext cx="3459585" cy="3816500"/>
          </a:xfrm>
        </p:spPr>
        <p:txBody>
          <a:bodyPr>
            <a:normAutofit fontScale="90000"/>
          </a:bodyPr>
          <a:lstStyle/>
          <a:p>
            <a:pPr fontAlgn="base"/>
            <a:br>
              <a:rPr lang="en-GB" dirty="0"/>
            </a:br>
            <a:br>
              <a:rPr lang="en-GB" dirty="0"/>
            </a:br>
            <a:br>
              <a:rPr lang="en-GB" dirty="0"/>
            </a:br>
            <a:r>
              <a:rPr lang="en-GB" dirty="0"/>
              <a:t> </a:t>
            </a:r>
            <a:br>
              <a:rPr lang="en-GB" dirty="0"/>
            </a:br>
            <a:br>
              <a:rPr lang="en-GB" dirty="0"/>
            </a:br>
            <a:br>
              <a:rPr lang="en-GB" dirty="0"/>
            </a:br>
            <a:r>
              <a:rPr lang="en-US" dirty="0"/>
              <a:t>Reading Lists specific to Graphic Design</a:t>
            </a:r>
            <a:br>
              <a:rPr lang="en-GB" dirty="0"/>
            </a:br>
            <a:br>
              <a:rPr lang="en-GB" dirty="0"/>
            </a:br>
            <a:br>
              <a:rPr lang="en-GB" dirty="0"/>
            </a:br>
            <a:r>
              <a:rPr lang="en-GB" dirty="0"/>
              <a:t> </a:t>
            </a:r>
            <a:br>
              <a:rPr lang="en-GB" dirty="0"/>
            </a:br>
            <a:br>
              <a:rPr lang="en-GB" dirty="0"/>
            </a:br>
            <a:br>
              <a:rPr lang="en-GB" dirty="0"/>
            </a:br>
            <a:br>
              <a:rPr lang="en-GB" dirty="0"/>
            </a:br>
            <a:r>
              <a:rPr lang="en-GB" b="1" dirty="0"/>
              <a:t> </a:t>
            </a:r>
            <a:br>
              <a:rPr lang="en-GB" dirty="0"/>
            </a:br>
            <a:br>
              <a:rPr lang="en-GB" dirty="0"/>
            </a:br>
            <a:endParaRPr lang="en-GB" dirty="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E992A8-C465-A749-9480-2C70A2A5C1C1}"/>
              </a:ext>
            </a:extLst>
          </p:cNvPr>
          <p:cNvSpPr>
            <a:spLocks noGrp="1"/>
          </p:cNvSpPr>
          <p:nvPr>
            <p:ph idx="1"/>
          </p:nvPr>
        </p:nvSpPr>
        <p:spPr>
          <a:xfrm>
            <a:off x="4788217" y="1338729"/>
            <a:ext cx="6946420" cy="4180542"/>
          </a:xfrm>
        </p:spPr>
        <p:txBody>
          <a:bodyPr anchor="ctr">
            <a:normAutofit fontScale="62500" lnSpcReduction="20000"/>
          </a:bodyPr>
          <a:lstStyle/>
          <a:p>
            <a:pPr>
              <a:lnSpc>
                <a:spcPct val="120000"/>
              </a:lnSpc>
            </a:pPr>
            <a:r>
              <a:rPr lang="en-US" b="1" dirty="0"/>
              <a:t>Recommended for Graphic Design</a:t>
            </a:r>
            <a:endParaRPr lang="en-GB" dirty="0"/>
          </a:p>
          <a:p>
            <a:pPr>
              <a:lnSpc>
                <a:spcPct val="120000"/>
              </a:lnSpc>
            </a:pPr>
            <a:r>
              <a:rPr lang="en-US" dirty="0"/>
              <a:t>S Heller M Ilic, 2006, </a:t>
            </a:r>
            <a:r>
              <a:rPr lang="en-US" dirty="0" err="1"/>
              <a:t>Handwritten,Thames</a:t>
            </a:r>
            <a:r>
              <a:rPr lang="en-US" dirty="0"/>
              <a:t> &amp; Hudson,</a:t>
            </a:r>
            <a:endParaRPr lang="en-GB" dirty="0"/>
          </a:p>
          <a:p>
            <a:pPr>
              <a:lnSpc>
                <a:spcPct val="120000"/>
              </a:lnSpc>
            </a:pPr>
            <a:r>
              <a:rPr lang="en-US" dirty="0"/>
              <a:t>S Fanelli, 2007 Sometimes I think, Sometimes I am, Tate Publishing</a:t>
            </a:r>
            <a:endParaRPr lang="en-GB" dirty="0"/>
          </a:p>
          <a:p>
            <a:pPr>
              <a:lnSpc>
                <a:spcPct val="120000"/>
              </a:lnSpc>
            </a:pPr>
            <a:r>
              <a:rPr lang="en-US" dirty="0"/>
              <a:t>A Gerber, 2004, All Messed Up, Unpredictable Graphics, Laurence King Publishing.</a:t>
            </a:r>
            <a:endParaRPr lang="en-GB" dirty="0"/>
          </a:p>
          <a:p>
            <a:pPr>
              <a:lnSpc>
                <a:spcPct val="120000"/>
              </a:lnSpc>
            </a:pPr>
            <a:r>
              <a:rPr lang="en-US" dirty="0"/>
              <a:t>Creative Review </a:t>
            </a:r>
            <a:endParaRPr lang="en-GB" dirty="0"/>
          </a:p>
          <a:p>
            <a:pPr>
              <a:lnSpc>
                <a:spcPct val="120000"/>
              </a:lnSpc>
            </a:pPr>
            <a:r>
              <a:rPr lang="en-US" dirty="0"/>
              <a:t>Eye</a:t>
            </a:r>
            <a:endParaRPr lang="en-GB" dirty="0"/>
          </a:p>
          <a:p>
            <a:pPr>
              <a:lnSpc>
                <a:spcPct val="120000"/>
              </a:lnSpc>
            </a:pPr>
            <a:r>
              <a:rPr lang="en-US" dirty="0"/>
              <a:t>Computer Arts and other magazines in the Library, don’t be restricted by only going to find Graphics. There is a wide range of subscriptions.  Don’t stick to what you know.</a:t>
            </a:r>
            <a:endParaRPr lang="en-GB" dirty="0"/>
          </a:p>
          <a:p>
            <a:pPr>
              <a:lnSpc>
                <a:spcPct val="120000"/>
              </a:lnSpc>
            </a:pPr>
            <a:r>
              <a:rPr lang="en-GB" dirty="0"/>
              <a:t>Links also on </a:t>
            </a:r>
            <a:r>
              <a:rPr lang="en-GB" dirty="0" err="1"/>
              <a:t>moodle</a:t>
            </a:r>
            <a:r>
              <a:rPr lang="en-GB" dirty="0"/>
              <a:t>.</a:t>
            </a:r>
          </a:p>
        </p:txBody>
      </p:sp>
    </p:spTree>
    <p:extLst>
      <p:ext uri="{BB962C8B-B14F-4D97-AF65-F5344CB8AC3E}">
        <p14:creationId xmlns:p14="http://schemas.microsoft.com/office/powerpoint/2010/main" val="27252744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F5851-F84F-8E45-98C5-12DE08064E3F}"/>
              </a:ext>
            </a:extLst>
          </p:cNvPr>
          <p:cNvSpPr>
            <a:spLocks noGrp="1"/>
          </p:cNvSpPr>
          <p:nvPr>
            <p:ph type="title"/>
          </p:nvPr>
        </p:nvSpPr>
        <p:spPr>
          <a:xfrm>
            <a:off x="1006899" y="1852863"/>
            <a:ext cx="3459585" cy="3816500"/>
          </a:xfrm>
        </p:spPr>
        <p:txBody>
          <a:bodyPr>
            <a:normAutofit fontScale="90000"/>
          </a:bodyPr>
          <a:lstStyle/>
          <a:p>
            <a:pPr fontAlgn="base"/>
            <a:br>
              <a:rPr lang="en-GB" dirty="0"/>
            </a:br>
            <a:br>
              <a:rPr lang="en-GB" dirty="0"/>
            </a:br>
            <a:br>
              <a:rPr lang="en-GB" dirty="0"/>
            </a:br>
            <a:r>
              <a:rPr lang="en-GB" dirty="0"/>
              <a:t> </a:t>
            </a:r>
            <a:br>
              <a:rPr lang="en-GB" dirty="0"/>
            </a:br>
            <a:br>
              <a:rPr lang="en-GB" dirty="0"/>
            </a:br>
            <a:br>
              <a:rPr lang="en-GB" dirty="0"/>
            </a:br>
            <a:br>
              <a:rPr lang="en-GB" dirty="0"/>
            </a:br>
            <a:br>
              <a:rPr lang="en-GB" dirty="0"/>
            </a:br>
            <a:r>
              <a:rPr lang="en-GB" dirty="0"/>
              <a:t>Engagement with Literature Skills (Marks Available: 20 out of 100)</a:t>
            </a:r>
            <a:br>
              <a:rPr lang="en-GB" dirty="0"/>
            </a:br>
            <a:br>
              <a:rPr lang="en-GB" dirty="0"/>
            </a:br>
            <a:br>
              <a:rPr lang="en-GB" dirty="0"/>
            </a:br>
            <a:br>
              <a:rPr lang="en-GB" dirty="0"/>
            </a:br>
            <a:r>
              <a:rPr lang="en-GB" dirty="0"/>
              <a:t> </a:t>
            </a:r>
            <a:br>
              <a:rPr lang="en-GB" dirty="0"/>
            </a:br>
            <a:br>
              <a:rPr lang="en-GB" dirty="0"/>
            </a:br>
            <a:br>
              <a:rPr lang="en-GB" dirty="0"/>
            </a:br>
            <a:br>
              <a:rPr lang="en-GB" dirty="0"/>
            </a:br>
            <a:r>
              <a:rPr lang="en-GB" b="1" dirty="0"/>
              <a:t> </a:t>
            </a:r>
            <a:br>
              <a:rPr lang="en-GB" dirty="0"/>
            </a:br>
            <a:br>
              <a:rPr lang="en-GB" dirty="0"/>
            </a:br>
            <a:endParaRPr lang="en-GB" dirty="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E992A8-C465-A749-9480-2C70A2A5C1C1}"/>
              </a:ext>
            </a:extLst>
          </p:cNvPr>
          <p:cNvSpPr>
            <a:spLocks noGrp="1"/>
          </p:cNvSpPr>
          <p:nvPr>
            <p:ph idx="1"/>
          </p:nvPr>
        </p:nvSpPr>
        <p:spPr>
          <a:xfrm>
            <a:off x="4788217" y="1338729"/>
            <a:ext cx="6946420" cy="4180542"/>
          </a:xfrm>
        </p:spPr>
        <p:txBody>
          <a:bodyPr anchor="ctr">
            <a:normAutofit/>
          </a:bodyPr>
          <a:lstStyle/>
          <a:p>
            <a:pPr lvl="0"/>
            <a:r>
              <a:rPr lang="en-GB" b="1" dirty="0"/>
              <a:t>Engagement with Literature Skills (Marks Available: 20 out of 100)</a:t>
            </a:r>
            <a:endParaRPr lang="en-GB" dirty="0"/>
          </a:p>
          <a:p>
            <a:pPr marL="0" indent="0">
              <a:buNone/>
            </a:pPr>
            <a:br>
              <a:rPr lang="en-GB" b="1" dirty="0"/>
            </a:br>
            <a:r>
              <a:rPr lang="en-GB" b="1" dirty="0"/>
              <a:t>Guidance specific to this assessment:</a:t>
            </a:r>
            <a:r>
              <a:rPr lang="en-GB" dirty="0"/>
              <a:t> Show clear evidence of a range and depth of relevant research and analysis, and meaningful, personal annotation of work and practitioners in context of the set brief. This is needed for </a:t>
            </a:r>
            <a:r>
              <a:rPr lang="en-GB" b="1" dirty="0"/>
              <a:t>Task Two only</a:t>
            </a:r>
            <a:r>
              <a:rPr lang="en-GB" i="1" dirty="0"/>
              <a:t>.</a:t>
            </a:r>
            <a:endParaRPr lang="en-GB" dirty="0"/>
          </a:p>
        </p:txBody>
      </p:sp>
    </p:spTree>
    <p:extLst>
      <p:ext uri="{BB962C8B-B14F-4D97-AF65-F5344CB8AC3E}">
        <p14:creationId xmlns:p14="http://schemas.microsoft.com/office/powerpoint/2010/main" val="18275039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F5851-F84F-8E45-98C5-12DE08064E3F}"/>
              </a:ext>
            </a:extLst>
          </p:cNvPr>
          <p:cNvSpPr>
            <a:spLocks noGrp="1"/>
          </p:cNvSpPr>
          <p:nvPr>
            <p:ph type="title"/>
          </p:nvPr>
        </p:nvSpPr>
        <p:spPr>
          <a:xfrm>
            <a:off x="1006899" y="1852863"/>
            <a:ext cx="3459585" cy="3816500"/>
          </a:xfrm>
        </p:spPr>
        <p:txBody>
          <a:bodyPr>
            <a:normAutofit fontScale="90000"/>
          </a:bodyPr>
          <a:lstStyle/>
          <a:p>
            <a:pPr fontAlgn="base"/>
            <a:br>
              <a:rPr lang="en-GB" dirty="0"/>
            </a:br>
            <a:br>
              <a:rPr lang="en-GB" dirty="0"/>
            </a:br>
            <a:br>
              <a:rPr lang="en-GB" dirty="0"/>
            </a:br>
            <a:r>
              <a:rPr lang="en-GB" dirty="0"/>
              <a:t> </a:t>
            </a:r>
            <a:br>
              <a:rPr lang="en-GB" dirty="0"/>
            </a:br>
            <a:br>
              <a:rPr lang="en-GB" dirty="0"/>
            </a:br>
            <a:br>
              <a:rPr lang="en-GB" dirty="0"/>
            </a:br>
            <a:br>
              <a:rPr lang="en-GB" dirty="0"/>
            </a:br>
            <a:br>
              <a:rPr lang="en-GB" dirty="0"/>
            </a:br>
            <a:br>
              <a:rPr lang="en-GB" dirty="0"/>
            </a:br>
            <a:r>
              <a:rPr lang="en-GB" dirty="0"/>
              <a:t>2. Knowledge and Understanding Skills (Marks Available: 20 out of 100)</a:t>
            </a:r>
            <a:br>
              <a:rPr lang="en-GB" dirty="0"/>
            </a:br>
            <a:br>
              <a:rPr lang="en-GB" dirty="0"/>
            </a:br>
            <a:br>
              <a:rPr lang="en-GB" dirty="0"/>
            </a:br>
            <a:br>
              <a:rPr lang="en-GB" dirty="0"/>
            </a:br>
            <a:r>
              <a:rPr lang="en-GB" dirty="0"/>
              <a:t> </a:t>
            </a:r>
            <a:br>
              <a:rPr lang="en-GB" dirty="0"/>
            </a:br>
            <a:br>
              <a:rPr lang="en-GB" dirty="0"/>
            </a:br>
            <a:br>
              <a:rPr lang="en-GB" dirty="0"/>
            </a:br>
            <a:br>
              <a:rPr lang="en-GB" dirty="0"/>
            </a:br>
            <a:r>
              <a:rPr lang="en-GB" b="1" dirty="0"/>
              <a:t> </a:t>
            </a:r>
            <a:br>
              <a:rPr lang="en-GB" dirty="0"/>
            </a:br>
            <a:br>
              <a:rPr lang="en-GB" dirty="0"/>
            </a:br>
            <a:endParaRPr lang="en-GB" dirty="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E992A8-C465-A749-9480-2C70A2A5C1C1}"/>
              </a:ext>
            </a:extLst>
          </p:cNvPr>
          <p:cNvSpPr>
            <a:spLocks noGrp="1"/>
          </p:cNvSpPr>
          <p:nvPr>
            <p:ph idx="1"/>
          </p:nvPr>
        </p:nvSpPr>
        <p:spPr>
          <a:xfrm>
            <a:off x="4788217" y="1338729"/>
            <a:ext cx="6946420" cy="4180542"/>
          </a:xfrm>
        </p:spPr>
        <p:txBody>
          <a:bodyPr anchor="ctr">
            <a:normAutofit fontScale="92500"/>
          </a:bodyPr>
          <a:lstStyle/>
          <a:p>
            <a:r>
              <a:rPr lang="en-GB" b="1" dirty="0"/>
              <a:t>2. Knowledge and Understanding Skills (Marks Available: 20 out of 100)</a:t>
            </a:r>
            <a:br>
              <a:rPr lang="en-GB" b="1" dirty="0"/>
            </a:br>
            <a:br>
              <a:rPr lang="en-GB" b="1" i="1" dirty="0"/>
            </a:br>
            <a:r>
              <a:rPr lang="en-GB" b="1" dirty="0"/>
              <a:t>Guidance specific to this assessment: </a:t>
            </a:r>
            <a:r>
              <a:rPr lang="en-GB" dirty="0"/>
              <a:t>Show how you have integrated relevant research and analysis into your own work. Have you pushed your own ideas forward from week to week, and experimented with a variety of possibilities? Have you generated work that can now be adapted and transformed into final outcomes? This is needed for </a:t>
            </a:r>
            <a:r>
              <a:rPr lang="en-GB" b="1" dirty="0"/>
              <a:t>Task Two only</a:t>
            </a:r>
          </a:p>
        </p:txBody>
      </p:sp>
    </p:spTree>
    <p:extLst>
      <p:ext uri="{BB962C8B-B14F-4D97-AF65-F5344CB8AC3E}">
        <p14:creationId xmlns:p14="http://schemas.microsoft.com/office/powerpoint/2010/main" val="16681102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F5851-F84F-8E45-98C5-12DE08064E3F}"/>
              </a:ext>
            </a:extLst>
          </p:cNvPr>
          <p:cNvSpPr>
            <a:spLocks noGrp="1"/>
          </p:cNvSpPr>
          <p:nvPr>
            <p:ph type="title"/>
          </p:nvPr>
        </p:nvSpPr>
        <p:spPr>
          <a:xfrm>
            <a:off x="1006899" y="1852863"/>
            <a:ext cx="3459585" cy="3816500"/>
          </a:xfrm>
        </p:spPr>
        <p:txBody>
          <a:bodyPr>
            <a:normAutofit fontScale="90000"/>
          </a:bodyPr>
          <a:lstStyle/>
          <a:p>
            <a:pPr fontAlgn="base"/>
            <a:br>
              <a:rPr lang="en-GB" dirty="0"/>
            </a:br>
            <a:br>
              <a:rPr lang="en-GB" dirty="0"/>
            </a:br>
            <a:br>
              <a:rPr lang="en-GB" dirty="0"/>
            </a:br>
            <a:r>
              <a:rPr lang="en-GB" dirty="0"/>
              <a:t> </a:t>
            </a:r>
            <a:br>
              <a:rPr lang="en-GB" dirty="0"/>
            </a:br>
            <a:br>
              <a:rPr lang="en-GB" dirty="0"/>
            </a:br>
            <a:br>
              <a:rPr lang="en-GB" dirty="0"/>
            </a:br>
            <a:br>
              <a:rPr lang="en-GB" dirty="0"/>
            </a:br>
            <a:br>
              <a:rPr lang="en-GB" dirty="0"/>
            </a:br>
            <a:br>
              <a:rPr lang="en-GB" dirty="0"/>
            </a:br>
            <a:r>
              <a:rPr lang="en-GB" b="1" dirty="0"/>
              <a:t>Practical Skills (Marks Available: 60 out of 100)</a:t>
            </a:r>
            <a:br>
              <a:rPr lang="en-GB" dirty="0"/>
            </a:br>
            <a:br>
              <a:rPr lang="en-GB" dirty="0"/>
            </a:br>
            <a:br>
              <a:rPr lang="en-GB" dirty="0"/>
            </a:br>
            <a:br>
              <a:rPr lang="en-GB" dirty="0"/>
            </a:br>
            <a:br>
              <a:rPr lang="en-GB" dirty="0"/>
            </a:br>
            <a:r>
              <a:rPr lang="en-GB" dirty="0"/>
              <a:t> </a:t>
            </a:r>
            <a:br>
              <a:rPr lang="en-GB" dirty="0"/>
            </a:br>
            <a:br>
              <a:rPr lang="en-GB" dirty="0"/>
            </a:br>
            <a:br>
              <a:rPr lang="en-GB" dirty="0"/>
            </a:br>
            <a:br>
              <a:rPr lang="en-GB" dirty="0"/>
            </a:br>
            <a:r>
              <a:rPr lang="en-GB" b="1" dirty="0"/>
              <a:t> </a:t>
            </a:r>
            <a:br>
              <a:rPr lang="en-GB" dirty="0"/>
            </a:br>
            <a:br>
              <a:rPr lang="en-GB" dirty="0"/>
            </a:br>
            <a:endParaRPr lang="en-GB" dirty="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E992A8-C465-A749-9480-2C70A2A5C1C1}"/>
              </a:ext>
            </a:extLst>
          </p:cNvPr>
          <p:cNvSpPr>
            <a:spLocks noGrp="1"/>
          </p:cNvSpPr>
          <p:nvPr>
            <p:ph idx="1"/>
          </p:nvPr>
        </p:nvSpPr>
        <p:spPr>
          <a:xfrm>
            <a:off x="4788217" y="1338729"/>
            <a:ext cx="6946420" cy="4180542"/>
          </a:xfrm>
        </p:spPr>
        <p:txBody>
          <a:bodyPr anchor="ctr">
            <a:normAutofit/>
          </a:bodyPr>
          <a:lstStyle/>
          <a:p>
            <a:pPr lvl="0"/>
            <a:r>
              <a:rPr lang="en-GB" b="1" dirty="0"/>
              <a:t>Practical Skills (Marks Available: 60 out of 100)</a:t>
            </a:r>
            <a:endParaRPr lang="en-GB" dirty="0"/>
          </a:p>
          <a:p>
            <a:pPr marL="0" indent="0">
              <a:buNone/>
            </a:pPr>
            <a:br>
              <a:rPr lang="en-GB" b="1" i="1" dirty="0"/>
            </a:br>
            <a:r>
              <a:rPr lang="en-GB" b="1" dirty="0"/>
              <a:t>Guidance specific to this assessment:</a:t>
            </a:r>
            <a:r>
              <a:rPr lang="en-GB" dirty="0"/>
              <a:t> How well have you communicated with staff over the duration of the project? Has there been regular, productive dialogue to progress your work? How well has your final outcome been presented/realized? </a:t>
            </a:r>
            <a:br>
              <a:rPr lang="en-GB" dirty="0"/>
            </a:br>
            <a:r>
              <a:rPr lang="en-GB" dirty="0"/>
              <a:t>This is needed for </a:t>
            </a:r>
            <a:r>
              <a:rPr lang="en-GB" b="1" dirty="0"/>
              <a:t>Task One and Task Two.</a:t>
            </a:r>
          </a:p>
        </p:txBody>
      </p:sp>
    </p:spTree>
    <p:extLst>
      <p:ext uri="{BB962C8B-B14F-4D97-AF65-F5344CB8AC3E}">
        <p14:creationId xmlns:p14="http://schemas.microsoft.com/office/powerpoint/2010/main" val="12580432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CD465976861094AA922E2CFA76E4537" ma:contentTypeVersion="0" ma:contentTypeDescription="Create a new document." ma:contentTypeScope="" ma:versionID="51e9aded1ceaa3f1e89696521bd07c8d">
  <xsd:schema xmlns:xsd="http://www.w3.org/2001/XMLSchema" xmlns:xs="http://www.w3.org/2001/XMLSchema" xmlns:p="http://schemas.microsoft.com/office/2006/metadata/properties" targetNamespace="http://schemas.microsoft.com/office/2006/metadata/properties" ma:root="true" ma:fieldsID="d413257cd9829394d17656a545d5fa4e">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69E0C95-DCD5-4399-B4FC-D177BA6BDA63}"/>
</file>

<file path=customXml/itemProps2.xml><?xml version="1.0" encoding="utf-8"?>
<ds:datastoreItem xmlns:ds="http://schemas.openxmlformats.org/officeDocument/2006/customXml" ds:itemID="{69E5343F-0296-445A-BC91-EDDC1256CA2D}"/>
</file>

<file path=customXml/itemProps3.xml><?xml version="1.0" encoding="utf-8"?>
<ds:datastoreItem xmlns:ds="http://schemas.openxmlformats.org/officeDocument/2006/customXml" ds:itemID="{A0E694F4-3B26-41E1-ADDA-386022566777}"/>
</file>

<file path=docProps/app.xml><?xml version="1.0" encoding="utf-8"?>
<Properties xmlns="http://schemas.openxmlformats.org/officeDocument/2006/extended-properties" xmlns:vt="http://schemas.openxmlformats.org/officeDocument/2006/docPropsVTypes">
  <TotalTime>1329</TotalTime>
  <Words>2432</Words>
  <Application>Microsoft Macintosh PowerPoint</Application>
  <PresentationFormat>Widescreen</PresentationFormat>
  <Paragraphs>137</Paragraphs>
  <Slides>25</Slides>
  <Notes>0</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25</vt:i4>
      </vt:variant>
    </vt:vector>
  </HeadingPairs>
  <TitlesOfParts>
    <vt:vector size="32" baseType="lpstr">
      <vt:lpstr>Arial</vt:lpstr>
      <vt:lpstr>Calibri</vt:lpstr>
      <vt:lpstr>Calibri Light</vt:lpstr>
      <vt:lpstr>Cambria</vt:lpstr>
      <vt:lpstr>Times New Roman</vt:lpstr>
      <vt:lpstr>Office Theme</vt:lpstr>
      <vt:lpstr>Document</vt:lpstr>
      <vt:lpstr>Day Three – Visual Studies 1</vt:lpstr>
      <vt:lpstr>Your one memory - Instructions</vt:lpstr>
      <vt:lpstr>Memory instructions</vt:lpstr>
      <vt:lpstr>Summer Brief</vt:lpstr>
      <vt:lpstr>Assessment Specification</vt:lpstr>
      <vt:lpstr>PowerPoint Presentation</vt:lpstr>
      <vt:lpstr>Task Description</vt:lpstr>
      <vt:lpstr>Task 1: Memory –  If you had one memory?</vt:lpstr>
      <vt:lpstr>Task 1:  What do I need to do? </vt:lpstr>
      <vt:lpstr>Hints and Tips </vt:lpstr>
      <vt:lpstr>Work  Required </vt:lpstr>
      <vt:lpstr>   Task 2:   This is a collection of small projects  &amp; the main project of:  Me, Myself and I Packaging:    </vt:lpstr>
      <vt:lpstr>PowerPoint Presentation</vt:lpstr>
      <vt:lpstr>   How do we gain control of our image?      </vt:lpstr>
      <vt:lpstr>     How do we  do that?       </vt:lpstr>
      <vt:lpstr>       We will discuss this in the lectures.   What do I need to do?          </vt:lpstr>
      <vt:lpstr>       Task 2 - Me, Myself and I    What do I need to do?           </vt:lpstr>
      <vt:lpstr>       Task 2 - Me, Myself and I    What do I need to do?           </vt:lpstr>
      <vt:lpstr>       Task 2 - Me, Myself and I    What do I need to do?           </vt:lpstr>
      <vt:lpstr>       When sending files Please make sure you name correctly:           </vt:lpstr>
      <vt:lpstr>       Reading Lists          </vt:lpstr>
      <vt:lpstr>       Reading Lists specific to Graphic Design           </vt:lpstr>
      <vt:lpstr>         Engagement with Literature Skills (Marks Available: 20 out of 100)            </vt:lpstr>
      <vt:lpstr>          2. Knowledge and Understanding Skills (Marks Available: 20 out of 100)            </vt:lpstr>
      <vt:lpstr>          Practical Skills (Marks Available: 60 out of 100)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Day Three – Visual Studies 1</dc:title>
  <dc:creator>Donna Williams</dc:creator>
  <cp:lastModifiedBy>Donna Williams</cp:lastModifiedBy>
  <cp:revision>8</cp:revision>
  <dcterms:created xsi:type="dcterms:W3CDTF">2021-10-02T08:42:18Z</dcterms:created>
  <dcterms:modified xsi:type="dcterms:W3CDTF">2021-10-11T12:23:22Z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0x010100FCD465976861094AA922E2CFA76E4537</vt:lpwstr>
  </property>
</Properties>
</file>