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2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249" autoAdjust="0"/>
  </p:normalViewPr>
  <p:slideViewPr>
    <p:cSldViewPr snapToGrid="0">
      <p:cViewPr varScale="1">
        <p:scale>
          <a:sx n="72" d="100"/>
          <a:sy n="72" d="100"/>
        </p:scale>
        <p:origin x="660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7BF6410-D268-4C00-BB5D-14F32AAC0ACA}" type="datetimeFigureOut">
              <a:rPr lang="en-GB" smtClean="0"/>
              <a:t>21/06/2020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210A7F8-5284-416C-92EA-5903326BD3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035937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210A7F8-5284-416C-92EA-5903326BD30F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014017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Group 18"/>
          <p:cNvGrpSpPr/>
          <p:nvPr/>
        </p:nvGrpSpPr>
        <p:grpSpPr>
          <a:xfrm>
            <a:off x="546100" y="-4763"/>
            <a:ext cx="5014912" cy="6862763"/>
            <a:chOff x="2928938" y="-4763"/>
            <a:chExt cx="5014912" cy="6862763"/>
          </a:xfrm>
        </p:grpSpPr>
        <p:sp>
          <p:nvSpPr>
            <p:cNvPr id="22" name="Freeform 6"/>
            <p:cNvSpPr/>
            <p:nvPr/>
          </p:nvSpPr>
          <p:spPr bwMode="auto">
            <a:xfrm>
              <a:off x="3367088" y="-4763"/>
              <a:ext cx="1063625" cy="2782888"/>
            </a:xfrm>
            <a:custGeom>
              <a:avLst/>
              <a:gdLst/>
              <a:ahLst/>
              <a:cxnLst/>
              <a:rect l="0" t="0" r="r" b="b"/>
              <a:pathLst>
                <a:path w="670" h="1753">
                  <a:moveTo>
                    <a:pt x="0" y="1696"/>
                  </a:moveTo>
                  <a:lnTo>
                    <a:pt x="225" y="1753"/>
                  </a:lnTo>
                  <a:lnTo>
                    <a:pt x="670" y="0"/>
                  </a:lnTo>
                  <a:lnTo>
                    <a:pt x="430" y="0"/>
                  </a:lnTo>
                  <a:lnTo>
                    <a:pt x="0" y="1696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23" name="Freeform 7"/>
            <p:cNvSpPr/>
            <p:nvPr/>
          </p:nvSpPr>
          <p:spPr bwMode="auto">
            <a:xfrm>
              <a:off x="2928938" y="-4763"/>
              <a:ext cx="1035050" cy="2673350"/>
            </a:xfrm>
            <a:custGeom>
              <a:avLst/>
              <a:gdLst/>
              <a:ahLst/>
              <a:cxnLst/>
              <a:rect l="0" t="0" r="r" b="b"/>
              <a:pathLst>
                <a:path w="652" h="1684">
                  <a:moveTo>
                    <a:pt x="225" y="1684"/>
                  </a:moveTo>
                  <a:lnTo>
                    <a:pt x="652" y="0"/>
                  </a:lnTo>
                  <a:lnTo>
                    <a:pt x="411" y="0"/>
                  </a:lnTo>
                  <a:lnTo>
                    <a:pt x="0" y="1627"/>
                  </a:lnTo>
                  <a:lnTo>
                    <a:pt x="219" y="1681"/>
                  </a:lnTo>
                  <a:lnTo>
                    <a:pt x="225" y="1684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24" name="Freeform 9"/>
            <p:cNvSpPr/>
            <p:nvPr/>
          </p:nvSpPr>
          <p:spPr bwMode="auto">
            <a:xfrm>
              <a:off x="2928938" y="2582862"/>
              <a:ext cx="2693987" cy="4275138"/>
            </a:xfrm>
            <a:custGeom>
              <a:avLst/>
              <a:gdLst/>
              <a:ahLst/>
              <a:cxnLst/>
              <a:rect l="0" t="0" r="r" b="b"/>
              <a:pathLst>
                <a:path w="1697" h="2693">
                  <a:moveTo>
                    <a:pt x="0" y="0"/>
                  </a:moveTo>
                  <a:lnTo>
                    <a:pt x="1622" y="2693"/>
                  </a:lnTo>
                  <a:lnTo>
                    <a:pt x="1697" y="269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25" name="Freeform 10"/>
            <p:cNvSpPr/>
            <p:nvPr/>
          </p:nvSpPr>
          <p:spPr bwMode="auto">
            <a:xfrm>
              <a:off x="3371850" y="2692400"/>
              <a:ext cx="3332162" cy="4165600"/>
            </a:xfrm>
            <a:custGeom>
              <a:avLst/>
              <a:gdLst/>
              <a:ahLst/>
              <a:cxnLst/>
              <a:rect l="0" t="0" r="r" b="b"/>
              <a:pathLst>
                <a:path w="2099" h="2624">
                  <a:moveTo>
                    <a:pt x="2099" y="2624"/>
                  </a:moveTo>
                  <a:lnTo>
                    <a:pt x="0" y="0"/>
                  </a:lnTo>
                  <a:lnTo>
                    <a:pt x="2021" y="2624"/>
                  </a:lnTo>
                  <a:lnTo>
                    <a:pt x="2099" y="2624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26" name="Freeform 11"/>
            <p:cNvSpPr/>
            <p:nvPr/>
          </p:nvSpPr>
          <p:spPr bwMode="auto">
            <a:xfrm>
              <a:off x="3367088" y="2687637"/>
              <a:ext cx="4576762" cy="4170363"/>
            </a:xfrm>
            <a:custGeom>
              <a:avLst/>
              <a:gdLst/>
              <a:ahLst/>
              <a:cxnLst/>
              <a:rect l="0" t="0" r="r" b="b"/>
              <a:pathLst>
                <a:path w="2883" h="2627">
                  <a:moveTo>
                    <a:pt x="0" y="0"/>
                  </a:moveTo>
                  <a:lnTo>
                    <a:pt x="3" y="3"/>
                  </a:lnTo>
                  <a:lnTo>
                    <a:pt x="2102" y="2627"/>
                  </a:lnTo>
                  <a:lnTo>
                    <a:pt x="2883" y="2627"/>
                  </a:lnTo>
                  <a:lnTo>
                    <a:pt x="225" y="5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27" name="Freeform 12"/>
            <p:cNvSpPr/>
            <p:nvPr/>
          </p:nvSpPr>
          <p:spPr bwMode="auto">
            <a:xfrm>
              <a:off x="2928938" y="2578100"/>
              <a:ext cx="3584575" cy="4279900"/>
            </a:xfrm>
            <a:custGeom>
              <a:avLst/>
              <a:gdLst/>
              <a:ahLst/>
              <a:cxnLst/>
              <a:rect l="0" t="0" r="r" b="b"/>
              <a:pathLst>
                <a:path w="2258" h="2696">
                  <a:moveTo>
                    <a:pt x="2258" y="2696"/>
                  </a:moveTo>
                  <a:lnTo>
                    <a:pt x="264" y="111"/>
                  </a:lnTo>
                  <a:lnTo>
                    <a:pt x="228" y="60"/>
                  </a:lnTo>
                  <a:lnTo>
                    <a:pt x="225" y="57"/>
                  </a:lnTo>
                  <a:lnTo>
                    <a:pt x="0" y="0"/>
                  </a:lnTo>
                  <a:lnTo>
                    <a:pt x="0" y="3"/>
                  </a:lnTo>
                  <a:lnTo>
                    <a:pt x="1697" y="2696"/>
                  </a:lnTo>
                  <a:lnTo>
                    <a:pt x="2258" y="2696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928401" y="1380068"/>
            <a:ext cx="8574622" cy="2616199"/>
          </a:xfrm>
        </p:spPr>
        <p:txBody>
          <a:bodyPr anchor="b">
            <a:normAutofit/>
          </a:bodyPr>
          <a:lstStyle>
            <a:lvl1pPr algn="r">
              <a:defRPr sz="6000">
                <a:effectLst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15377" y="3996267"/>
            <a:ext cx="6987645" cy="1388534"/>
          </a:xfrm>
        </p:spPr>
        <p:txBody>
          <a:bodyPr anchor="t">
            <a:normAutofit/>
          </a:bodyPr>
          <a:lstStyle>
            <a:lvl1pPr marL="0" indent="0" algn="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AC24A9-CCB6-4F8D-B8DB-C2F3692CFA5A}" type="datetimeFigureOut">
              <a:rPr lang="en-US" smtClean="0"/>
              <a:t>6/21/2020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32412" y="5883275"/>
            <a:ext cx="4324044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DC25EE-239B-4C5F-AAD1-255A7D5F1EE2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922888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AC24A9-CCB6-4F8D-B8DB-C2F3692CFA5A}" type="datetimeFigureOut">
              <a:rPr lang="en-US" smtClean="0"/>
              <a:t>6/21/2020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951856" y="5867131"/>
            <a:ext cx="551167" cy="365125"/>
          </a:xfrm>
        </p:spPr>
        <p:txBody>
          <a:bodyPr/>
          <a:lstStyle/>
          <a:p>
            <a:fld id="{B2DC25EE-239B-4C5F-AAD1-255A7D5F1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897025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72279" y="2666999"/>
            <a:ext cx="8930747" cy="2110382"/>
          </a:xfrm>
        </p:spPr>
        <p:txBody>
          <a:bodyPr anchor="b"/>
          <a:lstStyle>
            <a:lvl1pPr algn="r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72278" y="4777381"/>
            <a:ext cx="8930748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AC24A9-CCB6-4F8D-B8DB-C2F3692CFA5A}" type="datetimeFigureOut">
              <a:rPr lang="en-US" smtClean="0"/>
              <a:t>6/21/2020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DC25EE-239B-4C5F-AAD1-255A7D5F1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8110078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1" y="685800"/>
            <a:ext cx="10018713" cy="1752599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84312" y="2666999"/>
            <a:ext cx="4895055" cy="3124201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07967" y="2667000"/>
            <a:ext cx="4895056" cy="3124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AC24A9-CCB6-4F8D-B8DB-C2F3692CFA5A}" type="datetimeFigureOut">
              <a:rPr lang="en-US" smtClean="0"/>
              <a:t>6/21/2020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DC25EE-239B-4C5F-AAD1-255A7D5F1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65053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72179" y="2658533"/>
            <a:ext cx="4607188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84311" y="3335337"/>
            <a:ext cx="4895056" cy="2455862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880487" y="2667000"/>
            <a:ext cx="462253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07967" y="3335337"/>
            <a:ext cx="4895056" cy="2455862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AC24A9-CCB6-4F8D-B8DB-C2F3692CFA5A}" type="datetimeFigureOut">
              <a:rPr lang="en-US" smtClean="0"/>
              <a:t>6/21/2020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DC25EE-239B-4C5F-AAD1-255A7D5F1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43094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AC24A9-CCB6-4F8D-B8DB-C2F3692CFA5A}" type="datetimeFigureOut">
              <a:rPr lang="en-US" smtClean="0"/>
              <a:t>6/21/2020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DC25EE-239B-4C5F-AAD1-255A7D5F1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771838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AC24A9-CCB6-4F8D-B8DB-C2F3692CFA5A}" type="datetimeFigureOut">
              <a:rPr lang="en-US" smtClean="0"/>
              <a:t>6/21/2020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DC25EE-239B-4C5F-AAD1-255A7D5F1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779371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2" y="1600200"/>
            <a:ext cx="3549121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262033" y="685799"/>
            <a:ext cx="6240990" cy="5105401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4312" y="2971800"/>
            <a:ext cx="3549121" cy="18288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AC24A9-CCB6-4F8D-B8DB-C2F3692CFA5A}" type="datetimeFigureOut">
              <a:rPr lang="en-US" smtClean="0"/>
              <a:t>6/21/2020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DC25EE-239B-4C5F-AAD1-255A7D5F1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7905345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2724" y="1752599"/>
            <a:ext cx="5426158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594682" y="914400"/>
            <a:ext cx="3280974" cy="4572000"/>
          </a:xfrm>
          <a:prstGeom prst="roundRect">
            <a:avLst>
              <a:gd name="adj" fmla="val 4280"/>
            </a:avLst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2724" y="3124199"/>
            <a:ext cx="5426158" cy="18288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AC24A9-CCB6-4F8D-B8DB-C2F3692CFA5A}" type="datetimeFigureOut">
              <a:rPr lang="en-US" smtClean="0"/>
              <a:t>6/21/2020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DC25EE-239B-4C5F-AAD1-255A7D5F1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2795482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1" y="4732865"/>
            <a:ext cx="10018711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386012" y="932112"/>
            <a:ext cx="8225944" cy="3164976"/>
          </a:xfrm>
          <a:prstGeom prst="roundRect">
            <a:avLst>
              <a:gd name="adj" fmla="val 4380"/>
            </a:avLst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4311" y="5299603"/>
            <a:ext cx="10018711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AC24A9-CCB6-4F8D-B8DB-C2F3692CFA5A}" type="datetimeFigureOut">
              <a:rPr lang="en-US" smtClean="0"/>
              <a:t>6/21/2020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DC25EE-239B-4C5F-AAD1-255A7D5F1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310974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2" y="685800"/>
            <a:ext cx="10018711" cy="3048000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2" y="4343400"/>
            <a:ext cx="10018713" cy="1447800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AC24A9-CCB6-4F8D-B8DB-C2F3692CFA5A}" type="datetimeFigureOut">
              <a:rPr lang="en-US" smtClean="0"/>
              <a:t>6/21/2020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DC25EE-239B-4C5F-AAD1-255A7D5F1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042728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1598612" y="86302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893425" y="2819399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08212" y="685800"/>
            <a:ext cx="8990012" cy="2743199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436811" y="3428999"/>
            <a:ext cx="8532815" cy="381000"/>
          </a:xfrm>
        </p:spPr>
        <p:txBody>
          <a:bodyPr anchor="ctr">
            <a:normAutofit/>
          </a:bodyPr>
          <a:lstStyle>
            <a:lvl1pPr marL="0" indent="0">
              <a:buFontTx/>
              <a:buNone/>
              <a:defRPr sz="18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1" y="4343400"/>
            <a:ext cx="10018711" cy="1447800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AC24A9-CCB6-4F8D-B8DB-C2F3692CFA5A}" type="datetimeFigureOut">
              <a:rPr lang="en-US" smtClean="0"/>
              <a:t>6/21/2020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DC25EE-239B-4C5F-AAD1-255A7D5F1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667529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3" y="3308581"/>
            <a:ext cx="10018709" cy="1468800"/>
          </a:xfrm>
        </p:spPr>
        <p:txBody>
          <a:bodyPr anchor="b">
            <a:normAutofit/>
          </a:bodyPr>
          <a:lstStyle>
            <a:lvl1pPr algn="r">
              <a:defRPr sz="32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2" y="4777381"/>
            <a:ext cx="10018710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AC24A9-CCB6-4F8D-B8DB-C2F3692CFA5A}" type="datetimeFigureOut">
              <a:rPr lang="en-US" smtClean="0"/>
              <a:t>6/21/2020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DC25EE-239B-4C5F-AAD1-255A7D5F1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154365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1598612" y="86302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893425" y="2819399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08212" y="685800"/>
            <a:ext cx="8990012" cy="2743199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84313" y="3886200"/>
            <a:ext cx="10018710" cy="889000"/>
          </a:xfrm>
        </p:spPr>
        <p:txBody>
          <a:bodyPr vert="horz" lIns="91440" tIns="45720" rIns="91440" bIns="45720" rtlCol="0" anchor="b">
            <a:normAutofit/>
          </a:bodyPr>
          <a:lstStyle>
            <a:lvl1pPr algn="r">
              <a:buNone/>
              <a:defRPr lang="en-US" sz="24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2" y="4775200"/>
            <a:ext cx="10018710" cy="10160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AC24A9-CCB6-4F8D-B8DB-C2F3692CFA5A}" type="datetimeFigureOut">
              <a:rPr lang="en-US" smtClean="0"/>
              <a:t>6/21/2020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DC25EE-239B-4C5F-AAD1-255A7D5F1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629805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3" y="685800"/>
            <a:ext cx="10018712" cy="2727325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84312" y="3505200"/>
            <a:ext cx="10018713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8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1" y="4343400"/>
            <a:ext cx="10018713" cy="1447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AC24A9-CCB6-4F8D-B8DB-C2F3692CFA5A}" type="datetimeFigureOut">
              <a:rPr lang="en-US" smtClean="0"/>
              <a:t>6/21/2020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DC25EE-239B-4C5F-AAD1-255A7D5F1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3811984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AC24A9-CCB6-4F8D-B8DB-C2F3692CFA5A}" type="datetimeFigureOut">
              <a:rPr lang="en-US" smtClean="0"/>
              <a:t>6/21/2020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DC25EE-239B-4C5F-AAD1-255A7D5F1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9509296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732655" y="685800"/>
            <a:ext cx="1770369" cy="51054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84312" y="685800"/>
            <a:ext cx="8019742" cy="5105400"/>
          </a:xfrm>
        </p:spPr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AC24A9-CCB6-4F8D-B8DB-C2F3692CFA5A}" type="datetimeFigureOut">
              <a:rPr lang="en-US" smtClean="0"/>
              <a:t>6/21/2020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DC25EE-239B-4C5F-AAD1-255A7D5F1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98737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150812" y="0"/>
            <a:ext cx="2436813" cy="6858001"/>
            <a:chOff x="1320800" y="0"/>
            <a:chExt cx="2436813" cy="6858001"/>
          </a:xfrm>
        </p:grpSpPr>
        <p:sp>
          <p:nvSpPr>
            <p:cNvPr id="8" name="Freeform 6"/>
            <p:cNvSpPr/>
            <p:nvPr/>
          </p:nvSpPr>
          <p:spPr bwMode="auto">
            <a:xfrm>
              <a:off x="1627188" y="0"/>
              <a:ext cx="1122363" cy="5329238"/>
            </a:xfrm>
            <a:custGeom>
              <a:avLst/>
              <a:gdLst/>
              <a:ahLst/>
              <a:cxnLst/>
              <a:rect l="0" t="0" r="r" b="b"/>
              <a:pathLst>
                <a:path w="707" h="3357">
                  <a:moveTo>
                    <a:pt x="0" y="3330"/>
                  </a:moveTo>
                  <a:lnTo>
                    <a:pt x="156" y="3357"/>
                  </a:lnTo>
                  <a:lnTo>
                    <a:pt x="707" y="0"/>
                  </a:lnTo>
                  <a:lnTo>
                    <a:pt x="547" y="0"/>
                  </a:lnTo>
                  <a:lnTo>
                    <a:pt x="0" y="333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9" name="Freeform 7"/>
            <p:cNvSpPr/>
            <p:nvPr/>
          </p:nvSpPr>
          <p:spPr bwMode="auto">
            <a:xfrm>
              <a:off x="1320800" y="0"/>
              <a:ext cx="1117600" cy="5276850"/>
            </a:xfrm>
            <a:custGeom>
              <a:avLst/>
              <a:gdLst/>
              <a:ahLst/>
              <a:cxnLst/>
              <a:rect l="0" t="0" r="r" b="b"/>
              <a:pathLst>
                <a:path w="704" h="3324">
                  <a:moveTo>
                    <a:pt x="704" y="0"/>
                  </a:moveTo>
                  <a:lnTo>
                    <a:pt x="545" y="0"/>
                  </a:lnTo>
                  <a:lnTo>
                    <a:pt x="0" y="3300"/>
                  </a:lnTo>
                  <a:lnTo>
                    <a:pt x="157" y="3324"/>
                  </a:lnTo>
                  <a:lnTo>
                    <a:pt x="704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10" name="Freeform 8"/>
            <p:cNvSpPr/>
            <p:nvPr/>
          </p:nvSpPr>
          <p:spPr bwMode="auto">
            <a:xfrm>
              <a:off x="1320800" y="5238750"/>
              <a:ext cx="1228725" cy="1619250"/>
            </a:xfrm>
            <a:custGeom>
              <a:avLst/>
              <a:gdLst/>
              <a:ahLst/>
              <a:cxnLst/>
              <a:rect l="0" t="0" r="r" b="b"/>
              <a:pathLst>
                <a:path w="774" h="1020">
                  <a:moveTo>
                    <a:pt x="0" y="0"/>
                  </a:moveTo>
                  <a:lnTo>
                    <a:pt x="740" y="1020"/>
                  </a:lnTo>
                  <a:lnTo>
                    <a:pt x="774" y="10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11" name="Freeform 9"/>
            <p:cNvSpPr/>
            <p:nvPr/>
          </p:nvSpPr>
          <p:spPr bwMode="auto">
            <a:xfrm>
              <a:off x="1627188" y="5291138"/>
              <a:ext cx="1495425" cy="1566863"/>
            </a:xfrm>
            <a:custGeom>
              <a:avLst/>
              <a:gdLst/>
              <a:ahLst/>
              <a:cxnLst/>
              <a:rect l="0" t="0" r="r" b="b"/>
              <a:pathLst>
                <a:path w="942" h="987">
                  <a:moveTo>
                    <a:pt x="0" y="0"/>
                  </a:moveTo>
                  <a:lnTo>
                    <a:pt x="909" y="987"/>
                  </a:lnTo>
                  <a:lnTo>
                    <a:pt x="942" y="98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12" name="Freeform 10"/>
            <p:cNvSpPr/>
            <p:nvPr/>
          </p:nvSpPr>
          <p:spPr bwMode="auto">
            <a:xfrm>
              <a:off x="1627188" y="5286375"/>
              <a:ext cx="2130425" cy="1571625"/>
            </a:xfrm>
            <a:custGeom>
              <a:avLst/>
              <a:gdLst/>
              <a:ahLst/>
              <a:cxnLst/>
              <a:rect l="0" t="0" r="r" b="b"/>
              <a:pathLst>
                <a:path w="1342" h="990">
                  <a:moveTo>
                    <a:pt x="0" y="3"/>
                  </a:moveTo>
                  <a:lnTo>
                    <a:pt x="942" y="990"/>
                  </a:lnTo>
                  <a:lnTo>
                    <a:pt x="1342" y="990"/>
                  </a:lnTo>
                  <a:lnTo>
                    <a:pt x="156" y="27"/>
                  </a:lnTo>
                  <a:lnTo>
                    <a:pt x="0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13" name="Freeform 11"/>
            <p:cNvSpPr/>
            <p:nvPr/>
          </p:nvSpPr>
          <p:spPr bwMode="auto">
            <a:xfrm>
              <a:off x="1320800" y="5238750"/>
              <a:ext cx="1695450" cy="1619250"/>
            </a:xfrm>
            <a:custGeom>
              <a:avLst/>
              <a:gdLst/>
              <a:ahLst/>
              <a:cxnLst/>
              <a:rect l="0" t="0" r="r" b="b"/>
              <a:pathLst>
                <a:path w="1068" h="1020">
                  <a:moveTo>
                    <a:pt x="1068" y="1020"/>
                  </a:moveTo>
                  <a:lnTo>
                    <a:pt x="184" y="60"/>
                  </a:lnTo>
                  <a:lnTo>
                    <a:pt x="154" y="27"/>
                  </a:lnTo>
                  <a:lnTo>
                    <a:pt x="157" y="27"/>
                  </a:lnTo>
                  <a:lnTo>
                    <a:pt x="157" y="24"/>
                  </a:lnTo>
                  <a:lnTo>
                    <a:pt x="154" y="24"/>
                  </a:lnTo>
                  <a:lnTo>
                    <a:pt x="0" y="0"/>
                  </a:lnTo>
                  <a:lnTo>
                    <a:pt x="0" y="0"/>
                  </a:lnTo>
                  <a:lnTo>
                    <a:pt x="774" y="1020"/>
                  </a:lnTo>
                  <a:lnTo>
                    <a:pt x="1068" y="1020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84311" y="685800"/>
            <a:ext cx="10018713" cy="1752599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0" y="2666999"/>
            <a:ext cx="10018713" cy="312420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732656" y="5883275"/>
            <a:ext cx="1143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02AC24A9-CCB6-4F8D-B8DB-C2F3692CFA5A}" type="datetimeFigureOut">
              <a:rPr lang="en-US" smtClean="0"/>
              <a:t>6/21/2020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72279" y="5883275"/>
            <a:ext cx="708417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951856" y="5883275"/>
            <a:ext cx="5511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B2DC25EE-239B-4C5F-AAD1-255A7D5F1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61489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  <p:sldLayoutId id="2147483685" r:id="rId13"/>
    <p:sldLayoutId id="2147483686" r:id="rId14"/>
    <p:sldLayoutId id="2147483687" r:id="rId15"/>
    <p:sldLayoutId id="2147483688" r:id="rId16"/>
    <p:sldLayoutId id="2147483689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000" kern="1200" cap="none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2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20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8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6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hyperlink" Target="https://doi.org/10.1017/S0033291702006979" TargetMode="External"/><Relationship Id="rId3" Type="http://schemas.openxmlformats.org/officeDocument/2006/relationships/hyperlink" Target="https://www.allpsychologyschools.com/counseling/types-of-counseling/" TargetMode="External"/><Relationship Id="rId7" Type="http://schemas.openxmlformats.org/officeDocument/2006/relationships/hyperlink" Target="https://www.research.manchester.ac.uk/portal/en/publications/the-clinical-effectiveness-of-counselling-in-primary-care-a-systematic-review-and-metaanalysis(6cbf97f9-cce2-4828-8d9a-eb94d26652aa).html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www.research.manchester.ac.uk/portal/peter.bower.html" TargetMode="External"/><Relationship Id="rId11" Type="http://schemas.openxmlformats.org/officeDocument/2006/relationships/hyperlink" Target="https://www.questia.com/library/119519668/an-introduction-to-counselling" TargetMode="External"/><Relationship Id="rId5" Type="http://schemas.openxmlformats.org/officeDocument/2006/relationships/hyperlink" Target="https://www.research.manchester.ac.uk/portal/en/publications/the-clinical-effectiveness-of-counselling-in-primary-care-a-systematic-review-and-metaanalysis(6cbf97f9-cce2-4828-8d9a-eb94d26652aa)/export.html" TargetMode="External"/><Relationship Id="rId10" Type="http://schemas.openxmlformats.org/officeDocument/2006/relationships/hyperlink" Target="https://www.counselling-directory.org.uk/mentalhealth.html#mentalhealthsupport" TargetMode="External"/><Relationship Id="rId4" Type="http://schemas.openxmlformats.org/officeDocument/2006/relationships/hyperlink" Target="https://www.bestcounselingdegrees.net/faq/what-is-rehabilitation-counseling/" TargetMode="External"/><Relationship Id="rId9" Type="http://schemas.openxmlformats.org/officeDocument/2006/relationships/hyperlink" Target="https://www.counselling-directory.org.uk/drug.html#treatmentfordrugaddiction" TargetMode="Externa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counselling-directory.org.uk/counselling.html" TargetMode="External"/><Relationship Id="rId7" Type="http://schemas.openxmlformats.org/officeDocument/2006/relationships/hyperlink" Target="https://study.com/directory/category/Medical_and_Health_Professions/Mental_Health_Services/Marriage_and_Family_Counseling.html" TargetMode="External"/><Relationship Id="rId2" Type="http://schemas.openxmlformats.org/officeDocument/2006/relationships/hyperlink" Target="https://www.counselling-directory.org.uk/mentalhealth.html#mentalhealthsupport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www.psychologytoday.com/gb/blog/i-hear-you/201710/10-reasons-why-people-refuse-talk-therapists" TargetMode="External"/><Relationship Id="rId5" Type="http://schemas.openxmlformats.org/officeDocument/2006/relationships/hyperlink" Target="https://schools.au.reachout.com/articles/online-counselling-pros-and-cons" TargetMode="External"/><Relationship Id="rId4" Type="http://schemas.openxmlformats.org/officeDocument/2006/relationships/hyperlink" Target="https://www.nhs.uk/conditions/counselling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FBDD3242-C728-4915-8AEA-3DB61BC5ADF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11" r="15515" b="-1"/>
          <a:stretch/>
        </p:blipFill>
        <p:spPr>
          <a:xfrm>
            <a:off x="3523488" y="10"/>
            <a:ext cx="8668512" cy="685799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436C7D5E-45D4-49F5-9BFB-4A1F00C4498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523488" y="550382"/>
            <a:ext cx="4018671" cy="842634"/>
          </a:xfrm>
        </p:spPr>
        <p:txBody>
          <a:bodyPr anchor="b">
            <a:normAutofit fontScale="90000"/>
          </a:bodyPr>
          <a:lstStyle/>
          <a:p>
            <a:r>
              <a:rPr lang="en-GB" b="1" dirty="0">
                <a:solidFill>
                  <a:schemeClr val="bg1"/>
                </a:solidFill>
              </a:rPr>
              <a:t>Counselling</a:t>
            </a:r>
            <a:r>
              <a:rPr lang="en-GB" sz="480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92427148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66181160-EE80-4D8C-991A-1C7DB9AA2560}"/>
              </a:ext>
            </a:extLst>
          </p:cNvPr>
          <p:cNvSpPr txBox="1"/>
          <p:nvPr/>
        </p:nvSpPr>
        <p:spPr>
          <a:xfrm>
            <a:off x="1086678" y="1490911"/>
            <a:ext cx="6467061" cy="40934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latin typeface="Arial" panose="020B0604020202020204" pitchFamily="34" charset="0"/>
                <a:cs typeface="Arial" panose="020B0604020202020204" pitchFamily="34" charset="0"/>
              </a:rPr>
              <a:t>                                TEAM MEMBERS 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Gzala Saddique 1808935</a:t>
            </a:r>
          </a:p>
          <a:p>
            <a:endParaRPr lang="en-GB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Justina </a:t>
            </a:r>
            <a:r>
              <a:rPr lang="en-GB" sz="3200" dirty="0" err="1">
                <a:latin typeface="Arial" panose="020B0604020202020204" pitchFamily="34" charset="0"/>
                <a:cs typeface="Arial" panose="020B0604020202020204" pitchFamily="34" charset="0"/>
              </a:rPr>
              <a:t>Demming</a:t>
            </a:r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 1810908</a:t>
            </a:r>
          </a:p>
          <a:p>
            <a:endParaRPr lang="en-GB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3200" dirty="0" err="1">
                <a:latin typeface="Arial" panose="020B0604020202020204" pitchFamily="34" charset="0"/>
                <a:cs typeface="Arial" panose="020B0604020202020204" pitchFamily="34" charset="0"/>
              </a:rPr>
              <a:t>Iram</a:t>
            </a:r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3200" dirty="0" err="1">
                <a:latin typeface="Arial" panose="020B0604020202020204" pitchFamily="34" charset="0"/>
                <a:cs typeface="Arial" panose="020B0604020202020204" pitchFamily="34" charset="0"/>
              </a:rPr>
              <a:t>Shazadi</a:t>
            </a:r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 1807072</a:t>
            </a:r>
          </a:p>
          <a:p>
            <a:endParaRPr lang="en-GB" dirty="0"/>
          </a:p>
        </p:txBody>
      </p:sp>
      <p:pic>
        <p:nvPicPr>
          <p:cNvPr id="1026" name="Picture 2" descr="3 Wicked Ways to Build a Good Team">
            <a:extLst>
              <a:ext uri="{FF2B5EF4-FFF2-40B4-BE49-F238E27FC236}">
                <a16:creationId xmlns:a16="http://schemas.microsoft.com/office/drawing/2014/main" id="{717FB4E8-EAF0-498B-B02C-B0A375A5B3D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94712" y="2743199"/>
            <a:ext cx="4797288" cy="25230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096075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A59BDACB-D7EE-4819-8F33-0EAFCA25E2BC}"/>
              </a:ext>
            </a:extLst>
          </p:cNvPr>
          <p:cNvSpPr txBox="1"/>
          <p:nvPr/>
        </p:nvSpPr>
        <p:spPr>
          <a:xfrm>
            <a:off x="1125416" y="2715065"/>
            <a:ext cx="5299442" cy="7139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/>
              <a:t>Does counselling help ? </a:t>
            </a:r>
          </a:p>
        </p:txBody>
      </p:sp>
      <p:pic>
        <p:nvPicPr>
          <p:cNvPr id="2050" name="Picture 2" descr="Helping Each Other Images, Stock Photos &amp; Vectors | Shutterstock">
            <a:extLst>
              <a:ext uri="{FF2B5EF4-FFF2-40B4-BE49-F238E27FC236}">
                <a16:creationId xmlns:a16="http://schemas.microsoft.com/office/drawing/2014/main" id="{E1D528EA-CDEF-4687-83E2-F4C5171D261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4858" y="1313473"/>
            <a:ext cx="5627077" cy="37304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7343876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crush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015CF3EE-0813-4D29-A114-E8811F11B30C}"/>
              </a:ext>
            </a:extLst>
          </p:cNvPr>
          <p:cNvSpPr txBox="1"/>
          <p:nvPr/>
        </p:nvSpPr>
        <p:spPr>
          <a:xfrm>
            <a:off x="1533378" y="2616591"/>
            <a:ext cx="7272997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/>
              <a:t>Why do people attend counselling ?</a:t>
            </a:r>
          </a:p>
        </p:txBody>
      </p:sp>
      <p:pic>
        <p:nvPicPr>
          <p:cNvPr id="3074" name="Picture 2" descr="Counseling (or Counseling). 5 Reasons Why We Need It | BetterHelp">
            <a:extLst>
              <a:ext uri="{FF2B5EF4-FFF2-40B4-BE49-F238E27FC236}">
                <a16:creationId xmlns:a16="http://schemas.microsoft.com/office/drawing/2014/main" id="{B1F5BFC0-90A1-4690-89EC-9476215A608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4477" y="1192070"/>
            <a:ext cx="4583796" cy="42648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4098575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>
        <p15:prstTrans prst="origami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4BD48B0-B07F-42AE-81AB-7A0B3DE5BE0C}"/>
              </a:ext>
            </a:extLst>
          </p:cNvPr>
          <p:cNvSpPr txBox="1"/>
          <p:nvPr/>
        </p:nvSpPr>
        <p:spPr>
          <a:xfrm>
            <a:off x="1728738" y="319047"/>
            <a:ext cx="723079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/>
              <a:t>Why do some people refuse to go t0 counselling ?</a:t>
            </a:r>
          </a:p>
        </p:txBody>
      </p:sp>
      <p:pic>
        <p:nvPicPr>
          <p:cNvPr id="4100" name="Picture 4" descr="Why People Don't Go to Psychotherapy - Steven J. Hanley, Ph.D.">
            <a:extLst>
              <a:ext uri="{FF2B5EF4-FFF2-40B4-BE49-F238E27FC236}">
                <a16:creationId xmlns:a16="http://schemas.microsoft.com/office/drawing/2014/main" id="{A5E4E7EA-C0A6-4D0A-B124-61A7105E78E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14485" y="3428999"/>
            <a:ext cx="2630512" cy="33129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557595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B2E4A102-B692-4A9F-BD08-C8A535C908F0}"/>
              </a:ext>
            </a:extLst>
          </p:cNvPr>
          <p:cNvSpPr txBox="1"/>
          <p:nvPr/>
        </p:nvSpPr>
        <p:spPr>
          <a:xfrm>
            <a:off x="1927729" y="570195"/>
            <a:ext cx="7408001" cy="13255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/>
              <a:t>What are the different types of counselling?</a:t>
            </a:r>
          </a:p>
        </p:txBody>
      </p:sp>
      <p:pic>
        <p:nvPicPr>
          <p:cNvPr id="5122" name="Picture 2" descr="What are the different types of psychotherapy?">
            <a:extLst>
              <a:ext uri="{FF2B5EF4-FFF2-40B4-BE49-F238E27FC236}">
                <a16:creationId xmlns:a16="http://schemas.microsoft.com/office/drawing/2014/main" id="{666AA2A5-D452-4D2E-AC0C-947FDD1352E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29149" y="2647950"/>
            <a:ext cx="6484327" cy="34011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498980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33C855D8-01BB-467A-A525-76C0E7B780B0}"/>
              </a:ext>
            </a:extLst>
          </p:cNvPr>
          <p:cNvSpPr txBox="1"/>
          <p:nvPr/>
        </p:nvSpPr>
        <p:spPr>
          <a:xfrm>
            <a:off x="1840523" y="450166"/>
            <a:ext cx="851095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/>
              <a:t>Is it affective or not ?</a:t>
            </a:r>
          </a:p>
        </p:txBody>
      </p:sp>
      <p:pic>
        <p:nvPicPr>
          <p:cNvPr id="6146" name="Picture 2" descr="EAL Yes or No Answer Cards">
            <a:extLst>
              <a:ext uri="{FF2B5EF4-FFF2-40B4-BE49-F238E27FC236}">
                <a16:creationId xmlns:a16="http://schemas.microsoft.com/office/drawing/2014/main" id="{C341B919-F62B-457C-ACFD-E23F20163F6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4087" y="2364912"/>
            <a:ext cx="6000750" cy="3000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156103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57336883-ACB9-4F7B-B69D-6851EDC4344A}"/>
              </a:ext>
            </a:extLst>
          </p:cNvPr>
          <p:cNvSpPr txBox="1"/>
          <p:nvPr/>
        </p:nvSpPr>
        <p:spPr>
          <a:xfrm>
            <a:off x="5095971" y="117325"/>
            <a:ext cx="696350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/>
              <a:t>Conclusion</a:t>
            </a:r>
            <a:r>
              <a:rPr lang="en-GB" dirty="0"/>
              <a:t> </a:t>
            </a:r>
          </a:p>
        </p:txBody>
      </p:sp>
      <p:pic>
        <p:nvPicPr>
          <p:cNvPr id="7170" name="Picture 2" descr="science-conclusion-clipart-7-1 - Magestandard">
            <a:extLst>
              <a:ext uri="{FF2B5EF4-FFF2-40B4-BE49-F238E27FC236}">
                <a16:creationId xmlns:a16="http://schemas.microsoft.com/office/drawing/2014/main" id="{9863993A-F247-4DD7-AF22-EB626089CB5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15560" y="1340218"/>
            <a:ext cx="8046720" cy="38140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221601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4219DF21-377A-4433-BF47-57B57786D5F3}"/>
              </a:ext>
            </a:extLst>
          </p:cNvPr>
          <p:cNvSpPr txBox="1"/>
          <p:nvPr/>
        </p:nvSpPr>
        <p:spPr>
          <a:xfrm>
            <a:off x="4784034" y="147358"/>
            <a:ext cx="683343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/>
              <a:t>References 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2ECF2D33-D68E-4C1F-BE08-222BD1D2C67E}"/>
              </a:ext>
            </a:extLst>
          </p:cNvPr>
          <p:cNvSpPr/>
          <p:nvPr/>
        </p:nvSpPr>
        <p:spPr>
          <a:xfrm>
            <a:off x="1522796" y="855244"/>
            <a:ext cx="6077327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400" dirty="0">
                <a:solidFill>
                  <a:srgbClr val="000000"/>
                </a:solidFill>
                <a:latin typeface="Arial" panose="020B0604020202020204" pitchFamily="34" charset="0"/>
              </a:rPr>
              <a:t>All Psychology Schools (2020) </a:t>
            </a:r>
            <a:r>
              <a:rPr lang="en-US" sz="1400" i="1" dirty="0">
                <a:solidFill>
                  <a:srgbClr val="000000"/>
                </a:solidFill>
                <a:latin typeface="Arial" panose="020B0604020202020204" pitchFamily="34" charset="0"/>
              </a:rPr>
              <a:t>Types of counselling </a:t>
            </a:r>
            <a:r>
              <a:rPr lang="en-US" sz="1400" dirty="0">
                <a:solidFill>
                  <a:srgbClr val="000000"/>
                </a:solidFill>
                <a:latin typeface="Arial" panose="020B0604020202020204" pitchFamily="34" charset="0"/>
              </a:rPr>
              <a:t>[online] available from </a:t>
            </a:r>
            <a:r>
              <a:rPr lang="en-US" sz="1400" u="sng" dirty="0">
                <a:solidFill>
                  <a:srgbClr val="0563C1"/>
                </a:solidFill>
                <a:latin typeface="Arial" panose="020B0604020202020204" pitchFamily="34" charset="0"/>
                <a:hlinkClick r:id="rId3"/>
              </a:rPr>
              <a:t>https://www.allpsychologyschools.com/counseling/types-of-counseling/</a:t>
            </a:r>
            <a:r>
              <a:rPr lang="en-US" sz="1400" u="sng" dirty="0">
                <a:solidFill>
                  <a:srgbClr val="0563C1"/>
                </a:solidFill>
                <a:latin typeface="Arial" panose="020B0604020202020204" pitchFamily="34" charset="0"/>
              </a:rPr>
              <a:t> </a:t>
            </a:r>
            <a:r>
              <a:rPr lang="en-US" sz="1400" u="sng" dirty="0">
                <a:solidFill>
                  <a:srgbClr val="000000"/>
                </a:solidFill>
                <a:latin typeface="Arial" panose="020B0604020202020204" pitchFamily="34" charset="0"/>
              </a:rPr>
              <a:t>(</a:t>
            </a:r>
            <a:r>
              <a:rPr lang="en-US" sz="1400" dirty="0">
                <a:solidFill>
                  <a:srgbClr val="000000"/>
                </a:solidFill>
                <a:latin typeface="Arial" panose="020B0604020202020204" pitchFamily="34" charset="0"/>
              </a:rPr>
              <a:t>15 June 2020]  </a:t>
            </a:r>
            <a:endParaRPr lang="en-GB" sz="1400" dirty="0"/>
          </a:p>
          <a:p>
            <a:endParaRPr lang="en-GB" sz="1400" dirty="0"/>
          </a:p>
          <a:p>
            <a:endParaRPr lang="en-GB" sz="1400" dirty="0"/>
          </a:p>
          <a:p>
            <a:endParaRPr lang="en-GB" sz="1400" dirty="0"/>
          </a:p>
          <a:p>
            <a:endParaRPr lang="en-US" sz="1400" dirty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r>
              <a:rPr lang="en-US" sz="1400" dirty="0">
                <a:solidFill>
                  <a:srgbClr val="000000"/>
                </a:solidFill>
                <a:latin typeface="Arial" panose="020B0604020202020204" pitchFamily="34" charset="0"/>
              </a:rPr>
              <a:t>Best Counselling Degrees (2020) </a:t>
            </a:r>
            <a:r>
              <a:rPr lang="en-US" sz="1400" i="1" dirty="0">
                <a:solidFill>
                  <a:srgbClr val="000000"/>
                </a:solidFill>
                <a:latin typeface="Arial" panose="020B0604020202020204" pitchFamily="34" charset="0"/>
              </a:rPr>
              <a:t>What is Rehabilitation Counseling </a:t>
            </a:r>
            <a:r>
              <a:rPr lang="en-US" sz="1400" dirty="0">
                <a:solidFill>
                  <a:srgbClr val="000000"/>
                </a:solidFill>
                <a:latin typeface="Arial" panose="020B0604020202020204" pitchFamily="34" charset="0"/>
              </a:rPr>
              <a:t>[online] available from </a:t>
            </a:r>
            <a:r>
              <a:rPr lang="en-US" sz="1400" u="sng" dirty="0">
                <a:solidFill>
                  <a:srgbClr val="0563C1"/>
                </a:solidFill>
                <a:latin typeface="Arial" panose="020B0604020202020204" pitchFamily="34" charset="0"/>
                <a:hlinkClick r:id="rId4"/>
              </a:rPr>
              <a:t>https://www.bestcounselingdegrees.net/faq/what-is-rehabilitation-counseling/</a:t>
            </a:r>
            <a:r>
              <a:rPr lang="en-US" sz="1400" dirty="0">
                <a:solidFill>
                  <a:srgbClr val="000000"/>
                </a:solidFill>
                <a:latin typeface="Arial" panose="020B0604020202020204" pitchFamily="34" charset="0"/>
              </a:rPr>
              <a:t> [16 June 2020] </a:t>
            </a:r>
            <a:endParaRPr lang="en-GB" sz="1400" dirty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endParaRPr lang="en-GB" sz="1400" dirty="0">
              <a:hlinkClick r:id="rId5"/>
            </a:endParaRPr>
          </a:p>
          <a:p>
            <a:r>
              <a:rPr lang="en-GB" sz="1400" dirty="0">
                <a:hlinkClick r:id="rId5"/>
              </a:rPr>
              <a:t> </a:t>
            </a:r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  <a:hlinkClick r:id="rId6"/>
              </a:rPr>
              <a:t>Bower, P</a:t>
            </a:r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, Rowland, N &amp; Hardy, R (2003), '</a:t>
            </a:r>
            <a:r>
              <a:rPr lang="en-US" sz="1400" u="sng" dirty="0">
                <a:latin typeface="Arial" panose="020B0604020202020204" pitchFamily="34" charset="0"/>
                <a:cs typeface="Arial" panose="020B0604020202020204" pitchFamily="34" charset="0"/>
                <a:hlinkClick r:id="rId7"/>
              </a:rPr>
              <a:t>The clinical effectiveness of counselling in primary care: A systematic review and meta-analysis</a:t>
            </a:r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', 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Psychological Medicine</a:t>
            </a:r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, vol. 33, no. 2, pp. 203-215. </a:t>
            </a:r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  <a:hlinkClick r:id="rId8"/>
              </a:rPr>
              <a:t>https://doi.org/10.1017/S0033291702006979</a:t>
            </a:r>
            <a:endParaRPr lang="en-US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1400" dirty="0">
              <a:latin typeface="Arial" panose="020B0604020202020204" pitchFamily="34" charset="0"/>
              <a:cs typeface="Arial" panose="020B0604020202020204" pitchFamily="34" charset="0"/>
              <a:hlinkClick r:id="rId5"/>
            </a:endParaRPr>
          </a:p>
          <a:p>
            <a:r>
              <a:rPr lang="en-US" sz="1400" dirty="0">
                <a:solidFill>
                  <a:srgbClr val="000000"/>
                </a:solidFill>
                <a:latin typeface="Arial" panose="020B0604020202020204" pitchFamily="34" charset="0"/>
              </a:rPr>
              <a:t>Counselling Directory (2020) </a:t>
            </a:r>
            <a:r>
              <a:rPr lang="en-US" sz="1400" i="1" dirty="0">
                <a:solidFill>
                  <a:srgbClr val="000000"/>
                </a:solidFill>
                <a:latin typeface="Arial" panose="020B0604020202020204" pitchFamily="34" charset="0"/>
              </a:rPr>
              <a:t>Drug Addiction </a:t>
            </a:r>
            <a:r>
              <a:rPr lang="en-US" sz="1400" dirty="0">
                <a:solidFill>
                  <a:srgbClr val="000000"/>
                </a:solidFill>
                <a:latin typeface="Arial" panose="020B0604020202020204" pitchFamily="34" charset="0"/>
              </a:rPr>
              <a:t>[online] available from </a:t>
            </a:r>
            <a:r>
              <a:rPr lang="en-US" sz="1400" u="sng" dirty="0">
                <a:solidFill>
                  <a:srgbClr val="0563C1"/>
                </a:solidFill>
                <a:latin typeface="Arial" panose="020B0604020202020204" pitchFamily="34" charset="0"/>
                <a:hlinkClick r:id="rId9"/>
              </a:rPr>
              <a:t>https://www.counselling-directory.org.uk/drug.html#treatmentfordrugaddiction</a:t>
            </a:r>
            <a:r>
              <a:rPr lang="en-US" sz="1400" dirty="0">
                <a:solidFill>
                  <a:srgbClr val="000000"/>
                </a:solidFill>
                <a:latin typeface="Arial" panose="020B0604020202020204" pitchFamily="34" charset="0"/>
              </a:rPr>
              <a:t> [16 June 2020] </a:t>
            </a:r>
          </a:p>
          <a:p>
            <a:endParaRPr lang="en-US" sz="1400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  <a:hlinkClick r:id="rId5"/>
            </a:endParaRPr>
          </a:p>
          <a:p>
            <a:r>
              <a:rPr lang="en-US" sz="1400" dirty="0">
                <a:solidFill>
                  <a:srgbClr val="000000"/>
                </a:solidFill>
                <a:latin typeface="Arial" panose="020B0604020202020204" pitchFamily="34" charset="0"/>
              </a:rPr>
              <a:t>Counselling Directory (2020) </a:t>
            </a:r>
            <a:r>
              <a:rPr lang="en-US" sz="1400" i="1" dirty="0">
                <a:solidFill>
                  <a:srgbClr val="000000"/>
                </a:solidFill>
                <a:latin typeface="Arial" panose="020B0604020202020204" pitchFamily="34" charset="0"/>
              </a:rPr>
              <a:t>Mental Health </a:t>
            </a:r>
            <a:r>
              <a:rPr lang="en-US" sz="1400" dirty="0">
                <a:solidFill>
                  <a:srgbClr val="000000"/>
                </a:solidFill>
                <a:latin typeface="Arial" panose="020B0604020202020204" pitchFamily="34" charset="0"/>
              </a:rPr>
              <a:t>[online] available from </a:t>
            </a:r>
            <a:r>
              <a:rPr lang="en-US" sz="1400" u="sng" dirty="0">
                <a:solidFill>
                  <a:srgbClr val="0563C1"/>
                </a:solidFill>
                <a:latin typeface="Arial" panose="020B0604020202020204" pitchFamily="34" charset="0"/>
                <a:hlinkClick r:id="rId10"/>
              </a:rPr>
              <a:t>https://www.counselling-directory.org.uk/mentalhealth.html#mentalhealthsupport</a:t>
            </a:r>
            <a:r>
              <a:rPr lang="en-US" sz="1400" dirty="0">
                <a:solidFill>
                  <a:srgbClr val="000000"/>
                </a:solidFill>
                <a:latin typeface="Arial" panose="020B0604020202020204" pitchFamily="34" charset="0"/>
              </a:rPr>
              <a:t> [16 June 2020] </a:t>
            </a:r>
            <a:endParaRPr lang="en-GB" sz="1400" dirty="0">
              <a:latin typeface="Arial" panose="020B0604020202020204" pitchFamily="34" charset="0"/>
              <a:cs typeface="Arial" panose="020B0604020202020204" pitchFamily="34" charset="0"/>
              <a:hlinkClick r:id="rId5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CC85471D-349A-4097-A7F6-EC0A9F5B9572}"/>
              </a:ext>
            </a:extLst>
          </p:cNvPr>
          <p:cNvSpPr/>
          <p:nvPr/>
        </p:nvSpPr>
        <p:spPr>
          <a:xfrm>
            <a:off x="1463763" y="1584219"/>
            <a:ext cx="6096000" cy="52322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  <a:hlinkClick r:id="rId11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An introduction to counselling (2003) (online) available from </a:t>
            </a:r>
            <a:r>
              <a:rPr lang="en-GB" sz="1400" dirty="0">
                <a:solidFill>
                  <a:srgbClr val="3085ED"/>
                </a:solidFill>
                <a:hlinkClick r:id="rId11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https://www.questia.com/library/119519668/an-introduction-to-counselling</a:t>
            </a:r>
            <a:endParaRPr lang="en-GB" sz="1400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409BD7F-55EF-4434-9C7C-FCFD5ED5C55E}"/>
              </a:ext>
            </a:extLst>
          </p:cNvPr>
          <p:cNvSpPr/>
          <p:nvPr/>
        </p:nvSpPr>
        <p:spPr>
          <a:xfrm>
            <a:off x="6944139" y="2252145"/>
            <a:ext cx="6096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base"/>
            <a:r>
              <a:rPr lang="en-US" dirty="0">
                <a:solidFill>
                  <a:srgbClr val="000000"/>
                </a:solidFill>
                <a:latin typeface="Arial" panose="020B0604020202020204" pitchFamily="34" charset="0"/>
              </a:rPr>
              <a:t>  </a:t>
            </a:r>
            <a:endParaRPr lang="en-US" dirty="0">
              <a:solidFill>
                <a:srgbClr val="000000"/>
              </a:solidFill>
              <a:latin typeface="Segoe UI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640413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0EA7B90B-B434-4FE6-8C98-2BF7E63CC72E}"/>
              </a:ext>
            </a:extLst>
          </p:cNvPr>
          <p:cNvSpPr/>
          <p:nvPr/>
        </p:nvSpPr>
        <p:spPr>
          <a:xfrm>
            <a:off x="1675798" y="485473"/>
            <a:ext cx="6096000" cy="7448193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base"/>
            <a:r>
              <a:rPr lang="en-US" sz="1400" dirty="0">
                <a:solidFill>
                  <a:srgbClr val="000000"/>
                </a:solidFill>
                <a:latin typeface="Arial" panose="020B0604020202020204" pitchFamily="34" charset="0"/>
              </a:rPr>
              <a:t>Counselling Directory (2020) </a:t>
            </a:r>
            <a:r>
              <a:rPr lang="en-US" sz="1400" i="1" dirty="0">
                <a:solidFill>
                  <a:srgbClr val="000000"/>
                </a:solidFill>
                <a:latin typeface="Arial" panose="020B0604020202020204" pitchFamily="34" charset="0"/>
              </a:rPr>
              <a:t>Mental Health </a:t>
            </a:r>
            <a:r>
              <a:rPr lang="en-US" sz="1400" dirty="0">
                <a:solidFill>
                  <a:srgbClr val="000000"/>
                </a:solidFill>
                <a:latin typeface="Arial" panose="020B0604020202020204" pitchFamily="34" charset="0"/>
              </a:rPr>
              <a:t>[online] available from </a:t>
            </a:r>
            <a:r>
              <a:rPr lang="en-US" sz="1400" u="sng" dirty="0">
                <a:solidFill>
                  <a:srgbClr val="0563C1"/>
                </a:solidFill>
                <a:latin typeface="Arial" panose="020B0604020202020204" pitchFamily="34" charset="0"/>
                <a:hlinkClick r:id="rId2"/>
              </a:rPr>
              <a:t>https://www.counselling-directory.org.uk/mentalhealth.html#mentalhealthsupport</a:t>
            </a:r>
            <a:r>
              <a:rPr lang="en-US" sz="1400" dirty="0">
                <a:solidFill>
                  <a:srgbClr val="000000"/>
                </a:solidFill>
                <a:latin typeface="Arial" panose="020B0604020202020204" pitchFamily="34" charset="0"/>
              </a:rPr>
              <a:t> [16 June 2020]  </a:t>
            </a:r>
          </a:p>
          <a:p>
            <a:pPr fontAlgn="base"/>
            <a:endParaRPr lang="en-US" sz="1400" dirty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 fontAlgn="base"/>
            <a:r>
              <a:rPr lang="en-US" sz="1400" dirty="0">
                <a:solidFill>
                  <a:srgbClr val="000000"/>
                </a:solidFill>
                <a:latin typeface="Arial" panose="020B0604020202020204" pitchFamily="34" charset="0"/>
              </a:rPr>
              <a:t>Counselling Directory (2020). </a:t>
            </a:r>
            <a:r>
              <a:rPr lang="en-US" sz="1400" i="1" dirty="0">
                <a:solidFill>
                  <a:srgbClr val="000000"/>
                </a:solidFill>
                <a:latin typeface="Arial" panose="020B0604020202020204" pitchFamily="34" charset="0"/>
              </a:rPr>
              <a:t>Types of therapy</a:t>
            </a:r>
            <a:r>
              <a:rPr lang="en-US" sz="1400" dirty="0">
                <a:solidFill>
                  <a:srgbClr val="000000"/>
                </a:solidFill>
                <a:latin typeface="Arial" panose="020B0604020202020204" pitchFamily="34" charset="0"/>
              </a:rPr>
              <a:t> [online] available from </a:t>
            </a:r>
            <a:r>
              <a:rPr lang="en-US" sz="1400" u="sng" dirty="0">
                <a:solidFill>
                  <a:srgbClr val="0563C1"/>
                </a:solidFill>
                <a:latin typeface="Arial" panose="020B0604020202020204" pitchFamily="34" charset="0"/>
                <a:hlinkClick r:id="rId3"/>
              </a:rPr>
              <a:t>https://www.counselling-directory.org.uk/counselling.html</a:t>
            </a:r>
            <a:r>
              <a:rPr lang="en-US" sz="1400" dirty="0">
                <a:solidFill>
                  <a:srgbClr val="000000"/>
                </a:solidFill>
                <a:latin typeface="Arial" panose="020B0604020202020204" pitchFamily="34" charset="0"/>
              </a:rPr>
              <a:t> (June 2020] </a:t>
            </a:r>
            <a:endParaRPr lang="en-US" sz="1400" dirty="0">
              <a:solidFill>
                <a:srgbClr val="000000"/>
              </a:solidFill>
              <a:latin typeface="Segoe UI" panose="020B0502040204020203" pitchFamily="34" charset="0"/>
            </a:endParaRPr>
          </a:p>
          <a:p>
            <a:pPr fontAlgn="base"/>
            <a:endParaRPr lang="en-US" dirty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 fontAlgn="base"/>
            <a:r>
              <a:rPr lang="en-US" sz="1400" dirty="0">
                <a:solidFill>
                  <a:srgbClr val="000000"/>
                </a:solidFill>
                <a:latin typeface="Arial" panose="020B0604020202020204" pitchFamily="34" charset="0"/>
              </a:rPr>
              <a:t>Counselling NHS (2017) (online) available from </a:t>
            </a:r>
            <a:endParaRPr lang="en-US" sz="1400" dirty="0">
              <a:solidFill>
                <a:srgbClr val="000000"/>
              </a:solidFill>
              <a:latin typeface="Segoe UI" panose="020B0502040204020203" pitchFamily="34" charset="0"/>
            </a:endParaRPr>
          </a:p>
          <a:p>
            <a:pPr fontAlgn="base"/>
            <a:r>
              <a:rPr lang="en-GB" sz="1400" dirty="0">
                <a:hlinkClick r:id="rId4"/>
              </a:rPr>
              <a:t>https://www.nhs.uk/conditions/counselling/</a:t>
            </a:r>
            <a:endParaRPr lang="en-US" sz="1400" dirty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 fontAlgn="base"/>
            <a:endParaRPr lang="en-US" dirty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 fontAlgn="base"/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Online counselling pros and cons (2020)(online) available from</a:t>
            </a:r>
          </a:p>
          <a:p>
            <a:pPr fontAlgn="base"/>
            <a:r>
              <a:rPr lang="en-GB" sz="1400" dirty="0">
                <a:hlinkClick r:id="rId5"/>
              </a:rPr>
              <a:t>https://schools.au.reachout.com/articles/online-counselling-pros-and-cons</a:t>
            </a:r>
            <a:endParaRPr lang="en-US" sz="1400" dirty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 fontAlgn="base"/>
            <a:endParaRPr lang="en-US" dirty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 fontAlgn="base"/>
            <a:r>
              <a:rPr lang="en-US" sz="1400" dirty="0">
                <a:solidFill>
                  <a:srgbClr val="000000"/>
                </a:solidFill>
                <a:latin typeface="Arial" panose="020B0604020202020204" pitchFamily="34" charset="0"/>
              </a:rPr>
              <a:t>Psychology Today (2017) </a:t>
            </a:r>
            <a:r>
              <a:rPr lang="en-US" sz="1400" i="1" dirty="0">
                <a:solidFill>
                  <a:srgbClr val="000000"/>
                </a:solidFill>
                <a:latin typeface="Arial" panose="020B0604020202020204" pitchFamily="34" charset="0"/>
              </a:rPr>
              <a:t>10 Reasons why people refuse to talk to therapists </a:t>
            </a:r>
            <a:r>
              <a:rPr lang="en-US" sz="1400" dirty="0">
                <a:solidFill>
                  <a:srgbClr val="000000"/>
                </a:solidFill>
                <a:latin typeface="Arial" panose="020B0604020202020204" pitchFamily="34" charset="0"/>
              </a:rPr>
              <a:t>[online] available from </a:t>
            </a:r>
            <a:r>
              <a:rPr lang="en-US" sz="1400" u="sng" dirty="0">
                <a:solidFill>
                  <a:srgbClr val="0563C1"/>
                </a:solidFill>
                <a:latin typeface="Arial" panose="020B0604020202020204" pitchFamily="34" charset="0"/>
                <a:hlinkClick r:id="rId6"/>
              </a:rPr>
              <a:t>https://www.psychologytoday.com/gb/blog/i-hear-you/201710/10-reasons-why-people-refuse-talk-therapists</a:t>
            </a:r>
            <a:r>
              <a:rPr lang="en-US" sz="1400" dirty="0">
                <a:solidFill>
                  <a:srgbClr val="000000"/>
                </a:solidFill>
                <a:latin typeface="Arial" panose="020B0604020202020204" pitchFamily="34" charset="0"/>
              </a:rPr>
              <a:t>  [16 June 2020] </a:t>
            </a:r>
          </a:p>
          <a:p>
            <a:pPr fontAlgn="base"/>
            <a:endParaRPr lang="en-US" sz="1200" dirty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 fontAlgn="base"/>
            <a:endParaRPr lang="en-US" sz="1200" dirty="0">
              <a:solidFill>
                <a:srgbClr val="000000"/>
              </a:solidFill>
              <a:latin typeface="Segoe UI" panose="020B0502040204020203" pitchFamily="34" charset="0"/>
            </a:endParaRPr>
          </a:p>
          <a:p>
            <a:pPr fontAlgn="base"/>
            <a:r>
              <a:rPr lang="en-US" sz="1400" dirty="0">
                <a:solidFill>
                  <a:srgbClr val="000000"/>
                </a:solidFill>
                <a:latin typeface="Arial" panose="020B0604020202020204" pitchFamily="34" charset="0"/>
              </a:rPr>
              <a:t>Study.com (2020) </a:t>
            </a:r>
            <a:r>
              <a:rPr lang="en-US" sz="1400" i="1" dirty="0">
                <a:solidFill>
                  <a:srgbClr val="000000"/>
                </a:solidFill>
                <a:latin typeface="Arial" panose="020B0604020202020204" pitchFamily="34" charset="0"/>
              </a:rPr>
              <a:t>Marriage and family counseling </a:t>
            </a:r>
            <a:r>
              <a:rPr lang="en-US" sz="1400" dirty="0">
                <a:solidFill>
                  <a:srgbClr val="000000"/>
                </a:solidFill>
                <a:latin typeface="Arial" panose="020B0604020202020204" pitchFamily="34" charset="0"/>
              </a:rPr>
              <a:t>[online] available from </a:t>
            </a:r>
            <a:r>
              <a:rPr lang="en-US" sz="1400" u="sng" dirty="0">
                <a:solidFill>
                  <a:srgbClr val="0563C1"/>
                </a:solidFill>
                <a:latin typeface="Arial" panose="020B0604020202020204" pitchFamily="34" charset="0"/>
                <a:hlinkClick r:id="rId7"/>
              </a:rPr>
              <a:t>https://study.com/directory/category/Medical_and_Health_Professions/Mental_Health_Services/Marriage_and_Family_Counseling.html</a:t>
            </a:r>
            <a:r>
              <a:rPr lang="en-US" sz="1400" dirty="0">
                <a:solidFill>
                  <a:srgbClr val="000000"/>
                </a:solidFill>
                <a:latin typeface="Arial" panose="020B0604020202020204" pitchFamily="34" charset="0"/>
              </a:rPr>
              <a:t> (16 June 2020]  </a:t>
            </a:r>
            <a:endParaRPr lang="en-US" sz="1400" dirty="0">
              <a:solidFill>
                <a:srgbClr val="000000"/>
              </a:solidFill>
              <a:latin typeface="Segoe UI" panose="020B0502040204020203" pitchFamily="34" charset="0"/>
            </a:endParaRPr>
          </a:p>
          <a:p>
            <a:pPr fontAlgn="base"/>
            <a:endParaRPr lang="en-US" sz="1200" dirty="0">
              <a:solidFill>
                <a:srgbClr val="000000"/>
              </a:solidFill>
              <a:latin typeface="Segoe UI" panose="020B0502040204020203" pitchFamily="34" charset="0"/>
            </a:endParaRPr>
          </a:p>
          <a:p>
            <a:pPr fontAlgn="base"/>
            <a:endParaRPr lang="en-GB" dirty="0"/>
          </a:p>
          <a:p>
            <a:pPr fontAlgn="base"/>
            <a:endParaRPr lang="en-US" dirty="0">
              <a:solidFill>
                <a:srgbClr val="000000"/>
              </a:solidFill>
              <a:latin typeface="Segoe UI" panose="020B0502040204020203" pitchFamily="34" charset="0"/>
            </a:endParaRPr>
          </a:p>
          <a:p>
            <a:pPr fontAlgn="base"/>
            <a:endParaRPr lang="en-US" dirty="0">
              <a:solidFill>
                <a:srgbClr val="000000"/>
              </a:solidFill>
              <a:latin typeface="Segoe UI" panose="020B0502040204020203" pitchFamily="34" charset="0"/>
            </a:endParaRPr>
          </a:p>
          <a:p>
            <a:pPr fontAlgn="base"/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 </a:t>
            </a:r>
            <a:endParaRPr lang="en-US" dirty="0">
              <a:solidFill>
                <a:srgbClr val="000000"/>
              </a:solidFill>
              <a:latin typeface="Segoe UI" panose="020B0502040204020203" pitchFamily="34" charset="0"/>
            </a:endParaRPr>
          </a:p>
          <a:p>
            <a:pPr fontAlgn="base"/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 </a:t>
            </a:r>
            <a:endParaRPr lang="en-US" dirty="0">
              <a:solidFill>
                <a:srgbClr val="000000"/>
              </a:solidFill>
              <a:latin typeface="Segoe UI" panose="020B0502040204020203" pitchFamily="34" charset="0"/>
            </a:endParaRPr>
          </a:p>
          <a:p>
            <a:pPr fontAlgn="base"/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 </a:t>
            </a:r>
            <a:endParaRPr lang="en-US" dirty="0">
              <a:solidFill>
                <a:srgbClr val="000000"/>
              </a:solidFill>
              <a:latin typeface="Segoe UI" panose="020B0502040204020203" pitchFamily="34" charset="0"/>
            </a:endParaRPr>
          </a:p>
          <a:p>
            <a:pPr fontAlgn="base"/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 </a:t>
            </a:r>
            <a:endParaRPr lang="en-US" b="0" i="0" dirty="0">
              <a:solidFill>
                <a:srgbClr val="000000"/>
              </a:solidFill>
              <a:effectLst/>
              <a:latin typeface="Segoe UI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66257725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arallax">
  <a:themeElements>
    <a:clrScheme name="Parallax">
      <a:dk1>
        <a:sysClr val="windowText" lastClr="000000"/>
      </a:dk1>
      <a:lt1>
        <a:sysClr val="window" lastClr="FFFFFF"/>
      </a:lt1>
      <a:dk2>
        <a:srgbClr val="212121"/>
      </a:dk2>
      <a:lt2>
        <a:srgbClr val="CDD0D1"/>
      </a:lt2>
      <a:accent1>
        <a:srgbClr val="30ACEC"/>
      </a:accent1>
      <a:accent2>
        <a:srgbClr val="80C34F"/>
      </a:accent2>
      <a:accent3>
        <a:srgbClr val="E29D3E"/>
      </a:accent3>
      <a:accent4>
        <a:srgbClr val="D64A3B"/>
      </a:accent4>
      <a:accent5>
        <a:srgbClr val="D64787"/>
      </a:accent5>
      <a:accent6>
        <a:srgbClr val="A666E1"/>
      </a:accent6>
      <a:hlink>
        <a:srgbClr val="3085ED"/>
      </a:hlink>
      <a:folHlink>
        <a:srgbClr val="82B6F4"/>
      </a:folHlink>
    </a:clrScheme>
    <a:fontScheme name="Parallax">
      <a:majorFont>
        <a:latin typeface="Corbel" panose="020B0503020204020204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rallax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04000"/>
              </a:schemeClr>
            </a:gs>
            <a:gs pos="100000">
              <a:schemeClr val="phClr">
                <a:tint val="84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2000"/>
              </a:schemeClr>
            </a:gs>
            <a:gs pos="100000">
              <a:schemeClr val="phClr">
                <a:shade val="88000"/>
                <a:lumMod val="94000"/>
              </a:schemeClr>
            </a:gs>
          </a:gsLst>
          <a:path path="circle">
            <a:fillToRect l="50000" t="100000" r="100000" b="50000"/>
          </a:path>
        </a:gradFill>
      </a:fillStyleLst>
      <a:lnStyleLst>
        <a:ln w="9525" cap="rnd" cmpd="sng" algn="ctr">
          <a:solidFill>
            <a:schemeClr val="phClr">
              <a:tint val="6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reflection blurRad="12700" stA="26000" endPos="32000" dist="12700" dir="5400000" sy="-100000" rotWithShape="0"/>
          </a:effectLst>
        </a:effectStyle>
        <a:effectStyle>
          <a:effectLst>
            <a:outerShdw blurRad="38100" dist="25400" dir="5400000" rotWithShape="0">
              <a:srgbClr val="000000">
                <a:alpha val="6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25400" h="127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98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76000"/>
                <a:satMod val="180000"/>
              </a:schemeClr>
              <a:schemeClr val="phClr">
                <a:tint val="80000"/>
                <a:satMod val="120000"/>
                <a:lumMod val="180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arallax" id="{3388167B-A2EB-4685-9635-1831D9AEF8C4}" vid="{4F7A876A-7598-49CA-AFC8-8EDA2551E4A7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TM03457496[[fn=Parallax]]</Template>
  <TotalTime>6413</TotalTime>
  <Words>463</Words>
  <Application>Microsoft Office PowerPoint</Application>
  <PresentationFormat>Widescreen</PresentationFormat>
  <Paragraphs>54</Paragraphs>
  <Slides>10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6" baseType="lpstr">
      <vt:lpstr>Arial</vt:lpstr>
      <vt:lpstr>Calibri</vt:lpstr>
      <vt:lpstr>Corbel</vt:lpstr>
      <vt:lpstr>Segoe UI</vt:lpstr>
      <vt:lpstr>Times New Roman</vt:lpstr>
      <vt:lpstr>Parallax</vt:lpstr>
      <vt:lpstr>Counselling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Counselling</dc:title>
  <dc:creator>gzala saddique</dc:creator>
  <cp:lastModifiedBy>gzala saddique</cp:lastModifiedBy>
  <cp:revision>20</cp:revision>
  <dcterms:created xsi:type="dcterms:W3CDTF">2020-06-14T19:15:23Z</dcterms:created>
  <dcterms:modified xsi:type="dcterms:W3CDTF">2020-06-21T22:05:28Z</dcterms:modified>
</cp:coreProperties>
</file>