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  <p:sldId id="270" r:id="rId15"/>
    <p:sldId id="272" r:id="rId16"/>
    <p:sldId id="273" r:id="rId17"/>
    <p:sldId id="275" r:id="rId18"/>
    <p:sldId id="276" r:id="rId19"/>
    <p:sldId id="278" r:id="rId20"/>
    <p:sldId id="280" r:id="rId21"/>
    <p:sldId id="282" r:id="rId22"/>
    <p:sldId id="283" r:id="rId23"/>
    <p:sldId id="284" r:id="rId24"/>
    <p:sldId id="285" r:id="rId25"/>
    <p:sldId id="286" r:id="rId26"/>
    <p:sldId id="287" r:id="rId27"/>
    <p:sldId id="289" r:id="rId28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63" d="100"/>
          <a:sy n="63" d="100"/>
        </p:scale>
        <p:origin x="78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049520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E3DB68-2C78-F4D2-23AD-2895F8EECD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6F27A84-F101-F0CD-A6F4-60AB23D4A3D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FB652BF-B3AD-C7E3-6910-444A0025571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39083C-7D1A-7742-D319-F599163D9B6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545258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2B750C-3DF5-9C0C-566D-806DD2E7D3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3987B4A-3006-7B49-F69F-C07D3C5591B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9308F1C-6377-2D52-5310-FCCA0677160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B550DB-9E33-DB8C-E405-71564BD5D4A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811460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F223C5-F7F5-62AF-5CC7-DB409ED486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F921B4C-CD62-865D-0027-29BC029873B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79605DD-2836-3765-2479-9A68A9D1C9B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AED55E-7092-CFE7-560C-70A6BEADA18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276469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F8171F-A75E-331F-A4C1-62F65642D6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5557270-ADAE-39E9-2BC3-0C54DDF486F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9399CA3-883B-2341-9D3B-A218EEC4A86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CF6B138-44A6-BE90-4BE1-3D525886F62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124324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F0A57A-3C1B-1574-F869-FBF5CC90AE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22213F0-E5C3-56D2-B6E2-0986A3BFFCE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9982413-6EBE-C252-942B-1D27189E5F9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B6F2F4A-EFDF-EF96-3563-7CADC8E7A38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576864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AE623B-884B-1BD5-D98F-6340D2EAF6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FE0CF73-6A26-122A-97E8-E7C1DD378A0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DD8A3B7-EB02-7918-7501-2F421292EDE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2BD587-B253-18EA-A677-835DD174460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132464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55383A-CA2C-C578-B7CA-29D727AE30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F4A8662-FD10-087F-CB72-8201224E3F3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C410326-4B07-5A2A-364E-5FFF938ED82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F5AF22-75A2-8DAD-77E7-287CE8CCFCC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3185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5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118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11827"/>
          </a:solidFill>
          <a:ln w="12700">
            <a:solidFill>
              <a:srgbClr val="11182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2191695" cy="73152"/>
          </a:xfrm>
          <a:prstGeom prst="rect">
            <a:avLst/>
          </a:prstGeom>
          <a:solidFill>
            <a:srgbClr val="38BDF8"/>
          </a:solidFill>
          <a:ln w="12700">
            <a:solidFill>
              <a:srgbClr val="38BD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02920" y="228600"/>
            <a:ext cx="42062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38BDF8"/>
                </a:solidFill>
              </a:rPr>
              <a:t>AI Systems</a:t>
            </a:r>
            <a:endParaRPr lang="en-US" sz="1000" dirty="0"/>
          </a:p>
        </p:txBody>
      </p:sp>
      <p:sp>
        <p:nvSpPr>
          <p:cNvPr id="5" name="Text 3"/>
          <p:cNvSpPr/>
          <p:nvPr/>
        </p:nvSpPr>
        <p:spPr>
          <a:xfrm>
            <a:off x="685800" y="960120"/>
            <a:ext cx="1088136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77500" lnSpcReduction="20000"/>
          </a:bodyPr>
          <a:lstStyle/>
          <a:p>
            <a:pPr marL="0" indent="0">
              <a:buNone/>
            </a:pPr>
            <a:r>
              <a:rPr lang="en-US" sz="4000" b="1" dirty="0">
                <a:solidFill>
                  <a:srgbClr val="F9FAFB"/>
                </a:solidFill>
              </a:rPr>
              <a:t>Natural Language Processing</a:t>
            </a:r>
            <a:endParaRPr lang="en-US" sz="4000" dirty="0"/>
          </a:p>
          <a:p>
            <a:pPr marL="0" indent="0">
              <a:buNone/>
            </a:pPr>
            <a:r>
              <a:rPr lang="en-US" sz="4000" b="1" dirty="0">
                <a:solidFill>
                  <a:srgbClr val="F9FAFB"/>
                </a:solidFill>
              </a:rPr>
              <a:t>in AI Systems</a:t>
            </a:r>
            <a:endParaRPr lang="en-US" sz="4000" dirty="0"/>
          </a:p>
        </p:txBody>
      </p:sp>
      <p:sp>
        <p:nvSpPr>
          <p:cNvPr id="6" name="Text 4"/>
          <p:cNvSpPr/>
          <p:nvPr/>
        </p:nvSpPr>
        <p:spPr>
          <a:xfrm>
            <a:off x="713232" y="1874520"/>
            <a:ext cx="9601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CBD5E1"/>
                </a:solidFill>
              </a:rPr>
              <a:t>From text processing to meaningful language understanding</a:t>
            </a:r>
            <a:endParaRPr lang="en-US" sz="2000" dirty="0"/>
          </a:p>
        </p:txBody>
      </p:sp>
      <p:sp>
        <p:nvSpPr>
          <p:cNvPr id="7" name="Shape 5"/>
          <p:cNvSpPr/>
          <p:nvPr/>
        </p:nvSpPr>
        <p:spPr>
          <a:xfrm>
            <a:off x="749808" y="2743200"/>
            <a:ext cx="2834640" cy="329184"/>
          </a:xfrm>
          <a:prstGeom prst="roundRect">
            <a:avLst>
              <a:gd name="adj" fmla="val 22222"/>
            </a:avLst>
          </a:prstGeom>
          <a:solidFill>
            <a:srgbClr val="34D399">
              <a:alpha val="90000"/>
            </a:srgbClr>
          </a:solidFill>
          <a:ln w="12700">
            <a:solidFill>
              <a:srgbClr val="34D399">
                <a:alpha val="8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841248" y="2816352"/>
            <a:ext cx="265176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0F172A"/>
                </a:solidFill>
              </a:rPr>
              <a:t>Lecture + Google Colab activities</a:t>
            </a:r>
            <a:endParaRPr lang="en-US" sz="950" dirty="0"/>
          </a:p>
        </p:txBody>
      </p:sp>
      <p:sp>
        <p:nvSpPr>
          <p:cNvPr id="10" name="Text 8"/>
          <p:cNvSpPr/>
          <p:nvPr/>
        </p:nvSpPr>
        <p:spPr>
          <a:xfrm>
            <a:off x="11475720" y="6510528"/>
            <a:ext cx="36576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CBD5E1"/>
                </a:solidFill>
              </a:rPr>
              <a:t>1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1118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11827"/>
          </a:solidFill>
          <a:ln w="12700">
            <a:solidFill>
              <a:srgbClr val="11182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2191695" cy="73152"/>
          </a:xfrm>
          <a:prstGeom prst="rect">
            <a:avLst/>
          </a:prstGeom>
          <a:solidFill>
            <a:srgbClr val="38BDF8"/>
          </a:solidFill>
          <a:ln w="12700">
            <a:solidFill>
              <a:srgbClr val="38BD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02920" y="228600"/>
            <a:ext cx="42062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38BDF8"/>
                </a:solidFill>
              </a:rPr>
              <a:t>Overview</a:t>
            </a:r>
            <a:endParaRPr lang="en-US" sz="1000" dirty="0"/>
          </a:p>
        </p:txBody>
      </p:sp>
      <p:sp>
        <p:nvSpPr>
          <p:cNvPr id="5" name="Text 3"/>
          <p:cNvSpPr/>
          <p:nvPr/>
        </p:nvSpPr>
        <p:spPr>
          <a:xfrm>
            <a:off x="502920" y="530352"/>
            <a:ext cx="10789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800" b="1" dirty="0">
                <a:solidFill>
                  <a:srgbClr val="F9FAFB"/>
                </a:solidFill>
              </a:rPr>
              <a:t>Learning outcomes</a:t>
            </a:r>
            <a:endParaRPr lang="en-US" sz="2800" dirty="0"/>
          </a:p>
        </p:txBody>
      </p:sp>
      <p:sp>
        <p:nvSpPr>
          <p:cNvPr id="6" name="Text 4"/>
          <p:cNvSpPr/>
          <p:nvPr/>
        </p:nvSpPr>
        <p:spPr>
          <a:xfrm>
            <a:off x="9509760" y="1051560"/>
            <a:ext cx="1280160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5320" dirty="0">
                <a:solidFill>
                  <a:srgbClr val="38BDF8"/>
                </a:solidFill>
              </a:rPr>
              <a:t>🧠</a:t>
            </a:r>
            <a:endParaRPr lang="en-US" sz="5320" dirty="0"/>
          </a:p>
        </p:txBody>
      </p:sp>
      <p:sp>
        <p:nvSpPr>
          <p:cNvPr id="7" name="Text 5"/>
          <p:cNvSpPr/>
          <p:nvPr/>
        </p:nvSpPr>
        <p:spPr>
          <a:xfrm>
            <a:off x="777240" y="1417320"/>
            <a:ext cx="6080760" cy="420624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r>
              <a:rPr lang="en-US" sz="2000" dirty="0">
                <a:solidFill>
                  <a:srgbClr val="F9FAFB"/>
                </a:solidFill>
              </a:rPr>
              <a:t>Define core NLP terms with examples</a:t>
            </a:r>
            <a:endParaRPr lang="en-US" sz="2000" dirty="0"/>
          </a:p>
          <a:p>
            <a:r>
              <a:rPr lang="en-US" sz="2000" dirty="0">
                <a:solidFill>
                  <a:srgbClr val="F9FAFB"/>
                </a:solidFill>
              </a:rPr>
              <a:t>Explain a typical NLP pipeline</a:t>
            </a:r>
            <a:endParaRPr lang="en-US" sz="2000" dirty="0"/>
          </a:p>
          <a:p>
            <a:r>
              <a:rPr lang="en-US" sz="2000" dirty="0">
                <a:solidFill>
                  <a:srgbClr val="F9FAFB"/>
                </a:solidFill>
              </a:rPr>
              <a:t>Compare statistical and neural language models</a:t>
            </a:r>
            <a:endParaRPr lang="en-US" sz="2000" dirty="0"/>
          </a:p>
          <a:p>
            <a:r>
              <a:rPr lang="en-US" sz="2000" dirty="0">
                <a:solidFill>
                  <a:srgbClr val="F9FAFB"/>
                </a:solidFill>
              </a:rPr>
              <a:t>Discuss real-world applications and challenges</a:t>
            </a:r>
            <a:endParaRPr lang="en-US" sz="2000" dirty="0"/>
          </a:p>
          <a:p>
            <a:r>
              <a:rPr lang="en-US" sz="2000" dirty="0">
                <a:solidFill>
                  <a:srgbClr val="F9FAFB"/>
                </a:solidFill>
              </a:rPr>
              <a:t>Choose suitable NLP evaluation metrics</a:t>
            </a:r>
            <a:endParaRPr lang="en-US" sz="2000" dirty="0"/>
          </a:p>
        </p:txBody>
      </p:sp>
      <p:sp>
        <p:nvSpPr>
          <p:cNvPr id="11" name="Text 9"/>
          <p:cNvSpPr/>
          <p:nvPr/>
        </p:nvSpPr>
        <p:spPr>
          <a:xfrm>
            <a:off x="11475720" y="6510528"/>
            <a:ext cx="36576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CBD5E1"/>
                </a:solidFill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118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11827"/>
          </a:solidFill>
          <a:ln w="12700">
            <a:solidFill>
              <a:srgbClr val="11182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2191695" cy="73152"/>
          </a:xfrm>
          <a:prstGeom prst="rect">
            <a:avLst/>
          </a:prstGeom>
          <a:solidFill>
            <a:srgbClr val="38BDF8"/>
          </a:solidFill>
          <a:ln w="12700">
            <a:solidFill>
              <a:srgbClr val="38BD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02920" y="228600"/>
            <a:ext cx="42062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38BDF8"/>
                </a:solidFill>
              </a:rPr>
              <a:t>1. Basics of NLP</a:t>
            </a:r>
            <a:endParaRPr lang="en-US" sz="1000" dirty="0"/>
          </a:p>
        </p:txBody>
      </p:sp>
      <p:sp>
        <p:nvSpPr>
          <p:cNvPr id="5" name="Text 3"/>
          <p:cNvSpPr/>
          <p:nvPr/>
        </p:nvSpPr>
        <p:spPr>
          <a:xfrm>
            <a:off x="502920" y="530352"/>
            <a:ext cx="10789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800" b="1" dirty="0">
                <a:solidFill>
                  <a:srgbClr val="F9FAFB"/>
                </a:solidFill>
              </a:rPr>
              <a:t>What is NLP?</a:t>
            </a:r>
            <a:endParaRPr lang="en-US" sz="2800" dirty="0"/>
          </a:p>
        </p:txBody>
      </p:sp>
      <p:sp>
        <p:nvSpPr>
          <p:cNvPr id="6" name="Text 4"/>
          <p:cNvSpPr/>
          <p:nvPr/>
        </p:nvSpPr>
        <p:spPr>
          <a:xfrm>
            <a:off x="731520" y="1325880"/>
            <a:ext cx="54864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9FAFB"/>
                </a:solidFill>
              </a:rPr>
              <a:t>NLP enables computers to process human language.</a:t>
            </a:r>
            <a:endParaRPr lang="en-US" sz="2400" dirty="0"/>
          </a:p>
        </p:txBody>
      </p:sp>
      <p:sp>
        <p:nvSpPr>
          <p:cNvPr id="7" name="Text 5"/>
          <p:cNvSpPr/>
          <p:nvPr/>
        </p:nvSpPr>
        <p:spPr>
          <a:xfrm>
            <a:off x="868680" y="2011680"/>
            <a:ext cx="5760720" cy="237744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r>
              <a:rPr lang="en-US" sz="1900" dirty="0">
                <a:solidFill>
                  <a:srgbClr val="F9FAFB"/>
                </a:solidFill>
              </a:rPr>
              <a:t>Understand: classify meaning and intent</a:t>
            </a:r>
            <a:endParaRPr lang="en-US" sz="1900" dirty="0"/>
          </a:p>
          <a:p>
            <a:r>
              <a:rPr lang="en-US" sz="1900" dirty="0">
                <a:solidFill>
                  <a:srgbClr val="F9FAFB"/>
                </a:solidFill>
              </a:rPr>
              <a:t>Interpret: extract structure, entities and sentiment</a:t>
            </a:r>
            <a:endParaRPr lang="en-US" sz="1900" dirty="0"/>
          </a:p>
          <a:p>
            <a:r>
              <a:rPr lang="en-US" sz="1900" dirty="0">
                <a:solidFill>
                  <a:srgbClr val="F9FAFB"/>
                </a:solidFill>
              </a:rPr>
              <a:t>Generate: produce summaries, answers or translations</a:t>
            </a:r>
            <a:endParaRPr lang="en-US" sz="1900" dirty="0"/>
          </a:p>
        </p:txBody>
      </p:sp>
      <p:sp>
        <p:nvSpPr>
          <p:cNvPr id="8" name="Shape 6"/>
          <p:cNvSpPr/>
          <p:nvPr/>
        </p:nvSpPr>
        <p:spPr>
          <a:xfrm>
            <a:off x="6949440" y="1325880"/>
            <a:ext cx="4297680" cy="1508760"/>
          </a:xfrm>
          <a:prstGeom prst="roundRect">
            <a:avLst>
              <a:gd name="adj" fmla="val 7273"/>
            </a:avLst>
          </a:prstGeom>
          <a:solidFill>
            <a:srgbClr val="1F2937"/>
          </a:solidFill>
          <a:ln w="12700">
            <a:solidFill>
              <a:srgbClr val="475569">
                <a:alpha val="7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7178040" y="1508760"/>
            <a:ext cx="38404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F9FAFB"/>
                </a:solidFill>
              </a:rPr>
              <a:t>Common applications</a:t>
            </a:r>
            <a:endParaRPr lang="en-US" sz="1700" dirty="0"/>
          </a:p>
        </p:txBody>
      </p:sp>
      <p:sp>
        <p:nvSpPr>
          <p:cNvPr id="10" name="Text 8"/>
          <p:cNvSpPr/>
          <p:nvPr/>
        </p:nvSpPr>
        <p:spPr>
          <a:xfrm>
            <a:off x="7178040" y="1947672"/>
            <a:ext cx="38404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CBD5E1"/>
                </a:solidFill>
              </a:rPr>
              <a:t>Chatbots • search engines • translation • sentiment analysis • question answering • summarisation • spam filtering</a:t>
            </a:r>
            <a:endParaRPr lang="en-US" sz="1350" dirty="0"/>
          </a:p>
        </p:txBody>
      </p:sp>
      <p:sp>
        <p:nvSpPr>
          <p:cNvPr id="11" name="Shape 9"/>
          <p:cNvSpPr/>
          <p:nvPr/>
        </p:nvSpPr>
        <p:spPr>
          <a:xfrm>
            <a:off x="6949440" y="3154680"/>
            <a:ext cx="4297680" cy="1234440"/>
          </a:xfrm>
          <a:prstGeom prst="roundRect">
            <a:avLst>
              <a:gd name="adj" fmla="val 8889"/>
            </a:avLst>
          </a:prstGeom>
          <a:solidFill>
            <a:srgbClr val="263244"/>
          </a:solidFill>
          <a:ln w="12700">
            <a:solidFill>
              <a:srgbClr val="475569">
                <a:alpha val="7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7178040" y="3337560"/>
            <a:ext cx="38404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F9FAFB"/>
                </a:solidFill>
              </a:rPr>
              <a:t>Why it is difficult</a:t>
            </a:r>
            <a:endParaRPr lang="en-US" sz="1700" dirty="0"/>
          </a:p>
        </p:txBody>
      </p:sp>
      <p:sp>
        <p:nvSpPr>
          <p:cNvPr id="13" name="Text 11"/>
          <p:cNvSpPr/>
          <p:nvPr/>
        </p:nvSpPr>
        <p:spPr>
          <a:xfrm>
            <a:off x="7178040" y="3776472"/>
            <a:ext cx="38404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CBD5E1"/>
                </a:solidFill>
              </a:rPr>
              <a:t>Language can be ambiguous, informal, context-dependent and culturally specific.</a:t>
            </a:r>
            <a:endParaRPr lang="en-US" sz="1350" dirty="0"/>
          </a:p>
        </p:txBody>
      </p:sp>
      <p:sp>
        <p:nvSpPr>
          <p:cNvPr id="14" name="Text 12"/>
          <p:cNvSpPr/>
          <p:nvPr/>
        </p:nvSpPr>
        <p:spPr>
          <a:xfrm>
            <a:off x="7132320" y="4800600"/>
            <a:ext cx="39319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BBF24"/>
                </a:solidFill>
              </a:rPr>
              <a:t>Example: “I saw her duck.”</a:t>
            </a:r>
            <a:endParaRPr lang="en-US" sz="2000" dirty="0"/>
          </a:p>
        </p:txBody>
      </p:sp>
      <p:sp>
        <p:nvSpPr>
          <p:cNvPr id="15" name="Text 13"/>
          <p:cNvSpPr/>
          <p:nvPr/>
        </p:nvSpPr>
        <p:spPr>
          <a:xfrm>
            <a:off x="7150608" y="5230368"/>
            <a:ext cx="39319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CBD5E1"/>
                </a:solidFill>
              </a:rPr>
              <a:t>Bird? Or lowering her head?</a:t>
            </a:r>
            <a:endParaRPr lang="en-US" sz="1500" dirty="0"/>
          </a:p>
        </p:txBody>
      </p:sp>
      <p:sp>
        <p:nvSpPr>
          <p:cNvPr id="16" name="Text 14"/>
          <p:cNvSpPr/>
          <p:nvPr/>
        </p:nvSpPr>
        <p:spPr>
          <a:xfrm>
            <a:off x="11475720" y="6510528"/>
            <a:ext cx="36576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CBD5E1"/>
                </a:solidFill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118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11827"/>
          </a:solidFill>
          <a:ln w="12700">
            <a:solidFill>
              <a:srgbClr val="11182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2191695" cy="73152"/>
          </a:xfrm>
          <a:prstGeom prst="rect">
            <a:avLst/>
          </a:prstGeom>
          <a:solidFill>
            <a:srgbClr val="38BDF8"/>
          </a:solidFill>
          <a:ln w="12700">
            <a:solidFill>
              <a:srgbClr val="38BD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02920" y="228600"/>
            <a:ext cx="42062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38BDF8"/>
                </a:solidFill>
              </a:rPr>
              <a:t>2. Key terms</a:t>
            </a:r>
            <a:endParaRPr lang="en-US" sz="1000" dirty="0"/>
          </a:p>
        </p:txBody>
      </p:sp>
      <p:sp>
        <p:nvSpPr>
          <p:cNvPr id="5" name="Text 3"/>
          <p:cNvSpPr/>
          <p:nvPr/>
        </p:nvSpPr>
        <p:spPr>
          <a:xfrm>
            <a:off x="502920" y="530352"/>
            <a:ext cx="10789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800" b="1" dirty="0">
                <a:solidFill>
                  <a:srgbClr val="F9FAFB"/>
                </a:solidFill>
              </a:rPr>
              <a:t>Core NLP concepts</a:t>
            </a:r>
            <a:endParaRPr lang="en-US" sz="2800" dirty="0"/>
          </a:p>
        </p:txBody>
      </p:sp>
      <p:sp>
        <p:nvSpPr>
          <p:cNvPr id="6" name="Shape 4"/>
          <p:cNvSpPr/>
          <p:nvPr/>
        </p:nvSpPr>
        <p:spPr>
          <a:xfrm>
            <a:off x="731520" y="1828800"/>
            <a:ext cx="1371600" cy="1371600"/>
          </a:xfrm>
          <a:prstGeom prst="ellipse">
            <a:avLst/>
          </a:prstGeom>
          <a:solidFill>
            <a:srgbClr val="38BDF8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960120" y="2084832"/>
            <a:ext cx="9144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500" dirty="0">
                <a:solidFill>
                  <a:srgbClr val="000000"/>
                </a:solidFill>
              </a:rPr>
              <a:t>✂️</a:t>
            </a:r>
            <a:endParaRPr lang="en-US" sz="2500" dirty="0"/>
          </a:p>
        </p:txBody>
      </p:sp>
      <p:sp>
        <p:nvSpPr>
          <p:cNvPr id="8" name="Text 6"/>
          <p:cNvSpPr/>
          <p:nvPr/>
        </p:nvSpPr>
        <p:spPr>
          <a:xfrm>
            <a:off x="502920" y="3429000"/>
            <a:ext cx="18288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9FAFB"/>
                </a:solidFill>
              </a:rPr>
              <a:t>Tokenisation</a:t>
            </a:r>
            <a:endParaRPr lang="en-US" sz="1500" dirty="0"/>
          </a:p>
        </p:txBody>
      </p:sp>
      <p:sp>
        <p:nvSpPr>
          <p:cNvPr id="9" name="Shape 7"/>
          <p:cNvSpPr/>
          <p:nvPr/>
        </p:nvSpPr>
        <p:spPr>
          <a:xfrm>
            <a:off x="2148840" y="2514600"/>
            <a:ext cx="777240" cy="0"/>
          </a:xfrm>
          <a:prstGeom prst="line">
            <a:avLst/>
          </a:prstGeom>
          <a:noFill/>
          <a:ln w="25400">
            <a:solidFill>
              <a:srgbClr val="475569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2971800" y="1828800"/>
            <a:ext cx="1371600" cy="1371600"/>
          </a:xfrm>
          <a:prstGeom prst="ellipse">
            <a:avLst/>
          </a:prstGeom>
          <a:solidFill>
            <a:srgbClr val="34D399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3200400" y="2084832"/>
            <a:ext cx="9144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500" dirty="0">
                <a:solidFill>
                  <a:srgbClr val="000000"/>
                </a:solidFill>
              </a:rPr>
              <a:t>🌱</a:t>
            </a:r>
            <a:endParaRPr lang="en-US" sz="2500" dirty="0"/>
          </a:p>
        </p:txBody>
      </p:sp>
      <p:sp>
        <p:nvSpPr>
          <p:cNvPr id="12" name="Text 10"/>
          <p:cNvSpPr/>
          <p:nvPr/>
        </p:nvSpPr>
        <p:spPr>
          <a:xfrm>
            <a:off x="2743200" y="3429000"/>
            <a:ext cx="18288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9FAFB"/>
                </a:solidFill>
              </a:rPr>
              <a:t>Lemmas/Stems</a:t>
            </a:r>
            <a:endParaRPr lang="en-US" sz="1500" dirty="0"/>
          </a:p>
        </p:txBody>
      </p:sp>
      <p:sp>
        <p:nvSpPr>
          <p:cNvPr id="13" name="Shape 11"/>
          <p:cNvSpPr/>
          <p:nvPr/>
        </p:nvSpPr>
        <p:spPr>
          <a:xfrm>
            <a:off x="4389120" y="2514600"/>
            <a:ext cx="777240" cy="0"/>
          </a:xfrm>
          <a:prstGeom prst="line">
            <a:avLst/>
          </a:prstGeom>
          <a:noFill/>
          <a:ln w="25400">
            <a:solidFill>
              <a:srgbClr val="475569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5212080" y="1828800"/>
            <a:ext cx="1371600" cy="1371600"/>
          </a:xfrm>
          <a:prstGeom prst="ellipse">
            <a:avLst/>
          </a:prstGeom>
          <a:solidFill>
            <a:srgbClr val="FBBF24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5440680" y="2084832"/>
            <a:ext cx="9144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500" dirty="0">
                <a:solidFill>
                  <a:srgbClr val="000000"/>
                </a:solidFill>
              </a:rPr>
              <a:t>🏷️</a:t>
            </a:r>
            <a:endParaRPr lang="en-US" sz="2500" dirty="0"/>
          </a:p>
        </p:txBody>
      </p:sp>
      <p:sp>
        <p:nvSpPr>
          <p:cNvPr id="16" name="Text 14"/>
          <p:cNvSpPr/>
          <p:nvPr/>
        </p:nvSpPr>
        <p:spPr>
          <a:xfrm>
            <a:off x="4983480" y="3429000"/>
            <a:ext cx="18288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9FAFB"/>
                </a:solidFill>
              </a:rPr>
              <a:t>POS Tagging</a:t>
            </a:r>
            <a:endParaRPr lang="en-US" sz="1500" dirty="0"/>
          </a:p>
        </p:txBody>
      </p:sp>
      <p:sp>
        <p:nvSpPr>
          <p:cNvPr id="17" name="Shape 15"/>
          <p:cNvSpPr/>
          <p:nvPr/>
        </p:nvSpPr>
        <p:spPr>
          <a:xfrm>
            <a:off x="6629400" y="2514600"/>
            <a:ext cx="777240" cy="0"/>
          </a:xfrm>
          <a:prstGeom prst="line">
            <a:avLst/>
          </a:prstGeom>
          <a:noFill/>
          <a:ln w="25400">
            <a:solidFill>
              <a:srgbClr val="475569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>
            <a:off x="7452360" y="1828800"/>
            <a:ext cx="1371600" cy="1371600"/>
          </a:xfrm>
          <a:prstGeom prst="ellipse">
            <a:avLst/>
          </a:prstGeom>
          <a:solidFill>
            <a:srgbClr val="FB7185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7680960" y="2084832"/>
            <a:ext cx="9144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500" dirty="0">
                <a:solidFill>
                  <a:srgbClr val="000000"/>
                </a:solidFill>
              </a:rPr>
              <a:t>📍</a:t>
            </a:r>
            <a:endParaRPr lang="en-US" sz="2500" dirty="0"/>
          </a:p>
        </p:txBody>
      </p:sp>
      <p:sp>
        <p:nvSpPr>
          <p:cNvPr id="20" name="Text 18"/>
          <p:cNvSpPr/>
          <p:nvPr/>
        </p:nvSpPr>
        <p:spPr>
          <a:xfrm>
            <a:off x="7223760" y="3429000"/>
            <a:ext cx="18288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9FAFB"/>
                </a:solidFill>
              </a:rPr>
              <a:t>NER</a:t>
            </a:r>
            <a:endParaRPr lang="en-US" sz="1500" dirty="0"/>
          </a:p>
        </p:txBody>
      </p:sp>
      <p:sp>
        <p:nvSpPr>
          <p:cNvPr id="21" name="Shape 19"/>
          <p:cNvSpPr/>
          <p:nvPr/>
        </p:nvSpPr>
        <p:spPr>
          <a:xfrm>
            <a:off x="8869680" y="2514600"/>
            <a:ext cx="777240" cy="0"/>
          </a:xfrm>
          <a:prstGeom prst="line">
            <a:avLst/>
          </a:prstGeom>
          <a:noFill/>
          <a:ln w="25400">
            <a:solidFill>
              <a:srgbClr val="475569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22" name="Shape 20"/>
          <p:cNvSpPr/>
          <p:nvPr/>
        </p:nvSpPr>
        <p:spPr>
          <a:xfrm>
            <a:off x="9692640" y="1828800"/>
            <a:ext cx="1371600" cy="1371600"/>
          </a:xfrm>
          <a:prstGeom prst="ellipse">
            <a:avLst/>
          </a:prstGeom>
          <a:solidFill>
            <a:srgbClr val="A78BFA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9921240" y="2084832"/>
            <a:ext cx="9144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500" dirty="0">
                <a:solidFill>
                  <a:srgbClr val="000000"/>
                </a:solidFill>
              </a:rPr>
              <a:t>🔢</a:t>
            </a:r>
            <a:endParaRPr lang="en-US" sz="2500" dirty="0"/>
          </a:p>
        </p:txBody>
      </p:sp>
      <p:sp>
        <p:nvSpPr>
          <p:cNvPr id="24" name="Text 22"/>
          <p:cNvSpPr/>
          <p:nvPr/>
        </p:nvSpPr>
        <p:spPr>
          <a:xfrm>
            <a:off x="9464040" y="3429000"/>
            <a:ext cx="18288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9FAFB"/>
                </a:solidFill>
              </a:rPr>
              <a:t>Embeddings</a:t>
            </a:r>
            <a:endParaRPr lang="en-US" sz="1500" dirty="0"/>
          </a:p>
        </p:txBody>
      </p:sp>
      <p:sp>
        <p:nvSpPr>
          <p:cNvPr id="25" name="Text 23"/>
          <p:cNvSpPr/>
          <p:nvPr/>
        </p:nvSpPr>
        <p:spPr>
          <a:xfrm>
            <a:off x="1143000" y="4892040"/>
            <a:ext cx="987552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CBD5E1"/>
                </a:solidFill>
              </a:rPr>
              <a:t>These are building blocks used in both traditional NLP and modern LLM-based systems.</a:t>
            </a:r>
            <a:endParaRPr lang="en-US" sz="2000" dirty="0"/>
          </a:p>
        </p:txBody>
      </p:sp>
      <p:sp>
        <p:nvSpPr>
          <p:cNvPr id="26" name="Text 24"/>
          <p:cNvSpPr/>
          <p:nvPr/>
        </p:nvSpPr>
        <p:spPr>
          <a:xfrm>
            <a:off x="11475720" y="6510528"/>
            <a:ext cx="36576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CBD5E1"/>
                </a:solidFill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118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11827"/>
          </a:solidFill>
          <a:ln w="12700">
            <a:solidFill>
              <a:srgbClr val="11182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2191695" cy="73152"/>
          </a:xfrm>
          <a:prstGeom prst="rect">
            <a:avLst/>
          </a:prstGeom>
          <a:solidFill>
            <a:srgbClr val="38BDF8"/>
          </a:solidFill>
          <a:ln w="12700">
            <a:solidFill>
              <a:srgbClr val="38BD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02920" y="228600"/>
            <a:ext cx="42062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38BDF8"/>
                </a:solidFill>
              </a:rPr>
              <a:t>2. Key terms</a:t>
            </a:r>
            <a:endParaRPr lang="en-US" sz="1000" dirty="0"/>
          </a:p>
        </p:txBody>
      </p:sp>
      <p:sp>
        <p:nvSpPr>
          <p:cNvPr id="5" name="Text 3"/>
          <p:cNvSpPr/>
          <p:nvPr/>
        </p:nvSpPr>
        <p:spPr>
          <a:xfrm>
            <a:off x="502920" y="530352"/>
            <a:ext cx="10789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800" b="1" dirty="0">
                <a:solidFill>
                  <a:srgbClr val="F9FAFB"/>
                </a:solidFill>
              </a:rPr>
              <a:t>Tokenisation</a:t>
            </a:r>
            <a:endParaRPr lang="en-US" sz="2800" dirty="0"/>
          </a:p>
        </p:txBody>
      </p:sp>
      <p:sp>
        <p:nvSpPr>
          <p:cNvPr id="6" name="Text 4"/>
          <p:cNvSpPr/>
          <p:nvPr/>
        </p:nvSpPr>
        <p:spPr>
          <a:xfrm>
            <a:off x="731520" y="1188720"/>
            <a:ext cx="71323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9FAFB"/>
                </a:solidFill>
              </a:rPr>
              <a:t>Breaking text into smaller units called tokens.</a:t>
            </a:r>
            <a:endParaRPr lang="en-US" sz="2200" dirty="0"/>
          </a:p>
        </p:txBody>
      </p:sp>
      <p:sp>
        <p:nvSpPr>
          <p:cNvPr id="7" name="Text 5"/>
          <p:cNvSpPr/>
          <p:nvPr/>
        </p:nvSpPr>
        <p:spPr>
          <a:xfrm>
            <a:off x="914400" y="1874520"/>
            <a:ext cx="1371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38BDF8"/>
                </a:solidFill>
              </a:rPr>
              <a:t>Raw text</a:t>
            </a:r>
            <a:endParaRPr lang="en-US" sz="1400" dirty="0"/>
          </a:p>
        </p:txBody>
      </p:sp>
      <p:sp>
        <p:nvSpPr>
          <p:cNvPr id="8" name="Shape 6"/>
          <p:cNvSpPr/>
          <p:nvPr/>
        </p:nvSpPr>
        <p:spPr>
          <a:xfrm>
            <a:off x="914400" y="2240280"/>
            <a:ext cx="4572000" cy="777240"/>
          </a:xfrm>
          <a:prstGeom prst="roundRect">
            <a:avLst>
              <a:gd name="adj" fmla="val 5882"/>
            </a:avLst>
          </a:prstGeom>
          <a:solidFill>
            <a:srgbClr val="020617"/>
          </a:solidFill>
          <a:ln w="12700">
            <a:solidFill>
              <a:srgbClr val="475569">
                <a:alpha val="9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1078992" y="2377440"/>
            <a:ext cx="4242816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E2E8F0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AI is changing education.</a:t>
            </a:r>
            <a:endParaRPr lang="en-US" sz="1050" dirty="0"/>
          </a:p>
        </p:txBody>
      </p:sp>
      <p:sp>
        <p:nvSpPr>
          <p:cNvPr id="10" name="Shape 8"/>
          <p:cNvSpPr/>
          <p:nvPr/>
        </p:nvSpPr>
        <p:spPr>
          <a:xfrm>
            <a:off x="5669280" y="2606040"/>
            <a:ext cx="777240" cy="0"/>
          </a:xfrm>
          <a:prstGeom prst="line">
            <a:avLst/>
          </a:prstGeom>
          <a:noFill/>
          <a:ln w="25400">
            <a:solidFill>
              <a:srgbClr val="38BDF8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6766560" y="1874520"/>
            <a:ext cx="10972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34D399"/>
                </a:solidFill>
              </a:rPr>
              <a:t>Tokens</a:t>
            </a:r>
            <a:endParaRPr lang="en-US" sz="1400" dirty="0"/>
          </a:p>
        </p:txBody>
      </p:sp>
      <p:sp>
        <p:nvSpPr>
          <p:cNvPr id="12" name="Shape 10"/>
          <p:cNvSpPr/>
          <p:nvPr/>
        </p:nvSpPr>
        <p:spPr>
          <a:xfrm>
            <a:off x="6629400" y="2240280"/>
            <a:ext cx="4572000" cy="777240"/>
          </a:xfrm>
          <a:prstGeom prst="roundRect">
            <a:avLst>
              <a:gd name="adj" fmla="val 5882"/>
            </a:avLst>
          </a:prstGeom>
          <a:solidFill>
            <a:srgbClr val="020617"/>
          </a:solidFill>
          <a:ln w="12700">
            <a:solidFill>
              <a:srgbClr val="475569">
                <a:alpha val="9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6793992" y="2377440"/>
            <a:ext cx="4242816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E2E8F0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["AI", "is", "changing", "education", "."]</a:t>
            </a:r>
            <a:endParaRPr lang="en-US" sz="1050" dirty="0"/>
          </a:p>
        </p:txBody>
      </p:sp>
      <p:sp>
        <p:nvSpPr>
          <p:cNvPr id="14" name="Shape 12"/>
          <p:cNvSpPr/>
          <p:nvPr/>
        </p:nvSpPr>
        <p:spPr>
          <a:xfrm>
            <a:off x="914400" y="3886200"/>
            <a:ext cx="4937760" cy="1188720"/>
          </a:xfrm>
          <a:prstGeom prst="roundRect">
            <a:avLst>
              <a:gd name="adj" fmla="val 9231"/>
            </a:avLst>
          </a:prstGeom>
          <a:solidFill>
            <a:srgbClr val="1F2937"/>
          </a:solidFill>
          <a:ln w="12700">
            <a:solidFill>
              <a:srgbClr val="475569">
                <a:alpha val="7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1143000" y="4069080"/>
            <a:ext cx="44805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F9FAFB"/>
                </a:solidFill>
              </a:rPr>
              <a:t>Important note</a:t>
            </a:r>
            <a:endParaRPr lang="en-US" sz="1700" dirty="0"/>
          </a:p>
        </p:txBody>
      </p:sp>
      <p:sp>
        <p:nvSpPr>
          <p:cNvPr id="16" name="Text 14"/>
          <p:cNvSpPr/>
          <p:nvPr/>
        </p:nvSpPr>
        <p:spPr>
          <a:xfrm>
            <a:off x="1143000" y="4507992"/>
            <a:ext cx="44805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CBD5E1"/>
                </a:solidFill>
              </a:rPr>
              <a:t>Modern LLMs often use subword tokenisation, so one word may be split into multiple pieces.</a:t>
            </a:r>
            <a:endParaRPr lang="en-US" sz="1350" dirty="0"/>
          </a:p>
        </p:txBody>
      </p:sp>
      <p:sp>
        <p:nvSpPr>
          <p:cNvPr id="17" name="Shape 15"/>
          <p:cNvSpPr/>
          <p:nvPr/>
        </p:nvSpPr>
        <p:spPr>
          <a:xfrm>
            <a:off x="6446520" y="3886200"/>
            <a:ext cx="4754880" cy="1188720"/>
          </a:xfrm>
          <a:prstGeom prst="roundRect">
            <a:avLst>
              <a:gd name="adj" fmla="val 3846"/>
            </a:avLst>
          </a:prstGeom>
          <a:solidFill>
            <a:srgbClr val="020617"/>
          </a:solidFill>
          <a:ln w="12700">
            <a:solidFill>
              <a:srgbClr val="475569">
                <a:alpha val="9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6611112" y="4023360"/>
            <a:ext cx="4425696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E2E8F0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Example idea:</a:t>
            </a:r>
            <a:endParaRPr lang="en-US" sz="1050" dirty="0"/>
          </a:p>
          <a:p>
            <a:pPr marL="0" indent="0">
              <a:buNone/>
            </a:pPr>
            <a:r>
              <a:rPr lang="en-US" sz="1050" dirty="0">
                <a:solidFill>
                  <a:srgbClr val="E2E8F0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"unhappiness" → ["un", "happiness"]</a:t>
            </a:r>
            <a:endParaRPr lang="en-US" sz="1050" dirty="0"/>
          </a:p>
        </p:txBody>
      </p:sp>
      <p:sp>
        <p:nvSpPr>
          <p:cNvPr id="19" name="Text 17"/>
          <p:cNvSpPr/>
          <p:nvPr/>
        </p:nvSpPr>
        <p:spPr>
          <a:xfrm>
            <a:off x="11475720" y="6510528"/>
            <a:ext cx="36576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CBD5E1"/>
                </a:solidFill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118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11827"/>
          </a:solidFill>
          <a:ln w="12700">
            <a:solidFill>
              <a:srgbClr val="11182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2191695" cy="73152"/>
          </a:xfrm>
          <a:prstGeom prst="rect">
            <a:avLst/>
          </a:prstGeom>
          <a:solidFill>
            <a:srgbClr val="38BDF8"/>
          </a:solidFill>
          <a:ln w="12700">
            <a:solidFill>
              <a:srgbClr val="38BD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02920" y="228600"/>
            <a:ext cx="42062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38BDF8"/>
                </a:solidFill>
              </a:rPr>
              <a:t>2. Key terms</a:t>
            </a:r>
            <a:endParaRPr lang="en-US" sz="1000" dirty="0"/>
          </a:p>
        </p:txBody>
      </p:sp>
      <p:sp>
        <p:nvSpPr>
          <p:cNvPr id="5" name="Text 3"/>
          <p:cNvSpPr/>
          <p:nvPr/>
        </p:nvSpPr>
        <p:spPr>
          <a:xfrm>
            <a:off x="502920" y="530352"/>
            <a:ext cx="10789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800" b="1" dirty="0">
                <a:solidFill>
                  <a:srgbClr val="F9FAFB"/>
                </a:solidFill>
              </a:rPr>
              <a:t>Stemming vs Lemmatization</a:t>
            </a:r>
            <a:endParaRPr lang="en-US" sz="2800" dirty="0"/>
          </a:p>
        </p:txBody>
      </p:sp>
      <p:sp>
        <p:nvSpPr>
          <p:cNvPr id="6" name="Shape 4"/>
          <p:cNvSpPr/>
          <p:nvPr/>
        </p:nvSpPr>
        <p:spPr>
          <a:xfrm>
            <a:off x="777240" y="1325880"/>
            <a:ext cx="4983480" cy="2057400"/>
          </a:xfrm>
          <a:prstGeom prst="roundRect">
            <a:avLst>
              <a:gd name="adj" fmla="val 5333"/>
            </a:avLst>
          </a:prstGeom>
          <a:solidFill>
            <a:srgbClr val="1F2937"/>
          </a:solidFill>
          <a:ln w="12700">
            <a:solidFill>
              <a:srgbClr val="475569">
                <a:alpha val="7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1005840" y="1508760"/>
            <a:ext cx="45262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F9FAFB"/>
                </a:solidFill>
              </a:rPr>
              <a:t>Stemming</a:t>
            </a:r>
            <a:endParaRPr lang="en-US" sz="1700" dirty="0"/>
          </a:p>
        </p:txBody>
      </p:sp>
      <p:sp>
        <p:nvSpPr>
          <p:cNvPr id="8" name="Text 6"/>
          <p:cNvSpPr/>
          <p:nvPr/>
        </p:nvSpPr>
        <p:spPr>
          <a:xfrm>
            <a:off x="1005840" y="1947672"/>
            <a:ext cx="4526280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CBD5E1"/>
                </a:solidFill>
              </a:rPr>
              <a:t>Cuts words down quickly. It may produce a non-dictionary form.</a:t>
            </a:r>
            <a:endParaRPr lang="en-US" sz="1350" dirty="0"/>
          </a:p>
          <a:p>
            <a:pPr marL="0" indent="0">
              <a:buNone/>
            </a:pPr>
            <a:endParaRPr lang="en-US" sz="1350" dirty="0"/>
          </a:p>
          <a:p>
            <a:pPr marL="0" indent="0">
              <a:buNone/>
            </a:pPr>
            <a:r>
              <a:rPr lang="en-US" sz="1350" dirty="0">
                <a:solidFill>
                  <a:srgbClr val="CBD5E1"/>
                </a:solidFill>
              </a:rPr>
              <a:t>Example: studies → studi</a:t>
            </a:r>
            <a:endParaRPr lang="en-US" sz="1350" dirty="0"/>
          </a:p>
        </p:txBody>
      </p:sp>
      <p:sp>
        <p:nvSpPr>
          <p:cNvPr id="9" name="Shape 7"/>
          <p:cNvSpPr/>
          <p:nvPr/>
        </p:nvSpPr>
        <p:spPr>
          <a:xfrm>
            <a:off x="6446520" y="1325880"/>
            <a:ext cx="4983480" cy="2057400"/>
          </a:xfrm>
          <a:prstGeom prst="roundRect">
            <a:avLst>
              <a:gd name="adj" fmla="val 5333"/>
            </a:avLst>
          </a:prstGeom>
          <a:solidFill>
            <a:srgbClr val="263244"/>
          </a:solidFill>
          <a:ln w="12700">
            <a:solidFill>
              <a:srgbClr val="475569">
                <a:alpha val="7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6675120" y="1508760"/>
            <a:ext cx="45262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F9FAFB"/>
                </a:solidFill>
              </a:rPr>
              <a:t>Lemmatization</a:t>
            </a:r>
            <a:endParaRPr lang="en-US" sz="1700" dirty="0"/>
          </a:p>
        </p:txBody>
      </p:sp>
      <p:sp>
        <p:nvSpPr>
          <p:cNvPr id="11" name="Text 9"/>
          <p:cNvSpPr/>
          <p:nvPr/>
        </p:nvSpPr>
        <p:spPr>
          <a:xfrm>
            <a:off x="6675120" y="1947672"/>
            <a:ext cx="4526280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CBD5E1"/>
                </a:solidFill>
              </a:rPr>
              <a:t>Uses grammar and vocabulary to return the correct dictionary form.</a:t>
            </a:r>
            <a:endParaRPr lang="en-US" sz="1350" dirty="0"/>
          </a:p>
          <a:p>
            <a:pPr marL="0" indent="0">
              <a:buNone/>
            </a:pPr>
            <a:endParaRPr lang="en-US" sz="1350" dirty="0"/>
          </a:p>
          <a:p>
            <a:pPr marL="0" indent="0">
              <a:buNone/>
            </a:pPr>
            <a:r>
              <a:rPr lang="en-US" sz="1350" dirty="0">
                <a:solidFill>
                  <a:srgbClr val="CBD5E1"/>
                </a:solidFill>
              </a:rPr>
              <a:t>Example: went → go, caught → catch</a:t>
            </a:r>
            <a:endParaRPr lang="en-US" sz="1350" dirty="0"/>
          </a:p>
        </p:txBody>
      </p:sp>
      <p:sp>
        <p:nvSpPr>
          <p:cNvPr id="12" name="Shape 10"/>
          <p:cNvSpPr/>
          <p:nvPr/>
        </p:nvSpPr>
        <p:spPr>
          <a:xfrm>
            <a:off x="6099048" y="1417320"/>
            <a:ext cx="0" cy="4160520"/>
          </a:xfrm>
          <a:prstGeom prst="line">
            <a:avLst/>
          </a:prstGeom>
          <a:noFill/>
          <a:ln w="25400">
            <a:solidFill>
              <a:srgbClr val="47556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822960" y="4297680"/>
            <a:ext cx="21945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38BDF8"/>
                </a:solidFill>
              </a:rPr>
              <a:t>Main teaching point</a:t>
            </a:r>
            <a:endParaRPr lang="en-US" sz="1600" dirty="0"/>
          </a:p>
        </p:txBody>
      </p:sp>
      <p:sp>
        <p:nvSpPr>
          <p:cNvPr id="14" name="Text 12"/>
          <p:cNvSpPr/>
          <p:nvPr/>
        </p:nvSpPr>
        <p:spPr>
          <a:xfrm>
            <a:off x="822960" y="4754880"/>
            <a:ext cx="98755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2100" dirty="0">
                <a:solidFill>
                  <a:srgbClr val="F9FAFB"/>
                </a:solidFill>
              </a:rPr>
              <a:t>Stemming is faster but rougher. Lemmatization is usually more accurate, but needs more linguistic knowledge.</a:t>
            </a:r>
            <a:endParaRPr lang="en-US" sz="2100" dirty="0"/>
          </a:p>
        </p:txBody>
      </p:sp>
      <p:sp>
        <p:nvSpPr>
          <p:cNvPr id="15" name="Text 13"/>
          <p:cNvSpPr/>
          <p:nvPr/>
        </p:nvSpPr>
        <p:spPr>
          <a:xfrm>
            <a:off x="11475720" y="6510528"/>
            <a:ext cx="36576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CBD5E1"/>
                </a:solidFill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118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11827"/>
          </a:solidFill>
          <a:ln w="12700">
            <a:solidFill>
              <a:srgbClr val="11182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2191695" cy="73152"/>
          </a:xfrm>
          <a:prstGeom prst="rect">
            <a:avLst/>
          </a:prstGeom>
          <a:solidFill>
            <a:srgbClr val="38BDF8"/>
          </a:solidFill>
          <a:ln w="12700">
            <a:solidFill>
              <a:srgbClr val="38BD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02920" y="228600"/>
            <a:ext cx="42062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38BDF8"/>
                </a:solidFill>
              </a:rPr>
              <a:t>2. Key terms</a:t>
            </a:r>
            <a:endParaRPr lang="en-US" sz="1000" dirty="0"/>
          </a:p>
        </p:txBody>
      </p:sp>
      <p:sp>
        <p:nvSpPr>
          <p:cNvPr id="5" name="Text 3"/>
          <p:cNvSpPr/>
          <p:nvPr/>
        </p:nvSpPr>
        <p:spPr>
          <a:xfrm>
            <a:off x="502920" y="530352"/>
            <a:ext cx="10789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800" b="1" dirty="0">
                <a:solidFill>
                  <a:srgbClr val="F9FAFB"/>
                </a:solidFill>
              </a:rPr>
              <a:t>POS tagging and Named Entity Recognition</a:t>
            </a:r>
            <a:endParaRPr lang="en-US" sz="2800" dirty="0"/>
          </a:p>
        </p:txBody>
      </p:sp>
      <p:sp>
        <p:nvSpPr>
          <p:cNvPr id="6" name="Shape 4"/>
          <p:cNvSpPr/>
          <p:nvPr/>
        </p:nvSpPr>
        <p:spPr>
          <a:xfrm>
            <a:off x="777240" y="1234440"/>
            <a:ext cx="5212080" cy="3383280"/>
          </a:xfrm>
          <a:prstGeom prst="roundRect">
            <a:avLst>
              <a:gd name="adj" fmla="val 3243"/>
            </a:avLst>
          </a:prstGeom>
          <a:solidFill>
            <a:srgbClr val="1F2937"/>
          </a:solidFill>
          <a:ln w="12700">
            <a:solidFill>
              <a:srgbClr val="475569">
                <a:alpha val="7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1005840" y="1417320"/>
            <a:ext cx="47548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F9FAFB"/>
                </a:solidFill>
              </a:rPr>
              <a:t>Part-of-Speech tagging</a:t>
            </a:r>
            <a:endParaRPr lang="en-US" sz="1700" dirty="0"/>
          </a:p>
        </p:txBody>
      </p:sp>
      <p:sp>
        <p:nvSpPr>
          <p:cNvPr id="8" name="Text 6"/>
          <p:cNvSpPr/>
          <p:nvPr/>
        </p:nvSpPr>
        <p:spPr>
          <a:xfrm>
            <a:off x="1005840" y="1856232"/>
            <a:ext cx="4754880" cy="2606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CBD5E1"/>
                </a:solidFill>
              </a:rPr>
              <a:t>Identifies grammatical role.</a:t>
            </a:r>
            <a:endParaRPr lang="en-US" sz="1350" dirty="0"/>
          </a:p>
          <a:p>
            <a:pPr marL="0" indent="0">
              <a:buNone/>
            </a:pPr>
            <a:endParaRPr lang="en-US" sz="1350" dirty="0"/>
          </a:p>
          <a:p>
            <a:pPr marL="0" indent="0">
              <a:buNone/>
            </a:pPr>
            <a:r>
              <a:rPr lang="en-US" sz="1350" dirty="0">
                <a:solidFill>
                  <a:srgbClr val="CBD5E1"/>
                </a:solidFill>
              </a:rPr>
              <a:t>“The student reads a book.”</a:t>
            </a:r>
            <a:endParaRPr lang="en-US" sz="1350" dirty="0"/>
          </a:p>
          <a:p>
            <a:pPr marL="0" indent="0">
              <a:buNone/>
            </a:pPr>
            <a:r>
              <a:rPr lang="en-US" sz="1350" dirty="0">
                <a:solidFill>
                  <a:srgbClr val="CBD5E1"/>
                </a:solidFill>
              </a:rPr>
              <a:t>student = noun</a:t>
            </a:r>
            <a:endParaRPr lang="en-US" sz="1350" dirty="0"/>
          </a:p>
          <a:p>
            <a:pPr marL="0" indent="0">
              <a:buNone/>
            </a:pPr>
            <a:r>
              <a:rPr lang="en-US" sz="1350" dirty="0">
                <a:solidFill>
                  <a:srgbClr val="CBD5E1"/>
                </a:solidFill>
              </a:rPr>
              <a:t>reads = verb</a:t>
            </a:r>
            <a:endParaRPr lang="en-US" sz="1350" dirty="0"/>
          </a:p>
          <a:p>
            <a:pPr marL="0" indent="0">
              <a:buNone/>
            </a:pPr>
            <a:r>
              <a:rPr lang="en-US" sz="1350" dirty="0">
                <a:solidFill>
                  <a:srgbClr val="CBD5E1"/>
                </a:solidFill>
              </a:rPr>
              <a:t>book = noun</a:t>
            </a:r>
            <a:endParaRPr lang="en-US" sz="1350" dirty="0"/>
          </a:p>
        </p:txBody>
      </p:sp>
      <p:sp>
        <p:nvSpPr>
          <p:cNvPr id="9" name="Shape 7"/>
          <p:cNvSpPr/>
          <p:nvPr/>
        </p:nvSpPr>
        <p:spPr>
          <a:xfrm>
            <a:off x="6355080" y="1234440"/>
            <a:ext cx="5212080" cy="3383280"/>
          </a:xfrm>
          <a:prstGeom prst="roundRect">
            <a:avLst>
              <a:gd name="adj" fmla="val 3243"/>
            </a:avLst>
          </a:prstGeom>
          <a:solidFill>
            <a:srgbClr val="263244"/>
          </a:solidFill>
          <a:ln w="12700">
            <a:solidFill>
              <a:srgbClr val="475569">
                <a:alpha val="7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6583680" y="1417320"/>
            <a:ext cx="47548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F9FAFB"/>
                </a:solidFill>
              </a:rPr>
              <a:t>Named Entity Recognition</a:t>
            </a:r>
            <a:endParaRPr lang="en-US" sz="1700" dirty="0"/>
          </a:p>
        </p:txBody>
      </p:sp>
      <p:sp>
        <p:nvSpPr>
          <p:cNvPr id="11" name="Text 9"/>
          <p:cNvSpPr/>
          <p:nvPr/>
        </p:nvSpPr>
        <p:spPr>
          <a:xfrm>
            <a:off x="6583680" y="1856232"/>
            <a:ext cx="4754880" cy="2606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CBD5E1"/>
                </a:solidFill>
              </a:rPr>
              <a:t>Finds named items in text.</a:t>
            </a:r>
            <a:endParaRPr lang="en-US" sz="1350" dirty="0"/>
          </a:p>
          <a:p>
            <a:pPr marL="0" indent="0">
              <a:buNone/>
            </a:pPr>
            <a:endParaRPr lang="en-US" sz="1350" dirty="0"/>
          </a:p>
          <a:p>
            <a:pPr marL="0" indent="0">
              <a:buNone/>
            </a:pPr>
            <a:r>
              <a:rPr lang="en-US" sz="1350" dirty="0">
                <a:solidFill>
                  <a:srgbClr val="CBD5E1"/>
                </a:solidFill>
              </a:rPr>
              <a:t>“Apple opened an office in London in 2024.”</a:t>
            </a:r>
            <a:endParaRPr lang="en-US" sz="1350" dirty="0"/>
          </a:p>
          <a:p>
            <a:pPr marL="0" indent="0">
              <a:buNone/>
            </a:pPr>
            <a:r>
              <a:rPr lang="en-US" sz="1350" dirty="0">
                <a:solidFill>
                  <a:srgbClr val="CBD5E1"/>
                </a:solidFill>
              </a:rPr>
              <a:t>Apple = Organisation</a:t>
            </a:r>
            <a:endParaRPr lang="en-US" sz="1350" dirty="0"/>
          </a:p>
          <a:p>
            <a:pPr marL="0" indent="0">
              <a:buNone/>
            </a:pPr>
            <a:r>
              <a:rPr lang="en-US" sz="1350" dirty="0">
                <a:solidFill>
                  <a:srgbClr val="CBD5E1"/>
                </a:solidFill>
              </a:rPr>
              <a:t>London = Location</a:t>
            </a:r>
            <a:endParaRPr lang="en-US" sz="1350" dirty="0"/>
          </a:p>
          <a:p>
            <a:pPr marL="0" indent="0">
              <a:buNone/>
            </a:pPr>
            <a:r>
              <a:rPr lang="en-US" sz="1350" dirty="0">
                <a:solidFill>
                  <a:srgbClr val="CBD5E1"/>
                </a:solidFill>
              </a:rPr>
              <a:t>2024 = Date</a:t>
            </a:r>
            <a:endParaRPr lang="en-US" sz="1350" dirty="0"/>
          </a:p>
        </p:txBody>
      </p:sp>
      <p:sp>
        <p:nvSpPr>
          <p:cNvPr id="12" name="Text 10"/>
          <p:cNvSpPr/>
          <p:nvPr/>
        </p:nvSpPr>
        <p:spPr>
          <a:xfrm>
            <a:off x="1188720" y="5303520"/>
            <a:ext cx="96926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CBD5E1"/>
                </a:solidFill>
              </a:rPr>
              <a:t>Both tasks help convert unstructured text into structured information.</a:t>
            </a:r>
            <a:endParaRPr lang="en-US" sz="2000" dirty="0"/>
          </a:p>
        </p:txBody>
      </p:sp>
      <p:sp>
        <p:nvSpPr>
          <p:cNvPr id="13" name="Text 11"/>
          <p:cNvSpPr/>
          <p:nvPr/>
        </p:nvSpPr>
        <p:spPr>
          <a:xfrm>
            <a:off x="11475720" y="6510528"/>
            <a:ext cx="36576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CBD5E1"/>
                </a:solidFill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118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11827"/>
          </a:solidFill>
          <a:ln w="12700">
            <a:solidFill>
              <a:srgbClr val="11182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2191695" cy="73152"/>
          </a:xfrm>
          <a:prstGeom prst="rect">
            <a:avLst/>
          </a:prstGeom>
          <a:solidFill>
            <a:srgbClr val="38BDF8"/>
          </a:solidFill>
          <a:ln w="12700">
            <a:solidFill>
              <a:srgbClr val="38BD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02920" y="228600"/>
            <a:ext cx="42062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38BDF8"/>
                </a:solidFill>
              </a:rPr>
              <a:t>2. Key terms</a:t>
            </a:r>
            <a:endParaRPr lang="en-US" sz="1000" dirty="0"/>
          </a:p>
        </p:txBody>
      </p:sp>
      <p:sp>
        <p:nvSpPr>
          <p:cNvPr id="5" name="Text 3"/>
          <p:cNvSpPr/>
          <p:nvPr/>
        </p:nvSpPr>
        <p:spPr>
          <a:xfrm>
            <a:off x="502920" y="530352"/>
            <a:ext cx="10789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800" b="1" dirty="0">
                <a:solidFill>
                  <a:srgbClr val="F9FAFB"/>
                </a:solidFill>
              </a:rPr>
              <a:t>Word embeddings</a:t>
            </a:r>
            <a:endParaRPr lang="en-US" sz="2800" dirty="0"/>
          </a:p>
        </p:txBody>
      </p:sp>
      <p:sp>
        <p:nvSpPr>
          <p:cNvPr id="6" name="Text 4"/>
          <p:cNvSpPr/>
          <p:nvPr/>
        </p:nvSpPr>
        <p:spPr>
          <a:xfrm>
            <a:off x="731520" y="1143000"/>
            <a:ext cx="103327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100" b="1" dirty="0">
                <a:solidFill>
                  <a:srgbClr val="F9FAFB"/>
                </a:solidFill>
              </a:rPr>
              <a:t>Embeddings represent words as numerical vectors so meaning can be compared mathematically.</a:t>
            </a:r>
            <a:endParaRPr lang="en-US" sz="2100" dirty="0"/>
          </a:p>
        </p:txBody>
      </p:sp>
      <p:sp>
        <p:nvSpPr>
          <p:cNvPr id="7" name="Shape 5"/>
          <p:cNvSpPr/>
          <p:nvPr/>
        </p:nvSpPr>
        <p:spPr>
          <a:xfrm>
            <a:off x="868680" y="1920240"/>
            <a:ext cx="5303520" cy="1280160"/>
          </a:xfrm>
          <a:prstGeom prst="roundRect">
            <a:avLst>
              <a:gd name="adj" fmla="val 3571"/>
            </a:avLst>
          </a:prstGeom>
          <a:solidFill>
            <a:srgbClr val="020617"/>
          </a:solidFill>
          <a:ln w="12700">
            <a:solidFill>
              <a:srgbClr val="475569">
                <a:alpha val="9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1033272" y="2057400"/>
            <a:ext cx="4974336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E2E8F0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"king"  → [0.42, -0.18, 0.77, ...]</a:t>
            </a:r>
            <a:endParaRPr lang="en-US" sz="1050" dirty="0"/>
          </a:p>
          <a:p>
            <a:pPr marL="0" indent="0">
              <a:buNone/>
            </a:pPr>
            <a:r>
              <a:rPr lang="en-US" sz="1050" dirty="0">
                <a:solidFill>
                  <a:srgbClr val="E2E8F0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"queen" → [0.39, -0.12, 0.81, ...]</a:t>
            </a:r>
            <a:endParaRPr lang="en-US" sz="1050" dirty="0"/>
          </a:p>
        </p:txBody>
      </p:sp>
      <p:sp>
        <p:nvSpPr>
          <p:cNvPr id="9" name="Shape 7"/>
          <p:cNvSpPr/>
          <p:nvPr/>
        </p:nvSpPr>
        <p:spPr>
          <a:xfrm>
            <a:off x="7315200" y="1828800"/>
            <a:ext cx="502920" cy="502920"/>
          </a:xfrm>
          <a:prstGeom prst="ellipse">
            <a:avLst/>
          </a:prstGeom>
          <a:solidFill>
            <a:srgbClr val="38BDF8"/>
          </a:solidFill>
          <a:ln w="12700">
            <a:solidFill>
              <a:srgbClr val="38BD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7891272" y="1874520"/>
            <a:ext cx="914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F9FAFB"/>
                </a:solidFill>
              </a:rPr>
              <a:t>king</a:t>
            </a:r>
            <a:endParaRPr lang="en-US" sz="1200" dirty="0"/>
          </a:p>
        </p:txBody>
      </p:sp>
      <p:sp>
        <p:nvSpPr>
          <p:cNvPr id="11" name="Shape 9"/>
          <p:cNvSpPr/>
          <p:nvPr/>
        </p:nvSpPr>
        <p:spPr>
          <a:xfrm>
            <a:off x="8595360" y="2240280"/>
            <a:ext cx="502920" cy="502920"/>
          </a:xfrm>
          <a:prstGeom prst="ellipse">
            <a:avLst/>
          </a:prstGeom>
          <a:solidFill>
            <a:srgbClr val="34D399"/>
          </a:solidFill>
          <a:ln w="12700">
            <a:solidFill>
              <a:srgbClr val="34D39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9189720" y="2286000"/>
            <a:ext cx="914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F9FAFB"/>
                </a:solidFill>
              </a:rPr>
              <a:t>queen</a:t>
            </a:r>
            <a:endParaRPr lang="en-US" sz="1200" dirty="0"/>
          </a:p>
        </p:txBody>
      </p:sp>
      <p:sp>
        <p:nvSpPr>
          <p:cNvPr id="13" name="Shape 11"/>
          <p:cNvSpPr/>
          <p:nvPr/>
        </p:nvSpPr>
        <p:spPr>
          <a:xfrm>
            <a:off x="7543800" y="3840480"/>
            <a:ext cx="502920" cy="502920"/>
          </a:xfrm>
          <a:prstGeom prst="ellipse">
            <a:avLst/>
          </a:prstGeom>
          <a:solidFill>
            <a:srgbClr val="FBBF24"/>
          </a:solidFill>
          <a:ln w="12700">
            <a:solidFill>
              <a:srgbClr val="FBBF2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8138160" y="3886200"/>
            <a:ext cx="914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F9FAFB"/>
                </a:solidFill>
              </a:rPr>
              <a:t>car</a:t>
            </a:r>
            <a:endParaRPr lang="en-US" sz="1200" dirty="0"/>
          </a:p>
        </p:txBody>
      </p:sp>
      <p:sp>
        <p:nvSpPr>
          <p:cNvPr id="15" name="Shape 13"/>
          <p:cNvSpPr/>
          <p:nvPr/>
        </p:nvSpPr>
        <p:spPr>
          <a:xfrm>
            <a:off x="9784080" y="4069080"/>
            <a:ext cx="502920" cy="502920"/>
          </a:xfrm>
          <a:prstGeom prst="ellipse">
            <a:avLst/>
          </a:prstGeom>
          <a:solidFill>
            <a:srgbClr val="FB7185"/>
          </a:solidFill>
          <a:ln w="12700">
            <a:solidFill>
              <a:srgbClr val="FB718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10378440" y="4114800"/>
            <a:ext cx="914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F9FAFB"/>
                </a:solidFill>
              </a:rPr>
              <a:t>banana</a:t>
            </a:r>
            <a:endParaRPr lang="en-US" sz="1200" dirty="0"/>
          </a:p>
        </p:txBody>
      </p:sp>
      <p:sp>
        <p:nvSpPr>
          <p:cNvPr id="17" name="Text 15"/>
          <p:cNvSpPr/>
          <p:nvPr/>
        </p:nvSpPr>
        <p:spPr>
          <a:xfrm>
            <a:off x="868680" y="4069080"/>
            <a:ext cx="52120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CBD5E1"/>
                </a:solidFill>
              </a:rPr>
              <a:t>Similar meanings tend to be closer together in vector space.</a:t>
            </a:r>
            <a:endParaRPr lang="en-US" sz="2000" dirty="0"/>
          </a:p>
        </p:txBody>
      </p:sp>
      <p:sp>
        <p:nvSpPr>
          <p:cNvPr id="18" name="Text 16"/>
          <p:cNvSpPr/>
          <p:nvPr/>
        </p:nvSpPr>
        <p:spPr>
          <a:xfrm>
            <a:off x="11475720" y="6510528"/>
            <a:ext cx="36576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CBD5E1"/>
                </a:solidFill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118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11827"/>
          </a:solidFill>
          <a:ln w="12700">
            <a:solidFill>
              <a:srgbClr val="11182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2191695" cy="73152"/>
          </a:xfrm>
          <a:prstGeom prst="rect">
            <a:avLst/>
          </a:prstGeom>
          <a:solidFill>
            <a:srgbClr val="38BDF8"/>
          </a:solidFill>
          <a:ln w="12700">
            <a:solidFill>
              <a:srgbClr val="38BD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02920" y="228600"/>
            <a:ext cx="42062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38BDF8"/>
                </a:solidFill>
              </a:rPr>
              <a:t>3. NLP pipeline</a:t>
            </a:r>
            <a:endParaRPr lang="en-US" sz="1000" dirty="0"/>
          </a:p>
        </p:txBody>
      </p:sp>
      <p:sp>
        <p:nvSpPr>
          <p:cNvPr id="5" name="Text 3"/>
          <p:cNvSpPr/>
          <p:nvPr/>
        </p:nvSpPr>
        <p:spPr>
          <a:xfrm>
            <a:off x="502920" y="530352"/>
            <a:ext cx="10789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800" b="1" dirty="0">
                <a:solidFill>
                  <a:srgbClr val="F9FAFB"/>
                </a:solidFill>
              </a:rPr>
              <a:t>A typical NLP pipeline</a:t>
            </a:r>
            <a:endParaRPr lang="en-US" sz="2800" dirty="0"/>
          </a:p>
        </p:txBody>
      </p:sp>
      <p:sp>
        <p:nvSpPr>
          <p:cNvPr id="6" name="Shape 4"/>
          <p:cNvSpPr/>
          <p:nvPr/>
        </p:nvSpPr>
        <p:spPr>
          <a:xfrm>
            <a:off x="594360" y="1828800"/>
            <a:ext cx="1783080" cy="1143000"/>
          </a:xfrm>
          <a:prstGeom prst="roundRect">
            <a:avLst>
              <a:gd name="adj" fmla="val 9600"/>
            </a:avLst>
          </a:prstGeom>
          <a:solidFill>
            <a:srgbClr val="1F2937"/>
          </a:solidFill>
          <a:ln w="12700">
            <a:solidFill>
              <a:srgbClr val="475569">
                <a:alpha val="7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822960" y="2011680"/>
            <a:ext cx="13258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F9FAFB"/>
                </a:solidFill>
              </a:rPr>
              <a:t>Raw text</a:t>
            </a:r>
            <a:endParaRPr lang="en-US" sz="1700" dirty="0"/>
          </a:p>
        </p:txBody>
      </p:sp>
      <p:sp>
        <p:nvSpPr>
          <p:cNvPr id="8" name="Text 6"/>
          <p:cNvSpPr/>
          <p:nvPr/>
        </p:nvSpPr>
        <p:spPr>
          <a:xfrm>
            <a:off x="822960" y="2450592"/>
            <a:ext cx="13258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CBD5E1"/>
                </a:solidFill>
              </a:rPr>
              <a:t>User text or document</a:t>
            </a:r>
            <a:endParaRPr lang="en-US" sz="1350" dirty="0"/>
          </a:p>
        </p:txBody>
      </p:sp>
      <p:sp>
        <p:nvSpPr>
          <p:cNvPr id="9" name="Shape 7"/>
          <p:cNvSpPr/>
          <p:nvPr/>
        </p:nvSpPr>
        <p:spPr>
          <a:xfrm>
            <a:off x="2423160" y="2404872"/>
            <a:ext cx="274320" cy="0"/>
          </a:xfrm>
          <a:prstGeom prst="line">
            <a:avLst/>
          </a:prstGeom>
          <a:noFill/>
          <a:ln w="25400">
            <a:solidFill>
              <a:srgbClr val="38BDF8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2788920" y="1828800"/>
            <a:ext cx="1783080" cy="1143000"/>
          </a:xfrm>
          <a:prstGeom prst="roundRect">
            <a:avLst>
              <a:gd name="adj" fmla="val 9600"/>
            </a:avLst>
          </a:prstGeom>
          <a:solidFill>
            <a:srgbClr val="263244"/>
          </a:solidFill>
          <a:ln w="12700">
            <a:solidFill>
              <a:srgbClr val="475569">
                <a:alpha val="7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3017520" y="2011680"/>
            <a:ext cx="13258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F9FAFB"/>
                </a:solidFill>
              </a:rPr>
              <a:t>Preprocessing</a:t>
            </a:r>
            <a:endParaRPr lang="en-US" sz="1700" dirty="0"/>
          </a:p>
        </p:txBody>
      </p:sp>
      <p:sp>
        <p:nvSpPr>
          <p:cNvPr id="12" name="Text 10"/>
          <p:cNvSpPr/>
          <p:nvPr/>
        </p:nvSpPr>
        <p:spPr>
          <a:xfrm>
            <a:off x="3017520" y="2450592"/>
            <a:ext cx="13258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CBD5E1"/>
                </a:solidFill>
              </a:rPr>
              <a:t>Clean and normalise</a:t>
            </a:r>
            <a:endParaRPr lang="en-US" sz="1350" dirty="0"/>
          </a:p>
        </p:txBody>
      </p:sp>
      <p:sp>
        <p:nvSpPr>
          <p:cNvPr id="13" name="Shape 11"/>
          <p:cNvSpPr/>
          <p:nvPr/>
        </p:nvSpPr>
        <p:spPr>
          <a:xfrm>
            <a:off x="4617720" y="2404872"/>
            <a:ext cx="274320" cy="0"/>
          </a:xfrm>
          <a:prstGeom prst="line">
            <a:avLst/>
          </a:prstGeom>
          <a:noFill/>
          <a:ln w="25400">
            <a:solidFill>
              <a:srgbClr val="38BDF8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4983480" y="1828800"/>
            <a:ext cx="1783080" cy="1143000"/>
          </a:xfrm>
          <a:prstGeom prst="roundRect">
            <a:avLst>
              <a:gd name="adj" fmla="val 9600"/>
            </a:avLst>
          </a:prstGeom>
          <a:solidFill>
            <a:srgbClr val="1F2937"/>
          </a:solidFill>
          <a:ln w="12700">
            <a:solidFill>
              <a:srgbClr val="475569">
                <a:alpha val="7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5212080" y="2011680"/>
            <a:ext cx="13258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F9FAFB"/>
                </a:solidFill>
              </a:rPr>
              <a:t>Features</a:t>
            </a:r>
            <a:endParaRPr lang="en-US" sz="1700" dirty="0"/>
          </a:p>
        </p:txBody>
      </p:sp>
      <p:sp>
        <p:nvSpPr>
          <p:cNvPr id="16" name="Text 14"/>
          <p:cNvSpPr/>
          <p:nvPr/>
        </p:nvSpPr>
        <p:spPr>
          <a:xfrm>
            <a:off x="5212080" y="2450592"/>
            <a:ext cx="13258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CBD5E1"/>
                </a:solidFill>
              </a:rPr>
              <a:t>Convert to numbers</a:t>
            </a:r>
            <a:endParaRPr lang="en-US" sz="1350" dirty="0"/>
          </a:p>
        </p:txBody>
      </p:sp>
      <p:sp>
        <p:nvSpPr>
          <p:cNvPr id="17" name="Shape 15"/>
          <p:cNvSpPr/>
          <p:nvPr/>
        </p:nvSpPr>
        <p:spPr>
          <a:xfrm>
            <a:off x="6812280" y="2404872"/>
            <a:ext cx="274320" cy="0"/>
          </a:xfrm>
          <a:prstGeom prst="line">
            <a:avLst/>
          </a:prstGeom>
          <a:noFill/>
          <a:ln w="25400">
            <a:solidFill>
              <a:srgbClr val="38BDF8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>
            <a:off x="7178040" y="1828800"/>
            <a:ext cx="1783080" cy="1143000"/>
          </a:xfrm>
          <a:prstGeom prst="roundRect">
            <a:avLst>
              <a:gd name="adj" fmla="val 9600"/>
            </a:avLst>
          </a:prstGeom>
          <a:solidFill>
            <a:srgbClr val="263244"/>
          </a:solidFill>
          <a:ln w="12700">
            <a:solidFill>
              <a:srgbClr val="475569">
                <a:alpha val="7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7406640" y="2011680"/>
            <a:ext cx="13258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F9FAFB"/>
                </a:solidFill>
              </a:rPr>
              <a:t>Model</a:t>
            </a:r>
            <a:endParaRPr lang="en-US" sz="1700" dirty="0"/>
          </a:p>
        </p:txBody>
      </p:sp>
      <p:sp>
        <p:nvSpPr>
          <p:cNvPr id="20" name="Text 18"/>
          <p:cNvSpPr/>
          <p:nvPr/>
        </p:nvSpPr>
        <p:spPr>
          <a:xfrm>
            <a:off x="7406640" y="2450592"/>
            <a:ext cx="13258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CBD5E1"/>
                </a:solidFill>
              </a:rPr>
              <a:t>Predict or generate</a:t>
            </a:r>
            <a:endParaRPr lang="en-US" sz="1350" dirty="0"/>
          </a:p>
        </p:txBody>
      </p:sp>
      <p:sp>
        <p:nvSpPr>
          <p:cNvPr id="21" name="Shape 19"/>
          <p:cNvSpPr/>
          <p:nvPr/>
        </p:nvSpPr>
        <p:spPr>
          <a:xfrm>
            <a:off x="9006840" y="2404872"/>
            <a:ext cx="274320" cy="0"/>
          </a:xfrm>
          <a:prstGeom prst="line">
            <a:avLst/>
          </a:prstGeom>
          <a:noFill/>
          <a:ln w="25400">
            <a:solidFill>
              <a:srgbClr val="38BDF8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22" name="Shape 20"/>
          <p:cNvSpPr/>
          <p:nvPr/>
        </p:nvSpPr>
        <p:spPr>
          <a:xfrm>
            <a:off x="9372600" y="1828800"/>
            <a:ext cx="1783080" cy="1143000"/>
          </a:xfrm>
          <a:prstGeom prst="roundRect">
            <a:avLst>
              <a:gd name="adj" fmla="val 9600"/>
            </a:avLst>
          </a:prstGeom>
          <a:solidFill>
            <a:srgbClr val="1F2937"/>
          </a:solidFill>
          <a:ln w="12700">
            <a:solidFill>
              <a:srgbClr val="475569">
                <a:alpha val="7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9601200" y="2011680"/>
            <a:ext cx="13258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F9FAFB"/>
                </a:solidFill>
              </a:rPr>
              <a:t>Output</a:t>
            </a:r>
            <a:endParaRPr lang="en-US" sz="1700" dirty="0"/>
          </a:p>
        </p:txBody>
      </p:sp>
      <p:sp>
        <p:nvSpPr>
          <p:cNvPr id="24" name="Text 22"/>
          <p:cNvSpPr/>
          <p:nvPr/>
        </p:nvSpPr>
        <p:spPr>
          <a:xfrm>
            <a:off x="9601200" y="2450592"/>
            <a:ext cx="13258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CBD5E1"/>
                </a:solidFill>
              </a:rPr>
              <a:t>Format and explain</a:t>
            </a:r>
            <a:endParaRPr lang="en-US" sz="1350" dirty="0"/>
          </a:p>
        </p:txBody>
      </p:sp>
      <p:sp>
        <p:nvSpPr>
          <p:cNvPr id="25" name="Text 23"/>
          <p:cNvSpPr/>
          <p:nvPr/>
        </p:nvSpPr>
        <p:spPr>
          <a:xfrm>
            <a:off x="914400" y="4023360"/>
            <a:ext cx="102412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300" b="1" dirty="0">
                <a:solidFill>
                  <a:srgbClr val="F9FAFB"/>
                </a:solidFill>
              </a:rPr>
              <a:t>The pipeline turns messy language into a useful representation or decision.</a:t>
            </a:r>
            <a:endParaRPr lang="en-US" sz="2300" dirty="0"/>
          </a:p>
        </p:txBody>
      </p:sp>
      <p:sp>
        <p:nvSpPr>
          <p:cNvPr id="26" name="Text 24"/>
          <p:cNvSpPr/>
          <p:nvPr/>
        </p:nvSpPr>
        <p:spPr>
          <a:xfrm>
            <a:off x="1143000" y="4754880"/>
            <a:ext cx="96926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dirty="0">
                <a:solidFill>
                  <a:srgbClr val="CBD5E1"/>
                </a:solidFill>
              </a:rPr>
              <a:t>Modern LLMs hide many of these steps inside one large model, but the concepts still matter.</a:t>
            </a:r>
            <a:endParaRPr lang="en-US" sz="1800" dirty="0"/>
          </a:p>
        </p:txBody>
      </p:sp>
      <p:sp>
        <p:nvSpPr>
          <p:cNvPr id="27" name="Text 25"/>
          <p:cNvSpPr/>
          <p:nvPr/>
        </p:nvSpPr>
        <p:spPr>
          <a:xfrm>
            <a:off x="11475720" y="6510528"/>
            <a:ext cx="36576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CBD5E1"/>
                </a:solidFill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118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11827"/>
          </a:solidFill>
          <a:ln w="12700">
            <a:solidFill>
              <a:srgbClr val="11182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2191695" cy="73152"/>
          </a:xfrm>
          <a:prstGeom prst="rect">
            <a:avLst/>
          </a:prstGeom>
          <a:solidFill>
            <a:srgbClr val="38BDF8"/>
          </a:solidFill>
          <a:ln w="12700">
            <a:solidFill>
              <a:srgbClr val="38BD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02920" y="228600"/>
            <a:ext cx="42062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38BDF8"/>
                </a:solidFill>
              </a:rPr>
              <a:t>3. NLP pipeline</a:t>
            </a:r>
            <a:endParaRPr lang="en-US" sz="1000" dirty="0"/>
          </a:p>
        </p:txBody>
      </p:sp>
      <p:sp>
        <p:nvSpPr>
          <p:cNvPr id="5" name="Text 3"/>
          <p:cNvSpPr/>
          <p:nvPr/>
        </p:nvSpPr>
        <p:spPr>
          <a:xfrm>
            <a:off x="502920" y="530352"/>
            <a:ext cx="10789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800" b="1" dirty="0">
                <a:solidFill>
                  <a:srgbClr val="F9FAFB"/>
                </a:solidFill>
              </a:rPr>
              <a:t>Text preprocessing</a:t>
            </a:r>
            <a:endParaRPr lang="en-US" sz="2800" dirty="0"/>
          </a:p>
        </p:txBody>
      </p:sp>
      <p:sp>
        <p:nvSpPr>
          <p:cNvPr id="6" name="Text 4"/>
          <p:cNvSpPr/>
          <p:nvPr/>
        </p:nvSpPr>
        <p:spPr>
          <a:xfrm>
            <a:off x="868680" y="1234440"/>
            <a:ext cx="5303520" cy="448056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r>
              <a:rPr lang="en-US" sz="1900" dirty="0">
                <a:solidFill>
                  <a:srgbClr val="F9FAFB"/>
                </a:solidFill>
              </a:rPr>
              <a:t>Lowercasing</a:t>
            </a:r>
            <a:endParaRPr lang="en-US" sz="1900" dirty="0"/>
          </a:p>
          <a:p>
            <a:r>
              <a:rPr lang="en-US" sz="1900" dirty="0">
                <a:solidFill>
                  <a:srgbClr val="F9FAFB"/>
                </a:solidFill>
              </a:rPr>
              <a:t>Removing noise such as URLs or symbols</a:t>
            </a:r>
            <a:endParaRPr lang="en-US" sz="1900" dirty="0"/>
          </a:p>
          <a:p>
            <a:r>
              <a:rPr lang="en-US" sz="1900" dirty="0">
                <a:solidFill>
                  <a:srgbClr val="F9FAFB"/>
                </a:solidFill>
              </a:rPr>
              <a:t>Tokenisation</a:t>
            </a:r>
            <a:endParaRPr lang="en-US" sz="1900" dirty="0"/>
          </a:p>
          <a:p>
            <a:r>
              <a:rPr lang="en-US" sz="1900" dirty="0">
                <a:solidFill>
                  <a:srgbClr val="F9FAFB"/>
                </a:solidFill>
              </a:rPr>
              <a:t>Stop word removal</a:t>
            </a:r>
            <a:endParaRPr lang="en-US" sz="1900" dirty="0"/>
          </a:p>
          <a:p>
            <a:r>
              <a:rPr lang="en-US" sz="1900" dirty="0">
                <a:solidFill>
                  <a:srgbClr val="F9FAFB"/>
                </a:solidFill>
              </a:rPr>
              <a:t>Stemming or lemmatization</a:t>
            </a:r>
            <a:endParaRPr lang="en-US" sz="1900" dirty="0"/>
          </a:p>
          <a:p>
            <a:r>
              <a:rPr lang="en-US" sz="1900" dirty="0">
                <a:solidFill>
                  <a:srgbClr val="F9FAFB"/>
                </a:solidFill>
              </a:rPr>
              <a:t>Handling spelling and special characters</a:t>
            </a:r>
            <a:endParaRPr lang="en-US" sz="1900" dirty="0"/>
          </a:p>
        </p:txBody>
      </p:sp>
      <p:sp>
        <p:nvSpPr>
          <p:cNvPr id="7" name="Text 5"/>
          <p:cNvSpPr/>
          <p:nvPr/>
        </p:nvSpPr>
        <p:spPr>
          <a:xfrm>
            <a:off x="6629400" y="1234440"/>
            <a:ext cx="2743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38BDF8"/>
                </a:solidFill>
              </a:rPr>
              <a:t>Example transformation</a:t>
            </a:r>
            <a:endParaRPr lang="en-US" sz="1600" dirty="0"/>
          </a:p>
        </p:txBody>
      </p:sp>
      <p:sp>
        <p:nvSpPr>
          <p:cNvPr id="8" name="Shape 6"/>
          <p:cNvSpPr/>
          <p:nvPr/>
        </p:nvSpPr>
        <p:spPr>
          <a:xfrm>
            <a:off x="6629400" y="1691640"/>
            <a:ext cx="4480560" cy="2240280"/>
          </a:xfrm>
          <a:prstGeom prst="roundRect">
            <a:avLst>
              <a:gd name="adj" fmla="val 2041"/>
            </a:avLst>
          </a:prstGeom>
          <a:solidFill>
            <a:srgbClr val="020617"/>
          </a:solidFill>
          <a:ln w="12700">
            <a:solidFill>
              <a:srgbClr val="475569">
                <a:alpha val="9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6793992" y="1828800"/>
            <a:ext cx="4151376" cy="19659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E2E8F0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Original:</a:t>
            </a:r>
            <a:endParaRPr lang="en-US" sz="1050" dirty="0"/>
          </a:p>
          <a:p>
            <a:pPr marL="0" indent="0">
              <a:buNone/>
            </a:pPr>
            <a:r>
              <a:rPr lang="en-US" sz="1050" dirty="0">
                <a:solidFill>
                  <a:srgbClr val="E2E8F0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“The students are studying AI!!!"</a:t>
            </a:r>
            <a:endParaRPr lang="en-US" sz="1050" dirty="0"/>
          </a:p>
          <a:p>
            <a:pPr marL="0" indent="0">
              <a:buNone/>
            </a:pPr>
            <a:endParaRPr lang="en-US" sz="1050" dirty="0"/>
          </a:p>
          <a:p>
            <a:pPr marL="0" indent="0">
              <a:buNone/>
            </a:pPr>
            <a:r>
              <a:rPr lang="en-US" sz="1050" dirty="0">
                <a:solidFill>
                  <a:srgbClr val="E2E8F0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After preprocessing:</a:t>
            </a:r>
            <a:endParaRPr lang="en-US" sz="1050" dirty="0"/>
          </a:p>
          <a:p>
            <a:pPr marL="0" indent="0">
              <a:buNone/>
            </a:pPr>
            <a:r>
              <a:rPr lang="en-US" sz="1050" dirty="0">
                <a:solidFill>
                  <a:srgbClr val="E2E8F0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["student", "study", "AI"]</a:t>
            </a:r>
            <a:endParaRPr lang="en-US" sz="1050" dirty="0"/>
          </a:p>
        </p:txBody>
      </p:sp>
      <p:sp>
        <p:nvSpPr>
          <p:cNvPr id="10" name="Shape 8"/>
          <p:cNvSpPr/>
          <p:nvPr/>
        </p:nvSpPr>
        <p:spPr>
          <a:xfrm>
            <a:off x="6629400" y="4297680"/>
            <a:ext cx="4480560" cy="1143000"/>
          </a:xfrm>
          <a:prstGeom prst="roundRect">
            <a:avLst>
              <a:gd name="adj" fmla="val 9600"/>
            </a:avLst>
          </a:prstGeom>
          <a:solidFill>
            <a:srgbClr val="263244"/>
          </a:solidFill>
          <a:ln w="12700">
            <a:solidFill>
              <a:srgbClr val="475569">
                <a:alpha val="7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6858000" y="4480560"/>
            <a:ext cx="40233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F9FAFB"/>
                </a:solidFill>
              </a:rPr>
              <a:t>Teaching point</a:t>
            </a:r>
            <a:endParaRPr lang="en-US" sz="1700" dirty="0"/>
          </a:p>
        </p:txBody>
      </p:sp>
      <p:sp>
        <p:nvSpPr>
          <p:cNvPr id="12" name="Text 10"/>
          <p:cNvSpPr/>
          <p:nvPr/>
        </p:nvSpPr>
        <p:spPr>
          <a:xfrm>
            <a:off x="6858000" y="4919472"/>
            <a:ext cx="40233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CBD5E1"/>
                </a:solidFill>
              </a:rPr>
              <a:t>Preprocessing reduces noise, but too much cleaning can remove useful meaning.</a:t>
            </a:r>
            <a:endParaRPr lang="en-US" sz="1350" dirty="0"/>
          </a:p>
        </p:txBody>
      </p:sp>
      <p:sp>
        <p:nvSpPr>
          <p:cNvPr id="13" name="Text 11"/>
          <p:cNvSpPr/>
          <p:nvPr/>
        </p:nvSpPr>
        <p:spPr>
          <a:xfrm>
            <a:off x="11475720" y="6510528"/>
            <a:ext cx="36576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CBD5E1"/>
                </a:solidFill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118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11827"/>
          </a:solidFill>
          <a:ln w="12700">
            <a:solidFill>
              <a:srgbClr val="11182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2191695" cy="73152"/>
          </a:xfrm>
          <a:prstGeom prst="rect">
            <a:avLst/>
          </a:prstGeom>
          <a:solidFill>
            <a:srgbClr val="38BDF8"/>
          </a:solidFill>
          <a:ln w="12700">
            <a:solidFill>
              <a:srgbClr val="38BD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02920" y="228600"/>
            <a:ext cx="42062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38BDF8"/>
                </a:solidFill>
              </a:rPr>
              <a:t>3. NLP pipeline</a:t>
            </a:r>
            <a:endParaRPr lang="en-US" sz="1000" dirty="0"/>
          </a:p>
        </p:txBody>
      </p:sp>
      <p:sp>
        <p:nvSpPr>
          <p:cNvPr id="5" name="Text 3"/>
          <p:cNvSpPr/>
          <p:nvPr/>
        </p:nvSpPr>
        <p:spPr>
          <a:xfrm>
            <a:off x="502920" y="530352"/>
            <a:ext cx="10789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800" b="1" dirty="0">
                <a:solidFill>
                  <a:srgbClr val="F9FAFB"/>
                </a:solidFill>
              </a:rPr>
              <a:t>Feature extraction</a:t>
            </a:r>
            <a:endParaRPr lang="en-US" sz="2800" dirty="0"/>
          </a:p>
        </p:txBody>
      </p:sp>
      <p:sp>
        <p:nvSpPr>
          <p:cNvPr id="6" name="Text 4"/>
          <p:cNvSpPr/>
          <p:nvPr/>
        </p:nvSpPr>
        <p:spPr>
          <a:xfrm>
            <a:off x="777240" y="1143000"/>
            <a:ext cx="97840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9FAFB"/>
                </a:solidFill>
              </a:rPr>
              <a:t>Text must become numbers before a machine learning model can process it.</a:t>
            </a:r>
            <a:endParaRPr lang="en-US" sz="2200" dirty="0"/>
          </a:p>
        </p:txBody>
      </p:sp>
      <p:sp>
        <p:nvSpPr>
          <p:cNvPr id="7" name="Shape 5"/>
          <p:cNvSpPr/>
          <p:nvPr/>
        </p:nvSpPr>
        <p:spPr>
          <a:xfrm>
            <a:off x="822960" y="1828800"/>
            <a:ext cx="3337560" cy="1371600"/>
          </a:xfrm>
          <a:prstGeom prst="roundRect">
            <a:avLst>
              <a:gd name="adj" fmla="val 8000"/>
            </a:avLst>
          </a:prstGeom>
          <a:solidFill>
            <a:srgbClr val="1F2937"/>
          </a:solidFill>
          <a:ln w="12700">
            <a:solidFill>
              <a:srgbClr val="475569">
                <a:alpha val="7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1051560" y="2011680"/>
            <a:ext cx="28803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F9FAFB"/>
                </a:solidFill>
              </a:rPr>
              <a:t>Bag of Words</a:t>
            </a:r>
            <a:endParaRPr lang="en-US" sz="1700" dirty="0"/>
          </a:p>
        </p:txBody>
      </p:sp>
      <p:sp>
        <p:nvSpPr>
          <p:cNvPr id="9" name="Text 7"/>
          <p:cNvSpPr/>
          <p:nvPr/>
        </p:nvSpPr>
        <p:spPr>
          <a:xfrm>
            <a:off x="1051560" y="2450592"/>
            <a:ext cx="288036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CBD5E1"/>
                </a:solidFill>
              </a:rPr>
              <a:t>Counts word presence/frequency. Simple but ignores order and meaning.</a:t>
            </a:r>
            <a:endParaRPr lang="en-US" sz="1350" dirty="0"/>
          </a:p>
        </p:txBody>
      </p:sp>
      <p:sp>
        <p:nvSpPr>
          <p:cNvPr id="10" name="Shape 8"/>
          <p:cNvSpPr/>
          <p:nvPr/>
        </p:nvSpPr>
        <p:spPr>
          <a:xfrm>
            <a:off x="4434840" y="1828800"/>
            <a:ext cx="3337560" cy="1371600"/>
          </a:xfrm>
          <a:prstGeom prst="roundRect">
            <a:avLst>
              <a:gd name="adj" fmla="val 8000"/>
            </a:avLst>
          </a:prstGeom>
          <a:solidFill>
            <a:srgbClr val="263244"/>
          </a:solidFill>
          <a:ln w="12700">
            <a:solidFill>
              <a:srgbClr val="475569">
                <a:alpha val="7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4663440" y="2011680"/>
            <a:ext cx="28803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F9FAFB"/>
                </a:solidFill>
              </a:rPr>
              <a:t>TF-IDF</a:t>
            </a:r>
            <a:endParaRPr lang="en-US" sz="1700" dirty="0"/>
          </a:p>
        </p:txBody>
      </p:sp>
      <p:sp>
        <p:nvSpPr>
          <p:cNvPr id="12" name="Text 10"/>
          <p:cNvSpPr/>
          <p:nvPr/>
        </p:nvSpPr>
        <p:spPr>
          <a:xfrm>
            <a:off x="4663440" y="2450592"/>
            <a:ext cx="288036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CBD5E1"/>
                </a:solidFill>
              </a:rPr>
              <a:t>Weights words based on how important they are in a document collection.</a:t>
            </a:r>
            <a:endParaRPr lang="en-US" sz="1350" dirty="0"/>
          </a:p>
        </p:txBody>
      </p:sp>
      <p:sp>
        <p:nvSpPr>
          <p:cNvPr id="13" name="Shape 11"/>
          <p:cNvSpPr/>
          <p:nvPr/>
        </p:nvSpPr>
        <p:spPr>
          <a:xfrm>
            <a:off x="8046720" y="1828800"/>
            <a:ext cx="3337560" cy="1371600"/>
          </a:xfrm>
          <a:prstGeom prst="roundRect">
            <a:avLst>
              <a:gd name="adj" fmla="val 8000"/>
            </a:avLst>
          </a:prstGeom>
          <a:solidFill>
            <a:srgbClr val="1F2937"/>
          </a:solidFill>
          <a:ln w="12700">
            <a:solidFill>
              <a:srgbClr val="475569">
                <a:alpha val="7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8275320" y="2011680"/>
            <a:ext cx="28803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F9FAFB"/>
                </a:solidFill>
              </a:rPr>
              <a:t>Embeddings</a:t>
            </a:r>
            <a:endParaRPr lang="en-US" sz="1700" dirty="0"/>
          </a:p>
        </p:txBody>
      </p:sp>
      <p:sp>
        <p:nvSpPr>
          <p:cNvPr id="15" name="Text 13"/>
          <p:cNvSpPr/>
          <p:nvPr/>
        </p:nvSpPr>
        <p:spPr>
          <a:xfrm>
            <a:off x="8275320" y="2450592"/>
            <a:ext cx="288036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CBD5E1"/>
                </a:solidFill>
              </a:rPr>
              <a:t>Dense vectors that capture semantic similarity and context.</a:t>
            </a:r>
            <a:endParaRPr lang="en-US" sz="1350" dirty="0"/>
          </a:p>
        </p:txBody>
      </p:sp>
      <p:sp>
        <p:nvSpPr>
          <p:cNvPr id="16" name="Shape 14"/>
          <p:cNvSpPr/>
          <p:nvPr/>
        </p:nvSpPr>
        <p:spPr>
          <a:xfrm>
            <a:off x="2743200" y="4114800"/>
            <a:ext cx="6675120" cy="1005840"/>
          </a:xfrm>
          <a:prstGeom prst="roundRect">
            <a:avLst>
              <a:gd name="adj" fmla="val 4545"/>
            </a:avLst>
          </a:prstGeom>
          <a:solidFill>
            <a:srgbClr val="020617"/>
          </a:solidFill>
          <a:ln w="12700">
            <a:solidFill>
              <a:srgbClr val="475569">
                <a:alpha val="9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2907792" y="4251960"/>
            <a:ext cx="6345936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E2E8F0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"This movie is excellent"</a:t>
            </a:r>
            <a:endParaRPr lang="en-US" sz="1050" dirty="0"/>
          </a:p>
          <a:p>
            <a:pPr marL="0" indent="0">
              <a:buNone/>
            </a:pPr>
            <a:r>
              <a:rPr lang="en-US" sz="1050" dirty="0">
                <a:solidFill>
                  <a:srgbClr val="E2E8F0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→ [0.12, 0.87, 0.33, 0.45, ...]</a:t>
            </a:r>
            <a:endParaRPr lang="en-US" sz="1050" dirty="0"/>
          </a:p>
        </p:txBody>
      </p:sp>
      <p:sp>
        <p:nvSpPr>
          <p:cNvPr id="18" name="Text 16"/>
          <p:cNvSpPr/>
          <p:nvPr/>
        </p:nvSpPr>
        <p:spPr>
          <a:xfrm>
            <a:off x="11475720" y="6510528"/>
            <a:ext cx="36576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CBD5E1"/>
                </a:solidFill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118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11827"/>
          </a:solidFill>
          <a:ln w="12700">
            <a:solidFill>
              <a:srgbClr val="11182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2191695" cy="73152"/>
          </a:xfrm>
          <a:prstGeom prst="rect">
            <a:avLst/>
          </a:prstGeom>
          <a:solidFill>
            <a:srgbClr val="38BDF8"/>
          </a:solidFill>
          <a:ln w="12700">
            <a:solidFill>
              <a:srgbClr val="38BD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02920" y="228600"/>
            <a:ext cx="42062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38BDF8"/>
                </a:solidFill>
              </a:rPr>
              <a:t>3. NLP pipeline</a:t>
            </a:r>
            <a:endParaRPr lang="en-US" sz="1000" dirty="0"/>
          </a:p>
        </p:txBody>
      </p:sp>
      <p:sp>
        <p:nvSpPr>
          <p:cNvPr id="5" name="Text 3"/>
          <p:cNvSpPr/>
          <p:nvPr/>
        </p:nvSpPr>
        <p:spPr>
          <a:xfrm>
            <a:off x="502920" y="530352"/>
            <a:ext cx="10789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800" b="1" dirty="0">
                <a:solidFill>
                  <a:srgbClr val="F9FAFB"/>
                </a:solidFill>
              </a:rPr>
              <a:t>Model inference and post-processing</a:t>
            </a:r>
            <a:endParaRPr lang="en-US" sz="2800" dirty="0"/>
          </a:p>
        </p:txBody>
      </p:sp>
      <p:sp>
        <p:nvSpPr>
          <p:cNvPr id="6" name="Shape 4"/>
          <p:cNvSpPr/>
          <p:nvPr/>
        </p:nvSpPr>
        <p:spPr>
          <a:xfrm>
            <a:off x="777240" y="1325880"/>
            <a:ext cx="5303520" cy="2651760"/>
          </a:xfrm>
          <a:prstGeom prst="roundRect">
            <a:avLst>
              <a:gd name="adj" fmla="val 4138"/>
            </a:avLst>
          </a:prstGeom>
          <a:solidFill>
            <a:srgbClr val="1F2937"/>
          </a:solidFill>
          <a:ln w="12700">
            <a:solidFill>
              <a:srgbClr val="475569">
                <a:alpha val="7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1005840" y="1508760"/>
            <a:ext cx="48463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F9FAFB"/>
                </a:solidFill>
              </a:rPr>
              <a:t>Model inference</a:t>
            </a:r>
            <a:endParaRPr lang="en-US" sz="1700" dirty="0"/>
          </a:p>
        </p:txBody>
      </p:sp>
      <p:sp>
        <p:nvSpPr>
          <p:cNvPr id="8" name="Text 6"/>
          <p:cNvSpPr/>
          <p:nvPr/>
        </p:nvSpPr>
        <p:spPr>
          <a:xfrm>
            <a:off x="1005840" y="1947672"/>
            <a:ext cx="4846320" cy="18745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CBD5E1"/>
                </a:solidFill>
              </a:rPr>
              <a:t>The model uses the numerical representation to make a prediction or generate an output.</a:t>
            </a:r>
            <a:endParaRPr lang="en-US" sz="1350" dirty="0"/>
          </a:p>
          <a:p>
            <a:pPr marL="0" indent="0">
              <a:buNone/>
            </a:pPr>
            <a:endParaRPr lang="en-US" sz="1350" dirty="0"/>
          </a:p>
          <a:p>
            <a:pPr marL="0" indent="0">
              <a:buNone/>
            </a:pPr>
            <a:r>
              <a:rPr lang="en-US" sz="1350" dirty="0">
                <a:solidFill>
                  <a:srgbClr val="CBD5E1"/>
                </a:solidFill>
              </a:rPr>
              <a:t>Example: “The food was amazing.” → Positive</a:t>
            </a:r>
            <a:endParaRPr lang="en-US" sz="1350" dirty="0"/>
          </a:p>
        </p:txBody>
      </p:sp>
      <p:sp>
        <p:nvSpPr>
          <p:cNvPr id="9" name="Shape 7"/>
          <p:cNvSpPr/>
          <p:nvPr/>
        </p:nvSpPr>
        <p:spPr>
          <a:xfrm>
            <a:off x="6355080" y="1325880"/>
            <a:ext cx="5303520" cy="2651760"/>
          </a:xfrm>
          <a:prstGeom prst="roundRect">
            <a:avLst>
              <a:gd name="adj" fmla="val 4138"/>
            </a:avLst>
          </a:prstGeom>
          <a:solidFill>
            <a:srgbClr val="263244"/>
          </a:solidFill>
          <a:ln w="12700">
            <a:solidFill>
              <a:srgbClr val="475569">
                <a:alpha val="7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6583680" y="1508760"/>
            <a:ext cx="48463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F9FAFB"/>
                </a:solidFill>
              </a:rPr>
              <a:t>Post-processing</a:t>
            </a:r>
            <a:endParaRPr lang="en-US" sz="1700" dirty="0"/>
          </a:p>
        </p:txBody>
      </p:sp>
      <p:sp>
        <p:nvSpPr>
          <p:cNvPr id="11" name="Text 9"/>
          <p:cNvSpPr/>
          <p:nvPr/>
        </p:nvSpPr>
        <p:spPr>
          <a:xfrm>
            <a:off x="6583680" y="1947672"/>
            <a:ext cx="4846320" cy="18745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CBD5E1"/>
                </a:solidFill>
              </a:rPr>
              <a:t>The output is cleaned, formatted, ranked or checked before showing it to users.</a:t>
            </a:r>
            <a:endParaRPr lang="en-US" sz="1350" dirty="0"/>
          </a:p>
          <a:p>
            <a:pPr marL="0" indent="0">
              <a:buNone/>
            </a:pPr>
            <a:endParaRPr lang="en-US" sz="1350" dirty="0"/>
          </a:p>
          <a:p>
            <a:pPr marL="0" indent="0">
              <a:buNone/>
            </a:pPr>
            <a:r>
              <a:rPr lang="en-US" sz="1350" dirty="0">
                <a:solidFill>
                  <a:srgbClr val="CBD5E1"/>
                </a:solidFill>
              </a:rPr>
              <a:t>Example: POS → “Positive sentiment”</a:t>
            </a:r>
            <a:endParaRPr lang="en-US" sz="1350" dirty="0"/>
          </a:p>
        </p:txBody>
      </p:sp>
      <p:sp>
        <p:nvSpPr>
          <p:cNvPr id="12" name="Text 10"/>
          <p:cNvSpPr/>
          <p:nvPr/>
        </p:nvSpPr>
        <p:spPr>
          <a:xfrm>
            <a:off x="1143000" y="4892040"/>
            <a:ext cx="96926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CBD5E1"/>
                </a:solidFill>
              </a:rPr>
              <a:t>In real systems, post-processing is important for usability, safety and consistency.</a:t>
            </a:r>
            <a:endParaRPr lang="en-US" sz="2000" dirty="0"/>
          </a:p>
        </p:txBody>
      </p:sp>
      <p:sp>
        <p:nvSpPr>
          <p:cNvPr id="13" name="Text 11"/>
          <p:cNvSpPr/>
          <p:nvPr/>
        </p:nvSpPr>
        <p:spPr>
          <a:xfrm>
            <a:off x="11475720" y="6510528"/>
            <a:ext cx="36576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CBD5E1"/>
                </a:solidFill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118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11827"/>
          </a:solidFill>
          <a:ln w="12700">
            <a:solidFill>
              <a:srgbClr val="11182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2191695" cy="73152"/>
          </a:xfrm>
          <a:prstGeom prst="rect">
            <a:avLst/>
          </a:prstGeom>
          <a:solidFill>
            <a:srgbClr val="38BDF8"/>
          </a:solidFill>
          <a:ln w="12700">
            <a:solidFill>
              <a:srgbClr val="38BD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02920" y="228600"/>
            <a:ext cx="42062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38BDF8"/>
                </a:solidFill>
              </a:rPr>
              <a:t>4. Language models</a:t>
            </a:r>
            <a:endParaRPr lang="en-US" sz="1000" dirty="0"/>
          </a:p>
        </p:txBody>
      </p:sp>
      <p:sp>
        <p:nvSpPr>
          <p:cNvPr id="5" name="Text 3"/>
          <p:cNvSpPr/>
          <p:nvPr/>
        </p:nvSpPr>
        <p:spPr>
          <a:xfrm>
            <a:off x="502920" y="530352"/>
            <a:ext cx="10789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800" b="1" dirty="0">
                <a:solidFill>
                  <a:srgbClr val="F9FAFB"/>
                </a:solidFill>
              </a:rPr>
              <a:t>Statistical vs neural language models</a:t>
            </a:r>
            <a:endParaRPr lang="en-US" sz="2800" dirty="0"/>
          </a:p>
        </p:txBody>
      </p:sp>
      <p:sp>
        <p:nvSpPr>
          <p:cNvPr id="6" name="Shape 4"/>
          <p:cNvSpPr/>
          <p:nvPr/>
        </p:nvSpPr>
        <p:spPr>
          <a:xfrm>
            <a:off x="822960" y="1325880"/>
            <a:ext cx="5074920" cy="2194560"/>
          </a:xfrm>
          <a:prstGeom prst="roundRect">
            <a:avLst>
              <a:gd name="adj" fmla="val 5000"/>
            </a:avLst>
          </a:prstGeom>
          <a:solidFill>
            <a:srgbClr val="1F2937"/>
          </a:solidFill>
          <a:ln w="12700">
            <a:solidFill>
              <a:srgbClr val="475569">
                <a:alpha val="7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1051560" y="1508760"/>
            <a:ext cx="46177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F9FAFB"/>
                </a:solidFill>
              </a:rPr>
              <a:t>Statistical models</a:t>
            </a:r>
            <a:endParaRPr lang="en-US" sz="1700" dirty="0"/>
          </a:p>
        </p:txBody>
      </p:sp>
      <p:sp>
        <p:nvSpPr>
          <p:cNvPr id="8" name="Text 6"/>
          <p:cNvSpPr/>
          <p:nvPr/>
        </p:nvSpPr>
        <p:spPr>
          <a:xfrm>
            <a:off x="1051560" y="1947672"/>
            <a:ext cx="4617720" cy="1417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CBD5E1"/>
                </a:solidFill>
              </a:rPr>
              <a:t>Use probabilities from observed word patterns.</a:t>
            </a:r>
            <a:endParaRPr lang="en-US" sz="1350" dirty="0"/>
          </a:p>
          <a:p>
            <a:pPr marL="0" indent="0">
              <a:buNone/>
            </a:pPr>
            <a:endParaRPr lang="en-US" sz="1350" dirty="0"/>
          </a:p>
          <a:p>
            <a:pPr marL="0" indent="0">
              <a:buNone/>
            </a:pPr>
            <a:r>
              <a:rPr lang="en-US" sz="1350" dirty="0">
                <a:solidFill>
                  <a:srgbClr val="CBD5E1"/>
                </a:solidFill>
              </a:rPr>
              <a:t>Example: n-grams predict the next word from previous words.</a:t>
            </a:r>
            <a:endParaRPr lang="en-US" sz="1350" dirty="0"/>
          </a:p>
        </p:txBody>
      </p:sp>
      <p:sp>
        <p:nvSpPr>
          <p:cNvPr id="9" name="Shape 7"/>
          <p:cNvSpPr/>
          <p:nvPr/>
        </p:nvSpPr>
        <p:spPr>
          <a:xfrm>
            <a:off x="6309360" y="1325880"/>
            <a:ext cx="5074920" cy="2194560"/>
          </a:xfrm>
          <a:prstGeom prst="roundRect">
            <a:avLst>
              <a:gd name="adj" fmla="val 5000"/>
            </a:avLst>
          </a:prstGeom>
          <a:solidFill>
            <a:srgbClr val="263244"/>
          </a:solidFill>
          <a:ln w="12700">
            <a:solidFill>
              <a:srgbClr val="475569">
                <a:alpha val="7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6537960" y="1508760"/>
            <a:ext cx="46177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F9FAFB"/>
                </a:solidFill>
              </a:rPr>
              <a:t>Neural models</a:t>
            </a:r>
            <a:endParaRPr lang="en-US" sz="1700" dirty="0"/>
          </a:p>
        </p:txBody>
      </p:sp>
      <p:sp>
        <p:nvSpPr>
          <p:cNvPr id="11" name="Text 9"/>
          <p:cNvSpPr/>
          <p:nvPr/>
        </p:nvSpPr>
        <p:spPr>
          <a:xfrm>
            <a:off x="6537960" y="1947672"/>
            <a:ext cx="4617720" cy="1417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CBD5E1"/>
                </a:solidFill>
              </a:rPr>
              <a:t>Use neural networks to learn richer language patterns and representations.</a:t>
            </a:r>
            <a:endParaRPr lang="en-US" sz="1350" dirty="0"/>
          </a:p>
          <a:p>
            <a:pPr marL="0" indent="0">
              <a:buNone/>
            </a:pPr>
            <a:endParaRPr lang="en-US" sz="1350" dirty="0"/>
          </a:p>
          <a:p>
            <a:pPr marL="0" indent="0">
              <a:buNone/>
            </a:pPr>
            <a:r>
              <a:rPr lang="en-US" sz="1350" dirty="0">
                <a:solidFill>
                  <a:srgbClr val="CBD5E1"/>
                </a:solidFill>
              </a:rPr>
              <a:t>Examples: RNNs, LSTMs, Transformers.</a:t>
            </a:r>
            <a:endParaRPr lang="en-US" sz="1350" dirty="0"/>
          </a:p>
        </p:txBody>
      </p:sp>
      <p:sp>
        <p:nvSpPr>
          <p:cNvPr id="12" name="Text 10"/>
          <p:cNvSpPr/>
          <p:nvPr/>
        </p:nvSpPr>
        <p:spPr>
          <a:xfrm>
            <a:off x="1051560" y="4069080"/>
            <a:ext cx="43891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100" b="1" dirty="0">
                <a:solidFill>
                  <a:srgbClr val="FBBF24"/>
                </a:solidFill>
              </a:rPr>
              <a:t>Example: “I drink a cup of ___”</a:t>
            </a:r>
            <a:endParaRPr lang="en-US" sz="2100" dirty="0"/>
          </a:p>
        </p:txBody>
      </p:sp>
      <p:sp>
        <p:nvSpPr>
          <p:cNvPr id="13" name="Text 11"/>
          <p:cNvSpPr/>
          <p:nvPr/>
        </p:nvSpPr>
        <p:spPr>
          <a:xfrm>
            <a:off x="1051560" y="4526280"/>
            <a:ext cx="43891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F9FAFB"/>
                </a:solidFill>
              </a:rPr>
              <a:t>tea • coffee • water</a:t>
            </a:r>
            <a:endParaRPr lang="en-US" sz="1800" dirty="0"/>
          </a:p>
        </p:txBody>
      </p:sp>
      <p:sp>
        <p:nvSpPr>
          <p:cNvPr id="14" name="Text 12"/>
          <p:cNvSpPr/>
          <p:nvPr/>
        </p:nvSpPr>
        <p:spPr>
          <a:xfrm>
            <a:off x="6355080" y="4251960"/>
            <a:ext cx="47548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85000" lnSpcReduction="20000"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F9FAFB"/>
                </a:solidFill>
              </a:rPr>
              <a:t>Neural models are better when meaning depends on wider context.</a:t>
            </a:r>
            <a:endParaRPr lang="en-US" sz="2000" dirty="0"/>
          </a:p>
        </p:txBody>
      </p:sp>
      <p:sp>
        <p:nvSpPr>
          <p:cNvPr id="15" name="Text 13"/>
          <p:cNvSpPr/>
          <p:nvPr/>
        </p:nvSpPr>
        <p:spPr>
          <a:xfrm>
            <a:off x="11475720" y="6510528"/>
            <a:ext cx="36576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CBD5E1"/>
                </a:solidFill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118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11827"/>
          </a:solidFill>
          <a:ln w="12700">
            <a:solidFill>
              <a:srgbClr val="11182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2191695" cy="73152"/>
          </a:xfrm>
          <a:prstGeom prst="rect">
            <a:avLst/>
          </a:prstGeom>
          <a:solidFill>
            <a:srgbClr val="38BDF8"/>
          </a:solidFill>
          <a:ln w="12700">
            <a:solidFill>
              <a:srgbClr val="38BD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02920" y="228600"/>
            <a:ext cx="42062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38BDF8"/>
                </a:solidFill>
              </a:rPr>
              <a:t>4. Language models</a:t>
            </a:r>
            <a:endParaRPr lang="en-US" sz="1000" dirty="0"/>
          </a:p>
        </p:txBody>
      </p:sp>
      <p:sp>
        <p:nvSpPr>
          <p:cNvPr id="5" name="Text 3"/>
          <p:cNvSpPr/>
          <p:nvPr/>
        </p:nvSpPr>
        <p:spPr>
          <a:xfrm>
            <a:off x="502920" y="530352"/>
            <a:ext cx="10789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800" b="1" dirty="0">
                <a:solidFill>
                  <a:srgbClr val="F9FAFB"/>
                </a:solidFill>
              </a:rPr>
              <a:t>Why neural models improved NLP</a:t>
            </a:r>
            <a:endParaRPr lang="en-US" sz="2800" dirty="0"/>
          </a:p>
        </p:txBody>
      </p:sp>
      <p:sp>
        <p:nvSpPr>
          <p:cNvPr id="6" name="Shape 4"/>
          <p:cNvSpPr/>
          <p:nvPr/>
        </p:nvSpPr>
        <p:spPr>
          <a:xfrm>
            <a:off x="822960" y="1325880"/>
            <a:ext cx="5074920" cy="2926080"/>
          </a:xfrm>
          <a:prstGeom prst="roundRect">
            <a:avLst>
              <a:gd name="adj" fmla="val 3750"/>
            </a:avLst>
          </a:prstGeom>
          <a:solidFill>
            <a:srgbClr val="1F2937"/>
          </a:solidFill>
          <a:ln w="12700">
            <a:solidFill>
              <a:srgbClr val="475569">
                <a:alpha val="7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1051560" y="1508760"/>
            <a:ext cx="46177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F9FAFB"/>
                </a:solidFill>
              </a:rPr>
              <a:t>Long-range dependencies</a:t>
            </a:r>
            <a:endParaRPr lang="en-US" sz="1700" dirty="0"/>
          </a:p>
        </p:txBody>
      </p:sp>
      <p:sp>
        <p:nvSpPr>
          <p:cNvPr id="8" name="Text 6"/>
          <p:cNvSpPr/>
          <p:nvPr/>
        </p:nvSpPr>
        <p:spPr>
          <a:xfrm>
            <a:off x="1051560" y="1947672"/>
            <a:ext cx="4617720" cy="21488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CBD5E1"/>
                </a:solidFill>
              </a:rPr>
              <a:t>They can connect words that are far apart.</a:t>
            </a:r>
            <a:endParaRPr lang="en-US" sz="1350" dirty="0"/>
          </a:p>
          <a:p>
            <a:pPr marL="0" indent="0">
              <a:buNone/>
            </a:pPr>
            <a:endParaRPr lang="en-US" sz="1350" dirty="0"/>
          </a:p>
          <a:p>
            <a:pPr marL="0" indent="0">
              <a:buNone/>
            </a:pPr>
            <a:r>
              <a:rPr lang="en-US" sz="1350" dirty="0">
                <a:solidFill>
                  <a:srgbClr val="CBD5E1"/>
                </a:solidFill>
              </a:rPr>
              <a:t>“The book that I borrowed last week was interesting.”</a:t>
            </a:r>
            <a:endParaRPr lang="en-US" sz="1350" dirty="0"/>
          </a:p>
          <a:p>
            <a:pPr marL="0" indent="0">
              <a:buNone/>
            </a:pPr>
            <a:r>
              <a:rPr lang="en-US" sz="1350" dirty="0">
                <a:solidFill>
                  <a:srgbClr val="CBD5E1"/>
                </a:solidFill>
              </a:rPr>
              <a:t>book ↔ was interesting</a:t>
            </a:r>
            <a:endParaRPr lang="en-US" sz="1350" dirty="0"/>
          </a:p>
        </p:txBody>
      </p:sp>
      <p:sp>
        <p:nvSpPr>
          <p:cNvPr id="9" name="Shape 7"/>
          <p:cNvSpPr/>
          <p:nvPr/>
        </p:nvSpPr>
        <p:spPr>
          <a:xfrm>
            <a:off x="6309360" y="1325880"/>
            <a:ext cx="5074920" cy="2926080"/>
          </a:xfrm>
          <a:prstGeom prst="roundRect">
            <a:avLst>
              <a:gd name="adj" fmla="val 3750"/>
            </a:avLst>
          </a:prstGeom>
          <a:solidFill>
            <a:srgbClr val="263244"/>
          </a:solidFill>
          <a:ln w="12700">
            <a:solidFill>
              <a:srgbClr val="475569">
                <a:alpha val="7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6537960" y="1508760"/>
            <a:ext cx="46177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F9FAFB"/>
                </a:solidFill>
              </a:rPr>
              <a:t>Contextual understanding</a:t>
            </a:r>
            <a:endParaRPr lang="en-US" sz="1700" dirty="0"/>
          </a:p>
        </p:txBody>
      </p:sp>
      <p:sp>
        <p:nvSpPr>
          <p:cNvPr id="11" name="Text 9"/>
          <p:cNvSpPr/>
          <p:nvPr/>
        </p:nvSpPr>
        <p:spPr>
          <a:xfrm>
            <a:off x="6537960" y="1947672"/>
            <a:ext cx="4617720" cy="21488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CBD5E1"/>
                </a:solidFill>
              </a:rPr>
              <a:t>They can change meaning based on context.</a:t>
            </a:r>
            <a:endParaRPr lang="en-US" sz="1350" dirty="0"/>
          </a:p>
          <a:p>
            <a:pPr marL="0" indent="0">
              <a:buNone/>
            </a:pPr>
            <a:endParaRPr lang="en-US" sz="1350" dirty="0"/>
          </a:p>
          <a:p>
            <a:pPr marL="0" indent="0">
              <a:buNone/>
            </a:pPr>
            <a:r>
              <a:rPr lang="en-US" sz="1350" dirty="0">
                <a:solidFill>
                  <a:srgbClr val="CBD5E1"/>
                </a:solidFill>
              </a:rPr>
              <a:t>“river bank” ≠ “bank account”</a:t>
            </a:r>
            <a:endParaRPr lang="en-US" sz="1350" dirty="0"/>
          </a:p>
        </p:txBody>
      </p:sp>
      <p:sp>
        <p:nvSpPr>
          <p:cNvPr id="12" name="Text 10"/>
          <p:cNvSpPr/>
          <p:nvPr/>
        </p:nvSpPr>
        <p:spPr>
          <a:xfrm>
            <a:off x="1234440" y="5166360"/>
            <a:ext cx="9509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38BDF8"/>
                </a:solidFill>
              </a:rPr>
              <a:t>This is the conceptual bridge from traditional NLP to LLMs.</a:t>
            </a:r>
            <a:endParaRPr lang="en-US" sz="2200" dirty="0"/>
          </a:p>
        </p:txBody>
      </p:sp>
      <p:sp>
        <p:nvSpPr>
          <p:cNvPr id="13" name="Text 11"/>
          <p:cNvSpPr/>
          <p:nvPr/>
        </p:nvSpPr>
        <p:spPr>
          <a:xfrm>
            <a:off x="11475720" y="6510528"/>
            <a:ext cx="36576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CBD5E1"/>
                </a:solidFill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118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11827"/>
          </a:solidFill>
          <a:ln w="12700">
            <a:solidFill>
              <a:srgbClr val="11182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2191695" cy="73152"/>
          </a:xfrm>
          <a:prstGeom prst="rect">
            <a:avLst/>
          </a:prstGeom>
          <a:solidFill>
            <a:srgbClr val="38BDF8"/>
          </a:solidFill>
          <a:ln w="12700">
            <a:solidFill>
              <a:srgbClr val="38BD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02920" y="228600"/>
            <a:ext cx="42062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38BDF8"/>
                </a:solidFill>
              </a:rPr>
              <a:t>5. Applications and challenges</a:t>
            </a:r>
            <a:endParaRPr lang="en-US" sz="1000" dirty="0"/>
          </a:p>
        </p:txBody>
      </p:sp>
      <p:sp>
        <p:nvSpPr>
          <p:cNvPr id="5" name="Text 3"/>
          <p:cNvSpPr/>
          <p:nvPr/>
        </p:nvSpPr>
        <p:spPr>
          <a:xfrm>
            <a:off x="502920" y="530352"/>
            <a:ext cx="10789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800" b="1" dirty="0">
                <a:solidFill>
                  <a:srgbClr val="F9FAFB"/>
                </a:solidFill>
              </a:rPr>
              <a:t>Real-world NLP applications</a:t>
            </a:r>
            <a:endParaRPr lang="en-US" sz="2800" dirty="0"/>
          </a:p>
        </p:txBody>
      </p:sp>
      <p:sp>
        <p:nvSpPr>
          <p:cNvPr id="6" name="Shape 4"/>
          <p:cNvSpPr/>
          <p:nvPr/>
        </p:nvSpPr>
        <p:spPr>
          <a:xfrm>
            <a:off x="777240" y="1325880"/>
            <a:ext cx="3429000" cy="2103120"/>
          </a:xfrm>
          <a:prstGeom prst="roundRect">
            <a:avLst>
              <a:gd name="adj" fmla="val 5217"/>
            </a:avLst>
          </a:prstGeom>
          <a:solidFill>
            <a:srgbClr val="1F2937"/>
          </a:solidFill>
          <a:ln w="12700">
            <a:solidFill>
              <a:srgbClr val="475569">
                <a:alpha val="7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1005840" y="1508760"/>
            <a:ext cx="29718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F9FAFB"/>
                </a:solidFill>
              </a:rPr>
              <a:t>Sentiment analysis</a:t>
            </a:r>
            <a:endParaRPr lang="en-US" sz="1700" dirty="0"/>
          </a:p>
        </p:txBody>
      </p:sp>
      <p:sp>
        <p:nvSpPr>
          <p:cNvPr id="8" name="Text 6"/>
          <p:cNvSpPr/>
          <p:nvPr/>
        </p:nvSpPr>
        <p:spPr>
          <a:xfrm>
            <a:off x="1005840" y="1947672"/>
            <a:ext cx="2971800" cy="1325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CBD5E1"/>
                </a:solidFill>
              </a:rPr>
              <a:t>Classifies opinions or emotions.</a:t>
            </a:r>
            <a:endParaRPr lang="en-US" sz="1350" dirty="0"/>
          </a:p>
          <a:p>
            <a:pPr marL="0" indent="0">
              <a:buNone/>
            </a:pPr>
            <a:endParaRPr lang="en-US" sz="1350" dirty="0"/>
          </a:p>
          <a:p>
            <a:pPr marL="0" indent="0">
              <a:buNone/>
            </a:pPr>
            <a:r>
              <a:rPr lang="en-US" sz="1350" dirty="0">
                <a:solidFill>
                  <a:srgbClr val="CBD5E1"/>
                </a:solidFill>
              </a:rPr>
              <a:t>Challenge: sarcasm, bias, mixed sentiment.</a:t>
            </a:r>
            <a:endParaRPr lang="en-US" sz="1350" dirty="0"/>
          </a:p>
        </p:txBody>
      </p:sp>
      <p:sp>
        <p:nvSpPr>
          <p:cNvPr id="9" name="Shape 7"/>
          <p:cNvSpPr/>
          <p:nvPr/>
        </p:nvSpPr>
        <p:spPr>
          <a:xfrm>
            <a:off x="4389120" y="1325880"/>
            <a:ext cx="3429000" cy="2103120"/>
          </a:xfrm>
          <a:prstGeom prst="roundRect">
            <a:avLst>
              <a:gd name="adj" fmla="val 5217"/>
            </a:avLst>
          </a:prstGeom>
          <a:solidFill>
            <a:srgbClr val="263244"/>
          </a:solidFill>
          <a:ln w="12700">
            <a:solidFill>
              <a:srgbClr val="475569">
                <a:alpha val="7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4617720" y="1508760"/>
            <a:ext cx="29718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F9FAFB"/>
                </a:solidFill>
              </a:rPr>
              <a:t>Machine translation</a:t>
            </a:r>
            <a:endParaRPr lang="en-US" sz="1700" dirty="0"/>
          </a:p>
        </p:txBody>
      </p:sp>
      <p:sp>
        <p:nvSpPr>
          <p:cNvPr id="11" name="Text 9"/>
          <p:cNvSpPr/>
          <p:nvPr/>
        </p:nvSpPr>
        <p:spPr>
          <a:xfrm>
            <a:off x="4617720" y="1947672"/>
            <a:ext cx="2971800" cy="1325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CBD5E1"/>
                </a:solidFill>
              </a:rPr>
              <a:t>Converts text between languages.</a:t>
            </a:r>
            <a:endParaRPr lang="en-US" sz="1350" dirty="0"/>
          </a:p>
          <a:p>
            <a:pPr marL="0" indent="0">
              <a:buNone/>
            </a:pPr>
            <a:endParaRPr lang="en-US" sz="1350" dirty="0"/>
          </a:p>
          <a:p>
            <a:pPr marL="0" indent="0">
              <a:buNone/>
            </a:pPr>
            <a:r>
              <a:rPr lang="en-US" sz="1350" dirty="0">
                <a:solidFill>
                  <a:srgbClr val="CBD5E1"/>
                </a:solidFill>
              </a:rPr>
              <a:t>Challenge: idioms, culture, grammar differences.</a:t>
            </a:r>
            <a:endParaRPr lang="en-US" sz="1350" dirty="0"/>
          </a:p>
        </p:txBody>
      </p:sp>
      <p:sp>
        <p:nvSpPr>
          <p:cNvPr id="12" name="Shape 10"/>
          <p:cNvSpPr/>
          <p:nvPr/>
        </p:nvSpPr>
        <p:spPr>
          <a:xfrm>
            <a:off x="8001000" y="1325880"/>
            <a:ext cx="3429000" cy="2103120"/>
          </a:xfrm>
          <a:prstGeom prst="roundRect">
            <a:avLst>
              <a:gd name="adj" fmla="val 5217"/>
            </a:avLst>
          </a:prstGeom>
          <a:solidFill>
            <a:srgbClr val="1F2937"/>
          </a:solidFill>
          <a:ln w="12700">
            <a:solidFill>
              <a:srgbClr val="475569">
                <a:alpha val="7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8229600" y="1508760"/>
            <a:ext cx="29718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F9FAFB"/>
                </a:solidFill>
              </a:rPr>
              <a:t>Question answering</a:t>
            </a:r>
            <a:endParaRPr lang="en-US" sz="1700" dirty="0"/>
          </a:p>
        </p:txBody>
      </p:sp>
      <p:sp>
        <p:nvSpPr>
          <p:cNvPr id="14" name="Text 12"/>
          <p:cNvSpPr/>
          <p:nvPr/>
        </p:nvSpPr>
        <p:spPr>
          <a:xfrm>
            <a:off x="8229600" y="1947672"/>
            <a:ext cx="2971800" cy="1325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CBD5E1"/>
                </a:solidFill>
              </a:rPr>
              <a:t>Answers questions using documents, databases or models.</a:t>
            </a:r>
            <a:endParaRPr lang="en-US" sz="1350" dirty="0"/>
          </a:p>
          <a:p>
            <a:pPr marL="0" indent="0">
              <a:buNone/>
            </a:pPr>
            <a:endParaRPr lang="en-US" sz="1350" dirty="0"/>
          </a:p>
          <a:p>
            <a:pPr marL="0" indent="0">
              <a:buNone/>
            </a:pPr>
            <a:r>
              <a:rPr lang="en-US" sz="1350" dirty="0">
                <a:solidFill>
                  <a:srgbClr val="CBD5E1"/>
                </a:solidFill>
              </a:rPr>
              <a:t>Challenge: ambiguity, hallucination, incomplete context.</a:t>
            </a:r>
            <a:endParaRPr lang="en-US" sz="1350" dirty="0"/>
          </a:p>
        </p:txBody>
      </p:sp>
      <p:sp>
        <p:nvSpPr>
          <p:cNvPr id="15" name="Text 13"/>
          <p:cNvSpPr/>
          <p:nvPr/>
        </p:nvSpPr>
        <p:spPr>
          <a:xfrm>
            <a:off x="1097280" y="4663440"/>
            <a:ext cx="98755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F9FAFB"/>
                </a:solidFill>
              </a:rPr>
              <a:t>Technical performance and ethical responsibility must be considered together.</a:t>
            </a:r>
            <a:endParaRPr lang="en-US" sz="2200" dirty="0"/>
          </a:p>
        </p:txBody>
      </p:sp>
      <p:sp>
        <p:nvSpPr>
          <p:cNvPr id="16" name="Text 14"/>
          <p:cNvSpPr/>
          <p:nvPr/>
        </p:nvSpPr>
        <p:spPr>
          <a:xfrm>
            <a:off x="11475720" y="6510528"/>
            <a:ext cx="36576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CBD5E1"/>
                </a:solidFill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118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11827"/>
          </a:solidFill>
          <a:ln w="12700">
            <a:solidFill>
              <a:srgbClr val="11182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2191695" cy="73152"/>
          </a:xfrm>
          <a:prstGeom prst="rect">
            <a:avLst/>
          </a:prstGeom>
          <a:solidFill>
            <a:srgbClr val="38BDF8"/>
          </a:solidFill>
          <a:ln w="12700">
            <a:solidFill>
              <a:srgbClr val="38BD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02920" y="228600"/>
            <a:ext cx="42062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38BDF8"/>
                </a:solidFill>
              </a:rPr>
              <a:t>5. Applications and challenges</a:t>
            </a:r>
            <a:endParaRPr lang="en-US" sz="1000" dirty="0"/>
          </a:p>
        </p:txBody>
      </p:sp>
      <p:sp>
        <p:nvSpPr>
          <p:cNvPr id="5" name="Text 3"/>
          <p:cNvSpPr/>
          <p:nvPr/>
        </p:nvSpPr>
        <p:spPr>
          <a:xfrm>
            <a:off x="502920" y="530352"/>
            <a:ext cx="10789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800" b="1" dirty="0">
                <a:solidFill>
                  <a:srgbClr val="F9FAFB"/>
                </a:solidFill>
              </a:rPr>
              <a:t>Technical and ethical challenges</a:t>
            </a:r>
            <a:endParaRPr lang="en-US" sz="2800" dirty="0"/>
          </a:p>
        </p:txBody>
      </p:sp>
      <p:sp>
        <p:nvSpPr>
          <p:cNvPr id="6" name="Text 4"/>
          <p:cNvSpPr/>
          <p:nvPr/>
        </p:nvSpPr>
        <p:spPr>
          <a:xfrm>
            <a:off x="822960" y="1325880"/>
            <a:ext cx="6629400" cy="438912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r>
              <a:rPr lang="en-US" sz="1900" dirty="0">
                <a:solidFill>
                  <a:srgbClr val="F9FAFB"/>
                </a:solidFill>
              </a:rPr>
              <a:t>Ambiguity: the same text can have multiple meanings</a:t>
            </a:r>
            <a:endParaRPr lang="en-US" sz="1900" dirty="0"/>
          </a:p>
          <a:p>
            <a:r>
              <a:rPr lang="en-US" sz="1900" dirty="0">
                <a:solidFill>
                  <a:srgbClr val="F9FAFB"/>
                </a:solidFill>
              </a:rPr>
              <a:t>Bias: models may learn unfair patterns from training data</a:t>
            </a:r>
            <a:endParaRPr lang="en-US" sz="1900" dirty="0"/>
          </a:p>
          <a:p>
            <a:r>
              <a:rPr lang="en-US" sz="1900" dirty="0">
                <a:solidFill>
                  <a:srgbClr val="F9FAFB"/>
                </a:solidFill>
              </a:rPr>
              <a:t>Hallucination: generated answers may sound correct but be false</a:t>
            </a:r>
            <a:endParaRPr lang="en-US" sz="1900" dirty="0"/>
          </a:p>
          <a:p>
            <a:r>
              <a:rPr lang="en-US" sz="1900" dirty="0">
                <a:solidFill>
                  <a:srgbClr val="F9FAFB"/>
                </a:solidFill>
              </a:rPr>
              <a:t>Privacy: language data may contain sensitive information</a:t>
            </a:r>
            <a:endParaRPr lang="en-US" sz="1900" dirty="0"/>
          </a:p>
          <a:p>
            <a:r>
              <a:rPr lang="en-US" sz="1900" dirty="0">
                <a:solidFill>
                  <a:srgbClr val="F9FAFB"/>
                </a:solidFill>
              </a:rPr>
              <a:t>Evaluation gap: high metric scores do not always mean useful output</a:t>
            </a:r>
            <a:endParaRPr lang="en-US" sz="1900" dirty="0"/>
          </a:p>
        </p:txBody>
      </p:sp>
      <p:sp>
        <p:nvSpPr>
          <p:cNvPr id="7" name="Shape 5"/>
          <p:cNvSpPr/>
          <p:nvPr/>
        </p:nvSpPr>
        <p:spPr>
          <a:xfrm>
            <a:off x="7818120" y="1508760"/>
            <a:ext cx="3337560" cy="2103120"/>
          </a:xfrm>
          <a:prstGeom prst="roundRect">
            <a:avLst>
              <a:gd name="adj" fmla="val 5217"/>
            </a:avLst>
          </a:prstGeom>
          <a:solidFill>
            <a:srgbClr val="263244"/>
          </a:solidFill>
          <a:ln w="12700">
            <a:solidFill>
              <a:srgbClr val="475569">
                <a:alpha val="7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8046720" y="1691640"/>
            <a:ext cx="28803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F9FAFB"/>
                </a:solidFill>
              </a:rPr>
              <a:t>Example</a:t>
            </a:r>
            <a:endParaRPr lang="en-US" sz="1700" dirty="0"/>
          </a:p>
        </p:txBody>
      </p:sp>
      <p:sp>
        <p:nvSpPr>
          <p:cNvPr id="9" name="Text 7"/>
          <p:cNvSpPr/>
          <p:nvPr/>
        </p:nvSpPr>
        <p:spPr>
          <a:xfrm>
            <a:off x="8046720" y="2130552"/>
            <a:ext cx="2880360" cy="1325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CBD5E1"/>
                </a:solidFill>
              </a:rPr>
              <a:t>“Great, another app update that breaks everything.”</a:t>
            </a:r>
            <a:endParaRPr lang="en-US" sz="1350" dirty="0"/>
          </a:p>
          <a:p>
            <a:pPr marL="0" indent="0">
              <a:buNone/>
            </a:pPr>
            <a:endParaRPr lang="en-US" sz="1350" dirty="0"/>
          </a:p>
          <a:p>
            <a:pPr marL="0" indent="0">
              <a:buNone/>
            </a:pPr>
            <a:r>
              <a:rPr lang="en-US" sz="1350" dirty="0">
                <a:solidFill>
                  <a:srgbClr val="CBD5E1"/>
                </a:solidFill>
              </a:rPr>
              <a:t>The word “Great” is positive, but the real sentiment is negative.</a:t>
            </a:r>
            <a:endParaRPr lang="en-US" sz="1350" dirty="0"/>
          </a:p>
        </p:txBody>
      </p:sp>
      <p:sp>
        <p:nvSpPr>
          <p:cNvPr id="10" name="Text 8"/>
          <p:cNvSpPr/>
          <p:nvPr/>
        </p:nvSpPr>
        <p:spPr>
          <a:xfrm>
            <a:off x="11475720" y="6510528"/>
            <a:ext cx="36576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CBD5E1"/>
                </a:solidFill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1118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11827"/>
          </a:solidFill>
          <a:ln w="12700">
            <a:solidFill>
              <a:srgbClr val="11182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2191695" cy="73152"/>
          </a:xfrm>
          <a:prstGeom prst="rect">
            <a:avLst/>
          </a:prstGeom>
          <a:solidFill>
            <a:srgbClr val="38BDF8"/>
          </a:solidFill>
          <a:ln w="12700">
            <a:solidFill>
              <a:srgbClr val="38BD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02920" y="228600"/>
            <a:ext cx="42062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38BDF8"/>
                </a:solidFill>
              </a:rPr>
              <a:t>6. Evaluation</a:t>
            </a:r>
            <a:endParaRPr lang="en-US" sz="1000" dirty="0"/>
          </a:p>
        </p:txBody>
      </p:sp>
      <p:sp>
        <p:nvSpPr>
          <p:cNvPr id="5" name="Text 3"/>
          <p:cNvSpPr/>
          <p:nvPr/>
        </p:nvSpPr>
        <p:spPr>
          <a:xfrm>
            <a:off x="502920" y="530352"/>
            <a:ext cx="10789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800" b="1" dirty="0">
                <a:solidFill>
                  <a:srgbClr val="F9FAFB"/>
                </a:solidFill>
              </a:rPr>
              <a:t>Evaluation metrics in NLP</a:t>
            </a:r>
            <a:endParaRPr lang="en-US" sz="2800" dirty="0"/>
          </a:p>
        </p:txBody>
      </p:sp>
      <p:sp>
        <p:nvSpPr>
          <p:cNvPr id="6" name="Shape 4"/>
          <p:cNvSpPr/>
          <p:nvPr/>
        </p:nvSpPr>
        <p:spPr>
          <a:xfrm>
            <a:off x="640080" y="1280160"/>
            <a:ext cx="2743200" cy="1920240"/>
          </a:xfrm>
          <a:prstGeom prst="roundRect">
            <a:avLst>
              <a:gd name="adj" fmla="val 5714"/>
            </a:avLst>
          </a:prstGeom>
          <a:solidFill>
            <a:srgbClr val="1F2937"/>
          </a:solidFill>
          <a:ln w="12700">
            <a:solidFill>
              <a:srgbClr val="475569">
                <a:alpha val="7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868680" y="1463040"/>
            <a:ext cx="22860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F9FAFB"/>
                </a:solidFill>
              </a:rPr>
              <a:t>BLEU</a:t>
            </a:r>
            <a:endParaRPr lang="en-US" sz="1700" dirty="0"/>
          </a:p>
        </p:txBody>
      </p:sp>
      <p:sp>
        <p:nvSpPr>
          <p:cNvPr id="8" name="Text 6"/>
          <p:cNvSpPr/>
          <p:nvPr/>
        </p:nvSpPr>
        <p:spPr>
          <a:xfrm>
            <a:off x="868680" y="1901952"/>
            <a:ext cx="22860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CBD5E1"/>
                </a:solidFill>
              </a:rPr>
              <a:t>Often used for machine translation. Measures overlap with reference translations.</a:t>
            </a:r>
            <a:endParaRPr lang="en-US" sz="1350" dirty="0"/>
          </a:p>
          <a:p>
            <a:pPr marL="0" indent="0">
              <a:buNone/>
            </a:pPr>
            <a:r>
              <a:rPr lang="en-US" sz="1350" dirty="0">
                <a:solidFill>
                  <a:srgbClr val="CBD5E1"/>
                </a:solidFill>
              </a:rPr>
              <a:t>Limitation: wording can differ but still be correct.</a:t>
            </a:r>
            <a:endParaRPr lang="en-US" sz="1350" dirty="0"/>
          </a:p>
        </p:txBody>
      </p:sp>
      <p:sp>
        <p:nvSpPr>
          <p:cNvPr id="9" name="Shape 7"/>
          <p:cNvSpPr/>
          <p:nvPr/>
        </p:nvSpPr>
        <p:spPr>
          <a:xfrm>
            <a:off x="3611880" y="1280160"/>
            <a:ext cx="2743200" cy="1920240"/>
          </a:xfrm>
          <a:prstGeom prst="roundRect">
            <a:avLst>
              <a:gd name="adj" fmla="val 5714"/>
            </a:avLst>
          </a:prstGeom>
          <a:solidFill>
            <a:srgbClr val="263244"/>
          </a:solidFill>
          <a:ln w="12700">
            <a:solidFill>
              <a:srgbClr val="475569">
                <a:alpha val="7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3840480" y="1463040"/>
            <a:ext cx="22860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F9FAFB"/>
                </a:solidFill>
              </a:rPr>
              <a:t>ROUGE</a:t>
            </a:r>
            <a:endParaRPr lang="en-US" sz="1700" dirty="0"/>
          </a:p>
        </p:txBody>
      </p:sp>
      <p:sp>
        <p:nvSpPr>
          <p:cNvPr id="11" name="Text 9"/>
          <p:cNvSpPr/>
          <p:nvPr/>
        </p:nvSpPr>
        <p:spPr>
          <a:xfrm>
            <a:off x="3840480" y="1901952"/>
            <a:ext cx="22860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CBD5E1"/>
                </a:solidFill>
              </a:rPr>
              <a:t>Often used for summarisation. Measures overlap with reference summaries.</a:t>
            </a:r>
            <a:endParaRPr lang="en-US" sz="1350" dirty="0"/>
          </a:p>
          <a:p>
            <a:pPr marL="0" indent="0">
              <a:buNone/>
            </a:pPr>
            <a:r>
              <a:rPr lang="en-US" sz="1350" dirty="0">
                <a:solidFill>
                  <a:srgbClr val="CBD5E1"/>
                </a:solidFill>
              </a:rPr>
              <a:t>Limitation: focuses more on overlap than meaning.</a:t>
            </a:r>
            <a:endParaRPr lang="en-US" sz="1350" dirty="0"/>
          </a:p>
        </p:txBody>
      </p:sp>
      <p:sp>
        <p:nvSpPr>
          <p:cNvPr id="12" name="Shape 10"/>
          <p:cNvSpPr/>
          <p:nvPr/>
        </p:nvSpPr>
        <p:spPr>
          <a:xfrm>
            <a:off x="6583680" y="1280160"/>
            <a:ext cx="2743200" cy="1920240"/>
          </a:xfrm>
          <a:prstGeom prst="roundRect">
            <a:avLst>
              <a:gd name="adj" fmla="val 5714"/>
            </a:avLst>
          </a:prstGeom>
          <a:solidFill>
            <a:srgbClr val="1F2937"/>
          </a:solidFill>
          <a:ln w="12700">
            <a:solidFill>
              <a:srgbClr val="475569">
                <a:alpha val="7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6812280" y="1463040"/>
            <a:ext cx="22860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F9FAFB"/>
                </a:solidFill>
              </a:rPr>
              <a:t>F1 score</a:t>
            </a:r>
            <a:endParaRPr lang="en-US" sz="1700" dirty="0"/>
          </a:p>
        </p:txBody>
      </p:sp>
      <p:sp>
        <p:nvSpPr>
          <p:cNvPr id="14" name="Text 12"/>
          <p:cNvSpPr/>
          <p:nvPr/>
        </p:nvSpPr>
        <p:spPr>
          <a:xfrm>
            <a:off x="6812280" y="1901952"/>
            <a:ext cx="22860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CBD5E1"/>
                </a:solidFill>
              </a:rPr>
              <a:t>Used for classification and information extraction. Balances precision and recall.</a:t>
            </a:r>
            <a:endParaRPr lang="en-US" sz="1350" dirty="0"/>
          </a:p>
          <a:p>
            <a:pPr marL="0" indent="0">
              <a:buNone/>
            </a:pPr>
            <a:r>
              <a:rPr lang="en-US" sz="1350" dirty="0">
                <a:solidFill>
                  <a:srgbClr val="CBD5E1"/>
                </a:solidFill>
              </a:rPr>
              <a:t>Limitation: hides error types.</a:t>
            </a:r>
            <a:endParaRPr lang="en-US" sz="1350" dirty="0"/>
          </a:p>
        </p:txBody>
      </p:sp>
      <p:sp>
        <p:nvSpPr>
          <p:cNvPr id="15" name="Shape 13"/>
          <p:cNvSpPr/>
          <p:nvPr/>
        </p:nvSpPr>
        <p:spPr>
          <a:xfrm>
            <a:off x="9555480" y="1280160"/>
            <a:ext cx="2423160" cy="1920240"/>
          </a:xfrm>
          <a:prstGeom prst="roundRect">
            <a:avLst>
              <a:gd name="adj" fmla="val 5714"/>
            </a:avLst>
          </a:prstGeom>
          <a:solidFill>
            <a:srgbClr val="263244"/>
          </a:solidFill>
          <a:ln w="12700">
            <a:solidFill>
              <a:srgbClr val="475569">
                <a:alpha val="7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9784080" y="1463040"/>
            <a:ext cx="19659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F9FAFB"/>
                </a:solidFill>
              </a:rPr>
              <a:t>Perplexity</a:t>
            </a:r>
            <a:endParaRPr lang="en-US" sz="1700" dirty="0"/>
          </a:p>
        </p:txBody>
      </p:sp>
      <p:sp>
        <p:nvSpPr>
          <p:cNvPr id="17" name="Text 15"/>
          <p:cNvSpPr/>
          <p:nvPr/>
        </p:nvSpPr>
        <p:spPr>
          <a:xfrm>
            <a:off x="9784080" y="1901952"/>
            <a:ext cx="196596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CBD5E1"/>
                </a:solidFill>
              </a:rPr>
              <a:t>Used for language modelling. Measures how well a model predicts text.</a:t>
            </a:r>
            <a:endParaRPr lang="en-US" sz="1350" dirty="0"/>
          </a:p>
          <a:p>
            <a:pPr marL="0" indent="0">
              <a:buNone/>
            </a:pPr>
            <a:r>
              <a:rPr lang="en-US" sz="1350" dirty="0">
                <a:solidFill>
                  <a:srgbClr val="CBD5E1"/>
                </a:solidFill>
              </a:rPr>
              <a:t>Limitation: low value does not guarantee truthfulness.</a:t>
            </a:r>
            <a:endParaRPr lang="en-US" sz="1350" dirty="0"/>
          </a:p>
        </p:txBody>
      </p:sp>
      <p:sp>
        <p:nvSpPr>
          <p:cNvPr id="18" name="Text 16"/>
          <p:cNvSpPr/>
          <p:nvPr/>
        </p:nvSpPr>
        <p:spPr>
          <a:xfrm>
            <a:off x="182880" y="6236716"/>
            <a:ext cx="96012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38BDF8"/>
                </a:solidFill>
              </a:rPr>
              <a:t>Always choose the metric based on the task.</a:t>
            </a:r>
            <a:endParaRPr lang="en-US" sz="2400" dirty="0"/>
          </a:p>
        </p:txBody>
      </p:sp>
      <p:sp>
        <p:nvSpPr>
          <p:cNvPr id="19" name="Text 17"/>
          <p:cNvSpPr/>
          <p:nvPr/>
        </p:nvSpPr>
        <p:spPr>
          <a:xfrm>
            <a:off x="11475720" y="6510528"/>
            <a:ext cx="36576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CBD5E1"/>
                </a:solidFill>
              </a:rPr>
              <a:t>20</a:t>
            </a:r>
            <a:endParaRPr lang="en-US" sz="800" dirty="0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01BFE3E6-12B4-8CEE-A61C-3802474DFF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2920" y="3138595"/>
            <a:ext cx="2971800" cy="2923877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081129F8-AB82-45A6-DE78-872D6DC6C15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50168" y="3124114"/>
            <a:ext cx="4760712" cy="2938358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4E7AA2EA-958E-9E7C-3C7B-8D04B0C6649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10880" y="3243072"/>
            <a:ext cx="3643261" cy="1765892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343DE8E3-4389-13AE-B675-3B401CDD236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10880" y="5038344"/>
            <a:ext cx="3563786" cy="1625684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1">
    <p:bg>
      <p:bgPr>
        <a:solidFill>
          <a:srgbClr val="1118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11827"/>
          </a:solidFill>
          <a:ln w="12700">
            <a:solidFill>
              <a:srgbClr val="11182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2191695" cy="73152"/>
          </a:xfrm>
          <a:prstGeom prst="rect">
            <a:avLst/>
          </a:prstGeom>
          <a:solidFill>
            <a:srgbClr val="38BDF8"/>
          </a:solidFill>
          <a:ln w="12700">
            <a:solidFill>
              <a:srgbClr val="38BD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02920" y="228600"/>
            <a:ext cx="42062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38BDF8"/>
                </a:solidFill>
              </a:rPr>
              <a:t>6. Evaluation</a:t>
            </a:r>
            <a:endParaRPr lang="en-US" sz="1000" dirty="0"/>
          </a:p>
        </p:txBody>
      </p:sp>
      <p:sp>
        <p:nvSpPr>
          <p:cNvPr id="5" name="Text 3"/>
          <p:cNvSpPr/>
          <p:nvPr/>
        </p:nvSpPr>
        <p:spPr>
          <a:xfrm>
            <a:off x="502920" y="530352"/>
            <a:ext cx="10789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800" b="1" dirty="0">
                <a:solidFill>
                  <a:srgbClr val="F9FAFB"/>
                </a:solidFill>
              </a:rPr>
              <a:t>Precision, recall and F1</a:t>
            </a:r>
            <a:endParaRPr lang="en-US" sz="2800" dirty="0"/>
          </a:p>
        </p:txBody>
      </p:sp>
      <p:sp>
        <p:nvSpPr>
          <p:cNvPr id="6" name="Shape 4"/>
          <p:cNvSpPr/>
          <p:nvPr/>
        </p:nvSpPr>
        <p:spPr>
          <a:xfrm>
            <a:off x="822960" y="1325880"/>
            <a:ext cx="3474720" cy="1325880"/>
          </a:xfrm>
          <a:prstGeom prst="roundRect">
            <a:avLst>
              <a:gd name="adj" fmla="val 8276"/>
            </a:avLst>
          </a:prstGeom>
          <a:solidFill>
            <a:srgbClr val="1F2937"/>
          </a:solidFill>
          <a:ln w="12700">
            <a:solidFill>
              <a:srgbClr val="475569">
                <a:alpha val="7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1051560" y="1508760"/>
            <a:ext cx="30175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F9FAFB"/>
                </a:solidFill>
              </a:rPr>
              <a:t>Precision</a:t>
            </a:r>
            <a:endParaRPr lang="en-US" sz="1700" dirty="0"/>
          </a:p>
        </p:txBody>
      </p:sp>
      <p:sp>
        <p:nvSpPr>
          <p:cNvPr id="8" name="Text 6"/>
          <p:cNvSpPr/>
          <p:nvPr/>
        </p:nvSpPr>
        <p:spPr>
          <a:xfrm>
            <a:off x="1051560" y="1947672"/>
            <a:ext cx="30175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CBD5E1"/>
                </a:solidFill>
              </a:rPr>
              <a:t>Of the items the model predicted, how many were correct?</a:t>
            </a:r>
            <a:endParaRPr lang="en-US" sz="1350" dirty="0"/>
          </a:p>
        </p:txBody>
      </p:sp>
      <p:sp>
        <p:nvSpPr>
          <p:cNvPr id="9" name="Shape 7"/>
          <p:cNvSpPr/>
          <p:nvPr/>
        </p:nvSpPr>
        <p:spPr>
          <a:xfrm>
            <a:off x="4526280" y="1325880"/>
            <a:ext cx="3474720" cy="1325880"/>
          </a:xfrm>
          <a:prstGeom prst="roundRect">
            <a:avLst>
              <a:gd name="adj" fmla="val 8276"/>
            </a:avLst>
          </a:prstGeom>
          <a:solidFill>
            <a:srgbClr val="263244"/>
          </a:solidFill>
          <a:ln w="12700">
            <a:solidFill>
              <a:srgbClr val="475569">
                <a:alpha val="7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4754880" y="1508760"/>
            <a:ext cx="30175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F9FAFB"/>
                </a:solidFill>
              </a:rPr>
              <a:t>Recall</a:t>
            </a:r>
            <a:endParaRPr lang="en-US" sz="1700" dirty="0"/>
          </a:p>
        </p:txBody>
      </p:sp>
      <p:sp>
        <p:nvSpPr>
          <p:cNvPr id="11" name="Text 9"/>
          <p:cNvSpPr/>
          <p:nvPr/>
        </p:nvSpPr>
        <p:spPr>
          <a:xfrm>
            <a:off x="4754880" y="1947672"/>
            <a:ext cx="30175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CBD5E1"/>
                </a:solidFill>
              </a:rPr>
              <a:t>Of all correct items, how many did the model find?</a:t>
            </a:r>
            <a:endParaRPr lang="en-US" sz="1350" dirty="0"/>
          </a:p>
        </p:txBody>
      </p:sp>
      <p:sp>
        <p:nvSpPr>
          <p:cNvPr id="12" name="Shape 10"/>
          <p:cNvSpPr/>
          <p:nvPr/>
        </p:nvSpPr>
        <p:spPr>
          <a:xfrm>
            <a:off x="8229600" y="1325880"/>
            <a:ext cx="3108960" cy="1325880"/>
          </a:xfrm>
          <a:prstGeom prst="roundRect">
            <a:avLst>
              <a:gd name="adj" fmla="val 8276"/>
            </a:avLst>
          </a:prstGeom>
          <a:solidFill>
            <a:srgbClr val="1F2937"/>
          </a:solidFill>
          <a:ln w="12700">
            <a:solidFill>
              <a:srgbClr val="475569">
                <a:alpha val="7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8458200" y="1508760"/>
            <a:ext cx="26517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F9FAFB"/>
                </a:solidFill>
              </a:rPr>
              <a:t>F1 score</a:t>
            </a:r>
            <a:endParaRPr lang="en-US" sz="1700" dirty="0"/>
          </a:p>
        </p:txBody>
      </p:sp>
      <p:sp>
        <p:nvSpPr>
          <p:cNvPr id="14" name="Text 12"/>
          <p:cNvSpPr/>
          <p:nvPr/>
        </p:nvSpPr>
        <p:spPr>
          <a:xfrm>
            <a:off x="8458200" y="1947672"/>
            <a:ext cx="265176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CBD5E1"/>
                </a:solidFill>
              </a:rPr>
              <a:t>A single score that balances precision and recall.</a:t>
            </a:r>
            <a:endParaRPr lang="en-US" sz="1350" dirty="0"/>
          </a:p>
        </p:txBody>
      </p:sp>
      <p:sp>
        <p:nvSpPr>
          <p:cNvPr id="15" name="Shape 13"/>
          <p:cNvSpPr/>
          <p:nvPr/>
        </p:nvSpPr>
        <p:spPr>
          <a:xfrm>
            <a:off x="2011680" y="3337560"/>
            <a:ext cx="8138160" cy="1234440"/>
          </a:xfrm>
          <a:prstGeom prst="roundRect">
            <a:avLst>
              <a:gd name="adj" fmla="val 3704"/>
            </a:avLst>
          </a:prstGeom>
          <a:solidFill>
            <a:srgbClr val="020617"/>
          </a:solidFill>
          <a:ln w="12700">
            <a:solidFill>
              <a:srgbClr val="475569">
                <a:alpha val="9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2176272" y="3474720"/>
            <a:ext cx="7808976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E2E8F0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precision = correct_predictions / all_predictions</a:t>
            </a:r>
            <a:endParaRPr lang="en-US" sz="1050" dirty="0"/>
          </a:p>
          <a:p>
            <a:pPr marL="0" indent="0">
              <a:buNone/>
            </a:pPr>
            <a:r>
              <a:rPr lang="en-US" sz="1050" dirty="0">
                <a:solidFill>
                  <a:srgbClr val="E2E8F0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recall    = correct_predictions / all_correct_items</a:t>
            </a:r>
            <a:endParaRPr lang="en-US" sz="1050" dirty="0"/>
          </a:p>
          <a:p>
            <a:pPr marL="0" indent="0">
              <a:buNone/>
            </a:pPr>
            <a:r>
              <a:rPr lang="en-US" sz="1050" dirty="0">
                <a:solidFill>
                  <a:srgbClr val="E2E8F0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f1        = 2 * precision * recall / (precision + recall)</a:t>
            </a:r>
            <a:endParaRPr lang="en-US" sz="1050" dirty="0"/>
          </a:p>
        </p:txBody>
      </p:sp>
      <p:sp>
        <p:nvSpPr>
          <p:cNvPr id="17" name="Text 15"/>
          <p:cNvSpPr/>
          <p:nvPr/>
        </p:nvSpPr>
        <p:spPr>
          <a:xfrm>
            <a:off x="1097280" y="5074920"/>
            <a:ext cx="97840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CBD5E1"/>
                </a:solidFill>
              </a:rPr>
              <a:t>Useful for tasks such as NER, spam detection and sentiment classification.</a:t>
            </a:r>
            <a:endParaRPr lang="en-US" sz="2000" dirty="0"/>
          </a:p>
        </p:txBody>
      </p:sp>
      <p:sp>
        <p:nvSpPr>
          <p:cNvPr id="18" name="Text 16"/>
          <p:cNvSpPr/>
          <p:nvPr/>
        </p:nvSpPr>
        <p:spPr>
          <a:xfrm>
            <a:off x="11475720" y="6510528"/>
            <a:ext cx="36576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CBD5E1"/>
                </a:solidFill>
              </a:rPr>
              <a:t>21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3">
    <p:bg>
      <p:bgPr>
        <a:solidFill>
          <a:srgbClr val="1118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11827"/>
          </a:solidFill>
          <a:ln w="12700">
            <a:solidFill>
              <a:srgbClr val="11182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2191695" cy="73152"/>
          </a:xfrm>
          <a:prstGeom prst="rect">
            <a:avLst/>
          </a:prstGeom>
          <a:solidFill>
            <a:srgbClr val="38BDF8"/>
          </a:solidFill>
          <a:ln w="12700">
            <a:solidFill>
              <a:srgbClr val="38BD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02920" y="228600"/>
            <a:ext cx="42062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38BDF8"/>
                </a:solidFill>
              </a:rPr>
              <a:t>7. Link to LLMs</a:t>
            </a:r>
            <a:endParaRPr lang="en-US" sz="1000" dirty="0"/>
          </a:p>
        </p:txBody>
      </p:sp>
      <p:sp>
        <p:nvSpPr>
          <p:cNvPr id="5" name="Text 3"/>
          <p:cNvSpPr/>
          <p:nvPr/>
        </p:nvSpPr>
        <p:spPr>
          <a:xfrm>
            <a:off x="502920" y="530352"/>
            <a:ext cx="10789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800" b="1" dirty="0">
                <a:solidFill>
                  <a:srgbClr val="F9FAFB"/>
                </a:solidFill>
              </a:rPr>
              <a:t>From NLP to LLMs</a:t>
            </a:r>
            <a:endParaRPr lang="en-US" sz="2800" dirty="0"/>
          </a:p>
        </p:txBody>
      </p:sp>
      <p:sp>
        <p:nvSpPr>
          <p:cNvPr id="6" name="Text 4"/>
          <p:cNvSpPr/>
          <p:nvPr/>
        </p:nvSpPr>
        <p:spPr>
          <a:xfrm>
            <a:off x="777240" y="1143000"/>
            <a:ext cx="52120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100" b="1" dirty="0">
                <a:solidFill>
                  <a:srgbClr val="F9FAFB"/>
                </a:solidFill>
              </a:rPr>
              <a:t>Traditional NLP often used separate modules.</a:t>
            </a:r>
            <a:endParaRPr lang="en-US" sz="2100" dirty="0"/>
          </a:p>
        </p:txBody>
      </p:sp>
      <p:sp>
        <p:nvSpPr>
          <p:cNvPr id="7" name="Text 5"/>
          <p:cNvSpPr/>
          <p:nvPr/>
        </p:nvSpPr>
        <p:spPr>
          <a:xfrm>
            <a:off x="6629400" y="1143000"/>
            <a:ext cx="46634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100" b="1" dirty="0">
                <a:solidFill>
                  <a:srgbClr val="F9FAFB"/>
                </a:solidFill>
              </a:rPr>
              <a:t>Modern LLMs combine many capabilities inside one large neural model.</a:t>
            </a:r>
            <a:endParaRPr lang="en-US" sz="2100" dirty="0"/>
          </a:p>
        </p:txBody>
      </p:sp>
      <p:sp>
        <p:nvSpPr>
          <p:cNvPr id="8" name="Shape 6"/>
          <p:cNvSpPr/>
          <p:nvPr/>
        </p:nvSpPr>
        <p:spPr>
          <a:xfrm>
            <a:off x="777240" y="1920240"/>
            <a:ext cx="5166360" cy="1097280"/>
          </a:xfrm>
          <a:prstGeom prst="roundRect">
            <a:avLst>
              <a:gd name="adj" fmla="val 10000"/>
            </a:avLst>
          </a:prstGeom>
          <a:solidFill>
            <a:srgbClr val="1F2937"/>
          </a:solidFill>
          <a:ln w="12700">
            <a:solidFill>
              <a:srgbClr val="475569">
                <a:alpha val="7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1005840" y="2103120"/>
            <a:ext cx="47091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F9FAFB"/>
                </a:solidFill>
              </a:rPr>
              <a:t>Traditional pipeline</a:t>
            </a:r>
            <a:endParaRPr lang="en-US" sz="1700" dirty="0"/>
          </a:p>
        </p:txBody>
      </p:sp>
      <p:sp>
        <p:nvSpPr>
          <p:cNvPr id="10" name="Text 8"/>
          <p:cNvSpPr/>
          <p:nvPr/>
        </p:nvSpPr>
        <p:spPr>
          <a:xfrm>
            <a:off x="1005840" y="2542032"/>
            <a:ext cx="47091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CBD5E1"/>
                </a:solidFill>
              </a:rPr>
              <a:t>preprocess → features → model → output</a:t>
            </a:r>
            <a:endParaRPr lang="en-US" sz="1350" dirty="0"/>
          </a:p>
        </p:txBody>
      </p:sp>
      <p:sp>
        <p:nvSpPr>
          <p:cNvPr id="11" name="Shape 9"/>
          <p:cNvSpPr/>
          <p:nvPr/>
        </p:nvSpPr>
        <p:spPr>
          <a:xfrm>
            <a:off x="6355080" y="1920240"/>
            <a:ext cx="5166360" cy="1097280"/>
          </a:xfrm>
          <a:prstGeom prst="roundRect">
            <a:avLst>
              <a:gd name="adj" fmla="val 10000"/>
            </a:avLst>
          </a:prstGeom>
          <a:solidFill>
            <a:srgbClr val="263244"/>
          </a:solidFill>
          <a:ln w="12700">
            <a:solidFill>
              <a:srgbClr val="475569">
                <a:alpha val="7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6583680" y="2103120"/>
            <a:ext cx="47091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F9FAFB"/>
                </a:solidFill>
              </a:rPr>
              <a:t>LLM-based workflow</a:t>
            </a:r>
            <a:endParaRPr lang="en-US" sz="1700" dirty="0"/>
          </a:p>
        </p:txBody>
      </p:sp>
      <p:sp>
        <p:nvSpPr>
          <p:cNvPr id="13" name="Text 11"/>
          <p:cNvSpPr/>
          <p:nvPr/>
        </p:nvSpPr>
        <p:spPr>
          <a:xfrm>
            <a:off x="6583680" y="2542032"/>
            <a:ext cx="47091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CBD5E1"/>
                </a:solidFill>
              </a:rPr>
              <a:t>prompt + context → model → generated response</a:t>
            </a:r>
            <a:endParaRPr lang="en-US" sz="1350" dirty="0"/>
          </a:p>
        </p:txBody>
      </p:sp>
      <p:sp>
        <p:nvSpPr>
          <p:cNvPr id="14" name="Text 12"/>
          <p:cNvSpPr/>
          <p:nvPr/>
        </p:nvSpPr>
        <p:spPr>
          <a:xfrm>
            <a:off x="1005840" y="3794760"/>
            <a:ext cx="9509760" cy="192024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r>
              <a:rPr lang="en-US" sz="1800" dirty="0">
                <a:solidFill>
                  <a:srgbClr val="F9FAFB"/>
                </a:solidFill>
              </a:rPr>
              <a:t>Still uses tokenisation</a:t>
            </a:r>
            <a:endParaRPr lang="en-US" sz="1800" dirty="0"/>
          </a:p>
          <a:p>
            <a:r>
              <a:rPr lang="en-US" sz="1800" dirty="0">
                <a:solidFill>
                  <a:srgbClr val="F9FAFB"/>
                </a:solidFill>
              </a:rPr>
              <a:t>Still relies on embeddings and language modelling</a:t>
            </a:r>
            <a:endParaRPr lang="en-US" sz="1800" dirty="0"/>
          </a:p>
          <a:p>
            <a:r>
              <a:rPr lang="en-US" sz="1800" dirty="0">
                <a:solidFill>
                  <a:srgbClr val="F9FAFB"/>
                </a:solidFill>
              </a:rPr>
              <a:t>Still faces bias, ambiguity and hallucination</a:t>
            </a:r>
            <a:endParaRPr lang="en-US" sz="1800" dirty="0"/>
          </a:p>
          <a:p>
            <a:r>
              <a:rPr lang="en-US" sz="1800" dirty="0">
                <a:solidFill>
                  <a:srgbClr val="F9FAFB"/>
                </a:solidFill>
              </a:rPr>
              <a:t>Still needs task-specific evaluation</a:t>
            </a:r>
            <a:endParaRPr lang="en-US" sz="1800" dirty="0"/>
          </a:p>
        </p:txBody>
      </p:sp>
      <p:sp>
        <p:nvSpPr>
          <p:cNvPr id="15" name="Text 13"/>
          <p:cNvSpPr/>
          <p:nvPr/>
        </p:nvSpPr>
        <p:spPr>
          <a:xfrm>
            <a:off x="11475720" y="6510528"/>
            <a:ext cx="36576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CBD5E1"/>
                </a:solidFill>
              </a:rPr>
              <a:t>23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5">
    <p:bg>
      <p:bgPr>
        <a:solidFill>
          <a:srgbClr val="1118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11827"/>
          </a:solidFill>
          <a:ln w="12700">
            <a:solidFill>
              <a:srgbClr val="11182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2191695" cy="73152"/>
          </a:xfrm>
          <a:prstGeom prst="rect">
            <a:avLst/>
          </a:prstGeom>
          <a:solidFill>
            <a:srgbClr val="38BDF8"/>
          </a:solidFill>
          <a:ln w="12700">
            <a:solidFill>
              <a:srgbClr val="38BD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02920" y="228600"/>
            <a:ext cx="42062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38BDF8"/>
                </a:solidFill>
              </a:rPr>
              <a:t>Practical exercise</a:t>
            </a:r>
            <a:endParaRPr lang="en-US" sz="1000" dirty="0"/>
          </a:p>
        </p:txBody>
      </p:sp>
      <p:sp>
        <p:nvSpPr>
          <p:cNvPr id="5" name="Text 3"/>
          <p:cNvSpPr/>
          <p:nvPr/>
        </p:nvSpPr>
        <p:spPr>
          <a:xfrm>
            <a:off x="502920" y="530352"/>
            <a:ext cx="10789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800" b="1" dirty="0">
                <a:solidFill>
                  <a:srgbClr val="F9FAFB"/>
                </a:solidFill>
              </a:rPr>
              <a:t>In class Mini-project for students</a:t>
            </a:r>
            <a:endParaRPr lang="en-US" sz="2800" dirty="0"/>
          </a:p>
        </p:txBody>
      </p:sp>
      <p:sp>
        <p:nvSpPr>
          <p:cNvPr id="6" name="Text 4"/>
          <p:cNvSpPr/>
          <p:nvPr/>
        </p:nvSpPr>
        <p:spPr>
          <a:xfrm>
            <a:off x="777240" y="1143000"/>
            <a:ext cx="68580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9FAFB"/>
                </a:solidFill>
              </a:rPr>
              <a:t>Build a small NLP demo in Colab.</a:t>
            </a:r>
            <a:endParaRPr lang="en-US" sz="2400" dirty="0"/>
          </a:p>
        </p:txBody>
      </p:sp>
      <p:sp>
        <p:nvSpPr>
          <p:cNvPr id="7" name="Shape 5"/>
          <p:cNvSpPr/>
          <p:nvPr/>
        </p:nvSpPr>
        <p:spPr>
          <a:xfrm>
            <a:off x="777240" y="1920240"/>
            <a:ext cx="4607560" cy="1874520"/>
          </a:xfrm>
          <a:prstGeom prst="roundRect">
            <a:avLst>
              <a:gd name="adj" fmla="val 5854"/>
            </a:avLst>
          </a:prstGeom>
          <a:solidFill>
            <a:srgbClr val="1F2937"/>
          </a:solidFill>
          <a:ln w="12700">
            <a:solidFill>
              <a:srgbClr val="475569">
                <a:alpha val="7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1005840" y="2103120"/>
            <a:ext cx="29718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F9FAFB"/>
                </a:solidFill>
              </a:rPr>
              <a:t>Sentiment analysis</a:t>
            </a:r>
            <a:endParaRPr lang="en-US" sz="1700" dirty="0"/>
          </a:p>
        </p:txBody>
      </p:sp>
      <p:sp>
        <p:nvSpPr>
          <p:cNvPr id="9" name="Text 7"/>
          <p:cNvSpPr/>
          <p:nvPr/>
        </p:nvSpPr>
        <p:spPr>
          <a:xfrm>
            <a:off x="1005840" y="2542032"/>
            <a:ext cx="297180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CBD5E1"/>
                </a:solidFill>
              </a:rPr>
              <a:t>Create your own 20 review sentences, label them positive/negative, train a classifier and test it.</a:t>
            </a:r>
            <a:endParaRPr lang="en-US" sz="1350" dirty="0"/>
          </a:p>
        </p:txBody>
      </p:sp>
      <p:sp>
        <p:nvSpPr>
          <p:cNvPr id="13" name="Shape 11"/>
          <p:cNvSpPr/>
          <p:nvPr/>
        </p:nvSpPr>
        <p:spPr>
          <a:xfrm>
            <a:off x="7010400" y="1920240"/>
            <a:ext cx="4419600" cy="1874520"/>
          </a:xfrm>
          <a:prstGeom prst="roundRect">
            <a:avLst>
              <a:gd name="adj" fmla="val 5854"/>
            </a:avLst>
          </a:prstGeom>
          <a:solidFill>
            <a:srgbClr val="1F2937"/>
          </a:solidFill>
          <a:ln w="12700">
            <a:solidFill>
              <a:srgbClr val="475569">
                <a:alpha val="7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7223760" y="2125980"/>
            <a:ext cx="29718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F9FAFB"/>
                </a:solidFill>
              </a:rPr>
              <a:t>Evaluation</a:t>
            </a:r>
            <a:endParaRPr lang="en-US" sz="1700" dirty="0"/>
          </a:p>
        </p:txBody>
      </p:sp>
      <p:sp>
        <p:nvSpPr>
          <p:cNvPr id="15" name="Text 13"/>
          <p:cNvSpPr/>
          <p:nvPr/>
        </p:nvSpPr>
        <p:spPr>
          <a:xfrm>
            <a:off x="7223760" y="2491740"/>
            <a:ext cx="297180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CBD5E1"/>
                </a:solidFill>
              </a:rPr>
              <a:t>Compare model predictions with true labels and report precision, recall and F1.</a:t>
            </a:r>
            <a:endParaRPr lang="en-US" sz="1350" dirty="0"/>
          </a:p>
        </p:txBody>
      </p:sp>
      <p:sp>
        <p:nvSpPr>
          <p:cNvPr id="16" name="Text 14"/>
          <p:cNvSpPr/>
          <p:nvPr/>
        </p:nvSpPr>
        <p:spPr>
          <a:xfrm>
            <a:off x="1051560" y="4892040"/>
            <a:ext cx="987552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38BDF8"/>
                </a:solidFill>
              </a:rPr>
              <a:t>You can use GPT for help</a:t>
            </a:r>
            <a:br>
              <a:rPr lang="en-US" sz="2000" b="1" dirty="0">
                <a:solidFill>
                  <a:srgbClr val="38BDF8"/>
                </a:solidFill>
              </a:rPr>
            </a:br>
            <a:r>
              <a:rPr lang="en-US" sz="2000" b="1" dirty="0">
                <a:solidFill>
                  <a:srgbClr val="38BDF8"/>
                </a:solidFill>
              </a:rPr>
              <a:t>But you need to explain your code to your lecturer</a:t>
            </a:r>
            <a:br>
              <a:rPr lang="en-US" sz="2000" b="1" dirty="0">
                <a:solidFill>
                  <a:srgbClr val="38BDF8"/>
                </a:solidFill>
              </a:rPr>
            </a:br>
            <a:r>
              <a:rPr lang="en-US" sz="2000" b="1" dirty="0">
                <a:solidFill>
                  <a:srgbClr val="38BDF8"/>
                </a:solidFill>
              </a:rPr>
              <a:t>Key idea is to understand the NLP pipeline and basic terms of NLP</a:t>
            </a:r>
            <a:br>
              <a:rPr lang="en-US" sz="2000" b="1" dirty="0">
                <a:solidFill>
                  <a:srgbClr val="38BDF8"/>
                </a:solidFill>
              </a:rPr>
            </a:br>
            <a:r>
              <a:rPr lang="en-US" sz="2000" b="1" dirty="0">
                <a:solidFill>
                  <a:srgbClr val="38BDF8"/>
                </a:solidFill>
              </a:rPr>
              <a:t>Activity time :30 minutes</a:t>
            </a:r>
            <a:endParaRPr lang="en-US" sz="2000" dirty="0"/>
          </a:p>
        </p:txBody>
      </p:sp>
      <p:sp>
        <p:nvSpPr>
          <p:cNvPr id="17" name="Text 15"/>
          <p:cNvSpPr/>
          <p:nvPr/>
        </p:nvSpPr>
        <p:spPr>
          <a:xfrm>
            <a:off x="11475720" y="6510528"/>
            <a:ext cx="36576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CBD5E1"/>
                </a:solidFill>
              </a:rPr>
              <a:t>25</a:t>
            </a:r>
            <a:endParaRPr lang="en-US" sz="800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11827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BA3EED0-1A4F-94B3-0961-B0B6073A92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>
            <a:extLst>
              <a:ext uri="{FF2B5EF4-FFF2-40B4-BE49-F238E27FC236}">
                <a16:creationId xmlns:a16="http://schemas.microsoft.com/office/drawing/2014/main" id="{DDDA54CE-B22B-194D-69CE-9D01539EEA27}"/>
              </a:ext>
            </a:extLst>
          </p:cNvPr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11827"/>
          </a:solidFill>
          <a:ln w="12700">
            <a:solidFill>
              <a:srgbClr val="11182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A2C5E47-DF7D-BD39-90A9-222E163487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69440" y="1188720"/>
            <a:ext cx="7924800" cy="4653280"/>
          </a:xfrm>
          <a:prstGeom prst="rect">
            <a:avLst/>
          </a:prstGeom>
        </p:spPr>
      </p:pic>
      <p:sp>
        <p:nvSpPr>
          <p:cNvPr id="12" name="Text 3">
            <a:extLst>
              <a:ext uri="{FF2B5EF4-FFF2-40B4-BE49-F238E27FC236}">
                <a16:creationId xmlns:a16="http://schemas.microsoft.com/office/drawing/2014/main" id="{8514C851-4F79-18B5-61E3-FFBF3C74516A}"/>
              </a:ext>
            </a:extLst>
          </p:cNvPr>
          <p:cNvSpPr/>
          <p:nvPr/>
        </p:nvSpPr>
        <p:spPr>
          <a:xfrm>
            <a:off x="838200" y="530352"/>
            <a:ext cx="10789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800" b="1" dirty="0">
                <a:solidFill>
                  <a:srgbClr val="F9FAFB"/>
                </a:solidFill>
              </a:rPr>
              <a:t>In class Mini-project for students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410529776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11827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DE34588-7882-8D3F-C671-D237428497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>
            <a:extLst>
              <a:ext uri="{FF2B5EF4-FFF2-40B4-BE49-F238E27FC236}">
                <a16:creationId xmlns:a16="http://schemas.microsoft.com/office/drawing/2014/main" id="{C2114F5C-8F3F-3D50-3ECC-1F5C017B9778}"/>
              </a:ext>
            </a:extLst>
          </p:cNvPr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11827"/>
          </a:solidFill>
          <a:ln w="12700">
            <a:solidFill>
              <a:srgbClr val="11182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2AB8502-8BD9-3EE1-0C73-CE3B4AD3F0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5334" y="531394"/>
            <a:ext cx="3938346" cy="390545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4293897-3B62-D60B-FD60-AE7DCDEEE3D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5334" y="4436845"/>
            <a:ext cx="4019626" cy="135897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B520C7C-70C3-1C6A-4E8B-E5632AB783F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15334" y="5818874"/>
            <a:ext cx="4019626" cy="8765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436697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11827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AD1E8E7-B9E3-C2A8-4A2B-E7EC7A48D0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>
            <a:extLst>
              <a:ext uri="{FF2B5EF4-FFF2-40B4-BE49-F238E27FC236}">
                <a16:creationId xmlns:a16="http://schemas.microsoft.com/office/drawing/2014/main" id="{86BB2730-951D-2D3F-4371-A6248852DBBB}"/>
              </a:ext>
            </a:extLst>
          </p:cNvPr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11827"/>
          </a:solidFill>
          <a:ln w="12700">
            <a:solidFill>
              <a:srgbClr val="11182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304CB60-4B36-F016-517D-8AE51E355A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97200" y="711200"/>
            <a:ext cx="4816563" cy="56083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9724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11827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C0B9659-8921-9382-7818-269A7A2A82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>
            <a:extLst>
              <a:ext uri="{FF2B5EF4-FFF2-40B4-BE49-F238E27FC236}">
                <a16:creationId xmlns:a16="http://schemas.microsoft.com/office/drawing/2014/main" id="{CA155D13-BE21-B433-7B70-9F2F09854666}"/>
              </a:ext>
            </a:extLst>
          </p:cNvPr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11827"/>
          </a:solidFill>
          <a:ln w="12700">
            <a:solidFill>
              <a:srgbClr val="11182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E1C0CAC-B26E-5131-A7C6-5C1361E848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81387" y="618429"/>
            <a:ext cx="4881973" cy="400437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EC399C1-DBD6-35CC-B4D3-E1A28D11D7E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00434" y="618428"/>
            <a:ext cx="4983565" cy="4105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255522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11827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4A15BA6-594C-2C35-016F-D5B514E025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>
            <a:extLst>
              <a:ext uri="{FF2B5EF4-FFF2-40B4-BE49-F238E27FC236}">
                <a16:creationId xmlns:a16="http://schemas.microsoft.com/office/drawing/2014/main" id="{6BA868E1-616E-5EF8-0DE6-22938FD378E4}"/>
              </a:ext>
            </a:extLst>
          </p:cNvPr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11827"/>
          </a:solidFill>
          <a:ln w="12700">
            <a:solidFill>
              <a:srgbClr val="11182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3B7AA4D-01FA-57FB-2CD8-AF145D1059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63227" y="618428"/>
            <a:ext cx="4465413" cy="471557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036FDC8-E489-AC38-5D22-DC28EB77BCC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0951" y="526316"/>
            <a:ext cx="5375369" cy="57932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268157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11827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D069B6A-2ACC-EA40-4E2C-08FD685715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>
            <a:extLst>
              <a:ext uri="{FF2B5EF4-FFF2-40B4-BE49-F238E27FC236}">
                <a16:creationId xmlns:a16="http://schemas.microsoft.com/office/drawing/2014/main" id="{171290BF-9247-149E-9DFA-A87845917AA4}"/>
              </a:ext>
            </a:extLst>
          </p:cNvPr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11827"/>
          </a:solidFill>
          <a:ln w="12700">
            <a:solidFill>
              <a:srgbClr val="11182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3EDD12A-6616-A10D-6619-F3568664B6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01670" y="86266"/>
            <a:ext cx="5119450" cy="404885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F899170-28CD-BECA-DBBC-5A2FD68D38A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01670" y="4221386"/>
            <a:ext cx="5200730" cy="17780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450344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11827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7A05892-42D4-15C8-D850-52337E7D3D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>
            <a:extLst>
              <a:ext uri="{FF2B5EF4-FFF2-40B4-BE49-F238E27FC236}">
                <a16:creationId xmlns:a16="http://schemas.microsoft.com/office/drawing/2014/main" id="{C8E9E6B4-7AF9-74AB-33D5-DB3106F46869}"/>
              </a:ext>
            </a:extLst>
          </p:cNvPr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11827"/>
          </a:solidFill>
          <a:ln w="12700">
            <a:solidFill>
              <a:srgbClr val="11182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1FA70DC-9DC7-6B97-C7CB-CEE8BFFF5C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5760" y="508000"/>
            <a:ext cx="6675120" cy="58826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36017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124</TotalTime>
  <Words>1407</Words>
  <Application>Microsoft Office PowerPoint</Application>
  <PresentationFormat>Widescreen</PresentationFormat>
  <Paragraphs>286</Paragraphs>
  <Slides>27</Slides>
  <Notes>27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0" baseType="lpstr">
      <vt:lpstr>Arial</vt:lpstr>
      <vt:lpstr>Consolas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OpenAI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Natural Language Processing in AI Systems</dc:title>
  <dc:subject>Natural Language Processing in AI Systems</dc:subject>
  <dc:creator>OpenAI</dc:creator>
  <cp:lastModifiedBy>Malik Uzair Mehmood</cp:lastModifiedBy>
  <cp:revision>6</cp:revision>
  <dcterms:created xsi:type="dcterms:W3CDTF">2026-05-31T15:36:11Z</dcterms:created>
  <dcterms:modified xsi:type="dcterms:W3CDTF">2026-05-31T23:14:35Z</dcterms:modified>
</cp:coreProperties>
</file>