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800" b="0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43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>
            <a:spLocks noGrp="1"/>
          </p:cNvSpPr>
          <p:nvPr>
            <p:ph type="pic" idx="13"/>
          </p:nvPr>
        </p:nvSpPr>
        <p:spPr>
          <a:xfrm>
            <a:off x="1600200" y="635000"/>
            <a:ext cx="9779000" cy="591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270000" y="8191500"/>
            <a:ext cx="10464800" cy="1219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>
            <a:spLocks noGrp="1"/>
          </p:cNvSpPr>
          <p:nvPr>
            <p:ph type="pic" sz="half" idx="13"/>
          </p:nvPr>
        </p:nvSpPr>
        <p:spPr>
          <a:xfrm>
            <a:off x="6718300" y="762000"/>
            <a:ext cx="5334000" cy="8242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952500" y="762000"/>
            <a:ext cx="5334000" cy="40005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5003800"/>
            <a:ext cx="5334000" cy="4000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0" algn="ctr">
              <a:spcBef>
                <a:spcPts val="0"/>
              </a:spcBef>
              <a:buSzTx/>
              <a:buNone/>
              <a:defRPr sz="3200"/>
            </a:lvl2pPr>
            <a:lvl3pPr marL="0" indent="0" algn="ctr">
              <a:spcBef>
                <a:spcPts val="0"/>
              </a:spcBef>
              <a:buSzTx/>
              <a:buNone/>
              <a:defRPr sz="3200"/>
            </a:lvl3pPr>
            <a:lvl4pPr marL="0" indent="0" algn="ctr">
              <a:spcBef>
                <a:spcPts val="0"/>
              </a:spcBef>
              <a:buSzTx/>
              <a:buNone/>
              <a:defRPr sz="3200"/>
            </a:lvl4pPr>
            <a:lvl5pPr marL="0" indent="0" algn="ctr">
              <a:spcBef>
                <a:spcPts val="0"/>
              </a:spcBef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>
            <a:spLocks noGrp="1"/>
          </p:cNvSpPr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3800"/>
              </a:spcBef>
              <a:defRPr sz="2800"/>
            </a:lvl1pPr>
            <a:lvl2pPr marL="762000" indent="-381000">
              <a:spcBef>
                <a:spcPts val="3800"/>
              </a:spcBef>
              <a:defRPr sz="2800"/>
            </a:lvl2pPr>
            <a:lvl3pPr marL="1143000" indent="-381000">
              <a:spcBef>
                <a:spcPts val="3800"/>
              </a:spcBef>
              <a:defRPr sz="2800"/>
            </a:lvl3pPr>
            <a:lvl4pPr marL="1524000" indent="-381000">
              <a:spcBef>
                <a:spcPts val="3800"/>
              </a:spcBef>
              <a:defRPr sz="2800"/>
            </a:lvl4pPr>
            <a:lvl5pPr marL="1905000" indent="-381000">
              <a:spcBef>
                <a:spcPts val="38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>
            <a:spLocks noGrp="1"/>
          </p:cNvSpPr>
          <p:nvPr>
            <p:ph type="pic" sz="quarter" idx="13"/>
          </p:nvPr>
        </p:nvSpPr>
        <p:spPr>
          <a:xfrm>
            <a:off x="6718300" y="5092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Image"/>
          <p:cNvSpPr>
            <a:spLocks noGrp="1"/>
          </p:cNvSpPr>
          <p:nvPr>
            <p:ph type="pic" sz="quarter" idx="14"/>
          </p:nvPr>
        </p:nvSpPr>
        <p:spPr>
          <a:xfrm>
            <a:off x="6718300" y="762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Image"/>
          <p:cNvSpPr>
            <a:spLocks noGrp="1"/>
          </p:cNvSpPr>
          <p:nvPr>
            <p:ph type="pic" sz="half" idx="15"/>
          </p:nvPr>
        </p:nvSpPr>
        <p:spPr>
          <a:xfrm>
            <a:off x="952500" y="762884"/>
            <a:ext cx="5334000" cy="822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13"/>
          </p:nvPr>
        </p:nvSpPr>
        <p:spPr>
          <a:xfrm>
            <a:off x="1270000" y="6362700"/>
            <a:ext cx="10464800" cy="5334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2800" b="1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14"/>
          </p:nvPr>
        </p:nvSpPr>
        <p:spPr>
          <a:xfrm>
            <a:off x="1270000" y="4254500"/>
            <a:ext cx="10464800" cy="7112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sz="4000"/>
            </a:lvl1pPr>
          </a:lstStyle>
          <a:p>
            <a:r>
              <a:t>“Type a quote here.”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>
            <a:spLocks noGrp="1"/>
          </p:cNvSpPr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600"/>
            <a:ext cx="368504" cy="381000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952500" y="406400"/>
            <a:ext cx="11099800" cy="212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6311798" y="9245599"/>
            <a:ext cx="368504" cy="38100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18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0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Tx/>
        <a:buChar char="•"/>
        <a:tabLst/>
        <a:defRPr sz="3800" b="0" i="0" u="none" strike="noStrike" cap="none" spc="0" baseline="0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Risk Management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Management</a:t>
            </a:r>
          </a:p>
        </p:txBody>
      </p:sp>
      <p:sp>
        <p:nvSpPr>
          <p:cNvPr id="120" name="Operations Managemen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Operations Management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What is Risk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43305">
              <a:defRPr sz="7440"/>
            </a:lvl1pPr>
          </a:lstStyle>
          <a:p>
            <a:r>
              <a:t>What is Risk Management</a:t>
            </a:r>
          </a:p>
        </p:txBody>
      </p:sp>
      <p:sp>
        <p:nvSpPr>
          <p:cNvPr id="123" name="Planned process for avoiding risks and managing active cris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16052" indent="-416052" defTabSz="531622">
              <a:spcBef>
                <a:spcPts val="3800"/>
              </a:spcBef>
              <a:defRPr sz="3458"/>
            </a:pPr>
            <a:r>
              <a:t>Planned process for avoiding risks and managing active crises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Crises - Danger, Risks, Hazards, Unexpected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Prepare for the unexpected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Emergency Crisis Plan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Long Term, Medium or Short Term Impacts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t>Minimise Negative Impacts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Risk Framework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Frameworks</a:t>
            </a:r>
          </a:p>
        </p:txBody>
      </p:sp>
      <p:sp>
        <p:nvSpPr>
          <p:cNvPr id="126" name="Operational Risk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Operational Risk</a:t>
            </a:r>
          </a:p>
          <a:p>
            <a:r>
              <a:t>Financial Risk</a:t>
            </a:r>
          </a:p>
          <a:p>
            <a:r>
              <a:t>Environmental Risk </a:t>
            </a:r>
          </a:p>
          <a:p>
            <a:r>
              <a:t>Reputational Risk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Operational Ris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Operational Risk</a:t>
            </a:r>
          </a:p>
        </p:txBody>
      </p:sp>
      <p:sp>
        <p:nvSpPr>
          <p:cNvPr id="129" name="Internal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292607" indent="-292607" defTabSz="373887">
              <a:spcBef>
                <a:spcPts val="2600"/>
              </a:spcBef>
              <a:defRPr sz="2432"/>
            </a:pPr>
            <a:r>
              <a:t>Internal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External 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People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Processes &amp; Procedures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Technology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Framework - Short Term / Long term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Audit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Risk Assessment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t>Covid-19 Pandemic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isk Categoris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Categorisation</a:t>
            </a:r>
          </a:p>
        </p:txBody>
      </p:sp>
      <p:sp>
        <p:nvSpPr>
          <p:cNvPr id="132" name="Framework of Responsibili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Framework of Responsibility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Risk of doing Business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Moral &amp; Ethical Risks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Experiences / Records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Internal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External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Employee or Guests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Impacts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isk Fact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Factors</a:t>
            </a:r>
          </a:p>
        </p:txBody>
      </p:sp>
      <p:sp>
        <p:nvSpPr>
          <p:cNvPr id="135" name="Business / Operational Interrup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t>Business / Operational Interruption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Employee Issues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Event / Operational Issues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Health &amp; Safety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IT Failures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Fraud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Litigation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t>Stakeholder Issues / Loss of Suppliers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External Risk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External Risks</a:t>
            </a:r>
          </a:p>
        </p:txBody>
      </p:sp>
      <p:sp>
        <p:nvSpPr>
          <p:cNvPr id="138" name="Natural Disaster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t>Natural Disasters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Political Issues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Terrorism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Health Related Issues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Economic Crisis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endParaRPr/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t>Covid -19 Pandemic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Operational Risk Managem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6640"/>
            </a:lvl1pPr>
          </a:lstStyle>
          <a:p>
            <a:r>
              <a:t>Operational Risk Management</a:t>
            </a:r>
          </a:p>
        </p:txBody>
      </p:sp>
      <p:sp>
        <p:nvSpPr>
          <p:cNvPr id="141" name="Identify Risk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Identify Risks </a:t>
            </a:r>
          </a:p>
          <a:p>
            <a:r>
              <a:t>Assess Risks</a:t>
            </a:r>
          </a:p>
          <a:p>
            <a:r>
              <a:t>Decision Making</a:t>
            </a:r>
          </a:p>
          <a:p>
            <a:r>
              <a:t>Implement Controls</a:t>
            </a:r>
          </a:p>
          <a:p>
            <a:r>
              <a:t>Manage Risk</a:t>
            </a:r>
          </a:p>
          <a:p>
            <a:r>
              <a:t>Monitor and Review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isk Cyc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Cycle</a:t>
            </a:r>
          </a:p>
        </p:txBody>
      </p:sp>
      <p:sp>
        <p:nvSpPr>
          <p:cNvPr id="144" name="Risk Assessment - Hazard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Risk Assessment - Hazards</a:t>
            </a:r>
          </a:p>
          <a:p>
            <a:r>
              <a:t>Implementation</a:t>
            </a:r>
          </a:p>
          <a:p>
            <a:r>
              <a:t>Controls</a:t>
            </a:r>
          </a:p>
          <a:p>
            <a:r>
              <a:t>Acceptance of Risk, Mitigation or Avoidance of Risk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YPES OF RIS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TYPES OF RISK</a:t>
            </a:r>
          </a:p>
        </p:txBody>
      </p:sp>
      <p:sp>
        <p:nvSpPr>
          <p:cNvPr id="147" name="Inherent Risk - Risk before controls put in plac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Inherent Risk - Risk before controls put in place</a:t>
            </a:r>
          </a:p>
          <a:p>
            <a:r>
              <a:t>Residual Risk - Risk after controls in place</a:t>
            </a:r>
          </a:p>
          <a:p>
            <a:r>
              <a:t>Risk Scoring Factors - If all controls in place Residual Risk could be zero BUT likely to always be some uncontrollable risks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  <a:effectStyle>
          <a:effectLst>
            <a:outerShdw blurRad="76200" dir="18900000" rotWithShape="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blurRad="76200" dir="18900000" rotWithShape="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23998" dir="2700000" rotWithShape="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</Words>
  <Application>Microsoft Office PowerPoint</Application>
  <PresentationFormat>Custom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Helvetica</vt:lpstr>
      <vt:lpstr>Helvetica Light</vt:lpstr>
      <vt:lpstr>Helvetica Neue</vt:lpstr>
      <vt:lpstr>Gradient</vt:lpstr>
      <vt:lpstr>Risk Management</vt:lpstr>
      <vt:lpstr>What is Risk Management</vt:lpstr>
      <vt:lpstr>Risk Frameworks</vt:lpstr>
      <vt:lpstr>Operational Risk</vt:lpstr>
      <vt:lpstr>Risk Categorisation</vt:lpstr>
      <vt:lpstr>Risk Factors</vt:lpstr>
      <vt:lpstr>External Risks</vt:lpstr>
      <vt:lpstr>Operational Risk Management</vt:lpstr>
      <vt:lpstr>Risk Cycle</vt:lpstr>
      <vt:lpstr>TYPES OF RISK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</dc:title>
  <dc:creator>Jacqui Jones</dc:creator>
  <cp:lastModifiedBy>Jacqui Jones</cp:lastModifiedBy>
  <cp:revision>1</cp:revision>
  <dcterms:modified xsi:type="dcterms:W3CDTF">2021-02-02T14:54:49Z</dcterms:modified>
</cp:coreProperties>
</file>