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4"/>
    <p:sldMasterId id="214748367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Lst>
  <p:sldSz cy="5143500" cx="9144000"/>
  <p:notesSz cx="6858000" cy="9144000"/>
  <p:embeddedFontLst>
    <p:embeddedFont>
      <p:font typeface="Roboto"/>
      <p:regular r:id="rId25"/>
      <p:bold r:id="rId26"/>
      <p:italic r:id="rId27"/>
      <p:boldItalic r:id="rId28"/>
    </p:embeddedFont>
    <p:embeddedFont>
      <p:font typeface="Caveat"/>
      <p:regular r:id="rId29"/>
      <p:bold r:id="rId30"/>
    </p:embeddedFont>
    <p:embeddedFont>
      <p:font typeface="Playfair Display"/>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Caveat-regular.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PlayfairDisplay-regular.fntdata"/><Relationship Id="rId30" Type="http://schemas.openxmlformats.org/officeDocument/2006/relationships/font" Target="fonts/Caveat-bold.fntdata"/><Relationship Id="rId11" Type="http://schemas.openxmlformats.org/officeDocument/2006/relationships/slide" Target="slides/slide5.xml"/><Relationship Id="rId33" Type="http://schemas.openxmlformats.org/officeDocument/2006/relationships/font" Target="fonts/PlayfairDisplay-italic.fntdata"/><Relationship Id="rId10" Type="http://schemas.openxmlformats.org/officeDocument/2006/relationships/slide" Target="slides/slide4.xml"/><Relationship Id="rId32" Type="http://schemas.openxmlformats.org/officeDocument/2006/relationships/font" Target="fonts/PlayfairDisplay-bold.fntdata"/><Relationship Id="rId13" Type="http://schemas.openxmlformats.org/officeDocument/2006/relationships/slide" Target="slides/slide7.xml"/><Relationship Id="rId12" Type="http://schemas.openxmlformats.org/officeDocument/2006/relationships/slide" Target="slides/slide6.xml"/><Relationship Id="rId34" Type="http://schemas.openxmlformats.org/officeDocument/2006/relationships/font" Target="fonts/PlayfairDisplay-boldItalic.fntdata"/><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www.clipartmax.com/max/m2i8d3Z5Z5H7G6H7/" TargetMode="External"/><Relationship Id="rId3" Type="http://schemas.openxmlformats.org/officeDocument/2006/relationships/hyperlink" Target="http://www.clipartmax.com/max/m2i8d3Z5Z5H7G6H7/" TargetMode="Externa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25537bf4e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25537bf4e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“Rockstar Energy Presents Reading Festival.” </a:t>
            </a:r>
            <a:r>
              <a:rPr i="1" lang="en-GB" sz="1200">
                <a:solidFill>
                  <a:srgbClr val="444444"/>
                </a:solidFill>
                <a:highlight>
                  <a:srgbClr val="F5F5F5"/>
                </a:highlight>
                <a:latin typeface="Calibri"/>
                <a:ea typeface="Calibri"/>
                <a:cs typeface="Calibri"/>
                <a:sym typeface="Calibri"/>
              </a:rPr>
              <a:t>Rockstar Energy Presents Reading Festival</a:t>
            </a:r>
            <a:r>
              <a:rPr lang="en-GB" sz="1200">
                <a:solidFill>
                  <a:srgbClr val="444444"/>
                </a:solidFill>
                <a:highlight>
                  <a:srgbClr val="F5F5F5"/>
                </a:highlight>
                <a:latin typeface="Calibri"/>
                <a:ea typeface="Calibri"/>
                <a:cs typeface="Calibri"/>
                <a:sym typeface="Calibri"/>
              </a:rPr>
              <a:t>,(27/08/24), photos.readingfestival.com/2018/gallery/f4343d58-a877-11e8-ba57-4a82f5591c8d?image_keywords=Atmosphere. (Accessed 08/01/25)​</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“Sponsored by Great Western Railway - First Great Western Logo - (1000x232) Png Clipart Download. ClipartMax.com.” </a:t>
            </a:r>
            <a:r>
              <a:rPr i="1" lang="en-GB" sz="1200">
                <a:solidFill>
                  <a:srgbClr val="444444"/>
                </a:solidFill>
                <a:highlight>
                  <a:srgbClr val="F5F5F5"/>
                </a:highlight>
                <a:latin typeface="Calibri"/>
                <a:ea typeface="Calibri"/>
                <a:cs typeface="Calibri"/>
                <a:sym typeface="Calibri"/>
              </a:rPr>
              <a:t>ClipartMax.com</a:t>
            </a:r>
            <a:r>
              <a:rPr lang="en-GB" sz="1200">
                <a:solidFill>
                  <a:srgbClr val="444444"/>
                </a:solidFill>
                <a:highlight>
                  <a:srgbClr val="F5F5F5"/>
                </a:highlight>
                <a:latin typeface="Calibri"/>
                <a:ea typeface="Calibri"/>
                <a:cs typeface="Calibri"/>
                <a:sym typeface="Calibri"/>
              </a:rPr>
              <a:t>, (2018),</a:t>
            </a:r>
            <a:r>
              <a:rPr lang="en-GB" sz="1200">
                <a:solidFill>
                  <a:srgbClr val="444444"/>
                </a:solidFill>
                <a:highlight>
                  <a:srgbClr val="F5F5F5"/>
                </a:highlight>
                <a:uFill>
                  <a:noFill/>
                </a:uFill>
                <a:latin typeface="Calibri"/>
                <a:ea typeface="Calibri"/>
                <a:cs typeface="Calibri"/>
                <a:sym typeface="Calibri"/>
                <a:hlinkClick r:id="rId2">
                  <a:extLst>
                    <a:ext uri="{A12FA001-AC4F-418D-AE19-62706E023703}">
                      <ahyp:hlinkClr val="tx"/>
                    </a:ext>
                  </a:extLst>
                </a:hlinkClick>
              </a:rPr>
              <a:t> </a:t>
            </a:r>
            <a:r>
              <a:rPr lang="en-GB" sz="1200" u="sng">
                <a:solidFill>
                  <a:srgbClr val="467886"/>
                </a:solidFill>
                <a:highlight>
                  <a:srgbClr val="F5F5F5"/>
                </a:highlight>
                <a:latin typeface="Calibri"/>
                <a:ea typeface="Calibri"/>
                <a:cs typeface="Calibri"/>
                <a:sym typeface="Calibri"/>
                <a:hlinkClick r:id="rId3">
                  <a:extLst>
                    <a:ext uri="{A12FA001-AC4F-418D-AE19-62706E023703}">
                      <ahyp:hlinkClr val="tx"/>
                    </a:ext>
                  </a:extLst>
                </a:hlinkClick>
              </a:rPr>
              <a:t>www.clipartmax.com/max/m2i8d3Z5Z5H7G6H7/</a:t>
            </a:r>
            <a:r>
              <a:rPr lang="en-GB" sz="1200">
                <a:solidFill>
                  <a:srgbClr val="444444"/>
                </a:solidFill>
                <a:highlight>
                  <a:srgbClr val="F5F5F5"/>
                </a:highlight>
                <a:latin typeface="Calibri"/>
                <a:ea typeface="Calibri"/>
                <a:cs typeface="Calibri"/>
                <a:sym typeface="Calibri"/>
              </a:rPr>
              <a:t>. (Accessed 08/01/25).​</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325537bf4ef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325537bf4ef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Daisy - We are here today, to pitch our social media campaign, as part of the events marketing team.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Arwen - One of the most recognizable and established music festivals in the UK, the Reading Festival has captivated crowds since 1971. Every year, thousands of music lovers from all over the world flock to Reading  for the festival, which takes place during the August bank holiday weekend.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Daisy - Fans of all genres can enjoy an unmatched experience at Reading Festival thanks to its varied lineup. The festival is a must-attend event for music fans due to its lively atmosphere, extensive history, and remarkable lineup of artists.​</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Karina - The Great Western Railway makes it easy to get to the Reading Festival. From major cities including London, Bristol, and Cardiff, GWR offers dependable and easy train services to Reading.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Nia - GWR ensures that visitors can get to the festival grounds quickly and comfortably with regular services and dedicated festival trains. Festival attendees can easily arrive and depart without any problems because the Reading Station is only a short stroll from the festival site.​</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Karina - Our aim for this campaign is to inspire and facilitate an unforgettable journey for young travellers aged 18-30 from South Wales to the Reading Festival by offering convenient, affordable and enjoyable train services, ensuring a seamless and vibrant travel experience that enhances their festival adventure.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Nia - Our objective is to create a 30 second TikTok video that promotes GWR's train services to the Reading Festival, highlighting the convenience, affordability and excitement of the journey. The video will feature engaging visuals, to encourage the target audience to choose GWR for their festival travel needs.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325537bf4ef_0_1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325537bf4ef_0_1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Daisy - We are thrilled to introduce our most recent campaign, which has been meticulously created to meet the objectives and goals of our target market. ​</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Nia - The several phases of our campaign creation will be covered in this presentation, from preliminary research and plan formation to creative execution and expected results.​</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Arwen -  We aim to provide you a thorough grasp of how this campaign will not only accomplish our business objectives but also strike an important note with our target demographic.​</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Karina -We will be discussing visual displays, branding, key messages, hashtags, strapline, images, content ideas, visual and video content.​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25537bf4ef_0_2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25537bf4ef_0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Arwen -Images and visual displays are vital components of any marketing campaign. They facilitate the audience's emotional connections, rapid message delivery, and attention-grabbing.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Nia - Visual displays are devices that show data, events and situations that are in a visual format.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Karina - These images are based on the Reading Festival poster and map with a image of what the event looks like.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Daisy - We have also  included a map showing attendees, the train journey from Swansea to Reading.</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25537bf4ef_0_2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325537bf4ef_0_2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Nia - We decided to use the original colours of GWR, green and yellow and incorporate them into our campaign, to target a younger generation.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Arwen - Yellow gives the purpose of giving emotions such as positivity, enthusiasm, happiness and green provides harmony, nature and growth. Jin, J. (2019)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25537bf4ef_0_3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25537bf4ef_0_3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Daisy - We want to advertise what GWR offers such as discounts, railcards and sustainable travel.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Karina - Examples of discounts would be student discounts, attraction entry offers, advance fares and city tours. This attracts our customer profile as well as the railcards that are for 18- 30 year olds and allows them to save ⅓ off journeys for a whole year or more.</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Daisy - Younger generations are more interested in environmentally friendly transportation and brand image. As GWR want to meet the needs of people without compromising future quality of life they want to increase recycling and divert waste from landfills.</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325537bf4ef_0_3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325537bf4ef_0_3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Karina - A strapline, also known as a tagline or slogan, is a short memorable phrase that encapsulates the essence of a brand or business.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Daisy - It helps define and reinforce our aim, of inspiring and facilitating the unforgettable journey to Reading Festival.​</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Arwen - A well-crafted strapline is easy to remember, which sticks in the minds of consumers. This can help increase brand recall and recognition, making it easier for customers to remember and identify the brand.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Nia - Making it powerful, can evoke emotions and create a connection with the target audience, resonating with consumers on a personal level, making them more likely to engage with the brand.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325537bf4ef_0_4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325537bf4ef_0_4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Nia - Hashtags consist of words or phrases that are prefixed with the # symbol. They serve several purposes on social media platforms, including : Organizing content and monitoring topics. Enhancing interaction and expanding audience reach. Assisting users in finding pertinent content. Offering supplementary context to posts.​</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Arwen - The hashtags we have used, as we can see here, will help bring brand awareness to GWR by advertising travelling to a famous event such as Reading Festival, where 90,000 people visit annually. As well as making it gender focused and incorporating the sustainable travel, this will captivate more people.</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g325537bf4ef_0_4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4" name="Google Shape;184;g325537bf4ef_0_4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Daisy - According to statista (2025) 61% of festival goers travel together as a group compared to people travelling alone - therefore we decided to advertise our content idea as a group of friends travelling on the train together to the Reading festival.</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Arwen - Through using Canva we were able to generate a mind map of our content ideas which helped contribute to our concept. An idea that we developed was using a green screen - this was to promote the gwr train platform to our target audience while being mindful of our campaign budget.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Karina - we chose to use a variety of persuasive words such as sustainability, book now and reading here we come as they benefit the concept and should convince the consumer to purchase tickets for the festival.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325537bf4ef_0_5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325537bf4ef_0_5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Karina - Our launch image will represent our campaign so the target audience can distinguish the content. This is relevant because the photo is showing a group of female friends ready to venture to the reading festival.</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325537bf4ef_0_9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325537bf4ef_0_9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g325537bf4ef_0_5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325537bf4ef_0_5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Previously Cadbury’s held an interactive </a:t>
            </a:r>
            <a:r>
              <a:rPr lang="en-GB">
                <a:solidFill>
                  <a:schemeClr val="dk1"/>
                </a:solidFill>
              </a:rPr>
              <a:t>#CadburyInventor </a:t>
            </a:r>
            <a:r>
              <a:rPr lang="en-GB"/>
              <a:t>campaign, inviting fans to create their own chocolate bar flavours. As you can see, it was a popular campaign, with 200,000 entries. We can follow in their footsteps by engaging with our users by encouraging them to share their travel stories or festival experiences using our chosen hashtags, creating a sense of community and excitement.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Using interactive content, such as user-generated travel stories and festival experiences, we can foster a sense of community and encourage more interactions with the brand.</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By highlighting the environmental benefits and unique travel experience, we can enhance the GWR brand image and appeal to eco-conscious travellers.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Incorporating these strategies and focusing on engaging content, we can achieve a successful social media campaign that drives brand awareness, customer engagement and ticket sales.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325537bf4ef_0_6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2" name="Google Shape;212;g325537bf4ef_0_6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rPr>
              <a:t>Our initial costs are low as we appeared in the advert ourselves and used a green screen for the background but hope once we win this pitch, we’ll be able to create a better quality advert but using the same concepts, whilst editing in our customers own footage.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Social media advertising can be more cost-effective in comparison to traditional advertising methods. These platforms offer various formats that can fit different budgets.</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We have chosen to use in-feed ads for TikTok as they take up all of the screen, which grabs the users attention. At £6.30 CPM, they are the most affordable option, when taking into account the ROI. </a:t>
            </a:r>
            <a:endParaRPr>
              <a:solidFill>
                <a:schemeClr val="dk1"/>
              </a:solidFill>
            </a:endParaRPr>
          </a:p>
          <a:p>
            <a:pPr indent="0" lvl="0" marL="0" rtl="0" algn="l">
              <a:spcBef>
                <a:spcPts val="0"/>
              </a:spcBef>
              <a:spcAft>
                <a:spcPts val="0"/>
              </a:spcAft>
              <a:buNone/>
            </a:pPr>
            <a:r>
              <a:rPr lang="en-GB">
                <a:solidFill>
                  <a:schemeClr val="dk1"/>
                </a:solidFill>
              </a:rPr>
              <a:t>The in-feed ad features videos of upto 60 seconds, embedded within the “For You” feed with 26 kinds of CTAs supported. </a:t>
            </a:r>
            <a:endParaRPr>
              <a:solidFill>
                <a:schemeClr val="dk1"/>
              </a:solidFill>
            </a:endParaRPr>
          </a:p>
          <a:p>
            <a:pPr indent="0" lvl="0" marL="0" rtl="0" algn="l">
              <a:spcBef>
                <a:spcPts val="0"/>
              </a:spcBef>
              <a:spcAft>
                <a:spcPts val="0"/>
              </a:spcAft>
              <a:buNone/>
            </a:pPr>
            <a:r>
              <a:t/>
            </a:r>
            <a:endParaRPr>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g325537bf4ef_0_7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2" name="Google Shape;222;g325537bf4ef_0_7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rPr>
              <a:t>Since GWR added a Call to Action option on their website, the results are clear and visible.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We want to incorporate personalised CTAs into our social media strategy, as their shown to perform better than generic ones and to drive more traffic to the website, increase sales and achieve a higher return on investment.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As 18-34 year olds have a high engagement rate and active online presence, this will increase the likelihood of the advert being seen and interacted with, leading to higher conversion rates.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Using social media provides detailed analytics and metrics, allowing us to measure the effectiveness of our campaign. These metrics cover advert engagement, reach and conversion rates, helping to assess the ROI.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We hope our well-crafted campaign will attract new customers, whilst retaining existing ones.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g325537bf4ef_0_7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7" name="Google Shape;237;g325537bf4ef_0_7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(P) There are Government policies to support public transportation and environmental initiatives, which can positively impact train travel. Policies promoting sustainable travel options can encourage more people to choose trains over cars.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(E) Ticket prices, fuel costs and overall affordability can influence travelers decisions. Competitive pricing can attract more passengers.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(S) Understanding the target audience, we can tailor our marketing strategies and services to meet their preferences and needs.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(T) With advanced online booking systems and mobile apps, it's more convenient for planning travel and purchasing tickets.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(L) Adhering to safety standards and regulations is essential for the operation of train services. Ensuring passenger safety can build trust and reliability. ​</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(E) Train travel is generally more environmentally friendly compared to car travel. Promoting the environmental benefits of train travel can attract eco-conscious travellers. ​</a:t>
            </a:r>
            <a:endParaRPr sz="1200">
              <a:solidFill>
                <a:srgbClr val="444444"/>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g325537bf4ef_0_8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5" name="Google Shape;255;g325537bf4ef_0_8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Arwen - In conclusion, our tiktok campaign targeting 18-34 year olds for sustainable train travel to the Reading festival is poised to make a significant impact. </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rPr>
              <a:t>Karina - By leveraging the power of tiktok’s engaging and dynamic platform, we can effectively reach and resonate with our target audience. </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rPr>
              <a:t>Nia - This campaign aims to inspire and facilitate unforgettable journeys. Our campaign not only promotes eco-friendly travel options but reinforces GWR’s commitment to sustainability and innovation. </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rPr>
              <a:t>Arwen - By tapping into the interests and values of our audience, we aim to create a memorable and impactful campaign that drives both engagement and ticket sales. </a:t>
            </a:r>
            <a:endParaRPr sz="12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rPr>
              <a:t>Daisy - Together, we can make sustainable travel the preferred choice for festival goers, ensuring a greener future for all. </a:t>
            </a:r>
            <a:endParaRPr sz="1200">
              <a:solidFill>
                <a:schemeClr val="dk1"/>
              </a:solidFill>
            </a:endParaRPr>
          </a:p>
          <a:p>
            <a:pPr indent="0" lvl="0" marL="0" rtl="0" algn="l">
              <a:lnSpc>
                <a:spcPct val="115000"/>
              </a:lnSpc>
              <a:spcBef>
                <a:spcPts val="1200"/>
              </a:spcBef>
              <a:spcAft>
                <a:spcPts val="1200"/>
              </a:spcAft>
              <a:buClr>
                <a:schemeClr val="dk1"/>
              </a:buClr>
              <a:buSzPts val="1100"/>
              <a:buFont typeface="Arial"/>
              <a:buNone/>
            </a:pPr>
            <a:r>
              <a:t/>
            </a:r>
            <a:endParaRPr sz="1200">
              <a:solidFill>
                <a:schemeClr val="dk1"/>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325537bf4ef_0_8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325537bf4ef_0_8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3" name="Shape 273"/>
        <p:cNvGrpSpPr/>
        <p:nvPr/>
      </p:nvGrpSpPr>
      <p:grpSpPr>
        <a:xfrm>
          <a:off x="0" y="0"/>
          <a:ext cx="0" cy="0"/>
          <a:chOff x="0" y="0"/>
          <a:chExt cx="0" cy="0"/>
        </a:xfrm>
      </p:grpSpPr>
      <p:sp>
        <p:nvSpPr>
          <p:cNvPr id="274" name="Google Shape;274;g325537bf4ef_0_9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g325537bf4ef_0_9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4" name="Google Shape;64;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68" name="Google Shape;68;p17"/>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69" name="Google Shape;69;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76" name="Google Shape;76;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5" name="Google Shape;85;p2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92" name="Google Shape;92;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2.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52" name="Google Shape;52;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53" name="Google Shape;53;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mc:AlternateContent>
    <mc:Choice Requires="p14">
      <p:transition spd="med">
        <p14:prism dir="l"/>
      </p:transition>
    </mc:Choice>
    <mc:Fallback>
      <p:transition spd="med">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4.jpg"/><Relationship Id="rId4" Type="http://schemas.openxmlformats.org/officeDocument/2006/relationships/image" Target="../media/image3.png"/><Relationship Id="rId5" Type="http://schemas.openxmlformats.org/officeDocument/2006/relationships/image" Target="../media/image9.png"/><Relationship Id="rId6" Type="http://schemas.openxmlformats.org/officeDocument/2006/relationships/hyperlink" Target="http://drive.google.com/file/d/1XEyUhTdDgmZpvCy4_d0db-Iw80IsD4Ol/view" TargetMode="External"/><Relationship Id="rId7"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 Id="rId3" Type="http://schemas.openxmlformats.org/officeDocument/2006/relationships/image" Target="../media/image1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1.png"/><Relationship Id="rId5" Type="http://schemas.openxmlformats.org/officeDocument/2006/relationships/image" Target="../media/image5.png"/><Relationship Id="rId6" Type="http://schemas.openxmlformats.org/officeDocument/2006/relationships/image" Target="../media/image3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 Id="rId3" Type="http://schemas.openxmlformats.org/officeDocument/2006/relationships/image" Target="../media/image12.png"/><Relationship Id="rId4" Type="http://schemas.openxmlformats.org/officeDocument/2006/relationships/image" Target="../media/image4.png"/><Relationship Id="rId5"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 Id="rId3" Type="http://schemas.openxmlformats.org/officeDocument/2006/relationships/image" Target="../media/image8.gi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 Id="rId3" Type="http://schemas.openxmlformats.org/officeDocument/2006/relationships/image" Target="../media/image1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0.xml"/><Relationship Id="rId3" Type="http://schemas.openxmlformats.org/officeDocument/2006/relationships/image" Target="../media/image4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 Id="rId3" Type="http://schemas.openxmlformats.org/officeDocument/2006/relationships/hyperlink" Target="http://drive.google.com/file/d/1ApCfOumV2xQsTwCHJt3k9MZahAm81sTW/view" TargetMode="Externa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37.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20.png"/><Relationship Id="rId4" Type="http://schemas.openxmlformats.org/officeDocument/2006/relationships/image" Target="../media/image16.gif"/><Relationship Id="rId5" Type="http://schemas.openxmlformats.org/officeDocument/2006/relationships/image" Target="../media/image40.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 Id="rId3" Type="http://schemas.openxmlformats.org/officeDocument/2006/relationships/image" Target="../media/image24.png"/><Relationship Id="rId4" Type="http://schemas.openxmlformats.org/officeDocument/2006/relationships/image" Target="../media/image23.png"/><Relationship Id="rId5" Type="http://schemas.openxmlformats.org/officeDocument/2006/relationships/image" Target="../media/image29.png"/><Relationship Id="rId6" Type="http://schemas.openxmlformats.org/officeDocument/2006/relationships/image" Target="../media/image26.png"/><Relationship Id="rId7" Type="http://schemas.openxmlformats.org/officeDocument/2006/relationships/image" Target="../media/image25.png"/></Relationships>
</file>

<file path=ppt/slides/_rels/slide15.xml.rels><?xml version="1.0" encoding="UTF-8" standalone="yes"?><Relationships xmlns="http://schemas.openxmlformats.org/package/2006/relationships"><Relationship Id="rId11" Type="http://schemas.openxmlformats.org/officeDocument/2006/relationships/image" Target="../media/image34.png"/><Relationship Id="rId10" Type="http://schemas.openxmlformats.org/officeDocument/2006/relationships/image" Target="../media/image35.png"/><Relationship Id="rId13" Type="http://schemas.openxmlformats.org/officeDocument/2006/relationships/image" Target="../media/image30.png"/><Relationship Id="rId12" Type="http://schemas.openxmlformats.org/officeDocument/2006/relationships/image" Target="../media/image38.png"/><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28.jpg"/><Relationship Id="rId4" Type="http://schemas.openxmlformats.org/officeDocument/2006/relationships/image" Target="../media/image18.jpg"/><Relationship Id="rId9" Type="http://schemas.openxmlformats.org/officeDocument/2006/relationships/image" Target="../media/image27.png"/><Relationship Id="rId14" Type="http://schemas.openxmlformats.org/officeDocument/2006/relationships/image" Target="../media/image36.png"/><Relationship Id="rId5" Type="http://schemas.openxmlformats.org/officeDocument/2006/relationships/image" Target="../media/image22.jpg"/><Relationship Id="rId6" Type="http://schemas.openxmlformats.org/officeDocument/2006/relationships/image" Target="../media/image32.jpg"/><Relationship Id="rId7" Type="http://schemas.openxmlformats.org/officeDocument/2006/relationships/image" Target="../media/image33.jpg"/><Relationship Id="rId8" Type="http://schemas.openxmlformats.org/officeDocument/2006/relationships/image" Target="../media/image21.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39.png"/><Relationship Id="rId4" Type="http://schemas.openxmlformats.org/officeDocument/2006/relationships/image" Target="../media/image3.png"/><Relationship Id="rId5" Type="http://schemas.openxmlformats.org/officeDocument/2006/relationships/image" Target="../media/image9.png"/><Relationship Id="rId6" Type="http://schemas.openxmlformats.org/officeDocument/2006/relationships/hyperlink" Target="http://drive.google.com/file/d/1XEyUhTdDgmZpvCy4_d0db-Iw80IsD4Ol/view" TargetMode="External"/><Relationship Id="rId7" Type="http://schemas.openxmlformats.org/officeDocument/2006/relationships/image" Target="../media/image6.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hyperlink" Target="http://www.bbc.co.uk/news/uk-england-3429255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hyperlink" Target="https://pro.similarweb.com/#/digitalsuite/websiteanalysis/audience-demographics/" TargetMode="External"/><Relationship Id="rId4" Type="http://schemas.openxmlformats.org/officeDocument/2006/relationships/hyperlink" Target="https://pro.similarweb.com/#/digitalsuite/websiteanalysis/audience-demographic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 name="Shape 98"/>
        <p:cNvGrpSpPr/>
        <p:nvPr/>
      </p:nvGrpSpPr>
      <p:grpSpPr>
        <a:xfrm>
          <a:off x="0" y="0"/>
          <a:ext cx="0" cy="0"/>
          <a:chOff x="0" y="0"/>
          <a:chExt cx="0" cy="0"/>
        </a:xfrm>
      </p:grpSpPr>
      <p:pic>
        <p:nvPicPr>
          <p:cNvPr descr="A green logo with a white background&#10;&#10;Description automatically generated" id="99" name="Google Shape;99;p25"/>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descr="A yellow text on a red background&#10;&#10;Description automatically generated" id="100" name="Google Shape;100;p25"/>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101" name="Google Shape;101;p25"/>
          <p:cNvSpPr txBox="1"/>
          <p:nvPr/>
        </p:nvSpPr>
        <p:spPr>
          <a:xfrm>
            <a:off x="304800" y="378505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
        <p:nvSpPr>
          <p:cNvPr id="102" name="Google Shape;102;p25"/>
          <p:cNvSpPr txBox="1"/>
          <p:nvPr/>
        </p:nvSpPr>
        <p:spPr>
          <a:xfrm>
            <a:off x="7066050" y="1032925"/>
            <a:ext cx="1132200" cy="55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Arwen</a:t>
            </a:r>
            <a:endParaRPr b="1" sz="2400">
              <a:solidFill>
                <a:schemeClr val="dk1"/>
              </a:solidFill>
              <a:highlight>
                <a:schemeClr val="lt1"/>
              </a:highlight>
            </a:endParaRPr>
          </a:p>
        </p:txBody>
      </p:sp>
      <p:sp>
        <p:nvSpPr>
          <p:cNvPr id="103" name="Google Shape;103;p25"/>
          <p:cNvSpPr txBox="1"/>
          <p:nvPr/>
        </p:nvSpPr>
        <p:spPr>
          <a:xfrm>
            <a:off x="7132875" y="1840838"/>
            <a:ext cx="1132200" cy="55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Daisy</a:t>
            </a:r>
            <a:endParaRPr b="1" sz="2400">
              <a:solidFill>
                <a:schemeClr val="dk1"/>
              </a:solidFill>
              <a:highlight>
                <a:schemeClr val="lt1"/>
              </a:highlight>
            </a:endParaRPr>
          </a:p>
        </p:txBody>
      </p:sp>
      <p:sp>
        <p:nvSpPr>
          <p:cNvPr id="104" name="Google Shape;104;p25"/>
          <p:cNvSpPr txBox="1"/>
          <p:nvPr/>
        </p:nvSpPr>
        <p:spPr>
          <a:xfrm>
            <a:off x="7066050" y="2712325"/>
            <a:ext cx="1132200" cy="55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Karina</a:t>
            </a:r>
            <a:endParaRPr b="1" sz="2400">
              <a:solidFill>
                <a:schemeClr val="dk1"/>
              </a:solidFill>
              <a:highlight>
                <a:schemeClr val="lt1"/>
              </a:highlight>
            </a:endParaRPr>
          </a:p>
        </p:txBody>
      </p:sp>
      <p:sp>
        <p:nvSpPr>
          <p:cNvPr id="105" name="Google Shape;105;p25"/>
          <p:cNvSpPr txBox="1"/>
          <p:nvPr/>
        </p:nvSpPr>
        <p:spPr>
          <a:xfrm>
            <a:off x="7282800" y="3479525"/>
            <a:ext cx="698700" cy="55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Nia</a:t>
            </a:r>
            <a:endParaRPr b="1" sz="2400">
              <a:solidFill>
                <a:schemeClr val="dk1"/>
              </a:solidFill>
              <a:highlight>
                <a:schemeClr val="lt1"/>
              </a:highlight>
            </a:endParaRPr>
          </a:p>
        </p:txBody>
      </p:sp>
      <p:sp>
        <p:nvSpPr>
          <p:cNvPr id="106" name="Google Shape;106;p25"/>
          <p:cNvSpPr txBox="1"/>
          <p:nvPr/>
        </p:nvSpPr>
        <p:spPr>
          <a:xfrm>
            <a:off x="5324275" y="192755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07" name="Google Shape;107;p25" title="ticket to the band - Made with Clipchamp_1736442521818.mp4">
            <a:hlinkClick r:id="rId6"/>
          </p:cNvPr>
          <p:cNvPicPr preferRelativeResize="0"/>
          <p:nvPr/>
        </p:nvPicPr>
        <p:blipFill>
          <a:blip r:embed="rId7">
            <a:alphaModFix/>
          </a:blip>
          <a:stretch>
            <a:fillRect/>
          </a:stretch>
        </p:blipFill>
        <p:spPr>
          <a:xfrm>
            <a:off x="8324275" y="4440925"/>
            <a:ext cx="819725" cy="3878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7"/>
                                        </p:tgtEl>
                                        <p:attrNameLst>
                                          <p:attrName>style.visibility</p:attrName>
                                        </p:attrNameLst>
                                      </p:cBhvr>
                                      <p:to>
                                        <p:strVal val="visible"/>
                                      </p:to>
                                    </p:set>
                                    <p:animEffect filter="fade" transition="in">
                                      <p:cBhvr>
                                        <p:cTn dur="1000"/>
                                        <p:tgtEl>
                                          <p:spTgt spid="10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9"/>
                                        </p:tgtEl>
                                        <p:attrNameLst>
                                          <p:attrName>style.visibility</p:attrName>
                                        </p:attrNameLst>
                                      </p:cBhvr>
                                      <p:to>
                                        <p:strVal val="visible"/>
                                      </p:to>
                                    </p:set>
                                    <p:anim calcmode="lin" valueType="num">
                                      <p:cBhvr additive="base">
                                        <p:cTn dur="1000"/>
                                        <p:tgtEl>
                                          <p:spTgt spid="99"/>
                                        </p:tgtEl>
                                        <p:attrNameLst>
                                          <p:attrName>ppt_w</p:attrName>
                                        </p:attrNameLst>
                                      </p:cBhvr>
                                      <p:tavLst>
                                        <p:tav fmla="" tm="0">
                                          <p:val>
                                            <p:strVal val="0"/>
                                          </p:val>
                                        </p:tav>
                                        <p:tav fmla="" tm="100000">
                                          <p:val>
                                            <p:strVal val="#ppt_w"/>
                                          </p:val>
                                        </p:tav>
                                      </p:tavLst>
                                    </p:anim>
                                    <p:anim calcmode="lin" valueType="num">
                                      <p:cBhvr additive="base">
                                        <p:cTn dur="1000"/>
                                        <p:tgtEl>
                                          <p:spTgt spid="99"/>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00"/>
                                        </p:tgtEl>
                                        <p:attrNameLst>
                                          <p:attrName>style.visibility</p:attrName>
                                        </p:attrNameLst>
                                      </p:cBhvr>
                                      <p:to>
                                        <p:strVal val="visible"/>
                                      </p:to>
                                    </p:set>
                                    <p:anim calcmode="lin" valueType="num">
                                      <p:cBhvr additive="base">
                                        <p:cTn dur="1000"/>
                                        <p:tgtEl>
                                          <p:spTgt spid="100"/>
                                        </p:tgtEl>
                                        <p:attrNameLst>
                                          <p:attrName>ppt_w</p:attrName>
                                        </p:attrNameLst>
                                      </p:cBhvr>
                                      <p:tavLst>
                                        <p:tav fmla="" tm="0">
                                          <p:val>
                                            <p:strVal val="0"/>
                                          </p:val>
                                        </p:tav>
                                        <p:tav fmla="" tm="100000">
                                          <p:val>
                                            <p:strVal val="#ppt_w"/>
                                          </p:val>
                                        </p:tav>
                                      </p:tavLst>
                                    </p:anim>
                                    <p:anim calcmode="lin" valueType="num">
                                      <p:cBhvr additive="base">
                                        <p:cTn dur="1000"/>
                                        <p:tgtEl>
                                          <p:spTgt spid="100"/>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2"/>
                                        </p:tgtEl>
                                        <p:attrNameLst>
                                          <p:attrName>style.visibility</p:attrName>
                                        </p:attrNameLst>
                                      </p:cBhvr>
                                      <p:to>
                                        <p:strVal val="visible"/>
                                      </p:to>
                                    </p:set>
                                    <p:anim calcmode="lin" valueType="num">
                                      <p:cBhvr additive="base">
                                        <p:cTn dur="1000"/>
                                        <p:tgtEl>
                                          <p:spTgt spid="10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3"/>
                                        </p:tgtEl>
                                        <p:attrNameLst>
                                          <p:attrName>style.visibility</p:attrName>
                                        </p:attrNameLst>
                                      </p:cBhvr>
                                      <p:to>
                                        <p:strVal val="visible"/>
                                      </p:to>
                                    </p:set>
                                    <p:anim calcmode="lin" valueType="num">
                                      <p:cBhvr additive="base">
                                        <p:cTn dur="1000"/>
                                        <p:tgtEl>
                                          <p:spTgt spid="10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4"/>
                                        </p:tgtEl>
                                        <p:attrNameLst>
                                          <p:attrName>style.visibility</p:attrName>
                                        </p:attrNameLst>
                                      </p:cBhvr>
                                      <p:to>
                                        <p:strVal val="visible"/>
                                      </p:to>
                                    </p:set>
                                    <p:anim calcmode="lin" valueType="num">
                                      <p:cBhvr additive="base">
                                        <p:cTn dur="1000"/>
                                        <p:tgtEl>
                                          <p:spTgt spid="10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5"/>
                                        </p:tgtEl>
                                        <p:attrNameLst>
                                          <p:attrName>style.visibility</p:attrName>
                                        </p:attrNameLst>
                                      </p:cBhvr>
                                      <p:to>
                                        <p:strVal val="visible"/>
                                      </p:to>
                                    </p:set>
                                    <p:anim calcmode="lin" valueType="num">
                                      <p:cBhvr additive="base">
                                        <p:cTn dur="1000"/>
                                        <p:tgtEl>
                                          <p:spTgt spid="10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11" name="Shape 111"/>
        <p:cNvGrpSpPr/>
        <p:nvPr/>
      </p:nvGrpSpPr>
      <p:grpSpPr>
        <a:xfrm>
          <a:off x="0" y="0"/>
          <a:ext cx="0" cy="0"/>
          <a:chOff x="0" y="0"/>
          <a:chExt cx="0" cy="0"/>
        </a:xfrm>
      </p:grpSpPr>
      <p:sp>
        <p:nvSpPr>
          <p:cNvPr id="112" name="Google Shape;112;p26"/>
          <p:cNvSpPr txBox="1"/>
          <p:nvPr/>
        </p:nvSpPr>
        <p:spPr>
          <a:xfrm>
            <a:off x="361200" y="346750"/>
            <a:ext cx="42960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400" u="sng">
                <a:solidFill>
                  <a:schemeClr val="dk1"/>
                </a:solidFill>
                <a:latin typeface="Playfair Display"/>
                <a:ea typeface="Playfair Display"/>
                <a:cs typeface="Playfair Display"/>
                <a:sym typeface="Playfair Display"/>
              </a:rPr>
              <a:t>Introduction</a:t>
            </a:r>
            <a:r>
              <a:rPr lang="en-GB" sz="4400">
                <a:solidFill>
                  <a:schemeClr val="dk1"/>
                </a:solidFill>
                <a:latin typeface="Playfair Display"/>
                <a:ea typeface="Playfair Display"/>
                <a:cs typeface="Playfair Display"/>
                <a:sym typeface="Playfair Display"/>
              </a:rPr>
              <a:t>​</a:t>
            </a:r>
            <a:endParaRPr>
              <a:latin typeface="Playfair Display"/>
              <a:ea typeface="Playfair Display"/>
              <a:cs typeface="Playfair Display"/>
              <a:sym typeface="Playfair Display"/>
            </a:endParaRPr>
          </a:p>
        </p:txBody>
      </p:sp>
      <p:cxnSp>
        <p:nvCxnSpPr>
          <p:cNvPr id="113" name="Google Shape;113;p26"/>
          <p:cNvCxnSpPr>
            <a:stCxn id="114" idx="2"/>
            <a:endCxn id="115" idx="1"/>
          </p:cNvCxnSpPr>
          <p:nvPr/>
        </p:nvCxnSpPr>
        <p:spPr>
          <a:xfrm>
            <a:off x="1835250" y="3033600"/>
            <a:ext cx="1017000" cy="8946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16" name="Google Shape;116;p26"/>
          <p:cNvCxnSpPr>
            <a:stCxn id="114" idx="2"/>
            <a:endCxn id="117" idx="1"/>
          </p:cNvCxnSpPr>
          <p:nvPr/>
        </p:nvCxnSpPr>
        <p:spPr>
          <a:xfrm flipH="1" rot="10800000">
            <a:off x="1835250" y="2354700"/>
            <a:ext cx="1017000" cy="678900"/>
          </a:xfrm>
          <a:prstGeom prst="bentConnector3">
            <a:avLst>
              <a:gd fmla="val 50000" name="adj1"/>
            </a:avLst>
          </a:prstGeom>
          <a:noFill/>
          <a:ln cap="flat" cmpd="sng" w="9525">
            <a:solidFill>
              <a:srgbClr val="C2C2C2"/>
            </a:solidFill>
            <a:prstDash val="solid"/>
            <a:round/>
            <a:headEnd len="sm" w="sm" type="none"/>
            <a:tailEnd len="sm" w="sm" type="none"/>
          </a:ln>
        </p:spPr>
      </p:cxnSp>
      <p:sp>
        <p:nvSpPr>
          <p:cNvPr id="114" name="Google Shape;114;p26"/>
          <p:cNvSpPr/>
          <p:nvPr/>
        </p:nvSpPr>
        <p:spPr>
          <a:xfrm rot="-5400000">
            <a:off x="-48000" y="2770950"/>
            <a:ext cx="3241200" cy="525300"/>
          </a:xfrm>
          <a:prstGeom prst="roundRect">
            <a:avLst>
              <a:gd fmla="val 16667" name="adj"/>
            </a:avLst>
          </a:prstGeom>
          <a:solidFill>
            <a:srgbClr val="93C47D"/>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Reading festival GWR for train travel</a:t>
            </a:r>
            <a:endParaRPr sz="1100">
              <a:solidFill>
                <a:srgbClr val="FFFFFF"/>
              </a:solidFill>
              <a:latin typeface="Roboto"/>
              <a:ea typeface="Roboto"/>
              <a:cs typeface="Roboto"/>
              <a:sym typeface="Roboto"/>
            </a:endParaRPr>
          </a:p>
        </p:txBody>
      </p:sp>
      <p:sp>
        <p:nvSpPr>
          <p:cNvPr id="117" name="Google Shape;117;p26"/>
          <p:cNvSpPr/>
          <p:nvPr/>
        </p:nvSpPr>
        <p:spPr>
          <a:xfrm>
            <a:off x="2852250" y="2092049"/>
            <a:ext cx="2020500" cy="525300"/>
          </a:xfrm>
          <a:prstGeom prst="roundRect">
            <a:avLst>
              <a:gd fmla="val 16667" name="adj"/>
            </a:avLst>
          </a:prstGeom>
          <a:solidFill>
            <a:srgbClr val="6AA84F"/>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GB" sz="1100">
                <a:solidFill>
                  <a:srgbClr val="FFFFFF"/>
                </a:solidFill>
                <a:latin typeface="Roboto"/>
                <a:ea typeface="Roboto"/>
                <a:cs typeface="Roboto"/>
                <a:sym typeface="Roboto"/>
              </a:rPr>
              <a:t>                    Aim</a:t>
            </a:r>
            <a:endParaRPr sz="1100">
              <a:solidFill>
                <a:srgbClr val="FFFFFF"/>
              </a:solidFill>
              <a:latin typeface="Roboto"/>
              <a:ea typeface="Roboto"/>
              <a:cs typeface="Roboto"/>
              <a:sym typeface="Roboto"/>
            </a:endParaRPr>
          </a:p>
        </p:txBody>
      </p:sp>
      <p:sp>
        <p:nvSpPr>
          <p:cNvPr id="115" name="Google Shape;115;p26"/>
          <p:cNvSpPr/>
          <p:nvPr/>
        </p:nvSpPr>
        <p:spPr>
          <a:xfrm>
            <a:off x="2852250" y="3665649"/>
            <a:ext cx="2020500" cy="525300"/>
          </a:xfrm>
          <a:prstGeom prst="roundRect">
            <a:avLst>
              <a:gd fmla="val 16667" name="adj"/>
            </a:avLst>
          </a:prstGeom>
          <a:solidFill>
            <a:srgbClr val="6AA84F"/>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Objective</a:t>
            </a:r>
            <a:endParaRPr sz="1100">
              <a:solidFill>
                <a:srgbClr val="FFFFFF"/>
              </a:solidFill>
              <a:latin typeface="Roboto"/>
              <a:ea typeface="Roboto"/>
              <a:cs typeface="Roboto"/>
              <a:sym typeface="Roboto"/>
            </a:endParaRPr>
          </a:p>
        </p:txBody>
      </p:sp>
      <p:sp>
        <p:nvSpPr>
          <p:cNvPr id="118" name="Google Shape;118;p26"/>
          <p:cNvSpPr/>
          <p:nvPr/>
        </p:nvSpPr>
        <p:spPr>
          <a:xfrm>
            <a:off x="5482350" y="2123850"/>
            <a:ext cx="2400900" cy="895800"/>
          </a:xfrm>
          <a:prstGeom prst="roundRect">
            <a:avLst>
              <a:gd fmla="val 16667" name="adj"/>
            </a:avLst>
          </a:prstGeom>
          <a:solidFill>
            <a:srgbClr val="38761D"/>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Group train travel to Reading festival on GWR from South Wales</a:t>
            </a:r>
            <a:endParaRPr sz="1100">
              <a:solidFill>
                <a:srgbClr val="FFFFFF"/>
              </a:solidFill>
              <a:latin typeface="Roboto"/>
              <a:ea typeface="Roboto"/>
              <a:cs typeface="Roboto"/>
              <a:sym typeface="Roboto"/>
            </a:endParaRPr>
          </a:p>
        </p:txBody>
      </p:sp>
      <p:sp>
        <p:nvSpPr>
          <p:cNvPr id="119" name="Google Shape;119;p26"/>
          <p:cNvSpPr/>
          <p:nvPr/>
        </p:nvSpPr>
        <p:spPr>
          <a:xfrm>
            <a:off x="5482350" y="3168456"/>
            <a:ext cx="2400900" cy="724500"/>
          </a:xfrm>
          <a:prstGeom prst="roundRect">
            <a:avLst>
              <a:gd fmla="val 16667" name="adj"/>
            </a:avLst>
          </a:prstGeom>
          <a:solidFill>
            <a:srgbClr val="38761D"/>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Focus the age demographic on 18-30 through social media</a:t>
            </a:r>
            <a:endParaRPr sz="1100">
              <a:solidFill>
                <a:srgbClr val="FFFFFF"/>
              </a:solidFill>
              <a:latin typeface="Roboto"/>
              <a:ea typeface="Roboto"/>
              <a:cs typeface="Roboto"/>
              <a:sym typeface="Roboto"/>
            </a:endParaRPr>
          </a:p>
        </p:txBody>
      </p:sp>
      <p:cxnSp>
        <p:nvCxnSpPr>
          <p:cNvPr id="120" name="Google Shape;120;p26"/>
          <p:cNvCxnSpPr>
            <a:stCxn id="117" idx="3"/>
            <a:endCxn id="118" idx="1"/>
          </p:cNvCxnSpPr>
          <p:nvPr/>
        </p:nvCxnSpPr>
        <p:spPr>
          <a:xfrm>
            <a:off x="4872750" y="2354699"/>
            <a:ext cx="609600" cy="2172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21" name="Google Shape;121;p26"/>
          <p:cNvCxnSpPr>
            <a:stCxn id="119" idx="1"/>
            <a:endCxn id="115" idx="3"/>
          </p:cNvCxnSpPr>
          <p:nvPr/>
        </p:nvCxnSpPr>
        <p:spPr>
          <a:xfrm flipH="1">
            <a:off x="4872750" y="3530706"/>
            <a:ext cx="609600" cy="397500"/>
          </a:xfrm>
          <a:prstGeom prst="bentConnector3">
            <a:avLst>
              <a:gd fmla="val 50000" name="adj1"/>
            </a:avLst>
          </a:prstGeom>
          <a:noFill/>
          <a:ln cap="flat" cmpd="sng" w="9525">
            <a:solidFill>
              <a:srgbClr val="C2C2C2"/>
            </a:solidFill>
            <a:prstDash val="solid"/>
            <a:round/>
            <a:headEnd len="sm" w="sm" type="none"/>
            <a:tailEnd len="sm" w="sm" type="non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2"/>
                                        </p:tgtEl>
                                        <p:attrNameLst>
                                          <p:attrName>style.visibility</p:attrName>
                                        </p:attrNameLst>
                                      </p:cBhvr>
                                      <p:to>
                                        <p:strVal val="visible"/>
                                      </p:to>
                                    </p:set>
                                    <p:anim calcmode="lin" valueType="num">
                                      <p:cBhvr additive="base">
                                        <p:cTn dur="1000"/>
                                        <p:tgtEl>
                                          <p:spTgt spid="112"/>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25" name="Shape 125"/>
        <p:cNvGrpSpPr/>
        <p:nvPr/>
      </p:nvGrpSpPr>
      <p:grpSpPr>
        <a:xfrm>
          <a:off x="0" y="0"/>
          <a:ext cx="0" cy="0"/>
          <a:chOff x="0" y="0"/>
          <a:chExt cx="0" cy="0"/>
        </a:xfrm>
      </p:grpSpPr>
      <p:sp>
        <p:nvSpPr>
          <p:cNvPr id="126" name="Google Shape;126;p27"/>
          <p:cNvSpPr txBox="1"/>
          <p:nvPr/>
        </p:nvSpPr>
        <p:spPr>
          <a:xfrm>
            <a:off x="294975" y="152400"/>
            <a:ext cx="7933500" cy="1569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Campaign </a:t>
            </a:r>
            <a:endParaRPr b="1" sz="4500" u="sng">
              <a:solidFill>
                <a:schemeClr val="dk1"/>
              </a:solidFill>
              <a:latin typeface="Playfair Display"/>
              <a:ea typeface="Playfair Display"/>
              <a:cs typeface="Playfair Display"/>
              <a:sym typeface="Playfair Display"/>
            </a:endParaRPr>
          </a:p>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Presentation​</a:t>
            </a:r>
            <a:endParaRPr b="1" sz="4500" u="sng">
              <a:latin typeface="Playfair Display"/>
              <a:ea typeface="Playfair Display"/>
              <a:cs typeface="Playfair Display"/>
              <a:sym typeface="Playfair Display"/>
            </a:endParaRPr>
          </a:p>
        </p:txBody>
      </p:sp>
      <p:sp>
        <p:nvSpPr>
          <p:cNvPr id="127" name="Google Shape;127;p27"/>
          <p:cNvSpPr txBox="1"/>
          <p:nvPr/>
        </p:nvSpPr>
        <p:spPr>
          <a:xfrm>
            <a:off x="92200" y="1828000"/>
            <a:ext cx="6366300" cy="3103200"/>
          </a:xfrm>
          <a:prstGeom prst="rect">
            <a:avLst/>
          </a:prstGeom>
          <a:noFill/>
          <a:ln>
            <a:noFill/>
          </a:ln>
        </p:spPr>
        <p:txBody>
          <a:bodyPr anchorCtr="0" anchor="t" bIns="91425" lIns="91425" spcFirstLastPara="1" rIns="91425" wrap="square" tIns="91425">
            <a:spAutoFit/>
          </a:bodyPr>
          <a:lstStyle/>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Visual Displays and Images​</a:t>
            </a:r>
            <a:endParaRPr sz="2400">
              <a:solidFill>
                <a:schemeClr val="dk1"/>
              </a:solidFill>
            </a:endParaRPr>
          </a:p>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Branding​</a:t>
            </a:r>
            <a:endParaRPr sz="2400">
              <a:solidFill>
                <a:schemeClr val="dk1"/>
              </a:solidFill>
            </a:endParaRPr>
          </a:p>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Key Messages​</a:t>
            </a:r>
            <a:endParaRPr sz="2400">
              <a:solidFill>
                <a:schemeClr val="dk1"/>
              </a:solidFill>
            </a:endParaRPr>
          </a:p>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Hashtags​</a:t>
            </a:r>
            <a:endParaRPr sz="2400">
              <a:solidFill>
                <a:schemeClr val="dk1"/>
              </a:solidFill>
            </a:endParaRPr>
          </a:p>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Strapline​</a:t>
            </a:r>
            <a:endParaRPr sz="2400">
              <a:solidFill>
                <a:schemeClr val="dk1"/>
              </a:solidFill>
            </a:endParaRPr>
          </a:p>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Content Ideas​</a:t>
            </a:r>
            <a:endParaRPr sz="2400">
              <a:solidFill>
                <a:schemeClr val="dk1"/>
              </a:solidFill>
            </a:endParaRPr>
          </a:p>
          <a:p>
            <a:pPr indent="-269875" lvl="0" marL="558800" rtl="0" algn="l">
              <a:lnSpc>
                <a:spcPct val="115000"/>
              </a:lnSpc>
              <a:spcBef>
                <a:spcPts val="0"/>
              </a:spcBef>
              <a:spcAft>
                <a:spcPts val="0"/>
              </a:spcAft>
              <a:buClr>
                <a:schemeClr val="dk1"/>
              </a:buClr>
              <a:buSzPts val="650"/>
              <a:buFont typeface="Arial"/>
              <a:buChar char="●"/>
            </a:pPr>
            <a:r>
              <a:rPr lang="en-GB" sz="2400">
                <a:solidFill>
                  <a:schemeClr val="dk1"/>
                </a:solidFill>
              </a:rPr>
              <a:t>Visual and Video Content​</a:t>
            </a:r>
            <a:endParaRPr sz="2400">
              <a:solidFill>
                <a:schemeClr val="dk1"/>
              </a:solidFill>
            </a:endParaRPr>
          </a:p>
        </p:txBody>
      </p:sp>
      <p:pic>
        <p:nvPicPr>
          <p:cNvPr descr="A green cover with a green and black cover with trains&#10;&#10;Description automatically generated" id="128" name="Google Shape;128;p27"/>
          <p:cNvPicPr preferRelativeResize="0"/>
          <p:nvPr/>
        </p:nvPicPr>
        <p:blipFill>
          <a:blip r:embed="rId3">
            <a:alphaModFix/>
          </a:blip>
          <a:stretch>
            <a:fillRect/>
          </a:stretch>
        </p:blipFill>
        <p:spPr>
          <a:xfrm>
            <a:off x="5667375" y="0"/>
            <a:ext cx="3476625" cy="51435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26"/>
                                        </p:tgtEl>
                                        <p:attrNameLst>
                                          <p:attrName>style.visibility</p:attrName>
                                        </p:attrNameLst>
                                      </p:cBhvr>
                                      <p:to>
                                        <p:strVal val="visible"/>
                                      </p:to>
                                    </p:set>
                                    <p:anim calcmode="lin" valueType="num">
                                      <p:cBhvr additive="base">
                                        <p:cTn dur="1000"/>
                                        <p:tgtEl>
                                          <p:spTgt spid="126"/>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27"/>
                                        </p:tgtEl>
                                        <p:attrNameLst>
                                          <p:attrName>style.visibility</p:attrName>
                                        </p:attrNameLst>
                                      </p:cBhvr>
                                      <p:to>
                                        <p:strVal val="visible"/>
                                      </p:to>
                                    </p:set>
                                    <p:anim calcmode="lin" valueType="num">
                                      <p:cBhvr additive="base">
                                        <p:cTn dur="1000"/>
                                        <p:tgtEl>
                                          <p:spTgt spid="127"/>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8"/>
                                        </p:tgtEl>
                                        <p:attrNameLst>
                                          <p:attrName>style.visibility</p:attrName>
                                        </p:attrNameLst>
                                      </p:cBhvr>
                                      <p:to>
                                        <p:strVal val="visible"/>
                                      </p:to>
                                    </p:set>
                                    <p:animEffect filter="fade" transition="in">
                                      <p:cBhvr>
                                        <p:cTn dur="1000"/>
                                        <p:tgtEl>
                                          <p:spTgt spid="12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32" name="Shape 132"/>
        <p:cNvGrpSpPr/>
        <p:nvPr/>
      </p:nvGrpSpPr>
      <p:grpSpPr>
        <a:xfrm>
          <a:off x="0" y="0"/>
          <a:ext cx="0" cy="0"/>
          <a:chOff x="0" y="0"/>
          <a:chExt cx="0" cy="0"/>
        </a:xfrm>
      </p:grpSpPr>
      <p:sp>
        <p:nvSpPr>
          <p:cNvPr id="133" name="Google Shape;133;p28"/>
          <p:cNvSpPr txBox="1"/>
          <p:nvPr/>
        </p:nvSpPr>
        <p:spPr>
          <a:xfrm>
            <a:off x="424000" y="331825"/>
            <a:ext cx="6919500" cy="1569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Visual Displays and Images​</a:t>
            </a:r>
            <a:endParaRPr b="1" sz="4500" u="sng">
              <a:latin typeface="Playfair Display"/>
              <a:ea typeface="Playfair Display"/>
              <a:cs typeface="Playfair Display"/>
              <a:sym typeface="Playfair Display"/>
            </a:endParaRPr>
          </a:p>
        </p:txBody>
      </p:sp>
      <p:sp>
        <p:nvSpPr>
          <p:cNvPr id="134" name="Google Shape;134;p28"/>
          <p:cNvSpPr txBox="1"/>
          <p:nvPr/>
        </p:nvSpPr>
        <p:spPr>
          <a:xfrm>
            <a:off x="378525" y="1901725"/>
            <a:ext cx="6835800" cy="200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135" name="Google Shape;135;p28"/>
          <p:cNvPicPr preferRelativeResize="0"/>
          <p:nvPr/>
        </p:nvPicPr>
        <p:blipFill>
          <a:blip r:embed="rId3">
            <a:alphaModFix/>
          </a:blip>
          <a:stretch>
            <a:fillRect/>
          </a:stretch>
        </p:blipFill>
        <p:spPr>
          <a:xfrm>
            <a:off x="3371087" y="1502000"/>
            <a:ext cx="2139525" cy="2139525"/>
          </a:xfrm>
          <a:prstGeom prst="rect">
            <a:avLst/>
          </a:prstGeom>
          <a:noFill/>
          <a:ln>
            <a:noFill/>
          </a:ln>
        </p:spPr>
      </p:pic>
      <p:pic>
        <p:nvPicPr>
          <p:cNvPr id="136" name="Google Shape;136;p28"/>
          <p:cNvPicPr preferRelativeResize="0"/>
          <p:nvPr/>
        </p:nvPicPr>
        <p:blipFill>
          <a:blip r:embed="rId4">
            <a:alphaModFix/>
          </a:blip>
          <a:stretch>
            <a:fillRect/>
          </a:stretch>
        </p:blipFill>
        <p:spPr>
          <a:xfrm>
            <a:off x="6392126" y="1110276"/>
            <a:ext cx="2027025" cy="2531260"/>
          </a:xfrm>
          <a:prstGeom prst="rect">
            <a:avLst/>
          </a:prstGeom>
          <a:noFill/>
          <a:ln>
            <a:noFill/>
          </a:ln>
        </p:spPr>
      </p:pic>
      <p:pic>
        <p:nvPicPr>
          <p:cNvPr id="137" name="Google Shape;137;p28"/>
          <p:cNvPicPr preferRelativeResize="0"/>
          <p:nvPr/>
        </p:nvPicPr>
        <p:blipFill>
          <a:blip r:embed="rId5">
            <a:alphaModFix/>
          </a:blip>
          <a:stretch>
            <a:fillRect/>
          </a:stretch>
        </p:blipFill>
        <p:spPr>
          <a:xfrm>
            <a:off x="677747" y="2217613"/>
            <a:ext cx="1938525" cy="1372225"/>
          </a:xfrm>
          <a:prstGeom prst="rect">
            <a:avLst/>
          </a:prstGeom>
          <a:noFill/>
          <a:ln>
            <a:noFill/>
          </a:ln>
        </p:spPr>
      </p:pic>
      <p:pic>
        <p:nvPicPr>
          <p:cNvPr id="138" name="Google Shape;138;p28"/>
          <p:cNvPicPr preferRelativeResize="0"/>
          <p:nvPr/>
        </p:nvPicPr>
        <p:blipFill rotWithShape="1">
          <a:blip r:embed="rId6">
            <a:alphaModFix/>
          </a:blip>
          <a:srcRect b="25100" l="6097" r="6923" t="24556"/>
          <a:stretch/>
        </p:blipFill>
        <p:spPr>
          <a:xfrm>
            <a:off x="295725" y="3905725"/>
            <a:ext cx="8552551" cy="1008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33"/>
                                        </p:tgtEl>
                                        <p:attrNameLst>
                                          <p:attrName>style.visibility</p:attrName>
                                        </p:attrNameLst>
                                      </p:cBhvr>
                                      <p:to>
                                        <p:strVal val="visible"/>
                                      </p:to>
                                    </p:set>
                                    <p:anim calcmode="lin" valueType="num">
                                      <p:cBhvr additive="base">
                                        <p:cTn dur="1000"/>
                                        <p:tgtEl>
                                          <p:spTgt spid="133"/>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5"/>
                                        </p:tgtEl>
                                        <p:attrNameLst>
                                          <p:attrName>style.visibility</p:attrName>
                                        </p:attrNameLst>
                                      </p:cBhvr>
                                      <p:to>
                                        <p:strVal val="visible"/>
                                      </p:to>
                                    </p:set>
                                    <p:animEffect filter="fade" transition="in">
                                      <p:cBhvr>
                                        <p:cTn dur="1000"/>
                                        <p:tgtEl>
                                          <p:spTgt spid="13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7"/>
                                        </p:tgtEl>
                                        <p:attrNameLst>
                                          <p:attrName>style.visibility</p:attrName>
                                        </p:attrNameLst>
                                      </p:cBhvr>
                                      <p:to>
                                        <p:strVal val="visible"/>
                                      </p:to>
                                    </p:set>
                                    <p:animEffect filter="fade" transition="in">
                                      <p:cBhvr>
                                        <p:cTn dur="1000"/>
                                        <p:tgtEl>
                                          <p:spTgt spid="13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6"/>
                                        </p:tgtEl>
                                        <p:attrNameLst>
                                          <p:attrName>style.visibility</p:attrName>
                                        </p:attrNameLst>
                                      </p:cBhvr>
                                      <p:to>
                                        <p:strVal val="visible"/>
                                      </p:to>
                                    </p:set>
                                    <p:animEffect filter="fade" transition="in">
                                      <p:cBhvr>
                                        <p:cTn dur="1000"/>
                                        <p:tgtEl>
                                          <p:spTgt spid="13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8"/>
                                        </p:tgtEl>
                                        <p:attrNameLst>
                                          <p:attrName>style.visibility</p:attrName>
                                        </p:attrNameLst>
                                      </p:cBhvr>
                                      <p:to>
                                        <p:strVal val="visible"/>
                                      </p:to>
                                    </p:set>
                                    <p:animEffect filter="fade" transition="in">
                                      <p:cBhvr>
                                        <p:cTn dur="1000"/>
                                        <p:tgtEl>
                                          <p:spTgt spid="13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42" name="Shape 142"/>
        <p:cNvGrpSpPr/>
        <p:nvPr/>
      </p:nvGrpSpPr>
      <p:grpSpPr>
        <a:xfrm>
          <a:off x="0" y="0"/>
          <a:ext cx="0" cy="0"/>
          <a:chOff x="0" y="0"/>
          <a:chExt cx="0" cy="0"/>
        </a:xfrm>
      </p:grpSpPr>
      <p:sp>
        <p:nvSpPr>
          <p:cNvPr id="143" name="Google Shape;143;p29"/>
          <p:cNvSpPr txBox="1"/>
          <p:nvPr/>
        </p:nvSpPr>
        <p:spPr>
          <a:xfrm>
            <a:off x="331825" y="202775"/>
            <a:ext cx="30000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Branding​</a:t>
            </a:r>
            <a:endParaRPr b="1" sz="4500" u="sng">
              <a:latin typeface="Playfair Display"/>
              <a:ea typeface="Playfair Display"/>
              <a:cs typeface="Playfair Display"/>
              <a:sym typeface="Playfair Display"/>
            </a:endParaRPr>
          </a:p>
        </p:txBody>
      </p:sp>
      <p:sp>
        <p:nvSpPr>
          <p:cNvPr id="144" name="Google Shape;144;p29"/>
          <p:cNvSpPr txBox="1"/>
          <p:nvPr/>
        </p:nvSpPr>
        <p:spPr>
          <a:xfrm>
            <a:off x="221225" y="1180538"/>
            <a:ext cx="6090000" cy="1111200"/>
          </a:xfrm>
          <a:prstGeom prst="rect">
            <a:avLst/>
          </a:prstGeom>
          <a:noFill/>
          <a:ln>
            <a:noFill/>
          </a:ln>
        </p:spPr>
        <p:txBody>
          <a:bodyPr anchorCtr="0" anchor="t" bIns="91425" lIns="91425" spcFirstLastPara="1" rIns="91425" wrap="square" tIns="91425">
            <a:spAutoFit/>
          </a:bodyPr>
          <a:lstStyle/>
          <a:p>
            <a:pPr indent="-285750" lvl="0" marL="546100" rtl="0" algn="l">
              <a:lnSpc>
                <a:spcPct val="115000"/>
              </a:lnSpc>
              <a:spcBef>
                <a:spcPts val="0"/>
              </a:spcBef>
              <a:spcAft>
                <a:spcPts val="0"/>
              </a:spcAft>
              <a:buClr>
                <a:schemeClr val="dk1"/>
              </a:buClr>
              <a:buSzPts val="900"/>
              <a:buFont typeface="Arial"/>
              <a:buChar char="●"/>
            </a:pPr>
            <a:r>
              <a:rPr lang="en-GB" sz="2800">
                <a:solidFill>
                  <a:schemeClr val="dk1"/>
                </a:solidFill>
              </a:rPr>
              <a:t>Gradients of the GWR colours (green/yellow)​</a:t>
            </a:r>
            <a:endParaRPr sz="2800">
              <a:solidFill>
                <a:schemeClr val="dk1"/>
              </a:solidFill>
            </a:endParaRPr>
          </a:p>
        </p:txBody>
      </p:sp>
      <p:pic>
        <p:nvPicPr>
          <p:cNvPr descr="Green Gradient Images - Free Download ..." id="145" name="Google Shape;145;p29"/>
          <p:cNvPicPr preferRelativeResize="0"/>
          <p:nvPr/>
        </p:nvPicPr>
        <p:blipFill>
          <a:blip r:embed="rId3">
            <a:alphaModFix/>
          </a:blip>
          <a:stretch>
            <a:fillRect/>
          </a:stretch>
        </p:blipFill>
        <p:spPr>
          <a:xfrm>
            <a:off x="6311225" y="392050"/>
            <a:ext cx="2480950" cy="1743640"/>
          </a:xfrm>
          <a:prstGeom prst="rect">
            <a:avLst/>
          </a:prstGeom>
          <a:noFill/>
          <a:ln>
            <a:noFill/>
          </a:ln>
        </p:spPr>
      </p:pic>
      <p:pic>
        <p:nvPicPr>
          <p:cNvPr descr="Dark Green Gradient: + 20 Gradient ..." id="146" name="Google Shape;146;p29"/>
          <p:cNvPicPr preferRelativeResize="0"/>
          <p:nvPr/>
        </p:nvPicPr>
        <p:blipFill>
          <a:blip r:embed="rId4">
            <a:alphaModFix/>
          </a:blip>
          <a:stretch>
            <a:fillRect/>
          </a:stretch>
        </p:blipFill>
        <p:spPr>
          <a:xfrm>
            <a:off x="4668330" y="2488500"/>
            <a:ext cx="3945620" cy="2409825"/>
          </a:xfrm>
          <a:prstGeom prst="rect">
            <a:avLst/>
          </a:prstGeom>
          <a:noFill/>
          <a:ln>
            <a:noFill/>
          </a:ln>
        </p:spPr>
      </p:pic>
      <p:pic>
        <p:nvPicPr>
          <p:cNvPr descr="Green Gradient Color Palette" id="147" name="Google Shape;147;p29"/>
          <p:cNvPicPr preferRelativeResize="0"/>
          <p:nvPr/>
        </p:nvPicPr>
        <p:blipFill>
          <a:blip r:embed="rId5">
            <a:alphaModFix/>
          </a:blip>
          <a:stretch>
            <a:fillRect/>
          </a:stretch>
        </p:blipFill>
        <p:spPr>
          <a:xfrm>
            <a:off x="417700" y="2488500"/>
            <a:ext cx="3486150" cy="24098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3"/>
                                        </p:tgtEl>
                                        <p:attrNameLst>
                                          <p:attrName>style.visibility</p:attrName>
                                        </p:attrNameLst>
                                      </p:cBhvr>
                                      <p:to>
                                        <p:strVal val="visible"/>
                                      </p:to>
                                    </p:set>
                                    <p:anim calcmode="lin" valueType="num">
                                      <p:cBhvr additive="base">
                                        <p:cTn dur="1000"/>
                                        <p:tgtEl>
                                          <p:spTgt spid="143"/>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4"/>
                                        </p:tgtEl>
                                        <p:attrNameLst>
                                          <p:attrName>style.visibility</p:attrName>
                                        </p:attrNameLst>
                                      </p:cBhvr>
                                      <p:to>
                                        <p:strVal val="visible"/>
                                      </p:to>
                                    </p:set>
                                    <p:anim calcmode="lin" valueType="num">
                                      <p:cBhvr additive="base">
                                        <p:cTn dur="1000"/>
                                        <p:tgtEl>
                                          <p:spTgt spid="144"/>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6"/>
                                        </p:tgtEl>
                                        <p:attrNameLst>
                                          <p:attrName>style.visibility</p:attrName>
                                        </p:attrNameLst>
                                      </p:cBhvr>
                                      <p:to>
                                        <p:strVal val="visible"/>
                                      </p:to>
                                    </p:set>
                                    <p:animEffect filter="fade" transition="in">
                                      <p:cBhvr>
                                        <p:cTn dur="1000"/>
                                        <p:tgtEl>
                                          <p:spTgt spid="14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5"/>
                                        </p:tgtEl>
                                        <p:attrNameLst>
                                          <p:attrName>style.visibility</p:attrName>
                                        </p:attrNameLst>
                                      </p:cBhvr>
                                      <p:to>
                                        <p:strVal val="visible"/>
                                      </p:to>
                                    </p:set>
                                    <p:animEffect filter="fade" transition="in">
                                      <p:cBhvr>
                                        <p:cTn dur="1000"/>
                                        <p:tgtEl>
                                          <p:spTgt spid="14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7"/>
                                        </p:tgtEl>
                                        <p:attrNameLst>
                                          <p:attrName>style.visibility</p:attrName>
                                        </p:attrNameLst>
                                      </p:cBhvr>
                                      <p:to>
                                        <p:strVal val="visible"/>
                                      </p:to>
                                    </p:set>
                                    <p:animEffect filter="fade" transition="in">
                                      <p:cBhvr>
                                        <p:cTn dur="1000"/>
                                        <p:tgtEl>
                                          <p:spTgt spid="14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51" name="Shape 151"/>
        <p:cNvGrpSpPr/>
        <p:nvPr/>
      </p:nvGrpSpPr>
      <p:grpSpPr>
        <a:xfrm>
          <a:off x="0" y="0"/>
          <a:ext cx="0" cy="0"/>
          <a:chOff x="0" y="0"/>
          <a:chExt cx="0" cy="0"/>
        </a:xfrm>
      </p:grpSpPr>
      <p:sp>
        <p:nvSpPr>
          <p:cNvPr id="152" name="Google Shape;152;p30"/>
          <p:cNvSpPr txBox="1"/>
          <p:nvPr/>
        </p:nvSpPr>
        <p:spPr>
          <a:xfrm>
            <a:off x="206250" y="1768250"/>
            <a:ext cx="4884000" cy="2102700"/>
          </a:xfrm>
          <a:prstGeom prst="rect">
            <a:avLst/>
          </a:prstGeom>
          <a:noFill/>
          <a:ln>
            <a:noFill/>
          </a:ln>
        </p:spPr>
        <p:txBody>
          <a:bodyPr anchorCtr="0" anchor="t" bIns="91425" lIns="91425" spcFirstLastPara="1" rIns="91425" wrap="square" tIns="91425">
            <a:spAutoFit/>
          </a:bodyPr>
          <a:lstStyle/>
          <a:p>
            <a:pPr indent="-320675" lvl="0" marL="609600" rtl="0" algn="l">
              <a:lnSpc>
                <a:spcPct val="115000"/>
              </a:lnSpc>
              <a:spcBef>
                <a:spcPts val="0"/>
              </a:spcBef>
              <a:spcAft>
                <a:spcPts val="0"/>
              </a:spcAft>
              <a:buClr>
                <a:schemeClr val="dk1"/>
              </a:buClr>
              <a:buSzPts val="1450"/>
              <a:buFont typeface="Arial"/>
              <a:buChar char="●"/>
            </a:pPr>
            <a:r>
              <a:rPr lang="en-GB" sz="2800">
                <a:solidFill>
                  <a:schemeClr val="dk1"/>
                </a:solidFill>
              </a:rPr>
              <a:t>Group travelling and discounts​</a:t>
            </a:r>
            <a:endParaRPr sz="2800">
              <a:solidFill>
                <a:schemeClr val="dk1"/>
              </a:solidFill>
            </a:endParaRPr>
          </a:p>
          <a:p>
            <a:pPr indent="-320675" lvl="0" marL="609600" rtl="0" algn="l">
              <a:lnSpc>
                <a:spcPct val="115000"/>
              </a:lnSpc>
              <a:spcBef>
                <a:spcPts val="0"/>
              </a:spcBef>
              <a:spcAft>
                <a:spcPts val="0"/>
              </a:spcAft>
              <a:buClr>
                <a:schemeClr val="dk1"/>
              </a:buClr>
              <a:buSzPts val="1450"/>
              <a:buFont typeface="Arial"/>
              <a:buChar char="●"/>
            </a:pPr>
            <a:r>
              <a:rPr lang="en-GB" sz="2800">
                <a:solidFill>
                  <a:schemeClr val="dk1"/>
                </a:solidFill>
              </a:rPr>
              <a:t>Railcards​</a:t>
            </a:r>
            <a:endParaRPr sz="2800">
              <a:solidFill>
                <a:schemeClr val="dk1"/>
              </a:solidFill>
            </a:endParaRPr>
          </a:p>
          <a:p>
            <a:pPr indent="-320675" lvl="0" marL="609600" rtl="0" algn="l">
              <a:lnSpc>
                <a:spcPct val="115000"/>
              </a:lnSpc>
              <a:spcBef>
                <a:spcPts val="0"/>
              </a:spcBef>
              <a:spcAft>
                <a:spcPts val="0"/>
              </a:spcAft>
              <a:buClr>
                <a:schemeClr val="dk1"/>
              </a:buClr>
              <a:buSzPts val="1450"/>
              <a:buFont typeface="Arial"/>
              <a:buChar char="●"/>
            </a:pPr>
            <a:r>
              <a:rPr lang="en-GB" sz="2800">
                <a:solidFill>
                  <a:schemeClr val="dk1"/>
                </a:solidFill>
              </a:rPr>
              <a:t>Sustainable travel</a:t>
            </a:r>
            <a:endParaRPr sz="2800">
              <a:solidFill>
                <a:schemeClr val="dk1"/>
              </a:solidFill>
            </a:endParaRPr>
          </a:p>
        </p:txBody>
      </p:sp>
      <p:sp>
        <p:nvSpPr>
          <p:cNvPr id="153" name="Google Shape;153;p30"/>
          <p:cNvSpPr txBox="1"/>
          <p:nvPr/>
        </p:nvSpPr>
        <p:spPr>
          <a:xfrm>
            <a:off x="368725" y="184350"/>
            <a:ext cx="59484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Key Messages​</a:t>
            </a:r>
            <a:endParaRPr b="1" sz="4500" u="sng">
              <a:latin typeface="Playfair Display"/>
              <a:ea typeface="Playfair Display"/>
              <a:cs typeface="Playfair Display"/>
              <a:sym typeface="Playfair Display"/>
            </a:endParaRPr>
          </a:p>
        </p:txBody>
      </p:sp>
      <p:pic>
        <p:nvPicPr>
          <p:cNvPr id="154" name="Google Shape;154;p30"/>
          <p:cNvPicPr preferRelativeResize="0"/>
          <p:nvPr/>
        </p:nvPicPr>
        <p:blipFill>
          <a:blip r:embed="rId3">
            <a:alphaModFix/>
          </a:blip>
          <a:stretch>
            <a:fillRect/>
          </a:stretch>
        </p:blipFill>
        <p:spPr>
          <a:xfrm>
            <a:off x="5538049" y="76200"/>
            <a:ext cx="3337026" cy="49911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53"/>
                                        </p:tgtEl>
                                        <p:attrNameLst>
                                          <p:attrName>style.visibility</p:attrName>
                                        </p:attrNameLst>
                                      </p:cBhvr>
                                      <p:to>
                                        <p:strVal val="visible"/>
                                      </p:to>
                                    </p:set>
                                    <p:anim calcmode="lin" valueType="num">
                                      <p:cBhvr additive="base">
                                        <p:cTn dur="1000"/>
                                        <p:tgtEl>
                                          <p:spTgt spid="153"/>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52"/>
                                        </p:tgtEl>
                                        <p:attrNameLst>
                                          <p:attrName>style.visibility</p:attrName>
                                        </p:attrNameLst>
                                      </p:cBhvr>
                                      <p:to>
                                        <p:strVal val="visible"/>
                                      </p:to>
                                    </p:set>
                                    <p:anim calcmode="lin" valueType="num">
                                      <p:cBhvr additive="base">
                                        <p:cTn dur="1000"/>
                                        <p:tgtEl>
                                          <p:spTgt spid="152"/>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58" name="Shape 158"/>
        <p:cNvGrpSpPr/>
        <p:nvPr/>
      </p:nvGrpSpPr>
      <p:grpSpPr>
        <a:xfrm>
          <a:off x="0" y="0"/>
          <a:ext cx="0" cy="0"/>
          <a:chOff x="0" y="0"/>
          <a:chExt cx="0" cy="0"/>
        </a:xfrm>
      </p:grpSpPr>
      <p:sp>
        <p:nvSpPr>
          <p:cNvPr id="159" name="Google Shape;159;p31"/>
          <p:cNvSpPr txBox="1"/>
          <p:nvPr/>
        </p:nvSpPr>
        <p:spPr>
          <a:xfrm>
            <a:off x="633000" y="1106125"/>
            <a:ext cx="7878000" cy="3140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GB" sz="9600" u="sng">
                <a:solidFill>
                  <a:schemeClr val="dk1"/>
                </a:solidFill>
                <a:latin typeface="Playfair Display"/>
                <a:ea typeface="Playfair Display"/>
                <a:cs typeface="Playfair Display"/>
                <a:sym typeface="Playfair Display"/>
              </a:rPr>
              <a:t>From Station to Stage​</a:t>
            </a:r>
            <a:endParaRPr b="1" u="sng">
              <a:latin typeface="Playfair Display"/>
              <a:ea typeface="Playfair Display"/>
              <a:cs typeface="Playfair Display"/>
              <a:sym typeface="Playfair Display"/>
            </a:endParaRPr>
          </a:p>
        </p:txBody>
      </p:sp>
      <p:sp>
        <p:nvSpPr>
          <p:cNvPr id="160" name="Google Shape;160;p31"/>
          <p:cNvSpPr/>
          <p:nvPr/>
        </p:nvSpPr>
        <p:spPr>
          <a:xfrm>
            <a:off x="1948800" y="563575"/>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1" name="Google Shape;161;p31"/>
          <p:cNvSpPr/>
          <p:nvPr/>
        </p:nvSpPr>
        <p:spPr>
          <a:xfrm>
            <a:off x="398250" y="404350"/>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2" name="Google Shape;162;p31"/>
          <p:cNvSpPr/>
          <p:nvPr/>
        </p:nvSpPr>
        <p:spPr>
          <a:xfrm>
            <a:off x="3408200" y="4143150"/>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3" name="Google Shape;163;p31"/>
          <p:cNvSpPr/>
          <p:nvPr/>
        </p:nvSpPr>
        <p:spPr>
          <a:xfrm>
            <a:off x="8222100" y="1936300"/>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4" name="Google Shape;164;p31"/>
          <p:cNvSpPr/>
          <p:nvPr/>
        </p:nvSpPr>
        <p:spPr>
          <a:xfrm>
            <a:off x="6782950" y="4246225"/>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5" name="Google Shape;165;p31"/>
          <p:cNvSpPr/>
          <p:nvPr/>
        </p:nvSpPr>
        <p:spPr>
          <a:xfrm>
            <a:off x="3355988" y="136975"/>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6" name="Google Shape;166;p31"/>
          <p:cNvSpPr/>
          <p:nvPr/>
        </p:nvSpPr>
        <p:spPr>
          <a:xfrm>
            <a:off x="6373950" y="136975"/>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7" name="Google Shape;167;p31"/>
          <p:cNvSpPr/>
          <p:nvPr/>
        </p:nvSpPr>
        <p:spPr>
          <a:xfrm>
            <a:off x="760300" y="2890113"/>
            <a:ext cx="921900" cy="848100"/>
          </a:xfrm>
          <a:prstGeom prst="star5">
            <a:avLst>
              <a:gd fmla="val 19098" name="adj"/>
              <a:gd fmla="val 105146" name="hf"/>
              <a:gd fmla="val 110557" name="vf"/>
            </a:avLst>
          </a:prstGeom>
          <a:solidFill>
            <a:srgbClr val="38761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8" name="Google Shape;168;p31"/>
          <p:cNvSpPr/>
          <p:nvPr/>
        </p:nvSpPr>
        <p:spPr>
          <a:xfrm>
            <a:off x="7842225" y="474475"/>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9" name="Google Shape;169;p31"/>
          <p:cNvSpPr/>
          <p:nvPr/>
        </p:nvSpPr>
        <p:spPr>
          <a:xfrm>
            <a:off x="5094125" y="563575"/>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0" name="Google Shape;170;p31"/>
          <p:cNvSpPr/>
          <p:nvPr/>
        </p:nvSpPr>
        <p:spPr>
          <a:xfrm>
            <a:off x="5161950" y="4143150"/>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1" name="Google Shape;171;p31"/>
          <p:cNvSpPr/>
          <p:nvPr/>
        </p:nvSpPr>
        <p:spPr>
          <a:xfrm>
            <a:off x="101475" y="1820275"/>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2" name="Google Shape;172;p31"/>
          <p:cNvSpPr/>
          <p:nvPr/>
        </p:nvSpPr>
        <p:spPr>
          <a:xfrm>
            <a:off x="1374375" y="3959950"/>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3" name="Google Shape;173;p31"/>
          <p:cNvSpPr/>
          <p:nvPr/>
        </p:nvSpPr>
        <p:spPr>
          <a:xfrm>
            <a:off x="8048575" y="3398125"/>
            <a:ext cx="921900" cy="848100"/>
          </a:xfrm>
          <a:prstGeom prst="star5">
            <a:avLst>
              <a:gd fmla="val 19098" name="adj"/>
              <a:gd fmla="val 105146" name="hf"/>
              <a:gd fmla="val 110557" name="vf"/>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gtEl>
                                        <p:attrNameLst>
                                          <p:attrName>style.visibility</p:attrName>
                                        </p:attrNameLst>
                                      </p:cBhvr>
                                      <p:to>
                                        <p:strVal val="visible"/>
                                      </p:to>
                                    </p:set>
                                    <p:animEffect filter="fade" transition="in">
                                      <p:cBhvr>
                                        <p:cTn dur="1000"/>
                                        <p:tgtEl>
                                          <p:spTgt spid="159"/>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61"/>
                                        </p:tgtEl>
                                        <p:attrNameLst>
                                          <p:attrName>style.visibility</p:attrName>
                                        </p:attrNameLst>
                                      </p:cBhvr>
                                      <p:to>
                                        <p:strVal val="visible"/>
                                      </p:to>
                                    </p:set>
                                    <p:animEffect filter="fade" transition="in">
                                      <p:cBhvr>
                                        <p:cTn dur="1000"/>
                                        <p:tgtEl>
                                          <p:spTgt spid="161"/>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160"/>
                                        </p:tgtEl>
                                        <p:attrNameLst>
                                          <p:attrName>style.visibility</p:attrName>
                                        </p:attrNameLst>
                                      </p:cBhvr>
                                      <p:to>
                                        <p:strVal val="visible"/>
                                      </p:to>
                                    </p:set>
                                    <p:animEffect filter="fade" transition="in">
                                      <p:cBhvr>
                                        <p:cTn dur="1000"/>
                                        <p:tgtEl>
                                          <p:spTgt spid="160"/>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165"/>
                                        </p:tgtEl>
                                        <p:attrNameLst>
                                          <p:attrName>style.visibility</p:attrName>
                                        </p:attrNameLst>
                                      </p:cBhvr>
                                      <p:to>
                                        <p:strVal val="visible"/>
                                      </p:to>
                                    </p:set>
                                    <p:animEffect filter="fade" transition="in">
                                      <p:cBhvr>
                                        <p:cTn dur="1000"/>
                                        <p:tgtEl>
                                          <p:spTgt spid="165"/>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169"/>
                                        </p:tgtEl>
                                        <p:attrNameLst>
                                          <p:attrName>style.visibility</p:attrName>
                                        </p:attrNameLst>
                                      </p:cBhvr>
                                      <p:to>
                                        <p:strVal val="visible"/>
                                      </p:to>
                                    </p:set>
                                    <p:animEffect filter="fade" transition="in">
                                      <p:cBhvr>
                                        <p:cTn dur="1000"/>
                                        <p:tgtEl>
                                          <p:spTgt spid="169"/>
                                        </p:tgtEl>
                                      </p:cBhvr>
                                    </p:animEffect>
                                  </p:childTnLst>
                                </p:cTn>
                              </p:par>
                            </p:childTnLst>
                          </p:cTn>
                        </p:par>
                        <p:par>
                          <p:cTn fill="hold">
                            <p:stCondLst>
                              <p:cond delay="5000"/>
                            </p:stCondLst>
                            <p:childTnLst>
                              <p:par>
                                <p:cTn fill="hold" nodeType="afterEffect" presetClass="entr" presetID="10" presetSubtype="0">
                                  <p:stCondLst>
                                    <p:cond delay="0"/>
                                  </p:stCondLst>
                                  <p:childTnLst>
                                    <p:set>
                                      <p:cBhvr>
                                        <p:cTn dur="1" fill="hold">
                                          <p:stCondLst>
                                            <p:cond delay="0"/>
                                          </p:stCondLst>
                                        </p:cTn>
                                        <p:tgtEl>
                                          <p:spTgt spid="166"/>
                                        </p:tgtEl>
                                        <p:attrNameLst>
                                          <p:attrName>style.visibility</p:attrName>
                                        </p:attrNameLst>
                                      </p:cBhvr>
                                      <p:to>
                                        <p:strVal val="visible"/>
                                      </p:to>
                                    </p:set>
                                    <p:animEffect filter="fade" transition="in">
                                      <p:cBhvr>
                                        <p:cTn dur="1000"/>
                                        <p:tgtEl>
                                          <p:spTgt spid="166"/>
                                        </p:tgtEl>
                                      </p:cBhvr>
                                    </p:animEffect>
                                  </p:childTnLst>
                                </p:cTn>
                              </p:par>
                            </p:childTnLst>
                          </p:cTn>
                        </p:par>
                        <p:par>
                          <p:cTn fill="hold">
                            <p:stCondLst>
                              <p:cond delay="6000"/>
                            </p:stCondLst>
                            <p:childTnLst>
                              <p:par>
                                <p:cTn fill="hold" nodeType="afterEffect" presetClass="entr" presetID="10" presetSubtype="0">
                                  <p:stCondLst>
                                    <p:cond delay="0"/>
                                  </p:stCondLst>
                                  <p:childTnLst>
                                    <p:set>
                                      <p:cBhvr>
                                        <p:cTn dur="1" fill="hold">
                                          <p:stCondLst>
                                            <p:cond delay="0"/>
                                          </p:stCondLst>
                                        </p:cTn>
                                        <p:tgtEl>
                                          <p:spTgt spid="168"/>
                                        </p:tgtEl>
                                        <p:attrNameLst>
                                          <p:attrName>style.visibility</p:attrName>
                                        </p:attrNameLst>
                                      </p:cBhvr>
                                      <p:to>
                                        <p:strVal val="visible"/>
                                      </p:to>
                                    </p:set>
                                    <p:animEffect filter="fade" transition="in">
                                      <p:cBhvr>
                                        <p:cTn dur="1000"/>
                                        <p:tgtEl>
                                          <p:spTgt spid="168"/>
                                        </p:tgtEl>
                                      </p:cBhvr>
                                    </p:animEffect>
                                  </p:childTnLst>
                                </p:cTn>
                              </p:par>
                            </p:childTnLst>
                          </p:cTn>
                        </p:par>
                        <p:par>
                          <p:cTn fill="hold">
                            <p:stCondLst>
                              <p:cond delay="7000"/>
                            </p:stCondLst>
                            <p:childTnLst>
                              <p:par>
                                <p:cTn fill="hold" nodeType="afterEffect" presetClass="entr" presetID="10" presetSubtype="0">
                                  <p:stCondLst>
                                    <p:cond delay="0"/>
                                  </p:stCondLst>
                                  <p:childTnLst>
                                    <p:set>
                                      <p:cBhvr>
                                        <p:cTn dur="1" fill="hold">
                                          <p:stCondLst>
                                            <p:cond delay="0"/>
                                          </p:stCondLst>
                                        </p:cTn>
                                        <p:tgtEl>
                                          <p:spTgt spid="163"/>
                                        </p:tgtEl>
                                        <p:attrNameLst>
                                          <p:attrName>style.visibility</p:attrName>
                                        </p:attrNameLst>
                                      </p:cBhvr>
                                      <p:to>
                                        <p:strVal val="visible"/>
                                      </p:to>
                                    </p:set>
                                    <p:animEffect filter="fade" transition="in">
                                      <p:cBhvr>
                                        <p:cTn dur="1000"/>
                                        <p:tgtEl>
                                          <p:spTgt spid="163"/>
                                        </p:tgtEl>
                                      </p:cBhvr>
                                    </p:animEffect>
                                  </p:childTnLst>
                                </p:cTn>
                              </p:par>
                            </p:childTnLst>
                          </p:cTn>
                        </p:par>
                        <p:par>
                          <p:cTn fill="hold">
                            <p:stCondLst>
                              <p:cond delay="8000"/>
                            </p:stCondLst>
                            <p:childTnLst>
                              <p:par>
                                <p:cTn fill="hold" nodeType="afterEffect" presetClass="entr" presetID="10" presetSubtype="0">
                                  <p:stCondLst>
                                    <p:cond delay="0"/>
                                  </p:stCondLst>
                                  <p:childTnLst>
                                    <p:set>
                                      <p:cBhvr>
                                        <p:cTn dur="1" fill="hold">
                                          <p:stCondLst>
                                            <p:cond delay="0"/>
                                          </p:stCondLst>
                                        </p:cTn>
                                        <p:tgtEl>
                                          <p:spTgt spid="173"/>
                                        </p:tgtEl>
                                        <p:attrNameLst>
                                          <p:attrName>style.visibility</p:attrName>
                                        </p:attrNameLst>
                                      </p:cBhvr>
                                      <p:to>
                                        <p:strVal val="visible"/>
                                      </p:to>
                                    </p:set>
                                    <p:animEffect filter="fade" transition="in">
                                      <p:cBhvr>
                                        <p:cTn dur="1000"/>
                                        <p:tgtEl>
                                          <p:spTgt spid="173"/>
                                        </p:tgtEl>
                                      </p:cBhvr>
                                    </p:animEffect>
                                  </p:childTnLst>
                                </p:cTn>
                              </p:par>
                            </p:childTnLst>
                          </p:cTn>
                        </p:par>
                        <p:par>
                          <p:cTn fill="hold">
                            <p:stCondLst>
                              <p:cond delay="9000"/>
                            </p:stCondLst>
                            <p:childTnLst>
                              <p:par>
                                <p:cTn fill="hold" nodeType="afterEffect" presetClass="entr" presetID="10" presetSubtype="0">
                                  <p:stCondLst>
                                    <p:cond delay="0"/>
                                  </p:stCondLst>
                                  <p:childTnLst>
                                    <p:set>
                                      <p:cBhvr>
                                        <p:cTn dur="1" fill="hold">
                                          <p:stCondLst>
                                            <p:cond delay="0"/>
                                          </p:stCondLst>
                                        </p:cTn>
                                        <p:tgtEl>
                                          <p:spTgt spid="164"/>
                                        </p:tgtEl>
                                        <p:attrNameLst>
                                          <p:attrName>style.visibility</p:attrName>
                                        </p:attrNameLst>
                                      </p:cBhvr>
                                      <p:to>
                                        <p:strVal val="visible"/>
                                      </p:to>
                                    </p:set>
                                    <p:animEffect filter="fade" transition="in">
                                      <p:cBhvr>
                                        <p:cTn dur="1000"/>
                                        <p:tgtEl>
                                          <p:spTgt spid="164"/>
                                        </p:tgtEl>
                                      </p:cBhvr>
                                    </p:animEffect>
                                  </p:childTnLst>
                                </p:cTn>
                              </p:par>
                            </p:childTnLst>
                          </p:cTn>
                        </p:par>
                        <p:par>
                          <p:cTn fill="hold">
                            <p:stCondLst>
                              <p:cond delay="10000"/>
                            </p:stCondLst>
                            <p:childTnLst>
                              <p:par>
                                <p:cTn fill="hold" nodeType="afterEffect" presetClass="entr" presetID="10" presetSubtype="0">
                                  <p:stCondLst>
                                    <p:cond delay="0"/>
                                  </p:stCondLst>
                                  <p:childTnLst>
                                    <p:set>
                                      <p:cBhvr>
                                        <p:cTn dur="1" fill="hold">
                                          <p:stCondLst>
                                            <p:cond delay="0"/>
                                          </p:stCondLst>
                                        </p:cTn>
                                        <p:tgtEl>
                                          <p:spTgt spid="170"/>
                                        </p:tgtEl>
                                        <p:attrNameLst>
                                          <p:attrName>style.visibility</p:attrName>
                                        </p:attrNameLst>
                                      </p:cBhvr>
                                      <p:to>
                                        <p:strVal val="visible"/>
                                      </p:to>
                                    </p:set>
                                    <p:animEffect filter="fade" transition="in">
                                      <p:cBhvr>
                                        <p:cTn dur="1000"/>
                                        <p:tgtEl>
                                          <p:spTgt spid="170"/>
                                        </p:tgtEl>
                                      </p:cBhvr>
                                    </p:animEffect>
                                  </p:childTnLst>
                                </p:cTn>
                              </p:par>
                            </p:childTnLst>
                          </p:cTn>
                        </p:par>
                        <p:par>
                          <p:cTn fill="hold">
                            <p:stCondLst>
                              <p:cond delay="11000"/>
                            </p:stCondLst>
                            <p:childTnLst>
                              <p:par>
                                <p:cTn fill="hold" nodeType="afterEffect" presetClass="entr" presetID="10" presetSubtype="0">
                                  <p:stCondLst>
                                    <p:cond delay="0"/>
                                  </p:stCondLst>
                                  <p:childTnLst>
                                    <p:set>
                                      <p:cBhvr>
                                        <p:cTn dur="1" fill="hold">
                                          <p:stCondLst>
                                            <p:cond delay="0"/>
                                          </p:stCondLst>
                                        </p:cTn>
                                        <p:tgtEl>
                                          <p:spTgt spid="162"/>
                                        </p:tgtEl>
                                        <p:attrNameLst>
                                          <p:attrName>style.visibility</p:attrName>
                                        </p:attrNameLst>
                                      </p:cBhvr>
                                      <p:to>
                                        <p:strVal val="visible"/>
                                      </p:to>
                                    </p:set>
                                    <p:animEffect filter="fade" transition="in">
                                      <p:cBhvr>
                                        <p:cTn dur="1000"/>
                                        <p:tgtEl>
                                          <p:spTgt spid="162"/>
                                        </p:tgtEl>
                                      </p:cBhvr>
                                    </p:animEffect>
                                  </p:childTnLst>
                                </p:cTn>
                              </p:par>
                            </p:childTnLst>
                          </p:cTn>
                        </p:par>
                        <p:par>
                          <p:cTn fill="hold">
                            <p:stCondLst>
                              <p:cond delay="12000"/>
                            </p:stCondLst>
                            <p:childTnLst>
                              <p:par>
                                <p:cTn fill="hold" nodeType="afterEffect" presetClass="entr" presetID="10" presetSubtype="0">
                                  <p:stCondLst>
                                    <p:cond delay="0"/>
                                  </p:stCondLst>
                                  <p:childTnLst>
                                    <p:set>
                                      <p:cBhvr>
                                        <p:cTn dur="1" fill="hold">
                                          <p:stCondLst>
                                            <p:cond delay="0"/>
                                          </p:stCondLst>
                                        </p:cTn>
                                        <p:tgtEl>
                                          <p:spTgt spid="172"/>
                                        </p:tgtEl>
                                        <p:attrNameLst>
                                          <p:attrName>style.visibility</p:attrName>
                                        </p:attrNameLst>
                                      </p:cBhvr>
                                      <p:to>
                                        <p:strVal val="visible"/>
                                      </p:to>
                                    </p:set>
                                    <p:animEffect filter="fade" transition="in">
                                      <p:cBhvr>
                                        <p:cTn dur="1000"/>
                                        <p:tgtEl>
                                          <p:spTgt spid="172"/>
                                        </p:tgtEl>
                                      </p:cBhvr>
                                    </p:animEffect>
                                  </p:childTnLst>
                                </p:cTn>
                              </p:par>
                            </p:childTnLst>
                          </p:cTn>
                        </p:par>
                        <p:par>
                          <p:cTn fill="hold">
                            <p:stCondLst>
                              <p:cond delay="13000"/>
                            </p:stCondLst>
                            <p:childTnLst>
                              <p:par>
                                <p:cTn fill="hold" nodeType="afterEffect" presetClass="entr" presetID="10" presetSubtype="0">
                                  <p:stCondLst>
                                    <p:cond delay="0"/>
                                  </p:stCondLst>
                                  <p:childTnLst>
                                    <p:set>
                                      <p:cBhvr>
                                        <p:cTn dur="1" fill="hold">
                                          <p:stCondLst>
                                            <p:cond delay="0"/>
                                          </p:stCondLst>
                                        </p:cTn>
                                        <p:tgtEl>
                                          <p:spTgt spid="167"/>
                                        </p:tgtEl>
                                        <p:attrNameLst>
                                          <p:attrName>style.visibility</p:attrName>
                                        </p:attrNameLst>
                                      </p:cBhvr>
                                      <p:to>
                                        <p:strVal val="visible"/>
                                      </p:to>
                                    </p:set>
                                    <p:animEffect filter="fade" transition="in">
                                      <p:cBhvr>
                                        <p:cTn dur="1000"/>
                                        <p:tgtEl>
                                          <p:spTgt spid="167"/>
                                        </p:tgtEl>
                                      </p:cBhvr>
                                    </p:animEffect>
                                  </p:childTnLst>
                                </p:cTn>
                              </p:par>
                            </p:childTnLst>
                          </p:cTn>
                        </p:par>
                        <p:par>
                          <p:cTn fill="hold">
                            <p:stCondLst>
                              <p:cond delay="14000"/>
                            </p:stCondLst>
                            <p:childTnLst>
                              <p:par>
                                <p:cTn fill="hold" nodeType="afterEffect" presetClass="entr" presetID="10" presetSubtype="0">
                                  <p:stCondLst>
                                    <p:cond delay="0"/>
                                  </p:stCondLst>
                                  <p:childTnLst>
                                    <p:set>
                                      <p:cBhvr>
                                        <p:cTn dur="1" fill="hold">
                                          <p:stCondLst>
                                            <p:cond delay="0"/>
                                          </p:stCondLst>
                                        </p:cTn>
                                        <p:tgtEl>
                                          <p:spTgt spid="171"/>
                                        </p:tgtEl>
                                        <p:attrNameLst>
                                          <p:attrName>style.visibility</p:attrName>
                                        </p:attrNameLst>
                                      </p:cBhvr>
                                      <p:to>
                                        <p:strVal val="visible"/>
                                      </p:to>
                                    </p:set>
                                    <p:animEffect filter="fade" transition="in">
                                      <p:cBhvr>
                                        <p:cTn dur="1000"/>
                                        <p:tgtEl>
                                          <p:spTgt spid="17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77" name="Shape 177"/>
        <p:cNvGrpSpPr/>
        <p:nvPr/>
      </p:nvGrpSpPr>
      <p:grpSpPr>
        <a:xfrm>
          <a:off x="0" y="0"/>
          <a:ext cx="0" cy="0"/>
          <a:chOff x="0" y="0"/>
          <a:chExt cx="0" cy="0"/>
        </a:xfrm>
      </p:grpSpPr>
      <p:sp>
        <p:nvSpPr>
          <p:cNvPr id="178" name="Google Shape;178;p32"/>
          <p:cNvSpPr txBox="1"/>
          <p:nvPr/>
        </p:nvSpPr>
        <p:spPr>
          <a:xfrm>
            <a:off x="479300" y="331825"/>
            <a:ext cx="30000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Hashtags​</a:t>
            </a:r>
            <a:endParaRPr b="1" sz="4500" u="sng">
              <a:latin typeface="Playfair Display"/>
              <a:ea typeface="Playfair Display"/>
              <a:cs typeface="Playfair Display"/>
              <a:sym typeface="Playfair Display"/>
            </a:endParaRPr>
          </a:p>
        </p:txBody>
      </p:sp>
      <p:pic>
        <p:nvPicPr>
          <p:cNvPr descr="a man is sitting on a couch with his hands in the air and the word hashtag written on the screen . (provided by Tenor)" id="179" name="Google Shape;179;p32"/>
          <p:cNvPicPr preferRelativeResize="0"/>
          <p:nvPr/>
        </p:nvPicPr>
        <p:blipFill>
          <a:blip r:embed="rId3">
            <a:alphaModFix/>
          </a:blip>
          <a:stretch>
            <a:fillRect/>
          </a:stretch>
        </p:blipFill>
        <p:spPr>
          <a:xfrm>
            <a:off x="4713325" y="726000"/>
            <a:ext cx="3691500" cy="3691500"/>
          </a:xfrm>
          <a:prstGeom prst="rect">
            <a:avLst/>
          </a:prstGeom>
          <a:noFill/>
          <a:ln cap="flat" cmpd="sng" w="28575">
            <a:solidFill>
              <a:schemeClr val="dk2"/>
            </a:solidFill>
            <a:prstDash val="solid"/>
            <a:round/>
            <a:headEnd len="sm" w="sm" type="none"/>
            <a:tailEnd len="sm" w="sm" type="none"/>
          </a:ln>
        </p:spPr>
      </p:pic>
      <p:sp>
        <p:nvSpPr>
          <p:cNvPr id="180" name="Google Shape;180;p32"/>
          <p:cNvSpPr txBox="1"/>
          <p:nvPr/>
        </p:nvSpPr>
        <p:spPr>
          <a:xfrm>
            <a:off x="1284650" y="2039450"/>
            <a:ext cx="4596000" cy="68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sz="2500">
              <a:solidFill>
                <a:srgbClr val="47D45A"/>
              </a:solidFill>
            </a:endParaRPr>
          </a:p>
          <a:p>
            <a:pPr indent="0" lvl="0" marL="0" rtl="0" algn="l">
              <a:spcBef>
                <a:spcPts val="0"/>
              </a:spcBef>
              <a:spcAft>
                <a:spcPts val="0"/>
              </a:spcAft>
              <a:buClr>
                <a:schemeClr val="dk1"/>
              </a:buClr>
              <a:buSzPts val="1100"/>
              <a:buFont typeface="Arial"/>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p:txBody>
      </p:sp>
      <p:sp>
        <p:nvSpPr>
          <p:cNvPr id="181" name="Google Shape;181;p32"/>
          <p:cNvSpPr txBox="1"/>
          <p:nvPr/>
        </p:nvSpPr>
        <p:spPr>
          <a:xfrm>
            <a:off x="673525" y="1490400"/>
            <a:ext cx="4383300" cy="155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3900">
                <a:solidFill>
                  <a:schemeClr val="dk1"/>
                </a:solidFill>
                <a:latin typeface="Caveat"/>
                <a:ea typeface="Caveat"/>
                <a:cs typeface="Caveat"/>
                <a:sym typeface="Caveat"/>
              </a:rPr>
              <a:t>#girlsweekend</a:t>
            </a:r>
            <a:endParaRPr sz="3900">
              <a:solidFill>
                <a:schemeClr val="dk1"/>
              </a:solidFill>
              <a:latin typeface="Caveat"/>
              <a:ea typeface="Caveat"/>
              <a:cs typeface="Caveat"/>
              <a:sym typeface="Caveat"/>
            </a:endParaRPr>
          </a:p>
          <a:p>
            <a:pPr indent="0" lvl="0" marL="0" rtl="0" algn="l">
              <a:spcBef>
                <a:spcPts val="0"/>
              </a:spcBef>
              <a:spcAft>
                <a:spcPts val="0"/>
              </a:spcAft>
              <a:buNone/>
            </a:pPr>
            <a:r>
              <a:rPr lang="en-GB" sz="3900">
                <a:solidFill>
                  <a:schemeClr val="dk1"/>
                </a:solidFill>
                <a:latin typeface="Caveat"/>
                <a:ea typeface="Caveat"/>
                <a:cs typeface="Caveat"/>
                <a:sym typeface="Caveat"/>
              </a:rPr>
              <a:t>#readingfestival</a:t>
            </a:r>
            <a:endParaRPr sz="3900">
              <a:solidFill>
                <a:schemeClr val="dk1"/>
              </a:solidFill>
              <a:latin typeface="Caveat"/>
              <a:ea typeface="Caveat"/>
              <a:cs typeface="Caveat"/>
              <a:sym typeface="Caveat"/>
            </a:endParaRPr>
          </a:p>
          <a:p>
            <a:pPr indent="0" lvl="0" marL="0" rtl="0" algn="l">
              <a:spcBef>
                <a:spcPts val="0"/>
              </a:spcBef>
              <a:spcAft>
                <a:spcPts val="0"/>
              </a:spcAft>
              <a:buNone/>
            </a:pPr>
            <a:r>
              <a:rPr lang="en-GB" sz="3900">
                <a:solidFill>
                  <a:schemeClr val="dk1"/>
                </a:solidFill>
                <a:latin typeface="Caveat"/>
                <a:ea typeface="Caveat"/>
                <a:cs typeface="Caveat"/>
                <a:sym typeface="Caveat"/>
              </a:rPr>
              <a:t>#GWR</a:t>
            </a:r>
            <a:endParaRPr sz="3900">
              <a:solidFill>
                <a:schemeClr val="dk1"/>
              </a:solidFill>
              <a:latin typeface="Caveat"/>
              <a:ea typeface="Caveat"/>
              <a:cs typeface="Caveat"/>
              <a:sym typeface="Caveat"/>
            </a:endParaRPr>
          </a:p>
          <a:p>
            <a:pPr indent="0" lvl="0" marL="0" rtl="0" algn="l">
              <a:spcBef>
                <a:spcPts val="0"/>
              </a:spcBef>
              <a:spcAft>
                <a:spcPts val="0"/>
              </a:spcAft>
              <a:buNone/>
            </a:pPr>
            <a:r>
              <a:rPr lang="en-GB" sz="3900">
                <a:solidFill>
                  <a:schemeClr val="dk1"/>
                </a:solidFill>
                <a:latin typeface="Caveat"/>
                <a:ea typeface="Caveat"/>
                <a:cs typeface="Caveat"/>
                <a:sym typeface="Caveat"/>
              </a:rPr>
              <a:t>#sustainabletravel</a:t>
            </a:r>
            <a:endParaRPr sz="3900">
              <a:solidFill>
                <a:schemeClr val="dk1"/>
              </a:solidFill>
              <a:latin typeface="Caveat"/>
              <a:ea typeface="Caveat"/>
              <a:cs typeface="Caveat"/>
              <a:sym typeface="Caveat"/>
            </a:endParaRPr>
          </a:p>
          <a:p>
            <a:pPr indent="0" lvl="0" marL="0" rtl="0" algn="l">
              <a:spcBef>
                <a:spcPts val="0"/>
              </a:spcBef>
              <a:spcAft>
                <a:spcPts val="0"/>
              </a:spcAft>
              <a:buNone/>
            </a:pPr>
            <a:r>
              <a:rPr lang="en-GB" sz="3900">
                <a:solidFill>
                  <a:schemeClr val="dk1"/>
                </a:solidFill>
                <a:latin typeface="Caveat"/>
                <a:ea typeface="Caveat"/>
                <a:cs typeface="Caveat"/>
                <a:sym typeface="Caveat"/>
              </a:rPr>
              <a:t>#fromstationtostage</a:t>
            </a:r>
            <a:endParaRPr sz="3900">
              <a:solidFill>
                <a:schemeClr val="dk1"/>
              </a:solidFill>
              <a:latin typeface="Caveat"/>
              <a:ea typeface="Caveat"/>
              <a:cs typeface="Caveat"/>
              <a:sym typeface="Caveat"/>
            </a:endParaRPr>
          </a:p>
          <a:p>
            <a:pPr indent="0" lvl="0" marL="0" rtl="0" algn="l">
              <a:spcBef>
                <a:spcPts val="0"/>
              </a:spcBef>
              <a:spcAft>
                <a:spcPts val="0"/>
              </a:spcAft>
              <a:buNone/>
            </a:pPr>
            <a:r>
              <a:t/>
            </a:r>
            <a:endParaRPr sz="3900">
              <a:solidFill>
                <a:schemeClr val="dk1"/>
              </a:solidFill>
              <a:latin typeface="Caveat"/>
              <a:ea typeface="Caveat"/>
              <a:cs typeface="Caveat"/>
              <a:sym typeface="Cavea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8"/>
                                        </p:tgtEl>
                                        <p:attrNameLst>
                                          <p:attrName>style.visibility</p:attrName>
                                        </p:attrNameLst>
                                      </p:cBhvr>
                                      <p:to>
                                        <p:strVal val="visible"/>
                                      </p:to>
                                    </p:set>
                                    <p:animEffect filter="fade" transition="in">
                                      <p:cBhvr>
                                        <p:cTn dur="1000"/>
                                        <p:tgtEl>
                                          <p:spTgt spid="17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1"/>
                                        </p:tgtEl>
                                        <p:attrNameLst>
                                          <p:attrName>style.visibility</p:attrName>
                                        </p:attrNameLst>
                                      </p:cBhvr>
                                      <p:to>
                                        <p:strVal val="visible"/>
                                      </p:to>
                                    </p:set>
                                    <p:animEffect filter="fade" transition="in">
                                      <p:cBhvr>
                                        <p:cTn dur="1000"/>
                                        <p:tgtEl>
                                          <p:spTgt spid="1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9"/>
                                        </p:tgtEl>
                                        <p:attrNameLst>
                                          <p:attrName>style.visibility</p:attrName>
                                        </p:attrNameLst>
                                      </p:cBhvr>
                                      <p:to>
                                        <p:strVal val="visible"/>
                                      </p:to>
                                    </p:set>
                                    <p:animEffect filter="fade" transition="in">
                                      <p:cBhvr>
                                        <p:cTn dur="1000"/>
                                        <p:tgtEl>
                                          <p:spTgt spid="1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85" name="Shape 185"/>
        <p:cNvGrpSpPr/>
        <p:nvPr/>
      </p:nvGrpSpPr>
      <p:grpSpPr>
        <a:xfrm>
          <a:off x="0" y="0"/>
          <a:ext cx="0" cy="0"/>
          <a:chOff x="0" y="0"/>
          <a:chExt cx="0" cy="0"/>
        </a:xfrm>
      </p:grpSpPr>
      <p:sp>
        <p:nvSpPr>
          <p:cNvPr id="186" name="Google Shape;186;p33"/>
          <p:cNvSpPr txBox="1"/>
          <p:nvPr/>
        </p:nvSpPr>
        <p:spPr>
          <a:xfrm>
            <a:off x="276525" y="297425"/>
            <a:ext cx="69009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Content Ideas​</a:t>
            </a:r>
            <a:endParaRPr b="1" sz="4500" u="sng">
              <a:latin typeface="Playfair Display"/>
              <a:ea typeface="Playfair Display"/>
              <a:cs typeface="Playfair Display"/>
              <a:sym typeface="Playfair Display"/>
            </a:endParaRPr>
          </a:p>
        </p:txBody>
      </p:sp>
      <p:pic>
        <p:nvPicPr>
          <p:cNvPr id="187" name="Google Shape;187;p33"/>
          <p:cNvPicPr preferRelativeResize="0"/>
          <p:nvPr/>
        </p:nvPicPr>
        <p:blipFill>
          <a:blip r:embed="rId3">
            <a:alphaModFix/>
          </a:blip>
          <a:stretch>
            <a:fillRect/>
          </a:stretch>
        </p:blipFill>
        <p:spPr>
          <a:xfrm>
            <a:off x="6187175" y="221213"/>
            <a:ext cx="2773050" cy="1868325"/>
          </a:xfrm>
          <a:prstGeom prst="rect">
            <a:avLst/>
          </a:prstGeom>
          <a:noFill/>
          <a:ln cap="flat" cmpd="sng" w="38100">
            <a:solidFill>
              <a:schemeClr val="dk1"/>
            </a:solidFill>
            <a:prstDash val="solid"/>
            <a:round/>
            <a:headEnd len="sm" w="sm" type="none"/>
            <a:tailEnd len="sm" w="sm" type="none"/>
          </a:ln>
        </p:spPr>
      </p:pic>
      <p:pic>
        <p:nvPicPr>
          <p:cNvPr id="188" name="Google Shape;188;p33"/>
          <p:cNvPicPr preferRelativeResize="0"/>
          <p:nvPr/>
        </p:nvPicPr>
        <p:blipFill>
          <a:blip r:embed="rId4">
            <a:alphaModFix/>
          </a:blip>
          <a:stretch>
            <a:fillRect/>
          </a:stretch>
        </p:blipFill>
        <p:spPr>
          <a:xfrm>
            <a:off x="113225" y="1468550"/>
            <a:ext cx="5781375" cy="32501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86"/>
                                        </p:tgtEl>
                                        <p:attrNameLst>
                                          <p:attrName>style.visibility</p:attrName>
                                        </p:attrNameLst>
                                      </p:cBhvr>
                                      <p:to>
                                        <p:strVal val="visible"/>
                                      </p:to>
                                    </p:set>
                                    <p:anim calcmode="lin" valueType="num">
                                      <p:cBhvr additive="base">
                                        <p:cTn dur="1000"/>
                                        <p:tgtEl>
                                          <p:spTgt spid="186"/>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88"/>
                                        </p:tgtEl>
                                        <p:attrNameLst>
                                          <p:attrName>style.visibility</p:attrName>
                                        </p:attrNameLst>
                                      </p:cBhvr>
                                      <p:to>
                                        <p:strVal val="visible"/>
                                      </p:to>
                                    </p:set>
                                    <p:anim calcmode="lin" valueType="num">
                                      <p:cBhvr additive="base">
                                        <p:cTn dur="1000"/>
                                        <p:tgtEl>
                                          <p:spTgt spid="188"/>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87"/>
                                        </p:tgtEl>
                                        <p:attrNameLst>
                                          <p:attrName>style.visibility</p:attrName>
                                        </p:attrNameLst>
                                      </p:cBhvr>
                                      <p:to>
                                        <p:strVal val="visible"/>
                                      </p:to>
                                    </p:set>
                                    <p:anim calcmode="lin" valueType="num">
                                      <p:cBhvr additive="base">
                                        <p:cTn dur="1000"/>
                                        <p:tgtEl>
                                          <p:spTgt spid="187"/>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92" name="Shape 192"/>
        <p:cNvGrpSpPr/>
        <p:nvPr/>
      </p:nvGrpSpPr>
      <p:grpSpPr>
        <a:xfrm>
          <a:off x="0" y="0"/>
          <a:ext cx="0" cy="0"/>
          <a:chOff x="0" y="0"/>
          <a:chExt cx="0" cy="0"/>
        </a:xfrm>
      </p:grpSpPr>
      <p:sp>
        <p:nvSpPr>
          <p:cNvPr id="193" name="Google Shape;193;p34"/>
          <p:cNvSpPr txBox="1"/>
          <p:nvPr/>
        </p:nvSpPr>
        <p:spPr>
          <a:xfrm>
            <a:off x="972675" y="54950"/>
            <a:ext cx="72759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Visual and Video Content​</a:t>
            </a:r>
            <a:endParaRPr b="1" sz="4500" u="sng">
              <a:latin typeface="Playfair Display"/>
              <a:ea typeface="Playfair Display"/>
              <a:cs typeface="Playfair Display"/>
              <a:sym typeface="Playfair Display"/>
            </a:endParaRPr>
          </a:p>
        </p:txBody>
      </p:sp>
      <p:pic>
        <p:nvPicPr>
          <p:cNvPr id="194" name="Google Shape;194;p34"/>
          <p:cNvPicPr preferRelativeResize="0"/>
          <p:nvPr/>
        </p:nvPicPr>
        <p:blipFill rotWithShape="1">
          <a:blip r:embed="rId3">
            <a:alphaModFix/>
          </a:blip>
          <a:srcRect b="14059" l="0" r="0" t="0"/>
          <a:stretch/>
        </p:blipFill>
        <p:spPr>
          <a:xfrm>
            <a:off x="2873700" y="932152"/>
            <a:ext cx="3222850" cy="421135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93"/>
                                        </p:tgtEl>
                                        <p:attrNameLst>
                                          <p:attrName>style.visibility</p:attrName>
                                        </p:attrNameLst>
                                      </p:cBhvr>
                                      <p:to>
                                        <p:strVal val="visible"/>
                                      </p:to>
                                    </p:set>
                                    <p:anim calcmode="lin" valueType="num">
                                      <p:cBhvr additive="base">
                                        <p:cTn dur="1000"/>
                                        <p:tgtEl>
                                          <p:spTgt spid="19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94"/>
                                        </p:tgtEl>
                                        <p:attrNameLst>
                                          <p:attrName>style.visibility</p:attrName>
                                        </p:attrNameLst>
                                      </p:cBhvr>
                                      <p:to>
                                        <p:strVal val="visible"/>
                                      </p:to>
                                    </p:set>
                                    <p:anim calcmode="lin" valueType="num">
                                      <p:cBhvr additive="base">
                                        <p:cTn dur="1000"/>
                                        <p:tgtEl>
                                          <p:spTgt spid="19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198" name="Shape 198"/>
        <p:cNvGrpSpPr/>
        <p:nvPr/>
      </p:nvGrpSpPr>
      <p:grpSpPr>
        <a:xfrm>
          <a:off x="0" y="0"/>
          <a:ext cx="0" cy="0"/>
          <a:chOff x="0" y="0"/>
          <a:chExt cx="0" cy="0"/>
        </a:xfrm>
      </p:grpSpPr>
      <p:pic>
        <p:nvPicPr>
          <p:cNvPr id="199" name="Google Shape;199;p35" title="bbb5858456824fa6a83576da34c9a738.MOV">
            <a:hlinkClick r:id="rId3"/>
          </p:cNvPr>
          <p:cNvPicPr preferRelativeResize="0"/>
          <p:nvPr/>
        </p:nvPicPr>
        <p:blipFill>
          <a:blip r:embed="rId4">
            <a:alphaModFix/>
          </a:blip>
          <a:stretch>
            <a:fillRect/>
          </a:stretch>
        </p:blipFill>
        <p:spPr>
          <a:xfrm>
            <a:off x="3413850" y="152400"/>
            <a:ext cx="2721769" cy="48387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C000"/>
        </a:solidFill>
      </p:bgPr>
    </p:bg>
    <p:spTree>
      <p:nvGrpSpPr>
        <p:cNvPr id="203" name="Shape 203"/>
        <p:cNvGrpSpPr/>
        <p:nvPr/>
      </p:nvGrpSpPr>
      <p:grpSpPr>
        <a:xfrm>
          <a:off x="0" y="0"/>
          <a:ext cx="0" cy="0"/>
          <a:chOff x="0" y="0"/>
          <a:chExt cx="0" cy="0"/>
        </a:xfrm>
      </p:grpSpPr>
      <p:sp>
        <p:nvSpPr>
          <p:cNvPr id="204" name="Google Shape;204;p36"/>
          <p:cNvSpPr txBox="1"/>
          <p:nvPr/>
        </p:nvSpPr>
        <p:spPr>
          <a:xfrm>
            <a:off x="253775" y="135375"/>
            <a:ext cx="7568700" cy="203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6000" u="sng">
                <a:solidFill>
                  <a:schemeClr val="dk1"/>
                </a:solidFill>
                <a:latin typeface="Playfair Display"/>
                <a:ea typeface="Playfair Display"/>
                <a:cs typeface="Playfair Display"/>
                <a:sym typeface="Playfair Display"/>
              </a:rPr>
              <a:t>Campaign Impact​                       	</a:t>
            </a:r>
            <a:endParaRPr b="1" u="sng">
              <a:solidFill>
                <a:schemeClr val="dk1"/>
              </a:solidFill>
              <a:latin typeface="Playfair Display"/>
              <a:ea typeface="Playfair Display"/>
              <a:cs typeface="Playfair Display"/>
              <a:sym typeface="Playfair Display"/>
            </a:endParaRPr>
          </a:p>
        </p:txBody>
      </p:sp>
      <p:pic>
        <p:nvPicPr>
          <p:cNvPr id="205" name="Google Shape;205;p36"/>
          <p:cNvPicPr preferRelativeResize="0"/>
          <p:nvPr/>
        </p:nvPicPr>
        <p:blipFill>
          <a:blip r:embed="rId3">
            <a:alphaModFix/>
          </a:blip>
          <a:stretch>
            <a:fillRect/>
          </a:stretch>
        </p:blipFill>
        <p:spPr>
          <a:xfrm>
            <a:off x="592175" y="1351038"/>
            <a:ext cx="1835700" cy="3295377"/>
          </a:xfrm>
          <a:prstGeom prst="rect">
            <a:avLst/>
          </a:prstGeom>
          <a:noFill/>
          <a:ln>
            <a:noFill/>
          </a:ln>
        </p:spPr>
      </p:pic>
      <p:sp>
        <p:nvSpPr>
          <p:cNvPr id="206" name="Google Shape;206;p36"/>
          <p:cNvSpPr txBox="1"/>
          <p:nvPr/>
        </p:nvSpPr>
        <p:spPr>
          <a:xfrm>
            <a:off x="744575" y="4601500"/>
            <a:ext cx="1835700" cy="55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Cramer, H. (2019)</a:t>
            </a:r>
            <a:endParaRPr i="1" sz="1300">
              <a:solidFill>
                <a:schemeClr val="dk1"/>
              </a:solidFill>
            </a:endParaRPr>
          </a:p>
        </p:txBody>
      </p:sp>
      <p:pic>
        <p:nvPicPr>
          <p:cNvPr id="207" name="Google Shape;207;p36"/>
          <p:cNvPicPr preferRelativeResize="0"/>
          <p:nvPr/>
        </p:nvPicPr>
        <p:blipFill>
          <a:blip r:embed="rId4">
            <a:alphaModFix/>
          </a:blip>
          <a:stretch>
            <a:fillRect/>
          </a:stretch>
        </p:blipFill>
        <p:spPr>
          <a:xfrm>
            <a:off x="2580275" y="1351050"/>
            <a:ext cx="4906824" cy="1555674"/>
          </a:xfrm>
          <a:prstGeom prst="rect">
            <a:avLst/>
          </a:prstGeom>
          <a:noFill/>
          <a:ln>
            <a:noFill/>
          </a:ln>
        </p:spPr>
      </p:pic>
      <p:sp>
        <p:nvSpPr>
          <p:cNvPr id="208" name="Google Shape;208;p36"/>
          <p:cNvSpPr txBox="1"/>
          <p:nvPr/>
        </p:nvSpPr>
        <p:spPr>
          <a:xfrm>
            <a:off x="2580275" y="2863375"/>
            <a:ext cx="2413500" cy="397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Anon. (2024)</a:t>
            </a:r>
            <a:endParaRPr i="1" sz="1300">
              <a:solidFill>
                <a:schemeClr val="dk1"/>
              </a:solidFill>
            </a:endParaRPr>
          </a:p>
        </p:txBody>
      </p:sp>
      <p:sp>
        <p:nvSpPr>
          <p:cNvPr id="209" name="Google Shape;209;p36"/>
          <p:cNvSpPr/>
          <p:nvPr/>
        </p:nvSpPr>
        <p:spPr>
          <a:xfrm>
            <a:off x="3084100" y="3261175"/>
            <a:ext cx="4169499" cy="1555679"/>
          </a:xfrm>
          <a:prstGeom prst="rect">
            <a:avLst/>
          </a:prstGeom>
        </p:spPr>
        <p:txBody>
          <a:bodyPr>
            <a:prstTxWarp prst="textPlain"/>
          </a:bodyPr>
          <a:lstStyle/>
          <a:p>
            <a:pPr lvl="0" algn="ctr"/>
            <a:r>
              <a:rPr b="1" i="0">
                <a:ln cap="flat" cmpd="sng" w="9525">
                  <a:solidFill>
                    <a:srgbClr val="6AA84F"/>
                  </a:solidFill>
                  <a:prstDash val="solid"/>
                  <a:round/>
                  <a:headEnd len="sm" w="sm" type="none"/>
                  <a:tailEnd len="sm" w="sm" type="none"/>
                </a:ln>
                <a:solidFill>
                  <a:schemeClr val="lt2"/>
                </a:solidFill>
                <a:latin typeface="Playfair Display"/>
              </a:rPr>
              <a:t>#girlsweekend</a:t>
            </a:r>
            <a:br>
              <a:rPr b="1" i="0">
                <a:ln cap="flat" cmpd="sng" w="9525">
                  <a:solidFill>
                    <a:srgbClr val="6AA84F"/>
                  </a:solidFill>
                  <a:prstDash val="solid"/>
                  <a:round/>
                  <a:headEnd len="sm" w="sm" type="none"/>
                  <a:tailEnd len="sm" w="sm" type="none"/>
                </a:ln>
                <a:solidFill>
                  <a:schemeClr val="lt2"/>
                </a:solidFill>
                <a:latin typeface="Playfair Display"/>
              </a:rPr>
            </a:br>
            <a:r>
              <a:rPr b="1" i="0">
                <a:ln cap="flat" cmpd="sng" w="9525">
                  <a:solidFill>
                    <a:srgbClr val="6AA84F"/>
                  </a:solidFill>
                  <a:prstDash val="solid"/>
                  <a:round/>
                  <a:headEnd len="sm" w="sm" type="none"/>
                  <a:tailEnd len="sm" w="sm" type="none"/>
                </a:ln>
                <a:solidFill>
                  <a:schemeClr val="lt2"/>
                </a:solidFill>
                <a:latin typeface="Playfair Display"/>
              </a:rPr>
              <a:t>#readingfestival</a:t>
            </a:r>
            <a:br>
              <a:rPr b="1" i="0">
                <a:ln cap="flat" cmpd="sng" w="9525">
                  <a:solidFill>
                    <a:srgbClr val="6AA84F"/>
                  </a:solidFill>
                  <a:prstDash val="solid"/>
                  <a:round/>
                  <a:headEnd len="sm" w="sm" type="none"/>
                  <a:tailEnd len="sm" w="sm" type="none"/>
                </a:ln>
                <a:solidFill>
                  <a:schemeClr val="lt2"/>
                </a:solidFill>
                <a:latin typeface="Playfair Display"/>
              </a:rPr>
            </a:br>
            <a:r>
              <a:rPr b="1" i="0">
                <a:ln cap="flat" cmpd="sng" w="9525">
                  <a:solidFill>
                    <a:srgbClr val="6AA84F"/>
                  </a:solidFill>
                  <a:prstDash val="solid"/>
                  <a:round/>
                  <a:headEnd len="sm" w="sm" type="none"/>
                  <a:tailEnd len="sm" w="sm" type="none"/>
                </a:ln>
                <a:solidFill>
                  <a:schemeClr val="lt2"/>
                </a:solidFill>
                <a:latin typeface="Playfair Display"/>
              </a:rPr>
              <a:t>#GWR</a:t>
            </a:r>
            <a:br>
              <a:rPr b="1" i="0">
                <a:ln cap="flat" cmpd="sng" w="9525">
                  <a:solidFill>
                    <a:srgbClr val="6AA84F"/>
                  </a:solidFill>
                  <a:prstDash val="solid"/>
                  <a:round/>
                  <a:headEnd len="sm" w="sm" type="none"/>
                  <a:tailEnd len="sm" w="sm" type="none"/>
                </a:ln>
                <a:solidFill>
                  <a:schemeClr val="lt2"/>
                </a:solidFill>
                <a:latin typeface="Playfair Display"/>
              </a:rPr>
            </a:br>
            <a:r>
              <a:rPr b="1" i="0">
                <a:ln cap="flat" cmpd="sng" w="9525">
                  <a:solidFill>
                    <a:srgbClr val="6AA84F"/>
                  </a:solidFill>
                  <a:prstDash val="solid"/>
                  <a:round/>
                  <a:headEnd len="sm" w="sm" type="none"/>
                  <a:tailEnd len="sm" w="sm" type="none"/>
                </a:ln>
                <a:solidFill>
                  <a:schemeClr val="lt2"/>
                </a:solidFill>
                <a:latin typeface="Playfair Display"/>
              </a:rPr>
              <a:t>#sustainabletravel</a:t>
            </a:r>
            <a:br>
              <a:rPr b="1" i="0">
                <a:ln cap="flat" cmpd="sng" w="9525">
                  <a:solidFill>
                    <a:srgbClr val="6AA84F"/>
                  </a:solidFill>
                  <a:prstDash val="solid"/>
                  <a:round/>
                  <a:headEnd len="sm" w="sm" type="none"/>
                  <a:tailEnd len="sm" w="sm" type="none"/>
                </a:ln>
                <a:solidFill>
                  <a:schemeClr val="lt2"/>
                </a:solidFill>
                <a:latin typeface="Playfair Display"/>
              </a:rPr>
            </a:br>
            <a:r>
              <a:rPr b="1" i="0">
                <a:ln cap="flat" cmpd="sng" w="9525">
                  <a:solidFill>
                    <a:srgbClr val="6AA84F"/>
                  </a:solidFill>
                  <a:prstDash val="solid"/>
                  <a:round/>
                  <a:headEnd len="sm" w="sm" type="none"/>
                  <a:tailEnd len="sm" w="sm" type="none"/>
                </a:ln>
                <a:solidFill>
                  <a:schemeClr val="lt2"/>
                </a:solidFill>
                <a:latin typeface="Playfair Display"/>
              </a:rPr>
              <a:t>#fromstationtostage</a:t>
            </a: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204"/>
                                        </p:tgtEl>
                                        <p:attrNameLst>
                                          <p:attrName>style.visibility</p:attrName>
                                        </p:attrNameLst>
                                      </p:cBhvr>
                                      <p:to>
                                        <p:strVal val="visible"/>
                                      </p:to>
                                    </p:set>
                                    <p:anim calcmode="lin" valueType="num">
                                      <p:cBhvr additive="base">
                                        <p:cTn dur="1000"/>
                                        <p:tgtEl>
                                          <p:spTgt spid="204"/>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5"/>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0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7"/>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20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C000"/>
        </a:solidFill>
      </p:bgPr>
    </p:bg>
    <p:spTree>
      <p:nvGrpSpPr>
        <p:cNvPr id="213" name="Shape 213"/>
        <p:cNvGrpSpPr/>
        <p:nvPr/>
      </p:nvGrpSpPr>
      <p:grpSpPr>
        <a:xfrm>
          <a:off x="0" y="0"/>
          <a:ext cx="0" cy="0"/>
          <a:chOff x="0" y="0"/>
          <a:chExt cx="0" cy="0"/>
        </a:xfrm>
      </p:grpSpPr>
      <p:sp>
        <p:nvSpPr>
          <p:cNvPr id="214" name="Google Shape;214;p37"/>
          <p:cNvSpPr txBox="1"/>
          <p:nvPr/>
        </p:nvSpPr>
        <p:spPr>
          <a:xfrm>
            <a:off x="219950" y="219950"/>
            <a:ext cx="74502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4500" u="sng">
                <a:solidFill>
                  <a:schemeClr val="dk1"/>
                </a:solidFill>
                <a:latin typeface="Playfair Display"/>
                <a:ea typeface="Playfair Display"/>
                <a:cs typeface="Playfair Display"/>
                <a:sym typeface="Playfair Display"/>
              </a:rPr>
              <a:t>Financial Viability ​</a:t>
            </a:r>
            <a:endParaRPr b="1" sz="4500" u="sng">
              <a:solidFill>
                <a:schemeClr val="dk1"/>
              </a:solidFill>
              <a:latin typeface="Playfair Display"/>
              <a:ea typeface="Playfair Display"/>
              <a:cs typeface="Playfair Display"/>
              <a:sym typeface="Playfair Display"/>
            </a:endParaRPr>
          </a:p>
        </p:txBody>
      </p:sp>
      <p:pic>
        <p:nvPicPr>
          <p:cNvPr id="215" name="Google Shape;215;p37"/>
          <p:cNvPicPr preferRelativeResize="0"/>
          <p:nvPr/>
        </p:nvPicPr>
        <p:blipFill>
          <a:blip r:embed="rId3">
            <a:alphaModFix/>
          </a:blip>
          <a:stretch>
            <a:fillRect/>
          </a:stretch>
        </p:blipFill>
        <p:spPr>
          <a:xfrm>
            <a:off x="310799" y="2010648"/>
            <a:ext cx="3814825" cy="1761800"/>
          </a:xfrm>
          <a:prstGeom prst="rect">
            <a:avLst/>
          </a:prstGeom>
          <a:noFill/>
          <a:ln>
            <a:noFill/>
          </a:ln>
        </p:spPr>
      </p:pic>
      <p:pic>
        <p:nvPicPr>
          <p:cNvPr descr="a cartoon of a monkey being showered with dollar bills and coins (provided by Tenor)" id="216" name="Google Shape;216;p37"/>
          <p:cNvPicPr preferRelativeResize="0"/>
          <p:nvPr/>
        </p:nvPicPr>
        <p:blipFill>
          <a:blip r:embed="rId4">
            <a:alphaModFix/>
          </a:blip>
          <a:stretch>
            <a:fillRect/>
          </a:stretch>
        </p:blipFill>
        <p:spPr>
          <a:xfrm>
            <a:off x="6733249" y="2947325"/>
            <a:ext cx="1993450" cy="1993426"/>
          </a:xfrm>
          <a:prstGeom prst="rect">
            <a:avLst/>
          </a:prstGeom>
          <a:noFill/>
          <a:ln>
            <a:noFill/>
          </a:ln>
        </p:spPr>
      </p:pic>
      <p:pic>
        <p:nvPicPr>
          <p:cNvPr id="217" name="Google Shape;217;p37"/>
          <p:cNvPicPr preferRelativeResize="0"/>
          <p:nvPr/>
        </p:nvPicPr>
        <p:blipFill rotWithShape="1">
          <a:blip r:embed="rId5">
            <a:alphaModFix/>
          </a:blip>
          <a:srcRect b="14059" l="0" r="0" t="0"/>
          <a:stretch/>
        </p:blipFill>
        <p:spPr>
          <a:xfrm>
            <a:off x="4304525" y="1473126"/>
            <a:ext cx="2176276" cy="2843776"/>
          </a:xfrm>
          <a:prstGeom prst="rect">
            <a:avLst/>
          </a:prstGeom>
          <a:noFill/>
          <a:ln>
            <a:noFill/>
          </a:ln>
        </p:spPr>
      </p:pic>
      <p:sp>
        <p:nvSpPr>
          <p:cNvPr id="218" name="Google Shape;218;p37"/>
          <p:cNvSpPr/>
          <p:nvPr/>
        </p:nvSpPr>
        <p:spPr>
          <a:xfrm>
            <a:off x="6659700" y="854625"/>
            <a:ext cx="2292950" cy="1842024"/>
          </a:xfrm>
          <a:prstGeom prst="rect">
            <a:avLst/>
          </a:prstGeom>
        </p:spPr>
        <p:txBody>
          <a:bodyPr>
            <a:prstTxWarp prst="textPlain"/>
          </a:bodyPr>
          <a:lstStyle/>
          <a:p>
            <a:pPr lvl="0" algn="ctr"/>
            <a:r>
              <a:rPr b="1" i="0">
                <a:ln cap="flat" cmpd="sng" w="9525">
                  <a:solidFill>
                    <a:schemeClr val="dk1"/>
                  </a:solidFill>
                  <a:prstDash val="solid"/>
                  <a:round/>
                  <a:headEnd len="sm" w="sm" type="none"/>
                  <a:tailEnd len="sm" w="sm" type="none"/>
                </a:ln>
                <a:solidFill>
                  <a:srgbClr val="6AA84F"/>
                </a:solidFill>
                <a:latin typeface="Playfair Display"/>
              </a:rPr>
              <a:t>£6.30</a:t>
            </a:r>
          </a:p>
        </p:txBody>
      </p:sp>
      <p:sp>
        <p:nvSpPr>
          <p:cNvPr id="219" name="Google Shape;219;p37"/>
          <p:cNvSpPr txBox="1"/>
          <p:nvPr/>
        </p:nvSpPr>
        <p:spPr>
          <a:xfrm>
            <a:off x="128750" y="4685925"/>
            <a:ext cx="6378600" cy="3804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i="1" lang="en-GB" sz="1500">
                <a:solidFill>
                  <a:schemeClr val="dk2"/>
                </a:solidFill>
              </a:rPr>
              <a:t>Rodideal, P (2020) Guptamedia (2024)</a:t>
            </a:r>
            <a:endParaRPr i="1" sz="1500">
              <a:solidFill>
                <a:schemeClr val="dk2"/>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214"/>
                                        </p:tgtEl>
                                        <p:attrNameLst>
                                          <p:attrName>style.visibility</p:attrName>
                                        </p:attrNameLst>
                                      </p:cBhvr>
                                      <p:to>
                                        <p:strVal val="visible"/>
                                      </p:to>
                                    </p:set>
                                    <p:anim calcmode="lin" valueType="num">
                                      <p:cBhvr additive="base">
                                        <p:cTn dur="1000"/>
                                        <p:tgtEl>
                                          <p:spTgt spid="214"/>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1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5"/>
                                        </p:tgtEl>
                                        <p:attrNameLst>
                                          <p:attrName>style.visibility</p:attrName>
                                        </p:attrNameLst>
                                      </p:cBhvr>
                                      <p:to>
                                        <p:strVal val="visible"/>
                                      </p:to>
                                    </p:set>
                                    <p:anim calcmode="lin" valueType="num">
                                      <p:cBhvr additive="base">
                                        <p:cTn dur="1000"/>
                                        <p:tgtEl>
                                          <p:spTgt spid="21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7"/>
                                        </p:tgtEl>
                                        <p:attrNameLst>
                                          <p:attrName>style.visibility</p:attrName>
                                        </p:attrNameLst>
                                      </p:cBhvr>
                                      <p:to>
                                        <p:strVal val="visible"/>
                                      </p:to>
                                    </p:set>
                                    <p:anim calcmode="lin" valueType="num">
                                      <p:cBhvr additive="base">
                                        <p:cTn dur="1000"/>
                                        <p:tgtEl>
                                          <p:spTgt spid="21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8"/>
                                        </p:tgtEl>
                                        <p:attrNameLst>
                                          <p:attrName>style.visibility</p:attrName>
                                        </p:attrNameLst>
                                      </p:cBhvr>
                                      <p:to>
                                        <p:strVal val="visible"/>
                                      </p:to>
                                    </p:set>
                                    <p:anim calcmode="lin" valueType="num">
                                      <p:cBhvr additive="base">
                                        <p:cTn dur="1000"/>
                                        <p:tgtEl>
                                          <p:spTgt spid="21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6"/>
                                        </p:tgtEl>
                                        <p:attrNameLst>
                                          <p:attrName>style.visibility</p:attrName>
                                        </p:attrNameLst>
                                      </p:cBhvr>
                                      <p:to>
                                        <p:strVal val="visible"/>
                                      </p:to>
                                    </p:set>
                                    <p:anim calcmode="lin" valueType="num">
                                      <p:cBhvr additive="base">
                                        <p:cTn dur="1000"/>
                                        <p:tgtEl>
                                          <p:spTgt spid="216"/>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C000"/>
        </a:solidFill>
      </p:bgPr>
    </p:bg>
    <p:spTree>
      <p:nvGrpSpPr>
        <p:cNvPr id="223" name="Shape 223"/>
        <p:cNvGrpSpPr/>
        <p:nvPr/>
      </p:nvGrpSpPr>
      <p:grpSpPr>
        <a:xfrm>
          <a:off x="0" y="0"/>
          <a:ext cx="0" cy="0"/>
          <a:chOff x="0" y="0"/>
          <a:chExt cx="0" cy="0"/>
        </a:xfrm>
      </p:grpSpPr>
      <p:sp>
        <p:nvSpPr>
          <p:cNvPr id="224" name="Google Shape;224;p38"/>
          <p:cNvSpPr txBox="1"/>
          <p:nvPr>
            <p:ph type="title"/>
          </p:nvPr>
        </p:nvSpPr>
        <p:spPr>
          <a:xfrm>
            <a:off x="311700" y="19340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4500" u="sng">
                <a:latin typeface="Playfair Display"/>
                <a:ea typeface="Playfair Display"/>
                <a:cs typeface="Playfair Display"/>
                <a:sym typeface="Playfair Display"/>
              </a:rPr>
              <a:t>Potential Return on Investment</a:t>
            </a:r>
            <a:endParaRPr b="1" sz="4500" u="sng">
              <a:latin typeface="Playfair Display"/>
              <a:ea typeface="Playfair Display"/>
              <a:cs typeface="Playfair Display"/>
              <a:sym typeface="Playfair Display"/>
            </a:endParaRPr>
          </a:p>
        </p:txBody>
      </p:sp>
      <p:pic>
        <p:nvPicPr>
          <p:cNvPr id="225" name="Google Shape;225;p38"/>
          <p:cNvPicPr preferRelativeResize="0"/>
          <p:nvPr/>
        </p:nvPicPr>
        <p:blipFill>
          <a:blip r:embed="rId3">
            <a:alphaModFix/>
          </a:blip>
          <a:stretch>
            <a:fillRect/>
          </a:stretch>
        </p:blipFill>
        <p:spPr>
          <a:xfrm>
            <a:off x="7284050" y="1410012"/>
            <a:ext cx="1531475" cy="1884374"/>
          </a:xfrm>
          <a:prstGeom prst="rect">
            <a:avLst/>
          </a:prstGeom>
          <a:noFill/>
          <a:ln>
            <a:noFill/>
          </a:ln>
        </p:spPr>
      </p:pic>
      <p:pic>
        <p:nvPicPr>
          <p:cNvPr id="226" name="Google Shape;226;p38"/>
          <p:cNvPicPr preferRelativeResize="0"/>
          <p:nvPr/>
        </p:nvPicPr>
        <p:blipFill>
          <a:blip r:embed="rId4">
            <a:alphaModFix/>
          </a:blip>
          <a:stretch>
            <a:fillRect/>
          </a:stretch>
        </p:blipFill>
        <p:spPr>
          <a:xfrm>
            <a:off x="2996450" y="1410013"/>
            <a:ext cx="1694375" cy="1884375"/>
          </a:xfrm>
          <a:prstGeom prst="rect">
            <a:avLst/>
          </a:prstGeom>
          <a:noFill/>
          <a:ln>
            <a:noFill/>
          </a:ln>
        </p:spPr>
      </p:pic>
      <p:pic>
        <p:nvPicPr>
          <p:cNvPr id="227" name="Google Shape;227;p38"/>
          <p:cNvPicPr preferRelativeResize="0"/>
          <p:nvPr/>
        </p:nvPicPr>
        <p:blipFill>
          <a:blip r:embed="rId5">
            <a:alphaModFix/>
          </a:blip>
          <a:stretch>
            <a:fillRect/>
          </a:stretch>
        </p:blipFill>
        <p:spPr>
          <a:xfrm>
            <a:off x="328475" y="1565563"/>
            <a:ext cx="2439925" cy="1573275"/>
          </a:xfrm>
          <a:prstGeom prst="rect">
            <a:avLst/>
          </a:prstGeom>
          <a:noFill/>
          <a:ln>
            <a:noFill/>
          </a:ln>
        </p:spPr>
      </p:pic>
      <p:pic>
        <p:nvPicPr>
          <p:cNvPr id="228" name="Google Shape;228;p38"/>
          <p:cNvPicPr preferRelativeResize="0"/>
          <p:nvPr/>
        </p:nvPicPr>
        <p:blipFill>
          <a:blip r:embed="rId6">
            <a:alphaModFix/>
          </a:blip>
          <a:stretch>
            <a:fillRect/>
          </a:stretch>
        </p:blipFill>
        <p:spPr>
          <a:xfrm>
            <a:off x="4892850" y="1565562"/>
            <a:ext cx="2120275" cy="1491451"/>
          </a:xfrm>
          <a:prstGeom prst="rect">
            <a:avLst/>
          </a:prstGeom>
          <a:noFill/>
          <a:ln>
            <a:noFill/>
          </a:ln>
        </p:spPr>
      </p:pic>
      <p:pic>
        <p:nvPicPr>
          <p:cNvPr id="229" name="Google Shape;229;p38"/>
          <p:cNvPicPr preferRelativeResize="0"/>
          <p:nvPr/>
        </p:nvPicPr>
        <p:blipFill>
          <a:blip r:embed="rId7">
            <a:alphaModFix/>
          </a:blip>
          <a:stretch>
            <a:fillRect/>
          </a:stretch>
        </p:blipFill>
        <p:spPr>
          <a:xfrm>
            <a:off x="328475" y="3709700"/>
            <a:ext cx="8487048" cy="1058950"/>
          </a:xfrm>
          <a:prstGeom prst="rect">
            <a:avLst/>
          </a:prstGeom>
          <a:noFill/>
          <a:ln>
            <a:noFill/>
          </a:ln>
        </p:spPr>
      </p:pic>
      <p:sp>
        <p:nvSpPr>
          <p:cNvPr id="230" name="Google Shape;230;p38"/>
          <p:cNvSpPr txBox="1"/>
          <p:nvPr/>
        </p:nvSpPr>
        <p:spPr>
          <a:xfrm>
            <a:off x="328475" y="4768650"/>
            <a:ext cx="8520600" cy="46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DCX. (2022) Highsmith, R. (2024) </a:t>
            </a:r>
            <a:endParaRPr i="1" sz="1300">
              <a:solidFill>
                <a:schemeClr val="dk1"/>
              </a:solidFill>
            </a:endParaRPr>
          </a:p>
        </p:txBody>
      </p:sp>
      <p:sp>
        <p:nvSpPr>
          <p:cNvPr id="231" name="Google Shape;231;p38"/>
          <p:cNvSpPr txBox="1"/>
          <p:nvPr/>
        </p:nvSpPr>
        <p:spPr>
          <a:xfrm>
            <a:off x="292488" y="3062625"/>
            <a:ext cx="2511900" cy="57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“Great Western Railway”, Youtube. (N.D)</a:t>
            </a:r>
            <a:endParaRPr i="1" sz="1300">
              <a:solidFill>
                <a:schemeClr val="dk1"/>
              </a:solidFill>
            </a:endParaRPr>
          </a:p>
        </p:txBody>
      </p:sp>
      <p:sp>
        <p:nvSpPr>
          <p:cNvPr id="232" name="Google Shape;232;p38"/>
          <p:cNvSpPr txBox="1"/>
          <p:nvPr/>
        </p:nvSpPr>
        <p:spPr>
          <a:xfrm>
            <a:off x="2854400" y="3218175"/>
            <a:ext cx="2511900" cy="46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“GWR”, Facebook. (2022)</a:t>
            </a:r>
            <a:endParaRPr i="1" sz="1300">
              <a:solidFill>
                <a:schemeClr val="dk1"/>
              </a:solidFill>
            </a:endParaRPr>
          </a:p>
        </p:txBody>
      </p:sp>
      <p:sp>
        <p:nvSpPr>
          <p:cNvPr id="233" name="Google Shape;233;p38"/>
          <p:cNvSpPr txBox="1"/>
          <p:nvPr/>
        </p:nvSpPr>
        <p:spPr>
          <a:xfrm>
            <a:off x="4907150" y="2986425"/>
            <a:ext cx="2691300" cy="792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X. (2025)</a:t>
            </a:r>
            <a:endParaRPr i="1" sz="1300">
              <a:solidFill>
                <a:schemeClr val="dk1"/>
              </a:solidFill>
            </a:endParaRPr>
          </a:p>
        </p:txBody>
      </p:sp>
      <p:sp>
        <p:nvSpPr>
          <p:cNvPr id="234" name="Google Shape;234;p38"/>
          <p:cNvSpPr txBox="1"/>
          <p:nvPr/>
        </p:nvSpPr>
        <p:spPr>
          <a:xfrm>
            <a:off x="7131650" y="3218175"/>
            <a:ext cx="3768000" cy="918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300">
                <a:solidFill>
                  <a:schemeClr val="dk1"/>
                </a:solidFill>
              </a:rPr>
              <a:t>“GWR” (@Gwruk). (2020)</a:t>
            </a:r>
            <a:endParaRPr i="1" sz="130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224"/>
                                        </p:tgtEl>
                                        <p:attrNameLst>
                                          <p:attrName>style.visibility</p:attrName>
                                        </p:attrNameLst>
                                      </p:cBhvr>
                                      <p:to>
                                        <p:strVal val="visible"/>
                                      </p:to>
                                    </p:set>
                                    <p:anim calcmode="lin" valueType="num">
                                      <p:cBhvr additive="base">
                                        <p:cTn dur="1000"/>
                                        <p:tgtEl>
                                          <p:spTgt spid="224"/>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7"/>
                                        </p:tgtEl>
                                        <p:attrNameLst>
                                          <p:attrName>style.visibility</p:attrName>
                                        </p:attrNameLst>
                                      </p:cBhvr>
                                      <p:to>
                                        <p:strVal val="visible"/>
                                      </p:to>
                                    </p:set>
                                    <p:anim calcmode="lin" valueType="num">
                                      <p:cBhvr additive="base">
                                        <p:cTn dur="1000"/>
                                        <p:tgtEl>
                                          <p:spTgt spid="227"/>
                                        </p:tgtEl>
                                        <p:attrNameLst>
                                          <p:attrName>ppt_y</p:attrName>
                                        </p:attrNameLst>
                                      </p:cBhvr>
                                      <p:tavLst>
                                        <p:tav fmla="" tm="0">
                                          <p:val>
                                            <p:strVal val="#ppt_y+1"/>
                                          </p:val>
                                        </p:tav>
                                        <p:tav fmla="" tm="100000">
                                          <p:val>
                                            <p:strVal val="#ppt_y"/>
                                          </p:val>
                                        </p:tav>
                                      </p:tavLst>
                                    </p:anim>
                                  </p:childTnLst>
                                </p:cTn>
                              </p:par>
                              <p:par>
                                <p:cTn fill="hold" nodeType="withEffect" presetClass="entr" presetID="1" presetSubtype="0">
                                  <p:stCondLst>
                                    <p:cond delay="0"/>
                                  </p:stCondLst>
                                  <p:childTnLst>
                                    <p:set>
                                      <p:cBhvr>
                                        <p:cTn dur="1" fill="hold">
                                          <p:stCondLst>
                                            <p:cond delay="0"/>
                                          </p:stCondLst>
                                        </p:cTn>
                                        <p:tgtEl>
                                          <p:spTgt spid="23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6"/>
                                        </p:tgtEl>
                                        <p:attrNameLst>
                                          <p:attrName>style.visibility</p:attrName>
                                        </p:attrNameLst>
                                      </p:cBhvr>
                                      <p:to>
                                        <p:strVal val="visible"/>
                                      </p:to>
                                    </p:set>
                                    <p:anim calcmode="lin" valueType="num">
                                      <p:cBhvr additive="base">
                                        <p:cTn dur="1000"/>
                                        <p:tgtEl>
                                          <p:spTgt spid="226"/>
                                        </p:tgtEl>
                                        <p:attrNameLst>
                                          <p:attrName>ppt_y</p:attrName>
                                        </p:attrNameLst>
                                      </p:cBhvr>
                                      <p:tavLst>
                                        <p:tav fmla="" tm="0">
                                          <p:val>
                                            <p:strVal val="#ppt_y+1"/>
                                          </p:val>
                                        </p:tav>
                                        <p:tav fmla="" tm="100000">
                                          <p:val>
                                            <p:strVal val="#ppt_y"/>
                                          </p:val>
                                        </p:tav>
                                      </p:tavLst>
                                    </p:anim>
                                  </p:childTnLst>
                                </p:cTn>
                              </p:par>
                              <p:par>
                                <p:cTn fill="hold" nodeType="withEffect" presetClass="entr" presetID="1" presetSubtype="0">
                                  <p:stCondLst>
                                    <p:cond delay="0"/>
                                  </p:stCondLst>
                                  <p:childTnLst>
                                    <p:set>
                                      <p:cBhvr>
                                        <p:cTn dur="1" fill="hold">
                                          <p:stCondLst>
                                            <p:cond delay="0"/>
                                          </p:stCondLst>
                                        </p:cTn>
                                        <p:tgtEl>
                                          <p:spTgt spid="23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8"/>
                                        </p:tgtEl>
                                        <p:attrNameLst>
                                          <p:attrName>style.visibility</p:attrName>
                                        </p:attrNameLst>
                                      </p:cBhvr>
                                      <p:to>
                                        <p:strVal val="visible"/>
                                      </p:to>
                                    </p:set>
                                    <p:anim calcmode="lin" valueType="num">
                                      <p:cBhvr additive="base">
                                        <p:cTn dur="1000"/>
                                        <p:tgtEl>
                                          <p:spTgt spid="228"/>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4">
                                  <p:stCondLst>
                                    <p:cond delay="0"/>
                                  </p:stCondLst>
                                  <p:childTnLst>
                                    <p:set>
                                      <p:cBhvr>
                                        <p:cTn dur="1" fill="hold">
                                          <p:stCondLst>
                                            <p:cond delay="0"/>
                                          </p:stCondLst>
                                        </p:cTn>
                                        <p:tgtEl>
                                          <p:spTgt spid="233"/>
                                        </p:tgtEl>
                                        <p:attrNameLst>
                                          <p:attrName>style.visibility</p:attrName>
                                        </p:attrNameLst>
                                      </p:cBhvr>
                                      <p:to>
                                        <p:strVal val="visible"/>
                                      </p:to>
                                    </p:set>
                                    <p:anim calcmode="lin" valueType="num">
                                      <p:cBhvr additive="base">
                                        <p:cTn dur="1000"/>
                                        <p:tgtEl>
                                          <p:spTgt spid="23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5"/>
                                        </p:tgtEl>
                                        <p:attrNameLst>
                                          <p:attrName>style.visibility</p:attrName>
                                        </p:attrNameLst>
                                      </p:cBhvr>
                                      <p:to>
                                        <p:strVal val="visible"/>
                                      </p:to>
                                    </p:set>
                                    <p:anim calcmode="lin" valueType="num">
                                      <p:cBhvr additive="base">
                                        <p:cTn dur="1000"/>
                                        <p:tgtEl>
                                          <p:spTgt spid="225"/>
                                        </p:tgtEl>
                                        <p:attrNameLst>
                                          <p:attrName>ppt_y</p:attrName>
                                        </p:attrNameLst>
                                      </p:cBhvr>
                                      <p:tavLst>
                                        <p:tav fmla="" tm="0">
                                          <p:val>
                                            <p:strVal val="#ppt_y+1"/>
                                          </p:val>
                                        </p:tav>
                                        <p:tav fmla="" tm="100000">
                                          <p:val>
                                            <p:strVal val="#ppt_y"/>
                                          </p:val>
                                        </p:tav>
                                      </p:tavLst>
                                    </p:anim>
                                  </p:childTnLst>
                                </p:cTn>
                              </p:par>
                              <p:par>
                                <p:cTn fill="hold" nodeType="withEffect" presetClass="entr" presetID="1" presetSubtype="0">
                                  <p:stCondLst>
                                    <p:cond delay="0"/>
                                  </p:stCondLst>
                                  <p:childTnLst>
                                    <p:set>
                                      <p:cBhvr>
                                        <p:cTn dur="1" fill="hold">
                                          <p:stCondLst>
                                            <p:cond delay="0"/>
                                          </p:stCondLst>
                                        </p:cTn>
                                        <p:tgtEl>
                                          <p:spTgt spid="23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229"/>
                                        </p:tgtEl>
                                        <p:attrNameLst>
                                          <p:attrName>style.visibility</p:attrName>
                                        </p:attrNameLst>
                                      </p:cBhvr>
                                      <p:to>
                                        <p:strVal val="visible"/>
                                      </p:to>
                                    </p:set>
                                    <p:anim calcmode="lin" valueType="num">
                                      <p:cBhvr additive="base">
                                        <p:cTn dur="1000"/>
                                        <p:tgtEl>
                                          <p:spTgt spid="229"/>
                                        </p:tgtEl>
                                        <p:attrNameLst>
                                          <p:attrName>ppt_x</p:attrName>
                                        </p:attrNameLst>
                                      </p:cBhvr>
                                      <p:tavLst>
                                        <p:tav fmla="" tm="0">
                                          <p:val>
                                            <p:strVal val="#ppt_x+1"/>
                                          </p:val>
                                        </p:tav>
                                        <p:tav fmla="" tm="100000">
                                          <p:val>
                                            <p:strVal val="#ppt_x"/>
                                          </p:val>
                                        </p:tav>
                                      </p:tavLst>
                                    </p:anim>
                                  </p:childTnLst>
                                </p:cTn>
                              </p:par>
                              <p:par>
                                <p:cTn fill="hold" nodeType="withEffect" presetClass="entr" presetID="1" presetSubtype="0">
                                  <p:stCondLst>
                                    <p:cond delay="0"/>
                                  </p:stCondLst>
                                  <p:childTnLst>
                                    <p:set>
                                      <p:cBhvr>
                                        <p:cTn dur="1" fill="hold">
                                          <p:stCondLst>
                                            <p:cond delay="0"/>
                                          </p:stCondLst>
                                        </p:cTn>
                                        <p:tgtEl>
                                          <p:spTgt spid="23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C000"/>
        </a:solidFill>
      </p:bgPr>
    </p:bg>
    <p:spTree>
      <p:nvGrpSpPr>
        <p:cNvPr id="238" name="Shape 238"/>
        <p:cNvGrpSpPr/>
        <p:nvPr/>
      </p:nvGrpSpPr>
      <p:grpSpPr>
        <a:xfrm>
          <a:off x="0" y="0"/>
          <a:ext cx="0" cy="0"/>
          <a:chOff x="0" y="0"/>
          <a:chExt cx="0" cy="0"/>
        </a:xfrm>
      </p:grpSpPr>
      <p:sp>
        <p:nvSpPr>
          <p:cNvPr id="239" name="Google Shape;239;p39"/>
          <p:cNvSpPr txBox="1"/>
          <p:nvPr/>
        </p:nvSpPr>
        <p:spPr>
          <a:xfrm>
            <a:off x="186100" y="0"/>
            <a:ext cx="82116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6000" u="sng">
                <a:solidFill>
                  <a:schemeClr val="dk1"/>
                </a:solidFill>
                <a:latin typeface="Playfair Display"/>
                <a:ea typeface="Playfair Display"/>
                <a:cs typeface="Playfair Display"/>
                <a:sym typeface="Playfair Display"/>
              </a:rPr>
              <a:t>Pestle Analysis ​</a:t>
            </a:r>
            <a:endParaRPr b="1" u="sng">
              <a:solidFill>
                <a:schemeClr val="dk1"/>
              </a:solidFill>
              <a:latin typeface="Playfair Display"/>
              <a:ea typeface="Playfair Display"/>
              <a:cs typeface="Playfair Display"/>
              <a:sym typeface="Playfair Display"/>
            </a:endParaRPr>
          </a:p>
        </p:txBody>
      </p:sp>
      <p:sp>
        <p:nvSpPr>
          <p:cNvPr id="240" name="Google Shape;240;p39"/>
          <p:cNvSpPr txBox="1"/>
          <p:nvPr/>
        </p:nvSpPr>
        <p:spPr>
          <a:xfrm>
            <a:off x="6530900" y="4585350"/>
            <a:ext cx="30000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800">
                <a:solidFill>
                  <a:schemeClr val="dk1"/>
                </a:solidFill>
              </a:rPr>
              <a:t>Vecteezy.com (2023)​</a:t>
            </a:r>
            <a:endParaRPr/>
          </a:p>
        </p:txBody>
      </p:sp>
      <p:pic>
        <p:nvPicPr>
          <p:cNvPr descr="A blue and white logo&#10;&#10;Description automatically generated" id="241" name="Google Shape;241;p39"/>
          <p:cNvPicPr preferRelativeResize="0"/>
          <p:nvPr/>
        </p:nvPicPr>
        <p:blipFill>
          <a:blip r:embed="rId3">
            <a:alphaModFix/>
          </a:blip>
          <a:stretch>
            <a:fillRect/>
          </a:stretch>
        </p:blipFill>
        <p:spPr>
          <a:xfrm>
            <a:off x="2268450" y="1640585"/>
            <a:ext cx="717724" cy="625301"/>
          </a:xfrm>
          <a:prstGeom prst="rect">
            <a:avLst/>
          </a:prstGeom>
          <a:noFill/>
          <a:ln>
            <a:noFill/>
          </a:ln>
        </p:spPr>
      </p:pic>
      <p:pic>
        <p:nvPicPr>
          <p:cNvPr descr="A blue and white logo&#10;&#10;Description automatically generated" id="242" name="Google Shape;242;p39"/>
          <p:cNvPicPr preferRelativeResize="0"/>
          <p:nvPr/>
        </p:nvPicPr>
        <p:blipFill rotWithShape="1">
          <a:blip r:embed="rId4">
            <a:alphaModFix/>
          </a:blip>
          <a:srcRect b="0" l="0" r="0" t="12686"/>
          <a:stretch/>
        </p:blipFill>
        <p:spPr>
          <a:xfrm>
            <a:off x="919075" y="1640562"/>
            <a:ext cx="717725" cy="625325"/>
          </a:xfrm>
          <a:prstGeom prst="rect">
            <a:avLst/>
          </a:prstGeom>
          <a:noFill/>
          <a:ln>
            <a:noFill/>
          </a:ln>
        </p:spPr>
      </p:pic>
      <p:pic>
        <p:nvPicPr>
          <p:cNvPr id="243" name="Google Shape;243;p39"/>
          <p:cNvPicPr preferRelativeResize="0"/>
          <p:nvPr/>
        </p:nvPicPr>
        <p:blipFill>
          <a:blip r:embed="rId5">
            <a:alphaModFix/>
          </a:blip>
          <a:stretch>
            <a:fillRect/>
          </a:stretch>
        </p:blipFill>
        <p:spPr>
          <a:xfrm>
            <a:off x="3617825" y="1616242"/>
            <a:ext cx="717725" cy="673978"/>
          </a:xfrm>
          <a:prstGeom prst="rect">
            <a:avLst/>
          </a:prstGeom>
          <a:noFill/>
          <a:ln>
            <a:noFill/>
          </a:ln>
        </p:spPr>
      </p:pic>
      <p:pic>
        <p:nvPicPr>
          <p:cNvPr descr="A group of green and yellow circles with white text&#10;&#10;Description automatically generated" id="244" name="Google Shape;244;p39"/>
          <p:cNvPicPr preferRelativeResize="0"/>
          <p:nvPr/>
        </p:nvPicPr>
        <p:blipFill>
          <a:blip r:embed="rId6">
            <a:alphaModFix/>
          </a:blip>
          <a:stretch>
            <a:fillRect/>
          </a:stretch>
        </p:blipFill>
        <p:spPr>
          <a:xfrm>
            <a:off x="4967203" y="1640582"/>
            <a:ext cx="717722" cy="625316"/>
          </a:xfrm>
          <a:prstGeom prst="rect">
            <a:avLst/>
          </a:prstGeom>
          <a:noFill/>
          <a:ln>
            <a:noFill/>
          </a:ln>
        </p:spPr>
      </p:pic>
      <p:pic>
        <p:nvPicPr>
          <p:cNvPr descr="A symbol of a balance scale&#10;&#10;Description automatically generated" id="245" name="Google Shape;245;p39"/>
          <p:cNvPicPr preferRelativeResize="0"/>
          <p:nvPr/>
        </p:nvPicPr>
        <p:blipFill>
          <a:blip r:embed="rId7">
            <a:alphaModFix/>
          </a:blip>
          <a:stretch>
            <a:fillRect/>
          </a:stretch>
        </p:blipFill>
        <p:spPr>
          <a:xfrm>
            <a:off x="6237200" y="1607198"/>
            <a:ext cx="717724" cy="692067"/>
          </a:xfrm>
          <a:prstGeom prst="rect">
            <a:avLst/>
          </a:prstGeom>
          <a:noFill/>
          <a:ln>
            <a:noFill/>
          </a:ln>
        </p:spPr>
      </p:pic>
      <p:pic>
        <p:nvPicPr>
          <p:cNvPr id="246" name="Google Shape;246;p39"/>
          <p:cNvPicPr preferRelativeResize="0"/>
          <p:nvPr/>
        </p:nvPicPr>
        <p:blipFill>
          <a:blip r:embed="rId8">
            <a:alphaModFix/>
          </a:blip>
          <a:stretch>
            <a:fillRect/>
          </a:stretch>
        </p:blipFill>
        <p:spPr>
          <a:xfrm>
            <a:off x="7507203" y="1601476"/>
            <a:ext cx="717722" cy="703524"/>
          </a:xfrm>
          <a:prstGeom prst="rect">
            <a:avLst/>
          </a:prstGeom>
          <a:noFill/>
          <a:ln>
            <a:noFill/>
          </a:ln>
        </p:spPr>
      </p:pic>
      <p:pic>
        <p:nvPicPr>
          <p:cNvPr descr="File:Fxemoji u1F682.svg - Wikimedia Commons" id="247" name="Google Shape;247;p39"/>
          <p:cNvPicPr preferRelativeResize="0"/>
          <p:nvPr/>
        </p:nvPicPr>
        <p:blipFill>
          <a:blip r:embed="rId9">
            <a:alphaModFix/>
          </a:blip>
          <a:stretch>
            <a:fillRect/>
          </a:stretch>
        </p:blipFill>
        <p:spPr>
          <a:xfrm>
            <a:off x="770363" y="2659875"/>
            <a:ext cx="1015150" cy="1015150"/>
          </a:xfrm>
          <a:prstGeom prst="rect">
            <a:avLst/>
          </a:prstGeom>
          <a:noFill/>
          <a:ln>
            <a:noFill/>
          </a:ln>
        </p:spPr>
      </p:pic>
      <p:pic>
        <p:nvPicPr>
          <p:cNvPr descr="Dosya:Emojione 1F4B8.svg - Vikipedi" id="248" name="Google Shape;248;p39"/>
          <p:cNvPicPr preferRelativeResize="0"/>
          <p:nvPr/>
        </p:nvPicPr>
        <p:blipFill>
          <a:blip r:embed="rId10">
            <a:alphaModFix/>
          </a:blip>
          <a:stretch>
            <a:fillRect/>
          </a:stretch>
        </p:blipFill>
        <p:spPr>
          <a:xfrm>
            <a:off x="2119750" y="2659875"/>
            <a:ext cx="1015150" cy="1015150"/>
          </a:xfrm>
          <a:prstGeom prst="rect">
            <a:avLst/>
          </a:prstGeom>
          <a:noFill/>
          <a:ln>
            <a:noFill/>
          </a:ln>
        </p:spPr>
      </p:pic>
      <p:pic>
        <p:nvPicPr>
          <p:cNvPr descr="Girls with opened mouth | Free SVG" id="249" name="Google Shape;249;p39"/>
          <p:cNvPicPr preferRelativeResize="0"/>
          <p:nvPr/>
        </p:nvPicPr>
        <p:blipFill>
          <a:blip r:embed="rId11">
            <a:alphaModFix/>
          </a:blip>
          <a:stretch>
            <a:fillRect/>
          </a:stretch>
        </p:blipFill>
        <p:spPr>
          <a:xfrm>
            <a:off x="3279250" y="2470012"/>
            <a:ext cx="1394875" cy="1394876"/>
          </a:xfrm>
          <a:prstGeom prst="rect">
            <a:avLst/>
          </a:prstGeom>
          <a:noFill/>
          <a:ln>
            <a:noFill/>
          </a:ln>
        </p:spPr>
      </p:pic>
      <p:pic>
        <p:nvPicPr>
          <p:cNvPr descr="Colorful smartphone vector mage | Free SVG" id="250" name="Google Shape;250;p39"/>
          <p:cNvPicPr preferRelativeResize="0"/>
          <p:nvPr/>
        </p:nvPicPr>
        <p:blipFill>
          <a:blip r:embed="rId12">
            <a:alphaModFix/>
          </a:blip>
          <a:stretch>
            <a:fillRect/>
          </a:stretch>
        </p:blipFill>
        <p:spPr>
          <a:xfrm>
            <a:off x="4679475" y="2597075"/>
            <a:ext cx="1293150" cy="1293150"/>
          </a:xfrm>
          <a:prstGeom prst="rect">
            <a:avLst/>
          </a:prstGeom>
          <a:noFill/>
          <a:ln>
            <a:noFill/>
          </a:ln>
        </p:spPr>
      </p:pic>
      <p:pic>
        <p:nvPicPr>
          <p:cNvPr descr="Yellow and black attention sign | Free SVG" id="251" name="Google Shape;251;p39"/>
          <p:cNvPicPr preferRelativeResize="0"/>
          <p:nvPr/>
        </p:nvPicPr>
        <p:blipFill>
          <a:blip r:embed="rId13">
            <a:alphaModFix/>
          </a:blip>
          <a:stretch>
            <a:fillRect/>
          </a:stretch>
        </p:blipFill>
        <p:spPr>
          <a:xfrm>
            <a:off x="6048825" y="2609800"/>
            <a:ext cx="1108200" cy="1108200"/>
          </a:xfrm>
          <a:prstGeom prst="rect">
            <a:avLst/>
          </a:prstGeom>
          <a:noFill/>
          <a:ln>
            <a:noFill/>
          </a:ln>
        </p:spPr>
      </p:pic>
      <p:pic>
        <p:nvPicPr>
          <p:cNvPr descr="Tree with shadow | Free SVG" id="252" name="Google Shape;252;p39"/>
          <p:cNvPicPr preferRelativeResize="0"/>
          <p:nvPr/>
        </p:nvPicPr>
        <p:blipFill>
          <a:blip r:embed="rId14">
            <a:alphaModFix/>
          </a:blip>
          <a:stretch>
            <a:fillRect/>
          </a:stretch>
        </p:blipFill>
        <p:spPr>
          <a:xfrm>
            <a:off x="7385625" y="2609800"/>
            <a:ext cx="1108200" cy="11082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239"/>
                                        </p:tgtEl>
                                        <p:attrNameLst>
                                          <p:attrName>style.visibility</p:attrName>
                                        </p:attrNameLst>
                                      </p:cBhvr>
                                      <p:to>
                                        <p:strVal val="visible"/>
                                      </p:to>
                                    </p:set>
                                    <p:anim calcmode="lin" valueType="num">
                                      <p:cBhvr additive="base">
                                        <p:cTn dur="1000"/>
                                        <p:tgtEl>
                                          <p:spTgt spid="239"/>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242"/>
                                        </p:tgtEl>
                                        <p:attrNameLst>
                                          <p:attrName>style.visibility</p:attrName>
                                        </p:attrNameLst>
                                      </p:cBhvr>
                                      <p:to>
                                        <p:strVal val="visible"/>
                                      </p:to>
                                    </p:set>
                                    <p:anim calcmode="lin" valueType="num">
                                      <p:cBhvr additive="base">
                                        <p:cTn dur="1000"/>
                                        <p:tgtEl>
                                          <p:spTgt spid="242"/>
                                        </p:tgtEl>
                                        <p:attrNameLst>
                                          <p:attrName>ppt_w</p:attrName>
                                        </p:attrNameLst>
                                      </p:cBhvr>
                                      <p:tavLst>
                                        <p:tav fmla="" tm="0">
                                          <p:val>
                                            <p:strVal val="0"/>
                                          </p:val>
                                        </p:tav>
                                        <p:tav fmla="" tm="100000">
                                          <p:val>
                                            <p:strVal val="#ppt_w"/>
                                          </p:val>
                                        </p:tav>
                                      </p:tavLst>
                                    </p:anim>
                                    <p:anim calcmode="lin" valueType="num">
                                      <p:cBhvr additive="base">
                                        <p:cTn dur="1000"/>
                                        <p:tgtEl>
                                          <p:spTgt spid="242"/>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47"/>
                                        </p:tgtEl>
                                        <p:attrNameLst>
                                          <p:attrName>style.visibility</p:attrName>
                                        </p:attrNameLst>
                                      </p:cBhvr>
                                      <p:to>
                                        <p:strVal val="visible"/>
                                      </p:to>
                                    </p:set>
                                    <p:anim calcmode="lin" valueType="num">
                                      <p:cBhvr additive="base">
                                        <p:cTn dur="900"/>
                                        <p:tgtEl>
                                          <p:spTgt spid="24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241"/>
                                        </p:tgtEl>
                                        <p:attrNameLst>
                                          <p:attrName>style.visibility</p:attrName>
                                        </p:attrNameLst>
                                      </p:cBhvr>
                                      <p:to>
                                        <p:strVal val="visible"/>
                                      </p:to>
                                    </p:set>
                                    <p:anim calcmode="lin" valueType="num">
                                      <p:cBhvr additive="base">
                                        <p:cTn dur="1000"/>
                                        <p:tgtEl>
                                          <p:spTgt spid="241"/>
                                        </p:tgtEl>
                                        <p:attrNameLst>
                                          <p:attrName>ppt_w</p:attrName>
                                        </p:attrNameLst>
                                      </p:cBhvr>
                                      <p:tavLst>
                                        <p:tav fmla="" tm="0">
                                          <p:val>
                                            <p:strVal val="0"/>
                                          </p:val>
                                        </p:tav>
                                        <p:tav fmla="" tm="100000">
                                          <p:val>
                                            <p:strVal val="#ppt_w"/>
                                          </p:val>
                                        </p:tav>
                                      </p:tavLst>
                                    </p:anim>
                                    <p:anim calcmode="lin" valueType="num">
                                      <p:cBhvr additive="base">
                                        <p:cTn dur="1000"/>
                                        <p:tgtEl>
                                          <p:spTgt spid="241"/>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48"/>
                                        </p:tgtEl>
                                        <p:attrNameLst>
                                          <p:attrName>style.visibility</p:attrName>
                                        </p:attrNameLst>
                                      </p:cBhvr>
                                      <p:to>
                                        <p:strVal val="visible"/>
                                      </p:to>
                                    </p:set>
                                    <p:anim calcmode="lin" valueType="num">
                                      <p:cBhvr additive="base">
                                        <p:cTn dur="1000"/>
                                        <p:tgtEl>
                                          <p:spTgt spid="24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243"/>
                                        </p:tgtEl>
                                        <p:attrNameLst>
                                          <p:attrName>style.visibility</p:attrName>
                                        </p:attrNameLst>
                                      </p:cBhvr>
                                      <p:to>
                                        <p:strVal val="visible"/>
                                      </p:to>
                                    </p:set>
                                    <p:anim calcmode="lin" valueType="num">
                                      <p:cBhvr additive="base">
                                        <p:cTn dur="1000"/>
                                        <p:tgtEl>
                                          <p:spTgt spid="243"/>
                                        </p:tgtEl>
                                        <p:attrNameLst>
                                          <p:attrName>ppt_w</p:attrName>
                                        </p:attrNameLst>
                                      </p:cBhvr>
                                      <p:tavLst>
                                        <p:tav fmla="" tm="0">
                                          <p:val>
                                            <p:strVal val="0"/>
                                          </p:val>
                                        </p:tav>
                                        <p:tav fmla="" tm="100000">
                                          <p:val>
                                            <p:strVal val="#ppt_w"/>
                                          </p:val>
                                        </p:tav>
                                      </p:tavLst>
                                    </p:anim>
                                    <p:anim calcmode="lin" valueType="num">
                                      <p:cBhvr additive="base">
                                        <p:cTn dur="1000"/>
                                        <p:tgtEl>
                                          <p:spTgt spid="243"/>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49"/>
                                        </p:tgtEl>
                                        <p:attrNameLst>
                                          <p:attrName>style.visibility</p:attrName>
                                        </p:attrNameLst>
                                      </p:cBhvr>
                                      <p:to>
                                        <p:strVal val="visible"/>
                                      </p:to>
                                    </p:set>
                                    <p:anim calcmode="lin" valueType="num">
                                      <p:cBhvr additive="base">
                                        <p:cTn dur="1000"/>
                                        <p:tgtEl>
                                          <p:spTgt spid="24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244"/>
                                        </p:tgtEl>
                                        <p:attrNameLst>
                                          <p:attrName>style.visibility</p:attrName>
                                        </p:attrNameLst>
                                      </p:cBhvr>
                                      <p:to>
                                        <p:strVal val="visible"/>
                                      </p:to>
                                    </p:set>
                                    <p:anim calcmode="lin" valueType="num">
                                      <p:cBhvr additive="base">
                                        <p:cTn dur="1000"/>
                                        <p:tgtEl>
                                          <p:spTgt spid="244"/>
                                        </p:tgtEl>
                                        <p:attrNameLst>
                                          <p:attrName>ppt_w</p:attrName>
                                        </p:attrNameLst>
                                      </p:cBhvr>
                                      <p:tavLst>
                                        <p:tav fmla="" tm="0">
                                          <p:val>
                                            <p:strVal val="0"/>
                                          </p:val>
                                        </p:tav>
                                        <p:tav fmla="" tm="100000">
                                          <p:val>
                                            <p:strVal val="#ppt_w"/>
                                          </p:val>
                                        </p:tav>
                                      </p:tavLst>
                                    </p:anim>
                                    <p:anim calcmode="lin" valueType="num">
                                      <p:cBhvr additive="base">
                                        <p:cTn dur="1000"/>
                                        <p:tgtEl>
                                          <p:spTgt spid="244"/>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50"/>
                                        </p:tgtEl>
                                        <p:attrNameLst>
                                          <p:attrName>style.visibility</p:attrName>
                                        </p:attrNameLst>
                                      </p:cBhvr>
                                      <p:to>
                                        <p:strVal val="visible"/>
                                      </p:to>
                                    </p:set>
                                    <p:anim calcmode="lin" valueType="num">
                                      <p:cBhvr additive="base">
                                        <p:cTn dur="1000"/>
                                        <p:tgtEl>
                                          <p:spTgt spid="25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245"/>
                                        </p:tgtEl>
                                        <p:attrNameLst>
                                          <p:attrName>style.visibility</p:attrName>
                                        </p:attrNameLst>
                                      </p:cBhvr>
                                      <p:to>
                                        <p:strVal val="visible"/>
                                      </p:to>
                                    </p:set>
                                    <p:anim calcmode="lin" valueType="num">
                                      <p:cBhvr additive="base">
                                        <p:cTn dur="1000"/>
                                        <p:tgtEl>
                                          <p:spTgt spid="245"/>
                                        </p:tgtEl>
                                        <p:attrNameLst>
                                          <p:attrName>ppt_w</p:attrName>
                                        </p:attrNameLst>
                                      </p:cBhvr>
                                      <p:tavLst>
                                        <p:tav fmla="" tm="0">
                                          <p:val>
                                            <p:strVal val="0"/>
                                          </p:val>
                                        </p:tav>
                                        <p:tav fmla="" tm="100000">
                                          <p:val>
                                            <p:strVal val="#ppt_w"/>
                                          </p:val>
                                        </p:tav>
                                      </p:tavLst>
                                    </p:anim>
                                    <p:anim calcmode="lin" valueType="num">
                                      <p:cBhvr additive="base">
                                        <p:cTn dur="1000"/>
                                        <p:tgtEl>
                                          <p:spTgt spid="24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51"/>
                                        </p:tgtEl>
                                        <p:attrNameLst>
                                          <p:attrName>style.visibility</p:attrName>
                                        </p:attrNameLst>
                                      </p:cBhvr>
                                      <p:to>
                                        <p:strVal val="visible"/>
                                      </p:to>
                                    </p:set>
                                    <p:anim calcmode="lin" valueType="num">
                                      <p:cBhvr additive="base">
                                        <p:cTn dur="1000"/>
                                        <p:tgtEl>
                                          <p:spTgt spid="25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246"/>
                                        </p:tgtEl>
                                        <p:attrNameLst>
                                          <p:attrName>style.visibility</p:attrName>
                                        </p:attrNameLst>
                                      </p:cBhvr>
                                      <p:to>
                                        <p:strVal val="visible"/>
                                      </p:to>
                                    </p:set>
                                    <p:anim calcmode="lin" valueType="num">
                                      <p:cBhvr additive="base">
                                        <p:cTn dur="1000"/>
                                        <p:tgtEl>
                                          <p:spTgt spid="246"/>
                                        </p:tgtEl>
                                        <p:attrNameLst>
                                          <p:attrName>ppt_w</p:attrName>
                                        </p:attrNameLst>
                                      </p:cBhvr>
                                      <p:tavLst>
                                        <p:tav fmla="" tm="0">
                                          <p:val>
                                            <p:strVal val="0"/>
                                          </p:val>
                                        </p:tav>
                                        <p:tav fmla="" tm="100000">
                                          <p:val>
                                            <p:strVal val="#ppt_w"/>
                                          </p:val>
                                        </p:tav>
                                      </p:tavLst>
                                    </p:anim>
                                    <p:anim calcmode="lin" valueType="num">
                                      <p:cBhvr additive="base">
                                        <p:cTn dur="1000"/>
                                        <p:tgtEl>
                                          <p:spTgt spid="246"/>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52"/>
                                        </p:tgtEl>
                                        <p:attrNameLst>
                                          <p:attrName>style.visibility</p:attrName>
                                        </p:attrNameLst>
                                      </p:cBhvr>
                                      <p:to>
                                        <p:strVal val="visible"/>
                                      </p:to>
                                    </p:set>
                                    <p:anim calcmode="lin" valueType="num">
                                      <p:cBhvr additive="base">
                                        <p:cTn dur="1000"/>
                                        <p:tgtEl>
                                          <p:spTgt spid="252"/>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p4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58" name="Google Shape;258;p4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259" name="Google Shape;259;p40"/>
          <p:cNvPicPr preferRelativeResize="0"/>
          <p:nvPr/>
        </p:nvPicPr>
        <p:blipFill>
          <a:blip r:embed="rId3">
            <a:alphaModFix/>
          </a:blip>
          <a:stretch>
            <a:fillRect/>
          </a:stretch>
        </p:blipFill>
        <p:spPr>
          <a:xfrm>
            <a:off x="0" y="2232"/>
            <a:ext cx="9144003" cy="5139037"/>
          </a:xfrm>
          <a:prstGeom prst="rect">
            <a:avLst/>
          </a:prstGeom>
          <a:noFill/>
          <a:ln>
            <a:noFill/>
          </a:ln>
        </p:spPr>
      </p:pic>
      <p:pic>
        <p:nvPicPr>
          <p:cNvPr descr="A green logo with a white background&#10;&#10;Description automatically generated" id="260" name="Google Shape;260;p40"/>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descr="A yellow text on a red background&#10;&#10;Description automatically generated" id="261" name="Google Shape;261;p40"/>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262" name="Google Shape;262;p40"/>
          <p:cNvSpPr txBox="1"/>
          <p:nvPr/>
        </p:nvSpPr>
        <p:spPr>
          <a:xfrm>
            <a:off x="7393075" y="720475"/>
            <a:ext cx="1304100" cy="57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Arwen </a:t>
            </a:r>
            <a:endParaRPr b="1" sz="2400">
              <a:solidFill>
                <a:schemeClr val="dk1"/>
              </a:solidFill>
              <a:highlight>
                <a:schemeClr val="lt1"/>
              </a:highlight>
            </a:endParaRPr>
          </a:p>
        </p:txBody>
      </p:sp>
      <p:sp>
        <p:nvSpPr>
          <p:cNvPr id="263" name="Google Shape;263;p40"/>
          <p:cNvSpPr txBox="1"/>
          <p:nvPr/>
        </p:nvSpPr>
        <p:spPr>
          <a:xfrm>
            <a:off x="7462675" y="1719725"/>
            <a:ext cx="1164900" cy="57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Daisy</a:t>
            </a:r>
            <a:endParaRPr b="1" sz="2400">
              <a:solidFill>
                <a:schemeClr val="dk1"/>
              </a:solidFill>
              <a:highlight>
                <a:schemeClr val="lt1"/>
              </a:highlight>
            </a:endParaRPr>
          </a:p>
        </p:txBody>
      </p:sp>
      <p:sp>
        <p:nvSpPr>
          <p:cNvPr id="264" name="Google Shape;264;p40"/>
          <p:cNvSpPr txBox="1"/>
          <p:nvPr/>
        </p:nvSpPr>
        <p:spPr>
          <a:xfrm>
            <a:off x="7393075" y="2697713"/>
            <a:ext cx="1304100" cy="510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Karina</a:t>
            </a:r>
            <a:endParaRPr b="1" sz="2400">
              <a:solidFill>
                <a:schemeClr val="dk1"/>
              </a:solidFill>
              <a:highlight>
                <a:schemeClr val="lt1"/>
              </a:highlight>
            </a:endParaRPr>
          </a:p>
        </p:txBody>
      </p:sp>
      <p:sp>
        <p:nvSpPr>
          <p:cNvPr id="265" name="Google Shape;265;p40"/>
          <p:cNvSpPr txBox="1"/>
          <p:nvPr/>
        </p:nvSpPr>
        <p:spPr>
          <a:xfrm>
            <a:off x="7665475" y="3613325"/>
            <a:ext cx="759300" cy="510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dk1"/>
                </a:solidFill>
                <a:highlight>
                  <a:schemeClr val="lt1"/>
                </a:highlight>
              </a:rPr>
              <a:t>Nia</a:t>
            </a:r>
            <a:endParaRPr b="1" sz="2700">
              <a:solidFill>
                <a:schemeClr val="dk1"/>
              </a:solidFill>
              <a:highlight>
                <a:schemeClr val="lt1"/>
              </a:highlight>
            </a:endParaRPr>
          </a:p>
        </p:txBody>
      </p:sp>
      <p:pic>
        <p:nvPicPr>
          <p:cNvPr id="266" name="Google Shape;266;p40" title="ticket to the band - Made with Clipchamp_1736442521818.mp4">
            <a:hlinkClick r:id="rId6"/>
          </p:cNvPr>
          <p:cNvPicPr preferRelativeResize="0"/>
          <p:nvPr/>
        </p:nvPicPr>
        <p:blipFill>
          <a:blip r:embed="rId7">
            <a:alphaModFix/>
          </a:blip>
          <a:stretch>
            <a:fillRect/>
          </a:stretch>
        </p:blipFill>
        <p:spPr>
          <a:xfrm>
            <a:off x="8324275" y="4755700"/>
            <a:ext cx="819725" cy="387801"/>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C000"/>
        </a:solidFill>
      </p:bgPr>
    </p:bg>
    <p:spTree>
      <p:nvGrpSpPr>
        <p:cNvPr id="270" name="Shape 270"/>
        <p:cNvGrpSpPr/>
        <p:nvPr/>
      </p:nvGrpSpPr>
      <p:grpSpPr>
        <a:xfrm>
          <a:off x="0" y="0"/>
          <a:ext cx="0" cy="0"/>
          <a:chOff x="0" y="0"/>
          <a:chExt cx="0" cy="0"/>
        </a:xfrm>
      </p:grpSpPr>
      <p:sp>
        <p:nvSpPr>
          <p:cNvPr id="271" name="Google Shape;271;p41"/>
          <p:cNvSpPr txBox="1"/>
          <p:nvPr>
            <p:ph type="title"/>
          </p:nvPr>
        </p:nvSpPr>
        <p:spPr>
          <a:xfrm>
            <a:off x="311700" y="64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3600" u="sng">
                <a:latin typeface="Playfair Display"/>
                <a:ea typeface="Playfair Display"/>
                <a:cs typeface="Playfair Display"/>
                <a:sym typeface="Playfair Display"/>
              </a:rPr>
              <a:t>Daisy’s References</a:t>
            </a:r>
            <a:endParaRPr b="1" sz="3600" u="sng">
              <a:latin typeface="Playfair Display"/>
              <a:ea typeface="Playfair Display"/>
              <a:cs typeface="Playfair Display"/>
              <a:sym typeface="Playfair Display"/>
            </a:endParaRPr>
          </a:p>
        </p:txBody>
      </p:sp>
      <p:sp>
        <p:nvSpPr>
          <p:cNvPr id="272" name="Google Shape;272;p41"/>
          <p:cNvSpPr txBox="1"/>
          <p:nvPr>
            <p:ph idx="1" type="body"/>
          </p:nvPr>
        </p:nvSpPr>
        <p:spPr>
          <a:xfrm>
            <a:off x="311700" y="787975"/>
            <a:ext cx="8520600" cy="3416400"/>
          </a:xfrm>
          <a:prstGeom prst="rect">
            <a:avLst/>
          </a:prstGeom>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Clr>
                <a:schemeClr val="dk1"/>
              </a:buClr>
              <a:buSzPts val="1100"/>
              <a:buChar char="●"/>
            </a:pPr>
            <a:r>
              <a:rPr lang="en-GB" sz="1100">
                <a:solidFill>
                  <a:schemeClr val="dk1"/>
                </a:solidFill>
              </a:rPr>
              <a:t>Anon. “Powering Cadbury Promotions Worldwide - PromoVeritas.” </a:t>
            </a:r>
            <a:r>
              <a:rPr i="1" lang="en-GB" sz="1100">
                <a:solidFill>
                  <a:schemeClr val="dk1"/>
                </a:solidFill>
              </a:rPr>
              <a:t>PromoVeritas</a:t>
            </a:r>
            <a:r>
              <a:rPr lang="en-GB" sz="1100">
                <a:solidFill>
                  <a:schemeClr val="dk1"/>
                </a:solidFill>
              </a:rPr>
              <a:t>, (22/0824), www.promoveritas.com/case-studies/cadbury-inventor/. (Accessed 10/01/25).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Cramer, Harriet . “Cadbury Uses DOOH to Help the Public Vote for New Dairy Milk Flavour – Fieldmarketing.” </a:t>
            </a:r>
            <a:r>
              <a:rPr i="1" lang="en-GB" sz="1100">
                <a:solidFill>
                  <a:schemeClr val="dk1"/>
                </a:solidFill>
              </a:rPr>
              <a:t>Fieldmarketing.com</a:t>
            </a:r>
            <a:r>
              <a:rPr lang="en-GB" sz="1100">
                <a:solidFill>
                  <a:schemeClr val="dk1"/>
                </a:solidFill>
              </a:rPr>
              <a:t>, (11/0719),fieldmarketing.com/news/cadbury-uses-dooh-help-public-vote-new-dairy-milk-flavour/. (Accessed 10/01/25).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DCX. “GWR | Work | Paragon DCX.” </a:t>
            </a:r>
            <a:r>
              <a:rPr i="1" lang="en-GB" sz="1100">
                <a:solidFill>
                  <a:schemeClr val="dk1"/>
                </a:solidFill>
              </a:rPr>
              <a:t>Paragon-Dcx.com</a:t>
            </a:r>
            <a:r>
              <a:rPr lang="en-GB" sz="1100">
                <a:solidFill>
                  <a:schemeClr val="dk1"/>
                </a:solidFill>
              </a:rPr>
              <a:t>, Paragon DCX, (12.08/22), paragon-dcx.com/work/great-western-railway. (Accessed 10/01/25).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“First Great Western Unveils Rebranded Great Western Railway Trains.” </a:t>
            </a:r>
            <a:r>
              <a:rPr i="1" lang="en-GB" sz="1100">
                <a:solidFill>
                  <a:schemeClr val="dk1"/>
                </a:solidFill>
              </a:rPr>
              <a:t>BBC News</a:t>
            </a:r>
            <a:r>
              <a:rPr lang="en-GB" sz="1100">
                <a:solidFill>
                  <a:schemeClr val="dk1"/>
                </a:solidFill>
              </a:rPr>
              <a:t>, (2109/15), </a:t>
            </a:r>
            <a:r>
              <a:rPr lang="en-GB" sz="1100" u="sng">
                <a:solidFill>
                  <a:schemeClr val="dk1"/>
                </a:solidFill>
                <a:hlinkClick r:id="rId3">
                  <a:extLst>
                    <a:ext uri="{A12FA001-AC4F-418D-AE19-62706E023703}">
                      <ahyp:hlinkClr val="tx"/>
                    </a:ext>
                  </a:extLst>
                </a:hlinkClick>
              </a:rPr>
              <a:t>www.bbc.co.uk/news/uk-england-34292550</a:t>
            </a:r>
            <a:r>
              <a:rPr lang="en-GB" sz="1100">
                <a:solidFill>
                  <a:schemeClr val="dk1"/>
                </a:solidFill>
              </a:rPr>
              <a:t>. (Accessed 08/01/25).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“Great Western Railway.” </a:t>
            </a:r>
            <a:r>
              <a:rPr i="1" lang="en-GB" sz="1100">
                <a:solidFill>
                  <a:schemeClr val="dk1"/>
                </a:solidFill>
              </a:rPr>
              <a:t>YouTube</a:t>
            </a:r>
            <a:r>
              <a:rPr lang="en-GB" sz="1100">
                <a:solidFill>
                  <a:schemeClr val="dk1"/>
                </a:solidFill>
              </a:rPr>
              <a:t>, (N.D.) www.youtube.com/channel/UC9JmqznrnTrFtp-CS1ELThA. (Accessed 09/01/25).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Guptamedia. “The True Cost of Social Media Ads in 2023.” </a:t>
            </a:r>
            <a:r>
              <a:rPr i="1" lang="en-GB" sz="1100">
                <a:solidFill>
                  <a:schemeClr val="dk1"/>
                </a:solidFill>
              </a:rPr>
              <a:t>Www.guptamedia.com</a:t>
            </a:r>
            <a:r>
              <a:rPr lang="en-GB" sz="1100">
                <a:solidFill>
                  <a:schemeClr val="dk1"/>
                </a:solidFill>
              </a:rPr>
              <a:t>, (2024), www.guptamedia.com/social-media-ads-cost. (Accessed 13/01/25).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“GWR.” </a:t>
            </a:r>
            <a:r>
              <a:rPr i="1" lang="en-GB" sz="1100">
                <a:solidFill>
                  <a:schemeClr val="dk1"/>
                </a:solidFill>
              </a:rPr>
              <a:t>Facebook.com</a:t>
            </a:r>
            <a:r>
              <a:rPr lang="en-GB" sz="1100">
                <a:solidFill>
                  <a:schemeClr val="dk1"/>
                </a:solidFill>
              </a:rPr>
              <a:t>, (2022), www.facebook.com/gwruk. (Accessed 09/01/25).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“GWR (@Gwruk) • Instagram Photos and Videos.” </a:t>
            </a:r>
            <a:r>
              <a:rPr i="1" lang="en-GB" sz="1100">
                <a:solidFill>
                  <a:schemeClr val="dk1"/>
                </a:solidFill>
              </a:rPr>
              <a:t>Instagram.com</a:t>
            </a:r>
            <a:r>
              <a:rPr lang="en-GB" sz="1100">
                <a:solidFill>
                  <a:schemeClr val="dk1"/>
                </a:solidFill>
              </a:rPr>
              <a:t>, (2020), www.instagram.com/gwruk/. (Accessed 09/01/25).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Highsmith, Robin. “Mastering CTAs: Crafting Effective Calls-To-Action.” </a:t>
            </a:r>
            <a:r>
              <a:rPr i="1" lang="en-GB" sz="1100">
                <a:solidFill>
                  <a:schemeClr val="dk1"/>
                </a:solidFill>
              </a:rPr>
              <a:t>LeadingResponse</a:t>
            </a:r>
            <a:r>
              <a:rPr lang="en-GB" sz="1100">
                <a:solidFill>
                  <a:schemeClr val="dk1"/>
                </a:solidFill>
              </a:rPr>
              <a:t>, (18/11/24), leadingresponse.com/blog/mastering-ctas-crafting-effective-calls-to-action/. (Accessed 10/01/25).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lang="en-GB" sz="1100">
                <a:solidFill>
                  <a:schemeClr val="dk1"/>
                </a:solidFill>
              </a:rPr>
              <a:t>Rodideal, Pasha. “TikTok’s 6 Ad Types and How Much They Cost.” </a:t>
            </a:r>
            <a:r>
              <a:rPr i="1" lang="en-GB" sz="1100">
                <a:solidFill>
                  <a:schemeClr val="dk1"/>
                </a:solidFill>
              </a:rPr>
              <a:t>Optimyzd</a:t>
            </a:r>
            <a:r>
              <a:rPr lang="en-GB" sz="1100">
                <a:solidFill>
                  <a:schemeClr val="dk1"/>
                </a:solidFill>
              </a:rPr>
              <a:t>, (02/09/20), optimyzd.co.uk/tiktok-ad-types/. (Accessed 13/02/25).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i="1" lang="en-GB" sz="1100">
                <a:solidFill>
                  <a:schemeClr val="dk1"/>
                </a:solidFill>
              </a:rPr>
              <a:t>Vecteezy.com</a:t>
            </a:r>
            <a:r>
              <a:rPr lang="en-GB" sz="1100">
                <a:solidFill>
                  <a:schemeClr val="dk1"/>
                </a:solidFill>
              </a:rPr>
              <a:t>, (2023), static.vecteezy.com/system/resources/previews/033/238/849/original/pestel-analysis-is-used-to-identify-threats-and-weaknesses-to-examines-the-political-economic-social-technological-environmental-and-legal-factors-in-the-external-environment-vector.jpg. (Accessed 09/01/25).</a:t>
            </a:r>
            <a:endParaRPr sz="1100">
              <a:solidFill>
                <a:schemeClr val="dk1"/>
              </a:solidFill>
            </a:endParaRPr>
          </a:p>
          <a:p>
            <a:pPr indent="-298450" lvl="0" marL="457200" rtl="0" algn="l">
              <a:lnSpc>
                <a:spcPct val="100000"/>
              </a:lnSpc>
              <a:spcBef>
                <a:spcPts val="0"/>
              </a:spcBef>
              <a:spcAft>
                <a:spcPts val="0"/>
              </a:spcAft>
              <a:buClr>
                <a:schemeClr val="dk1"/>
              </a:buClr>
              <a:buSzPts val="1100"/>
              <a:buChar char="●"/>
            </a:pPr>
            <a:r>
              <a:rPr i="1" lang="en-GB" sz="1100">
                <a:solidFill>
                  <a:schemeClr val="dk1"/>
                </a:solidFill>
              </a:rPr>
              <a:t>X (Formerly Twitter)</a:t>
            </a:r>
            <a:r>
              <a:rPr lang="en-GB" sz="1100">
                <a:solidFill>
                  <a:schemeClr val="dk1"/>
                </a:solidFill>
              </a:rPr>
              <a:t>, (2025), x.com/gwrhelp?mx=2. (Accessed 09/01/25).</a:t>
            </a:r>
            <a:endParaRPr sz="1100">
              <a:solidFill>
                <a:schemeClr val="dk1"/>
              </a:solidFill>
            </a:endParaRPr>
          </a:p>
          <a:p>
            <a:pPr indent="0" lvl="0" marL="457200" rtl="0" algn="l">
              <a:lnSpc>
                <a:spcPct val="100000"/>
              </a:lnSpc>
              <a:spcBef>
                <a:spcPts val="0"/>
              </a:spcBef>
              <a:spcAft>
                <a:spcPts val="1200"/>
              </a:spcAft>
              <a:buNone/>
            </a:pPr>
            <a:r>
              <a:t/>
            </a:r>
            <a:endParaRPr sz="110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7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EAD3"/>
        </a:solidFill>
      </p:bgPr>
    </p:bg>
    <p:spTree>
      <p:nvGrpSpPr>
        <p:cNvPr id="276" name="Shape 276"/>
        <p:cNvGrpSpPr/>
        <p:nvPr/>
      </p:nvGrpSpPr>
      <p:grpSpPr>
        <a:xfrm>
          <a:off x="0" y="0"/>
          <a:ext cx="0" cy="0"/>
          <a:chOff x="0" y="0"/>
          <a:chExt cx="0" cy="0"/>
        </a:xfrm>
      </p:grpSpPr>
      <p:sp>
        <p:nvSpPr>
          <p:cNvPr id="277" name="Google Shape;277;p42"/>
          <p:cNvSpPr txBox="1"/>
          <p:nvPr>
            <p:ph type="title"/>
          </p:nvPr>
        </p:nvSpPr>
        <p:spPr>
          <a:xfrm>
            <a:off x="311700" y="3688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GB" sz="3620" u="sng">
                <a:latin typeface="Playfair Display"/>
                <a:ea typeface="Playfair Display"/>
                <a:cs typeface="Playfair Display"/>
                <a:sym typeface="Playfair Display"/>
              </a:rPr>
              <a:t>References that were used as a Group</a:t>
            </a:r>
            <a:endParaRPr b="1" sz="3620" u="sng">
              <a:latin typeface="Playfair Display"/>
              <a:ea typeface="Playfair Display"/>
              <a:cs typeface="Playfair Display"/>
              <a:sym typeface="Playfair Display"/>
            </a:endParaRPr>
          </a:p>
        </p:txBody>
      </p:sp>
      <p:sp>
        <p:nvSpPr>
          <p:cNvPr id="278" name="Google Shape;278;p4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sz="1200">
              <a:solidFill>
                <a:schemeClr val="dk1"/>
              </a:solidFill>
            </a:endParaRPr>
          </a:p>
          <a:p>
            <a:pPr indent="-304800" lvl="0" marL="457200" rtl="0" algn="l">
              <a:spcBef>
                <a:spcPts val="0"/>
              </a:spcBef>
              <a:spcAft>
                <a:spcPts val="0"/>
              </a:spcAft>
              <a:buClr>
                <a:schemeClr val="dk1"/>
              </a:buClr>
              <a:buSzPts val="1200"/>
              <a:buChar char="●"/>
            </a:pPr>
            <a:r>
              <a:rPr lang="en-GB" sz="1200">
                <a:solidFill>
                  <a:schemeClr val="dk1"/>
                </a:solidFill>
              </a:rPr>
              <a:t>SimilarWeb (2024). </a:t>
            </a:r>
            <a:r>
              <a:rPr i="1" lang="en-GB" sz="1200">
                <a:solidFill>
                  <a:schemeClr val="dk1"/>
                </a:solidFill>
              </a:rPr>
              <a:t>Demographics</a:t>
            </a:r>
            <a:r>
              <a:rPr lang="en-GB" sz="1200">
                <a:solidFill>
                  <a:schemeClr val="dk1"/>
                </a:solidFill>
              </a:rPr>
              <a:t>. (online) Similarweb. Available at:</a:t>
            </a:r>
            <a:r>
              <a:rPr lang="en-GB" sz="1200">
                <a:solidFill>
                  <a:schemeClr val="dk1"/>
                </a:solidFill>
                <a:uFill>
                  <a:noFill/>
                </a:uFill>
                <a:hlinkClick r:id="rId3">
                  <a:extLst>
                    <a:ext uri="{A12FA001-AC4F-418D-AE19-62706E023703}">
                      <ahyp:hlinkClr val="tx"/>
                    </a:ext>
                  </a:extLst>
                </a:hlinkClick>
              </a:rPr>
              <a:t> </a:t>
            </a:r>
            <a:r>
              <a:rPr lang="en-GB" sz="1200" u="sng">
                <a:solidFill>
                  <a:schemeClr val="dk1"/>
                </a:solidFill>
                <a:hlinkClick r:id="rId4">
                  <a:extLst>
                    <a:ext uri="{A12FA001-AC4F-418D-AE19-62706E023703}">
                      <ahyp:hlinkClr val="tx"/>
                    </a:ext>
                  </a:extLst>
                </a:hlinkClick>
              </a:rPr>
              <a:t>https://pro.similarweb.com/#/digitalsuite/websiteanalysis/audience-demographics/</a:t>
            </a:r>
            <a:r>
              <a:rPr lang="en-GB" sz="1200">
                <a:solidFill>
                  <a:schemeClr val="dk1"/>
                </a:solidFill>
              </a:rPr>
              <a:t>.​</a:t>
            </a:r>
            <a:endParaRPr sz="1200">
              <a:solidFill>
                <a:schemeClr val="dk1"/>
              </a:solidFill>
            </a:endParaRPr>
          </a:p>
          <a:p>
            <a:pPr indent="-304800" lvl="0" marL="457200" rtl="0" algn="l">
              <a:spcBef>
                <a:spcPts val="0"/>
              </a:spcBef>
              <a:spcAft>
                <a:spcPts val="0"/>
              </a:spcAft>
              <a:buClr>
                <a:schemeClr val="dk1"/>
              </a:buClr>
              <a:buSzPts val="1200"/>
              <a:buChar char="●"/>
            </a:pPr>
            <a:r>
              <a:rPr lang="en-GB" sz="1200">
                <a:solidFill>
                  <a:schemeClr val="dk1"/>
                </a:solidFill>
              </a:rPr>
              <a:t>‌Jin, Joy. “Colors and Emotions: How Different Colors Affect Perception and Mood.” </a:t>
            </a:r>
            <a:r>
              <a:rPr i="1" lang="en-GB" sz="1200">
                <a:solidFill>
                  <a:schemeClr val="dk1"/>
                </a:solidFill>
              </a:rPr>
              <a:t>Looka</a:t>
            </a:r>
            <a:r>
              <a:rPr lang="en-GB" sz="1200">
                <a:solidFill>
                  <a:schemeClr val="dk1"/>
                </a:solidFill>
              </a:rPr>
              <a:t>, (12/11/19), looka.com/blog/colors-and-emotions/. (Accessed 08/01/25).​</a:t>
            </a:r>
            <a:endParaRPr sz="1200">
              <a:solidFill>
                <a:schemeClr val="dk1"/>
              </a:solidFill>
            </a:endParaRPr>
          </a:p>
          <a:p>
            <a:pPr indent="-304800" lvl="0" marL="457200" rtl="0" algn="l">
              <a:lnSpc>
                <a:spcPct val="150000"/>
              </a:lnSpc>
              <a:spcBef>
                <a:spcPts val="0"/>
              </a:spcBef>
              <a:spcAft>
                <a:spcPts val="0"/>
              </a:spcAft>
              <a:buClr>
                <a:schemeClr val="dk1"/>
              </a:buClr>
              <a:buSzPts val="1200"/>
              <a:buChar char="●"/>
            </a:pPr>
            <a:r>
              <a:rPr lang="en-GB" sz="1200">
                <a:solidFill>
                  <a:schemeClr val="dk1"/>
                </a:solidFill>
              </a:rPr>
              <a:t>www.gwr.com. (n.d.). </a:t>
            </a:r>
            <a:r>
              <a:rPr i="1" lang="en-GB" sz="1200">
                <a:solidFill>
                  <a:schemeClr val="dk1"/>
                </a:solidFill>
              </a:rPr>
              <a:t>Sustainability | Great Western Railway</a:t>
            </a:r>
            <a:r>
              <a:rPr lang="en-GB" sz="1200">
                <a:solidFill>
                  <a:schemeClr val="dk1"/>
                </a:solidFill>
              </a:rPr>
              <a:t>. (online) Available at: https://www.gwr.com/about-gwr/what-you-can-expect/sustainability.</a:t>
            </a:r>
            <a:endParaRPr sz="1200">
              <a:solidFill>
                <a:schemeClr val="dk1"/>
              </a:solidFill>
            </a:endParaRPr>
          </a:p>
          <a:p>
            <a:pPr indent="-304800" lvl="0" marL="457200" rtl="0" algn="l">
              <a:spcBef>
                <a:spcPts val="0"/>
              </a:spcBef>
              <a:spcAft>
                <a:spcPts val="0"/>
              </a:spcAft>
              <a:buClr>
                <a:schemeClr val="dk1"/>
              </a:buClr>
              <a:buSzPts val="1200"/>
              <a:buChar char="●"/>
            </a:pPr>
            <a:r>
              <a:rPr lang="en-GB" sz="1200">
                <a:solidFill>
                  <a:schemeClr val="dk1"/>
                </a:solidFill>
              </a:rPr>
              <a:t>‌Gwr.com. (2025). </a:t>
            </a:r>
            <a:r>
              <a:rPr i="1" lang="en-GB" sz="1200">
                <a:solidFill>
                  <a:schemeClr val="dk1"/>
                </a:solidFill>
              </a:rPr>
              <a:t>Travel Offers, Deals &amp; Discounts | Great Western Railway</a:t>
            </a:r>
            <a:r>
              <a:rPr lang="en-GB" sz="1200">
                <a:solidFill>
                  <a:schemeClr val="dk1"/>
                </a:solidFill>
              </a:rPr>
              <a:t>. (online) Available at: https://www.gwr.com/your-tickets/ways-to-save/offers (Accessed 9 Jan. 2025).</a:t>
            </a:r>
            <a:endParaRPr sz="1200">
              <a:solidFill>
                <a:schemeClr val="dk1"/>
              </a:solidFill>
            </a:endParaRPr>
          </a:p>
          <a:p>
            <a:pPr indent="-304800" lvl="0" marL="457200" rtl="0" algn="l">
              <a:spcBef>
                <a:spcPts val="0"/>
              </a:spcBef>
              <a:spcAft>
                <a:spcPts val="0"/>
              </a:spcAft>
              <a:buClr>
                <a:schemeClr val="dk1"/>
              </a:buClr>
              <a:buSzPts val="1200"/>
              <a:buChar char="●"/>
            </a:pPr>
            <a:r>
              <a:rPr lang="en-GB" sz="1200">
                <a:solidFill>
                  <a:schemeClr val="dk1"/>
                </a:solidFill>
              </a:rPr>
              <a:t>‌Statista. (n.d.). </a:t>
            </a:r>
            <a:r>
              <a:rPr i="1" lang="en-GB" sz="1200">
                <a:solidFill>
                  <a:schemeClr val="dk1"/>
                </a:solidFill>
              </a:rPr>
              <a:t>UK festival attendance groups 2019</a:t>
            </a:r>
            <a:r>
              <a:rPr lang="en-GB" sz="1200">
                <a:solidFill>
                  <a:schemeClr val="dk1"/>
                </a:solidFill>
              </a:rPr>
              <a:t>. (online) Available at: https://www.statista.com/statistics/1097904/uk-festival-attendance-groups/.</a:t>
            </a:r>
            <a:endParaRPr sz="12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