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2" r:id="rId4"/>
  </p:sldMasterIdLst>
  <p:sldIdLst>
    <p:sldId id="256" r:id="rId5"/>
    <p:sldId id="257" r:id="rId6"/>
    <p:sldId id="258" r:id="rId7"/>
    <p:sldId id="259" r:id="rId8"/>
    <p:sldId id="262" r:id="rId9"/>
    <p:sldId id="263" r:id="rId10"/>
    <p:sldId id="264" r:id="rId11"/>
    <p:sldId id="260" r:id="rId12"/>
    <p:sldId id="265" r:id="rId13"/>
    <p:sldId id="261"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671222-0DDE-0238-D944-3805FBC70364}" v="43" dt="2021-12-07T22:30:16.124"/>
    <p1510:client id="{34A88023-356D-1001-EEE7-DBC263D2D4E9}" v="21" dt="2021-12-06T21:37:57.528"/>
    <p1510:client id="{471B0256-DB28-587F-5474-6517C346499F}" v="34" dt="2021-12-01T15:39:19.539"/>
    <p1510:client id="{976A1A33-B966-975B-DB6A-F8011118C407}" v="3" dt="2021-11-29T21:13:10.003"/>
    <p1510:client id="{A2801663-60E3-44E2-8E7C-202999E7668A}" v="26" dt="2022-02-09T14:33:33.234"/>
    <p1510:client id="{A7D37D7A-5C6D-40E7-835A-35CE69BFF9AF}" v="1" dt="2022-06-22T14:11:29.245"/>
    <p1510:client id="{C63FB67C-4612-4AC3-9F75-7128530EA5DD}" v="817" dt="2021-11-23T13:22:13.934"/>
    <p1510:client id="{CEE1FA92-A4C6-4B16-AB30-0292B8DEFEB9}" v="241" dt="2021-11-18T21:25:00.876"/>
    <p1510:client id="{D76F0487-CD95-432F-7DB8-A77C3A79D473}" v="23" dt="2021-12-08T15:12:15.5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theer Habash" userId="S::atheer.habash@gcs.ac.uk::62c09aac-4fc2-499a-be40-8c2437bb70bd" providerId="AD" clId="Web-{A7D37D7A-5C6D-40E7-835A-35CE69BFF9AF}"/>
    <pc:docChg chg="sldOrd">
      <pc:chgData name="Atheer Habash" userId="S::atheer.habash@gcs.ac.uk::62c09aac-4fc2-499a-be40-8c2437bb70bd" providerId="AD" clId="Web-{A7D37D7A-5C6D-40E7-835A-35CE69BFF9AF}" dt="2022-06-22T14:11:29.245" v="0"/>
      <pc:docMkLst>
        <pc:docMk/>
      </pc:docMkLst>
      <pc:sldChg chg="ord">
        <pc:chgData name="Atheer Habash" userId="S::atheer.habash@gcs.ac.uk::62c09aac-4fc2-499a-be40-8c2437bb70bd" providerId="AD" clId="Web-{A7D37D7A-5C6D-40E7-835A-35CE69BFF9AF}" dt="2022-06-22T14:11:29.245" v="0"/>
        <pc:sldMkLst>
          <pc:docMk/>
          <pc:sldMk cId="662812185" sldId="265"/>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6/22/2022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39510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839269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241666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076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09828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195724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13910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380093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0175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158143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86171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04378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141672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786201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99523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579912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6827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6/22/2022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2420416"/>
      </p:ext>
    </p:extLst>
  </p:cSld>
  <p:clrMap bg1="lt1" tx1="dk1" bg2="lt2" tx2="dk2" accent1="accent1" accent2="accent2" accent3="accent3" accent4="accent4" accent5="accent5" accent6="accent6" hlink="hlink" folHlink="folHlink"/>
  <p:sldLayoutIdLst>
    <p:sldLayoutId id="2147483873" r:id="rId1"/>
    <p:sldLayoutId id="2147483874" r:id="rId2"/>
    <p:sldLayoutId id="2147483875" r:id="rId3"/>
    <p:sldLayoutId id="2147483876" r:id="rId4"/>
    <p:sldLayoutId id="2147483877" r:id="rId5"/>
    <p:sldLayoutId id="2147483878" r:id="rId6"/>
    <p:sldLayoutId id="2147483879" r:id="rId7"/>
    <p:sldLayoutId id="2147483880" r:id="rId8"/>
    <p:sldLayoutId id="2147483881" r:id="rId9"/>
    <p:sldLayoutId id="2147483882" r:id="rId10"/>
    <p:sldLayoutId id="2147483883" r:id="rId11"/>
    <p:sldLayoutId id="2147483884" r:id="rId12"/>
    <p:sldLayoutId id="2147483885" r:id="rId13"/>
    <p:sldLayoutId id="2147483886" r:id="rId14"/>
    <p:sldLayoutId id="2147483887" r:id="rId15"/>
    <p:sldLayoutId id="2147483888" r:id="rId16"/>
    <p:sldLayoutId id="21474838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cs typeface="Calibri Light"/>
              </a:rPr>
              <a:t>Dementia phone</a:t>
            </a:r>
            <a:endParaRPr lang="en-GB"/>
          </a:p>
        </p:txBody>
      </p:sp>
      <p:sp>
        <p:nvSpPr>
          <p:cNvPr id="3" name="Subtitle 2"/>
          <p:cNvSpPr>
            <a:spLocks noGrp="1"/>
          </p:cNvSpPr>
          <p:nvPr>
            <p:ph type="subTitle" idx="1"/>
          </p:nvPr>
        </p:nvSpPr>
        <p:spPr/>
        <p:txBody>
          <a:bodyPr vert="horz" lIns="91440" tIns="45720" rIns="91440" bIns="45720" rtlCol="0" anchor="t">
            <a:normAutofit/>
          </a:bodyPr>
          <a:lstStyle/>
          <a:p>
            <a:r>
              <a:rPr lang="en-GB">
                <a:cs typeface="Calibri"/>
              </a:rPr>
              <a:t>Baraa, Elsadig and Sam</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542F3-6D4C-48BB-BF10-6E3E5ABE66E7}"/>
              </a:ext>
            </a:extLst>
          </p:cNvPr>
          <p:cNvSpPr>
            <a:spLocks noGrp="1"/>
          </p:cNvSpPr>
          <p:nvPr>
            <p:ph type="title"/>
          </p:nvPr>
        </p:nvSpPr>
        <p:spPr>
          <a:xfrm>
            <a:off x="1484311" y="298554"/>
            <a:ext cx="10018713" cy="1752599"/>
          </a:xfrm>
        </p:spPr>
        <p:txBody>
          <a:bodyPr/>
          <a:lstStyle/>
          <a:p>
            <a:pPr algn="l"/>
            <a:r>
              <a:rPr lang="en-GB"/>
              <a:t>The Problem</a:t>
            </a:r>
            <a:endParaRPr lang="en-US"/>
          </a:p>
        </p:txBody>
      </p:sp>
      <p:sp>
        <p:nvSpPr>
          <p:cNvPr id="3" name="Content Placeholder 2">
            <a:extLst>
              <a:ext uri="{FF2B5EF4-FFF2-40B4-BE49-F238E27FC236}">
                <a16:creationId xmlns:a16="http://schemas.microsoft.com/office/drawing/2014/main" id="{4083B5D3-7A55-4BC4-9F80-4642FEA63266}"/>
              </a:ext>
            </a:extLst>
          </p:cNvPr>
          <p:cNvSpPr>
            <a:spLocks noGrp="1"/>
          </p:cNvSpPr>
          <p:nvPr>
            <p:ph idx="1"/>
          </p:nvPr>
        </p:nvSpPr>
        <p:spPr>
          <a:xfrm>
            <a:off x="1484310" y="1298233"/>
            <a:ext cx="10018713" cy="3124201"/>
          </a:xfrm>
        </p:spPr>
        <p:txBody>
          <a:bodyPr/>
          <a:lstStyle/>
          <a:p>
            <a:pPr marL="0" indent="0">
              <a:buNone/>
            </a:pPr>
            <a:r>
              <a:rPr lang="en-GB"/>
              <a:t>The problem we are tackling is the issue of those suffering from dementia repeatedly calling the speaking clock.  The financial implications of this can be very costly as it is 30 pence a call.</a:t>
            </a:r>
          </a:p>
        </p:txBody>
      </p:sp>
      <p:pic>
        <p:nvPicPr>
          <p:cNvPr id="4" name="Picture 4" descr="Graphical user interface, text, application, email&#10;&#10;Description automatically generated">
            <a:extLst>
              <a:ext uri="{FF2B5EF4-FFF2-40B4-BE49-F238E27FC236}">
                <a16:creationId xmlns:a16="http://schemas.microsoft.com/office/drawing/2014/main" id="{6ECFB606-004E-4C87-954C-20882F25AC53}"/>
              </a:ext>
            </a:extLst>
          </p:cNvPr>
          <p:cNvPicPr>
            <a:picLocks noChangeAspect="1"/>
          </p:cNvPicPr>
          <p:nvPr/>
        </p:nvPicPr>
        <p:blipFill rotWithShape="1">
          <a:blip r:embed="rId2"/>
          <a:srcRect l="16206" t="6547" r="17864" b="12439"/>
          <a:stretch/>
        </p:blipFill>
        <p:spPr>
          <a:xfrm>
            <a:off x="7216696" y="3372316"/>
            <a:ext cx="4852035" cy="3355088"/>
          </a:xfrm>
          <a:prstGeom prst="rect">
            <a:avLst/>
          </a:prstGeom>
        </p:spPr>
      </p:pic>
    </p:spTree>
    <p:extLst>
      <p:ext uri="{BB962C8B-B14F-4D97-AF65-F5344CB8AC3E}">
        <p14:creationId xmlns:p14="http://schemas.microsoft.com/office/powerpoint/2010/main" val="7986390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7A67C5D8-3C0F-4ECD-BDC8-E902C6D122F5}"/>
              </a:ext>
            </a:extLst>
          </p:cNvPr>
          <p:cNvPicPr>
            <a:picLocks noChangeAspect="1"/>
          </p:cNvPicPr>
          <p:nvPr/>
        </p:nvPicPr>
        <p:blipFill rotWithShape="1">
          <a:blip r:embed="rId3"/>
          <a:srcRect l="25186" r="16862"/>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25" name="Group 24">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26"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7"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8"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9"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0"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1"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52154A9F-0C39-4FF1-8056-EF4EBF546598}"/>
              </a:ext>
            </a:extLst>
          </p:cNvPr>
          <p:cNvSpPr>
            <a:spLocks noGrp="1"/>
          </p:cNvSpPr>
          <p:nvPr>
            <p:ph type="title"/>
          </p:nvPr>
        </p:nvSpPr>
        <p:spPr>
          <a:xfrm>
            <a:off x="972080" y="685800"/>
            <a:ext cx="5260680" cy="1752599"/>
          </a:xfrm>
        </p:spPr>
        <p:txBody>
          <a:bodyPr>
            <a:normAutofit/>
          </a:bodyPr>
          <a:lstStyle/>
          <a:p>
            <a:pPr algn="l"/>
            <a:r>
              <a:rPr lang="en-GB"/>
              <a:t>The solution</a:t>
            </a:r>
          </a:p>
        </p:txBody>
      </p:sp>
      <p:sp>
        <p:nvSpPr>
          <p:cNvPr id="3" name="Content Placeholder 2">
            <a:extLst>
              <a:ext uri="{FF2B5EF4-FFF2-40B4-BE49-F238E27FC236}">
                <a16:creationId xmlns:a16="http://schemas.microsoft.com/office/drawing/2014/main" id="{093D43A6-8B24-4658-AAE5-41FA071BEC75}"/>
              </a:ext>
            </a:extLst>
          </p:cNvPr>
          <p:cNvSpPr>
            <a:spLocks noGrp="1"/>
          </p:cNvSpPr>
          <p:nvPr>
            <p:ph idx="1"/>
          </p:nvPr>
        </p:nvSpPr>
        <p:spPr>
          <a:xfrm>
            <a:off x="643468" y="2666999"/>
            <a:ext cx="5260680" cy="3124201"/>
          </a:xfrm>
        </p:spPr>
        <p:txBody>
          <a:bodyPr>
            <a:normAutofit/>
          </a:bodyPr>
          <a:lstStyle/>
          <a:p>
            <a:pPr marL="0" indent="0">
              <a:buNone/>
            </a:pPr>
            <a:r>
              <a:rPr lang="en-GB" sz="2000"/>
              <a:t>We will be creating a device that when a phone is plugged into it, it will recognise the number for talking clock and redirect the call to our own free alternative service.</a:t>
            </a:r>
          </a:p>
        </p:txBody>
      </p:sp>
    </p:spTree>
    <p:extLst>
      <p:ext uri="{BB962C8B-B14F-4D97-AF65-F5344CB8AC3E}">
        <p14:creationId xmlns:p14="http://schemas.microsoft.com/office/powerpoint/2010/main" val="3223640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26258-1BC2-430A-BEB4-68082C7317D8}"/>
              </a:ext>
            </a:extLst>
          </p:cNvPr>
          <p:cNvSpPr>
            <a:spLocks noGrp="1"/>
          </p:cNvSpPr>
          <p:nvPr>
            <p:ph type="title"/>
          </p:nvPr>
        </p:nvSpPr>
        <p:spPr>
          <a:xfrm>
            <a:off x="1346901" y="132171"/>
            <a:ext cx="3333495" cy="1504335"/>
          </a:xfrm>
        </p:spPr>
        <p:txBody>
          <a:bodyPr>
            <a:normAutofit/>
          </a:bodyPr>
          <a:lstStyle/>
          <a:p>
            <a:r>
              <a:rPr lang="en-GB"/>
              <a:t>The concept</a:t>
            </a:r>
          </a:p>
        </p:txBody>
      </p:sp>
      <p:sp>
        <p:nvSpPr>
          <p:cNvPr id="3" name="Content Placeholder 2">
            <a:extLst>
              <a:ext uri="{FF2B5EF4-FFF2-40B4-BE49-F238E27FC236}">
                <a16:creationId xmlns:a16="http://schemas.microsoft.com/office/drawing/2014/main" id="{C2E6C63C-5066-48B5-A459-BDB8B2467ACB}"/>
              </a:ext>
            </a:extLst>
          </p:cNvPr>
          <p:cNvSpPr>
            <a:spLocks noGrp="1"/>
          </p:cNvSpPr>
          <p:nvPr>
            <p:ph idx="1"/>
          </p:nvPr>
        </p:nvSpPr>
        <p:spPr>
          <a:xfrm>
            <a:off x="1209493" y="1630180"/>
            <a:ext cx="4582674" cy="4948003"/>
          </a:xfrm>
        </p:spPr>
        <p:txBody>
          <a:bodyPr vert="horz" lIns="91440" tIns="45720" rIns="91440" bIns="45720" rtlCol="0" anchor="t">
            <a:noAutofit/>
          </a:bodyPr>
          <a:lstStyle/>
          <a:p>
            <a:pPr marL="0" indent="0" algn="just">
              <a:lnSpc>
                <a:spcPct val="90000"/>
              </a:lnSpc>
              <a:buNone/>
            </a:pPr>
            <a:r>
              <a:rPr lang="en-GB"/>
              <a:t>The concept is to make a device that will redirect calls to the speaking clock for users with dementia.</a:t>
            </a:r>
            <a:endParaRPr lang="en-US"/>
          </a:p>
          <a:p>
            <a:pPr marL="0" indent="0" algn="just">
              <a:lnSpc>
                <a:spcPct val="90000"/>
              </a:lnSpc>
              <a:buNone/>
            </a:pPr>
            <a:r>
              <a:rPr lang="en-GB"/>
              <a:t>The speaking clock is called by dialling 123</a:t>
            </a:r>
          </a:p>
          <a:p>
            <a:pPr marL="0" indent="0" algn="just">
              <a:lnSpc>
                <a:spcPct val="90000"/>
              </a:lnSpc>
              <a:buNone/>
            </a:pPr>
            <a:r>
              <a:rPr lang="en-GB"/>
              <a:t>The idea will be to intercept all outgoing dialled calls.</a:t>
            </a:r>
          </a:p>
          <a:p>
            <a:pPr marL="0" indent="0" algn="just">
              <a:lnSpc>
                <a:spcPct val="90000"/>
              </a:lnSpc>
              <a:buNone/>
            </a:pPr>
            <a:r>
              <a:rPr lang="en-GB"/>
              <a:t>When the call starts with numbers 1,2 it will be detected by the device and the call will be redirected to a built in speaking clock. </a:t>
            </a:r>
          </a:p>
        </p:txBody>
      </p:sp>
      <p:pic>
        <p:nvPicPr>
          <p:cNvPr id="5" name="Picture 5" descr="Diagram&#10;&#10;Description automatically generated">
            <a:extLst>
              <a:ext uri="{FF2B5EF4-FFF2-40B4-BE49-F238E27FC236}">
                <a16:creationId xmlns:a16="http://schemas.microsoft.com/office/drawing/2014/main" id="{FB292E9A-FE9C-4EE4-9DE2-B64B802C8D12}"/>
              </a:ext>
            </a:extLst>
          </p:cNvPr>
          <p:cNvPicPr>
            <a:picLocks noChangeAspect="1"/>
          </p:cNvPicPr>
          <p:nvPr/>
        </p:nvPicPr>
        <p:blipFill>
          <a:blip r:embed="rId3"/>
          <a:stretch>
            <a:fillRect/>
          </a:stretch>
        </p:blipFill>
        <p:spPr>
          <a:xfrm>
            <a:off x="5861640" y="1214863"/>
            <a:ext cx="6240990" cy="3120495"/>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6822645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208B9-181E-4DD0-BE2A-938330ADE13A}"/>
              </a:ext>
            </a:extLst>
          </p:cNvPr>
          <p:cNvSpPr>
            <a:spLocks noGrp="1"/>
          </p:cNvSpPr>
          <p:nvPr>
            <p:ph type="title"/>
          </p:nvPr>
        </p:nvSpPr>
        <p:spPr>
          <a:xfrm>
            <a:off x="1534278" y="261079"/>
            <a:ext cx="10018713" cy="1752599"/>
          </a:xfrm>
        </p:spPr>
        <p:txBody>
          <a:bodyPr/>
          <a:lstStyle/>
          <a:p>
            <a:pPr algn="l"/>
            <a:r>
              <a:rPr lang="en-US"/>
              <a:t>How a phone works</a:t>
            </a:r>
          </a:p>
        </p:txBody>
      </p:sp>
      <p:sp>
        <p:nvSpPr>
          <p:cNvPr id="3" name="Content Placeholder 2">
            <a:extLst>
              <a:ext uri="{FF2B5EF4-FFF2-40B4-BE49-F238E27FC236}">
                <a16:creationId xmlns:a16="http://schemas.microsoft.com/office/drawing/2014/main" id="{A2C07C47-BB28-4757-9F9D-2D23BFD82E76}"/>
              </a:ext>
            </a:extLst>
          </p:cNvPr>
          <p:cNvSpPr>
            <a:spLocks noGrp="1"/>
          </p:cNvSpPr>
          <p:nvPr>
            <p:ph idx="1"/>
          </p:nvPr>
        </p:nvSpPr>
        <p:spPr>
          <a:xfrm>
            <a:off x="1540066" y="1180170"/>
            <a:ext cx="10018713" cy="3124201"/>
          </a:xfrm>
        </p:spPr>
        <p:txBody>
          <a:bodyPr/>
          <a:lstStyle/>
          <a:p>
            <a:pPr marL="0" indent="0">
              <a:buNone/>
            </a:pPr>
            <a:r>
              <a:rPr lang="en-US"/>
              <a:t>A traditional telephone depends on wire to send sound. The base connects the telephone to an electric current through a wire. When the caller speaks into the telephone, the microphone changes the sound of the persons voice into an electrical signal. The base send out a signal though its wire.</a:t>
            </a:r>
          </a:p>
        </p:txBody>
      </p:sp>
      <p:pic>
        <p:nvPicPr>
          <p:cNvPr id="4" name="Picture 4" descr="Diagram&#10;&#10;Description automatically generated">
            <a:extLst>
              <a:ext uri="{FF2B5EF4-FFF2-40B4-BE49-F238E27FC236}">
                <a16:creationId xmlns:a16="http://schemas.microsoft.com/office/drawing/2014/main" id="{6E4A2E97-A93B-4E09-BE16-B56743357422}"/>
              </a:ext>
            </a:extLst>
          </p:cNvPr>
          <p:cNvPicPr>
            <a:picLocks noChangeAspect="1"/>
          </p:cNvPicPr>
          <p:nvPr/>
        </p:nvPicPr>
        <p:blipFill>
          <a:blip r:embed="rId2"/>
          <a:stretch>
            <a:fillRect/>
          </a:stretch>
        </p:blipFill>
        <p:spPr>
          <a:xfrm>
            <a:off x="7117615" y="3617874"/>
            <a:ext cx="3931966" cy="29583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847A2778-6EA5-4A54-898F-0A2A6BA38921}"/>
              </a:ext>
            </a:extLst>
          </p:cNvPr>
          <p:cNvSpPr txBox="1"/>
          <p:nvPr/>
        </p:nvSpPr>
        <p:spPr>
          <a:xfrm>
            <a:off x="1537009" y="3618570"/>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A </a:t>
            </a:r>
            <a:r>
              <a:rPr lang="en-US" b="1">
                <a:ea typeface="+mn-lt"/>
                <a:cs typeface="+mn-lt"/>
              </a:rPr>
              <a:t>switch</a:t>
            </a:r>
            <a:r>
              <a:rPr lang="en-US">
                <a:ea typeface="+mn-lt"/>
                <a:cs typeface="+mn-lt"/>
              </a:rPr>
              <a:t> to connect and disconnect the phone from the network - This switch is generally called the </a:t>
            </a:r>
            <a:r>
              <a:rPr lang="en-US" b="1">
                <a:ea typeface="+mn-lt"/>
                <a:cs typeface="+mn-lt"/>
              </a:rPr>
              <a:t>hook switch</a:t>
            </a:r>
            <a:r>
              <a:rPr lang="en-US">
                <a:ea typeface="+mn-lt"/>
                <a:cs typeface="+mn-lt"/>
              </a:rPr>
              <a:t>. It connects when you lift the handset.</a:t>
            </a:r>
            <a:endParaRPr lang="en-US"/>
          </a:p>
        </p:txBody>
      </p:sp>
    </p:spTree>
    <p:extLst>
      <p:ext uri="{BB962C8B-B14F-4D97-AF65-F5344CB8AC3E}">
        <p14:creationId xmlns:p14="http://schemas.microsoft.com/office/powerpoint/2010/main" val="29262975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1C792-2CEB-45CB-9325-B65002DD9EFE}"/>
              </a:ext>
            </a:extLst>
          </p:cNvPr>
          <p:cNvSpPr>
            <a:spLocks noGrp="1"/>
          </p:cNvSpPr>
          <p:nvPr>
            <p:ph type="title"/>
          </p:nvPr>
        </p:nvSpPr>
        <p:spPr>
          <a:xfrm>
            <a:off x="1484311" y="1081548"/>
            <a:ext cx="3333495" cy="1504335"/>
          </a:xfrm>
        </p:spPr>
        <p:txBody>
          <a:bodyPr>
            <a:normAutofit/>
          </a:bodyPr>
          <a:lstStyle/>
          <a:p>
            <a:r>
              <a:rPr lang="en-US" sz="2400"/>
              <a:t>DTMF decoder</a:t>
            </a:r>
          </a:p>
        </p:txBody>
      </p:sp>
      <p:sp>
        <p:nvSpPr>
          <p:cNvPr id="3" name="Content Placeholder 2">
            <a:extLst>
              <a:ext uri="{FF2B5EF4-FFF2-40B4-BE49-F238E27FC236}">
                <a16:creationId xmlns:a16="http://schemas.microsoft.com/office/drawing/2014/main" id="{C3F4AD9C-875B-4BE6-938B-E2A6EF9D1211}"/>
              </a:ext>
            </a:extLst>
          </p:cNvPr>
          <p:cNvSpPr>
            <a:spLocks noGrp="1"/>
          </p:cNvSpPr>
          <p:nvPr>
            <p:ph idx="1"/>
          </p:nvPr>
        </p:nvSpPr>
        <p:spPr>
          <a:xfrm>
            <a:off x="1484311" y="2666999"/>
            <a:ext cx="3333496" cy="3124201"/>
          </a:xfrm>
        </p:spPr>
        <p:txBody>
          <a:bodyPr anchor="t">
            <a:normAutofit/>
          </a:bodyPr>
          <a:lstStyle/>
          <a:p>
            <a:pPr marL="0" indent="0">
              <a:buNone/>
            </a:pPr>
            <a:r>
              <a:rPr lang="en-US" sz="1600"/>
              <a:t>The DTMF (duel tone modulated frequency) decoder will be vital for our project, as it detects dial tones. However, it can only work on dual tone multifrequency. </a:t>
            </a:r>
          </a:p>
        </p:txBody>
      </p:sp>
      <p:pic>
        <p:nvPicPr>
          <p:cNvPr id="4" name="Picture 4" descr="Diagram, schematic&#10;&#10;Description automatically generated">
            <a:extLst>
              <a:ext uri="{FF2B5EF4-FFF2-40B4-BE49-F238E27FC236}">
                <a16:creationId xmlns:a16="http://schemas.microsoft.com/office/drawing/2014/main" id="{71287EEB-6FBF-4F55-8AEF-9D79A2062BC6}"/>
              </a:ext>
            </a:extLst>
          </p:cNvPr>
          <p:cNvPicPr>
            <a:picLocks noChangeAspect="1"/>
          </p:cNvPicPr>
          <p:nvPr/>
        </p:nvPicPr>
        <p:blipFill>
          <a:blip r:embed="rId3"/>
          <a:stretch>
            <a:fillRect/>
          </a:stretch>
        </p:blipFill>
        <p:spPr>
          <a:xfrm>
            <a:off x="5262033" y="1113791"/>
            <a:ext cx="6240990" cy="419706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954543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electronics&#10;&#10;Description automatically generated">
            <a:extLst>
              <a:ext uri="{FF2B5EF4-FFF2-40B4-BE49-F238E27FC236}">
                <a16:creationId xmlns:a16="http://schemas.microsoft.com/office/drawing/2014/main" id="{8B9AA240-7135-4574-91F4-72E11EE940D3}"/>
              </a:ext>
            </a:extLst>
          </p:cNvPr>
          <p:cNvPicPr>
            <a:picLocks noChangeAspect="1"/>
          </p:cNvPicPr>
          <p:nvPr/>
        </p:nvPicPr>
        <p:blipFill rotWithShape="1">
          <a:blip r:embed="rId3"/>
          <a:srcRect l="11860" r="10871"/>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1"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46FA40DD-75B8-45C4-A060-B5340314716A}"/>
              </a:ext>
            </a:extLst>
          </p:cNvPr>
          <p:cNvSpPr>
            <a:spLocks noGrp="1"/>
          </p:cNvSpPr>
          <p:nvPr>
            <p:ph type="title"/>
          </p:nvPr>
        </p:nvSpPr>
        <p:spPr>
          <a:xfrm>
            <a:off x="972080" y="685800"/>
            <a:ext cx="5260680" cy="1752599"/>
          </a:xfrm>
        </p:spPr>
        <p:txBody>
          <a:bodyPr>
            <a:normAutofit/>
          </a:bodyPr>
          <a:lstStyle/>
          <a:p>
            <a:pPr algn="l"/>
            <a:r>
              <a:rPr lang="en-US"/>
              <a:t>DF mini</a:t>
            </a:r>
          </a:p>
        </p:txBody>
      </p:sp>
      <p:sp>
        <p:nvSpPr>
          <p:cNvPr id="3" name="Content Placeholder 2">
            <a:extLst>
              <a:ext uri="{FF2B5EF4-FFF2-40B4-BE49-F238E27FC236}">
                <a16:creationId xmlns:a16="http://schemas.microsoft.com/office/drawing/2014/main" id="{5FD8BEC2-443D-4CDB-AE10-55E8466EF505}"/>
              </a:ext>
            </a:extLst>
          </p:cNvPr>
          <p:cNvSpPr>
            <a:spLocks noGrp="1"/>
          </p:cNvSpPr>
          <p:nvPr>
            <p:ph idx="1"/>
          </p:nvPr>
        </p:nvSpPr>
        <p:spPr>
          <a:xfrm>
            <a:off x="643468" y="2666999"/>
            <a:ext cx="5260680" cy="3124201"/>
          </a:xfrm>
        </p:spPr>
        <p:txBody>
          <a:bodyPr>
            <a:normAutofit/>
          </a:bodyPr>
          <a:lstStyle/>
          <a:p>
            <a:pPr marL="0" indent="0">
              <a:buNone/>
            </a:pPr>
            <a:r>
              <a:rPr lang="en-US" sz="2000"/>
              <a:t>The DF mini is the device we'll use to record the audio/sound bytes that will be used for the speaking clock.</a:t>
            </a:r>
          </a:p>
        </p:txBody>
      </p:sp>
    </p:spTree>
    <p:extLst>
      <p:ext uri="{BB962C8B-B14F-4D97-AF65-F5344CB8AC3E}">
        <p14:creationId xmlns:p14="http://schemas.microsoft.com/office/powerpoint/2010/main" val="4146256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D7530-7B60-425C-82FA-42A27F8D2457}"/>
              </a:ext>
            </a:extLst>
          </p:cNvPr>
          <p:cNvSpPr>
            <a:spLocks noGrp="1"/>
          </p:cNvSpPr>
          <p:nvPr>
            <p:ph type="title"/>
          </p:nvPr>
        </p:nvSpPr>
        <p:spPr>
          <a:xfrm>
            <a:off x="1484311" y="1081548"/>
            <a:ext cx="3333495" cy="1504335"/>
          </a:xfrm>
        </p:spPr>
        <p:txBody>
          <a:bodyPr>
            <a:normAutofit/>
          </a:bodyPr>
          <a:lstStyle/>
          <a:p>
            <a:r>
              <a:rPr lang="en-US" sz="2400"/>
              <a:t>The Plan</a:t>
            </a:r>
          </a:p>
        </p:txBody>
      </p:sp>
      <p:sp>
        <p:nvSpPr>
          <p:cNvPr id="3" name="Content Placeholder 2">
            <a:extLst>
              <a:ext uri="{FF2B5EF4-FFF2-40B4-BE49-F238E27FC236}">
                <a16:creationId xmlns:a16="http://schemas.microsoft.com/office/drawing/2014/main" id="{B1DEE172-44F5-475B-8200-D4740E834CF5}"/>
              </a:ext>
            </a:extLst>
          </p:cNvPr>
          <p:cNvSpPr>
            <a:spLocks noGrp="1"/>
          </p:cNvSpPr>
          <p:nvPr>
            <p:ph idx="1"/>
          </p:nvPr>
        </p:nvSpPr>
        <p:spPr>
          <a:xfrm>
            <a:off x="1484311" y="2666999"/>
            <a:ext cx="3333496" cy="3124201"/>
          </a:xfrm>
        </p:spPr>
        <p:txBody>
          <a:bodyPr anchor="t">
            <a:normAutofit/>
          </a:bodyPr>
          <a:lstStyle/>
          <a:p>
            <a:r>
              <a:rPr lang="en-US" sz="1600"/>
              <a:t>Study how phones work</a:t>
            </a:r>
          </a:p>
          <a:p>
            <a:pPr>
              <a:buClr>
                <a:srgbClr val="688727"/>
              </a:buClr>
            </a:pPr>
            <a:r>
              <a:rPr lang="en-US" sz="1600"/>
              <a:t>Learn how DTMFs work</a:t>
            </a:r>
            <a:endParaRPr lang="en-US"/>
          </a:p>
          <a:p>
            <a:pPr>
              <a:buClr>
                <a:srgbClr val="688727"/>
              </a:buClr>
            </a:pPr>
            <a:r>
              <a:rPr lang="en-US" sz="1600"/>
              <a:t>Learn how to build an Arduino</a:t>
            </a:r>
            <a:endParaRPr lang="en-US"/>
          </a:p>
          <a:p>
            <a:pPr>
              <a:buClr>
                <a:srgbClr val="688727"/>
              </a:buClr>
            </a:pPr>
            <a:r>
              <a:rPr lang="en-US" sz="1600"/>
              <a:t>Code the Arduino</a:t>
            </a:r>
            <a:endParaRPr lang="en-US"/>
          </a:p>
          <a:p>
            <a:pPr>
              <a:buClr>
                <a:srgbClr val="688727"/>
              </a:buClr>
            </a:pPr>
            <a:r>
              <a:rPr lang="en-US" sz="1600"/>
              <a:t>Record the audio</a:t>
            </a:r>
          </a:p>
          <a:p>
            <a:pPr>
              <a:buClr>
                <a:srgbClr val="688727"/>
              </a:buClr>
            </a:pPr>
            <a:endParaRPr lang="en-US" sz="1600"/>
          </a:p>
        </p:txBody>
      </p:sp>
      <p:pic>
        <p:nvPicPr>
          <p:cNvPr id="4" name="Picture 4" descr="Diagram, schematic&#10;&#10;Description automatically generated">
            <a:extLst>
              <a:ext uri="{FF2B5EF4-FFF2-40B4-BE49-F238E27FC236}">
                <a16:creationId xmlns:a16="http://schemas.microsoft.com/office/drawing/2014/main" id="{87EE93D0-9EF6-4E93-898F-1068C656F7AA}"/>
              </a:ext>
            </a:extLst>
          </p:cNvPr>
          <p:cNvPicPr>
            <a:picLocks noChangeAspect="1"/>
          </p:cNvPicPr>
          <p:nvPr/>
        </p:nvPicPr>
        <p:blipFill>
          <a:blip r:embed="rId3"/>
          <a:stretch>
            <a:fillRect/>
          </a:stretch>
        </p:blipFill>
        <p:spPr>
          <a:xfrm>
            <a:off x="5262033" y="1347828"/>
            <a:ext cx="6240990" cy="3728991"/>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42189475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C0ED8-0F8E-4B87-B5F8-AF0A9C087101}"/>
              </a:ext>
            </a:extLst>
          </p:cNvPr>
          <p:cNvSpPr>
            <a:spLocks noGrp="1"/>
          </p:cNvSpPr>
          <p:nvPr>
            <p:ph type="title"/>
          </p:nvPr>
        </p:nvSpPr>
        <p:spPr/>
        <p:txBody>
          <a:bodyPr/>
          <a:lstStyle/>
          <a:p>
            <a:r>
              <a:rPr lang="en-GB"/>
              <a:t>Thank you for listening</a:t>
            </a:r>
          </a:p>
        </p:txBody>
      </p:sp>
      <p:sp>
        <p:nvSpPr>
          <p:cNvPr id="3" name="Content Placeholder 2">
            <a:extLst>
              <a:ext uri="{FF2B5EF4-FFF2-40B4-BE49-F238E27FC236}">
                <a16:creationId xmlns:a16="http://schemas.microsoft.com/office/drawing/2014/main" id="{9673ECF2-5F36-4CBE-90D2-4B59F367BB72}"/>
              </a:ext>
            </a:extLst>
          </p:cNvPr>
          <p:cNvSpPr>
            <a:spLocks noGrp="1"/>
          </p:cNvSpPr>
          <p:nvPr>
            <p:ph idx="1"/>
          </p:nvPr>
        </p:nvSpPr>
        <p:spPr/>
        <p:txBody>
          <a:bodyPr>
            <a:normAutofit/>
          </a:bodyPr>
          <a:lstStyle/>
          <a:p>
            <a:pPr marL="0" indent="0" algn="ctr">
              <a:buNone/>
            </a:pPr>
            <a:r>
              <a:rPr lang="en-GB" sz="4400"/>
              <a:t>Any Questions?</a:t>
            </a:r>
            <a:endParaRPr lang="en-US" sz="4400"/>
          </a:p>
        </p:txBody>
      </p:sp>
    </p:spTree>
    <p:extLst>
      <p:ext uri="{BB962C8B-B14F-4D97-AF65-F5344CB8AC3E}">
        <p14:creationId xmlns:p14="http://schemas.microsoft.com/office/powerpoint/2010/main" val="662812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971F3D-D875-4DF1-B80E-037D43474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801218B6-78BA-452F-8F82-19DF231F0D7F}"/>
              </a:ext>
            </a:extLst>
          </p:cNvPr>
          <p:cNvPicPr>
            <a:picLocks noChangeAspect="1"/>
          </p:cNvPicPr>
          <p:nvPr/>
        </p:nvPicPr>
        <p:blipFill rotWithShape="1">
          <a:blip r:embed="rId3"/>
          <a:srcRect l="20645" t="9091" r="16699" b="-3"/>
          <a:stretch/>
        </p:blipFill>
        <p:spPr>
          <a:xfrm>
            <a:off x="20" y="10"/>
            <a:ext cx="4726526" cy="6857990"/>
          </a:xfrm>
          <a:prstGeom prst="rect">
            <a:avLst/>
          </a:prstGeom>
        </p:spPr>
      </p:pic>
      <p:grpSp>
        <p:nvGrpSpPr>
          <p:cNvPr id="11" name="Group 10">
            <a:extLst>
              <a:ext uri="{FF2B5EF4-FFF2-40B4-BE49-F238E27FC236}">
                <a16:creationId xmlns:a16="http://schemas.microsoft.com/office/drawing/2014/main" id="{544C8833-366C-4933-A794-34047F663B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2" name="Rectangle 19">
              <a:extLst>
                <a:ext uri="{FF2B5EF4-FFF2-40B4-BE49-F238E27FC236}">
                  <a16:creationId xmlns:a16="http://schemas.microsoft.com/office/drawing/2014/main" id="{279CE281-D06F-423C-AE75-BA1649693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20">
              <a:extLst>
                <a:ext uri="{FF2B5EF4-FFF2-40B4-BE49-F238E27FC236}">
                  <a16:creationId xmlns:a16="http://schemas.microsoft.com/office/drawing/2014/main" id="{CC447C31-77E6-427C-B0D1-13C0DBF9A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4ABE1724-B239-4507-9060-905C208BE8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6" name="Freeform 6">
              <a:extLst>
                <a:ext uri="{FF2B5EF4-FFF2-40B4-BE49-F238E27FC236}">
                  <a16:creationId xmlns:a16="http://schemas.microsoft.com/office/drawing/2014/main" id="{10BE1608-45FB-42B1-A31A-D52BA31F5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5D05A1E9-89C7-4091-8314-3A479C302C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ED884D2D-8109-4530-9803-72F57C28FB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5144B102-7710-40B6-A330-A0DFE88D0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78D9B81B-B601-41E2-B37D-DC4E33B48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71C29EE9-F29A-43FC-8E56-15F04D04A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4F8CFA71-1768-4BD7-A347-367C78558C02}"/>
              </a:ext>
            </a:extLst>
          </p:cNvPr>
          <p:cNvSpPr>
            <a:spLocks noGrp="1"/>
          </p:cNvSpPr>
          <p:nvPr>
            <p:ph type="title"/>
          </p:nvPr>
        </p:nvSpPr>
        <p:spPr>
          <a:xfrm>
            <a:off x="3962399" y="685800"/>
            <a:ext cx="7345891" cy="1413933"/>
          </a:xfrm>
        </p:spPr>
        <p:txBody>
          <a:bodyPr>
            <a:normAutofit/>
          </a:bodyPr>
          <a:lstStyle/>
          <a:p>
            <a:r>
              <a:rPr lang="en-US"/>
              <a:t>Challenges</a:t>
            </a:r>
          </a:p>
        </p:txBody>
      </p:sp>
      <p:sp>
        <p:nvSpPr>
          <p:cNvPr id="3" name="Content Placeholder 2">
            <a:extLst>
              <a:ext uri="{FF2B5EF4-FFF2-40B4-BE49-F238E27FC236}">
                <a16:creationId xmlns:a16="http://schemas.microsoft.com/office/drawing/2014/main" id="{081EED94-931D-4513-852D-8C718AEF6FDA}"/>
              </a:ext>
            </a:extLst>
          </p:cNvPr>
          <p:cNvSpPr>
            <a:spLocks noGrp="1"/>
          </p:cNvSpPr>
          <p:nvPr>
            <p:ph idx="1"/>
          </p:nvPr>
        </p:nvSpPr>
        <p:spPr>
          <a:xfrm>
            <a:off x="3843867" y="2048933"/>
            <a:ext cx="7659156" cy="3742267"/>
          </a:xfrm>
        </p:spPr>
        <p:txBody>
          <a:bodyPr>
            <a:normAutofit/>
          </a:bodyPr>
          <a:lstStyle/>
          <a:p>
            <a:r>
              <a:rPr lang="en-US"/>
              <a:t>Coding</a:t>
            </a:r>
          </a:p>
          <a:p>
            <a:pPr>
              <a:buClr>
                <a:srgbClr val="688727"/>
              </a:buClr>
            </a:pPr>
            <a:r>
              <a:rPr lang="en-US"/>
              <a:t>Can't actually connect without BABT (</a:t>
            </a:r>
            <a:r>
              <a:rPr lang="en-US">
                <a:ea typeface="+mn-lt"/>
                <a:cs typeface="+mn-lt"/>
              </a:rPr>
              <a:t>British Approvals Board for Telecommunications) </a:t>
            </a:r>
            <a:r>
              <a:rPr lang="en-US"/>
              <a:t>approval</a:t>
            </a:r>
          </a:p>
          <a:p>
            <a:pPr>
              <a:buClr>
                <a:srgbClr val="688727"/>
              </a:buClr>
            </a:pPr>
            <a:r>
              <a:rPr lang="en-US"/>
              <a:t>Recording speech on the SD card for the DF mini</a:t>
            </a:r>
          </a:p>
          <a:p>
            <a:pPr>
              <a:buClr>
                <a:srgbClr val="688727"/>
              </a:buClr>
            </a:pPr>
            <a:r>
              <a:rPr lang="en-US"/>
              <a:t>Microphone for recording audio</a:t>
            </a:r>
          </a:p>
        </p:txBody>
      </p:sp>
    </p:spTree>
    <p:extLst>
      <p:ext uri="{BB962C8B-B14F-4D97-AF65-F5344CB8AC3E}">
        <p14:creationId xmlns:p14="http://schemas.microsoft.com/office/powerpoint/2010/main" val="4215540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8BB434"/>
      </a:accent1>
      <a:accent2>
        <a:srgbClr val="33A583"/>
      </a:accent2>
      <a:accent3>
        <a:srgbClr val="3594B4"/>
      </a:accent3>
      <a:accent4>
        <a:srgbClr val="6063B4"/>
      </a:accent4>
      <a:accent5>
        <a:srgbClr val="D35731"/>
      </a:accent5>
      <a:accent6>
        <a:srgbClr val="EBAC4B"/>
      </a:accent6>
      <a:hlink>
        <a:srgbClr val="65AD30"/>
      </a:hlink>
      <a:folHlink>
        <a:srgbClr val="8ED25B"/>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1A9F9826-882C-40B9-8F38-5A3B8CFD196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2255F684CA48C4793F2883F32D1FC06" ma:contentTypeVersion="4" ma:contentTypeDescription="Create a new document." ma:contentTypeScope="" ma:versionID="61b02ead2e65dcf810751d463bb35e03">
  <xsd:schema xmlns:xsd="http://www.w3.org/2001/XMLSchema" xmlns:xs="http://www.w3.org/2001/XMLSchema" xmlns:p="http://schemas.microsoft.com/office/2006/metadata/properties" xmlns:ns2="557196a3-9928-4102-a313-a82acb94bacb" targetNamespace="http://schemas.microsoft.com/office/2006/metadata/properties" ma:root="true" ma:fieldsID="f88f8e32711b1bfd9be181c6aaa6d68f" ns2:_="">
    <xsd:import namespace="557196a3-9928-4102-a313-a82acb94bac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7196a3-9928-4102-a313-a82acb94bac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145FC6D-DA81-4B83-8287-97F4686F7646}">
  <ds:schemaRefs>
    <ds:schemaRef ds:uri="http://schemas.microsoft.com/sharepoint/v3/contenttype/forms"/>
  </ds:schemaRefs>
</ds:datastoreItem>
</file>

<file path=customXml/itemProps2.xml><?xml version="1.0" encoding="utf-8"?>
<ds:datastoreItem xmlns:ds="http://schemas.openxmlformats.org/officeDocument/2006/customXml" ds:itemID="{549155FE-97F3-4E48-8A90-3D9BE31AB217}"/>
</file>

<file path=customXml/itemProps3.xml><?xml version="1.0" encoding="utf-8"?>
<ds:datastoreItem xmlns:ds="http://schemas.openxmlformats.org/officeDocument/2006/customXml" ds:itemID="{2DC53D26-0356-456E-841A-9478B25129B0}">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Parallax</vt:lpstr>
      <vt:lpstr>Dementia phone</vt:lpstr>
      <vt:lpstr>The Problem</vt:lpstr>
      <vt:lpstr>The solution</vt:lpstr>
      <vt:lpstr>The concept</vt:lpstr>
      <vt:lpstr>How a phone works</vt:lpstr>
      <vt:lpstr>DTMF decoder</vt:lpstr>
      <vt:lpstr>DF mini</vt:lpstr>
      <vt:lpstr>The Plan</vt:lpstr>
      <vt:lpstr>Thank you for listening</vt:lpstr>
      <vt:lpstr>Challenges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2021-11-18T20:44:16Z</dcterms:created>
  <dcterms:modified xsi:type="dcterms:W3CDTF">2022-06-22T14:11:29Z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0x01010042255F684CA48C4793F2883F32D1FC06</vt:lpwstr>
  </property>
</Properties>
</file>