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105" autoAdjust="0"/>
    <p:restoredTop sz="94660"/>
  </p:normalViewPr>
  <p:slideViewPr>
    <p:cSldViewPr snapToGrid="0">
      <p:cViewPr>
        <p:scale>
          <a:sx n="96" d="100"/>
          <a:sy n="96" d="100"/>
        </p:scale>
        <p:origin x="900" y="-3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B1E072-E29B-411D-B78E-1611DBFF6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877953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B1E072-E29B-411D-B78E-1611DBFF6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546066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EB1E072-E29B-411D-B78E-1611DBFF6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1515532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B1E072-E29B-411D-B78E-1611DBFF68D4}"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2118023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B1E072-E29B-411D-B78E-1611DBFF68D4}" type="datetimeFigureOut">
              <a:rPr lang="en-GB" smtClean="0"/>
              <a:t>08/12/2023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2868513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B1E072-E29B-411D-B78E-1611DBFF68D4}"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3598683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B1E072-E29B-411D-B78E-1611DBFF68D4}" type="datetimeFigureOut">
              <a:rPr lang="en-GB" smtClean="0"/>
              <a:t>08/12/2023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483009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EB1E072-E29B-411D-B78E-1611DBFF68D4}"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319208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EB1E072-E29B-411D-B78E-1611DBFF68D4}"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3668014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B1E072-E29B-411D-B78E-1611DBFF6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1740983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B1E072-E29B-411D-B78E-1611DBFF6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1C54-4200-4210-B833-BF3C7C2CD69D}" type="slidenum">
              <a:rPr lang="en-GB" smtClean="0"/>
              <a:t>‹#›</a:t>
            </a:fld>
            <a:endParaRPr lang="en-GB"/>
          </a:p>
        </p:txBody>
      </p:sp>
    </p:spTree>
    <p:extLst>
      <p:ext uri="{BB962C8B-B14F-4D97-AF65-F5344CB8AC3E}">
        <p14:creationId xmlns:p14="http://schemas.microsoft.com/office/powerpoint/2010/main" val="3958596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B1E072-E29B-411D-B78E-1611DBFF68D4}" type="datetimeFigureOut">
              <a:rPr lang="en-GB" smtClean="0"/>
              <a:t>08/12/2023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281C54-4200-4210-B833-BF3C7C2CD69D}" type="slidenum">
              <a:rPr lang="en-GB" smtClean="0"/>
              <a:t>‹#›</a:t>
            </a:fld>
            <a:endParaRPr lang="en-GB"/>
          </a:p>
        </p:txBody>
      </p:sp>
    </p:spTree>
    <p:extLst>
      <p:ext uri="{BB962C8B-B14F-4D97-AF65-F5344CB8AC3E}">
        <p14:creationId xmlns:p14="http://schemas.microsoft.com/office/powerpoint/2010/main" val="744439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8" name="Picture 14" descr="2,717,784 Light Blue Background Stock Photos - Free &amp; Royalty-Free Stock  Photos from Dreamstime"/>
          <p:cNvPicPr>
            <a:picLocks noChangeAspect="1" noChangeArrowheads="1"/>
          </p:cNvPicPr>
          <p:nvPr/>
        </p:nvPicPr>
        <p:blipFill rotWithShape="1">
          <a:blip r:embed="rId2">
            <a:extLst>
              <a:ext uri="{28A0092B-C50C-407E-A947-70E740481C1C}">
                <a14:useLocalDpi xmlns:a14="http://schemas.microsoft.com/office/drawing/2010/main" val="0"/>
              </a:ext>
            </a:extLst>
          </a:blip>
          <a:srcRect l="-6408" t="64130" r="6408" b="-1571"/>
          <a:stretch/>
        </p:blipFill>
        <p:spPr bwMode="auto">
          <a:xfrm>
            <a:off x="-644486" y="5029199"/>
            <a:ext cx="9756558" cy="1904397"/>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34" name="Picture 10" descr="Light Blue Water Color Background With Soft Artistic Washes Stains And  Brush Strokes Hand Drawn Watercolour Graphic Paint Stock Photo - Download  Image Now - i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27" y="-9012"/>
            <a:ext cx="9164203" cy="50382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42886" y="516680"/>
            <a:ext cx="1948883" cy="1676400"/>
          </a:xfrm>
          <a:prstGeom prst="rect">
            <a:avLst/>
          </a:prstGeom>
          <a:noFill/>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US" sz="1000" b="1" dirty="0">
                <a:solidFill>
                  <a:schemeClr val="tx1"/>
                </a:solidFill>
                <a:latin typeface="Times New Roman" panose="02020603050405020304" pitchFamily="18" charset="0"/>
                <a:cs typeface="Times New Roman" panose="02020603050405020304" pitchFamily="18" charset="0"/>
              </a:rPr>
              <a:t>Introduction</a:t>
            </a:r>
            <a:r>
              <a:rPr lang="en-US" sz="800" b="1" dirty="0">
                <a:solidFill>
                  <a:schemeClr val="tx1"/>
                </a:solidFill>
              </a:rPr>
              <a:t> </a:t>
            </a:r>
          </a:p>
          <a:p>
            <a:pPr algn="just"/>
            <a:r>
              <a:rPr lang="en-US" sz="800" dirty="0">
                <a:solidFill>
                  <a:schemeClr val="tx1"/>
                </a:solidFill>
              </a:rPr>
              <a:t>The knowledge management system is significant in improving the overall performance of an organisation with an emphasis on transferring information among the users (Torres et al., 2021). The Amazon knowledge management system of </a:t>
            </a:r>
            <a:r>
              <a:rPr lang="en-US" sz="800" dirty="0" smtClean="0">
                <a:solidFill>
                  <a:schemeClr val="tx1"/>
                </a:solidFill>
              </a:rPr>
              <a:t> </a:t>
            </a:r>
            <a:r>
              <a:rPr lang="en-US" sz="800" dirty="0">
                <a:solidFill>
                  <a:schemeClr val="tx1"/>
                </a:solidFill>
              </a:rPr>
              <a:t>Nexus will be implemented in </a:t>
            </a:r>
            <a:r>
              <a:rPr lang="en-US" sz="800" dirty="0" smtClean="0">
                <a:solidFill>
                  <a:schemeClr val="tx1"/>
                </a:solidFill>
              </a:rPr>
              <a:t>this </a:t>
            </a:r>
            <a:r>
              <a:rPr lang="en-US" sz="800" dirty="0">
                <a:solidFill>
                  <a:schemeClr val="tx1"/>
                </a:solidFill>
              </a:rPr>
              <a:t>poster with their effective screen, design and security provided to the customers (Delfanti and Frey, 2021).</a:t>
            </a:r>
          </a:p>
          <a:p>
            <a:pPr algn="just"/>
            <a:endParaRPr lang="en-GB" sz="800" dirty="0">
              <a:solidFill>
                <a:schemeClr val="tx1"/>
              </a:solidFill>
            </a:endParaRPr>
          </a:p>
        </p:txBody>
      </p:sp>
      <p:sp>
        <p:nvSpPr>
          <p:cNvPr id="7" name="Rectangle 6"/>
          <p:cNvSpPr/>
          <p:nvPr/>
        </p:nvSpPr>
        <p:spPr>
          <a:xfrm>
            <a:off x="2193647" y="551423"/>
            <a:ext cx="1657350" cy="3357381"/>
          </a:xfrm>
          <a:prstGeom prst="rect">
            <a:avLst/>
          </a:prstGeom>
          <a:noFill/>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700" b="1" dirty="0">
              <a:solidFill>
                <a:schemeClr val="tx1"/>
              </a:solidFill>
            </a:endParaRPr>
          </a:p>
          <a:p>
            <a:pPr algn="ctr"/>
            <a:r>
              <a:rPr lang="en-US" sz="900" b="1" dirty="0">
                <a:solidFill>
                  <a:schemeClr val="tx1"/>
                </a:solidFill>
                <a:latin typeface="Times New Roman" panose="02020603050405020304" pitchFamily="18" charset="0"/>
                <a:cs typeface="Times New Roman" panose="02020603050405020304" pitchFamily="18" charset="0"/>
              </a:rPr>
              <a:t>Knowledge Management Technologies</a:t>
            </a:r>
          </a:p>
          <a:p>
            <a:pPr algn="ctr"/>
            <a:r>
              <a:rPr lang="en-US" sz="700" b="1" dirty="0">
                <a:solidFill>
                  <a:schemeClr val="tx1"/>
                </a:solidFill>
              </a:rPr>
              <a:t> </a:t>
            </a:r>
          </a:p>
          <a:p>
            <a:pPr algn="just"/>
            <a:r>
              <a:rPr lang="en-US" sz="700" dirty="0">
                <a:solidFill>
                  <a:schemeClr val="tx1"/>
                </a:solidFill>
              </a:rPr>
              <a:t>Amazon tends to apply various KM technologies, such as Amazon Knowledge </a:t>
            </a:r>
            <a:r>
              <a:rPr lang="en-US" sz="700" dirty="0" smtClean="0">
                <a:solidFill>
                  <a:schemeClr val="tx1"/>
                </a:solidFill>
              </a:rPr>
              <a:t>Nexus, Kendra and APIs </a:t>
            </a:r>
            <a:r>
              <a:rPr lang="en-US" sz="700" dirty="0">
                <a:solidFill>
                  <a:schemeClr val="tx1"/>
                </a:solidFill>
              </a:rPr>
              <a:t>to manage their effective knowledge management system in the business market (Baird et al., 2021). Amazon Knowledge Nexus will be a machine learning technology that is associated with the analysis of the vast data required by the company's employees (Torres et al., 2021). This system will also </a:t>
            </a:r>
            <a:endParaRPr lang="en-US" sz="700" dirty="0" smtClean="0">
              <a:solidFill>
                <a:schemeClr val="tx1"/>
              </a:solidFill>
            </a:endParaRPr>
          </a:p>
          <a:p>
            <a:pPr algn="just"/>
            <a:r>
              <a:rPr lang="en-US" sz="700" dirty="0" smtClean="0">
                <a:solidFill>
                  <a:schemeClr val="tx1"/>
                </a:solidFill>
              </a:rPr>
              <a:t>aid </a:t>
            </a:r>
            <a:r>
              <a:rPr lang="en-US" sz="700" dirty="0">
                <a:solidFill>
                  <a:schemeClr val="tx1"/>
                </a:solidFill>
              </a:rPr>
              <a:t>in the accessibility of the many data sources, such as documentation and manuals for their products. The system has a significant contribution in enhancing the search abilities to extract the distinct patterns of the products offered by the customers (Wood Jr and de Morais, 2022</a:t>
            </a:r>
            <a:r>
              <a:rPr lang="en-US" sz="700" dirty="0" smtClean="0">
                <a:solidFill>
                  <a:schemeClr val="tx1"/>
                </a:solidFill>
              </a:rPr>
              <a:t>) </a:t>
            </a:r>
            <a:r>
              <a:rPr lang="en-US" sz="700" dirty="0">
                <a:solidFill>
                  <a:schemeClr val="tx1"/>
                </a:solidFill>
              </a:rPr>
              <a:t>Nexus will be a significant technology adopted by Amazon that will be associated with the sharing of information among employees within the organisation (Delfanti and Frey, 2021). The proposed KM system will provide accessibility to the documentation and manual of the products, resulting in improved data efficiency (Na, n.d.). </a:t>
            </a:r>
          </a:p>
          <a:p>
            <a:pPr algn="just"/>
            <a:endParaRPr lang="en-GB" sz="700" dirty="0">
              <a:solidFill>
                <a:schemeClr val="tx1"/>
              </a:solidFill>
            </a:endParaRPr>
          </a:p>
        </p:txBody>
      </p:sp>
      <p:sp>
        <p:nvSpPr>
          <p:cNvPr id="8" name="Rectangle 7"/>
          <p:cNvSpPr/>
          <p:nvPr/>
        </p:nvSpPr>
        <p:spPr>
          <a:xfrm>
            <a:off x="3960356" y="551421"/>
            <a:ext cx="1657350" cy="1961415"/>
          </a:xfrm>
          <a:prstGeom prst="rect">
            <a:avLst/>
          </a:prstGeom>
          <a:noFill/>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US" sz="800" b="1" dirty="0" smtClean="0">
                <a:solidFill>
                  <a:schemeClr val="tx1"/>
                </a:solidFill>
                <a:latin typeface="Times New Roman" panose="02020603050405020304" pitchFamily="18" charset="0"/>
                <a:cs typeface="Times New Roman" panose="02020603050405020304" pitchFamily="18" charset="0"/>
              </a:rPr>
              <a:t>Interacting/linking </a:t>
            </a:r>
            <a:r>
              <a:rPr lang="en-US" sz="800" b="1" dirty="0">
                <a:solidFill>
                  <a:schemeClr val="tx1"/>
                </a:solidFill>
                <a:latin typeface="Times New Roman" panose="02020603050405020304" pitchFamily="18" charset="0"/>
                <a:cs typeface="Times New Roman" panose="02020603050405020304" pitchFamily="18" charset="0"/>
              </a:rPr>
              <a:t>with Other Ongoing Systems </a:t>
            </a:r>
            <a:r>
              <a:rPr lang="en-US" sz="800" b="1" dirty="0" smtClean="0">
                <a:solidFill>
                  <a:schemeClr val="tx1"/>
                </a:solidFill>
                <a:latin typeface="Times New Roman" panose="02020603050405020304" pitchFamily="18" charset="0"/>
                <a:cs typeface="Times New Roman" panose="02020603050405020304" pitchFamily="18" charset="0"/>
              </a:rPr>
              <a:t>.</a:t>
            </a:r>
            <a:endParaRPr lang="en-US" sz="800" b="1" dirty="0">
              <a:solidFill>
                <a:schemeClr val="tx1"/>
              </a:solidFill>
              <a:latin typeface="Times New Roman" panose="02020603050405020304" pitchFamily="18" charset="0"/>
              <a:cs typeface="Times New Roman" panose="02020603050405020304" pitchFamily="18" charset="0"/>
            </a:endParaRPr>
          </a:p>
          <a:p>
            <a:pPr algn="just"/>
            <a:r>
              <a:rPr lang="en-US" sz="600" dirty="0" smtClean="0">
                <a:solidFill>
                  <a:schemeClr val="tx1"/>
                </a:solidFill>
              </a:rPr>
              <a:t> </a:t>
            </a:r>
            <a:r>
              <a:rPr lang="en-US" sz="600" dirty="0">
                <a:solidFill>
                  <a:schemeClr val="tx1"/>
                </a:solidFill>
              </a:rPr>
              <a:t>Nexus work in collaboration with other ongoing systems, such as APIs, through proper integration of the AWS. Moreover, </a:t>
            </a:r>
            <a:r>
              <a:rPr lang="en-US" sz="600" dirty="0" smtClean="0">
                <a:solidFill>
                  <a:schemeClr val="tx1"/>
                </a:solidFill>
              </a:rPr>
              <a:t> </a:t>
            </a:r>
            <a:r>
              <a:rPr lang="en-US" sz="600" dirty="0">
                <a:solidFill>
                  <a:schemeClr val="tx1"/>
                </a:solidFill>
              </a:rPr>
              <a:t>Nexus can be incorporated with other systems, such as APIs and Kendra, which will enhance its functioning and help the users and employees access a variety of data sources. Similarly</a:t>
            </a:r>
            <a:r>
              <a:rPr lang="en-US" sz="600" dirty="0" smtClean="0">
                <a:solidFill>
                  <a:schemeClr val="tx1"/>
                </a:solidFill>
              </a:rPr>
              <a:t>, </a:t>
            </a:r>
            <a:r>
              <a:rPr lang="en-US" sz="600" dirty="0">
                <a:solidFill>
                  <a:schemeClr val="tx1"/>
                </a:solidFill>
              </a:rPr>
              <a:t>Nexus will also incorporate internal APIs with the other systems and enable smooth processing and procedures. This collaborative work of both KM systems will enable Amazon to improve its operations efficiently and strengthen its infrastructure with minimal chances of errors (Na, n.d.). Moreover, the collaboration of Nexus with Amazon WorkDocs will also help employees secure sensitive documents related to the products of the company. </a:t>
            </a:r>
          </a:p>
        </p:txBody>
      </p:sp>
      <p:sp>
        <p:nvSpPr>
          <p:cNvPr id="9" name="Rectangle 8"/>
          <p:cNvSpPr/>
          <p:nvPr/>
        </p:nvSpPr>
        <p:spPr>
          <a:xfrm>
            <a:off x="142886" y="2295317"/>
            <a:ext cx="1948883" cy="1613487"/>
          </a:xfrm>
          <a:prstGeom prst="rect">
            <a:avLst/>
          </a:prstGeom>
          <a:noFill/>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800" b="1" dirty="0">
              <a:solidFill>
                <a:schemeClr val="tx1"/>
              </a:solidFill>
            </a:endParaRPr>
          </a:p>
          <a:p>
            <a:pPr algn="ctr"/>
            <a:r>
              <a:rPr lang="en-US" sz="800" b="1" dirty="0">
                <a:solidFill>
                  <a:schemeClr val="tx1"/>
                </a:solidFill>
                <a:latin typeface="Times New Roman" panose="02020603050405020304" pitchFamily="18" charset="0"/>
                <a:cs typeface="Times New Roman" panose="02020603050405020304" pitchFamily="18" charset="0"/>
              </a:rPr>
              <a:t>Advantages and Disadvantages</a:t>
            </a:r>
            <a:r>
              <a:rPr lang="en-US" sz="1000" b="1" dirty="0">
                <a:solidFill>
                  <a:schemeClr val="tx1"/>
                </a:solidFill>
                <a:latin typeface="Times New Roman" panose="02020603050405020304" pitchFamily="18" charset="0"/>
                <a:cs typeface="Times New Roman" panose="02020603050405020304" pitchFamily="18" charset="0"/>
              </a:rPr>
              <a:t> </a:t>
            </a:r>
          </a:p>
          <a:p>
            <a:pPr algn="just"/>
            <a:r>
              <a:rPr lang="en-US" sz="800" dirty="0">
                <a:solidFill>
                  <a:schemeClr val="tx1"/>
                </a:solidFill>
              </a:rPr>
              <a:t>The knowledge management system is beneficial for the transmission of information among employees within an organisation. Similarly, the proposed KM system will also be helpful in improving the information of the employees and customers successfully using the system. On the other hand, </a:t>
            </a:r>
            <a:r>
              <a:rPr lang="en-US" sz="700" dirty="0">
                <a:solidFill>
                  <a:schemeClr val="tx1"/>
                </a:solidFill>
              </a:rPr>
              <a:t>Na (n.d)</a:t>
            </a:r>
            <a:r>
              <a:rPr lang="en-US" sz="800" dirty="0">
                <a:solidFill>
                  <a:schemeClr val="tx1"/>
                </a:solidFill>
              </a:rPr>
              <a:t> analysed that cost management can be a significant disadvantage that can impact the knowledge management system of any organisation. </a:t>
            </a:r>
          </a:p>
          <a:p>
            <a:pPr algn="just"/>
            <a:endParaRPr lang="en-GB" sz="800" dirty="0">
              <a:solidFill>
                <a:schemeClr val="tx1"/>
              </a:solidFill>
            </a:endParaRPr>
          </a:p>
        </p:txBody>
      </p:sp>
      <p:sp>
        <p:nvSpPr>
          <p:cNvPr id="10" name="Rectangle 9"/>
          <p:cNvSpPr/>
          <p:nvPr/>
        </p:nvSpPr>
        <p:spPr>
          <a:xfrm>
            <a:off x="5719584" y="555821"/>
            <a:ext cx="1657350" cy="4412446"/>
          </a:xfrm>
          <a:prstGeom prst="rect">
            <a:avLst/>
          </a:prstGeom>
          <a:noFill/>
          <a:ln/>
          <a:effectLst>
            <a:glow rad="63500">
              <a:schemeClr val="accent5">
                <a:satMod val="175000"/>
                <a:alpha val="40000"/>
              </a:schemeClr>
            </a:glow>
          </a:effectLst>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US" sz="800" b="1" dirty="0">
                <a:solidFill>
                  <a:schemeClr val="tx1"/>
                </a:solidFill>
                <a:latin typeface="Times New Roman" panose="02020603050405020304" pitchFamily="18" charset="0"/>
                <a:cs typeface="Times New Roman" panose="02020603050405020304" pitchFamily="18" charset="0"/>
              </a:rPr>
              <a:t>Screen Design, Access Points, and Security Restrictions of Knowledge Nexus </a:t>
            </a:r>
            <a:r>
              <a:rPr lang="en-US" sz="800" b="1" dirty="0" smtClean="0">
                <a:solidFill>
                  <a:schemeClr val="tx1"/>
                </a:solidFill>
                <a:latin typeface="Times New Roman" panose="02020603050405020304" pitchFamily="18" charset="0"/>
                <a:cs typeface="Times New Roman" panose="02020603050405020304" pitchFamily="18" charset="0"/>
              </a:rPr>
              <a:t>Systems</a:t>
            </a:r>
          </a:p>
          <a:p>
            <a:pPr algn="ctr"/>
            <a:endParaRPr lang="en-US" sz="800" b="1" dirty="0">
              <a:solidFill>
                <a:schemeClr val="tx1"/>
              </a:solidFill>
              <a:latin typeface="Times New Roman" panose="02020603050405020304" pitchFamily="18" charset="0"/>
              <a:cs typeface="Times New Roman" panose="02020603050405020304" pitchFamily="18" charset="0"/>
            </a:endParaRPr>
          </a:p>
          <a:p>
            <a:pPr algn="just"/>
            <a:r>
              <a:rPr lang="en-US" sz="650" dirty="0" smtClean="0">
                <a:solidFill>
                  <a:schemeClr val="tx1"/>
                </a:solidFill>
              </a:rPr>
              <a:t> </a:t>
            </a:r>
            <a:r>
              <a:rPr lang="en-US" sz="650" dirty="0">
                <a:solidFill>
                  <a:schemeClr val="tx1"/>
                </a:solidFill>
              </a:rPr>
              <a:t>Nexus will be easily accessible by users, including customers and employers, through Amazon Web Services (AWS), which will help users access product information through search indices and visual platforms (Wood Jr and de Morais, 2022). Similarly, Amazon Knowledge Nexus is provided with a dashboard screen that helps the users manage and create their search indices to enhance their experience. Moreover, the access points </a:t>
            </a:r>
            <a:r>
              <a:rPr lang="en-US" sz="650" dirty="0" smtClean="0">
                <a:solidFill>
                  <a:schemeClr val="tx1"/>
                </a:solidFill>
              </a:rPr>
              <a:t>of </a:t>
            </a:r>
            <a:r>
              <a:rPr lang="en-US" sz="650" dirty="0">
                <a:solidFill>
                  <a:schemeClr val="tx1"/>
                </a:solidFill>
              </a:rPr>
              <a:t>Nexus will include its accessibility through AWS and help them have access to the relevant documents and manuals of the products (Torres et al., 2021). On the other hand, the security restrictions employed </a:t>
            </a:r>
            <a:r>
              <a:rPr lang="en-US" sz="650" dirty="0" smtClean="0">
                <a:solidFill>
                  <a:schemeClr val="tx1"/>
                </a:solidFill>
              </a:rPr>
              <a:t>with</a:t>
            </a:r>
          </a:p>
          <a:p>
            <a:pPr algn="just"/>
            <a:r>
              <a:rPr lang="en-US" sz="650" dirty="0" smtClean="0">
                <a:solidFill>
                  <a:schemeClr val="tx1"/>
                </a:solidFill>
              </a:rPr>
              <a:t> </a:t>
            </a:r>
            <a:r>
              <a:rPr lang="en-US" sz="650" dirty="0">
                <a:solidFill>
                  <a:schemeClr val="tx1"/>
                </a:solidFill>
              </a:rPr>
              <a:t>Nexus will be linked with the AWS identity management system, which will have a significant role in protecting the data. Similarly, it will also allow the use of authentication for the user information about products (Haider and Kayani, 2021). </a:t>
            </a:r>
          </a:p>
          <a:p>
            <a:pPr algn="just"/>
            <a:r>
              <a:rPr lang="en-US" sz="650" dirty="0">
                <a:solidFill>
                  <a:schemeClr val="tx1"/>
                </a:solidFill>
              </a:rPr>
              <a:t>Moreover, this knowledge management system is also accessible through an Active Programming Interface (API) that helps access information by using various interfaces, such as internal APIs (Wood Jr and de Morais, 2022). The screen design will be facilitated with the dashboard that provides the employees with document collaboration options, version control of the document, and other user settings to change accordingly. Additionally, the security will be provided with the additional restrictions that are applied by a user over others to protect their document within the system (Delfanti and Frey, 2021). </a:t>
            </a:r>
          </a:p>
          <a:p>
            <a:pPr algn="just"/>
            <a:endParaRPr lang="en-GB" sz="650" dirty="0">
              <a:solidFill>
                <a:schemeClr val="tx1"/>
              </a:solidFill>
            </a:endParaRPr>
          </a:p>
        </p:txBody>
      </p:sp>
      <p:sp>
        <p:nvSpPr>
          <p:cNvPr id="11" name="Rectangle 10"/>
          <p:cNvSpPr/>
          <p:nvPr/>
        </p:nvSpPr>
        <p:spPr>
          <a:xfrm>
            <a:off x="7454722" y="540305"/>
            <a:ext cx="1657350" cy="1826590"/>
          </a:xfrm>
          <a:prstGeom prst="rect">
            <a:avLst/>
          </a:prstGeom>
          <a:noFill/>
          <a:ln>
            <a:solidFill>
              <a:schemeClr val="accent1"/>
            </a:solidFill>
          </a:ln>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just"/>
            <a:r>
              <a:rPr lang="en-US" sz="700" b="1" dirty="0">
                <a:solidFill>
                  <a:schemeClr val="tx1"/>
                </a:solidFill>
                <a:latin typeface="Times New Roman" panose="02020603050405020304" pitchFamily="18" charset="0"/>
                <a:cs typeface="Times New Roman" panose="02020603050405020304" pitchFamily="18" charset="0"/>
              </a:rPr>
              <a:t>Implementation of Amazon Knowledge </a:t>
            </a:r>
            <a:r>
              <a:rPr lang="en-US" sz="700" b="1" dirty="0" smtClean="0">
                <a:solidFill>
                  <a:schemeClr val="tx1"/>
                </a:solidFill>
                <a:latin typeface="Times New Roman" panose="02020603050405020304" pitchFamily="18" charset="0"/>
                <a:cs typeface="Times New Roman" panose="02020603050405020304" pitchFamily="18" charset="0"/>
              </a:rPr>
              <a:t>Nexus</a:t>
            </a:r>
          </a:p>
          <a:p>
            <a:pPr algn="just"/>
            <a:endParaRPr lang="en-US" sz="700" b="1" dirty="0" smtClean="0">
              <a:solidFill>
                <a:schemeClr val="tx1"/>
              </a:solidFill>
              <a:latin typeface="Times New Roman" panose="02020603050405020304" pitchFamily="18" charset="0"/>
              <a:cs typeface="Times New Roman" panose="02020603050405020304" pitchFamily="18" charset="0"/>
            </a:endParaRPr>
          </a:p>
          <a:p>
            <a:pPr algn="just"/>
            <a:r>
              <a:rPr lang="en-US" sz="500" dirty="0" smtClean="0">
                <a:solidFill>
                  <a:schemeClr val="tx1"/>
                </a:solidFill>
                <a:latin typeface="Times New Roman" panose="02020603050405020304" pitchFamily="18" charset="0"/>
                <a:cs typeface="Times New Roman" panose="02020603050405020304" pitchFamily="18" charset="0"/>
              </a:rPr>
              <a:t>Nexus </a:t>
            </a:r>
            <a:r>
              <a:rPr lang="en-US" sz="500" dirty="0">
                <a:solidFill>
                  <a:schemeClr val="tx1"/>
                </a:solidFill>
                <a:latin typeface="Times New Roman" panose="02020603050405020304" pitchFamily="18" charset="0"/>
                <a:cs typeface="Times New Roman" panose="02020603050405020304" pitchFamily="18" charset="0"/>
              </a:rPr>
              <a:t>can be implemented in Amazon by implementing specific strategies that will help reduce the organisation's utilisation of resources (Baird et al., 2021). One way includes introducing a small-scale pilot project with limited datasets and users to analyse the operations and identification of errors in the system (Torres et al., 2021). This will help analyse the feedback of users utilising the system; however, this can be followed with expansion depending on the users' feedback. The second strategy is the strategic training of the users to improve their working capabilities of the specific system. This will result in improving the company's overall system progress and performance, with an emphasis on enhanced features of the </a:t>
            </a:r>
            <a:r>
              <a:rPr lang="en-US" sz="500" dirty="0" smtClean="0">
                <a:solidFill>
                  <a:schemeClr val="tx1"/>
                </a:solidFill>
                <a:latin typeface="Times New Roman" panose="02020603050405020304" pitchFamily="18" charset="0"/>
                <a:cs typeface="Times New Roman" panose="02020603050405020304" pitchFamily="18" charset="0"/>
              </a:rPr>
              <a:t> </a:t>
            </a:r>
            <a:r>
              <a:rPr lang="en-US" sz="500" dirty="0">
                <a:solidFill>
                  <a:schemeClr val="tx1"/>
                </a:solidFill>
                <a:latin typeface="Times New Roman" panose="02020603050405020304" pitchFamily="18" charset="0"/>
                <a:cs typeface="Times New Roman" panose="02020603050405020304" pitchFamily="18" charset="0"/>
              </a:rPr>
              <a:t>Nexus (Delfanti and Frey, 2021). The third strategy includes the launch of automation systems that will assist the AWS automated systems and help minimise the human resources (Employees) required for this system (Wood Jr and de Morais, 2022). </a:t>
            </a:r>
          </a:p>
        </p:txBody>
      </p:sp>
      <p:sp>
        <p:nvSpPr>
          <p:cNvPr id="12" name="Rectangle 11"/>
          <p:cNvSpPr/>
          <p:nvPr/>
        </p:nvSpPr>
        <p:spPr>
          <a:xfrm>
            <a:off x="7454722" y="2444702"/>
            <a:ext cx="1657350" cy="2462634"/>
          </a:xfrm>
          <a:prstGeom prst="rect">
            <a:avLst/>
          </a:prstGeom>
          <a:noFill/>
          <a:effectLst>
            <a:glow rad="635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US" sz="900" b="1" dirty="0">
                <a:solidFill>
                  <a:schemeClr val="tx1"/>
                </a:solidFill>
                <a:latin typeface="Times New Roman" panose="02020603050405020304" pitchFamily="18" charset="0"/>
                <a:cs typeface="Times New Roman" panose="02020603050405020304" pitchFamily="18" charset="0"/>
              </a:rPr>
              <a:t>Conclusion </a:t>
            </a:r>
          </a:p>
          <a:p>
            <a:pPr algn="just"/>
            <a:r>
              <a:rPr lang="en-US" sz="700" dirty="0">
                <a:solidFill>
                  <a:schemeClr val="tx1"/>
                </a:solidFill>
              </a:rPr>
              <a:t>In conclusion</a:t>
            </a:r>
            <a:r>
              <a:rPr lang="en-US" sz="700" dirty="0" smtClean="0">
                <a:solidFill>
                  <a:schemeClr val="tx1"/>
                </a:solidFill>
              </a:rPr>
              <a:t>, </a:t>
            </a:r>
            <a:r>
              <a:rPr lang="en-US" sz="700" dirty="0">
                <a:solidFill>
                  <a:schemeClr val="tx1"/>
                </a:solidFill>
              </a:rPr>
              <a:t>Nexus will be an essential knowledge management system applied in Amazon with an emphasis on providing efficient services to the user's search facilities and documentation accessibility for employees. The knowledge management system will be helpful in providing user-friendly approaches to users such as employees and customers</a:t>
            </a:r>
            <a:r>
              <a:rPr lang="en-US" sz="700" dirty="0" smtClean="0">
                <a:solidFill>
                  <a:schemeClr val="tx1"/>
                </a:solidFill>
              </a:rPr>
              <a:t>. </a:t>
            </a:r>
            <a:r>
              <a:rPr lang="en-US" sz="700" dirty="0">
                <a:solidFill>
                  <a:schemeClr val="tx1"/>
                </a:solidFill>
              </a:rPr>
              <a:t>Nexus will significantly impact the organisation's business in a way that it will provide more security of data and information with the visual graphics of products and their features to the users. </a:t>
            </a:r>
            <a:r>
              <a:rPr lang="en-US" sz="700" dirty="0" smtClean="0">
                <a:solidFill>
                  <a:schemeClr val="tx1"/>
                </a:solidFill>
              </a:rPr>
              <a:t>However</a:t>
            </a:r>
            <a:r>
              <a:rPr lang="en-US" sz="700" dirty="0">
                <a:solidFill>
                  <a:schemeClr val="tx1"/>
                </a:solidFill>
              </a:rPr>
              <a:t>,</a:t>
            </a:r>
            <a:r>
              <a:rPr lang="en-US" sz="700" dirty="0" smtClean="0">
                <a:solidFill>
                  <a:schemeClr val="tx1"/>
                </a:solidFill>
              </a:rPr>
              <a:t> </a:t>
            </a:r>
            <a:r>
              <a:rPr lang="en-US" sz="700" dirty="0">
                <a:solidFill>
                  <a:schemeClr val="tx1"/>
                </a:solidFill>
              </a:rPr>
              <a:t>Nexus will be commercialised by affiliated marketing strategies and subscription models provided to the users to gain insights into the services offered by the organisation.</a:t>
            </a:r>
          </a:p>
        </p:txBody>
      </p:sp>
      <p:sp>
        <p:nvSpPr>
          <p:cNvPr id="14" name="Rectangle 13"/>
          <p:cNvSpPr/>
          <p:nvPr/>
        </p:nvSpPr>
        <p:spPr>
          <a:xfrm>
            <a:off x="1081642" y="58502"/>
            <a:ext cx="7593489" cy="484748"/>
          </a:xfrm>
          <a:prstGeom prst="rect">
            <a:avLst/>
          </a:prstGeom>
          <a:noFill/>
        </p:spPr>
        <p:txBody>
          <a:bodyPr wrap="none" lIns="68580" tIns="34290" rIns="68580" bIns="34290">
            <a:spAutoFit/>
          </a:bodyPr>
          <a:lstStyle/>
          <a:p>
            <a:pPr algn="ctr"/>
            <a:r>
              <a:rPr lang="en-US" sz="2700" b="1" spc="38" dirty="0">
                <a:ln w="9525" cmpd="sng">
                  <a:solidFill>
                    <a:schemeClr val="accent1"/>
                  </a:solidFill>
                  <a:prstDash val="solid"/>
                </a:ln>
                <a:solidFill>
                  <a:schemeClr val="accent5">
                    <a:lumMod val="50000"/>
                  </a:schemeClr>
                </a:solidFill>
                <a:effectLst>
                  <a:glow rad="38100">
                    <a:schemeClr val="accent1">
                      <a:alpha val="40000"/>
                    </a:schemeClr>
                  </a:glow>
                </a:effectLst>
              </a:rPr>
              <a:t>KNOWLEDGE MANAGEMENT SYSTEM OF AMAZON</a:t>
            </a:r>
          </a:p>
        </p:txBody>
      </p:sp>
      <p:sp>
        <p:nvSpPr>
          <p:cNvPr id="15" name="Rectangle 14"/>
          <p:cNvSpPr/>
          <p:nvPr/>
        </p:nvSpPr>
        <p:spPr>
          <a:xfrm>
            <a:off x="0" y="5029200"/>
            <a:ext cx="9144000" cy="1828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522301" y="5076405"/>
            <a:ext cx="3609975" cy="1619250"/>
          </a:xfrm>
          <a:prstGeom prst="rect">
            <a:avLst/>
          </a:prstGeom>
          <a:noFill/>
          <a:ln>
            <a:noFill/>
          </a:ln>
          <a:effectLst>
            <a:glow rad="63500">
              <a:schemeClr val="accent2">
                <a:satMod val="175000"/>
                <a:alpha val="40000"/>
              </a:schemeClr>
            </a:glow>
            <a:outerShdw blurRad="107950" dist="12700" dir="5400000" algn="ctr">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600" dirty="0">
              <a:solidFill>
                <a:schemeClr val="tx1"/>
              </a:solidFill>
            </a:endParaRPr>
          </a:p>
          <a:p>
            <a:pPr algn="ctr"/>
            <a:r>
              <a:rPr lang="en-US" sz="800" b="1" dirty="0">
                <a:solidFill>
                  <a:schemeClr val="tx1"/>
                </a:solidFill>
              </a:rPr>
              <a:t>References</a:t>
            </a:r>
          </a:p>
          <a:p>
            <a:pPr algn="just"/>
            <a:endParaRPr lang="en-US" sz="600" dirty="0">
              <a:solidFill>
                <a:schemeClr val="tx1"/>
              </a:solidFill>
            </a:endParaRPr>
          </a:p>
          <a:p>
            <a:pPr algn="just"/>
            <a:r>
              <a:rPr lang="en-US" sz="600" dirty="0">
                <a:solidFill>
                  <a:schemeClr val="tx1"/>
                </a:solidFill>
              </a:rPr>
              <a:t>Baird, I.G., Silvano, R.A., Parlee, B., Poesch, M., Maclean, B., Napoleon, A., Lepine, M. and Hallwass, G., 2021. The downstream impacts of hydropower dams and indigenous and local knowledge: Examples from the Peace–Athabasca, Mekong, and Amazon. Environmental Management, 67, pp.682-696.</a:t>
            </a:r>
          </a:p>
          <a:p>
            <a:pPr algn="just"/>
            <a:r>
              <a:rPr lang="en-US" sz="600" dirty="0">
                <a:solidFill>
                  <a:schemeClr val="tx1"/>
                </a:solidFill>
              </a:rPr>
              <a:t>Delfanti, A. and Frey, B., 2021. Humanly extended automation or the future of work is seen through Amazon patents. Science, Technology, &amp; Human Values, 46(3), pp.655-682.</a:t>
            </a:r>
          </a:p>
          <a:p>
            <a:pPr algn="just"/>
            <a:r>
              <a:rPr lang="en-US" sz="600" dirty="0">
                <a:solidFill>
                  <a:schemeClr val="tx1"/>
                </a:solidFill>
              </a:rPr>
              <a:t>Haider, S.A. and Kayani, U.N., 2021. The impact of customer knowledge management capability on project performance-mediating role of strategic agility. Journal of Knowledge Management, 25(2), pp.298-312.</a:t>
            </a:r>
          </a:p>
          <a:p>
            <a:pPr algn="just"/>
            <a:r>
              <a:rPr lang="en-US" sz="600" dirty="0">
                <a:solidFill>
                  <a:schemeClr val="tx1"/>
                </a:solidFill>
              </a:rPr>
              <a:t>Na, W., A Case Analysis on Amazon Delivery Drones Taking over Traditional Delivery Method.</a:t>
            </a:r>
          </a:p>
          <a:p>
            <a:pPr algn="just"/>
            <a:r>
              <a:rPr lang="en-US" sz="600" dirty="0">
                <a:solidFill>
                  <a:schemeClr val="tx1"/>
                </a:solidFill>
              </a:rPr>
              <a:t>Rikap, C., 2022. Amazon: A story of accumulation through intellectual rentiership and predation. Competition &amp; Change, 26(3-4), pp.436-466.</a:t>
            </a:r>
          </a:p>
          <a:p>
            <a:pPr algn="just"/>
            <a:r>
              <a:rPr lang="en-US" sz="600" dirty="0">
                <a:solidFill>
                  <a:schemeClr val="tx1"/>
                </a:solidFill>
              </a:rPr>
              <a:t>Torres, B., Eche, D., Torres, Y., Bravo, C., Velasco, C. and García, A., 2021. Identification and assessment of livestock best management practices (BMPs) using the REDD+ approach in the Ecuadorian Amazon. Agronomy, 11(7), p.1336.</a:t>
            </a:r>
          </a:p>
          <a:p>
            <a:pPr algn="just"/>
            <a:r>
              <a:rPr lang="en-US" sz="600" dirty="0">
                <a:solidFill>
                  <a:schemeClr val="tx1"/>
                </a:solidFill>
              </a:rPr>
              <a:t>Wood Jr, T. and de Morais, D.O.C., 2022. Organizing for sustainable development: A multi-stakeholder project in the Amazon. Journal of Cleaner Production, 362, p.132193.</a:t>
            </a:r>
          </a:p>
          <a:p>
            <a:pPr algn="ctr"/>
            <a:endParaRPr lang="en-GB" sz="600" dirty="0">
              <a:solidFill>
                <a:schemeClr val="tx1"/>
              </a:solidFill>
            </a:endParaRPr>
          </a:p>
        </p:txBody>
      </p:sp>
      <p:sp>
        <p:nvSpPr>
          <p:cNvPr id="22" name="AutoShape 8" descr="data:image/png;base64,iVBORw0KGgoAAAANSUhEUgAAAn8AAAGGCAYAAAAKO+e3AAAAAXNSR0IArs4c6QAAIABJREFUeF7sXQd4FFXXPndmtqcXaiAJCZ1AQguE3lGqINKbIMWCivSm9CKIggLSmyiCdKnSCRBpCYEECC2QkIT0stky5f7PuZvl5+NTwe+DT5TZ5wkbsrOz9753Zued95zzHgLqQ0VARUBFQEVARUBFQEVAReCVQYC8MjNVJ6oioCKgIqAioCKgIqAioCIAKvlTDwIVARUBFQEVARUBFQEVgVcIAZX8vUKLrU5VRUBFQEVARUBFQEVARUAlf+oxoCKgIqAioCKgIqAioCLwCiGgkr9XaLHVqaoIqAioCKgIqAioCKgIqORPPQZUBFQEVARUBFQEVARUBF4hBFTy9wottjpVFQEVARUBFQEVARUBFQGV/KnHgIqAioCKgIqAioCKgIrAK4SASv5eocVWp6oioCKgIqAioCKgIqAioJI/9RhQEVARUBFQEVARUBFQEXiFEFDJ3yu02OpUVQRUBFQEVARUBFQEVARU8qceAyoCKgIqAioCKgIqAioCrxACKvl7hRZbnaqKgIqAioCKgIqAioCKgEr+1GNARUBFQEVARUBFQEVAReAVQkAlf6/QYqtT/XsgQCnVpKWBVqsFwcwDr1CgbhQopUA9PcFOCLH8PWaijvLvigClVJsOoLUAaHAOHABRAKgRQBIBZDOAXJ4Q2991fuq4VQRedQRU8veqHwHq/P9SBCil/OXrUDb+ZlbtpPtpgelpWX4paemlszLNbqJNMuWZLS5AFY4IRDQaDaKnp3uaT8liqWVKl0j18XG7FRbmG+PvDgnFipGCv3Qi6of/bRG4QqnWDuBuz4aKOVYIzMqzls3MLggsMNuKixKYKOU4WVZ4yS5SKsmSoNOY3U2mTBej8aFRZ0jx84W4Ut4QKxkhoxoh9r8tEOrAVQReIQRU8vcKLbY61ZcDgQRKdbeOPWh07uLtBidPXmmWlm4tn5Ge62W2iHpF1gAhOtAIJtBoDaAoAAoB4DgAShSgoIAMMnCcAjqtYjea5LzixYyp1aqUi2zcqMbx+rWKHw0sRlJfjpmqo3hZEThPqcZkg8D4NGuTDLNYLy0ju3J2vsWv0EbdbbLGTVR4kKkANhsAIRzT/qisAJVkoIoERKHAUQqcIgIHYo6blqaU9jbcrODve75CWY8j7r5wTlUGX9bVV8elIgCgkj/1KFAR+B8hEHeLlt/x07muh49e7J54O6NSemaBnte5gEIE4HkdCLwBeE4HChUoUA1RQABZASACTwWBA54nhCL1oxIQgn9XgBAFCEdBtEnAKTaLfxnvexH1yx16rU3Vra3qC2eJGpr7H63u3+NjblHqnpoL4TeSC964nZbbLtMulrEoAHYJ8LgDyulABi1IMgeiDABEA5QSoDJlhI/IFKgsgSxKQBULEMUCPCigwZiwxQ7EUghuGi61QkCxyxX8vH+pXs20q6Ir3CB46KoPFQEVgZcGAZX8vTRLoQ7kn4pAzDVrxTVrDny4d8+5jhkZtDSAJxDQg1anB6tsBUGrAZ7TApI9SjmgCg9ABVAoB1qDEZxXTYXIQClekQF4ngPQoDrDgSJzwBEN6DQcUMkMspIJJUtSc6VKHse692j8TecGboeJGo77px5ezzSvB5Qar2bJ7WPvpPRNTCuIsChGL9C6QAGlIFEOZMruJgDwOKQcS+wTJQqKwoEiUUb28E5EAAKMxlE8FkUgYAXZZgMiEdATPWhkAmCxAS8VghYKZV9XSKgbGvhdvRCP9UFe5N4zDVbdSEVAReCFI6CSvxcOsfoBryoCt9No8W+/PjTypy2Rg1JSJG8vr0AwmymIMgeurq5gEwtBEexABAqAJE7BZwE4AVVAPQDHg80mAsfzADwHHMcBE1A4AoQQUIAHWdaBTm8EhdrBZi8EQRBYpYgs2kGyZ4FBW2Bp0azK3g+G1PuibmVy+lVdi1d13vcpNSRkQeNz9x4Ou51laV5I9W68YAROdqh9MqcF5HWSpIDEQrl4HAIoMgFZpsAB71D8EEB8lvBFBRRJBkVRgBMISFKREigqQCQATiagoQTwdgZEC4A1Sy7uQWIb1y2/qlVTt7XFiJqf+qoej+q8Xx4EVPL38qyFOpJ/CAKUUrJzT1LnabNWz7x53VyZ44sDR9yBgoEl71EmnUhAeRkUYgUOyZzAs9wqAjxQEBgRxJCvXm90vIZJf0UPGTP/FAVkhQOd1g3w0iwTO3ACD8AJIIkEOKIHk94AIOWCaE0GD5fc9O5vhi/p26P6N+VLkvR/CNTqNP4AgTgrLX/+VsbQuxbSNbGABuQqGgCNCXhOAE4UQRFlsEsccjqm5hHCI9VjYV5ZdOT3iTaRvcZTjil/UET6WP4fJWBDBln0IBQVaB54ogXZroBksbF9eOh5kC2ZIJtT7FWCXY61aV5jTstKmqPq4qkIqAj8dQio5O+vw1795H8gAllZ1H3G3N2frVt75CMFigNVPIDXuIMoSyBJdtDqOOC1HGDuHgvhcgR/Y0hwLOzGP/qd8DyIogiE1zjUPiSGHGHqHl6oARSw2+1gMBgAo3YWUQKO1wCvxdAdD7JEgVAeXPRa4JR80HLZ+VWrul0Y+WHb0c1CyPl/IPzqlDAiS6nmWB50PXcnfcLNLGuIResOEm8CLOKw2yV2TAkE2HEECg+K6MzhU5jKxxQ+he2IqXhI9EDEvyugyI5EcYJVSOyZZxVJqP4hEZRlLEzSAGEpDARkuww8lUADduAUM4A1HdyMclLj8KrftGrr+U0lQvLVRVMRUBH43yOgkr//PebqJ/5DEfg1Or/qjKnrlx47dr2RoC0LdskEnGACBTjgeAmAyKBQKyvWwBAuGvdxvBYUgiFdgf0NHzLG3YAwJY8RQh7DvTwolLJnJIBUIaBQCbT4Goc1wJwjNKwR2HVaRrWG0wNPjCCLAAatBkDJAyBptEwZPrH/gJYT323nvumfsBSotAKAMT09nQiCwEuSZLDZbIxFU0opI8eUKhqNxop/8/DwwGfbP7EIAQs6Lt+3DL6Ymvdxko0rbdW6gk3RAJUxV8+h3okK1ovjsURAsUpM2ePwB2kdmkmiumcXWZ6fBhzkDjDVVCGMHDJVWqYs9MsrWAUM7P94B4KqNeat2iWFhY95ngfJZgUiS6DF9AZrPtgKs8HL1fCwop/pwPDuwZPUXMB/wlmozuHvhoBK/v5uK6aO96VE4OCRjBYjRsxdm5go+RlN/mCx8SDoDCCDApQlQmH4DKtzHaE1nkd1hAPKGRwWusCBwuQWJgGyCzOyRCfZe6QKUsdrDuUP/V94FjamvAjAKewqjmSSggYoaIFweqb2GAw6UJRC0OpFkMRccHXn8/v3aDZlcl/TVy8LCUISl5OT456fn++dlZXlZrFY8Nk9Ly/POzc3162wsFAvy7JRFEWD2WzWW61WHSpOlFIdhsEZmeY4med5heM4ied5inPDhyzLnCRJeuSDhBBZkiQkiYKbm5tZEIRCnU4nabXaQq1Wa3FxcTG7urpaDAZDhpeXV7arq2uer69vjoeHR46rq2vWy4LXkydCEqXeZ5KUcWfuPHz3AdUZBU9PMFsBqKKAgAoyKngKBQk4sAEHkkJAUDiWxyejZKdgxTiGgLGiV2GED4s9HOSPshsOphSynEBUlbH6F5kf1n84cgXxEEZ1kDmSI8VURKCSCBxBFZECZQmGjjCyIGXbK5RWIgd0r/1erQAS/1Ke2OqgVAT+oQio5O8furDqtP53COzY96DN8OFTf7BbPD3sogfI1AS8oAOLZANBh8lUMivUYLlTgGRNAB7JG/5wOqaWOB+4HSp7jPxxmLuHoWAH2XNQQ+y14CCLjBiCHghT/4oIJofBYFRwtKx6U6Ya9jqSv0JrPggaApyGg7y8HCjhRXMGvlFtSc/hpaf9rzzZKKXGhw8flkxNTfXJyMgoe/fu3YD8/HzfnJwcX7PZ7CFJEjUajTkmk8lsNBrNbm5uGSaTKd3DwyPXZDLl6vV6JGiFJpPJyvN8gbu7u8XDwwM7TVj/DClDQTA3N1dvs9m0SCTtdjuSSaPZbHY1m80uRWTTy2KxuOfm5hoyMzO98/PzPVCddXd3z/b19U1zc3PL8vPzS/b09LxbvHjxPKPRmO7r6/uXhDETKfWMvGcdfSGp4N0MMLpbdUYwO7IKQJBl4EQbcAqmGhCQKA926iBxnIhhXdlB9ljBh4MsokLI1Dyn6ldE7qDoGTdBgsfyAFmoGPMBkfw5iCNh1cC4M5kRS1QVMVRM7Y598ooARCoAXk6Bkt7ipcF9mw9vVIFE/e/OWvWTVARebQRU8vdqr786+/8SgS278tp/8P6MdVYr56VQPeQXKqDXu4GLqwcUWAof5eqxPCkkfg7aBjwSOLwyI6ljIh9heXuM9CGZwy2R/GEouCjfz5FmhaTPkf8nEx5kTsNIHu6O/Z0l7uP7sSsXB1qNHmyinRE+tIhGo2iNXscuyETOA50t1TawT8TXHT8sM742IeKfgQOVut8jXNi5JCMjo1hKSkqp1NTUyrdu3QpOTk4OMJvNJp1OZ3NxcbGbTKZ7QUFB911dXZN9fX1Ty5Qpc8/NzS2PBRjRwPAlehSFllFuNSQlJRXHn4yMDL/79++XtFgsJXNzc/mCggI3QRBIqVKl7gcGBsaXKlUqMSAgIMnHxyfzSb9FirFReOTig2v3H/vgRVNaOua+feaVtPwOSTbBS9a7AUcIWCx20GN6gSKxAiEkfgoeZEjQsGoXazVkDNs6SBySNQwN4zOzd8FjBMO6SNqcyt4j8le0P1Tz8HZDtgPmFyDBRAXRQRoxzMyBjKQQq9jRQkZihoIYHAaq2EG05YGOKwAvffbF0SPbDarrR6JfomVXh6Ii8I9FQCV//9ilVSf2ohE4fCK3bv++n+8xW119zYWFwGs1oDeYwGy2gqAxMAUOTZuxiIPlUyEdQ3KGRJCFbgmr4nWGe1ko95Hqh9W/DvXPEQJ2/B9Dus73Ul4AO+FA4TTMkgPDycggmT0Hvgc4ltRvtYlsbAaTC9hFEWyS5GgczFHQK3bgyX0YODB09IQBAfP/E8yQGBUUFPjcvXvXPz4+vmZCQkKN/Px8d47jeEEQzKVKlbpXoUKFqwEBAQne3t5JGGoFYD2K/2PC85+M80W+h1IqZGdnmzBkffv27Qq3b98OSE9Pr4J/Q0Lo4uKSX7Zs2WtVqlS5HBwcfMPFxSWbEMwH+O8eqZSa9iXaZl+6nzrMrPfQSAZ3MNsVUGyUFXWwUC8WG7E6DgfxQ1pN0MG5SNXDnD0HOXSMBcmejPYtWDCkoJRMHIUeLOTrUO7Y9kXP+DtRUFnE0LKD3OE+iSwAVbSgiMiZ0TLGURhCWOAZ8wQxKQLdYDLBjc+Gst7KqfEjmg0oX5zc+u9QUd+tIqAi8DQEVPL3NITU11UEfgOB+HgaMPTd+VtPHE+q5eoZADZ7PhhcjFBgLgSjwQ1ECZU8LfActmtDkoeXOYeYxWgaqnVM5WOXW/Z31kariBRSzkHgCFcUEi6qAqaM1DkKRhSOB1kgoHAO6ufYhzMnsIg0UgF4jZ6Z9nKCBginARkVHo6C3SaBQWsASUoFF8O9nM8mvDl4QCvjT87pFqldqO79iwqHqlV6enqxK1euhMfHx4emp6dj6JZ3dXW1litX7mbFihXPBwQE3OU47i8Lg74sBy2Gl7OysrwTExNLIDGOj4+vnZ+f7+rh4VHo7e39oEKFytFhVapHFytT7PafJcPYk/dcCrwdl26Zk2nOc1d0WlB4LVhEVO2wVEPLRDj8B0O7mKPnIGZICB1VvFSiDqWvKGeS5Z7KDtXvUdiXFXqwCK6jyreI9DlDvI6QMeYLFu2bkUW0jMFiEQ1QyWFcjp+DRSSoQWMOIJJLO9oSgR00Uh4QaxLUrOixf9SIer3LuJOsl2UN1XGoCPwTEVDJ3z9xVdU5vVAE7tyh+smTNmzdsuVEO52pHMhUD4IeDZktoNMZmNKm17mySl5RlIFyWFnpaMPmVPGwIwf+jpFfByl05PKx8C8qhRiuwyphTmDhYOdWzok5w8EyzwMtep8zJIzbs/cz8qgFrV4PNqsMskRA0OlYHiF7nReg0CaDiwsHttybEBKkyZgxpUXLRhVJzJMApqenl7oSn1D32tXY2nfu3AomhAglS/rerVYt9Fzp0qXjKlWqdIsQUvhCgf+H7JxSqr9x40ZAWnJy0PVrt2rE3bgWRjhKA4MCbwWWC7wYUjPkgn9x/9tPm+4JC22x82rOymzeFIDdNuxUAhuyfKIFACT8DqKGP+jrRxQM4zrJnoPMsXCvjJW5CksLwGMIzZ6RFDJFD6PTj8ifwqxfHAUhDtNnh52Qk1A6GlGjOuggexjyRRUR91qk/NlF4LHwCd/OPlPL9mPPywEXwQaCnCK3blpx8Zi3y45+Hsro0zBUX1cReFURUMnfq7ry6rz/YwQ+//z05Aljl05zdQsAEfTMPw1Dtpg6ZTCYQNDooKAgD3hNEcnCWC+T6xynGxZ0IPliP0UvYQ4fXiIdZM/xzLbHi2/R+4qs1ViomBFHZg2DDbewahiLPxyEEZVA4LFPa5EtDG6F3oACXpAJ2G3YnQFAozeAqBFAsovgSikItmRoVNN0/IulEa/5AVhj4s6HXrwY0yAh/la13HybR0Bg4J2w0KrnalQrf9nX1+8OVs3+xyCqb/wXBB48eOAfGxcXEn8jLvzGjWsVtYTnq4dUjalRI+xUYGD5C15eXrmPvyHWSoNO3UhcdsXu0jKLYAtAJPsAIhI5NP2mPCNwzGEIyRfrvIEFGA7yZy8igrxMirp1YOaeo9MM24zZt8gORRlJIFMQsbrXQRbxGUPBsoLHPRJMx//Z/jFsXPSsoAIuYcEHx5RBbCvCUwo8io+yDIVUBtFOwEXjBSAWYgUwECUx851+4WN7t/FepR4mKgIqAi8GAZX8vRhc1b3+QxE4frowomunD4/ZLV4a4DxBxKb2Wj3YZYmFeFFtw4sf+ps5Qr1oKcfsSBw/TAFUgMOrHzI/2RECxoeD1GErN+GR4bPjPajgsUoOR7iYE6jA6QghmE9ocHirEUyh51gRCOYAsnAxGkJrtVBoNYOgQyIqsOJMjUYHVOFA5jgoVGwsTK2x8cDZsqCYKUOsE6LZI9PzySW8CvNrBJe7WzO05plKlSpdeTIsWRQWdoz9H5S/91cfulgsk5x8O+hCdEzDhGvXaz3MyCqrNbjlhoVHHKtaL+KwzV3/8EZy3owLiakfZeqLQx7RO9Yfib0og0Sx8Z8jrOsgfRwQO+bvYSjWUaUrUUd7NhBxGwU4DMdSGwC1o3YnSTIlGAnmqFYhElAiSxyRJUWRkdkpVFFkIikckWVeYWofxYIP/IVHgRGJJI9WgOiuqMhY264FomjZ5wGOj6IhtAgi86/UgWTRg4DFS1IWgJQMwf5K7NiRjTtXL06eqoD+1eulfr6KwN8RAZX8/R1XTR3zX4IA5rp16vLttv0H4joJmuLoKwzY6p4X0NHMDAomsmu0wFMBQNaChpOBQAYQMEOZ0iXv16pZ7QJz1RUknlKLQ4kDHeutqkFnFuAIx3PEahM5vd6F2EQJ+RyAQAmlEqUEjTmMJCvT4nP5YkIY5T1cFMEDQOMKNmynJfMg6FEFEoq8/bDzhyPXENVGLBpBNRCrg1HhYYINT5nnoNUsQXFPD7DlPwANl5iz4Kuub3arQQ7/JUCrH/ovCKDP4eWrV5ucuRzbLDLhQVDJmvX1pqCQUKvByzNXAhBBADzSmPKGChyyNlkq6s7BxDhHVa+T/DEbF0cFsF2SwJXngc/OgTJewj13rTlWp7FZQKuldisBgbjJvMQpPJUIYT3fZJYuKLEyJYGTragOomZtxcg1cHYNURSFiLwMEtFQUdLzGRlK4N1bOeUJ7+GmUANI+G4pl3W7sVgoiJIeOOLJxq/RFoJszwATb7M1qlN8+dTh/h+qNxbqCaEi8PwRUMnf88dU3eM/FIF1G2P7jJ+wfkNujhHs1AiEMwBHMZwqAyWFIBE7I1KA3nqiBjSkEAQ+CXr3arXsvWEd51aqBMl4GWauL47H4+cfXqIf/z/+7qyG/ZfzNA1Ae3BLXqeF33w/P/GhpgTofAnh9aylG2o+QDTswq7X65nRbpE0V0T8UBlEldChNmI+IgsfMysOYBWiPEmG5m191mwcXfXtf+hS/m2ndTqXBh+9nbYxBdzCs6nGYbNX1I/XQfr+PyzrbNXGLF4wvMtEN0elLlYAYQWw3mAEW0YqlNfS6x3D/Qe0DIALCM7VomMRPaJrPWZJ8zvAPXnsskPLue2lVPDa/0ve1F+OXu0na0uYeK0JbNYsQLtpKmEqAhqde0Ch1QJavR00nAhKQT6U8ZVufzC0Tt8mIeT033bB1IGrCLykCKjk7yVdGHVYLxcCDx9Slze6TIk6fTa1it5YFoA3snwn7J3LCZhrZ0NFhFm7sE4HsgJaPgtatCyxe/sPQ94khNif94xWb07p/9nc/YvzrN6uOr2JkT8R5TzeUUnM81j58f/5hpR5CuqY8ofkj+UQEoWRP42gB6vZDCa9Dng+AwTtXfuiOW+17VSNHH3e41b3958jcKSQdt0XfW9VlsbT3cLpQUKfPWyrhgTP2XsXVb+iHr1M9mOE0BHuZR04kCSKjrxP2QbgQ+xi17AS73SqJqz7z0f2x++MTaPFv1geteN2srGeTfR0FJNg5bokAiEadj5ZrFbQ6ikYNADW3BwwwENr8wifLVM+qD74RZw/L2qu6n5VBP4OCKjk7++wSuoY/3IEvt+c+M7bAyctl2lx0Oh8QET/M8y/Q+WPuaxgDh8BVOBYmzFFAr0uXVmz/uO2nVp6HHraBP7IMPn33puZSd3eGLTnWPxNOYxy2MpNAxJme6FNjMCzhHpB67SKwTCvg/xRTmDhahR3cKxYDMK6MWBTOMYdzSCJSdChZbltqydURuL6j/Hje9o6vMyvX6fU5/jN3BXXc+2dM6gebOA41hzhXKzOdTTaYK3YMN+PhXvRg89pwYLSH4Z/HcUZeIOCiQT+JuX+4Obezau6k5svcv6TVkWvPn5GHGiTS7AOONgbGE2hRVEEXmdk5w9WLQtEAWo3g4k3g6smI3nku637NAojx17k2NR9qwi8agio5O9VW3F1vn8agTuU6oe2XnTgROTdxkDcQaN3h3xzAWj1BmZhgYUYFOyONmu8nl1seYL9dDPNP+2e0qRRde0FzBd8WteKP0sA0UOux7Bj24+fSWkjUQ1wggEoI4A4Dh0jBLzw/+RPIViQonGQP9b/l2d+b0j+JCqCBm1j8D0ErWpkcBWSrUtntW7ctBo596dBU9/w3BE4mUO77Yq5uTjf5F08X9EB0RhAstlZVxcM/SKhw369jt67XJGvn4MAglSUC+hUCWUAXpZAI9qhhNZyf1DL0q/X8SJXnvugH9vhzLWxK34+ahkMmgCQFJl1uUGF0m61gaAXgPIcs0ZSZBF0nAQuGhnk/DSpeSP/dZPe9x+qVpe/yNVR9/2qIaCSv1dtxdX5/mkEjkVlNWrfcuIxWSrBgWAAmRAQqcRIE1pYYPSKAvqrYYcODRCqgEAkcDFmF2747sMWrRqWOIsf6qyORSUNKzqdF7MnSd+zkkAkpRPfO7HnlxP3WoCgByJg7pQerFgnIhiAExxG0UzTY4UeaDyN5A+7iiD5E1jXBub5xznae2kEHTPi1WsFEOR78HbnkgunfRA08k+Dpr7huSLwkFKXX5KUZaeT0npbTZ5gkXiw22WHZx767VG+iONhMS4HCqqBCs+MgJjDN2urVhT+ZVYsaOcigSAWQgkXktMxvPjwiqXgkmJzdBvEZslazF61OpzJdQCAf3v00DsK2fVasPoZIO1ZPPnmrLqy/Ofj4jtUHwi5+VngYjKwKmQWhnYUDbNUCkxBxbw/7EesVxTwdMm+PXVS/TZVy7xYZfK5Lpi6MxWBlxwBlfy95AukDu+vR+DD0VuXfv3V8WEc5weC3gAWWyHoDFpQKHZNQE5V1KGDWbRgOAtVNBsYjZmF23dNbBYR6v6rs5drRgaUXL3ywMibCbmlipcIlAtshVThFE7DS6KPlyG3Vu3g7a2alTj5NJUQUUmgVDfh3ZM7j5xIbsNrXdF0BghvBLvMA8/pi3oDs45vzC4Q44COql8kgdhngQeqCMyiBniHYS96/0ki0kI9GPh0qOafcWXO5w0bhXmSnL9+JV7dEVyy09CdF1K33KWaYJveFXgNVmhjSzWWzMeIHrZvkxQeJCzuKDJnRmWNF+3AS9aivruOMDEqhWgJI9rMQGQb+Ohohkay5lBLIWcQTLzNqqCfi8KBVeaoqBDJzmqHFNASO+GIKKA1DKUuZqmwevngS9XrlPvBUA6O/1F/6JnfXlmx77gyWHApD3mF6cDxFAQ0oObQW5BVEQPhdA7/S2IHahPBxOlBsd4Re3UvM/GdLmU+f3WPAHXmKgLPF4H/Ofl7VlXjyWk63/e4evKsUPynn/ms+38R2znDhL81dieRKFKQ2BqqeVkvYhUAUlKob/PXxkXdukECtbrSUIgdCjQYnrKAVqdx5FYxs2Vs4asFjmiBKph5ZwEXU1bh5p8+ada4jg+SP8wMpEuWHBo1edLiuTrBH2RqAOzQwWspWApzgHAF0LFTxPENK95t8yy9bxn5ey9y+5HI1La8YCAWO2EhacCiDiz+kBTQ6jDsi1YvRSQV86o4R49gZgYs8aDT6cEu4bywGETDCKFO6wZKYTL4uCSaF0xt3r19bfLzi0FY3euzILA3jQ4/eD11dr5HMfcMu8jCpcz6kT1zjpy/orCvU/lDU2dOtINWtoJeNEsa2W4WFEnmOSJJioC9Z2Si4Ygk2wm1WiQtUey8VeZ0RCtbC3lFp9HLMrEqMpglEM1oAahTbHrBRoFYBBH1a8UoKvrc9PTiXr5eWa1a1ZnTq77P4t+bz1frb636bmfW22AIAI1RAbvdAhp36/C1AAAgAElEQVSK3pU8iLIElHdUqmP/X46XQUt40Eg6oPb7UL2a+djESQ3blVK7yDzL4aJuoyLwVAReGPn7vb6gTx3RUzZ4nPj8t/v6u7z/8XyxvyOR/bvg/FvjPHA4v3GXN8ccp7Qk2EQ9M3TGC5Wi2EGrxdZUjjw5DAGj8sJj2zbsXUot4OKaUbhjx4SmdcNM5yhF8z9Q9h2MbTN5whdLbBZXT4skKIWFks7gojNYC3MlD08ua9jQt77+YHjz2c5GwH9E6imluq7vHd924uzD1zRaEymwUEAFEL12kWvqjS7MSLfo5sBRXcmhHUyR5x8SQFbxi+FhLAjBnEAMFGKQD215LaCjidDzjcDZ898vMeHvvI5/57FjD9+Tsblrr9mEHqmgJWbCg1HgQMKWbTLvsHdRHL59KJ85O21oZRl0ciGYxNw8X05MaFir6iIfA9zkebDpBJAkClIhBVmPHf8oiIIVFB3YqBZ0rI4EMcPWu2hTzhPgtBxoOTPwlkLgDMVAyc0H2UKAi7ue2WnXnlNjDFrIH9635eBmlVz2/xbeM5b+uvbAKdpfFPxBAhsQTgaBVaggecVjj3X9dXhTEkdXEEHWgoHPBz0fnznt03b1aqmh37/zoayO/SVC4EWTP+OmTZu6AIBnbm6uzDPvCRBr1ap1rlatWtgx4JnsL/Ai9/nnn39osVjcpkyZMislJcV327Zt7WvUqHG+UaNGUU/DMycnx3Pz5s293N3dH3bv3n07pkC/7ErZr7/+WufHH38c2Lx5892vv/76Pucc09PTXXft2vWWIAiGnJwcotPpwMPDIyssLOxCxYoVrz0Ni7/qdSStt27d8luyZMmo0NDQ83379t34sq8BYjV99rkZkyevmag3lQRRwc4ZGodlBiGgwRZqePHF6l4BL1xoeKsBDrt4KDZwc820fPf9x02aNvBB8seUP/xJuAeB+bngabNh3BXLbiVQqMQbBDnXq6bpRgAAnhePKmx/DydKqfatd0/t2ncisaWgc+E5XgeCzoWF/SRJBpsogtHo8v/kDzQOg+eijiCs7SuHZZ+OziEO8qdlz9jWiwMrKNY0aNPY/ejcGQGvBxKCPEB9/I8RuE5p6e3R2T/dEbXhWbwJrOjPxwOIdhso2CEG264x4odFHVj9gf+noFNE0FtzoIwL3GxeNXBQi1LkxIsYOh7bCw8UTDnw86EpTWuX2fhmv9qDyxOWNvgvj1lLz6zde5r2l/gyzOgZyR/LWWTKpa7IfkgpIn+UtS0kkgAayAUtSSz86L1W73YKJy/MjuZFYKPuU0XgZUXghZE/nHBWVpZ7/fr1L1+/fr2sEwCNRsN+7d+///oVK1YMw7Thp5GAzMxMt3r16kXn5uaWjI6O9j5x4kTbAQMG/PTuu+8u+uKLLz58GriXL1+uVL169fjw8PDos2fPhj8r6Xzafl/k66tWrXpn0KBBy8eOHTt/7ty5o52K361bt8rXqFHjekFBwb+snUajkefNmzf5o48+mvss+WIvcuy/t++TJ0+GN2rU6Gy3bt32bdmy5fW/Ygx/5jMR8/ZvrDvw8+7YVlpXD5YjJ4lYHatluX4om2GOHyZDcYJDrWAVjKitKTZwcc217vzp0yZ16hidOX9IGlkC/fN4oJrY+8MLew+dSG7Faw0slGsVsc+IAkaDC2sJh3l8rOgDFT30UwM9M6F2ED0ARbCziy1HtawtHKBPIdYwE7z4oh+cBSoHmBPnT67WpmE5cv15jFvdx59DICqfNt8Zl7E6mRr9LVojWGUALaEgiyKIEucgf0imFCyeQPJHWEhYp9hAk5cGlXx0e/o0D+z2PMh70U3Mowk4i5Yik2jolwsPnipbTHd3zHtNWhR3IWlPznL2sl/X/BxpH2AXyoBMJSY3IvlD5Q8ULFZC1Q97h2BLQ9bxhhFDTjGDoKRKndsGfzGqT8mxfw49dWsVARWB30LghZO/8PDwK+np6X6zZs0aUaxYsYycnBy3BQsWjI2Pjw9cuXLle4MHD17y+MB+K6yJJLJBgwbn0tPTS1+/fr3kgwcPSi9fvvzdNm3a7G/fvv1Tc5Hy8/N958yZM6Zs2bK3hwwZspxdtn/Hu+w/ySl0jv9Z7DyeNlfn68uXLx8wdOjQNRMnTpw9Y8aMCY+Tv6pVq94oVapU+tSpU8caDAbzvXv3gmfNmjUqIyPDc8+ePe2fBZNnPR2eR5jZuY9Lly6FhoWFXXrrrbd2b968ufPjROh5fM5vzem/2W9SEvV+reOCyPhrhRWpQIHwvCNHDqtqKQXRLoNGg15rCnAaGSjF/r5I/iQgsghurrnWTT+MbdI4guX8YWIgxeMuNZWabHrQoi2gOwHOTIo6exQ4ZkBN2P0UKFcARDaB4uIGipIFipcXFDgxy8+nvkeO57WZ+82pmXG3C8vq9C7AabUgY2s3KgMvYEEKqitF/YLR06+I/LFnikSPMPKHyh+HAiTRgIzdPzgHecAH5mN56RLtCydW6dIp3PTUc+1Zjyt1u2dH4OdU++Bf7uTMz+Bc3UU048Z2gFjEK9tZcQ4jSGiWTLHql2PpB0gAMdfPZMuEKj6adeMalXnbeew4U3Kcx+OTI8GbirsAQgCA7Xf6OTuvG+x4xvdfTqPl5sw9EO1uVArGf/ha7bK+5MGT+5217MLqnyPFgaLgB7Ki4OHnOFfw1MDjEUkgEdnNCN6AAMGbEAEEDBDZ0iCsqmHXiHFV3/otVfHZ0VS3VBFQEWDf7S8SBlTs6tatG5+Xl+d+8+bNsu7u7ln4eXv37u3QsWPHXR06dNi1bds2JAH0woUL1bdv394nOjq6amBgYHLr1q13tG/ffh++dv/+fa+2bdueT0tL84uPj/fOy8srsWbNmv7Nmzc/2axZs4O4TW5urteqVav63rx5M7ygoICGh4dH9urVa5Onp2cOhom/++67d0qWLJnUq1ev74tabOlWrVrV7+jRoy1lWdbUr1//aK9evVb7+vrmF305mlatWtXj0KFDLXU6Hde0adN9AwcOXP9bxHHPnj1t9u3b99aDBw9KVqtW7eqgQYOWBAQE3MH9bNiwoU9GRkaxOnXqRG3cuLFvfn6+Z9OmTY917NhxXfHixQudX5779u17ff/+/R0TExOLN27c+BSGyD/66KPPJ06cOHfGjBnjnOsUFxdXPjQ09EZISEjM+fPnaznvvOfMmTNp8uTJ00eOHDlvzpw5UxcsWDDC39//rslkMh85cqTlO++8sxTDwkikN2zY0P3ixYvN0Fy1Zs2al/r167e+WLFiqU6CgsfFrl272u/bt69LTk6OT1BQ0KW33357Q1BQ0A0nwU1OTi6zbt26gRcuXAh3cXHJateu3b5u3br98DihO3v2bK0ffvihf0pKSlDFihUv+fv73xkyZMhKXPtt27Z1/emnn7olJCQE9+/ff2nJkiUzcY7ff/99jxs3blQbPnz4Ip1OZ1+4cOGoKlWqnOM4ThMTE1N/wIABC4ODg+/fv38/eNWqVX1u3rxZXa/X5+Gx1LFjx53O9bl+/XrpLVu2vBsVFVWjbNmy93r37r0xIiLiT7WJir1BK7doOulCbr6bwaaYgddrASQNaHk98HiRRYsKjjrCvTyGrlD50wCHSqBsAVe37MJtO6c1qxPqUP4QmzNnshrMnr12SXo6+NrtGmqzFxJeJxCMCuMlDzgB5USqKBIngY13czcWEk4SNQSk19p13Fm1fNC5qKhrr106d7lxwq2HJRXiZZSpCTitgYoyB6DTEwkNqHkBQMB9Yus5VhDETJ5Zdw+uKNpMCCg8hnyR/OHFlgeZR0UQcxexRJiABBoQ7Fdh9ojyHwx/o+TXL/L7Qt33vyOART2/3imYcvqhZXQO56ZRQAd2dBVCax6QQbIpWKjNTMUdkV9cM6z45ZnyZ7LnQI1S+tVjw72HPM0nL51S15uJ0CrmctablBKvYj6m6CpB2u8qlyCxT960Ov/v/P6Ke0D9p8/ZEW3S2bM/HftWozI+BFsZ/stjxpKYlftOS4NEvqyjCw6hwBEkrQ71j9FIRv4wLwdvWhxE1qghIFseQkAJW/yccXVb/da+f+/YwZSh3NxcI3or4QO38/T0BEyZEUVRKlasGLvlwvMzPT3dqNVqNe7u7hZ0tvkDgcAlLi6ubFZWlqufn19aQEDAveep6KvngYrA/wKBF07+6tevj4TD6/bt26Xd3NzYBf7HH39886233trSp0+frRs3buy2b9++N95+++2NKSkpRg8PD7vZbNYiMZk4ceKcGTNmTM7NzXVt0KDB+ZSUlFKZmZke27dvb9ulS5cdY8aM+XLevHkfp6enl+ratetPJ0+erFd0fjPsGjVqdGHPnj2tk5OTvatUqXIjPDw87uzZs2GY9NS/f/+V69ev71myZMlsTNxPTEz07NKly/FFixZ19fPzy/zss8+mf/bZZ5MCAwPTeJ6Xb968WWrIkCGrv/322+HOsDHeIU+aNGnCwoULp1qtVihduvSD+/fvl6pYseLtgwcPtvL397/dunXrUwcPHmzg5eVlz8/Pp7Is65A0DB8+fOmSJUswZC3PnTt3zLhx42Zj0YBOp7OIomhwdXW1ZWZm6vDvc+bMeZRsHx8fXyEkJOR6RETE5ePHj9d0fqFPmTJl2uzZsyePHTt29gcffPBVhQoV7hUUFGiZaS/Pw5EjRxpVr149rnPnztuPHTvWmNkpoMWCLEONGjXi169f3zUkJCQevyzfe++9L1etWjXMZrOBwWCQRFEUSpcu/fD7779/AwnU1atXw954441dN2/e9KtYseJdJLdZWVnGUaNGLUSFFT2/1qxZ0+uTTz5Zn5eXx1NKUWllJbFYyde9e/cdP/zww5utWrU6dPjw4WaXLl2qGRoaeglf79Chw57du3e3u3jxYqibm5s5ODg4oVSpUtbc3Fy9oij22NjYWoWFhVKnTp0OJSYm+lWuXDkxKSmpmM1mM4waNWru9OnTx6empvr07t17z5EjR+qGhoZeT0pKKpmXl+eybt26Xj179tz8rCfWoaOZ9dq1m3qGcH5gwz69Wi3rRYr9fAXgQRCQ5kkshIUY4wUMFTSOKsArVnB1zS784YdRzSKKlD+8QCz5+siUceO/mqo3BILNKoBGZ2IKnF2yMZNbygvsAq43egC2bEM7DrO5AAx6Am6uRlERJbu10GzCtnI6jQAe7iZRbzBlZuXaS+SaFdC5eAMl+D4tyEj0kAQyiaWI/KHah75+GJzGEDX2IsYAG+WZSTWSQVYAgnlYwINIBOCt8fBxD9/5U4dVGP2s2KnbPR8E0N/vpxu5K2JypB55YAJC9SCKFBTe4ctImdcfBYLVsgr6Tzpa/Mky+jTaQGd5CHUCPFaPDfd4548ISiqlpsMnE+ec/vXuu+mZNnB39SKWgmwS5O91o03zWkMiypPjzhk5oyNMPShS/hKSqN/0L7ef0+tl+5QJbzbwM5KkfyN/S2NW7DttHyzy/gCS46aD9ZsDmaUYENaHGnP+MOEVvSc5lr9q1HJALZng656dNnViwyY1Sj97+sHWrVvfGjly5Gqr1Srg97zFYnHcCFEKnTp12rdq1aq3CCHi1atXg3v37r0vKyvLJzw8/NiPP/7YmzxRWYw3zvPmzZu4ffv2/vidg9+dWq1Wat68+dEJEyaMqVu3bvTzWXV1LyoCLx6BF07+6tWrF5eSklJ6xowZY3Q6HapwgStWrPgwNTXV+MMPP/Rq0aLFieDg4Gs5OTku69evH1y/fv1jt27dKvvRRx+tT0hI8Nu2bVunjh077q9Vq1bcgwcP/FJSUjwOHDjQ4vXXX98zevRoVLnGodK2efPmYc2bN/95/vz5oxRF0UyaNGnWsWPHmm/evLm9n5/f3caNG98uV67c5TNnztRcsWLF0CFDhnzz/vvvL1+8ePEnGRkZZPr06fMWLVo07Isvvpj88ccfL6hQocLlrKys4FOnTlX09vZ+MGfOnNlWq9XwzTffvPsY+eM//fTTmZGRkY0XLVr0TrFixe4tWLBg8rx580ZPmzZt7KRJk+a1bNly/y+//NJm7NixXw0aNGhRdHR0nX79+m1wcXHhzp07F5yUlFS8adOmZ0uWLGlZuHBhz4YNG8bgGFFpKywsNE6cOHHmp59+Osl5KKDyhzl/QUFBD99///2p7u7u1piYmMrffvvtx2azWYiMjKwXHBx8LywsLD4pKcl9zpw545HwIUkbNGjQl2vXrh3Wrl27gzNnzhyl0+lEfH3NmjX92rVr9wsS5e+//75Lr169ttauXfv2V1991cfX1zdt27ZtvRYuXPhZ7969Fy5YsGB8x44df969e3fr7777rl+vXr1+QFL+2muv7Y2Jialy5syZhgEBATcaNGhw9e7du77z5s0b2b17993R0dHlPvnkk+W3bt3y79q169bNmzf3wLA9KquxsbFh1apVi8a7765du+7Yvn17h4SEhBCLxWIJCQm5icTqyy+/HNG2bdu97u7uacOHD/9x+/btr33//fe98Cbi7t27fu3bt/8lOTk56Pjx4yE2m82rbt26x1u1anUCSfiVK1eCJkyY8EWXLl22DBw4cPWznlabtt7o2qfnoq1avT+InB0b9wJIPPBUwy62goYDDAcz5Y8VgmC/DwMLmTLlzyXbsnnL2Gb16xujnMpf7I0Hlb9csG52YlKBm6trSSLZZYMkyyAqhVTQ6xTCGygneEJuvt71+rWHVSh1FTimJopgs2eAwWADbx8+qVxQ8csNG1Y71iwidL9RB3lxd/MqnT4d/3rU+cRmCbdzQxRwB07rCZQYQcEiD8IzIqgUEUEUCZHcEU5fVNzhIIgKykiM/GFxiAZkDQ+89Sb0aSKsXTwpdOCzYqdu93wQSKDUbUds6ubrhXzbAmoCQTGAIhMQOYnduBHM6US7F1ShMRVB4UFkDT0E0MhWcLNnQ92yLms+rOc16I9yqw8n2Lr9sPOXb/UmfV6tsJqr3QyuiZcuxnSOjbvTuWaNCoeH9Q7pXIyQgsejA4+Hja9n0NKT5208p+EomTq6b91gb3L/38jfsrPL9522vyPz/kAZ+dOAjEVILJvWxsgf3iEiHWSVv3iTQnWgwaIkMRNcNanmKWObN2tQ8dk7zqxbt65///791wYEBFhr1KgRmZ+fL3h5eYHdbucrVaoUOXfu3El4s7po0aLRI0aMmIdj1mg0NDo6OqRKlSpxTsySkpK833///U379+9vzfO8+fXXXz/B83z+tWvXQuLi4iq7urra165d271Dhw47/pvUoedz1Kh7URF4OgIvlPxhZWqTJk1i4+Li/HEoqGzhF5aXl5c4ZMiQxbNmzRq/dOnSASNGjPi2X79+369evbqXc8grV64cOnjw4GX9+vXbjCdwxYoVr2ZlZQXiPvfs2dMCw3wTJ06cP2PGjE8DAgKSs7OzNbGxsdVRbcN9YBj4wYMHPpUrV76BRRL43LBhw4uHDx+u17Zt252//PLLa506ddpbunTpRFTA7t69G7hr1662ERERMadOnaqNBG3Dhg09kED06NFjDSpeuI/fyiG7ePFijbi4uKrXr18POXr0aLPIyMjwiRMnfo6Et1OnTnv279/f7syZM6E1a9aMwfcj+dq7d2/Lq1evVl23bt2AhQsXjh47duxnM2bMmOqc/7hx45DYjn5S+cO5hIaGxuGXGI4bVUR8DgoKSh43btzUQYMGrUDyHB4eft3Hxyf7xIkTFTC0gXiEh4fH3Lt3rySqh06cUlNTi9WuXfsK5kVGR0eXnD59+tx169b127Rp0xuo0OF4MMn78uXLwdWrV7+RnJxculKlSvfxjrdr164bjUajjVIqHzt2rP2VK1fKItkLCQm51qZNm72DBw/+buXKlX2cc9q1axcS+R39+vXbtm7dum6vv/76/iNHjrRCNTYsLAzJn6ZTp07bMOQcExMT4unpaSlbtuzN1q1bnz1w4EAj/JK+du1axTp16qBCSfr167cC9+3h4SH/9NNPba9fvx6wePHi0Z06ddrUoEGDC9nZ2SV69OixrmvXrt9jrmGJEiUePv2U+P8tvl0ZM/i991esELR+YKMioPuFhncBLYfhX5GRPuyhi+FaLGRH8sdRPfNdwxwsrPbdvHWUk/w9OtecFxSs1k1LA03x4o+qe1lY6iaAcGgTfDTls0UzQdGxInkXI2TUDAs816J5yJawsBIX61YFvDA5fFyKHojJjXzwvnoBakeevd329NlrzZJSc6tK4MqLxBMUzsCUPafPH5I/NIMmWKGMGSDMBBqZKwGiaFkbOJHjgLfdgva15e0b59TDPr/PrWDlz6zFq7ptIqWeG6JT9iRYtRH5ihYMChbscCASCjY0b1ZwrRzkD1dGYqFfjql/eAy6iHlQu5Rh7SeNvDHn73d7NH9/+M6cQ6fPjG3bOvyTbnXLLcRtYwto8SXrL59If5gcNPb91yLq+JBHuavO9XDu834hLf3RpHXnBQ0oMz/tXy/Y+Bvk79uz3+6PtA6ROX9HD2KCeamOAkCOOMgfy/9jpe6oUPOAFeyyZAWtkg8aOVGaNqZ1+8ah5MCzHg+bNm3q06dPnw0DBgz4l+vLk+dN/fr1L+BNaIUKFa5i6tG8efMmjR49embR9x/BSM2yZcuGtm/f/uCSJUveLVu27K2i1/QzZsz4eNq0abN8fX0LMc2kTJkyrEcyphvFx8dXl2VZHxgYeBnTVZ513Op2KgIvGoEXTv4iIiLisVBj4cKFA729vbMxjyswMPB6hQoVGEmbNWvWpAkTJmCIFX+mONte7d27t3WHDh0ONG3a9BQqZxUqVIjOzMwMzszMRPLXHMnfhAkT5n788cczg4ODc3x8fJIxVIh5hRiOfbzdUExMTMW6detea9y4cdTBgwcbtW7d+tChQ4eaBAQEZBGCjrggEUIKNBqNEhYWdu6HH37o+vDhwxJjxoyZv2XLlt5msxnc3d1h/PjxY8eOHfv5YxdvbvLkyZMXL178md1uB1dXV7O3t3fqjRs3gj755JO58+bNG4cK5dGjR9tFRkY6yR+PuWl79uxpd+3atcqLFy8e+fXXX7+zdevW7m+++eaPzrGvX79+UL9+/VZ+9tlnMzH87DwQkLjVrVv3evHixZOQaPE8bxMEwV6rVq2LTnJz586dgPr1698oVqxYUkxMTFVCiCUpKcmvXr16lyVJEvBLiRRZMeDnhYeHn4mOjq598eLFsNGjR8/Zt29fm+jo6PDQ0FBmTvx4rlBiYmK5gICAW3q9HooXL44hc85qtcqYd0cI4T/++ONZBoPB8s4776z95JNPZs2ePXuic+wxMTE1a9SocaFXr16bv/vuu16oFh49ehQ/q3rlypVjUVV46623ftyyZUvXhISEqoIgFAYFBd3p0KHD/h07dnQsCs9UrVat2hWj0Yifn4Pz0Wq1dp1OV1BQUMBPmTKFEeAjR440mThx4oILFy7UwhSCGjVq3Pr66697NGzY8PyznlSz5p8YM3ny93OJpgTa3oGEriiKCTS8FgRAtQ5z/QxAMXdJEJnfGip/2FQLL7yuLhnWTT991LRRfXem/BXZt2DuH8a3fvdxOZGW69tz2fEHKTl+Xl704ZB33vi8ecNKx0OrQix5zG7lsfCb0+j7ETHD11JSwPv8LVu9A4dvvLnzQOIbis7PLcdWCFqjKwu7Yf8GgTcw8sdUFhwhsWOePRBs7kUEFnbTKvehYWjhL5PmN3z9jzo4PCuu6nbPjsBlSj23X8w4EGcR6tg1LuBKZbBbRRBRnWUuQWjVrDBvP4KG45IElBJ2N8F4vLUQapd2WT+hseuAPyJ/Dx5Q/9S81DphFUvscR5jmG/47Xf3dyVcS2g99sPmTSN8yfHfU7WY8jf9x3N6o0xHj+pZL+QJ5Q/fN3P5+WV7jpmH8IYgkAArkzFXERVmbO3mOCV4xZE+gfofqtSoRLMcWqsN3Pk08aMhNXu81tC47VkRRPLXt2/fDX379t20du3a3r/1PixEa9y48aVKlSrdmjx58kcdO3bc3bRp00tHjx6NQCzi4+Px+/SWyWTKO3z4cM1KlSqxfO7H8RwyZMiG5cuX91mwYME4/O4/efJkw+HDh6/FqIPBYMB0noIvvvhixMCBA9c+zd3iWeembqci8N8g8ELJ38OHD10aNGhw3Ww2e58/f96vVKlSGU8OduvWrZ27deu2PSIi4sypU6daIFHBbUaNGvU5hnBHjhz59QcffIBqzuWUlJSAq1evekVFRTXr3LnzLixuwDu0ChUqXLx//341DPPWq1fvKL7/ypUroUh82rVrtxcVwNq1a9+oW7du1NGjRxu+++67K5ctW9Z/9erV/QYOHLgBT+S0tDRfq9Vq8vf3x0Rl+cKFC7VNJlO2t7d33pEjR1oMGzZssVardbt8+XIpJ8k6ffp0WIMGDS4isVy6dGmPsLCw2DVr1rz99ttvr/j000/nTJ06dTwqfwcPHnyc/JFOnTrt+vnnn9tfvny56s6dO9tOmzZtQb9+/VYvX758kBOf7t27r9u8eXO/CRMmzESC7Pw7hn0xf7FRo0YXT5w4Ue9J9Qe3u3btWiDiXqZMmaRLly5VwS8wSqm+Tp06v166dCnk1KlTrerXr/8Lbnvy5MkanTt3jpZluSA+Pr7c3Llzxy1atGjkzJkzJ4wfPx7NhiEvL897w4YNAxo1avSzj49PRnh4OOZxuuAdcvny5dkdcFJSUgVJkvL9/f3Tjx071rRZs2aHWrduHXngwIGWzovJ/PnzPxw/fvyXSHI3bdrUA0O2SPRQLW3WrNkxJKKNGzc+e/LkyVpXr16t5uLiYvH397/Vtm3bg/v27euA4fb09PSS9evXv5qdnW2Iioqq4Lybvn79eiUk/khIU1JS3DG83rBhw3MPHjzwXrNmzQCcV//+/bevW7cOfSef6TFt3pEpUz/dPBWE4kB5ylQKDXFz5MMpVlYJS3hscorkzwJUcaAUtQAAACAASURBVJI/nl2EXVwzLVt2fNKsfm1G/pidMl7ZjhxPapWRletnKbRpiRZvVDSEiHqO5/Si3t0lNSb6buMVKw+9jx58Q4c2nzF1VP3JzgE/nm/1+CT+6IISlUS9x4yNirx801pRRNVSawQic6DTGAFkJH08KJyAftWAtIFlZzKzZ0e3D0FJgnrV8k7NXtioRbVn9OZ8JoDVjZ6KACp/q359ePiG4hJWQLTgTkWQbHYQKd6zspJfZuyMvXoJdnSRRRYNsGPvXswFtElQx899/aTG+j8kf08OBI+zg3ftnZavP7XGZDRwHw6sX6+WD4nH7X4r+uEgfzvOGYyiNHlUtwa/Ffadverqt3uPFwyxQwmW34q2NEhh8SFjaBcthhRHvil7cDLYOSxfoSDYZTDRFOvHQ0P7tGvs+tNTgSvaYOPGjUz5a9GixaWePXsu0Wg0eDNL7Ha7vXv37ntcXV0ffvXVV6M+/PDDzz/66KMvFi5cOKFKlSrXkpKSAiIjI6tXr149NjIysnWDBg0OdOrUafeOHTs6OTsrPX7O7d2797WOHTvuxVz0zZs3d+3UqdPOffv2tV+0aNG7xYoVS/7ss89m5+fne0RFRdUsXrz4v9ngPOt81O1UBJ4XAi+c/DVs2DAhJSWl2N27d/29vb3/LQkYK4K7dOly+Pjx47WRFPXs2fPHqKioMMzFc3d3Fw8dOlQnLCwsoWLFilfS0tJKomHzwYMHW7Zp02b3lClTPp82bdoYLMIYOnTokqCgoJQxY8ZMRc+7uXPnTrl+/XqZ3bt3d6xaterlGjVq3A0NDY06ceJExIEDB5p06dLlSJkyZVKnTJkyXqvVZm/cuPHtqKiopgcPHmxuMpnSkSyWLVv2wbx584ZixfCAAQN2YeHIzZs3/X19fVNwAU6fPt0kIiLiGCqKq1ev7pOSkuI3bNiwb69du1Zh9OjRrFADw58HDhx4LSoqKhTDrqgAofK3e/fu9pcuXQrz9fXNqFOnzhUkLCNGjFjeqFGjo0eOHGm8cuXK4fjlPX78+BnTp09/dPHHsG9wcDDm1F3evn17Q6xOfvJgwBB2SEjIjcqVK9+Piopi5A+3+eabb95/7733FleqVCn1nXfemYHFNUuXLv3k0qVLFSdOnDh92rRpU7CYA0PcoijqR40aNbVChQo3169f3w9z54YNG7Zi2bJlQz799NOp8+fPn9KgQYMjI0aM+Orhw4eeU6ZMmeHn55e1f//+pu7u7oVNmjQ5glh37tx5z1tvvbXpzp07wfie7OxsoXfv3lu/++67brNnzx4/YcKEWRhqHzZs2NyoqKjwr7/++kNMzD516lS1EiVKWAMCAm5icce2bdvaIdHFCw8WtaBdEOaCDhw4cFl6errnjBkz5mIoBonnypUru44YMWJT7969lw4bNmzl1atXQ/COu0OHDj/v3Lmz/bOePNPnHpk8derWacCXAIVV9fKg492AYo9T2QIaDRoj4ymEPn+Oiy4qfwL6OStWMLlmF27dNbpZRCizemFKwYZNVwdOHv/FUp22mFZUtMRqF5m6ptOYHH7PvBaskiwrROBlkgbfLB/epU/rMtuLlMNHHPBZiR9uh1WcfQZFHv81piBMcMdOJeirhoVAGlad7CB/qP4xBoHOLw7yh7mGihE4+S6EV8s4Pmdhs9Yq+XvWo+f5bHefUq9lkcmHEwWv0GyZAzdUxOwSiKB1VMzKkoP8YacZGcmfHRRFAjsG8nGNbXao6+e+cUITQ78/ozjtiMoZeuBo1OSsAmupFk3rLHynRclxv3Wj6ZwlI38z9pzT6e3ilCldGpT/jYKPqcvjlx04ljNUEfwcRuOMvjr8MbG2/d/JH2XkDwuo9AoBje1O4Zj36gx4rZHrlmdFF5W/3r174w3+v7wFIwfHjh0Lq1OnTgx+f58/f77OkSNH6tWvXz9q8uTJWDg2Zvr06Z9Nnjx5KiqGAwYM2Dh48OD1K1eu7P9b5Pfs2bP16tWrd6Zt27aH9+3b1xZzqPfu3dvkq6++GtG1a9ftmGOI0ZKSJUsmPx6VetZ5qNupCDxvBF44+atXr16sJEnFTpw4ERwQEMBI05MPVLNGjx797c8//9yMVYABQIUKFa6jv123bt22YZ5fixYtzmNVaXJycomff/65Zfv27fdg2HfWrFnjMFds2rRpE/GuLScnhyWRYJXq2LFjsVhiNlal1q5dOz4sLOzi0aNHmyIZWrBgwfD58+d/npKSYsKCAjSf7tmz58b58+e/5+Xllb948eL3Zs6cOTctLc2IY3JxcYGxY8dOxEIS5/iRuA4cOPCnXbt2tfT29patVqutUqVKNzCMMHbsWBby7Nix4769e/e2jY6ODq1WrRojfz179tyydevWLr/++isLBWMu3Lhx4+bExcVVYrYbHAfVq1ePxv1MR+Y3efIU52eiYTXa56B1CubBlShRwvwknqj8tW7dOsbLy+v+pUuXajvVVFTWZs6cOe6LL76YmJOTo8fPQqI1cODABd988w2qiyKGJHfu3NlxxIgRK+/fv++LhAax6dGjx+YFCxZ8hJYwDx48MH7++edzFy5c+D5+Nr5uNBqt48ePx2pjzBeSr169WmX48OHLIyMjG2CeJ2Jco0aNczdv3gzBil4kfzdv3izTt2/fn86cOVMH80E9PDysRqMxPS0trczFixercRxnrly58p327dsfwApgZ7gUq+5Gjx79xapVqzCPiX0+hpoXLlz48cCBA1dmZWWZ3n///SXbt2/vzVQQux3Kli2bghXGf8bu5fOvjo0cP37rAl5bBmSs61UoaIirA27FClodz/zKMGzF8Y6wr4AFH3gMo82Ga5Zl685RTSNCSz4if8uWnxk5YdxXCwShGNjtAnBaPSiUB4FowS5SZifD6/RgcHEHiSQr330/snHzasbIx8jfI2+13zqXYu/Zayfff1A8KML/F6cfGlZy9u576FTMDRKqaIqBReLAaNCytzOVhXDM4oUVgxDpUWUwhn45xQCc/S40rp11cOK8Ju3VsO/z/gr+4/2h8rfiRNKR+zqv0Ew7BRNWwSoK6zaDBt6cgv6SBKiMPaUVEBQra/VmQ6NnhYJgtUJ4Gdfvxjd16fus5C86kTZcvenYtoy8XF2zFrVXhNcuPbO6B8n+o5Ey8jdrTxRwFn72hG7hQV7k3pPbT11+a9new2lDNcYAsNsc3ytIVClXRP6IAryMBupFlyWOgIhhX1kGI6YrWm4VTviwfo829U27n3UVNm/e3KdXr14bIiIiLvXp02eJi4sLOi5gxa/19ddf352Wlla2WrVqsd7e3pbp06eP9Pb2zoyMjGy0dOnSD8LCwuIwVzsqKqoWErtmzZpdwBtzrALev39/p1WrVg3s3r37JoxkLF++fNjQoUOXDh06dN2yZcsGHDx48PV+/fqty87O9pFlWe7SpcuBSZMmjUMl8VnHrm6nIvAiEXih5A8HHhcXV/Phw4d8kyZNLv5RrhOl1HD69OnQhISE8qisNWzY8ILTFxDzzn799ddqRflpl9Ao+sqVK9XKlSuXWLp06UdJtJgPFxMTU0On0yn+/v7xNWvWjCsKk2kjIyND3NzcbCEhIdhWjt0GokKGeW45OTmumOj7ZD7YjRs3yl27di0MyURoaGis047k8QVBIhIVFVUvIyOjVNWqVWMDAwNvxsbGVg0KCrqHY4uNja1sNpvdUfVzkjC0FcjNzS1Wv379aKedABZknD17NiItLc0Nx+3l5ZWUkpIS7O7unuwMbeJckpKS9MnJyTV8fHwKgoODr/zWwYFYnjt3rpper7c+Pl/nthgiRV9FlKLwy6hq1apxT+4HcwSjoqLqWCwWQ2Bg4J2IiIhfH18/JCNXrlypiQUYoihaw8PDLwcFBSU8vh8kx+fPnw/Pzs4uhmtap06dyzExMf6lSpXKc26LhSb79+8Pl2XZvXr16r96eXlJV69eLdm8eXO0TZCPHz9et3Tp0pnly5dna/n4BezcuXN1r127Vkmr1Zpr167NPv/xbaKiomrHx8dXQawqV658Htfkz5xMq9ZfGDDo7RVrdPpyABoO7CJ2JdBje1zgqMieWaIcI38yU/4E0DmKJyiSv4fWH7aObNK4ThlG/pBrpRWAz+H9l9tmZSuePK/nRXuhoNe6cflmhQOel9y8jNmRZ6422b3jUu/Sfm45y9cOjKhXXott+5w5gziFRwTw8Rys07cL6w4d+OUmS74laMbUbm/36FB9DW78gFLjO4NPR168SkOt1AvsVAM6HXb+UIr6/RKQWSUwBthwSo7KX0b+RCMQ+y1o18Ky/dPJ9XqqBrt/5gj677dlBR+nU/YnUGPdDJEDI/rfUYFV9coyWrzYgaLqp+gcbQZlCyhUZHZBnKSAxlII9cqaNo5t7vFMyh+e18t3X126/9iVIR07t/9iQCPTaCzyebw94W+RyIRM6jdx1o7TVrvFc8b0njWqe5Dbj5+LuN8xX95Zc/pCbj8QfOH/2PsOMCmK7ftTHSdsZBeWJecgPhFBEEUMGFH0mROKiunpwwgqGUQMiDn7kIcJI0b8m8UABiQIkiTnBZbNuzPTobr+362eQfTnU0DADT1++63sdKi61dNz+t57zuGWDZ2EyEmtUBFwVepSJNKKIQlTEgAS+FN8DcMwKU46aypGDT76pKO66Lus1/ncc8/1HzBgwAtXXHHF1EmTJv2fnj9KHowaNepueoik3uCdX5SpmzVrVs/8/PyFffr0WUy9f++88865p59++uvUV927d+85lmVF33jjjZNuvPHGx+iB9bXXXqN2FiknRVWazz///JgPPvhgwJtvvnl427ZtN1Nfenp6euFfvzKCIwQR+GsR2Ofg768NL9g7iMDfF4Hpn6w5sV/fez9U1BZQTAJGlHUhBiLxP1xwz4GmUu8VZOZPgj8ChwT+PBvR9KL41DeGHHV0d+ntmyJl/E/GZWqm/3l91WXDB788uXWr5iUvvtD/sFaNiQC8QwXjdy3i1heKRv+6dfKrC+dV9kozGW4fctSVA87pPImOSZm/q67+fuY3c+MHs0hjCCWMRKIMuq5A1aQCdDLzl9T/IxCoMJ+44qRBsX/G5edHH5v4r/aD/r7VqJtnJp2/l3/c/vK8Uu/UEmHCYLokejhcldcbgT9q1uQuOc3Qc0gMwqNrkUHlHFqsAj2aR1+6vU8Ogb8/ZWoTyBv/3KdvL11VeuqAS84++oTf6Pv9r+whgb9h46fNKq+qzLnvjgEHHZTHJKEvdd1P/wKnP/XyN/eVWJltoGRAd4UEr4Jcc3YGf4J0MqlkTU9YTIo9Q7gI8Upk6FtLxw09+ohD2rL/87D6v64OIuydc845Lw4cOPB10vTbeTti21OS4ZtvvjlwzJgxw9q2bbuWyBmWZYkPP/zwzClTppyT7D2/9bXXXjvv8ssvf4WylSNHjhx89tlnvzx16tRLSI0hPz/fKigoMPv37//WCy+8cBFpkvbr1++tI4888sfx48eTHZ13/PHHfzZjxowjv//++4O6desWZP/q5se5Ws06AH/VajmCwVSnCPzwY0mXk064Z15paRaEpkA3DNmfR5k+QxVSsFolq7ck+JNlN5n5U2UvVlpaeXzaeyN69ziEzfm9PqHfiuWmtnnunR8vH37zm8/mZOfGpr486NAD2oAa7SUNA2uhfbRo6bkbt8Yanz6w62P1GSNHGuWGsT8+/fLUGZdruqocdUSbNx+6o+8lDRsy2RJA4O+Kq76a+dWc0oOVtMZgagTccWEalHkhmqgqrd+I8esqviYgScKQmLXhhqEmluG2G5oNH3xWgx0tD9VpnWrzWBYJYcxZHnvgi3XbBlaoGSGFRUhwCHZS34951OOnwHNDPuMXv4A/3eXQYxXo2SI6dfBxuVT2/VPwR7GctaLohIJi68Ae3fOnNGVMujKlgNwfgb/hd7/+bXF5eeaDEwZ2+UcWS0mhsK9mlZ076fWfRi5Z7zRV0xtlaFo6VJd6FUnQ2YCreHBVsi3xfKu6HeCPHrEI6rrQ3WI0qRdbO37sYUe3ymbrdnXNX3zxxQH9+/efcs4550x//fXX++28HxH5jj322E9bt269buXKlaSKsKOF5uOPPz7qhBNO+KJ58+ZFa9eubcUYK3/00UevGTx48GOapqmkAEESUxUVFSqVkcl+9M033+xHZA4ClQMHDnxh8uTJ53bq1Gldw4YN13377be9O3XqtODDDz/sTSTCXR1/sF0QgX0VgQD87avIBset8RFYs0Y0PPGUu35Yu1ZpYnMOM5wOx/VttcKGr7EIJMGf5jfaE4GCeLLEvExLq0y88uqII3v1Yr8rL/N7zF36cn35/YWXDh70yrPZmTn8+RduPvSQA5nsFaUv77kzNx953Q3jvtpSouGsC86bdMt1R9zw3szNl48d884DYGE9P99e8sxTV53etQ2TWmP02rxZRAYM/WzW/JXewY6RAdtREdZILBi+M4l0/yDwp8FlVP6lWhuTxJUQJ3u3pRg39ID+A0/MfKnGL2oNnMDba6uufXfRxjti4Xo5LqJS+NghJWdZJrWJbwTPjUgCiCeqZKaMkYwPgb+qMvRoFX1pyHENdinzR+EpFiJzWxnqmZkoaLmTtNAfhU72/N3z+uzS8nj0vgmXdOmcxdYkAWPorvu//u+7X207Pz2/C8ps6mkOwauMIc2MwCGyCoE/zZKevsxLZv5k2Zc0NDXoigPVLkDrpt4Xd9916KkNdwJpf7ac33zzzeFTpkwZ1KNHjxkDBw4kX/cdL+ptpjJu7969P7v00ktli0TqJYSI3nrrreO2b9+eM3r06DFk10nvLV269B+TJk26cMWKFSQhpUSj0SKy9mzfvv3Pn376aY/s7GySvCInudDTTz996YcfftivqKgop0uXLnMGDRr0YEod4c/GHbwfRGBfRyAAf/s6wsHxa2wEqMe0z4lPfPXFjA09FTMLntDAFPoRALeg6sQtisj5KaoFRXEhOBnVewhrDOFQRfzlqcN79+oV/T/g748kW156d/XFI4e9PLm8vFSb/N/r+57Wp+kHKZ3A1avRZuCVYz/ZvC2tucPSy4869tBvf/hxYZdYRagBWEnRfRPOvuzsPvV/1RBP4O/yMd/OnLmgsosIpUHAhIEIVNLxc23opgZVMaUwsOVp4JoGcn3TPIF0KMjS15Y+89ChJx7eis2usYtZgwf+5VZxwqtzFk8q1bKbulo9xC3qx6TyL6k6J6i2CuaGfW9flgATrnTQ0B0HarwSh7fJnHrzsdkE/v5QXzJ5jbFXP1o4du6CBVf2P++MCzq3SP98V0L30ybRdOT4qT94SpozcsRpJx/akMl+ZCLjDZ/w9fM/LFPOT6j5KLMFDD0Kw9V8azqymCTCh5oEf7Lsy6TPL0kpkcuMbRUhQy9G7x4Npoy9rk21cJmhewPNj5i7pHTw4YcfnnHdddeNHjBgwBu/AZH0HaunXKF2JZbBNkEE9kcEAvC3P6IcnKPGRuCmwR8989BD716pGLkIRXIRiyUgBEckStkXkkUJw2OApjhgChWpuCSDhFQB0yhNvDZtXO8jukd/+F8B+C0IpKzB//ui6uSrrrz/dc1QozfceOyYm67sOXYnnUDxwcdFx4yb8NbzP68qb8xVw0vLiDJuV4prrz5l7KjrW9/x23OtKBD1/znw/83dWJrVlBtkqWXA9MIgu2VJTBau7F1kqgk76QdMTh8qjyPNi6Ndo8oFj0zo0uvABqyyxi5kDR74koRo+8LXy6ZtsPR/WFoeXALuigLbon4/Cwq5fLgGPE7kCVten5QN1BwHupVA50b6cyNPzb90V0JAAPCbBdsunPndzFPPOO3Use0amVLb789eq4pFs1uGT1uwrcjTDul60FcXndl+ZM+2bB7tN/SBha/P+L7kbG7mwzMNX1g8roBxai0gMWcCf47MACpJnT/pMshIiBww9Ri8+M/uwAuPGHZZv6z7/mws+/t9+mwWFxenE1ntt37A+3sswfmCCOxqBALwt6uRCrarkxF47sWV5115zV2vCNYIjhuGouhSiodkXiT4U6hvjtRSODRFmlJBYS4MODD14thb747vfVjX6NzdCd7GjaLJcSc/NntrYUl+zyOzZz/9wL+PbtqUxXfuG3zno6Ljx0946bnNJXq+BwdHHd7slQcfPf2K3yuJvfFVyT+vvvmjlzyjQ8TRaITURxWRTYSGocGyEtAUDZoeRlyQp6oqiSCMlyHqbsVpxzR6/smRLQfszhyCbfdeBMhp473Za1+Yv7nqnITRGI6SDo2ytJblM825gEK0WCHgMi7lh8jtQxI+bBvdW2VPvv246A4B+T8bWfJBg8SQSXxvl16U+Rs87J0lHstj1M7XsJ6y/Moru4+0XGx7/a2fJi9Z7R7oGZngmgAnd5mYipAaopQYPObBUV2pM/kL+PMkcYoeTNJCMQhrafGdt//z+J4H+IAyeAURCCLw1yIQgL+/Fr9g71oegZUrRdM+fQct3L49I6sqZsIMZfgsSxJ9Jl9l0seTnyIPGjFkKZsGFxpzoSmF1pQpt5566kl50k1lV19UKrv8qq9f/+Djb083o6XWo48Nvui0Y3P+j6vB9C+Kjxxzz3MTVYNV/ufRG648qLnPsNz5RV/klw2d8d/3Pim9kOvNdVeCPxW6FpHSINTzx7kLUzGhKBoqiUigqRIU6l4RomINHzrohCuv7Kf9qidqV+cSbLd3IvDa6tIhnyxcP6LKbJYR86K+rRuBPc59PT+XWhE8SZBwhTT4lRqAsCwc1i7/xRHHqgN2lfCxJyOeXyBa3D5sxkLXbWByYRieUyE01dqUUS8cKyypaMLVvAj0CGzE5cOT4oUk+OMxJwn+PDKbgeppkvShCpJV8qASmHU2u+2aVS24c+hxJzbJYEV7Mr5gnyACQQR+HYEA/AVXRBCBP4gAlcFOv+CBN96dtvQMM9raZ1paLnl1+hp5UnTPP4AU6AaDwgRUwaEohTjjrE4vP/vkRf1/74s3lcn7PSbwC69vv+TW2x+aTPDsyN4dPnhg8vlnNU1aH+483A1lop6eAet/NcG/+ZU4asTYV6YWxdIb2YjC00LwSL8v6exBriI0ZgJ/RCiWnrCGDlVlUJ3NaJG9Ye2TE/ud0KUp+5WGY3DR7N8IzI6L3s99suDFYqVxU0fNgmeRJp2CmBR6FjCdhHRtcaBLMXJPcMk45wkXzTLY0kv7Njy7d86uS6Ts7uwef9sZ/Pobc0aDNUiL2yoyohFu2ZWKy6qYqhlQ1CxYLocjyqFqCsiYxHOAiOq3TVDikisKVE50KUATNlRGANBFedlS95JzDnzwpgta3rarQtW7O/5g+yACdS0CAfiraysezHe3I/DKeyuuuOCc8f9hWnNoCtmwUbaMSwBIzF8J/MiBlAiKxPRlKqhnCawMZqjAve66fz484Pxj72zZkpX+Niv3e4OhL7hVq0Tm1UPe/mjBgnU9mCirGjmi78hBlx/64O4MflmhSL9l2FfT5i8oPZ4rEXjMgNBCJJwhs39C0wBFg0qKfq4/B2aaMgPjOTZUdw36HR16ffKYwy7cnRLg7owx2HbXIrBGiKxnv1jx7pIi80g1kg/huHBcjjgRJLhAyIn74M/TQW64nFsgQ0LGNSiVW3Fk67R3Tz608dhujX6/bJoq9Uqjav8nJSpOtHE1Cqjc/7t8ERWD/l1ZgcjcBTh9yrMzh3GR29jmoRDUCOJWQphhg3k8Jg8lOPWYMqh6HKpG4JTs6HxDGR/8EeuXwB8RWQQ0YUFjFjxeJUx1S9HwW088r08ntkvkk12LaLBVEIG6HYEA/NXt9Q9mvwsRWLhOZJ95yphlq9bwBqaeBVUzUVVeCT1EGTQq/cq0n/8lR/10ShiKCIEJYgSXgDvFonPn9osaNam3GnB4bm5mpRlO45VVMZWFpB2IZD+S6wFTmRBKumumN/e++m5Zr1WrCzvomo3s9O2FI4ddOKj/PxtK94A/e1Gf2D1jZz46/f31F2tq05DLdahaBFxIDz9wzQCnMrVB4I+BWZSpVKCYIVhuAp7rIjd9uzv6lm79Bxxj7tI5/2xMwft/LQJT1iZu+XD+9qEJJTtH9TgcVyCGMBgXCLuVYJzDFWE4ngIOG1wQxA9BqSpCVtVaHN4x4+0bT+985m+zZwu3iw7vfLB06MaC0mYRM+racYvpRki1LIfZiqpw4ZnCq1AU4pPwEBjXPYfMReg8XEQ2barsoKuN1ISjqETaIIFwKj9DVaDRv10NzI5IgWqhVMLxbPk5odcvPX8KOD007QB/cWhKAtwttw49JPeTf9/U8uzAXeavXT/B3kEEdo5AAP6C6yGIwJ9E4IU3P79k4n0zhv68NNEhEQ9DM7IkUNI0Ba5jQVUV2QPop0UUqAq5fEQl+YOhEqrugjsOqCin6fD1AaWuHmU7XJlFNIQBnZHDG4MjyGs3DdCjAIvC1AHBNyMnvWLL7YPPve3S81s9/0dDplLw2Pu+mDD905X9BZqZwsuSGUtZ1uUuXMqwRKKwXReKKmCQtRuRAzQNTNcRi5chaniiY0tv5tN3HXRq2xwWiNJWg0/JPCEaTfl44ytbKowjXUHgPYS4q4IJDsOpgiI9f0NwqP2P5F4EA3c0pDEboYp16NiQf3xn/24np1oQKNv30RL3xA+/XHzP0jUVnela0xQdHukv2xyKFkLCc8EFMYiJVcyhchMeV2BTW6HLoHAFGglP85DU5XOZDaF58ITfeyjdcIQJxTZ88XM6lsqhaiFpp0ZlXdL3I6Fnj2lQPF3KvKhUwGaVUMT2gssvOvzWASdoL1aDJQiGEESg1kQgAH+1ZimDieztCJBS/7j7RgwPhfJ5j26XvXdh/5EzCzZFIrrZAIrGfIcPRnJfRADhslBGpS3Z+8eoJ5AAITGCKauWfA+6LBszmPAoW0jb03tS2kL4GoLEgFT87fyDOoiEOeJVm0VG1N4+Hq7ltAAAIABJREFU8Iqznrj6vAMmNvgd6ZXps8Xhz/z3i3u/mrWmpxFuokLJlKLAgJQlkwCVLLPIVovGaSgqdF1D3LMkGDWMELhVDN1ZXzV6yKmDr+nHntrbcQ2Ot+cReGFB8bBvVpbevtlKT08gCp3W0XMhnJhsNaBsnOv5fahWgrJuJiIKh2lvQZs8fHzfhR0k+CO/5+++jF/98oyfrq1EVhvOyR+YrhEq0dJFQg8pQnpX08MJWRlSWZlx/5qUpBKX9Ph8r2HhUZWYMuAe6D+6zojFS8BO/lnK4pG0i+yHSP6bDkWklTg0E1Qqhmmky35UN+HA8EpElwPMDwYPb3/WropN73lkgz2DCNStCATgr26tdzDbXYzAtm3bGo4bP2LMwQd3XDzwspsepd1uHfHpPU89+dltFZURMM2Ephmyv08Wewm0kejLDgAoJLiiL2EJBkkcGop0LPDFazWARKMZgTAhvyjlMUguRlaQSbpD8TOMOmUYY9B1B6qSEI5TGuve8+BvBw7oe98ZR7GPaWzU3/fGm+uve/7VmTdvLUT9tKxmSDh0Tl2ew/8y9j/uBP6kWDWN3RFQNBUipMHmcYRNA7A245B2+OGBCUee3DFgV+7iFbN/NltcJto8++H8Vzej0SExJQsed2TPH1wBwT0fqHEugTxdY5qXBh6vAksUomVD9evrBrQ6x4rDnPN54W2zvl99XrHaoF4cYarTSm9gasCTNtQOsdmF/DdlqoUjJLtYgkNBvrxcnk8RlM1L4j6RBICSBEXZbQEuAaD/cOO/yL6N9vG3VXUFMasKTHEQiphIxD153IiuQPO2uJls1Tf3je5/dfuWbNn+iXBwliACdSMCAfirG+sczHI3IrB+xfrW9z08YdSp/U5868QT+72d2nXtWpF/ypnjvlu9OtHM9dKh61GZEZHZPsrmEagjAEhffIrnZ/IkuCOwR5lAej+V4UuaLci/+1pnkj0swR9trwLUFC8oG2cgEa+SJbKseiaseCkSdhnycqNbTujT7YP69RuuW7Bw48lffre4s1CzQ5GMfFTarmyqJ+Aocy3k1+vzKMEJgFKpGho0LeQTWOhcSEBXyhBi60pH3XrioCtPSAtKbbtx3eyPTalU+/KiisHvzVk33InkZZbbpCtpQrNMKfZML5snYIsEmKrCs0OA5SCNcShuqXtAh9yZ8ary3FXLt7V1eMT0tCxJEhEEIDn5w/0a/ElSBmcyG+jbGfq/Uz/+9UwZPcoA+plAnyviZx8JBNJeO2AhbSffpKckT5anVUOFbdsgVjBl0mPlW5GbaaF1EzHj7L4HPDB18rizbvrXZU8efHD72UlnDfnhCZi/++OKC85RWyMQgL/aurLBvPYoAvN/WHTE008+ceOVVw98pGuPrl//9iB3PfTt9cNuf+zhrIxOqIwpMnPhgz/KAqakXyiL54M5Cf4oWyJBnu+oQRRHhYzspTi0Kb8IpW6gfM/fh3oCCfxxzqCphmQWe9yCZVciHFagah6qKkoR0U0vlnBYOK0+M6KZqEh44KoKIxSR/X2UOUyNg8AfSbtQQ77MBkofX1OCB24LpIVt8MRycfJxTaYMGdX5mgMZI+WX4FXNIrBaiLxn3lvx/IrtzgnxENkOpkO1COQJKTQOxUGlUyHBvsKjSFRYyE2PwkmUIRHbBsEYXM9EJJoDO06WhNRTKiA8JgEkyQNS7Zh+ExuXMn1yG/otfH3L1E/yeUaCPh8AprJ6SQC4kxSSvN5TWUIfRkrwR5lnKIYEgPRokhmJwaqYv3XkbecNOP5g9tGy1YXtJ9575+i+fY97/8zT+72UsjoMwF81uzCD4dSoCATgr0YtVzDYfRmBGTO+OenVl6ZefNOQW8a1b9/yd8tMa4QIXX/+Y9M+fPfnvqqWB0HNSkkwlQJ/8kuOSryUyJPlXr+/LlUalq1+sg+QsiDGjtKwnzSR6RKZKSTwp5vpsG0HrkMi0oCm0bFsEPXSNENQWRpczlBlx6CYKkJpUcRdG/GEC8MMy+yeUAiA+mOQ2Rg5XgGu6nCECVOPwOCA6mz02rUsW3THiBPPP6od2yVbr325HsGx/3cEvtgqjp/66YIntrHsNnEvC4abAV7lgIkEDN1FgqRfCNx7aUjEOHRidmsKqmIl0HQdnjBgU18dXaucegN9cPd74E/m7ZLlX0Yagknw59JOuv8Vonq/gD/aloAgXf8+qzeF+PzMoeyRTf2JyEa0LTR4dgzRcBVgrYz17ZP/8G2XdxmWisCWLRUNHnly4vjOhxzw7Xmnnzc5uDaCCAQR+GsRCMDfX4tfsHcticC7775/8ccffXbSyFF33JyXl7b1j6Y1f4loe/YZQ78sKGD5XI3KDFoqw+YXuCjTRz191LNHvXWpnkAuAWCqTKwQKNuROmEQqv8elXwpQ0fALWF7CIfToDBN9llJ9iR9fQpb9vNxL4pQWjo8lkDcrYRqkNGwDmrgp4ye62mygd4vKfugz6NvXsW3cXOZhqhpQI0VwxTrS+8cetINF/cN/yGbuJYseY2eBpU/p/xUMviDHzffsT2epkf1RlJSRbgVUJgD17agMh1WXEMolIGyygpwxv1sHj0EyAydB4282ASX4I8RWqMfygLKbCAgyDlE4jXaxy8N78j+EbiTPCLq/VOgcCr7+sf4Bfz55V3axu/9SxJA/GYEcKH71yf1ojrbEdY2o22TxOdjhp507m/dPAqFSL9j6A2PN89vsumW64eMYIykBoNXEIEgAnsSgQD87UnUgn1qRQSofETMx2f/+8ygpT+t6n7DTcNuaNo0s3hXJvfKKxvPueGWh14uixmqYNEk+KP+Oh+0kYuGzP8lARdT6NvVTZaBKRNnSJ9gysjJF0nFULVXAjMqz/rZOs0gwVwCegp0XZd1M0NTJQhMWCSZQcCPBNNseLDgwoGqhgFE4Do6mBKR42Gqn3mU4E+yUkjgmWRlqNRWjvxoRcWJvRs/+9DQTuSiEJR7d+Ui+Ju3WSVE5mtfFDw8b2XZ+XGeZ0LLhOPGpL0gYnEYQoObEDDCaSiLV0FISSJTEirI9o3kfegBRfbyeQyU1fN/J4Ef9fk5fpaOgKFf/k0RP/wENU+2K1C1WSVcJ0Qyq5dsgdhR9vXbGijHl0STEjl63JDnj+gCGitAg8wNS2698Z8Du7Zk3/1eeIUQobvuu+selhBs6MjhtwTi43/zRRicvsZGIAB/NXbpgoHvjQg88+xTN2/aUNByzOgxt7LfsU/7o3Pc+8C8W8aMnzTRQ2Yyu0ZAiwgU1K+ny94q2funcDDJfqRvVcoGEugjgWifLZwCf1IaRvZs0RcrlWh9woeiqlBV3U/AyKZ7D6rGwFQTQoRln6CDSkDh0EwNLlfhuSYMMwO242cXZRuhPL6frpE9ioqLcNiGXbkcxxya+9ZTo3tfVq8eK9sbcQ2OsX8isCAmmrz2wc9PLC8In1ypZGpxcOkvrSQsRGmNLQ+WZcMzVQhVR2WVLfX26PGANCpdylLLbB/hNgY1Rfgg5w1i+dp+pm9n8JeaGYE/KeYsH3Mo+0dF3l9KuoIkhfykoXztnPmjzwJlB+FR2wEQK16DehlF66+/usfgUw9v8PqfRe/pp5++vaK8vN4tgwePJI6LHIN8cgpeQQSCCOxKBALwtytRCraplRF4/PHHB8di8QaDB98ykjFm/Z7H7h9NnHQAB4/6eOzjT7x2O0M2ImZDVMUIqEWlDIztksWWDdNU/Woa51AVUwI5v/RLNTMqCxPQ89nBPvjzS7QEACUSpOxhsmePjuOziKmES4CQegaVHfv5x1L9PipKJarJL/cki5jOqSgGVPpBAgbbiE5t2Of33n3SFZ0bsjW1cqFr+aS+32h3fuXzDVOXbsMBPL0ebLpI4jYiTIPuuHATcTikvkfC4p4pyRmqZ8Oj90izz1N2gDuSqyQQSNIuUos82QtIzy0EBgleSTAorzMFPGlsTdck+YoQ+BNSKJDAHrU/qIgnLKkfSQ8edHmTODplHblD/YkMIS0Gr3JV8SVn97jr8jMbPvBHIC5pQ8coYz916tRBixcvPvDOO++8kR7cdvfzW8svi2B6QQT+MAIB+AsukDoXAfqSuOeee8alpWWY//73tcMYYz71dg9eRAB5cOjb97z43Mc3JGJpMPRGfsmVMiiMMnR+SZdDyNKwTgQR+sJ1yTWBQddCSYDnl2R9MoYP/uhHFslkb6APAH3wl9xGZg1VMIUAoPSY8yU0aD+JGynzSF/JQgJOKhtTaY9AKH27m6yMHdhWn3XfHccO+EcztmoPph/sUk0i8MN20X3yu6sfWV1m90A4C1YV+fqSjmMyE6gCjuvBjhMAU6GR/p7Ld2T+kgnlZN+fgOfS0wpp7iXBHiWtqeePSsPJl5QPogcMehFKTII/eR0zKvAqcLkHVfXljEgUnT4D1HjIHQsZaSQsXQQntmbjpWcd+chVZzV4cFfKuDuDvGcmPTN47eq1bcePH38jgESQ/asmF2QwjGofgQD8VfslCga4NyNAfX733XffOMaYOnjwYAJ+3l/NGFAG8PYx/2/spKen36ayfFZSqiAntzEqY5bstfPApY5fyuWD5kOZQQJjXDbUE2BLZlOSzGGpCUOkjKRGH9Vtfa2+lHRLMiMoGZVE7ghLxiSBPwKdZKFFeJD6AtPSMuBaZMdlIRKmnqwyhMKW3bqZ/uVdY0++5tDmbPXejHFwrL8nAt9uFx1f/2D+k+u28162Wl+tciLwPANx0tBjHnRVgeKo8Cwuy7me6z+QyPKu7Oujfj4ibPwa/FG2LiXzsqNlT07xF00/X9+SMn7Jnj55raqSia6qGlRVhWNb0Bhg6gxOIgGVFUHTN2y69KJjJgzok/FYynZuV6K382f2pZdeumrJkiVd7rzzzpsYY4ld2T/YJohAXY9AAP7q+hVQh+ZPwG/ixIl3CSHUIUOG3E5swb8K/FLho2M+8OjswRMnvDjU5VmZEFmoiHEYoajse5IsXDXZs0d6aFLzjwghKVuspBRLigEss3vUM0UlXZ/8IVkeVJJLAUQCjKr/hc0EybroclufWenK7TQ9LMt3CmcipHPmOFugiK0Vp5za9dVbbu4ytH0G216HLoFaP9XlpaLV8+/NvWNZgXdcsZ3RgEXzWMKhBwQXqvDgVtnkFgidRWGovni4IAYuiTwToUPqs5BjCNm8UXbQz/SlwJ9k8+70SvWsylJvsuXO97rxbeDISYY8fDV5JTvQmAPG41xlLs/Ndn8+458dx1/UJ+2Nv8rcffnllwcuXbr0H2PHjiV5GMoAppgltX7NgwkGEdiTCATgb0+iFuxTIyPwyCOPjLIsK23IkCG3ppi+e3sin3xedOLwEY89uGBhQceMrGbg3IRFX6yKn2WhPj5dD4MpOmzLhaEnwZ+0c9NAdWJi9sqyr+8V93/An+y3IpBHKRndF9wlgomqhEHyMVKHTVpxEerUwDzSeePgdiEa5bmlF51/5IMXHN/kvqZNWXxvzz843t8fAZJEeendNaN/XB+/aGOl2jBODwaUOaZ+Oy6gCgOeZSBeacPQKNFHtN5UWddn/XKXXD1+AX8pALjTw478XyXl3bET8EvSP/x3FdrChedWIaI7MFkVyos3VrZt3fCbKy7tOe7IA9nMvxqx1Gd52rRpVyxcuLDLmDFjBu8ueeuvjiHYP4hATYtAAP5q2ooF492jCDz55JO3VlRUZA4ZMoTIHfs0K7BsmWh576Ov3jnt9RkXGqGGsGyyWQtD1UKwXWJEkgSLLjMiJn37ShlcygQSQzipDQhy4PD7+yjjJ5nD0pXDF5DeGfxxytwIDTr1VoGa+oUEf0whvgf1YlUCbnHikH/kLbrqsuOHnXm0/skeBTHYqcZEgHpRf5hjn/rxD8tuKSjhXaoSMImIRL18doJKu2nQtTA8NwES/5H2bt7OrF7ZmverzN/vTj75kCEfSOQG/leKlBOi65rbgBdDWsiBE9vsZUetTaccf+jzx/Rp/ESH+mzz3gjoztn7xx57bEhRUVHrUaNG3UAkrr1x/OAYQQRqYwQC8FcbVzWY068i8NBDD91m23ZuqtS7P8IjhNCfm7b67An3TRm7cVO8bTxmwjRyAGL7KiZ0U0uK5aZG43vtyjKaFIZOgb+k7l+S5JEChLL/j4gdWpLQQYVh1QBI5oXEdlVFGIbLYvENaJiPwnPP6vZk/3M7PBqUeffH6lefcywqFs0+m7X65u9nb7y4pFKvp4aywLV0JFwTls2T2nwE/lJ9f76eH/UDyoxyyoI6qUfpV4V9mEeJZ2KE7CAoSYsaJglGvjyMB02jkm8lFL69vG2r6Lfn9Tv0weMO0T7Zlw9gTz/99PUFBQVtRo8ePSQAgNXnWgxGUr0iEIC/6rUewWj2cgQmTZo0ePPmzY1HjhxJpaD97giweqvIe+WVeQPefHPmpatWF3dMxBk0LYpQiPT5dHAq9RJJQ0q5+D/E3CVnkF8yf8Se9Bm+v4A/v/fPpXKxIqAToYS6tzh34Tm6aSgiGuFbjz+p85tnnd7+yWMOYIv2cmiDw9WQCJAbyHcr0PXr7zZePm/JuhPKE6yx0NL1uEtevBFfFkiWfaVqs/xNRCT6TVlkmc9L+lZTjlq2/UkDYClURDnrHS4eTHBwboNJVokl4FWINs1zZp5y0iGTux+M6S2zWen+CNt//vOfYdu2bcsdNmwYAcD9/rnfH3MMzhFE4K9EIAB/fyV6wb7VOgLvvvvuuZ988skpjzzyyFV/dwZg9WqR9+5H8/u/9+7XZy9duukg29YiqpYJF1F4ZMGmhaCQLZvrSdauqhvS5i0lEfMrcoj/ZUyNWsxTmXB5TDU1F7oaB+Pl8bxcY/3Jx3f/4JS+3f572D/Ywmq9SMHg9lsEqDw6dwW6f/3tTxf9tGTlCUUVanOLNTQtkU6dqNL9w3UVJGxAkFevasJyyZWGHjxomL7wH5FHqI+U9AJ1+o8p0MgUxqsCnDJwtxjZUbE5r0F4ft/jj3jloK6h6S2yULY/ZVioD/Cpp54aWVFRYdx6663D91uQgxMFEaghEQjAXw1ZqGCYuxeBmTNnHvPWW29dfOONNw5u2rTpLlm27d4Z9mzrFUKYG2bxPh99NLPPl1/MO2nrtnjTyriXbrvEzTCh6VEw1ZD6aY7twQhHJPmDcoNMkc19jJiVClwyavM487xQhInc7NDmju3y5x575IHvHXNUww9a5bE/9Cfes9EHe9WWCCxbK1qu2FB69Kz5m47euNXqsnVbScdYnGuKFuVQwqoQJrj0G/TbE+glWcFkUUguHjLTDMAhX2DLY6KqKj0sCpvnp6/v2C7vm+5dWn7VszO+/DulV6j1YuzYsY907Nhx3nnnnfef2rJ2wTyCCOyNCATgb29EMThGtYrA7NmzD580adKgYcOG3dyiRYuCajW4nQazsVzkLFuYOGDFslU9f1z4c4cVKzYeUFhYme84Wphzg3EPimW70HXy8qWKbpUAs0VGpmk3zq+/NadhvXWt27dc2K5jy4WdO+XMObARCnZFJLe6xiMY1/6PAEkULSlEy+Wri3quW7v1gM0FpS23FVa1LCu3chIJL8xdRfOEqnhCiryQswaZxtiKoiQU1alomB/d1KRR1so2rZqsaN8q5/vWrfBzDmPl+38mv3/GLVu2RB955JGH+vTp83mfPn1eri7jCsYRRODvjkAA/v7uFQjOv1cjsG7dulZDhw69/6677hrWokWLpXv14PvwYFSmKgbSeCEimwuRs6UA9UpLSuurhqaCewbT3EQ4olVlpUfKcvK0LRn1UGGlo7JlIGq7D1el7h2asmUby5FeXo56MQf1KiqQzi1kWgnbcDkXph6OZ2Sjsn42CoxMlIYiKM8DYvuzpLu7q1JSUpI1bNiwp/r37z/5iCOO+Hh39w+2DyJQGyMQgL/auKp1dE4bN25sctddd919+eWXP9atW7fv62gYgmkHEQgi8JsIbNmypeWIESPuv/baa8cecsghC4IABRGo6xEIwF9dvwJqyfyFEOaIESMe79279zsnnnjie7VkWsE0gggEEdhLEfjxxx+7PPzww2MnTJhwTf369feKxuBeGlpwmCAC+z0CAfjb7yEPTrgvIjB+/PiHcnNzV1599dWP7YvjB8cMIhBEoOZGICUE/emnn/5z+vTpZzz44INX/51klJobyWDktSUCAfirLStZh+fxwgsvXL1mzZo2o0aNGlKHwxBMPYhAEIE/iEDKBm7KlCnXb9q0qcXw4cNvDgIWRKCuRiAAf3V15WvJvD///PM+77zzzlkPPfTQjYyR2FjwqmsRoC/15JxJk0RN/j/d21L3N/o7Cf3SdmTtJ36PoLCzTVhdi2FdmW9qje++++6J9evXX3vFFVcElYK6svjBPH8VgQD8BRdEjY3AqlWr2t177713jB49+tbGjRuvr7ETCQb+hxEgOZL1ZcggBmpJcXlOUVFJTnFxUb3KSie3aEsiz3XUzLiVCMdjCSUej2XE43HNtuyQwx3T41wxdMMyTDMRDkW4GQ5VhcOheDQcrjJMVOTkhUujGWZhbnZWcXpWellmWta2jHRsb9MQJYFsTu29MLdt25b2wAMPPNavX7/njzjiiM9r70yDmQUR+P0IBOAvuDJqZASS8g0PXHrppU/06NFjTo2cRDDoX0WAQN6G7cjbtg4NV67f3LRgc+kBS5aualdYVNFm27bS3PJKO60qZqUl4m6G6zGFHChc6XPiJ/5SLii/WJHtbEsG6VXLOfd9Z6VrhQDnDgxTh2FoMEwlHgnpZZkZ4bLc3IzC7AxzY7v2Tdc0yste3rJ141XNG2GD2RDb8oF4dZY2CS6rP45AKvu3YsWK1nfccQfJQpEQ/MogbkEE6lIEAvBXl1a7Fs11woQJ9zZu3HjRRRdd9EItmladmQp9Aa/ZhgZbVsUardm09R+LflrWbfnSNW02bi5qWVpuNY7FkG7bCpgSgeOSvHAYZigDimrAsYW0HSP7Oz0SgifIh9Z3oUi9Uv9WyPv4N3/3gR/9qOCC+fsyqga7UBm5VzhgsCGQAEQcnFchbDKnfoP0DY0bZa9r3rzJ6s4HdfqxQ9tG85o3wZrmuSgMsoQ189KdNWtW71dfffXKhx9+mAggsZo5i2DUQQR2PwIB+Nv9mAV7/M0RePPNNy9asmTJAcOHDx8RZGD+5sXYjdOvKRFZG9eg+c+L1x8994dF3X76adUhGzcWt3JcFiIrO0CT1nZMMaS/sScUmEYU3GMQngqPgUzuIAGdStsqsLiHFOz7BdT54I5eO4NC+v/Uj3yPbPNUc8c2qqqSe4VsC/RcG5zbiIRNuHZM+tnqmgD3LNiJOHRDRWZ6qLx+Vtqmtq0aLzmoS/u5Bx+UN6tdeyxqkiF9bKnHMHjVgAhMnjz5+vXr1zcaM2bM7TVguMEQgwjslQgE4G+vhDE4yP6KwPLlyw+eOHHioPHjx99Yv379iv113uA8ux8Byu6tLUTegp82H/rtzEXHzJu7oseKVQUHlpXYGQKmzOZpSrr0Mfa5GAwMOpiiwUuBNyjQNEOCOcdz/JKtqsiSrScYmKbLzF/qlcr00fY7A7+dS8GpbalcLKDAE4DwPFkWZlAluJRAUFUhPFf+puEwwSHgJDkjhB49qITxBAHFChianWjeNHNF566tZvXq2XHGwQfV/75jPjYzSiUGr2obAbpOhw8f/ljPnj2/6dev30vVdqDBwIII7MUIBOBvLwYzONS+jYAQIuPiiy9+fOjQoXd36tRpyb49W3D0PY3Ahg2i8ZdfrjtqztwVJ33x9dzDC4us5jELmm6mQVHCkm5L5VaCWgrTAaHJUwlyj6W/M0WCMAJsEpBJsEfoi/aU1V7aGp4noDBN7pcCeqnsn3884WcJk6+d36M/USbRcen4OjRNA2MKPM/vDRT0Jr0UlgR/NBYXTBHQNJ9Q7PIELCcB09ShUcrQdeDZcQieQHqExXKzQ1t7dO/4/SGdW3x2+GH1PmvfHOsYS05iT4Mb7LdPIlBRUVF/0KBBT952223DOnbsuHyfnCQ4aBCBahSBAPxVo8UIhvL7EUg1aI+4fcTE7j26zz3tjNMCg/ZqdrGUlYl6s74v6PbZx9+d/+13K45au66sVWWVivSMhrC5Bqbo4EyBTQCJAarKCOfJci6BLj8zp1AtNgnkfNAms28y48YlkEthOSE8uZ2qGn4kSO2F+vUINCpUHFblPvRbgsbk+6nfBO7o/HR8Nwn45PmTY5EkEqFA1TWfJJLclsbpCtfHhQqgaAoc14LnChiKDlPTwW0H4DYM1QO3y2HqceQ10DZ27dL8m6P7dH790G71Z7ZswLZUsyWs88P59tuvjnj7zXevumfCfdcwxuJ1PiBBAGp1BALwV6uXt/ZM7u2Xp13487LlB9465vaRQT9V9VhXIYT+wwK0++CjRRd88vGMfqtXFxxUFfegqulQ9DRwroMLDYYegiDgx+0dLFtPuLLkCkFlXh/AyUxdsqcvxcxVmQJVS/b5yW148hh+to+ygj6ITGYGBZFEqI7r/+aukPvTv7lHRA5V/pt+e5zLzCGdQx6DMogy+Ui/FXAhZJaSJXsMKQsoQSP9nQEaDZ8TSYRYxQJUP6Zx67opj+k4DgyFwKcN8ASASoRCNurXD6884shDph9/XKdpHbpiTkvG6M3gVQ0iMHnSkzfFq2KZ115/89ign7gaLEgwhH0WgQD87bPQBgf+qxFIZfw2/7ymw8QHHhgx9M5R/wr6/P5qVP/6/oVCpM/6bH2Pl6d+ct0P32/rs72Yp9uWB92ISDauooWg6RGZybMcypJRNo9DUamEyqS8CgExVdHBYMg+P8rOUVkVHvEkCECpMEwN3LXgurYkYFCpVzcICAKu68Ky4lA1BYquyIybauiurqjEDwHhP8rXKQKeomuUDxSOx1VwT3WFx7jtKLbtQlVCBAw9LlN+1F+oQTFMMKbDFX4Eqz7SAAAgAElEQVS/oUOlaPlDPYAKhKJK0Ch7AxkDd2woKgFRf1wEIhVZm9bAhALDMOS8qExM7GGPx6DpAplpjtXt4AYfnXpK9zd69cx5v2kmK/7rqxMcYU8jkBQLZ7fdcsNTJ53Q9+1jTzrp/T09VrBfEIHqHoEA/FX3Farj4xNCRG644aZHTz/9+Of69Dnlqzoejr91+sXFInP6p2vPeOG5D66ZO2dVD4eHoYey4QkNmhoCU1SQAguXJVZV9s+ZRliOmcAegTtV87N39KMT0PI0mSED/dsAFNWD48bg2JXwhAXd8GCGYadHdSc9I1RcLydzS17D7IK8BvULMjOM4tyc9NKQrpamRdNKo2nhqrAZjuu6yVVAuBqgCiIDU0+hi5hlGXYiEY3HLNOqikUqE25GZRXL3F5WkVdQUNSgYMu2piUllU0rKu3seNzzqhJc564WEghD1aLQtAhUArVMB3cVOJwygzLtJ9m/lP2juVCRWtd1CRDtuC3BH91oPZdD0xSZMSQAzDwLgscQ0m2nZcv68/ue0n3a6SdlT23bhG38Wxe6jp489bC5bcOGtrePGPbAfQ/cc21OTuMNdTQcwbRreQQC8FfLF7imT++Z/744qCJeHrnl2mvvrelzqWnjpy9DGvPKTWj88Qc/nPfatM8uWbpkeyfHTlcVJVOydV2ZMyOyhCpLrJS30yj7R4xdyc/wJOChMq/ncZg6k/92KfvnxqAxGwpzoYDKwC4BQKt+g8x1rVo1WtGkSf3Vrdo1W9m4Ue6yZq0yV+fmoiicCac+YBGa25tlORKYLgTC8TLoxUXILdiKRsWlFa1/Wriy07Zt5U3Xrytss3FjYYvySssUnmYyxVA9EYZiZMEVftmaSr5UGibgR5nCWCyGtLQMWXImcopf1vaZzZQ11InIwl2pKeiJOOKJzaJJE231Jf37/PecUxo/1yQnAIF/12fmk08+PGvGjM+OGz9+wrV78zr7u+YTnDeIwG8jEIC/4Jr40wgkQYACrNSAspR36m/2swWQL4AiDnTle4PV+N3c77q++Mpb14+YcM+1DRmr+tOBBhvs1Qis3iryXntuwWXvvffNwPk/rm3DKPsVisrSLgE8x/V73FTD9HvquG+fq5IGH4koS8DjQaOqLrhf1hUOXG6BOxYUtQIN86ySli1yFnTudMDCf/zjgNkd27Wf36gRtuflobi6CCcTMNxYjsxNm5CzYf3WA5YtW9Vz0eLFB69ZU3bEpq2hNJcTENZk+Zq0CansrWh+2ViyhyEgmE9sIVEaAsqSvEJEFMr8hTVYlrWD0FJRtlm0bZG15pwzD3v2wn/mT2lWn23eqwsbHGyXIjB+/F1PdOnSdVbfvifulvxL8n6583fr73pJ79Iggo2CCOyjCATgbx8FtqYfVohFBpBoiERlayDRBLyqgeeUt/R4ab7nVaYxEVddOMx1qehl2IpiVKpKtEjXMwsVPWsDQrk/Q8tcA6jbgYPIDsvX6djFF3lvTnzo3v+cfOY5jx/T7bCZu7hbsNleiEBpqcie9vbSM/87ZfqNCxYUHsiUXIRCuRCKDpt67zRP9t3Zti3ZsopQZK8bAT8qcVJJlzski0JFURuqQm4clKxLIBxReMtmDecdfvhh83oc0XZ6hzbpP3dshfWMyQ1qzIvILqs3I3/RUhwwf/66w3+Yt/DIdeu3dC4rszIcT1eZlg4oUTieAVWjDGEILudIUH8glX51AssWDF2DaycgmAZdCwOkeUh9j7wSnrPNa9tcX9Xv1ENePO2UdlMObMwC/+r9eIVs37698e3DRj04ZtS4m5s0yflVKV4CvE2oV1KJxokqN7+4qKxNaXFl89LyWL2Kcis9HndCjs2ZGdLjoUgolpUVLc3KimzMzA4vT89M39A4F+vRJBAD34/LGZzqNxEIwF9wScgI+GDPiQDrm3G+9RDP3dZZOCUdY5Xbm6oinq1yKx08kcaQAAOxJqlUR8aqlP2h7yvZS0/SHQkOPQ41XKHo6VvSslv9rBgN5sNo/i30Nj8x1nmXMngvTnn+zpKKCmvQoOvGpcqPQfll316sQghj2rTNZ016dvpN389efajjhqGH08C0sMzyEQlCM0JSrsV1E9L9Qrgkp+KXPAkI6qoGy47Bo/cjJH1XjtwG4ZL2HRrO6dXroI969TpoVuOD9AVNa5mUhhBCW7gKHebOWXPYzG8X912waEuP9RsTjfRQYyRsE5Q1ZaYJV9iA7gCaA84FBA9J0omuqPAoK+rEZdZUVXUw4YG8ThLxAu+AdmnLLzy31+N9j895sWU2K923V0Jw9FQEPv10Vv+vZnx13B3jh15K96HyJWi9dbVz5Jrlm44uLazqtGVbcSPXEWHLFobHFZNRMV8SmXT5MBSLxwFGDz8c3ItbjkgkTFON129Qb0NOXtrSTt1afdmkbeSbnHZYFYiBB9fd/oxAAP72Z7Sr6bmE+C4PfPsRTnxN74S1trvrbmihiO35KotBRQIKleu4DYUEdwUBP0+WrOjLSWYpyCJB6qIRACRWo6RYAmoaYlYIHupXqHrTxWa49eJQWttv1FCLGQh1/5XgbarZmkK0fPHyHk889dTQB8fcfwnLYeXVNGy1ZlhU1vxubnm3p596e+j7788/3bLSEQ7nI2Z7UAwG23Ul85bkURIJB7pmygyfnYjJa0En6RSPSBwWHCcO4VUiLy+jok3bhnP6ntLr7e6Ht/+ix4FYtLvZ35oaYGKNLlqJlnMXJ3p/+Nn8kxctKTh2U0FFDsnfMDMELu+6Hrh0M6kHKGQhR89ENiIhKhVz2BaJSZtQEYFpeLBjm8C8TU7vHvnfD7igz/2nHpk+vbqUxWvqOu3quB8a/dJLLRp2WGOK7IzNK7afUlnotjC8qKJ4OqAY0n6Qc18GiNjrlBR0Xf8+SEDeci3AcwCVekIdWE4MrmPDVWJIoMwJZ2F7u46Nv+x2+EFvd+6U+TFrzkp2dWzBdkEE9jQCAfjb08jVgv2EmJOPxPyTYK3s6SQKeznu9o6KUgpFrYRC0mME+JLWV5Tkk7pq0knLk0+z9P+ky0Y2V/Lm5m/kWycIHQIGOMJwRQgON+AiCig5hWa4wTeRzOafIq3919DPIFAgfVCTGb7ITdcPm9Z/wFn3duvWbUYtCHO1nsL69aLRo5M+v/nNNz6/fHuhnS0QhWZmQtVMxOIOmEqSJiRzQhp9JKqsgtsCnmMgZJhQiJGrObCsEghWKdq0a7Dq+D7d3u7bt/trhx8aWVjTyrl7e7EIWM9cjgO//HJxv8++XNhv2bLibpadoYT0BnBYOhwjDTHbQtjkMBQP8XiZJMSEQhEkEgloKsnOMP8Biyeg8TKkhxMlRx91wLSrruh6f7eWbNneHnNwPD8CYrPInT+n4vSVCzefW7C24nDDS08zRQjCFlA8Bo3aIBwBJ3lvJPBHVRBOftN0HyRBcNeFK/wHZY/R3zlcYr5zF5w5SPAYGDXY2HE4zC5v0ipn+aG9O77RvWf917I6sDXBWgQR2FcRCMDfvopsNT6uEN/nwN1yqFP586mKvfAsVWxu6PIqMKUKqpIAFFuCOb+kRxpldFPzn2x9iy36IRcFz2cv0hcTETAlCCTwR5OnTKAGeIqUwxDQ4AoNLjchWASGlu55ZstZoXq9XkLmwdMY67ad9po86cWhRSUljYYMGTSIMih1JVu0vy8XKlO+/ubqc+++/7WRa9dVdaiq4IhE60PVIkhYtpQrIY07aa/GPOikY6e4UJiQpV3mabCtGKz4VmRkqPGuh3SYfeY5x0/pe1zjD/Ly2Nb9PZ+acL4NZaLeN7P5MdPf/f6c+fM29CmuUHPjaibMtExYdhW4ayMtjcSxXcQScZgm+R8r5BoHXSUfZB2KR6VhekCrQKMGzpobrjrunpO6505t0IBV1oQY1IQxii0iuvrHinMX/rD26rItvJNnR6OKm8bganAsLh+ISdhbyKKH6ouBS31Kv/1BOsIIAaH44I8T8JOfIwY3+T6x3+VLBSrjCckOV0MayhPFqHS2ou2B2ct7HtvusRP6tX6e1WNlNSFuwRhrVgQC8Fez1usvjZayELA/buu5Sy+Ou4vOEM7ajrpTBg1VsidFJdCnkOaaS8al8iamMhLBpcxDyj/Vz/oRi5MKV8RcpPfpRshkxk9AST7pEkAURAQQVA4h0GeAu0z2j1FphDIfceRV1G927Itq5lHPFKxB4q6JU+4aN+Ghy7Ozs4O+pr+02v975+XLRatHHnlz9MtvzLg4zusxzciSMi0OZ9BJy04JgXsKyK6WtPZCpoBjx6B4NnTdQyJGVakEGuSZ2047tccnp5zS64ljezeYxwKnil1aMb/Mjs4ffTbv/Hc+WXJhQaHXWLB0aOFMVCZcED3aDEVgWTZMI4p43IKhUR+ZK/sCNcP3PIZXghAr4F0Pzv9s0HWnj+jTCXOCvthdWoL/uVH5PNFz/pdFt61fvK0fc0KKmxAI66TxaMByOGzHhUqClEJDImHJx19aCx/M+ex3yuztDP4kIJS6RyR2TplBvsM7mv6ffkgM3VMYSJDcFlVIiGJwrcRrcUDGzHMuOGpcx6MzPw8ehP/a2gZ7/zoCAfirI1eEEBvqIb60jxWffWXCWXAE09dEDLUcGjXq0x0pKbzL6CYmuGzloydcRuxDSuxJybdk1o8yfPDFbKVFF93UXOr78kGin+sj/TIus4d+ZpCkLkhsV4Pw/LKIxzSIUDa2loRhRrrO/fCzDRUdOp/+bPdjBr1YR5Zlv05zhRDm96+vPuu+iVPGrlxW3EYP5VOXGVQjKkWYSaBY16Iw1JDsYeK2BU3zZEk3LazA0C3EY4Vo0jh94znnnvzSmacd/tyBB2JZADj2fBmXrBJt35q+8rL3P/7+nxu22i09PScEPROWo8PlGlTFkOLQIVOTD10Ot6WANhc6FNjQtFKAb0GDHLdg4IAT7jvpqKaTOtRnFXs+orq5J5GdFk13/vXjp6tud0vMhtlaA7hxgbBpIGHF4JA8ETgc6RyoSdtCx/btBUnCSAI8SYDjcJLgL1X29TN/yXoJSSLJh1//zmlJEXBN6kNaJBAuAMuzwYUFYcSREIVAqKzktPOOePzM0/5xN2vEYnVzhYJZ7+0IBOBvb0e0Gh5PiDm5XuWCs2170XAhVjYBNkFVyiRrl8oN9CJARrpsBNSonKsJ1e/nk3ctAm+eDwLlb/qhbUnBjDKCflZQ9gQSACQtMwkcqWpF2T86j+/J6p+MzLZ8LbiqeCXCaTkojZvw9FY8t9GJE5DW7VmYmesZ60aNhMFrL0SANPsef/idkS+++Om/KspMxTTzpTgx1xls8qdVNRiKAce2IVwhM01U3tXJKo3FUVa2Dvn5xrbLLus7+ewLez3ToUXQj7QXlmXHIdYUiBbvfLzinNffm3fhop+rOgg1P2SG83w7OUmw8l1RDIOcVAwk4hyKxsBVYgfHwJztMFHkHte7zdvX/+vYUV1bsKV7c3y1+ViJFaL19zO2jVo2Z/3ZWiw7kmXkQXMMcIceUi1J0IDigT4MFgccl9pYSMjckFk+VwqY+5UQwT043M/8EaCjrB6VeqXIt8z80d/8e6V/nyRHGwu2HZd2NNTvSZ9Hy6aeQInzEecVsLztOKh7s/duGNnn5symbGVtXo9gbvsnAgH42z9x/tvOIsScZl7sxyvjiTmXwFvZTFe3Q1OqoHC6YbmSm+G38vlN5eRFyiSwE5KcJuu58j6V/C2zgPT4m/r55d8pAOgbQ9BxkmDRIwcDTrc+WSamLzTmqRJkQqF6sYuY7cJCDhJeW+Q3P/kNRHqOZunHLfnbAleLTvzpF4XHjLvz6Ylz5q05BKw+0qKNUVbmizMz00OCBJeZLuVGyHHC0BhUkqawquA4VcjNNux+p/WafMXAYx8+6KCAYLAvL435a0SLtz/YeNn0Dxddu35TLNdjEd8nmYCGI6AwAwK+jZ4ZCsFRqaSYQETz4FpboXuFXosmxurbrj/rltN6m8QI3i19zX05t+p47KK54rA5n2x6cOPKwsMiag4MngkvkexVplIscdGI3KaSew2VfT1yjJa90K7jwQEROkjAnMAfSfcQ+KO2GKnmLf/uePR+soAiwV9yewZUVVUhmkakHk9mGOnhWvYGOgpsB0gQSVhXoIQ44nwjzKzSVSPuHXhVm67659UxnsGYak4EAvBXc9Zqt0cqxHttE4kFQzhfeQ74+izNK4YhLIAspTj5r1LnMvWqOEmGLpE3pBGr/JGAja4QyVxLZvuIxEHZPtnfx6X0iw8Qd+4LpE2I4UZJQldmFamETC4IkghCvdF+fzTA44AUvHXAjDTEnXRUJOojs8Exr4SbH38nM09avNsTD3aQESDCzFNPLbz6/gemTty02YmYoVzooUyUVcWhaho0WdJykj60JORC4N8FdyrBRBlMw/JOPKHrm5dedvoDxx2d8W0Q1v0XgZmLRadX35p94yczFg/cVsIY0/JsM5RrCKHDdT24rg3NMOHQ51CltguOjKgBO1YIz96OrIx41Wn9ut5/7aUHPNA6IAz87sJtXBDvM/fVtY8r5ZntnTi1qhhgIoy4Rdk4AVUzfNIGtyWhg5MXs0t90JQIFFKwm2LvEOwTApzugQT+KMtH6yIzf36/nwSHspDiE0JkbyAT0IyIlIJxrJhsvZB5XpdJ3VRNS5NjijkJeJoFW2xHXGxGZgO+8fax11zR8XD20f67IoMz1bYIBOCvtq1ocj5CvN8c+HFEZeX8CwXfFFG9ChjMgZa8QcGljhNqxaMev6QOFb1H4E66DCTLuz4a9AGgfC71SxeUvVM8DoUIIrI0TOxe2t8vAcusniwPUx8M/SawScf1b5A+I5gcWj3AoDJKQkoieCBbrHpwRQuo4YOmpbU/Zxwzjl1QS5dpn02rqEhk3HHnu/e+8Nwn13hePTA1A0IJI+FymGEDCSch7cQ0yiQJAdeJQdNcMK9KAr/DerSZe+EFJz04oH+b1wLx2X22TH94YCKGvPc9er748me3f/v9hlMsLwtEDCFdQPlZYhpsGL4gtEdraMFUGRynAqZmQVWK3V5HNJv+7+t63nJkc7b675lF9TsrSUpt+8ntM+v9BU+wDfXaKlURqWEJpiPuJEGcqsuMHWn12dx3siEvZs8ma8IEdMrqMcBKSrnsqHp46o4SMFU5bNeTbGCf8EEFFe7Lv0jwB8QJTOrUB+1AcAcqZRWJl5cg0OlXSVySiFFsJLwyqKEqWF4Jopls0y2jLh948LEBAKx+V1jNGFEA/mrGOu3WKIX4qj5in92YsOffoLKtUeoJUjjdVAiEWT4RQ/bkEWAj5hqp0Jf5LF9O/9YBTha+fsnDfxHo8zOAEtzR+zLzZyf7/3RAOnzQeei4Mu0nhWslAJTSL6newWStmY4hSXAcjhmHSyUW+ptrQLGicHhDGPUOe9Vod9qdzDx10W4FoQ5v/O23Vsdx4//72FdfrThWUXOgGumyZEXZPnLnINZiRkY2KisSMGEgRFq1SjnKK6ivT4lfc83Z91ww8IjHmmay4jocxmoz9c1CRN6ftm3ApOc+HLFyXaJROL05XJYBixvgqgZN08ATlUgLmWAuOYK40MNRcF4FzgvRtnVowW039bnljO7ss2ozqb9xIBWzxVGfvbV0il2stAiJehCu7uvzpZyK6A6ZLONSVk7X6X3K2PmizUSM8lwbqq7DtpOyLnSfkxUTTWYJPSUhb20uV+TzrS+OBfmAK+VfqG+QAY5CvdCerI5wx5YP1gx0DIUEF2TfHxdUWnbgMRsuj4GDgL0HJRzbcOeDl53X9ggWZOX/xuuppp46AH81deX+x7iFWJiNxHfXCOvrf7nez03JpUMBgTqyG6LEXBxCUE9KkoHrUQ8R9XyVSpcG8LCfxZPEjWTWTz6y0v7U1WKDul/oJkcvyQ6W7xPWI0CoSgFU/25HoI/e92UOJKOY5GEIHNK2tJ1LTDcblhGTN0LaXHMVmNRwzTMRV5sg2rD3U0rr08Yzdsyv/DVr2dLtlem8+/6WU0eOfPKJ5csrm0bSGsNjIcTilszwmqYum8k1NQTXob4+hrAiEK8qgGHGcdwJB39w9VWnjT7u6Mwf9spggoPs1QgsWCZaPjX1x9HvfTz3bIdnR4WZC0dJkwQQ5iXgWQ4MJQRSDbZtBaqpgKkxwCtA/fTiLYOuOWnUNaflPluX+wDFStH0s1c2vFex0eusO2mQBnoS+Pk2lVyo8MihiP4TrvSwJiKH45AcC1U6fGauIJFmQeQPKtT6D8HU7wfXt+kTLCFFnS2XXI9I+8CvnBDzl9i+xKaXmUMnJpO4GvXbyg08mS106JYthaEBhwglwt4xJiobM3rINirQuB1+vmPCBadktWWr9urFFhys1kcgAH+1aImlP6+9+Cw7Nvt+4S7M17TtsjRLmT4fuBELjW5DVMbVkpk8Kvu6fgmXAJlr+BGRGb1kL58sBRP4I/AWk+xDJsEfZQO5vMkxCfRkXcMni0hiiKQR7wCHqf+hPxHb1weAhCBduEoVdR7KzKHqaTBccgiJoCKhww21cXLanjUODQ6dyNjh8Vq0ZHttKlTK+u9zKy4dO3byI1u3eWnEoLaTy6cbIblWlHGg8pVtkc6YjmjEQ7xyBRo3MYquuuqCey64vuvjtc1zd68FuJociNZ58gdVFz4zadqY1ZvsNpZoCdWsL1n1nkNNGRHoqgEuSDYkBi3kQFGqINxyRM3KikvP7nX35QObPVQX11lsEOHZH29/dOXsgoFpIgeKG4EnTF+oWQozUxdKUoYqKX1FvZXUsEwtEg6nrB3BQvo0ebKFgjMCe9Tj5zN9pRi+fMglsCaksD1pZkpZrJTDBx1DPiwzGCET8XgcVjwh15BAIL1sh1jC/r2VSCVEzhPM1xGkPkIpvK9UoYKvxeHHtfvgjrtOuyAQg64mH9IaMowA/NWQhdqVYQr7i0Md58sHnPi8XgwbYaqWLPdKsWVGpV0Cf3STS9qvCWKu+QwzhUAf16BIoEdPsrEkcCOHD/oblYMJ4JGRQLI8S0/JdLNUfKKAkNp+/s2TmMKyhCEfeJP2VMm+Qb8kTMQPuvyS5WXEZeO07DcUBlROOmaqbJ6uEtngkW5rc9qe+W+WecH7uxKLurQN9YaNu/u7MY8+/PIwx8lRXC8CMy0Cy0lIpiDZhOlaWJaryJKNwD/lK+KxDTj55LZfXH/jhYOPPSxrbl2KWU2f65z1ovUT//lyxHsfrblYC7VULY9EiHUYRqb8/NluBcwQMUYrEM0IIV4VgyqqEEFR1WnHH/jcbYMOGd4ym9UZIXUCzYvfjg2f/9nK2zOVBlElYQCuDk5yR9LByCdlUH+ezPtJEEjEDFcCQ0UjnVLS4qPSLIFBDQlqoRDUUEESV37mENxvj/FV/0g43bd3S/X8yf5aCf58CBl3XHlcEtaih2afDOI/SBNYJBkZm0q+yTK0/DuNl7KHsOCZ5Si31uPSK08beemtB95Z06/rYPz/n72rAI/i6trnjqzFFQgBgru7S3EvViAlOLQ4BA/uwa1Q3AslQPHibiU4xYMGSCBGktXR/zl3NjRfv/Yr/AUKJfs8lLI7OzN7Z/bue8955cONQAb4+3Bj/V6PpKrns0m2S6EO8Vh/okYBB6lopwyMhFUfRGBWAIItWwRYKNjQaStJ5PvhQ9YBg/57Cr5LBKKa6eRHFD3QAPPX4A/Boqhx89Lau3T/TnEH8vbSQB6CPioswZZvOosY2gRBgIl29xrY1EQlsiYoQdWdguAPS4QCCJIe4kUf8MrecLMx61eDial69HsdzE9o59Gqapw94vD4lcv3DgEVzYH1oDO4gEOSqWcYjijHAOWFYWKH1ZwKPCcAw6WI/fq2nNm/R8VpPj4k5RP6yBmn6hwBBP3f/xTfZe6CHXMTbb4m1pgNUhwqGFxdwWY3U4GCjtWBJIjAsSyAbAUdYwNXnVmuVDbHuoF9iw4rnpm8/BwGNClSrXFqz7MfLLFqFk4wgE5lgcVsXtrq/Q384ZykAT9Nscsb9GA2m2kVDlvAFMw54yvRjBkYrMg5K3ky0fiDuChGM2dArz4LSKrDuU8GVIUDRdBaylT7hpU+hqVgThG16iGdjmUJBMkBwCkgOnmCWEnEjg21y5JRmCKDSCwAeivwJlvixPBuLYvWJMc+h+uZ8Rn//ghkgL+/P4YfxR5UKSLEajkxSVIis+n5OOARWIkEGBXj2RBE2Z2VP5zUEIjpKSiUFQ38aRU/1qnUxdatTQNoyMnDNAHKGUQ7BCuduJDfh76ntLKXBuy0aUsDggRX0MiNwfcTYOhK12kHg8Q+4tBa0SKj2cDQ1zVatERXwQg60WrGQXnUdtYdzCSP5BHUbowha9u5hGT77Nu/9++rHtPm7Jy/afOxEEV0B4fEg07vSi0qkJ/E8VoVAquyJiMPdks8gJIKmTLpnk+fPfzblg3cd34UN2/GSfytEdh7Vq0857u94dcfpFYSOB9ilThwcfMGh10GA2OiKRImrPjKqOq3gSKngMEoQakingdH963Qt2wBcudvncBH/mZs90buTV334HJyS/TxUwUVdIjk6DIWuXta1Y7m76JNi+ZfT8GfXZRo1Y7hMatXAUG2gYAmi4QHwim0skqTPWSG2rOolOOHGeYsqIwECmsGWbFS/h6dXyUdqIgeEdBh9Z0ueDmg0l+FBRY083tJEkGQMWcdW8cyiFgRpAVB9BjkKG8a96n5DFqA6KxQsKT70dnzmjYlGTnPH/kd+XGcXgb4+ziuw986C1U9FSDYD04VhLMhBB6BnrMBi5U5Eduu2FZFIJbG+3Nm7VIBB85+olPRqxGS8UHbFs7VL+O0f2ExaYACCUzrQPCHqjQFGERmFLxhdZC6RVMAqDA4qeEcx1EDaRYnP3yPglw+EYBxUP4hcmRw3wTZ01RdjKtiLAJiJRK3d1DMCEYG4m1uoLjXvOlfsF0oIqgAACAASURBVH0vMLQ+8TnHimFix/DB67/ftvWX5q5eWalZrMHoBpKEqQOEcvvwoWM5UGQ7iPZkMBrMUL5i4LHp4f2/Kf4v/8H/W1+oT/DNV5+qgXPn751w8FRMK2LK6ZZsx4q/C63QuxldQbEJwBEZdJjTLAtgRQAix0LpQuTs+MENulUoTP61hurPDqV0PbUzdgFr9TWCwIHJ4ELbuQ4Bkzu01i4Fe06bKgRZOG8hWxpNnTkdBulZwSImgUzpKYJNkBWiKBKjgqCoqqxiJ4UGHmFDg1YTeWz9Ekk1q5IqsDJGfCCsk3latcOJDwuOAouWLkTPqi7AgRHw/BwOLSeY06M630F5f2g5g5xdCv6oUb4GUGWCIFACm/QK3HxSxW+GVO/VqH3e5Z/gLZxxyh94BDLA3wce8Hd9OCrysF0ZYJX2DFbUX/10bDLq1zTLFuSfKGlWLRqoQzkt5axg+wBBFnJOKPcPpxtstPJ0EsTWBU5SHNFWyFqFT4slSgOG9B0iWscA5eilJXvIjAQS0dohOFkxigi84tDEJ7QNjYJibB9T52dgND+D1+1fepoqr6mCccJDAiGjgoNlIUEOAtcsjVe75+41hJD88e96PD+F/SHw69Nj4dpDh36ta3TNATYBfRIF4HgeGGIEUVCA5/XAYFtfFoDn0NMvSQxuU2P56JGNhvpnVAY+hcv81ueI+bQzl98fsnT9iX5WJau/THxBkrHCzwEry6DHzq8iIFwBzugGqpICrPIEihUwnh0zql7Xiv/CSDg1Ws26Z+XFPalPPIu7sYFUTOZwOKh5s4yiNpIO/Dm5f6qK8ybmJzMgITOFdYBFigPGxS7kzO+3LSh/thM8j3w9UWZYUZFpSc6AcyQDMi5s0bmFUVDPRlSFkVDxgQtiAoRFrZwMKv6NS2e7QthLkbeb/3rlYQ27mdW5cL6UYkPtZCj/EC1e8Lo5xSZYnSSal6pmHagDwvGgEAfY5OeQs6B4ffbSbrXcA8hnOTe+9ZfmM35DBvj7xC++6jheULIenSfA8Tq8/imwip16fRHFpIkplLQEjvSVPTRedhoxo5kU8vl4T7Bb0JXeFQPlVeSssAxamVKohgG9KiZGaMAQn2NUVZWJrIr4DGElViGUKEOIRCRGZkVJVUWZUSU9q5rBRBJAhyDOwlAHe8aAv0TonJ+mBsYqH11yO9vICAA5IKDXUkB0CnWgSZJcwK4reydr4YHfgmvT45+bbcXNR2qWEUOXLd/3c2RDjvUBlfMASWLAYDBoOaKyQA1rDToTNaO1WGMgk79qHzL0q1EDe5Wdn2HY/Il/4f/i9FVV5bbvT242df7B7x6/NGYihgBQWCM1ETboOJAcWlY3VpVsjhTQGxVITn4IVUpnPTdycLWu1fL+uyqAd3cl979+/Ol09ZWHzpXxpaAKF5w2QaHVcSzVIc+OzmuUroxcOlw0MSAi8EO6st4OCba7YoXaBVbX/NJ3AAmgKrl39lB/VV0XLruy9uypW814xZsByURFIQyL3EGJtnyRc4htXm0Bj/QbzTifMHqwOgQwmlzBJiWAwj+Veg1s1LdFj9zfv7MTzNjRv3IEMsDfJ3xZkfAN4srukvXMFEm95sVxCcCoglZJU100KxVM70CO3WsRhrMCiNYEWAFkebBZeOC5PJJKMl/i3bOdAnB9pQVTOmdCfD+NgcMdIqBEBh9PFJA5gYgMAzJBbz5GY0LTlxWQWcI43OyW+DyS+X4Z1X7J142xA48cRFGhu5ElzMzUKot0UlNUGpvkRJeaUETRci8BtPavlWUhleSR3LKHhJuyNplFSLGkT/gSvtWp33qq+gwbuHL90cNX68uyHjD3FYiR8vxSUlKob5+XtxvYrWaQRZHyM/Pm83gxfETHPu1aZtnyVgfL2PiTHoEjkWrl8AVHF128kVLM4JmdZmfjYooBDkx6A1jMyWBwdQGLLIFBr4Lj1WOoVjbz6VGDynYtm+vfwQFUH6qex3fF7Iq9Za1ilDxAByaagkIYDqxIfyTIN9ZiK9FiKq2jQe360GRZxbqbDBKfCqLxWUrrLhUbZ69BTqbdGKggTqOepP///8+Nc3mn1GzmlLXrGSGTK5FcgGP0YHc4qGIY27poMK2BP42+o9l34ToZedosEMYAdoxl1KdC/uIu10Z/16xyRoX//3MlPp/3ZIC/T/haq+r5zGLKT/NAudxGgZfAMWYgihUYGqXmAiBqKRyomMWkDUpIQdsWOmvQzAdwgA5sjgCHl0eDHxldyXlg8owC8HSWCWnTQwXwUwHiMIwI7UgJgKsCgCWETADwwjmCmHiJr/GaZwFNBTbrQYj2h8TIjskvNvbhhSiDidUDCE4PQYxLouJjzfAUydashOASq5LYNsZ2B0fbmSCgAAVdZzh4pfiD5F7pYqYSbdsR0ureJ3wJ3+jU8YclJgaMg4dFrN2790pLq4MBnYEHUSbAMG4gOCRwdcG2kwyiYAeDToWUlCdQpEjmh7PnDAmpWdV06o0OlLHRv2oEzt9TC0+YcWTZ6QsvKho98oFFYMHoYgLRgQIQA1isAshGI1htFnBjVWAc0VCllNuxsWOqdi6ZhTz61AfjyTlHs1MRD9fBK1c3D94d4zZAFB3AcAYK/rDah0QX2rBAs2ZKxdO4yiIKN3DZzBEwqy+BeMSm9h5Spa6pEDn3R+OC31FN0aa5Ob8tH/n+KbXhsIELtumV7HrZbqLm99TMmcP28x+AP4IVTIVazmDeM2YAC4haeQWs8j1x+qK2bcrXy7T9U7+GGef//kYgA/y9v7F9r3vG9g5Ie2taUzfN48idggjjAOw0m5VB+wDVhNlBznNwOP380I8KY9iQX6eCQDiqolWg4F1P/44dCWn4hxPb3/kgtDrpiMgjPF6yQUm5WNqA5EHBoolMdARAwAaGFnVE/QEl5/nh66h0k1VqWkuzjgiudwnYwA1S2WzmLAW/GgDeI1b921u/qqryoUOPzJs3f+u3BmN2IEQPKitQAriiGCiBXRRSQFUcoNepwDIWyJ3L5ercBcM7Vyqru/x3rl/Gez/tEbhwX82+cPmlmQeOP26u6rPwgqoDm10FA+8CLKeHFEkGg8kFGEEEIzGDYr0LVcr77Jk4sWrHgu4k4VP+9KfXxKy8f87S2SD7gSvLgWizOj37dJQni9w5bKtSjz7a30VOs0zdBUQZrVpYkDkWLBAHoulxSpfBteplLv7f4M8J/Kih6v4tt/rd/vVh1SZNqs7JVdrtzJvOTdcOWxpMDFvxEy9k1bOKN1gtEo2VQ5NpmgriTMukVl3op+oEf2jhJAoqcJwbVQ1je9gGj6Feqywrh01r0AMlJp/yNcw49/c3Ahng7/2N7Xvds6re0yvCiRF280+hOuahqxYIjmagVmCoSAOVY1RgRg0N0MwZ1bUI/lB9i6U2BzGAnfcBmSly3tu3Y31Cqr6XFqqqnnJTHy7YYI072cQF4+BUC6hgATxNVUbVsDM3mBYk8XNoBqcI/mg7WAVgCSaPsBpnh3cDs2oCvV+NbaYCw3sRUjSt/Phex/yf2LmqqvqhYw9OXjj3p1AV/IAAgnUOCCtQEjjHutAqLksEYCAV9PpUKFoky+kli4a2zZuXZMTh/RMX7SM75sMk1XPqzLPhx8+97JJk8+Uc4Al6kytNqFAZlnLLVKRiSFYwsHYg4mNoXi9ow9C+xXvn9sbQ70/vYXuk5ty75s5+4aVHXoPkCSzGpjlsNKkD6SSCKFHRh4oRatTZQItWQ6Mp5P5JCkv/2FH0oUsFyeXJq+B+1etnK0N++f1opKv68QtHnlp98dy9tv6Z4F6thuWX1KtaaAXJ+ddm2leOmOtNDFu5XU3xN5j4LCAJzjQPxeFk36CKxHlknCAJcns16o4iE+A4dxpNh0pu3s0CJp9nDxcv61PNJ2MO+PRu3g90xhng7wMN9Ls+jKqe8bbZTqwG++EmOvIEsOmq6f8RXCGqQrWvZp2CExrm91J1Ll3hovgME3/1kKK4gs6l+GlX31ZNCGn8zsCfc0Kk7Q9V3eEGTzcuSYk+1s4VW5WsDRTmFW2rcNT+RbMlodm/VDNC+yavhwyzNjnkBjJIWFeB5Uw0VimVLfLMq/S4ZkRX61+ZToFjOHvRldBRYfNmSLI3sIw3sJwrEOCpBQRWLvDHTJZtYNCjD9gLqFk93975s3p3zZmTxL7rey5jf5/uCMSqqsvUCVdmbPn5QUfGNbcp0coAp3elrnHI0EAFLAog9CwDRIoHnjwSv25ZZv63fXOOCsL6vEa8/WQej4+obY7vuLVSL/q78IKRuhrgghfbpAj2RNEGMi4usevgVM6iMwJm9OLrksyDrLDgUFgQdWYA95jETgMrN/AtQc7/D/DHLR99a/Xta09apFruxaqc2bdy5YpHK1YrOyF/DZf/mZeN4G/MkOU7WCGrnpHcaUYz2jex6KBFE0M0exfN6gXBH3J6FZAEAfR6EyAH2CErVE6s8Kkgc8/k0VO6tKnezG3bJ3PRMk70g45ABvj7oMP97g7mUPcUtSWf2mBSLxQl6mNgGbsWDE7bpri6xdavBAqDkW6Y2KFV0WjsmsICQVNSlQdJNYDOJc9d8Ks+FeQsCRR1obaDY1SgqQDIEcQn7FqvGNW39IGvYwkRn8d+rJ6GmtNt8C0s5QuiP4EM5KWb/HT3INvzm1UMkgE4IoDIJ4JKRGBljvr8aaaA6Dmo0tNXKPjDnF8k0qSZRgNVt8kC+thxkCzmtXmUnNiWeDX+V5oV//jT8+bffDtxvcXMu+hNXiCImESAYI8HjnGnqR3A2ECSkoDjU6B69UIHF0zr9nWePJ9HasO7+zZ9HntKSFDdxyy8Ov2ng3c7mdXser0hExBFAavdBu7eXpBsNQPL8QCiDYzECiYSkzykd93R1VrolxRG11CKOj7+By6azq9MmnfnQmJfg+IBjIQ8Y4aKXdDiSlTQRgX9+tDgGSPeGM3cGZ0RMAlJwRQPzPvlQGEMYCOJoLg9S+jSv0ZD37L/E/zxcwed++HhnZgvRo/7stmxkxdb7t15PtgvS+bUqvWLLqnQKM9CPz+S+kcjePGgvd6EkSt3GpUgnWTTAYtVPBE9/nD+xiQmRIE4pyP4Q8COc7qm3GYxxUViaZYw8A6wKylAeCvUb1Hyu9ApJft8/Fcs4wz/iRHIAH//xKj/zWNSbz+40iY18cQsI3vXn0jRQIgdGCz/4USH6Amre2imjJOHsz2AWbqUBajlCmkqMaIDu+CqSEyuu2bBBKzRhZORGijKDMfwrDbhyMCoDq3/qnJaj0RVFJnB6VNkicoweoFH1CbJrKrKjELsrEhUohLFbAc/k0PhhDt+xJ7qzsp+mmEpmwqE2ECviKBH0EctX5y+WxT8IbzEuDmVKoJRGYy/PJzJBI4UG+hZDqyQRzEUGBTGZKo9l5Cc9r85rB/V23+5pBb/uuOIAy9jGH9B1AOrN4DVZgOdTkcBsGDXAYfJUCQOZDUOKlUqcHTlwn7tcuUi/9oW+Ed1gT7Rk7mfqHrMWXRz1rafb3VmDdkZSTSBwhnAJjpA5tA6hKOcYdlmBw/eCq7845gJQ5sNalub2/SpfGT1nqo/sPXZ7qRHam1WNgIj64DgwhSBnqT5+zGcSJM6JBUFFVqyEWBcG9hAVQTa+sXKn8q4gEWl4C+u25BajXxLkv+o4KV1OJxiD37x8Esboh/F1Ro1vl4Rkx4SDx8QJy1dtTKUmJLsPUObd63VqOAPfzSO14+rdccMXbZLTvHW6RkvGsmHzQ4Z7bBoUwfBHxrkOyt/DM6ZIvCsAex27OrogddzIIIVVMYBgmqH/EU9zy5c0qAe+RPA+alcz4zzfD8jkAH+3s+4vte9qup9D4flx5FEPB/Kqs9YFpK0HF7q/YTqL005q5GDtdUhTedI+ztt9YjAjvDwysKCYsz7MtVu0BGiY3nCsZyo6FjCchhKLhEEdLKM/2VkVmVklTA0tFcBUUFaNAFeQJoekR2MrNgViZEZhjOyROXtycSFpICJiQe7pIKky/vCI7DILmB4W9zjG7X11nsFTWwycKwCoiOVZmViQQuxIIuCYZr8oWnoKJ6l8FXrQJnV7KD4tPzBo3DwYELKxLzXQf+AO8e0hq7tp+z69VpiCVC9gDBaq9ch2oE3IBjmwWaVwGQQgcj3oHTJgMuLlk5oXiQ3efIBTzPjUJ/oCDx+pXqFTzs4/9Dpxy1tfBFdiuDJ0kQYnoCAkYqsDmSJA051gLs+BVz5+1FLZrUOrpoPIj+F6p/9rppr7/Kofeorj7wEHQ8wipJ2OghK4kChJvhae1cFzOLFZgeKp3ChLFAQiC1g7JBIYAJR5wCr8VHcN8NqNfQrSi6kA3x4B/z2GxoF/JI1v66NuvGk2qDQhk0ePzVX3Lbt+KDYhOeZSlUO2hzSs85on6wk+o9sYa4cFuuOH75yNxEy80QwgCwJGveZdmwwJhM5z5zTOF8C4JD2gc0VfB4X+04BCxpw4aJfJwFnSkhYtqlb+Ux5yf1P9FbNOO33OAIZ4O89Du772rWq3vGVLatmgBDZiYU4Z6vCKY5wHjStzZvmmZcG/F7/m05bHIgiAwoXeFefpfoqUfZOJQqj5yQJZWaoshCAITKwkqIw2MYFhhFZlMhp/UeccdDZBcN4RQ6A46ngjJoN4gQkpnqA+KIyPLtd25qabCSuAU/1/pXCmYBCPwF42+HV7YaOuz+OVS23c6NSmeckYNFPEF33Hehk76T+UdSn/UNLDdESSSyqP8hu9Y55lujQg5C6/wrLl+ho1Tho9OJ1u3fdbCk5vEFv8AGMjkLPL16Hk78AomQHVseCJDyDUoV0d1d8P7ZFiRJuN97X/Zax33/fCCQnq969w7ZuPHRBrgkueXnCuECqVaAVZi0e0IUKChRHPJi451C6gHxm6qjGXxUP/PhFRPGX1C+Or767iTH7+CLwIxhNKWNsJAE7xqlhSoaMHEBcHmvTGS5y03z0sPJHZGy3EhBBB1bUvPgkv+g0qEqjgGLk4u+qfelvDva7kZdXX/3lbsM8+fxu3b57tZSXv8+LFu0bT6hcwftH8APLn9nBXN5vrzNm+Iq94MjEGYiHJk7BOQ+lxwj6FA6NXbT5DwW8LLaoNSN8zbJGpbFvaOQgIu+bFUA1xshzl/aoVrASf+ZN72DqzqA9qHo53R98Xv7/cD8xHEBzv3kz5bHzHHD73+Kp3vQD/MV26JyAn+nP9k1dNLTXZTyPvzrnV69eeQmCoPfz84t/H+f7jj72H+4mA/y9z9F9T/tW1auBUurqpYx0oQFRE6nFy2/GyNpBEfzR57Q4jtf2LppDvNOQSsVqkgF4l7LH2cwhXwF8EQ8Q5aJ59MWpADZ3ADu6Rds1Z2YswxmR0OcsyTGyti0+vC0ABpv2/4UlgPEAEFAaHp+Zkfr8YXUb5x/vma3yTF3mmqsAiiFiZQFOGyF2TQd4uH+axZLopuNk4DgEfyKlGRKcbmjPIx34oyeP4E8Bu5oJzPrK9/2Ldg0mpkb/pcJ7T8P/3naLPyozF0aOCgv7boIKvmAwZgJFMoAoYHKHHby9vSDFbAbCCCCpiVAgn2fUd7MHtq9R+X+Tyd/bCWfs+JMegcsP1aCJs05sOhr5rLzeLTeovA9YUQiCXpyKCqJkBV4vAae8AoOQAM3q5Fu6YGy+/gQ5Jh/x4/5xW/C5Hx4sM4lZjNQ9wGnjgp71djQ6wKxzGSt7Eq0C4hQpYZYvpcNwmuqXVgFFkFgRZKMNUrn4F537V2+Uo8Ifgj+cAylKWxwWufbIgYttMmVxTShYOMuelh2+mJmlMLnhBEBpgOq1eCatknrzmFpn5OAlexWbH6faDRSsGhGIoycqoi6t7UHbvtoEjl0bDQjSrg86q6KYhUbSSTSDWNI9g7CpLbt80SLrqjcxoX7y5ElAaGjoimfPnmXiOI6wLCvJsqzo9XqSnJzMjRo1akzTpk13v8m+0m4PBFNdu3Zdl5SUZFqxYkWIt7f3/1SPq6rq2rZt2yVWq9Vj586dLQihJrV/+5F2zpMmTRp16tSpeh06dJgTHBz8H2KYTZs2tV28eHHvpk2b/tSqVavtISEhq+vWrftzWFjY1D87gY4dO647e/Zspe3btzcrVKjQr3/7RD/gDjLA3wcc7Hd1KFW9kFtMXvkjkSNLs0hQTgf+aGoHHuh1i1fTYKT9m04g2AKmf+tBkN2B0VeK1GXt24CQggnOlRGA+WQlR2p0B1FMDVSIkKzoBFwKK7zCy0Tl6PJIQTIhSySR+FiNbkUOcC7eJzWAmMgAPMxheXY5POlhZH2jwS3JFFhpujFz1R8ASqbjpF1k4NX6JnB3+0Jb8sssLIfVPgewjKpBSiS1oV2Ns62RVvkjDK7YZbCDP6RAieTMJTt+RVyD97+r8f2n9vPT3ugGnTtP2i5JvjqHxIOOd6M8H2xP6dBs1vwK9AYeVJIKepcUy5pVk5o0q+119J8634zjfvojcPKOWnzYuC3bbj9hcslsNjAYs0FSohn8fNzBaktGGi8YOBZ0kgK88MQyYmClYd1buX33NgDgQ4/StT0Jgy5vezbdA3KwVMOBtgJUNIH2VljPlCj4Q0EcGihj9S9N3auBP6Q5I0QUwKokgWywg91ojhk0umpTz6LkQjpgk2bs/PqpNbMuTbt75Vn9uvWqzq1exXMjBGELhE63f+S3h9UtCgTP7bLXnRC2Yrsbl9PoMHOgIjdRlIDHRotTZ0MFHdjyIBr/jyI+YqduDmngD7s5aN8vqXYQ2Gjo0b/yqLa9S05+k2sQExMT1KJFi4i4uLgAURTdHz9+7Orm5gbe3t6xGAu5dOnS/nXr1v3pTa59uuqoLm/evPdTU1Nd7t27l8fd3f1/ekc+f/7ct1q1ahfMZrNnTExMACHvNkpv0aJFfXv16jW/devWOzdv3tw8fUJLrVq1jp44caL61q1bWwQEBDwtX778+Q4dOqxfu3Zthz8bv9q1ax87dOhQ9cjIyPJly5b9LyX4m4z7P7XNZwf+EhIS3JOTk714npcYhmEkSeJFUTTnyZPnpRMY4Ziwt27dKpCYmOhauXLlywQRyUf0UNWzBR3JS7ey0iXN3FkVnJmPWq2ePtLx/P7j32lRanQTI1glVyDGSpddA75tgH552pf2mskae35B6ssrnUFJpGISlUigYBQ5hV1ox+KsKspYIcgM7r6NlnrnLDcGINUMEFNYfXpg+Mvom18Sk2+yd0CJaZxf5U0AFZ5iaRwD6AFe8CAeyw/314+zPz/bBIuLPNJXwA4so0UuaV75WnfZSfgDlVEBwR+udu3gC6/UvGKWMl2aE5fuez+iS/TWp3L7tpqzbcjog9euJuVm2EygM3qCw6GRvnmGAMswwLMSWOwvgNMlqeOn9Ood2rPU4rc+UMYbMkbgdyOw8xep8YjJ25clpPpldsj+oNd7gdmSAEajEQQJv2ss6DEWjnsF3ob7L6dNa9q6blE4+bHy/87/FDPh1q7EkR6QnZVF5DojZw5rfOpr8IecP+rxh8zo9JU/Wv1D8IefW6HmBhYmBczMi9ieg6u2DawIJzT7KpVB4JbO4w/7mooarRotIri75KR8HFwjU5V0GmD6HV/wdRJI5C614eRxa7c4XrkYUfDBESPYbHa6/tXaIOjVijgRG7zIYzRSURy6PCD4w39QOR/hQWVVkBQ7CNwTaBFcaH7vMTX6p7fe+rMvgHMbDIWHzZs3N2rfvv2PtWrVOnzgwIHm+Fx8fDzhOI719PRExbLuxYsXbpkzZ0773WSjoqKCHA6Ha+HChe8SQmzaPA/yzp0767u7u5MaNWocwJ+f+Ph4g6+vr+XFixfGhISEHD4+PvG4H+fxDceOHauclJTEtWjRYh/uIzEx0eDj45Oiqqrx5s2buby8vF4EBATE//5zxMTE+OGfoKCgZ1hhTElJ8XFzczNrSkItdSUuLi5Lnjx5buj1et358+eLBgUFPcTX7t+/n69YsWJXPTw8kq5cuVKK53n7wYMHa+fKletBmTJlLqUD/FxUVFQOhmHY3Llz323atOm+ffv21Ttz5kzp9NvFxsb6x8bG+uXIkeOZl5fXqz8CzNHR0VlTUlI8AwIC6Da//zzYUo6Ojs7s5eWVGhgYSD1b3wR4v+kE99mBv8WLF/eZOHFiuM1m42VZZmVZZnx9fe2FChU6P2bMmJEVK1Y8/fLlS9fg4ODD165dKxIZGZk3e/bsz990QD/Edqp6qrCYvPQnkC7mRX0XrmBft3PTMnyd4I9xkobTyMNpGb+ad5QeLIILMK6VLrpl6dEEoDR6w+kBYhjZfKqJaL7zJQhxOUG1oxyDqCrCP1WgUehENREgOoPKyYLgaTF6Vp6p8w/aCWJ04VcPf5koJf7aGIC1eueuPZHxK7IaoAblRGjtjxgD2E4US352ZBiJOd2E2B6yBh0LHCvTlAqGozlLWjIdmrJS4z/tgVFwaeDPAd6QqGRXAsp2a0Jc+nyy4A8nuNbtvl+/Y+fl1iyXGVjeG0SRpR5+1H5CkUDHAOgNDrBY7sE3vZstnDP9y74f4l7LOMbnMQKr9snfjJ+6ZZZVCTIxhkyQYksGjtMBz7qC4FBBz7qAjreBw/IrVCljOjt+aNXWJbKRZx/b6OCP47nNz6feO5A61E3JSmRBM5AnFPzJ/wX+cLpEqRxm+SLnj8p8ce6RNC6gRbYD6yZBgvrY4eKrPshXJOhUmQp5t+Qpzx1Kq9qlB3ZR56FC5NlfOt+8eb68WUgRixUtebl6rRpLc5UwoRcpLmdp0yUNEF45+aLpjoiT3R/fe1U6+pE5s0HNAorkCrJdB0adi9Z+ZhD8ObS/VVx+c1rlD62wkCKDrV9a3cSqIGZ+4ye1gcA9hQZf5lg1JLxhlzcBf+mv5f79+xvXq1dvV+vWrQ9ERETUw9cWLFjQf+rUqRO6deu2IiIiolWWLFnijxw5UioyMrLk6NGjEylzqAAAIABJREFUF1y4cKHyq1evoEiRIk8mTZrUt3Hjxjuxk1S3bt0jWEjB1w8dOlTz22+/XV2lSpWdd+7cqRAZGVkoICDANmDAgLCBAwfOe/TokXuPHj22y7LsjvvetWtXk27dui3/+uuvtxw4cKDWw4cP8/v4+CR069ZtyqhRo+Y5Abhp2LBh4yIiIro8e/bMJ1u2bC8bNmy4OSIiol3Hjh1XhIeHD0v/2Vq0aLFl27ZtLTds2BASHBy8Dl+bOnXqsBEjRkzr3r376qVLl3a5ceNGsebNm+9u1KhRxLx58wbhNj///HPDCRMmTIiKiiqdmJgITZs2/fn27dsFnjx5kvPYsWO08hcXF+c2evToabt27epgsVjcDAaDuUOHDkumT58+Jq2Kee/evcCwsLAFhw8fbmCxWPRZsmRJ6dmz56xvvvlmgaenJ/Xa/fHHH9uNHz9+6pMnT3Jg1bVTp04rx48fP+yv2uZv83387MDf7NmzRw0aNGhiqVKlnhUuXDiS4zjm9u3bWX755ZeyOXPmjD137lxpX1/fuBo1alw+f/584aioqOxZs2aN/h+rJVpsexMi7J8RX9/2i6mqRwoLr5bt4OSruQErfwpW5LR27uvH68ofTm1ptF1NFEJbwzS1VwcOyQiMa8Xzhiy9mhFSLta5WuMArmGWryuA6AFg4QEkp/zChFIyEcCEal8OBOBBpzgAjA9BuJlfenp4ZnzMw7o6Q9YU76wVZoJHpdVg9EsEyITVUwXgGAO22HJC9PYw8/PzDU2MFVjFChyrgizjJiJwGBFM44HTOH/pwB+jqdpwV3ZwhwQpQMparnsr4jJox9vc+B/TtouWXOw9JHTJQmAzAcO7gkNCCx7k+2BmrwtIdisYeAUSE29Cm6+K7164oHf7P/ML+5g+V8a5fDojgD/Sw2fcnLJx5+OBDj4ba1FV0BvdQEgRwKB3Bbug0so8w8YDIz6ALq1LzJraK+cI/GH6mD4lzrGnf4ie+eCwfaCLnAVkakqgAoPGzbSRq4CCugPZAQr19sMM3zTBBxaI7KCgYELmQFZVEBkR4mzRiYGFTXeJUXJEPYwtjs3jTp0af1uyYaZN6dqG7N3TUHfR7K0/JKckuHhmtt9kGFAeP7SV9PbxiR84rEO7QhUNh5y/ARQEblx2dtiqJRETXU0+bCYf/+uiQ8cmPpdzOawuBiObGexWjGrE1m4a+EOEh2plLaUEgSBCQTofYnUTGyago90RGRy08le7adZ1I2c2DXnba7Rnz55mTZo02d6sWbPDP/30U218/4QJE8aPGTNmjMlkgoIFC95u0qTJrq5du05r3rz59YsXLwZ07NhxIwKztWvXfmOxWMi1a9eK58mT51ZgYCBSfdyvX7/u//PPPzcIDg7eiOrycuXKXQgICEjeunXrF2hhtX///pqFCxe+UKFChXt2u93v+fPn3Pr1678OCQlZh9SXWrVqnTaZTInHjh1rYrfb4eTJk1UqVKhwrmfPnotWrlzZIyAg4GWZMmXOJCUleR09erQ6xuN17Nhx7fLlyzum//wbN27s0L59+7XNmzfft23btoZYoa1Tp87Bs2fPVt+yZUvtBg0aHD5+/Hil6tWrnw4JCflx7dq1bY8dO1axadOmJ1JSUriqVaue9vHxiTt37lzd2NhYk4+Pj3Tw4MGKJUuWvNilS5fVq1atCmnVqtXO8uXLH9+3b1/zw4cPVx01alT4pEmThmNlskWLFgd++eWXEmXLlr2eO3fu26dPn671+PFjn86dO29euXJlu9u3b+epVq3aVZ7nLUOHDp155syZclu2bPly+PDhU6dMmTLyba/ln23/2YG/yZMnjxg9evSUGTNmDA8NDQ1PG5jg4OAdGzZsaLpnz54mjRo12l2+fPlr169fL3rv3r3X4A/LzrjKQe5Cjhw5HhYsWPCqsxyN3A2KvBD5X716tUJycnLWHDlyXAsMDLyTkJAQ5OvrG+/v7x+HIPHp06eBuAqyWh181ao1f8mWzf/e2wBADfwt3cXJ13KmgT8q8HA+6ErXafeiLQn/G/zRPEtA3ytXYEwVznFZ+zUlpFSck/PHA9zyA4jPA0KyG6gYFSJqZs6suwM436cA2aIBfM3aCvZXHQj3C6TGnBtvfXm5uY64pHpkrj6RCay+ESAwBcBbSyGHaxzY75YyP/p5lBR7uK4LvKQKNXwJW72yItA2J63sSSoQBIE01PK321dlnD5XoIIdPCDBkUnOWr7bV8Rt6NZ39aX4kPv55ZJapnHDHkdTUtxdjS4BNHJLlBTgeAOu66nqWc/JIAovoFQJn5vLVgxpWKgQefwhzzHjWJ/HCCQmqh69Jlxaeeh8bAuH3h8Uxg30Mgss4UFh9VRFqjBmMJAk8FBfJIWPbP5Ny5oQ8TG1fxFcHV/3eO7DY46+bmJWUBAU4WIXwR8me6CJfDrwh4bpmtWLgwImUDFODSPeUF3rAEmf+qx28/IzSlfVbwITmG/fgMobNkTMku1mQ/ee7brmLGa4BmZwxCdC9rkz9+6JT0j26dW7XbdipWEfGEB38oC92aJFKxZnDXJ/MnZKh8ruAYS2Ky8dslacPHH2cV8/v7v9e/cYULAwnLNYwHXXlsfdN6w6OIwRM7mArEU30pYvg3m+dKbUrF+I4pzjtZQfOldgq/r34K9JlrUjZjb7D/DzJnfzzp07mzVt2nR78+bND23fvr0Ovmfq1KmjR48ePaFVq1ZbNm7c2M7ZyTHs2LGjDgpEnJU+U+/evRcsWrSoy8qVKzt16dJlTYECBWLMZrPh0qVL2X755Zf6TZo0iWjUqNH+3bt3N8Tfw7Fjx84YP3784PHjxyO4nFqwYME7L1++9MVqIYK/r7/+el3Lli13bdmypSUuNsaOHUs3xT9du3ZdlS9fvmiTyZR8/PjxyoULF6auB3369Plu4cKFvbp3775y2bJlXdN/ZmzJlipV6rYgCMbLly/nsVqtbiVKlLgVEBDwKDIysgRW186cOVOpUqVKp4ODg9dv2LChAwpAtmzZ0mzatGmjhw8fPgn3d+LEicqtWrU6mJycbLx48WIJh8PBlSlT5kLNmjV/Wb58+Ve+vr7mu3fv5mjSpMkhVATfunUr98qVK0OGDx8e3rZt2x3OMbTdunUr31dffXXgxo0bOY4cOVLZZDJJZcuW/aVGjRoXVqxY0TJXrlzRmzZtalOkSJFrRYsWvfUm1+9NtvnswN+MGTNGDBkyZMr48eMn9+rVi4I/h8Ph0a5du20nT54se+rUqVqVK1c+XqlSpWtXr14tnAb+7ty5U7xXr16LDx8+XBHfgyuXkiVL3po9e3bfatWqHcbnHjx4kL9z584bjx8/XhL/jV/K2rVrnz1w4EDFMWPGzJswYcIAvGG6d+8ecefOnSwsy0OmzAFi2MiwIb16dV9I7ZffwEVfVU/msyYs2G8kt4KQK0cwLzet8peu4ofPacKO3wQfry1fCKrcjCCLnsAZK51ls3f+kpAKyPmj/QTHq42Tk54f780piSoDVptOx4uiqkoYDM/y+aN8A1oNBWNxNDxlAC6UtjzbPDou9mZjhvVNyJ6j6gwwlv4RDCWeAkQ5rQNcWJCuVrXd3zHU8uxELQ/2JfCQ6szXRAGKFkWnffzfvP1eAz/nnZo+YsBBPCBJzi5lKdWxNXEfvP1NbviPaRv8se3YdVnErl0X6xj0mYDTu4OoEmB5FhRJpPM+q+hBFuPBzzc5ZfXq0S1r1/Y99DF9hoxz+XeNwNVnav7eI/b/dCPaWNCh+oCJ5TWwATogOg4csp36/xmEV5A3QLgxd0aN5qUC4cGbdD4+xEgh+Du5Pnrmw+OOgTqbLxAUR6BrvSyDqGrgDwURREY/P6SQGCHFagGdkQGbaEZoRac0zMu1Si/lYtU8VjQJK9wnfYXzl+0vQlYv2vqdv3eWGG8/9yeEMdjtVqP/7XtXy7YJqTysfpd809Nz+35c+OvEHzf+HDZm/JDGJeuQPTgOyyZdnfPTT7sHTJw0uGXpBvptTnsTSuqb/M2pjWeOPGstOUyg1znnQ6z+qajmNWhTLi24KpTPiFUxo94ENqsdON4ICoMtbgHszBNo0DL7iiFTG3Vz/j68LlL81bXAyl/jxo23t2jR4tDWrVtfg78RI0ZMmDt37tABAwbMSNvHnTt3CixbtqzvyZMnKyUlJWWPiYnxTk1Nhe+///7bb7755vucOXM+lyTJ9OTJk8CIiIj6bdq0iQgNDZ03a9asAbiPNWvWdMH2LLZdp0yZEpYnT577WPl79uyZ68aNG9u3a9duQ1hY2ITJkyePxe1/+OGHNshHHDNmzOQmTZpsrVq16qUmTZrsjIiIaJZ2Tnv27KnTpEmTA19//fWatWvXdvr95/3222+Xff/999327NnT9N69e0H9+/ef37dv3/nY2sZtz507V6FChQpnu3Tpsm7FihXdgoKCHtntdvcLFy7kz5Yt27O0Vn/NmjVPnjlzpsqlS5cKo+q3R48eywwGg+rp6SmZzWb6c2W1WnWSJMH169eLT5o0acyPP/7YMq3IlMYdHTp06Jzp06cPmDNnTuiAAQOW1K5de+/x48erIYZo2LDhkZCQkDktWrTY/VfX7W1e/2zBn5+fH3h4eLxCwQeuSuLj49lq1apdPn78eBVk2FaqVOny9evXCz169CgwNTXV0qpVq8irV6/mad269U+VK1c+ceLEiTIRERHBWbNmTTx58mTpoKCgJ3Xq1Dl16NChio0aNTrcuHHjn8+fP19o7dq1XWRZhmHDhs0NDw8f2KxZs0MHDhz4YtasWT1z584f3adv3yWEEOPFC+cKu7m5UfLsXz1U9WQue8KyfTr1al4CVg04Odu5vwk9tIrfH4E/OhHgexQjyA4vYEyVzrBBPZoDlMRVKc4uoj1++YLUuHM9OUgismimrRFBURSVMzKMPu/DTJlat+fdy0cC3PVKfn54atyTvd0MJv6VW6ba4R6ZKq4AKIkEVkSlLMA1vWS/USbl+akhEHumkcH+BEwcpnlgmwUrkAj+NP++dJG+/1HxSxuT1+APg+UUD3gFeW1ZSnRpTTx60Un1U3rMmHV6UNioNbNMpiBwyDgOHEjOQi3DyujuBUZOBxbLE2Xy5OCwwYMqTPuUPl/GuX6aI7DxqNRq8OTdmwXITjBZgmEN4BBVYHQ6QHt3WRTAy8CD/dWv0LVt/vm9+uYeng3jej6Sx9kfn466uT9lnIuYmcW2LhrGE0nz8UsP/hDUKoqBGtUTzgE2wQZ6Tg92uwQoBpa4l9aWXYsOK9jGDRfmr8n2zy+opeZN2nZESDF64HYCdmUZPYDhVXK/IXU6FKznvivNqw4FD2d2JLecMnb1urq16h8sWNx/vyw41H17Ln77Mj4maO733UpkKkruO/3lcPGvbAh/MGHZgkOjXY2BNGuYtn2pgb8OFMVV05FQtx0VOLRZlSTQcXoQBQkYVk8Nq9Hnz06eQKuQgrN7jaoV+rbgb9u2bc2w2tWwYcNDu3fvpuAvPDx89MiRIyfMmDFj6KBBgyj4+/XXX0tUr179WGpqqseXX355IGfOnJFXrlwpu2/fvrrff/99P+SxFSxYMMZisbhevnw5K/Lc2rVrt2ngwIELZ86cSXnLixcv7tmvX7/vhw0bNnnixIkTChQoEJWQkOAXFxdnWrNmTQesHmK3bvz48WG4fURERNu2bdtuHDJkCBZwVmXPnj2qWLFit7DjRghJwW1mzZo1KDQ0dFbPnj1XL1mypPPvb83t27c3ad68+c4WLVrsslgsHvv376925MiR+rVq1aKuEadOnapQpUqVsyEhIevXrFnTKU+ePFHJyckBZ8+eLYTq5TTQhjy/+/fvlz127FixK1eulA4JCVlVoUKFi02bNt1iMBgYBOayLIt6vV7q1KnT6h49eqxElfGGDRvaBQcHv07N6dev33fz58/vFR4ePgrHISkpyXPTpk1f7d+/v+nRo0cbJCcnE3y9X79+70zk99mBv/Dw8BEjRoyYkiNHjoTcuXM/UBSFNZvNxkuXLhUMDAy0bNq0qX758uWx5nsVBR8PHjzIfPToUfQFWtOwYcM96OeTZvzYsmXL7fjv2bNnD6lcufL+cuXKXStcuHD06dOnS6ZJ2kNDQxfOmjWr96BBg+bOnj17YJ06dU4fPHiw0vz584e2bdt2ndks6TlO4rJly4atPPrT/1fVP1U9k1VMXL8d5MgyHJipPQrlyDlbv1qaR1q719k2xTISjVD7rRKI4A8EdyCGcmcgV9808IdqL0kUzxQE4UFJnlPdQJH1isITSeEYleNFm2x66Ola9DgAZ4fUI7WS7hxelKJYA7MVKD+Bca/yPUBpFHeIGr/lqR6kk+XkZzsHJz4705CTExh3XgHiEKhuDdjfmVOnvyP/R5Ioflw7+EAqU+RlppKd2xPXTrT6+qk8zl50FOzaecyRqCg1swKeWOIDvRGd/bXsTpYQUKRXINpfQMuW5XbMntGpfUDAu7U9+FTGKuM8P+wI4Pd2xOLn01ZuvDiEMQSBRFxodYnQvHAt25vhZbCnPoJA98QXE8KadW5dhfz8Yc/yz492ZU9cz3MRT+d5qjn0ErJVUBYrocEL0dq+uNhEta+MwElH6SWikgqCLAHPmcBqQSUwA4ohyVGmtvuKBoNy93bOm9T09+KulC/XLjiyUidm8RSsLBhN7qpZSAaZe2nt8G3l0EptPZek53dvmPlg4qbVR0cZeE9wCCkOk8nEizZgFD7VOnZ6xxYl6vD706uGJ/U69sPJ/TFfcYw3EGxFE5Fy++jYyx5axi+2rtGDHyPgFLR6wYUzPs+BIDuA0ytghUfQc2DVkV99U5L61L2NUjSt7du6detDERERFPxNnjx5NFbg8LerX79+FPxNnjx5XFhY2NihQ4fOnz59Oq2atW7dGn8nG86cObNP//79vwsKCopRFMXlwoULAadOnWrQokWLzQMHDpw/Z84cuv3SpUu79+nTZ2loaOikKVOmTChcuPC9Fy9e+CckJJjWr1/fPiQkZMOQIUMmIfjE7Tds2NC2Q4cOG0NDQ2dOnz59FHL09u3bV7lNmzabEWA9evQox4QJE8JjY2Pdu3Xrtmr58uVdfn+3oOtHpUqVriOnH6trefLkeXL06NFCmTNnRiNuOH36dMWqVauead++/fr169d36Ny587pVq1Z9PWDAgLlz5swZiWrmzZs3f9m1a9etNpuNoFbAxcXFXLJkydt4/gcPHiyH7WPspK1YsaJLyZIlz5YuXfra7Nmz+w8ZMmRu3bp1jy1atKgd6gzwWFjVS0xM9D59+nQ5WZZ1ixYtGjxhwoSBOXPmfLR37966X3755f4KFSpEHj9+vNy7+p59luBv2LBhUyZNmjQtLCwMyZPIntVNmjRpMPIZ2rdvv33Dhg1fVapU6dLly5cLP378OPPixYsHTJw4cfjSpUt7du3adWna4G/ZsqVjq1atVoeGhn6HhNH69etjmRxJpA3Sttm4ceNXXbp02dSnT595M2bMGHD69Om6bdu2/SE6OtrHy8tLqlSp4tmxY8cNL1eu3Fu4sF/1l5LWrZXt5+rpuCSakfvazNlZAXwN/tJMnnGmo/YpTrBFDaCNoDrcgLhUOEuC+jRzcv6MAC8QtHEA8SyAgwdA8p07ijocAAbUnRoBDGaAFy7wLGJ64qPLnfnMpY+65a7fE6DaA6fFgQwQowP72TL2Zz+PlJOO1pOt90GvI6BneVDMIjAsrmCRhv0byntd+Ut76o/AIJ46pWb7g0VX+Z5fsU7tiUuz1/5b7+rL8b72o6qq/utOq9ZGRJxtw/FBIGJrV3UAgwlbnBEcNjvoeQzNS4SgHPBy0/ppFYsVIziuGY+MEfggI3AvVfXrN+Tkjgs3hYqMMRuoCuZN8CALHM3adrACGHQOkJMeQbVyXidmzynbLCch/2VX8UFO9ncHuX/c2uLgqlsr3JSsnrKs5Zij2ldSACRGU/Ui+MO1sCjpgOEI2KVkp/+pAURJo+zY4AWw/rFPmnxdJqx4Cf/t4Af2B5etJTavPDrr6Q25qgsEEeJwBYtNAIkxg4VEqzmKKrfbda0VWiiP1wnIBOKFffH11yw/sCAumssu2Y10ec+xOhAEAWQ+HgpXMBzr3rvRsJzF3S9BDOj2n7jbavn8A9/FPfV09TQFgiRZNfBH1Rw8gILen07wRy1g8I9KaSJIIwLCgKgKwOpEsKqP5NHTW31ds1n2t85ljoiIaNG6deutDRo0OP3zzz9jNwyB3oSwsLDRCH4GDhxIASW2YDt16vRjtmzZYkJCQlaePXu2yr59+6rjAnb+/PkD+vbtOy8wMDBRVVXTlStX/A4dOtQQK3/9+/dfPG/evF64j+XLl/fs1q3b92PHjp02bty48dhijYuL87darcyaNWs6duzYcfXgwYPDZ86cORy3X7t2LQWEffr0WbBw4cJ+169fL9itW7dNly5dKoaFD6yEZsmS5dWLFy88EbShufQf3Yc9e/b8bsmSJfQcEA+MGjVqRNp2SM+qVq3aqa5du/64YsWKtpGRkUVQ/BITE+OfM2fOh15eXtabN28Wttls4O7uDnv27KlatWrVU8OGDQsPDw8fmj179uR8+fJdevLkScG7d+9mHjRo0HwEfomJiR4dOnSIwLZ05syZrYGBgXejoqJKoEp67NixU8ePHz9y//79DerVq7c3a9as5uDg4KXYVt+xY0fDYcOGzQ4PD6dV3Hfx+OzAH95AgwcPnjp79uywQYMGTUl3satj+bpmzZqRhw8frlKuXLlLyPl7/Pix/7p167oOHTp06tChQ2dMnz59aNp70uThI0eOnNOqVavlFSpUuJEvX74YlKj7+/ujbQqEhoYunjVr1jfjxo37bty4cX1wJXD//v3858+fL7t79462W7ZG1M2ePXvi2TORRfz8/N4on1ZVb3grr7bNFczHO+h1L4EA2i79Zuas/b+z8ocVQCfo08yetec11a8L2K0ewLlVPqcLCmlGSGX0WtIBRBGw3vjClnyrFse88pZVxS6pfklGU65LrEfekwCuDoBcVoDIfI7b0zYlvXpexDVb8GTXrBWnEFIGXafpKhNgVzXbve2jzS9OfaEjMcCrqUAkBvSMHhgUD/N4+2H7As8x3e2MCDBNwEIz3tJxAHEzpz++BQJBdG9wzLNg+87EWPPRu/hCfIh9bN72vH737pN2OxzurENxAb3eDRySDTiGgCg5QM8yoNexQNRYcf68Ht07fl1kzYc4r4xjZIxA+hH4+bz6RejEnetepnpnISzy51zotIJJGYwrBza7GdzRg1K6b/m2R9ExI9sGzv4YRjD2qlp+96IrOzirdyZsldJ+iqSZPEsMR4UfIIn0eRS9SYoIEtgoqEVbG4JJGUSGFDEGJLd4c9kvsi+p/3XJKe7u8GrXj9e7H9v5az/5pVdB1eJJ9KovWCw28M5qhOcp10ByiXK0Cak+uVKj8vO9BJDWbDk8dP/2i99YE338jWxWkAWsnrI0opHRJ4Fouh3brU/jsU3bll9ujgWfWeEbZ544EBXizhcHcyILeh1NGwOGMmhQuYyVV0abEtHSRRWA41naiqeqX4YFhQigMDaQ9bG2BSu6V89f7u0TgNCSJSwsbHmNGjUOhoeHf4PXddmyZT2WLl06rF+/fuM7dOiw1jnP8+PGjRu3efPmzvHx8W41atQ4lzt37quHDh1qNHLkyDFoGt20adMDsizzKPBAXuCgQYMWNm3adMWYMWNm4j6QXzhu3LhpISEh8/r06bMKBSXJyckehw4dqrZnz576Y8eOnYlArXv37rTliZWwMWPGzO7QocPK/v3703sOPfOOHTtWISYmJn/BggWvWywWvn379luDg4NXr1u37r/avvgeNHTGzhwm1ixatKhnep++S5cuFe/evfuaOnXq7Jw2bdoY3B7FnvPnzx+BKmOe55Xq1avv0ev1cOnSpVJLly4NQTEG/n6uXbs2ZM6cOQPj4uL8XFxcrMHBwavwfAkh9IcaW7pz584N3bZtWwiCwYCAgCfdu3dfgMdLSzRBq52pU6eOvHv3bl4XFxdHrVq1dnz//ffDCCHoW/hOHp8d+Js+ffpwlEz36tVrKQ44ev2pquo+cuTIsceOHfti6NChcydMmDCoatWqV27evFkMbWCioqKy1KlT55KHh4c4d+7cDhUqVDj55MmT4l999dW2hIQEAxIzy5cvf7Jly5b7t27dWrdYsWJP6tatu/Pp06cB27Zta4GrvMGDBy+cMWPGyNq1ax/19fVF9c7XAGCrU69G5KGDx0udOX2mcqVKld6o+qeqz01gjRhoTzw8UsdFmxhCrYG0lWv6Sh8FSunbvxr4S7OEkVQTOEQvYA0VI41B3Zqi1Yu2n3t6a8z5TS+enW3OcMl0laqAD7h5FLgakLl6F/AQrwOUliD555aJD2ZuZBmR88jXtzUxtdmiqg8NAC9dJPvdQgmPL4x1xF76wo2Pj3d3syiyLclfSraBjmXohKUhPrR3SWfojCdAwV9aYlI6tPf6lkebAxUsahCwWdotMeRvP5iQIu/sS/FOvll/spOHSapncIvph8+efF7K6JoNFIaAQ9DcMniOpapnzDhOSXgCXbo2WLdiSbMun1pm5Pscv4x9f7gRwAXcxFWx4xasODmGNxUAm+ACPIc+cgACVuzRDgZ4YJVYyJ75xaMF4Q2bVchGrn24M/zjI6VGqf77lkUdTYmGQgzRA1FYyj6m0WcU/KGrs0Rb2WiYbBcxK1um4Mli0VwGRMUCqjElrk6rUlMqBxsRIFBVHbZzn16EsvMn7F+qJHsUYxxuIEoS2JkEYDyTYoN7Vx9YqalvRNqZYZv40JaHzZfNPbLCkezpjXGNet6A7V9w8bU9mLq4XYccReBcuk/Crp99t++6pScns+BvYCT0SUY1L87jmskzzo1p62H8BDiXUoEYLpgZAjLB+Efl/veeAAAgAElEQVQzZApSomevCqngl538bZ/a37eMf+9Ogd2M1NRU179K8HjX9waex7p167osX768a1hY2MS6deuikTQXGho6A8WY8+bNG9a/f//p7/K4CNi8vLwEbP3+r/0+ffrUJ2vWrCl/ZoeEPM+UlBR3Dw8PzGj9wwcCRU9PT+u7irlLf5DPDvxNnTo1bMSIEVSqjagdHw6HA9BnKEeOHLcOHDjQMCgo6GmRIkV+vXHjRv4HDx4E5cqV6zGqgLDfj+INf39/ePnyJW0NoOJo7NixlIsQFxeXqX///ss3btzYyGAwAMdxSs6cOW/funWrEBpYTp8+fXD37t03rFu3rk1gYGBs9uyBL06cPF68TJkS1/aePVzVh/hQsupfPSifRFj5pRi/fwmBuz4s8+fgD7kgmvVLWrv3N/Angx4cxBMUXfkL7oH9se1LJwlVjXMTU653SEm8V58wDhesRhHeVdGbsh728Mm/nJD88WjvIiTcGJp8b/lEDzf2hi5fuy7A62LAHF1OtDyv64h9WT3pZWJ+o4f/Y99A9+kgRjVJjb1Wn7e9Aj1r1xRpitZQphMZzmvE6V9FTwIVbTTQSFMB/wf/T/O4sihBgkveXqMgsPgcQmq+8xDwv7oO/5/X5y86N6D/wAVzjHwREFVXENVU4IwctVGUbDbw8PaA1ORoCMisJhw9MLN83rzk/v/nOBnvyRiBdzECd1JU3xHjz+68eIOpmGLzBkbnSqtLVqsFMPrLYnWAm14ExhEFHVsWWRDcJ/PgIu8oj/X/e/4otjg0PX7Lo6sJzRH8gcICI6NpM0NtSdG/j4gyKLgQJkCr7gyP7gcMiA4tHs2mxKu5i7nv6zKzEEaAvc6XTQNB22c9DTvy0/UwVvI0sjpWSbQ/FGo2K7rq65EFUcTgzKSkf9PM3+mDzi05fiCqs6suCzgEG6jklaPv4NYj6nQyzHGKPfDjUsGHqqqGAW2277l1NaUmr/gSrPZRzh+hsrvf3BBAU2HjA/nTmHqE4E9QbCCTVKhQM+fBCctqNPmQCVVvwyv8/17ftPeliS5WrlzZEYUdoihCmTJlrmA03fXr13MVK1bsyt69e+v8URrI3z32v+H9nx34w177/v37v8K8HbxZdDodEQTBUbp06V/R7sXV1RXtTvTz588f9PTp06zIcUhz3d63b1+jnTt3fhkVFZUzV65csej+3bhxYzQXTst4VB88eJDbbre7vnz50iNnzpx3jh492rhLly5Lhw4duiA8PLwf7nv16tUhu3fvbmWxpLoUKJD312/69Z1TIFeBO29zQ6nqzsL22IObWDmyCE8XdhrI08BbWnav5vdHVbQU/GGfA32vtGqgpOrAproDMVa+6B5Iff6eayu6GCOAhQNwmAAkFsAuARiR+2cFKPRKm6CijbbECz1T722azatJxD1TsbPxZitvdzzJCZJNb5DcjHo+033PoIpDIJP7OfXJ5qUv7h9r5s2aQaeaQUBsxwFwyFvGc0RuDiUsOzvACPyoPxe2PXB201a+NOmNOtzrIVXJn+pRaFBHkunrn95m7P6pbW9EqXkaNeh9KiaWz6Rj84DZpgBnFEHEFAHgaavXbkkEnkuEJUuG9uwUnOs1v/SfOueM42aMwN4Lat3ew7dtEtk8XnbwBJudAXcXE5htVmB4AxBFAKP6CnyMTxNnjKnbpn5ZOPJXorX3PaonFsdNuHnm+XBeNfLoRQ8SmjYjsONAdgpAZFkEhZHp948wCqA4hKiuICkOcJBE8Ysvi8+o8a2RKkx//3h5Uq0yafiuHRzx9RQkgVjhecrAUe2CizYme9IZOdO34VjsWJLcZ/l3O2fpiCe1/dDpHUkTpn/VqGBtcvaPANOi0dfmbF57or8Ln42AatQ4fxT8YaKH5oygtYF5QF4jWo+hcz9hJLDJqaCyVmgZXGnGN2MLv6Ypve8x/yf3f/jw4brz58//9vbt2yV0Op21evXqhwcMGDAfVbr/5Hl9zMf+7MDfX12MtNXE/9oOeXtppdz0Ev0RI0bMW7JkSe/x48ePatSo0UbMEB44cOCyY8eOldm7d++XDRs2/A8vOlyhpimH/+q8fv+6ql7yUyyR85VXW9tyzD1QKDFYBobjQBFlkGQWdDo9jQeijvWqTFM9aM9GxokEvaBMYJW9gNGVveiSE9u+VZzgjy4nsReJ79BcmOkjigdwYQGyiACPWABbnuTraxdIqbdrYPVU5XVA9CaZ0WX+2c2rxCGXzHmPgM79IUCsXri7ZoXl5YlmnvAKiJhM3QqQgI1WBdr62Fn1w/mMkbTCH3YxBINWEURFMy/TnBG7iCJhP5B0ZR+6lQlrQXSVr7zt+P0T2w8JOxC+YP5PQ0XJE3S8D0i0CoFWDjL1F+MZB8i2GKhfv9iB7dt74Yr9dcXhnzjfjGNmjACOAM5TYfPuzli55Wof1aUo75A9gEV6GWFBJgxIsgA6XLgk34BG1T23z5tc6uvMhFDV5D/1iDmlNti87OQmnejhbmQ9wG5TQVF0wPAmEAQFZBHb1jKwOgCzNYXSLRjgQZV1YLamgt4d1MJlAyIq1PBabOckUPWSImPypGhQTQYQ7563lti5/fhkSfZ0S7aYCWuwprRoX3dKoeLGs2YR0MEBWIVTVBZUwoJwYn/0l7u3Hx+oKgZWFFTw8nBL6diz/qDMueGBykmcKMqqLEs0Rg9N+vZuu9734N7zrQysH7V4oUkeCADTYo8YZ7AKTpQqD4rMUscAxiCARYiD/2PvKsCjuNb2N7IWTyAJBA3uxd1C8OLuUrTFJViQICHBIUgp0OLuLe5e3LUhRYIlhOhmbeT8z3dml5/b294LXCDCDA9PsrszR74ze/LOJ++rMVjNofMHNCkXyBxLqzVIi34xTCqKouTt7W1PhE+LUWSMPlXw9wnXac+ePc169OixLS4uTuPh4UGrjoxGI/Tr12/L0qVLu/5d+OBjuyck1kU0/95XeLNyooF94A6yEWXL6RMs5a8SNcCySNCKxRSKsJEC/ngK/pDTXmb0YGWzAMt/c02Xu1dThgmkWp3/5LpXgO5jhG0EoAABeMYBPCwMr240syY+d9W5uD4B73x/gC7XIwDPOAA2FaC4DHA0i/XBT1ttcadqOEuJGGcHpMUCDZJUUU0iKqdENzZOpuAP9zIcLycivQF6BC0ArAw2Dap068BmzWl2z9lkHVeg9wSGKYnyQen6uHqHFGvdctzply9FL4bzAJvA0jATisc7OevBkpoABo0ZXPQJKbt/XRJQubIWtUDVQ7VAurDAnWhS4Idxe3ffeepWjOhyg4Z1ApsggsgQ4HgeTIIVXPVm8OIfW6aOqN+xXQ34NS2Jn0kkcdu05taRpCdiBcGIGsVuwIAeTFYRdDoDmFMtdG+0SmbQaHlKjYWqQhRIMSIk2+IJGJJTJH2skGR7rmE0ROBYnSwaeeBkvaQFLW80ilpBMmh5gx5STLHEyYXIEmuUrbZkltMyxJRqFrUaF95iFomG89RZLaC1WmSQJRYEQQJnd162cjGsyRYPHGhBr3cCEGQQrFoLa8uicXfJxYkWHSV3VsAfbs52znyq6auAWCdnVzBbcLMEsMkJwDmbwC+39u6cJZ2re+SxJ4Sni7tIHUR6soAK/j7xamDZ+datW7vfvHmzpK+vbwISQmNlFFYUfcquFBLRY5UsL35ZpiV3igOxARI+A0kFhsZOETQp7jMJBAoMkTwEJKQLwI0EpZo0kEp0YIUCL7J6txsEHg32MYz/P47zHdb6vxCwXHFT0JtkAqiCibA0rqyEPx66gPFYucTIZSt50808Lph5bSXU8/f/mTH49MorXklWolJGmKONB0ujHegV1IAs20DSEbBxnmC0FUv0LdWjP7jX3f2fxvwpbf6xbaEdBgzeu3zJoq3fGdyzAyEGsIkccJg8jzKjohUMOgnMKX/C0OGtfpw/uzmlH1AP1QLpyQILtyUMmb30/CyBza8RwYUmg7BaAoIsAMtzoEfPdUIUNKzut2vyqBLdC2ZRCHfT6ji98nnYlcPPhrNWd62edwUkrDalmkGj14HVZKbbDU0tYVmwWcw0dIqhX8JLIOvMpqx5DVd9i3CnbUw8SzSiSDieCEZkXtEQPa8HDachqRYjz+l4IkkmxmJLZglnpRk2GoOOWK02RsM5s8ZkCzEY3FBXjhWpdKOGsQoWjhCBESWrxGuA4zkW6frAWecs2czO3P2rCQE3r74sZ9Bks4M/JQjA4D5pz4fGKhZRsoKzszOYzDa6Z4pgQb5BaN6x1OwhIVWD0sr2ar/p3wIq+Ev/a/SPIyTksrucuDlCNF7pJkvxoOFMwEjJSn4I6GgRAZIoo1alQw4IdwiUBELUgdQGAsdBqs0LXJwDzvHupVeA1v8k6NwoXYtyIOczywAYCIAiV6Mczihcg0FY+388h2XAQnggRACD1gqQ6goJd6umvj7fy/J6X4AzvAY93nH20gzBBsDplHAvQ/A/fohJgErYl+b34cO4iOFhPeUylHQSJEneAC4NrniV7t6GYdI/xcvFa6R0w4YDz5hSXZxlVHsHnioLaDQ4Jwas5kRwcRYgmw+J3r8nrGrBgsyzDHxbqkPPpBbASvXhU25s+/1KSiCjywMW0AGrlcBkSwUnZ2eQLKmgEy3gwb+yzJtat1Wj8nAgLXP/os+RWluXnllnkP1yMhY9iDZC5SORvUDZW1BXiANZkEESLaA3GCDVYoZUWyKIOqMxsHnFOY2GuIekxXKumBgVvmH1idEG3o8+yGOpCj7I08plGvrFQ5HDJCwBQZJAZgTQ6FkQ+JeJYQu6ty0boFelINNi8TJInyr4yyAL9XfDJOSyBoTrHcxxJ2faLHeyOWmSQIP8VaJdVQ2REyYHY3jAXniG4V7q+ZO1QB10shEsFgwP5wdGk+tPVuvzgNPqzajhKYkyMXB6QmSWIOscoWmAEtVKl2QtkViJFXkrR2Qbp7UBx6MnAOt3WUYQQBRk2ehqMccV4qWYggb5GWhZG8ZsFVSn1VJZJRwbhncV8Oeg9EOwqjzg0oiwhBFiLX1D4HiIseUQ/IoNCGF9W85jmFzpRlbq79eIcAOG7v7x5xXH+xDwBJkXFB4xDGfLPAXqeoMENutTmDK5z8TRI8pPzcC3pDr0TG6B9UdIh4lhvy03sUVcRN4TLBhp4JFY1wZ6TgesoAHO8hSa1XPbNaRfsa4lfD4dL9mHmpa8IE5bVz5c/+hqYgu9lAUYkQedhgGzOVXx+oGWpsfQB0zMjQalAMQCKZBki7Y27VgjvN73vmkC/n4cf3X2zi2/j9AQX2BRiUlhmlEiJI68P2CBY3mwWCyg0WvBBiawyYlQrY7/nqnLarVWc4Y/9I75us5XwV8GX29CTue2vjk6x2Q83kbPPgMDIiUB5d5YZY+gm4YIEkaJadKfjXIBMrKOwjkgKUrZregBks0JBKz1YFFVVuGNQmZ8BIvKsybmEyIRAoaSOUqZYJEV3j69xAGLXWGxCXXVIcEBwZgmaBkBdJxZIZ5GklOOo9FnpFbliAL+8EAAiGHet4TPeHfymBsn0mJfCfRg4bOCmf/mTtayIzqDJuBmWnoW3ufWuXmTFGnQZNjFpEQXVwmr9rQSWGwCcIwLXSOOSEDkOChW3OnPHVsmV82Xj0n3+YvvM2/1nMxpgVhCXIaPvrZ135nEhpxHIbBKAmgMOjBbUkHLOQEj6IARXoOPy5+p08c27tCqKvNJxeg/1KpRx0irtYsPrnURcjjpiJtCmQIymJFbk9GATHQK+JNsYLWm0kiEpLFAsvWlENCk7OImI/yGUcxFWRDe73DsSR9yjaNlvBbTRCJGXVv82/az/Q2cr11Sj7I628GfY1/HqeioLJ3OoAGrnAAW8tw0Zeb3PWu1dNryfqNVz/paLfDeN/TXaqCMMG9i2tI+JXnrPMZ6M7uTbAIWPX+YdUcJaFAbEj1/CAZx88DPCLASev5YAKsRQKOhuYBEROkjhjrmMJzAoitOFIAByZ5sjMAP+bIwlMxiCgtwrIbWf/BW1J909IkbrAQSVtNxBqWoQxYUCTqkc+FlsDJWEFkALQaL34I/JcePAlf6hGtn0NFzINpSwQp6kA2lrAa/RvP4nK2mMcw3aVpR+D73xuhxZ+fPmrVxCMt7gc7ZFSSwgtWC4M8VeI4DXkwFlo2FydO7/TBsYPlPJtr9PmNTz1Et8DEW2HWONBgTfmxNnNXXR+LcQEYuPVpYhiFJAxAxHrTin9A0IMeWKT0L9ciV6z+T4X7MGN73GvKauG5Yen3Ts2u2xnoxC4BAqAyaySYAYRSpN3zI5SjHKD67imCyGMEsJYGfv1dU1lxOl2XeKkiMRbKJIsMRDcOzTsBRnz0hVtEKgmRjsWpfq9fQNiRZoY0RZJnDyCyn0YJkIyBhzjKRGFnGXEAWtAakGTODYAPCsQZgWQOWJDOiiXV+eP9l9dexRg8d62ZXy7QTLlBpN9xHlYCHhBKdSALNW8HGvYIK1bMeHjGqZZssBdM23/J910c9L+0soIK/tLP9J+uZkPO+pvhtYZbkUz1dIRY0YAYQcDPDkC/GWUVKyaCoZihpdSzV6sTcP+RTwapbBImIxDAkiQARK4Id9AIYHrYrhVAlXoZ6/WiuHnoKcUPFa96Rj6NIEMEmAjlaeKIUmuAhs1awsgQMTgDyX8hM3oI/yu/HgGwTgfVwAbMlCay8D8hOAZe9infqBdpmt9OymvB9Fi/yKclfr87EK4+fSO7uHlkgyZhEq5ldXTwgNYUFDZJXi7FQspTH9R2Hxwbmcmf+ken9ffpTz1Et8CUs8IIQpxETb688/PubdkSbD6yCHhgigcHZFZJNZnB2YoFYXoAH/zTu5/DGbQNKMie+xLj+qY8/Tlm+3f7j6Z85YxZfrewGok2hqCFId0X3R1nJlKEsCQTjG8DrGYhLigXgrCASGxDKM4r7JAdExD2SBZsggI3YQOPM01AywxGwCRbgtRyl1zJZbMDiforPvhJB0n8KNJEFArdjiUZIMPWFByIqkQAtx1OGCDdnL5qTyFGmLftebuf1o9Ec1kJD10CcaahagjfA6J8nTJnfvWOlOr4H09Leat8ZwwIq+MsY6/RfR0mEDXWSYvbMJ6kXSrrqEoHDPY3lFI8bIwLN+qOFHk4Kfx7m3wGy3CPEwydJu/KHxChpgsgtRTdDkYJAFvMDCW6WuGkp4d+38ruEAcz3w0KSt7JD79xZbylmaOTCkc+nEDYj7nQAUgnZClgkoWaAsckKeMQ918kZ3lhFsGoKpPgV6hUCPjkWMEw7Bxr9r7ZJixMwdBM2/+TIkPE7Z7BcDhBkK3V6EhCByDzoOC+QbMnAM09gyeKR/Xr0KKASOqfFQql9fpQF9t4iTboPWb+e1VZys9i8wIDFEmYjCBoBnF20IBqTwBmeQ8f62RZ9N7zQiLRU/cDv4r4FDxbeOhXT15bgxjsbslPghv8AK5QlgUYaMGMG6V6wgII+D8sipYLBTYgS6MtI04J7Eg+MhJQwDFgJ0t3gPorUWSgZZwMRBNomysfhnqY8dCOtk5LITFOxMSMGz+cRxCESdANW1tB9GA/cc/EgogA6vQYEiQDyA3KskwIisapXksAms8DrbGAlUdC4VYklI8PqDkzvqTAfdcOpF31yC6jg75ObNG0axMpfy+sDY6zGQ2MMbDTwklnRg6QhVdxQEOwhGwu62zDJJYnm5jGMAf17SjUwwdAsQ6lVOFlLHYeEEkITewUxwkR8ylR+OsAfgju7AIdSpYEbHb2zEDjag7eOXD76tIpvomcPO5Df0khThTdea1f8wPFitTImNHOQrMkBzjnqbnHO2TIYdA0ep3e9W6yM7NhiytmLF1OKsZwvcBoCgmgGnU4LkkBAFg2gYZIhn7/5wY6DYdUL+zFxaXPnqL2qFvhwC0RHE8Pgxad3nb7sVJ/TFqTefRsRQNQKlLhcEm3gzieDv2vMHwtCGrStVBhupSUoSb5OCq1demKTKdantDFRy/C8FggjAsOJYLNZgJE1wDAc9cqJkgL2JHxwVh6RaZ40vifjT5GlD3AYNrbJ6CnE85VcZ3y4Q4UQGV8jWET9YAYfilGADRnslR0R2yIIGnmMyjDASs6UY1ABf0rUBXvm8DUjg8lqBnc3LzAZCVgsIjg5IWE1oX0IbBy4ZHkZtXTV8Aa+qhzkh9/MX+kVKvjLJAtPk4uFfeWsiQfGipYrrYglGvS8lWpaAhJIIbULgzW7qJiBr1Pswua46fDAUJ5AkYZvKDhEYmUEcjRU6/hPM59pfg9B4OggfrGnoygPq8omhyEVxYX4Dvh719Y0rIvt25DCj+pvUtkljqVP3gxyh+E2yXGQYHIF1rveJfdCbYaBod35j1VF+ZJLvWnHk7adOgVvYbjcwDDuwGk4EAQraHUMiDYRQOCAZV7D2LGNwidPbDD2S45N7Uu1wKewwJrjpg7B4b+vFLkieqqJi6FUPQGzaMKvMThzFmASH8KIvoGTW3XRhxVkMAE57Y4bv8Z33PHL7QU6Joe3yWShSSuoMGSzYHEbkuKz1JsmEKXYDXP3cPujoI8CPAXMUQAoayhEw/PxUZiGcwl6ANHbh+egggiCRSXCgXslgkW6t9oPfB/bwP0SC/DofogP4RhpoQ/RMoiyGXik9qMgVQSDwQs4VkdDwxJjA4a3AuheJU8IbdOvZvNsm9LOumrPGc0CKvjLaCv2H8ZLyCM9SKfqGl+dDLMYb5TQsW9Aj3llsg0YESt2leXGAg5gMZzBAhEojx8FW9Q7SHP7MEnFvkm9Da5iziCGPnAXUwDgW9efI0RhzwN8u70h+LOHdZVQ8juDf1vUYQPgMTzN0yduBqt7UTsKN1jMXhRZ0LiVfOqUq90U8K67lmFKpHvJMyTgbtd13datG8+01Dr5gQQ6ajYMaSveVYHm+/n4Sq+PHAgtq/L6ZaIv4Vc0lduxxGXk9Bv7L90SqmuYbGCTeCw+BYkVgUHGJzEVdEIKlC+kOzN9QonW32RjYtPSPPi93BsRO+vEgduDPVy9udRkE+jAAJKNARk9eYSATUYOQOQDVICdSLNdcMfEfwgK0cMnK54/TJlBcEdBHuVCoLl9Cviz02tJmCpDfX4ONd5/+Um9gIAP33YNc3sOokPTnGGVQhFeTyAlJQWcnLwUDWJ8QNZYwSQ+lzv3DpzRa1Sh4LT0rKbluqp9f5wFVPD3cXZLt1cRcs1DSLrUNjXx7Fhb6j1/N10q8JIRC2yVSl9iBVnGB3AZWE5HE5fRw6cQQyuf0/NoSJY+ripVfBIHKNiBeX00d1ChP1A0gmm+oBKeUA7lJ/Xc2cO8DJVvQ5le7MMe+nVoDXPo+kOPISp/SCAxPAiCAUTGEwQ+u9Erb+ACyB4wG6B2UkbY4C7ftBZp1mTi7y9jWA9e5wSCQIDldRR6a1nM+UkFSYiD739ovCxiTuN+6fZmUgemWuC/WGDBXlv/qXP2L9ZqCrOS5KHUmfEMiIwVZMkCOiKDuybu1bTR1fp2rA770zpdg0QR9+Wrbvx8/3pUCy3x4DQ2Z2AkrJjVgGCTwCKaaW4uFdgVkeVAT3P1sOgDc/qwWp8mvVCwqKTFKCCQkijQLBZUiaMeQgztUs8fFs5hmFfJ5aOlcnRjVIAj3Ssp+MMnZIdmL1ZQK9EX6pFkBLqXIssChqM5nQxJpifQoFmxzX2Ca/fKli1ttZTVL0rGs4AK/jLemv3XERNy3xWST/SIe3UyQiM/BI38GnTEBhxnl8vAZGTC0E2FYEiYev5w77FXB9PcFWUTIpRRngMGwR/11ikhDqoSQg9klldyAJVNTNk4Hbl+9BfK1IyKINgUys/9BfwhgTODFDOYbG0Fq8iBVcoGMl/A5pGrzo+sb/VZYKjzKiOEe3FqM2adHzth4qbpwHhTLyaGeXXOLmA1WcHF4AKy+AZ47UvTvr0LA6tX1p7/rwuqnqBaIJ1a4PwbkrPv4F9Pv3rum1ejzQcC4WgBhBVMStWrTQADEwstAn2WjQ3yH+L/iWUuP8YsCX+SPCsjDq59ejexhl70AUZ0AYY1UMBmFW2KxCQg8bpM+TgxzIu0VRJjBcIIihdQxipe9Pgpuc8SrRJmaEEIpcOyewRpYRwN+yL4U/bF/z/+P53mX8AfbsaY/0e0INoYwPxE3GPR2yeDCFq9BDHxUVC+Ws4zEya1autTgnn1MXZQr/m6LaCCv0y6/oRczirGnQ6yJBz5gZMeuPDSG9BQwmeD4tRDwha6yaQq4IwWeKCXD0EcnqdEV2W7liStVMPiDyIAQxSR8bc3j92TR+s4HLIcdhD49iTZS0l45uPf8RDir4pWJcWVjI1upFjBxmnKgsazzgo2b7upjFP5pxllmWJjiUuHThH7Tp16VkNr8FOS4AWs2NOBzSKCjsEcyzgIrJ/t1J5d/etkFECbUeyvjvPLW2DAintztq2LGa7hioCIgAVQf9sKoFdy6LTkNRTwSLm9cEr19pULMne//Aj/vccXN0mRnStOLXv1kFQVjHpOkjSKti8RQaKREcyA4YERdSDLrJLDB6iHjp4/DAezlL6UFrcgVJTQy6d4AB05gMpPfDjGh2KFKUHJ5cPj/yXalNxnLPbANBmzvfgOP+dAy7tCqtEKnFYDDKqPCEnA6ZIgX1GXsyHTOnT3LclEpQd7qmPIeBZQwV/GW7P3HjEhF7OJr/Z2k6xXh8rm+9k5SAItBWeK8gaV5CCovIFxCpQbwzADJrkgPYw92c+em4dPsrTQAwRHHQcFjTSPz5HL9+5Px+/U84ebm4cS2uWTgVCaGeXA62X0FqDmLcsr9cFMjlTXLHU3QZ7m4Yy+4cP3nnA6OPHECaFKh47jjr5+ozXwWk/6h5Bm/0gS6HV6EI0CaHUJMG9+px/69flGJXVOB2umDuF/s8CeB6TG0KFHDlqFAgarZACZ04OMnHfECiKHGa8p4AqvzKP61hoxqAUsS3ZW5SUAACAASURBVC8PPCm3SNGl844vSngp1zGnMqDhnSn1FZKw416oYfQgI/k9qgtJAhAW5d9sNJwrSggUsbjDRn/SMC9Ng1YCuwgW8VBYD+y0LfacaCXSYk+dcTDcI/ijmBD5Vh1SbkpVMavhQRAtwOtEsJLXkMtfcyFkTo+uuYoxkf/byqlXf80WUMFfJl99DAELyce7J8UdHyib7xV2gjgwMKnAYXgDAR2yz+PTKs1vIYpXj/ro7EUfCAipR1Ap9FDCu+g1tO9sjD3EYVcUoekydNez/7RnOhMEl+hF5JQqYPoxzRUUgdGykCo5QZLNBXiXwi98ctZew2YPjGCYmi8z2vIMHnxozoqfjw6XiQtYURGZpyT/wLMccLIIjGiEfPmYl8eOTi6dLY0T4DOabdXxpk8LPCLEY8jAi7vP3xBrsK55GKvkBKzI06+7pDGDTUwAjZQIjar57gsPyds6PYR+HZZMuEvybN94JvzC2Qct9LyvXkOygCUJuU51oNe4gtVq5wFEWhjUMJYFSq8iySwqeAD+o9udvbIXPZ0O1RDHe5hegwUkjtcMKnLY3xMFEzg7O0NyspFux85OLhRACqJMlUioVCZnA4FJAJPwnDRo+s22gUMbjPTKz2SYaEj6vGvVUang7yu4B2gOoPlCg4TYMwPEpBu1neAlOKHeumhGdV1gWJ5SMyDVCz6+yqIAWOZGK3QpM7FCUkrBn6O6jRI9I480Jj5LVAoOAaGjwEPJ87Mbl15up3axPxljm5jjhwT2KVYOUokvGLzK3PDwq7GU9am6gWEqJ2e0pXn4ivh0a7XgyPnfX5TkDe52T6YMLM8DTzQg2ZKAI3HQpUvVjb+s6Ngpo81PHa9qgX+ywNz1ScPmLf99ulVfUG+VPEBLdDQ3zsqlAvA2YEUTFMhufLRwYoVG1fMxD9KTJUk0MWz77cakPdvO95JTPbL6uhcE2ayF1BQrDQXT0C0RwCpYaKiX1+iAsCxYrAotC80BRMoXu4IRAj0Ed3gIgkL2jIAP28LPaCUwno/7JovqIiK4OLkCy2vAZhbBJkigN2jBIphBZk0AGiNw+qSkVh0DFjXrWSrcxwc3b/VQLfC/WUAFf/+b/TLM1YTc1kLK64pS4vnepuRLDcB6Jxsrx4ITJmWLWJmnkDxr0HXnKNLAzQxL15S6XfpE6tA3p/JuDNLHKE++Sg4g8gjac1koSJSAwQbpxmg3FUpT2t2DIuggVXQHgctjdvIod845e80Z4FX2PMMUSckwhn1noEdPxlRt02LKqZRkdw40ziCj10+SgNPrQLJYgWOs4KSLl1etCG7WunX2vRlxjuqYVQv8nQWuPyOFug86dOyVMU8Os5wFeBZ58CQQWRE4SjVgAZ3tvmn60IpDejX2+jk9Vu1fOWRquW310dnPo4z5nHXZwJpMwGBwAVOKkYI5Z2dXQIpOY6oJJJEDVoO7HxbPoaKHQgxNc/7s5M74E5VPbDYbBXgObx/dLxEg8hx9zyqINAxstgrgYnACAUxAwASsLhUswgvIkp3/Y2hQj9FVm/ruUu8+1QKfygIq+PtUlswA7RBCtAA3PeDNxfqWN79/J1ru1ySpzzlnrZVuZLTQw5YKsogEqMgFiN4+e3gXK9vs4I+GMBgGOKzOlQUFK6JWMA0PowsR21LAIa0mRsCHXH6ASdKsnTtLA1bwtPJuZSNdfMqvg6zlN4O+YXR6yQf6mOUMnXE0PGTChtE6rT+k2lDOGFUEkFKHASnVCHpnCYoVcrp/cF9wRW9vJkMC3I+xi3pN5rcA7i2dx17bdvQi09TM+AGHwIiW/HNKnjAIwFsjoWO9LDtHjy7ZORfDINFoujsS7pG8e3bfGnz6yPXu1lTeQ7LpWC3jDBwgiFMqgFlOSytwbaJIc/EckulUtcMO/ujv9lAwAjzq9aPBE6UIhB4sAzZRBkGSwMnJCWRZAJuAGsEm4LQpwOiTUgPrfbOiR9/Gc9Uwb7q7VTL8gFTwl+GX8MMmgESnAFdYML4pDMm3u9hen2zNi89y2YQUHT6d85wAPOWawpxARf/3LbEzVrS9TVq2F3s4PHoU9NnHQvXelGoQSUYyUkxmdgKLTQsWqzPwvCe4uPi9YJ2LbIUctdeAewlaAcgw/pYPm036OfvNG+LWqu3046dPRZd1ds4LqRYCnE5PJaTQMyCj4DuXCN/3rbdo4dymg9LPyNWRqBb4NBb4cWfSwGmL7s5JZXJrGT2nFG+JGDZlgAEbuLJxkN/75Z2I0Hoty+RK38UK984l1Nqz7fSAe9diGwgmFzdicwGQDTTVhUMqFyKB2WoFltEBAc4eylWqfhVcx1OvnijZqBYvwxAQRSwWQaUlZR/F3EBer6OE2IJoAsIYQSSJoHO2WcpVzruvZZvABWUDPU99mtVRW1Et8K8WUMHfV3pHoNg5wBU9mO4UhoS7rZJiHrWwmF4VZtkkjU5jAY4YAaRU4GQzcIwIHJEVYlJKC+NQ+nAUsrGY/GfPC8RTkI2K0ApekdGClWhBkN0AOG9iMOSLdnMvsIfNUnAHZMlzBaB2MkM5ZzL2ceUWKVU3oPc5k9HdWavzAbONA4L5kEgKS6xg0KJX4CWsWz3+2zYtcu3L2LNVR69a4N8tcCGKFOoTdOnI0wTPXLKTllI28bITaDgtZRdw4hKAs9xNmTfl2z6tqzOb07sNCSH8pX3xdU8eudn78rnIhoJJ46zjXTCLhZI7o8ya1YphDS2dCq30lZTQL9K+YISEpsbQAIqSBoO/8zTKQkCQrZBqSwURUoGAGbJmNySXKp3zUMMmNX6p3MjtKMNQuQ/1UC3wWSyggr/PYtaM1Sghl50AUvMLiVHlkxLuNbIkRwaC8NxLA4mgI8mgkU3AgxU4SbArhSD4s1f0OmAbg3x9PEigAZHRgcQZQOCdwcY5g6zxtvJOuU46eRQ8bHAvcgYMOaMAtEkZQartfVYSdZV/XBHZY+CAsF+cDTlAkA1gFTTAcDzIxALIa6vlbFAgnyFu766JpfLmZTJcFfP72EE95+u2QCQhuonjHv928Hx8PaveFUTGAFrZGXhGS/V7GCkRWMsj6NOxdPi0/q7jM0qKB4LAP68Jpa+ff9jw0rn79Z5ExVWypHA6UcBQLoZrUfVIefhlUT+dQU+gXQHJrotOM2EAw8RWsFpNFBTyOhkMHkBy5fc6anAGvky5/Ls7DygbkRkehr/ub0LGmL0K/jLGOn2RUSoh4d+zATzJJ6U8zSeYnhc0vXlaHsTkimBL9iQ2EzCiDVhZops55vwxWNiBeS6MlmrYAucig87tGav3uA86r0g3b/+b4JLjAeh9nwJki2WYb1K/yGS+YCf4x+G7Pjs3rFx5oK2ziy+YLGgdJ9DqDSCJqcBzVrBZY6B926rbNq7t0i49Jrt/QXOpXWViC0xfYx21cO2F0CTOm2f0WYG3aUAWCfAMB5KQDM5cKlQsxZ6fMaZA/SIZMO8VcxtfXoESF6+8rnLz+oM6z57G5DOmmPySkow+plSLIpJkZ0jA0C6VZpNF4DgGnJy1oNfxCe6eLs8LFypwJ3+xPCdLlfP5vWAFuHX64JOG9x9eKdV3YOuwTHx7qFNLRxZQwV86Woz0NhTFIyhnAYspL1gTfYHYXHbv3jCgYP5cfxbIn+eW2Zaq1/AozcaLPKs38RrnFJZ3igOty3NgsrwAvecbgMKmjPKE/7H2f/aMZGnQZMrv9+4mFuS1zhQESyIPeoMzWC0poNOYgcivpcURQQN6f1fgp4/tR73uwyygFDjRUnXb5/SmKA9NQFl6mXQgX/ZhVvq0Zx+5TQL6Bx/cFiPk9rIynuAEehBtEuh4HciSFTjZBFldop+tmFW1YfWCzJ1P2/uXbw1pYmIt4Bf7ypgr/k2Cb2JiqrtglZwl5Z5AjgRZ76RNcnNzi/d0dUpy83Z/kdcTnjC5/rXg5Unky+IrVv303dTQkBFffhZqj1+jBVTw9zWu+gfOGcOa9j9sJGR8j4M9encdmydPnWsAD7UASRyAuwRQQMzsIO+fzHb8cnL11k3GH0pIMBhYTgeEQ2+HwtjvrOfAYnoJvtlIym875pYtV45Jc8WSx48fZ1+yZMm45ORk9yZNmvzWpEmTre/O7ezZs1U2bdr0XUpKCp89e/ZXQUFB4V5eXkkfeNuk6emEEEPPnj1XPHz4MP+33367f+zYsZM/14B2797dasmSJcOQzmP58uVd8uXL9+Rz9ZXe270cT9wHjzx8/u6rbEWsTDaqKITFrRpWQyv/ZWIDN80TY9jYMv07VdNuUL3gyoq+fv3adcas6XNmzZj7/de6j6b3ezuzjU8Ff5ltRT/DfBD84SZN4uPdB44ds3PR0mnNGMbHaAeFdl4XZH+hYm9f3bFw5dX+g/pG/Kgz5AOrIAOr0QIQ5E8UQMczYDU9h2pVc93auX1M1fRA0Hr37t0SNWvWvBUXFweDBg36ceHChT84Fu3Ro0d569ate+7p06fZMWy1YcOGnm3btl3zOT1nn+OGiY2NdalSpcrtx48f50Hw9+uvvzb+HP1gmwsXLhw2aNCgufh7ZGRkiYIFC2Z4j9b/YqvuIRc2/3oe2omcP1UNYpHimPJ/okauDJwYJffp4D2nX2//ielJ7eN/mfOnuHZE0NBFY0YFT/f29n7xKdpT21At8J8soII/9f54bwtE/xlT6qeli2ZMnTGlOVaiKRXDXy/os4Nfvu/Q9cuWLzrZw8mjMJhMFkC5FMz1wcw/2WoCnn0Dfb6r88vixW16vbexP+OJkZGRxUqVKnXTbDZzkyZNmj958uRh2F1ycnKWRo0a7b906VIFJKadNm3ahPHjx0/7jEP526bf9TS/b9+Oa5TIKyO/evXKuV69elfv3LlTqFWrVru3bdvW4n3b+tDz5s+fP3jYsGELkMvt7t27xQoVKnTvQ9vITOfP3vryh7BlD+aL2sIaqiCJnnABSY55kAgHxBYFdSuK50PGVGpcyoNJyExz/1/mEho2dUpAYIMDVStWPPe/tKNeq1rgfSyggr/3sZJ6DrXA9cuX6x8+eLBzUHBw94/5A53ZzIg5Zc+eAde2e8jZ82cTy2j0OUEQkBwbKXEwyVuier4siRWWLhsysEfnosvSgw0Q/FWuXPmW0WhkBwwYMH/u3LnDCCG6du3ard+6dWtr5CXr27fvT4sXL/7hv3n8EhMTPQkhxNPTM/F95paQkOCRmprK5cyZ8837nG9/wMBTP8izjGG0+vXrX7l27VrB7t2771q9enXLv+sPi3WeP3/uniNHDjPDMKb3HJPeaDS6uri4JDIMI/z0008D+vXrtwivvXXrVrGSJUveeweMIhqlHvHo6GgvFxcX+e9s5fCu/7V/HF9MTIyX2WxO9vdXeDD/6dz3GfuXOOfgXVKz18hjW40kvw/mv3IcDyiNgQ9EMqcFIjyHIjnjn8wPrVG7Snbm8ZcYU0bo45dVvwx2cXWJa9e63YaMMF51jBnbAir4y9jr90VHf2T/nl5/PIgs8cPQYQgWaCj4iw4gnXWGf5iv3wP/xt/2/z0mxi2LTLyRxEshuJZSqVyejiWgYV6Zjh9dXL1CBe219DCFO3fuFKtTp86NmJgYftSoUfNnzpw5LCgoaEZERMQo9Pg1btz44Lp16zr8FaQcO3YscPLkyVPy5s0b0759+6Xr1q377tq1a5V4npeKFClyY9SoUXMrVKhw9m8AjHb9+vXtNmzY0D0yMjI/y7JsgQIFouvXr7+pU6dOa7y9vVMc99OcOXOGHj58uL1Op0taunRp12zZssU52ps6dWrI2bNn65UsWfLSrFmzRjAMI+JnCPSCgoJWRkZG5m3cuPGe4ODgEHyvatWqV6Oiogo0atRo9969e//F84dezp9++qn3rl27Or1+/drT3d09tXjx4tf79++/uHLlymf+bp0ePXpUZM6cOcPPnTtXJTEx0c3T0zOpX79+S589e5Zl3rx5U1JSUuD+/ftFihQp8la7Fu+R7du3N1mzZs2gqKiofBzHCeXKlbs2ePDgMMwTxJzEli1brh00aNCyd79PKSkpPqGhocNPnjz5bWxsbJasWbMmFytW7OqwYcPmlCpV6kp6uI/+aQwPkknWzgMvHX/w0qUEo/GgRMgg2OzgjwcOEiCr/tnrmRNqtW9emjmenufyJce2/9Chxk8e/1msf9/+s79kv2pfX6cFVPD3da77R8169eq1Ezw8PF41b950uQr+qAeG3bH3SaOu3SfutFpyaiTZC4DTAyAmYU3AyGZgBCsULWiIPnEspHh6kXT7448/itasWfP6q1evtJMnTw4rWrTojY4dO25CfdIqVapc3b59ewM/P7+3oMtxs6xbt65Ljx491uJrHx8f84sXLwz4u06HZLdWcHNzMx49ejSwQoUKFx3XYPh1xIgRyzZu3NiJ5nvZxe0dWqcNGzY8smXLli4uLi4xeM327dvbtGnThhagrFixom+vXr2W4+9xcXE5ihcvfjcmJsYN9VJv375dKH/+/JH42Z49e5o1adJkN5Lqoheub9++S7DfRo0aXb1161ahFi1a7Ny2bVsrx5gwr7FVq1Y7r127Vhrf0+v1YLEo4jJubm7iggULuvfs2XOD3XtHw8inT5+u3r59+x0vXrzwxjmgrRzzzpIli/XNmzc6vP6PP/54G/ZF4DdmzJhZERERQ81mM2i1WqrzikeWLFksKSkpehzzDz/8sGjevHlvVV8QZDZt2vS3e/fuFcB+XFxcwGg00us8PDzEZcuWdWnXrl26JUnG70W7CU/3H7mYUF/W+AIQHfBEBOQ8FhgALW8Gre2xeVjvmqNHtIJFX/tDpOO+vHHjRtm9+/c3GTdmzJSP2qDVi1QLfIAFVPD3Acb62k8NnR6+qF7densqVix3QAV/FPzxcxdfHjhm7I/zRCEbsLw3SCKhIV9GT4AlFiCWRGjTuuKvWzZ2bJ5e7h8Ef1WrVr0WFxenK1269O2YmBj/ly9fOuP4Fi9ePHzAgAHz/m6sW7du7dC2bduN+Jmzs7OEIeOiRYs+2Lp1a/MDBw58iwUiXbp02bx27doOjutHjRo1b+bMmUPxdc2aNS81bdp0g5ubm3X79u2tDh06VBffb9Omzc6tW7d2ZBjGipXIAQEBlx89euTXsWPHXzds2NAaPXw///xzr969e69A4IXAcfHixUMHDBiwAK8fMmTIkoiIiO+zZ8+eePbs2TL+/v6PEfwFBARcvXfvXqEOHTrs3LRpEwV/hBANAr+9e/d+6+zsbJk+fXpQ+fLlz0ZHR/uHhoaG3L59u6Snp6fx9OnTpQsWLBiF9/nz589z1K1b91RUVJS/JElSr1691pcvX/5iTEyM++rVq/tGRUXlUSS8GLhy5UrRUqVK3ce+1qxZ06Nbt24r8Xd/f/+X3bt3X5o7d+4Xp0+frrV27douVOJLkmDUqFFzZs6cOdI+Pl2DBg0OHjp0qJavr691ypQpIypWrHj28ePHRUePHh32559/5smTJ8+bI0eOlMd5ppd76q/jGLnw9awNe6IGWzU5tTbZBfSsomlrkwnotQKIxsdS1xaFI+YP9Brl8OCm17l8qXE9ffo0/+IfF/cNnx4+9r+lW3ypMan9ZF4LqOAv867tJ5/ZhAkTVnbv3n1OgQIFbn/yxjNggy9eEKdJ03ZFrFxzvJcouQDDulCaF2R6RVJbFkxgM7+AkAldZ4RMqjYmvUzx1q1bRevWrXs1Li5Oj944BC6CIFDwUrhw4SenTp2q7OPj8+qv4121alXH/v37b0Av2fTp00ePGzduJp6DlbVNmzY9c/ny5W8KFy785507d4oj393du3cLVq9e/WZSUpK+Vq1aJ3fs2NHSw8ODJvhjjmHXrl1XrV+/vgOCoJMnTwbWqlXrGIKt7777bv3KlSs7Zs+e3Xzu3LliefPmfdKqVavDO3fuDEQvHYK/gICAiwiQEhMT9ZUrV7794MGDHO3bt9+9efNmGt4lhDiVKlUKCz4Ko+dvx44dFPydPn26dkBAwHFsY+7cuSOHDx8+xzFPpLipX7/+udTUVFiwYMHoIUOG0PnNmTNn9IgRI8IReKIXzwE68bNbt26Vaty48aHo6GhfzGm7ceOGI+fPULdu3T1Hjx6tkz179vjffvutXvny5a86+ho3btz0sLCwsTj3oKCg2bNmzQrCz44ePdqobt26+7At9Hz27NmTej7xOHz4cIPGjRsfQMA4e/bsUcOHD5+VXu6pv45j6xHSeUzYb0uSNEXcbBofXBB6j6G3VLKlgBNvhCqltAfnBfl38Pdk3itfNL3O9VONC1MVwsLCwubMmTMMc0k/VbtqO6oF/s4CKvhT74v3tsCwYcO2TZky5XtXV9fX731RJj4xPp64d+u1aseefTfrMLwrEMIDsChzxwDP6oCVU4BnX5N58wb07Ne76Or0Ygr0/FWrVu3a69evaagSgUb16tXPnz9/vjKGJUePHj1vxowZw//tD7rd84dg8fLly5VKly79Nrzbq1evVT///HP3QoUKPXrw4AGCP/OOHTuopxDByoEDB9o0bNhw+7ttnj59ulyNGjUuu7m5ofduytSpUyfh58eOHfs2MDBwDwKjtWvXdq9du/bRUqVKPUxNTdUPGzZs5o8//jjEaDTqrl+/XurFixe+LVu2PIyAdP369e07deq0Bdt48eKFU506da7ev3+/cKtWrXYh8MT3x48fPzY0NHQ6zqFs2bJXMW+PZVneZrMxHMdpTp8+XclkMkG7du0Obt68uRGGJOvVq3f68OHD1YsXL/70xIkTJTBH0Q4wad7roEGD5v30009D0XZ37twpUbx48TtPnz71q1y58uWYmJjsDRo02LVv375/KThBL0+ZMmUuJiUleSGImzlz5ihsMzg4ePzs2bOnYoi4RIkS15ycnCxOTk6AYWNRFLVnz54th8C1a9euW1evXt0+vYZMT1wlVUZM/HXnU7GAr1WTAwiDfH8yaHkNiNYUYCEJiuWz3F8ypVTd0lmZ5+nlu5HW4wgKCloybty4ce9bQJXW41X7z7gWUMFfxl27Lzry5OTkrMHBwYsjIiIwPOdQ9P2iY0hPnaGqQ1QUZGnZLvTCrdtv8vI6TxAx5IueP8IAx/DASCmQJYs1eePGqfXr1NBeSC/jR/BXu3bt6zExMVoEfv37958fGho6rXbt2ieuXr1aImvWrGTr1q01AwICzmD+lmO9Ecy1atWKhn3Pnz9fvnLlym8LD3r37r165cqV3fLnz//81KlThbNly5a6cOHC/kOHDv0RvXW7du2qUa9evX8ppHj58mXeokWLPkxMTOT69+//y9KlSykVDlYQV6pU6fqDBw9yd+nSZWedOnV+++67734pUaJE9KlTp0q2bdv2wNGjRyvPnTt3FPL4RUREDPD393914cKFMg6PJXr+SpYsiWHfwm3btt29adMm6hGcNGnSjClTpoxCYIleKPyJYAq9euiZcnZ2pq+bN2++bcuWLW1x/qVLl75/48aNgrVr1/79xIkTVf+6jrNnzx4ycuTI+fj+zZs3adg3Ojo6R8mSJW8mJiZ6DR48eEVERESfd6979OhRttq1a1958uSJX3Bw8NzQ0FCq7DB69Og5DuCNa4Pjw/9oQ8eB3tpu3bptWLFiRef0ck/9dRx3X5A8g0YeOXQnIXuhVD47AEqeyfhQpAFZMgIRkiC7x8vXy8JqBNbKz9xKr/P40uOaOHFieOfOnVcVLlyYpg6oh2qBz2UBFfx9LstmsnajoqIKLV++fHR4eHi64KpLa/Nivt+1a7ZC37YYey4mVuvOaV0BWV4Y+x9sBgEgSYHcuZhXJw5PK5c7N5NuiFsx7BsQEHAjLi5OExgYePrIkSP1MN9u9+7dzZo3b04LJ9Ajd/LkydoMw7zVYl6zZk2Hvn37bkTwceLEiUpVq1Z96/nr06fP6uXLl3fLkyfP88ePHxfG67Zs2dIJ6WNwrfbs2dPur0oi6GmsXr367/j5uHHjwqZMmTLOATaHDh0asWjRokEeHh4mLy8vU2RkZNbvv/9+0ZIlSwaFhoaOnjRpUniePHlieZ4XHzx44NejR4/NGCrGttAbhqHogICAK8jz17Zt211bt26lnrcZM2aMHT169HQEe8uWLetdoECBexzHcZIkMSzLyjzPCxaLRZM/f/6XuXLleoTXIAg+depUFX9//+cPHz4siF7Nd++/MWPGzA4PD6fg7dGjR0X9/f3vY/9t27Y9evLkyYply5a9d+LEiZpubm5vi2gwB7FHjx5bLRYLO2bMmDnh4eE052/69Omjxo8fP8PJyUn++eefv/Pz84vCApekpCQW5+rq6mrDMHquXLle5c+fPyq9ev4wt7LNoN+PnIlyqpnKIPjTAAoF4UMRC6gPbgRX/mHynPE127WppDmY1t/n9NL/7NmzR1SuXPli9erVT6eXManjyJwWUMFf5lzXTz6rCxcuVDl+/Hi7MWPGUELgr/1AkLLv0IvAzp3DdxtTPQ2E04EEDPUgSaIIQFDSKhlKFnd7cOX8OAyDSunFZg7PX2xsrHbs2LEzp06dOhrHhnl4PXv2XL9q1arW+HrRokVDBg4cGOEo7tm0aVOHDh06UM/fpUuXKr1b1TtgwIBVixcv7l6kSJFnJ06cKIKev5s3bxbBoouEhATMfzu5fv36pu+ETLVYYbxp06aWGo0GDh06VC8gIOCIgx/v6NGj1Zs0aXIKvXD4Hz1f+/btq1unTp2jly5dKhMQEHDJaDRy6L3DcOumTZvat2/fnoZ88cD8qbp1616+e/duoebNm/+6bds2WnBz7ty5ioGBgRcwjDpp0qSwyZMnj3NcQwjRr1y5skvTpk33Zc2a9aUDSDpocPD13LlzBwwYMGCJ4xrMb2zZsuWhP/74ww9B8+3bt2nYF+cxatSo6bNmzRqDHry6desemT59+vgiRYo8Rq9qeHj43MjIyJwYfh4yZMicWbNmUfB3dptGGgAAIABJREFU6tSpwMDAwCPohZwxY8bE0aNHT3X0hRyJx48fb9ayZctfGYZJTO9FV31DbmzbcTa1tUWbF2uqAeVu8aGIZwnwjAl08gPLhB+KDezfxOfn9PLdSOtxLF++vJevr29cs2bNdqf1WNT+M7cFVPCXudf3k83u2LFjje/du1dhwIABn00j9ZMN9gs19POqG70GDlz2kyBl5USZB4bngeVZkASB8jyzkAAN6xU4tmfX94FfaEjv1Q16/pDn7/Xr15qxY8fODQsLeysmj9WqDRs2pMUgOXLkSL548WIpPz8/qlW7efPmjh06dNiAAPfUqVP/4vnr2bPn6tWrV3crVKjQW/CH1wQHB88KDQ2lwKZOnToXmjVrthnVYQ4fPtxqz549dRAwtW7deoe92hdVY+ieFB8f71qrVq2Ld+/eLYyextKlSz+4du1aKbuyDFO7dm30TJbFc/39/d+cOnXqm1y5cr3NHbPz/F2JjIws2L59+982b97czA5wua5du27auHFjGwSd3bp1W9GoUaMDSUlJzlu2bOl76NChan5+frG7d++uXqZMmUgE+ffv3y+AIetnz555Y1i4ffv2a9Az8/z5c+8tW7b0unXrVn5sCwHbgwcPijpCdnbFlIOYp4c2Q6Cn0+lISkoKg+c7aF8mTJgwe+rUqbTgA6uU+/fvv2PXrl318ZzBgwcvLlu27BlRFN3Xr1/f59ChQ+WKFy8eeeDAgYB35/teC/+FT5qw5PGcxdseD5ecCgIBpEDSAchIg0mAZy3AW+9J/dpnDw3pVWCqWvGrLM7OnTtbJyYmuvfs2fOXL7xcandfmQVU8PeVLfjHTnfnzp0dU1JSfLt160Zzm9QDYGrY0UmTJmwN4bW5wCahpq8GCEOogL2GY0GwPYfBPzT4OWJu897pyV5I8lyrVq07qO0bFBS0eNasWQPfHd+cOXOCg4KCpiHowsKCNWvWdEHQtXnz5i6dOnVaiwUcV65cqVKuXLnzjuu6d+++cfXq1R0wHInFDA61DEKI4YcffliIHg304OGBgA+9YdjOt99+e3jVqlXdvb29X/5VNWbChAlhU6dOHYMgaPTo0aHTpk0b7+gPK2WDg4Np+LZnz55rly1b1u3dOcTHx7tXqVLlZmRkZO7WrVsf2rp1awPH51FRUbm7deu27ezZsxXwPQdww3Fhft2QIUN+nD9/Pnq4KSkfhlaPHj1av1OnTptSUlI8sSDEwfWH12TLli3+5cuXXgju7t27R7V9HV45zP1Dibz9+/d3SUpK4pEP0dvb2/Ltt99uOHbsWMunT596jhkzZl54ePjbAhscX+/evbceP368Ivb/Lj8gjnX48OELwsPDkSJFIQ1Mp8ePu5IGT1x4MUx2Lu5kk3hgQAcsqwEiotqHABrbQ2hRi10ZFFz++4IMY02n0/iiw8Jq9MuXL1fEwqYv2rHa2VdnARX8fXVL/nET3rBhw3CtVvumTZs26aZq9eNm8mmuwj/uw4J2LJ4/++j3epe8YJMlYHkOREkABghoNQxYUx/D9LCuweNG1pz+aXr9NK28evXKv0ePHksYhvFs3rz5mv79+y95F3hhvtrIkSN/jo2Nzc1xnCUiIqIvEiofP368blhYGBLQkoULF/Z6Nyl97ty5Y/bs2dMkd+7cz1auXNkT8+IcAAi9Zxs3bmy/bt26PsiZh/l13t7ezzt37rypV69eaxEo/l0IE0O0kydPDkfwNWvWrGFYQOGwAHovg4KCFomiqBk1atS0+vXrH3q3DUKIc69evX588eJFvgoVKhx1VBI7zsGiklWrVvXGoo43b95k0el0Qu7cuZ/gNS1atMCw6r8VNd28ebPkTz/9NBBTIJDjL2fOnPHNmzffXLp06VsRERFBmL+3fPnyLvnz53/6l7GwqO7xxx9/5HNxcWGyZ8/+0NnZOalKlSrXnzx5guBw1rRp02i1r+M6DPEuW7ZswK5du9rEx8dnYVnWVqJEiT/69esXERgYeDC95vq9e4duOmFtOzT05E/EuaSnycqATLTA8zogogQsI4NW+hNqfWPds3BE5Q7Zsv1/bumnucszZitXr179Zs+ePa0mTpxIK9/VQ7XA57KACv4+l2UzWbszZ84MrVKlyu81atTYk8mm9lHTefSI6CdNWbtm7dorbTXa7CCzDEhERjcRJXnmGQkE4QlZv3Zs987tClJVjPR6vKtDi2P8O2DxqfLLENRggYWbm9tbbd/3bfsdMPlv0oJ/beNvXr+tWv4rMEtJSfGyWq1WRz7iuyDs79YMvZlxcXEeWbNmTUA+w7+e4yhaQSURBHCnTp2qHx4ePqRGjRonHOeuX7++c8+ePddh6BfpbLp27brG0e+7a4CFE0aj0VOSJMHBkZhe76O/juv4A1K9x9DDu5KhQBZgXQAYPS2K4pH2RZZAR6KhWjHziZDR5dt/k42JzSjz+pzjjI6OLrh06dLeWNT0OftR21YtoII/9R54LwvMmjVrZvXq1fdVqVLl7R+w97owE56E4CE+Hlz79l++dfv2O/V5nR+gzLEEBFleKP7jMGIoP5O27ZjYpHnDXAcyoRkyzJT+Gk7+nAN/F1hiCK927drHMcSdPXv2lPbt26/IkyfP48jIyGLr1q3r9ubNGwPm7/3+++9VsRL4fUD45xz7p277TCQp3iPo8IE31nw5gXV7C/7QHoCcf+QFlMuXcjN8VPnmZfyZdKtW8qnt8p/ae/bsWc4ff/xxwLRp0yaoeZBf0vJfX18q+Pv61vyjZhwWFja/SZMm60qWLHn5oxrIRBfhH+lnz8Czd5/Fvx08FFWV03oDw9JcdiCYzwYK+NPqYsx7fpsaWLtaFkpnoh5fnwUWLFgwYMKECXNTUlK0mE/oyC9ESxQsWPD57NmzezZv3vzwu3yKmcVKV6JJge5Bp/a9TMpZkOHcQCRaEGUl35PyLMovoWi2uMiw4Cotqxdk7mSWef8v83j58qX3woULg0JDQyf9lVLof2lXvVa1wF8toII/9Z54LwtMnTp1focOHZYVLFjw7ntdkIlPQoLnx4/Bu1PXGUfPX3hdjOOzAjASEBbzmljgGAYY2QIe7okpe/dNqlmxjOf1TGwOdWr/xQK3b9+uEB4ePiA6Ovqb6Ohod6TyqFGjxtk+ffoscugHZ4Qcvg9d6AdxJEf3oEsHImM8SzCMJwiEBxlYIMAA/uHRk1jI7f7i6azx1ZvVKcHc+ND2M+P5mBYxY8aM8SNGjJj8bhpCZpyrOqe0tYAK/tLW/hmm9+Dg4J8GDRoUni1bNkp8+zUftwnRwh3I1qHTpNP3Hphzs7wXAIgAHA8i5jSxLMhCKvhlt8XtPRhSqVQh/Z9fs73UuSsWIIS4vHz5Us/zvMXHx8eY2e3yLJlk6T729r4bUbqKwHmBTeaoZxyl3hgCoCVvIJsuOm7GpBrNm5RhzmV2e7zP/FCZBivbg4ODp7q7u8e/zzXqOaoFPsYCKvj7GKt9ZddgSGrUqFE/jRw5cryvr2/MVzb9f5sugj/pJuRo3XbM5cdPiRfDeQIhAjA8B4LIgAaJnm1GyJ+Pe/nbwUnli6QjdY+vfe3SYv7/lHP4voUuaTHmT9FnLCEuPUf8sff8LVKT1WYFi8QCw3Ego++PAOggETyYx6ZZk2o1a1mROfop+szobaByUFBQ0IIRI0aEZM+eXdVQz+gLmo7Hr4K/dLw46WVouCENHTp0zdSpUwe/K1GVXsb3pceBf7Rv3oS8jZoOuRETo3NlOHcgIADLa0EQADRUvN4IRYvonhzaN65czpzM28rWLz1WtT/VAmllgReEOP0w5tGuk5ct9Xi9D1hFFhgtC6IkAcNwFPy5kce22RNrNWxdmTmeVuNMT/3i3jJixIjFY8aMmeLQqU5P41PHknksoIK/zLOWn20mKHs1YMCAtSjf5SDv/WydZZCGr1whBeo36n8vIdGVx0pGGSTgNRoQEfxptCBYkqBUKZfII/vHlPXxYTJ9iC+DLJs6zC9oAUKItu3YpzuOXDR+qzH4gEUAYHWafwF/7vBEnBFcs2Hbqqrnz7E0I4YM+3HoyOHT0ruCyxe8ldSuPoMFVPD3GYya2ZpEyanQ0PBfIiLmdVbpBxQi3qtXIX/dBr3vJSV78sB4gswQYDgW8B+RbMASC5T+xv3exgujyqjqBZntG6HO530sgIVRnYJjth06H9+CaNzBKrMAvAZklHfTGkAjxYOL9FAODw5o0akG89v7tPk1nDN21MgFP/T7flGu/Pkjv4b5qnNMGwuo4C9t7J6hekWprEkhU1ZELJjXgWEYKUMN/jMN9vJlkr9+o173EpO8NITzAkJkCv44hgNZNANHLPBNSY97Gy+NTjPwd/78+XI3b978xsfHx1KtWrXfsHrw7/LMHO8dOnSocXR0tE+WLFneNG/efO/fqVx8JnOqzWZCC2CucNeQ1xsPnI1rR3g3EIAHwvEgySxwGi1opAQw2O7LM8bVbd+5NmzPjBXPH7OsE8eNntu9a+eV+YuWuvUx16vXqBZ4Hwuo4O99rPSVn4MC9WMmTli4ZP6CTl+5Kd5O3wH+kpKzaGTWE2s5AViGgj8iWYCVzRT8Xbo0ugyTRrqlISEhC2bNmjU4NTUVBg8evDQiIuJ7nMDfAcDNmze3aN++/U7Upy1SpMijW7duFfs79Qp1/dO3BTA/NyYmRufr64sPada0BFR4n3WZHLv+wOnYjgj+JFYPDKZEiAAMqwEtSQC99Z48M7ieCv7eua2mTAme06pVm7UlSpRRKaLS99ctQ49OBX8Zevm+zOBfpaT4TJ0QvHDx/Ij2X6bH9N8L5vwF1u95N8XorSG02ldR90DwxxARWDkVSpV0v3PpIgV/QlrMaOTIkTNnz54dhH1rtVpYtWpV106dOq3761iePn2av169eqcfPHiQHT8rU6bMnatXr5ZXwd/7rdqHVO1+brWRtWvXdl60aNEkNze32BUrVnTLkydPmtEM4Vw7T361ce+p2PZI8kx4Jxr2RfDHclpa8GGw3ZfCxwW27VKb2fl+1s78Z4XPnDa5dmDd/ZXLVT6f+WerzjCtLKCCv7SyfAbqN+VVis/kqcGLZy+OaJuBhv3ZhorhrAsXrPkbNO53x5iaVUO4LCDLqOsLwLH8W/BXsrjn3cuXgxD82T7bYP5Dw5MmTZoxZcqUUagqgRqyvr6+SUeOHKlZsmTJm47LCCG6xo0b796/f38DDmk4ZBlKlChx5+bNm/8I/j5GjQI1aj8EBH9oH+jx+tB8VOxDEWVB4hHFI2q3C74v/5PX7J/G9u4Y7G3TZt9t/902P9Qm9jFy/yn1YujQoUsWLFjwvUajkR4+fFg4d+7cUWlx79nHynaZHLt535lXbYBzA4nRA/BaECUGOFZLPX9O4j1pxrh6LTvVVnP+HOsUNmvOtFq1auyrWrGiyn2YVjfvV9CvCv6+gkX+X6dojInxDZk6fcnsRQta/69tZYbrHQUf9Rv1vp2Y5KEjvKcC/lDWjdUAQyTq+StWzO3h4YNjynp7MylpMe/x48fPDAsLC5IkJU0TwV39+vXPrl69uqGDZHjevHnDhw0bNgc9g3ge/q9QocL9ixcvImi1vAMSmUOHDjXZvn17o8ePH+fNmTNnUsGCBa936dJl3V+rEnfu3Nn63LlzlUuWLHmtVKlSN9asWdP38ePHhd3d3ROrVau2v1evXhv+DghGRUUV3LZtW4fLly+XM5vNmkKFCj1q06bN1qpVq578O/uhGsKKFSv6XLx4sarFYtEXKlTocdu2bVfLsqz79ddfm+bIkePJwIEDl//Vg3n79u1vfvnll27R0dFFEOQVKVLkfoMGDbZXr16delocnrxXr175LF26dDAAOLVt2/bn8+fPVz59+nTT2NhYvmLFitf79OnzU44cOaLPnDlTefXq1X1evHiRy8fH50XXrl23BAQE7P878JiSkuKzfPnyrtevX6/05s0bTz8/v5etW7fe3LBhw73vzhErZZcsWdL71atX+StWrHjUx8cnYcGCBQNNJlO2HDlyPG3evPm6+vXrv+XGe/DgQZH58+cP3r59e7/4+HjWyckJOnfuvBJtXrdu3d/q1q37xalUEAx3mhyz5dC51y0ZjQcIsgYIh9W+CvjTyG/ARb4vzhhdv0XHOsy/zD8tvi/ppc/pM+eHBgTU2lelQpmz6WVM6jgynwVU8Jf51vSTzyg2NjbblGmhSxZFLGj1yRvPgA06eP6+bT7gxosXOlfQZKGzQPcRy/JAZBHAlgxFi7o9PrA3uFyuXEyaMPWHhITMCAkJGeXl5SWVKVPm0tGjRyvjOMeOHRseFhY29vfff6/WsGHD48nJyZo8efK8MplMWpPJ5JU3b977t27douAP5/r69WtnzB9csmTJd+hFRBBpsSi4sFSpUlErVqzoWLFixUsO0NSpU6dN27Zta+/n5xer1WrFP/74w49BZQe7tu2IESPmYP8IAB3XbN26tfOQIUMiXrx44YXnYu6hIAhUC3fhwoUj+vfvP/fdW+XOnTvFEESeP3/+GxwP/kfvpre3d2quXLn+vH79esmiRYs+On36dBkvL68khydqwYIFI2bMmDEFlTbwPdSZReDu7u5umzlz5tB+/fr96BjTjRs3SpQuXfoWjrty5cr3L1y4UAR/x77wZ8mSJW936dJlU0hISLDFYjEgcMZx489p06aNCQ4OnvHumC9dulSxZ8+e627fvl3Q8T72j0ffvn1XhYSEDMyWLVuqfayG6tWrXzh79mzJ4sWLP42JicmRmJjIiaJIz3d1dYVJkyaNHTlyZDi+3r59e8tOnTrtsFqt9HOHvfH3qVOnTp0wYcLEL/1ViyREN2b80x3HLyc35rVeYJFQ4YMHmXDAcwZghVfgxf1hCh9dr1nbmirVi2N9wkLnTK9bv87eCir4+9K37FfVnwr+vqrl/rjJvn79OvukadMWL1mggj+HBW/dIrlatBl2/s8/wY/RZgWMHBIkemF5kCUBZEsyFCri9PzX/ZMqppXCx+jRo2fMnj17lKenp/nXX39tNHbs2NknT54s7+LiAkuWLOm5bNmyAWfOnCnv5uYmb9iwoe20adPGYYVwhQoV7l68eLGcw2M2e/bscSNHjgzFuTdp0uRghQoVTsbHx+deunRpH5vNxlWpUuXM2bNnGzIMQ4FL//79Vy1duhQ5IcHZ2dncvn377UajkT169GjLuLg4A55z8ODBxg0aNNiPQCsqKip/yZIl75jNZm3hwoUfdezYca1GoxE3bNjQ/c6dO/kR6Bw5cqRCpUqVLuO1MTExvk2bNj148eLFb/B1tWrVrhUqVOiS0Wj03bt3b3OTyUSXqVKlSrf27NlTzaGRumXLlk7t27dfj8CtQYMGZ5o1a7ZRkiQteu2uXr1aDL1lv/76a2BgYOAxvD4yMrJY+fLlbyYlJXH4ul69eucQGJ87d67m3bt3C9hBGgLOpObNm++2Wq385s2b28myzDs7OxsvXrxYoXDhwvfxvGfPnuWsX7/+6bt37+bNlStXQq9evRb7+/s/3L59e6v9+/c3Q6A7fPjwiDlz5gzHsC5ya9aoUePEmTNnKiFA9PPzS6xXr96+2NhYryNHjjREkJc1a1b5zJkzxYoUKfLg8uXLlSZNmjTxyZMnRW/fvu2v1+tx/ld1Ol1qz549l3bs2HHDx337P/6q14S49giK3HfquqW6zuAFNgm1fTkARkPBH2N7Cb6GqPjQ0XW+bV2ZUfPb7KaeNmV6aJPG9feXLl/+zMdbX71StcB/toAK/tQ75L9a4HVqavapkyYsjpg9V/X82a119T7x69V1wqlrVxPys3pf+i6CP47TgmizgZYTwcfb/Oa3feFVyhRj0oSva/z48eHTpk0b7eHhIV6+fLlofHy8Z8OGDRG4GQwGA5jNZupZCw4OnhASEjKtYsWK/8fedYBVcW3dfabcRu9FsIAdBXuLPZYXW9QYS2LD3ntL7DWK3ZjYe0yMJTFqjC2xxC6IDUXEAoiKinRum5nzf/vMvT7iKzH5QRIf9/v4gHtnzjlzZu7MOnuvtfbVixcvhlavXv0mpl7tkb/Y2NhKs2fPnly6dOkHs2bNmmS/YMaPH79k4cKFo11cXKTo6OjSQUFBCfjZwIEDN61Zs6a3g4MDbNu2rX3Hjh1/wPe3bNnSvU+fPtswMjZhwoRlERERo/F9tBLasWNHt19++eX9zz77bFiZMmUYTy0qKqp6gwYNLhmNRrJy5crhQ4cOXYnvb9q0qU94ePgGG9DcuGrVqmGEECP+v3379o979OjxFQKmihUrxp44caIORv6wrm6NGjVOXL16tXqdOpi9/fVde+oZI9tVqlS58ejRI48OHToc/e6771piyhaji7Vr176WnZ3NY4QUeZG4T2pqakC9evVO3b59u5SLi4uyffv2dm3atGFpy1WrVo0YOnTocuwfwXG/fv3W4/vTpk2bOm/evFnu7u6Ww4cP165a9Z9Kzo4dO+7ct2/fh05OTmaMCmIqGcFf48aNT508ebKmt7e3Ze/evQ3q1at3EduKiIiYNmHChJn49+bNm/v17t2bzQW+Pv/885HDhw9fVqxYMdPx48erlS1b9lZBi0z+0w3kdib1HDDh+sEbibqaCuiAEx3BKlMG/jA4riMvwM9w98nCKU3f/0cVwo6t6AWwKGLeZ00bN/qpWq13ThXNR9EMFNQMFIG/gprZt6jdnGc5fp+MG/H5ii0bOuU9LNtDRQMPgQOHNA3LeZlMZvDyQoED5qdekt3foulgnLCYGPDpP2TOT+fOPanCa31ZGlChmK7UgiJJzOTZxTUrc//+2fXr1XAsFL+uqVOnLpg9e/aEgIAA6fDhw2EhISE3V69ePXzw4MErcLz4at++/cHvv//+fRRLVKtW7fqNGzcqVaxY8WZ0dLQd/HF2v7/ExER/jALfvHkzJC4urvJ3333XJiYmpjzyBa9duxaEFjHYZnh4+ObNmzf3Kl++/J0zZ87UtIEvkpKSYmjQoMG9O3fuePfu3Ru3Cc+rlH306JFBkiS/8+fPV01ISCh3+fLlSnv37u2KIHXZsmXjRo0atRjbHzp06Jr169cPcHBwyDxz5kxYhQoVHthFGPi7devWvxw8eLARRjAPHTpU18PDIxOBXK1atWLQ9qZJkyana9WqdZ7jOIxCKpmZmfTo0aNdEhISfPz8/B6fP3++iq+v79OYmJiQd95553pGRgZZvXr1oIEDB67Jk9revmvXro+Cg4Mfnjp1qoKdQ3n27NnK77333rns7GyHhQsXjhszZsxi3Kd+/fqXz5w5U8Xf3z/r448/3ijLsoDRO0dHR+nmzZthhw8fbozRv717977//vvv70PwV79+/V/PnDlTo1WrVng879q/Q7GxsaXq169/7/nz5/DFF1+MQrBp/2zx4sWjJk+evNRgMMi//PJLWJUqVWLwsz+iSM6v7+qNF7R437GXD9x54lRZAj1wogFkG/ijMgEd9xRKuCY8WPhJ0/ZNK5Gr+dXvm2oHTawBrukAiAZyOC0QjoBiksCRzwWwWgCqy3/GK3PGjGnL2rZtta169TpRb+pYivr535uBIvD3v3fO//AR04R0t81zZu3oPWxMX3ieGQQpT+tk5mQGmLJyPJTMbHdekbUyKKLCEUJ5MBO9JpfXaTI4veaZa6DvA9HDJRZcPe+Dq/4JuLtnFab32B8++P+ww+3b1HPEmCXfHzl6vz6CP+SNoeZD0Dgwzh+VckArPjPv3zezebPG3r/mV79/pB07+MPI3MmTJ6sgEECFaXh4+LatW7d2KV269KPjx4/XsUWaeExxRkVFYarz1qVLl6rZ077Pnj1zWrZs2bSNGzeGP3361MMubrHz2zC9Gx8fX6pUqVIPcHz9+vXbsmHDhp41atSIO3LkSG03N7d0GwBxDAwMjE1OTi7Wp0+fHRs2bOhmByVfffXVR19++eWEqKioMOTuITjF6Bm2jZHCRYsWjRk3btxSbKdXr167tmzZ0qls2bKPLly4EILt541u9erVa9v27du7V65cORZ5jgg+z549W69evXr/QqDH9vGFfWE/2FZ0dHS1kiVL3sdU8LvvvhuTlpYG33zzTd9u3bpttM//wIEDv1q7du3HJUqUSLx//z56IrKU961btyrXrVv3fHp6umHx4sVjx44duwTFGzVq1Lh+7dq1sjh3dm4g9o2AL+9rx44d3bt27bo9KSlJ37t3719PnDhR/YMPPti3c+fO9+3bPXv2zN/f3z8Z91+yZMnoYcOGLbN/tnLlyjHDhg1b7OXlpfz8889VQkNDkbPIDvJNf++ik2iZ7mPPHniY4VMWOEcm9sDvCMeLQGUArfIYKhR7HP/ZpEbt65chDKT+FV+qcvtsIFhf+EB2ajCkPi8lpT11l3KyXUGyOFEq6xVqFSRKOQWoAjyfTTT6LNA55Ti7+j3inPziwMX3ARj8EwDKp/0eIJw2d/6X3Tp+uKpCheBCWTT+Fc9B0ZjyfwaKwF/+z+lb0yJ99MgA8WmVsuLuNzm37+BwPyc3kLONXrLVopEUGXQcBwaFAw1wQHgCCk9BwcWvhgCn14Cs5UDRa8Gq4bOoo/aZi5/3Tf+goEtCcd8T4OwcCz4+z970Aym/Ts7du9Rl/ORV27//7mZrQfQBhQCLavCiAQgooFizAZSHyq4909p90KZkoSgZp02bFrFgwYLxWq1WOXfuXGhISAh7wCYnJwe2adPmwJw5c6a1bt2apWRtAOVKVFRUhWrVqt2OioqqYkv7cqhq3bRpUz8EGw0aNIgsV67cJVTIRkZG1sI0K+5/796934A/9JgLDQ29c/LkyVp28IcgsmbNmncePHjgEx4e/vWmTZvYvgcPHmzboUOHfQiKvL29n9erV+84Ru10Ol3qnDlzIp49e6ZbtmzZmFGjRjHw179//1UbNmwY5OjoKJ86dapmlSpVou0gEq1r6tWrd/7ixYuSwJU4AAAgAElEQVRVQkJCbiG4xchfdHR0zapVq15EsUaXLl32NmrU6BAes11UQim1EEJ0ONbOnTvvxDQycv6qVavGooUodhk0aNAm+/WDABPT2BUqVEi6efNmOXva+dq1a5WbNGlyPjU11bBixYpxI0aMwMgfX7ly5VuY0q1YsWK8DaxxVquV02g0lOd5SafTSRkZGfpWrVp9HxwcnEgp1Tdq1OjUqVOnavTo0WP/tm3b2tn7Rv5gmTJlkjAi+vnnn48ZPnw4mxd8LV++fMzIkSMXe3h4IB+wSoUKFQoN/F24R8O6jTy5/4WlRCDlDKBwamk3BNo85YCXk6BKcNr1eWPqd6odTOLy67v5/21HBcsxDmBO8wfj4/KmzMQqmU/jqxnTkktC9otiGsnoqaUSaKgMxCyp33dQQKISq/GN78i8ABLRgcwZwKw4pCqCe4rBLTDOy7/CJYN38CVw9LgBBnhOSI1/8QAdN3n22n59+ywuH1Ts9v/3WIr2L5qB/zQDReCv6Nr4lxmgMUmlITKmdfK5ax2y7yXVgEyjg1YngtVqAb2zIwgCB7JVApHjgSiU/eYFNLlTFa/4WxEJgABgxJu9gw4UDQ9GvDFyHIgO+jRP/2LRTqV8j0OZUgegTJmYP+IB91c4ZTduUE3Ess1rt26+0IsX/QBY2SqMauiwui+L/FElka5ZN6J//55hLzlZb3LsaPUyZ86c8e7u7vTXX39F1ShG/ggCbgRinp6eGK1iqXkEKCiQQG5gjRo1bl+4cIGBv/j4+NLVq1dH3pu+U6dO3+7YsSPcDnRGjx79+YoVK4ZhlO7evXtBGC2zgbMt69at61m9evU7x44d+w34a9iwYdytW7d8u3fv/g1G+zCq0qtXr6+3b9/exdfXN+XUqVMNg4ODGRBAwNagQQNMofIrVqwYOWLEiBX4/g8//NCxffv2e/Dv99577/iiRYsGVqxY8Q5yB5csWTJ24cKFUzGlipY1hw8fZpG/+/fv+7Zs2fLSnTt3AjCy9s0333TPey5Q2evt7Z3i5+f3zJ5CvnnzZiU8dkmSyMaNG/v06NHjJfjr27fvtg0bNnSvVKlS0vXr11+Cv8jIyMotW7Zk4G/JkiUs7Yv99OjRY8e2bdu6BAUFpZ87d668j49Pir1/5Bw+fvzYMyws7Ib9PUz7NmvW7PTPP/9cvUePHge2bdvW1v4ZHkPt2rWTXrx4gWBv7MiRI18qoefPnz9u1qxZC7VaLT18+HA1tKR5k9dc3r6OXKXv9p1w4qtsroyvQnRAkesHMovmCkCAWBOgTmXTyWmjanWvE0AeFtY488w5D3DJC3LiQiAlpmFaSkzN7PTkMCJl+3NSLggM8CkgyDJwFitQiTLhCl7/CACByECpDIoisUwAWtpYZSxl5wgy5wRGiwgmswAavXuyl2/gZQff8mehVL2j4FkqhpBSL22VJk2esWHA0JGzgvzdGIe26FU0AwUxA0XgryBm9W/aJo1PKp1y6Hyfh6cu9RAfpga4myk4Ag88oUB0GpAwqSEAKFQGXrW1A1GvBxCwrBlG/7DCGWW/GRDkOQCtABIHYEU1rMgD1WjAgo8AwoFkEIH6ud5yKxP0k1OZ0jtIcLlLf5epQxA1auLeJSuWHhlFeB8grGA9YfQfHn8pZlDkBJgyrd28mZ+2mVwYxzV58uSFERER45ydneHQoUOVa9aseePVFGCeiBkfFhaGqckKCNoiIyPDEOTdvn07LCws7KIkSZo+ffpsWbNmzSAAsO7Zs6ct+tmhHx8eW0JCQrC9moQ9Kla9evV4VOnmjfxhKvjRo0e+GPnDtCmCzk6dOh3cs2dPi5IlSz7++eefGwUHB99B0Dls2LD1hw4daoScwqVLl77ktmHErkOHDt/s27evIz5ksXZxsWLFHr548cKQlJTkj++hkCU0NPTWkSNHWOQPx/jpp5+ixc1ErVaLiuRVPXr02CCKYs7JkydbTpkyZZmDg0POmjVrurdt23Yvbo9RvEaNGl1JS0vjdu/e3bdTp04v0759+vT5CqtpBAQEJN27d+8l+Mub9rVH/rCtkydPNmzSpMlJjHqh4GTmzJmfBQQE3H/48GHxiRMnroiNjS3XvXv3dTbxisUm+Dhz/vz5au3atftx165dbeznKjk5uXjFihUTMCKJqeW84G/37t2dEaRjn3379t3To0ePNSVKlLhjT8m/yetw+5Hs3uMWRi6zaCq6SFRg4I8ShQEkkXDAWe9Dy7rcd+MGhg6q5keevcmxvdoXpdfcION2TXPyuc5ZKdEtleyEAF5JB5GzAqdIwCsqYOWBAKdQYCs9hYIkiYD0WSrLDADivRIXf/g5xRw3RWsbDiRZBIXTgqJowEp5ZndjJK5gNgQ/8CxV43vnau/sASe/SELKmMeNGLBx4tS5U7y8vB4V5pwU9f12z0AR+Hu7z+9rHR29cbd49q/XwuMOnRhkupnoW1znBD4OzmDMyQKi5Vka1yhbQavXAqfIIHIEDFoD07eaENgJFHjkTvEMBwIRVCDIIoAcgMRjGoQA1QoM/ElUBX+8QQtImc7hFUXj5XnXp0L5L7mK5faDd+C9v3o6GKND85ecHj996q75kuKJ7s6AB01BVIGwYgYqJ8JH3St+s3X98EKpiTxt2rRls2bNGunu7g6XLl0KDQ4OfpkCzHth2CJ/QuXKlW/GxcWVQbuVa9euhSD4w/RjixYtThw9erQWcvxCQkLi9Xq9dPXq1fKYMkWghe+j8tUOMHr37r0DOYWVK1dOOHXqVDUXFxfmc4jRxurVq99LTEz07Nmz566tW7d2xvcjIiImTJgwYQGmZAMCAp4HBAQkxMfHh6SkpOjsPnxLliyZMGbMmIX2caPB85QpUxZu2LChn937Dn8jXxFr2kZGRlapWrXqrcuXL9chhDDwh/sgsLt48WIj5BUiQDQYDBa0mMH/y5Ur92jPnj2tKlWqxMQHUVFRoU2aNLmamZmJCuMB4eHh6+z9d+3aFaOgnYODg5/Ex8cHE0KYv8z169dD69SpcyknJ0ezaNGiiVhizw7aFixYMHHixInz7UprNzc3KTMzU8B0N9rvrFy5cmCvXr3WIycMwV/dunUvnD9/PrRjx46oQG5hb+fRo0clypcv/wDHtXLlyrHDhg17GfnDOtwtWrQ4d/ny5TJ4TPiaOnXqstmzZzNl9Zt8Ld4aP3nh1uQpkjZEZ5Y5AKx+g/cERQIBKAhyotL5Pfe13TsWH1MvUFVrv+kXpfd1kHutgvLk2ofpj6O7Wl7cKMVbHoNBMIGDRgDFQoHKHCgyD7iKRYDHYWIX5cqoaqPoX0mwHgxwMgWsFcOzlS8BQKqgFcEuAUo49oMLRIsiY/wTiy6CAi7wLF0Bx2LlUzzK1NqkKV3nqyVLN08eMOaTUU6+YU9frULzpuenqL+3dwaKwN/be25/98jQgV/eceKDaz8emZtxLT64lNYJfCUNkGwjUI4CpxfAyMug6AXgtBjgUYCXcdUOoOFFMFvNQJ0cWGSP4PYYAeTR7oSw/dVA2D8jf6ARgIjIhaEgEwCMwGCqhNNpwMRxkMVzIPh73ygWWmkJ+AftIt7e2b97EIW0AUas1m640mX0mM2bTBY3DcUUOCfiI+0l+JOlh9D8H/7nDv8wuV5hDHP27NnT161bN8HFxeX53r17m2FE7d+NwxYN5Nq3b38MlbbVq1e/8uOPP6JvH0tFoVJ28uTJy0+ePPkOmhnzPG95//3391arVu3CsmXLJiFoQ1UqVp7A7ceOHbti9+7dPRBs7t69u63dZPnp06eO7dq1O52UlFSia9eu2xYvXozVMzBtpkdBx6JFi0ZmZGR48DxPAgMD73zyySfz1qxZMyw5OTlo2rRpn/Tt23ftq6pVrO5x+vTparIsuwUGBia89957B4YOHbpi586dH5cpU+b2qVOnamHkz74fgiMUSXz99dfdnzx54ifLMu/q6praoEGDk3Pnzp2Mc2TfFqtmtGvX7rDVanWePXv24I8//niHbbwEj3HPnj0flyxZ8vaJEyea2lPhcXFxFdDzLysry2X69OlT+/fvvzbvnH/77bfdFi9ePOHu3btlzWazgef5rMaNG0f17dt3cbt27Q7Yt8XoZpcuXb67ePFiwxYtWvywdu3aHvbPkPP37rvvnjMajR6zZ88e1qtXr5cRSdzmypUrIXPnzl18/vz5JkajkRs/fvzciRMnznjT1+Ck5TEbNu3L6GPVlwejRQFeFEDgCSBIx0WiRr5nHNDJd+bsvgELf08EURBjpzTSDx6cbJ+Tcnlk+rNb5XjpKThrc8DAmwCsRlAsGMHnAKgIoGhRFsRoLgqVAGTMX6C3p8CGhqCPYDTQSoHIBDj2Pq6AOaCyAoqMWBChI1XTwqoxFPASARCd4LlZCzmCG3DOQbfPXksydp+0oAPxa4IqdtbI340WUxDnq6jN/J2BIvCXv/P5t2mNxj7zf7p175Skw6cHeViQkcOBhqriDUxbsqgdT0HmKVCBACcKwPGgpjQJwbsRu5nJOoGldzFCg4CP8PaoH8FbFigcBQXBIL4vqvsgLxB/4/+cQQCrLIHIC8BrtJBFKZgN2mceFUK26KvVXEr+wqmPn39OrvdBtwWHcnLdnWTKMb4fPgxkswW0Og0olsdQprxwN+byPIyiqaUX3uDL9uDApxBOufW/1KrFM44/6pNMff3GqgcjEHfu3ClpMpncXF1dHwcGBqbYzIg17AkHgGEmO38QVwqsbi72yx6O/6yfi9tjX2iDoYZPbK/09HQ3TIMKgmBydXV9iNUuEATZt8d9bJtyKOTYu3dvbzQ+btu27ff2NpD317Rp00sxMTFlmjZteuLQoUPozYdpVHZV2/tEIPr8+fOSiqIg+HsYEBCQ+uqpsc2fuuoBkOwABRXTtm2xTTxGZulh68M+j3j8eOz/UiMY90eBTHp6upO/v3+qr69vkm0uf6PKtfWD5wSP++X5s/WDY8DPUKjych7zgmMEumazWevp6YnCqn8RFhTkpYhj7zEtet+xi/w/crkAsLLLCUDPUp8qZ8QR4tOnDygxvF977+1vMtJPaaQIlsTScuwvo7OSz3XVKs+dKMkFHsxAwAIcxcgeASJT4GxRPcbrU9QoH1UwEsixv9G5BtO8RJGBpwr7zfLACmGpXUxtKJjyVrAqjO1xq2A0UQGCfGjKgUUhYOa0IHEiSEYOiM4D/EIaL4eazRcRj1aFzoUsyOukqO3Cm4Ei8Fd4c19oPdPTN+tErdy+lNx6WMffqIAjPloYaFMBG/L6WOaCU1O5+D4ReDWVixE9jqhlsfBzjcD2Ufdna1R1H/wcOYACz0AkoG2HSNSyU7gNRwFEDqhIAJMgWl5gkUArIZDDc2B1dZOpt89+77BqU6B48Ztv8uHwuifmwoUnpTp2W3j+8RONNxAHFvkjnMDEMALPg2x9Dv5+1rQjPy6qXbGQjJ5f91j+DfB5eW943bn/d15y+WUzkredjIwM93r16l2IjY0trdfrLZ988smchg0b/moymRwWLVo09tixY00wlbpt27bfiDR+z+vO3kfeufh3x24XhNi3y8ObZGKavPv/Xp+vbpsXKP/Zdv7sOc/P/e6kUucxsy8fOxOjrSkJfiBzKvjTEpHx4WTZCu7C/cefT6jUpU1j5zdmhUTpHWd4er5p6v2fJnJZN+o4WJ6AhmaBzAQbyNMjDPAxfKoQlduMql6M9jHMqqaAFQVtaxAIEpYKxiUtp1hZZBA5jSpIxHJ2GgYWMYCHv/Fz/MEUMXZC8D6Bf3IqOFTMMlhkEahDcdnqVvGYb9PuC6F4czR7/lOegfl5TovaertmoAj8vV3n83ePhn538R+R679ZJyS9CNBl5oKPqAcRV6oI8JC3ZgNvmMJFcIeADiN/CP4YYLOBPwR3VOCA5YAZ3w/Bn/qTF/xhqkfmUAbLAadRI4QKwZsex6KBvMgD0oHYexgZFDUgCTwYeR6yOV5yDCxxwSek0gwIKvNLYaSG/tuEXr+e7dN7wPJDl6+kVeF4N0bmtotecGUPkAkO+gzL1q+mtW7/D59jv3tyijb4jzOQF5ghwDp8+HCbjh077kJuHJZzw2oiKIDAF6ah0UR6/fr1TJzye9fNHwFoRafo9WYAPf4GTDx+IP6pV1lZ9AcqqP6GGiKiEQoo1hwo4ZaS8PmE2u81qk6Qp1ngL8bve3y09YvEk3Ny06+V582PwENE8ZqJKXYZtKNqRA8DlQyk4dssmiczgQcLaCOwk1VwhxF/3J6jyO1D5QeCP8pAoRoTxBQKYVFD5geFbdoAIG5nstVqFjFKSESQBC1IoAWzVQ+ZiiNwnsF3gxt1GA8Vuu5/NVJe4BNW1MFbPQNF4O+tPr3/PDh8wFn2nO4a/fnXXzo+znR1NgN46AygSCZbJM8O/igDenbwx36/VO+qXD4EewwMIvgT1EjeP9O99ggiAkmM7uHqF92P1TaZMMIWKcSHtBohJGDlKVg5FQCCVgROowVJEOCFxQoaL9/bAZVCpkG5sO/fdPrqv10eCQnpbiMn7N60b1/M+wLvAxYrRkcVdH0B2SqDRrQAlR/B3Ln9h48fVZOVJit65d8MxMTEVJ0+ffqUq1ev1k5KSvJwdHRUihUr9mDAgAFfDBkyZJOdh5d/PRa19Loz8OMl2nz41AM7MqGsu5n3YJlzBH88L4KGV0CxvIAqJU1XF4wLa1urNEl63Xb/7HaUXvSFhKhOz+8fHULM8RW02jRQLKmgxXStpAI/vE0xcIdgDQOVCNTwLQR/DPip7yFrQZER5KGoQ6OCQfZDmZADgR8DgOpaWRWD4H4KZZFETPcyHiAlyCVggFMjEWYNYxR0oPBa5NyAWeIh0yiD1rd8bIk2/SeSoA/2/dnjL9qvaAZenYEi8Pc/ck3Qb099cHLZpq3F06nBLVcGrYWCqOFBFlGNq1Y4QFCGkSs7+GNAjXH/mGMBiwQyqwaBY+lcjOaxFDGHQg8VAKpA0MbxY/upkT6OV8Ef/o8iOOyPQ5SEWRWBAwkNoTWERQkRYKKiGEUmlNPAM4sZBC+fJJ9yFabyIbW+QQ7XX+G0ISds+Nh981avPjqBQABIigjAW4BDnqNEQatRwGp5BP37NVu1+vMPhvwVxvw2jiElJcXn+fPn/jk5OZaaNWsmEkKy3sbj/Dsd05ff0aEzV/y0UHIor7eAMyZLwYr+eAKCPwtwlse0aTXHg5/0K9u9ainCKsAU1IvSWCd4dKhXWvwvY8TsB6VE8gwkLgVEAQUaAByj6akgjNkTMMd2tHLB92yAj0XyVOAmI3jD6KUMIDDwh9pljGciv4+AzFK/+A4AkRTgML3Looho/aKmfVVOIOZyNcDLPPMOxEiimWpRM8Laxw40BMAIzpCuL3sr+P2hn0C5Dgf/SgvggjpnRe0W/AwUgb+Cn+NC74H+eKHNuYiNm50fpnv4SCI4ShR0PAIVAKOggIJgDsEYcyvhgKDAww7sELDxGJ2zVe9A/h6zclE5gJiyZalO3Pklb1Dl/yGoY9sgxc+WOsYUMoJFFfzxwPMCWKkCkoaotjIorFMswBGsksSDqNWACQikKwCit/8D70phwyCo0k+/l8p7U5P+2aIzA2bO3v6FZA4QAAwAggkUYmVZIpFXgMoZ0LBxqV+P/TisCZL639S4/hf6+U98wqI0buGf/XFLH3+59cDdwZKuOJgVHWg4BEYoIONB5LJANCeYur5X6ssOI4pNbPKK8Cc/R4/iDjn5bLf0e4enCtl3SrtALgBNBwmygdikNBihQ4Uui/hR5OVhlhcBm12ggZE8zpbKVYGZbEsDi4oAHBUY8MMfDCKqGA+jgjLwMoI/mf2wSCJLE2NamAOZ8QIFUKzookBBYJxhLXtfBjPwVALBmguUOMFTiyek6svcrdRrykhSsmGhVAzKz/NS1Fbhz0AR+Cv8c1CgI6CXkqtGT5i3j7/7NMCXaEArKyyqhlU5rLh6RcEGajaw5BJG5xiIU3lTTKhh4/5RjcoBxPcQDGLED4GiGjFUSzbZeYNM/cvSxar4A9PEuD3y+1SxB4I/1QQao3syVVTxCApCEByytilwvALoVWZwdAYT5SCX14EhMOi4vlTQdAgse+avAAB3fX+/8ZDhS75Lf+rjRjlHBv4kJZfVL8WVO0dNULI49/C7w3NDQ0uQtAI92UWNF83AX2AGblCqmTgs+sTF21xdq9YLLLIAWg4rfKAkXAINnw7O8CBrTK8640d2NKwryO8xzVnXKuXKjvnk+Z3KnjoLEHMusMSBDtmg5jxpXE4FfraULOPvoW8fA3U2kMZcV5g1kbpAVShoWEqXU4EfxjdR3WtL8TKKtGxlKmAEfgxMUgR9GAdVBSBaTsOyBIpsZSIQHiOPRAGJyKpy2GoGntOBQl0gU/SFFJcKl8t3GdaT+NX/y9ZC/gtcgkVDeI0ZKAJ/rzFJf9dN6L1sn3vj5v1gibpT21XiwVmjgVxzLmi1Gqa6ZYarNr4egj076ENLF7taV7VpQVMJDmRM2drAHwNqDPypSmHO1g5T9eL2oioQYUCRpYpVuxjG98O+8c4oIOdFZgAQjYLxfYwkYttUoICBMh55hYgfBS3kUB5yBL3sVLLMPsfyFUYTNyyUXrivyMhMz87dZ5xLvOdQWgE3ADEXFNkEos4AstUCIEng4JBh2ndwbvMmdZxPF+5o32zvr6pi32zvRb0V1gzcSaHBHww+eeRhpk8Q1bmBycqBgdODjKbwYAWdJhX8NQnPZoxu9mHneuRkQY2T0tPlnkXOXy1mX22szc0GPeZ3FYzKW9n9D/Cex1S9LM9q+62oKV9ckCI/D+9JqOxlETtmgWCL3EksmqeRVY8/BH0M1KGqFy1cWLsK8GwBqKaQGS8QwaQigITgD7c1WkAjojE8gCJZgJMktT0Oa4WjpyoPklkCjUYPWRY9POa8wCXk3a982g4YSVxCmHl60atoBv7MDBSBvz8za3+DfdBnK/XT9Uuf7/hlqI+ZMD6d3YqF3fdwGc6MmVXQ95Lzx6xY1Pft3D3G60PLFnRpwMWrLZ2L23AirlQJcMwmxibyYFE8tV0EhszwGcGfzS6G4va4LQN5kqoEZibJgsoJxDSziJYy+LiQQdCgTxaAIujALOohl4hWQ0DxZS61Ks4gxJ9VViisV2QkFSdNjdh/8pe0lgr1AJk3MhKRVqsHs9EEAlb7oE9h7vyPJ04YWTeisMZZ1G/RDLypGdh72tRq9LzzWzKVIE9Z0IHJQsFF4wYWWQILbwEtSYby7slxn01s3qZRAVkgURrpknHrm/nWlO8HOSvJoLFqWSSPcqjsxTQsmjarnlaKBS1akMNnBV4jgpxrYp6mDPgxoobAgB2RVTsWpuRHgCfLao1ixI6EpTJsFjGUCUbsqV4VRQqMCoJl7oBowSLjbU9gpvl4c2MWMWBltjGML4h9IQLkNAysiiCBlRLIshggTQwwuVZ/f47XB9MWFCmA39RV/fb1UwT+3r5zyo6Ifn2q/a1lX33vlZwFThKAUQeMV8fMCggB5sKLUTpBTb8y5S2CORvvjzka8JwqwEDhB6pwUbyBog+M9OH/drBni/yxqB5G9HB7G9Cz8wJxaYuRP6YWtnH+MMVLNNg+3mh5oJhqRr8r1g+qjrFKiKICTHYP1oIiaiBHJqBzdr/rXLLcCFKu6sHCPIXILxsy8pu561dfnAC8D2+lFjZe9uCwyKARtGAxPoIuH4Xt+XZb306FOdY32XdCQkJQdHR0tdTUVKy8kRIYGHitQoUKD97kGIr6KpwZmLvxweQlW+9PlXVltSBowGIG0PMOzNzZzJtAzyWam1WSf5o8pEafgqBCYOUieLw8PCPxwBwx57K3Qc4AkHUsukeJSU2pyiLa2gNYOJAlCUSsYCSZACQLW2jitix4pxYpzyMIUcu4cbgKZsE9u60jLvJURxjUajAfP2b2jPc7vMkKAFaZpYYFUQ9mqwJmsxl0WPKOCURUn0H0PMXoIicLDABiITxFNoPIWVjjkkWEdOoCJLBWgn/djgNIne5HCucsF/X6d5+BIvD3dz+D/2b89FGmZ+KQiMPWs7eqefFaVkpJ0gBIaEFic1vR4Q0GbVYwmoeRPCxIjoDNJtxgjgc8AR6NmG0cP7vwg6V7bWpfJuxgal9VLYz7MMUwplRsZtGqKASjgxgNVLdjIJNZv0iqkpgXQGbefwgQbW2wOsEI+tR0sFolRAdWqwQcEUBw9T7kEFa7L/EqXqgF0FeuO//++BFbvgHOT29ES0MEsaj/QwsHIoDV8hSCg8jTY+cjypdwfbt5f1hhY/78+dPWr18/7MWLFxpm6k0peHp6mvr167dq1KhR8319fbFm6b8YIhfEV/FN9VMQY/87tonz3Xn8uUNHLtEWiq4Uuw9gNQxBMQDhZLCSbHDg76cPbBe4qNKAwPmdC0AERbPPVs6MidjEZUdW11lzQEBJL1NhoJWzDBKRGP8QLVs0VgeQTBYQMRAoW8CSC6DRI10XjZ6x+pBak5eVb0OrFgR+KNxAiwTgsbwKK9Rm/5ypeSW0clG3lyQUfeEtjweBCAwAs7Qwpl+YpYyaRlaVv7aSwJQAb79ZI49QkYBwmA5GYChAriSAVXAHPrDKQa8Px/Yl3rWe/B2vlaIxF+4MFIG/wp3/Auk9bf3+kbdnblwWxrmAbDap3D4EUDbOHpYnxzJuCP5kHUb31ModL4EfRq4w9YogzWbPwiJxthTuv4A/phZWOYBMuGETfKhGzshfUdT3GA8Q7WIQCKoKYFxbI/iTRQ4kG9DE/Vgk0lZmDiOBSBTHG7YoalnaBVfWktbhhb5syChNxXe2FchEvmajx049rtjzo/lHXrwwFJOJAaxoGYFBUDwGmQMOskAjPoYfdi+p16yZ87nXbPZvtxk++Pv27bvhq6++CkehjrOzs1yiRIlHsbGxvoQQEd9r1KjR2R9++KGNq6tr2psAZuo1IF4AACAASURBVFgNZPr06XNSUlK8unTp8nX79u1floL7203w32DAF5Np4Ijxx0/ffu5e3AxeLAIuEC0QWQe8oIBFfgbuusQnMwaFDghv5b4/vw+J0icOEL9zambi2ok6+R6IssiAGWB1O2oFqqhiCivSjxUAnWIAxWi2+b0ASDKARqeFjAzMOLiCRDWsAgdG5hB8YZoWU7qCjDxAHqy4aMX1LIpDWLoWxSCYxlWjhRpRC1aLBRSrBCLSWyQj8LIFtBgINJpBY6sZbEF3GbxpME4hppjVCCNvWzyhXZYsS8AJSIHBSiAUch0CjL6Ne0+Dpg2WE1LjjZbvy+/zVtTem5+BIvD35ue8QHukN5/5nZk076zjpQclS/OOQK0W1YNPo0bd8qZdWYRNy4OM4gpbxI9V87BV32CVOV5699nq8dqUwEwgwhGQeFs93zwRQ2b5Yk8LI6/PVtFDLRGngj97NRCMODKfP4xAoqmVgGljpAwi+PvntlaC7D/KjoVHno0ig0XQgdHF+4J35ZodiFfJxwU6sf+l8chIahg1esHhs+cf1tfo/cGEd3I8DowC4miVHBC4FJg0vttnM2c2/rSwxlnQ/d68ebNS48aNrz99+hSaN29+evHixUOKFSuWkJaW5r1ixYphGzduHJmdnQ2ffvrpwnnz5k34o4KQ3wOLeduzbxsTE1OxZs2aV3Jzc8W5c+dOmzx58uxX5wH3s9clzo85stUExtCmWsT2f+i17Rf6wdSFv2x8ofg5W4kL89ATBT3gFxzBn9mSCGX9MxMiRlRv2qym7l5+Tg07jy921MmM3blZyL5YRk9TcdWr3kfAAgTBH6UgoeWMjUkiWtg3FCTk3uGajQOwKk7wLE0HDm7BWWbFIVsCTiMRCyVU5vG+I8iE8FYNlQlPLWjqiRkKm5ULUShHKaESE4cQMFtltFIlvGIlGmrmSW6qq07JBWdRAktmJuipyIQfJhR4UB54BX+wMogMHHILZXSbZmkSMEnoziCCiD6oZiMYiTPkBtS6VKz9oHBS4h9F6t/8vJj+B9oqAn9v2UnOXvnD+Isrv4ooJ+lAl2EEjcCBgDYuovCyRJuavkXunqrGRT4fS1XyajUPCajq64eRNoOOcV9QnYsAkRcIU+bawR9W5VDNoG3l3WyCEBYxtHkGIm+ZiUpY2le1elGVwiz8p1rIiBQkDS6pUQWsqHRC9BpE81VeVKOUoJqnMoUxKGAkHKSLDrn+5SqN1JSru76wTiU+dAYM/Xb5utWHhmkNpcGiaFmlD0WSQMByTaYM0ImZ0LhJ0LGfDoxo8bq1cgvreP5svwcPHnyvVatWB0VRhF27dnVt3779t3nbCg8P33zr1q0q/fv3X9i3b9/tlFLtkSNHmmZmZjoWK1YsuV69emfzbp+UlKSPjY1tmpOTo/f19X1Su3ZttPdhJKsnT554nzlzpkl0dHSYVquVKleufP79998/ZjcAR97XiRMn6q9atWrkzp072+M+ffr02dG6deudzs7Oz5o1a3YBAAss/LMW79mzZ2tFRUW9k5aW5unk5PSsVq1aF+rVq3fxVX9GrCxy586dYD8/v+TSpUvH/PDDDx3i4+PLlChR4kndunWPhYaGxiL4PHXqVIPIyMh3Xrx44dy0adNTTZs2xRKF5j87v3+H/catyFi6Yc/VEUbRkxMNngBmGQSiAUkWgUexhZSgtKjrcmh61zJdKlUi2fl5TFi3V4ldNTfj4aFheuURaNHTj3n1qew9jNyh9sLm4gI8Km5NCghapGZYWdpV4XRglL1AcKgc51Ky7pfgHXQOqCgDsdgcoFktTAoWvQyC7W/cE9ekkmQzCsQVs0YBhcggahWwYtTRTMH6Qm++cnJi0vWz7ZxINjhxMghWdUBWZhNDQMAbMCsBJ6niD3QMoHjfdQCTDGBGmy5BAa05F6ycFtW/WWVa9ZkHDT9YSkiZt/rays9rpagtlpwqer0tM0DvpfhcGvrZr45xT8t4yhzoJCw4jr5+dkGHCrzQ1FlG8Ic8ZARizFuPqDc/G3jjdQIQW13el5RmZsysegAKKMzg1VSyvRIIi+a9Av5YhZDfgD97JREcC1bw0LJ2QLACFXBlawUQ1VQwrth5EFj0TGQEQlwdKyBjCkSgDPxl8TrQuPse86tS6SPiVOZZYZ3LLzfEtBs7euW3FouPDgQXkKlF5VECDxy1gEDTwMvbmLbz++m161T1vlNY4yzIfo8ePdq4efPmx/H6GDBgwOovv/xymB04IRhKS0tzdnNzMyEAshk0a1q3bn344MGDjQICAqQTJ04ElS5dOsketfv111+bNWjQ4CiOedasWRFTp06dhGDt7Nmz9UaOHLn10qVLwfiZTqcDk8kELVu2PPvFF1/0Kl26dDyl1LFatWoXo6OjK+j1ejAajSrHVVEgNDT09vHjx2t5eHhk4v7IU/z0008Xbdmypa/FYiFosYELHNyvd+/eq1asWDGOEPJSVf7RRx9t3LFjR3hAQEBqxYoVr//888+NrfiABwBvb+/MlStXDjt9+nTtFStWDMX3NBoN86vs3Lnzj+vWrevp4uLyVlp03EmlzoMmXT0VfQ/CTIITcBoDiBKWQsNqFlrgeSMqfV8M6FLps8q9tEvzm+9Hs4+FZl1Z8gMYL5fUQBYI1KhW18CTYDNfRvAHTExhYP58oFgYN9kq54KVipCruIGiKf3cO6TrbCj33ho7oLJFh20tsXuT/bb4h75SxhOfzYo7s3+qO00HN8EM1JoOPAI95u2i+ggiSBVkC6uKQmQZdSJARCewKqg6xvsvLoKNIHE8ZMgG0Jasc867/bBw8G9y538x2vyHTkDRxi9noAj8vUUXg3H3yV7RU1ZtLm0SQMnOAScHA0tvCMTO8cP7ngrYkGOHmQkUbmAqmKU7OACTQQRwcjCKHs5XtQ667LTHT6pyiuzB6lbyPOPlsQggc3hBICmoET6brYvd8FkVc6jAENPHrKKHwGPGV6EcoYQHjnAi4XhHlnEWeCvwggS8iDdj5LaoNjEiJ4IigQr+KAdWxcLGjabTJgCw8DrIUrjMoGp1BpLiYTsK63RevEh9O3Ubey45SSwJogfIkhUEnQ6kXBM4ODuANfcpSNb7sGbtiCH9+9RdVVjjLMh+MzMzPRs2bHjuypUrpbGfVq1anXnvvfd2YTQwKCjowb8rS7V79+5unTp1+hqvjw0bNvQNDw/faB/jwIED165fv76/u7u78fTp09XKlSuHETUBeYOnTp2q6evrm9OxY8dtFovFsG/fvs5Pnz7VNWvW7MTRo0ebAYC2Q4cOO6Kjo2snJiZ6Y/uOjo5mR0fH9Jo1a15eu3ZtZ29v72xM0YaHh2/fvHlzF61WCy1atPipcuXK1y5duvTO0aNH6+NYxo8fvzwiImK0/YE/evToVUuXLh1kH2fdunWjc3Nz9VevXi2P79lBZqlSpVJxzL/++mtlQogzprz/U+q5IM/Lm2r7VCx9p9uwo/tNYhk3mddDrskKjqIWJIsMVNSCVsgCF23Cg0kDGvTt35L8kp/jYiXcHuzvmxa/ZZFI7/Mi+odSK+PoIQ2ZBf+QiYErXFkDRDKwYB2CP0okUEAChddDpsUJFF3IDa96IwcRn1ZnmHKY5V2ZUQK2ZP+Nul773//uUBT79WJrAwCiCMQ+e0d6GttYgHSt9PB6aMaDyPf0UjbhJaSHqNkWrOyBgJBZxRACJpMVFMGACFAtOYcG+tQMCmZGOAMkWhxfhPT4ZDQJ6701P+e0qK23ewaKwN9bcn7xBnN74IKv5UORH5ZQtEyRJvMUTFo17essI9oiNtUvUTl2qKAVkVtHQcNxIDlo4R4v05DWzecLjat+Dq7uVrh8vdmdw0dWZqSle/hXKHfcrXK5fZJezOElmdMJPCdLVAFeg84JEmYsOGaNz2zwmQO0gp2z5SwW7cB1q6xTiGpkj1IIXtGKstHonvvicXNL9vNQZy3lecUEWpEwAIX1fxWCHBhcB6vu9/Y0DgpAJKIFM9YIdnT+yuPdBgMICTQWxinFaNV77ZZ8f/hg3Pu8xhc4rSNYrEj20bDUDQELiHwKtG9f9vudXw3rWBhjfBN9nj17tlG3bt12JyQkeLIqMYoCDg4OCqZs+/Xrt65r164786Y+09LSXOvWrXs+Pj6+XOPGjU8ePXoU0+IWTOvWrVs3Bttp3779/j179ryPD9PHjx97hYaGJqampurGjRu3JCIiYiwe17Fjx5qPGTNm6fDhw1dhP9gGppVv3rwZ3Lx581OPHj3ymDRp0mf4evbsGfXy8srFKMlPP/30brt27Y5h5G758uXjR44cucg+T/3799+wbt26PgaDAS5cuBCGoBA/Gzp06JdffPHFYExvL1u2bCj+TynVDRs2bAm+j+AvLCzs6v79+9sEBAQ8jI+Pr9SoUaPjycnJnmFhYbFXrlxBMIhkrrfqNWF98vwt+5PHpRu9eC3nADwVmcgCX7hIlMzxULtizplxIxp3aFWG5GuUntKDFc0XN0Xkpp9tbRDSmbEyE2aw2wUSRpDzh1U9NIAWB2p1XpTwqtFgLCcpyRzIxBmsDqEXXRtPGEQcmkfbgRuer/9UTvB1TqKNB8qmAiAGnbYAHl+v/Wjr/H0uxseuODa8yymSzO50PKBSWGILXvUTfFSrqmL1HqjiTlkWIEN0BajwzqZivYYPI6RGofqevs5cFG3z15iBIvD31zgP/+9R0DOJla7NXHLa4XqSi5+VB61OBDMPkK1DtR0HbriyRPCnBbCIlKV+kdcn6g0gSRaWXrC46OGpt0tW+ZEDm5JqxSPRKBruprhd/+rr7RxwZUNaNW9FaoXkG7HYfjOFx4/1kJ3eJPX2tS9p9vPiWqsR9JgKRnWdoGEgVUKTVCRW2/ywWMkkZsqvAQvhQHZ0uOxao85HxKv87f/3ZP7JBmbPPtx33me7VlHiK5pQ3ahzBBk5PUir5FHd9xCCguT0/buX1QwJIfF/spu/7G74gMM077Vr1ypv2rRpyP79+9slJib6Y8oTgRI+zNq2bfv95s2bw93d3TPsBzJ9+vR5s2bN+sTR0RHOnj3LQNb27dt7fvzxx1twm/3793do27btXnVNQR0rVap07fbt26WKFy/+dMSIERFNmzY9Ubly5WjMsBJCMCD88pWcnFwcI30I/hYsWDBj4sSJM23tMKuZfv36bdy6dWu4Xq+X582bN8LNzS0Tr0tM/SK3b8mSJaPx7+XLl48YPnz457jvyJEjv1i5cuWQ8uXLJ589ezbUnsa9dOlS1caNG0eZTCaCqeKhQ4cutg/ko48+2vH11193CQwMfJGYmBhACCmURUpBXTyxlDoNGnL61MV7fBXKFweNogewEuAF1agdA26ick96/11uY48JtYfmdz1fmrH6HznXv9ou5d5013HZjG4BFuwTMwZW5u+HsItYdUwEIvMWZvuC0TQEXOj6h7YuEucIZoeqF9wbTe5PHBtdt92j8Lr+DVhX348SAKpjhE+2gbuX0b5X59nWDsmJP9ssOyOlvE/ZCtvBmuyTuO7Tcx65D53xXoegD3nC6jKXMJsYlpJhL/U3qxbCfqvgj1AB0jkD5AaGxJRsN6QnlGhzpSj1W1BX+dvVbhH4e0vOp7zllyGnF6//onQGgHOOFRydHMBIJcjVqtU0XNByhHCARveSoII/TPfiqhc5U1hFI5WTIMFJI9cYPaQJqV/uV9UsNcv1/LYth7Q6hxdVR4S3/LNcl9+bZpqa6vwi5vRqy5OHHzqAJOhBYSw/ViaT2SCo4I8ph18SuLFVAcxAwKrVp3qEVh5IStbZ83t9FdTnhw+/qNS7z6xDaRmGYiazFgSDM0hUYiXeCIf08gygciIsXjR4+Kih9VYW1Dj+Ku1ilC4qKqrawYMH2x0/frztrVu3ApFLt2TJkkkjRoxYYB9ndHR0lUaNGkVmZmbyM2bMmDdjxozJrVu3Pvrjjz82Cw4OTrx8+XLVvDy5b7/9tnu/fv22ZWVlveTmhYaGXgsPD/+8b9++m/M+qGNjY0s1adLk0uPHjz3mzJkza8qUKdPt/eIDuW3btkcPHDjwrj1Vi59hxBIBH77sfL3Zs2cvnDp16gR8b8iQIchnHFi9evX4yMjIMDsf8O7du2Vr1qx59cWLF7qtW7cO7Nmz51p7X1OmTImYM2fOeD8/v/RHjx75v23g72A0fWfAhL3Hs8WSooV6gEgdmKBCoSagihUEngcHLuHJmAElJ45q75ev6UlKb2jg/u4BafF7P9dAAvA0S6WLmGUQqVaNPtrAH7sBggASsQDF9Co6DzBuNAcWWQMm3g1yHWtc9GXgr841G2jDSJ2acnge5QMpN+pZ0h+GSqIi8G4eidpi5S+BIfQOgCdG3Rg6e/U+qbbzUJd6/NtF9xLiP67ZaUA9oBnK/VWfXPTKTnCygz+KaWoMSCI1EW1lbKCPVRD5d+CP8JDBOcBTvd/z4BY9J+nqDtlYUPfov8p9pWgc+TMDReAvf+axUFvBVeeTKRvX3f32p/AKnBPoskyg12vBKFvBoletDhxRMcZxYBUBrKJqp4JiD5FV1EDLFxGeChIYgwIelunX/R+kSokYRnJOAf2NX77blpOe7VJ7cM9mBXVjwSjj8wv7IyyPk/obZIsDMeYCTynodHo15WtL/b4K/ggRwaxQMAk8OAaVXqwPqzKdEN+cwjghN25Qx1GjV3578td7rYD3BivlgWCZOsUKYKGg13MgW55A0ybBJw79OKpJYYyxIPvEc3js2LGmWq02u2HDhmfy9oUVP5o3b34iLi4usEWLFucPHz7cyK7Mxe0+/PDDfXv37m1buXLl2M2bN3euX79+lNFoFCdOnPjZnDlzmD1OXqsXVOauWbNm/Llz52rGxcWVwMgipm4jIiImT5gwYZ7d9iUuLi6oWbNmF5OSkjxmzpw5a9q0aS/BH7bZpk2bnw8dOtTUycnJgilpSqlkNBqpo6MjZ7FYMKKjYEr3gw8++LpVq1Y/4T4oZtm0adPA0NDQez/++GMocg/x/fj4+NINGjS4/uzZM93atWuH9OnT5yW385NPPlnw2WefTQgMDMxMTEz0yysgKchz8qbaHrMkafn2/bdGEJdSkGvVAw9aptSXZQuInARa2QolfbMvzhgb2rVlGLmfn+Oi9GpATvSaReYnR7sYxKdA5EwQOQ3zwhOohmUQKDGq2VJMfVAeJA5tXxAc4nuouOVBknVg5N0h26X6Jb9Gn/QnjrWv2sAfW4dCwi+1n8edGZmRdLNNrjHDIGsVMGooaN2KXa4U1nqBpni9AwB+KGj6F4sftZ3H+sxjX8y9GRfToU6PGS1AyZEfrB0f6Zl13xX9BwWMRKK9iy3J+/vgj8FMyBUdIVlxBc+abVb7dZo/OD/ntqitt3cGisDfW3BuaVKGe8y4JUekS7HVS3IG0JqQK4dZDxkUvWqTokXjULR4YYbKqvUKCidEjRbMVAKrhoPnDhwU69BsjqFB+7mkFDHZUxVZMdda3zt7rU9Ym3c/Jv4FU0uXZsS4p1y7sRrSUts4gKLnzSbQIU8Iva0Y5wWd9tUi6ngXx/QvroWRtG0lBHLQYNXH/5hHjbq9iSEwuTBOK87XrDnnR82asyVC1JYUVL8/M/AaHqjEq0XbpVzw8bZk7907t16NGtrrhTHOgupz7NixKxYvXjy8bNmyj06cOFHP398/IW9fHTp0OPz999+3CA0NvXL16tW6mKK1g7TvvvuuY8eOHfc4ODhA3bp1Lxw7dqy2Xq+nkZGRlUJCQm7awR+Gba5evVo1OztbW79+/V9RqYttjRkzZsGNGzdCixUr9uz48eOhpUqVYlUPMPLXrFmzSw8fPvRAs+eZM2dOzTumMWPGLF+yZMkIJycn89WrV8sFBQX9ZsxoEv2qOnf48OFrV69e3b906dIJN2/eDCGEMPAXExNTumnTptdSUlL0q1atGjJ48OCX4G/y5MkL0NvQx8cn8/Hjx2h6/dakfe9kUa8+Q88cu5WgCeUM3kAFHUgUwGxBj1EeHEQKXNYTpd27ARu7TPYZnO8pX8upaulRX26EtLNhjpo0AEsWCFgTF51XsFIGplPBqMbQkPNHCVixbjiloEEzZgwMUhEkWQNmzg1yXate8mo6vh9G/tTr7oYGzE8CYn75aXlqUkIbfx/fSJ9ipY8DSC7ZmQkhd25dq+HpGnC/Yt224yGo8XEAH/O/43TitZ5zeua8uLjYj6p2mvguGvclbhkT5Z4V/xvwpxbhxNJxCErVR/S/j/xhrWAFqM4FUiQHEIPfOVy8/9T2hJT6DfXhj37ff89P84+2V7T9X3MGisDfGzovBfmFopcSK0WNm3/KPSnTzVXhQI/GyQiZbOpclLuhYQqr9IEcbFZqEpEUnn4CoOFB0hJIdeAtpXp36Uba1P8u77TQhDsVY3Ye/jqkQqUNULPCTjAYFMjJISykyCS/egUMNjIKZNruXLiEdVHvYHiXxXwfl8uDCT00kLBCVdM+XPJmPfNQMjM+enI/rp9oyvXXyBYgViuIrNycan9AbVYvrIySLf3BfLAwFcwLkCVRsDq5PvSt2agT8SyFHm6F8jp8+Hn5nn3n/Pz8uZM/KvEA7Wsw7cUh14iwagIO+iwYM675nJkzWv4GiBTKgPOx0507d/bo0aPHVqxZGhIScnvGjBmfojJXp9NJe/fufW/EiBHrjEajtlu3bqiu7W4DdBxGStLT093eeeedqJiYmFJMGc5x0L59+x927dr1YV6V8A8//NC6U6dOBzw9PbP27t3bunbt2r9iOzNmzJiD6WIfH5+0c+fOVbWDuNTUVOc6dercuHPnTmCjRo0ur1mz5iN/f/9UJyenF9jv9evXQ+vXr38lMzOTNGzY8PTnn38+pHLlygkPHjwwrFy58tPdu3d37dGjx/rZs2fPsvMJUVCyfv36flWrVk386aefKtojfwj+WrZsee3hw4f61atXDx00aBAKQRi3cMKECRGLFy8e7+Xl9daBvw0/ZnWe98XlbekmHw0nOrPvY46UA4JOyzivTqIFHI2Jj8YNbjRwcEdyIB8vOfXekHGgZeqVldu0uVe8DDzW8TUCh2ITtE5BZRv6+3G5LPJH8H9M8WKJN4WARkFBFiZXCVgUAUycCxhdwy75NB3fnzg2uKpeo6edjLEXBl6NPDHOw7vs9TLVGw8HjzZxALcdwPzMKzv62Mj7l8+M8AmqdNq7fvgH4BiKVj5yHrWvWkyOEJpzZvac27dv9qz6/qfvAK8IyWuHRztnxrsQGVPQqs2LWlz4X8Gfeu/Ly/lD8CcB0TlBluICOe7lbwb1mtIdvGog7+9PWdHk97n5O7VXkM/ov+I8FBr4u3//vk6n0zmhEtDJySnz39lA/N6E2ZRYiA4sr3OxU0r1Dx8+dA8ICMgg5L8bjNoIvLhstH+JcK7QFFYlA73mi1JqQO6Tn58fqtuMWGaK4zjOy8vr2R9t6z91SQ9Eto6e9uX3gZmyKEoyaNFiBVMHaAnAjJTVWrpYSYMZF2DUT1C5gDyP5s9IMZYh20EE95aNV0HNSutBw2GuUgOcLMHjp7Xv7/9lJQ+8TIp5RUkCyM6iIIJMRQW0oIgC6i4oM4JGzyqiqC4EPEdlDa/IhFMEwok8ZdWDsX8FNJjKpTzRYHTP7EEkk59kzNYbNByzaBDQnwGFHgqu2vGl+vzx6CnNbFZVCg7SyTmNCFkWBXJ1hhzPqu/01xav9M1rnp583+zOHaodO2nd1h8PxHbmBA9moG3NzQai0YGG14NixrFnQIVKXOw3h2bWKu9FsvJ9EIXUIH4fUeSwYcOGESjyQLzv4uKS5uHhody+fdsDh+Xn5/f8559/blmxYsXLr6onZ82aNXvatGlT2HnmeTSK7tyxY8ddeQ/n7t27xTt37nw4KiqqvJOTk7FFixYnNBqNsm/fvtbo9ffRRx/t37p1a4e83y0EYWvXrh3Mym4RAg0bNryyb9++d+0RvZkzZ06eOXPmHPzcw8MDfHx87mRkZHglJye7Yt89e/b8bsuWLR/ZVcpjxoxZv2zZsr6VKlV6eOTIkfJ28Hf37t0ytWvXvv78+XPtpk2bRiAH0f5AGTdu3OIlS5aM8ff3z0lKSvJ8VZhSSKcsX7r9cPz5749fltsTbTBQC/LpZDBxRtA6asBqomBQXkCt4qZTo/vX6NG8BknMl07zNEKfbOySen39dgfrTV5LslADC1TigLDC5Qj+sKIHgj80T8YVMAELh+tOHjSyAWQZ/ZitYCYAJt4BTC7VIgMbTO33EvzlXg14cubLVY8T45pWbdZnMBSvugPAgQMoqQA85CElPizm0Ir9RNDmVmw3qTk4hWHlEhR/sFtXXo/A3FPzZsfGXOldrdsn7wCYyaO146MdM++6vgr+ELqxtfFLK167aUIe8Edw3LgA1oHEuUIKXyylzEcT+pKKbX78s3OMFIfs7Gzn9PR0yfac/EPPuz/b7398tlEqpqSkuImiaHJ3d896nef8nx0D4oNHjx556nS6DOxLfVKyn9fCF3+238La742DvwcPHvht2LBhzDfffPPB8+fPi8myrISEhMRgTdB+/fptyOPQ/3K19J8mZ/r06TN/+umnTrNmzRr0j3/8g0UA/ttr27Zt3UaMGLF52LBhc3El/9+23bhxYz9U7CFQwwdGTk4OX7x48ZQePXqs6969+zeve/P+4osvhk2bNm1pREREX6wwUL9+/QuZmZk+P/74Y43ixYs/+r0xv87nWZuODr+/6KsVpUwcUBnFBagwpapJMlYsxxtdHuDHSrbZwR8QpsSkvAzpnALPPRwh081gzHQQjVQggqPFpHG2SFqXLJnoRB1kGgTItpjACeWr6EslGpgZNEHQxmPhczPj6gk8Vf2otAKrHIKKY57Yqo3Yyseh6MSKJds0Agg4ZmoFrVYAizWXVSSxKBJQnrdlPtDmAK1h/gn+MPVroRKIJqkqwgAAIABJREFUej1kma2QI+ipR1itkbrSNZgqszBe+LD/bPGZnnNm7VptlVx1MhoaCmh5IgGVOdASJ1Cs6UD5h7B505TuH3ctub0wxllQfeKiae3atf2WL18+KjY2lvnesfQVADRt2vTSvHnzxtSpU+e07aHIomL2saBKuEWLFtFPnjzhy5Yte+/MmTNVvLy8/gUcI7du2rRp83ft2vWB3VwZwWKzZs2Or1q1KvzV1O3Tp099Bw0atObAgQPt8IHq5+eXdPHixRq+vr5P7Q/nVatWDV6xYsWk2NjYALvIw8XFxRQeHr512rRpE/KqkwcPHrxu1apV/apVq3YvKioKbVuYvcb169crtGjRIgrTvkuXLh2GqmA7+Js5c2bE9OnTx/v6+r5Vkb+jN2j9EVMO709Kd3c1OJWGnAwr6AxaUAwSZOa8AEedA4i5D4z92gREfDaiOEZP87XkHaXHBSUppn/azfVfOslxoKG5rIoQxcIYigAcq51LmdoXOX528CdhdgRLqclaUGQZFN4CJlDAjGpf5+pRAY1n9AdDQxZBozQuKOXgrD0PE2IrV+82ozm4hp2HZ1oevLywooYM5hulYnfO+sFkMntVaT/pH+BVF+kcGPJlwMlOn8E/pVMRs69cOd+rRs9pDcD8lDzaOivSKf2BO5WsoMFVrSKDwpS/RP3evKL2/U3kD6cSg5syAZ5zhUSrm7H0h2PH8HV7rv6j32/8jixduvQTVKS/ePHCx8HBwVihQoWoSZMmLWjZsuWBwoiK7d+/v+2iRYumREZGVhcEwdKyZctjgwcPjmjSpMnp/C7JiPOFnONevXrtGjNmzJLp06d/Onr06GWnTp1696uvvvqgQoUKcX90Tv/q279R8Hfjxo0qmPKJi4ur6Orq+qxcuXJxoihyP//8c01RFIV27dodWL9+fQ9XV1eMzP1u2BoNYbds2RKOJw33/b3JXrduXXj//v03TpkyZfGcOXPG/bftJ02aND8iImKiv79/lo+PTyKOE6sF4Bdy/PjxC+bOnTv5dSJ3S5cunYB8pHXr1g1CgBsaGno/KSnJ5/r166UCA/OHm/Z06Y45z1YfmFxaQvGDBThWdUM1m2Vl2DAzazN1RnsXVruXgT8AvagBiySBYiBgdtLDAyqBUK7k3VIt6i0khDzLjr4+8PmVWy08NAawUshVPD2eiK4GiYKkM5rNPOU0RKPVSMBZ9dkvUh3ctaJBiw71+IPpZQ1GH21RRoKFypnBHzOaZiXesOg7wRJueKNj+VxWZB1vzjKqkXHsNs4L88Ky/eB9Em0P0AYLtyWcCJlEA5qgSjNdwhrM+L1roSA/v3gx27d3n0W/3L6TVYHwLiBodWCRjAy84sNIwwHkmpKhdevKR/bv7dvqda6jghxvQbSdlJTk/ujRo3J3794N1Ov1fEBAwN0aNWpc/29ct+jo6DLt27e/kpSUZPj0009nz5kzZ9p/GhuCzGvXroXdunUrWFEUbbly5W5Vq1btJrb/0kLItrP6AKfaW7duFc/MzPRwcnLKqlixYtyr2QaM0MfGxoYkJSUFenp6ppcqVeq2/aaf9+GXkpLig+3gQjU4OPhengiPBiOTiqKI3t7eT1xcXNJxCNg/GmCnpKSg2bQ1KCjobn6DoII4h6/T5oilDxfv/Cl+jJH4A+XcgJdERi8x82aQaS7oeAl8dCl3Z/Sr9nG3loZ8p2OguXPO7W+nWpO+He9oucu0/yxXgwIO9IunOnZfQdUxEoY5ZtjCARZPY2wUmbJUKxJRLMhTpAawONeI8mwxvz8Y6trA3w3fZ0c/+yLl4Z2OZRoNGKUNqvIlITWslKKaBGRIO1rn5jfL92sdnNKC2w9vAS717LxRVhnTpgBmHBvp589mxcZFd6/UbUwjIBKXvGZipMOLe27o68eDxMAfCvMURVYZNewpaLd7eSXti5WOsAYw0QBPDfAYPBTPlgPmGt4dNvN17il56l+H9OzZc29UVNT/sXcV4FFcXfuMrmbjCQR3gntxdylS3Epwt+LFobiGYkUCFPdAsSIpxSVAcA1OQtxWx/7n3Nmlaf9+X2k/LDTbp09IMtmZuTN7573nvJI/a9asyUWLFr0TGxvrdvPmzaL4DAkODh7Sr1+/4A8JAE+dOlW1YcOGv+LqsESJEie1Wi0bFhZWRavVKuj52bhx4/04MuPGjZt1//79wHnz5vXNnft/y3ffvXt3m9atW28fPHjwkkWLFg1GEdqOHTua3bhxo0jx4sXvvM3nISNt88HAHxKzGzVq9MuFCxdK9ejRY+PYsWPHOaOcmFu3bhXv27fv0tOnT1ceN27cshkzZgzAEuzjx4/99Hq9Nd0KXRsdHZ2FYRibr69vzOXLl8uhj1dgYOA5JJm7AOPjx49zR0dHexkMBkvx4sUfusi3ISEh3YOCgtaMGDFi7rx584htAxK64+LiyAPB19f3tWuydnGIpk6dOnXChAnTsfx7+vTpik2aNPlZo9FId+7cye/j40OEBXhuT58+Ra4SnTt37ifpCeJz584dOXLkyDnr16/v27Vr19WBgYGPzGYz5pLmd1X+kCuUmprqkzt37tdZsmT520q4Z9+tCzGHHO2WR2QJkRkwSdzJm3Jl8KoiD9XeBTiM1HBm50oiaPU6SBbTwKzXgMXbPbFAy8bdoVG1UDLr3H9SIHpb6M6UpNTsBatXGwdFAg8DK0kgiSxotTRQDmRP0+BI1cCrV02fhF8YzFnNft4aLXAMAjiZxLepAE9NBcHWs4A/Y7AayGMAGtDY5nWiO5elC/r7oT8Yfq/KO1TwhzctYkUi/CA2MNgcYSGV1oA2b7FZxlLVxn7MD2FYmMJu3bl36po1x8bSjC8xj6V5rDQgJteQVb0iWYHlYmHfnqlV6tTx/l2m7cc89ve97z8+QBRFMURHR+s5juOnTp06Mzg4uIter5cvXbpU3CX0+OMx/beH0Ns+oNJv97Z/877HJqO9//XXSt6gISeP3YvW59GYsoPDwYLsQPDCgcxTwHM2kG1PoHop49ZebUr0aFbut4i8d3WuinLZJ/Xmnjnyy+1BRikSGKyGIWJSWJBFCmjk9KG1POUgi0UafebR04+YJwNJAEGPU2KtIiP4M4HdVP6KZ4MZ3VHti9uQzOB72zreuHhioV2X53mZik0Gs9mLhwFYWIh7Xth8/eTQ19fPd86Tr+AuqvpXo8G9wAuA/Fj1c7UNXQIMWjwxd9rdu1c6FOs8uC44JPrFmtEXTAmRHjQCU5wg0NsUU+cI+FPzftO//lj5w44Cw3BAyRqIAV/wrB30vb5RreEITt9mjJGW1KRJk7CDBw9W+Prrr7dPnDhxJNor4edy165dDYOCgnbi8/fEiRNlXMUKrBJGRERkzZs3r5g3b158vv5OvISWRwkJCR4ajSYFc67VMVQItxf/jc/sZ8+e+Xh5eVkwASf9cbo+i926ddu4bt26TrNmzRqLhRjcZv369e3Gjh0b8uWXX4YsX758WERERNGGDRv+FB0dHXDixImGRYsWvebn5xeTkJCQLSUlhc2dO/dzF/COi4vDBRuXN2/eKFemN+7r/v37hWw2m97Pz+/52bNnK3Xs2DG0Z8+ey5cuXdr/5MmTlWNiYnLWrl37oCsKEqktkZGReePj4909PDzisUORnr6C/759+3ag1WrVYta3r6/vq091fvlg4G/Dhg0de/XqtalMmTIXzp49W8elkHNd+MjIyFw1atS4FB8f74VgKD4+3r9Zs2ZHGjVqFLp27dqvcbuIiIgy9erVO1q/fv1jGzdubIeO+ocOHeqydu3adjVq1DiBfIUhQ4Z8t2PHjj5xcXEG9K+rUKHCidmzZw/FqkNISEi3Pn36hIwaNWr29OnTx1y/fr1sUFDQNtwW29Dpg+WnT58+bfz48eNnzJgxFlcXrhu4Zs2aV06dOlXy8uXLRbHSsHnz5g6zZ8+eev369fzYPs2TJ09kv3795g8ZMmQF3uxz5swZMW7cuLkrVqzAyt/aEiVKPExKSspy6tSp3Lly5YrFdhBmgCYmJvLu7u5iv379Vs6YMQOzRN9asXV//PLN8o7THXI5aIytJDm9pKrmBFtY4sO2r9rudYo9yDa4SJZA76YntjBpPA3J7u5i/l5dq0LZAhcBYWRMjOfdnYd+ckgAJRp9XZUqQHJZVaFtuhcxOn31Sp9y4VRI6qPHbT2Q2ifYgdEi4FTBKMVizi/Gy6HXIIJABH+qFQ1yAXECJJxA50vlsziTmZwgUHW8V184ESJmJL7PFAdpwIMmX+AiQ6nqw9+mcvw2k+M/2QbHZ1fo6/L9+s84YLV4eNsFDiRKJJ5xgkMEdH5xM3qAxfwMOnUuvn3dqq/bf8zj/Sfn+K7+ZvPmzW3nzZs3Lzo62vjq1StP5AkOHjx4EZorv6t9ZL7P+xmBmRtffTv3h4jpNiYvaA1eYLeLwGJFn6JAklngmSQwUHeSe7YvPWZi54C/3Yp8m6NWlPP+STf3zFOeb+/sDs/VJSJ6NCosEXRg9BABf1jrw7g3tY0AIoJDtDuQ1Vg1VrKDrHBgk41g9Sgf7tNwdg/KWMwJ/jD095TPq6s/L35w61obb6Phea4A/yuy3WZLinlZ0hb7srCvbAMPT5/XSaas9z0KVt5Ll6y5FqAUZkcjAHRFwTHWEwumP7x9o0Px9qPrgSONilr3zXl90j0PkoRJAohV8OfymUSXg/8I/khDW1K7KQoDcYw/8JU7LPf+svpgiqr1VgkyR44cadSgQYODxYoVe3769OmSHh4eien3t3///sY5c+aMRoU+/nzZsmXD58yZMzImJsYP87LRkmnx4sXoeRmOldCJEyfiAm5IcnIy4+7uLvfs2fOHMWPGjPLx8UmLjY01zJkzZ0pISEivlJQUN3xetm7desucOXOGIsBMD5KCgoI2h4SEdJgyZcr4iRMnznDNj3fv3i1UqFChF/fu3cterVq1M4mJid44VjzPK6j+37Fjx5fdunXbhs/jX3/9tToWWNCCqmbNmr8kJSV5ocUU7uvBgwf5Ro8ePffgwYMt0JQ9MDDweY4cOR6gVVX//v2XfP/994O7d+++4Zdffml49OjRKvny5XuAFf8BAwYEHzp0qKXZbMbqvqVLly5rvvnmmzEBAQEWp6PAol27dnVOSkpC7nDiN998M2fkyJGLnLzBd0p5eJvPx3/b5oOBv8GDB68MDg7uvXbt2iHdu3fHEjJ+KN4MBl5c9Nnau3dvm1WrVrULDAx8Wr58+fPNmjU7tG/fvsZ4EmfOnKlUpUqVs+3atQvbtm1b7T59+qz/4Ycfum7fvr1ZmzZtfhoxYsTiefPmDc6ZM2dUixYttiOq//nnnxti9e/kyZMVNm3a1GrAgAGrJ0+ePBUd9zEHFHM/Fy1aNGjo0KHfp7/5xo8fP3XGjBkTsPLXs2fPOUj9O3fuXI127dr95OHhYblx40Z+DG/v3LnzHrPZDP369Vsvy7J969atvfH75cuX9+nVq9cP8+fPHzF27Ni5ixcv7tu3b9+QMmXKPHj58mW2a9euZbl79+4XtWvX/qlSpUrXBg0aFLxt27Z2oaGhDbZt29alXbt2G9/24t4etWgzdSC8Q047RapsRBvhbPti2Z4gJHV2Ie1eAgA53FblBUqKSGLezFoWYt2MUKJXt4bUF4FHSMJHXJzPqd0HfuVZzesvurevDlGghazYn1CbK29wGkWhHxoD4ed7v/j112XukgQGhlIJyQhCkYeDwhIaW9DoNUiTVjR297ESpoI/zH37PaokO0BiszpnOz3/1L2SFjBWC5HIrbCQSsBfkUWGMh8X/OGx4b3UuNnSzYcORLTXu+cAQZRBa9ADKmElTG2StKDTOMDN8NK6ZfucyrWqGMnk+m97bd++vWOXLl024bhotVq5R48eq6dPnz7a09OTtEwzX5/mCNyOVbL2GH7w58i4rMWsSla1RI+m2Ho10s9hl0AHr6FMoZTjAzpX6PXlF7q/3dF4mzNXlItZkm/uXCg9297eg3pBIiMBs4TRGgrtrSSWtHcR/JHYNGLeTYOo8AT8SUjFkBTgkfoiMWCjDGAxlb/k23hmT8pYHE2endW7FwwkRuaPunmq2+snN5rbrPHZWJC1WpZJyG7SRTMvHxVRRDtEOWRwmLLZC1VrNYUvUX8lgJIGUPTNXJkYNve7p7futC/VfnR9EBLpqLWjzuiTH3ii2TRD8ohlQOHc24I/0gXBGEUFIJ71BbrsVyv9WrUa9FeVP9ezbv78+ZO/+eabSePGjVuCCTf/bcxdQLF06dJ3unXrtvLOnTtF0fKobt26l48ePVrx+PHj1evVq3cCQVn37t3XHDhwoOmOHTtarVy5sn+fPn2WDx48ODg4OHhQ+/btf6pZs+bu8+fPV1+/fn23Jk2a7Nu/f387p/UT4QH/+OOPLQYOHLgHU4Fq1679c506dQ40bdr0YP78+UkyEiYHLVq0aMyWLVs6YZevbdu2P5UqVepyjx495jdp0uTUo0ePCoeHhwfmyZPnCYJSpJglJib63rp1Kx/LstYvv/zyl7Nnz5aqUKHClerVq4edPn26xqVLl8ohh3j06NGLZs+ePaxZs2bH9+/fX/vKlStFS5cu/bRJkyZ7wsLC6gUFBS0rVarUpb1793Y4fPhw/SFDhixcuHDh8ODg4MGIQZo2bbqzefPmh9atW9cjPDy84pYtW5o3adLkL2lpb3O/v8tt3jv4c91kHTp02LFly5bW2K//6quv9qUvA7tOaPjw4XMXLFgwIiQkpHfBggWvValS5WLr1q337dy5s7kL/FWrVu1svXr1jh05cqRe9+7d14aEhAQdO3asQdasWR9XqFDhfkBAQMzhw4crIOkbL/q4ceMm+Pj4WNDPa8OGDW2CgoLWtWrVas+1a9cCX758Wfi7774bir9zPbBdK4ypU6dOmThx4kT05XK2cbUPHjzIghPJggULvh02bNhcrBSeO3eu3Pbt2zu1bdt2M77H4cOHm7Rq1eqn7Nmzv7p3717u+fPnD8QM0jVr1vTu3r37umLFit2Pj4/Pce/ePb89e/Y0wBUOAsqZM2f2MhgMabdu3apZpkyZsyaTiazA3qYidHPs4i3UT+Htc9iA8P2wokfWmyj6YBnC/UOQ5xJ6SJjwwVFkktFj8LosEauXRB0HTIkiB/1bNe4HeQNeOKt73Itffp2U+CymQvGurTHhg6wonZOiC/whuRl5VSycDev//PS5xV40DQYWszLRZkEBCgUib4QemC2M4A/zhbF1i+ANp2019NdF/Uu3NnCq2gjke4M4yfggAiRhwSykKTzo8wYu0pSr9lErf677edGyK19+++3KrRTtp1MUHdgcGDMFoNcbIS1ZBI4RQRFeQrfuddevXtGq27v8YGeU90LaxfHjx6uhwrBYsWJ3SpcuHf4293xGOb/P9TiDQ20DZyw+HOzQFaQE2RNYAUVbyPWzgYwVNkkBL+41dG7uO3Zq7/yz39c1VZQb/snXNy6QXmzr6EG9UgUdCOScXLnfwB96gwrAoohCxgUvDyIwIIEAtCwBLypAiRqwgRtY3Mtd9G48rRdlLIvgD0tvLtcHidi7RL2slGxNy0cpdkarp17xUoLXs93rFmkdCQa/AjmTnz2PcY9P0SaVrN9lBl2u9TIAfwfAQxpAS8efXD/5yc177cu2HFEfxGQmev2407rUhwT8oeiNcnL9FEkgyUb/rfJHgB+u5BmaKKzjOF9gS7f+wb9VS8z4fau278iRI5fNnTu339KlS38XR5j+vk2nVtYeOHCgYcmSJS9gC/jKlSslmzdvfiwhIcEnLS3NePDgwbpNmjTZi+r4WbNm9cmaNWsafrZLly59IT4+3qdq1ap33Nzc4g4cONDI09PzdVpamnvbtm33X716teDVq1cr4vumL8Bs374d27yzHz16lAs7Avh/nz59VkyaNGmMS4CF4o8zZ85UuXbtWsEiRYo8wOfSF198ceX27dsF79+/Xxi9RrGIUahQoQdI73r48GH2gwcPNuncufMmxBIbN25smitXrkRsf7ds2XLz3r17m/fv3//7ZcuWDWrcuPHRo0eP1r17927Bp0+fBjRs2PAXBH2hoaFtjUaj+dKlSwURdGo0Gv7ChQs5Q0JChkyYMGHCmDFj5g8fPnwy/jwiIqJ4/vz5L2XNmpW0xt/X5+CfzDMfAvyRXv+wYcOWoPJ11qxZKICYixdp7dq13bB/jqAIy6pt2rQ5sHv37sa7d+9u7uPjE1urVq2zzZs3R6+vFnhyly9f/gJD4Bs3bnwsNDS0HuZyrl69OujkyZN1sG/foEGD/VhF+PHHH4mH2B9fKPjo27fvWlxVYclZp9OZz5w5U9kV2J7+xps2bdqkCRMmTM6TJ0+8p6fnC4Zh6Jw5c75o3rw5mpn9GBkZma1y5cq3eJ6Xnj175usijyOxvFSpUjdu3LhR4ObNmwWPHj3aeMiQIYtWr16Nbd+QokWLPkhISMh5/fp1dPmncXVx8eJFtK2AihUr/jpq1KgpderUOfF3LubdyUs3Wnef6ZTbwRGLFIZVEzywyoaqWdJWdQktGApEXibxblgURH60zqSHVNoBcTpWytehVT8IrPYj5Mbf4CtKB8+sZW7sOzG9eM3aI6BY3itvUsVVRRuZZgnvIfJusYRfT4eIsa/L+vAciHYzMDoNyLgfzunZ5wKAPIMdF1Boh2pLQ6lqXmzr/v6mdBWHXV/VNsgbKgyCWiRuKxwBf7p8ReZqy1YlfM6P/bp8OcF9+NiQ0F9P3a+h02YDu4BVWAU4VgMU8KAgX0dMBXcPS/K2XdOrV6+oIaayma/MEfiUR+ByiuIzYviZn+88Z0qnUR5AUx6glzSkEp9KpwJFO0Aj2yGvT9qdcb2LtWtRw/jezMwV5Ypvyo2dc4QXW7u5Ky+BxTkErVtQ4Ssjt1Zt66pW8SKwolr5kxQtSApm49pBkSVg0YNT1oBVMYLdo8wFn4ZTeqeLd3N1qVS/KbWNS/y0cDGspJwtHHN8a3DM7V/rFcxhiOZNpvjHV18UFX2L3S3Q6dsO4FE0AqPdAJKZ5JN7Jzy6c6dtmdaDG4AllX21YeJpQ0qkJ4dzNDoeyDgXKuACfzgfpqf9pef8UQpFOh4I/hzggBjeG4wVu6zyadp6IEUVw4n1L19z5swZN2rUqO/Gjx+/dPr06QPTq2j/hJ/Lb9u2rc3WrVuDLly48IXVatWlpaUxBoNBevr0qW9CQgLfo0ePw2FhYaUwpxvN2vv37z+3ZcuWu44dO1arbt26J0wmEx6TRRRFvV6vV+Li4igEdatXr+7crVu3TX/cZ2JiosfNmzfL7dq1q+muXbs6vXz50mfo0KHzFixYMBLfqGLFiuexg3bhwoVA5A8i0CtTpkx4ZGRk/itXrhR28he5/PnzP7Jard43b94MCA4OHjd58uRRS5YsGTBo0KBlrkHasWNH+zZt2myZMGFC8LRp04Y0adLk8IEDBxo8ePAAW8g1sSuB1B2dTmdlWRZzxOn4+HgKjenPnDlTVpIkG4LBR48e5fH39xfq1at3uFevXrMx7eivsp//8kK9hw0+BPgjZdzdu3c3bdeu3f7AwMDHBw8eLJ89e/b4FStWDOrfv39wt27dfuzevfuyevXqnXRzc2MuXryY49mzZ3lr1KhxukmTJkd++umnhnjuv/76a4XatWtfQES+b9+++gimNmzY0G3fvn11cXXWqFGjw127dt2+YcOGdq6xwpvHw8MDfQRlLMN269ZtNXoLYlzThg0bOmNk04EDB1qgci/9jTdhwoRps2fPHj9mzJhpU6ZMmYnvl57Y+vz5cwR/V81msz4yMjKHiysRHR1tqFOnzi3kMD58+DDX7t27WyL4++GHHwjnr1SpUg+ioqKyhYeH58bVE/IIQkNDv9q9e3fHS5cuVUlLS4PNmzf/x+ron90Dz+asWxaz5Wi/fLKGtDU4bLESOgsCQRX8odUKEUdw9Bvwh7xATuaAM+ohHsyQbOTEvF827QTNqu9x7keBuDgdpCbkvbtl715fo+dr78AiIaDjEoCRWJBlCkzeABar1mFO9LUnxDRPevignAdLc24aBiTRBoqWAwlb0QwNFM0CQzGq2phBxQly9oi9PpFsYISbOtlhg0bN8VUzmXATp78VfuMEiEQMQqNqjwIewR/woMtbdIqmbKWPqvZ1XSOcSMdMPd5v3uzNC2U5C2cw+oNDtIFDQA88LciCDEaGBZv1GfTsU3HtsqUderyHz3jmW2aOwDsdgbnbXw6cvyx8iajJDzaGA5rSgcGmI4swm0YEiUoDNzpJavSF74JOVXOOq1VL7Ra8j5eiXPVIu7X3O+H5lv4G8TFwMksWj7gilVDcIWP7F/3k1aoah5ZLCramtQQc4nxJoKGCLV8WzLQO7O6lLuZsMqE3xVfDeLf0/GbXW6d/bqot3ZiTXzwO27nBfu9E/sJ5sllsiQ79U5u7vVDQ5PqUX5lfCYUGHtL249un3L13s13JzkPqg5jGPVsx8bR7kgr+aEoimjcGnQ4kQZ3bEMCm29sfwR92PHCetzECxDCe4Fur90JT3TGj/ixh5I/jj8+7iIiI8vhMdXd3j79w4UIxVKmn327VqlX9ChQo8KRGjRrHJk2aNGnq1Knf5s+fP7Fp06ZbixUrFhEcHDz6wYMHuSMjI/3RyxYV84cOHWq+efPmTleuXKlhNpup7du3N/f29n5Vs2bNS0WKFHnUt2/fxSiOZBjG4ebmZsM4ReTrFShQ4JFzvBmkaMXFxeUeOnTomwzwK1eulKtQocKlwMDAe8jXR91AjRo1Lly5cqXCxYsXC6Ey31n5uxYZGZnvypUrRFSJP0OhZWpqqvf169ezzZ49exTGQLqiIF3nGxISQnQJSMFauHDhkHbt2h3ZsWNH/fv37xe4ePFi+Y4dO27+8ssvTzZr1myzJEk6BHs6nU7ied7SrFmzw9ghfPGy9skwAAAgAElEQVTiRfZdu3a1Rcuc8PDwCh4eHuL+/furIhB+H/f///Ke7x38pXsQopVLKBJIW7ZseRw9rwwGQyxKzM+fP182S5YsqSgvx+B15OSFh4eX+OKLLyJy5Mjx6siRI3ULFCjwHL13pk6dOrZ58+aHQ0NDG3399dfE6uXw4cONSpQocblatWq3o6Ki3NHwtU6dOueePXvm36dPn9Umkylt1apV3Xbu3Nm0f//+64OCgpajWgjl4kePHq23ZMmSHv369VubfiBnzpw5YezYsVPnzp07auTIkXP/5IPDoCx8165drSZPnvzd8OHDF0mSJK5Zs6b/6NGjv6tTp87FI0eOVFyyZMmQwYMHL9ywYUPPLl26rEe+RGxsbNbz58/n/Pnnnzug99j69es7mUymOKyMDhgwYMnYsWO/nzlz5qA/a43/2cWOWrpj8ov1+yfll7TA2zFLU+XVEdBFeHUUcERRSxPDe1Ti4e+BZoGnOXDIEjh0NJj1HCjZ/G7KAT63Ukw871BEUS+Lks5iySW9jK9E2QQAjQZAQ8tpopnSGIyQJjAyw7GMVsPKIFhoPz0PlMMOtKz6fdlR4OEEfwhAWQWBqKr6RV9ACtXJuEpXm71O4KeudglfkCC/PwDAN+APjaLxdzSwoAELaECTr/B4XelK3/0vH4p3+bdhYSk+Q0cvOhwRkVRWo/MHu8MKGp0BKIoBh1UEHaMDkBPB0/t16vZdC6pU/swi397lWGa+18cfgbuxSkD/0Yf234/yKZNgdwNay5Pqk8amAZpmAfNuHfbnkMUt8cWo3jXa92zM/S7j+V2fgaI816Xd2/it/GTztzr7I2IQTzzyKABBkMi8QEkYmCahhNZpp4JVPi1yToBBia+iEEagjUbwx4PVo9SF3I2m9gb+C6xYEosW53G7wN//exyQSejVLzVjjm9YFB95u6gMOvArUnm/b92OAymvYsTYGkGI9ch3M+4/utW2ZOcR9UC0ap79MPqUe8Ijte3rFHxgR4bk+qIzAikyYsPg985naIGFi2AOeNLyFRkRXlGeYtZGQ8eZqg/+f8+rPxt3l0q1Z8+em9esWdO+fv36J+fNm/dNtmzZHlgsFretW7d2xGSaXLlyxaPIMSgoaNeJEyewyla1fPnyZ9CXs3LlyuEMw3BPnz5F+kbNPXv2BE2aNKl/gQIFXqxduzYIqVmDBg1Cnv03lSpVup6Wlua1b9++euXKlcNWsGndunXdK1WqdLVy5con02EF3RdffHH24sWLpRBv9u3b93s0Uv/pp5/qNGvWbF/dunVPHT16FEWjQq1atc6FhYVV3L17d9uWLVseQM/NWrVqhWGlbsWKFd1btGixMyIi4osWLVoccnd3T0XOX3h4eOn69esfDwwMfLh169bWRYsWvX/37t0cPXv23HHmzJkSw4YNW7xw4cKhDRo0OHzkyJEGDx8+LJCSksJXrFjxVtGiRR/u37+/Vvbs2V9ER0f7/fDDD4OQ41e6dOnrixcvHnX16tViCxYsGIDqYNSLTp8+fSxyExHEfmqq3w8G/vDCIiru2rXruhMnTtTBtmuuXLmepaSkeMbHx7shMOnSpcsPa9asGYYXEPl6zZs337dv374Gfn5+yTly5Hhx7dq1okgmbty48fEDBw7URTD1448/dt27d2+rFi1a7Fm9enWfgQMHrkCn/8qVK197+PBh7tjYWI82bdrsRBHF2rVrOyEYxAsxb968MchZqFat2nkPDw/Yv39/WVTvum5ArPxNmzZt/KxZs74dM2bMjD/78KCpa/v27Q9gJFXx4sWfORwO4d69e/ly5Mhh3rBhQ0PkI8yZM2fMmDFjZq5du7bP119/va5w4cKPYmJiAm7fvp0FV0jdu3dflTNnzpi6deseP3/+fOV79+7l2rRpU4f27dtvfdubxRp6+usrs9eszWtlaB8JAZYMioYGGyWAgmpbigKeJGZQzmxfNeOXJH9gA5JhgeZ4MDMUxLEA8QZa1hXNe8ci2hxUTFJBzuowmNCImWXBokh2zk1DWRSRkWlKZngjcqYVZE0ztKKwtKKo2hJ0eSa5uzSv1SkO0cHoOJrlFZk2MgqjxSQQWgYRDaiJy4vLykX96mryqiDQqS5J5w/runFxVY8KFp7RQ7xDAZ8y5QYyhUovfdcPmf/l/aZO/2XwdzO2zRFkd43e5A42QQIRs34ZnlReaUgDUXoJrduW37IlpFvH/2VfmX+bOQLvcwSmLU+dunTTqbEOQw7WquiAQ6N2G36WjaDlUElmAcV8H1pV913dr2Wp/uXKYWn//b1wgWyPXNXXErFyqaf8AEBjA0yXQbsrSaSBFzGkiCZ2UGjyTGEcGk5YMq9yhfHnJFGNVQEgw4LFs9SFrPWm9gJDpZt/AH4Ewzl/ll7wpq5c8fXydF579NMGMmtkdf65f4YsJR+gtYhzBBhz2Pzv7t+70aZ0x8H1wJqifbZmwkm3pEgv9P7Eih8eDII+UUL/Pqf6FxXA4BxGVCrTmKLCAUJbPBdcQKOt1jPwSg5oMXWAsUL7v2Ucj9YtvXr1WodiQ3wOo9gyISHBMzo62oSVq/nz5/fr3r376qCgoE1YHUOwhu4Ze/fubYCetfhciIuL8woLC6vdsmXLnTlz5oyrX7/+wQsXLlS8ceNGwY0bN/bo3Lnz2s2bNwfhVxSoVKtW7dzTp0+zP378OEfr1q3x+YyOB2/SRE6cOFEDuYNRUVFeuXLleunl5RV/+fLlEpj3vWbNmq4dO3YkgkiXlZpOp4MGDRoc2rNnT+s1a9Z06dmz5wp0+8AAiXv37uXFFrWnp2cCZnGjTdzQoUMXLl68eDD+XfHixa9GREQEMgyjtVgsMGjQoO+XLFkyqF69er8cP368xtWrV4uXLFnyJqYATZo06dscOXIkFSpU6Obt27cLR0VF+YwePXomFou+/fbbSSgSLVu27H3kL2KSEXp7Hjt2rFLVqlXPv20x5/19Wn7/zh8U/OGusbq3a9eu7gcPHmxw9+7dkgaDIYWmaSk8PLzo3Llzx40cOXKma5Dwphw9evSsS5cuVcuSJUtUy5Yt14eHh1crUqTI7REjRsxCyTgqikaPHj25fPnyVxEsHTp0qGlwcPBATBfImTPn86ZNm+4dOXLkciwR4w01d+7coZ07d97dqVOnH/F41q9f//XOnTu/Qq5g27Ztt7mGZ+fOnW03btzYsUePHuuaNWu29z9dEJSeoydQWFhYfdx/3bp1z7Vu3fr7atWqhePfhIaGfrlixYr+w4YNW1CvXr2wUaNGzY+NjfULCQkZQFFU/J49e9qGhIT0vXz5cuFcuXK96tGjxyrkFhDrFGcu6F/dDMqp63UvTFq6N1eSbPCWaOAUGUROIcDPgfJZpIUgPkPzULRbQbEFsrNpGniWIfxHwS6Bg2chSc9D9poVgqH2F9NBqxXg9sOGz06fmxMf+9ozb6ECp92z+hyR9YwMvIaxSiKt4XWqRSqhRUsOmsIMLU6gGQ4lxCzFMBqJUmhRFLQaFgxKWkp+R0JMRSkhJqeWpTniA/ibxZ9qhOw8YZfC9zfwlx4WqstxBH9Y1+RYI8SKlDlLxUptqRyFDv7VmH3I3x879tp/6LDvjzx7aS8pgg5syENi9cSegSHu/GiIbQWafpG2dcvkFo1qZzn+IY8vc1+ZI/A2I3DruZK/a7/Txx/HaXMKbm4gUixoGJao1ymNG8iiFbRKEnizL+JG96rcvHsL0wfxrxSjd7dPOjN/i7dyB4BJJtUygVHBn0bQAYWtUwXtkCXC/yMvmSEJH6SsJ6FvKEuUv1aKBotHmYt+jWalF3yo5oDq64/hA67vXTI7/B6nLheQQSNoEguKgrjko3NnPX14q0WJjsPrgZSse7583BljcqQHRwzwEYWikSkFgoy2VzitisAQ03wEfzhXoriDAzutAYliSaITi76tkghJpgIvAlpO7c4VaXD0ba5n+m1Q8LBs2bJex44dax4ZGZlHUZQ0TKPq1avXytKlS1/CbZ88eZIH/W8vXLhQG3/ftWvXrVarlX316lWeOXPm9MZq16FDhxovX758KBZWsmfP/hJ5+fhMw2hErHyiYGTdunUDLl++XNrf3z8WFbS9evX63hl/+rvDvnXrVpGVK1f2/eWXX2qmpqa6lStX7lbr1q1D2rVrt8v1bMQiEYLTAwcOtPHx8Xm9cuXK7p6enrbZs2eP3Lp1axtRFPnWrVtvslqthuTkZO+xY8eOdgo8GAR4O3fubBcbG+tfoUKF8LJlyx66fPlynbp16x7FIhXatGHr9rvvvvvG6UnMYqrQmjVrBkREROQvUqTIk6+++mpj//798XmNtDEard8WLlyI1m150CS+d+/ey9Pjir97Xd7n9h8c/LlOBm+EuLg4vY+Pj/TkyRO/Vq1aHUA7la1bt9bHknH6k46JiTH6+vra04kq3sRC/VnMC/Ir4uLitD4+Pvg3vyO+prtp/vge+P3vcgzfFnyRGUFRDLGxsZSfn19aunNM3zL4f4kl6cQSbEJCgt7LywuP1ym0ePvLrtx6nv/Ot8E/ez1PzmOiGOBJ7JkArEkDNmyrosgAHeQp9NyjQEaxBceoZsuiA3R6A9gws8PdALEmPr5wlzYNoHjhq8TnLzradGXvvp2MDG4l69fuQhUocMt5vjjZuV5vCnHpJsf0k6ILtdGQGuUBiTG1k+/emk7bLAVowUZaMa70jj/ekGQmdXn8/W5IUL2nzsgysCCzRkjj9fd9q9VoTpkCfmcc+vYj+f62HDnu5yHLlu+ZIylevE3ggdeZwGEXSAtcw3Fgt1pBVmKhdp0cvxzdP6z+P8m6fn9Hn/nOmSMAMHbus2WrNt3qR7nlA8nAE29QVNdyxDGAAS3rAEfybWheJ9eqDl0KD2pc4O/PZf9knJXU49XjTk7b6eG46cvICaSjIGELWmSBFfRAKQrIihmwuQsK+v6RyA/yVcbKGfreIxhE3p/MQZp7qUv+TWf3AkPp678TtP0XtaazheqqALqeI2+mM+ScK0qsm3n/ssVP7t6uUbTjsBogpfGvNkwM1yY/8tCg4wE+fhCcIlUG4SN6taIABETgnOAPZSsI+gRKo3KkZRvp2tgkCgS/UpeydZ/VlvIs/eSfjKNzXmdfv36t8ff3RzELiS38E+GHmxPQEgVrepNj17MhISHBkP559gcjZCY2Nlbn6+uLoPgv/WwRmDqrrdZ0aTpkbNNdHwTZ+P2b5z0GRbx48QJy5MjhOk6XSOfNsxgFmrGxsZyvr6/Z6ViR/pr9acoYAk7M7/4zfOE8fz42Npb39fW1vQ338p9eq//17z4a+PvjgWNc0qtXr7DMHOMKSv9fT+5T//u/Ay7/27ko8fGm2PHrtlsu3G7gq9EBI4mA/4GeAYHHD4QCWvTCw3UuQ6cDf9gSloHTacEqKZCq10CUJ28p36NrU8iX6xe07YK0NPfTu/ccNbDs69IdO6DVC1q6uEjQGF6O3//ug/hfjxXtYMwx3knXr8xNe/GkiweDJGy1pYFqwfRo0gX8yAcqPemZbKdmfhCbP0oDaRQLrF9AqKla1a8pyiv5U7v2yP3rN2zGsYcPhJIM5wMycCAIDuA5BmQRV/k8sKwDZPkZzJ/ft0//XiV++NTOIfN4/r0jEHpeqffNqJ0/ilxhf7PshrxfsAjYzcQISQ5AlEFDJ4KP4cWj4QPrdu5Vjz//oUZLsV0omHRh9loq7nQVNyUR8zsAaC0IdgZoRU+EHgqdCooiqO1ehVV/huCPpO5QwCJAlBmwSjpI9ShzMUuzWb3BUJpk9KY7j//0vEzPCXTxAtXpK11MqaLc5K17d8x/+vhh08LthtUAKpl6tWZChD75oTtPofgNK5N4QAyIaJHAoKZOJt5/pPLnpL1gE1ikCNYBlhLADjSYaRMweaoczNpraIu3tXn5UNcncz+f5gh8MuDv0xyejHFUCL7kRbtn3t9yYHRWVgc8hoNraLCDAygNWqwooJVwZYkqYJoYOssa1hmvhjMICw6Gg9ecAsm5fJ6WafdlB6pAgXPEty8hQX/t/IVNYlKqplzHtphDK6rKNTURKf0E999AYLqKKw3wWmePeDAx4WnkKDfB/GZVm360nfZ96X3A3/za1X8hyjiZBoHhIBYYySuwyHh9sRokjeVTfE2ccTxo3pz9wbLiYxQwdJ7Fx46DZHOCpAPRbgeeM0PO3MqT3aETaxbJS7kyQj/F08k8pn/JCMQqiltQr9OHw+/IlSWNL9gkFhgWffIoYDktOOw2MPEUiOb7iR1b51lSJSDv1LZtf99FeZ9Dhfm+9jsrpyTf2zPMR4kF2m4GYN1AsqKoTKeCPkghlT+M4yXtXlwMY44ugi3iJIDWMGgX5QZpHmXDszabEkQZK99wedz9VRaza+5zWcD8CWikAJ5w8btXLXjx8nXDkh0HVQN7KvN8/bgbpsT7Jp5yENdBzPalGBYcqMjDljoxvVcBIFYA3yiZCfiTgacESFM4iGeygH/FFnM9mk//JGyu3uf1znzvdzMCmeDv3YzjR38X5eClRjeC1+/0Txb1OkkGxkMHFsyPZVnCHeGRlodOKpiygebLvGq5gpMNTim0zgDJbhowVSm1wK16+QlUQACKbgiPxfHwYaP7l250KtahZWcXt8EVW/RXk6JrYNKBPwbiX2RJuH19rSP+dX03yQa8jIamvyXfuDiA6t/+9vP0oA9/QxI+FAasNAOJBmOsf5my3disJT4pvl/6G+P06Vi3MRN27Dh98k4DrZs/KBQmDIjAc3qwWyjQ6fRgSUkAno+DDp1Krg354etM65eP/snKPIC56+8ND151Z76sC4RUtEahNSSTWybptSjtsoFeToKcfpabQ/qVb9u+hubOhx41JWZp66iLG3b4Ou4Ba8NwGHcAhwIyixparFBaiJhCJko3JD5TaqybjK1gBIAY+caBWTGBxaPklaxNJ3al3KreUuJOBkJqQiFVgaFTSDQRI1OSRqBAsgND3PMptE9A4h0qiGlgOFItlASRZqQ0bOWq8UrmJNOLWxcHp9gpukjHYVVAdpherhx6xZR415OnRGBkB1B4jECDQ+FAppGso856CAAZFKs450OF+E6jQb4d0mg3iNUXTCvSsv/XVPH2uz/02GfuL2OOQCb4y5jX7f8dtfIgyvf+4vU/u117WsrkkED20JLKH482KGiCjHOI02AZK3/o94ecP55nwYETDsOD1WRw+Dep1YmqW2VnupUsA1FR+e/+dDSkcLEi6yAgx8/ASRLo9RRYLDJoNDJJIdfJMpHKGWzqPYVsEUWrgB4UkNG3gEavGQbSEv2EmKjOcc8ie3E2u5tBEoDF/TvBnxrhpk52ZNJzNl1cLV4X6FMHQDWGTsY1c85sZ71LlPqKMub5nU/Vp3Z55wbfbDZ3zo8bU5NpkwRaQEW0KFHA8zqSc+ywIBg0A9CPlW1bZ9Zv2tD/2Kd2DpnH8+8ZgZPXlNIjp+zaHWPJnjvBbgDeaAQJvfNENTNXlgXQMWZwp2PM7VsETm5ezm/x+1b4/tnoK46fS8WcXbNdHxdWwCgnANi0RFAlcw4i9KBFWfX7I1ngqAZRs33RIw9/zkgcSDIHdskEgnvhy/5NB3QAzuB4dHDjPMfrh9UN9hRBTzGU4KBoEYCVWZlyKA7U5VJoFS0qlCJJCsVSNMWyvCSjwthuo2jBSrNYJaXdZEmhOCEt1Z31znsvsMvwakBTbi9Wj4kwpjwy6sBOwB1WI1HUYZUxCpMDoLDJgkkeauUPxR9kSYyYk9BhJEhmvcCeq+bV3C37taP8KqK6OPOVOQJ/OQKZ4O8vhyhjbICt2MhF6+bQB8KHellEkPQMmRj0CkMsA0jkG4siD7Xyh/FqCP5w8tbotMTmwMzR4F/ti8WQP8d+0HESqnZBsOrBbC317OK1iTaLmXML8I9kdFrBarXRjJY4U0kyK8kSSyn4/gxLAcPQMkcxOM8KLMczQMv2NIdV0mt4XrZbfRWrOR9jtzF6XCST1otq6CxhZdI13G+8/VQAyPwZ9RZPABhIUAB0xYvNcCtSY8LbViI/1lUNC1O0i5aHrDyw/0IXrcafEmUt0LwOBMEOIub/ckagwAaiEAWlSnpdO3pofB13dyrhYx1v5n7/vSPwSlH0E8ZfXXvsXExbC52FEmij2jXAQprIgYbngKPtwAivoEh226mR/Wp2alCBev4xRkxRbhpjLmycTT/d1t+HjwdIlgBXvDJjVcGfwKmGybRIvtKinsx5DpwTidkziit4ECUtSKY8NzwbBrUFzk16cGTPprRXD8rrLElgYlmQHCIIaFPFIRRz2rKQeHH1UYoCDQUTRrCqiAkiogMYVgOpsgZEBbswDBgDCkUWaD2kHkhJmqerJ1x2S43U6ykHsHicWE6lKbChAIXiQUJz/j8BfySlBHPZWRaiaW8wVeo4369Jk7GZfL+PcfdlzH1mgr+Med3+9KiVyzfqR0xetT1LquhOyQKY9FpgBZkAMgmNnZ25v6j0xcof2qwwqASmGbXqxNKQrOclUcvagcVkDkWSaVlhQTEYJYphaZwsKQIgMYuXYimS2+vKCiblRYYiljKu/5HvjO1lGQ2dGSA2NJivyWO7BSdKkuahCk8I+KMwmkl9kYYHWh5QquqN/Aw9riRs38jAcDoQZBpSee1r70rlunL+xX/OCJdz6+4ngaNHLD6QlKjJIyoeJGTeIVpAo9EQ82dRsAO6jgmOVzB4SLNFC2Y3HpYRzivzGD+vEQje/nLg4lVX5ibZs2g1Hv6QZLaBVm8AQUD/OQ4oyQ5GLhU4x8PoUX2qDurfxmvXx8wuVWJ3NYn+dd42H4g00OYUoCkHSCxCPwBG4IGSGJAojHNjgJYMICksWCkAHRrXm60AogIOUQHFK2+8qXKbflSBsTvMj7Y0SY5Pqy8lpTA4ZfIc0KJgpWVwMAxLU7LEUJTE0aSLLGP9DygKo0VoVMUpoDgcikKTSp5CczwlOWxg8M3+0K9y+e8hxRHwYPHwK1lsz904pOhgJjJ6tFIADkAfPxpoiiWGz4pkB4OGA9FmJdZcmEuMcNHG6yCKy/qyWJdpfal8DX76vO7AzLN5nyOQCf7e5+h+4PdWYmPdni7cHCKE3/8qp84IUnIqaFli8gcSmp6SzF+aVABFDUNarWiLwDKodmNAphmwaRhQNBi9hoANPQFlYj6qw9UyZqZjYgiNiRosUCx2JWiS4EESRYh3III/Z4IHCQ8mllqkyogkPZwQGdJmQU8rBHscWd3+J/CHcZfofo+radLmpdGwFa0QZFAYDgRKB7Sf/3ZTkUK9KO8CKR94yP/x7r799ujQ2XM2z+K1eTQOkQO9mwEEyQEOwUac+w0aPTgcCaDTJEk/rBz3VZtWWUL/8c4y/zBzBP7mCGC7d9iUXTtfJmfJ66D9QQINMBotWNJSQKPRgSLToOPsIKXcEVrUz72uX5PCAz5Guzf9aSmWizksEetWWJ4cbmwQXoOOsxBzZ0x5Y0RV6KGAQEAgiDpA3pxAS2C3pIEbg2p7DShWG8QrBqAL1TjqVbbJN+DfDa2t0vUddriox+l23UYNIqLSEZffYryV6J+KRa6YeM7X8dqI4A8FH9j6VVOIGeL6gjgSjbS1LA1WcypZCLOcBuySAgLvBjGyDozFahzI0rBPT8qvwidNeXmLIcnc5AOOQCb4+4CD/SF2pRy72OnMsg3riysGhk1MAZ1eSypuAquQSh/hJ/M0AX84B8qMREAd5kwguBIY/IYBGquFaMCMojJSHXRW8FgKKJYhWcGkIseyINMUAYX4VWEokiGMlT9UGVMM8moUUPB/wo1G8CcDQxbHWOpjyGTnMnt2Vf5cMyw2jxH8oR0KtlZojiX+VhhJR1zude5JPoUCB1D5Sm/+EOP7rvZx7FiK97SpK7afPPOstqdXfkgzO4DhGRAVCxHpyBJH+D2Ukgo+vvbo02FzyubMSb16V/vPfJ/MEfhPIxAdrRhGzLu+5dCZl80UtwCQaA8A2aCq0tFXDmtSWORXYiDAGH11xMBaXTrW1hD/z4/5UpRoA7w81Orp6R9WuMl39O5MqhqTRspymGup5oBT2GKQeJIXzmglEMxm4GgNgF0BsItgAz3EavyA889/3T1rkZM6jVsMcBobKDYKZLSRQxdmBrEaTnoAFIM+MQgRUZurAkWKx6WtAoJMFtKkRaFB9YmCwb1o3semRD0pZnl4vq1RSARWUdW+Lo4ztqRlYmBPQopBi21mhx0YjgerQwZa4wbJtBHiNH6WYl/2GAylS27IbPl+zLsv4+07E/xlvGv2X48Yq383lm7cQp2906Sgxo3MRxQjqwAMvaRwInJW/gRSuUN7e8yVdKrKaKzoUcSGRKIlbP2CwslAk5YuwWrkd/g+2CpGDosL/GEFEFu8aCStBoiorWGcK0lr2DmzoUoXlXYMVhMVte2L4A/NnNHLSq3x/cb1w9YH8pyR8kzEKhRFwJ+V1oDGP+chr4JFe1E+OV5mtEu5et3dKlMmrf0xMVmbx+HQEcsdYEQCvO1WAA6/Fx1g0KVCtaq+e+bvHtahwD8wAc9o45J5vB93BKYsvzlh6Zq7U2mPYpCK1SdKC6ysB7SaMxl4kIUUcAjx4GlIjO3UrMD4af1zfDKelIr5ctbXF1dvgNijdY3SK2BRpEtgGDEEBVpEojNavSCXTgJFTCPNELQ0VVJRbcsAGDwhWWIh0cGBQLsBy2hBowggiXbCGcR5D+w8OGwy0AyjxsUhUCNZR6p5tNrqoECQFEDBB0bOkYx14ueHImkGwJEKRkYATrGSLHRM8lUzRzAPTn1PTP6QRAeAaAetXgcOiYFUAUDvHQCPkiTwLFV3Z7bmQf0oU7m4j3vXZO49o41AJvjLaFfsLY5XCb9V+9qCNXuyWmSThnR6EfSpZs8EkBHyCoI7BHUKUM6oN0y6xAkKyS1Y/UPwhzOnwsogc1jVU1a6iaIAACAASURBVAEdzpYUVgdx+UoUac7Kn/N9aGz9OvdF7GUoABEXx85yHknmkCgyzbn8/CRnhu8fwR9ux2ALWqFAQlNWFrkugJnB4NAYYvwCS43k8pTYkhETMcLCFHb33l3jli4PnWJyKwSCrAOrYCMAGqt/xITWoYDJqEBq8m2YOrn7uLGjq898i1sgc5PMEfhHI7D1qL351Lm710elBLhLmqwgcxpCrxCtApi0eqAdAvB0KtiFR1Cvavbt3b4q3rteOeqTMVVXlMuc9Px2p7iI9UuU+AijOyUTdpyCnqcYHSmyQEuY5qGQBagiWIBhWRKnRqGy1oGpRxQoGgOxWyHcRlEGRrQDVv1QHUzRPAAKSEQMlsQJjig+SMSamjWOnoHqo5UEdWACiiiCRPwEsZCHqbxIt3GCPQWBH76cscEUdkMQTOIubaDT8iA7rKCgI4PEgIM3gZ1zhwTO90Xxr/oMoIq23fePLnbmH/2rRyAT/H2Gl195peiT9m5e/OhwWM+sGiMYkWPnBH8UTl4soyp/kfPHYvYvtoAZtWKHrVyOBQXBHrZoiTegTDiDClYEQa3uoXgEgSDPohmponZB0DaBxrYvrnCxeufME6ZlEPF3rpg2UvXDUHLcRq34IfhTf/+bxQv5Pa7WKZwqKVLxwywgBH+MQS/Q3j4rPAuVnER55ErMqJfx8OHnXjPnr9tx8tjj2kavgmRlL8kKcDoa7HY7GHkPsJlTwKCxgbspzbxo4aA2LVvmPpRRzzfzuD/dETh6TSk9fvrBLS9iNIXsbAA4wI0sthCIoHJVRzNA28xAy1FQMK9wq2vbcp2DmhivfWpnpCjXPZPOLA1OvRfW2ZNOBV6xgMQIqq+fQANFyMwqSGNobH8ApNhSgWO1QIks2CwO0Gr0hCtIA5oVCKAhwE4GAReyEgOMrAUWOxLI0XW+l1r1Q1DphHLY4cX0Hpxb8Xek5MeBjGphVAGT1S+2U5yVQwoVvGTWJHMizo2U4CCcbORd22QKBM4N0igDRFtZuWj9drO1DXtNp6gAEsOW+cocgb8zApng7++MVgbZlrjS33pQ4n7ItsPamGR/D1EGDlekCLQ4bOmywJGZB+cdCRSeAQfHqv6kyOUj4A+rgBLw6GKFnEHk/jFqFBIiQrQYAFbGAiFR/Ar4kGDVli9uwyGIxNUrhZOeAoLTxgV5fwjqKLQ9QDrMG/CnqtxcMW7qNogrEW4iUEUSNAAyjtCeweTvd0mbo1AnKkeRDO9rtWLdmepTpm7ZnJRgyqbQPiBTqOZLIQ8JWtIAR7GgwQqDFAfZclifbdkys16pUtr7GeR2zDzMDDACV6IU3+kzzu745XxSDcaYD6wCC4xOD3YJ0zEk0CAnzpYKJl4Ad218SptmOb+d1DfPsr8rcvhQQ6FErq5uuXlwjRRzNT9PJapdDnQaECnVjsVZrcP2r6QoYFFsxLRaB0bQ0Foy9wgOG4iKCCxGYJL4NwA7bi8i+GMIIAZKIFYyrpxgifjiI8BUK3ccx4OELV9nZq/sjGWjRItzgay2pDGfHBl+6O2HAFB9YQikCLLDTjo3MqMDu8YT4iQd8FnyXcr5VZ8uENDwwad6DT7Utc7czz8bgUzw98/G7ZP/KwyfhiOnvr4VemS2t032NAgicDiRow8fKnaRi4dVOuJ3qoI5BH+Ey4f/RlsYWgENtiJwG4zEZGi1gohtWBQloH0LkeOimpgmvyctYVflD/GKJJLvXR5+anqHCgCJXYyz2eGyecFVMLZ+34A/BH4KVg0ZEGgGrFgF1Gqf+uXOO4AqUuXAJ38h3uIAt29XmAvXDg1dsiR0mixn1bFad7CJqcBpUUJNAyUywCk6YMECgvAYqlbNeX7LltENvL2pDKNufothyNzkI43AA0XRLJ33aPHW0Ot9JK4QUJw32ERBVeArMhiNRjCnpIKesYOJiVcqljSuHNCy5PDKlSnrRzrkv9wt5ujC9YP9oi/tnKqno00MmImVCvrTU5KqAMbWLEWp1lGsngaHTQCwMahrBtEmAos+gSRFA0UiMkjo30dpgKY4oAUaZNEGaPksURIxjBZlzArmSKsXW8xYEcROClo38Ui3ISIOXBpjVq8EHNGJ4B5UsR12NtDUmYA/bFGj5lfGyp8CgiCAyBkhDhNIjNleF2naZSBVptfOvxyIzA0yR+A/jEAm+PuMbw0lWjHEHg8dF3fx+hjPuFTaB5sYyC8xsGDjJLQSJt5yNHJMsBKIEw4CQA6reqjpk4DBHGDC10Pun0rSI7FwhPvCqC1kovKlAVvKCATx966KH65pVR8E51fneJMbj0xwpLlBthGJSRaunDHKSCb2LhzDgigragKJQoND45bik6vgbL5YhTmYM/y5XL6D5+NNwd9tXnry18iOCnjQNuQ68hpS/UNrDUpgCPGbpTD/Nxmq1823MXRLn14URWEnPPOVOQL/eASGBN8fv3XX7TG8W2FDshk/01qgKIFUpGjQEY4ajUIkIVopnlMKG/p1ld4t61CP/vEOP9AfKqkPfG3XN0xPefpLT0i6RXvx6IyHvBEZ0L1UVGhCR0EApkg2UhFEFwJWQpjGAI3bYP9VYUFGpbCM9iv4PdJWEK6hYbRdrdzhe2EqB27rBG+4KyJuexPNpn6PhvUoDsEX0m1EZ7sY6S2kDUypbWJaEYGTbWSxLggSJFF6SHXLDf5lG882NAmaTFF5Mj/7H+he+hx3kwn+Psermu6clKQkzyebQpc6rtztkJ3mgLNbQEYA6KEBAa1cUODBoHpXBXFYuUPARzM4iSHoUm1aVKUvVvfw3yrvD3sRaOVCWrnpwR+Z8SjiI6i2cf8snoMgQtV6AX38CBZ0uuQjHCRtaiArXo2bCZJsAqRKrMU3X5Ef3QqU/ZYymeI/t0u351BU7rGjvt99/1FaaYb1AYY3AMWqq37ZQQHPIb2cAocjDrw8HdCpY/VZC2Y1HfcxjXU/t2vwbzuf4D0p3RatOTE7KcXXT6R8iH2SzoAek0mEAiI4aHSGAp42g56OvvFNryrDBrYxHs8o46Qkny8Qc27jPPn1qS89qRhQUmKAxYqc1hMcNlEVozlj1UiljgA2VJ8xIEsI+JDsjCkgyNVTI+IQzCF4Q6sYCv1K8SfoRoDbOd0LnBb1pNWMC1/8SqZFwiNUv5IIJPw9aaeooE+NrMTJUCDgDxs0aTY76P2yw0uHFqgcZUJzdvimNxhLxGZ+7jPKXfhpHmcm+Ps0r8s7PSolNjbr802ha2IjbjYqYPIEXrCDYLOCTo9WBqpRMwF2TvBHc+jfxxGeCfkZqfYht09N98B/4/ZE+UYUvmo1EKuGyO9zgTk8CSf3mUx8rize9CeHrQ5ii08YfTipYni52ipG02kJtXq0BswKD1qfgHNeBYt3orLkfvxOB+gTeTPkai5afrXB5InrtwGVxc1iQ1seWVX+okAGRxAfJGAHqz0BvD0UeUi/L78dN67GrE/kFDIPIwONwMafE1tOW3h88cs4TQ5Pz3xgEzVgFQEcigC8AS1RMBucBa1iBjnlYWrfbtXGQ1//7yf/TTPjjzkkJKM8+XSZpEubZsXeP1jXX58MRtkOQrIMGkYHgElDJI4NwZgKwoi4DKt4+DNiCeNsEaOVi6yCPuRBkjlNYlWBh9NDkIg/nBU/8o/0vs8EGKoAj7RRsHGBvoHIoaY1IJHJUiHZHhrFAbIigsLpwMp5QqRFC55Fqx7J/VWvgZR72Ycfc0wz9/15jEAm+Ps8ruNfnoVy926hJ2Fnl1juPqznLkjgx+sA7DYALQVkeUkSPbB9i5U+bP0iyFP/J4COADtnhc9p94Kzn8SplUG1eugEkM5aH1klk9WsCvxwqUu4MOksXrDaKGKsEQI+9NAiDvcy2ZdE8yDQWkiwS4oxa54rXoElRlC+eX75y5PNwBsg/+9iRNiQFcsPTmNYH73VLgOvwdabQrzCGFYBLc+BiPxNMRX0bBpMm9qvT//+gZ+M11oGHv5/zaEfv6VUGDNx25a7T/g8bp6FKcGmALBaEplolmwAGkzVsYAb4wAh8QG0aVBgdeNmpYY0K0dlSGWp8np7pddX9q1IffJLCVQAe1MaAItVtWnB9CAi/MDqnVNti/MVLj4xWo2IQxD0qV+xPYzVP9IGlp1KOPwZ+d9Z4SNMPmT/qe4FaoQltoU5kiyC/0YQyVICWSCLMrah8XsAHlk3IBJxiZn3ghjJXVJylfu1aIteg6ks5W/+a27SzBN9ryOQCf7e6/B+Wm+uvHxZ6NH+A/PT7kQ2DqA0lCfhlwjOJA6swGElD0DG/zkKZA0FIvKWnRVBIuTAYDeMGCL8FIwYUlvDaEz8e/Cn2he4WrlEyKHWrtRBIXw/XFrj5CqqoeYcTpQS6ttAQFUvrQE7Y5RYD/+fvfIGToHsBS79G5Rtp+/Gui2c+NOcw0du9mU5f/KAEcEOMtZB0XNNQh8xGjjkZwqpYDJZpTnzBrTp3CHHnk/rjss8mk9xBM49UMoMGB26/mWssRirzQY2OwMKFt5pFjithnBvrZIABq0VhKSbULO0x/E+rcv3bFTL88mneD5vc0zo/weJMRWen/rxO+vT8BpZeAfwYiooJEcblbkorEKeidMQmsHKHEWqoOktXBjk4ooUsCjuUBiw0DygwlcFfhjPpoaz0cgLdHYzXP59bwAg4dDgXlVRnaIgoMQWr4SuW6AwDNhkHhLACK/pLGAoWGl7oZa9xlPuGd/Z4G2uVeY2H2YEMsHfhxnnT2YvyosH2VPO357+6kJEOw9Z1ppYGhhZVfZhCxdBHII/BUEdr1byiBgE+X0U+gAyxHQZs33xdyKvkBQQIhTBiqDa31VXu+nuLpzo1Ndv0ZiqlYvKnyExwKxClHd2RQE7rQFBY0g1+efZps+Zfwb453pF/YvSLY4de+0/5btNW8Mvx9QUJD0Y3PTgEEVCJie2ELKayaJBKx0pCUyeaYmLgke0b9PM/+dP5mbLPJBPbgTO3FdKDR69edPL+CxFRDoLATDYbtTyanVZkCmwOyxg8tCAPeUBBOa0nB/eq+qQNrW9ceH1n8i7n9x5/tkBkRZw0pESyeFHJkVdP1HPBAlGjZwGGgqBF02sW2gRq4Aqt0+t26m2MCS1Q6aAFRkSD4fm8wjvrMSCiiICEKwiIrePcALV3CJS3XO1ftU5UE00IjxCUglEs3sRNOAglA7cl1nhIIn1gmRtgENfqEZovoadR1BexZ5liEHOPMgMMwKZ4C/DXKp3d6BKfLzJdvn6sFdXIgZ62mw+rMNBqkpoQYViD5zJ0PwZkzoYktWrCkEwt1dBIQhWAonVC37FSYyEmpPtcdJztTpUw+bfPy9cPn4EBiL4Q74z4ffR4FAArBiJxOqA9/R9yXtkWWQIKLCJ8vWNendnn3Heafu+u3nmzgjddfNmXGmG8wIHmrwqdmB5LdCMFkSHBFqGA8GeCFqdHby9hNgFC4Z2btk4IBMAZpzL/MGO9OA1pfTUmQc2v4jWFbZInsDwbiCIVuB4HuzoXkzxwDFGkB2p4OVmBj3zOKJ3lxLDB7bJFZbRgV/6QVZiLmax3j46PO7+L0FG8xMfrZRMqm9Y+iMCDfxfkkk1TxV/oNULZgM7RR0yBsPh/IUVeIR+agtYfSEo/M2n701Yr7P9+0bQ4dyObIu2L07RvllmwKLxA8hR+gWTo0xIliodF1CeeZI+2E2SuaN/zQhkgr9/zaX+/YkqisLB5atfPjt1bixvtxSVZVGLuE+D2I9GVopEzE2JFzThKGNFkH5j5kwMnRnWqQp2gj8C9NRVrwoASYivuvp1vn4Df84EX5w0KRYcNAt2XEkzGgdr8j7jn7PgfCZv4KF/Q5v3v92Cq1ZFVJw9b+vGV6+UfJzOm6gDHWhSi2nMNEP8w0joqmgDqy0acufWxc6fN6J3y8b+e/+lt3bmaf/JCGDFb8TEXZsfPNEE8vq8kGZXiIUIQ0ukuiXSWkwnA57iwMBaACw3ng7uWXPqyG7+6z63z6CioNriBQfXDrWKurhnBGeLLiU5UgCkNOBpO3DgIJnACAA5iZiYEi4MVklJihvGLlIqB5CT7MBgkgehtaiVPAW5z4TjhxdCnQfVOVFV+aoLX9XXT8FFnDPczU5zkEa72Sn/AteylWu8hK9Y5yeAvGkUuu1nvjJH4B2PQCb4e8cDmtHeTomOzpN6K6L/y3v3OzEWa1YTBaAVBNBSEmh4BhQ0adaygHb0gjOpAzQsEYDgpEVrtWoUkdPPytX2IMBPkYhS1WGzgM5gIF/xe7RMwEohVrJQ1IH+fTZKIzMmr6duWfPucgsI+J7yDHia0cbyfR3v/EUnv1ywKHRZYoImG6P1gzSLABqjBhyCDXQajKMyg06jI7wh0Z4Cfn68ZdLE7n2Duub68X0dU+b7ZpwRCLuhlJsw/fC2h8+pvBTvAyKtAZl40yG7Fr08dWCxA+i1PAjmGPDUxL3s0Kzgdw1LBYbUqvX5+kiSJKSoEzksd0998/T22Y6UNcrbi04GvZwCnMMCnCyD5MBuhg4AtGQVjMBPkgRVJayIoGMpkuAhSED4uLzOABar1ZmRzoCI3pzokAAyyffFaiIRxwEDgsKAndKBmdJBCq0H2SP7S//iNb73LlFlMwRUfZkJ+jLOZywjHmkm+MuIV+0dHzPhwjy8UT3m/qPe5mcv6rEWq69eFoBTZNBpWdXmBRfAtEyqfxTHqhFwxKJA9atyhrCpq1ti2YLwTyYedTqdDlLT0khSgMViAYObEex2BwgUC6kybec9fZ8ZfbIe4rwDtrLZ8l/5N3H73vZSTp95qsPcBVsXORx+fozGE+yCnSSAWKzJoOM1QMkciA4ZPI0eYLHEgE6XKg77pvWYsSPKzX/bfWRu9/mNwJ7j5kbT5u0LfvrKLb/JuxCkCg6wijbQ6XgCUARsb6KQi+NAlhJBR71IalQr76IOlcvM/pyBX/orrSjPdRB5rvarG6d6JkeG19ZYX5vcFDNwghVQm4tVOsAKIOaaA6cCO6zWYWcEZEhKSgBPb1+wmi1kfvPy8gKz2aya3pPaH3KakU/Nk2o9egKicb1V5iENjIrDmCXWI1+ZI1nK1f8BCjY8/zmZ139+n6jP54wywd/ncy3/5zNRYmPdIDmmfPzTRy0sr2PqMGZrHi1IOgSBHKH50cTnD6sGIkYaUQpwPGYAq70MEoOErQxi0IytD7TNYklUlNHdHWLiE0Cr1wOwnJKQlJzmmTUgkvfMcsTg6R8KuQpfpijK8T+fxGf6BlilmDrzZI958/ZNdzg8/FjOAA5ZAo2OJWR0WuFBFmlwWETQ61kwm5+Dl7ddHjCo6bSJY2pOz3ygfKY3xn85rSWbo4JWrj03wyZm/T/2rgO8imrr7jP9lvSEhEAooStFpBcfIIhgQR8867M8xYaC0kQBkSYiTSmKoii/gOVZUAREAUHRhyAIqPRekgDp7bYp5/zfPnODPJ8lQAIJmcuXLyR35syZdSZ31qy999pJlMRCTn4AFLcbBFTuRQF8/gBIggqaKgCxMkERj+ZdfVX8W72uqT/m1o4pFbZ1W3mspF0Msj0KMo/1yvhlw999x3dc5TVzqhP/CVCp3RoOnTaR/FFT5ubXukmBiDq4VBH0kAlulwrUMIFaFmiaAoFQECRFARPbW6LKBwQCIYAQE0HVvIYQlZQeldrqi8jGbT+Fy9utJ6RqYV4e6+iMWXoEHPJXeqyqzJaMHdbghHlZKP1El6LMzA7M52vC/P4UYplRdmMPWylQVCSCyNfCFXHcoxRzXjDpWeI9Kg0G/IbjMwwIWdRUXO6jmjdiS2RC7FdifPJ/ILbWAYf0le7SwhvU8JHrBr/66idjNKV6jMUUCFkmN6SVJS8ooptXbAINgizrwCAHKJyEPje1WThl/AMDkpMrp0db6dBxtipBYAdjypJXD49Y9MHm4YWBhChFrQEhnYKMrRwlBXwBPzdQ59X7TAS36geq72Td/5Y87/brU0b36piSW5XRZGxPBBw92kw/sLVLxv4fepPgqaa0ODsGdD9IVACFoN2Vi6t5wVAxqKoMwUAAFMyB5gbRJgiiCAalEMSewCL6lapgSR4gWtTJyISaO2vWbfg51Gy4HqIb7CZJLXxVGW/n3C8OAg75uzi4V4qjMsZEKCiIhGBWIyMnvwUt9KUaPl9D6vc3AN2MIMSKsMBQLTBF3BZNDQiIhAnEAEnxUSKEDMqM45mZsY2atlgUl1R9E6jKTtBi9kNMjJ9gA1HndVYIbNnC5I8+/Xzg/Hmrng3pEdFE8oKsRQEwFXKyc0DVVIiKdkEwkAeihCpEEEw9B7pfc+Xyic/c/3iLFuSS7I5yViBewhufKGIJk2fuGPPuhz8/KLhqa1pEHOQVBsCtebgar4cs0Fwe/mBmYfhXMMHy7yu6sXe1xdf3TH3ups4JGZcwPGd1ajwnsPjneMg50SaQebRewYmDTUI5R68I5Z6oaRblxNFgwCVLHvB4vJCbmwsR7gie18eICCHTAjUiJiS6vCfUmGqHIxNTdnsT6+4RkmpsAU/cboi+ovBSK6Q5K3CdjS86Ag75u+hLUDkmwMMimPGclaUBCyZCsVEHqD8OTBMrDbzAwG13I5cskIR8EMWTwBQ/eKLSF7z28mftu/xtxmVderxZOc62Ys9yy5Yt8r8/TBu2cOHaJw0rLjYYksA0JYiOjoUifxEI2KUFe4OiTQ8FUBUGejAHmjZN3P7ClCcG/q2D/J+KfYbO7M4Fge8PszpTJq96Y+P2vB5aZGMo8os8T1eQRFCxW45hgaZ6oMhfzP08wSyAeC1Y3PaK6Lf79as3oW+niMxzOW5V2YdHRHJPxUMgJx78GakQCCZBQXGUvzikub0RxAwEBUlW9cLi4piVa76+8baHBjwF8Un7QIzIgXixAKB50CniqCpXS8U/T4f8Vfw1qvAz5E/Ivxr68WsKn2rDhBG+W/XFgO+/33jLiHHju1X4k6kkE0QC+OlnaQ/Nmr1qjKwkJQZ1AI8nBoKGyY2yNU3j1cAY2kMvQH9hAYhCAKKjQvlDh94+bPDg1gsuJe+2SrJs5TbNT75ivZ9/8ZOp6XlqU6JVg7wiH4iqxtsrypILTMPOx5VkANPyAabeGsVHgz3aJb7V/5bOz/ZoR3LKbXKX8MD4Gffbv6NP5k+dKRMx54b+wyaefmjGhBjHsuUSvhIq36k55K/yrVmlmXEJ+cNGFCOGDl/72BODHqtTp862SnMCFXyiiO/zUzb/c+6rSyYWFpp1LEsBSY0Gk4nclxFv/HjDpyYFt+wBqvuBQD4oSi5cd2OLedOn3Pd0TAxxDGQr+Dr/2fROnmSeBR/tfvSdD39+Mi8Um2CKcdw6SVQY79ojMBnQsg4JoEBMMM080JQAGEb6yX9c3/L1Xh2bTb+pMymqxBBc9KmXfM4hCSwoKIgd/fSod1+Y9uy9Xm/iKXwwdsK7F32JnAn8DgIO+XMui3JD4Myn4qVLlg7ds3/PFU899dQ95XbAKjrwjBmb+8x7/ePZx9N9td3uZPBjQ2ZRAVFWIKSbIIsaSEQGPRgAr0sAy8gFk2ZBi5bVfxj9zIPDeneL/a6KQlepT3v7btZwyhs/TPnym/03C1IceCKqQ1GxAYKs8e47uq6Dyx0J/mIfeFQJXLIBgcKDEBftO3Lz9U3ntGyT8GpVq+ot7wVfunTpwIyMjNQBAwYMLe9jOeM7CJwPAg75Ox/0nH1LjQBjzD148OBlAwcOfLxBgwY7S72js2GpEHjzzd0dZsx8e96xtEAzlzsZioLYlUoBzRUBum6CgP8YdhqwzWkZ9YMgFkJkZHHooUf6jrvvtq6zUlJIlbL3KBWwFXAj7FDx5rvpd7zy+srnjvria4nuGtiOFnTTAJcWASBIEAyZICkqGCETNIkBmIUgQxaLjyjY2++mVlOvb3vZ4tatnYKrslze3NzcqHHjxn04ePDgQampqXt/LyRclsdzxnIQOB8EHPJ3Pug5+54VAsuXL7//l19+aTVy5MjHzmpHZ+NSIfD+kt0NX5z574VbfzzeTnPVAUVLgGJfCARs44UWisQCUzdAFmXwqGgGnQ+E5IHLHTTbt2+69vFBd4/p/jflh1IdzNnooiCw7TCr83/v7Rqx4suf7vQbUVEA1SBoCMBkC2SXAgEjBIbFQFG9oAct8EgqeBQDDN9BlpJo/njPnW1GtU/N+rp169ZOpX0Zr+Bnn3326L59+y4fPny48/lWxtg6w5U9Ag75K3tMnRH/AAHGmDZs2LCFQ4YMGZ2SkrLfAarsEXhv6Z7kjz5cP2Hlip/vNK0ol8dbDQzuBRjkxrOSIIPfZwAzFN55xTQLgYAfLKsIqlVT8x966O/Tb+9/5dza0SSv7GfnjHiuCODfzvx3M/759kffj9p5qCjVUhJBkRNAYh4wLQZMNoEoBELMAJNaoEgu3qdbCBWCFUw3rmjiXX/XbR2evPe6GCfn9lwX4U/2y8rKipg0adLHw4YNezQlJeVAORzCGdJBoEwRcMhfmcLpDPZXCCxduvSugwcPNh86dOiIv9rWef/cEPjyy5OeZV9uGLzkk2/HohWZxTRQZC8UFgcArRvdrggwDQBVdYFlBEDA7lWmAdQqAt3Igrbta/84fMTtI/v0TP7KSVY/tzUoy72++N535aJ3/jP2+x9PXBuwElQqxYLOJFAUF+jFdusw2a1AYbAYRFmAiEgvBAvzgeqnIMaTm9W9U90PuneqMf2O3nWPlOW8nLEA3a14QcfKlSsf3rNnT7MhQ4YMdHBxEKgMCDjkrzKs0iU0R8aY5+GHH35z7NixI2rUqHHsEjq1Cncqz8/4ps8bbyyZkn480DjCWxOIEAGGIYLLEwWBQABCoRCoLjc3ppVFCUzLD4qsg2FmQ1R0SL+hT/t3H3jotimtG5E9Fe7kqsCE9uewmvPmfztk9Te77z6WISaorlqgW5FABBVEReZrGB0RDfn50UHhkQAAIABJREFU+aB5I7jNpmEEgDAfEDMbUpLgWK+uNae17pT0plPYUX4XDKqygwcPXvLEE08MwVy/8juSM7KDQNkh4JC/ssPSGamUCCxbtuwfu3fvbjVixIiRpdzF2ewcEZi/cHPT99/9etq2rZk9LStGYOABykSghILmckGxPwAejwv8ehEQZoDbrUIw4AO/vxgiPRJERUDB3XdfP+eOu9u90rQuOXmO03B2OwsEjuazmA+XnPrX4o/X9j98KtRY1KqJohwFhiWCpZsgCSKoosRH9GMOp6KBAAoIlIIiMKB6OjSsbX7T7+Zmk7LvqPvVOIJW386rvBBYtmzZEzt37qz19NNPDyuvYzjjOgiUNQIO+StrRJ3x/hIBxpg6YsSI2Y888siMevXq7fvLHZwNzguBD744HvvlJ5uf+GLllvtzc6CmOyIeBFGGIn8AVFckBMwgKCoBwwwCAQE0zQt6gIIqyUCYHww9E+rXdx+4846ur/e7odPC1FRy6rwm5Oz8uwhkZbGIlf/Ju/HdD797dNuunA6mFCuIWgIEKTbUFnl4l1EdCGUgMgw5UgCZAGEUJBABgkXgFvw5ndqnfNqze/1J9/SJdlr5lfO1VlRUVG3QoEFvPf/8848lJycfLefDOcM7CJQZAg75KzMonYHOBoH169d3Wb16dZ8JEyY8RQgxz2ZfZ9uzR2AcY0LUnC1XL35/9fRdO9JaqEoCUOIBE1TAtg+mpQP2aVEUBSyLgmlQcCkuYNQEFTv2ET8YwVNmzRrawXv/ecPrf7+r/TupiQ4JPPuV+N899mSxiK0/FPT86LMfBv+4Pat10PRqghIFOhWBYEImfuHiiBIwEMBkFBgASJIFAguAQH1g+fKNWony/ut7NJrbrkv8ghtbJ/vLYm7OGH+OwJw5c8bGxcXl3nnnnXMcrBwEKhMCDvmrTKt1Cc0VPbDGjBnzyk033fR/bdq0cexFLtDafvzxkeqffr5+8Jo1W+8rLFYSJDWJW4XIqsK7gQR1E1RV5QbRxYU+8GguCPiKQRYsiI1SwDLywO87CU0vq33guuvaz+/3z86LGtciGRdo+pfUYfafYAlff3/khjVf/3L3ho1H2/sCES7VnQImdYEFBGRVAiMUBLfHBVaI8tZ9GOK1CEDA1EEWQqBCLsgsr6hl0xqfXN+96cxTtyf/5IR5L8xlkpWVVX38+PHzR48e/a/q1atnXZijOkdxECgbBBzyVzY4OqOcAwIbNmxo+8knn9w1derUoY76dw4Anscuc17ddO38BSumHzlKG+uWVyKCAgQkMKkABPPJBBEsy0KxCTwa5gEWgxnyQYRLA0kE0APYN9gHNWsqWb37dFzcp+/VCzo0gx1Ov+C/XpRtB1mDlSsP3LJ81Q93Hjjua8zEKFEQ3EBEDzfmZoxgJ1gAgubMDCiloMp2n17DCAERAURVAsHK1ZOiAod7Xd3k1Tbt4966qXOC06btr+Evsy3mzp07KTo6et+dd975dpkN6gzkIHCBEHDI3wUC2jnM7yMwefLkqY0aNVrft2/f5Q5GFxaBpUsPJX6w/IdHv/l6z/2Zmf6aHm8SGIYEliWB6naDxSwwTTSHNkGVZRBFu+DAMiiIRAJJtECAQgjqmRAVLegdO1/+Zd9+Xd+6qlWd75KTSfaFPZuKfbQsxiK++dbXcelnG+/c+MOBGwqKIFaQEgDEeKDEDYxZQKnJCR8nd0TgJ6TILqAGhVAgCC5FBFk2oDAvg0V4hdyWzZJX9L72shnp/WJ2OGrfhV3/X375pfXrr78+fPbs2fcQgg7qzstBoHIh4JC/yrVel9xs09PTa40bN278888//3hCgqNcXIwFfn3BtiuWLN00bvP3R3roRrRHFDHfjPGwI6ab6ZgPyBjPNyNM4CSQYFWpoYMoEBAFCoShkXSAhyJr1Y7e1fPatp/37NX248tT5R3VqpHii3FeF/uYjDHl+z3QaO3Xadd/sWb7TYeO5LUKUVWWtEgwmQghnYAiRAKjAoiSAIoEQFkIArqPC38Y4jUNxFcAFxLvUA7INCvYvFH0lh5dm8xNbRqz3FH7Lvwqo7ffmDFjFnTv3n1Rt27d1lz4GThHdBA4fwQc8nf+GDojnCcCCxcufKSwsFAcOHDgK+c5lLP7OSKwevXBqDXrDt20atXOp48dK6hLiaaJkgpB0wKX28tbhhmWBYqsgWEYYFEDvF4vhIKo/on8qCJhIDATDL0AGOSBSw0GW7au9dNVHS/77Nqebb+s1ixqVwq5tPsHM8bk7Uegxtff7e29acvB6zZtPtYjEPQqBo0QGIkABjIIsgKihFYtAlg6A5EQsCwTDBYARZFA0RSwGIVQCA24BVAVE1gwF6rHsv3X/K3xgo5XJi+++dq44+e41M5u54nA2rVrr/vqq6+umTRp0pDzHMrZ3UHgoiHgkL+LBr1z4BIE8vLyokeMGDF32LBhoxs3buzYU1ykS2PdOiblho4mrPvix7u/WvvLo2npRcmCFCXLWjSELAa6aYEsy8CICKZpAUV5Ch3mFIXbjQhAQRQYEGoBUAMkLFvAdmOGH7xu8NVvWGNP585XrujUudn6Jg20bSkpJPcinWqZHhYtWnYcg8u3bD161caNu7r9vDftiux8q5oJLlGSvcBAA0nWQCAKABVAYAIQKnESbeNJgSEXlAkYDMAwLF7dq0g6MCsX4qID6W2vjPu4Z4f6b7pCdXfeeiuxyvQEnMFKjQC2cRs/fvwbw4cPH1mnTh3ns6rUyDkbVjQEHPJX0Vakis5nzZo1vb755ptrJ06c6DxNV4Br4J2PD9X+dt3O/qvX/dg//URREpFcQkRkHPiDFEwLQFaR1EhgUcqrhIEZIBDgIWFA8mIxkAUZCA370IkWWNQPhpEHmssy69RNPJZaL35r5/aN1zesX33rZZcl709KIpkV4NT/cgq5uSxq/xFfncNHspt+vWl3j/0Hs1scOpKTXByU4hiJkkxwAyVI+FzcngVJHiEMJMzjMxgQRkAWFRBFmYfTMcfPJDqYLASUMBBFAiJWepj5Rzq2q/3tVZ3qzG/cuvoP1zUgob+cnLNBuSLw2muvPSWKYujBBx+cWa4HcgZ3EChnBBzyV84AO8OXDgHMoxk5cuSLPXr0WNGjR4/VpdvL2aq8EXjtrZ2X/WfDT/dv2LjjtqwcozqFCNGkGgCSG8XNixQEScRsQE5kUAkUGNYt2AULhFkgCcTOEaTYPzgEDNDWEYtGLDAMH3gjVKNG9fjj9evVONCwSa1NDRpU316nXrV9iYmQWS8R8gghRnmf5++Nj9fkvhMQW1gIcWnHQrUP7T/ZZu/+k62PHEpPTc/IrpVXaESHJDdQSQNRUAGIBEBkAEEGSrFfMuOWORi6xcIZalogyQLIAobJsemGBIRpQC0U8opBFAJYQGN6vVbWFZfXXNOubf13azaq882tHS/tUPnFWNtzOeaBAwfqv/jiixNeeeWV/uQST184F3ycfSoXAg75q1zrdUnP9vDhw3UmTZo0bvr06UOio6PzLumTrWQn9/rbuxt+u2HHv7ZsOXhLZk6wHmMqYUwFQVIhZFAAJoKquEAQJAiFDG5Pgm3IUPFiYEcpUSFEIoQhTXwfvzRNA4uGgJohMMxioNQPimZBfIzbHxOjHk9K9GbEx0ek1a6VuL9O3eTDNZJijybEJ6S5o6BYUEF3xYBRHQDJoXk2NjNI7E6dAhcWMefqoBoBcOfk+6IzTuTVP5Z2MvXw0ZOpuTm+msfS82sXFljVc/NCUYGAKBPBC7IcAZLoAotIYBIRiGx7JKJRNtrj4P8lSQKBSKAHdABR4D/Lsl0oEwz6waImuBQZGSLIIhbMFFnREfRIi2Ypa9u1qf3vBgnqxmuvTfJVssvkkp0uY0waNmzYa3369Hmna9eu6y7ZE3VOrMog4JC/KrPUleNE33vvvf7p6emRw4cPf6lyzLjqzBJzAo9lHUr+4cefbty86ee7j6YVNggGImKxOhjJH7UEYEQASVRtMkSBEzwkfEREwodch3IfO0lSQJIEoCzAyWFJ0QijBCgzQbAYEAFJpQEiMYERbD2nM0W2DLdHDkZFe/I9bk9uVGRUkapoxS636vO63cWa5ipyKUpAwBg0hqEFuwcuoxSClqWEgiFXMKRrPp/f69f1uBPZ+ZFFAT22qMgf7Q8aqmVJChBkaQpg0zRJdqNGaec3cg8W9EAMf2xSBoKFYW37Gig5Tzx37JKiGxYokgqSrHJSGAqF+Dao/jEBa6cLQIL0YM1kZXerFpetaHtlo4/rRCfs6NbN6XhTUf6q8CGBEEI/+eSTfvv27eswYsSIJ8/mIaOinIczDweB3yLgkD/nmqhQCDDGtJEjR77Ur1+/19u0abOtQk3OmYxNpBgT3lu+L3bP7kPXbPju0I1HjuR2zDxVkCiKHk2RIyCkYw9aGRTVDaZFuO6HhAgrXDHPzQLbuBhDxpJM+P+RECJRk4mLh45N0+RhUswhlAQKgogtzXSgVpArhUBshY2Z2I3YHh/AzqfD73YIGvg4tuIocgKKahwnZxh8xv64qhssgkFrCSQM30oaJ7AWxS/gJA6VO0GyCRv68WGBBqbvCcBAYQxEIPaYFgOsdUHWiQqoKMjALAssy+BEVlbw/SDoho9GRLlO1q7l3tupTcKKJpfFLq2p1jvikL6K+QeWlpZWc8aMGZOHDBnyVK1atZxuNhVzmZxZnSUCDvk7S8Cczcsfgc2bN7dctGjRY7NmzXrUMVAtf7zP5whbtmyRt+00m/yw/cAtP2852DM9PVDHNDzRjEUploWqVwTWfoDBKFAoMTK2gEgEZFmFkG5xosSJHBIrJE8C42FSJH66rnNljRdGEJtkoXqG7yHpQkWPcPJoh5exVAJT6rgKh9uHbWhKCCg/jq3TAcVPP1HgRBDJJ6qO9lsYriacBGJYGhU8w8RcReyni96HAj+ewXRgPOKMYqDCC1wkovF8R2ZSIBgCBhNEMQSWkctEoTi/Zi3vsabNa39zedO6n9VJ0nbc1CPx1Png7+xbvggwxsRx48ZNb9++/brevXt/Vr5Hc0Z3ELhwCDjk78Jh7RzpLBB4+eWXB2ia5n/ggQec1klngdvF3HTZuoz4o3tzWv6waW+fbduP9Mg8FYijRIukTFKZoPDiByRV6BfIlTkBzWEUrvjxXEASVgSRjjHGK4mRbCFR42oawf1FsBgBQu1tFdEmYjgSllBw3S1MEsNMjn9DImcfA0mm/Q5yPcPQuSLIjatL4rdnjGFX6orAULkUbeWS74sFzaCDqImc1AK1FUBe7GLpnPghdRUhmB8XLWfWrxe3o8UVtb5sUC/+G1cyPXVj62T/xVwr59ilQ+Dzzz/vvXbt2p7Tpk0bhuHf0u3lbOUgUPERcMhfxV+jKjlDxphr4MCBMx5++OHZzZs331MlQaikJ41h4SVLdicezSxqv2Xz7p7HjmW3P3Q0K9lXTCNEIcqFaiAwFSj63WElLKPc1BgLQbiip6ic0JmY90eITeqwSIR/Wtn7CGGCx/RwWBcVPiFcUHI6DIz/EW1VEPcJK3ZYhYtBZCag+igDDauGjM8Bw8n/rTLyEC7m/VkETFT0eIhYAUEWIGQEgGDBBsGilQJgZkHQ7TELU6pHZCcnRfzS+ooGa+vWivnWk6QcdQhf5bqgT5w4kTB9+vQpo0aNejYuLi6tcs3ema2DwJ8j4JA/5wqpsAhs37695YIFCx6cOXMmPnUHKuxEnYn9IQJIBFetOuXafzyj/f69J9vt2ZvR+cih7MaFhXqkBaJiUVAkRZUlWSWUCgQ9BBlFNU3kPoKoutlxXCSBdi6fhXl2WH+Bah7m24VtZex0Pzvcy1+8MEPg2yPxQxLHVTusPMGkPZHw9zjpCxNGrFDGw6GyaNuxoKhnchNrXsWLtjU8v4+HsJkkMp2RkOF2s6JaNaPTL2tSfXVqauyPdZKUDbEqy/umax3d6btbOf9Axo4dO6158+ab+vXr91HlPANn1g4Cf4yAQ/6cq6NCI7B48eL7s7Oz5cGDB8+r0BN1JlcqBNatO6zl5prxBw6fans8LeuK3fuOtsnJK26Yk10YGQoRlVJNJKC5BMFLiOACgp55zFbveG4edsPAnEAsuBAEMHRU6sRfc/xQ6QtX46KihwSxhNhhcBhfJX6EFuYIKnbY2G6xIYDIwoQTyR8WlTAs1tABwM8sWmAJJKi73IIZFa3mR3u1PU3q1fq5RvW4n2qlJO6OidXSIkV/QbdudYOlAsPZqMIisHz58j5bt27tNGbMmJFOuLfCLpMzsfNAwCF/5wGes2v5I8AYU0eMGDHt1ltvXeBU/5Y/3hf6CF9+edJTUFDkzsgrSM0+WdT0VGZBi7TjeY1PnChILSo2YouLQl4K6K/HQ62MSIQgqUPlDSt5VdXD1T7O37gaSHguIRJCu4jE/ogLfyspAGF8O2IS3SppmmFvy3P2bIWPCZJluTWx2OsVcuPi1Iz4at4jiYnuPdWrR/8SlxizKzkxJrP4WKzPabd2oa+a8j0eVvdOmzZt4vDhw59JSUlJL9+jOaM7CFwcBBzyd3Fwd456Fgjs3LnzslmzZg2bN2/eYEJI0Vns6mxaCRFYtizDXUwLo82QEpF5IqdeTr6/yalTuXVysgtqFhYFYoNBPTKkG5GGwdyFRSGNUkGxTEZ4OBcrOgTCMHcQizQIEQljTCmxfgEAixASEgWBCYSyhBi3JYrMJyukyOVSsiK9WmZMnHYiLjbyRGSMmhYbE3nU64bshKjI7J4962U7KlAlvKBKOWVmPykIw4YNm3Xdddct79Gjxxel3NXZzEGg0iHgkL9Kt2RVc8JLlizpu3Xr1iYTJ06c7NyAq941MI4xoe1KrM/I0wyDReT7C73BgOmmluIyDcut6yHNb4Zceoh6TdMUTWbxxiICEbDQl4iCCJIshWRFDsiyasmi6JdkM+QRhWJNk/wej+wTRatIVWsWOn57Ve/6KjnjhQsXPpSdnV1t6NChz1VdFJwzrwoIOOSvKqzyJXCO+FQ+duzYSS1atNjYr18/x2/rElhT5xQcBCoSAj/99FP7uXPnDnjttdcGEEIcK56KtDjOXMocAYf8lTmkzoDlhUB+fn7MmDFjJg8aNGhqw4YND5XXcZxxHQQcBKoWAidPnqz21FNPvThq1KjnGjVq5FhLVa3lr5Jn65C/Krnslfek0f5l/vz5A5555pkhSUlO4/vKu5LOzCsDAmjVw/vl8U7JmEZ5hhN2ZTiBUswRowoTJ06c2bRp0+/69u37If58KZ5nKaBwNqlCCDjkrwot9qVyqosWLbrjyJEj9ceMGTPxUjmnrCwWESgorl2QnZecl1dQraAoP04P6hEWtQRKmUKIZCiyVBzpjSyIjovIiY2MzvBEakcT6nhOOTeqS+UquHjnsYUxOQHAW1gAsUGfmVQUNBKDhhldVOyrQSljjFFGMHNSFIJuWS3QVKVQk4Wc+Gj1lCcG0moCFBFC7F53ley1cOHC/mlpaXVGjhz5rPO3VMkWz5nuOSPgkL9zhs7Z8WIhgE/mzz///LOpqal77rjjjn9frHmcz3HZcebalxNotnPrvk4n0rNapR071iAnJ79GKGREWhZTgNrGJYqiEGxzhi9Zkhg6nYiKSD0ul8/lcWfGxsceTk5J2ta4Ycr6WvVif4xKIbnnMy9n36qDwA7GlKIgJJ/MhzonM/O7nMoqaJNfHEry62Z8yBBjTQtclIkiZcyyDEYYpaj7WdhrRSQCFQm1FMUsdKnCwerRsbsapSR/WzcRdiTGw+6aAMHKQKQ2btzY7f3337/rpZdeeowQ4vgzVp3Lv8qfqUP+qvwlUDkByMzM9E6aNGnqPffc81qrVq1+rgxngaT1wK7cJj9s3NZv+9ZdXdOOZF8RLGBeZkky71yrKKAobt7iTBVdvPUY9pbFlygI4T63FBiz+P9lRQSLAoR0H4iSGaxeM3ZXoya11tdrmPxJRK2UH+rWdW5mleG6uJBzRMInBKH6oRyr7f60k93T8gLtfSak+IOmW7cEjQkq4JcJElhUBova/ofUZMAvNsqAoKkiN8E2QRYpGKFioD4/yIYeipZJfr1q0T80a5yyNrW2uuKKBDhECLEu5DmW9lgHDx6sNWnSpBdGjx49rl69evtKu5+znYPApYCAQ/4uhVWsouewZ8+eupMnT54wfvz4EXXq1DlRUWFgjIl7tp3svGLFmvs2bdhyjd9nVHNpERKhEihCJIhEAUmUOaEjVOTmxQTsn9G9GE2HkQjyn4FiWzHeqwJJIhFl9DTmLcksSwfD9FmaR8iv37DmltTGteZ1adFkJXFIYEW9NC7ovH7xs5SfjmTesfdEft/sIG0YYrLLtIjGqMB5HSMyUAFFZxEMC7mewPsZc/s7SnjLO8YJoMm/c+9ESkGggI34QDDxSSQAEPKDJgQslxxKa9qo+vKOV9Zf1L4mbKlIJPDkyZOemTNnzrzmmms+7N69+6oLuhDOwRwEKgACDvmrAIvgTOHcEVizZs1Vq1at+seUKVOeroj9f7dvSe+8bOnqhzd8s+lGyyRRkd4YwJst3jg12Q1gSVxVIYDKngKKqHBSJwoq/04tbF9G7N8h2Qvn22N7M1GQsSEZHwvfQ+WQEgMsKwRUMEBWzPzqtWK3te945exmCdU/J00J9ilzXlUMgS25LCqrqPDGncczBx7O9TUqFlzRIdkDwRADVZSBIJ+jACaSPYqkjwDF4C6qe7x7ik3+sPsJMOs0CcRtFaKBHjLB1C0QCQMZkxWoAWAFQbB84BZ1Kpr5h69oVOPzHlc1XnBFNbLtYsJfUswxderUybGxsUceeOABp23kxVwQ59gXDQGH/F006J0DlxUC8+bNezgzMzPpmWeemVBR8owKC1nce4uWDflsyaoBVBdjFdELmuoBqgMYhh22VWUFJEHi5E1gdlgXCSBvPUZtUoeEDl8i0kOU+IDy9/H/kiADUAFkySaKeBfHfQihQPBHwQIQddDNorzLm9f9umP3DuNSmqmVIkReVtdGVR4Hizh8BXDVlt1HntyXkd85pHi91B0JQSZCELAfsgREZ0BMxkkfXjtI9AiIvLgXr8lQQLfVPovycl9OADkHpEAtEUTLxfdFNZoyfPAwwDJ13n5PoBYwfwBi3CqALzcUpYZOXtux0cud21R7s3Y0ybtYazNnzpxBfr+/9ogRI0Y4hvEXaxWc415sBBzyd7FXwDn+eSOAT/Pjx4+fWL9+/T133XXX4vMe8DwH2PVzxt9mz3rzub07j3SO8iQQQxeAUBkkIvNwriKpPIyLIh5lOogi4YqfTe7svrSo6OHPttpHQMI2FZz02b1n+f9BBFVQ+fb2jZvxcTVN4/ualIJFQ+CJVCGvIANUNzvYrUebGW3qpb7pqIDnucgVfPeNOf6ah08FHt6RkXNHrinXK2Qu8DMJdEwYkGxyh+kFEpOx4R1gazxsioL5fPxawu4omNaHyh+GeE0LGKX8IcR+3yZ/VMfrGK9NBpSYNglEIklxXwkgREGwTFBRjfZngkbzAk3rJ27s3qXFmG6Xw4YL9bBWovh99dVXPVeuXHnntGnTHnWMnCv4RexMr1wRcMhfucLrDH6hEGCMuYcPH/58t27dlt9www1rLtRxzzwOY0xeOH/N4PcWfzKUUTkJb44Y2iUMCzhUEAQZmCmAADIIBFU7CoqKIVs7rMtfmFtFRK4A8t9Z1A75EpsIIqnDL7zZIvnDkB2SSUlG4hhWb6gIwJA0iqCqLrCYCaomQMgqBIsUFjdtVvf9tl1aPptwGamweZIXY/0ulWNuOOFv+3NGzsRdp4raBdX4qHxMLZC8QGQZQiETQsFikCjlSrNJJaC8qMMu4sAHEhGjvabByR5ej0j8MDWhRKHG70gWqUlBJi6gpgUm5vthmBjJISVgYa6gSTkxFCwGAjVBEymwYD4ECrOhXkr1g106NJh+d1d4/UKpb7t27Wr6wgsvTJo2bdpDiYmJpy6V9XbOw0HgXBBwyN+5oObsUyERyMjIiH/hhRem3HfffXNatmy5/UJO8sSJooR5c96Z+s3aH+9SpCiphPgJXCkhIGNvWUHi4VzM51NEld9MJRnDtFaY1EkgEum0AsjDvqL9M45TEu4t+RlzrJAk4k3XVgklHqoDJoEkorroArwnc07JdJBUCgz8oFOfVa9B9W/bdGv6UEpLbf+FxMk5VvkhgOrWmhO+ntsOnRp/tMBoF3BFQTFVwBDcYDIZdN0AYlngVmSQmQXBoA5M0sA8Xchh8UIiTuI44bNABJF/525DSOTwG0aBLQssVAoxHIzXnEXsLySLPGUBsxBsUonbIpnEghGZ4PsmWEEdBCMr5/bezeZ0vc79QgNCQuWHDEB6enqtqVOnTrrnnntmtmrV6kfG0DWJmOV5TGdsB4GKjIBD/iry6jhzO2sEDh8+XGfs2LETRo4c+VyTJk0uiH1D0QmWMHXG7Fe/W7/9BlWOVU1dBLcriqshIkbZMGwr2OFbwjCEK4HECzpkICI9Q82zQ7mcyKGqx/eT7IIPYit+tuoHIIXVP1QA7fcVriaKYVVREMK5gxhI5qFiBkzEfEHGjykrEoAS/Pmq61s80qRT5PdnDbSzQ4VCAPP7ck9aN284cGJCmt9qrLujwA8C6OFqXQEfECxU9wjP8cOqcgoCYC2HTf4srkSX2LgQfGpAhQ8JHhaA8B8J4BDc+sXCsC7jxBDfJxYqfCL/jsfA3zOwgDEKlGEomHJFEKuHOSm0CMg0AFLgeF7XdrWX3tO31rCUqPLxqCwoKIgdOXLkq2gL1b59+3UlXUsuVMi5Ql0ozmQcBMIIOOTPuRQuOQQ2bNjQ8f33339oxIgRw2rWrJlTnidYmMHin3t+5hsb/vNjn0hvNUFVIiEUBDB0CpriwlpcbsMiIkHjpK6kWAMVPQmIYCt7p1W9EtJHSkhfmAyGw74l+X6ge7AwAAAgAElEQVSSYCuBPPyLY+A/ooAIEv9+5pglBBFjxLgPQ+sYQQZLCYErztzbokO9AVd0TVhXnjg5Y5cfAkhmPj8SuG3joYwxeWp0k0LRDTlBHQCrvy0DRMsAyWIgInOzRGBUAkZlrs5h5zYkZ5hegASNF5Nj0ZAJNvHD/D5O/gRb8QuHdUsKRFAh5OQP0xmwItgSAIdDtoh+lJRavyF/qAriNgKI1ADRyAcPyYOr2iYtuPPm1OFlTQAZY67Ro0fPbNGixabbbrvtrfJbBWdkB4HKhYBD/irXejmzLSUCmNj92Wef9R03btzTMTEx+aXc7aw2y81lUdMnvDH/+2+3/EOWNJ5jZ5kEvJ4YCAYNcCtuXsCBIVtUAFGBk0Xbk0/k/TtEEIiLk7US8ldCDksUQE7qBIGHjX9V/tAS2q7KJCI6rNnv2QpgiWJo/4yKI4brSkgjryQWUGEkQCUTArQYopPk3V2uaXZXndaerWcFgLPxRUcAid+yDOvGn46cmnLcbzQqQgsX2QVBgqoeBdCDIKEpOA/RYjhX5uTPYrbFi8iwkMP27UNCx6t5qV39izIfEj9b6bO/l6h+qOvhNsQybSXPxLw+JH926BdtYnBMDPXaxSQ4np1DiNuVvIcEUfdngVvMCfTs1HDh8H/VeYKUUQiYMaY888wzL6Wmpu7q37//Kxd9sZwJOAhUIAQc8leBFsOZStki8N577/19+/bt3V944YUny9oDEPOrpkx4Z87SD9Y86nXHEU1RIGQYIMtYqCFzSxdV1QCNnDmx4159hJM/UWIgoArH1TrP/5A/m8SV5Pr9MfnD3D5BcNskMhzSFQV2Wl20CaRN/rjmKAqchBIMH2N1psBAcWmQ7z8JSSnqj92ubXFv3OXqzrJdBWe08kTgy3x2zaqf0+YVGlBXiYmH9AIfBCgDV0QkBPQAiJYJPOSLxRzYpQPz8bjyh8VCBCQWNmzGMC3387PtXlDlAzR6RgJ4JvnjxA5VPSSCNnFEggcmVrQjcRQBTCR3dvERzx/k5A/NoG1FkRNEJJsoRBL7gcjyZYEKOTl9ejaeOeDWGpPLwhB68uTJz7vd7tDjjz9eYSygyvNacMZ2EDgbBBzydzZoOdtWOgTmzp372IkTJ5ImTJgwvqwSvJH4LV6wdtircxY871WqyTSEip8Onggvr6DElmyq5OZhNe7bhxl8PF8PK3PxO5JBlEKQjGnc/uVX5e/XMK9d2GGTP7R64dW+4bAwhpGxI4MgeDmJFEULiGCCyItHUFm0q4oJ4PExF1AEImHRCco9FERCUYQBUfQAJTqYYh4k1/Eu7/n3pneSBFJU6Ra6Ck54fTFr/sW+gvnpftoGS3lAkiGoG2Cgeidglw7TLsZA5RcXG7/spD27SMhCFQ4Jma36YR4fr9YN5/QhgeMKHpLCsDLICzrC1b4EffxA5+MxE0kfsjiFE0skjjxnkPL4sa0QYuW6KQIxUSEUMSMQfFYQNE0BQWdg+jNBZWm5Tzx6w9AbOpC3z2dJFy5c+Ni+ffsaTZw4cWhZ/d2fz3ycfR0EKhoCDvmraCvizKfMEZgzZ87wQCCgPfnkk8+Xha3Ejxsyeg1/cvRHYGoehbpBYNiTVwlXQFqguTw83Io3zhJ7FlTy8P9I4jipw/ArQ9JmE7/TuXxhxa+kwON0GLdkv3CIlxd8gAxAXPxGL3LiR7mxM4aUkSRK4SIQ3O50GBkLTLhKiDIN5l9pIGsyGCwP/CyzuF3XJlOa905+rswXwRmwTBHYwph78+7cmZuyg/1D7jiBmjoYIR1k9IUEEQzD5CTMYranHyd0mNPHu3ZY4eIPDAXzHwFMAJMnAWJun13gURL25aSRq322/19JKNfe0Vb1gOf6YcEHmpaLp5U/JH88xGthXiGGiZH44XfknwwCmCCIyrQuABg+8Cr5EKFmHXr26ev6XFGb7Czx5zsb8BYvXvzgvn37Lh8/fjx2/Qmezb7Otg4CVQUBh/xVlZWu4uc5Y8aM4ZqmWY899thL5wNFQQGLHfTw6BWHD2a2VyQ3iIYAqqjx0C0676kqhmEJ6LrOFQ2Cv0Uljnv0SSAyW4kTwC7KEAQkbHYHjzOtXEqqg7Hal+cBhgkiVgqX5P5xU+hwVe9pE2iuA9pFJagT2qRP4hXGtom0nXtojyFx5dFkJpiCHyyxCMDtS7v62ta31Wjr3nA+ODn7lh8CmOe39Kj//s3HTzyfqUQl5FKRW/zwVn/IpbhBs8zz9DBsi6+SMC3vy4vhWizqwLcMJHpYnYuFH+G8vnC7txKVz67OtcO2gCQubPLMLV2owkkiWsgw/p5tC4MkDws7sGVcSQgZySefHEqMDH0Ekaa6wOcLgSJgqkQReFQLaOAodGgV//ED97a+v0EcKTwbJN99992H9+3bd9nYsWOfcojf2SDnbFvVEHDIX1Vb8Sp8vi+99NIIDMsOGjRo6rkoCgjdq3OWTX7ztUVPx0RX5zdakQrgUt1g6QQUFUO9eMO1wONx2TdYsNU/Tv4wNw+7HjD080PT5z8nf5zAER6wPZ03yEPIXEGUsLnvf1X1cpIYpnz4PuYC4g0ct8eCkZKqXySSEu8oInGCgFn+6DkNig5FRjbEJMsrr7ruijti65GCKny5VNhT/1ZnLb7ZlrbgpE5b5ksaBAkSMBTh0G8PDZrRbiWsDKMqh9chD9GG7VxoEET8wlQ9JH9oAn26oMMmhiUFIHb+XzhczPP3bKmwpMMHMd3ctoVYIWBUB4K2LszkiiPFwhJQgVINGHYDOZ0HqNvhYjSD1mWeIyiIWMBkghkqBI8cAMk6Zdx3R5fH7uoV+UZpF+Kdd955aNOmTe1nzZo1iBDiK+1+znYOAlURAYf8VcVVr6LnjIrJrFmznqaUhoYOHTrjbGH4aUvWlaOfmvRlYW4gXtPcnGjJ3HJFBpG5gIRbsGFElxdWIHFjCrhdkRAM+cHlUsG0guByucA0KKiymwspJaodzkcS7R6/WByCLwwX24pgCQkMK4hI/vB4osq3cykEqKGD26WCpWPITgRFdoc7fWC1MQOCxSBhQ2k7rIym0wRkDFkzChZYELQCQNx6UdO2KU82vz7aaXp/thdJOW+/nzF1+Y68aYdDMCgzRIGJSLDCvns8nRPbrhGweFGHXb2LxspgGmAEisGrKUVuyx+KobmmSA0zSDXLpLIpWCpKfwAsJAALUQsMDBcTXRcIZSITBRcJBQNo2SwosmQZpl8IBpgoghesEBO8soDji4RZRHG7SJBSGgQZQqY7lJNrJjDT6xXRbDpoW8BgRxo9ZAI18TonPARs0SBQCIAqUPAKIkQqeTumTOzUu0EcSfsrWDHUu3Xr1vYzZsx43CF+f4WW876DAP7VOS8HgSqEABLAOXPmPIn9bx988MHpWFX4Zyogbl+SJzjxmf97b83n398uiR673ZrEzVbCvXhdnKBhYNUmWXjrlEECF6gKhoIBDNMH3kgZDMNuZqAoGhg6hoXDNi5I9lClU8I/ozJjmuHuHTLPI8RtUbWzlUTF9kxjDERmgCQS0EQV3GokGDqGmFVu/MzJo4h+gxSkkjB0WBnEMXlokFvAiEAFAgGrAGJqSjs69Ei9MaYJOVKFLo8Kf6prCtlVq3dmvJchemv40N+RGzdjYQWGZCknf0j6DIrXBoCAXTowrB/wQ6RbO9zxyvgBqdVgV3whqBAKgYL9BTHlj4Gl8YcNEDBJTmZAdQLEpQEpDAJxoTczA4a/4+1/Q8AUFatM7ALhKGz8QYGqLqA+H7DcIBAlFmhIB+XTL+iUzRsP3WYEZZAkjSuA2HIQQ8283BefVTCtUEB1MgQidrYxZdAgy7qxZ7UJg++qO+HPFuatt956eP/+/W2GDBkyuFq1asUVfhGdCToIVAAEHPJXARbBmcKFRQDJ3pw5c0YaBrWGDn1iammc/nf/fKrDgIdGrLOCqurSovkdT5JssofhXAKY94c5dEj+sJrWJn+aGgHBgA6qJoKqARQWZ4HHq4DH48mWFCkzIjLKj2QRyZfAbBNm5GD4WIZiXfglEEGgMlcWBSrw/EFgAkEKSoiqupgsyKQ4z1ctVEzjZYjwiBABbiUaTBOHRr8/JJEA6ArIrWRwvuEQsmnpgGOa1AJZdUGhngshIc9q2TF1YssbE8Zf2NVxjvZHCBxmTPvqQP6cTcfzHijEDjKKC4hu2Z02wlW8Alf+GJgMw60MJMpAEQjoxcUQ6dXSrmob/a/EKPipFkCgRTmHRvdksYh0A2I/W1k8c+uWwzcz8PK2g1iRbDLK/154oQclYBITsyHs1ASsRDYskI1MSEnI3//0sN7XtqhDDv8eLm+88cZjO3bsaDVy5MhBSUlJTqjX+fNxECglAg75KyVQzmaXHgKvvjrv6VDIEp54YsALqO6dqfKdebZIFmdOWfzKe+8uHxDjrQHYt5dX00p2xw7usweo/Nk+emjlcjrsW9JmjYSAkiBExognunbt8Fa7zu3/XbOxspcQouP4f4Buye/PfN+u2rBfdja//V3I/UlvmJ5ecOOOLQceyz2l1/SocSBgbiEg+cObLRaWYB4h9gBWeZiaq4Yiho8BAqEgJ38GCUKhngnRNeWdXa9vfl1sPXLs0lv9yndGG4uMbqv3nHrlcBCa+BQ3GKIKgoEVvLwYN1yUYfv1GbyDBwFiGFxJY6EAV31jPK40ofhkQZvqysIHOtWfWl4ofL8r/8rZC1a8KHgbJJ3KFWuGdJdHkqOwIQgEDcz5s1MaBF3i80byZ/FrFG2JsCI4BDLNBzc74b/15jYT+/+j2gu/nevbby9+NC3taMNRo0Y9QwhxFL/yWkxn3EsSAYf8XZLL6pxUaRF48cXZz+p6IOqpp0Y8+0e5Qgd2ZtYf+sQz3xQX0mS3Gg8BvwmypPKwL8/XQx899NzDmxnv1VvS0UMCygRwuRTwBbJBi6B5Twx98MEWnZI/Lu38zmW7vasK//7jxn3z/IWQIDMXn5vEG3vwchFeCYr2NEha0R9OVrAy0+S+cNjvFWN+lhCEYpqlt+5Sb2DzaxJKnXR/LvN19vlrBPDB5N+H86d+f6JgaIESQfwMc/3QW+/X3rvcu8/Eal4CZpj8qaIIRsAPCrYBxKKPoB9ofnpx98sSX3+4c+rw0qjeZ84uK4tFoPCcw4BFxIKV9Afq4Y/7WftJLy5ZWWgmRlMhAZgYASaVuLqMqQXYfcQyKCgGKn8MTNEAC6Vpig8lDGTM/WM+UCwfJMfrW6a92LlbtTMI3tyXX382Kye72rPPjixzA/e/Xg1nCweByo+AQ/4q/xo6Z3AeCKDqNnfua0N/3vHjFdOmvDg4MjIyhzEmntlh4N2FXwybO3PBdLeWAAL18GpdHkrFwowS5Y+FrVtOkz+7EhfrfUUJHVkC0O3adm/e/cjVD5zHdEu965ZPMp/Z/O2uMW4pVpGYyquDJVZiEo0EUOE5fvx+S7FCM8ST8A20YyMUBJVAgX4KElM9n/Tu1fCfJIUESn1wZ8MyR2A/Ywmfbkt/f7ePXR3QIsBA42aQeN4cWrHwSlpKQbRsqxVO/niVrglWKAiaSEBkFJgRBC2QB90aJ7xxf7vqj56NAfL6DYdvXrlhe3+fGKWF5ChihQq1W9o1fuPaztX/x5B54w7W+YU5X3xK1fpxQRoJIYOAjj6DhPDOMmgvhC3hxJBdHGVJJjCQwKKqrUaTYlCZCapFQaIZRY8/2umuGzprn2HLtomTJk5RBBd9auTwUWXVCq7MF8wZ0EGggiPgkL8KvkDO9C4MAp9+uuS+r79Z123ihNHDIyKSMkuKQBhj2uBHXvhox08HrpeECGCmCqri4XlJWHSBXml2lW9J0QYWVtj2KpgLqLrcUFCYCZ4YmvfclKeuSa6v/FhyRniMjL1FDZFqAQuHcE2ZmMQQJCZTzPdjvEcWD+yGQ7wGUJFRGRt0CEACzJRll+BPqRe1/0ykCvayth+/s/4LKRQVIzEvyEwDCXMTw31+0czXriKWwLCCIArYIQQLPlENBNDRr00JAXiKT3Tp1eyG5BbE6ft7YS7F3z3KV3ns71/sOjrnhOCp4cdUAu7rh6xJsK3zwgbOqPwh+TNA4YQQr1MM99rED4spTJB9OXBVavSC1p1rPNyaECzrLdVr5e7sfy385LvJBTQuQRdTmFWcJ13TUHxj1L3NH/rtAF/vZFfNmPP1Ej/UiNepF0y8qAQsbhLARENqLFDCDFTdNjxnogkW+ZX8CcTPW88JQQE8Ur7V9Sr3ojtubTz4lRnjn6sRH5E9dPDQ58qiBVypTtzZyEHgEkTAIX+X4KI6p3RuCKxevbLv++9/cPuoUc9MrFev3i84yqE9hY0eeWjI92ZQjpFFL/cr01QvCMw2UubVvWHyx8kU3mixhRsng3gzQ9VPh2rVlfRnnn2seVQKyS2Z3Z4dB7rNm/Puq2DKkcAEiwgiERhaPgsK3tgEQRQFQbAEQUBxhAkiMEIY/p4KOAFJJJZEmAUh/YH+t/6jVr2ELaeJ5WEW/f6HG7/X87TGCo0EDP9ixw+brNp/9vgd54ddQVRFBJ+vCCRF5V/5xQFwRUpQRE/5m3VIGXZlr+jXzg1VZ6/zRQBDvm8fDEzdcPzU476IBLnIwqZ9wNuy2b160VPPTvzjyp+F5B1z/rCMFyu8gat/GPb1qDJYecehY92o+Y93rfXQn4V98eFkXxE0MixQs6JhZwRA9LsfH1iw52jwhsJAHKhmAHo1ERc8eVud+397jl/tYn97YfZXH1hCnUQLosGkht3qjTFO/tBaSJEwZ9HOO7WIwckf5bmoBIgYBAkvcV0FwcqCWkmZacz4aVf3q+p+1v+2m185X0yd/R0EqjoCDvmr6leAc/7/hcDGjRt7zp//5oOPPPLErNatm3736fubHpgze/5cYmmyLHiA6gAeTwR2tTpdLIEDoBkzL/gIEz/MrePSHHrpiUGISxSPjpnxWMvoaJJXcsCs9KxGK5dteDLoN5D8gSIrTNcNtN8QFFGmumkRWVLRGE1QFQUMqpvouOHSNEapiV2ypGJdlyMTvEWdOjeakJgYffA0+ctk3g8XbvpPKM/VXGVRoFIPECynxEJi3i0E/ToYcK7Ji4vtVl28vRdg31UZLNEAQyqA6GT2Qa8H691FzkIlci6rskNgP2ORH28+9ckBXbo6T9LAJBK40JIPY/QM26lh2JfxsK+AIXwLrV5ku70g387gRT+o/lErBELRSejepPr8RztVe/DPZvnVEV/vT5dveDEvSBIaNW35f9GJsXnffL1lUCAoJFiGi9DibHJVE9e/x9zX5vbfjvPFHtZtxuzVH5qkdpxuecHi5A8JKla1C2AxZnclsc1igAqU55syNIXGXwkGCOhBSTWQaD7IsC902z8un/DwzXWeLztknZEcBKouAg75q7pr75z5HyCwa9euptOnvTzmztv7L/lu3U8916/94T5ViiBYOYs9UGVZ5TwJffrQsNZW/OwuBSXhXhFkXghCJCSBfohKoEfHjhvUMrr2r+QPD4+qDmdcdsVuSfXu71X5crEuPOUzq3zRns36bSsrdpJ5Pli0cb2e777SJn+u/yZ/PMSLw4QJ4RnkD5gIFpHBEiwIQgF44/Wfut/csJe3LjnpXDQXHoHNhazR0p2nPjpuaU2xytciAmgY3tUNHqZn2EKNd+IwQbAoJ30677FLuHpG9RC/cNAShlg6SL5s2q1JwpuPdUr4n3BtydmtOVDQa/U32+ecytPrByyRhUzLR6mpulWlsEfXq2dLFLS1K5fd161dg7fuu67J6N+isno36zpt9uolOqkVg+SPMt3uC2xhKxmcM3oh/frQgfXuSPrwwQPfQokayZ9IVZBJAGR2lN7Uu+6QwXekzL7wK+Ac0UHg0kPAIX+X3po6Z1QGCKSn59Z6eeab0w/uyuyWnemPdylRPLxmd+PA3DkCqhpu4UYwQV3g5I9X1Qropmf38GWCAEQKQWS8eWjMjIGtYmJIfhlM7/QQWJzCWSEhKN39+vuTzPP+4k1rWb67rWJ5QWFuPmf+4tWWDFuy2sQVv4d5J26DPYqx3tISGCd/xFOc0a3PZbckNiNOv9+yXLxSjrU2y+yzbE/2nFPgrmWiizKqeKj6mRZY4d65JeRPRPJnsbDyZ+f8MUPneXX4hIHqnxjItv7WIO6tgR1jH/69sO/Xe4O9l674emaBL1j7qq6dZzZqGLduy+af/p5+/FCjLp06zW/WrNqSIAD1ZfgvS5bd+6tV+1+bla9+Ylc/P/OLJUypFxWkHk7+eM9fUwPAvsPI/ZgJRNA5CeQvJvDfcyKIf0e8p7AEqqCDTLOhc9uYf08alPo/KmMpYXQ2cxBwEDgDAYf8OZeDg8AfIHBwV0GDgQ899a1lehIFpnFSh+3c8CWLmJuERR3S6Y4e2EVDRMWCKLa/HubYYVg1TP5GTX/0d8lf2sFgw/3791xtganWSamxr95lSatKm8xe4hH425s4y2Tezz7Y+aXvJO2o0giQ0UKDi4wl5A+7LHAXaftXtthiE0TsGoLJ94SCKYUgKOX6Ovao/6/UTupHzsVy4RH48EjxsHXHip/OFSLimazx3tHEMjmxo78lfyb+DsO+mAeIBSEmDwdj0QeuL1gWyKFsq0Od6AVDuyQg+QszL/u8juSxlrNf/2hFMCgkdunWZcpVV8U9Vx0AW9KIBQCeaPLfyvUfofHVL6zntJnrPgqJKRE6dYHJgnw+goXV8ra6xwDJH4aksVT5V/tKmwDaKQhY0CKj27meC/VrGT+OHdGqe71Yp+f0hb8KnSNeagg45O9SW9GLdD4vv/zyY5s3b/4b5pFJkkQtyxJM0xQopeK99977Zq9evVZcpKmd82H378xs+fgjE7+lptvDTAk0zQXMtFUUD9ptGBaIksbz50SB8s4ekhA2rwUXEEEBSZLBIn6IiA0dGvU7yt/Wb/L6LFu2etLJkxkNRIkqkgBZf+va/q2/391hLBpAn+vkkfx9vPjHL8xctZNKozj5wxoRirl+6ACCOVZh8ocfAph/hcSPEwRO/gR7G9kCP8s2r+iUNKLptXEvnet8nP3ODQHs5btub96sLVm0fz7xSJhDii3/OKHDNeLt3YDn+WFcVbKw2wdACMPBTATCPWDCHn8WBUvXQTMLjHa1vG+P6F79kd8+ZOw/UXT5559/Patx42brWjaoPev3VL3SnMnabez6F2at/UCXU9w6VcGEgG06bbq4Ik4FM5zlEH74CBe184cPVKX5+6hIy4CdbSBYCLEROTmTJnRq2zyRHCrNHHCbjRs3Yr/fpyIjI62ioiIhMjKS1atX7+cuXbqs7tChw/clD02FhYXxzz777CRN07ImT5487mwscEo7l7LabuXKld1ff/31hx5//PE3unXrtqasxi0Z58MPP+y7YsWKvoZhEFmWWSAQEL1eb9ENN9zw5c033/w5IRfH9unIkSPV77333o8uv/zyn1955ZUhv011KWscLvXxHPJ3qa/wBTq/e+65Z+nChQv7YM9cTOxGEogFEKgsTZ8+fcjAgQNnXqCplNlhNn6975pnR81eAZZXJkyGKG8EBPxF3BvP645CUQUAFT4kfJz8meHeuRKIxA0CWnKAAFTwQVSCcWTUi4NaRUX9Wu1bcJzFzn3lwxUn0vKbdO/WZX5CYmzaN+tX3VNQlNP47rtvv/fyjtU+xJNhjLngxG/6cPMkQ4z/gQBYKJlE/qu1Fctg7qUfbVsdylI6cvJnue1Ee1RZRGoTO57nZyt+AsUcRf4Wf2HyPSbhmxKFYpYF9a+IfqVDv5pPlFaRLLNFqOIDHWYs+pNfTn60s1DtXkgwb1MAapi8PZooyEANm9z9GfnjKXRo4M0lQRO84DOurOH+v6e7J/1Pzh8qyVlZ4Dkb0hfOW8XDsBIl8fPv2Y3TX13/niXX9IRAAYsEbDsay82NxmnYYQZz/FDhw3C0rTxjf0QKVAzYhR9MARnVdcMATUwLTh3buV2rVPJzaS+LRYsW3XPPPfe8jZ9L6MsZDAbBMGx3m4EDB74+atSoIcnJyf6dO3fWb9my5f4GDRqc2LFjR2pFJhYzZ84cMnTo0BdfeumlwU888cSs0mJR2u1GjBjxwtSpU5+KiYnBz55i0zSpoihKfn6+dvvtt7/5zjvvoD/kOT+YlnYev93u559/Tm3evPnBdu3abV+6dGlnp53fuSJp7+eQv/PDz9k7jEDfvn0/Wrp0ab8XX3zx8c6dO69xuVw8Fw196mJjYzOrV6+eVQIWY8ydlZUl/LYJe0nxAz51h/+PlidBxphcUml68uRJT2Ji4n8VODDGvGhN99sPJBwjNzfXGwqFTPyAP9vF+nL51tunTHh9kSLGSkj+vC43GHoARJGAIrl4+IrgDRk7Z4iGrfyBYYeHiRuIiP1VMX+pGOJrkCPPTXm0FTmD/O3advSa+bPe+Xeblh2/uv3xLnfgee9df/L2xe+9u+iK5s1f7/tI94FbVhy4/9CRg30E0HhWnqUTJqsa6EEqCxIeCEKam/g692wxIT5Z3X0aYyR/H29do2dpHVQax8kfsZDQWQCCBaagAwXDrvzFqkskf8y+CXPyh3lXAgOdGBAk+VCjofpBl7vq/bMiKyJnu76VYfvdjMV9tPX4qoMh75UFlgoK5mRyKxf0ZZSA6X9O/vAJhZM/tIXBAgvTAjctgobRdN0dfer3afoXbdG+zWCt9h4p6padXRSniaLZqG78zhY1xTXJkST7jL9nfogw+ePFSG8s1Qd8sGzH7ACrJqHtjEmK7J69FG2SkOBhu0PsL6PyYdB/0CZ/aGJjAhOL7S4gTAGJySDzkPHR0PhnO/bu2pisK+3avf322/fef//9/3fLLbe8N2bMmOfQJHrHjh2NX3rppXGbNm1q9NBDDy2aN29efwBwLViwoF9kZKSvX79+H5YogvhZlZeXJ8fExBT/3oMPY0zKzc11x8bG4udP8IY5SAcAACAASURBVDeY4Gcgflbhx2AJRhjf5k9d4d8L+fn5kdHR0aESRa3EYxS3ycrKioiPj0dSfbp93b59+5osW7bs2l69eq26/PLLd53ZljIzM9ObkJCAHqH/83l3hncpguwCgN89p9GjR0+aOnXqqMcff/yFIUOGvIJ+o2lpabH9+/dfeODAgebr1q1r36FDh02/OVdP+OfAH+CEWHiysrLo73zunzbVR1/V8Ge5zf0Zk7Kzs13x8fGBjIyM6qmpqcdatmz5w/fff9+1BK/wPQEr1373fEp7rVS17RzyV9VWvJzO95///OfH77zzTt+1a9f2uPrqq7/6vcPs3r274ezZswevWrXqJkqp2q5du7UDBgx4uUuXLutx++XLl18/b968Iddff/0H69at6x0IBFxz5859YNCgQa/VrFlzv9vtFhcvXnxrUlJS7n333Tenffv2myZOnDhu27Zt7WrXrn1w1KhRL/Tu3fszHGvv3r2Nn3nmmcnr16/vHhkZWXDLLbd8OGjQoMlnktC/guKTd74e8Mrsj2Z71GqSEaCgqBJIogmKooCpYws3BUQBlT+0dLFAxM4YxAqTPy38ngQ6K4D4ZDg8fPSANpE1SU7JcX/ZtO/6Ba+890Grpm1W3vlk7zuRvP6yNv3+99979/X2Hdq+cuP9XZ5YufC7l7f8uP1+WdJMSdIYCjgel5cE/CGiujRCFFkHJZTb95bu/6pRP/J0QQZX/pZsW2NkuTtoZjRIzMPJHxCLh9TQxgWVv1/JH/YqsVXAkqJjrvwBA0MqhLhU8nG3u+vf5ih/f3XVlO37exmLX7T52LpjRkTTQksDjdp5msj5eMEOGjViUQdFEo8hYFQBBbCwWAL5hvn/7V0HeBTV2v6mbcumJ0AKEErooQRC7yCidBAEBARU+hUURBGkKIqiFBWQIii9SEd6pIPSe0sIgYSQkF63TTn/853JYvRyL8Ffr6JnfHiQ3bOzZ945O/POV95Xj3LRqBvHgSw7gbPnQJBgS+/estbQLhW4zY+acWweCYw+fnXcsfMxL+fYuZIulafNTKI9C6qULXmwe/tWMxpWMu1/1GcvJ5HSXy2LW332em4z3hwCLmwgInbgMVqpGvV1xql6+QHqEXIaCEQuLDtAXqIB4e1AMPWL0XMq+SIA50xwTn27UffWdbhdxUV51apVL/fr1+/bsWPHLpg1a9ZI9+fi4uLKdOrU6fC1a9fCDh061Lp27doXxo0b94Wfn1/mJ598Mg4nsWDBguFLliwZnZaWFlq9evWT48eP/7Bt27b0mJFwffvtty+tXLlyaExMTOXQ0NCkAQMGLBk+fPgyJCWLFi0atXXr1s4zZ84cHRERcZ36g8+dO3rfvn2d5s2bN7xChQoxZ86cifzwww+n7du3r221atXu9O7de8lLL720CCNaCQkJwTNmzJi2e/fuzqqqyj169Nj+1ltvzQgJCUmMjo5uP3fu3BFvv/327GbNmh3C+URHR7dauHDhv86fP9+QEFLwzDPPHBwzZsxnVatWjcH3P/3007eOHDnS/Jlnntm/du3afvHx8WEtWrQ4OmnSpGkRERG/iKROnDjxgw8//HDSvHnzRo8aNephd/ULL7zw/caNGzt8//33HTt27EjLeI4cOdLi888/fwPT6zzPy23btj0yZsyY92vVqnXTjfWuXbs6zZ07918XLlyI9Pf3T+/bt+/GESNGzPT39889ePBg0wULFrzdtm3b748fP940OTk5eNOmTS96eXmlf/fddz2/+uqr0RcuXIioW7futXbt2m196623Pm7Tps1P0dHRLXEZ4TldunTp8Ly8PJ9atWpdmjhx4qTGjRuzxrRi/EAY+SsGSGzI4xHo27fvljVr1nRdtmzZa88+++w+TK+YzWbOarXmo2Xa5cuXq/bo0eOHmJiYoMqVKyd6eXml4cXPw8MDVq9e3aVLly7bZ8+ePXrcuHFzkVxZrdbc7t27bxs7duxHNWrUuI6pGm9v74LatWtfP3LkSD0kXH5+fvlGo9Hp7++fhk/zPj4+toMHD9aNiIi43bJly6NHjhyp379//w2JiYmlDh061BwjAF9//TUVpC2Op+naZXvHfbt4zwwD5yOKAtq3oa6aAyRJAgPvBYrGgyjqHbNC4R9q+8bjjdKka/zR9KkdfEvA7XFTXm3gFVwkYpJFfObOWrUj+W5OjQb1G273C/S/fubcqVdsjtxSPft2fa1aw8B1JJf4p6YXhPIChzsDUZNUjpN5u2YXJSIRhZcEQeIzA0KMt4oW75NEYt627Xq0nCo0NqneYFD1myhGWzSBgCrQW+zPHcBIWgsFZJAAElBp1y9KhkhWGQyBGZueHVIdo5PFdoR4/KphIx6HwDlCAjecuHcAyZ+DM4FRdelpXs4ILkUBQcGzhDV/utyLiql91KAsdPdAKoVuGvmyE7uUADiB+vt6KYpmljPj2jerOie8nLTL3wRUfDwbg4TpELRr78WPbly/3j04xO9KtWpVdpcKDL2dlZpeKvl2Yt1z5y92NPj43+vbr8uoqpXhIMYezTkgOhSwPEiDinv33f3XsXOZz7qEACumfGkZnyaDgLZtWGJAZ4xrDEWd9TUJvJ3WmgoqBqRoEBEI7wJZdFLSKTgAPCDV/ubI+i8+30jc8Tjc3O9v2LBhYK9evb4ZM2bM4rlz5w4t+rnJkyd/9P7770+YPn369AEDBnxVvXr1pLCwsPuXLl0K3bhxY7devXptioiISIiMjPxx9+7dL2RnZwtHjhyJql+//rn333///SlTpkz09PR0RkREXL59+3ZljNL16dNn1cqVKwcOGjRo0cqVK185cOBAC/fD7YABA9avWLGi15kzZ+pWrFgxvkGDBmcTEhLKde7ceVtiYmLYiRMnak2dOhX3+/7gwYMXL1++fHCHDh32iaIob926tUPjxo1PHjt2rOmyZcuGv/LKK18sWbJkxGuvvfYVEsRu3bqtdzgcpsaNG5/Lysqy4oN2RETEjR07djwfFhYW36tXry0bNmzoiqnvatWqXc/Ly/OOj48PrlWr1pXo6OjGgYGBeW5scA7Tpk17r1OnTnsbNGhwHCN/OM+VK1f29fb2zj58+HDj8PDwuK1bt3YaNGjQd1lZWcbIyMhzkiTxp06dql26dOm7e/bs6VitWrUrBw4caNOhQ4edJpNJbdGixYFr165Vi4mJKT9+/Pi5M2fOfGPVqlUvDh48eJ3L5cLru6Ndu3Y7NmzY8PKCBQteGTly5JconVW7du1zNpvNNzY2thzWuzZv3vzU4cOHG61fv75X796910ZGRl6pU6fOlY0bN/YwGo3y7t27m9etW/ehk1Jx18o/bRwjf/+0M/4HHW+vXr02b968uRv+WH19fZEgcKqqcq1atdqyfv36PnhRXLdu3Ytjxoz5ctq0aVO9vLzy582b9yqmFWrXrn3z9OnTNefOnfvauHHj5tWvX//sxo0buwcHBydev34da3FiSpUqlbZz585nqlevfn38+PEfzJ49e3zVqlXjt2/f3qpcuXIZzz333Jo9e/Z0+vLLL98eMGDA11i74+Pjk3Xs2LGKmGaYMWPGhFq1al1//vnntxYXgnXfRL+5fOHemTzxEiSRB1FCSzcn7fAVNE/gONTxw/QbYFm67vdbKPUiAJJFkRIs3iCDdwDcHjtpUP2ikT+cR+z5tJZ7txz5JP52Ui2NA0NASa+MRs2iZrTqXO2L/0+KFcnf99tvRDse8I3NqidIvyB/AKrA0ZoqvQMYU4I6p6MpORrZUAGT2IoqAme0g7Vk5uZnhtfAtO/D1FZxcWTjfjsCVwnxW3U85chdxVJdFi0guey0iUPmTKDIqNuH6VKM+KFbCw8KEUGhnr4YZSMAspM6alj8fCErLxcIz4FJU4FkpIGP4HL5mux2e15Wpp9fiRS7ArIimSSnQ/HPT35QvkbF4EM9O0f8K8ITaBQHH5jiCTGd2J/+1po9P01ReclewkeKFWSnw0hEQVNIYFZ2fti9lAI7Zy7PiR4hZidnoE69nCpTyRmC8xIk4DmM+PFAFJ5G+FQeG4qBkj+Oqhdhw5EMCm8Dg4gN8wQMrnv5745p2u+ZhuK24iK6ePHigSNHjvxmyJAhi+bPnz+s6OdWrFgxcODAgd/069dv5cyZM8dVqlQpMTw8/M7Zs2crf/jhh1MnTpw4BSNgmAa9cuVKrZ07d3YeMWLEwlu3boXUqVPnfPny5bPWrl3brn79+pdu3rxZbuTIkd9iZG758uUDRo0a9dn8+fNH/vTTT80aNmx4DL+3Z8+e67Zs2fLiuXPnakqS5MToWMOGDX88fPhwa/xdTZ48eXa9evUOdOrU6WDdunVP37hxo8rJkydrY2QOI5jYQPfyyy8vnzNnzog333zzy6VLl746ePDg1dWrV7949+7dSp9//vnAV155ZUNubq4ZiencuXPf7N+//+qVK1f269ev39pVq1b1fv3117+cNGnSuzabLbBTp047bty4Uf3gwYONmjZt+pMbmylTpnw4bdq0d6lmKc/TGkm8tmEdd6NGjS7t3r27pbe3d37z5s2PHzt2LGrOnDmjR48e/TVeNsaMGTNt8eLFb3Xs2HH9hg0b+mBUdOHChcMQYyRkWFvZuHHjCz4+Phlnzpyp8eOPP7br3Lnzxnr16sVgEKBSpUq37t69G1i3bl184LeuW7eu23PPPbcvJyfHglHIdevW9YuKijp94sSJBmPGjJn/+eefD1+xYsXwAQMGLDx16lTj7du3t8G5BAYGJhd3jfxTxzHy908987/zcffs2XMTdolFRUXdKFGiRAp2imFqt3nz5tHvvffe+1WqVElKSUnxvH79epXg4OC77q+vVq1a3I0bN8pfvXq1Jj7NDRs2bNGMGTMmT5gw4QMcc+3atfCoqKiY5s2bH961a1crvAEdPHiwZevWrQ/27dt3w+rVq1/EcUuWLBk5dOjQefhdU6dOndahQ4e9u3btahseHv6gWbNme1955ZXlTZo0OVC0PuZxEGxefeSNpfN2fiqAt8BzhJI/SZJphIJXrSBJZiAoQ4GkjxQ6fNDOXwkwUIcXTrSxEswqeAdocWM+HBRV1OHD/f0pd7LLpSTmNOUFXvULtNwOqeh3qjD8gbU7bkHnx033F+9j2nfnlqvR9lS+kVnxAkk10cgfZn4x8qfxSP4w8qeTP+wa0Tc3+SN60wcxgCJkg2+Z/I1tXqWRP70Nk23/EwQuEeK74cT9w7edlgjV5AXgLACiYN2mGVzY7EHTurq7h0aQ/BlAVQUa+eNVBSwcB84CG5XukdAk0OUA3pau1intcyoiLHCd5syFW4kpHS7cKWia7TSYwOQhS5rD6OtMi33r1dZ9I4K5h5aB7gPGDuSFX11feTkut6fLwYOBgJPkZ/KlAg0327SuuSYwyP/exesp9Y/8dLtHZp65FPCeHMog0YYTgg9JAi0noDIuGg1ogyIUkj9aeyrS3xg2JcmcHYwSB0YMuufFOqe93bpX6yiRlnYUZ1u7du3APn36fDNhwgS8rvyC/M2bNw8bJuaMHTt21qhRo2Y3adLkTunSpeOPHz9e5cCBA8906dJlb35+PrRq1epMx44d1w4cOPBrTFUuXbp02IgRI74aMWLEF0h83PPA+kB3rd2oUaOWzZs3b1B0dHTztm3bHsW074ABA75buXJlj4sXL9YNDAy80b1796MnT56MrFWrVkKLFi22Dho06NvatWufR+3Ot99+G+vu3vb398/u2LHjoc6dO3/TvXv3HXg9WLRo0ciRI0fOW7x48eBmzZqdDA8Pv1q5cuULN27caOCue05LSwsOCwuLCQ4OzoqJianYp0+fZVu2bOmLxK1169aHcc79+/dfu3Llyt47d+5s16FDh4cp/DfeeGPGnDlz3kFy1bdv3+U41mazWT/44IP3fvjhh1aTJ09+t3fv3hvxobxSpUpXLl++HOHGICkpqXRERMQFQRC41NTUEEyBX7p0qe769es7x8TE1IuNjS179erV6uXLl0/ct29frVOnTrXCe8frr78++4svvhiL+9m2bVvnrl27buvTp8/6NWvWPNR1vHTpUkTNmjUvNWnS5DySzh07djzXs2fPHSh91Lp16+OdOnXaNGrUqK85jssrWjdZnHXyTxzDyN8/8az/Acfcr1+/LatWreq6Z8+e59q3b7+n6FdgES/WepjNZnL+/PlwJIfuH2fr1q0vHT16NOLHH3+se/78+Xqvvfbaok8++WTq22+/PY16i8bEVMY0RfPmzY8dOHAAn5DlXbt2tcALIl5Mv/322174XXghHzVq1JyPP/54+jvvvPNeXl5eiU8//XTM9u3b+1y9ejUMn16nTp363tSpU6cX9/B3bj41aNHszYsk3lfSfygqJX948xKJFSTRg3bPYvciprKQ7Im87vmLdm8cr/uWciYXeAVot8ZMHxT1n0SeCSFGSAcDF8jR9EuRAnEs9v6PBPA/kVl0+Ni27nS0kmltaFJ9QNRMNDpEm0ZEoqd+C9NwSB54tC6hm34zxnmjmDBwEtghA4IqaSua96848LeS0eJizsb9EgG0dlv704N9NwqEBpqHLyjOAtAUJO0mUBTsqsekq0oFk9Hpg9q6oYiyglZvGvAOO1gkIzjtKkgEQLDnQJ0K/tu7tbAOq+bBJeP6uZoFod/sSl56KdHe1sUZwYMrgKgSsHnqwEpY4/lIsr8w2v7Kxt03FtoLvESJEAgwFySMGlLz1RZVIdrdyDB/R/brG7deneFQ/UyYbuZFEQgn0AiljLWLKoCh0GFGEfSHD0ETCyN/utizk5PBKHJg1ggouTccH0969vmmtYvf8OGO7mHkDyNQRYia1KZNmx8OHDjQbMOGDb0bNWp0LDIyMqFEiRK3rly5EoEkCuvRZs2a9e7Zs2efSU5OFitVqnQvOjq6wZYtW3piecqbb7758SeffDLhUWt20KBBK7/55pt+p06dalm/fv2HZAvJzOnTp6MiIyPPoHTJsmXLRq5du/bl2NjYUE9PT5gzZ87AV199dTk2uX399deDVq9ePezIkSN1sBRm1KhRX3322WcjFi5cOGLEiBHzsYQFiVbz5s3PYXTxwIEDzd2/z9u3b5eMioqK9fPzy9m3b1/4pEmTlq5Zs6bvDz/88JD8uaOB27Zte65Lly4Pr9nvv//+jA8++OCdjz/++I2xY8c+VGnYsWNHu65du+7t0aPHFoyIVqtW7WpkZOSFkydP1kHCivXA8fHxpRo2bHie4ziv5OTkgPnz5w8cP378Ak3TSGRk5Fkkb5j6LlOmTPbx48erHz58uG2PHj02TZkyZdbUqVOx1hI2btzY54UXXlgzePDglcuWLRvgxjcuLi68YsWKMW3btj21YMGC5uHh4c79+/c/O2vWrHFnzpxpkZmZKdWpU+fC1q1bO5YuXTqJXUv+OwKM/LEV8rsg0K9fv234dLdp06ZOnTt3/v7XO8Xi6h07djR316ng+3v37m3dtWvXH/z8/NLPnj0btmXLFkyXLJgwYcLk6dOn08jfrVu3KlasWDG2U6dOR7Zv347kT8U6mjZt2iD527B8+XIa+UOi99Zbb8359NNPp7700kvzFy5cOK5Xr17ratSoceHcuXONWrVqdaJy5cq3tm/fXru4EgEnomM6zpiy9Duj6G8SKJHDZg4nGASM7FmplAtGKHR7t5/JH7p9CAKKP+tRNFW0g1cJiJk27eUozp/L/QUxjiemIxdjxly6dK2rBsQnoKTnqeZt639QuoJ3rJsEPopwPY4cIvnbu+nSD/kPpAYmxY+SP3SS07DQHqMwSP5Ao9IuVOAZyR+NAtImbaoBSMV2BRHs2gOtQm3PeVE9gsexmr/f5edS7J2kEOKx+mzm5rNZznayxZem4JD8YXc2pkxpNI1TgKZV0atZM9C0L31ZVUDADiGXDFbBCwRFAbEgI/vF9uWHdg7nNhSdxNLzZMh30TGfOXmLJ9jSoWvtgGWjO5XGLthHbptiSec5X538TtDKGmyZaVqD6sY9A8dX6lqP42Ts0ETSeO0+Kfv+p+cOp2f7lc13CrT7nRNlkBUVNGIGo4jd8DZacqDwWISAci/o94saRvhIwoFMNDBIIkiKDYzq3dwP32vTvEFl7mJxAVy9evXA/v37fzN8+PBF8+bNG4FLPSUlxW/y5Mkzli1b9grWBx86dKheVlaWd1RUVHzZsmWxESNiy5Yt7TIzM0NeffXVRdhNOmnSpAVIRJYsWTK8fv36ZyIiIk43bdr0yqZNm9qWLFnyQVZWls/kyZM/RQ26oUOH0qggNiJ89tlnw15//fVFhBCPevXqHT979myt8+fP1/Hx8clesWIFNqN8U6FChYSdO3d26dat29bWrVuf3r17d9sFCxYMwHQu1i7HxsZW6Nix4/6YmJhyKSkppbC27fXXX58/f/78oUOHDl0ZFBR0WxAE3xUrVrRr06YNbZ6bPXs2lYNp3LjxkRMnTrTo37//upUrV7548ODBVq1ataJNIgMHDly7evXq3tu3b2//3HPP7XVjOmHChBkzZsx455NPPhk/fvz4WYVZCO6rr756Y+TIkTNRt3XOnDnj6tate+n+/fult27d+kz79u2p3uCKFSv6Dxs2bEWrVq32Y2NI7dq1L924caPy3r17m+OxJCYmYsr8Okbnbt68WS06Orr1Sy+9tHnIkCGz5s+fT8kf1ofXrVv3akhISObWrVtbYl0iXu/ee++9KdOnT5/SuHHjM8ePH2++Z8+eVvfu3Qt67bXXlmKX81tvvfXFqlWrBiHJffHFF9cWd438U8cx8vdPPfO/83F36tRp944dO9p///33XTp27PhvaRnsBuvatevRlJQUcdCgQavMZrPru+++G5CWliauXLnyX/3795+3cOHC0cOHD587ZcqUaVOnTp3qJn/h4eGxTZo0OXX06NGmSD6io6PbYtdd3759t65Zs6Ybjvviiy/eGj169MwZM2ZMwdqamjVr3gwMDMyaPHnyhAcPHlinTJnyWYMGDU5idxrHcXqO6THbrUvZdcf+65MjvGa1GERdz48nLtrwgTp+qlro5csj9dPTvuhcSiN/guEh+ZP5AvApKcZOndavXlHyh1GX3avPzjwafXoEdu5avbwcaZmp3pWrhh3u1q3lIN9y5jvuKbqdPIpMGVmafo8slJP4BalMJdbv154/IKdbogxqIfnTdKkXIqigodYfRi2xAJ9KbLg/Leg2W+BuDtHARlLlOk1DJlZt5/0Zi/w9btX8vu9fIcTw49W8JUeSsvsUmDwlGc8hyp64kCSJVOQZH0oEzQEcQWs33evX/boRte0K7ECcAvgaDCDZMtPaNy33r361ufVFZ7rqGnlx6ebL8zmTr78o50OEr23nsKGRPcILfyuF6493d3vP3p83atOOa1/KNn/wkIirRaTnzimvluyJ77uj0QlpJHjc+2eOpGcHVrA5LcAbjMAbbJTAEs0EkmAAjdiBcAooQhHNycKucz0eLYIR+1Sc2RDkm/3go/caNa70BCLP33777aCBAwcuCwkJKahSpcplRVGMCQkJFePj4z3Lly//YO3atT0bNGhACVa9evVuhYWF3bpw4UL1IUOGfP3tt9/2792795ouXbrsXrhw4WDsqN28eXPXbt267ejTp89369at6161atWUZs2a7Y6Jialz6NCh2q1bt/7xhx9+aLJ+/foXsRkBtfJ69+694uLFi+EnTpxohA0XWPOXlpYWiJHHBg0axA4dOnTGjRs3wmfNmjWhS5cuW2bOnDnsmWeeuZiWluY7ceLEaUFBQRnvvvvuhy6XS4yJiQnD+r/XX3/9c/eD9KxZs8aMHTt2DtZa43elp6f7b9u2rauHh4d948aNXdu0abOvW7dum7dt29Ztz549bdu1a0fVGF588cV1OM+dO3c+16FDh4eRP9T5mz179tthYWGppUqVuunt7c09ePDAgg16giCou3fvfhb3sXjx4teGDBmy2MfHR+nbt+83WVlZntu2bevtcrlsSPzat29/sH79+j+eOXOm4cSJE6dXqlTp2pIlS8ZgI16FChWSz507V2PXrl2tEUskmVh3ifPCtTZ27NgvZ8+ePbJMmTIZnTp12nD37t3Se/fu7Yhrp02bNheio6Mb4sP9d99913XMmDGfN2jQ4BTiceDAgSZ79uxpjd/9+/4S/357Y+Tv73dO/5QjGjly5ML9+/d3X7p0aS+3/MCvJ4KkbdKkSXOuXLlSA+s0QkNDE8eNGzdjyJAhC5FULFmyZMDMmTM/Gz169BRMceDn8UkRi5HxqREvxnhzOXHiROM+ffp836tXr1Wffvrp6zgOL4gTJ0789M033/xg9OjRX+KF+aOPPvrs0qVL5bCjGJ+iFy1a9FqdOnVOFxegBwmkwjtvfPxDdqpclgd0+DABKC7AQmiTwQqySwVB0iN/7ho/zA9jowdKwHA8uiwQUHgH+AVLt96b3LtuUfKXkJATtXrO5u+9TQF53Xp0fM3XD+5H/xDz/slTP3bv0LXJew07hH8cdzalY9ztpI4i56XxYBAUzQEmo0Fz2AkvSKLASU4jJ7kyo+qX+9Tib7n3kCymEI9dG64esqcZ6xlVHxA0veZPJ38yJX8Y+6MCz9Tdo7D5A50hOKz1w7EuWovl4jOcTZ6tNKxMI/O3xcWOjfv9ENhw2zlxX2zSuAzB4iPzqPdoBFKgUotBRcbwrAIikj9NxiAgdfZQ0M0DOHA4neDt7Q95GQUgqTJYtQJnrXLeq/o97zeqXGHzThwh3ss2pX7+45XUfgrvI3gZOTDb76QM79lkaOvq3L89yKEMzOzPb666keBsxxv9QJFzwEdMuT/xjTZd61fg6O8LCeCOo2q3eYvPLrfJQR4ybwXeIIIgFADRZACZ1yPNGIFGG8FCf0EksPTRgz6MiLSGEcmfZkvW6lQ1XHh7TLW2ZX2KZzGHe9i+fXuXMWPGjVJmmAAAIABJREFULBFFEfXiRIvFAiVLlrzfunXrHW+88cY8rD9GshEXFxfav3//3f7+/kk7duzolJ6ebhw3btznO3bseKmgoMDg6elpGzJkyPwPP/xwMjZnoCPItGnTJm/cuPGl+/fv+2E3a8+ePbdMmjRpXPny5XGfBiwz+eKLL95GnUCMZGH365EjR5ru2rWrHZayLFy4cMjs2bOnxMbGBnl5eUGTJk0OT58+fTg2O5w6dar5hAkTpp85c6ZpTk4OV6FChVuffPLJxBdeeAGzHS9j5PKDDz54c8CAAesw5bpgwYKhc+bMeTshIaEMRoMbNmx46p133nnfLcmCzRJ79uzpilJZDRs2pM0dY8eOnY1dzevXr+/vbkrB17EL96uvvhqPRJnjOEFVVQVVG1CeZvjw4fM7depEm+bwHC9duvS1zz77bBzWFRqNRuzMPYu4tGvXjsrxHDhw4NkRI0bMSkhIqC6KohNlwPLz8/01TXOsWbOmw+XLl5tiSv7VV1/9auLEiZ+4Hxzu379v+fzzz6etWbPm5YyMjECDwZDfuXPnDXFxcZElS5aM37RpU9/79+8Hjhs37oOjR492v3fvnmdQUFDWsGHDFk6ePBnPEatNfswliJG/3+8a/Y/eU3Z2ti8qwJctWzbzv0XW0K3i/Pnz5YxGIxcSEnIfO3KLRLc87t275xMaGor7sBdeYMSkpKRSVqu1wD0W6+MyMjICBEHA13IKa4w8kpKSfENCQrLdgqiEEM8rV66UQ4XVoKCgO0XlDIpzsrBjdvyHC3ffjk1rodoBPDysQGQUcebBYvTSU248AV7AvyQq8SJQ8sc/1PjTsK5dcEJAiDH23Uk9fxH5O3c6rs/GRbuWNI1queP5oRF9cE73z5L2q1Zv21WlWsDiTq80Gbl37ZHF587fGGwWSqrASyrR8omHhwdx2nkimETeBflg8uLyO3dt3jkkzP8XOn+7N10/bEuVfkX+ZGypBE1Q9DR2YXcv/Zv+obFLKvSiCi5QxXxQpMysZh1r9g2uJf2ilrM4GLIx/38E9t5XXtp+JX5mMjEGuyQvQMMXNd8FJtGid/xiU5HmpCle1P1DzT/sCVHQSYMXweVSwIA1qK58sILdRbITH0RWLnGoZuXQ3QTAcOZyfKfTl7OeNflVsObaeFAcDrCSAijl4bjYp2vdt1tVgQMYcccb86V0CN+yLWnS8R8TugmGAA8XuoxoNhAcCXLpANelts0qLi9TumTC1UtJdY6eujsoNSvQXxaCjDJvFWWUEOIKwMATEGkEE8PWAqgoR4iNSFTvT6XkDzUB0d1DJUaQeA1Ue4KzZYOA72a8WR7rTvUwYTE2JGFJSUkl8BpgNpvxN6sGBgbiNeLfBJnT0tICTCaT7OnpidcfSj/v379fNikpyTMkJCSvaKOa+6uxbg+JIMpMlSlTJu7XU4qLi6uUn59vwM8GBAQoKJYcGhr6wE1OEhMT/fLy8oIVRVEiIiLu/Gpews2bNytqmiYFBwcn4fWvMAJrTkpK8hNFMatoCUtubq4/pkFVVVVr1Khx230dxs9kZ2d75+TkmMuWLZvuLt3IzMz0drlcxpIlS+LxPiRL2Lhy584dL3xottlslCP4+Pg4il6rix4n7ichISHUZDIplStXTvi1/VtGRoZXUlJSWYvFYq9YseItHO9wOPCY0vH83Llzx89sNuc9qhwnNTW11K1btwLLli2bjZ3U9+7d87darVrRuWC9pMPh8PP19c0MDQ19+ABcjOXxjx7CyN8/+vSzg38cAnM/2Lwset+pQRbRCzgQwcNoAoxaopQLlUIQ0eUDI39I/LD2D23tMPIn6ZIWgghOLR/8gsSb7058Mcrd0IHfm5Joa7B0zoZNVoNXRp/e3QYGekPyrkMx00+dPP7Kcx0bTGnYsfr7WclZYY48Ul1xGInKYXzRRmXeAIwciAKAARU2HI6witaTRS+62O27a8uNQ7YHYpSE3b6aqdDbVwXCy9Tlg9pooUcspqixE1jBWIsJkM3q0RgbKIZsELzsV9p1r9XeUppjRdSPWzB/wPtnckiD9advLo+z8ZU1r1Igq0Yg+TLtMCf45EFlXVTgFQV4+rQBIGsCKJoICieBKisgEhuISg54QYFsVvIfGBWHajWLssOVp8mCJTA139Oc57JInOgpIKGUFA5E1a6ahOz0UqV8TwQEBN3Ps4NPQmJqrdT0vHAiozUH6vRJwKtOMHE5uR58msHAJdo9JM5py7NIBmsol1EgGjLsRisxBIPCG0BRC8BiEIA4VTAIJpBR6oXj/wP5ww5lT3DYMsDIJdl6d6nx8cg+/rQWmG0MAYbA/w8BRv7+f/ixT//NEdi96eKIxQvWzjHyngYBzNRk3iCZQHGp1CuUF9ETV6Cv640fuqcxEj9s+kByJXkQ8Arkbwwa371+YGE3L8KGT9hr5+9fcOVybI8SJf2TgOOdmRn5lYNDA873eandAO/SJtr08Vs2Ek9MW7ddOKJkWqIkVZd6weiehg/4GDjhCXVWoKlf2q0s0C5LTpX0qB919igA1ZQOJcuZNzXvG96bpVJ+y5n4/38mkRC/pQeub7ht49vkGAJB5qzA2V0gErra6BoTVI5auPGo4YfkjwigqiI4ZR48TNg2mwz+Jkd8VHn/VXXC/fb4SZBvc4Ii8eC0G8DzgQ1K7z5Q8H5cXFxtk2QBRyaKKytOAtlGFFsGIoLTxYPLZQCeE2SJcwmKDJymmbgAf9/0bu0rvFOtMhw3AnAWlBpUQcrLB++r8XL1wz/F9LsUY28kmAMNMopUY0JXNQBROaqZqXEo66JH/qgLCPqCg6KvV0UCk2gHo5CQO2Z4qxfb1+dY9Pn/v6TYHhgCzNuXrQGGwH9DIOFaXo0J78w4RFwWf16zUDFnJHZusVpBNNMb2EPyR+3d0OVDBA511ahPrg1MPq47Uz4e+AtvX0oAM4n3wePXx16+dKVdvi1fqFSp0tVGjSMXhoZbHoqu/pYzRPJI4M6ll36wZ0kRkuINIjEAj5EiFASmjgqYgkPLL6JHMjkDUlggik4HVYGAIuWBbEi2RzQq90711iUe2jz9lvmwz/x2BLCma8nZxJln7ucOy5BKWgpUM5goMcJ+bWz4wJYfifq9cZqi+0mrKKkCIHASgD0V/I0ZWd1aVB3Xo7z0zaOadjZdI93WbDn7NXHlkvo1qh70NVgulQo0ZzkghajESThO4HhiEjjZKoqaqGh2m5pjV0L3/3ir673k9Mqd2jX7fPzLfm8+at9HYkm1b5fHfHvhZnY90ezFAWcAUE0g8UbQUEwcNal5jYqOY8oX/aVFKl+jgculgcVgg5K+6WnvT25Vp3IAiz7/9pXEPskQ+BkBFvljq4Eh8F8QIKnE+u4H83bcvpnaUgQvsBq8oKDADp5mC3XAEAUztXHDKAySPt3blwexUB0fo4MONQeMns60oWP6tg+uZjj3qK/LyyMlHA4QAwIg7feQU8m5QqJ+2Hl+K7F5BIuqJ4gorkt0lX5qt4V9AkgCsZheVgD7lLF7lFrOCzxoEoBLyATFkpLQunO9ngGVDSg8zbY/CYHDD5Tum09c+yrDFFoizcaBp8kCLoeDRsuwu5dq+6koAaOn8jXUdFQBNKcTTCQbqpaUj/XpVrVjPY7L+fUhxDwg5T9e9sP+XBd49+3ccmxEbWGdu8v3cYd7Mo5UWrr82NK7sbebjnila78ubb1XP+ozS7apY1eu/+kjzhRo0MAKLicHkmgCVXPRY5BRc6jQYUYnf2gHp9CHE9meKDdr6L3z1Tcjexd3Xo+bN3ufIfBPR4CRv3/6CmDH/1gENq44OnHd8u8nWwz+BovoAzabC7wsZlAJBwJvon6pEoh62pdTATUBJV4CTsDmCQBeUkA0F7iq1A5d8cLwJkOLevA+9st/wwDUWbuwKXVm7JX7oyTVV0KNP+xWdm8YY8EEtcYR4LD2D+eoitg0SlNtvCSCzMtQAA/Av5xze9v2tftwwZztN0yFfeR3QiCBkOBv9tzcEWv3isxUzWAxSIA+p1SMm/AgE5GSQKIptAYQCSBGpznNCVbIhYblzKveaVO2/6Omc+inlCHzNkQvatys6bw3u4X960mnvPeE0nXJgm1batWuuPa9cbX6Purze0+T575YcmRbVr6f5FLMtGQCfy/AG0BDJw9eow8lKPKMPJCSP3CAUVLBYbuVMXpYiwkvtPRa8qRzY+MZAgyBRyPAyB9bGQyBxyBw92pGtQ+nLdztshnK8LIZRMECKOmCOnmShFVOSP6w8QO9PvSGDyR/6F+qoYWVGUDmskG02DOe79pyer1ny8z/PaJ7j5o2dmQmHpMHnjt28yPO4VGSKGYQMOVbKORHMM2LriPo1YnRP5BBQkFqRQANC/15CRROBQdxgsuQaY9s5T+mcstSi9ki+fMRWHkhZ9aeG1lvFEh+NKyHDUcYtVUJDy4kfzT9i8QPTT9o7hckXgUl+z40rOi/cXDH0P5hAFh0h9f9h9aBC9ZdmxN96vyYl1/q3q9LXfMjI3f/7ehvJpKQjz88sF8lRPxwZpuGpb25zF+P33iM9Jr/zQ8rVbWsQeW8Ub6Zzt/lVEHjAWRBpvWLgmoE0R35gwJQ5UwIKSVffu/dFu1qlOBS/vyzwGbAEPh7IMDI39/jPLKj+AMRQEL1zdzoJccOXhpMHAYwGb2oewKKJUsS6rxwhZE/AURAdwIJJN6kRwWJASSTAC4tC4iQB5pUkFuvUeSWylWrLi8VZLorqlDg4QGQj6VbOaB5mkDN1Q0OwMsHBCig/RgC6OE6+noBAHgQLPYCAh5AIA9IgRPEnBRnjbT7uV0S4zJ75aZrJbxNJakLBLomUOUKTgHCIWVF7wTU80M/WAXQOkpD4QtNAKNkAIfLTkV3rUHytebPhXYxVeRu/YHwsl0XE4FTOSRq5bHs1fftXDi1dcOaUUztqhzInEBJH+2cwNeQ+2kKGHgOwJ4LISYhoVKQz/dWXs7iRFV1mnjFqXCqQfDWzp+60MNly6n0Su8WL7etzFENtyfZ7uUS/49mXNoTfzenfJNnqiwWJXuOh2DFsLfgUJw8EcyWa3dTG508e7eBp3cVAd09XI58lBEHs2ii65CSP+yYx6ggRv7ADiIUgOJ6kNezW+T80b19Hmmj9iTzZGMZAgyBnxFg5I+tBoZAMRCIOZXV/NOPFm0ViY+vJvPUmgpVNgiv0iiayIk04oe8jQo+c8aH5E8UUTevAMwePDiVPFCJSzZ7eOdJBsFuNhDFbi/gjAZPnueMGI1B/T3BYBQFxeXSDAYD/kYFnkfrTAGVnZ0CL/AcOiJoGqepKjEaTDSJJttVkSiSlSiSwdMYCM4CDUTOoKfXqDSaRuerR/6wGQXZowwGQQSXA7mlBEazAQpceSB4gKN0VY+Zdbp5Tfuj09TFgJ8N0bvDxc9+ciw8HZ8+WDR7cnl2F23SQaJHNf1ow0dhrV9h7R828JgEHowOJyi5ucTIayrhFTWH2IGTJKPmEBUTzwkWYsvt37XewE41n5z8nc8iPl9+dGlPwn0t0g55dsnImx02uyiIPHU4lIEHpyaBaPIDl+IBisyD1cMIgO3CCvrQEXCh6DimfVWJus5IxA4GyAYfqyPm7XebdGoQysWwRcAQYAj8fggw8vf7Ycn29DdGADsu505Zt+niqbgunuaSQGQDSCJauOkHrcu76Jp/WIclYOpXMgIhnN4AQptBMN6G/0ZyiBZxPHC8AgKnp4qxa5jWDaJdHP5BUllYG6XXE4ogcLqNHPI51BXEm3/hFH5Gnwo3i8Bphd29vxqBN1nc0M9XBL1uTMaIkSACMXLggBzQTPmxL/ar0YYL4RL/xqf1qTu0fSmkzdbD15ZnQmBIvmagZQW0fhNzp1jjhzJ/mgyarDvRoM0bRnQ5FwZ+UQoGo73YZOGiaWHOxYNZ5EGzZynPNKszrUU7mBNIhV0A3Xap1DIPwPFpetRZC9RfU3VbQcgBUO/HQrXPZ/20MjfPXEMGEwiigTYSuRQHCCI+YNAeXiBgAA0NELGulMOGDg04bFIRJXCoKnCiAE6XA6wmAQyqDThHkr1L++rz3nw5ZPxTd6LYhBkCf3EEGPn7i58gNr2/DgK3Tj1o/NnHi3cRl9XbbAwAUAQQsbGD46isC95sCa/X07lJHL6GUUH8D7O3KL1B/wZDoRMIdt7q2oA6qdPJnVioG+jev/4eRhjd5A9v+diqK1DxZsz14XejjAvW9bk3WgeGG97Of7WhlIbqsgNaXslIADkNnEIBOLhsR51mlT6o1so0g3n5/nXWH84EvX5/Opc7c/e5e0NFn7KmHDvqNooo7AegEfoggfV+SqGeHkEhZpWnmnoa6noX1gJi2QL1AnapgHHj/KwUKOnr8cDf25hoy0nl0VLNIPBEU2RNU3ChaIKmqSBqhKC8DD7iYI94rioQQfD1jbuVVsnsUQoArFgJCw6nDLyEtBFH08cj/YED/4Fd5oWUEMkfDaGjzy/qS6oycKQATCQLAqx5FyaNb9enXjnuxl/rLLDZMASefgQY+Xv6zyE7gv8RAmiTtGHBsbk7tvwwoqR/OdFhJ2AULHrUDu9zGIkThId/8IanO3+gpykSPj36h8QOX+d5JIOiLrJcSP5w1M9EEPUCC8llYUQQyZ+bXCJRJAqKM+MNFckfOjTp4s001UtThVTThUYCH958qaKafiPGyCHecImkgRPyQbM4VJOvdrRDt6qDuCDuzv8IWvY1T4DAj3mk6qqdN75+4DBGOkQvk4zR30J3D556pSGJ4kBFCRieo2l+d/cvj5E2hQde5SkZxIAvliU4C/IAVAe1iZML8jFuTKPMaL1B6wcVGiik9YT6mlJpd7Gq4drHsgbd5xpXliiZwW7nwOzhBS5n4dNHYdmBPkIng/ThAzUmJWxWQYcZXR9TgBxwFVzOfrVf00+Gdi/x8RNAw4YyBBgCxUSAkb9iAsWGMQQQgfx4UuqTmUsOJN3NrOpjLQWAws+8sTDdq2v8YfesKGJkT8QyO53soe4fpmox4oGBDuoBLILImWit3c+RvZ9TvzTS91/IH95A6Y2YbnhT1eunfrER4eHNFt//OfKCzBAlaTxAAxXy5QyQvGSwkdTkVs/VG1qqrriDnfG/LgLrr7te23bkykc2S1CAHRuM0BUDrd1cGhAZI31G2gWMjwNIzLD5A9kbLxPgVQEEBW04eHAQDWQNKwbRGk6l3rpYSKDJGhBFAw0lgJDkYTe4ivE+jkYYKXnTCJhEMzjt+SAaZJAJqgFpNO3rcuJDkAf9LI30cbLOHAs3dJPRJZ3RK1sETS4si0C9ITkJalaHo2++Wb9HuCeX9tc9C2xmDIGnFwFG/p7ec8dm/ichcO5AYo+vF69eaOD9AgT0zRWtIPGF9XU09abbuyHpo/8VRvWw7o+meLFBmMdxGOdDhxB01yiSzn2YAtabR/QUsv4+Rg/dUT1kciiQqxM/tOzA1BrtQqF6fUU37KzUyaHe+EE3FAbWTFhdD5wxD/K1pIKwqt4LG7xQ4S2W7v2TFlcxvzaeENPmH1Lmn7xrG5ytGkDkeTCJEiguBWQn1gGagaC3r4rSPigEjRZtamHdHweczFNyyEsmsDkdIAkcaC4XKA47datB2w1cl04HZnwx+seBRkXCOf0BAmtZNQKaUwVOU8Fo4lHxiEYYsc4QO90xYqh3mcuFf5CKFpYgEIkmfjmJUKIpgRUMRAHFkQi+npk3Jk5qPaRBee5oMeFgwxgCDIEnRICRvycEjA1nCCACu9admbZr+5HRgsvfW+SsIEkSGAQD7fbFGyeSQXT50Bs8fiaAeDPkkPjhe5gOBiNN+2JdoLtOsOjfP0f+9H0goXRvGq8CwcJ9mt5F0icBpxkACHr1PhyFZm2FxE+vtXJvBOOQvBnynFkgWnNV7xLq9nZdqw3jSnGp7Cz/9RE4l0XKrtyfuO5OhquhS0UCZgWXKoIi44OIkdb6adhNi5E6TaYC0EjYqMsLpm8poRPB6aSJY53MyS4a0aONSpwAsgvt/tAqjlC7OPemd38QKnEkEoHWGOL6xNSwoqhgMllAUVzAYdsIjfoptCwBZYco6dOMtBpBxaYjTgBRNoBqfwBe5uT03i/UnD6oW6nP//pngM2QIfD0IsDI39N77tjM/0QE0Pbtm1W7Ft24mNldcxlN2Flrkkwg8kZA0wyM/hklrLPTqOPHwzo+KgbNAy9gt68uDfNr4kdrBwvJoLuD+NeRP+rsgOSPd+pxP81YSP6MtMtXT+9iMwASP/ffCBjWa+ENWNQ9VWmtXzaI1uyrz3SqNdi7Msds3P7EdfWkX73lOmn509XkZfHJ2eVkwRNcnBWcqggq+jhjd6+iUlLHKxj9K3QEwTQwNghhs5AL1ysPREGKh6sCpWI06h6iKBj1w5GcbhmHpLHwQQLXF/WJJhi1FkGWVZBELH/AdC6OVyn5E1Htj65BfCbSaESarlci0PWH32MxiKDl54CXKVtu1yLgq2cHV36rBlf4VPOkgLDxDAGGQLEQYOSvWDCxQQyBf0cgM4mU+frLjYvys6Cdy0Z4gTOBRIyAlgUYETEZREDPNGwG0UkcxgFR0gUlYgw07SvRzmC927dolzAmeIvKxxQlfw9jetjZSZs89FQap6E/L0b/9DorLKgnaOiAzSA0PaynevEWj+lhFNa1c5lg8JFvRTUrP7xslBTNzvPTh8DyE7mDT1y68162yxpq431EO5hprZ/ikkEiKm0GERVk+hq1JEQ650IKpnHA2XnwMHiA7HBStxCUgyGaRmtNkfghOcO0MdYMoji4u64UG8txUzQBBKx5pcsLawMJSAYBXC4HGAy4D/lhi4f+icIa1MKyBJR8MfB2ILZ7SoOavpvfnlD3lRIcl//0nQU2Y4bA04UAI39P1/lis/2LIWBLJCHLV+5efePy3RZWUwDwsgV41QgeRgtN0WqqE0SJA0nA6J9IZTl4Dr12zfRIDIJGrdd+Tf6oIiDV+ftlty/SR33DZg8CVCPX3WXM6REaVUYRDgKipOsB4g2YlujzIjicGgAvgsXsCbmudE3wz4mt17L8m6G1hT1MzPkvtrieYDorfswev//E7VG5UKK0avYHm0woccMOXiOuD1wA1PaXBwVTs5r+sEEKCZ8uAYMez5yeDlb0DmGM/tFnhkLNILezyMOygocNRXQUbS6hW+HDBu5DMhhoHSDVHERdQg6tD41AVAdIfC5IfIpaqyrseGNQi2HlS3IPnuCw2VCGAEPgNyLAyN9vBI59jCHgRiApzlbm++8OLL155X5rT0Mwb+Q8gTj1G6iPlwUU2UFvi2idJghmPVXGm0ASMe2rAI/psF9F/h5F/ijJ+wX544AXjVQug+CNnlNA4HVFNXdjiEtVQEExX46nN2EahxFo04iamnc7s8nzFSdWbum1pOjZREkb1vDx11/fhBDp+q3rEVv3Hup4M8Fex6dMXUc+F9Tofi5XVpM8QeUNQDSVRvSw9o9H/1+0gpPxoUQAQUTnFxmIih22WBfI0RQw/o3OINiwgWsLi/Pc5A8NhN1RP12upVBJiMb3sAEJccMnEp00Kijlgp3ugNFABTxMVlrSUJDvAKuFgOq8q1aqSHZ+MKXxK8Ecl/7XR53NkCHw90CAkb+/x3lkR/EnI5CWQIL3bj0258qZhI4m0d9iwO5F0Qyq0wGeHkYwShLIMt5oOTBIFkr+sLBeFNA+QReGpgSwMOLnJoOCoDeCPEwJF+ni1YvyUSMN78B6RyVGEWk3MNVnQ3Joot7DGq+niAvkLADeWWDy4q7aufSM0zH7A8IqBpxt3KzB9+WrhP/o7e2d+SdDyb7+vyBACDFdv3694smTJ1+4du1yOPCKo079hj+2fKbj1iBPz5zNlx09D/4UMyk1V6iarxhB5S1gc2LdqRF49HNxaiDxZhDABPkF2cBLLtAIOoLoSiw6+RPogwtdV7TLQ48y0w2jg9jAW7gOsZmIqg1hjSFKtxSSP1pmwBHqbEPt55wyeJjMoMoOcDrywdPDBC7XfVvTBoEbBw+sMrayFyN+bOEzBP6XCDDy979Em33X3xoBbALZs//WtGPRZ4eaJD8Ps+ABRskEmkumN1ERO4BREJqI9GaMeoCU5PFFHD5+JfmC5A83t7xLUQkX2vSBOoIiDwJPqG0XtexC8We0dtN4IOj+IApgV/LBoeWAJuU5y5T3iY5sUm68tSLcyE7JLnPu2un2hw4eapNfYBdKly6bXrNm5K66dZsd8vXlst0njEUD/7yli4Tv9Pnz9U+c+qnNrbhb4SaDQYmqWe9kvXp19lWoUCH21zPbf83WcP/xm59cjc9qrEgBougRCDanCrKLA5NkAUeBArJNAU9PT3Bo+bSejyjY6KFrAGInsC7mjNFAtZD46QQQ3WSQ+OnkD2tK9ZpT2jkOIhAUs8TXOQVbR+gDjqooYEbLN8UJomAHouYSL09yr0Xz8EW9+gTOLs1x9j8PXfbNDIF/JgKM/P0zzzs76j8IAUzFXTiU/dL+nUcnuwq0crxiALNoAYNgogZvSPywuxdbQjCC4vbu1V1Cfu4Kfhj5wzpBuulVVnpkRd+w/grFoql8DAb/aAen7h2MaV78f6fmAsHEgQvygPdwpZSr4r+0Zm3/uVzwv0da0tLSgs6fv9r08uULjRPvJYZ7WK2JjZvUP1EhrMKpypUrx7BU8O+zaJBIF93To3BNjk8OO3f5XN1LF881SM/KDvPw8kiJatTwSGRUw1Mhfn4Jj5vJmTsk6NiF21NOXU55MV/28JF5C6hgBllBQoZNQQK4nNiWjvZv2C2OqV6qvULJH4cOHgTFoYvU8GGDCEabkfgVRv40t6uMLl+u604WsW/DdK8R17DTDiJvA2f+HTUkhLv50oDWEzpGmbY/7jjY+wwBhsAfgwAjf38Mrmyv/3AE7PdJ2Z3bTk6Nj33QgZeNAaJm4gxgAQNo9KJNAAAJzklEQVRvBJGgv69O0twk71HkT08Du0vr/538YYQF02poz4asUO8o5kFVFXApMsiaHQxWHgpcmQWWAPFK/cbVZgZFCduw3u9xpyeFpHgkXUqK+OnHE5HJ95NrFuS5PEqHlImNrBN5umqN8JslS5a8/bh9sPfdJP1nsvefCDQS7zOXL1eLjY+PiIm9VZsrcHKVy4XdrFO31rFqNctc8vUt9zAKqxP/x9dlEkL47y+qPfcdvjIm5l52bcnsb3KoEjgcQEsPsOnCYVeBIwb9qQJTvZj2VanLLiV/emRPe5j25bCrnAo86w8lRNB7gKnxx8O7CaaMVerfQZxO8MDdOzKBU9ITnn8mYnPPF8O+CPPh4tn6YAgwBP48BBj5+/OwZ9/8N0eAECLG/5T33IXTt0fH30xpYgZvk1n0oik3jP75eHmDosmF9X5FiSBPBXbddX76zV7/qeIN9qHDRyF+2FGJ+xN4CTR0SVDtoPEOEE1OlyLmXKtVP3xT2Spei7ig326VlZycHBh7PT7yzIUzUXfuxJX3sEhiSGjojWrVal4MCgqK9fX1TSpVqlTB3/yUFvvw3NG9R5E9Qog5NjY2KDczteyNy1cjr9+4Vj1X48XSFcLjy1escimyZpUz5YOD7xb7yx4z8FYeKbHnyIN/7Tty8QUX7x0KBj9rZp6LOoDw2HykFRI61H+ktaIo7aITQF0jktAELzI8JH9I/HR7Nvda1EDjlIeSLvpaxQ5jGQyCDXglNb1GJevRft2jvmpQFaJZBPn3OrNsPwyB344AI3+/HTv2SYZAsRAg8cQUd0fufeXCrZdT72XWFTmDp4HHGigOJMlMU8F6qhbjgYUSL5wu8aJv7ugf3mR/vuESquSs36Txc5huc6kO4ARXrk+gKbZEiHl/9Zr+C7ny3G8mEo+KMCGpvXfvXsnbMderX7p2LTIzM6dMXl6exWq15pYvX/5itWrVbpYtW/Z2QEBAFvcf6rkwKqUrTuuc4WkkBEWxKTweDMf9wlyZEGJMS0vzTU5OLhsbG1szNja2clZWVrAkSZrVYkqIrBlxrmqt6udLl66YyP1K2Lg40b1iLcDCQScfkFoHjiYNOnflTpscm1LR5RJNimoCjpjoGsSmDfTy1dDpQ8UMsN48RImfe6P1fkga3TZv+B7mjZ1AwEmr/zgig0A0whHb7YgqQZfbtqq0JqoRfM9q+57kbLGxDIE/FgFG/v5YfNneGQI/3zdTiEfivYIm8bfvdEpKSmlmy5aDJdnPT9QsAmr/CZxEG0FEJH4YXeGwRvDnTl8Ua8aaKpqO4wioHEb47KASBxCe5Fo8pXv+JXwuBZcN3OVXQdhrLQnp/wvtPiQpeXl5frdu3ap08+bNynfv3q2enZ1dQlEU1d/fP9ff3z+hXLlyd0qXLn0rMDDwjp+fn43j0H7kr7v9ui7PPdP/RFIJIUJaWprZ6XSWunv3bnhcXFyN1NTUsNTU1GA8Vk9Pz4LQ0NCzVapUuVyxYsWYRxHj/xYt/L2Qwu+4lQkhly8nPnPxelL3i7G5VW1ODz+HC7yJJvI8bwECJlBUEWQFQOANoBUxC9TN3grXJP4/akiqDtC0XBB5u2yU7KkBfqa4enXK/9SwbtjW4CpwvhzHOX6v+bP9MAQYAr8PAoz8/T44sr0wBJ4IgbwUUiI7NbdeUmxOU1ueWjEvy1HJlucIVFzgKRCDUeSNBh5JIKbi0FbLXX/Fq4og8i5BghxO0nI8vMR7nr7G5JLBAYdLBZmOGMvD3V9HkJ5oYr/TYGx8ycjIKHH79u3g5OTkyrdu3aqYnJxcTlEUk4eHR56Xl1e62WzODw8Pj7NYLA8CAgIe+Pv7p5UsWfL/TVgLo3B4JL+IwhVGGv8tOlfcQ0bilJaW5lFQUBCKpC4jIyMsISEhOC8vLzQnJ8fbZrP5GAwGNSgo6GZYWFhCiRIlLpYvXz5RVdXk4OBg26+/5/eO7BX3ONzjEgkxJ92Ccgmp0CI2JqFWXPz9Gqmp+aEFds0qqwaLRiQT0XiOF4y0NhUjy6gJqOnNIE6ek21Ws5jpbZUy/f3ND8qX8b8eERG6r3oFOFfam2OSQU96Qth4hsD/EAFG/v6HYLOvYgg8CgGMGtmTIMhWIAfbCpzl7flKkC3XEex0uLw1FXVbgKDiiyjxqtFiSLWYTXfMHlKcaDLdD/CH+1yJp8cOixBiSUhIKPXgwQP/jIyM0klJSWXz8vJ8s7OzA3Nzc0uoqsqZzeYcb2/vbJPJlOvr65vv6emZ6uPjk+Ht7Z1vMBgcVqu1gOf5PKvV6jKbzarL5XL4+vq6/lOK+RGkC7sVDNnZ2QZFUcyqqpowbV1QUODhcrk88/PzPXJzc/3tdru/w+Hwys3N9UtNTfXLyckJxM95enpm+/n53fP09MwMCwu77evrezc0NDQJSayvr+8vGjOephV/N5v4ZuVAcHq6s1zKg4xy2bnO0nl5thKKovKyrNBGIknkiaeXOdff1zfNw9sQV6qE941SoVJCRSvk/BUeOp4mvNlcGQJ/JgKM/P2Z6LPvZggwBB4igJGwnJwcn/T0dP/s7GwkX75paWk+DofDLy8vzyc3N9dit9vNsiyLmqZ5q6qq2mw2EwAYNU3jCCFYP6jRKNXPG73G6dFTvWuG53kJX+J5XhZFUZEkSTWZTHaj0eg0mUwOi8VSYLFY8N9ZGI20Wq3pAQEB2Z6enmmBgYGp/4tUOlsWDAGGAEPgj0SAkb8/El22b4YAQ+APQaAwtVuU5fFZWVlmSZIM/+0LCSHE09MTRYXR00L3JMMm6l81ahRn0v+LGr3izIONYQgwBBgCT4oAI39PihgbzxBgCDAEGAIMAYYAQ+ApRoCRv6f45LGpMwQYAgwBhgBDgCHAEHhSBBj5e1LE2HiGAEOAIcAQYAgwBBgCTzECjPw9xSePTZ0hwBBgCDAEGAIMAYbAkyLAyN+TIsbGMwQYAgwBhgBDgCHAEHiKEWDk7yk+eWzqDAGGAEOAIcAQYAgwBJ4UAUb+nhQxNp4hwBBgCDAEGAIMAYbAU4wAI39P8cljU2cIMAQYAgwBhgBDgCHwpAgw8vekiLHxDAGGAEOAIcAQYAgwBJ5iBBj5e4pPHps6Q4AhwBBgCDAEGAIMgSdFgJG/J0WMjWcIMAQYAgwBhgBDgCHwFCPAyN9TfPLY1BkCDAGGAEOAIcAQYAg8KQKM/D0pYmw8Q4AhwBBgCDAEGAIMgacYAUb+nuKTx6bOEGAIMAQYAgwBhgBD4EkRYOTvSRFj4xkCDAGGAEOAIcAQYAg8xQgw8vcUnzw2dYYAQ4AhwBBgCDAEGAJPigAjf0+KGBvPEGAIMAQYAgwBhgBD4ClG4P8AFhnMsr2XE+wAAAAASUVORK5CYII="/>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4" name="Picture 23"/>
          <p:cNvPicPr>
            <a:picLocks noChangeAspect="1"/>
          </p:cNvPicPr>
          <p:nvPr/>
        </p:nvPicPr>
        <p:blipFill rotWithShape="1">
          <a:blip r:embed="rId4"/>
          <a:srcRect t="28528" b="9496"/>
          <a:stretch/>
        </p:blipFill>
        <p:spPr>
          <a:xfrm>
            <a:off x="139271" y="4030668"/>
            <a:ext cx="1834329" cy="889561"/>
          </a:xfrm>
          <a:prstGeom prst="rect">
            <a:avLst/>
          </a:prstGeom>
        </p:spPr>
      </p:pic>
      <p:pic>
        <p:nvPicPr>
          <p:cNvPr id="25" name="Picture 24"/>
          <p:cNvPicPr>
            <a:picLocks noChangeAspect="1"/>
          </p:cNvPicPr>
          <p:nvPr/>
        </p:nvPicPr>
        <p:blipFill rotWithShape="1">
          <a:blip r:embed="rId5"/>
          <a:srcRect t="15245" b="6347"/>
          <a:stretch/>
        </p:blipFill>
        <p:spPr>
          <a:xfrm>
            <a:off x="2091769" y="3995693"/>
            <a:ext cx="1669471" cy="972574"/>
          </a:xfrm>
          <a:prstGeom prst="rect">
            <a:avLst/>
          </a:prstGeom>
        </p:spPr>
      </p:pic>
      <p:pic>
        <p:nvPicPr>
          <p:cNvPr id="27" name="Picture 26"/>
          <p:cNvPicPr>
            <a:picLocks noChangeAspect="1"/>
          </p:cNvPicPr>
          <p:nvPr/>
        </p:nvPicPr>
        <p:blipFill rotWithShape="1">
          <a:blip r:embed="rId6"/>
          <a:srcRect t="-1" b="20997"/>
          <a:stretch/>
        </p:blipFill>
        <p:spPr>
          <a:xfrm>
            <a:off x="3905189" y="3908804"/>
            <a:ext cx="1662601" cy="10427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8" name="Picture 2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05189" y="2675182"/>
            <a:ext cx="1830790" cy="1038730"/>
          </a:xfrm>
          <a:prstGeom prst="rect">
            <a:avLst/>
          </a:prstGeom>
        </p:spPr>
      </p:pic>
      <p:sp>
        <p:nvSpPr>
          <p:cNvPr id="29" name="Rectangle 28"/>
          <p:cNvSpPr/>
          <p:nvPr/>
        </p:nvSpPr>
        <p:spPr>
          <a:xfrm>
            <a:off x="142886" y="5259680"/>
            <a:ext cx="4101522" cy="15208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rPr>
              <a:t>[lecturer’s Name – Nadeem Mirza]</a:t>
            </a:r>
            <a:endParaRPr lang="en-GB" sz="1400" dirty="0">
              <a:solidFill>
                <a:schemeClr val="tx1"/>
              </a:solidFill>
            </a:endParaRPr>
          </a:p>
          <a:p>
            <a:pPr algn="ctr"/>
            <a:r>
              <a:rPr lang="en-GB" sz="1400" dirty="0" smtClean="0">
                <a:solidFill>
                  <a:schemeClr val="tx1"/>
                </a:solidFill>
              </a:rPr>
              <a:t>[</a:t>
            </a:r>
            <a:r>
              <a:rPr lang="en-GB" sz="1400" dirty="0">
                <a:solidFill>
                  <a:schemeClr val="tx1"/>
                </a:solidFill>
              </a:rPr>
              <a:t>Student </a:t>
            </a:r>
            <a:r>
              <a:rPr lang="en-GB" sz="1400" dirty="0" smtClean="0">
                <a:solidFill>
                  <a:schemeClr val="tx1"/>
                </a:solidFill>
              </a:rPr>
              <a:t>Name – Olufemi Ademokoya]</a:t>
            </a:r>
          </a:p>
          <a:p>
            <a:pPr algn="ctr"/>
            <a:r>
              <a:rPr lang="en-GB" sz="1400" dirty="0" smtClean="0">
                <a:solidFill>
                  <a:schemeClr val="tx1"/>
                </a:solidFill>
              </a:rPr>
              <a:t>[Student Number -  2125012]</a:t>
            </a:r>
            <a:endParaRPr lang="en-GB" sz="1400" dirty="0">
              <a:solidFill>
                <a:schemeClr val="tx1"/>
              </a:solidFill>
            </a:endParaRPr>
          </a:p>
          <a:p>
            <a:pPr algn="ctr"/>
            <a:r>
              <a:rPr lang="en-GB" sz="1400" dirty="0">
                <a:solidFill>
                  <a:schemeClr val="tx1"/>
                </a:solidFill>
              </a:rPr>
              <a:t>[Name of </a:t>
            </a:r>
            <a:r>
              <a:rPr lang="en-GB" sz="1400" dirty="0" smtClean="0">
                <a:solidFill>
                  <a:schemeClr val="tx1"/>
                </a:solidFill>
              </a:rPr>
              <a:t>Institute – UWTSD London Campus]</a:t>
            </a:r>
            <a:endParaRPr lang="en-GB" sz="1400" dirty="0">
              <a:solidFill>
                <a:schemeClr val="tx1"/>
              </a:solidFill>
            </a:endParaRPr>
          </a:p>
          <a:p>
            <a:pPr algn="ctr"/>
            <a:r>
              <a:rPr lang="en-GB" sz="1400" dirty="0">
                <a:solidFill>
                  <a:schemeClr val="tx1"/>
                </a:solidFill>
              </a:rPr>
              <a:t>[</a:t>
            </a:r>
            <a:r>
              <a:rPr lang="en-GB" sz="1400" dirty="0" smtClean="0">
                <a:solidFill>
                  <a:schemeClr val="tx1"/>
                </a:solidFill>
              </a:rPr>
              <a:t>Date – 27/11/2023]</a:t>
            </a:r>
          </a:p>
          <a:p>
            <a:pPr algn="ctr"/>
            <a:r>
              <a:rPr lang="en-GB" sz="1400" dirty="0" smtClean="0">
                <a:solidFill>
                  <a:schemeClr val="tx1"/>
                </a:solidFill>
              </a:rPr>
              <a:t>[Module Code – BMSW5106_LON] </a:t>
            </a:r>
            <a:endParaRPr lang="en-GB" sz="1400" dirty="0">
              <a:solidFill>
                <a:schemeClr val="tx1"/>
              </a:solidFill>
            </a:endParaRPr>
          </a:p>
          <a:p>
            <a:pPr algn="ctr"/>
            <a:endParaRPr lang="en-GB" dirty="0"/>
          </a:p>
        </p:txBody>
      </p:sp>
    </p:spTree>
    <p:extLst>
      <p:ext uri="{BB962C8B-B14F-4D97-AF65-F5344CB8AC3E}">
        <p14:creationId xmlns:p14="http://schemas.microsoft.com/office/powerpoint/2010/main" val="25042073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142</TotalTime>
  <Words>1328</Words>
  <Application>Microsoft Office PowerPoint</Application>
  <PresentationFormat>On-screen Show (4:3)</PresentationFormat>
  <Paragraphs>39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noora abdullahi</dc:creator>
  <cp:lastModifiedBy>noora abdullahi</cp:lastModifiedBy>
  <cp:revision>8</cp:revision>
  <dcterms:created xsi:type="dcterms:W3CDTF">2023-11-28T13:33:25Z</dcterms:created>
  <dcterms:modified xsi:type="dcterms:W3CDTF">2023-12-08T10:51:20Z</dcterms:modified>
</cp:coreProperties>
</file>