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slideLayouts/slideLayout4.xml" ContentType="application/vnd.openxmlformats-officedocument.presentationml.slideLayout+xml"/>
  <Override PartName="/ppt/theme/theme3.xml" ContentType="application/vnd.openxmlformats-officedocument.theme+xml"/>
  <Override PartName="/ppt/slideLayouts/slideLayout5.xml" ContentType="application/vnd.openxmlformats-officedocument.presentationml.slideLayout+xml"/>
  <Override PartName="/ppt/theme/theme4.xml" ContentType="application/vnd.openxmlformats-officedocument.theme+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5.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6.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theme/theme7.xml" ContentType="application/vnd.openxmlformats-officedocument.theme+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theme/theme8.xml" ContentType="application/vnd.openxmlformats-officedocument.theme+xml"/>
  <Override PartName="/ppt/theme/theme9.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5" r:id="rId5"/>
    <p:sldMasterId id="2147483658" r:id="rId6"/>
    <p:sldMasterId id="2147483661" r:id="rId7"/>
    <p:sldMasterId id="2147483720" r:id="rId8"/>
    <p:sldMasterId id="2147483732" r:id="rId9"/>
    <p:sldMasterId id="2147483744" r:id="rId10"/>
    <p:sldMasterId id="2147483757" r:id="rId11"/>
  </p:sldMasterIdLst>
  <p:notesMasterIdLst>
    <p:notesMasterId r:id="rId115"/>
  </p:notesMasterIdLst>
  <p:sldIdLst>
    <p:sldId id="297" r:id="rId12"/>
    <p:sldId id="969" r:id="rId13"/>
    <p:sldId id="970" r:id="rId14"/>
    <p:sldId id="1001" r:id="rId15"/>
    <p:sldId id="1002" r:id="rId16"/>
    <p:sldId id="971" r:id="rId17"/>
    <p:sldId id="975" r:id="rId18"/>
    <p:sldId id="372" r:id="rId19"/>
    <p:sldId id="972" r:id="rId20"/>
    <p:sldId id="973" r:id="rId21"/>
    <p:sldId id="974" r:id="rId22"/>
    <p:sldId id="266" r:id="rId23"/>
    <p:sldId id="656" r:id="rId24"/>
    <p:sldId id="982" r:id="rId25"/>
    <p:sldId id="983" r:id="rId26"/>
    <p:sldId id="304" r:id="rId27"/>
    <p:sldId id="985" r:id="rId28"/>
    <p:sldId id="301" r:id="rId29"/>
    <p:sldId id="660" r:id="rId30"/>
    <p:sldId id="658" r:id="rId31"/>
    <p:sldId id="619" r:id="rId32"/>
    <p:sldId id="990" r:id="rId33"/>
    <p:sldId id="703" r:id="rId34"/>
    <p:sldId id="991" r:id="rId35"/>
    <p:sldId id="710" r:id="rId36"/>
    <p:sldId id="708" r:id="rId37"/>
    <p:sldId id="709" r:id="rId38"/>
    <p:sldId id="666" r:id="rId39"/>
    <p:sldId id="668" r:id="rId40"/>
    <p:sldId id="1009" r:id="rId41"/>
    <p:sldId id="1013" r:id="rId42"/>
    <p:sldId id="687" r:id="rId43"/>
    <p:sldId id="625" r:id="rId44"/>
    <p:sldId id="626" r:id="rId45"/>
    <p:sldId id="694" r:id="rId46"/>
    <p:sldId id="299" r:id="rId47"/>
    <p:sldId id="976" r:id="rId48"/>
    <p:sldId id="695" r:id="rId49"/>
    <p:sldId id="296" r:id="rId50"/>
    <p:sldId id="696" r:id="rId51"/>
    <p:sldId id="697" r:id="rId52"/>
    <p:sldId id="273" r:id="rId53"/>
    <p:sldId id="300" r:id="rId54"/>
    <p:sldId id="282" r:id="rId55"/>
    <p:sldId id="622" r:id="rId56"/>
    <p:sldId id="651" r:id="rId57"/>
    <p:sldId id="698" r:id="rId58"/>
    <p:sldId id="699" r:id="rId59"/>
    <p:sldId id="992" r:id="rId60"/>
    <p:sldId id="993" r:id="rId61"/>
    <p:sldId id="704" r:id="rId62"/>
    <p:sldId id="702" r:id="rId63"/>
    <p:sldId id="716" r:id="rId64"/>
    <p:sldId id="717" r:id="rId65"/>
    <p:sldId id="718" r:id="rId66"/>
    <p:sldId id="712" r:id="rId67"/>
    <p:sldId id="996" r:id="rId68"/>
    <p:sldId id="997" r:id="rId69"/>
    <p:sldId id="720" r:id="rId70"/>
    <p:sldId id="726" r:id="rId71"/>
    <p:sldId id="730" r:id="rId72"/>
    <p:sldId id="739" r:id="rId73"/>
    <p:sldId id="740" r:id="rId74"/>
    <p:sldId id="736" r:id="rId75"/>
    <p:sldId id="742" r:id="rId76"/>
    <p:sldId id="743" r:id="rId77"/>
    <p:sldId id="744" r:id="rId78"/>
    <p:sldId id="745" r:id="rId79"/>
    <p:sldId id="746" r:id="rId80"/>
    <p:sldId id="747" r:id="rId81"/>
    <p:sldId id="784" r:id="rId82"/>
    <p:sldId id="751" r:id="rId83"/>
    <p:sldId id="758" r:id="rId84"/>
    <p:sldId id="769" r:id="rId85"/>
    <p:sldId id="358" r:id="rId86"/>
    <p:sldId id="313" r:id="rId87"/>
    <p:sldId id="319" r:id="rId88"/>
    <p:sldId id="331" r:id="rId89"/>
    <p:sldId id="333" r:id="rId90"/>
    <p:sldId id="332" r:id="rId91"/>
    <p:sldId id="329" r:id="rId92"/>
    <p:sldId id="330" r:id="rId93"/>
    <p:sldId id="335" r:id="rId94"/>
    <p:sldId id="336" r:id="rId95"/>
    <p:sldId id="337" r:id="rId96"/>
    <p:sldId id="338" r:id="rId97"/>
    <p:sldId id="334" r:id="rId98"/>
    <p:sldId id="339" r:id="rId99"/>
    <p:sldId id="325" r:id="rId100"/>
    <p:sldId id="328" r:id="rId101"/>
    <p:sldId id="340" r:id="rId102"/>
    <p:sldId id="353" r:id="rId103"/>
    <p:sldId id="362" r:id="rId104"/>
    <p:sldId id="379" r:id="rId105"/>
    <p:sldId id="980" r:id="rId106"/>
    <p:sldId id="686" r:id="rId107"/>
    <p:sldId id="977" r:id="rId108"/>
    <p:sldId id="1004" r:id="rId109"/>
    <p:sldId id="978" r:id="rId110"/>
    <p:sldId id="1005" r:id="rId111"/>
    <p:sldId id="979" r:id="rId112"/>
    <p:sldId id="1006" r:id="rId113"/>
    <p:sldId id="1011" r:id="rId1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EC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13AFF96-41A6-5B4F-8C5D-0DA2EB0BB7DC}" v="27" dt="2026-03-10T12:43:16.23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34843"/>
    <p:restoredTop sz="82047"/>
  </p:normalViewPr>
  <p:slideViewPr>
    <p:cSldViewPr snapToGrid="0">
      <p:cViewPr varScale="1">
        <p:scale>
          <a:sx n="89" d="100"/>
          <a:sy n="89" d="100"/>
        </p:scale>
        <p:origin x="328" y="1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15.xml"/><Relationship Id="rId117" Type="http://schemas.openxmlformats.org/officeDocument/2006/relationships/viewProps" Target="viewProps.xml"/><Relationship Id="rId21" Type="http://schemas.openxmlformats.org/officeDocument/2006/relationships/slide" Target="slides/slide10.xml"/><Relationship Id="rId42" Type="http://schemas.openxmlformats.org/officeDocument/2006/relationships/slide" Target="slides/slide31.xml"/><Relationship Id="rId47" Type="http://schemas.openxmlformats.org/officeDocument/2006/relationships/slide" Target="slides/slide36.xml"/><Relationship Id="rId63" Type="http://schemas.openxmlformats.org/officeDocument/2006/relationships/slide" Target="slides/slide52.xml"/><Relationship Id="rId68" Type="http://schemas.openxmlformats.org/officeDocument/2006/relationships/slide" Target="slides/slide57.xml"/><Relationship Id="rId84" Type="http://schemas.openxmlformats.org/officeDocument/2006/relationships/slide" Target="slides/slide73.xml"/><Relationship Id="rId89" Type="http://schemas.openxmlformats.org/officeDocument/2006/relationships/slide" Target="slides/slide78.xml"/><Relationship Id="rId112" Type="http://schemas.openxmlformats.org/officeDocument/2006/relationships/slide" Target="slides/slide101.xml"/><Relationship Id="rId16" Type="http://schemas.openxmlformats.org/officeDocument/2006/relationships/slide" Target="slides/slide5.xml"/><Relationship Id="rId107" Type="http://schemas.openxmlformats.org/officeDocument/2006/relationships/slide" Target="slides/slide96.xml"/><Relationship Id="rId11" Type="http://schemas.openxmlformats.org/officeDocument/2006/relationships/slideMaster" Target="slideMasters/slideMaster8.xml"/><Relationship Id="rId32" Type="http://schemas.openxmlformats.org/officeDocument/2006/relationships/slide" Target="slides/slide21.xml"/><Relationship Id="rId37" Type="http://schemas.openxmlformats.org/officeDocument/2006/relationships/slide" Target="slides/slide26.xml"/><Relationship Id="rId53" Type="http://schemas.openxmlformats.org/officeDocument/2006/relationships/slide" Target="slides/slide42.xml"/><Relationship Id="rId58" Type="http://schemas.openxmlformats.org/officeDocument/2006/relationships/slide" Target="slides/slide47.xml"/><Relationship Id="rId74" Type="http://schemas.openxmlformats.org/officeDocument/2006/relationships/slide" Target="slides/slide63.xml"/><Relationship Id="rId79" Type="http://schemas.openxmlformats.org/officeDocument/2006/relationships/slide" Target="slides/slide68.xml"/><Relationship Id="rId102" Type="http://schemas.openxmlformats.org/officeDocument/2006/relationships/slide" Target="slides/slide91.xml"/><Relationship Id="rId5" Type="http://schemas.openxmlformats.org/officeDocument/2006/relationships/slideMaster" Target="slideMasters/slideMaster2.xml"/><Relationship Id="rId90" Type="http://schemas.openxmlformats.org/officeDocument/2006/relationships/slide" Target="slides/slide79.xml"/><Relationship Id="rId95" Type="http://schemas.openxmlformats.org/officeDocument/2006/relationships/slide" Target="slides/slide84.xml"/><Relationship Id="rId22" Type="http://schemas.openxmlformats.org/officeDocument/2006/relationships/slide" Target="slides/slide11.xml"/><Relationship Id="rId27" Type="http://schemas.openxmlformats.org/officeDocument/2006/relationships/slide" Target="slides/slide16.xml"/><Relationship Id="rId43" Type="http://schemas.openxmlformats.org/officeDocument/2006/relationships/slide" Target="slides/slide32.xml"/><Relationship Id="rId48" Type="http://schemas.openxmlformats.org/officeDocument/2006/relationships/slide" Target="slides/slide37.xml"/><Relationship Id="rId64" Type="http://schemas.openxmlformats.org/officeDocument/2006/relationships/slide" Target="slides/slide53.xml"/><Relationship Id="rId69" Type="http://schemas.openxmlformats.org/officeDocument/2006/relationships/slide" Target="slides/slide58.xml"/><Relationship Id="rId113" Type="http://schemas.openxmlformats.org/officeDocument/2006/relationships/slide" Target="slides/slide102.xml"/><Relationship Id="rId118" Type="http://schemas.openxmlformats.org/officeDocument/2006/relationships/theme" Target="theme/theme1.xml"/><Relationship Id="rId80" Type="http://schemas.openxmlformats.org/officeDocument/2006/relationships/slide" Target="slides/slide69.xml"/><Relationship Id="rId85" Type="http://schemas.openxmlformats.org/officeDocument/2006/relationships/slide" Target="slides/slide74.xml"/><Relationship Id="rId12" Type="http://schemas.openxmlformats.org/officeDocument/2006/relationships/slide" Target="slides/slide1.xml"/><Relationship Id="rId17" Type="http://schemas.openxmlformats.org/officeDocument/2006/relationships/slide" Target="slides/slide6.xml"/><Relationship Id="rId33" Type="http://schemas.openxmlformats.org/officeDocument/2006/relationships/slide" Target="slides/slide22.xml"/><Relationship Id="rId38" Type="http://schemas.openxmlformats.org/officeDocument/2006/relationships/slide" Target="slides/slide27.xml"/><Relationship Id="rId59" Type="http://schemas.openxmlformats.org/officeDocument/2006/relationships/slide" Target="slides/slide48.xml"/><Relationship Id="rId103" Type="http://schemas.openxmlformats.org/officeDocument/2006/relationships/slide" Target="slides/slide92.xml"/><Relationship Id="rId108" Type="http://schemas.openxmlformats.org/officeDocument/2006/relationships/slide" Target="slides/slide97.xml"/><Relationship Id="rId54" Type="http://schemas.openxmlformats.org/officeDocument/2006/relationships/slide" Target="slides/slide43.xml"/><Relationship Id="rId70" Type="http://schemas.openxmlformats.org/officeDocument/2006/relationships/slide" Target="slides/slide59.xml"/><Relationship Id="rId75" Type="http://schemas.openxmlformats.org/officeDocument/2006/relationships/slide" Target="slides/slide64.xml"/><Relationship Id="rId91" Type="http://schemas.openxmlformats.org/officeDocument/2006/relationships/slide" Target="slides/slide80.xml"/><Relationship Id="rId96" Type="http://schemas.openxmlformats.org/officeDocument/2006/relationships/slide" Target="slides/slide85.xml"/><Relationship Id="rId1" Type="http://schemas.openxmlformats.org/officeDocument/2006/relationships/customXml" Target="../customXml/item1.xml"/><Relationship Id="rId6" Type="http://schemas.openxmlformats.org/officeDocument/2006/relationships/slideMaster" Target="slideMasters/slideMaster3.xml"/><Relationship Id="rId23" Type="http://schemas.openxmlformats.org/officeDocument/2006/relationships/slide" Target="slides/slide12.xml"/><Relationship Id="rId28" Type="http://schemas.openxmlformats.org/officeDocument/2006/relationships/slide" Target="slides/slide17.xml"/><Relationship Id="rId49" Type="http://schemas.openxmlformats.org/officeDocument/2006/relationships/slide" Target="slides/slide38.xml"/><Relationship Id="rId114" Type="http://schemas.openxmlformats.org/officeDocument/2006/relationships/slide" Target="slides/slide103.xml"/><Relationship Id="rId119" Type="http://schemas.openxmlformats.org/officeDocument/2006/relationships/tableStyles" Target="tableStyles.xml"/><Relationship Id="rId10" Type="http://schemas.openxmlformats.org/officeDocument/2006/relationships/slideMaster" Target="slideMasters/slideMaster7.xml"/><Relationship Id="rId31" Type="http://schemas.openxmlformats.org/officeDocument/2006/relationships/slide" Target="slides/slide20.xml"/><Relationship Id="rId44" Type="http://schemas.openxmlformats.org/officeDocument/2006/relationships/slide" Target="slides/slide33.xml"/><Relationship Id="rId52" Type="http://schemas.openxmlformats.org/officeDocument/2006/relationships/slide" Target="slides/slide41.xml"/><Relationship Id="rId60" Type="http://schemas.openxmlformats.org/officeDocument/2006/relationships/slide" Target="slides/slide49.xml"/><Relationship Id="rId65" Type="http://schemas.openxmlformats.org/officeDocument/2006/relationships/slide" Target="slides/slide54.xml"/><Relationship Id="rId73" Type="http://schemas.openxmlformats.org/officeDocument/2006/relationships/slide" Target="slides/slide62.xml"/><Relationship Id="rId78" Type="http://schemas.openxmlformats.org/officeDocument/2006/relationships/slide" Target="slides/slide67.xml"/><Relationship Id="rId81" Type="http://schemas.openxmlformats.org/officeDocument/2006/relationships/slide" Target="slides/slide70.xml"/><Relationship Id="rId86" Type="http://schemas.openxmlformats.org/officeDocument/2006/relationships/slide" Target="slides/slide75.xml"/><Relationship Id="rId94" Type="http://schemas.openxmlformats.org/officeDocument/2006/relationships/slide" Target="slides/slide83.xml"/><Relationship Id="rId99" Type="http://schemas.openxmlformats.org/officeDocument/2006/relationships/slide" Target="slides/slide88.xml"/><Relationship Id="rId101" Type="http://schemas.openxmlformats.org/officeDocument/2006/relationships/slide" Target="slides/slide90.xml"/><Relationship Id="rId4" Type="http://schemas.openxmlformats.org/officeDocument/2006/relationships/slideMaster" Target="slideMasters/slideMaster1.xml"/><Relationship Id="rId9" Type="http://schemas.openxmlformats.org/officeDocument/2006/relationships/slideMaster" Target="slideMasters/slideMaster6.xml"/><Relationship Id="rId13" Type="http://schemas.openxmlformats.org/officeDocument/2006/relationships/slide" Target="slides/slide2.xml"/><Relationship Id="rId18" Type="http://schemas.openxmlformats.org/officeDocument/2006/relationships/slide" Target="slides/slide7.xml"/><Relationship Id="rId39" Type="http://schemas.openxmlformats.org/officeDocument/2006/relationships/slide" Target="slides/slide28.xml"/><Relationship Id="rId109" Type="http://schemas.openxmlformats.org/officeDocument/2006/relationships/slide" Target="slides/slide98.xml"/><Relationship Id="rId34" Type="http://schemas.openxmlformats.org/officeDocument/2006/relationships/slide" Target="slides/slide23.xml"/><Relationship Id="rId50" Type="http://schemas.openxmlformats.org/officeDocument/2006/relationships/slide" Target="slides/slide39.xml"/><Relationship Id="rId55" Type="http://schemas.openxmlformats.org/officeDocument/2006/relationships/slide" Target="slides/slide44.xml"/><Relationship Id="rId76" Type="http://schemas.openxmlformats.org/officeDocument/2006/relationships/slide" Target="slides/slide65.xml"/><Relationship Id="rId97" Type="http://schemas.openxmlformats.org/officeDocument/2006/relationships/slide" Target="slides/slide86.xml"/><Relationship Id="rId104" Type="http://schemas.openxmlformats.org/officeDocument/2006/relationships/slide" Target="slides/slide93.xml"/><Relationship Id="rId120" Type="http://schemas.microsoft.com/office/2015/10/relationships/revisionInfo" Target="revisionInfo.xml"/><Relationship Id="rId7" Type="http://schemas.openxmlformats.org/officeDocument/2006/relationships/slideMaster" Target="slideMasters/slideMaster4.xml"/><Relationship Id="rId71" Type="http://schemas.openxmlformats.org/officeDocument/2006/relationships/slide" Target="slides/slide60.xml"/><Relationship Id="rId92" Type="http://schemas.openxmlformats.org/officeDocument/2006/relationships/slide" Target="slides/slide81.xml"/><Relationship Id="rId2" Type="http://schemas.openxmlformats.org/officeDocument/2006/relationships/customXml" Target="../customXml/item2.xml"/><Relationship Id="rId29" Type="http://schemas.openxmlformats.org/officeDocument/2006/relationships/slide" Target="slides/slide18.xml"/><Relationship Id="rId24" Type="http://schemas.openxmlformats.org/officeDocument/2006/relationships/slide" Target="slides/slide13.xml"/><Relationship Id="rId40" Type="http://schemas.openxmlformats.org/officeDocument/2006/relationships/slide" Target="slides/slide29.xml"/><Relationship Id="rId45" Type="http://schemas.openxmlformats.org/officeDocument/2006/relationships/slide" Target="slides/slide34.xml"/><Relationship Id="rId66" Type="http://schemas.openxmlformats.org/officeDocument/2006/relationships/slide" Target="slides/slide55.xml"/><Relationship Id="rId87" Type="http://schemas.openxmlformats.org/officeDocument/2006/relationships/slide" Target="slides/slide76.xml"/><Relationship Id="rId110" Type="http://schemas.openxmlformats.org/officeDocument/2006/relationships/slide" Target="slides/slide99.xml"/><Relationship Id="rId115" Type="http://schemas.openxmlformats.org/officeDocument/2006/relationships/notesMaster" Target="notesMasters/notesMaster1.xml"/><Relationship Id="rId61" Type="http://schemas.openxmlformats.org/officeDocument/2006/relationships/slide" Target="slides/slide50.xml"/><Relationship Id="rId82" Type="http://schemas.openxmlformats.org/officeDocument/2006/relationships/slide" Target="slides/slide71.xml"/><Relationship Id="rId19" Type="http://schemas.openxmlformats.org/officeDocument/2006/relationships/slide" Target="slides/slide8.xml"/><Relationship Id="rId14" Type="http://schemas.openxmlformats.org/officeDocument/2006/relationships/slide" Target="slides/slide3.xml"/><Relationship Id="rId30" Type="http://schemas.openxmlformats.org/officeDocument/2006/relationships/slide" Target="slides/slide19.xml"/><Relationship Id="rId35" Type="http://schemas.openxmlformats.org/officeDocument/2006/relationships/slide" Target="slides/slide24.xml"/><Relationship Id="rId56" Type="http://schemas.openxmlformats.org/officeDocument/2006/relationships/slide" Target="slides/slide45.xml"/><Relationship Id="rId77" Type="http://schemas.openxmlformats.org/officeDocument/2006/relationships/slide" Target="slides/slide66.xml"/><Relationship Id="rId100" Type="http://schemas.openxmlformats.org/officeDocument/2006/relationships/slide" Target="slides/slide89.xml"/><Relationship Id="rId105" Type="http://schemas.openxmlformats.org/officeDocument/2006/relationships/slide" Target="slides/slide94.xml"/><Relationship Id="rId8" Type="http://schemas.openxmlformats.org/officeDocument/2006/relationships/slideMaster" Target="slideMasters/slideMaster5.xml"/><Relationship Id="rId51" Type="http://schemas.openxmlformats.org/officeDocument/2006/relationships/slide" Target="slides/slide40.xml"/><Relationship Id="rId72" Type="http://schemas.openxmlformats.org/officeDocument/2006/relationships/slide" Target="slides/slide61.xml"/><Relationship Id="rId93" Type="http://schemas.openxmlformats.org/officeDocument/2006/relationships/slide" Target="slides/slide82.xml"/><Relationship Id="rId98" Type="http://schemas.openxmlformats.org/officeDocument/2006/relationships/slide" Target="slides/slide87.xml"/><Relationship Id="rId3" Type="http://schemas.openxmlformats.org/officeDocument/2006/relationships/customXml" Target="../customXml/item3.xml"/><Relationship Id="rId25" Type="http://schemas.openxmlformats.org/officeDocument/2006/relationships/slide" Target="slides/slide14.xml"/><Relationship Id="rId46" Type="http://schemas.openxmlformats.org/officeDocument/2006/relationships/slide" Target="slides/slide35.xml"/><Relationship Id="rId67" Type="http://schemas.openxmlformats.org/officeDocument/2006/relationships/slide" Target="slides/slide56.xml"/><Relationship Id="rId116" Type="http://schemas.openxmlformats.org/officeDocument/2006/relationships/presProps" Target="presProps.xml"/><Relationship Id="rId20" Type="http://schemas.openxmlformats.org/officeDocument/2006/relationships/slide" Target="slides/slide9.xml"/><Relationship Id="rId41" Type="http://schemas.openxmlformats.org/officeDocument/2006/relationships/slide" Target="slides/slide30.xml"/><Relationship Id="rId62" Type="http://schemas.openxmlformats.org/officeDocument/2006/relationships/slide" Target="slides/slide51.xml"/><Relationship Id="rId83" Type="http://schemas.openxmlformats.org/officeDocument/2006/relationships/slide" Target="slides/slide72.xml"/><Relationship Id="rId88" Type="http://schemas.openxmlformats.org/officeDocument/2006/relationships/slide" Target="slides/slide77.xml"/><Relationship Id="rId111" Type="http://schemas.openxmlformats.org/officeDocument/2006/relationships/slide" Target="slides/slide100.xml"/><Relationship Id="rId15" Type="http://schemas.openxmlformats.org/officeDocument/2006/relationships/slide" Target="slides/slide4.xml"/><Relationship Id="rId36" Type="http://schemas.openxmlformats.org/officeDocument/2006/relationships/slide" Target="slides/slide25.xml"/><Relationship Id="rId57" Type="http://schemas.openxmlformats.org/officeDocument/2006/relationships/slide" Target="slides/slide46.xml"/><Relationship Id="rId106" Type="http://schemas.openxmlformats.org/officeDocument/2006/relationships/slide" Target="slides/slide95.xml"/></Relationships>
</file>

<file path=ppt/diagrams/_rels/data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_rels/data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15.svg"/></Relationships>
</file>

<file path=ppt/diagrams/_rels/drawing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15.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A8503280-CD05-4B91-AF89-1946D6977660}"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AABEBE18-E30F-40EE-9DDD-965BB1D3E570}">
      <dgm:prSet/>
      <dgm:spPr/>
      <dgm:t>
        <a:bodyPr/>
        <a:lstStyle/>
        <a:p>
          <a:r>
            <a:rPr lang="en-US" dirty="0"/>
            <a:t>If the rear boundary of the reaction zone maintains pace with the forward end of the reaction zone (the detonation shock front), then the detonation is sustained</a:t>
          </a:r>
        </a:p>
      </dgm:t>
    </dgm:pt>
    <dgm:pt modelId="{E45D523B-79C6-42B3-9D6A-2DD77B67CB56}" type="parTrans" cxnId="{228A12A3-5D9A-4DA4-B021-8D5A0DA8A0BC}">
      <dgm:prSet/>
      <dgm:spPr/>
      <dgm:t>
        <a:bodyPr/>
        <a:lstStyle/>
        <a:p>
          <a:endParaRPr lang="en-US"/>
        </a:p>
      </dgm:t>
    </dgm:pt>
    <dgm:pt modelId="{BABDFFAC-0DA7-490F-A6F4-D26580022826}" type="sibTrans" cxnId="{228A12A3-5D9A-4DA4-B021-8D5A0DA8A0BC}">
      <dgm:prSet/>
      <dgm:spPr/>
      <dgm:t>
        <a:bodyPr/>
        <a:lstStyle/>
        <a:p>
          <a:endParaRPr lang="en-US"/>
        </a:p>
      </dgm:t>
    </dgm:pt>
    <dgm:pt modelId="{D15281AB-2DDE-4CF9-8DAE-2C52B8260BFE}">
      <dgm:prSet/>
      <dgm:spPr/>
      <dgm:t>
        <a:bodyPr/>
        <a:lstStyle/>
        <a:p>
          <a:r>
            <a:rPr lang="en-US"/>
            <a:t>If the flow conditions are sub sonic at the rear boundary then the reaction zone extends and the detonation becomes non-ideal.</a:t>
          </a:r>
        </a:p>
      </dgm:t>
    </dgm:pt>
    <dgm:pt modelId="{D63C2E26-30B1-40C4-858B-048ECC108547}" type="parTrans" cxnId="{E33D4C47-73E9-45D0-BA47-03E8E3E43C31}">
      <dgm:prSet/>
      <dgm:spPr/>
      <dgm:t>
        <a:bodyPr/>
        <a:lstStyle/>
        <a:p>
          <a:endParaRPr lang="en-US"/>
        </a:p>
      </dgm:t>
    </dgm:pt>
    <dgm:pt modelId="{DFFB2FB0-7934-4956-99A3-64192BC1B735}" type="sibTrans" cxnId="{E33D4C47-73E9-45D0-BA47-03E8E3E43C31}">
      <dgm:prSet/>
      <dgm:spPr/>
      <dgm:t>
        <a:bodyPr/>
        <a:lstStyle/>
        <a:p>
          <a:endParaRPr lang="en-US"/>
        </a:p>
      </dgm:t>
    </dgm:pt>
    <dgm:pt modelId="{9A1EC549-2EDD-44FE-8C88-DDF02B2473E2}">
      <dgm:prSet/>
      <dgm:spPr/>
      <dgm:t>
        <a:bodyPr/>
        <a:lstStyle/>
        <a:p>
          <a:r>
            <a:rPr lang="en-US"/>
            <a:t>This, therefore, leads to a minimum detonation pressure required to sustain an ideal detonation, which is known as the C-J point </a:t>
          </a:r>
        </a:p>
      </dgm:t>
    </dgm:pt>
    <dgm:pt modelId="{AD6D1D8E-1CCE-45CA-8B77-F79BAD90CBBC}" type="parTrans" cxnId="{713E3F71-F6D4-4D95-B698-EA509D80D1BA}">
      <dgm:prSet/>
      <dgm:spPr/>
      <dgm:t>
        <a:bodyPr/>
        <a:lstStyle/>
        <a:p>
          <a:endParaRPr lang="en-US"/>
        </a:p>
      </dgm:t>
    </dgm:pt>
    <dgm:pt modelId="{FE15CB51-F910-4D2B-A30C-82531666B337}" type="sibTrans" cxnId="{713E3F71-F6D4-4D95-B698-EA509D80D1BA}">
      <dgm:prSet/>
      <dgm:spPr/>
      <dgm:t>
        <a:bodyPr/>
        <a:lstStyle/>
        <a:p>
          <a:endParaRPr lang="en-US"/>
        </a:p>
      </dgm:t>
    </dgm:pt>
    <dgm:pt modelId="{9A8BB9B4-2F66-408B-BBD1-B589097117D5}" type="pres">
      <dgm:prSet presAssocID="{A8503280-CD05-4B91-AF89-1946D6977660}" presName="root" presStyleCnt="0">
        <dgm:presLayoutVars>
          <dgm:dir/>
          <dgm:resizeHandles val="exact"/>
        </dgm:presLayoutVars>
      </dgm:prSet>
      <dgm:spPr/>
    </dgm:pt>
    <dgm:pt modelId="{AEAD0EF3-37DB-4D5B-A0E5-182A42DF36FA}" type="pres">
      <dgm:prSet presAssocID="{AABEBE18-E30F-40EE-9DDD-965BB1D3E570}" presName="compNode" presStyleCnt="0"/>
      <dgm:spPr/>
    </dgm:pt>
    <dgm:pt modelId="{04110624-32A7-43EB-9D3E-8DCC33A5F6C5}" type="pres">
      <dgm:prSet presAssocID="{AABEBE18-E30F-40EE-9DDD-965BB1D3E570}" presName="bgRect" presStyleLbl="bgShp" presStyleIdx="0" presStyleCnt="3"/>
      <dgm:spPr/>
    </dgm:pt>
    <dgm:pt modelId="{316FDE3C-4296-4AA2-B706-9785A6BD51E3}" type="pres">
      <dgm:prSet presAssocID="{AABEBE18-E30F-40EE-9DDD-965BB1D3E570}"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Explosion"/>
        </a:ext>
      </dgm:extLst>
    </dgm:pt>
    <dgm:pt modelId="{668D5568-22A7-410B-BA05-0DCBAFF4361C}" type="pres">
      <dgm:prSet presAssocID="{AABEBE18-E30F-40EE-9DDD-965BB1D3E570}" presName="spaceRect" presStyleCnt="0"/>
      <dgm:spPr/>
    </dgm:pt>
    <dgm:pt modelId="{9DB49578-7046-4945-BFC1-339DC893F1F4}" type="pres">
      <dgm:prSet presAssocID="{AABEBE18-E30F-40EE-9DDD-965BB1D3E570}" presName="parTx" presStyleLbl="revTx" presStyleIdx="0" presStyleCnt="3">
        <dgm:presLayoutVars>
          <dgm:chMax val="0"/>
          <dgm:chPref val="0"/>
        </dgm:presLayoutVars>
      </dgm:prSet>
      <dgm:spPr/>
    </dgm:pt>
    <dgm:pt modelId="{3403F1CE-77F7-4FC8-9186-FD9397C457DD}" type="pres">
      <dgm:prSet presAssocID="{BABDFFAC-0DA7-490F-A6F4-D26580022826}" presName="sibTrans" presStyleCnt="0"/>
      <dgm:spPr/>
    </dgm:pt>
    <dgm:pt modelId="{2C57DFC1-4B24-4789-8E6D-C2919B1D1121}" type="pres">
      <dgm:prSet presAssocID="{D15281AB-2DDE-4CF9-8DAE-2C52B8260BFE}" presName="compNode" presStyleCnt="0"/>
      <dgm:spPr/>
    </dgm:pt>
    <dgm:pt modelId="{7452865B-45AC-49F8-B5D1-F312FA598E52}" type="pres">
      <dgm:prSet presAssocID="{D15281AB-2DDE-4CF9-8DAE-2C52B8260BFE}" presName="bgRect" presStyleLbl="bgShp" presStyleIdx="1" presStyleCnt="3"/>
      <dgm:spPr/>
    </dgm:pt>
    <dgm:pt modelId="{D35F722E-BC68-45E9-A710-057735C3AB0B}" type="pres">
      <dgm:prSet presAssocID="{D15281AB-2DDE-4CF9-8DAE-2C52B8260BFE}"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ridge scene"/>
        </a:ext>
      </dgm:extLst>
    </dgm:pt>
    <dgm:pt modelId="{85601182-0FB9-48EC-BF1A-DF3719B61A0F}" type="pres">
      <dgm:prSet presAssocID="{D15281AB-2DDE-4CF9-8DAE-2C52B8260BFE}" presName="spaceRect" presStyleCnt="0"/>
      <dgm:spPr/>
    </dgm:pt>
    <dgm:pt modelId="{10836B6A-3D76-4E0F-8849-9A63E7CD2732}" type="pres">
      <dgm:prSet presAssocID="{D15281AB-2DDE-4CF9-8DAE-2C52B8260BFE}" presName="parTx" presStyleLbl="revTx" presStyleIdx="1" presStyleCnt="3">
        <dgm:presLayoutVars>
          <dgm:chMax val="0"/>
          <dgm:chPref val="0"/>
        </dgm:presLayoutVars>
      </dgm:prSet>
      <dgm:spPr/>
    </dgm:pt>
    <dgm:pt modelId="{C6F05C4F-6E6B-4F9E-AA3D-23D29FC5A265}" type="pres">
      <dgm:prSet presAssocID="{DFFB2FB0-7934-4956-99A3-64192BC1B735}" presName="sibTrans" presStyleCnt="0"/>
      <dgm:spPr/>
    </dgm:pt>
    <dgm:pt modelId="{C8DADC94-DBF9-41A2-BB33-1705A58FEEF1}" type="pres">
      <dgm:prSet presAssocID="{9A1EC549-2EDD-44FE-8C88-DDF02B2473E2}" presName="compNode" presStyleCnt="0"/>
      <dgm:spPr/>
    </dgm:pt>
    <dgm:pt modelId="{9EC9A492-4031-4D95-A755-44B4FD9F3030}" type="pres">
      <dgm:prSet presAssocID="{9A1EC549-2EDD-44FE-8C88-DDF02B2473E2}" presName="bgRect" presStyleLbl="bgShp" presStyleIdx="2" presStyleCnt="3"/>
      <dgm:spPr/>
    </dgm:pt>
    <dgm:pt modelId="{5EFD0225-CD50-40DD-A59E-9D5BBA1148AE}" type="pres">
      <dgm:prSet presAssocID="{9A1EC549-2EDD-44FE-8C88-DDF02B2473E2}"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Lungs"/>
        </a:ext>
      </dgm:extLst>
    </dgm:pt>
    <dgm:pt modelId="{CE5B3E79-B33F-470A-8C31-418E96F1151C}" type="pres">
      <dgm:prSet presAssocID="{9A1EC549-2EDD-44FE-8C88-DDF02B2473E2}" presName="spaceRect" presStyleCnt="0"/>
      <dgm:spPr/>
    </dgm:pt>
    <dgm:pt modelId="{1EEA0830-4410-4889-B594-7A7E5F42807C}" type="pres">
      <dgm:prSet presAssocID="{9A1EC549-2EDD-44FE-8C88-DDF02B2473E2}" presName="parTx" presStyleLbl="revTx" presStyleIdx="2" presStyleCnt="3">
        <dgm:presLayoutVars>
          <dgm:chMax val="0"/>
          <dgm:chPref val="0"/>
        </dgm:presLayoutVars>
      </dgm:prSet>
      <dgm:spPr/>
    </dgm:pt>
  </dgm:ptLst>
  <dgm:cxnLst>
    <dgm:cxn modelId="{E33D4C47-73E9-45D0-BA47-03E8E3E43C31}" srcId="{A8503280-CD05-4B91-AF89-1946D6977660}" destId="{D15281AB-2DDE-4CF9-8DAE-2C52B8260BFE}" srcOrd="1" destOrd="0" parTransId="{D63C2E26-30B1-40C4-858B-048ECC108547}" sibTransId="{DFFB2FB0-7934-4956-99A3-64192BC1B735}"/>
    <dgm:cxn modelId="{713E3F71-F6D4-4D95-B698-EA509D80D1BA}" srcId="{A8503280-CD05-4B91-AF89-1946D6977660}" destId="{9A1EC549-2EDD-44FE-8C88-DDF02B2473E2}" srcOrd="2" destOrd="0" parTransId="{AD6D1D8E-1CCE-45CA-8B77-F79BAD90CBBC}" sibTransId="{FE15CB51-F910-4D2B-A30C-82531666B337}"/>
    <dgm:cxn modelId="{9B46058B-ADD7-4A56-BA02-FF6E3D876B64}" type="presOf" srcId="{D15281AB-2DDE-4CF9-8DAE-2C52B8260BFE}" destId="{10836B6A-3D76-4E0F-8849-9A63E7CD2732}" srcOrd="0" destOrd="0" presId="urn:microsoft.com/office/officeart/2018/2/layout/IconVerticalSolidList"/>
    <dgm:cxn modelId="{5D9E2B96-4F79-4002-9DB5-A8FAA6F90646}" type="presOf" srcId="{AABEBE18-E30F-40EE-9DDD-965BB1D3E570}" destId="{9DB49578-7046-4945-BFC1-339DC893F1F4}" srcOrd="0" destOrd="0" presId="urn:microsoft.com/office/officeart/2018/2/layout/IconVerticalSolidList"/>
    <dgm:cxn modelId="{A10EDC99-E762-4AF2-9551-7E746DDC6E1D}" type="presOf" srcId="{9A1EC549-2EDD-44FE-8C88-DDF02B2473E2}" destId="{1EEA0830-4410-4889-B594-7A7E5F42807C}" srcOrd="0" destOrd="0" presId="urn:microsoft.com/office/officeart/2018/2/layout/IconVerticalSolidList"/>
    <dgm:cxn modelId="{228A12A3-5D9A-4DA4-B021-8D5A0DA8A0BC}" srcId="{A8503280-CD05-4B91-AF89-1946D6977660}" destId="{AABEBE18-E30F-40EE-9DDD-965BB1D3E570}" srcOrd="0" destOrd="0" parTransId="{E45D523B-79C6-42B3-9D6A-2DD77B67CB56}" sibTransId="{BABDFFAC-0DA7-490F-A6F4-D26580022826}"/>
    <dgm:cxn modelId="{6C7AAAA8-54C1-4A24-96CF-F271FEDAA5C2}" type="presOf" srcId="{A8503280-CD05-4B91-AF89-1946D6977660}" destId="{9A8BB9B4-2F66-408B-BBD1-B589097117D5}" srcOrd="0" destOrd="0" presId="urn:microsoft.com/office/officeart/2018/2/layout/IconVerticalSolidList"/>
    <dgm:cxn modelId="{3B673185-BDAE-46EA-9213-53E02EA2785C}" type="presParOf" srcId="{9A8BB9B4-2F66-408B-BBD1-B589097117D5}" destId="{AEAD0EF3-37DB-4D5B-A0E5-182A42DF36FA}" srcOrd="0" destOrd="0" presId="urn:microsoft.com/office/officeart/2018/2/layout/IconVerticalSolidList"/>
    <dgm:cxn modelId="{A544ED43-58C0-40FC-83DE-B9C8193E39D5}" type="presParOf" srcId="{AEAD0EF3-37DB-4D5B-A0E5-182A42DF36FA}" destId="{04110624-32A7-43EB-9D3E-8DCC33A5F6C5}" srcOrd="0" destOrd="0" presId="urn:microsoft.com/office/officeart/2018/2/layout/IconVerticalSolidList"/>
    <dgm:cxn modelId="{1B6A9B65-B2B9-4701-B3B1-FED378A32C28}" type="presParOf" srcId="{AEAD0EF3-37DB-4D5B-A0E5-182A42DF36FA}" destId="{316FDE3C-4296-4AA2-B706-9785A6BD51E3}" srcOrd="1" destOrd="0" presId="urn:microsoft.com/office/officeart/2018/2/layout/IconVerticalSolidList"/>
    <dgm:cxn modelId="{912E886C-8699-4E48-B8CE-62EFB50E7135}" type="presParOf" srcId="{AEAD0EF3-37DB-4D5B-A0E5-182A42DF36FA}" destId="{668D5568-22A7-410B-BA05-0DCBAFF4361C}" srcOrd="2" destOrd="0" presId="urn:microsoft.com/office/officeart/2018/2/layout/IconVerticalSolidList"/>
    <dgm:cxn modelId="{44856835-5622-4EEA-A8EC-D85253386A86}" type="presParOf" srcId="{AEAD0EF3-37DB-4D5B-A0E5-182A42DF36FA}" destId="{9DB49578-7046-4945-BFC1-339DC893F1F4}" srcOrd="3" destOrd="0" presId="urn:microsoft.com/office/officeart/2018/2/layout/IconVerticalSolidList"/>
    <dgm:cxn modelId="{51CB6641-483F-4133-896C-B85CCCE3FA7F}" type="presParOf" srcId="{9A8BB9B4-2F66-408B-BBD1-B589097117D5}" destId="{3403F1CE-77F7-4FC8-9186-FD9397C457DD}" srcOrd="1" destOrd="0" presId="urn:microsoft.com/office/officeart/2018/2/layout/IconVerticalSolidList"/>
    <dgm:cxn modelId="{5E7BAD41-26DF-4C74-B96C-A41F6F02D033}" type="presParOf" srcId="{9A8BB9B4-2F66-408B-BBD1-B589097117D5}" destId="{2C57DFC1-4B24-4789-8E6D-C2919B1D1121}" srcOrd="2" destOrd="0" presId="urn:microsoft.com/office/officeart/2018/2/layout/IconVerticalSolidList"/>
    <dgm:cxn modelId="{F4A0C369-62CB-4E0A-ABC1-03E98B3EC22C}" type="presParOf" srcId="{2C57DFC1-4B24-4789-8E6D-C2919B1D1121}" destId="{7452865B-45AC-49F8-B5D1-F312FA598E52}" srcOrd="0" destOrd="0" presId="urn:microsoft.com/office/officeart/2018/2/layout/IconVerticalSolidList"/>
    <dgm:cxn modelId="{C9D54B21-C975-44C0-A9A0-A5451D5CB077}" type="presParOf" srcId="{2C57DFC1-4B24-4789-8E6D-C2919B1D1121}" destId="{D35F722E-BC68-45E9-A710-057735C3AB0B}" srcOrd="1" destOrd="0" presId="urn:microsoft.com/office/officeart/2018/2/layout/IconVerticalSolidList"/>
    <dgm:cxn modelId="{3AE72E05-16F4-4C55-BF92-2274DB8785AD}" type="presParOf" srcId="{2C57DFC1-4B24-4789-8E6D-C2919B1D1121}" destId="{85601182-0FB9-48EC-BF1A-DF3719B61A0F}" srcOrd="2" destOrd="0" presId="urn:microsoft.com/office/officeart/2018/2/layout/IconVerticalSolidList"/>
    <dgm:cxn modelId="{A3AFE8F1-EDDC-40DF-A361-79EEB3B78F39}" type="presParOf" srcId="{2C57DFC1-4B24-4789-8E6D-C2919B1D1121}" destId="{10836B6A-3D76-4E0F-8849-9A63E7CD2732}" srcOrd="3" destOrd="0" presId="urn:microsoft.com/office/officeart/2018/2/layout/IconVerticalSolidList"/>
    <dgm:cxn modelId="{E75CB0F8-2851-4E6B-B1E2-BC4760CBE280}" type="presParOf" srcId="{9A8BB9B4-2F66-408B-BBD1-B589097117D5}" destId="{C6F05C4F-6E6B-4F9E-AA3D-23D29FC5A265}" srcOrd="3" destOrd="0" presId="urn:microsoft.com/office/officeart/2018/2/layout/IconVerticalSolidList"/>
    <dgm:cxn modelId="{F8B3D8CE-BF3D-4B3E-BDA2-B26112ACFC11}" type="presParOf" srcId="{9A8BB9B4-2F66-408B-BBD1-B589097117D5}" destId="{C8DADC94-DBF9-41A2-BB33-1705A58FEEF1}" srcOrd="4" destOrd="0" presId="urn:microsoft.com/office/officeart/2018/2/layout/IconVerticalSolidList"/>
    <dgm:cxn modelId="{8C03738E-D658-4AFD-BA1B-9A3560F2BC1B}" type="presParOf" srcId="{C8DADC94-DBF9-41A2-BB33-1705A58FEEF1}" destId="{9EC9A492-4031-4D95-A755-44B4FD9F3030}" srcOrd="0" destOrd="0" presId="urn:microsoft.com/office/officeart/2018/2/layout/IconVerticalSolidList"/>
    <dgm:cxn modelId="{40378D0A-D269-409B-AAD8-689F4C521F9A}" type="presParOf" srcId="{C8DADC94-DBF9-41A2-BB33-1705A58FEEF1}" destId="{5EFD0225-CD50-40DD-A59E-9D5BBA1148AE}" srcOrd="1" destOrd="0" presId="urn:microsoft.com/office/officeart/2018/2/layout/IconVerticalSolidList"/>
    <dgm:cxn modelId="{E91C6E44-C05D-4A4E-9175-41F390755AA5}" type="presParOf" srcId="{C8DADC94-DBF9-41A2-BB33-1705A58FEEF1}" destId="{CE5B3E79-B33F-470A-8C31-418E96F1151C}" srcOrd="2" destOrd="0" presId="urn:microsoft.com/office/officeart/2018/2/layout/IconVerticalSolidList"/>
    <dgm:cxn modelId="{5841AFEB-1220-49D2-8E87-DC93C53507E1}" type="presParOf" srcId="{C8DADC94-DBF9-41A2-BB33-1705A58FEEF1}" destId="{1EEA0830-4410-4889-B594-7A7E5F42807C}"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C4E0D83-556B-4A7B-9577-14834D3EA069}"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E2F0F45F-AC04-4C9C-A4EB-33C915B414A7}">
      <dgm:prSet custT="1"/>
      <dgm:spPr/>
      <dgm:t>
        <a:bodyPr/>
        <a:lstStyle/>
        <a:p>
          <a:r>
            <a:rPr lang="en-GB" sz="2400" dirty="0"/>
            <a:t>In the strong detonation regime, the rarefaction wave overtakes and interacts with the detonation wave – it is not strictly feasible, and if so, transient.</a:t>
          </a:r>
          <a:endParaRPr lang="en-US" sz="2400" dirty="0"/>
        </a:p>
      </dgm:t>
    </dgm:pt>
    <dgm:pt modelId="{08A2D6BE-2E6B-4AAC-BB88-0FFD700584C8}" type="parTrans" cxnId="{F00630E3-19E2-4732-B4F7-BE38F49E4D31}">
      <dgm:prSet/>
      <dgm:spPr/>
      <dgm:t>
        <a:bodyPr/>
        <a:lstStyle/>
        <a:p>
          <a:endParaRPr lang="en-US" sz="2400"/>
        </a:p>
      </dgm:t>
    </dgm:pt>
    <dgm:pt modelId="{93D28EC4-C282-4A1A-9653-36E13E7E5C60}" type="sibTrans" cxnId="{F00630E3-19E2-4732-B4F7-BE38F49E4D31}">
      <dgm:prSet/>
      <dgm:spPr/>
      <dgm:t>
        <a:bodyPr/>
        <a:lstStyle/>
        <a:p>
          <a:endParaRPr lang="en-US" sz="2400"/>
        </a:p>
      </dgm:t>
    </dgm:pt>
    <dgm:pt modelId="{5A8CFCA4-5A63-4415-92D1-307323A02FF3}">
      <dgm:prSet custT="1"/>
      <dgm:spPr/>
      <dgm:t>
        <a:bodyPr/>
        <a:lstStyle/>
        <a:p>
          <a:r>
            <a:rPr lang="en-GB" sz="2400" dirty="0"/>
            <a:t>At equilibrium (the C-J point), a supersonic final state is self-sustained because the rarefaction wave cannot overtake the detonation front. The distance from the shock front and rarefaction wave remains constant.</a:t>
          </a:r>
          <a:endParaRPr lang="en-US" sz="2400" dirty="0"/>
        </a:p>
      </dgm:t>
    </dgm:pt>
    <dgm:pt modelId="{219B1C23-1341-463D-B3CF-D3D53CD75AEF}" type="parTrans" cxnId="{E1C4400D-1AFF-4A4B-9633-5CA9A47B4E5D}">
      <dgm:prSet/>
      <dgm:spPr/>
      <dgm:t>
        <a:bodyPr/>
        <a:lstStyle/>
        <a:p>
          <a:endParaRPr lang="en-US" sz="2400"/>
        </a:p>
      </dgm:t>
    </dgm:pt>
    <dgm:pt modelId="{1518AE34-17E2-4E06-A9A8-17246F1BB88E}" type="sibTrans" cxnId="{E1C4400D-1AFF-4A4B-9633-5CA9A47B4E5D}">
      <dgm:prSet/>
      <dgm:spPr/>
      <dgm:t>
        <a:bodyPr/>
        <a:lstStyle/>
        <a:p>
          <a:endParaRPr lang="en-US" sz="2400"/>
        </a:p>
      </dgm:t>
    </dgm:pt>
    <dgm:pt modelId="{BBA52C67-A6CC-454E-95D1-8F5D9272C220}">
      <dgm:prSet custT="1"/>
      <dgm:spPr/>
      <dgm:t>
        <a:bodyPr/>
        <a:lstStyle/>
        <a:p>
          <a:r>
            <a:rPr lang="en-GB" sz="2400" dirty="0"/>
            <a:t>In a weak detonation "divergence" of the detonation and rarefaction waves is clearly seen. The rarefaction wave lags behind the shock wave, and the reaction zone length increases. Increasing the length of reaction zone takes energy away from the shock front.</a:t>
          </a:r>
          <a:endParaRPr lang="en-US" sz="2400" dirty="0"/>
        </a:p>
      </dgm:t>
    </dgm:pt>
    <dgm:pt modelId="{11F5CF3B-BB02-410A-9A23-EEEDF4F851A6}" type="parTrans" cxnId="{B8A01DEE-219A-4F8B-AC1E-99BA8DC899F3}">
      <dgm:prSet/>
      <dgm:spPr/>
      <dgm:t>
        <a:bodyPr/>
        <a:lstStyle/>
        <a:p>
          <a:endParaRPr lang="en-US" sz="2400"/>
        </a:p>
      </dgm:t>
    </dgm:pt>
    <dgm:pt modelId="{ED61D9A2-6A74-4254-B955-C2AC7CF36199}" type="sibTrans" cxnId="{B8A01DEE-219A-4F8B-AC1E-99BA8DC899F3}">
      <dgm:prSet/>
      <dgm:spPr/>
      <dgm:t>
        <a:bodyPr/>
        <a:lstStyle/>
        <a:p>
          <a:endParaRPr lang="en-US" sz="2400"/>
        </a:p>
      </dgm:t>
    </dgm:pt>
    <dgm:pt modelId="{F052D083-78E1-41BC-86FA-9ABB7929A436}" type="pres">
      <dgm:prSet presAssocID="{1C4E0D83-556B-4A7B-9577-14834D3EA069}" presName="root" presStyleCnt="0">
        <dgm:presLayoutVars>
          <dgm:dir/>
          <dgm:resizeHandles val="exact"/>
        </dgm:presLayoutVars>
      </dgm:prSet>
      <dgm:spPr/>
    </dgm:pt>
    <dgm:pt modelId="{B1F90446-3EE9-49B9-A20E-8C423E65D632}" type="pres">
      <dgm:prSet presAssocID="{E2F0F45F-AC04-4C9C-A4EB-33C915B414A7}" presName="compNode" presStyleCnt="0"/>
      <dgm:spPr/>
    </dgm:pt>
    <dgm:pt modelId="{36E82A6D-E40A-4A92-9BA4-18EEC2B36F56}" type="pres">
      <dgm:prSet presAssocID="{E2F0F45F-AC04-4C9C-A4EB-33C915B414A7}" presName="bgRect" presStyleLbl="bgShp" presStyleIdx="0" presStyleCnt="3"/>
      <dgm:spPr/>
    </dgm:pt>
    <dgm:pt modelId="{5D52BB99-D935-4EBD-BF58-F677E853E98C}" type="pres">
      <dgm:prSet presAssocID="{E2F0F45F-AC04-4C9C-A4EB-33C915B414A7}"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rt with Pulse"/>
        </a:ext>
      </dgm:extLst>
    </dgm:pt>
    <dgm:pt modelId="{7F95E025-5E30-405F-A5A2-71B2A2D204B3}" type="pres">
      <dgm:prSet presAssocID="{E2F0F45F-AC04-4C9C-A4EB-33C915B414A7}" presName="spaceRect" presStyleCnt="0"/>
      <dgm:spPr/>
    </dgm:pt>
    <dgm:pt modelId="{C0A97316-C55B-42AE-9306-FB6D5D4F78E2}" type="pres">
      <dgm:prSet presAssocID="{E2F0F45F-AC04-4C9C-A4EB-33C915B414A7}" presName="parTx" presStyleLbl="revTx" presStyleIdx="0" presStyleCnt="3">
        <dgm:presLayoutVars>
          <dgm:chMax val="0"/>
          <dgm:chPref val="0"/>
        </dgm:presLayoutVars>
      </dgm:prSet>
      <dgm:spPr/>
    </dgm:pt>
    <dgm:pt modelId="{5033646F-31B5-4E7A-A010-6E3CD1DF1943}" type="pres">
      <dgm:prSet presAssocID="{93D28EC4-C282-4A1A-9653-36E13E7E5C60}" presName="sibTrans" presStyleCnt="0"/>
      <dgm:spPr/>
    </dgm:pt>
    <dgm:pt modelId="{C31B1377-A2E8-4713-82C9-8764F3A4396F}" type="pres">
      <dgm:prSet presAssocID="{5A8CFCA4-5A63-4415-92D1-307323A02FF3}" presName="compNode" presStyleCnt="0"/>
      <dgm:spPr/>
    </dgm:pt>
    <dgm:pt modelId="{D647E007-64C3-492A-975B-06D61066FB57}" type="pres">
      <dgm:prSet presAssocID="{5A8CFCA4-5A63-4415-92D1-307323A02FF3}" presName="bgRect" presStyleLbl="bgShp" presStyleIdx="1" presStyleCnt="3"/>
      <dgm:spPr/>
    </dgm:pt>
    <dgm:pt modelId="{97A6AD23-C6E8-4045-A813-64DEB10AABF4}" type="pres">
      <dgm:prSet presAssocID="{5A8CFCA4-5A63-4415-92D1-307323A02FF3}"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ransfer"/>
        </a:ext>
      </dgm:extLst>
    </dgm:pt>
    <dgm:pt modelId="{41E77B63-FF8F-4AEF-9FFD-9F532F6BD7C7}" type="pres">
      <dgm:prSet presAssocID="{5A8CFCA4-5A63-4415-92D1-307323A02FF3}" presName="spaceRect" presStyleCnt="0"/>
      <dgm:spPr/>
    </dgm:pt>
    <dgm:pt modelId="{B0397AAD-582C-43B4-B63C-8FF03118EAB9}" type="pres">
      <dgm:prSet presAssocID="{5A8CFCA4-5A63-4415-92D1-307323A02FF3}" presName="parTx" presStyleLbl="revTx" presStyleIdx="1" presStyleCnt="3">
        <dgm:presLayoutVars>
          <dgm:chMax val="0"/>
          <dgm:chPref val="0"/>
        </dgm:presLayoutVars>
      </dgm:prSet>
      <dgm:spPr/>
    </dgm:pt>
    <dgm:pt modelId="{BAF957CE-36D3-4E99-96D8-A64E3520DD86}" type="pres">
      <dgm:prSet presAssocID="{1518AE34-17E2-4E06-A9A8-17246F1BB88E}" presName="sibTrans" presStyleCnt="0"/>
      <dgm:spPr/>
    </dgm:pt>
    <dgm:pt modelId="{D637EAAB-1937-427F-A734-E91D1B30F2A1}" type="pres">
      <dgm:prSet presAssocID="{BBA52C67-A6CC-454E-95D1-8F5D9272C220}" presName="compNode" presStyleCnt="0"/>
      <dgm:spPr/>
    </dgm:pt>
    <dgm:pt modelId="{D71A8246-4A4B-445A-BB86-4E852D141759}" type="pres">
      <dgm:prSet presAssocID="{BBA52C67-A6CC-454E-95D1-8F5D9272C220}" presName="bgRect" presStyleLbl="bgShp" presStyleIdx="2" presStyleCnt="3"/>
      <dgm:spPr/>
    </dgm:pt>
    <dgm:pt modelId="{007CF130-ED79-424D-949E-D4D20BFA43B0}" type="pres">
      <dgm:prSet presAssocID="{BBA52C67-A6CC-454E-95D1-8F5D9272C220}"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Explosion"/>
        </a:ext>
      </dgm:extLst>
    </dgm:pt>
    <dgm:pt modelId="{E8E9DF07-7F78-4950-988F-3A20BD68C01F}" type="pres">
      <dgm:prSet presAssocID="{BBA52C67-A6CC-454E-95D1-8F5D9272C220}" presName="spaceRect" presStyleCnt="0"/>
      <dgm:spPr/>
    </dgm:pt>
    <dgm:pt modelId="{CEB1AD2D-C4BD-4027-A574-3102E355C3EE}" type="pres">
      <dgm:prSet presAssocID="{BBA52C67-A6CC-454E-95D1-8F5D9272C220}" presName="parTx" presStyleLbl="revTx" presStyleIdx="2" presStyleCnt="3">
        <dgm:presLayoutVars>
          <dgm:chMax val="0"/>
          <dgm:chPref val="0"/>
        </dgm:presLayoutVars>
      </dgm:prSet>
      <dgm:spPr/>
    </dgm:pt>
  </dgm:ptLst>
  <dgm:cxnLst>
    <dgm:cxn modelId="{7E392900-DF1D-4BC3-A246-7046A8DFDE6B}" type="presOf" srcId="{BBA52C67-A6CC-454E-95D1-8F5D9272C220}" destId="{CEB1AD2D-C4BD-4027-A574-3102E355C3EE}" srcOrd="0" destOrd="0" presId="urn:microsoft.com/office/officeart/2018/2/layout/IconVerticalSolidList"/>
    <dgm:cxn modelId="{E1C4400D-1AFF-4A4B-9633-5CA9A47B4E5D}" srcId="{1C4E0D83-556B-4A7B-9577-14834D3EA069}" destId="{5A8CFCA4-5A63-4415-92D1-307323A02FF3}" srcOrd="1" destOrd="0" parTransId="{219B1C23-1341-463D-B3CF-D3D53CD75AEF}" sibTransId="{1518AE34-17E2-4E06-A9A8-17246F1BB88E}"/>
    <dgm:cxn modelId="{4B345398-5BED-4D91-8CF6-C42B3D5764AD}" type="presOf" srcId="{E2F0F45F-AC04-4C9C-A4EB-33C915B414A7}" destId="{C0A97316-C55B-42AE-9306-FB6D5D4F78E2}" srcOrd="0" destOrd="0" presId="urn:microsoft.com/office/officeart/2018/2/layout/IconVerticalSolidList"/>
    <dgm:cxn modelId="{4DB29DA1-1827-44F4-BABC-C723FBBB4B93}" type="presOf" srcId="{5A8CFCA4-5A63-4415-92D1-307323A02FF3}" destId="{B0397AAD-582C-43B4-B63C-8FF03118EAB9}" srcOrd="0" destOrd="0" presId="urn:microsoft.com/office/officeart/2018/2/layout/IconVerticalSolidList"/>
    <dgm:cxn modelId="{F00630E3-19E2-4732-B4F7-BE38F49E4D31}" srcId="{1C4E0D83-556B-4A7B-9577-14834D3EA069}" destId="{E2F0F45F-AC04-4C9C-A4EB-33C915B414A7}" srcOrd="0" destOrd="0" parTransId="{08A2D6BE-2E6B-4AAC-BB88-0FFD700584C8}" sibTransId="{93D28EC4-C282-4A1A-9653-36E13E7E5C60}"/>
    <dgm:cxn modelId="{B8A01DEE-219A-4F8B-AC1E-99BA8DC899F3}" srcId="{1C4E0D83-556B-4A7B-9577-14834D3EA069}" destId="{BBA52C67-A6CC-454E-95D1-8F5D9272C220}" srcOrd="2" destOrd="0" parTransId="{11F5CF3B-BB02-410A-9A23-EEEDF4F851A6}" sibTransId="{ED61D9A2-6A74-4254-B955-C2AC7CF36199}"/>
    <dgm:cxn modelId="{C9C9F2F0-8C9E-483A-A079-64BF1AA0961C}" type="presOf" srcId="{1C4E0D83-556B-4A7B-9577-14834D3EA069}" destId="{F052D083-78E1-41BC-86FA-9ABB7929A436}" srcOrd="0" destOrd="0" presId="urn:microsoft.com/office/officeart/2018/2/layout/IconVerticalSolidList"/>
    <dgm:cxn modelId="{A99B335A-4CF4-4856-8BE6-2ADE021F023C}" type="presParOf" srcId="{F052D083-78E1-41BC-86FA-9ABB7929A436}" destId="{B1F90446-3EE9-49B9-A20E-8C423E65D632}" srcOrd="0" destOrd="0" presId="urn:microsoft.com/office/officeart/2018/2/layout/IconVerticalSolidList"/>
    <dgm:cxn modelId="{8A0B3715-9F61-4AF7-A059-BB876C22089B}" type="presParOf" srcId="{B1F90446-3EE9-49B9-A20E-8C423E65D632}" destId="{36E82A6D-E40A-4A92-9BA4-18EEC2B36F56}" srcOrd="0" destOrd="0" presId="urn:microsoft.com/office/officeart/2018/2/layout/IconVerticalSolidList"/>
    <dgm:cxn modelId="{DB97C76B-C764-4B00-BA3B-FA3479D2BC64}" type="presParOf" srcId="{B1F90446-3EE9-49B9-A20E-8C423E65D632}" destId="{5D52BB99-D935-4EBD-BF58-F677E853E98C}" srcOrd="1" destOrd="0" presId="urn:microsoft.com/office/officeart/2018/2/layout/IconVerticalSolidList"/>
    <dgm:cxn modelId="{CD8724F0-F582-4D16-9BC7-DB6C235FF470}" type="presParOf" srcId="{B1F90446-3EE9-49B9-A20E-8C423E65D632}" destId="{7F95E025-5E30-405F-A5A2-71B2A2D204B3}" srcOrd="2" destOrd="0" presId="urn:microsoft.com/office/officeart/2018/2/layout/IconVerticalSolidList"/>
    <dgm:cxn modelId="{5C3B8685-B11B-4652-88F9-3ABD6B88540D}" type="presParOf" srcId="{B1F90446-3EE9-49B9-A20E-8C423E65D632}" destId="{C0A97316-C55B-42AE-9306-FB6D5D4F78E2}" srcOrd="3" destOrd="0" presId="urn:microsoft.com/office/officeart/2018/2/layout/IconVerticalSolidList"/>
    <dgm:cxn modelId="{AFF92D60-9766-48C5-8609-89C15250AFD9}" type="presParOf" srcId="{F052D083-78E1-41BC-86FA-9ABB7929A436}" destId="{5033646F-31B5-4E7A-A010-6E3CD1DF1943}" srcOrd="1" destOrd="0" presId="urn:microsoft.com/office/officeart/2018/2/layout/IconVerticalSolidList"/>
    <dgm:cxn modelId="{AD71BE14-C331-43F4-AD15-7C9F7FE66F15}" type="presParOf" srcId="{F052D083-78E1-41BC-86FA-9ABB7929A436}" destId="{C31B1377-A2E8-4713-82C9-8764F3A4396F}" srcOrd="2" destOrd="0" presId="urn:microsoft.com/office/officeart/2018/2/layout/IconVerticalSolidList"/>
    <dgm:cxn modelId="{E47C45C3-05F6-4990-8B97-F22C8A5BCF8E}" type="presParOf" srcId="{C31B1377-A2E8-4713-82C9-8764F3A4396F}" destId="{D647E007-64C3-492A-975B-06D61066FB57}" srcOrd="0" destOrd="0" presId="urn:microsoft.com/office/officeart/2018/2/layout/IconVerticalSolidList"/>
    <dgm:cxn modelId="{AEA4599F-1FF2-48CE-804A-0AF93A7474D0}" type="presParOf" srcId="{C31B1377-A2E8-4713-82C9-8764F3A4396F}" destId="{97A6AD23-C6E8-4045-A813-64DEB10AABF4}" srcOrd="1" destOrd="0" presId="urn:microsoft.com/office/officeart/2018/2/layout/IconVerticalSolidList"/>
    <dgm:cxn modelId="{384B50E7-10E0-4265-8498-905A6479AED9}" type="presParOf" srcId="{C31B1377-A2E8-4713-82C9-8764F3A4396F}" destId="{41E77B63-FF8F-4AEF-9FFD-9F532F6BD7C7}" srcOrd="2" destOrd="0" presId="urn:microsoft.com/office/officeart/2018/2/layout/IconVerticalSolidList"/>
    <dgm:cxn modelId="{DC8951AA-701C-426B-BABF-E894EF2FCFAD}" type="presParOf" srcId="{C31B1377-A2E8-4713-82C9-8764F3A4396F}" destId="{B0397AAD-582C-43B4-B63C-8FF03118EAB9}" srcOrd="3" destOrd="0" presId="urn:microsoft.com/office/officeart/2018/2/layout/IconVerticalSolidList"/>
    <dgm:cxn modelId="{04FD2CC5-62B1-4B14-B180-8F67A8DE8E57}" type="presParOf" srcId="{F052D083-78E1-41BC-86FA-9ABB7929A436}" destId="{BAF957CE-36D3-4E99-96D8-A64E3520DD86}" srcOrd="3" destOrd="0" presId="urn:microsoft.com/office/officeart/2018/2/layout/IconVerticalSolidList"/>
    <dgm:cxn modelId="{0EBCF4B6-5D7F-4883-98AC-4C43E9446DAA}" type="presParOf" srcId="{F052D083-78E1-41BC-86FA-9ABB7929A436}" destId="{D637EAAB-1937-427F-A734-E91D1B30F2A1}" srcOrd="4" destOrd="0" presId="urn:microsoft.com/office/officeart/2018/2/layout/IconVerticalSolidList"/>
    <dgm:cxn modelId="{8DB77860-FE63-4FA7-9B39-FAD7EDFE7B34}" type="presParOf" srcId="{D637EAAB-1937-427F-A734-E91D1B30F2A1}" destId="{D71A8246-4A4B-445A-BB86-4E852D141759}" srcOrd="0" destOrd="0" presId="urn:microsoft.com/office/officeart/2018/2/layout/IconVerticalSolidList"/>
    <dgm:cxn modelId="{1865BC06-9209-4916-8E8C-81F30DC6740D}" type="presParOf" srcId="{D637EAAB-1937-427F-A734-E91D1B30F2A1}" destId="{007CF130-ED79-424D-949E-D4D20BFA43B0}" srcOrd="1" destOrd="0" presId="urn:microsoft.com/office/officeart/2018/2/layout/IconVerticalSolidList"/>
    <dgm:cxn modelId="{1D85ED00-2653-4092-8B0E-BD50545E534C}" type="presParOf" srcId="{D637EAAB-1937-427F-A734-E91D1B30F2A1}" destId="{E8E9DF07-7F78-4950-988F-3A20BD68C01F}" srcOrd="2" destOrd="0" presId="urn:microsoft.com/office/officeart/2018/2/layout/IconVerticalSolidList"/>
    <dgm:cxn modelId="{88E6290B-8E3C-4050-A664-42B69CB02B6F}" type="presParOf" srcId="{D637EAAB-1937-427F-A734-E91D1B30F2A1}" destId="{CEB1AD2D-C4BD-4027-A574-3102E355C3EE}"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110624-32A7-43EB-9D3E-8DCC33A5F6C5}">
      <dsp:nvSpPr>
        <dsp:cNvPr id="0" name=""/>
        <dsp:cNvSpPr/>
      </dsp:nvSpPr>
      <dsp:spPr>
        <a:xfrm>
          <a:off x="0" y="531"/>
          <a:ext cx="10515600" cy="1244702"/>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16FDE3C-4296-4AA2-B706-9785A6BD51E3}">
      <dsp:nvSpPr>
        <dsp:cNvPr id="0" name=""/>
        <dsp:cNvSpPr/>
      </dsp:nvSpPr>
      <dsp:spPr>
        <a:xfrm>
          <a:off x="376522" y="280590"/>
          <a:ext cx="684586" cy="68458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DB49578-7046-4945-BFC1-339DC893F1F4}">
      <dsp:nvSpPr>
        <dsp:cNvPr id="0" name=""/>
        <dsp:cNvSpPr/>
      </dsp:nvSpPr>
      <dsp:spPr>
        <a:xfrm>
          <a:off x="1437631" y="531"/>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1022350">
            <a:lnSpc>
              <a:spcPct val="90000"/>
            </a:lnSpc>
            <a:spcBef>
              <a:spcPct val="0"/>
            </a:spcBef>
            <a:spcAft>
              <a:spcPct val="35000"/>
            </a:spcAft>
            <a:buNone/>
          </a:pPr>
          <a:r>
            <a:rPr lang="en-US" sz="2300" kern="1200" dirty="0"/>
            <a:t>If the rear boundary of the reaction zone maintains pace with the forward end of the reaction zone (the detonation shock front), then the detonation is sustained</a:t>
          </a:r>
        </a:p>
      </dsp:txBody>
      <dsp:txXfrm>
        <a:off x="1437631" y="531"/>
        <a:ext cx="9077968" cy="1244702"/>
      </dsp:txXfrm>
    </dsp:sp>
    <dsp:sp modelId="{7452865B-45AC-49F8-B5D1-F312FA598E52}">
      <dsp:nvSpPr>
        <dsp:cNvPr id="0" name=""/>
        <dsp:cNvSpPr/>
      </dsp:nvSpPr>
      <dsp:spPr>
        <a:xfrm>
          <a:off x="0" y="1556410"/>
          <a:ext cx="10515600" cy="1244702"/>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35F722E-BC68-45E9-A710-057735C3AB0B}">
      <dsp:nvSpPr>
        <dsp:cNvPr id="0" name=""/>
        <dsp:cNvSpPr/>
      </dsp:nvSpPr>
      <dsp:spPr>
        <a:xfrm>
          <a:off x="376522" y="1836468"/>
          <a:ext cx="684586" cy="68458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0836B6A-3D76-4E0F-8849-9A63E7CD2732}">
      <dsp:nvSpPr>
        <dsp:cNvPr id="0" name=""/>
        <dsp:cNvSpPr/>
      </dsp:nvSpPr>
      <dsp:spPr>
        <a:xfrm>
          <a:off x="1437631" y="1556410"/>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1022350">
            <a:lnSpc>
              <a:spcPct val="90000"/>
            </a:lnSpc>
            <a:spcBef>
              <a:spcPct val="0"/>
            </a:spcBef>
            <a:spcAft>
              <a:spcPct val="35000"/>
            </a:spcAft>
            <a:buNone/>
          </a:pPr>
          <a:r>
            <a:rPr lang="en-US" sz="2300" kern="1200"/>
            <a:t>If the flow conditions are sub sonic at the rear boundary then the reaction zone extends and the detonation becomes non-ideal.</a:t>
          </a:r>
        </a:p>
      </dsp:txBody>
      <dsp:txXfrm>
        <a:off x="1437631" y="1556410"/>
        <a:ext cx="9077968" cy="1244702"/>
      </dsp:txXfrm>
    </dsp:sp>
    <dsp:sp modelId="{9EC9A492-4031-4D95-A755-44B4FD9F3030}">
      <dsp:nvSpPr>
        <dsp:cNvPr id="0" name=""/>
        <dsp:cNvSpPr/>
      </dsp:nvSpPr>
      <dsp:spPr>
        <a:xfrm>
          <a:off x="0" y="3112289"/>
          <a:ext cx="10515600" cy="1244702"/>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EFD0225-CD50-40DD-A59E-9D5BBA1148AE}">
      <dsp:nvSpPr>
        <dsp:cNvPr id="0" name=""/>
        <dsp:cNvSpPr/>
      </dsp:nvSpPr>
      <dsp:spPr>
        <a:xfrm>
          <a:off x="376522" y="3392347"/>
          <a:ext cx="684586" cy="68458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EEA0830-4410-4889-B594-7A7E5F42807C}">
      <dsp:nvSpPr>
        <dsp:cNvPr id="0" name=""/>
        <dsp:cNvSpPr/>
      </dsp:nvSpPr>
      <dsp:spPr>
        <a:xfrm>
          <a:off x="1437631" y="3112289"/>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1022350">
            <a:lnSpc>
              <a:spcPct val="90000"/>
            </a:lnSpc>
            <a:spcBef>
              <a:spcPct val="0"/>
            </a:spcBef>
            <a:spcAft>
              <a:spcPct val="35000"/>
            </a:spcAft>
            <a:buNone/>
          </a:pPr>
          <a:r>
            <a:rPr lang="en-US" sz="2300" kern="1200"/>
            <a:t>This, therefore, leads to a minimum detonation pressure required to sustain an ideal detonation, which is known as the C-J point </a:t>
          </a:r>
        </a:p>
      </dsp:txBody>
      <dsp:txXfrm>
        <a:off x="1437631" y="3112289"/>
        <a:ext cx="9077968" cy="124470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6E82A6D-E40A-4A92-9BA4-18EEC2B36F56}">
      <dsp:nvSpPr>
        <dsp:cNvPr id="0" name=""/>
        <dsp:cNvSpPr/>
      </dsp:nvSpPr>
      <dsp:spPr>
        <a:xfrm>
          <a:off x="0" y="2698"/>
          <a:ext cx="10515600" cy="1285991"/>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D52BB99-D935-4EBD-BF58-F677E853E98C}">
      <dsp:nvSpPr>
        <dsp:cNvPr id="0" name=""/>
        <dsp:cNvSpPr/>
      </dsp:nvSpPr>
      <dsp:spPr>
        <a:xfrm>
          <a:off x="389012" y="292047"/>
          <a:ext cx="707986" cy="70729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0A97316-C55B-42AE-9306-FB6D5D4F78E2}">
      <dsp:nvSpPr>
        <dsp:cNvPr id="0" name=""/>
        <dsp:cNvSpPr/>
      </dsp:nvSpPr>
      <dsp:spPr>
        <a:xfrm>
          <a:off x="1486011" y="2698"/>
          <a:ext cx="8792377" cy="12872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6234" tIns="136234" rIns="136234" bIns="136234" numCol="1" spcCol="1270" anchor="ctr" anchorCtr="0">
          <a:noAutofit/>
        </a:bodyPr>
        <a:lstStyle/>
        <a:p>
          <a:pPr marL="0" lvl="0" indent="0" algn="l" defTabSz="1066800">
            <a:lnSpc>
              <a:spcPct val="90000"/>
            </a:lnSpc>
            <a:spcBef>
              <a:spcPct val="0"/>
            </a:spcBef>
            <a:spcAft>
              <a:spcPct val="35000"/>
            </a:spcAft>
            <a:buNone/>
          </a:pPr>
          <a:r>
            <a:rPr lang="en-GB" sz="2400" kern="1200" dirty="0"/>
            <a:t>In the strong detonation regime, the rarefaction wave overtakes and interacts with the detonation wave – it is not strictly feasible, and if so, transient.</a:t>
          </a:r>
          <a:endParaRPr lang="en-US" sz="2400" kern="1200" dirty="0"/>
        </a:p>
      </dsp:txBody>
      <dsp:txXfrm>
        <a:off x="1486011" y="2698"/>
        <a:ext cx="8792377" cy="1287248"/>
      </dsp:txXfrm>
    </dsp:sp>
    <dsp:sp modelId="{D647E007-64C3-492A-975B-06D61066FB57}">
      <dsp:nvSpPr>
        <dsp:cNvPr id="0" name=""/>
        <dsp:cNvSpPr/>
      </dsp:nvSpPr>
      <dsp:spPr>
        <a:xfrm>
          <a:off x="0" y="1535137"/>
          <a:ext cx="10515600" cy="1285991"/>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7A6AD23-C6E8-4045-A813-64DEB10AABF4}">
      <dsp:nvSpPr>
        <dsp:cNvPr id="0" name=""/>
        <dsp:cNvSpPr/>
      </dsp:nvSpPr>
      <dsp:spPr>
        <a:xfrm>
          <a:off x="389012" y="1824485"/>
          <a:ext cx="707986" cy="70729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0397AAD-582C-43B4-B63C-8FF03118EAB9}">
      <dsp:nvSpPr>
        <dsp:cNvPr id="0" name=""/>
        <dsp:cNvSpPr/>
      </dsp:nvSpPr>
      <dsp:spPr>
        <a:xfrm>
          <a:off x="1486011" y="1535137"/>
          <a:ext cx="8792377" cy="12872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6234" tIns="136234" rIns="136234" bIns="136234" numCol="1" spcCol="1270" anchor="ctr" anchorCtr="0">
          <a:noAutofit/>
        </a:bodyPr>
        <a:lstStyle/>
        <a:p>
          <a:pPr marL="0" lvl="0" indent="0" algn="l" defTabSz="1066800">
            <a:lnSpc>
              <a:spcPct val="90000"/>
            </a:lnSpc>
            <a:spcBef>
              <a:spcPct val="0"/>
            </a:spcBef>
            <a:spcAft>
              <a:spcPct val="35000"/>
            </a:spcAft>
            <a:buNone/>
          </a:pPr>
          <a:r>
            <a:rPr lang="en-GB" sz="2400" kern="1200" dirty="0"/>
            <a:t>At equilibrium (the C-J point), a supersonic final state is self-sustained because the rarefaction wave cannot overtake the detonation front. The distance from the shock front and rarefaction wave remains constant.</a:t>
          </a:r>
          <a:endParaRPr lang="en-US" sz="2400" kern="1200" dirty="0"/>
        </a:p>
      </dsp:txBody>
      <dsp:txXfrm>
        <a:off x="1486011" y="1535137"/>
        <a:ext cx="8792377" cy="1287248"/>
      </dsp:txXfrm>
    </dsp:sp>
    <dsp:sp modelId="{D71A8246-4A4B-445A-BB86-4E852D141759}">
      <dsp:nvSpPr>
        <dsp:cNvPr id="0" name=""/>
        <dsp:cNvSpPr/>
      </dsp:nvSpPr>
      <dsp:spPr>
        <a:xfrm>
          <a:off x="0" y="3067576"/>
          <a:ext cx="10515600" cy="1285991"/>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07CF130-ED79-424D-949E-D4D20BFA43B0}">
      <dsp:nvSpPr>
        <dsp:cNvPr id="0" name=""/>
        <dsp:cNvSpPr/>
      </dsp:nvSpPr>
      <dsp:spPr>
        <a:xfrm>
          <a:off x="389012" y="3356924"/>
          <a:ext cx="707986" cy="70729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EB1AD2D-C4BD-4027-A574-3102E355C3EE}">
      <dsp:nvSpPr>
        <dsp:cNvPr id="0" name=""/>
        <dsp:cNvSpPr/>
      </dsp:nvSpPr>
      <dsp:spPr>
        <a:xfrm>
          <a:off x="1486011" y="3067576"/>
          <a:ext cx="8792377" cy="12872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6234" tIns="136234" rIns="136234" bIns="136234" numCol="1" spcCol="1270" anchor="ctr" anchorCtr="0">
          <a:noAutofit/>
        </a:bodyPr>
        <a:lstStyle/>
        <a:p>
          <a:pPr marL="0" lvl="0" indent="0" algn="l" defTabSz="1066800">
            <a:lnSpc>
              <a:spcPct val="90000"/>
            </a:lnSpc>
            <a:spcBef>
              <a:spcPct val="0"/>
            </a:spcBef>
            <a:spcAft>
              <a:spcPct val="35000"/>
            </a:spcAft>
            <a:buNone/>
          </a:pPr>
          <a:r>
            <a:rPr lang="en-GB" sz="2400" kern="1200" dirty="0"/>
            <a:t>In a weak detonation "divergence" of the detonation and rarefaction waves is clearly seen. The rarefaction wave lags behind the shock wave, and the reaction zone length increases. Increasing the length of reaction zone takes energy away from the shock front.</a:t>
          </a:r>
          <a:endParaRPr lang="en-US" sz="2400" kern="1200" dirty="0"/>
        </a:p>
      </dsp:txBody>
      <dsp:txXfrm>
        <a:off x="1486011" y="3067576"/>
        <a:ext cx="8792377" cy="1287248"/>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9.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70C3845-DBF7-EA46-9A69-12178B975D64}" type="datetimeFigureOut">
              <a:rPr lang="en-US" smtClean="0"/>
              <a:t>3/10/26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A0126CA-006B-2740-A5FB-370B23BF5F2D}" type="slidenum">
              <a:rPr lang="en-US" smtClean="0"/>
              <a:t>‹#›</a:t>
            </a:fld>
            <a:endParaRPr lang="en-US" dirty="0"/>
          </a:p>
        </p:txBody>
      </p:sp>
    </p:spTree>
    <p:extLst>
      <p:ext uri="{BB962C8B-B14F-4D97-AF65-F5344CB8AC3E}">
        <p14:creationId xmlns:p14="http://schemas.microsoft.com/office/powerpoint/2010/main" val="20749935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8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8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lphaLcParenBoth"/>
            </a:pPr>
            <a:r>
              <a:rPr lang="en-GB" baseline="0" dirty="0"/>
              <a:t>Reflective </a:t>
            </a:r>
          </a:p>
          <a:p>
            <a:pPr marL="228600" indent="-228600">
              <a:buAutoNum type="alphaLcParenBoth"/>
            </a:pPr>
            <a:r>
              <a:rPr lang="en-GB" baseline="0" dirty="0"/>
              <a:t>Free Field</a:t>
            </a:r>
          </a:p>
          <a:p>
            <a:pPr marL="228600" indent="-228600">
              <a:buAutoNum type="alphaLcParenBoth"/>
            </a:pPr>
            <a:endParaRPr lang="en-GB" baseline="0" dirty="0"/>
          </a:p>
          <a:p>
            <a:pPr marL="0" indent="0">
              <a:buNone/>
            </a:pPr>
            <a:r>
              <a:rPr lang="en-GB" baseline="0" dirty="0"/>
              <a:t>Note in the free field the blast will pass by the body</a:t>
            </a:r>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B11FC8D-FEAC-3A4D-B17B-284E661AD230}"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41878360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Note</a:t>
            </a:r>
            <a:r>
              <a:rPr lang="en-GB" baseline="0" dirty="0"/>
              <a:t>: In PSI</a:t>
            </a:r>
          </a:p>
          <a:p>
            <a:endParaRPr lang="en-GB" baseline="0" dirty="0"/>
          </a:p>
          <a:p>
            <a:r>
              <a:rPr lang="en-GB" baseline="0" dirty="0"/>
              <a:t>Bowen Curves, or lethality curves</a:t>
            </a:r>
          </a:p>
          <a:p>
            <a:endParaRPr lang="en-GB" baseline="0" dirty="0"/>
          </a:p>
          <a:p>
            <a:r>
              <a:rPr lang="en-GB" sz="1200" b="0" i="0" u="none" strike="noStrike" kern="1200" baseline="0" dirty="0">
                <a:solidFill>
                  <a:schemeClr val="tx1"/>
                </a:solidFill>
                <a:latin typeface="+mn-lt"/>
                <a:ea typeface="+mn-ea"/>
                <a:cs typeface="+mn-cs"/>
              </a:rPr>
              <a:t>(Bowen J.G., Fletcher E.R., Richmond D.R., Estimate of Man’s Tolerance to Direct Effect of Air Blast , Lovelace Foundation of Medical Education and Research, 1968. </a:t>
            </a:r>
          </a:p>
          <a:p>
            <a:endParaRPr lang="en-GB" sz="1200" b="0" i="0" u="none" strike="noStrike" kern="1200" baseline="0" dirty="0">
              <a:solidFill>
                <a:schemeClr val="tx1"/>
              </a:solidFill>
              <a:latin typeface="+mn-lt"/>
              <a:ea typeface="+mn-ea"/>
              <a:cs typeface="+mn-cs"/>
            </a:endParaRPr>
          </a:p>
          <a:p>
            <a:r>
              <a:rPr lang="en-GB" sz="1200" b="0" i="0" u="none" strike="noStrike" kern="1200" baseline="0" dirty="0">
                <a:solidFill>
                  <a:schemeClr val="tx1"/>
                </a:solidFill>
                <a:latin typeface="+mn-lt"/>
                <a:ea typeface="+mn-ea"/>
                <a:cs typeface="+mn-cs"/>
              </a:rPr>
              <a:t>Been shown not to be the most accurate, some work being done currently to improve output.  Experiments very difficult / expensive to reproduce due to cost and ethics etc.</a:t>
            </a:r>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B11FC8D-FEAC-3A4D-B17B-284E661AD230}"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87199139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Note the</a:t>
            </a:r>
            <a:r>
              <a:rPr lang="en-GB" baseline="0" dirty="0"/>
              <a:t> difference in survival rate depending on orientation</a:t>
            </a:r>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B11FC8D-FEAC-3A4D-B17B-284E661AD230}"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21327207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Note the</a:t>
            </a:r>
            <a:r>
              <a:rPr lang="en-GB" baseline="0" dirty="0"/>
              <a:t> difference in survival rate depending on orientation</a:t>
            </a:r>
            <a:endParaRPr lang="en-GB" dirty="0"/>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B11FC8D-FEAC-3A4D-B17B-284E661AD230}"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77711575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velocity and distribution of fragments is affected by the point of initiation, the characteristics of the explosive, and by the geometry and mechanical properties of the case material. When an explosive detonates a shockwave of tens of GPa propagates within it over a period of microseconds and couples to the medium surrounding it (the case). The immense internal pressure causes an outward acceleration of the case material until it fails in tension and fragments. The shock transmitted through the material reflects at surfaces and causes local enhancement of the pressure. The velocity at which the case is driven outwards depends upon the explosive material used, and on the ratio of the mass of explosive to the mass of the case. The direction of motion tends to be normal to the surface, but modified by the direction of the incident detonation wave as indicated above.</a:t>
            </a:r>
          </a:p>
          <a:p>
            <a:endParaRPr lang="en-US" dirty="0"/>
          </a:p>
          <a:p>
            <a:r>
              <a:rPr lang="en-US" dirty="0"/>
              <a:t>The velocity of the departing fragments and their initial direction of travel may be readily estimated for simple geometries by the GURNEY and TAYLOR equations. They provide a good estimate from which more detailed computer design can progress.</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0411079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Gurney considered that the energy available from the explosive is partitioned between the KE of the detonation products and the KE of the fragments of the case. He considered several simple geometrical shapes such as cylinders and derived an equation for the initial static velocity.</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6010950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A7B7DD6-4E60-33D0-D318-52F241CBE26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CE5F2F1-AE29-3B25-1C7C-5951BE17E5C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FADACC8-54CB-4A9D-040A-18B4BF9DA37C}"/>
              </a:ext>
            </a:extLst>
          </p:cNvPr>
          <p:cNvSpPr>
            <a:spLocks noGrp="1"/>
          </p:cNvSpPr>
          <p:nvPr>
            <p:ph type="body" idx="1"/>
          </p:nvPr>
        </p:nvSpPr>
        <p:spPr/>
        <p:txBody>
          <a:bodyPr/>
          <a:lstStyle/>
          <a:p>
            <a:r>
              <a:rPr lang="en-US" dirty="0"/>
              <a:t>Around only 25% of the available energy released is used to fragment the case and impart KE to the fragments. The remainder creates a shock front and blast effects. The fragments are propelled at high velocity for a short distance and then pass through the decaying shock wave. The rate at which the velocity of the shock front decreases is much greater than the decrease in fragment velocity due to drag etc. Therefore the radius of fragmentation damage is much larger than the radius of blast damage.</a:t>
            </a:r>
          </a:p>
          <a:p>
            <a:endParaRPr lang="en-US" dirty="0"/>
          </a:p>
          <a:p>
            <a:r>
              <a:rPr lang="en-US" dirty="0"/>
              <a:t>It must be understood that the Gurney equation takes no account of mechanical properties of the case material and makes no judgment on the size of distribution of fragments. For example, a case breaking into two fragments has the same velocity as a case breaking in many pieces. There is obviously a huge difference in lethality here. Finally, Gurney doe not provide more than a single velocity where, in reality, there would be a variation in velocity along the length of the case.</a:t>
            </a:r>
          </a:p>
        </p:txBody>
      </p:sp>
      <p:sp>
        <p:nvSpPr>
          <p:cNvPr id="4" name="Slide Number Placeholder 3">
            <a:extLst>
              <a:ext uri="{FF2B5EF4-FFF2-40B4-BE49-F238E27FC236}">
                <a16:creationId xmlns:a16="http://schemas.microsoft.com/office/drawing/2014/main" id="{23BE0808-3E17-16C0-F460-D8D13A436727}"/>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9148807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4FD89C4-1E35-5C79-076E-2100F2108064}"/>
            </a:ext>
          </a:extLst>
        </p:cNvPr>
        <p:cNvGrpSpPr/>
        <p:nvPr/>
      </p:nvGrpSpPr>
      <p:grpSpPr>
        <a:xfrm>
          <a:off x="0" y="0"/>
          <a:ext cx="0" cy="0"/>
          <a:chOff x="0" y="0"/>
          <a:chExt cx="0" cy="0"/>
        </a:xfrm>
      </p:grpSpPr>
      <p:sp>
        <p:nvSpPr>
          <p:cNvPr id="21506" name="Slide Image Placeholder 1">
            <a:extLst>
              <a:ext uri="{FF2B5EF4-FFF2-40B4-BE49-F238E27FC236}">
                <a16:creationId xmlns:a16="http://schemas.microsoft.com/office/drawing/2014/main" id="{376C5D7F-A407-B43C-6AFC-AC6E09C56705}"/>
              </a:ext>
            </a:extLst>
          </p:cNvPr>
          <p:cNvSpPr>
            <a:spLocks noGrp="1" noRot="1" noChangeAspect="1" noChangeArrowheads="1" noTextEdit="1"/>
          </p:cNvSpPr>
          <p:nvPr>
            <p:ph type="sldImg"/>
          </p:nvPr>
        </p:nvSpPr>
        <p:spPr>
          <a:ln/>
        </p:spPr>
      </p:sp>
      <p:sp>
        <p:nvSpPr>
          <p:cNvPr id="21507" name="Notes Placeholder 2">
            <a:extLst>
              <a:ext uri="{FF2B5EF4-FFF2-40B4-BE49-F238E27FC236}">
                <a16:creationId xmlns:a16="http://schemas.microsoft.com/office/drawing/2014/main" id="{2853D42C-5E54-0374-8FF2-103E1ACD2A96}"/>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latin typeface="Arial" panose="020B0604020202020204" pitchFamily="34" charset="0"/>
              <a:ea typeface="ＭＳ Ｐゴシック" panose="020B0600070205080204" pitchFamily="34" charset="-128"/>
            </a:endParaRPr>
          </a:p>
        </p:txBody>
      </p:sp>
      <p:sp>
        <p:nvSpPr>
          <p:cNvPr id="21508" name="Slide Number Placeholder 3">
            <a:extLst>
              <a:ext uri="{FF2B5EF4-FFF2-40B4-BE49-F238E27FC236}">
                <a16:creationId xmlns:a16="http://schemas.microsoft.com/office/drawing/2014/main" id="{D460B6DE-40CA-E40D-7569-B610BEE2631F}"/>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2C955FB2-38CA-F049-87B9-31FF63540FC9}" type="slidenum">
              <a:rPr kumimoji="0" lang="en-GB" altLang="en-US" sz="1200" b="0" i="0" u="none" strike="noStrike" kern="1200" cap="none" spc="0" normalizeH="0" baseline="0" noProof="0" smtClean="0">
                <a:ln>
                  <a:noFill/>
                </a:ln>
                <a:solidFill>
                  <a:prstClr val="black"/>
                </a:solidFill>
                <a:effectLst/>
                <a:uLnTx/>
                <a:uFillTx/>
                <a:latin typeface="Arial" panose="020B0604020202020204" pitchFamily="34"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21</a:t>
            </a:fld>
            <a:endParaRPr kumimoji="0" lang="en-GB" altLang="en-US" sz="12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endParaRPr>
          </a:p>
        </p:txBody>
      </p:sp>
    </p:spTree>
    <p:extLst>
      <p:ext uri="{BB962C8B-B14F-4D97-AF65-F5344CB8AC3E}">
        <p14:creationId xmlns:p14="http://schemas.microsoft.com/office/powerpoint/2010/main" val="222875262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1C2F986-D752-A421-66CC-EFE2599559D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F971C47-8279-1533-B2F4-C1D523C1CEE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F92A599-9785-6DF8-8665-5A5B4CDD4D39}"/>
              </a:ext>
            </a:extLst>
          </p:cNvPr>
          <p:cNvSpPr>
            <a:spLocks noGrp="1"/>
          </p:cNvSpPr>
          <p:nvPr>
            <p:ph type="body" idx="1"/>
          </p:nvPr>
        </p:nvSpPr>
        <p:spPr/>
        <p:txBody>
          <a:bodyPr/>
          <a:lstStyle/>
          <a:p>
            <a:r>
              <a:rPr lang="en-US" dirty="0"/>
              <a:t>The fragments of a warhead travel outwards in a nearly perpendicular direction to the case but modified by the direction of the impinging detonation wave. They Taylor formula predicts fragment ejection angle and requires simply the relative positions of the point of initiation and of the fragment.</a:t>
            </a:r>
          </a:p>
        </p:txBody>
      </p:sp>
      <p:sp>
        <p:nvSpPr>
          <p:cNvPr id="4" name="Slide Number Placeholder 3">
            <a:extLst>
              <a:ext uri="{FF2B5EF4-FFF2-40B4-BE49-F238E27FC236}">
                <a16:creationId xmlns:a16="http://schemas.microsoft.com/office/drawing/2014/main" id="{1E9344D1-8E97-B44E-C4E7-DEED54565DA2}"/>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6167851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9794E2F-F431-966F-C34A-1CBA75F6FE6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4E79CCE-F93B-B26B-21E8-D26A700EB81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408FA1C-B587-A437-A1BA-9EAE2DCAC8C0}"/>
              </a:ext>
            </a:extLst>
          </p:cNvPr>
          <p:cNvSpPr>
            <a:spLocks noGrp="1"/>
          </p:cNvSpPr>
          <p:nvPr>
            <p:ph type="body" idx="1"/>
          </p:nvPr>
        </p:nvSpPr>
        <p:spPr/>
        <p:txBody>
          <a:bodyPr/>
          <a:lstStyle/>
          <a:p>
            <a:r>
              <a:rPr lang="en-US" dirty="0"/>
              <a:t>The fragments of a warhead travel outwards in a nearly perpendicular direction to the case but modified by the direction of the impinging detonation wave. They Taylor formula predicts fragment ejection angle and requires simply the relative positions of the point of initiation and of the fragment.</a:t>
            </a:r>
          </a:p>
        </p:txBody>
      </p:sp>
      <p:sp>
        <p:nvSpPr>
          <p:cNvPr id="4" name="Slide Number Placeholder 3">
            <a:extLst>
              <a:ext uri="{FF2B5EF4-FFF2-40B4-BE49-F238E27FC236}">
                <a16:creationId xmlns:a16="http://schemas.microsoft.com/office/drawing/2014/main" id="{FE34A7BA-5744-445E-86DA-5224E4863A30}"/>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3648224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From Bernoulli the force F acting on a body moving with velocity v through medium of density p is top equation. From newton F=ma and as such we iterate to the equation shown below</a:t>
            </a:r>
          </a:p>
        </p:txBody>
      </p:sp>
      <p:sp>
        <p:nvSpPr>
          <p:cNvPr id="4" name="Slide Number Placeholder 3"/>
          <p:cNvSpPr>
            <a:spLocks noGrp="1"/>
          </p:cNvSpPr>
          <p:nvPr>
            <p:ph type="sldNum" sz="quarter" idx="5"/>
          </p:nvPr>
        </p:nvSpPr>
        <p:spPr/>
        <p:txBody>
          <a:bodyPr/>
          <a:lstStyle/>
          <a:p>
            <a:fld id="{CA0126CA-006B-2740-A5FB-370B23BF5F2D}" type="slidenum">
              <a:rPr lang="en-US" smtClean="0"/>
              <a:t>28</a:t>
            </a:fld>
            <a:endParaRPr lang="en-US" dirty="0"/>
          </a:p>
        </p:txBody>
      </p:sp>
    </p:spTree>
    <p:extLst>
      <p:ext uri="{BB962C8B-B14F-4D97-AF65-F5344CB8AC3E}">
        <p14:creationId xmlns:p14="http://schemas.microsoft.com/office/powerpoint/2010/main" val="369507908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29</a:t>
            </a:fld>
            <a:endParaRPr lang="en-US" dirty="0"/>
          </a:p>
        </p:txBody>
      </p:sp>
    </p:spTree>
    <p:extLst>
      <p:ext uri="{BB962C8B-B14F-4D97-AF65-F5344CB8AC3E}">
        <p14:creationId xmlns:p14="http://schemas.microsoft.com/office/powerpoint/2010/main" val="91792563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32</a:t>
            </a:fld>
            <a:endParaRPr lang="en-US" dirty="0"/>
          </a:p>
        </p:txBody>
      </p:sp>
    </p:spTree>
    <p:extLst>
      <p:ext uri="{BB962C8B-B14F-4D97-AF65-F5344CB8AC3E}">
        <p14:creationId xmlns:p14="http://schemas.microsoft.com/office/powerpoint/2010/main" val="343374384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Upon detonation a spherical shockwave will be transmitted through the charge into the water. The water at the interface is accelerated violently and compressed, the shock wave then travelling outwards at high velocity. Initial velocity will be governed by the charge characteristics, but will attenuate rapidly (less so than in air) to the velocity of sound in water (1500 ms</a:t>
            </a:r>
            <a:r>
              <a:rPr lang="en-US" sz="1200" kern="1200" baseline="30000" dirty="0">
                <a:solidFill>
                  <a:schemeClr val="tx1"/>
                </a:solidFill>
                <a:effectLst/>
                <a:latin typeface="+mn-lt"/>
                <a:ea typeface="+mn-ea"/>
                <a:cs typeface="+mn-cs"/>
              </a:rPr>
              <a:t>-1</a:t>
            </a:r>
            <a:r>
              <a:rPr lang="en-US" sz="1200" kern="1200" dirty="0">
                <a:solidFill>
                  <a:schemeClr val="tx1"/>
                </a:solidFill>
                <a:effectLst/>
                <a:latin typeface="+mn-lt"/>
                <a:ea typeface="+mn-ea"/>
                <a:cs typeface="+mn-cs"/>
              </a:rPr>
              <a:t>). Primary shock pressures are virtually independent of depth and in close proximity to a vessel can cause significant damage.</a:t>
            </a:r>
            <a:endParaRPr lang="en-GB"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38</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191415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air, which is a medium of low density and high compressibility the primary shock wave is comparatively short-lived. It decays rapidly due to energy lost by irreversible heating of the air. As the hot, high pressure gaseous products expand immediately behind the primary shock wave that deposited heat energy is captured and contributes to the energy undertaking work compressing the surrounding air, which produces the blast wave. Thus beyond a few charge diameters from the explosion </a:t>
            </a:r>
            <a:r>
              <a:rPr lang="en-US" dirty="0" err="1"/>
              <a:t>centre</a:t>
            </a:r>
            <a:r>
              <a:rPr lang="en-US" dirty="0"/>
              <a:t> there is only one pressure wave to be considered. In water the transmission of shock wave energy is much more efficient because water is some 800 times more dense than air and its compressibility is correspondingly much less. Even so, at the very high shock pressures initially produced on detonation, some energy is lost by inelastic compression of the water.</a:t>
            </a:r>
          </a:p>
          <a:p>
            <a:endParaRPr lang="en-US" dirty="0"/>
          </a:p>
          <a:p>
            <a:r>
              <a:rPr lang="en-US" dirty="0"/>
              <a:t>This efficient transmission of the shock wave allows it to detach and travel away from the expanding gases. When a spherical charge of high explosive, centrally initiated, detonates at moderate depth in deep water, the corresponding spherical shock front travels radially through the charge and into the surrounding water. The water at the interface with the explosive is violently compressed and accelerated. The shock wave thus formed is propagated through the water at up to 5000 m s-1, becoming totally separated from the gas bubble which is expanding relatively slowly behind it. The velocity then decreases quickly to the sonic velocity in water of about 1500 m s-1.</a:t>
            </a:r>
          </a:p>
          <a:p>
            <a:endParaRPr lang="en-US" dirty="0"/>
          </a:p>
          <a:p>
            <a:r>
              <a:rPr lang="en-US" dirty="0"/>
              <a:t>The shock pressure within the explosive charge may be more than 250 kbar but the acoustic impedance mismatch at the interface of the detonation products and the water causes a rarefaction wave to be reflected back into the detonation sphere. Because of this the initial shock wave pressure is approximately one half of the detonation pressure, say 125kbar. The difference between shock pressures in air and water from identical explosive charges is shown above.</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Under reasonably good conditions an observer above the water surface can see the manifestation of these separate effects. The primary shock wave from the detonating charge can be seen fleetingly as a rapidly expanding ring of apparently darkened water, often called the 'slick'. This ring is caused by the reflected shock wave pressure momentarily flattening ripples on the surface. Directly above the explosion point, if it is not too deep, a dome of spray appears due to spalling of the water surface as the primary shock wave is reflected. Finally comes the plume of water thrown up by the gas bubble </a:t>
            </a:r>
            <a:r>
              <a:rPr lang="en-GB" sz="1800" dirty="0">
                <a:effectLst/>
                <a:latin typeface="ArialMT"/>
              </a:rPr>
              <a:t>venting at the surface. The shape and size of the plume varies with the depth of the explosion, and a charge at great depth does not create one. </a:t>
            </a:r>
            <a:r>
              <a:rPr lang="en-GB" sz="1800">
                <a:effectLst/>
                <a:latin typeface="ArialMT"/>
              </a:rPr>
              <a:t>These observations will be difficult to separate if the explosion takes place in shallow water. </a:t>
            </a:r>
            <a:endParaRPr lang="en-GB"/>
          </a:p>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41</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5494276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detonation also produces a nucleus of hot gases which expand radially. The high pressure (about 20% of that remaining after the primary shock wave has passed into the water) will expand the bubble despite the inertia and relative incompressibility of the water surrounding it. Expansion will continue at a rate of about 100 ms</a:t>
            </a:r>
            <a:r>
              <a:rPr lang="en-US" sz="1200" kern="1200" baseline="30000" dirty="0">
                <a:solidFill>
                  <a:schemeClr val="tx1"/>
                </a:solidFill>
                <a:effectLst/>
                <a:latin typeface="+mn-lt"/>
                <a:ea typeface="+mn-ea"/>
                <a:cs typeface="+mn-cs"/>
              </a:rPr>
              <a:t>-1</a:t>
            </a:r>
            <a:r>
              <a:rPr lang="en-US" sz="1200" kern="1200" dirty="0">
                <a:solidFill>
                  <a:schemeClr val="tx1"/>
                </a:solidFill>
                <a:effectLst/>
                <a:latin typeface="+mn-lt"/>
                <a:ea typeface="+mn-ea"/>
                <a:cs typeface="+mn-cs"/>
              </a:rPr>
              <a:t> until a point where the gases have cooled adiabatically to the extent where the pressure of the ambient water acting inwards exceeds the outward pressure. At this point the bubble will contract rapidly inwards until it is compressed to the extent where adiabatic heating of the gases causes it to expand once more. In this manner a series of bubble oscillations are generated with ever-decreasing amplitude. Each one is accompanied by considerable water flow around the bubble, which impart high kinetic energy to the water in the form of a shock pulse quite different to the primary shockwave. The time scale of bubble pulses and their ability to inflict damage upon a vessel are much longer in relation to the initial detonation, although physics dictates that it is probably only the first two or three bubble pulses which are effective.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pulsation of the bubble causes considerable flow movement of the water surrounding it. Migration takes place mainly when the bubble is at its minimum volume. Expands, forced away, contracts, drawn towards. This is because the flow of water towards the bubble surface is on the side facing the rigid boundary when the bubble contracts and the flow moves the bubble towards the boundary. With each contraction the bubble moves towards the boundary with increasing speed.  </a:t>
            </a:r>
            <a:endParaRPr lang="en-GB"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42</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4808639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way by which damage is caused during underwater detonations can be either by the explosive charge being in intimate contact with the vessel (such as a limpet mine, contact sea mine or torpedo), where the detonation shock wave does the damage, or at stand-off where the bubble pulse plays its part. Aside successive shock pulses being generated in the water as the bubble rises, the bubble also migrates towards a rigid boundary (a ship for example) as it rises, effectively causing a hollow-charge effect to the ship’s hull as it comes into contact. Additionally, cavitation caused by aeration of the water by the bubble as it surfaces causes the ship to bend under its own weight.  </a:t>
            </a:r>
            <a:endParaRPr lang="en-GB"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43</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6930396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Whilst the detonation of the ammonium nitrate takes place over microseconds, the oxidation reactions above occur over milliseconds and increase both the heat of explosion and time period for the ammonium nitrate to do the work. The better the homogeneity, the greater the amount of aluminium that is able to react and stoichiometry suggests that the optimum balance should be 18%. Any more than that and the aluminium is detracting from the contribution of the ammonium nitrate. Experimentally, it is reported that the power of ammonium nitrate is increased in weight percentages up to 16% aluminium with a subsequent decrease from that point whereby no detonation was observed at all for aluminium percentages at 40% or higher.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Journal of </a:t>
            </a:r>
            <a:r>
              <a:rPr lang="en-GB" sz="1200" kern="1200" dirty="0" err="1">
                <a:solidFill>
                  <a:schemeClr val="tx1"/>
                </a:solidFill>
                <a:effectLst/>
                <a:latin typeface="+mn-lt"/>
                <a:ea typeface="+mn-ea"/>
                <a:cs typeface="+mn-cs"/>
              </a:rPr>
              <a:t>Elementology</a:t>
            </a:r>
            <a:r>
              <a:rPr lang="en-GB" sz="1200" kern="1200" dirty="0">
                <a:solidFill>
                  <a:schemeClr val="tx1"/>
                </a:solidFill>
                <a:effectLst/>
                <a:latin typeface="+mn-lt"/>
                <a:ea typeface="+mn-ea"/>
                <a:cs typeface="+mn-cs"/>
              </a:rPr>
              <a:t> 2016.21.3.1073. A. Zygmunt, K. </a:t>
            </a:r>
            <a:r>
              <a:rPr lang="en-GB" sz="1200" kern="1200" dirty="0" err="1">
                <a:solidFill>
                  <a:schemeClr val="tx1"/>
                </a:solidFill>
                <a:effectLst/>
                <a:latin typeface="+mn-lt"/>
                <a:ea typeface="+mn-ea"/>
                <a:cs typeface="+mn-cs"/>
              </a:rPr>
              <a:t>Ganczyk</a:t>
            </a:r>
            <a:r>
              <a:rPr lang="en-GB" sz="1200" kern="1200" dirty="0">
                <a:solidFill>
                  <a:schemeClr val="tx1"/>
                </a:solidFill>
                <a:effectLst/>
                <a:latin typeface="+mn-lt"/>
                <a:ea typeface="+mn-ea"/>
                <a:cs typeface="+mn-cs"/>
              </a:rPr>
              <a:t>, A. </a:t>
            </a:r>
            <a:r>
              <a:rPr lang="en-GB" sz="1200" kern="1200" dirty="0" err="1">
                <a:solidFill>
                  <a:schemeClr val="tx1"/>
                </a:solidFill>
                <a:effectLst/>
                <a:latin typeface="+mn-lt"/>
                <a:ea typeface="+mn-ea"/>
                <a:cs typeface="+mn-cs"/>
              </a:rPr>
              <a:t>Kastankiewicz</a:t>
            </a:r>
            <a:r>
              <a:rPr lang="en-GB" sz="1200" kern="1200" dirty="0">
                <a:solidFill>
                  <a:schemeClr val="tx1"/>
                </a:solidFill>
                <a:effectLst/>
                <a:latin typeface="+mn-lt"/>
                <a:ea typeface="+mn-ea"/>
                <a:cs typeface="+mn-cs"/>
              </a:rPr>
              <a:t>, K. </a:t>
            </a:r>
            <a:r>
              <a:rPr lang="en-GB" sz="1200" kern="1200" dirty="0" err="1">
                <a:solidFill>
                  <a:schemeClr val="tx1"/>
                </a:solidFill>
                <a:effectLst/>
                <a:latin typeface="+mn-lt"/>
                <a:ea typeface="+mn-ea"/>
                <a:cs typeface="+mn-cs"/>
              </a:rPr>
              <a:t>Cieslak</a:t>
            </a:r>
            <a:r>
              <a:rPr lang="en-GB" sz="1200" kern="1200" dirty="0">
                <a:solidFill>
                  <a:schemeClr val="tx1"/>
                </a:solidFill>
                <a:effectLst/>
                <a:latin typeface="+mn-lt"/>
                <a:ea typeface="+mn-ea"/>
                <a:cs typeface="+mn-cs"/>
              </a:rPr>
              <a:t>, T. </a:t>
            </a:r>
            <a:r>
              <a:rPr lang="en-GB" sz="1200" kern="1200" dirty="0" err="1">
                <a:solidFill>
                  <a:schemeClr val="tx1"/>
                </a:solidFill>
                <a:effectLst/>
                <a:latin typeface="+mn-lt"/>
                <a:ea typeface="+mn-ea"/>
                <a:cs typeface="+mn-cs"/>
              </a:rPr>
              <a:t>Golofit</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Application and properties of aluminium in primary and secondary explosives.</a:t>
            </a:r>
            <a:endParaRPr lang="en-GB"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45</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5740623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addition of powdered metals to explosives is a widely used method of improving their energetic efficiency. When used appropriately, the metal powder provides the source of increasing the work ability of the mixture and its sensitivity to mechanical stimuli. This means that non-ideal explosives become more sensitive due to the addition of metal powders. For example, the addition of </a:t>
            </a:r>
            <a:r>
              <a:rPr lang="en-US" sz="1200" kern="1200" dirty="0" err="1">
                <a:solidFill>
                  <a:schemeClr val="tx1"/>
                </a:solidFill>
                <a:effectLst/>
                <a:latin typeface="+mn-lt"/>
                <a:ea typeface="+mn-ea"/>
                <a:cs typeface="+mn-cs"/>
              </a:rPr>
              <a:t>aluminium</a:t>
            </a:r>
            <a:r>
              <a:rPr lang="en-US" sz="1200" kern="1200" dirty="0">
                <a:solidFill>
                  <a:schemeClr val="tx1"/>
                </a:solidFill>
                <a:effectLst/>
                <a:latin typeface="+mn-lt"/>
                <a:ea typeface="+mn-ea"/>
                <a:cs typeface="+mn-cs"/>
              </a:rPr>
              <a:t> powder (up to a certain percentage) to ammonium nitrate has a number of effects:</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pPr lvl="0"/>
            <a:r>
              <a:rPr lang="en-US" sz="1200" kern="1200" dirty="0">
                <a:solidFill>
                  <a:schemeClr val="tx1"/>
                </a:solidFill>
                <a:effectLst/>
                <a:latin typeface="+mn-lt"/>
                <a:ea typeface="+mn-ea"/>
                <a:cs typeface="+mn-cs"/>
              </a:rPr>
              <a:t>It improves oxygen balance;</a:t>
            </a:r>
            <a:endParaRPr lang="en-GB" sz="1200" kern="1200" dirty="0">
              <a:solidFill>
                <a:schemeClr val="tx1"/>
              </a:solidFill>
              <a:effectLst/>
              <a:latin typeface="+mn-lt"/>
              <a:ea typeface="+mn-ea"/>
              <a:cs typeface="+mn-cs"/>
            </a:endParaRPr>
          </a:p>
          <a:p>
            <a:pPr lvl="0"/>
            <a:r>
              <a:rPr lang="en-US" sz="1200" kern="1200" dirty="0">
                <a:solidFill>
                  <a:schemeClr val="tx1"/>
                </a:solidFill>
                <a:effectLst/>
                <a:latin typeface="+mn-lt"/>
                <a:ea typeface="+mn-ea"/>
                <a:cs typeface="+mn-cs"/>
              </a:rPr>
              <a:t>It increases the heat of explosion Q (almost doubles it);</a:t>
            </a:r>
            <a:endParaRPr lang="en-GB" sz="1200" kern="1200" dirty="0">
              <a:solidFill>
                <a:schemeClr val="tx1"/>
              </a:solidFill>
              <a:effectLst/>
              <a:latin typeface="+mn-lt"/>
              <a:ea typeface="+mn-ea"/>
              <a:cs typeface="+mn-cs"/>
            </a:endParaRPr>
          </a:p>
          <a:p>
            <a:pPr lvl="0"/>
            <a:r>
              <a:rPr lang="en-US" sz="1200" kern="1200" dirty="0">
                <a:solidFill>
                  <a:schemeClr val="tx1"/>
                </a:solidFill>
                <a:effectLst/>
                <a:latin typeface="+mn-lt"/>
                <a:ea typeface="+mn-ea"/>
                <a:cs typeface="+mn-cs"/>
              </a:rPr>
              <a:t>It drives down gas volume according to the % added;</a:t>
            </a:r>
            <a:endParaRPr lang="en-GB" sz="1200" kern="1200" dirty="0">
              <a:solidFill>
                <a:schemeClr val="tx1"/>
              </a:solidFill>
              <a:effectLst/>
              <a:latin typeface="+mn-lt"/>
              <a:ea typeface="+mn-ea"/>
              <a:cs typeface="+mn-cs"/>
            </a:endParaRPr>
          </a:p>
          <a:p>
            <a:pPr lvl="0"/>
            <a:r>
              <a:rPr lang="en-US" sz="1200" kern="1200" dirty="0">
                <a:solidFill>
                  <a:schemeClr val="tx1"/>
                </a:solidFill>
                <a:effectLst/>
                <a:latin typeface="+mn-lt"/>
                <a:ea typeface="+mn-ea"/>
                <a:cs typeface="+mn-cs"/>
              </a:rPr>
              <a:t>It reduces the detonation pressure but prolongs the positive impulse, thereby allowing expanding gases to do more work;</a:t>
            </a:r>
            <a:endParaRPr lang="en-GB" sz="1200" kern="1200" dirty="0">
              <a:solidFill>
                <a:schemeClr val="tx1"/>
              </a:solidFill>
              <a:effectLst/>
              <a:latin typeface="+mn-lt"/>
              <a:ea typeface="+mn-ea"/>
              <a:cs typeface="+mn-cs"/>
            </a:endParaRPr>
          </a:p>
          <a:p>
            <a:pPr lvl="0"/>
            <a:r>
              <a:rPr lang="en-US" sz="1200" kern="1200" dirty="0">
                <a:solidFill>
                  <a:schemeClr val="tx1"/>
                </a:solidFill>
                <a:effectLst/>
                <a:latin typeface="+mn-lt"/>
                <a:ea typeface="+mn-ea"/>
                <a:cs typeface="+mn-cs"/>
              </a:rPr>
              <a:t>The power effect will increase until there is an appreciable reaction with carbon monoxide to the extent that power effects will begin to diminish.</a:t>
            </a:r>
            <a:endParaRPr lang="en-GB" sz="1200" kern="1200" dirty="0">
              <a:solidFill>
                <a:schemeClr val="tx1"/>
              </a:solidFill>
              <a:effectLst/>
              <a:latin typeface="+mn-lt"/>
              <a:ea typeface="+mn-ea"/>
              <a:cs typeface="+mn-cs"/>
            </a:endParaRPr>
          </a:p>
          <a:p>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So, additives such as </a:t>
            </a:r>
            <a:r>
              <a:rPr lang="en-US" sz="1200" kern="1200" dirty="0" err="1">
                <a:solidFill>
                  <a:schemeClr val="tx1"/>
                </a:solidFill>
                <a:effectLst/>
                <a:latin typeface="+mn-lt"/>
                <a:ea typeface="+mn-ea"/>
                <a:cs typeface="+mn-cs"/>
              </a:rPr>
              <a:t>aluminium</a:t>
            </a:r>
            <a:r>
              <a:rPr lang="en-US" sz="1200" kern="1200" dirty="0">
                <a:solidFill>
                  <a:schemeClr val="tx1"/>
                </a:solidFill>
                <a:effectLst/>
                <a:latin typeface="+mn-lt"/>
                <a:ea typeface="+mn-ea"/>
                <a:cs typeface="+mn-cs"/>
              </a:rPr>
              <a:t>, magnesium, </a:t>
            </a:r>
            <a:r>
              <a:rPr lang="en-US" sz="1200" kern="1200" dirty="0" err="1">
                <a:solidFill>
                  <a:schemeClr val="tx1"/>
                </a:solidFill>
                <a:effectLst/>
                <a:latin typeface="+mn-lt"/>
                <a:ea typeface="+mn-ea"/>
                <a:cs typeface="+mn-cs"/>
              </a:rPr>
              <a:t>sulphur</a:t>
            </a:r>
            <a:r>
              <a:rPr lang="en-US" sz="1200" kern="1200" dirty="0">
                <a:solidFill>
                  <a:schemeClr val="tx1"/>
                </a:solidFill>
                <a:effectLst/>
                <a:latin typeface="+mn-lt"/>
                <a:ea typeface="+mn-ea"/>
                <a:cs typeface="+mn-cs"/>
              </a:rPr>
              <a:t>, zinc and boron all have an effect on the power and sensitivity of HME. But there are limitations. </a:t>
            </a:r>
            <a:r>
              <a:rPr lang="en-GB" sz="1200" b="1" u="sng" kern="1200" dirty="0">
                <a:solidFill>
                  <a:schemeClr val="tx1"/>
                </a:solidFill>
                <a:effectLst/>
                <a:latin typeface="+mn-lt"/>
                <a:ea typeface="+mn-ea"/>
                <a:cs typeface="+mn-cs"/>
              </a:rPr>
              <a:t>Table</a:t>
            </a:r>
            <a:r>
              <a:rPr lang="en-US" sz="1200" kern="1200" dirty="0">
                <a:solidFill>
                  <a:schemeClr val="tx1"/>
                </a:solidFill>
                <a:effectLst/>
                <a:latin typeface="+mn-lt"/>
                <a:ea typeface="+mn-ea"/>
                <a:cs typeface="+mn-cs"/>
              </a:rPr>
              <a:t> is a well-documented account of the effects of </a:t>
            </a:r>
            <a:r>
              <a:rPr lang="en-US" sz="1200" kern="1200" dirty="0" err="1">
                <a:solidFill>
                  <a:schemeClr val="tx1"/>
                </a:solidFill>
                <a:effectLst/>
                <a:latin typeface="+mn-lt"/>
                <a:ea typeface="+mn-ea"/>
                <a:cs typeface="+mn-cs"/>
              </a:rPr>
              <a:t>aluminium</a:t>
            </a:r>
            <a:r>
              <a:rPr lang="en-US" sz="1200" kern="1200" dirty="0">
                <a:solidFill>
                  <a:schemeClr val="tx1"/>
                </a:solidFill>
                <a:effectLst/>
                <a:latin typeface="+mn-lt"/>
                <a:ea typeface="+mn-ea"/>
                <a:cs typeface="+mn-cs"/>
              </a:rPr>
              <a:t> on the explosive power of TNT and one of the principal reasons for its use in military applications to optimize the effects of the bubble pulse produced in underwater explosions.</a:t>
            </a:r>
            <a:r>
              <a:rPr lang="en-GB" sz="1200" kern="1200" dirty="0">
                <a:solidFill>
                  <a:schemeClr val="tx1"/>
                </a:solidFill>
                <a:effectLst/>
                <a:latin typeface="+mn-lt"/>
                <a:ea typeface="+mn-ea"/>
                <a:cs typeface="+mn-cs"/>
              </a:rPr>
              <a:t>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However, the table does not describe the reaction mechanism or explain the point at which the performance of the explosive cannot be optimised further. </a:t>
            </a:r>
            <a:r>
              <a:rPr lang="en-US" sz="1200" kern="1200" dirty="0">
                <a:solidFill>
                  <a:schemeClr val="tx1"/>
                </a:solidFill>
                <a:effectLst/>
                <a:latin typeface="+mn-lt"/>
                <a:ea typeface="+mn-ea"/>
                <a:cs typeface="+mn-cs"/>
              </a:rPr>
              <a:t>Ultimately, performance is very dependent upon the particle size of the metal powder used, its reactivity with the oxidizer and the volume added. For an increase in detonation velocity for example, the particle size must be less than the width of the CJ-plane. If not, then oxidation takes place after the passage of the CJ-plane, meaning that the powder dilutes the active chemical density which is driving the detonation reaction, as opposed to improving it. Ultimately, we want a fine powder that contributes to both detonation velocity and/or gas volume but how is this achieved when a detonation event takes place in microseconds and the oxidation of metal powders perhaps in milliseconds? I provide one example: a secondary military explosive (RDX and </a:t>
            </a:r>
            <a:r>
              <a:rPr lang="en-US" sz="1200" kern="1200" dirty="0" err="1">
                <a:solidFill>
                  <a:schemeClr val="tx1"/>
                </a:solidFill>
                <a:effectLst/>
                <a:latin typeface="+mn-lt"/>
                <a:ea typeface="+mn-ea"/>
                <a:cs typeface="+mn-cs"/>
              </a:rPr>
              <a:t>aluminium</a:t>
            </a:r>
            <a:r>
              <a:rPr lang="en-US" sz="1200" kern="1200" dirty="0">
                <a:solidFill>
                  <a:schemeClr val="tx1"/>
                </a:solidFill>
                <a:effectLst/>
                <a:latin typeface="+mn-lt"/>
                <a:ea typeface="+mn-ea"/>
                <a:cs typeface="+mn-cs"/>
              </a:rPr>
              <a:t>)</a:t>
            </a:r>
            <a:r>
              <a:rPr lang="en-GB" dirty="0">
                <a:effectLst/>
              </a:rPr>
              <a:t> </a:t>
            </a:r>
            <a:endParaRPr lang="en-US" sz="1200" kern="1200" dirty="0">
              <a:solidFill>
                <a:schemeClr val="tx1"/>
              </a:solidFill>
              <a:effectLst/>
              <a:latin typeface="+mn-lt"/>
              <a:ea typeface="+mn-ea"/>
              <a:cs typeface="+mn-cs"/>
            </a:endParaRPr>
          </a:p>
          <a:p>
            <a:endParaRPr lang="en-US" sz="1200" kern="1200" dirty="0">
              <a:solidFill>
                <a:schemeClr val="tx1"/>
              </a:solidFill>
              <a:effectLst/>
              <a:latin typeface="+mn-lt"/>
              <a:ea typeface="+mn-ea"/>
              <a:cs typeface="+mn-cs"/>
            </a:endParaRPr>
          </a:p>
          <a:p>
            <a:endParaRPr lang="en-US" sz="1200" kern="1200" dirty="0">
              <a:solidFill>
                <a:schemeClr val="tx1"/>
              </a:solidFill>
              <a:effectLst/>
              <a:latin typeface="+mn-lt"/>
              <a:ea typeface="+mn-ea"/>
              <a:cs typeface="+mn-cs"/>
            </a:endParaRPr>
          </a:p>
          <a:p>
            <a:endParaRPr lang="en-US"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Orlenko</a:t>
            </a:r>
            <a:r>
              <a:rPr lang="en-GB" sz="1200" kern="1200" dirty="0">
                <a:solidFill>
                  <a:schemeClr val="tx1"/>
                </a:solidFill>
                <a:effectLst/>
                <a:latin typeface="+mn-lt"/>
                <a:ea typeface="+mn-ea"/>
                <a:cs typeface="+mn-cs"/>
              </a:rPr>
              <a:t> L.P., Physics of explosion (in Russian), </a:t>
            </a:r>
            <a:r>
              <a:rPr lang="en-GB" sz="1200" kern="1200" dirty="0" err="1">
                <a:solidFill>
                  <a:schemeClr val="tx1"/>
                </a:solidFill>
                <a:effectLst/>
                <a:latin typeface="+mn-lt"/>
                <a:ea typeface="+mn-ea"/>
                <a:cs typeface="+mn-cs"/>
              </a:rPr>
              <a:t>Nauka</a:t>
            </a:r>
            <a:r>
              <a:rPr lang="en-GB" sz="1200" kern="1200" dirty="0">
                <a:solidFill>
                  <a:schemeClr val="tx1"/>
                </a:solidFill>
                <a:effectLst/>
                <a:latin typeface="+mn-lt"/>
                <a:ea typeface="+mn-ea"/>
                <a:cs typeface="+mn-cs"/>
              </a:rPr>
              <a:t>, Moscow 2004</a:t>
            </a:r>
          </a:p>
          <a:p>
            <a:r>
              <a:rPr lang="en-GB" sz="1200" i="1" kern="1200" dirty="0">
                <a:solidFill>
                  <a:schemeClr val="tx1"/>
                </a:solidFill>
                <a:effectLst/>
                <a:latin typeface="+mn-lt"/>
                <a:ea typeface="+mn-ea"/>
                <a:cs typeface="+mn-cs"/>
              </a:rPr>
              <a:t>The Chemistry of Explosives.</a:t>
            </a:r>
            <a:r>
              <a:rPr lang="en-GB" sz="1200" kern="1200" dirty="0">
                <a:solidFill>
                  <a:schemeClr val="tx1"/>
                </a:solidFill>
                <a:effectLst/>
                <a:latin typeface="+mn-lt"/>
                <a:ea typeface="+mn-ea"/>
                <a:cs typeface="+mn-cs"/>
              </a:rPr>
              <a:t> 3</a:t>
            </a:r>
            <a:r>
              <a:rPr lang="en-GB" sz="1200" kern="1200" baseline="30000" dirty="0">
                <a:solidFill>
                  <a:schemeClr val="tx1"/>
                </a:solidFill>
                <a:effectLst/>
                <a:latin typeface="+mn-lt"/>
                <a:ea typeface="+mn-ea"/>
                <a:cs typeface="+mn-cs"/>
              </a:rPr>
              <a:t>rd</a:t>
            </a:r>
            <a:r>
              <a:rPr lang="en-GB" sz="1200" kern="1200" dirty="0">
                <a:solidFill>
                  <a:schemeClr val="tx1"/>
                </a:solidFill>
                <a:effectLst/>
                <a:latin typeface="+mn-lt"/>
                <a:ea typeface="+mn-ea"/>
                <a:cs typeface="+mn-cs"/>
              </a:rPr>
              <a:t> Edition. J </a:t>
            </a:r>
            <a:r>
              <a:rPr lang="en-GB" sz="1200" kern="1200" dirty="0" err="1">
                <a:solidFill>
                  <a:schemeClr val="tx1"/>
                </a:solidFill>
                <a:effectLst/>
                <a:latin typeface="+mn-lt"/>
                <a:ea typeface="+mn-ea"/>
                <a:cs typeface="+mn-cs"/>
              </a:rPr>
              <a:t>Akhavan</a:t>
            </a:r>
            <a:r>
              <a:rPr lang="en-GB" sz="1200" kern="1200" dirty="0">
                <a:solidFill>
                  <a:schemeClr val="tx1"/>
                </a:solidFill>
                <a:effectLst/>
                <a:latin typeface="+mn-lt"/>
                <a:ea typeface="+mn-ea"/>
                <a:cs typeface="+mn-cs"/>
              </a:rPr>
              <a:t>. RSC Publishing 2011. Pg 113. </a:t>
            </a:r>
          </a:p>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46</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2684920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Adiabatic is a thermodynamic term meaning an absence of heat transfer. Strain rate is the change in deformation over time. It basically means the change in distance of layers of metal over time. </a:t>
            </a:r>
          </a:p>
        </p:txBody>
      </p:sp>
      <p:sp>
        <p:nvSpPr>
          <p:cNvPr id="4" name="Slide Number Placeholder 3"/>
          <p:cNvSpPr>
            <a:spLocks noGrp="1"/>
          </p:cNvSpPr>
          <p:nvPr>
            <p:ph type="sldNum" sz="quarter" idx="5"/>
          </p:nvPr>
        </p:nvSpPr>
        <p:spPr/>
        <p:txBody>
          <a:bodyPr/>
          <a:lstStyle/>
          <a:p>
            <a:fld id="{CA0126CA-006B-2740-A5FB-370B23BF5F2D}" type="slidenum">
              <a:rPr lang="en-US" smtClean="0"/>
              <a:t>48</a:t>
            </a:fld>
            <a:endParaRPr lang="en-US" dirty="0"/>
          </a:p>
        </p:txBody>
      </p:sp>
    </p:spTree>
    <p:extLst>
      <p:ext uri="{BB962C8B-B14F-4D97-AF65-F5344CB8AC3E}">
        <p14:creationId xmlns:p14="http://schemas.microsoft.com/office/powerpoint/2010/main" val="181206120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There are several methods by which a target will fail when subject to an impact. Spalling is very common and a result of wave reflection from the rear face of the plate. It is common for materials stronger in compression. Scabbing is similar to spalling, but the fracture results predominantly from large plate deformation, which begins a crack at a local inhomogeneity (such as an inclusion). Brittle fracture occurs in weak and lower density targets. Radial cracking is common in ceramic type materials where the tensile strength is lower than the compressive strength. Plugging occurs in materials that are fairly ductile and usually when the projectile impact velocity is very close to the ballistic limit. It is due to the formation of adiabatic shear (Zener and Holloman 1944). Petaling occurs when the radial and circumferential stresses are high and the impact velocity of the projectile is close to the ballistic limit.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49</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26129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Adiabatic is a thermodynamic term meaning an absence of heat transfer</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50</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9142369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52</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7690816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So far, the theoretical study has focused on the first and the third regimes. There has been little known about the second response region due to the complexity of this problem. </a:t>
            </a: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54</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0050050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difficulty of this work is to construct an appropriate theoretical model for the second region (transition zone). This is due to the complicated penetration mechanism in this region involving large plastic deformation in projectile head leading to the reduction of its length, blunted head resulting in the increase of target resistance and the weakening of penetration capability. If erosion happens, the penetration depth will decline sharply, almost halved. What's more, it is a relatively narrow velocity range, almost 100 m/s–200 m/s, in which penetrator head changes easily from large deformation to erosion. Such velocity range is 892 m/s–1042 m/s, 967 m/s–1037 m/s and 1086 m/s–1174 m/s respectively, in the experiments of spherical nosed steel rods impacting the aluminum targets. In the case of penetration by tungsten projectiles, the velocity range is 695 m/s–785 m/s.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55</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652082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Note that Cu and Zn have melting points of 1084 and 420 degrees, whilst tungsten has a melting point of 3400 degrees. Nickel 1453. Alloyed steel around 1400 – 1500 degrees.</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59</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0495873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60</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7319314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61</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0394150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For a jet the maximum performance is at about 4CD standoff. The jet requires an air path of 2CD to fully form. For most weapons there is a 3CD stand-off. EFP are insensitive to stand-off and with a good shape can achieve penetration performance out to 1000 CD. This is helpful for OTA using proximity fuzing systems.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62</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00497876"/>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For a precision charge perhaps 2 – 8CD</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63</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39692714"/>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Density of liner. The more dense the cone material the deeper the penetration. At constant stand-off the effect of the liner and target material can be predicted using the Hill, Mott and Pack (1944) equation for hydrodynamic penetration. For ductile metal liners where L is fairly similar, the equation correctly predicts penetration in cone density order. We can also predict for aluminium armours, or armours less dense than steel.</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64</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80726818"/>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66</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27798843"/>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67</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59252484"/>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68</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67807901"/>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69</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6535024"/>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70</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06810258"/>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72</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624059"/>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73</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95663063"/>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74</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17920971"/>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77</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20658694"/>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78</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78561973"/>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80</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11319358"/>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83</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53992056"/>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85</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1141323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0.x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oleObject" Target="../embeddings/oleObject2.bin"/><Relationship Id="rId1" Type="http://schemas.openxmlformats.org/officeDocument/2006/relationships/slideMaster" Target="../slideMasters/slideMaster8.xml"/></Relationships>
</file>

<file path=ppt/slideLayouts/_rels/slideLayout41.x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oleObject" Target="../embeddings/oleObject2.bin"/><Relationship Id="rId1" Type="http://schemas.openxmlformats.org/officeDocument/2006/relationships/slideMaster" Target="../slideMasters/slideMaster8.xml"/></Relationships>
</file>

<file path=ppt/slideLayouts/_rels/slideLayout42.x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oleObject" Target="../embeddings/oleObject2.bin"/><Relationship Id="rId1" Type="http://schemas.openxmlformats.org/officeDocument/2006/relationships/slideMaster" Target="../slideMasters/slideMaster8.xml"/></Relationships>
</file>

<file path=ppt/slideLayouts/_rels/slideLayout43.x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oleObject" Target="../embeddings/oleObject2.bin"/><Relationship Id="rId1" Type="http://schemas.openxmlformats.org/officeDocument/2006/relationships/slideMaster" Target="../slideMasters/slideMaster8.xml"/></Relationships>
</file>

<file path=ppt/slideLayouts/_rels/slideLayout44.x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oleObject" Target="../embeddings/oleObject3.bin"/><Relationship Id="rId1" Type="http://schemas.openxmlformats.org/officeDocument/2006/relationships/slideMaster" Target="../slideMasters/slideMaster8.xml"/></Relationships>
</file>

<file path=ppt/slideLayouts/_rels/slideLayout45.x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oleObject" Target="../embeddings/oleObject3.bin"/><Relationship Id="rId1" Type="http://schemas.openxmlformats.org/officeDocument/2006/relationships/slideMaster" Target="../slideMasters/slideMaster8.xml"/></Relationships>
</file>

<file path=ppt/slideLayouts/_rels/slideLayout46.x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oleObject" Target="../embeddings/oleObject3.bin"/><Relationship Id="rId1" Type="http://schemas.openxmlformats.org/officeDocument/2006/relationships/slideMaster" Target="../slideMasters/slideMaster8.xml"/></Relationships>
</file>

<file path=ppt/slideLayouts/_rels/slideLayout47.x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oleObject" Target="../embeddings/oleObject3.bin"/><Relationship Id="rId1" Type="http://schemas.openxmlformats.org/officeDocument/2006/relationships/slideMaster" Target="../slideMasters/slideMaster8.xml"/></Relationships>
</file>

<file path=ppt/slideLayouts/_rels/slideLayout48.x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oleObject" Target="../embeddings/oleObject3.bin"/><Relationship Id="rId1" Type="http://schemas.openxmlformats.org/officeDocument/2006/relationships/slideMaster" Target="../slideMasters/slideMaster8.xml"/></Relationships>
</file>

<file path=ppt/slideLayouts/_rels/slideLayout49.x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oleObject" Target="../embeddings/oleObject3.bin"/><Relationship Id="rId1" Type="http://schemas.openxmlformats.org/officeDocument/2006/relationships/slideMaster" Target="../slideMasters/slideMaster8.xml"/></Relationships>
</file>

<file path=ppt/slideLayouts/_rels/slideLayout50.x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oleObject" Target="../embeddings/oleObject3.bin"/><Relationship Id="rId1" Type="http://schemas.openxmlformats.org/officeDocument/2006/relationships/slideMaster" Target="../slideMasters/slideMaster8.xml"/></Relationships>
</file>

<file path=ppt/slideLayouts/_rels/slideLayout51.x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oleObject" Target="../embeddings/oleObject1.bin"/><Relationship Id="rId1" Type="http://schemas.openxmlformats.org/officeDocument/2006/relationships/slideMaster" Target="../slideMasters/slideMaster8.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4089386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13748837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242364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E626C9-4724-4F91-3767-E99595B961D8}"/>
              </a:ext>
            </a:extLst>
          </p:cNvPr>
          <p:cNvSpPr>
            <a:spLocks noGrp="1"/>
          </p:cNvSpPr>
          <p:nvPr>
            <p:ph type="ctrTitle"/>
          </p:nvPr>
        </p:nvSpPr>
        <p:spPr>
          <a:xfrm>
            <a:off x="1524000" y="1122363"/>
            <a:ext cx="9144000" cy="2387600"/>
          </a:xfrm>
        </p:spPr>
        <p:txBody>
          <a:bodyPr anchor="b"/>
          <a:lstStyle>
            <a:lvl1pPr algn="ctr">
              <a:defRPr sz="4500"/>
            </a:lvl1pPr>
          </a:lstStyle>
          <a:p>
            <a:r>
              <a:rPr lang="en-GB"/>
              <a:t>Click to edit Master title style</a:t>
            </a:r>
            <a:endParaRPr lang="en-US"/>
          </a:p>
        </p:txBody>
      </p:sp>
      <p:sp>
        <p:nvSpPr>
          <p:cNvPr id="3" name="Subtitle 2">
            <a:extLst>
              <a:ext uri="{FF2B5EF4-FFF2-40B4-BE49-F238E27FC236}">
                <a16:creationId xmlns:a16="http://schemas.microsoft.com/office/drawing/2014/main" id="{FB9BCECB-90D4-DBD1-D05D-68145F4421B7}"/>
              </a:ext>
            </a:extLst>
          </p:cNvPr>
          <p:cNvSpPr>
            <a:spLocks noGrp="1"/>
          </p:cNvSpPr>
          <p:nvPr>
            <p:ph type="subTitle" idx="1"/>
          </p:nvPr>
        </p:nvSpPr>
        <p:spPr>
          <a:xfrm>
            <a:off x="1524000" y="3602038"/>
            <a:ext cx="9144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CDBEEF14-005D-946A-FD2A-73A46FB98C86}"/>
              </a:ext>
            </a:extLst>
          </p:cNvPr>
          <p:cNvSpPr>
            <a:spLocks noGrp="1"/>
          </p:cNvSpPr>
          <p:nvPr>
            <p:ph type="dt" sz="half" idx="10"/>
          </p:nvPr>
        </p:nvSpPr>
        <p:spPr/>
        <p:txBody>
          <a:bodyPr/>
          <a:lstStyle/>
          <a:p>
            <a:fld id="{74BF62B2-6EBA-3D49-A7D9-64DF5F739A73}" type="datetimeFigureOut">
              <a:rPr lang="en-US" smtClean="0"/>
              <a:t>3/10/26</a:t>
            </a:fld>
            <a:endParaRPr lang="en-US"/>
          </a:p>
        </p:txBody>
      </p:sp>
      <p:sp>
        <p:nvSpPr>
          <p:cNvPr id="5" name="Footer Placeholder 4">
            <a:extLst>
              <a:ext uri="{FF2B5EF4-FFF2-40B4-BE49-F238E27FC236}">
                <a16:creationId xmlns:a16="http://schemas.microsoft.com/office/drawing/2014/main" id="{4347BAE7-4E39-8C11-DD3F-64F9ECEDE4B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58450E5-2DD4-C7EF-5F85-3563754537D9}"/>
              </a:ext>
            </a:extLst>
          </p:cNvPr>
          <p:cNvSpPr>
            <a:spLocks noGrp="1"/>
          </p:cNvSpPr>
          <p:nvPr>
            <p:ph type="sldNum" sz="quarter" idx="12"/>
          </p:nvPr>
        </p:nvSpPr>
        <p:spPr/>
        <p:txBody>
          <a:bodyPr/>
          <a:lstStyle/>
          <a:p>
            <a:fld id="{2F8CF623-17FF-6540-BBC4-2432FA54A92F}" type="slidenum">
              <a:rPr lang="en-US" smtClean="0"/>
              <a:t>‹#›</a:t>
            </a:fld>
            <a:endParaRPr lang="en-US"/>
          </a:p>
        </p:txBody>
      </p:sp>
    </p:spTree>
    <p:extLst>
      <p:ext uri="{BB962C8B-B14F-4D97-AF65-F5344CB8AC3E}">
        <p14:creationId xmlns:p14="http://schemas.microsoft.com/office/powerpoint/2010/main" val="12433171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2E0427-6F47-51E4-66A7-50E54173ABC3}"/>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58ACCFB-57B9-D9B3-0166-B3CFAF3C306D}"/>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1079437-BD5B-FB98-D38C-0FB1F8A95A6B}"/>
              </a:ext>
            </a:extLst>
          </p:cNvPr>
          <p:cNvSpPr>
            <a:spLocks noGrp="1"/>
          </p:cNvSpPr>
          <p:nvPr>
            <p:ph type="dt" sz="half" idx="10"/>
          </p:nvPr>
        </p:nvSpPr>
        <p:spPr/>
        <p:txBody>
          <a:bodyPr/>
          <a:lstStyle/>
          <a:p>
            <a:fld id="{74BF62B2-6EBA-3D49-A7D9-64DF5F739A73}" type="datetimeFigureOut">
              <a:rPr lang="en-US" smtClean="0"/>
              <a:t>3/10/26</a:t>
            </a:fld>
            <a:endParaRPr lang="en-US"/>
          </a:p>
        </p:txBody>
      </p:sp>
      <p:sp>
        <p:nvSpPr>
          <p:cNvPr id="5" name="Footer Placeholder 4">
            <a:extLst>
              <a:ext uri="{FF2B5EF4-FFF2-40B4-BE49-F238E27FC236}">
                <a16:creationId xmlns:a16="http://schemas.microsoft.com/office/drawing/2014/main" id="{DE6CF427-04A8-B4FF-AAA5-3F1BEE4148E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46DD8A2-26C4-31BA-9CF9-82E38A621F8A}"/>
              </a:ext>
            </a:extLst>
          </p:cNvPr>
          <p:cNvSpPr>
            <a:spLocks noGrp="1"/>
          </p:cNvSpPr>
          <p:nvPr>
            <p:ph type="sldNum" sz="quarter" idx="12"/>
          </p:nvPr>
        </p:nvSpPr>
        <p:spPr/>
        <p:txBody>
          <a:bodyPr/>
          <a:lstStyle/>
          <a:p>
            <a:fld id="{2F8CF623-17FF-6540-BBC4-2432FA54A92F}" type="slidenum">
              <a:rPr lang="en-US" smtClean="0"/>
              <a:t>‹#›</a:t>
            </a:fld>
            <a:endParaRPr lang="en-US"/>
          </a:p>
        </p:txBody>
      </p:sp>
    </p:spTree>
    <p:extLst>
      <p:ext uri="{BB962C8B-B14F-4D97-AF65-F5344CB8AC3E}">
        <p14:creationId xmlns:p14="http://schemas.microsoft.com/office/powerpoint/2010/main" val="16584536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79BE04-F314-1E58-C832-E055DF14FE1E}"/>
              </a:ext>
            </a:extLst>
          </p:cNvPr>
          <p:cNvSpPr>
            <a:spLocks noGrp="1"/>
          </p:cNvSpPr>
          <p:nvPr>
            <p:ph type="title"/>
          </p:nvPr>
        </p:nvSpPr>
        <p:spPr>
          <a:xfrm>
            <a:off x="831851" y="1709740"/>
            <a:ext cx="10515600" cy="2852737"/>
          </a:xfrm>
        </p:spPr>
        <p:txBody>
          <a:bodyPr anchor="b"/>
          <a:lstStyle>
            <a:lvl1pPr>
              <a:defRPr sz="45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FEDA2688-76E4-CAAF-AAE8-3429C76B1F64}"/>
              </a:ext>
            </a:extLst>
          </p:cNvPr>
          <p:cNvSpPr>
            <a:spLocks noGrp="1"/>
          </p:cNvSpPr>
          <p:nvPr>
            <p:ph type="body" idx="1"/>
          </p:nvPr>
        </p:nvSpPr>
        <p:spPr>
          <a:xfrm>
            <a:off x="831851" y="4589465"/>
            <a:ext cx="105156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548448C6-905C-3345-8ACD-298D1899DB5D}"/>
              </a:ext>
            </a:extLst>
          </p:cNvPr>
          <p:cNvSpPr>
            <a:spLocks noGrp="1"/>
          </p:cNvSpPr>
          <p:nvPr>
            <p:ph type="dt" sz="half" idx="10"/>
          </p:nvPr>
        </p:nvSpPr>
        <p:spPr/>
        <p:txBody>
          <a:bodyPr/>
          <a:lstStyle/>
          <a:p>
            <a:fld id="{74BF62B2-6EBA-3D49-A7D9-64DF5F739A73}" type="datetimeFigureOut">
              <a:rPr lang="en-US" smtClean="0"/>
              <a:t>3/10/26</a:t>
            </a:fld>
            <a:endParaRPr lang="en-US"/>
          </a:p>
        </p:txBody>
      </p:sp>
      <p:sp>
        <p:nvSpPr>
          <p:cNvPr id="5" name="Footer Placeholder 4">
            <a:extLst>
              <a:ext uri="{FF2B5EF4-FFF2-40B4-BE49-F238E27FC236}">
                <a16:creationId xmlns:a16="http://schemas.microsoft.com/office/drawing/2014/main" id="{53E7C57A-8D27-E8C3-201E-ABA5AFA645A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E65A815-E9FE-614E-6871-D0DE9F63B339}"/>
              </a:ext>
            </a:extLst>
          </p:cNvPr>
          <p:cNvSpPr>
            <a:spLocks noGrp="1"/>
          </p:cNvSpPr>
          <p:nvPr>
            <p:ph type="sldNum" sz="quarter" idx="12"/>
          </p:nvPr>
        </p:nvSpPr>
        <p:spPr/>
        <p:txBody>
          <a:bodyPr/>
          <a:lstStyle/>
          <a:p>
            <a:fld id="{2F8CF623-17FF-6540-BBC4-2432FA54A92F}" type="slidenum">
              <a:rPr lang="en-US" smtClean="0"/>
              <a:t>‹#›</a:t>
            </a:fld>
            <a:endParaRPr lang="en-US"/>
          </a:p>
        </p:txBody>
      </p:sp>
    </p:spTree>
    <p:extLst>
      <p:ext uri="{BB962C8B-B14F-4D97-AF65-F5344CB8AC3E}">
        <p14:creationId xmlns:p14="http://schemas.microsoft.com/office/powerpoint/2010/main" val="6614469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D514DE-82DD-BD6F-613E-21179843B5C6}"/>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A737D95-B9F7-6F8B-16B7-5D014328D1AB}"/>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757A0DA-D801-B47B-34FB-3E1659DD03E8}"/>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F0DE3089-27F2-A6E7-97A3-40C6E690145D}"/>
              </a:ext>
            </a:extLst>
          </p:cNvPr>
          <p:cNvSpPr>
            <a:spLocks noGrp="1"/>
          </p:cNvSpPr>
          <p:nvPr>
            <p:ph type="dt" sz="half" idx="10"/>
          </p:nvPr>
        </p:nvSpPr>
        <p:spPr/>
        <p:txBody>
          <a:bodyPr/>
          <a:lstStyle/>
          <a:p>
            <a:fld id="{74BF62B2-6EBA-3D49-A7D9-64DF5F739A73}" type="datetimeFigureOut">
              <a:rPr lang="en-US" smtClean="0"/>
              <a:t>3/10/26</a:t>
            </a:fld>
            <a:endParaRPr lang="en-US"/>
          </a:p>
        </p:txBody>
      </p:sp>
      <p:sp>
        <p:nvSpPr>
          <p:cNvPr id="6" name="Footer Placeholder 5">
            <a:extLst>
              <a:ext uri="{FF2B5EF4-FFF2-40B4-BE49-F238E27FC236}">
                <a16:creationId xmlns:a16="http://schemas.microsoft.com/office/drawing/2014/main" id="{378CDBAC-CA64-63CE-936C-A39C2A0AA49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49B6D5D-D749-DE63-180E-4730FEEEACBD}"/>
              </a:ext>
            </a:extLst>
          </p:cNvPr>
          <p:cNvSpPr>
            <a:spLocks noGrp="1"/>
          </p:cNvSpPr>
          <p:nvPr>
            <p:ph type="sldNum" sz="quarter" idx="12"/>
          </p:nvPr>
        </p:nvSpPr>
        <p:spPr/>
        <p:txBody>
          <a:bodyPr/>
          <a:lstStyle/>
          <a:p>
            <a:fld id="{2F8CF623-17FF-6540-BBC4-2432FA54A92F}" type="slidenum">
              <a:rPr lang="en-US" smtClean="0"/>
              <a:t>‹#›</a:t>
            </a:fld>
            <a:endParaRPr lang="en-US"/>
          </a:p>
        </p:txBody>
      </p:sp>
    </p:spTree>
    <p:extLst>
      <p:ext uri="{BB962C8B-B14F-4D97-AF65-F5344CB8AC3E}">
        <p14:creationId xmlns:p14="http://schemas.microsoft.com/office/powerpoint/2010/main" val="41018193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5B9C0D-829E-190A-6FD6-4A79BB65B28D}"/>
              </a:ext>
            </a:extLst>
          </p:cNvPr>
          <p:cNvSpPr>
            <a:spLocks noGrp="1"/>
          </p:cNvSpPr>
          <p:nvPr>
            <p:ph type="title"/>
          </p:nvPr>
        </p:nvSpPr>
        <p:spPr>
          <a:xfrm>
            <a:off x="839788" y="365127"/>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39E58B5-0997-CF25-7E7A-D09E3EAF2658}"/>
              </a:ext>
            </a:extLst>
          </p:cNvPr>
          <p:cNvSpPr>
            <a:spLocks noGrp="1"/>
          </p:cNvSpPr>
          <p:nvPr>
            <p:ph type="body" idx="1"/>
          </p:nvPr>
        </p:nvSpPr>
        <p:spPr>
          <a:xfrm>
            <a:off x="839789" y="1681163"/>
            <a:ext cx="5157787"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4" name="Content Placeholder 3">
            <a:extLst>
              <a:ext uri="{FF2B5EF4-FFF2-40B4-BE49-F238E27FC236}">
                <a16:creationId xmlns:a16="http://schemas.microsoft.com/office/drawing/2014/main" id="{0093B12D-FC11-72D4-3F94-1E887E4A4922}"/>
              </a:ext>
            </a:extLst>
          </p:cNvPr>
          <p:cNvSpPr>
            <a:spLocks noGrp="1"/>
          </p:cNvSpPr>
          <p:nvPr>
            <p:ph sz="half" idx="2"/>
          </p:nvPr>
        </p:nvSpPr>
        <p:spPr>
          <a:xfrm>
            <a:off x="839789"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7999783D-5ED7-AF42-9288-70A23D99C637}"/>
              </a:ext>
            </a:extLst>
          </p:cNvPr>
          <p:cNvSpPr>
            <a:spLocks noGrp="1"/>
          </p:cNvSpPr>
          <p:nvPr>
            <p:ph type="body" sz="quarter" idx="3"/>
          </p:nvPr>
        </p:nvSpPr>
        <p:spPr>
          <a:xfrm>
            <a:off x="6172201" y="1681163"/>
            <a:ext cx="5183188"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6" name="Content Placeholder 5">
            <a:extLst>
              <a:ext uri="{FF2B5EF4-FFF2-40B4-BE49-F238E27FC236}">
                <a16:creationId xmlns:a16="http://schemas.microsoft.com/office/drawing/2014/main" id="{5C6DBF3E-887D-8CFF-C02A-16330527A876}"/>
              </a:ext>
            </a:extLst>
          </p:cNvPr>
          <p:cNvSpPr>
            <a:spLocks noGrp="1"/>
          </p:cNvSpPr>
          <p:nvPr>
            <p:ph sz="quarter" idx="4"/>
          </p:nvPr>
        </p:nvSpPr>
        <p:spPr>
          <a:xfrm>
            <a:off x="6172201"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D54E780F-5807-E0CE-CC71-2DD5B191215B}"/>
              </a:ext>
            </a:extLst>
          </p:cNvPr>
          <p:cNvSpPr>
            <a:spLocks noGrp="1"/>
          </p:cNvSpPr>
          <p:nvPr>
            <p:ph type="dt" sz="half" idx="10"/>
          </p:nvPr>
        </p:nvSpPr>
        <p:spPr/>
        <p:txBody>
          <a:bodyPr/>
          <a:lstStyle/>
          <a:p>
            <a:fld id="{74BF62B2-6EBA-3D49-A7D9-64DF5F739A73}" type="datetimeFigureOut">
              <a:rPr lang="en-US" smtClean="0"/>
              <a:t>3/10/26</a:t>
            </a:fld>
            <a:endParaRPr lang="en-US"/>
          </a:p>
        </p:txBody>
      </p:sp>
      <p:sp>
        <p:nvSpPr>
          <p:cNvPr id="8" name="Footer Placeholder 7">
            <a:extLst>
              <a:ext uri="{FF2B5EF4-FFF2-40B4-BE49-F238E27FC236}">
                <a16:creationId xmlns:a16="http://schemas.microsoft.com/office/drawing/2014/main" id="{9FE7A180-4D99-80E4-AD73-43E7D7C3C3F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D820F70-282D-446E-2C0C-570EE658C7D6}"/>
              </a:ext>
            </a:extLst>
          </p:cNvPr>
          <p:cNvSpPr>
            <a:spLocks noGrp="1"/>
          </p:cNvSpPr>
          <p:nvPr>
            <p:ph type="sldNum" sz="quarter" idx="12"/>
          </p:nvPr>
        </p:nvSpPr>
        <p:spPr/>
        <p:txBody>
          <a:bodyPr/>
          <a:lstStyle/>
          <a:p>
            <a:fld id="{2F8CF623-17FF-6540-BBC4-2432FA54A92F}" type="slidenum">
              <a:rPr lang="en-US" smtClean="0"/>
              <a:t>‹#›</a:t>
            </a:fld>
            <a:endParaRPr lang="en-US"/>
          </a:p>
        </p:txBody>
      </p:sp>
    </p:spTree>
    <p:extLst>
      <p:ext uri="{BB962C8B-B14F-4D97-AF65-F5344CB8AC3E}">
        <p14:creationId xmlns:p14="http://schemas.microsoft.com/office/powerpoint/2010/main" val="6506446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228B1E-58B0-AB13-F717-5121F8B248DB}"/>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A27C7612-077D-5B4A-5F3A-EB76813E9125}"/>
              </a:ext>
            </a:extLst>
          </p:cNvPr>
          <p:cNvSpPr>
            <a:spLocks noGrp="1"/>
          </p:cNvSpPr>
          <p:nvPr>
            <p:ph type="dt" sz="half" idx="10"/>
          </p:nvPr>
        </p:nvSpPr>
        <p:spPr/>
        <p:txBody>
          <a:bodyPr/>
          <a:lstStyle/>
          <a:p>
            <a:fld id="{74BF62B2-6EBA-3D49-A7D9-64DF5F739A73}" type="datetimeFigureOut">
              <a:rPr lang="en-US" smtClean="0"/>
              <a:t>3/10/26</a:t>
            </a:fld>
            <a:endParaRPr lang="en-US"/>
          </a:p>
        </p:txBody>
      </p:sp>
      <p:sp>
        <p:nvSpPr>
          <p:cNvPr id="4" name="Footer Placeholder 3">
            <a:extLst>
              <a:ext uri="{FF2B5EF4-FFF2-40B4-BE49-F238E27FC236}">
                <a16:creationId xmlns:a16="http://schemas.microsoft.com/office/drawing/2014/main" id="{1A81A809-5AA7-AA91-9D3E-EC4F1C5BA20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6A3572B3-6B2C-25EB-4B14-05C8A3FA3CC6}"/>
              </a:ext>
            </a:extLst>
          </p:cNvPr>
          <p:cNvSpPr>
            <a:spLocks noGrp="1"/>
          </p:cNvSpPr>
          <p:nvPr>
            <p:ph type="sldNum" sz="quarter" idx="12"/>
          </p:nvPr>
        </p:nvSpPr>
        <p:spPr/>
        <p:txBody>
          <a:bodyPr/>
          <a:lstStyle/>
          <a:p>
            <a:fld id="{2F8CF623-17FF-6540-BBC4-2432FA54A92F}" type="slidenum">
              <a:rPr lang="en-US" smtClean="0"/>
              <a:t>‹#›</a:t>
            </a:fld>
            <a:endParaRPr lang="en-US"/>
          </a:p>
        </p:txBody>
      </p:sp>
    </p:spTree>
    <p:extLst>
      <p:ext uri="{BB962C8B-B14F-4D97-AF65-F5344CB8AC3E}">
        <p14:creationId xmlns:p14="http://schemas.microsoft.com/office/powerpoint/2010/main" val="166417615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FCDB7CF-3DEC-0A00-6F26-15C46123F5FA}"/>
              </a:ext>
            </a:extLst>
          </p:cNvPr>
          <p:cNvSpPr>
            <a:spLocks noGrp="1"/>
          </p:cNvSpPr>
          <p:nvPr>
            <p:ph type="dt" sz="half" idx="10"/>
          </p:nvPr>
        </p:nvSpPr>
        <p:spPr/>
        <p:txBody>
          <a:bodyPr/>
          <a:lstStyle/>
          <a:p>
            <a:fld id="{74BF62B2-6EBA-3D49-A7D9-64DF5F739A73}" type="datetimeFigureOut">
              <a:rPr lang="en-US" smtClean="0"/>
              <a:t>3/10/26</a:t>
            </a:fld>
            <a:endParaRPr lang="en-US"/>
          </a:p>
        </p:txBody>
      </p:sp>
      <p:sp>
        <p:nvSpPr>
          <p:cNvPr id="3" name="Footer Placeholder 2">
            <a:extLst>
              <a:ext uri="{FF2B5EF4-FFF2-40B4-BE49-F238E27FC236}">
                <a16:creationId xmlns:a16="http://schemas.microsoft.com/office/drawing/2014/main" id="{3D19D9C2-76AC-3EA9-B252-4AC0C3C58AA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CF8AF799-E2E6-9876-0589-BB22DE8A4B40}"/>
              </a:ext>
            </a:extLst>
          </p:cNvPr>
          <p:cNvSpPr>
            <a:spLocks noGrp="1"/>
          </p:cNvSpPr>
          <p:nvPr>
            <p:ph type="sldNum" sz="quarter" idx="12"/>
          </p:nvPr>
        </p:nvSpPr>
        <p:spPr/>
        <p:txBody>
          <a:bodyPr/>
          <a:lstStyle/>
          <a:p>
            <a:fld id="{2F8CF623-17FF-6540-BBC4-2432FA54A92F}" type="slidenum">
              <a:rPr lang="en-US" smtClean="0"/>
              <a:t>‹#›</a:t>
            </a:fld>
            <a:endParaRPr lang="en-US"/>
          </a:p>
        </p:txBody>
      </p:sp>
    </p:spTree>
    <p:extLst>
      <p:ext uri="{BB962C8B-B14F-4D97-AF65-F5344CB8AC3E}">
        <p14:creationId xmlns:p14="http://schemas.microsoft.com/office/powerpoint/2010/main" val="396055530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F5347E-CB95-C58E-D55B-5B51967046B6}"/>
              </a:ext>
            </a:extLst>
          </p:cNvPr>
          <p:cNvSpPr>
            <a:spLocks noGrp="1"/>
          </p:cNvSpPr>
          <p:nvPr>
            <p:ph type="title"/>
          </p:nvPr>
        </p:nvSpPr>
        <p:spPr>
          <a:xfrm>
            <a:off x="839788" y="457200"/>
            <a:ext cx="3932237" cy="1600200"/>
          </a:xfrm>
        </p:spPr>
        <p:txBody>
          <a:bodyPr anchor="b"/>
          <a:lstStyle>
            <a:lvl1pPr>
              <a:defRPr sz="24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F00EB108-5DBE-7811-FFC6-821BD32CAEC2}"/>
              </a:ext>
            </a:extLst>
          </p:cNvPr>
          <p:cNvSpPr>
            <a:spLocks noGrp="1"/>
          </p:cNvSpPr>
          <p:nvPr>
            <p:ph idx="1"/>
          </p:nvPr>
        </p:nvSpPr>
        <p:spPr>
          <a:xfrm>
            <a:off x="5183188" y="987427"/>
            <a:ext cx="617220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A3A213B2-9964-D552-6A92-79DDD76E2240}"/>
              </a:ext>
            </a:extLst>
          </p:cNvPr>
          <p:cNvSpPr>
            <a:spLocks noGrp="1"/>
          </p:cNvSpPr>
          <p:nvPr>
            <p:ph type="body" sz="half" idx="2"/>
          </p:nvPr>
        </p:nvSpPr>
        <p:spPr>
          <a:xfrm>
            <a:off x="839788" y="2057400"/>
            <a:ext cx="3932237"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D0F72E29-2A14-F8B7-5BC6-EAA9585DE23E}"/>
              </a:ext>
            </a:extLst>
          </p:cNvPr>
          <p:cNvSpPr>
            <a:spLocks noGrp="1"/>
          </p:cNvSpPr>
          <p:nvPr>
            <p:ph type="dt" sz="half" idx="10"/>
          </p:nvPr>
        </p:nvSpPr>
        <p:spPr/>
        <p:txBody>
          <a:bodyPr/>
          <a:lstStyle/>
          <a:p>
            <a:fld id="{74BF62B2-6EBA-3D49-A7D9-64DF5F739A73}" type="datetimeFigureOut">
              <a:rPr lang="en-US" smtClean="0"/>
              <a:t>3/10/26</a:t>
            </a:fld>
            <a:endParaRPr lang="en-US"/>
          </a:p>
        </p:txBody>
      </p:sp>
      <p:sp>
        <p:nvSpPr>
          <p:cNvPr id="6" name="Footer Placeholder 5">
            <a:extLst>
              <a:ext uri="{FF2B5EF4-FFF2-40B4-BE49-F238E27FC236}">
                <a16:creationId xmlns:a16="http://schemas.microsoft.com/office/drawing/2014/main" id="{92F14746-FD97-A2D3-269F-D4449BA186C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E1EA74A-24AE-6A61-15D1-43AAEC802FD3}"/>
              </a:ext>
            </a:extLst>
          </p:cNvPr>
          <p:cNvSpPr>
            <a:spLocks noGrp="1"/>
          </p:cNvSpPr>
          <p:nvPr>
            <p:ph type="sldNum" sz="quarter" idx="12"/>
          </p:nvPr>
        </p:nvSpPr>
        <p:spPr/>
        <p:txBody>
          <a:bodyPr/>
          <a:lstStyle/>
          <a:p>
            <a:fld id="{2F8CF623-17FF-6540-BBC4-2432FA54A92F}" type="slidenum">
              <a:rPr lang="en-US" smtClean="0"/>
              <a:t>‹#›</a:t>
            </a:fld>
            <a:endParaRPr lang="en-US"/>
          </a:p>
        </p:txBody>
      </p:sp>
    </p:spTree>
    <p:extLst>
      <p:ext uri="{BB962C8B-B14F-4D97-AF65-F5344CB8AC3E}">
        <p14:creationId xmlns:p14="http://schemas.microsoft.com/office/powerpoint/2010/main" val="406554883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B51FD7-9B12-FE45-3F2E-66F7EB16E4FE}"/>
              </a:ext>
            </a:extLst>
          </p:cNvPr>
          <p:cNvSpPr>
            <a:spLocks noGrp="1"/>
          </p:cNvSpPr>
          <p:nvPr>
            <p:ph type="title"/>
          </p:nvPr>
        </p:nvSpPr>
        <p:spPr>
          <a:xfrm>
            <a:off x="839788" y="457200"/>
            <a:ext cx="3932237" cy="1600200"/>
          </a:xfrm>
        </p:spPr>
        <p:txBody>
          <a:bodyPr anchor="b"/>
          <a:lstStyle>
            <a:lvl1pPr>
              <a:defRPr sz="24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D564D311-C3FD-DAA0-7054-B2F8C74A8D52}"/>
              </a:ext>
            </a:extLst>
          </p:cNvPr>
          <p:cNvSpPr>
            <a:spLocks noGrp="1"/>
          </p:cNvSpPr>
          <p:nvPr>
            <p:ph type="pic" idx="1"/>
          </p:nvPr>
        </p:nvSpPr>
        <p:spPr>
          <a:xfrm>
            <a:off x="5183188" y="987427"/>
            <a:ext cx="617220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US"/>
          </a:p>
        </p:txBody>
      </p:sp>
      <p:sp>
        <p:nvSpPr>
          <p:cNvPr id="4" name="Text Placeholder 3">
            <a:extLst>
              <a:ext uri="{FF2B5EF4-FFF2-40B4-BE49-F238E27FC236}">
                <a16:creationId xmlns:a16="http://schemas.microsoft.com/office/drawing/2014/main" id="{92534CE1-1FB6-DB91-A590-684B26540688}"/>
              </a:ext>
            </a:extLst>
          </p:cNvPr>
          <p:cNvSpPr>
            <a:spLocks noGrp="1"/>
          </p:cNvSpPr>
          <p:nvPr>
            <p:ph type="body" sz="half" idx="2"/>
          </p:nvPr>
        </p:nvSpPr>
        <p:spPr>
          <a:xfrm>
            <a:off x="839788" y="2057400"/>
            <a:ext cx="3932237"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B48E9E30-D176-E3C7-ED38-82ED2BE41252}"/>
              </a:ext>
            </a:extLst>
          </p:cNvPr>
          <p:cNvSpPr>
            <a:spLocks noGrp="1"/>
          </p:cNvSpPr>
          <p:nvPr>
            <p:ph type="dt" sz="half" idx="10"/>
          </p:nvPr>
        </p:nvSpPr>
        <p:spPr/>
        <p:txBody>
          <a:bodyPr/>
          <a:lstStyle/>
          <a:p>
            <a:fld id="{74BF62B2-6EBA-3D49-A7D9-64DF5F739A73}" type="datetimeFigureOut">
              <a:rPr lang="en-US" smtClean="0"/>
              <a:t>3/10/26</a:t>
            </a:fld>
            <a:endParaRPr lang="en-US"/>
          </a:p>
        </p:txBody>
      </p:sp>
      <p:sp>
        <p:nvSpPr>
          <p:cNvPr id="6" name="Footer Placeholder 5">
            <a:extLst>
              <a:ext uri="{FF2B5EF4-FFF2-40B4-BE49-F238E27FC236}">
                <a16:creationId xmlns:a16="http://schemas.microsoft.com/office/drawing/2014/main" id="{5ACE645E-C3B8-BD7E-09E5-7885221ED15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3A3615A-9146-F33F-83EA-E05E65B28718}"/>
              </a:ext>
            </a:extLst>
          </p:cNvPr>
          <p:cNvSpPr>
            <a:spLocks noGrp="1"/>
          </p:cNvSpPr>
          <p:nvPr>
            <p:ph type="sldNum" sz="quarter" idx="12"/>
          </p:nvPr>
        </p:nvSpPr>
        <p:spPr/>
        <p:txBody>
          <a:bodyPr/>
          <a:lstStyle/>
          <a:p>
            <a:fld id="{2F8CF623-17FF-6540-BBC4-2432FA54A92F}" type="slidenum">
              <a:rPr lang="en-US" smtClean="0"/>
              <a:t>‹#›</a:t>
            </a:fld>
            <a:endParaRPr lang="en-US"/>
          </a:p>
        </p:txBody>
      </p:sp>
    </p:spTree>
    <p:extLst>
      <p:ext uri="{BB962C8B-B14F-4D97-AF65-F5344CB8AC3E}">
        <p14:creationId xmlns:p14="http://schemas.microsoft.com/office/powerpoint/2010/main" val="336751517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EBD2E9-F909-C02A-4855-64C57C10505D}"/>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FD19BD8-3268-164D-32EE-9150974F56B3}"/>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95DFDA3-6078-AE30-11AF-638E23C10CAE}"/>
              </a:ext>
            </a:extLst>
          </p:cNvPr>
          <p:cNvSpPr>
            <a:spLocks noGrp="1"/>
          </p:cNvSpPr>
          <p:nvPr>
            <p:ph type="dt" sz="half" idx="10"/>
          </p:nvPr>
        </p:nvSpPr>
        <p:spPr/>
        <p:txBody>
          <a:bodyPr/>
          <a:lstStyle/>
          <a:p>
            <a:fld id="{74BF62B2-6EBA-3D49-A7D9-64DF5F739A73}" type="datetimeFigureOut">
              <a:rPr lang="en-US" smtClean="0"/>
              <a:t>3/10/26</a:t>
            </a:fld>
            <a:endParaRPr lang="en-US"/>
          </a:p>
        </p:txBody>
      </p:sp>
      <p:sp>
        <p:nvSpPr>
          <p:cNvPr id="5" name="Footer Placeholder 4">
            <a:extLst>
              <a:ext uri="{FF2B5EF4-FFF2-40B4-BE49-F238E27FC236}">
                <a16:creationId xmlns:a16="http://schemas.microsoft.com/office/drawing/2014/main" id="{22910A91-6EBB-2AE0-C045-390048F816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A15C697-6D72-CC4B-6451-DC115BB6B8AF}"/>
              </a:ext>
            </a:extLst>
          </p:cNvPr>
          <p:cNvSpPr>
            <a:spLocks noGrp="1"/>
          </p:cNvSpPr>
          <p:nvPr>
            <p:ph type="sldNum" sz="quarter" idx="12"/>
          </p:nvPr>
        </p:nvSpPr>
        <p:spPr/>
        <p:txBody>
          <a:bodyPr/>
          <a:lstStyle/>
          <a:p>
            <a:fld id="{2F8CF623-17FF-6540-BBC4-2432FA54A92F}" type="slidenum">
              <a:rPr lang="en-US" smtClean="0"/>
              <a:t>‹#›</a:t>
            </a:fld>
            <a:endParaRPr lang="en-US"/>
          </a:p>
        </p:txBody>
      </p:sp>
    </p:spTree>
    <p:extLst>
      <p:ext uri="{BB962C8B-B14F-4D97-AF65-F5344CB8AC3E}">
        <p14:creationId xmlns:p14="http://schemas.microsoft.com/office/powerpoint/2010/main" val="417196018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B754073-B629-3179-E1AB-E742D5985646}"/>
              </a:ext>
            </a:extLst>
          </p:cNvPr>
          <p:cNvSpPr>
            <a:spLocks noGrp="1"/>
          </p:cNvSpPr>
          <p:nvPr>
            <p:ph type="title" orient="vert"/>
          </p:nvPr>
        </p:nvSpPr>
        <p:spPr>
          <a:xfrm>
            <a:off x="8724901"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C5D8E3F-72D5-A680-C9AC-5D6CF19B2287}"/>
              </a:ext>
            </a:extLst>
          </p:cNvPr>
          <p:cNvSpPr>
            <a:spLocks noGrp="1"/>
          </p:cNvSpPr>
          <p:nvPr>
            <p:ph type="body" orient="vert" idx="1"/>
          </p:nvPr>
        </p:nvSpPr>
        <p:spPr>
          <a:xfrm>
            <a:off x="838201"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E1106E2-A840-AEAA-E6C6-1F08A1674B58}"/>
              </a:ext>
            </a:extLst>
          </p:cNvPr>
          <p:cNvSpPr>
            <a:spLocks noGrp="1"/>
          </p:cNvSpPr>
          <p:nvPr>
            <p:ph type="dt" sz="half" idx="10"/>
          </p:nvPr>
        </p:nvSpPr>
        <p:spPr/>
        <p:txBody>
          <a:bodyPr/>
          <a:lstStyle/>
          <a:p>
            <a:fld id="{74BF62B2-6EBA-3D49-A7D9-64DF5F739A73}" type="datetimeFigureOut">
              <a:rPr lang="en-US" smtClean="0"/>
              <a:t>3/10/26</a:t>
            </a:fld>
            <a:endParaRPr lang="en-US"/>
          </a:p>
        </p:txBody>
      </p:sp>
      <p:sp>
        <p:nvSpPr>
          <p:cNvPr id="5" name="Footer Placeholder 4">
            <a:extLst>
              <a:ext uri="{FF2B5EF4-FFF2-40B4-BE49-F238E27FC236}">
                <a16:creationId xmlns:a16="http://schemas.microsoft.com/office/drawing/2014/main" id="{DA692A02-6FA7-D8CC-70E1-CB9ED3AB6FD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F90B2A6-1AE3-3371-795F-D6B20D9DBDAE}"/>
              </a:ext>
            </a:extLst>
          </p:cNvPr>
          <p:cNvSpPr>
            <a:spLocks noGrp="1"/>
          </p:cNvSpPr>
          <p:nvPr>
            <p:ph type="sldNum" sz="quarter" idx="12"/>
          </p:nvPr>
        </p:nvSpPr>
        <p:spPr/>
        <p:txBody>
          <a:bodyPr/>
          <a:lstStyle/>
          <a:p>
            <a:fld id="{2F8CF623-17FF-6540-BBC4-2432FA54A92F}" type="slidenum">
              <a:rPr lang="en-US" smtClean="0"/>
              <a:t>‹#›</a:t>
            </a:fld>
            <a:endParaRPr lang="en-US"/>
          </a:p>
        </p:txBody>
      </p:sp>
    </p:spTree>
    <p:extLst>
      <p:ext uri="{BB962C8B-B14F-4D97-AF65-F5344CB8AC3E}">
        <p14:creationId xmlns:p14="http://schemas.microsoft.com/office/powerpoint/2010/main" val="297993919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145D0D-51B6-D9CD-8D48-A068C99402F7}"/>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1F8FFEAB-12D8-77D7-04DC-853AA6B2751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F27D4811-7530-AC2C-695B-CC192DB9BEC8}"/>
              </a:ext>
            </a:extLst>
          </p:cNvPr>
          <p:cNvSpPr>
            <a:spLocks noGrp="1"/>
          </p:cNvSpPr>
          <p:nvPr>
            <p:ph type="dt" sz="half" idx="10"/>
          </p:nvPr>
        </p:nvSpPr>
        <p:spPr/>
        <p:txBody>
          <a:bodyPr/>
          <a:lstStyle/>
          <a:p>
            <a:fld id="{02835B32-4B26-CE4E-BB06-7D4C767DF10E}" type="datetimeFigureOut">
              <a:rPr lang="en-US" smtClean="0"/>
              <a:t>3/10/26</a:t>
            </a:fld>
            <a:endParaRPr lang="en-US"/>
          </a:p>
        </p:txBody>
      </p:sp>
      <p:sp>
        <p:nvSpPr>
          <p:cNvPr id="5" name="Footer Placeholder 4">
            <a:extLst>
              <a:ext uri="{FF2B5EF4-FFF2-40B4-BE49-F238E27FC236}">
                <a16:creationId xmlns:a16="http://schemas.microsoft.com/office/drawing/2014/main" id="{793E73BE-BDD1-9A19-6A50-35367A1B930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D092E9D-0F51-0642-8DA4-E1EDB48B88FE}"/>
              </a:ext>
            </a:extLst>
          </p:cNvPr>
          <p:cNvSpPr>
            <a:spLocks noGrp="1"/>
          </p:cNvSpPr>
          <p:nvPr>
            <p:ph type="sldNum" sz="quarter" idx="12"/>
          </p:nvPr>
        </p:nvSpPr>
        <p:spPr/>
        <p:txBody>
          <a:bodyPr/>
          <a:lstStyle/>
          <a:p>
            <a:fld id="{83A8E9B8-8C16-4444-88E0-B08F1016BE59}" type="slidenum">
              <a:rPr lang="en-US" smtClean="0"/>
              <a:t>‹#›</a:t>
            </a:fld>
            <a:endParaRPr lang="en-US"/>
          </a:p>
        </p:txBody>
      </p:sp>
    </p:spTree>
    <p:extLst>
      <p:ext uri="{BB962C8B-B14F-4D97-AF65-F5344CB8AC3E}">
        <p14:creationId xmlns:p14="http://schemas.microsoft.com/office/powerpoint/2010/main" val="429331683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03013D-A900-C1B0-1F33-3B4F63CC598F}"/>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24EE092-838C-C9AF-69A7-8DF2294DA969}"/>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C9F774F-1708-A5B9-30B9-A67A93CC2BA2}"/>
              </a:ext>
            </a:extLst>
          </p:cNvPr>
          <p:cNvSpPr>
            <a:spLocks noGrp="1"/>
          </p:cNvSpPr>
          <p:nvPr>
            <p:ph type="dt" sz="half" idx="10"/>
          </p:nvPr>
        </p:nvSpPr>
        <p:spPr/>
        <p:txBody>
          <a:bodyPr/>
          <a:lstStyle/>
          <a:p>
            <a:fld id="{02835B32-4B26-CE4E-BB06-7D4C767DF10E}" type="datetimeFigureOut">
              <a:rPr lang="en-US" smtClean="0"/>
              <a:t>3/10/26</a:t>
            </a:fld>
            <a:endParaRPr lang="en-US"/>
          </a:p>
        </p:txBody>
      </p:sp>
      <p:sp>
        <p:nvSpPr>
          <p:cNvPr id="5" name="Footer Placeholder 4">
            <a:extLst>
              <a:ext uri="{FF2B5EF4-FFF2-40B4-BE49-F238E27FC236}">
                <a16:creationId xmlns:a16="http://schemas.microsoft.com/office/drawing/2014/main" id="{6D1967BF-1691-6112-E0C4-5E9F6286811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7B1AFB2-31AC-D9DB-F185-CB756DCA6A02}"/>
              </a:ext>
            </a:extLst>
          </p:cNvPr>
          <p:cNvSpPr>
            <a:spLocks noGrp="1"/>
          </p:cNvSpPr>
          <p:nvPr>
            <p:ph type="sldNum" sz="quarter" idx="12"/>
          </p:nvPr>
        </p:nvSpPr>
        <p:spPr/>
        <p:txBody>
          <a:bodyPr/>
          <a:lstStyle/>
          <a:p>
            <a:fld id="{83A8E9B8-8C16-4444-88E0-B08F1016BE59}" type="slidenum">
              <a:rPr lang="en-US" smtClean="0"/>
              <a:t>‹#›</a:t>
            </a:fld>
            <a:endParaRPr lang="en-US"/>
          </a:p>
        </p:txBody>
      </p:sp>
    </p:spTree>
    <p:extLst>
      <p:ext uri="{BB962C8B-B14F-4D97-AF65-F5344CB8AC3E}">
        <p14:creationId xmlns:p14="http://schemas.microsoft.com/office/powerpoint/2010/main" val="327677579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E6BBBB-56E1-EEE9-F98D-5789A2DC9CF1}"/>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521418A2-822C-85B2-0813-5F6F81207AC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6A71F69A-0193-2FE9-A3C5-318244390A89}"/>
              </a:ext>
            </a:extLst>
          </p:cNvPr>
          <p:cNvSpPr>
            <a:spLocks noGrp="1"/>
          </p:cNvSpPr>
          <p:nvPr>
            <p:ph type="dt" sz="half" idx="10"/>
          </p:nvPr>
        </p:nvSpPr>
        <p:spPr/>
        <p:txBody>
          <a:bodyPr/>
          <a:lstStyle/>
          <a:p>
            <a:fld id="{02835B32-4B26-CE4E-BB06-7D4C767DF10E}" type="datetimeFigureOut">
              <a:rPr lang="en-US" smtClean="0"/>
              <a:t>3/10/26</a:t>
            </a:fld>
            <a:endParaRPr lang="en-US"/>
          </a:p>
        </p:txBody>
      </p:sp>
      <p:sp>
        <p:nvSpPr>
          <p:cNvPr id="5" name="Footer Placeholder 4">
            <a:extLst>
              <a:ext uri="{FF2B5EF4-FFF2-40B4-BE49-F238E27FC236}">
                <a16:creationId xmlns:a16="http://schemas.microsoft.com/office/drawing/2014/main" id="{0F62C939-5E23-93AD-A5F6-8078423F84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431B759-9AC8-9AFD-3FDC-3E16C786C48C}"/>
              </a:ext>
            </a:extLst>
          </p:cNvPr>
          <p:cNvSpPr>
            <a:spLocks noGrp="1"/>
          </p:cNvSpPr>
          <p:nvPr>
            <p:ph type="sldNum" sz="quarter" idx="12"/>
          </p:nvPr>
        </p:nvSpPr>
        <p:spPr/>
        <p:txBody>
          <a:bodyPr/>
          <a:lstStyle/>
          <a:p>
            <a:fld id="{83A8E9B8-8C16-4444-88E0-B08F1016BE59}" type="slidenum">
              <a:rPr lang="en-US" smtClean="0"/>
              <a:t>‹#›</a:t>
            </a:fld>
            <a:endParaRPr lang="en-US"/>
          </a:p>
        </p:txBody>
      </p:sp>
    </p:spTree>
    <p:extLst>
      <p:ext uri="{BB962C8B-B14F-4D97-AF65-F5344CB8AC3E}">
        <p14:creationId xmlns:p14="http://schemas.microsoft.com/office/powerpoint/2010/main" val="418692310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493ECD-D346-3E28-0CFC-EDF84405C969}"/>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2D5659A6-B9A3-D8C1-F746-C240427AA19E}"/>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BBCEB30E-9227-3BB4-4C22-AA9E2B3194CE}"/>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DBD75D81-6372-9629-4F38-2207B51B73B8}"/>
              </a:ext>
            </a:extLst>
          </p:cNvPr>
          <p:cNvSpPr>
            <a:spLocks noGrp="1"/>
          </p:cNvSpPr>
          <p:nvPr>
            <p:ph type="dt" sz="half" idx="10"/>
          </p:nvPr>
        </p:nvSpPr>
        <p:spPr/>
        <p:txBody>
          <a:bodyPr/>
          <a:lstStyle/>
          <a:p>
            <a:fld id="{02835B32-4B26-CE4E-BB06-7D4C767DF10E}" type="datetimeFigureOut">
              <a:rPr lang="en-US" smtClean="0"/>
              <a:t>3/10/26</a:t>
            </a:fld>
            <a:endParaRPr lang="en-US"/>
          </a:p>
        </p:txBody>
      </p:sp>
      <p:sp>
        <p:nvSpPr>
          <p:cNvPr id="6" name="Footer Placeholder 5">
            <a:extLst>
              <a:ext uri="{FF2B5EF4-FFF2-40B4-BE49-F238E27FC236}">
                <a16:creationId xmlns:a16="http://schemas.microsoft.com/office/drawing/2014/main" id="{B95F2DD9-1C20-6940-6EAD-7D9C2A813E4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9524635-16EC-BBAC-8C28-7416882363B6}"/>
              </a:ext>
            </a:extLst>
          </p:cNvPr>
          <p:cNvSpPr>
            <a:spLocks noGrp="1"/>
          </p:cNvSpPr>
          <p:nvPr>
            <p:ph type="sldNum" sz="quarter" idx="12"/>
          </p:nvPr>
        </p:nvSpPr>
        <p:spPr/>
        <p:txBody>
          <a:bodyPr/>
          <a:lstStyle/>
          <a:p>
            <a:fld id="{83A8E9B8-8C16-4444-88E0-B08F1016BE59}" type="slidenum">
              <a:rPr lang="en-US" smtClean="0"/>
              <a:t>‹#›</a:t>
            </a:fld>
            <a:endParaRPr lang="en-US"/>
          </a:p>
        </p:txBody>
      </p:sp>
    </p:spTree>
    <p:extLst>
      <p:ext uri="{BB962C8B-B14F-4D97-AF65-F5344CB8AC3E}">
        <p14:creationId xmlns:p14="http://schemas.microsoft.com/office/powerpoint/2010/main" val="218776548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EB951C-E306-4DDD-63BE-C0F4C2FFEB1B}"/>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FB79D5B-EEBB-B37F-23E9-03EF65E885F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82410F94-EA8B-79F2-ADD9-E28C24A008C9}"/>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396C85B-657E-B8C0-3797-A7F070B89CA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A23A5FDE-C628-865B-406B-BC239D776C47}"/>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2D0A6AC-D66E-CDA1-2DC2-699E3819A563}"/>
              </a:ext>
            </a:extLst>
          </p:cNvPr>
          <p:cNvSpPr>
            <a:spLocks noGrp="1"/>
          </p:cNvSpPr>
          <p:nvPr>
            <p:ph type="dt" sz="half" idx="10"/>
          </p:nvPr>
        </p:nvSpPr>
        <p:spPr/>
        <p:txBody>
          <a:bodyPr/>
          <a:lstStyle/>
          <a:p>
            <a:fld id="{02835B32-4B26-CE4E-BB06-7D4C767DF10E}" type="datetimeFigureOut">
              <a:rPr lang="en-US" smtClean="0"/>
              <a:t>3/10/26</a:t>
            </a:fld>
            <a:endParaRPr lang="en-US"/>
          </a:p>
        </p:txBody>
      </p:sp>
      <p:sp>
        <p:nvSpPr>
          <p:cNvPr id="8" name="Footer Placeholder 7">
            <a:extLst>
              <a:ext uri="{FF2B5EF4-FFF2-40B4-BE49-F238E27FC236}">
                <a16:creationId xmlns:a16="http://schemas.microsoft.com/office/drawing/2014/main" id="{D389D9E4-F626-0E0A-1913-497FB37D0BE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F655CE6-F4A7-8EF3-A698-894669339D83}"/>
              </a:ext>
            </a:extLst>
          </p:cNvPr>
          <p:cNvSpPr>
            <a:spLocks noGrp="1"/>
          </p:cNvSpPr>
          <p:nvPr>
            <p:ph type="sldNum" sz="quarter" idx="12"/>
          </p:nvPr>
        </p:nvSpPr>
        <p:spPr/>
        <p:txBody>
          <a:bodyPr/>
          <a:lstStyle/>
          <a:p>
            <a:fld id="{83A8E9B8-8C16-4444-88E0-B08F1016BE59}" type="slidenum">
              <a:rPr lang="en-US" smtClean="0"/>
              <a:t>‹#›</a:t>
            </a:fld>
            <a:endParaRPr lang="en-US"/>
          </a:p>
        </p:txBody>
      </p:sp>
    </p:spTree>
    <p:extLst>
      <p:ext uri="{BB962C8B-B14F-4D97-AF65-F5344CB8AC3E}">
        <p14:creationId xmlns:p14="http://schemas.microsoft.com/office/powerpoint/2010/main" val="222019246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BB80AC-EFCA-A74B-BBC1-1CB761917227}"/>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731D33EB-5AFE-7541-5851-EF64635089D3}"/>
              </a:ext>
            </a:extLst>
          </p:cNvPr>
          <p:cNvSpPr>
            <a:spLocks noGrp="1"/>
          </p:cNvSpPr>
          <p:nvPr>
            <p:ph type="dt" sz="half" idx="10"/>
          </p:nvPr>
        </p:nvSpPr>
        <p:spPr/>
        <p:txBody>
          <a:bodyPr/>
          <a:lstStyle/>
          <a:p>
            <a:fld id="{02835B32-4B26-CE4E-BB06-7D4C767DF10E}" type="datetimeFigureOut">
              <a:rPr lang="en-US" smtClean="0"/>
              <a:t>3/10/26</a:t>
            </a:fld>
            <a:endParaRPr lang="en-US"/>
          </a:p>
        </p:txBody>
      </p:sp>
      <p:sp>
        <p:nvSpPr>
          <p:cNvPr id="4" name="Footer Placeholder 3">
            <a:extLst>
              <a:ext uri="{FF2B5EF4-FFF2-40B4-BE49-F238E27FC236}">
                <a16:creationId xmlns:a16="http://schemas.microsoft.com/office/drawing/2014/main" id="{D19E26BC-B044-610A-0262-EA19A00B801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483FC5A5-FFBF-2B3E-7B62-69E6A5032CC2}"/>
              </a:ext>
            </a:extLst>
          </p:cNvPr>
          <p:cNvSpPr>
            <a:spLocks noGrp="1"/>
          </p:cNvSpPr>
          <p:nvPr>
            <p:ph type="sldNum" sz="quarter" idx="12"/>
          </p:nvPr>
        </p:nvSpPr>
        <p:spPr/>
        <p:txBody>
          <a:bodyPr/>
          <a:lstStyle/>
          <a:p>
            <a:fld id="{83A8E9B8-8C16-4444-88E0-B08F1016BE59}" type="slidenum">
              <a:rPr lang="en-US" smtClean="0"/>
              <a:t>‹#›</a:t>
            </a:fld>
            <a:endParaRPr lang="en-US"/>
          </a:p>
        </p:txBody>
      </p:sp>
    </p:spTree>
    <p:extLst>
      <p:ext uri="{BB962C8B-B14F-4D97-AF65-F5344CB8AC3E}">
        <p14:creationId xmlns:p14="http://schemas.microsoft.com/office/powerpoint/2010/main" val="427244610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EF24386-6B2A-50F3-7815-3CF0228C0864}"/>
              </a:ext>
            </a:extLst>
          </p:cNvPr>
          <p:cNvSpPr>
            <a:spLocks noGrp="1"/>
          </p:cNvSpPr>
          <p:nvPr>
            <p:ph type="dt" sz="half" idx="10"/>
          </p:nvPr>
        </p:nvSpPr>
        <p:spPr/>
        <p:txBody>
          <a:bodyPr/>
          <a:lstStyle/>
          <a:p>
            <a:fld id="{02835B32-4B26-CE4E-BB06-7D4C767DF10E}" type="datetimeFigureOut">
              <a:rPr lang="en-US" smtClean="0"/>
              <a:t>3/10/26</a:t>
            </a:fld>
            <a:endParaRPr lang="en-US"/>
          </a:p>
        </p:txBody>
      </p:sp>
      <p:sp>
        <p:nvSpPr>
          <p:cNvPr id="3" name="Footer Placeholder 2">
            <a:extLst>
              <a:ext uri="{FF2B5EF4-FFF2-40B4-BE49-F238E27FC236}">
                <a16:creationId xmlns:a16="http://schemas.microsoft.com/office/drawing/2014/main" id="{091825EB-4B8F-298B-5ACB-5A565914AAD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C8DE8C44-E17C-EE51-8E6E-2F6BF482389A}"/>
              </a:ext>
            </a:extLst>
          </p:cNvPr>
          <p:cNvSpPr>
            <a:spLocks noGrp="1"/>
          </p:cNvSpPr>
          <p:nvPr>
            <p:ph type="sldNum" sz="quarter" idx="12"/>
          </p:nvPr>
        </p:nvSpPr>
        <p:spPr/>
        <p:txBody>
          <a:bodyPr/>
          <a:lstStyle/>
          <a:p>
            <a:fld id="{83A8E9B8-8C16-4444-88E0-B08F1016BE59}" type="slidenum">
              <a:rPr lang="en-US" smtClean="0"/>
              <a:t>‹#›</a:t>
            </a:fld>
            <a:endParaRPr lang="en-US"/>
          </a:p>
        </p:txBody>
      </p:sp>
    </p:spTree>
    <p:extLst>
      <p:ext uri="{BB962C8B-B14F-4D97-AF65-F5344CB8AC3E}">
        <p14:creationId xmlns:p14="http://schemas.microsoft.com/office/powerpoint/2010/main" val="98957088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C7111E-B777-27DF-F670-CC9E4024513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8D78847B-706E-814F-A952-B276BF61B06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10F58DB-3BE8-A4F8-2E18-BDF9F8E9763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4CD52AD-D966-A910-0851-0E3C4A8AEF4E}"/>
              </a:ext>
            </a:extLst>
          </p:cNvPr>
          <p:cNvSpPr>
            <a:spLocks noGrp="1"/>
          </p:cNvSpPr>
          <p:nvPr>
            <p:ph type="dt" sz="half" idx="10"/>
          </p:nvPr>
        </p:nvSpPr>
        <p:spPr/>
        <p:txBody>
          <a:bodyPr/>
          <a:lstStyle/>
          <a:p>
            <a:fld id="{02835B32-4B26-CE4E-BB06-7D4C767DF10E}" type="datetimeFigureOut">
              <a:rPr lang="en-US" smtClean="0"/>
              <a:t>3/10/26</a:t>
            </a:fld>
            <a:endParaRPr lang="en-US"/>
          </a:p>
        </p:txBody>
      </p:sp>
      <p:sp>
        <p:nvSpPr>
          <p:cNvPr id="6" name="Footer Placeholder 5">
            <a:extLst>
              <a:ext uri="{FF2B5EF4-FFF2-40B4-BE49-F238E27FC236}">
                <a16:creationId xmlns:a16="http://schemas.microsoft.com/office/drawing/2014/main" id="{AED6DB5A-F079-D80F-EC05-2463153511D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15D5277-62ED-6000-DEC7-46BBF48B9765}"/>
              </a:ext>
            </a:extLst>
          </p:cNvPr>
          <p:cNvSpPr>
            <a:spLocks noGrp="1"/>
          </p:cNvSpPr>
          <p:nvPr>
            <p:ph type="sldNum" sz="quarter" idx="12"/>
          </p:nvPr>
        </p:nvSpPr>
        <p:spPr/>
        <p:txBody>
          <a:bodyPr/>
          <a:lstStyle/>
          <a:p>
            <a:fld id="{83A8E9B8-8C16-4444-88E0-B08F1016BE59}" type="slidenum">
              <a:rPr lang="en-US" smtClean="0"/>
              <a:t>‹#›</a:t>
            </a:fld>
            <a:endParaRPr lang="en-US"/>
          </a:p>
        </p:txBody>
      </p:sp>
    </p:spTree>
    <p:extLst>
      <p:ext uri="{BB962C8B-B14F-4D97-AF65-F5344CB8AC3E}">
        <p14:creationId xmlns:p14="http://schemas.microsoft.com/office/powerpoint/2010/main" val="249974177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FADCC3-CEB8-F131-3CCF-A3410346E55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CD6B7D98-2D76-DF0A-1215-E33A4A454A1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FD751977-A01E-4FAB-91E1-6055C5D6ACF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8908F00-BA17-AA98-3FDA-4ABC8650250C}"/>
              </a:ext>
            </a:extLst>
          </p:cNvPr>
          <p:cNvSpPr>
            <a:spLocks noGrp="1"/>
          </p:cNvSpPr>
          <p:nvPr>
            <p:ph type="dt" sz="half" idx="10"/>
          </p:nvPr>
        </p:nvSpPr>
        <p:spPr/>
        <p:txBody>
          <a:bodyPr/>
          <a:lstStyle/>
          <a:p>
            <a:fld id="{02835B32-4B26-CE4E-BB06-7D4C767DF10E}" type="datetimeFigureOut">
              <a:rPr lang="en-US" smtClean="0"/>
              <a:t>3/10/26</a:t>
            </a:fld>
            <a:endParaRPr lang="en-US"/>
          </a:p>
        </p:txBody>
      </p:sp>
      <p:sp>
        <p:nvSpPr>
          <p:cNvPr id="6" name="Footer Placeholder 5">
            <a:extLst>
              <a:ext uri="{FF2B5EF4-FFF2-40B4-BE49-F238E27FC236}">
                <a16:creationId xmlns:a16="http://schemas.microsoft.com/office/drawing/2014/main" id="{7C90E798-A5CE-CAC9-CD9A-57E5207F949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45D72D4-B4D1-846D-1D01-D24DB81EE602}"/>
              </a:ext>
            </a:extLst>
          </p:cNvPr>
          <p:cNvSpPr>
            <a:spLocks noGrp="1"/>
          </p:cNvSpPr>
          <p:nvPr>
            <p:ph type="sldNum" sz="quarter" idx="12"/>
          </p:nvPr>
        </p:nvSpPr>
        <p:spPr/>
        <p:txBody>
          <a:bodyPr/>
          <a:lstStyle/>
          <a:p>
            <a:fld id="{83A8E9B8-8C16-4444-88E0-B08F1016BE59}" type="slidenum">
              <a:rPr lang="en-US" smtClean="0"/>
              <a:t>‹#›</a:t>
            </a:fld>
            <a:endParaRPr lang="en-US"/>
          </a:p>
        </p:txBody>
      </p:sp>
    </p:spTree>
    <p:extLst>
      <p:ext uri="{BB962C8B-B14F-4D97-AF65-F5344CB8AC3E}">
        <p14:creationId xmlns:p14="http://schemas.microsoft.com/office/powerpoint/2010/main" val="36803737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E9A407-5876-EA47-778F-298317F31CE8}"/>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F4B3BFA5-BC0C-5C0C-19F7-FCC947ABBB39}"/>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74C3837-A37D-8DC4-8186-601FEE57B9D8}"/>
              </a:ext>
            </a:extLst>
          </p:cNvPr>
          <p:cNvSpPr>
            <a:spLocks noGrp="1"/>
          </p:cNvSpPr>
          <p:nvPr>
            <p:ph type="dt" sz="half" idx="10"/>
          </p:nvPr>
        </p:nvSpPr>
        <p:spPr/>
        <p:txBody>
          <a:bodyPr/>
          <a:lstStyle/>
          <a:p>
            <a:fld id="{02835B32-4B26-CE4E-BB06-7D4C767DF10E}" type="datetimeFigureOut">
              <a:rPr lang="en-US" smtClean="0"/>
              <a:t>3/10/26</a:t>
            </a:fld>
            <a:endParaRPr lang="en-US"/>
          </a:p>
        </p:txBody>
      </p:sp>
      <p:sp>
        <p:nvSpPr>
          <p:cNvPr id="5" name="Footer Placeholder 4">
            <a:extLst>
              <a:ext uri="{FF2B5EF4-FFF2-40B4-BE49-F238E27FC236}">
                <a16:creationId xmlns:a16="http://schemas.microsoft.com/office/drawing/2014/main" id="{BC2B90A1-9BC0-9DC9-59F7-8F0E50E3520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B1709E8-ACF9-F27F-28CB-E53823676990}"/>
              </a:ext>
            </a:extLst>
          </p:cNvPr>
          <p:cNvSpPr>
            <a:spLocks noGrp="1"/>
          </p:cNvSpPr>
          <p:nvPr>
            <p:ph type="sldNum" sz="quarter" idx="12"/>
          </p:nvPr>
        </p:nvSpPr>
        <p:spPr/>
        <p:txBody>
          <a:bodyPr/>
          <a:lstStyle/>
          <a:p>
            <a:fld id="{83A8E9B8-8C16-4444-88E0-B08F1016BE59}" type="slidenum">
              <a:rPr lang="en-US" smtClean="0"/>
              <a:t>‹#›</a:t>
            </a:fld>
            <a:endParaRPr lang="en-US"/>
          </a:p>
        </p:txBody>
      </p:sp>
    </p:spTree>
    <p:extLst>
      <p:ext uri="{BB962C8B-B14F-4D97-AF65-F5344CB8AC3E}">
        <p14:creationId xmlns:p14="http://schemas.microsoft.com/office/powerpoint/2010/main" val="396435503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EA330AC-D89B-2CDD-0705-9D931F5712D2}"/>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23F41AF8-D1A5-05AD-E1F8-D68D263612E0}"/>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6E3466C-53FF-4314-CF0C-814D64008795}"/>
              </a:ext>
            </a:extLst>
          </p:cNvPr>
          <p:cNvSpPr>
            <a:spLocks noGrp="1"/>
          </p:cNvSpPr>
          <p:nvPr>
            <p:ph type="dt" sz="half" idx="10"/>
          </p:nvPr>
        </p:nvSpPr>
        <p:spPr/>
        <p:txBody>
          <a:bodyPr/>
          <a:lstStyle/>
          <a:p>
            <a:fld id="{02835B32-4B26-CE4E-BB06-7D4C767DF10E}" type="datetimeFigureOut">
              <a:rPr lang="en-US" smtClean="0"/>
              <a:t>3/10/26</a:t>
            </a:fld>
            <a:endParaRPr lang="en-US"/>
          </a:p>
        </p:txBody>
      </p:sp>
      <p:sp>
        <p:nvSpPr>
          <p:cNvPr id="5" name="Footer Placeholder 4">
            <a:extLst>
              <a:ext uri="{FF2B5EF4-FFF2-40B4-BE49-F238E27FC236}">
                <a16:creationId xmlns:a16="http://schemas.microsoft.com/office/drawing/2014/main" id="{79CCA813-00DF-5162-C05A-D1BC4620FF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3CC36A7-614D-F6CC-E470-560A89330DE8}"/>
              </a:ext>
            </a:extLst>
          </p:cNvPr>
          <p:cNvSpPr>
            <a:spLocks noGrp="1"/>
          </p:cNvSpPr>
          <p:nvPr>
            <p:ph type="sldNum" sz="quarter" idx="12"/>
          </p:nvPr>
        </p:nvSpPr>
        <p:spPr/>
        <p:txBody>
          <a:bodyPr/>
          <a:lstStyle/>
          <a:p>
            <a:fld id="{83A8E9B8-8C16-4444-88E0-B08F1016BE59}" type="slidenum">
              <a:rPr lang="en-US" smtClean="0"/>
              <a:t>‹#›</a:t>
            </a:fld>
            <a:endParaRPr lang="en-US"/>
          </a:p>
        </p:txBody>
      </p:sp>
    </p:spTree>
    <p:extLst>
      <p:ext uri="{BB962C8B-B14F-4D97-AF65-F5344CB8AC3E}">
        <p14:creationId xmlns:p14="http://schemas.microsoft.com/office/powerpoint/2010/main" val="854464057"/>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Presentation or Chapter Title">
    <p:spTree>
      <p:nvGrpSpPr>
        <p:cNvPr id="1" name=""/>
        <p:cNvGrpSpPr/>
        <p:nvPr/>
      </p:nvGrpSpPr>
      <p:grpSpPr>
        <a:xfrm>
          <a:off x="0" y="0"/>
          <a:ext cx="0" cy="0"/>
          <a:chOff x="0" y="0"/>
          <a:chExt cx="0" cy="0"/>
        </a:xfrm>
      </p:grpSpPr>
      <p:sp>
        <p:nvSpPr>
          <p:cNvPr id="8" name="Text Placeholder 8"/>
          <p:cNvSpPr>
            <a:spLocks noGrp="1"/>
          </p:cNvSpPr>
          <p:nvPr>
            <p:ph type="body" sz="quarter" idx="14" hasCustomPrompt="1"/>
          </p:nvPr>
        </p:nvSpPr>
        <p:spPr>
          <a:xfrm>
            <a:off x="407081" y="3645024"/>
            <a:ext cx="11377264" cy="864000"/>
          </a:xfrm>
          <a:prstGeom prst="rect">
            <a:avLst/>
          </a:prstGeom>
        </p:spPr>
        <p:txBody>
          <a:bodyPr anchor="ctr"/>
          <a:lstStyle>
            <a:lvl1pPr marL="0" indent="0">
              <a:lnSpc>
                <a:spcPct val="100000"/>
              </a:lnSpc>
              <a:buNone/>
              <a:defRPr sz="2400" b="1">
                <a:solidFill>
                  <a:srgbClr val="2F444E"/>
                </a:solidFill>
                <a:latin typeface="Arial" charset="0"/>
                <a:ea typeface="Arial" charset="0"/>
                <a:cs typeface="Arial" charset="0"/>
              </a:defRPr>
            </a:lvl1pPr>
          </a:lstStyle>
          <a:p>
            <a:pPr lvl="0"/>
            <a:r>
              <a:rPr lang="en-GB" noProof="0" dirty="0"/>
              <a:t>Presenter’s Name and Title, Arial Bold 24 </a:t>
            </a:r>
            <a:r>
              <a:rPr lang="en-GB" noProof="0" dirty="0" err="1"/>
              <a:t>pt</a:t>
            </a:r>
            <a:endParaRPr lang="en-GB" noProof="0" dirty="0"/>
          </a:p>
        </p:txBody>
      </p:sp>
      <p:sp>
        <p:nvSpPr>
          <p:cNvPr id="10" name="Text Placeholder 8"/>
          <p:cNvSpPr>
            <a:spLocks noGrp="1"/>
          </p:cNvSpPr>
          <p:nvPr>
            <p:ph type="body" sz="quarter" idx="18" hasCustomPrompt="1"/>
          </p:nvPr>
        </p:nvSpPr>
        <p:spPr>
          <a:xfrm>
            <a:off x="407368" y="1700809"/>
            <a:ext cx="11377264" cy="1728192"/>
          </a:xfrm>
          <a:prstGeom prst="rect">
            <a:avLst/>
          </a:prstGeom>
        </p:spPr>
        <p:txBody>
          <a:bodyPr anchor="ctr"/>
          <a:lstStyle>
            <a:lvl1pPr marL="0" indent="0">
              <a:lnSpc>
                <a:spcPct val="100000"/>
              </a:lnSpc>
              <a:buNone/>
              <a:defRPr sz="2800" b="1" baseline="0">
                <a:solidFill>
                  <a:srgbClr val="2F444E"/>
                </a:solidFill>
                <a:latin typeface="Arial" charset="0"/>
                <a:ea typeface="Arial" charset="0"/>
                <a:cs typeface="Arial" charset="0"/>
              </a:defRPr>
            </a:lvl1pPr>
          </a:lstStyle>
          <a:p>
            <a:pPr lvl="0"/>
            <a:r>
              <a:rPr lang="en-GB" noProof="0" dirty="0"/>
              <a:t>Presentation or Chapter Title, Arial Bold 28 </a:t>
            </a:r>
            <a:r>
              <a:rPr lang="en-GB" noProof="0" dirty="0" err="1"/>
              <a:t>pt</a:t>
            </a:r>
            <a:endParaRPr lang="en-GB" noProof="0" dirty="0"/>
          </a:p>
        </p:txBody>
      </p:sp>
      <p:sp>
        <p:nvSpPr>
          <p:cNvPr id="12" name="Text Placeholder 8"/>
          <p:cNvSpPr>
            <a:spLocks noGrp="1"/>
          </p:cNvSpPr>
          <p:nvPr>
            <p:ph type="body" sz="quarter" idx="15" hasCustomPrompt="1"/>
          </p:nvPr>
        </p:nvSpPr>
        <p:spPr>
          <a:xfrm>
            <a:off x="407368" y="4725049"/>
            <a:ext cx="4752528" cy="657317"/>
          </a:xfrm>
          <a:prstGeom prst="rect">
            <a:avLst/>
          </a:prstGeom>
        </p:spPr>
        <p:txBody>
          <a:bodyPr anchor="ctr"/>
          <a:lstStyle>
            <a:lvl1pPr marL="0" indent="0">
              <a:lnSpc>
                <a:spcPct val="100000"/>
              </a:lnSpc>
              <a:buNone/>
              <a:defRPr sz="2000" b="0">
                <a:solidFill>
                  <a:srgbClr val="2F444E"/>
                </a:solidFill>
                <a:latin typeface="Arial" charset="0"/>
                <a:ea typeface="Arial" charset="0"/>
                <a:cs typeface="Arial" charset="0"/>
              </a:defRPr>
            </a:lvl1pPr>
          </a:lstStyle>
          <a:p>
            <a:pPr lvl="0"/>
            <a:r>
              <a:rPr lang="en-GB" noProof="0" dirty="0"/>
              <a:t>Date, Arial </a:t>
            </a:r>
            <a:r>
              <a:rPr lang="en-GB" noProof="0" dirty="0" err="1"/>
              <a:t>20pt</a:t>
            </a:r>
            <a:endParaRPr lang="en-GB" noProof="0" dirty="0"/>
          </a:p>
        </p:txBody>
      </p:sp>
      <p:sp>
        <p:nvSpPr>
          <p:cNvPr id="14" name="Text Placeholder 8"/>
          <p:cNvSpPr>
            <a:spLocks noGrp="1"/>
          </p:cNvSpPr>
          <p:nvPr>
            <p:ph type="body" sz="quarter" idx="19" hasCustomPrompt="1"/>
          </p:nvPr>
        </p:nvSpPr>
        <p:spPr>
          <a:xfrm>
            <a:off x="5519937" y="4725049"/>
            <a:ext cx="6264695" cy="1305389"/>
          </a:xfrm>
          <a:prstGeom prst="rect">
            <a:avLst/>
          </a:prstGeom>
          <a:solidFill>
            <a:schemeClr val="bg1"/>
          </a:solidFill>
          <a:ln>
            <a:noFill/>
          </a:ln>
        </p:spPr>
        <p:txBody>
          <a:bodyPr anchor="ctr"/>
          <a:lstStyle>
            <a:lvl1pPr marL="0" indent="0">
              <a:buNone/>
              <a:defRPr sz="1500" b="0" baseline="0">
                <a:solidFill>
                  <a:srgbClr val="354248"/>
                </a:solidFill>
                <a:latin typeface="Arial" charset="0"/>
                <a:ea typeface="Arial" charset="0"/>
                <a:cs typeface="Arial" charset="0"/>
              </a:defRPr>
            </a:lvl1pPr>
          </a:lstStyle>
          <a:p>
            <a:pPr lvl="0"/>
            <a:r>
              <a:rPr lang="en-GB" noProof="0" dirty="0"/>
              <a:t>Sponsors/partners:</a:t>
            </a:r>
          </a:p>
        </p:txBody>
      </p:sp>
      <p:sp>
        <p:nvSpPr>
          <p:cNvPr id="9" name="Picture Placeholder 2"/>
          <p:cNvSpPr>
            <a:spLocks noGrp="1"/>
          </p:cNvSpPr>
          <p:nvPr>
            <p:ph type="pic" sz="quarter" idx="13"/>
          </p:nvPr>
        </p:nvSpPr>
        <p:spPr>
          <a:xfrm>
            <a:off x="7968207" y="4806300"/>
            <a:ext cx="1800200" cy="1152128"/>
          </a:xfrm>
          <a:prstGeom prst="rect">
            <a:avLst/>
          </a:prstGeom>
        </p:spPr>
        <p:txBody>
          <a:bodyPr anchor="ctr" anchorCtr="0"/>
          <a:lstStyle>
            <a:lvl1pPr>
              <a:defRPr sz="750">
                <a:latin typeface="Arial" charset="0"/>
                <a:ea typeface="Arial" charset="0"/>
                <a:cs typeface="Arial" charset="0"/>
              </a:defRPr>
            </a:lvl1pPr>
          </a:lstStyle>
          <a:p>
            <a:r>
              <a:rPr lang="en-GB" noProof="0" dirty="0"/>
              <a:t>Click icon to add picture</a:t>
            </a:r>
          </a:p>
        </p:txBody>
      </p:sp>
      <p:sp>
        <p:nvSpPr>
          <p:cNvPr id="11" name="Picture Placeholder 2"/>
          <p:cNvSpPr>
            <a:spLocks noGrp="1"/>
          </p:cNvSpPr>
          <p:nvPr>
            <p:ph type="pic" sz="quarter" idx="20"/>
          </p:nvPr>
        </p:nvSpPr>
        <p:spPr>
          <a:xfrm>
            <a:off x="9912423" y="4806300"/>
            <a:ext cx="1800200" cy="1148852"/>
          </a:xfrm>
          <a:prstGeom prst="rect">
            <a:avLst/>
          </a:prstGeom>
        </p:spPr>
        <p:txBody>
          <a:bodyPr anchor="ctr" anchorCtr="0"/>
          <a:lstStyle>
            <a:lvl1pPr>
              <a:defRPr sz="750">
                <a:latin typeface="Arial" charset="0"/>
                <a:ea typeface="Arial" charset="0"/>
                <a:cs typeface="Arial" charset="0"/>
              </a:defRPr>
            </a:lvl1pPr>
          </a:lstStyle>
          <a:p>
            <a:r>
              <a:rPr lang="en-GB" noProof="0" dirty="0"/>
              <a:t>Click icon to add picture</a:t>
            </a:r>
          </a:p>
        </p:txBody>
      </p:sp>
    </p:spTree>
    <p:extLst>
      <p:ext uri="{BB962C8B-B14F-4D97-AF65-F5344CB8AC3E}">
        <p14:creationId xmlns:p14="http://schemas.microsoft.com/office/powerpoint/2010/main" val="2993195794"/>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Title, Sub, Body copy">
    <p:spTree>
      <p:nvGrpSpPr>
        <p:cNvPr id="1" name=""/>
        <p:cNvGrpSpPr/>
        <p:nvPr/>
      </p:nvGrpSpPr>
      <p:grpSpPr>
        <a:xfrm>
          <a:off x="0" y="0"/>
          <a:ext cx="0" cy="0"/>
          <a:chOff x="0" y="0"/>
          <a:chExt cx="0" cy="0"/>
        </a:xfrm>
      </p:grpSpPr>
      <p:sp>
        <p:nvSpPr>
          <p:cNvPr id="6" name="Text Placeholder 8"/>
          <p:cNvSpPr>
            <a:spLocks noGrp="1"/>
          </p:cNvSpPr>
          <p:nvPr>
            <p:ph type="body" sz="quarter" idx="11" hasCustomPrompt="1"/>
          </p:nvPr>
        </p:nvSpPr>
        <p:spPr>
          <a:xfrm>
            <a:off x="407367" y="1517839"/>
            <a:ext cx="11377264" cy="576064"/>
          </a:xfrm>
          <a:prstGeom prst="rect">
            <a:avLst/>
          </a:prstGeom>
        </p:spPr>
        <p:txBody>
          <a:bodyPr anchor="ctr"/>
          <a:lstStyle>
            <a:lvl1pPr marL="0" indent="0">
              <a:lnSpc>
                <a:spcPct val="100000"/>
              </a:lnSpc>
              <a:buNone/>
              <a:defRPr sz="3200" b="0">
                <a:solidFill>
                  <a:srgbClr val="0070C0"/>
                </a:solidFill>
                <a:latin typeface="Tahoma" panose="020B0604030504040204" pitchFamily="34" charset="0"/>
                <a:ea typeface="Tahoma" panose="020B0604030504040204" pitchFamily="34" charset="0"/>
                <a:cs typeface="Tahoma" panose="020B0604030504040204" pitchFamily="34" charset="0"/>
              </a:defRPr>
            </a:lvl1pPr>
          </a:lstStyle>
          <a:p>
            <a:pPr lvl="0"/>
            <a:r>
              <a:rPr lang="en-GB" noProof="0" dirty="0"/>
              <a:t>Sub-header, Tahoma 32 </a:t>
            </a:r>
            <a:r>
              <a:rPr lang="en-GB" noProof="0" dirty="0" err="1"/>
              <a:t>pt</a:t>
            </a:r>
            <a:endParaRPr lang="en-GB" noProof="0" dirty="0"/>
          </a:p>
        </p:txBody>
      </p:sp>
      <p:sp>
        <p:nvSpPr>
          <p:cNvPr id="7" name="Text Placeholder 8"/>
          <p:cNvSpPr>
            <a:spLocks noGrp="1"/>
          </p:cNvSpPr>
          <p:nvPr>
            <p:ph type="body" sz="quarter" idx="10" hasCustomPrompt="1"/>
          </p:nvPr>
        </p:nvSpPr>
        <p:spPr>
          <a:xfrm>
            <a:off x="407366" y="403880"/>
            <a:ext cx="9817093" cy="936889"/>
          </a:xfrm>
          <a:prstGeom prst="rect">
            <a:avLst/>
          </a:prstGeom>
        </p:spPr>
        <p:txBody>
          <a:bodyPr anchor="ctr"/>
          <a:lstStyle>
            <a:lvl1pPr marL="0" indent="0">
              <a:lnSpc>
                <a:spcPct val="100000"/>
              </a:lnSpc>
              <a:buNone/>
              <a:defRPr sz="3600" b="1">
                <a:solidFill>
                  <a:srgbClr val="002060"/>
                </a:solidFill>
                <a:latin typeface="+mn-lt"/>
                <a:ea typeface="Arial" charset="0"/>
                <a:cs typeface="Arial" charset="0"/>
              </a:defRPr>
            </a:lvl1pPr>
          </a:lstStyle>
          <a:p>
            <a:pPr lvl="0"/>
            <a:r>
              <a:rPr lang="en-GB" noProof="0" dirty="0"/>
              <a:t>Slide Title, Calibri Bold 36 </a:t>
            </a:r>
            <a:r>
              <a:rPr lang="en-GB" noProof="0" dirty="0" err="1"/>
              <a:t>pt</a:t>
            </a:r>
            <a:endParaRPr lang="en-GB" noProof="0" dirty="0"/>
          </a:p>
        </p:txBody>
      </p:sp>
      <p:sp>
        <p:nvSpPr>
          <p:cNvPr id="15" name="Text Placeholder 8"/>
          <p:cNvSpPr>
            <a:spLocks noGrp="1"/>
          </p:cNvSpPr>
          <p:nvPr>
            <p:ph type="body" sz="quarter" idx="15" hasCustomPrompt="1"/>
          </p:nvPr>
        </p:nvSpPr>
        <p:spPr>
          <a:xfrm>
            <a:off x="407368" y="2270975"/>
            <a:ext cx="11377265" cy="3966338"/>
          </a:xfrm>
          <a:prstGeom prst="rect">
            <a:avLst/>
          </a:prstGeom>
        </p:spPr>
        <p:txBody>
          <a:bodyPr numCol="1" spcCol="144000" anchor="t" anchorCtr="0">
            <a:normAutofit/>
          </a:bodyPr>
          <a:lstStyle>
            <a:lvl1pPr marL="0" indent="0">
              <a:lnSpc>
                <a:spcPct val="100000"/>
              </a:lnSpc>
              <a:buFont typeface="Arial" panose="020B0604020202020204" pitchFamily="34" charset="0"/>
              <a:buNone/>
              <a:defRPr sz="2800" b="0">
                <a:solidFill>
                  <a:schemeClr val="tx1"/>
                </a:solidFill>
                <a:latin typeface="Tahoma" panose="020B0604030504040204" pitchFamily="34" charset="0"/>
                <a:ea typeface="Tahoma" panose="020B0604030504040204" pitchFamily="34" charset="0"/>
                <a:cs typeface="Tahoma" panose="020B0604030504040204" pitchFamily="34" charset="0"/>
              </a:defRPr>
            </a:lvl1pPr>
            <a:lvl2pPr>
              <a:lnSpc>
                <a:spcPct val="100000"/>
              </a:lnSpc>
              <a:defRPr sz="2800" b="0" i="0">
                <a:latin typeface="Arial" charset="0"/>
                <a:ea typeface="Arial" charset="0"/>
                <a:cs typeface="Arial" charset="0"/>
              </a:defRPr>
            </a:lvl2pPr>
            <a:lvl3pPr>
              <a:lnSpc>
                <a:spcPct val="100000"/>
              </a:lnSpc>
              <a:defRPr sz="2800" b="0" i="0">
                <a:latin typeface="Arial" charset="0"/>
                <a:ea typeface="Arial" charset="0"/>
                <a:cs typeface="Arial" charset="0"/>
              </a:defRPr>
            </a:lvl3pPr>
            <a:lvl4pPr>
              <a:lnSpc>
                <a:spcPct val="100000"/>
              </a:lnSpc>
              <a:defRPr sz="2800" b="0" i="0">
                <a:latin typeface="Arial" charset="0"/>
                <a:ea typeface="Arial" charset="0"/>
                <a:cs typeface="Arial" charset="0"/>
              </a:defRPr>
            </a:lvl4pPr>
            <a:lvl5pPr>
              <a:lnSpc>
                <a:spcPct val="100000"/>
              </a:lnSpc>
              <a:defRPr sz="2800" b="0" i="0">
                <a:latin typeface="Arial" charset="0"/>
                <a:ea typeface="Arial" charset="0"/>
                <a:cs typeface="Arial" charset="0"/>
              </a:defRPr>
            </a:lvl5pPr>
          </a:lstStyle>
          <a:p>
            <a:pPr lvl="0"/>
            <a:r>
              <a:rPr lang="en-GB" noProof="0" dirty="0"/>
              <a:t>Body copy, Tahoma 28 </a:t>
            </a:r>
            <a:r>
              <a:rPr lang="en-GB" noProof="0" dirty="0" err="1"/>
              <a:t>pt</a:t>
            </a:r>
            <a:endParaRPr lang="en-GB" noProof="0" dirty="0"/>
          </a:p>
          <a:p>
            <a:pPr lvl="0"/>
            <a:r>
              <a:rPr lang="en-GB" noProof="0" dirty="0"/>
              <a:t>Column 1</a:t>
            </a:r>
          </a:p>
          <a:p>
            <a:pPr lvl="0"/>
            <a:r>
              <a:rPr lang="en-GB" noProof="0" dirty="0"/>
              <a:t>Bullet points should always be circular</a:t>
            </a:r>
          </a:p>
          <a:p>
            <a:pPr lvl="1"/>
            <a:r>
              <a:rPr lang="en-GB" noProof="0" dirty="0"/>
              <a:t>Second level</a:t>
            </a:r>
          </a:p>
          <a:p>
            <a:pPr lvl="2"/>
            <a:r>
              <a:rPr lang="en-GB" noProof="0" dirty="0"/>
              <a:t>Third level</a:t>
            </a:r>
          </a:p>
          <a:p>
            <a:pPr lvl="3"/>
            <a:r>
              <a:rPr lang="en-GB" noProof="0" dirty="0"/>
              <a:t>Fourth level</a:t>
            </a:r>
          </a:p>
          <a:p>
            <a:pPr lvl="4"/>
            <a:r>
              <a:rPr lang="en-GB" noProof="0" dirty="0"/>
              <a:t>Fifth level</a:t>
            </a:r>
          </a:p>
        </p:txBody>
      </p:sp>
    </p:spTree>
    <p:extLst>
      <p:ext uri="{BB962C8B-B14F-4D97-AF65-F5344CB8AC3E}">
        <p14:creationId xmlns:p14="http://schemas.microsoft.com/office/powerpoint/2010/main" val="55418213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Title, Sub, Body copy, Image">
    <p:spTree>
      <p:nvGrpSpPr>
        <p:cNvPr id="1" name=""/>
        <p:cNvGrpSpPr/>
        <p:nvPr/>
      </p:nvGrpSpPr>
      <p:grpSpPr>
        <a:xfrm>
          <a:off x="0" y="0"/>
          <a:ext cx="0" cy="0"/>
          <a:chOff x="0" y="0"/>
          <a:chExt cx="0" cy="0"/>
        </a:xfrm>
      </p:grpSpPr>
      <p:sp>
        <p:nvSpPr>
          <p:cNvPr id="10" name="Content Placeholder 2"/>
          <p:cNvSpPr>
            <a:spLocks noGrp="1"/>
          </p:cNvSpPr>
          <p:nvPr>
            <p:ph sz="quarter" idx="17"/>
          </p:nvPr>
        </p:nvSpPr>
        <p:spPr>
          <a:xfrm>
            <a:off x="7248525" y="2270974"/>
            <a:ext cx="4535488" cy="3966338"/>
          </a:xfrm>
          <a:prstGeom prst="rect">
            <a:avLst/>
          </a:prstGeom>
        </p:spPr>
        <p:txBody>
          <a:bodyPr/>
          <a:lstStyle>
            <a:lvl1pPr marL="0" indent="0">
              <a:buNone/>
              <a:defRPr sz="2800" b="0" i="0">
                <a:latin typeface="Tahoma" panose="020B0604030504040204" pitchFamily="34" charset="0"/>
                <a:ea typeface="Tahoma" panose="020B0604030504040204" pitchFamily="34" charset="0"/>
                <a:cs typeface="Tahoma" panose="020B0604030504040204" pitchFamily="34" charset="0"/>
              </a:defRPr>
            </a:lvl1pPr>
            <a:lvl2pPr>
              <a:defRPr sz="2800" b="0" i="0">
                <a:latin typeface="Tahoma" panose="020B0604030504040204" pitchFamily="34" charset="0"/>
                <a:ea typeface="Tahoma" panose="020B0604030504040204" pitchFamily="34" charset="0"/>
                <a:cs typeface="Tahoma" panose="020B0604030504040204" pitchFamily="34" charset="0"/>
              </a:defRPr>
            </a:lvl2pPr>
            <a:lvl3pPr>
              <a:defRPr sz="2800" b="0" i="0">
                <a:latin typeface="Tahoma" panose="020B0604030504040204" pitchFamily="34" charset="0"/>
                <a:ea typeface="Tahoma" panose="020B0604030504040204" pitchFamily="34" charset="0"/>
                <a:cs typeface="Tahoma" panose="020B0604030504040204" pitchFamily="34" charset="0"/>
              </a:defRPr>
            </a:lvl3pPr>
            <a:lvl4pPr>
              <a:defRPr sz="2800" b="0" i="0">
                <a:latin typeface="Tahoma" panose="020B0604030504040204" pitchFamily="34" charset="0"/>
                <a:ea typeface="Tahoma" panose="020B0604030504040204" pitchFamily="34" charset="0"/>
                <a:cs typeface="Tahoma" panose="020B0604030504040204" pitchFamily="34" charset="0"/>
              </a:defRPr>
            </a:lvl4pPr>
            <a:lvl5pPr>
              <a:defRPr sz="2800" b="0" i="0">
                <a:latin typeface="Tahoma" panose="020B0604030504040204" pitchFamily="34" charset="0"/>
                <a:ea typeface="Tahoma" panose="020B0604030504040204" pitchFamily="34" charset="0"/>
                <a:cs typeface="Tahoma" panose="020B0604030504040204" pitchFamily="34" charset="0"/>
              </a:defRPr>
            </a:lvl5pPr>
          </a:lstStyle>
          <a:p>
            <a:pPr lvl="0"/>
            <a:r>
              <a:rPr lang="en-GB" noProof="0" dirty="0"/>
              <a:t>Click to edit Master text styles</a:t>
            </a:r>
          </a:p>
          <a:p>
            <a:pPr lvl="1"/>
            <a:r>
              <a:rPr lang="en-GB" noProof="0" dirty="0"/>
              <a:t>Second level</a:t>
            </a:r>
          </a:p>
          <a:p>
            <a:pPr lvl="2"/>
            <a:r>
              <a:rPr lang="en-GB" noProof="0" dirty="0"/>
              <a:t>Third level</a:t>
            </a:r>
          </a:p>
          <a:p>
            <a:pPr lvl="3"/>
            <a:r>
              <a:rPr lang="en-GB" noProof="0" dirty="0"/>
              <a:t>Fourth level</a:t>
            </a:r>
          </a:p>
          <a:p>
            <a:pPr lvl="4"/>
            <a:r>
              <a:rPr lang="en-GB" noProof="0" dirty="0"/>
              <a:t>Fifth level</a:t>
            </a:r>
          </a:p>
        </p:txBody>
      </p:sp>
      <p:sp>
        <p:nvSpPr>
          <p:cNvPr id="20" name="Text Placeholder 8"/>
          <p:cNvSpPr>
            <a:spLocks noGrp="1"/>
          </p:cNvSpPr>
          <p:nvPr>
            <p:ph type="body" sz="quarter" idx="15" hasCustomPrompt="1"/>
          </p:nvPr>
        </p:nvSpPr>
        <p:spPr>
          <a:xfrm>
            <a:off x="407366" y="2270975"/>
            <a:ext cx="6696747" cy="3966338"/>
          </a:xfrm>
          <a:prstGeom prst="rect">
            <a:avLst/>
          </a:prstGeom>
        </p:spPr>
        <p:txBody>
          <a:bodyPr numCol="1" spcCol="144000" anchor="t" anchorCtr="0">
            <a:noAutofit/>
          </a:bodyPr>
          <a:lstStyle>
            <a:lvl1pPr marL="0" indent="0">
              <a:lnSpc>
                <a:spcPct val="100000"/>
              </a:lnSpc>
              <a:buFont typeface="Arial" panose="020B0604020202020204" pitchFamily="34" charset="0"/>
              <a:buNone/>
              <a:defRPr sz="2800" b="0">
                <a:solidFill>
                  <a:schemeClr val="tx1"/>
                </a:solidFill>
                <a:latin typeface="Tahoma" panose="020B0604030504040204" pitchFamily="34" charset="0"/>
                <a:ea typeface="Tahoma" panose="020B0604030504040204" pitchFamily="34" charset="0"/>
                <a:cs typeface="Tahoma" panose="020B0604030504040204" pitchFamily="34" charset="0"/>
              </a:defRPr>
            </a:lvl1pPr>
            <a:lvl2pPr>
              <a:lnSpc>
                <a:spcPct val="100000"/>
              </a:lnSpc>
              <a:defRPr sz="2800" b="0" i="0">
                <a:latin typeface="Arial" charset="0"/>
                <a:ea typeface="Arial" charset="0"/>
                <a:cs typeface="Arial" charset="0"/>
              </a:defRPr>
            </a:lvl2pPr>
            <a:lvl3pPr>
              <a:lnSpc>
                <a:spcPct val="100000"/>
              </a:lnSpc>
              <a:defRPr sz="2800" b="0" i="0">
                <a:latin typeface="Arial" charset="0"/>
                <a:ea typeface="Arial" charset="0"/>
                <a:cs typeface="Arial" charset="0"/>
              </a:defRPr>
            </a:lvl3pPr>
            <a:lvl4pPr>
              <a:lnSpc>
                <a:spcPct val="100000"/>
              </a:lnSpc>
              <a:defRPr sz="2800" b="0" i="0">
                <a:latin typeface="Arial" charset="0"/>
                <a:ea typeface="Arial" charset="0"/>
                <a:cs typeface="Arial" charset="0"/>
              </a:defRPr>
            </a:lvl4pPr>
            <a:lvl5pPr>
              <a:lnSpc>
                <a:spcPct val="100000"/>
              </a:lnSpc>
              <a:defRPr sz="2800" b="0" i="0">
                <a:latin typeface="Arial" charset="0"/>
                <a:ea typeface="Arial" charset="0"/>
                <a:cs typeface="Arial" charset="0"/>
              </a:defRPr>
            </a:lvl5pPr>
          </a:lstStyle>
          <a:p>
            <a:pPr lvl="0"/>
            <a:r>
              <a:rPr lang="en-GB" noProof="0" dirty="0"/>
              <a:t>Body copy, Tahoma 28 </a:t>
            </a:r>
            <a:r>
              <a:rPr lang="en-GB" noProof="0" dirty="0" err="1"/>
              <a:t>pt</a:t>
            </a:r>
            <a:endParaRPr lang="en-GB" noProof="0" dirty="0"/>
          </a:p>
          <a:p>
            <a:pPr lvl="0"/>
            <a:r>
              <a:rPr lang="en-GB" noProof="0" dirty="0"/>
              <a:t>Column 1</a:t>
            </a:r>
          </a:p>
          <a:p>
            <a:pPr lvl="0"/>
            <a:r>
              <a:rPr lang="en-GB" noProof="0" dirty="0"/>
              <a:t>Bullet points should always be circular</a:t>
            </a:r>
          </a:p>
          <a:p>
            <a:pPr lvl="1"/>
            <a:r>
              <a:rPr lang="en-GB" noProof="0" dirty="0"/>
              <a:t>Second level</a:t>
            </a:r>
          </a:p>
          <a:p>
            <a:pPr lvl="2"/>
            <a:r>
              <a:rPr lang="en-GB" noProof="0" dirty="0"/>
              <a:t>Third level</a:t>
            </a:r>
          </a:p>
          <a:p>
            <a:pPr lvl="3"/>
            <a:r>
              <a:rPr lang="en-GB" noProof="0" dirty="0"/>
              <a:t>Fourth level</a:t>
            </a:r>
          </a:p>
          <a:p>
            <a:pPr lvl="4"/>
            <a:r>
              <a:rPr lang="en-GB" noProof="0" dirty="0"/>
              <a:t>Fifth level</a:t>
            </a:r>
          </a:p>
        </p:txBody>
      </p:sp>
      <p:sp>
        <p:nvSpPr>
          <p:cNvPr id="7" name="Text Placeholder 8"/>
          <p:cNvSpPr>
            <a:spLocks noGrp="1"/>
          </p:cNvSpPr>
          <p:nvPr>
            <p:ph type="body" sz="quarter" idx="19" hasCustomPrompt="1"/>
          </p:nvPr>
        </p:nvSpPr>
        <p:spPr>
          <a:xfrm>
            <a:off x="407367" y="1517839"/>
            <a:ext cx="11377264" cy="576064"/>
          </a:xfrm>
          <a:prstGeom prst="rect">
            <a:avLst/>
          </a:prstGeom>
        </p:spPr>
        <p:txBody>
          <a:bodyPr anchor="ctr"/>
          <a:lstStyle>
            <a:lvl1pPr marL="0" indent="0">
              <a:lnSpc>
                <a:spcPct val="100000"/>
              </a:lnSpc>
              <a:buNone/>
              <a:defRPr sz="3200" b="0">
                <a:solidFill>
                  <a:srgbClr val="0070C0"/>
                </a:solidFill>
                <a:latin typeface="Tahoma" panose="020B0604030504040204" pitchFamily="34" charset="0"/>
                <a:ea typeface="Tahoma" panose="020B0604030504040204" pitchFamily="34" charset="0"/>
                <a:cs typeface="Tahoma" panose="020B0604030504040204" pitchFamily="34" charset="0"/>
              </a:defRPr>
            </a:lvl1pPr>
          </a:lstStyle>
          <a:p>
            <a:pPr lvl="0"/>
            <a:r>
              <a:rPr lang="en-GB" noProof="0" dirty="0"/>
              <a:t>Sub-header, Tahoma 32 </a:t>
            </a:r>
            <a:r>
              <a:rPr lang="en-GB" noProof="0" dirty="0" err="1"/>
              <a:t>pt</a:t>
            </a:r>
            <a:endParaRPr lang="en-GB" noProof="0" dirty="0"/>
          </a:p>
        </p:txBody>
      </p:sp>
      <p:sp>
        <p:nvSpPr>
          <p:cNvPr id="8" name="Text Placeholder 8"/>
          <p:cNvSpPr>
            <a:spLocks noGrp="1"/>
          </p:cNvSpPr>
          <p:nvPr>
            <p:ph type="body" sz="quarter" idx="20" hasCustomPrompt="1"/>
          </p:nvPr>
        </p:nvSpPr>
        <p:spPr>
          <a:xfrm>
            <a:off x="407365" y="403880"/>
            <a:ext cx="9816000" cy="936889"/>
          </a:xfrm>
          <a:prstGeom prst="rect">
            <a:avLst/>
          </a:prstGeom>
        </p:spPr>
        <p:txBody>
          <a:bodyPr anchor="ctr"/>
          <a:lstStyle>
            <a:lvl1pPr marL="0" indent="0">
              <a:lnSpc>
                <a:spcPct val="100000"/>
              </a:lnSpc>
              <a:buNone/>
              <a:defRPr sz="3600" b="1">
                <a:solidFill>
                  <a:srgbClr val="002060"/>
                </a:solidFill>
                <a:latin typeface="+mn-lt"/>
                <a:ea typeface="Arial" charset="0"/>
                <a:cs typeface="Arial" charset="0"/>
              </a:defRPr>
            </a:lvl1pPr>
          </a:lstStyle>
          <a:p>
            <a:pPr lvl="0"/>
            <a:r>
              <a:rPr lang="en-GB" noProof="0" dirty="0"/>
              <a:t>Slide Title, Calibri Bold 36 </a:t>
            </a:r>
            <a:r>
              <a:rPr lang="en-GB" noProof="0" dirty="0" err="1"/>
              <a:t>pt</a:t>
            </a:r>
            <a:endParaRPr lang="en-GB" noProof="0" dirty="0"/>
          </a:p>
        </p:txBody>
      </p:sp>
    </p:spTree>
    <p:extLst>
      <p:ext uri="{BB962C8B-B14F-4D97-AF65-F5344CB8AC3E}">
        <p14:creationId xmlns:p14="http://schemas.microsoft.com/office/powerpoint/2010/main" val="304731673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Title, Body copy, Image">
    <p:spTree>
      <p:nvGrpSpPr>
        <p:cNvPr id="1" name=""/>
        <p:cNvGrpSpPr/>
        <p:nvPr/>
      </p:nvGrpSpPr>
      <p:grpSpPr>
        <a:xfrm>
          <a:off x="0" y="0"/>
          <a:ext cx="0" cy="0"/>
          <a:chOff x="0" y="0"/>
          <a:chExt cx="0" cy="0"/>
        </a:xfrm>
      </p:grpSpPr>
      <p:sp>
        <p:nvSpPr>
          <p:cNvPr id="8" name="Content Placeholder 2"/>
          <p:cNvSpPr>
            <a:spLocks noGrp="1"/>
          </p:cNvSpPr>
          <p:nvPr>
            <p:ph sz="quarter" idx="17"/>
          </p:nvPr>
        </p:nvSpPr>
        <p:spPr>
          <a:xfrm>
            <a:off x="7248525" y="1517840"/>
            <a:ext cx="4535488" cy="4719472"/>
          </a:xfrm>
          <a:prstGeom prst="rect">
            <a:avLst/>
          </a:prstGeom>
        </p:spPr>
        <p:txBody>
          <a:bodyPr/>
          <a:lstStyle>
            <a:lvl1pPr marL="0" indent="0">
              <a:buNone/>
              <a:defRPr sz="2800" b="0" i="0">
                <a:latin typeface="Tahoma" panose="020B0604030504040204" pitchFamily="34" charset="0"/>
                <a:ea typeface="Tahoma" panose="020B0604030504040204" pitchFamily="34" charset="0"/>
                <a:cs typeface="Tahoma" panose="020B0604030504040204" pitchFamily="34" charset="0"/>
              </a:defRPr>
            </a:lvl1pPr>
            <a:lvl2pPr>
              <a:defRPr sz="2800" b="0" i="0">
                <a:latin typeface="Tahoma" panose="020B0604030504040204" pitchFamily="34" charset="0"/>
                <a:ea typeface="Tahoma" panose="020B0604030504040204" pitchFamily="34" charset="0"/>
                <a:cs typeface="Tahoma" panose="020B0604030504040204" pitchFamily="34" charset="0"/>
              </a:defRPr>
            </a:lvl2pPr>
            <a:lvl3pPr>
              <a:defRPr sz="2800" b="0" i="0">
                <a:latin typeface="Tahoma" panose="020B0604030504040204" pitchFamily="34" charset="0"/>
                <a:ea typeface="Tahoma" panose="020B0604030504040204" pitchFamily="34" charset="0"/>
                <a:cs typeface="Tahoma" panose="020B0604030504040204" pitchFamily="34" charset="0"/>
              </a:defRPr>
            </a:lvl3pPr>
            <a:lvl4pPr>
              <a:defRPr sz="2800" b="0" i="0">
                <a:latin typeface="Tahoma" panose="020B0604030504040204" pitchFamily="34" charset="0"/>
                <a:ea typeface="Tahoma" panose="020B0604030504040204" pitchFamily="34" charset="0"/>
                <a:cs typeface="Tahoma" panose="020B0604030504040204" pitchFamily="34" charset="0"/>
              </a:defRPr>
            </a:lvl4pPr>
            <a:lvl5pPr>
              <a:defRPr sz="2800" b="0" i="0">
                <a:latin typeface="Tahoma" panose="020B0604030504040204" pitchFamily="34" charset="0"/>
                <a:ea typeface="Tahoma" panose="020B0604030504040204" pitchFamily="34" charset="0"/>
                <a:cs typeface="Tahoma" panose="020B0604030504040204" pitchFamily="34" charset="0"/>
              </a:defRPr>
            </a:lvl5pPr>
          </a:lstStyle>
          <a:p>
            <a:pPr lvl="0"/>
            <a:r>
              <a:rPr lang="en-GB" noProof="0" dirty="0"/>
              <a:t>Click to edit Master text styles</a:t>
            </a:r>
          </a:p>
          <a:p>
            <a:pPr lvl="1"/>
            <a:r>
              <a:rPr lang="en-GB" noProof="0" dirty="0"/>
              <a:t>Second level</a:t>
            </a:r>
          </a:p>
          <a:p>
            <a:pPr lvl="2"/>
            <a:r>
              <a:rPr lang="en-GB" noProof="0" dirty="0"/>
              <a:t>Third level</a:t>
            </a:r>
          </a:p>
          <a:p>
            <a:pPr lvl="3"/>
            <a:r>
              <a:rPr lang="en-GB" noProof="0" dirty="0"/>
              <a:t>Fourth level</a:t>
            </a:r>
          </a:p>
          <a:p>
            <a:pPr lvl="4"/>
            <a:r>
              <a:rPr lang="en-GB" noProof="0" dirty="0"/>
              <a:t>Fifth level</a:t>
            </a:r>
          </a:p>
        </p:txBody>
      </p:sp>
      <p:sp>
        <p:nvSpPr>
          <p:cNvPr id="19" name="Text Placeholder 8"/>
          <p:cNvSpPr>
            <a:spLocks noGrp="1"/>
          </p:cNvSpPr>
          <p:nvPr>
            <p:ph type="body" sz="quarter" idx="15" hasCustomPrompt="1"/>
          </p:nvPr>
        </p:nvSpPr>
        <p:spPr>
          <a:xfrm>
            <a:off x="407366" y="1517839"/>
            <a:ext cx="6696747" cy="4719474"/>
          </a:xfrm>
          <a:prstGeom prst="rect">
            <a:avLst/>
          </a:prstGeom>
        </p:spPr>
        <p:txBody>
          <a:bodyPr numCol="1" spcCol="144000" anchor="t" anchorCtr="0">
            <a:noAutofit/>
          </a:bodyPr>
          <a:lstStyle>
            <a:lvl1pPr marL="0" indent="0">
              <a:lnSpc>
                <a:spcPct val="100000"/>
              </a:lnSpc>
              <a:buFont typeface="Arial" panose="020B0604020202020204" pitchFamily="34" charset="0"/>
              <a:buNone/>
              <a:defRPr sz="2800" b="0">
                <a:solidFill>
                  <a:schemeClr val="tx1"/>
                </a:solidFill>
                <a:latin typeface="Tahoma" panose="020B0604030504040204" pitchFamily="34" charset="0"/>
                <a:ea typeface="Tahoma" panose="020B0604030504040204" pitchFamily="34" charset="0"/>
                <a:cs typeface="Tahoma" panose="020B0604030504040204" pitchFamily="34" charset="0"/>
              </a:defRPr>
            </a:lvl1pPr>
            <a:lvl2pPr>
              <a:lnSpc>
                <a:spcPct val="100000"/>
              </a:lnSpc>
              <a:defRPr sz="2800" b="0" i="0">
                <a:latin typeface="Arial" charset="0"/>
                <a:ea typeface="Arial" charset="0"/>
                <a:cs typeface="Arial" charset="0"/>
              </a:defRPr>
            </a:lvl2pPr>
            <a:lvl3pPr>
              <a:lnSpc>
                <a:spcPct val="100000"/>
              </a:lnSpc>
              <a:defRPr sz="2800" b="0" i="0">
                <a:latin typeface="Arial" charset="0"/>
                <a:ea typeface="Arial" charset="0"/>
                <a:cs typeface="Arial" charset="0"/>
              </a:defRPr>
            </a:lvl3pPr>
            <a:lvl4pPr>
              <a:lnSpc>
                <a:spcPct val="100000"/>
              </a:lnSpc>
              <a:defRPr sz="2800" b="0" i="0">
                <a:latin typeface="Arial" charset="0"/>
                <a:ea typeface="Arial" charset="0"/>
                <a:cs typeface="Arial" charset="0"/>
              </a:defRPr>
            </a:lvl4pPr>
            <a:lvl5pPr>
              <a:lnSpc>
                <a:spcPct val="100000"/>
              </a:lnSpc>
              <a:defRPr sz="2800" b="0" i="0">
                <a:latin typeface="Arial" charset="0"/>
                <a:ea typeface="Arial" charset="0"/>
                <a:cs typeface="Arial" charset="0"/>
              </a:defRPr>
            </a:lvl5pPr>
          </a:lstStyle>
          <a:p>
            <a:pPr lvl="0"/>
            <a:r>
              <a:rPr lang="en-GB" noProof="0" dirty="0"/>
              <a:t>Body copy, Tahoma 28 </a:t>
            </a:r>
            <a:r>
              <a:rPr lang="en-GB" noProof="0" dirty="0" err="1"/>
              <a:t>pt</a:t>
            </a:r>
            <a:endParaRPr lang="en-GB" noProof="0" dirty="0"/>
          </a:p>
          <a:p>
            <a:pPr lvl="0"/>
            <a:r>
              <a:rPr lang="en-GB" noProof="0" dirty="0"/>
              <a:t>Column 1</a:t>
            </a:r>
          </a:p>
          <a:p>
            <a:pPr lvl="0"/>
            <a:r>
              <a:rPr lang="en-GB" noProof="0" dirty="0"/>
              <a:t>Bullet points should always be circular</a:t>
            </a:r>
          </a:p>
          <a:p>
            <a:pPr lvl="1"/>
            <a:r>
              <a:rPr lang="en-GB" noProof="0" dirty="0"/>
              <a:t>Second level</a:t>
            </a:r>
          </a:p>
          <a:p>
            <a:pPr lvl="2"/>
            <a:r>
              <a:rPr lang="en-GB" noProof="0" dirty="0"/>
              <a:t>Third level</a:t>
            </a:r>
          </a:p>
          <a:p>
            <a:pPr lvl="3"/>
            <a:r>
              <a:rPr lang="en-GB" noProof="0" dirty="0"/>
              <a:t>Fourth level</a:t>
            </a:r>
          </a:p>
          <a:p>
            <a:pPr lvl="4"/>
            <a:r>
              <a:rPr lang="en-GB" noProof="0" dirty="0"/>
              <a:t>Fifth level</a:t>
            </a:r>
          </a:p>
        </p:txBody>
      </p:sp>
      <p:sp>
        <p:nvSpPr>
          <p:cNvPr id="7" name="Text Placeholder 8"/>
          <p:cNvSpPr>
            <a:spLocks noGrp="1"/>
          </p:cNvSpPr>
          <p:nvPr>
            <p:ph type="body" sz="quarter" idx="10" hasCustomPrompt="1"/>
          </p:nvPr>
        </p:nvSpPr>
        <p:spPr>
          <a:xfrm>
            <a:off x="407365" y="403880"/>
            <a:ext cx="9816000" cy="936889"/>
          </a:xfrm>
          <a:prstGeom prst="rect">
            <a:avLst/>
          </a:prstGeom>
        </p:spPr>
        <p:txBody>
          <a:bodyPr anchor="ctr"/>
          <a:lstStyle>
            <a:lvl1pPr marL="0" indent="0">
              <a:lnSpc>
                <a:spcPct val="100000"/>
              </a:lnSpc>
              <a:buNone/>
              <a:defRPr sz="3600" b="1">
                <a:solidFill>
                  <a:srgbClr val="002060"/>
                </a:solidFill>
                <a:latin typeface="+mn-lt"/>
                <a:ea typeface="Arial" charset="0"/>
                <a:cs typeface="Arial" charset="0"/>
              </a:defRPr>
            </a:lvl1pPr>
          </a:lstStyle>
          <a:p>
            <a:pPr lvl="0"/>
            <a:r>
              <a:rPr lang="en-GB" noProof="0" dirty="0"/>
              <a:t>Slide Title, Calibri Bold 36 </a:t>
            </a:r>
            <a:r>
              <a:rPr lang="en-GB" noProof="0" dirty="0" err="1"/>
              <a:t>pt</a:t>
            </a:r>
            <a:endParaRPr lang="en-GB" noProof="0" dirty="0"/>
          </a:p>
        </p:txBody>
      </p:sp>
    </p:spTree>
    <p:extLst>
      <p:ext uri="{BB962C8B-B14F-4D97-AF65-F5344CB8AC3E}">
        <p14:creationId xmlns:p14="http://schemas.microsoft.com/office/powerpoint/2010/main" val="1006454909"/>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Title, Two column body copy">
    <p:spTree>
      <p:nvGrpSpPr>
        <p:cNvPr id="1" name=""/>
        <p:cNvGrpSpPr/>
        <p:nvPr/>
      </p:nvGrpSpPr>
      <p:grpSpPr>
        <a:xfrm>
          <a:off x="0" y="0"/>
          <a:ext cx="0" cy="0"/>
          <a:chOff x="0" y="0"/>
          <a:chExt cx="0" cy="0"/>
        </a:xfrm>
      </p:grpSpPr>
      <p:sp>
        <p:nvSpPr>
          <p:cNvPr id="15" name="Text Placeholder 8"/>
          <p:cNvSpPr>
            <a:spLocks noGrp="1"/>
          </p:cNvSpPr>
          <p:nvPr>
            <p:ph type="body" sz="quarter" idx="15" hasCustomPrompt="1"/>
          </p:nvPr>
        </p:nvSpPr>
        <p:spPr>
          <a:xfrm>
            <a:off x="407368" y="1517839"/>
            <a:ext cx="11377265" cy="4719474"/>
          </a:xfrm>
          <a:prstGeom prst="rect">
            <a:avLst/>
          </a:prstGeom>
        </p:spPr>
        <p:txBody>
          <a:bodyPr numCol="2" spcCol="144000" anchor="t" anchorCtr="0">
            <a:noAutofit/>
          </a:bodyPr>
          <a:lstStyle>
            <a:lvl1pPr marL="0" indent="0">
              <a:lnSpc>
                <a:spcPct val="100000"/>
              </a:lnSpc>
              <a:buFont typeface="Arial" panose="020B0604020202020204" pitchFamily="34" charset="0"/>
              <a:buNone/>
              <a:defRPr sz="2800" b="0">
                <a:solidFill>
                  <a:schemeClr val="tx1"/>
                </a:solidFill>
                <a:latin typeface="Tahoma" panose="020B0604030504040204" pitchFamily="34" charset="0"/>
                <a:ea typeface="Tahoma" panose="020B0604030504040204" pitchFamily="34" charset="0"/>
                <a:cs typeface="Tahoma" panose="020B0604030504040204" pitchFamily="34" charset="0"/>
              </a:defRPr>
            </a:lvl1pPr>
            <a:lvl2pPr>
              <a:lnSpc>
                <a:spcPct val="100000"/>
              </a:lnSpc>
              <a:defRPr sz="2800" b="0" i="0">
                <a:latin typeface="Arial" charset="0"/>
                <a:ea typeface="Arial" charset="0"/>
                <a:cs typeface="Arial" charset="0"/>
              </a:defRPr>
            </a:lvl2pPr>
            <a:lvl3pPr>
              <a:lnSpc>
                <a:spcPct val="100000"/>
              </a:lnSpc>
              <a:defRPr sz="2800" b="0" i="0">
                <a:latin typeface="Arial" charset="0"/>
                <a:ea typeface="Arial" charset="0"/>
                <a:cs typeface="Arial" charset="0"/>
              </a:defRPr>
            </a:lvl3pPr>
            <a:lvl4pPr>
              <a:lnSpc>
                <a:spcPct val="100000"/>
              </a:lnSpc>
              <a:defRPr sz="2800" b="0" i="0">
                <a:latin typeface="Arial" charset="0"/>
                <a:ea typeface="Arial" charset="0"/>
                <a:cs typeface="Arial" charset="0"/>
              </a:defRPr>
            </a:lvl4pPr>
            <a:lvl5pPr>
              <a:lnSpc>
                <a:spcPct val="100000"/>
              </a:lnSpc>
              <a:defRPr sz="2800" b="0" i="0">
                <a:latin typeface="Arial" charset="0"/>
                <a:ea typeface="Arial" charset="0"/>
                <a:cs typeface="Arial" charset="0"/>
              </a:defRPr>
            </a:lvl5pPr>
          </a:lstStyle>
          <a:p>
            <a:pPr lvl="0"/>
            <a:r>
              <a:rPr lang="en-GB" noProof="0" dirty="0"/>
              <a:t>Body copy, Tahoma 28 </a:t>
            </a:r>
            <a:r>
              <a:rPr lang="en-GB" noProof="0" dirty="0" err="1"/>
              <a:t>pt</a:t>
            </a:r>
            <a:endParaRPr lang="en-GB" noProof="0" dirty="0"/>
          </a:p>
          <a:p>
            <a:pPr lvl="0"/>
            <a:r>
              <a:rPr lang="en-GB" noProof="0" dirty="0"/>
              <a:t>Column 1</a:t>
            </a:r>
          </a:p>
          <a:p>
            <a:pPr lvl="0"/>
            <a:r>
              <a:rPr lang="en-GB" noProof="0" dirty="0"/>
              <a:t>Bullet points should always be circular</a:t>
            </a:r>
          </a:p>
          <a:p>
            <a:pPr lvl="1"/>
            <a:r>
              <a:rPr lang="en-GB" noProof="0" dirty="0"/>
              <a:t>Second level</a:t>
            </a:r>
          </a:p>
          <a:p>
            <a:pPr lvl="2"/>
            <a:r>
              <a:rPr lang="en-GB" noProof="0" dirty="0"/>
              <a:t>Third level</a:t>
            </a:r>
          </a:p>
          <a:p>
            <a:pPr lvl="3"/>
            <a:r>
              <a:rPr lang="en-GB" noProof="0" dirty="0"/>
              <a:t>Fourth level</a:t>
            </a:r>
          </a:p>
          <a:p>
            <a:pPr lvl="4"/>
            <a:r>
              <a:rPr lang="en-GB" noProof="0" dirty="0"/>
              <a:t>Fifth level</a:t>
            </a:r>
          </a:p>
          <a:p>
            <a:pPr lvl="4"/>
            <a:endParaRPr lang="en-GB" noProof="0" dirty="0"/>
          </a:p>
          <a:p>
            <a:pPr lvl="0"/>
            <a:endParaRPr lang="en-GB" noProof="0" dirty="0"/>
          </a:p>
          <a:p>
            <a:pPr lvl="0"/>
            <a:endParaRPr lang="en-GB" noProof="0" dirty="0"/>
          </a:p>
          <a:p>
            <a:pPr lvl="0"/>
            <a:endParaRPr lang="en-GB" noProof="0" dirty="0"/>
          </a:p>
          <a:p>
            <a:pPr lvl="0"/>
            <a:r>
              <a:rPr lang="en-GB" noProof="0" dirty="0"/>
              <a:t>Body copy, Tahoma 28 </a:t>
            </a:r>
            <a:r>
              <a:rPr lang="en-GB" noProof="0" dirty="0" err="1"/>
              <a:t>pt</a:t>
            </a:r>
            <a:endParaRPr lang="en-GB" noProof="0" dirty="0"/>
          </a:p>
          <a:p>
            <a:pPr lvl="0"/>
            <a:r>
              <a:rPr lang="en-GB" noProof="0" dirty="0"/>
              <a:t>Column 2</a:t>
            </a:r>
          </a:p>
          <a:p>
            <a:pPr lvl="0"/>
            <a:r>
              <a:rPr lang="en-GB" noProof="0" dirty="0"/>
              <a:t>Bullet points should always be circular</a:t>
            </a:r>
          </a:p>
          <a:p>
            <a:pPr lvl="1"/>
            <a:r>
              <a:rPr lang="en-GB" noProof="0" dirty="0"/>
              <a:t>Second level</a:t>
            </a:r>
          </a:p>
          <a:p>
            <a:pPr lvl="2"/>
            <a:r>
              <a:rPr lang="en-GB" noProof="0" dirty="0"/>
              <a:t>Third level</a:t>
            </a:r>
          </a:p>
          <a:p>
            <a:pPr lvl="3"/>
            <a:r>
              <a:rPr lang="en-GB" noProof="0" dirty="0"/>
              <a:t>Fourth level</a:t>
            </a:r>
          </a:p>
          <a:p>
            <a:pPr lvl="4"/>
            <a:r>
              <a:rPr lang="en-GB" noProof="0" dirty="0"/>
              <a:t>Fifth level</a:t>
            </a:r>
          </a:p>
          <a:p>
            <a:pPr lvl="4"/>
            <a:endParaRPr lang="en-GB" noProof="0" dirty="0"/>
          </a:p>
        </p:txBody>
      </p:sp>
      <p:sp>
        <p:nvSpPr>
          <p:cNvPr id="6" name="Text Placeholder 8"/>
          <p:cNvSpPr>
            <a:spLocks noGrp="1"/>
          </p:cNvSpPr>
          <p:nvPr>
            <p:ph type="body" sz="quarter" idx="17" hasCustomPrompt="1"/>
          </p:nvPr>
        </p:nvSpPr>
        <p:spPr>
          <a:xfrm>
            <a:off x="407365" y="403880"/>
            <a:ext cx="9816000" cy="936889"/>
          </a:xfrm>
          <a:prstGeom prst="rect">
            <a:avLst/>
          </a:prstGeom>
        </p:spPr>
        <p:txBody>
          <a:bodyPr anchor="ctr"/>
          <a:lstStyle>
            <a:lvl1pPr marL="0" indent="0">
              <a:lnSpc>
                <a:spcPct val="100000"/>
              </a:lnSpc>
              <a:buNone/>
              <a:defRPr sz="3600" b="1">
                <a:solidFill>
                  <a:srgbClr val="002060"/>
                </a:solidFill>
                <a:latin typeface="+mn-lt"/>
                <a:ea typeface="Arial" charset="0"/>
                <a:cs typeface="Arial" charset="0"/>
              </a:defRPr>
            </a:lvl1pPr>
          </a:lstStyle>
          <a:p>
            <a:pPr lvl="0"/>
            <a:r>
              <a:rPr lang="en-GB" noProof="0" dirty="0"/>
              <a:t>Slide Title, Calibri Bold 36 </a:t>
            </a:r>
            <a:r>
              <a:rPr lang="en-GB" noProof="0" dirty="0" err="1"/>
              <a:t>pt</a:t>
            </a:r>
            <a:endParaRPr lang="en-GB" noProof="0" dirty="0"/>
          </a:p>
        </p:txBody>
      </p:sp>
    </p:spTree>
    <p:extLst>
      <p:ext uri="{BB962C8B-B14F-4D97-AF65-F5344CB8AC3E}">
        <p14:creationId xmlns:p14="http://schemas.microsoft.com/office/powerpoint/2010/main" val="143948445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Large image area">
    <p:spTree>
      <p:nvGrpSpPr>
        <p:cNvPr id="1" name=""/>
        <p:cNvGrpSpPr/>
        <p:nvPr/>
      </p:nvGrpSpPr>
      <p:grpSpPr>
        <a:xfrm>
          <a:off x="0" y="0"/>
          <a:ext cx="0" cy="0"/>
          <a:chOff x="0" y="0"/>
          <a:chExt cx="0" cy="0"/>
        </a:xfrm>
      </p:grpSpPr>
      <p:sp>
        <p:nvSpPr>
          <p:cNvPr id="15" name="Content Placeholder 2"/>
          <p:cNvSpPr>
            <a:spLocks noGrp="1"/>
          </p:cNvSpPr>
          <p:nvPr>
            <p:ph sz="quarter" idx="17"/>
          </p:nvPr>
        </p:nvSpPr>
        <p:spPr>
          <a:xfrm>
            <a:off x="407368" y="1517841"/>
            <a:ext cx="11376645" cy="4719473"/>
          </a:xfrm>
          <a:prstGeom prst="rect">
            <a:avLst/>
          </a:prstGeom>
        </p:spPr>
        <p:txBody>
          <a:bodyPr/>
          <a:lstStyle>
            <a:lvl1pPr marL="0" indent="0">
              <a:buNone/>
              <a:defRPr sz="2800" b="0" i="0">
                <a:latin typeface="Tahoma" panose="020B0604030504040204" pitchFamily="34" charset="0"/>
                <a:ea typeface="Tahoma" panose="020B0604030504040204" pitchFamily="34" charset="0"/>
                <a:cs typeface="Tahoma" panose="020B0604030504040204" pitchFamily="34" charset="0"/>
              </a:defRPr>
            </a:lvl1pPr>
            <a:lvl2pPr>
              <a:defRPr sz="2800" b="0" i="0">
                <a:latin typeface="Tahoma" panose="020B0604030504040204" pitchFamily="34" charset="0"/>
                <a:ea typeface="Tahoma" panose="020B0604030504040204" pitchFamily="34" charset="0"/>
                <a:cs typeface="Tahoma" panose="020B0604030504040204" pitchFamily="34" charset="0"/>
              </a:defRPr>
            </a:lvl2pPr>
            <a:lvl3pPr>
              <a:defRPr sz="2800" b="0" i="0">
                <a:latin typeface="Tahoma" panose="020B0604030504040204" pitchFamily="34" charset="0"/>
                <a:ea typeface="Tahoma" panose="020B0604030504040204" pitchFamily="34" charset="0"/>
                <a:cs typeface="Tahoma" panose="020B0604030504040204" pitchFamily="34" charset="0"/>
              </a:defRPr>
            </a:lvl3pPr>
            <a:lvl4pPr>
              <a:defRPr sz="2800" b="0" i="0">
                <a:latin typeface="Tahoma" panose="020B0604030504040204" pitchFamily="34" charset="0"/>
                <a:ea typeface="Tahoma" panose="020B0604030504040204" pitchFamily="34" charset="0"/>
                <a:cs typeface="Tahoma" panose="020B0604030504040204" pitchFamily="34" charset="0"/>
              </a:defRPr>
            </a:lvl4pPr>
            <a:lvl5pPr>
              <a:defRPr sz="2800" b="0" i="0">
                <a:latin typeface="Tahoma" panose="020B0604030504040204" pitchFamily="34" charset="0"/>
                <a:ea typeface="Tahoma" panose="020B0604030504040204" pitchFamily="34" charset="0"/>
                <a:cs typeface="Tahoma" panose="020B0604030504040204" pitchFamily="34" charset="0"/>
              </a:defRPr>
            </a:lvl5pPr>
          </a:lstStyle>
          <a:p>
            <a:pPr lvl="0"/>
            <a:r>
              <a:rPr lang="en-GB" noProof="0" dirty="0"/>
              <a:t>Click to edit Master text styles</a:t>
            </a:r>
          </a:p>
          <a:p>
            <a:pPr lvl="1"/>
            <a:r>
              <a:rPr lang="en-GB" noProof="0" dirty="0"/>
              <a:t>Second level</a:t>
            </a:r>
          </a:p>
          <a:p>
            <a:pPr lvl="2"/>
            <a:r>
              <a:rPr lang="en-GB" noProof="0" dirty="0"/>
              <a:t>Third level</a:t>
            </a:r>
          </a:p>
          <a:p>
            <a:pPr lvl="3"/>
            <a:r>
              <a:rPr lang="en-GB" noProof="0" dirty="0"/>
              <a:t>Fourth level</a:t>
            </a:r>
          </a:p>
          <a:p>
            <a:pPr lvl="4"/>
            <a:r>
              <a:rPr lang="en-GB" noProof="0" dirty="0"/>
              <a:t>Fifth level</a:t>
            </a:r>
          </a:p>
        </p:txBody>
      </p:sp>
      <p:sp>
        <p:nvSpPr>
          <p:cNvPr id="4" name="Text Placeholder 8"/>
          <p:cNvSpPr>
            <a:spLocks noGrp="1"/>
          </p:cNvSpPr>
          <p:nvPr>
            <p:ph type="body" sz="quarter" idx="19" hasCustomPrompt="1"/>
          </p:nvPr>
        </p:nvSpPr>
        <p:spPr>
          <a:xfrm>
            <a:off x="407365" y="403880"/>
            <a:ext cx="9816000" cy="936889"/>
          </a:xfrm>
          <a:prstGeom prst="rect">
            <a:avLst/>
          </a:prstGeom>
        </p:spPr>
        <p:txBody>
          <a:bodyPr anchor="ctr"/>
          <a:lstStyle>
            <a:lvl1pPr marL="0" indent="0">
              <a:lnSpc>
                <a:spcPct val="100000"/>
              </a:lnSpc>
              <a:buNone/>
              <a:defRPr sz="3600" b="1">
                <a:solidFill>
                  <a:srgbClr val="002060"/>
                </a:solidFill>
                <a:latin typeface="+mn-lt"/>
                <a:ea typeface="Arial" charset="0"/>
                <a:cs typeface="Arial" charset="0"/>
              </a:defRPr>
            </a:lvl1pPr>
          </a:lstStyle>
          <a:p>
            <a:pPr lvl="0"/>
            <a:r>
              <a:rPr lang="en-GB" noProof="0" dirty="0"/>
              <a:t>Slide Title, Calibri Bold 36 </a:t>
            </a:r>
            <a:r>
              <a:rPr lang="en-GB" noProof="0" dirty="0" err="1"/>
              <a:t>pt</a:t>
            </a:r>
            <a:endParaRPr lang="en-GB" noProof="0" dirty="0"/>
          </a:p>
        </p:txBody>
      </p:sp>
    </p:spTree>
    <p:extLst>
      <p:ext uri="{BB962C8B-B14F-4D97-AF65-F5344CB8AC3E}">
        <p14:creationId xmlns:p14="http://schemas.microsoft.com/office/powerpoint/2010/main" val="2869566877"/>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Two column Image">
    <p:spTree>
      <p:nvGrpSpPr>
        <p:cNvPr id="1" name=""/>
        <p:cNvGrpSpPr/>
        <p:nvPr/>
      </p:nvGrpSpPr>
      <p:grpSpPr>
        <a:xfrm>
          <a:off x="0" y="0"/>
          <a:ext cx="0" cy="0"/>
          <a:chOff x="0" y="0"/>
          <a:chExt cx="0" cy="0"/>
        </a:xfrm>
      </p:grpSpPr>
      <p:sp>
        <p:nvSpPr>
          <p:cNvPr id="7" name="Content Placeholder 2"/>
          <p:cNvSpPr>
            <a:spLocks noGrp="1"/>
          </p:cNvSpPr>
          <p:nvPr>
            <p:ph sz="quarter" idx="19"/>
          </p:nvPr>
        </p:nvSpPr>
        <p:spPr>
          <a:xfrm>
            <a:off x="6168632" y="1517840"/>
            <a:ext cx="5615381" cy="4719472"/>
          </a:xfrm>
          <a:prstGeom prst="rect">
            <a:avLst/>
          </a:prstGeom>
        </p:spPr>
        <p:txBody>
          <a:bodyPr/>
          <a:lstStyle>
            <a:lvl1pPr marL="0" indent="0">
              <a:buNone/>
              <a:defRPr sz="2800" b="0" i="0">
                <a:latin typeface="Tahoma" panose="020B0604030504040204" pitchFamily="34" charset="0"/>
                <a:ea typeface="Tahoma" panose="020B0604030504040204" pitchFamily="34" charset="0"/>
                <a:cs typeface="Tahoma" panose="020B0604030504040204" pitchFamily="34" charset="0"/>
              </a:defRPr>
            </a:lvl1pPr>
            <a:lvl2pPr>
              <a:defRPr sz="2800" b="0" i="0">
                <a:latin typeface="Tahoma" panose="020B0604030504040204" pitchFamily="34" charset="0"/>
                <a:ea typeface="Tahoma" panose="020B0604030504040204" pitchFamily="34" charset="0"/>
                <a:cs typeface="Tahoma" panose="020B0604030504040204" pitchFamily="34" charset="0"/>
              </a:defRPr>
            </a:lvl2pPr>
            <a:lvl3pPr>
              <a:defRPr sz="2800" b="0" i="0">
                <a:latin typeface="Tahoma" panose="020B0604030504040204" pitchFamily="34" charset="0"/>
                <a:ea typeface="Tahoma" panose="020B0604030504040204" pitchFamily="34" charset="0"/>
                <a:cs typeface="Tahoma" panose="020B0604030504040204" pitchFamily="34" charset="0"/>
              </a:defRPr>
            </a:lvl3pPr>
            <a:lvl4pPr>
              <a:defRPr sz="2800" b="0" i="0">
                <a:latin typeface="Tahoma" panose="020B0604030504040204" pitchFamily="34" charset="0"/>
                <a:ea typeface="Tahoma" panose="020B0604030504040204" pitchFamily="34" charset="0"/>
                <a:cs typeface="Tahoma" panose="020B0604030504040204" pitchFamily="34" charset="0"/>
              </a:defRPr>
            </a:lvl4pPr>
            <a:lvl5pPr>
              <a:defRPr sz="2800" b="0" i="0">
                <a:latin typeface="Tahoma" panose="020B0604030504040204" pitchFamily="34" charset="0"/>
                <a:ea typeface="Tahoma" panose="020B0604030504040204" pitchFamily="34" charset="0"/>
                <a:cs typeface="Tahoma" panose="020B0604030504040204" pitchFamily="34" charset="0"/>
              </a:defRPr>
            </a:lvl5pPr>
          </a:lstStyle>
          <a:p>
            <a:pPr lvl="0"/>
            <a:r>
              <a:rPr lang="en-GB" noProof="0" dirty="0"/>
              <a:t>Click to edit Master text styles</a:t>
            </a:r>
          </a:p>
          <a:p>
            <a:pPr lvl="1"/>
            <a:r>
              <a:rPr lang="en-GB" noProof="0" dirty="0"/>
              <a:t>Second level</a:t>
            </a:r>
          </a:p>
          <a:p>
            <a:pPr lvl="2"/>
            <a:r>
              <a:rPr lang="en-GB" noProof="0" dirty="0"/>
              <a:t>Third level</a:t>
            </a:r>
          </a:p>
          <a:p>
            <a:pPr lvl="3"/>
            <a:r>
              <a:rPr lang="en-GB" noProof="0" dirty="0"/>
              <a:t>Fourth level</a:t>
            </a:r>
          </a:p>
          <a:p>
            <a:pPr lvl="4"/>
            <a:r>
              <a:rPr lang="en-GB" noProof="0" dirty="0"/>
              <a:t>Fifth level</a:t>
            </a:r>
          </a:p>
        </p:txBody>
      </p:sp>
      <p:sp>
        <p:nvSpPr>
          <p:cNvPr id="8" name="Content Placeholder 2"/>
          <p:cNvSpPr>
            <a:spLocks noGrp="1"/>
          </p:cNvSpPr>
          <p:nvPr>
            <p:ph sz="quarter" idx="20"/>
          </p:nvPr>
        </p:nvSpPr>
        <p:spPr>
          <a:xfrm>
            <a:off x="407988" y="1517840"/>
            <a:ext cx="5615381" cy="4716985"/>
          </a:xfrm>
          <a:prstGeom prst="rect">
            <a:avLst/>
          </a:prstGeom>
        </p:spPr>
        <p:txBody>
          <a:bodyPr/>
          <a:lstStyle>
            <a:lvl1pPr marL="0" indent="0">
              <a:buNone/>
              <a:defRPr sz="2800" b="0" i="0">
                <a:latin typeface="Tahoma" panose="020B0604030504040204" pitchFamily="34" charset="0"/>
                <a:ea typeface="Tahoma" panose="020B0604030504040204" pitchFamily="34" charset="0"/>
                <a:cs typeface="Tahoma" panose="020B0604030504040204" pitchFamily="34" charset="0"/>
              </a:defRPr>
            </a:lvl1pPr>
            <a:lvl2pPr>
              <a:defRPr sz="2800" b="0" i="0">
                <a:latin typeface="Tahoma" panose="020B0604030504040204" pitchFamily="34" charset="0"/>
                <a:ea typeface="Tahoma" panose="020B0604030504040204" pitchFamily="34" charset="0"/>
                <a:cs typeface="Tahoma" panose="020B0604030504040204" pitchFamily="34" charset="0"/>
              </a:defRPr>
            </a:lvl2pPr>
            <a:lvl3pPr>
              <a:defRPr sz="2800" b="0" i="0">
                <a:latin typeface="Tahoma" panose="020B0604030504040204" pitchFamily="34" charset="0"/>
                <a:ea typeface="Tahoma" panose="020B0604030504040204" pitchFamily="34" charset="0"/>
                <a:cs typeface="Tahoma" panose="020B0604030504040204" pitchFamily="34" charset="0"/>
              </a:defRPr>
            </a:lvl3pPr>
            <a:lvl4pPr>
              <a:defRPr sz="2800" b="0" i="0">
                <a:latin typeface="Tahoma" panose="020B0604030504040204" pitchFamily="34" charset="0"/>
                <a:ea typeface="Tahoma" panose="020B0604030504040204" pitchFamily="34" charset="0"/>
                <a:cs typeface="Tahoma" panose="020B0604030504040204" pitchFamily="34" charset="0"/>
              </a:defRPr>
            </a:lvl4pPr>
            <a:lvl5pPr>
              <a:defRPr sz="2800" b="0" i="0">
                <a:latin typeface="Tahoma" panose="020B0604030504040204" pitchFamily="34" charset="0"/>
                <a:ea typeface="Tahoma" panose="020B0604030504040204" pitchFamily="34" charset="0"/>
                <a:cs typeface="Tahoma" panose="020B0604030504040204" pitchFamily="34" charset="0"/>
              </a:defRPr>
            </a:lvl5pPr>
          </a:lstStyle>
          <a:p>
            <a:pPr lvl="0"/>
            <a:r>
              <a:rPr lang="en-GB" noProof="0" dirty="0"/>
              <a:t>Click to edit Master text styles</a:t>
            </a:r>
          </a:p>
          <a:p>
            <a:pPr lvl="1"/>
            <a:r>
              <a:rPr lang="en-GB" noProof="0" dirty="0"/>
              <a:t>Second level</a:t>
            </a:r>
          </a:p>
          <a:p>
            <a:pPr lvl="2"/>
            <a:r>
              <a:rPr lang="en-GB" noProof="0" dirty="0"/>
              <a:t>Third level</a:t>
            </a:r>
          </a:p>
          <a:p>
            <a:pPr lvl="3"/>
            <a:r>
              <a:rPr lang="en-GB" noProof="0" dirty="0"/>
              <a:t>Fourth level</a:t>
            </a:r>
          </a:p>
          <a:p>
            <a:pPr lvl="4"/>
            <a:r>
              <a:rPr lang="en-GB" noProof="0" dirty="0"/>
              <a:t>Fifth level</a:t>
            </a:r>
          </a:p>
        </p:txBody>
      </p:sp>
      <p:sp>
        <p:nvSpPr>
          <p:cNvPr id="5" name="Text Placeholder 8"/>
          <p:cNvSpPr>
            <a:spLocks noGrp="1"/>
          </p:cNvSpPr>
          <p:nvPr>
            <p:ph type="body" sz="quarter" idx="17" hasCustomPrompt="1"/>
          </p:nvPr>
        </p:nvSpPr>
        <p:spPr>
          <a:xfrm>
            <a:off x="407365" y="403880"/>
            <a:ext cx="9816000" cy="936889"/>
          </a:xfrm>
          <a:prstGeom prst="rect">
            <a:avLst/>
          </a:prstGeom>
        </p:spPr>
        <p:txBody>
          <a:bodyPr anchor="ctr"/>
          <a:lstStyle>
            <a:lvl1pPr marL="0" indent="0">
              <a:lnSpc>
                <a:spcPct val="100000"/>
              </a:lnSpc>
              <a:buNone/>
              <a:defRPr sz="3600" b="1">
                <a:solidFill>
                  <a:srgbClr val="002060"/>
                </a:solidFill>
                <a:latin typeface="+mn-lt"/>
                <a:ea typeface="Arial" charset="0"/>
                <a:cs typeface="Arial" charset="0"/>
              </a:defRPr>
            </a:lvl1pPr>
          </a:lstStyle>
          <a:p>
            <a:pPr lvl="0"/>
            <a:r>
              <a:rPr lang="en-GB" noProof="0" dirty="0"/>
              <a:t>Slide Title, Calibri Bold 36 </a:t>
            </a:r>
            <a:r>
              <a:rPr lang="en-GB" noProof="0" dirty="0" err="1"/>
              <a:t>pt</a:t>
            </a:r>
            <a:endParaRPr lang="en-GB" noProof="0" dirty="0"/>
          </a:p>
        </p:txBody>
      </p:sp>
    </p:spTree>
    <p:extLst>
      <p:ext uri="{BB962C8B-B14F-4D97-AF65-F5344CB8AC3E}">
        <p14:creationId xmlns:p14="http://schemas.microsoft.com/office/powerpoint/2010/main" val="2127546942"/>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a:prstGeom prst="rect">
            <a:avLst/>
          </a:prstGeom>
        </p:spPr>
        <p:txBody>
          <a:bodyPr/>
          <a:lstStyle>
            <a:lvl1pPr>
              <a:defRPr sz="3600">
                <a:solidFill>
                  <a:srgbClr val="002060"/>
                </a:solidFill>
                <a:latin typeface="+mn-lt"/>
              </a:defRPr>
            </a:lvl1pPr>
          </a:lstStyle>
          <a:p>
            <a:r>
              <a:rPr lang="en-GB" noProof="0" dirty="0"/>
              <a:t>Click to edit Master title style</a:t>
            </a:r>
          </a:p>
        </p:txBody>
      </p:sp>
      <p:sp>
        <p:nvSpPr>
          <p:cNvPr id="3" name="Content Placeholder 2"/>
          <p:cNvSpPr>
            <a:spLocks noGrp="1"/>
          </p:cNvSpPr>
          <p:nvPr>
            <p:ph idx="1"/>
          </p:nvPr>
        </p:nvSpPr>
        <p:spPr>
          <a:xfrm>
            <a:off x="606748" y="1697038"/>
            <a:ext cx="10972800" cy="4525963"/>
          </a:xfrm>
          <a:prstGeom prst="rect">
            <a:avLst/>
          </a:prstGeom>
        </p:spPr>
        <p:txBody>
          <a:bodyPr/>
          <a:lstStyle>
            <a:lvl1pPr marL="0" indent="0">
              <a:buNone/>
              <a:defRPr sz="2800">
                <a:latin typeface="Tahoma" panose="020B0604030504040204" pitchFamily="34" charset="0"/>
                <a:ea typeface="Tahoma" panose="020B0604030504040204" pitchFamily="34" charset="0"/>
                <a:cs typeface="Tahoma" panose="020B0604030504040204" pitchFamily="34" charset="0"/>
              </a:defRPr>
            </a:lvl1pPr>
            <a:lvl2pPr>
              <a:defRPr sz="2800">
                <a:latin typeface="Tahoma" panose="020B0604030504040204" pitchFamily="34" charset="0"/>
                <a:ea typeface="Tahoma" panose="020B0604030504040204" pitchFamily="34" charset="0"/>
                <a:cs typeface="Tahoma" panose="020B0604030504040204" pitchFamily="34" charset="0"/>
              </a:defRPr>
            </a:lvl2pPr>
            <a:lvl3pPr>
              <a:defRPr sz="2800">
                <a:latin typeface="Tahoma" panose="020B0604030504040204" pitchFamily="34" charset="0"/>
                <a:ea typeface="Tahoma" panose="020B0604030504040204" pitchFamily="34" charset="0"/>
                <a:cs typeface="Tahoma" panose="020B0604030504040204" pitchFamily="34" charset="0"/>
              </a:defRPr>
            </a:lvl3pPr>
            <a:lvl4pPr>
              <a:defRPr sz="2800">
                <a:latin typeface="Tahoma" panose="020B0604030504040204" pitchFamily="34" charset="0"/>
                <a:ea typeface="Tahoma" panose="020B0604030504040204" pitchFamily="34" charset="0"/>
                <a:cs typeface="Tahoma" panose="020B0604030504040204" pitchFamily="34" charset="0"/>
              </a:defRPr>
            </a:lvl4pPr>
            <a:lvl5pPr>
              <a:defRPr sz="2800">
                <a:latin typeface="Tahoma" panose="020B0604030504040204" pitchFamily="34" charset="0"/>
                <a:ea typeface="Tahoma" panose="020B0604030504040204" pitchFamily="34" charset="0"/>
                <a:cs typeface="Tahoma" panose="020B0604030504040204" pitchFamily="34" charset="0"/>
              </a:defRPr>
            </a:lvl5pPr>
          </a:lstStyle>
          <a:p>
            <a:pPr lvl="0"/>
            <a:r>
              <a:rPr lang="en-GB" noProof="0" dirty="0"/>
              <a:t>Click to edit Master text styles</a:t>
            </a:r>
          </a:p>
          <a:p>
            <a:pPr lvl="1"/>
            <a:r>
              <a:rPr lang="en-GB" noProof="0" dirty="0"/>
              <a:t>Second level</a:t>
            </a:r>
          </a:p>
          <a:p>
            <a:pPr lvl="2"/>
            <a:r>
              <a:rPr lang="en-GB" noProof="0" dirty="0"/>
              <a:t>Third level</a:t>
            </a:r>
          </a:p>
          <a:p>
            <a:pPr lvl="3"/>
            <a:r>
              <a:rPr lang="en-GB" noProof="0" dirty="0"/>
              <a:t>Fourth level</a:t>
            </a:r>
          </a:p>
          <a:p>
            <a:pPr lvl="4"/>
            <a:r>
              <a:rPr lang="en-GB" noProof="0" dirty="0"/>
              <a:t>Fifth level</a:t>
            </a:r>
          </a:p>
        </p:txBody>
      </p:sp>
    </p:spTree>
    <p:extLst>
      <p:ext uri="{BB962C8B-B14F-4D97-AF65-F5344CB8AC3E}">
        <p14:creationId xmlns:p14="http://schemas.microsoft.com/office/powerpoint/2010/main" val="518505080"/>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8940800" cy="1143000"/>
          </a:xfrm>
          <a:prstGeom prst="rect">
            <a:avLst/>
          </a:prstGeom>
        </p:spPr>
        <p:txBody>
          <a:bodyPr/>
          <a:lstStyle>
            <a:lvl1pPr>
              <a:defRPr sz="3600">
                <a:solidFill>
                  <a:srgbClr val="002060"/>
                </a:solidFill>
                <a:latin typeface="+mn-lt"/>
              </a:defRPr>
            </a:lvl1pPr>
          </a:lstStyle>
          <a:p>
            <a:r>
              <a:rPr lang="en-US" dirty="0"/>
              <a:t>Click to edit Master title style</a:t>
            </a:r>
            <a:endParaRPr lang="en-GB" dirty="0"/>
          </a:p>
        </p:txBody>
      </p:sp>
    </p:spTree>
    <p:extLst>
      <p:ext uri="{BB962C8B-B14F-4D97-AF65-F5344CB8AC3E}">
        <p14:creationId xmlns:p14="http://schemas.microsoft.com/office/powerpoint/2010/main" val="2718605127"/>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561913276"/>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619389172"/>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691A28-01EC-6594-9846-97DB70653442}"/>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A4497EB-A176-AF72-4A7B-D6F6A57FDAB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8B676B6D-9CF5-B35F-60FC-E75BC6CF7006}"/>
              </a:ext>
            </a:extLst>
          </p:cNvPr>
          <p:cNvSpPr>
            <a:spLocks noGrp="1"/>
          </p:cNvSpPr>
          <p:nvPr>
            <p:ph type="dt" sz="half" idx="10"/>
          </p:nvPr>
        </p:nvSpPr>
        <p:spPr/>
        <p:txBody>
          <a:bodyPr/>
          <a:lstStyle/>
          <a:p>
            <a:fld id="{A3517290-DB51-5246-89DF-5D2B6A3780C0}" type="datetimeFigureOut">
              <a:rPr lang="en-US" smtClean="0"/>
              <a:t>3/10/26</a:t>
            </a:fld>
            <a:endParaRPr lang="en-US"/>
          </a:p>
        </p:txBody>
      </p:sp>
      <p:sp>
        <p:nvSpPr>
          <p:cNvPr id="5" name="Footer Placeholder 4">
            <a:extLst>
              <a:ext uri="{FF2B5EF4-FFF2-40B4-BE49-F238E27FC236}">
                <a16:creationId xmlns:a16="http://schemas.microsoft.com/office/drawing/2014/main" id="{B96373B1-4B18-9E60-BB69-D5C5B040704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37ADFA4-2A39-0886-E9ED-543D1DCFB8A7}"/>
              </a:ext>
            </a:extLst>
          </p:cNvPr>
          <p:cNvSpPr>
            <a:spLocks noGrp="1"/>
          </p:cNvSpPr>
          <p:nvPr>
            <p:ph type="sldNum" sz="quarter" idx="12"/>
          </p:nvPr>
        </p:nvSpPr>
        <p:spPr/>
        <p:txBody>
          <a:bodyPr/>
          <a:lstStyle/>
          <a:p>
            <a:fld id="{5D4CA557-B22D-1849-8A76-099CFDCA2349}" type="slidenum">
              <a:rPr lang="en-US" smtClean="0"/>
              <a:t>‹#›</a:t>
            </a:fld>
            <a:endParaRPr lang="en-US"/>
          </a:p>
        </p:txBody>
      </p:sp>
    </p:spTree>
    <p:extLst>
      <p:ext uri="{BB962C8B-B14F-4D97-AF65-F5344CB8AC3E}">
        <p14:creationId xmlns:p14="http://schemas.microsoft.com/office/powerpoint/2010/main" val="754874967"/>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298FFF-7D3D-FF33-864D-5DB96BF7BF57}"/>
              </a:ext>
            </a:extLst>
          </p:cNvPr>
          <p:cNvSpPr>
            <a:spLocks noGrp="1"/>
          </p:cNvSpPr>
          <p:nvPr>
            <p:ph type="ctrTitle"/>
          </p:nvPr>
        </p:nvSpPr>
        <p:spPr>
          <a:xfrm>
            <a:off x="1524000" y="1122363"/>
            <a:ext cx="9144000" cy="2387600"/>
          </a:xfrm>
        </p:spPr>
        <p:txBody>
          <a:bodyPr anchor="b"/>
          <a:lstStyle>
            <a:lvl1pPr algn="ctr">
              <a:defRPr sz="4500"/>
            </a:lvl1pPr>
          </a:lstStyle>
          <a:p>
            <a:r>
              <a:rPr lang="en-GB"/>
              <a:t>Click to edit Master title style</a:t>
            </a:r>
            <a:endParaRPr lang="en-US"/>
          </a:p>
        </p:txBody>
      </p:sp>
      <p:sp>
        <p:nvSpPr>
          <p:cNvPr id="3" name="Subtitle 2">
            <a:extLst>
              <a:ext uri="{FF2B5EF4-FFF2-40B4-BE49-F238E27FC236}">
                <a16:creationId xmlns:a16="http://schemas.microsoft.com/office/drawing/2014/main" id="{67866CD8-8E0D-138D-7F1A-CEFF89F2AD44}"/>
              </a:ext>
            </a:extLst>
          </p:cNvPr>
          <p:cNvSpPr>
            <a:spLocks noGrp="1"/>
          </p:cNvSpPr>
          <p:nvPr>
            <p:ph type="subTitle" idx="1"/>
          </p:nvPr>
        </p:nvSpPr>
        <p:spPr>
          <a:xfrm>
            <a:off x="1524000" y="3602038"/>
            <a:ext cx="9144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A905A791-D888-4959-2BA5-25734894940B}"/>
              </a:ext>
            </a:extLst>
          </p:cNvPr>
          <p:cNvSpPr>
            <a:spLocks noGrp="1"/>
          </p:cNvSpPr>
          <p:nvPr>
            <p:ph type="dt" sz="half" idx="10"/>
          </p:nvPr>
        </p:nvSpPr>
        <p:spPr/>
        <p:txBody>
          <a:bodyPr/>
          <a:lstStyle/>
          <a:p>
            <a:pPr>
              <a:defRPr/>
            </a:pPr>
            <a:fld id="{B2FEAFAE-6232-214E-BFDA-A6BE5CB87B82}" type="datetimeFigureOut">
              <a:rPr lang="en-US" smtClean="0"/>
              <a:pPr>
                <a:defRPr/>
              </a:pPr>
              <a:t>3/10/26</a:t>
            </a:fld>
            <a:endParaRPr lang="en-GB"/>
          </a:p>
        </p:txBody>
      </p:sp>
      <p:sp>
        <p:nvSpPr>
          <p:cNvPr id="5" name="Footer Placeholder 4">
            <a:extLst>
              <a:ext uri="{FF2B5EF4-FFF2-40B4-BE49-F238E27FC236}">
                <a16:creationId xmlns:a16="http://schemas.microsoft.com/office/drawing/2014/main" id="{14709743-7EC2-2862-5E2D-3D528318E776}"/>
              </a:ext>
            </a:extLst>
          </p:cNvPr>
          <p:cNvSpPr>
            <a:spLocks noGrp="1"/>
          </p:cNvSpPr>
          <p:nvPr>
            <p:ph type="ftr" sz="quarter" idx="11"/>
          </p:nvPr>
        </p:nvSpPr>
        <p:spPr/>
        <p:txBody>
          <a:bodyPr/>
          <a:lstStyle/>
          <a:p>
            <a:pPr>
              <a:defRPr/>
            </a:pPr>
            <a:endParaRPr lang="en-GB"/>
          </a:p>
        </p:txBody>
      </p:sp>
      <p:sp>
        <p:nvSpPr>
          <p:cNvPr id="6" name="Slide Number Placeholder 5">
            <a:extLst>
              <a:ext uri="{FF2B5EF4-FFF2-40B4-BE49-F238E27FC236}">
                <a16:creationId xmlns:a16="http://schemas.microsoft.com/office/drawing/2014/main" id="{D7CC7A7E-4648-4A5F-C9C9-11939DCD053B}"/>
              </a:ext>
            </a:extLst>
          </p:cNvPr>
          <p:cNvSpPr>
            <a:spLocks noGrp="1"/>
          </p:cNvSpPr>
          <p:nvPr>
            <p:ph type="sldNum" sz="quarter" idx="12"/>
          </p:nvPr>
        </p:nvSpPr>
        <p:spPr/>
        <p:txBody>
          <a:bodyPr/>
          <a:lstStyle/>
          <a:p>
            <a:pPr>
              <a:defRPr/>
            </a:pPr>
            <a:fld id="{19187B57-393F-8E4C-8646-BA64AB1BA376}" type="slidenum">
              <a:rPr lang="en-GB" altLang="en-US" smtClean="0"/>
              <a:pPr>
                <a:defRPr/>
              </a:pPr>
              <a:t>‹#›</a:t>
            </a:fld>
            <a:endParaRPr lang="en-GB" altLang="en-US"/>
          </a:p>
        </p:txBody>
      </p:sp>
      <p:graphicFrame>
        <p:nvGraphicFramePr>
          <p:cNvPr id="7" name="Object 5">
            <a:extLst>
              <a:ext uri="{FF2B5EF4-FFF2-40B4-BE49-F238E27FC236}">
                <a16:creationId xmlns:a16="http://schemas.microsoft.com/office/drawing/2014/main" id="{07CA2537-4CE2-9A6E-DC51-91489E462421}"/>
              </a:ext>
            </a:extLst>
          </p:cNvPr>
          <p:cNvGraphicFramePr>
            <a:graphicFrameLocks noChangeAspect="1"/>
          </p:cNvGraphicFramePr>
          <p:nvPr userDrawn="1"/>
        </p:nvGraphicFramePr>
        <p:xfrm>
          <a:off x="814918" y="6021388"/>
          <a:ext cx="975783" cy="361950"/>
        </p:xfrm>
        <a:graphic>
          <a:graphicData uri="http://schemas.openxmlformats.org/presentationml/2006/ole">
            <mc:AlternateContent xmlns:mc="http://schemas.openxmlformats.org/markup-compatibility/2006">
              <mc:Choice xmlns:v="urn:schemas-microsoft-com:vml" Requires="v">
                <p:oleObj name="Picture" r:id="rId2" imgW="63055500" imgH="65887600" progId="Word.Picture.8">
                  <p:embed/>
                </p:oleObj>
              </mc:Choice>
              <mc:Fallback>
                <p:oleObj name="Picture" r:id="rId2" imgW="63055500" imgH="65887600" progId="Word.Picture.8">
                  <p:embed/>
                  <p:pic>
                    <p:nvPicPr>
                      <p:cNvPr id="7" name="Object 5">
                        <a:extLst>
                          <a:ext uri="{FF2B5EF4-FFF2-40B4-BE49-F238E27FC236}">
                            <a16:creationId xmlns:a16="http://schemas.microsoft.com/office/drawing/2014/main" id="{07CA2537-4CE2-9A6E-DC51-91489E46242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4918" y="6021388"/>
                        <a:ext cx="975783" cy="3619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graphicFrame>
        <p:nvGraphicFramePr>
          <p:cNvPr id="8" name="Object 3">
            <a:extLst>
              <a:ext uri="{FF2B5EF4-FFF2-40B4-BE49-F238E27FC236}">
                <a16:creationId xmlns:a16="http://schemas.microsoft.com/office/drawing/2014/main" id="{32A0DE2B-7D38-F49A-2A28-A9A01A837B73}"/>
              </a:ext>
            </a:extLst>
          </p:cNvPr>
          <p:cNvGraphicFramePr>
            <a:graphicFrameLocks noChangeAspect="1"/>
          </p:cNvGraphicFramePr>
          <p:nvPr userDrawn="1"/>
        </p:nvGraphicFramePr>
        <p:xfrm>
          <a:off x="814918" y="6021388"/>
          <a:ext cx="975783" cy="361950"/>
        </p:xfrm>
        <a:graphic>
          <a:graphicData uri="http://schemas.openxmlformats.org/presentationml/2006/ole">
            <mc:AlternateContent xmlns:mc="http://schemas.openxmlformats.org/markup-compatibility/2006">
              <mc:Choice xmlns:v="urn:schemas-microsoft-com:vml" Requires="v">
                <p:oleObj name="Picture" r:id="rId2" imgW="63055500" imgH="65887600" progId="Word.Picture.8">
                  <p:embed/>
                </p:oleObj>
              </mc:Choice>
              <mc:Fallback>
                <p:oleObj name="Picture" r:id="rId2" imgW="63055500" imgH="65887600" progId="Word.Picture.8">
                  <p:embed/>
                  <p:pic>
                    <p:nvPicPr>
                      <p:cNvPr id="8" name="Object 3">
                        <a:extLst>
                          <a:ext uri="{FF2B5EF4-FFF2-40B4-BE49-F238E27FC236}">
                            <a16:creationId xmlns:a16="http://schemas.microsoft.com/office/drawing/2014/main" id="{32A0DE2B-7D38-F49A-2A28-A9A01A837B7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4918" y="6021388"/>
                        <a:ext cx="975783" cy="3619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spTree>
    <p:extLst>
      <p:ext uri="{BB962C8B-B14F-4D97-AF65-F5344CB8AC3E}">
        <p14:creationId xmlns:p14="http://schemas.microsoft.com/office/powerpoint/2010/main" val="2555496570"/>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7E9C25-5AFA-199F-DB73-DAE6BFC9C640}"/>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DC0C0F1-152D-6B28-F5E0-72D33A6616BC}"/>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AA5B6DE-F98D-4B64-05B6-554508F48416}"/>
              </a:ext>
            </a:extLst>
          </p:cNvPr>
          <p:cNvSpPr>
            <a:spLocks noGrp="1"/>
          </p:cNvSpPr>
          <p:nvPr>
            <p:ph type="dt" sz="half" idx="10"/>
          </p:nvPr>
        </p:nvSpPr>
        <p:spPr/>
        <p:txBody>
          <a:bodyPr/>
          <a:lstStyle/>
          <a:p>
            <a:pPr>
              <a:defRPr/>
            </a:pPr>
            <a:fld id="{92A1AA16-31E1-5D49-AF93-E8051E130D2C}" type="datetimeFigureOut">
              <a:rPr lang="en-US" smtClean="0"/>
              <a:pPr>
                <a:defRPr/>
              </a:pPr>
              <a:t>3/10/26</a:t>
            </a:fld>
            <a:endParaRPr lang="en-GB"/>
          </a:p>
        </p:txBody>
      </p:sp>
      <p:sp>
        <p:nvSpPr>
          <p:cNvPr id="5" name="Footer Placeholder 4">
            <a:extLst>
              <a:ext uri="{FF2B5EF4-FFF2-40B4-BE49-F238E27FC236}">
                <a16:creationId xmlns:a16="http://schemas.microsoft.com/office/drawing/2014/main" id="{D36324ED-A9A3-2529-4FB8-EF1D21C703A5}"/>
              </a:ext>
            </a:extLst>
          </p:cNvPr>
          <p:cNvSpPr>
            <a:spLocks noGrp="1"/>
          </p:cNvSpPr>
          <p:nvPr>
            <p:ph type="ftr" sz="quarter" idx="11"/>
          </p:nvPr>
        </p:nvSpPr>
        <p:spPr/>
        <p:txBody>
          <a:bodyPr/>
          <a:lstStyle/>
          <a:p>
            <a:pPr>
              <a:defRPr/>
            </a:pPr>
            <a:endParaRPr lang="en-GB"/>
          </a:p>
        </p:txBody>
      </p:sp>
      <p:sp>
        <p:nvSpPr>
          <p:cNvPr id="6" name="Slide Number Placeholder 5">
            <a:extLst>
              <a:ext uri="{FF2B5EF4-FFF2-40B4-BE49-F238E27FC236}">
                <a16:creationId xmlns:a16="http://schemas.microsoft.com/office/drawing/2014/main" id="{EBB7F059-94F9-40D0-977F-71AF5D958D43}"/>
              </a:ext>
            </a:extLst>
          </p:cNvPr>
          <p:cNvSpPr>
            <a:spLocks noGrp="1"/>
          </p:cNvSpPr>
          <p:nvPr>
            <p:ph type="sldNum" sz="quarter" idx="12"/>
          </p:nvPr>
        </p:nvSpPr>
        <p:spPr/>
        <p:txBody>
          <a:bodyPr/>
          <a:lstStyle/>
          <a:p>
            <a:pPr>
              <a:defRPr/>
            </a:pPr>
            <a:fld id="{C0A51A87-2A9E-6D4B-BCFF-6431DF01D24B}" type="slidenum">
              <a:rPr lang="en-GB" altLang="en-US" smtClean="0"/>
              <a:pPr>
                <a:defRPr/>
              </a:pPr>
              <a:t>‹#›</a:t>
            </a:fld>
            <a:endParaRPr lang="en-GB" altLang="en-US"/>
          </a:p>
        </p:txBody>
      </p:sp>
      <p:graphicFrame>
        <p:nvGraphicFramePr>
          <p:cNvPr id="7" name="Object 5">
            <a:extLst>
              <a:ext uri="{FF2B5EF4-FFF2-40B4-BE49-F238E27FC236}">
                <a16:creationId xmlns:a16="http://schemas.microsoft.com/office/drawing/2014/main" id="{24AE10F3-25C5-1515-D9D5-215641138231}"/>
              </a:ext>
            </a:extLst>
          </p:cNvPr>
          <p:cNvGraphicFramePr>
            <a:graphicFrameLocks noChangeAspect="1"/>
          </p:cNvGraphicFramePr>
          <p:nvPr userDrawn="1"/>
        </p:nvGraphicFramePr>
        <p:xfrm>
          <a:off x="814918" y="6021388"/>
          <a:ext cx="975783" cy="361950"/>
        </p:xfrm>
        <a:graphic>
          <a:graphicData uri="http://schemas.openxmlformats.org/presentationml/2006/ole">
            <mc:AlternateContent xmlns:mc="http://schemas.openxmlformats.org/markup-compatibility/2006">
              <mc:Choice xmlns:v="urn:schemas-microsoft-com:vml" Requires="v">
                <p:oleObj name="Picture" r:id="rId2" imgW="63055500" imgH="65887600" progId="Word.Picture.8">
                  <p:embed/>
                </p:oleObj>
              </mc:Choice>
              <mc:Fallback>
                <p:oleObj name="Picture" r:id="rId2" imgW="63055500" imgH="65887600" progId="Word.Picture.8">
                  <p:embed/>
                  <p:pic>
                    <p:nvPicPr>
                      <p:cNvPr id="7" name="Object 5">
                        <a:extLst>
                          <a:ext uri="{FF2B5EF4-FFF2-40B4-BE49-F238E27FC236}">
                            <a16:creationId xmlns:a16="http://schemas.microsoft.com/office/drawing/2014/main" id="{24AE10F3-25C5-1515-D9D5-21564113823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4918" y="6021388"/>
                        <a:ext cx="975783" cy="3619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spTree>
    <p:extLst>
      <p:ext uri="{BB962C8B-B14F-4D97-AF65-F5344CB8AC3E}">
        <p14:creationId xmlns:p14="http://schemas.microsoft.com/office/powerpoint/2010/main" val="1125253868"/>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6ADEA-7D5E-DDE5-C6AD-6160F76F14FB}"/>
              </a:ext>
            </a:extLst>
          </p:cNvPr>
          <p:cNvSpPr>
            <a:spLocks noGrp="1"/>
          </p:cNvSpPr>
          <p:nvPr>
            <p:ph type="title"/>
          </p:nvPr>
        </p:nvSpPr>
        <p:spPr>
          <a:xfrm>
            <a:off x="831849" y="1709738"/>
            <a:ext cx="10515600" cy="2852737"/>
          </a:xfrm>
        </p:spPr>
        <p:txBody>
          <a:bodyPr anchor="b"/>
          <a:lstStyle>
            <a:lvl1pPr>
              <a:defRPr sz="45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70658237-F148-026A-C45D-162D84795B94}"/>
              </a:ext>
            </a:extLst>
          </p:cNvPr>
          <p:cNvSpPr>
            <a:spLocks noGrp="1"/>
          </p:cNvSpPr>
          <p:nvPr>
            <p:ph type="body" idx="1"/>
          </p:nvPr>
        </p:nvSpPr>
        <p:spPr>
          <a:xfrm>
            <a:off x="831849" y="4589465"/>
            <a:ext cx="10515600" cy="1500187"/>
          </a:xfrm>
        </p:spPr>
        <p:txBody>
          <a:bodyPr/>
          <a:lstStyle>
            <a:lvl1pPr marL="0" indent="0">
              <a:buNone/>
              <a:defRPr sz="1800">
                <a:solidFill>
                  <a:schemeClr val="tx1">
                    <a:tint val="82000"/>
                  </a:schemeClr>
                </a:solidFill>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97B9A3BF-4027-4219-8F6D-FC28A5C9406C}"/>
              </a:ext>
            </a:extLst>
          </p:cNvPr>
          <p:cNvSpPr>
            <a:spLocks noGrp="1"/>
          </p:cNvSpPr>
          <p:nvPr>
            <p:ph type="dt" sz="half" idx="10"/>
          </p:nvPr>
        </p:nvSpPr>
        <p:spPr/>
        <p:txBody>
          <a:bodyPr/>
          <a:lstStyle/>
          <a:p>
            <a:pPr>
              <a:defRPr/>
            </a:pPr>
            <a:fld id="{B8305172-B1FB-A84F-8E41-A74D098DBD07}" type="datetimeFigureOut">
              <a:rPr lang="en-US" smtClean="0"/>
              <a:pPr>
                <a:defRPr/>
              </a:pPr>
              <a:t>3/10/26</a:t>
            </a:fld>
            <a:endParaRPr lang="en-GB"/>
          </a:p>
        </p:txBody>
      </p:sp>
      <p:sp>
        <p:nvSpPr>
          <p:cNvPr id="5" name="Footer Placeholder 4">
            <a:extLst>
              <a:ext uri="{FF2B5EF4-FFF2-40B4-BE49-F238E27FC236}">
                <a16:creationId xmlns:a16="http://schemas.microsoft.com/office/drawing/2014/main" id="{4C73AFFC-23CD-30E7-4DAE-6F6C9068BA82}"/>
              </a:ext>
            </a:extLst>
          </p:cNvPr>
          <p:cNvSpPr>
            <a:spLocks noGrp="1"/>
          </p:cNvSpPr>
          <p:nvPr>
            <p:ph type="ftr" sz="quarter" idx="11"/>
          </p:nvPr>
        </p:nvSpPr>
        <p:spPr/>
        <p:txBody>
          <a:bodyPr/>
          <a:lstStyle/>
          <a:p>
            <a:pPr>
              <a:defRPr/>
            </a:pPr>
            <a:endParaRPr lang="en-GB"/>
          </a:p>
        </p:txBody>
      </p:sp>
      <p:sp>
        <p:nvSpPr>
          <p:cNvPr id="6" name="Slide Number Placeholder 5">
            <a:extLst>
              <a:ext uri="{FF2B5EF4-FFF2-40B4-BE49-F238E27FC236}">
                <a16:creationId xmlns:a16="http://schemas.microsoft.com/office/drawing/2014/main" id="{71C48ED8-5721-4103-134F-9280D9C74036}"/>
              </a:ext>
            </a:extLst>
          </p:cNvPr>
          <p:cNvSpPr>
            <a:spLocks noGrp="1"/>
          </p:cNvSpPr>
          <p:nvPr>
            <p:ph type="sldNum" sz="quarter" idx="12"/>
          </p:nvPr>
        </p:nvSpPr>
        <p:spPr/>
        <p:txBody>
          <a:bodyPr/>
          <a:lstStyle/>
          <a:p>
            <a:pPr>
              <a:defRPr/>
            </a:pPr>
            <a:fld id="{38691DB2-794A-244C-8A7A-B430CCE7EFF7}" type="slidenum">
              <a:rPr lang="en-GB" altLang="en-US" smtClean="0"/>
              <a:pPr>
                <a:defRPr/>
              </a:pPr>
              <a:t>‹#›</a:t>
            </a:fld>
            <a:endParaRPr lang="en-GB" altLang="en-US"/>
          </a:p>
        </p:txBody>
      </p:sp>
      <p:graphicFrame>
        <p:nvGraphicFramePr>
          <p:cNvPr id="7" name="Object 5">
            <a:extLst>
              <a:ext uri="{FF2B5EF4-FFF2-40B4-BE49-F238E27FC236}">
                <a16:creationId xmlns:a16="http://schemas.microsoft.com/office/drawing/2014/main" id="{AF28D50E-E1DD-01A6-BC43-E5AF20528B3A}"/>
              </a:ext>
            </a:extLst>
          </p:cNvPr>
          <p:cNvGraphicFramePr>
            <a:graphicFrameLocks noChangeAspect="1"/>
          </p:cNvGraphicFramePr>
          <p:nvPr userDrawn="1"/>
        </p:nvGraphicFramePr>
        <p:xfrm>
          <a:off x="814918" y="6021388"/>
          <a:ext cx="975783" cy="361950"/>
        </p:xfrm>
        <a:graphic>
          <a:graphicData uri="http://schemas.openxmlformats.org/presentationml/2006/ole">
            <mc:AlternateContent xmlns:mc="http://schemas.openxmlformats.org/markup-compatibility/2006">
              <mc:Choice xmlns:v="urn:schemas-microsoft-com:vml" Requires="v">
                <p:oleObj name="Picture" r:id="rId2" imgW="63055500" imgH="65887600" progId="Word.Picture.8">
                  <p:embed/>
                </p:oleObj>
              </mc:Choice>
              <mc:Fallback>
                <p:oleObj name="Picture" r:id="rId2" imgW="63055500" imgH="65887600" progId="Word.Picture.8">
                  <p:embed/>
                  <p:pic>
                    <p:nvPicPr>
                      <p:cNvPr id="7" name="Object 5">
                        <a:extLst>
                          <a:ext uri="{FF2B5EF4-FFF2-40B4-BE49-F238E27FC236}">
                            <a16:creationId xmlns:a16="http://schemas.microsoft.com/office/drawing/2014/main" id="{AF28D50E-E1DD-01A6-BC43-E5AF20528B3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4918" y="6021388"/>
                        <a:ext cx="975783" cy="3619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spTree>
    <p:extLst>
      <p:ext uri="{BB962C8B-B14F-4D97-AF65-F5344CB8AC3E}">
        <p14:creationId xmlns:p14="http://schemas.microsoft.com/office/powerpoint/2010/main" val="2636326919"/>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6B7A10-073C-B8E9-2ED4-5D05BD24B4B3}"/>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00E040B-716C-D9FE-1D2B-E2D86F5875D3}"/>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F4B03529-D8E6-B91C-B415-24B90312F555}"/>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B25B933E-13C7-EE78-BC3F-DFDC1740628F}"/>
              </a:ext>
            </a:extLst>
          </p:cNvPr>
          <p:cNvSpPr>
            <a:spLocks noGrp="1"/>
          </p:cNvSpPr>
          <p:nvPr>
            <p:ph type="dt" sz="half" idx="10"/>
          </p:nvPr>
        </p:nvSpPr>
        <p:spPr/>
        <p:txBody>
          <a:bodyPr/>
          <a:lstStyle/>
          <a:p>
            <a:pPr>
              <a:defRPr/>
            </a:pPr>
            <a:fld id="{C9013F41-D579-134C-9522-243389EBECA6}" type="datetimeFigureOut">
              <a:rPr lang="en-US" smtClean="0"/>
              <a:pPr>
                <a:defRPr/>
              </a:pPr>
              <a:t>3/10/26</a:t>
            </a:fld>
            <a:endParaRPr lang="en-GB"/>
          </a:p>
        </p:txBody>
      </p:sp>
      <p:sp>
        <p:nvSpPr>
          <p:cNvPr id="6" name="Footer Placeholder 5">
            <a:extLst>
              <a:ext uri="{FF2B5EF4-FFF2-40B4-BE49-F238E27FC236}">
                <a16:creationId xmlns:a16="http://schemas.microsoft.com/office/drawing/2014/main" id="{C9FB550A-E0D1-7415-A058-1F9022CEAAD2}"/>
              </a:ext>
            </a:extLst>
          </p:cNvPr>
          <p:cNvSpPr>
            <a:spLocks noGrp="1"/>
          </p:cNvSpPr>
          <p:nvPr>
            <p:ph type="ftr" sz="quarter" idx="11"/>
          </p:nvPr>
        </p:nvSpPr>
        <p:spPr/>
        <p:txBody>
          <a:bodyPr/>
          <a:lstStyle/>
          <a:p>
            <a:pPr>
              <a:defRPr/>
            </a:pPr>
            <a:endParaRPr lang="en-GB"/>
          </a:p>
        </p:txBody>
      </p:sp>
      <p:sp>
        <p:nvSpPr>
          <p:cNvPr id="7" name="Slide Number Placeholder 6">
            <a:extLst>
              <a:ext uri="{FF2B5EF4-FFF2-40B4-BE49-F238E27FC236}">
                <a16:creationId xmlns:a16="http://schemas.microsoft.com/office/drawing/2014/main" id="{B9C41DBE-6F40-6FA3-0B2D-7D41B630A402}"/>
              </a:ext>
            </a:extLst>
          </p:cNvPr>
          <p:cNvSpPr>
            <a:spLocks noGrp="1"/>
          </p:cNvSpPr>
          <p:nvPr>
            <p:ph type="sldNum" sz="quarter" idx="12"/>
          </p:nvPr>
        </p:nvSpPr>
        <p:spPr/>
        <p:txBody>
          <a:bodyPr/>
          <a:lstStyle/>
          <a:p>
            <a:pPr>
              <a:defRPr/>
            </a:pPr>
            <a:fld id="{3CD2A8DB-67EB-874A-9C40-B44F51B7BD65}" type="slidenum">
              <a:rPr lang="en-GB" altLang="en-US" smtClean="0"/>
              <a:pPr>
                <a:defRPr/>
              </a:pPr>
              <a:t>‹#›</a:t>
            </a:fld>
            <a:endParaRPr lang="en-GB" altLang="en-US"/>
          </a:p>
        </p:txBody>
      </p:sp>
      <p:graphicFrame>
        <p:nvGraphicFramePr>
          <p:cNvPr id="8" name="Object 5">
            <a:extLst>
              <a:ext uri="{FF2B5EF4-FFF2-40B4-BE49-F238E27FC236}">
                <a16:creationId xmlns:a16="http://schemas.microsoft.com/office/drawing/2014/main" id="{7C81CF04-B6F5-16D9-DA11-0CEE9912ACF0}"/>
              </a:ext>
            </a:extLst>
          </p:cNvPr>
          <p:cNvGraphicFramePr>
            <a:graphicFrameLocks noChangeAspect="1"/>
          </p:cNvGraphicFramePr>
          <p:nvPr userDrawn="1"/>
        </p:nvGraphicFramePr>
        <p:xfrm>
          <a:off x="814918" y="6021388"/>
          <a:ext cx="975783" cy="361950"/>
        </p:xfrm>
        <a:graphic>
          <a:graphicData uri="http://schemas.openxmlformats.org/presentationml/2006/ole">
            <mc:AlternateContent xmlns:mc="http://schemas.openxmlformats.org/markup-compatibility/2006">
              <mc:Choice xmlns:v="urn:schemas-microsoft-com:vml" Requires="v">
                <p:oleObj name="Picture" r:id="rId2" imgW="63055500" imgH="65887600" progId="Word.Picture.8">
                  <p:embed/>
                </p:oleObj>
              </mc:Choice>
              <mc:Fallback>
                <p:oleObj name="Picture" r:id="rId2" imgW="63055500" imgH="65887600" progId="Word.Picture.8">
                  <p:embed/>
                  <p:pic>
                    <p:nvPicPr>
                      <p:cNvPr id="8" name="Object 5">
                        <a:extLst>
                          <a:ext uri="{FF2B5EF4-FFF2-40B4-BE49-F238E27FC236}">
                            <a16:creationId xmlns:a16="http://schemas.microsoft.com/office/drawing/2014/main" id="{7C81CF04-B6F5-16D9-DA11-0CEE9912ACF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4918" y="6021388"/>
                        <a:ext cx="975783" cy="3619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spTree>
    <p:extLst>
      <p:ext uri="{BB962C8B-B14F-4D97-AF65-F5344CB8AC3E}">
        <p14:creationId xmlns:p14="http://schemas.microsoft.com/office/powerpoint/2010/main" val="2339467927"/>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80A587-0B62-3D3F-0330-EBD8835C3B9E}"/>
              </a:ext>
            </a:extLst>
          </p:cNvPr>
          <p:cNvSpPr>
            <a:spLocks noGrp="1"/>
          </p:cNvSpPr>
          <p:nvPr>
            <p:ph type="title"/>
          </p:nvPr>
        </p:nvSpPr>
        <p:spPr>
          <a:xfrm>
            <a:off x="839788" y="365126"/>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57E224C4-F604-9965-3A32-234FBDC8B4BF}"/>
              </a:ext>
            </a:extLst>
          </p:cNvPr>
          <p:cNvSpPr>
            <a:spLocks noGrp="1"/>
          </p:cNvSpPr>
          <p:nvPr>
            <p:ph type="body" idx="1"/>
          </p:nvPr>
        </p:nvSpPr>
        <p:spPr>
          <a:xfrm>
            <a:off x="839789" y="1681163"/>
            <a:ext cx="5157787"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4" name="Content Placeholder 3">
            <a:extLst>
              <a:ext uri="{FF2B5EF4-FFF2-40B4-BE49-F238E27FC236}">
                <a16:creationId xmlns:a16="http://schemas.microsoft.com/office/drawing/2014/main" id="{1C4FEA7A-F1A3-CDD3-B98B-F3179D933E91}"/>
              </a:ext>
            </a:extLst>
          </p:cNvPr>
          <p:cNvSpPr>
            <a:spLocks noGrp="1"/>
          </p:cNvSpPr>
          <p:nvPr>
            <p:ph sz="half" idx="2"/>
          </p:nvPr>
        </p:nvSpPr>
        <p:spPr>
          <a:xfrm>
            <a:off x="839789"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AE31FDF4-16FE-8A82-263F-A007F3B6510A}"/>
              </a:ext>
            </a:extLst>
          </p:cNvPr>
          <p:cNvSpPr>
            <a:spLocks noGrp="1"/>
          </p:cNvSpPr>
          <p:nvPr>
            <p:ph type="body" sz="quarter" idx="3"/>
          </p:nvPr>
        </p:nvSpPr>
        <p:spPr>
          <a:xfrm>
            <a:off x="6172201" y="1681163"/>
            <a:ext cx="5183188"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6" name="Content Placeholder 5">
            <a:extLst>
              <a:ext uri="{FF2B5EF4-FFF2-40B4-BE49-F238E27FC236}">
                <a16:creationId xmlns:a16="http://schemas.microsoft.com/office/drawing/2014/main" id="{D9E6A789-61BE-2055-E361-CE3F1584D017}"/>
              </a:ext>
            </a:extLst>
          </p:cNvPr>
          <p:cNvSpPr>
            <a:spLocks noGrp="1"/>
          </p:cNvSpPr>
          <p:nvPr>
            <p:ph sz="quarter" idx="4"/>
          </p:nvPr>
        </p:nvSpPr>
        <p:spPr>
          <a:xfrm>
            <a:off x="6172201"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CAFBE149-D693-9067-5333-B1049A789A5A}"/>
              </a:ext>
            </a:extLst>
          </p:cNvPr>
          <p:cNvSpPr>
            <a:spLocks noGrp="1"/>
          </p:cNvSpPr>
          <p:nvPr>
            <p:ph type="dt" sz="half" idx="10"/>
          </p:nvPr>
        </p:nvSpPr>
        <p:spPr/>
        <p:txBody>
          <a:bodyPr/>
          <a:lstStyle/>
          <a:p>
            <a:pPr>
              <a:defRPr/>
            </a:pPr>
            <a:fld id="{ED3B1FF5-0938-F645-9D78-080D4F56CAB3}" type="datetimeFigureOut">
              <a:rPr lang="en-US" smtClean="0"/>
              <a:pPr>
                <a:defRPr/>
              </a:pPr>
              <a:t>3/10/26</a:t>
            </a:fld>
            <a:endParaRPr lang="en-GB"/>
          </a:p>
        </p:txBody>
      </p:sp>
      <p:sp>
        <p:nvSpPr>
          <p:cNvPr id="8" name="Footer Placeholder 7">
            <a:extLst>
              <a:ext uri="{FF2B5EF4-FFF2-40B4-BE49-F238E27FC236}">
                <a16:creationId xmlns:a16="http://schemas.microsoft.com/office/drawing/2014/main" id="{81E7C0EE-8B5D-C07E-CE8F-DEC091A23DE8}"/>
              </a:ext>
            </a:extLst>
          </p:cNvPr>
          <p:cNvSpPr>
            <a:spLocks noGrp="1"/>
          </p:cNvSpPr>
          <p:nvPr>
            <p:ph type="ftr" sz="quarter" idx="11"/>
          </p:nvPr>
        </p:nvSpPr>
        <p:spPr/>
        <p:txBody>
          <a:bodyPr/>
          <a:lstStyle/>
          <a:p>
            <a:pPr>
              <a:defRPr/>
            </a:pPr>
            <a:endParaRPr lang="en-GB"/>
          </a:p>
        </p:txBody>
      </p:sp>
      <p:sp>
        <p:nvSpPr>
          <p:cNvPr id="9" name="Slide Number Placeholder 8">
            <a:extLst>
              <a:ext uri="{FF2B5EF4-FFF2-40B4-BE49-F238E27FC236}">
                <a16:creationId xmlns:a16="http://schemas.microsoft.com/office/drawing/2014/main" id="{2396A5C4-5961-DC59-4701-CE902868D2E9}"/>
              </a:ext>
            </a:extLst>
          </p:cNvPr>
          <p:cNvSpPr>
            <a:spLocks noGrp="1"/>
          </p:cNvSpPr>
          <p:nvPr>
            <p:ph type="sldNum" sz="quarter" idx="12"/>
          </p:nvPr>
        </p:nvSpPr>
        <p:spPr/>
        <p:txBody>
          <a:bodyPr/>
          <a:lstStyle/>
          <a:p>
            <a:pPr>
              <a:defRPr/>
            </a:pPr>
            <a:fld id="{5809E29E-7780-6243-9181-3E7551EED40B}" type="slidenum">
              <a:rPr lang="en-GB" altLang="en-US" smtClean="0"/>
              <a:pPr>
                <a:defRPr/>
              </a:pPr>
              <a:t>‹#›</a:t>
            </a:fld>
            <a:endParaRPr lang="en-GB" altLang="en-US"/>
          </a:p>
        </p:txBody>
      </p:sp>
      <p:graphicFrame>
        <p:nvGraphicFramePr>
          <p:cNvPr id="10" name="Object 5">
            <a:extLst>
              <a:ext uri="{FF2B5EF4-FFF2-40B4-BE49-F238E27FC236}">
                <a16:creationId xmlns:a16="http://schemas.microsoft.com/office/drawing/2014/main" id="{FD38BA8B-9FEB-D066-0E4D-9BD7D3753AAF}"/>
              </a:ext>
            </a:extLst>
          </p:cNvPr>
          <p:cNvGraphicFramePr>
            <a:graphicFrameLocks noChangeAspect="1"/>
          </p:cNvGraphicFramePr>
          <p:nvPr userDrawn="1"/>
        </p:nvGraphicFramePr>
        <p:xfrm>
          <a:off x="814918" y="6021388"/>
          <a:ext cx="975783" cy="361950"/>
        </p:xfrm>
        <a:graphic>
          <a:graphicData uri="http://schemas.openxmlformats.org/presentationml/2006/ole">
            <mc:AlternateContent xmlns:mc="http://schemas.openxmlformats.org/markup-compatibility/2006">
              <mc:Choice xmlns:v="urn:schemas-microsoft-com:vml" Requires="v">
                <p:oleObj name="Picture" r:id="rId2" imgW="63055500" imgH="65887600" progId="Word.Picture.8">
                  <p:embed/>
                </p:oleObj>
              </mc:Choice>
              <mc:Fallback>
                <p:oleObj name="Picture" r:id="rId2" imgW="63055500" imgH="65887600" progId="Word.Picture.8">
                  <p:embed/>
                  <p:pic>
                    <p:nvPicPr>
                      <p:cNvPr id="10" name="Object 5">
                        <a:extLst>
                          <a:ext uri="{FF2B5EF4-FFF2-40B4-BE49-F238E27FC236}">
                            <a16:creationId xmlns:a16="http://schemas.microsoft.com/office/drawing/2014/main" id="{FD38BA8B-9FEB-D066-0E4D-9BD7D3753AA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4918" y="6021388"/>
                        <a:ext cx="975783" cy="3619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spTree>
    <p:extLst>
      <p:ext uri="{BB962C8B-B14F-4D97-AF65-F5344CB8AC3E}">
        <p14:creationId xmlns:p14="http://schemas.microsoft.com/office/powerpoint/2010/main" val="1708817165"/>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FD0D39-BD0D-6AAB-BB9A-AF90059F59D4}"/>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2B04D03E-4DA0-53B1-01EA-4FC30CB8B7EB}"/>
              </a:ext>
            </a:extLst>
          </p:cNvPr>
          <p:cNvSpPr>
            <a:spLocks noGrp="1"/>
          </p:cNvSpPr>
          <p:nvPr>
            <p:ph type="dt" sz="half" idx="10"/>
          </p:nvPr>
        </p:nvSpPr>
        <p:spPr/>
        <p:txBody>
          <a:bodyPr/>
          <a:lstStyle/>
          <a:p>
            <a:pPr>
              <a:defRPr/>
            </a:pPr>
            <a:fld id="{412BA248-9634-6F4A-ABDA-08D51783765D}" type="datetimeFigureOut">
              <a:rPr lang="en-US" smtClean="0"/>
              <a:pPr>
                <a:defRPr/>
              </a:pPr>
              <a:t>3/10/26</a:t>
            </a:fld>
            <a:endParaRPr lang="en-GB"/>
          </a:p>
        </p:txBody>
      </p:sp>
      <p:sp>
        <p:nvSpPr>
          <p:cNvPr id="4" name="Footer Placeholder 3">
            <a:extLst>
              <a:ext uri="{FF2B5EF4-FFF2-40B4-BE49-F238E27FC236}">
                <a16:creationId xmlns:a16="http://schemas.microsoft.com/office/drawing/2014/main" id="{785A81FE-D295-FD6F-4799-AB08E6ABFA24}"/>
              </a:ext>
            </a:extLst>
          </p:cNvPr>
          <p:cNvSpPr>
            <a:spLocks noGrp="1"/>
          </p:cNvSpPr>
          <p:nvPr>
            <p:ph type="ftr" sz="quarter" idx="11"/>
          </p:nvPr>
        </p:nvSpPr>
        <p:spPr/>
        <p:txBody>
          <a:bodyPr/>
          <a:lstStyle/>
          <a:p>
            <a:pPr>
              <a:defRPr/>
            </a:pPr>
            <a:endParaRPr lang="en-GB"/>
          </a:p>
        </p:txBody>
      </p:sp>
      <p:sp>
        <p:nvSpPr>
          <p:cNvPr id="5" name="Slide Number Placeholder 4">
            <a:extLst>
              <a:ext uri="{FF2B5EF4-FFF2-40B4-BE49-F238E27FC236}">
                <a16:creationId xmlns:a16="http://schemas.microsoft.com/office/drawing/2014/main" id="{5CD01323-C067-E48E-0893-E7657679A52C}"/>
              </a:ext>
            </a:extLst>
          </p:cNvPr>
          <p:cNvSpPr>
            <a:spLocks noGrp="1"/>
          </p:cNvSpPr>
          <p:nvPr>
            <p:ph type="sldNum" sz="quarter" idx="12"/>
          </p:nvPr>
        </p:nvSpPr>
        <p:spPr/>
        <p:txBody>
          <a:bodyPr/>
          <a:lstStyle/>
          <a:p>
            <a:pPr>
              <a:defRPr/>
            </a:pPr>
            <a:fld id="{B41C2D32-2170-8040-B60B-DF6DC888EF60}" type="slidenum">
              <a:rPr lang="en-GB" altLang="en-US" smtClean="0"/>
              <a:pPr>
                <a:defRPr/>
              </a:pPr>
              <a:t>‹#›</a:t>
            </a:fld>
            <a:endParaRPr lang="en-GB" altLang="en-US"/>
          </a:p>
        </p:txBody>
      </p:sp>
      <p:graphicFrame>
        <p:nvGraphicFramePr>
          <p:cNvPr id="6" name="Object 5">
            <a:extLst>
              <a:ext uri="{FF2B5EF4-FFF2-40B4-BE49-F238E27FC236}">
                <a16:creationId xmlns:a16="http://schemas.microsoft.com/office/drawing/2014/main" id="{ED239251-E59F-AB9C-5B0F-A684C8F7C6D4}"/>
              </a:ext>
            </a:extLst>
          </p:cNvPr>
          <p:cNvGraphicFramePr>
            <a:graphicFrameLocks noChangeAspect="1"/>
          </p:cNvGraphicFramePr>
          <p:nvPr userDrawn="1"/>
        </p:nvGraphicFramePr>
        <p:xfrm>
          <a:off x="814918" y="6021388"/>
          <a:ext cx="975783" cy="361950"/>
        </p:xfrm>
        <a:graphic>
          <a:graphicData uri="http://schemas.openxmlformats.org/presentationml/2006/ole">
            <mc:AlternateContent xmlns:mc="http://schemas.openxmlformats.org/markup-compatibility/2006">
              <mc:Choice xmlns:v="urn:schemas-microsoft-com:vml" Requires="v">
                <p:oleObj name="Picture" r:id="rId2" imgW="63055500" imgH="65887600" progId="Word.Picture.8">
                  <p:embed/>
                </p:oleObj>
              </mc:Choice>
              <mc:Fallback>
                <p:oleObj name="Picture" r:id="rId2" imgW="63055500" imgH="65887600" progId="Word.Picture.8">
                  <p:embed/>
                  <p:pic>
                    <p:nvPicPr>
                      <p:cNvPr id="6" name="Object 5">
                        <a:extLst>
                          <a:ext uri="{FF2B5EF4-FFF2-40B4-BE49-F238E27FC236}">
                            <a16:creationId xmlns:a16="http://schemas.microsoft.com/office/drawing/2014/main" id="{ED239251-E59F-AB9C-5B0F-A684C8F7C6D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4918" y="6021388"/>
                        <a:ext cx="975783" cy="3619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spTree>
    <p:extLst>
      <p:ext uri="{BB962C8B-B14F-4D97-AF65-F5344CB8AC3E}">
        <p14:creationId xmlns:p14="http://schemas.microsoft.com/office/powerpoint/2010/main" val="1315840228"/>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434481B-0288-EA0A-510F-92C57AE1D770}"/>
              </a:ext>
            </a:extLst>
          </p:cNvPr>
          <p:cNvSpPr>
            <a:spLocks noGrp="1"/>
          </p:cNvSpPr>
          <p:nvPr>
            <p:ph type="dt" sz="half" idx="10"/>
          </p:nvPr>
        </p:nvSpPr>
        <p:spPr/>
        <p:txBody>
          <a:bodyPr/>
          <a:lstStyle/>
          <a:p>
            <a:pPr>
              <a:defRPr/>
            </a:pPr>
            <a:fld id="{34D126EC-5169-B74A-B098-06FAEFDB1FDE}" type="datetimeFigureOut">
              <a:rPr lang="en-US" smtClean="0"/>
              <a:pPr>
                <a:defRPr/>
              </a:pPr>
              <a:t>3/10/26</a:t>
            </a:fld>
            <a:endParaRPr lang="en-GB"/>
          </a:p>
        </p:txBody>
      </p:sp>
      <p:sp>
        <p:nvSpPr>
          <p:cNvPr id="3" name="Footer Placeholder 2">
            <a:extLst>
              <a:ext uri="{FF2B5EF4-FFF2-40B4-BE49-F238E27FC236}">
                <a16:creationId xmlns:a16="http://schemas.microsoft.com/office/drawing/2014/main" id="{7C1C4032-915C-694C-A0AF-6B95B7189FB5}"/>
              </a:ext>
            </a:extLst>
          </p:cNvPr>
          <p:cNvSpPr>
            <a:spLocks noGrp="1"/>
          </p:cNvSpPr>
          <p:nvPr>
            <p:ph type="ftr" sz="quarter" idx="11"/>
          </p:nvPr>
        </p:nvSpPr>
        <p:spPr/>
        <p:txBody>
          <a:bodyPr/>
          <a:lstStyle/>
          <a:p>
            <a:pPr>
              <a:defRPr/>
            </a:pPr>
            <a:endParaRPr lang="en-GB"/>
          </a:p>
        </p:txBody>
      </p:sp>
      <p:sp>
        <p:nvSpPr>
          <p:cNvPr id="4" name="Slide Number Placeholder 3">
            <a:extLst>
              <a:ext uri="{FF2B5EF4-FFF2-40B4-BE49-F238E27FC236}">
                <a16:creationId xmlns:a16="http://schemas.microsoft.com/office/drawing/2014/main" id="{803BBFA9-C58D-4B25-77C8-64B5B8B59F8E}"/>
              </a:ext>
            </a:extLst>
          </p:cNvPr>
          <p:cNvSpPr>
            <a:spLocks noGrp="1"/>
          </p:cNvSpPr>
          <p:nvPr>
            <p:ph type="sldNum" sz="quarter" idx="12"/>
          </p:nvPr>
        </p:nvSpPr>
        <p:spPr/>
        <p:txBody>
          <a:bodyPr/>
          <a:lstStyle/>
          <a:p>
            <a:pPr>
              <a:defRPr/>
            </a:pPr>
            <a:fld id="{F45DE47D-D95B-9146-8776-4F91511B1CA7}" type="slidenum">
              <a:rPr lang="en-GB" altLang="en-US" smtClean="0"/>
              <a:pPr>
                <a:defRPr/>
              </a:pPr>
              <a:t>‹#›</a:t>
            </a:fld>
            <a:endParaRPr lang="en-GB" altLang="en-US"/>
          </a:p>
        </p:txBody>
      </p:sp>
      <p:graphicFrame>
        <p:nvGraphicFramePr>
          <p:cNvPr id="5" name="Object 5">
            <a:extLst>
              <a:ext uri="{FF2B5EF4-FFF2-40B4-BE49-F238E27FC236}">
                <a16:creationId xmlns:a16="http://schemas.microsoft.com/office/drawing/2014/main" id="{A2B78E58-D62F-41A4-10AC-2D690D24F9CD}"/>
              </a:ext>
            </a:extLst>
          </p:cNvPr>
          <p:cNvGraphicFramePr>
            <a:graphicFrameLocks noChangeAspect="1"/>
          </p:cNvGraphicFramePr>
          <p:nvPr userDrawn="1"/>
        </p:nvGraphicFramePr>
        <p:xfrm>
          <a:off x="814918" y="6021388"/>
          <a:ext cx="975783" cy="361950"/>
        </p:xfrm>
        <a:graphic>
          <a:graphicData uri="http://schemas.openxmlformats.org/presentationml/2006/ole">
            <mc:AlternateContent xmlns:mc="http://schemas.openxmlformats.org/markup-compatibility/2006">
              <mc:Choice xmlns:v="urn:schemas-microsoft-com:vml" Requires="v">
                <p:oleObj name="Picture" r:id="rId2" imgW="63055500" imgH="65887600" progId="Word.Picture.8">
                  <p:embed/>
                </p:oleObj>
              </mc:Choice>
              <mc:Fallback>
                <p:oleObj name="Picture" r:id="rId2" imgW="63055500" imgH="65887600" progId="Word.Picture.8">
                  <p:embed/>
                  <p:pic>
                    <p:nvPicPr>
                      <p:cNvPr id="5" name="Object 5">
                        <a:extLst>
                          <a:ext uri="{FF2B5EF4-FFF2-40B4-BE49-F238E27FC236}">
                            <a16:creationId xmlns:a16="http://schemas.microsoft.com/office/drawing/2014/main" id="{A2B78E58-D62F-41A4-10AC-2D690D24F9C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4918" y="6021388"/>
                        <a:ext cx="975783" cy="3619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spTree>
    <p:extLst>
      <p:ext uri="{BB962C8B-B14F-4D97-AF65-F5344CB8AC3E}">
        <p14:creationId xmlns:p14="http://schemas.microsoft.com/office/powerpoint/2010/main" val="931356620"/>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C8A137-D3B8-92C3-1C9D-4F105C3F104C}"/>
              </a:ext>
            </a:extLst>
          </p:cNvPr>
          <p:cNvSpPr>
            <a:spLocks noGrp="1"/>
          </p:cNvSpPr>
          <p:nvPr>
            <p:ph type="title"/>
          </p:nvPr>
        </p:nvSpPr>
        <p:spPr>
          <a:xfrm>
            <a:off x="839788" y="457200"/>
            <a:ext cx="3932237" cy="1600200"/>
          </a:xfrm>
        </p:spPr>
        <p:txBody>
          <a:bodyPr anchor="b"/>
          <a:lstStyle>
            <a:lvl1pPr>
              <a:defRPr sz="24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5884F66D-EAA8-5C55-83B9-20A75960C608}"/>
              </a:ext>
            </a:extLst>
          </p:cNvPr>
          <p:cNvSpPr>
            <a:spLocks noGrp="1"/>
          </p:cNvSpPr>
          <p:nvPr>
            <p:ph idx="1"/>
          </p:nvPr>
        </p:nvSpPr>
        <p:spPr>
          <a:xfrm>
            <a:off x="5183188" y="987426"/>
            <a:ext cx="617220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1D3E5299-64C4-44D6-8FA2-489AD570CB95}"/>
              </a:ext>
            </a:extLst>
          </p:cNvPr>
          <p:cNvSpPr>
            <a:spLocks noGrp="1"/>
          </p:cNvSpPr>
          <p:nvPr>
            <p:ph type="body" sz="half" idx="2"/>
          </p:nvPr>
        </p:nvSpPr>
        <p:spPr>
          <a:xfrm>
            <a:off x="839788" y="2057400"/>
            <a:ext cx="3932237"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4CD676B8-5403-5ED6-979F-7D86E03E0738}"/>
              </a:ext>
            </a:extLst>
          </p:cNvPr>
          <p:cNvSpPr>
            <a:spLocks noGrp="1"/>
          </p:cNvSpPr>
          <p:nvPr>
            <p:ph type="dt" sz="half" idx="10"/>
          </p:nvPr>
        </p:nvSpPr>
        <p:spPr/>
        <p:txBody>
          <a:bodyPr/>
          <a:lstStyle/>
          <a:p>
            <a:pPr>
              <a:defRPr/>
            </a:pPr>
            <a:fld id="{426395C0-A760-2142-AB72-B9BBBD8DB141}" type="datetimeFigureOut">
              <a:rPr lang="en-US" smtClean="0"/>
              <a:pPr>
                <a:defRPr/>
              </a:pPr>
              <a:t>3/10/26</a:t>
            </a:fld>
            <a:endParaRPr lang="en-GB"/>
          </a:p>
        </p:txBody>
      </p:sp>
      <p:sp>
        <p:nvSpPr>
          <p:cNvPr id="6" name="Footer Placeholder 5">
            <a:extLst>
              <a:ext uri="{FF2B5EF4-FFF2-40B4-BE49-F238E27FC236}">
                <a16:creationId xmlns:a16="http://schemas.microsoft.com/office/drawing/2014/main" id="{C2827945-853C-0332-3EB8-EB37F7BDF45A}"/>
              </a:ext>
            </a:extLst>
          </p:cNvPr>
          <p:cNvSpPr>
            <a:spLocks noGrp="1"/>
          </p:cNvSpPr>
          <p:nvPr>
            <p:ph type="ftr" sz="quarter" idx="11"/>
          </p:nvPr>
        </p:nvSpPr>
        <p:spPr/>
        <p:txBody>
          <a:bodyPr/>
          <a:lstStyle/>
          <a:p>
            <a:pPr>
              <a:defRPr/>
            </a:pPr>
            <a:endParaRPr lang="en-GB"/>
          </a:p>
        </p:txBody>
      </p:sp>
      <p:sp>
        <p:nvSpPr>
          <p:cNvPr id="7" name="Slide Number Placeholder 6">
            <a:extLst>
              <a:ext uri="{FF2B5EF4-FFF2-40B4-BE49-F238E27FC236}">
                <a16:creationId xmlns:a16="http://schemas.microsoft.com/office/drawing/2014/main" id="{D3E561B7-02BC-E0EE-7810-4F018B0A0F76}"/>
              </a:ext>
            </a:extLst>
          </p:cNvPr>
          <p:cNvSpPr>
            <a:spLocks noGrp="1"/>
          </p:cNvSpPr>
          <p:nvPr>
            <p:ph type="sldNum" sz="quarter" idx="12"/>
          </p:nvPr>
        </p:nvSpPr>
        <p:spPr/>
        <p:txBody>
          <a:bodyPr/>
          <a:lstStyle/>
          <a:p>
            <a:pPr>
              <a:defRPr/>
            </a:pPr>
            <a:fld id="{C698679D-72E8-4E44-8614-AAF6FD802BC6}" type="slidenum">
              <a:rPr lang="en-GB" altLang="en-US" smtClean="0"/>
              <a:pPr>
                <a:defRPr/>
              </a:pPr>
              <a:t>‹#›</a:t>
            </a:fld>
            <a:endParaRPr lang="en-GB" altLang="en-US"/>
          </a:p>
        </p:txBody>
      </p:sp>
      <p:graphicFrame>
        <p:nvGraphicFramePr>
          <p:cNvPr id="8" name="Object 5">
            <a:extLst>
              <a:ext uri="{FF2B5EF4-FFF2-40B4-BE49-F238E27FC236}">
                <a16:creationId xmlns:a16="http://schemas.microsoft.com/office/drawing/2014/main" id="{82DA7551-8A56-739D-B5F4-DC39DF0C05D2}"/>
              </a:ext>
            </a:extLst>
          </p:cNvPr>
          <p:cNvGraphicFramePr>
            <a:graphicFrameLocks noChangeAspect="1"/>
          </p:cNvGraphicFramePr>
          <p:nvPr userDrawn="1"/>
        </p:nvGraphicFramePr>
        <p:xfrm>
          <a:off x="814918" y="6021388"/>
          <a:ext cx="975783" cy="361950"/>
        </p:xfrm>
        <a:graphic>
          <a:graphicData uri="http://schemas.openxmlformats.org/presentationml/2006/ole">
            <mc:AlternateContent xmlns:mc="http://schemas.openxmlformats.org/markup-compatibility/2006">
              <mc:Choice xmlns:v="urn:schemas-microsoft-com:vml" Requires="v">
                <p:oleObj name="Picture" r:id="rId2" imgW="63055500" imgH="65887600" progId="Word.Picture.8">
                  <p:embed/>
                </p:oleObj>
              </mc:Choice>
              <mc:Fallback>
                <p:oleObj name="Picture" r:id="rId2" imgW="63055500" imgH="65887600" progId="Word.Picture.8">
                  <p:embed/>
                  <p:pic>
                    <p:nvPicPr>
                      <p:cNvPr id="8" name="Object 5">
                        <a:extLst>
                          <a:ext uri="{FF2B5EF4-FFF2-40B4-BE49-F238E27FC236}">
                            <a16:creationId xmlns:a16="http://schemas.microsoft.com/office/drawing/2014/main" id="{82DA7551-8A56-739D-B5F4-DC39DF0C05D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4918" y="6021388"/>
                        <a:ext cx="975783" cy="3619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spTree>
    <p:extLst>
      <p:ext uri="{BB962C8B-B14F-4D97-AF65-F5344CB8AC3E}">
        <p14:creationId xmlns:p14="http://schemas.microsoft.com/office/powerpoint/2010/main" val="1652038658"/>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CD0218-6721-23DA-5449-03054B6DF100}"/>
              </a:ext>
            </a:extLst>
          </p:cNvPr>
          <p:cNvSpPr>
            <a:spLocks noGrp="1"/>
          </p:cNvSpPr>
          <p:nvPr>
            <p:ph type="title"/>
          </p:nvPr>
        </p:nvSpPr>
        <p:spPr>
          <a:xfrm>
            <a:off x="839788" y="457200"/>
            <a:ext cx="3932237" cy="1600200"/>
          </a:xfrm>
        </p:spPr>
        <p:txBody>
          <a:bodyPr anchor="b"/>
          <a:lstStyle>
            <a:lvl1pPr>
              <a:defRPr sz="24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6C529D44-8523-BEFA-7CCE-B60B97084058}"/>
              </a:ext>
            </a:extLst>
          </p:cNvPr>
          <p:cNvSpPr>
            <a:spLocks noGrp="1"/>
          </p:cNvSpPr>
          <p:nvPr>
            <p:ph type="pic" idx="1"/>
          </p:nvPr>
        </p:nvSpPr>
        <p:spPr>
          <a:xfrm>
            <a:off x="5183188" y="987426"/>
            <a:ext cx="617220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US"/>
          </a:p>
        </p:txBody>
      </p:sp>
      <p:sp>
        <p:nvSpPr>
          <p:cNvPr id="4" name="Text Placeholder 3">
            <a:extLst>
              <a:ext uri="{FF2B5EF4-FFF2-40B4-BE49-F238E27FC236}">
                <a16:creationId xmlns:a16="http://schemas.microsoft.com/office/drawing/2014/main" id="{C117B362-51DE-56E2-95F1-188FCCBCBC1F}"/>
              </a:ext>
            </a:extLst>
          </p:cNvPr>
          <p:cNvSpPr>
            <a:spLocks noGrp="1"/>
          </p:cNvSpPr>
          <p:nvPr>
            <p:ph type="body" sz="half" idx="2"/>
          </p:nvPr>
        </p:nvSpPr>
        <p:spPr>
          <a:xfrm>
            <a:off x="839788" y="2057400"/>
            <a:ext cx="3932237"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0B3EC064-D479-F839-DDDB-16D6B35DBC80}"/>
              </a:ext>
            </a:extLst>
          </p:cNvPr>
          <p:cNvSpPr>
            <a:spLocks noGrp="1"/>
          </p:cNvSpPr>
          <p:nvPr>
            <p:ph type="dt" sz="half" idx="10"/>
          </p:nvPr>
        </p:nvSpPr>
        <p:spPr/>
        <p:txBody>
          <a:bodyPr/>
          <a:lstStyle/>
          <a:p>
            <a:pPr>
              <a:defRPr/>
            </a:pPr>
            <a:fld id="{70AAE8D6-0A32-F94C-BE40-721D26173970}" type="datetimeFigureOut">
              <a:rPr lang="en-US" smtClean="0"/>
              <a:pPr>
                <a:defRPr/>
              </a:pPr>
              <a:t>3/10/26</a:t>
            </a:fld>
            <a:endParaRPr lang="en-GB"/>
          </a:p>
        </p:txBody>
      </p:sp>
      <p:sp>
        <p:nvSpPr>
          <p:cNvPr id="6" name="Footer Placeholder 5">
            <a:extLst>
              <a:ext uri="{FF2B5EF4-FFF2-40B4-BE49-F238E27FC236}">
                <a16:creationId xmlns:a16="http://schemas.microsoft.com/office/drawing/2014/main" id="{4F7D514E-E6D3-AB20-FAD2-2C097F896A63}"/>
              </a:ext>
            </a:extLst>
          </p:cNvPr>
          <p:cNvSpPr>
            <a:spLocks noGrp="1"/>
          </p:cNvSpPr>
          <p:nvPr>
            <p:ph type="ftr" sz="quarter" idx="11"/>
          </p:nvPr>
        </p:nvSpPr>
        <p:spPr/>
        <p:txBody>
          <a:bodyPr/>
          <a:lstStyle/>
          <a:p>
            <a:pPr>
              <a:defRPr/>
            </a:pPr>
            <a:endParaRPr lang="en-GB"/>
          </a:p>
        </p:txBody>
      </p:sp>
      <p:sp>
        <p:nvSpPr>
          <p:cNvPr id="7" name="Slide Number Placeholder 6">
            <a:extLst>
              <a:ext uri="{FF2B5EF4-FFF2-40B4-BE49-F238E27FC236}">
                <a16:creationId xmlns:a16="http://schemas.microsoft.com/office/drawing/2014/main" id="{CAD1872F-E3E7-574E-E99B-0FAF58475539}"/>
              </a:ext>
            </a:extLst>
          </p:cNvPr>
          <p:cNvSpPr>
            <a:spLocks noGrp="1"/>
          </p:cNvSpPr>
          <p:nvPr>
            <p:ph type="sldNum" sz="quarter" idx="12"/>
          </p:nvPr>
        </p:nvSpPr>
        <p:spPr/>
        <p:txBody>
          <a:bodyPr/>
          <a:lstStyle/>
          <a:p>
            <a:pPr>
              <a:defRPr/>
            </a:pPr>
            <a:fld id="{30AE722C-4A10-D94D-8A3A-647DC4C51D20}" type="slidenum">
              <a:rPr lang="en-GB" altLang="en-US" smtClean="0"/>
              <a:pPr>
                <a:defRPr/>
              </a:pPr>
              <a:t>‹#›</a:t>
            </a:fld>
            <a:endParaRPr lang="en-GB" altLang="en-US"/>
          </a:p>
        </p:txBody>
      </p:sp>
      <p:graphicFrame>
        <p:nvGraphicFramePr>
          <p:cNvPr id="8" name="Object 5">
            <a:extLst>
              <a:ext uri="{FF2B5EF4-FFF2-40B4-BE49-F238E27FC236}">
                <a16:creationId xmlns:a16="http://schemas.microsoft.com/office/drawing/2014/main" id="{A1649A75-7D89-5817-9E93-0399C615A7B5}"/>
              </a:ext>
            </a:extLst>
          </p:cNvPr>
          <p:cNvGraphicFramePr>
            <a:graphicFrameLocks noChangeAspect="1"/>
          </p:cNvGraphicFramePr>
          <p:nvPr userDrawn="1"/>
        </p:nvGraphicFramePr>
        <p:xfrm>
          <a:off x="814918" y="6021388"/>
          <a:ext cx="975783" cy="361950"/>
        </p:xfrm>
        <a:graphic>
          <a:graphicData uri="http://schemas.openxmlformats.org/presentationml/2006/ole">
            <mc:AlternateContent xmlns:mc="http://schemas.openxmlformats.org/markup-compatibility/2006">
              <mc:Choice xmlns:v="urn:schemas-microsoft-com:vml" Requires="v">
                <p:oleObj name="Picture" r:id="rId2" imgW="63055500" imgH="65887600" progId="Word.Picture.8">
                  <p:embed/>
                </p:oleObj>
              </mc:Choice>
              <mc:Fallback>
                <p:oleObj name="Picture" r:id="rId2" imgW="63055500" imgH="65887600" progId="Word.Picture.8">
                  <p:embed/>
                  <p:pic>
                    <p:nvPicPr>
                      <p:cNvPr id="8" name="Object 5">
                        <a:extLst>
                          <a:ext uri="{FF2B5EF4-FFF2-40B4-BE49-F238E27FC236}">
                            <a16:creationId xmlns:a16="http://schemas.microsoft.com/office/drawing/2014/main" id="{A1649A75-7D89-5817-9E93-0399C615A7B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4918" y="6021388"/>
                        <a:ext cx="975783" cy="3619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spTree>
    <p:extLst>
      <p:ext uri="{BB962C8B-B14F-4D97-AF65-F5344CB8AC3E}">
        <p14:creationId xmlns:p14="http://schemas.microsoft.com/office/powerpoint/2010/main" val="2977284614"/>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C3A06A-D6A9-D711-4488-3767F7EB755B}"/>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26AABB23-6191-910C-4663-3A8B9884E3F2}"/>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009776A-BF02-E100-08C3-085BB550C4B3}"/>
              </a:ext>
            </a:extLst>
          </p:cNvPr>
          <p:cNvSpPr>
            <a:spLocks noGrp="1"/>
          </p:cNvSpPr>
          <p:nvPr>
            <p:ph type="dt" sz="half" idx="10"/>
          </p:nvPr>
        </p:nvSpPr>
        <p:spPr/>
        <p:txBody>
          <a:bodyPr/>
          <a:lstStyle/>
          <a:p>
            <a:pPr>
              <a:defRPr/>
            </a:pPr>
            <a:fld id="{12C4B44B-1B68-5844-BEBD-2055A433149E}" type="datetimeFigureOut">
              <a:rPr lang="en-US" smtClean="0"/>
              <a:pPr>
                <a:defRPr/>
              </a:pPr>
              <a:t>3/10/26</a:t>
            </a:fld>
            <a:endParaRPr lang="en-GB"/>
          </a:p>
        </p:txBody>
      </p:sp>
      <p:sp>
        <p:nvSpPr>
          <p:cNvPr id="5" name="Footer Placeholder 4">
            <a:extLst>
              <a:ext uri="{FF2B5EF4-FFF2-40B4-BE49-F238E27FC236}">
                <a16:creationId xmlns:a16="http://schemas.microsoft.com/office/drawing/2014/main" id="{7CD054D9-A99E-13C8-7D7A-7E6D5B089BBB}"/>
              </a:ext>
            </a:extLst>
          </p:cNvPr>
          <p:cNvSpPr>
            <a:spLocks noGrp="1"/>
          </p:cNvSpPr>
          <p:nvPr>
            <p:ph type="ftr" sz="quarter" idx="11"/>
          </p:nvPr>
        </p:nvSpPr>
        <p:spPr/>
        <p:txBody>
          <a:bodyPr/>
          <a:lstStyle/>
          <a:p>
            <a:pPr>
              <a:defRPr/>
            </a:pPr>
            <a:endParaRPr lang="en-GB"/>
          </a:p>
        </p:txBody>
      </p:sp>
      <p:sp>
        <p:nvSpPr>
          <p:cNvPr id="6" name="Slide Number Placeholder 5">
            <a:extLst>
              <a:ext uri="{FF2B5EF4-FFF2-40B4-BE49-F238E27FC236}">
                <a16:creationId xmlns:a16="http://schemas.microsoft.com/office/drawing/2014/main" id="{065EAABC-E500-0A79-4D3F-EF41D8D5DCB7}"/>
              </a:ext>
            </a:extLst>
          </p:cNvPr>
          <p:cNvSpPr>
            <a:spLocks noGrp="1"/>
          </p:cNvSpPr>
          <p:nvPr>
            <p:ph type="sldNum" sz="quarter" idx="12"/>
          </p:nvPr>
        </p:nvSpPr>
        <p:spPr/>
        <p:txBody>
          <a:bodyPr/>
          <a:lstStyle/>
          <a:p>
            <a:pPr>
              <a:defRPr/>
            </a:pPr>
            <a:fld id="{E4164E3D-2E9E-1F4F-9F0F-D1A620CB2C48}" type="slidenum">
              <a:rPr lang="en-GB" altLang="en-US" smtClean="0"/>
              <a:pPr>
                <a:defRPr/>
              </a:pPr>
              <a:t>‹#›</a:t>
            </a:fld>
            <a:endParaRPr lang="en-GB" altLang="en-US"/>
          </a:p>
        </p:txBody>
      </p:sp>
      <p:graphicFrame>
        <p:nvGraphicFramePr>
          <p:cNvPr id="7" name="Object 5">
            <a:extLst>
              <a:ext uri="{FF2B5EF4-FFF2-40B4-BE49-F238E27FC236}">
                <a16:creationId xmlns:a16="http://schemas.microsoft.com/office/drawing/2014/main" id="{0CE28DB9-1A13-4507-FE9F-2998568F4814}"/>
              </a:ext>
            </a:extLst>
          </p:cNvPr>
          <p:cNvGraphicFramePr>
            <a:graphicFrameLocks noChangeAspect="1"/>
          </p:cNvGraphicFramePr>
          <p:nvPr userDrawn="1"/>
        </p:nvGraphicFramePr>
        <p:xfrm>
          <a:off x="814918" y="6021388"/>
          <a:ext cx="975783" cy="361950"/>
        </p:xfrm>
        <a:graphic>
          <a:graphicData uri="http://schemas.openxmlformats.org/presentationml/2006/ole">
            <mc:AlternateContent xmlns:mc="http://schemas.openxmlformats.org/markup-compatibility/2006">
              <mc:Choice xmlns:v="urn:schemas-microsoft-com:vml" Requires="v">
                <p:oleObj name="Picture" r:id="rId2" imgW="63055500" imgH="65887600" progId="Word.Picture.8">
                  <p:embed/>
                </p:oleObj>
              </mc:Choice>
              <mc:Fallback>
                <p:oleObj name="Picture" r:id="rId2" imgW="63055500" imgH="65887600" progId="Word.Picture.8">
                  <p:embed/>
                  <p:pic>
                    <p:nvPicPr>
                      <p:cNvPr id="7" name="Object 5">
                        <a:extLst>
                          <a:ext uri="{FF2B5EF4-FFF2-40B4-BE49-F238E27FC236}">
                            <a16:creationId xmlns:a16="http://schemas.microsoft.com/office/drawing/2014/main" id="{0CE28DB9-1A13-4507-FE9F-2998568F481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4918" y="6021388"/>
                        <a:ext cx="975783" cy="3619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spTree>
    <p:extLst>
      <p:ext uri="{BB962C8B-B14F-4D97-AF65-F5344CB8AC3E}">
        <p14:creationId xmlns:p14="http://schemas.microsoft.com/office/powerpoint/2010/main" val="1561696435"/>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7A370EC-5150-E8EC-CA3D-EF057BDA1E41}"/>
              </a:ext>
            </a:extLst>
          </p:cNvPr>
          <p:cNvSpPr>
            <a:spLocks noGrp="1"/>
          </p:cNvSpPr>
          <p:nvPr>
            <p:ph type="title" orient="vert"/>
          </p:nvPr>
        </p:nvSpPr>
        <p:spPr>
          <a:xfrm>
            <a:off x="8724901"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FC191C58-B858-A5B6-6162-1508F4389389}"/>
              </a:ext>
            </a:extLst>
          </p:cNvPr>
          <p:cNvSpPr>
            <a:spLocks noGrp="1"/>
          </p:cNvSpPr>
          <p:nvPr>
            <p:ph type="body" orient="vert" idx="1"/>
          </p:nvPr>
        </p:nvSpPr>
        <p:spPr>
          <a:xfrm>
            <a:off x="838201"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A83D947-83B8-447F-AFFD-314B0AF7B7E5}"/>
              </a:ext>
            </a:extLst>
          </p:cNvPr>
          <p:cNvSpPr>
            <a:spLocks noGrp="1"/>
          </p:cNvSpPr>
          <p:nvPr>
            <p:ph type="dt" sz="half" idx="10"/>
          </p:nvPr>
        </p:nvSpPr>
        <p:spPr/>
        <p:txBody>
          <a:bodyPr/>
          <a:lstStyle/>
          <a:p>
            <a:pPr>
              <a:defRPr/>
            </a:pPr>
            <a:fld id="{3A1BA6E9-2F54-BF47-9ED4-ACC13A9761CC}" type="datetimeFigureOut">
              <a:rPr lang="en-US" smtClean="0"/>
              <a:pPr>
                <a:defRPr/>
              </a:pPr>
              <a:t>3/10/26</a:t>
            </a:fld>
            <a:endParaRPr lang="en-GB"/>
          </a:p>
        </p:txBody>
      </p:sp>
      <p:sp>
        <p:nvSpPr>
          <p:cNvPr id="5" name="Footer Placeholder 4">
            <a:extLst>
              <a:ext uri="{FF2B5EF4-FFF2-40B4-BE49-F238E27FC236}">
                <a16:creationId xmlns:a16="http://schemas.microsoft.com/office/drawing/2014/main" id="{D4BEB326-61AD-0AF7-9E35-266C7549E99B}"/>
              </a:ext>
            </a:extLst>
          </p:cNvPr>
          <p:cNvSpPr>
            <a:spLocks noGrp="1"/>
          </p:cNvSpPr>
          <p:nvPr>
            <p:ph type="ftr" sz="quarter" idx="11"/>
          </p:nvPr>
        </p:nvSpPr>
        <p:spPr/>
        <p:txBody>
          <a:bodyPr/>
          <a:lstStyle/>
          <a:p>
            <a:pPr>
              <a:defRPr/>
            </a:pPr>
            <a:endParaRPr lang="en-GB"/>
          </a:p>
        </p:txBody>
      </p:sp>
      <p:sp>
        <p:nvSpPr>
          <p:cNvPr id="6" name="Slide Number Placeholder 5">
            <a:extLst>
              <a:ext uri="{FF2B5EF4-FFF2-40B4-BE49-F238E27FC236}">
                <a16:creationId xmlns:a16="http://schemas.microsoft.com/office/drawing/2014/main" id="{C315FAA5-EE31-39E3-1CB8-33E3E409BA61}"/>
              </a:ext>
            </a:extLst>
          </p:cNvPr>
          <p:cNvSpPr>
            <a:spLocks noGrp="1"/>
          </p:cNvSpPr>
          <p:nvPr>
            <p:ph type="sldNum" sz="quarter" idx="12"/>
          </p:nvPr>
        </p:nvSpPr>
        <p:spPr/>
        <p:txBody>
          <a:bodyPr/>
          <a:lstStyle/>
          <a:p>
            <a:pPr>
              <a:defRPr/>
            </a:pPr>
            <a:fld id="{041251EE-47A2-9A46-B41C-F284E0F9DCC8}" type="slidenum">
              <a:rPr lang="en-GB" altLang="en-US" smtClean="0"/>
              <a:pPr>
                <a:defRPr/>
              </a:pPr>
              <a:t>‹#›</a:t>
            </a:fld>
            <a:endParaRPr lang="en-GB" altLang="en-US"/>
          </a:p>
        </p:txBody>
      </p:sp>
      <p:graphicFrame>
        <p:nvGraphicFramePr>
          <p:cNvPr id="7" name="Object 5">
            <a:extLst>
              <a:ext uri="{FF2B5EF4-FFF2-40B4-BE49-F238E27FC236}">
                <a16:creationId xmlns:a16="http://schemas.microsoft.com/office/drawing/2014/main" id="{D795A605-2793-1FE8-B399-160EFC0B0094}"/>
              </a:ext>
            </a:extLst>
          </p:cNvPr>
          <p:cNvGraphicFramePr>
            <a:graphicFrameLocks noChangeAspect="1"/>
          </p:cNvGraphicFramePr>
          <p:nvPr userDrawn="1"/>
        </p:nvGraphicFramePr>
        <p:xfrm>
          <a:off x="814918" y="6021388"/>
          <a:ext cx="975783" cy="361950"/>
        </p:xfrm>
        <a:graphic>
          <a:graphicData uri="http://schemas.openxmlformats.org/presentationml/2006/ole">
            <mc:AlternateContent xmlns:mc="http://schemas.openxmlformats.org/markup-compatibility/2006">
              <mc:Choice xmlns:v="urn:schemas-microsoft-com:vml" Requires="v">
                <p:oleObj name="Picture" r:id="rId2" imgW="63055500" imgH="65887600" progId="Word.Picture.8">
                  <p:embed/>
                </p:oleObj>
              </mc:Choice>
              <mc:Fallback>
                <p:oleObj name="Picture" r:id="rId2" imgW="63055500" imgH="65887600" progId="Word.Picture.8">
                  <p:embed/>
                  <p:pic>
                    <p:nvPicPr>
                      <p:cNvPr id="7" name="Object 5">
                        <a:extLst>
                          <a:ext uri="{FF2B5EF4-FFF2-40B4-BE49-F238E27FC236}">
                            <a16:creationId xmlns:a16="http://schemas.microsoft.com/office/drawing/2014/main" id="{D795A605-2793-1FE8-B399-160EFC0B009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4918" y="6021388"/>
                        <a:ext cx="975783" cy="3619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spTree>
    <p:extLst>
      <p:ext uri="{BB962C8B-B14F-4D97-AF65-F5344CB8AC3E}">
        <p14:creationId xmlns:p14="http://schemas.microsoft.com/office/powerpoint/2010/main" val="1546822041"/>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showMasterSp="0" userDrawn="1">
  <p:cSld name="1_Blank">
    <p:spTree>
      <p:nvGrpSpPr>
        <p:cNvPr id="1" name=""/>
        <p:cNvGrpSpPr/>
        <p:nvPr/>
      </p:nvGrpSpPr>
      <p:grpSpPr>
        <a:xfrm>
          <a:off x="0" y="0"/>
          <a:ext cx="0" cy="0"/>
          <a:chOff x="0" y="0"/>
          <a:chExt cx="0" cy="0"/>
        </a:xfrm>
      </p:grpSpPr>
      <p:graphicFrame>
        <p:nvGraphicFramePr>
          <p:cNvPr id="2" name="Object 5">
            <a:extLst>
              <a:ext uri="{FF2B5EF4-FFF2-40B4-BE49-F238E27FC236}">
                <a16:creationId xmlns:a16="http://schemas.microsoft.com/office/drawing/2014/main" id="{1640B217-52FB-7910-A534-87ABDA712299}"/>
              </a:ext>
            </a:extLst>
          </p:cNvPr>
          <p:cNvGraphicFramePr>
            <a:graphicFrameLocks noChangeAspect="1"/>
          </p:cNvGraphicFramePr>
          <p:nvPr userDrawn="1"/>
        </p:nvGraphicFramePr>
        <p:xfrm>
          <a:off x="814918" y="6021388"/>
          <a:ext cx="975783" cy="361950"/>
        </p:xfrm>
        <a:graphic>
          <a:graphicData uri="http://schemas.openxmlformats.org/presentationml/2006/ole">
            <mc:AlternateContent xmlns:mc="http://schemas.openxmlformats.org/markup-compatibility/2006">
              <mc:Choice xmlns:v="urn:schemas-microsoft-com:vml" Requires="v">
                <p:oleObj name="Picture" r:id="rId2" imgW="63055500" imgH="65887600" progId="Word.Picture.8">
                  <p:embed/>
                </p:oleObj>
              </mc:Choice>
              <mc:Fallback>
                <p:oleObj name="Picture" r:id="rId2" imgW="63055500" imgH="65887600" progId="Word.Picture.8">
                  <p:embed/>
                  <p:pic>
                    <p:nvPicPr>
                      <p:cNvPr id="2" name="Object 5">
                        <a:extLst>
                          <a:ext uri="{FF2B5EF4-FFF2-40B4-BE49-F238E27FC236}">
                            <a16:creationId xmlns:a16="http://schemas.microsoft.com/office/drawing/2014/main" id="{1640B217-52FB-7910-A534-87ABDA71229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4918" y="6021388"/>
                        <a:ext cx="975783" cy="3619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sp>
        <p:nvSpPr>
          <p:cNvPr id="6" name="Title 1"/>
          <p:cNvSpPr>
            <a:spLocks noGrp="1"/>
          </p:cNvSpPr>
          <p:nvPr>
            <p:ph type="title"/>
          </p:nvPr>
        </p:nvSpPr>
        <p:spPr>
          <a:xfrm>
            <a:off x="3323637" y="116633"/>
            <a:ext cx="8629013" cy="576064"/>
          </a:xfrm>
          <a:prstGeom prst="rect">
            <a:avLst/>
          </a:prstGeom>
        </p:spPr>
        <p:txBody>
          <a:bodyPr>
            <a:noAutofit/>
          </a:bodyPr>
          <a:lstStyle>
            <a:lvl1pPr>
              <a:defRPr sz="2400" cap="small" baseline="0">
                <a:solidFill>
                  <a:srgbClr val="002546"/>
                </a:solidFill>
                <a:latin typeface="Arial" pitchFamily="34" charset="0"/>
                <a:cs typeface="Arial" pitchFamily="34" charset="0"/>
              </a:defRPr>
            </a:lvl1pPr>
          </a:lstStyle>
          <a:p>
            <a:endParaRPr lang="en-US" dirty="0"/>
          </a:p>
        </p:txBody>
      </p:sp>
      <p:sp>
        <p:nvSpPr>
          <p:cNvPr id="3" name="Date Placeholder 6">
            <a:extLst>
              <a:ext uri="{FF2B5EF4-FFF2-40B4-BE49-F238E27FC236}">
                <a16:creationId xmlns:a16="http://schemas.microsoft.com/office/drawing/2014/main" id="{168EC676-9AC6-8796-0716-A2285758A486}"/>
              </a:ext>
            </a:extLst>
          </p:cNvPr>
          <p:cNvSpPr>
            <a:spLocks noGrp="1"/>
          </p:cNvSpPr>
          <p:nvPr>
            <p:ph type="dt" sz="half" idx="10"/>
          </p:nvPr>
        </p:nvSpPr>
        <p:spPr>
          <a:xfrm>
            <a:off x="609600" y="6448426"/>
            <a:ext cx="2844800" cy="365125"/>
          </a:xfrm>
        </p:spPr>
        <p:txBody>
          <a:bodyPr/>
          <a:lstStyle>
            <a:lvl1pPr>
              <a:defRPr/>
            </a:lvl1pPr>
          </a:lstStyle>
          <a:p>
            <a:pPr>
              <a:defRPr/>
            </a:pPr>
            <a:r>
              <a:rPr lang="en-US"/>
              <a:t>24/10/2019</a:t>
            </a:r>
            <a:endParaRPr lang="en-US" dirty="0"/>
          </a:p>
        </p:txBody>
      </p:sp>
      <p:sp>
        <p:nvSpPr>
          <p:cNvPr id="4" name="Footer Placeholder 7">
            <a:extLst>
              <a:ext uri="{FF2B5EF4-FFF2-40B4-BE49-F238E27FC236}">
                <a16:creationId xmlns:a16="http://schemas.microsoft.com/office/drawing/2014/main" id="{C29974D3-D1F7-5815-E53C-E9B48FCAC01E}"/>
              </a:ext>
            </a:extLst>
          </p:cNvPr>
          <p:cNvSpPr>
            <a:spLocks noGrp="1"/>
          </p:cNvSpPr>
          <p:nvPr>
            <p:ph type="ftr" sz="quarter" idx="11"/>
          </p:nvPr>
        </p:nvSpPr>
        <p:spPr>
          <a:xfrm>
            <a:off x="3503084" y="6448426"/>
            <a:ext cx="5196416" cy="365125"/>
          </a:xfrm>
        </p:spPr>
        <p:txBody>
          <a:bodyPr/>
          <a:lstStyle>
            <a:lvl1pPr>
              <a:defRPr>
                <a:solidFill>
                  <a:srgbClr val="002546"/>
                </a:solidFill>
                <a:latin typeface="Arial" charset="0"/>
              </a:defRPr>
            </a:lvl1pPr>
          </a:lstStyle>
          <a:p>
            <a:pPr>
              <a:defRPr/>
            </a:pPr>
            <a:r>
              <a:rPr lang="en-US"/>
              <a:t>Unclassified/Unlimited distribution</a:t>
            </a:r>
            <a:endParaRPr lang="en-US" dirty="0"/>
          </a:p>
        </p:txBody>
      </p:sp>
      <p:sp>
        <p:nvSpPr>
          <p:cNvPr id="5" name="Slide Number Placeholder 8">
            <a:extLst>
              <a:ext uri="{FF2B5EF4-FFF2-40B4-BE49-F238E27FC236}">
                <a16:creationId xmlns:a16="http://schemas.microsoft.com/office/drawing/2014/main" id="{6049192B-26B6-39B3-63B4-5E59735762E5}"/>
              </a:ext>
            </a:extLst>
          </p:cNvPr>
          <p:cNvSpPr>
            <a:spLocks noGrp="1"/>
          </p:cNvSpPr>
          <p:nvPr>
            <p:ph type="sldNum" sz="quarter" idx="12"/>
          </p:nvPr>
        </p:nvSpPr>
        <p:spPr>
          <a:xfrm>
            <a:off x="8737600" y="6448426"/>
            <a:ext cx="2844800" cy="365125"/>
          </a:xfrm>
        </p:spPr>
        <p:txBody>
          <a:bodyPr/>
          <a:lstStyle>
            <a:lvl1pPr>
              <a:defRPr/>
            </a:lvl1pPr>
          </a:lstStyle>
          <a:p>
            <a:pPr>
              <a:defRPr/>
            </a:pPr>
            <a:fld id="{105EDE75-F499-724F-BF3F-E8A0A961FB1F}" type="slidenum">
              <a:rPr lang="en-US"/>
              <a:pPr>
                <a:defRPr/>
              </a:pPr>
              <a:t>‹#›</a:t>
            </a:fld>
            <a:endParaRPr lang="en-US" dirty="0"/>
          </a:p>
        </p:txBody>
      </p:sp>
    </p:spTree>
    <p:extLst>
      <p:ext uri="{BB962C8B-B14F-4D97-AF65-F5344CB8AC3E}">
        <p14:creationId xmlns:p14="http://schemas.microsoft.com/office/powerpoint/2010/main" val="2273471043"/>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2" Type="http://schemas.openxmlformats.org/officeDocument/2006/relationships/slideLayout" Target="../slideLayouts/slideLayout3.xml"/><Relationship Id="rId1" Type="http://schemas.openxmlformats.org/officeDocument/2006/relationships/slideLayout" Target="../slideLayouts/slideLayout2.xml"/><Relationship Id="rId4" Type="http://schemas.openxmlformats.org/officeDocument/2006/relationships/image" Target="../media/image2.png"/></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4.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5.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13.xml"/><Relationship Id="rId3" Type="http://schemas.openxmlformats.org/officeDocument/2006/relationships/slideLayout" Target="../slideLayouts/slideLayout8.xml"/><Relationship Id="rId7" Type="http://schemas.openxmlformats.org/officeDocument/2006/relationships/slideLayout" Target="../slideLayouts/slideLayout12.xml"/><Relationship Id="rId12" Type="http://schemas.openxmlformats.org/officeDocument/2006/relationships/theme" Target="../theme/theme5.xml"/><Relationship Id="rId2" Type="http://schemas.openxmlformats.org/officeDocument/2006/relationships/slideLayout" Target="../slideLayouts/slideLayout7.xml"/><Relationship Id="rId1" Type="http://schemas.openxmlformats.org/officeDocument/2006/relationships/slideLayout" Target="../slideLayouts/slideLayout6.xml"/><Relationship Id="rId6" Type="http://schemas.openxmlformats.org/officeDocument/2006/relationships/slideLayout" Target="../slideLayouts/slideLayout11.xml"/><Relationship Id="rId11" Type="http://schemas.openxmlformats.org/officeDocument/2006/relationships/slideLayout" Target="../slideLayouts/slideLayout16.xml"/><Relationship Id="rId5" Type="http://schemas.openxmlformats.org/officeDocument/2006/relationships/slideLayout" Target="../slideLayouts/slideLayout10.xml"/><Relationship Id="rId10" Type="http://schemas.openxmlformats.org/officeDocument/2006/relationships/slideLayout" Target="../slideLayouts/slideLayout15.xml"/><Relationship Id="rId4" Type="http://schemas.openxmlformats.org/officeDocument/2006/relationships/slideLayout" Target="../slideLayouts/slideLayout9.xml"/><Relationship Id="rId9" Type="http://schemas.openxmlformats.org/officeDocument/2006/relationships/slideLayout" Target="../slideLayouts/slideLayout14.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24.xml"/><Relationship Id="rId3" Type="http://schemas.openxmlformats.org/officeDocument/2006/relationships/slideLayout" Target="../slideLayouts/slideLayout19.xml"/><Relationship Id="rId7" Type="http://schemas.openxmlformats.org/officeDocument/2006/relationships/slideLayout" Target="../slideLayouts/slideLayout23.xml"/><Relationship Id="rId12" Type="http://schemas.openxmlformats.org/officeDocument/2006/relationships/theme" Target="../theme/theme6.xml"/><Relationship Id="rId2" Type="http://schemas.openxmlformats.org/officeDocument/2006/relationships/slideLayout" Target="../slideLayouts/slideLayout18.xml"/><Relationship Id="rId1" Type="http://schemas.openxmlformats.org/officeDocument/2006/relationships/slideLayout" Target="../slideLayouts/slideLayout17.xml"/><Relationship Id="rId6" Type="http://schemas.openxmlformats.org/officeDocument/2006/relationships/slideLayout" Target="../slideLayouts/slideLayout22.xml"/><Relationship Id="rId11" Type="http://schemas.openxmlformats.org/officeDocument/2006/relationships/slideLayout" Target="../slideLayouts/slideLayout27.xml"/><Relationship Id="rId5" Type="http://schemas.openxmlformats.org/officeDocument/2006/relationships/slideLayout" Target="../slideLayouts/slideLayout21.xml"/><Relationship Id="rId10" Type="http://schemas.openxmlformats.org/officeDocument/2006/relationships/slideLayout" Target="../slideLayouts/slideLayout26.xml"/><Relationship Id="rId4" Type="http://schemas.openxmlformats.org/officeDocument/2006/relationships/slideLayout" Target="../slideLayouts/slideLayout20.xml"/><Relationship Id="rId9" Type="http://schemas.openxmlformats.org/officeDocument/2006/relationships/slideLayout" Target="../slideLayouts/slideLayout25.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35.xml"/><Relationship Id="rId13" Type="http://schemas.openxmlformats.org/officeDocument/2006/relationships/theme" Target="../theme/theme7.xml"/><Relationship Id="rId3" Type="http://schemas.openxmlformats.org/officeDocument/2006/relationships/slideLayout" Target="../slideLayouts/slideLayout30.xml"/><Relationship Id="rId7" Type="http://schemas.openxmlformats.org/officeDocument/2006/relationships/slideLayout" Target="../slideLayouts/slideLayout34.xml"/><Relationship Id="rId12" Type="http://schemas.openxmlformats.org/officeDocument/2006/relationships/slideLayout" Target="../slideLayouts/slideLayout39.xml"/><Relationship Id="rId2" Type="http://schemas.openxmlformats.org/officeDocument/2006/relationships/slideLayout" Target="../slideLayouts/slideLayout29.xml"/><Relationship Id="rId1" Type="http://schemas.openxmlformats.org/officeDocument/2006/relationships/slideLayout" Target="../slideLayouts/slideLayout28.xml"/><Relationship Id="rId6" Type="http://schemas.openxmlformats.org/officeDocument/2006/relationships/slideLayout" Target="../slideLayouts/slideLayout33.xml"/><Relationship Id="rId11" Type="http://schemas.openxmlformats.org/officeDocument/2006/relationships/slideLayout" Target="../slideLayouts/slideLayout38.xml"/><Relationship Id="rId5" Type="http://schemas.openxmlformats.org/officeDocument/2006/relationships/slideLayout" Target="../slideLayouts/slideLayout32.xml"/><Relationship Id="rId10" Type="http://schemas.openxmlformats.org/officeDocument/2006/relationships/slideLayout" Target="../slideLayouts/slideLayout37.xml"/><Relationship Id="rId4" Type="http://schemas.openxmlformats.org/officeDocument/2006/relationships/slideLayout" Target="../slideLayouts/slideLayout31.xml"/><Relationship Id="rId9" Type="http://schemas.openxmlformats.org/officeDocument/2006/relationships/slideLayout" Target="../slideLayouts/slideLayout36.xml"/></Relationships>
</file>

<file path=ppt/slideMasters/_rels/slideMaster8.xml.rels><?xml version="1.0" encoding="UTF-8" standalone="yes"?>
<Relationships xmlns="http://schemas.openxmlformats.org/package/2006/relationships"><Relationship Id="rId8" Type="http://schemas.openxmlformats.org/officeDocument/2006/relationships/slideLayout" Target="../slideLayouts/slideLayout47.xml"/><Relationship Id="rId13" Type="http://schemas.openxmlformats.org/officeDocument/2006/relationships/theme" Target="../theme/theme8.xml"/><Relationship Id="rId3" Type="http://schemas.openxmlformats.org/officeDocument/2006/relationships/slideLayout" Target="../slideLayouts/slideLayout42.xml"/><Relationship Id="rId7" Type="http://schemas.openxmlformats.org/officeDocument/2006/relationships/slideLayout" Target="../slideLayouts/slideLayout46.xml"/><Relationship Id="rId12" Type="http://schemas.openxmlformats.org/officeDocument/2006/relationships/slideLayout" Target="../slideLayouts/slideLayout51.xml"/><Relationship Id="rId2" Type="http://schemas.openxmlformats.org/officeDocument/2006/relationships/slideLayout" Target="../slideLayouts/slideLayout41.xml"/><Relationship Id="rId1" Type="http://schemas.openxmlformats.org/officeDocument/2006/relationships/slideLayout" Target="../slideLayouts/slideLayout40.xml"/><Relationship Id="rId6" Type="http://schemas.openxmlformats.org/officeDocument/2006/relationships/slideLayout" Target="../slideLayouts/slideLayout45.xml"/><Relationship Id="rId11" Type="http://schemas.openxmlformats.org/officeDocument/2006/relationships/slideLayout" Target="../slideLayouts/slideLayout50.xml"/><Relationship Id="rId5" Type="http://schemas.openxmlformats.org/officeDocument/2006/relationships/slideLayout" Target="../slideLayouts/slideLayout44.xml"/><Relationship Id="rId15" Type="http://schemas.openxmlformats.org/officeDocument/2006/relationships/image" Target="../media/image5.emf"/><Relationship Id="rId10" Type="http://schemas.openxmlformats.org/officeDocument/2006/relationships/slideLayout" Target="../slideLayouts/slideLayout49.xml"/><Relationship Id="rId4" Type="http://schemas.openxmlformats.org/officeDocument/2006/relationships/slideLayout" Target="../slideLayouts/slideLayout43.xml"/><Relationship Id="rId9" Type="http://schemas.openxmlformats.org/officeDocument/2006/relationships/slideLayout" Target="../slideLayouts/slideLayout48.xml"/><Relationship Id="rId14" Type="http://schemas.openxmlformats.org/officeDocument/2006/relationships/oleObject" Target="../embeddings/oleObject1.bin"/></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DFB84B04-0FF3-C442-88A6-731D9253B970}"/>
              </a:ext>
            </a:extLst>
          </p:cNvPr>
          <p:cNvPicPr>
            <a:picLocks noChangeAspect="1"/>
          </p:cNvPicPr>
          <p:nvPr userDrawn="1"/>
        </p:nvPicPr>
        <p:blipFill>
          <a:blip r:embed="rId4"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1F471F12-1C66-E44E-AD4E-4DC26AA43AE8}"/>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086982509"/>
      </p:ext>
    </p:extLst>
  </p:cSld>
  <p:clrMap bg1="lt1" tx1="dk1" bg2="lt2" tx2="dk2" accent1="accent1" accent2="accent2" accent3="accent3" accent4="accent4" accent5="accent5" accent6="accent6" hlink="hlink" folHlink="folHlink"/>
  <p:sldLayoutIdLst>
    <p:sldLayoutId id="2147483679" r:id="rId1"/>
    <p:sldLayoutId id="2147483706"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9427"/>
            <a:ext cx="12192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08390215"/>
      </p:ext>
    </p:extLst>
  </p:cSld>
  <p:clrMap bg1="lt1" tx1="dk1" bg2="lt2" tx2="dk2" accent1="accent1" accent2="accent2" accent3="accent3" accent4="accent4" accent5="accent5" accent6="accent6" hlink="hlink" folHlink="folHlink"/>
  <p:sldLayoutIdLst>
    <p:sldLayoutId id="214748368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13763B3-D04D-25BD-41BC-D53CFFC9373F}"/>
              </a:ext>
            </a:extLst>
          </p:cNvPr>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87528AF6-D09E-3310-02D2-8E0B09B3CAD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924252D-BDB2-4F5C-7B1F-02B41682CAF9}"/>
              </a:ext>
            </a:extLst>
          </p:cNvPr>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74BF62B2-6EBA-3D49-A7D9-64DF5F739A73}" type="datetimeFigureOut">
              <a:rPr lang="en-US" smtClean="0"/>
              <a:t>3/10/26</a:t>
            </a:fld>
            <a:endParaRPr lang="en-US"/>
          </a:p>
        </p:txBody>
      </p:sp>
      <p:sp>
        <p:nvSpPr>
          <p:cNvPr id="5" name="Footer Placeholder 4">
            <a:extLst>
              <a:ext uri="{FF2B5EF4-FFF2-40B4-BE49-F238E27FC236}">
                <a16:creationId xmlns:a16="http://schemas.microsoft.com/office/drawing/2014/main" id="{7F8502AE-C9C9-200D-E687-BA29F465552F}"/>
              </a:ext>
            </a:extLst>
          </p:cNvPr>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9288051-DC59-9544-618B-CCC63B92E1E5}"/>
              </a:ext>
            </a:extLst>
          </p:cNvPr>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2F8CF623-17FF-6540-BBC4-2432FA54A92F}" type="slidenum">
              <a:rPr lang="en-US" smtClean="0"/>
              <a:t>‹#›</a:t>
            </a:fld>
            <a:endParaRPr lang="en-US"/>
          </a:p>
        </p:txBody>
      </p:sp>
    </p:spTree>
    <p:extLst>
      <p:ext uri="{BB962C8B-B14F-4D97-AF65-F5344CB8AC3E}">
        <p14:creationId xmlns:p14="http://schemas.microsoft.com/office/powerpoint/2010/main" val="370390830"/>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43CFA41-0E9D-AE56-7775-55BC508E0FB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ECC6439-0F4B-15D0-BA5A-8185E124D63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073E5D8-CAC0-E14B-70B5-97265D89B18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2835B32-4B26-CE4E-BB06-7D4C767DF10E}" type="datetimeFigureOut">
              <a:rPr lang="en-US" smtClean="0"/>
              <a:t>3/10/26</a:t>
            </a:fld>
            <a:endParaRPr lang="en-US"/>
          </a:p>
        </p:txBody>
      </p:sp>
      <p:sp>
        <p:nvSpPr>
          <p:cNvPr id="5" name="Footer Placeholder 4">
            <a:extLst>
              <a:ext uri="{FF2B5EF4-FFF2-40B4-BE49-F238E27FC236}">
                <a16:creationId xmlns:a16="http://schemas.microsoft.com/office/drawing/2014/main" id="{7BA1A777-0D05-2754-D4EF-1FCE0317293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E832883C-EB95-51DB-A944-AF8ADFC5FA9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3A8E9B8-8C16-4444-88E0-B08F1016BE59}" type="slidenum">
              <a:rPr lang="en-US" smtClean="0"/>
              <a:t>‹#›</a:t>
            </a:fld>
            <a:endParaRPr lang="en-US"/>
          </a:p>
        </p:txBody>
      </p:sp>
    </p:spTree>
    <p:extLst>
      <p:ext uri="{BB962C8B-B14F-4D97-AF65-F5344CB8AC3E}">
        <p14:creationId xmlns:p14="http://schemas.microsoft.com/office/powerpoint/2010/main" val="1791723661"/>
      </p:ext>
    </p:extLst>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10" name="TextBox 9"/>
          <p:cNvSpPr txBox="1"/>
          <p:nvPr/>
        </p:nvSpPr>
        <p:spPr>
          <a:xfrm>
            <a:off x="335360" y="6414385"/>
            <a:ext cx="4704523" cy="307777"/>
          </a:xfrm>
          <a:prstGeom prst="rect">
            <a:avLst/>
          </a:prstGeom>
          <a:noFill/>
        </p:spPr>
        <p:txBody>
          <a:bodyPr wrap="square" rtlCol="0">
            <a:spAutoFit/>
          </a:bodyPr>
          <a:lstStyle/>
          <a:p>
            <a:pPr algn="l"/>
            <a:r>
              <a:rPr lang="en-GB" sz="1400" noProof="0" dirty="0">
                <a:solidFill>
                  <a:schemeClr val="bg1"/>
                </a:solidFill>
                <a:latin typeface="Arial" charset="0"/>
                <a:ea typeface="Arial" charset="0"/>
                <a:cs typeface="Arial" charset="0"/>
              </a:rPr>
              <a:t>Defence Academy of the United Kingdom</a:t>
            </a:r>
          </a:p>
        </p:txBody>
      </p:sp>
      <p:sp>
        <p:nvSpPr>
          <p:cNvPr id="11" name="TextBox 10"/>
          <p:cNvSpPr txBox="1"/>
          <p:nvPr/>
        </p:nvSpPr>
        <p:spPr>
          <a:xfrm>
            <a:off x="8976320" y="6435672"/>
            <a:ext cx="2880320" cy="261610"/>
          </a:xfrm>
          <a:prstGeom prst="rect">
            <a:avLst/>
          </a:prstGeom>
          <a:noFill/>
        </p:spPr>
        <p:txBody>
          <a:bodyPr wrap="square" rtlCol="0">
            <a:spAutoFit/>
          </a:bodyPr>
          <a:lstStyle/>
          <a:p>
            <a:pPr algn="r"/>
            <a:r>
              <a:rPr lang="en-GB" sz="1100" noProof="0" dirty="0">
                <a:solidFill>
                  <a:prstClr val="white"/>
                </a:solidFill>
                <a:latin typeface="Arial" charset="0"/>
                <a:ea typeface="Arial" charset="0"/>
                <a:cs typeface="Arial" charset="0"/>
              </a:rPr>
              <a:t>© Crown</a:t>
            </a:r>
            <a:r>
              <a:rPr lang="en-GB" sz="1100" baseline="0" noProof="0" dirty="0">
                <a:solidFill>
                  <a:prstClr val="white"/>
                </a:solidFill>
                <a:latin typeface="Arial" charset="0"/>
                <a:ea typeface="Arial" charset="0"/>
                <a:cs typeface="Arial" charset="0"/>
              </a:rPr>
              <a:t> Copyright 2017</a:t>
            </a:r>
            <a:endParaRPr lang="en-GB" sz="1100" noProof="0" dirty="0">
              <a:solidFill>
                <a:prstClr val="white"/>
              </a:solidFill>
              <a:latin typeface="Arial" charset="0"/>
              <a:ea typeface="Arial" charset="0"/>
              <a:cs typeface="Arial" charset="0"/>
            </a:endParaRPr>
          </a:p>
        </p:txBody>
      </p:sp>
    </p:spTree>
    <p:extLst>
      <p:ext uri="{BB962C8B-B14F-4D97-AF65-F5344CB8AC3E}">
        <p14:creationId xmlns:p14="http://schemas.microsoft.com/office/powerpoint/2010/main" val="915245692"/>
      </p:ext>
    </p:extLst>
  </p:cSld>
  <p:clrMap bg1="lt1" tx1="dk1" bg2="lt2" tx2="dk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50" r:id="rId6"/>
    <p:sldLayoutId id="2147483751" r:id="rId7"/>
    <p:sldLayoutId id="2147483752" r:id="rId8"/>
    <p:sldLayoutId id="2147483753" r:id="rId9"/>
    <p:sldLayoutId id="2147483754" r:id="rId10"/>
    <p:sldLayoutId id="2147483755" r:id="rId11"/>
    <p:sldLayoutId id="2147483756" r:id="rId12"/>
  </p:sldLayoutIdLst>
  <p:hf hdr="0" dt="0"/>
  <p:txStyles>
    <p:titleStyle>
      <a:lvl1pPr algn="l" defTabSz="685800" rtl="0" eaLnBrk="1" latinLnBrk="0" hangingPunct="1">
        <a:lnSpc>
          <a:spcPct val="90000"/>
        </a:lnSpc>
        <a:spcBef>
          <a:spcPct val="0"/>
        </a:spcBef>
        <a:buNone/>
        <a:defRPr sz="1950" b="1" kern="1200" baseline="0">
          <a:solidFill>
            <a:srgbClr val="0C406D"/>
          </a:solidFill>
          <a:latin typeface="Arial" panose="020B0604020202020204" pitchFamily="34" charset="0"/>
          <a:ea typeface="+mj-ea"/>
          <a:cs typeface="Arial" panose="020B0604020202020204" pitchFamily="34" charset="0"/>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1500" kern="1200">
          <a:solidFill>
            <a:schemeClr val="tx1"/>
          </a:solidFill>
          <a:latin typeface="Arial" panose="020B0604020202020204" pitchFamily="34" charset="0"/>
          <a:ea typeface="+mn-ea"/>
          <a:cs typeface="Arial" panose="020B0604020202020204" pitchFamily="34" charset="0"/>
        </a:defRPr>
      </a:lvl1pPr>
      <a:lvl2pPr marL="5143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Arial" panose="020B0604020202020204" pitchFamily="34" charset="0"/>
          <a:ea typeface="+mn-ea"/>
          <a:cs typeface="Arial" panose="020B0604020202020204" pitchFamily="34" charset="0"/>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Arial" panose="020B0604020202020204" pitchFamily="34" charset="0"/>
          <a:ea typeface="+mn-ea"/>
          <a:cs typeface="Arial" panose="020B0604020202020204" pitchFamily="34" charset="0"/>
        </a:defRPr>
      </a:lvl3pPr>
      <a:lvl4pPr marL="12001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Arial" panose="020B0604020202020204" pitchFamily="34" charset="0"/>
          <a:ea typeface="+mn-ea"/>
          <a:cs typeface="Arial" panose="020B0604020202020204" pitchFamily="34" charset="0"/>
        </a:defRPr>
      </a:lvl4pPr>
      <a:lvl5pPr marL="15430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Arial" panose="020B0604020202020204" pitchFamily="34" charset="0"/>
          <a:ea typeface="+mn-ea"/>
          <a:cs typeface="Arial" panose="020B0604020202020204" pitchFamily="34" charset="0"/>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9D13B1B-0927-7FF4-D344-874B84A230FF}"/>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49DE95F-8C1D-4047-DAA4-8F22E81C7B0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05947F6-5470-1790-4193-8B1A861A24DC}"/>
              </a:ext>
            </a:extLst>
          </p:cNvPr>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900">
                <a:solidFill>
                  <a:schemeClr val="tx1">
                    <a:tint val="82000"/>
                  </a:schemeClr>
                </a:solidFill>
              </a:defRPr>
            </a:lvl1pPr>
          </a:lstStyle>
          <a:p>
            <a:fld id="{9479693B-FE14-E34A-A9B3-87FFE0662216}" type="datetimeFigureOut">
              <a:rPr lang="en-US" smtClean="0"/>
              <a:t>3/10/26</a:t>
            </a:fld>
            <a:endParaRPr lang="en-US"/>
          </a:p>
        </p:txBody>
      </p:sp>
      <p:sp>
        <p:nvSpPr>
          <p:cNvPr id="5" name="Footer Placeholder 4">
            <a:extLst>
              <a:ext uri="{FF2B5EF4-FFF2-40B4-BE49-F238E27FC236}">
                <a16:creationId xmlns:a16="http://schemas.microsoft.com/office/drawing/2014/main" id="{33C6BCEE-2EB2-2CE6-E6FE-E014955F8A26}"/>
              </a:ext>
            </a:extLst>
          </p:cNvPr>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9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DCA03B83-332F-7932-C352-47D0221A4529}"/>
              </a:ext>
            </a:extLst>
          </p:cNvPr>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900">
                <a:solidFill>
                  <a:schemeClr val="tx1">
                    <a:tint val="82000"/>
                  </a:schemeClr>
                </a:solidFill>
              </a:defRPr>
            </a:lvl1pPr>
          </a:lstStyle>
          <a:p>
            <a:fld id="{C33F51B8-00F3-794E-B805-DB0D5B1C6D18}" type="slidenum">
              <a:rPr lang="en-US" smtClean="0"/>
              <a:t>‹#›</a:t>
            </a:fld>
            <a:endParaRPr lang="en-US"/>
          </a:p>
        </p:txBody>
      </p:sp>
      <p:graphicFrame>
        <p:nvGraphicFramePr>
          <p:cNvPr id="7" name="Object 5">
            <a:extLst>
              <a:ext uri="{FF2B5EF4-FFF2-40B4-BE49-F238E27FC236}">
                <a16:creationId xmlns:a16="http://schemas.microsoft.com/office/drawing/2014/main" id="{5EB3C67B-0E41-13A6-7541-6B4DC7D989A0}"/>
              </a:ext>
            </a:extLst>
          </p:cNvPr>
          <p:cNvGraphicFramePr>
            <a:graphicFrameLocks noChangeAspect="1"/>
          </p:cNvGraphicFramePr>
          <p:nvPr userDrawn="1"/>
        </p:nvGraphicFramePr>
        <p:xfrm>
          <a:off x="814918" y="6021388"/>
          <a:ext cx="975783" cy="361950"/>
        </p:xfrm>
        <a:graphic>
          <a:graphicData uri="http://schemas.openxmlformats.org/presentationml/2006/ole">
            <mc:AlternateContent xmlns:mc="http://schemas.openxmlformats.org/markup-compatibility/2006">
              <mc:Choice xmlns:v="urn:schemas-microsoft-com:vml" Requires="v">
                <p:oleObj name="Picture" r:id="rId14" imgW="63055500" imgH="65887600" progId="Word.Picture.8">
                  <p:embed/>
                </p:oleObj>
              </mc:Choice>
              <mc:Fallback>
                <p:oleObj name="Picture" r:id="rId14" imgW="63055500" imgH="65887600" progId="Word.Picture.8">
                  <p:embed/>
                  <p:pic>
                    <p:nvPicPr>
                      <p:cNvPr id="7" name="Object 5">
                        <a:extLst>
                          <a:ext uri="{FF2B5EF4-FFF2-40B4-BE49-F238E27FC236}">
                            <a16:creationId xmlns:a16="http://schemas.microsoft.com/office/drawing/2014/main" id="{5EB3C67B-0E41-13A6-7541-6B4DC7D989A0}"/>
                          </a:ext>
                        </a:extLst>
                      </p:cNvPr>
                      <p:cNvPicPr>
                        <a:picLocks noChangeAspect="1" noChangeArrowheads="1"/>
                      </p:cNvPicPr>
                      <p:nvPr/>
                    </p:nvPicPr>
                    <p:blipFill>
                      <a:blip r:embed="rId15">
                        <a:extLst>
                          <a:ext uri="{28A0092B-C50C-407E-A947-70E740481C1C}">
                            <a14:useLocalDpi xmlns:a14="http://schemas.microsoft.com/office/drawing/2010/main" val="0"/>
                          </a:ext>
                        </a:extLst>
                      </a:blip>
                      <a:srcRect/>
                      <a:stretch>
                        <a:fillRect/>
                      </a:stretch>
                    </p:blipFill>
                    <p:spPr bwMode="auto">
                      <a:xfrm>
                        <a:off x="814918" y="6021388"/>
                        <a:ext cx="975783" cy="3619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spTree>
    <p:extLst>
      <p:ext uri="{BB962C8B-B14F-4D97-AF65-F5344CB8AC3E}">
        <p14:creationId xmlns:p14="http://schemas.microsoft.com/office/powerpoint/2010/main" val="3302856320"/>
      </p:ext>
    </p:extLst>
  </p:cSld>
  <p:clrMap bg1="lt1" tx1="dk1" bg2="lt2" tx2="dk2" accent1="accent1" accent2="accent2" accent3="accent3" accent4="accent4" accent5="accent5" accent6="accent6" hlink="hlink" folHlink="folHlink"/>
  <p:sldLayoutIdLst>
    <p:sldLayoutId id="2147483758" r:id="rId1"/>
    <p:sldLayoutId id="2147483759" r:id="rId2"/>
    <p:sldLayoutId id="2147483760" r:id="rId3"/>
    <p:sldLayoutId id="2147483761" r:id="rId4"/>
    <p:sldLayoutId id="2147483762" r:id="rId5"/>
    <p:sldLayoutId id="2147483763" r:id="rId6"/>
    <p:sldLayoutId id="2147483764" r:id="rId7"/>
    <p:sldLayoutId id="2147483765" r:id="rId8"/>
    <p:sldLayoutId id="2147483766" r:id="rId9"/>
    <p:sldLayoutId id="2147483767" r:id="rId10"/>
    <p:sldLayoutId id="2147483768" r:id="rId11"/>
    <p:sldLayoutId id="2147483769" r:id="rId12"/>
  </p:sldLayoutIdLs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9" presetClass="entr" presetSubtype="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dissolv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8" Type="http://schemas.openxmlformats.org/officeDocument/2006/relationships/image" Target="NULL"/><Relationship Id="rId13" Type="http://schemas.openxmlformats.org/officeDocument/2006/relationships/image" Target="NULL"/><Relationship Id="rId3" Type="http://schemas.openxmlformats.org/officeDocument/2006/relationships/image" Target="NULL"/><Relationship Id="rId7" Type="http://schemas.openxmlformats.org/officeDocument/2006/relationships/image" Target="NULL"/><Relationship Id="rId12" Type="http://schemas.openxmlformats.org/officeDocument/2006/relationships/image" Target="NULL"/><Relationship Id="rId2" Type="http://schemas.openxmlformats.org/officeDocument/2006/relationships/image" Target="NULL"/><Relationship Id="rId16" Type="http://schemas.openxmlformats.org/officeDocument/2006/relationships/image" Target="NULL"/><Relationship Id="rId1" Type="http://schemas.openxmlformats.org/officeDocument/2006/relationships/slideLayout" Target="../slideLayouts/slideLayout6.xml"/><Relationship Id="rId6" Type="http://schemas.openxmlformats.org/officeDocument/2006/relationships/image" Target="NULL"/><Relationship Id="rId11" Type="http://schemas.openxmlformats.org/officeDocument/2006/relationships/image" Target="NULL"/><Relationship Id="rId5" Type="http://schemas.openxmlformats.org/officeDocument/2006/relationships/image" Target="NULL"/><Relationship Id="rId15" Type="http://schemas.openxmlformats.org/officeDocument/2006/relationships/image" Target="NULL"/><Relationship Id="rId10" Type="http://schemas.openxmlformats.org/officeDocument/2006/relationships/image" Target="NULL"/><Relationship Id="rId4" Type="http://schemas.openxmlformats.org/officeDocument/2006/relationships/image" Target="NULL"/><Relationship Id="rId9" Type="http://schemas.openxmlformats.org/officeDocument/2006/relationships/image" Target="NULL"/><Relationship Id="rId14" Type="http://schemas.openxmlformats.org/officeDocument/2006/relationships/image" Target="NULL"/></Relationships>
</file>

<file path=ppt/slides/_rels/slide3.xml.rels><?xml version="1.0" encoding="UTF-8" standalone="yes"?>
<Relationships xmlns="http://schemas.openxmlformats.org/package/2006/relationships"><Relationship Id="rId8" Type="http://schemas.openxmlformats.org/officeDocument/2006/relationships/image" Target="NULL"/><Relationship Id="rId3" Type="http://schemas.openxmlformats.org/officeDocument/2006/relationships/image" Target="NULL"/><Relationship Id="rId7" Type="http://schemas.openxmlformats.org/officeDocument/2006/relationships/image" Target="NULL"/><Relationship Id="rId12" Type="http://schemas.openxmlformats.org/officeDocument/2006/relationships/image" Target="NULL"/><Relationship Id="rId2" Type="http://schemas.openxmlformats.org/officeDocument/2006/relationships/image" Target="NULL"/><Relationship Id="rId1" Type="http://schemas.openxmlformats.org/officeDocument/2006/relationships/slideLayout" Target="../slideLayouts/slideLayout18.xml"/><Relationship Id="rId6" Type="http://schemas.openxmlformats.org/officeDocument/2006/relationships/image" Target="NULL"/><Relationship Id="rId11" Type="http://schemas.openxmlformats.org/officeDocument/2006/relationships/image" Target="NULL"/><Relationship Id="rId5" Type="http://schemas.openxmlformats.org/officeDocument/2006/relationships/image" Target="NULL"/><Relationship Id="rId10" Type="http://schemas.openxmlformats.org/officeDocument/2006/relationships/image" Target="NULL"/><Relationship Id="rId4" Type="http://schemas.openxmlformats.org/officeDocument/2006/relationships/image" Target="NULL"/><Relationship Id="rId9" Type="http://schemas.openxmlformats.org/officeDocument/2006/relationships/image" Target="NUL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8.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8.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xml"/><Relationship Id="rId1" Type="http://schemas.openxmlformats.org/officeDocument/2006/relationships/slideLayout" Target="../slideLayouts/slideLayout3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9.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2.xml"/><Relationship Id="rId1" Type="http://schemas.openxmlformats.org/officeDocument/2006/relationships/slideLayout" Target="../slideLayouts/slideLayout37.xml"/></Relationships>
</file>

<file path=ppt/slides/_rels/slide10.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3.xml"/><Relationship Id="rId1" Type="http://schemas.openxmlformats.org/officeDocument/2006/relationships/slideLayout" Target="../slideLayouts/slideLayout37.xml"/></Relationships>
</file>

<file path=ppt/slides/_rels/slide11.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4.xml"/><Relationship Id="rId1" Type="http://schemas.openxmlformats.org/officeDocument/2006/relationships/slideLayout" Target="../slideLayouts/slideLayout37.xml"/></Relationships>
</file>

<file path=ppt/slides/_rels/slide12.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7.xml"/><Relationship Id="rId1" Type="http://schemas.openxmlformats.org/officeDocument/2006/relationships/slideLayout" Target="../slideLayouts/slideLayout3.xml"/><Relationship Id="rId4" Type="http://schemas.openxmlformats.org/officeDocument/2006/relationships/image" Target="../media/image320.png"/></Relationships>
</file>

<file path=ppt/slides/_rels/slide21.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430.png"/><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image" Target="../media/image460.png"/><Relationship Id="rId5" Type="http://schemas.openxmlformats.org/officeDocument/2006/relationships/image" Target="../media/image450.png"/><Relationship Id="rId4" Type="http://schemas.openxmlformats.org/officeDocument/2006/relationships/image" Target="../media/image440.png"/></Relationships>
</file>

<file path=ppt/slides/_rels/slide24.xml.rels><?xml version="1.0" encoding="UTF-8" standalone="yes"?>
<Relationships xmlns="http://schemas.openxmlformats.org/package/2006/relationships"><Relationship Id="rId3" Type="http://schemas.openxmlformats.org/officeDocument/2006/relationships/image" Target="../media/image480.png"/><Relationship Id="rId2" Type="http://schemas.openxmlformats.org/officeDocument/2006/relationships/image" Target="../media/image31.png"/><Relationship Id="rId1" Type="http://schemas.openxmlformats.org/officeDocument/2006/relationships/slideLayout" Target="../slideLayouts/slideLayout4.xml"/><Relationship Id="rId4" Type="http://schemas.openxmlformats.org/officeDocument/2006/relationships/image" Target="../media/image490.png"/></Relationships>
</file>

<file path=ppt/slides/_rels/slide25.xml.rels><?xml version="1.0" encoding="UTF-8" standalone="yes"?>
<Relationships xmlns="http://schemas.openxmlformats.org/package/2006/relationships"><Relationship Id="rId8" Type="http://schemas.openxmlformats.org/officeDocument/2006/relationships/image" Target="../media/image550.png"/><Relationship Id="rId3" Type="http://schemas.openxmlformats.org/officeDocument/2006/relationships/image" Target="../media/image500.png"/><Relationship Id="rId7" Type="http://schemas.openxmlformats.org/officeDocument/2006/relationships/image" Target="../media/image541.png"/><Relationship Id="rId2" Type="http://schemas.openxmlformats.org/officeDocument/2006/relationships/image" Target="../media/image501.png"/><Relationship Id="rId1" Type="http://schemas.openxmlformats.org/officeDocument/2006/relationships/slideLayout" Target="../slideLayouts/slideLayout4.xml"/><Relationship Id="rId6" Type="http://schemas.openxmlformats.org/officeDocument/2006/relationships/image" Target="../media/image530.png"/><Relationship Id="rId5" Type="http://schemas.openxmlformats.org/officeDocument/2006/relationships/image" Target="../media/image520.png"/><Relationship Id="rId10" Type="http://schemas.openxmlformats.org/officeDocument/2006/relationships/image" Target="../media/image571.png"/><Relationship Id="rId4" Type="http://schemas.openxmlformats.org/officeDocument/2006/relationships/image" Target="../media/image511.png"/><Relationship Id="rId9" Type="http://schemas.openxmlformats.org/officeDocument/2006/relationships/image" Target="../media/image560.png"/></Relationships>
</file>

<file path=ppt/slides/_rels/slide26.xml.rels><?xml version="1.0" encoding="UTF-8" standalone="yes"?>
<Relationships xmlns="http://schemas.openxmlformats.org/package/2006/relationships"><Relationship Id="rId8" Type="http://schemas.openxmlformats.org/officeDocument/2006/relationships/image" Target="../media/image630.png"/><Relationship Id="rId3" Type="http://schemas.openxmlformats.org/officeDocument/2006/relationships/image" Target="../media/image591.png"/><Relationship Id="rId7" Type="http://schemas.openxmlformats.org/officeDocument/2006/relationships/image" Target="../media/image510.png"/><Relationship Id="rId2" Type="http://schemas.openxmlformats.org/officeDocument/2006/relationships/image" Target="../media/image581.png"/><Relationship Id="rId1" Type="http://schemas.openxmlformats.org/officeDocument/2006/relationships/slideLayout" Target="../slideLayouts/slideLayout4.xml"/><Relationship Id="rId6" Type="http://schemas.openxmlformats.org/officeDocument/2006/relationships/image" Target="../media/image620.png"/><Relationship Id="rId5" Type="http://schemas.openxmlformats.org/officeDocument/2006/relationships/image" Target="../media/image610.png"/><Relationship Id="rId4" Type="http://schemas.openxmlformats.org/officeDocument/2006/relationships/image" Target="../media/image600.png"/><Relationship Id="rId9" Type="http://schemas.openxmlformats.org/officeDocument/2006/relationships/image" Target="../media/image641.png"/></Relationships>
</file>

<file path=ppt/slides/_rels/slide27.xml.rels><?xml version="1.0" encoding="UTF-8" standalone="yes"?>
<Relationships xmlns="http://schemas.openxmlformats.org/package/2006/relationships"><Relationship Id="rId3" Type="http://schemas.openxmlformats.org/officeDocument/2006/relationships/image" Target="../media/image590.png"/><Relationship Id="rId2" Type="http://schemas.openxmlformats.org/officeDocument/2006/relationships/image" Target="../media/image31.png"/><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33.png"/></Relationships>
</file>

<file path=ppt/slides/_rels/slide29.xml.rels><?xml version="1.0" encoding="UTF-8" standalone="yes"?>
<Relationships xmlns="http://schemas.openxmlformats.org/package/2006/relationships"><Relationship Id="rId3" Type="http://schemas.openxmlformats.org/officeDocument/2006/relationships/image" Target="../media/image34.emf"/><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_rels/slide30.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3.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32.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NULL"/><Relationship Id="rId2" Type="http://schemas.openxmlformats.org/officeDocument/2006/relationships/image" Target="../media/image38.png"/><Relationship Id="rId1" Type="http://schemas.openxmlformats.org/officeDocument/2006/relationships/slideLayout" Target="../slideLayouts/slideLayout3.xml"/><Relationship Id="rId5" Type="http://schemas.openxmlformats.org/officeDocument/2006/relationships/image" Target="../media/image39.png"/><Relationship Id="rId4" Type="http://schemas.openxmlformats.org/officeDocument/2006/relationships/image" Target="NULL"/></Relationships>
</file>

<file path=ppt/slides/_rels/slide35.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44.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3.xml"/></Relationships>
</file>

<file path=ppt/slides/_rels/slide46.xml.rels><?xml version="1.0" encoding="UTF-8" standalone="yes"?>
<Relationships xmlns="http://schemas.openxmlformats.org/package/2006/relationships"><Relationship Id="rId3" Type="http://schemas.openxmlformats.org/officeDocument/2006/relationships/image" Target="../media/image51.emf"/><Relationship Id="rId2" Type="http://schemas.openxmlformats.org/officeDocument/2006/relationships/notesSlide" Target="../notesSlides/notesSlide19.xml"/><Relationship Id="rId1" Type="http://schemas.openxmlformats.org/officeDocument/2006/relationships/slideLayout" Target="../slideLayouts/slideLayout3.xml"/></Relationships>
</file>

<file path=ppt/slides/_rels/slide47.xml.rels><?xml version="1.0" encoding="UTF-8" standalone="yes"?>
<Relationships xmlns="http://schemas.openxmlformats.org/package/2006/relationships"><Relationship Id="rId2" Type="http://schemas.openxmlformats.org/officeDocument/2006/relationships/image" Target="../media/image52.jpe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21.xml"/><Relationship Id="rId1" Type="http://schemas.openxmlformats.org/officeDocument/2006/relationships/slideLayout" Target="../slideLayouts/slideLayout3.xml"/></Relationships>
</file>

<file path=ppt/slides/_rels/slide50.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notesSlide" Target="../notesSlides/notesSlide22.xml"/><Relationship Id="rId1" Type="http://schemas.openxmlformats.org/officeDocument/2006/relationships/slideLayout" Target="../slideLayouts/slideLayout2.xml"/><Relationship Id="rId4" Type="http://schemas.openxmlformats.org/officeDocument/2006/relationships/image" Target="../media/image55.png"/></Relationships>
</file>

<file path=ppt/slides/_rels/slide51.xml.rels><?xml version="1.0" encoding="UTF-8" standalone="yes"?>
<Relationships xmlns="http://schemas.openxmlformats.org/package/2006/relationships"><Relationship Id="rId3" Type="http://schemas.openxmlformats.org/officeDocument/2006/relationships/image" Target="../media/image57.jpeg"/><Relationship Id="rId2" Type="http://schemas.openxmlformats.org/officeDocument/2006/relationships/image" Target="../media/image56.png"/><Relationship Id="rId1" Type="http://schemas.openxmlformats.org/officeDocument/2006/relationships/slideLayout" Target="../slideLayouts/slideLayout3.xml"/><Relationship Id="rId5" Type="http://schemas.openxmlformats.org/officeDocument/2006/relationships/image" Target="../media/image58.png"/><Relationship Id="rId4" Type="http://schemas.openxmlformats.org/officeDocument/2006/relationships/image" Target="../media/image400.png"/></Relationships>
</file>

<file path=ppt/slides/_rels/slide52.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image" Target="../media/image60.png"/><Relationship Id="rId1" Type="http://schemas.openxmlformats.org/officeDocument/2006/relationships/slideLayout" Target="../slideLayouts/slideLayout3.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notesSlide" Target="../notesSlides/notesSlide25.xml"/><Relationship Id="rId1" Type="http://schemas.openxmlformats.org/officeDocument/2006/relationships/slideLayout" Target="../slideLayouts/slideLayout3.xml"/><Relationship Id="rId4" Type="http://schemas.openxmlformats.org/officeDocument/2006/relationships/image" Target="../media/image63.png"/></Relationships>
</file>

<file path=ppt/slides/_rels/slide56.xml.rels><?xml version="1.0" encoding="UTF-8" standalone="yes"?>
<Relationships xmlns="http://schemas.openxmlformats.org/package/2006/relationships"><Relationship Id="rId2" Type="http://schemas.openxmlformats.org/officeDocument/2006/relationships/image" Target="../media/image64.png"/><Relationship Id="rId1" Type="http://schemas.openxmlformats.org/officeDocument/2006/relationships/slideLayout" Target="../slideLayouts/slideLayout3.xml"/></Relationships>
</file>

<file path=ppt/slides/_rels/slide57.xml.rels><?xml version="1.0" encoding="UTF-8" standalone="yes"?>
<Relationships xmlns="http://schemas.openxmlformats.org/package/2006/relationships"><Relationship Id="rId3" Type="http://schemas.openxmlformats.org/officeDocument/2006/relationships/image" Target="../media/image540.png"/><Relationship Id="rId2" Type="http://schemas.openxmlformats.org/officeDocument/2006/relationships/image" Target="../media/image65.jpeg"/><Relationship Id="rId1" Type="http://schemas.openxmlformats.org/officeDocument/2006/relationships/slideLayout" Target="../slideLayouts/slideLayout3.xml"/></Relationships>
</file>

<file path=ppt/slides/_rels/slide58.xml.rels><?xml version="1.0" encoding="UTF-8" standalone="yes"?>
<Relationships xmlns="http://schemas.openxmlformats.org/package/2006/relationships"><Relationship Id="rId2" Type="http://schemas.openxmlformats.org/officeDocument/2006/relationships/image" Target="../media/image66.png"/><Relationship Id="rId1" Type="http://schemas.openxmlformats.org/officeDocument/2006/relationships/slideLayout" Target="../slideLayouts/slideLayout3.xml"/></Relationships>
</file>

<file path=ppt/slides/_rels/slide59.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notesSlide" Target="../notesSlides/notesSlide26.xml"/><Relationship Id="rId1" Type="http://schemas.openxmlformats.org/officeDocument/2006/relationships/slideLayout" Target="../slideLayouts/slideLayout3.xml"/><Relationship Id="rId5" Type="http://schemas.openxmlformats.org/officeDocument/2006/relationships/image" Target="../media/image69.png"/><Relationship Id="rId4" Type="http://schemas.openxmlformats.org/officeDocument/2006/relationships/image" Target="../media/image68.png"/></Relationships>
</file>

<file path=ppt/slides/_rels/slide60.xml.rels><?xml version="1.0" encoding="UTF-8" standalone="yes"?>
<Relationships xmlns="http://schemas.openxmlformats.org/package/2006/relationships"><Relationship Id="rId3" Type="http://schemas.openxmlformats.org/officeDocument/2006/relationships/image" Target="../media/image70.png"/><Relationship Id="rId2" Type="http://schemas.openxmlformats.org/officeDocument/2006/relationships/notesSlide" Target="../notesSlides/notesSlide27.xml"/><Relationship Id="rId1" Type="http://schemas.openxmlformats.org/officeDocument/2006/relationships/slideLayout" Target="../slideLayouts/slideLayout2.xml"/><Relationship Id="rId4" Type="http://schemas.openxmlformats.org/officeDocument/2006/relationships/image" Target="../media/image71.png"/></Relationships>
</file>

<file path=ppt/slides/_rels/slide61.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3" Type="http://schemas.openxmlformats.org/officeDocument/2006/relationships/image" Target="../media/image73.emf"/><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3" Type="http://schemas.openxmlformats.org/officeDocument/2006/relationships/image" Target="../media/image74.png"/><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3" Type="http://schemas.openxmlformats.org/officeDocument/2006/relationships/image" Target="../media/image75.png"/><Relationship Id="rId2" Type="http://schemas.openxmlformats.org/officeDocument/2006/relationships/notesSlide" Target="../notesSlides/notesSlide31.xml"/><Relationship Id="rId1" Type="http://schemas.openxmlformats.org/officeDocument/2006/relationships/slideLayout" Target="../slideLayouts/slideLayout2.xml"/><Relationship Id="rId6" Type="http://schemas.openxmlformats.org/officeDocument/2006/relationships/image" Target="../media/image880.png"/><Relationship Id="rId5" Type="http://schemas.openxmlformats.org/officeDocument/2006/relationships/image" Target="../media/image77.png"/><Relationship Id="rId4" Type="http://schemas.openxmlformats.org/officeDocument/2006/relationships/image" Target="../media/image76.png"/></Relationships>
</file>

<file path=ppt/slides/_rels/slide65.xml.rels><?xml version="1.0" encoding="UTF-8" standalone="yes"?>
<Relationships xmlns="http://schemas.openxmlformats.org/package/2006/relationships"><Relationship Id="rId3" Type="http://schemas.openxmlformats.org/officeDocument/2006/relationships/image" Target="../media/image79.png"/><Relationship Id="rId2" Type="http://schemas.openxmlformats.org/officeDocument/2006/relationships/image" Target="../media/image78.png"/><Relationship Id="rId1" Type="http://schemas.openxmlformats.org/officeDocument/2006/relationships/slideLayout" Target="../slideLayouts/slideLayout3.xml"/></Relationships>
</file>

<file path=ppt/slides/_rels/slide66.xml.rels><?xml version="1.0" encoding="UTF-8" standalone="yes"?>
<Relationships xmlns="http://schemas.openxmlformats.org/package/2006/relationships"><Relationship Id="rId3" Type="http://schemas.openxmlformats.org/officeDocument/2006/relationships/image" Target="../media/image80.png"/><Relationship Id="rId2" Type="http://schemas.openxmlformats.org/officeDocument/2006/relationships/notesSlide" Target="../notesSlides/notesSlide32.xml"/><Relationship Id="rId1" Type="http://schemas.openxmlformats.org/officeDocument/2006/relationships/slideLayout" Target="../slideLayouts/slideLayout2.xml"/><Relationship Id="rId4" Type="http://schemas.openxmlformats.org/officeDocument/2006/relationships/image" Target="../media/image81.png"/></Relationships>
</file>

<file path=ppt/slides/_rels/slide67.xml.rels><?xml version="1.0" encoding="UTF-8" standalone="yes"?>
<Relationships xmlns="http://schemas.openxmlformats.org/package/2006/relationships"><Relationship Id="rId3" Type="http://schemas.openxmlformats.org/officeDocument/2006/relationships/image" Target="../media/image1030.png"/><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3" Type="http://schemas.openxmlformats.org/officeDocument/2006/relationships/image" Target="../media/image82.png"/><Relationship Id="rId2" Type="http://schemas.openxmlformats.org/officeDocument/2006/relationships/notesSlide" Target="../notesSlides/notesSlide34.xml"/><Relationship Id="rId1" Type="http://schemas.openxmlformats.org/officeDocument/2006/relationships/slideLayout" Target="../slideLayouts/slideLayout2.xml"/><Relationship Id="rId4" Type="http://schemas.openxmlformats.org/officeDocument/2006/relationships/image" Target="../media/image83.png"/></Relationships>
</file>

<file path=ppt/slides/_rels/slide69.xml.rels><?xml version="1.0" encoding="UTF-8" standalone="yes"?>
<Relationships xmlns="http://schemas.openxmlformats.org/package/2006/relationships"><Relationship Id="rId3" Type="http://schemas.openxmlformats.org/officeDocument/2006/relationships/image" Target="../media/image84.jpeg"/><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3" Type="http://schemas.openxmlformats.org/officeDocument/2006/relationships/image" Target="../media/image85.png"/><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2.xml.rels><?xml version="1.0" encoding="UTF-8" standalone="yes"?>
<Relationships xmlns="http://schemas.openxmlformats.org/package/2006/relationships"><Relationship Id="rId3" Type="http://schemas.openxmlformats.org/officeDocument/2006/relationships/image" Target="../media/image86.png"/><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3" Type="http://schemas.openxmlformats.org/officeDocument/2006/relationships/image" Target="../media/image87.png"/><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2" Type="http://schemas.openxmlformats.org/officeDocument/2006/relationships/image" Target="../media/image88.emf"/><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3" Type="http://schemas.openxmlformats.org/officeDocument/2006/relationships/image" Target="../media/image89.png"/><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3" Type="http://schemas.openxmlformats.org/officeDocument/2006/relationships/image" Target="../media/image90.png"/><Relationship Id="rId2" Type="http://schemas.openxmlformats.org/officeDocument/2006/relationships/notesSlide" Target="../notesSlides/notesSlide41.xml"/><Relationship Id="rId1" Type="http://schemas.openxmlformats.org/officeDocument/2006/relationships/slideLayout" Target="../slideLayouts/slideLayout2.xml"/><Relationship Id="rId4" Type="http://schemas.openxmlformats.org/officeDocument/2006/relationships/image" Target="../media/image91.png"/></Relationships>
</file>

<file path=ppt/slides/_rels/slide79.xml.rels><?xml version="1.0" encoding="UTF-8" standalone="yes"?>
<Relationships xmlns="http://schemas.openxmlformats.org/package/2006/relationships"><Relationship Id="rId2" Type="http://schemas.openxmlformats.org/officeDocument/2006/relationships/image" Target="../media/image92.emf"/><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3" Type="http://schemas.openxmlformats.org/officeDocument/2006/relationships/image" Target="../media/image93.png"/><Relationship Id="rId2" Type="http://schemas.openxmlformats.org/officeDocument/2006/relationships/notesSlide" Target="../notesSlides/notesSlide42.xml"/><Relationship Id="rId1" Type="http://schemas.openxmlformats.org/officeDocument/2006/relationships/slideLayout" Target="../slideLayouts/slideLayout2.xml"/><Relationship Id="rId4" Type="http://schemas.openxmlformats.org/officeDocument/2006/relationships/image" Target="../media/image94.png"/></Relationships>
</file>

<file path=ppt/slides/_rels/slide81.xml.rels><?xml version="1.0" encoding="UTF-8" standalone="yes"?>
<Relationships xmlns="http://schemas.openxmlformats.org/package/2006/relationships"><Relationship Id="rId2" Type="http://schemas.openxmlformats.org/officeDocument/2006/relationships/image" Target="../media/image95.emf"/><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2" Type="http://schemas.openxmlformats.org/officeDocument/2006/relationships/image" Target="../media/image96.emf"/><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3" Type="http://schemas.openxmlformats.org/officeDocument/2006/relationships/image" Target="../media/image97.png"/><Relationship Id="rId2" Type="http://schemas.openxmlformats.org/officeDocument/2006/relationships/notesSlide" Target="../notesSlides/notesSlide43.xml"/><Relationship Id="rId1" Type="http://schemas.openxmlformats.org/officeDocument/2006/relationships/slideLayout" Target="../slideLayouts/slideLayout2.xml"/><Relationship Id="rId5" Type="http://schemas.openxmlformats.org/officeDocument/2006/relationships/image" Target="../media/image780.png"/><Relationship Id="rId4" Type="http://schemas.openxmlformats.org/officeDocument/2006/relationships/image" Target="../media/image98.png"/></Relationships>
</file>

<file path=ppt/slides/_rels/slide84.xml.rels><?xml version="1.0" encoding="UTF-8" standalone="yes"?>
<Relationships xmlns="http://schemas.openxmlformats.org/package/2006/relationships"><Relationship Id="rId2" Type="http://schemas.openxmlformats.org/officeDocument/2006/relationships/image" Target="../media/image99.emf"/><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3" Type="http://schemas.openxmlformats.org/officeDocument/2006/relationships/image" Target="../media/image97.png"/><Relationship Id="rId2" Type="http://schemas.openxmlformats.org/officeDocument/2006/relationships/notesSlide" Target="../notesSlides/notesSlide44.xml"/><Relationship Id="rId1" Type="http://schemas.openxmlformats.org/officeDocument/2006/relationships/slideLayout" Target="../slideLayouts/slideLayout2.xml"/><Relationship Id="rId4" Type="http://schemas.openxmlformats.org/officeDocument/2006/relationships/image" Target="../media/image98.png"/></Relationships>
</file>

<file path=ppt/slides/_rels/slide86.xml.rels><?xml version="1.0" encoding="UTF-8" standalone="yes"?>
<Relationships xmlns="http://schemas.openxmlformats.org/package/2006/relationships"><Relationship Id="rId3" Type="http://schemas.openxmlformats.org/officeDocument/2006/relationships/image" Target="../media/image101.png"/><Relationship Id="rId2" Type="http://schemas.openxmlformats.org/officeDocument/2006/relationships/image" Target="../media/image100.emf"/><Relationship Id="rId1" Type="http://schemas.openxmlformats.org/officeDocument/2006/relationships/slideLayout" Target="../slideLayouts/slideLayout2.xml"/><Relationship Id="rId5" Type="http://schemas.openxmlformats.org/officeDocument/2006/relationships/image" Target="../media/image103.png"/><Relationship Id="rId4" Type="http://schemas.openxmlformats.org/officeDocument/2006/relationships/image" Target="../media/image102.png"/></Relationships>
</file>

<file path=ppt/slides/_rels/slide87.xml.rels><?xml version="1.0" encoding="UTF-8" standalone="yes"?>
<Relationships xmlns="http://schemas.openxmlformats.org/package/2006/relationships"><Relationship Id="rId3" Type="http://schemas.openxmlformats.org/officeDocument/2006/relationships/image" Target="../media/image105.emf"/><Relationship Id="rId2" Type="http://schemas.openxmlformats.org/officeDocument/2006/relationships/image" Target="../media/image104.png"/><Relationship Id="rId1" Type="http://schemas.openxmlformats.org/officeDocument/2006/relationships/slideLayout" Target="../slideLayouts/slideLayout2.xml"/></Relationships>
</file>

<file path=ppt/slides/_rels/slide88.xml.rels><?xml version="1.0" encoding="UTF-8" standalone="yes"?>
<Relationships xmlns="http://schemas.openxmlformats.org/package/2006/relationships"><Relationship Id="rId2" Type="http://schemas.openxmlformats.org/officeDocument/2006/relationships/image" Target="../media/image106.png"/><Relationship Id="rId1" Type="http://schemas.openxmlformats.org/officeDocument/2006/relationships/slideLayout" Target="../slideLayouts/slideLayout2.xml"/></Relationships>
</file>

<file path=ppt/slides/_rels/slide89.xml.rels><?xml version="1.0" encoding="UTF-8" standalone="yes"?>
<Relationships xmlns="http://schemas.openxmlformats.org/package/2006/relationships"><Relationship Id="rId2" Type="http://schemas.openxmlformats.org/officeDocument/2006/relationships/image" Target="../media/image107.png"/><Relationship Id="rId1" Type="http://schemas.openxmlformats.org/officeDocument/2006/relationships/slideLayout" Target="../slideLayouts/slideLayout2.xml"/></Relationships>
</file>

<file path=ppt/slides/_rels/slide90.xml.rels><?xml version="1.0" encoding="UTF-8" standalone="yes"?>
<Relationships xmlns="http://schemas.openxmlformats.org/package/2006/relationships"><Relationship Id="rId2" Type="http://schemas.openxmlformats.org/officeDocument/2006/relationships/image" Target="../media/image108.png"/><Relationship Id="rId1" Type="http://schemas.openxmlformats.org/officeDocument/2006/relationships/slideLayout" Target="../slideLayouts/slideLayout2.xml"/></Relationships>
</file>

<file path=ppt/slides/_rels/slide91.xml.rels><?xml version="1.0" encoding="UTF-8" standalone="yes"?>
<Relationships xmlns="http://schemas.openxmlformats.org/package/2006/relationships"><Relationship Id="rId2" Type="http://schemas.openxmlformats.org/officeDocument/2006/relationships/image" Target="../media/image109.emf"/><Relationship Id="rId1" Type="http://schemas.openxmlformats.org/officeDocument/2006/relationships/slideLayout" Target="../slideLayouts/slideLayout2.xml"/></Relationships>
</file>

<file path=ppt/slides/_rels/slide92.xml.rels><?xml version="1.0" encoding="UTF-8" standalone="yes"?>
<Relationships xmlns="http://schemas.openxmlformats.org/package/2006/relationships"><Relationship Id="rId2" Type="http://schemas.openxmlformats.org/officeDocument/2006/relationships/image" Target="../media/image110.png"/><Relationship Id="rId1" Type="http://schemas.openxmlformats.org/officeDocument/2006/relationships/slideLayout" Target="../slideLayouts/slideLayout2.xml"/></Relationships>
</file>

<file path=ppt/slides/_rels/slide9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5.xml.rels><?xml version="1.0" encoding="UTF-8" standalone="yes"?>
<Relationships xmlns="http://schemas.openxmlformats.org/package/2006/relationships"><Relationship Id="rId2" Type="http://schemas.openxmlformats.org/officeDocument/2006/relationships/image" Target="../media/image111.png"/><Relationship Id="rId1" Type="http://schemas.openxmlformats.org/officeDocument/2006/relationships/slideLayout" Target="../slideLayouts/slideLayout4.xml"/></Relationships>
</file>

<file path=ppt/slides/_rels/slide96.xml.rels><?xml version="1.0" encoding="UTF-8" standalone="yes"?>
<Relationships xmlns="http://schemas.openxmlformats.org/package/2006/relationships"><Relationship Id="rId2" Type="http://schemas.openxmlformats.org/officeDocument/2006/relationships/image" Target="../media/image401.png"/><Relationship Id="rId1" Type="http://schemas.openxmlformats.org/officeDocument/2006/relationships/slideLayout" Target="../slideLayouts/slideLayout4.xml"/></Relationships>
</file>

<file path=ppt/slides/_rels/slide97.xml.rels><?xml version="1.0" encoding="UTF-8" standalone="yes"?>
<Relationships xmlns="http://schemas.openxmlformats.org/package/2006/relationships"><Relationship Id="rId2" Type="http://schemas.openxmlformats.org/officeDocument/2006/relationships/image" Target="../media/image410.png"/><Relationship Id="rId1" Type="http://schemas.openxmlformats.org/officeDocument/2006/relationships/slideLayout" Target="../slideLayouts/slideLayout4.xml"/></Relationships>
</file>

<file path=ppt/slides/_rels/slide98.xml.rels><?xml version="1.0" encoding="UTF-8" standalone="yes"?>
<Relationships xmlns="http://schemas.openxmlformats.org/package/2006/relationships"><Relationship Id="rId2" Type="http://schemas.openxmlformats.org/officeDocument/2006/relationships/image" Target="../media/image112.png"/><Relationship Id="rId1" Type="http://schemas.openxmlformats.org/officeDocument/2006/relationships/slideLayout" Target="../slideLayouts/slideLayout4.xml"/></Relationships>
</file>

<file path=ppt/slides/_rels/slide99.xml.rels><?xml version="1.0" encoding="UTF-8" standalone="yes"?>
<Relationships xmlns="http://schemas.openxmlformats.org/package/2006/relationships"><Relationship Id="rId2" Type="http://schemas.openxmlformats.org/officeDocument/2006/relationships/image" Target="../media/image420.png"/><Relationship Id="rId1" Type="http://schemas.openxmlformats.org/officeDocument/2006/relationships/slideLayout" Target="../slideLayouts/slideLayout4.xml"/></Relationships>
</file>

<file path=ppt/slides/_rels/slide100.xml.rels><?xml version="1.0" encoding="UTF-8" standalone="yes"?>
<Relationships xmlns="http://schemas.openxmlformats.org/package/2006/relationships"><Relationship Id="rId2" Type="http://schemas.openxmlformats.org/officeDocument/2006/relationships/image" Target="../media/image820.png"/><Relationship Id="rId1" Type="http://schemas.openxmlformats.org/officeDocument/2006/relationships/slideLayout" Target="../slideLayouts/slideLayout4.xml"/></Relationships>
</file>

<file path=ppt/slides/_rels/slide101.xml.rels><?xml version="1.0" encoding="UTF-8" standalone="yes"?>
<Relationships xmlns="http://schemas.openxmlformats.org/package/2006/relationships"><Relationship Id="rId2" Type="http://schemas.openxmlformats.org/officeDocument/2006/relationships/image" Target="../media/image431.png"/><Relationship Id="rId1" Type="http://schemas.openxmlformats.org/officeDocument/2006/relationships/slideLayout" Target="../slideLayouts/slideLayout4.xml"/></Relationships>
</file>

<file path=ppt/slides/_rels/slide102.xml.rels><?xml version="1.0" encoding="UTF-8" standalone="yes"?>
<Relationships xmlns="http://schemas.openxmlformats.org/package/2006/relationships"><Relationship Id="rId2" Type="http://schemas.openxmlformats.org/officeDocument/2006/relationships/image" Target="../media/image830.png"/><Relationship Id="rId1" Type="http://schemas.openxmlformats.org/officeDocument/2006/relationships/slideLayout" Target="../slideLayouts/slideLayout4.xml"/></Relationships>
</file>

<file path=ppt/slides/_rels/slide103.xml.rels><?xml version="1.0" encoding="UTF-8" standalone="yes"?>
<Relationships xmlns="http://schemas.openxmlformats.org/package/2006/relationships"><Relationship Id="rId2" Type="http://schemas.openxmlformats.org/officeDocument/2006/relationships/image" Target="../media/image113.jpeg"/><Relationship Id="rId1" Type="http://schemas.openxmlformats.org/officeDocument/2006/relationships/slideLayout" Target="../slideLayouts/slideLayout4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1">
            <a:extLst>
              <a:ext uri="{FF2B5EF4-FFF2-40B4-BE49-F238E27FC236}">
                <a16:creationId xmlns:a16="http://schemas.microsoft.com/office/drawing/2014/main" id="{A2DDA412-BC89-8773-A15E-008DD405DA6B}"/>
              </a:ext>
            </a:extLst>
          </p:cNvPr>
          <p:cNvSpPr>
            <a:spLocks noGrp="1"/>
          </p:cNvSpPr>
          <p:nvPr>
            <p:ph idx="1"/>
          </p:nvPr>
        </p:nvSpPr>
        <p:spPr>
          <a:xfrm>
            <a:off x="694048" y="1779170"/>
            <a:ext cx="10803903" cy="3864989"/>
          </a:xfrm>
        </p:spPr>
        <p:txBody>
          <a:bodyPr wrap="square"/>
          <a:lstStyle/>
          <a:p>
            <a:pPr marL="342900" lvl="0" indent="-342900" algn="just">
              <a:spcBef>
                <a:spcPts val="1200"/>
              </a:spcBef>
              <a:buFont typeface="Arial" panose="020B0604020202020204" pitchFamily="34" charset="0"/>
              <a:buChar char="•"/>
            </a:pPr>
            <a:r>
              <a:rPr lang="en-GB" sz="2400" b="1" dirty="0">
                <a:effectLst/>
                <a:ea typeface="Times New Roman" panose="02020603050405020304" pitchFamily="18" charset="0"/>
              </a:rPr>
              <a:t>Detonation Theory</a:t>
            </a:r>
          </a:p>
          <a:p>
            <a:pPr marL="342900" lvl="0" indent="-342900" algn="just">
              <a:spcBef>
                <a:spcPts val="1200"/>
              </a:spcBef>
              <a:buFont typeface="Arial" panose="020B0604020202020204" pitchFamily="34" charset="0"/>
              <a:buChar char="•"/>
            </a:pPr>
            <a:r>
              <a:rPr lang="en-GB" sz="2400" b="1" dirty="0">
                <a:effectLst/>
                <a:ea typeface="Times New Roman" panose="02020603050405020304" pitchFamily="18" charset="0"/>
              </a:rPr>
              <a:t>Fragmentation Theory – JSP 333 Chapter 7</a:t>
            </a:r>
          </a:p>
          <a:p>
            <a:pPr marL="342900" lvl="0" indent="-342900" algn="just">
              <a:spcBef>
                <a:spcPts val="1200"/>
              </a:spcBef>
              <a:buFont typeface="Arial" panose="020B0604020202020204" pitchFamily="34" charset="0"/>
              <a:buChar char="•"/>
            </a:pPr>
            <a:r>
              <a:rPr lang="en-GB" sz="2400" b="1" dirty="0">
                <a:ea typeface="Times New Roman" panose="02020603050405020304" pitchFamily="18" charset="0"/>
              </a:rPr>
              <a:t>Warhead Design – JSP 333 Chapter 8</a:t>
            </a:r>
          </a:p>
          <a:p>
            <a:pPr marL="342900" lvl="0" indent="-342900" algn="just">
              <a:spcBef>
                <a:spcPts val="1200"/>
              </a:spcBef>
              <a:buFont typeface="Arial" panose="020B0604020202020204" pitchFamily="34" charset="0"/>
              <a:buChar char="•"/>
            </a:pPr>
            <a:r>
              <a:rPr lang="en-GB" sz="2400" b="1" dirty="0">
                <a:ea typeface="Times New Roman" panose="02020603050405020304" pitchFamily="18" charset="0"/>
              </a:rPr>
              <a:t>Gun Propellants – JSP </a:t>
            </a:r>
            <a:r>
              <a:rPr lang="en-GB" sz="2400" b="1">
                <a:ea typeface="Times New Roman" panose="02020603050405020304" pitchFamily="18" charset="0"/>
              </a:rPr>
              <a:t>333 Chapter 10</a:t>
            </a:r>
            <a:endParaRPr lang="en-GB" sz="2400" b="1" dirty="0">
              <a:ea typeface="Times New Roman" panose="02020603050405020304" pitchFamily="18" charset="0"/>
            </a:endParaRPr>
          </a:p>
          <a:p>
            <a:pPr marL="342900" lvl="0" indent="-342900" algn="just">
              <a:spcBef>
                <a:spcPts val="1200"/>
              </a:spcBef>
              <a:buFont typeface="Arial" panose="020B0604020202020204" pitchFamily="34" charset="0"/>
              <a:buChar char="•"/>
            </a:pPr>
            <a:r>
              <a:rPr lang="en-GB" sz="2400" b="1" dirty="0">
                <a:ea typeface="Times New Roman" panose="02020603050405020304" pitchFamily="18" charset="0"/>
              </a:rPr>
              <a:t>Blast in Air and Water – JSP 333 Chapter 9</a:t>
            </a:r>
          </a:p>
          <a:p>
            <a:pPr marL="342900" lvl="0" indent="-342900" algn="just">
              <a:spcBef>
                <a:spcPts val="1200"/>
              </a:spcBef>
              <a:buFont typeface="Arial" panose="020B0604020202020204" pitchFamily="34" charset="0"/>
              <a:buChar char="•"/>
            </a:pPr>
            <a:r>
              <a:rPr lang="en-GB" sz="2400" b="1" dirty="0">
                <a:effectLst/>
                <a:ea typeface="Times New Roman" panose="02020603050405020304" pitchFamily="18" charset="0"/>
              </a:rPr>
              <a:t>Penetration Mechanics – Chapter 8</a:t>
            </a:r>
          </a:p>
          <a:p>
            <a:pPr marL="342900" lvl="0" indent="-342900" algn="just">
              <a:spcBef>
                <a:spcPts val="1200"/>
              </a:spcBef>
              <a:buFont typeface="Arial" panose="020B0604020202020204" pitchFamily="34" charset="0"/>
              <a:buChar char="•"/>
            </a:pPr>
            <a:r>
              <a:rPr lang="en-GB" sz="2400" b="1" dirty="0">
                <a:effectLst/>
                <a:ea typeface="Times New Roman" panose="02020603050405020304" pitchFamily="18" charset="0"/>
              </a:rPr>
              <a:t>Bowen Curves</a:t>
            </a:r>
          </a:p>
          <a:p>
            <a:pPr marL="342900" lvl="0" indent="-342900" algn="just">
              <a:spcBef>
                <a:spcPts val="1200"/>
              </a:spcBef>
              <a:buFont typeface="Arial" panose="020B0604020202020204" pitchFamily="34" charset="0"/>
              <a:buChar char="•"/>
            </a:pPr>
            <a:r>
              <a:rPr lang="en-GB" sz="2400" b="1" dirty="0"/>
              <a:t>Scientific Approximation</a:t>
            </a:r>
            <a:endParaRPr lang="en-GB" sz="3600" dirty="0"/>
          </a:p>
        </p:txBody>
      </p:sp>
      <p:sp>
        <p:nvSpPr>
          <p:cNvPr id="4" name="Content Placeholder 1">
            <a:extLst>
              <a:ext uri="{FF2B5EF4-FFF2-40B4-BE49-F238E27FC236}">
                <a16:creationId xmlns:a16="http://schemas.microsoft.com/office/drawing/2014/main" id="{194D67CB-9723-E704-67F0-9777A1C9F255}"/>
              </a:ext>
            </a:extLst>
          </p:cNvPr>
          <p:cNvSpPr txBox="1">
            <a:spLocks/>
          </p:cNvSpPr>
          <p:nvPr/>
        </p:nvSpPr>
        <p:spPr>
          <a:xfrm>
            <a:off x="5517576" y="370989"/>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2025/26 Revision Session</a:t>
            </a:r>
          </a:p>
          <a:p>
            <a:pPr algn="ctr"/>
            <a:r>
              <a:rPr lang="en-GB" sz="4400" dirty="0"/>
              <a:t>ACDB 6008</a:t>
            </a:r>
          </a:p>
        </p:txBody>
      </p:sp>
    </p:spTree>
    <p:extLst>
      <p:ext uri="{BB962C8B-B14F-4D97-AF65-F5344CB8AC3E}">
        <p14:creationId xmlns:p14="http://schemas.microsoft.com/office/powerpoint/2010/main" val="418821657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 name="Rectangle 27">
            <a:extLst>
              <a:ext uri="{FF2B5EF4-FFF2-40B4-BE49-F238E27FC236}">
                <a16:creationId xmlns:a16="http://schemas.microsoft.com/office/drawing/2014/main" id="{19CE0BE5-97E9-413C-A3CB-FB9373D93FF2}"/>
              </a:ext>
            </a:extLst>
          </p:cNvPr>
          <p:cNvSpPr/>
          <p:nvPr/>
        </p:nvSpPr>
        <p:spPr>
          <a:xfrm>
            <a:off x="8137605" y="1778541"/>
            <a:ext cx="2302256" cy="3998399"/>
          </a:xfrm>
          <a:prstGeom prst="rect">
            <a:avLst/>
          </a:prstGeom>
          <a:solidFill>
            <a:schemeClr val="accent1">
              <a:alpha val="46039"/>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prstClr val="white"/>
              </a:solidFill>
              <a:effectLst/>
              <a:uLnTx/>
              <a:uFillTx/>
              <a:latin typeface="Cambria Math" panose="02040503050406030204" pitchFamily="18" charset="0"/>
              <a:ea typeface="Cambria Math" panose="02040503050406030204" pitchFamily="18" charset="0"/>
              <a:cs typeface="+mn-cs"/>
            </a:endParaRPr>
          </a:p>
        </p:txBody>
      </p:sp>
      <p:sp>
        <p:nvSpPr>
          <p:cNvPr id="29" name="Rectangle 28">
            <a:extLst>
              <a:ext uri="{FF2B5EF4-FFF2-40B4-BE49-F238E27FC236}">
                <a16:creationId xmlns:a16="http://schemas.microsoft.com/office/drawing/2014/main" id="{DE9E8CF3-CBD7-44FD-C2CD-324F8552F5A9}"/>
              </a:ext>
            </a:extLst>
          </p:cNvPr>
          <p:cNvSpPr/>
          <p:nvPr/>
        </p:nvSpPr>
        <p:spPr>
          <a:xfrm>
            <a:off x="4941572" y="1784557"/>
            <a:ext cx="3161530" cy="3998402"/>
          </a:xfrm>
          <a:prstGeom prst="rect">
            <a:avLst/>
          </a:prstGeom>
          <a:solidFill>
            <a:schemeClr val="accent4">
              <a:lumMod val="60000"/>
              <a:lumOff val="40000"/>
              <a:alpha val="46039"/>
            </a:schemeClr>
          </a:solidFill>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dirty="0">
              <a:ln>
                <a:noFill/>
              </a:ln>
              <a:solidFill>
                <a:prstClr val="white"/>
              </a:solidFill>
              <a:effectLst/>
              <a:uLnTx/>
              <a:uFillTx/>
              <a:latin typeface="Cambria Math" panose="02040503050406030204" pitchFamily="18" charset="0"/>
              <a:ea typeface="Cambria Math" panose="02040503050406030204" pitchFamily="18" charset="0"/>
              <a:cs typeface="+mn-cs"/>
            </a:endParaRPr>
          </a:p>
        </p:txBody>
      </p:sp>
      <p:cxnSp>
        <p:nvCxnSpPr>
          <p:cNvPr id="5" name="Straight Connector 4">
            <a:extLst>
              <a:ext uri="{FF2B5EF4-FFF2-40B4-BE49-F238E27FC236}">
                <a16:creationId xmlns:a16="http://schemas.microsoft.com/office/drawing/2014/main" id="{C41EF922-81A0-910E-999F-F27BF1BCDD68}"/>
              </a:ext>
            </a:extLst>
          </p:cNvPr>
          <p:cNvCxnSpPr>
            <a:cxnSpLocks/>
          </p:cNvCxnSpPr>
          <p:nvPr/>
        </p:nvCxnSpPr>
        <p:spPr>
          <a:xfrm flipH="1">
            <a:off x="6792024" y="1778540"/>
            <a:ext cx="24764" cy="3998402"/>
          </a:xfrm>
          <a:prstGeom prst="line">
            <a:avLst/>
          </a:prstGeom>
          <a:ln w="76200">
            <a:solidFill>
              <a:schemeClr val="tx1"/>
            </a:solidFill>
            <a:prstDash val="sysDash"/>
          </a:ln>
        </p:spPr>
        <p:style>
          <a:lnRef idx="1">
            <a:schemeClr val="accent1"/>
          </a:lnRef>
          <a:fillRef idx="0">
            <a:schemeClr val="accent1"/>
          </a:fillRef>
          <a:effectRef idx="0">
            <a:schemeClr val="accent1"/>
          </a:effectRef>
          <a:fontRef idx="minor">
            <a:schemeClr val="tx1"/>
          </a:fontRef>
        </p:style>
      </p:cxnSp>
      <p:cxnSp>
        <p:nvCxnSpPr>
          <p:cNvPr id="6" name="Straight Connector 5">
            <a:extLst>
              <a:ext uri="{FF2B5EF4-FFF2-40B4-BE49-F238E27FC236}">
                <a16:creationId xmlns:a16="http://schemas.microsoft.com/office/drawing/2014/main" id="{DCF1125C-3B0C-588B-3D8C-D4D298090350}"/>
              </a:ext>
            </a:extLst>
          </p:cNvPr>
          <p:cNvCxnSpPr>
            <a:cxnSpLocks/>
          </p:cNvCxnSpPr>
          <p:nvPr/>
        </p:nvCxnSpPr>
        <p:spPr>
          <a:xfrm flipH="1">
            <a:off x="8099719" y="1778540"/>
            <a:ext cx="18890" cy="3998402"/>
          </a:xfrm>
          <a:prstGeom prst="line">
            <a:avLst/>
          </a:prstGeom>
          <a:ln w="7620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0A676BEA-9F22-5677-0580-C35E6D888A16}"/>
              </a:ext>
            </a:extLst>
          </p:cNvPr>
          <p:cNvCxnSpPr>
            <a:cxnSpLocks/>
          </p:cNvCxnSpPr>
          <p:nvPr/>
        </p:nvCxnSpPr>
        <p:spPr>
          <a:xfrm flipH="1">
            <a:off x="4886398" y="1778540"/>
            <a:ext cx="26847" cy="3998410"/>
          </a:xfrm>
          <a:prstGeom prst="line">
            <a:avLst/>
          </a:prstGeom>
          <a:ln w="76200">
            <a:solidFill>
              <a:schemeClr val="tx1"/>
            </a:solidFill>
            <a:prstDash val="sysDash"/>
          </a:ln>
        </p:spPr>
        <p:style>
          <a:lnRef idx="1">
            <a:schemeClr val="accent1"/>
          </a:lnRef>
          <a:fillRef idx="0">
            <a:schemeClr val="accent1"/>
          </a:fillRef>
          <a:effectRef idx="0">
            <a:schemeClr val="accent1"/>
          </a:effectRef>
          <a:fontRef idx="minor">
            <a:schemeClr val="tx1"/>
          </a:fontRef>
        </p:style>
      </p:cxnSp>
      <p:sp>
        <p:nvSpPr>
          <p:cNvPr id="8" name="TextBox 7">
            <a:extLst>
              <a:ext uri="{FF2B5EF4-FFF2-40B4-BE49-F238E27FC236}">
                <a16:creationId xmlns:a16="http://schemas.microsoft.com/office/drawing/2014/main" id="{3AE15634-E927-3A31-EE9A-964478DCF564}"/>
              </a:ext>
            </a:extLst>
          </p:cNvPr>
          <p:cNvSpPr txBox="1"/>
          <p:nvPr/>
        </p:nvSpPr>
        <p:spPr>
          <a:xfrm>
            <a:off x="8081556" y="5343600"/>
            <a:ext cx="1007413" cy="461665"/>
          </a:xfrm>
          <a:prstGeom prst="rect">
            <a:avLst/>
          </a:prstGeom>
          <a:solidFill>
            <a:srgbClr val="FF0000"/>
          </a:solidFill>
          <a:ln>
            <a:solidFill>
              <a:schemeClr val="tx1"/>
            </a:solidFill>
          </a:ln>
        </p:spPr>
        <p:txBody>
          <a:bodyPr wrap="square" rtlCol="0">
            <a:spAutoFit/>
          </a:bodyP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rPr>
              <a:t>Detonation </a:t>
            </a:r>
          </a:p>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rPr>
              <a:t>Shock Front</a:t>
            </a:r>
          </a:p>
        </p:txBody>
      </p:sp>
      <mc:AlternateContent xmlns:mc="http://schemas.openxmlformats.org/markup-compatibility/2006" xmlns:a14="http://schemas.microsoft.com/office/drawing/2010/main">
        <mc:Choice Requires="a14">
          <p:sp>
            <p:nvSpPr>
              <p:cNvPr id="9" name="TextBox 8">
                <a:extLst>
                  <a:ext uri="{FF2B5EF4-FFF2-40B4-BE49-F238E27FC236}">
                    <a16:creationId xmlns:a16="http://schemas.microsoft.com/office/drawing/2014/main" id="{ABC76E75-B162-337A-77AB-B8CEE4E1BE46}"/>
                  </a:ext>
                </a:extLst>
              </p:cNvPr>
              <p:cNvSpPr txBox="1"/>
              <p:nvPr/>
            </p:nvSpPr>
            <p:spPr>
              <a:xfrm>
                <a:off x="5161438" y="2331670"/>
                <a:ext cx="1531188" cy="1142108"/>
              </a:xfrm>
              <a:prstGeom prst="rect">
                <a:avLst/>
              </a:prstGeom>
              <a:noFill/>
            </p:spPr>
            <p:txBody>
              <a:bodyPr wrap="none" rtlCol="0">
                <a:spAutoFit/>
              </a:bodyP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35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rPr>
                  <a:t>Reaction Zone</a:t>
                </a:r>
              </a:p>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rPr>
                  <a:t>Reactants Converted </a:t>
                </a:r>
              </a:p>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rPr>
                  <a:t>to Products</a:t>
                </a:r>
              </a:p>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90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endParaRPr>
              </a:p>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rPr>
                  <a:t>(driven by oxygen balance)</a:t>
                </a:r>
              </a:p>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90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endParaRPr>
              </a:p>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rPr>
                  <a:t>(Governed by </a:t>
                </a:r>
                <a14:m>
                  <m:oMath xmlns:m="http://schemas.openxmlformats.org/officeDocument/2006/math">
                    <m:sSub>
                      <m:sSubPr>
                        <m:ctrlPr>
                          <a:rPr kumimoji="0" lang="en-US" sz="90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ctrlPr>
                      </m:sSubPr>
                      <m:e>
                        <m:r>
                          <m:rPr>
                            <m:sty m:val="p"/>
                          </m:rPr>
                          <a:rPr kumimoji="0" lang="el-GR" sz="90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t>Δ</m:t>
                        </m:r>
                        <m:r>
                          <a:rPr kumimoji="0" lang="en-GB" sz="90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t>𝐻</m:t>
                        </m:r>
                      </m:e>
                      <m:sub>
                        <m:r>
                          <a:rPr kumimoji="0" lang="en-GB" sz="90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t>𝑓</m:t>
                        </m:r>
                      </m:sub>
                    </m:sSub>
                  </m:oMath>
                </a14:m>
                <a:r>
                  <a:rPr kumimoji="0" lang="en-US" sz="90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rPr>
                  <a:t>)</a:t>
                </a:r>
              </a:p>
            </p:txBody>
          </p:sp>
        </mc:Choice>
        <mc:Fallback xmlns="">
          <p:sp>
            <p:nvSpPr>
              <p:cNvPr id="9" name="TextBox 8">
                <a:extLst>
                  <a:ext uri="{FF2B5EF4-FFF2-40B4-BE49-F238E27FC236}">
                    <a16:creationId xmlns:a16="http://schemas.microsoft.com/office/drawing/2014/main" id="{ABC76E75-B162-337A-77AB-B8CEE4E1BE46}"/>
                  </a:ext>
                </a:extLst>
              </p:cNvPr>
              <p:cNvSpPr txBox="1">
                <a:spLocks noRot="1" noChangeAspect="1" noMove="1" noResize="1" noEditPoints="1" noAdjustHandles="1" noChangeArrowheads="1" noChangeShapeType="1" noTextEdit="1"/>
              </p:cNvSpPr>
              <p:nvPr/>
            </p:nvSpPr>
            <p:spPr>
              <a:xfrm>
                <a:off x="5161438" y="2331670"/>
                <a:ext cx="1531188" cy="1142108"/>
              </a:xfrm>
              <a:prstGeom prst="rect">
                <a:avLst/>
              </a:prstGeom>
              <a:blipFill>
                <a:blip r:embed="rId2"/>
                <a:stretch>
                  <a:fillRect t="-1099" b="-1099"/>
                </a:stretch>
              </a:blipFill>
            </p:spPr>
            <p:txBody>
              <a:bodyPr/>
              <a:lstStyle/>
              <a:p>
                <a:r>
                  <a:rPr lang="en-US">
                    <a:noFill/>
                  </a:rPr>
                  <a:t> </a:t>
                </a:r>
              </a:p>
            </p:txBody>
          </p:sp>
        </mc:Fallback>
      </mc:AlternateContent>
      <p:sp>
        <p:nvSpPr>
          <p:cNvPr id="10" name="TextBox 9">
            <a:extLst>
              <a:ext uri="{FF2B5EF4-FFF2-40B4-BE49-F238E27FC236}">
                <a16:creationId xmlns:a16="http://schemas.microsoft.com/office/drawing/2014/main" id="{177C5852-6E3A-E5FC-AFFF-E12FD5D4370F}"/>
              </a:ext>
            </a:extLst>
          </p:cNvPr>
          <p:cNvSpPr txBox="1"/>
          <p:nvPr/>
        </p:nvSpPr>
        <p:spPr>
          <a:xfrm>
            <a:off x="6899585" y="2440866"/>
            <a:ext cx="1213794" cy="784830"/>
          </a:xfrm>
          <a:prstGeom prst="rect">
            <a:avLst/>
          </a:prstGeom>
          <a:noFill/>
        </p:spPr>
        <p:txBody>
          <a:bodyPr wrap="none" rtlCol="0">
            <a:spAutoFit/>
          </a:bodyP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35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rPr>
              <a:t>Induction </a:t>
            </a:r>
          </a:p>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35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rPr>
              <a:t>Zone</a:t>
            </a:r>
          </a:p>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rPr>
              <a:t>(governed by </a:t>
            </a:r>
          </a:p>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rPr>
              <a:t>Arrhenius Rate Law)</a:t>
            </a:r>
          </a:p>
        </p:txBody>
      </p:sp>
      <mc:AlternateContent xmlns:mc="http://schemas.openxmlformats.org/markup-compatibility/2006" xmlns:a14="http://schemas.microsoft.com/office/drawing/2010/main">
        <mc:Choice Requires="a14">
          <p:sp>
            <p:nvSpPr>
              <p:cNvPr id="12" name="TextBox 11">
                <a:extLst>
                  <a:ext uri="{FF2B5EF4-FFF2-40B4-BE49-F238E27FC236}">
                    <a16:creationId xmlns:a16="http://schemas.microsoft.com/office/drawing/2014/main" id="{237BAF0A-F488-913C-7F4F-1815551DF018}"/>
                  </a:ext>
                </a:extLst>
              </p:cNvPr>
              <p:cNvSpPr txBox="1"/>
              <p:nvPr/>
            </p:nvSpPr>
            <p:spPr>
              <a:xfrm>
                <a:off x="8285545" y="4631461"/>
                <a:ext cx="201081" cy="424027"/>
              </a:xfrm>
              <a:prstGeom prst="rect">
                <a:avLst/>
              </a:prstGeom>
              <a:noFill/>
            </p:spPr>
            <p:txBody>
              <a:bodyPr wrap="none" lIns="0" tIns="0" rIns="0" bIns="0"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f>
                        <m:fPr>
                          <m:ctrlPr>
                            <a:rPr kumimoji="0" lang="en-US"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ctrlPr>
                        </m:fPr>
                        <m:num>
                          <m:sSub>
                            <m:sSubPr>
                              <m:ctrlPr>
                                <a:rPr kumimoji="0" lang="en-US"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ctrlPr>
                            </m:sSubPr>
                            <m:e>
                              <m:r>
                                <a:rPr kumimoji="0" lang="en-GB"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t>𝑇</m:t>
                              </m:r>
                            </m:e>
                            <m:sub>
                              <m:r>
                                <a:rPr kumimoji="0" lang="en-GB"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t>𝑖</m:t>
                              </m:r>
                            </m:sub>
                          </m:sSub>
                        </m:num>
                        <m:den>
                          <m:sSub>
                            <m:sSubPr>
                              <m:ctrlPr>
                                <a:rPr kumimoji="0" lang="en-US"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ctrlPr>
                            </m:sSubPr>
                            <m:e>
                              <m:r>
                                <a:rPr kumimoji="0" lang="en-GB"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t>𝑇</m:t>
                              </m:r>
                            </m:e>
                            <m:sub>
                              <m:r>
                                <a:rPr kumimoji="0" lang="en-GB"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t>𝑜</m:t>
                              </m:r>
                            </m:sub>
                          </m:sSub>
                        </m:den>
                      </m:f>
                    </m:oMath>
                  </m:oMathPara>
                </a14:m>
                <a:endParaRPr kumimoji="0" lang="en-US" sz="135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endParaRPr>
              </a:p>
            </p:txBody>
          </p:sp>
        </mc:Choice>
        <mc:Fallback xmlns="">
          <p:sp>
            <p:nvSpPr>
              <p:cNvPr id="12" name="TextBox 11">
                <a:extLst>
                  <a:ext uri="{FF2B5EF4-FFF2-40B4-BE49-F238E27FC236}">
                    <a16:creationId xmlns:a16="http://schemas.microsoft.com/office/drawing/2014/main" id="{237BAF0A-F488-913C-7F4F-1815551DF018}"/>
                  </a:ext>
                </a:extLst>
              </p:cNvPr>
              <p:cNvSpPr txBox="1">
                <a:spLocks noRot="1" noChangeAspect="1" noMove="1" noResize="1" noEditPoints="1" noAdjustHandles="1" noChangeArrowheads="1" noChangeShapeType="1" noTextEdit="1"/>
              </p:cNvSpPr>
              <p:nvPr/>
            </p:nvSpPr>
            <p:spPr>
              <a:xfrm>
                <a:off x="8285545" y="4631461"/>
                <a:ext cx="201081" cy="424027"/>
              </a:xfrm>
              <a:prstGeom prst="rect">
                <a:avLst/>
              </a:prstGeom>
              <a:blipFill>
                <a:blip r:embed="rId3"/>
                <a:stretch>
                  <a:fillRect l="-17647" t="-2941" b="-8824"/>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13" name="TextBox 12">
                <a:extLst>
                  <a:ext uri="{FF2B5EF4-FFF2-40B4-BE49-F238E27FC236}">
                    <a16:creationId xmlns:a16="http://schemas.microsoft.com/office/drawing/2014/main" id="{4039A83D-C620-B0A3-1A00-AA28C60765BD}"/>
                  </a:ext>
                </a:extLst>
              </p:cNvPr>
              <p:cNvSpPr txBox="1"/>
              <p:nvPr/>
            </p:nvSpPr>
            <p:spPr>
              <a:xfrm>
                <a:off x="8585263" y="4631461"/>
                <a:ext cx="237437" cy="429285"/>
              </a:xfrm>
              <a:prstGeom prst="rect">
                <a:avLst/>
              </a:prstGeom>
              <a:noFill/>
            </p:spPr>
            <p:txBody>
              <a:bodyPr wrap="none" lIns="0" tIns="0" rIns="0" bIns="0"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f>
                        <m:fPr>
                          <m:ctrlPr>
                            <a:rPr kumimoji="0" lang="en-US"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ctrlPr>
                        </m:fPr>
                        <m:num>
                          <m:sSub>
                            <m:sSubPr>
                              <m:ctrlPr>
                                <a:rPr kumimoji="0" lang="en-US"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ctrlPr>
                            </m:sSubPr>
                            <m:e>
                              <m:r>
                                <a:rPr kumimoji="0" lang="en-GB"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t>𝐷</m:t>
                              </m:r>
                            </m:e>
                            <m:sub>
                              <m:r>
                                <a:rPr kumimoji="0" lang="en-GB"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t>𝑝</m:t>
                              </m:r>
                            </m:sub>
                          </m:sSub>
                        </m:num>
                        <m:den>
                          <m:sSub>
                            <m:sSubPr>
                              <m:ctrlPr>
                                <a:rPr kumimoji="0" lang="en-US"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ctrlPr>
                            </m:sSubPr>
                            <m:e>
                              <m:r>
                                <a:rPr kumimoji="0" lang="en-GB"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t>𝐷</m:t>
                              </m:r>
                            </m:e>
                            <m:sub>
                              <m:r>
                                <a:rPr kumimoji="0" lang="en-GB"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t>𝑜</m:t>
                              </m:r>
                            </m:sub>
                          </m:sSub>
                        </m:den>
                      </m:f>
                    </m:oMath>
                  </m:oMathPara>
                </a14:m>
                <a:endParaRPr kumimoji="0" lang="en-US" sz="135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endParaRPr>
              </a:p>
            </p:txBody>
          </p:sp>
        </mc:Choice>
        <mc:Fallback xmlns="">
          <p:sp>
            <p:nvSpPr>
              <p:cNvPr id="13" name="TextBox 12">
                <a:extLst>
                  <a:ext uri="{FF2B5EF4-FFF2-40B4-BE49-F238E27FC236}">
                    <a16:creationId xmlns:a16="http://schemas.microsoft.com/office/drawing/2014/main" id="{4039A83D-C620-B0A3-1A00-AA28C60765BD}"/>
                  </a:ext>
                </a:extLst>
              </p:cNvPr>
              <p:cNvSpPr txBox="1">
                <a:spLocks noRot="1" noChangeAspect="1" noMove="1" noResize="1" noEditPoints="1" noAdjustHandles="1" noChangeArrowheads="1" noChangeShapeType="1" noTextEdit="1"/>
              </p:cNvSpPr>
              <p:nvPr/>
            </p:nvSpPr>
            <p:spPr>
              <a:xfrm>
                <a:off x="8585263" y="4631461"/>
                <a:ext cx="237437" cy="429285"/>
              </a:xfrm>
              <a:prstGeom prst="rect">
                <a:avLst/>
              </a:prstGeom>
              <a:blipFill>
                <a:blip r:embed="rId4"/>
                <a:stretch>
                  <a:fillRect l="-15000" r="-5000" b="-8571"/>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15" name="TextBox 14">
                <a:extLst>
                  <a:ext uri="{FF2B5EF4-FFF2-40B4-BE49-F238E27FC236}">
                    <a16:creationId xmlns:a16="http://schemas.microsoft.com/office/drawing/2014/main" id="{E5055216-71E0-D197-78AD-614EEAEA6CA9}"/>
                  </a:ext>
                </a:extLst>
              </p:cNvPr>
              <p:cNvSpPr txBox="1"/>
              <p:nvPr/>
            </p:nvSpPr>
            <p:spPr>
              <a:xfrm>
                <a:off x="8181269" y="3375431"/>
                <a:ext cx="422103" cy="316049"/>
              </a:xfrm>
              <a:prstGeom prst="rect">
                <a:avLst/>
              </a:prstGeom>
              <a:noFill/>
            </p:spPr>
            <p:txBody>
              <a:bodyPr wrap="non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sSub>
                        <m:sSubPr>
                          <m:ctrlPr>
                            <a:rPr kumimoji="0" lang="en-US"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ctrlPr>
                        </m:sSubPr>
                        <m:e>
                          <m:r>
                            <a:rPr kumimoji="0" lang="en-GB"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t>𝐷</m:t>
                          </m:r>
                        </m:e>
                        <m:sub>
                          <m:r>
                            <a:rPr kumimoji="0" lang="en-GB"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t>𝑝</m:t>
                          </m:r>
                        </m:sub>
                      </m:sSub>
                    </m:oMath>
                  </m:oMathPara>
                </a14:m>
                <a:endParaRPr kumimoji="0" lang="en-US" sz="135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endParaRPr>
              </a:p>
            </p:txBody>
          </p:sp>
        </mc:Choice>
        <mc:Fallback xmlns="">
          <p:sp>
            <p:nvSpPr>
              <p:cNvPr id="15" name="TextBox 14">
                <a:extLst>
                  <a:ext uri="{FF2B5EF4-FFF2-40B4-BE49-F238E27FC236}">
                    <a16:creationId xmlns:a16="http://schemas.microsoft.com/office/drawing/2014/main" id="{E5055216-71E0-D197-78AD-614EEAEA6CA9}"/>
                  </a:ext>
                </a:extLst>
              </p:cNvPr>
              <p:cNvSpPr txBox="1">
                <a:spLocks noRot="1" noChangeAspect="1" noMove="1" noResize="1" noEditPoints="1" noAdjustHandles="1" noChangeArrowheads="1" noChangeShapeType="1" noTextEdit="1"/>
              </p:cNvSpPr>
              <p:nvPr/>
            </p:nvSpPr>
            <p:spPr>
              <a:xfrm>
                <a:off x="8181269" y="3375431"/>
                <a:ext cx="422103" cy="316049"/>
              </a:xfrm>
              <a:prstGeom prst="rect">
                <a:avLst/>
              </a:prstGeom>
              <a:blipFill>
                <a:blip r:embed="rId5"/>
                <a:stretch>
                  <a:fillRect/>
                </a:stretch>
              </a:blipFill>
            </p:spPr>
            <p:txBody>
              <a:bodyPr/>
              <a:lstStyle/>
              <a:p>
                <a:r>
                  <a:rPr lang="en-US">
                    <a:noFill/>
                  </a:rPr>
                  <a:t> </a:t>
                </a:r>
              </a:p>
            </p:txBody>
          </p:sp>
        </mc:Fallback>
      </mc:AlternateContent>
      <p:cxnSp>
        <p:nvCxnSpPr>
          <p:cNvPr id="17" name="Straight Arrow Connector 16">
            <a:extLst>
              <a:ext uri="{FF2B5EF4-FFF2-40B4-BE49-F238E27FC236}">
                <a16:creationId xmlns:a16="http://schemas.microsoft.com/office/drawing/2014/main" id="{69BDD77D-2A96-2BA4-B82A-E9737E02BFD4}"/>
              </a:ext>
            </a:extLst>
          </p:cNvPr>
          <p:cNvCxnSpPr/>
          <p:nvPr/>
        </p:nvCxnSpPr>
        <p:spPr>
          <a:xfrm>
            <a:off x="8118609" y="3741319"/>
            <a:ext cx="645190" cy="0"/>
          </a:xfrm>
          <a:prstGeom prst="straightConnector1">
            <a:avLst/>
          </a:prstGeom>
          <a:ln w="762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1DB4F006-438E-A0A1-5443-33ECDBA29CAA}"/>
              </a:ext>
            </a:extLst>
          </p:cNvPr>
          <p:cNvCxnSpPr/>
          <p:nvPr/>
        </p:nvCxnSpPr>
        <p:spPr>
          <a:xfrm flipH="1">
            <a:off x="6853860" y="2385030"/>
            <a:ext cx="1245861" cy="0"/>
          </a:xfrm>
          <a:prstGeom prst="line">
            <a:avLst/>
          </a:prstGeom>
          <a:ln w="28575">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C0B3752B-E9C1-0AD4-0A61-1AFA22B40960}"/>
              </a:ext>
            </a:extLst>
          </p:cNvPr>
          <p:cNvCxnSpPr>
            <a:cxnSpLocks/>
          </p:cNvCxnSpPr>
          <p:nvPr/>
        </p:nvCxnSpPr>
        <p:spPr>
          <a:xfrm flipH="1" flipV="1">
            <a:off x="4924557" y="1906038"/>
            <a:ext cx="1929302" cy="478992"/>
          </a:xfrm>
          <a:prstGeom prst="line">
            <a:avLst/>
          </a:prstGeom>
          <a:ln w="28575">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C5C2FB78-DD24-3977-8E79-CAA17D83C316}"/>
              </a:ext>
            </a:extLst>
          </p:cNvPr>
          <p:cNvCxnSpPr/>
          <p:nvPr/>
        </p:nvCxnSpPr>
        <p:spPr>
          <a:xfrm flipH="1">
            <a:off x="3667384" y="1912216"/>
            <a:ext cx="1245861" cy="0"/>
          </a:xfrm>
          <a:prstGeom prst="line">
            <a:avLst/>
          </a:prstGeom>
          <a:ln w="28575">
            <a:solidFill>
              <a:srgbClr val="FF0000"/>
            </a:solidFill>
            <a:prstDash val="dash"/>
          </a:ln>
        </p:spPr>
        <p:style>
          <a:lnRef idx="1">
            <a:schemeClr val="accent1"/>
          </a:lnRef>
          <a:fillRef idx="0">
            <a:schemeClr val="accent1"/>
          </a:fillRef>
          <a:effectRef idx="0">
            <a:schemeClr val="accent1"/>
          </a:effectRef>
          <a:fontRef idx="minor">
            <a:schemeClr val="tx1"/>
          </a:fontRef>
        </p:style>
      </p:cxnSp>
      <mc:AlternateContent xmlns:mc="http://schemas.openxmlformats.org/markup-compatibility/2006" xmlns:a14="http://schemas.microsoft.com/office/drawing/2010/main">
        <mc:Choice Requires="a14">
          <p:sp>
            <p:nvSpPr>
              <p:cNvPr id="25" name="TextBox 24">
                <a:extLst>
                  <a:ext uri="{FF2B5EF4-FFF2-40B4-BE49-F238E27FC236}">
                    <a16:creationId xmlns:a16="http://schemas.microsoft.com/office/drawing/2014/main" id="{890BEA13-AE7D-3B13-DF82-F3326F1BB428}"/>
                  </a:ext>
                </a:extLst>
              </p:cNvPr>
              <p:cNvSpPr txBox="1"/>
              <p:nvPr/>
            </p:nvSpPr>
            <p:spPr>
              <a:xfrm>
                <a:off x="7708156" y="2108031"/>
                <a:ext cx="376304" cy="300082"/>
              </a:xfrm>
              <a:prstGeom prst="rect">
                <a:avLst/>
              </a:prstGeom>
              <a:noFill/>
            </p:spPr>
            <p:txBody>
              <a:bodyPr wrap="squar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sSub>
                        <m:sSubPr>
                          <m:ctrlPr>
                            <a:rPr kumimoji="0" lang="en-US"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ctrlPr>
                        </m:sSubPr>
                        <m:e>
                          <m:r>
                            <a:rPr kumimoji="0" lang="en-GB"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t>𝑇</m:t>
                          </m:r>
                        </m:e>
                        <m:sub>
                          <m:r>
                            <a:rPr kumimoji="0" lang="en-GB"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t>𝑖</m:t>
                          </m:r>
                        </m:sub>
                      </m:sSub>
                    </m:oMath>
                  </m:oMathPara>
                </a14:m>
                <a:endParaRPr kumimoji="0" lang="en-US" sz="135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endParaRPr>
              </a:p>
            </p:txBody>
          </p:sp>
        </mc:Choice>
        <mc:Fallback xmlns="">
          <p:sp>
            <p:nvSpPr>
              <p:cNvPr id="25" name="TextBox 24">
                <a:extLst>
                  <a:ext uri="{FF2B5EF4-FFF2-40B4-BE49-F238E27FC236}">
                    <a16:creationId xmlns:a16="http://schemas.microsoft.com/office/drawing/2014/main" id="{890BEA13-AE7D-3B13-DF82-F3326F1BB428}"/>
                  </a:ext>
                </a:extLst>
              </p:cNvPr>
              <p:cNvSpPr txBox="1">
                <a:spLocks noRot="1" noChangeAspect="1" noMove="1" noResize="1" noEditPoints="1" noAdjustHandles="1" noChangeArrowheads="1" noChangeShapeType="1" noTextEdit="1"/>
              </p:cNvSpPr>
              <p:nvPr/>
            </p:nvSpPr>
            <p:spPr>
              <a:xfrm>
                <a:off x="7708156" y="2108031"/>
                <a:ext cx="376304" cy="300082"/>
              </a:xfrm>
              <a:prstGeom prst="rect">
                <a:avLst/>
              </a:prstGeom>
              <a:blipFill>
                <a:blip r:embed="rId6"/>
                <a:stretch>
                  <a:fillRect/>
                </a:stretch>
              </a:blipFill>
            </p:spPr>
            <p:txBody>
              <a:bodyPr/>
              <a:lstStyle/>
              <a:p>
                <a:r>
                  <a:rPr lang="en-US">
                    <a:noFill/>
                  </a:rPr>
                  <a:t> </a:t>
                </a:r>
              </a:p>
            </p:txBody>
          </p:sp>
        </mc:Fallback>
      </mc:AlternateContent>
      <p:sp>
        <p:nvSpPr>
          <p:cNvPr id="27" name="TextBox 26">
            <a:extLst>
              <a:ext uri="{FF2B5EF4-FFF2-40B4-BE49-F238E27FC236}">
                <a16:creationId xmlns:a16="http://schemas.microsoft.com/office/drawing/2014/main" id="{F5AD6BFE-3603-BE44-092E-41146F139B60}"/>
              </a:ext>
            </a:extLst>
          </p:cNvPr>
          <p:cNvSpPr txBox="1"/>
          <p:nvPr/>
        </p:nvSpPr>
        <p:spPr>
          <a:xfrm>
            <a:off x="8465586" y="1842811"/>
            <a:ext cx="1690143" cy="507831"/>
          </a:xfrm>
          <a:prstGeom prst="rect">
            <a:avLst/>
          </a:prstGeom>
          <a:noFill/>
        </p:spPr>
        <p:txBody>
          <a:bodyPr wrap="none" rtlCol="0">
            <a:spAutoFit/>
          </a:bodyP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35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rPr>
              <a:t>Unreacted Explosive</a:t>
            </a:r>
          </a:p>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35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rPr>
              <a:t>(Initial State)</a:t>
            </a:r>
          </a:p>
        </p:txBody>
      </p:sp>
      <p:sp>
        <p:nvSpPr>
          <p:cNvPr id="30" name="Rectangle 29">
            <a:extLst>
              <a:ext uri="{FF2B5EF4-FFF2-40B4-BE49-F238E27FC236}">
                <a16:creationId xmlns:a16="http://schemas.microsoft.com/office/drawing/2014/main" id="{531B7457-12DE-C69B-5D0C-28E1A1BD30C3}"/>
              </a:ext>
            </a:extLst>
          </p:cNvPr>
          <p:cNvSpPr/>
          <p:nvPr/>
        </p:nvSpPr>
        <p:spPr>
          <a:xfrm>
            <a:off x="1714026" y="1784558"/>
            <a:ext cx="3161530" cy="3992393"/>
          </a:xfrm>
          <a:prstGeom prst="rect">
            <a:avLst/>
          </a:prstGeom>
          <a:solidFill>
            <a:schemeClr val="accent3">
              <a:lumMod val="60000"/>
              <a:lumOff val="40000"/>
              <a:alpha val="46039"/>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endParaRPr>
          </a:p>
          <a:p>
            <a:pPr marL="0" marR="0" lvl="0" indent="0" algn="l"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endParaRPr>
          </a:p>
          <a:p>
            <a:pPr marL="0" marR="0" lvl="0" indent="0" algn="l"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endParaRPr>
          </a:p>
          <a:p>
            <a:pPr marL="0" marR="0" lvl="0" indent="0" algn="l"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endParaRPr>
          </a:p>
          <a:p>
            <a:pPr marL="0" marR="0" lvl="0" indent="0" algn="l" defTabSz="685800" rtl="0" eaLnBrk="1" fontAlgn="auto" latinLnBrk="0" hangingPunct="1">
              <a:lnSpc>
                <a:spcPct val="100000"/>
              </a:lnSpc>
              <a:spcBef>
                <a:spcPts val="0"/>
              </a:spcBef>
              <a:spcAft>
                <a:spcPts val="0"/>
              </a:spcAft>
              <a:buClrTx/>
              <a:buSzTx/>
              <a:buFontTx/>
              <a:buNone/>
              <a:tabLst/>
              <a:defRPr/>
            </a:pPr>
            <a:r>
              <a:rPr kumimoji="0" lang="en-US" sz="135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rPr>
              <a:t>𝛺 ≥ 0</a:t>
            </a:r>
          </a:p>
          <a:p>
            <a:pPr marL="0" marR="0" lvl="0" indent="0" algn="l"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endParaRPr>
          </a:p>
          <a:p>
            <a:pPr marL="0" marR="0" lvl="0" indent="0" algn="l"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endParaRPr>
          </a:p>
          <a:p>
            <a:pPr marL="0" marR="0" lvl="0" indent="0" algn="l"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endParaRPr>
          </a:p>
          <a:p>
            <a:pPr marL="0" marR="0" lvl="0" indent="0" algn="l"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endParaRPr>
          </a:p>
          <a:p>
            <a:pPr marL="0" marR="0" lvl="0" indent="0" algn="l" defTabSz="685800" rtl="0" eaLnBrk="1" fontAlgn="auto" latinLnBrk="0" hangingPunct="1">
              <a:lnSpc>
                <a:spcPct val="100000"/>
              </a:lnSpc>
              <a:spcBef>
                <a:spcPts val="0"/>
              </a:spcBef>
              <a:spcAft>
                <a:spcPts val="0"/>
              </a:spcAft>
              <a:buClrTx/>
              <a:buSzTx/>
              <a:buFontTx/>
              <a:buNone/>
              <a:tabLst/>
              <a:defRPr/>
            </a:pPr>
            <a:r>
              <a:rPr kumimoji="0" lang="en-US" sz="135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rPr>
              <a:t>𝛺 = 0</a:t>
            </a:r>
          </a:p>
          <a:p>
            <a:pPr marL="0" marR="0" lvl="0" indent="0" algn="l"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endParaRPr>
          </a:p>
          <a:p>
            <a:pPr marL="0" marR="0" lvl="0" indent="0" algn="l"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endParaRPr>
          </a:p>
          <a:p>
            <a:pPr marL="0" marR="0" lvl="0" indent="0" algn="l"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endParaRPr>
          </a:p>
          <a:p>
            <a:pPr marL="0" marR="0" lvl="0" indent="0" algn="l"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endParaRPr>
          </a:p>
          <a:p>
            <a:pPr marL="0" marR="0" lvl="0" indent="0" algn="l" defTabSz="685800" rtl="0" eaLnBrk="1" fontAlgn="auto" latinLnBrk="0" hangingPunct="1">
              <a:lnSpc>
                <a:spcPct val="100000"/>
              </a:lnSpc>
              <a:spcBef>
                <a:spcPts val="0"/>
              </a:spcBef>
              <a:spcAft>
                <a:spcPts val="0"/>
              </a:spcAft>
              <a:buClrTx/>
              <a:buSzTx/>
              <a:buFontTx/>
              <a:buNone/>
              <a:tabLst/>
              <a:defRPr/>
            </a:pPr>
            <a:r>
              <a:rPr kumimoji="0" lang="en-US" sz="135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rPr>
              <a:t>𝛺 &lt; 0</a:t>
            </a:r>
          </a:p>
          <a:p>
            <a:pPr marL="0" marR="0" lvl="0" indent="0" algn="l"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endParaRPr>
          </a:p>
          <a:p>
            <a:pPr marL="0" marR="0" lvl="0" indent="0" algn="l"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endParaRPr>
          </a:p>
          <a:p>
            <a:pPr marL="0" marR="0" lvl="0" indent="0" algn="l" defTabSz="685800" rtl="0" eaLnBrk="1" fontAlgn="auto" latinLnBrk="0" hangingPunct="1">
              <a:lnSpc>
                <a:spcPct val="100000"/>
              </a:lnSpc>
              <a:spcBef>
                <a:spcPts val="0"/>
              </a:spcBef>
              <a:spcAft>
                <a:spcPts val="0"/>
              </a:spcAft>
              <a:buClrTx/>
              <a:buSzTx/>
              <a:buFontTx/>
              <a:buNone/>
              <a:tabLst/>
              <a:defRPr/>
            </a:pPr>
            <a:r>
              <a:rPr kumimoji="0" lang="en-US" sz="135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rPr>
              <a:t>𝛺 ≪ 0</a:t>
            </a:r>
          </a:p>
          <a:p>
            <a:pPr marL="0" marR="0" lvl="0" indent="0" algn="l"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endParaRPr>
          </a:p>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endParaRPr>
          </a:p>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endParaRPr>
          </a:p>
        </p:txBody>
      </p:sp>
      <mc:AlternateContent xmlns:mc="http://schemas.openxmlformats.org/markup-compatibility/2006" xmlns:a14="http://schemas.microsoft.com/office/drawing/2010/main">
        <mc:Choice Requires="a14">
          <p:sp>
            <p:nvSpPr>
              <p:cNvPr id="26" name="TextBox 25">
                <a:extLst>
                  <a:ext uri="{FF2B5EF4-FFF2-40B4-BE49-F238E27FC236}">
                    <a16:creationId xmlns:a16="http://schemas.microsoft.com/office/drawing/2014/main" id="{5E4AEA8F-4C92-C406-D183-36A4A115C724}"/>
                  </a:ext>
                </a:extLst>
              </p:cNvPr>
              <p:cNvSpPr txBox="1"/>
              <p:nvPr/>
            </p:nvSpPr>
            <p:spPr>
              <a:xfrm>
                <a:off x="4953548" y="2006691"/>
                <a:ext cx="270267" cy="427874"/>
              </a:xfrm>
              <a:prstGeom prst="rect">
                <a:avLst/>
              </a:prstGeom>
              <a:noFill/>
            </p:spPr>
            <p:txBody>
              <a:bodyPr wrap="none" lIns="0" tIns="0" rIns="0" bIns="0"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f>
                        <m:fPr>
                          <m:ctrlPr>
                            <a:rPr kumimoji="0" lang="en-US"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ctrlPr>
                        </m:fPr>
                        <m:num>
                          <m:sSub>
                            <m:sSubPr>
                              <m:ctrlPr>
                                <a:rPr kumimoji="0" lang="en-US"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ctrlPr>
                            </m:sSubPr>
                            <m:e>
                              <m:r>
                                <a:rPr kumimoji="0" lang="en-GB"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t>𝑇</m:t>
                              </m:r>
                            </m:e>
                            <m:sub>
                              <m:r>
                                <a:rPr kumimoji="0" lang="en-GB"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t>𝐶𝐽</m:t>
                              </m:r>
                            </m:sub>
                          </m:sSub>
                        </m:num>
                        <m:den>
                          <m:sSub>
                            <m:sSubPr>
                              <m:ctrlPr>
                                <a:rPr kumimoji="0" lang="en-US"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ctrlPr>
                            </m:sSubPr>
                            <m:e>
                              <m:r>
                                <a:rPr kumimoji="0" lang="en-GB"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t>𝑇</m:t>
                              </m:r>
                            </m:e>
                            <m:sub>
                              <m:r>
                                <a:rPr kumimoji="0" lang="en-GB"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t>𝑖</m:t>
                              </m:r>
                            </m:sub>
                          </m:sSub>
                        </m:den>
                      </m:f>
                    </m:oMath>
                  </m:oMathPara>
                </a14:m>
                <a:endParaRPr kumimoji="0" lang="en-US" sz="135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endParaRPr>
              </a:p>
            </p:txBody>
          </p:sp>
        </mc:Choice>
        <mc:Fallback xmlns="">
          <p:sp>
            <p:nvSpPr>
              <p:cNvPr id="26" name="TextBox 25">
                <a:extLst>
                  <a:ext uri="{FF2B5EF4-FFF2-40B4-BE49-F238E27FC236}">
                    <a16:creationId xmlns:a16="http://schemas.microsoft.com/office/drawing/2014/main" id="{5E4AEA8F-4C92-C406-D183-36A4A115C724}"/>
                  </a:ext>
                </a:extLst>
              </p:cNvPr>
              <p:cNvSpPr txBox="1">
                <a:spLocks noRot="1" noChangeAspect="1" noMove="1" noResize="1" noEditPoints="1" noAdjustHandles="1" noChangeArrowheads="1" noChangeShapeType="1" noTextEdit="1"/>
              </p:cNvSpPr>
              <p:nvPr/>
            </p:nvSpPr>
            <p:spPr>
              <a:xfrm>
                <a:off x="4953548" y="2006691"/>
                <a:ext cx="270267" cy="427874"/>
              </a:xfrm>
              <a:prstGeom prst="rect">
                <a:avLst/>
              </a:prstGeom>
              <a:blipFill>
                <a:blip r:embed="rId7"/>
                <a:stretch>
                  <a:fillRect l="-18182" t="-2857" r="-9091" b="-8571"/>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31" name="TextBox 30">
                <a:extLst>
                  <a:ext uri="{FF2B5EF4-FFF2-40B4-BE49-F238E27FC236}">
                    <a16:creationId xmlns:a16="http://schemas.microsoft.com/office/drawing/2014/main" id="{8B4844B7-FECA-E668-A747-9214A8753F93}"/>
                  </a:ext>
                </a:extLst>
              </p:cNvPr>
              <p:cNvSpPr txBox="1"/>
              <p:nvPr/>
            </p:nvSpPr>
            <p:spPr>
              <a:xfrm>
                <a:off x="4982576" y="3764443"/>
                <a:ext cx="296363" cy="450701"/>
              </a:xfrm>
              <a:prstGeom prst="rect">
                <a:avLst/>
              </a:prstGeom>
              <a:noFill/>
            </p:spPr>
            <p:txBody>
              <a:bodyPr wrap="none" lIns="0" tIns="0" rIns="0" bIns="0"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f>
                        <m:fPr>
                          <m:ctrlPr>
                            <a:rPr kumimoji="0" lang="en-US"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ctrlPr>
                        </m:fPr>
                        <m:num>
                          <m:sSub>
                            <m:sSubPr>
                              <m:ctrlPr>
                                <a:rPr kumimoji="0" lang="en-US"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ctrlPr>
                            </m:sSubPr>
                            <m:e>
                              <m:r>
                                <a:rPr kumimoji="0" lang="en-GB"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t>𝐷</m:t>
                              </m:r>
                            </m:e>
                            <m:sub>
                              <m:r>
                                <a:rPr kumimoji="0" lang="en-GB"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t>𝐶𝐽</m:t>
                              </m:r>
                            </m:sub>
                          </m:sSub>
                        </m:num>
                        <m:den>
                          <m:sSub>
                            <m:sSubPr>
                              <m:ctrlPr>
                                <a:rPr kumimoji="0" lang="en-US"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ctrlPr>
                            </m:sSubPr>
                            <m:e>
                              <m:r>
                                <a:rPr kumimoji="0" lang="en-GB"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t>𝐷</m:t>
                              </m:r>
                            </m:e>
                            <m:sub>
                              <m:r>
                                <a:rPr kumimoji="0" lang="en-GB"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t>𝑝</m:t>
                              </m:r>
                            </m:sub>
                          </m:sSub>
                        </m:den>
                      </m:f>
                    </m:oMath>
                  </m:oMathPara>
                </a14:m>
                <a:endParaRPr kumimoji="0" lang="en-US" sz="135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endParaRPr>
              </a:p>
            </p:txBody>
          </p:sp>
        </mc:Choice>
        <mc:Fallback xmlns="">
          <p:sp>
            <p:nvSpPr>
              <p:cNvPr id="31" name="TextBox 30">
                <a:extLst>
                  <a:ext uri="{FF2B5EF4-FFF2-40B4-BE49-F238E27FC236}">
                    <a16:creationId xmlns:a16="http://schemas.microsoft.com/office/drawing/2014/main" id="{8B4844B7-FECA-E668-A747-9214A8753F93}"/>
                  </a:ext>
                </a:extLst>
              </p:cNvPr>
              <p:cNvSpPr txBox="1">
                <a:spLocks noRot="1" noChangeAspect="1" noMove="1" noResize="1" noEditPoints="1" noAdjustHandles="1" noChangeArrowheads="1" noChangeShapeType="1" noTextEdit="1"/>
              </p:cNvSpPr>
              <p:nvPr/>
            </p:nvSpPr>
            <p:spPr>
              <a:xfrm>
                <a:off x="4982576" y="3764443"/>
                <a:ext cx="296363" cy="450701"/>
              </a:xfrm>
              <a:prstGeom prst="rect">
                <a:avLst/>
              </a:prstGeom>
              <a:blipFill>
                <a:blip r:embed="rId8"/>
                <a:stretch>
                  <a:fillRect l="-12500" t="-2778" r="-12500" b="-11111"/>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33" name="TextBox 32">
                <a:extLst>
                  <a:ext uri="{FF2B5EF4-FFF2-40B4-BE49-F238E27FC236}">
                    <a16:creationId xmlns:a16="http://schemas.microsoft.com/office/drawing/2014/main" id="{7F743CA6-3C00-44EE-D89C-DA319AF1A2BC}"/>
                  </a:ext>
                </a:extLst>
              </p:cNvPr>
              <p:cNvSpPr txBox="1"/>
              <p:nvPr/>
            </p:nvSpPr>
            <p:spPr>
              <a:xfrm>
                <a:off x="8989812" y="3497216"/>
                <a:ext cx="1308371" cy="577081"/>
              </a:xfrm>
              <a:prstGeom prst="rect">
                <a:avLst/>
              </a:prstGeom>
              <a:noFill/>
            </p:spPr>
            <p:txBody>
              <a:bodyPr wrap="non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rPr>
                  <a:t>At the shock front, </a:t>
                </a:r>
              </a:p>
              <a:p>
                <a:pPr marL="0" marR="0" lvl="0" indent="0" algn="l" defTabSz="685800"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rPr>
                  <a:t>adiabatic heating of</a:t>
                </a:r>
              </a:p>
              <a:p>
                <a:pPr marL="0" marR="0" lvl="0" indent="0" algn="l" defTabSz="685800"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rPr>
                  <a:t>reactants to </a:t>
                </a:r>
                <a14:m>
                  <m:oMath xmlns:m="http://schemas.openxmlformats.org/officeDocument/2006/math">
                    <m:sSub>
                      <m:sSubPr>
                        <m:ctrlPr>
                          <a:rPr kumimoji="0" lang="en-US" sz="10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ctrlPr>
                      </m:sSubPr>
                      <m:e>
                        <m:r>
                          <a:rPr kumimoji="0" lang="en-GB" sz="10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t>𝑇</m:t>
                        </m:r>
                      </m:e>
                      <m:sub>
                        <m:r>
                          <a:rPr kumimoji="0" lang="en-GB" sz="10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t>𝑖</m:t>
                        </m:r>
                      </m:sub>
                    </m:sSub>
                  </m:oMath>
                </a14:m>
                <a:r>
                  <a:rPr kumimoji="0" lang="en-US" sz="105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rPr>
                  <a:t> </a:t>
                </a:r>
              </a:p>
            </p:txBody>
          </p:sp>
        </mc:Choice>
        <mc:Fallback xmlns="">
          <p:sp>
            <p:nvSpPr>
              <p:cNvPr id="33" name="TextBox 32">
                <a:extLst>
                  <a:ext uri="{FF2B5EF4-FFF2-40B4-BE49-F238E27FC236}">
                    <a16:creationId xmlns:a16="http://schemas.microsoft.com/office/drawing/2014/main" id="{7F743CA6-3C00-44EE-D89C-DA319AF1A2BC}"/>
                  </a:ext>
                </a:extLst>
              </p:cNvPr>
              <p:cNvSpPr txBox="1">
                <a:spLocks noRot="1" noChangeAspect="1" noMove="1" noResize="1" noEditPoints="1" noAdjustHandles="1" noChangeArrowheads="1" noChangeShapeType="1" noTextEdit="1"/>
              </p:cNvSpPr>
              <p:nvPr/>
            </p:nvSpPr>
            <p:spPr>
              <a:xfrm>
                <a:off x="8989812" y="3497216"/>
                <a:ext cx="1308371" cy="577081"/>
              </a:xfrm>
              <a:prstGeom prst="rect">
                <a:avLst/>
              </a:prstGeom>
              <a:blipFill>
                <a:blip r:embed="rId9"/>
                <a:stretch>
                  <a:fillRect b="-6522"/>
                </a:stretch>
              </a:blipFill>
            </p:spPr>
            <p:txBody>
              <a:bodyPr/>
              <a:lstStyle/>
              <a:p>
                <a:r>
                  <a:rPr lang="en-US">
                    <a:noFill/>
                  </a:rPr>
                  <a:t> </a:t>
                </a:r>
              </a:p>
            </p:txBody>
          </p:sp>
        </mc:Fallback>
      </mc:AlternateContent>
      <p:sp>
        <p:nvSpPr>
          <p:cNvPr id="38" name="TextBox 37">
            <a:extLst>
              <a:ext uri="{FF2B5EF4-FFF2-40B4-BE49-F238E27FC236}">
                <a16:creationId xmlns:a16="http://schemas.microsoft.com/office/drawing/2014/main" id="{E5C22E97-8E40-5003-E9E4-7A5C27C1FAAF}"/>
              </a:ext>
            </a:extLst>
          </p:cNvPr>
          <p:cNvSpPr txBox="1"/>
          <p:nvPr/>
        </p:nvSpPr>
        <p:spPr>
          <a:xfrm>
            <a:off x="6741857" y="3595663"/>
            <a:ext cx="1443024" cy="1061829"/>
          </a:xfrm>
          <a:prstGeom prst="rect">
            <a:avLst/>
          </a:prstGeom>
          <a:noFill/>
        </p:spPr>
        <p:txBody>
          <a:bodyPr wrap="none" rtlCol="0">
            <a:spAutoFit/>
          </a:bodyP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rPr>
              <a:t>Active radical species </a:t>
            </a:r>
          </a:p>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rPr>
              <a:t>are generated by </a:t>
            </a:r>
          </a:p>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rPr>
              <a:t>thermal </a:t>
            </a:r>
          </a:p>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rPr>
              <a:t>dissociation of </a:t>
            </a:r>
          </a:p>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rPr>
              <a:t>shock-heated </a:t>
            </a:r>
          </a:p>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rPr>
              <a:t>molecules</a:t>
            </a:r>
          </a:p>
        </p:txBody>
      </p:sp>
      <p:sp>
        <p:nvSpPr>
          <p:cNvPr id="41" name="TextBox 40">
            <a:extLst>
              <a:ext uri="{FF2B5EF4-FFF2-40B4-BE49-F238E27FC236}">
                <a16:creationId xmlns:a16="http://schemas.microsoft.com/office/drawing/2014/main" id="{819F2F04-0E43-A5E6-6E4C-8FCAB3B760E3}"/>
              </a:ext>
            </a:extLst>
          </p:cNvPr>
          <p:cNvSpPr txBox="1"/>
          <p:nvPr/>
        </p:nvSpPr>
        <p:spPr>
          <a:xfrm>
            <a:off x="2297587" y="1837984"/>
            <a:ext cx="1708225" cy="507831"/>
          </a:xfrm>
          <a:prstGeom prst="rect">
            <a:avLst/>
          </a:prstGeom>
          <a:noFill/>
        </p:spPr>
        <p:txBody>
          <a:bodyPr wrap="none" rtlCol="0">
            <a:spAutoFit/>
          </a:bodyP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35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rPr>
              <a:t>Expanding</a:t>
            </a:r>
          </a:p>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35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rPr>
              <a:t>Detonation Products</a:t>
            </a:r>
          </a:p>
        </p:txBody>
      </p:sp>
      <p:cxnSp>
        <p:nvCxnSpPr>
          <p:cNvPr id="42" name="Straight Connector 41">
            <a:extLst>
              <a:ext uri="{FF2B5EF4-FFF2-40B4-BE49-F238E27FC236}">
                <a16:creationId xmlns:a16="http://schemas.microsoft.com/office/drawing/2014/main" id="{64616D3E-4C24-0AA0-4639-C6AA02B23194}"/>
              </a:ext>
            </a:extLst>
          </p:cNvPr>
          <p:cNvCxnSpPr/>
          <p:nvPr/>
        </p:nvCxnSpPr>
        <p:spPr>
          <a:xfrm flipH="1">
            <a:off x="6853859" y="3460652"/>
            <a:ext cx="1245861" cy="0"/>
          </a:xfrm>
          <a:prstGeom prst="line">
            <a:avLst/>
          </a:prstGeom>
          <a:ln w="28575">
            <a:solidFill>
              <a:schemeClr val="accent6">
                <a:lumMod val="75000"/>
              </a:schemeClr>
            </a:solidFill>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2D26CCF0-B74A-AC76-6E22-B7F04E5C2D95}"/>
              </a:ext>
            </a:extLst>
          </p:cNvPr>
          <p:cNvCxnSpPr>
            <a:cxnSpLocks/>
          </p:cNvCxnSpPr>
          <p:nvPr/>
        </p:nvCxnSpPr>
        <p:spPr>
          <a:xfrm flipH="1">
            <a:off x="4924558" y="3454314"/>
            <a:ext cx="1904539" cy="927043"/>
          </a:xfrm>
          <a:prstGeom prst="line">
            <a:avLst/>
          </a:prstGeom>
          <a:ln w="28575">
            <a:solidFill>
              <a:schemeClr val="accent6">
                <a:lumMod val="75000"/>
              </a:schemeClr>
            </a:solidFill>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259A761D-6EAA-B4DC-205D-183B92DBFB0D}"/>
              </a:ext>
            </a:extLst>
          </p:cNvPr>
          <p:cNvCxnSpPr/>
          <p:nvPr/>
        </p:nvCxnSpPr>
        <p:spPr>
          <a:xfrm flipH="1">
            <a:off x="3640537" y="4381355"/>
            <a:ext cx="1245861" cy="0"/>
          </a:xfrm>
          <a:prstGeom prst="line">
            <a:avLst/>
          </a:prstGeom>
          <a:ln w="28575">
            <a:solidFill>
              <a:schemeClr val="accent6">
                <a:lumMod val="75000"/>
              </a:schemeClr>
            </a:solidFill>
            <a:prstDash val="dash"/>
          </a:ln>
        </p:spPr>
        <p:style>
          <a:lnRef idx="1">
            <a:schemeClr val="accent1"/>
          </a:lnRef>
          <a:fillRef idx="0">
            <a:schemeClr val="accent1"/>
          </a:fillRef>
          <a:effectRef idx="0">
            <a:schemeClr val="accent1"/>
          </a:effectRef>
          <a:fontRef idx="minor">
            <a:schemeClr val="tx1"/>
          </a:fontRef>
        </p:style>
      </p:cxnSp>
      <mc:AlternateContent xmlns:mc="http://schemas.openxmlformats.org/markup-compatibility/2006" xmlns:a14="http://schemas.microsoft.com/office/drawing/2010/main">
        <mc:Choice Requires="a14">
          <p:sp>
            <p:nvSpPr>
              <p:cNvPr id="47" name="TextBox 46">
                <a:extLst>
                  <a:ext uri="{FF2B5EF4-FFF2-40B4-BE49-F238E27FC236}">
                    <a16:creationId xmlns:a16="http://schemas.microsoft.com/office/drawing/2014/main" id="{907DD054-F6BE-5B7C-FD48-93591DA47F5E}"/>
                  </a:ext>
                </a:extLst>
              </p:cNvPr>
              <p:cNvSpPr txBox="1"/>
              <p:nvPr/>
            </p:nvSpPr>
            <p:spPr>
              <a:xfrm>
                <a:off x="2312665" y="2396966"/>
                <a:ext cx="1685270" cy="507831"/>
              </a:xfrm>
              <a:prstGeom prst="rect">
                <a:avLst/>
              </a:prstGeom>
              <a:noFill/>
            </p:spPr>
            <p:txBody>
              <a:bodyPr wrap="non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sSub>
                        <m:sSubPr>
                          <m:ctrlPr>
                            <a:rPr kumimoji="0" lang="en-US" sz="135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ctrlPr>
                        </m:sSubPr>
                        <m:e>
                          <m:r>
                            <a:rPr kumimoji="0" lang="en-GB"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t>𝑂</m:t>
                          </m:r>
                        </m:e>
                        <m:sub>
                          <m:r>
                            <a:rPr kumimoji="0" lang="en-GB"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t>2</m:t>
                          </m:r>
                        </m:sub>
                      </m:sSub>
                      <m:r>
                        <a:rPr kumimoji="0" lang="en-GB"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t>, </m:t>
                      </m:r>
                      <m:sSub>
                        <m:sSubPr>
                          <m:ctrlPr>
                            <a:rPr kumimoji="0" lang="en-GB"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ctrlPr>
                        </m:sSubPr>
                        <m:e>
                          <m:r>
                            <a:rPr kumimoji="0" lang="en-GB" sz="135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𝐶𝑂</m:t>
                          </m:r>
                          <m:r>
                            <a:rPr kumimoji="0" lang="en-GB" sz="135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 </m:t>
                          </m:r>
                          <m:r>
                            <a:rPr kumimoji="0" lang="en-GB"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t>𝐶𝑂</m:t>
                          </m:r>
                        </m:e>
                        <m:sub>
                          <m:r>
                            <a:rPr kumimoji="0" lang="en-GB"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t>2</m:t>
                          </m:r>
                        </m:sub>
                      </m:sSub>
                      <m:r>
                        <a:rPr kumimoji="0" lang="en-GB"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t>, </m:t>
                      </m:r>
                      <m:sSub>
                        <m:sSubPr>
                          <m:ctrlPr>
                            <a:rPr kumimoji="0" lang="en-GB"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ctrlPr>
                        </m:sSubPr>
                        <m:e>
                          <m:r>
                            <a:rPr kumimoji="0" lang="en-GB"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t>𝐻</m:t>
                          </m:r>
                        </m:e>
                        <m:sub>
                          <m:r>
                            <a:rPr kumimoji="0" lang="en-GB"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t>2</m:t>
                          </m:r>
                        </m:sub>
                      </m:sSub>
                      <m:r>
                        <a:rPr kumimoji="0" lang="en-GB"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t>𝑂</m:t>
                      </m:r>
                      <m:r>
                        <a:rPr kumimoji="0" lang="en-GB"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t>, </m:t>
                      </m:r>
                    </m:oMath>
                  </m:oMathPara>
                </a14:m>
                <a:endParaRPr kumimoji="0" lang="en-GB" sz="1350" b="0" i="1"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endParaRPr>
              </a:p>
              <a:p>
                <a:pPr marL="0" marR="0" lvl="0" indent="0" algn="l" defTabSz="685800" rtl="0" eaLnBrk="1" fontAlgn="auto" latinLnBrk="0" hangingPunct="1">
                  <a:lnSpc>
                    <a:spcPct val="100000"/>
                  </a:lnSpc>
                  <a:spcBef>
                    <a:spcPts val="0"/>
                  </a:spcBef>
                  <a:spcAft>
                    <a:spcPts val="0"/>
                  </a:spcAft>
                  <a:buClrTx/>
                  <a:buSzTx/>
                  <a:buFontTx/>
                  <a:buNone/>
                  <a:tabLst/>
                  <a:defRPr/>
                </a:pPr>
                <a:r>
                  <a:rPr kumimoji="0" lang="en-US" sz="135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rPr>
                  <a:t>react with additives </a:t>
                </a:r>
              </a:p>
            </p:txBody>
          </p:sp>
        </mc:Choice>
        <mc:Fallback xmlns="">
          <p:sp>
            <p:nvSpPr>
              <p:cNvPr id="47" name="TextBox 46">
                <a:extLst>
                  <a:ext uri="{FF2B5EF4-FFF2-40B4-BE49-F238E27FC236}">
                    <a16:creationId xmlns:a16="http://schemas.microsoft.com/office/drawing/2014/main" id="{907DD054-F6BE-5B7C-FD48-93591DA47F5E}"/>
                  </a:ext>
                </a:extLst>
              </p:cNvPr>
              <p:cNvSpPr txBox="1">
                <a:spLocks noRot="1" noChangeAspect="1" noMove="1" noResize="1" noEditPoints="1" noAdjustHandles="1" noChangeArrowheads="1" noChangeShapeType="1" noTextEdit="1"/>
              </p:cNvSpPr>
              <p:nvPr/>
            </p:nvSpPr>
            <p:spPr>
              <a:xfrm>
                <a:off x="2312665" y="2396966"/>
                <a:ext cx="1685270" cy="507831"/>
              </a:xfrm>
              <a:prstGeom prst="rect">
                <a:avLst/>
              </a:prstGeom>
              <a:blipFill>
                <a:blip r:embed="rId10"/>
                <a:stretch>
                  <a:fillRect l="-746" b="-12195"/>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49" name="TextBox 48">
                <a:extLst>
                  <a:ext uri="{FF2B5EF4-FFF2-40B4-BE49-F238E27FC236}">
                    <a16:creationId xmlns:a16="http://schemas.microsoft.com/office/drawing/2014/main" id="{54BEF8D2-555B-08DA-2411-691FA1BF2626}"/>
                  </a:ext>
                </a:extLst>
              </p:cNvPr>
              <p:cNvSpPr txBox="1"/>
              <p:nvPr/>
            </p:nvSpPr>
            <p:spPr>
              <a:xfrm>
                <a:off x="2309472" y="3368073"/>
                <a:ext cx="1646797" cy="507831"/>
              </a:xfrm>
              <a:prstGeom prst="rect">
                <a:avLst/>
              </a:prstGeom>
              <a:noFill/>
            </p:spPr>
            <p:txBody>
              <a:bodyPr wrap="non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sSub>
                        <m:sSubPr>
                          <m:ctrlPr>
                            <a:rPr kumimoji="0" lang="en-GB"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ctrlPr>
                        </m:sSubPr>
                        <m:e>
                          <m:r>
                            <a:rPr kumimoji="0" lang="en-GB"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t>𝐶𝑂</m:t>
                          </m:r>
                        </m:e>
                        <m:sub>
                          <m:r>
                            <a:rPr kumimoji="0" lang="en-GB"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t>2</m:t>
                          </m:r>
                        </m:sub>
                      </m:sSub>
                      <m:r>
                        <a:rPr kumimoji="0" lang="en-GB"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t>, </m:t>
                      </m:r>
                      <m:sSub>
                        <m:sSubPr>
                          <m:ctrlPr>
                            <a:rPr kumimoji="0" lang="en-GB"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ctrlPr>
                        </m:sSubPr>
                        <m:e>
                          <m:r>
                            <a:rPr kumimoji="0" lang="en-GB"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t>𝐻</m:t>
                          </m:r>
                        </m:e>
                        <m:sub>
                          <m:r>
                            <a:rPr kumimoji="0" lang="en-GB"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t>2</m:t>
                          </m:r>
                        </m:sub>
                      </m:sSub>
                      <m:r>
                        <a:rPr kumimoji="0" lang="en-GB"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t>𝑂</m:t>
                      </m:r>
                      <m:r>
                        <a:rPr kumimoji="0" lang="en-GB"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t> </m:t>
                      </m:r>
                    </m:oMath>
                  </m:oMathPara>
                </a14:m>
                <a:endParaRPr kumimoji="0" lang="en-GB" sz="1350" b="0" i="1"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endParaRPr>
              </a:p>
              <a:p>
                <a:pPr marL="0" marR="0" lvl="0" indent="0" algn="l" defTabSz="685800" rtl="0" eaLnBrk="1" fontAlgn="auto" latinLnBrk="0" hangingPunct="1">
                  <a:lnSpc>
                    <a:spcPct val="100000"/>
                  </a:lnSpc>
                  <a:spcBef>
                    <a:spcPts val="0"/>
                  </a:spcBef>
                  <a:spcAft>
                    <a:spcPts val="0"/>
                  </a:spcAft>
                  <a:buClrTx/>
                  <a:buSzTx/>
                  <a:buFontTx/>
                  <a:buNone/>
                  <a:tabLst/>
                  <a:defRPr/>
                </a:pPr>
                <a:r>
                  <a:rPr kumimoji="0" lang="en-US" sz="135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rPr>
                  <a:t>react with additives</a:t>
                </a:r>
              </a:p>
            </p:txBody>
          </p:sp>
        </mc:Choice>
        <mc:Fallback xmlns="">
          <p:sp>
            <p:nvSpPr>
              <p:cNvPr id="49" name="TextBox 48">
                <a:extLst>
                  <a:ext uri="{FF2B5EF4-FFF2-40B4-BE49-F238E27FC236}">
                    <a16:creationId xmlns:a16="http://schemas.microsoft.com/office/drawing/2014/main" id="{54BEF8D2-555B-08DA-2411-691FA1BF2626}"/>
                  </a:ext>
                </a:extLst>
              </p:cNvPr>
              <p:cNvSpPr txBox="1">
                <a:spLocks noRot="1" noChangeAspect="1" noMove="1" noResize="1" noEditPoints="1" noAdjustHandles="1" noChangeArrowheads="1" noChangeShapeType="1" noTextEdit="1"/>
              </p:cNvSpPr>
              <p:nvPr/>
            </p:nvSpPr>
            <p:spPr>
              <a:xfrm>
                <a:off x="2309472" y="3368073"/>
                <a:ext cx="1646797" cy="507831"/>
              </a:xfrm>
              <a:prstGeom prst="rect">
                <a:avLst/>
              </a:prstGeom>
              <a:blipFill>
                <a:blip r:embed="rId11"/>
                <a:stretch>
                  <a:fillRect l="-763" b="-12195"/>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50" name="TextBox 49">
                <a:extLst>
                  <a:ext uri="{FF2B5EF4-FFF2-40B4-BE49-F238E27FC236}">
                    <a16:creationId xmlns:a16="http://schemas.microsoft.com/office/drawing/2014/main" id="{3B53E58A-3BA7-B9B6-00D5-290465F9C162}"/>
                  </a:ext>
                </a:extLst>
              </p:cNvPr>
              <p:cNvSpPr txBox="1"/>
              <p:nvPr/>
            </p:nvSpPr>
            <p:spPr>
              <a:xfrm>
                <a:off x="2291803" y="4429762"/>
                <a:ext cx="1646797" cy="507831"/>
              </a:xfrm>
              <a:prstGeom prst="rect">
                <a:avLst/>
              </a:prstGeom>
              <a:noFill/>
            </p:spPr>
            <p:txBody>
              <a:bodyPr wrap="non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r>
                        <a:rPr kumimoji="0" lang="en-GB" sz="135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𝐶𝑂</m:t>
                      </m:r>
                      <m:r>
                        <a:rPr kumimoji="0" lang="en-GB" sz="135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 </m:t>
                      </m:r>
                      <m:sSub>
                        <m:sSubPr>
                          <m:ctrlPr>
                            <a:rPr kumimoji="0" lang="en-GB"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ctrlPr>
                        </m:sSubPr>
                        <m:e>
                          <m:r>
                            <a:rPr kumimoji="0" lang="en-GB" sz="135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𝐶𝑂</m:t>
                          </m:r>
                          <m:r>
                            <a:rPr kumimoji="0" lang="en-GB" sz="1350" b="0" i="1" u="none" strike="noStrike" kern="1200" cap="none" spc="0" normalizeH="0" baseline="-2500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2</m:t>
                          </m:r>
                          <m:r>
                            <a:rPr kumimoji="0" lang="en-GB" sz="135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 </m:t>
                          </m:r>
                          <m:r>
                            <a:rPr kumimoji="0" lang="en-GB"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t>𝐻</m:t>
                          </m:r>
                        </m:e>
                        <m:sub>
                          <m:r>
                            <a:rPr kumimoji="0" lang="en-GB"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t>2</m:t>
                          </m:r>
                        </m:sub>
                      </m:sSub>
                      <m:r>
                        <a:rPr kumimoji="0" lang="en-GB"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t>𝑂</m:t>
                      </m:r>
                    </m:oMath>
                  </m:oMathPara>
                </a14:m>
                <a:endParaRPr kumimoji="0" lang="en-GB" sz="135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endParaRPr>
              </a:p>
              <a:p>
                <a:pPr marL="0" marR="0" lvl="0" indent="0" algn="l" defTabSz="685800" rtl="0" eaLnBrk="1" fontAlgn="auto" latinLnBrk="0" hangingPunct="1">
                  <a:lnSpc>
                    <a:spcPct val="100000"/>
                  </a:lnSpc>
                  <a:spcBef>
                    <a:spcPts val="0"/>
                  </a:spcBef>
                  <a:spcAft>
                    <a:spcPts val="0"/>
                  </a:spcAft>
                  <a:buClrTx/>
                  <a:buSzTx/>
                  <a:buFontTx/>
                  <a:buNone/>
                  <a:tabLst/>
                  <a:defRPr/>
                </a:pPr>
                <a:r>
                  <a:rPr kumimoji="0" lang="en-US" sz="135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rPr>
                  <a:t>react with additives</a:t>
                </a:r>
              </a:p>
            </p:txBody>
          </p:sp>
        </mc:Choice>
        <mc:Fallback xmlns="">
          <p:sp>
            <p:nvSpPr>
              <p:cNvPr id="50" name="TextBox 49">
                <a:extLst>
                  <a:ext uri="{FF2B5EF4-FFF2-40B4-BE49-F238E27FC236}">
                    <a16:creationId xmlns:a16="http://schemas.microsoft.com/office/drawing/2014/main" id="{3B53E58A-3BA7-B9B6-00D5-290465F9C162}"/>
                  </a:ext>
                </a:extLst>
              </p:cNvPr>
              <p:cNvSpPr txBox="1">
                <a:spLocks noRot="1" noChangeAspect="1" noMove="1" noResize="1" noEditPoints="1" noAdjustHandles="1" noChangeArrowheads="1" noChangeShapeType="1" noTextEdit="1"/>
              </p:cNvSpPr>
              <p:nvPr/>
            </p:nvSpPr>
            <p:spPr>
              <a:xfrm>
                <a:off x="2291803" y="4429762"/>
                <a:ext cx="1646797" cy="507831"/>
              </a:xfrm>
              <a:prstGeom prst="rect">
                <a:avLst/>
              </a:prstGeom>
              <a:blipFill>
                <a:blip r:embed="rId12"/>
                <a:stretch>
                  <a:fillRect l="-763" b="-12195"/>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54" name="TextBox 53">
                <a:extLst>
                  <a:ext uri="{FF2B5EF4-FFF2-40B4-BE49-F238E27FC236}">
                    <a16:creationId xmlns:a16="http://schemas.microsoft.com/office/drawing/2014/main" id="{27890A18-97E1-B878-99FD-2B9359B9E3B9}"/>
                  </a:ext>
                </a:extLst>
              </p:cNvPr>
              <p:cNvSpPr txBox="1"/>
              <p:nvPr/>
            </p:nvSpPr>
            <p:spPr>
              <a:xfrm>
                <a:off x="2752262" y="5122312"/>
                <a:ext cx="1364541" cy="295274"/>
              </a:xfrm>
              <a:prstGeom prst="rect">
                <a:avLst/>
              </a:prstGeom>
              <a:noFill/>
            </p:spPr>
            <p:txBody>
              <a:bodyPr wrap="non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r>
                        <a:rPr kumimoji="0" lang="en-GB" sz="135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𝐶</m:t>
                      </m:r>
                      <m:r>
                        <a:rPr kumimoji="0" lang="en-GB" sz="135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m:t>
                      </m:r>
                      <m:r>
                        <a:rPr kumimoji="0" lang="en-GB" sz="135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𝐻</m:t>
                      </m:r>
                      <m:r>
                        <a:rPr kumimoji="0" lang="en-GB" sz="1350" b="0" i="1" u="none" strike="noStrike" kern="1200" cap="none" spc="0" normalizeH="0" baseline="-2500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2</m:t>
                      </m:r>
                      <m:r>
                        <a:rPr kumimoji="0" lang="en-GB" sz="135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𝑂</m:t>
                      </m:r>
                      <m:r>
                        <a:rPr kumimoji="0" lang="en-GB" sz="135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 </m:t>
                      </m:r>
                      <m:r>
                        <a:rPr kumimoji="0" lang="en-GB" sz="135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𝐶𝑂</m:t>
                      </m:r>
                      <m:r>
                        <a:rPr kumimoji="0" lang="en-GB" sz="135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 </m:t>
                      </m:r>
                      <m:r>
                        <a:rPr kumimoji="0" lang="en-GB" sz="135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𝐶𝑂</m:t>
                      </m:r>
                      <m:r>
                        <a:rPr kumimoji="0" lang="en-GB" sz="1350" b="0" i="1" u="none" strike="noStrike" kern="1200" cap="none" spc="0" normalizeH="0" baseline="-2500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2</m:t>
                      </m:r>
                    </m:oMath>
                  </m:oMathPara>
                </a14:m>
                <a:endParaRPr kumimoji="0" lang="en-GB" sz="1350" b="0" i="1" u="none" strike="noStrike" kern="1200" cap="none" spc="0" normalizeH="0" baseline="-25000" noProof="0" dirty="0">
                  <a:ln>
                    <a:noFill/>
                  </a:ln>
                  <a:solidFill>
                    <a:prstClr val="black"/>
                  </a:solidFill>
                  <a:effectLst/>
                  <a:uLnTx/>
                  <a:uFillTx/>
                  <a:latin typeface="Cambria Math" panose="02040503050406030204" pitchFamily="18" charset="0"/>
                  <a:ea typeface="Cambria Math" panose="02040503050406030204" pitchFamily="18" charset="0"/>
                  <a:cs typeface="+mn-cs"/>
                </a:endParaRPr>
              </a:p>
            </p:txBody>
          </p:sp>
        </mc:Choice>
        <mc:Fallback xmlns="">
          <p:sp>
            <p:nvSpPr>
              <p:cNvPr id="54" name="TextBox 53">
                <a:extLst>
                  <a:ext uri="{FF2B5EF4-FFF2-40B4-BE49-F238E27FC236}">
                    <a16:creationId xmlns:a16="http://schemas.microsoft.com/office/drawing/2014/main" id="{27890A18-97E1-B878-99FD-2B9359B9E3B9}"/>
                  </a:ext>
                </a:extLst>
              </p:cNvPr>
              <p:cNvSpPr txBox="1">
                <a:spLocks noRot="1" noChangeAspect="1" noMove="1" noResize="1" noEditPoints="1" noAdjustHandles="1" noChangeArrowheads="1" noChangeShapeType="1" noTextEdit="1"/>
              </p:cNvSpPr>
              <p:nvPr/>
            </p:nvSpPr>
            <p:spPr>
              <a:xfrm>
                <a:off x="2752262" y="5122312"/>
                <a:ext cx="1364541" cy="295274"/>
              </a:xfrm>
              <a:prstGeom prst="rect">
                <a:avLst/>
              </a:prstGeom>
              <a:blipFill>
                <a:blip r:embed="rId13"/>
                <a:stretch>
                  <a:fillRect/>
                </a:stretch>
              </a:blipFill>
            </p:spPr>
            <p:txBody>
              <a:bodyPr/>
              <a:lstStyle/>
              <a:p>
                <a:r>
                  <a:rPr lang="en-US">
                    <a:noFill/>
                  </a:rPr>
                  <a:t> </a:t>
                </a:r>
              </a:p>
            </p:txBody>
          </p:sp>
        </mc:Fallback>
      </mc:AlternateContent>
      <p:sp>
        <p:nvSpPr>
          <p:cNvPr id="2" name="TextBox 1">
            <a:extLst>
              <a:ext uri="{FF2B5EF4-FFF2-40B4-BE49-F238E27FC236}">
                <a16:creationId xmlns:a16="http://schemas.microsoft.com/office/drawing/2014/main" id="{8B926F0A-AD45-52FE-6F78-13E2F075AAEC}"/>
              </a:ext>
            </a:extLst>
          </p:cNvPr>
          <p:cNvSpPr txBox="1"/>
          <p:nvPr/>
        </p:nvSpPr>
        <p:spPr>
          <a:xfrm>
            <a:off x="4960172" y="5503497"/>
            <a:ext cx="3081153" cy="300082"/>
          </a:xfrm>
          <a:prstGeom prst="rect">
            <a:avLst/>
          </a:prstGeom>
          <a:gradFill flip="none" rotWithShape="1">
            <a:gsLst>
              <a:gs pos="0">
                <a:srgbClr val="FF0000">
                  <a:tint val="66000"/>
                  <a:satMod val="160000"/>
                </a:srgbClr>
              </a:gs>
              <a:gs pos="50000">
                <a:srgbClr val="FF0000">
                  <a:tint val="44500"/>
                  <a:satMod val="160000"/>
                </a:srgbClr>
              </a:gs>
              <a:gs pos="100000">
                <a:srgbClr val="FF0000">
                  <a:tint val="23500"/>
                  <a:satMod val="160000"/>
                </a:srgbClr>
              </a:gs>
            </a:gsLst>
            <a:lin ang="10800000" scaled="1"/>
            <a:tileRect/>
          </a:gradFill>
          <a:ln>
            <a:solidFill>
              <a:schemeClr val="tx1"/>
            </a:solidFill>
          </a:ln>
        </p:spPr>
        <p:txBody>
          <a:bodyPr wrap="square" rtlCol="0">
            <a:spAutoFit/>
          </a:bodyP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35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rPr>
              <a:t>Detonation Driving Zone</a:t>
            </a:r>
          </a:p>
        </p:txBody>
      </p:sp>
      <p:sp>
        <p:nvSpPr>
          <p:cNvPr id="3" name="TextBox 2">
            <a:extLst>
              <a:ext uri="{FF2B5EF4-FFF2-40B4-BE49-F238E27FC236}">
                <a16:creationId xmlns:a16="http://schemas.microsoft.com/office/drawing/2014/main" id="{33E820C5-FA53-A381-2CD9-10CF2B84CF84}"/>
              </a:ext>
            </a:extLst>
          </p:cNvPr>
          <p:cNvSpPr txBox="1"/>
          <p:nvPr/>
        </p:nvSpPr>
        <p:spPr>
          <a:xfrm>
            <a:off x="1742130" y="5499939"/>
            <a:ext cx="3081153" cy="300082"/>
          </a:xfrm>
          <a:prstGeom prst="rect">
            <a:avLst/>
          </a:prstGeom>
          <a:gradFill flip="none" rotWithShape="1">
            <a:gsLst>
              <a:gs pos="0">
                <a:srgbClr val="00B0F0">
                  <a:tint val="66000"/>
                  <a:satMod val="160000"/>
                </a:srgbClr>
              </a:gs>
              <a:gs pos="50000">
                <a:srgbClr val="00B0F0">
                  <a:tint val="44500"/>
                  <a:satMod val="160000"/>
                </a:srgbClr>
              </a:gs>
              <a:gs pos="100000">
                <a:srgbClr val="00B0F0">
                  <a:tint val="23500"/>
                  <a:satMod val="160000"/>
                </a:srgbClr>
              </a:gs>
            </a:gsLst>
            <a:lin ang="10800000" scaled="1"/>
            <a:tileRect/>
          </a:gradFill>
          <a:ln>
            <a:solidFill>
              <a:schemeClr val="tx1"/>
            </a:solidFill>
          </a:ln>
        </p:spPr>
        <p:txBody>
          <a:bodyPr wrap="square" rtlCol="0">
            <a:spAutoFit/>
          </a:bodyP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35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rPr>
              <a:t>Non-Driving Zone</a:t>
            </a:r>
          </a:p>
        </p:txBody>
      </p:sp>
      <mc:AlternateContent xmlns:mc="http://schemas.openxmlformats.org/markup-compatibility/2006" xmlns:a14="http://schemas.microsoft.com/office/drawing/2010/main">
        <mc:Choice Requires="a14">
          <p:sp>
            <p:nvSpPr>
              <p:cNvPr id="4" name="TextBox 3">
                <a:extLst>
                  <a:ext uri="{FF2B5EF4-FFF2-40B4-BE49-F238E27FC236}">
                    <a16:creationId xmlns:a16="http://schemas.microsoft.com/office/drawing/2014/main" id="{2B275911-C4EB-C803-5AD4-DD9D1830A229}"/>
                  </a:ext>
                </a:extLst>
              </p:cNvPr>
              <p:cNvSpPr txBox="1"/>
              <p:nvPr/>
            </p:nvSpPr>
            <p:spPr>
              <a:xfrm>
                <a:off x="1742129" y="6493878"/>
                <a:ext cx="2437626" cy="300082"/>
              </a:xfrm>
              <a:prstGeom prst="rect">
                <a:avLst/>
              </a:prstGeom>
              <a:noFill/>
            </p:spPr>
            <p:txBody>
              <a:bodyPr wrap="squar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sSub>
                        <m:sSubPr>
                          <m:ctrlPr>
                            <a:rPr kumimoji="0" lang="en-US"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ctrlPr>
                        </m:sSubPr>
                        <m:e>
                          <m:r>
                            <a:rPr kumimoji="0" lang="en-GB"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t>𝑇</m:t>
                          </m:r>
                        </m:e>
                        <m:sub>
                          <m:r>
                            <a:rPr kumimoji="0" lang="en-GB"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t>𝑖</m:t>
                          </m:r>
                        </m:sub>
                      </m:sSub>
                      <m:r>
                        <a:rPr kumimoji="0" lang="en-GB"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t>=</m:t>
                      </m:r>
                      <m:r>
                        <a:rPr kumimoji="0" lang="en-GB"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t>𝐼𝑔𝑛𝑖𝑡𝑖𝑜𝑛</m:t>
                      </m:r>
                      <m:r>
                        <a:rPr kumimoji="0" lang="en-GB"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t> </m:t>
                      </m:r>
                      <m:r>
                        <a:rPr kumimoji="0" lang="en-GB"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t>𝑇𝑒𝑚𝑝𝑒𝑟𝑎𝑡𝑢𝑟𝑒</m:t>
                      </m:r>
                    </m:oMath>
                  </m:oMathPara>
                </a14:m>
                <a:endParaRPr kumimoji="0" lang="en-US" sz="135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endParaRPr>
              </a:p>
            </p:txBody>
          </p:sp>
        </mc:Choice>
        <mc:Fallback xmlns="">
          <p:sp>
            <p:nvSpPr>
              <p:cNvPr id="4" name="TextBox 3">
                <a:extLst>
                  <a:ext uri="{FF2B5EF4-FFF2-40B4-BE49-F238E27FC236}">
                    <a16:creationId xmlns:a16="http://schemas.microsoft.com/office/drawing/2014/main" id="{2B275911-C4EB-C803-5AD4-DD9D1830A229}"/>
                  </a:ext>
                </a:extLst>
              </p:cNvPr>
              <p:cNvSpPr txBox="1">
                <a:spLocks noRot="1" noChangeAspect="1" noMove="1" noResize="1" noEditPoints="1" noAdjustHandles="1" noChangeArrowheads="1" noChangeShapeType="1" noTextEdit="1"/>
              </p:cNvSpPr>
              <p:nvPr/>
            </p:nvSpPr>
            <p:spPr>
              <a:xfrm>
                <a:off x="1742129" y="6493878"/>
                <a:ext cx="2437626" cy="300082"/>
              </a:xfrm>
              <a:prstGeom prst="rect">
                <a:avLst/>
              </a:prstGeom>
              <a:blipFill>
                <a:blip r:embed="rId14"/>
                <a:stretch>
                  <a:fillRect b="-16667"/>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11" name="TextBox 10">
                <a:extLst>
                  <a:ext uri="{FF2B5EF4-FFF2-40B4-BE49-F238E27FC236}">
                    <a16:creationId xmlns:a16="http://schemas.microsoft.com/office/drawing/2014/main" id="{11FAF129-6E75-F8B5-5F82-7D94E777B7A9}"/>
                  </a:ext>
                </a:extLst>
              </p:cNvPr>
              <p:cNvSpPr txBox="1"/>
              <p:nvPr/>
            </p:nvSpPr>
            <p:spPr>
              <a:xfrm>
                <a:off x="4140389" y="6517070"/>
                <a:ext cx="2277098" cy="316049"/>
              </a:xfrm>
              <a:prstGeom prst="rect">
                <a:avLst/>
              </a:prstGeom>
              <a:noFill/>
            </p:spPr>
            <p:txBody>
              <a:bodyPr wrap="non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sSub>
                        <m:sSubPr>
                          <m:ctrlPr>
                            <a:rPr kumimoji="0" lang="en-US"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ctrlPr>
                        </m:sSubPr>
                        <m:e>
                          <m:r>
                            <a:rPr kumimoji="0" lang="en-GB"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t>𝐷</m:t>
                          </m:r>
                        </m:e>
                        <m:sub>
                          <m:r>
                            <a:rPr kumimoji="0" lang="en-GB"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t>𝑝</m:t>
                          </m:r>
                        </m:sub>
                      </m:sSub>
                      <m:r>
                        <a:rPr kumimoji="0" lang="en-GB"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t>=</m:t>
                      </m:r>
                      <m:r>
                        <a:rPr kumimoji="0" lang="en-GB"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t>𝐷𝑒𝑡𝑜𝑛𝑎𝑡𝑖𝑜𝑛</m:t>
                      </m:r>
                      <m:r>
                        <a:rPr kumimoji="0" lang="en-GB"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t> </m:t>
                      </m:r>
                      <m:r>
                        <a:rPr kumimoji="0" lang="en-GB"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t>𝑃𝑟𝑒𝑠𝑠𝑢𝑟𝑒</m:t>
                      </m:r>
                    </m:oMath>
                  </m:oMathPara>
                </a14:m>
                <a:endParaRPr kumimoji="0" lang="en-US" sz="135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endParaRPr>
              </a:p>
            </p:txBody>
          </p:sp>
        </mc:Choice>
        <mc:Fallback xmlns="">
          <p:sp>
            <p:nvSpPr>
              <p:cNvPr id="11" name="TextBox 10">
                <a:extLst>
                  <a:ext uri="{FF2B5EF4-FFF2-40B4-BE49-F238E27FC236}">
                    <a16:creationId xmlns:a16="http://schemas.microsoft.com/office/drawing/2014/main" id="{11FAF129-6E75-F8B5-5F82-7D94E777B7A9}"/>
                  </a:ext>
                </a:extLst>
              </p:cNvPr>
              <p:cNvSpPr txBox="1">
                <a:spLocks noRot="1" noChangeAspect="1" noMove="1" noResize="1" noEditPoints="1" noAdjustHandles="1" noChangeArrowheads="1" noChangeShapeType="1" noTextEdit="1"/>
              </p:cNvSpPr>
              <p:nvPr/>
            </p:nvSpPr>
            <p:spPr>
              <a:xfrm>
                <a:off x="4140389" y="6517070"/>
                <a:ext cx="2277098" cy="316049"/>
              </a:xfrm>
              <a:prstGeom prst="rect">
                <a:avLst/>
              </a:prstGeom>
              <a:blipFill>
                <a:blip r:embed="rId15"/>
                <a:stretch>
                  <a:fillRect b="-3846"/>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16" name="TextBox 15">
                <a:extLst>
                  <a:ext uri="{FF2B5EF4-FFF2-40B4-BE49-F238E27FC236}">
                    <a16:creationId xmlns:a16="http://schemas.microsoft.com/office/drawing/2014/main" id="{19DF0B68-D954-F2F1-2422-EFDBED495D82}"/>
                  </a:ext>
                </a:extLst>
              </p:cNvPr>
              <p:cNvSpPr txBox="1"/>
              <p:nvPr/>
            </p:nvSpPr>
            <p:spPr>
              <a:xfrm>
                <a:off x="6333132" y="6494904"/>
                <a:ext cx="3216201" cy="316753"/>
              </a:xfrm>
              <a:prstGeom prst="rect">
                <a:avLst/>
              </a:prstGeom>
              <a:noFill/>
            </p:spPr>
            <p:txBody>
              <a:bodyPr wrap="non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sSub>
                        <m:sSubPr>
                          <m:ctrlPr>
                            <a:rPr kumimoji="0" lang="en-US"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ctrlPr>
                        </m:sSubPr>
                        <m:e>
                          <m:r>
                            <a:rPr kumimoji="0" lang="en-GB"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t>𝐷</m:t>
                          </m:r>
                        </m:e>
                        <m:sub>
                          <m:r>
                            <a:rPr kumimoji="0" lang="en-GB"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t>𝑐𝑗</m:t>
                          </m:r>
                        </m:sub>
                      </m:sSub>
                      <m:r>
                        <a:rPr kumimoji="0" lang="en-GB"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t>=</m:t>
                      </m:r>
                      <m:r>
                        <a:rPr kumimoji="0" lang="en-GB"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t>𝐷𝑒𝑡𝑜𝑛𝑎𝑡𝑖𝑜𝑛</m:t>
                      </m:r>
                      <m:r>
                        <a:rPr kumimoji="0" lang="en-GB"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t> </m:t>
                      </m:r>
                      <m:r>
                        <a:rPr kumimoji="0" lang="en-GB"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t>𝑃𝑟𝑒𝑠𝑠𝑢𝑟𝑒</m:t>
                      </m:r>
                      <m:r>
                        <a:rPr kumimoji="0" lang="en-GB"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t> </m:t>
                      </m:r>
                      <m:r>
                        <a:rPr kumimoji="0" lang="en-GB"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t>𝑎𝑡</m:t>
                      </m:r>
                      <m:r>
                        <a:rPr kumimoji="0" lang="en-GB"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t> </m:t>
                      </m:r>
                      <m:r>
                        <a:rPr kumimoji="0" lang="en-GB"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t>𝐶𝐽</m:t>
                      </m:r>
                      <m:r>
                        <a:rPr kumimoji="0" lang="en-GB"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t> </m:t>
                      </m:r>
                      <m:r>
                        <a:rPr kumimoji="0" lang="en-GB"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t>𝑝𝑙𝑎𝑛𝑒</m:t>
                      </m:r>
                    </m:oMath>
                  </m:oMathPara>
                </a14:m>
                <a:endParaRPr kumimoji="0" lang="en-US" sz="135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endParaRPr>
              </a:p>
            </p:txBody>
          </p:sp>
        </mc:Choice>
        <mc:Fallback xmlns="">
          <p:sp>
            <p:nvSpPr>
              <p:cNvPr id="16" name="TextBox 15">
                <a:extLst>
                  <a:ext uri="{FF2B5EF4-FFF2-40B4-BE49-F238E27FC236}">
                    <a16:creationId xmlns:a16="http://schemas.microsoft.com/office/drawing/2014/main" id="{19DF0B68-D954-F2F1-2422-EFDBED495D82}"/>
                  </a:ext>
                </a:extLst>
              </p:cNvPr>
              <p:cNvSpPr txBox="1">
                <a:spLocks noRot="1" noChangeAspect="1" noMove="1" noResize="1" noEditPoints="1" noAdjustHandles="1" noChangeArrowheads="1" noChangeShapeType="1" noTextEdit="1"/>
              </p:cNvSpPr>
              <p:nvPr/>
            </p:nvSpPr>
            <p:spPr>
              <a:xfrm>
                <a:off x="6333132" y="6494904"/>
                <a:ext cx="3216201" cy="316753"/>
              </a:xfrm>
              <a:prstGeom prst="rect">
                <a:avLst/>
              </a:prstGeom>
              <a:blipFill>
                <a:blip r:embed="rId16"/>
                <a:stretch>
                  <a:fillRect b="-7692"/>
                </a:stretch>
              </a:blipFill>
            </p:spPr>
            <p:txBody>
              <a:bodyPr/>
              <a:lstStyle/>
              <a:p>
                <a:r>
                  <a:rPr lang="en-US">
                    <a:noFill/>
                  </a:rPr>
                  <a:t> </a:t>
                </a:r>
              </a:p>
            </p:txBody>
          </p:sp>
        </mc:Fallback>
      </mc:AlternateContent>
      <p:sp>
        <p:nvSpPr>
          <p:cNvPr id="36" name="TextBox 35">
            <a:extLst>
              <a:ext uri="{FF2B5EF4-FFF2-40B4-BE49-F238E27FC236}">
                <a16:creationId xmlns:a16="http://schemas.microsoft.com/office/drawing/2014/main" id="{D6AE41BC-569D-2BF1-62C8-2F226BB1D20F}"/>
              </a:ext>
            </a:extLst>
          </p:cNvPr>
          <p:cNvSpPr txBox="1"/>
          <p:nvPr/>
        </p:nvSpPr>
        <p:spPr>
          <a:xfrm>
            <a:off x="2012991" y="333434"/>
            <a:ext cx="7486345" cy="523220"/>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28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rPr>
              <a:t>What is happening a detonation driving zone?</a:t>
            </a:r>
          </a:p>
        </p:txBody>
      </p:sp>
      <p:sp>
        <p:nvSpPr>
          <p:cNvPr id="37" name="TextBox 36">
            <a:extLst>
              <a:ext uri="{FF2B5EF4-FFF2-40B4-BE49-F238E27FC236}">
                <a16:creationId xmlns:a16="http://schemas.microsoft.com/office/drawing/2014/main" id="{8870D475-3B20-571D-6DC5-3FC5F4429CC7}"/>
              </a:ext>
            </a:extLst>
          </p:cNvPr>
          <p:cNvSpPr txBox="1"/>
          <p:nvPr/>
        </p:nvSpPr>
        <p:spPr>
          <a:xfrm>
            <a:off x="4921738" y="1321158"/>
            <a:ext cx="1941557" cy="369332"/>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rPr>
              <a:t>1 to 10 mm wide</a:t>
            </a:r>
          </a:p>
        </p:txBody>
      </p:sp>
      <p:sp>
        <p:nvSpPr>
          <p:cNvPr id="39" name="TextBox 38">
            <a:extLst>
              <a:ext uri="{FF2B5EF4-FFF2-40B4-BE49-F238E27FC236}">
                <a16:creationId xmlns:a16="http://schemas.microsoft.com/office/drawing/2014/main" id="{BFF90F45-E902-FF50-B107-ABF55EA624F7}"/>
              </a:ext>
            </a:extLst>
          </p:cNvPr>
          <p:cNvSpPr txBox="1"/>
          <p:nvPr/>
        </p:nvSpPr>
        <p:spPr>
          <a:xfrm flipH="1">
            <a:off x="6792025" y="1333328"/>
            <a:ext cx="1600003" cy="369332"/>
          </a:xfrm>
          <a:prstGeom prst="rect">
            <a:avLst/>
          </a:prstGeom>
          <a:noFill/>
        </p:spPr>
        <p:txBody>
          <a:bodyPr wrap="squar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rPr>
              <a:t>   &lt;1𝝁m </a:t>
            </a:r>
          </a:p>
        </p:txBody>
      </p:sp>
      <p:sp>
        <p:nvSpPr>
          <p:cNvPr id="40" name="TextBox 39">
            <a:extLst>
              <a:ext uri="{FF2B5EF4-FFF2-40B4-BE49-F238E27FC236}">
                <a16:creationId xmlns:a16="http://schemas.microsoft.com/office/drawing/2014/main" id="{437D1EC0-3ED2-FEF1-5D79-426887A062D8}"/>
              </a:ext>
            </a:extLst>
          </p:cNvPr>
          <p:cNvSpPr txBox="1"/>
          <p:nvPr/>
        </p:nvSpPr>
        <p:spPr>
          <a:xfrm>
            <a:off x="4977865" y="5937580"/>
            <a:ext cx="1165704" cy="369332"/>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rPr>
              <a:t>10 - 50𝝁s</a:t>
            </a:r>
          </a:p>
        </p:txBody>
      </p:sp>
      <p:sp>
        <p:nvSpPr>
          <p:cNvPr id="44" name="TextBox 43">
            <a:extLst>
              <a:ext uri="{FF2B5EF4-FFF2-40B4-BE49-F238E27FC236}">
                <a16:creationId xmlns:a16="http://schemas.microsoft.com/office/drawing/2014/main" id="{08BD05A9-5CA1-5C0B-0D93-F9462482D108}"/>
              </a:ext>
            </a:extLst>
          </p:cNvPr>
          <p:cNvSpPr txBox="1"/>
          <p:nvPr/>
        </p:nvSpPr>
        <p:spPr>
          <a:xfrm>
            <a:off x="2351584" y="5939988"/>
            <a:ext cx="1576072" cy="369332"/>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rPr>
              <a:t>Milliseconds+</a:t>
            </a:r>
          </a:p>
        </p:txBody>
      </p:sp>
      <p:sp>
        <p:nvSpPr>
          <p:cNvPr id="46" name="TextBox 45">
            <a:extLst>
              <a:ext uri="{FF2B5EF4-FFF2-40B4-BE49-F238E27FC236}">
                <a16:creationId xmlns:a16="http://schemas.microsoft.com/office/drawing/2014/main" id="{6642FB8F-923D-2DE0-DA04-34C0146266C3}"/>
              </a:ext>
            </a:extLst>
          </p:cNvPr>
          <p:cNvSpPr txBox="1"/>
          <p:nvPr/>
        </p:nvSpPr>
        <p:spPr>
          <a:xfrm>
            <a:off x="6927017" y="6093716"/>
            <a:ext cx="1261884" cy="369332"/>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rPr>
              <a:t>60 – 80 ns</a:t>
            </a:r>
          </a:p>
        </p:txBody>
      </p:sp>
      <p:sp>
        <p:nvSpPr>
          <p:cNvPr id="48" name="TextBox 47">
            <a:extLst>
              <a:ext uri="{FF2B5EF4-FFF2-40B4-BE49-F238E27FC236}">
                <a16:creationId xmlns:a16="http://schemas.microsoft.com/office/drawing/2014/main" id="{6B89118A-FE8D-EEDD-34FF-6F00E1EFFD78}"/>
              </a:ext>
            </a:extLst>
          </p:cNvPr>
          <p:cNvSpPr txBox="1"/>
          <p:nvPr/>
        </p:nvSpPr>
        <p:spPr>
          <a:xfrm>
            <a:off x="1775168" y="1312868"/>
            <a:ext cx="2826415" cy="369332"/>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rPr>
              <a:t>10 – 20,000 times volume</a:t>
            </a:r>
          </a:p>
        </p:txBody>
      </p:sp>
      <p:sp>
        <p:nvSpPr>
          <p:cNvPr id="14" name="TextBox 13">
            <a:extLst>
              <a:ext uri="{FF2B5EF4-FFF2-40B4-BE49-F238E27FC236}">
                <a16:creationId xmlns:a16="http://schemas.microsoft.com/office/drawing/2014/main" id="{D71DEFF0-6A34-DD82-5C5D-741C912E75BD}"/>
              </a:ext>
            </a:extLst>
          </p:cNvPr>
          <p:cNvSpPr txBox="1"/>
          <p:nvPr/>
        </p:nvSpPr>
        <p:spPr>
          <a:xfrm>
            <a:off x="6917084" y="5836629"/>
            <a:ext cx="1309974" cy="369332"/>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rPr>
              <a:t>10 - 100𝙥s</a:t>
            </a:r>
          </a:p>
        </p:txBody>
      </p:sp>
      <p:sp>
        <p:nvSpPr>
          <p:cNvPr id="18" name="TextBox 17">
            <a:extLst>
              <a:ext uri="{FF2B5EF4-FFF2-40B4-BE49-F238E27FC236}">
                <a16:creationId xmlns:a16="http://schemas.microsoft.com/office/drawing/2014/main" id="{02631F08-5323-682D-669C-6044E0EEDCA2}"/>
              </a:ext>
            </a:extLst>
          </p:cNvPr>
          <p:cNvSpPr txBox="1"/>
          <p:nvPr/>
        </p:nvSpPr>
        <p:spPr>
          <a:xfrm>
            <a:off x="10155729" y="896394"/>
            <a:ext cx="1754070" cy="369332"/>
          </a:xfrm>
          <a:prstGeom prst="rect">
            <a:avLst/>
          </a:prstGeom>
          <a:solidFill>
            <a:srgbClr val="FF0000"/>
          </a:solid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rPr>
              <a:t>NOT TO SCALE!!!</a:t>
            </a:r>
          </a:p>
        </p:txBody>
      </p:sp>
    </p:spTree>
    <p:extLst>
      <p:ext uri="{BB962C8B-B14F-4D97-AF65-F5344CB8AC3E}">
        <p14:creationId xmlns:p14="http://schemas.microsoft.com/office/powerpoint/2010/main" val="20672279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12CCA7D-38AF-4731-6EC1-082A02ADEE2E}"/>
              </a:ext>
            </a:extLst>
          </p:cNvPr>
          <p:cNvSpPr/>
          <p:nvPr/>
        </p:nvSpPr>
        <p:spPr>
          <a:xfrm>
            <a:off x="8946731" y="1879784"/>
            <a:ext cx="3069675" cy="3155036"/>
          </a:xfrm>
          <a:prstGeom prst="rect">
            <a:avLst/>
          </a:prstGeom>
          <a:solidFill>
            <a:schemeClr val="accent1">
              <a:alpha val="46039"/>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mbria Math" panose="02040503050406030204" pitchFamily="18" charset="0"/>
              <a:ea typeface="Cambria Math" panose="02040503050406030204" pitchFamily="18" charset="0"/>
              <a:cs typeface="+mn-cs"/>
            </a:endParaRPr>
          </a:p>
        </p:txBody>
      </p:sp>
      <p:sp>
        <p:nvSpPr>
          <p:cNvPr id="6" name="Trapezium 5">
            <a:extLst>
              <a:ext uri="{FF2B5EF4-FFF2-40B4-BE49-F238E27FC236}">
                <a16:creationId xmlns:a16="http://schemas.microsoft.com/office/drawing/2014/main" id="{07C5639A-4602-B0D3-F813-2E38173A10E2}"/>
              </a:ext>
            </a:extLst>
          </p:cNvPr>
          <p:cNvSpPr/>
          <p:nvPr/>
        </p:nvSpPr>
        <p:spPr>
          <a:xfrm rot="5400000">
            <a:off x="2797193" y="-335215"/>
            <a:ext cx="4712483" cy="7612944"/>
          </a:xfrm>
          <a:prstGeom prst="trapezoid">
            <a:avLst>
              <a:gd name="adj" fmla="val 16075"/>
            </a:avLst>
          </a:prstGeom>
          <a:gradFill flip="none" rotWithShape="1">
            <a:gsLst>
              <a:gs pos="0">
                <a:srgbClr val="FF0000">
                  <a:lumMod val="51000"/>
                  <a:lumOff val="49000"/>
                </a:srgbClr>
              </a:gs>
              <a:gs pos="41000">
                <a:srgbClr val="EE2846">
                  <a:alpha val="81176"/>
                </a:srgbClr>
              </a:gs>
              <a:gs pos="78000">
                <a:schemeClr val="accent2">
                  <a:lumMod val="60000"/>
                  <a:lumOff val="4000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7186D401-C8AA-8CBD-A2BD-6048F6E296C5}"/>
              </a:ext>
            </a:extLst>
          </p:cNvPr>
          <p:cNvSpPr txBox="1"/>
          <p:nvPr/>
        </p:nvSpPr>
        <p:spPr>
          <a:xfrm>
            <a:off x="8813146" y="259386"/>
            <a:ext cx="3102533" cy="120032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rPr>
              <a:t>For a non-ideal detonation, the shock front has curvature,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rPr>
              <a:t>with momentum and heat losses in the reaction zone</a:t>
            </a:r>
          </a:p>
        </p:txBody>
      </p:sp>
      <p:sp>
        <p:nvSpPr>
          <p:cNvPr id="10" name="TextBox 9">
            <a:extLst>
              <a:ext uri="{FF2B5EF4-FFF2-40B4-BE49-F238E27FC236}">
                <a16:creationId xmlns:a16="http://schemas.microsoft.com/office/drawing/2014/main" id="{0169F62F-4924-89D8-7CB8-71374E09F229}"/>
              </a:ext>
            </a:extLst>
          </p:cNvPr>
          <p:cNvSpPr txBox="1"/>
          <p:nvPr/>
        </p:nvSpPr>
        <p:spPr>
          <a:xfrm>
            <a:off x="9836264" y="5642646"/>
            <a:ext cx="1343217" cy="584775"/>
          </a:xfrm>
          <a:prstGeom prst="rect">
            <a:avLst/>
          </a:prstGeom>
          <a:solidFill>
            <a:srgbClr val="FF0000"/>
          </a:solidFill>
          <a:ln>
            <a:solidFill>
              <a:schemeClr val="tx1"/>
            </a:solidFill>
          </a:ln>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rPr>
              <a:t>Detonation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rPr>
              <a:t>Shock Front</a:t>
            </a:r>
          </a:p>
        </p:txBody>
      </p:sp>
      <mc:AlternateContent xmlns:mc="http://schemas.openxmlformats.org/markup-compatibility/2006" xmlns:a14="http://schemas.microsoft.com/office/drawing/2010/main">
        <mc:Choice Requires="a14">
          <p:sp>
            <p:nvSpPr>
              <p:cNvPr id="11" name="TextBox 10">
                <a:extLst>
                  <a:ext uri="{FF2B5EF4-FFF2-40B4-BE49-F238E27FC236}">
                    <a16:creationId xmlns:a16="http://schemas.microsoft.com/office/drawing/2014/main" id="{C1EB7C99-B2DA-3B50-8FCF-AEB223C00DED}"/>
                  </a:ext>
                </a:extLst>
              </p:cNvPr>
              <p:cNvSpPr txBox="1"/>
              <p:nvPr/>
            </p:nvSpPr>
            <p:spPr>
              <a:xfrm>
                <a:off x="5447156" y="2074876"/>
                <a:ext cx="1970026" cy="1769139"/>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rPr>
                  <a:t>End of</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rPr>
                  <a:t>Reaction Zone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rPr>
                  <a:t>Reactants Converted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rPr>
                  <a:t>to Products</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rPr>
                  <a:t>(driven by oxygen balance)</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rPr>
                  <a:t>(Governed by </a:t>
                </a:r>
                <a14:m>
                  <m:oMath xmlns:m="http://schemas.openxmlformats.org/officeDocument/2006/math">
                    <m:sSub>
                      <m:sSubPr>
                        <m:ctrlPr>
                          <a:rPr kumimoji="0" lang="en-US" sz="12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ctrlPr>
                      </m:sSubPr>
                      <m:e>
                        <m:r>
                          <m:rPr>
                            <m:sty m:val="p"/>
                          </m:rPr>
                          <a:rPr kumimoji="0" lang="el-GR" sz="12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Δ</m:t>
                        </m:r>
                        <m:r>
                          <a:rPr kumimoji="0" lang="en-GB" sz="12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𝐻</m:t>
                        </m:r>
                      </m:e>
                      <m:sub>
                        <m:r>
                          <a:rPr kumimoji="0" lang="en-GB" sz="12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𝑓</m:t>
                        </m:r>
                      </m:sub>
                    </m:sSub>
                  </m:oMath>
                </a14:m>
                <a:r>
                  <a:rPr kumimoji="0" lang="en-US" sz="120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rPr>
                  <a:t>)</a:t>
                </a:r>
              </a:p>
            </p:txBody>
          </p:sp>
        </mc:Choice>
        <mc:Fallback xmlns="">
          <p:sp>
            <p:nvSpPr>
              <p:cNvPr id="11" name="TextBox 10">
                <a:extLst>
                  <a:ext uri="{FF2B5EF4-FFF2-40B4-BE49-F238E27FC236}">
                    <a16:creationId xmlns:a16="http://schemas.microsoft.com/office/drawing/2014/main" id="{C1EB7C99-B2DA-3B50-8FCF-AEB223C00DED}"/>
                  </a:ext>
                </a:extLst>
              </p:cNvPr>
              <p:cNvSpPr txBox="1">
                <a:spLocks noRot="1" noChangeAspect="1" noMove="1" noResize="1" noEditPoints="1" noAdjustHandles="1" noChangeArrowheads="1" noChangeShapeType="1" noTextEdit="1"/>
              </p:cNvSpPr>
              <p:nvPr/>
            </p:nvSpPr>
            <p:spPr>
              <a:xfrm>
                <a:off x="5447156" y="2074876"/>
                <a:ext cx="1970026" cy="1769139"/>
              </a:xfrm>
              <a:prstGeom prst="rect">
                <a:avLst/>
              </a:prstGeom>
              <a:blipFill>
                <a:blip r:embed="rId2"/>
                <a:stretch>
                  <a:fillRect t="-1429" b="-1429"/>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16" name="TextBox 15">
                <a:extLst>
                  <a:ext uri="{FF2B5EF4-FFF2-40B4-BE49-F238E27FC236}">
                    <a16:creationId xmlns:a16="http://schemas.microsoft.com/office/drawing/2014/main" id="{276B4ACD-C180-6D34-288D-9362E6E9AF3C}"/>
                  </a:ext>
                </a:extLst>
              </p:cNvPr>
              <p:cNvSpPr txBox="1"/>
              <p:nvPr/>
            </p:nvSpPr>
            <p:spPr>
              <a:xfrm>
                <a:off x="9253825" y="2959446"/>
                <a:ext cx="501739" cy="390748"/>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sSub>
                        <m:sSubPr>
                          <m:ctrlPr>
                            <a:rPr kumimoji="0" lang="en-US" sz="1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ctrlPr>
                        </m:sSubPr>
                        <m:e>
                          <m: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𝐷</m:t>
                          </m:r>
                        </m:e>
                        <m:sub>
                          <m: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𝑝</m:t>
                          </m:r>
                        </m:sub>
                      </m:sSub>
                    </m:oMath>
                  </m:oMathPara>
                </a14:m>
                <a:endParaRPr kumimoji="0" lang="en-US" sz="180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endParaRPr>
              </a:p>
            </p:txBody>
          </p:sp>
        </mc:Choice>
        <mc:Fallback xmlns="">
          <p:sp>
            <p:nvSpPr>
              <p:cNvPr id="16" name="TextBox 15">
                <a:extLst>
                  <a:ext uri="{FF2B5EF4-FFF2-40B4-BE49-F238E27FC236}">
                    <a16:creationId xmlns:a16="http://schemas.microsoft.com/office/drawing/2014/main" id="{276B4ACD-C180-6D34-288D-9362E6E9AF3C}"/>
                  </a:ext>
                </a:extLst>
              </p:cNvPr>
              <p:cNvSpPr txBox="1">
                <a:spLocks noRot="1" noChangeAspect="1" noMove="1" noResize="1" noEditPoints="1" noAdjustHandles="1" noChangeArrowheads="1" noChangeShapeType="1" noTextEdit="1"/>
              </p:cNvSpPr>
              <p:nvPr/>
            </p:nvSpPr>
            <p:spPr>
              <a:xfrm>
                <a:off x="9253825" y="2959446"/>
                <a:ext cx="501739" cy="390748"/>
              </a:xfrm>
              <a:prstGeom prst="rect">
                <a:avLst/>
              </a:prstGeom>
              <a:blipFill>
                <a:blip r:embed="rId3"/>
                <a:stretch>
                  <a:fillRect b="-3125"/>
                </a:stretch>
              </a:blipFill>
            </p:spPr>
            <p:txBody>
              <a:bodyPr/>
              <a:lstStyle/>
              <a:p>
                <a:r>
                  <a:rPr lang="en-US">
                    <a:noFill/>
                  </a:rPr>
                  <a:t> </a:t>
                </a:r>
              </a:p>
            </p:txBody>
          </p:sp>
        </mc:Fallback>
      </mc:AlternateContent>
      <p:cxnSp>
        <p:nvCxnSpPr>
          <p:cNvPr id="17" name="Straight Arrow Connector 16">
            <a:extLst>
              <a:ext uri="{FF2B5EF4-FFF2-40B4-BE49-F238E27FC236}">
                <a16:creationId xmlns:a16="http://schemas.microsoft.com/office/drawing/2014/main" id="{EE4B60FC-514B-B361-2FF0-4A0E8FD74BB6}"/>
              </a:ext>
            </a:extLst>
          </p:cNvPr>
          <p:cNvCxnSpPr/>
          <p:nvPr/>
        </p:nvCxnSpPr>
        <p:spPr>
          <a:xfrm>
            <a:off x="9220542" y="3375582"/>
            <a:ext cx="860253" cy="0"/>
          </a:xfrm>
          <a:prstGeom prst="straightConnector1">
            <a:avLst/>
          </a:prstGeom>
          <a:ln w="76200">
            <a:solidFill>
              <a:schemeClr val="tx1"/>
            </a:solidFill>
            <a:tailEnd type="triangle"/>
          </a:ln>
        </p:spPr>
        <p:style>
          <a:lnRef idx="1">
            <a:schemeClr val="accent1"/>
          </a:lnRef>
          <a:fillRef idx="0">
            <a:schemeClr val="accent1"/>
          </a:fillRef>
          <a:effectRef idx="0">
            <a:schemeClr val="accent1"/>
          </a:effectRef>
          <a:fontRef idx="minor">
            <a:schemeClr val="tx1"/>
          </a:fontRef>
        </p:style>
      </p:cxnSp>
      <mc:AlternateContent xmlns:mc="http://schemas.openxmlformats.org/markup-compatibility/2006" xmlns:a14="http://schemas.microsoft.com/office/drawing/2010/main">
        <mc:Choice Requires="a14">
          <p:sp>
            <p:nvSpPr>
              <p:cNvPr id="23" name="TextBox 22">
                <a:extLst>
                  <a:ext uri="{FF2B5EF4-FFF2-40B4-BE49-F238E27FC236}">
                    <a16:creationId xmlns:a16="http://schemas.microsoft.com/office/drawing/2014/main" id="{DC4B1092-3F0B-A9B6-DB87-CF88B6A4BCDA}"/>
                  </a:ext>
                </a:extLst>
              </p:cNvPr>
              <p:cNvSpPr txBox="1"/>
              <p:nvPr/>
            </p:nvSpPr>
            <p:spPr>
              <a:xfrm>
                <a:off x="8245540" y="952841"/>
                <a:ext cx="501739"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sSub>
                        <m:sSubPr>
                          <m:ctrlPr>
                            <a:rPr kumimoji="0" lang="en-US" sz="1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ctrlPr>
                        </m:sSubPr>
                        <m:e>
                          <m: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𝑇</m:t>
                          </m:r>
                        </m:e>
                        <m:sub>
                          <m: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𝑖</m:t>
                          </m:r>
                        </m:sub>
                      </m:sSub>
                    </m:oMath>
                  </m:oMathPara>
                </a14:m>
                <a:endParaRPr kumimoji="0" lang="en-US" sz="180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endParaRPr>
              </a:p>
            </p:txBody>
          </p:sp>
        </mc:Choice>
        <mc:Fallback xmlns="">
          <p:sp>
            <p:nvSpPr>
              <p:cNvPr id="23" name="TextBox 22">
                <a:extLst>
                  <a:ext uri="{FF2B5EF4-FFF2-40B4-BE49-F238E27FC236}">
                    <a16:creationId xmlns:a16="http://schemas.microsoft.com/office/drawing/2014/main" id="{DC4B1092-3F0B-A9B6-DB87-CF88B6A4BCDA}"/>
                  </a:ext>
                </a:extLst>
              </p:cNvPr>
              <p:cNvSpPr txBox="1">
                <a:spLocks noRot="1" noChangeAspect="1" noMove="1" noResize="1" noEditPoints="1" noAdjustHandles="1" noChangeArrowheads="1" noChangeShapeType="1" noTextEdit="1"/>
              </p:cNvSpPr>
              <p:nvPr/>
            </p:nvSpPr>
            <p:spPr>
              <a:xfrm>
                <a:off x="8245540" y="952841"/>
                <a:ext cx="501739" cy="369332"/>
              </a:xfrm>
              <a:prstGeom prst="rect">
                <a:avLst/>
              </a:prstGeom>
              <a:blipFill>
                <a:blip r:embed="rId4"/>
                <a:stretch>
                  <a:fillRect/>
                </a:stretch>
              </a:blipFill>
            </p:spPr>
            <p:txBody>
              <a:bodyPr/>
              <a:lstStyle/>
              <a:p>
                <a:r>
                  <a:rPr lang="en-US">
                    <a:noFill/>
                  </a:rPr>
                  <a:t> </a:t>
                </a:r>
              </a:p>
            </p:txBody>
          </p:sp>
        </mc:Fallback>
      </mc:AlternateContent>
      <p:sp>
        <p:nvSpPr>
          <p:cNvPr id="24" name="TextBox 23">
            <a:extLst>
              <a:ext uri="{FF2B5EF4-FFF2-40B4-BE49-F238E27FC236}">
                <a16:creationId xmlns:a16="http://schemas.microsoft.com/office/drawing/2014/main" id="{C86D208C-6873-93EB-2F78-D3E903F0CB78}"/>
              </a:ext>
            </a:extLst>
          </p:cNvPr>
          <p:cNvSpPr txBox="1"/>
          <p:nvPr/>
        </p:nvSpPr>
        <p:spPr>
          <a:xfrm>
            <a:off x="9386982" y="2010680"/>
            <a:ext cx="2189894" cy="92333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rPr>
              <a:t>Unreacted Explosive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rPr>
              <a:t>(Initial State)</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endParaRPr>
          </a:p>
        </p:txBody>
      </p:sp>
      <mc:AlternateContent xmlns:mc="http://schemas.openxmlformats.org/markup-compatibility/2006" xmlns:a14="http://schemas.microsoft.com/office/drawing/2010/main">
        <mc:Choice Requires="a14">
          <p:sp>
            <p:nvSpPr>
              <p:cNvPr id="29" name="TextBox 28">
                <a:extLst>
                  <a:ext uri="{FF2B5EF4-FFF2-40B4-BE49-F238E27FC236}">
                    <a16:creationId xmlns:a16="http://schemas.microsoft.com/office/drawing/2014/main" id="{7B334A9B-EFA4-369B-EC50-CB788B7AEE5D}"/>
                  </a:ext>
                </a:extLst>
              </p:cNvPr>
              <p:cNvSpPr txBox="1"/>
              <p:nvPr/>
            </p:nvSpPr>
            <p:spPr>
              <a:xfrm>
                <a:off x="9886990" y="3610140"/>
                <a:ext cx="1689886" cy="738664"/>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rPr>
                  <a:t>At the shock front,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rPr>
                  <a:t>adiabatic heating of</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rPr>
                  <a:t>reactants to </a:t>
                </a:r>
                <a14:m>
                  <m:oMath xmlns:m="http://schemas.openxmlformats.org/officeDocument/2006/math">
                    <m:sSub>
                      <m:sSubPr>
                        <m:ctrlPr>
                          <a:rPr kumimoji="0" lang="en-US" sz="14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ctrlPr>
                      </m:sSubPr>
                      <m:e>
                        <m:r>
                          <a:rPr kumimoji="0" lang="en-GB" sz="14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𝑇</m:t>
                        </m:r>
                      </m:e>
                      <m:sub>
                        <m:r>
                          <a:rPr kumimoji="0" lang="en-GB" sz="14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𝑖</m:t>
                        </m:r>
                      </m:sub>
                    </m:sSub>
                  </m:oMath>
                </a14:m>
                <a:r>
                  <a:rPr kumimoji="0" lang="en-US" sz="140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rPr>
                  <a:t> </a:t>
                </a:r>
              </a:p>
            </p:txBody>
          </p:sp>
        </mc:Choice>
        <mc:Fallback xmlns="">
          <p:sp>
            <p:nvSpPr>
              <p:cNvPr id="29" name="TextBox 28">
                <a:extLst>
                  <a:ext uri="{FF2B5EF4-FFF2-40B4-BE49-F238E27FC236}">
                    <a16:creationId xmlns:a16="http://schemas.microsoft.com/office/drawing/2014/main" id="{7B334A9B-EFA4-369B-EC50-CB788B7AEE5D}"/>
                  </a:ext>
                </a:extLst>
              </p:cNvPr>
              <p:cNvSpPr txBox="1">
                <a:spLocks noRot="1" noChangeAspect="1" noMove="1" noResize="1" noEditPoints="1" noAdjustHandles="1" noChangeArrowheads="1" noChangeShapeType="1" noTextEdit="1"/>
              </p:cNvSpPr>
              <p:nvPr/>
            </p:nvSpPr>
            <p:spPr>
              <a:xfrm>
                <a:off x="9886990" y="3610140"/>
                <a:ext cx="1689886" cy="738664"/>
              </a:xfrm>
              <a:prstGeom prst="rect">
                <a:avLst/>
              </a:prstGeom>
              <a:blipFill>
                <a:blip r:embed="rId5"/>
                <a:stretch>
                  <a:fillRect l="-746" t="-1695" r="-746" b="-8475"/>
                </a:stretch>
              </a:blipFill>
            </p:spPr>
            <p:txBody>
              <a:bodyPr/>
              <a:lstStyle/>
              <a:p>
                <a:r>
                  <a:rPr lang="en-US">
                    <a:noFill/>
                  </a:rPr>
                  <a:t> </a:t>
                </a:r>
              </a:p>
            </p:txBody>
          </p:sp>
        </mc:Fallback>
      </mc:AlternateContent>
      <p:sp>
        <p:nvSpPr>
          <p:cNvPr id="31" name="TextBox 30">
            <a:extLst>
              <a:ext uri="{FF2B5EF4-FFF2-40B4-BE49-F238E27FC236}">
                <a16:creationId xmlns:a16="http://schemas.microsoft.com/office/drawing/2014/main" id="{F3B4A981-BBC8-986D-4283-D6F3E95BBC1C}"/>
              </a:ext>
            </a:extLst>
          </p:cNvPr>
          <p:cNvSpPr txBox="1"/>
          <p:nvPr/>
        </p:nvSpPr>
        <p:spPr>
          <a:xfrm>
            <a:off x="2579041" y="3034657"/>
            <a:ext cx="2213426" cy="646331"/>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rPr>
              <a:t>Expanding</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rPr>
              <a:t>Detonation Products</a:t>
            </a:r>
          </a:p>
        </p:txBody>
      </p:sp>
      <mc:AlternateContent xmlns:mc="http://schemas.openxmlformats.org/markup-compatibility/2006" xmlns:a14="http://schemas.microsoft.com/office/drawing/2010/main">
        <mc:Choice Requires="a14">
          <p:sp>
            <p:nvSpPr>
              <p:cNvPr id="35" name="TextBox 34">
                <a:extLst>
                  <a:ext uri="{FF2B5EF4-FFF2-40B4-BE49-F238E27FC236}">
                    <a16:creationId xmlns:a16="http://schemas.microsoft.com/office/drawing/2014/main" id="{28A37084-062E-D5FB-99DE-51EA85EA4B14}"/>
                  </a:ext>
                </a:extLst>
              </p:cNvPr>
              <p:cNvSpPr txBox="1"/>
              <p:nvPr/>
            </p:nvSpPr>
            <p:spPr>
              <a:xfrm>
                <a:off x="1894617" y="1492169"/>
                <a:ext cx="2179123" cy="64633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sSub>
                        <m:sSubPr>
                          <m:ctrlPr>
                            <a:rPr kumimoji="0" lang="en-US" sz="1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ctrlPr>
                        </m:sSubPr>
                        <m:e>
                          <m: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𝑂</m:t>
                          </m:r>
                        </m:e>
                        <m:sub>
                          <m: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2</m:t>
                          </m:r>
                        </m:sub>
                      </m:sSub>
                      <m: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 </m:t>
                      </m:r>
                      <m:sSub>
                        <m:sSubPr>
                          <m:ctrlP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ctrlPr>
                        </m:sSubPr>
                        <m:e>
                          <m: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𝐶𝑂</m:t>
                          </m:r>
                        </m:e>
                        <m:sub>
                          <m: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2</m:t>
                          </m:r>
                        </m:sub>
                      </m:sSub>
                      <m: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 </m:t>
                      </m:r>
                      <m:sSub>
                        <m:sSubPr>
                          <m:ctrlP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ctrlPr>
                        </m:sSubPr>
                        <m:e>
                          <m: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𝐻</m:t>
                          </m:r>
                        </m:e>
                        <m:sub>
                          <m: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2</m:t>
                          </m:r>
                        </m:sub>
                      </m:sSub>
                      <m: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𝑂</m:t>
                      </m:r>
                      <m: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 </m:t>
                      </m:r>
                    </m:oMath>
                  </m:oMathPara>
                </a14:m>
                <a:endParaRPr kumimoji="0" lang="en-GB" sz="1800" b="0" i="1"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rPr>
                  <a:t>react with additives </a:t>
                </a:r>
              </a:p>
            </p:txBody>
          </p:sp>
        </mc:Choice>
        <mc:Fallback xmlns="">
          <p:sp>
            <p:nvSpPr>
              <p:cNvPr id="35" name="TextBox 34">
                <a:extLst>
                  <a:ext uri="{FF2B5EF4-FFF2-40B4-BE49-F238E27FC236}">
                    <a16:creationId xmlns:a16="http://schemas.microsoft.com/office/drawing/2014/main" id="{28A37084-062E-D5FB-99DE-51EA85EA4B14}"/>
                  </a:ext>
                </a:extLst>
              </p:cNvPr>
              <p:cNvSpPr txBox="1">
                <a:spLocks noRot="1" noChangeAspect="1" noMove="1" noResize="1" noEditPoints="1" noAdjustHandles="1" noChangeArrowheads="1" noChangeShapeType="1" noTextEdit="1"/>
              </p:cNvSpPr>
              <p:nvPr/>
            </p:nvSpPr>
            <p:spPr>
              <a:xfrm>
                <a:off x="1894617" y="1492169"/>
                <a:ext cx="2179123" cy="646331"/>
              </a:xfrm>
              <a:prstGeom prst="rect">
                <a:avLst/>
              </a:prstGeom>
              <a:blipFill>
                <a:blip r:embed="rId6"/>
                <a:stretch>
                  <a:fillRect l="-2907" r="-1744" b="-13462"/>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36" name="TextBox 35">
                <a:extLst>
                  <a:ext uri="{FF2B5EF4-FFF2-40B4-BE49-F238E27FC236}">
                    <a16:creationId xmlns:a16="http://schemas.microsoft.com/office/drawing/2014/main" id="{5E5AF877-19B4-88D3-6F28-CF88507F646E}"/>
                  </a:ext>
                </a:extLst>
              </p:cNvPr>
              <p:cNvSpPr txBox="1"/>
              <p:nvPr/>
            </p:nvSpPr>
            <p:spPr>
              <a:xfrm>
                <a:off x="1429957" y="2319043"/>
                <a:ext cx="2127827" cy="64633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sSub>
                        <m:sSubPr>
                          <m:ctrlP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ctrlPr>
                        </m:sSubPr>
                        <m:e>
                          <m: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𝐶𝑂</m:t>
                          </m:r>
                        </m:e>
                        <m:sub>
                          <m: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2</m:t>
                          </m:r>
                        </m:sub>
                      </m:sSub>
                      <m: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 </m:t>
                      </m:r>
                      <m:sSub>
                        <m:sSubPr>
                          <m:ctrlP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ctrlPr>
                        </m:sSubPr>
                        <m:e>
                          <m: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𝐻</m:t>
                          </m:r>
                        </m:e>
                        <m:sub>
                          <m: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2</m:t>
                          </m:r>
                        </m:sub>
                      </m:sSub>
                      <m: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𝑂</m:t>
                      </m:r>
                      <m: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 </m:t>
                      </m:r>
                    </m:oMath>
                  </m:oMathPara>
                </a14:m>
                <a:endParaRPr kumimoji="0" lang="en-GB" sz="1800" b="0" i="1"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rPr>
                  <a:t>react with additives</a:t>
                </a:r>
              </a:p>
            </p:txBody>
          </p:sp>
        </mc:Choice>
        <mc:Fallback xmlns="">
          <p:sp>
            <p:nvSpPr>
              <p:cNvPr id="36" name="TextBox 35">
                <a:extLst>
                  <a:ext uri="{FF2B5EF4-FFF2-40B4-BE49-F238E27FC236}">
                    <a16:creationId xmlns:a16="http://schemas.microsoft.com/office/drawing/2014/main" id="{5E5AF877-19B4-88D3-6F28-CF88507F646E}"/>
                  </a:ext>
                </a:extLst>
              </p:cNvPr>
              <p:cNvSpPr txBox="1">
                <a:spLocks noRot="1" noChangeAspect="1" noMove="1" noResize="1" noEditPoints="1" noAdjustHandles="1" noChangeArrowheads="1" noChangeShapeType="1" noTextEdit="1"/>
              </p:cNvSpPr>
              <p:nvPr/>
            </p:nvSpPr>
            <p:spPr>
              <a:xfrm>
                <a:off x="1429957" y="2319043"/>
                <a:ext cx="2127827" cy="646331"/>
              </a:xfrm>
              <a:prstGeom prst="rect">
                <a:avLst/>
              </a:prstGeom>
              <a:blipFill>
                <a:blip r:embed="rId7"/>
                <a:stretch>
                  <a:fillRect l="-2367" r="-1183" b="-13462"/>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37" name="TextBox 36">
                <a:extLst>
                  <a:ext uri="{FF2B5EF4-FFF2-40B4-BE49-F238E27FC236}">
                    <a16:creationId xmlns:a16="http://schemas.microsoft.com/office/drawing/2014/main" id="{864865F6-0EF3-77A7-82C4-587F4AF04B4F}"/>
                  </a:ext>
                </a:extLst>
              </p:cNvPr>
              <p:cNvSpPr txBox="1"/>
              <p:nvPr/>
            </p:nvSpPr>
            <p:spPr>
              <a:xfrm>
                <a:off x="1500722" y="3785079"/>
                <a:ext cx="2127827" cy="64633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𝐶𝑂</m:t>
                      </m:r>
                      <m: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 </m:t>
                      </m:r>
                      <m:sSub>
                        <m:sSubPr>
                          <m:ctrlP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ctrlPr>
                        </m:sSubPr>
                        <m:e>
                          <m: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𝐻</m:t>
                          </m:r>
                        </m:e>
                        <m:sub>
                          <m: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2</m:t>
                          </m:r>
                        </m:sub>
                      </m:sSub>
                      <m: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𝑂</m:t>
                      </m:r>
                    </m:oMath>
                  </m:oMathPara>
                </a14:m>
                <a:endParaRPr kumimoji="0" lang="en-GB" sz="180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rPr>
                  <a:t>react with additives</a:t>
                </a:r>
              </a:p>
            </p:txBody>
          </p:sp>
        </mc:Choice>
        <mc:Fallback xmlns="">
          <p:sp>
            <p:nvSpPr>
              <p:cNvPr id="37" name="TextBox 36">
                <a:extLst>
                  <a:ext uri="{FF2B5EF4-FFF2-40B4-BE49-F238E27FC236}">
                    <a16:creationId xmlns:a16="http://schemas.microsoft.com/office/drawing/2014/main" id="{864865F6-0EF3-77A7-82C4-587F4AF04B4F}"/>
                  </a:ext>
                </a:extLst>
              </p:cNvPr>
              <p:cNvSpPr txBox="1">
                <a:spLocks noRot="1" noChangeAspect="1" noMove="1" noResize="1" noEditPoints="1" noAdjustHandles="1" noChangeArrowheads="1" noChangeShapeType="1" noTextEdit="1"/>
              </p:cNvSpPr>
              <p:nvPr/>
            </p:nvSpPr>
            <p:spPr>
              <a:xfrm>
                <a:off x="1500722" y="3785079"/>
                <a:ext cx="2127827" cy="646331"/>
              </a:xfrm>
              <a:prstGeom prst="rect">
                <a:avLst/>
              </a:prstGeom>
              <a:blipFill>
                <a:blip r:embed="rId8"/>
                <a:stretch>
                  <a:fillRect l="-2381" r="-1190" b="-13725"/>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38" name="TextBox 37">
                <a:extLst>
                  <a:ext uri="{FF2B5EF4-FFF2-40B4-BE49-F238E27FC236}">
                    <a16:creationId xmlns:a16="http://schemas.microsoft.com/office/drawing/2014/main" id="{2D949407-CB96-B33F-2D23-549CEB5C927B}"/>
                  </a:ext>
                </a:extLst>
              </p:cNvPr>
              <p:cNvSpPr txBox="1"/>
              <p:nvPr/>
            </p:nvSpPr>
            <p:spPr>
              <a:xfrm>
                <a:off x="2187320" y="4955424"/>
                <a:ext cx="769506"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𝐶</m:t>
                      </m:r>
                      <m: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 </m:t>
                      </m:r>
                      <m: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𝐶𝑂</m:t>
                      </m:r>
                    </m:oMath>
                  </m:oMathPara>
                </a14:m>
                <a:endParaRPr kumimoji="0" lang="en-GB" sz="1800" b="0" i="1"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endParaRPr>
              </a:p>
            </p:txBody>
          </p:sp>
        </mc:Choice>
        <mc:Fallback xmlns="">
          <p:sp>
            <p:nvSpPr>
              <p:cNvPr id="38" name="TextBox 37">
                <a:extLst>
                  <a:ext uri="{FF2B5EF4-FFF2-40B4-BE49-F238E27FC236}">
                    <a16:creationId xmlns:a16="http://schemas.microsoft.com/office/drawing/2014/main" id="{2D949407-CB96-B33F-2D23-549CEB5C927B}"/>
                  </a:ext>
                </a:extLst>
              </p:cNvPr>
              <p:cNvSpPr txBox="1">
                <a:spLocks noRot="1" noChangeAspect="1" noMove="1" noResize="1" noEditPoints="1" noAdjustHandles="1" noChangeArrowheads="1" noChangeShapeType="1" noTextEdit="1"/>
              </p:cNvSpPr>
              <p:nvPr/>
            </p:nvSpPr>
            <p:spPr>
              <a:xfrm>
                <a:off x="2187320" y="4955424"/>
                <a:ext cx="769506" cy="369332"/>
              </a:xfrm>
              <a:prstGeom prst="rect">
                <a:avLst/>
              </a:prstGeom>
              <a:blipFill>
                <a:blip r:embed="rId9"/>
                <a:stretch>
                  <a:fillRect/>
                </a:stretch>
              </a:blipFill>
            </p:spPr>
            <p:txBody>
              <a:bodyPr/>
              <a:lstStyle/>
              <a:p>
                <a:r>
                  <a:rPr lang="en-US">
                    <a:noFill/>
                  </a:rPr>
                  <a:t> </a:t>
                </a:r>
              </a:p>
            </p:txBody>
          </p:sp>
        </mc:Fallback>
      </mc:AlternateContent>
      <p:sp>
        <p:nvSpPr>
          <p:cNvPr id="39" name="TextBox 38">
            <a:extLst>
              <a:ext uri="{FF2B5EF4-FFF2-40B4-BE49-F238E27FC236}">
                <a16:creationId xmlns:a16="http://schemas.microsoft.com/office/drawing/2014/main" id="{38E4D89D-AA7D-BA4D-A326-E7B548934872}"/>
              </a:ext>
            </a:extLst>
          </p:cNvPr>
          <p:cNvSpPr txBox="1"/>
          <p:nvPr/>
        </p:nvSpPr>
        <p:spPr>
          <a:xfrm>
            <a:off x="7640941" y="5600613"/>
            <a:ext cx="1853408" cy="646331"/>
          </a:xfrm>
          <a:prstGeom prst="rect">
            <a:avLst/>
          </a:prstGeom>
          <a:solidFill>
            <a:schemeClr val="accent2">
              <a:lumMod val="40000"/>
              <a:lumOff val="60000"/>
            </a:schemeClr>
          </a:solidFill>
          <a:ln>
            <a:solidFill>
              <a:schemeClr val="tx1"/>
            </a:solidFill>
          </a:ln>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rPr>
              <a:t>Detonation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rPr>
              <a:t>Driving Zone</a:t>
            </a:r>
          </a:p>
        </p:txBody>
      </p:sp>
      <p:sp>
        <p:nvSpPr>
          <p:cNvPr id="40" name="TextBox 39">
            <a:extLst>
              <a:ext uri="{FF2B5EF4-FFF2-40B4-BE49-F238E27FC236}">
                <a16:creationId xmlns:a16="http://schemas.microsoft.com/office/drawing/2014/main" id="{3460E253-1CB4-6BB1-33CC-49CE00B2E929}"/>
              </a:ext>
            </a:extLst>
          </p:cNvPr>
          <p:cNvSpPr txBox="1"/>
          <p:nvPr/>
        </p:nvSpPr>
        <p:spPr>
          <a:xfrm>
            <a:off x="4686102" y="5904255"/>
            <a:ext cx="1544145" cy="646331"/>
          </a:xfrm>
          <a:prstGeom prst="rect">
            <a:avLst/>
          </a:prstGeom>
          <a:gradFill flip="none" rotWithShape="1">
            <a:gsLst>
              <a:gs pos="0">
                <a:srgbClr val="FF0000"/>
              </a:gs>
              <a:gs pos="48000">
                <a:schemeClr val="accent2">
                  <a:lumMod val="97000"/>
                  <a:lumOff val="3000"/>
                </a:schemeClr>
              </a:gs>
              <a:gs pos="100000">
                <a:schemeClr val="accent2">
                  <a:lumMod val="60000"/>
                  <a:lumOff val="40000"/>
                </a:schemeClr>
              </a:gs>
            </a:gsLst>
            <a:lin ang="0" scaled="1"/>
            <a:tileRect/>
          </a:gradFill>
          <a:ln>
            <a:solidFill>
              <a:schemeClr val="tx1"/>
            </a:solidFill>
          </a:ln>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rPr>
              <a:t>Non-Driving Zones</a:t>
            </a:r>
          </a:p>
        </p:txBody>
      </p:sp>
      <p:cxnSp>
        <p:nvCxnSpPr>
          <p:cNvPr id="45" name="Straight Connector 44">
            <a:extLst>
              <a:ext uri="{FF2B5EF4-FFF2-40B4-BE49-F238E27FC236}">
                <a16:creationId xmlns:a16="http://schemas.microsoft.com/office/drawing/2014/main" id="{97229C2B-5E2A-9E78-7525-C631BD967071}"/>
              </a:ext>
            </a:extLst>
          </p:cNvPr>
          <p:cNvCxnSpPr>
            <a:cxnSpLocks/>
          </p:cNvCxnSpPr>
          <p:nvPr/>
        </p:nvCxnSpPr>
        <p:spPr>
          <a:xfrm>
            <a:off x="8777695" y="1836229"/>
            <a:ext cx="3238711" cy="0"/>
          </a:xfrm>
          <a:prstGeom prst="line">
            <a:avLst/>
          </a:prstGeom>
          <a:ln w="762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E6164A0A-6A1B-5C10-1FF4-80A533160711}"/>
              </a:ext>
            </a:extLst>
          </p:cNvPr>
          <p:cNvCxnSpPr>
            <a:cxnSpLocks/>
          </p:cNvCxnSpPr>
          <p:nvPr/>
        </p:nvCxnSpPr>
        <p:spPr>
          <a:xfrm>
            <a:off x="8767625" y="5067250"/>
            <a:ext cx="3248781" cy="0"/>
          </a:xfrm>
          <a:prstGeom prst="line">
            <a:avLst/>
          </a:prstGeom>
          <a:ln w="76200">
            <a:solidFill>
              <a:schemeClr val="tx1"/>
            </a:solidFill>
          </a:ln>
        </p:spPr>
        <p:style>
          <a:lnRef idx="1">
            <a:schemeClr val="accent1"/>
          </a:lnRef>
          <a:fillRef idx="0">
            <a:schemeClr val="accent1"/>
          </a:fillRef>
          <a:effectRef idx="0">
            <a:schemeClr val="accent1"/>
          </a:effectRef>
          <a:fontRef idx="minor">
            <a:schemeClr val="tx1"/>
          </a:fontRef>
        </p:style>
      </p:cxnSp>
      <p:sp>
        <p:nvSpPr>
          <p:cNvPr id="51" name="Block Arc 50">
            <a:extLst>
              <a:ext uri="{FF2B5EF4-FFF2-40B4-BE49-F238E27FC236}">
                <a16:creationId xmlns:a16="http://schemas.microsoft.com/office/drawing/2014/main" id="{13793BCA-9AE7-A074-28C9-066244AF0DAC}"/>
              </a:ext>
            </a:extLst>
          </p:cNvPr>
          <p:cNvSpPr/>
          <p:nvPr/>
        </p:nvSpPr>
        <p:spPr>
          <a:xfrm rot="5238730">
            <a:off x="6669402" y="2965004"/>
            <a:ext cx="2606979" cy="957577"/>
          </a:xfrm>
          <a:prstGeom prst="blockArc">
            <a:avLst>
              <a:gd name="adj1" fmla="val 10958229"/>
              <a:gd name="adj2" fmla="val 0"/>
              <a:gd name="adj3" fmla="val 25000"/>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3" name="Block Arc 52">
            <a:extLst>
              <a:ext uri="{FF2B5EF4-FFF2-40B4-BE49-F238E27FC236}">
                <a16:creationId xmlns:a16="http://schemas.microsoft.com/office/drawing/2014/main" id="{9F5F4882-792D-5697-8B86-E2CC7422DE48}"/>
              </a:ext>
            </a:extLst>
          </p:cNvPr>
          <p:cNvSpPr/>
          <p:nvPr/>
        </p:nvSpPr>
        <p:spPr>
          <a:xfrm rot="20081103">
            <a:off x="7915690" y="1829521"/>
            <a:ext cx="1044343" cy="658526"/>
          </a:xfrm>
          <a:prstGeom prst="blockArc">
            <a:avLst>
              <a:gd name="adj1" fmla="val 10655574"/>
              <a:gd name="adj2" fmla="val 21485079"/>
              <a:gd name="adj3" fmla="val 36758"/>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4" name="Block Arc 53">
            <a:extLst>
              <a:ext uri="{FF2B5EF4-FFF2-40B4-BE49-F238E27FC236}">
                <a16:creationId xmlns:a16="http://schemas.microsoft.com/office/drawing/2014/main" id="{E6E6A8B0-CA86-A32A-F0B2-71D4EB4115DC}"/>
              </a:ext>
            </a:extLst>
          </p:cNvPr>
          <p:cNvSpPr/>
          <p:nvPr/>
        </p:nvSpPr>
        <p:spPr>
          <a:xfrm rot="11604588">
            <a:off x="8026522" y="4279429"/>
            <a:ext cx="1011122" cy="834840"/>
          </a:xfrm>
          <a:prstGeom prst="blockArc">
            <a:avLst>
              <a:gd name="adj1" fmla="val 11758357"/>
              <a:gd name="adj2" fmla="val 0"/>
              <a:gd name="adj3" fmla="val 25000"/>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5" name="Block Arc 54">
            <a:extLst>
              <a:ext uri="{FF2B5EF4-FFF2-40B4-BE49-F238E27FC236}">
                <a16:creationId xmlns:a16="http://schemas.microsoft.com/office/drawing/2014/main" id="{B9213A8C-644B-ADA6-A434-32550660318D}"/>
              </a:ext>
            </a:extLst>
          </p:cNvPr>
          <p:cNvSpPr/>
          <p:nvPr/>
        </p:nvSpPr>
        <p:spPr>
          <a:xfrm rot="5400000">
            <a:off x="2551732" y="3063430"/>
            <a:ext cx="4372460" cy="769506"/>
          </a:xfrm>
          <a:prstGeom prst="blockArc">
            <a:avLst>
              <a:gd name="adj1" fmla="val 11065023"/>
              <a:gd name="adj2" fmla="val 21481347"/>
              <a:gd name="adj3" fmla="val 0"/>
            </a:avLst>
          </a:prstGeom>
          <a:solidFill>
            <a:schemeClr val="tx1">
              <a:lumMod val="75000"/>
              <a:lumOff val="25000"/>
            </a:schemeClr>
          </a:solid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mc:AlternateContent xmlns:mc="http://schemas.openxmlformats.org/markup-compatibility/2006" xmlns:a14="http://schemas.microsoft.com/office/drawing/2010/main">
        <mc:Choice Requires="a14">
          <p:sp>
            <p:nvSpPr>
              <p:cNvPr id="19" name="TextBox 18">
                <a:extLst>
                  <a:ext uri="{FF2B5EF4-FFF2-40B4-BE49-F238E27FC236}">
                    <a16:creationId xmlns:a16="http://schemas.microsoft.com/office/drawing/2014/main" id="{55FE7776-5DF9-9649-BF6C-7FFE9FA9DB79}"/>
                  </a:ext>
                </a:extLst>
              </p:cNvPr>
              <p:cNvSpPr txBox="1"/>
              <p:nvPr/>
            </p:nvSpPr>
            <p:spPr>
              <a:xfrm>
                <a:off x="6522622" y="4269699"/>
                <a:ext cx="1450269"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𝑆𝑜𝑛𝑖𝑐</m:t>
                      </m:r>
                      <m: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 </m:t>
                      </m:r>
                      <m: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𝐿𝑜𝑐𝑢𝑠</m:t>
                      </m:r>
                    </m:oMath>
                  </m:oMathPara>
                </a14:m>
                <a:endParaRPr kumimoji="0" lang="en-US" sz="180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endParaRPr>
              </a:p>
            </p:txBody>
          </p:sp>
        </mc:Choice>
        <mc:Fallback xmlns="">
          <p:sp>
            <p:nvSpPr>
              <p:cNvPr id="19" name="TextBox 18">
                <a:extLst>
                  <a:ext uri="{FF2B5EF4-FFF2-40B4-BE49-F238E27FC236}">
                    <a16:creationId xmlns:a16="http://schemas.microsoft.com/office/drawing/2014/main" id="{55FE7776-5DF9-9649-BF6C-7FFE9FA9DB79}"/>
                  </a:ext>
                </a:extLst>
              </p:cNvPr>
              <p:cNvSpPr txBox="1">
                <a:spLocks noRot="1" noChangeAspect="1" noMove="1" noResize="1" noEditPoints="1" noAdjustHandles="1" noChangeArrowheads="1" noChangeShapeType="1" noTextEdit="1"/>
              </p:cNvSpPr>
              <p:nvPr/>
            </p:nvSpPr>
            <p:spPr>
              <a:xfrm>
                <a:off x="6522622" y="4269699"/>
                <a:ext cx="1450269" cy="369332"/>
              </a:xfrm>
              <a:prstGeom prst="rect">
                <a:avLst/>
              </a:prstGeom>
              <a:blipFill>
                <a:blip r:embed="rId10"/>
                <a:stretch>
                  <a:fillRect b="-16667"/>
                </a:stretch>
              </a:blipFill>
            </p:spPr>
            <p:txBody>
              <a:bodyPr/>
              <a:lstStyle/>
              <a:p>
                <a:r>
                  <a:rPr lang="en-US">
                    <a:noFill/>
                  </a:rPr>
                  <a:t> </a:t>
                </a:r>
              </a:p>
            </p:txBody>
          </p:sp>
        </mc:Fallback>
      </mc:AlternateContent>
      <p:cxnSp>
        <p:nvCxnSpPr>
          <p:cNvPr id="57" name="Straight Arrow Connector 56">
            <a:extLst>
              <a:ext uri="{FF2B5EF4-FFF2-40B4-BE49-F238E27FC236}">
                <a16:creationId xmlns:a16="http://schemas.microsoft.com/office/drawing/2014/main" id="{214F2CF3-7564-C177-EBD6-136D2F51C62B}"/>
              </a:ext>
            </a:extLst>
          </p:cNvPr>
          <p:cNvCxnSpPr/>
          <p:nvPr/>
        </p:nvCxnSpPr>
        <p:spPr>
          <a:xfrm flipH="1" flipV="1">
            <a:off x="5122715" y="2119284"/>
            <a:ext cx="660101" cy="214561"/>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58" name="Straight Arrow Connector 57">
            <a:extLst>
              <a:ext uri="{FF2B5EF4-FFF2-40B4-BE49-F238E27FC236}">
                <a16:creationId xmlns:a16="http://schemas.microsoft.com/office/drawing/2014/main" id="{CEF1EC2C-FD6F-7F3A-ADAC-D733139A6586}"/>
              </a:ext>
            </a:extLst>
          </p:cNvPr>
          <p:cNvCxnSpPr>
            <a:cxnSpLocks/>
          </p:cNvCxnSpPr>
          <p:nvPr/>
        </p:nvCxnSpPr>
        <p:spPr>
          <a:xfrm flipV="1">
            <a:off x="7512614" y="3838158"/>
            <a:ext cx="848868" cy="446256"/>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61" name="Straight Arrow Connector 60">
            <a:extLst>
              <a:ext uri="{FF2B5EF4-FFF2-40B4-BE49-F238E27FC236}">
                <a16:creationId xmlns:a16="http://schemas.microsoft.com/office/drawing/2014/main" id="{1838A6C8-7458-1FF1-CEF6-022637BC1664}"/>
              </a:ext>
            </a:extLst>
          </p:cNvPr>
          <p:cNvCxnSpPr>
            <a:cxnSpLocks/>
          </p:cNvCxnSpPr>
          <p:nvPr/>
        </p:nvCxnSpPr>
        <p:spPr>
          <a:xfrm flipV="1">
            <a:off x="8477837" y="4094154"/>
            <a:ext cx="237338" cy="1462906"/>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63" name="Straight Arrow Connector 62">
            <a:extLst>
              <a:ext uri="{FF2B5EF4-FFF2-40B4-BE49-F238E27FC236}">
                <a16:creationId xmlns:a16="http://schemas.microsoft.com/office/drawing/2014/main" id="{E42C0325-765B-AA35-C79C-84D7883BC284}"/>
              </a:ext>
            </a:extLst>
          </p:cNvPr>
          <p:cNvCxnSpPr>
            <a:cxnSpLocks/>
            <a:stCxn id="40" idx="0"/>
          </p:cNvCxnSpPr>
          <p:nvPr/>
        </p:nvCxnSpPr>
        <p:spPr>
          <a:xfrm flipV="1">
            <a:off x="5458175" y="4563857"/>
            <a:ext cx="755492" cy="1340398"/>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65" name="Straight Arrow Connector 64">
            <a:extLst>
              <a:ext uri="{FF2B5EF4-FFF2-40B4-BE49-F238E27FC236}">
                <a16:creationId xmlns:a16="http://schemas.microsoft.com/office/drawing/2014/main" id="{3789128C-2C07-82BA-AF80-37A0CCB80287}"/>
              </a:ext>
            </a:extLst>
          </p:cNvPr>
          <p:cNvCxnSpPr>
            <a:cxnSpLocks/>
          </p:cNvCxnSpPr>
          <p:nvPr/>
        </p:nvCxnSpPr>
        <p:spPr>
          <a:xfrm flipH="1" flipV="1">
            <a:off x="9112154" y="3757813"/>
            <a:ext cx="1419207" cy="1884833"/>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mc:AlternateContent xmlns:mc="http://schemas.openxmlformats.org/markup-compatibility/2006" xmlns:a14="http://schemas.microsoft.com/office/drawing/2010/main">
        <mc:Choice Requires="a14">
          <p:sp>
            <p:nvSpPr>
              <p:cNvPr id="2" name="TextBox 1">
                <a:extLst>
                  <a:ext uri="{FF2B5EF4-FFF2-40B4-BE49-F238E27FC236}">
                    <a16:creationId xmlns:a16="http://schemas.microsoft.com/office/drawing/2014/main" id="{C43368A6-1219-FF36-AD63-17B128741946}"/>
                  </a:ext>
                </a:extLst>
              </p:cNvPr>
              <p:cNvSpPr txBox="1"/>
              <p:nvPr/>
            </p:nvSpPr>
            <p:spPr>
              <a:xfrm>
                <a:off x="7640941" y="2672147"/>
                <a:ext cx="6099462" cy="27533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sSub>
                        <m:sSubPr>
                          <m:ctrlPr>
                            <a:rPr kumimoji="0" lang="en-US" sz="1100" b="0" i="1" u="none" strike="noStrike" kern="1200" cap="none" spc="0" normalizeH="0" baseline="0" noProof="0" smtClean="0">
                              <a:ln>
                                <a:noFill/>
                              </a:ln>
                              <a:solidFill>
                                <a:srgbClr val="836967"/>
                              </a:solidFill>
                              <a:effectLst/>
                              <a:uLnTx/>
                              <a:uFillTx/>
                              <a:latin typeface="Cambria Math" panose="02040503050406030204" pitchFamily="18" charset="0"/>
                              <a:ea typeface="+mn-ea"/>
                              <a:cs typeface="+mn-cs"/>
                            </a:rPr>
                          </m:ctrlPr>
                        </m:sSubPr>
                        <m:e>
                          <m:r>
                            <a:rPr kumimoji="0" lang="en-US" sz="11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t>𝐶</m:t>
                          </m:r>
                        </m:e>
                        <m:sub>
                          <m:r>
                            <a:rPr kumimoji="0" lang="en-US" sz="11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t>𝑎</m:t>
                          </m:r>
                        </m:sub>
                      </m:sSub>
                      <m:sSub>
                        <m:sSubPr>
                          <m:ctrlPr>
                            <a:rPr kumimoji="0" lang="en-US" sz="1100" b="0" i="1" u="none" strike="noStrike" kern="1200" cap="none" spc="0" normalizeH="0" baseline="0" noProof="0">
                              <a:ln>
                                <a:noFill/>
                              </a:ln>
                              <a:solidFill>
                                <a:srgbClr val="836967"/>
                              </a:solidFill>
                              <a:effectLst/>
                              <a:uLnTx/>
                              <a:uFillTx/>
                              <a:latin typeface="Cambria Math" panose="02040503050406030204" pitchFamily="18" charset="0"/>
                              <a:ea typeface="+mn-ea"/>
                              <a:cs typeface="+mn-cs"/>
                            </a:rPr>
                          </m:ctrlPr>
                        </m:sSubPr>
                        <m:e>
                          <m:r>
                            <a:rPr kumimoji="0" lang="en-US" sz="11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t>𝐻</m:t>
                          </m:r>
                        </m:e>
                        <m:sub>
                          <m:r>
                            <a:rPr kumimoji="0" lang="en-US" sz="11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t>𝑏</m:t>
                          </m:r>
                        </m:sub>
                      </m:sSub>
                      <m:sSub>
                        <m:sSubPr>
                          <m:ctrlPr>
                            <a:rPr kumimoji="0" lang="en-US" sz="1100" b="0" i="1" u="none" strike="noStrike" kern="1200" cap="none" spc="0" normalizeH="0" baseline="0" noProof="0">
                              <a:ln>
                                <a:noFill/>
                              </a:ln>
                              <a:solidFill>
                                <a:srgbClr val="836967"/>
                              </a:solidFill>
                              <a:effectLst/>
                              <a:uLnTx/>
                              <a:uFillTx/>
                              <a:latin typeface="Cambria Math" panose="02040503050406030204" pitchFamily="18" charset="0"/>
                              <a:ea typeface="+mn-ea"/>
                              <a:cs typeface="+mn-cs"/>
                            </a:rPr>
                          </m:ctrlPr>
                        </m:sSubPr>
                        <m:e>
                          <m:r>
                            <a:rPr kumimoji="0" lang="en-US" sz="11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t>𝑁</m:t>
                          </m:r>
                        </m:e>
                        <m:sub>
                          <m:r>
                            <a:rPr kumimoji="0" lang="en-US" sz="11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t>𝑐</m:t>
                          </m:r>
                        </m:sub>
                      </m:sSub>
                      <m:sSub>
                        <m:sSubPr>
                          <m:ctrlPr>
                            <a:rPr kumimoji="0" lang="en-US" sz="1100" b="0" i="1" u="none" strike="noStrike" kern="1200" cap="none" spc="0" normalizeH="0" baseline="0" noProof="0">
                              <a:ln>
                                <a:noFill/>
                              </a:ln>
                              <a:solidFill>
                                <a:srgbClr val="836967"/>
                              </a:solidFill>
                              <a:effectLst/>
                              <a:uLnTx/>
                              <a:uFillTx/>
                              <a:latin typeface="Cambria Math" panose="02040503050406030204" pitchFamily="18" charset="0"/>
                              <a:ea typeface="+mn-ea"/>
                              <a:cs typeface="+mn-cs"/>
                            </a:rPr>
                          </m:ctrlPr>
                        </m:sSubPr>
                        <m:e>
                          <m:r>
                            <a:rPr kumimoji="0" lang="en-US" sz="11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t>𝑂</m:t>
                          </m:r>
                        </m:e>
                        <m:sub>
                          <m:r>
                            <a:rPr kumimoji="0" lang="en-US" sz="11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t>𝑑</m:t>
                          </m:r>
                        </m:sub>
                      </m:sSub>
                      <m:sSub>
                        <m:sSubPr>
                          <m:ctrlPr>
                            <a:rPr kumimoji="0" lang="en-US" sz="1100" b="0" i="1" u="none" strike="noStrike" kern="1200" cap="none" spc="0" normalizeH="0" baseline="0" noProof="0">
                              <a:ln>
                                <a:noFill/>
                              </a:ln>
                              <a:solidFill>
                                <a:srgbClr val="836967"/>
                              </a:solidFill>
                              <a:effectLst/>
                              <a:uLnTx/>
                              <a:uFillTx/>
                              <a:latin typeface="Cambria Math" panose="02040503050406030204" pitchFamily="18" charset="0"/>
                              <a:ea typeface="+mn-ea"/>
                              <a:cs typeface="+mn-cs"/>
                            </a:rPr>
                          </m:ctrlPr>
                        </m:sSubPr>
                        <m:e>
                          <m:r>
                            <a:rPr kumimoji="0" lang="en-US" sz="11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t>𝐿𝑖</m:t>
                          </m:r>
                        </m:e>
                        <m:sub>
                          <m:r>
                            <a:rPr kumimoji="0" lang="en-US" sz="11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t>𝑙𝑖</m:t>
                          </m:r>
                        </m:sub>
                      </m:sSub>
                      <m:sSub>
                        <m:sSubPr>
                          <m:ctrlPr>
                            <a:rPr kumimoji="0" lang="en-US" sz="1100" b="0" i="1" u="none" strike="noStrike" kern="1200" cap="none" spc="0" normalizeH="0" baseline="0" noProof="0">
                              <a:ln>
                                <a:noFill/>
                              </a:ln>
                              <a:solidFill>
                                <a:srgbClr val="836967"/>
                              </a:solidFill>
                              <a:effectLst/>
                              <a:uLnTx/>
                              <a:uFillTx/>
                              <a:latin typeface="Cambria Math" panose="02040503050406030204" pitchFamily="18" charset="0"/>
                              <a:ea typeface="+mn-ea"/>
                              <a:cs typeface="+mn-cs"/>
                            </a:rPr>
                          </m:ctrlPr>
                        </m:sSubPr>
                        <m:e>
                          <m:r>
                            <a:rPr kumimoji="0" lang="en-US" sz="11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t>𝑁𝑎</m:t>
                          </m:r>
                        </m:e>
                        <m:sub>
                          <m:r>
                            <a:rPr kumimoji="0" lang="en-US" sz="11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t>𝑛𝑎</m:t>
                          </m:r>
                        </m:sub>
                      </m:sSub>
                      <m:sSub>
                        <m:sSubPr>
                          <m:ctrlPr>
                            <a:rPr kumimoji="0" lang="en-US" sz="1100" b="0" i="1" u="none" strike="noStrike" kern="1200" cap="none" spc="0" normalizeH="0" baseline="0" noProof="0">
                              <a:ln>
                                <a:noFill/>
                              </a:ln>
                              <a:solidFill>
                                <a:srgbClr val="836967"/>
                              </a:solidFill>
                              <a:effectLst/>
                              <a:uLnTx/>
                              <a:uFillTx/>
                              <a:latin typeface="Cambria Math" panose="02040503050406030204" pitchFamily="18" charset="0"/>
                              <a:ea typeface="+mn-ea"/>
                              <a:cs typeface="+mn-cs"/>
                            </a:rPr>
                          </m:ctrlPr>
                        </m:sSubPr>
                        <m:e>
                          <m:r>
                            <a:rPr kumimoji="0" lang="en-US" sz="11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t>𝐾</m:t>
                          </m:r>
                        </m:e>
                        <m:sub>
                          <m:r>
                            <a:rPr kumimoji="0" lang="en-US" sz="11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t>𝑘</m:t>
                          </m:r>
                        </m:sub>
                      </m:sSub>
                      <m:sSub>
                        <m:sSubPr>
                          <m:ctrlPr>
                            <a:rPr kumimoji="0" lang="en-US" sz="1100" b="0" i="1" u="none" strike="noStrike" kern="1200" cap="none" spc="0" normalizeH="0" baseline="0" noProof="0">
                              <a:ln>
                                <a:noFill/>
                              </a:ln>
                              <a:solidFill>
                                <a:srgbClr val="836967"/>
                              </a:solidFill>
                              <a:effectLst/>
                              <a:uLnTx/>
                              <a:uFillTx/>
                              <a:latin typeface="Cambria Math" panose="02040503050406030204" pitchFamily="18" charset="0"/>
                              <a:ea typeface="+mn-ea"/>
                              <a:cs typeface="+mn-cs"/>
                            </a:rPr>
                          </m:ctrlPr>
                        </m:sSubPr>
                        <m:e>
                          <m:r>
                            <a:rPr kumimoji="0" lang="en-US" sz="11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t>𝑀𝑔</m:t>
                          </m:r>
                        </m:e>
                        <m:sub>
                          <m:r>
                            <a:rPr kumimoji="0" lang="en-US" sz="11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t>𝑚𝑔</m:t>
                          </m:r>
                        </m:sub>
                      </m:sSub>
                      <m:sSub>
                        <m:sSubPr>
                          <m:ctrlPr>
                            <a:rPr kumimoji="0" lang="en-US" sz="1100" b="0" i="1" u="none" strike="noStrike" kern="1200" cap="none" spc="0" normalizeH="0" baseline="0" noProof="0">
                              <a:ln>
                                <a:noFill/>
                              </a:ln>
                              <a:solidFill>
                                <a:srgbClr val="836967"/>
                              </a:solidFill>
                              <a:effectLst/>
                              <a:uLnTx/>
                              <a:uFillTx/>
                              <a:latin typeface="Cambria Math" panose="02040503050406030204" pitchFamily="18" charset="0"/>
                              <a:ea typeface="+mn-ea"/>
                              <a:cs typeface="+mn-cs"/>
                            </a:rPr>
                          </m:ctrlPr>
                        </m:sSubPr>
                        <m:e>
                          <m:r>
                            <a:rPr kumimoji="0" lang="en-US" sz="11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t>𝐵𝑎</m:t>
                          </m:r>
                        </m:e>
                        <m:sub>
                          <m:r>
                            <a:rPr kumimoji="0" lang="en-US" sz="11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t>𝑏𝑎</m:t>
                          </m:r>
                        </m:sub>
                      </m:sSub>
                      <m:sSub>
                        <m:sSubPr>
                          <m:ctrlPr>
                            <a:rPr kumimoji="0" lang="en-US" sz="1100" b="0" i="1" u="none" strike="noStrike" kern="1200" cap="none" spc="0" normalizeH="0" baseline="0" noProof="0">
                              <a:ln>
                                <a:noFill/>
                              </a:ln>
                              <a:solidFill>
                                <a:srgbClr val="836967"/>
                              </a:solidFill>
                              <a:effectLst/>
                              <a:uLnTx/>
                              <a:uFillTx/>
                              <a:latin typeface="Cambria Math" panose="02040503050406030204" pitchFamily="18" charset="0"/>
                              <a:ea typeface="+mn-ea"/>
                              <a:cs typeface="+mn-cs"/>
                            </a:rPr>
                          </m:ctrlPr>
                        </m:sSubPr>
                        <m:e>
                          <m:r>
                            <a:rPr kumimoji="0" lang="en-US" sz="11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t>𝑍𝑛</m:t>
                          </m:r>
                        </m:e>
                        <m:sub>
                          <m:r>
                            <a:rPr kumimoji="0" lang="en-US" sz="11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t>𝑧𝑛</m:t>
                          </m:r>
                        </m:sub>
                      </m:sSub>
                      <m:sSub>
                        <m:sSubPr>
                          <m:ctrlPr>
                            <a:rPr kumimoji="0" lang="en-US" sz="1100" b="0" i="1" u="none" strike="noStrike" kern="1200" cap="none" spc="0" normalizeH="0" baseline="0" noProof="0">
                              <a:ln>
                                <a:noFill/>
                              </a:ln>
                              <a:solidFill>
                                <a:srgbClr val="836967"/>
                              </a:solidFill>
                              <a:effectLst/>
                              <a:uLnTx/>
                              <a:uFillTx/>
                              <a:latin typeface="Cambria Math" panose="02040503050406030204" pitchFamily="18" charset="0"/>
                              <a:ea typeface="+mn-ea"/>
                              <a:cs typeface="+mn-cs"/>
                            </a:rPr>
                          </m:ctrlPr>
                        </m:sSubPr>
                        <m:e>
                          <m:r>
                            <a:rPr kumimoji="0" lang="en-US" sz="11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t>𝐵</m:t>
                          </m:r>
                        </m:e>
                        <m:sub>
                          <m:r>
                            <a:rPr kumimoji="0" lang="en-US" sz="11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t>𝑏</m:t>
                          </m:r>
                        </m:sub>
                      </m:sSub>
                      <m:sSub>
                        <m:sSubPr>
                          <m:ctrlPr>
                            <a:rPr kumimoji="0" lang="en-US" sz="1100" b="0" i="1" u="none" strike="noStrike" kern="1200" cap="none" spc="0" normalizeH="0" baseline="0" noProof="0">
                              <a:ln>
                                <a:noFill/>
                              </a:ln>
                              <a:solidFill>
                                <a:srgbClr val="836967"/>
                              </a:solidFill>
                              <a:effectLst/>
                              <a:uLnTx/>
                              <a:uFillTx/>
                              <a:latin typeface="Cambria Math" panose="02040503050406030204" pitchFamily="18" charset="0"/>
                              <a:ea typeface="+mn-ea"/>
                              <a:cs typeface="+mn-cs"/>
                            </a:rPr>
                          </m:ctrlPr>
                        </m:sSubPr>
                        <m:e>
                          <m:r>
                            <a:rPr kumimoji="0" lang="en-US" sz="11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t>𝐴𝑙</m:t>
                          </m:r>
                        </m:e>
                        <m:sub>
                          <m:r>
                            <a:rPr kumimoji="0" lang="en-US" sz="11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t>𝑎𝑙</m:t>
                          </m:r>
                        </m:sub>
                      </m:sSub>
                      <m:r>
                        <a:rPr kumimoji="0" lang="en-GB" sz="1100" b="0" i="1" u="none" strike="noStrike" kern="1200" cap="none" spc="0" normalizeH="0" baseline="0" noProof="0" smtClean="0">
                          <a:ln>
                            <a:noFill/>
                          </a:ln>
                          <a:solidFill>
                            <a:prstClr val="black"/>
                          </a:solidFill>
                          <a:effectLst/>
                          <a:uLnTx/>
                          <a:uFillTx/>
                          <a:latin typeface="Cambria Math" panose="02040503050406030204" pitchFamily="18" charset="0"/>
                          <a:ea typeface="+mn-ea"/>
                          <a:cs typeface="+mn-cs"/>
                        </a:rPr>
                        <m:t>….</m:t>
                      </m:r>
                    </m:oMath>
                  </m:oMathPara>
                </a14:m>
                <a:endParaRPr kumimoji="0" lang="en-US" sz="11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mc:Choice>
        <mc:Fallback xmlns="">
          <p:sp>
            <p:nvSpPr>
              <p:cNvPr id="2" name="TextBox 1">
                <a:extLst>
                  <a:ext uri="{FF2B5EF4-FFF2-40B4-BE49-F238E27FC236}">
                    <a16:creationId xmlns:a16="http://schemas.microsoft.com/office/drawing/2014/main" id="{C43368A6-1219-FF36-AD63-17B128741946}"/>
                  </a:ext>
                </a:extLst>
              </p:cNvPr>
              <p:cNvSpPr txBox="1">
                <a:spLocks noRot="1" noChangeAspect="1" noMove="1" noResize="1" noEditPoints="1" noAdjustHandles="1" noChangeArrowheads="1" noChangeShapeType="1" noTextEdit="1"/>
              </p:cNvSpPr>
              <p:nvPr/>
            </p:nvSpPr>
            <p:spPr>
              <a:xfrm>
                <a:off x="7640941" y="2672147"/>
                <a:ext cx="6099462" cy="275332"/>
              </a:xfrm>
              <a:prstGeom prst="rect">
                <a:avLst/>
              </a:prstGeom>
              <a:blipFill>
                <a:blip r:embed="rId11"/>
                <a:stretch>
                  <a:fillRect/>
                </a:stretch>
              </a:blipFill>
            </p:spPr>
            <p:txBody>
              <a:bodyPr/>
              <a:lstStyle/>
              <a:p>
                <a:r>
                  <a:rPr lang="en-US">
                    <a:noFill/>
                  </a:rPr>
                  <a:t> </a:t>
                </a:r>
              </a:p>
            </p:txBody>
          </p:sp>
        </mc:Fallback>
      </mc:AlternateContent>
      <p:cxnSp>
        <p:nvCxnSpPr>
          <p:cNvPr id="3" name="Straight Arrow Connector 2">
            <a:extLst>
              <a:ext uri="{FF2B5EF4-FFF2-40B4-BE49-F238E27FC236}">
                <a16:creationId xmlns:a16="http://schemas.microsoft.com/office/drawing/2014/main" id="{60241F67-40BE-0BA0-3632-D7ADD83AD7E2}"/>
              </a:ext>
            </a:extLst>
          </p:cNvPr>
          <p:cNvCxnSpPr>
            <a:cxnSpLocks/>
            <a:stCxn id="40" idx="1"/>
          </p:cNvCxnSpPr>
          <p:nvPr/>
        </p:nvCxnSpPr>
        <p:spPr>
          <a:xfrm flipH="1" flipV="1">
            <a:off x="2762359" y="4431410"/>
            <a:ext cx="1923743" cy="1796011"/>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sp>
        <p:nvSpPr>
          <p:cNvPr id="43" name="Block Arc 42">
            <a:extLst>
              <a:ext uri="{FF2B5EF4-FFF2-40B4-BE49-F238E27FC236}">
                <a16:creationId xmlns:a16="http://schemas.microsoft.com/office/drawing/2014/main" id="{8CA16C26-8BF8-5A2D-6340-99252534084F}"/>
              </a:ext>
            </a:extLst>
          </p:cNvPr>
          <p:cNvSpPr/>
          <p:nvPr/>
        </p:nvSpPr>
        <p:spPr>
          <a:xfrm rot="5400000">
            <a:off x="7063051" y="2923035"/>
            <a:ext cx="3250096" cy="1076484"/>
          </a:xfrm>
          <a:prstGeom prst="blockArc">
            <a:avLst>
              <a:gd name="adj1" fmla="val 10855582"/>
              <a:gd name="adj2" fmla="val 0"/>
              <a:gd name="adj3" fmla="val 25000"/>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cxnSp>
        <p:nvCxnSpPr>
          <p:cNvPr id="49" name="Straight Connector 48">
            <a:extLst>
              <a:ext uri="{FF2B5EF4-FFF2-40B4-BE49-F238E27FC236}">
                <a16:creationId xmlns:a16="http://schemas.microsoft.com/office/drawing/2014/main" id="{F122EBAD-EA10-202B-5604-B3BE3A494CDC}"/>
              </a:ext>
            </a:extLst>
          </p:cNvPr>
          <p:cNvCxnSpPr>
            <a:cxnSpLocks/>
          </p:cNvCxnSpPr>
          <p:nvPr/>
        </p:nvCxnSpPr>
        <p:spPr>
          <a:xfrm flipV="1">
            <a:off x="1429957" y="5070572"/>
            <a:ext cx="7354911" cy="778198"/>
          </a:xfrm>
          <a:prstGeom prst="line">
            <a:avLst/>
          </a:prstGeom>
          <a:ln w="76200">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47" name="Straight Connector 46">
            <a:extLst>
              <a:ext uri="{FF2B5EF4-FFF2-40B4-BE49-F238E27FC236}">
                <a16:creationId xmlns:a16="http://schemas.microsoft.com/office/drawing/2014/main" id="{B96A83F1-8093-D8D8-FD97-EA5DCA68004E}"/>
              </a:ext>
            </a:extLst>
          </p:cNvPr>
          <p:cNvCxnSpPr>
            <a:cxnSpLocks/>
          </p:cNvCxnSpPr>
          <p:nvPr/>
        </p:nvCxnSpPr>
        <p:spPr>
          <a:xfrm>
            <a:off x="1346962" y="1085355"/>
            <a:ext cx="7430733" cy="750874"/>
          </a:xfrm>
          <a:prstGeom prst="line">
            <a:avLst/>
          </a:prstGeom>
          <a:ln w="76200">
            <a:solidFill>
              <a:schemeClr val="tx1"/>
            </a:solidFill>
            <a:prstDash val="dash"/>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27439891-C071-7545-D5F3-B356C264F01F}"/>
              </a:ext>
            </a:extLst>
          </p:cNvPr>
          <p:cNvSpPr txBox="1"/>
          <p:nvPr/>
        </p:nvSpPr>
        <p:spPr>
          <a:xfrm>
            <a:off x="533514" y="1180234"/>
            <a:ext cx="6873764" cy="4247317"/>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rPr>
              <a:t>𝛺 ≥ 0</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rPr>
              <a:t>𝛺 = 0</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rPr>
              <a:t>𝛺 &lt; 0</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rPr>
              <a:t>𝛺 ≪ 0</a:t>
            </a:r>
          </a:p>
        </p:txBody>
      </p:sp>
      <p:sp>
        <p:nvSpPr>
          <p:cNvPr id="5" name="TextBox 4">
            <a:extLst>
              <a:ext uri="{FF2B5EF4-FFF2-40B4-BE49-F238E27FC236}">
                <a16:creationId xmlns:a16="http://schemas.microsoft.com/office/drawing/2014/main" id="{AE3BBA00-326D-75BE-E38F-C16EBEFDE44B}"/>
              </a:ext>
            </a:extLst>
          </p:cNvPr>
          <p:cNvSpPr txBox="1"/>
          <p:nvPr/>
        </p:nvSpPr>
        <p:spPr>
          <a:xfrm>
            <a:off x="8607972" y="1439617"/>
            <a:ext cx="317716"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1" u="none" strike="noStrike" kern="1200" cap="none" spc="0" normalizeH="0" baseline="0" noProof="0" dirty="0">
                <a:ln>
                  <a:noFill/>
                </a:ln>
                <a:solidFill>
                  <a:prstClr val="black"/>
                </a:solidFill>
                <a:effectLst/>
                <a:uLnTx/>
                <a:uFillTx/>
                <a:latin typeface="Calibri" panose="020F0502020204030204"/>
                <a:ea typeface="+mn-ea"/>
                <a:cs typeface="+mn-cs"/>
              </a:rPr>
              <a:t>A</a:t>
            </a:r>
          </a:p>
        </p:txBody>
      </p:sp>
      <p:sp>
        <p:nvSpPr>
          <p:cNvPr id="8" name="TextBox 7">
            <a:extLst>
              <a:ext uri="{FF2B5EF4-FFF2-40B4-BE49-F238E27FC236}">
                <a16:creationId xmlns:a16="http://schemas.microsoft.com/office/drawing/2014/main" id="{2AD9BD5D-4E4D-A055-40CA-02025A904FD5}"/>
              </a:ext>
            </a:extLst>
          </p:cNvPr>
          <p:cNvSpPr txBox="1"/>
          <p:nvPr/>
        </p:nvSpPr>
        <p:spPr>
          <a:xfrm>
            <a:off x="8644803" y="5103662"/>
            <a:ext cx="309700"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1" u="none" strike="noStrike" kern="1200" cap="none" spc="0" normalizeH="0" baseline="0" noProof="0" dirty="0">
                <a:ln>
                  <a:noFill/>
                </a:ln>
                <a:solidFill>
                  <a:prstClr val="black"/>
                </a:solidFill>
                <a:effectLst/>
                <a:uLnTx/>
                <a:uFillTx/>
                <a:latin typeface="Calibri" panose="020F0502020204030204"/>
                <a:ea typeface="+mn-ea"/>
                <a:cs typeface="+mn-cs"/>
              </a:rPr>
              <a:t>B</a:t>
            </a:r>
          </a:p>
        </p:txBody>
      </p:sp>
      <p:sp>
        <p:nvSpPr>
          <p:cNvPr id="12" name="TextBox 11">
            <a:extLst>
              <a:ext uri="{FF2B5EF4-FFF2-40B4-BE49-F238E27FC236}">
                <a16:creationId xmlns:a16="http://schemas.microsoft.com/office/drawing/2014/main" id="{49616D26-A4D6-C6AE-1E9C-A7154B694E7E}"/>
              </a:ext>
            </a:extLst>
          </p:cNvPr>
          <p:cNvSpPr txBox="1"/>
          <p:nvPr/>
        </p:nvSpPr>
        <p:spPr>
          <a:xfrm>
            <a:off x="4727305" y="909078"/>
            <a:ext cx="304892"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1" u="none" strike="noStrike" kern="1200" cap="none" spc="0" normalizeH="0" baseline="0" noProof="0" dirty="0">
                <a:ln>
                  <a:noFill/>
                </a:ln>
                <a:solidFill>
                  <a:prstClr val="black"/>
                </a:solidFill>
                <a:effectLst/>
                <a:uLnTx/>
                <a:uFillTx/>
                <a:latin typeface="Calibri" panose="020F0502020204030204"/>
                <a:ea typeface="+mn-ea"/>
                <a:cs typeface="+mn-cs"/>
              </a:rPr>
              <a:t>C</a:t>
            </a:r>
          </a:p>
        </p:txBody>
      </p:sp>
      <p:sp>
        <p:nvSpPr>
          <p:cNvPr id="13" name="TextBox 12">
            <a:extLst>
              <a:ext uri="{FF2B5EF4-FFF2-40B4-BE49-F238E27FC236}">
                <a16:creationId xmlns:a16="http://schemas.microsoft.com/office/drawing/2014/main" id="{8B34DB33-3A71-AA47-B826-F3D6EE7C4C24}"/>
              </a:ext>
            </a:extLst>
          </p:cNvPr>
          <p:cNvSpPr txBox="1"/>
          <p:nvPr/>
        </p:nvSpPr>
        <p:spPr>
          <a:xfrm>
            <a:off x="4767834" y="5534923"/>
            <a:ext cx="327334"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1" u="none" strike="noStrike" kern="1200" cap="none" spc="0" normalizeH="0" baseline="0" noProof="0" dirty="0">
                <a:ln>
                  <a:noFill/>
                </a:ln>
                <a:solidFill>
                  <a:prstClr val="black"/>
                </a:solidFill>
                <a:effectLst/>
                <a:uLnTx/>
                <a:uFillTx/>
                <a:latin typeface="Calibri" panose="020F0502020204030204"/>
                <a:ea typeface="+mn-ea"/>
                <a:cs typeface="+mn-cs"/>
              </a:rPr>
              <a:t>D</a:t>
            </a:r>
          </a:p>
        </p:txBody>
      </p:sp>
      <mc:AlternateContent xmlns:mc="http://schemas.openxmlformats.org/markup-compatibility/2006" xmlns:a14="http://schemas.microsoft.com/office/drawing/2010/main">
        <mc:Choice Requires="a14">
          <p:sp>
            <p:nvSpPr>
              <p:cNvPr id="14" name="TextBox 13">
                <a:extLst>
                  <a:ext uri="{FF2B5EF4-FFF2-40B4-BE49-F238E27FC236}">
                    <a16:creationId xmlns:a16="http://schemas.microsoft.com/office/drawing/2014/main" id="{59417DB6-6F70-8ED6-7C10-586427EDC101}"/>
                  </a:ext>
                </a:extLst>
              </p:cNvPr>
              <p:cNvSpPr txBox="1"/>
              <p:nvPr/>
            </p:nvSpPr>
            <p:spPr>
              <a:xfrm>
                <a:off x="11326006" y="3173156"/>
                <a:ext cx="501739"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sSub>
                        <m:sSubPr>
                          <m:ctrlPr>
                            <a:rPr kumimoji="0" lang="en-US" sz="1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ctrlPr>
                        </m:sSubPr>
                        <m:e>
                          <m:r>
                            <a:rPr kumimoji="0" lang="en-US" sz="1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𝜌</m:t>
                          </m:r>
                        </m:e>
                        <m:sub>
                          <m: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𝑜</m:t>
                          </m:r>
                        </m:sub>
                      </m:sSub>
                    </m:oMath>
                  </m:oMathPara>
                </a14:m>
                <a:endParaRPr kumimoji="0" lang="en-US" sz="180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endParaRPr>
              </a:p>
            </p:txBody>
          </p:sp>
        </mc:Choice>
        <mc:Fallback xmlns="">
          <p:sp>
            <p:nvSpPr>
              <p:cNvPr id="14" name="TextBox 13">
                <a:extLst>
                  <a:ext uri="{FF2B5EF4-FFF2-40B4-BE49-F238E27FC236}">
                    <a16:creationId xmlns:a16="http://schemas.microsoft.com/office/drawing/2014/main" id="{59417DB6-6F70-8ED6-7C10-586427EDC101}"/>
                  </a:ext>
                </a:extLst>
              </p:cNvPr>
              <p:cNvSpPr txBox="1">
                <a:spLocks noRot="1" noChangeAspect="1" noMove="1" noResize="1" noEditPoints="1" noAdjustHandles="1" noChangeArrowheads="1" noChangeShapeType="1" noTextEdit="1"/>
              </p:cNvSpPr>
              <p:nvPr/>
            </p:nvSpPr>
            <p:spPr>
              <a:xfrm>
                <a:off x="11326006" y="3173156"/>
                <a:ext cx="501739" cy="369332"/>
              </a:xfrm>
              <a:prstGeom prst="rect">
                <a:avLst/>
              </a:prstGeom>
              <a:blipFill>
                <a:blip r:embed="rId12"/>
                <a:stretch>
                  <a:fillRect b="-10345"/>
                </a:stretch>
              </a:blipFill>
            </p:spPr>
            <p:txBody>
              <a:bodyPr/>
              <a:lstStyle/>
              <a:p>
                <a:r>
                  <a:rPr lang="en-US">
                    <a:noFill/>
                  </a:rPr>
                  <a:t> </a:t>
                </a:r>
              </a:p>
            </p:txBody>
          </p:sp>
        </mc:Fallback>
      </mc:AlternateContent>
      <p:sp>
        <p:nvSpPr>
          <p:cNvPr id="15" name="TextBox 14">
            <a:extLst>
              <a:ext uri="{FF2B5EF4-FFF2-40B4-BE49-F238E27FC236}">
                <a16:creationId xmlns:a16="http://schemas.microsoft.com/office/drawing/2014/main" id="{490D73FE-134F-593A-5079-367E1604C644}"/>
              </a:ext>
            </a:extLst>
          </p:cNvPr>
          <p:cNvSpPr txBox="1"/>
          <p:nvPr/>
        </p:nvSpPr>
        <p:spPr>
          <a:xfrm>
            <a:off x="340618" y="383847"/>
            <a:ext cx="3852337"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The one-dimensional Non-Ideal Model</a:t>
            </a:r>
          </a:p>
        </p:txBody>
      </p:sp>
    </p:spTree>
    <p:extLst>
      <p:ext uri="{BB962C8B-B14F-4D97-AF65-F5344CB8AC3E}">
        <p14:creationId xmlns:p14="http://schemas.microsoft.com/office/powerpoint/2010/main" val="27896611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32CDD61-4C35-9BBA-B9C2-58E8CDD658BE}"/>
              </a:ext>
            </a:extLst>
          </p:cNvPr>
          <p:cNvSpPr>
            <a:spLocks noGrp="1"/>
          </p:cNvSpPr>
          <p:nvPr>
            <p:ph type="title"/>
          </p:nvPr>
        </p:nvSpPr>
        <p:spPr>
          <a:xfrm>
            <a:off x="841248" y="256032"/>
            <a:ext cx="10506456" cy="1014984"/>
          </a:xfrm>
        </p:spPr>
        <p:txBody>
          <a:bodyPr anchor="b">
            <a:normAutofit/>
          </a:bodyPr>
          <a:lstStyle/>
          <a:p>
            <a:r>
              <a:rPr lang="en-US" dirty="0"/>
              <a:t>Detonation Conditions</a:t>
            </a:r>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170B4122-85D4-086D-6798-46070408A9D6}"/>
              </a:ext>
            </a:extLst>
          </p:cNvPr>
          <p:cNvGraphicFramePr>
            <a:graphicFrameLocks noGrp="1"/>
          </p:cNvGraphicFramePr>
          <p:nvPr>
            <p:ph idx="1"/>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457142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899919C-EC98-C969-1FA9-470C49992E50}"/>
              </a:ext>
            </a:extLst>
          </p:cNvPr>
          <p:cNvSpPr>
            <a:spLocks noGrp="1"/>
          </p:cNvSpPr>
          <p:nvPr>
            <p:ph type="title"/>
          </p:nvPr>
        </p:nvSpPr>
        <p:spPr>
          <a:xfrm>
            <a:off x="841248" y="256032"/>
            <a:ext cx="10506456" cy="1014984"/>
          </a:xfrm>
        </p:spPr>
        <p:txBody>
          <a:bodyPr anchor="b">
            <a:normAutofit/>
          </a:bodyPr>
          <a:lstStyle/>
          <a:p>
            <a:r>
              <a:rPr lang="en-US" dirty="0"/>
              <a:t>Detonation Conditions</a:t>
            </a:r>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F676FC3F-4A12-31B6-773D-9644847FA6E8}"/>
              </a:ext>
            </a:extLst>
          </p:cNvPr>
          <p:cNvGraphicFramePr>
            <a:graphicFrameLocks noGrp="1"/>
          </p:cNvGraphicFramePr>
          <p:nvPr>
            <p:ph idx="1"/>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619984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41828C-A677-ACCA-26D0-EEAB0F996222}"/>
              </a:ext>
            </a:extLst>
          </p:cNvPr>
          <p:cNvSpPr>
            <a:spLocks noGrp="1"/>
          </p:cNvSpPr>
          <p:nvPr>
            <p:ph type="title"/>
          </p:nvPr>
        </p:nvSpPr>
        <p:spPr>
          <a:xfrm>
            <a:off x="295373" y="1234734"/>
            <a:ext cx="11594969" cy="1325563"/>
          </a:xfrm>
        </p:spPr>
        <p:txBody>
          <a:bodyPr/>
          <a:lstStyle/>
          <a:p>
            <a:r>
              <a:rPr lang="en-US" dirty="0"/>
              <a:t>Summary of Ideal and Non-Ideal Detonation</a:t>
            </a:r>
          </a:p>
        </p:txBody>
      </p:sp>
      <p:sp>
        <p:nvSpPr>
          <p:cNvPr id="3" name="Content Placeholder 2">
            <a:extLst>
              <a:ext uri="{FF2B5EF4-FFF2-40B4-BE49-F238E27FC236}">
                <a16:creationId xmlns:a16="http://schemas.microsoft.com/office/drawing/2014/main" id="{EFC6A93E-03CE-8AD8-8F7B-34D46B4E8BB2}"/>
              </a:ext>
            </a:extLst>
          </p:cNvPr>
          <p:cNvSpPr>
            <a:spLocks noGrp="1"/>
          </p:cNvSpPr>
          <p:nvPr>
            <p:ph idx="1"/>
          </p:nvPr>
        </p:nvSpPr>
        <p:spPr>
          <a:xfrm>
            <a:off x="295373" y="2472029"/>
            <a:ext cx="11594969" cy="3651349"/>
          </a:xfrm>
        </p:spPr>
        <p:txBody>
          <a:bodyPr>
            <a:normAutofit fontScale="92500"/>
          </a:bodyPr>
          <a:lstStyle/>
          <a:p>
            <a:r>
              <a:rPr lang="en-US" dirty="0"/>
              <a:t>Detonation performance depends upon ideal and non-ideal </a:t>
            </a:r>
            <a:r>
              <a:rPr lang="en-US" dirty="0" err="1"/>
              <a:t>behaviour</a:t>
            </a:r>
            <a:r>
              <a:rPr lang="en-US" dirty="0"/>
              <a:t>.</a:t>
            </a:r>
          </a:p>
          <a:p>
            <a:r>
              <a:rPr lang="en-US" dirty="0"/>
              <a:t>Ideal – rarefaction wave and shock front are in equilibrium.</a:t>
            </a:r>
          </a:p>
          <a:p>
            <a:r>
              <a:rPr lang="en-US" dirty="0"/>
              <a:t>Non-ideal - reactions are slower as the velocity of the rarefaction wave fall below the sonic velocity (C-J pressure). </a:t>
            </a:r>
          </a:p>
          <a:p>
            <a:r>
              <a:rPr lang="en-US" dirty="0"/>
              <a:t>Non-ideal explosives produce lower detonation pressures, but longer impulse durations as a result. Not good for directed energy applications.</a:t>
            </a:r>
          </a:p>
          <a:p>
            <a:r>
              <a:rPr lang="en-US" dirty="0"/>
              <a:t>The process is dependent upon additive and oxygen balance where anoxic, anaerobic and aerobic combustion play an important role in overall energy output.</a:t>
            </a:r>
          </a:p>
        </p:txBody>
      </p:sp>
    </p:spTree>
    <p:extLst>
      <p:ext uri="{BB962C8B-B14F-4D97-AF65-F5344CB8AC3E}">
        <p14:creationId xmlns:p14="http://schemas.microsoft.com/office/powerpoint/2010/main" val="39653543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ext Box 2"/>
          <p:cNvSpPr txBox="1">
            <a:spLocks noChangeArrowheads="1"/>
          </p:cNvSpPr>
          <p:nvPr/>
        </p:nvSpPr>
        <p:spPr bwMode="auto">
          <a:xfrm>
            <a:off x="2362200" y="1"/>
            <a:ext cx="6248400" cy="1200329"/>
          </a:xfrm>
          <a:prstGeom prst="rect">
            <a:avLst/>
          </a:prstGeom>
          <a:noFill/>
          <a:ln w="9525">
            <a:noFill/>
            <a:miter lim="800000"/>
            <a:headEnd/>
            <a:tailEnd/>
          </a:ln>
        </p:spPr>
        <p:txBody>
          <a:bodyPr wrap="square">
            <a:spAutoFit/>
          </a:bodyPr>
          <a:lstStyle/>
          <a:p>
            <a:pPr marL="0" marR="0" lvl="0" indent="0" algn="l" defTabSz="914400" rtl="0" eaLnBrk="0" fontAlgn="auto" latinLnBrk="0" hangingPunct="0">
              <a:lnSpc>
                <a:spcPct val="100000"/>
              </a:lnSpc>
              <a:spcBef>
                <a:spcPct val="50000"/>
              </a:spcBef>
              <a:spcAft>
                <a:spcPts val="0"/>
              </a:spcAft>
              <a:buClrTx/>
              <a:buSzTx/>
              <a:buFontTx/>
              <a:buNone/>
              <a:tabLst/>
              <a:defRPr/>
            </a:pPr>
            <a:r>
              <a:rPr kumimoji="0" lang="en-GB" sz="3600" b="1" i="0" u="none" strike="noStrike" kern="1200" cap="none" spc="0" normalizeH="0" baseline="0" noProof="0" dirty="0">
                <a:ln>
                  <a:noFill/>
                </a:ln>
                <a:solidFill>
                  <a:srgbClr val="002060"/>
                </a:solidFill>
                <a:effectLst/>
                <a:uLnTx/>
                <a:uFillTx/>
                <a:latin typeface="Calibri" panose="020F0502020204030204"/>
                <a:ea typeface="+mn-ea"/>
                <a:cs typeface="Tahoma" pitchFamily="34" charset="0"/>
              </a:rPr>
              <a:t>Primary Injury - Free field vs Reflecting surface effects</a:t>
            </a:r>
          </a:p>
        </p:txBody>
      </p:sp>
      <p:pic>
        <p:nvPicPr>
          <p:cNvPr id="9219" name="Picture 3" descr="HR1"/>
          <p:cNvPicPr>
            <a:picLocks noChangeAspect="1" noChangeArrowheads="1"/>
          </p:cNvPicPr>
          <p:nvPr/>
        </p:nvPicPr>
        <p:blipFill rotWithShape="1">
          <a:blip r:embed="rId3" cstate="print"/>
          <a:srcRect b="53112"/>
          <a:stretch/>
        </p:blipFill>
        <p:spPr bwMode="auto">
          <a:xfrm>
            <a:off x="2640705" y="3789041"/>
            <a:ext cx="6954788" cy="2375795"/>
          </a:xfrm>
          <a:prstGeom prst="rect">
            <a:avLst/>
          </a:prstGeom>
          <a:noFill/>
          <a:ln w="9525">
            <a:noFill/>
            <a:miter lim="800000"/>
            <a:headEnd/>
            <a:tailEnd/>
          </a:ln>
        </p:spPr>
      </p:pic>
      <p:pic>
        <p:nvPicPr>
          <p:cNvPr id="5" name="Picture 3" descr="HR1"/>
          <p:cNvPicPr>
            <a:picLocks noChangeAspect="1" noChangeArrowheads="1"/>
          </p:cNvPicPr>
          <p:nvPr/>
        </p:nvPicPr>
        <p:blipFill rotWithShape="1">
          <a:blip r:embed="rId3" cstate="print"/>
          <a:srcRect t="58266"/>
          <a:stretch/>
        </p:blipFill>
        <p:spPr bwMode="auto">
          <a:xfrm>
            <a:off x="2351784" y="1423105"/>
            <a:ext cx="6954788" cy="2114666"/>
          </a:xfrm>
          <a:prstGeom prst="rect">
            <a:avLst/>
          </a:prstGeom>
          <a:noFill/>
          <a:ln w="9525">
            <a:noFill/>
            <a:miter lim="800000"/>
            <a:headEnd/>
            <a:tailEnd/>
          </a:ln>
        </p:spPr>
      </p:pic>
    </p:spTree>
    <p:extLst>
      <p:ext uri="{BB962C8B-B14F-4D97-AF65-F5344CB8AC3E}">
        <p14:creationId xmlns:p14="http://schemas.microsoft.com/office/powerpoint/2010/main" val="10626137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21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Example</a:t>
            </a:r>
          </a:p>
        </p:txBody>
      </p:sp>
      <p:sp>
        <p:nvSpPr>
          <p:cNvPr id="3" name="Content Placeholder 2"/>
          <p:cNvSpPr>
            <a:spLocks noGrp="1"/>
          </p:cNvSpPr>
          <p:nvPr>
            <p:ph idx="1"/>
          </p:nvPr>
        </p:nvSpPr>
        <p:spPr/>
        <p:txBody>
          <a:bodyPr/>
          <a:lstStyle/>
          <a:p>
            <a:r>
              <a:rPr lang="en-GB" dirty="0"/>
              <a:t>Let us consider a the survivability of a man subjected to a </a:t>
            </a:r>
            <a:r>
              <a:rPr lang="en-GB" b="1" dirty="0"/>
              <a:t>70 psi</a:t>
            </a:r>
            <a:r>
              <a:rPr lang="en-GB" dirty="0"/>
              <a:t> loading at </a:t>
            </a:r>
            <a:r>
              <a:rPr lang="en-GB" b="1" dirty="0"/>
              <a:t>10 </a:t>
            </a:r>
            <a:r>
              <a:rPr lang="en-GB" b="1" dirty="0" err="1"/>
              <a:t>msec</a:t>
            </a:r>
            <a:r>
              <a:rPr lang="en-GB" b="1" dirty="0"/>
              <a:t> </a:t>
            </a:r>
            <a:r>
              <a:rPr lang="en-GB" dirty="0"/>
              <a:t>in different orientations.</a:t>
            </a:r>
          </a:p>
        </p:txBody>
      </p:sp>
    </p:spTree>
    <p:extLst>
      <p:ext uri="{BB962C8B-B14F-4D97-AF65-F5344CB8AC3E}">
        <p14:creationId xmlns:p14="http://schemas.microsoft.com/office/powerpoint/2010/main" val="36369584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7" name="Picture 3" descr="HR4"/>
          <p:cNvPicPr>
            <a:picLocks noChangeAspect="1" noChangeArrowheads="1"/>
          </p:cNvPicPr>
          <p:nvPr/>
        </p:nvPicPr>
        <p:blipFill>
          <a:blip r:embed="rId3" cstate="print"/>
          <a:srcRect/>
          <a:stretch>
            <a:fillRect/>
          </a:stretch>
        </p:blipFill>
        <p:spPr bwMode="auto">
          <a:xfrm>
            <a:off x="1959942" y="1268760"/>
            <a:ext cx="7744618" cy="5040560"/>
          </a:xfrm>
          <a:prstGeom prst="rect">
            <a:avLst/>
          </a:prstGeom>
          <a:noFill/>
          <a:ln w="9525">
            <a:noFill/>
            <a:miter lim="800000"/>
            <a:headEnd/>
            <a:tailEnd/>
          </a:ln>
        </p:spPr>
      </p:pic>
      <p:sp>
        <p:nvSpPr>
          <p:cNvPr id="11266" name="Text Box 2"/>
          <p:cNvSpPr txBox="1">
            <a:spLocks noChangeArrowheads="1"/>
          </p:cNvSpPr>
          <p:nvPr/>
        </p:nvSpPr>
        <p:spPr bwMode="auto">
          <a:xfrm>
            <a:off x="1535252" y="24851"/>
            <a:ext cx="7962419" cy="1077218"/>
          </a:xfrm>
          <a:prstGeom prst="rect">
            <a:avLst/>
          </a:prstGeom>
          <a:noFill/>
          <a:ln w="9525">
            <a:noFill/>
            <a:miter lim="800000"/>
            <a:headEnd/>
            <a:tailEnd/>
          </a:ln>
        </p:spPr>
        <p:txBody>
          <a:bodyPr wrap="square">
            <a:spAutoFit/>
          </a:bodyPr>
          <a:lstStyle/>
          <a:p>
            <a:pPr marL="0" marR="0" lvl="0" indent="0" algn="l" defTabSz="914400" rtl="0" eaLnBrk="0" fontAlgn="auto" latinLnBrk="0" hangingPunct="0">
              <a:lnSpc>
                <a:spcPct val="100000"/>
              </a:lnSpc>
              <a:spcBef>
                <a:spcPct val="50000"/>
              </a:spcBef>
              <a:spcAft>
                <a:spcPts val="0"/>
              </a:spcAft>
              <a:buClrTx/>
              <a:buSzTx/>
              <a:buFontTx/>
              <a:buNone/>
              <a:tabLst/>
              <a:defRPr/>
            </a:pPr>
            <a:r>
              <a:rPr kumimoji="0" lang="en-GB" sz="3200" b="1" i="0" u="none" strike="noStrike" kern="1200" cap="none" spc="0" normalizeH="0" baseline="0" noProof="0" dirty="0">
                <a:ln>
                  <a:noFill/>
                </a:ln>
                <a:solidFill>
                  <a:srgbClr val="002060"/>
                </a:solidFill>
                <a:effectLst/>
                <a:uLnTx/>
                <a:uFillTx/>
                <a:latin typeface="Calibri" panose="020F0502020204030204"/>
                <a:ea typeface="+mn-ea"/>
                <a:cs typeface="Tahoma" pitchFamily="34" charset="0"/>
              </a:rPr>
              <a:t>Primary Injury: Free stream survival curves, body axis </a:t>
            </a:r>
            <a:r>
              <a:rPr kumimoji="0" lang="en-GB" sz="3200" b="1" i="0" u="none" strike="noStrike" kern="1200" cap="none" spc="0" normalizeH="0" baseline="0" noProof="0" dirty="0">
                <a:ln>
                  <a:noFill/>
                </a:ln>
                <a:solidFill>
                  <a:srgbClr val="0000FF"/>
                </a:solidFill>
                <a:effectLst/>
                <a:uLnTx/>
                <a:uFillTx/>
                <a:latin typeface="Calibri" panose="020F0502020204030204"/>
                <a:ea typeface="+mn-ea"/>
                <a:cs typeface="Tahoma" pitchFamily="34" charset="0"/>
              </a:rPr>
              <a:t>aligned with direction of blast wave</a:t>
            </a:r>
          </a:p>
        </p:txBody>
      </p:sp>
      <p:sp>
        <p:nvSpPr>
          <p:cNvPr id="25605" name="Line 5"/>
          <p:cNvSpPr>
            <a:spLocks noChangeShapeType="1"/>
          </p:cNvSpPr>
          <p:nvPr/>
        </p:nvSpPr>
        <p:spPr bwMode="auto">
          <a:xfrm>
            <a:off x="2304728" y="4610834"/>
            <a:ext cx="2667000" cy="0"/>
          </a:xfrm>
          <a:prstGeom prst="line">
            <a:avLst/>
          </a:prstGeom>
          <a:noFill/>
          <a:ln w="38100">
            <a:solidFill>
              <a:srgbClr val="B90B2C"/>
            </a:solidFill>
            <a:round/>
            <a:headEnd/>
            <a:tailEnd type="triangle" w="med" len="med"/>
          </a:ln>
        </p:spPr>
        <p:txBody>
          <a:bodyPr wrap="none"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Tahoma" pitchFamily="34" charset="0"/>
              <a:ea typeface="+mn-ea"/>
              <a:cs typeface="Tahoma" pitchFamily="34" charset="0"/>
            </a:endParaRPr>
          </a:p>
        </p:txBody>
      </p:sp>
      <p:sp>
        <p:nvSpPr>
          <p:cNvPr id="25606" name="Text Box 6"/>
          <p:cNvSpPr txBox="1">
            <a:spLocks noChangeArrowheads="1"/>
          </p:cNvSpPr>
          <p:nvPr/>
        </p:nvSpPr>
        <p:spPr bwMode="auto">
          <a:xfrm>
            <a:off x="6096000" y="1486634"/>
            <a:ext cx="2590800" cy="457200"/>
          </a:xfrm>
          <a:prstGeom prst="rect">
            <a:avLst/>
          </a:prstGeom>
          <a:noFill/>
          <a:ln w="9525">
            <a:noFill/>
            <a:miter lim="800000"/>
            <a:headEnd/>
            <a:tailEnd/>
          </a:ln>
        </p:spPr>
        <p:txBody>
          <a:bodyPr>
            <a:spAutoFit/>
          </a:bodyPr>
          <a:lstStyle/>
          <a:p>
            <a:pPr marL="0" marR="0" lvl="0" indent="0" algn="l" defTabSz="914400" rtl="0" eaLnBrk="0" fontAlgn="auto" latinLnBrk="0" hangingPunct="0">
              <a:lnSpc>
                <a:spcPct val="100000"/>
              </a:lnSpc>
              <a:spcBef>
                <a:spcPct val="5000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Tahoma" pitchFamily="34" charset="0"/>
                <a:ea typeface="+mn-ea"/>
                <a:cs typeface="Tahoma" pitchFamily="34" charset="0"/>
              </a:rPr>
              <a:t>70 psi of 10 msec</a:t>
            </a:r>
          </a:p>
        </p:txBody>
      </p:sp>
    </p:spTree>
    <p:extLst>
      <p:ext uri="{BB962C8B-B14F-4D97-AF65-F5344CB8AC3E}">
        <p14:creationId xmlns:p14="http://schemas.microsoft.com/office/powerpoint/2010/main" val="40172463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25605"/>
                                        </p:tgtEl>
                                        <p:attrNameLst>
                                          <p:attrName>style.visibility</p:attrName>
                                        </p:attrNameLst>
                                      </p:cBhvr>
                                      <p:to>
                                        <p:strVal val="visible"/>
                                      </p:to>
                                    </p:set>
                                    <p:animEffect transition="in" filter="dissolve">
                                      <p:cBhvr>
                                        <p:cTn id="7" dur="500"/>
                                        <p:tgtEl>
                                          <p:spTgt spid="25605"/>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25606">
                                            <p:txEl>
                                              <p:pRg st="0" end="0"/>
                                            </p:txEl>
                                          </p:spTgt>
                                        </p:tgtEl>
                                        <p:attrNameLst>
                                          <p:attrName>style.visibility</p:attrName>
                                        </p:attrNameLst>
                                      </p:cBhvr>
                                      <p:to>
                                        <p:strVal val="visible"/>
                                      </p:to>
                                    </p:set>
                                    <p:animEffect transition="in" filter="dissolve">
                                      <p:cBhvr>
                                        <p:cTn id="12" dur="500"/>
                                        <p:tgtEl>
                                          <p:spTgt spid="25606">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605" grpId="0" animBg="1"/>
      <p:bldP spid="25606" grpId="0" build="p" autoUpdateAnimBg="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ext Box 2"/>
          <p:cNvSpPr txBox="1">
            <a:spLocks noChangeArrowheads="1"/>
          </p:cNvSpPr>
          <p:nvPr/>
        </p:nvSpPr>
        <p:spPr bwMode="auto">
          <a:xfrm>
            <a:off x="1525678" y="1"/>
            <a:ext cx="7738675" cy="954107"/>
          </a:xfrm>
          <a:prstGeom prst="rect">
            <a:avLst/>
          </a:prstGeom>
          <a:noFill/>
          <a:ln w="9525">
            <a:noFill/>
            <a:miter lim="800000"/>
            <a:headEnd/>
            <a:tailEnd/>
          </a:ln>
        </p:spPr>
        <p:txBody>
          <a:bodyPr wrap="square">
            <a:spAutoFit/>
          </a:bodyPr>
          <a:lstStyle/>
          <a:p>
            <a:pPr marL="0" marR="0" lvl="0" indent="0" algn="l" defTabSz="914400" rtl="0" eaLnBrk="0" fontAlgn="auto" latinLnBrk="0" hangingPunct="0">
              <a:lnSpc>
                <a:spcPct val="100000"/>
              </a:lnSpc>
              <a:spcBef>
                <a:spcPct val="50000"/>
              </a:spcBef>
              <a:spcAft>
                <a:spcPts val="0"/>
              </a:spcAft>
              <a:buClrTx/>
              <a:buSzTx/>
              <a:buFontTx/>
              <a:buNone/>
              <a:tabLst/>
              <a:defRPr/>
            </a:pPr>
            <a:r>
              <a:rPr kumimoji="0" lang="en-GB" sz="2800" b="1" i="0" u="none" strike="noStrike" kern="1200" cap="none" spc="0" normalizeH="0" baseline="0" noProof="0" dirty="0">
                <a:ln>
                  <a:noFill/>
                </a:ln>
                <a:solidFill>
                  <a:srgbClr val="002060"/>
                </a:solidFill>
                <a:effectLst/>
                <a:uLnTx/>
                <a:uFillTx/>
                <a:latin typeface="Calibri" panose="020F0502020204030204"/>
                <a:ea typeface="+mn-ea"/>
                <a:cs typeface="Tahoma" pitchFamily="34" charset="0"/>
              </a:rPr>
              <a:t>Primary Injury: Free stream survival curves, </a:t>
            </a:r>
            <a:r>
              <a:rPr kumimoji="0" lang="en-GB" sz="2800" b="1" i="0" u="none" strike="noStrike" kern="1200" cap="none" spc="0" normalizeH="0" baseline="0" noProof="0" dirty="0">
                <a:ln>
                  <a:noFill/>
                </a:ln>
                <a:solidFill>
                  <a:srgbClr val="0000FF"/>
                </a:solidFill>
                <a:effectLst/>
                <a:uLnTx/>
                <a:uFillTx/>
                <a:latin typeface="Calibri" panose="020F0502020204030204"/>
                <a:ea typeface="+mn-ea"/>
                <a:cs typeface="Tahoma" pitchFamily="34" charset="0"/>
              </a:rPr>
              <a:t>body axis at right angles to direction of blast wave</a:t>
            </a:r>
            <a:r>
              <a:rPr kumimoji="0" lang="en-GB" sz="2800" b="1" i="0" u="none" strike="noStrike" kern="1200" cap="none" spc="0" normalizeH="0" baseline="0" noProof="0" dirty="0">
                <a:ln>
                  <a:noFill/>
                </a:ln>
                <a:solidFill>
                  <a:srgbClr val="002060"/>
                </a:solidFill>
                <a:effectLst/>
                <a:uLnTx/>
                <a:uFillTx/>
                <a:latin typeface="Calibri" panose="020F0502020204030204"/>
                <a:ea typeface="+mn-ea"/>
                <a:cs typeface="Tahoma" pitchFamily="34" charset="0"/>
              </a:rPr>
              <a:t>  </a:t>
            </a:r>
          </a:p>
        </p:txBody>
      </p:sp>
      <p:pic>
        <p:nvPicPr>
          <p:cNvPr id="12291" name="Picture 3" descr="HR3"/>
          <p:cNvPicPr>
            <a:picLocks noChangeAspect="1" noChangeArrowheads="1"/>
          </p:cNvPicPr>
          <p:nvPr/>
        </p:nvPicPr>
        <p:blipFill>
          <a:blip r:embed="rId3" cstate="print"/>
          <a:srcRect/>
          <a:stretch>
            <a:fillRect/>
          </a:stretch>
        </p:blipFill>
        <p:spPr bwMode="auto">
          <a:xfrm>
            <a:off x="1697800" y="1340769"/>
            <a:ext cx="8486065" cy="4981129"/>
          </a:xfrm>
          <a:prstGeom prst="rect">
            <a:avLst/>
          </a:prstGeom>
          <a:noFill/>
          <a:ln w="9525">
            <a:noFill/>
            <a:miter lim="800000"/>
            <a:headEnd/>
            <a:tailEnd/>
          </a:ln>
        </p:spPr>
      </p:pic>
      <p:sp>
        <p:nvSpPr>
          <p:cNvPr id="8197" name="Line 5"/>
          <p:cNvSpPr>
            <a:spLocks noChangeShapeType="1"/>
          </p:cNvSpPr>
          <p:nvPr/>
        </p:nvSpPr>
        <p:spPr bwMode="auto">
          <a:xfrm>
            <a:off x="2078800" y="4151784"/>
            <a:ext cx="2819400" cy="0"/>
          </a:xfrm>
          <a:prstGeom prst="line">
            <a:avLst/>
          </a:prstGeom>
          <a:noFill/>
          <a:ln w="38100">
            <a:solidFill>
              <a:srgbClr val="B90B2C"/>
            </a:solidFill>
            <a:round/>
            <a:headEnd/>
            <a:tailEnd type="triangle" w="med" len="med"/>
          </a:ln>
        </p:spPr>
        <p:txBody>
          <a:bodyPr wrap="none"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Tahoma" pitchFamily="34" charset="0"/>
              <a:ea typeface="+mn-ea"/>
              <a:cs typeface="Tahoma" pitchFamily="34" charset="0"/>
            </a:endParaRPr>
          </a:p>
        </p:txBody>
      </p:sp>
      <p:sp>
        <p:nvSpPr>
          <p:cNvPr id="8199" name="Text Box 7"/>
          <p:cNvSpPr txBox="1">
            <a:spLocks noChangeArrowheads="1"/>
          </p:cNvSpPr>
          <p:nvPr/>
        </p:nvSpPr>
        <p:spPr bwMode="auto">
          <a:xfrm>
            <a:off x="7032104" y="1412777"/>
            <a:ext cx="2667000" cy="461665"/>
          </a:xfrm>
          <a:prstGeom prst="rect">
            <a:avLst/>
          </a:prstGeom>
          <a:solidFill>
            <a:schemeClr val="bg1"/>
          </a:solidFill>
          <a:ln w="9525">
            <a:noFill/>
            <a:miter lim="800000"/>
            <a:headEnd/>
            <a:tailEnd/>
          </a:ln>
        </p:spPr>
        <p:txBody>
          <a:bodyPr wrap="square">
            <a:spAutoFit/>
          </a:bodyPr>
          <a:lstStyle/>
          <a:p>
            <a:pPr marL="0" marR="0" lvl="0" indent="0" algn="l" defTabSz="914400" rtl="0" eaLnBrk="0" fontAlgn="auto" latinLnBrk="0" hangingPunct="0">
              <a:lnSpc>
                <a:spcPct val="100000"/>
              </a:lnSpc>
              <a:spcBef>
                <a:spcPct val="5000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Tahoma" pitchFamily="34" charset="0"/>
                <a:ea typeface="+mn-ea"/>
                <a:cs typeface="Tahoma" pitchFamily="34" charset="0"/>
              </a:rPr>
              <a:t>70 psi of 10 msec</a:t>
            </a:r>
          </a:p>
        </p:txBody>
      </p:sp>
    </p:spTree>
    <p:extLst>
      <p:ext uri="{BB962C8B-B14F-4D97-AF65-F5344CB8AC3E}">
        <p14:creationId xmlns:p14="http://schemas.microsoft.com/office/powerpoint/2010/main" val="14508338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8197"/>
                                        </p:tgtEl>
                                        <p:attrNameLst>
                                          <p:attrName>style.visibility</p:attrName>
                                        </p:attrNameLst>
                                      </p:cBhvr>
                                      <p:to>
                                        <p:strVal val="visible"/>
                                      </p:to>
                                    </p:set>
                                    <p:animEffect transition="in" filter="dissolve">
                                      <p:cBhvr>
                                        <p:cTn id="7" dur="500"/>
                                        <p:tgtEl>
                                          <p:spTgt spid="8197"/>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8199">
                                            <p:txEl>
                                              <p:pRg st="0" end="0"/>
                                            </p:txEl>
                                          </p:spTgt>
                                        </p:tgtEl>
                                        <p:attrNameLst>
                                          <p:attrName>style.visibility</p:attrName>
                                        </p:attrNameLst>
                                      </p:cBhvr>
                                      <p:to>
                                        <p:strVal val="visible"/>
                                      </p:to>
                                    </p:set>
                                    <p:animEffect transition="in" filter="dissolve">
                                      <p:cBhvr>
                                        <p:cTn id="12" dur="500"/>
                                        <p:tgtEl>
                                          <p:spTgt spid="8199">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7" grpId="0" animBg="1"/>
      <p:bldP spid="8199" grpId="0" build="p" autoUpdateAnimBg="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ext Box 2"/>
          <p:cNvSpPr txBox="1">
            <a:spLocks noChangeArrowheads="1"/>
          </p:cNvSpPr>
          <p:nvPr/>
        </p:nvSpPr>
        <p:spPr bwMode="auto">
          <a:xfrm>
            <a:off x="1743701" y="183725"/>
            <a:ext cx="7736675" cy="1200329"/>
          </a:xfrm>
          <a:prstGeom prst="rect">
            <a:avLst/>
          </a:prstGeom>
          <a:noFill/>
          <a:ln w="9525">
            <a:noFill/>
            <a:miter lim="800000"/>
            <a:headEnd/>
            <a:tailEnd/>
          </a:ln>
        </p:spPr>
        <p:txBody>
          <a:bodyPr wrap="square">
            <a:spAutoFit/>
          </a:bodyPr>
          <a:lstStyle/>
          <a:p>
            <a:pPr marL="0" marR="0" lvl="0" indent="0" algn="l" defTabSz="914400" rtl="0" eaLnBrk="0" fontAlgn="auto" latinLnBrk="0" hangingPunct="0">
              <a:lnSpc>
                <a:spcPct val="100000"/>
              </a:lnSpc>
              <a:spcBef>
                <a:spcPct val="50000"/>
              </a:spcBef>
              <a:spcAft>
                <a:spcPts val="0"/>
              </a:spcAft>
              <a:buClrTx/>
              <a:buSzTx/>
              <a:buFontTx/>
              <a:buNone/>
              <a:tabLst/>
              <a:defRPr/>
            </a:pPr>
            <a:r>
              <a:rPr kumimoji="0" lang="en-GB" sz="3600" b="1" i="0" u="none" strike="noStrike" kern="1200" cap="none" spc="0" normalizeH="0" baseline="0" noProof="0" dirty="0">
                <a:ln>
                  <a:noFill/>
                </a:ln>
                <a:solidFill>
                  <a:srgbClr val="002060"/>
                </a:solidFill>
                <a:effectLst/>
                <a:uLnTx/>
                <a:uFillTx/>
                <a:latin typeface="Calibri" panose="020F0502020204030204"/>
                <a:ea typeface="+mn-ea"/>
                <a:cs typeface="Tahoma" pitchFamily="34" charset="0"/>
              </a:rPr>
              <a:t>Primary Injury: Survival curves - </a:t>
            </a:r>
            <a:r>
              <a:rPr kumimoji="0" lang="en-GB" sz="3600" b="1" i="0" u="none" strike="noStrike" kern="1200" cap="none" spc="0" normalizeH="0" baseline="0" noProof="0" dirty="0">
                <a:ln>
                  <a:noFill/>
                </a:ln>
                <a:solidFill>
                  <a:srgbClr val="0000FF"/>
                </a:solidFill>
                <a:effectLst/>
                <a:uLnTx/>
                <a:uFillTx/>
                <a:latin typeface="Calibri" panose="020F0502020204030204"/>
                <a:ea typeface="+mn-ea"/>
                <a:cs typeface="Tahoma" pitchFamily="34" charset="0"/>
              </a:rPr>
              <a:t>thorax against reflecting surface</a:t>
            </a:r>
          </a:p>
        </p:txBody>
      </p:sp>
      <p:pic>
        <p:nvPicPr>
          <p:cNvPr id="13315" name="Picture 3" descr="HR5"/>
          <p:cNvPicPr>
            <a:picLocks noChangeAspect="1" noChangeArrowheads="1"/>
          </p:cNvPicPr>
          <p:nvPr/>
        </p:nvPicPr>
        <p:blipFill>
          <a:blip r:embed="rId3" cstate="print"/>
          <a:srcRect/>
          <a:stretch>
            <a:fillRect/>
          </a:stretch>
        </p:blipFill>
        <p:spPr bwMode="auto">
          <a:xfrm>
            <a:off x="1515102" y="1382061"/>
            <a:ext cx="8181299" cy="4962954"/>
          </a:xfrm>
          <a:prstGeom prst="rect">
            <a:avLst/>
          </a:prstGeom>
          <a:noFill/>
          <a:ln w="9525">
            <a:noFill/>
            <a:miter lim="800000"/>
            <a:headEnd/>
            <a:tailEnd/>
          </a:ln>
        </p:spPr>
      </p:pic>
      <p:sp>
        <p:nvSpPr>
          <p:cNvPr id="10244" name="Line 4"/>
          <p:cNvSpPr>
            <a:spLocks noChangeShapeType="1"/>
          </p:cNvSpPr>
          <p:nvPr/>
        </p:nvSpPr>
        <p:spPr bwMode="auto">
          <a:xfrm>
            <a:off x="1896101" y="3711352"/>
            <a:ext cx="2840512" cy="0"/>
          </a:xfrm>
          <a:prstGeom prst="line">
            <a:avLst/>
          </a:prstGeom>
          <a:noFill/>
          <a:ln w="38100">
            <a:solidFill>
              <a:srgbClr val="B90B2C"/>
            </a:solidFill>
            <a:round/>
            <a:headEnd/>
            <a:tailEnd type="triangle" w="med" len="med"/>
          </a:ln>
        </p:spPr>
        <p:txBody>
          <a:bodyPr wrap="none"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Tahoma" pitchFamily="34" charset="0"/>
              <a:ea typeface="+mn-ea"/>
              <a:cs typeface="Tahoma" pitchFamily="34" charset="0"/>
            </a:endParaRPr>
          </a:p>
        </p:txBody>
      </p:sp>
      <p:sp>
        <p:nvSpPr>
          <p:cNvPr id="10245" name="Text Box 5"/>
          <p:cNvSpPr txBox="1">
            <a:spLocks noChangeArrowheads="1"/>
          </p:cNvSpPr>
          <p:nvPr/>
        </p:nvSpPr>
        <p:spPr bwMode="auto">
          <a:xfrm>
            <a:off x="6023992" y="1556793"/>
            <a:ext cx="2840512" cy="461665"/>
          </a:xfrm>
          <a:prstGeom prst="rect">
            <a:avLst/>
          </a:prstGeom>
          <a:noFill/>
          <a:ln w="9525">
            <a:noFill/>
            <a:miter lim="800000"/>
            <a:headEnd/>
            <a:tailEnd/>
          </a:ln>
        </p:spPr>
        <p:txBody>
          <a:bodyPr wrap="square">
            <a:spAutoFit/>
          </a:bodyPr>
          <a:lstStyle/>
          <a:p>
            <a:pPr marL="0" marR="0" lvl="0" indent="0" algn="l" defTabSz="914400" rtl="0" eaLnBrk="0" fontAlgn="auto" latinLnBrk="0" hangingPunct="0">
              <a:lnSpc>
                <a:spcPct val="100000"/>
              </a:lnSpc>
              <a:spcBef>
                <a:spcPct val="5000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Tahoma" pitchFamily="34" charset="0"/>
                <a:ea typeface="+mn-ea"/>
                <a:cs typeface="Tahoma" pitchFamily="34" charset="0"/>
              </a:rPr>
              <a:t>70 psi of 10 msec</a:t>
            </a:r>
          </a:p>
        </p:txBody>
      </p:sp>
    </p:spTree>
    <p:extLst>
      <p:ext uri="{BB962C8B-B14F-4D97-AF65-F5344CB8AC3E}">
        <p14:creationId xmlns:p14="http://schemas.microsoft.com/office/powerpoint/2010/main" val="28144397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10244"/>
                                        </p:tgtEl>
                                        <p:attrNameLst>
                                          <p:attrName>style.visibility</p:attrName>
                                        </p:attrNameLst>
                                      </p:cBhvr>
                                      <p:to>
                                        <p:strVal val="visible"/>
                                      </p:to>
                                    </p:set>
                                    <p:animEffect transition="in" filter="dissolve">
                                      <p:cBhvr>
                                        <p:cTn id="7" dur="500"/>
                                        <p:tgtEl>
                                          <p:spTgt spid="10244"/>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10245">
                                            <p:txEl>
                                              <p:pRg st="0" end="0"/>
                                            </p:txEl>
                                          </p:spTgt>
                                        </p:tgtEl>
                                        <p:attrNameLst>
                                          <p:attrName>style.visibility</p:attrName>
                                        </p:attrNameLst>
                                      </p:cBhvr>
                                      <p:to>
                                        <p:strVal val="visible"/>
                                      </p:to>
                                    </p:set>
                                    <p:animEffect transition="in" filter="dissolve">
                                      <p:cBhvr>
                                        <p:cTn id="12" dur="500"/>
                                        <p:tgtEl>
                                          <p:spTgt spid="10245">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44" grpId="0" animBg="1"/>
      <p:bldP spid="10245" grpId="0" build="p" autoUpdateAnimBg="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8" name="Picture 7" descr="A car parked on the side of the road&#10;&#10;Description automatically generated with low confidence">
            <a:extLst>
              <a:ext uri="{FF2B5EF4-FFF2-40B4-BE49-F238E27FC236}">
                <a16:creationId xmlns:a16="http://schemas.microsoft.com/office/drawing/2014/main" id="{1B18D064-EDAD-2648-61D6-3B68D6A1ECF4}"/>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2522356" y="10"/>
            <a:ext cx="9669642" cy="6857990"/>
          </a:xfrm>
          <a:prstGeom prst="rect">
            <a:avLst/>
          </a:prstGeom>
        </p:spPr>
      </p:pic>
      <p:sp>
        <p:nvSpPr>
          <p:cNvPr id="20" name="Rectangle 19">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Content Placeholder 1">
            <a:extLst>
              <a:ext uri="{FF2B5EF4-FFF2-40B4-BE49-F238E27FC236}">
                <a16:creationId xmlns:a16="http://schemas.microsoft.com/office/drawing/2014/main" id="{C8199325-8368-65CE-8B59-58F5C30890A6}"/>
              </a:ext>
            </a:extLst>
          </p:cNvPr>
          <p:cNvSpPr txBox="1">
            <a:spLocks/>
          </p:cNvSpPr>
          <p:nvPr/>
        </p:nvSpPr>
        <p:spPr>
          <a:xfrm>
            <a:off x="838200" y="365125"/>
            <a:ext cx="3822189" cy="1899912"/>
          </a:xfr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0"/>
              </a:spcBef>
              <a:spcAft>
                <a:spcPts val="600"/>
              </a:spcAft>
            </a:pPr>
            <a:r>
              <a:rPr lang="en-US" sz="4000" dirty="0">
                <a:solidFill>
                  <a:schemeClr val="tx1"/>
                </a:solidFill>
                <a:latin typeface="+mj-lt"/>
                <a:ea typeface="+mj-ea"/>
                <a:cs typeface="+mj-cs"/>
              </a:rPr>
              <a:t>Fragmentation theory</a:t>
            </a:r>
          </a:p>
        </p:txBody>
      </p:sp>
      <p:sp>
        <p:nvSpPr>
          <p:cNvPr id="6" name="Content Placeholder 8">
            <a:extLst>
              <a:ext uri="{FF2B5EF4-FFF2-40B4-BE49-F238E27FC236}">
                <a16:creationId xmlns:a16="http://schemas.microsoft.com/office/drawing/2014/main" id="{616AF4D9-ECF8-8C24-51DA-F4562490A2C8}"/>
              </a:ext>
            </a:extLst>
          </p:cNvPr>
          <p:cNvSpPr>
            <a:spLocks noGrp="1"/>
          </p:cNvSpPr>
          <p:nvPr>
            <p:ph idx="1"/>
          </p:nvPr>
        </p:nvSpPr>
        <p:spPr>
          <a:xfrm>
            <a:off x="292042" y="2265037"/>
            <a:ext cx="3822189" cy="3742762"/>
          </a:xfrm>
        </p:spPr>
        <p:txBody>
          <a:bodyPr vert="horz" lIns="91440" tIns="45720" rIns="91440" bIns="45720" rtlCol="0">
            <a:normAutofit/>
          </a:bodyPr>
          <a:lstStyle/>
          <a:p>
            <a:pPr marL="457200" indent="-228600">
              <a:buFont typeface="Arial" panose="020B0604020202020204" pitchFamily="34" charset="0"/>
              <a:buChar char="•"/>
            </a:pPr>
            <a:r>
              <a:rPr lang="en-US" sz="2000" dirty="0">
                <a:solidFill>
                  <a:schemeClr val="tx1"/>
                </a:solidFill>
              </a:rPr>
              <a:t>The explosive fragmentation process</a:t>
            </a:r>
          </a:p>
          <a:p>
            <a:pPr marL="457200" indent="-228600">
              <a:buFont typeface="Arial" panose="020B0604020202020204" pitchFamily="34" charset="0"/>
              <a:buChar char="•"/>
            </a:pPr>
            <a:r>
              <a:rPr lang="en-US" sz="2000" dirty="0">
                <a:solidFill>
                  <a:schemeClr val="tx1"/>
                </a:solidFill>
              </a:rPr>
              <a:t>Fragmentation velocity (Gurney)</a:t>
            </a:r>
          </a:p>
          <a:p>
            <a:pPr marL="457200" indent="-228600">
              <a:buFont typeface="Arial" panose="020B0604020202020204" pitchFamily="34" charset="0"/>
              <a:buChar char="•"/>
            </a:pPr>
            <a:r>
              <a:rPr lang="en-US" sz="2000" dirty="0">
                <a:solidFill>
                  <a:schemeClr val="tx1"/>
                </a:solidFill>
              </a:rPr>
              <a:t>Fragmentation direction (Taylor)</a:t>
            </a:r>
          </a:p>
          <a:p>
            <a:pPr marL="457200" indent="-228600">
              <a:buFont typeface="Arial" panose="020B0604020202020204" pitchFamily="34" charset="0"/>
              <a:buChar char="•"/>
            </a:pPr>
            <a:r>
              <a:rPr lang="en-US" sz="2000" dirty="0">
                <a:solidFill>
                  <a:schemeClr val="tx1"/>
                </a:solidFill>
              </a:rPr>
              <a:t>The effectiveness of warheads</a:t>
            </a:r>
          </a:p>
          <a:p>
            <a:pPr marL="457200" indent="-228600">
              <a:buFont typeface="Arial" panose="020B0604020202020204" pitchFamily="34" charset="0"/>
              <a:buChar char="•"/>
            </a:pPr>
            <a:r>
              <a:rPr lang="en-US" sz="2000" dirty="0">
                <a:solidFill>
                  <a:schemeClr val="tx1"/>
                </a:solidFill>
              </a:rPr>
              <a:t>Fragmentation penetration</a:t>
            </a:r>
          </a:p>
          <a:p>
            <a:pPr marL="457200" indent="-228600">
              <a:buFont typeface="Arial" panose="020B0604020202020204" pitchFamily="34" charset="0"/>
              <a:buChar char="•"/>
            </a:pPr>
            <a:r>
              <a:rPr lang="en-US" sz="2000" dirty="0">
                <a:solidFill>
                  <a:schemeClr val="tx1"/>
                </a:solidFill>
              </a:rPr>
              <a:t>Examination of real systems</a:t>
            </a:r>
          </a:p>
          <a:p>
            <a:pPr marL="1143000" lvl="1"/>
            <a:r>
              <a:rPr lang="en-US" sz="2000" dirty="0"/>
              <a:t>Fragment size distribution</a:t>
            </a:r>
          </a:p>
          <a:p>
            <a:pPr marL="1143000" lvl="1"/>
            <a:r>
              <a:rPr lang="en-US" sz="2000" dirty="0"/>
              <a:t>Direction of fragmentation</a:t>
            </a:r>
            <a:endParaRPr lang="en-US" sz="2400" dirty="0">
              <a:solidFill>
                <a:schemeClr val="tx1"/>
              </a:solidFill>
            </a:endParaRPr>
          </a:p>
          <a:p>
            <a:pPr marL="457200" indent="-228600">
              <a:buFont typeface="Arial" panose="020B0604020202020204" pitchFamily="34" charset="0"/>
              <a:buChar char="•"/>
            </a:pPr>
            <a:endParaRPr lang="en-US" sz="2000" dirty="0">
              <a:solidFill>
                <a:schemeClr val="tx1"/>
              </a:solidFill>
            </a:endParaRPr>
          </a:p>
        </p:txBody>
      </p:sp>
    </p:spTree>
    <p:extLst>
      <p:ext uri="{BB962C8B-B14F-4D97-AF65-F5344CB8AC3E}">
        <p14:creationId xmlns:p14="http://schemas.microsoft.com/office/powerpoint/2010/main" val="394979783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9459EDB-413E-0847-F7EA-ACD74401DF8F}"/>
            </a:ext>
          </a:extLst>
        </p:cNvPr>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09EFB77-9457-BFD5-38A0-AD4486D688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1">
            <a:extLst>
              <a:ext uri="{FF2B5EF4-FFF2-40B4-BE49-F238E27FC236}">
                <a16:creationId xmlns:a16="http://schemas.microsoft.com/office/drawing/2014/main" id="{913B6F6E-46CD-CB80-4F1F-45E54A00899B}"/>
              </a:ext>
            </a:extLst>
          </p:cNvPr>
          <p:cNvSpPr txBox="1">
            <a:spLocks/>
          </p:cNvSpPr>
          <p:nvPr/>
        </p:nvSpPr>
        <p:spPr>
          <a:xfrm>
            <a:off x="589560" y="856180"/>
            <a:ext cx="4560584" cy="1128068"/>
          </a:xfr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ct val="0"/>
              </a:spcBef>
              <a:spcAft>
                <a:spcPts val="600"/>
              </a:spcAft>
              <a:buClrTx/>
              <a:buSzTx/>
              <a:buFont typeface="Arial" panose="020B0604020202020204" pitchFamily="34" charset="0"/>
              <a:buNone/>
              <a:tabLst/>
              <a:defRPr/>
            </a:pPr>
            <a:r>
              <a:rPr kumimoji="0" lang="en-US" sz="4000" b="0" i="0" u="none" strike="noStrike" kern="1200" cap="none" spc="0" normalizeH="0" baseline="0" noProof="0">
                <a:ln>
                  <a:noFill/>
                </a:ln>
                <a:solidFill>
                  <a:prstClr val="black"/>
                </a:solidFill>
                <a:effectLst/>
                <a:uLnTx/>
                <a:uFillTx/>
                <a:latin typeface="Calibri Light" panose="020F0302020204030204"/>
                <a:ea typeface="+mn-ea"/>
                <a:cs typeface="+mn-cs"/>
              </a:rPr>
              <a:t>Introduction</a:t>
            </a:r>
          </a:p>
        </p:txBody>
      </p:sp>
      <p:grpSp>
        <p:nvGrpSpPr>
          <p:cNvPr id="12" name="Group 11">
            <a:extLst>
              <a:ext uri="{FF2B5EF4-FFF2-40B4-BE49-F238E27FC236}">
                <a16:creationId xmlns:a16="http://schemas.microsoft.com/office/drawing/2014/main" id="{D450D5E7-331F-089F-3264-A7F36CA0FB7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3" name="Rectangle 12">
              <a:extLst>
                <a:ext uri="{FF2B5EF4-FFF2-40B4-BE49-F238E27FC236}">
                  <a16:creationId xmlns:a16="http://schemas.microsoft.com/office/drawing/2014/main" id="{C9B7BA3B-EF79-0241-4A9E-30D3E3C955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EAC7897E-97B7-C3DB-F02A-3FA891D555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16" name="Rectangle 15">
            <a:extLst>
              <a:ext uri="{FF2B5EF4-FFF2-40B4-BE49-F238E27FC236}">
                <a16:creationId xmlns:a16="http://schemas.microsoft.com/office/drawing/2014/main" id="{BE47BDB9-52C0-5797-89CF-633A89A31D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Content Placeholder 1">
            <a:extLst>
              <a:ext uri="{FF2B5EF4-FFF2-40B4-BE49-F238E27FC236}">
                <a16:creationId xmlns:a16="http://schemas.microsoft.com/office/drawing/2014/main" id="{3351C055-D9C5-E2D4-B7B4-0CBC3206B435}"/>
              </a:ext>
            </a:extLst>
          </p:cNvPr>
          <p:cNvSpPr>
            <a:spLocks noGrp="1"/>
          </p:cNvSpPr>
          <p:nvPr>
            <p:ph idx="1"/>
          </p:nvPr>
        </p:nvSpPr>
        <p:spPr>
          <a:xfrm>
            <a:off x="159341" y="2263602"/>
            <a:ext cx="5526468" cy="3979585"/>
          </a:xfrm>
        </p:spPr>
        <p:txBody>
          <a:bodyPr vert="horz" wrap="square" lIns="91440" tIns="45720" rIns="91440" bIns="45720" rtlCol="0" anchor="ctr">
            <a:normAutofit fontScale="92500" lnSpcReduction="10000"/>
          </a:bodyPr>
          <a:lstStyle/>
          <a:p>
            <a:pPr indent="-228600">
              <a:buFont typeface="Arial" panose="020B0604020202020204" pitchFamily="34" charset="0"/>
              <a:buChar char="•"/>
            </a:pPr>
            <a:r>
              <a:rPr lang="en-US" sz="1600" dirty="0">
                <a:solidFill>
                  <a:schemeClr val="tx1"/>
                </a:solidFill>
              </a:rPr>
              <a:t>To predict characteristics of warheads such as:</a:t>
            </a:r>
          </a:p>
          <a:p>
            <a:pPr indent="-228600">
              <a:buFont typeface="Arial" panose="020B0604020202020204" pitchFamily="34" charset="0"/>
              <a:buChar char="•"/>
            </a:pPr>
            <a:endParaRPr lang="en-US" sz="1600" dirty="0">
              <a:solidFill>
                <a:schemeClr val="tx1"/>
              </a:solidFill>
            </a:endParaRPr>
          </a:p>
          <a:p>
            <a:pPr marL="1143000" lvl="1"/>
            <a:r>
              <a:rPr lang="en-US" sz="1600" dirty="0"/>
              <a:t>The mean mass of fragments</a:t>
            </a:r>
          </a:p>
          <a:p>
            <a:pPr marL="1143000" lvl="1"/>
            <a:r>
              <a:rPr lang="en-US" sz="1600" dirty="0"/>
              <a:t>The initial velocity of fragments</a:t>
            </a:r>
          </a:p>
          <a:p>
            <a:pPr marL="1143000" lvl="1"/>
            <a:r>
              <a:rPr lang="en-US" sz="1600" dirty="0"/>
              <a:t>The fragment mass distribution</a:t>
            </a:r>
          </a:p>
          <a:p>
            <a:pPr marL="1143000" lvl="1"/>
            <a:r>
              <a:rPr lang="en-US" sz="1600" dirty="0"/>
              <a:t>The fragment velocity distribution</a:t>
            </a:r>
          </a:p>
          <a:p>
            <a:pPr indent="-228600">
              <a:buFont typeface="Arial" panose="020B0604020202020204" pitchFamily="34" charset="0"/>
              <a:buChar char="•"/>
            </a:pPr>
            <a:endParaRPr lang="en-US" sz="1600" dirty="0">
              <a:solidFill>
                <a:schemeClr val="tx1"/>
              </a:solidFill>
            </a:endParaRPr>
          </a:p>
          <a:p>
            <a:pPr indent="-228600">
              <a:buFont typeface="Arial" panose="020B0604020202020204" pitchFamily="34" charset="0"/>
              <a:buChar char="•"/>
            </a:pPr>
            <a:r>
              <a:rPr lang="en-US" sz="1600" dirty="0">
                <a:solidFill>
                  <a:schemeClr val="tx1"/>
                </a:solidFill>
              </a:rPr>
              <a:t>As a function of parameters such as:</a:t>
            </a:r>
          </a:p>
          <a:p>
            <a:pPr indent="-228600">
              <a:buFont typeface="Arial" panose="020B0604020202020204" pitchFamily="34" charset="0"/>
              <a:buChar char="•"/>
            </a:pPr>
            <a:endParaRPr lang="en-US" sz="1600" dirty="0">
              <a:solidFill>
                <a:schemeClr val="tx1"/>
              </a:solidFill>
            </a:endParaRPr>
          </a:p>
          <a:p>
            <a:pPr marL="1143000" lvl="1"/>
            <a:r>
              <a:rPr lang="en-US" sz="1600" dirty="0"/>
              <a:t>Explosive type (TNT, RDX, HMX, AMATOL etc)</a:t>
            </a:r>
          </a:p>
          <a:p>
            <a:pPr marL="1143000" lvl="1"/>
            <a:r>
              <a:rPr lang="en-US" sz="1600" dirty="0"/>
              <a:t>Relative masses of the explosive and the warhead case</a:t>
            </a:r>
          </a:p>
          <a:p>
            <a:pPr marL="1143000" lvl="1"/>
            <a:r>
              <a:rPr lang="en-US" sz="1600" dirty="0"/>
              <a:t>The mechanical and physical properties of the case</a:t>
            </a:r>
          </a:p>
          <a:p>
            <a:pPr marL="1143000" lvl="1"/>
            <a:r>
              <a:rPr lang="en-US" sz="1600" dirty="0"/>
              <a:t>The case geometry</a:t>
            </a:r>
          </a:p>
        </p:txBody>
      </p:sp>
      <p:sp>
        <p:nvSpPr>
          <p:cNvPr id="18" name="Rectangle 17">
            <a:extLst>
              <a:ext uri="{FF2B5EF4-FFF2-40B4-BE49-F238E27FC236}">
                <a16:creationId xmlns:a16="http://schemas.microsoft.com/office/drawing/2014/main" id="{7461DAC4-29DD-D0F0-B241-DEBD4F1A75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 name="Rectangle 19">
            <a:extLst>
              <a:ext uri="{FF2B5EF4-FFF2-40B4-BE49-F238E27FC236}">
                <a16:creationId xmlns:a16="http://schemas.microsoft.com/office/drawing/2014/main" id="{B689F622-1002-394B-D7FF-939D82E7F6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descr="Shape, arrow&#10;&#10;Description automatically generated">
            <a:extLst>
              <a:ext uri="{FF2B5EF4-FFF2-40B4-BE49-F238E27FC236}">
                <a16:creationId xmlns:a16="http://schemas.microsoft.com/office/drawing/2014/main" id="{4A66C8C4-6171-2326-1532-A848925A4596}"/>
              </a:ext>
            </a:extLst>
          </p:cNvPr>
          <p:cNvPicPr>
            <a:picLocks noChangeAspect="1"/>
          </p:cNvPicPr>
          <p:nvPr/>
        </p:nvPicPr>
        <p:blipFill rotWithShape="1">
          <a:blip r:embed="rId2"/>
          <a:srcRect l="7680" r="13145" b="-2"/>
          <a:stretch/>
        </p:blipFill>
        <p:spPr>
          <a:xfrm>
            <a:off x="5977788" y="799352"/>
            <a:ext cx="5425410" cy="5259296"/>
          </a:xfrm>
          <a:prstGeom prst="rect">
            <a:avLst/>
          </a:prstGeom>
        </p:spPr>
      </p:pic>
    </p:spTree>
    <p:extLst>
      <p:ext uri="{BB962C8B-B14F-4D97-AF65-F5344CB8AC3E}">
        <p14:creationId xmlns:p14="http://schemas.microsoft.com/office/powerpoint/2010/main" val="214616467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B9A1BF9-9DA9-BDC0-E2C3-9236946B099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BCD8EDA-068C-E30F-3EAD-861FD57FB7CE}"/>
              </a:ext>
            </a:extLst>
          </p:cNvPr>
          <p:cNvSpPr>
            <a:spLocks noGrp="1"/>
          </p:cNvSpPr>
          <p:nvPr>
            <p:ph type="title"/>
          </p:nvPr>
        </p:nvSpPr>
        <p:spPr/>
        <p:txBody>
          <a:bodyPr>
            <a:normAutofit/>
          </a:bodyPr>
          <a:lstStyle/>
          <a:p>
            <a:r>
              <a:rPr lang="en-US" sz="3600" dirty="0"/>
              <a:t>Remember Neville Mott – Proc. Roy. Soc. (A) 189, 300 (1947)</a:t>
            </a:r>
          </a:p>
        </p:txBody>
      </p:sp>
      <p:sp>
        <p:nvSpPr>
          <p:cNvPr id="3" name="Content Placeholder 2">
            <a:extLst>
              <a:ext uri="{FF2B5EF4-FFF2-40B4-BE49-F238E27FC236}">
                <a16:creationId xmlns:a16="http://schemas.microsoft.com/office/drawing/2014/main" id="{3FAE3BA8-58C1-9FF1-BC14-BBB3372E47C0}"/>
              </a:ext>
            </a:extLst>
          </p:cNvPr>
          <p:cNvSpPr>
            <a:spLocks noGrp="1"/>
          </p:cNvSpPr>
          <p:nvPr>
            <p:ph idx="1"/>
          </p:nvPr>
        </p:nvSpPr>
        <p:spPr/>
        <p:txBody>
          <a:bodyPr>
            <a:normAutofit lnSpcReduction="10000"/>
          </a:bodyPr>
          <a:lstStyle/>
          <a:p>
            <a:r>
              <a:rPr lang="en-US" dirty="0"/>
              <a:t>For small fragments</a:t>
            </a:r>
          </a:p>
          <a:p>
            <a:pPr lvl="1"/>
            <a:r>
              <a:rPr lang="en-US" dirty="0"/>
              <a:t>Material of low ductility</a:t>
            </a:r>
          </a:p>
          <a:p>
            <a:pPr lvl="1"/>
            <a:r>
              <a:rPr lang="en-US" dirty="0"/>
              <a:t>Thin-walled shell</a:t>
            </a:r>
          </a:p>
          <a:p>
            <a:pPr lvl="1"/>
            <a:r>
              <a:rPr lang="en-US" dirty="0"/>
              <a:t>High energy explosive</a:t>
            </a:r>
          </a:p>
          <a:p>
            <a:pPr lvl="1"/>
            <a:endParaRPr lang="en-US" dirty="0"/>
          </a:p>
          <a:p>
            <a:r>
              <a:rPr lang="en-US" dirty="0"/>
              <a:t>For larger fragments</a:t>
            </a:r>
          </a:p>
          <a:p>
            <a:pPr lvl="1"/>
            <a:r>
              <a:rPr lang="en-US" dirty="0"/>
              <a:t>Material of higher ductility</a:t>
            </a:r>
          </a:p>
          <a:p>
            <a:pPr lvl="1"/>
            <a:r>
              <a:rPr lang="en-US" dirty="0"/>
              <a:t>Thick-walled shell</a:t>
            </a:r>
          </a:p>
          <a:p>
            <a:pPr lvl="1"/>
            <a:r>
              <a:rPr lang="en-US" dirty="0"/>
              <a:t>Low energy explosive</a:t>
            </a:r>
          </a:p>
        </p:txBody>
      </p:sp>
      <p:pic>
        <p:nvPicPr>
          <p:cNvPr id="5" name="Picture 4" descr="A screenshot of a data sheet&#10;&#10;AI-generated content may be incorrect.">
            <a:extLst>
              <a:ext uri="{FF2B5EF4-FFF2-40B4-BE49-F238E27FC236}">
                <a16:creationId xmlns:a16="http://schemas.microsoft.com/office/drawing/2014/main" id="{E73BEB91-98EA-C78A-0B15-6C24F40D47FF}"/>
              </a:ext>
            </a:extLst>
          </p:cNvPr>
          <p:cNvPicPr>
            <a:picLocks noChangeAspect="1"/>
          </p:cNvPicPr>
          <p:nvPr/>
        </p:nvPicPr>
        <p:blipFill>
          <a:blip r:embed="rId2"/>
          <a:stretch>
            <a:fillRect/>
          </a:stretch>
        </p:blipFill>
        <p:spPr>
          <a:xfrm>
            <a:off x="4952999" y="1342141"/>
            <a:ext cx="7019925" cy="5253906"/>
          </a:xfrm>
          <a:prstGeom prst="rect">
            <a:avLst/>
          </a:prstGeom>
        </p:spPr>
      </p:pic>
    </p:spTree>
    <p:extLst>
      <p:ext uri="{BB962C8B-B14F-4D97-AF65-F5344CB8AC3E}">
        <p14:creationId xmlns:p14="http://schemas.microsoft.com/office/powerpoint/2010/main" val="397021952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6DED5C1-074A-BDA1-589A-F8CC40422CB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1E831CA-D0D9-F2CE-B1F2-777996A13FEE}"/>
              </a:ext>
            </a:extLst>
          </p:cNvPr>
          <p:cNvSpPr>
            <a:spLocks noGrp="1"/>
          </p:cNvSpPr>
          <p:nvPr>
            <p:ph type="title"/>
          </p:nvPr>
        </p:nvSpPr>
        <p:spPr/>
        <p:txBody>
          <a:bodyPr>
            <a:normAutofit/>
          </a:bodyPr>
          <a:lstStyle/>
          <a:p>
            <a:r>
              <a:rPr lang="en-US" sz="3600" dirty="0"/>
              <a:t>Neville Mott – Proc. Roy. Soc. (A) 189, 300 (1947)</a:t>
            </a:r>
          </a:p>
        </p:txBody>
      </p:sp>
      <mc:AlternateContent xmlns:mc="http://schemas.openxmlformats.org/markup-compatibility/2006">
        <mc:Choice xmlns:a14="http://schemas.microsoft.com/office/drawing/2010/main" Requires="a14">
          <p:sp>
            <p:nvSpPr>
              <p:cNvPr id="3" name="Content Placeholder 2">
                <a:extLst>
                  <a:ext uri="{FF2B5EF4-FFF2-40B4-BE49-F238E27FC236}">
                    <a16:creationId xmlns:a16="http://schemas.microsoft.com/office/drawing/2014/main" id="{30A8AC2B-1E27-718F-07A6-EF1E8F726DD8}"/>
                  </a:ext>
                </a:extLst>
              </p:cNvPr>
              <p:cNvSpPr>
                <a:spLocks noGrp="1"/>
              </p:cNvSpPr>
              <p:nvPr>
                <p:ph idx="1"/>
              </p:nvPr>
            </p:nvSpPr>
            <p:spPr/>
            <p:txBody>
              <a:bodyPr>
                <a:normAutofit fontScale="92500" lnSpcReduction="20000"/>
              </a:bodyPr>
              <a:lstStyle/>
              <a:p>
                <a:r>
                  <a:rPr lang="en-US" dirty="0"/>
                  <a:t>Extremely light cases (&lt; 3% charge mass)</a:t>
                </a:r>
              </a:p>
              <a:p>
                <a:pPr lvl="1"/>
                <a:endParaRPr lang="en-US" dirty="0"/>
              </a:p>
              <a:p>
                <a:r>
                  <a:rPr lang="en-US" dirty="0"/>
                  <a:t>Light casing. </a:t>
                </a:r>
                <a14:m>
                  <m:oMath xmlns:m="http://schemas.openxmlformats.org/officeDocument/2006/math">
                    <m:r>
                      <a:rPr lang="en-GB" b="0" i="0" smtClean="0">
                        <a:latin typeface="Cambria Math" panose="02040503050406030204" pitchFamily="18" charset="0"/>
                      </a:rPr>
                      <m:t>            </m:t>
                    </m:r>
                    <m:r>
                      <a:rPr lang="en-GB" b="0" i="1" smtClean="0">
                        <a:latin typeface="Cambria Math" panose="02040503050406030204" pitchFamily="18" charset="0"/>
                      </a:rPr>
                      <m:t>                    0.03</m:t>
                    </m:r>
                    <m:r>
                      <a:rPr lang="en-GB" b="0" i="1" smtClean="0">
                        <a:latin typeface="Cambria Math" panose="02040503050406030204" pitchFamily="18" charset="0"/>
                        <a:ea typeface="Cambria Math" panose="02040503050406030204" pitchFamily="18" charset="0"/>
                      </a:rPr>
                      <m:t>≤</m:t>
                    </m:r>
                    <m:f>
                      <m:fPr>
                        <m:ctrlPr>
                          <a:rPr lang="en-GB" b="0" i="1" smtClean="0">
                            <a:latin typeface="Cambria Math" panose="02040503050406030204" pitchFamily="18" charset="0"/>
                            <a:ea typeface="Cambria Math" panose="02040503050406030204" pitchFamily="18" charset="0"/>
                          </a:rPr>
                        </m:ctrlPr>
                      </m:fPr>
                      <m:num>
                        <m:r>
                          <a:rPr lang="en-GB" b="0" i="1" smtClean="0">
                            <a:latin typeface="Cambria Math" panose="02040503050406030204" pitchFamily="18" charset="0"/>
                            <a:ea typeface="Cambria Math" panose="02040503050406030204" pitchFamily="18" charset="0"/>
                          </a:rPr>
                          <m:t>𝑀</m:t>
                        </m:r>
                      </m:num>
                      <m:den>
                        <m:r>
                          <a:rPr lang="en-GB" b="0" i="1" smtClean="0">
                            <a:latin typeface="Cambria Math" panose="02040503050406030204" pitchFamily="18" charset="0"/>
                            <a:ea typeface="Cambria Math" panose="02040503050406030204" pitchFamily="18" charset="0"/>
                          </a:rPr>
                          <m:t>𝐶</m:t>
                        </m:r>
                      </m:den>
                    </m:f>
                    <m:r>
                      <a:rPr lang="en-GB" b="0" i="1" smtClean="0">
                        <a:latin typeface="Cambria Math" panose="02040503050406030204" pitchFamily="18" charset="0"/>
                        <a:ea typeface="Cambria Math" panose="02040503050406030204" pitchFamily="18" charset="0"/>
                      </a:rPr>
                      <m:t>≤1</m:t>
                    </m:r>
                  </m:oMath>
                </a14:m>
                <a:endParaRPr lang="en-US" dirty="0"/>
              </a:p>
              <a:p>
                <a:endParaRPr lang="en-US" dirty="0"/>
              </a:p>
              <a:p>
                <a:r>
                  <a:rPr lang="en-US" dirty="0"/>
                  <a:t>Moderate to heavy casing </a:t>
                </a:r>
                <a14:m>
                  <m:oMath xmlns:m="http://schemas.openxmlformats.org/officeDocument/2006/math">
                    <m:r>
                      <a:rPr lang="en-GB" b="0" i="0" smtClean="0">
                        <a:latin typeface="Cambria Math" panose="02040503050406030204" pitchFamily="18" charset="0"/>
                      </a:rPr>
                      <m:t>          </m:t>
                    </m:r>
                    <m:r>
                      <a:rPr lang="en-GB" b="0" i="1" smtClean="0">
                        <a:latin typeface="Cambria Math" panose="02040503050406030204" pitchFamily="18" charset="0"/>
                      </a:rPr>
                      <m:t>1</m:t>
                    </m:r>
                    <m:r>
                      <a:rPr lang="en-GB" b="0" i="1" smtClean="0">
                        <a:latin typeface="Cambria Math" panose="02040503050406030204" pitchFamily="18" charset="0"/>
                        <a:ea typeface="Cambria Math" panose="02040503050406030204" pitchFamily="18" charset="0"/>
                      </a:rPr>
                      <m:t>≤</m:t>
                    </m:r>
                    <m:f>
                      <m:fPr>
                        <m:ctrlPr>
                          <a:rPr lang="en-GB" b="0" i="1" smtClean="0">
                            <a:latin typeface="Cambria Math" panose="02040503050406030204" pitchFamily="18" charset="0"/>
                            <a:ea typeface="Cambria Math" panose="02040503050406030204" pitchFamily="18" charset="0"/>
                          </a:rPr>
                        </m:ctrlPr>
                      </m:fPr>
                      <m:num>
                        <m:r>
                          <a:rPr lang="en-GB" b="0" i="1" smtClean="0">
                            <a:latin typeface="Cambria Math" panose="02040503050406030204" pitchFamily="18" charset="0"/>
                            <a:ea typeface="Cambria Math" panose="02040503050406030204" pitchFamily="18" charset="0"/>
                          </a:rPr>
                          <m:t>𝑀</m:t>
                        </m:r>
                      </m:num>
                      <m:den>
                        <m:r>
                          <a:rPr lang="en-GB" b="0" i="1" smtClean="0">
                            <a:latin typeface="Cambria Math" panose="02040503050406030204" pitchFamily="18" charset="0"/>
                            <a:ea typeface="Cambria Math" panose="02040503050406030204" pitchFamily="18" charset="0"/>
                          </a:rPr>
                          <m:t>𝐶</m:t>
                        </m:r>
                      </m:den>
                    </m:f>
                    <m:r>
                      <a:rPr lang="en-GB" b="0" i="1" smtClean="0">
                        <a:latin typeface="Cambria Math" panose="02040503050406030204" pitchFamily="18" charset="0"/>
                        <a:ea typeface="Cambria Math" panose="02040503050406030204" pitchFamily="18" charset="0"/>
                      </a:rPr>
                      <m:t>≤5</m:t>
                    </m:r>
                  </m:oMath>
                </a14:m>
                <a:endParaRPr lang="en-US" dirty="0"/>
              </a:p>
              <a:p>
                <a:endParaRPr lang="en-US" dirty="0"/>
              </a:p>
              <a:p>
                <a:r>
                  <a:rPr lang="en-US" dirty="0"/>
                  <a:t>Note, for moderate to heavy case, case expands up to 2 x original radius before tensile cracking is initiated. As such, inner parts of case are travelling faster than outer parts</a:t>
                </a:r>
              </a:p>
            </p:txBody>
          </p:sp>
        </mc:Choice>
        <mc:Fallback>
          <p:sp>
            <p:nvSpPr>
              <p:cNvPr id="3" name="Content Placeholder 2">
                <a:extLst>
                  <a:ext uri="{FF2B5EF4-FFF2-40B4-BE49-F238E27FC236}">
                    <a16:creationId xmlns:a16="http://schemas.microsoft.com/office/drawing/2014/main" id="{30A8AC2B-1E27-718F-07A6-EF1E8F726DD8}"/>
                  </a:ext>
                </a:extLst>
              </p:cNvPr>
              <p:cNvSpPr>
                <a:spLocks noGrp="1" noRot="1" noChangeAspect="1" noMove="1" noResize="1" noEditPoints="1" noAdjustHandles="1" noChangeArrowheads="1" noChangeShapeType="1" noTextEdit="1"/>
              </p:cNvSpPr>
              <p:nvPr>
                <p:ph idx="1"/>
              </p:nvPr>
            </p:nvSpPr>
            <p:spPr>
              <a:blipFill>
                <a:blip r:embed="rId2"/>
                <a:stretch>
                  <a:fillRect l="-884" t="-4240" b="-2120"/>
                </a:stretch>
              </a:blipFill>
            </p:spPr>
            <p:txBody>
              <a:bodyPr/>
              <a:lstStyle/>
              <a:p>
                <a:r>
                  <a:rPr lang="en-US">
                    <a:noFill/>
                  </a:rPr>
                  <a:t> </a:t>
                </a:r>
              </a:p>
            </p:txBody>
          </p:sp>
        </mc:Fallback>
      </mc:AlternateContent>
    </p:spTree>
    <p:extLst>
      <p:ext uri="{BB962C8B-B14F-4D97-AF65-F5344CB8AC3E}">
        <p14:creationId xmlns:p14="http://schemas.microsoft.com/office/powerpoint/2010/main" val="68794706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BA79A7CF-01AF-4178-9369-94E0C90EB0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5" name="Content Placeholder 1">
            <a:extLst>
              <a:ext uri="{FF2B5EF4-FFF2-40B4-BE49-F238E27FC236}">
                <a16:creationId xmlns:a16="http://schemas.microsoft.com/office/drawing/2014/main" id="{61BE3F43-E8FA-F085-6FEF-C58B7FD008FD}"/>
              </a:ext>
            </a:extLst>
          </p:cNvPr>
          <p:cNvSpPr txBox="1">
            <a:spLocks/>
          </p:cNvSpPr>
          <p:nvPr/>
        </p:nvSpPr>
        <p:spPr>
          <a:xfrm>
            <a:off x="9267909" y="2023110"/>
            <a:ext cx="2469624" cy="2846070"/>
          </a:xfr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ct val="0"/>
              </a:spcBef>
              <a:spcAft>
                <a:spcPts val="600"/>
              </a:spcAft>
              <a:buClrTx/>
              <a:buSzTx/>
              <a:buFont typeface="Arial" panose="020B0604020202020204" pitchFamily="34" charset="0"/>
              <a:buNone/>
              <a:tabLst/>
              <a:defRPr/>
            </a:pPr>
            <a:r>
              <a:rPr kumimoji="0" lang="en-US" sz="2800" b="0" i="0" u="none" strike="noStrike" kern="1200" cap="none" spc="0" normalizeH="0" baseline="0" noProof="0" dirty="0">
                <a:ln>
                  <a:noFill/>
                </a:ln>
                <a:solidFill>
                  <a:prstClr val="black"/>
                </a:solidFill>
                <a:effectLst/>
                <a:uLnTx/>
                <a:uFillTx/>
                <a:latin typeface="Calibri Light" panose="020F0302020204030204"/>
                <a:ea typeface="+mn-ea"/>
                <a:cs typeface="+mn-cs"/>
              </a:rPr>
              <a:t>The explosive fragmentation process</a:t>
            </a:r>
          </a:p>
          <a:p>
            <a:pPr marL="0" marR="0" lvl="0" indent="0" algn="l" defTabSz="914400" rtl="0" eaLnBrk="1" fontAlgn="auto" latinLnBrk="0" hangingPunct="1">
              <a:lnSpc>
                <a:spcPct val="90000"/>
              </a:lnSpc>
              <a:spcBef>
                <a:spcPct val="0"/>
              </a:spcBef>
              <a:spcAft>
                <a:spcPts val="600"/>
              </a:spcAft>
              <a:buClrTx/>
              <a:buSzTx/>
              <a:buFont typeface="Arial" panose="020B0604020202020204" pitchFamily="34" charset="0"/>
              <a:buNone/>
              <a:tabLst/>
              <a:defRPr/>
            </a:pPr>
            <a:r>
              <a:rPr kumimoji="0" lang="en-US" sz="2000" b="0" i="0" u="none" strike="noStrike" kern="1200" cap="none" spc="0" normalizeH="0" baseline="0" noProof="0" dirty="0">
                <a:ln>
                  <a:noFill/>
                </a:ln>
                <a:solidFill>
                  <a:prstClr val="black"/>
                </a:solidFill>
                <a:effectLst/>
                <a:uLnTx/>
                <a:uFillTx/>
                <a:latin typeface="Calibri Light" panose="020F0302020204030204"/>
                <a:ea typeface="+mn-ea"/>
                <a:cs typeface="+mn-cs"/>
              </a:rPr>
              <a:t>(single point end initiation of a cylindrical charge)</a:t>
            </a:r>
          </a:p>
        </p:txBody>
      </p:sp>
      <p:sp>
        <p:nvSpPr>
          <p:cNvPr id="14" name="Rectangle 13">
            <a:extLst>
              <a:ext uri="{FF2B5EF4-FFF2-40B4-BE49-F238E27FC236}">
                <a16:creationId xmlns:a16="http://schemas.microsoft.com/office/drawing/2014/main" id="{99413ED5-9ED4-4772-BCE4-2BCAE6B12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433973" y="-827233"/>
            <a:ext cx="1715478" cy="858342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04357C93-F0CB-4A1C-8F77-4E90637898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2085" y="664308"/>
            <a:ext cx="8082632" cy="5600340"/>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7" name="Content Placeholder 6" descr="Diagram, schematic&#10;&#10;Description automatically generated">
            <a:extLst>
              <a:ext uri="{FF2B5EF4-FFF2-40B4-BE49-F238E27FC236}">
                <a16:creationId xmlns:a16="http://schemas.microsoft.com/office/drawing/2014/main" id="{019AD1EF-E6EE-C5BD-95FD-D22A7EECC36F}"/>
              </a:ext>
            </a:extLst>
          </p:cNvPr>
          <p:cNvPicPr>
            <a:picLocks noGrp="1" noChangeAspect="1"/>
          </p:cNvPicPr>
          <p:nvPr>
            <p:ph idx="1"/>
          </p:nvPr>
        </p:nvPicPr>
        <p:blipFill>
          <a:blip r:embed="rId3" cstate="screen">
            <a:extLst>
              <a:ext uri="{28A0092B-C50C-407E-A947-70E740481C1C}">
                <a14:useLocalDpi xmlns:a14="http://schemas.microsoft.com/office/drawing/2010/main"/>
              </a:ext>
            </a:extLst>
          </a:blip>
          <a:stretch>
            <a:fillRect/>
          </a:stretch>
        </p:blipFill>
        <p:spPr>
          <a:xfrm>
            <a:off x="545238" y="1286601"/>
            <a:ext cx="7608304" cy="4355754"/>
          </a:xfrm>
          <a:prstGeom prst="rect">
            <a:avLst/>
          </a:prstGeom>
        </p:spPr>
      </p:pic>
      <p:sp>
        <p:nvSpPr>
          <p:cNvPr id="18" name="Rectangle 17">
            <a:extLst>
              <a:ext uri="{FF2B5EF4-FFF2-40B4-BE49-F238E27FC236}">
                <a16:creationId xmlns:a16="http://schemas.microsoft.com/office/drawing/2014/main" id="{90F533E9-6690-41A8-A372-4C6C622D0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950447" y="3392097"/>
            <a:ext cx="1719072"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4595488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D13FCA1-44D9-44C4-A481-2E4A7B42D556}"/>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E491A61-A5CD-EEC8-A525-8B7F545F4D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200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5D821198-578C-1042-50E4-4DE2008B4D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5282344"/>
            <a:ext cx="12191998" cy="1590742"/>
          </a:xfrm>
          <a:prstGeom prst="rect">
            <a:avLst/>
          </a:prstGeom>
          <a:gradFill>
            <a:gsLst>
              <a:gs pos="34000">
                <a:srgbClr val="000000">
                  <a:alpha val="96000"/>
                </a:srgbClr>
              </a:gs>
              <a:gs pos="100000">
                <a:schemeClr val="accent1"/>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8E7E9194-5BCD-C976-E360-B237EE7004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 y="5282344"/>
            <a:ext cx="8115300" cy="1590742"/>
          </a:xfrm>
          <a:prstGeom prst="rect">
            <a:avLst/>
          </a:prstGeom>
          <a:gradFill>
            <a:gsLst>
              <a:gs pos="28000">
                <a:schemeClr val="accent1">
                  <a:lumMod val="75000"/>
                  <a:alpha val="59000"/>
                </a:schemeClr>
              </a:gs>
              <a:gs pos="100000">
                <a:srgbClr val="000000">
                  <a:alpha val="70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39AB2E50-7187-936D-8D15-C32521023D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 y="5282344"/>
            <a:ext cx="12191998" cy="1590742"/>
          </a:xfrm>
          <a:prstGeom prst="rect">
            <a:avLst/>
          </a:prstGeom>
          <a:gradFill>
            <a:gsLst>
              <a:gs pos="0">
                <a:srgbClr val="000000">
                  <a:alpha val="71765"/>
                </a:srgbClr>
              </a:gs>
              <a:gs pos="100000">
                <a:schemeClr val="accent1">
                  <a:alpha val="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Content Placeholder 1">
            <a:extLst>
              <a:ext uri="{FF2B5EF4-FFF2-40B4-BE49-F238E27FC236}">
                <a16:creationId xmlns:a16="http://schemas.microsoft.com/office/drawing/2014/main" id="{4AEC1388-AD31-92E4-7D38-BCAFBFE81319}"/>
              </a:ext>
            </a:extLst>
          </p:cNvPr>
          <p:cNvSpPr txBox="1">
            <a:spLocks/>
          </p:cNvSpPr>
          <p:nvPr/>
        </p:nvSpPr>
        <p:spPr>
          <a:xfrm>
            <a:off x="699714" y="5490971"/>
            <a:ext cx="6962072" cy="1159200"/>
          </a:xfrm>
          <a:prstGeom prst="rect">
            <a:avLst/>
          </a:prstGeo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ct val="0"/>
              </a:spcBef>
              <a:spcAft>
                <a:spcPts val="600"/>
              </a:spcAft>
              <a:buClrTx/>
              <a:buSzTx/>
              <a:buFont typeface="Arial" panose="020B0604020202020204" pitchFamily="34" charset="0"/>
              <a:buNone/>
              <a:tabLst/>
              <a:defRPr/>
            </a:pPr>
            <a:r>
              <a:rPr kumimoji="0" lang="en-US" sz="4000" b="0" i="0" u="none" strike="noStrike" kern="1200" cap="none" spc="0" normalizeH="0" baseline="0" noProof="0">
                <a:ln>
                  <a:noFill/>
                </a:ln>
                <a:solidFill>
                  <a:srgbClr val="FFFFFF"/>
                </a:solidFill>
                <a:effectLst/>
                <a:uLnTx/>
                <a:uFillTx/>
                <a:latin typeface="Calibri Light" panose="020F0302020204030204"/>
                <a:ea typeface="+mn-ea"/>
                <a:cs typeface="+mn-cs"/>
              </a:rPr>
              <a:t>Fragment velocity</a:t>
            </a:r>
          </a:p>
        </p:txBody>
      </p:sp>
      <p:pic>
        <p:nvPicPr>
          <p:cNvPr id="3" name="Picture 2" descr="Text&#10;&#10;Description automatically generated">
            <a:extLst>
              <a:ext uri="{FF2B5EF4-FFF2-40B4-BE49-F238E27FC236}">
                <a16:creationId xmlns:a16="http://schemas.microsoft.com/office/drawing/2014/main" id="{752DA98B-1154-9168-B079-D99027A1D8F5}"/>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2328713" y="390832"/>
            <a:ext cx="7627193" cy="4519114"/>
          </a:xfrm>
          <a:prstGeom prst="rect">
            <a:avLst/>
          </a:prstGeom>
        </p:spPr>
      </p:pic>
    </p:spTree>
    <p:extLst>
      <p:ext uri="{BB962C8B-B14F-4D97-AF65-F5344CB8AC3E}">
        <p14:creationId xmlns:p14="http://schemas.microsoft.com/office/powerpoint/2010/main" val="63743292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5" name="Content Placeholder 1">
            <a:extLst>
              <a:ext uri="{FF2B5EF4-FFF2-40B4-BE49-F238E27FC236}">
                <a16:creationId xmlns:a16="http://schemas.microsoft.com/office/drawing/2014/main" id="{D54D6DCD-A4A0-103E-6A1F-CC3DA599C095}"/>
              </a:ext>
            </a:extLst>
          </p:cNvPr>
          <p:cNvSpPr txBox="1">
            <a:spLocks/>
          </p:cNvSpPr>
          <p:nvPr/>
        </p:nvSpPr>
        <p:spPr>
          <a:xfrm>
            <a:off x="1028700" y="1967266"/>
            <a:ext cx="2628900" cy="2547257"/>
          </a:xfrm>
          <a:prstGeom prst="rect">
            <a:avLst/>
          </a:prstGeom>
          <a:noFill/>
        </p:spPr>
        <p:txBody>
          <a:bodyPr vert="horz" lIns="91440" tIns="45720" rIns="91440" bIns="45720" rtlCol="0" anchor="ctr" anchorCtr="0">
            <a:normAutofit lnSpcReduction="10000"/>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ct val="0"/>
              </a:spcBef>
              <a:spcAft>
                <a:spcPts val="600"/>
              </a:spcAft>
              <a:buClrTx/>
              <a:buSzTx/>
              <a:buFont typeface="Arial" panose="020B0604020202020204" pitchFamily="34" charset="0"/>
              <a:buNone/>
              <a:tabLst/>
              <a:defRPr/>
            </a:pPr>
            <a:r>
              <a:rPr kumimoji="0" lang="en-US" sz="3600" b="0" i="0" u="none" strike="noStrike" kern="1200" cap="none" spc="0" normalizeH="0" baseline="0" noProof="0" dirty="0">
                <a:ln>
                  <a:noFill/>
                </a:ln>
                <a:solidFill>
                  <a:srgbClr val="FFFFFF"/>
                </a:solidFill>
                <a:effectLst/>
                <a:uLnTx/>
                <a:uFillTx/>
                <a:latin typeface="Calibri Light" panose="020F0302020204030204"/>
                <a:ea typeface="+mn-ea"/>
                <a:cs typeface="+mn-cs"/>
              </a:rPr>
              <a:t>Calculation of fragment velocity – Gurney Equation</a:t>
            </a:r>
          </a:p>
        </p:txBody>
      </p:sp>
      <p:pic>
        <p:nvPicPr>
          <p:cNvPr id="6" name="Content Placeholder 5" descr="Text&#10;&#10;Description automatically generated">
            <a:extLst>
              <a:ext uri="{FF2B5EF4-FFF2-40B4-BE49-F238E27FC236}">
                <a16:creationId xmlns:a16="http://schemas.microsoft.com/office/drawing/2014/main" id="{CEFBA9CF-6D42-4808-7E40-24AFF604E9FE}"/>
              </a:ext>
            </a:extLst>
          </p:cNvPr>
          <p:cNvPicPr>
            <a:picLocks noGrp="1" noChangeAspect="1"/>
          </p:cNvPicPr>
          <p:nvPr>
            <p:ph idx="1"/>
          </p:nvPr>
        </p:nvPicPr>
        <p:blipFill>
          <a:blip r:embed="rId3" cstate="screen">
            <a:extLst>
              <a:ext uri="{28A0092B-C50C-407E-A947-70E740481C1C}">
                <a14:useLocalDpi xmlns:a14="http://schemas.microsoft.com/office/drawing/2010/main"/>
              </a:ext>
            </a:extLst>
          </a:blip>
          <a:stretch>
            <a:fillRect/>
          </a:stretch>
        </p:blipFill>
        <p:spPr>
          <a:xfrm>
            <a:off x="4511793" y="1342543"/>
            <a:ext cx="7229008" cy="4172913"/>
          </a:xfrm>
        </p:spPr>
      </p:pic>
    </p:spTree>
    <p:extLst>
      <p:ext uri="{BB962C8B-B14F-4D97-AF65-F5344CB8AC3E}">
        <p14:creationId xmlns:p14="http://schemas.microsoft.com/office/powerpoint/2010/main" val="331727230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0" name="Freeform: Shape 9">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6" name="Freeform: Shape 15">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8" name="Isosceles Triangle 17">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3" name="Picture 2" descr="Text&#10;&#10;Description automatically generated">
            <a:extLst>
              <a:ext uri="{FF2B5EF4-FFF2-40B4-BE49-F238E27FC236}">
                <a16:creationId xmlns:a16="http://schemas.microsoft.com/office/drawing/2014/main" id="{724F8AC0-5FB6-2CAB-2F16-35969B81ED25}"/>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2406553" y="643467"/>
            <a:ext cx="7378893" cy="5571065"/>
          </a:xfrm>
          <a:prstGeom prst="rect">
            <a:avLst/>
          </a:prstGeom>
          <a:ln>
            <a:noFill/>
          </a:ln>
        </p:spPr>
      </p:pic>
      <p:sp>
        <p:nvSpPr>
          <p:cNvPr id="20" name="Isosceles Triangle 19">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5398648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E61BCA2-5302-27DA-223F-1BA0742A9773}"/>
            </a:ext>
          </a:extLst>
        </p:cNvPr>
        <p:cNvGrpSpPr/>
        <p:nvPr/>
      </p:nvGrpSpPr>
      <p:grpSpPr>
        <a:xfrm>
          <a:off x="0" y="0"/>
          <a:ext cx="0" cy="0"/>
          <a:chOff x="0" y="0"/>
          <a:chExt cx="0" cy="0"/>
        </a:xfrm>
      </p:grpSpPr>
      <p:sp>
        <p:nvSpPr>
          <p:cNvPr id="4" name="Content Placeholder 1">
            <a:extLst>
              <a:ext uri="{FF2B5EF4-FFF2-40B4-BE49-F238E27FC236}">
                <a16:creationId xmlns:a16="http://schemas.microsoft.com/office/drawing/2014/main" id="{1955B528-C3A4-05B3-D8C7-09014AF19109}"/>
              </a:ext>
            </a:extLst>
          </p:cNvPr>
          <p:cNvSpPr txBox="1">
            <a:spLocks/>
          </p:cNvSpPr>
          <p:nvPr/>
        </p:nvSpPr>
        <p:spPr>
          <a:xfrm>
            <a:off x="5596873" y="193217"/>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4000" b="0" i="0" u="none" strike="noStrike" kern="1200" cap="none" spc="0" normalizeH="0" baseline="0" noProof="0" dirty="0">
                <a:ln>
                  <a:noFill/>
                </a:ln>
                <a:solidFill>
                  <a:prstClr val="white"/>
                </a:solidFill>
                <a:effectLst/>
                <a:uLnTx/>
                <a:uFillTx/>
                <a:latin typeface="Calibri" panose="020F0502020204030204"/>
                <a:ea typeface="+mn-ea"/>
                <a:cs typeface="+mn-cs"/>
              </a:rPr>
              <a:t>Characteristics of </a:t>
            </a:r>
          </a:p>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4000" b="0" i="0" u="none" strike="noStrike" kern="1200" cap="none" spc="0" normalizeH="0" baseline="0" noProof="0" dirty="0">
                <a:ln>
                  <a:noFill/>
                </a:ln>
                <a:solidFill>
                  <a:prstClr val="white"/>
                </a:solidFill>
                <a:effectLst/>
                <a:uLnTx/>
                <a:uFillTx/>
                <a:latin typeface="Calibri" panose="020F0502020204030204"/>
                <a:ea typeface="+mn-ea"/>
                <a:cs typeface="+mn-cs"/>
              </a:rPr>
              <a:t>commonly used explosives</a:t>
            </a:r>
          </a:p>
        </p:txBody>
      </p:sp>
      <p:pic>
        <p:nvPicPr>
          <p:cNvPr id="5" name="Picture 4" descr="Table&#10;&#10;Description automatically generated">
            <a:extLst>
              <a:ext uri="{FF2B5EF4-FFF2-40B4-BE49-F238E27FC236}">
                <a16:creationId xmlns:a16="http://schemas.microsoft.com/office/drawing/2014/main" id="{680C9DDF-4B64-4AE5-44DA-D641142411E1}"/>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500922" y="1469531"/>
            <a:ext cx="7772400" cy="4193803"/>
          </a:xfrm>
          <a:prstGeom prst="rect">
            <a:avLst/>
          </a:prstGeom>
        </p:spPr>
      </p:pic>
      <p:grpSp>
        <p:nvGrpSpPr>
          <p:cNvPr id="9" name="Group 8">
            <a:extLst>
              <a:ext uri="{FF2B5EF4-FFF2-40B4-BE49-F238E27FC236}">
                <a16:creationId xmlns:a16="http://schemas.microsoft.com/office/drawing/2014/main" id="{A5B3D2D0-020F-E45F-3D13-885017E20223}"/>
              </a:ext>
            </a:extLst>
          </p:cNvPr>
          <p:cNvGrpSpPr/>
          <p:nvPr/>
        </p:nvGrpSpPr>
        <p:grpSpPr>
          <a:xfrm>
            <a:off x="8752576" y="2248930"/>
            <a:ext cx="2938502" cy="2138526"/>
            <a:chOff x="8565249" y="2199503"/>
            <a:chExt cx="2938502" cy="2138526"/>
          </a:xfrm>
        </p:grpSpPr>
        <mc:AlternateContent xmlns:mc="http://schemas.openxmlformats.org/markup-compatibility/2006" xmlns:a14="http://schemas.microsoft.com/office/drawing/2010/main">
          <mc:Choice Requires="a14">
            <p:sp>
              <p:nvSpPr>
                <p:cNvPr id="6" name="TextBox 5">
                  <a:extLst>
                    <a:ext uri="{FF2B5EF4-FFF2-40B4-BE49-F238E27FC236}">
                      <a16:creationId xmlns:a16="http://schemas.microsoft.com/office/drawing/2014/main" id="{A753AC60-242C-E3D3-7222-FACA1E8AF0F3}"/>
                    </a:ext>
                  </a:extLst>
                </p:cNvPr>
                <p:cNvSpPr txBox="1"/>
                <p:nvPr/>
              </p:nvSpPr>
              <p:spPr>
                <a:xfrm>
                  <a:off x="8565639" y="3244677"/>
                  <a:ext cx="2938112" cy="643509"/>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rad>
                          <m:radPr>
                            <m:degHide m:val="on"/>
                            <m:ctrlPr>
                              <a:rPr kumimoji="0" lang="en-US" sz="3200" b="0" i="1" u="none" strike="noStrike" kern="1200" cap="none" spc="0" normalizeH="0" baseline="0" noProof="0" smtClean="0">
                                <a:ln>
                                  <a:noFill/>
                                </a:ln>
                                <a:solidFill>
                                  <a:prstClr val="white"/>
                                </a:solidFill>
                                <a:effectLst/>
                                <a:uLnTx/>
                                <a:uFillTx/>
                                <a:latin typeface="Cambria Math" panose="02040503050406030204" pitchFamily="18" charset="0"/>
                                <a:ea typeface="+mn-ea"/>
                                <a:cs typeface="+mn-cs"/>
                              </a:rPr>
                            </m:ctrlPr>
                          </m:radPr>
                          <m:deg/>
                          <m:e>
                            <m:r>
                              <a:rPr kumimoji="0" lang="en-GB" sz="3200" b="0" i="1" u="none" strike="noStrike" kern="1200" cap="none" spc="0" normalizeH="0" baseline="0" noProof="0" smtClean="0">
                                <a:ln>
                                  <a:noFill/>
                                </a:ln>
                                <a:solidFill>
                                  <a:prstClr val="white"/>
                                </a:solidFill>
                                <a:effectLst/>
                                <a:uLnTx/>
                                <a:uFillTx/>
                                <a:latin typeface="Cambria Math" panose="02040503050406030204" pitchFamily="18" charset="0"/>
                                <a:ea typeface="+mn-ea"/>
                                <a:cs typeface="+mn-cs"/>
                              </a:rPr>
                              <m:t>2</m:t>
                            </m:r>
                            <m:r>
                              <a:rPr kumimoji="0" lang="en-GB" sz="3200" b="0" i="1" u="none" strike="noStrike" kern="1200" cap="none" spc="0" normalizeH="0" baseline="0" noProof="0" smtClean="0">
                                <a:ln>
                                  <a:noFill/>
                                </a:ln>
                                <a:solidFill>
                                  <a:prstClr val="white"/>
                                </a:solidFill>
                                <a:effectLst/>
                                <a:uLnTx/>
                                <a:uFillTx/>
                                <a:latin typeface="Cambria Math" panose="02040503050406030204" pitchFamily="18" charset="0"/>
                                <a:ea typeface="+mn-ea"/>
                                <a:cs typeface="+mn-cs"/>
                              </a:rPr>
                              <m:t>𝐸</m:t>
                            </m:r>
                          </m:e>
                        </m:rad>
                        <m:r>
                          <a:rPr kumimoji="0" lang="en-GB" sz="3200" b="0" i="1" u="none" strike="noStrike" kern="1200" cap="none" spc="0" normalizeH="0" baseline="0" noProof="0" smtClean="0">
                            <a:ln>
                              <a:noFill/>
                            </a:ln>
                            <a:solidFill>
                              <a:prstClr val="white"/>
                            </a:solidFill>
                            <a:effectLst/>
                            <a:uLnTx/>
                            <a:uFillTx/>
                            <a:latin typeface="Cambria Math" panose="02040503050406030204" pitchFamily="18" charset="0"/>
                            <a:ea typeface="+mn-ea"/>
                            <a:cs typeface="+mn-cs"/>
                          </a:rPr>
                          <m:t>= </m:t>
                        </m:r>
                        <m:f>
                          <m:fPr>
                            <m:type m:val="skw"/>
                            <m:ctrlPr>
                              <a:rPr kumimoji="0" lang="en-GB" sz="3200" b="0" i="1" u="none" strike="noStrike" kern="1200" cap="none" spc="0" normalizeH="0" baseline="0" noProof="0" smtClean="0">
                                <a:ln>
                                  <a:noFill/>
                                </a:ln>
                                <a:solidFill>
                                  <a:prstClr val="white"/>
                                </a:solidFill>
                                <a:effectLst/>
                                <a:uLnTx/>
                                <a:uFillTx/>
                                <a:latin typeface="Cambria Math" panose="02040503050406030204" pitchFamily="18" charset="0"/>
                                <a:ea typeface="+mn-ea"/>
                                <a:cs typeface="+mn-cs"/>
                              </a:rPr>
                            </m:ctrlPr>
                          </m:fPr>
                          <m:num>
                            <m:r>
                              <a:rPr kumimoji="0" lang="en-GB" sz="3200" b="0" i="1" u="none" strike="noStrike" kern="1200" cap="none" spc="0" normalizeH="0" baseline="0" noProof="0" smtClean="0">
                                <a:ln>
                                  <a:noFill/>
                                </a:ln>
                                <a:solidFill>
                                  <a:prstClr val="white"/>
                                </a:solidFill>
                                <a:effectLst/>
                                <a:uLnTx/>
                                <a:uFillTx/>
                                <a:latin typeface="Cambria Math" panose="02040503050406030204" pitchFamily="18" charset="0"/>
                                <a:ea typeface="+mn-ea"/>
                                <a:cs typeface="+mn-cs"/>
                              </a:rPr>
                              <m:t>2</m:t>
                            </m:r>
                            <m:r>
                              <a:rPr kumimoji="0" lang="en-GB" sz="3200" b="0" i="1" u="none" strike="noStrike" kern="1200" cap="none" spc="0" normalizeH="0" baseline="0" noProof="0" smtClean="0">
                                <a:ln>
                                  <a:noFill/>
                                </a:ln>
                                <a:solidFill>
                                  <a:prstClr val="white"/>
                                </a:solidFill>
                                <a:effectLst/>
                                <a:uLnTx/>
                                <a:uFillTx/>
                                <a:latin typeface="Cambria Math" panose="02040503050406030204" pitchFamily="18" charset="0"/>
                                <a:ea typeface="+mn-ea"/>
                                <a:cs typeface="+mn-cs"/>
                              </a:rPr>
                              <m:t>𝐷</m:t>
                            </m:r>
                          </m:num>
                          <m:den>
                            <m:r>
                              <a:rPr kumimoji="0" lang="en-GB" sz="3200" b="0" i="1" u="none" strike="noStrike" kern="1200" cap="none" spc="0" normalizeH="0" baseline="0" noProof="0" smtClean="0">
                                <a:ln>
                                  <a:noFill/>
                                </a:ln>
                                <a:solidFill>
                                  <a:prstClr val="white"/>
                                </a:solidFill>
                                <a:effectLst/>
                                <a:uLnTx/>
                                <a:uFillTx/>
                                <a:latin typeface="Cambria Math" panose="02040503050406030204" pitchFamily="18" charset="0"/>
                                <a:ea typeface="+mn-ea"/>
                                <a:cs typeface="+mn-cs"/>
                              </a:rPr>
                              <m:t>2.97</m:t>
                            </m:r>
                          </m:den>
                        </m:f>
                      </m:oMath>
                    </m:oMathPara>
                  </a14:m>
                  <a:endParaRPr kumimoji="0" lang="en-US" sz="32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mc:Choice>
          <mc:Fallback xmlns="">
            <p:sp>
              <p:nvSpPr>
                <p:cNvPr id="6" name="TextBox 5">
                  <a:extLst>
                    <a:ext uri="{FF2B5EF4-FFF2-40B4-BE49-F238E27FC236}">
                      <a16:creationId xmlns:a16="http://schemas.microsoft.com/office/drawing/2014/main" id="{1349C2B2-CAA6-09DE-9DC7-3EB3A83B6CBC}"/>
                    </a:ext>
                  </a:extLst>
                </p:cNvPr>
                <p:cNvSpPr txBox="1">
                  <a:spLocks noRot="1" noChangeAspect="1" noMove="1" noResize="1" noEditPoints="1" noAdjustHandles="1" noChangeArrowheads="1" noChangeShapeType="1" noTextEdit="1"/>
                </p:cNvSpPr>
                <p:nvPr/>
              </p:nvSpPr>
              <p:spPr>
                <a:xfrm>
                  <a:off x="8565639" y="3244677"/>
                  <a:ext cx="2938112" cy="643509"/>
                </a:xfrm>
                <a:prstGeom prst="rect">
                  <a:avLst/>
                </a:prstGeom>
                <a:blipFill>
                  <a:blip r:embed="rId4"/>
                  <a:stretch>
                    <a:fillRect t="-155769" r="-2586" b="-230769"/>
                  </a:stretch>
                </a:blipFill>
              </p:spPr>
              <p:txBody>
                <a:bodyPr/>
                <a:lstStyle/>
                <a:p>
                  <a:r>
                    <a:rPr lang="en-US">
                      <a:noFill/>
                    </a:rPr>
                    <a:t> </a:t>
                  </a:r>
                </a:p>
              </p:txBody>
            </p:sp>
          </mc:Fallback>
        </mc:AlternateContent>
        <p:sp>
          <p:nvSpPr>
            <p:cNvPr id="7" name="TextBox 6">
              <a:extLst>
                <a:ext uri="{FF2B5EF4-FFF2-40B4-BE49-F238E27FC236}">
                  <a16:creationId xmlns:a16="http://schemas.microsoft.com/office/drawing/2014/main" id="{A09245AB-D378-D3B1-94C2-D79D032AB65E}"/>
                </a:ext>
              </a:extLst>
            </p:cNvPr>
            <p:cNvSpPr txBox="1"/>
            <p:nvPr/>
          </p:nvSpPr>
          <p:spPr>
            <a:xfrm>
              <a:off x="8599654" y="2199503"/>
              <a:ext cx="2870081" cy="64633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rPr>
                <a:t>Useful engineering estimate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rPr>
                <a:t>(from Cooper)</a:t>
              </a:r>
            </a:p>
          </p:txBody>
        </p:sp>
        <p:sp>
          <p:nvSpPr>
            <p:cNvPr id="8" name="TextBox 7">
              <a:extLst>
                <a:ext uri="{FF2B5EF4-FFF2-40B4-BE49-F238E27FC236}">
                  <a16:creationId xmlns:a16="http://schemas.microsoft.com/office/drawing/2014/main" id="{30060E8C-FDB3-D07C-C0C9-20A730D150F7}"/>
                </a:ext>
              </a:extLst>
            </p:cNvPr>
            <p:cNvSpPr txBox="1"/>
            <p:nvPr/>
          </p:nvSpPr>
          <p:spPr>
            <a:xfrm>
              <a:off x="8565249" y="3968697"/>
              <a:ext cx="2400722"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rPr>
                <a:t>Where D = V</a:t>
              </a:r>
              <a:r>
                <a:rPr kumimoji="0" lang="en-US" sz="1800" b="0" i="0" u="none" strike="noStrike" kern="1200" cap="none" spc="0" normalizeH="0" baseline="-25000" noProof="0" dirty="0">
                  <a:ln>
                    <a:noFill/>
                  </a:ln>
                  <a:solidFill>
                    <a:prstClr val="white"/>
                  </a:solidFill>
                  <a:effectLst/>
                  <a:uLnTx/>
                  <a:uFillTx/>
                  <a:latin typeface="Calibri" panose="020F0502020204030204"/>
                  <a:ea typeface="+mn-ea"/>
                  <a:cs typeface="+mn-cs"/>
                </a:rPr>
                <a:t>d </a:t>
              </a: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rPr>
                <a:t>explosive</a:t>
              </a:r>
            </a:p>
          </p:txBody>
        </p:sp>
      </p:grpSp>
    </p:spTree>
    <p:extLst>
      <p:ext uri="{BB962C8B-B14F-4D97-AF65-F5344CB8AC3E}">
        <p14:creationId xmlns:p14="http://schemas.microsoft.com/office/powerpoint/2010/main" val="183586081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E9CA3A-EBE6-10E1-FD61-10AB18916C04}"/>
            </a:ext>
          </a:extLst>
        </p:cNvPr>
        <p:cNvGrpSpPr/>
        <p:nvPr/>
      </p:nvGrpSpPr>
      <p:grpSpPr>
        <a:xfrm>
          <a:off x="0" y="0"/>
          <a:ext cx="0" cy="0"/>
          <a:chOff x="0" y="0"/>
          <a:chExt cx="0" cy="0"/>
        </a:xfrm>
      </p:grpSpPr>
      <p:sp>
        <p:nvSpPr>
          <p:cNvPr id="20482" name="Text Box 4">
            <a:extLst>
              <a:ext uri="{FF2B5EF4-FFF2-40B4-BE49-F238E27FC236}">
                <a16:creationId xmlns:a16="http://schemas.microsoft.com/office/drawing/2014/main" id="{0D564D04-B0CA-C391-F151-893BB71AEC1E}"/>
              </a:ext>
            </a:extLst>
          </p:cNvPr>
          <p:cNvSpPr txBox="1">
            <a:spLocks noChangeArrowheads="1"/>
          </p:cNvSpPr>
          <p:nvPr/>
        </p:nvSpPr>
        <p:spPr bwMode="auto">
          <a:xfrm>
            <a:off x="4264436" y="215900"/>
            <a:ext cx="6048375" cy="10772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B49B3E"/>
              </a:buClr>
              <a:buFont typeface="Wingdings" pitchFamily="2" charset="2"/>
              <a:buChar char="l"/>
              <a:defRPr sz="2100">
                <a:solidFill>
                  <a:schemeClr val="bg1"/>
                </a:solidFill>
                <a:latin typeface="Arial" panose="020B0604020202020204" pitchFamily="34" charset="0"/>
                <a:ea typeface="ＭＳ Ｐゴシック" panose="020B0600070205080204" pitchFamily="34" charset="-128"/>
              </a:defRPr>
            </a:lvl1pPr>
            <a:lvl2pPr marL="742950" indent="-285750">
              <a:spcBef>
                <a:spcPct val="20000"/>
              </a:spcBef>
              <a:buClr>
                <a:srgbClr val="C0C0C0"/>
              </a:buClr>
              <a:buFont typeface="Wingdings" pitchFamily="2" charset="2"/>
              <a:buChar char="l"/>
              <a:defRPr>
                <a:solidFill>
                  <a:srgbClr val="EBD447"/>
                </a:solidFill>
                <a:latin typeface="Arial" panose="020B0604020202020204" pitchFamily="34" charset="0"/>
                <a:ea typeface="ＭＳ Ｐゴシック" panose="020B0600070205080204" pitchFamily="34" charset="-128"/>
              </a:defRPr>
            </a:lvl2pPr>
            <a:lvl3pPr marL="11430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3pPr>
            <a:lvl4pPr marL="16002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4pPr>
            <a:lvl5pPr marL="20574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9pPr>
          </a:lstStyle>
          <a:p>
            <a:pPr marL="0" marR="0" lvl="0" indent="0" algn="ctr" defTabSz="914400" rtl="0" eaLnBrk="1" fontAlgn="auto" latinLnBrk="0" hangingPunct="1">
              <a:lnSpc>
                <a:spcPct val="100000"/>
              </a:lnSpc>
              <a:spcBef>
                <a:spcPct val="50000"/>
              </a:spcBef>
              <a:spcAft>
                <a:spcPts val="0"/>
              </a:spcAft>
              <a:buClrTx/>
              <a:buSzTx/>
              <a:buFont typeface="Monotype Sorts" pitchFamily="2" charset="2"/>
              <a:buNone/>
              <a:tabLst/>
              <a:defRPr/>
            </a:pPr>
            <a:r>
              <a:rPr kumimoji="0" lang="en-GB" altLang="en-US" sz="3200" b="1" i="0" u="none" strike="noStrike" kern="1200" cap="none" spc="0" normalizeH="0" baseline="0" noProof="0" dirty="0">
                <a:ln>
                  <a:noFill/>
                </a:ln>
                <a:solidFill>
                  <a:prstClr val="white"/>
                </a:solidFill>
                <a:effectLst/>
                <a:uLnTx/>
                <a:uFillTx/>
                <a:latin typeface="Arial" panose="020B0604020202020204" pitchFamily="34" charset="0"/>
                <a:ea typeface="ＭＳ Ｐゴシック" panose="020B0600070205080204" pitchFamily="34" charset="-128"/>
                <a:cs typeface="+mn-cs"/>
              </a:rPr>
              <a:t> Fragment velocity (effect of case thickness and M/C)</a:t>
            </a:r>
          </a:p>
        </p:txBody>
      </p:sp>
      <p:pic>
        <p:nvPicPr>
          <p:cNvPr id="3" name="Picture 2" descr="Table&#10;&#10;Description automatically generated">
            <a:extLst>
              <a:ext uri="{FF2B5EF4-FFF2-40B4-BE49-F238E27FC236}">
                <a16:creationId xmlns:a16="http://schemas.microsoft.com/office/drawing/2014/main" id="{9852A17B-609C-5398-B2DE-EE94C3446268}"/>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310181" y="1449452"/>
            <a:ext cx="9257883" cy="3959095"/>
          </a:xfrm>
          <a:prstGeom prst="rect">
            <a:avLst/>
          </a:prstGeom>
        </p:spPr>
      </p:pic>
    </p:spTree>
    <p:extLst>
      <p:ext uri="{BB962C8B-B14F-4D97-AF65-F5344CB8AC3E}">
        <p14:creationId xmlns:p14="http://schemas.microsoft.com/office/powerpoint/2010/main" val="78084856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1F9E1DE-27BC-EF13-6E51-96E01CDF3FE9}"/>
            </a:ext>
          </a:extLst>
        </p:cNvPr>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E7AE9C4F-ED5E-AA53-0BEA-C9F1426657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D30D5F6F-3366-B1C1-5B07-B1DF20839F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D36725F1-0CE2-C58D-4328-4C0F7817A3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8" name="Rectangle 17">
            <a:extLst>
              <a:ext uri="{FF2B5EF4-FFF2-40B4-BE49-F238E27FC236}">
                <a16:creationId xmlns:a16="http://schemas.microsoft.com/office/drawing/2014/main" id="{91776BCA-8C55-E914-F6B1-681C3B2912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0" name="Freeform: Shape 19">
            <a:extLst>
              <a:ext uri="{FF2B5EF4-FFF2-40B4-BE49-F238E27FC236}">
                <a16:creationId xmlns:a16="http://schemas.microsoft.com/office/drawing/2014/main" id="{8201244B-B121-ACDA-F0FA-52183BD8B7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 name="Content Placeholder 1">
            <a:extLst>
              <a:ext uri="{FF2B5EF4-FFF2-40B4-BE49-F238E27FC236}">
                <a16:creationId xmlns:a16="http://schemas.microsoft.com/office/drawing/2014/main" id="{C1CEDF70-41E5-B696-76E5-CDBC8DA86D30}"/>
              </a:ext>
            </a:extLst>
          </p:cNvPr>
          <p:cNvSpPr txBox="1">
            <a:spLocks/>
          </p:cNvSpPr>
          <p:nvPr/>
        </p:nvSpPr>
        <p:spPr>
          <a:xfrm>
            <a:off x="352529" y="1298070"/>
            <a:ext cx="3333545" cy="3071906"/>
          </a:xfrm>
        </p:spPr>
        <p:txBody>
          <a:bodyPr vert="horz" lIns="91440" tIns="45720" rIns="91440" bIns="45720" rtlCol="0" anchor="t"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ct val="0"/>
              </a:spcBef>
              <a:spcAft>
                <a:spcPts val="600"/>
              </a:spcAft>
              <a:buClrTx/>
              <a:buSzTx/>
              <a:buFont typeface="Arial" panose="020B0604020202020204" pitchFamily="34" charset="0"/>
              <a:buNone/>
              <a:tabLst/>
              <a:defRPr/>
            </a:pPr>
            <a:r>
              <a:rPr kumimoji="0" lang="en-US" sz="4000" b="0" i="0" u="none" strike="noStrike" kern="1200" cap="none" spc="0" normalizeH="0" baseline="0" noProof="0" dirty="0">
                <a:ln>
                  <a:noFill/>
                </a:ln>
                <a:solidFill>
                  <a:srgbClr val="FFFFFF"/>
                </a:solidFill>
                <a:effectLst/>
                <a:uLnTx/>
                <a:uFillTx/>
                <a:latin typeface="Calibri Light" panose="020F0302020204030204"/>
                <a:ea typeface="+mn-ea"/>
                <a:cs typeface="+mn-cs"/>
              </a:rPr>
              <a:t>Fragmentation Direction </a:t>
            </a:r>
          </a:p>
          <a:p>
            <a:pPr marL="0" marR="0" lvl="0" indent="0" algn="l" defTabSz="914400" rtl="0" eaLnBrk="1" fontAlgn="auto" latinLnBrk="0" hangingPunct="1">
              <a:lnSpc>
                <a:spcPct val="90000"/>
              </a:lnSpc>
              <a:spcBef>
                <a:spcPct val="0"/>
              </a:spcBef>
              <a:spcAft>
                <a:spcPts val="600"/>
              </a:spcAft>
              <a:buClrTx/>
              <a:buSzTx/>
              <a:buFont typeface="Arial" panose="020B0604020202020204" pitchFamily="34" charset="0"/>
              <a:buNone/>
              <a:tabLst/>
              <a:defRPr/>
            </a:pPr>
            <a:endParaRPr kumimoji="0" lang="en-US" sz="4000" b="0" i="0" u="none" strike="noStrike" kern="1200" cap="none" spc="0" normalizeH="0" baseline="0" noProof="0" dirty="0">
              <a:ln>
                <a:noFill/>
              </a:ln>
              <a:solidFill>
                <a:srgbClr val="FFFFFF"/>
              </a:solidFill>
              <a:effectLst/>
              <a:uLnTx/>
              <a:uFillTx/>
              <a:latin typeface="Calibri Light" panose="020F0302020204030204"/>
              <a:ea typeface="+mn-ea"/>
              <a:cs typeface="+mn-cs"/>
            </a:endParaRPr>
          </a:p>
          <a:p>
            <a:pPr marL="0" marR="0" lvl="0" indent="0" algn="l" defTabSz="914400" rtl="0" eaLnBrk="1" fontAlgn="auto" latinLnBrk="0" hangingPunct="1">
              <a:lnSpc>
                <a:spcPct val="90000"/>
              </a:lnSpc>
              <a:spcBef>
                <a:spcPct val="0"/>
              </a:spcBef>
              <a:spcAft>
                <a:spcPts val="600"/>
              </a:spcAft>
              <a:buClrTx/>
              <a:buSzTx/>
              <a:buFont typeface="Arial" panose="020B0604020202020204" pitchFamily="34" charset="0"/>
              <a:buNone/>
              <a:tabLst/>
              <a:defRPr/>
            </a:pPr>
            <a:r>
              <a:rPr kumimoji="0" lang="en-US" sz="4000" b="0" i="0" u="none" strike="noStrike" kern="1200" cap="none" spc="0" normalizeH="0" baseline="0" noProof="0" dirty="0">
                <a:ln>
                  <a:noFill/>
                </a:ln>
                <a:solidFill>
                  <a:srgbClr val="FFFFFF"/>
                </a:solidFill>
                <a:effectLst/>
                <a:uLnTx/>
                <a:uFillTx/>
                <a:latin typeface="Calibri Light" panose="020F0302020204030204"/>
                <a:ea typeface="+mn-ea"/>
                <a:cs typeface="+mn-cs"/>
              </a:rPr>
              <a:t>Taylor Equation</a:t>
            </a:r>
          </a:p>
        </p:txBody>
      </p:sp>
      <p:pic>
        <p:nvPicPr>
          <p:cNvPr id="7" name="Content Placeholder 6" descr="Diagram&#10;&#10;Description automatically generated">
            <a:extLst>
              <a:ext uri="{FF2B5EF4-FFF2-40B4-BE49-F238E27FC236}">
                <a16:creationId xmlns:a16="http://schemas.microsoft.com/office/drawing/2014/main" id="{2F5434D9-60F0-8613-552E-2FE2D10C78BA}"/>
              </a:ext>
            </a:extLst>
          </p:cNvPr>
          <p:cNvPicPr>
            <a:picLocks noGrp="1" noChangeAspect="1"/>
          </p:cNvPicPr>
          <p:nvPr>
            <p:ph idx="1"/>
          </p:nvPr>
        </p:nvPicPr>
        <p:blipFill>
          <a:blip r:embed="rId3" cstate="screen">
            <a:extLst>
              <a:ext uri="{28A0092B-C50C-407E-A947-70E740481C1C}">
                <a14:useLocalDpi xmlns:a14="http://schemas.microsoft.com/office/drawing/2010/main"/>
              </a:ext>
            </a:extLst>
          </a:blip>
          <a:stretch>
            <a:fillRect/>
          </a:stretch>
        </p:blipFill>
        <p:spPr>
          <a:xfrm>
            <a:off x="4126627" y="1298070"/>
            <a:ext cx="7974399" cy="4226430"/>
          </a:xfrm>
          <a:prstGeom prst="rect">
            <a:avLst/>
          </a:prstGeom>
        </p:spPr>
      </p:pic>
    </p:spTree>
    <p:extLst>
      <p:ext uri="{BB962C8B-B14F-4D97-AF65-F5344CB8AC3E}">
        <p14:creationId xmlns:p14="http://schemas.microsoft.com/office/powerpoint/2010/main" val="35921808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41B4DAB-335A-C867-BE5F-909186455FD3}"/>
            </a:ext>
          </a:extLst>
        </p:cNvPr>
        <p:cNvGrpSpPr/>
        <p:nvPr/>
      </p:nvGrpSpPr>
      <p:grpSpPr>
        <a:xfrm>
          <a:off x="0" y="0"/>
          <a:ext cx="0" cy="0"/>
          <a:chOff x="0" y="0"/>
          <a:chExt cx="0" cy="0"/>
        </a:xfrm>
      </p:grpSpPr>
      <p:sp>
        <p:nvSpPr>
          <p:cNvPr id="3" name="Content Placeholder 1">
            <a:extLst>
              <a:ext uri="{FF2B5EF4-FFF2-40B4-BE49-F238E27FC236}">
                <a16:creationId xmlns:a16="http://schemas.microsoft.com/office/drawing/2014/main" id="{F4F5C4FF-47E6-9F5E-F238-D6E0ADF3B126}"/>
              </a:ext>
            </a:extLst>
          </p:cNvPr>
          <p:cNvSpPr txBox="1">
            <a:spLocks/>
          </p:cNvSpPr>
          <p:nvPr/>
        </p:nvSpPr>
        <p:spPr>
          <a:xfrm>
            <a:off x="352529" y="1298070"/>
            <a:ext cx="3333545" cy="3071906"/>
          </a:xfrm>
        </p:spPr>
        <p:txBody>
          <a:bodyPr vert="horz" lIns="91440" tIns="45720" rIns="91440" bIns="45720" rtlCol="0" anchor="t"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ct val="0"/>
              </a:spcBef>
              <a:spcAft>
                <a:spcPts val="600"/>
              </a:spcAft>
              <a:buClrTx/>
              <a:buSzTx/>
              <a:buFont typeface="Arial" panose="020B0604020202020204" pitchFamily="34" charset="0"/>
              <a:buNone/>
              <a:tabLst/>
              <a:defRPr/>
            </a:pPr>
            <a:r>
              <a:rPr kumimoji="0" lang="en-US" sz="4000" b="0" i="0" u="none" strike="noStrike" kern="1200" cap="none" spc="0" normalizeH="0" baseline="0" noProof="0" dirty="0">
                <a:ln>
                  <a:noFill/>
                </a:ln>
                <a:solidFill>
                  <a:srgbClr val="FFFFFF"/>
                </a:solidFill>
                <a:effectLst/>
                <a:uLnTx/>
                <a:uFillTx/>
                <a:latin typeface="Calibri Light" panose="020F0302020204030204"/>
                <a:ea typeface="+mn-ea"/>
                <a:cs typeface="+mn-cs"/>
              </a:rPr>
              <a:t>Fragmentation Direction </a:t>
            </a:r>
          </a:p>
          <a:p>
            <a:pPr marL="0" marR="0" lvl="0" indent="0" algn="l" defTabSz="914400" rtl="0" eaLnBrk="1" fontAlgn="auto" latinLnBrk="0" hangingPunct="1">
              <a:lnSpc>
                <a:spcPct val="90000"/>
              </a:lnSpc>
              <a:spcBef>
                <a:spcPct val="0"/>
              </a:spcBef>
              <a:spcAft>
                <a:spcPts val="600"/>
              </a:spcAft>
              <a:buClrTx/>
              <a:buSzTx/>
              <a:buFont typeface="Arial" panose="020B0604020202020204" pitchFamily="34" charset="0"/>
              <a:buNone/>
              <a:tabLst/>
              <a:defRPr/>
            </a:pPr>
            <a:endParaRPr kumimoji="0" lang="en-US" sz="4000" b="0" i="0" u="none" strike="noStrike" kern="1200" cap="none" spc="0" normalizeH="0" baseline="0" noProof="0" dirty="0">
              <a:ln>
                <a:noFill/>
              </a:ln>
              <a:solidFill>
                <a:srgbClr val="FFFFFF"/>
              </a:solidFill>
              <a:effectLst/>
              <a:uLnTx/>
              <a:uFillTx/>
              <a:latin typeface="Calibri Light" panose="020F0302020204030204"/>
              <a:ea typeface="+mn-ea"/>
              <a:cs typeface="+mn-cs"/>
            </a:endParaRPr>
          </a:p>
          <a:p>
            <a:pPr marL="0" marR="0" lvl="0" indent="0" algn="l" defTabSz="914400" rtl="0" eaLnBrk="1" fontAlgn="auto" latinLnBrk="0" hangingPunct="1">
              <a:lnSpc>
                <a:spcPct val="90000"/>
              </a:lnSpc>
              <a:spcBef>
                <a:spcPct val="0"/>
              </a:spcBef>
              <a:spcAft>
                <a:spcPts val="600"/>
              </a:spcAft>
              <a:buClrTx/>
              <a:buSzTx/>
              <a:buFont typeface="Arial" panose="020B0604020202020204" pitchFamily="34" charset="0"/>
              <a:buNone/>
              <a:tabLst/>
              <a:defRPr/>
            </a:pPr>
            <a:r>
              <a:rPr kumimoji="0" lang="en-US" sz="4000" b="0" i="0" u="none" strike="noStrike" kern="1200" cap="none" spc="0" normalizeH="0" baseline="0" noProof="0" dirty="0">
                <a:ln>
                  <a:noFill/>
                </a:ln>
                <a:solidFill>
                  <a:srgbClr val="FFFFFF"/>
                </a:solidFill>
                <a:effectLst/>
                <a:uLnTx/>
                <a:uFillTx/>
                <a:latin typeface="Calibri Light" panose="020F0302020204030204"/>
                <a:ea typeface="+mn-ea"/>
                <a:cs typeface="+mn-cs"/>
              </a:rPr>
              <a:t>Taylor Equation</a:t>
            </a:r>
          </a:p>
        </p:txBody>
      </p:sp>
      <p:sp>
        <p:nvSpPr>
          <p:cNvPr id="5" name="Rounded Rectangle 4">
            <a:extLst>
              <a:ext uri="{FF2B5EF4-FFF2-40B4-BE49-F238E27FC236}">
                <a16:creationId xmlns:a16="http://schemas.microsoft.com/office/drawing/2014/main" id="{84AF5052-0E43-5E49-DAD2-8543EC40A15B}"/>
              </a:ext>
            </a:extLst>
          </p:cNvPr>
          <p:cNvSpPr/>
          <p:nvPr/>
        </p:nvSpPr>
        <p:spPr>
          <a:xfrm>
            <a:off x="4163441" y="2801562"/>
            <a:ext cx="6478622" cy="2743200"/>
          </a:xfrm>
          <a:prstGeom prst="roundRect">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Rectangle 5">
            <a:extLst>
              <a:ext uri="{FF2B5EF4-FFF2-40B4-BE49-F238E27FC236}">
                <a16:creationId xmlns:a16="http://schemas.microsoft.com/office/drawing/2014/main" id="{22CE4D03-7E85-39B6-184D-60B14B7D0B4E}"/>
              </a:ext>
            </a:extLst>
          </p:cNvPr>
          <p:cNvSpPr/>
          <p:nvPr/>
        </p:nvSpPr>
        <p:spPr>
          <a:xfrm>
            <a:off x="4212078" y="3121525"/>
            <a:ext cx="6381347" cy="2229891"/>
          </a:xfrm>
          <a:prstGeom prst="rect">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prstClr val="black"/>
                </a:solidFill>
                <a:effectLst/>
                <a:uLnTx/>
                <a:uFillTx/>
                <a:latin typeface="Calibri" panose="020F0502020204030204"/>
                <a:ea typeface="+mn-ea"/>
                <a:cs typeface="+mn-cs"/>
              </a:rPr>
              <a:t>D</a:t>
            </a:r>
            <a:endParaRPr kumimoji="0" lang="en-US" sz="1800" b="1"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8" name="Rectangle 7">
            <a:extLst>
              <a:ext uri="{FF2B5EF4-FFF2-40B4-BE49-F238E27FC236}">
                <a16:creationId xmlns:a16="http://schemas.microsoft.com/office/drawing/2014/main" id="{4F71535F-19BA-D471-4017-CB68767D3E77}"/>
              </a:ext>
            </a:extLst>
          </p:cNvPr>
          <p:cNvSpPr/>
          <p:nvPr/>
        </p:nvSpPr>
        <p:spPr>
          <a:xfrm>
            <a:off x="7334659" y="2801562"/>
            <a:ext cx="214008" cy="272374"/>
          </a:xfrm>
          <a:prstGeom prst="rect">
            <a:avLst/>
          </a:prstGeom>
          <a:solidFill>
            <a:schemeClr val="tx2">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10" name="Straight Arrow Connector 9">
            <a:extLst>
              <a:ext uri="{FF2B5EF4-FFF2-40B4-BE49-F238E27FC236}">
                <a16:creationId xmlns:a16="http://schemas.microsoft.com/office/drawing/2014/main" id="{DDD6943A-B075-8173-D354-B768404D890C}"/>
              </a:ext>
            </a:extLst>
          </p:cNvPr>
          <p:cNvCxnSpPr>
            <a:cxnSpLocks/>
            <a:stCxn id="8" idx="0"/>
          </p:cNvCxnSpPr>
          <p:nvPr/>
        </p:nvCxnSpPr>
        <p:spPr>
          <a:xfrm flipH="1" flipV="1">
            <a:off x="5690690" y="957598"/>
            <a:ext cx="1750973" cy="1843964"/>
          </a:xfrm>
          <a:prstGeom prst="straightConnector1">
            <a:avLst/>
          </a:prstGeom>
          <a:ln w="57150">
            <a:solidFill>
              <a:schemeClr val="bg1"/>
            </a:solidFill>
            <a:tailEnd type="triangle"/>
          </a:ln>
        </p:spPr>
        <p:style>
          <a:lnRef idx="1">
            <a:schemeClr val="accent1"/>
          </a:lnRef>
          <a:fillRef idx="0">
            <a:schemeClr val="accent1"/>
          </a:fillRef>
          <a:effectRef idx="0">
            <a:schemeClr val="accent1"/>
          </a:effectRef>
          <a:fontRef idx="minor">
            <a:schemeClr val="tx1"/>
          </a:fontRef>
        </p:style>
      </p:cxnSp>
      <p:sp>
        <p:nvSpPr>
          <p:cNvPr id="11" name="Oval 10">
            <a:extLst>
              <a:ext uri="{FF2B5EF4-FFF2-40B4-BE49-F238E27FC236}">
                <a16:creationId xmlns:a16="http://schemas.microsoft.com/office/drawing/2014/main" id="{8F1225B9-4BB7-30D6-FE93-34E7DC05DA56}"/>
              </a:ext>
            </a:extLst>
          </p:cNvPr>
          <p:cNvSpPr/>
          <p:nvPr/>
        </p:nvSpPr>
        <p:spPr>
          <a:xfrm>
            <a:off x="10428057" y="4027246"/>
            <a:ext cx="311285" cy="233464"/>
          </a:xfrm>
          <a:prstGeom prst="ellipse">
            <a:avLst/>
          </a:prstGeom>
          <a:solidFill>
            <a:schemeClr val="tx2">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15" name="Straight Connector 14">
            <a:extLst>
              <a:ext uri="{FF2B5EF4-FFF2-40B4-BE49-F238E27FC236}">
                <a16:creationId xmlns:a16="http://schemas.microsoft.com/office/drawing/2014/main" id="{707E328A-E0A8-6B69-53D9-EA4CAFD3291A}"/>
              </a:ext>
            </a:extLst>
          </p:cNvPr>
          <p:cNvCxnSpPr>
            <a:stCxn id="6" idx="1"/>
            <a:endCxn id="11" idx="3"/>
          </p:cNvCxnSpPr>
          <p:nvPr/>
        </p:nvCxnSpPr>
        <p:spPr>
          <a:xfrm flipV="1">
            <a:off x="4212078" y="4226520"/>
            <a:ext cx="6261566" cy="9951"/>
          </a:xfrm>
          <a:prstGeom prst="line">
            <a:avLst/>
          </a:prstGeom>
          <a:ln w="38100">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A9A4E42A-8BD2-6E6E-4589-2EA56E73E54A}"/>
              </a:ext>
            </a:extLst>
          </p:cNvPr>
          <p:cNvCxnSpPr>
            <a:cxnSpLocks/>
            <a:stCxn id="11" idx="1"/>
            <a:endCxn id="8" idx="0"/>
          </p:cNvCxnSpPr>
          <p:nvPr/>
        </p:nvCxnSpPr>
        <p:spPr>
          <a:xfrm flipH="1" flipV="1">
            <a:off x="7441663" y="2801562"/>
            <a:ext cx="3031981" cy="1259874"/>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DFEDD71F-5C1C-D49D-9E4F-31FC63B507D3}"/>
              </a:ext>
            </a:extLst>
          </p:cNvPr>
          <p:cNvCxnSpPr>
            <a:cxnSpLocks/>
            <a:stCxn id="8" idx="0"/>
          </p:cNvCxnSpPr>
          <p:nvPr/>
        </p:nvCxnSpPr>
        <p:spPr>
          <a:xfrm flipV="1">
            <a:off x="7441663" y="957598"/>
            <a:ext cx="0" cy="1843964"/>
          </a:xfrm>
          <a:prstGeom prst="line">
            <a:avLst/>
          </a:prstGeom>
          <a:ln w="38100">
            <a:solidFill>
              <a:schemeClr val="bg1"/>
            </a:solidFill>
          </a:ln>
        </p:spPr>
        <p:style>
          <a:lnRef idx="1">
            <a:schemeClr val="accent1"/>
          </a:lnRef>
          <a:fillRef idx="0">
            <a:schemeClr val="accent1"/>
          </a:fillRef>
          <a:effectRef idx="0">
            <a:schemeClr val="accent1"/>
          </a:effectRef>
          <a:fontRef idx="minor">
            <a:schemeClr val="tx1"/>
          </a:fontRef>
        </p:style>
      </p:cxnSp>
      <mc:AlternateContent xmlns:mc="http://schemas.openxmlformats.org/markup-compatibility/2006" xmlns:a14="http://schemas.microsoft.com/office/drawing/2010/main">
        <mc:Choice Requires="a14">
          <p:sp>
            <p:nvSpPr>
              <p:cNvPr id="26" name="TextBox 25">
                <a:extLst>
                  <a:ext uri="{FF2B5EF4-FFF2-40B4-BE49-F238E27FC236}">
                    <a16:creationId xmlns:a16="http://schemas.microsoft.com/office/drawing/2014/main" id="{2C2BB9D4-D8D5-1572-D3F4-D5A58DCD9208}"/>
                  </a:ext>
                </a:extLst>
              </p:cNvPr>
              <p:cNvSpPr txBox="1"/>
              <p:nvPr/>
            </p:nvSpPr>
            <p:spPr>
              <a:xfrm>
                <a:off x="8696534" y="2840484"/>
                <a:ext cx="381515" cy="492443"/>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r>
                        <a:rPr kumimoji="0" lang="en-US" sz="3200" b="1"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m:t>
                      </m:r>
                    </m:oMath>
                  </m:oMathPara>
                </a14:m>
                <a:endParaRPr kumimoji="0" lang="en-US" sz="3200" b="1" i="0" u="none" strike="noStrike" kern="1200" cap="none" spc="0" normalizeH="0" baseline="0" noProof="0" dirty="0">
                  <a:ln>
                    <a:noFill/>
                  </a:ln>
                  <a:solidFill>
                    <a:prstClr val="black"/>
                  </a:solidFill>
                  <a:effectLst/>
                  <a:uLnTx/>
                  <a:uFillTx/>
                  <a:latin typeface="Calibri" panose="020F0502020204030204"/>
                  <a:ea typeface="+mn-ea"/>
                  <a:cs typeface="+mn-cs"/>
                </a:endParaRPr>
              </a:p>
            </p:txBody>
          </p:sp>
        </mc:Choice>
        <mc:Fallback xmlns="">
          <p:sp>
            <p:nvSpPr>
              <p:cNvPr id="26" name="TextBox 25">
                <a:extLst>
                  <a:ext uri="{FF2B5EF4-FFF2-40B4-BE49-F238E27FC236}">
                    <a16:creationId xmlns:a16="http://schemas.microsoft.com/office/drawing/2014/main" id="{C7EF1173-5D37-8404-9F12-7BC33F25B33C}"/>
                  </a:ext>
                </a:extLst>
              </p:cNvPr>
              <p:cNvSpPr txBox="1">
                <a:spLocks noRot="1" noChangeAspect="1" noMove="1" noResize="1" noEditPoints="1" noAdjustHandles="1" noChangeArrowheads="1" noChangeShapeType="1" noTextEdit="1"/>
              </p:cNvSpPr>
              <p:nvPr/>
            </p:nvSpPr>
            <p:spPr>
              <a:xfrm>
                <a:off x="8696534" y="2840484"/>
                <a:ext cx="381515" cy="492443"/>
              </a:xfrm>
              <a:prstGeom prst="rect">
                <a:avLst/>
              </a:prstGeom>
              <a:blipFill>
                <a:blip r:embed="rId3"/>
                <a:stretch>
                  <a:fillRect l="-16129" r="-16129"/>
                </a:stretch>
              </a:blipFill>
            </p:spPr>
            <p:txBody>
              <a:bodyPr/>
              <a:lstStyle/>
              <a:p>
                <a:r>
                  <a:rPr lang="en-US">
                    <a:noFill/>
                  </a:rPr>
                  <a:t> </a:t>
                </a:r>
              </a:p>
            </p:txBody>
          </p:sp>
        </mc:Fallback>
      </mc:AlternateContent>
      <p:sp>
        <p:nvSpPr>
          <p:cNvPr id="28" name="Arc 27">
            <a:extLst>
              <a:ext uri="{FF2B5EF4-FFF2-40B4-BE49-F238E27FC236}">
                <a16:creationId xmlns:a16="http://schemas.microsoft.com/office/drawing/2014/main" id="{3798F7B8-F03A-1477-DD9A-2A16692BB93C}"/>
              </a:ext>
            </a:extLst>
          </p:cNvPr>
          <p:cNvSpPr/>
          <p:nvPr/>
        </p:nvSpPr>
        <p:spPr>
          <a:xfrm rot="3655650">
            <a:off x="8454119" y="2655427"/>
            <a:ext cx="900002" cy="853854"/>
          </a:xfrm>
          <a:prstGeom prst="arc">
            <a:avLst/>
          </a:prstGeom>
          <a:ln w="28575">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mc:AlternateContent xmlns:mc="http://schemas.openxmlformats.org/markup-compatibility/2006" xmlns:a14="http://schemas.microsoft.com/office/drawing/2010/main">
        <mc:Choice Requires="a14">
          <p:sp>
            <p:nvSpPr>
              <p:cNvPr id="29" name="TextBox 28">
                <a:extLst>
                  <a:ext uri="{FF2B5EF4-FFF2-40B4-BE49-F238E27FC236}">
                    <a16:creationId xmlns:a16="http://schemas.microsoft.com/office/drawing/2014/main" id="{C62D7698-5D13-8731-2497-3E1B83F7B7AF}"/>
                  </a:ext>
                </a:extLst>
              </p:cNvPr>
              <p:cNvSpPr txBox="1"/>
              <p:nvPr/>
            </p:nvSpPr>
            <p:spPr>
              <a:xfrm>
                <a:off x="6940691" y="1770805"/>
                <a:ext cx="311285" cy="492443"/>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r>
                        <a:rPr kumimoji="0" lang="en-US" sz="3200" b="0" i="1" u="none" strike="noStrike" kern="1200" cap="none" spc="0" normalizeH="0" baseline="0" noProof="0" smtClean="0">
                          <a:ln>
                            <a:noFill/>
                          </a:ln>
                          <a:solidFill>
                            <a:prstClr val="white"/>
                          </a:solidFill>
                          <a:effectLst/>
                          <a:uLnTx/>
                          <a:uFillTx/>
                          <a:latin typeface="Cambria Math" panose="02040503050406030204" pitchFamily="18" charset="0"/>
                          <a:ea typeface="Cambria Math" panose="02040503050406030204" pitchFamily="18" charset="0"/>
                          <a:cs typeface="+mn-cs"/>
                        </a:rPr>
                        <m:t>𝜃</m:t>
                      </m:r>
                    </m:oMath>
                  </m:oMathPara>
                </a14:m>
                <a:endParaRPr kumimoji="0" lang="en-US" sz="32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mc:Choice>
        <mc:Fallback xmlns="">
          <p:sp>
            <p:nvSpPr>
              <p:cNvPr id="29" name="TextBox 28">
                <a:extLst>
                  <a:ext uri="{FF2B5EF4-FFF2-40B4-BE49-F238E27FC236}">
                    <a16:creationId xmlns:a16="http://schemas.microsoft.com/office/drawing/2014/main" id="{60AC4B1B-96F6-CD00-962F-908247B97D6F}"/>
                  </a:ext>
                </a:extLst>
              </p:cNvPr>
              <p:cNvSpPr txBox="1">
                <a:spLocks noRot="1" noChangeAspect="1" noMove="1" noResize="1" noEditPoints="1" noAdjustHandles="1" noChangeArrowheads="1" noChangeShapeType="1" noTextEdit="1"/>
              </p:cNvSpPr>
              <p:nvPr/>
            </p:nvSpPr>
            <p:spPr>
              <a:xfrm>
                <a:off x="6940691" y="1770805"/>
                <a:ext cx="311285" cy="492443"/>
              </a:xfrm>
              <a:prstGeom prst="rect">
                <a:avLst/>
              </a:prstGeom>
              <a:blipFill>
                <a:blip r:embed="rId4"/>
                <a:stretch>
                  <a:fillRect l="-30769" r="-26923" b="-5000"/>
                </a:stretch>
              </a:blipFill>
            </p:spPr>
            <p:txBody>
              <a:bodyPr/>
              <a:lstStyle/>
              <a:p>
                <a:r>
                  <a:rPr lang="en-US">
                    <a:noFill/>
                  </a:rPr>
                  <a:t> </a:t>
                </a:r>
              </a:p>
            </p:txBody>
          </p:sp>
        </mc:Fallback>
      </mc:AlternateContent>
      <p:cxnSp>
        <p:nvCxnSpPr>
          <p:cNvPr id="33" name="Straight Arrow Connector 32">
            <a:extLst>
              <a:ext uri="{FF2B5EF4-FFF2-40B4-BE49-F238E27FC236}">
                <a16:creationId xmlns:a16="http://schemas.microsoft.com/office/drawing/2014/main" id="{C2749253-F227-2B8E-4135-451E3EF820D2}"/>
              </a:ext>
            </a:extLst>
          </p:cNvPr>
          <p:cNvCxnSpPr>
            <a:cxnSpLocks/>
          </p:cNvCxnSpPr>
          <p:nvPr/>
        </p:nvCxnSpPr>
        <p:spPr>
          <a:xfrm flipH="1">
            <a:off x="5590165" y="4525616"/>
            <a:ext cx="1614792" cy="0"/>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36" name="TextBox 35">
            <a:extLst>
              <a:ext uri="{FF2B5EF4-FFF2-40B4-BE49-F238E27FC236}">
                <a16:creationId xmlns:a16="http://schemas.microsoft.com/office/drawing/2014/main" id="{289E3382-60B5-B055-57B1-348C9A6DE22B}"/>
              </a:ext>
            </a:extLst>
          </p:cNvPr>
          <p:cNvSpPr txBox="1"/>
          <p:nvPr/>
        </p:nvSpPr>
        <p:spPr>
          <a:xfrm>
            <a:off x="10762445" y="3820812"/>
            <a:ext cx="1077026" cy="646331"/>
          </a:xfrm>
          <a:prstGeom prst="rect">
            <a:avLst/>
          </a:prstGeom>
          <a:solidFill>
            <a:schemeClr val="tx2">
              <a:lumMod val="75000"/>
            </a:schemeClr>
          </a:solid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rPr>
              <a:t>Point of</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rPr>
              <a:t> initiation</a:t>
            </a:r>
          </a:p>
        </p:txBody>
      </p:sp>
      <mc:AlternateContent xmlns:mc="http://schemas.openxmlformats.org/markup-compatibility/2006" xmlns:a14="http://schemas.microsoft.com/office/drawing/2010/main">
        <mc:Choice Requires="a14">
          <p:sp>
            <p:nvSpPr>
              <p:cNvPr id="37" name="TextBox 36">
                <a:extLst>
                  <a:ext uri="{FF2B5EF4-FFF2-40B4-BE49-F238E27FC236}">
                    <a16:creationId xmlns:a16="http://schemas.microsoft.com/office/drawing/2014/main" id="{541E27CD-54BD-58F3-05DC-132DE9C5075E}"/>
                  </a:ext>
                </a:extLst>
              </p:cNvPr>
              <p:cNvSpPr txBox="1"/>
              <p:nvPr/>
            </p:nvSpPr>
            <p:spPr>
              <a:xfrm>
                <a:off x="5155665" y="641638"/>
                <a:ext cx="450264" cy="492443"/>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sSub>
                        <m:sSubPr>
                          <m:ctrlPr>
                            <a:rPr kumimoji="0" lang="en-US" sz="3200" b="1" i="1" u="none" strike="noStrike" kern="1200" cap="none" spc="0" normalizeH="0" baseline="0" noProof="0" smtClean="0">
                              <a:ln>
                                <a:noFill/>
                              </a:ln>
                              <a:solidFill>
                                <a:prstClr val="white"/>
                              </a:solidFill>
                              <a:effectLst/>
                              <a:uLnTx/>
                              <a:uFillTx/>
                              <a:latin typeface="Cambria Math" panose="02040503050406030204" pitchFamily="18" charset="0"/>
                              <a:ea typeface="+mn-ea"/>
                              <a:cs typeface="+mn-cs"/>
                            </a:rPr>
                          </m:ctrlPr>
                        </m:sSubPr>
                        <m:e>
                          <m:r>
                            <a:rPr kumimoji="0" lang="en-GB" sz="3200" b="1" i="1" u="none" strike="noStrike" kern="1200" cap="none" spc="0" normalizeH="0" baseline="0" noProof="0" smtClean="0">
                              <a:ln>
                                <a:noFill/>
                              </a:ln>
                              <a:solidFill>
                                <a:prstClr val="white"/>
                              </a:solidFill>
                              <a:effectLst/>
                              <a:uLnTx/>
                              <a:uFillTx/>
                              <a:latin typeface="Cambria Math" panose="02040503050406030204" pitchFamily="18" charset="0"/>
                              <a:ea typeface="+mn-ea"/>
                              <a:cs typeface="+mn-cs"/>
                            </a:rPr>
                            <m:t>𝑽</m:t>
                          </m:r>
                        </m:e>
                        <m:sub>
                          <m:r>
                            <a:rPr kumimoji="0" lang="en-GB" sz="3200" b="1" i="1" u="none" strike="noStrike" kern="1200" cap="none" spc="0" normalizeH="0" baseline="0" noProof="0" smtClean="0">
                              <a:ln>
                                <a:noFill/>
                              </a:ln>
                              <a:solidFill>
                                <a:prstClr val="white"/>
                              </a:solidFill>
                              <a:effectLst/>
                              <a:uLnTx/>
                              <a:uFillTx/>
                              <a:latin typeface="Cambria Math" panose="02040503050406030204" pitchFamily="18" charset="0"/>
                              <a:ea typeface="+mn-ea"/>
                              <a:cs typeface="+mn-cs"/>
                            </a:rPr>
                            <m:t>𝒐</m:t>
                          </m:r>
                        </m:sub>
                      </m:sSub>
                    </m:oMath>
                  </m:oMathPara>
                </a14:m>
                <a:endParaRPr kumimoji="0" lang="en-US" sz="3200" b="1" i="0" u="none" strike="noStrike" kern="1200" cap="none" spc="0" normalizeH="0" baseline="0" noProof="0" dirty="0">
                  <a:ln>
                    <a:noFill/>
                  </a:ln>
                  <a:solidFill>
                    <a:prstClr val="white"/>
                  </a:solidFill>
                  <a:effectLst/>
                  <a:uLnTx/>
                  <a:uFillTx/>
                  <a:latin typeface="Calibri" panose="020F0502020204030204"/>
                  <a:ea typeface="+mn-ea"/>
                  <a:cs typeface="+mn-cs"/>
                </a:endParaRPr>
              </a:p>
            </p:txBody>
          </p:sp>
        </mc:Choice>
        <mc:Fallback xmlns="">
          <p:sp>
            <p:nvSpPr>
              <p:cNvPr id="37" name="TextBox 36">
                <a:extLst>
                  <a:ext uri="{FF2B5EF4-FFF2-40B4-BE49-F238E27FC236}">
                    <a16:creationId xmlns:a16="http://schemas.microsoft.com/office/drawing/2014/main" id="{EB80E1F1-64DC-54AD-1FE7-0BD454DBFA3A}"/>
                  </a:ext>
                </a:extLst>
              </p:cNvPr>
              <p:cNvSpPr txBox="1">
                <a:spLocks noRot="1" noChangeAspect="1" noMove="1" noResize="1" noEditPoints="1" noAdjustHandles="1" noChangeArrowheads="1" noChangeShapeType="1" noTextEdit="1"/>
              </p:cNvSpPr>
              <p:nvPr/>
            </p:nvSpPr>
            <p:spPr>
              <a:xfrm>
                <a:off x="5155665" y="641638"/>
                <a:ext cx="450264" cy="492443"/>
              </a:xfrm>
              <a:prstGeom prst="rect">
                <a:avLst/>
              </a:prstGeom>
              <a:blipFill>
                <a:blip r:embed="rId5"/>
                <a:stretch>
                  <a:fillRect l="-30556" r="-13889" b="-12500"/>
                </a:stretch>
              </a:blipFill>
            </p:spPr>
            <p:txBody>
              <a:bodyPr/>
              <a:lstStyle/>
              <a:p>
                <a:r>
                  <a:rPr lang="en-US">
                    <a:noFill/>
                  </a:rPr>
                  <a:t> </a:t>
                </a:r>
              </a:p>
            </p:txBody>
          </p:sp>
        </mc:Fallback>
      </mc:AlternateContent>
      <p:sp>
        <p:nvSpPr>
          <p:cNvPr id="38" name="Arc 37">
            <a:extLst>
              <a:ext uri="{FF2B5EF4-FFF2-40B4-BE49-F238E27FC236}">
                <a16:creationId xmlns:a16="http://schemas.microsoft.com/office/drawing/2014/main" id="{0C0893E2-3D9B-563B-4EA5-71FEE8151167}"/>
              </a:ext>
            </a:extLst>
          </p:cNvPr>
          <p:cNvSpPr/>
          <p:nvPr/>
        </p:nvSpPr>
        <p:spPr>
          <a:xfrm rot="19314471">
            <a:off x="6536987" y="1473165"/>
            <a:ext cx="943586" cy="472735"/>
          </a:xfrm>
          <a:prstGeom prst="arc">
            <a:avLst>
              <a:gd name="adj1" fmla="val 11893584"/>
              <a:gd name="adj2" fmla="val 0"/>
            </a:avLst>
          </a:prstGeom>
          <a:ln w="28575">
            <a:solidFill>
              <a:schemeClr val="bg1"/>
            </a:solidFill>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mc:AlternateContent xmlns:mc="http://schemas.openxmlformats.org/markup-compatibility/2006" xmlns:a14="http://schemas.microsoft.com/office/drawing/2010/main">
        <mc:Choice Requires="a14">
          <p:sp>
            <p:nvSpPr>
              <p:cNvPr id="2" name="TextBox 1">
                <a:extLst>
                  <a:ext uri="{FF2B5EF4-FFF2-40B4-BE49-F238E27FC236}">
                    <a16:creationId xmlns:a16="http://schemas.microsoft.com/office/drawing/2014/main" id="{B49C4451-B9DE-61ED-5571-586D18D28554}"/>
                  </a:ext>
                </a:extLst>
              </p:cNvPr>
              <p:cNvSpPr txBox="1"/>
              <p:nvPr/>
            </p:nvSpPr>
            <p:spPr>
              <a:xfrm>
                <a:off x="5245657" y="4750504"/>
                <a:ext cx="4012637" cy="430887"/>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r>
                        <a:rPr kumimoji="0" lang="en-US"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𝜃</m:t>
                      </m:r>
                      <m: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m:t>
                      </m:r>
                      <m:func>
                        <m:funcPr>
                          <m:ctrlP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ctrlPr>
                        </m:funcPr>
                        <m:fName>
                          <m:sSup>
                            <m:sSupPr>
                              <m:ctrlP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ctrlPr>
                            </m:sSupPr>
                            <m:e>
                              <m:r>
                                <m:rPr>
                                  <m:sty m:val="p"/>
                                </m:rPr>
                                <a:rPr kumimoji="0" lang="en-GB" sz="2800" b="0" i="0"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sin</m:t>
                              </m:r>
                            </m:e>
                            <m:sup>
                              <m: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−1</m:t>
                              </m:r>
                            </m:sup>
                          </m:sSup>
                        </m:fName>
                        <m:e>
                          <m:d>
                            <m:dPr>
                              <m:begChr m:val="{"/>
                              <m:endChr m:val="}"/>
                              <m:ctrlP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ctrlPr>
                            </m:dPr>
                            <m:e>
                              <m:d>
                                <m:dPr>
                                  <m:ctrlP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ctrlPr>
                                </m:dPr>
                                <m:e>
                                  <m:sSub>
                                    <m:sSubPr>
                                      <m:ctrlP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ctrlPr>
                                    </m:sSubPr>
                                    <m:e>
                                      <m: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𝑉</m:t>
                                      </m:r>
                                    </m:e>
                                    <m:sub>
                                      <m: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𝑜</m:t>
                                      </m:r>
                                    </m:sub>
                                  </m:sSub>
                                  <m:func>
                                    <m:funcPr>
                                      <m:ctrlP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ctrlPr>
                                    </m:funcPr>
                                    <m:fName>
                                      <m:r>
                                        <m:rPr>
                                          <m:sty m:val="p"/>
                                        </m:rPr>
                                        <a:rPr kumimoji="0" lang="en-GB" sz="2800" b="0" i="0"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cos</m:t>
                                      </m:r>
                                    </m:fName>
                                    <m:e>
                                      <m: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m:t>
                                      </m:r>
                                    </m:e>
                                  </m:func>
                                </m:e>
                              </m:d>
                              <m: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/2</m:t>
                              </m:r>
                              <m: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𝐷</m:t>
                              </m:r>
                            </m:e>
                          </m:d>
                        </m:e>
                      </m:func>
                    </m:oMath>
                  </m:oMathPara>
                </a14:m>
                <a:endPar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mc:Choice>
        <mc:Fallback xmlns="">
          <p:sp>
            <p:nvSpPr>
              <p:cNvPr id="2" name="TextBox 1">
                <a:extLst>
                  <a:ext uri="{FF2B5EF4-FFF2-40B4-BE49-F238E27FC236}">
                    <a16:creationId xmlns:a16="http://schemas.microsoft.com/office/drawing/2014/main" id="{AD7F2E42-BFFD-E41C-0780-A5FD3B553DF3}"/>
                  </a:ext>
                </a:extLst>
              </p:cNvPr>
              <p:cNvSpPr txBox="1">
                <a:spLocks noRot="1" noChangeAspect="1" noMove="1" noResize="1" noEditPoints="1" noAdjustHandles="1" noChangeArrowheads="1" noChangeShapeType="1" noTextEdit="1"/>
              </p:cNvSpPr>
              <p:nvPr/>
            </p:nvSpPr>
            <p:spPr>
              <a:xfrm>
                <a:off x="5245657" y="4750504"/>
                <a:ext cx="4012637" cy="430887"/>
              </a:xfrm>
              <a:prstGeom prst="rect">
                <a:avLst/>
              </a:prstGeom>
              <a:blipFill>
                <a:blip r:embed="rId6"/>
                <a:stretch>
                  <a:fillRect l="-1577" b="-30556"/>
                </a:stretch>
              </a:blipFill>
            </p:spPr>
            <p:txBody>
              <a:bodyPr/>
              <a:lstStyle/>
              <a:p>
                <a:r>
                  <a:rPr lang="en-US">
                    <a:noFill/>
                  </a:rPr>
                  <a:t> </a:t>
                </a:r>
              </a:p>
            </p:txBody>
          </p:sp>
        </mc:Fallback>
      </mc:AlternateContent>
    </p:spTree>
    <p:extLst>
      <p:ext uri="{BB962C8B-B14F-4D97-AF65-F5344CB8AC3E}">
        <p14:creationId xmlns:p14="http://schemas.microsoft.com/office/powerpoint/2010/main" val="110950183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5480DB6-A881-2CB1-A7DA-4DED2A1440D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9F62B3C-6150-7E4A-A59E-4D6813BF13F6}"/>
              </a:ext>
            </a:extLst>
          </p:cNvPr>
          <p:cNvSpPr>
            <a:spLocks noGrp="1"/>
          </p:cNvSpPr>
          <p:nvPr>
            <p:ph type="title"/>
          </p:nvPr>
        </p:nvSpPr>
        <p:spPr/>
        <p:txBody>
          <a:bodyPr/>
          <a:lstStyle/>
          <a:p>
            <a:r>
              <a:rPr lang="en-US" dirty="0"/>
              <a:t>Warhead Static Beam Angle (Width) Estimate</a:t>
            </a:r>
          </a:p>
        </p:txBody>
      </p:sp>
      <p:pic>
        <p:nvPicPr>
          <p:cNvPr id="5" name="Content Placeholder 4" descr="A diagram of a red and blue diagram&#10;&#10;Description automatically generated">
            <a:extLst>
              <a:ext uri="{FF2B5EF4-FFF2-40B4-BE49-F238E27FC236}">
                <a16:creationId xmlns:a16="http://schemas.microsoft.com/office/drawing/2014/main" id="{7507B74F-76F9-E4A9-338D-9FB8E93582AF}"/>
              </a:ext>
            </a:extLst>
          </p:cNvPr>
          <p:cNvPicPr>
            <a:picLocks noGrp="1" noChangeAspect="1"/>
          </p:cNvPicPr>
          <p:nvPr>
            <p:ph idx="1"/>
          </p:nvPr>
        </p:nvPicPr>
        <p:blipFill>
          <a:blip r:embed="rId2"/>
          <a:stretch>
            <a:fillRect/>
          </a:stretch>
        </p:blipFill>
        <p:spPr>
          <a:xfrm>
            <a:off x="358218" y="1690688"/>
            <a:ext cx="5939939" cy="3001565"/>
          </a:xfrm>
        </p:spPr>
      </p:pic>
      <mc:AlternateContent xmlns:mc="http://schemas.openxmlformats.org/markup-compatibility/2006" xmlns:a14="http://schemas.microsoft.com/office/drawing/2010/main">
        <mc:Choice Requires="a14">
          <p:sp>
            <p:nvSpPr>
              <p:cNvPr id="6" name="TextBox 5">
                <a:extLst>
                  <a:ext uri="{FF2B5EF4-FFF2-40B4-BE49-F238E27FC236}">
                    <a16:creationId xmlns:a16="http://schemas.microsoft.com/office/drawing/2014/main" id="{AC22812F-FA8B-D4EC-912D-80A065C45F89}"/>
                  </a:ext>
                </a:extLst>
              </p:cNvPr>
              <p:cNvSpPr txBox="1"/>
              <p:nvPr/>
            </p:nvSpPr>
            <p:spPr>
              <a:xfrm>
                <a:off x="7062151" y="1836174"/>
                <a:ext cx="989886" cy="518540"/>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f>
                        <m:fPr>
                          <m:ctrlPr>
                            <a:rPr kumimoji="0" lang="en-US" sz="1800" b="0" i="1" u="none" strike="noStrike" kern="1200" cap="none" spc="0" normalizeH="0" baseline="0" noProof="0" smtClean="0">
                              <a:ln>
                                <a:noFill/>
                              </a:ln>
                              <a:solidFill>
                                <a:prstClr val="black"/>
                              </a:solidFill>
                              <a:effectLst/>
                              <a:uLnTx/>
                              <a:uFillTx/>
                              <a:latin typeface="Cambria Math" panose="02040503050406030204" pitchFamily="18" charset="0"/>
                              <a:ea typeface="+mn-ea"/>
                              <a:cs typeface="+mn-cs"/>
                            </a:rPr>
                          </m:ctrlPr>
                        </m:fPr>
                        <m:num>
                          <m: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mn-ea"/>
                              <a:cs typeface="+mn-cs"/>
                            </a:rPr>
                            <m:t>𝑀</m:t>
                          </m:r>
                        </m:num>
                        <m:den>
                          <m: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mn-ea"/>
                              <a:cs typeface="+mn-cs"/>
                            </a:rPr>
                            <m:t>𝐶</m:t>
                          </m:r>
                        </m:den>
                      </m:f>
                      <m: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mn-ea"/>
                          <a:cs typeface="+mn-cs"/>
                        </a:rPr>
                        <m:t>=1.05</m:t>
                      </m:r>
                    </m:oMath>
                  </m:oMathPara>
                </a14:m>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mc:Choice>
        <mc:Fallback xmlns="">
          <p:sp>
            <p:nvSpPr>
              <p:cNvPr id="6" name="TextBox 5">
                <a:extLst>
                  <a:ext uri="{FF2B5EF4-FFF2-40B4-BE49-F238E27FC236}">
                    <a16:creationId xmlns:a16="http://schemas.microsoft.com/office/drawing/2014/main" id="{44B73696-9027-730B-CCEC-326F217FBB23}"/>
                  </a:ext>
                </a:extLst>
              </p:cNvPr>
              <p:cNvSpPr txBox="1">
                <a:spLocks noRot="1" noChangeAspect="1" noMove="1" noResize="1" noEditPoints="1" noAdjustHandles="1" noChangeArrowheads="1" noChangeShapeType="1" noTextEdit="1"/>
              </p:cNvSpPr>
              <p:nvPr/>
            </p:nvSpPr>
            <p:spPr>
              <a:xfrm>
                <a:off x="7062151" y="1836174"/>
                <a:ext cx="989886" cy="518540"/>
              </a:xfrm>
              <a:prstGeom prst="rect">
                <a:avLst/>
              </a:prstGeom>
              <a:blipFill>
                <a:blip r:embed="rId3"/>
                <a:stretch>
                  <a:fillRect l="-3750" t="-2381" r="-5000" b="-14286"/>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8" name="TextBox 7">
                <a:extLst>
                  <a:ext uri="{FF2B5EF4-FFF2-40B4-BE49-F238E27FC236}">
                    <a16:creationId xmlns:a16="http://schemas.microsoft.com/office/drawing/2014/main" id="{6A3043E3-A498-DD67-EFDA-57BAE87242EF}"/>
                  </a:ext>
                </a:extLst>
              </p:cNvPr>
              <p:cNvSpPr txBox="1"/>
              <p:nvPr/>
            </p:nvSpPr>
            <p:spPr>
              <a:xfrm>
                <a:off x="5895667" y="2853781"/>
                <a:ext cx="6098458" cy="675378"/>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sSub>
                        <m:sSubPr>
                          <m:ctrlPr>
                            <a:rPr kumimoji="0" lang="en-US" sz="1800" b="0" i="1" u="none" strike="noStrike" kern="1200" cap="none" spc="0" normalizeH="0" baseline="0" noProof="0" smtClean="0">
                              <a:ln>
                                <a:noFill/>
                              </a:ln>
                              <a:solidFill>
                                <a:prstClr val="black"/>
                              </a:solidFill>
                              <a:effectLst/>
                              <a:uLnTx/>
                              <a:uFillTx/>
                              <a:latin typeface="Cambria Math" panose="02040503050406030204" pitchFamily="18" charset="0"/>
                              <a:ea typeface="+mn-ea"/>
                              <a:cs typeface="+mn-cs"/>
                            </a:rPr>
                          </m:ctrlPr>
                        </m:sSubPr>
                        <m:e>
                          <m: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mn-ea"/>
                              <a:cs typeface="+mn-cs"/>
                            </a:rPr>
                            <m:t>𝑉</m:t>
                          </m:r>
                        </m:e>
                        <m:sub>
                          <m: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mn-ea"/>
                              <a:cs typeface="+mn-cs"/>
                            </a:rPr>
                            <m:t>𝑜</m:t>
                          </m:r>
                        </m:sub>
                      </m:sSub>
                      <m: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mn-ea"/>
                          <a:cs typeface="+mn-cs"/>
                        </a:rPr>
                        <m:t>=</m:t>
                      </m:r>
                      <m:rad>
                        <m:radPr>
                          <m:degHide m:val="on"/>
                          <m:ctrlP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mn-ea"/>
                              <a:cs typeface="+mn-cs"/>
                            </a:rPr>
                          </m:ctrlPr>
                        </m:radPr>
                        <m:deg/>
                        <m:e>
                          <m: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mn-ea"/>
                              <a:cs typeface="+mn-cs"/>
                            </a:rPr>
                            <m:t>2</m:t>
                          </m:r>
                          <m: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mn-ea"/>
                              <a:cs typeface="+mn-cs"/>
                            </a:rPr>
                            <m:t>𝐸</m:t>
                          </m:r>
                        </m:e>
                      </m:rad>
                      <m:sSup>
                        <m:sSupPr>
                          <m:ctrlP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mn-ea"/>
                              <a:cs typeface="+mn-cs"/>
                            </a:rPr>
                          </m:ctrlPr>
                        </m:sSupPr>
                        <m:e>
                          <m:d>
                            <m:dPr>
                              <m:ctrlP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mn-ea"/>
                                  <a:cs typeface="+mn-cs"/>
                                </a:rPr>
                              </m:ctrlPr>
                            </m:dPr>
                            <m:e>
                              <m:f>
                                <m:fPr>
                                  <m:ctrlPr>
                                    <a:rPr kumimoji="0" lang="en-GB" sz="18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ctrlPr>
                                </m:fPr>
                                <m:num>
                                  <m:r>
                                    <a:rPr kumimoji="0" lang="en-GB" sz="18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t>𝑀</m:t>
                                  </m:r>
                                </m:num>
                                <m:den>
                                  <m:r>
                                    <a:rPr kumimoji="0" lang="en-GB" sz="18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t>𝐶</m:t>
                                  </m:r>
                                </m:den>
                              </m:f>
                              <m:r>
                                <a:rPr kumimoji="0" lang="en-GB" sz="18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t>+0.5</m:t>
                              </m:r>
                            </m:e>
                          </m:d>
                        </m:e>
                        <m:sup>
                          <m: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mn-ea"/>
                              <a:cs typeface="+mn-cs"/>
                            </a:rPr>
                            <m:t>−0.5</m:t>
                          </m:r>
                        </m:sup>
                      </m:sSup>
                      <m: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mn-ea"/>
                          <a:cs typeface="+mn-cs"/>
                        </a:rPr>
                        <m:t>=1981 </m:t>
                      </m:r>
                      <m: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mn-ea"/>
                          <a:cs typeface="+mn-cs"/>
                        </a:rPr>
                        <m:t>𝑚</m:t>
                      </m:r>
                      <m:sSup>
                        <m:sSupPr>
                          <m:ctrlP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mn-ea"/>
                              <a:cs typeface="+mn-cs"/>
                            </a:rPr>
                          </m:ctrlPr>
                        </m:sSupPr>
                        <m:e>
                          <m: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mn-ea"/>
                              <a:cs typeface="+mn-cs"/>
                            </a:rPr>
                            <m:t>𝑠</m:t>
                          </m:r>
                        </m:e>
                        <m:sup>
                          <m: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mn-ea"/>
                              <a:cs typeface="+mn-cs"/>
                            </a:rPr>
                            <m:t>−1</m:t>
                          </m:r>
                        </m:sup>
                      </m:sSup>
                    </m:oMath>
                  </m:oMathPara>
                </a14:m>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mc:Choice>
        <mc:Fallback xmlns="">
          <p:sp>
            <p:nvSpPr>
              <p:cNvPr id="8" name="TextBox 7">
                <a:extLst>
                  <a:ext uri="{FF2B5EF4-FFF2-40B4-BE49-F238E27FC236}">
                    <a16:creationId xmlns:a16="http://schemas.microsoft.com/office/drawing/2014/main" id="{25F8631B-FA5F-1E91-0040-E0B7F9EAE289}"/>
                  </a:ext>
                </a:extLst>
              </p:cNvPr>
              <p:cNvSpPr txBox="1">
                <a:spLocks noRot="1" noChangeAspect="1" noMove="1" noResize="1" noEditPoints="1" noAdjustHandles="1" noChangeArrowheads="1" noChangeShapeType="1" noTextEdit="1"/>
              </p:cNvSpPr>
              <p:nvPr/>
            </p:nvSpPr>
            <p:spPr>
              <a:xfrm>
                <a:off x="5895667" y="2853781"/>
                <a:ext cx="6098458" cy="675378"/>
              </a:xfrm>
              <a:prstGeom prst="rect">
                <a:avLst/>
              </a:prstGeom>
              <a:blipFill>
                <a:blip r:embed="rId4"/>
                <a:stretch>
                  <a:fillRect b="-3704"/>
                </a:stretch>
              </a:blipFill>
            </p:spPr>
            <p:txBody>
              <a:bodyPr/>
              <a:lstStyle/>
              <a:p>
                <a:r>
                  <a:rPr lang="en-US">
                    <a:noFill/>
                  </a:rPr>
                  <a:t> </a:t>
                </a:r>
              </a:p>
            </p:txBody>
          </p:sp>
        </mc:Fallback>
      </mc:AlternateContent>
      <p:sp>
        <p:nvSpPr>
          <p:cNvPr id="9" name="TextBox 8">
            <a:extLst>
              <a:ext uri="{FF2B5EF4-FFF2-40B4-BE49-F238E27FC236}">
                <a16:creationId xmlns:a16="http://schemas.microsoft.com/office/drawing/2014/main" id="{686E9B87-F49E-DEC8-4C72-57F59AEC7457}"/>
              </a:ext>
            </a:extLst>
          </p:cNvPr>
          <p:cNvSpPr txBox="1"/>
          <p:nvPr/>
        </p:nvSpPr>
        <p:spPr>
          <a:xfrm>
            <a:off x="2935080" y="5050265"/>
            <a:ext cx="5921173"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Note: this is simply the sum of the two extreme Taylor Angles</a:t>
            </a:r>
          </a:p>
        </p:txBody>
      </p:sp>
    </p:spTree>
    <p:extLst>
      <p:ext uri="{BB962C8B-B14F-4D97-AF65-F5344CB8AC3E}">
        <p14:creationId xmlns:p14="http://schemas.microsoft.com/office/powerpoint/2010/main" val="6819778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E07B62E-0C69-CC3F-18FB-7D55B493CB44}"/>
            </a:ext>
          </a:extLst>
        </p:cNvPr>
        <p:cNvGrpSpPr/>
        <p:nvPr/>
      </p:nvGrpSpPr>
      <p:grpSpPr>
        <a:xfrm>
          <a:off x="0" y="0"/>
          <a:ext cx="0" cy="0"/>
          <a:chOff x="0" y="0"/>
          <a:chExt cx="0" cy="0"/>
        </a:xfrm>
      </p:grpSpPr>
      <p:grpSp>
        <p:nvGrpSpPr>
          <p:cNvPr id="21" name="Group 20">
            <a:extLst>
              <a:ext uri="{FF2B5EF4-FFF2-40B4-BE49-F238E27FC236}">
                <a16:creationId xmlns:a16="http://schemas.microsoft.com/office/drawing/2014/main" id="{CFAE92E3-7247-43D1-5438-2BD3E3FEF948}"/>
              </a:ext>
            </a:extLst>
          </p:cNvPr>
          <p:cNvGrpSpPr/>
          <p:nvPr/>
        </p:nvGrpSpPr>
        <p:grpSpPr>
          <a:xfrm>
            <a:off x="5475494" y="662635"/>
            <a:ext cx="6713957" cy="3880609"/>
            <a:chOff x="4700566" y="360139"/>
            <a:chExt cx="7455569" cy="4179689"/>
          </a:xfrm>
        </p:grpSpPr>
        <p:sp>
          <p:nvSpPr>
            <p:cNvPr id="4" name="Rectangle 3">
              <a:extLst>
                <a:ext uri="{FF2B5EF4-FFF2-40B4-BE49-F238E27FC236}">
                  <a16:creationId xmlns:a16="http://schemas.microsoft.com/office/drawing/2014/main" id="{7761965D-9263-B091-A98C-0060FAB3E6F5}"/>
                </a:ext>
              </a:extLst>
            </p:cNvPr>
            <p:cNvSpPr/>
            <p:nvPr/>
          </p:nvSpPr>
          <p:spPr>
            <a:xfrm>
              <a:off x="6232600" y="1976363"/>
              <a:ext cx="5153149" cy="1505777"/>
            </a:xfrm>
            <a:prstGeom prst="rect">
              <a:avLst/>
            </a:prstGeom>
            <a:solidFill>
              <a:schemeClr val="accent2">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1"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6" name="Rectangle 5">
              <a:extLst>
                <a:ext uri="{FF2B5EF4-FFF2-40B4-BE49-F238E27FC236}">
                  <a16:creationId xmlns:a16="http://schemas.microsoft.com/office/drawing/2014/main" id="{7C772C24-0570-B27B-72B6-0A87A4E662DF}"/>
                </a:ext>
              </a:extLst>
            </p:cNvPr>
            <p:cNvSpPr/>
            <p:nvPr/>
          </p:nvSpPr>
          <p:spPr>
            <a:xfrm>
              <a:off x="6232600" y="3482140"/>
              <a:ext cx="5153149" cy="304800"/>
            </a:xfrm>
            <a:prstGeom prst="rect">
              <a:avLst/>
            </a:prstGeom>
            <a:solidFill>
              <a:schemeClr val="bg1">
                <a:lumMod val="8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1"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7" name="Rectangle 6">
              <a:extLst>
                <a:ext uri="{FF2B5EF4-FFF2-40B4-BE49-F238E27FC236}">
                  <a16:creationId xmlns:a16="http://schemas.microsoft.com/office/drawing/2014/main" id="{6BD526EC-36F0-2D8F-A4B8-6F030AA42164}"/>
                </a:ext>
              </a:extLst>
            </p:cNvPr>
            <p:cNvSpPr/>
            <p:nvPr/>
          </p:nvSpPr>
          <p:spPr>
            <a:xfrm>
              <a:off x="6232599" y="1691487"/>
              <a:ext cx="5153149" cy="304800"/>
            </a:xfrm>
            <a:prstGeom prst="rect">
              <a:avLst/>
            </a:prstGeom>
            <a:solidFill>
              <a:schemeClr val="bg1">
                <a:lumMod val="8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Case</a:t>
              </a: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rPr>
                <a:t> </a:t>
              </a: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material</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1"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8" name="Oval 7">
              <a:extLst>
                <a:ext uri="{FF2B5EF4-FFF2-40B4-BE49-F238E27FC236}">
                  <a16:creationId xmlns:a16="http://schemas.microsoft.com/office/drawing/2014/main" id="{B507AA38-EB5E-C4DC-61A7-B3631BAB0893}"/>
                </a:ext>
              </a:extLst>
            </p:cNvPr>
            <p:cNvSpPr/>
            <p:nvPr/>
          </p:nvSpPr>
          <p:spPr>
            <a:xfrm>
              <a:off x="6076330" y="2572396"/>
              <a:ext cx="353961" cy="294968"/>
            </a:xfrm>
            <a:prstGeom prst="ellipse">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10" name="Straight Connector 9">
              <a:extLst>
                <a:ext uri="{FF2B5EF4-FFF2-40B4-BE49-F238E27FC236}">
                  <a16:creationId xmlns:a16="http://schemas.microsoft.com/office/drawing/2014/main" id="{8C4C73CB-9297-471F-821B-ED40EC782E40}"/>
                </a:ext>
              </a:extLst>
            </p:cNvPr>
            <p:cNvCxnSpPr>
              <a:cxnSpLocks/>
            </p:cNvCxnSpPr>
            <p:nvPr/>
          </p:nvCxnSpPr>
          <p:spPr>
            <a:xfrm flipV="1">
              <a:off x="6194317" y="1691487"/>
              <a:ext cx="5191430" cy="1028393"/>
            </a:xfrm>
            <a:prstGeom prst="line">
              <a:avLst/>
            </a:prstGeom>
            <a:ln w="28575">
              <a:headEnd type="arrow" w="med" len="med"/>
              <a:tailEnd type="arrow" w="med" len="med"/>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C74D8BF1-1AA3-CC6E-5178-E1675F96AF6D}"/>
                </a:ext>
              </a:extLst>
            </p:cNvPr>
            <p:cNvCxnSpPr>
              <a:cxnSpLocks/>
            </p:cNvCxnSpPr>
            <p:nvPr/>
          </p:nvCxnSpPr>
          <p:spPr>
            <a:xfrm>
              <a:off x="5707615" y="1691487"/>
              <a:ext cx="0" cy="2095453"/>
            </a:xfrm>
            <a:prstGeom prst="straightConnector1">
              <a:avLst/>
            </a:prstGeom>
            <a:ln w="38100">
              <a:solidFill>
                <a:schemeClr val="tx1"/>
              </a:solidFill>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908BAD3D-BBA5-1FEF-4B72-C8CC4CEA0947}"/>
                </a:ext>
              </a:extLst>
            </p:cNvPr>
            <p:cNvCxnSpPr>
              <a:cxnSpLocks/>
            </p:cNvCxnSpPr>
            <p:nvPr/>
          </p:nvCxnSpPr>
          <p:spPr>
            <a:xfrm>
              <a:off x="6253310" y="4093016"/>
              <a:ext cx="5132438" cy="0"/>
            </a:xfrm>
            <a:prstGeom prst="straightConnector1">
              <a:avLst/>
            </a:prstGeom>
            <a:ln w="38100">
              <a:solidFill>
                <a:schemeClr val="tx1"/>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6F4DA886-1982-E046-3A87-070FE89236E7}"/>
                </a:ext>
              </a:extLst>
            </p:cNvPr>
            <p:cNvSpPr txBox="1"/>
            <p:nvPr/>
          </p:nvSpPr>
          <p:spPr>
            <a:xfrm>
              <a:off x="4700566" y="2572396"/>
              <a:ext cx="904415"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200mm</a:t>
              </a:r>
            </a:p>
          </p:txBody>
        </p:sp>
        <p:sp>
          <p:nvSpPr>
            <p:cNvPr id="17" name="TextBox 16">
              <a:extLst>
                <a:ext uri="{FF2B5EF4-FFF2-40B4-BE49-F238E27FC236}">
                  <a16:creationId xmlns:a16="http://schemas.microsoft.com/office/drawing/2014/main" id="{1E438887-899B-3915-F6D7-A302112D79CC}"/>
                </a:ext>
              </a:extLst>
            </p:cNvPr>
            <p:cNvSpPr txBox="1"/>
            <p:nvPr/>
          </p:nvSpPr>
          <p:spPr>
            <a:xfrm>
              <a:off x="8455811" y="4170496"/>
              <a:ext cx="904415"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400mm</a:t>
              </a:r>
            </a:p>
          </p:txBody>
        </p:sp>
        <mc:AlternateContent xmlns:mc="http://schemas.openxmlformats.org/markup-compatibility/2006" xmlns:a14="http://schemas.microsoft.com/office/drawing/2010/main">
          <mc:Choice Requires="a14">
            <p:sp>
              <p:nvSpPr>
                <p:cNvPr id="18" name="TextBox 17">
                  <a:extLst>
                    <a:ext uri="{FF2B5EF4-FFF2-40B4-BE49-F238E27FC236}">
                      <a16:creationId xmlns:a16="http://schemas.microsoft.com/office/drawing/2014/main" id="{2358FCF0-3884-5F94-15AF-2AA190CC38BE}"/>
                    </a:ext>
                  </a:extLst>
                </p:cNvPr>
                <p:cNvSpPr txBox="1"/>
                <p:nvPr/>
              </p:nvSpPr>
              <p:spPr>
                <a:xfrm>
                  <a:off x="6260910" y="1041168"/>
                  <a:ext cx="554314" cy="689307"/>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r>
                          <a:rPr kumimoji="0" lang="en-US" sz="1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𝜃</m:t>
                        </m:r>
                        <m:r>
                          <a:rPr kumimoji="0" lang="en-GB" sz="1800" b="0" i="1" u="none" strike="noStrike" kern="1200" cap="none" spc="0" normalizeH="0" baseline="-2500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𝐴</m:t>
                        </m:r>
                      </m:oMath>
                    </m:oMathPara>
                  </a14:m>
                  <a:endParaRPr kumimoji="0" lang="en-US" sz="1800" b="0" i="0" u="none" strike="noStrike" kern="1200" cap="none" spc="0" normalizeH="0" baseline="-2500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A</a:t>
                  </a:r>
                </a:p>
              </p:txBody>
            </p:sp>
          </mc:Choice>
          <mc:Fallback xmlns="">
            <p:sp>
              <p:nvSpPr>
                <p:cNvPr id="18" name="TextBox 17">
                  <a:extLst>
                    <a:ext uri="{FF2B5EF4-FFF2-40B4-BE49-F238E27FC236}">
                      <a16:creationId xmlns:a16="http://schemas.microsoft.com/office/drawing/2014/main" id="{29B4785E-3AD2-F428-ADE7-5DE410AEF447}"/>
                    </a:ext>
                  </a:extLst>
                </p:cNvPr>
                <p:cNvSpPr txBox="1">
                  <a:spLocks noRot="1" noChangeAspect="1" noMove="1" noResize="1" noEditPoints="1" noAdjustHandles="1" noChangeArrowheads="1" noChangeShapeType="1" noTextEdit="1"/>
                </p:cNvSpPr>
                <p:nvPr/>
              </p:nvSpPr>
              <p:spPr>
                <a:xfrm>
                  <a:off x="6260910" y="1041168"/>
                  <a:ext cx="554314" cy="689307"/>
                </a:xfrm>
                <a:prstGeom prst="rect">
                  <a:avLst/>
                </a:prstGeom>
                <a:blipFill>
                  <a:blip r:embed="rId2"/>
                  <a:stretch>
                    <a:fillRect l="-9756" b="-13462"/>
                  </a:stretch>
                </a:blipFill>
              </p:spPr>
              <p:txBody>
                <a:bodyPr/>
                <a:lstStyle/>
                <a:p>
                  <a:r>
                    <a:rPr lang="en-US">
                      <a:noFill/>
                    </a:rPr>
                    <a:t> </a:t>
                  </a:r>
                </a:p>
              </p:txBody>
            </p:sp>
          </mc:Fallback>
        </mc:AlternateContent>
        <p:sp>
          <p:nvSpPr>
            <p:cNvPr id="19" name="TextBox 18">
              <a:extLst>
                <a:ext uri="{FF2B5EF4-FFF2-40B4-BE49-F238E27FC236}">
                  <a16:creationId xmlns:a16="http://schemas.microsoft.com/office/drawing/2014/main" id="{AAD8F52F-A451-5403-1103-A4B1512E2DD4}"/>
                </a:ext>
              </a:extLst>
            </p:cNvPr>
            <p:cNvSpPr txBox="1"/>
            <p:nvPr/>
          </p:nvSpPr>
          <p:spPr>
            <a:xfrm>
              <a:off x="10907344" y="1223687"/>
              <a:ext cx="309700"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B</a:t>
              </a:r>
            </a:p>
          </p:txBody>
        </p:sp>
        <p:sp>
          <p:nvSpPr>
            <p:cNvPr id="20" name="TextBox 19">
              <a:extLst>
                <a:ext uri="{FF2B5EF4-FFF2-40B4-BE49-F238E27FC236}">
                  <a16:creationId xmlns:a16="http://schemas.microsoft.com/office/drawing/2014/main" id="{065A0B7C-98C7-7FCB-C477-DA7647E39434}"/>
                </a:ext>
              </a:extLst>
            </p:cNvPr>
            <p:cNvSpPr txBox="1"/>
            <p:nvPr/>
          </p:nvSpPr>
          <p:spPr>
            <a:xfrm>
              <a:off x="11368740" y="1614275"/>
              <a:ext cx="787395"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10mm</a:t>
              </a:r>
            </a:p>
          </p:txBody>
        </p:sp>
        <mc:AlternateContent xmlns:mc="http://schemas.openxmlformats.org/markup-compatibility/2006" xmlns:a14="http://schemas.microsoft.com/office/drawing/2010/main">
          <mc:Choice Requires="a14">
            <p:sp>
              <p:nvSpPr>
                <p:cNvPr id="3" name="TextBox 2">
                  <a:extLst>
                    <a:ext uri="{FF2B5EF4-FFF2-40B4-BE49-F238E27FC236}">
                      <a16:creationId xmlns:a16="http://schemas.microsoft.com/office/drawing/2014/main" id="{CD81D1FA-1E3F-C659-A2AC-F7CAFCC90BC9}"/>
                    </a:ext>
                  </a:extLst>
                </p:cNvPr>
                <p:cNvSpPr txBox="1"/>
                <p:nvPr/>
              </p:nvSpPr>
              <p:spPr>
                <a:xfrm>
                  <a:off x="10047933" y="1608103"/>
                  <a:ext cx="285335" cy="36933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r>
                          <a:rPr kumimoji="0" lang="en-US" sz="24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m:t>
                        </m:r>
                      </m:oMath>
                    </m:oMathPara>
                  </a14:m>
                  <a:endPar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mc:Choice>
          <mc:Fallback xmlns="">
            <p:sp>
              <p:nvSpPr>
                <p:cNvPr id="3" name="TextBox 2">
                  <a:extLst>
                    <a:ext uri="{FF2B5EF4-FFF2-40B4-BE49-F238E27FC236}">
                      <a16:creationId xmlns:a16="http://schemas.microsoft.com/office/drawing/2014/main" id="{AB09B866-72EC-88E1-08DD-557520F21D8E}"/>
                    </a:ext>
                  </a:extLst>
                </p:cNvPr>
                <p:cNvSpPr txBox="1">
                  <a:spLocks noRot="1" noChangeAspect="1" noMove="1" noResize="1" noEditPoints="1" noAdjustHandles="1" noChangeArrowheads="1" noChangeShapeType="1" noTextEdit="1"/>
                </p:cNvSpPr>
                <p:nvPr/>
              </p:nvSpPr>
              <p:spPr>
                <a:xfrm>
                  <a:off x="10047933" y="1608103"/>
                  <a:ext cx="285335" cy="369332"/>
                </a:xfrm>
                <a:prstGeom prst="rect">
                  <a:avLst/>
                </a:prstGeom>
                <a:blipFill>
                  <a:blip r:embed="rId3"/>
                  <a:stretch>
                    <a:fillRect l="-23810" r="-23810" b="-7143"/>
                  </a:stretch>
                </a:blipFill>
              </p:spPr>
              <p:txBody>
                <a:bodyPr/>
                <a:lstStyle/>
                <a:p>
                  <a:r>
                    <a:rPr lang="en-US">
                      <a:noFill/>
                    </a:rPr>
                    <a:t> </a:t>
                  </a:r>
                </a:p>
              </p:txBody>
            </p:sp>
          </mc:Fallback>
        </mc:AlternateContent>
        <p:cxnSp>
          <p:nvCxnSpPr>
            <p:cNvPr id="9" name="Straight Connector 8">
              <a:extLst>
                <a:ext uri="{FF2B5EF4-FFF2-40B4-BE49-F238E27FC236}">
                  <a16:creationId xmlns:a16="http://schemas.microsoft.com/office/drawing/2014/main" id="{342939A5-8647-3C4F-F726-B8F6146A02B9}"/>
                </a:ext>
              </a:extLst>
            </p:cNvPr>
            <p:cNvCxnSpPr/>
            <p:nvPr/>
          </p:nvCxnSpPr>
          <p:spPr>
            <a:xfrm flipV="1">
              <a:off x="11385747" y="360139"/>
              <a:ext cx="0" cy="1331348"/>
            </a:xfrm>
            <a:prstGeom prst="line">
              <a:avLst/>
            </a:prstGeom>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8F291D61-8A09-0FE6-A582-0C90856E3D86}"/>
                </a:ext>
              </a:extLst>
            </p:cNvPr>
            <p:cNvCxnSpPr/>
            <p:nvPr/>
          </p:nvCxnSpPr>
          <p:spPr>
            <a:xfrm flipV="1">
              <a:off x="11385747" y="360139"/>
              <a:ext cx="560447" cy="1331348"/>
            </a:xfrm>
            <a:prstGeom prst="line">
              <a:avLst/>
            </a:prstGeom>
          </p:spPr>
          <p:style>
            <a:lnRef idx="1">
              <a:schemeClr val="accent1"/>
            </a:lnRef>
            <a:fillRef idx="0">
              <a:schemeClr val="accent1"/>
            </a:fillRef>
            <a:effectRef idx="0">
              <a:schemeClr val="accent1"/>
            </a:effectRef>
            <a:fontRef idx="minor">
              <a:schemeClr val="tx1"/>
            </a:fontRef>
          </p:style>
        </p:cxnSp>
        <mc:AlternateContent xmlns:mc="http://schemas.openxmlformats.org/markup-compatibility/2006" xmlns:a14="http://schemas.microsoft.com/office/drawing/2010/main">
          <mc:Choice Requires="a14">
            <p:sp>
              <p:nvSpPr>
                <p:cNvPr id="15" name="TextBox 14">
                  <a:extLst>
                    <a:ext uri="{FF2B5EF4-FFF2-40B4-BE49-F238E27FC236}">
                      <a16:creationId xmlns:a16="http://schemas.microsoft.com/office/drawing/2014/main" id="{D850F316-4714-097F-ED53-1C74248A8DEA}"/>
                    </a:ext>
                  </a:extLst>
                </p:cNvPr>
                <p:cNvSpPr txBox="1"/>
                <p:nvPr/>
              </p:nvSpPr>
              <p:spPr>
                <a:xfrm>
                  <a:off x="11427533" y="534677"/>
                  <a:ext cx="402580" cy="388611"/>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r>
                          <a:rPr kumimoji="0" lang="en-US" sz="240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t>𝜃</m:t>
                        </m:r>
                        <m:r>
                          <a:rPr kumimoji="0" lang="en-GB" sz="2400" b="0" i="1" u="none" strike="noStrike" kern="1200" cap="none" spc="0" normalizeH="0" baseline="-25000" noProof="0">
                            <a:ln>
                              <a:noFill/>
                            </a:ln>
                            <a:solidFill>
                              <a:prstClr val="black"/>
                            </a:solidFill>
                            <a:effectLst/>
                            <a:uLnTx/>
                            <a:uFillTx/>
                            <a:latin typeface="Cambria Math" panose="02040503050406030204" pitchFamily="18" charset="0"/>
                            <a:ea typeface="Cambria Math" panose="02040503050406030204" pitchFamily="18" charset="0"/>
                            <a:cs typeface="+mn-cs"/>
                          </a:rPr>
                          <m:t>𝐵</m:t>
                        </m:r>
                      </m:oMath>
                    </m:oMathPara>
                  </a14:m>
                  <a:endParaRPr kumimoji="0" lang="en-US" sz="2400" b="0" i="0" u="none" strike="noStrike" kern="1200" cap="none" spc="0" normalizeH="0" baseline="-25000" noProof="0" dirty="0">
                    <a:ln>
                      <a:noFill/>
                    </a:ln>
                    <a:solidFill>
                      <a:prstClr val="black"/>
                    </a:solidFill>
                    <a:effectLst/>
                    <a:uLnTx/>
                    <a:uFillTx/>
                    <a:latin typeface="Calibri" panose="020F0502020204030204"/>
                    <a:ea typeface="+mn-ea"/>
                    <a:cs typeface="+mn-cs"/>
                  </a:endParaRPr>
                </a:p>
              </p:txBody>
            </p:sp>
          </mc:Choice>
          <mc:Fallback xmlns="">
            <p:sp>
              <p:nvSpPr>
                <p:cNvPr id="15" name="TextBox 14">
                  <a:extLst>
                    <a:ext uri="{FF2B5EF4-FFF2-40B4-BE49-F238E27FC236}">
                      <a16:creationId xmlns:a16="http://schemas.microsoft.com/office/drawing/2014/main" id="{BCD27917-45C3-E1A8-D76E-8B6C57052F34}"/>
                    </a:ext>
                  </a:extLst>
                </p:cNvPr>
                <p:cNvSpPr txBox="1">
                  <a:spLocks noRot="1" noChangeAspect="1" noMove="1" noResize="1" noEditPoints="1" noAdjustHandles="1" noChangeArrowheads="1" noChangeShapeType="1" noTextEdit="1"/>
                </p:cNvSpPr>
                <p:nvPr/>
              </p:nvSpPr>
              <p:spPr>
                <a:xfrm>
                  <a:off x="11427533" y="534677"/>
                  <a:ext cx="402580" cy="388611"/>
                </a:xfrm>
                <a:prstGeom prst="rect">
                  <a:avLst/>
                </a:prstGeom>
                <a:blipFill>
                  <a:blip r:embed="rId4"/>
                  <a:stretch>
                    <a:fillRect l="-24138" r="-10345" b="-16667"/>
                  </a:stretch>
                </a:blipFill>
              </p:spPr>
              <p:txBody>
                <a:bodyPr/>
                <a:lstStyle/>
                <a:p>
                  <a:r>
                    <a:rPr lang="en-US">
                      <a:noFill/>
                    </a:rPr>
                    <a:t> </a:t>
                  </a:r>
                </a:p>
              </p:txBody>
            </p:sp>
          </mc:Fallback>
        </mc:AlternateContent>
      </p:grpSp>
      <p:sp>
        <p:nvSpPr>
          <p:cNvPr id="22" name="Title 1">
            <a:extLst>
              <a:ext uri="{FF2B5EF4-FFF2-40B4-BE49-F238E27FC236}">
                <a16:creationId xmlns:a16="http://schemas.microsoft.com/office/drawing/2014/main" id="{94330F6E-76F6-921E-6E80-3CAFD34D4292}"/>
              </a:ext>
            </a:extLst>
          </p:cNvPr>
          <p:cNvSpPr>
            <a:spLocks noGrp="1"/>
          </p:cNvSpPr>
          <p:nvPr>
            <p:ph type="title"/>
          </p:nvPr>
        </p:nvSpPr>
        <p:spPr>
          <a:xfrm>
            <a:off x="286405" y="-63050"/>
            <a:ext cx="11481847" cy="1325563"/>
          </a:xfrm>
        </p:spPr>
        <p:txBody>
          <a:bodyPr/>
          <a:lstStyle/>
          <a:p>
            <a:r>
              <a:rPr lang="en-US" dirty="0"/>
              <a:t>For end initiation </a:t>
            </a:r>
          </a:p>
        </p:txBody>
      </p:sp>
      <p:sp>
        <p:nvSpPr>
          <p:cNvPr id="23" name="Content Placeholder 2">
            <a:extLst>
              <a:ext uri="{FF2B5EF4-FFF2-40B4-BE49-F238E27FC236}">
                <a16:creationId xmlns:a16="http://schemas.microsoft.com/office/drawing/2014/main" id="{78C79FC1-9BDD-DFE0-E124-1A3C3370626A}"/>
              </a:ext>
            </a:extLst>
          </p:cNvPr>
          <p:cNvSpPr>
            <a:spLocks noGrp="1"/>
          </p:cNvSpPr>
          <p:nvPr>
            <p:ph idx="1"/>
          </p:nvPr>
        </p:nvSpPr>
        <p:spPr>
          <a:xfrm>
            <a:off x="355076" y="1165143"/>
            <a:ext cx="11481847" cy="3575934"/>
          </a:xfrm>
        </p:spPr>
        <p:txBody>
          <a:bodyPr/>
          <a:lstStyle/>
          <a:p>
            <a:r>
              <a:rPr lang="en-US" dirty="0"/>
              <a:t>End A</a:t>
            </a:r>
          </a:p>
          <a:p>
            <a:pPr marL="0" indent="0">
              <a:buNone/>
            </a:pPr>
            <a:endParaRPr lang="en-US" dirty="0"/>
          </a:p>
          <a:p>
            <a:pPr marL="0" indent="0">
              <a:buNone/>
            </a:pPr>
            <a:endParaRPr lang="en-US" dirty="0"/>
          </a:p>
          <a:p>
            <a:pPr marL="0" indent="0">
              <a:buNone/>
            </a:pPr>
            <a:endParaRPr lang="en-US" dirty="0"/>
          </a:p>
          <a:p>
            <a:r>
              <a:rPr lang="en-US" dirty="0"/>
              <a:t>End B</a:t>
            </a:r>
          </a:p>
          <a:p>
            <a:pPr marL="0" indent="0">
              <a:buNone/>
            </a:pPr>
            <a:endParaRPr lang="en-US" dirty="0"/>
          </a:p>
        </p:txBody>
      </p:sp>
      <mc:AlternateContent xmlns:mc="http://schemas.openxmlformats.org/markup-compatibility/2006" xmlns:a14="http://schemas.microsoft.com/office/drawing/2010/main">
        <mc:Choice Requires="a14">
          <p:sp>
            <p:nvSpPr>
              <p:cNvPr id="24" name="TextBox 23">
                <a:extLst>
                  <a:ext uri="{FF2B5EF4-FFF2-40B4-BE49-F238E27FC236}">
                    <a16:creationId xmlns:a16="http://schemas.microsoft.com/office/drawing/2014/main" id="{04E468EA-452B-4E3C-8FCD-5DF11DA1109B}"/>
                  </a:ext>
                </a:extLst>
              </p:cNvPr>
              <p:cNvSpPr txBox="1"/>
              <p:nvPr/>
            </p:nvSpPr>
            <p:spPr>
              <a:xfrm>
                <a:off x="2147801" y="1421494"/>
                <a:ext cx="4012637" cy="430887"/>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r>
                        <a:rPr kumimoji="0" lang="en-US"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𝜃</m:t>
                      </m:r>
                      <m: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m:t>
                      </m:r>
                      <m:func>
                        <m:funcPr>
                          <m:ctrlP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ctrlPr>
                        </m:funcPr>
                        <m:fName>
                          <m:sSup>
                            <m:sSupPr>
                              <m:ctrlP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ctrlPr>
                            </m:sSupPr>
                            <m:e>
                              <m:r>
                                <m:rPr>
                                  <m:sty m:val="p"/>
                                </m:rPr>
                                <a:rPr kumimoji="0" lang="en-GB" sz="2800" b="0" i="0"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sin</m:t>
                              </m:r>
                            </m:e>
                            <m:sup>
                              <m: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−1</m:t>
                              </m:r>
                            </m:sup>
                          </m:sSup>
                        </m:fName>
                        <m:e>
                          <m:d>
                            <m:dPr>
                              <m:begChr m:val="{"/>
                              <m:endChr m:val="}"/>
                              <m:ctrlP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ctrlPr>
                            </m:dPr>
                            <m:e>
                              <m:d>
                                <m:dPr>
                                  <m:ctrlP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ctrlPr>
                                </m:dPr>
                                <m:e>
                                  <m:sSub>
                                    <m:sSubPr>
                                      <m:ctrlP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ctrlPr>
                                    </m:sSubPr>
                                    <m:e>
                                      <m: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𝑉</m:t>
                                      </m:r>
                                    </m:e>
                                    <m:sub>
                                      <m: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𝑜</m:t>
                                      </m:r>
                                    </m:sub>
                                  </m:sSub>
                                  <m:func>
                                    <m:funcPr>
                                      <m:ctrlP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ctrlPr>
                                    </m:funcPr>
                                    <m:fName>
                                      <m:r>
                                        <m:rPr>
                                          <m:sty m:val="p"/>
                                        </m:rPr>
                                        <a:rPr kumimoji="0" lang="en-GB" sz="2800" b="0" i="0"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cos</m:t>
                                      </m:r>
                                    </m:fName>
                                    <m:e>
                                      <m: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m:t>
                                      </m:r>
                                    </m:e>
                                  </m:func>
                                </m:e>
                              </m:d>
                              <m: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/2</m:t>
                              </m:r>
                              <m: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𝐷</m:t>
                              </m:r>
                            </m:e>
                          </m:d>
                        </m:e>
                      </m:func>
                    </m:oMath>
                  </m:oMathPara>
                </a14:m>
                <a:endPar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mc:Choice>
        <mc:Fallback xmlns="">
          <p:sp>
            <p:nvSpPr>
              <p:cNvPr id="24" name="TextBox 23">
                <a:extLst>
                  <a:ext uri="{FF2B5EF4-FFF2-40B4-BE49-F238E27FC236}">
                    <a16:creationId xmlns:a16="http://schemas.microsoft.com/office/drawing/2014/main" id="{D84F5D54-E344-6A0B-0878-7C5C0C2DAB9E}"/>
                  </a:ext>
                </a:extLst>
              </p:cNvPr>
              <p:cNvSpPr txBox="1">
                <a:spLocks noRot="1" noChangeAspect="1" noMove="1" noResize="1" noEditPoints="1" noAdjustHandles="1" noChangeArrowheads="1" noChangeShapeType="1" noTextEdit="1"/>
              </p:cNvSpPr>
              <p:nvPr/>
            </p:nvSpPr>
            <p:spPr>
              <a:xfrm>
                <a:off x="2147801" y="1421494"/>
                <a:ext cx="4012637" cy="430887"/>
              </a:xfrm>
              <a:prstGeom prst="rect">
                <a:avLst/>
              </a:prstGeom>
              <a:blipFill>
                <a:blip r:embed="rId5"/>
                <a:stretch>
                  <a:fillRect l="-1258" b="-31429"/>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25" name="TextBox 24">
                <a:extLst>
                  <a:ext uri="{FF2B5EF4-FFF2-40B4-BE49-F238E27FC236}">
                    <a16:creationId xmlns:a16="http://schemas.microsoft.com/office/drawing/2014/main" id="{989EE49A-6C45-9A69-D970-FE43D617E873}"/>
                  </a:ext>
                </a:extLst>
              </p:cNvPr>
              <p:cNvSpPr txBox="1"/>
              <p:nvPr/>
            </p:nvSpPr>
            <p:spPr>
              <a:xfrm>
                <a:off x="224375" y="2056197"/>
                <a:ext cx="5994526" cy="430887"/>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r>
                        <a:rPr kumimoji="0" lang="en-US"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m:t>
                      </m:r>
                      <m:r>
                        <a:rPr kumimoji="0" lang="en-US"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𝜃</m:t>
                      </m:r>
                      <m: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m:t>
                      </m:r>
                      <m:func>
                        <m:funcPr>
                          <m:ctrlP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ctrlPr>
                        </m:funcPr>
                        <m:fName>
                          <m:sSup>
                            <m:sSupPr>
                              <m:ctrlP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ctrlPr>
                            </m:sSupPr>
                            <m:e>
                              <m:r>
                                <m:rPr>
                                  <m:sty m:val="p"/>
                                </m:rPr>
                                <a:rPr kumimoji="0" lang="en-GB" sz="2800" b="0" i="0"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sin</m:t>
                              </m:r>
                            </m:e>
                            <m:sup>
                              <m: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−1</m:t>
                              </m:r>
                            </m:sup>
                          </m:sSup>
                        </m:fName>
                        <m:e>
                          <m:d>
                            <m:dPr>
                              <m:begChr m:val="{"/>
                              <m:endChr m:val="}"/>
                              <m:ctrlP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ctrlPr>
                            </m:dPr>
                            <m:e>
                              <m:d>
                                <m:dPr>
                                  <m:ctrlP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ctrlPr>
                                </m:dPr>
                                <m:e>
                                  <m: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1981</m:t>
                                  </m:r>
                                  <m:func>
                                    <m:funcPr>
                                      <m:ctrlP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ctrlPr>
                                    </m:funcPr>
                                    <m:fName>
                                      <m:r>
                                        <m:rPr>
                                          <m:sty m:val="p"/>
                                        </m:rPr>
                                        <a:rPr kumimoji="0" lang="en-GB" sz="2800" b="0" i="0"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cos</m:t>
                                      </m:r>
                                    </m:fName>
                                    <m:e>
                                      <m: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90</m:t>
                                      </m:r>
                                    </m:e>
                                  </m:func>
                                </m:e>
                              </m:d>
                              <m: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/(2×7840)</m:t>
                              </m:r>
                            </m:e>
                          </m:d>
                        </m:e>
                      </m:func>
                    </m:oMath>
                  </m:oMathPara>
                </a14:m>
                <a:endPar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mc:Choice>
        <mc:Fallback xmlns="">
          <p:sp>
            <p:nvSpPr>
              <p:cNvPr id="25" name="TextBox 24">
                <a:extLst>
                  <a:ext uri="{FF2B5EF4-FFF2-40B4-BE49-F238E27FC236}">
                    <a16:creationId xmlns:a16="http://schemas.microsoft.com/office/drawing/2014/main" id="{A5B80398-6EE6-40C8-D8D7-D4A21C6D4D13}"/>
                  </a:ext>
                </a:extLst>
              </p:cNvPr>
              <p:cNvSpPr txBox="1">
                <a:spLocks noRot="1" noChangeAspect="1" noMove="1" noResize="1" noEditPoints="1" noAdjustHandles="1" noChangeArrowheads="1" noChangeShapeType="1" noTextEdit="1"/>
              </p:cNvSpPr>
              <p:nvPr/>
            </p:nvSpPr>
            <p:spPr>
              <a:xfrm>
                <a:off x="224375" y="2056197"/>
                <a:ext cx="5994526" cy="430887"/>
              </a:xfrm>
              <a:prstGeom prst="rect">
                <a:avLst/>
              </a:prstGeom>
              <a:blipFill>
                <a:blip r:embed="rId6"/>
                <a:stretch>
                  <a:fillRect l="-423" b="-34286"/>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26" name="TextBox 25">
                <a:extLst>
                  <a:ext uri="{FF2B5EF4-FFF2-40B4-BE49-F238E27FC236}">
                    <a16:creationId xmlns:a16="http://schemas.microsoft.com/office/drawing/2014/main" id="{DFA5B523-5FA7-CDC3-18F1-C4400E7087BF}"/>
                  </a:ext>
                </a:extLst>
              </p:cNvPr>
              <p:cNvSpPr txBox="1"/>
              <p:nvPr/>
            </p:nvSpPr>
            <p:spPr>
              <a:xfrm>
                <a:off x="286405" y="2762920"/>
                <a:ext cx="1439753" cy="430887"/>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r>
                        <a:rPr kumimoji="0" lang="en-US"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m:t>
                      </m:r>
                      <m:r>
                        <a:rPr kumimoji="0" lang="en-US"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𝜃</m:t>
                      </m:r>
                      <m: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m:t>
                      </m:r>
                      <m:sSup>
                        <m:sSupPr>
                          <m:ctrlP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ctrlPr>
                        </m:sSupPr>
                        <m:e>
                          <m: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0</m:t>
                          </m:r>
                        </m:e>
                        <m:sup>
                          <m: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𝑜</m:t>
                          </m:r>
                        </m:sup>
                      </m:sSup>
                    </m:oMath>
                  </m:oMathPara>
                </a14:m>
                <a:endPar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mc:Choice>
        <mc:Fallback xmlns="">
          <p:sp>
            <p:nvSpPr>
              <p:cNvPr id="26" name="TextBox 25">
                <a:extLst>
                  <a:ext uri="{FF2B5EF4-FFF2-40B4-BE49-F238E27FC236}">
                    <a16:creationId xmlns:a16="http://schemas.microsoft.com/office/drawing/2014/main" id="{02CF045A-41F4-2FA2-F975-54B0FAEB4BF5}"/>
                  </a:ext>
                </a:extLst>
              </p:cNvPr>
              <p:cNvSpPr txBox="1">
                <a:spLocks noRot="1" noChangeAspect="1" noMove="1" noResize="1" noEditPoints="1" noAdjustHandles="1" noChangeArrowheads="1" noChangeShapeType="1" noTextEdit="1"/>
              </p:cNvSpPr>
              <p:nvPr/>
            </p:nvSpPr>
            <p:spPr>
              <a:xfrm>
                <a:off x="286405" y="2762920"/>
                <a:ext cx="1439753" cy="430887"/>
              </a:xfrm>
              <a:prstGeom prst="rect">
                <a:avLst/>
              </a:prstGeom>
              <a:blipFill>
                <a:blip r:embed="rId7"/>
                <a:stretch>
                  <a:fillRect l="-2632" b="-5714"/>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27" name="TextBox 26">
                <a:extLst>
                  <a:ext uri="{FF2B5EF4-FFF2-40B4-BE49-F238E27FC236}">
                    <a16:creationId xmlns:a16="http://schemas.microsoft.com/office/drawing/2014/main" id="{96A347C4-2704-9275-E1AD-2469A2C7BDF0}"/>
                  </a:ext>
                </a:extLst>
              </p:cNvPr>
              <p:cNvSpPr txBox="1"/>
              <p:nvPr/>
            </p:nvSpPr>
            <p:spPr>
              <a:xfrm>
                <a:off x="2147800" y="3440633"/>
                <a:ext cx="4012637" cy="430887"/>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r>
                        <a:rPr kumimoji="0" lang="en-US"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𝜃</m:t>
                      </m:r>
                      <m: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m:t>
                      </m:r>
                      <m:func>
                        <m:funcPr>
                          <m:ctrlP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ctrlPr>
                        </m:funcPr>
                        <m:fName>
                          <m:sSup>
                            <m:sSupPr>
                              <m:ctrlP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ctrlPr>
                            </m:sSupPr>
                            <m:e>
                              <m:r>
                                <m:rPr>
                                  <m:sty m:val="p"/>
                                </m:rPr>
                                <a:rPr kumimoji="0" lang="en-GB" sz="2800" b="0" i="0"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sin</m:t>
                              </m:r>
                            </m:e>
                            <m:sup>
                              <m: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−1</m:t>
                              </m:r>
                            </m:sup>
                          </m:sSup>
                        </m:fName>
                        <m:e>
                          <m:d>
                            <m:dPr>
                              <m:begChr m:val="{"/>
                              <m:endChr m:val="}"/>
                              <m:ctrlP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ctrlPr>
                            </m:dPr>
                            <m:e>
                              <m:d>
                                <m:dPr>
                                  <m:ctrlP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ctrlPr>
                                </m:dPr>
                                <m:e>
                                  <m:sSub>
                                    <m:sSubPr>
                                      <m:ctrlP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ctrlPr>
                                    </m:sSubPr>
                                    <m:e>
                                      <m: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𝑉</m:t>
                                      </m:r>
                                    </m:e>
                                    <m:sub>
                                      <m: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𝑜</m:t>
                                      </m:r>
                                    </m:sub>
                                  </m:sSub>
                                  <m:func>
                                    <m:funcPr>
                                      <m:ctrlP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ctrlPr>
                                    </m:funcPr>
                                    <m:fName>
                                      <m:r>
                                        <m:rPr>
                                          <m:sty m:val="p"/>
                                        </m:rPr>
                                        <a:rPr kumimoji="0" lang="en-GB" sz="2800" b="0" i="0"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cos</m:t>
                                      </m:r>
                                    </m:fName>
                                    <m:e>
                                      <m: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m:t>
                                      </m:r>
                                    </m:e>
                                  </m:func>
                                </m:e>
                              </m:d>
                              <m: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/2</m:t>
                              </m:r>
                              <m: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𝐷</m:t>
                              </m:r>
                            </m:e>
                          </m:d>
                        </m:e>
                      </m:func>
                    </m:oMath>
                  </m:oMathPara>
                </a14:m>
                <a:endPar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mc:Choice>
        <mc:Fallback xmlns="">
          <p:sp>
            <p:nvSpPr>
              <p:cNvPr id="27" name="TextBox 26">
                <a:extLst>
                  <a:ext uri="{FF2B5EF4-FFF2-40B4-BE49-F238E27FC236}">
                    <a16:creationId xmlns:a16="http://schemas.microsoft.com/office/drawing/2014/main" id="{CAE27703-3B11-6A7D-67DE-936F89FD3803}"/>
                  </a:ext>
                </a:extLst>
              </p:cNvPr>
              <p:cNvSpPr txBox="1">
                <a:spLocks noRot="1" noChangeAspect="1" noMove="1" noResize="1" noEditPoints="1" noAdjustHandles="1" noChangeArrowheads="1" noChangeShapeType="1" noTextEdit="1"/>
              </p:cNvSpPr>
              <p:nvPr/>
            </p:nvSpPr>
            <p:spPr>
              <a:xfrm>
                <a:off x="2147800" y="3440633"/>
                <a:ext cx="4012637" cy="430887"/>
              </a:xfrm>
              <a:prstGeom prst="rect">
                <a:avLst/>
              </a:prstGeom>
              <a:blipFill>
                <a:blip r:embed="rId8"/>
                <a:stretch>
                  <a:fillRect l="-1258" b="-34286"/>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28" name="TextBox 27">
                <a:extLst>
                  <a:ext uri="{FF2B5EF4-FFF2-40B4-BE49-F238E27FC236}">
                    <a16:creationId xmlns:a16="http://schemas.microsoft.com/office/drawing/2014/main" id="{B9D68BDB-B60F-3BD6-9BB8-27511EE39C6A}"/>
                  </a:ext>
                </a:extLst>
              </p:cNvPr>
              <p:cNvSpPr txBox="1"/>
              <p:nvPr/>
            </p:nvSpPr>
            <p:spPr>
              <a:xfrm>
                <a:off x="459477" y="4255060"/>
                <a:ext cx="7639271" cy="821700"/>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m:t>
                      </m:r>
                      <m: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𝜃</m:t>
                      </m:r>
                      <m: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m:t>
                      </m:r>
                      <m:func>
                        <m:funcPr>
                          <m:ctrlP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ctrlPr>
                        </m:funcPr>
                        <m:fName>
                          <m:sSup>
                            <m:sSupPr>
                              <m:ctrlP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ctrlPr>
                            </m:sSupPr>
                            <m:e>
                              <m:r>
                                <m:rPr>
                                  <m:sty m:val="p"/>
                                </m:rPr>
                                <a:rPr kumimoji="0" lang="en-GB" sz="2800" b="0" i="0"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sin</m:t>
                              </m:r>
                            </m:e>
                            <m:sup>
                              <m: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−1</m:t>
                              </m:r>
                            </m:sup>
                          </m:sSup>
                        </m:fName>
                        <m:e>
                          <m:d>
                            <m:dPr>
                              <m:begChr m:val="{"/>
                              <m:endChr m:val="}"/>
                              <m:ctrlP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ctrlPr>
                            </m:dPr>
                            <m:e>
                              <m:d>
                                <m:dPr>
                                  <m:ctrlP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ctrlPr>
                                </m:dPr>
                                <m:e>
                                  <m: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1981</m:t>
                                  </m:r>
                                  <m:func>
                                    <m:funcPr>
                                      <m:ctrlP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ctrlPr>
                                    </m:funcPr>
                                    <m:fName>
                                      <m:r>
                                        <m:rPr>
                                          <m:sty m:val="p"/>
                                        </m:rPr>
                                        <a:rPr kumimoji="0" lang="en-GB" sz="2800" b="0" i="0"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cos</m:t>
                                      </m:r>
                                    </m:fName>
                                    <m:e>
                                      <m:d>
                                        <m:dPr>
                                          <m:ctrlP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ctrlPr>
                                        </m:dPr>
                                        <m:e>
                                          <m:func>
                                            <m:funcPr>
                                              <m:ctrlP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ctrlPr>
                                            </m:funcPr>
                                            <m:fName>
                                              <m:sSup>
                                                <m:sSupPr>
                                                  <m:ctrlP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ctrlPr>
                                                </m:sSupPr>
                                                <m:e>
                                                  <m:r>
                                                    <m:rPr>
                                                      <m:sty m:val="p"/>
                                                    </m:rPr>
                                                    <a:rPr kumimoji="0" lang="en-GB" sz="2800" b="0" i="0"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tan</m:t>
                                                  </m:r>
                                                </m:e>
                                                <m:sup>
                                                  <m: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−1</m:t>
                                                  </m:r>
                                                </m:sup>
                                              </m:sSup>
                                            </m:fName>
                                            <m:e>
                                              <m:f>
                                                <m:fPr>
                                                  <m:ctrlP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ctrlPr>
                                                </m:fPr>
                                                <m:num>
                                                  <m: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100</m:t>
                                                  </m:r>
                                                </m:num>
                                                <m:den>
                                                  <m: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400</m:t>
                                                  </m:r>
                                                </m:den>
                                              </m:f>
                                            </m:e>
                                          </m:func>
                                        </m:e>
                                      </m:d>
                                    </m:e>
                                  </m:func>
                                </m:e>
                              </m:d>
                              <m: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/(2×7840)</m:t>
                              </m:r>
                            </m:e>
                          </m:d>
                        </m:e>
                      </m:func>
                    </m:oMath>
                  </m:oMathPara>
                </a14:m>
                <a:endPar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mc:Choice>
        <mc:Fallback xmlns="">
          <p:sp>
            <p:nvSpPr>
              <p:cNvPr id="28" name="TextBox 27">
                <a:extLst>
                  <a:ext uri="{FF2B5EF4-FFF2-40B4-BE49-F238E27FC236}">
                    <a16:creationId xmlns:a16="http://schemas.microsoft.com/office/drawing/2014/main" id="{E3D64934-FB73-A409-89B2-90118918F786}"/>
                  </a:ext>
                </a:extLst>
              </p:cNvPr>
              <p:cNvSpPr txBox="1">
                <a:spLocks noRot="1" noChangeAspect="1" noMove="1" noResize="1" noEditPoints="1" noAdjustHandles="1" noChangeArrowheads="1" noChangeShapeType="1" noTextEdit="1"/>
              </p:cNvSpPr>
              <p:nvPr/>
            </p:nvSpPr>
            <p:spPr>
              <a:xfrm>
                <a:off x="459477" y="4255060"/>
                <a:ext cx="7639271" cy="821700"/>
              </a:xfrm>
              <a:prstGeom prst="rect">
                <a:avLst/>
              </a:prstGeom>
              <a:blipFill>
                <a:blip r:embed="rId9"/>
                <a:stretch>
                  <a:fillRect l="-166" t="-1538" b="-12308"/>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29" name="TextBox 28">
                <a:extLst>
                  <a:ext uri="{FF2B5EF4-FFF2-40B4-BE49-F238E27FC236}">
                    <a16:creationId xmlns:a16="http://schemas.microsoft.com/office/drawing/2014/main" id="{A8E321CE-6359-E1F5-F47E-C91294654836}"/>
                  </a:ext>
                </a:extLst>
              </p:cNvPr>
              <p:cNvSpPr txBox="1"/>
              <p:nvPr/>
            </p:nvSpPr>
            <p:spPr>
              <a:xfrm>
                <a:off x="459477" y="5199045"/>
                <a:ext cx="7713137" cy="430887"/>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r>
                        <a:rPr kumimoji="0" lang="en-US"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m:t>
                      </m:r>
                      <m:r>
                        <a:rPr kumimoji="0" lang="en-US"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𝜃</m:t>
                      </m:r>
                      <m: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m:t>
                      </m:r>
                      <m:sSup>
                        <m:sSupPr>
                          <m:ctrlP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ctrlPr>
                        </m:sSupPr>
                        <m:e>
                          <m: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7.04</m:t>
                          </m:r>
                        </m:e>
                        <m:sup>
                          <m: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𝑜</m:t>
                          </m:r>
                        </m:sup>
                      </m:sSup>
                      <m: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m:t>
                      </m:r>
                      <m: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𝑏𝑒𝑎𝑚</m:t>
                      </m:r>
                      <m: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 </m:t>
                      </m:r>
                      <m: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𝑎𝑛𝑔𝑙𝑒𝑤𝑖𝑑𝑡h</m:t>
                      </m:r>
                      <m: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=(0+7)= </m:t>
                      </m:r>
                      <m:sSup>
                        <m:sSupPr>
                          <m:ctrlP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ctrlPr>
                        </m:sSupPr>
                        <m:e>
                          <m: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7</m:t>
                          </m:r>
                        </m:e>
                        <m:sup>
                          <m: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𝑜</m:t>
                          </m:r>
                        </m:sup>
                      </m:sSup>
                    </m:oMath>
                  </m:oMathPara>
                </a14:m>
                <a:endPar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mc:Choice>
        <mc:Fallback xmlns="">
          <p:sp>
            <p:nvSpPr>
              <p:cNvPr id="29" name="TextBox 28">
                <a:extLst>
                  <a:ext uri="{FF2B5EF4-FFF2-40B4-BE49-F238E27FC236}">
                    <a16:creationId xmlns:a16="http://schemas.microsoft.com/office/drawing/2014/main" id="{AE4DFF76-CD39-243A-66AF-E4D3E298130C}"/>
                  </a:ext>
                </a:extLst>
              </p:cNvPr>
              <p:cNvSpPr txBox="1">
                <a:spLocks noRot="1" noChangeAspect="1" noMove="1" noResize="1" noEditPoints="1" noAdjustHandles="1" noChangeArrowheads="1" noChangeShapeType="1" noTextEdit="1"/>
              </p:cNvSpPr>
              <p:nvPr/>
            </p:nvSpPr>
            <p:spPr>
              <a:xfrm>
                <a:off x="459477" y="5199045"/>
                <a:ext cx="7713137" cy="430887"/>
              </a:xfrm>
              <a:prstGeom prst="rect">
                <a:avLst/>
              </a:prstGeom>
              <a:blipFill>
                <a:blip r:embed="rId10"/>
                <a:stretch>
                  <a:fillRect t="-8571" b="-37143"/>
                </a:stretch>
              </a:blipFill>
            </p:spPr>
            <p:txBody>
              <a:bodyPr/>
              <a:lstStyle/>
              <a:p>
                <a:r>
                  <a:rPr lang="en-US">
                    <a:noFill/>
                  </a:rPr>
                  <a:t> </a:t>
                </a:r>
              </a:p>
            </p:txBody>
          </p:sp>
        </mc:Fallback>
      </mc:AlternateContent>
      <p:cxnSp>
        <p:nvCxnSpPr>
          <p:cNvPr id="5" name="Straight Connector 4">
            <a:extLst>
              <a:ext uri="{FF2B5EF4-FFF2-40B4-BE49-F238E27FC236}">
                <a16:creationId xmlns:a16="http://schemas.microsoft.com/office/drawing/2014/main" id="{76BD51A0-F838-066F-2D71-16E008464DAC}"/>
              </a:ext>
            </a:extLst>
          </p:cNvPr>
          <p:cNvCxnSpPr>
            <a:cxnSpLocks/>
          </p:cNvCxnSpPr>
          <p:nvPr/>
        </p:nvCxnSpPr>
        <p:spPr>
          <a:xfrm flipV="1">
            <a:off x="6865495" y="833468"/>
            <a:ext cx="0" cy="1070280"/>
          </a:xfrm>
          <a:prstGeom prst="line">
            <a:avLst/>
          </a:prstGeom>
        </p:spPr>
        <p:style>
          <a:lnRef idx="1">
            <a:schemeClr val="accent1"/>
          </a:lnRef>
          <a:fillRef idx="0">
            <a:schemeClr val="accent1"/>
          </a:fillRef>
          <a:effectRef idx="0">
            <a:schemeClr val="accent1"/>
          </a:effectRef>
          <a:fontRef idx="minor">
            <a:schemeClr val="tx1"/>
          </a:fontRef>
        </p:style>
      </p:cxnSp>
      <p:sp>
        <p:nvSpPr>
          <p:cNvPr id="2" name="TextBox 1">
            <a:extLst>
              <a:ext uri="{FF2B5EF4-FFF2-40B4-BE49-F238E27FC236}">
                <a16:creationId xmlns:a16="http://schemas.microsoft.com/office/drawing/2014/main" id="{81CEC356-66A3-5284-0C05-1F43EC494D4B}"/>
              </a:ext>
            </a:extLst>
          </p:cNvPr>
          <p:cNvSpPr txBox="1"/>
          <p:nvPr/>
        </p:nvSpPr>
        <p:spPr>
          <a:xfrm>
            <a:off x="10544669" y="2644143"/>
            <a:ext cx="957313"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180 mm</a:t>
            </a:r>
          </a:p>
        </p:txBody>
      </p:sp>
      <p:cxnSp>
        <p:nvCxnSpPr>
          <p:cNvPr id="11" name="Straight Arrow Connector 10">
            <a:extLst>
              <a:ext uri="{FF2B5EF4-FFF2-40B4-BE49-F238E27FC236}">
                <a16:creationId xmlns:a16="http://schemas.microsoft.com/office/drawing/2014/main" id="{A23C5FFA-4793-B4B7-8636-04D0E766316E}"/>
              </a:ext>
            </a:extLst>
          </p:cNvPr>
          <p:cNvCxnSpPr>
            <a:cxnSpLocks/>
          </p:cNvCxnSpPr>
          <p:nvPr/>
        </p:nvCxnSpPr>
        <p:spPr>
          <a:xfrm>
            <a:off x="10507161" y="2157304"/>
            <a:ext cx="0" cy="1434596"/>
          </a:xfrm>
          <a:prstGeom prst="straightConnector1">
            <a:avLst/>
          </a:prstGeom>
          <a:ln w="38100">
            <a:solidFill>
              <a:schemeClr val="tx1"/>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31" name="TextBox 30">
            <a:extLst>
              <a:ext uri="{FF2B5EF4-FFF2-40B4-BE49-F238E27FC236}">
                <a16:creationId xmlns:a16="http://schemas.microsoft.com/office/drawing/2014/main" id="{794A958B-803B-DA59-479B-3FC019C7C566}"/>
              </a:ext>
            </a:extLst>
          </p:cNvPr>
          <p:cNvSpPr txBox="1"/>
          <p:nvPr/>
        </p:nvSpPr>
        <p:spPr>
          <a:xfrm>
            <a:off x="8289561" y="2810574"/>
            <a:ext cx="1885003"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Explosive material</a:t>
            </a:r>
          </a:p>
        </p:txBody>
      </p:sp>
    </p:spTree>
    <p:extLst>
      <p:ext uri="{BB962C8B-B14F-4D97-AF65-F5344CB8AC3E}">
        <p14:creationId xmlns:p14="http://schemas.microsoft.com/office/powerpoint/2010/main" val="193208174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61C09DF-54F6-93E1-0B76-9ED46F81D88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44DEEB4-147A-144C-3CAD-A17A14CFF9D7}"/>
              </a:ext>
            </a:extLst>
          </p:cNvPr>
          <p:cNvSpPr>
            <a:spLocks noGrp="1"/>
          </p:cNvSpPr>
          <p:nvPr>
            <p:ph type="title"/>
          </p:nvPr>
        </p:nvSpPr>
        <p:spPr/>
        <p:txBody>
          <a:bodyPr/>
          <a:lstStyle/>
          <a:p>
            <a:r>
              <a:rPr lang="en-US" dirty="0"/>
              <a:t>For </a:t>
            </a:r>
            <a:r>
              <a:rPr lang="en-US" dirty="0" err="1"/>
              <a:t>centre</a:t>
            </a:r>
            <a:r>
              <a:rPr lang="en-US" dirty="0"/>
              <a:t> initiation </a:t>
            </a:r>
          </a:p>
        </p:txBody>
      </p:sp>
      <p:sp>
        <p:nvSpPr>
          <p:cNvPr id="3" name="Content Placeholder 2">
            <a:extLst>
              <a:ext uri="{FF2B5EF4-FFF2-40B4-BE49-F238E27FC236}">
                <a16:creationId xmlns:a16="http://schemas.microsoft.com/office/drawing/2014/main" id="{C944B926-1A6A-21B5-797E-0156CCD134E4}"/>
              </a:ext>
            </a:extLst>
          </p:cNvPr>
          <p:cNvSpPr>
            <a:spLocks noGrp="1"/>
          </p:cNvSpPr>
          <p:nvPr>
            <p:ph idx="1"/>
          </p:nvPr>
        </p:nvSpPr>
        <p:spPr>
          <a:xfrm>
            <a:off x="124304" y="1698035"/>
            <a:ext cx="11481847" cy="3575934"/>
          </a:xfrm>
        </p:spPr>
        <p:txBody>
          <a:bodyPr/>
          <a:lstStyle/>
          <a:p>
            <a:r>
              <a:rPr lang="en-US" dirty="0"/>
              <a:t>End A</a:t>
            </a:r>
          </a:p>
          <a:p>
            <a:pPr marL="0" indent="0">
              <a:buNone/>
            </a:pPr>
            <a:endParaRPr lang="en-US" dirty="0"/>
          </a:p>
          <a:p>
            <a:pPr marL="0" indent="0">
              <a:buNone/>
            </a:pPr>
            <a:endParaRPr lang="en-US" dirty="0"/>
          </a:p>
          <a:p>
            <a:pPr marL="0" indent="0">
              <a:buNone/>
            </a:pPr>
            <a:endParaRPr lang="en-US" dirty="0"/>
          </a:p>
          <a:p>
            <a:r>
              <a:rPr lang="en-US" dirty="0"/>
              <a:t>End B</a:t>
            </a:r>
          </a:p>
          <a:p>
            <a:pPr marL="0" indent="0">
              <a:buNone/>
            </a:pPr>
            <a:endParaRPr lang="en-US" dirty="0"/>
          </a:p>
        </p:txBody>
      </p:sp>
      <mc:AlternateContent xmlns:mc="http://schemas.openxmlformats.org/markup-compatibility/2006" xmlns:a14="http://schemas.microsoft.com/office/drawing/2010/main">
        <mc:Choice Requires="a14">
          <p:sp>
            <p:nvSpPr>
              <p:cNvPr id="6" name="TextBox 5">
                <a:extLst>
                  <a:ext uri="{FF2B5EF4-FFF2-40B4-BE49-F238E27FC236}">
                    <a16:creationId xmlns:a16="http://schemas.microsoft.com/office/drawing/2014/main" id="{FFAE3646-C331-5336-C447-C3D169AFE39D}"/>
                  </a:ext>
                </a:extLst>
              </p:cNvPr>
              <p:cNvSpPr txBox="1"/>
              <p:nvPr/>
            </p:nvSpPr>
            <p:spPr>
              <a:xfrm>
                <a:off x="1548621" y="1720717"/>
                <a:ext cx="4012637" cy="430887"/>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r>
                        <a:rPr kumimoji="0" lang="en-US"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𝜃</m:t>
                      </m:r>
                      <m: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m:t>
                      </m:r>
                      <m:func>
                        <m:funcPr>
                          <m:ctrlP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ctrlPr>
                        </m:funcPr>
                        <m:fName>
                          <m:sSup>
                            <m:sSupPr>
                              <m:ctrlP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ctrlPr>
                            </m:sSupPr>
                            <m:e>
                              <m:r>
                                <m:rPr>
                                  <m:sty m:val="p"/>
                                </m:rPr>
                                <a:rPr kumimoji="0" lang="en-GB" sz="2800" b="0" i="0"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sin</m:t>
                              </m:r>
                            </m:e>
                            <m:sup>
                              <m: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−1</m:t>
                              </m:r>
                            </m:sup>
                          </m:sSup>
                        </m:fName>
                        <m:e>
                          <m:d>
                            <m:dPr>
                              <m:begChr m:val="{"/>
                              <m:endChr m:val="}"/>
                              <m:ctrlP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ctrlPr>
                            </m:dPr>
                            <m:e>
                              <m:d>
                                <m:dPr>
                                  <m:ctrlP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ctrlPr>
                                </m:dPr>
                                <m:e>
                                  <m:sSub>
                                    <m:sSubPr>
                                      <m:ctrlP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ctrlPr>
                                    </m:sSubPr>
                                    <m:e>
                                      <m: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𝑉</m:t>
                                      </m:r>
                                    </m:e>
                                    <m:sub>
                                      <m: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𝑜</m:t>
                                      </m:r>
                                    </m:sub>
                                  </m:sSub>
                                  <m:func>
                                    <m:funcPr>
                                      <m:ctrlP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ctrlPr>
                                    </m:funcPr>
                                    <m:fName>
                                      <m:r>
                                        <m:rPr>
                                          <m:sty m:val="p"/>
                                        </m:rPr>
                                        <a:rPr kumimoji="0" lang="en-GB" sz="2800" b="0" i="0"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cos</m:t>
                                      </m:r>
                                    </m:fName>
                                    <m:e>
                                      <m: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m:t>
                                      </m:r>
                                    </m:e>
                                  </m:func>
                                </m:e>
                              </m:d>
                              <m: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/2</m:t>
                              </m:r>
                              <m: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𝐷</m:t>
                              </m:r>
                            </m:e>
                          </m:d>
                        </m:e>
                      </m:func>
                    </m:oMath>
                  </m:oMathPara>
                </a14:m>
                <a:endPar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mc:Choice>
        <mc:Fallback xmlns="">
          <p:sp>
            <p:nvSpPr>
              <p:cNvPr id="6" name="TextBox 5">
                <a:extLst>
                  <a:ext uri="{FF2B5EF4-FFF2-40B4-BE49-F238E27FC236}">
                    <a16:creationId xmlns:a16="http://schemas.microsoft.com/office/drawing/2014/main" id="{15EDA1FC-0A6D-7C36-D731-F77C2773EFCA}"/>
                  </a:ext>
                </a:extLst>
              </p:cNvPr>
              <p:cNvSpPr txBox="1">
                <a:spLocks noRot="1" noChangeAspect="1" noMove="1" noResize="1" noEditPoints="1" noAdjustHandles="1" noChangeArrowheads="1" noChangeShapeType="1" noTextEdit="1"/>
              </p:cNvSpPr>
              <p:nvPr/>
            </p:nvSpPr>
            <p:spPr>
              <a:xfrm>
                <a:off x="1548621" y="1720717"/>
                <a:ext cx="4012637" cy="430887"/>
              </a:xfrm>
              <a:prstGeom prst="rect">
                <a:avLst/>
              </a:prstGeom>
              <a:blipFill>
                <a:blip r:embed="rId2"/>
                <a:stretch>
                  <a:fillRect l="-1577" t="-2857" b="-31429"/>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7" name="TextBox 6">
                <a:extLst>
                  <a:ext uri="{FF2B5EF4-FFF2-40B4-BE49-F238E27FC236}">
                    <a16:creationId xmlns:a16="http://schemas.microsoft.com/office/drawing/2014/main" id="{8AA2B335-37E1-36AE-16BC-54219D9B1658}"/>
                  </a:ext>
                </a:extLst>
              </p:cNvPr>
              <p:cNvSpPr txBox="1"/>
              <p:nvPr/>
            </p:nvSpPr>
            <p:spPr>
              <a:xfrm>
                <a:off x="146575" y="2659094"/>
                <a:ext cx="6109942" cy="528350"/>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r>
                        <a:rPr kumimoji="0" lang="en-US" sz="1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m:t>
                      </m:r>
                      <m:r>
                        <a:rPr kumimoji="0" lang="en-US" sz="1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𝜃</m:t>
                      </m:r>
                      <m: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m:t>
                      </m:r>
                      <m:func>
                        <m:funcPr>
                          <m:ctrlP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ctrlPr>
                        </m:funcPr>
                        <m:fName>
                          <m:sSup>
                            <m:sSupPr>
                              <m:ctrlP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ctrlPr>
                            </m:sSupPr>
                            <m:e>
                              <m:r>
                                <m:rPr>
                                  <m:sty m:val="p"/>
                                </m:rPr>
                                <a:rPr kumimoji="0" lang="en-GB" sz="1800" b="0" i="0"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sin</m:t>
                              </m:r>
                            </m:e>
                            <m:sup>
                              <m: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−1</m:t>
                              </m:r>
                            </m:sup>
                          </m:sSup>
                        </m:fName>
                        <m:e>
                          <m:d>
                            <m:dPr>
                              <m:begChr m:val="{"/>
                              <m:endChr m:val="}"/>
                              <m:ctrlP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ctrlPr>
                            </m:dPr>
                            <m:e>
                              <m:d>
                                <m:dPr>
                                  <m:ctrlP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ctrlPr>
                                </m:dPr>
                                <m:e>
                                  <m: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1981</m:t>
                                  </m:r>
                                  <m:func>
                                    <m:funcPr>
                                      <m:ctrlP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ctrlPr>
                                    </m:funcPr>
                                    <m:fName>
                                      <m:r>
                                        <m:rPr>
                                          <m:sty m:val="p"/>
                                        </m:rPr>
                                        <a:rPr kumimoji="0" lang="en-GB" sz="1800" b="0" i="0"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cos</m:t>
                                      </m:r>
                                    </m:fName>
                                    <m:e>
                                      <m:d>
                                        <m:dPr>
                                          <m:ctrlP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ctrlPr>
                                        </m:dPr>
                                        <m:e>
                                          <m:func>
                                            <m:funcPr>
                                              <m:ctrlP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ctrlPr>
                                            </m:funcPr>
                                            <m:fName>
                                              <m:sSup>
                                                <m:sSupPr>
                                                  <m:ctrlP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ctrlPr>
                                                </m:sSupPr>
                                                <m:e>
                                                  <m:r>
                                                    <m:rPr>
                                                      <m:sty m:val="p"/>
                                                    </m:rPr>
                                                    <a:rPr kumimoji="0" lang="en-GB" sz="1800" b="0" i="0"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tan</m:t>
                                                  </m:r>
                                                </m:e>
                                                <m:sup>
                                                  <m: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−1</m:t>
                                                  </m:r>
                                                </m:sup>
                                              </m:sSup>
                                            </m:fName>
                                            <m:e>
                                              <m:f>
                                                <m:fPr>
                                                  <m:ctrlP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ctrlPr>
                                                </m:fPr>
                                                <m:num>
                                                  <m: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100</m:t>
                                                  </m:r>
                                                </m:num>
                                                <m:den>
                                                  <m: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−200</m:t>
                                                  </m:r>
                                                </m:den>
                                              </m:f>
                                            </m:e>
                                          </m:func>
                                        </m:e>
                                      </m:d>
                                    </m:e>
                                  </m:func>
                                </m:e>
                              </m:d>
                              <m: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/(2×7840)</m:t>
                              </m:r>
                            </m:e>
                          </m:d>
                        </m:e>
                      </m:func>
                      <m: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=−6.4</m:t>
                      </m:r>
                      <m:sSup>
                        <m:sSupPr>
                          <m:ctrlP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ctrlPr>
                        </m:sSupPr>
                        <m:e>
                          <m: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9</m:t>
                          </m:r>
                        </m:e>
                        <m:sup>
                          <m: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𝑜</m:t>
                          </m:r>
                        </m:sup>
                      </m:sSup>
                    </m:oMath>
                  </m:oMathPara>
                </a14:m>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mc:Choice>
        <mc:Fallback xmlns="">
          <p:sp>
            <p:nvSpPr>
              <p:cNvPr id="7" name="TextBox 6">
                <a:extLst>
                  <a:ext uri="{FF2B5EF4-FFF2-40B4-BE49-F238E27FC236}">
                    <a16:creationId xmlns:a16="http://schemas.microsoft.com/office/drawing/2014/main" id="{AC784253-9D66-07DE-48FD-83992F7F6554}"/>
                  </a:ext>
                </a:extLst>
              </p:cNvPr>
              <p:cNvSpPr txBox="1">
                <a:spLocks noRot="1" noChangeAspect="1" noMove="1" noResize="1" noEditPoints="1" noAdjustHandles="1" noChangeArrowheads="1" noChangeShapeType="1" noTextEdit="1"/>
              </p:cNvSpPr>
              <p:nvPr/>
            </p:nvSpPr>
            <p:spPr>
              <a:xfrm>
                <a:off x="146575" y="2659094"/>
                <a:ext cx="6109942" cy="528350"/>
              </a:xfrm>
              <a:prstGeom prst="rect">
                <a:avLst/>
              </a:prstGeom>
              <a:blipFill>
                <a:blip r:embed="rId3"/>
                <a:stretch>
                  <a:fillRect t="-4651" b="-9302"/>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10" name="TextBox 9">
                <a:extLst>
                  <a:ext uri="{FF2B5EF4-FFF2-40B4-BE49-F238E27FC236}">
                    <a16:creationId xmlns:a16="http://schemas.microsoft.com/office/drawing/2014/main" id="{8753B285-748B-4CD1-4E95-7085C3F06762}"/>
                  </a:ext>
                </a:extLst>
              </p:cNvPr>
              <p:cNvSpPr txBox="1"/>
              <p:nvPr/>
            </p:nvSpPr>
            <p:spPr>
              <a:xfrm>
                <a:off x="182942" y="4294095"/>
                <a:ext cx="8858387" cy="821700"/>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𝜃</m:t>
                      </m:r>
                      <m: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m:t>
                      </m:r>
                      <m:func>
                        <m:funcPr>
                          <m:ctrlP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ctrlPr>
                        </m:funcPr>
                        <m:fName>
                          <m:sSup>
                            <m:sSupPr>
                              <m:ctrlP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ctrlPr>
                            </m:sSupPr>
                            <m:e>
                              <m:r>
                                <m:rPr>
                                  <m:sty m:val="p"/>
                                </m:rPr>
                                <a:rPr kumimoji="0" lang="en-GB" sz="2800" b="0" i="0"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sin</m:t>
                              </m:r>
                            </m:e>
                            <m:sup>
                              <m: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−1</m:t>
                              </m:r>
                            </m:sup>
                          </m:sSup>
                        </m:fName>
                        <m:e>
                          <m:d>
                            <m:dPr>
                              <m:begChr m:val="{"/>
                              <m:endChr m:val="}"/>
                              <m:ctrlP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ctrlPr>
                            </m:dPr>
                            <m:e>
                              <m:d>
                                <m:dPr>
                                  <m:ctrlP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ctrlPr>
                                </m:dPr>
                                <m:e>
                                  <m: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1981</m:t>
                                  </m:r>
                                  <m:func>
                                    <m:funcPr>
                                      <m:ctrlP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ctrlPr>
                                    </m:funcPr>
                                    <m:fName>
                                      <m:r>
                                        <m:rPr>
                                          <m:sty m:val="p"/>
                                        </m:rPr>
                                        <a:rPr kumimoji="0" lang="en-GB" sz="2800" b="0" i="0"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cos</m:t>
                                      </m:r>
                                    </m:fName>
                                    <m:e>
                                      <m:d>
                                        <m:dPr>
                                          <m:ctrlP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ctrlPr>
                                        </m:dPr>
                                        <m:e>
                                          <m:func>
                                            <m:funcPr>
                                              <m:ctrlP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ctrlPr>
                                            </m:funcPr>
                                            <m:fName>
                                              <m:sSup>
                                                <m:sSupPr>
                                                  <m:ctrlP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ctrlPr>
                                                </m:sSupPr>
                                                <m:e>
                                                  <m:r>
                                                    <m:rPr>
                                                      <m:sty m:val="p"/>
                                                    </m:rPr>
                                                    <a:rPr kumimoji="0" lang="en-GB" sz="2800" b="0" i="0"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tan</m:t>
                                                  </m:r>
                                                </m:e>
                                                <m:sup>
                                                  <m: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−1</m:t>
                                                  </m:r>
                                                </m:sup>
                                              </m:sSup>
                                            </m:fName>
                                            <m:e>
                                              <m:f>
                                                <m:fPr>
                                                  <m:ctrlP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ctrlPr>
                                                </m:fPr>
                                                <m:num>
                                                  <m: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100</m:t>
                                                  </m:r>
                                                </m:num>
                                                <m:den>
                                                  <m: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200</m:t>
                                                  </m:r>
                                                </m:den>
                                              </m:f>
                                            </m:e>
                                          </m:func>
                                        </m:e>
                                      </m:d>
                                    </m:e>
                                  </m:func>
                                </m:e>
                              </m:d>
                              <m: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/(2×7840)</m:t>
                              </m:r>
                            </m:e>
                          </m:d>
                          <m: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=6.4</m:t>
                          </m:r>
                          <m:sSup>
                            <m:sSupPr>
                              <m:ctrlP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ctrlPr>
                            </m:sSupPr>
                            <m:e>
                              <m: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9</m:t>
                              </m:r>
                            </m:e>
                            <m:sup>
                              <m: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𝑜</m:t>
                              </m:r>
                            </m:sup>
                          </m:sSup>
                        </m:e>
                      </m:func>
                    </m:oMath>
                  </m:oMathPara>
                </a14:m>
                <a:endPar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mc:Choice>
        <mc:Fallback xmlns="">
          <p:sp>
            <p:nvSpPr>
              <p:cNvPr id="10" name="TextBox 9">
                <a:extLst>
                  <a:ext uri="{FF2B5EF4-FFF2-40B4-BE49-F238E27FC236}">
                    <a16:creationId xmlns:a16="http://schemas.microsoft.com/office/drawing/2014/main" id="{FFB4B5ED-AFA4-97D4-EF8F-4AA12B93BE37}"/>
                  </a:ext>
                </a:extLst>
              </p:cNvPr>
              <p:cNvSpPr txBox="1">
                <a:spLocks noRot="1" noChangeAspect="1" noMove="1" noResize="1" noEditPoints="1" noAdjustHandles="1" noChangeArrowheads="1" noChangeShapeType="1" noTextEdit="1"/>
              </p:cNvSpPr>
              <p:nvPr/>
            </p:nvSpPr>
            <p:spPr>
              <a:xfrm>
                <a:off x="182942" y="4294095"/>
                <a:ext cx="8858387" cy="821700"/>
              </a:xfrm>
              <a:prstGeom prst="rect">
                <a:avLst/>
              </a:prstGeom>
              <a:blipFill>
                <a:blip r:embed="rId4"/>
                <a:stretch>
                  <a:fillRect t="-1515" b="-12121"/>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11" name="TextBox 10">
                <a:extLst>
                  <a:ext uri="{FF2B5EF4-FFF2-40B4-BE49-F238E27FC236}">
                    <a16:creationId xmlns:a16="http://schemas.microsoft.com/office/drawing/2014/main" id="{C7984452-63DD-33AF-D839-AD3E478AF3A7}"/>
                  </a:ext>
                </a:extLst>
              </p:cNvPr>
              <p:cNvSpPr txBox="1"/>
              <p:nvPr/>
            </p:nvSpPr>
            <p:spPr>
              <a:xfrm>
                <a:off x="8216825" y="5042073"/>
                <a:ext cx="3389326" cy="430887"/>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m:t>
                      </m:r>
                      <m: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𝑏𝑒𝑎𝑚</m:t>
                      </m:r>
                      <m: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 </m:t>
                      </m:r>
                      <m: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𝑎𝑛𝑔𝑙𝑒</m:t>
                      </m:r>
                      <m: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 </m:t>
                      </m:r>
                      <m:sSup>
                        <m:sSupPr>
                          <m:ctrlP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ctrlPr>
                        </m:sSupPr>
                        <m:e>
                          <m: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13</m:t>
                          </m:r>
                        </m:e>
                        <m:sup>
                          <m: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𝑜</m:t>
                          </m:r>
                        </m:sup>
                      </m:sSup>
                    </m:oMath>
                  </m:oMathPara>
                </a14:m>
                <a:endPar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mc:Choice>
        <mc:Fallback xmlns="">
          <p:sp>
            <p:nvSpPr>
              <p:cNvPr id="11" name="TextBox 10">
                <a:extLst>
                  <a:ext uri="{FF2B5EF4-FFF2-40B4-BE49-F238E27FC236}">
                    <a16:creationId xmlns:a16="http://schemas.microsoft.com/office/drawing/2014/main" id="{B506F34B-C331-09F7-7C34-59199E40C319}"/>
                  </a:ext>
                </a:extLst>
              </p:cNvPr>
              <p:cNvSpPr txBox="1">
                <a:spLocks noRot="1" noChangeAspect="1" noMove="1" noResize="1" noEditPoints="1" noAdjustHandles="1" noChangeArrowheads="1" noChangeShapeType="1" noTextEdit="1"/>
              </p:cNvSpPr>
              <p:nvPr/>
            </p:nvSpPr>
            <p:spPr>
              <a:xfrm>
                <a:off x="8216825" y="5042073"/>
                <a:ext cx="3389326" cy="430887"/>
              </a:xfrm>
              <a:prstGeom prst="rect">
                <a:avLst/>
              </a:prstGeom>
              <a:blipFill>
                <a:blip r:embed="rId5"/>
                <a:stretch>
                  <a:fillRect l="-1124" t="-5556" b="-33333"/>
                </a:stretch>
              </a:blipFill>
            </p:spPr>
            <p:txBody>
              <a:bodyPr/>
              <a:lstStyle/>
              <a:p>
                <a:r>
                  <a:rPr lang="en-US">
                    <a:noFill/>
                  </a:rPr>
                  <a:t> </a:t>
                </a:r>
              </a:p>
            </p:txBody>
          </p:sp>
        </mc:Fallback>
      </mc:AlternateContent>
      <p:grpSp>
        <p:nvGrpSpPr>
          <p:cNvPr id="37" name="Group 36">
            <a:extLst>
              <a:ext uri="{FF2B5EF4-FFF2-40B4-BE49-F238E27FC236}">
                <a16:creationId xmlns:a16="http://schemas.microsoft.com/office/drawing/2014/main" id="{276B1D51-BCC9-D432-F0DB-5EC332DE08E2}"/>
              </a:ext>
            </a:extLst>
          </p:cNvPr>
          <p:cNvGrpSpPr/>
          <p:nvPr/>
        </p:nvGrpSpPr>
        <p:grpSpPr>
          <a:xfrm>
            <a:off x="5401340" y="297714"/>
            <a:ext cx="6729272" cy="3880609"/>
            <a:chOff x="5465135" y="446569"/>
            <a:chExt cx="6729272" cy="3880609"/>
          </a:xfrm>
        </p:grpSpPr>
        <p:grpSp>
          <p:nvGrpSpPr>
            <p:cNvPr id="8" name="Group 7">
              <a:extLst>
                <a:ext uri="{FF2B5EF4-FFF2-40B4-BE49-F238E27FC236}">
                  <a16:creationId xmlns:a16="http://schemas.microsoft.com/office/drawing/2014/main" id="{69848EF6-3C1F-C4C4-7FAE-350862835A02}"/>
                </a:ext>
              </a:extLst>
            </p:cNvPr>
            <p:cNvGrpSpPr/>
            <p:nvPr/>
          </p:nvGrpSpPr>
          <p:grpSpPr>
            <a:xfrm>
              <a:off x="5465135" y="446569"/>
              <a:ext cx="6729272" cy="3880609"/>
              <a:chOff x="4700566" y="360139"/>
              <a:chExt cx="7472576" cy="4179689"/>
            </a:xfrm>
          </p:grpSpPr>
          <p:sp>
            <p:nvSpPr>
              <p:cNvPr id="9" name="Rectangle 8">
                <a:extLst>
                  <a:ext uri="{FF2B5EF4-FFF2-40B4-BE49-F238E27FC236}">
                    <a16:creationId xmlns:a16="http://schemas.microsoft.com/office/drawing/2014/main" id="{7EC80A5C-05D2-A5C3-BDFC-CB1D75BA5D00}"/>
                  </a:ext>
                </a:extLst>
              </p:cNvPr>
              <p:cNvSpPr/>
              <p:nvPr/>
            </p:nvSpPr>
            <p:spPr>
              <a:xfrm>
                <a:off x="6232600" y="1976363"/>
                <a:ext cx="5153149" cy="1505777"/>
              </a:xfrm>
              <a:prstGeom prst="rect">
                <a:avLst/>
              </a:prstGeom>
              <a:solidFill>
                <a:schemeClr val="accent2">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1"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FBD0353D-4736-5D3B-E263-57BAB0F78216}"/>
                  </a:ext>
                </a:extLst>
              </p:cNvPr>
              <p:cNvSpPr/>
              <p:nvPr/>
            </p:nvSpPr>
            <p:spPr>
              <a:xfrm>
                <a:off x="6232600" y="3482140"/>
                <a:ext cx="5153149" cy="304800"/>
              </a:xfrm>
              <a:prstGeom prst="rect">
                <a:avLst/>
              </a:prstGeom>
              <a:solidFill>
                <a:schemeClr val="bg1">
                  <a:lumMod val="8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1"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05DE10B2-DCE9-9054-173F-D344E0F0FA25}"/>
                  </a:ext>
                </a:extLst>
              </p:cNvPr>
              <p:cNvSpPr/>
              <p:nvPr/>
            </p:nvSpPr>
            <p:spPr>
              <a:xfrm>
                <a:off x="6232599" y="1691487"/>
                <a:ext cx="5153149" cy="304800"/>
              </a:xfrm>
              <a:prstGeom prst="rect">
                <a:avLst/>
              </a:prstGeom>
              <a:solidFill>
                <a:schemeClr val="bg1">
                  <a:lumMod val="8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1"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AAE1DE6C-71BD-5EE6-A0AE-FFD280012B2E}"/>
                  </a:ext>
                </a:extLst>
              </p:cNvPr>
              <p:cNvSpPr/>
              <p:nvPr/>
            </p:nvSpPr>
            <p:spPr>
              <a:xfrm>
                <a:off x="8656037" y="2646760"/>
                <a:ext cx="353961" cy="294968"/>
              </a:xfrm>
              <a:prstGeom prst="ellipse">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15" name="Straight Connector 14">
                <a:extLst>
                  <a:ext uri="{FF2B5EF4-FFF2-40B4-BE49-F238E27FC236}">
                    <a16:creationId xmlns:a16="http://schemas.microsoft.com/office/drawing/2014/main" id="{2ECC3BAC-3632-78C0-9687-DBBB90D002D7}"/>
                  </a:ext>
                </a:extLst>
              </p:cNvPr>
              <p:cNvCxnSpPr>
                <a:cxnSpLocks/>
              </p:cNvCxnSpPr>
              <p:nvPr/>
            </p:nvCxnSpPr>
            <p:spPr>
              <a:xfrm flipV="1">
                <a:off x="8833020" y="1691487"/>
                <a:ext cx="2552727" cy="1175877"/>
              </a:xfrm>
              <a:prstGeom prst="line">
                <a:avLst/>
              </a:prstGeom>
              <a:ln w="28575">
                <a:headEnd type="arrow" w="med" len="med"/>
                <a:tailEnd type="arrow" w="med" len="med"/>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id="{B7C7A11A-2C83-EB62-7327-2834EE0C0648}"/>
                  </a:ext>
                </a:extLst>
              </p:cNvPr>
              <p:cNvCxnSpPr>
                <a:cxnSpLocks/>
              </p:cNvCxnSpPr>
              <p:nvPr/>
            </p:nvCxnSpPr>
            <p:spPr>
              <a:xfrm>
                <a:off x="5707615" y="1691487"/>
                <a:ext cx="0" cy="2095453"/>
              </a:xfrm>
              <a:prstGeom prst="straightConnector1">
                <a:avLst/>
              </a:prstGeom>
              <a:ln w="38100">
                <a:solidFill>
                  <a:schemeClr val="tx1"/>
                </a:solidFill>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a:extLst>
                  <a:ext uri="{FF2B5EF4-FFF2-40B4-BE49-F238E27FC236}">
                    <a16:creationId xmlns:a16="http://schemas.microsoft.com/office/drawing/2014/main" id="{9A812F45-0E51-64C6-61D2-3011B59474C2}"/>
                  </a:ext>
                </a:extLst>
              </p:cNvPr>
              <p:cNvCxnSpPr>
                <a:cxnSpLocks/>
              </p:cNvCxnSpPr>
              <p:nvPr/>
            </p:nvCxnSpPr>
            <p:spPr>
              <a:xfrm>
                <a:off x="6253310" y="4093016"/>
                <a:ext cx="5132438" cy="0"/>
              </a:xfrm>
              <a:prstGeom prst="straightConnector1">
                <a:avLst/>
              </a:prstGeom>
              <a:ln w="38100">
                <a:solidFill>
                  <a:schemeClr val="tx1"/>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18" name="TextBox 17">
                <a:extLst>
                  <a:ext uri="{FF2B5EF4-FFF2-40B4-BE49-F238E27FC236}">
                    <a16:creationId xmlns:a16="http://schemas.microsoft.com/office/drawing/2014/main" id="{D8DC1BF3-7B69-224A-1EE4-D250B36E3D50}"/>
                  </a:ext>
                </a:extLst>
              </p:cNvPr>
              <p:cNvSpPr txBox="1"/>
              <p:nvPr/>
            </p:nvSpPr>
            <p:spPr>
              <a:xfrm>
                <a:off x="4700566" y="2572396"/>
                <a:ext cx="904415"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200mm</a:t>
                </a:r>
              </a:p>
            </p:txBody>
          </p:sp>
          <p:sp>
            <p:nvSpPr>
              <p:cNvPr id="19" name="TextBox 18">
                <a:extLst>
                  <a:ext uri="{FF2B5EF4-FFF2-40B4-BE49-F238E27FC236}">
                    <a16:creationId xmlns:a16="http://schemas.microsoft.com/office/drawing/2014/main" id="{6C61EB53-D211-546B-E3DB-D0E5D24AFB32}"/>
                  </a:ext>
                </a:extLst>
              </p:cNvPr>
              <p:cNvSpPr txBox="1"/>
              <p:nvPr/>
            </p:nvSpPr>
            <p:spPr>
              <a:xfrm>
                <a:off x="8455811" y="4170496"/>
                <a:ext cx="904415"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400mm</a:t>
                </a:r>
              </a:p>
            </p:txBody>
          </p:sp>
          <p:sp>
            <p:nvSpPr>
              <p:cNvPr id="20" name="TextBox 19">
                <a:extLst>
                  <a:ext uri="{FF2B5EF4-FFF2-40B4-BE49-F238E27FC236}">
                    <a16:creationId xmlns:a16="http://schemas.microsoft.com/office/drawing/2014/main" id="{F0E157F9-E2B8-E568-A3A5-E403D5E05272}"/>
                  </a:ext>
                </a:extLst>
              </p:cNvPr>
              <p:cNvSpPr txBox="1"/>
              <p:nvPr/>
            </p:nvSpPr>
            <p:spPr>
              <a:xfrm>
                <a:off x="6377819" y="1218767"/>
                <a:ext cx="317715"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A</a:t>
                </a:r>
              </a:p>
            </p:txBody>
          </p:sp>
          <p:sp>
            <p:nvSpPr>
              <p:cNvPr id="21" name="TextBox 20">
                <a:extLst>
                  <a:ext uri="{FF2B5EF4-FFF2-40B4-BE49-F238E27FC236}">
                    <a16:creationId xmlns:a16="http://schemas.microsoft.com/office/drawing/2014/main" id="{3F64C62A-6E38-43AE-40FC-DCF014A018D0}"/>
                  </a:ext>
                </a:extLst>
              </p:cNvPr>
              <p:cNvSpPr txBox="1"/>
              <p:nvPr/>
            </p:nvSpPr>
            <p:spPr>
              <a:xfrm>
                <a:off x="10907344" y="1223687"/>
                <a:ext cx="309700"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B</a:t>
                </a:r>
              </a:p>
            </p:txBody>
          </p:sp>
          <p:sp>
            <p:nvSpPr>
              <p:cNvPr id="22" name="TextBox 21">
                <a:extLst>
                  <a:ext uri="{FF2B5EF4-FFF2-40B4-BE49-F238E27FC236}">
                    <a16:creationId xmlns:a16="http://schemas.microsoft.com/office/drawing/2014/main" id="{715F47E8-1C69-4260-6999-47B172FAF173}"/>
                  </a:ext>
                </a:extLst>
              </p:cNvPr>
              <p:cNvSpPr txBox="1"/>
              <p:nvPr/>
            </p:nvSpPr>
            <p:spPr>
              <a:xfrm>
                <a:off x="11385747" y="2502948"/>
                <a:ext cx="787395"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10mm</a:t>
                </a:r>
              </a:p>
            </p:txBody>
          </p:sp>
          <mc:AlternateContent xmlns:mc="http://schemas.openxmlformats.org/markup-compatibility/2006" xmlns:a14="http://schemas.microsoft.com/office/drawing/2010/main">
            <mc:Choice Requires="a14">
              <p:sp>
                <p:nvSpPr>
                  <p:cNvPr id="23" name="TextBox 22">
                    <a:extLst>
                      <a:ext uri="{FF2B5EF4-FFF2-40B4-BE49-F238E27FC236}">
                        <a16:creationId xmlns:a16="http://schemas.microsoft.com/office/drawing/2014/main" id="{1E8B627C-A674-A143-CE0A-D4BBF1AD2996}"/>
                      </a:ext>
                    </a:extLst>
                  </p:cNvPr>
                  <p:cNvSpPr txBox="1"/>
                  <p:nvPr/>
                </p:nvSpPr>
                <p:spPr>
                  <a:xfrm>
                    <a:off x="10047933" y="1608103"/>
                    <a:ext cx="285335" cy="36933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r>
                            <a:rPr kumimoji="0" lang="en-US" sz="24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m:t>
                          </m:r>
                        </m:oMath>
                      </m:oMathPara>
                    </a14:m>
                    <a:endPar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mc:Choice>
            <mc:Fallback xmlns="">
              <p:sp>
                <p:nvSpPr>
                  <p:cNvPr id="23" name="TextBox 22">
                    <a:extLst>
                      <a:ext uri="{FF2B5EF4-FFF2-40B4-BE49-F238E27FC236}">
                        <a16:creationId xmlns:a16="http://schemas.microsoft.com/office/drawing/2014/main" id="{EB5178AC-FE6C-F021-5A70-51BF35346B6D}"/>
                      </a:ext>
                    </a:extLst>
                  </p:cNvPr>
                  <p:cNvSpPr txBox="1">
                    <a:spLocks noRot="1" noChangeAspect="1" noMove="1" noResize="1" noEditPoints="1" noAdjustHandles="1" noChangeArrowheads="1" noChangeShapeType="1" noTextEdit="1"/>
                  </p:cNvSpPr>
                  <p:nvPr/>
                </p:nvSpPr>
                <p:spPr>
                  <a:xfrm>
                    <a:off x="10047933" y="1608103"/>
                    <a:ext cx="285335" cy="369332"/>
                  </a:xfrm>
                  <a:prstGeom prst="rect">
                    <a:avLst/>
                  </a:prstGeom>
                  <a:blipFill>
                    <a:blip r:embed="rId6"/>
                    <a:stretch>
                      <a:fillRect l="-23810" r="-23810" b="-10714"/>
                    </a:stretch>
                  </a:blipFill>
                </p:spPr>
                <p:txBody>
                  <a:bodyPr/>
                  <a:lstStyle/>
                  <a:p>
                    <a:r>
                      <a:rPr lang="en-US">
                        <a:noFill/>
                      </a:rPr>
                      <a:t> </a:t>
                    </a:r>
                  </a:p>
                </p:txBody>
              </p:sp>
            </mc:Fallback>
          </mc:AlternateContent>
          <p:cxnSp>
            <p:nvCxnSpPr>
              <p:cNvPr id="24" name="Straight Connector 23">
                <a:extLst>
                  <a:ext uri="{FF2B5EF4-FFF2-40B4-BE49-F238E27FC236}">
                    <a16:creationId xmlns:a16="http://schemas.microsoft.com/office/drawing/2014/main" id="{4CB0EEFD-1A75-1AE8-F5FD-3CCE45FE6837}"/>
                  </a:ext>
                </a:extLst>
              </p:cNvPr>
              <p:cNvCxnSpPr/>
              <p:nvPr/>
            </p:nvCxnSpPr>
            <p:spPr>
              <a:xfrm flipV="1">
                <a:off x="11385747" y="360139"/>
                <a:ext cx="0" cy="1331348"/>
              </a:xfrm>
              <a:prstGeom prst="line">
                <a:avLst/>
              </a:prstGeom>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0BC7CB74-248D-A38F-7B4C-0B6BEBB6FE0B}"/>
                  </a:ext>
                </a:extLst>
              </p:cNvPr>
              <p:cNvCxnSpPr/>
              <p:nvPr/>
            </p:nvCxnSpPr>
            <p:spPr>
              <a:xfrm flipV="1">
                <a:off x="11385747" y="360139"/>
                <a:ext cx="560447" cy="1331348"/>
              </a:xfrm>
              <a:prstGeom prst="line">
                <a:avLst/>
              </a:prstGeom>
            </p:spPr>
            <p:style>
              <a:lnRef idx="1">
                <a:schemeClr val="accent1"/>
              </a:lnRef>
              <a:fillRef idx="0">
                <a:schemeClr val="accent1"/>
              </a:fillRef>
              <a:effectRef idx="0">
                <a:schemeClr val="accent1"/>
              </a:effectRef>
              <a:fontRef idx="minor">
                <a:schemeClr val="tx1"/>
              </a:fontRef>
            </p:style>
          </p:cxnSp>
          <mc:AlternateContent xmlns:mc="http://schemas.openxmlformats.org/markup-compatibility/2006" xmlns:a14="http://schemas.microsoft.com/office/drawing/2010/main">
            <mc:Choice Requires="a14">
              <p:sp>
                <p:nvSpPr>
                  <p:cNvPr id="26" name="TextBox 25">
                    <a:extLst>
                      <a:ext uri="{FF2B5EF4-FFF2-40B4-BE49-F238E27FC236}">
                        <a16:creationId xmlns:a16="http://schemas.microsoft.com/office/drawing/2014/main" id="{964C53AC-23C6-1B9D-358D-E11CF5FD5288}"/>
                      </a:ext>
                    </a:extLst>
                  </p:cNvPr>
                  <p:cNvSpPr txBox="1"/>
                  <p:nvPr/>
                </p:nvSpPr>
                <p:spPr>
                  <a:xfrm>
                    <a:off x="11427534" y="534677"/>
                    <a:ext cx="251094" cy="36933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r>
                            <a:rPr kumimoji="0" lang="en-US" sz="24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𝜃</m:t>
                          </m:r>
                        </m:oMath>
                      </m:oMathPara>
                    </a14:m>
                    <a:endPar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mc:Choice>
            <mc:Fallback xmlns="">
              <p:sp>
                <p:nvSpPr>
                  <p:cNvPr id="26" name="TextBox 25">
                    <a:extLst>
                      <a:ext uri="{FF2B5EF4-FFF2-40B4-BE49-F238E27FC236}">
                        <a16:creationId xmlns:a16="http://schemas.microsoft.com/office/drawing/2014/main" id="{336B978E-201F-5856-1FC6-71724F3A7B1A}"/>
                      </a:ext>
                    </a:extLst>
                  </p:cNvPr>
                  <p:cNvSpPr txBox="1">
                    <a:spLocks noRot="1" noChangeAspect="1" noMove="1" noResize="1" noEditPoints="1" noAdjustHandles="1" noChangeArrowheads="1" noChangeShapeType="1" noTextEdit="1"/>
                  </p:cNvSpPr>
                  <p:nvPr/>
                </p:nvSpPr>
                <p:spPr>
                  <a:xfrm>
                    <a:off x="11427534" y="534677"/>
                    <a:ext cx="251094" cy="369332"/>
                  </a:xfrm>
                  <a:prstGeom prst="rect">
                    <a:avLst/>
                  </a:prstGeom>
                  <a:blipFill>
                    <a:blip r:embed="rId7"/>
                    <a:stretch>
                      <a:fillRect l="-36842" r="-26316" b="-14286"/>
                    </a:stretch>
                  </a:blipFill>
                </p:spPr>
                <p:txBody>
                  <a:bodyPr/>
                  <a:lstStyle/>
                  <a:p>
                    <a:r>
                      <a:rPr lang="en-US">
                        <a:noFill/>
                      </a:rPr>
                      <a:t> </a:t>
                    </a:r>
                  </a:p>
                </p:txBody>
              </p:sp>
            </mc:Fallback>
          </mc:AlternateContent>
        </p:grpSp>
        <p:cxnSp>
          <p:nvCxnSpPr>
            <p:cNvPr id="28" name="Straight Connector 27">
              <a:extLst>
                <a:ext uri="{FF2B5EF4-FFF2-40B4-BE49-F238E27FC236}">
                  <a16:creationId xmlns:a16="http://schemas.microsoft.com/office/drawing/2014/main" id="{B8C32C4C-88DF-3164-D5CF-2FE1ACFECC77}"/>
                </a:ext>
              </a:extLst>
            </p:cNvPr>
            <p:cNvCxnSpPr>
              <a:cxnSpLocks/>
              <a:stCxn id="14" idx="5"/>
            </p:cNvCxnSpPr>
            <p:nvPr/>
          </p:nvCxnSpPr>
          <p:spPr>
            <a:xfrm flipH="1" flipV="1">
              <a:off x="6844773" y="1705167"/>
              <a:ext cx="2454451" cy="1098158"/>
            </a:xfrm>
            <a:prstGeom prst="line">
              <a:avLst/>
            </a:prstGeom>
            <a:ln w="28575">
              <a:headEnd type="arrow" w="med" len="med"/>
              <a:tailEnd type="arrow" w="med" len="med"/>
            </a:ln>
          </p:spPr>
          <p:style>
            <a:lnRef idx="1">
              <a:schemeClr val="accent1"/>
            </a:lnRef>
            <a:fillRef idx="0">
              <a:schemeClr val="accent1"/>
            </a:fillRef>
            <a:effectRef idx="0">
              <a:schemeClr val="accent1"/>
            </a:effectRef>
            <a:fontRef idx="minor">
              <a:schemeClr val="tx1"/>
            </a:fontRef>
          </p:style>
        </p:cxnSp>
        <mc:AlternateContent xmlns:mc="http://schemas.openxmlformats.org/markup-compatibility/2006" xmlns:a14="http://schemas.microsoft.com/office/drawing/2010/main">
          <mc:Choice Requires="a14">
            <p:sp>
              <p:nvSpPr>
                <p:cNvPr id="31" name="TextBox 30">
                  <a:extLst>
                    <a:ext uri="{FF2B5EF4-FFF2-40B4-BE49-F238E27FC236}">
                      <a16:creationId xmlns:a16="http://schemas.microsoft.com/office/drawing/2014/main" id="{AAE047F4-E3C1-5386-C1BB-12094F629F10}"/>
                    </a:ext>
                  </a:extLst>
                </p:cNvPr>
                <p:cNvSpPr txBox="1"/>
                <p:nvPr/>
              </p:nvSpPr>
              <p:spPr>
                <a:xfrm>
                  <a:off x="7711060" y="1608779"/>
                  <a:ext cx="256952" cy="342904"/>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r>
                          <a:rPr kumimoji="0" lang="en-US" sz="24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m:t>
                        </m:r>
                      </m:oMath>
                    </m:oMathPara>
                  </a14:m>
                  <a:endPar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mc:Choice>
          <mc:Fallback xmlns="">
            <p:sp>
              <p:nvSpPr>
                <p:cNvPr id="31" name="TextBox 30">
                  <a:extLst>
                    <a:ext uri="{FF2B5EF4-FFF2-40B4-BE49-F238E27FC236}">
                      <a16:creationId xmlns:a16="http://schemas.microsoft.com/office/drawing/2014/main" id="{05A83DE0-9EEE-30DE-596D-B7CE8AB242B8}"/>
                    </a:ext>
                  </a:extLst>
                </p:cNvPr>
                <p:cNvSpPr txBox="1">
                  <a:spLocks noRot="1" noChangeAspect="1" noMove="1" noResize="1" noEditPoints="1" noAdjustHandles="1" noChangeArrowheads="1" noChangeShapeType="1" noTextEdit="1"/>
                </p:cNvSpPr>
                <p:nvPr/>
              </p:nvSpPr>
              <p:spPr>
                <a:xfrm>
                  <a:off x="7711060" y="1608779"/>
                  <a:ext cx="256952" cy="342904"/>
                </a:xfrm>
                <a:prstGeom prst="rect">
                  <a:avLst/>
                </a:prstGeom>
                <a:blipFill>
                  <a:blip r:embed="rId8"/>
                  <a:stretch>
                    <a:fillRect l="-18182" r="-22727" b="-6897"/>
                  </a:stretch>
                </a:blipFill>
              </p:spPr>
              <p:txBody>
                <a:bodyPr/>
                <a:lstStyle/>
                <a:p>
                  <a:r>
                    <a:rPr lang="en-US">
                      <a:noFill/>
                    </a:rPr>
                    <a:t> </a:t>
                  </a:r>
                </a:p>
              </p:txBody>
            </p:sp>
          </mc:Fallback>
        </mc:AlternateContent>
        <p:cxnSp>
          <p:nvCxnSpPr>
            <p:cNvPr id="32" name="Straight Connector 31">
              <a:extLst>
                <a:ext uri="{FF2B5EF4-FFF2-40B4-BE49-F238E27FC236}">
                  <a16:creationId xmlns:a16="http://schemas.microsoft.com/office/drawing/2014/main" id="{5F457B01-50F2-8D48-F8AC-34E0C7DAD539}"/>
                </a:ext>
              </a:extLst>
            </p:cNvPr>
            <p:cNvCxnSpPr>
              <a:cxnSpLocks/>
            </p:cNvCxnSpPr>
            <p:nvPr/>
          </p:nvCxnSpPr>
          <p:spPr>
            <a:xfrm flipH="1" flipV="1">
              <a:off x="6434658" y="608618"/>
              <a:ext cx="397163" cy="1141374"/>
            </a:xfrm>
            <a:prstGeom prst="line">
              <a:avLst/>
            </a:prstGeom>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2DF89DEC-5662-BBD8-0F21-31C528D47257}"/>
                </a:ext>
              </a:extLst>
            </p:cNvPr>
            <p:cNvCxnSpPr/>
            <p:nvPr/>
          </p:nvCxnSpPr>
          <p:spPr>
            <a:xfrm flipV="1">
              <a:off x="6874352" y="513909"/>
              <a:ext cx="0" cy="1236083"/>
            </a:xfrm>
            <a:prstGeom prst="line">
              <a:avLst/>
            </a:prstGeom>
          </p:spPr>
          <p:style>
            <a:lnRef idx="1">
              <a:schemeClr val="accent1"/>
            </a:lnRef>
            <a:fillRef idx="0">
              <a:schemeClr val="accent1"/>
            </a:fillRef>
            <a:effectRef idx="0">
              <a:schemeClr val="accent1"/>
            </a:effectRef>
            <a:fontRef idx="minor">
              <a:schemeClr val="tx1"/>
            </a:fontRef>
          </p:style>
        </p:cxnSp>
        <mc:AlternateContent xmlns:mc="http://schemas.openxmlformats.org/markup-compatibility/2006" xmlns:a14="http://schemas.microsoft.com/office/drawing/2010/main">
          <mc:Choice Requires="a14">
            <p:sp>
              <p:nvSpPr>
                <p:cNvPr id="36" name="TextBox 35">
                  <a:extLst>
                    <a:ext uri="{FF2B5EF4-FFF2-40B4-BE49-F238E27FC236}">
                      <a16:creationId xmlns:a16="http://schemas.microsoft.com/office/drawing/2014/main" id="{1714E4A0-602F-A960-1942-0B7EA5291D43}"/>
                    </a:ext>
                  </a:extLst>
                </p:cNvPr>
                <p:cNvSpPr txBox="1"/>
                <p:nvPr/>
              </p:nvSpPr>
              <p:spPr>
                <a:xfrm>
                  <a:off x="6614270" y="675958"/>
                  <a:ext cx="226117" cy="342904"/>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r>
                          <a:rPr kumimoji="0" lang="en-US" sz="24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𝜃</m:t>
                        </m:r>
                      </m:oMath>
                    </m:oMathPara>
                  </a14:m>
                  <a:endPar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mc:Choice>
          <mc:Fallback xmlns="">
            <p:sp>
              <p:nvSpPr>
                <p:cNvPr id="36" name="TextBox 35">
                  <a:extLst>
                    <a:ext uri="{FF2B5EF4-FFF2-40B4-BE49-F238E27FC236}">
                      <a16:creationId xmlns:a16="http://schemas.microsoft.com/office/drawing/2014/main" id="{0F9492B4-0A13-E839-0BE1-8F74BE635BF9}"/>
                    </a:ext>
                  </a:extLst>
                </p:cNvPr>
                <p:cNvSpPr txBox="1">
                  <a:spLocks noRot="1" noChangeAspect="1" noMove="1" noResize="1" noEditPoints="1" noAdjustHandles="1" noChangeArrowheads="1" noChangeShapeType="1" noTextEdit="1"/>
                </p:cNvSpPr>
                <p:nvPr/>
              </p:nvSpPr>
              <p:spPr>
                <a:xfrm>
                  <a:off x="6614270" y="675958"/>
                  <a:ext cx="226117" cy="342904"/>
                </a:xfrm>
                <a:prstGeom prst="rect">
                  <a:avLst/>
                </a:prstGeom>
                <a:blipFill>
                  <a:blip r:embed="rId9"/>
                  <a:stretch>
                    <a:fillRect l="-38889" r="-33333" b="-14286"/>
                  </a:stretch>
                </a:blipFill>
              </p:spPr>
              <p:txBody>
                <a:bodyPr/>
                <a:lstStyle/>
                <a:p>
                  <a:r>
                    <a:rPr lang="en-US">
                      <a:noFill/>
                    </a:rPr>
                    <a:t> </a:t>
                  </a:r>
                </a:p>
              </p:txBody>
            </p:sp>
          </mc:Fallback>
        </mc:AlternateContent>
      </p:grpSp>
    </p:spTree>
    <p:extLst>
      <p:ext uri="{BB962C8B-B14F-4D97-AF65-F5344CB8AC3E}">
        <p14:creationId xmlns:p14="http://schemas.microsoft.com/office/powerpoint/2010/main" val="314365133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C5CA0FA-5356-B0EB-72D2-C1DF5FB4E94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F4BD2C7-E83B-1907-2F3B-68C775D829E7}"/>
              </a:ext>
            </a:extLst>
          </p:cNvPr>
          <p:cNvSpPr>
            <a:spLocks noGrp="1"/>
          </p:cNvSpPr>
          <p:nvPr>
            <p:ph type="title"/>
          </p:nvPr>
        </p:nvSpPr>
        <p:spPr/>
        <p:txBody>
          <a:bodyPr/>
          <a:lstStyle/>
          <a:p>
            <a:r>
              <a:rPr lang="en-US" dirty="0"/>
              <a:t>But what about double initiation?</a:t>
            </a:r>
          </a:p>
        </p:txBody>
      </p:sp>
      <p:pic>
        <p:nvPicPr>
          <p:cNvPr id="4" name="Content Placeholder 4" descr="A diagram of a red and blue diagram&#10;&#10;Description automatically generated">
            <a:extLst>
              <a:ext uri="{FF2B5EF4-FFF2-40B4-BE49-F238E27FC236}">
                <a16:creationId xmlns:a16="http://schemas.microsoft.com/office/drawing/2014/main" id="{3165E6C9-CB46-86EC-DD23-68B87C54ED48}"/>
              </a:ext>
            </a:extLst>
          </p:cNvPr>
          <p:cNvPicPr>
            <a:picLocks noGrp="1" noChangeAspect="1"/>
          </p:cNvPicPr>
          <p:nvPr>
            <p:ph idx="1"/>
          </p:nvPr>
        </p:nvPicPr>
        <p:blipFill>
          <a:blip r:embed="rId2"/>
          <a:stretch>
            <a:fillRect/>
          </a:stretch>
        </p:blipFill>
        <p:spPr>
          <a:xfrm>
            <a:off x="6977493" y="1857924"/>
            <a:ext cx="3800689" cy="1920561"/>
          </a:xfrm>
          <a:prstGeom prst="rect">
            <a:avLst/>
          </a:prstGeom>
        </p:spPr>
      </p:pic>
      <p:sp>
        <p:nvSpPr>
          <p:cNvPr id="5" name="Oval 4">
            <a:extLst>
              <a:ext uri="{FF2B5EF4-FFF2-40B4-BE49-F238E27FC236}">
                <a16:creationId xmlns:a16="http://schemas.microsoft.com/office/drawing/2014/main" id="{63DF061F-F91E-C561-39B4-C9F72F628157}"/>
              </a:ext>
            </a:extLst>
          </p:cNvPr>
          <p:cNvSpPr/>
          <p:nvPr/>
        </p:nvSpPr>
        <p:spPr>
          <a:xfrm>
            <a:off x="7728155" y="2684213"/>
            <a:ext cx="265471" cy="267984"/>
          </a:xfrm>
          <a:prstGeom prst="ellipse">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Oval 5">
            <a:extLst>
              <a:ext uri="{FF2B5EF4-FFF2-40B4-BE49-F238E27FC236}">
                <a16:creationId xmlns:a16="http://schemas.microsoft.com/office/drawing/2014/main" id="{F94EC1AA-9D7F-6BA3-DE2C-EB1F424C6495}"/>
              </a:ext>
            </a:extLst>
          </p:cNvPr>
          <p:cNvSpPr/>
          <p:nvPr/>
        </p:nvSpPr>
        <p:spPr>
          <a:xfrm>
            <a:off x="9340637" y="2689133"/>
            <a:ext cx="265471" cy="267984"/>
          </a:xfrm>
          <a:prstGeom prst="ellipse">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mc:AlternateContent xmlns:mc="http://schemas.openxmlformats.org/markup-compatibility/2006" xmlns:a14="http://schemas.microsoft.com/office/drawing/2010/main">
        <mc:Choice Requires="a14">
          <p:sp>
            <p:nvSpPr>
              <p:cNvPr id="7" name="Content Placeholder 2">
                <a:extLst>
                  <a:ext uri="{FF2B5EF4-FFF2-40B4-BE49-F238E27FC236}">
                    <a16:creationId xmlns:a16="http://schemas.microsoft.com/office/drawing/2014/main" id="{C3F902A3-9D1A-AFBD-E534-AFF8055CB4DE}"/>
                  </a:ext>
                </a:extLst>
              </p:cNvPr>
              <p:cNvSpPr txBox="1">
                <a:spLocks/>
              </p:cNvSpPr>
              <p:nvPr/>
            </p:nvSpPr>
            <p:spPr>
              <a:xfrm>
                <a:off x="710153" y="1641033"/>
                <a:ext cx="11481847" cy="357593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End A </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685800" marR="0" lvl="1"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From left to right </a:t>
                </a:r>
                <a14:m>
                  <m:oMath xmlns:m="http://schemas.openxmlformats.org/officeDocument/2006/math">
                    <m:r>
                      <a:rPr kumimoji="0" lang="en-US" sz="24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𝜃</m:t>
                    </m:r>
                    <m:r>
                      <a:rPr kumimoji="0" lang="en-GB" sz="24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=0 </m:t>
                    </m:r>
                    <m:r>
                      <a:rPr kumimoji="0" lang="en-GB" sz="24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𝑎𝑛𝑑</m:t>
                    </m:r>
                    <m:r>
                      <a:rPr kumimoji="0" lang="en-GB" sz="24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 −0=0</m:t>
                    </m:r>
                  </m:oMath>
                </a14:m>
                <a:endPar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End B</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685800" marR="0" lvl="1"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From right to left </a:t>
                </a:r>
                <a14:m>
                  <m:oMath xmlns:m="http://schemas.openxmlformats.org/officeDocument/2006/math">
                    <m:r>
                      <a:rPr kumimoji="0" lang="en-US" sz="24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𝜃</m:t>
                    </m:r>
                    <m:r>
                      <a:rPr kumimoji="0" lang="en-GB" sz="24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=7 </m:t>
                    </m:r>
                    <m:r>
                      <a:rPr kumimoji="0" lang="en-GB" sz="24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𝑎𝑛𝑑</m:t>
                    </m:r>
                    <m:r>
                      <a:rPr kumimoji="0" lang="en-GB" sz="24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−7 =0</m:t>
                    </m:r>
                  </m:oMath>
                </a14:m>
                <a:endPar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mc:Choice>
        <mc:Fallback xmlns="">
          <p:sp>
            <p:nvSpPr>
              <p:cNvPr id="7" name="Content Placeholder 2">
                <a:extLst>
                  <a:ext uri="{FF2B5EF4-FFF2-40B4-BE49-F238E27FC236}">
                    <a16:creationId xmlns:a16="http://schemas.microsoft.com/office/drawing/2014/main" id="{A02FF1FA-0AD7-5CDB-FCC1-C22703458B01}"/>
                  </a:ext>
                </a:extLst>
              </p:cNvPr>
              <p:cNvSpPr txBox="1">
                <a:spLocks noRot="1" noChangeAspect="1" noMove="1" noResize="1" noEditPoints="1" noAdjustHandles="1" noChangeArrowheads="1" noChangeShapeType="1" noTextEdit="1"/>
              </p:cNvSpPr>
              <p:nvPr/>
            </p:nvSpPr>
            <p:spPr>
              <a:xfrm>
                <a:off x="710153" y="1641033"/>
                <a:ext cx="11481847" cy="3575934"/>
              </a:xfrm>
              <a:prstGeom prst="rect">
                <a:avLst/>
              </a:prstGeom>
              <a:blipFill>
                <a:blip r:embed="rId3"/>
                <a:stretch>
                  <a:fillRect l="-883" t="-3191"/>
                </a:stretch>
              </a:blipFill>
            </p:spPr>
            <p:txBody>
              <a:bodyPr/>
              <a:lstStyle/>
              <a:p>
                <a:r>
                  <a:rPr lang="en-US">
                    <a:noFill/>
                  </a:rPr>
                  <a:t> </a:t>
                </a:r>
              </a:p>
            </p:txBody>
          </p:sp>
        </mc:Fallback>
      </mc:AlternateContent>
    </p:spTree>
    <p:extLst>
      <p:ext uri="{BB962C8B-B14F-4D97-AF65-F5344CB8AC3E}">
        <p14:creationId xmlns:p14="http://schemas.microsoft.com/office/powerpoint/2010/main" val="267419570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232B152-3720-4D3B-97ED-45CE5483F1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Freeform: Shape 11">
            <a:extLst>
              <a:ext uri="{FF2B5EF4-FFF2-40B4-BE49-F238E27FC236}">
                <a16:creationId xmlns:a16="http://schemas.microsoft.com/office/drawing/2014/main" id="{11BAB570-FF10-4E96-8A3F-FA9804702B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4693698" cy="6858000"/>
          </a:xfrm>
          <a:custGeom>
            <a:avLst/>
            <a:gdLst>
              <a:gd name="connsiteX0" fmla="*/ 0 w 4693698"/>
              <a:gd name="connsiteY0" fmla="*/ 0 h 6858000"/>
              <a:gd name="connsiteX1" fmla="*/ 420914 w 4693698"/>
              <a:gd name="connsiteY1" fmla="*/ 0 h 6858000"/>
              <a:gd name="connsiteX2" fmla="*/ 1582057 w 4693698"/>
              <a:gd name="connsiteY2" fmla="*/ 0 h 6858000"/>
              <a:gd name="connsiteX3" fmla="*/ 4503903 w 4693698"/>
              <a:gd name="connsiteY3" fmla="*/ 0 h 6858000"/>
              <a:gd name="connsiteX4" fmla="*/ 4508943 w 4693698"/>
              <a:gd name="connsiteY4" fmla="*/ 66675 h 6858000"/>
              <a:gd name="connsiteX5" fmla="*/ 4517340 w 4693698"/>
              <a:gd name="connsiteY5" fmla="*/ 122237 h 6858000"/>
              <a:gd name="connsiteX6" fmla="*/ 4527418 w 4693698"/>
              <a:gd name="connsiteY6" fmla="*/ 174625 h 6858000"/>
              <a:gd name="connsiteX7" fmla="*/ 4544214 w 4693698"/>
              <a:gd name="connsiteY7" fmla="*/ 217487 h 6858000"/>
              <a:gd name="connsiteX8" fmla="*/ 4561010 w 4693698"/>
              <a:gd name="connsiteY8" fmla="*/ 260350 h 6858000"/>
              <a:gd name="connsiteX9" fmla="*/ 4581165 w 4693698"/>
              <a:gd name="connsiteY9" fmla="*/ 296862 h 6858000"/>
              <a:gd name="connsiteX10" fmla="*/ 4601320 w 4693698"/>
              <a:gd name="connsiteY10" fmla="*/ 334962 h 6858000"/>
              <a:gd name="connsiteX11" fmla="*/ 4619796 w 4693698"/>
              <a:gd name="connsiteY11" fmla="*/ 369887 h 6858000"/>
              <a:gd name="connsiteX12" fmla="*/ 4638271 w 4693698"/>
              <a:gd name="connsiteY12" fmla="*/ 409575 h 6858000"/>
              <a:gd name="connsiteX13" fmla="*/ 4655067 w 4693698"/>
              <a:gd name="connsiteY13" fmla="*/ 450850 h 6858000"/>
              <a:gd name="connsiteX14" fmla="*/ 4670184 w 4693698"/>
              <a:gd name="connsiteY14" fmla="*/ 496887 h 6858000"/>
              <a:gd name="connsiteX15" fmla="*/ 4681941 w 4693698"/>
              <a:gd name="connsiteY15" fmla="*/ 546100 h 6858000"/>
              <a:gd name="connsiteX16" fmla="*/ 4690339 w 4693698"/>
              <a:gd name="connsiteY16" fmla="*/ 606425 h 6858000"/>
              <a:gd name="connsiteX17" fmla="*/ 4693698 w 4693698"/>
              <a:gd name="connsiteY17" fmla="*/ 673100 h 6858000"/>
              <a:gd name="connsiteX18" fmla="*/ 4690339 w 4693698"/>
              <a:gd name="connsiteY18" fmla="*/ 744537 h 6858000"/>
              <a:gd name="connsiteX19" fmla="*/ 4681941 w 4693698"/>
              <a:gd name="connsiteY19" fmla="*/ 801687 h 6858000"/>
              <a:gd name="connsiteX20" fmla="*/ 4670184 w 4693698"/>
              <a:gd name="connsiteY20" fmla="*/ 854075 h 6858000"/>
              <a:gd name="connsiteX21" fmla="*/ 4655067 w 4693698"/>
              <a:gd name="connsiteY21" fmla="*/ 901700 h 6858000"/>
              <a:gd name="connsiteX22" fmla="*/ 4638271 w 4693698"/>
              <a:gd name="connsiteY22" fmla="*/ 942975 h 6858000"/>
              <a:gd name="connsiteX23" fmla="*/ 4618116 w 4693698"/>
              <a:gd name="connsiteY23" fmla="*/ 981075 h 6858000"/>
              <a:gd name="connsiteX24" fmla="*/ 4597961 w 4693698"/>
              <a:gd name="connsiteY24" fmla="*/ 1017587 h 6858000"/>
              <a:gd name="connsiteX25" fmla="*/ 4577806 w 4693698"/>
              <a:gd name="connsiteY25" fmla="*/ 1055687 h 6858000"/>
              <a:gd name="connsiteX26" fmla="*/ 4559330 w 4693698"/>
              <a:gd name="connsiteY26" fmla="*/ 1095375 h 6858000"/>
              <a:gd name="connsiteX27" fmla="*/ 4540854 w 4693698"/>
              <a:gd name="connsiteY27" fmla="*/ 1136650 h 6858000"/>
              <a:gd name="connsiteX28" fmla="*/ 4525739 w 4693698"/>
              <a:gd name="connsiteY28" fmla="*/ 1182687 h 6858000"/>
              <a:gd name="connsiteX29" fmla="*/ 4515661 w 4693698"/>
              <a:gd name="connsiteY29" fmla="*/ 1235075 h 6858000"/>
              <a:gd name="connsiteX30" fmla="*/ 4505583 w 4693698"/>
              <a:gd name="connsiteY30" fmla="*/ 1295400 h 6858000"/>
              <a:gd name="connsiteX31" fmla="*/ 4503903 w 4693698"/>
              <a:gd name="connsiteY31" fmla="*/ 1363662 h 6858000"/>
              <a:gd name="connsiteX32" fmla="*/ 4505583 w 4693698"/>
              <a:gd name="connsiteY32" fmla="*/ 1431925 h 6858000"/>
              <a:gd name="connsiteX33" fmla="*/ 4515661 w 4693698"/>
              <a:gd name="connsiteY33" fmla="*/ 1492250 h 6858000"/>
              <a:gd name="connsiteX34" fmla="*/ 4525739 w 4693698"/>
              <a:gd name="connsiteY34" fmla="*/ 1544637 h 6858000"/>
              <a:gd name="connsiteX35" fmla="*/ 4540854 w 4693698"/>
              <a:gd name="connsiteY35" fmla="*/ 1589087 h 6858000"/>
              <a:gd name="connsiteX36" fmla="*/ 4559330 w 4693698"/>
              <a:gd name="connsiteY36" fmla="*/ 1631950 h 6858000"/>
              <a:gd name="connsiteX37" fmla="*/ 4577806 w 4693698"/>
              <a:gd name="connsiteY37" fmla="*/ 1671637 h 6858000"/>
              <a:gd name="connsiteX38" fmla="*/ 4597961 w 4693698"/>
              <a:gd name="connsiteY38" fmla="*/ 1708150 h 6858000"/>
              <a:gd name="connsiteX39" fmla="*/ 4618116 w 4693698"/>
              <a:gd name="connsiteY39" fmla="*/ 1743075 h 6858000"/>
              <a:gd name="connsiteX40" fmla="*/ 4638271 w 4693698"/>
              <a:gd name="connsiteY40" fmla="*/ 1782762 h 6858000"/>
              <a:gd name="connsiteX41" fmla="*/ 4655067 w 4693698"/>
              <a:gd name="connsiteY41" fmla="*/ 1824037 h 6858000"/>
              <a:gd name="connsiteX42" fmla="*/ 4670184 w 4693698"/>
              <a:gd name="connsiteY42" fmla="*/ 1870075 h 6858000"/>
              <a:gd name="connsiteX43" fmla="*/ 4681941 w 4693698"/>
              <a:gd name="connsiteY43" fmla="*/ 1922462 h 6858000"/>
              <a:gd name="connsiteX44" fmla="*/ 4690339 w 4693698"/>
              <a:gd name="connsiteY44" fmla="*/ 1982787 h 6858000"/>
              <a:gd name="connsiteX45" fmla="*/ 4693698 w 4693698"/>
              <a:gd name="connsiteY45" fmla="*/ 2051050 h 6858000"/>
              <a:gd name="connsiteX46" fmla="*/ 4690339 w 4693698"/>
              <a:gd name="connsiteY46" fmla="*/ 2119312 h 6858000"/>
              <a:gd name="connsiteX47" fmla="*/ 4681941 w 4693698"/>
              <a:gd name="connsiteY47" fmla="*/ 2179637 h 6858000"/>
              <a:gd name="connsiteX48" fmla="*/ 4670184 w 4693698"/>
              <a:gd name="connsiteY48" fmla="*/ 2232025 h 6858000"/>
              <a:gd name="connsiteX49" fmla="*/ 4655067 w 4693698"/>
              <a:gd name="connsiteY49" fmla="*/ 2278062 h 6858000"/>
              <a:gd name="connsiteX50" fmla="*/ 4638271 w 4693698"/>
              <a:gd name="connsiteY50" fmla="*/ 2319337 h 6858000"/>
              <a:gd name="connsiteX51" fmla="*/ 4618116 w 4693698"/>
              <a:gd name="connsiteY51" fmla="*/ 2359025 h 6858000"/>
              <a:gd name="connsiteX52" fmla="*/ 4597961 w 4693698"/>
              <a:gd name="connsiteY52" fmla="*/ 2395537 h 6858000"/>
              <a:gd name="connsiteX53" fmla="*/ 4577806 w 4693698"/>
              <a:gd name="connsiteY53" fmla="*/ 2433637 h 6858000"/>
              <a:gd name="connsiteX54" fmla="*/ 4559330 w 4693698"/>
              <a:gd name="connsiteY54" fmla="*/ 2471737 h 6858000"/>
              <a:gd name="connsiteX55" fmla="*/ 4540854 w 4693698"/>
              <a:gd name="connsiteY55" fmla="*/ 2513012 h 6858000"/>
              <a:gd name="connsiteX56" fmla="*/ 4525739 w 4693698"/>
              <a:gd name="connsiteY56" fmla="*/ 2560637 h 6858000"/>
              <a:gd name="connsiteX57" fmla="*/ 4515661 w 4693698"/>
              <a:gd name="connsiteY57" fmla="*/ 2613025 h 6858000"/>
              <a:gd name="connsiteX58" fmla="*/ 4505583 w 4693698"/>
              <a:gd name="connsiteY58" fmla="*/ 2671762 h 6858000"/>
              <a:gd name="connsiteX59" fmla="*/ 4503903 w 4693698"/>
              <a:gd name="connsiteY59" fmla="*/ 2741612 h 6858000"/>
              <a:gd name="connsiteX60" fmla="*/ 4505583 w 4693698"/>
              <a:gd name="connsiteY60" fmla="*/ 2809875 h 6858000"/>
              <a:gd name="connsiteX61" fmla="*/ 4515661 w 4693698"/>
              <a:gd name="connsiteY61" fmla="*/ 2868612 h 6858000"/>
              <a:gd name="connsiteX62" fmla="*/ 4525739 w 4693698"/>
              <a:gd name="connsiteY62" fmla="*/ 2922587 h 6858000"/>
              <a:gd name="connsiteX63" fmla="*/ 4540854 w 4693698"/>
              <a:gd name="connsiteY63" fmla="*/ 2967037 h 6858000"/>
              <a:gd name="connsiteX64" fmla="*/ 4559330 w 4693698"/>
              <a:gd name="connsiteY64" fmla="*/ 3009900 h 6858000"/>
              <a:gd name="connsiteX65" fmla="*/ 4577806 w 4693698"/>
              <a:gd name="connsiteY65" fmla="*/ 3046412 h 6858000"/>
              <a:gd name="connsiteX66" fmla="*/ 4597961 w 4693698"/>
              <a:gd name="connsiteY66" fmla="*/ 3084512 h 6858000"/>
              <a:gd name="connsiteX67" fmla="*/ 4618116 w 4693698"/>
              <a:gd name="connsiteY67" fmla="*/ 3121025 h 6858000"/>
              <a:gd name="connsiteX68" fmla="*/ 4638271 w 4693698"/>
              <a:gd name="connsiteY68" fmla="*/ 3160712 h 6858000"/>
              <a:gd name="connsiteX69" fmla="*/ 4655067 w 4693698"/>
              <a:gd name="connsiteY69" fmla="*/ 3201987 h 6858000"/>
              <a:gd name="connsiteX70" fmla="*/ 4670184 w 4693698"/>
              <a:gd name="connsiteY70" fmla="*/ 3248025 h 6858000"/>
              <a:gd name="connsiteX71" fmla="*/ 4681941 w 4693698"/>
              <a:gd name="connsiteY71" fmla="*/ 3300412 h 6858000"/>
              <a:gd name="connsiteX72" fmla="*/ 4690339 w 4693698"/>
              <a:gd name="connsiteY72" fmla="*/ 3360737 h 6858000"/>
              <a:gd name="connsiteX73" fmla="*/ 4693698 w 4693698"/>
              <a:gd name="connsiteY73" fmla="*/ 3427412 h 6858000"/>
              <a:gd name="connsiteX74" fmla="*/ 4690339 w 4693698"/>
              <a:gd name="connsiteY74" fmla="*/ 3497262 h 6858000"/>
              <a:gd name="connsiteX75" fmla="*/ 4681941 w 4693698"/>
              <a:gd name="connsiteY75" fmla="*/ 3557587 h 6858000"/>
              <a:gd name="connsiteX76" fmla="*/ 4670184 w 4693698"/>
              <a:gd name="connsiteY76" fmla="*/ 3609975 h 6858000"/>
              <a:gd name="connsiteX77" fmla="*/ 4655067 w 4693698"/>
              <a:gd name="connsiteY77" fmla="*/ 3656012 h 6858000"/>
              <a:gd name="connsiteX78" fmla="*/ 4638271 w 4693698"/>
              <a:gd name="connsiteY78" fmla="*/ 3697287 h 6858000"/>
              <a:gd name="connsiteX79" fmla="*/ 4618116 w 4693698"/>
              <a:gd name="connsiteY79" fmla="*/ 3736975 h 6858000"/>
              <a:gd name="connsiteX80" fmla="*/ 4577806 w 4693698"/>
              <a:gd name="connsiteY80" fmla="*/ 3811587 h 6858000"/>
              <a:gd name="connsiteX81" fmla="*/ 4559330 w 4693698"/>
              <a:gd name="connsiteY81" fmla="*/ 3848100 h 6858000"/>
              <a:gd name="connsiteX82" fmla="*/ 4540854 w 4693698"/>
              <a:gd name="connsiteY82" fmla="*/ 3890962 h 6858000"/>
              <a:gd name="connsiteX83" fmla="*/ 4525739 w 4693698"/>
              <a:gd name="connsiteY83" fmla="*/ 3935412 h 6858000"/>
              <a:gd name="connsiteX84" fmla="*/ 4515661 w 4693698"/>
              <a:gd name="connsiteY84" fmla="*/ 3987800 h 6858000"/>
              <a:gd name="connsiteX85" fmla="*/ 4505583 w 4693698"/>
              <a:gd name="connsiteY85" fmla="*/ 4048125 h 6858000"/>
              <a:gd name="connsiteX86" fmla="*/ 4503903 w 4693698"/>
              <a:gd name="connsiteY86" fmla="*/ 4116387 h 6858000"/>
              <a:gd name="connsiteX87" fmla="*/ 4505583 w 4693698"/>
              <a:gd name="connsiteY87" fmla="*/ 4186237 h 6858000"/>
              <a:gd name="connsiteX88" fmla="*/ 4515661 w 4693698"/>
              <a:gd name="connsiteY88" fmla="*/ 4244975 h 6858000"/>
              <a:gd name="connsiteX89" fmla="*/ 4525739 w 4693698"/>
              <a:gd name="connsiteY89" fmla="*/ 4297362 h 6858000"/>
              <a:gd name="connsiteX90" fmla="*/ 4540854 w 4693698"/>
              <a:gd name="connsiteY90" fmla="*/ 4343400 h 6858000"/>
              <a:gd name="connsiteX91" fmla="*/ 4559330 w 4693698"/>
              <a:gd name="connsiteY91" fmla="*/ 4386262 h 6858000"/>
              <a:gd name="connsiteX92" fmla="*/ 4577806 w 4693698"/>
              <a:gd name="connsiteY92" fmla="*/ 4424362 h 6858000"/>
              <a:gd name="connsiteX93" fmla="*/ 4618116 w 4693698"/>
              <a:gd name="connsiteY93" fmla="*/ 4498975 h 6858000"/>
              <a:gd name="connsiteX94" fmla="*/ 4638271 w 4693698"/>
              <a:gd name="connsiteY94" fmla="*/ 4537075 h 6858000"/>
              <a:gd name="connsiteX95" fmla="*/ 4655067 w 4693698"/>
              <a:gd name="connsiteY95" fmla="*/ 4579937 h 6858000"/>
              <a:gd name="connsiteX96" fmla="*/ 4670184 w 4693698"/>
              <a:gd name="connsiteY96" fmla="*/ 4625975 h 6858000"/>
              <a:gd name="connsiteX97" fmla="*/ 4681941 w 4693698"/>
              <a:gd name="connsiteY97" fmla="*/ 4678362 h 6858000"/>
              <a:gd name="connsiteX98" fmla="*/ 4690339 w 4693698"/>
              <a:gd name="connsiteY98" fmla="*/ 4738687 h 6858000"/>
              <a:gd name="connsiteX99" fmla="*/ 4693698 w 4693698"/>
              <a:gd name="connsiteY99" fmla="*/ 4806950 h 6858000"/>
              <a:gd name="connsiteX100" fmla="*/ 4690339 w 4693698"/>
              <a:gd name="connsiteY100" fmla="*/ 4875212 h 6858000"/>
              <a:gd name="connsiteX101" fmla="*/ 4681941 w 4693698"/>
              <a:gd name="connsiteY101" fmla="*/ 4935537 h 6858000"/>
              <a:gd name="connsiteX102" fmla="*/ 4670184 w 4693698"/>
              <a:gd name="connsiteY102" fmla="*/ 4987925 h 6858000"/>
              <a:gd name="connsiteX103" fmla="*/ 4655067 w 4693698"/>
              <a:gd name="connsiteY103" fmla="*/ 5033962 h 6858000"/>
              <a:gd name="connsiteX104" fmla="*/ 4638271 w 4693698"/>
              <a:gd name="connsiteY104" fmla="*/ 5075237 h 6858000"/>
              <a:gd name="connsiteX105" fmla="*/ 4618116 w 4693698"/>
              <a:gd name="connsiteY105" fmla="*/ 5114925 h 6858000"/>
              <a:gd name="connsiteX106" fmla="*/ 4597961 w 4693698"/>
              <a:gd name="connsiteY106" fmla="*/ 5149850 h 6858000"/>
              <a:gd name="connsiteX107" fmla="*/ 4577806 w 4693698"/>
              <a:gd name="connsiteY107" fmla="*/ 5186362 h 6858000"/>
              <a:gd name="connsiteX108" fmla="*/ 4559330 w 4693698"/>
              <a:gd name="connsiteY108" fmla="*/ 5226050 h 6858000"/>
              <a:gd name="connsiteX109" fmla="*/ 4540854 w 4693698"/>
              <a:gd name="connsiteY109" fmla="*/ 5268912 h 6858000"/>
              <a:gd name="connsiteX110" fmla="*/ 4525739 w 4693698"/>
              <a:gd name="connsiteY110" fmla="*/ 5313362 h 6858000"/>
              <a:gd name="connsiteX111" fmla="*/ 4515661 w 4693698"/>
              <a:gd name="connsiteY111" fmla="*/ 5365750 h 6858000"/>
              <a:gd name="connsiteX112" fmla="*/ 4505583 w 4693698"/>
              <a:gd name="connsiteY112" fmla="*/ 5426075 h 6858000"/>
              <a:gd name="connsiteX113" fmla="*/ 4503903 w 4693698"/>
              <a:gd name="connsiteY113" fmla="*/ 5494337 h 6858000"/>
              <a:gd name="connsiteX114" fmla="*/ 4505583 w 4693698"/>
              <a:gd name="connsiteY114" fmla="*/ 5562600 h 6858000"/>
              <a:gd name="connsiteX115" fmla="*/ 4515661 w 4693698"/>
              <a:gd name="connsiteY115" fmla="*/ 5622925 h 6858000"/>
              <a:gd name="connsiteX116" fmla="*/ 4525739 w 4693698"/>
              <a:gd name="connsiteY116" fmla="*/ 5675312 h 6858000"/>
              <a:gd name="connsiteX117" fmla="*/ 4540854 w 4693698"/>
              <a:gd name="connsiteY117" fmla="*/ 5721350 h 6858000"/>
              <a:gd name="connsiteX118" fmla="*/ 4559330 w 4693698"/>
              <a:gd name="connsiteY118" fmla="*/ 5762625 h 6858000"/>
              <a:gd name="connsiteX119" fmla="*/ 4577806 w 4693698"/>
              <a:gd name="connsiteY119" fmla="*/ 5802312 h 6858000"/>
              <a:gd name="connsiteX120" fmla="*/ 4597961 w 4693698"/>
              <a:gd name="connsiteY120" fmla="*/ 5840412 h 6858000"/>
              <a:gd name="connsiteX121" fmla="*/ 4618116 w 4693698"/>
              <a:gd name="connsiteY121" fmla="*/ 5876925 h 6858000"/>
              <a:gd name="connsiteX122" fmla="*/ 4638271 w 4693698"/>
              <a:gd name="connsiteY122" fmla="*/ 5915025 h 6858000"/>
              <a:gd name="connsiteX123" fmla="*/ 4655067 w 4693698"/>
              <a:gd name="connsiteY123" fmla="*/ 5956300 h 6858000"/>
              <a:gd name="connsiteX124" fmla="*/ 4670184 w 4693698"/>
              <a:gd name="connsiteY124" fmla="*/ 6003925 h 6858000"/>
              <a:gd name="connsiteX125" fmla="*/ 4681941 w 4693698"/>
              <a:gd name="connsiteY125" fmla="*/ 6056312 h 6858000"/>
              <a:gd name="connsiteX126" fmla="*/ 4690339 w 4693698"/>
              <a:gd name="connsiteY126" fmla="*/ 6113462 h 6858000"/>
              <a:gd name="connsiteX127" fmla="*/ 4693698 w 4693698"/>
              <a:gd name="connsiteY127" fmla="*/ 6183312 h 6858000"/>
              <a:gd name="connsiteX128" fmla="*/ 4690339 w 4693698"/>
              <a:gd name="connsiteY128" fmla="*/ 6251575 h 6858000"/>
              <a:gd name="connsiteX129" fmla="*/ 4681941 w 4693698"/>
              <a:gd name="connsiteY129" fmla="*/ 6311900 h 6858000"/>
              <a:gd name="connsiteX130" fmla="*/ 4670184 w 4693698"/>
              <a:gd name="connsiteY130" fmla="*/ 6361112 h 6858000"/>
              <a:gd name="connsiteX131" fmla="*/ 4655067 w 4693698"/>
              <a:gd name="connsiteY131" fmla="*/ 6407150 h 6858000"/>
              <a:gd name="connsiteX132" fmla="*/ 4638271 w 4693698"/>
              <a:gd name="connsiteY132" fmla="*/ 6448425 h 6858000"/>
              <a:gd name="connsiteX133" fmla="*/ 4619796 w 4693698"/>
              <a:gd name="connsiteY133" fmla="*/ 6488112 h 6858000"/>
              <a:gd name="connsiteX134" fmla="*/ 4601320 w 4693698"/>
              <a:gd name="connsiteY134" fmla="*/ 6523037 h 6858000"/>
              <a:gd name="connsiteX135" fmla="*/ 4581165 w 4693698"/>
              <a:gd name="connsiteY135" fmla="*/ 6561137 h 6858000"/>
              <a:gd name="connsiteX136" fmla="*/ 4561010 w 4693698"/>
              <a:gd name="connsiteY136" fmla="*/ 6597650 h 6858000"/>
              <a:gd name="connsiteX137" fmla="*/ 4544214 w 4693698"/>
              <a:gd name="connsiteY137" fmla="*/ 6640512 h 6858000"/>
              <a:gd name="connsiteX138" fmla="*/ 4527418 w 4693698"/>
              <a:gd name="connsiteY138" fmla="*/ 6683375 h 6858000"/>
              <a:gd name="connsiteX139" fmla="*/ 4517340 w 4693698"/>
              <a:gd name="connsiteY139" fmla="*/ 6735762 h 6858000"/>
              <a:gd name="connsiteX140" fmla="*/ 4508943 w 4693698"/>
              <a:gd name="connsiteY140" fmla="*/ 6791325 h 6858000"/>
              <a:gd name="connsiteX141" fmla="*/ 4503903 w 4693698"/>
              <a:gd name="connsiteY141" fmla="*/ 6858000 h 6858000"/>
              <a:gd name="connsiteX142" fmla="*/ 1582057 w 4693698"/>
              <a:gd name="connsiteY142" fmla="*/ 6858000 h 6858000"/>
              <a:gd name="connsiteX143" fmla="*/ 420914 w 4693698"/>
              <a:gd name="connsiteY143" fmla="*/ 6858000 h 6858000"/>
              <a:gd name="connsiteX144" fmla="*/ 0 w 4693698"/>
              <a:gd name="connsiteY14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Lst>
            <a:rect l="l" t="t" r="r" b="b"/>
            <a:pathLst>
              <a:path w="4693698" h="6858000">
                <a:moveTo>
                  <a:pt x="0" y="0"/>
                </a:moveTo>
                <a:lnTo>
                  <a:pt x="420914" y="0"/>
                </a:lnTo>
                <a:lnTo>
                  <a:pt x="1582057" y="0"/>
                </a:lnTo>
                <a:lnTo>
                  <a:pt x="4503903" y="0"/>
                </a:lnTo>
                <a:lnTo>
                  <a:pt x="4508943" y="66675"/>
                </a:lnTo>
                <a:lnTo>
                  <a:pt x="4517340" y="122237"/>
                </a:lnTo>
                <a:lnTo>
                  <a:pt x="4527418" y="174625"/>
                </a:lnTo>
                <a:lnTo>
                  <a:pt x="4544214" y="217487"/>
                </a:lnTo>
                <a:lnTo>
                  <a:pt x="4561010" y="260350"/>
                </a:lnTo>
                <a:lnTo>
                  <a:pt x="4581165" y="296862"/>
                </a:lnTo>
                <a:lnTo>
                  <a:pt x="4601320" y="334962"/>
                </a:lnTo>
                <a:lnTo>
                  <a:pt x="4619796" y="369887"/>
                </a:lnTo>
                <a:lnTo>
                  <a:pt x="4638271" y="409575"/>
                </a:lnTo>
                <a:lnTo>
                  <a:pt x="4655067" y="450850"/>
                </a:lnTo>
                <a:lnTo>
                  <a:pt x="4670184" y="496887"/>
                </a:lnTo>
                <a:lnTo>
                  <a:pt x="4681941" y="546100"/>
                </a:lnTo>
                <a:lnTo>
                  <a:pt x="4690339" y="606425"/>
                </a:lnTo>
                <a:lnTo>
                  <a:pt x="4693698" y="673100"/>
                </a:lnTo>
                <a:lnTo>
                  <a:pt x="4690339" y="744537"/>
                </a:lnTo>
                <a:lnTo>
                  <a:pt x="4681941" y="801687"/>
                </a:lnTo>
                <a:lnTo>
                  <a:pt x="4670184" y="854075"/>
                </a:lnTo>
                <a:lnTo>
                  <a:pt x="4655067" y="901700"/>
                </a:lnTo>
                <a:lnTo>
                  <a:pt x="4638271" y="942975"/>
                </a:lnTo>
                <a:lnTo>
                  <a:pt x="4618116" y="981075"/>
                </a:lnTo>
                <a:lnTo>
                  <a:pt x="4597961" y="1017587"/>
                </a:lnTo>
                <a:lnTo>
                  <a:pt x="4577806" y="1055687"/>
                </a:lnTo>
                <a:lnTo>
                  <a:pt x="4559330" y="1095375"/>
                </a:lnTo>
                <a:lnTo>
                  <a:pt x="4540854" y="1136650"/>
                </a:lnTo>
                <a:lnTo>
                  <a:pt x="4525739" y="1182687"/>
                </a:lnTo>
                <a:lnTo>
                  <a:pt x="4515661" y="1235075"/>
                </a:lnTo>
                <a:lnTo>
                  <a:pt x="4505583" y="1295400"/>
                </a:lnTo>
                <a:lnTo>
                  <a:pt x="4503903" y="1363662"/>
                </a:lnTo>
                <a:lnTo>
                  <a:pt x="4505583" y="1431925"/>
                </a:lnTo>
                <a:lnTo>
                  <a:pt x="4515661" y="1492250"/>
                </a:lnTo>
                <a:lnTo>
                  <a:pt x="4525739" y="1544637"/>
                </a:lnTo>
                <a:lnTo>
                  <a:pt x="4540854" y="1589087"/>
                </a:lnTo>
                <a:lnTo>
                  <a:pt x="4559330" y="1631950"/>
                </a:lnTo>
                <a:lnTo>
                  <a:pt x="4577806" y="1671637"/>
                </a:lnTo>
                <a:lnTo>
                  <a:pt x="4597961" y="1708150"/>
                </a:lnTo>
                <a:lnTo>
                  <a:pt x="4618116" y="1743075"/>
                </a:lnTo>
                <a:lnTo>
                  <a:pt x="4638271" y="1782762"/>
                </a:lnTo>
                <a:lnTo>
                  <a:pt x="4655067" y="1824037"/>
                </a:lnTo>
                <a:lnTo>
                  <a:pt x="4670184" y="1870075"/>
                </a:lnTo>
                <a:lnTo>
                  <a:pt x="4681941" y="1922462"/>
                </a:lnTo>
                <a:lnTo>
                  <a:pt x="4690339" y="1982787"/>
                </a:lnTo>
                <a:lnTo>
                  <a:pt x="4693698" y="2051050"/>
                </a:lnTo>
                <a:lnTo>
                  <a:pt x="4690339" y="2119312"/>
                </a:lnTo>
                <a:lnTo>
                  <a:pt x="4681941" y="2179637"/>
                </a:lnTo>
                <a:lnTo>
                  <a:pt x="4670184" y="2232025"/>
                </a:lnTo>
                <a:lnTo>
                  <a:pt x="4655067" y="2278062"/>
                </a:lnTo>
                <a:lnTo>
                  <a:pt x="4638271" y="2319337"/>
                </a:lnTo>
                <a:lnTo>
                  <a:pt x="4618116" y="2359025"/>
                </a:lnTo>
                <a:lnTo>
                  <a:pt x="4597961" y="2395537"/>
                </a:lnTo>
                <a:lnTo>
                  <a:pt x="4577806" y="2433637"/>
                </a:lnTo>
                <a:lnTo>
                  <a:pt x="4559330" y="2471737"/>
                </a:lnTo>
                <a:lnTo>
                  <a:pt x="4540854" y="2513012"/>
                </a:lnTo>
                <a:lnTo>
                  <a:pt x="4525739" y="2560637"/>
                </a:lnTo>
                <a:lnTo>
                  <a:pt x="4515661" y="2613025"/>
                </a:lnTo>
                <a:lnTo>
                  <a:pt x="4505583" y="2671762"/>
                </a:lnTo>
                <a:lnTo>
                  <a:pt x="4503903" y="2741612"/>
                </a:lnTo>
                <a:lnTo>
                  <a:pt x="4505583" y="2809875"/>
                </a:lnTo>
                <a:lnTo>
                  <a:pt x="4515661" y="2868612"/>
                </a:lnTo>
                <a:lnTo>
                  <a:pt x="4525739" y="2922587"/>
                </a:lnTo>
                <a:lnTo>
                  <a:pt x="4540854" y="2967037"/>
                </a:lnTo>
                <a:lnTo>
                  <a:pt x="4559330" y="3009900"/>
                </a:lnTo>
                <a:lnTo>
                  <a:pt x="4577806" y="3046412"/>
                </a:lnTo>
                <a:lnTo>
                  <a:pt x="4597961" y="3084512"/>
                </a:lnTo>
                <a:lnTo>
                  <a:pt x="4618116" y="3121025"/>
                </a:lnTo>
                <a:lnTo>
                  <a:pt x="4638271" y="3160712"/>
                </a:lnTo>
                <a:lnTo>
                  <a:pt x="4655067" y="3201987"/>
                </a:lnTo>
                <a:lnTo>
                  <a:pt x="4670184" y="3248025"/>
                </a:lnTo>
                <a:lnTo>
                  <a:pt x="4681941" y="3300412"/>
                </a:lnTo>
                <a:lnTo>
                  <a:pt x="4690339" y="3360737"/>
                </a:lnTo>
                <a:lnTo>
                  <a:pt x="4693698" y="3427412"/>
                </a:lnTo>
                <a:lnTo>
                  <a:pt x="4690339" y="3497262"/>
                </a:lnTo>
                <a:lnTo>
                  <a:pt x="4681941" y="3557587"/>
                </a:lnTo>
                <a:lnTo>
                  <a:pt x="4670184" y="3609975"/>
                </a:lnTo>
                <a:lnTo>
                  <a:pt x="4655067" y="3656012"/>
                </a:lnTo>
                <a:lnTo>
                  <a:pt x="4638271" y="3697287"/>
                </a:lnTo>
                <a:lnTo>
                  <a:pt x="4618116" y="3736975"/>
                </a:lnTo>
                <a:lnTo>
                  <a:pt x="4577806" y="3811587"/>
                </a:lnTo>
                <a:lnTo>
                  <a:pt x="4559330" y="3848100"/>
                </a:lnTo>
                <a:lnTo>
                  <a:pt x="4540854" y="3890962"/>
                </a:lnTo>
                <a:lnTo>
                  <a:pt x="4525739" y="3935412"/>
                </a:lnTo>
                <a:lnTo>
                  <a:pt x="4515661" y="3987800"/>
                </a:lnTo>
                <a:lnTo>
                  <a:pt x="4505583" y="4048125"/>
                </a:lnTo>
                <a:lnTo>
                  <a:pt x="4503903" y="4116387"/>
                </a:lnTo>
                <a:lnTo>
                  <a:pt x="4505583" y="4186237"/>
                </a:lnTo>
                <a:lnTo>
                  <a:pt x="4515661" y="4244975"/>
                </a:lnTo>
                <a:lnTo>
                  <a:pt x="4525739" y="4297362"/>
                </a:lnTo>
                <a:lnTo>
                  <a:pt x="4540854" y="4343400"/>
                </a:lnTo>
                <a:lnTo>
                  <a:pt x="4559330" y="4386262"/>
                </a:lnTo>
                <a:lnTo>
                  <a:pt x="4577806" y="4424362"/>
                </a:lnTo>
                <a:lnTo>
                  <a:pt x="4618116" y="4498975"/>
                </a:lnTo>
                <a:lnTo>
                  <a:pt x="4638271" y="4537075"/>
                </a:lnTo>
                <a:lnTo>
                  <a:pt x="4655067" y="4579937"/>
                </a:lnTo>
                <a:lnTo>
                  <a:pt x="4670184" y="4625975"/>
                </a:lnTo>
                <a:lnTo>
                  <a:pt x="4681941" y="4678362"/>
                </a:lnTo>
                <a:lnTo>
                  <a:pt x="4690339" y="4738687"/>
                </a:lnTo>
                <a:lnTo>
                  <a:pt x="4693698" y="4806950"/>
                </a:lnTo>
                <a:lnTo>
                  <a:pt x="4690339" y="4875212"/>
                </a:lnTo>
                <a:lnTo>
                  <a:pt x="4681941" y="4935537"/>
                </a:lnTo>
                <a:lnTo>
                  <a:pt x="4670184" y="4987925"/>
                </a:lnTo>
                <a:lnTo>
                  <a:pt x="4655067" y="5033962"/>
                </a:lnTo>
                <a:lnTo>
                  <a:pt x="4638271" y="5075237"/>
                </a:lnTo>
                <a:lnTo>
                  <a:pt x="4618116" y="5114925"/>
                </a:lnTo>
                <a:lnTo>
                  <a:pt x="4597961" y="5149850"/>
                </a:lnTo>
                <a:lnTo>
                  <a:pt x="4577806" y="5186362"/>
                </a:lnTo>
                <a:lnTo>
                  <a:pt x="4559330" y="5226050"/>
                </a:lnTo>
                <a:lnTo>
                  <a:pt x="4540854" y="5268912"/>
                </a:lnTo>
                <a:lnTo>
                  <a:pt x="4525739" y="5313362"/>
                </a:lnTo>
                <a:lnTo>
                  <a:pt x="4515661" y="5365750"/>
                </a:lnTo>
                <a:lnTo>
                  <a:pt x="4505583" y="5426075"/>
                </a:lnTo>
                <a:lnTo>
                  <a:pt x="4503903" y="5494337"/>
                </a:lnTo>
                <a:lnTo>
                  <a:pt x="4505583" y="5562600"/>
                </a:lnTo>
                <a:lnTo>
                  <a:pt x="4515661" y="5622925"/>
                </a:lnTo>
                <a:lnTo>
                  <a:pt x="4525739" y="5675312"/>
                </a:lnTo>
                <a:lnTo>
                  <a:pt x="4540854" y="5721350"/>
                </a:lnTo>
                <a:lnTo>
                  <a:pt x="4559330" y="5762625"/>
                </a:lnTo>
                <a:lnTo>
                  <a:pt x="4577806" y="5802312"/>
                </a:lnTo>
                <a:lnTo>
                  <a:pt x="4597961" y="5840412"/>
                </a:lnTo>
                <a:lnTo>
                  <a:pt x="4618116" y="5876925"/>
                </a:lnTo>
                <a:lnTo>
                  <a:pt x="4638271" y="5915025"/>
                </a:lnTo>
                <a:lnTo>
                  <a:pt x="4655067" y="5956300"/>
                </a:lnTo>
                <a:lnTo>
                  <a:pt x="4670184" y="6003925"/>
                </a:lnTo>
                <a:lnTo>
                  <a:pt x="4681941" y="6056312"/>
                </a:lnTo>
                <a:lnTo>
                  <a:pt x="4690339" y="6113462"/>
                </a:lnTo>
                <a:lnTo>
                  <a:pt x="4693698" y="6183312"/>
                </a:lnTo>
                <a:lnTo>
                  <a:pt x="4690339" y="6251575"/>
                </a:lnTo>
                <a:lnTo>
                  <a:pt x="4681941" y="6311900"/>
                </a:lnTo>
                <a:lnTo>
                  <a:pt x="4670184" y="6361112"/>
                </a:lnTo>
                <a:lnTo>
                  <a:pt x="4655067" y="6407150"/>
                </a:lnTo>
                <a:lnTo>
                  <a:pt x="4638271" y="6448425"/>
                </a:lnTo>
                <a:lnTo>
                  <a:pt x="4619796" y="6488112"/>
                </a:lnTo>
                <a:lnTo>
                  <a:pt x="4601320" y="6523037"/>
                </a:lnTo>
                <a:lnTo>
                  <a:pt x="4581165" y="6561137"/>
                </a:lnTo>
                <a:lnTo>
                  <a:pt x="4561010" y="6597650"/>
                </a:lnTo>
                <a:lnTo>
                  <a:pt x="4544214" y="6640512"/>
                </a:lnTo>
                <a:lnTo>
                  <a:pt x="4527418" y="6683375"/>
                </a:lnTo>
                <a:lnTo>
                  <a:pt x="4517340" y="6735762"/>
                </a:lnTo>
                <a:lnTo>
                  <a:pt x="4508943" y="6791325"/>
                </a:lnTo>
                <a:lnTo>
                  <a:pt x="4503903" y="6858000"/>
                </a:lnTo>
                <a:lnTo>
                  <a:pt x="1582057" y="6858000"/>
                </a:lnTo>
                <a:lnTo>
                  <a:pt x="420914" y="6858000"/>
                </a:lnTo>
                <a:lnTo>
                  <a:pt x="0" y="6858000"/>
                </a:lnTo>
                <a:close/>
              </a:path>
            </a:pathLst>
          </a:custGeom>
          <a:solidFill>
            <a:schemeClr val="tx1"/>
          </a:solidFill>
          <a:ln w="0">
            <a:noFill/>
            <a:prstDash val="solid"/>
            <a:round/>
            <a:headEnd/>
            <a:tailEnd/>
          </a:ln>
        </p:spPr>
        <p:txBody>
          <a:bodyPr wrap="square">
            <a:noAutofit/>
          </a:bodyPr>
          <a:lstStyle/>
          <a:p>
            <a:endParaRPr lang="en-US" dirty="0"/>
          </a:p>
        </p:txBody>
      </p:sp>
      <p:sp>
        <p:nvSpPr>
          <p:cNvPr id="14" name="Freeform: Shape 13">
            <a:extLst>
              <a:ext uri="{FF2B5EF4-FFF2-40B4-BE49-F238E27FC236}">
                <a16:creationId xmlns:a16="http://schemas.microsoft.com/office/drawing/2014/main" id="{4B9FAFB2-BEB5-4848-8018-BCAD99E2E1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838076" cy="6858000"/>
          </a:xfrm>
          <a:custGeom>
            <a:avLst/>
            <a:gdLst>
              <a:gd name="connsiteX0" fmla="*/ 4838076 w 4838076"/>
              <a:gd name="connsiteY0" fmla="*/ 0 h 6858000"/>
              <a:gd name="connsiteX1" fmla="*/ 4417162 w 4838076"/>
              <a:gd name="connsiteY1" fmla="*/ 0 h 6858000"/>
              <a:gd name="connsiteX2" fmla="*/ 3459219 w 4838076"/>
              <a:gd name="connsiteY2" fmla="*/ 0 h 6858000"/>
              <a:gd name="connsiteX3" fmla="*/ 334174 w 4838076"/>
              <a:gd name="connsiteY3" fmla="*/ 0 h 6858000"/>
              <a:gd name="connsiteX4" fmla="*/ 334173 w 4838076"/>
              <a:gd name="connsiteY4" fmla="*/ 0 h 6858000"/>
              <a:gd name="connsiteX5" fmla="*/ 189795 w 4838076"/>
              <a:gd name="connsiteY5" fmla="*/ 0 h 6858000"/>
              <a:gd name="connsiteX6" fmla="*/ 184756 w 4838076"/>
              <a:gd name="connsiteY6" fmla="*/ 66675 h 6858000"/>
              <a:gd name="connsiteX7" fmla="*/ 176358 w 4838076"/>
              <a:gd name="connsiteY7" fmla="*/ 122237 h 6858000"/>
              <a:gd name="connsiteX8" fmla="*/ 166281 w 4838076"/>
              <a:gd name="connsiteY8" fmla="*/ 174625 h 6858000"/>
              <a:gd name="connsiteX9" fmla="*/ 149485 w 4838076"/>
              <a:gd name="connsiteY9" fmla="*/ 217487 h 6858000"/>
              <a:gd name="connsiteX10" fmla="*/ 132689 w 4838076"/>
              <a:gd name="connsiteY10" fmla="*/ 260350 h 6858000"/>
              <a:gd name="connsiteX11" fmla="*/ 112534 w 4838076"/>
              <a:gd name="connsiteY11" fmla="*/ 296862 h 6858000"/>
              <a:gd name="connsiteX12" fmla="*/ 92379 w 4838076"/>
              <a:gd name="connsiteY12" fmla="*/ 334962 h 6858000"/>
              <a:gd name="connsiteX13" fmla="*/ 73903 w 4838076"/>
              <a:gd name="connsiteY13" fmla="*/ 369887 h 6858000"/>
              <a:gd name="connsiteX14" fmla="*/ 55427 w 4838076"/>
              <a:gd name="connsiteY14" fmla="*/ 409575 h 6858000"/>
              <a:gd name="connsiteX15" fmla="*/ 38632 w 4838076"/>
              <a:gd name="connsiteY15" fmla="*/ 450850 h 6858000"/>
              <a:gd name="connsiteX16" fmla="*/ 23515 w 4838076"/>
              <a:gd name="connsiteY16" fmla="*/ 496887 h 6858000"/>
              <a:gd name="connsiteX17" fmla="*/ 11758 w 4838076"/>
              <a:gd name="connsiteY17" fmla="*/ 546100 h 6858000"/>
              <a:gd name="connsiteX18" fmla="*/ 3359 w 4838076"/>
              <a:gd name="connsiteY18" fmla="*/ 606425 h 6858000"/>
              <a:gd name="connsiteX19" fmla="*/ 0 w 4838076"/>
              <a:gd name="connsiteY19" fmla="*/ 673100 h 6858000"/>
              <a:gd name="connsiteX20" fmla="*/ 3359 w 4838076"/>
              <a:gd name="connsiteY20" fmla="*/ 744537 h 6858000"/>
              <a:gd name="connsiteX21" fmla="*/ 11758 w 4838076"/>
              <a:gd name="connsiteY21" fmla="*/ 801687 h 6858000"/>
              <a:gd name="connsiteX22" fmla="*/ 23515 w 4838076"/>
              <a:gd name="connsiteY22" fmla="*/ 854075 h 6858000"/>
              <a:gd name="connsiteX23" fmla="*/ 38632 w 4838076"/>
              <a:gd name="connsiteY23" fmla="*/ 901700 h 6858000"/>
              <a:gd name="connsiteX24" fmla="*/ 55427 w 4838076"/>
              <a:gd name="connsiteY24" fmla="*/ 942975 h 6858000"/>
              <a:gd name="connsiteX25" fmla="*/ 75583 w 4838076"/>
              <a:gd name="connsiteY25" fmla="*/ 981075 h 6858000"/>
              <a:gd name="connsiteX26" fmla="*/ 95738 w 4838076"/>
              <a:gd name="connsiteY26" fmla="*/ 1017587 h 6858000"/>
              <a:gd name="connsiteX27" fmla="*/ 115893 w 4838076"/>
              <a:gd name="connsiteY27" fmla="*/ 1055687 h 6858000"/>
              <a:gd name="connsiteX28" fmla="*/ 134368 w 4838076"/>
              <a:gd name="connsiteY28" fmla="*/ 1095375 h 6858000"/>
              <a:gd name="connsiteX29" fmla="*/ 152844 w 4838076"/>
              <a:gd name="connsiteY29" fmla="*/ 1136650 h 6858000"/>
              <a:gd name="connsiteX30" fmla="*/ 167960 w 4838076"/>
              <a:gd name="connsiteY30" fmla="*/ 1182687 h 6858000"/>
              <a:gd name="connsiteX31" fmla="*/ 178038 w 4838076"/>
              <a:gd name="connsiteY31" fmla="*/ 1235075 h 6858000"/>
              <a:gd name="connsiteX32" fmla="*/ 188115 w 4838076"/>
              <a:gd name="connsiteY32" fmla="*/ 1295400 h 6858000"/>
              <a:gd name="connsiteX33" fmla="*/ 189795 w 4838076"/>
              <a:gd name="connsiteY33" fmla="*/ 1363662 h 6858000"/>
              <a:gd name="connsiteX34" fmla="*/ 188115 w 4838076"/>
              <a:gd name="connsiteY34" fmla="*/ 1431925 h 6858000"/>
              <a:gd name="connsiteX35" fmla="*/ 178038 w 4838076"/>
              <a:gd name="connsiteY35" fmla="*/ 1492250 h 6858000"/>
              <a:gd name="connsiteX36" fmla="*/ 167960 w 4838076"/>
              <a:gd name="connsiteY36" fmla="*/ 1544637 h 6858000"/>
              <a:gd name="connsiteX37" fmla="*/ 152844 w 4838076"/>
              <a:gd name="connsiteY37" fmla="*/ 1589087 h 6858000"/>
              <a:gd name="connsiteX38" fmla="*/ 134368 w 4838076"/>
              <a:gd name="connsiteY38" fmla="*/ 1631950 h 6858000"/>
              <a:gd name="connsiteX39" fmla="*/ 115893 w 4838076"/>
              <a:gd name="connsiteY39" fmla="*/ 1671637 h 6858000"/>
              <a:gd name="connsiteX40" fmla="*/ 95738 w 4838076"/>
              <a:gd name="connsiteY40" fmla="*/ 1708150 h 6858000"/>
              <a:gd name="connsiteX41" fmla="*/ 75583 w 4838076"/>
              <a:gd name="connsiteY41" fmla="*/ 1743075 h 6858000"/>
              <a:gd name="connsiteX42" fmla="*/ 55427 w 4838076"/>
              <a:gd name="connsiteY42" fmla="*/ 1782762 h 6858000"/>
              <a:gd name="connsiteX43" fmla="*/ 38632 w 4838076"/>
              <a:gd name="connsiteY43" fmla="*/ 1824037 h 6858000"/>
              <a:gd name="connsiteX44" fmla="*/ 23515 w 4838076"/>
              <a:gd name="connsiteY44" fmla="*/ 1870075 h 6858000"/>
              <a:gd name="connsiteX45" fmla="*/ 11758 w 4838076"/>
              <a:gd name="connsiteY45" fmla="*/ 1922462 h 6858000"/>
              <a:gd name="connsiteX46" fmla="*/ 3359 w 4838076"/>
              <a:gd name="connsiteY46" fmla="*/ 1982787 h 6858000"/>
              <a:gd name="connsiteX47" fmla="*/ 0 w 4838076"/>
              <a:gd name="connsiteY47" fmla="*/ 2051050 h 6858000"/>
              <a:gd name="connsiteX48" fmla="*/ 3359 w 4838076"/>
              <a:gd name="connsiteY48" fmla="*/ 2119312 h 6858000"/>
              <a:gd name="connsiteX49" fmla="*/ 11758 w 4838076"/>
              <a:gd name="connsiteY49" fmla="*/ 2179637 h 6858000"/>
              <a:gd name="connsiteX50" fmla="*/ 23515 w 4838076"/>
              <a:gd name="connsiteY50" fmla="*/ 2232025 h 6858000"/>
              <a:gd name="connsiteX51" fmla="*/ 38632 w 4838076"/>
              <a:gd name="connsiteY51" fmla="*/ 2278062 h 6858000"/>
              <a:gd name="connsiteX52" fmla="*/ 55427 w 4838076"/>
              <a:gd name="connsiteY52" fmla="*/ 2319337 h 6858000"/>
              <a:gd name="connsiteX53" fmla="*/ 75583 w 4838076"/>
              <a:gd name="connsiteY53" fmla="*/ 2359025 h 6858000"/>
              <a:gd name="connsiteX54" fmla="*/ 95738 w 4838076"/>
              <a:gd name="connsiteY54" fmla="*/ 2395537 h 6858000"/>
              <a:gd name="connsiteX55" fmla="*/ 115893 w 4838076"/>
              <a:gd name="connsiteY55" fmla="*/ 2433637 h 6858000"/>
              <a:gd name="connsiteX56" fmla="*/ 134368 w 4838076"/>
              <a:gd name="connsiteY56" fmla="*/ 2471737 h 6858000"/>
              <a:gd name="connsiteX57" fmla="*/ 152844 w 4838076"/>
              <a:gd name="connsiteY57" fmla="*/ 2513012 h 6858000"/>
              <a:gd name="connsiteX58" fmla="*/ 167960 w 4838076"/>
              <a:gd name="connsiteY58" fmla="*/ 2560637 h 6858000"/>
              <a:gd name="connsiteX59" fmla="*/ 178038 w 4838076"/>
              <a:gd name="connsiteY59" fmla="*/ 2613025 h 6858000"/>
              <a:gd name="connsiteX60" fmla="*/ 188115 w 4838076"/>
              <a:gd name="connsiteY60" fmla="*/ 2671762 h 6858000"/>
              <a:gd name="connsiteX61" fmla="*/ 189795 w 4838076"/>
              <a:gd name="connsiteY61" fmla="*/ 2741612 h 6858000"/>
              <a:gd name="connsiteX62" fmla="*/ 188115 w 4838076"/>
              <a:gd name="connsiteY62" fmla="*/ 2809875 h 6858000"/>
              <a:gd name="connsiteX63" fmla="*/ 178038 w 4838076"/>
              <a:gd name="connsiteY63" fmla="*/ 2868612 h 6858000"/>
              <a:gd name="connsiteX64" fmla="*/ 167960 w 4838076"/>
              <a:gd name="connsiteY64" fmla="*/ 2922587 h 6858000"/>
              <a:gd name="connsiteX65" fmla="*/ 152844 w 4838076"/>
              <a:gd name="connsiteY65" fmla="*/ 2967037 h 6858000"/>
              <a:gd name="connsiteX66" fmla="*/ 134368 w 4838076"/>
              <a:gd name="connsiteY66" fmla="*/ 3009900 h 6858000"/>
              <a:gd name="connsiteX67" fmla="*/ 115893 w 4838076"/>
              <a:gd name="connsiteY67" fmla="*/ 3046412 h 6858000"/>
              <a:gd name="connsiteX68" fmla="*/ 95738 w 4838076"/>
              <a:gd name="connsiteY68" fmla="*/ 3084512 h 6858000"/>
              <a:gd name="connsiteX69" fmla="*/ 75583 w 4838076"/>
              <a:gd name="connsiteY69" fmla="*/ 3121025 h 6858000"/>
              <a:gd name="connsiteX70" fmla="*/ 55427 w 4838076"/>
              <a:gd name="connsiteY70" fmla="*/ 3160712 h 6858000"/>
              <a:gd name="connsiteX71" fmla="*/ 38632 w 4838076"/>
              <a:gd name="connsiteY71" fmla="*/ 3201987 h 6858000"/>
              <a:gd name="connsiteX72" fmla="*/ 23515 w 4838076"/>
              <a:gd name="connsiteY72" fmla="*/ 3248025 h 6858000"/>
              <a:gd name="connsiteX73" fmla="*/ 11758 w 4838076"/>
              <a:gd name="connsiteY73" fmla="*/ 3300412 h 6858000"/>
              <a:gd name="connsiteX74" fmla="*/ 3359 w 4838076"/>
              <a:gd name="connsiteY74" fmla="*/ 3360737 h 6858000"/>
              <a:gd name="connsiteX75" fmla="*/ 0 w 4838076"/>
              <a:gd name="connsiteY75" fmla="*/ 3427412 h 6858000"/>
              <a:gd name="connsiteX76" fmla="*/ 3359 w 4838076"/>
              <a:gd name="connsiteY76" fmla="*/ 3497262 h 6858000"/>
              <a:gd name="connsiteX77" fmla="*/ 11758 w 4838076"/>
              <a:gd name="connsiteY77" fmla="*/ 3557587 h 6858000"/>
              <a:gd name="connsiteX78" fmla="*/ 23515 w 4838076"/>
              <a:gd name="connsiteY78" fmla="*/ 3609975 h 6858000"/>
              <a:gd name="connsiteX79" fmla="*/ 38632 w 4838076"/>
              <a:gd name="connsiteY79" fmla="*/ 3656012 h 6858000"/>
              <a:gd name="connsiteX80" fmla="*/ 55427 w 4838076"/>
              <a:gd name="connsiteY80" fmla="*/ 3697287 h 6858000"/>
              <a:gd name="connsiteX81" fmla="*/ 75583 w 4838076"/>
              <a:gd name="connsiteY81" fmla="*/ 3736975 h 6858000"/>
              <a:gd name="connsiteX82" fmla="*/ 115893 w 4838076"/>
              <a:gd name="connsiteY82" fmla="*/ 3811587 h 6858000"/>
              <a:gd name="connsiteX83" fmla="*/ 134368 w 4838076"/>
              <a:gd name="connsiteY83" fmla="*/ 3848100 h 6858000"/>
              <a:gd name="connsiteX84" fmla="*/ 152844 w 4838076"/>
              <a:gd name="connsiteY84" fmla="*/ 3890962 h 6858000"/>
              <a:gd name="connsiteX85" fmla="*/ 167960 w 4838076"/>
              <a:gd name="connsiteY85" fmla="*/ 3935412 h 6858000"/>
              <a:gd name="connsiteX86" fmla="*/ 178038 w 4838076"/>
              <a:gd name="connsiteY86" fmla="*/ 3987800 h 6858000"/>
              <a:gd name="connsiteX87" fmla="*/ 188115 w 4838076"/>
              <a:gd name="connsiteY87" fmla="*/ 4048125 h 6858000"/>
              <a:gd name="connsiteX88" fmla="*/ 189795 w 4838076"/>
              <a:gd name="connsiteY88" fmla="*/ 4116387 h 6858000"/>
              <a:gd name="connsiteX89" fmla="*/ 188115 w 4838076"/>
              <a:gd name="connsiteY89" fmla="*/ 4186237 h 6858000"/>
              <a:gd name="connsiteX90" fmla="*/ 178038 w 4838076"/>
              <a:gd name="connsiteY90" fmla="*/ 4244975 h 6858000"/>
              <a:gd name="connsiteX91" fmla="*/ 167960 w 4838076"/>
              <a:gd name="connsiteY91" fmla="*/ 4297362 h 6858000"/>
              <a:gd name="connsiteX92" fmla="*/ 152844 w 4838076"/>
              <a:gd name="connsiteY92" fmla="*/ 4343400 h 6858000"/>
              <a:gd name="connsiteX93" fmla="*/ 134368 w 4838076"/>
              <a:gd name="connsiteY93" fmla="*/ 4386262 h 6858000"/>
              <a:gd name="connsiteX94" fmla="*/ 115893 w 4838076"/>
              <a:gd name="connsiteY94" fmla="*/ 4424362 h 6858000"/>
              <a:gd name="connsiteX95" fmla="*/ 75583 w 4838076"/>
              <a:gd name="connsiteY95" fmla="*/ 4498975 h 6858000"/>
              <a:gd name="connsiteX96" fmla="*/ 55427 w 4838076"/>
              <a:gd name="connsiteY96" fmla="*/ 4537075 h 6858000"/>
              <a:gd name="connsiteX97" fmla="*/ 38632 w 4838076"/>
              <a:gd name="connsiteY97" fmla="*/ 4579937 h 6858000"/>
              <a:gd name="connsiteX98" fmla="*/ 23515 w 4838076"/>
              <a:gd name="connsiteY98" fmla="*/ 4625975 h 6858000"/>
              <a:gd name="connsiteX99" fmla="*/ 11758 w 4838076"/>
              <a:gd name="connsiteY99" fmla="*/ 4678362 h 6858000"/>
              <a:gd name="connsiteX100" fmla="*/ 3359 w 4838076"/>
              <a:gd name="connsiteY100" fmla="*/ 4738687 h 6858000"/>
              <a:gd name="connsiteX101" fmla="*/ 0 w 4838076"/>
              <a:gd name="connsiteY101" fmla="*/ 4806950 h 6858000"/>
              <a:gd name="connsiteX102" fmla="*/ 3359 w 4838076"/>
              <a:gd name="connsiteY102" fmla="*/ 4875212 h 6858000"/>
              <a:gd name="connsiteX103" fmla="*/ 11758 w 4838076"/>
              <a:gd name="connsiteY103" fmla="*/ 4935537 h 6858000"/>
              <a:gd name="connsiteX104" fmla="*/ 23515 w 4838076"/>
              <a:gd name="connsiteY104" fmla="*/ 4987925 h 6858000"/>
              <a:gd name="connsiteX105" fmla="*/ 38632 w 4838076"/>
              <a:gd name="connsiteY105" fmla="*/ 5033962 h 6858000"/>
              <a:gd name="connsiteX106" fmla="*/ 55427 w 4838076"/>
              <a:gd name="connsiteY106" fmla="*/ 5075237 h 6858000"/>
              <a:gd name="connsiteX107" fmla="*/ 75583 w 4838076"/>
              <a:gd name="connsiteY107" fmla="*/ 5114925 h 6858000"/>
              <a:gd name="connsiteX108" fmla="*/ 95738 w 4838076"/>
              <a:gd name="connsiteY108" fmla="*/ 5149850 h 6858000"/>
              <a:gd name="connsiteX109" fmla="*/ 115893 w 4838076"/>
              <a:gd name="connsiteY109" fmla="*/ 5186362 h 6858000"/>
              <a:gd name="connsiteX110" fmla="*/ 134368 w 4838076"/>
              <a:gd name="connsiteY110" fmla="*/ 5226050 h 6858000"/>
              <a:gd name="connsiteX111" fmla="*/ 152844 w 4838076"/>
              <a:gd name="connsiteY111" fmla="*/ 5268912 h 6858000"/>
              <a:gd name="connsiteX112" fmla="*/ 167960 w 4838076"/>
              <a:gd name="connsiteY112" fmla="*/ 5313362 h 6858000"/>
              <a:gd name="connsiteX113" fmla="*/ 178038 w 4838076"/>
              <a:gd name="connsiteY113" fmla="*/ 5365750 h 6858000"/>
              <a:gd name="connsiteX114" fmla="*/ 188115 w 4838076"/>
              <a:gd name="connsiteY114" fmla="*/ 5426075 h 6858000"/>
              <a:gd name="connsiteX115" fmla="*/ 189795 w 4838076"/>
              <a:gd name="connsiteY115" fmla="*/ 5494337 h 6858000"/>
              <a:gd name="connsiteX116" fmla="*/ 188115 w 4838076"/>
              <a:gd name="connsiteY116" fmla="*/ 5562600 h 6858000"/>
              <a:gd name="connsiteX117" fmla="*/ 178038 w 4838076"/>
              <a:gd name="connsiteY117" fmla="*/ 5622925 h 6858000"/>
              <a:gd name="connsiteX118" fmla="*/ 167960 w 4838076"/>
              <a:gd name="connsiteY118" fmla="*/ 5675312 h 6858000"/>
              <a:gd name="connsiteX119" fmla="*/ 152844 w 4838076"/>
              <a:gd name="connsiteY119" fmla="*/ 5721350 h 6858000"/>
              <a:gd name="connsiteX120" fmla="*/ 134368 w 4838076"/>
              <a:gd name="connsiteY120" fmla="*/ 5762625 h 6858000"/>
              <a:gd name="connsiteX121" fmla="*/ 115893 w 4838076"/>
              <a:gd name="connsiteY121" fmla="*/ 5802312 h 6858000"/>
              <a:gd name="connsiteX122" fmla="*/ 95738 w 4838076"/>
              <a:gd name="connsiteY122" fmla="*/ 5840412 h 6858000"/>
              <a:gd name="connsiteX123" fmla="*/ 75583 w 4838076"/>
              <a:gd name="connsiteY123" fmla="*/ 5876925 h 6858000"/>
              <a:gd name="connsiteX124" fmla="*/ 55427 w 4838076"/>
              <a:gd name="connsiteY124" fmla="*/ 5915025 h 6858000"/>
              <a:gd name="connsiteX125" fmla="*/ 38632 w 4838076"/>
              <a:gd name="connsiteY125" fmla="*/ 5956300 h 6858000"/>
              <a:gd name="connsiteX126" fmla="*/ 23515 w 4838076"/>
              <a:gd name="connsiteY126" fmla="*/ 6003925 h 6858000"/>
              <a:gd name="connsiteX127" fmla="*/ 11758 w 4838076"/>
              <a:gd name="connsiteY127" fmla="*/ 6056312 h 6858000"/>
              <a:gd name="connsiteX128" fmla="*/ 3359 w 4838076"/>
              <a:gd name="connsiteY128" fmla="*/ 6113462 h 6858000"/>
              <a:gd name="connsiteX129" fmla="*/ 0 w 4838076"/>
              <a:gd name="connsiteY129" fmla="*/ 6183312 h 6858000"/>
              <a:gd name="connsiteX130" fmla="*/ 3359 w 4838076"/>
              <a:gd name="connsiteY130" fmla="*/ 6251575 h 6858000"/>
              <a:gd name="connsiteX131" fmla="*/ 11758 w 4838076"/>
              <a:gd name="connsiteY131" fmla="*/ 6311900 h 6858000"/>
              <a:gd name="connsiteX132" fmla="*/ 23515 w 4838076"/>
              <a:gd name="connsiteY132" fmla="*/ 6361112 h 6858000"/>
              <a:gd name="connsiteX133" fmla="*/ 38632 w 4838076"/>
              <a:gd name="connsiteY133" fmla="*/ 6407150 h 6858000"/>
              <a:gd name="connsiteX134" fmla="*/ 55427 w 4838076"/>
              <a:gd name="connsiteY134" fmla="*/ 6448425 h 6858000"/>
              <a:gd name="connsiteX135" fmla="*/ 73903 w 4838076"/>
              <a:gd name="connsiteY135" fmla="*/ 6488112 h 6858000"/>
              <a:gd name="connsiteX136" fmla="*/ 92379 w 4838076"/>
              <a:gd name="connsiteY136" fmla="*/ 6523037 h 6858000"/>
              <a:gd name="connsiteX137" fmla="*/ 112534 w 4838076"/>
              <a:gd name="connsiteY137" fmla="*/ 6561137 h 6858000"/>
              <a:gd name="connsiteX138" fmla="*/ 132689 w 4838076"/>
              <a:gd name="connsiteY138" fmla="*/ 6597650 h 6858000"/>
              <a:gd name="connsiteX139" fmla="*/ 149485 w 4838076"/>
              <a:gd name="connsiteY139" fmla="*/ 6640512 h 6858000"/>
              <a:gd name="connsiteX140" fmla="*/ 166281 w 4838076"/>
              <a:gd name="connsiteY140" fmla="*/ 6683375 h 6858000"/>
              <a:gd name="connsiteX141" fmla="*/ 176358 w 4838076"/>
              <a:gd name="connsiteY141" fmla="*/ 6735762 h 6858000"/>
              <a:gd name="connsiteX142" fmla="*/ 184756 w 4838076"/>
              <a:gd name="connsiteY142" fmla="*/ 6791325 h 6858000"/>
              <a:gd name="connsiteX143" fmla="*/ 189795 w 4838076"/>
              <a:gd name="connsiteY143" fmla="*/ 6858000 h 6858000"/>
              <a:gd name="connsiteX144" fmla="*/ 334173 w 4838076"/>
              <a:gd name="connsiteY144" fmla="*/ 6858000 h 6858000"/>
              <a:gd name="connsiteX145" fmla="*/ 334174 w 4838076"/>
              <a:gd name="connsiteY145" fmla="*/ 6858000 h 6858000"/>
              <a:gd name="connsiteX146" fmla="*/ 3459219 w 4838076"/>
              <a:gd name="connsiteY146" fmla="*/ 6858000 h 6858000"/>
              <a:gd name="connsiteX147" fmla="*/ 4417162 w 4838076"/>
              <a:gd name="connsiteY147" fmla="*/ 6858000 h 6858000"/>
              <a:gd name="connsiteX148" fmla="*/ 4838076 w 4838076"/>
              <a:gd name="connsiteY148"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Lst>
            <a:rect l="l" t="t" r="r" b="b"/>
            <a:pathLst>
              <a:path w="4838076" h="6858000">
                <a:moveTo>
                  <a:pt x="4838076" y="0"/>
                </a:moveTo>
                <a:lnTo>
                  <a:pt x="4417162" y="0"/>
                </a:lnTo>
                <a:lnTo>
                  <a:pt x="3459219" y="0"/>
                </a:lnTo>
                <a:lnTo>
                  <a:pt x="334174" y="0"/>
                </a:lnTo>
                <a:lnTo>
                  <a:pt x="334173" y="0"/>
                </a:lnTo>
                <a:lnTo>
                  <a:pt x="189795" y="0"/>
                </a:lnTo>
                <a:lnTo>
                  <a:pt x="184756" y="66675"/>
                </a:lnTo>
                <a:lnTo>
                  <a:pt x="176358" y="122237"/>
                </a:lnTo>
                <a:lnTo>
                  <a:pt x="166281" y="174625"/>
                </a:lnTo>
                <a:lnTo>
                  <a:pt x="149485" y="217487"/>
                </a:lnTo>
                <a:lnTo>
                  <a:pt x="132689" y="260350"/>
                </a:lnTo>
                <a:lnTo>
                  <a:pt x="112534" y="296862"/>
                </a:lnTo>
                <a:lnTo>
                  <a:pt x="92379" y="334962"/>
                </a:lnTo>
                <a:lnTo>
                  <a:pt x="73903" y="369887"/>
                </a:lnTo>
                <a:lnTo>
                  <a:pt x="55427" y="409575"/>
                </a:lnTo>
                <a:lnTo>
                  <a:pt x="38632" y="450850"/>
                </a:lnTo>
                <a:lnTo>
                  <a:pt x="23515" y="496887"/>
                </a:lnTo>
                <a:lnTo>
                  <a:pt x="11758" y="546100"/>
                </a:lnTo>
                <a:lnTo>
                  <a:pt x="3359" y="606425"/>
                </a:lnTo>
                <a:lnTo>
                  <a:pt x="0" y="673100"/>
                </a:lnTo>
                <a:lnTo>
                  <a:pt x="3359" y="744537"/>
                </a:lnTo>
                <a:lnTo>
                  <a:pt x="11758" y="801687"/>
                </a:lnTo>
                <a:lnTo>
                  <a:pt x="23515" y="854075"/>
                </a:lnTo>
                <a:lnTo>
                  <a:pt x="38632" y="901700"/>
                </a:lnTo>
                <a:lnTo>
                  <a:pt x="55427" y="942975"/>
                </a:lnTo>
                <a:lnTo>
                  <a:pt x="75583" y="981075"/>
                </a:lnTo>
                <a:lnTo>
                  <a:pt x="95738" y="1017587"/>
                </a:lnTo>
                <a:lnTo>
                  <a:pt x="115893" y="1055687"/>
                </a:lnTo>
                <a:lnTo>
                  <a:pt x="134368" y="1095375"/>
                </a:lnTo>
                <a:lnTo>
                  <a:pt x="152844" y="1136650"/>
                </a:lnTo>
                <a:lnTo>
                  <a:pt x="167960" y="1182687"/>
                </a:lnTo>
                <a:lnTo>
                  <a:pt x="178038" y="1235075"/>
                </a:lnTo>
                <a:lnTo>
                  <a:pt x="188115" y="1295400"/>
                </a:lnTo>
                <a:lnTo>
                  <a:pt x="189795" y="1363662"/>
                </a:lnTo>
                <a:lnTo>
                  <a:pt x="188115" y="1431925"/>
                </a:lnTo>
                <a:lnTo>
                  <a:pt x="178038" y="1492250"/>
                </a:lnTo>
                <a:lnTo>
                  <a:pt x="167960" y="1544637"/>
                </a:lnTo>
                <a:lnTo>
                  <a:pt x="152844" y="1589087"/>
                </a:lnTo>
                <a:lnTo>
                  <a:pt x="134368" y="1631950"/>
                </a:lnTo>
                <a:lnTo>
                  <a:pt x="115893" y="1671637"/>
                </a:lnTo>
                <a:lnTo>
                  <a:pt x="95738" y="1708150"/>
                </a:lnTo>
                <a:lnTo>
                  <a:pt x="75583" y="1743075"/>
                </a:lnTo>
                <a:lnTo>
                  <a:pt x="55427" y="1782762"/>
                </a:lnTo>
                <a:lnTo>
                  <a:pt x="38632" y="1824037"/>
                </a:lnTo>
                <a:lnTo>
                  <a:pt x="23515" y="1870075"/>
                </a:lnTo>
                <a:lnTo>
                  <a:pt x="11758" y="1922462"/>
                </a:lnTo>
                <a:lnTo>
                  <a:pt x="3359" y="1982787"/>
                </a:lnTo>
                <a:lnTo>
                  <a:pt x="0" y="2051050"/>
                </a:lnTo>
                <a:lnTo>
                  <a:pt x="3359" y="2119312"/>
                </a:lnTo>
                <a:lnTo>
                  <a:pt x="11758" y="2179637"/>
                </a:lnTo>
                <a:lnTo>
                  <a:pt x="23515" y="2232025"/>
                </a:lnTo>
                <a:lnTo>
                  <a:pt x="38632" y="2278062"/>
                </a:lnTo>
                <a:lnTo>
                  <a:pt x="55427" y="2319337"/>
                </a:lnTo>
                <a:lnTo>
                  <a:pt x="75583" y="2359025"/>
                </a:lnTo>
                <a:lnTo>
                  <a:pt x="95738" y="2395537"/>
                </a:lnTo>
                <a:lnTo>
                  <a:pt x="115893" y="2433637"/>
                </a:lnTo>
                <a:lnTo>
                  <a:pt x="134368" y="2471737"/>
                </a:lnTo>
                <a:lnTo>
                  <a:pt x="152844" y="2513012"/>
                </a:lnTo>
                <a:lnTo>
                  <a:pt x="167960" y="2560637"/>
                </a:lnTo>
                <a:lnTo>
                  <a:pt x="178038" y="2613025"/>
                </a:lnTo>
                <a:lnTo>
                  <a:pt x="188115" y="2671762"/>
                </a:lnTo>
                <a:lnTo>
                  <a:pt x="189795" y="2741612"/>
                </a:lnTo>
                <a:lnTo>
                  <a:pt x="188115" y="2809875"/>
                </a:lnTo>
                <a:lnTo>
                  <a:pt x="178038" y="2868612"/>
                </a:lnTo>
                <a:lnTo>
                  <a:pt x="167960" y="2922587"/>
                </a:lnTo>
                <a:lnTo>
                  <a:pt x="152844" y="2967037"/>
                </a:lnTo>
                <a:lnTo>
                  <a:pt x="134368" y="3009900"/>
                </a:lnTo>
                <a:lnTo>
                  <a:pt x="115893" y="3046412"/>
                </a:lnTo>
                <a:lnTo>
                  <a:pt x="95738" y="3084512"/>
                </a:lnTo>
                <a:lnTo>
                  <a:pt x="75583" y="3121025"/>
                </a:lnTo>
                <a:lnTo>
                  <a:pt x="55427" y="3160712"/>
                </a:lnTo>
                <a:lnTo>
                  <a:pt x="38632" y="3201987"/>
                </a:lnTo>
                <a:lnTo>
                  <a:pt x="23515" y="3248025"/>
                </a:lnTo>
                <a:lnTo>
                  <a:pt x="11758" y="3300412"/>
                </a:lnTo>
                <a:lnTo>
                  <a:pt x="3359" y="3360737"/>
                </a:lnTo>
                <a:lnTo>
                  <a:pt x="0" y="3427412"/>
                </a:lnTo>
                <a:lnTo>
                  <a:pt x="3359" y="3497262"/>
                </a:lnTo>
                <a:lnTo>
                  <a:pt x="11758" y="3557587"/>
                </a:lnTo>
                <a:lnTo>
                  <a:pt x="23515" y="3609975"/>
                </a:lnTo>
                <a:lnTo>
                  <a:pt x="38632" y="3656012"/>
                </a:lnTo>
                <a:lnTo>
                  <a:pt x="55427" y="3697287"/>
                </a:lnTo>
                <a:lnTo>
                  <a:pt x="75583" y="3736975"/>
                </a:lnTo>
                <a:lnTo>
                  <a:pt x="115893" y="3811587"/>
                </a:lnTo>
                <a:lnTo>
                  <a:pt x="134368" y="3848100"/>
                </a:lnTo>
                <a:lnTo>
                  <a:pt x="152844" y="3890962"/>
                </a:lnTo>
                <a:lnTo>
                  <a:pt x="167960" y="3935412"/>
                </a:lnTo>
                <a:lnTo>
                  <a:pt x="178038" y="3987800"/>
                </a:lnTo>
                <a:lnTo>
                  <a:pt x="188115" y="4048125"/>
                </a:lnTo>
                <a:lnTo>
                  <a:pt x="189795" y="4116387"/>
                </a:lnTo>
                <a:lnTo>
                  <a:pt x="188115" y="4186237"/>
                </a:lnTo>
                <a:lnTo>
                  <a:pt x="178038" y="4244975"/>
                </a:lnTo>
                <a:lnTo>
                  <a:pt x="167960" y="4297362"/>
                </a:lnTo>
                <a:lnTo>
                  <a:pt x="152844" y="4343400"/>
                </a:lnTo>
                <a:lnTo>
                  <a:pt x="134368" y="4386262"/>
                </a:lnTo>
                <a:lnTo>
                  <a:pt x="115893" y="4424362"/>
                </a:lnTo>
                <a:lnTo>
                  <a:pt x="75583" y="4498975"/>
                </a:lnTo>
                <a:lnTo>
                  <a:pt x="55427" y="4537075"/>
                </a:lnTo>
                <a:lnTo>
                  <a:pt x="38632" y="4579937"/>
                </a:lnTo>
                <a:lnTo>
                  <a:pt x="23515" y="4625975"/>
                </a:lnTo>
                <a:lnTo>
                  <a:pt x="11758" y="4678362"/>
                </a:lnTo>
                <a:lnTo>
                  <a:pt x="3359" y="4738687"/>
                </a:lnTo>
                <a:lnTo>
                  <a:pt x="0" y="4806950"/>
                </a:lnTo>
                <a:lnTo>
                  <a:pt x="3359" y="4875212"/>
                </a:lnTo>
                <a:lnTo>
                  <a:pt x="11758" y="4935537"/>
                </a:lnTo>
                <a:lnTo>
                  <a:pt x="23515" y="4987925"/>
                </a:lnTo>
                <a:lnTo>
                  <a:pt x="38632" y="5033962"/>
                </a:lnTo>
                <a:lnTo>
                  <a:pt x="55427" y="5075237"/>
                </a:lnTo>
                <a:lnTo>
                  <a:pt x="75583" y="5114925"/>
                </a:lnTo>
                <a:lnTo>
                  <a:pt x="95738" y="5149850"/>
                </a:lnTo>
                <a:lnTo>
                  <a:pt x="115893" y="5186362"/>
                </a:lnTo>
                <a:lnTo>
                  <a:pt x="134368" y="5226050"/>
                </a:lnTo>
                <a:lnTo>
                  <a:pt x="152844" y="5268912"/>
                </a:lnTo>
                <a:lnTo>
                  <a:pt x="167960" y="5313362"/>
                </a:lnTo>
                <a:lnTo>
                  <a:pt x="178038" y="5365750"/>
                </a:lnTo>
                <a:lnTo>
                  <a:pt x="188115" y="5426075"/>
                </a:lnTo>
                <a:lnTo>
                  <a:pt x="189795" y="5494337"/>
                </a:lnTo>
                <a:lnTo>
                  <a:pt x="188115" y="5562600"/>
                </a:lnTo>
                <a:lnTo>
                  <a:pt x="178038" y="5622925"/>
                </a:lnTo>
                <a:lnTo>
                  <a:pt x="167960" y="5675312"/>
                </a:lnTo>
                <a:lnTo>
                  <a:pt x="152844" y="5721350"/>
                </a:lnTo>
                <a:lnTo>
                  <a:pt x="134368" y="5762625"/>
                </a:lnTo>
                <a:lnTo>
                  <a:pt x="115893" y="5802312"/>
                </a:lnTo>
                <a:lnTo>
                  <a:pt x="95738" y="5840412"/>
                </a:lnTo>
                <a:lnTo>
                  <a:pt x="75583" y="5876925"/>
                </a:lnTo>
                <a:lnTo>
                  <a:pt x="55427" y="5915025"/>
                </a:lnTo>
                <a:lnTo>
                  <a:pt x="38632" y="5956300"/>
                </a:lnTo>
                <a:lnTo>
                  <a:pt x="23515" y="6003925"/>
                </a:lnTo>
                <a:lnTo>
                  <a:pt x="11758" y="6056312"/>
                </a:lnTo>
                <a:lnTo>
                  <a:pt x="3359" y="6113462"/>
                </a:lnTo>
                <a:lnTo>
                  <a:pt x="0" y="6183312"/>
                </a:lnTo>
                <a:lnTo>
                  <a:pt x="3359" y="6251575"/>
                </a:lnTo>
                <a:lnTo>
                  <a:pt x="11758" y="6311900"/>
                </a:lnTo>
                <a:lnTo>
                  <a:pt x="23515" y="6361112"/>
                </a:lnTo>
                <a:lnTo>
                  <a:pt x="38632" y="6407150"/>
                </a:lnTo>
                <a:lnTo>
                  <a:pt x="55427" y="6448425"/>
                </a:lnTo>
                <a:lnTo>
                  <a:pt x="73903" y="6488112"/>
                </a:lnTo>
                <a:lnTo>
                  <a:pt x="92379" y="6523037"/>
                </a:lnTo>
                <a:lnTo>
                  <a:pt x="112534" y="6561137"/>
                </a:lnTo>
                <a:lnTo>
                  <a:pt x="132689" y="6597650"/>
                </a:lnTo>
                <a:lnTo>
                  <a:pt x="149485" y="6640512"/>
                </a:lnTo>
                <a:lnTo>
                  <a:pt x="166281" y="6683375"/>
                </a:lnTo>
                <a:lnTo>
                  <a:pt x="176358" y="6735762"/>
                </a:lnTo>
                <a:lnTo>
                  <a:pt x="184756" y="6791325"/>
                </a:lnTo>
                <a:lnTo>
                  <a:pt x="189795" y="6858000"/>
                </a:lnTo>
                <a:lnTo>
                  <a:pt x="334173" y="6858000"/>
                </a:lnTo>
                <a:lnTo>
                  <a:pt x="334174" y="6858000"/>
                </a:lnTo>
                <a:lnTo>
                  <a:pt x="3459219" y="6858000"/>
                </a:lnTo>
                <a:lnTo>
                  <a:pt x="4417162" y="6858000"/>
                </a:lnTo>
                <a:lnTo>
                  <a:pt x="4838076" y="6858000"/>
                </a:lnTo>
                <a:close/>
              </a:path>
            </a:pathLst>
          </a:custGeom>
          <a:solidFill>
            <a:schemeClr val="accent1">
              <a:lumMod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 name="Content Placeholder 1">
            <a:extLst>
              <a:ext uri="{FF2B5EF4-FFF2-40B4-BE49-F238E27FC236}">
                <a16:creationId xmlns:a16="http://schemas.microsoft.com/office/drawing/2014/main" id="{0511D49D-7AA4-067E-5E9D-7E2BB2906A3A}"/>
              </a:ext>
            </a:extLst>
          </p:cNvPr>
          <p:cNvSpPr txBox="1">
            <a:spLocks/>
          </p:cNvSpPr>
          <p:nvPr/>
        </p:nvSpPr>
        <p:spPr>
          <a:xfrm>
            <a:off x="765051" y="662400"/>
            <a:ext cx="3384000" cy="1492132"/>
          </a:xfrm>
        </p:spPr>
        <p:txBody>
          <a:bodyPr vert="horz" lIns="91440" tIns="45720" rIns="91440" bIns="45720" rtlCol="0" anchor="t"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0"/>
              </a:spcBef>
              <a:spcAft>
                <a:spcPts val="600"/>
              </a:spcAft>
            </a:pPr>
            <a:r>
              <a:rPr lang="en-US" sz="4400" kern="1200" dirty="0">
                <a:latin typeface="+mj-lt"/>
                <a:ea typeface="+mj-ea"/>
                <a:cs typeface="+mj-cs"/>
              </a:rPr>
              <a:t>Fragment Slow-Down</a:t>
            </a:r>
          </a:p>
        </p:txBody>
      </p:sp>
      <p:sp>
        <p:nvSpPr>
          <p:cNvPr id="2" name="Content Placeholder 1">
            <a:extLst>
              <a:ext uri="{FF2B5EF4-FFF2-40B4-BE49-F238E27FC236}">
                <a16:creationId xmlns:a16="http://schemas.microsoft.com/office/drawing/2014/main" id="{BB1231F9-B4BD-5AF0-B800-9619F22DED8A}"/>
              </a:ext>
            </a:extLst>
          </p:cNvPr>
          <p:cNvSpPr>
            <a:spLocks noGrp="1"/>
          </p:cNvSpPr>
          <p:nvPr>
            <p:ph idx="1"/>
          </p:nvPr>
        </p:nvSpPr>
        <p:spPr>
          <a:xfrm>
            <a:off x="765051" y="2286000"/>
            <a:ext cx="3384000" cy="3844800"/>
          </a:xfrm>
        </p:spPr>
        <p:txBody>
          <a:bodyPr vert="horz" wrap="square" lIns="91440" tIns="45720" rIns="91440" bIns="45720" rtlCol="0">
            <a:normAutofit/>
          </a:bodyPr>
          <a:lstStyle/>
          <a:p>
            <a:pPr indent="-228600">
              <a:buFont typeface="Arial" panose="020B0604020202020204" pitchFamily="34" charset="0"/>
              <a:buChar char="•"/>
            </a:pPr>
            <a:r>
              <a:rPr lang="en-US" sz="2000" dirty="0">
                <a:solidFill>
                  <a:schemeClr val="bg1">
                    <a:alpha val="60000"/>
                  </a:schemeClr>
                </a:solidFill>
              </a:rPr>
              <a:t>We have seen how the penetration (in the non-hydrodynamic region is affected by KE density, which depends upon fragment geometry and velocity. Fragments slow down as they pass through a medium and an initially lethal fragment becomes sub-lethal at a sufficient distance:</a:t>
            </a:r>
          </a:p>
          <a:p>
            <a:pPr indent="-228600">
              <a:buFont typeface="Arial" panose="020B0604020202020204" pitchFamily="34" charset="0"/>
              <a:buChar char="•"/>
            </a:pPr>
            <a:endParaRPr lang="en-US" sz="2000" dirty="0">
              <a:solidFill>
                <a:schemeClr val="bg1">
                  <a:alpha val="60000"/>
                </a:schemeClr>
              </a:solidFill>
            </a:endParaRPr>
          </a:p>
        </p:txBody>
      </p:sp>
      <p:pic>
        <p:nvPicPr>
          <p:cNvPr id="5" name="Picture 4" descr="Text, letter&#10;&#10;Description automatically generated">
            <a:extLst>
              <a:ext uri="{FF2B5EF4-FFF2-40B4-BE49-F238E27FC236}">
                <a16:creationId xmlns:a16="http://schemas.microsoft.com/office/drawing/2014/main" id="{4D16AB64-F083-E332-770B-8406A7A95569}"/>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4914102" y="277318"/>
            <a:ext cx="7079058" cy="4017364"/>
          </a:xfrm>
          <a:prstGeom prst="rect">
            <a:avLst/>
          </a:prstGeom>
        </p:spPr>
      </p:pic>
      <p:pic>
        <p:nvPicPr>
          <p:cNvPr id="7" name="Picture 6" descr="Diagram&#10;&#10;Description automatically generated">
            <a:extLst>
              <a:ext uri="{FF2B5EF4-FFF2-40B4-BE49-F238E27FC236}">
                <a16:creationId xmlns:a16="http://schemas.microsoft.com/office/drawing/2014/main" id="{4BE2FB2B-CF4F-BEC6-EB97-633F53B88C3B}"/>
              </a:ext>
            </a:extLst>
          </p:cNvPr>
          <p:cNvPicPr>
            <a:picLocks noChangeAspect="1"/>
          </p:cNvPicPr>
          <p:nvPr/>
        </p:nvPicPr>
        <p:blipFill>
          <a:blip r:embed="rId4"/>
          <a:stretch>
            <a:fillRect/>
          </a:stretch>
        </p:blipFill>
        <p:spPr>
          <a:xfrm>
            <a:off x="5603127" y="4572000"/>
            <a:ext cx="5622354" cy="1840043"/>
          </a:xfrm>
          <a:prstGeom prst="rect">
            <a:avLst/>
          </a:prstGeom>
        </p:spPr>
      </p:pic>
    </p:spTree>
    <p:extLst>
      <p:ext uri="{BB962C8B-B14F-4D97-AF65-F5344CB8AC3E}">
        <p14:creationId xmlns:p14="http://schemas.microsoft.com/office/powerpoint/2010/main" val="234431607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 name="Picture 2">
            <a:extLst>
              <a:ext uri="{FF2B5EF4-FFF2-40B4-BE49-F238E27FC236}">
                <a16:creationId xmlns:a16="http://schemas.microsoft.com/office/drawing/2014/main" id="{D767C71F-921C-A18A-77C7-949E536EF9CB}"/>
              </a:ext>
            </a:extLst>
          </p:cNvPr>
          <p:cNvPicPr>
            <a:picLocks noChangeAspect="1"/>
          </p:cNvPicPr>
          <p:nvPr/>
        </p:nvPicPr>
        <p:blipFill>
          <a:blip r:embed="rId3"/>
          <a:stretch>
            <a:fillRect/>
          </a:stretch>
        </p:blipFill>
        <p:spPr>
          <a:xfrm>
            <a:off x="643097" y="643467"/>
            <a:ext cx="7428088" cy="5571066"/>
          </a:xfrm>
          <a:prstGeom prst="rect">
            <a:avLst/>
          </a:prstGeom>
        </p:spPr>
      </p:pic>
      <p:graphicFrame>
        <p:nvGraphicFramePr>
          <p:cNvPr id="4" name="Table 4">
            <a:extLst>
              <a:ext uri="{FF2B5EF4-FFF2-40B4-BE49-F238E27FC236}">
                <a16:creationId xmlns:a16="http://schemas.microsoft.com/office/drawing/2014/main" id="{DD733D0A-8241-7145-BBE4-FD4590400817}"/>
              </a:ext>
            </a:extLst>
          </p:cNvPr>
          <p:cNvGraphicFramePr>
            <a:graphicFrameLocks noGrp="1"/>
          </p:cNvGraphicFramePr>
          <p:nvPr>
            <p:extLst>
              <p:ext uri="{D42A27DB-BD31-4B8C-83A1-F6EECF244321}">
                <p14:modId xmlns:p14="http://schemas.microsoft.com/office/powerpoint/2010/main" val="2849347905"/>
              </p:ext>
            </p:extLst>
          </p:nvPr>
        </p:nvGraphicFramePr>
        <p:xfrm>
          <a:off x="8402068" y="1508760"/>
          <a:ext cx="2982036" cy="3840480"/>
        </p:xfrm>
        <a:graphic>
          <a:graphicData uri="http://schemas.openxmlformats.org/drawingml/2006/table">
            <a:tbl>
              <a:tblPr firstRow="1" bandRow="1">
                <a:tableStyleId>{5C22544A-7EE6-4342-B048-85BDC9FD1C3A}</a:tableStyleId>
              </a:tblPr>
              <a:tblGrid>
                <a:gridCol w="1491018">
                  <a:extLst>
                    <a:ext uri="{9D8B030D-6E8A-4147-A177-3AD203B41FA5}">
                      <a16:colId xmlns:a16="http://schemas.microsoft.com/office/drawing/2014/main" val="2982580476"/>
                    </a:ext>
                  </a:extLst>
                </a:gridCol>
                <a:gridCol w="1491018">
                  <a:extLst>
                    <a:ext uri="{9D8B030D-6E8A-4147-A177-3AD203B41FA5}">
                      <a16:colId xmlns:a16="http://schemas.microsoft.com/office/drawing/2014/main" val="3047258824"/>
                    </a:ext>
                  </a:extLst>
                </a:gridCol>
              </a:tblGrid>
              <a:tr h="229660">
                <a:tc>
                  <a:txBody>
                    <a:bodyPr/>
                    <a:lstStyle/>
                    <a:p>
                      <a:r>
                        <a:rPr lang="en-US" dirty="0"/>
                        <a:t>Shape</a:t>
                      </a:r>
                    </a:p>
                  </a:txBody>
                  <a:tcPr/>
                </a:tc>
                <a:tc>
                  <a:txBody>
                    <a:bodyPr/>
                    <a:lstStyle/>
                    <a:p>
                      <a:r>
                        <a:rPr lang="en-US" dirty="0"/>
                        <a:t>Drag Coefficient (air)</a:t>
                      </a:r>
                    </a:p>
                  </a:txBody>
                  <a:tcPr/>
                </a:tc>
                <a:extLst>
                  <a:ext uri="{0D108BD9-81ED-4DB2-BD59-A6C34878D82A}">
                    <a16:rowId xmlns:a16="http://schemas.microsoft.com/office/drawing/2014/main" val="3212964656"/>
                  </a:ext>
                </a:extLst>
              </a:tr>
              <a:tr h="229660">
                <a:tc>
                  <a:txBody>
                    <a:bodyPr/>
                    <a:lstStyle/>
                    <a:p>
                      <a:r>
                        <a:rPr lang="en-US" dirty="0"/>
                        <a:t>Sphere</a:t>
                      </a:r>
                    </a:p>
                  </a:txBody>
                  <a:tcPr/>
                </a:tc>
                <a:tc>
                  <a:txBody>
                    <a:bodyPr/>
                    <a:lstStyle/>
                    <a:p>
                      <a:r>
                        <a:rPr lang="en-US" dirty="0"/>
                        <a:t>0.9</a:t>
                      </a:r>
                    </a:p>
                  </a:txBody>
                  <a:tcPr/>
                </a:tc>
                <a:extLst>
                  <a:ext uri="{0D108BD9-81ED-4DB2-BD59-A6C34878D82A}">
                    <a16:rowId xmlns:a16="http://schemas.microsoft.com/office/drawing/2014/main" val="3353898732"/>
                  </a:ext>
                </a:extLst>
              </a:tr>
              <a:tr h="229660">
                <a:tc>
                  <a:txBody>
                    <a:bodyPr/>
                    <a:lstStyle/>
                    <a:p>
                      <a:r>
                        <a:rPr lang="en-US" dirty="0"/>
                        <a:t>Cube (edge on, tumbling)</a:t>
                      </a:r>
                    </a:p>
                  </a:txBody>
                  <a:tcPr/>
                </a:tc>
                <a:tc>
                  <a:txBody>
                    <a:bodyPr/>
                    <a:lstStyle/>
                    <a:p>
                      <a:r>
                        <a:rPr lang="en-US" dirty="0"/>
                        <a:t>1.1</a:t>
                      </a:r>
                    </a:p>
                  </a:txBody>
                  <a:tcPr/>
                </a:tc>
                <a:extLst>
                  <a:ext uri="{0D108BD9-81ED-4DB2-BD59-A6C34878D82A}">
                    <a16:rowId xmlns:a16="http://schemas.microsoft.com/office/drawing/2014/main" val="2443473651"/>
                  </a:ext>
                </a:extLst>
              </a:tr>
              <a:tr h="317736">
                <a:tc>
                  <a:txBody>
                    <a:bodyPr/>
                    <a:lstStyle/>
                    <a:p>
                      <a:r>
                        <a:rPr lang="en-US" dirty="0"/>
                        <a:t>Cube (face-on, tumbling)</a:t>
                      </a:r>
                    </a:p>
                  </a:txBody>
                  <a:tcPr/>
                </a:tc>
                <a:tc>
                  <a:txBody>
                    <a:bodyPr/>
                    <a:lstStyle/>
                    <a:p>
                      <a:r>
                        <a:rPr lang="en-US" dirty="0"/>
                        <a:t>1.6</a:t>
                      </a:r>
                    </a:p>
                  </a:txBody>
                  <a:tcPr/>
                </a:tc>
                <a:extLst>
                  <a:ext uri="{0D108BD9-81ED-4DB2-BD59-A6C34878D82A}">
                    <a16:rowId xmlns:a16="http://schemas.microsoft.com/office/drawing/2014/main" val="3304321578"/>
                  </a:ext>
                </a:extLst>
              </a:tr>
              <a:tr h="229660">
                <a:tc>
                  <a:txBody>
                    <a:bodyPr/>
                    <a:lstStyle/>
                    <a:p>
                      <a:r>
                        <a:rPr lang="en-US" dirty="0"/>
                        <a:t>Cylinder (end-on)</a:t>
                      </a:r>
                    </a:p>
                  </a:txBody>
                  <a:tcPr/>
                </a:tc>
                <a:tc>
                  <a:txBody>
                    <a:bodyPr/>
                    <a:lstStyle/>
                    <a:p>
                      <a:r>
                        <a:rPr lang="en-US" dirty="0"/>
                        <a:t>1.7</a:t>
                      </a:r>
                    </a:p>
                  </a:txBody>
                  <a:tcPr/>
                </a:tc>
                <a:extLst>
                  <a:ext uri="{0D108BD9-81ED-4DB2-BD59-A6C34878D82A}">
                    <a16:rowId xmlns:a16="http://schemas.microsoft.com/office/drawing/2014/main" val="3612093462"/>
                  </a:ext>
                </a:extLst>
              </a:tr>
              <a:tr h="229660">
                <a:tc>
                  <a:txBody>
                    <a:bodyPr/>
                    <a:lstStyle/>
                    <a:p>
                      <a:r>
                        <a:rPr lang="en-US" dirty="0"/>
                        <a:t>(Cylinder (side-on)</a:t>
                      </a:r>
                    </a:p>
                  </a:txBody>
                  <a:tcPr/>
                </a:tc>
                <a:tc>
                  <a:txBody>
                    <a:bodyPr/>
                    <a:lstStyle/>
                    <a:p>
                      <a:r>
                        <a:rPr lang="en-US" dirty="0"/>
                        <a:t>1.2</a:t>
                      </a:r>
                    </a:p>
                  </a:txBody>
                  <a:tcPr/>
                </a:tc>
                <a:extLst>
                  <a:ext uri="{0D108BD9-81ED-4DB2-BD59-A6C34878D82A}">
                    <a16:rowId xmlns:a16="http://schemas.microsoft.com/office/drawing/2014/main" val="2048013172"/>
                  </a:ext>
                </a:extLst>
              </a:tr>
            </a:tbl>
          </a:graphicData>
        </a:graphic>
      </p:graphicFrame>
    </p:spTree>
    <p:extLst>
      <p:ext uri="{BB962C8B-B14F-4D97-AF65-F5344CB8AC3E}">
        <p14:creationId xmlns:p14="http://schemas.microsoft.com/office/powerpoint/2010/main" val="272604414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0" name="Freeform: Shape 9">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Freeform: Shape 15">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8" name="Isosceles Triangle 17">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3" name="Picture 2" descr="A white text with black text&#10;&#10;Description automatically generated">
            <a:extLst>
              <a:ext uri="{FF2B5EF4-FFF2-40B4-BE49-F238E27FC236}">
                <a16:creationId xmlns:a16="http://schemas.microsoft.com/office/drawing/2014/main" id="{C20EF0D4-0547-0DC2-332C-89F537894E12}"/>
              </a:ext>
            </a:extLst>
          </p:cNvPr>
          <p:cNvPicPr>
            <a:picLocks noChangeAspect="1"/>
          </p:cNvPicPr>
          <p:nvPr/>
        </p:nvPicPr>
        <p:blipFill>
          <a:blip r:embed="rId2"/>
          <a:stretch>
            <a:fillRect/>
          </a:stretch>
        </p:blipFill>
        <p:spPr>
          <a:xfrm>
            <a:off x="757980" y="1390333"/>
            <a:ext cx="10905066" cy="4416551"/>
          </a:xfrm>
          <a:prstGeom prst="rect">
            <a:avLst/>
          </a:prstGeom>
          <a:ln>
            <a:noFill/>
          </a:ln>
        </p:spPr>
      </p:pic>
      <p:sp>
        <p:nvSpPr>
          <p:cNvPr id="20" name="Isosceles Triangle 19">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ext Box 4">
            <a:extLst>
              <a:ext uri="{FF2B5EF4-FFF2-40B4-BE49-F238E27FC236}">
                <a16:creationId xmlns:a16="http://schemas.microsoft.com/office/drawing/2014/main" id="{FF3E6490-1B54-A434-3FF0-266D1B737FA9}"/>
              </a:ext>
            </a:extLst>
          </p:cNvPr>
          <p:cNvSpPr txBox="1">
            <a:spLocks noChangeArrowheads="1"/>
          </p:cNvSpPr>
          <p:nvPr/>
        </p:nvSpPr>
        <p:spPr bwMode="auto">
          <a:xfrm>
            <a:off x="1664534" y="109482"/>
            <a:ext cx="9890135" cy="972234"/>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b">
            <a:normAutofit/>
          </a:bodyPr>
          <a:lstStyle>
            <a:lvl1pPr>
              <a:spcBef>
                <a:spcPct val="20000"/>
              </a:spcBef>
              <a:buClr>
                <a:srgbClr val="B49B3E"/>
              </a:buClr>
              <a:buFont typeface="Wingdings" pitchFamily="2" charset="2"/>
              <a:buChar char="l"/>
              <a:defRPr sz="2100">
                <a:solidFill>
                  <a:schemeClr val="bg1"/>
                </a:solidFill>
                <a:latin typeface="Arial" panose="020B0604020202020204" pitchFamily="34" charset="0"/>
                <a:ea typeface="ＭＳ Ｐゴシック" panose="020B0600070205080204" pitchFamily="34" charset="-128"/>
              </a:defRPr>
            </a:lvl1pPr>
            <a:lvl2pPr marL="742950" indent="-285750">
              <a:spcBef>
                <a:spcPct val="20000"/>
              </a:spcBef>
              <a:buClr>
                <a:srgbClr val="C0C0C0"/>
              </a:buClr>
              <a:buFont typeface="Wingdings" pitchFamily="2" charset="2"/>
              <a:buChar char="l"/>
              <a:defRPr>
                <a:solidFill>
                  <a:srgbClr val="EBD447"/>
                </a:solidFill>
                <a:latin typeface="Arial" panose="020B0604020202020204" pitchFamily="34" charset="0"/>
                <a:ea typeface="ＭＳ Ｐゴシック" panose="020B0600070205080204" pitchFamily="34" charset="-128"/>
              </a:defRPr>
            </a:lvl2pPr>
            <a:lvl3pPr marL="11430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3pPr>
            <a:lvl4pPr marL="16002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4pPr>
            <a:lvl5pPr marL="20574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9pPr>
          </a:lstStyle>
          <a:p>
            <a:pPr marL="0" marR="0" lvl="0" indent="0" algn="l" defTabSz="914400" rtl="0" eaLnBrk="1" fontAlgn="auto" latinLnBrk="0" hangingPunct="1">
              <a:lnSpc>
                <a:spcPct val="90000"/>
              </a:lnSpc>
              <a:spcBef>
                <a:spcPct val="0"/>
              </a:spcBef>
              <a:spcAft>
                <a:spcPts val="600"/>
              </a:spcAft>
              <a:buClrTx/>
              <a:buSzTx/>
              <a:buFont typeface="Wingdings" pitchFamily="2" charset="2"/>
              <a:buNone/>
              <a:tabLst/>
              <a:defRPr/>
            </a:pPr>
            <a:r>
              <a:rPr kumimoji="0" lang="en-US" altLang="en-US" sz="4800" b="1" i="0" u="none" strike="noStrike" kern="1200" cap="none" spc="0" normalizeH="0" baseline="0" noProof="0" dirty="0">
                <a:ln>
                  <a:noFill/>
                </a:ln>
                <a:solidFill>
                  <a:prstClr val="black"/>
                </a:solidFill>
                <a:effectLst/>
                <a:uLnTx/>
                <a:uFillTx/>
                <a:latin typeface="Calibri Light" panose="020F0302020204030204"/>
                <a:ea typeface="ＭＳ Ｐゴシック" panose="020B0600070205080204" pitchFamily="34" charset="-128"/>
                <a:cs typeface="+mn-cs"/>
              </a:rPr>
              <a:t> But what’s wrong with Gurney?</a:t>
            </a:r>
          </a:p>
        </p:txBody>
      </p:sp>
    </p:spTree>
    <p:extLst>
      <p:ext uri="{BB962C8B-B14F-4D97-AF65-F5344CB8AC3E}">
        <p14:creationId xmlns:p14="http://schemas.microsoft.com/office/powerpoint/2010/main" val="148213750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B7817-F93A-3901-BACC-3A5182FFFD33}"/>
              </a:ext>
            </a:extLst>
          </p:cNvPr>
          <p:cNvSpPr>
            <a:spLocks noGrp="1"/>
          </p:cNvSpPr>
          <p:nvPr>
            <p:ph type="title"/>
          </p:nvPr>
        </p:nvSpPr>
        <p:spPr/>
        <p:txBody>
          <a:bodyPr/>
          <a:lstStyle/>
          <a:p>
            <a:r>
              <a:rPr lang="en-US" dirty="0"/>
              <a:t>Types of Fragmentation</a:t>
            </a:r>
          </a:p>
        </p:txBody>
      </p:sp>
      <p:sp>
        <p:nvSpPr>
          <p:cNvPr id="3" name="Content Placeholder 2">
            <a:extLst>
              <a:ext uri="{FF2B5EF4-FFF2-40B4-BE49-F238E27FC236}">
                <a16:creationId xmlns:a16="http://schemas.microsoft.com/office/drawing/2014/main" id="{881DE31B-CCC2-F8A3-DC74-39907B28293E}"/>
              </a:ext>
            </a:extLst>
          </p:cNvPr>
          <p:cNvSpPr>
            <a:spLocks noGrp="1"/>
          </p:cNvSpPr>
          <p:nvPr>
            <p:ph sz="half" idx="1"/>
          </p:nvPr>
        </p:nvSpPr>
        <p:spPr>
          <a:xfrm>
            <a:off x="838199" y="1825625"/>
            <a:ext cx="10515599" cy="4351338"/>
          </a:xfrm>
        </p:spPr>
        <p:txBody>
          <a:bodyPr>
            <a:normAutofit/>
          </a:bodyPr>
          <a:lstStyle/>
          <a:p>
            <a:r>
              <a:rPr lang="en-US" sz="2400" dirty="0"/>
              <a:t>Natural</a:t>
            </a:r>
          </a:p>
          <a:p>
            <a:pPr lvl="1"/>
            <a:r>
              <a:rPr lang="en-US" sz="2000" dirty="0"/>
              <a:t>Fragmentation distribution – Neville Mott</a:t>
            </a:r>
          </a:p>
          <a:p>
            <a:pPr lvl="1"/>
            <a:r>
              <a:rPr lang="en-US" sz="2000" dirty="0"/>
              <a:t>Ductility and thickness of case important</a:t>
            </a:r>
          </a:p>
          <a:p>
            <a:pPr lvl="1"/>
            <a:r>
              <a:rPr lang="en-US" sz="2000" dirty="0"/>
              <a:t>Artillery, mortars </a:t>
            </a:r>
            <a:r>
              <a:rPr lang="en-US" sz="2000" dirty="0" err="1"/>
              <a:t>etc</a:t>
            </a:r>
            <a:endParaRPr lang="en-US" sz="2000" dirty="0"/>
          </a:p>
          <a:p>
            <a:pPr lvl="1"/>
            <a:r>
              <a:rPr lang="en-US" sz="2000" dirty="0"/>
              <a:t>Unpredictable kinetic energy distribution</a:t>
            </a:r>
          </a:p>
          <a:p>
            <a:r>
              <a:rPr lang="en-US" sz="2400" dirty="0"/>
              <a:t>Controlled</a:t>
            </a:r>
          </a:p>
          <a:p>
            <a:pPr lvl="1"/>
            <a:r>
              <a:rPr lang="en-US" sz="2000" dirty="0"/>
              <a:t>Case liners, case etching </a:t>
            </a:r>
            <a:r>
              <a:rPr lang="en-US" sz="2000" dirty="0" err="1"/>
              <a:t>etc</a:t>
            </a:r>
            <a:r>
              <a:rPr lang="en-US" sz="2000" dirty="0"/>
              <a:t> to create fragmentation of predictable kinetic energy density</a:t>
            </a:r>
          </a:p>
          <a:p>
            <a:pPr lvl="1"/>
            <a:r>
              <a:rPr lang="en-US" sz="2000" dirty="0"/>
              <a:t>Think of the pineapple grenade!</a:t>
            </a:r>
          </a:p>
          <a:p>
            <a:r>
              <a:rPr lang="en-US" sz="2400" dirty="0"/>
              <a:t>Pre-Formed</a:t>
            </a:r>
          </a:p>
          <a:p>
            <a:pPr lvl="1"/>
            <a:r>
              <a:rPr lang="en-US" sz="2000" dirty="0"/>
              <a:t>Add a sleeve to the warhead to provide fragmentation of equal kinetic energy density</a:t>
            </a:r>
          </a:p>
          <a:p>
            <a:pPr lvl="1"/>
            <a:r>
              <a:rPr lang="en-US" sz="2000" dirty="0"/>
              <a:t>Think of the continuous rod, or titanium sleeve in some guided missiles</a:t>
            </a:r>
          </a:p>
        </p:txBody>
      </p:sp>
    </p:spTree>
    <p:extLst>
      <p:ext uri="{BB962C8B-B14F-4D97-AF65-F5344CB8AC3E}">
        <p14:creationId xmlns:p14="http://schemas.microsoft.com/office/powerpoint/2010/main" val="125677097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1">
            <a:extLst>
              <a:ext uri="{FF2B5EF4-FFF2-40B4-BE49-F238E27FC236}">
                <a16:creationId xmlns:a16="http://schemas.microsoft.com/office/drawing/2014/main" id="{0511D49D-7AA4-067E-5E9D-7E2BB2906A3A}"/>
              </a:ext>
            </a:extLst>
          </p:cNvPr>
          <p:cNvSpPr txBox="1">
            <a:spLocks/>
          </p:cNvSpPr>
          <p:nvPr/>
        </p:nvSpPr>
        <p:spPr>
          <a:xfrm>
            <a:off x="5227914" y="386200"/>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Fragmentation Summary</a:t>
            </a:r>
          </a:p>
        </p:txBody>
      </p:sp>
      <p:sp>
        <p:nvSpPr>
          <p:cNvPr id="5" name="Content Placeholder 4">
            <a:extLst>
              <a:ext uri="{FF2B5EF4-FFF2-40B4-BE49-F238E27FC236}">
                <a16:creationId xmlns:a16="http://schemas.microsoft.com/office/drawing/2014/main" id="{17383047-9AC4-0ACE-3EFE-3B4A9E507D8F}"/>
              </a:ext>
            </a:extLst>
          </p:cNvPr>
          <p:cNvSpPr>
            <a:spLocks noGrp="1"/>
          </p:cNvSpPr>
          <p:nvPr>
            <p:ph idx="1"/>
          </p:nvPr>
        </p:nvSpPr>
        <p:spPr>
          <a:xfrm>
            <a:off x="402213" y="1496505"/>
            <a:ext cx="5693788" cy="3864989"/>
          </a:xfrm>
        </p:spPr>
        <p:txBody>
          <a:bodyPr wrap="square"/>
          <a:lstStyle/>
          <a:p>
            <a:pPr marL="457200" indent="-457200">
              <a:buFont typeface="Wingdings" pitchFamily="2" charset="2"/>
              <a:buChar char="§"/>
            </a:pPr>
            <a:r>
              <a:rPr lang="en-US" sz="2400" dirty="0"/>
              <a:t>Fragment size is governed by:</a:t>
            </a:r>
          </a:p>
          <a:p>
            <a:pPr marL="1143000" lvl="1" indent="-457200">
              <a:buFont typeface="Wingdings" pitchFamily="2" charset="2"/>
              <a:buChar char="§"/>
            </a:pPr>
            <a:r>
              <a:rPr lang="en-US" sz="2000" dirty="0">
                <a:solidFill>
                  <a:schemeClr val="bg1"/>
                </a:solidFill>
              </a:rPr>
              <a:t>Case material and geometry (more ductile, larger)</a:t>
            </a:r>
          </a:p>
          <a:p>
            <a:pPr marL="1143000" lvl="1" indent="-457200">
              <a:buFont typeface="Wingdings" pitchFamily="2" charset="2"/>
              <a:buChar char="§"/>
            </a:pPr>
            <a:r>
              <a:rPr lang="en-US" sz="2000" dirty="0">
                <a:solidFill>
                  <a:schemeClr val="bg1"/>
                </a:solidFill>
              </a:rPr>
              <a:t>Explosive choice (more brisant, smaller)</a:t>
            </a:r>
          </a:p>
          <a:p>
            <a:pPr marL="457200" indent="-457200">
              <a:buFont typeface="Wingdings" pitchFamily="2" charset="2"/>
              <a:buChar char="§"/>
            </a:pPr>
            <a:r>
              <a:rPr lang="en-US" sz="2400" dirty="0"/>
              <a:t>Fragment velocity depended upon</a:t>
            </a:r>
          </a:p>
          <a:p>
            <a:pPr marL="1143000" lvl="1" indent="-457200">
              <a:buFont typeface="Wingdings" pitchFamily="2" charset="2"/>
              <a:buChar char="§"/>
            </a:pPr>
            <a:r>
              <a:rPr lang="en-US" sz="2000" dirty="0">
                <a:solidFill>
                  <a:schemeClr val="bg1"/>
                </a:solidFill>
              </a:rPr>
              <a:t>Characteristics of the explosive (Gurney)</a:t>
            </a:r>
          </a:p>
          <a:p>
            <a:pPr marL="1143000" lvl="1" indent="-457200">
              <a:buFont typeface="Wingdings" pitchFamily="2" charset="2"/>
              <a:buChar char="§"/>
            </a:pPr>
            <a:r>
              <a:rPr lang="en-US" sz="2000" dirty="0">
                <a:solidFill>
                  <a:schemeClr val="bg1"/>
                </a:solidFill>
              </a:rPr>
              <a:t>Ratio of mass case / explosive (M/C)</a:t>
            </a:r>
          </a:p>
          <a:p>
            <a:pPr marL="457200" indent="-457200">
              <a:buFont typeface="Wingdings" pitchFamily="2" charset="2"/>
              <a:buChar char="§"/>
            </a:pPr>
            <a:r>
              <a:rPr lang="en-US" sz="2400" dirty="0"/>
              <a:t>Fragment Direction</a:t>
            </a:r>
          </a:p>
          <a:p>
            <a:pPr marL="1143000" lvl="1" indent="-457200">
              <a:buFont typeface="Wingdings" pitchFamily="2" charset="2"/>
              <a:buChar char="§"/>
            </a:pPr>
            <a:r>
              <a:rPr lang="en-US" sz="2000" dirty="0">
                <a:solidFill>
                  <a:schemeClr val="bg1"/>
                </a:solidFill>
              </a:rPr>
              <a:t>Largely normal to the surface</a:t>
            </a:r>
          </a:p>
          <a:p>
            <a:pPr marL="1143000" lvl="1" indent="-457200">
              <a:buFont typeface="Wingdings" pitchFamily="2" charset="2"/>
              <a:buChar char="§"/>
            </a:pPr>
            <a:r>
              <a:rPr lang="en-US" sz="2000" dirty="0">
                <a:solidFill>
                  <a:schemeClr val="bg1"/>
                </a:solidFill>
              </a:rPr>
              <a:t>Modified by Taylor equation</a:t>
            </a:r>
          </a:p>
          <a:p>
            <a:pPr marL="457200" indent="-457200">
              <a:buFont typeface="Wingdings" pitchFamily="2" charset="2"/>
              <a:buChar char="§"/>
            </a:pPr>
            <a:r>
              <a:rPr lang="en-US" sz="2400" dirty="0"/>
              <a:t>Fragment penetration (energy density)</a:t>
            </a:r>
          </a:p>
          <a:p>
            <a:pPr marL="457200" indent="-457200">
              <a:buFont typeface="Wingdings" pitchFamily="2" charset="2"/>
              <a:buChar char="§"/>
            </a:pPr>
            <a:endParaRPr lang="en-US" sz="2400" dirty="0"/>
          </a:p>
        </p:txBody>
      </p:sp>
      <p:sp>
        <p:nvSpPr>
          <p:cNvPr id="6" name="Content Placeholder 4">
            <a:extLst>
              <a:ext uri="{FF2B5EF4-FFF2-40B4-BE49-F238E27FC236}">
                <a16:creationId xmlns:a16="http://schemas.microsoft.com/office/drawing/2014/main" id="{53755EAC-D5DF-EA49-C296-DD8FD726688B}"/>
              </a:ext>
            </a:extLst>
          </p:cNvPr>
          <p:cNvSpPr txBox="1">
            <a:spLocks/>
          </p:cNvSpPr>
          <p:nvPr/>
        </p:nvSpPr>
        <p:spPr>
          <a:xfrm>
            <a:off x="6002912" y="1496504"/>
            <a:ext cx="6189088" cy="3864989"/>
          </a:xfrm>
          <a:prstGeom prst="rect">
            <a:avLst/>
          </a:prstGeom>
        </p:spPr>
        <p:txBody>
          <a:bodyPr vert="horz" wrap="squar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57200" indent="-457200">
              <a:buFont typeface="Wingdings" pitchFamily="2" charset="2"/>
              <a:buChar char="§"/>
            </a:pPr>
            <a:r>
              <a:rPr lang="en-US" sz="2400" dirty="0"/>
              <a:t>Fragment performance depends upon:</a:t>
            </a:r>
          </a:p>
          <a:p>
            <a:pPr marL="1143000" lvl="1" indent="-457200">
              <a:buFont typeface="Wingdings" pitchFamily="2" charset="2"/>
              <a:buChar char="§"/>
            </a:pPr>
            <a:r>
              <a:rPr lang="en-US" sz="2000" dirty="0">
                <a:solidFill>
                  <a:schemeClr val="bg1"/>
                </a:solidFill>
              </a:rPr>
              <a:t>Survival of fragment during penetration</a:t>
            </a:r>
          </a:p>
          <a:p>
            <a:pPr marL="1143000" lvl="1" indent="-457200">
              <a:buFont typeface="Wingdings" pitchFamily="2" charset="2"/>
              <a:buChar char="§"/>
            </a:pPr>
            <a:r>
              <a:rPr lang="en-US" sz="2000" dirty="0">
                <a:solidFill>
                  <a:schemeClr val="bg1"/>
                </a:solidFill>
              </a:rPr>
              <a:t>Adequate kinetic energy density for perforation</a:t>
            </a:r>
          </a:p>
          <a:p>
            <a:pPr marL="1143000" lvl="1" indent="-457200">
              <a:buFont typeface="Wingdings" pitchFamily="2" charset="2"/>
              <a:buChar char="§"/>
            </a:pPr>
            <a:r>
              <a:rPr lang="en-US" sz="2000" dirty="0">
                <a:solidFill>
                  <a:schemeClr val="bg1"/>
                </a:solidFill>
              </a:rPr>
              <a:t>Number of fragments at target</a:t>
            </a:r>
            <a:endParaRPr lang="en-US" sz="2400" dirty="0"/>
          </a:p>
          <a:p>
            <a:pPr marL="457200" indent="-457200">
              <a:buFont typeface="Wingdings" pitchFamily="2" charset="2"/>
              <a:buChar char="§"/>
            </a:pPr>
            <a:endParaRPr lang="en-US" sz="2400" dirty="0"/>
          </a:p>
        </p:txBody>
      </p:sp>
      <p:pic>
        <p:nvPicPr>
          <p:cNvPr id="8" name="Picture 7" descr="A picture containing plane, airplane, outdoor, aircraft&#10;&#10;Description automatically generated">
            <a:extLst>
              <a:ext uri="{FF2B5EF4-FFF2-40B4-BE49-F238E27FC236}">
                <a16:creationId xmlns:a16="http://schemas.microsoft.com/office/drawing/2014/main" id="{89246DA1-F37C-0F23-243F-DA4B1CB57CDF}"/>
              </a:ext>
            </a:extLst>
          </p:cNvPr>
          <p:cNvPicPr>
            <a:picLocks noChangeAspect="1"/>
          </p:cNvPicPr>
          <p:nvPr/>
        </p:nvPicPr>
        <p:blipFill>
          <a:blip r:embed="rId3"/>
          <a:stretch>
            <a:fillRect/>
          </a:stretch>
        </p:blipFill>
        <p:spPr>
          <a:xfrm>
            <a:off x="6002912" y="3017531"/>
            <a:ext cx="5600700" cy="3715675"/>
          </a:xfrm>
          <a:prstGeom prst="rect">
            <a:avLst/>
          </a:prstGeom>
        </p:spPr>
      </p:pic>
    </p:spTree>
    <p:extLst>
      <p:ext uri="{BB962C8B-B14F-4D97-AF65-F5344CB8AC3E}">
        <p14:creationId xmlns:p14="http://schemas.microsoft.com/office/powerpoint/2010/main" val="336004833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BB1231F9-B4BD-5AF0-B800-9619F22DED8A}"/>
              </a:ext>
            </a:extLst>
          </p:cNvPr>
          <p:cNvSpPr>
            <a:spLocks noGrp="1"/>
          </p:cNvSpPr>
          <p:nvPr>
            <p:ph idx="1"/>
          </p:nvPr>
        </p:nvSpPr>
        <p:spPr>
          <a:xfrm>
            <a:off x="461346" y="1588175"/>
            <a:ext cx="4866231" cy="3864989"/>
          </a:xfrm>
        </p:spPr>
        <p:txBody>
          <a:bodyPr wrap="square"/>
          <a:lstStyle/>
          <a:p>
            <a:r>
              <a:rPr lang="en-US" sz="2400" dirty="0"/>
              <a:t>Blast effects diminish with altitude:</a:t>
            </a:r>
          </a:p>
          <a:p>
            <a:pPr marL="457200" indent="-457200">
              <a:buFont typeface="Wingdings" pitchFamily="2" charset="2"/>
              <a:buChar char="Ø"/>
            </a:pPr>
            <a:r>
              <a:rPr lang="en-US" sz="2400" dirty="0"/>
              <a:t>The density of the air decreases</a:t>
            </a:r>
          </a:p>
          <a:p>
            <a:pPr marL="457200" indent="-457200">
              <a:buFont typeface="Wingdings" pitchFamily="2" charset="2"/>
              <a:buChar char="Ø"/>
            </a:pPr>
            <a:r>
              <a:rPr lang="en-US" sz="2400" dirty="0"/>
              <a:t>A larger warhead, or an explosive fill with improved characteristics/lethality is required</a:t>
            </a:r>
          </a:p>
          <a:p>
            <a:pPr marL="457200" indent="-457200">
              <a:buFont typeface="Wingdings" pitchFamily="2" charset="2"/>
              <a:buChar char="Ø"/>
            </a:pPr>
            <a:r>
              <a:rPr lang="en-US" sz="2400" dirty="0"/>
              <a:t>Rule of thumb, air density at 15000 m is 10% that at sea level</a:t>
            </a:r>
          </a:p>
        </p:txBody>
      </p:sp>
      <p:sp>
        <p:nvSpPr>
          <p:cNvPr id="3" name="Content Placeholder 1">
            <a:extLst>
              <a:ext uri="{FF2B5EF4-FFF2-40B4-BE49-F238E27FC236}">
                <a16:creationId xmlns:a16="http://schemas.microsoft.com/office/drawing/2014/main" id="{0511D49D-7AA4-067E-5E9D-7E2BB2906A3A}"/>
              </a:ext>
            </a:extLst>
          </p:cNvPr>
          <p:cNvSpPr txBox="1">
            <a:spLocks/>
          </p:cNvSpPr>
          <p:nvPr/>
        </p:nvSpPr>
        <p:spPr>
          <a:xfrm>
            <a:off x="5639288" y="325625"/>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4400" b="0" i="0" u="none" strike="noStrike" kern="1200" cap="none" spc="0" normalizeH="0" baseline="0" noProof="0" dirty="0">
                <a:ln>
                  <a:noFill/>
                </a:ln>
                <a:solidFill>
                  <a:prstClr val="white"/>
                </a:solidFill>
                <a:effectLst/>
                <a:uLnTx/>
                <a:uFillTx/>
                <a:latin typeface="Calibri" panose="020F0502020204030204"/>
                <a:ea typeface="+mn-ea"/>
                <a:cs typeface="+mn-cs"/>
              </a:rPr>
              <a:t>The effect of altitude on blast</a:t>
            </a:r>
          </a:p>
        </p:txBody>
      </p:sp>
      <p:pic>
        <p:nvPicPr>
          <p:cNvPr id="6" name="Picture 5" descr="Chart&#10;&#10;Description automatically generated">
            <a:extLst>
              <a:ext uri="{FF2B5EF4-FFF2-40B4-BE49-F238E27FC236}">
                <a16:creationId xmlns:a16="http://schemas.microsoft.com/office/drawing/2014/main" id="{F50183E9-06AA-BAA5-9A24-59873AE996FC}"/>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5639288" y="1588175"/>
            <a:ext cx="6091366" cy="3698330"/>
          </a:xfrm>
          <a:prstGeom prst="rect">
            <a:avLst/>
          </a:prstGeom>
        </p:spPr>
      </p:pic>
    </p:spTree>
    <p:extLst>
      <p:ext uri="{BB962C8B-B14F-4D97-AF65-F5344CB8AC3E}">
        <p14:creationId xmlns:p14="http://schemas.microsoft.com/office/powerpoint/2010/main" val="312002533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15" name="Group 14">
            <a:extLst>
              <a:ext uri="{FF2B5EF4-FFF2-40B4-BE49-F238E27FC236}">
                <a16:creationId xmlns:a16="http://schemas.microsoft.com/office/drawing/2014/main" id="{C5809708-C5AB-04A3-A89F-E1F5C1DDE802}"/>
              </a:ext>
            </a:extLst>
          </p:cNvPr>
          <p:cNvGrpSpPr/>
          <p:nvPr/>
        </p:nvGrpSpPr>
        <p:grpSpPr>
          <a:xfrm>
            <a:off x="382759" y="545693"/>
            <a:ext cx="7872317" cy="5943600"/>
            <a:chOff x="2159841" y="457200"/>
            <a:chExt cx="7872317" cy="5943600"/>
          </a:xfrm>
        </p:grpSpPr>
        <p:pic>
          <p:nvPicPr>
            <p:cNvPr id="3" name="Picture 2" descr="Chart, line chart&#10;&#10;Description automatically generated">
              <a:extLst>
                <a:ext uri="{FF2B5EF4-FFF2-40B4-BE49-F238E27FC236}">
                  <a16:creationId xmlns:a16="http://schemas.microsoft.com/office/drawing/2014/main" id="{593623A4-FFDC-7EBE-0D67-4D650D6345A5}"/>
                </a:ext>
              </a:extLst>
            </p:cNvPr>
            <p:cNvPicPr>
              <a:picLocks noChangeAspect="1"/>
            </p:cNvPicPr>
            <p:nvPr/>
          </p:nvPicPr>
          <p:blipFill>
            <a:blip r:embed="rId2"/>
            <a:stretch>
              <a:fillRect/>
            </a:stretch>
          </p:blipFill>
          <p:spPr>
            <a:xfrm>
              <a:off x="2159841" y="457200"/>
              <a:ext cx="7872317" cy="5943600"/>
            </a:xfrm>
            <a:prstGeom prst="rect">
              <a:avLst/>
            </a:prstGeom>
          </p:spPr>
        </p:pic>
        <p:sp>
          <p:nvSpPr>
            <p:cNvPr id="5" name="Freeform 4">
              <a:extLst>
                <a:ext uri="{FF2B5EF4-FFF2-40B4-BE49-F238E27FC236}">
                  <a16:creationId xmlns:a16="http://schemas.microsoft.com/office/drawing/2014/main" id="{F685BD02-FF18-F0EA-3AA2-94800F5CC400}"/>
                </a:ext>
              </a:extLst>
            </p:cNvPr>
            <p:cNvSpPr/>
            <p:nvPr/>
          </p:nvSpPr>
          <p:spPr>
            <a:xfrm>
              <a:off x="4866968" y="1961535"/>
              <a:ext cx="2227006" cy="1578285"/>
            </a:xfrm>
            <a:custGeom>
              <a:avLst/>
              <a:gdLst>
                <a:gd name="connsiteX0" fmla="*/ 0 w 2227006"/>
                <a:gd name="connsiteY0" fmla="*/ 0 h 1578285"/>
                <a:gd name="connsiteX1" fmla="*/ 103238 w 2227006"/>
                <a:gd name="connsiteY1" fmla="*/ 44246 h 1578285"/>
                <a:gd name="connsiteX2" fmla="*/ 147484 w 2227006"/>
                <a:gd name="connsiteY2" fmla="*/ 73742 h 1578285"/>
                <a:gd name="connsiteX3" fmla="*/ 191729 w 2227006"/>
                <a:gd name="connsiteY3" fmla="*/ 88491 h 1578285"/>
                <a:gd name="connsiteX4" fmla="*/ 280219 w 2227006"/>
                <a:gd name="connsiteY4" fmla="*/ 132736 h 1578285"/>
                <a:gd name="connsiteX5" fmla="*/ 368709 w 2227006"/>
                <a:gd name="connsiteY5" fmla="*/ 191730 h 1578285"/>
                <a:gd name="connsiteX6" fmla="*/ 412955 w 2227006"/>
                <a:gd name="connsiteY6" fmla="*/ 221226 h 1578285"/>
                <a:gd name="connsiteX7" fmla="*/ 457200 w 2227006"/>
                <a:gd name="connsiteY7" fmla="*/ 265471 h 1578285"/>
                <a:gd name="connsiteX8" fmla="*/ 545690 w 2227006"/>
                <a:gd name="connsiteY8" fmla="*/ 294968 h 1578285"/>
                <a:gd name="connsiteX9" fmla="*/ 589935 w 2227006"/>
                <a:gd name="connsiteY9" fmla="*/ 309717 h 1578285"/>
                <a:gd name="connsiteX10" fmla="*/ 722671 w 2227006"/>
                <a:gd name="connsiteY10" fmla="*/ 412955 h 1578285"/>
                <a:gd name="connsiteX11" fmla="*/ 766916 w 2227006"/>
                <a:gd name="connsiteY11" fmla="*/ 442452 h 1578285"/>
                <a:gd name="connsiteX12" fmla="*/ 899651 w 2227006"/>
                <a:gd name="connsiteY12" fmla="*/ 545691 h 1578285"/>
                <a:gd name="connsiteX13" fmla="*/ 943897 w 2227006"/>
                <a:gd name="connsiteY13" fmla="*/ 575188 h 1578285"/>
                <a:gd name="connsiteX14" fmla="*/ 1061884 w 2227006"/>
                <a:gd name="connsiteY14" fmla="*/ 678426 h 1578285"/>
                <a:gd name="connsiteX15" fmla="*/ 1150374 w 2227006"/>
                <a:gd name="connsiteY15" fmla="*/ 766917 h 1578285"/>
                <a:gd name="connsiteX16" fmla="*/ 1194619 w 2227006"/>
                <a:gd name="connsiteY16" fmla="*/ 796413 h 1578285"/>
                <a:gd name="connsiteX17" fmla="*/ 1283109 w 2227006"/>
                <a:gd name="connsiteY17" fmla="*/ 870155 h 1578285"/>
                <a:gd name="connsiteX18" fmla="*/ 1356851 w 2227006"/>
                <a:gd name="connsiteY18" fmla="*/ 929149 h 1578285"/>
                <a:gd name="connsiteX19" fmla="*/ 1401097 w 2227006"/>
                <a:gd name="connsiteY19" fmla="*/ 973394 h 1578285"/>
                <a:gd name="connsiteX20" fmla="*/ 1489587 w 2227006"/>
                <a:gd name="connsiteY20" fmla="*/ 1032388 h 1578285"/>
                <a:gd name="connsiteX21" fmla="*/ 1578077 w 2227006"/>
                <a:gd name="connsiteY21" fmla="*/ 1106130 h 1578285"/>
                <a:gd name="connsiteX22" fmla="*/ 1651819 w 2227006"/>
                <a:gd name="connsiteY22" fmla="*/ 1179871 h 1578285"/>
                <a:gd name="connsiteX23" fmla="*/ 1696064 w 2227006"/>
                <a:gd name="connsiteY23" fmla="*/ 1224117 h 1578285"/>
                <a:gd name="connsiteX24" fmla="*/ 1784555 w 2227006"/>
                <a:gd name="connsiteY24" fmla="*/ 1283110 h 1578285"/>
                <a:gd name="connsiteX25" fmla="*/ 1828800 w 2227006"/>
                <a:gd name="connsiteY25" fmla="*/ 1312607 h 1578285"/>
                <a:gd name="connsiteX26" fmla="*/ 1902542 w 2227006"/>
                <a:gd name="connsiteY26" fmla="*/ 1401097 h 1578285"/>
                <a:gd name="connsiteX27" fmla="*/ 1932038 w 2227006"/>
                <a:gd name="connsiteY27" fmla="*/ 1445342 h 1578285"/>
                <a:gd name="connsiteX28" fmla="*/ 1976284 w 2227006"/>
                <a:gd name="connsiteY28" fmla="*/ 1460091 h 1578285"/>
                <a:gd name="connsiteX29" fmla="*/ 2064774 w 2227006"/>
                <a:gd name="connsiteY29" fmla="*/ 1519084 h 1578285"/>
                <a:gd name="connsiteX30" fmla="*/ 2109019 w 2227006"/>
                <a:gd name="connsiteY30" fmla="*/ 1533833 h 1578285"/>
                <a:gd name="connsiteX31" fmla="*/ 2153264 w 2227006"/>
                <a:gd name="connsiteY31" fmla="*/ 1563330 h 1578285"/>
                <a:gd name="connsiteX32" fmla="*/ 2227006 w 2227006"/>
                <a:gd name="connsiteY32" fmla="*/ 1578078 h 1578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2227006" h="1578285">
                  <a:moveTo>
                    <a:pt x="0" y="0"/>
                  </a:moveTo>
                  <a:cubicBezTo>
                    <a:pt x="34413" y="14749"/>
                    <a:pt x="69751" y="27502"/>
                    <a:pt x="103238" y="44246"/>
                  </a:cubicBezTo>
                  <a:cubicBezTo>
                    <a:pt x="119092" y="52173"/>
                    <a:pt x="131630" y="65815"/>
                    <a:pt x="147484" y="73742"/>
                  </a:cubicBezTo>
                  <a:cubicBezTo>
                    <a:pt x="161389" y="80694"/>
                    <a:pt x="177824" y="81538"/>
                    <a:pt x="191729" y="88491"/>
                  </a:cubicBezTo>
                  <a:cubicBezTo>
                    <a:pt x="306081" y="145668"/>
                    <a:pt x="169015" y="95669"/>
                    <a:pt x="280219" y="132736"/>
                  </a:cubicBezTo>
                  <a:lnTo>
                    <a:pt x="368709" y="191730"/>
                  </a:lnTo>
                  <a:cubicBezTo>
                    <a:pt x="383457" y="201562"/>
                    <a:pt x="400421" y="208692"/>
                    <a:pt x="412955" y="221226"/>
                  </a:cubicBezTo>
                  <a:cubicBezTo>
                    <a:pt x="427703" y="235974"/>
                    <a:pt x="438967" y="255342"/>
                    <a:pt x="457200" y="265471"/>
                  </a:cubicBezTo>
                  <a:cubicBezTo>
                    <a:pt x="484379" y="280571"/>
                    <a:pt x="516193" y="285136"/>
                    <a:pt x="545690" y="294968"/>
                  </a:cubicBezTo>
                  <a:cubicBezTo>
                    <a:pt x="560438" y="299884"/>
                    <a:pt x="577000" y="301094"/>
                    <a:pt x="589935" y="309717"/>
                  </a:cubicBezTo>
                  <a:cubicBezTo>
                    <a:pt x="813576" y="458809"/>
                    <a:pt x="584054" y="297440"/>
                    <a:pt x="722671" y="412955"/>
                  </a:cubicBezTo>
                  <a:cubicBezTo>
                    <a:pt x="736288" y="424303"/>
                    <a:pt x="753299" y="431104"/>
                    <a:pt x="766916" y="442452"/>
                  </a:cubicBezTo>
                  <a:cubicBezTo>
                    <a:pt x="905537" y="557970"/>
                    <a:pt x="676005" y="396593"/>
                    <a:pt x="899651" y="545691"/>
                  </a:cubicBezTo>
                  <a:lnTo>
                    <a:pt x="943897" y="575188"/>
                  </a:lnTo>
                  <a:cubicBezTo>
                    <a:pt x="1027471" y="700551"/>
                    <a:pt x="889817" y="506357"/>
                    <a:pt x="1061884" y="678426"/>
                  </a:cubicBezTo>
                  <a:cubicBezTo>
                    <a:pt x="1091381" y="707923"/>
                    <a:pt x="1115665" y="743778"/>
                    <a:pt x="1150374" y="766917"/>
                  </a:cubicBezTo>
                  <a:cubicBezTo>
                    <a:pt x="1165122" y="776749"/>
                    <a:pt x="1181002" y="785066"/>
                    <a:pt x="1194619" y="796413"/>
                  </a:cubicBezTo>
                  <a:cubicBezTo>
                    <a:pt x="1308176" y="891044"/>
                    <a:pt x="1173258" y="796923"/>
                    <a:pt x="1283109" y="870155"/>
                  </a:cubicBezTo>
                  <a:cubicBezTo>
                    <a:pt x="1349077" y="969106"/>
                    <a:pt x="1271367" y="872159"/>
                    <a:pt x="1356851" y="929149"/>
                  </a:cubicBezTo>
                  <a:cubicBezTo>
                    <a:pt x="1374206" y="940719"/>
                    <a:pt x="1384633" y="960589"/>
                    <a:pt x="1401097" y="973394"/>
                  </a:cubicBezTo>
                  <a:cubicBezTo>
                    <a:pt x="1429080" y="995159"/>
                    <a:pt x="1464520" y="1007321"/>
                    <a:pt x="1489587" y="1032388"/>
                  </a:cubicBezTo>
                  <a:cubicBezTo>
                    <a:pt x="1546366" y="1089167"/>
                    <a:pt x="1516478" y="1065063"/>
                    <a:pt x="1578077" y="1106130"/>
                  </a:cubicBezTo>
                  <a:cubicBezTo>
                    <a:pt x="1632157" y="1187249"/>
                    <a:pt x="1578075" y="1118417"/>
                    <a:pt x="1651819" y="1179871"/>
                  </a:cubicBezTo>
                  <a:cubicBezTo>
                    <a:pt x="1667842" y="1193224"/>
                    <a:pt x="1679600" y="1211312"/>
                    <a:pt x="1696064" y="1224117"/>
                  </a:cubicBezTo>
                  <a:cubicBezTo>
                    <a:pt x="1724047" y="1245882"/>
                    <a:pt x="1755058" y="1263446"/>
                    <a:pt x="1784555" y="1283110"/>
                  </a:cubicBezTo>
                  <a:lnTo>
                    <a:pt x="1828800" y="1312607"/>
                  </a:lnTo>
                  <a:cubicBezTo>
                    <a:pt x="1902040" y="1422466"/>
                    <a:pt x="1807905" y="1287532"/>
                    <a:pt x="1902542" y="1401097"/>
                  </a:cubicBezTo>
                  <a:cubicBezTo>
                    <a:pt x="1913889" y="1414714"/>
                    <a:pt x="1918197" y="1434269"/>
                    <a:pt x="1932038" y="1445342"/>
                  </a:cubicBezTo>
                  <a:cubicBezTo>
                    <a:pt x="1944178" y="1455054"/>
                    <a:pt x="1962694" y="1452541"/>
                    <a:pt x="1976284" y="1460091"/>
                  </a:cubicBezTo>
                  <a:cubicBezTo>
                    <a:pt x="2007273" y="1477307"/>
                    <a:pt x="2031143" y="1507873"/>
                    <a:pt x="2064774" y="1519084"/>
                  </a:cubicBezTo>
                  <a:cubicBezTo>
                    <a:pt x="2079522" y="1524000"/>
                    <a:pt x="2095114" y="1526880"/>
                    <a:pt x="2109019" y="1533833"/>
                  </a:cubicBezTo>
                  <a:cubicBezTo>
                    <a:pt x="2124873" y="1541760"/>
                    <a:pt x="2137410" y="1555403"/>
                    <a:pt x="2153264" y="1563330"/>
                  </a:cubicBezTo>
                  <a:cubicBezTo>
                    <a:pt x="2188978" y="1581187"/>
                    <a:pt x="2193258" y="1578078"/>
                    <a:pt x="2227006" y="1578078"/>
                  </a:cubicBezTo>
                </a:path>
              </a:pathLst>
            </a:custGeom>
          </p:spPr>
          <p:style>
            <a:lnRef idx="1">
              <a:schemeClr val="accent5"/>
            </a:lnRef>
            <a:fillRef idx="0">
              <a:schemeClr val="accent5"/>
            </a:fillRef>
            <a:effectRef idx="0">
              <a:schemeClr val="accent5"/>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 name="Freeform 6">
              <a:extLst>
                <a:ext uri="{FF2B5EF4-FFF2-40B4-BE49-F238E27FC236}">
                  <a16:creationId xmlns:a16="http://schemas.microsoft.com/office/drawing/2014/main" id="{86985211-70C1-42DC-8458-DD826F271C2F}"/>
                </a:ext>
              </a:extLst>
            </p:cNvPr>
            <p:cNvSpPr/>
            <p:nvPr/>
          </p:nvSpPr>
          <p:spPr>
            <a:xfrm>
              <a:off x="4866968" y="2374490"/>
              <a:ext cx="1799303" cy="1224116"/>
            </a:xfrm>
            <a:custGeom>
              <a:avLst/>
              <a:gdLst>
                <a:gd name="connsiteX0" fmla="*/ 0 w 1799303"/>
                <a:gd name="connsiteY0" fmla="*/ 0 h 1224116"/>
                <a:gd name="connsiteX1" fmla="*/ 117987 w 1799303"/>
                <a:gd name="connsiteY1" fmla="*/ 14749 h 1224116"/>
                <a:gd name="connsiteX2" fmla="*/ 162232 w 1799303"/>
                <a:gd name="connsiteY2" fmla="*/ 29497 h 1224116"/>
                <a:gd name="connsiteX3" fmla="*/ 221226 w 1799303"/>
                <a:gd name="connsiteY3" fmla="*/ 44245 h 1224116"/>
                <a:gd name="connsiteX4" fmla="*/ 265471 w 1799303"/>
                <a:gd name="connsiteY4" fmla="*/ 58994 h 1224116"/>
                <a:gd name="connsiteX5" fmla="*/ 339213 w 1799303"/>
                <a:gd name="connsiteY5" fmla="*/ 73742 h 1224116"/>
                <a:gd name="connsiteX6" fmla="*/ 427703 w 1799303"/>
                <a:gd name="connsiteY6" fmla="*/ 103239 h 1224116"/>
                <a:gd name="connsiteX7" fmla="*/ 486697 w 1799303"/>
                <a:gd name="connsiteY7" fmla="*/ 117987 h 1224116"/>
                <a:gd name="connsiteX8" fmla="*/ 707922 w 1799303"/>
                <a:gd name="connsiteY8" fmla="*/ 265471 h 1224116"/>
                <a:gd name="connsiteX9" fmla="*/ 796413 w 1799303"/>
                <a:gd name="connsiteY9" fmla="*/ 324465 h 1224116"/>
                <a:gd name="connsiteX10" fmla="*/ 840658 w 1799303"/>
                <a:gd name="connsiteY10" fmla="*/ 339213 h 1224116"/>
                <a:gd name="connsiteX11" fmla="*/ 929148 w 1799303"/>
                <a:gd name="connsiteY11" fmla="*/ 383458 h 1224116"/>
                <a:gd name="connsiteX12" fmla="*/ 1017638 w 1799303"/>
                <a:gd name="connsiteY12" fmla="*/ 427704 h 1224116"/>
                <a:gd name="connsiteX13" fmla="*/ 1106129 w 1799303"/>
                <a:gd name="connsiteY13" fmla="*/ 486697 h 1224116"/>
                <a:gd name="connsiteX14" fmla="*/ 1150374 w 1799303"/>
                <a:gd name="connsiteY14" fmla="*/ 530942 h 1224116"/>
                <a:gd name="connsiteX15" fmla="*/ 1194619 w 1799303"/>
                <a:gd name="connsiteY15" fmla="*/ 560439 h 1224116"/>
                <a:gd name="connsiteX16" fmla="*/ 1268361 w 1799303"/>
                <a:gd name="connsiteY16" fmla="*/ 634181 h 1224116"/>
                <a:gd name="connsiteX17" fmla="*/ 1312606 w 1799303"/>
                <a:gd name="connsiteY17" fmla="*/ 678426 h 1224116"/>
                <a:gd name="connsiteX18" fmla="*/ 1401097 w 1799303"/>
                <a:gd name="connsiteY18" fmla="*/ 737420 h 1224116"/>
                <a:gd name="connsiteX19" fmla="*/ 1489587 w 1799303"/>
                <a:gd name="connsiteY19" fmla="*/ 811162 h 1224116"/>
                <a:gd name="connsiteX20" fmla="*/ 1578077 w 1799303"/>
                <a:gd name="connsiteY20" fmla="*/ 884904 h 1224116"/>
                <a:gd name="connsiteX21" fmla="*/ 1607574 w 1799303"/>
                <a:gd name="connsiteY21" fmla="*/ 929149 h 1224116"/>
                <a:gd name="connsiteX22" fmla="*/ 1651819 w 1799303"/>
                <a:gd name="connsiteY22" fmla="*/ 958645 h 1224116"/>
                <a:gd name="connsiteX23" fmla="*/ 1740309 w 1799303"/>
                <a:gd name="connsiteY23" fmla="*/ 1091381 h 1224116"/>
                <a:gd name="connsiteX24" fmla="*/ 1769806 w 1799303"/>
                <a:gd name="connsiteY24" fmla="*/ 1135626 h 1224116"/>
                <a:gd name="connsiteX25" fmla="*/ 1799303 w 1799303"/>
                <a:gd name="connsiteY25" fmla="*/ 1224116 h 1224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799303" h="1224116">
                  <a:moveTo>
                    <a:pt x="0" y="0"/>
                  </a:moveTo>
                  <a:cubicBezTo>
                    <a:pt x="39329" y="4916"/>
                    <a:pt x="78991" y="7659"/>
                    <a:pt x="117987" y="14749"/>
                  </a:cubicBezTo>
                  <a:cubicBezTo>
                    <a:pt x="133282" y="17530"/>
                    <a:pt x="147284" y="25226"/>
                    <a:pt x="162232" y="29497"/>
                  </a:cubicBezTo>
                  <a:cubicBezTo>
                    <a:pt x="181722" y="35065"/>
                    <a:pt x="201736" y="38676"/>
                    <a:pt x="221226" y="44245"/>
                  </a:cubicBezTo>
                  <a:cubicBezTo>
                    <a:pt x="236174" y="48516"/>
                    <a:pt x="250389" y="55223"/>
                    <a:pt x="265471" y="58994"/>
                  </a:cubicBezTo>
                  <a:cubicBezTo>
                    <a:pt x="289790" y="65074"/>
                    <a:pt x="315029" y="67146"/>
                    <a:pt x="339213" y="73742"/>
                  </a:cubicBezTo>
                  <a:cubicBezTo>
                    <a:pt x="369210" y="81923"/>
                    <a:pt x="397539" y="95698"/>
                    <a:pt x="427703" y="103239"/>
                  </a:cubicBezTo>
                  <a:lnTo>
                    <a:pt x="486697" y="117987"/>
                  </a:lnTo>
                  <a:lnTo>
                    <a:pt x="707922" y="265471"/>
                  </a:lnTo>
                  <a:lnTo>
                    <a:pt x="796413" y="324465"/>
                  </a:lnTo>
                  <a:lnTo>
                    <a:pt x="840658" y="339213"/>
                  </a:lnTo>
                  <a:cubicBezTo>
                    <a:pt x="967458" y="423748"/>
                    <a:pt x="807026" y="322397"/>
                    <a:pt x="929148" y="383458"/>
                  </a:cubicBezTo>
                  <a:cubicBezTo>
                    <a:pt x="1043516" y="440642"/>
                    <a:pt x="906420" y="390630"/>
                    <a:pt x="1017638" y="427704"/>
                  </a:cubicBezTo>
                  <a:cubicBezTo>
                    <a:pt x="1158792" y="568855"/>
                    <a:pt x="978060" y="401318"/>
                    <a:pt x="1106129" y="486697"/>
                  </a:cubicBezTo>
                  <a:cubicBezTo>
                    <a:pt x="1123483" y="498266"/>
                    <a:pt x="1134351" y="517589"/>
                    <a:pt x="1150374" y="530942"/>
                  </a:cubicBezTo>
                  <a:cubicBezTo>
                    <a:pt x="1163991" y="542290"/>
                    <a:pt x="1179871" y="550607"/>
                    <a:pt x="1194619" y="560439"/>
                  </a:cubicBezTo>
                  <a:cubicBezTo>
                    <a:pt x="1248697" y="641555"/>
                    <a:pt x="1194619" y="572729"/>
                    <a:pt x="1268361" y="634181"/>
                  </a:cubicBezTo>
                  <a:cubicBezTo>
                    <a:pt x="1284384" y="647534"/>
                    <a:pt x="1296142" y="665621"/>
                    <a:pt x="1312606" y="678426"/>
                  </a:cubicBezTo>
                  <a:cubicBezTo>
                    <a:pt x="1340589" y="700191"/>
                    <a:pt x="1376029" y="712352"/>
                    <a:pt x="1401097" y="737420"/>
                  </a:cubicBezTo>
                  <a:cubicBezTo>
                    <a:pt x="1530359" y="866682"/>
                    <a:pt x="1366388" y="708496"/>
                    <a:pt x="1489587" y="811162"/>
                  </a:cubicBezTo>
                  <a:cubicBezTo>
                    <a:pt x="1603144" y="905794"/>
                    <a:pt x="1468225" y="811668"/>
                    <a:pt x="1578077" y="884904"/>
                  </a:cubicBezTo>
                  <a:cubicBezTo>
                    <a:pt x="1587909" y="899652"/>
                    <a:pt x="1595040" y="916615"/>
                    <a:pt x="1607574" y="929149"/>
                  </a:cubicBezTo>
                  <a:cubicBezTo>
                    <a:pt x="1620108" y="941683"/>
                    <a:pt x="1640147" y="945305"/>
                    <a:pt x="1651819" y="958645"/>
                  </a:cubicBezTo>
                  <a:cubicBezTo>
                    <a:pt x="1651828" y="958655"/>
                    <a:pt x="1725557" y="1069253"/>
                    <a:pt x="1740309" y="1091381"/>
                  </a:cubicBezTo>
                  <a:cubicBezTo>
                    <a:pt x="1750141" y="1106129"/>
                    <a:pt x="1764201" y="1118810"/>
                    <a:pt x="1769806" y="1135626"/>
                  </a:cubicBezTo>
                  <a:lnTo>
                    <a:pt x="1799303" y="1224116"/>
                  </a:lnTo>
                </a:path>
              </a:pathLst>
            </a:custGeom>
          </p:spPr>
          <p:style>
            <a:lnRef idx="2">
              <a:schemeClr val="dk1"/>
            </a:lnRef>
            <a:fillRef idx="0">
              <a:schemeClr val="dk1"/>
            </a:fillRef>
            <a:effectRef idx="1">
              <a:schemeClr val="dk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TextBox 8">
              <a:extLst>
                <a:ext uri="{FF2B5EF4-FFF2-40B4-BE49-F238E27FC236}">
                  <a16:creationId xmlns:a16="http://schemas.microsoft.com/office/drawing/2014/main" id="{201DF598-6D50-5E03-E641-1E2296787BD4}"/>
                </a:ext>
              </a:extLst>
            </p:cNvPr>
            <p:cNvSpPr txBox="1"/>
            <p:nvPr/>
          </p:nvSpPr>
          <p:spPr>
            <a:xfrm>
              <a:off x="3891729" y="1471479"/>
              <a:ext cx="1006814"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Sea level</a:t>
              </a:r>
            </a:p>
          </p:txBody>
        </p:sp>
        <p:sp>
          <p:nvSpPr>
            <p:cNvPr id="11" name="TextBox 10">
              <a:extLst>
                <a:ext uri="{FF2B5EF4-FFF2-40B4-BE49-F238E27FC236}">
                  <a16:creationId xmlns:a16="http://schemas.microsoft.com/office/drawing/2014/main" id="{07FD8518-59F6-7297-2A45-4F6AF563B9D9}"/>
                </a:ext>
              </a:extLst>
            </p:cNvPr>
            <p:cNvSpPr txBox="1"/>
            <p:nvPr/>
          </p:nvSpPr>
          <p:spPr>
            <a:xfrm>
              <a:off x="3928406" y="1840811"/>
              <a:ext cx="970137"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50000 ft</a:t>
              </a:r>
            </a:p>
          </p:txBody>
        </p:sp>
        <p:sp>
          <p:nvSpPr>
            <p:cNvPr id="13" name="TextBox 12">
              <a:extLst>
                <a:ext uri="{FF2B5EF4-FFF2-40B4-BE49-F238E27FC236}">
                  <a16:creationId xmlns:a16="http://schemas.microsoft.com/office/drawing/2014/main" id="{B1BD0EFB-ECC7-FAB0-F0AE-396D2507BCC8}"/>
                </a:ext>
              </a:extLst>
            </p:cNvPr>
            <p:cNvSpPr txBox="1"/>
            <p:nvPr/>
          </p:nvSpPr>
          <p:spPr>
            <a:xfrm>
              <a:off x="3894519" y="2373634"/>
              <a:ext cx="1087157"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100000 ft</a:t>
              </a:r>
            </a:p>
          </p:txBody>
        </p:sp>
      </p:grpSp>
      <mc:AlternateContent xmlns:mc="http://schemas.openxmlformats.org/markup-compatibility/2006" xmlns:a14="http://schemas.microsoft.com/office/drawing/2010/main">
        <mc:Choice Requires="a14">
          <p:sp>
            <p:nvSpPr>
              <p:cNvPr id="16" name="TextBox 15">
                <a:extLst>
                  <a:ext uri="{FF2B5EF4-FFF2-40B4-BE49-F238E27FC236}">
                    <a16:creationId xmlns:a16="http://schemas.microsoft.com/office/drawing/2014/main" id="{57D52672-6622-AEFB-9BDD-5910EC58F019}"/>
                  </a:ext>
                </a:extLst>
              </p:cNvPr>
              <p:cNvSpPr txBox="1"/>
              <p:nvPr/>
            </p:nvSpPr>
            <p:spPr>
              <a:xfrm>
                <a:off x="6760927" y="1840811"/>
                <a:ext cx="857414" cy="565348"/>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r>
                        <a:rPr kumimoji="0" lang="en-US" sz="1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𝛼</m:t>
                      </m:r>
                      <m: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 </m:t>
                      </m:r>
                      <m:f>
                        <m:fPr>
                          <m:ctrlP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ctrlPr>
                        </m:fPr>
                        <m:num>
                          <m:sSub>
                            <m:sSubPr>
                              <m:ctrlP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ctrlPr>
                            </m:sSubPr>
                            <m:e>
                              <m: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𝑊</m:t>
                              </m:r>
                            </m:e>
                            <m:sub>
                              <m: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h</m:t>
                              </m:r>
                            </m:sub>
                          </m:sSub>
                        </m:num>
                        <m:den>
                          <m:sSub>
                            <m:sSubPr>
                              <m:ctrlP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ctrlPr>
                            </m:sSubPr>
                            <m:e>
                              <m: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𝑊</m:t>
                              </m:r>
                            </m:e>
                            <m:sub>
                              <m: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𝑜</m:t>
                              </m:r>
                            </m:sub>
                          </m:sSub>
                        </m:den>
                      </m:f>
                    </m:oMath>
                  </m:oMathPara>
                </a14:m>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mc:Choice>
        <mc:Fallback xmlns="">
          <p:sp>
            <p:nvSpPr>
              <p:cNvPr id="16" name="TextBox 15">
                <a:extLst>
                  <a:ext uri="{FF2B5EF4-FFF2-40B4-BE49-F238E27FC236}">
                    <a16:creationId xmlns:a16="http://schemas.microsoft.com/office/drawing/2014/main" id="{57D52672-6622-AEFB-9BDD-5910EC58F019}"/>
                  </a:ext>
                </a:extLst>
              </p:cNvPr>
              <p:cNvSpPr txBox="1">
                <a:spLocks noRot="1" noChangeAspect="1" noMove="1" noResize="1" noEditPoints="1" noAdjustHandles="1" noChangeArrowheads="1" noChangeShapeType="1" noTextEdit="1"/>
              </p:cNvSpPr>
              <p:nvPr/>
            </p:nvSpPr>
            <p:spPr>
              <a:xfrm>
                <a:off x="6760927" y="1840811"/>
                <a:ext cx="857414" cy="565348"/>
              </a:xfrm>
              <a:prstGeom prst="rect">
                <a:avLst/>
              </a:prstGeom>
              <a:blipFill>
                <a:blip r:embed="rId3"/>
                <a:stretch>
                  <a:fillRect l="-4412" r="-1471" b="-4348"/>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graphicFrame>
            <p:nvGraphicFramePr>
              <p:cNvPr id="17" name="Table 17">
                <a:extLst>
                  <a:ext uri="{FF2B5EF4-FFF2-40B4-BE49-F238E27FC236}">
                    <a16:creationId xmlns:a16="http://schemas.microsoft.com/office/drawing/2014/main" id="{2D487231-4EF0-A402-D13D-780664318906}"/>
                  </a:ext>
                </a:extLst>
              </p:cNvPr>
              <p:cNvGraphicFramePr>
                <a:graphicFrameLocks noGrp="1"/>
              </p:cNvGraphicFramePr>
              <p:nvPr/>
            </p:nvGraphicFramePr>
            <p:xfrm>
              <a:off x="8411224" y="545693"/>
              <a:ext cx="3510054" cy="2433320"/>
            </p:xfrm>
            <a:graphic>
              <a:graphicData uri="http://schemas.openxmlformats.org/drawingml/2006/table">
                <a:tbl>
                  <a:tblPr firstRow="1" bandRow="1">
                    <a:tableStyleId>{5C22544A-7EE6-4342-B048-85BDC9FD1C3A}</a:tableStyleId>
                  </a:tblPr>
                  <a:tblGrid>
                    <a:gridCol w="1755027">
                      <a:extLst>
                        <a:ext uri="{9D8B030D-6E8A-4147-A177-3AD203B41FA5}">
                          <a16:colId xmlns:a16="http://schemas.microsoft.com/office/drawing/2014/main" val="2224712687"/>
                        </a:ext>
                      </a:extLst>
                    </a:gridCol>
                    <a:gridCol w="1755027">
                      <a:extLst>
                        <a:ext uri="{9D8B030D-6E8A-4147-A177-3AD203B41FA5}">
                          <a16:colId xmlns:a16="http://schemas.microsoft.com/office/drawing/2014/main" val="2098643754"/>
                        </a:ext>
                      </a:extLst>
                    </a:gridCol>
                  </a:tblGrid>
                  <a:tr h="370840">
                    <a:tc>
                      <a:txBody>
                        <a:bodyPr/>
                        <a:lstStyle/>
                        <a:p>
                          <a:pPr algn="ctr"/>
                          <a:r>
                            <a:rPr lang="en-US" sz="1600" dirty="0"/>
                            <a:t>Altitude (m)</a:t>
                          </a:r>
                        </a:p>
                      </a:txBody>
                      <a:tcPr/>
                    </a:tc>
                    <a:tc>
                      <a:txBody>
                        <a:bodyPr/>
                        <a:lstStyle/>
                        <a:p>
                          <a:pPr algn="ctr"/>
                          <a:r>
                            <a:rPr lang="en-US" sz="1600" dirty="0"/>
                            <a:t>Blast Attenuation Coefficient (</a:t>
                          </a:r>
                          <a14:m>
                            <m:oMath xmlns:m="http://schemas.openxmlformats.org/officeDocument/2006/math">
                              <m:r>
                                <a:rPr lang="en-US" sz="1600" i="1" smtClean="0">
                                  <a:latin typeface="Cambria Math" panose="02040503050406030204" pitchFamily="18" charset="0"/>
                                  <a:ea typeface="Cambria Math" panose="02040503050406030204" pitchFamily="18" charset="0"/>
                                </a:rPr>
                                <m:t>𝜶</m:t>
                              </m:r>
                              <m:r>
                                <a:rPr lang="en-GB" sz="1600" b="1" i="0" smtClean="0">
                                  <a:latin typeface="Cambria Math" panose="02040503050406030204" pitchFamily="18" charset="0"/>
                                  <a:ea typeface="Cambria Math" panose="02040503050406030204" pitchFamily="18" charset="0"/>
                                </a:rPr>
                                <m:t>)</m:t>
                              </m:r>
                            </m:oMath>
                          </a14:m>
                          <a:endParaRPr lang="en-US" sz="1600" i="0" dirty="0">
                            <a:latin typeface="+mn-lt"/>
                          </a:endParaRPr>
                        </a:p>
                      </a:txBody>
                      <a:tcPr/>
                    </a:tc>
                    <a:extLst>
                      <a:ext uri="{0D108BD9-81ED-4DB2-BD59-A6C34878D82A}">
                        <a16:rowId xmlns:a16="http://schemas.microsoft.com/office/drawing/2014/main" val="1676567115"/>
                      </a:ext>
                    </a:extLst>
                  </a:tr>
                  <a:tr h="370840">
                    <a:tc>
                      <a:txBody>
                        <a:bodyPr/>
                        <a:lstStyle/>
                        <a:p>
                          <a:r>
                            <a:rPr lang="en-US" sz="1600" dirty="0"/>
                            <a:t>0</a:t>
                          </a:r>
                        </a:p>
                      </a:txBody>
                      <a:tcPr/>
                    </a:tc>
                    <a:tc>
                      <a:txBody>
                        <a:bodyPr/>
                        <a:lstStyle/>
                        <a:p>
                          <a:r>
                            <a:rPr lang="en-US" sz="1600" dirty="0"/>
                            <a:t>1</a:t>
                          </a:r>
                        </a:p>
                      </a:txBody>
                      <a:tcPr/>
                    </a:tc>
                    <a:extLst>
                      <a:ext uri="{0D108BD9-81ED-4DB2-BD59-A6C34878D82A}">
                        <a16:rowId xmlns:a16="http://schemas.microsoft.com/office/drawing/2014/main" val="3199997863"/>
                      </a:ext>
                    </a:extLst>
                  </a:tr>
                  <a:tr h="370840">
                    <a:tc>
                      <a:txBody>
                        <a:bodyPr/>
                        <a:lstStyle/>
                        <a:p>
                          <a:r>
                            <a:rPr lang="en-US" sz="1600" dirty="0"/>
                            <a:t>9100 (30000 ft)</a:t>
                          </a:r>
                        </a:p>
                      </a:txBody>
                      <a:tcPr/>
                    </a:tc>
                    <a:tc>
                      <a:txBody>
                        <a:bodyPr/>
                        <a:lstStyle/>
                        <a:p>
                          <a:r>
                            <a:rPr lang="en-US" sz="1600" dirty="0"/>
                            <a:t>1.2</a:t>
                          </a:r>
                        </a:p>
                      </a:txBody>
                      <a:tcPr/>
                    </a:tc>
                    <a:extLst>
                      <a:ext uri="{0D108BD9-81ED-4DB2-BD59-A6C34878D82A}">
                        <a16:rowId xmlns:a16="http://schemas.microsoft.com/office/drawing/2014/main" val="3998788888"/>
                      </a:ext>
                    </a:extLst>
                  </a:tr>
                  <a:tr h="370840">
                    <a:tc>
                      <a:txBody>
                        <a:bodyPr/>
                        <a:lstStyle/>
                        <a:p>
                          <a:r>
                            <a:rPr lang="en-US" sz="1600" dirty="0"/>
                            <a:t>13700 (45000 ft)</a:t>
                          </a:r>
                        </a:p>
                      </a:txBody>
                      <a:tcPr/>
                    </a:tc>
                    <a:tc>
                      <a:txBody>
                        <a:bodyPr/>
                        <a:lstStyle/>
                        <a:p>
                          <a:r>
                            <a:rPr lang="en-US" sz="1600" dirty="0"/>
                            <a:t>1.4</a:t>
                          </a:r>
                        </a:p>
                      </a:txBody>
                      <a:tcPr/>
                    </a:tc>
                    <a:extLst>
                      <a:ext uri="{0D108BD9-81ED-4DB2-BD59-A6C34878D82A}">
                        <a16:rowId xmlns:a16="http://schemas.microsoft.com/office/drawing/2014/main" val="4258628895"/>
                      </a:ext>
                    </a:extLst>
                  </a:tr>
                  <a:tr h="370840">
                    <a:tc>
                      <a:txBody>
                        <a:bodyPr/>
                        <a:lstStyle/>
                        <a:p>
                          <a:r>
                            <a:rPr lang="en-US" sz="1600" dirty="0"/>
                            <a:t>18300 (60000 ft)</a:t>
                          </a:r>
                        </a:p>
                      </a:txBody>
                      <a:tcPr/>
                    </a:tc>
                    <a:tc>
                      <a:txBody>
                        <a:bodyPr/>
                        <a:lstStyle/>
                        <a:p>
                          <a:r>
                            <a:rPr lang="en-US" sz="1600" dirty="0"/>
                            <a:t>1.8</a:t>
                          </a:r>
                        </a:p>
                      </a:txBody>
                      <a:tcPr/>
                    </a:tc>
                    <a:extLst>
                      <a:ext uri="{0D108BD9-81ED-4DB2-BD59-A6C34878D82A}">
                        <a16:rowId xmlns:a16="http://schemas.microsoft.com/office/drawing/2014/main" val="3310552956"/>
                      </a:ext>
                    </a:extLst>
                  </a:tr>
                  <a:tr h="370840">
                    <a:tc>
                      <a:txBody>
                        <a:bodyPr/>
                        <a:lstStyle/>
                        <a:p>
                          <a:r>
                            <a:rPr lang="en-US" sz="1600" dirty="0"/>
                            <a:t>30500 (100000 ft)</a:t>
                          </a:r>
                        </a:p>
                      </a:txBody>
                      <a:tcPr/>
                    </a:tc>
                    <a:tc>
                      <a:txBody>
                        <a:bodyPr/>
                        <a:lstStyle/>
                        <a:p>
                          <a:r>
                            <a:rPr lang="en-US" sz="1600" dirty="0"/>
                            <a:t>2.2</a:t>
                          </a:r>
                        </a:p>
                      </a:txBody>
                      <a:tcPr/>
                    </a:tc>
                    <a:extLst>
                      <a:ext uri="{0D108BD9-81ED-4DB2-BD59-A6C34878D82A}">
                        <a16:rowId xmlns:a16="http://schemas.microsoft.com/office/drawing/2014/main" val="1545342011"/>
                      </a:ext>
                    </a:extLst>
                  </a:tr>
                </a:tbl>
              </a:graphicData>
            </a:graphic>
          </p:graphicFrame>
        </mc:Choice>
        <mc:Fallback xmlns="">
          <p:graphicFrame>
            <p:nvGraphicFramePr>
              <p:cNvPr id="17" name="Table 17">
                <a:extLst>
                  <a:ext uri="{FF2B5EF4-FFF2-40B4-BE49-F238E27FC236}">
                    <a16:creationId xmlns:a16="http://schemas.microsoft.com/office/drawing/2014/main" id="{2D487231-4EF0-A402-D13D-780664318906}"/>
                  </a:ext>
                </a:extLst>
              </p:cNvPr>
              <p:cNvGraphicFramePr>
                <a:graphicFrameLocks noGrp="1"/>
              </p:cNvGraphicFramePr>
              <p:nvPr>
                <p:extLst>
                  <p:ext uri="{D42A27DB-BD31-4B8C-83A1-F6EECF244321}">
                    <p14:modId xmlns:p14="http://schemas.microsoft.com/office/powerpoint/2010/main" val="942452213"/>
                  </p:ext>
                </p:extLst>
              </p:nvPr>
            </p:nvGraphicFramePr>
            <p:xfrm>
              <a:off x="8411224" y="545693"/>
              <a:ext cx="3510054" cy="2433320"/>
            </p:xfrm>
            <a:graphic>
              <a:graphicData uri="http://schemas.openxmlformats.org/drawingml/2006/table">
                <a:tbl>
                  <a:tblPr firstRow="1" bandRow="1">
                    <a:tableStyleId>{5C22544A-7EE6-4342-B048-85BDC9FD1C3A}</a:tableStyleId>
                  </a:tblPr>
                  <a:tblGrid>
                    <a:gridCol w="1755027">
                      <a:extLst>
                        <a:ext uri="{9D8B030D-6E8A-4147-A177-3AD203B41FA5}">
                          <a16:colId xmlns:a16="http://schemas.microsoft.com/office/drawing/2014/main" val="2224712687"/>
                        </a:ext>
                      </a:extLst>
                    </a:gridCol>
                    <a:gridCol w="1755027">
                      <a:extLst>
                        <a:ext uri="{9D8B030D-6E8A-4147-A177-3AD203B41FA5}">
                          <a16:colId xmlns:a16="http://schemas.microsoft.com/office/drawing/2014/main" val="2098643754"/>
                        </a:ext>
                      </a:extLst>
                    </a:gridCol>
                  </a:tblGrid>
                  <a:tr h="579120">
                    <a:tc>
                      <a:txBody>
                        <a:bodyPr/>
                        <a:lstStyle/>
                        <a:p>
                          <a:pPr algn="ctr"/>
                          <a:r>
                            <a:rPr lang="en-US" sz="1600" dirty="0"/>
                            <a:t>Altitude (m)</a:t>
                          </a:r>
                        </a:p>
                      </a:txBody>
                      <a:tcPr/>
                    </a:tc>
                    <a:tc>
                      <a:txBody>
                        <a:bodyPr/>
                        <a:lstStyle/>
                        <a:p>
                          <a:endParaRPr lang="en-US"/>
                        </a:p>
                      </a:txBody>
                      <a:tcPr>
                        <a:blipFill>
                          <a:blip r:embed="rId4"/>
                          <a:stretch>
                            <a:fillRect l="-101449" t="-2174" r="-1449" b="-326087"/>
                          </a:stretch>
                        </a:blipFill>
                      </a:tcPr>
                    </a:tc>
                    <a:extLst>
                      <a:ext uri="{0D108BD9-81ED-4DB2-BD59-A6C34878D82A}">
                        <a16:rowId xmlns:a16="http://schemas.microsoft.com/office/drawing/2014/main" val="1676567115"/>
                      </a:ext>
                    </a:extLst>
                  </a:tr>
                  <a:tr h="370840">
                    <a:tc>
                      <a:txBody>
                        <a:bodyPr/>
                        <a:lstStyle/>
                        <a:p>
                          <a:r>
                            <a:rPr lang="en-US" sz="1600" dirty="0"/>
                            <a:t>0</a:t>
                          </a:r>
                        </a:p>
                      </a:txBody>
                      <a:tcPr/>
                    </a:tc>
                    <a:tc>
                      <a:txBody>
                        <a:bodyPr/>
                        <a:lstStyle/>
                        <a:p>
                          <a:r>
                            <a:rPr lang="en-US" sz="1600" dirty="0"/>
                            <a:t>1</a:t>
                          </a:r>
                        </a:p>
                      </a:txBody>
                      <a:tcPr/>
                    </a:tc>
                    <a:extLst>
                      <a:ext uri="{0D108BD9-81ED-4DB2-BD59-A6C34878D82A}">
                        <a16:rowId xmlns:a16="http://schemas.microsoft.com/office/drawing/2014/main" val="3199997863"/>
                      </a:ext>
                    </a:extLst>
                  </a:tr>
                  <a:tr h="370840">
                    <a:tc>
                      <a:txBody>
                        <a:bodyPr/>
                        <a:lstStyle/>
                        <a:p>
                          <a:r>
                            <a:rPr lang="en-US" sz="1600" dirty="0"/>
                            <a:t>9100 (30000 ft)</a:t>
                          </a:r>
                        </a:p>
                      </a:txBody>
                      <a:tcPr/>
                    </a:tc>
                    <a:tc>
                      <a:txBody>
                        <a:bodyPr/>
                        <a:lstStyle/>
                        <a:p>
                          <a:r>
                            <a:rPr lang="en-US" sz="1600" dirty="0"/>
                            <a:t>1.2</a:t>
                          </a:r>
                        </a:p>
                      </a:txBody>
                      <a:tcPr/>
                    </a:tc>
                    <a:extLst>
                      <a:ext uri="{0D108BD9-81ED-4DB2-BD59-A6C34878D82A}">
                        <a16:rowId xmlns:a16="http://schemas.microsoft.com/office/drawing/2014/main" val="3998788888"/>
                      </a:ext>
                    </a:extLst>
                  </a:tr>
                  <a:tr h="370840">
                    <a:tc>
                      <a:txBody>
                        <a:bodyPr/>
                        <a:lstStyle/>
                        <a:p>
                          <a:r>
                            <a:rPr lang="en-US" sz="1600" dirty="0"/>
                            <a:t>13700 (45000 ft)</a:t>
                          </a:r>
                        </a:p>
                      </a:txBody>
                      <a:tcPr/>
                    </a:tc>
                    <a:tc>
                      <a:txBody>
                        <a:bodyPr/>
                        <a:lstStyle/>
                        <a:p>
                          <a:r>
                            <a:rPr lang="en-US" sz="1600" dirty="0"/>
                            <a:t>1.4</a:t>
                          </a:r>
                        </a:p>
                      </a:txBody>
                      <a:tcPr/>
                    </a:tc>
                    <a:extLst>
                      <a:ext uri="{0D108BD9-81ED-4DB2-BD59-A6C34878D82A}">
                        <a16:rowId xmlns:a16="http://schemas.microsoft.com/office/drawing/2014/main" val="4258628895"/>
                      </a:ext>
                    </a:extLst>
                  </a:tr>
                  <a:tr h="370840">
                    <a:tc>
                      <a:txBody>
                        <a:bodyPr/>
                        <a:lstStyle/>
                        <a:p>
                          <a:r>
                            <a:rPr lang="en-US" sz="1600" dirty="0"/>
                            <a:t>18300 (60000 ft)</a:t>
                          </a:r>
                        </a:p>
                      </a:txBody>
                      <a:tcPr/>
                    </a:tc>
                    <a:tc>
                      <a:txBody>
                        <a:bodyPr/>
                        <a:lstStyle/>
                        <a:p>
                          <a:r>
                            <a:rPr lang="en-US" sz="1600" dirty="0"/>
                            <a:t>1.8</a:t>
                          </a:r>
                        </a:p>
                      </a:txBody>
                      <a:tcPr/>
                    </a:tc>
                    <a:extLst>
                      <a:ext uri="{0D108BD9-81ED-4DB2-BD59-A6C34878D82A}">
                        <a16:rowId xmlns:a16="http://schemas.microsoft.com/office/drawing/2014/main" val="3310552956"/>
                      </a:ext>
                    </a:extLst>
                  </a:tr>
                  <a:tr h="370840">
                    <a:tc>
                      <a:txBody>
                        <a:bodyPr/>
                        <a:lstStyle/>
                        <a:p>
                          <a:r>
                            <a:rPr lang="en-US" sz="1600" dirty="0"/>
                            <a:t>30500 (100000 ft)</a:t>
                          </a:r>
                        </a:p>
                      </a:txBody>
                      <a:tcPr/>
                    </a:tc>
                    <a:tc>
                      <a:txBody>
                        <a:bodyPr/>
                        <a:lstStyle/>
                        <a:p>
                          <a:r>
                            <a:rPr lang="en-US" sz="1600" dirty="0"/>
                            <a:t>2.2</a:t>
                          </a:r>
                        </a:p>
                      </a:txBody>
                      <a:tcPr/>
                    </a:tc>
                    <a:extLst>
                      <a:ext uri="{0D108BD9-81ED-4DB2-BD59-A6C34878D82A}">
                        <a16:rowId xmlns:a16="http://schemas.microsoft.com/office/drawing/2014/main" val="1545342011"/>
                      </a:ext>
                    </a:extLst>
                  </a:tr>
                </a:tbl>
              </a:graphicData>
            </a:graphic>
          </p:graphicFrame>
        </mc:Fallback>
      </mc:AlternateContent>
      <p:pic>
        <p:nvPicPr>
          <p:cNvPr id="4" name="Picture 3">
            <a:extLst>
              <a:ext uri="{FF2B5EF4-FFF2-40B4-BE49-F238E27FC236}">
                <a16:creationId xmlns:a16="http://schemas.microsoft.com/office/drawing/2014/main" id="{33D203F7-0C10-2606-7329-65CE1196A177}"/>
              </a:ext>
            </a:extLst>
          </p:cNvPr>
          <p:cNvPicPr>
            <a:picLocks noChangeAspect="1"/>
          </p:cNvPicPr>
          <p:nvPr/>
        </p:nvPicPr>
        <p:blipFill>
          <a:blip r:embed="rId5"/>
          <a:stretch>
            <a:fillRect/>
          </a:stretch>
        </p:blipFill>
        <p:spPr>
          <a:xfrm>
            <a:off x="8610501" y="3163323"/>
            <a:ext cx="3111500" cy="3365500"/>
          </a:xfrm>
          <a:prstGeom prst="rect">
            <a:avLst/>
          </a:prstGeom>
        </p:spPr>
      </p:pic>
    </p:spTree>
    <p:extLst>
      <p:ext uri="{BB962C8B-B14F-4D97-AF65-F5344CB8AC3E}">
        <p14:creationId xmlns:p14="http://schemas.microsoft.com/office/powerpoint/2010/main" val="379728981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7" name="Picture 6" descr="A picture containing ocean floor&#10;&#10;Description automatically generated">
            <a:extLst>
              <a:ext uri="{FF2B5EF4-FFF2-40B4-BE49-F238E27FC236}">
                <a16:creationId xmlns:a16="http://schemas.microsoft.com/office/drawing/2014/main" id="{32268041-A861-AB65-7BB0-EF18DD139F9F}"/>
              </a:ext>
            </a:extLst>
          </p:cNvPr>
          <p:cNvPicPr>
            <a:picLocks noChangeAspect="1"/>
          </p:cNvPicPr>
          <p:nvPr/>
        </p:nvPicPr>
        <p:blipFill rotWithShape="1">
          <a:blip r:embed="rId2" cstate="screen">
            <a:alphaModFix amt="35000"/>
            <a:extLst>
              <a:ext uri="{28A0092B-C50C-407E-A947-70E740481C1C}">
                <a14:useLocalDpi xmlns:a14="http://schemas.microsoft.com/office/drawing/2010/main"/>
              </a:ext>
            </a:extLst>
          </a:blip>
          <a:srcRect/>
          <a:stretch/>
        </p:blipFill>
        <p:spPr>
          <a:xfrm>
            <a:off x="-4243" y="10"/>
            <a:ext cx="12196243" cy="6857990"/>
          </a:xfrm>
          <a:prstGeom prst="rect">
            <a:avLst/>
          </a:prstGeom>
        </p:spPr>
      </p:pic>
      <p:sp>
        <p:nvSpPr>
          <p:cNvPr id="3" name="Content Placeholder 1">
            <a:extLst>
              <a:ext uri="{FF2B5EF4-FFF2-40B4-BE49-F238E27FC236}">
                <a16:creationId xmlns:a16="http://schemas.microsoft.com/office/drawing/2014/main" id="{6D531DC8-54AC-4DF3-BD43-AC8621A80189}"/>
              </a:ext>
            </a:extLst>
          </p:cNvPr>
          <p:cNvSpPr txBox="1">
            <a:spLocks/>
          </p:cNvSpPr>
          <p:nvPr/>
        </p:nvSpPr>
        <p:spPr>
          <a:xfrm>
            <a:off x="643467" y="321734"/>
            <a:ext cx="10905066" cy="1135737"/>
          </a:xfrm>
          <a:prstGeom prst="rect">
            <a:avLst/>
          </a:prstGeo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ct val="0"/>
              </a:spcBef>
              <a:spcAft>
                <a:spcPts val="600"/>
              </a:spcAft>
              <a:buClrTx/>
              <a:buSzTx/>
              <a:buFont typeface="Arial" panose="020B0604020202020204" pitchFamily="34" charset="0"/>
              <a:buNone/>
              <a:tabLst/>
              <a:defRPr/>
            </a:pPr>
            <a:r>
              <a:rPr kumimoji="0" lang="en-US" sz="3600" b="0" i="0" u="none" strike="noStrike" kern="1200" cap="none" spc="0" normalizeH="0" baseline="0" noProof="0" dirty="0">
                <a:ln>
                  <a:noFill/>
                </a:ln>
                <a:solidFill>
                  <a:prstClr val="black"/>
                </a:solidFill>
                <a:effectLst/>
                <a:uLnTx/>
                <a:uFillTx/>
                <a:latin typeface="Calibri Light" panose="020F0302020204030204"/>
                <a:ea typeface="+mn-ea"/>
                <a:cs typeface="+mn-cs"/>
              </a:rPr>
              <a:t>Detonation Under Water</a:t>
            </a:r>
          </a:p>
        </p:txBody>
      </p:sp>
      <p:sp>
        <p:nvSpPr>
          <p:cNvPr id="6" name="Content Placeholder 8">
            <a:extLst>
              <a:ext uri="{FF2B5EF4-FFF2-40B4-BE49-F238E27FC236}">
                <a16:creationId xmlns:a16="http://schemas.microsoft.com/office/drawing/2014/main" id="{616AF4D9-ECF8-8C24-51DA-F4562490A2C8}"/>
              </a:ext>
            </a:extLst>
          </p:cNvPr>
          <p:cNvSpPr>
            <a:spLocks noGrp="1"/>
          </p:cNvSpPr>
          <p:nvPr>
            <p:ph idx="1"/>
          </p:nvPr>
        </p:nvSpPr>
        <p:spPr>
          <a:xfrm>
            <a:off x="643467" y="1782981"/>
            <a:ext cx="10905066" cy="4393982"/>
          </a:xfrm>
        </p:spPr>
        <p:txBody>
          <a:bodyPr vert="horz" wrap="square" lIns="91440" tIns="45720" rIns="91440" bIns="45720" rtlCol="0">
            <a:normAutofit/>
          </a:bodyPr>
          <a:lstStyle/>
          <a:p>
            <a:pPr marL="457200" indent="-228600">
              <a:buFont typeface="Arial" panose="020B0604020202020204" pitchFamily="34" charset="0"/>
              <a:buChar char="•"/>
            </a:pPr>
            <a:r>
              <a:rPr lang="en-US" sz="2000" dirty="0">
                <a:solidFill>
                  <a:schemeClr val="tx1"/>
                </a:solidFill>
              </a:rPr>
              <a:t>Detonation in water is not fundamentally different to that of a charge in air</a:t>
            </a:r>
          </a:p>
          <a:p>
            <a:pPr marL="457200" indent="-228600">
              <a:buFont typeface="Arial" panose="020B0604020202020204" pitchFamily="34" charset="0"/>
              <a:buChar char="•"/>
            </a:pPr>
            <a:r>
              <a:rPr lang="en-US" sz="2000" dirty="0">
                <a:solidFill>
                  <a:schemeClr val="tx1"/>
                </a:solidFill>
              </a:rPr>
              <a:t>In all cases the event involves the initial effect of primary shock, followed by the slower expansion of the medium under the impulse of expanding gas products</a:t>
            </a:r>
          </a:p>
          <a:p>
            <a:pPr marL="457200" indent="-228600">
              <a:buFont typeface="Arial" panose="020B0604020202020204" pitchFamily="34" charset="0"/>
              <a:buChar char="•"/>
            </a:pPr>
            <a:r>
              <a:rPr lang="en-US" sz="2000" dirty="0">
                <a:solidFill>
                  <a:schemeClr val="tx1"/>
                </a:solidFill>
              </a:rPr>
              <a:t>Two distinct but connected phenomena</a:t>
            </a:r>
          </a:p>
          <a:p>
            <a:pPr marL="1143000" lvl="1"/>
            <a:r>
              <a:rPr lang="en-US" sz="2000" dirty="0"/>
              <a:t>Detonation pressure</a:t>
            </a:r>
          </a:p>
          <a:p>
            <a:pPr marL="1143000" lvl="1"/>
            <a:r>
              <a:rPr lang="en-US" sz="2000" dirty="0"/>
              <a:t>Power of the explosive (QV)</a:t>
            </a:r>
          </a:p>
          <a:p>
            <a:pPr marL="457200" indent="-228600">
              <a:buFont typeface="Arial" panose="020B0604020202020204" pitchFamily="34" charset="0"/>
              <a:buChar char="•"/>
            </a:pPr>
            <a:r>
              <a:rPr lang="en-US" sz="2000" dirty="0">
                <a:solidFill>
                  <a:schemeClr val="tx1"/>
                </a:solidFill>
              </a:rPr>
              <a:t>Energy is imparted to the shock wave and the expansion of the medium</a:t>
            </a:r>
          </a:p>
          <a:p>
            <a:pPr marL="457200" indent="-228600">
              <a:buFont typeface="Arial" panose="020B0604020202020204" pitchFamily="34" charset="0"/>
              <a:buChar char="•"/>
            </a:pPr>
            <a:r>
              <a:rPr lang="en-US" sz="2000" dirty="0">
                <a:solidFill>
                  <a:schemeClr val="tx1"/>
                </a:solidFill>
              </a:rPr>
              <a:t>Water transmits primary shock in a measurable way, while its low compressibility causes the subsequent cavitation of the medium to occur at a relatively slow rate and reproducible manner</a:t>
            </a:r>
          </a:p>
          <a:p>
            <a:pPr marL="457200" indent="-228600">
              <a:buFont typeface="Arial" panose="020B0604020202020204" pitchFamily="34" charset="0"/>
              <a:buChar char="•"/>
            </a:pPr>
            <a:endParaRPr lang="en-US" sz="2000" dirty="0">
              <a:solidFill>
                <a:schemeClr val="tx1"/>
              </a:solidFill>
            </a:endParaRPr>
          </a:p>
          <a:p>
            <a:pPr marL="457200" indent="-228600">
              <a:buFont typeface="Arial" panose="020B0604020202020204" pitchFamily="34" charset="0"/>
              <a:buChar char="•"/>
            </a:pPr>
            <a:r>
              <a:rPr lang="en-US" sz="2000" dirty="0">
                <a:solidFill>
                  <a:schemeClr val="tx1"/>
                </a:solidFill>
              </a:rPr>
              <a:t>UNDERWATER EXPLOSIONS BY ROBERT H COLE 1948 (exemplar reference)</a:t>
            </a:r>
          </a:p>
          <a:p>
            <a:pPr lvl="1"/>
            <a:endParaRPr lang="en-US" sz="2000" dirty="0"/>
          </a:p>
        </p:txBody>
      </p:sp>
      <p:sp>
        <p:nvSpPr>
          <p:cNvPr id="26" name="Rectangle 25">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8" name="Isosceles Triangle 27">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0" name="Isosceles Triangle 29">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2" name="Rectangle 31">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6307724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Content Placeholder 1">
            <a:extLst>
              <a:ext uri="{FF2B5EF4-FFF2-40B4-BE49-F238E27FC236}">
                <a16:creationId xmlns:a16="http://schemas.microsoft.com/office/drawing/2014/main" id="{59696DD9-1673-DB52-F85C-A19771487CED}"/>
              </a:ext>
            </a:extLst>
          </p:cNvPr>
          <p:cNvSpPr txBox="1">
            <a:spLocks/>
          </p:cNvSpPr>
          <p:nvPr/>
        </p:nvSpPr>
        <p:spPr>
          <a:xfrm>
            <a:off x="1028700" y="1967266"/>
            <a:ext cx="2628900" cy="2547257"/>
          </a:xfrm>
          <a:prstGeom prst="rect">
            <a:avLst/>
          </a:prstGeom>
          <a:noFill/>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ct val="0"/>
              </a:spcBef>
              <a:spcAft>
                <a:spcPts val="600"/>
              </a:spcAft>
              <a:buClrTx/>
              <a:buSzTx/>
              <a:buFont typeface="Arial" panose="020B0604020202020204" pitchFamily="34" charset="0"/>
              <a:buNone/>
              <a:tabLst/>
              <a:defRPr/>
            </a:pPr>
            <a:r>
              <a:rPr kumimoji="0" lang="en-US" sz="3600" b="0" i="0" u="none" strike="noStrike" kern="1200" cap="none" spc="0" normalizeH="0" baseline="0" noProof="0">
                <a:ln>
                  <a:noFill/>
                </a:ln>
                <a:solidFill>
                  <a:srgbClr val="FFFFFF"/>
                </a:solidFill>
                <a:effectLst/>
                <a:uLnTx/>
                <a:uFillTx/>
                <a:latin typeface="Calibri Light" panose="020F0302020204030204"/>
                <a:ea typeface="+mn-ea"/>
                <a:cs typeface="+mn-cs"/>
              </a:rPr>
              <a:t>Effects from Explosions Under Water</a:t>
            </a:r>
          </a:p>
        </p:txBody>
      </p:sp>
      <p:pic>
        <p:nvPicPr>
          <p:cNvPr id="4" name="Content Placeholder 3" descr="Diagram&#10;&#10;Description automatically generated">
            <a:extLst>
              <a:ext uri="{FF2B5EF4-FFF2-40B4-BE49-F238E27FC236}">
                <a16:creationId xmlns:a16="http://schemas.microsoft.com/office/drawing/2014/main" id="{E65A7B6F-4A87-977E-2FC0-8C882CA4DD01}"/>
              </a:ext>
            </a:extLst>
          </p:cNvPr>
          <p:cNvPicPr>
            <a:picLocks noGrp="1" noChangeAspect="1"/>
          </p:cNvPicPr>
          <p:nvPr>
            <p:ph idx="1"/>
          </p:nvPr>
        </p:nvPicPr>
        <p:blipFill>
          <a:blip r:embed="rId2" cstate="screen">
            <a:extLst>
              <a:ext uri="{28A0092B-C50C-407E-A947-70E740481C1C}">
                <a14:useLocalDpi xmlns:a14="http://schemas.microsoft.com/office/drawing/2010/main"/>
              </a:ext>
            </a:extLst>
          </a:blip>
          <a:stretch>
            <a:fillRect/>
          </a:stretch>
        </p:blipFill>
        <p:spPr>
          <a:xfrm>
            <a:off x="4777316" y="1410577"/>
            <a:ext cx="6780700" cy="4034517"/>
          </a:xfrm>
          <a:prstGeom prst="rect">
            <a:avLst/>
          </a:prstGeom>
        </p:spPr>
      </p:pic>
    </p:spTree>
    <p:extLst>
      <p:ext uri="{BB962C8B-B14F-4D97-AF65-F5344CB8AC3E}">
        <p14:creationId xmlns:p14="http://schemas.microsoft.com/office/powerpoint/2010/main" val="65631678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Diagram&#10;&#10;Description automatically generated">
            <a:extLst>
              <a:ext uri="{FF2B5EF4-FFF2-40B4-BE49-F238E27FC236}">
                <a16:creationId xmlns:a16="http://schemas.microsoft.com/office/drawing/2014/main" id="{7EF0B9EC-10BE-AEA6-E89B-674A494D1D58}"/>
              </a:ext>
            </a:extLst>
          </p:cNvPr>
          <p:cNvPicPr>
            <a:picLocks noGrp="1" noChangeAspect="1"/>
          </p:cNvPicPr>
          <p:nvPr>
            <p:ph idx="1"/>
          </p:nvPr>
        </p:nvPicPr>
        <p:blipFill>
          <a:blip r:embed="rId2"/>
          <a:stretch>
            <a:fillRect/>
          </a:stretch>
        </p:blipFill>
        <p:spPr>
          <a:xfrm>
            <a:off x="4350204" y="459416"/>
            <a:ext cx="7634968" cy="5317530"/>
          </a:xfrm>
        </p:spPr>
      </p:pic>
      <p:sp>
        <p:nvSpPr>
          <p:cNvPr id="6" name="Content Placeholder 1">
            <a:extLst>
              <a:ext uri="{FF2B5EF4-FFF2-40B4-BE49-F238E27FC236}">
                <a16:creationId xmlns:a16="http://schemas.microsoft.com/office/drawing/2014/main" id="{CE18717B-83F7-4C8C-53B0-0EB540ED175B}"/>
              </a:ext>
            </a:extLst>
          </p:cNvPr>
          <p:cNvSpPr txBox="1">
            <a:spLocks/>
          </p:cNvSpPr>
          <p:nvPr/>
        </p:nvSpPr>
        <p:spPr>
          <a:xfrm>
            <a:off x="-87618" y="2513183"/>
            <a:ext cx="4437822" cy="883423"/>
          </a:xfrm>
          <a:prstGeom prst="rect">
            <a:avLst/>
          </a:prstGeom>
        </p:spPr>
        <p:txBody>
          <a:bodyPr vert="horz" wrap="squar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4000" b="0" i="0" u="none" strike="noStrike" kern="1200" cap="none" spc="0" normalizeH="0" baseline="0" noProof="0" dirty="0">
                <a:ln>
                  <a:noFill/>
                </a:ln>
                <a:solidFill>
                  <a:prstClr val="white"/>
                </a:solidFill>
                <a:effectLst/>
                <a:uLnTx/>
                <a:uFillTx/>
                <a:latin typeface="Calibri" panose="020F0502020204030204"/>
                <a:ea typeface="+mn-ea"/>
                <a:cs typeface="+mn-cs"/>
              </a:rPr>
              <a:t>Effects from Explosions Under Water</a:t>
            </a:r>
          </a:p>
        </p:txBody>
      </p:sp>
    </p:spTree>
    <p:extLst>
      <p:ext uri="{BB962C8B-B14F-4D97-AF65-F5344CB8AC3E}">
        <p14:creationId xmlns:p14="http://schemas.microsoft.com/office/powerpoint/2010/main" val="331703667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1">
            <a:extLst>
              <a:ext uri="{FF2B5EF4-FFF2-40B4-BE49-F238E27FC236}">
                <a16:creationId xmlns:a16="http://schemas.microsoft.com/office/drawing/2014/main" id="{6D531DC8-54AC-4DF3-BD43-AC8621A80189}"/>
              </a:ext>
            </a:extLst>
          </p:cNvPr>
          <p:cNvSpPr txBox="1">
            <a:spLocks/>
          </p:cNvSpPr>
          <p:nvPr/>
        </p:nvSpPr>
        <p:spPr>
          <a:xfrm>
            <a:off x="5244200" y="477336"/>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4400" b="0" i="0" u="none" strike="noStrike" kern="1200" cap="none" spc="0" normalizeH="0" baseline="0" noProof="0" dirty="0">
                <a:ln>
                  <a:noFill/>
                </a:ln>
                <a:solidFill>
                  <a:prstClr val="white"/>
                </a:solidFill>
                <a:effectLst/>
                <a:uLnTx/>
                <a:uFillTx/>
                <a:latin typeface="Calibri" panose="020F0502020204030204"/>
                <a:ea typeface="+mn-ea"/>
                <a:cs typeface="+mn-cs"/>
              </a:rPr>
              <a:t>Shockwave effects (1)</a:t>
            </a:r>
          </a:p>
        </p:txBody>
      </p:sp>
      <p:sp>
        <p:nvSpPr>
          <p:cNvPr id="6" name="Content Placeholder 2">
            <a:extLst>
              <a:ext uri="{FF2B5EF4-FFF2-40B4-BE49-F238E27FC236}">
                <a16:creationId xmlns:a16="http://schemas.microsoft.com/office/drawing/2014/main" id="{03515FED-DD2E-EA2E-0934-C5A8C9331C2B}"/>
              </a:ext>
            </a:extLst>
          </p:cNvPr>
          <p:cNvSpPr>
            <a:spLocks noGrp="1"/>
          </p:cNvSpPr>
          <p:nvPr>
            <p:ph idx="1"/>
          </p:nvPr>
        </p:nvSpPr>
        <p:spPr>
          <a:xfrm>
            <a:off x="281362" y="1253331"/>
            <a:ext cx="6357434" cy="4351338"/>
          </a:xfrm>
        </p:spPr>
        <p:txBody>
          <a:bodyPr wrap="square"/>
          <a:lstStyle/>
          <a:p>
            <a:r>
              <a:rPr lang="en-GB" sz="2000" dirty="0"/>
              <a:t>Consider a spherical charge of high explosive detonating in an infinite volume of water:</a:t>
            </a:r>
          </a:p>
          <a:p>
            <a:pPr marL="514350" indent="-514350">
              <a:buAutoNum type="arabicPeriod"/>
            </a:pPr>
            <a:r>
              <a:rPr lang="en-GB" sz="2000" dirty="0"/>
              <a:t>The spherical detonation shock front passes through the charge into the water via the medium of the casing</a:t>
            </a:r>
          </a:p>
          <a:p>
            <a:pPr marL="514350" indent="-514350">
              <a:buAutoNum type="arabicPeriod"/>
            </a:pPr>
            <a:r>
              <a:rPr lang="en-GB" sz="2000" dirty="0"/>
              <a:t>The case is normally so thin effects of confinement may be disregarded</a:t>
            </a:r>
          </a:p>
          <a:p>
            <a:pPr marL="514350" indent="-514350">
              <a:buAutoNum type="arabicPeriod"/>
            </a:pPr>
            <a:r>
              <a:rPr lang="en-GB" sz="2000" dirty="0"/>
              <a:t>The water at the interface is violently accelerated and compressed</a:t>
            </a:r>
          </a:p>
          <a:p>
            <a:pPr marL="514350" indent="-514350">
              <a:buAutoNum type="arabicPeriod"/>
            </a:pPr>
            <a:r>
              <a:rPr lang="en-GB" sz="2000" dirty="0"/>
              <a:t>The detonation shock wave is transmitted to water</a:t>
            </a:r>
          </a:p>
          <a:p>
            <a:pPr marL="514350" indent="-514350">
              <a:buAutoNum type="arabicPeriod"/>
            </a:pPr>
            <a:r>
              <a:rPr lang="en-GB" sz="2000" dirty="0"/>
              <a:t>The shock front travels outwards at high velocity (determined by V</a:t>
            </a:r>
            <a:r>
              <a:rPr lang="en-GB" sz="2000" baseline="-25000" dirty="0"/>
              <a:t>d</a:t>
            </a:r>
            <a:r>
              <a:rPr lang="en-GB" sz="2000" dirty="0"/>
              <a:t>)</a:t>
            </a:r>
          </a:p>
          <a:p>
            <a:pPr marL="514350" indent="-514350">
              <a:buAutoNum type="arabicPeriod"/>
            </a:pPr>
            <a:r>
              <a:rPr lang="en-GB" sz="2000" dirty="0"/>
              <a:t>Initial V</a:t>
            </a:r>
            <a:r>
              <a:rPr lang="en-GB" sz="2000" baseline="-25000" dirty="0"/>
              <a:t>d</a:t>
            </a:r>
            <a:r>
              <a:rPr lang="en-GB" sz="2000" dirty="0"/>
              <a:t> may be 7500 ms</a:t>
            </a:r>
            <a:r>
              <a:rPr lang="en-GB" sz="2000" baseline="30000" dirty="0"/>
              <a:t>-1</a:t>
            </a:r>
            <a:r>
              <a:rPr lang="en-GB" sz="2000" dirty="0"/>
              <a:t> but rapidly decreases to sonic velocity (1500 ms</a:t>
            </a:r>
            <a:r>
              <a:rPr lang="en-GB" sz="2000" baseline="30000" dirty="0"/>
              <a:t>-1</a:t>
            </a:r>
            <a:r>
              <a:rPr lang="en-GB" sz="2000" dirty="0"/>
              <a:t>) (330 ms</a:t>
            </a:r>
            <a:r>
              <a:rPr lang="en-GB" sz="2000" baseline="30000" dirty="0"/>
              <a:t>-1</a:t>
            </a:r>
            <a:r>
              <a:rPr lang="en-GB" sz="2000" dirty="0"/>
              <a:t> in air)</a:t>
            </a:r>
          </a:p>
          <a:p>
            <a:endParaRPr lang="en-GB" sz="2000" dirty="0"/>
          </a:p>
          <a:p>
            <a:pPr marL="514350" indent="-514350">
              <a:buAutoNum type="arabicPeriod"/>
            </a:pPr>
            <a:endParaRPr lang="en-GB" sz="2000" dirty="0"/>
          </a:p>
        </p:txBody>
      </p:sp>
      <p:pic>
        <p:nvPicPr>
          <p:cNvPr id="4" name="Picture 3">
            <a:extLst>
              <a:ext uri="{FF2B5EF4-FFF2-40B4-BE49-F238E27FC236}">
                <a16:creationId xmlns:a16="http://schemas.microsoft.com/office/drawing/2014/main" id="{BFBAEDBC-51FF-BCD8-C0FD-9DBE238D8CF6}"/>
              </a:ext>
            </a:extLst>
          </p:cNvPr>
          <p:cNvPicPr>
            <a:picLocks noChangeAspect="1"/>
          </p:cNvPicPr>
          <p:nvPr/>
        </p:nvPicPr>
        <p:blipFill>
          <a:blip r:embed="rId3"/>
          <a:stretch>
            <a:fillRect/>
          </a:stretch>
        </p:blipFill>
        <p:spPr>
          <a:xfrm>
            <a:off x="6839732" y="1473200"/>
            <a:ext cx="4800600" cy="3911600"/>
          </a:xfrm>
          <a:prstGeom prst="rect">
            <a:avLst/>
          </a:prstGeom>
        </p:spPr>
      </p:pic>
    </p:spTree>
    <p:extLst>
      <p:ext uri="{BB962C8B-B14F-4D97-AF65-F5344CB8AC3E}">
        <p14:creationId xmlns:p14="http://schemas.microsoft.com/office/powerpoint/2010/main" val="40558775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3" name="Content Placeholder 1">
            <a:extLst>
              <a:ext uri="{FF2B5EF4-FFF2-40B4-BE49-F238E27FC236}">
                <a16:creationId xmlns:a16="http://schemas.microsoft.com/office/drawing/2014/main" id="{6D531DC8-54AC-4DF3-BD43-AC8621A80189}"/>
              </a:ext>
            </a:extLst>
          </p:cNvPr>
          <p:cNvSpPr txBox="1">
            <a:spLocks/>
          </p:cNvSpPr>
          <p:nvPr/>
        </p:nvSpPr>
        <p:spPr>
          <a:xfrm>
            <a:off x="340963" y="1048907"/>
            <a:ext cx="5115280" cy="1325563"/>
          </a:xfrm>
          <a:prstGeom prst="rect">
            <a:avLst/>
          </a:prstGeo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ct val="0"/>
              </a:spcBef>
              <a:spcAft>
                <a:spcPts val="600"/>
              </a:spcAft>
              <a:buClrTx/>
              <a:buSzTx/>
              <a:buFont typeface="Arial" panose="020B0604020202020204" pitchFamily="34" charset="0"/>
              <a:buNone/>
              <a:tabLst/>
              <a:defRPr/>
            </a:pPr>
            <a:r>
              <a:rPr kumimoji="0" lang="en-US" sz="4400" b="0" i="0" u="none" strike="noStrike" kern="1200" cap="none" spc="0" normalizeH="0" baseline="0" noProof="0" dirty="0">
                <a:ln>
                  <a:noFill/>
                </a:ln>
                <a:solidFill>
                  <a:prstClr val="white"/>
                </a:solidFill>
                <a:effectLst/>
                <a:uLnTx/>
                <a:uFillTx/>
                <a:latin typeface="Calibri Light" panose="020F0302020204030204"/>
                <a:ea typeface="+mn-ea"/>
                <a:cs typeface="+mn-cs"/>
              </a:rPr>
              <a:t>Shockwave effects (2)</a:t>
            </a:r>
          </a:p>
        </p:txBody>
      </p:sp>
      <p:sp>
        <p:nvSpPr>
          <p:cNvPr id="6" name="Content Placeholder 2">
            <a:extLst>
              <a:ext uri="{FF2B5EF4-FFF2-40B4-BE49-F238E27FC236}">
                <a16:creationId xmlns:a16="http://schemas.microsoft.com/office/drawing/2014/main" id="{03515FED-DD2E-EA2E-0934-C5A8C9331C2B}"/>
              </a:ext>
            </a:extLst>
          </p:cNvPr>
          <p:cNvSpPr>
            <a:spLocks noGrp="1"/>
          </p:cNvSpPr>
          <p:nvPr>
            <p:ph idx="1"/>
          </p:nvPr>
        </p:nvSpPr>
        <p:spPr>
          <a:xfrm>
            <a:off x="-13849" y="2173347"/>
            <a:ext cx="5725776" cy="3747005"/>
          </a:xfrm>
        </p:spPr>
        <p:txBody>
          <a:bodyPr vert="horz" wrap="square" lIns="91440" tIns="45720" rIns="91440" bIns="45720" rtlCol="0" anchor="t">
            <a:normAutofit/>
          </a:bodyPr>
          <a:lstStyle/>
          <a:p>
            <a:pPr marL="457200" indent="-228600">
              <a:buFont typeface="Arial" panose="020B0604020202020204" pitchFamily="34" charset="0"/>
              <a:buChar char="•"/>
            </a:pPr>
            <a:r>
              <a:rPr lang="en-US" sz="1800" dirty="0">
                <a:solidFill>
                  <a:schemeClr val="tx1"/>
                </a:solidFill>
              </a:rPr>
              <a:t>Water is only slightly compressible</a:t>
            </a:r>
          </a:p>
          <a:p>
            <a:pPr marL="457200" indent="-228600">
              <a:buFont typeface="Arial" panose="020B0604020202020204" pitchFamily="34" charset="0"/>
              <a:buChar char="•"/>
            </a:pPr>
            <a:r>
              <a:rPr lang="en-US" sz="1800" dirty="0">
                <a:solidFill>
                  <a:schemeClr val="tx1"/>
                </a:solidFill>
              </a:rPr>
              <a:t>The shock pressure may be 250kbar but the acoustic impedance of water causes reflection at the interface</a:t>
            </a:r>
          </a:p>
          <a:p>
            <a:pPr marL="457200" indent="-228600">
              <a:buFont typeface="Arial" panose="020B0604020202020204" pitchFamily="34" charset="0"/>
              <a:buChar char="•"/>
            </a:pPr>
            <a:r>
              <a:rPr lang="en-US" sz="1800" dirty="0">
                <a:solidFill>
                  <a:schemeClr val="tx1"/>
                </a:solidFill>
              </a:rPr>
              <a:t>Due to this acoustic mismatch the shockwave that propagates into the water has an initial velocity of approximately 0.5 the detonation pressure (125kbar)</a:t>
            </a:r>
          </a:p>
          <a:p>
            <a:pPr marL="457200" indent="-228600">
              <a:buFont typeface="Arial" panose="020B0604020202020204" pitchFamily="34" charset="0"/>
              <a:buChar char="•"/>
            </a:pPr>
            <a:r>
              <a:rPr lang="en-US" sz="1800" dirty="0">
                <a:solidFill>
                  <a:schemeClr val="tx1"/>
                </a:solidFill>
              </a:rPr>
              <a:t>The shock wave rapidly loses energy to the water </a:t>
            </a:r>
          </a:p>
          <a:p>
            <a:pPr marL="457200" indent="-228600">
              <a:buFont typeface="Arial" panose="020B0604020202020204" pitchFamily="34" charset="0"/>
              <a:buChar char="•"/>
            </a:pPr>
            <a:r>
              <a:rPr lang="en-US" sz="1800" dirty="0">
                <a:solidFill>
                  <a:schemeClr val="tx1"/>
                </a:solidFill>
              </a:rPr>
              <a:t>The decay time initially follows an exponential law</a:t>
            </a:r>
          </a:p>
          <a:p>
            <a:pPr marL="457200" indent="-228600">
              <a:buFont typeface="Arial" panose="020B0604020202020204" pitchFamily="34" charset="0"/>
              <a:buChar char="•"/>
            </a:pPr>
            <a:r>
              <a:rPr lang="en-US" sz="1800" dirty="0">
                <a:solidFill>
                  <a:schemeClr val="tx1"/>
                </a:solidFill>
              </a:rPr>
              <a:t>Primary shock pressures are almost independent of depth</a:t>
            </a:r>
          </a:p>
          <a:p>
            <a:pPr marL="457200" indent="-228600">
              <a:buFont typeface="Arial" panose="020B0604020202020204" pitchFamily="34" charset="0"/>
              <a:buChar char="•"/>
            </a:pPr>
            <a:r>
              <a:rPr lang="en-US" sz="1800" dirty="0">
                <a:solidFill>
                  <a:schemeClr val="tx1"/>
                </a:solidFill>
              </a:rPr>
              <a:t>Impulse requires enhancement</a:t>
            </a:r>
          </a:p>
          <a:p>
            <a:pPr indent="-228600">
              <a:buFont typeface="Arial" panose="020B0604020202020204" pitchFamily="34" charset="0"/>
              <a:buChar char="•"/>
            </a:pPr>
            <a:endParaRPr lang="en-US" sz="1800" dirty="0">
              <a:solidFill>
                <a:schemeClr val="tx1"/>
              </a:solidFill>
            </a:endParaRPr>
          </a:p>
          <a:p>
            <a:pPr marL="514350" indent="-228600">
              <a:buFont typeface="Arial" panose="020B0604020202020204" pitchFamily="34" charset="0"/>
              <a:buChar char="•"/>
            </a:pPr>
            <a:endParaRPr lang="en-US" sz="1800" dirty="0">
              <a:solidFill>
                <a:schemeClr val="tx1"/>
              </a:solidFill>
            </a:endParaRPr>
          </a:p>
        </p:txBody>
      </p:sp>
      <p:sp>
        <p:nvSpPr>
          <p:cNvPr id="13" name="Freeform: Shape 12">
            <a:extLst>
              <a:ext uri="{FF2B5EF4-FFF2-40B4-BE49-F238E27FC236}">
                <a16:creationId xmlns:a16="http://schemas.microsoft.com/office/drawing/2014/main" id="{C62225A2-D3F0-45D1-9C47-B10375316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711927" y="-1"/>
            <a:ext cx="6480073" cy="6858002"/>
          </a:xfrm>
          <a:custGeom>
            <a:avLst/>
            <a:gdLst>
              <a:gd name="connsiteX0" fmla="*/ 6130244 w 6480073"/>
              <a:gd name="connsiteY0" fmla="*/ 0 h 6858002"/>
              <a:gd name="connsiteX1" fmla="*/ 6212951 w 6480073"/>
              <a:gd name="connsiteY1" fmla="*/ 314584 h 6858002"/>
              <a:gd name="connsiteX2" fmla="*/ 5540779 w 6480073"/>
              <a:gd name="connsiteY2" fmla="*/ 6756649 h 6858002"/>
              <a:gd name="connsiteX3" fmla="*/ 5489971 w 6480073"/>
              <a:gd name="connsiteY3" fmla="*/ 6858002 h 6858002"/>
              <a:gd name="connsiteX4" fmla="*/ 0 w 6480073"/>
              <a:gd name="connsiteY4" fmla="*/ 6858002 h 6858002"/>
              <a:gd name="connsiteX5" fmla="*/ 0 w 6480073"/>
              <a:gd name="connsiteY5" fmla="*/ 0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480073" h="6858002">
                <a:moveTo>
                  <a:pt x="6130244" y="0"/>
                </a:moveTo>
                <a:lnTo>
                  <a:pt x="6212951" y="314584"/>
                </a:lnTo>
                <a:cubicBezTo>
                  <a:pt x="6745828" y="2551616"/>
                  <a:pt x="6460994" y="4808873"/>
                  <a:pt x="5540779" y="6756649"/>
                </a:cubicBezTo>
                <a:lnTo>
                  <a:pt x="5489971" y="6858002"/>
                </a:lnTo>
                <a:lnTo>
                  <a:pt x="0" y="6858002"/>
                </a:lnTo>
                <a:lnTo>
                  <a:pt x="0"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5" name="Freeform: Shape 14">
            <a:extLst>
              <a:ext uri="{FF2B5EF4-FFF2-40B4-BE49-F238E27FC236}">
                <a16:creationId xmlns:a16="http://schemas.microsoft.com/office/drawing/2014/main" id="{1B9FBFA8-6AF4-4091-9C8B-DEC6D8933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942784" y="0"/>
            <a:ext cx="6249216" cy="6858001"/>
          </a:xfrm>
          <a:custGeom>
            <a:avLst/>
            <a:gdLst>
              <a:gd name="connsiteX0" fmla="*/ 0 w 6249216"/>
              <a:gd name="connsiteY0" fmla="*/ 0 h 6858001"/>
              <a:gd name="connsiteX1" fmla="*/ 5893742 w 6249216"/>
              <a:gd name="connsiteY1" fmla="*/ 1 h 6858001"/>
              <a:gd name="connsiteX2" fmla="*/ 5993697 w 6249216"/>
              <a:gd name="connsiteY2" fmla="*/ 380651 h 6858001"/>
              <a:gd name="connsiteX3" fmla="*/ 5308924 w 6249216"/>
              <a:gd name="connsiteY3" fmla="*/ 6647018 h 6858001"/>
              <a:gd name="connsiteX4" fmla="*/ 5200672 w 6249216"/>
              <a:gd name="connsiteY4" fmla="*/ 6858001 h 6858001"/>
              <a:gd name="connsiteX5" fmla="*/ 1 w 6249216"/>
              <a:gd name="connsiteY5" fmla="*/ 685800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249216" h="6858001">
                <a:moveTo>
                  <a:pt x="0" y="0"/>
                </a:moveTo>
                <a:lnTo>
                  <a:pt x="5893742" y="1"/>
                </a:lnTo>
                <a:lnTo>
                  <a:pt x="5993697" y="380651"/>
                </a:lnTo>
                <a:cubicBezTo>
                  <a:pt x="6511353" y="2559611"/>
                  <a:pt x="6222352" y="4758249"/>
                  <a:pt x="5308924" y="6647018"/>
                </a:cubicBezTo>
                <a:lnTo>
                  <a:pt x="5200672" y="6858001"/>
                </a:lnTo>
                <a:lnTo>
                  <a:pt x="1" y="6858001"/>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8" name="Picture 7" descr="Diagram&#10;&#10;Description automatically generated">
            <a:extLst>
              <a:ext uri="{FF2B5EF4-FFF2-40B4-BE49-F238E27FC236}">
                <a16:creationId xmlns:a16="http://schemas.microsoft.com/office/drawing/2014/main" id="{BF3B3718-60C8-9157-F6B0-F998AAFECC54}"/>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6413796" y="3552198"/>
            <a:ext cx="5291664" cy="3174997"/>
          </a:xfrm>
          <a:prstGeom prst="rect">
            <a:avLst/>
          </a:prstGeom>
        </p:spPr>
      </p:pic>
      <p:pic>
        <p:nvPicPr>
          <p:cNvPr id="5" name="Picture 4" descr="Chart&#10;&#10;Description automatically generated with medium confidence">
            <a:extLst>
              <a:ext uri="{FF2B5EF4-FFF2-40B4-BE49-F238E27FC236}">
                <a16:creationId xmlns:a16="http://schemas.microsoft.com/office/drawing/2014/main" id="{C0B2A463-2CAA-3DD2-4254-F01FA965D883}"/>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6413796" y="130805"/>
            <a:ext cx="5291663" cy="3161769"/>
          </a:xfrm>
          <a:prstGeom prst="rect">
            <a:avLst/>
          </a:prstGeom>
        </p:spPr>
      </p:pic>
    </p:spTree>
    <p:extLst>
      <p:ext uri="{BB962C8B-B14F-4D97-AF65-F5344CB8AC3E}">
        <p14:creationId xmlns:p14="http://schemas.microsoft.com/office/powerpoint/2010/main" val="30439980"/>
      </p:ext>
    </p:extLst>
  </p:cSld>
  <p:clrMapOvr>
    <a:overrideClrMapping bg1="dk1" tx1="lt1" bg2="dk2" tx2="lt2" accent1="accent1" accent2="accent2" accent3="accent3" accent4="accent4" accent5="accent5" accent6="accent6" hlink="hlink" folHlink="folHlink"/>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33D24963-5B63-255C-F51C-F531F5DE64B7}"/>
              </a:ext>
            </a:extLst>
          </p:cNvPr>
          <p:cNvPicPr>
            <a:picLocks noGrp="1" noChangeAspect="1"/>
          </p:cNvPicPr>
          <p:nvPr>
            <p:ph idx="1"/>
          </p:nvPr>
        </p:nvPicPr>
        <p:blipFill>
          <a:blip r:embed="rId2" cstate="screen">
            <a:extLst>
              <a:ext uri="{28A0092B-C50C-407E-A947-70E740481C1C}">
                <a14:useLocalDpi xmlns:a14="http://schemas.microsoft.com/office/drawing/2010/main"/>
              </a:ext>
            </a:extLst>
          </a:blip>
          <a:stretch>
            <a:fillRect/>
          </a:stretch>
        </p:blipFill>
        <p:spPr>
          <a:xfrm>
            <a:off x="330631" y="1231310"/>
            <a:ext cx="7222210" cy="4395379"/>
          </a:xfrm>
        </p:spPr>
      </p:pic>
      <p:sp>
        <p:nvSpPr>
          <p:cNvPr id="5" name="Content Placeholder 1">
            <a:extLst>
              <a:ext uri="{FF2B5EF4-FFF2-40B4-BE49-F238E27FC236}">
                <a16:creationId xmlns:a16="http://schemas.microsoft.com/office/drawing/2014/main" id="{20658B69-998A-6AF3-C36D-876BB2157966}"/>
              </a:ext>
            </a:extLst>
          </p:cNvPr>
          <p:cNvSpPr txBox="1">
            <a:spLocks/>
          </p:cNvSpPr>
          <p:nvPr/>
        </p:nvSpPr>
        <p:spPr>
          <a:xfrm>
            <a:off x="4825746" y="461838"/>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800" b="0" i="0" u="none" strike="noStrike" kern="1200" cap="none" spc="0" normalizeH="0" baseline="0" noProof="0" dirty="0">
                <a:ln>
                  <a:noFill/>
                </a:ln>
                <a:solidFill>
                  <a:prstClr val="white"/>
                </a:solidFill>
                <a:effectLst/>
                <a:uLnTx/>
                <a:uFillTx/>
                <a:latin typeface="Calibri" panose="020F0502020204030204"/>
                <a:ea typeface="+mn-ea"/>
                <a:cs typeface="+mn-cs"/>
              </a:rPr>
              <a:t>Under water shock pressure with distance</a:t>
            </a:r>
          </a:p>
        </p:txBody>
      </p:sp>
      <p:sp>
        <p:nvSpPr>
          <p:cNvPr id="11" name="TextBox 10">
            <a:extLst>
              <a:ext uri="{FF2B5EF4-FFF2-40B4-BE49-F238E27FC236}">
                <a16:creationId xmlns:a16="http://schemas.microsoft.com/office/drawing/2014/main" id="{FF4BEE10-7DCD-7ABB-F839-7072D669198F}"/>
              </a:ext>
            </a:extLst>
          </p:cNvPr>
          <p:cNvSpPr txBox="1"/>
          <p:nvPr/>
        </p:nvSpPr>
        <p:spPr>
          <a:xfrm>
            <a:off x="7748406" y="1962481"/>
            <a:ext cx="4309276" cy="3046988"/>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white"/>
                </a:solidFill>
                <a:effectLst/>
                <a:uLnTx/>
                <a:uFillTx/>
                <a:latin typeface="Calibri" panose="020F0502020204030204"/>
                <a:ea typeface="+mn-ea"/>
                <a:cs typeface="+mn-cs"/>
              </a:rPr>
              <a:t>The explosion energy produced is a function of the charge weight and the stand-off distance. The empirical pressure-time history at any location with an instantaneous pressure increases, followed by a decay.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3724656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Diagram&#10;&#10;Description automatically generated">
            <a:extLst>
              <a:ext uri="{FF2B5EF4-FFF2-40B4-BE49-F238E27FC236}">
                <a16:creationId xmlns:a16="http://schemas.microsoft.com/office/drawing/2014/main" id="{8012DDFE-5D88-E12D-1667-3EC6FC8D6567}"/>
              </a:ext>
            </a:extLst>
          </p:cNvPr>
          <p:cNvPicPr>
            <a:picLocks noGrp="1" noChangeAspect="1"/>
          </p:cNvPicPr>
          <p:nvPr>
            <p:ph idx="1"/>
          </p:nvPr>
        </p:nvPicPr>
        <p:blipFill>
          <a:blip r:embed="rId3"/>
          <a:stretch>
            <a:fillRect/>
          </a:stretch>
        </p:blipFill>
        <p:spPr>
          <a:xfrm>
            <a:off x="5269166" y="304384"/>
            <a:ext cx="5834262" cy="5281827"/>
          </a:xfrm>
        </p:spPr>
      </p:pic>
      <p:sp>
        <p:nvSpPr>
          <p:cNvPr id="6" name="Content Placeholder 1">
            <a:extLst>
              <a:ext uri="{FF2B5EF4-FFF2-40B4-BE49-F238E27FC236}">
                <a16:creationId xmlns:a16="http://schemas.microsoft.com/office/drawing/2014/main" id="{A7CB92B6-3C5E-0D2E-6E33-38901568FA30}"/>
              </a:ext>
            </a:extLst>
          </p:cNvPr>
          <p:cNvSpPr txBox="1">
            <a:spLocks/>
          </p:cNvSpPr>
          <p:nvPr/>
        </p:nvSpPr>
        <p:spPr>
          <a:xfrm>
            <a:off x="423130" y="2061874"/>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800" b="0" i="0" u="none" strike="noStrike" kern="1200" cap="none" spc="0" normalizeH="0" baseline="0" noProof="0" dirty="0">
                <a:ln>
                  <a:noFill/>
                </a:ln>
                <a:solidFill>
                  <a:prstClr val="white"/>
                </a:solidFill>
                <a:effectLst/>
                <a:uLnTx/>
                <a:uFillTx/>
                <a:latin typeface="Calibri" panose="020F0502020204030204"/>
                <a:ea typeface="+mn-ea"/>
                <a:cs typeface="+mn-cs"/>
              </a:rPr>
              <a:t>Comparison of shock waves </a:t>
            </a:r>
          </a:p>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800" b="0" i="0" u="none" strike="noStrike" kern="1200" cap="none" spc="0" normalizeH="0" baseline="0" noProof="0" dirty="0">
                <a:ln>
                  <a:noFill/>
                </a:ln>
                <a:solidFill>
                  <a:prstClr val="white"/>
                </a:solidFill>
                <a:effectLst/>
                <a:uLnTx/>
                <a:uFillTx/>
                <a:latin typeface="Calibri" panose="020F0502020204030204"/>
                <a:ea typeface="+mn-ea"/>
                <a:cs typeface="+mn-cs"/>
              </a:rPr>
              <a:t>in air and water</a:t>
            </a:r>
          </a:p>
        </p:txBody>
      </p:sp>
    </p:spTree>
    <p:extLst>
      <p:ext uri="{BB962C8B-B14F-4D97-AF65-F5344CB8AC3E}">
        <p14:creationId xmlns:p14="http://schemas.microsoft.com/office/powerpoint/2010/main" val="178866081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1">
            <a:extLst>
              <a:ext uri="{FF2B5EF4-FFF2-40B4-BE49-F238E27FC236}">
                <a16:creationId xmlns:a16="http://schemas.microsoft.com/office/drawing/2014/main" id="{6D531DC8-54AC-4DF3-BD43-AC8621A80189}"/>
              </a:ext>
            </a:extLst>
          </p:cNvPr>
          <p:cNvSpPr txBox="1">
            <a:spLocks/>
          </p:cNvSpPr>
          <p:nvPr/>
        </p:nvSpPr>
        <p:spPr>
          <a:xfrm>
            <a:off x="4786999" y="424008"/>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4400" b="0" i="0" u="none" strike="noStrike" kern="1200" cap="none" spc="0" normalizeH="0" baseline="0" noProof="0" dirty="0">
                <a:ln>
                  <a:noFill/>
                </a:ln>
                <a:solidFill>
                  <a:prstClr val="white"/>
                </a:solidFill>
                <a:effectLst/>
                <a:uLnTx/>
                <a:uFillTx/>
                <a:latin typeface="Calibri" panose="020F0502020204030204"/>
                <a:ea typeface="+mn-ea"/>
                <a:cs typeface="+mn-cs"/>
              </a:rPr>
              <a:t>Under Water Bubble Effects (1)</a:t>
            </a:r>
          </a:p>
        </p:txBody>
      </p:sp>
      <p:pic>
        <p:nvPicPr>
          <p:cNvPr id="4" name="Picture 3" descr="A close up of text on a white background&#10;&#10;Description automatically generated">
            <a:extLst>
              <a:ext uri="{FF2B5EF4-FFF2-40B4-BE49-F238E27FC236}">
                <a16:creationId xmlns:a16="http://schemas.microsoft.com/office/drawing/2014/main" id="{1B30D390-8486-0AB5-EEB4-324434C4C79A}"/>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5545664" y="1307431"/>
            <a:ext cx="6138062" cy="4163471"/>
          </a:xfrm>
          <a:prstGeom prst="rect">
            <a:avLst/>
          </a:prstGeom>
          <a:ln w="127000" cap="sq">
            <a:solidFill>
              <a:srgbClr val="000000"/>
            </a:solidFill>
            <a:miter lim="800000"/>
          </a:ln>
          <a:effectLst>
            <a:outerShdw blurRad="57150" dist="50800" dir="2700000" algn="tl" rotWithShape="0">
              <a:srgbClr val="000000">
                <a:alpha val="40000"/>
              </a:srgbClr>
            </a:outerShdw>
          </a:effectLst>
        </p:spPr>
      </p:pic>
      <p:sp>
        <p:nvSpPr>
          <p:cNvPr id="6" name="TextBox 5">
            <a:extLst>
              <a:ext uri="{FF2B5EF4-FFF2-40B4-BE49-F238E27FC236}">
                <a16:creationId xmlns:a16="http://schemas.microsoft.com/office/drawing/2014/main" id="{485239DB-74C1-ED1D-AE9A-3378A95C624C}"/>
              </a:ext>
            </a:extLst>
          </p:cNvPr>
          <p:cNvSpPr txBox="1"/>
          <p:nvPr/>
        </p:nvSpPr>
        <p:spPr>
          <a:xfrm>
            <a:off x="311096" y="1404007"/>
            <a:ext cx="4855235" cy="4247317"/>
          </a:xfrm>
          <a:prstGeom prst="rect">
            <a:avLst/>
          </a:prstGeom>
          <a:noFill/>
        </p:spPr>
        <p:txBody>
          <a:bodyPr wrap="square" rtlCol="0">
            <a:spAutoFit/>
          </a:bodyPr>
          <a:lstStyle/>
          <a:p>
            <a:pPr marL="285750" marR="0" lvl="0" indent="-285750" algn="l" defTabSz="914400" rtl="0" eaLnBrk="1" fontAlgn="auto" latinLnBrk="0" hangingPunct="1">
              <a:lnSpc>
                <a:spcPct val="100000"/>
              </a:lnSpc>
              <a:spcBef>
                <a:spcPts val="0"/>
              </a:spcBef>
              <a:spcAft>
                <a:spcPts val="0"/>
              </a:spcAft>
              <a:buClrTx/>
              <a:buSzTx/>
              <a:buFont typeface="Wingdings" pitchFamily="2" charset="2"/>
              <a:buChar char="Ø"/>
              <a:tabLst/>
              <a:defRPr/>
            </a:pP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rPr>
              <a:t>Nucleus of intensely hot gases which expand rapidly</a:t>
            </a:r>
          </a:p>
          <a:p>
            <a:pPr marL="285750" marR="0" lvl="0" indent="-285750" algn="l" defTabSz="914400" rtl="0" eaLnBrk="1" fontAlgn="auto" latinLnBrk="0" hangingPunct="1">
              <a:lnSpc>
                <a:spcPct val="100000"/>
              </a:lnSpc>
              <a:spcBef>
                <a:spcPts val="0"/>
              </a:spcBef>
              <a:spcAft>
                <a:spcPts val="0"/>
              </a:spcAft>
              <a:buClrTx/>
              <a:buSzTx/>
              <a:buFont typeface="Wingdings" pitchFamily="2" charset="2"/>
              <a:buChar char="Ø"/>
              <a:tabLst/>
              <a:defRPr/>
            </a:pP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rPr>
              <a:t>Pressure inside spherical bubble around 20% of detonation pressure remaining</a:t>
            </a:r>
          </a:p>
          <a:p>
            <a:pPr marL="285750" marR="0" lvl="0" indent="-285750" algn="l" defTabSz="914400" rtl="0" eaLnBrk="1" fontAlgn="auto" latinLnBrk="0" hangingPunct="1">
              <a:lnSpc>
                <a:spcPct val="100000"/>
              </a:lnSpc>
              <a:spcBef>
                <a:spcPts val="0"/>
              </a:spcBef>
              <a:spcAft>
                <a:spcPts val="0"/>
              </a:spcAft>
              <a:buClrTx/>
              <a:buSzTx/>
              <a:buFont typeface="Wingdings" pitchFamily="2" charset="2"/>
              <a:buChar char="Ø"/>
              <a:tabLst/>
              <a:defRPr/>
            </a:pP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rPr>
              <a:t>High pressure causes bubble to expand rapidly despite inertia of water</a:t>
            </a:r>
          </a:p>
          <a:p>
            <a:pPr marL="285750" marR="0" lvl="0" indent="-285750" algn="l" defTabSz="914400" rtl="0" eaLnBrk="1" fontAlgn="auto" latinLnBrk="0" hangingPunct="1">
              <a:lnSpc>
                <a:spcPct val="100000"/>
              </a:lnSpc>
              <a:spcBef>
                <a:spcPts val="0"/>
              </a:spcBef>
              <a:spcAft>
                <a:spcPts val="0"/>
              </a:spcAft>
              <a:buClrTx/>
              <a:buSzTx/>
              <a:buFont typeface="Wingdings" pitchFamily="2" charset="2"/>
              <a:buChar char="Ø"/>
              <a:tabLst/>
              <a:defRPr/>
            </a:pP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rPr>
              <a:t>As expansion occurs, gases cool adiabatically</a:t>
            </a:r>
          </a:p>
          <a:p>
            <a:pPr marL="285750" marR="0" lvl="0" indent="-285750" algn="l" defTabSz="914400" rtl="0" eaLnBrk="1" fontAlgn="auto" latinLnBrk="0" hangingPunct="1">
              <a:lnSpc>
                <a:spcPct val="100000"/>
              </a:lnSpc>
              <a:spcBef>
                <a:spcPts val="0"/>
              </a:spcBef>
              <a:spcAft>
                <a:spcPts val="0"/>
              </a:spcAft>
              <a:buClrTx/>
              <a:buSzTx/>
              <a:buFont typeface="Wingdings" pitchFamily="2" charset="2"/>
              <a:buChar char="Ø"/>
              <a:tabLst/>
              <a:defRPr/>
            </a:pP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rPr>
              <a:t>Maximum radius achieved until bubble collapses as internal pressure below that of ambient water.</a:t>
            </a:r>
          </a:p>
          <a:p>
            <a:pPr marL="285750" marR="0" lvl="0" indent="-285750" algn="l" defTabSz="914400" rtl="0" eaLnBrk="1" fontAlgn="auto" latinLnBrk="0" hangingPunct="1">
              <a:lnSpc>
                <a:spcPct val="100000"/>
              </a:lnSpc>
              <a:spcBef>
                <a:spcPts val="0"/>
              </a:spcBef>
              <a:spcAft>
                <a:spcPts val="0"/>
              </a:spcAft>
              <a:buClrTx/>
              <a:buSzTx/>
              <a:buFont typeface="Wingdings" pitchFamily="2" charset="2"/>
              <a:buChar char="Ø"/>
              <a:tabLst/>
              <a:defRPr/>
            </a:pP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rPr>
              <a:t>Rapid contraction – heating – pressure differential reversed – bubble expands a second time etc.</a:t>
            </a:r>
          </a:p>
          <a:p>
            <a:pPr marL="285750" marR="0" lvl="0" indent="-285750" algn="l" defTabSz="914400" rtl="0" eaLnBrk="1" fontAlgn="auto" latinLnBrk="0" hangingPunct="1">
              <a:lnSpc>
                <a:spcPct val="100000"/>
              </a:lnSpc>
              <a:spcBef>
                <a:spcPts val="0"/>
              </a:spcBef>
              <a:spcAft>
                <a:spcPts val="0"/>
              </a:spcAft>
              <a:buClrTx/>
              <a:buSzTx/>
              <a:buFont typeface="Wingdings" pitchFamily="2" charset="2"/>
              <a:buChar char="Ø"/>
              <a:tabLst/>
              <a:defRPr/>
            </a:pP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rPr>
              <a:t>Bubble pulse occurs at maximum compression</a:t>
            </a:r>
          </a:p>
          <a:p>
            <a:pPr marL="285750" marR="0" lvl="0" indent="-285750" algn="l" defTabSz="914400" rtl="0" eaLnBrk="1" fontAlgn="auto" latinLnBrk="0" hangingPunct="1">
              <a:lnSpc>
                <a:spcPct val="100000"/>
              </a:lnSpc>
              <a:spcBef>
                <a:spcPts val="0"/>
              </a:spcBef>
              <a:spcAft>
                <a:spcPts val="0"/>
              </a:spcAft>
              <a:buClrTx/>
              <a:buSzTx/>
              <a:buFont typeface="Wingdings" pitchFamily="2" charset="2"/>
              <a:buChar char="Ø"/>
              <a:tabLst/>
              <a:defRPr/>
            </a:pP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rPr>
              <a:t>Bubble oscillations of decreasing amplitude</a:t>
            </a:r>
          </a:p>
        </p:txBody>
      </p:sp>
    </p:spTree>
    <p:extLst>
      <p:ext uri="{BB962C8B-B14F-4D97-AF65-F5344CB8AC3E}">
        <p14:creationId xmlns:p14="http://schemas.microsoft.com/office/powerpoint/2010/main" val="49569503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1">
            <a:extLst>
              <a:ext uri="{FF2B5EF4-FFF2-40B4-BE49-F238E27FC236}">
                <a16:creationId xmlns:a16="http://schemas.microsoft.com/office/drawing/2014/main" id="{6D531DC8-54AC-4DF3-BD43-AC8621A80189}"/>
              </a:ext>
            </a:extLst>
          </p:cNvPr>
          <p:cNvSpPr txBox="1">
            <a:spLocks/>
          </p:cNvSpPr>
          <p:nvPr/>
        </p:nvSpPr>
        <p:spPr>
          <a:xfrm>
            <a:off x="4786999" y="424008"/>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4400" b="0" i="0" u="none" strike="noStrike" kern="1200" cap="none" spc="0" normalizeH="0" baseline="0" noProof="0" dirty="0">
                <a:ln>
                  <a:noFill/>
                </a:ln>
                <a:solidFill>
                  <a:prstClr val="white"/>
                </a:solidFill>
                <a:effectLst/>
                <a:uLnTx/>
                <a:uFillTx/>
                <a:latin typeface="Calibri" panose="020F0502020204030204"/>
                <a:ea typeface="+mn-ea"/>
                <a:cs typeface="+mn-cs"/>
              </a:rPr>
              <a:t>Under Water Bubble Effects (2)</a:t>
            </a:r>
          </a:p>
        </p:txBody>
      </p:sp>
      <p:sp>
        <p:nvSpPr>
          <p:cNvPr id="6" name="TextBox 5">
            <a:extLst>
              <a:ext uri="{FF2B5EF4-FFF2-40B4-BE49-F238E27FC236}">
                <a16:creationId xmlns:a16="http://schemas.microsoft.com/office/drawing/2014/main" id="{485239DB-74C1-ED1D-AE9A-3378A95C624C}"/>
              </a:ext>
            </a:extLst>
          </p:cNvPr>
          <p:cNvSpPr txBox="1"/>
          <p:nvPr/>
        </p:nvSpPr>
        <p:spPr>
          <a:xfrm>
            <a:off x="140615" y="1422807"/>
            <a:ext cx="5562761" cy="4247317"/>
          </a:xfrm>
          <a:prstGeom prst="rect">
            <a:avLst/>
          </a:prstGeom>
          <a:noFill/>
        </p:spPr>
        <p:txBody>
          <a:bodyPr wrap="square" rtlCol="0">
            <a:spAutoFit/>
          </a:bodyPr>
          <a:lstStyle/>
          <a:p>
            <a:pPr marL="285750" marR="0" lvl="0" indent="-285750" algn="l" defTabSz="914400" rtl="0" eaLnBrk="1" fontAlgn="auto" latinLnBrk="0" hangingPunct="1">
              <a:lnSpc>
                <a:spcPct val="100000"/>
              </a:lnSpc>
              <a:spcBef>
                <a:spcPts val="0"/>
              </a:spcBef>
              <a:spcAft>
                <a:spcPts val="0"/>
              </a:spcAft>
              <a:buClrTx/>
              <a:buSzTx/>
              <a:buFont typeface="Wingdings" pitchFamily="2" charset="2"/>
              <a:buChar char="Ø"/>
              <a:tabLst/>
              <a:defRPr/>
            </a:pP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rPr>
              <a:t>Peak pressure in bubble is much lower than shock pressure – 136 kg TNT at depth 20m generates first bubble pulse of 6.2bar at 18m, whilst primary shock pressure is 125bar</a:t>
            </a:r>
          </a:p>
          <a:p>
            <a:pPr marL="285750" marR="0" lvl="0" indent="-285750" algn="l" defTabSz="914400" rtl="0" eaLnBrk="1" fontAlgn="auto" latinLnBrk="0" hangingPunct="1">
              <a:lnSpc>
                <a:spcPct val="100000"/>
              </a:lnSpc>
              <a:spcBef>
                <a:spcPts val="0"/>
              </a:spcBef>
              <a:spcAft>
                <a:spcPts val="0"/>
              </a:spcAft>
              <a:buClrTx/>
              <a:buSzTx/>
              <a:buFont typeface="Wingdings" pitchFamily="2" charset="2"/>
              <a:buChar char="Ø"/>
              <a:tabLst/>
              <a:defRPr/>
            </a:pP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rPr>
              <a:t>Bubble pulses occur over ms and as such peak pressure may be lower but impulse integral can exceed shock front impulse over distance</a:t>
            </a:r>
          </a:p>
          <a:p>
            <a:pPr marL="285750" marR="0" lvl="0" indent="-285750" algn="l" defTabSz="914400" rtl="0" eaLnBrk="1" fontAlgn="auto" latinLnBrk="0" hangingPunct="1">
              <a:lnSpc>
                <a:spcPct val="100000"/>
              </a:lnSpc>
              <a:spcBef>
                <a:spcPts val="0"/>
              </a:spcBef>
              <a:spcAft>
                <a:spcPts val="0"/>
              </a:spcAft>
              <a:buClrTx/>
              <a:buSzTx/>
              <a:buFont typeface="Wingdings" pitchFamily="2" charset="2"/>
              <a:buChar char="Ø"/>
              <a:tabLst/>
              <a:defRPr/>
            </a:pP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rPr>
              <a:t>A potential target is therefore hit by shock fronts of decreasing magnitude over time</a:t>
            </a:r>
          </a:p>
          <a:p>
            <a:pPr marL="285750" marR="0" lvl="0" indent="-285750" algn="l" defTabSz="914400" rtl="0" eaLnBrk="1" fontAlgn="auto" latinLnBrk="0" hangingPunct="1">
              <a:lnSpc>
                <a:spcPct val="100000"/>
              </a:lnSpc>
              <a:spcBef>
                <a:spcPts val="0"/>
              </a:spcBef>
              <a:spcAft>
                <a:spcPts val="0"/>
              </a:spcAft>
              <a:buClrTx/>
              <a:buSzTx/>
              <a:buFont typeface="Wingdings" pitchFamily="2" charset="2"/>
              <a:buChar char="Ø"/>
              <a:tabLst/>
              <a:defRPr/>
            </a:pP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rPr>
              <a:t>The bubble also migrates towards a rigid surface if the rigid mass is within one bubble radius, creating damage through the Monroe effect (hollow shaped charge theory) on impact with that rigid surface</a:t>
            </a:r>
          </a:p>
          <a:p>
            <a:pPr marL="285750" marR="0" lvl="0" indent="-285750" algn="l" defTabSz="914400" rtl="0" eaLnBrk="1" fontAlgn="auto" latinLnBrk="0" hangingPunct="1">
              <a:lnSpc>
                <a:spcPct val="100000"/>
              </a:lnSpc>
              <a:spcBef>
                <a:spcPts val="0"/>
              </a:spcBef>
              <a:spcAft>
                <a:spcPts val="0"/>
              </a:spcAft>
              <a:buClrTx/>
              <a:buSzTx/>
              <a:buFont typeface="Wingdings" pitchFamily="2" charset="2"/>
              <a:buChar char="Ø"/>
              <a:tabLst/>
              <a:defRPr/>
            </a:pP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rPr>
              <a:t>At the surface, reflected waves produce a negative pressure which causes cavitation</a:t>
            </a:r>
          </a:p>
        </p:txBody>
      </p:sp>
      <p:pic>
        <p:nvPicPr>
          <p:cNvPr id="5" name="Picture 4" descr="Diagram&#10;&#10;Description automatically generated">
            <a:extLst>
              <a:ext uri="{FF2B5EF4-FFF2-40B4-BE49-F238E27FC236}">
                <a16:creationId xmlns:a16="http://schemas.microsoft.com/office/drawing/2014/main" id="{1B396033-3E4B-7628-C39B-F4AEF2B1EDD2}"/>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5533447" y="1534333"/>
            <a:ext cx="6517938" cy="3671676"/>
          </a:xfrm>
          <a:prstGeom prst="rect">
            <a:avLst/>
          </a:prstGeom>
        </p:spPr>
      </p:pic>
    </p:spTree>
    <p:extLst>
      <p:ext uri="{BB962C8B-B14F-4D97-AF65-F5344CB8AC3E}">
        <p14:creationId xmlns:p14="http://schemas.microsoft.com/office/powerpoint/2010/main" val="118633722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 name="Content Placeholder 1">
            <a:extLst>
              <a:ext uri="{FF2B5EF4-FFF2-40B4-BE49-F238E27FC236}">
                <a16:creationId xmlns:a16="http://schemas.microsoft.com/office/drawing/2014/main" id="{6D531DC8-54AC-4DF3-BD43-AC8621A80189}"/>
              </a:ext>
            </a:extLst>
          </p:cNvPr>
          <p:cNvSpPr txBox="1">
            <a:spLocks/>
          </p:cNvSpPr>
          <p:nvPr/>
        </p:nvSpPr>
        <p:spPr>
          <a:xfrm>
            <a:off x="1028700" y="1967266"/>
            <a:ext cx="2628900" cy="2547257"/>
          </a:xfrm>
          <a:prstGeom prst="rect">
            <a:avLst/>
          </a:prstGeom>
          <a:noFill/>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ct val="0"/>
              </a:spcBef>
              <a:spcAft>
                <a:spcPts val="600"/>
              </a:spcAft>
              <a:buClrTx/>
              <a:buSzTx/>
              <a:buFont typeface="Arial" panose="020B0604020202020204" pitchFamily="34" charset="0"/>
              <a:buNone/>
              <a:tabLst/>
              <a:defRPr/>
            </a:pPr>
            <a:r>
              <a:rPr kumimoji="0" lang="en-US" sz="3300" b="0" i="0" u="none" strike="noStrike" kern="1200" cap="none" spc="0" normalizeH="0" baseline="0" noProof="0" dirty="0">
                <a:ln>
                  <a:noFill/>
                </a:ln>
                <a:solidFill>
                  <a:srgbClr val="FFFFFF"/>
                </a:solidFill>
                <a:effectLst/>
                <a:uLnTx/>
                <a:uFillTx/>
                <a:latin typeface="Calibri Light" panose="020F0302020204030204"/>
                <a:ea typeface="+mn-ea"/>
                <a:cs typeface="+mn-cs"/>
              </a:rPr>
              <a:t>Energy distribution (approx.) from pressure pulses</a:t>
            </a:r>
          </a:p>
        </p:txBody>
      </p:sp>
      <p:pic>
        <p:nvPicPr>
          <p:cNvPr id="7" name="Picture 6" descr="Diagram&#10;&#10;Description automatically generated">
            <a:extLst>
              <a:ext uri="{FF2B5EF4-FFF2-40B4-BE49-F238E27FC236}">
                <a16:creationId xmlns:a16="http://schemas.microsoft.com/office/drawing/2014/main" id="{DC1E03E5-F88A-7426-4960-B7F15C018FC9}"/>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4216526" y="1419682"/>
            <a:ext cx="7769996" cy="3826721"/>
          </a:xfrm>
          <a:prstGeom prst="rect">
            <a:avLst/>
          </a:prstGeom>
        </p:spPr>
      </p:pic>
    </p:spTree>
    <p:extLst>
      <p:ext uri="{BB962C8B-B14F-4D97-AF65-F5344CB8AC3E}">
        <p14:creationId xmlns:p14="http://schemas.microsoft.com/office/powerpoint/2010/main" val="108678519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le 3">
            <a:extLst>
              <a:ext uri="{FF2B5EF4-FFF2-40B4-BE49-F238E27FC236}">
                <a16:creationId xmlns:a16="http://schemas.microsoft.com/office/drawing/2014/main" id="{012016D4-BCC6-357E-2B00-7E0816275142}"/>
              </a:ext>
            </a:extLst>
          </p:cNvPr>
          <p:cNvGraphicFramePr>
            <a:graphicFrameLocks noGrp="1"/>
          </p:cNvGraphicFramePr>
          <p:nvPr/>
        </p:nvGraphicFramePr>
        <p:xfrm>
          <a:off x="251012" y="1205259"/>
          <a:ext cx="8127999" cy="4450080"/>
        </p:xfrm>
        <a:graphic>
          <a:graphicData uri="http://schemas.openxmlformats.org/drawingml/2006/table">
            <a:tbl>
              <a:tblPr firstRow="1" bandRow="1">
                <a:tableStyleId>{5C22544A-7EE6-4342-B048-85BDC9FD1C3A}</a:tableStyleId>
              </a:tblPr>
              <a:tblGrid>
                <a:gridCol w="2709333">
                  <a:extLst>
                    <a:ext uri="{9D8B030D-6E8A-4147-A177-3AD203B41FA5}">
                      <a16:colId xmlns:a16="http://schemas.microsoft.com/office/drawing/2014/main" val="849095807"/>
                    </a:ext>
                  </a:extLst>
                </a:gridCol>
                <a:gridCol w="2709333">
                  <a:extLst>
                    <a:ext uri="{9D8B030D-6E8A-4147-A177-3AD203B41FA5}">
                      <a16:colId xmlns:a16="http://schemas.microsoft.com/office/drawing/2014/main" val="622705217"/>
                    </a:ext>
                  </a:extLst>
                </a:gridCol>
                <a:gridCol w="2709333">
                  <a:extLst>
                    <a:ext uri="{9D8B030D-6E8A-4147-A177-3AD203B41FA5}">
                      <a16:colId xmlns:a16="http://schemas.microsoft.com/office/drawing/2014/main" val="1704954580"/>
                    </a:ext>
                  </a:extLst>
                </a:gridCol>
              </a:tblGrid>
              <a:tr h="370840">
                <a:tc>
                  <a:txBody>
                    <a:bodyPr/>
                    <a:lstStyle/>
                    <a:p>
                      <a:r>
                        <a:rPr lang="en-US" dirty="0"/>
                        <a:t>Explosive</a:t>
                      </a:r>
                    </a:p>
                  </a:txBody>
                  <a:tcPr/>
                </a:tc>
                <a:tc>
                  <a:txBody>
                    <a:bodyPr/>
                    <a:lstStyle/>
                    <a:p>
                      <a:r>
                        <a:rPr lang="en-US" dirty="0"/>
                        <a:t>Peak Overpressure (TNT)</a:t>
                      </a:r>
                    </a:p>
                  </a:txBody>
                  <a:tcPr/>
                </a:tc>
                <a:tc>
                  <a:txBody>
                    <a:bodyPr/>
                    <a:lstStyle/>
                    <a:p>
                      <a:r>
                        <a:rPr lang="en-US" dirty="0"/>
                        <a:t>Impulse (TNT)</a:t>
                      </a:r>
                    </a:p>
                  </a:txBody>
                  <a:tcPr/>
                </a:tc>
                <a:extLst>
                  <a:ext uri="{0D108BD9-81ED-4DB2-BD59-A6C34878D82A}">
                    <a16:rowId xmlns:a16="http://schemas.microsoft.com/office/drawing/2014/main" val="1491855604"/>
                  </a:ext>
                </a:extLst>
              </a:tr>
              <a:tr h="370840">
                <a:tc>
                  <a:txBody>
                    <a:bodyPr/>
                    <a:lstStyle/>
                    <a:p>
                      <a:r>
                        <a:rPr lang="en-US" dirty="0"/>
                        <a:t>TNT</a:t>
                      </a:r>
                    </a:p>
                  </a:txBody>
                  <a:tcPr/>
                </a:tc>
                <a:tc>
                  <a:txBody>
                    <a:bodyPr/>
                    <a:lstStyle/>
                    <a:p>
                      <a:r>
                        <a:rPr lang="en-US" dirty="0"/>
                        <a:t>1</a:t>
                      </a:r>
                    </a:p>
                  </a:txBody>
                  <a:tcPr/>
                </a:tc>
                <a:tc>
                  <a:txBody>
                    <a:bodyPr/>
                    <a:lstStyle/>
                    <a:p>
                      <a:r>
                        <a:rPr lang="en-US" dirty="0"/>
                        <a:t>1</a:t>
                      </a:r>
                    </a:p>
                  </a:txBody>
                  <a:tcPr/>
                </a:tc>
                <a:extLst>
                  <a:ext uri="{0D108BD9-81ED-4DB2-BD59-A6C34878D82A}">
                    <a16:rowId xmlns:a16="http://schemas.microsoft.com/office/drawing/2014/main" val="2543552632"/>
                  </a:ext>
                </a:extLst>
              </a:tr>
              <a:tr h="370840">
                <a:tc>
                  <a:txBody>
                    <a:bodyPr/>
                    <a:lstStyle/>
                    <a:p>
                      <a:r>
                        <a:rPr lang="en-US" dirty="0"/>
                        <a:t>AN-AL* (84/16)</a:t>
                      </a:r>
                    </a:p>
                  </a:txBody>
                  <a:tcPr/>
                </a:tc>
                <a:tc>
                  <a:txBody>
                    <a:bodyPr/>
                    <a:lstStyle/>
                    <a:p>
                      <a:r>
                        <a:rPr lang="en-US" dirty="0"/>
                        <a:t>1.15</a:t>
                      </a:r>
                    </a:p>
                  </a:txBody>
                  <a:tcPr/>
                </a:tc>
                <a:tc>
                  <a:txBody>
                    <a:bodyPr/>
                    <a:lstStyle/>
                    <a:p>
                      <a:r>
                        <a:rPr lang="en-US" dirty="0"/>
                        <a:t>1.19</a:t>
                      </a:r>
                    </a:p>
                  </a:txBody>
                  <a:tcPr/>
                </a:tc>
                <a:extLst>
                  <a:ext uri="{0D108BD9-81ED-4DB2-BD59-A6C34878D82A}">
                    <a16:rowId xmlns:a16="http://schemas.microsoft.com/office/drawing/2014/main" val="232076648"/>
                  </a:ext>
                </a:extLst>
              </a:tr>
              <a:tr h="370840">
                <a:tc>
                  <a:txBody>
                    <a:bodyPr/>
                    <a:lstStyle/>
                    <a:p>
                      <a:r>
                        <a:rPr lang="en-US" dirty="0"/>
                        <a:t>Torpex 7B*</a:t>
                      </a:r>
                    </a:p>
                  </a:txBody>
                  <a:tcPr/>
                </a:tc>
                <a:tc>
                  <a:txBody>
                    <a:bodyPr/>
                    <a:lstStyle/>
                    <a:p>
                      <a:r>
                        <a:rPr lang="en-US" dirty="0"/>
                        <a:t>1.27</a:t>
                      </a:r>
                    </a:p>
                  </a:txBody>
                  <a:tcPr/>
                </a:tc>
                <a:tc>
                  <a:txBody>
                    <a:bodyPr/>
                    <a:lstStyle/>
                    <a:p>
                      <a:r>
                        <a:rPr lang="en-US" dirty="0"/>
                        <a:t>1.38</a:t>
                      </a:r>
                    </a:p>
                  </a:txBody>
                  <a:tcPr/>
                </a:tc>
                <a:extLst>
                  <a:ext uri="{0D108BD9-81ED-4DB2-BD59-A6C34878D82A}">
                    <a16:rowId xmlns:a16="http://schemas.microsoft.com/office/drawing/2014/main" val="1312954874"/>
                  </a:ext>
                </a:extLst>
              </a:tr>
              <a:tr h="370840">
                <a:tc>
                  <a:txBody>
                    <a:bodyPr/>
                    <a:lstStyle/>
                    <a:p>
                      <a:r>
                        <a:rPr lang="en-US" dirty="0" err="1"/>
                        <a:t>Minol</a:t>
                      </a:r>
                      <a:r>
                        <a:rPr lang="en-US" dirty="0"/>
                        <a:t> 2*</a:t>
                      </a:r>
                    </a:p>
                  </a:txBody>
                  <a:tcPr/>
                </a:tc>
                <a:tc>
                  <a:txBody>
                    <a:bodyPr/>
                    <a:lstStyle/>
                    <a:p>
                      <a:r>
                        <a:rPr lang="en-US" dirty="0"/>
                        <a:t>1.24</a:t>
                      </a:r>
                    </a:p>
                  </a:txBody>
                  <a:tcPr/>
                </a:tc>
                <a:tc>
                  <a:txBody>
                    <a:bodyPr/>
                    <a:lstStyle/>
                    <a:p>
                      <a:r>
                        <a:rPr lang="en-US" dirty="0"/>
                        <a:t>1.22</a:t>
                      </a:r>
                    </a:p>
                  </a:txBody>
                  <a:tcPr/>
                </a:tc>
                <a:extLst>
                  <a:ext uri="{0D108BD9-81ED-4DB2-BD59-A6C34878D82A}">
                    <a16:rowId xmlns:a16="http://schemas.microsoft.com/office/drawing/2014/main" val="1941398550"/>
                  </a:ext>
                </a:extLst>
              </a:tr>
              <a:tr h="370840">
                <a:tc>
                  <a:txBody>
                    <a:bodyPr/>
                    <a:lstStyle/>
                    <a:p>
                      <a:r>
                        <a:rPr lang="en-US" dirty="0"/>
                        <a:t>Tritonal (80/20)*</a:t>
                      </a:r>
                    </a:p>
                  </a:txBody>
                  <a:tcPr/>
                </a:tc>
                <a:tc>
                  <a:txBody>
                    <a:bodyPr/>
                    <a:lstStyle/>
                    <a:p>
                      <a:r>
                        <a:rPr lang="en-US" dirty="0"/>
                        <a:t>1.07</a:t>
                      </a:r>
                    </a:p>
                  </a:txBody>
                  <a:tcPr/>
                </a:tc>
                <a:tc>
                  <a:txBody>
                    <a:bodyPr/>
                    <a:lstStyle/>
                    <a:p>
                      <a:r>
                        <a:rPr lang="en-US" dirty="0"/>
                        <a:t>1.13</a:t>
                      </a:r>
                    </a:p>
                  </a:txBody>
                  <a:tcPr/>
                </a:tc>
                <a:extLst>
                  <a:ext uri="{0D108BD9-81ED-4DB2-BD59-A6C34878D82A}">
                    <a16:rowId xmlns:a16="http://schemas.microsoft.com/office/drawing/2014/main" val="2502054918"/>
                  </a:ext>
                </a:extLst>
              </a:tr>
              <a:tr h="370840">
                <a:tc>
                  <a:txBody>
                    <a:bodyPr/>
                    <a:lstStyle/>
                    <a:p>
                      <a:r>
                        <a:rPr lang="en-US" dirty="0"/>
                        <a:t>RDX/Wax (98/2)</a:t>
                      </a:r>
                    </a:p>
                  </a:txBody>
                  <a:tcPr/>
                </a:tc>
                <a:tc>
                  <a:txBody>
                    <a:bodyPr/>
                    <a:lstStyle/>
                    <a:p>
                      <a:r>
                        <a:rPr lang="en-US" dirty="0"/>
                        <a:t>1.19</a:t>
                      </a:r>
                    </a:p>
                  </a:txBody>
                  <a:tcPr/>
                </a:tc>
                <a:tc>
                  <a:txBody>
                    <a:bodyPr/>
                    <a:lstStyle/>
                    <a:p>
                      <a:r>
                        <a:rPr lang="en-US" dirty="0"/>
                        <a:t>1.16</a:t>
                      </a:r>
                    </a:p>
                  </a:txBody>
                  <a:tcPr/>
                </a:tc>
                <a:extLst>
                  <a:ext uri="{0D108BD9-81ED-4DB2-BD59-A6C34878D82A}">
                    <a16:rowId xmlns:a16="http://schemas.microsoft.com/office/drawing/2014/main" val="601302562"/>
                  </a:ext>
                </a:extLst>
              </a:tr>
              <a:tr h="370840">
                <a:tc>
                  <a:txBody>
                    <a:bodyPr/>
                    <a:lstStyle/>
                    <a:p>
                      <a:r>
                        <a:rPr lang="en-US" dirty="0"/>
                        <a:t>HBX-1*</a:t>
                      </a:r>
                    </a:p>
                  </a:txBody>
                  <a:tcPr/>
                </a:tc>
                <a:tc>
                  <a:txBody>
                    <a:bodyPr/>
                    <a:lstStyle/>
                    <a:p>
                      <a:r>
                        <a:rPr lang="en-US" dirty="0"/>
                        <a:t>1.21</a:t>
                      </a:r>
                    </a:p>
                  </a:txBody>
                  <a:tcPr/>
                </a:tc>
                <a:tc>
                  <a:txBody>
                    <a:bodyPr/>
                    <a:lstStyle/>
                    <a:p>
                      <a:r>
                        <a:rPr lang="en-US" dirty="0"/>
                        <a:t>1.21</a:t>
                      </a:r>
                    </a:p>
                  </a:txBody>
                  <a:tcPr/>
                </a:tc>
                <a:extLst>
                  <a:ext uri="{0D108BD9-81ED-4DB2-BD59-A6C34878D82A}">
                    <a16:rowId xmlns:a16="http://schemas.microsoft.com/office/drawing/2014/main" val="4128704833"/>
                  </a:ext>
                </a:extLst>
              </a:tr>
              <a:tr h="370840">
                <a:tc>
                  <a:txBody>
                    <a:bodyPr/>
                    <a:lstStyle/>
                    <a:p>
                      <a:r>
                        <a:rPr lang="en-US" dirty="0"/>
                        <a:t>RDX/TNT (70/30)</a:t>
                      </a:r>
                    </a:p>
                  </a:txBody>
                  <a:tcPr/>
                </a:tc>
                <a:tc>
                  <a:txBody>
                    <a:bodyPr/>
                    <a:lstStyle/>
                    <a:p>
                      <a:r>
                        <a:rPr lang="en-US" dirty="0"/>
                        <a:t>1.14</a:t>
                      </a:r>
                    </a:p>
                  </a:txBody>
                  <a:tcPr/>
                </a:tc>
                <a:tc>
                  <a:txBody>
                    <a:bodyPr/>
                    <a:lstStyle/>
                    <a:p>
                      <a:r>
                        <a:rPr lang="en-US" dirty="0"/>
                        <a:t>1.09</a:t>
                      </a:r>
                    </a:p>
                  </a:txBody>
                  <a:tcPr/>
                </a:tc>
                <a:extLst>
                  <a:ext uri="{0D108BD9-81ED-4DB2-BD59-A6C34878D82A}">
                    <a16:rowId xmlns:a16="http://schemas.microsoft.com/office/drawing/2014/main" val="3271687339"/>
                  </a:ext>
                </a:extLst>
              </a:tr>
              <a:tr h="370840">
                <a:tc>
                  <a:txBody>
                    <a:bodyPr/>
                    <a:lstStyle/>
                    <a:p>
                      <a:r>
                        <a:rPr lang="en-US" dirty="0"/>
                        <a:t>Comp B</a:t>
                      </a:r>
                    </a:p>
                  </a:txBody>
                  <a:tcPr/>
                </a:tc>
                <a:tc>
                  <a:txBody>
                    <a:bodyPr/>
                    <a:lstStyle/>
                    <a:p>
                      <a:r>
                        <a:rPr lang="en-US" dirty="0"/>
                        <a:t>1.13</a:t>
                      </a:r>
                    </a:p>
                  </a:txBody>
                  <a:tcPr/>
                </a:tc>
                <a:tc>
                  <a:txBody>
                    <a:bodyPr/>
                    <a:lstStyle/>
                    <a:p>
                      <a:r>
                        <a:rPr lang="en-US" dirty="0"/>
                        <a:t>1.06</a:t>
                      </a:r>
                    </a:p>
                  </a:txBody>
                  <a:tcPr/>
                </a:tc>
                <a:extLst>
                  <a:ext uri="{0D108BD9-81ED-4DB2-BD59-A6C34878D82A}">
                    <a16:rowId xmlns:a16="http://schemas.microsoft.com/office/drawing/2014/main" val="1682105038"/>
                  </a:ext>
                </a:extLst>
              </a:tr>
              <a:tr h="370840">
                <a:tc>
                  <a:txBody>
                    <a:bodyPr/>
                    <a:lstStyle/>
                    <a:p>
                      <a:r>
                        <a:rPr lang="en-US" dirty="0" err="1"/>
                        <a:t>Baronal</a:t>
                      </a:r>
                      <a:r>
                        <a:rPr lang="en-US" dirty="0"/>
                        <a:t>* (35/15/50)</a:t>
                      </a:r>
                    </a:p>
                  </a:txBody>
                  <a:tcPr/>
                </a:tc>
                <a:tc>
                  <a:txBody>
                    <a:bodyPr/>
                    <a:lstStyle/>
                    <a:p>
                      <a:r>
                        <a:rPr lang="en-US" dirty="0"/>
                        <a:t>0.9</a:t>
                      </a:r>
                    </a:p>
                  </a:txBody>
                  <a:tcPr/>
                </a:tc>
                <a:tc>
                  <a:txBody>
                    <a:bodyPr/>
                    <a:lstStyle/>
                    <a:p>
                      <a:r>
                        <a:rPr lang="en-US" dirty="0"/>
                        <a:t>0.93</a:t>
                      </a:r>
                    </a:p>
                  </a:txBody>
                  <a:tcPr/>
                </a:tc>
                <a:extLst>
                  <a:ext uri="{0D108BD9-81ED-4DB2-BD59-A6C34878D82A}">
                    <a16:rowId xmlns:a16="http://schemas.microsoft.com/office/drawing/2014/main" val="3924704177"/>
                  </a:ext>
                </a:extLst>
              </a:tr>
              <a:tr h="370840">
                <a:tc>
                  <a:txBody>
                    <a:bodyPr/>
                    <a:lstStyle/>
                    <a:p>
                      <a:r>
                        <a:rPr lang="en-US" dirty="0"/>
                        <a:t>Torpex-2</a:t>
                      </a:r>
                    </a:p>
                  </a:txBody>
                  <a:tcPr/>
                </a:tc>
                <a:tc>
                  <a:txBody>
                    <a:bodyPr/>
                    <a:lstStyle/>
                    <a:p>
                      <a:r>
                        <a:rPr lang="en-US" dirty="0"/>
                        <a:t>1.23</a:t>
                      </a:r>
                    </a:p>
                  </a:txBody>
                  <a:tcPr/>
                </a:tc>
                <a:tc>
                  <a:txBody>
                    <a:bodyPr/>
                    <a:lstStyle/>
                    <a:p>
                      <a:r>
                        <a:rPr lang="en-US" dirty="0"/>
                        <a:t>1.28</a:t>
                      </a:r>
                    </a:p>
                  </a:txBody>
                  <a:tcPr/>
                </a:tc>
                <a:extLst>
                  <a:ext uri="{0D108BD9-81ED-4DB2-BD59-A6C34878D82A}">
                    <a16:rowId xmlns:a16="http://schemas.microsoft.com/office/drawing/2014/main" val="3334669388"/>
                  </a:ext>
                </a:extLst>
              </a:tr>
            </a:tbl>
          </a:graphicData>
        </a:graphic>
      </p:graphicFrame>
      <p:sp>
        <p:nvSpPr>
          <p:cNvPr id="4" name="Content Placeholder 1">
            <a:extLst>
              <a:ext uri="{FF2B5EF4-FFF2-40B4-BE49-F238E27FC236}">
                <a16:creationId xmlns:a16="http://schemas.microsoft.com/office/drawing/2014/main" id="{3FF516C4-20AA-3370-7E86-6B1D271D1855}"/>
              </a:ext>
            </a:extLst>
          </p:cNvPr>
          <p:cNvSpPr txBox="1">
            <a:spLocks/>
          </p:cNvSpPr>
          <p:nvPr/>
        </p:nvSpPr>
        <p:spPr>
          <a:xfrm>
            <a:off x="5639288" y="310877"/>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4400" b="0" i="0" u="none" strike="noStrike" kern="1200" cap="none" spc="0" normalizeH="0" baseline="0" noProof="0" dirty="0">
                <a:ln>
                  <a:noFill/>
                </a:ln>
                <a:solidFill>
                  <a:prstClr val="white"/>
                </a:solidFill>
                <a:effectLst/>
                <a:uLnTx/>
                <a:uFillTx/>
                <a:latin typeface="Calibri" panose="020F0502020204030204"/>
                <a:ea typeface="+mn-ea"/>
                <a:cs typeface="+mn-cs"/>
              </a:rPr>
              <a:t>Relative P</a:t>
            </a:r>
            <a:r>
              <a:rPr kumimoji="0" lang="en-GB" sz="4400" b="0" i="0" u="none" strike="noStrike" kern="1200" cap="none" spc="0" normalizeH="0" baseline="-25000" noProof="0" dirty="0">
                <a:ln>
                  <a:noFill/>
                </a:ln>
                <a:solidFill>
                  <a:prstClr val="white"/>
                </a:solidFill>
                <a:effectLst/>
                <a:uLnTx/>
                <a:uFillTx/>
                <a:latin typeface="Calibri" panose="020F0502020204030204"/>
                <a:ea typeface="+mn-ea"/>
                <a:cs typeface="+mn-cs"/>
              </a:rPr>
              <a:t>max</a:t>
            </a:r>
            <a:r>
              <a:rPr kumimoji="0" lang="en-GB" sz="4400" b="0" i="0" u="none" strike="noStrike" kern="1200" cap="none" spc="0" normalizeH="0" baseline="0" noProof="0" dirty="0">
                <a:ln>
                  <a:noFill/>
                </a:ln>
                <a:solidFill>
                  <a:prstClr val="white"/>
                </a:solidFill>
                <a:effectLst/>
                <a:uLnTx/>
                <a:uFillTx/>
                <a:latin typeface="Calibri" panose="020F0502020204030204"/>
                <a:ea typeface="+mn-ea"/>
                <a:cs typeface="+mn-cs"/>
              </a:rPr>
              <a:t> and Impulse</a:t>
            </a:r>
          </a:p>
        </p:txBody>
      </p:sp>
      <p:sp>
        <p:nvSpPr>
          <p:cNvPr id="9" name="TextBox 8">
            <a:extLst>
              <a:ext uri="{FF2B5EF4-FFF2-40B4-BE49-F238E27FC236}">
                <a16:creationId xmlns:a16="http://schemas.microsoft.com/office/drawing/2014/main" id="{CE5D7943-5333-E41D-0F7B-E6E21C58815C}"/>
              </a:ext>
            </a:extLst>
          </p:cNvPr>
          <p:cNvSpPr txBox="1"/>
          <p:nvPr/>
        </p:nvSpPr>
        <p:spPr>
          <a:xfrm>
            <a:off x="8552329" y="1592688"/>
            <a:ext cx="3227294" cy="378565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white"/>
                </a:solidFill>
                <a:effectLst/>
                <a:uLnTx/>
                <a:uFillTx/>
                <a:latin typeface="Calibri" panose="020F0502020204030204"/>
                <a:ea typeface="+mn-ea"/>
                <a:cs typeface="+mn-cs"/>
              </a:rPr>
              <a:t>Addition of </a:t>
            </a:r>
            <a:r>
              <a:rPr kumimoji="0" lang="en-US" sz="2000" b="1" i="0" u="none" strike="noStrike" kern="1200" cap="none" spc="0" normalizeH="0" baseline="0" noProof="0" dirty="0" err="1">
                <a:ln>
                  <a:noFill/>
                </a:ln>
                <a:solidFill>
                  <a:prstClr val="white"/>
                </a:solidFill>
                <a:effectLst/>
                <a:uLnTx/>
                <a:uFillTx/>
                <a:latin typeface="Calibri" panose="020F0502020204030204"/>
                <a:ea typeface="+mn-ea"/>
                <a:cs typeface="+mn-cs"/>
              </a:rPr>
              <a:t>Aluminium</a:t>
            </a:r>
            <a:endParaRPr kumimoji="0" lang="en-US" sz="2000" b="1" i="0" u="none" strike="noStrike" kern="1200" cap="none" spc="0" normalizeH="0" baseline="0" noProof="0" dirty="0">
              <a:ln>
                <a:noFill/>
              </a:ln>
              <a:solidFill>
                <a:prstClr val="white"/>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increases the heat of explosion</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reacts slowly (</a:t>
            </a:r>
            <a:r>
              <a:rPr kumimoji="0" lang="en-US" sz="2000" b="0" i="0" u="none" strike="noStrike" kern="1200" cap="none" spc="0" normalizeH="0" baseline="0" noProof="0" dirty="0" err="1">
                <a:ln>
                  <a:noFill/>
                </a:ln>
                <a:solidFill>
                  <a:prstClr val="white"/>
                </a:solidFill>
                <a:effectLst/>
                <a:uLnTx/>
                <a:uFillTx/>
                <a:latin typeface="Calibri" panose="020F0502020204030204"/>
                <a:ea typeface="+mn-ea"/>
                <a:cs typeface="+mn-cs"/>
              </a:rPr>
              <a:t>ms</a:t>
            </a: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 and releases energy after the shock wave has passed.</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increases duration of pressure (higher impulse)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86146228"/>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Rectangle 17">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 name="Rectangle 19">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2" name="Rectangle 21">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Content Placeholder 1">
            <a:extLst>
              <a:ext uri="{FF2B5EF4-FFF2-40B4-BE49-F238E27FC236}">
                <a16:creationId xmlns:a16="http://schemas.microsoft.com/office/drawing/2014/main" id="{10F45C2E-C61C-A8CD-60DA-8E6FE4E8E7B9}"/>
              </a:ext>
            </a:extLst>
          </p:cNvPr>
          <p:cNvSpPr txBox="1">
            <a:spLocks/>
          </p:cNvSpPr>
          <p:nvPr/>
        </p:nvSpPr>
        <p:spPr>
          <a:xfrm>
            <a:off x="699713" y="248038"/>
            <a:ext cx="7063721" cy="1159200"/>
          </a:xfrm>
          <a:prstGeom prst="rect">
            <a:avLst/>
          </a:prstGeo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ct val="0"/>
              </a:spcBef>
              <a:spcAft>
                <a:spcPts val="600"/>
              </a:spcAft>
              <a:buClrTx/>
              <a:buSzTx/>
              <a:buFont typeface="Arial" panose="020B0604020202020204" pitchFamily="34" charset="0"/>
              <a:buNone/>
              <a:tabLst/>
              <a:defRPr/>
            </a:pPr>
            <a:r>
              <a:rPr kumimoji="0" lang="en-US" sz="4000" b="0" i="0" u="none" strike="noStrike" kern="1200" cap="none" spc="0" normalizeH="0" baseline="0" noProof="0">
                <a:ln>
                  <a:noFill/>
                </a:ln>
                <a:solidFill>
                  <a:srgbClr val="FFFFFF"/>
                </a:solidFill>
                <a:effectLst/>
                <a:uLnTx/>
                <a:uFillTx/>
                <a:latin typeface="Calibri Light" panose="020F0302020204030204"/>
                <a:ea typeface="+mn-ea"/>
                <a:cs typeface="+mn-cs"/>
              </a:rPr>
              <a:t>Addition of metals</a:t>
            </a:r>
          </a:p>
        </p:txBody>
      </p:sp>
      <p:pic>
        <p:nvPicPr>
          <p:cNvPr id="11" name="Picture 10">
            <a:extLst>
              <a:ext uri="{FF2B5EF4-FFF2-40B4-BE49-F238E27FC236}">
                <a16:creationId xmlns:a16="http://schemas.microsoft.com/office/drawing/2014/main" id="{4BC566CA-F2AE-AAF0-043E-F1154598AFC7}"/>
              </a:ext>
            </a:extLst>
          </p:cNvPr>
          <p:cNvPicPr>
            <a:picLocks noChangeAspect="1"/>
          </p:cNvPicPr>
          <p:nvPr/>
        </p:nvPicPr>
        <p:blipFill>
          <a:blip r:embed="rId3"/>
          <a:stretch>
            <a:fillRect/>
          </a:stretch>
        </p:blipFill>
        <p:spPr>
          <a:xfrm>
            <a:off x="432225" y="3007337"/>
            <a:ext cx="11327549" cy="2370071"/>
          </a:xfrm>
          <a:prstGeom prst="rect">
            <a:avLst/>
          </a:prstGeom>
        </p:spPr>
      </p:pic>
      <p:sp>
        <p:nvSpPr>
          <p:cNvPr id="13" name="TextBox 12">
            <a:extLst>
              <a:ext uri="{FF2B5EF4-FFF2-40B4-BE49-F238E27FC236}">
                <a16:creationId xmlns:a16="http://schemas.microsoft.com/office/drawing/2014/main" id="{886516FC-785B-F04B-0488-9BBD3F16536E}"/>
              </a:ext>
            </a:extLst>
          </p:cNvPr>
          <p:cNvSpPr txBox="1"/>
          <p:nvPr/>
        </p:nvSpPr>
        <p:spPr>
          <a:xfrm>
            <a:off x="3719147" y="5377408"/>
            <a:ext cx="6101860" cy="36933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mn-cs"/>
              </a:rPr>
              <a:t>The effect of aluminium on the power of TNT</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97846344"/>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16" name="Picture 15" descr="A picture containing old&#10;&#10;Description automatically generated">
            <a:extLst>
              <a:ext uri="{FF2B5EF4-FFF2-40B4-BE49-F238E27FC236}">
                <a16:creationId xmlns:a16="http://schemas.microsoft.com/office/drawing/2014/main" id="{4D280B0E-0582-F08C-2382-64E9FDD5E2E1}"/>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1" y="10"/>
            <a:ext cx="9669642" cy="6857990"/>
          </a:xfrm>
          <a:prstGeom prst="rect">
            <a:avLst/>
          </a:prstGeom>
        </p:spPr>
      </p:pic>
      <p:sp>
        <p:nvSpPr>
          <p:cNvPr id="36" name="Rectangle 35">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Content Placeholder 1">
            <a:extLst>
              <a:ext uri="{FF2B5EF4-FFF2-40B4-BE49-F238E27FC236}">
                <a16:creationId xmlns:a16="http://schemas.microsoft.com/office/drawing/2014/main" id="{C8199325-8368-65CE-8B59-58F5C30890A6}"/>
              </a:ext>
            </a:extLst>
          </p:cNvPr>
          <p:cNvSpPr txBox="1">
            <a:spLocks/>
          </p:cNvSpPr>
          <p:nvPr/>
        </p:nvSpPr>
        <p:spPr>
          <a:xfrm>
            <a:off x="7531610" y="365125"/>
            <a:ext cx="3822189" cy="1899912"/>
          </a:xfr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ct val="0"/>
              </a:spcBef>
              <a:spcAft>
                <a:spcPts val="600"/>
              </a:spcAft>
              <a:buClrTx/>
              <a:buSzTx/>
              <a:buFont typeface="Arial" panose="020B0604020202020204" pitchFamily="34" charset="0"/>
              <a:buNone/>
              <a:tabLst/>
              <a:defRPr/>
            </a:pPr>
            <a:r>
              <a:rPr kumimoji="0" lang="en-US" sz="4000" b="0" i="0" u="none" strike="noStrike" kern="1200" cap="none" spc="0" normalizeH="0" baseline="0" noProof="0" dirty="0">
                <a:ln>
                  <a:noFill/>
                </a:ln>
                <a:solidFill>
                  <a:prstClr val="black"/>
                </a:solidFill>
                <a:effectLst/>
                <a:uLnTx/>
                <a:uFillTx/>
                <a:latin typeface="Calibri Light" panose="020F0302020204030204"/>
                <a:ea typeface="+mn-ea"/>
                <a:cs typeface="+mn-cs"/>
              </a:rPr>
              <a:t>Penetration Mechanics</a:t>
            </a:r>
          </a:p>
        </p:txBody>
      </p:sp>
      <p:sp>
        <p:nvSpPr>
          <p:cNvPr id="6" name="Content Placeholder 8">
            <a:extLst>
              <a:ext uri="{FF2B5EF4-FFF2-40B4-BE49-F238E27FC236}">
                <a16:creationId xmlns:a16="http://schemas.microsoft.com/office/drawing/2014/main" id="{616AF4D9-ECF8-8C24-51DA-F4562490A2C8}"/>
              </a:ext>
            </a:extLst>
          </p:cNvPr>
          <p:cNvSpPr>
            <a:spLocks noGrp="1"/>
          </p:cNvSpPr>
          <p:nvPr>
            <p:ph idx="1"/>
          </p:nvPr>
        </p:nvSpPr>
        <p:spPr>
          <a:xfrm>
            <a:off x="7531610" y="2026428"/>
            <a:ext cx="3822189" cy="3742762"/>
          </a:xfrm>
        </p:spPr>
        <p:txBody>
          <a:bodyPr vert="horz" lIns="91440" tIns="45720" rIns="91440" bIns="45720" rtlCol="0">
            <a:normAutofit fontScale="92500" lnSpcReduction="20000"/>
          </a:bodyPr>
          <a:lstStyle/>
          <a:p>
            <a:pPr marL="571500" indent="-342900">
              <a:buFont typeface="Arial" panose="020B0604020202020204" pitchFamily="34" charset="0"/>
              <a:buChar char="•"/>
            </a:pPr>
            <a:r>
              <a:rPr lang="en-US" sz="2000" dirty="0">
                <a:solidFill>
                  <a:schemeClr val="tx1"/>
                </a:solidFill>
              </a:rPr>
              <a:t>Material science of interest</a:t>
            </a:r>
          </a:p>
          <a:p>
            <a:pPr marL="1143000" lvl="1"/>
            <a:r>
              <a:rPr lang="en-US" sz="1600" dirty="0">
                <a:solidFill>
                  <a:schemeClr val="tx1"/>
                </a:solidFill>
              </a:rPr>
              <a:t>Stre</a:t>
            </a:r>
            <a:r>
              <a:rPr lang="en-US" sz="1600" dirty="0"/>
              <a:t>ss and Strain</a:t>
            </a:r>
            <a:endParaRPr lang="en-US" sz="1600" dirty="0">
              <a:solidFill>
                <a:schemeClr val="tx1"/>
              </a:solidFill>
            </a:endParaRPr>
          </a:p>
          <a:p>
            <a:pPr marL="1143000" lvl="1"/>
            <a:r>
              <a:rPr lang="en-US" sz="1600" dirty="0">
                <a:solidFill>
                  <a:schemeClr val="tx1"/>
                </a:solidFill>
              </a:rPr>
              <a:t>Definitions</a:t>
            </a:r>
          </a:p>
          <a:p>
            <a:pPr marL="1143000" lvl="1"/>
            <a:r>
              <a:rPr lang="en-US" sz="1600" dirty="0">
                <a:solidFill>
                  <a:schemeClr val="tx1"/>
                </a:solidFill>
              </a:rPr>
              <a:t>Failure modes</a:t>
            </a:r>
          </a:p>
          <a:p>
            <a:pPr marL="1143000" lvl="1"/>
            <a:r>
              <a:rPr lang="en-US" sz="1600" dirty="0">
                <a:solidFill>
                  <a:schemeClr val="tx1"/>
                </a:solidFill>
              </a:rPr>
              <a:t>Velocity Limit (V</a:t>
            </a:r>
            <a:r>
              <a:rPr lang="en-US" sz="1600" baseline="-25000" dirty="0">
                <a:solidFill>
                  <a:schemeClr val="tx1"/>
                </a:solidFill>
              </a:rPr>
              <a:t>l</a:t>
            </a:r>
            <a:r>
              <a:rPr lang="en-US" sz="1600" dirty="0">
                <a:solidFill>
                  <a:schemeClr val="tx1"/>
                </a:solidFill>
              </a:rPr>
              <a:t>) and V</a:t>
            </a:r>
            <a:r>
              <a:rPr lang="en-US" sz="1600" baseline="-25000" dirty="0">
                <a:solidFill>
                  <a:schemeClr val="tx1"/>
                </a:solidFill>
              </a:rPr>
              <a:t>50</a:t>
            </a:r>
          </a:p>
          <a:p>
            <a:pPr marL="1143000" lvl="1"/>
            <a:r>
              <a:rPr lang="en-US" sz="1600" dirty="0">
                <a:solidFill>
                  <a:schemeClr val="tx1"/>
                </a:solidFill>
              </a:rPr>
              <a:t>Oblique penetration</a:t>
            </a:r>
          </a:p>
          <a:p>
            <a:pPr marL="1143000" lvl="1"/>
            <a:r>
              <a:rPr lang="en-US" sz="1600" dirty="0"/>
              <a:t>Sloping armour</a:t>
            </a:r>
          </a:p>
          <a:p>
            <a:pPr marL="457200" indent="-228600">
              <a:buFont typeface="Arial" panose="020B0604020202020204" pitchFamily="34" charset="0"/>
              <a:buChar char="•"/>
            </a:pPr>
            <a:r>
              <a:rPr lang="en-US" sz="2000" dirty="0">
                <a:solidFill>
                  <a:schemeClr val="tx1"/>
                </a:solidFill>
              </a:rPr>
              <a:t>Kinetic Energy Projectiles</a:t>
            </a:r>
          </a:p>
          <a:p>
            <a:pPr marL="1143000" lvl="1"/>
            <a:r>
              <a:rPr lang="en-US" sz="1600" dirty="0">
                <a:solidFill>
                  <a:schemeClr val="tx1"/>
                </a:solidFill>
              </a:rPr>
              <a:t>Penetration Behaviour</a:t>
            </a:r>
          </a:p>
          <a:p>
            <a:pPr marL="1143000" lvl="1"/>
            <a:r>
              <a:rPr lang="en-US" sz="1600" dirty="0">
                <a:solidFill>
                  <a:schemeClr val="tx1"/>
                </a:solidFill>
              </a:rPr>
              <a:t>Hydrodynamics</a:t>
            </a:r>
          </a:p>
          <a:p>
            <a:pPr marL="1143000" lvl="1"/>
            <a:r>
              <a:rPr lang="en-US" sz="1600" dirty="0">
                <a:solidFill>
                  <a:schemeClr val="tx1"/>
                </a:solidFill>
              </a:rPr>
              <a:t>Ballistic requirements</a:t>
            </a:r>
            <a:endParaRPr lang="en-US" sz="2000" dirty="0">
              <a:solidFill>
                <a:schemeClr val="tx1"/>
              </a:solidFill>
            </a:endParaRPr>
          </a:p>
          <a:p>
            <a:pPr marL="457200" indent="-228600">
              <a:buFont typeface="Arial" panose="020B0604020202020204" pitchFamily="34" charset="0"/>
              <a:buChar char="•"/>
            </a:pPr>
            <a:r>
              <a:rPr lang="en-US" sz="2000" dirty="0">
                <a:solidFill>
                  <a:schemeClr val="tx1"/>
                </a:solidFill>
              </a:rPr>
              <a:t>Chemical energy defeat of armour</a:t>
            </a:r>
          </a:p>
          <a:p>
            <a:pPr marL="1143000" lvl="1"/>
            <a:r>
              <a:rPr lang="en-US" sz="1600" dirty="0"/>
              <a:t>Shaped charges (HEAT rounds)</a:t>
            </a:r>
          </a:p>
          <a:p>
            <a:pPr marL="1143000" lvl="1"/>
            <a:r>
              <a:rPr lang="en-US" sz="1600" dirty="0">
                <a:solidFill>
                  <a:schemeClr val="tx1"/>
                </a:solidFill>
              </a:rPr>
              <a:t>Explosively formed penetrators (EFP)</a:t>
            </a:r>
          </a:p>
          <a:p>
            <a:pPr marL="1143000" lvl="1"/>
            <a:r>
              <a:rPr lang="en-US" sz="1600" dirty="0">
                <a:solidFill>
                  <a:schemeClr val="tx1"/>
                </a:solidFill>
              </a:rPr>
              <a:t>High explosive squash heads (HESH)</a:t>
            </a:r>
          </a:p>
        </p:txBody>
      </p:sp>
    </p:spTree>
    <p:extLst>
      <p:ext uri="{BB962C8B-B14F-4D97-AF65-F5344CB8AC3E}">
        <p14:creationId xmlns:p14="http://schemas.microsoft.com/office/powerpoint/2010/main" val="2055266776"/>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BB1231F9-B4BD-5AF0-B800-9619F22DED8A}"/>
              </a:ext>
            </a:extLst>
          </p:cNvPr>
          <p:cNvSpPr>
            <a:spLocks noGrp="1"/>
          </p:cNvSpPr>
          <p:nvPr>
            <p:ph idx="1"/>
          </p:nvPr>
        </p:nvSpPr>
        <p:spPr>
          <a:xfrm>
            <a:off x="569026" y="1253294"/>
            <a:ext cx="10803903" cy="3864989"/>
          </a:xfrm>
        </p:spPr>
        <p:txBody>
          <a:bodyPr wrap="square"/>
          <a:lstStyle/>
          <a:p>
            <a:endParaRPr lang="en-US" sz="2400" dirty="0"/>
          </a:p>
          <a:p>
            <a:pPr marL="457200" indent="-457200">
              <a:buFont typeface="Wingdings" pitchFamily="2" charset="2"/>
              <a:buChar char="Ø"/>
            </a:pPr>
            <a:r>
              <a:rPr lang="en-US" sz="2400" dirty="0"/>
              <a:t>Penetration is defined as an event during which a projectile creates a discontinuity in the original surface of the target.</a:t>
            </a:r>
          </a:p>
          <a:p>
            <a:pPr marL="457200" indent="-457200">
              <a:buFont typeface="Wingdings" pitchFamily="2" charset="2"/>
              <a:buChar char="Ø"/>
            </a:pPr>
            <a:r>
              <a:rPr lang="en-US" sz="2400" dirty="0"/>
              <a:t>Perforation requires that, after the projectile or its remnants are removed, light may be seen through the target.</a:t>
            </a:r>
          </a:p>
          <a:p>
            <a:pPr marL="457200" indent="-457200">
              <a:buFont typeface="Wingdings" pitchFamily="2" charset="2"/>
              <a:buChar char="Ø"/>
            </a:pPr>
            <a:r>
              <a:rPr lang="en-US" sz="2400" dirty="0"/>
              <a:t>Adiabatic shear is one of the many mechanisms of failure that occur in metals and other materials that are deformed at a high strain rate such as ballistic impact.</a:t>
            </a:r>
          </a:p>
          <a:p>
            <a:pPr marL="457200" indent="-457200">
              <a:buFont typeface="Wingdings" pitchFamily="2" charset="2"/>
              <a:buChar char="Ø"/>
            </a:pPr>
            <a:r>
              <a:rPr lang="en-US" sz="2400" dirty="0"/>
              <a:t>Work hardening. The hardness of a projectile can increase during impact. Although the first few deformations imposed on metal by such treatment weakens it, its strength is increased by continued deformations. As stress is exerted, crystalline structures slip across one another, each slippage causing an obstruction to the next.</a:t>
            </a:r>
          </a:p>
        </p:txBody>
      </p:sp>
      <p:sp>
        <p:nvSpPr>
          <p:cNvPr id="3" name="Content Placeholder 1">
            <a:extLst>
              <a:ext uri="{FF2B5EF4-FFF2-40B4-BE49-F238E27FC236}">
                <a16:creationId xmlns:a16="http://schemas.microsoft.com/office/drawing/2014/main" id="{0511D49D-7AA4-067E-5E9D-7E2BB2906A3A}"/>
              </a:ext>
            </a:extLst>
          </p:cNvPr>
          <p:cNvSpPr txBox="1">
            <a:spLocks/>
          </p:cNvSpPr>
          <p:nvPr/>
        </p:nvSpPr>
        <p:spPr>
          <a:xfrm>
            <a:off x="4754385" y="369871"/>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Definitions</a:t>
            </a:r>
          </a:p>
        </p:txBody>
      </p:sp>
    </p:spTree>
    <p:extLst>
      <p:ext uri="{BB962C8B-B14F-4D97-AF65-F5344CB8AC3E}">
        <p14:creationId xmlns:p14="http://schemas.microsoft.com/office/powerpoint/2010/main" val="776241317"/>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1C7D0FEB-AC25-34CF-24A8-6089C8FDBFF7}"/>
              </a:ext>
            </a:extLst>
          </p:cNvPr>
          <p:cNvSpPr txBox="1"/>
          <p:nvPr/>
        </p:nvSpPr>
        <p:spPr>
          <a:xfrm>
            <a:off x="5297762" y="329184"/>
            <a:ext cx="6251110" cy="1783080"/>
          </a:xfrm>
        </p:spPr>
        <p:txBody>
          <a:bodyPr vert="horz" lIns="91440" tIns="45720" rIns="91440" bIns="45720" rtlCol="0" anchor="b">
            <a:normAutofit/>
          </a:bodyPr>
          <a:lstStyle/>
          <a:p>
            <a:pPr marL="0" marR="0" lvl="0" indent="0" algn="l" defTabSz="914400" rtl="0" eaLnBrk="1" fontAlgn="auto" latinLnBrk="0" hangingPunct="1">
              <a:lnSpc>
                <a:spcPct val="90000"/>
              </a:lnSpc>
              <a:spcBef>
                <a:spcPct val="0"/>
              </a:spcBef>
              <a:spcAft>
                <a:spcPts val="600"/>
              </a:spcAft>
              <a:buClrTx/>
              <a:buSzTx/>
              <a:buFontTx/>
              <a:buNone/>
              <a:tabLst/>
              <a:defRPr/>
            </a:pPr>
            <a:r>
              <a:rPr kumimoji="0" lang="en-US" sz="3400" b="0" i="0" u="none" strike="noStrike" kern="1200" cap="none" spc="0" normalizeH="0" baseline="0" noProof="0" dirty="0">
                <a:ln>
                  <a:noFill/>
                </a:ln>
                <a:solidFill>
                  <a:prstClr val="black"/>
                </a:solidFill>
                <a:effectLst/>
                <a:uLnTx/>
                <a:uFillTx/>
                <a:latin typeface="Calibri Light" panose="020F0302020204030204"/>
                <a:ea typeface="+mn-ea"/>
                <a:cs typeface="+mn-cs"/>
              </a:rPr>
              <a:t>Typical failure modes on impacted steel plates (Backman and Goldsmith 1978)</a:t>
            </a:r>
          </a:p>
        </p:txBody>
      </p:sp>
      <p:pic>
        <p:nvPicPr>
          <p:cNvPr id="3" name="Picture 2" descr="Diagram&#10;&#10;Description automatically generated">
            <a:extLst>
              <a:ext uri="{FF2B5EF4-FFF2-40B4-BE49-F238E27FC236}">
                <a16:creationId xmlns:a16="http://schemas.microsoft.com/office/drawing/2014/main" id="{0F06C001-BFFA-D9D3-28CC-BE7CBF0C6487}"/>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2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sX0" fmla="*/ 0 w 4243589"/>
              <a:gd name="csY0" fmla="*/ 0 h 18288"/>
              <a:gd name="csX1" fmla="*/ 478919 w 4243589"/>
              <a:gd name="csY1" fmla="*/ 0 h 18288"/>
              <a:gd name="csX2" fmla="*/ 957839 w 4243589"/>
              <a:gd name="csY2" fmla="*/ 0 h 18288"/>
              <a:gd name="csX3" fmla="*/ 1521630 w 4243589"/>
              <a:gd name="csY3" fmla="*/ 0 h 18288"/>
              <a:gd name="csX4" fmla="*/ 2212729 w 4243589"/>
              <a:gd name="csY4" fmla="*/ 0 h 18288"/>
              <a:gd name="csX5" fmla="*/ 2734084 w 4243589"/>
              <a:gd name="csY5" fmla="*/ 0 h 18288"/>
              <a:gd name="csX6" fmla="*/ 3255439 w 4243589"/>
              <a:gd name="csY6" fmla="*/ 0 h 18288"/>
              <a:gd name="csX7" fmla="*/ 4243589 w 4243589"/>
              <a:gd name="csY7" fmla="*/ 0 h 18288"/>
              <a:gd name="csX8" fmla="*/ 4243589 w 4243589"/>
              <a:gd name="csY8" fmla="*/ 18288 h 18288"/>
              <a:gd name="csX9" fmla="*/ 3594926 w 4243589"/>
              <a:gd name="csY9" fmla="*/ 18288 h 18288"/>
              <a:gd name="csX10" fmla="*/ 3073571 w 4243589"/>
              <a:gd name="csY10" fmla="*/ 18288 h 18288"/>
              <a:gd name="csX11" fmla="*/ 2552216 w 4243589"/>
              <a:gd name="csY11" fmla="*/ 18288 h 18288"/>
              <a:gd name="csX12" fmla="*/ 1903553 w 4243589"/>
              <a:gd name="csY12" fmla="*/ 18288 h 18288"/>
              <a:gd name="csX13" fmla="*/ 1212454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5" name="TextBox 4">
            <a:extLst>
              <a:ext uri="{FF2B5EF4-FFF2-40B4-BE49-F238E27FC236}">
                <a16:creationId xmlns:a16="http://schemas.microsoft.com/office/drawing/2014/main" id="{95A16A39-2C9D-C17D-CE61-E7CD0DED3188}"/>
              </a:ext>
            </a:extLst>
          </p:cNvPr>
          <p:cNvSpPr txBox="1"/>
          <p:nvPr/>
        </p:nvSpPr>
        <p:spPr>
          <a:xfrm>
            <a:off x="5297762" y="2706624"/>
            <a:ext cx="6251110" cy="3483864"/>
          </a:xfrm>
        </p:spPr>
        <p:txBody>
          <a:bodyPr vert="horz" lIns="91440" tIns="45720" rIns="91440" bIns="45720" rtlCol="0">
            <a:normAutofit fontScale="92500"/>
          </a:bodyPr>
          <a:lstStyle/>
          <a:p>
            <a:pPr marL="28575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2200" b="0" i="0" u="none" strike="noStrike" kern="1200" cap="none" spc="0" normalizeH="0" baseline="0" noProof="0" dirty="0">
                <a:ln>
                  <a:noFill/>
                </a:ln>
                <a:solidFill>
                  <a:prstClr val="black"/>
                </a:solidFill>
                <a:effectLst/>
                <a:uLnTx/>
                <a:uFillTx/>
                <a:latin typeface="Calibri" panose="020F0502020204030204"/>
                <a:ea typeface="+mn-ea"/>
                <a:cs typeface="+mn-cs"/>
              </a:rPr>
              <a:t>Brittle failure – weak low density targets.</a:t>
            </a:r>
          </a:p>
          <a:p>
            <a:pPr marL="28575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2200" b="0" i="0" u="none" strike="noStrike" kern="1200" cap="none" spc="0" normalizeH="0" baseline="0" noProof="0" dirty="0">
                <a:ln>
                  <a:noFill/>
                </a:ln>
                <a:solidFill>
                  <a:prstClr val="black"/>
                </a:solidFill>
                <a:effectLst/>
                <a:uLnTx/>
                <a:uFillTx/>
                <a:latin typeface="Calibri" panose="020F0502020204030204"/>
                <a:ea typeface="+mn-ea"/>
                <a:cs typeface="+mn-cs"/>
              </a:rPr>
              <a:t>Ductile hole growth (piercing) – plastic flow due to adiabatic heating and high strain rate</a:t>
            </a:r>
          </a:p>
          <a:p>
            <a:pPr marL="28575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2200" b="0" i="0" u="none" strike="noStrike" kern="1200" cap="none" spc="0" normalizeH="0" baseline="0" noProof="0" dirty="0">
                <a:ln>
                  <a:noFill/>
                </a:ln>
                <a:solidFill>
                  <a:prstClr val="black"/>
                </a:solidFill>
                <a:effectLst/>
                <a:uLnTx/>
                <a:uFillTx/>
                <a:latin typeface="Calibri" panose="020F0502020204030204"/>
                <a:ea typeface="+mn-ea"/>
                <a:cs typeface="+mn-cs"/>
              </a:rPr>
              <a:t>Radial fracture – tensile strength low, compressive strength high</a:t>
            </a:r>
          </a:p>
          <a:p>
            <a:pPr marL="28575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2200" b="0" i="0" u="none" strike="noStrike" kern="1200" cap="none" spc="0" normalizeH="0" baseline="0" noProof="0" dirty="0">
                <a:ln>
                  <a:noFill/>
                </a:ln>
                <a:solidFill>
                  <a:prstClr val="black"/>
                </a:solidFill>
                <a:effectLst/>
                <a:uLnTx/>
                <a:uFillTx/>
                <a:latin typeface="Calibri" panose="020F0502020204030204"/>
                <a:ea typeface="+mn-ea"/>
                <a:cs typeface="+mn-cs"/>
              </a:rPr>
              <a:t>Plugging – fairly ductile materials -&gt; ballistic limit</a:t>
            </a:r>
          </a:p>
          <a:p>
            <a:pPr marL="28575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2200" b="0" i="0" u="none" strike="noStrike" kern="1200" cap="none" spc="0" normalizeH="0" baseline="0" noProof="0" dirty="0">
                <a:ln>
                  <a:noFill/>
                </a:ln>
                <a:solidFill>
                  <a:prstClr val="black"/>
                </a:solidFill>
                <a:effectLst/>
                <a:uLnTx/>
                <a:uFillTx/>
                <a:latin typeface="Calibri" panose="020F0502020204030204"/>
                <a:ea typeface="+mn-ea"/>
                <a:cs typeface="+mn-cs"/>
              </a:rPr>
              <a:t>Fragmentation – Less ductile targets -&gt; ballistic limit</a:t>
            </a:r>
          </a:p>
          <a:p>
            <a:pPr marL="28575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2200" b="0" i="0" u="none" strike="noStrike" kern="1200" cap="none" spc="0" normalizeH="0" baseline="0" noProof="0" dirty="0" err="1">
                <a:ln>
                  <a:noFill/>
                </a:ln>
                <a:solidFill>
                  <a:prstClr val="black"/>
                </a:solidFill>
                <a:effectLst/>
                <a:uLnTx/>
                <a:uFillTx/>
                <a:latin typeface="Calibri" panose="020F0502020204030204"/>
                <a:ea typeface="+mn-ea"/>
                <a:cs typeface="+mn-cs"/>
              </a:rPr>
              <a:t>Petaling</a:t>
            </a:r>
            <a:r>
              <a:rPr kumimoji="0" lang="en-US" sz="2200" b="0" i="0" u="none" strike="noStrike" kern="1200" cap="none" spc="0" normalizeH="0" baseline="0" noProof="0" dirty="0">
                <a:ln>
                  <a:noFill/>
                </a:ln>
                <a:solidFill>
                  <a:prstClr val="black"/>
                </a:solidFill>
                <a:effectLst/>
                <a:uLnTx/>
                <a:uFillTx/>
                <a:latin typeface="Calibri" panose="020F0502020204030204"/>
                <a:ea typeface="+mn-ea"/>
                <a:cs typeface="+mn-cs"/>
              </a:rPr>
              <a:t> – radial stress high, thin targets -&gt; ballistic limit</a:t>
            </a:r>
          </a:p>
          <a:p>
            <a:pPr marL="28575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2200" b="0" i="0" u="none" strike="noStrike" kern="1200" cap="none" spc="0" normalizeH="0" baseline="0" noProof="0" dirty="0">
                <a:ln>
                  <a:noFill/>
                </a:ln>
                <a:solidFill>
                  <a:prstClr val="black"/>
                </a:solidFill>
                <a:effectLst/>
                <a:uLnTx/>
                <a:uFillTx/>
                <a:latin typeface="Calibri" panose="020F0502020204030204"/>
                <a:ea typeface="+mn-ea"/>
                <a:cs typeface="+mn-cs"/>
              </a:rPr>
              <a:t>Spall failure (scabbing) – wave reflections (compressive shock meets reflected shock)</a:t>
            </a:r>
          </a:p>
        </p:txBody>
      </p:sp>
    </p:spTree>
    <p:extLst>
      <p:ext uri="{BB962C8B-B14F-4D97-AF65-F5344CB8AC3E}">
        <p14:creationId xmlns:p14="http://schemas.microsoft.com/office/powerpoint/2010/main" val="2693676365"/>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AAAE94E3-A7DB-4868-B1E3-E49703488B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 name="Content Placeholder 1">
            <a:extLst>
              <a:ext uri="{FF2B5EF4-FFF2-40B4-BE49-F238E27FC236}">
                <a16:creationId xmlns:a16="http://schemas.microsoft.com/office/drawing/2014/main" id="{0511D49D-7AA4-067E-5E9D-7E2BB2906A3A}"/>
              </a:ext>
            </a:extLst>
          </p:cNvPr>
          <p:cNvSpPr txBox="1">
            <a:spLocks/>
          </p:cNvSpPr>
          <p:nvPr/>
        </p:nvSpPr>
        <p:spPr>
          <a:xfrm>
            <a:off x="589559" y="856180"/>
            <a:ext cx="6279543" cy="1128068"/>
          </a:xfr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ct val="0"/>
              </a:spcBef>
              <a:spcAft>
                <a:spcPts val="600"/>
              </a:spcAft>
              <a:buClrTx/>
              <a:buSzTx/>
              <a:buFont typeface="Arial" panose="020B0604020202020204" pitchFamily="34" charset="0"/>
              <a:buNone/>
              <a:tabLst/>
              <a:defRPr/>
            </a:pPr>
            <a:r>
              <a:rPr kumimoji="0" lang="en-US" sz="4000" b="0" i="0" u="none" strike="noStrike" kern="1200" cap="none" spc="0" normalizeH="0" baseline="0" noProof="0" dirty="0">
                <a:ln>
                  <a:noFill/>
                </a:ln>
                <a:solidFill>
                  <a:prstClr val="black"/>
                </a:solidFill>
                <a:effectLst/>
                <a:uLnTx/>
                <a:uFillTx/>
                <a:latin typeface="Calibri Light" panose="020F0302020204030204"/>
                <a:ea typeface="+mn-ea"/>
                <a:cs typeface="+mn-cs"/>
              </a:rPr>
              <a:t>Adiabatic shear (&lt;1000ms</a:t>
            </a:r>
            <a:r>
              <a:rPr kumimoji="0" lang="en-US" sz="4000" b="0" i="0" u="none" strike="noStrike" kern="1200" cap="none" spc="0" normalizeH="0" baseline="30000" noProof="0" dirty="0">
                <a:ln>
                  <a:noFill/>
                </a:ln>
                <a:solidFill>
                  <a:prstClr val="black"/>
                </a:solidFill>
                <a:effectLst/>
                <a:uLnTx/>
                <a:uFillTx/>
                <a:latin typeface="Calibri Light" panose="020F0302020204030204"/>
                <a:ea typeface="+mn-ea"/>
                <a:cs typeface="+mn-cs"/>
              </a:rPr>
              <a:t>-1</a:t>
            </a:r>
            <a:r>
              <a:rPr kumimoji="0" lang="en-US" sz="4000" b="0" i="0" u="none" strike="noStrike" kern="1200" cap="none" spc="0" normalizeH="0" baseline="0" noProof="0" dirty="0">
                <a:ln>
                  <a:noFill/>
                </a:ln>
                <a:solidFill>
                  <a:prstClr val="black"/>
                </a:solidFill>
                <a:effectLst/>
                <a:uLnTx/>
                <a:uFillTx/>
                <a:latin typeface="Calibri Light" panose="020F0302020204030204"/>
                <a:ea typeface="+mn-ea"/>
                <a:cs typeface="+mn-cs"/>
              </a:rPr>
              <a:t>)</a:t>
            </a:r>
          </a:p>
        </p:txBody>
      </p:sp>
      <p:grpSp>
        <p:nvGrpSpPr>
          <p:cNvPr id="14" name="Group 13">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5" name="Rectangle 14">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18" name="Rectangle 17">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123821"/>
            <a:ext cx="4975066"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Content Placeholder 1">
            <a:extLst>
              <a:ext uri="{FF2B5EF4-FFF2-40B4-BE49-F238E27FC236}">
                <a16:creationId xmlns:a16="http://schemas.microsoft.com/office/drawing/2014/main" id="{BB1231F9-B4BD-5AF0-B800-9619F22DED8A}"/>
              </a:ext>
            </a:extLst>
          </p:cNvPr>
          <p:cNvSpPr>
            <a:spLocks noGrp="1"/>
          </p:cNvSpPr>
          <p:nvPr>
            <p:ph idx="1"/>
          </p:nvPr>
        </p:nvSpPr>
        <p:spPr>
          <a:xfrm>
            <a:off x="590719" y="2330505"/>
            <a:ext cx="5278066" cy="3979585"/>
          </a:xfrm>
        </p:spPr>
        <p:txBody>
          <a:bodyPr vert="horz" wrap="square" lIns="91440" tIns="45720" rIns="91440" bIns="45720" rtlCol="0" anchor="ctr">
            <a:normAutofit fontScale="85000" lnSpcReduction="10000"/>
          </a:bodyPr>
          <a:lstStyle/>
          <a:p>
            <a:pPr indent="-228600">
              <a:buFont typeface="Arial" panose="020B0604020202020204" pitchFamily="34" charset="0"/>
              <a:buChar char="•"/>
            </a:pPr>
            <a:endParaRPr lang="en-US" sz="2000" dirty="0">
              <a:solidFill>
                <a:schemeClr val="tx1"/>
              </a:solidFill>
            </a:endParaRPr>
          </a:p>
          <a:p>
            <a:pPr marL="457200" indent="-228600">
              <a:buFont typeface="Arial" panose="020B0604020202020204" pitchFamily="34" charset="0"/>
              <a:buChar char="•"/>
            </a:pPr>
            <a:r>
              <a:rPr lang="en-US" sz="2000" dirty="0">
                <a:solidFill>
                  <a:schemeClr val="tx1"/>
                </a:solidFill>
              </a:rPr>
              <a:t>On initial impact a local ring of intense shear is generated (microseconds).</a:t>
            </a:r>
          </a:p>
          <a:p>
            <a:pPr marL="457200" indent="-228600">
              <a:buFont typeface="Arial" panose="020B0604020202020204" pitchFamily="34" charset="0"/>
              <a:buChar char="•"/>
            </a:pPr>
            <a:r>
              <a:rPr lang="en-US" sz="2000" dirty="0">
                <a:solidFill>
                  <a:schemeClr val="tx1"/>
                </a:solidFill>
              </a:rPr>
              <a:t>The target material is massive and has no time to build up motion.</a:t>
            </a:r>
          </a:p>
          <a:p>
            <a:pPr marL="457200" indent="-228600">
              <a:buFont typeface="Arial" panose="020B0604020202020204" pitchFamily="34" charset="0"/>
              <a:buChar char="•"/>
            </a:pPr>
            <a:r>
              <a:rPr lang="en-US" sz="2000" dirty="0">
                <a:solidFill>
                  <a:schemeClr val="tx1"/>
                </a:solidFill>
              </a:rPr>
              <a:t>Locally intense heat is generated</a:t>
            </a:r>
          </a:p>
          <a:p>
            <a:pPr marL="457200" indent="-228600">
              <a:buFont typeface="Arial" panose="020B0604020202020204" pitchFamily="34" charset="0"/>
              <a:buChar char="•"/>
            </a:pPr>
            <a:r>
              <a:rPr lang="en-US" sz="2000" dirty="0">
                <a:solidFill>
                  <a:schemeClr val="tx1"/>
                </a:solidFill>
              </a:rPr>
              <a:t>Because of the time scale and high deformation rate, the heat cannot be conducted away.</a:t>
            </a:r>
          </a:p>
          <a:p>
            <a:pPr marL="457200" indent="-228600">
              <a:buFont typeface="Arial" panose="020B0604020202020204" pitchFamily="34" charset="0"/>
              <a:buChar char="•"/>
            </a:pPr>
            <a:r>
              <a:rPr lang="en-US" sz="2000" dirty="0">
                <a:solidFill>
                  <a:schemeClr val="tx1"/>
                </a:solidFill>
              </a:rPr>
              <a:t>Since the target material properties are weaker at this increased temperature, the material yields readily and flows plastically.</a:t>
            </a:r>
          </a:p>
          <a:p>
            <a:pPr marL="457200" indent="-228600">
              <a:buFont typeface="Arial" panose="020B0604020202020204" pitchFamily="34" charset="0"/>
              <a:buChar char="•"/>
            </a:pPr>
            <a:r>
              <a:rPr lang="en-US" sz="2000" dirty="0">
                <a:solidFill>
                  <a:schemeClr val="tx1"/>
                </a:solidFill>
              </a:rPr>
              <a:t>Finally, a plug is formed and breaks free.</a:t>
            </a:r>
          </a:p>
          <a:p>
            <a:pPr marL="457200" indent="-228600">
              <a:buFont typeface="Arial" panose="020B0604020202020204" pitchFamily="34" charset="0"/>
              <a:buChar char="•"/>
            </a:pPr>
            <a:r>
              <a:rPr lang="en-US" sz="2000" dirty="0">
                <a:solidFill>
                  <a:schemeClr val="tx1"/>
                </a:solidFill>
              </a:rPr>
              <a:t>If the minimum perforation velocity is exceeded by more than 5-10% then the plug will break up. </a:t>
            </a:r>
          </a:p>
        </p:txBody>
      </p:sp>
      <p:sp>
        <p:nvSpPr>
          <p:cNvPr id="20" name="Rectangle 19">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2" name="Rectangle 21">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49687" y="357447"/>
            <a:ext cx="4845488" cy="292358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7" name="Picture 6" descr="Diagram&#10;&#10;Description automatically generated with medium confidence">
            <a:extLst>
              <a:ext uri="{FF2B5EF4-FFF2-40B4-BE49-F238E27FC236}">
                <a16:creationId xmlns:a16="http://schemas.microsoft.com/office/drawing/2014/main" id="{67516950-6DC2-D230-A035-42617DDA8014}"/>
              </a:ext>
            </a:extLst>
          </p:cNvPr>
          <p:cNvPicPr>
            <a:picLocks noChangeAspect="1"/>
          </p:cNvPicPr>
          <p:nvPr/>
        </p:nvPicPr>
        <p:blipFill>
          <a:blip r:embed="rId3"/>
          <a:stretch>
            <a:fillRect/>
          </a:stretch>
        </p:blipFill>
        <p:spPr>
          <a:xfrm>
            <a:off x="7275162" y="581892"/>
            <a:ext cx="4013954" cy="2518756"/>
          </a:xfrm>
          <a:prstGeom prst="rect">
            <a:avLst/>
          </a:prstGeom>
        </p:spPr>
      </p:pic>
      <p:sp>
        <p:nvSpPr>
          <p:cNvPr id="24" name="Rectangle 23">
            <a:extLst>
              <a:ext uri="{FF2B5EF4-FFF2-40B4-BE49-F238E27FC236}">
                <a16:creationId xmlns:a16="http://schemas.microsoft.com/office/drawing/2014/main" id="{8CB5D2D7-DF65-4E86-BFBA-FFB9B5ACEB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49687" y="3505479"/>
            <a:ext cx="4845488" cy="292358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5" name="Picture 4" descr="Graphical user interface, website&#10;&#10;Description automatically generated">
            <a:extLst>
              <a:ext uri="{FF2B5EF4-FFF2-40B4-BE49-F238E27FC236}">
                <a16:creationId xmlns:a16="http://schemas.microsoft.com/office/drawing/2014/main" id="{AE9FAE5E-EAC9-F3D0-4D81-00E9C475596C}"/>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7862190" y="3707894"/>
            <a:ext cx="2838035" cy="2518756"/>
          </a:xfrm>
          <a:prstGeom prst="rect">
            <a:avLst/>
          </a:prstGeom>
        </p:spPr>
      </p:pic>
    </p:spTree>
    <p:extLst>
      <p:ext uri="{BB962C8B-B14F-4D97-AF65-F5344CB8AC3E}">
        <p14:creationId xmlns:p14="http://schemas.microsoft.com/office/powerpoint/2010/main" val="1854165849"/>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1">
            <a:extLst>
              <a:ext uri="{FF2B5EF4-FFF2-40B4-BE49-F238E27FC236}">
                <a16:creationId xmlns:a16="http://schemas.microsoft.com/office/drawing/2014/main" id="{BDF4125A-DD07-F5ED-1A55-95D0FEA771DD}"/>
              </a:ext>
            </a:extLst>
          </p:cNvPr>
          <p:cNvSpPr txBox="1">
            <a:spLocks/>
          </p:cNvSpPr>
          <p:nvPr/>
        </p:nvSpPr>
        <p:spPr>
          <a:xfrm>
            <a:off x="5977704" y="419298"/>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4400" b="0" i="0" u="none" strike="noStrike" kern="1200" cap="none" spc="0" normalizeH="0" baseline="0" noProof="0" dirty="0">
                <a:ln>
                  <a:noFill/>
                </a:ln>
                <a:solidFill>
                  <a:prstClr val="white"/>
                </a:solidFill>
                <a:effectLst/>
                <a:uLnTx/>
                <a:uFillTx/>
                <a:latin typeface="Calibri" panose="020F0502020204030204"/>
                <a:ea typeface="+mn-ea"/>
                <a:cs typeface="+mn-cs"/>
              </a:rPr>
              <a:t>Sloping and Composite Armour</a:t>
            </a:r>
          </a:p>
        </p:txBody>
      </p:sp>
      <p:pic>
        <p:nvPicPr>
          <p:cNvPr id="6" name="Picture 5" descr="Diagram&#10;&#10;Description automatically generated with low confidence">
            <a:extLst>
              <a:ext uri="{FF2B5EF4-FFF2-40B4-BE49-F238E27FC236}">
                <a16:creationId xmlns:a16="http://schemas.microsoft.com/office/drawing/2014/main" id="{6979174C-C443-6948-CBB9-741BAECB3EBA}"/>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249744" y="137505"/>
            <a:ext cx="4198837" cy="3462585"/>
          </a:xfrm>
          <a:prstGeom prst="rect">
            <a:avLst/>
          </a:prstGeom>
        </p:spPr>
      </p:pic>
      <p:pic>
        <p:nvPicPr>
          <p:cNvPr id="3" name="Picture 2" descr="Diagram&#10;&#10;Description automatically generated">
            <a:extLst>
              <a:ext uri="{FF2B5EF4-FFF2-40B4-BE49-F238E27FC236}">
                <a16:creationId xmlns:a16="http://schemas.microsoft.com/office/drawing/2014/main" id="{13593928-2148-79FD-F30B-35847ADE637B}"/>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4787298" y="1149910"/>
            <a:ext cx="5070466" cy="2406634"/>
          </a:xfrm>
          <a:prstGeom prst="rect">
            <a:avLst/>
          </a:prstGeom>
        </p:spPr>
      </p:pic>
      <mc:AlternateContent xmlns:mc="http://schemas.openxmlformats.org/markup-compatibility/2006" xmlns:a14="http://schemas.microsoft.com/office/drawing/2010/main">
        <mc:Choice Requires="a14">
          <p:sp>
            <p:nvSpPr>
              <p:cNvPr id="7" name="TextBox 6">
                <a:extLst>
                  <a:ext uri="{FF2B5EF4-FFF2-40B4-BE49-F238E27FC236}">
                    <a16:creationId xmlns:a16="http://schemas.microsoft.com/office/drawing/2014/main" id="{EED18639-8EBF-6D44-2261-A65FBF953BA7}"/>
                  </a:ext>
                </a:extLst>
              </p:cNvPr>
              <p:cNvSpPr txBox="1"/>
              <p:nvPr/>
            </p:nvSpPr>
            <p:spPr>
              <a:xfrm>
                <a:off x="10078604" y="1761818"/>
                <a:ext cx="1863652" cy="1000595"/>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r>
                        <a:rPr kumimoji="0" lang="en-GB" sz="3600" b="0" i="1" u="none" strike="noStrike" kern="1200" cap="none" spc="0" normalizeH="0" baseline="0" noProof="0" smtClean="0">
                          <a:ln>
                            <a:noFill/>
                          </a:ln>
                          <a:solidFill>
                            <a:prstClr val="white"/>
                          </a:solidFill>
                          <a:effectLst/>
                          <a:uLnTx/>
                          <a:uFillTx/>
                          <a:latin typeface="Cambria Math" panose="02040503050406030204" pitchFamily="18" charset="0"/>
                          <a:ea typeface="+mn-ea"/>
                          <a:cs typeface="+mn-cs"/>
                        </a:rPr>
                        <m:t>𝑙</m:t>
                      </m:r>
                      <m:r>
                        <a:rPr kumimoji="0" lang="en-GB" sz="3600" b="0" i="1" u="none" strike="noStrike" kern="1200" cap="none" spc="0" normalizeH="0" baseline="0" noProof="0" smtClean="0">
                          <a:ln>
                            <a:noFill/>
                          </a:ln>
                          <a:solidFill>
                            <a:prstClr val="white"/>
                          </a:solidFill>
                          <a:effectLst/>
                          <a:uLnTx/>
                          <a:uFillTx/>
                          <a:latin typeface="Cambria Math" panose="02040503050406030204" pitchFamily="18" charset="0"/>
                          <a:ea typeface="+mn-ea"/>
                          <a:cs typeface="+mn-cs"/>
                        </a:rPr>
                        <m:t>=</m:t>
                      </m:r>
                      <m:f>
                        <m:fPr>
                          <m:ctrlPr>
                            <a:rPr kumimoji="0" lang="en-GB" sz="3600" b="0" i="1" u="none" strike="noStrike" kern="1200" cap="none" spc="0" normalizeH="0" baseline="0" noProof="0" smtClean="0">
                              <a:ln>
                                <a:noFill/>
                              </a:ln>
                              <a:solidFill>
                                <a:prstClr val="white"/>
                              </a:solidFill>
                              <a:effectLst/>
                              <a:uLnTx/>
                              <a:uFillTx/>
                              <a:latin typeface="Cambria Math" panose="02040503050406030204" pitchFamily="18" charset="0"/>
                              <a:ea typeface="+mn-ea"/>
                              <a:cs typeface="+mn-cs"/>
                            </a:rPr>
                          </m:ctrlPr>
                        </m:fPr>
                        <m:num>
                          <m:r>
                            <a:rPr kumimoji="0" lang="en-GB" sz="3600" b="0" i="1" u="none" strike="noStrike" kern="1200" cap="none" spc="0" normalizeH="0" baseline="0" noProof="0" smtClean="0">
                              <a:ln>
                                <a:noFill/>
                              </a:ln>
                              <a:solidFill>
                                <a:prstClr val="white"/>
                              </a:solidFill>
                              <a:effectLst/>
                              <a:uLnTx/>
                              <a:uFillTx/>
                              <a:latin typeface="Cambria Math" panose="02040503050406030204" pitchFamily="18" charset="0"/>
                              <a:ea typeface="+mn-ea"/>
                              <a:cs typeface="+mn-cs"/>
                            </a:rPr>
                            <m:t>𝑡</m:t>
                          </m:r>
                        </m:num>
                        <m:den>
                          <m:func>
                            <m:funcPr>
                              <m:ctrlPr>
                                <a:rPr kumimoji="0" lang="en-GB" sz="3600" b="0" i="1" u="none" strike="noStrike" kern="1200" cap="none" spc="0" normalizeH="0" baseline="0" noProof="0" smtClean="0">
                                  <a:ln>
                                    <a:noFill/>
                                  </a:ln>
                                  <a:solidFill>
                                    <a:prstClr val="white"/>
                                  </a:solidFill>
                                  <a:effectLst/>
                                  <a:uLnTx/>
                                  <a:uFillTx/>
                                  <a:latin typeface="Cambria Math" panose="02040503050406030204" pitchFamily="18" charset="0"/>
                                  <a:ea typeface="+mn-ea"/>
                                  <a:cs typeface="+mn-cs"/>
                                </a:rPr>
                              </m:ctrlPr>
                            </m:funcPr>
                            <m:fName>
                              <m:r>
                                <m:rPr>
                                  <m:sty m:val="p"/>
                                </m:rPr>
                                <a:rPr kumimoji="0" lang="en-GB" sz="3600" b="0" i="0" u="none" strike="noStrike" kern="1200" cap="none" spc="0" normalizeH="0" baseline="0" noProof="0" smtClean="0">
                                  <a:ln>
                                    <a:noFill/>
                                  </a:ln>
                                  <a:solidFill>
                                    <a:prstClr val="white"/>
                                  </a:solidFill>
                                  <a:effectLst/>
                                  <a:uLnTx/>
                                  <a:uFillTx/>
                                  <a:latin typeface="Cambria Math" panose="02040503050406030204" pitchFamily="18" charset="0"/>
                                  <a:ea typeface="+mn-ea"/>
                                  <a:cs typeface="+mn-cs"/>
                                </a:rPr>
                                <m:t>cos</m:t>
                              </m:r>
                            </m:fName>
                            <m:e>
                              <m:r>
                                <a:rPr kumimoji="0" lang="en-GB" sz="3600" b="0" i="1" u="none" strike="noStrike" kern="1200" cap="none" spc="0" normalizeH="0" baseline="0" noProof="0" smtClean="0">
                                  <a:ln>
                                    <a:noFill/>
                                  </a:ln>
                                  <a:solidFill>
                                    <a:prstClr val="white"/>
                                  </a:solidFill>
                                  <a:effectLst/>
                                  <a:uLnTx/>
                                  <a:uFillTx/>
                                  <a:latin typeface="Cambria Math" panose="02040503050406030204" pitchFamily="18" charset="0"/>
                                  <a:ea typeface="Cambria Math" panose="02040503050406030204" pitchFamily="18" charset="0"/>
                                  <a:cs typeface="+mn-cs"/>
                                </a:rPr>
                                <m:t>𝜃</m:t>
                              </m:r>
                            </m:e>
                          </m:func>
                        </m:den>
                      </m:f>
                    </m:oMath>
                  </m:oMathPara>
                </a14:m>
                <a:endParaRPr kumimoji="0" lang="en-US" sz="36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mc:Choice>
        <mc:Fallback xmlns="">
          <p:sp>
            <p:nvSpPr>
              <p:cNvPr id="7" name="TextBox 6">
                <a:extLst>
                  <a:ext uri="{FF2B5EF4-FFF2-40B4-BE49-F238E27FC236}">
                    <a16:creationId xmlns:a16="http://schemas.microsoft.com/office/drawing/2014/main" id="{EED18639-8EBF-6D44-2261-A65FBF953BA7}"/>
                  </a:ext>
                </a:extLst>
              </p:cNvPr>
              <p:cNvSpPr txBox="1">
                <a:spLocks noRot="1" noChangeAspect="1" noMove="1" noResize="1" noEditPoints="1" noAdjustHandles="1" noChangeArrowheads="1" noChangeShapeType="1" noTextEdit="1"/>
              </p:cNvSpPr>
              <p:nvPr/>
            </p:nvSpPr>
            <p:spPr>
              <a:xfrm>
                <a:off x="10078604" y="1761818"/>
                <a:ext cx="1863652" cy="1000595"/>
              </a:xfrm>
              <a:prstGeom prst="rect">
                <a:avLst/>
              </a:prstGeom>
              <a:blipFill>
                <a:blip r:embed="rId4"/>
                <a:stretch>
                  <a:fillRect l="-5405" r="-4730" b="-15000"/>
                </a:stretch>
              </a:blipFill>
            </p:spPr>
            <p:txBody>
              <a:bodyPr/>
              <a:lstStyle/>
              <a:p>
                <a:r>
                  <a:rPr lang="en-US">
                    <a:noFill/>
                  </a:rPr>
                  <a:t> </a:t>
                </a:r>
              </a:p>
            </p:txBody>
          </p:sp>
        </mc:Fallback>
      </mc:AlternateContent>
      <p:sp>
        <p:nvSpPr>
          <p:cNvPr id="8" name="TextBox 7">
            <a:extLst>
              <a:ext uri="{FF2B5EF4-FFF2-40B4-BE49-F238E27FC236}">
                <a16:creationId xmlns:a16="http://schemas.microsoft.com/office/drawing/2014/main" id="{F4850050-3458-BFA8-45D9-F71F4AE13152}"/>
              </a:ext>
            </a:extLst>
          </p:cNvPr>
          <p:cNvSpPr txBox="1"/>
          <p:nvPr/>
        </p:nvSpPr>
        <p:spPr>
          <a:xfrm>
            <a:off x="6024804" y="4287156"/>
            <a:ext cx="5595696" cy="1015663"/>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Sloping the armour at 60</a:t>
            </a:r>
            <a:r>
              <a:rPr kumimoji="0" lang="en-US" sz="2000" b="0" i="0" u="none" strike="noStrike" kern="1200" cap="none" spc="0" normalizeH="0" baseline="30000" noProof="0" dirty="0">
                <a:ln>
                  <a:noFill/>
                </a:ln>
                <a:solidFill>
                  <a:prstClr val="white"/>
                </a:solidFill>
                <a:effectLst/>
                <a:uLnTx/>
                <a:uFillTx/>
                <a:latin typeface="Calibri" panose="020F0502020204030204"/>
                <a:ea typeface="+mn-ea"/>
                <a:cs typeface="+mn-cs"/>
              </a:rPr>
              <a:t>o </a:t>
            </a: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to the normal doubles the amount of armour that must be penetrated and increases the chances of ricochet</a:t>
            </a:r>
          </a:p>
        </p:txBody>
      </p:sp>
      <p:pic>
        <p:nvPicPr>
          <p:cNvPr id="5" name="Picture 4" descr="Diagram, engineering drawing&#10;&#10;Description automatically generated">
            <a:extLst>
              <a:ext uri="{FF2B5EF4-FFF2-40B4-BE49-F238E27FC236}">
                <a16:creationId xmlns:a16="http://schemas.microsoft.com/office/drawing/2014/main" id="{80B05F48-6E8E-BBD3-CB3E-BC2971AED890}"/>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249744" y="3811747"/>
            <a:ext cx="5410441" cy="2908748"/>
          </a:xfrm>
          <a:prstGeom prst="rect">
            <a:avLst/>
          </a:prstGeom>
        </p:spPr>
      </p:pic>
    </p:spTree>
    <p:extLst>
      <p:ext uri="{BB962C8B-B14F-4D97-AF65-F5344CB8AC3E}">
        <p14:creationId xmlns:p14="http://schemas.microsoft.com/office/powerpoint/2010/main" val="2771047383"/>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4" name="Content Placeholder 1">
            <a:extLst>
              <a:ext uri="{FF2B5EF4-FFF2-40B4-BE49-F238E27FC236}">
                <a16:creationId xmlns:a16="http://schemas.microsoft.com/office/drawing/2014/main" id="{194D67CB-9723-E704-67F0-9777A1C9F255}"/>
              </a:ext>
            </a:extLst>
          </p:cNvPr>
          <p:cNvSpPr txBox="1">
            <a:spLocks/>
          </p:cNvSpPr>
          <p:nvPr/>
        </p:nvSpPr>
        <p:spPr>
          <a:xfrm>
            <a:off x="793662" y="386930"/>
            <a:ext cx="10066122" cy="1298448"/>
          </a:xfrm>
        </p:spPr>
        <p:txBody>
          <a:bodyPr vert="horz" lIns="91440" tIns="45720" rIns="91440" bIns="45720" rtlCol="0" anchor="b"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ct val="0"/>
              </a:spcBef>
              <a:spcAft>
                <a:spcPts val="600"/>
              </a:spcAft>
              <a:buClrTx/>
              <a:buSzTx/>
              <a:buFont typeface="Arial" panose="020B0604020202020204" pitchFamily="34" charset="0"/>
              <a:buNone/>
              <a:tabLst/>
              <a:defRPr/>
            </a:pPr>
            <a:r>
              <a:rPr kumimoji="0" lang="en-US" sz="4800" b="0" i="0" u="none" strike="noStrike" kern="1200" cap="none" spc="0" normalizeH="0" baseline="0" noProof="0" dirty="0">
                <a:ln>
                  <a:noFill/>
                </a:ln>
                <a:solidFill>
                  <a:prstClr val="black"/>
                </a:solidFill>
                <a:effectLst/>
                <a:uLnTx/>
                <a:uFillTx/>
                <a:latin typeface="Calibri Light" panose="020F0302020204030204"/>
                <a:ea typeface="+mn-ea"/>
                <a:cs typeface="+mn-cs"/>
              </a:rPr>
              <a:t>Kinetic Energy Ammunition</a:t>
            </a:r>
          </a:p>
        </p:txBody>
      </p:sp>
      <p:sp>
        <p:nvSpPr>
          <p:cNvPr id="14" name="Rectangle 13">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5" name="Content Placeholder 4">
            <a:extLst>
              <a:ext uri="{FF2B5EF4-FFF2-40B4-BE49-F238E27FC236}">
                <a16:creationId xmlns:a16="http://schemas.microsoft.com/office/drawing/2014/main" id="{F8C50C34-7A88-8C03-BCA5-0CF9D9E56EBD}"/>
              </a:ext>
            </a:extLst>
          </p:cNvPr>
          <p:cNvSpPr>
            <a:spLocks noGrp="1"/>
          </p:cNvSpPr>
          <p:nvPr>
            <p:ph idx="1"/>
          </p:nvPr>
        </p:nvSpPr>
        <p:spPr>
          <a:xfrm>
            <a:off x="793661" y="2599509"/>
            <a:ext cx="4530898" cy="3639450"/>
          </a:xfrm>
        </p:spPr>
        <p:txBody>
          <a:bodyPr vert="horz" wrap="square" lIns="91440" tIns="45720" rIns="91440" bIns="45720" rtlCol="0" anchor="ctr">
            <a:normAutofit lnSpcReduction="10000"/>
          </a:bodyPr>
          <a:lstStyle/>
          <a:p>
            <a:pPr indent="-228600">
              <a:buFont typeface="Arial" panose="020B0604020202020204" pitchFamily="34" charset="0"/>
              <a:buChar char="•"/>
            </a:pPr>
            <a:r>
              <a:rPr lang="en-US" sz="2400" dirty="0">
                <a:solidFill>
                  <a:schemeClr val="tx1"/>
                </a:solidFill>
              </a:rPr>
              <a:t>The case for KE ammunition:</a:t>
            </a:r>
          </a:p>
          <a:p>
            <a:pPr marL="457200" indent="-228600">
              <a:buFont typeface="Arial" panose="020B0604020202020204" pitchFamily="34" charset="0"/>
              <a:buChar char="•"/>
            </a:pPr>
            <a:r>
              <a:rPr lang="en-US" sz="2400" dirty="0">
                <a:solidFill>
                  <a:schemeClr val="tx1"/>
                </a:solidFill>
              </a:rPr>
              <a:t>Time of flight is crucial to ensure a kill (shaped charge – seconds)</a:t>
            </a:r>
          </a:p>
          <a:p>
            <a:pPr marL="457200" indent="-228600">
              <a:buFont typeface="Arial" panose="020B0604020202020204" pitchFamily="34" charset="0"/>
              <a:buChar char="•"/>
            </a:pPr>
            <a:r>
              <a:rPr lang="en-US" sz="2400" dirty="0">
                <a:solidFill>
                  <a:schemeClr val="tx1"/>
                </a:solidFill>
              </a:rPr>
              <a:t>Shaped charge and HESH have to be fired at low muzzle velocity</a:t>
            </a:r>
          </a:p>
          <a:p>
            <a:pPr marL="457200" indent="-228600">
              <a:buFont typeface="Arial" panose="020B0604020202020204" pitchFamily="34" charset="0"/>
              <a:buChar char="•"/>
            </a:pPr>
            <a:r>
              <a:rPr lang="en-US" sz="2400" dirty="0">
                <a:solidFill>
                  <a:schemeClr val="tx1"/>
                </a:solidFill>
              </a:rPr>
              <a:t>Design and cost of other methods – guidance systems, geometry, explosive shaping</a:t>
            </a:r>
          </a:p>
        </p:txBody>
      </p:sp>
      <p:pic>
        <p:nvPicPr>
          <p:cNvPr id="7" name="Picture 6" descr="A picture containing bottle, indoor, lined, projectile&#10;&#10;Description automatically generated">
            <a:extLst>
              <a:ext uri="{FF2B5EF4-FFF2-40B4-BE49-F238E27FC236}">
                <a16:creationId xmlns:a16="http://schemas.microsoft.com/office/drawing/2014/main" id="{085AF0BF-C1A1-1D58-31EC-4DF8975C37AF}"/>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5911532" y="2963678"/>
            <a:ext cx="5150277" cy="2755398"/>
          </a:xfrm>
          <a:prstGeom prst="rect">
            <a:avLst/>
          </a:prstGeom>
        </p:spPr>
      </p:pic>
      <p:sp>
        <p:nvSpPr>
          <p:cNvPr id="18" name="Rectangle 17">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04319076"/>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5F9CFCE6-877F-4858-B8BD-2C52CA8AFB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E4E4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8213F8A0-12AE-4514-8372-0DD766EC28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56866" y="480060"/>
            <a:ext cx="5458122"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5" name="Picture 4" descr="Text&#10;&#10;Description automatically generated">
            <a:extLst>
              <a:ext uri="{FF2B5EF4-FFF2-40B4-BE49-F238E27FC236}">
                <a16:creationId xmlns:a16="http://schemas.microsoft.com/office/drawing/2014/main" id="{B1C71487-CEF2-CD7C-7CAB-98933010FAA2}"/>
              </a:ext>
            </a:extLst>
          </p:cNvPr>
          <p:cNvPicPr>
            <a:picLocks noChangeAspect="1"/>
          </p:cNvPicPr>
          <p:nvPr/>
        </p:nvPicPr>
        <p:blipFill>
          <a:blip r:embed="rId2"/>
          <a:stretch>
            <a:fillRect/>
          </a:stretch>
        </p:blipFill>
        <p:spPr>
          <a:xfrm>
            <a:off x="6421035" y="1537393"/>
            <a:ext cx="5129784" cy="3783214"/>
          </a:xfrm>
          <a:prstGeom prst="rect">
            <a:avLst/>
          </a:prstGeom>
        </p:spPr>
      </p:pic>
      <p:sp>
        <p:nvSpPr>
          <p:cNvPr id="14" name="Rectangle 13">
            <a:extLst>
              <a:ext uri="{FF2B5EF4-FFF2-40B4-BE49-F238E27FC236}">
                <a16:creationId xmlns:a16="http://schemas.microsoft.com/office/drawing/2014/main" id="{9EFF17D4-9A8C-4CE5-B096-D8CCD44004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5458121"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3" name="Picture 2" descr="Text&#10;&#10;Description automatically generated">
            <a:extLst>
              <a:ext uri="{FF2B5EF4-FFF2-40B4-BE49-F238E27FC236}">
                <a16:creationId xmlns:a16="http://schemas.microsoft.com/office/drawing/2014/main" id="{3A84119E-4AC8-001B-3710-8CE12A14F9A4}"/>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641180" y="2204265"/>
            <a:ext cx="5129784" cy="2449470"/>
          </a:xfrm>
          <a:prstGeom prst="rect">
            <a:avLst/>
          </a:prstGeom>
        </p:spPr>
      </p:pic>
    </p:spTree>
    <p:extLst>
      <p:ext uri="{BB962C8B-B14F-4D97-AF65-F5344CB8AC3E}">
        <p14:creationId xmlns:p14="http://schemas.microsoft.com/office/powerpoint/2010/main" val="3766357711"/>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BB1231F9-B4BD-5AF0-B800-9619F22DED8A}"/>
              </a:ext>
            </a:extLst>
          </p:cNvPr>
          <p:cNvSpPr>
            <a:spLocks noGrp="1"/>
          </p:cNvSpPr>
          <p:nvPr>
            <p:ph idx="1"/>
          </p:nvPr>
        </p:nvSpPr>
        <p:spPr>
          <a:xfrm>
            <a:off x="630810" y="1382093"/>
            <a:ext cx="10803903" cy="3864989"/>
          </a:xfrm>
        </p:spPr>
        <p:txBody>
          <a:bodyPr wrap="square"/>
          <a:lstStyle/>
          <a:p>
            <a:pPr marL="342900" indent="-342900">
              <a:buFont typeface="Wingdings" pitchFamily="2" charset="2"/>
              <a:buChar char="Ø"/>
            </a:pPr>
            <a:r>
              <a:rPr lang="en-US" dirty="0"/>
              <a:t>It is convenient to consider three regimes of penetration:</a:t>
            </a:r>
          </a:p>
          <a:p>
            <a:pPr marL="1028700" lvl="1" indent="-342900">
              <a:buFont typeface="Wingdings" pitchFamily="2" charset="2"/>
              <a:buChar char="Ø"/>
            </a:pPr>
            <a:r>
              <a:rPr lang="en-US" dirty="0">
                <a:solidFill>
                  <a:schemeClr val="bg1"/>
                </a:solidFill>
              </a:rPr>
              <a:t>Sub-hydrodynamic (strike velocities of lower than 1200 ms</a:t>
            </a:r>
            <a:r>
              <a:rPr lang="en-US" baseline="30000" dirty="0">
                <a:solidFill>
                  <a:schemeClr val="bg1"/>
                </a:solidFill>
              </a:rPr>
              <a:t>-1</a:t>
            </a:r>
            <a:r>
              <a:rPr lang="en-US" dirty="0">
                <a:solidFill>
                  <a:schemeClr val="bg1"/>
                </a:solidFill>
              </a:rPr>
              <a:t>) – strength of materials applies:</a:t>
            </a:r>
          </a:p>
          <a:p>
            <a:pPr marL="1485900" lvl="2" indent="-342900">
              <a:buFont typeface="Wingdings" pitchFamily="2" charset="2"/>
              <a:buChar char="Ø"/>
            </a:pPr>
            <a:r>
              <a:rPr lang="en-US" sz="1800" dirty="0">
                <a:solidFill>
                  <a:schemeClr val="bg1"/>
                </a:solidFill>
              </a:rPr>
              <a:t>Brittle fracture – a fracture of the armour occurs with the formation of cracks due to excessive strain energy</a:t>
            </a:r>
          </a:p>
          <a:p>
            <a:pPr marL="1485900" lvl="2" indent="-342900">
              <a:buFont typeface="Wingdings" pitchFamily="2" charset="2"/>
              <a:buChar char="Ø"/>
            </a:pPr>
            <a:r>
              <a:rPr lang="en-US" sz="1800" dirty="0">
                <a:solidFill>
                  <a:schemeClr val="bg1"/>
                </a:solidFill>
              </a:rPr>
              <a:t>Ductile failure – the material is forced aside by the nose of the projectile due to high pressures of impact. Petaling at the entry and exit is evident</a:t>
            </a:r>
          </a:p>
          <a:p>
            <a:pPr marL="1485900" lvl="2" indent="-342900">
              <a:buFont typeface="Wingdings" pitchFamily="2" charset="2"/>
              <a:buChar char="Ø"/>
            </a:pPr>
            <a:r>
              <a:rPr lang="en-US" sz="1800" dirty="0">
                <a:solidFill>
                  <a:schemeClr val="bg1"/>
                </a:solidFill>
              </a:rPr>
              <a:t>Plugging (shear failure) – as described</a:t>
            </a:r>
          </a:p>
          <a:p>
            <a:pPr marL="1028700" lvl="1" indent="-342900">
              <a:buFont typeface="Wingdings" pitchFamily="2" charset="2"/>
              <a:buChar char="Ø"/>
            </a:pPr>
            <a:r>
              <a:rPr lang="en-US" dirty="0">
                <a:solidFill>
                  <a:schemeClr val="bg1"/>
                </a:solidFill>
              </a:rPr>
              <a:t>Hydrodynamic transition (strike velocities between 800 – 1200 ms</a:t>
            </a:r>
            <a:r>
              <a:rPr lang="en-US" baseline="30000" dirty="0">
                <a:solidFill>
                  <a:schemeClr val="bg1"/>
                </a:solidFill>
              </a:rPr>
              <a:t>-1</a:t>
            </a:r>
            <a:r>
              <a:rPr lang="en-US" dirty="0">
                <a:solidFill>
                  <a:schemeClr val="bg1"/>
                </a:solidFill>
              </a:rPr>
              <a:t>)</a:t>
            </a:r>
            <a:endParaRPr lang="en-US" baseline="30000" dirty="0">
              <a:solidFill>
                <a:schemeClr val="bg1"/>
              </a:solidFill>
            </a:endParaRPr>
          </a:p>
          <a:p>
            <a:pPr marL="1028700" lvl="1" indent="-342900">
              <a:buFont typeface="Wingdings" pitchFamily="2" charset="2"/>
              <a:buChar char="Ø"/>
            </a:pPr>
            <a:r>
              <a:rPr lang="en-US" dirty="0">
                <a:solidFill>
                  <a:schemeClr val="bg1"/>
                </a:solidFill>
              </a:rPr>
              <a:t>Hydrodynamic penetration (strike velocities above 1200 ms</a:t>
            </a:r>
            <a:r>
              <a:rPr lang="en-US" baseline="30000" dirty="0">
                <a:solidFill>
                  <a:schemeClr val="bg1"/>
                </a:solidFill>
              </a:rPr>
              <a:t>-1</a:t>
            </a:r>
            <a:r>
              <a:rPr lang="en-US" dirty="0">
                <a:solidFill>
                  <a:schemeClr val="bg1"/>
                </a:solidFill>
              </a:rPr>
              <a:t>)</a:t>
            </a:r>
          </a:p>
          <a:p>
            <a:pPr marL="457200" indent="-457200">
              <a:buFont typeface="Wingdings" pitchFamily="2" charset="2"/>
              <a:buChar char="Ø"/>
            </a:pPr>
            <a:r>
              <a:rPr lang="en-US" dirty="0"/>
              <a:t>At speeds &gt;12000 ms</a:t>
            </a:r>
            <a:r>
              <a:rPr lang="en-US" baseline="30000" dirty="0"/>
              <a:t>-1</a:t>
            </a:r>
            <a:r>
              <a:rPr lang="en-US" dirty="0"/>
              <a:t> energy exchange occurs at such a high rate that colliding material can evaporate!</a:t>
            </a:r>
          </a:p>
        </p:txBody>
      </p:sp>
      <p:sp>
        <p:nvSpPr>
          <p:cNvPr id="3" name="Content Placeholder 1">
            <a:extLst>
              <a:ext uri="{FF2B5EF4-FFF2-40B4-BE49-F238E27FC236}">
                <a16:creationId xmlns:a16="http://schemas.microsoft.com/office/drawing/2014/main" id="{0511D49D-7AA4-067E-5E9D-7E2BB2906A3A}"/>
              </a:ext>
            </a:extLst>
          </p:cNvPr>
          <p:cNvSpPr txBox="1">
            <a:spLocks/>
          </p:cNvSpPr>
          <p:nvPr/>
        </p:nvSpPr>
        <p:spPr>
          <a:xfrm>
            <a:off x="5766757" y="222913"/>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4000" b="0" i="0" u="none" strike="noStrike" kern="1200" cap="none" spc="0" normalizeH="0" baseline="0" noProof="0" dirty="0">
                <a:ln>
                  <a:noFill/>
                </a:ln>
                <a:solidFill>
                  <a:prstClr val="white"/>
                </a:solidFill>
                <a:effectLst/>
                <a:uLnTx/>
                <a:uFillTx/>
                <a:latin typeface="Calibri" panose="020F0502020204030204"/>
                <a:ea typeface="+mn-ea"/>
                <a:cs typeface="+mn-cs"/>
              </a:rPr>
              <a:t>Penetration Behaviour</a:t>
            </a:r>
          </a:p>
        </p:txBody>
      </p:sp>
    </p:spTree>
    <p:extLst>
      <p:ext uri="{BB962C8B-B14F-4D97-AF65-F5344CB8AC3E}">
        <p14:creationId xmlns:p14="http://schemas.microsoft.com/office/powerpoint/2010/main" val="2821570821"/>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5F9CFCE6-877F-4858-B8BD-2C52CA8AFB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E4E4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8213F8A0-12AE-4514-8372-0DD766EC28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56866" y="480060"/>
            <a:ext cx="5458122"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5" name="Picture 4" descr="Chart, line chart&#10;&#10;Description automatically generated">
            <a:extLst>
              <a:ext uri="{FF2B5EF4-FFF2-40B4-BE49-F238E27FC236}">
                <a16:creationId xmlns:a16="http://schemas.microsoft.com/office/drawing/2014/main" id="{DFFD9A49-26E3-F5EA-D75E-13FD5D9BE937}"/>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6421035" y="2403044"/>
            <a:ext cx="5129784" cy="2051912"/>
          </a:xfrm>
          <a:prstGeom prst="rect">
            <a:avLst/>
          </a:prstGeom>
        </p:spPr>
      </p:pic>
      <p:sp>
        <p:nvSpPr>
          <p:cNvPr id="14" name="Rectangle 13">
            <a:extLst>
              <a:ext uri="{FF2B5EF4-FFF2-40B4-BE49-F238E27FC236}">
                <a16:creationId xmlns:a16="http://schemas.microsoft.com/office/drawing/2014/main" id="{9EFF17D4-9A8C-4CE5-B096-D8CCD44004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5458121"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3" name="Picture 2" descr="Chart, scatter chart&#10;&#10;Description automatically generated">
            <a:extLst>
              <a:ext uri="{FF2B5EF4-FFF2-40B4-BE49-F238E27FC236}">
                <a16:creationId xmlns:a16="http://schemas.microsoft.com/office/drawing/2014/main" id="{967256FB-DC9A-390C-B550-4EECB008B6D7}"/>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641180" y="2399544"/>
            <a:ext cx="5138674" cy="2023351"/>
          </a:xfrm>
          <a:prstGeom prst="rect">
            <a:avLst/>
          </a:prstGeom>
        </p:spPr>
      </p:pic>
    </p:spTree>
    <p:extLst>
      <p:ext uri="{BB962C8B-B14F-4D97-AF65-F5344CB8AC3E}">
        <p14:creationId xmlns:p14="http://schemas.microsoft.com/office/powerpoint/2010/main" val="1462841457"/>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5" name="Picture 4" descr="A picture containing weapon&#10;&#10;Description automatically generated">
            <a:extLst>
              <a:ext uri="{FF2B5EF4-FFF2-40B4-BE49-F238E27FC236}">
                <a16:creationId xmlns:a16="http://schemas.microsoft.com/office/drawing/2014/main" id="{A2B0BFDE-1DF2-A4B2-1004-6BAA67EADDAA}"/>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20256" y="479322"/>
            <a:ext cx="8317984" cy="5899355"/>
          </a:xfrm>
          <a:prstGeom prst="rect">
            <a:avLst/>
          </a:prstGeom>
        </p:spPr>
      </p:pic>
      <p:sp>
        <p:nvSpPr>
          <p:cNvPr id="12" name="Rectangle 1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Content Placeholder 1">
            <a:extLst>
              <a:ext uri="{FF2B5EF4-FFF2-40B4-BE49-F238E27FC236}">
                <a16:creationId xmlns:a16="http://schemas.microsoft.com/office/drawing/2014/main" id="{767F6885-EA30-C47D-EC6C-86AA4AD9CBDA}"/>
              </a:ext>
            </a:extLst>
          </p:cNvPr>
          <p:cNvSpPr txBox="1">
            <a:spLocks/>
          </p:cNvSpPr>
          <p:nvPr/>
        </p:nvSpPr>
        <p:spPr>
          <a:xfrm>
            <a:off x="7531610" y="365125"/>
            <a:ext cx="3822189" cy="1899912"/>
          </a:xfrm>
          <a:prstGeom prst="rect">
            <a:avLst/>
          </a:prstGeo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ct val="0"/>
              </a:spcBef>
              <a:spcAft>
                <a:spcPts val="600"/>
              </a:spcAft>
              <a:buClrTx/>
              <a:buSzTx/>
              <a:buFont typeface="Arial" panose="020B0604020202020204" pitchFamily="34" charset="0"/>
              <a:buNone/>
              <a:tabLst/>
              <a:defRPr/>
            </a:pPr>
            <a:r>
              <a:rPr kumimoji="0" lang="en-US" sz="3400" b="0" i="0" u="none" strike="noStrike" kern="1200" cap="none" spc="0" normalizeH="0" baseline="0" noProof="0" dirty="0">
                <a:ln>
                  <a:noFill/>
                </a:ln>
                <a:solidFill>
                  <a:prstClr val="black"/>
                </a:solidFill>
                <a:effectLst/>
                <a:uLnTx/>
                <a:uFillTx/>
                <a:latin typeface="Calibri Light" panose="020F0302020204030204"/>
                <a:ea typeface="+mn-ea"/>
                <a:cs typeface="+mn-cs"/>
              </a:rPr>
              <a:t>Hydrodynamic KE Penetration by </a:t>
            </a:r>
          </a:p>
          <a:p>
            <a:pPr marL="0" marR="0" lvl="0" indent="0" algn="l" defTabSz="914400" rtl="0" eaLnBrk="1" fontAlgn="auto" latinLnBrk="0" hangingPunct="1">
              <a:lnSpc>
                <a:spcPct val="90000"/>
              </a:lnSpc>
              <a:spcBef>
                <a:spcPct val="0"/>
              </a:spcBef>
              <a:spcAft>
                <a:spcPts val="600"/>
              </a:spcAft>
              <a:buClrTx/>
              <a:buSzTx/>
              <a:buFont typeface="Arial" panose="020B0604020202020204" pitchFamily="34" charset="0"/>
              <a:buNone/>
              <a:tabLst/>
              <a:defRPr/>
            </a:pPr>
            <a:r>
              <a:rPr kumimoji="0" lang="en-US" sz="3400" b="0" i="0" u="none" strike="noStrike" kern="1200" cap="none" spc="0" normalizeH="0" baseline="0" noProof="0" dirty="0">
                <a:ln>
                  <a:noFill/>
                </a:ln>
                <a:solidFill>
                  <a:prstClr val="black"/>
                </a:solidFill>
                <a:effectLst/>
                <a:uLnTx/>
                <a:uFillTx/>
                <a:latin typeface="Calibri Light" panose="020F0302020204030204"/>
                <a:ea typeface="+mn-ea"/>
                <a:cs typeface="+mn-cs"/>
              </a:rPr>
              <a:t>Long Rod Penetrator</a:t>
            </a:r>
          </a:p>
        </p:txBody>
      </p:sp>
      <p:sp>
        <p:nvSpPr>
          <p:cNvPr id="4" name="TextBox 3">
            <a:extLst>
              <a:ext uri="{FF2B5EF4-FFF2-40B4-BE49-F238E27FC236}">
                <a16:creationId xmlns:a16="http://schemas.microsoft.com/office/drawing/2014/main" id="{1A83FB9F-9A34-08F3-47C7-6322EDBD7EEF}"/>
              </a:ext>
            </a:extLst>
          </p:cNvPr>
          <p:cNvSpPr txBox="1"/>
          <p:nvPr/>
        </p:nvSpPr>
        <p:spPr>
          <a:xfrm>
            <a:off x="7300453" y="2282029"/>
            <a:ext cx="4761270" cy="3742762"/>
          </a:xfrm>
          <a:prstGeom prst="rect">
            <a:avLst/>
          </a:prstGeom>
        </p:spPr>
        <p:txBody>
          <a:bodyPr vert="horz" lIns="91440" tIns="45720" rIns="91440" bIns="45720" rtlCol="0">
            <a:normAutofit lnSpcReduction="10000"/>
          </a:bodyPr>
          <a:lstStyle/>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The impact pressure of long rod penetrators at strike velocities in excess of 1200 m/s is the order of 100 x the yield stress of RHA. The mechanical properties can be largely ignored and the problem treated as one of hydrodynamics. During the penetration process, material flows at the target-rod interface and a mushroom nose shape* is formed in the rod and a crater in the target. </a:t>
            </a:r>
          </a:p>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Long rod penetration is deeply influenced by the diameter ratio of nose to rod. The greater the ratio, the greater the loss of KE and the greater the erosion of rod tip.</a:t>
            </a:r>
          </a:p>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19920155"/>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035D3737-49C8-4ACA-84E3-E28B6ADC1291}"/>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4393204" y="1613892"/>
            <a:ext cx="7412476" cy="3280020"/>
          </a:xfrm>
          <a:prstGeom prst="rect">
            <a:avLst/>
          </a:prstGeom>
        </p:spPr>
      </p:pic>
      <p:sp>
        <p:nvSpPr>
          <p:cNvPr id="4" name="Content Placeholder 1">
            <a:extLst>
              <a:ext uri="{FF2B5EF4-FFF2-40B4-BE49-F238E27FC236}">
                <a16:creationId xmlns:a16="http://schemas.microsoft.com/office/drawing/2014/main" id="{29B9FEFE-1893-B93A-564C-37443BC6A0F7}"/>
              </a:ext>
            </a:extLst>
          </p:cNvPr>
          <p:cNvSpPr txBox="1">
            <a:spLocks/>
          </p:cNvSpPr>
          <p:nvPr/>
        </p:nvSpPr>
        <p:spPr>
          <a:xfrm>
            <a:off x="6075084" y="148645"/>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3600" b="0" i="0" u="none" strike="noStrike" kern="1200" cap="none" spc="0" normalizeH="0" baseline="0" noProof="0" dirty="0">
                <a:ln>
                  <a:noFill/>
                </a:ln>
                <a:solidFill>
                  <a:prstClr val="white"/>
                </a:solidFill>
                <a:effectLst/>
                <a:uLnTx/>
                <a:uFillTx/>
                <a:latin typeface="Calibri" panose="020F0502020204030204"/>
                <a:ea typeface="+mn-ea"/>
                <a:cs typeface="+mn-cs"/>
              </a:rPr>
              <a:t>Hydrodynamic Penetration by </a:t>
            </a:r>
          </a:p>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3600" b="0" i="0" u="none" strike="noStrike" kern="1200" cap="none" spc="0" normalizeH="0" baseline="0" noProof="0" dirty="0">
                <a:ln>
                  <a:noFill/>
                </a:ln>
                <a:solidFill>
                  <a:prstClr val="white"/>
                </a:solidFill>
                <a:effectLst/>
                <a:uLnTx/>
                <a:uFillTx/>
                <a:latin typeface="Calibri" panose="020F0502020204030204"/>
                <a:ea typeface="+mn-ea"/>
                <a:cs typeface="+mn-cs"/>
              </a:rPr>
              <a:t>Long Rod Penetrator</a:t>
            </a:r>
          </a:p>
        </p:txBody>
      </p:sp>
      <mc:AlternateContent xmlns:mc="http://schemas.openxmlformats.org/markup-compatibility/2006" xmlns:a14="http://schemas.microsoft.com/office/drawing/2010/main">
        <mc:Choice Requires="a14">
          <p:sp>
            <p:nvSpPr>
              <p:cNvPr id="6" name="TextBox 5">
                <a:extLst>
                  <a:ext uri="{FF2B5EF4-FFF2-40B4-BE49-F238E27FC236}">
                    <a16:creationId xmlns:a16="http://schemas.microsoft.com/office/drawing/2014/main" id="{2B2F3B36-45B2-FF3E-9B4B-94399833CEBD}"/>
                  </a:ext>
                </a:extLst>
              </p:cNvPr>
              <p:cNvSpPr txBox="1"/>
              <p:nvPr/>
            </p:nvSpPr>
            <p:spPr>
              <a:xfrm>
                <a:off x="686584" y="1610297"/>
                <a:ext cx="2177134" cy="1818703"/>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r>
                        <a:rPr kumimoji="0" lang="en-GB" sz="4000" b="0" i="1" u="none" strike="noStrike" kern="1200" cap="none" spc="0" normalizeH="0" baseline="0" noProof="0" smtClean="0">
                          <a:ln>
                            <a:noFill/>
                          </a:ln>
                          <a:solidFill>
                            <a:prstClr val="white"/>
                          </a:solidFill>
                          <a:effectLst/>
                          <a:uLnTx/>
                          <a:uFillTx/>
                          <a:latin typeface="Cambria Math" panose="02040503050406030204" pitchFamily="18" charset="0"/>
                          <a:ea typeface="+mn-ea"/>
                          <a:cs typeface="+mn-cs"/>
                        </a:rPr>
                        <m:t>𝑝</m:t>
                      </m:r>
                      <m:r>
                        <a:rPr kumimoji="0" lang="en-GB" sz="4000" b="0" i="1" u="none" strike="noStrike" kern="1200" cap="none" spc="0" normalizeH="0" baseline="0" noProof="0" smtClean="0">
                          <a:ln>
                            <a:noFill/>
                          </a:ln>
                          <a:solidFill>
                            <a:prstClr val="white"/>
                          </a:solidFill>
                          <a:effectLst/>
                          <a:uLnTx/>
                          <a:uFillTx/>
                          <a:latin typeface="Cambria Math" panose="02040503050406030204" pitchFamily="18" charset="0"/>
                          <a:ea typeface="+mn-ea"/>
                          <a:cs typeface="+mn-cs"/>
                        </a:rPr>
                        <m:t>=</m:t>
                      </m:r>
                      <m:r>
                        <a:rPr kumimoji="0" lang="en-GB" sz="4000" b="0" i="1" u="none" strike="noStrike" kern="1200" cap="none" spc="0" normalizeH="0" baseline="0" noProof="0" smtClean="0">
                          <a:ln>
                            <a:noFill/>
                          </a:ln>
                          <a:solidFill>
                            <a:prstClr val="white"/>
                          </a:solidFill>
                          <a:effectLst/>
                          <a:uLnTx/>
                          <a:uFillTx/>
                          <a:latin typeface="Cambria Math" panose="02040503050406030204" pitchFamily="18" charset="0"/>
                          <a:ea typeface="+mn-ea"/>
                          <a:cs typeface="+mn-cs"/>
                        </a:rPr>
                        <m:t>𝑙</m:t>
                      </m:r>
                      <m:rad>
                        <m:radPr>
                          <m:degHide m:val="on"/>
                          <m:ctrlPr>
                            <a:rPr kumimoji="0" lang="en-GB" sz="4000" b="0" i="1" u="none" strike="noStrike" kern="1200" cap="none" spc="0" normalizeH="0" baseline="0" noProof="0" smtClean="0">
                              <a:ln>
                                <a:noFill/>
                              </a:ln>
                              <a:solidFill>
                                <a:prstClr val="white"/>
                              </a:solidFill>
                              <a:effectLst/>
                              <a:uLnTx/>
                              <a:uFillTx/>
                              <a:latin typeface="Cambria Math" panose="02040503050406030204" pitchFamily="18" charset="0"/>
                              <a:ea typeface="+mn-ea"/>
                              <a:cs typeface="+mn-cs"/>
                            </a:rPr>
                          </m:ctrlPr>
                        </m:radPr>
                        <m:deg/>
                        <m:e>
                          <m:f>
                            <m:fPr>
                              <m:ctrlPr>
                                <a:rPr kumimoji="0" lang="en-GB" sz="4000" b="0" i="1" u="none" strike="noStrike" kern="1200" cap="none" spc="0" normalizeH="0" baseline="0" noProof="0" smtClean="0">
                                  <a:ln>
                                    <a:noFill/>
                                  </a:ln>
                                  <a:solidFill>
                                    <a:prstClr val="white"/>
                                  </a:solidFill>
                                  <a:effectLst/>
                                  <a:uLnTx/>
                                  <a:uFillTx/>
                                  <a:latin typeface="Cambria Math" panose="02040503050406030204" pitchFamily="18" charset="0"/>
                                  <a:ea typeface="+mn-ea"/>
                                  <a:cs typeface="+mn-cs"/>
                                </a:rPr>
                              </m:ctrlPr>
                            </m:fPr>
                            <m:num>
                              <m:sSub>
                                <m:sSubPr>
                                  <m:ctrlPr>
                                    <a:rPr kumimoji="0" lang="en-GB" sz="4000" b="0" i="1" u="none" strike="noStrike" kern="1200" cap="none" spc="0" normalizeH="0" baseline="0" noProof="0" smtClean="0">
                                      <a:ln>
                                        <a:noFill/>
                                      </a:ln>
                                      <a:solidFill>
                                        <a:prstClr val="white"/>
                                      </a:solidFill>
                                      <a:effectLst/>
                                      <a:uLnTx/>
                                      <a:uFillTx/>
                                      <a:latin typeface="Cambria Math" panose="02040503050406030204" pitchFamily="18" charset="0"/>
                                      <a:ea typeface="+mn-ea"/>
                                      <a:cs typeface="+mn-cs"/>
                                    </a:rPr>
                                  </m:ctrlPr>
                                </m:sSubPr>
                                <m:e>
                                  <m:r>
                                    <a:rPr kumimoji="0" lang="en-GB" sz="4000" b="0" i="1" u="none" strike="noStrike" kern="1200" cap="none" spc="0" normalizeH="0" baseline="0" noProof="0" smtClean="0">
                                      <a:ln>
                                        <a:noFill/>
                                      </a:ln>
                                      <a:solidFill>
                                        <a:prstClr val="white"/>
                                      </a:solidFill>
                                      <a:effectLst/>
                                      <a:uLnTx/>
                                      <a:uFillTx/>
                                      <a:latin typeface="Cambria Math" panose="02040503050406030204" pitchFamily="18" charset="0"/>
                                      <a:ea typeface="Cambria Math" panose="02040503050406030204" pitchFamily="18" charset="0"/>
                                      <a:cs typeface="+mn-cs"/>
                                    </a:rPr>
                                    <m:t>𝜌</m:t>
                                  </m:r>
                                </m:e>
                                <m:sub>
                                  <m:r>
                                    <a:rPr kumimoji="0" lang="en-GB" sz="4000" b="0" i="1" u="none" strike="noStrike" kern="1200" cap="none" spc="0" normalizeH="0" baseline="0" noProof="0" smtClean="0">
                                      <a:ln>
                                        <a:noFill/>
                                      </a:ln>
                                      <a:solidFill>
                                        <a:prstClr val="white"/>
                                      </a:solidFill>
                                      <a:effectLst/>
                                      <a:uLnTx/>
                                      <a:uFillTx/>
                                      <a:latin typeface="Cambria Math" panose="02040503050406030204" pitchFamily="18" charset="0"/>
                                      <a:ea typeface="+mn-ea"/>
                                      <a:cs typeface="+mn-cs"/>
                                    </a:rPr>
                                    <m:t>𝑝</m:t>
                                  </m:r>
                                </m:sub>
                              </m:sSub>
                            </m:num>
                            <m:den>
                              <m:sSub>
                                <m:sSubPr>
                                  <m:ctrlPr>
                                    <a:rPr kumimoji="0" lang="en-GB" sz="4000" b="0" i="1" u="none" strike="noStrike" kern="1200" cap="none" spc="0" normalizeH="0" baseline="0" noProof="0" smtClean="0">
                                      <a:ln>
                                        <a:noFill/>
                                      </a:ln>
                                      <a:solidFill>
                                        <a:prstClr val="white"/>
                                      </a:solidFill>
                                      <a:effectLst/>
                                      <a:uLnTx/>
                                      <a:uFillTx/>
                                      <a:latin typeface="Cambria Math" panose="02040503050406030204" pitchFamily="18" charset="0"/>
                                      <a:ea typeface="+mn-ea"/>
                                      <a:cs typeface="+mn-cs"/>
                                    </a:rPr>
                                  </m:ctrlPr>
                                </m:sSubPr>
                                <m:e>
                                  <m:r>
                                    <a:rPr kumimoji="0" lang="en-GB" sz="4000" b="0" i="1" u="none" strike="noStrike" kern="1200" cap="none" spc="0" normalizeH="0" baseline="0" noProof="0" smtClean="0">
                                      <a:ln>
                                        <a:noFill/>
                                      </a:ln>
                                      <a:solidFill>
                                        <a:prstClr val="white"/>
                                      </a:solidFill>
                                      <a:effectLst/>
                                      <a:uLnTx/>
                                      <a:uFillTx/>
                                      <a:latin typeface="Cambria Math" panose="02040503050406030204" pitchFamily="18" charset="0"/>
                                      <a:ea typeface="Cambria Math" panose="02040503050406030204" pitchFamily="18" charset="0"/>
                                      <a:cs typeface="+mn-cs"/>
                                    </a:rPr>
                                    <m:t>𝜌</m:t>
                                  </m:r>
                                </m:e>
                                <m:sub>
                                  <m:r>
                                    <a:rPr kumimoji="0" lang="en-GB" sz="4000" b="0" i="1" u="none" strike="noStrike" kern="1200" cap="none" spc="0" normalizeH="0" baseline="0" noProof="0" smtClean="0">
                                      <a:ln>
                                        <a:noFill/>
                                      </a:ln>
                                      <a:solidFill>
                                        <a:prstClr val="white"/>
                                      </a:solidFill>
                                      <a:effectLst/>
                                      <a:uLnTx/>
                                      <a:uFillTx/>
                                      <a:latin typeface="Cambria Math" panose="02040503050406030204" pitchFamily="18" charset="0"/>
                                      <a:ea typeface="+mn-ea"/>
                                      <a:cs typeface="+mn-cs"/>
                                    </a:rPr>
                                    <m:t>𝑡</m:t>
                                  </m:r>
                                </m:sub>
                              </m:sSub>
                            </m:den>
                          </m:f>
                        </m:e>
                      </m:rad>
                    </m:oMath>
                  </m:oMathPara>
                </a14:m>
                <a:endParaRPr kumimoji="0" lang="en-US" sz="40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mc:Choice>
        <mc:Fallback xmlns="">
          <p:sp>
            <p:nvSpPr>
              <p:cNvPr id="6" name="TextBox 5">
                <a:extLst>
                  <a:ext uri="{FF2B5EF4-FFF2-40B4-BE49-F238E27FC236}">
                    <a16:creationId xmlns:a16="http://schemas.microsoft.com/office/drawing/2014/main" id="{2B2F3B36-45B2-FF3E-9B4B-94399833CEBD}"/>
                  </a:ext>
                </a:extLst>
              </p:cNvPr>
              <p:cNvSpPr txBox="1">
                <a:spLocks noRot="1" noChangeAspect="1" noMove="1" noResize="1" noEditPoints="1" noAdjustHandles="1" noChangeArrowheads="1" noChangeShapeType="1" noTextEdit="1"/>
              </p:cNvSpPr>
              <p:nvPr/>
            </p:nvSpPr>
            <p:spPr>
              <a:xfrm>
                <a:off x="686584" y="1610297"/>
                <a:ext cx="2177134" cy="1818703"/>
              </a:xfrm>
              <a:prstGeom prst="rect">
                <a:avLst/>
              </a:prstGeom>
              <a:blipFill>
                <a:blip r:embed="rId3"/>
                <a:stretch>
                  <a:fillRect l="-5233" r="-1744"/>
                </a:stretch>
              </a:blipFill>
            </p:spPr>
            <p:txBody>
              <a:bodyPr/>
              <a:lstStyle/>
              <a:p>
                <a:r>
                  <a:rPr lang="en-US">
                    <a:noFill/>
                  </a:rPr>
                  <a:t> </a:t>
                </a:r>
              </a:p>
            </p:txBody>
          </p:sp>
        </mc:Fallback>
      </mc:AlternateContent>
      <p:sp>
        <p:nvSpPr>
          <p:cNvPr id="7" name="TextBox 6">
            <a:extLst>
              <a:ext uri="{FF2B5EF4-FFF2-40B4-BE49-F238E27FC236}">
                <a16:creationId xmlns:a16="http://schemas.microsoft.com/office/drawing/2014/main" id="{A5753674-791E-0330-773A-D5EEFBA2E464}"/>
              </a:ext>
            </a:extLst>
          </p:cNvPr>
          <p:cNvSpPr txBox="1"/>
          <p:nvPr/>
        </p:nvSpPr>
        <p:spPr>
          <a:xfrm>
            <a:off x="615373" y="3673071"/>
            <a:ext cx="3642852" cy="193899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Penetration is proportional to the length of the penetrator. Unlike normal penetration in the sub-hydrodynamic regime a larger diameter hole is made in the target</a:t>
            </a:r>
          </a:p>
        </p:txBody>
      </p:sp>
      <p:sp>
        <p:nvSpPr>
          <p:cNvPr id="9" name="TextBox 8">
            <a:extLst>
              <a:ext uri="{FF2B5EF4-FFF2-40B4-BE49-F238E27FC236}">
                <a16:creationId xmlns:a16="http://schemas.microsoft.com/office/drawing/2014/main" id="{5EC24F6A-68C9-00A8-1B73-27D732ECD4BF}"/>
              </a:ext>
            </a:extLst>
          </p:cNvPr>
          <p:cNvSpPr txBox="1"/>
          <p:nvPr/>
        </p:nvSpPr>
        <p:spPr>
          <a:xfrm>
            <a:off x="6828504" y="1769806"/>
            <a:ext cx="4483728"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Pressures and stresses associated with impact</a:t>
            </a:r>
          </a:p>
        </p:txBody>
      </p:sp>
    </p:spTree>
    <p:extLst>
      <p:ext uri="{BB962C8B-B14F-4D97-AF65-F5344CB8AC3E}">
        <p14:creationId xmlns:p14="http://schemas.microsoft.com/office/powerpoint/2010/main" val="3857227275"/>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Diagram&#10;&#10;Description automatically generated">
            <a:extLst>
              <a:ext uri="{FF2B5EF4-FFF2-40B4-BE49-F238E27FC236}">
                <a16:creationId xmlns:a16="http://schemas.microsoft.com/office/drawing/2014/main" id="{38956854-9D7C-62EA-8BEF-997043B29854}"/>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6946323" y="221226"/>
            <a:ext cx="4711007" cy="5687434"/>
          </a:xfrm>
          <a:prstGeom prst="rect">
            <a:avLst/>
          </a:prstGeom>
        </p:spPr>
      </p:pic>
      <p:sp>
        <p:nvSpPr>
          <p:cNvPr id="4" name="TextBox 3">
            <a:extLst>
              <a:ext uri="{FF2B5EF4-FFF2-40B4-BE49-F238E27FC236}">
                <a16:creationId xmlns:a16="http://schemas.microsoft.com/office/drawing/2014/main" id="{41A96475-123F-4BDA-C031-6E14934F33B1}"/>
              </a:ext>
            </a:extLst>
          </p:cNvPr>
          <p:cNvSpPr txBox="1"/>
          <p:nvPr/>
        </p:nvSpPr>
        <p:spPr>
          <a:xfrm>
            <a:off x="369025" y="1166842"/>
            <a:ext cx="6179259" cy="4401205"/>
          </a:xfrm>
          <a:prstGeom prst="rect">
            <a:avLst/>
          </a:prstGeom>
          <a:noFill/>
        </p:spPr>
        <p:txBody>
          <a:bodyPr wrap="square" rtlCol="0">
            <a:spAutoFit/>
          </a:bodyPr>
          <a:lstStyle/>
          <a:p>
            <a:pPr marL="285750" marR="0" lvl="0" indent="-285750" algn="l" defTabSz="914400" rtl="0" eaLnBrk="1" fontAlgn="auto" latinLnBrk="0" hangingPunct="1">
              <a:lnSpc>
                <a:spcPct val="100000"/>
              </a:lnSpc>
              <a:spcBef>
                <a:spcPts val="0"/>
              </a:spcBef>
              <a:spcAft>
                <a:spcPts val="0"/>
              </a:spcAft>
              <a:buClrTx/>
              <a:buSzTx/>
              <a:buFont typeface="Wingdings" pitchFamily="2" charset="2"/>
              <a:buChar char="Ø"/>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Terminal effects dictate a small diameter shot with a high velocity. The final radius of the crater will be larger than the radius of the rod.</a:t>
            </a:r>
          </a:p>
          <a:p>
            <a:pPr marL="285750" marR="0" lvl="0" indent="-285750" algn="l" defTabSz="914400" rtl="0" eaLnBrk="1" fontAlgn="auto" latinLnBrk="0" hangingPunct="1">
              <a:lnSpc>
                <a:spcPct val="100000"/>
              </a:lnSpc>
              <a:spcBef>
                <a:spcPts val="0"/>
              </a:spcBef>
              <a:spcAft>
                <a:spcPts val="0"/>
              </a:spcAft>
              <a:buClrTx/>
              <a:buSzTx/>
              <a:buFont typeface="Wingdings" pitchFamily="2" charset="2"/>
              <a:buChar char="Ø"/>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The sabot provides the sacrificial support in the barrel at launch</a:t>
            </a:r>
          </a:p>
          <a:p>
            <a:pPr marL="285750" marR="0" lvl="0" indent="-285750" algn="l" defTabSz="914400" rtl="0" eaLnBrk="1" fontAlgn="auto" latinLnBrk="0" hangingPunct="1">
              <a:lnSpc>
                <a:spcPct val="100000"/>
              </a:lnSpc>
              <a:spcBef>
                <a:spcPts val="0"/>
              </a:spcBef>
              <a:spcAft>
                <a:spcPts val="0"/>
              </a:spcAft>
              <a:buClrTx/>
              <a:buSzTx/>
              <a:buFont typeface="Wingdings" pitchFamily="2" charset="2"/>
              <a:buChar char="Ø"/>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For the impact to be stable the penetrator must not topple - APFSDS</a:t>
            </a:r>
          </a:p>
          <a:p>
            <a:pPr marL="285750" marR="0" lvl="0" indent="-285750" algn="l" defTabSz="914400" rtl="0" eaLnBrk="1" fontAlgn="auto" latinLnBrk="0" hangingPunct="1">
              <a:lnSpc>
                <a:spcPct val="100000"/>
              </a:lnSpc>
              <a:spcBef>
                <a:spcPts val="0"/>
              </a:spcBef>
              <a:spcAft>
                <a:spcPts val="0"/>
              </a:spcAft>
              <a:buClrTx/>
              <a:buSzTx/>
              <a:buFont typeface="Wingdings" pitchFamily="2" charset="2"/>
              <a:buChar char="Ø"/>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L/D around 23 with yaw 1%</a:t>
            </a:r>
          </a:p>
          <a:p>
            <a:pPr marL="285750" marR="0" lvl="0" indent="-285750" algn="l" defTabSz="914400" rtl="0" eaLnBrk="1" fontAlgn="auto" latinLnBrk="0" hangingPunct="1">
              <a:lnSpc>
                <a:spcPct val="100000"/>
              </a:lnSpc>
              <a:spcBef>
                <a:spcPts val="0"/>
              </a:spcBef>
              <a:spcAft>
                <a:spcPts val="0"/>
              </a:spcAft>
              <a:buClrTx/>
              <a:buSzTx/>
              <a:buFont typeface="Wingdings" pitchFamily="2" charset="2"/>
              <a:buChar char="Ø"/>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Penetration above this value of yaw degraded about 6% per degree</a:t>
            </a:r>
          </a:p>
          <a:p>
            <a:pPr marL="285750" marR="0" lvl="0" indent="-285750" algn="l" defTabSz="914400" rtl="0" eaLnBrk="1" fontAlgn="auto" latinLnBrk="0" hangingPunct="1">
              <a:lnSpc>
                <a:spcPct val="100000"/>
              </a:lnSpc>
              <a:spcBef>
                <a:spcPts val="0"/>
              </a:spcBef>
              <a:spcAft>
                <a:spcPts val="0"/>
              </a:spcAft>
              <a:buClrTx/>
              <a:buSzTx/>
              <a:buFont typeface="Wingdings" pitchFamily="2" charset="2"/>
              <a:buChar char="Ø"/>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“Self sharpening” for greater penetration</a:t>
            </a:r>
          </a:p>
          <a:p>
            <a:pPr marL="285750" marR="0" lvl="0" indent="-285750" algn="l" defTabSz="914400" rtl="0" eaLnBrk="1" fontAlgn="auto" latinLnBrk="0" hangingPunct="1">
              <a:lnSpc>
                <a:spcPct val="100000"/>
              </a:lnSpc>
              <a:spcBef>
                <a:spcPts val="0"/>
              </a:spcBef>
              <a:spcAft>
                <a:spcPts val="0"/>
              </a:spcAft>
              <a:buClrTx/>
              <a:buSzTx/>
              <a:buFont typeface="Wingdings" pitchFamily="2" charset="2"/>
              <a:buChar char="Ø"/>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Rod length decreases as erosion occurs during penetration (only at nose tip). Increased diameter ratios increase erosion and reduce penetration</a:t>
            </a:r>
          </a:p>
        </p:txBody>
      </p:sp>
    </p:spTree>
    <p:extLst>
      <p:ext uri="{BB962C8B-B14F-4D97-AF65-F5344CB8AC3E}">
        <p14:creationId xmlns:p14="http://schemas.microsoft.com/office/powerpoint/2010/main" val="2768483512"/>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 name="Rectangle 26">
            <a:extLst>
              <a:ext uri="{FF2B5EF4-FFF2-40B4-BE49-F238E27FC236}">
                <a16:creationId xmlns:a16="http://schemas.microsoft.com/office/drawing/2014/main" id="{C991AD47-9C99-472F-BDAA-21B183F33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2001" cy="685799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9" name="Freeform 15">
            <a:extLst>
              <a:ext uri="{FF2B5EF4-FFF2-40B4-BE49-F238E27FC236}">
                <a16:creationId xmlns:a16="http://schemas.microsoft.com/office/drawing/2014/main" id="{9E706731-3860-4E73-9335-A870F6741F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742603" cy="6858000"/>
          </a:xfrm>
          <a:custGeom>
            <a:avLst/>
            <a:gdLst>
              <a:gd name="connsiteX0" fmla="*/ 0 w 9742603"/>
              <a:gd name="connsiteY0" fmla="*/ 0 h 6858000"/>
              <a:gd name="connsiteX1" fmla="*/ 152400 w 9742603"/>
              <a:gd name="connsiteY1" fmla="*/ 0 h 6858000"/>
              <a:gd name="connsiteX2" fmla="*/ 6566449 w 9742603"/>
              <a:gd name="connsiteY2" fmla="*/ 0 h 6858000"/>
              <a:gd name="connsiteX3" fmla="*/ 9742603 w 9742603"/>
              <a:gd name="connsiteY3" fmla="*/ 6858000 h 6858000"/>
              <a:gd name="connsiteX4" fmla="*/ 152400 w 9742603"/>
              <a:gd name="connsiteY4" fmla="*/ 6858000 h 6858000"/>
              <a:gd name="connsiteX5" fmla="*/ 0 w 9742603"/>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742603" h="6858000">
                <a:moveTo>
                  <a:pt x="0" y="0"/>
                </a:moveTo>
                <a:lnTo>
                  <a:pt x="152400" y="0"/>
                </a:lnTo>
                <a:lnTo>
                  <a:pt x="6566449" y="0"/>
                </a:lnTo>
                <a:lnTo>
                  <a:pt x="9742603" y="6858000"/>
                </a:lnTo>
                <a:lnTo>
                  <a:pt x="152400" y="6858000"/>
                </a:lnTo>
                <a:lnTo>
                  <a:pt x="0" y="685800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1" name="Freeform 11">
            <a:extLst>
              <a:ext uri="{FF2B5EF4-FFF2-40B4-BE49-F238E27FC236}">
                <a16:creationId xmlns:a16="http://schemas.microsoft.com/office/drawing/2014/main" id="{CD2ED21F-DC95-4AD1-8327-D561F5FCA3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380336" cy="6858000"/>
          </a:xfrm>
          <a:custGeom>
            <a:avLst/>
            <a:gdLst>
              <a:gd name="connsiteX0" fmla="*/ 0 w 9380336"/>
              <a:gd name="connsiteY0" fmla="*/ 0 h 6858000"/>
              <a:gd name="connsiteX1" fmla="*/ 6204182 w 9380336"/>
              <a:gd name="connsiteY1" fmla="*/ 0 h 6858000"/>
              <a:gd name="connsiteX2" fmla="*/ 9380336 w 9380336"/>
              <a:gd name="connsiteY2" fmla="*/ 6858000 h 6858000"/>
              <a:gd name="connsiteX3" fmla="*/ 0 w 9380336"/>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9380336" h="6858000">
                <a:moveTo>
                  <a:pt x="0" y="0"/>
                </a:moveTo>
                <a:lnTo>
                  <a:pt x="6204182" y="0"/>
                </a:lnTo>
                <a:lnTo>
                  <a:pt x="9380336" y="6858000"/>
                </a:lnTo>
                <a:lnTo>
                  <a:pt x="0" y="685800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Content Placeholder 1">
            <a:extLst>
              <a:ext uri="{FF2B5EF4-FFF2-40B4-BE49-F238E27FC236}">
                <a16:creationId xmlns:a16="http://schemas.microsoft.com/office/drawing/2014/main" id="{876EF865-F742-0458-3402-D0D724A9C9F2}"/>
              </a:ext>
            </a:extLst>
          </p:cNvPr>
          <p:cNvSpPr txBox="1">
            <a:spLocks/>
          </p:cNvSpPr>
          <p:nvPr/>
        </p:nvSpPr>
        <p:spPr>
          <a:xfrm>
            <a:off x="838200" y="365125"/>
            <a:ext cx="5191125" cy="1325563"/>
          </a:xfr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ct val="0"/>
              </a:spcBef>
              <a:spcAft>
                <a:spcPts val="600"/>
              </a:spcAft>
              <a:buClrTx/>
              <a:buSzTx/>
              <a:buFont typeface="Arial" panose="020B0604020202020204" pitchFamily="34" charset="0"/>
              <a:buNone/>
              <a:tabLst/>
              <a:defRPr/>
            </a:pPr>
            <a:r>
              <a:rPr kumimoji="0" lang="en-US" sz="4400" b="0" i="0" u="none" strike="noStrike" kern="1200" cap="none" spc="0" normalizeH="0" baseline="0" noProof="0" dirty="0">
                <a:ln>
                  <a:noFill/>
                </a:ln>
                <a:solidFill>
                  <a:prstClr val="white"/>
                </a:solidFill>
                <a:effectLst/>
                <a:uLnTx/>
                <a:uFillTx/>
                <a:latin typeface="Calibri Light" panose="020F0302020204030204"/>
                <a:ea typeface="+mn-ea"/>
                <a:cs typeface="+mn-cs"/>
              </a:rPr>
              <a:t>Self Sharpening Penetrator (W-Cu-Zn)</a:t>
            </a:r>
          </a:p>
        </p:txBody>
      </p:sp>
      <p:sp>
        <p:nvSpPr>
          <p:cNvPr id="9" name="TextBox 8">
            <a:extLst>
              <a:ext uri="{FF2B5EF4-FFF2-40B4-BE49-F238E27FC236}">
                <a16:creationId xmlns:a16="http://schemas.microsoft.com/office/drawing/2014/main" id="{03267781-3DAB-0887-9C92-56BB0D6512A7}"/>
              </a:ext>
            </a:extLst>
          </p:cNvPr>
          <p:cNvSpPr txBox="1"/>
          <p:nvPr/>
        </p:nvSpPr>
        <p:spPr>
          <a:xfrm>
            <a:off x="838200" y="2021249"/>
            <a:ext cx="6265977" cy="4471626"/>
          </a:xfrm>
        </p:spPr>
        <p:txBody>
          <a:bodyPr vert="horz" lIns="91440" tIns="45720" rIns="91440" bIns="45720" rtlCol="0">
            <a:normAutofit fontScale="92500"/>
          </a:bodyPr>
          <a:lstStyle/>
          <a:p>
            <a:pPr marL="28575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prstClr val="white"/>
                </a:solidFill>
                <a:effectLst/>
                <a:uLnTx/>
                <a:uFillTx/>
                <a:latin typeface="Calibri" panose="020F0502020204030204"/>
                <a:ea typeface="+mn-ea"/>
                <a:cs typeface="+mn-cs"/>
              </a:rPr>
              <a:t>Yield strength of 80W-14Cu-6Zn = 1350MPa</a:t>
            </a:r>
          </a:p>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prstClr val="white"/>
                </a:solidFill>
                <a:effectLst/>
                <a:uLnTx/>
                <a:uFillTx/>
                <a:latin typeface="Calibri" panose="020F0502020204030204"/>
                <a:ea typeface="+mn-ea"/>
                <a:cs typeface="+mn-cs"/>
              </a:rPr>
              <a:t>Strain rate in order of 10</a:t>
            </a:r>
            <a:r>
              <a:rPr kumimoji="0" lang="en-US" sz="2400" b="0" i="0" u="none" strike="noStrike" kern="1200" cap="none" spc="0" normalizeH="0" baseline="30000" noProof="0" dirty="0">
                <a:ln>
                  <a:noFill/>
                </a:ln>
                <a:solidFill>
                  <a:prstClr val="white"/>
                </a:solidFill>
                <a:effectLst/>
                <a:uLnTx/>
                <a:uFillTx/>
                <a:latin typeface="Calibri" panose="020F0502020204030204"/>
                <a:ea typeface="+mn-ea"/>
                <a:cs typeface="+mn-cs"/>
              </a:rPr>
              <a:t>5</a:t>
            </a:r>
            <a:r>
              <a:rPr kumimoji="0" lang="en-US" sz="2400" b="0" i="0" u="none" strike="noStrike" kern="1200" cap="none" spc="0" normalizeH="0" baseline="0" noProof="0" dirty="0">
                <a:ln>
                  <a:noFill/>
                </a:ln>
                <a:solidFill>
                  <a:prstClr val="white"/>
                </a:solidFill>
                <a:effectLst/>
                <a:uLnTx/>
                <a:uFillTx/>
                <a:latin typeface="Calibri" panose="020F0502020204030204"/>
                <a:ea typeface="+mn-ea"/>
                <a:cs typeface="+mn-cs"/>
              </a:rPr>
              <a:t>s</a:t>
            </a:r>
            <a:r>
              <a:rPr kumimoji="0" lang="en-US" sz="2400" b="0" i="0" u="none" strike="noStrike" kern="1200" cap="none" spc="0" normalizeH="0" baseline="30000" noProof="0" dirty="0">
                <a:ln>
                  <a:noFill/>
                </a:ln>
                <a:solidFill>
                  <a:prstClr val="white"/>
                </a:solidFill>
                <a:effectLst/>
                <a:uLnTx/>
                <a:uFillTx/>
                <a:latin typeface="Calibri" panose="020F0502020204030204"/>
                <a:ea typeface="+mn-ea"/>
                <a:cs typeface="+mn-cs"/>
              </a:rPr>
              <a:t>-1</a:t>
            </a:r>
          </a:p>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prstClr val="white"/>
                </a:solidFill>
                <a:effectLst/>
                <a:uLnTx/>
                <a:uFillTx/>
                <a:latin typeface="Calibri" panose="020F0502020204030204"/>
                <a:ea typeface="+mn-ea"/>
                <a:cs typeface="+mn-cs"/>
              </a:rPr>
              <a:t>Less likely to form a mushroom head through plastic deformation since process allows adiabatic shear (but, higher strain rate than U alloys).</a:t>
            </a:r>
          </a:p>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prstClr val="white"/>
                </a:solidFill>
                <a:effectLst/>
                <a:uLnTx/>
                <a:uFillTx/>
                <a:latin typeface="Calibri" panose="020F0502020204030204"/>
                <a:ea typeface="+mn-ea"/>
                <a:cs typeface="+mn-cs"/>
              </a:rPr>
              <a:t>Hole shot diameter smaller – maintains higher KED therefore greater penetration</a:t>
            </a:r>
          </a:p>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prstClr val="white"/>
                </a:solidFill>
                <a:effectLst/>
                <a:uLnTx/>
                <a:uFillTx/>
                <a:latin typeface="Calibri" panose="020F0502020204030204"/>
                <a:ea typeface="+mn-ea"/>
                <a:cs typeface="+mn-cs"/>
              </a:rPr>
              <a:t>The process – due to the intense heat, the Cu-Zn matrix melts and is squeezed out from the tungsten skeleton near to the surface of the penetrator head. The molten Cu-Zn matrix overlays on the wall of the shot hole and lubricates the penetrator. </a:t>
            </a:r>
          </a:p>
        </p:txBody>
      </p:sp>
      <p:pic>
        <p:nvPicPr>
          <p:cNvPr id="8" name="Picture 7" descr="Table&#10;&#10;Description automatically generated">
            <a:extLst>
              <a:ext uri="{FF2B5EF4-FFF2-40B4-BE49-F238E27FC236}">
                <a16:creationId xmlns:a16="http://schemas.microsoft.com/office/drawing/2014/main" id="{A2BF838D-B23B-148A-15CF-1D2EE1C10494}"/>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7743896" y="696183"/>
            <a:ext cx="4126372" cy="1062541"/>
          </a:xfrm>
          <a:prstGeom prst="rect">
            <a:avLst/>
          </a:prstGeom>
        </p:spPr>
      </p:pic>
      <p:pic>
        <p:nvPicPr>
          <p:cNvPr id="4" name="Picture 3" descr="A picture containing indoor, different, measuring stick&#10;&#10;Description automatically generated">
            <a:extLst>
              <a:ext uri="{FF2B5EF4-FFF2-40B4-BE49-F238E27FC236}">
                <a16:creationId xmlns:a16="http://schemas.microsoft.com/office/drawing/2014/main" id="{EA008239-8215-3FF2-E952-33012D09857B}"/>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8842668" y="2426124"/>
            <a:ext cx="2957456" cy="1811442"/>
          </a:xfrm>
          <a:prstGeom prst="rect">
            <a:avLst/>
          </a:prstGeom>
        </p:spPr>
      </p:pic>
      <p:pic>
        <p:nvPicPr>
          <p:cNvPr id="6" name="Picture 5" descr="A picture containing text, indoor, different, several&#10;&#10;Description automatically generated">
            <a:extLst>
              <a:ext uri="{FF2B5EF4-FFF2-40B4-BE49-F238E27FC236}">
                <a16:creationId xmlns:a16="http://schemas.microsoft.com/office/drawing/2014/main" id="{7DB53606-2569-AC4B-60DE-AC5A62BC5BFC}"/>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9553574" y="4580377"/>
            <a:ext cx="2316691" cy="1754893"/>
          </a:xfrm>
          <a:prstGeom prst="rect">
            <a:avLst/>
          </a:prstGeom>
        </p:spPr>
      </p:pic>
      <p:cxnSp>
        <p:nvCxnSpPr>
          <p:cNvPr id="5" name="Straight Arrow Connector 4">
            <a:extLst>
              <a:ext uri="{FF2B5EF4-FFF2-40B4-BE49-F238E27FC236}">
                <a16:creationId xmlns:a16="http://schemas.microsoft.com/office/drawing/2014/main" id="{27D3BBE5-9392-B8CC-AD6A-EADFDD365C78}"/>
              </a:ext>
            </a:extLst>
          </p:cNvPr>
          <p:cNvCxnSpPr>
            <a:cxnSpLocks/>
          </p:cNvCxnSpPr>
          <p:nvPr/>
        </p:nvCxnSpPr>
        <p:spPr>
          <a:xfrm>
            <a:off x="8426824" y="1690688"/>
            <a:ext cx="2671482" cy="1231806"/>
          </a:xfrm>
          <a:prstGeom prst="straightConnector1">
            <a:avLst/>
          </a:prstGeom>
          <a:ln w="57150">
            <a:tailEnd type="triangle"/>
          </a:ln>
        </p:spPr>
        <p:style>
          <a:lnRef idx="1">
            <a:schemeClr val="accent2"/>
          </a:lnRef>
          <a:fillRef idx="0">
            <a:schemeClr val="accent2"/>
          </a:fillRef>
          <a:effectRef idx="0">
            <a:schemeClr val="accent2"/>
          </a:effectRef>
          <a:fontRef idx="minor">
            <a:schemeClr val="tx1"/>
          </a:fontRef>
        </p:style>
      </p:cxnSp>
    </p:spTree>
    <p:extLst>
      <p:ext uri="{BB962C8B-B14F-4D97-AF65-F5344CB8AC3E}">
        <p14:creationId xmlns:p14="http://schemas.microsoft.com/office/powerpoint/2010/main" val="135750120"/>
      </p:ext>
    </p:extLst>
  </p:cSld>
  <p:clrMapOvr>
    <a:overrideClrMapping bg1="dk1" tx1="lt1" bg2="dk2" tx2="lt2" accent1="accent1" accent2="accent2" accent3="accent3" accent4="accent4" accent5="accent5" accent6="accent6" hlink="hlink" folHlink="folHlink"/>
  </p:clrMapOvr>
</p:sld>
</file>

<file path=ppt/slides/slide6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700E0F77-E936-4985-B7B1-B9823486AC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 name="Content Placeholder 1">
            <a:extLst>
              <a:ext uri="{FF2B5EF4-FFF2-40B4-BE49-F238E27FC236}">
                <a16:creationId xmlns:a16="http://schemas.microsoft.com/office/drawing/2014/main" id="{0511D49D-7AA4-067E-5E9D-7E2BB2906A3A}"/>
              </a:ext>
            </a:extLst>
          </p:cNvPr>
          <p:cNvSpPr txBox="1">
            <a:spLocks/>
          </p:cNvSpPr>
          <p:nvPr/>
        </p:nvSpPr>
        <p:spPr>
          <a:xfrm>
            <a:off x="517889" y="4883544"/>
            <a:ext cx="3876086" cy="1556907"/>
          </a:xfr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ct val="0"/>
              </a:spcBef>
              <a:spcAft>
                <a:spcPts val="600"/>
              </a:spcAft>
              <a:buClrTx/>
              <a:buSzTx/>
              <a:buFont typeface="Arial" panose="020B0604020202020204" pitchFamily="34" charset="0"/>
              <a:buNone/>
              <a:tabLst/>
              <a:defRPr/>
            </a:pPr>
            <a:r>
              <a:rPr kumimoji="0" lang="en-US" sz="3200" b="0" i="0" u="none" strike="noStrike" kern="1200" cap="none" spc="0" normalizeH="0" baseline="0" noProof="0" dirty="0">
                <a:ln>
                  <a:noFill/>
                </a:ln>
                <a:solidFill>
                  <a:prstClr val="black"/>
                </a:solidFill>
                <a:effectLst/>
                <a:uLnTx/>
                <a:uFillTx/>
                <a:latin typeface="Calibri Light" panose="020F0302020204030204"/>
                <a:ea typeface="+mn-ea"/>
                <a:cs typeface="+mn-cs"/>
              </a:rPr>
              <a:t>The Shaped Charge</a:t>
            </a:r>
          </a:p>
        </p:txBody>
      </p:sp>
      <p:sp>
        <p:nvSpPr>
          <p:cNvPr id="17" name="Rectangle 16">
            <a:extLst>
              <a:ext uri="{FF2B5EF4-FFF2-40B4-BE49-F238E27FC236}">
                <a16:creationId xmlns:a16="http://schemas.microsoft.com/office/drawing/2014/main" id="{95C8260E-968F-44E8-A823-ABB4313119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86584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9" name="Rectangle 18">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89" y="0"/>
            <a:ext cx="11231745" cy="4588184"/>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1" name="Rectangle 20">
            <a:extLst>
              <a:ext uri="{FF2B5EF4-FFF2-40B4-BE49-F238E27FC236}">
                <a16:creationId xmlns:a16="http://schemas.microsoft.com/office/drawing/2014/main" id="{FE43805F-24A6-46A4-B19B-54F2834735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001107" y="5661132"/>
            <a:ext cx="1463040" cy="4571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5" name="Content Placeholder 4">
            <a:extLst>
              <a:ext uri="{FF2B5EF4-FFF2-40B4-BE49-F238E27FC236}">
                <a16:creationId xmlns:a16="http://schemas.microsoft.com/office/drawing/2014/main" id="{17383047-9AC4-0ACE-3EFE-3B4A9E507D8F}"/>
              </a:ext>
            </a:extLst>
          </p:cNvPr>
          <p:cNvSpPr>
            <a:spLocks noGrp="1"/>
          </p:cNvSpPr>
          <p:nvPr>
            <p:ph idx="1"/>
          </p:nvPr>
        </p:nvSpPr>
        <p:spPr>
          <a:xfrm>
            <a:off x="4615157" y="4957240"/>
            <a:ext cx="7355659" cy="1556907"/>
          </a:xfrm>
        </p:spPr>
        <p:txBody>
          <a:bodyPr vert="horz" wrap="square" lIns="91440" tIns="45720" rIns="91440" bIns="45720" rtlCol="0" anchor="ctr">
            <a:normAutofit fontScale="85000" lnSpcReduction="10000"/>
          </a:bodyPr>
          <a:lstStyle/>
          <a:p>
            <a:pPr marL="457200" indent="-228600">
              <a:buFont typeface="Arial" panose="020B0604020202020204" pitchFamily="34" charset="0"/>
              <a:buChar char="•"/>
            </a:pPr>
            <a:r>
              <a:rPr lang="en-US" sz="1600" dirty="0">
                <a:solidFill>
                  <a:schemeClr val="tx1"/>
                </a:solidFill>
              </a:rPr>
              <a:t>Jet Formation:</a:t>
            </a:r>
          </a:p>
          <a:p>
            <a:pPr marL="1143000" lvl="1"/>
            <a:r>
              <a:rPr lang="en-US" sz="1600" dirty="0"/>
              <a:t>Hydrodynamic considerations. </a:t>
            </a:r>
          </a:p>
          <a:p>
            <a:pPr marL="1143000" lvl="1"/>
            <a:r>
              <a:rPr lang="en-US" sz="1600" dirty="0"/>
              <a:t>Pressure exerted by detonation wave ~ 35 GPa (x1000 target strength)</a:t>
            </a:r>
          </a:p>
          <a:p>
            <a:pPr marL="1143000" lvl="1"/>
            <a:r>
              <a:rPr lang="en-US" sz="1600" dirty="0"/>
              <a:t>Detonation wave sweeps along the cone from apex to base, collapsing the liner symmetrically towards its axis and extruding it along a velocity gradient</a:t>
            </a:r>
          </a:p>
          <a:p>
            <a:pPr marL="1143000" lvl="1"/>
            <a:r>
              <a:rPr lang="en-US" sz="1600" dirty="0"/>
              <a:t>Material originating to inside of cone extruded as a high velocity thin jet (~ 8-12 km/s), with material at inside of cone forming a low velocity slug (~300 - 1500m/s)</a:t>
            </a:r>
          </a:p>
        </p:txBody>
      </p:sp>
      <p:sp>
        <p:nvSpPr>
          <p:cNvPr id="6" name="Content Placeholder 4">
            <a:extLst>
              <a:ext uri="{FF2B5EF4-FFF2-40B4-BE49-F238E27FC236}">
                <a16:creationId xmlns:a16="http://schemas.microsoft.com/office/drawing/2014/main" id="{53755EAC-D5DF-EA49-C296-DD8FD726688B}"/>
              </a:ext>
            </a:extLst>
          </p:cNvPr>
          <p:cNvSpPr txBox="1">
            <a:spLocks/>
          </p:cNvSpPr>
          <p:nvPr/>
        </p:nvSpPr>
        <p:spPr>
          <a:xfrm>
            <a:off x="6002912" y="1496504"/>
            <a:ext cx="6189088" cy="3864989"/>
          </a:xfrm>
          <a:prstGeom prst="rect">
            <a:avLst/>
          </a:prstGeom>
        </p:spPr>
        <p:txBody>
          <a:bodyPr vert="horz" wrap="squar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US" sz="24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12" name="Picture 11" descr="A picture containing text, building, kitchen appliance, dirty&#10;&#10;Description automatically generated">
            <a:extLst>
              <a:ext uri="{FF2B5EF4-FFF2-40B4-BE49-F238E27FC236}">
                <a16:creationId xmlns:a16="http://schemas.microsoft.com/office/drawing/2014/main" id="{45F4B2A0-07F3-009C-0112-6126512801E9}"/>
              </a:ext>
            </a:extLst>
          </p:cNvPr>
          <p:cNvPicPr>
            <a:picLocks noChangeAspect="1"/>
          </p:cNvPicPr>
          <p:nvPr/>
        </p:nvPicPr>
        <p:blipFill>
          <a:blip r:embed="rId3"/>
          <a:stretch>
            <a:fillRect/>
          </a:stretch>
        </p:blipFill>
        <p:spPr>
          <a:xfrm rot="10800000">
            <a:off x="865016" y="110879"/>
            <a:ext cx="5932833" cy="4355751"/>
          </a:xfrm>
          <a:prstGeom prst="rect">
            <a:avLst/>
          </a:prstGeom>
        </p:spPr>
      </p:pic>
      <p:pic>
        <p:nvPicPr>
          <p:cNvPr id="14" name="Picture 13" descr="A picture containing text, device, stone&#10;&#10;Description automatically generated">
            <a:extLst>
              <a:ext uri="{FF2B5EF4-FFF2-40B4-BE49-F238E27FC236}">
                <a16:creationId xmlns:a16="http://schemas.microsoft.com/office/drawing/2014/main" id="{437D04B5-C181-13E1-50B0-D58504BB8731}"/>
              </a:ext>
            </a:extLst>
          </p:cNvPr>
          <p:cNvPicPr>
            <a:picLocks noChangeAspect="1"/>
          </p:cNvPicPr>
          <p:nvPr/>
        </p:nvPicPr>
        <p:blipFill>
          <a:blip r:embed="rId4"/>
          <a:stretch>
            <a:fillRect/>
          </a:stretch>
        </p:blipFill>
        <p:spPr>
          <a:xfrm>
            <a:off x="6932705" y="110879"/>
            <a:ext cx="4394280" cy="4307778"/>
          </a:xfrm>
          <a:prstGeom prst="rect">
            <a:avLst/>
          </a:prstGeom>
        </p:spPr>
      </p:pic>
    </p:spTree>
    <p:extLst>
      <p:ext uri="{BB962C8B-B14F-4D97-AF65-F5344CB8AC3E}">
        <p14:creationId xmlns:p14="http://schemas.microsoft.com/office/powerpoint/2010/main" val="1629591475"/>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19">
            <a:extLst>
              <a:ext uri="{FF2B5EF4-FFF2-40B4-BE49-F238E27FC236}">
                <a16:creationId xmlns:a16="http://schemas.microsoft.com/office/drawing/2014/main" id="{2151139A-886F-4B97-8815-729AD3831B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7" name="Rectangle 21">
            <a:extLst>
              <a:ext uri="{FF2B5EF4-FFF2-40B4-BE49-F238E27FC236}">
                <a16:creationId xmlns:a16="http://schemas.microsoft.com/office/drawing/2014/main" id="{AB5E08C4-8CDD-4623-A5B8-E998C6DEE3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492"/>
            <a:ext cx="12191998" cy="1575955"/>
          </a:xfrm>
          <a:prstGeom prst="rect">
            <a:avLst/>
          </a:prstGeom>
          <a:gradFill>
            <a:gsLst>
              <a:gs pos="0">
                <a:schemeClr val="accent1">
                  <a:lumMod val="50000"/>
                </a:scheme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4" name="Rectangle 23">
            <a:extLst>
              <a:ext uri="{FF2B5EF4-FFF2-40B4-BE49-F238E27FC236}">
                <a16:creationId xmlns:a16="http://schemas.microsoft.com/office/drawing/2014/main" id="{15F33878-D502-4FFA-8ACE-F2AECDB2A2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35"/>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6" name="Rectangle 25">
            <a:extLst>
              <a:ext uri="{FF2B5EF4-FFF2-40B4-BE49-F238E27FC236}">
                <a16:creationId xmlns:a16="http://schemas.microsoft.com/office/drawing/2014/main" id="{D3539FEE-81D3-4406-802E-60B20B16F4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8" y="-5307777"/>
            <a:ext cx="1576446" cy="12192001"/>
          </a:xfrm>
          <a:prstGeom prst="rect">
            <a:avLst/>
          </a:prstGeom>
          <a:gradFill>
            <a:gsLst>
              <a:gs pos="16000">
                <a:srgbClr val="000000">
                  <a:alpha val="0"/>
                </a:srgbClr>
              </a:gs>
              <a:gs pos="99000">
                <a:srgbClr val="000000">
                  <a:alpha val="87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8" name="Rectangle 27">
            <a:extLst>
              <a:ext uri="{FF2B5EF4-FFF2-40B4-BE49-F238E27FC236}">
                <a16:creationId xmlns:a16="http://schemas.microsoft.com/office/drawing/2014/main" id="{DC701763-729E-462F-A5A8-E0DEFEB1E2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25434" y="986"/>
            <a:ext cx="4303422" cy="1575461"/>
          </a:xfrm>
          <a:prstGeom prst="rect">
            <a:avLst/>
          </a:prstGeom>
          <a:gradFill>
            <a:gsLst>
              <a:gs pos="0">
                <a:schemeClr val="accent1">
                  <a:alpha val="17000"/>
                </a:schemeClr>
              </a:gs>
              <a:gs pos="74000">
                <a:schemeClr val="accent1">
                  <a:lumMod val="5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 name="Content Placeholder 1">
            <a:extLst>
              <a:ext uri="{FF2B5EF4-FFF2-40B4-BE49-F238E27FC236}">
                <a16:creationId xmlns:a16="http://schemas.microsoft.com/office/drawing/2014/main" id="{0511D49D-7AA4-067E-5E9D-7E2BB2906A3A}"/>
              </a:ext>
            </a:extLst>
          </p:cNvPr>
          <p:cNvSpPr txBox="1">
            <a:spLocks/>
          </p:cNvSpPr>
          <p:nvPr/>
        </p:nvSpPr>
        <p:spPr>
          <a:xfrm>
            <a:off x="699714" y="353160"/>
            <a:ext cx="7091300" cy="898581"/>
          </a:xfr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ct val="0"/>
              </a:spcBef>
              <a:spcAft>
                <a:spcPts val="600"/>
              </a:spcAft>
              <a:buClrTx/>
              <a:buSzTx/>
              <a:buFont typeface="Arial" panose="020B0604020202020204" pitchFamily="34" charset="0"/>
              <a:buNone/>
              <a:tabLst/>
              <a:defRPr/>
            </a:pPr>
            <a:r>
              <a:rPr kumimoji="0" lang="en-US" sz="4000" b="0" i="0" u="none" strike="noStrike" kern="1200" cap="none" spc="0" normalizeH="0" baseline="0" noProof="0" dirty="0">
                <a:ln>
                  <a:noFill/>
                </a:ln>
                <a:solidFill>
                  <a:srgbClr val="FFFFFF"/>
                </a:solidFill>
                <a:effectLst/>
                <a:uLnTx/>
                <a:uFillTx/>
                <a:latin typeface="Calibri Light" panose="020F0302020204030204"/>
                <a:ea typeface="+mn-ea"/>
                <a:cs typeface="+mn-cs"/>
              </a:rPr>
              <a:t>Factors affecting performance</a:t>
            </a:r>
          </a:p>
        </p:txBody>
      </p:sp>
      <p:sp>
        <p:nvSpPr>
          <p:cNvPr id="6" name="Content Placeholder 4">
            <a:extLst>
              <a:ext uri="{FF2B5EF4-FFF2-40B4-BE49-F238E27FC236}">
                <a16:creationId xmlns:a16="http://schemas.microsoft.com/office/drawing/2014/main" id="{53755EAC-D5DF-EA49-C296-DD8FD726688B}"/>
              </a:ext>
            </a:extLst>
          </p:cNvPr>
          <p:cNvSpPr txBox="1">
            <a:spLocks/>
          </p:cNvSpPr>
          <p:nvPr/>
        </p:nvSpPr>
        <p:spPr>
          <a:xfrm>
            <a:off x="6002912" y="1496504"/>
            <a:ext cx="6189088" cy="3864989"/>
          </a:xfrm>
          <a:prstGeom prst="rect">
            <a:avLst/>
          </a:prstGeom>
        </p:spPr>
        <p:txBody>
          <a:bodyPr vert="horz" wrap="squar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US" sz="24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6" name="TextBox 15">
            <a:extLst>
              <a:ext uri="{FF2B5EF4-FFF2-40B4-BE49-F238E27FC236}">
                <a16:creationId xmlns:a16="http://schemas.microsoft.com/office/drawing/2014/main" id="{A9BE506E-E191-72B8-2186-70D23DEE46F5}"/>
              </a:ext>
            </a:extLst>
          </p:cNvPr>
          <p:cNvSpPr txBox="1"/>
          <p:nvPr/>
        </p:nvSpPr>
        <p:spPr>
          <a:xfrm>
            <a:off x="7396843" y="2710543"/>
            <a:ext cx="3040961" cy="2862322"/>
          </a:xfrm>
          <a:prstGeom prst="rect">
            <a:avLst/>
          </a:prstGeom>
          <a:noFill/>
        </p:spPr>
        <p:txBody>
          <a:bodyPr wrap="none" rtlCol="0">
            <a:spAutoFit/>
          </a:bodyPr>
          <a:lstStyle/>
          <a:p>
            <a:pPr marL="342900" marR="0" lvl="0" indent="-342900" algn="l" defTabSz="914400" rtl="0" eaLnBrk="1" fontAlgn="auto" latinLnBrk="0" hangingPunct="1">
              <a:lnSpc>
                <a:spcPct val="100000"/>
              </a:lnSpc>
              <a:spcBef>
                <a:spcPts val="0"/>
              </a:spcBef>
              <a:spcAft>
                <a:spcPts val="0"/>
              </a:spcAft>
              <a:buClrTx/>
              <a:buSzTx/>
              <a:buFontTx/>
              <a:buAutoNum type="arabicPeriod"/>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Charge diameter</a:t>
            </a:r>
          </a:p>
          <a:p>
            <a:pPr marL="342900" marR="0" lvl="0" indent="-342900" algn="l" defTabSz="914400" rtl="0" eaLnBrk="1" fontAlgn="auto" latinLnBrk="0" hangingPunct="1">
              <a:lnSpc>
                <a:spcPct val="100000"/>
              </a:lnSpc>
              <a:spcBef>
                <a:spcPts val="0"/>
              </a:spcBef>
              <a:spcAft>
                <a:spcPts val="0"/>
              </a:spcAft>
              <a:buClrTx/>
              <a:buSzTx/>
              <a:buFontTx/>
              <a:buAutoNum type="arabicPeriod"/>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Stand-off</a:t>
            </a:r>
          </a:p>
          <a:p>
            <a:pPr marL="342900" marR="0" lvl="0" indent="-342900" algn="l" defTabSz="914400" rtl="0" eaLnBrk="1" fontAlgn="auto" latinLnBrk="0" hangingPunct="1">
              <a:lnSpc>
                <a:spcPct val="100000"/>
              </a:lnSpc>
              <a:spcBef>
                <a:spcPts val="0"/>
              </a:spcBef>
              <a:spcAft>
                <a:spcPts val="0"/>
              </a:spcAft>
              <a:buClrTx/>
              <a:buSzTx/>
              <a:buFontTx/>
              <a:buAutoNum type="arabicPeriod"/>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Density of Liner and Target</a:t>
            </a:r>
          </a:p>
          <a:p>
            <a:pPr marL="342900" marR="0" lvl="0" indent="-342900" algn="l" defTabSz="914400" rtl="0" eaLnBrk="1" fontAlgn="auto" latinLnBrk="0" hangingPunct="1">
              <a:lnSpc>
                <a:spcPct val="100000"/>
              </a:lnSpc>
              <a:spcBef>
                <a:spcPts val="0"/>
              </a:spcBef>
              <a:spcAft>
                <a:spcPts val="0"/>
              </a:spcAft>
              <a:buClrTx/>
              <a:buSzTx/>
              <a:buFontTx/>
              <a:buAutoNum type="arabicPeriod"/>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Cone Angle</a:t>
            </a:r>
          </a:p>
          <a:p>
            <a:pPr marL="342900" marR="0" lvl="0" indent="-342900" algn="l" defTabSz="914400" rtl="0" eaLnBrk="1" fontAlgn="auto" latinLnBrk="0" hangingPunct="1">
              <a:lnSpc>
                <a:spcPct val="100000"/>
              </a:lnSpc>
              <a:spcBef>
                <a:spcPts val="0"/>
              </a:spcBef>
              <a:spcAft>
                <a:spcPts val="0"/>
              </a:spcAft>
              <a:buClrTx/>
              <a:buSzTx/>
              <a:buFontTx/>
              <a:buAutoNum type="arabicPeriod"/>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Case Shape</a:t>
            </a:r>
          </a:p>
          <a:p>
            <a:pPr marL="342900" marR="0" lvl="0" indent="-342900" algn="l" defTabSz="914400" rtl="0" eaLnBrk="1" fontAlgn="auto" latinLnBrk="0" hangingPunct="1">
              <a:lnSpc>
                <a:spcPct val="100000"/>
              </a:lnSpc>
              <a:spcBef>
                <a:spcPts val="0"/>
              </a:spcBef>
              <a:spcAft>
                <a:spcPts val="0"/>
              </a:spcAft>
              <a:buClrTx/>
              <a:buSzTx/>
              <a:buFontTx/>
              <a:buAutoNum type="arabicPeriod"/>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Confinement</a:t>
            </a:r>
          </a:p>
          <a:p>
            <a:pPr marL="342900" marR="0" lvl="0" indent="-342900" algn="l" defTabSz="914400" rtl="0" eaLnBrk="1" fontAlgn="auto" latinLnBrk="0" hangingPunct="1">
              <a:lnSpc>
                <a:spcPct val="100000"/>
              </a:lnSpc>
              <a:spcBef>
                <a:spcPts val="0"/>
              </a:spcBef>
              <a:spcAft>
                <a:spcPts val="0"/>
              </a:spcAft>
              <a:buClrTx/>
              <a:buSzTx/>
              <a:buFontTx/>
              <a:buAutoNum type="arabicPeriod"/>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Explosive Type</a:t>
            </a:r>
          </a:p>
          <a:p>
            <a:pPr marL="342900" marR="0" lvl="0" indent="-342900" algn="l" defTabSz="914400" rtl="0" eaLnBrk="1" fontAlgn="auto" latinLnBrk="0" hangingPunct="1">
              <a:lnSpc>
                <a:spcPct val="100000"/>
              </a:lnSpc>
              <a:spcBef>
                <a:spcPts val="0"/>
              </a:spcBef>
              <a:spcAft>
                <a:spcPts val="0"/>
              </a:spcAft>
              <a:buClrTx/>
              <a:buSzTx/>
              <a:buFontTx/>
              <a:buAutoNum type="arabicPeriod"/>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Initiation Method</a:t>
            </a:r>
          </a:p>
          <a:p>
            <a:pPr marL="342900" marR="0" lvl="0" indent="-342900" algn="l" defTabSz="914400" rtl="0" eaLnBrk="1" fontAlgn="auto" latinLnBrk="0" hangingPunct="1">
              <a:lnSpc>
                <a:spcPct val="100000"/>
              </a:lnSpc>
              <a:spcBef>
                <a:spcPts val="0"/>
              </a:spcBef>
              <a:spcAft>
                <a:spcPts val="0"/>
              </a:spcAft>
              <a:buClrTx/>
              <a:buSzTx/>
              <a:buFontTx/>
              <a:buAutoNum type="arabicPeriod"/>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Precision / symmetry</a:t>
            </a:r>
          </a:p>
          <a:p>
            <a:pPr marL="342900" marR="0" lvl="0" indent="-342900" algn="l" defTabSz="914400" rtl="0" eaLnBrk="1" fontAlgn="auto" latinLnBrk="0" hangingPunct="1">
              <a:lnSpc>
                <a:spcPct val="100000"/>
              </a:lnSpc>
              <a:spcBef>
                <a:spcPts val="0"/>
              </a:spcBef>
              <a:spcAft>
                <a:spcPts val="0"/>
              </a:spcAft>
              <a:buClrTx/>
              <a:buSzTx/>
              <a:buFontTx/>
              <a:buAutoNum type="arabicPeriod"/>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Spin</a:t>
            </a:r>
          </a:p>
        </p:txBody>
      </p:sp>
      <p:pic>
        <p:nvPicPr>
          <p:cNvPr id="4" name="Picture 3" descr="Chart&#10;&#10;Description automatically generated with low confidence">
            <a:extLst>
              <a:ext uri="{FF2B5EF4-FFF2-40B4-BE49-F238E27FC236}">
                <a16:creationId xmlns:a16="http://schemas.microsoft.com/office/drawing/2014/main" id="{699C8B04-A06D-6A15-FB61-EA8511DD98BC}"/>
              </a:ext>
            </a:extLst>
          </p:cNvPr>
          <p:cNvPicPr>
            <a:picLocks noChangeAspect="1"/>
          </p:cNvPicPr>
          <p:nvPr/>
        </p:nvPicPr>
        <p:blipFill>
          <a:blip r:embed="rId3"/>
          <a:stretch>
            <a:fillRect/>
          </a:stretch>
        </p:blipFill>
        <p:spPr>
          <a:xfrm>
            <a:off x="517072" y="2486453"/>
            <a:ext cx="6362700" cy="3022600"/>
          </a:xfrm>
          <a:prstGeom prst="rect">
            <a:avLst/>
          </a:prstGeom>
        </p:spPr>
      </p:pic>
    </p:spTree>
    <p:extLst>
      <p:ext uri="{BB962C8B-B14F-4D97-AF65-F5344CB8AC3E}">
        <p14:creationId xmlns:p14="http://schemas.microsoft.com/office/powerpoint/2010/main" val="1491933161"/>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5" name="Rectangle 54">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57" name="Rectangle 56">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59" name="Rectangle 58">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61" name="Rectangle 60">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 name="Content Placeholder 1">
            <a:extLst>
              <a:ext uri="{FF2B5EF4-FFF2-40B4-BE49-F238E27FC236}">
                <a16:creationId xmlns:a16="http://schemas.microsoft.com/office/drawing/2014/main" id="{0511D49D-7AA4-067E-5E9D-7E2BB2906A3A}"/>
              </a:ext>
            </a:extLst>
          </p:cNvPr>
          <p:cNvSpPr txBox="1">
            <a:spLocks/>
          </p:cNvSpPr>
          <p:nvPr/>
        </p:nvSpPr>
        <p:spPr>
          <a:xfrm>
            <a:off x="699713" y="248038"/>
            <a:ext cx="7063721" cy="1159200"/>
          </a:xfr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ct val="0"/>
              </a:spcBef>
              <a:spcAft>
                <a:spcPts val="600"/>
              </a:spcAft>
              <a:buClrTx/>
              <a:buSzTx/>
              <a:buFont typeface="Arial" panose="020B0604020202020204" pitchFamily="34" charset="0"/>
              <a:buNone/>
              <a:tabLst/>
              <a:defRPr/>
            </a:pPr>
            <a:r>
              <a:rPr kumimoji="0" lang="en-US" sz="4000" b="0" i="0" u="none" strike="noStrike" kern="1200" cap="none" spc="0" normalizeH="0" baseline="0" noProof="0" dirty="0">
                <a:ln>
                  <a:noFill/>
                </a:ln>
                <a:solidFill>
                  <a:srgbClr val="FFFFFF"/>
                </a:solidFill>
                <a:effectLst/>
                <a:uLnTx/>
                <a:uFillTx/>
                <a:latin typeface="Calibri Light" panose="020F0302020204030204"/>
                <a:ea typeface="+mn-ea"/>
                <a:cs typeface="+mn-cs"/>
              </a:rPr>
              <a:t>The effect of stand-off</a:t>
            </a:r>
          </a:p>
        </p:txBody>
      </p:sp>
      <p:pic>
        <p:nvPicPr>
          <p:cNvPr id="2" name="Picture 1">
            <a:extLst>
              <a:ext uri="{FF2B5EF4-FFF2-40B4-BE49-F238E27FC236}">
                <a16:creationId xmlns:a16="http://schemas.microsoft.com/office/drawing/2014/main" id="{2410BDBF-79FE-0178-A3B5-84CE65BD7F90}"/>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t="25087" b="11018"/>
          <a:stretch/>
        </p:blipFill>
        <p:spPr>
          <a:xfrm>
            <a:off x="1450712" y="1966293"/>
            <a:ext cx="9290575" cy="4452160"/>
          </a:xfrm>
          <a:prstGeom prst="rect">
            <a:avLst/>
          </a:prstGeom>
        </p:spPr>
      </p:pic>
      <p:sp>
        <p:nvSpPr>
          <p:cNvPr id="6" name="Content Placeholder 4">
            <a:extLst>
              <a:ext uri="{FF2B5EF4-FFF2-40B4-BE49-F238E27FC236}">
                <a16:creationId xmlns:a16="http://schemas.microsoft.com/office/drawing/2014/main" id="{53755EAC-D5DF-EA49-C296-DD8FD726688B}"/>
              </a:ext>
            </a:extLst>
          </p:cNvPr>
          <p:cNvSpPr txBox="1">
            <a:spLocks/>
          </p:cNvSpPr>
          <p:nvPr/>
        </p:nvSpPr>
        <p:spPr>
          <a:xfrm>
            <a:off x="6002912" y="1496504"/>
            <a:ext cx="6189088" cy="3864989"/>
          </a:xfrm>
          <a:prstGeom prst="rect">
            <a:avLst/>
          </a:prstGeom>
        </p:spPr>
        <p:txBody>
          <a:bodyPr vert="horz" wrap="squar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US" sz="24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cxnSp>
        <p:nvCxnSpPr>
          <p:cNvPr id="5" name="Straight Connector 4">
            <a:extLst>
              <a:ext uri="{FF2B5EF4-FFF2-40B4-BE49-F238E27FC236}">
                <a16:creationId xmlns:a16="http://schemas.microsoft.com/office/drawing/2014/main" id="{A231D83E-17BD-AB8E-7757-96CE10911D53}"/>
              </a:ext>
            </a:extLst>
          </p:cNvPr>
          <p:cNvCxnSpPr>
            <a:cxnSpLocks/>
          </p:cNvCxnSpPr>
          <p:nvPr/>
        </p:nvCxnSpPr>
        <p:spPr>
          <a:xfrm>
            <a:off x="2509284" y="3824744"/>
            <a:ext cx="1233377" cy="0"/>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67B25757-C482-5E86-4A3C-3C9796F9CD56}"/>
              </a:ext>
            </a:extLst>
          </p:cNvPr>
          <p:cNvCxnSpPr>
            <a:cxnSpLocks/>
          </p:cNvCxnSpPr>
          <p:nvPr/>
        </p:nvCxnSpPr>
        <p:spPr>
          <a:xfrm>
            <a:off x="3724373" y="3806456"/>
            <a:ext cx="0" cy="1555037"/>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9B23FCFD-FC98-19F0-2D3B-A9CF3D416180}"/>
              </a:ext>
            </a:extLst>
          </p:cNvPr>
          <p:cNvCxnSpPr>
            <a:cxnSpLocks/>
          </p:cNvCxnSpPr>
          <p:nvPr/>
        </p:nvCxnSpPr>
        <p:spPr>
          <a:xfrm>
            <a:off x="6902370" y="3469761"/>
            <a:ext cx="1506282" cy="0"/>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B6AE9CE8-4F65-80F3-7B7A-70F948C57690}"/>
              </a:ext>
            </a:extLst>
          </p:cNvPr>
          <p:cNvCxnSpPr>
            <a:cxnSpLocks/>
          </p:cNvCxnSpPr>
          <p:nvPr/>
        </p:nvCxnSpPr>
        <p:spPr>
          <a:xfrm>
            <a:off x="8415172" y="3448496"/>
            <a:ext cx="0" cy="1912997"/>
          </a:xfrm>
          <a:prstGeom prst="line">
            <a:avLst/>
          </a:prstGeom>
          <a:ln w="381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74098554"/>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5" name="Rectangle 54">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57" name="Rectangle 56">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59" name="Rectangle 58">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61" name="Rectangle 60">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 name="Content Placeholder 1">
            <a:extLst>
              <a:ext uri="{FF2B5EF4-FFF2-40B4-BE49-F238E27FC236}">
                <a16:creationId xmlns:a16="http://schemas.microsoft.com/office/drawing/2014/main" id="{0511D49D-7AA4-067E-5E9D-7E2BB2906A3A}"/>
              </a:ext>
            </a:extLst>
          </p:cNvPr>
          <p:cNvSpPr txBox="1">
            <a:spLocks/>
          </p:cNvSpPr>
          <p:nvPr/>
        </p:nvSpPr>
        <p:spPr>
          <a:xfrm>
            <a:off x="699713" y="248038"/>
            <a:ext cx="7063721" cy="1159200"/>
          </a:xfr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ct val="0"/>
              </a:spcBef>
              <a:spcAft>
                <a:spcPts val="600"/>
              </a:spcAft>
              <a:buClrTx/>
              <a:buSzTx/>
              <a:buFont typeface="Arial" panose="020B0604020202020204" pitchFamily="34" charset="0"/>
              <a:buNone/>
              <a:tabLst/>
              <a:defRPr/>
            </a:pPr>
            <a:r>
              <a:rPr kumimoji="0" lang="en-US" sz="4000" b="0" i="0" u="none" strike="noStrike" kern="1200" cap="none" spc="0" normalizeH="0" baseline="0" noProof="0" dirty="0">
                <a:ln>
                  <a:noFill/>
                </a:ln>
                <a:solidFill>
                  <a:srgbClr val="FFFFFF"/>
                </a:solidFill>
                <a:effectLst/>
                <a:uLnTx/>
                <a:uFillTx/>
                <a:latin typeface="Calibri Light" panose="020F0302020204030204"/>
                <a:ea typeface="+mn-ea"/>
                <a:cs typeface="+mn-cs"/>
              </a:rPr>
              <a:t>The effect of stand-off</a:t>
            </a:r>
          </a:p>
        </p:txBody>
      </p:sp>
      <p:sp>
        <p:nvSpPr>
          <p:cNvPr id="6" name="Content Placeholder 4">
            <a:extLst>
              <a:ext uri="{FF2B5EF4-FFF2-40B4-BE49-F238E27FC236}">
                <a16:creationId xmlns:a16="http://schemas.microsoft.com/office/drawing/2014/main" id="{53755EAC-D5DF-EA49-C296-DD8FD726688B}"/>
              </a:ext>
            </a:extLst>
          </p:cNvPr>
          <p:cNvSpPr txBox="1">
            <a:spLocks/>
          </p:cNvSpPr>
          <p:nvPr/>
        </p:nvSpPr>
        <p:spPr>
          <a:xfrm>
            <a:off x="6002912" y="1496504"/>
            <a:ext cx="6189088" cy="3864989"/>
          </a:xfrm>
          <a:prstGeom prst="rect">
            <a:avLst/>
          </a:prstGeom>
        </p:spPr>
        <p:txBody>
          <a:bodyPr vert="horz" wrap="squar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US" sz="24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15" name="Picture 14" descr="A picture containing chart&#10;&#10;Description automatically generated">
            <a:extLst>
              <a:ext uri="{FF2B5EF4-FFF2-40B4-BE49-F238E27FC236}">
                <a16:creationId xmlns:a16="http://schemas.microsoft.com/office/drawing/2014/main" id="{2FDD9F01-1607-AD30-BCF6-2684E0FE7650}"/>
              </a:ext>
            </a:extLst>
          </p:cNvPr>
          <p:cNvPicPr>
            <a:picLocks noChangeAspect="1"/>
          </p:cNvPicPr>
          <p:nvPr/>
        </p:nvPicPr>
        <p:blipFill>
          <a:blip r:embed="rId3"/>
          <a:stretch>
            <a:fillRect/>
          </a:stretch>
        </p:blipFill>
        <p:spPr>
          <a:xfrm>
            <a:off x="1533702" y="1691246"/>
            <a:ext cx="9124592" cy="5194421"/>
          </a:xfrm>
          <a:prstGeom prst="rect">
            <a:avLst/>
          </a:prstGeom>
        </p:spPr>
      </p:pic>
      <p:cxnSp>
        <p:nvCxnSpPr>
          <p:cNvPr id="10" name="Straight Connector 9">
            <a:extLst>
              <a:ext uri="{FF2B5EF4-FFF2-40B4-BE49-F238E27FC236}">
                <a16:creationId xmlns:a16="http://schemas.microsoft.com/office/drawing/2014/main" id="{800D5565-77B8-BA85-3161-E3564F2B278A}"/>
              </a:ext>
            </a:extLst>
          </p:cNvPr>
          <p:cNvCxnSpPr>
            <a:cxnSpLocks/>
          </p:cNvCxnSpPr>
          <p:nvPr/>
        </p:nvCxnSpPr>
        <p:spPr>
          <a:xfrm>
            <a:off x="2954214" y="5110918"/>
            <a:ext cx="6049108" cy="0"/>
          </a:xfrm>
          <a:prstGeom prst="line">
            <a:avLst/>
          </a:prstGeom>
          <a:ln w="28575">
            <a:prstDash val="sysDash"/>
          </a:ln>
        </p:spPr>
        <p:style>
          <a:lnRef idx="1">
            <a:schemeClr val="accent1"/>
          </a:lnRef>
          <a:fillRef idx="0">
            <a:schemeClr val="accent1"/>
          </a:fillRef>
          <a:effectRef idx="0">
            <a:schemeClr val="accent1"/>
          </a:effectRef>
          <a:fontRef idx="minor">
            <a:schemeClr val="tx1"/>
          </a:fontRef>
        </p:style>
      </p:cxnSp>
      <p:sp>
        <p:nvSpPr>
          <p:cNvPr id="12" name="TextBox 11">
            <a:extLst>
              <a:ext uri="{FF2B5EF4-FFF2-40B4-BE49-F238E27FC236}">
                <a16:creationId xmlns:a16="http://schemas.microsoft.com/office/drawing/2014/main" id="{F1FAA0E7-0E0F-4E30-753A-59192E0DE807}"/>
              </a:ext>
            </a:extLst>
          </p:cNvPr>
          <p:cNvSpPr txBox="1"/>
          <p:nvPr/>
        </p:nvSpPr>
        <p:spPr>
          <a:xfrm>
            <a:off x="9120043" y="4943837"/>
            <a:ext cx="521297" cy="369332"/>
          </a:xfrm>
          <a:prstGeom prst="rect">
            <a:avLst/>
          </a:prstGeom>
          <a:solidFill>
            <a:srgbClr val="0070C0"/>
          </a:solidFill>
          <a:ln>
            <a:solidFill>
              <a:schemeClr val="tx1"/>
            </a:solidFill>
            <a:prstDash val="sysDash"/>
          </a:ln>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rPr>
              <a:t>EFP</a:t>
            </a:r>
          </a:p>
        </p:txBody>
      </p:sp>
      <p:cxnSp>
        <p:nvCxnSpPr>
          <p:cNvPr id="4" name="Straight Connector 3">
            <a:extLst>
              <a:ext uri="{FF2B5EF4-FFF2-40B4-BE49-F238E27FC236}">
                <a16:creationId xmlns:a16="http://schemas.microsoft.com/office/drawing/2014/main" id="{C7DE50AA-A840-B090-AD39-980A31FB80E5}"/>
              </a:ext>
            </a:extLst>
          </p:cNvPr>
          <p:cNvCxnSpPr/>
          <p:nvPr/>
        </p:nvCxnSpPr>
        <p:spPr>
          <a:xfrm>
            <a:off x="3438144" y="1682496"/>
            <a:ext cx="0" cy="4023360"/>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5" name="Straight Connector 4">
            <a:extLst>
              <a:ext uri="{FF2B5EF4-FFF2-40B4-BE49-F238E27FC236}">
                <a16:creationId xmlns:a16="http://schemas.microsoft.com/office/drawing/2014/main" id="{313B3F64-C0B4-8112-B805-B8B2A47CB036}"/>
              </a:ext>
            </a:extLst>
          </p:cNvPr>
          <p:cNvCxnSpPr/>
          <p:nvPr/>
        </p:nvCxnSpPr>
        <p:spPr>
          <a:xfrm>
            <a:off x="4706112" y="1706880"/>
            <a:ext cx="0" cy="4023360"/>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CB06CBF3-E80F-E974-7883-7A7F7999FE69}"/>
              </a:ext>
            </a:extLst>
          </p:cNvPr>
          <p:cNvCxnSpPr/>
          <p:nvPr/>
        </p:nvCxnSpPr>
        <p:spPr>
          <a:xfrm>
            <a:off x="6004560" y="1706880"/>
            <a:ext cx="0" cy="4023360"/>
          </a:xfrm>
          <a:prstGeom prst="line">
            <a:avLst/>
          </a:prstGeom>
          <a:ln w="38100">
            <a:solidFill>
              <a:srgbClr val="FF0000"/>
            </a:solidFill>
            <a:prstDash val="sysDash"/>
          </a:ln>
        </p:spPr>
        <p:style>
          <a:lnRef idx="1">
            <a:schemeClr val="accent1"/>
          </a:lnRef>
          <a:fillRef idx="0">
            <a:schemeClr val="accent1"/>
          </a:fillRef>
          <a:effectRef idx="0">
            <a:schemeClr val="accent1"/>
          </a:effectRef>
          <a:fontRef idx="minor">
            <a:schemeClr val="tx1"/>
          </a:fontRef>
        </p:style>
      </p:cxnSp>
      <p:sp>
        <p:nvSpPr>
          <p:cNvPr id="8" name="TextBox 7">
            <a:extLst>
              <a:ext uri="{FF2B5EF4-FFF2-40B4-BE49-F238E27FC236}">
                <a16:creationId xmlns:a16="http://schemas.microsoft.com/office/drawing/2014/main" id="{96DD4BB4-C300-B37D-7162-CDE018B0BB30}"/>
              </a:ext>
            </a:extLst>
          </p:cNvPr>
          <p:cNvSpPr txBox="1"/>
          <p:nvPr/>
        </p:nvSpPr>
        <p:spPr>
          <a:xfrm>
            <a:off x="3533070" y="1689600"/>
            <a:ext cx="1078116" cy="369332"/>
          </a:xfrm>
          <a:prstGeom prst="rect">
            <a:avLst/>
          </a:prstGeom>
          <a:solidFill>
            <a:srgbClr val="00B050"/>
          </a:solid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rPr>
              <a:t>Optimum</a:t>
            </a:r>
          </a:p>
        </p:txBody>
      </p:sp>
    </p:spTree>
    <p:extLst>
      <p:ext uri="{BB962C8B-B14F-4D97-AF65-F5344CB8AC3E}">
        <p14:creationId xmlns:p14="http://schemas.microsoft.com/office/powerpoint/2010/main" val="4191472682"/>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4" name="Rectangle 43">
            <a:extLst>
              <a:ext uri="{FF2B5EF4-FFF2-40B4-BE49-F238E27FC236}">
                <a16:creationId xmlns:a16="http://schemas.microsoft.com/office/drawing/2014/main" id="{9CB95732-565A-4D2C-A3AB-CC460C0D38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46" name="Rectangle 45">
            <a:extLst>
              <a:ext uri="{FF2B5EF4-FFF2-40B4-BE49-F238E27FC236}">
                <a16:creationId xmlns:a16="http://schemas.microsoft.com/office/drawing/2014/main" id="{E19B653C-798C-4333-8452-3DF3AE3C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48" name="Rectangle 47">
            <a:extLst>
              <a:ext uri="{FF2B5EF4-FFF2-40B4-BE49-F238E27FC236}">
                <a16:creationId xmlns:a16="http://schemas.microsoft.com/office/drawing/2014/main" id="{0FE50278-E2EC-42B2-A1F1-921DD39901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5305994" y="-5310547"/>
            <a:ext cx="1580014" cy="12192002"/>
          </a:xfrm>
          <a:prstGeom prst="rect">
            <a:avLst/>
          </a:prstGeom>
          <a:gradFill>
            <a:gsLst>
              <a:gs pos="19000">
                <a:schemeClr val="accent1">
                  <a:alpha val="0"/>
                </a:schemeClr>
              </a:gs>
              <a:gs pos="99000">
                <a:srgbClr val="000000">
                  <a:alpha val="74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50" name="Rectangle 49">
            <a:extLst>
              <a:ext uri="{FF2B5EF4-FFF2-40B4-BE49-F238E27FC236}">
                <a16:creationId xmlns:a16="http://schemas.microsoft.com/office/drawing/2014/main" id="{1236153F-0DB4-40DD-87C6-B40C1B7E28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25434" y="0"/>
            <a:ext cx="4303422" cy="1575461"/>
          </a:xfrm>
          <a:prstGeom prst="rect">
            <a:avLst/>
          </a:prstGeom>
          <a:gradFill>
            <a:gsLst>
              <a:gs pos="0">
                <a:schemeClr val="accent1">
                  <a:alpha val="72000"/>
                </a:schemeClr>
              </a:gs>
              <a:gs pos="74000">
                <a:schemeClr val="accent1">
                  <a:lumMod val="5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 name="Content Placeholder 1">
            <a:extLst>
              <a:ext uri="{FF2B5EF4-FFF2-40B4-BE49-F238E27FC236}">
                <a16:creationId xmlns:a16="http://schemas.microsoft.com/office/drawing/2014/main" id="{0511D49D-7AA4-067E-5E9D-7E2BB2906A3A}"/>
              </a:ext>
            </a:extLst>
          </p:cNvPr>
          <p:cNvSpPr txBox="1">
            <a:spLocks/>
          </p:cNvSpPr>
          <p:nvPr/>
        </p:nvSpPr>
        <p:spPr>
          <a:xfrm>
            <a:off x="699715" y="288404"/>
            <a:ext cx="7170656" cy="977442"/>
          </a:xfr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ct val="0"/>
              </a:spcBef>
              <a:spcAft>
                <a:spcPts val="600"/>
              </a:spcAft>
              <a:buClrTx/>
              <a:buSzTx/>
              <a:buFont typeface="Arial" panose="020B0604020202020204" pitchFamily="34" charset="0"/>
              <a:buNone/>
              <a:tabLst/>
              <a:defRPr/>
            </a:pPr>
            <a:r>
              <a:rPr kumimoji="0" lang="en-US" sz="4000" b="0" i="0" u="none" strike="noStrike" kern="1200" cap="none" spc="0" normalizeH="0" baseline="0" noProof="0" dirty="0">
                <a:ln>
                  <a:noFill/>
                </a:ln>
                <a:solidFill>
                  <a:srgbClr val="FFFFFF"/>
                </a:solidFill>
                <a:effectLst/>
                <a:uLnTx/>
                <a:uFillTx/>
                <a:latin typeface="Calibri Light" panose="020F0302020204030204"/>
                <a:ea typeface="+mn-ea"/>
                <a:cs typeface="+mn-cs"/>
              </a:rPr>
              <a:t>Density of Liner and Target</a:t>
            </a:r>
          </a:p>
        </p:txBody>
      </p:sp>
      <p:pic>
        <p:nvPicPr>
          <p:cNvPr id="8" name="Picture 7" descr="Chart&#10;&#10;Description automatically generated">
            <a:extLst>
              <a:ext uri="{FF2B5EF4-FFF2-40B4-BE49-F238E27FC236}">
                <a16:creationId xmlns:a16="http://schemas.microsoft.com/office/drawing/2014/main" id="{6AB566D7-9CC3-625C-66CF-0406DCB2E361}"/>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902553" y="2581177"/>
            <a:ext cx="3238707" cy="3263180"/>
          </a:xfrm>
          <a:prstGeom prst="rect">
            <a:avLst/>
          </a:prstGeom>
        </p:spPr>
      </p:pic>
      <p:pic>
        <p:nvPicPr>
          <p:cNvPr id="5" name="Picture 4" descr="Chart&#10;&#10;Description automatically generated">
            <a:extLst>
              <a:ext uri="{FF2B5EF4-FFF2-40B4-BE49-F238E27FC236}">
                <a16:creationId xmlns:a16="http://schemas.microsoft.com/office/drawing/2014/main" id="{CE307E35-BC77-3B8B-5F25-A7268B7E9A5E}"/>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4476646" y="2650091"/>
            <a:ext cx="3238707" cy="3125351"/>
          </a:xfrm>
          <a:prstGeom prst="rect">
            <a:avLst/>
          </a:prstGeom>
        </p:spPr>
      </p:pic>
      <p:pic>
        <p:nvPicPr>
          <p:cNvPr id="11" name="Picture 10" descr="Table&#10;&#10;Description automatically generated">
            <a:extLst>
              <a:ext uri="{FF2B5EF4-FFF2-40B4-BE49-F238E27FC236}">
                <a16:creationId xmlns:a16="http://schemas.microsoft.com/office/drawing/2014/main" id="{B88CEA2E-88CA-269E-6D24-46B97557C9F6}"/>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8050740" y="2686527"/>
            <a:ext cx="3238707" cy="3052480"/>
          </a:xfrm>
          <a:prstGeom prst="rect">
            <a:avLst/>
          </a:prstGeom>
        </p:spPr>
      </p:pic>
      <p:sp>
        <p:nvSpPr>
          <p:cNvPr id="6" name="Content Placeholder 4">
            <a:extLst>
              <a:ext uri="{FF2B5EF4-FFF2-40B4-BE49-F238E27FC236}">
                <a16:creationId xmlns:a16="http://schemas.microsoft.com/office/drawing/2014/main" id="{53755EAC-D5DF-EA49-C296-DD8FD726688B}"/>
              </a:ext>
            </a:extLst>
          </p:cNvPr>
          <p:cNvSpPr txBox="1">
            <a:spLocks/>
          </p:cNvSpPr>
          <p:nvPr/>
        </p:nvSpPr>
        <p:spPr>
          <a:xfrm>
            <a:off x="6002912" y="1496504"/>
            <a:ext cx="6189088" cy="3864989"/>
          </a:xfrm>
          <a:prstGeom prst="rect">
            <a:avLst/>
          </a:prstGeom>
        </p:spPr>
        <p:txBody>
          <a:bodyPr vert="horz" wrap="squar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US" sz="24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mc:AlternateContent xmlns:mc="http://schemas.openxmlformats.org/markup-compatibility/2006" xmlns:a14="http://schemas.microsoft.com/office/drawing/2010/main">
        <mc:Choice Requires="a14">
          <p:sp>
            <p:nvSpPr>
              <p:cNvPr id="12" name="TextBox 11">
                <a:extLst>
                  <a:ext uri="{FF2B5EF4-FFF2-40B4-BE49-F238E27FC236}">
                    <a16:creationId xmlns:a16="http://schemas.microsoft.com/office/drawing/2014/main" id="{3A583698-54B6-F1ED-AAB0-9E7BC84F17A5}"/>
                  </a:ext>
                </a:extLst>
              </p:cNvPr>
              <p:cNvSpPr txBox="1"/>
              <p:nvPr/>
            </p:nvSpPr>
            <p:spPr>
              <a:xfrm>
                <a:off x="3693086" y="1829448"/>
                <a:ext cx="4464684" cy="818366"/>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mn-ea"/>
                          <a:cs typeface="+mn-cs"/>
                        </a:rPr>
                        <m:t>𝑃</m:t>
                      </m:r>
                      <m: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mn-ea"/>
                          <a:cs typeface="+mn-cs"/>
                        </a:rPr>
                        <m:t>=</m:t>
                      </m:r>
                      <m: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mn-ea"/>
                          <a:cs typeface="+mn-cs"/>
                        </a:rPr>
                        <m:t>𝐿</m:t>
                      </m:r>
                      <m:rad>
                        <m:radPr>
                          <m:degHide m:val="on"/>
                          <m:ctrlP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mn-ea"/>
                              <a:cs typeface="+mn-cs"/>
                            </a:rPr>
                          </m:ctrlPr>
                        </m:radPr>
                        <m:deg/>
                        <m:e>
                          <m:f>
                            <m:fPr>
                              <m:ctrlP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mn-ea"/>
                                  <a:cs typeface="+mn-cs"/>
                                </a:rPr>
                              </m:ctrlPr>
                            </m:fPr>
                            <m:num>
                              <m: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𝜆</m:t>
                              </m:r>
                              <m:sSub>
                                <m:sSubPr>
                                  <m:ctrlP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ctrlPr>
                                </m:sSubPr>
                                <m:e>
                                  <m: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𝜌</m:t>
                                  </m:r>
                                </m:e>
                                <m:sub>
                                  <m: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𝑗</m:t>
                                  </m:r>
                                </m:sub>
                              </m:sSub>
                            </m:num>
                            <m:den>
                              <m:sSub>
                                <m:sSubPr>
                                  <m:ctrlP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mn-ea"/>
                                      <a:cs typeface="+mn-cs"/>
                                    </a:rPr>
                                  </m:ctrlPr>
                                </m:sSubPr>
                                <m:e>
                                  <m: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𝜌</m:t>
                                  </m:r>
                                </m:e>
                                <m:sub>
                                  <m: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mn-ea"/>
                                      <a:cs typeface="+mn-cs"/>
                                    </a:rPr>
                                    <m:t>𝑡</m:t>
                                  </m:r>
                                </m:sub>
                              </m:sSub>
                            </m:den>
                          </m:f>
                        </m:e>
                      </m:rad>
                      <m: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mn-ea"/>
                          <a:cs typeface="+mn-cs"/>
                        </a:rPr>
                        <m:t> </m:t>
                      </m:r>
                      <m: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mn-ea"/>
                          <a:cs typeface="+mn-cs"/>
                        </a:rPr>
                        <m:t>𝑤h𝑒𝑟𝑒</m:t>
                      </m:r>
                      <m: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mn-ea"/>
                          <a:cs typeface="+mn-cs"/>
                        </a:rPr>
                        <m:t> </m:t>
                      </m:r>
                      <m: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𝜆</m:t>
                      </m:r>
                      <m: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 </m:t>
                      </m:r>
                      <m: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𝑖𝑠</m:t>
                      </m:r>
                      <m: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 </m:t>
                      </m:r>
                      <m: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𝑎</m:t>
                      </m:r>
                      <m: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 </m:t>
                      </m:r>
                      <m: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𝑤𝑎𝑟h𝑒𝑎𝑑</m:t>
                      </m:r>
                      <m: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 </m:t>
                      </m:r>
                      <m: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𝑐𝑜𝑛𝑠𝑡𝑎𝑛𝑡</m:t>
                      </m:r>
                    </m:oMath>
                  </m:oMathPara>
                </a14:m>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mc:Choice>
        <mc:Fallback xmlns="">
          <p:sp>
            <p:nvSpPr>
              <p:cNvPr id="12" name="TextBox 11">
                <a:extLst>
                  <a:ext uri="{FF2B5EF4-FFF2-40B4-BE49-F238E27FC236}">
                    <a16:creationId xmlns:a16="http://schemas.microsoft.com/office/drawing/2014/main" id="{3A583698-54B6-F1ED-AAB0-9E7BC84F17A5}"/>
                  </a:ext>
                </a:extLst>
              </p:cNvPr>
              <p:cNvSpPr txBox="1">
                <a:spLocks noRot="1" noChangeAspect="1" noMove="1" noResize="1" noEditPoints="1" noAdjustHandles="1" noChangeArrowheads="1" noChangeShapeType="1" noTextEdit="1"/>
              </p:cNvSpPr>
              <p:nvPr/>
            </p:nvSpPr>
            <p:spPr>
              <a:xfrm>
                <a:off x="3693086" y="1829448"/>
                <a:ext cx="4464684" cy="818366"/>
              </a:xfrm>
              <a:prstGeom prst="rect">
                <a:avLst/>
              </a:prstGeom>
              <a:blipFill>
                <a:blip r:embed="rId6"/>
                <a:stretch>
                  <a:fillRect/>
                </a:stretch>
              </a:blipFill>
            </p:spPr>
            <p:txBody>
              <a:bodyPr/>
              <a:lstStyle/>
              <a:p>
                <a:r>
                  <a:rPr lang="en-US">
                    <a:noFill/>
                  </a:rPr>
                  <a:t> </a:t>
                </a:r>
              </a:p>
            </p:txBody>
          </p:sp>
        </mc:Fallback>
      </mc:AlternateContent>
    </p:spTree>
    <p:extLst>
      <p:ext uri="{BB962C8B-B14F-4D97-AF65-F5344CB8AC3E}">
        <p14:creationId xmlns:p14="http://schemas.microsoft.com/office/powerpoint/2010/main" val="2439660112"/>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F9CFCE6-877F-4858-B8BD-2C52CA8AFB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5B444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8213F8A0-12AE-4514-8372-0DD766EC28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56866" y="480060"/>
            <a:ext cx="5458122"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3EDCEF06-78BD-0338-4DA7-992520A1F837}"/>
              </a:ext>
            </a:extLst>
          </p:cNvPr>
          <p:cNvPicPr>
            <a:picLocks noChangeAspect="1"/>
          </p:cNvPicPr>
          <p:nvPr/>
        </p:nvPicPr>
        <p:blipFill>
          <a:blip r:embed="rId2"/>
          <a:stretch>
            <a:fillRect/>
          </a:stretch>
        </p:blipFill>
        <p:spPr>
          <a:xfrm>
            <a:off x="6421035" y="1351438"/>
            <a:ext cx="5129784" cy="4155124"/>
          </a:xfrm>
          <a:prstGeom prst="rect">
            <a:avLst/>
          </a:prstGeom>
        </p:spPr>
      </p:pic>
      <p:sp>
        <p:nvSpPr>
          <p:cNvPr id="13" name="Rectangle 12">
            <a:extLst>
              <a:ext uri="{FF2B5EF4-FFF2-40B4-BE49-F238E27FC236}">
                <a16:creationId xmlns:a16="http://schemas.microsoft.com/office/drawing/2014/main" id="{9EFF17D4-9A8C-4CE5-B096-D8CCD44004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5458121"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3" name="Picture 2" descr="Diagram&#10;&#10;Description automatically generated">
            <a:extLst>
              <a:ext uri="{FF2B5EF4-FFF2-40B4-BE49-F238E27FC236}">
                <a16:creationId xmlns:a16="http://schemas.microsoft.com/office/drawing/2014/main" id="{B41E3B1F-0D5D-0F88-F06F-098FFF86D2D8}"/>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477012" y="1691286"/>
            <a:ext cx="5129784" cy="3475427"/>
          </a:xfrm>
          <a:prstGeom prst="rect">
            <a:avLst/>
          </a:prstGeom>
        </p:spPr>
      </p:pic>
    </p:spTree>
    <p:extLst>
      <p:ext uri="{BB962C8B-B14F-4D97-AF65-F5344CB8AC3E}">
        <p14:creationId xmlns:p14="http://schemas.microsoft.com/office/powerpoint/2010/main" val="1341799203"/>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3" name="Content Placeholder 1">
            <a:extLst>
              <a:ext uri="{FF2B5EF4-FFF2-40B4-BE49-F238E27FC236}">
                <a16:creationId xmlns:a16="http://schemas.microsoft.com/office/drawing/2014/main" id="{0511D49D-7AA4-067E-5E9D-7E2BB2906A3A}"/>
              </a:ext>
            </a:extLst>
          </p:cNvPr>
          <p:cNvSpPr txBox="1">
            <a:spLocks/>
          </p:cNvSpPr>
          <p:nvPr/>
        </p:nvSpPr>
        <p:spPr>
          <a:xfrm>
            <a:off x="326314" y="1273194"/>
            <a:ext cx="4399093" cy="1325563"/>
          </a:xfr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ct val="0"/>
              </a:spcBef>
              <a:spcAft>
                <a:spcPts val="600"/>
              </a:spcAft>
              <a:buClrTx/>
              <a:buSzTx/>
              <a:buFont typeface="Arial" panose="020B0604020202020204" pitchFamily="34" charset="0"/>
              <a:buNone/>
              <a:tabLst/>
              <a:defRPr/>
            </a:pPr>
            <a:r>
              <a:rPr kumimoji="0" lang="en-US" sz="4400" b="0" i="0" u="none" strike="noStrike" kern="1200" cap="none" spc="0" normalizeH="0" baseline="0" noProof="0" dirty="0">
                <a:ln>
                  <a:noFill/>
                </a:ln>
                <a:solidFill>
                  <a:prstClr val="white"/>
                </a:solidFill>
                <a:effectLst/>
                <a:uLnTx/>
                <a:uFillTx/>
                <a:latin typeface="Calibri Light" panose="020F0302020204030204"/>
                <a:ea typeface="+mn-ea"/>
                <a:cs typeface="+mn-cs"/>
              </a:rPr>
              <a:t>Case Shape and Confinement</a:t>
            </a:r>
          </a:p>
        </p:txBody>
      </p:sp>
      <p:sp>
        <p:nvSpPr>
          <p:cNvPr id="2" name="TextBox 1">
            <a:extLst>
              <a:ext uri="{FF2B5EF4-FFF2-40B4-BE49-F238E27FC236}">
                <a16:creationId xmlns:a16="http://schemas.microsoft.com/office/drawing/2014/main" id="{4E724155-AC61-96A4-D6E0-45A57F95BD61}"/>
              </a:ext>
            </a:extLst>
          </p:cNvPr>
          <p:cNvSpPr txBox="1"/>
          <p:nvPr/>
        </p:nvSpPr>
        <p:spPr>
          <a:xfrm>
            <a:off x="148002" y="2668402"/>
            <a:ext cx="5472573" cy="3181684"/>
          </a:xfrm>
        </p:spPr>
        <p:txBody>
          <a:bodyPr vert="horz" lIns="91440" tIns="45720" rIns="91440" bIns="45720" rtlCol="0" anchor="t">
            <a:normAutofit lnSpcReduction="10000"/>
          </a:bodyPr>
          <a:lstStyle/>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rPr>
              <a:t>Various attempts to increase jet length by boosting velocity have been attempted. However, packing too much explosive around the base region causes the hole to widen with less penetration depth. As such, a full calibre cone with a cylindrical case works well, or boat tailing to save weight without detriment to detonation wave propagation</a:t>
            </a:r>
          </a:p>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rPr>
              <a:t>Confinement rigidity affects penetration performance by altering the strength of reflected shock waves. Using a stiffer or thicker metal walled case is better than a thin case.</a:t>
            </a:r>
          </a:p>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rPr>
              <a:t>The minimum explosive head for normal shock-wave incidence on cone apex should be at least 0.5CD</a:t>
            </a:r>
          </a:p>
        </p:txBody>
      </p:sp>
      <p:sp>
        <p:nvSpPr>
          <p:cNvPr id="68" name="Freeform: Shape 67">
            <a:extLst>
              <a:ext uri="{FF2B5EF4-FFF2-40B4-BE49-F238E27FC236}">
                <a16:creationId xmlns:a16="http://schemas.microsoft.com/office/drawing/2014/main" id="{C62225A2-D3F0-45D1-9C47-B10375316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711927" y="-1"/>
            <a:ext cx="6480073" cy="6858002"/>
          </a:xfrm>
          <a:custGeom>
            <a:avLst/>
            <a:gdLst>
              <a:gd name="connsiteX0" fmla="*/ 6130244 w 6480073"/>
              <a:gd name="connsiteY0" fmla="*/ 0 h 6858002"/>
              <a:gd name="connsiteX1" fmla="*/ 6212951 w 6480073"/>
              <a:gd name="connsiteY1" fmla="*/ 314584 h 6858002"/>
              <a:gd name="connsiteX2" fmla="*/ 5540779 w 6480073"/>
              <a:gd name="connsiteY2" fmla="*/ 6756649 h 6858002"/>
              <a:gd name="connsiteX3" fmla="*/ 5489971 w 6480073"/>
              <a:gd name="connsiteY3" fmla="*/ 6858002 h 6858002"/>
              <a:gd name="connsiteX4" fmla="*/ 0 w 6480073"/>
              <a:gd name="connsiteY4" fmla="*/ 6858002 h 6858002"/>
              <a:gd name="connsiteX5" fmla="*/ 0 w 6480073"/>
              <a:gd name="connsiteY5" fmla="*/ 0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480073" h="6858002">
                <a:moveTo>
                  <a:pt x="6130244" y="0"/>
                </a:moveTo>
                <a:lnTo>
                  <a:pt x="6212951" y="314584"/>
                </a:lnTo>
                <a:cubicBezTo>
                  <a:pt x="6745828" y="2551616"/>
                  <a:pt x="6460994" y="4808873"/>
                  <a:pt x="5540779" y="6756649"/>
                </a:cubicBezTo>
                <a:lnTo>
                  <a:pt x="5489971" y="6858002"/>
                </a:lnTo>
                <a:lnTo>
                  <a:pt x="0" y="6858002"/>
                </a:lnTo>
                <a:lnTo>
                  <a:pt x="0"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70" name="Freeform: Shape 69">
            <a:extLst>
              <a:ext uri="{FF2B5EF4-FFF2-40B4-BE49-F238E27FC236}">
                <a16:creationId xmlns:a16="http://schemas.microsoft.com/office/drawing/2014/main" id="{1B9FBFA8-6AF4-4091-9C8B-DEC6D8933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942784" y="0"/>
            <a:ext cx="6249216" cy="6858001"/>
          </a:xfrm>
          <a:custGeom>
            <a:avLst/>
            <a:gdLst>
              <a:gd name="connsiteX0" fmla="*/ 0 w 6249216"/>
              <a:gd name="connsiteY0" fmla="*/ 0 h 6858001"/>
              <a:gd name="connsiteX1" fmla="*/ 5893742 w 6249216"/>
              <a:gd name="connsiteY1" fmla="*/ 1 h 6858001"/>
              <a:gd name="connsiteX2" fmla="*/ 5993697 w 6249216"/>
              <a:gd name="connsiteY2" fmla="*/ 380651 h 6858001"/>
              <a:gd name="connsiteX3" fmla="*/ 5308924 w 6249216"/>
              <a:gd name="connsiteY3" fmla="*/ 6647018 h 6858001"/>
              <a:gd name="connsiteX4" fmla="*/ 5200672 w 6249216"/>
              <a:gd name="connsiteY4" fmla="*/ 6858001 h 6858001"/>
              <a:gd name="connsiteX5" fmla="*/ 1 w 6249216"/>
              <a:gd name="connsiteY5" fmla="*/ 685800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249216" h="6858001">
                <a:moveTo>
                  <a:pt x="0" y="0"/>
                </a:moveTo>
                <a:lnTo>
                  <a:pt x="5893742" y="1"/>
                </a:lnTo>
                <a:lnTo>
                  <a:pt x="5993697" y="380651"/>
                </a:lnTo>
                <a:cubicBezTo>
                  <a:pt x="6511353" y="2559611"/>
                  <a:pt x="6222352" y="4758249"/>
                  <a:pt x="5308924" y="6647018"/>
                </a:cubicBezTo>
                <a:lnTo>
                  <a:pt x="5200672" y="6858001"/>
                </a:lnTo>
                <a:lnTo>
                  <a:pt x="1" y="6858001"/>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5" name="Picture 4" descr="Shape, polygon&#10;&#10;Description automatically generated">
            <a:extLst>
              <a:ext uri="{FF2B5EF4-FFF2-40B4-BE49-F238E27FC236}">
                <a16:creationId xmlns:a16="http://schemas.microsoft.com/office/drawing/2014/main" id="{389A057C-F761-C57B-8D78-6836DA69FD7B}"/>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7429823" y="599325"/>
            <a:ext cx="4137627" cy="2741177"/>
          </a:xfrm>
          <a:prstGeom prst="rect">
            <a:avLst/>
          </a:prstGeom>
        </p:spPr>
      </p:pic>
      <p:pic>
        <p:nvPicPr>
          <p:cNvPr id="9" name="Picture 8" descr="Diagram&#10;&#10;Description automatically generated">
            <a:extLst>
              <a:ext uri="{FF2B5EF4-FFF2-40B4-BE49-F238E27FC236}">
                <a16:creationId xmlns:a16="http://schemas.microsoft.com/office/drawing/2014/main" id="{354C24BD-D5C8-8F5A-A9EA-621699FC4FBD}"/>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7187612" y="4003650"/>
            <a:ext cx="4622052" cy="2010592"/>
          </a:xfrm>
          <a:prstGeom prst="rect">
            <a:avLst/>
          </a:prstGeom>
        </p:spPr>
      </p:pic>
      <p:sp>
        <p:nvSpPr>
          <p:cNvPr id="6" name="Content Placeholder 4">
            <a:extLst>
              <a:ext uri="{FF2B5EF4-FFF2-40B4-BE49-F238E27FC236}">
                <a16:creationId xmlns:a16="http://schemas.microsoft.com/office/drawing/2014/main" id="{53755EAC-D5DF-EA49-C296-DD8FD726688B}"/>
              </a:ext>
            </a:extLst>
          </p:cNvPr>
          <p:cNvSpPr txBox="1">
            <a:spLocks/>
          </p:cNvSpPr>
          <p:nvPr/>
        </p:nvSpPr>
        <p:spPr>
          <a:xfrm>
            <a:off x="6002912" y="1496504"/>
            <a:ext cx="6189088" cy="3864989"/>
          </a:xfrm>
          <a:prstGeom prst="rect">
            <a:avLst/>
          </a:prstGeom>
        </p:spPr>
        <p:txBody>
          <a:bodyPr vert="horz" wrap="squar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US" sz="24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99598294"/>
      </p:ext>
    </p:extLst>
  </p:cSld>
  <p:clrMapOvr>
    <a:overrideClrMapping bg1="dk1" tx1="lt1" bg2="dk2" tx2="lt2" accent1="accent1" accent2="accent2" accent3="accent3" accent4="accent4" accent5="accent5" accent6="accent6" hlink="hlink" folHlink="folHlink"/>
  </p:clrMapOvr>
</p:sld>
</file>

<file path=ppt/slides/slide6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5" name="Rectangle 54">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 name="Content Placeholder 1">
            <a:extLst>
              <a:ext uri="{FF2B5EF4-FFF2-40B4-BE49-F238E27FC236}">
                <a16:creationId xmlns:a16="http://schemas.microsoft.com/office/drawing/2014/main" id="{0511D49D-7AA4-067E-5E9D-7E2BB2906A3A}"/>
              </a:ext>
            </a:extLst>
          </p:cNvPr>
          <p:cNvSpPr txBox="1">
            <a:spLocks/>
          </p:cNvSpPr>
          <p:nvPr/>
        </p:nvSpPr>
        <p:spPr>
          <a:xfrm>
            <a:off x="1136397" y="502020"/>
            <a:ext cx="5323715" cy="1642970"/>
          </a:xfrm>
        </p:spPr>
        <p:txBody>
          <a:bodyPr vert="horz" lIns="91440" tIns="45720" rIns="91440" bIns="45720" rtlCol="0" anchor="b"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ct val="0"/>
              </a:spcBef>
              <a:spcAft>
                <a:spcPts val="600"/>
              </a:spcAft>
              <a:buClrTx/>
              <a:buSzTx/>
              <a:buFont typeface="Arial" panose="020B0604020202020204" pitchFamily="34" charset="0"/>
              <a:buNone/>
              <a:tabLst/>
              <a:defRPr/>
            </a:pPr>
            <a:r>
              <a:rPr kumimoji="0" lang="en-US" sz="4000" b="0" i="0" u="none" strike="noStrike" kern="1200" cap="none" spc="0" normalizeH="0" baseline="0" noProof="0" dirty="0">
                <a:ln>
                  <a:noFill/>
                </a:ln>
                <a:solidFill>
                  <a:prstClr val="black"/>
                </a:solidFill>
                <a:effectLst/>
                <a:uLnTx/>
                <a:uFillTx/>
                <a:latin typeface="Calibri Light" panose="020F0302020204030204"/>
                <a:ea typeface="+mn-ea"/>
                <a:cs typeface="+mn-cs"/>
              </a:rPr>
              <a:t>Explosive type</a:t>
            </a:r>
          </a:p>
        </p:txBody>
      </p:sp>
      <p:sp>
        <p:nvSpPr>
          <p:cNvPr id="2" name="TextBox 1">
            <a:extLst>
              <a:ext uri="{FF2B5EF4-FFF2-40B4-BE49-F238E27FC236}">
                <a16:creationId xmlns:a16="http://schemas.microsoft.com/office/drawing/2014/main" id="{4E724155-AC61-96A4-D6E0-45A57F95BD61}"/>
              </a:ext>
            </a:extLst>
          </p:cNvPr>
          <p:cNvSpPr txBox="1"/>
          <p:nvPr/>
        </p:nvSpPr>
        <p:spPr>
          <a:xfrm>
            <a:off x="1144923" y="2405894"/>
            <a:ext cx="5315189" cy="3535083"/>
          </a:xfrm>
        </p:spPr>
        <p:txBody>
          <a:bodyPr vert="horz" lIns="91440" tIns="45720" rIns="91440" bIns="45720" rtlCol="0" anchor="t">
            <a:normAutofit/>
          </a:bodyPr>
          <a:lstStyle/>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An explosive with higher detonation shock pressure P gives better penetration. The explosives tabulated below have, 10,000 times the cone collapse pressure for copper. </a:t>
            </a:r>
          </a:p>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Good filling quality is necessary to minimize jet perturbations</a:t>
            </a:r>
          </a:p>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57" name="Rectangle 56">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59" name="Rectangle 58">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61" name="Rectangle 60">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63" name="Rectangle 62">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6" name="Content Placeholder 4">
            <a:extLst>
              <a:ext uri="{FF2B5EF4-FFF2-40B4-BE49-F238E27FC236}">
                <a16:creationId xmlns:a16="http://schemas.microsoft.com/office/drawing/2014/main" id="{53755EAC-D5DF-EA49-C296-DD8FD726688B}"/>
              </a:ext>
            </a:extLst>
          </p:cNvPr>
          <p:cNvSpPr txBox="1">
            <a:spLocks/>
          </p:cNvSpPr>
          <p:nvPr/>
        </p:nvSpPr>
        <p:spPr>
          <a:xfrm>
            <a:off x="6002912" y="1496504"/>
            <a:ext cx="6189088" cy="3864989"/>
          </a:xfrm>
          <a:prstGeom prst="rect">
            <a:avLst/>
          </a:prstGeom>
        </p:spPr>
        <p:txBody>
          <a:bodyPr vert="horz" wrap="squar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US" sz="24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aphicFrame>
        <p:nvGraphicFramePr>
          <p:cNvPr id="4" name="Table 4">
            <a:extLst>
              <a:ext uri="{FF2B5EF4-FFF2-40B4-BE49-F238E27FC236}">
                <a16:creationId xmlns:a16="http://schemas.microsoft.com/office/drawing/2014/main" id="{69ADC1F0-181B-6F95-020B-23A4F69B3025}"/>
              </a:ext>
            </a:extLst>
          </p:cNvPr>
          <p:cNvGraphicFramePr>
            <a:graphicFrameLocks noGrp="1"/>
          </p:cNvGraphicFramePr>
          <p:nvPr/>
        </p:nvGraphicFramePr>
        <p:xfrm>
          <a:off x="3541035" y="4366429"/>
          <a:ext cx="8128000" cy="1854200"/>
        </p:xfrm>
        <a:graphic>
          <a:graphicData uri="http://schemas.openxmlformats.org/drawingml/2006/table">
            <a:tbl>
              <a:tblPr firstRow="1" bandRow="1">
                <a:tableStyleId>{5C22544A-7EE6-4342-B048-85BDC9FD1C3A}</a:tableStyleId>
              </a:tblPr>
              <a:tblGrid>
                <a:gridCol w="2032000">
                  <a:extLst>
                    <a:ext uri="{9D8B030D-6E8A-4147-A177-3AD203B41FA5}">
                      <a16:colId xmlns:a16="http://schemas.microsoft.com/office/drawing/2014/main" val="2771710080"/>
                    </a:ext>
                  </a:extLst>
                </a:gridCol>
                <a:gridCol w="2032000">
                  <a:extLst>
                    <a:ext uri="{9D8B030D-6E8A-4147-A177-3AD203B41FA5}">
                      <a16:colId xmlns:a16="http://schemas.microsoft.com/office/drawing/2014/main" val="1372760609"/>
                    </a:ext>
                  </a:extLst>
                </a:gridCol>
                <a:gridCol w="2032000">
                  <a:extLst>
                    <a:ext uri="{9D8B030D-6E8A-4147-A177-3AD203B41FA5}">
                      <a16:colId xmlns:a16="http://schemas.microsoft.com/office/drawing/2014/main" val="2025179263"/>
                    </a:ext>
                  </a:extLst>
                </a:gridCol>
                <a:gridCol w="2032000">
                  <a:extLst>
                    <a:ext uri="{9D8B030D-6E8A-4147-A177-3AD203B41FA5}">
                      <a16:colId xmlns:a16="http://schemas.microsoft.com/office/drawing/2014/main" val="1257801842"/>
                    </a:ext>
                  </a:extLst>
                </a:gridCol>
              </a:tblGrid>
              <a:tr h="370840">
                <a:tc>
                  <a:txBody>
                    <a:bodyPr/>
                    <a:lstStyle/>
                    <a:p>
                      <a:r>
                        <a:rPr lang="en-US" dirty="0"/>
                        <a:t>Explosive</a:t>
                      </a:r>
                    </a:p>
                  </a:txBody>
                  <a:tcPr/>
                </a:tc>
                <a:tc>
                  <a:txBody>
                    <a:bodyPr/>
                    <a:lstStyle/>
                    <a:p>
                      <a:r>
                        <a:rPr lang="en-US" dirty="0"/>
                        <a:t>Density (g/cc)</a:t>
                      </a:r>
                    </a:p>
                  </a:txBody>
                  <a:tcPr/>
                </a:tc>
                <a:tc>
                  <a:txBody>
                    <a:bodyPr/>
                    <a:lstStyle/>
                    <a:p>
                      <a:r>
                        <a:rPr lang="en-US" dirty="0"/>
                        <a:t>Vd (m/s)</a:t>
                      </a:r>
                    </a:p>
                  </a:txBody>
                  <a:tcPr/>
                </a:tc>
                <a:tc>
                  <a:txBody>
                    <a:bodyPr/>
                    <a:lstStyle/>
                    <a:p>
                      <a:r>
                        <a:rPr lang="en-US" dirty="0"/>
                        <a:t>P (Kbar)</a:t>
                      </a:r>
                    </a:p>
                  </a:txBody>
                  <a:tcPr/>
                </a:tc>
                <a:extLst>
                  <a:ext uri="{0D108BD9-81ED-4DB2-BD59-A6C34878D82A}">
                    <a16:rowId xmlns:a16="http://schemas.microsoft.com/office/drawing/2014/main" val="3532149246"/>
                  </a:ext>
                </a:extLst>
              </a:tr>
              <a:tr h="370840">
                <a:tc>
                  <a:txBody>
                    <a:bodyPr/>
                    <a:lstStyle/>
                    <a:p>
                      <a:r>
                        <a:rPr lang="en-US" dirty="0"/>
                        <a:t>PE4</a:t>
                      </a:r>
                    </a:p>
                  </a:txBody>
                  <a:tcPr/>
                </a:tc>
                <a:tc>
                  <a:txBody>
                    <a:bodyPr/>
                    <a:lstStyle/>
                    <a:p>
                      <a:r>
                        <a:rPr lang="en-US" dirty="0"/>
                        <a:t>1.6</a:t>
                      </a:r>
                    </a:p>
                  </a:txBody>
                  <a:tcPr/>
                </a:tc>
                <a:tc>
                  <a:txBody>
                    <a:bodyPr/>
                    <a:lstStyle/>
                    <a:p>
                      <a:r>
                        <a:rPr lang="en-US" dirty="0"/>
                        <a:t>8200</a:t>
                      </a:r>
                    </a:p>
                  </a:txBody>
                  <a:tcPr/>
                </a:tc>
                <a:tc>
                  <a:txBody>
                    <a:bodyPr/>
                    <a:lstStyle/>
                    <a:p>
                      <a:r>
                        <a:rPr lang="en-US" dirty="0"/>
                        <a:t>270</a:t>
                      </a:r>
                    </a:p>
                  </a:txBody>
                  <a:tcPr/>
                </a:tc>
                <a:extLst>
                  <a:ext uri="{0D108BD9-81ED-4DB2-BD59-A6C34878D82A}">
                    <a16:rowId xmlns:a16="http://schemas.microsoft.com/office/drawing/2014/main" val="89346166"/>
                  </a:ext>
                </a:extLst>
              </a:tr>
              <a:tr h="370840">
                <a:tc>
                  <a:txBody>
                    <a:bodyPr/>
                    <a:lstStyle/>
                    <a:p>
                      <a:r>
                        <a:rPr lang="en-US" dirty="0"/>
                        <a:t>COMP B</a:t>
                      </a:r>
                    </a:p>
                  </a:txBody>
                  <a:tcPr/>
                </a:tc>
                <a:tc>
                  <a:txBody>
                    <a:bodyPr/>
                    <a:lstStyle/>
                    <a:p>
                      <a:r>
                        <a:rPr lang="en-US" dirty="0"/>
                        <a:t>1.6</a:t>
                      </a:r>
                    </a:p>
                  </a:txBody>
                  <a:tcPr/>
                </a:tc>
                <a:tc>
                  <a:txBody>
                    <a:bodyPr/>
                    <a:lstStyle/>
                    <a:p>
                      <a:r>
                        <a:rPr lang="en-US" dirty="0"/>
                        <a:t>7840</a:t>
                      </a:r>
                    </a:p>
                  </a:txBody>
                  <a:tcPr/>
                </a:tc>
                <a:tc>
                  <a:txBody>
                    <a:bodyPr/>
                    <a:lstStyle/>
                    <a:p>
                      <a:r>
                        <a:rPr lang="en-US" dirty="0"/>
                        <a:t>246</a:t>
                      </a:r>
                    </a:p>
                  </a:txBody>
                  <a:tcPr/>
                </a:tc>
                <a:extLst>
                  <a:ext uri="{0D108BD9-81ED-4DB2-BD59-A6C34878D82A}">
                    <a16:rowId xmlns:a16="http://schemas.microsoft.com/office/drawing/2014/main" val="619182835"/>
                  </a:ext>
                </a:extLst>
              </a:tr>
              <a:tr h="370840">
                <a:tc>
                  <a:txBody>
                    <a:bodyPr/>
                    <a:lstStyle/>
                    <a:p>
                      <a:r>
                        <a:rPr lang="en-US" dirty="0"/>
                        <a:t>EDC1/S</a:t>
                      </a:r>
                    </a:p>
                  </a:txBody>
                  <a:tcPr/>
                </a:tc>
                <a:tc>
                  <a:txBody>
                    <a:bodyPr/>
                    <a:lstStyle/>
                    <a:p>
                      <a:r>
                        <a:rPr lang="en-US" dirty="0"/>
                        <a:t>1.8</a:t>
                      </a:r>
                    </a:p>
                  </a:txBody>
                  <a:tcPr/>
                </a:tc>
                <a:tc>
                  <a:txBody>
                    <a:bodyPr/>
                    <a:lstStyle/>
                    <a:p>
                      <a:r>
                        <a:rPr lang="en-US" dirty="0"/>
                        <a:t>8600</a:t>
                      </a:r>
                    </a:p>
                  </a:txBody>
                  <a:tcPr/>
                </a:tc>
                <a:tc>
                  <a:txBody>
                    <a:bodyPr/>
                    <a:lstStyle/>
                    <a:p>
                      <a:r>
                        <a:rPr lang="en-US" dirty="0"/>
                        <a:t>333</a:t>
                      </a:r>
                    </a:p>
                  </a:txBody>
                  <a:tcPr/>
                </a:tc>
                <a:extLst>
                  <a:ext uri="{0D108BD9-81ED-4DB2-BD59-A6C34878D82A}">
                    <a16:rowId xmlns:a16="http://schemas.microsoft.com/office/drawing/2014/main" val="1718404759"/>
                  </a:ext>
                </a:extLst>
              </a:tr>
              <a:tr h="370840">
                <a:tc>
                  <a:txBody>
                    <a:bodyPr/>
                    <a:lstStyle/>
                    <a:p>
                      <a:r>
                        <a:rPr lang="en-US" dirty="0"/>
                        <a:t>TORPEX</a:t>
                      </a:r>
                    </a:p>
                  </a:txBody>
                  <a:tcPr/>
                </a:tc>
                <a:tc>
                  <a:txBody>
                    <a:bodyPr/>
                    <a:lstStyle/>
                    <a:p>
                      <a:r>
                        <a:rPr lang="en-US" dirty="0"/>
                        <a:t>1.7</a:t>
                      </a:r>
                    </a:p>
                  </a:txBody>
                  <a:tcPr/>
                </a:tc>
                <a:tc>
                  <a:txBody>
                    <a:bodyPr/>
                    <a:lstStyle/>
                    <a:p>
                      <a:r>
                        <a:rPr lang="en-US" dirty="0"/>
                        <a:t>7370</a:t>
                      </a:r>
                    </a:p>
                  </a:txBody>
                  <a:tcPr/>
                </a:tc>
                <a:tc>
                  <a:txBody>
                    <a:bodyPr/>
                    <a:lstStyle/>
                    <a:p>
                      <a:r>
                        <a:rPr lang="en-US" dirty="0"/>
                        <a:t>231</a:t>
                      </a:r>
                    </a:p>
                  </a:txBody>
                  <a:tcPr/>
                </a:tc>
                <a:extLst>
                  <a:ext uri="{0D108BD9-81ED-4DB2-BD59-A6C34878D82A}">
                    <a16:rowId xmlns:a16="http://schemas.microsoft.com/office/drawing/2014/main" val="4249103540"/>
                  </a:ext>
                </a:extLst>
              </a:tr>
            </a:tbl>
          </a:graphicData>
        </a:graphic>
      </p:graphicFrame>
      <mc:AlternateContent xmlns:mc="http://schemas.openxmlformats.org/markup-compatibility/2006" xmlns:a14="http://schemas.microsoft.com/office/drawing/2010/main">
        <mc:Choice Requires="a14">
          <p:sp>
            <p:nvSpPr>
              <p:cNvPr id="5" name="TextBox 4">
                <a:extLst>
                  <a:ext uri="{FF2B5EF4-FFF2-40B4-BE49-F238E27FC236}">
                    <a16:creationId xmlns:a16="http://schemas.microsoft.com/office/drawing/2014/main" id="{1E5CEABD-2A5A-1884-CFB9-81D5AD5C153D}"/>
                  </a:ext>
                </a:extLst>
              </p:cNvPr>
              <p:cNvSpPr txBox="1"/>
              <p:nvPr/>
            </p:nvSpPr>
            <p:spPr>
              <a:xfrm>
                <a:off x="8311377" y="2405894"/>
                <a:ext cx="3312445" cy="492443"/>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r>
                        <a:rPr kumimoji="0" lang="en-GB" sz="3200" b="0" i="1" u="none" strike="noStrike" kern="1200" cap="none" spc="0" normalizeH="0" baseline="0" noProof="0" smtClean="0">
                          <a:ln>
                            <a:noFill/>
                          </a:ln>
                          <a:solidFill>
                            <a:prstClr val="white"/>
                          </a:solidFill>
                          <a:effectLst/>
                          <a:uLnTx/>
                          <a:uFillTx/>
                          <a:latin typeface="Cambria Math" panose="02040503050406030204" pitchFamily="18" charset="0"/>
                          <a:ea typeface="+mn-ea"/>
                          <a:cs typeface="+mn-cs"/>
                        </a:rPr>
                        <m:t>𝑃</m:t>
                      </m:r>
                      <m:r>
                        <a:rPr kumimoji="0" lang="en-GB" sz="3200" b="0" i="1" u="none" strike="noStrike" kern="1200" cap="none" spc="0" normalizeH="0" baseline="0" noProof="0" smtClean="0">
                          <a:ln>
                            <a:noFill/>
                          </a:ln>
                          <a:solidFill>
                            <a:prstClr val="white"/>
                          </a:solidFill>
                          <a:effectLst/>
                          <a:uLnTx/>
                          <a:uFillTx/>
                          <a:latin typeface="Cambria Math" panose="02040503050406030204" pitchFamily="18" charset="0"/>
                          <a:ea typeface="+mn-ea"/>
                          <a:cs typeface="+mn-cs"/>
                        </a:rPr>
                        <m:t>=</m:t>
                      </m:r>
                      <m:sSup>
                        <m:sSupPr>
                          <m:ctrlPr>
                            <a:rPr kumimoji="0" lang="en-GB" sz="3200" b="0" i="1" u="none" strike="noStrike" kern="1200" cap="none" spc="0" normalizeH="0" baseline="0" noProof="0" smtClean="0">
                              <a:ln>
                                <a:noFill/>
                              </a:ln>
                              <a:solidFill>
                                <a:prstClr val="white"/>
                              </a:solidFill>
                              <a:effectLst/>
                              <a:uLnTx/>
                              <a:uFillTx/>
                              <a:latin typeface="Cambria Math" panose="02040503050406030204" pitchFamily="18" charset="0"/>
                              <a:ea typeface="+mn-ea"/>
                              <a:cs typeface="+mn-cs"/>
                            </a:rPr>
                          </m:ctrlPr>
                        </m:sSupPr>
                        <m:e>
                          <m:r>
                            <a:rPr kumimoji="0" lang="en-GB" sz="3200" b="0" i="1" u="none" strike="noStrike" kern="1200" cap="none" spc="0" normalizeH="0" baseline="0" noProof="0" smtClean="0">
                              <a:ln>
                                <a:noFill/>
                              </a:ln>
                              <a:solidFill>
                                <a:prstClr val="white"/>
                              </a:solidFill>
                              <a:effectLst/>
                              <a:uLnTx/>
                              <a:uFillTx/>
                              <a:latin typeface="Cambria Math" panose="02040503050406030204" pitchFamily="18" charset="0"/>
                              <a:ea typeface="+mn-ea"/>
                              <a:cs typeface="+mn-cs"/>
                            </a:rPr>
                            <m:t>2.5</m:t>
                          </m:r>
                          <m:r>
                            <a:rPr kumimoji="0" lang="en-GB" sz="3200" b="0" i="1" u="none" strike="noStrike" kern="1200" cap="none" spc="0" normalizeH="0" baseline="0" noProof="0" smtClean="0">
                              <a:ln>
                                <a:noFill/>
                              </a:ln>
                              <a:solidFill>
                                <a:prstClr val="white"/>
                              </a:solidFill>
                              <a:effectLst/>
                              <a:uLnTx/>
                              <a:uFillTx/>
                              <a:latin typeface="Cambria Math" panose="02040503050406030204" pitchFamily="18" charset="0"/>
                              <a:ea typeface="Cambria Math" panose="02040503050406030204" pitchFamily="18" charset="0"/>
                              <a:cs typeface="+mn-cs"/>
                            </a:rPr>
                            <m:t>×10</m:t>
                          </m:r>
                        </m:e>
                        <m:sup>
                          <m:r>
                            <a:rPr kumimoji="0" lang="en-GB" sz="3200" b="0" i="1" u="none" strike="noStrike" kern="1200" cap="none" spc="0" normalizeH="0" baseline="0" noProof="0" smtClean="0">
                              <a:ln>
                                <a:noFill/>
                              </a:ln>
                              <a:solidFill>
                                <a:prstClr val="white"/>
                              </a:solidFill>
                              <a:effectLst/>
                              <a:uLnTx/>
                              <a:uFillTx/>
                              <a:latin typeface="Cambria Math" panose="02040503050406030204" pitchFamily="18" charset="0"/>
                              <a:ea typeface="+mn-ea"/>
                              <a:cs typeface="+mn-cs"/>
                            </a:rPr>
                            <m:t>−6</m:t>
                          </m:r>
                        </m:sup>
                      </m:sSup>
                      <m:r>
                        <a:rPr kumimoji="0" lang="en-GB" sz="3200" b="0" i="1" u="none" strike="noStrike" kern="1200" cap="none" spc="0" normalizeH="0" baseline="0" noProof="0" smtClean="0">
                          <a:ln>
                            <a:noFill/>
                          </a:ln>
                          <a:solidFill>
                            <a:prstClr val="white"/>
                          </a:solidFill>
                          <a:effectLst/>
                          <a:uLnTx/>
                          <a:uFillTx/>
                          <a:latin typeface="Cambria Math" panose="02040503050406030204" pitchFamily="18" charset="0"/>
                          <a:ea typeface="Cambria Math" panose="02040503050406030204" pitchFamily="18" charset="0"/>
                          <a:cs typeface="+mn-cs"/>
                        </a:rPr>
                        <m:t>𝜌</m:t>
                      </m:r>
                      <m:sSup>
                        <m:sSupPr>
                          <m:ctrlPr>
                            <a:rPr kumimoji="0" lang="en-GB" sz="3200" b="0" i="1" u="none" strike="noStrike" kern="1200" cap="none" spc="0" normalizeH="0" baseline="0" noProof="0" smtClean="0">
                              <a:ln>
                                <a:noFill/>
                              </a:ln>
                              <a:solidFill>
                                <a:prstClr val="white"/>
                              </a:solidFill>
                              <a:effectLst/>
                              <a:uLnTx/>
                              <a:uFillTx/>
                              <a:latin typeface="Cambria Math" panose="02040503050406030204" pitchFamily="18" charset="0"/>
                              <a:ea typeface="Cambria Math" panose="02040503050406030204" pitchFamily="18" charset="0"/>
                              <a:cs typeface="+mn-cs"/>
                            </a:rPr>
                          </m:ctrlPr>
                        </m:sSupPr>
                        <m:e>
                          <m:r>
                            <a:rPr kumimoji="0" lang="en-GB" sz="3200" b="0" i="1" u="none" strike="noStrike" kern="1200" cap="none" spc="0" normalizeH="0" baseline="0" noProof="0" smtClean="0">
                              <a:ln>
                                <a:noFill/>
                              </a:ln>
                              <a:solidFill>
                                <a:prstClr val="white"/>
                              </a:solidFill>
                              <a:effectLst/>
                              <a:uLnTx/>
                              <a:uFillTx/>
                              <a:latin typeface="Cambria Math" panose="02040503050406030204" pitchFamily="18" charset="0"/>
                              <a:ea typeface="Cambria Math" panose="02040503050406030204" pitchFamily="18" charset="0"/>
                              <a:cs typeface="+mn-cs"/>
                            </a:rPr>
                            <m:t>𝐷</m:t>
                          </m:r>
                        </m:e>
                        <m:sup>
                          <m:r>
                            <a:rPr kumimoji="0" lang="en-GB" sz="3200" b="0" i="1" u="none" strike="noStrike" kern="1200" cap="none" spc="0" normalizeH="0" baseline="0" noProof="0" smtClean="0">
                              <a:ln>
                                <a:noFill/>
                              </a:ln>
                              <a:solidFill>
                                <a:prstClr val="white"/>
                              </a:solidFill>
                              <a:effectLst/>
                              <a:uLnTx/>
                              <a:uFillTx/>
                              <a:latin typeface="Cambria Math" panose="02040503050406030204" pitchFamily="18" charset="0"/>
                              <a:ea typeface="Cambria Math" panose="02040503050406030204" pitchFamily="18" charset="0"/>
                              <a:cs typeface="+mn-cs"/>
                            </a:rPr>
                            <m:t>2</m:t>
                          </m:r>
                        </m:sup>
                      </m:sSup>
                    </m:oMath>
                  </m:oMathPara>
                </a14:m>
                <a:endParaRPr kumimoji="0" lang="en-US" sz="32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mc:Choice>
        <mc:Fallback xmlns="">
          <p:sp>
            <p:nvSpPr>
              <p:cNvPr id="5" name="TextBox 4">
                <a:extLst>
                  <a:ext uri="{FF2B5EF4-FFF2-40B4-BE49-F238E27FC236}">
                    <a16:creationId xmlns:a16="http://schemas.microsoft.com/office/drawing/2014/main" id="{1E5CEABD-2A5A-1884-CFB9-81D5AD5C153D}"/>
                  </a:ext>
                </a:extLst>
              </p:cNvPr>
              <p:cNvSpPr txBox="1">
                <a:spLocks noRot="1" noChangeAspect="1" noMove="1" noResize="1" noEditPoints="1" noAdjustHandles="1" noChangeArrowheads="1" noChangeShapeType="1" noTextEdit="1"/>
              </p:cNvSpPr>
              <p:nvPr/>
            </p:nvSpPr>
            <p:spPr>
              <a:xfrm>
                <a:off x="8311377" y="2405894"/>
                <a:ext cx="3312445" cy="492443"/>
              </a:xfrm>
              <a:prstGeom prst="rect">
                <a:avLst/>
              </a:prstGeom>
              <a:blipFill>
                <a:blip r:embed="rId3"/>
                <a:stretch>
                  <a:fillRect l="-2290" t="-2500" r="-382" b="-22500"/>
                </a:stretch>
              </a:blipFill>
            </p:spPr>
            <p:txBody>
              <a:bodyPr/>
              <a:lstStyle/>
              <a:p>
                <a:r>
                  <a:rPr lang="en-US">
                    <a:noFill/>
                  </a:rPr>
                  <a:t> </a:t>
                </a:r>
              </a:p>
            </p:txBody>
          </p:sp>
        </mc:Fallback>
      </mc:AlternateContent>
    </p:spTree>
    <p:extLst>
      <p:ext uri="{BB962C8B-B14F-4D97-AF65-F5344CB8AC3E}">
        <p14:creationId xmlns:p14="http://schemas.microsoft.com/office/powerpoint/2010/main" val="1595524303"/>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55" name="Rectangle 54">
            <a:extLst>
              <a:ext uri="{FF2B5EF4-FFF2-40B4-BE49-F238E27FC236}">
                <a16:creationId xmlns:a16="http://schemas.microsoft.com/office/drawing/2014/main" id="{2032B1E8-BC40-4380-97A6-14C0320AE1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57" name="Rectangle 56">
            <a:extLst>
              <a:ext uri="{FF2B5EF4-FFF2-40B4-BE49-F238E27FC236}">
                <a16:creationId xmlns:a16="http://schemas.microsoft.com/office/drawing/2014/main" id="{82BEABD9-E1ED-49C7-8734-5494C88EE5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4782312"/>
            <a:ext cx="11548872" cy="1755648"/>
          </a:xfrm>
          <a:prstGeom prst="rect">
            <a:avLst/>
          </a:prstGeom>
          <a:solidFill>
            <a:schemeClr val="tx1">
              <a:alpha val="93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 name="Content Placeholder 1">
            <a:extLst>
              <a:ext uri="{FF2B5EF4-FFF2-40B4-BE49-F238E27FC236}">
                <a16:creationId xmlns:a16="http://schemas.microsoft.com/office/drawing/2014/main" id="{0511D49D-7AA4-067E-5E9D-7E2BB2906A3A}"/>
              </a:ext>
            </a:extLst>
          </p:cNvPr>
          <p:cNvSpPr txBox="1">
            <a:spLocks/>
          </p:cNvSpPr>
          <p:nvPr/>
        </p:nvSpPr>
        <p:spPr>
          <a:xfrm>
            <a:off x="841248" y="5010912"/>
            <a:ext cx="2889504" cy="1344168"/>
          </a:xfr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ct val="0"/>
              </a:spcBef>
              <a:spcAft>
                <a:spcPts val="600"/>
              </a:spcAft>
              <a:buClrTx/>
              <a:buSzTx/>
              <a:buFont typeface="Arial" panose="020B0604020202020204" pitchFamily="34" charset="0"/>
              <a:buNone/>
              <a:tabLst/>
              <a:defRPr/>
            </a:pPr>
            <a:r>
              <a:rPr kumimoji="0" lang="en-US" sz="2600" b="0" i="0" u="none" strike="noStrike" kern="1200" cap="none" spc="0" normalizeH="0" baseline="0" noProof="0" dirty="0">
                <a:ln>
                  <a:noFill/>
                </a:ln>
                <a:solidFill>
                  <a:prstClr val="black"/>
                </a:solidFill>
                <a:effectLst/>
                <a:uLnTx/>
                <a:uFillTx/>
                <a:latin typeface="Calibri Light" panose="020F0302020204030204"/>
                <a:ea typeface="+mn-ea"/>
                <a:cs typeface="+mn-cs"/>
              </a:rPr>
              <a:t>Initiation method</a:t>
            </a:r>
          </a:p>
        </p:txBody>
      </p:sp>
      <p:pic>
        <p:nvPicPr>
          <p:cNvPr id="8" name="Picture 7" descr="Text&#10;&#10;Description automatically generated">
            <a:extLst>
              <a:ext uri="{FF2B5EF4-FFF2-40B4-BE49-F238E27FC236}">
                <a16:creationId xmlns:a16="http://schemas.microsoft.com/office/drawing/2014/main" id="{12220147-D9F8-78B8-55EC-ABC0F1988204}"/>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633985" y="756461"/>
            <a:ext cx="5212080" cy="3309670"/>
          </a:xfrm>
          <a:prstGeom prst="rect">
            <a:avLst/>
          </a:prstGeom>
        </p:spPr>
      </p:pic>
      <p:pic>
        <p:nvPicPr>
          <p:cNvPr id="5" name="Picture 4" descr="Graphical user interface&#10;&#10;Description automatically generated">
            <a:extLst>
              <a:ext uri="{FF2B5EF4-FFF2-40B4-BE49-F238E27FC236}">
                <a16:creationId xmlns:a16="http://schemas.microsoft.com/office/drawing/2014/main" id="{6E53474E-BD4E-19B7-E9F0-5FD0E04FBE5B}"/>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6345935" y="1662059"/>
            <a:ext cx="5212080" cy="1498473"/>
          </a:xfrm>
          <a:prstGeom prst="rect">
            <a:avLst/>
          </a:prstGeom>
        </p:spPr>
      </p:pic>
      <p:cxnSp>
        <p:nvCxnSpPr>
          <p:cNvPr id="59" name="Straight Connector 58">
            <a:extLst>
              <a:ext uri="{FF2B5EF4-FFF2-40B4-BE49-F238E27FC236}">
                <a16:creationId xmlns:a16="http://schemas.microsoft.com/office/drawing/2014/main" id="{17341211-05E5-4FDD-98B1-F551CD0EAE1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4059936" y="5239512"/>
            <a:ext cx="0" cy="914400"/>
          </a:xfrm>
          <a:prstGeom prst="line">
            <a:avLst/>
          </a:prstGeom>
          <a:ln w="19050">
            <a:solidFill>
              <a:schemeClr val="bg1">
                <a:alpha val="70000"/>
              </a:schemeClr>
            </a:solidFill>
          </a:ln>
        </p:spPr>
        <p:style>
          <a:lnRef idx="1">
            <a:schemeClr val="accent1"/>
          </a:lnRef>
          <a:fillRef idx="0">
            <a:schemeClr val="accent1"/>
          </a:fillRef>
          <a:effectRef idx="0">
            <a:schemeClr val="accent1"/>
          </a:effectRef>
          <a:fontRef idx="minor">
            <a:schemeClr val="tx1"/>
          </a:fontRef>
        </p:style>
      </p:cxnSp>
      <p:sp>
        <p:nvSpPr>
          <p:cNvPr id="2" name="TextBox 1">
            <a:extLst>
              <a:ext uri="{FF2B5EF4-FFF2-40B4-BE49-F238E27FC236}">
                <a16:creationId xmlns:a16="http://schemas.microsoft.com/office/drawing/2014/main" id="{A5DEAEF4-BB74-3DFB-9989-5261CAADD8FD}"/>
              </a:ext>
            </a:extLst>
          </p:cNvPr>
          <p:cNvSpPr txBox="1"/>
          <p:nvPr/>
        </p:nvSpPr>
        <p:spPr>
          <a:xfrm>
            <a:off x="4379976" y="5010912"/>
            <a:ext cx="6976872" cy="1344168"/>
          </a:xfrm>
        </p:spPr>
        <p:txBody>
          <a:bodyPr vert="horz" lIns="91440" tIns="45720" rIns="91440" bIns="45720" rtlCol="0" anchor="ctr">
            <a:normAutofit/>
          </a:bodyPr>
          <a:lstStyle/>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1700" b="0" i="0" u="none" strike="noStrike" kern="1200" cap="none" spc="0" normalizeH="0" baseline="0" noProof="0" dirty="0">
                <a:ln>
                  <a:noFill/>
                </a:ln>
                <a:solidFill>
                  <a:prstClr val="black"/>
                </a:solidFill>
                <a:effectLst/>
                <a:uLnTx/>
                <a:uFillTx/>
                <a:latin typeface="Calibri" panose="020F0502020204030204"/>
                <a:ea typeface="+mn-ea"/>
                <a:cs typeface="+mn-cs"/>
              </a:rPr>
              <a:t>Whilst central initiation (CI) requires a head space of 0.5CD, peripheral initiation (PI) can be created using a wave shaper. This can save further head space if necessary. PI as opposed to CI can create jet perturbations if symmetry is not aligned (manufacturing costs etc)</a:t>
            </a:r>
          </a:p>
        </p:txBody>
      </p:sp>
      <p:sp>
        <p:nvSpPr>
          <p:cNvPr id="6" name="Content Placeholder 4">
            <a:extLst>
              <a:ext uri="{FF2B5EF4-FFF2-40B4-BE49-F238E27FC236}">
                <a16:creationId xmlns:a16="http://schemas.microsoft.com/office/drawing/2014/main" id="{53755EAC-D5DF-EA49-C296-DD8FD726688B}"/>
              </a:ext>
            </a:extLst>
          </p:cNvPr>
          <p:cNvSpPr txBox="1">
            <a:spLocks/>
          </p:cNvSpPr>
          <p:nvPr/>
        </p:nvSpPr>
        <p:spPr>
          <a:xfrm>
            <a:off x="6002912" y="1496504"/>
            <a:ext cx="6189088" cy="3864989"/>
          </a:xfrm>
          <a:prstGeom prst="rect">
            <a:avLst/>
          </a:prstGeom>
        </p:spPr>
        <p:txBody>
          <a:bodyPr vert="horz" wrap="squar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US" sz="24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13223547"/>
      </p:ext>
    </p:extLst>
  </p:cSld>
  <p:clrMapOvr>
    <a:overrideClrMapping bg1="dk1" tx1="lt1" bg2="dk2" tx2="lt2" accent1="accent1" accent2="accent2" accent3="accent3" accent4="accent4" accent5="accent5" accent6="accent6" hlink="hlink" folHlink="folHlink"/>
  </p:clrMapOvr>
</p:sld>
</file>

<file path=ppt/slides/slide6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0" name="Rectangle 8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92" name="Rectangle 9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94" name="Rectangle 9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96" name="Rectangle 9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98" name="Freeform: Shape 9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00" name="Rectangle 9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 name="Content Placeholder 1">
            <a:extLst>
              <a:ext uri="{FF2B5EF4-FFF2-40B4-BE49-F238E27FC236}">
                <a16:creationId xmlns:a16="http://schemas.microsoft.com/office/drawing/2014/main" id="{0511D49D-7AA4-067E-5E9D-7E2BB2906A3A}"/>
              </a:ext>
            </a:extLst>
          </p:cNvPr>
          <p:cNvSpPr txBox="1">
            <a:spLocks/>
          </p:cNvSpPr>
          <p:nvPr/>
        </p:nvSpPr>
        <p:spPr>
          <a:xfrm>
            <a:off x="466722" y="586855"/>
            <a:ext cx="3201366" cy="3387497"/>
          </a:xfrm>
        </p:spPr>
        <p:txBody>
          <a:bodyPr vert="horz" lIns="91440" tIns="45720" rIns="91440" bIns="45720" rtlCol="0" anchor="b"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r" defTabSz="914400" rtl="0" eaLnBrk="1" fontAlgn="auto" latinLnBrk="0" hangingPunct="1">
              <a:lnSpc>
                <a:spcPct val="90000"/>
              </a:lnSpc>
              <a:spcBef>
                <a:spcPct val="0"/>
              </a:spcBef>
              <a:spcAft>
                <a:spcPts val="600"/>
              </a:spcAft>
              <a:buClrTx/>
              <a:buSzTx/>
              <a:buFont typeface="Arial" panose="020B0604020202020204" pitchFamily="34" charset="0"/>
              <a:buNone/>
              <a:tabLst/>
              <a:defRPr/>
            </a:pPr>
            <a:r>
              <a:rPr kumimoji="0" lang="en-US" sz="4000" b="0" i="0" u="none" strike="noStrike" kern="1200" cap="none" spc="0" normalizeH="0" baseline="0" noProof="0" dirty="0">
                <a:ln>
                  <a:noFill/>
                </a:ln>
                <a:solidFill>
                  <a:srgbClr val="FFFFFF"/>
                </a:solidFill>
                <a:effectLst/>
                <a:uLnTx/>
                <a:uFillTx/>
                <a:latin typeface="Calibri Light" panose="020F0302020204030204"/>
                <a:ea typeface="+mn-ea"/>
                <a:cs typeface="+mn-cs"/>
              </a:rPr>
              <a:t>Precision symmetry</a:t>
            </a:r>
          </a:p>
        </p:txBody>
      </p:sp>
      <p:sp>
        <p:nvSpPr>
          <p:cNvPr id="2" name="TextBox 1">
            <a:extLst>
              <a:ext uri="{FF2B5EF4-FFF2-40B4-BE49-F238E27FC236}">
                <a16:creationId xmlns:a16="http://schemas.microsoft.com/office/drawing/2014/main" id="{A5DEAEF4-BB74-3DFB-9989-5261CAADD8FD}"/>
              </a:ext>
            </a:extLst>
          </p:cNvPr>
          <p:cNvSpPr txBox="1"/>
          <p:nvPr/>
        </p:nvSpPr>
        <p:spPr>
          <a:xfrm>
            <a:off x="4581727" y="649480"/>
            <a:ext cx="3524727" cy="5546047"/>
          </a:xfrm>
        </p:spPr>
        <p:txBody>
          <a:bodyPr vert="horz" lIns="91440" tIns="45720" rIns="91440" bIns="45720" rtlCol="0" anchor="ctr">
            <a:normAutofit/>
          </a:bodyPr>
          <a:lstStyle/>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For best penetration and with the least round variation, axial and radial symmetry must be excellent. An offset or inhomogeneous charge is a disaster leading to lateral velocity V</a:t>
            </a:r>
            <a:r>
              <a:rPr kumimoji="0" lang="en-US" sz="2400" b="0" i="0" u="none" strike="noStrike" kern="1200" cap="none" spc="0" normalizeH="0" baseline="-25000" noProof="0" dirty="0">
                <a:ln>
                  <a:noFill/>
                </a:ln>
                <a:solidFill>
                  <a:prstClr val="black"/>
                </a:solidFill>
                <a:effectLst/>
                <a:uLnTx/>
                <a:uFillTx/>
                <a:latin typeface="Calibri" panose="020F0502020204030204"/>
                <a:ea typeface="+mn-ea"/>
                <a:cs typeface="+mn-cs"/>
              </a:rPr>
              <a:t>L</a:t>
            </a: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 </a:t>
            </a:r>
          </a:p>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If the jet elements stay on axis they all contribute to hole deepening.</a:t>
            </a:r>
          </a:p>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As V</a:t>
            </a:r>
            <a:r>
              <a:rPr kumimoji="0" lang="en-US" sz="2400" b="0" i="0" u="none" strike="noStrike" kern="1200" cap="none" spc="0" normalizeH="0" baseline="-25000" noProof="0" dirty="0">
                <a:ln>
                  <a:noFill/>
                </a:ln>
                <a:solidFill>
                  <a:prstClr val="black"/>
                </a:solidFill>
                <a:effectLst/>
                <a:uLnTx/>
                <a:uFillTx/>
                <a:latin typeface="Calibri" panose="020F0502020204030204"/>
                <a:ea typeface="+mn-ea"/>
                <a:cs typeface="+mn-cs"/>
              </a:rPr>
              <a:t>L</a:t>
            </a: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 reduces penetration improves </a:t>
            </a:r>
          </a:p>
        </p:txBody>
      </p:sp>
      <p:pic>
        <p:nvPicPr>
          <p:cNvPr id="5" name="Picture 4" descr="A picture containing text, wall, indoor, picture frame&#10;&#10;Description automatically generated">
            <a:extLst>
              <a:ext uri="{FF2B5EF4-FFF2-40B4-BE49-F238E27FC236}">
                <a16:creationId xmlns:a16="http://schemas.microsoft.com/office/drawing/2014/main" id="{ED7252C5-6DFD-4025-E238-B4804DC5C5BF}"/>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rot="21600000">
            <a:off x="8109502" y="1529137"/>
            <a:ext cx="3615776" cy="3811605"/>
          </a:xfrm>
          <a:prstGeom prst="rect">
            <a:avLst/>
          </a:prstGeom>
        </p:spPr>
      </p:pic>
      <p:sp>
        <p:nvSpPr>
          <p:cNvPr id="6" name="Content Placeholder 4">
            <a:extLst>
              <a:ext uri="{FF2B5EF4-FFF2-40B4-BE49-F238E27FC236}">
                <a16:creationId xmlns:a16="http://schemas.microsoft.com/office/drawing/2014/main" id="{53755EAC-D5DF-EA49-C296-DD8FD726688B}"/>
              </a:ext>
            </a:extLst>
          </p:cNvPr>
          <p:cNvSpPr txBox="1">
            <a:spLocks/>
          </p:cNvSpPr>
          <p:nvPr/>
        </p:nvSpPr>
        <p:spPr>
          <a:xfrm>
            <a:off x="6002912" y="1496504"/>
            <a:ext cx="6189088" cy="3864989"/>
          </a:xfrm>
          <a:prstGeom prst="rect">
            <a:avLst/>
          </a:prstGeom>
        </p:spPr>
        <p:txBody>
          <a:bodyPr vert="horz" wrap="squar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US" sz="24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61586262"/>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4" name="Rectangle 43">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46" name="Rectangle 45">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48" name="Rectangle 47">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50" name="Rectangle 49">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 name="Content Placeholder 1">
            <a:extLst>
              <a:ext uri="{FF2B5EF4-FFF2-40B4-BE49-F238E27FC236}">
                <a16:creationId xmlns:a16="http://schemas.microsoft.com/office/drawing/2014/main" id="{0511D49D-7AA4-067E-5E9D-7E2BB2906A3A}"/>
              </a:ext>
            </a:extLst>
          </p:cNvPr>
          <p:cNvSpPr txBox="1">
            <a:spLocks/>
          </p:cNvSpPr>
          <p:nvPr/>
        </p:nvSpPr>
        <p:spPr>
          <a:xfrm>
            <a:off x="699713" y="248038"/>
            <a:ext cx="7063721" cy="1159200"/>
          </a:xfr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ct val="0"/>
              </a:spcBef>
              <a:spcAft>
                <a:spcPts val="600"/>
              </a:spcAft>
              <a:buClrTx/>
              <a:buSzTx/>
              <a:buFont typeface="Arial" panose="020B0604020202020204" pitchFamily="34" charset="0"/>
              <a:buNone/>
              <a:tabLst/>
              <a:defRPr/>
            </a:pPr>
            <a:r>
              <a:rPr kumimoji="0" lang="en-US" sz="4000" b="0" i="0" u="none" strike="noStrike" kern="1200" cap="none" spc="0" normalizeH="0" baseline="0" noProof="0" dirty="0">
                <a:ln>
                  <a:noFill/>
                </a:ln>
                <a:solidFill>
                  <a:srgbClr val="FFFFFF"/>
                </a:solidFill>
                <a:effectLst/>
                <a:uLnTx/>
                <a:uFillTx/>
                <a:latin typeface="Calibri Light" panose="020F0302020204030204"/>
                <a:ea typeface="+mn-ea"/>
                <a:cs typeface="+mn-cs"/>
              </a:rPr>
              <a:t>Spin</a:t>
            </a:r>
          </a:p>
        </p:txBody>
      </p:sp>
      <p:sp>
        <p:nvSpPr>
          <p:cNvPr id="6" name="Content Placeholder 4">
            <a:extLst>
              <a:ext uri="{FF2B5EF4-FFF2-40B4-BE49-F238E27FC236}">
                <a16:creationId xmlns:a16="http://schemas.microsoft.com/office/drawing/2014/main" id="{53755EAC-D5DF-EA49-C296-DD8FD726688B}"/>
              </a:ext>
            </a:extLst>
          </p:cNvPr>
          <p:cNvSpPr txBox="1">
            <a:spLocks/>
          </p:cNvSpPr>
          <p:nvPr/>
        </p:nvSpPr>
        <p:spPr>
          <a:xfrm>
            <a:off x="6002912" y="1496504"/>
            <a:ext cx="6189088" cy="3864989"/>
          </a:xfrm>
          <a:prstGeom prst="rect">
            <a:avLst/>
          </a:prstGeom>
        </p:spPr>
        <p:txBody>
          <a:bodyPr vert="horz" wrap="squar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US" sz="24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4" name="Picture 3" descr="Chart&#10;&#10;Description automatically generated">
            <a:extLst>
              <a:ext uri="{FF2B5EF4-FFF2-40B4-BE49-F238E27FC236}">
                <a16:creationId xmlns:a16="http://schemas.microsoft.com/office/drawing/2014/main" id="{A71E9BEA-7F12-5AD8-FFB0-BB392FD668A2}"/>
              </a:ext>
            </a:extLst>
          </p:cNvPr>
          <p:cNvPicPr>
            <a:picLocks noChangeAspect="1"/>
          </p:cNvPicPr>
          <p:nvPr/>
        </p:nvPicPr>
        <p:blipFill>
          <a:blip r:embed="rId3"/>
          <a:stretch>
            <a:fillRect/>
          </a:stretch>
        </p:blipFill>
        <p:spPr>
          <a:xfrm rot="21540000">
            <a:off x="5819262" y="1725396"/>
            <a:ext cx="5537175" cy="4980364"/>
          </a:xfrm>
          <a:prstGeom prst="rect">
            <a:avLst/>
          </a:prstGeom>
        </p:spPr>
      </p:pic>
      <p:sp>
        <p:nvSpPr>
          <p:cNvPr id="5" name="TextBox 4">
            <a:extLst>
              <a:ext uri="{FF2B5EF4-FFF2-40B4-BE49-F238E27FC236}">
                <a16:creationId xmlns:a16="http://schemas.microsoft.com/office/drawing/2014/main" id="{EA5DD83C-6020-F736-29D2-014C61503C8F}"/>
              </a:ext>
            </a:extLst>
          </p:cNvPr>
          <p:cNvSpPr txBox="1"/>
          <p:nvPr/>
        </p:nvSpPr>
        <p:spPr>
          <a:xfrm>
            <a:off x="699712" y="1356586"/>
            <a:ext cx="4711090" cy="5546047"/>
          </a:xfrm>
        </p:spPr>
        <p:txBody>
          <a:bodyPr vert="horz" lIns="91440" tIns="45720" rIns="91440" bIns="45720" rtlCol="0" anchor="ctr">
            <a:normAutofit/>
          </a:bodyPr>
          <a:lstStyle/>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The effect of charge rotation or spin is to degrade penetration – centripetal force diffuses the jet</a:t>
            </a:r>
          </a:p>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At 30 revolutions per second the penetration is roughly halved (Schofield)</a:t>
            </a:r>
          </a:p>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Warheads are therefore fin-stabilized in flight, or if fired from a rifled gun adopt slipping driving bands (like the LRP)</a:t>
            </a:r>
          </a:p>
        </p:txBody>
      </p:sp>
    </p:spTree>
    <p:extLst>
      <p:ext uri="{BB962C8B-B14F-4D97-AF65-F5344CB8AC3E}">
        <p14:creationId xmlns:p14="http://schemas.microsoft.com/office/powerpoint/2010/main" val="722607206"/>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le 3">
            <a:extLst>
              <a:ext uri="{FF2B5EF4-FFF2-40B4-BE49-F238E27FC236}">
                <a16:creationId xmlns:a16="http://schemas.microsoft.com/office/drawing/2014/main" id="{4C50B5B6-238B-0443-8A65-D0A345E89CD0}"/>
              </a:ext>
            </a:extLst>
          </p:cNvPr>
          <p:cNvGraphicFramePr>
            <a:graphicFrameLocks noGrp="1"/>
          </p:cNvGraphicFramePr>
          <p:nvPr>
            <p:extLst>
              <p:ext uri="{D42A27DB-BD31-4B8C-83A1-F6EECF244321}">
                <p14:modId xmlns:p14="http://schemas.microsoft.com/office/powerpoint/2010/main" val="3102172045"/>
              </p:ext>
            </p:extLst>
          </p:nvPr>
        </p:nvGraphicFramePr>
        <p:xfrm>
          <a:off x="481623" y="1088487"/>
          <a:ext cx="11228754" cy="5577840"/>
        </p:xfrm>
        <a:graphic>
          <a:graphicData uri="http://schemas.openxmlformats.org/drawingml/2006/table">
            <a:tbl>
              <a:tblPr firstRow="1" bandRow="1">
                <a:tableStyleId>{5C22544A-7EE6-4342-B048-85BDC9FD1C3A}</a:tableStyleId>
              </a:tblPr>
              <a:tblGrid>
                <a:gridCol w="2783163">
                  <a:extLst>
                    <a:ext uri="{9D8B030D-6E8A-4147-A177-3AD203B41FA5}">
                      <a16:colId xmlns:a16="http://schemas.microsoft.com/office/drawing/2014/main" val="1952531190"/>
                    </a:ext>
                  </a:extLst>
                </a:gridCol>
                <a:gridCol w="5245191">
                  <a:extLst>
                    <a:ext uri="{9D8B030D-6E8A-4147-A177-3AD203B41FA5}">
                      <a16:colId xmlns:a16="http://schemas.microsoft.com/office/drawing/2014/main" val="4291297362"/>
                    </a:ext>
                  </a:extLst>
                </a:gridCol>
                <a:gridCol w="3200400">
                  <a:extLst>
                    <a:ext uri="{9D8B030D-6E8A-4147-A177-3AD203B41FA5}">
                      <a16:colId xmlns:a16="http://schemas.microsoft.com/office/drawing/2014/main" val="4251599262"/>
                    </a:ext>
                  </a:extLst>
                </a:gridCol>
              </a:tblGrid>
              <a:tr h="370840">
                <a:tc>
                  <a:txBody>
                    <a:bodyPr/>
                    <a:lstStyle/>
                    <a:p>
                      <a:r>
                        <a:rPr lang="en-US" sz="2000" dirty="0"/>
                        <a:t>Factor</a:t>
                      </a:r>
                    </a:p>
                  </a:txBody>
                  <a:tcPr/>
                </a:tc>
                <a:tc>
                  <a:txBody>
                    <a:bodyPr/>
                    <a:lstStyle/>
                    <a:p>
                      <a:r>
                        <a:rPr lang="en-US" sz="2000" dirty="0"/>
                        <a:t>Penetration (CD)</a:t>
                      </a:r>
                    </a:p>
                  </a:txBody>
                  <a:tcPr/>
                </a:tc>
                <a:tc>
                  <a:txBody>
                    <a:bodyPr/>
                    <a:lstStyle/>
                    <a:p>
                      <a:r>
                        <a:rPr lang="en-US" sz="2000" dirty="0"/>
                        <a:t>Remarks</a:t>
                      </a:r>
                    </a:p>
                  </a:txBody>
                  <a:tcPr/>
                </a:tc>
                <a:extLst>
                  <a:ext uri="{0D108BD9-81ED-4DB2-BD59-A6C34878D82A}">
                    <a16:rowId xmlns:a16="http://schemas.microsoft.com/office/drawing/2014/main" val="156387277"/>
                  </a:ext>
                </a:extLst>
              </a:tr>
              <a:tr h="370840">
                <a:tc>
                  <a:txBody>
                    <a:bodyPr/>
                    <a:lstStyle/>
                    <a:p>
                      <a:r>
                        <a:rPr lang="en-US" sz="2000" dirty="0"/>
                        <a:t>Charge Diameter</a:t>
                      </a:r>
                    </a:p>
                  </a:txBody>
                  <a:tcPr/>
                </a:tc>
                <a:tc>
                  <a:txBody>
                    <a:bodyPr/>
                    <a:lstStyle/>
                    <a:p>
                      <a:r>
                        <a:rPr lang="en-US" sz="2000" dirty="0"/>
                        <a:t>Increases with increasing diameter of charge</a:t>
                      </a:r>
                    </a:p>
                  </a:txBody>
                  <a:tcPr/>
                </a:tc>
                <a:tc>
                  <a:txBody>
                    <a:bodyPr/>
                    <a:lstStyle/>
                    <a:p>
                      <a:endParaRPr lang="en-US" sz="2000" dirty="0"/>
                    </a:p>
                  </a:txBody>
                  <a:tcPr/>
                </a:tc>
                <a:extLst>
                  <a:ext uri="{0D108BD9-81ED-4DB2-BD59-A6C34878D82A}">
                    <a16:rowId xmlns:a16="http://schemas.microsoft.com/office/drawing/2014/main" val="2673860015"/>
                  </a:ext>
                </a:extLst>
              </a:tr>
              <a:tr h="370840">
                <a:tc>
                  <a:txBody>
                    <a:bodyPr/>
                    <a:lstStyle/>
                    <a:p>
                      <a:r>
                        <a:rPr lang="en-US" sz="2000" dirty="0"/>
                        <a:t>Stand-Off</a:t>
                      </a:r>
                    </a:p>
                  </a:txBody>
                  <a:tcPr/>
                </a:tc>
                <a:tc>
                  <a:txBody>
                    <a:bodyPr/>
                    <a:lstStyle/>
                    <a:p>
                      <a:r>
                        <a:rPr lang="en-US" sz="2000" dirty="0"/>
                        <a:t>2 – 8 (up to 1000 EFP)</a:t>
                      </a:r>
                    </a:p>
                  </a:txBody>
                  <a:tcPr/>
                </a:tc>
                <a:tc>
                  <a:txBody>
                    <a:bodyPr/>
                    <a:lstStyle/>
                    <a:p>
                      <a:r>
                        <a:rPr lang="en-US" sz="2000" dirty="0"/>
                        <a:t>&gt; 14 EFP</a:t>
                      </a:r>
                    </a:p>
                  </a:txBody>
                  <a:tcPr/>
                </a:tc>
                <a:extLst>
                  <a:ext uri="{0D108BD9-81ED-4DB2-BD59-A6C34878D82A}">
                    <a16:rowId xmlns:a16="http://schemas.microsoft.com/office/drawing/2014/main" val="1758477118"/>
                  </a:ext>
                </a:extLst>
              </a:tr>
              <a:tr h="370840">
                <a:tc>
                  <a:txBody>
                    <a:bodyPr/>
                    <a:lstStyle/>
                    <a:p>
                      <a:r>
                        <a:rPr lang="en-US" sz="2000" dirty="0"/>
                        <a:t>Density of Liner Material</a:t>
                      </a:r>
                    </a:p>
                  </a:txBody>
                  <a:tcPr/>
                </a:tc>
                <a:tc>
                  <a:txBody>
                    <a:bodyPr/>
                    <a:lstStyle/>
                    <a:p>
                      <a:r>
                        <a:rPr lang="en-US" sz="2000" dirty="0"/>
                        <a:t>Increases with density (1.47:1 </a:t>
                      </a:r>
                      <a:r>
                        <a:rPr lang="en-US" sz="2000" dirty="0" err="1"/>
                        <a:t>W:Cu</a:t>
                      </a:r>
                      <a:r>
                        <a:rPr lang="en-US" sz="2000" dirty="0"/>
                        <a:t>)</a:t>
                      </a:r>
                    </a:p>
                  </a:txBody>
                  <a:tcPr/>
                </a:tc>
                <a:tc>
                  <a:txBody>
                    <a:bodyPr/>
                    <a:lstStyle/>
                    <a:p>
                      <a:r>
                        <a:rPr lang="en-US" sz="2000" dirty="0"/>
                        <a:t>Ductility?</a:t>
                      </a:r>
                    </a:p>
                  </a:txBody>
                  <a:tcPr/>
                </a:tc>
                <a:extLst>
                  <a:ext uri="{0D108BD9-81ED-4DB2-BD59-A6C34878D82A}">
                    <a16:rowId xmlns:a16="http://schemas.microsoft.com/office/drawing/2014/main" val="4276656555"/>
                  </a:ext>
                </a:extLst>
              </a:tr>
              <a:tr h="370840">
                <a:tc>
                  <a:txBody>
                    <a:bodyPr/>
                    <a:lstStyle/>
                    <a:p>
                      <a:r>
                        <a:rPr lang="en-US" sz="2000" dirty="0"/>
                        <a:t>Cone Angle</a:t>
                      </a:r>
                    </a:p>
                  </a:txBody>
                  <a:tcPr/>
                </a:tc>
                <a:tc>
                  <a:txBody>
                    <a:bodyPr/>
                    <a:lstStyle/>
                    <a:p>
                      <a:r>
                        <a:rPr lang="en-US" sz="2000" baseline="0" dirty="0"/>
                        <a:t>5 – 6 (0.5 – 2 EFP)</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000" dirty="0"/>
                        <a:t>35 – 45</a:t>
                      </a:r>
                      <a:r>
                        <a:rPr lang="en-US" sz="2000" baseline="30000" dirty="0"/>
                        <a:t>0 </a:t>
                      </a:r>
                      <a:r>
                        <a:rPr lang="en-US" sz="2000" baseline="0" dirty="0"/>
                        <a:t> (150</a:t>
                      </a:r>
                      <a:r>
                        <a:rPr lang="en-US" sz="2000" baseline="30000" dirty="0"/>
                        <a:t>0</a:t>
                      </a:r>
                      <a:r>
                        <a:rPr lang="en-US" sz="2000" baseline="0" dirty="0"/>
                        <a:t> EFP)</a:t>
                      </a:r>
                      <a:endParaRPr lang="en-US" sz="2000" baseline="30000" dirty="0"/>
                    </a:p>
                  </a:txBody>
                  <a:tcPr/>
                </a:tc>
                <a:extLst>
                  <a:ext uri="{0D108BD9-81ED-4DB2-BD59-A6C34878D82A}">
                    <a16:rowId xmlns:a16="http://schemas.microsoft.com/office/drawing/2014/main" val="896050080"/>
                  </a:ext>
                </a:extLst>
              </a:tr>
              <a:tr h="370840">
                <a:tc>
                  <a:txBody>
                    <a:bodyPr/>
                    <a:lstStyle/>
                    <a:p>
                      <a:r>
                        <a:rPr lang="en-US" sz="2000" dirty="0"/>
                        <a:t>Case Shape</a:t>
                      </a:r>
                    </a:p>
                  </a:txBody>
                  <a:tcPr/>
                </a:tc>
                <a:tc>
                  <a:txBody>
                    <a:bodyPr/>
                    <a:lstStyle/>
                    <a:p>
                      <a:r>
                        <a:rPr lang="en-US" sz="2000" dirty="0"/>
                        <a:t>Best results achieved with cylindrical case</a:t>
                      </a:r>
                    </a:p>
                  </a:txBody>
                  <a:tcPr/>
                </a:tc>
                <a:tc>
                  <a:txBody>
                    <a:bodyPr/>
                    <a:lstStyle/>
                    <a:p>
                      <a:endParaRPr lang="en-US" sz="2000" dirty="0"/>
                    </a:p>
                  </a:txBody>
                  <a:tcPr/>
                </a:tc>
                <a:extLst>
                  <a:ext uri="{0D108BD9-81ED-4DB2-BD59-A6C34878D82A}">
                    <a16:rowId xmlns:a16="http://schemas.microsoft.com/office/drawing/2014/main" val="4005564364"/>
                  </a:ext>
                </a:extLst>
              </a:tr>
              <a:tr h="370840">
                <a:tc>
                  <a:txBody>
                    <a:bodyPr/>
                    <a:lstStyle/>
                    <a:p>
                      <a:r>
                        <a:rPr lang="en-US" sz="2000" dirty="0"/>
                        <a:t>Confinement</a:t>
                      </a:r>
                    </a:p>
                  </a:txBody>
                  <a:tcPr/>
                </a:tc>
                <a:tc>
                  <a:txBody>
                    <a:bodyPr/>
                    <a:lstStyle/>
                    <a:p>
                      <a:r>
                        <a:rPr lang="en-US" sz="2000" dirty="0"/>
                        <a:t>Greater penetration if </a:t>
                      </a:r>
                      <a:r>
                        <a:rPr lang="en-US" sz="2000"/>
                        <a:t>charge is confined</a:t>
                      </a:r>
                      <a:endParaRPr lang="en-US" sz="2000" dirty="0"/>
                    </a:p>
                  </a:txBody>
                  <a:tcPr/>
                </a:tc>
                <a:tc>
                  <a:txBody>
                    <a:bodyPr/>
                    <a:lstStyle/>
                    <a:p>
                      <a:r>
                        <a:rPr lang="en-US" sz="2000" dirty="0"/>
                        <a:t>The grater the density of the case material the greater the penetration</a:t>
                      </a:r>
                    </a:p>
                  </a:txBody>
                  <a:tcPr/>
                </a:tc>
                <a:extLst>
                  <a:ext uri="{0D108BD9-81ED-4DB2-BD59-A6C34878D82A}">
                    <a16:rowId xmlns:a16="http://schemas.microsoft.com/office/drawing/2014/main" val="3263293933"/>
                  </a:ext>
                </a:extLst>
              </a:tr>
              <a:tr h="370840">
                <a:tc>
                  <a:txBody>
                    <a:bodyPr/>
                    <a:lstStyle/>
                    <a:p>
                      <a:r>
                        <a:rPr lang="en-US" sz="2000" dirty="0"/>
                        <a:t>Explosive Type</a:t>
                      </a:r>
                    </a:p>
                  </a:txBody>
                  <a:tcPr/>
                </a:tc>
                <a:tc>
                  <a:txBody>
                    <a:bodyPr/>
                    <a:lstStyle/>
                    <a:p>
                      <a:r>
                        <a:rPr lang="en-US" sz="2000" dirty="0"/>
                        <a:t>Greater penetration with increased VoD</a:t>
                      </a:r>
                    </a:p>
                  </a:txBody>
                  <a:tcPr/>
                </a:tc>
                <a:tc>
                  <a:txBody>
                    <a:bodyPr/>
                    <a:lstStyle/>
                    <a:p>
                      <a:endParaRPr lang="en-US" sz="2000"/>
                    </a:p>
                  </a:txBody>
                  <a:tcPr/>
                </a:tc>
                <a:extLst>
                  <a:ext uri="{0D108BD9-81ED-4DB2-BD59-A6C34878D82A}">
                    <a16:rowId xmlns:a16="http://schemas.microsoft.com/office/drawing/2014/main" val="2804905787"/>
                  </a:ext>
                </a:extLst>
              </a:tr>
              <a:tr h="370840">
                <a:tc>
                  <a:txBody>
                    <a:bodyPr/>
                    <a:lstStyle/>
                    <a:p>
                      <a:r>
                        <a:rPr lang="en-US" sz="2000" dirty="0"/>
                        <a:t>Initiation Method</a:t>
                      </a:r>
                    </a:p>
                  </a:txBody>
                  <a:tcPr/>
                </a:tc>
                <a:tc>
                  <a:txBody>
                    <a:bodyPr/>
                    <a:lstStyle/>
                    <a:p>
                      <a:r>
                        <a:rPr lang="en-US" sz="2000" dirty="0"/>
                        <a:t>Minimum head space 0.5</a:t>
                      </a:r>
                    </a:p>
                  </a:txBody>
                  <a:tcPr/>
                </a:tc>
                <a:tc>
                  <a:txBody>
                    <a:bodyPr/>
                    <a:lstStyle/>
                    <a:p>
                      <a:r>
                        <a:rPr lang="en-US" sz="2000" dirty="0"/>
                        <a:t>Central Initiation (can be less with wave shaper)</a:t>
                      </a:r>
                    </a:p>
                  </a:txBody>
                  <a:tcPr/>
                </a:tc>
                <a:extLst>
                  <a:ext uri="{0D108BD9-81ED-4DB2-BD59-A6C34878D82A}">
                    <a16:rowId xmlns:a16="http://schemas.microsoft.com/office/drawing/2014/main" val="3384050260"/>
                  </a:ext>
                </a:extLst>
              </a:tr>
              <a:tr h="370840">
                <a:tc>
                  <a:txBody>
                    <a:bodyPr/>
                    <a:lstStyle/>
                    <a:p>
                      <a:r>
                        <a:rPr lang="en-US" sz="2000" dirty="0"/>
                        <a:t>Symmetry</a:t>
                      </a:r>
                    </a:p>
                  </a:txBody>
                  <a:tcPr/>
                </a:tc>
                <a:tc>
                  <a:txBody>
                    <a:bodyPr/>
                    <a:lstStyle/>
                    <a:p>
                      <a:endParaRPr lang="en-US" sz="2000"/>
                    </a:p>
                  </a:txBody>
                  <a:tcPr/>
                </a:tc>
                <a:tc>
                  <a:txBody>
                    <a:bodyPr/>
                    <a:lstStyle/>
                    <a:p>
                      <a:endParaRPr lang="en-US" sz="2000"/>
                    </a:p>
                  </a:txBody>
                  <a:tcPr/>
                </a:tc>
                <a:extLst>
                  <a:ext uri="{0D108BD9-81ED-4DB2-BD59-A6C34878D82A}">
                    <a16:rowId xmlns:a16="http://schemas.microsoft.com/office/drawing/2014/main" val="4005032836"/>
                  </a:ext>
                </a:extLst>
              </a:tr>
              <a:tr h="370840">
                <a:tc>
                  <a:txBody>
                    <a:bodyPr/>
                    <a:lstStyle/>
                    <a:p>
                      <a:r>
                        <a:rPr lang="en-US" sz="2000" dirty="0"/>
                        <a:t>Spin</a:t>
                      </a:r>
                    </a:p>
                  </a:txBody>
                  <a:tcPr/>
                </a:tc>
                <a:tc>
                  <a:txBody>
                    <a:bodyPr/>
                    <a:lstStyle/>
                    <a:p>
                      <a:r>
                        <a:rPr lang="en-US" sz="2000" dirty="0"/>
                        <a:t>Reduces with increased spin</a:t>
                      </a:r>
                    </a:p>
                  </a:txBody>
                  <a:tcPr/>
                </a:tc>
                <a:tc>
                  <a:txBody>
                    <a:bodyPr/>
                    <a:lstStyle/>
                    <a:p>
                      <a:r>
                        <a:rPr lang="en-US" sz="2000" dirty="0"/>
                        <a:t>Above 30 </a:t>
                      </a:r>
                      <a:r>
                        <a:rPr lang="en-US" sz="2000" dirty="0" err="1"/>
                        <a:t>rps</a:t>
                      </a:r>
                      <a:r>
                        <a:rPr lang="en-US" sz="2000" dirty="0"/>
                        <a:t> the penetration 50%</a:t>
                      </a:r>
                    </a:p>
                  </a:txBody>
                  <a:tcPr/>
                </a:tc>
                <a:extLst>
                  <a:ext uri="{0D108BD9-81ED-4DB2-BD59-A6C34878D82A}">
                    <a16:rowId xmlns:a16="http://schemas.microsoft.com/office/drawing/2014/main" val="2906506727"/>
                  </a:ext>
                </a:extLst>
              </a:tr>
            </a:tbl>
          </a:graphicData>
        </a:graphic>
      </p:graphicFrame>
      <p:sp>
        <p:nvSpPr>
          <p:cNvPr id="4" name="Content Placeholder 1">
            <a:extLst>
              <a:ext uri="{FF2B5EF4-FFF2-40B4-BE49-F238E27FC236}">
                <a16:creationId xmlns:a16="http://schemas.microsoft.com/office/drawing/2014/main" id="{B7A34305-44B9-D727-4A5C-90CB5CAB46B1}"/>
              </a:ext>
            </a:extLst>
          </p:cNvPr>
          <p:cNvSpPr txBox="1">
            <a:spLocks/>
          </p:cNvSpPr>
          <p:nvPr/>
        </p:nvSpPr>
        <p:spPr>
          <a:xfrm>
            <a:off x="5811796" y="336773"/>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GB" sz="4000" dirty="0">
                <a:solidFill>
                  <a:prstClr val="white"/>
                </a:solidFill>
                <a:latin typeface="Calibri" panose="020F0502020204030204"/>
              </a:rPr>
              <a:t>S</a:t>
            </a:r>
            <a:r>
              <a:rPr kumimoji="0" lang="en-GB" sz="4000" b="0" i="0" u="none" strike="noStrike" kern="1200" cap="none" spc="0" normalizeH="0" baseline="0" noProof="0" dirty="0" err="1">
                <a:ln>
                  <a:noFill/>
                </a:ln>
                <a:solidFill>
                  <a:prstClr val="white"/>
                </a:solidFill>
                <a:effectLst/>
                <a:uLnTx/>
                <a:uFillTx/>
                <a:latin typeface="Calibri" panose="020F0502020204030204"/>
                <a:ea typeface="+mn-ea"/>
                <a:cs typeface="+mn-cs"/>
              </a:rPr>
              <a:t>haped</a:t>
            </a:r>
            <a:r>
              <a:rPr kumimoji="0" lang="en-GB" sz="4000" b="0" i="0" u="none" strike="noStrike" kern="1200" cap="none" spc="0" normalizeH="0" baseline="0" noProof="0" dirty="0">
                <a:ln>
                  <a:noFill/>
                </a:ln>
                <a:solidFill>
                  <a:prstClr val="white"/>
                </a:solidFill>
                <a:effectLst/>
                <a:uLnTx/>
                <a:uFillTx/>
                <a:latin typeface="Calibri" panose="020F0502020204030204"/>
                <a:ea typeface="+mn-ea"/>
                <a:cs typeface="+mn-cs"/>
              </a:rPr>
              <a:t> charge summary</a:t>
            </a:r>
          </a:p>
        </p:txBody>
      </p:sp>
    </p:spTree>
    <p:extLst>
      <p:ext uri="{BB962C8B-B14F-4D97-AF65-F5344CB8AC3E}">
        <p14:creationId xmlns:p14="http://schemas.microsoft.com/office/powerpoint/2010/main" val="1111773809"/>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F821940F-7A1D-4ACC-85B4-A932898A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5" name="Freeform: Shape 34">
            <a:extLst>
              <a:ext uri="{FF2B5EF4-FFF2-40B4-BE49-F238E27FC236}">
                <a16:creationId xmlns:a16="http://schemas.microsoft.com/office/drawing/2014/main" id="{16674508-81D3-48CF-96BF-7FC60EAA57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741994" cy="6858000"/>
          </a:xfrm>
          <a:custGeom>
            <a:avLst/>
            <a:gdLst>
              <a:gd name="connsiteX0" fmla="*/ 0 w 6568309"/>
              <a:gd name="connsiteY0" fmla="*/ 0 h 6858000"/>
              <a:gd name="connsiteX1" fmla="*/ 362841 w 6568309"/>
              <a:gd name="connsiteY1" fmla="*/ 0 h 6858000"/>
              <a:gd name="connsiteX2" fmla="*/ 523269 w 6568309"/>
              <a:gd name="connsiteY2" fmla="*/ 0 h 6858000"/>
              <a:gd name="connsiteX3" fmla="*/ 1343025 w 6568309"/>
              <a:gd name="connsiteY3" fmla="*/ 0 h 6858000"/>
              <a:gd name="connsiteX4" fmla="*/ 1705866 w 6568309"/>
              <a:gd name="connsiteY4" fmla="*/ 0 h 6858000"/>
              <a:gd name="connsiteX5" fmla="*/ 1866294 w 6568309"/>
              <a:gd name="connsiteY5" fmla="*/ 0 h 6858000"/>
              <a:gd name="connsiteX6" fmla="*/ 5225154 w 6568309"/>
              <a:gd name="connsiteY6" fmla="*/ 0 h 6858000"/>
              <a:gd name="connsiteX7" fmla="*/ 6568179 w 6568309"/>
              <a:gd name="connsiteY7" fmla="*/ 0 h 6858000"/>
              <a:gd name="connsiteX8" fmla="*/ 6568309 w 6568309"/>
              <a:gd name="connsiteY8" fmla="*/ 1 h 6858000"/>
              <a:gd name="connsiteX9" fmla="*/ 6562951 w 6568309"/>
              <a:gd name="connsiteY9" fmla="*/ 30700 h 6858000"/>
              <a:gd name="connsiteX10" fmla="*/ 6547446 w 6568309"/>
              <a:gd name="connsiteY10" fmla="*/ 310025 h 6858000"/>
              <a:gd name="connsiteX11" fmla="*/ 6558316 w 6568309"/>
              <a:gd name="connsiteY11" fmla="*/ 443960 h 6858000"/>
              <a:gd name="connsiteX12" fmla="*/ 6528896 w 6568309"/>
              <a:gd name="connsiteY12" fmla="*/ 642659 h 6858000"/>
              <a:gd name="connsiteX13" fmla="*/ 6523095 w 6568309"/>
              <a:gd name="connsiteY13" fmla="*/ 673307 h 6858000"/>
              <a:gd name="connsiteX14" fmla="*/ 6496169 w 6568309"/>
              <a:gd name="connsiteY14" fmla="*/ 839641 h 6858000"/>
              <a:gd name="connsiteX15" fmla="*/ 6450789 w 6568309"/>
              <a:gd name="connsiteY15" fmla="*/ 958357 h 6858000"/>
              <a:gd name="connsiteX16" fmla="*/ 6453996 w 6568309"/>
              <a:gd name="connsiteY16" fmla="*/ 963398 h 6858000"/>
              <a:gd name="connsiteX17" fmla="*/ 6419467 w 6568309"/>
              <a:gd name="connsiteY17" fmla="*/ 1117169 h 6858000"/>
              <a:gd name="connsiteX18" fmla="*/ 6417348 w 6568309"/>
              <a:gd name="connsiteY18" fmla="*/ 1144352 h 6858000"/>
              <a:gd name="connsiteX19" fmla="*/ 6418473 w 6568309"/>
              <a:gd name="connsiteY19" fmla="*/ 1164484 h 6858000"/>
              <a:gd name="connsiteX20" fmla="*/ 6406979 w 6568309"/>
              <a:gd name="connsiteY20" fmla="*/ 1213829 h 6858000"/>
              <a:gd name="connsiteX21" fmla="*/ 6381928 w 6568309"/>
              <a:gd name="connsiteY21" fmla="*/ 1294823 h 6858000"/>
              <a:gd name="connsiteX22" fmla="*/ 6377948 w 6568309"/>
              <a:gd name="connsiteY22" fmla="*/ 1312193 h 6858000"/>
              <a:gd name="connsiteX23" fmla="*/ 6379894 w 6568309"/>
              <a:gd name="connsiteY23" fmla="*/ 1327626 h 6858000"/>
              <a:gd name="connsiteX24" fmla="*/ 6385024 w 6568309"/>
              <a:gd name="connsiteY24" fmla="*/ 1331644 h 6858000"/>
              <a:gd name="connsiteX25" fmla="*/ 6383696 w 6568309"/>
              <a:gd name="connsiteY25" fmla="*/ 1341276 h 6858000"/>
              <a:gd name="connsiteX26" fmla="*/ 6384464 w 6568309"/>
              <a:gd name="connsiteY26" fmla="*/ 1343945 h 6858000"/>
              <a:gd name="connsiteX27" fmla="*/ 6387748 w 6568309"/>
              <a:gd name="connsiteY27" fmla="*/ 1359134 h 6858000"/>
              <a:gd name="connsiteX28" fmla="*/ 6364157 w 6568309"/>
              <a:gd name="connsiteY28" fmla="*/ 1427803 h 6858000"/>
              <a:gd name="connsiteX29" fmla="*/ 6335874 w 6568309"/>
              <a:gd name="connsiteY29" fmla="*/ 1540278 h 6858000"/>
              <a:gd name="connsiteX30" fmla="*/ 6331892 w 6568309"/>
              <a:gd name="connsiteY30" fmla="*/ 1547262 h 6858000"/>
              <a:gd name="connsiteX31" fmla="*/ 6332744 w 6568309"/>
              <a:gd name="connsiteY31" fmla="*/ 1577056 h 6858000"/>
              <a:gd name="connsiteX32" fmla="*/ 6333604 w 6568309"/>
              <a:gd name="connsiteY32" fmla="*/ 1595898 h 6858000"/>
              <a:gd name="connsiteX33" fmla="*/ 6324749 w 6568309"/>
              <a:gd name="connsiteY33" fmla="*/ 1703726 h 6858000"/>
              <a:gd name="connsiteX34" fmla="*/ 6329594 w 6568309"/>
              <a:gd name="connsiteY34" fmla="*/ 1809535 h 6858000"/>
              <a:gd name="connsiteX35" fmla="*/ 6329062 w 6568309"/>
              <a:gd name="connsiteY35" fmla="*/ 2018310 h 6858000"/>
              <a:gd name="connsiteX36" fmla="*/ 6321735 w 6568309"/>
              <a:gd name="connsiteY36" fmla="*/ 2071355 h 6858000"/>
              <a:gd name="connsiteX37" fmla="*/ 6322678 w 6568309"/>
              <a:gd name="connsiteY37" fmla="*/ 2141166 h 6858000"/>
              <a:gd name="connsiteX38" fmla="*/ 6321340 w 6568309"/>
              <a:gd name="connsiteY38" fmla="*/ 2154548 h 6858000"/>
              <a:gd name="connsiteX39" fmla="*/ 6316582 w 6568309"/>
              <a:gd name="connsiteY39" fmla="*/ 2158153 h 6858000"/>
              <a:gd name="connsiteX40" fmla="*/ 6311428 w 6568309"/>
              <a:gd name="connsiteY40" fmla="*/ 2178174 h 6858000"/>
              <a:gd name="connsiteX41" fmla="*/ 6310192 w 6568309"/>
              <a:gd name="connsiteY41" fmla="*/ 2202858 h 6858000"/>
              <a:gd name="connsiteX42" fmla="*/ 6309211 w 6568309"/>
              <a:gd name="connsiteY42" fmla="*/ 2320214 h 6858000"/>
              <a:gd name="connsiteX43" fmla="*/ 6300151 w 6568309"/>
              <a:gd name="connsiteY43" fmla="*/ 2417011 h 6858000"/>
              <a:gd name="connsiteX44" fmla="*/ 6295176 w 6568309"/>
              <a:gd name="connsiteY44" fmla="*/ 2454207 h 6858000"/>
              <a:gd name="connsiteX45" fmla="*/ 6293727 w 6568309"/>
              <a:gd name="connsiteY45" fmla="*/ 2487203 h 6858000"/>
              <a:gd name="connsiteX46" fmla="*/ 6285477 w 6568309"/>
              <a:gd name="connsiteY46" fmla="*/ 2512282 h 6858000"/>
              <a:gd name="connsiteX47" fmla="*/ 6286205 w 6568309"/>
              <a:gd name="connsiteY47" fmla="*/ 2514318 h 6858000"/>
              <a:gd name="connsiteX48" fmla="*/ 6304629 w 6568309"/>
              <a:gd name="connsiteY48" fmla="*/ 2574334 h 6858000"/>
              <a:gd name="connsiteX49" fmla="*/ 6303842 w 6568309"/>
              <a:gd name="connsiteY49" fmla="*/ 2579877 h 6858000"/>
              <a:gd name="connsiteX50" fmla="*/ 6303953 w 6568309"/>
              <a:gd name="connsiteY50" fmla="*/ 2608928 h 6858000"/>
              <a:gd name="connsiteX51" fmla="*/ 6303530 w 6568309"/>
              <a:gd name="connsiteY51" fmla="*/ 2613111 h 6858000"/>
              <a:gd name="connsiteX52" fmla="*/ 6297474 w 6568309"/>
              <a:gd name="connsiteY52" fmla="*/ 2621996 h 6858000"/>
              <a:gd name="connsiteX53" fmla="*/ 6299263 w 6568309"/>
              <a:gd name="connsiteY53" fmla="*/ 2634265 h 6858000"/>
              <a:gd name="connsiteX54" fmla="*/ 6293065 w 6568309"/>
              <a:gd name="connsiteY54" fmla="*/ 2647237 h 6858000"/>
              <a:gd name="connsiteX55" fmla="*/ 6297496 w 6568309"/>
              <a:gd name="connsiteY55" fmla="*/ 2650786 h 6858000"/>
              <a:gd name="connsiteX56" fmla="*/ 6301708 w 6568309"/>
              <a:gd name="connsiteY56" fmla="*/ 2661993 h 6858000"/>
              <a:gd name="connsiteX57" fmla="*/ 6295884 w 6568309"/>
              <a:gd name="connsiteY57" fmla="*/ 2670949 h 6858000"/>
              <a:gd name="connsiteX58" fmla="*/ 6291714 w 6568309"/>
              <a:gd name="connsiteY58" fmla="*/ 2690255 h 6858000"/>
              <a:gd name="connsiteX59" fmla="*/ 6292327 w 6568309"/>
              <a:gd name="connsiteY59" fmla="*/ 2695683 h 6858000"/>
              <a:gd name="connsiteX60" fmla="*/ 6284410 w 6568309"/>
              <a:gd name="connsiteY60" fmla="*/ 2713964 h 6858000"/>
              <a:gd name="connsiteX61" fmla="*/ 6280410 w 6568309"/>
              <a:gd name="connsiteY61" fmla="*/ 2730175 h 6858000"/>
              <a:gd name="connsiteX62" fmla="*/ 6288082 w 6568309"/>
              <a:gd name="connsiteY62" fmla="*/ 2763497 h 6858000"/>
              <a:gd name="connsiteX63" fmla="*/ 6260924 w 6568309"/>
              <a:gd name="connsiteY63" fmla="*/ 3051539 h 6858000"/>
              <a:gd name="connsiteX64" fmla="*/ 6210151 w 6568309"/>
              <a:gd name="connsiteY64" fmla="*/ 3335396 h 6858000"/>
              <a:gd name="connsiteX65" fmla="*/ 6212034 w 6568309"/>
              <a:gd name="connsiteY65" fmla="*/ 3456509 h 6858000"/>
              <a:gd name="connsiteX66" fmla="*/ 6197490 w 6568309"/>
              <a:gd name="connsiteY66" fmla="*/ 3531827 h 6858000"/>
              <a:gd name="connsiteX67" fmla="*/ 6208018 w 6568309"/>
              <a:gd name="connsiteY67" fmla="*/ 3570877 h 6858000"/>
              <a:gd name="connsiteX68" fmla="*/ 6205920 w 6568309"/>
              <a:gd name="connsiteY68" fmla="*/ 3583849 h 6858000"/>
              <a:gd name="connsiteX69" fmla="*/ 6199616 w 6568309"/>
              <a:gd name="connsiteY69" fmla="*/ 3592763 h 6858000"/>
              <a:gd name="connsiteX70" fmla="*/ 6181288 w 6568309"/>
              <a:gd name="connsiteY70" fmla="*/ 3653485 h 6858000"/>
              <a:gd name="connsiteX71" fmla="*/ 6175963 w 6568309"/>
              <a:gd name="connsiteY71" fmla="*/ 3670528 h 6858000"/>
              <a:gd name="connsiteX72" fmla="*/ 6176722 w 6568309"/>
              <a:gd name="connsiteY72" fmla="*/ 3685990 h 6858000"/>
              <a:gd name="connsiteX73" fmla="*/ 6181549 w 6568309"/>
              <a:gd name="connsiteY73" fmla="*/ 3690283 h 6858000"/>
              <a:gd name="connsiteX74" fmla="*/ 6179476 w 6568309"/>
              <a:gd name="connsiteY74" fmla="*/ 3699787 h 6858000"/>
              <a:gd name="connsiteX75" fmla="*/ 6180040 w 6568309"/>
              <a:gd name="connsiteY75" fmla="*/ 3702486 h 6858000"/>
              <a:gd name="connsiteX76" fmla="*/ 6182155 w 6568309"/>
              <a:gd name="connsiteY76" fmla="*/ 3717784 h 6858000"/>
              <a:gd name="connsiteX77" fmla="*/ 6158980 w 6568309"/>
              <a:gd name="connsiteY77" fmla="*/ 3746229 h 6858000"/>
              <a:gd name="connsiteX78" fmla="*/ 6096049 w 6568309"/>
              <a:gd name="connsiteY78" fmla="*/ 3924910 h 6858000"/>
              <a:gd name="connsiteX79" fmla="*/ 6069712 w 6568309"/>
              <a:gd name="connsiteY79" fmla="*/ 3989353 h 6858000"/>
              <a:gd name="connsiteX80" fmla="*/ 6067330 w 6568309"/>
              <a:gd name="connsiteY80" fmla="*/ 4033899 h 6858000"/>
              <a:gd name="connsiteX81" fmla="*/ 6061081 w 6568309"/>
              <a:gd name="connsiteY81" fmla="*/ 4142250 h 6858000"/>
              <a:gd name="connsiteX82" fmla="*/ 6042858 w 6568309"/>
              <a:gd name="connsiteY82" fmla="*/ 4329442 h 6858000"/>
              <a:gd name="connsiteX83" fmla="*/ 6034182 w 6568309"/>
              <a:gd name="connsiteY83" fmla="*/ 4456184 h 6858000"/>
              <a:gd name="connsiteX84" fmla="*/ 6029178 w 6568309"/>
              <a:gd name="connsiteY84" fmla="*/ 4468478 h 6858000"/>
              <a:gd name="connsiteX85" fmla="*/ 6029974 w 6568309"/>
              <a:gd name="connsiteY85" fmla="*/ 4469862 h 6858000"/>
              <a:gd name="connsiteX86" fmla="*/ 6028340 w 6568309"/>
              <a:gd name="connsiteY86" fmla="*/ 4483797 h 6858000"/>
              <a:gd name="connsiteX87" fmla="*/ 6025168 w 6568309"/>
              <a:gd name="connsiteY87" fmla="*/ 4487091 h 6858000"/>
              <a:gd name="connsiteX88" fmla="*/ 6023164 w 6568309"/>
              <a:gd name="connsiteY88" fmla="*/ 4496728 h 6858000"/>
              <a:gd name="connsiteX89" fmla="*/ 6016839 w 6568309"/>
              <a:gd name="connsiteY89" fmla="*/ 4515918 h 6858000"/>
              <a:gd name="connsiteX90" fmla="*/ 6017886 w 6568309"/>
              <a:gd name="connsiteY90" fmla="*/ 4519316 h 6858000"/>
              <a:gd name="connsiteX91" fmla="*/ 6011819 w 6568309"/>
              <a:gd name="connsiteY91" fmla="*/ 4547957 h 6858000"/>
              <a:gd name="connsiteX92" fmla="*/ 6012791 w 6568309"/>
              <a:gd name="connsiteY92" fmla="*/ 4548262 h 6858000"/>
              <a:gd name="connsiteX93" fmla="*/ 6015703 w 6568309"/>
              <a:gd name="connsiteY93" fmla="*/ 4555939 h 6858000"/>
              <a:gd name="connsiteX94" fmla="*/ 6018854 w 6568309"/>
              <a:gd name="connsiteY94" fmla="*/ 4570815 h 6858000"/>
              <a:gd name="connsiteX95" fmla="*/ 6033000 w 6568309"/>
              <a:gd name="connsiteY95" fmla="*/ 4633846 h 6858000"/>
              <a:gd name="connsiteX96" fmla="*/ 6032325 w 6568309"/>
              <a:gd name="connsiteY96" fmla="*/ 4639816 h 6858000"/>
              <a:gd name="connsiteX97" fmla="*/ 6032549 w 6568309"/>
              <a:gd name="connsiteY97" fmla="*/ 4639923 h 6858000"/>
              <a:gd name="connsiteX98" fmla="*/ 6032309 w 6568309"/>
              <a:gd name="connsiteY98" fmla="*/ 4646192 h 6858000"/>
              <a:gd name="connsiteX99" fmla="*/ 6031095 w 6568309"/>
              <a:gd name="connsiteY99" fmla="*/ 4650706 h 6858000"/>
              <a:gd name="connsiteX100" fmla="*/ 6029786 w 6568309"/>
              <a:gd name="connsiteY100" fmla="*/ 4662290 h 6858000"/>
              <a:gd name="connsiteX101" fmla="*/ 6030911 w 6568309"/>
              <a:gd name="connsiteY101" fmla="*/ 4666180 h 6858000"/>
              <a:gd name="connsiteX102" fmla="*/ 6033630 w 6568309"/>
              <a:gd name="connsiteY102" fmla="*/ 4667585 h 6858000"/>
              <a:gd name="connsiteX103" fmla="*/ 6033189 w 6568309"/>
              <a:gd name="connsiteY103" fmla="*/ 4668660 h 6858000"/>
              <a:gd name="connsiteX104" fmla="*/ 6038764 w 6568309"/>
              <a:gd name="connsiteY104" fmla="*/ 4689807 h 6858000"/>
              <a:gd name="connsiteX105" fmla="*/ 6042217 w 6568309"/>
              <a:gd name="connsiteY105" fmla="*/ 4737890 h 6858000"/>
              <a:gd name="connsiteX106" fmla="*/ 6040543 w 6568309"/>
              <a:gd name="connsiteY106" fmla="*/ 4765657 h 6858000"/>
              <a:gd name="connsiteX107" fmla="*/ 6039956 w 6568309"/>
              <a:gd name="connsiteY107" fmla="*/ 4841463 h 6858000"/>
              <a:gd name="connsiteX108" fmla="*/ 6057123 w 6568309"/>
              <a:gd name="connsiteY108" fmla="*/ 4969863 h 6858000"/>
              <a:gd name="connsiteX109" fmla="*/ 6055039 w 6568309"/>
              <a:gd name="connsiteY109" fmla="*/ 4974028 h 6858000"/>
              <a:gd name="connsiteX110" fmla="*/ 6053462 w 6568309"/>
              <a:gd name="connsiteY110" fmla="*/ 4980318 h 6858000"/>
              <a:gd name="connsiteX111" fmla="*/ 6053643 w 6568309"/>
              <a:gd name="connsiteY111" fmla="*/ 4980501 h 6858000"/>
              <a:gd name="connsiteX112" fmla="*/ 6051733 w 6568309"/>
              <a:gd name="connsiteY112" fmla="*/ 4986338 h 6858000"/>
              <a:gd name="connsiteX113" fmla="*/ 6049602 w 6568309"/>
              <a:gd name="connsiteY113" fmla="*/ 4991296 h 6858000"/>
              <a:gd name="connsiteX114" fmla="*/ 6075165 w 6568309"/>
              <a:gd name="connsiteY114" fmla="*/ 5076895 h 6858000"/>
              <a:gd name="connsiteX115" fmla="*/ 6073751 w 6568309"/>
              <a:gd name="connsiteY115" fmla="*/ 5081568 h 6858000"/>
              <a:gd name="connsiteX116" fmla="*/ 6073150 w 6568309"/>
              <a:gd name="connsiteY116" fmla="*/ 5088173 h 6858000"/>
              <a:gd name="connsiteX117" fmla="*/ 6073355 w 6568309"/>
              <a:gd name="connsiteY117" fmla="*/ 5088300 h 6858000"/>
              <a:gd name="connsiteX118" fmla="*/ 6072362 w 6568309"/>
              <a:gd name="connsiteY118" fmla="*/ 5094558 h 6858000"/>
              <a:gd name="connsiteX119" fmla="*/ 6064726 w 6568309"/>
              <a:gd name="connsiteY119" fmla="*/ 5125620 h 6858000"/>
              <a:gd name="connsiteX120" fmla="*/ 6065415 w 6568309"/>
              <a:gd name="connsiteY120" fmla="*/ 5268004 h 6858000"/>
              <a:gd name="connsiteX121" fmla="*/ 6066081 w 6568309"/>
              <a:gd name="connsiteY121" fmla="*/ 5269530 h 6858000"/>
              <a:gd name="connsiteX122" fmla="*/ 6043407 w 6568309"/>
              <a:gd name="connsiteY122" fmla="*/ 5390941 h 6858000"/>
              <a:gd name="connsiteX123" fmla="*/ 6025377 w 6568309"/>
              <a:gd name="connsiteY123" fmla="*/ 5539927 h 6858000"/>
              <a:gd name="connsiteX124" fmla="*/ 6010052 w 6568309"/>
              <a:gd name="connsiteY124" fmla="*/ 5791594 h 6858000"/>
              <a:gd name="connsiteX125" fmla="*/ 5994220 w 6568309"/>
              <a:gd name="connsiteY125" fmla="*/ 5855206 h 6858000"/>
              <a:gd name="connsiteX126" fmla="*/ 5982580 w 6568309"/>
              <a:gd name="connsiteY126" fmla="*/ 5873582 h 6858000"/>
              <a:gd name="connsiteX127" fmla="*/ 5983608 w 6568309"/>
              <a:gd name="connsiteY127" fmla="*/ 5876037 h 6858000"/>
              <a:gd name="connsiteX128" fmla="*/ 5983535 w 6568309"/>
              <a:gd name="connsiteY128" fmla="*/ 5886534 h 6858000"/>
              <a:gd name="connsiteX129" fmla="*/ 5988737 w 6568309"/>
              <a:gd name="connsiteY129" fmla="*/ 5888644 h 6858000"/>
              <a:gd name="connsiteX130" fmla="*/ 5992371 w 6568309"/>
              <a:gd name="connsiteY130" fmla="*/ 5903832 h 6858000"/>
              <a:gd name="connsiteX131" fmla="*/ 5990780 w 6568309"/>
              <a:gd name="connsiteY131" fmla="*/ 5923391 h 6858000"/>
              <a:gd name="connsiteX132" fmla="*/ 5993870 w 6568309"/>
              <a:gd name="connsiteY132" fmla="*/ 6013205 h 6858000"/>
              <a:gd name="connsiteX133" fmla="*/ 5997673 w 6568309"/>
              <a:gd name="connsiteY133" fmla="*/ 6074018 h 6858000"/>
              <a:gd name="connsiteX134" fmla="*/ 6014840 w 6568309"/>
              <a:gd name="connsiteY134" fmla="*/ 6130837 h 6858000"/>
              <a:gd name="connsiteX135" fmla="*/ 6010704 w 6568309"/>
              <a:gd name="connsiteY135" fmla="*/ 6152982 h 6858000"/>
              <a:gd name="connsiteX136" fmla="*/ 6038294 w 6568309"/>
              <a:gd name="connsiteY136" fmla="*/ 6221100 h 6858000"/>
              <a:gd name="connsiteX137" fmla="*/ 6052331 w 6568309"/>
              <a:gd name="connsiteY137" fmla="*/ 6287550 h 6858000"/>
              <a:gd name="connsiteX138" fmla="*/ 6074143 w 6568309"/>
              <a:gd name="connsiteY138" fmla="*/ 6401595 h 6858000"/>
              <a:gd name="connsiteX139" fmla="*/ 6060199 w 6568309"/>
              <a:gd name="connsiteY139" fmla="*/ 6487110 h 6858000"/>
              <a:gd name="connsiteX140" fmla="*/ 6081156 w 6568309"/>
              <a:gd name="connsiteY140" fmla="*/ 6588589 h 6858000"/>
              <a:gd name="connsiteX141" fmla="*/ 6114944 w 6568309"/>
              <a:gd name="connsiteY141" fmla="*/ 6769963 h 6858000"/>
              <a:gd name="connsiteX142" fmla="*/ 6128950 w 6568309"/>
              <a:gd name="connsiteY142" fmla="*/ 6835814 h 6858000"/>
              <a:gd name="connsiteX143" fmla="*/ 6132536 w 6568309"/>
              <a:gd name="connsiteY143" fmla="*/ 6858000 h 6858000"/>
              <a:gd name="connsiteX144" fmla="*/ 4789511 w 6568309"/>
              <a:gd name="connsiteY144" fmla="*/ 6858000 h 6858000"/>
              <a:gd name="connsiteX145" fmla="*/ 1866294 w 6568309"/>
              <a:gd name="connsiteY145" fmla="*/ 6858000 h 6858000"/>
              <a:gd name="connsiteX146" fmla="*/ 1705866 w 6568309"/>
              <a:gd name="connsiteY146" fmla="*/ 6858000 h 6858000"/>
              <a:gd name="connsiteX147" fmla="*/ 1343025 w 6568309"/>
              <a:gd name="connsiteY147" fmla="*/ 6858000 h 6858000"/>
              <a:gd name="connsiteX148" fmla="*/ 523269 w 6568309"/>
              <a:gd name="connsiteY148" fmla="*/ 6858000 h 6858000"/>
              <a:gd name="connsiteX149" fmla="*/ 362841 w 6568309"/>
              <a:gd name="connsiteY149" fmla="*/ 6858000 h 6858000"/>
              <a:gd name="connsiteX150" fmla="*/ 0 w 6568309"/>
              <a:gd name="connsiteY15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Lst>
            <a:rect l="l" t="t" r="r" b="b"/>
            <a:pathLst>
              <a:path w="6568309" h="6858000">
                <a:moveTo>
                  <a:pt x="0" y="0"/>
                </a:moveTo>
                <a:lnTo>
                  <a:pt x="362841" y="0"/>
                </a:lnTo>
                <a:lnTo>
                  <a:pt x="523269" y="0"/>
                </a:lnTo>
                <a:lnTo>
                  <a:pt x="1343025" y="0"/>
                </a:lnTo>
                <a:lnTo>
                  <a:pt x="1705866" y="0"/>
                </a:lnTo>
                <a:lnTo>
                  <a:pt x="1866294" y="0"/>
                </a:lnTo>
                <a:lnTo>
                  <a:pt x="5225154" y="0"/>
                </a:lnTo>
                <a:lnTo>
                  <a:pt x="6568179" y="0"/>
                </a:lnTo>
                <a:lnTo>
                  <a:pt x="6568309" y="1"/>
                </a:lnTo>
                <a:lnTo>
                  <a:pt x="6562951" y="30700"/>
                </a:lnTo>
                <a:cubicBezTo>
                  <a:pt x="6559126" y="84364"/>
                  <a:pt x="6548218" y="241149"/>
                  <a:pt x="6547446" y="310025"/>
                </a:cubicBezTo>
                <a:cubicBezTo>
                  <a:pt x="6550151" y="367544"/>
                  <a:pt x="6557712" y="408251"/>
                  <a:pt x="6558316" y="443960"/>
                </a:cubicBezTo>
                <a:cubicBezTo>
                  <a:pt x="6555224" y="499397"/>
                  <a:pt x="6534767" y="604434"/>
                  <a:pt x="6528896" y="642659"/>
                </a:cubicBezTo>
                <a:cubicBezTo>
                  <a:pt x="6535204" y="657287"/>
                  <a:pt x="6515365" y="658191"/>
                  <a:pt x="6523095" y="673307"/>
                </a:cubicBezTo>
                <a:cubicBezTo>
                  <a:pt x="6523388" y="693769"/>
                  <a:pt x="6506868" y="797295"/>
                  <a:pt x="6496169" y="839641"/>
                </a:cubicBezTo>
                <a:cubicBezTo>
                  <a:pt x="6484119" y="887148"/>
                  <a:pt x="6457817" y="937731"/>
                  <a:pt x="6450789" y="958357"/>
                </a:cubicBezTo>
                <a:cubicBezTo>
                  <a:pt x="6443760" y="978983"/>
                  <a:pt x="6459217" y="936930"/>
                  <a:pt x="6453996" y="963398"/>
                </a:cubicBezTo>
                <a:cubicBezTo>
                  <a:pt x="6448777" y="989867"/>
                  <a:pt x="6425575" y="1087010"/>
                  <a:pt x="6419467" y="1117169"/>
                </a:cubicBezTo>
                <a:cubicBezTo>
                  <a:pt x="6431540" y="1118586"/>
                  <a:pt x="6409651" y="1135372"/>
                  <a:pt x="6417348" y="1144352"/>
                </a:cubicBezTo>
                <a:cubicBezTo>
                  <a:pt x="6424109" y="1150681"/>
                  <a:pt x="6419047" y="1157251"/>
                  <a:pt x="6418473" y="1164484"/>
                </a:cubicBezTo>
                <a:cubicBezTo>
                  <a:pt x="6423767" y="1173524"/>
                  <a:pt x="6413947" y="1205209"/>
                  <a:pt x="6406979" y="1213829"/>
                </a:cubicBezTo>
                <a:cubicBezTo>
                  <a:pt x="6382818" y="1235037"/>
                  <a:pt x="6400452" y="1277327"/>
                  <a:pt x="6381928" y="1294823"/>
                </a:cubicBezTo>
                <a:cubicBezTo>
                  <a:pt x="6379195" y="1300845"/>
                  <a:pt x="6378069" y="1306615"/>
                  <a:pt x="6377948" y="1312193"/>
                </a:cubicBezTo>
                <a:lnTo>
                  <a:pt x="6379894" y="1327626"/>
                </a:lnTo>
                <a:lnTo>
                  <a:pt x="6385024" y="1331644"/>
                </a:lnTo>
                <a:lnTo>
                  <a:pt x="6383696" y="1341276"/>
                </a:lnTo>
                <a:cubicBezTo>
                  <a:pt x="6383952" y="1342166"/>
                  <a:pt x="6384208" y="1343055"/>
                  <a:pt x="6384464" y="1343945"/>
                </a:cubicBezTo>
                <a:cubicBezTo>
                  <a:pt x="6385957" y="1349040"/>
                  <a:pt x="6387253" y="1354080"/>
                  <a:pt x="6387748" y="1359134"/>
                </a:cubicBezTo>
                <a:cubicBezTo>
                  <a:pt x="6384363" y="1373109"/>
                  <a:pt x="6372802" y="1397612"/>
                  <a:pt x="6364157" y="1427803"/>
                </a:cubicBezTo>
                <a:cubicBezTo>
                  <a:pt x="6348141" y="1460349"/>
                  <a:pt x="6348362" y="1505076"/>
                  <a:pt x="6335874" y="1540278"/>
                </a:cubicBezTo>
                <a:lnTo>
                  <a:pt x="6331892" y="1547262"/>
                </a:lnTo>
                <a:lnTo>
                  <a:pt x="6332744" y="1577056"/>
                </a:lnTo>
                <a:cubicBezTo>
                  <a:pt x="6335859" y="1582205"/>
                  <a:pt x="6336674" y="1589568"/>
                  <a:pt x="6333604" y="1595898"/>
                </a:cubicBezTo>
                <a:lnTo>
                  <a:pt x="6324749" y="1703726"/>
                </a:lnTo>
                <a:cubicBezTo>
                  <a:pt x="6324080" y="1739332"/>
                  <a:pt x="6318019" y="1754453"/>
                  <a:pt x="6329594" y="1809535"/>
                </a:cubicBezTo>
                <a:cubicBezTo>
                  <a:pt x="6344930" y="1868036"/>
                  <a:pt x="6323725" y="1952670"/>
                  <a:pt x="6329062" y="2018310"/>
                </a:cubicBezTo>
                <a:cubicBezTo>
                  <a:pt x="6308075" y="2053162"/>
                  <a:pt x="6326925" y="2034561"/>
                  <a:pt x="6321735" y="2071355"/>
                </a:cubicBezTo>
                <a:lnTo>
                  <a:pt x="6322678" y="2141166"/>
                </a:lnTo>
                <a:lnTo>
                  <a:pt x="6321340" y="2154548"/>
                </a:lnTo>
                <a:lnTo>
                  <a:pt x="6316582" y="2158153"/>
                </a:lnTo>
                <a:lnTo>
                  <a:pt x="6311428" y="2178174"/>
                </a:lnTo>
                <a:cubicBezTo>
                  <a:pt x="6310177" y="2185696"/>
                  <a:pt x="6309622" y="2193828"/>
                  <a:pt x="6310192" y="2202858"/>
                </a:cubicBezTo>
                <a:cubicBezTo>
                  <a:pt x="6319667" y="2232772"/>
                  <a:pt x="6296459" y="2283357"/>
                  <a:pt x="6309211" y="2320214"/>
                </a:cubicBezTo>
                <a:cubicBezTo>
                  <a:pt x="6307537" y="2355906"/>
                  <a:pt x="6302490" y="2394678"/>
                  <a:pt x="6300151" y="2417011"/>
                </a:cubicBezTo>
                <a:cubicBezTo>
                  <a:pt x="6292303" y="2426377"/>
                  <a:pt x="6304439" y="2456509"/>
                  <a:pt x="6295176" y="2454207"/>
                </a:cubicBezTo>
                <a:cubicBezTo>
                  <a:pt x="6299335" y="2464947"/>
                  <a:pt x="6297305" y="2476105"/>
                  <a:pt x="6293727" y="2487203"/>
                </a:cubicBezTo>
                <a:lnTo>
                  <a:pt x="6285477" y="2512282"/>
                </a:lnTo>
                <a:cubicBezTo>
                  <a:pt x="6285720" y="2512961"/>
                  <a:pt x="6285962" y="2513640"/>
                  <a:pt x="6286205" y="2514318"/>
                </a:cubicBezTo>
                <a:cubicBezTo>
                  <a:pt x="6292347" y="2534324"/>
                  <a:pt x="6298487" y="2554328"/>
                  <a:pt x="6304629" y="2574334"/>
                </a:cubicBezTo>
                <a:lnTo>
                  <a:pt x="6303842" y="2579877"/>
                </a:lnTo>
                <a:cubicBezTo>
                  <a:pt x="6303729" y="2585644"/>
                  <a:pt x="6304006" y="2603388"/>
                  <a:pt x="6303953" y="2608928"/>
                </a:cubicBezTo>
                <a:lnTo>
                  <a:pt x="6303530" y="2613111"/>
                </a:lnTo>
                <a:lnTo>
                  <a:pt x="6297474" y="2621996"/>
                </a:lnTo>
                <a:lnTo>
                  <a:pt x="6299263" y="2634265"/>
                </a:lnTo>
                <a:lnTo>
                  <a:pt x="6293065" y="2647237"/>
                </a:lnTo>
                <a:cubicBezTo>
                  <a:pt x="6294685" y="2648158"/>
                  <a:pt x="6296180" y="2649356"/>
                  <a:pt x="6297496" y="2650786"/>
                </a:cubicBezTo>
                <a:lnTo>
                  <a:pt x="6301708" y="2661993"/>
                </a:lnTo>
                <a:lnTo>
                  <a:pt x="6295884" y="2670949"/>
                </a:lnTo>
                <a:cubicBezTo>
                  <a:pt x="6304913" y="2672007"/>
                  <a:pt x="6294429" y="2681695"/>
                  <a:pt x="6291714" y="2690255"/>
                </a:cubicBezTo>
                <a:lnTo>
                  <a:pt x="6292327" y="2695683"/>
                </a:lnTo>
                <a:lnTo>
                  <a:pt x="6284410" y="2713964"/>
                </a:lnTo>
                <a:lnTo>
                  <a:pt x="6280410" y="2730175"/>
                </a:lnTo>
                <a:lnTo>
                  <a:pt x="6288082" y="2763497"/>
                </a:lnTo>
                <a:lnTo>
                  <a:pt x="6260924" y="3051539"/>
                </a:lnTo>
                <a:cubicBezTo>
                  <a:pt x="6251455" y="3165645"/>
                  <a:pt x="6222174" y="3216611"/>
                  <a:pt x="6210151" y="3335396"/>
                </a:cubicBezTo>
                <a:lnTo>
                  <a:pt x="6212034" y="3456509"/>
                </a:lnTo>
                <a:lnTo>
                  <a:pt x="6197490" y="3531827"/>
                </a:lnTo>
                <a:lnTo>
                  <a:pt x="6208018" y="3570877"/>
                </a:lnTo>
                <a:lnTo>
                  <a:pt x="6205920" y="3583849"/>
                </a:lnTo>
                <a:lnTo>
                  <a:pt x="6199616" y="3592763"/>
                </a:lnTo>
                <a:cubicBezTo>
                  <a:pt x="6191839" y="3613948"/>
                  <a:pt x="6196204" y="3641245"/>
                  <a:pt x="6181288" y="3653485"/>
                </a:cubicBezTo>
                <a:cubicBezTo>
                  <a:pt x="6178087" y="3659316"/>
                  <a:pt x="6176516" y="3664985"/>
                  <a:pt x="6175963" y="3670528"/>
                </a:cubicBezTo>
                <a:lnTo>
                  <a:pt x="6176722" y="3685990"/>
                </a:lnTo>
                <a:lnTo>
                  <a:pt x="6181549" y="3690283"/>
                </a:lnTo>
                <a:lnTo>
                  <a:pt x="6179476" y="3699787"/>
                </a:lnTo>
                <a:cubicBezTo>
                  <a:pt x="6179664" y="3700686"/>
                  <a:pt x="6179852" y="3701586"/>
                  <a:pt x="6180040" y="3702486"/>
                </a:cubicBezTo>
                <a:cubicBezTo>
                  <a:pt x="6181140" y="3707637"/>
                  <a:pt x="6182047" y="3712728"/>
                  <a:pt x="6182155" y="3717784"/>
                </a:cubicBezTo>
                <a:cubicBezTo>
                  <a:pt x="6156678" y="3711701"/>
                  <a:pt x="6178864" y="3759789"/>
                  <a:pt x="6158980" y="3746229"/>
                </a:cubicBezTo>
                <a:cubicBezTo>
                  <a:pt x="6144630" y="3780750"/>
                  <a:pt x="6117520" y="3867558"/>
                  <a:pt x="6096049" y="3924910"/>
                </a:cubicBezTo>
                <a:lnTo>
                  <a:pt x="6069712" y="3989353"/>
                </a:lnTo>
                <a:lnTo>
                  <a:pt x="6067330" y="4033899"/>
                </a:lnTo>
                <a:cubicBezTo>
                  <a:pt x="6065506" y="4070470"/>
                  <a:pt x="6063599" y="4110146"/>
                  <a:pt x="6061081" y="4142250"/>
                </a:cubicBezTo>
                <a:cubicBezTo>
                  <a:pt x="6055260" y="4200007"/>
                  <a:pt x="6045907" y="4278998"/>
                  <a:pt x="6042858" y="4329442"/>
                </a:cubicBezTo>
                <a:cubicBezTo>
                  <a:pt x="6038376" y="4381764"/>
                  <a:pt x="6036461" y="4433012"/>
                  <a:pt x="6034182" y="4456184"/>
                </a:cubicBezTo>
                <a:lnTo>
                  <a:pt x="6029178" y="4468478"/>
                </a:lnTo>
                <a:lnTo>
                  <a:pt x="6029974" y="4469862"/>
                </a:lnTo>
                <a:cubicBezTo>
                  <a:pt x="6031287" y="4476321"/>
                  <a:pt x="6030316" y="4480555"/>
                  <a:pt x="6028340" y="4483797"/>
                </a:cubicBezTo>
                <a:lnTo>
                  <a:pt x="6025168" y="4487091"/>
                </a:lnTo>
                <a:lnTo>
                  <a:pt x="6023164" y="4496728"/>
                </a:lnTo>
                <a:lnTo>
                  <a:pt x="6016839" y="4515918"/>
                </a:lnTo>
                <a:cubicBezTo>
                  <a:pt x="6017189" y="4517049"/>
                  <a:pt x="6017537" y="4518182"/>
                  <a:pt x="6017886" y="4519316"/>
                </a:cubicBezTo>
                <a:lnTo>
                  <a:pt x="6011819" y="4547957"/>
                </a:lnTo>
                <a:lnTo>
                  <a:pt x="6012791" y="4548262"/>
                </a:lnTo>
                <a:cubicBezTo>
                  <a:pt x="6014837" y="4549595"/>
                  <a:pt x="6016087" y="4551811"/>
                  <a:pt x="6015703" y="4555939"/>
                </a:cubicBezTo>
                <a:cubicBezTo>
                  <a:pt x="6031790" y="4548276"/>
                  <a:pt x="6021405" y="4557977"/>
                  <a:pt x="6018854" y="4570815"/>
                </a:cubicBezTo>
                <a:cubicBezTo>
                  <a:pt x="6021736" y="4583801"/>
                  <a:pt x="6030754" y="4622347"/>
                  <a:pt x="6033000" y="4633846"/>
                </a:cubicBezTo>
                <a:lnTo>
                  <a:pt x="6032325" y="4639816"/>
                </a:lnTo>
                <a:lnTo>
                  <a:pt x="6032549" y="4639923"/>
                </a:lnTo>
                <a:cubicBezTo>
                  <a:pt x="6032911" y="4641190"/>
                  <a:pt x="6032878" y="4643141"/>
                  <a:pt x="6032309" y="4646192"/>
                </a:cubicBezTo>
                <a:lnTo>
                  <a:pt x="6031095" y="4650706"/>
                </a:lnTo>
                <a:lnTo>
                  <a:pt x="6029786" y="4662290"/>
                </a:lnTo>
                <a:cubicBezTo>
                  <a:pt x="6030161" y="4663587"/>
                  <a:pt x="6030536" y="4664883"/>
                  <a:pt x="6030911" y="4666180"/>
                </a:cubicBezTo>
                <a:lnTo>
                  <a:pt x="6033630" y="4667585"/>
                </a:lnTo>
                <a:lnTo>
                  <a:pt x="6033189" y="4668660"/>
                </a:lnTo>
                <a:cubicBezTo>
                  <a:pt x="6027286" y="4676831"/>
                  <a:pt x="6019767" y="4679345"/>
                  <a:pt x="6038764" y="4689807"/>
                </a:cubicBezTo>
                <a:cubicBezTo>
                  <a:pt x="6028616" y="4708535"/>
                  <a:pt x="6040474" y="4712235"/>
                  <a:pt x="6042217" y="4737890"/>
                </a:cubicBezTo>
                <a:cubicBezTo>
                  <a:pt x="6033362" y="4748600"/>
                  <a:pt x="6035273" y="4757223"/>
                  <a:pt x="6040543" y="4765657"/>
                </a:cubicBezTo>
                <a:cubicBezTo>
                  <a:pt x="6034416" y="4790618"/>
                  <a:pt x="6040696" y="4813399"/>
                  <a:pt x="6039956" y="4841463"/>
                </a:cubicBezTo>
                <a:lnTo>
                  <a:pt x="6057123" y="4969863"/>
                </a:lnTo>
                <a:lnTo>
                  <a:pt x="6055039" y="4974028"/>
                </a:lnTo>
                <a:cubicBezTo>
                  <a:pt x="6053860" y="4976933"/>
                  <a:pt x="6053409" y="4978909"/>
                  <a:pt x="6053462" y="4980318"/>
                </a:cubicBezTo>
                <a:lnTo>
                  <a:pt x="6053643" y="4980501"/>
                </a:lnTo>
                <a:lnTo>
                  <a:pt x="6051733" y="4986338"/>
                </a:lnTo>
                <a:lnTo>
                  <a:pt x="6049602" y="4991296"/>
                </a:lnTo>
                <a:cubicBezTo>
                  <a:pt x="6058123" y="5019829"/>
                  <a:pt x="6066643" y="5048361"/>
                  <a:pt x="6075165" y="5076895"/>
                </a:cubicBezTo>
                <a:lnTo>
                  <a:pt x="6073751" y="5081568"/>
                </a:lnTo>
                <a:cubicBezTo>
                  <a:pt x="6073034" y="5084748"/>
                  <a:pt x="6072888" y="5086810"/>
                  <a:pt x="6073150" y="5088173"/>
                </a:cubicBezTo>
                <a:lnTo>
                  <a:pt x="6073355" y="5088300"/>
                </a:lnTo>
                <a:lnTo>
                  <a:pt x="6072362" y="5094558"/>
                </a:lnTo>
                <a:cubicBezTo>
                  <a:pt x="6070184" y="5105196"/>
                  <a:pt x="6067588" y="5115626"/>
                  <a:pt x="6064726" y="5125620"/>
                </a:cubicBezTo>
                <a:cubicBezTo>
                  <a:pt x="6063568" y="5154527"/>
                  <a:pt x="6065189" y="5244020"/>
                  <a:pt x="6065415" y="5268004"/>
                </a:cubicBezTo>
                <a:cubicBezTo>
                  <a:pt x="6065637" y="5268513"/>
                  <a:pt x="6065860" y="5269021"/>
                  <a:pt x="6066081" y="5269530"/>
                </a:cubicBezTo>
                <a:lnTo>
                  <a:pt x="6043407" y="5390941"/>
                </a:lnTo>
                <a:cubicBezTo>
                  <a:pt x="6032545" y="5438194"/>
                  <a:pt x="6020942" y="5465286"/>
                  <a:pt x="6025377" y="5539927"/>
                </a:cubicBezTo>
                <a:cubicBezTo>
                  <a:pt x="6019787" y="5610775"/>
                  <a:pt x="6013913" y="5740573"/>
                  <a:pt x="6010052" y="5791594"/>
                </a:cubicBezTo>
                <a:cubicBezTo>
                  <a:pt x="5989401" y="5787060"/>
                  <a:pt x="6018524" y="5849672"/>
                  <a:pt x="5994220" y="5855206"/>
                </a:cubicBezTo>
                <a:cubicBezTo>
                  <a:pt x="5995282" y="5860240"/>
                  <a:pt x="5980598" y="5868910"/>
                  <a:pt x="5982580" y="5873582"/>
                </a:cubicBezTo>
                <a:cubicBezTo>
                  <a:pt x="5982922" y="5874401"/>
                  <a:pt x="5983265" y="5875218"/>
                  <a:pt x="5983608" y="5876037"/>
                </a:cubicBezTo>
                <a:lnTo>
                  <a:pt x="5983535" y="5886534"/>
                </a:lnTo>
                <a:lnTo>
                  <a:pt x="5988737" y="5888644"/>
                </a:lnTo>
                <a:cubicBezTo>
                  <a:pt x="5989948" y="5893707"/>
                  <a:pt x="5991159" y="5898769"/>
                  <a:pt x="5992371" y="5903832"/>
                </a:cubicBezTo>
                <a:cubicBezTo>
                  <a:pt x="5992924" y="5909651"/>
                  <a:pt x="5992578" y="5916068"/>
                  <a:pt x="5990780" y="5923391"/>
                </a:cubicBezTo>
                <a:cubicBezTo>
                  <a:pt x="5975822" y="5948880"/>
                  <a:pt x="6013580" y="5981626"/>
                  <a:pt x="5993870" y="6013205"/>
                </a:cubicBezTo>
                <a:cubicBezTo>
                  <a:pt x="5988486" y="6024901"/>
                  <a:pt x="5991718" y="6066777"/>
                  <a:pt x="5997673" y="6074018"/>
                </a:cubicBezTo>
                <a:cubicBezTo>
                  <a:pt x="5998007" y="6081731"/>
                  <a:pt x="6007861" y="6126985"/>
                  <a:pt x="6014840" y="6130837"/>
                </a:cubicBezTo>
                <a:cubicBezTo>
                  <a:pt x="6022998" y="6137057"/>
                  <a:pt x="5999420" y="6156330"/>
                  <a:pt x="6010704" y="6152982"/>
                </a:cubicBezTo>
                <a:cubicBezTo>
                  <a:pt x="6008682" y="6186619"/>
                  <a:pt x="6039938" y="6191636"/>
                  <a:pt x="6038294" y="6221100"/>
                </a:cubicBezTo>
                <a:cubicBezTo>
                  <a:pt x="6039643" y="6222126"/>
                  <a:pt x="6046356" y="6257468"/>
                  <a:pt x="6052331" y="6287550"/>
                </a:cubicBezTo>
                <a:cubicBezTo>
                  <a:pt x="6058307" y="6317632"/>
                  <a:pt x="6082079" y="6391312"/>
                  <a:pt x="6074143" y="6401595"/>
                </a:cubicBezTo>
                <a:cubicBezTo>
                  <a:pt x="6074931" y="6423902"/>
                  <a:pt x="6059614" y="6432919"/>
                  <a:pt x="6060199" y="6487110"/>
                </a:cubicBezTo>
                <a:cubicBezTo>
                  <a:pt x="6075583" y="6574474"/>
                  <a:pt x="6076150" y="6553611"/>
                  <a:pt x="6081156" y="6588589"/>
                </a:cubicBezTo>
                <a:cubicBezTo>
                  <a:pt x="6102088" y="6637976"/>
                  <a:pt x="6067660" y="6687723"/>
                  <a:pt x="6114944" y="6769963"/>
                </a:cubicBezTo>
                <a:cubicBezTo>
                  <a:pt x="6130462" y="6819284"/>
                  <a:pt x="6119243" y="6817955"/>
                  <a:pt x="6128950" y="6835814"/>
                </a:cubicBezTo>
                <a:lnTo>
                  <a:pt x="6132536" y="6858000"/>
                </a:lnTo>
                <a:lnTo>
                  <a:pt x="4789511" y="6858000"/>
                </a:lnTo>
                <a:lnTo>
                  <a:pt x="1866294" y="6858000"/>
                </a:lnTo>
                <a:lnTo>
                  <a:pt x="1705866" y="6858000"/>
                </a:lnTo>
                <a:lnTo>
                  <a:pt x="1343025" y="6858000"/>
                </a:lnTo>
                <a:lnTo>
                  <a:pt x="523269" y="6858000"/>
                </a:lnTo>
                <a:lnTo>
                  <a:pt x="362841"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 name="Content Placeholder 1">
            <a:extLst>
              <a:ext uri="{FF2B5EF4-FFF2-40B4-BE49-F238E27FC236}">
                <a16:creationId xmlns:a16="http://schemas.microsoft.com/office/drawing/2014/main" id="{0511D49D-7AA4-067E-5E9D-7E2BB2906A3A}"/>
              </a:ext>
            </a:extLst>
          </p:cNvPr>
          <p:cNvSpPr txBox="1">
            <a:spLocks/>
          </p:cNvSpPr>
          <p:nvPr/>
        </p:nvSpPr>
        <p:spPr>
          <a:xfrm>
            <a:off x="1137034" y="609600"/>
            <a:ext cx="4784796" cy="1330840"/>
          </a:xfr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ct val="0"/>
              </a:spcBef>
              <a:spcAft>
                <a:spcPts val="600"/>
              </a:spcAft>
              <a:buClrTx/>
              <a:buSzTx/>
              <a:buFont typeface="Arial" panose="020B0604020202020204" pitchFamily="34" charset="0"/>
              <a:buNone/>
              <a:tabLst/>
              <a:defRPr/>
            </a:pPr>
            <a:r>
              <a:rPr kumimoji="0" lang="en-US" sz="4400" b="0" i="0" u="none" strike="noStrike" kern="1200" cap="none" spc="0" normalizeH="0" baseline="0" noProof="0" dirty="0">
                <a:ln>
                  <a:noFill/>
                </a:ln>
                <a:solidFill>
                  <a:prstClr val="black"/>
                </a:solidFill>
                <a:effectLst/>
                <a:uLnTx/>
                <a:uFillTx/>
                <a:latin typeface="Calibri Light" panose="020F0302020204030204"/>
                <a:ea typeface="+mn-ea"/>
                <a:cs typeface="+mn-cs"/>
              </a:rPr>
              <a:t>EFP Liner Collapse</a:t>
            </a:r>
          </a:p>
        </p:txBody>
      </p:sp>
      <p:sp>
        <p:nvSpPr>
          <p:cNvPr id="16" name="TextBox 15">
            <a:extLst>
              <a:ext uri="{FF2B5EF4-FFF2-40B4-BE49-F238E27FC236}">
                <a16:creationId xmlns:a16="http://schemas.microsoft.com/office/drawing/2014/main" id="{A9BE506E-E191-72B8-2186-70D23DEE46F5}"/>
              </a:ext>
            </a:extLst>
          </p:cNvPr>
          <p:cNvSpPr txBox="1"/>
          <p:nvPr/>
        </p:nvSpPr>
        <p:spPr>
          <a:xfrm>
            <a:off x="440871" y="1812472"/>
            <a:ext cx="5655129" cy="4290216"/>
          </a:xfrm>
        </p:spPr>
        <p:txBody>
          <a:bodyPr vert="horz" lIns="91440" tIns="45720" rIns="91440" bIns="45720" rtlCol="0">
            <a:normAutofit/>
          </a:bodyPr>
          <a:lstStyle/>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rPr>
              <a:t>This is the Misnay-Schardin Effect</a:t>
            </a:r>
          </a:p>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rPr>
              <a:t>Wide angle cones and other liner shapes such as plates or dishes do not jet, but give, instead, an EFP, sometimes called a self-forging fragment (SFF). </a:t>
            </a:r>
          </a:p>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rPr>
              <a:t>The fragment or slug forms by plastic flow and has a velocity or around 1 – 3 km/s. Target penetration is much less than a shaped charge jet but hole diameter is larger with more armour backspall. Liner does not separate into high velocity jet and low velocity slug; it simply folds into a single fragment.</a:t>
            </a:r>
          </a:p>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rPr>
              <a:t>In general, the thinner the liner the higher the slug velocity</a:t>
            </a:r>
          </a:p>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rPr>
              <a:t>Stand-off can be up to 1000 CD! Frequently used for OTA, side attack and belly attack where armour is usually weakest.</a:t>
            </a:r>
          </a:p>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90000"/>
              </a:lnSpc>
              <a:spcBef>
                <a:spcPts val="0"/>
              </a:spcBef>
              <a:spcAft>
                <a:spcPts val="600"/>
              </a:spcAft>
              <a:buClrTx/>
              <a:buSzTx/>
              <a:buFontTx/>
              <a:buNone/>
              <a:tabLst/>
              <a:defRPr/>
            </a:pPr>
            <a:r>
              <a:rPr kumimoji="0" lang="en-US" sz="1600" b="0" i="1" u="none" strike="noStrike" kern="1200" cap="none" spc="0" normalizeH="0" baseline="0" noProof="0" dirty="0">
                <a:ln>
                  <a:noFill/>
                </a:ln>
                <a:solidFill>
                  <a:prstClr val="black"/>
                </a:solidFill>
                <a:effectLst/>
                <a:uLnTx/>
                <a:uFillTx/>
                <a:latin typeface="Calibri" panose="020F0502020204030204"/>
                <a:ea typeface="+mn-ea"/>
                <a:cs typeface="+mn-cs"/>
              </a:rPr>
              <a:t>Note: Slide </a:t>
            </a:r>
            <a:r>
              <a:rPr lang="en-US" sz="1600" i="1" dirty="0">
                <a:solidFill>
                  <a:prstClr val="black"/>
                </a:solidFill>
                <a:latin typeface="Calibri" panose="020F0502020204030204"/>
              </a:rPr>
              <a:t>81</a:t>
            </a:r>
            <a:r>
              <a:rPr kumimoji="0" lang="en-US" sz="1600" b="0" i="1" u="none" strike="noStrike" kern="1200" cap="none" spc="0" normalizeH="0" baseline="0" noProof="0" dirty="0">
                <a:ln>
                  <a:noFill/>
                </a:ln>
                <a:solidFill>
                  <a:prstClr val="black"/>
                </a:solidFill>
                <a:effectLst/>
                <a:uLnTx/>
                <a:uFillTx/>
                <a:latin typeface="Calibri" panose="020F0502020204030204"/>
                <a:ea typeface="+mn-ea"/>
                <a:cs typeface="+mn-cs"/>
              </a:rPr>
              <a:t>, which stated that after 14CD stand-off a shaped charge is nugatory in armour attack</a:t>
            </a:r>
          </a:p>
        </p:txBody>
      </p:sp>
      <p:pic>
        <p:nvPicPr>
          <p:cNvPr id="4" name="Picture 3" descr="Diagram&#10;&#10;Description automatically generated">
            <a:extLst>
              <a:ext uri="{FF2B5EF4-FFF2-40B4-BE49-F238E27FC236}">
                <a16:creationId xmlns:a16="http://schemas.microsoft.com/office/drawing/2014/main" id="{73B14D25-C333-8BF5-1009-2C3A5DD57006}"/>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6880610" y="2060267"/>
            <a:ext cx="4737650" cy="2759680"/>
          </a:xfrm>
          <a:prstGeom prst="rect">
            <a:avLst/>
          </a:prstGeom>
        </p:spPr>
      </p:pic>
      <p:sp>
        <p:nvSpPr>
          <p:cNvPr id="6" name="Content Placeholder 4">
            <a:extLst>
              <a:ext uri="{FF2B5EF4-FFF2-40B4-BE49-F238E27FC236}">
                <a16:creationId xmlns:a16="http://schemas.microsoft.com/office/drawing/2014/main" id="{53755EAC-D5DF-EA49-C296-DD8FD726688B}"/>
              </a:ext>
            </a:extLst>
          </p:cNvPr>
          <p:cNvSpPr txBox="1">
            <a:spLocks/>
          </p:cNvSpPr>
          <p:nvPr/>
        </p:nvSpPr>
        <p:spPr>
          <a:xfrm>
            <a:off x="6002912" y="1496504"/>
            <a:ext cx="6189088" cy="3864989"/>
          </a:xfrm>
          <a:prstGeom prst="rect">
            <a:avLst/>
          </a:prstGeom>
        </p:spPr>
        <p:txBody>
          <a:bodyPr vert="horz" wrap="squar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US" sz="24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93672602"/>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19">
            <a:extLst>
              <a:ext uri="{FF2B5EF4-FFF2-40B4-BE49-F238E27FC236}">
                <a16:creationId xmlns:a16="http://schemas.microsoft.com/office/drawing/2014/main" id="{2151139A-886F-4B97-8815-729AD3831B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7" name="Rectangle 21">
            <a:extLst>
              <a:ext uri="{FF2B5EF4-FFF2-40B4-BE49-F238E27FC236}">
                <a16:creationId xmlns:a16="http://schemas.microsoft.com/office/drawing/2014/main" id="{AB5E08C4-8CDD-4623-A5B8-E998C6DEE3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492"/>
            <a:ext cx="12191998" cy="1575955"/>
          </a:xfrm>
          <a:prstGeom prst="rect">
            <a:avLst/>
          </a:prstGeom>
          <a:gradFill>
            <a:gsLst>
              <a:gs pos="0">
                <a:schemeClr val="accent1">
                  <a:lumMod val="50000"/>
                </a:scheme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4" name="Rectangle 23">
            <a:extLst>
              <a:ext uri="{FF2B5EF4-FFF2-40B4-BE49-F238E27FC236}">
                <a16:creationId xmlns:a16="http://schemas.microsoft.com/office/drawing/2014/main" id="{15F33878-D502-4FFA-8ACE-F2AECDB2A2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35"/>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6" name="Rectangle 25">
            <a:extLst>
              <a:ext uri="{FF2B5EF4-FFF2-40B4-BE49-F238E27FC236}">
                <a16:creationId xmlns:a16="http://schemas.microsoft.com/office/drawing/2014/main" id="{D3539FEE-81D3-4406-802E-60B20B16F4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8" y="-5307777"/>
            <a:ext cx="1576446" cy="12192001"/>
          </a:xfrm>
          <a:prstGeom prst="rect">
            <a:avLst/>
          </a:prstGeom>
          <a:gradFill>
            <a:gsLst>
              <a:gs pos="16000">
                <a:srgbClr val="000000">
                  <a:alpha val="0"/>
                </a:srgbClr>
              </a:gs>
              <a:gs pos="99000">
                <a:srgbClr val="000000">
                  <a:alpha val="87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8" name="Rectangle 27">
            <a:extLst>
              <a:ext uri="{FF2B5EF4-FFF2-40B4-BE49-F238E27FC236}">
                <a16:creationId xmlns:a16="http://schemas.microsoft.com/office/drawing/2014/main" id="{DC701763-729E-462F-A5A8-E0DEFEB1E2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25434" y="986"/>
            <a:ext cx="4303422" cy="1575461"/>
          </a:xfrm>
          <a:prstGeom prst="rect">
            <a:avLst/>
          </a:prstGeom>
          <a:gradFill>
            <a:gsLst>
              <a:gs pos="0">
                <a:schemeClr val="accent1">
                  <a:alpha val="17000"/>
                </a:schemeClr>
              </a:gs>
              <a:gs pos="74000">
                <a:schemeClr val="accent1">
                  <a:lumMod val="5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 name="Content Placeholder 1">
            <a:extLst>
              <a:ext uri="{FF2B5EF4-FFF2-40B4-BE49-F238E27FC236}">
                <a16:creationId xmlns:a16="http://schemas.microsoft.com/office/drawing/2014/main" id="{0511D49D-7AA4-067E-5E9D-7E2BB2906A3A}"/>
              </a:ext>
            </a:extLst>
          </p:cNvPr>
          <p:cNvSpPr txBox="1">
            <a:spLocks/>
          </p:cNvSpPr>
          <p:nvPr/>
        </p:nvSpPr>
        <p:spPr>
          <a:xfrm>
            <a:off x="699714" y="353160"/>
            <a:ext cx="7091300" cy="898581"/>
          </a:xfrm>
        </p:spPr>
        <p:txBody>
          <a:bodyPr vert="horz" lIns="91440" tIns="45720" rIns="91440" bIns="45720" rtlCol="0" anchor="ctr" anchorCtr="0">
            <a:normAutofit fontScale="85000" lnSpcReduction="20000"/>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ct val="0"/>
              </a:spcBef>
              <a:spcAft>
                <a:spcPts val="600"/>
              </a:spcAft>
              <a:buClrTx/>
              <a:buSzTx/>
              <a:buFont typeface="Arial" panose="020B0604020202020204" pitchFamily="34" charset="0"/>
              <a:buNone/>
              <a:tabLst/>
              <a:defRPr/>
            </a:pPr>
            <a:r>
              <a:rPr kumimoji="0" lang="en-US" sz="4000" b="0" i="0" u="none" strike="noStrike" kern="1200" cap="none" spc="0" normalizeH="0" baseline="0" noProof="0" dirty="0">
                <a:ln>
                  <a:noFill/>
                </a:ln>
                <a:solidFill>
                  <a:srgbClr val="FFFFFF"/>
                </a:solidFill>
                <a:effectLst/>
                <a:uLnTx/>
                <a:uFillTx/>
                <a:latin typeface="Calibri Light" panose="020F0302020204030204"/>
                <a:ea typeface="+mn-ea"/>
                <a:cs typeface="+mn-cs"/>
              </a:rPr>
              <a:t>Effect of cone angle on jet / slug formation</a:t>
            </a:r>
          </a:p>
        </p:txBody>
      </p:sp>
      <p:sp>
        <p:nvSpPr>
          <p:cNvPr id="6" name="Content Placeholder 4">
            <a:extLst>
              <a:ext uri="{FF2B5EF4-FFF2-40B4-BE49-F238E27FC236}">
                <a16:creationId xmlns:a16="http://schemas.microsoft.com/office/drawing/2014/main" id="{53755EAC-D5DF-EA49-C296-DD8FD726688B}"/>
              </a:ext>
            </a:extLst>
          </p:cNvPr>
          <p:cNvSpPr txBox="1">
            <a:spLocks/>
          </p:cNvSpPr>
          <p:nvPr/>
        </p:nvSpPr>
        <p:spPr>
          <a:xfrm>
            <a:off x="6002912" y="1496504"/>
            <a:ext cx="6189088" cy="3864989"/>
          </a:xfrm>
          <a:prstGeom prst="rect">
            <a:avLst/>
          </a:prstGeom>
        </p:spPr>
        <p:txBody>
          <a:bodyPr vert="horz" wrap="squar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US" sz="24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4" name="Picture 3" descr="Chart&#10;&#10;Description automatically generated">
            <a:extLst>
              <a:ext uri="{FF2B5EF4-FFF2-40B4-BE49-F238E27FC236}">
                <a16:creationId xmlns:a16="http://schemas.microsoft.com/office/drawing/2014/main" id="{020836AF-DAB6-49A3-72DE-80A3164F3F4D}"/>
              </a:ext>
            </a:extLst>
          </p:cNvPr>
          <p:cNvPicPr>
            <a:picLocks noChangeAspect="1"/>
          </p:cNvPicPr>
          <p:nvPr/>
        </p:nvPicPr>
        <p:blipFill>
          <a:blip r:embed="rId3"/>
          <a:stretch>
            <a:fillRect/>
          </a:stretch>
        </p:blipFill>
        <p:spPr>
          <a:xfrm>
            <a:off x="6384471" y="1688868"/>
            <a:ext cx="4702629" cy="4909663"/>
          </a:xfrm>
          <a:prstGeom prst="rect">
            <a:avLst/>
          </a:prstGeom>
        </p:spPr>
      </p:pic>
      <p:sp>
        <p:nvSpPr>
          <p:cNvPr id="7" name="TextBox 6">
            <a:extLst>
              <a:ext uri="{FF2B5EF4-FFF2-40B4-BE49-F238E27FC236}">
                <a16:creationId xmlns:a16="http://schemas.microsoft.com/office/drawing/2014/main" id="{12A7B0D0-EBF3-5812-B464-E28452C03A8B}"/>
              </a:ext>
            </a:extLst>
          </p:cNvPr>
          <p:cNvSpPr txBox="1"/>
          <p:nvPr/>
        </p:nvSpPr>
        <p:spPr>
          <a:xfrm>
            <a:off x="440871" y="1998592"/>
            <a:ext cx="5655129" cy="4290216"/>
          </a:xfrm>
        </p:spPr>
        <p:txBody>
          <a:bodyPr vert="horz" lIns="91440" tIns="45720" rIns="91440" bIns="45720" rtlCol="0">
            <a:normAutofit fontScale="92500" lnSpcReduction="10000"/>
          </a:bodyPr>
          <a:lstStyle/>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As the apex angle of the cone increases, so does the tendency to form a high velocity slug as opposed to a coherent jet. The graph shows the velocity effects on jet tip and slug as the angle increases for a copper liner. As can be seen, at about 140 degrees the two masses of jet and slug do not separate and only a high velocity slug is formed. </a:t>
            </a:r>
          </a:p>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The bending and collapsing process is not always easily achieved to produce a small cylindrical fragment (high KED) to attack armour. Explosive formation of the fragment is influenced by liner shape, liner wall thickness, liner material and strength of detonation wave.</a:t>
            </a:r>
          </a:p>
        </p:txBody>
      </p:sp>
    </p:spTree>
    <p:extLst>
      <p:ext uri="{BB962C8B-B14F-4D97-AF65-F5344CB8AC3E}">
        <p14:creationId xmlns:p14="http://schemas.microsoft.com/office/powerpoint/2010/main" val="1032262196"/>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88333BA-AE6E-427A-9B16-A39C8073F4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F98ED85F-DCEE-4B50-802E-71A6E3E12B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bg1"/>
          </a:solidFill>
          <a:ln w="127000" cap="sq" cmpd="thinThick">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1">
            <a:extLst>
              <a:ext uri="{FF2B5EF4-FFF2-40B4-BE49-F238E27FC236}">
                <a16:creationId xmlns:a16="http://schemas.microsoft.com/office/drawing/2014/main" id="{0511D49D-7AA4-067E-5E9D-7E2BB2906A3A}"/>
              </a:ext>
            </a:extLst>
          </p:cNvPr>
          <p:cNvSpPr txBox="1">
            <a:spLocks/>
          </p:cNvSpPr>
          <p:nvPr/>
        </p:nvSpPr>
        <p:spPr>
          <a:xfrm>
            <a:off x="838200" y="631825"/>
            <a:ext cx="10515600" cy="1325563"/>
          </a:xfrm>
          <a:prstGeom prst="rect">
            <a:avLst/>
          </a:prstGeo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ct val="0"/>
              </a:spcBef>
              <a:spcAft>
                <a:spcPts val="600"/>
              </a:spcAft>
              <a:buClrTx/>
              <a:buSzTx/>
              <a:buFont typeface="Arial" panose="020B0604020202020204" pitchFamily="34" charset="0"/>
              <a:buNone/>
              <a:tabLst/>
              <a:defRPr/>
            </a:pPr>
            <a:r>
              <a:rPr kumimoji="0" lang="en-US" sz="4400" b="0" i="0" u="none" strike="noStrike" kern="1200" cap="none" spc="0" normalizeH="0" baseline="0" noProof="0">
                <a:ln>
                  <a:noFill/>
                </a:ln>
                <a:solidFill>
                  <a:prstClr val="black"/>
                </a:solidFill>
                <a:effectLst/>
                <a:uLnTx/>
                <a:uFillTx/>
                <a:latin typeface="Calibri Light" panose="020F0302020204030204"/>
                <a:ea typeface="+mn-ea"/>
                <a:cs typeface="+mn-cs"/>
              </a:rPr>
              <a:t>Penetration Mechanics Summary</a:t>
            </a:r>
          </a:p>
        </p:txBody>
      </p:sp>
      <p:sp>
        <p:nvSpPr>
          <p:cNvPr id="2" name="TextBox 1">
            <a:extLst>
              <a:ext uri="{FF2B5EF4-FFF2-40B4-BE49-F238E27FC236}">
                <a16:creationId xmlns:a16="http://schemas.microsoft.com/office/drawing/2014/main" id="{4E260B05-BBDC-DB84-BC4C-E18B60015561}"/>
              </a:ext>
            </a:extLst>
          </p:cNvPr>
          <p:cNvSpPr txBox="1"/>
          <p:nvPr/>
        </p:nvSpPr>
        <p:spPr>
          <a:xfrm>
            <a:off x="838200" y="2057400"/>
            <a:ext cx="10515600" cy="3871762"/>
          </a:xfrm>
          <a:prstGeom prst="rect">
            <a:avLst/>
          </a:prstGeom>
        </p:spPr>
        <p:txBody>
          <a:bodyPr vert="horz" lIns="91440" tIns="45720" rIns="91440" bIns="45720" rtlCol="0">
            <a:normAutofit lnSpcReduction="10000"/>
          </a:bodyPr>
          <a:lstStyle/>
          <a:p>
            <a:pPr marL="28575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1900" b="0" i="0" u="none" strike="noStrike" kern="1200" cap="none" spc="0" normalizeH="0" baseline="0" noProof="0" dirty="0">
                <a:ln>
                  <a:noFill/>
                </a:ln>
                <a:solidFill>
                  <a:prstClr val="black"/>
                </a:solidFill>
                <a:effectLst/>
                <a:uLnTx/>
                <a:uFillTx/>
                <a:latin typeface="Calibri" panose="020F0502020204030204"/>
                <a:ea typeface="+mn-ea"/>
                <a:cs typeface="+mn-cs"/>
              </a:rPr>
              <a:t>It is all about material properties and kinetic energy density for attack of </a:t>
            </a:r>
            <a:r>
              <a:rPr kumimoji="0" lang="en-US" sz="1900" b="0" i="0" u="none" strike="noStrike" kern="1200" cap="none" spc="0" normalizeH="0" baseline="0" noProof="0" dirty="0" err="1">
                <a:ln>
                  <a:noFill/>
                </a:ln>
                <a:solidFill>
                  <a:prstClr val="black"/>
                </a:solidFill>
                <a:effectLst/>
                <a:uLnTx/>
                <a:uFillTx/>
                <a:latin typeface="Calibri" panose="020F0502020204030204"/>
                <a:ea typeface="+mn-ea"/>
                <a:cs typeface="+mn-cs"/>
              </a:rPr>
              <a:t>armour</a:t>
            </a:r>
            <a:endParaRPr kumimoji="0" lang="en-US" sz="19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28575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1900" b="0" i="0" u="none" strike="noStrike" kern="1200" cap="none" spc="0" normalizeH="0" baseline="0" noProof="0" dirty="0">
                <a:ln>
                  <a:noFill/>
                </a:ln>
                <a:solidFill>
                  <a:prstClr val="black"/>
                </a:solidFill>
                <a:effectLst/>
                <a:uLnTx/>
                <a:uFillTx/>
                <a:latin typeface="Calibri" panose="020F0502020204030204"/>
                <a:ea typeface="+mn-ea"/>
                <a:cs typeface="+mn-cs"/>
              </a:rPr>
              <a:t>Sub-hydrodynamic, transition and hydrodynamic penetration</a:t>
            </a:r>
          </a:p>
          <a:p>
            <a:pPr marL="28575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1900" b="0" i="0" u="none" strike="noStrike" kern="1200" cap="none" spc="0" normalizeH="0" baseline="0" noProof="0" dirty="0">
                <a:ln>
                  <a:noFill/>
                </a:ln>
                <a:solidFill>
                  <a:prstClr val="black"/>
                </a:solidFill>
                <a:effectLst/>
                <a:uLnTx/>
                <a:uFillTx/>
                <a:latin typeface="Calibri" panose="020F0502020204030204"/>
                <a:ea typeface="+mn-ea"/>
                <a:cs typeface="+mn-cs"/>
              </a:rPr>
              <a:t>De </a:t>
            </a:r>
            <a:r>
              <a:rPr kumimoji="0" lang="en-US" sz="1900" b="0" i="0" u="none" strike="noStrike" kern="1200" cap="none" spc="0" normalizeH="0" baseline="0" noProof="0" dirty="0" err="1">
                <a:ln>
                  <a:noFill/>
                </a:ln>
                <a:solidFill>
                  <a:prstClr val="black"/>
                </a:solidFill>
                <a:effectLst/>
                <a:uLnTx/>
                <a:uFillTx/>
                <a:latin typeface="Calibri" panose="020F0502020204030204"/>
                <a:ea typeface="+mn-ea"/>
                <a:cs typeface="+mn-cs"/>
              </a:rPr>
              <a:t>Marre</a:t>
            </a:r>
            <a:r>
              <a:rPr kumimoji="0" lang="en-US" sz="1900" b="0" i="0" u="none" strike="noStrike" kern="1200" cap="none" spc="0" normalizeH="0" baseline="0" noProof="0" dirty="0">
                <a:ln>
                  <a:noFill/>
                </a:ln>
                <a:solidFill>
                  <a:prstClr val="black"/>
                </a:solidFill>
                <a:effectLst/>
                <a:uLnTx/>
                <a:uFillTx/>
                <a:latin typeface="Calibri" panose="020F0502020204030204"/>
                <a:ea typeface="+mn-ea"/>
                <a:cs typeface="+mn-cs"/>
              </a:rPr>
              <a:t> for sub-hydrodynamic</a:t>
            </a:r>
          </a:p>
          <a:p>
            <a:pPr marL="28575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1900" b="0" i="0" u="none" strike="noStrike" kern="1200" cap="none" spc="0" normalizeH="0" baseline="0" noProof="0" dirty="0">
                <a:ln>
                  <a:noFill/>
                </a:ln>
                <a:solidFill>
                  <a:prstClr val="black"/>
                </a:solidFill>
                <a:effectLst/>
                <a:uLnTx/>
                <a:uFillTx/>
                <a:latin typeface="Calibri" panose="020F0502020204030204"/>
                <a:ea typeface="+mn-ea"/>
                <a:cs typeface="+mn-cs"/>
              </a:rPr>
              <a:t>A KE round relies on KED to overmatch the mechanical properties of the target and is resistant to counter measures - L/D, nose  shape and adiabatic shear</a:t>
            </a:r>
          </a:p>
          <a:p>
            <a:pPr marL="28575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1900" b="0" i="0" u="none" strike="noStrike" kern="1200" cap="none" spc="0" normalizeH="0" baseline="0" noProof="0" dirty="0">
                <a:ln>
                  <a:noFill/>
                </a:ln>
                <a:solidFill>
                  <a:prstClr val="black"/>
                </a:solidFill>
                <a:effectLst/>
                <a:uLnTx/>
                <a:uFillTx/>
                <a:latin typeface="Calibri" panose="020F0502020204030204"/>
                <a:ea typeface="+mn-ea"/>
                <a:cs typeface="+mn-cs"/>
              </a:rPr>
              <a:t>A shaped charge relies on directed energy to form a jet and slug with a velocity gradient from 8000m/s to 1500m/s. Penetration in RHA can reach 8CD with a stand-off of 2-4CD</a:t>
            </a:r>
          </a:p>
          <a:p>
            <a:pPr marL="28575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1900" b="0" i="0" u="none" strike="noStrike" kern="1200" cap="none" spc="0" normalizeH="0" baseline="0" noProof="0" dirty="0">
                <a:ln>
                  <a:noFill/>
                </a:ln>
                <a:solidFill>
                  <a:prstClr val="black"/>
                </a:solidFill>
                <a:effectLst/>
                <a:uLnTx/>
                <a:uFillTx/>
                <a:latin typeface="Calibri" panose="020F0502020204030204"/>
                <a:ea typeface="+mn-ea"/>
                <a:cs typeface="+mn-cs"/>
              </a:rPr>
              <a:t>A shaped charge is susceptible to N/ERA counter measures and is an EFP from 14CD stand-off</a:t>
            </a:r>
          </a:p>
          <a:p>
            <a:pPr marL="28575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1900" b="0" i="0" u="none" strike="noStrike" kern="1200" cap="none" spc="0" normalizeH="0" baseline="0" noProof="0" dirty="0">
                <a:ln>
                  <a:noFill/>
                </a:ln>
                <a:solidFill>
                  <a:prstClr val="black"/>
                </a:solidFill>
                <a:effectLst/>
                <a:uLnTx/>
                <a:uFillTx/>
                <a:latin typeface="Calibri" panose="020F0502020204030204"/>
                <a:ea typeface="+mn-ea"/>
                <a:cs typeface="+mn-cs"/>
              </a:rPr>
              <a:t>An EFP produces a single high velocity slug (up to 3000m/s) with an ideal L/D ratio of 3</a:t>
            </a:r>
          </a:p>
          <a:p>
            <a:pPr marL="28575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1900" b="0" i="0" u="none" strike="noStrike" kern="1200" cap="none" spc="0" normalizeH="0" baseline="0" noProof="0" dirty="0">
                <a:ln>
                  <a:noFill/>
                </a:ln>
                <a:solidFill>
                  <a:prstClr val="black"/>
                </a:solidFill>
                <a:effectLst/>
                <a:uLnTx/>
                <a:uFillTx/>
                <a:latin typeface="Calibri" panose="020F0502020204030204"/>
                <a:ea typeface="+mn-ea"/>
                <a:cs typeface="+mn-cs"/>
              </a:rPr>
              <a:t>The impact velocity is orders of magnitude less than a shaped charge with penetration close to 2CD. However, accuracy and lethality out to 1000CD</a:t>
            </a:r>
          </a:p>
          <a:p>
            <a:pPr marL="28575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1900" b="0" i="0" u="none" strike="noStrike" kern="1200" cap="none" spc="0" normalizeH="0" baseline="0" noProof="0" dirty="0">
                <a:ln>
                  <a:noFill/>
                </a:ln>
                <a:solidFill>
                  <a:prstClr val="black"/>
                </a:solidFill>
                <a:effectLst/>
                <a:uLnTx/>
                <a:uFillTx/>
                <a:latin typeface="Calibri" panose="020F0502020204030204"/>
                <a:ea typeface="+mn-ea"/>
                <a:cs typeface="+mn-cs"/>
              </a:rPr>
              <a:t>HESH – somewhat antiquated but effective against monolithic </a:t>
            </a:r>
            <a:r>
              <a:rPr kumimoji="0" lang="en-US" sz="1900" b="0" i="0" u="none" strike="noStrike" kern="1200" cap="none" spc="0" normalizeH="0" baseline="0" noProof="0" dirty="0" err="1">
                <a:ln>
                  <a:noFill/>
                </a:ln>
                <a:solidFill>
                  <a:prstClr val="black"/>
                </a:solidFill>
                <a:effectLst/>
                <a:uLnTx/>
                <a:uFillTx/>
                <a:latin typeface="Calibri" panose="020F0502020204030204"/>
                <a:ea typeface="+mn-ea"/>
                <a:cs typeface="+mn-cs"/>
              </a:rPr>
              <a:t>armour</a:t>
            </a:r>
            <a:r>
              <a:rPr kumimoji="0" lang="en-US" sz="1900" b="0" i="0" u="none" strike="noStrike" kern="1200" cap="none" spc="0" normalizeH="0" baseline="0" noProof="0" dirty="0">
                <a:ln>
                  <a:noFill/>
                </a:ln>
                <a:solidFill>
                  <a:prstClr val="black"/>
                </a:solidFill>
                <a:effectLst/>
                <a:uLnTx/>
                <a:uFillTx/>
                <a:latin typeface="Calibri" panose="020F0502020204030204"/>
                <a:ea typeface="+mn-ea"/>
                <a:cs typeface="+mn-cs"/>
              </a:rPr>
              <a:t> and concrete structures. Readily defeated by spaced and composite </a:t>
            </a:r>
            <a:r>
              <a:rPr kumimoji="0" lang="en-US" sz="1900" b="0" i="0" u="none" strike="noStrike" kern="1200" cap="none" spc="0" normalizeH="0" baseline="0" noProof="0" dirty="0" err="1">
                <a:ln>
                  <a:noFill/>
                </a:ln>
                <a:solidFill>
                  <a:prstClr val="black"/>
                </a:solidFill>
                <a:effectLst/>
                <a:uLnTx/>
                <a:uFillTx/>
                <a:latin typeface="Calibri" panose="020F0502020204030204"/>
                <a:ea typeface="+mn-ea"/>
                <a:cs typeface="+mn-cs"/>
              </a:rPr>
              <a:t>armours</a:t>
            </a:r>
            <a:r>
              <a:rPr kumimoji="0" lang="en-US" sz="1900" b="0" i="0" u="none" strike="noStrike" kern="1200" cap="none" spc="0" normalizeH="0" baseline="0" noProof="0" dirty="0">
                <a:ln>
                  <a:noFill/>
                </a:ln>
                <a:solidFill>
                  <a:prstClr val="black"/>
                </a:solidFill>
                <a:effectLst/>
                <a:uLnTx/>
                <a:uFillTx/>
                <a:latin typeface="Calibri" panose="020F0502020204030204"/>
                <a:ea typeface="+mn-ea"/>
                <a:cs typeface="+mn-cs"/>
              </a:rPr>
              <a:t> but…….</a:t>
            </a:r>
          </a:p>
          <a:p>
            <a:pPr marL="28575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endParaRPr kumimoji="0" lang="en-US" sz="19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72299713"/>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D70B245D-76D8-D65C-AED3-DB9049C8138C}"/>
              </a:ext>
            </a:extLst>
          </p:cNvPr>
          <p:cNvSpPr>
            <a:spLocks noGrp="1"/>
          </p:cNvSpPr>
          <p:nvPr>
            <p:ph idx="1"/>
          </p:nvPr>
        </p:nvSpPr>
        <p:spPr>
          <a:xfrm>
            <a:off x="694048" y="1659791"/>
            <a:ext cx="10803903" cy="3864989"/>
          </a:xfrm>
        </p:spPr>
        <p:txBody>
          <a:bodyPr/>
          <a:lstStyle/>
          <a:p>
            <a:r>
              <a:rPr lang="en-US" sz="3200" dirty="0"/>
              <a:t>There are 3 key aspects to propellant thermodynamics:</a:t>
            </a:r>
          </a:p>
          <a:p>
            <a:endParaRPr lang="en-US" sz="3200" dirty="0"/>
          </a:p>
          <a:p>
            <a:pPr marL="514350" indent="-514350">
              <a:buAutoNum type="arabicPeriod"/>
            </a:pPr>
            <a:r>
              <a:rPr lang="en-US" sz="3200" dirty="0"/>
              <a:t>Specific Energy (F)</a:t>
            </a:r>
          </a:p>
          <a:p>
            <a:pPr marL="514350" indent="-514350">
              <a:buAutoNum type="arabicPeriod"/>
            </a:pPr>
            <a:r>
              <a:rPr lang="en-US" sz="3200" dirty="0"/>
              <a:t>Calorimetric Value (Q) and Flame Temperature (T</a:t>
            </a:r>
            <a:r>
              <a:rPr lang="en-US" sz="3200" baseline="-25000" dirty="0"/>
              <a:t>o</a:t>
            </a:r>
            <a:r>
              <a:rPr lang="en-US" sz="3200" dirty="0"/>
              <a:t>)</a:t>
            </a:r>
          </a:p>
          <a:p>
            <a:pPr marL="514350" indent="-514350">
              <a:buAutoNum type="arabicPeriod"/>
            </a:pPr>
            <a:r>
              <a:rPr lang="en-US" sz="3200" dirty="0"/>
              <a:t>Oxygen Balance (</a:t>
            </a:r>
            <a:r>
              <a:rPr lang="en-US" sz="3200" dirty="0" err="1"/>
              <a:t>Ω</a:t>
            </a:r>
            <a:r>
              <a:rPr lang="en-US" sz="3200" dirty="0"/>
              <a:t>)</a:t>
            </a:r>
          </a:p>
        </p:txBody>
      </p:sp>
      <p:sp>
        <p:nvSpPr>
          <p:cNvPr id="3" name="Content Placeholder 1">
            <a:extLst>
              <a:ext uri="{FF2B5EF4-FFF2-40B4-BE49-F238E27FC236}">
                <a16:creationId xmlns:a16="http://schemas.microsoft.com/office/drawing/2014/main" id="{B9BF3162-B3F0-C239-DC49-3749E73D321E}"/>
              </a:ext>
            </a:extLst>
          </p:cNvPr>
          <p:cNvSpPr txBox="1">
            <a:spLocks/>
          </p:cNvSpPr>
          <p:nvPr/>
        </p:nvSpPr>
        <p:spPr>
          <a:xfrm>
            <a:off x="5960938" y="358693"/>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4400" b="0" i="0" u="none" strike="noStrike" kern="1200" cap="none" spc="0" normalizeH="0" baseline="0" noProof="0" dirty="0">
                <a:ln>
                  <a:noFill/>
                </a:ln>
                <a:solidFill>
                  <a:prstClr val="white"/>
                </a:solidFill>
                <a:effectLst/>
                <a:uLnTx/>
                <a:uFillTx/>
                <a:latin typeface="Calibri" panose="020F0502020204030204"/>
                <a:ea typeface="+mn-ea"/>
                <a:cs typeface="+mn-cs"/>
              </a:rPr>
              <a:t>Gun Propellant Thermodynamics</a:t>
            </a:r>
          </a:p>
        </p:txBody>
      </p:sp>
    </p:spTree>
    <p:extLst>
      <p:ext uri="{BB962C8B-B14F-4D97-AF65-F5344CB8AC3E}">
        <p14:creationId xmlns:p14="http://schemas.microsoft.com/office/powerpoint/2010/main" val="2241108857"/>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 name="Rectangle 25">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8" name="Rectangle 27">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94D8B910-44C2-8B31-4445-854449D38DAA}"/>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l="4583" t="11190" r="9345" b="15000"/>
          <a:stretch/>
        </p:blipFill>
        <p:spPr>
          <a:xfrm>
            <a:off x="1764945" y="643467"/>
            <a:ext cx="8662110" cy="5571066"/>
          </a:xfrm>
          <a:prstGeom prst="rect">
            <a:avLst/>
          </a:prstGeom>
        </p:spPr>
      </p:pic>
    </p:spTree>
    <p:extLst>
      <p:ext uri="{BB962C8B-B14F-4D97-AF65-F5344CB8AC3E}">
        <p14:creationId xmlns:p14="http://schemas.microsoft.com/office/powerpoint/2010/main" val="2505646515"/>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53F29798-D584-4792-9B62-3F5F5C36D6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Content Placeholder 1">
            <a:extLst>
              <a:ext uri="{FF2B5EF4-FFF2-40B4-BE49-F238E27FC236}">
                <a16:creationId xmlns:a16="http://schemas.microsoft.com/office/drawing/2014/main" id="{C848D0F2-8B4D-6BBC-7E1A-61E97E18BB50}"/>
              </a:ext>
            </a:extLst>
          </p:cNvPr>
          <p:cNvSpPr txBox="1">
            <a:spLocks/>
          </p:cNvSpPr>
          <p:nvPr/>
        </p:nvSpPr>
        <p:spPr>
          <a:xfrm>
            <a:off x="838200" y="184805"/>
            <a:ext cx="10515600" cy="1505883"/>
          </a:xfr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ct val="0"/>
              </a:spcBef>
              <a:spcAft>
                <a:spcPts val="600"/>
              </a:spcAft>
              <a:buClrTx/>
              <a:buSzTx/>
              <a:buFont typeface="Arial" panose="020B0604020202020204" pitchFamily="34" charset="0"/>
              <a:buNone/>
              <a:tabLst/>
              <a:defRPr/>
            </a:pPr>
            <a:r>
              <a:rPr kumimoji="0" lang="en-US" sz="5200" b="0" i="0" u="none" strike="noStrike" kern="1200" cap="none" spc="0" normalizeH="0" baseline="0" noProof="0">
                <a:ln>
                  <a:noFill/>
                </a:ln>
                <a:solidFill>
                  <a:prstClr val="black"/>
                </a:solidFill>
                <a:effectLst/>
                <a:uLnTx/>
                <a:uFillTx/>
                <a:latin typeface="Calibri Light" panose="020F0302020204030204"/>
                <a:ea typeface="+mn-ea"/>
                <a:cs typeface="+mn-cs"/>
              </a:rPr>
              <a:t>Effect of grain shape on performance</a:t>
            </a:r>
          </a:p>
        </p:txBody>
      </p:sp>
      <p:pic>
        <p:nvPicPr>
          <p:cNvPr id="4" name="Picture 3" descr="Diagram&#10;&#10;Description automatically generated">
            <a:extLst>
              <a:ext uri="{FF2B5EF4-FFF2-40B4-BE49-F238E27FC236}">
                <a16:creationId xmlns:a16="http://schemas.microsoft.com/office/drawing/2014/main" id="{EE8E22C1-3E8A-F4DF-36F4-6435A8C5F5D0}"/>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1751433" y="1845426"/>
            <a:ext cx="8686081" cy="4450303"/>
          </a:xfrm>
          <a:prstGeom prst="rect">
            <a:avLst/>
          </a:prstGeom>
        </p:spPr>
      </p:pic>
      <p:sp>
        <p:nvSpPr>
          <p:cNvPr id="3" name="TextBox 2">
            <a:extLst>
              <a:ext uri="{FF2B5EF4-FFF2-40B4-BE49-F238E27FC236}">
                <a16:creationId xmlns:a16="http://schemas.microsoft.com/office/drawing/2014/main" id="{71355D29-AB0F-CD5B-05C4-B98625C76E0C}"/>
              </a:ext>
            </a:extLst>
          </p:cNvPr>
          <p:cNvSpPr txBox="1"/>
          <p:nvPr/>
        </p:nvSpPr>
        <p:spPr>
          <a:xfrm>
            <a:off x="8985738" y="2795953"/>
            <a:ext cx="561372"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𝜽&gt;0</a:t>
            </a:r>
          </a:p>
        </p:txBody>
      </p:sp>
      <p:sp>
        <p:nvSpPr>
          <p:cNvPr id="6" name="TextBox 5">
            <a:extLst>
              <a:ext uri="{FF2B5EF4-FFF2-40B4-BE49-F238E27FC236}">
                <a16:creationId xmlns:a16="http://schemas.microsoft.com/office/drawing/2014/main" id="{2E373DE1-F753-7B31-6506-2D20B5E30515}"/>
              </a:ext>
            </a:extLst>
          </p:cNvPr>
          <p:cNvSpPr txBox="1"/>
          <p:nvPr/>
        </p:nvSpPr>
        <p:spPr>
          <a:xfrm>
            <a:off x="8962291" y="3282464"/>
            <a:ext cx="561372"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𝜽&lt;0</a:t>
            </a:r>
          </a:p>
        </p:txBody>
      </p:sp>
      <p:sp>
        <p:nvSpPr>
          <p:cNvPr id="7" name="TextBox 6">
            <a:extLst>
              <a:ext uri="{FF2B5EF4-FFF2-40B4-BE49-F238E27FC236}">
                <a16:creationId xmlns:a16="http://schemas.microsoft.com/office/drawing/2014/main" id="{ECDD06B8-FB2C-6EB4-D0D3-765469EE1A60}"/>
              </a:ext>
            </a:extLst>
          </p:cNvPr>
          <p:cNvSpPr txBox="1"/>
          <p:nvPr/>
        </p:nvSpPr>
        <p:spPr>
          <a:xfrm>
            <a:off x="8991601" y="2291859"/>
            <a:ext cx="561372"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𝜽=0</a:t>
            </a:r>
          </a:p>
        </p:txBody>
      </p:sp>
    </p:spTree>
    <p:extLst>
      <p:ext uri="{BB962C8B-B14F-4D97-AF65-F5344CB8AC3E}">
        <p14:creationId xmlns:p14="http://schemas.microsoft.com/office/powerpoint/2010/main" val="1866815898"/>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C7FA33FF-088D-4F16-95A2-2C64D353DE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A376EFB1-01CF-419F-ABF1-2AF02BBFC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50604" y="0"/>
            <a:ext cx="6141396" cy="6858000"/>
          </a:xfrm>
          <a:prstGeom prst="rect">
            <a:avLst/>
          </a:prstGeom>
          <a:solidFill>
            <a:schemeClr val="bg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Freeform: Shape 15">
            <a:extLst>
              <a:ext uri="{FF2B5EF4-FFF2-40B4-BE49-F238E27FC236}">
                <a16:creationId xmlns:a16="http://schemas.microsoft.com/office/drawing/2014/main" id="{FF9DEA15-78BD-4750-AA18-B9F28A6D5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50604" y="0"/>
            <a:ext cx="4319042" cy="6858000"/>
          </a:xfrm>
          <a:custGeom>
            <a:avLst/>
            <a:gdLst>
              <a:gd name="connsiteX0" fmla="*/ 0 w 4319042"/>
              <a:gd name="connsiteY0" fmla="*/ 0 h 6858000"/>
              <a:gd name="connsiteX1" fmla="*/ 1142888 w 4319042"/>
              <a:gd name="connsiteY1" fmla="*/ 0 h 6858000"/>
              <a:gd name="connsiteX2" fmla="*/ 4319042 w 4319042"/>
              <a:gd name="connsiteY2" fmla="*/ 6858000 h 6858000"/>
              <a:gd name="connsiteX3" fmla="*/ 0 w 431904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319042" h="6858000">
                <a:moveTo>
                  <a:pt x="0" y="0"/>
                </a:moveTo>
                <a:lnTo>
                  <a:pt x="1142888" y="0"/>
                </a:lnTo>
                <a:lnTo>
                  <a:pt x="4319042" y="6858000"/>
                </a:lnTo>
                <a:lnTo>
                  <a:pt x="0" y="6858000"/>
                </a:lnTo>
                <a:close/>
              </a:path>
            </a:pathLst>
          </a:custGeom>
          <a:solidFill>
            <a:schemeClr val="bg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1">
            <a:extLst>
              <a:ext uri="{FF2B5EF4-FFF2-40B4-BE49-F238E27FC236}">
                <a16:creationId xmlns:a16="http://schemas.microsoft.com/office/drawing/2014/main" id="{4725B72A-8252-2F4B-9119-821FB1D25C6D}"/>
              </a:ext>
            </a:extLst>
          </p:cNvPr>
          <p:cNvSpPr txBox="1">
            <a:spLocks/>
          </p:cNvSpPr>
          <p:nvPr/>
        </p:nvSpPr>
        <p:spPr>
          <a:xfrm>
            <a:off x="6499024" y="640263"/>
            <a:ext cx="5114839" cy="1344975"/>
          </a:xfr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ct val="0"/>
              </a:spcBef>
              <a:spcAft>
                <a:spcPts val="600"/>
              </a:spcAft>
              <a:buClrTx/>
              <a:buSzTx/>
              <a:buFont typeface="Arial" panose="020B0604020202020204" pitchFamily="34" charset="0"/>
              <a:buNone/>
              <a:tabLst/>
              <a:defRPr/>
            </a:pPr>
            <a:r>
              <a:rPr kumimoji="0" lang="en-US" sz="4000" b="0" i="0" u="none" strike="noStrike" kern="1200" cap="none" spc="0" normalizeH="0" baseline="0" noProof="0">
                <a:ln>
                  <a:noFill/>
                </a:ln>
                <a:solidFill>
                  <a:prstClr val="white"/>
                </a:solidFill>
                <a:effectLst/>
                <a:uLnTx/>
                <a:uFillTx/>
                <a:latin typeface="Calibri Light" panose="020F0302020204030204"/>
                <a:ea typeface="+mn-ea"/>
                <a:cs typeface="+mn-cs"/>
              </a:rPr>
              <a:t>Single Base Propellants</a:t>
            </a:r>
          </a:p>
        </p:txBody>
      </p:sp>
      <p:pic>
        <p:nvPicPr>
          <p:cNvPr id="7" name="Picture 6" descr="A group of guns&#10;&#10;Description automatically generated with low confidence">
            <a:extLst>
              <a:ext uri="{FF2B5EF4-FFF2-40B4-BE49-F238E27FC236}">
                <a16:creationId xmlns:a16="http://schemas.microsoft.com/office/drawing/2014/main" id="{53D1E4CA-6A48-08A4-1416-CEFDEF7E487C}"/>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481584" y="759329"/>
            <a:ext cx="5077118" cy="2221238"/>
          </a:xfrm>
          <a:prstGeom prst="rect">
            <a:avLst/>
          </a:prstGeom>
        </p:spPr>
      </p:pic>
      <p:pic>
        <p:nvPicPr>
          <p:cNvPr id="5" name="Picture 4" descr="A picture containing snow, outdoor, military vehicle&#10;&#10;Description automatically generated">
            <a:extLst>
              <a:ext uri="{FF2B5EF4-FFF2-40B4-BE49-F238E27FC236}">
                <a16:creationId xmlns:a16="http://schemas.microsoft.com/office/drawing/2014/main" id="{B47D33B1-748D-B7BE-9E8A-65702DEEC929}"/>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481584" y="3461782"/>
            <a:ext cx="5077117" cy="2741641"/>
          </a:xfrm>
          <a:prstGeom prst="rect">
            <a:avLst/>
          </a:prstGeom>
        </p:spPr>
      </p:pic>
      <p:sp>
        <p:nvSpPr>
          <p:cNvPr id="2" name="Content Placeholder 1">
            <a:extLst>
              <a:ext uri="{FF2B5EF4-FFF2-40B4-BE49-F238E27FC236}">
                <a16:creationId xmlns:a16="http://schemas.microsoft.com/office/drawing/2014/main" id="{52219EEE-9A33-3FDE-75F4-FB6ACEDCAF9E}"/>
              </a:ext>
            </a:extLst>
          </p:cNvPr>
          <p:cNvSpPr>
            <a:spLocks noGrp="1"/>
          </p:cNvSpPr>
          <p:nvPr>
            <p:ph idx="1"/>
          </p:nvPr>
        </p:nvSpPr>
        <p:spPr>
          <a:xfrm>
            <a:off x="6498619" y="2121763"/>
            <a:ext cx="5128773" cy="3773010"/>
          </a:xfrm>
        </p:spPr>
        <p:txBody>
          <a:bodyPr vert="horz" wrap="square" lIns="91440" tIns="45720" rIns="91440" bIns="45720" rtlCol="0">
            <a:normAutofit fontScale="92500" lnSpcReduction="20000"/>
          </a:bodyPr>
          <a:lstStyle/>
          <a:p>
            <a:pPr indent="-228600">
              <a:buFont typeface="Arial" panose="020B0604020202020204" pitchFamily="34" charset="0"/>
              <a:buChar char="•"/>
            </a:pPr>
            <a:r>
              <a:rPr lang="en-US" sz="2400" dirty="0">
                <a:solidFill>
                  <a:schemeClr val="tx1"/>
                </a:solidFill>
              </a:rPr>
              <a:t>A propellant in which NC is the only explosive ingredient is called a single-base type. These are employed in all kinds of guns from pistols to artillery weapons. Their heat of explosion (Q) is generally between 3100 J g</a:t>
            </a:r>
            <a:r>
              <a:rPr lang="en-US" sz="2400" baseline="30000" dirty="0">
                <a:solidFill>
                  <a:schemeClr val="tx1"/>
                </a:solidFill>
              </a:rPr>
              <a:t>-1</a:t>
            </a:r>
            <a:r>
              <a:rPr lang="en-US" sz="2400" dirty="0">
                <a:solidFill>
                  <a:schemeClr val="tx1"/>
                </a:solidFill>
              </a:rPr>
              <a:t> and 3700 J g</a:t>
            </a:r>
            <a:r>
              <a:rPr lang="en-US" sz="2400" baseline="30000" dirty="0">
                <a:solidFill>
                  <a:schemeClr val="tx1"/>
                </a:solidFill>
              </a:rPr>
              <a:t>-1</a:t>
            </a:r>
            <a:r>
              <a:rPr lang="en-US" sz="2400" dirty="0">
                <a:solidFill>
                  <a:schemeClr val="tx1"/>
                </a:solidFill>
              </a:rPr>
              <a:t>. It should be noted that energy values of propellants are quoted on the conventional assumption that the water formed on combustion is in the liquid phase, unlike the case of high explosives. The water is in fact gaseous, and the difference in the calculated value of Q is of the order of 10 % higher for water gaseous (</a:t>
            </a:r>
            <a:r>
              <a:rPr lang="en-US" sz="2400" dirty="0" err="1">
                <a:solidFill>
                  <a:schemeClr val="tx1"/>
                </a:solidFill>
              </a:rPr>
              <a:t>w.g</a:t>
            </a:r>
            <a:r>
              <a:rPr lang="en-US" sz="2400" dirty="0">
                <a:solidFill>
                  <a:schemeClr val="tx1"/>
                </a:solidFill>
              </a:rPr>
              <a:t>) than for water liquid (</a:t>
            </a:r>
            <a:r>
              <a:rPr lang="en-US" sz="2400" dirty="0" err="1">
                <a:solidFill>
                  <a:schemeClr val="tx1"/>
                </a:solidFill>
              </a:rPr>
              <a:t>w.l</a:t>
            </a:r>
            <a:r>
              <a:rPr lang="en-US" sz="2400" dirty="0">
                <a:solidFill>
                  <a:schemeClr val="tx1"/>
                </a:solidFill>
              </a:rPr>
              <a:t>) </a:t>
            </a:r>
          </a:p>
          <a:p>
            <a:pPr indent="-228600">
              <a:buFont typeface="Arial" panose="020B0604020202020204" pitchFamily="34" charset="0"/>
              <a:buChar char="•"/>
            </a:pPr>
            <a:endParaRPr lang="en-US" sz="2400" dirty="0">
              <a:solidFill>
                <a:schemeClr val="tx1"/>
              </a:solidFill>
            </a:endParaRPr>
          </a:p>
        </p:txBody>
      </p:sp>
    </p:spTree>
    <p:extLst>
      <p:ext uri="{BB962C8B-B14F-4D97-AF65-F5344CB8AC3E}">
        <p14:creationId xmlns:p14="http://schemas.microsoft.com/office/powerpoint/2010/main" val="2490462987"/>
      </p:ext>
    </p:extLst>
  </p:cSld>
  <p:clrMapOvr>
    <a:overrideClrMapping bg1="dk1" tx1="lt1" bg2="dk2" tx2="lt2" accent1="accent1" accent2="accent2" accent3="accent3" accent4="accent4" accent5="accent5" accent6="accent6" hlink="hlink" folHlink="folHlink"/>
  </p:clrMapOvr>
</p:sld>
</file>

<file path=ppt/slides/slide7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8">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2" name="Freeform: Shape 10">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3" name="Rectangle 12">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4" name="Rectangle 14">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5" name="Freeform: Shape 16">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9" name="Isosceles Triangle 18">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EB6D5F72-274E-BBAF-B06B-C0F3AE4870AD}"/>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l="2710" t="9919" r="1788" b="4499"/>
          <a:stretch/>
        </p:blipFill>
        <p:spPr>
          <a:xfrm>
            <a:off x="1778248" y="301102"/>
            <a:ext cx="8247530" cy="6185648"/>
          </a:xfrm>
          <a:prstGeom prst="rect">
            <a:avLst/>
          </a:prstGeom>
          <a:ln>
            <a:noFill/>
          </a:ln>
        </p:spPr>
      </p:pic>
      <p:sp>
        <p:nvSpPr>
          <p:cNvPr id="21" name="Isosceles Triangle 20">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34377827"/>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C7FA33FF-088D-4F16-95A2-2C64D353DE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22">
            <a:extLst>
              <a:ext uri="{FF2B5EF4-FFF2-40B4-BE49-F238E27FC236}">
                <a16:creationId xmlns:a16="http://schemas.microsoft.com/office/drawing/2014/main" id="{A376EFB1-01CF-419F-ABF1-2AF02BBFC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50604" y="0"/>
            <a:ext cx="6141396" cy="6858000"/>
          </a:xfrm>
          <a:prstGeom prst="rect">
            <a:avLst/>
          </a:prstGeom>
          <a:solidFill>
            <a:schemeClr val="bg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5" name="Freeform: Shape 24">
            <a:extLst>
              <a:ext uri="{FF2B5EF4-FFF2-40B4-BE49-F238E27FC236}">
                <a16:creationId xmlns:a16="http://schemas.microsoft.com/office/drawing/2014/main" id="{FF9DEA15-78BD-4750-AA18-B9F28A6D5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50604" y="0"/>
            <a:ext cx="4319042" cy="6858000"/>
          </a:xfrm>
          <a:custGeom>
            <a:avLst/>
            <a:gdLst>
              <a:gd name="connsiteX0" fmla="*/ 0 w 4319042"/>
              <a:gd name="connsiteY0" fmla="*/ 0 h 6858000"/>
              <a:gd name="connsiteX1" fmla="*/ 1142888 w 4319042"/>
              <a:gd name="connsiteY1" fmla="*/ 0 h 6858000"/>
              <a:gd name="connsiteX2" fmla="*/ 4319042 w 4319042"/>
              <a:gd name="connsiteY2" fmla="*/ 6858000 h 6858000"/>
              <a:gd name="connsiteX3" fmla="*/ 0 w 431904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319042" h="6858000">
                <a:moveTo>
                  <a:pt x="0" y="0"/>
                </a:moveTo>
                <a:lnTo>
                  <a:pt x="1142888" y="0"/>
                </a:lnTo>
                <a:lnTo>
                  <a:pt x="4319042" y="6858000"/>
                </a:lnTo>
                <a:lnTo>
                  <a:pt x="0" y="6858000"/>
                </a:lnTo>
                <a:close/>
              </a:path>
            </a:pathLst>
          </a:custGeom>
          <a:solidFill>
            <a:schemeClr val="bg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1">
            <a:extLst>
              <a:ext uri="{FF2B5EF4-FFF2-40B4-BE49-F238E27FC236}">
                <a16:creationId xmlns:a16="http://schemas.microsoft.com/office/drawing/2014/main" id="{4725B72A-8252-2F4B-9119-821FB1D25C6D}"/>
              </a:ext>
            </a:extLst>
          </p:cNvPr>
          <p:cNvSpPr txBox="1">
            <a:spLocks/>
          </p:cNvSpPr>
          <p:nvPr/>
        </p:nvSpPr>
        <p:spPr>
          <a:xfrm>
            <a:off x="6499024" y="640263"/>
            <a:ext cx="5114839" cy="1344975"/>
          </a:xfr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ct val="0"/>
              </a:spcBef>
              <a:spcAft>
                <a:spcPts val="600"/>
              </a:spcAft>
              <a:buClrTx/>
              <a:buSzTx/>
              <a:buFont typeface="Arial" panose="020B0604020202020204" pitchFamily="34" charset="0"/>
              <a:buNone/>
              <a:tabLst/>
              <a:defRPr/>
            </a:pPr>
            <a:r>
              <a:rPr kumimoji="0" lang="en-US" sz="4000" b="0" i="0" u="none" strike="noStrike" kern="1200" cap="none" spc="0" normalizeH="0" baseline="0" noProof="0">
                <a:ln>
                  <a:noFill/>
                </a:ln>
                <a:solidFill>
                  <a:prstClr val="white"/>
                </a:solidFill>
                <a:effectLst/>
                <a:uLnTx/>
                <a:uFillTx/>
                <a:latin typeface="Calibri Light" panose="020F0302020204030204"/>
                <a:ea typeface="+mn-ea"/>
                <a:cs typeface="+mn-cs"/>
              </a:rPr>
              <a:t>Double Base Propellants</a:t>
            </a:r>
          </a:p>
        </p:txBody>
      </p:sp>
      <p:pic>
        <p:nvPicPr>
          <p:cNvPr id="6" name="Picture 5" descr="A picture containing weapon&#10;&#10;Description automatically generated">
            <a:extLst>
              <a:ext uri="{FF2B5EF4-FFF2-40B4-BE49-F238E27FC236}">
                <a16:creationId xmlns:a16="http://schemas.microsoft.com/office/drawing/2014/main" id="{54A01F33-7679-F34C-0E53-847C881573AB}"/>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481584" y="484632"/>
            <a:ext cx="4433010" cy="2770632"/>
          </a:xfrm>
          <a:prstGeom prst="rect">
            <a:avLst/>
          </a:prstGeom>
        </p:spPr>
      </p:pic>
      <p:pic>
        <p:nvPicPr>
          <p:cNvPr id="9" name="Picture 8" descr="A picture containing weapon&#10;&#10;Description automatically generated">
            <a:extLst>
              <a:ext uri="{FF2B5EF4-FFF2-40B4-BE49-F238E27FC236}">
                <a16:creationId xmlns:a16="http://schemas.microsoft.com/office/drawing/2014/main" id="{05923430-560E-2DFF-4F29-6E6E9CCEF360}"/>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1226378" y="3429000"/>
            <a:ext cx="3003396" cy="2770632"/>
          </a:xfrm>
          <a:prstGeom prst="rect">
            <a:avLst/>
          </a:prstGeom>
        </p:spPr>
      </p:pic>
      <p:sp>
        <p:nvSpPr>
          <p:cNvPr id="2" name="Content Placeholder 1">
            <a:extLst>
              <a:ext uri="{FF2B5EF4-FFF2-40B4-BE49-F238E27FC236}">
                <a16:creationId xmlns:a16="http://schemas.microsoft.com/office/drawing/2014/main" id="{52219EEE-9A33-3FDE-75F4-FB6ACEDCAF9E}"/>
              </a:ext>
            </a:extLst>
          </p:cNvPr>
          <p:cNvSpPr>
            <a:spLocks noGrp="1"/>
          </p:cNvSpPr>
          <p:nvPr>
            <p:ph idx="1"/>
          </p:nvPr>
        </p:nvSpPr>
        <p:spPr>
          <a:xfrm>
            <a:off x="6498619" y="2121763"/>
            <a:ext cx="5128773" cy="3773010"/>
          </a:xfrm>
        </p:spPr>
        <p:txBody>
          <a:bodyPr vert="horz" wrap="square" lIns="91440" tIns="45720" rIns="91440" bIns="45720" rtlCol="0">
            <a:normAutofit/>
          </a:bodyPr>
          <a:lstStyle/>
          <a:p>
            <a:pPr indent="-228600">
              <a:buFont typeface="Arial" panose="020B0604020202020204" pitchFamily="34" charset="0"/>
              <a:buChar char="•"/>
            </a:pPr>
            <a:r>
              <a:rPr lang="en-US" sz="2400" dirty="0">
                <a:solidFill>
                  <a:schemeClr val="tx1"/>
                </a:solidFill>
              </a:rPr>
              <a:t>Double-base propellants contain NG in addition to NC. They are more energetic than single-base propellants, having Q values between 4300 J g</a:t>
            </a:r>
            <a:r>
              <a:rPr lang="en-US" sz="2400" baseline="30000" dirty="0">
                <a:solidFill>
                  <a:schemeClr val="tx1"/>
                </a:solidFill>
              </a:rPr>
              <a:t>-1</a:t>
            </a:r>
            <a:r>
              <a:rPr lang="en-US" sz="2400" dirty="0">
                <a:solidFill>
                  <a:schemeClr val="tx1"/>
                </a:solidFill>
              </a:rPr>
              <a:t> and 5200 J g</a:t>
            </a:r>
            <a:r>
              <a:rPr lang="en-US" sz="2400" baseline="30000" dirty="0">
                <a:solidFill>
                  <a:schemeClr val="tx1"/>
                </a:solidFill>
              </a:rPr>
              <a:t>-1</a:t>
            </a:r>
            <a:r>
              <a:rPr lang="en-US" sz="2400" dirty="0">
                <a:solidFill>
                  <a:schemeClr val="tx1"/>
                </a:solidFill>
              </a:rPr>
              <a:t> depending on the proportion of NG present. The percentage of NG is much lower than when double-base propellants were first introduced in the late nineteenth century, due to the erosive effect of 'hot' propellants. </a:t>
            </a:r>
          </a:p>
          <a:p>
            <a:pPr indent="-228600">
              <a:buFont typeface="Arial" panose="020B0604020202020204" pitchFamily="34" charset="0"/>
              <a:buChar char="•"/>
            </a:pPr>
            <a:endParaRPr lang="en-US" sz="2400" dirty="0">
              <a:solidFill>
                <a:schemeClr val="tx1"/>
              </a:solidFill>
            </a:endParaRPr>
          </a:p>
        </p:txBody>
      </p:sp>
      <p:sp>
        <p:nvSpPr>
          <p:cNvPr id="4" name="TextBox 3">
            <a:extLst>
              <a:ext uri="{FF2B5EF4-FFF2-40B4-BE49-F238E27FC236}">
                <a16:creationId xmlns:a16="http://schemas.microsoft.com/office/drawing/2014/main" id="{B04DCCCC-7C45-C0EF-276A-BFAC9A6751FF}"/>
              </a:ext>
            </a:extLst>
          </p:cNvPr>
          <p:cNvSpPr txBox="1"/>
          <p:nvPr/>
        </p:nvSpPr>
        <p:spPr>
          <a:xfrm>
            <a:off x="6544576" y="5722578"/>
            <a:ext cx="4961080" cy="954107"/>
          </a:xfrm>
          <a:prstGeom prst="rect">
            <a:avLst/>
          </a:prstGeom>
          <a:solidFill>
            <a:srgbClr val="FF0000"/>
          </a:solid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Calibri" panose="020F0502020204030204"/>
                <a:ea typeface="+mn-ea"/>
                <a:cs typeface="+mn-cs"/>
              </a:rPr>
              <a:t>Remember high value of Q and therefore T</a:t>
            </a:r>
            <a:r>
              <a:rPr kumimoji="0" lang="en-US" sz="2800" b="0" i="0" u="none" strike="noStrike" kern="1200" cap="none" spc="0" normalizeH="0" baseline="-25000" noProof="0" dirty="0">
                <a:ln>
                  <a:noFill/>
                </a:ln>
                <a:solidFill>
                  <a:prstClr val="white"/>
                </a:solidFill>
                <a:effectLst/>
                <a:uLnTx/>
                <a:uFillTx/>
                <a:latin typeface="Calibri" panose="020F0502020204030204"/>
                <a:ea typeface="+mn-ea"/>
                <a:cs typeface="+mn-cs"/>
              </a:rPr>
              <a:t>o</a:t>
            </a:r>
          </a:p>
        </p:txBody>
      </p:sp>
    </p:spTree>
    <p:extLst>
      <p:ext uri="{BB962C8B-B14F-4D97-AF65-F5344CB8AC3E}">
        <p14:creationId xmlns:p14="http://schemas.microsoft.com/office/powerpoint/2010/main" val="140596313"/>
      </p:ext>
    </p:extLst>
  </p:cSld>
  <p:clrMapOvr>
    <a:overrideClrMapping bg1="dk1" tx1="lt1" bg2="dk2" tx2="lt2" accent1="accent1" accent2="accent2" accent3="accent3" accent4="accent4" accent5="accent5" accent6="accent6" hlink="hlink" folHlink="folHlink"/>
  </p:clrMapOvr>
</p:sld>
</file>

<file path=ppt/slides/slide8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1" name="Freeform: Shape 10">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 name="Freeform: Shape 16">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9" name="Isosceles Triangle 18">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380F706E-0745-7B72-879E-FE20D87D8D06}"/>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l="2364" t="5536" r="2133" b="7728"/>
          <a:stretch/>
        </p:blipFill>
        <p:spPr>
          <a:xfrm>
            <a:off x="2381957" y="643467"/>
            <a:ext cx="7428086" cy="5571065"/>
          </a:xfrm>
          <a:prstGeom prst="rect">
            <a:avLst/>
          </a:prstGeom>
          <a:ln>
            <a:noFill/>
          </a:ln>
        </p:spPr>
      </p:pic>
      <p:sp>
        <p:nvSpPr>
          <p:cNvPr id="21" name="Isosceles Triangle 20">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73618177"/>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8FCD741E-2E5E-3823-093F-C8D5598C755D}"/>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l="3402" t="4844" b="13034"/>
          <a:stretch/>
        </p:blipFill>
        <p:spPr>
          <a:xfrm>
            <a:off x="2381956" y="643467"/>
            <a:ext cx="7428088" cy="5571066"/>
          </a:xfrm>
          <a:prstGeom prst="rect">
            <a:avLst/>
          </a:prstGeom>
        </p:spPr>
      </p:pic>
    </p:spTree>
    <p:extLst>
      <p:ext uri="{BB962C8B-B14F-4D97-AF65-F5344CB8AC3E}">
        <p14:creationId xmlns:p14="http://schemas.microsoft.com/office/powerpoint/2010/main" val="449074233"/>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C7FA33FF-088D-4F16-95A2-2C64D353DE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22">
            <a:extLst>
              <a:ext uri="{FF2B5EF4-FFF2-40B4-BE49-F238E27FC236}">
                <a16:creationId xmlns:a16="http://schemas.microsoft.com/office/drawing/2014/main" id="{A376EFB1-01CF-419F-ABF1-2AF02BBFC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50604" y="0"/>
            <a:ext cx="6141396" cy="6858000"/>
          </a:xfrm>
          <a:prstGeom prst="rect">
            <a:avLst/>
          </a:prstGeom>
          <a:solidFill>
            <a:schemeClr val="bg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5" name="Freeform: Shape 24">
            <a:extLst>
              <a:ext uri="{FF2B5EF4-FFF2-40B4-BE49-F238E27FC236}">
                <a16:creationId xmlns:a16="http://schemas.microsoft.com/office/drawing/2014/main" id="{FF9DEA15-78BD-4750-AA18-B9F28A6D5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50604" y="0"/>
            <a:ext cx="4319042" cy="6858000"/>
          </a:xfrm>
          <a:custGeom>
            <a:avLst/>
            <a:gdLst>
              <a:gd name="connsiteX0" fmla="*/ 0 w 4319042"/>
              <a:gd name="connsiteY0" fmla="*/ 0 h 6858000"/>
              <a:gd name="connsiteX1" fmla="*/ 1142888 w 4319042"/>
              <a:gd name="connsiteY1" fmla="*/ 0 h 6858000"/>
              <a:gd name="connsiteX2" fmla="*/ 4319042 w 4319042"/>
              <a:gd name="connsiteY2" fmla="*/ 6858000 h 6858000"/>
              <a:gd name="connsiteX3" fmla="*/ 0 w 431904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319042" h="6858000">
                <a:moveTo>
                  <a:pt x="0" y="0"/>
                </a:moveTo>
                <a:lnTo>
                  <a:pt x="1142888" y="0"/>
                </a:lnTo>
                <a:lnTo>
                  <a:pt x="4319042" y="6858000"/>
                </a:lnTo>
                <a:lnTo>
                  <a:pt x="0" y="6858000"/>
                </a:lnTo>
                <a:close/>
              </a:path>
            </a:pathLst>
          </a:custGeom>
          <a:solidFill>
            <a:schemeClr val="bg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1">
            <a:extLst>
              <a:ext uri="{FF2B5EF4-FFF2-40B4-BE49-F238E27FC236}">
                <a16:creationId xmlns:a16="http://schemas.microsoft.com/office/drawing/2014/main" id="{4725B72A-8252-2F4B-9119-821FB1D25C6D}"/>
              </a:ext>
            </a:extLst>
          </p:cNvPr>
          <p:cNvSpPr txBox="1">
            <a:spLocks/>
          </p:cNvSpPr>
          <p:nvPr/>
        </p:nvSpPr>
        <p:spPr>
          <a:xfrm>
            <a:off x="6499024" y="640263"/>
            <a:ext cx="5114839" cy="1344975"/>
          </a:xfr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ct val="0"/>
              </a:spcBef>
              <a:spcAft>
                <a:spcPts val="600"/>
              </a:spcAft>
              <a:buClrTx/>
              <a:buSzTx/>
              <a:buFont typeface="Arial" panose="020B0604020202020204" pitchFamily="34" charset="0"/>
              <a:buNone/>
              <a:tabLst/>
              <a:defRPr/>
            </a:pPr>
            <a:r>
              <a:rPr kumimoji="0" lang="en-US" sz="4000" b="0" i="0" u="none" strike="noStrike" kern="1200" cap="none" spc="0" normalizeH="0" baseline="0" noProof="0" dirty="0">
                <a:ln>
                  <a:noFill/>
                </a:ln>
                <a:solidFill>
                  <a:prstClr val="white"/>
                </a:solidFill>
                <a:effectLst/>
                <a:uLnTx/>
                <a:uFillTx/>
                <a:latin typeface="Calibri Light" panose="020F0302020204030204"/>
                <a:ea typeface="+mn-ea"/>
                <a:cs typeface="+mn-cs"/>
              </a:rPr>
              <a:t>Triple Base Propellants</a:t>
            </a:r>
          </a:p>
        </p:txBody>
      </p:sp>
      <p:sp>
        <p:nvSpPr>
          <p:cNvPr id="2" name="Content Placeholder 1">
            <a:extLst>
              <a:ext uri="{FF2B5EF4-FFF2-40B4-BE49-F238E27FC236}">
                <a16:creationId xmlns:a16="http://schemas.microsoft.com/office/drawing/2014/main" id="{52219EEE-9A33-3FDE-75F4-FB6ACEDCAF9E}"/>
              </a:ext>
            </a:extLst>
          </p:cNvPr>
          <p:cNvSpPr>
            <a:spLocks noGrp="1"/>
          </p:cNvSpPr>
          <p:nvPr>
            <p:ph idx="1"/>
          </p:nvPr>
        </p:nvSpPr>
        <p:spPr>
          <a:xfrm>
            <a:off x="6376883" y="1985238"/>
            <a:ext cx="5128773" cy="3773010"/>
          </a:xfrm>
        </p:spPr>
        <p:txBody>
          <a:bodyPr vert="horz" wrap="square" lIns="91440" tIns="45720" rIns="91440" bIns="45720" rtlCol="0">
            <a:normAutofit fontScale="70000" lnSpcReduction="20000"/>
          </a:bodyPr>
          <a:lstStyle/>
          <a:p>
            <a:pPr marL="457200" indent="-457200">
              <a:buFont typeface="Arial" panose="020B0604020202020204" pitchFamily="34" charset="0"/>
              <a:buChar char="•"/>
            </a:pPr>
            <a:r>
              <a:rPr lang="en-GB" dirty="0">
                <a:solidFill>
                  <a:schemeClr val="tx1"/>
                </a:solidFill>
              </a:rPr>
              <a:t>Triple-base propellants were developed between the World Wars to render gun positions less easy to locate during night firing. These contain NC and NG, as well as, up to about 55 % w/w, NQ. NQ, which has the pseudonym Picrite, is a white, finely divided crystalline solid, and was mixed with the NC/NG gel to form a particulate suspension. The old triple-base propellants have Q values similar to single-base, ranging from 3200 J g</a:t>
            </a:r>
            <a:r>
              <a:rPr lang="en-GB" baseline="30000" dirty="0">
                <a:solidFill>
                  <a:schemeClr val="tx1"/>
                </a:solidFill>
              </a:rPr>
              <a:t>-1</a:t>
            </a:r>
            <a:r>
              <a:rPr lang="en-GB" dirty="0">
                <a:solidFill>
                  <a:schemeClr val="tx1"/>
                </a:solidFill>
              </a:rPr>
              <a:t> to 3700 J g</a:t>
            </a:r>
            <a:r>
              <a:rPr lang="en-GB" baseline="30000" dirty="0">
                <a:solidFill>
                  <a:schemeClr val="tx1"/>
                </a:solidFill>
              </a:rPr>
              <a:t>-1</a:t>
            </a:r>
            <a:r>
              <a:rPr lang="en-GB" dirty="0">
                <a:solidFill>
                  <a:schemeClr val="tx1"/>
                </a:solidFill>
              </a:rPr>
              <a:t>. The use of triple-base propellants has traditionally been restricted to the larger types of gun, where the production of minimal gun-flash, is of most value. </a:t>
            </a:r>
            <a:endParaRPr lang="en-GB" sz="2000" dirty="0">
              <a:solidFill>
                <a:schemeClr val="tx1"/>
              </a:solidFill>
            </a:endParaRPr>
          </a:p>
          <a:p>
            <a:pPr indent="-228600">
              <a:buFont typeface="Arial" panose="020B0604020202020204" pitchFamily="34" charset="0"/>
              <a:buChar char="•"/>
            </a:pPr>
            <a:endParaRPr lang="en-US" sz="2000" dirty="0">
              <a:solidFill>
                <a:schemeClr val="tx1"/>
              </a:solidFill>
            </a:endParaRPr>
          </a:p>
        </p:txBody>
      </p:sp>
      <p:pic>
        <p:nvPicPr>
          <p:cNvPr id="11" name="Picture 10">
            <a:extLst>
              <a:ext uri="{FF2B5EF4-FFF2-40B4-BE49-F238E27FC236}">
                <a16:creationId xmlns:a16="http://schemas.microsoft.com/office/drawing/2014/main" id="{B2B59202-46DD-CD89-5640-555EAFCDEF6E}"/>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443148" y="266816"/>
            <a:ext cx="5124972" cy="2747054"/>
          </a:xfrm>
          <a:prstGeom prst="rect">
            <a:avLst/>
          </a:prstGeom>
        </p:spPr>
      </p:pic>
      <p:pic>
        <p:nvPicPr>
          <p:cNvPr id="13" name="Picture 12" descr="A picture containing snow, outdoor, military vehicle&#10;&#10;Description automatically generated">
            <a:extLst>
              <a:ext uri="{FF2B5EF4-FFF2-40B4-BE49-F238E27FC236}">
                <a16:creationId xmlns:a16="http://schemas.microsoft.com/office/drawing/2014/main" id="{E46D841C-2795-F2BF-58BF-36D6617A831D}"/>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391035" y="3551918"/>
            <a:ext cx="5124972" cy="2768033"/>
          </a:xfrm>
          <a:prstGeom prst="rect">
            <a:avLst/>
          </a:prstGeom>
        </p:spPr>
      </p:pic>
      <mc:AlternateContent xmlns:mc="http://schemas.openxmlformats.org/markup-compatibility/2006" xmlns:a14="http://schemas.microsoft.com/office/drawing/2010/main">
        <mc:Choice Requires="a14">
          <p:sp>
            <p:nvSpPr>
              <p:cNvPr id="4" name="TextBox 3">
                <a:extLst>
                  <a:ext uri="{FF2B5EF4-FFF2-40B4-BE49-F238E27FC236}">
                    <a16:creationId xmlns:a16="http://schemas.microsoft.com/office/drawing/2014/main" id="{8C4756C5-89C7-C553-F204-F152893802EA}"/>
                  </a:ext>
                </a:extLst>
              </p:cNvPr>
              <p:cNvSpPr txBox="1"/>
              <p:nvPr/>
            </p:nvSpPr>
            <p:spPr>
              <a:xfrm>
                <a:off x="6724647" y="5758248"/>
                <a:ext cx="4555414" cy="430887"/>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r>
                        <a:rPr kumimoji="0" lang="en-GB" sz="2800" b="0" i="1" u="none" strike="noStrike" kern="1200" cap="none" spc="0" normalizeH="0" baseline="0" noProof="0" smtClean="0">
                          <a:ln>
                            <a:noFill/>
                          </a:ln>
                          <a:solidFill>
                            <a:prstClr val="white"/>
                          </a:solidFill>
                          <a:effectLst/>
                          <a:uLnTx/>
                          <a:uFillTx/>
                          <a:latin typeface="Cambria Math" panose="02040503050406030204" pitchFamily="18" charset="0"/>
                          <a:ea typeface="+mn-ea"/>
                          <a:cs typeface="+mn-cs"/>
                        </a:rPr>
                        <m:t>𝐶</m:t>
                      </m:r>
                      <m:sSub>
                        <m:sSubPr>
                          <m:ctrlPr>
                            <a:rPr kumimoji="0" lang="en-GB" sz="2800" b="0" i="1" u="none" strike="noStrike" kern="1200" cap="none" spc="0" normalizeH="0" baseline="0" noProof="0" smtClean="0">
                              <a:ln>
                                <a:noFill/>
                              </a:ln>
                              <a:solidFill>
                                <a:prstClr val="white"/>
                              </a:solidFill>
                              <a:effectLst/>
                              <a:uLnTx/>
                              <a:uFillTx/>
                              <a:latin typeface="Cambria Math" panose="02040503050406030204" pitchFamily="18" charset="0"/>
                              <a:ea typeface="+mn-ea"/>
                              <a:cs typeface="+mn-cs"/>
                            </a:rPr>
                          </m:ctrlPr>
                        </m:sSubPr>
                        <m:e>
                          <m:r>
                            <a:rPr kumimoji="0" lang="en-GB" sz="2800" b="0" i="1" u="none" strike="noStrike" kern="1200" cap="none" spc="0" normalizeH="0" baseline="0" noProof="0" smtClean="0">
                              <a:ln>
                                <a:noFill/>
                              </a:ln>
                              <a:solidFill>
                                <a:prstClr val="white"/>
                              </a:solidFill>
                              <a:effectLst/>
                              <a:uLnTx/>
                              <a:uFillTx/>
                              <a:latin typeface="Cambria Math" panose="02040503050406030204" pitchFamily="18" charset="0"/>
                              <a:ea typeface="+mn-ea"/>
                              <a:cs typeface="+mn-cs"/>
                            </a:rPr>
                            <m:t>𝐻</m:t>
                          </m:r>
                        </m:e>
                        <m:sub>
                          <m:r>
                            <a:rPr kumimoji="0" lang="en-GB" sz="2800" b="0" i="1" u="none" strike="noStrike" kern="1200" cap="none" spc="0" normalizeH="0" baseline="0" noProof="0" smtClean="0">
                              <a:ln>
                                <a:noFill/>
                              </a:ln>
                              <a:solidFill>
                                <a:prstClr val="white"/>
                              </a:solidFill>
                              <a:effectLst/>
                              <a:uLnTx/>
                              <a:uFillTx/>
                              <a:latin typeface="Cambria Math" panose="02040503050406030204" pitchFamily="18" charset="0"/>
                              <a:ea typeface="+mn-ea"/>
                              <a:cs typeface="+mn-cs"/>
                            </a:rPr>
                            <m:t>4</m:t>
                          </m:r>
                        </m:sub>
                      </m:sSub>
                      <m:sSub>
                        <m:sSubPr>
                          <m:ctrlPr>
                            <a:rPr kumimoji="0" lang="en-GB" sz="2800" b="0" i="1" u="none" strike="noStrike" kern="1200" cap="none" spc="0" normalizeH="0" baseline="0" noProof="0" smtClean="0">
                              <a:ln>
                                <a:noFill/>
                              </a:ln>
                              <a:solidFill>
                                <a:prstClr val="white"/>
                              </a:solidFill>
                              <a:effectLst/>
                              <a:uLnTx/>
                              <a:uFillTx/>
                              <a:latin typeface="Cambria Math" panose="02040503050406030204" pitchFamily="18" charset="0"/>
                              <a:ea typeface="+mn-ea"/>
                              <a:cs typeface="+mn-cs"/>
                            </a:rPr>
                          </m:ctrlPr>
                        </m:sSubPr>
                        <m:e>
                          <m:r>
                            <a:rPr kumimoji="0" lang="en-GB" sz="2800" b="0" i="1" u="none" strike="noStrike" kern="1200" cap="none" spc="0" normalizeH="0" baseline="0" noProof="0" smtClean="0">
                              <a:ln>
                                <a:noFill/>
                              </a:ln>
                              <a:solidFill>
                                <a:prstClr val="white"/>
                              </a:solidFill>
                              <a:effectLst/>
                              <a:uLnTx/>
                              <a:uFillTx/>
                              <a:latin typeface="Cambria Math" panose="02040503050406030204" pitchFamily="18" charset="0"/>
                              <a:ea typeface="+mn-ea"/>
                              <a:cs typeface="+mn-cs"/>
                            </a:rPr>
                            <m:t>𝑁</m:t>
                          </m:r>
                        </m:e>
                        <m:sub>
                          <m:r>
                            <a:rPr kumimoji="0" lang="en-GB" sz="2800" b="0" i="1" u="none" strike="noStrike" kern="1200" cap="none" spc="0" normalizeH="0" baseline="0" noProof="0" smtClean="0">
                              <a:ln>
                                <a:noFill/>
                              </a:ln>
                              <a:solidFill>
                                <a:prstClr val="white"/>
                              </a:solidFill>
                              <a:effectLst/>
                              <a:uLnTx/>
                              <a:uFillTx/>
                              <a:latin typeface="Cambria Math" panose="02040503050406030204" pitchFamily="18" charset="0"/>
                              <a:ea typeface="+mn-ea"/>
                              <a:cs typeface="+mn-cs"/>
                            </a:rPr>
                            <m:t>4</m:t>
                          </m:r>
                        </m:sub>
                      </m:sSub>
                      <m:sSub>
                        <m:sSubPr>
                          <m:ctrlPr>
                            <a:rPr kumimoji="0" lang="en-GB" sz="2800" b="0" i="1" u="none" strike="noStrike" kern="1200" cap="none" spc="0" normalizeH="0" baseline="0" noProof="0" smtClean="0">
                              <a:ln>
                                <a:noFill/>
                              </a:ln>
                              <a:solidFill>
                                <a:prstClr val="white"/>
                              </a:solidFill>
                              <a:effectLst/>
                              <a:uLnTx/>
                              <a:uFillTx/>
                              <a:latin typeface="Cambria Math" panose="02040503050406030204" pitchFamily="18" charset="0"/>
                              <a:ea typeface="+mn-ea"/>
                              <a:cs typeface="+mn-cs"/>
                            </a:rPr>
                          </m:ctrlPr>
                        </m:sSubPr>
                        <m:e>
                          <m:r>
                            <a:rPr kumimoji="0" lang="en-GB" sz="2800" b="0" i="1" u="none" strike="noStrike" kern="1200" cap="none" spc="0" normalizeH="0" baseline="0" noProof="0" smtClean="0">
                              <a:ln>
                                <a:noFill/>
                              </a:ln>
                              <a:solidFill>
                                <a:prstClr val="white"/>
                              </a:solidFill>
                              <a:effectLst/>
                              <a:uLnTx/>
                              <a:uFillTx/>
                              <a:latin typeface="Cambria Math" panose="02040503050406030204" pitchFamily="18" charset="0"/>
                              <a:ea typeface="+mn-ea"/>
                              <a:cs typeface="+mn-cs"/>
                            </a:rPr>
                            <m:t>𝑂</m:t>
                          </m:r>
                        </m:e>
                        <m:sub>
                          <m:r>
                            <a:rPr kumimoji="0" lang="en-GB" sz="2800" b="0" i="1" u="none" strike="noStrike" kern="1200" cap="none" spc="0" normalizeH="0" baseline="0" noProof="0" smtClean="0">
                              <a:ln>
                                <a:noFill/>
                              </a:ln>
                              <a:solidFill>
                                <a:prstClr val="white"/>
                              </a:solidFill>
                              <a:effectLst/>
                              <a:uLnTx/>
                              <a:uFillTx/>
                              <a:latin typeface="Cambria Math" panose="02040503050406030204" pitchFamily="18" charset="0"/>
                              <a:ea typeface="+mn-ea"/>
                              <a:cs typeface="+mn-cs"/>
                            </a:rPr>
                            <m:t>2</m:t>
                          </m:r>
                        </m:sub>
                      </m:sSub>
                      <m:r>
                        <a:rPr kumimoji="0" lang="en-GB" sz="2800" b="0" i="1" u="none" strike="noStrike" kern="1200" cap="none" spc="0" normalizeH="0" baseline="0" noProof="0" smtClean="0">
                          <a:ln>
                            <a:noFill/>
                          </a:ln>
                          <a:solidFill>
                            <a:prstClr val="white"/>
                          </a:solidFill>
                          <a:effectLst/>
                          <a:uLnTx/>
                          <a:uFillTx/>
                          <a:latin typeface="Cambria Math" panose="02040503050406030204" pitchFamily="18" charset="0"/>
                          <a:ea typeface="Cambria Math" panose="02040503050406030204" pitchFamily="18" charset="0"/>
                          <a:cs typeface="+mn-cs"/>
                        </a:rPr>
                        <m:t>→</m:t>
                      </m:r>
                      <m:r>
                        <a:rPr kumimoji="0" lang="en-GB" sz="2800" b="0" i="1" u="none" strike="noStrike" kern="1200" cap="none" spc="0" normalizeH="0" baseline="0" noProof="0" smtClean="0">
                          <a:ln>
                            <a:noFill/>
                          </a:ln>
                          <a:solidFill>
                            <a:prstClr val="white"/>
                          </a:solidFill>
                          <a:effectLst/>
                          <a:uLnTx/>
                          <a:uFillTx/>
                          <a:latin typeface="Cambria Math" panose="02040503050406030204" pitchFamily="18" charset="0"/>
                          <a:ea typeface="Cambria Math" panose="02040503050406030204" pitchFamily="18" charset="0"/>
                          <a:cs typeface="+mn-cs"/>
                        </a:rPr>
                        <m:t>𝐶</m:t>
                      </m:r>
                      <m:r>
                        <a:rPr kumimoji="0" lang="en-GB" sz="2800" b="0" i="1" u="none" strike="noStrike" kern="1200" cap="none" spc="0" normalizeH="0" baseline="0" noProof="0" smtClean="0">
                          <a:ln>
                            <a:noFill/>
                          </a:ln>
                          <a:solidFill>
                            <a:prstClr val="white"/>
                          </a:solidFill>
                          <a:effectLst/>
                          <a:uLnTx/>
                          <a:uFillTx/>
                          <a:latin typeface="Cambria Math" panose="02040503050406030204" pitchFamily="18" charset="0"/>
                          <a:ea typeface="Cambria Math" panose="02040503050406030204" pitchFamily="18" charset="0"/>
                          <a:cs typeface="+mn-cs"/>
                        </a:rPr>
                        <m:t>+</m:t>
                      </m:r>
                      <m:sSub>
                        <m:sSubPr>
                          <m:ctrlPr>
                            <a:rPr kumimoji="0" lang="en-GB" sz="2800" b="0" i="1" u="none" strike="noStrike" kern="1200" cap="none" spc="0" normalizeH="0" baseline="0" noProof="0" smtClean="0">
                              <a:ln>
                                <a:noFill/>
                              </a:ln>
                              <a:solidFill>
                                <a:prstClr val="white"/>
                              </a:solidFill>
                              <a:effectLst/>
                              <a:uLnTx/>
                              <a:uFillTx/>
                              <a:latin typeface="Cambria Math" panose="02040503050406030204" pitchFamily="18" charset="0"/>
                              <a:ea typeface="Cambria Math" panose="02040503050406030204" pitchFamily="18" charset="0"/>
                              <a:cs typeface="+mn-cs"/>
                            </a:rPr>
                          </m:ctrlPr>
                        </m:sSubPr>
                        <m:e>
                          <m:r>
                            <a:rPr kumimoji="0" lang="en-GB" sz="2800" b="0" i="1" u="none" strike="noStrike" kern="1200" cap="none" spc="0" normalizeH="0" baseline="0" noProof="0" smtClean="0">
                              <a:ln>
                                <a:noFill/>
                              </a:ln>
                              <a:solidFill>
                                <a:prstClr val="white"/>
                              </a:solidFill>
                              <a:effectLst/>
                              <a:uLnTx/>
                              <a:uFillTx/>
                              <a:latin typeface="Cambria Math" panose="02040503050406030204" pitchFamily="18" charset="0"/>
                              <a:ea typeface="Cambria Math" panose="02040503050406030204" pitchFamily="18" charset="0"/>
                              <a:cs typeface="+mn-cs"/>
                            </a:rPr>
                            <m:t>2</m:t>
                          </m:r>
                          <m:r>
                            <a:rPr kumimoji="0" lang="en-GB" sz="2800" b="0" i="1" u="none" strike="noStrike" kern="1200" cap="none" spc="0" normalizeH="0" baseline="0" noProof="0" smtClean="0">
                              <a:ln>
                                <a:noFill/>
                              </a:ln>
                              <a:solidFill>
                                <a:prstClr val="white"/>
                              </a:solidFill>
                              <a:effectLst/>
                              <a:uLnTx/>
                              <a:uFillTx/>
                              <a:latin typeface="Cambria Math" panose="02040503050406030204" pitchFamily="18" charset="0"/>
                              <a:ea typeface="Cambria Math" panose="02040503050406030204" pitchFamily="18" charset="0"/>
                              <a:cs typeface="+mn-cs"/>
                            </a:rPr>
                            <m:t>𝐻</m:t>
                          </m:r>
                        </m:e>
                        <m:sub>
                          <m:r>
                            <a:rPr kumimoji="0" lang="en-GB" sz="2800" b="0" i="1" u="none" strike="noStrike" kern="1200" cap="none" spc="0" normalizeH="0" baseline="0" noProof="0" smtClean="0">
                              <a:ln>
                                <a:noFill/>
                              </a:ln>
                              <a:solidFill>
                                <a:prstClr val="white"/>
                              </a:solidFill>
                              <a:effectLst/>
                              <a:uLnTx/>
                              <a:uFillTx/>
                              <a:latin typeface="Cambria Math" panose="02040503050406030204" pitchFamily="18" charset="0"/>
                              <a:ea typeface="Cambria Math" panose="02040503050406030204" pitchFamily="18" charset="0"/>
                              <a:cs typeface="+mn-cs"/>
                            </a:rPr>
                            <m:t>2</m:t>
                          </m:r>
                        </m:sub>
                      </m:sSub>
                      <m:r>
                        <a:rPr kumimoji="0" lang="en-GB" sz="2800" b="0" i="1" u="none" strike="noStrike" kern="1200" cap="none" spc="0" normalizeH="0" baseline="0" noProof="0" smtClean="0">
                          <a:ln>
                            <a:noFill/>
                          </a:ln>
                          <a:solidFill>
                            <a:prstClr val="white"/>
                          </a:solidFill>
                          <a:effectLst/>
                          <a:uLnTx/>
                          <a:uFillTx/>
                          <a:latin typeface="Cambria Math" panose="02040503050406030204" pitchFamily="18" charset="0"/>
                          <a:ea typeface="Cambria Math" panose="02040503050406030204" pitchFamily="18" charset="0"/>
                          <a:cs typeface="+mn-cs"/>
                        </a:rPr>
                        <m:t>𝑂</m:t>
                      </m:r>
                      <m:r>
                        <a:rPr kumimoji="0" lang="en-GB" sz="2800" b="0" i="1" u="none" strike="noStrike" kern="1200" cap="none" spc="0" normalizeH="0" baseline="0" noProof="0" smtClean="0">
                          <a:ln>
                            <a:noFill/>
                          </a:ln>
                          <a:solidFill>
                            <a:prstClr val="white"/>
                          </a:solidFill>
                          <a:effectLst/>
                          <a:uLnTx/>
                          <a:uFillTx/>
                          <a:latin typeface="Cambria Math" panose="02040503050406030204" pitchFamily="18" charset="0"/>
                          <a:ea typeface="Cambria Math" panose="02040503050406030204" pitchFamily="18" charset="0"/>
                          <a:cs typeface="+mn-cs"/>
                        </a:rPr>
                        <m:t>+2</m:t>
                      </m:r>
                      <m:sSub>
                        <m:sSubPr>
                          <m:ctrlPr>
                            <a:rPr kumimoji="0" lang="en-GB" sz="2800" b="0" i="1" u="none" strike="noStrike" kern="1200" cap="none" spc="0" normalizeH="0" baseline="0" noProof="0" smtClean="0">
                              <a:ln>
                                <a:noFill/>
                              </a:ln>
                              <a:solidFill>
                                <a:prstClr val="white"/>
                              </a:solidFill>
                              <a:effectLst/>
                              <a:uLnTx/>
                              <a:uFillTx/>
                              <a:latin typeface="Cambria Math" panose="02040503050406030204" pitchFamily="18" charset="0"/>
                              <a:ea typeface="Cambria Math" panose="02040503050406030204" pitchFamily="18" charset="0"/>
                              <a:cs typeface="+mn-cs"/>
                            </a:rPr>
                          </m:ctrlPr>
                        </m:sSubPr>
                        <m:e>
                          <m:r>
                            <a:rPr kumimoji="0" lang="en-GB" sz="2800" b="0" i="1" u="none" strike="noStrike" kern="1200" cap="none" spc="0" normalizeH="0" baseline="0" noProof="0" smtClean="0">
                              <a:ln>
                                <a:noFill/>
                              </a:ln>
                              <a:solidFill>
                                <a:prstClr val="white"/>
                              </a:solidFill>
                              <a:effectLst/>
                              <a:uLnTx/>
                              <a:uFillTx/>
                              <a:latin typeface="Cambria Math" panose="02040503050406030204" pitchFamily="18" charset="0"/>
                              <a:ea typeface="Cambria Math" panose="02040503050406030204" pitchFamily="18" charset="0"/>
                              <a:cs typeface="+mn-cs"/>
                            </a:rPr>
                            <m:t>𝑁</m:t>
                          </m:r>
                        </m:e>
                        <m:sub>
                          <m:r>
                            <a:rPr kumimoji="0" lang="en-GB" sz="2800" b="0" i="1" u="none" strike="noStrike" kern="1200" cap="none" spc="0" normalizeH="0" baseline="0" noProof="0" smtClean="0">
                              <a:ln>
                                <a:noFill/>
                              </a:ln>
                              <a:solidFill>
                                <a:prstClr val="white"/>
                              </a:solidFill>
                              <a:effectLst/>
                              <a:uLnTx/>
                              <a:uFillTx/>
                              <a:latin typeface="Cambria Math" panose="02040503050406030204" pitchFamily="18" charset="0"/>
                              <a:ea typeface="Cambria Math" panose="02040503050406030204" pitchFamily="18" charset="0"/>
                              <a:cs typeface="+mn-cs"/>
                            </a:rPr>
                            <m:t>2</m:t>
                          </m:r>
                        </m:sub>
                      </m:sSub>
                    </m:oMath>
                  </m:oMathPara>
                </a14:m>
                <a:endParaRPr kumimoji="0" lang="en-US" sz="2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mc:Choice>
        <mc:Fallback xmlns="">
          <p:sp>
            <p:nvSpPr>
              <p:cNvPr id="4" name="TextBox 3">
                <a:extLst>
                  <a:ext uri="{FF2B5EF4-FFF2-40B4-BE49-F238E27FC236}">
                    <a16:creationId xmlns:a16="http://schemas.microsoft.com/office/drawing/2014/main" id="{8C4756C5-89C7-C553-F204-F152893802EA}"/>
                  </a:ext>
                </a:extLst>
              </p:cNvPr>
              <p:cNvSpPr txBox="1">
                <a:spLocks noRot="1" noChangeAspect="1" noMove="1" noResize="1" noEditPoints="1" noAdjustHandles="1" noChangeArrowheads="1" noChangeShapeType="1" noTextEdit="1"/>
              </p:cNvSpPr>
              <p:nvPr/>
            </p:nvSpPr>
            <p:spPr>
              <a:xfrm>
                <a:off x="6724647" y="5758248"/>
                <a:ext cx="4555414" cy="430887"/>
              </a:xfrm>
              <a:prstGeom prst="rect">
                <a:avLst/>
              </a:prstGeom>
              <a:blipFill>
                <a:blip r:embed="rId5"/>
                <a:stretch>
                  <a:fillRect l="-1389" b="-14286"/>
                </a:stretch>
              </a:blipFill>
            </p:spPr>
            <p:txBody>
              <a:bodyPr/>
              <a:lstStyle/>
              <a:p>
                <a:r>
                  <a:rPr lang="en-US">
                    <a:noFill/>
                  </a:rPr>
                  <a:t> </a:t>
                </a:r>
              </a:p>
            </p:txBody>
          </p:sp>
        </mc:Fallback>
      </mc:AlternateContent>
    </p:spTree>
    <p:extLst>
      <p:ext uri="{BB962C8B-B14F-4D97-AF65-F5344CB8AC3E}">
        <p14:creationId xmlns:p14="http://schemas.microsoft.com/office/powerpoint/2010/main" val="249694446"/>
      </p:ext>
    </p:extLst>
  </p:cSld>
  <p:clrMapOvr>
    <a:overrideClrMapping bg1="dk1" tx1="lt1" bg2="dk2" tx2="lt2" accent1="accent1" accent2="accent2" accent3="accent3" accent4="accent4" accent5="accent5" accent6="accent6" hlink="hlink" folHlink="folHlink"/>
  </p:clrMapOvr>
</p:sld>
</file>

<file path=ppt/slides/slide8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1" name="Freeform: Shape 10">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 name="Freeform: Shape 16">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9" name="Isosceles Triangle 18">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0BC6468D-F787-B270-AEE3-79DFCB59C6AC}"/>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l="2191" t="6229" r="1616" b="7497"/>
          <a:stretch/>
        </p:blipFill>
        <p:spPr>
          <a:xfrm>
            <a:off x="2381957" y="643467"/>
            <a:ext cx="7428086" cy="5571065"/>
          </a:xfrm>
          <a:prstGeom prst="rect">
            <a:avLst/>
          </a:prstGeom>
          <a:ln>
            <a:noFill/>
          </a:ln>
        </p:spPr>
      </p:pic>
      <p:sp>
        <p:nvSpPr>
          <p:cNvPr id="21" name="Isosceles Triangle 20">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45319168"/>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C7FA33FF-088D-4F16-95A2-2C64D353DE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22">
            <a:extLst>
              <a:ext uri="{FF2B5EF4-FFF2-40B4-BE49-F238E27FC236}">
                <a16:creationId xmlns:a16="http://schemas.microsoft.com/office/drawing/2014/main" id="{A376EFB1-01CF-419F-ABF1-2AF02BBFC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50604" y="0"/>
            <a:ext cx="6141396" cy="6858000"/>
          </a:xfrm>
          <a:prstGeom prst="rect">
            <a:avLst/>
          </a:prstGeom>
          <a:solidFill>
            <a:schemeClr val="bg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5" name="Freeform: Shape 24">
            <a:extLst>
              <a:ext uri="{FF2B5EF4-FFF2-40B4-BE49-F238E27FC236}">
                <a16:creationId xmlns:a16="http://schemas.microsoft.com/office/drawing/2014/main" id="{FF9DEA15-78BD-4750-AA18-B9F28A6D5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50604" y="0"/>
            <a:ext cx="4319042" cy="6858000"/>
          </a:xfrm>
          <a:custGeom>
            <a:avLst/>
            <a:gdLst>
              <a:gd name="connsiteX0" fmla="*/ 0 w 4319042"/>
              <a:gd name="connsiteY0" fmla="*/ 0 h 6858000"/>
              <a:gd name="connsiteX1" fmla="*/ 1142888 w 4319042"/>
              <a:gd name="connsiteY1" fmla="*/ 0 h 6858000"/>
              <a:gd name="connsiteX2" fmla="*/ 4319042 w 4319042"/>
              <a:gd name="connsiteY2" fmla="*/ 6858000 h 6858000"/>
              <a:gd name="connsiteX3" fmla="*/ 0 w 431904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319042" h="6858000">
                <a:moveTo>
                  <a:pt x="0" y="0"/>
                </a:moveTo>
                <a:lnTo>
                  <a:pt x="1142888" y="0"/>
                </a:lnTo>
                <a:lnTo>
                  <a:pt x="4319042" y="6858000"/>
                </a:lnTo>
                <a:lnTo>
                  <a:pt x="0" y="6858000"/>
                </a:lnTo>
                <a:close/>
              </a:path>
            </a:pathLst>
          </a:custGeom>
          <a:solidFill>
            <a:schemeClr val="bg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1">
            <a:extLst>
              <a:ext uri="{FF2B5EF4-FFF2-40B4-BE49-F238E27FC236}">
                <a16:creationId xmlns:a16="http://schemas.microsoft.com/office/drawing/2014/main" id="{4725B72A-8252-2F4B-9119-821FB1D25C6D}"/>
              </a:ext>
            </a:extLst>
          </p:cNvPr>
          <p:cNvSpPr txBox="1">
            <a:spLocks/>
          </p:cNvSpPr>
          <p:nvPr/>
        </p:nvSpPr>
        <p:spPr>
          <a:xfrm>
            <a:off x="6499024" y="640263"/>
            <a:ext cx="5114839" cy="1344975"/>
          </a:xfr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ct val="0"/>
              </a:spcBef>
              <a:spcAft>
                <a:spcPts val="600"/>
              </a:spcAft>
              <a:buClrTx/>
              <a:buSzTx/>
              <a:buFont typeface="Arial" panose="020B0604020202020204" pitchFamily="34" charset="0"/>
              <a:buNone/>
              <a:tabLst/>
              <a:defRPr/>
            </a:pPr>
            <a:r>
              <a:rPr kumimoji="0" lang="en-US" sz="4000" b="0" i="0" u="none" strike="noStrike" kern="1200" cap="none" spc="0" normalizeH="0" baseline="0" noProof="0" dirty="0">
                <a:ln>
                  <a:noFill/>
                </a:ln>
                <a:solidFill>
                  <a:prstClr val="white"/>
                </a:solidFill>
                <a:effectLst/>
                <a:uLnTx/>
                <a:uFillTx/>
                <a:latin typeface="Calibri Light" panose="020F0302020204030204"/>
                <a:ea typeface="+mn-ea"/>
                <a:cs typeface="+mn-cs"/>
              </a:rPr>
              <a:t>High Energy Gun Propellants</a:t>
            </a:r>
          </a:p>
        </p:txBody>
      </p:sp>
      <p:sp>
        <p:nvSpPr>
          <p:cNvPr id="2" name="Content Placeholder 1">
            <a:extLst>
              <a:ext uri="{FF2B5EF4-FFF2-40B4-BE49-F238E27FC236}">
                <a16:creationId xmlns:a16="http://schemas.microsoft.com/office/drawing/2014/main" id="{52219EEE-9A33-3FDE-75F4-FB6ACEDCAF9E}"/>
              </a:ext>
            </a:extLst>
          </p:cNvPr>
          <p:cNvSpPr>
            <a:spLocks noGrp="1"/>
          </p:cNvSpPr>
          <p:nvPr>
            <p:ph idx="1"/>
          </p:nvPr>
        </p:nvSpPr>
        <p:spPr>
          <a:xfrm>
            <a:off x="6376883" y="1985238"/>
            <a:ext cx="5128773" cy="3773010"/>
          </a:xfrm>
        </p:spPr>
        <p:txBody>
          <a:bodyPr vert="horz" wrap="square" lIns="91440" tIns="45720" rIns="91440" bIns="45720" rtlCol="0">
            <a:normAutofit fontScale="70000" lnSpcReduction="20000"/>
          </a:bodyPr>
          <a:lstStyle/>
          <a:p>
            <a:pPr marL="457200" indent="-457200">
              <a:buFont typeface="Arial" panose="020B0604020202020204" pitchFamily="34" charset="0"/>
              <a:buChar char="•"/>
            </a:pPr>
            <a:r>
              <a:rPr lang="en-GB" dirty="0">
                <a:solidFill>
                  <a:schemeClr val="tx1"/>
                </a:solidFill>
              </a:rPr>
              <a:t>The ideal properties required of a propellant have been enumerated previously in this chapter. Since World War II, when RDX was successfully used as a high explosive, much research has been conducted into the incorporation of this compound in gun propellants, to make them approximate more closely to the ideals. </a:t>
            </a:r>
          </a:p>
          <a:p>
            <a:pPr marL="457200" indent="-457200">
              <a:buFont typeface="Arial" panose="020B0604020202020204" pitchFamily="34" charset="0"/>
              <a:buChar char="•"/>
            </a:pPr>
            <a:r>
              <a:rPr lang="en-GB" dirty="0">
                <a:solidFill>
                  <a:schemeClr val="tx1"/>
                </a:solidFill>
              </a:rPr>
              <a:t>Like NQ, which had been incorporated in gun propellants before World War II, RDX is a nitramine explosive, but its thermochemical properties are considerably different and, from certain points of view, better for propellant use.</a:t>
            </a:r>
          </a:p>
        </p:txBody>
      </p:sp>
      <p:pic>
        <p:nvPicPr>
          <p:cNvPr id="11" name="Picture 10">
            <a:extLst>
              <a:ext uri="{FF2B5EF4-FFF2-40B4-BE49-F238E27FC236}">
                <a16:creationId xmlns:a16="http://schemas.microsoft.com/office/drawing/2014/main" id="{B2B59202-46DD-CD89-5640-555EAFCDEF6E}"/>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443148" y="266816"/>
            <a:ext cx="5124972" cy="2747054"/>
          </a:xfrm>
          <a:prstGeom prst="rect">
            <a:avLst/>
          </a:prstGeom>
        </p:spPr>
      </p:pic>
      <p:pic>
        <p:nvPicPr>
          <p:cNvPr id="13" name="Picture 12" descr="A picture containing snow, outdoor, military vehicle&#10;&#10;Description automatically generated">
            <a:extLst>
              <a:ext uri="{FF2B5EF4-FFF2-40B4-BE49-F238E27FC236}">
                <a16:creationId xmlns:a16="http://schemas.microsoft.com/office/drawing/2014/main" id="{E46D841C-2795-F2BF-58BF-36D6617A831D}"/>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391035" y="3551918"/>
            <a:ext cx="5124972" cy="2768033"/>
          </a:xfrm>
          <a:prstGeom prst="rect">
            <a:avLst/>
          </a:prstGeom>
        </p:spPr>
      </p:pic>
    </p:spTree>
    <p:extLst>
      <p:ext uri="{BB962C8B-B14F-4D97-AF65-F5344CB8AC3E}">
        <p14:creationId xmlns:p14="http://schemas.microsoft.com/office/powerpoint/2010/main" val="618723733"/>
      </p:ext>
    </p:extLst>
  </p:cSld>
  <p:clrMapOvr>
    <a:overrideClrMapping bg1="dk1" tx1="lt1" bg2="dk2" tx2="lt2" accent1="accent1" accent2="accent2" accent3="accent3" accent4="accent4" accent5="accent5" accent6="accent6" hlink="hlink" folHlink="folHlink"/>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380BDB17-AB89-9D00-224B-7B628327EF4B}"/>
              </a:ext>
            </a:extLst>
          </p:cNvPr>
          <p:cNvPicPr>
            <a:picLocks noGrp="1" noChangeAspect="1"/>
          </p:cNvPicPr>
          <p:nvPr>
            <p:ph idx="1"/>
          </p:nvPr>
        </p:nvPicPr>
        <p:blipFill rotWithShape="1">
          <a:blip r:embed="rId2" cstate="screen">
            <a:extLst>
              <a:ext uri="{28A0092B-C50C-407E-A947-70E740481C1C}">
                <a14:useLocalDpi xmlns:a14="http://schemas.microsoft.com/office/drawing/2010/main"/>
              </a:ext>
            </a:extLst>
          </a:blip>
          <a:srcRect l="2357" t="9629" r="2414" b="9666"/>
          <a:stretch/>
        </p:blipFill>
        <p:spPr>
          <a:xfrm>
            <a:off x="5372099" y="98626"/>
            <a:ext cx="6663766" cy="4235600"/>
          </a:xfrm>
        </p:spPr>
      </p:pic>
      <p:pic>
        <p:nvPicPr>
          <p:cNvPr id="6" name="Picture 5" descr="Table&#10;&#10;Description automatically generated">
            <a:extLst>
              <a:ext uri="{FF2B5EF4-FFF2-40B4-BE49-F238E27FC236}">
                <a16:creationId xmlns:a16="http://schemas.microsoft.com/office/drawing/2014/main" id="{C75EE9E1-0F8B-008A-5D06-B6BB48CBCAE7}"/>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5372099" y="4641574"/>
            <a:ext cx="6663766" cy="1962335"/>
          </a:xfrm>
          <a:prstGeom prst="rect">
            <a:avLst/>
          </a:prstGeom>
        </p:spPr>
      </p:pic>
      <p:pic>
        <p:nvPicPr>
          <p:cNvPr id="10" name="Picture 9" descr="Text&#10;&#10;Description automatically generated">
            <a:extLst>
              <a:ext uri="{FF2B5EF4-FFF2-40B4-BE49-F238E27FC236}">
                <a16:creationId xmlns:a16="http://schemas.microsoft.com/office/drawing/2014/main" id="{32816B38-0F06-9D3E-3F31-4CE496C755FE}"/>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624717" y="3404445"/>
            <a:ext cx="4277919" cy="2963123"/>
          </a:xfrm>
          <a:prstGeom prst="rect">
            <a:avLst/>
          </a:prstGeom>
        </p:spPr>
      </p:pic>
      <p:pic>
        <p:nvPicPr>
          <p:cNvPr id="12" name="Picture 11" descr="A military tank firing its cannon&#10;&#10;Description automatically generated with medium confidence">
            <a:extLst>
              <a:ext uri="{FF2B5EF4-FFF2-40B4-BE49-F238E27FC236}">
                <a16:creationId xmlns:a16="http://schemas.microsoft.com/office/drawing/2014/main" id="{05FA0F30-A3A3-B8DC-D7B8-6CF124D91A6F}"/>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349860" y="223829"/>
            <a:ext cx="4827632" cy="2868993"/>
          </a:xfrm>
          <a:prstGeom prst="rect">
            <a:avLst/>
          </a:prstGeom>
        </p:spPr>
      </p:pic>
    </p:spTree>
    <p:extLst>
      <p:ext uri="{BB962C8B-B14F-4D97-AF65-F5344CB8AC3E}">
        <p14:creationId xmlns:p14="http://schemas.microsoft.com/office/powerpoint/2010/main" val="3854901686"/>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7" name="Rectangle 30">
            <a:extLst>
              <a:ext uri="{FF2B5EF4-FFF2-40B4-BE49-F238E27FC236}">
                <a16:creationId xmlns:a16="http://schemas.microsoft.com/office/drawing/2014/main" id="{5F9CFCE6-877F-4858-B8BD-2C52CA8AFB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E4E4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8" name="Rectangle 32">
            <a:extLst>
              <a:ext uri="{FF2B5EF4-FFF2-40B4-BE49-F238E27FC236}">
                <a16:creationId xmlns:a16="http://schemas.microsoft.com/office/drawing/2014/main" id="{8213F8A0-12AE-4514-8372-0DD766EC28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56866" y="480060"/>
            <a:ext cx="5458122"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3" name="Picture 12" descr="Graphical user interface, text, application&#10;&#10;Description automatically generated">
            <a:extLst>
              <a:ext uri="{FF2B5EF4-FFF2-40B4-BE49-F238E27FC236}">
                <a16:creationId xmlns:a16="http://schemas.microsoft.com/office/drawing/2014/main" id="{CCF6BBA6-8907-B213-4133-5CBD01DD0FD3}"/>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6421035" y="707629"/>
            <a:ext cx="5129784" cy="5442742"/>
          </a:xfrm>
          <a:prstGeom prst="rect">
            <a:avLst/>
          </a:prstGeom>
        </p:spPr>
      </p:pic>
      <p:sp>
        <p:nvSpPr>
          <p:cNvPr id="39" name="Rectangle 34">
            <a:extLst>
              <a:ext uri="{FF2B5EF4-FFF2-40B4-BE49-F238E27FC236}">
                <a16:creationId xmlns:a16="http://schemas.microsoft.com/office/drawing/2014/main" id="{9EFF17D4-9A8C-4CE5-B096-D8CCD44004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5458121"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9" name="Picture 8">
            <a:extLst>
              <a:ext uri="{FF2B5EF4-FFF2-40B4-BE49-F238E27FC236}">
                <a16:creationId xmlns:a16="http://schemas.microsoft.com/office/drawing/2014/main" id="{FA2E98A8-44E6-1B96-C777-99658CA2C1F8}"/>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l="2537" t="7843" r="2307" b="9804"/>
          <a:stretch/>
        </p:blipFill>
        <p:spPr>
          <a:xfrm>
            <a:off x="641180" y="1764156"/>
            <a:ext cx="5129784" cy="3329688"/>
          </a:xfrm>
          <a:prstGeom prst="rect">
            <a:avLst/>
          </a:prstGeom>
        </p:spPr>
      </p:pic>
    </p:spTree>
    <p:extLst>
      <p:ext uri="{BB962C8B-B14F-4D97-AF65-F5344CB8AC3E}">
        <p14:creationId xmlns:p14="http://schemas.microsoft.com/office/powerpoint/2010/main" val="3868230258"/>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1" name="Freeform: Shape 10">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 name="Freeform: Shape 16">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9" name="Isosceles Triangle 18">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descr="Table&#10;&#10;Description automatically generated">
            <a:extLst>
              <a:ext uri="{FF2B5EF4-FFF2-40B4-BE49-F238E27FC236}">
                <a16:creationId xmlns:a16="http://schemas.microsoft.com/office/drawing/2014/main" id="{2F9BEDF8-AF0C-639C-2C37-BECAD2F64BEA}"/>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2215128" y="256387"/>
            <a:ext cx="7816378" cy="6389890"/>
          </a:xfrm>
          <a:prstGeom prst="rect">
            <a:avLst/>
          </a:prstGeom>
          <a:ln>
            <a:noFill/>
          </a:ln>
        </p:spPr>
      </p:pic>
      <p:sp>
        <p:nvSpPr>
          <p:cNvPr id="21" name="Isosceles Triangle 20">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67221337"/>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3" descr="Table&#10;&#10;Description automatically generated">
            <a:extLst>
              <a:ext uri="{FF2B5EF4-FFF2-40B4-BE49-F238E27FC236}">
                <a16:creationId xmlns:a16="http://schemas.microsoft.com/office/drawing/2014/main" id="{1D423456-234D-EB3E-41F7-837CE35E36DA}"/>
              </a:ext>
            </a:extLst>
          </p:cNvPr>
          <p:cNvPicPr>
            <a:picLocks noGrp="1" noChangeAspect="1"/>
          </p:cNvPicPr>
          <p:nvPr>
            <p:ph idx="1"/>
          </p:nvPr>
        </p:nvPicPr>
        <p:blipFill>
          <a:blip r:embed="rId2"/>
          <a:stretch>
            <a:fillRect/>
          </a:stretch>
        </p:blipFill>
        <p:spPr>
          <a:xfrm>
            <a:off x="1942985" y="1210235"/>
            <a:ext cx="8276780" cy="4437551"/>
          </a:xfrm>
        </p:spPr>
      </p:pic>
    </p:spTree>
    <p:extLst>
      <p:ext uri="{BB962C8B-B14F-4D97-AF65-F5344CB8AC3E}">
        <p14:creationId xmlns:p14="http://schemas.microsoft.com/office/powerpoint/2010/main" val="2217394787"/>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Table&#10;&#10;Description automatically generated">
            <a:extLst>
              <a:ext uri="{FF2B5EF4-FFF2-40B4-BE49-F238E27FC236}">
                <a16:creationId xmlns:a16="http://schemas.microsoft.com/office/drawing/2014/main" id="{C4EC3B24-A977-9631-06B2-0DF21283B86B}"/>
              </a:ext>
            </a:extLst>
          </p:cNvPr>
          <p:cNvPicPr>
            <a:picLocks noGrp="1" noChangeAspect="1"/>
          </p:cNvPicPr>
          <p:nvPr>
            <p:ph idx="1"/>
          </p:nvPr>
        </p:nvPicPr>
        <p:blipFill>
          <a:blip r:embed="rId2"/>
          <a:stretch>
            <a:fillRect/>
          </a:stretch>
        </p:blipFill>
        <p:spPr>
          <a:xfrm>
            <a:off x="1797050" y="1853406"/>
            <a:ext cx="8470900" cy="3098800"/>
          </a:xfrm>
        </p:spPr>
      </p:pic>
    </p:spTree>
    <p:extLst>
      <p:ext uri="{BB962C8B-B14F-4D97-AF65-F5344CB8AC3E}">
        <p14:creationId xmlns:p14="http://schemas.microsoft.com/office/powerpoint/2010/main" val="3357803777"/>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1">
            <a:extLst>
              <a:ext uri="{FF2B5EF4-FFF2-40B4-BE49-F238E27FC236}">
                <a16:creationId xmlns:a16="http://schemas.microsoft.com/office/drawing/2014/main" id="{3241E178-A9B2-D01A-3802-EC8077D85CD5}"/>
              </a:ext>
            </a:extLst>
          </p:cNvPr>
          <p:cNvSpPr txBox="1">
            <a:spLocks/>
          </p:cNvSpPr>
          <p:nvPr/>
        </p:nvSpPr>
        <p:spPr>
          <a:xfrm>
            <a:off x="4883252" y="424008"/>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4400" b="0" i="0" u="none" strike="noStrike" kern="1200" cap="none" spc="0" normalizeH="0" baseline="0" noProof="0" dirty="0">
                <a:ln>
                  <a:noFill/>
                </a:ln>
                <a:solidFill>
                  <a:prstClr val="white"/>
                </a:solidFill>
                <a:effectLst/>
                <a:uLnTx/>
                <a:uFillTx/>
                <a:latin typeface="Calibri" panose="020F0502020204030204"/>
                <a:ea typeface="+mn-ea"/>
                <a:cs typeface="+mn-cs"/>
              </a:rPr>
              <a:t>Propellant Additives</a:t>
            </a:r>
          </a:p>
        </p:txBody>
      </p:sp>
      <p:pic>
        <p:nvPicPr>
          <p:cNvPr id="5" name="Picture 4">
            <a:extLst>
              <a:ext uri="{FF2B5EF4-FFF2-40B4-BE49-F238E27FC236}">
                <a16:creationId xmlns:a16="http://schemas.microsoft.com/office/drawing/2014/main" id="{A21E7858-F946-FCBD-3114-5409ADB760A8}"/>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t="15916" r="1787" b="16495"/>
          <a:stretch/>
        </p:blipFill>
        <p:spPr>
          <a:xfrm>
            <a:off x="1674159" y="1146675"/>
            <a:ext cx="8843682" cy="4564649"/>
          </a:xfrm>
          <a:prstGeom prst="rect">
            <a:avLst/>
          </a:prstGeom>
        </p:spPr>
      </p:pic>
    </p:spTree>
    <p:extLst>
      <p:ext uri="{BB962C8B-B14F-4D97-AF65-F5344CB8AC3E}">
        <p14:creationId xmlns:p14="http://schemas.microsoft.com/office/powerpoint/2010/main" val="3029838384"/>
      </p:ext>
    </p:extLst>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1">
            <a:extLst>
              <a:ext uri="{FF2B5EF4-FFF2-40B4-BE49-F238E27FC236}">
                <a16:creationId xmlns:a16="http://schemas.microsoft.com/office/drawing/2014/main" id="{879DF8E8-AD92-323F-B7E5-0EA41BFF22A7}"/>
              </a:ext>
            </a:extLst>
          </p:cNvPr>
          <p:cNvSpPr txBox="1">
            <a:spLocks/>
          </p:cNvSpPr>
          <p:nvPr/>
        </p:nvSpPr>
        <p:spPr>
          <a:xfrm>
            <a:off x="640080" y="2074363"/>
            <a:ext cx="2752354" cy="2709275"/>
          </a:xfrm>
          <a:prstGeom prst="ellipse">
            <a:avLst/>
          </a:prstGeom>
          <a:solidFill>
            <a:schemeClr val="tx1">
              <a:lumMod val="85000"/>
              <a:lumOff val="15000"/>
            </a:schemeClr>
          </a:solidFill>
          <a:ln w="174625" cmpd="thinThick">
            <a:solidFill>
              <a:schemeClr val="tx1">
                <a:lumMod val="85000"/>
                <a:lumOff val="15000"/>
              </a:schemeClr>
            </a:solidFill>
          </a:ln>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ct val="0"/>
              </a:spcBef>
              <a:spcAft>
                <a:spcPts val="600"/>
              </a:spcAft>
              <a:buClrTx/>
              <a:buSzTx/>
              <a:buFont typeface="Arial" panose="020B0604020202020204" pitchFamily="34" charset="0"/>
              <a:buNone/>
              <a:tabLst/>
              <a:defRPr/>
            </a:pPr>
            <a:r>
              <a:rPr kumimoji="0" lang="en-US" sz="2600" b="0" i="0" u="none" strike="noStrike" kern="1200" cap="none" spc="0" normalizeH="0" baseline="0" noProof="0">
                <a:ln>
                  <a:noFill/>
                </a:ln>
                <a:solidFill>
                  <a:prstClr val="white"/>
                </a:solidFill>
                <a:effectLst/>
                <a:uLnTx/>
                <a:uFillTx/>
                <a:latin typeface="Calibri Light" panose="020F0302020204030204"/>
                <a:ea typeface="+mn-ea"/>
                <a:cs typeface="+mn-cs"/>
              </a:rPr>
              <a:t>Possible functions of gun propellant additives</a:t>
            </a:r>
          </a:p>
        </p:txBody>
      </p:sp>
      <p:pic>
        <p:nvPicPr>
          <p:cNvPr id="5" name="Content Placeholder 4" descr="Table&#10;&#10;Description automatically generated">
            <a:extLst>
              <a:ext uri="{FF2B5EF4-FFF2-40B4-BE49-F238E27FC236}">
                <a16:creationId xmlns:a16="http://schemas.microsoft.com/office/drawing/2014/main" id="{B8D3F674-1E41-DD82-DF6C-F2A60BF51834}"/>
              </a:ext>
            </a:extLst>
          </p:cNvPr>
          <p:cNvPicPr>
            <a:picLocks noGrp="1" noChangeAspect="1"/>
          </p:cNvPicPr>
          <p:nvPr>
            <p:ph idx="1"/>
          </p:nvPr>
        </p:nvPicPr>
        <p:blipFill>
          <a:blip r:embed="rId2"/>
          <a:stretch>
            <a:fillRect/>
          </a:stretch>
        </p:blipFill>
        <p:spPr>
          <a:xfrm>
            <a:off x="3615615" y="1358455"/>
            <a:ext cx="8217797" cy="4047263"/>
          </a:xfrm>
          <a:prstGeom prst="rect">
            <a:avLst/>
          </a:prstGeom>
        </p:spPr>
      </p:pic>
    </p:spTree>
    <p:extLst>
      <p:ext uri="{BB962C8B-B14F-4D97-AF65-F5344CB8AC3E}">
        <p14:creationId xmlns:p14="http://schemas.microsoft.com/office/powerpoint/2010/main" val="1866597220"/>
      </p:ext>
    </p:extLst>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861C7C68-A974-263E-9D32-D44CB45D5C3C}"/>
              </a:ext>
            </a:extLst>
          </p:cNvPr>
          <p:cNvSpPr>
            <a:spLocks noGrp="1"/>
          </p:cNvSpPr>
          <p:nvPr>
            <p:ph idx="1"/>
          </p:nvPr>
        </p:nvSpPr>
        <p:spPr>
          <a:xfrm>
            <a:off x="694048" y="1605051"/>
            <a:ext cx="10803903" cy="3864989"/>
          </a:xfrm>
        </p:spPr>
        <p:txBody>
          <a:bodyPr wrap="square"/>
          <a:lstStyle/>
          <a:p>
            <a:r>
              <a:rPr lang="en-GB" dirty="0"/>
              <a:t>To summarise, the calorimetric value of a gun propellant composition can be adjusted by: </a:t>
            </a:r>
          </a:p>
          <a:p>
            <a:endParaRPr lang="en-GB" dirty="0"/>
          </a:p>
          <a:p>
            <a:pPr marL="514350" indent="-514350">
              <a:buFont typeface="+mj-lt"/>
              <a:buAutoNum type="arabicPeriod"/>
            </a:pPr>
            <a:r>
              <a:rPr lang="en-GB" dirty="0"/>
              <a:t>Varying the nitrogen content, and hence the oxygen content of the universal ingredient NC </a:t>
            </a:r>
          </a:p>
          <a:p>
            <a:pPr marL="514350" indent="-514350">
              <a:buFont typeface="+mj-lt"/>
              <a:buAutoNum type="arabicPeriod"/>
            </a:pPr>
            <a:r>
              <a:rPr lang="en-GB" dirty="0"/>
              <a:t>Varying the proportion (if any) of NG </a:t>
            </a:r>
          </a:p>
          <a:p>
            <a:pPr marL="514350" indent="-514350">
              <a:buFont typeface="+mj-lt"/>
              <a:buAutoNum type="arabicPeriod"/>
            </a:pPr>
            <a:r>
              <a:rPr lang="en-GB" dirty="0"/>
              <a:t>Including small amounts of non-explosive additives called coolants </a:t>
            </a:r>
          </a:p>
          <a:p>
            <a:endParaRPr lang="en-US" dirty="0"/>
          </a:p>
        </p:txBody>
      </p:sp>
      <p:sp>
        <p:nvSpPr>
          <p:cNvPr id="3" name="Content Placeholder 1">
            <a:extLst>
              <a:ext uri="{FF2B5EF4-FFF2-40B4-BE49-F238E27FC236}">
                <a16:creationId xmlns:a16="http://schemas.microsoft.com/office/drawing/2014/main" id="{766360A7-2214-2E38-6590-C9B8D5C07AD5}"/>
              </a:ext>
            </a:extLst>
          </p:cNvPr>
          <p:cNvSpPr txBox="1">
            <a:spLocks/>
          </p:cNvSpPr>
          <p:nvPr/>
        </p:nvSpPr>
        <p:spPr>
          <a:xfrm>
            <a:off x="5945570" y="356772"/>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3600" b="0" i="0" u="none" strike="noStrike" kern="1200" cap="none" spc="0" normalizeH="0" baseline="0" noProof="0" dirty="0">
                <a:ln>
                  <a:noFill/>
                </a:ln>
                <a:solidFill>
                  <a:prstClr val="white"/>
                </a:solidFill>
                <a:effectLst/>
                <a:uLnTx/>
                <a:uFillTx/>
                <a:latin typeface="Calibri" panose="020F0502020204030204"/>
                <a:ea typeface="+mn-ea"/>
                <a:cs typeface="+mn-cs"/>
              </a:rPr>
              <a:t>Adjusting the calorimetric value?</a:t>
            </a:r>
          </a:p>
        </p:txBody>
      </p:sp>
    </p:spTree>
    <p:extLst>
      <p:ext uri="{BB962C8B-B14F-4D97-AF65-F5344CB8AC3E}">
        <p14:creationId xmlns:p14="http://schemas.microsoft.com/office/powerpoint/2010/main" val="467160189"/>
      </p:ext>
    </p:extLst>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Content Placeholder 1">
            <a:extLst>
              <a:ext uri="{FF2B5EF4-FFF2-40B4-BE49-F238E27FC236}">
                <a16:creationId xmlns:a16="http://schemas.microsoft.com/office/drawing/2014/main" id="{E2EB9C8A-AEE0-D88A-6902-215D27B7CDA4}"/>
              </a:ext>
            </a:extLst>
          </p:cNvPr>
          <p:cNvSpPr txBox="1">
            <a:spLocks/>
          </p:cNvSpPr>
          <p:nvPr/>
        </p:nvSpPr>
        <p:spPr>
          <a:xfrm>
            <a:off x="841248" y="256032"/>
            <a:ext cx="10506456" cy="1014984"/>
          </a:xfrm>
          <a:prstGeom prst="rect">
            <a:avLst/>
          </a:prstGeom>
        </p:spPr>
        <p:txBody>
          <a:bodyPr vert="horz" lIns="91440" tIns="45720" rIns="91440" bIns="45720" rtlCol="0" anchor="b"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ct val="0"/>
              </a:spcBef>
              <a:spcAft>
                <a:spcPts val="600"/>
              </a:spcAft>
              <a:buClrTx/>
              <a:buSzTx/>
              <a:buFont typeface="Arial" panose="020B0604020202020204" pitchFamily="34" charset="0"/>
              <a:buNone/>
              <a:tabLst/>
              <a:defRPr/>
            </a:pPr>
            <a:r>
              <a:rPr kumimoji="0" lang="en-US" sz="4400" b="0" i="0" u="none" strike="noStrike" kern="1200" cap="none" spc="0" normalizeH="0" baseline="0" noProof="0">
                <a:ln>
                  <a:noFill/>
                </a:ln>
                <a:solidFill>
                  <a:prstClr val="black"/>
                </a:solidFill>
                <a:effectLst/>
                <a:uLnTx/>
                <a:uFillTx/>
                <a:latin typeface="Calibri Light" panose="020F0302020204030204"/>
                <a:ea typeface="+mn-ea"/>
                <a:cs typeface="+mn-cs"/>
              </a:rPr>
              <a:t>Summary – Gun Propellants</a:t>
            </a:r>
          </a:p>
        </p:txBody>
      </p:sp>
      <p:sp>
        <p:nvSpPr>
          <p:cNvPr id="10" name="Rectangle 9">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3" name="Table 3">
            <a:extLst>
              <a:ext uri="{FF2B5EF4-FFF2-40B4-BE49-F238E27FC236}">
                <a16:creationId xmlns:a16="http://schemas.microsoft.com/office/drawing/2014/main" id="{4566C66F-88C2-08CF-FE6C-ACBFCFF25BB2}"/>
              </a:ext>
            </a:extLst>
          </p:cNvPr>
          <p:cNvGraphicFramePr>
            <a:graphicFrameLocks noGrp="1"/>
          </p:cNvGraphicFramePr>
          <p:nvPr>
            <p:ph idx="1"/>
          </p:nvPr>
        </p:nvGraphicFramePr>
        <p:xfrm>
          <a:off x="857882" y="1926266"/>
          <a:ext cx="10476239" cy="4357526"/>
        </p:xfrm>
        <a:graphic>
          <a:graphicData uri="http://schemas.openxmlformats.org/drawingml/2006/table">
            <a:tbl>
              <a:tblPr firstRow="1" bandRow="1">
                <a:tableStyleId>{5C22544A-7EE6-4342-B048-85BDC9FD1C3A}</a:tableStyleId>
              </a:tblPr>
              <a:tblGrid>
                <a:gridCol w="2138440">
                  <a:extLst>
                    <a:ext uri="{9D8B030D-6E8A-4147-A177-3AD203B41FA5}">
                      <a16:colId xmlns:a16="http://schemas.microsoft.com/office/drawing/2014/main" val="3503424571"/>
                    </a:ext>
                  </a:extLst>
                </a:gridCol>
                <a:gridCol w="2084450">
                  <a:extLst>
                    <a:ext uri="{9D8B030D-6E8A-4147-A177-3AD203B41FA5}">
                      <a16:colId xmlns:a16="http://schemas.microsoft.com/office/drawing/2014/main" val="2118399787"/>
                    </a:ext>
                  </a:extLst>
                </a:gridCol>
                <a:gridCol w="1842810">
                  <a:extLst>
                    <a:ext uri="{9D8B030D-6E8A-4147-A177-3AD203B41FA5}">
                      <a16:colId xmlns:a16="http://schemas.microsoft.com/office/drawing/2014/main" val="1116831723"/>
                    </a:ext>
                  </a:extLst>
                </a:gridCol>
                <a:gridCol w="2326089">
                  <a:extLst>
                    <a:ext uri="{9D8B030D-6E8A-4147-A177-3AD203B41FA5}">
                      <a16:colId xmlns:a16="http://schemas.microsoft.com/office/drawing/2014/main" val="3274344663"/>
                    </a:ext>
                  </a:extLst>
                </a:gridCol>
                <a:gridCol w="2084450">
                  <a:extLst>
                    <a:ext uri="{9D8B030D-6E8A-4147-A177-3AD203B41FA5}">
                      <a16:colId xmlns:a16="http://schemas.microsoft.com/office/drawing/2014/main" val="135021027"/>
                    </a:ext>
                  </a:extLst>
                </a:gridCol>
              </a:tblGrid>
              <a:tr h="661557">
                <a:tc>
                  <a:txBody>
                    <a:bodyPr/>
                    <a:lstStyle/>
                    <a:p>
                      <a:r>
                        <a:rPr lang="en-US" sz="1800"/>
                        <a:t>Propellant</a:t>
                      </a:r>
                    </a:p>
                  </a:txBody>
                  <a:tcPr marL="82011" marR="82011" marT="41006" marB="41006"/>
                </a:tc>
                <a:tc>
                  <a:txBody>
                    <a:bodyPr/>
                    <a:lstStyle/>
                    <a:p>
                      <a:r>
                        <a:rPr lang="en-US" sz="1800"/>
                        <a:t>Constituent</a:t>
                      </a:r>
                    </a:p>
                  </a:txBody>
                  <a:tcPr marL="82011" marR="82011" marT="41006" marB="41006"/>
                </a:tc>
                <a:tc>
                  <a:txBody>
                    <a:bodyPr/>
                    <a:lstStyle/>
                    <a:p>
                      <a:r>
                        <a:rPr lang="en-US" sz="1800"/>
                        <a:t>Q (Jg</a:t>
                      </a:r>
                      <a:r>
                        <a:rPr lang="en-US" sz="1800" baseline="30000"/>
                        <a:t>-1</a:t>
                      </a:r>
                      <a:r>
                        <a:rPr lang="en-US" sz="1800"/>
                        <a:t>)</a:t>
                      </a:r>
                    </a:p>
                  </a:txBody>
                  <a:tcPr marL="82011" marR="82011" marT="41006" marB="41006"/>
                </a:tc>
                <a:tc>
                  <a:txBody>
                    <a:bodyPr/>
                    <a:lstStyle/>
                    <a:p>
                      <a:r>
                        <a:rPr lang="en-US" sz="1800"/>
                        <a:t>Flame Temperature (T</a:t>
                      </a:r>
                      <a:r>
                        <a:rPr lang="en-US" sz="1800" baseline="-25000"/>
                        <a:t>o</a:t>
                      </a:r>
                      <a:r>
                        <a:rPr lang="en-US" sz="1800"/>
                        <a:t>) K</a:t>
                      </a:r>
                    </a:p>
                  </a:txBody>
                  <a:tcPr marL="82011" marR="82011" marT="41006" marB="41006"/>
                </a:tc>
                <a:tc>
                  <a:txBody>
                    <a:bodyPr/>
                    <a:lstStyle/>
                    <a:p>
                      <a:r>
                        <a:rPr lang="en-US" sz="1800"/>
                        <a:t>Force Constant (Jg-</a:t>
                      </a:r>
                      <a:r>
                        <a:rPr lang="en-US" sz="1800" baseline="30000"/>
                        <a:t>1</a:t>
                      </a:r>
                      <a:r>
                        <a:rPr lang="en-US" sz="1800"/>
                        <a:t>)</a:t>
                      </a:r>
                    </a:p>
                  </a:txBody>
                  <a:tcPr marL="82011" marR="82011" marT="41006" marB="41006"/>
                </a:tc>
                <a:extLst>
                  <a:ext uri="{0D108BD9-81ED-4DB2-BD59-A6C34878D82A}">
                    <a16:rowId xmlns:a16="http://schemas.microsoft.com/office/drawing/2014/main" val="3855701960"/>
                  </a:ext>
                </a:extLst>
              </a:tr>
              <a:tr h="388186">
                <a:tc>
                  <a:txBody>
                    <a:bodyPr/>
                    <a:lstStyle/>
                    <a:p>
                      <a:r>
                        <a:rPr lang="en-US" sz="1800"/>
                        <a:t>Single Base</a:t>
                      </a:r>
                    </a:p>
                  </a:txBody>
                  <a:tcPr marL="82011" marR="82011" marT="41006" marB="41006"/>
                </a:tc>
                <a:tc>
                  <a:txBody>
                    <a:bodyPr/>
                    <a:lstStyle/>
                    <a:p>
                      <a:r>
                        <a:rPr lang="en-US" sz="1800"/>
                        <a:t>NC</a:t>
                      </a:r>
                    </a:p>
                  </a:txBody>
                  <a:tcPr marL="82011" marR="82011" marT="41006" marB="41006"/>
                </a:tc>
                <a:tc>
                  <a:txBody>
                    <a:bodyPr/>
                    <a:lstStyle/>
                    <a:p>
                      <a:r>
                        <a:rPr lang="en-US" sz="1800"/>
                        <a:t>3100 - 3700</a:t>
                      </a:r>
                    </a:p>
                  </a:txBody>
                  <a:tcPr marL="82011" marR="82011" marT="41006" marB="41006"/>
                </a:tc>
                <a:tc>
                  <a:txBody>
                    <a:bodyPr/>
                    <a:lstStyle/>
                    <a:p>
                      <a:r>
                        <a:rPr lang="en-US" sz="1800"/>
                        <a:t>2500 - 3000</a:t>
                      </a:r>
                    </a:p>
                  </a:txBody>
                  <a:tcPr marL="82011" marR="82011" marT="41006" marB="41006"/>
                </a:tc>
                <a:tc>
                  <a:txBody>
                    <a:bodyPr/>
                    <a:lstStyle/>
                    <a:p>
                      <a:r>
                        <a:rPr lang="en-US" sz="1800"/>
                        <a:t>920 - 1075</a:t>
                      </a:r>
                    </a:p>
                  </a:txBody>
                  <a:tcPr marL="82011" marR="82011" marT="41006" marB="41006"/>
                </a:tc>
                <a:extLst>
                  <a:ext uri="{0D108BD9-81ED-4DB2-BD59-A6C34878D82A}">
                    <a16:rowId xmlns:a16="http://schemas.microsoft.com/office/drawing/2014/main" val="2944517915"/>
                  </a:ext>
                </a:extLst>
              </a:tr>
              <a:tr h="388186">
                <a:tc>
                  <a:txBody>
                    <a:bodyPr/>
                    <a:lstStyle/>
                    <a:p>
                      <a:r>
                        <a:rPr lang="en-US" sz="1800"/>
                        <a:t>Double Base </a:t>
                      </a:r>
                    </a:p>
                  </a:txBody>
                  <a:tcPr marL="82011" marR="82011" marT="41006" marB="41006"/>
                </a:tc>
                <a:tc>
                  <a:txBody>
                    <a:bodyPr/>
                    <a:lstStyle/>
                    <a:p>
                      <a:r>
                        <a:rPr lang="en-US" sz="1800"/>
                        <a:t>NC+NG</a:t>
                      </a:r>
                    </a:p>
                  </a:txBody>
                  <a:tcPr marL="82011" marR="82011" marT="41006" marB="41006"/>
                </a:tc>
                <a:tc>
                  <a:txBody>
                    <a:bodyPr/>
                    <a:lstStyle/>
                    <a:p>
                      <a:r>
                        <a:rPr lang="en-US" sz="1800"/>
                        <a:t>4300 - 5200</a:t>
                      </a:r>
                    </a:p>
                  </a:txBody>
                  <a:tcPr marL="82011" marR="82011" marT="41006" marB="41006"/>
                </a:tc>
                <a:tc>
                  <a:txBody>
                    <a:bodyPr/>
                    <a:lstStyle/>
                    <a:p>
                      <a:r>
                        <a:rPr lang="en-US" sz="1800"/>
                        <a:t>2600 - 3600</a:t>
                      </a:r>
                    </a:p>
                  </a:txBody>
                  <a:tcPr marL="82011" marR="82011" marT="41006" marB="41006"/>
                </a:tc>
                <a:tc>
                  <a:txBody>
                    <a:bodyPr/>
                    <a:lstStyle/>
                    <a:p>
                      <a:r>
                        <a:rPr lang="en-US" sz="1800"/>
                        <a:t>1075 - 1175</a:t>
                      </a:r>
                    </a:p>
                  </a:txBody>
                  <a:tcPr marL="82011" marR="82011" marT="41006" marB="41006"/>
                </a:tc>
                <a:extLst>
                  <a:ext uri="{0D108BD9-81ED-4DB2-BD59-A6C34878D82A}">
                    <a16:rowId xmlns:a16="http://schemas.microsoft.com/office/drawing/2014/main" val="352386833"/>
                  </a:ext>
                </a:extLst>
              </a:tr>
              <a:tr h="388186">
                <a:tc>
                  <a:txBody>
                    <a:bodyPr/>
                    <a:lstStyle/>
                    <a:p>
                      <a:r>
                        <a:rPr lang="en-US" sz="1800"/>
                        <a:t>Triple Base</a:t>
                      </a:r>
                    </a:p>
                  </a:txBody>
                  <a:tcPr marL="82011" marR="82011" marT="41006" marB="41006"/>
                </a:tc>
                <a:tc>
                  <a:txBody>
                    <a:bodyPr/>
                    <a:lstStyle/>
                    <a:p>
                      <a:r>
                        <a:rPr lang="en-US" sz="1800"/>
                        <a:t>NC+NG+NQ</a:t>
                      </a:r>
                    </a:p>
                  </a:txBody>
                  <a:tcPr marL="82011" marR="82011" marT="41006" marB="41006"/>
                </a:tc>
                <a:tc>
                  <a:txBody>
                    <a:bodyPr/>
                    <a:lstStyle/>
                    <a:p>
                      <a:r>
                        <a:rPr lang="en-US" sz="1800"/>
                        <a:t>3200 - 3700</a:t>
                      </a:r>
                    </a:p>
                  </a:txBody>
                  <a:tcPr marL="82011" marR="82011" marT="41006" marB="41006"/>
                </a:tc>
                <a:tc>
                  <a:txBody>
                    <a:bodyPr/>
                    <a:lstStyle/>
                    <a:p>
                      <a:r>
                        <a:rPr lang="en-US" sz="1800"/>
                        <a:t>2400 - 3300</a:t>
                      </a:r>
                    </a:p>
                  </a:txBody>
                  <a:tcPr marL="82011" marR="82011" marT="41006" marB="41006"/>
                </a:tc>
                <a:tc>
                  <a:txBody>
                    <a:bodyPr/>
                    <a:lstStyle/>
                    <a:p>
                      <a:r>
                        <a:rPr lang="en-US" sz="1800"/>
                        <a:t>1000 - 1100</a:t>
                      </a:r>
                    </a:p>
                  </a:txBody>
                  <a:tcPr marL="82011" marR="82011" marT="41006" marB="41006"/>
                </a:tc>
                <a:extLst>
                  <a:ext uri="{0D108BD9-81ED-4DB2-BD59-A6C34878D82A}">
                    <a16:rowId xmlns:a16="http://schemas.microsoft.com/office/drawing/2014/main" val="980850869"/>
                  </a:ext>
                </a:extLst>
              </a:tr>
              <a:tr h="934927">
                <a:tc>
                  <a:txBody>
                    <a:bodyPr/>
                    <a:lstStyle/>
                    <a:p>
                      <a:r>
                        <a:rPr lang="en-US" sz="1800"/>
                        <a:t>Multi-Base, High Energy or Nitramine</a:t>
                      </a:r>
                    </a:p>
                  </a:txBody>
                  <a:tcPr marL="82011" marR="82011" marT="41006" marB="41006"/>
                </a:tc>
                <a:tc>
                  <a:txBody>
                    <a:bodyPr/>
                    <a:lstStyle/>
                    <a:p>
                      <a:r>
                        <a:rPr lang="en-US" sz="1800"/>
                        <a:t>NC+NG+NQ+RDX (NTO etc)</a:t>
                      </a:r>
                    </a:p>
                  </a:txBody>
                  <a:tcPr marL="82011" marR="82011" marT="41006" marB="41006"/>
                </a:tc>
                <a:tc>
                  <a:txBody>
                    <a:bodyPr/>
                    <a:lstStyle/>
                    <a:p>
                      <a:endParaRPr lang="en-US" sz="1800"/>
                    </a:p>
                  </a:txBody>
                  <a:tcPr marL="82011" marR="82011" marT="41006" marB="41006"/>
                </a:tc>
                <a:tc>
                  <a:txBody>
                    <a:bodyPr/>
                    <a:lstStyle/>
                    <a:p>
                      <a:r>
                        <a:rPr lang="en-US" sz="1800"/>
                        <a:t>2900 - 3200</a:t>
                      </a:r>
                    </a:p>
                  </a:txBody>
                  <a:tcPr marL="82011" marR="82011" marT="41006" marB="41006"/>
                </a:tc>
                <a:tc>
                  <a:txBody>
                    <a:bodyPr/>
                    <a:lstStyle/>
                    <a:p>
                      <a:r>
                        <a:rPr lang="en-US" sz="1800"/>
                        <a:t>1100 - 1250</a:t>
                      </a:r>
                    </a:p>
                  </a:txBody>
                  <a:tcPr marL="82011" marR="82011" marT="41006" marB="41006"/>
                </a:tc>
                <a:extLst>
                  <a:ext uri="{0D108BD9-81ED-4DB2-BD59-A6C34878D82A}">
                    <a16:rowId xmlns:a16="http://schemas.microsoft.com/office/drawing/2014/main" val="2296481560"/>
                  </a:ext>
                </a:extLst>
              </a:tr>
              <a:tr h="934927">
                <a:tc>
                  <a:txBody>
                    <a:bodyPr/>
                    <a:lstStyle/>
                    <a:p>
                      <a:r>
                        <a:rPr lang="en-US" sz="1800"/>
                        <a:t>LOVA</a:t>
                      </a:r>
                    </a:p>
                  </a:txBody>
                  <a:tcPr marL="82011" marR="82011" marT="41006" marB="41006"/>
                </a:tc>
                <a:tc>
                  <a:txBody>
                    <a:bodyPr/>
                    <a:lstStyle/>
                    <a:p>
                      <a:r>
                        <a:rPr lang="en-US" sz="1800"/>
                        <a:t>HMX/RDX+Binder+</a:t>
                      </a:r>
                    </a:p>
                    <a:p>
                      <a:r>
                        <a:rPr lang="en-US" sz="1800"/>
                        <a:t>Plasticiser</a:t>
                      </a:r>
                    </a:p>
                  </a:txBody>
                  <a:tcPr marL="82011" marR="82011" marT="41006" marB="41006"/>
                </a:tc>
                <a:tc>
                  <a:txBody>
                    <a:bodyPr/>
                    <a:lstStyle/>
                    <a:p>
                      <a:r>
                        <a:rPr lang="en-US" sz="1800"/>
                        <a:t>3410</a:t>
                      </a:r>
                    </a:p>
                  </a:txBody>
                  <a:tcPr marL="82011" marR="82011" marT="41006" marB="41006"/>
                </a:tc>
                <a:tc>
                  <a:txBody>
                    <a:bodyPr/>
                    <a:lstStyle/>
                    <a:p>
                      <a:r>
                        <a:rPr lang="en-US" sz="1800"/>
                        <a:t>2853</a:t>
                      </a:r>
                    </a:p>
                  </a:txBody>
                  <a:tcPr marL="82011" marR="82011" marT="41006" marB="41006"/>
                </a:tc>
                <a:tc>
                  <a:txBody>
                    <a:bodyPr/>
                    <a:lstStyle/>
                    <a:p>
                      <a:r>
                        <a:rPr lang="en-US" sz="1800"/>
                        <a:t>1100 - 1300</a:t>
                      </a:r>
                    </a:p>
                  </a:txBody>
                  <a:tcPr marL="82011" marR="82011" marT="41006" marB="41006"/>
                </a:tc>
                <a:extLst>
                  <a:ext uri="{0D108BD9-81ED-4DB2-BD59-A6C34878D82A}">
                    <a16:rowId xmlns:a16="http://schemas.microsoft.com/office/drawing/2014/main" val="1314287193"/>
                  </a:ext>
                </a:extLst>
              </a:tr>
              <a:tr h="661557">
                <a:tc>
                  <a:txBody>
                    <a:bodyPr/>
                    <a:lstStyle/>
                    <a:p>
                      <a:r>
                        <a:rPr lang="en-US" sz="1800"/>
                        <a:t>HAN</a:t>
                      </a:r>
                    </a:p>
                  </a:txBody>
                  <a:tcPr marL="82011" marR="82011" marT="41006" marB="41006"/>
                </a:tc>
                <a:tc>
                  <a:txBody>
                    <a:bodyPr/>
                    <a:lstStyle/>
                    <a:p>
                      <a:r>
                        <a:rPr lang="en-US" sz="1800"/>
                        <a:t>HAN, Nitrate salt of amine, water</a:t>
                      </a:r>
                    </a:p>
                  </a:txBody>
                  <a:tcPr marL="82011" marR="82011" marT="41006" marB="41006"/>
                </a:tc>
                <a:tc>
                  <a:txBody>
                    <a:bodyPr/>
                    <a:lstStyle/>
                    <a:p>
                      <a:endParaRPr lang="en-US" sz="1800"/>
                    </a:p>
                  </a:txBody>
                  <a:tcPr marL="82011" marR="82011" marT="41006" marB="41006"/>
                </a:tc>
                <a:tc>
                  <a:txBody>
                    <a:bodyPr/>
                    <a:lstStyle/>
                    <a:p>
                      <a:r>
                        <a:rPr lang="en-US" sz="1800"/>
                        <a:t>2730</a:t>
                      </a:r>
                    </a:p>
                  </a:txBody>
                  <a:tcPr marL="82011" marR="82011" marT="41006" marB="41006"/>
                </a:tc>
                <a:tc>
                  <a:txBody>
                    <a:bodyPr/>
                    <a:lstStyle/>
                    <a:p>
                      <a:r>
                        <a:rPr lang="en-US" sz="1800"/>
                        <a:t>970 - 1000</a:t>
                      </a:r>
                    </a:p>
                  </a:txBody>
                  <a:tcPr marL="82011" marR="82011" marT="41006" marB="41006"/>
                </a:tc>
                <a:extLst>
                  <a:ext uri="{0D108BD9-81ED-4DB2-BD59-A6C34878D82A}">
                    <a16:rowId xmlns:a16="http://schemas.microsoft.com/office/drawing/2014/main" val="3877072594"/>
                  </a:ext>
                </a:extLst>
              </a:tr>
            </a:tbl>
          </a:graphicData>
        </a:graphic>
      </p:graphicFrame>
    </p:spTree>
    <p:extLst>
      <p:ext uri="{BB962C8B-B14F-4D97-AF65-F5344CB8AC3E}">
        <p14:creationId xmlns:p14="http://schemas.microsoft.com/office/powerpoint/2010/main" val="1563826374"/>
      </p:ext>
    </p:extLst>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ED7E22A-C2A9-D323-2BC2-7D8A9449EF34}"/>
            </a:ext>
          </a:extLst>
        </p:cNvPr>
        <p:cNvGrpSpPr/>
        <p:nvPr/>
      </p:nvGrpSpPr>
      <p:grpSpPr>
        <a:xfrm>
          <a:off x="0" y="0"/>
          <a:ext cx="0" cy="0"/>
          <a:chOff x="0" y="0"/>
          <a:chExt cx="0" cy="0"/>
        </a:xfrm>
      </p:grpSpPr>
      <p:sp useBgFill="1">
        <p:nvSpPr>
          <p:cNvPr id="12" name="Slide Background">
            <a:extLst>
              <a:ext uri="{FF2B5EF4-FFF2-40B4-BE49-F238E27FC236}">
                <a16:creationId xmlns:a16="http://schemas.microsoft.com/office/drawing/2014/main" id="{657961CB-1348-AA90-7A4D-E2722BB54A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789BE0E-9099-FFCC-26C5-67283A4ACB67}"/>
              </a:ext>
            </a:extLst>
          </p:cNvPr>
          <p:cNvSpPr>
            <a:spLocks noGrp="1"/>
          </p:cNvSpPr>
          <p:nvPr>
            <p:ph type="title"/>
          </p:nvPr>
        </p:nvSpPr>
        <p:spPr>
          <a:xfrm>
            <a:off x="761802" y="762001"/>
            <a:ext cx="4080362" cy="1708242"/>
          </a:xfrm>
        </p:spPr>
        <p:txBody>
          <a:bodyPr vert="horz" lIns="91440" tIns="45720" rIns="91440" bIns="45720" rtlCol="0" anchor="ctr">
            <a:normAutofit/>
          </a:bodyPr>
          <a:lstStyle/>
          <a:p>
            <a:r>
              <a:rPr lang="en-US" sz="4000" kern="1200">
                <a:solidFill>
                  <a:schemeClr val="tx1"/>
                </a:solidFill>
                <a:latin typeface="+mj-lt"/>
                <a:ea typeface="+mj-ea"/>
                <a:cs typeface="+mj-cs"/>
              </a:rPr>
              <a:t>Scientific Estimations</a:t>
            </a:r>
          </a:p>
        </p:txBody>
      </p:sp>
      <p:sp>
        <p:nvSpPr>
          <p:cNvPr id="9" name="Content Placeholder 8">
            <a:extLst>
              <a:ext uri="{FF2B5EF4-FFF2-40B4-BE49-F238E27FC236}">
                <a16:creationId xmlns:a16="http://schemas.microsoft.com/office/drawing/2014/main" id="{B69BF9DE-EDD9-6642-87CC-06D8D35AE8B1}"/>
              </a:ext>
            </a:extLst>
          </p:cNvPr>
          <p:cNvSpPr>
            <a:spLocks noGrp="1"/>
          </p:cNvSpPr>
          <p:nvPr>
            <p:ph idx="1"/>
          </p:nvPr>
        </p:nvSpPr>
        <p:spPr>
          <a:xfrm>
            <a:off x="761803" y="2470244"/>
            <a:ext cx="4080361" cy="3769834"/>
          </a:xfrm>
        </p:spPr>
        <p:txBody>
          <a:bodyPr vert="horz" lIns="91440" tIns="45720" rIns="91440" bIns="45720" rtlCol="0" anchor="ctr">
            <a:normAutofit/>
          </a:bodyPr>
          <a:lstStyle/>
          <a:p>
            <a:endParaRPr lang="en-US" sz="2000"/>
          </a:p>
        </p:txBody>
      </p:sp>
      <p:sp>
        <p:nvSpPr>
          <p:cNvPr id="14" name="Rectangle 13">
            <a:extLst>
              <a:ext uri="{FF2B5EF4-FFF2-40B4-BE49-F238E27FC236}">
                <a16:creationId xmlns:a16="http://schemas.microsoft.com/office/drawing/2014/main" id="{9FAF94F7-8355-5434-1634-3EE032A102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200" y="0"/>
            <a:ext cx="6781799" cy="6858000"/>
          </a:xfrm>
          <a:prstGeom prst="rect">
            <a:avLst/>
          </a:prstGeom>
          <a:solidFill>
            <a:srgbClr val="FFFFFF"/>
          </a:solidFill>
          <a:ln>
            <a:noFill/>
          </a:ln>
          <a:effectLst>
            <a:outerShdw blurRad="177800" dist="215900" dir="8520000" sx="94000" sy="94000" algn="t" rotWithShape="0">
              <a:srgbClr val="000000">
                <a:alpha val="14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Content Placeholder 4" descr="A chemical structure with black text&#10;&#10;Description automatically generated">
            <a:extLst>
              <a:ext uri="{FF2B5EF4-FFF2-40B4-BE49-F238E27FC236}">
                <a16:creationId xmlns:a16="http://schemas.microsoft.com/office/drawing/2014/main" id="{C665E5BB-EEB3-B4B8-3AFA-28B734565509}"/>
              </a:ext>
            </a:extLst>
          </p:cNvPr>
          <p:cNvPicPr>
            <a:picLocks noChangeAspect="1"/>
          </p:cNvPicPr>
          <p:nvPr/>
        </p:nvPicPr>
        <p:blipFill>
          <a:blip r:embed="rId2"/>
          <a:srcRect l="3722" r="4987"/>
          <a:stretch/>
        </p:blipFill>
        <p:spPr>
          <a:xfrm>
            <a:off x="6294473" y="1088622"/>
            <a:ext cx="4869713" cy="4680757"/>
          </a:xfrm>
          <a:prstGeom prst="rect">
            <a:avLst/>
          </a:prstGeom>
        </p:spPr>
      </p:pic>
    </p:spTree>
    <p:extLst>
      <p:ext uri="{BB962C8B-B14F-4D97-AF65-F5344CB8AC3E}">
        <p14:creationId xmlns:p14="http://schemas.microsoft.com/office/powerpoint/2010/main" val="918903820"/>
      </p:ext>
    </p:extLst>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B1D5A8E-B606-BCCC-C455-1711314C399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A6805A7-4652-1719-AC98-46A57DB64A71}"/>
              </a:ext>
            </a:extLst>
          </p:cNvPr>
          <p:cNvSpPr>
            <a:spLocks noGrp="1"/>
          </p:cNvSpPr>
          <p:nvPr>
            <p:ph type="title"/>
          </p:nvPr>
        </p:nvSpPr>
        <p:spPr/>
        <p:txBody>
          <a:bodyPr/>
          <a:lstStyle/>
          <a:p>
            <a:r>
              <a:rPr lang="en-US" dirty="0"/>
              <a:t>Estimating D as a function of density (Cooper)</a:t>
            </a:r>
          </a:p>
        </p:txBody>
      </p:sp>
      <mc:AlternateContent xmlns:mc="http://schemas.openxmlformats.org/markup-compatibility/2006" xmlns:a14="http://schemas.microsoft.com/office/drawing/2010/main">
        <mc:Choice Requires="a14">
          <p:sp>
            <p:nvSpPr>
              <p:cNvPr id="5" name="Content Placeholder 4">
                <a:extLst>
                  <a:ext uri="{FF2B5EF4-FFF2-40B4-BE49-F238E27FC236}">
                    <a16:creationId xmlns:a16="http://schemas.microsoft.com/office/drawing/2014/main" id="{74914C8B-773B-F2D0-8BC0-6E069D15980E}"/>
                  </a:ext>
                </a:extLst>
              </p:cNvPr>
              <p:cNvSpPr>
                <a:spLocks noGrp="1"/>
              </p:cNvSpPr>
              <p:nvPr>
                <p:ph idx="1"/>
              </p:nvPr>
            </p:nvSpPr>
            <p:spPr/>
            <p:txBody>
              <a:bodyPr/>
              <a:lstStyle/>
              <a:p>
                <a:pPr marL="0" indent="0">
                  <a:buNone/>
                </a:pPr>
                <a14:m>
                  <m:oMathPara xmlns:m="http://schemas.openxmlformats.org/officeDocument/2006/math">
                    <m:oMathParaPr>
                      <m:jc m:val="centerGroup"/>
                    </m:oMathParaPr>
                    <m:oMath xmlns:m="http://schemas.openxmlformats.org/officeDocument/2006/math">
                      <m:r>
                        <a:rPr lang="en-GB" b="0" i="1" smtClean="0">
                          <a:latin typeface="Cambria Math" panose="02040503050406030204" pitchFamily="18" charset="0"/>
                        </a:rPr>
                        <m:t>𝐷</m:t>
                      </m:r>
                      <m:r>
                        <a:rPr lang="en-GB" b="0" i="1" smtClean="0">
                          <a:latin typeface="Cambria Math" panose="02040503050406030204" pitchFamily="18" charset="0"/>
                        </a:rPr>
                        <m:t>=</m:t>
                      </m:r>
                      <m:sSup>
                        <m:sSupPr>
                          <m:ctrlPr>
                            <a:rPr lang="en-GB" b="0" i="1" smtClean="0">
                              <a:latin typeface="Cambria Math" panose="02040503050406030204" pitchFamily="18" charset="0"/>
                            </a:rPr>
                          </m:ctrlPr>
                        </m:sSupPr>
                        <m:e>
                          <m:r>
                            <a:rPr lang="en-GB" b="0" i="1" smtClean="0">
                              <a:latin typeface="Cambria Math" panose="02040503050406030204" pitchFamily="18" charset="0"/>
                            </a:rPr>
                            <m:t>𝐷</m:t>
                          </m:r>
                        </m:e>
                        <m:sup>
                          <m:r>
                            <a:rPr lang="en-GB" b="0" i="1" smtClean="0">
                              <a:latin typeface="Cambria Math" panose="02040503050406030204" pitchFamily="18" charset="0"/>
                            </a:rPr>
                            <m:t>′</m:t>
                          </m:r>
                        </m:sup>
                      </m:sSup>
                      <m:r>
                        <a:rPr lang="en-GB" b="0" i="1" smtClean="0">
                          <a:latin typeface="Cambria Math" panose="02040503050406030204" pitchFamily="18" charset="0"/>
                        </a:rPr>
                        <m:t>−3(</m:t>
                      </m:r>
                      <m:r>
                        <a:rPr lang="en-GB" b="0" i="1" smtClean="0">
                          <a:latin typeface="Cambria Math" panose="02040503050406030204" pitchFamily="18" charset="0"/>
                        </a:rPr>
                        <m:t>𝑇𝑀𝐷</m:t>
                      </m:r>
                      <m:r>
                        <a:rPr lang="en-GB" b="0" i="1" smtClean="0">
                          <a:latin typeface="Cambria Math" panose="02040503050406030204" pitchFamily="18" charset="0"/>
                        </a:rPr>
                        <m:t>−</m:t>
                      </m:r>
                      <m:r>
                        <a:rPr lang="en-GB" b="0" i="1" smtClean="0">
                          <a:latin typeface="Cambria Math" panose="02040503050406030204" pitchFamily="18" charset="0"/>
                          <a:ea typeface="Cambria Math" panose="02040503050406030204" pitchFamily="18" charset="0"/>
                        </a:rPr>
                        <m:t>𝜌</m:t>
                      </m:r>
                      <m:r>
                        <a:rPr lang="en-GB" b="0" i="1" smtClean="0">
                          <a:latin typeface="Cambria Math" panose="02040503050406030204" pitchFamily="18" charset="0"/>
                          <a:ea typeface="Cambria Math" panose="02040503050406030204" pitchFamily="18" charset="0"/>
                        </a:rPr>
                        <m:t>)</m:t>
                      </m:r>
                    </m:oMath>
                  </m:oMathPara>
                </a14:m>
                <a:endParaRPr lang="en-US" dirty="0"/>
              </a:p>
              <a:p>
                <a:pPr marL="0" indent="0">
                  <a:buNone/>
                </a:pPr>
                <a:endParaRPr lang="en-US" dirty="0"/>
              </a:p>
              <a:p>
                <a:pPr marL="0" indent="0">
                  <a:buNone/>
                </a:pPr>
                <a:r>
                  <a:rPr lang="en-US" dirty="0"/>
                  <a:t>Example: at TMD (1.77gcm</a:t>
                </a:r>
                <a:r>
                  <a:rPr lang="en-US" baseline="30000" dirty="0"/>
                  <a:t>-3</a:t>
                </a:r>
                <a:r>
                  <a:rPr lang="en-US" dirty="0"/>
                  <a:t>), PETN has a D’ of 8.29km/s. What is the D at 1.67gcm</a:t>
                </a:r>
                <a:r>
                  <a:rPr lang="en-US" baseline="30000" dirty="0"/>
                  <a:t>-3</a:t>
                </a:r>
                <a:r>
                  <a:rPr lang="en-US" dirty="0"/>
                  <a:t>?</a:t>
                </a:r>
              </a:p>
              <a:p>
                <a:pPr marL="0" indent="0">
                  <a:buNone/>
                </a:pPr>
                <a:endParaRPr lang="en-US" dirty="0"/>
              </a:p>
              <a:p>
                <a:pPr marL="0" indent="0" algn="ctr">
                  <a:buNone/>
                </a:pPr>
                <a14:m>
                  <m:oMath xmlns:m="http://schemas.openxmlformats.org/officeDocument/2006/math">
                    <m:r>
                      <a:rPr lang="en-GB" b="0" i="1" smtClean="0">
                        <a:latin typeface="Cambria Math" panose="02040503050406030204" pitchFamily="18" charset="0"/>
                      </a:rPr>
                      <m:t>𝐷</m:t>
                    </m:r>
                    <m:r>
                      <a:rPr lang="en-GB" b="0" i="1" smtClean="0">
                        <a:latin typeface="Cambria Math" panose="02040503050406030204" pitchFamily="18" charset="0"/>
                      </a:rPr>
                      <m:t>=8.28−3</m:t>
                    </m:r>
                    <m:d>
                      <m:dPr>
                        <m:ctrlPr>
                          <a:rPr lang="en-GB" b="0" i="1" smtClean="0">
                            <a:latin typeface="Cambria Math" panose="02040503050406030204" pitchFamily="18" charset="0"/>
                          </a:rPr>
                        </m:ctrlPr>
                      </m:dPr>
                      <m:e>
                        <m:r>
                          <a:rPr lang="en-GB" b="0" i="1" smtClean="0">
                            <a:latin typeface="Cambria Math" panose="02040503050406030204" pitchFamily="18" charset="0"/>
                          </a:rPr>
                          <m:t>1.77−1.67</m:t>
                        </m:r>
                      </m:e>
                    </m:d>
                    <m:r>
                      <a:rPr lang="en-GB" b="0" i="1" smtClean="0">
                        <a:latin typeface="Cambria Math" panose="02040503050406030204" pitchFamily="18" charset="0"/>
                        <a:ea typeface="Cambria Math" panose="02040503050406030204" pitchFamily="18" charset="0"/>
                      </a:rPr>
                      <m:t>=7.99</m:t>
                    </m:r>
                  </m:oMath>
                </a14:m>
                <a:r>
                  <a:rPr lang="en-US" dirty="0"/>
                  <a:t> kms</a:t>
                </a:r>
                <a:r>
                  <a:rPr lang="en-US" baseline="30000" dirty="0"/>
                  <a:t>-1</a:t>
                </a:r>
              </a:p>
              <a:p>
                <a:pPr marL="0" indent="0">
                  <a:buNone/>
                </a:pPr>
                <a:endParaRPr lang="en-US" dirty="0"/>
              </a:p>
            </p:txBody>
          </p:sp>
        </mc:Choice>
        <mc:Fallback xmlns="">
          <p:sp>
            <p:nvSpPr>
              <p:cNvPr id="5" name="Content Placeholder 4">
                <a:extLst>
                  <a:ext uri="{FF2B5EF4-FFF2-40B4-BE49-F238E27FC236}">
                    <a16:creationId xmlns:a16="http://schemas.microsoft.com/office/drawing/2014/main" id="{60A885A4-494A-07B7-9731-0270A7B43E64}"/>
                  </a:ext>
                </a:extLst>
              </p:cNvPr>
              <p:cNvSpPr>
                <a:spLocks noGrp="1" noRot="1" noChangeAspect="1" noMove="1" noResize="1" noEditPoints="1" noAdjustHandles="1" noChangeArrowheads="1" noChangeShapeType="1" noTextEdit="1"/>
              </p:cNvSpPr>
              <p:nvPr>
                <p:ph idx="1"/>
              </p:nvPr>
            </p:nvSpPr>
            <p:spPr>
              <a:blipFill>
                <a:blip r:embed="rId2"/>
                <a:stretch>
                  <a:fillRect l="-1105"/>
                </a:stretch>
              </a:blipFill>
            </p:spPr>
            <p:txBody>
              <a:bodyPr/>
              <a:lstStyle/>
              <a:p>
                <a:r>
                  <a:rPr lang="en-US">
                    <a:noFill/>
                  </a:rPr>
                  <a:t> </a:t>
                </a:r>
              </a:p>
            </p:txBody>
          </p:sp>
        </mc:Fallback>
      </mc:AlternateContent>
    </p:spTree>
    <p:extLst>
      <p:ext uri="{BB962C8B-B14F-4D97-AF65-F5344CB8AC3E}">
        <p14:creationId xmlns:p14="http://schemas.microsoft.com/office/powerpoint/2010/main" val="4269574918"/>
      </p:ext>
    </p:extLst>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2C40CCE-D5D4-9566-8ED8-BBB72DB451A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EABDA04-BABE-C0AE-6E33-C6294B03AA32}"/>
              </a:ext>
            </a:extLst>
          </p:cNvPr>
          <p:cNvSpPr>
            <a:spLocks noGrp="1"/>
          </p:cNvSpPr>
          <p:nvPr>
            <p:ph type="title"/>
          </p:nvPr>
        </p:nvSpPr>
        <p:spPr/>
        <p:txBody>
          <a:bodyPr/>
          <a:lstStyle/>
          <a:p>
            <a:r>
              <a:rPr lang="en-US" dirty="0"/>
              <a:t>Estimating D of mixtures (Cooper pg 78)</a:t>
            </a:r>
          </a:p>
        </p:txBody>
      </p:sp>
      <mc:AlternateContent xmlns:mc="http://schemas.openxmlformats.org/markup-compatibility/2006" xmlns:a14="http://schemas.microsoft.com/office/drawing/2010/main">
        <mc:Choice Requires="a14">
          <p:sp>
            <p:nvSpPr>
              <p:cNvPr id="5" name="Content Placeholder 4">
                <a:extLst>
                  <a:ext uri="{FF2B5EF4-FFF2-40B4-BE49-F238E27FC236}">
                    <a16:creationId xmlns:a16="http://schemas.microsoft.com/office/drawing/2014/main" id="{BC22DFF2-BF58-A33F-1611-4813F924A798}"/>
                  </a:ext>
                </a:extLst>
              </p:cNvPr>
              <p:cNvSpPr>
                <a:spLocks noGrp="1"/>
              </p:cNvSpPr>
              <p:nvPr>
                <p:ph idx="1"/>
              </p:nvPr>
            </p:nvSpPr>
            <p:spPr/>
            <p:txBody>
              <a:bodyPr/>
              <a:lstStyle/>
              <a:p>
                <a:pPr marL="0" indent="0">
                  <a:buNone/>
                </a:pPr>
                <a14:m>
                  <m:oMathPara xmlns:m="http://schemas.openxmlformats.org/officeDocument/2006/math">
                    <m:oMathParaPr>
                      <m:jc m:val="centerGroup"/>
                    </m:oMathParaPr>
                    <m:oMath xmlns:m="http://schemas.openxmlformats.org/officeDocument/2006/math">
                      <m:sSub>
                        <m:sSubPr>
                          <m:ctrlPr>
                            <a:rPr lang="en-US" i="1" smtClean="0">
                              <a:latin typeface="Cambria Math" panose="02040503050406030204" pitchFamily="18" charset="0"/>
                            </a:rPr>
                          </m:ctrlPr>
                        </m:sSubPr>
                        <m:e>
                          <m:r>
                            <a:rPr lang="en-GB" b="0" i="1" smtClean="0">
                              <a:latin typeface="Cambria Math" panose="02040503050406030204" pitchFamily="18" charset="0"/>
                            </a:rPr>
                            <m:t>𝐷</m:t>
                          </m:r>
                        </m:e>
                        <m:sub>
                          <m:r>
                            <a:rPr lang="en-GB" b="0" i="1" smtClean="0">
                              <a:latin typeface="Cambria Math" panose="02040503050406030204" pitchFamily="18" charset="0"/>
                            </a:rPr>
                            <m:t>𝑚𝑖𝑥</m:t>
                          </m:r>
                        </m:sub>
                      </m:sSub>
                      <m:r>
                        <a:rPr lang="en-GB" b="0" i="1" smtClean="0">
                          <a:latin typeface="Cambria Math" panose="02040503050406030204" pitchFamily="18" charset="0"/>
                        </a:rPr>
                        <m:t>=</m:t>
                      </m:r>
                      <m:nary>
                        <m:naryPr>
                          <m:chr m:val="∑"/>
                          <m:subHide m:val="on"/>
                          <m:supHide m:val="on"/>
                          <m:ctrlPr>
                            <a:rPr lang="en-GB" b="0" i="1" smtClean="0">
                              <a:latin typeface="Cambria Math" panose="02040503050406030204" pitchFamily="18" charset="0"/>
                            </a:rPr>
                          </m:ctrlPr>
                        </m:naryPr>
                        <m:sub/>
                        <m:sup/>
                        <m:e>
                          <m:sSub>
                            <m:sSubPr>
                              <m:ctrlPr>
                                <a:rPr lang="en-GB" b="0" i="1" smtClean="0">
                                  <a:latin typeface="Cambria Math" panose="02040503050406030204" pitchFamily="18" charset="0"/>
                                </a:rPr>
                              </m:ctrlPr>
                            </m:sSubPr>
                            <m:e>
                              <m:r>
                                <a:rPr lang="en-GB" b="0" i="1" smtClean="0">
                                  <a:latin typeface="Cambria Math" panose="02040503050406030204" pitchFamily="18" charset="0"/>
                                </a:rPr>
                                <m:t>𝐷</m:t>
                              </m:r>
                            </m:e>
                            <m:sub>
                              <m:r>
                                <a:rPr lang="en-GB" b="0" i="1" smtClean="0">
                                  <a:latin typeface="Cambria Math" panose="02040503050406030204" pitchFamily="18" charset="0"/>
                                </a:rPr>
                                <m:t>𝐼</m:t>
                              </m:r>
                            </m:sub>
                          </m:sSub>
                          <m:sSub>
                            <m:sSubPr>
                              <m:ctrlPr>
                                <a:rPr lang="en-GB" b="0" i="1" smtClean="0">
                                  <a:latin typeface="Cambria Math" panose="02040503050406030204" pitchFamily="18" charset="0"/>
                                </a:rPr>
                              </m:ctrlPr>
                            </m:sSubPr>
                            <m:e>
                              <m:r>
                                <a:rPr lang="en-GB" b="0" i="1" smtClean="0">
                                  <a:latin typeface="Cambria Math" panose="02040503050406030204" pitchFamily="18" charset="0"/>
                                </a:rPr>
                                <m:t>𝑉</m:t>
                              </m:r>
                            </m:e>
                            <m:sub>
                              <m:r>
                                <a:rPr lang="en-GB" b="0" i="1" smtClean="0">
                                  <a:latin typeface="Cambria Math" panose="02040503050406030204" pitchFamily="18" charset="0"/>
                                </a:rPr>
                                <m:t>𝐼</m:t>
                              </m:r>
                            </m:sub>
                          </m:sSub>
                        </m:e>
                      </m:nary>
                    </m:oMath>
                  </m:oMathPara>
                </a14:m>
                <a:endParaRPr lang="en-US" dirty="0"/>
              </a:p>
              <a:p>
                <a:pPr marL="0" indent="0">
                  <a:buNone/>
                </a:pPr>
                <a:endParaRPr lang="en-US" dirty="0"/>
              </a:p>
              <a:p>
                <a:pPr marL="0" indent="0">
                  <a:buNone/>
                </a:pPr>
                <a:r>
                  <a:rPr lang="en-US" dirty="0"/>
                  <a:t>D</a:t>
                </a:r>
                <a:r>
                  <a:rPr lang="en-US" baseline="-25000" dirty="0"/>
                  <a:t>mix</a:t>
                </a:r>
                <a:r>
                  <a:rPr lang="en-US" dirty="0"/>
                  <a:t> = the detonation velocity of the mixture</a:t>
                </a:r>
              </a:p>
              <a:p>
                <a:pPr marL="0" indent="0">
                  <a:buNone/>
                </a:pPr>
                <a:r>
                  <a:rPr lang="en-US" dirty="0"/>
                  <a:t>D</a:t>
                </a:r>
                <a:r>
                  <a:rPr lang="en-US" baseline="-25000" dirty="0"/>
                  <a:t>i</a:t>
                </a:r>
                <a:r>
                  <a:rPr lang="en-US" dirty="0"/>
                  <a:t> = detonation velocity at TMD of the individual explosive/non-explosive component</a:t>
                </a:r>
              </a:p>
              <a:p>
                <a:pPr marL="0" indent="0">
                  <a:buNone/>
                </a:pPr>
                <a:r>
                  <a:rPr lang="en-US" dirty="0"/>
                  <a:t>V</a:t>
                </a:r>
                <a:r>
                  <a:rPr lang="en-US" baseline="-25000" dirty="0"/>
                  <a:t>i</a:t>
                </a:r>
                <a:r>
                  <a:rPr lang="en-US" dirty="0"/>
                  <a:t> = the volume fraction of component </a:t>
                </a:r>
              </a:p>
              <a:p>
                <a:pPr marL="0" indent="0">
                  <a:buNone/>
                </a:pPr>
                <a:endParaRPr lang="en-US" dirty="0"/>
              </a:p>
            </p:txBody>
          </p:sp>
        </mc:Choice>
        <mc:Fallback xmlns="">
          <p:sp>
            <p:nvSpPr>
              <p:cNvPr id="5" name="Content Placeholder 4">
                <a:extLst>
                  <a:ext uri="{FF2B5EF4-FFF2-40B4-BE49-F238E27FC236}">
                    <a16:creationId xmlns:a16="http://schemas.microsoft.com/office/drawing/2014/main" id="{60A885A4-494A-07B7-9731-0270A7B43E64}"/>
                  </a:ext>
                </a:extLst>
              </p:cNvPr>
              <p:cNvSpPr>
                <a:spLocks noGrp="1" noRot="1" noChangeAspect="1" noMove="1" noResize="1" noEditPoints="1" noAdjustHandles="1" noChangeArrowheads="1" noChangeShapeType="1" noTextEdit="1"/>
              </p:cNvSpPr>
              <p:nvPr>
                <p:ph idx="1"/>
              </p:nvPr>
            </p:nvSpPr>
            <p:spPr>
              <a:blipFill>
                <a:blip r:embed="rId2"/>
                <a:stretch>
                  <a:fillRect l="-1105" t="-43463" b="-1060"/>
                </a:stretch>
              </a:blipFill>
            </p:spPr>
            <p:txBody>
              <a:bodyPr/>
              <a:lstStyle/>
              <a:p>
                <a:r>
                  <a:rPr lang="en-US">
                    <a:noFill/>
                  </a:rPr>
                  <a:t> </a:t>
                </a:r>
              </a:p>
            </p:txBody>
          </p:sp>
        </mc:Fallback>
      </mc:AlternateContent>
    </p:spTree>
    <p:extLst>
      <p:ext uri="{BB962C8B-B14F-4D97-AF65-F5344CB8AC3E}">
        <p14:creationId xmlns:p14="http://schemas.microsoft.com/office/powerpoint/2010/main" val="442130092"/>
      </p:ext>
    </p:extLst>
  </p:cSld>
  <p:clrMapOvr>
    <a:masterClrMapping/>
  </p:clrMapOvr>
</p:sld>
</file>

<file path=ppt/slides/slide9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A409619-A52A-0D56-9717-C57CE745E03B}"/>
            </a:ext>
          </a:extLst>
        </p:cNvPr>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1AE6F0F4-7F06-00EE-7510-06FA89FD6D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Freeform: Shape 13">
            <a:extLst>
              <a:ext uri="{FF2B5EF4-FFF2-40B4-BE49-F238E27FC236}">
                <a16:creationId xmlns:a16="http://schemas.microsoft.com/office/drawing/2014/main" id="{410F25D5-AD6B-5488-692D-B8288B0FC8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962785" cy="6858000"/>
          </a:xfrm>
          <a:custGeom>
            <a:avLst/>
            <a:gdLst>
              <a:gd name="connsiteX0" fmla="*/ 1044839 w 5962785"/>
              <a:gd name="connsiteY0" fmla="*/ 0 h 6858000"/>
              <a:gd name="connsiteX1" fmla="*/ 5962785 w 5962785"/>
              <a:gd name="connsiteY1" fmla="*/ 0 h 6858000"/>
              <a:gd name="connsiteX2" fmla="*/ 5962785 w 5962785"/>
              <a:gd name="connsiteY2" fmla="*/ 6858000 h 6858000"/>
              <a:gd name="connsiteX3" fmla="*/ 1469886 w 5962785"/>
              <a:gd name="connsiteY3" fmla="*/ 6858000 h 6858000"/>
              <a:gd name="connsiteX4" fmla="*/ 1416006 w 5962785"/>
              <a:gd name="connsiteY4" fmla="*/ 6823984 h 6858000"/>
              <a:gd name="connsiteX5" fmla="*/ 1232473 w 5962785"/>
              <a:gd name="connsiteY5" fmla="*/ 6733873 h 6858000"/>
              <a:gd name="connsiteX6" fmla="*/ 1075471 w 5962785"/>
              <a:gd name="connsiteY6" fmla="*/ 6503186 h 6858000"/>
              <a:gd name="connsiteX7" fmla="*/ 1020229 w 5962785"/>
              <a:gd name="connsiteY7" fmla="*/ 6438306 h 6858000"/>
              <a:gd name="connsiteX8" fmla="*/ 883579 w 5962785"/>
              <a:gd name="connsiteY8" fmla="*/ 6351798 h 6858000"/>
              <a:gd name="connsiteX9" fmla="*/ 645167 w 5962785"/>
              <a:gd name="connsiteY9" fmla="*/ 6167969 h 6858000"/>
              <a:gd name="connsiteX10" fmla="*/ 732391 w 5962785"/>
              <a:gd name="connsiteY10" fmla="*/ 6124716 h 6858000"/>
              <a:gd name="connsiteX11" fmla="*/ 985339 w 5962785"/>
              <a:gd name="connsiteY11" fmla="*/ 6236455 h 6858000"/>
              <a:gd name="connsiteX12" fmla="*/ 1168509 w 5962785"/>
              <a:gd name="connsiteY12" fmla="*/ 6265291 h 6858000"/>
              <a:gd name="connsiteX13" fmla="*/ 909746 w 5962785"/>
              <a:gd name="connsiteY13" fmla="*/ 6070649 h 6858000"/>
              <a:gd name="connsiteX14" fmla="*/ 659704 w 5962785"/>
              <a:gd name="connsiteY14" fmla="*/ 5818335 h 6858000"/>
              <a:gd name="connsiteX15" fmla="*/ 851597 w 5962785"/>
              <a:gd name="connsiteY15" fmla="*/ 5865193 h 6858000"/>
              <a:gd name="connsiteX16" fmla="*/ 860319 w 5962785"/>
              <a:gd name="connsiteY16" fmla="*/ 5832753 h 6858000"/>
              <a:gd name="connsiteX17" fmla="*/ 691686 w 5962785"/>
              <a:gd name="connsiteY17" fmla="*/ 5533581 h 6858000"/>
              <a:gd name="connsiteX18" fmla="*/ 610278 w 5962785"/>
              <a:gd name="connsiteY18" fmla="*/ 5411029 h 6858000"/>
              <a:gd name="connsiteX19" fmla="*/ 238123 w 5962785"/>
              <a:gd name="connsiteY19" fmla="*/ 5046976 h 6858000"/>
              <a:gd name="connsiteX20" fmla="*/ 592833 w 5962785"/>
              <a:gd name="connsiteY20" fmla="*/ 5209177 h 6858000"/>
              <a:gd name="connsiteX21" fmla="*/ 226494 w 5962785"/>
              <a:gd name="connsiteY21" fmla="*/ 4855939 h 6858000"/>
              <a:gd name="connsiteX22" fmla="*/ 49139 w 5962785"/>
              <a:gd name="connsiteY22" fmla="*/ 4726177 h 6858000"/>
              <a:gd name="connsiteX23" fmla="*/ 5527 w 5962785"/>
              <a:gd name="connsiteY23" fmla="*/ 4650483 h 6858000"/>
              <a:gd name="connsiteX24" fmla="*/ 84029 w 5962785"/>
              <a:gd name="connsiteY24" fmla="*/ 4632460 h 6858000"/>
              <a:gd name="connsiteX25" fmla="*/ 325347 w 5962785"/>
              <a:gd name="connsiteY25" fmla="*/ 4661296 h 6858000"/>
              <a:gd name="connsiteX26" fmla="*/ 25879 w 5962785"/>
              <a:gd name="connsiteY26" fmla="*/ 4423401 h 6858000"/>
              <a:gd name="connsiteX27" fmla="*/ 249753 w 5962785"/>
              <a:gd name="connsiteY27" fmla="*/ 4459446 h 6858000"/>
              <a:gd name="connsiteX28" fmla="*/ 313718 w 5962785"/>
              <a:gd name="connsiteY28" fmla="*/ 4365729 h 6858000"/>
              <a:gd name="connsiteX29" fmla="*/ 418386 w 5962785"/>
              <a:gd name="connsiteY29" fmla="*/ 4214341 h 6858000"/>
              <a:gd name="connsiteX30" fmla="*/ 491072 w 5962785"/>
              <a:gd name="connsiteY30" fmla="*/ 4131438 h 6858000"/>
              <a:gd name="connsiteX31" fmla="*/ 520147 w 5962785"/>
              <a:gd name="connsiteY31" fmla="*/ 3864706 h 6858000"/>
              <a:gd name="connsiteX32" fmla="*/ 459090 w 5962785"/>
              <a:gd name="connsiteY32" fmla="*/ 3572743 h 6858000"/>
              <a:gd name="connsiteX33" fmla="*/ 290458 w 5962785"/>
              <a:gd name="connsiteY33" fmla="*/ 3424959 h 6858000"/>
              <a:gd name="connsiteX34" fmla="*/ 339884 w 5962785"/>
              <a:gd name="connsiteY34" fmla="*/ 3259153 h 6858000"/>
              <a:gd name="connsiteX35" fmla="*/ 697501 w 5962785"/>
              <a:gd name="connsiteY35" fmla="*/ 3360078 h 6858000"/>
              <a:gd name="connsiteX36" fmla="*/ 165437 w 5962785"/>
              <a:gd name="connsiteY36" fmla="*/ 2967190 h 6858000"/>
              <a:gd name="connsiteX37" fmla="*/ 255568 w 5962785"/>
              <a:gd name="connsiteY37" fmla="*/ 2949167 h 6858000"/>
              <a:gd name="connsiteX38" fmla="*/ 578296 w 5962785"/>
              <a:gd name="connsiteY38" fmla="*/ 2725691 h 6858000"/>
              <a:gd name="connsiteX39" fmla="*/ 595740 w 5962785"/>
              <a:gd name="connsiteY39" fmla="*/ 2714876 h 6858000"/>
              <a:gd name="connsiteX40" fmla="*/ 650982 w 5962785"/>
              <a:gd name="connsiteY40" fmla="*/ 2574301 h 6858000"/>
              <a:gd name="connsiteX41" fmla="*/ 825429 w 5962785"/>
              <a:gd name="connsiteY41" fmla="*/ 2552674 h 6858000"/>
              <a:gd name="connsiteX42" fmla="*/ 970802 w 5962785"/>
              <a:gd name="connsiteY42" fmla="*/ 2585115 h 6858000"/>
              <a:gd name="connsiteX43" fmla="*/ 1127805 w 5962785"/>
              <a:gd name="connsiteY43" fmla="*/ 2545465 h 6858000"/>
              <a:gd name="connsiteX44" fmla="*/ 1267362 w 5962785"/>
              <a:gd name="connsiteY44" fmla="*/ 2563488 h 6858000"/>
              <a:gd name="connsiteX45" fmla="*/ 1386568 w 5962785"/>
              <a:gd name="connsiteY45" fmla="*/ 2538257 h 6858000"/>
              <a:gd name="connsiteX46" fmla="*/ 1270270 w 5962785"/>
              <a:gd name="connsiteY46" fmla="*/ 2419309 h 6858000"/>
              <a:gd name="connsiteX47" fmla="*/ 1107453 w 5962785"/>
              <a:gd name="connsiteY47" fmla="*/ 2419309 h 6858000"/>
              <a:gd name="connsiteX48" fmla="*/ 991154 w 5962785"/>
              <a:gd name="connsiteY48" fmla="*/ 2343615 h 6858000"/>
              <a:gd name="connsiteX49" fmla="*/ 880671 w 5962785"/>
              <a:gd name="connsiteY49" fmla="*/ 2206645 h 6858000"/>
              <a:gd name="connsiteX50" fmla="*/ 491072 w 5962785"/>
              <a:gd name="connsiteY50" fmla="*/ 1986771 h 6858000"/>
              <a:gd name="connsiteX51" fmla="*/ 421293 w 5962785"/>
              <a:gd name="connsiteY51" fmla="*/ 1903868 h 6858000"/>
              <a:gd name="connsiteX52" fmla="*/ 1531941 w 5962785"/>
              <a:gd name="connsiteY52" fmla="*/ 2224667 h 6858000"/>
              <a:gd name="connsiteX53" fmla="*/ 1188861 w 5962785"/>
              <a:gd name="connsiteY53" fmla="*/ 2091301 h 6858000"/>
              <a:gd name="connsiteX54" fmla="*/ 1421458 w 5962785"/>
              <a:gd name="connsiteY54" fmla="*/ 2116532 h 6858000"/>
              <a:gd name="connsiteX55" fmla="*/ 1549386 w 5962785"/>
              <a:gd name="connsiteY55" fmla="*/ 2026420 h 6858000"/>
              <a:gd name="connsiteX56" fmla="*/ 1549386 w 5962785"/>
              <a:gd name="connsiteY56" fmla="*/ 1997584 h 6858000"/>
              <a:gd name="connsiteX57" fmla="*/ 1453440 w 5962785"/>
              <a:gd name="connsiteY57" fmla="*/ 1914682 h 6858000"/>
              <a:gd name="connsiteX58" fmla="*/ 1398198 w 5962785"/>
              <a:gd name="connsiteY58" fmla="*/ 1860614 h 6858000"/>
              <a:gd name="connsiteX59" fmla="*/ 1247011 w 5962785"/>
              <a:gd name="connsiteY59" fmla="*/ 1665972 h 6858000"/>
              <a:gd name="connsiteX60" fmla="*/ 1354586 w 5962785"/>
              <a:gd name="connsiteY60" fmla="*/ 1644345 h 6858000"/>
              <a:gd name="connsiteX61" fmla="*/ 1395290 w 5962785"/>
              <a:gd name="connsiteY61" fmla="*/ 1604696 h 6858000"/>
              <a:gd name="connsiteX62" fmla="*/ 1366216 w 5962785"/>
              <a:gd name="connsiteY62" fmla="*/ 1547025 h 6858000"/>
              <a:gd name="connsiteX63" fmla="*/ 1031858 w 5962785"/>
              <a:gd name="connsiteY63" fmla="*/ 1370405 h 6858000"/>
              <a:gd name="connsiteX64" fmla="*/ 1005692 w 5962785"/>
              <a:gd name="connsiteY64" fmla="*/ 1233435 h 6858000"/>
              <a:gd name="connsiteX65" fmla="*/ 1069655 w 5962785"/>
              <a:gd name="connsiteY65" fmla="*/ 1211808 h 6858000"/>
              <a:gd name="connsiteX66" fmla="*/ 1142342 w 5962785"/>
              <a:gd name="connsiteY66" fmla="*/ 1222621 h 6858000"/>
              <a:gd name="connsiteX67" fmla="*/ 1084193 w 5962785"/>
              <a:gd name="connsiteY67" fmla="*/ 1114487 h 6858000"/>
              <a:gd name="connsiteX68" fmla="*/ 848689 w 5962785"/>
              <a:gd name="connsiteY68" fmla="*/ 1006353 h 6858000"/>
              <a:gd name="connsiteX69" fmla="*/ 805077 w 5962785"/>
              <a:gd name="connsiteY69" fmla="*/ 948681 h 6858000"/>
              <a:gd name="connsiteX70" fmla="*/ 863226 w 5962785"/>
              <a:gd name="connsiteY70" fmla="*/ 919844 h 6858000"/>
              <a:gd name="connsiteX71" fmla="*/ 906838 w 5962785"/>
              <a:gd name="connsiteY71" fmla="*/ 909031 h 6858000"/>
              <a:gd name="connsiteX72" fmla="*/ 5527 w 5962785"/>
              <a:gd name="connsiteY72" fmla="*/ 458471 h 6858000"/>
              <a:gd name="connsiteX73" fmla="*/ 209049 w 5962785"/>
              <a:gd name="connsiteY73" fmla="*/ 454867 h 6858000"/>
              <a:gd name="connsiteX74" fmla="*/ 409664 w 5962785"/>
              <a:gd name="connsiteY74" fmla="*/ 526956 h 6858000"/>
              <a:gd name="connsiteX75" fmla="*/ 621908 w 5962785"/>
              <a:gd name="connsiteY75" fmla="*/ 516143 h 6858000"/>
              <a:gd name="connsiteX76" fmla="*/ 822522 w 5962785"/>
              <a:gd name="connsiteY76" fmla="*/ 552188 h 6858000"/>
              <a:gd name="connsiteX77" fmla="*/ 996969 w 5962785"/>
              <a:gd name="connsiteY77" fmla="*/ 552188 h 6858000"/>
              <a:gd name="connsiteX78" fmla="*/ 834151 w 5962785"/>
              <a:gd name="connsiteY78" fmla="*/ 498120 h 6858000"/>
              <a:gd name="connsiteX79" fmla="*/ 773095 w 5962785"/>
              <a:gd name="connsiteY79" fmla="*/ 408008 h 6858000"/>
              <a:gd name="connsiteX80" fmla="*/ 793447 w 5962785"/>
              <a:gd name="connsiteY80" fmla="*/ 325106 h 6858000"/>
              <a:gd name="connsiteX81" fmla="*/ 860319 w 5962785"/>
              <a:gd name="connsiteY81" fmla="*/ 350336 h 6858000"/>
              <a:gd name="connsiteX82" fmla="*/ 938820 w 5962785"/>
              <a:gd name="connsiteY82" fmla="*/ 444054 h 6858000"/>
              <a:gd name="connsiteX83" fmla="*/ 956265 w 5962785"/>
              <a:gd name="connsiteY83" fmla="*/ 386381 h 6858000"/>
              <a:gd name="connsiteX84" fmla="*/ 1002784 w 5962785"/>
              <a:gd name="connsiteY84" fmla="*/ 343127 h 6858000"/>
              <a:gd name="connsiteX85" fmla="*/ 1270270 w 5962785"/>
              <a:gd name="connsiteY85" fmla="*/ 364755 h 6858000"/>
              <a:gd name="connsiteX86" fmla="*/ 1092915 w 5962785"/>
              <a:gd name="connsiteY86" fmla="*/ 180926 h 6858000"/>
              <a:gd name="connsiteX87" fmla="*/ 979525 w 5962785"/>
              <a:gd name="connsiteY87" fmla="*/ 152090 h 6858000"/>
              <a:gd name="connsiteX88" fmla="*/ 953358 w 5962785"/>
              <a:gd name="connsiteY88" fmla="*/ 76396 h 6858000"/>
              <a:gd name="connsiteX89" fmla="*/ 1005692 w 5962785"/>
              <a:gd name="connsiteY89" fmla="*/ 58373 h 6858000"/>
              <a:gd name="connsiteX90" fmla="*/ 1267362 w 5962785"/>
              <a:gd name="connsiteY90" fmla="*/ 123254 h 6858000"/>
              <a:gd name="connsiteX91" fmla="*/ 1310975 w 5962785"/>
              <a:gd name="connsiteY91" fmla="*/ 98023 h 6858000"/>
              <a:gd name="connsiteX92" fmla="*/ 1159787 w 5962785"/>
              <a:gd name="connsiteY92" fmla="*/ 4350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solidFill>
            <a:schemeClr val="bg2">
              <a:alpha val="50000"/>
            </a:schemeClr>
          </a:solidFill>
          <a:ln w="32707" cap="flat">
            <a:noFill/>
            <a:prstDash val="solid"/>
            <a:miter/>
          </a:ln>
        </p:spPr>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6F1EB8E-D537-08E6-85E1-B62979684CD8}"/>
              </a:ext>
            </a:extLst>
          </p:cNvPr>
          <p:cNvSpPr>
            <a:spLocks noGrp="1"/>
          </p:cNvSpPr>
          <p:nvPr>
            <p:ph type="title"/>
          </p:nvPr>
        </p:nvSpPr>
        <p:spPr>
          <a:xfrm>
            <a:off x="838201" y="643467"/>
            <a:ext cx="3888526" cy="1800526"/>
          </a:xfrm>
        </p:spPr>
        <p:txBody>
          <a:bodyPr vert="horz" lIns="91440" tIns="45720" rIns="91440" bIns="45720" rtlCol="0" anchor="ctr">
            <a:normAutofit/>
          </a:bodyPr>
          <a:lstStyle/>
          <a:p>
            <a:r>
              <a:rPr lang="en-US" kern="1200">
                <a:solidFill>
                  <a:schemeClr val="tx1"/>
                </a:solidFill>
                <a:latin typeface="+mj-lt"/>
                <a:ea typeface="+mj-ea"/>
                <a:cs typeface="+mj-cs"/>
              </a:rPr>
              <a:t>Characteristic Velocities</a:t>
            </a:r>
          </a:p>
        </p:txBody>
      </p:sp>
      <p:sp>
        <p:nvSpPr>
          <p:cNvPr id="9" name="Content Placeholder 8">
            <a:extLst>
              <a:ext uri="{FF2B5EF4-FFF2-40B4-BE49-F238E27FC236}">
                <a16:creationId xmlns:a16="http://schemas.microsoft.com/office/drawing/2014/main" id="{9B972CA7-1F99-56B8-0217-F062ACC1622D}"/>
              </a:ext>
            </a:extLst>
          </p:cNvPr>
          <p:cNvSpPr>
            <a:spLocks noGrp="1"/>
          </p:cNvSpPr>
          <p:nvPr>
            <p:ph idx="1"/>
          </p:nvPr>
        </p:nvSpPr>
        <p:spPr>
          <a:xfrm>
            <a:off x="838201" y="2623381"/>
            <a:ext cx="3888528" cy="3553581"/>
          </a:xfrm>
        </p:spPr>
        <p:txBody>
          <a:bodyPr vert="horz" lIns="91440" tIns="45720" rIns="91440" bIns="45720" rtlCol="0">
            <a:normAutofit/>
          </a:bodyPr>
          <a:lstStyle/>
          <a:p>
            <a:endParaRPr lang="en-US" sz="2000"/>
          </a:p>
        </p:txBody>
      </p:sp>
      <p:pic>
        <p:nvPicPr>
          <p:cNvPr id="5" name="Content Placeholder 4" descr="A table of information with numbers and letters&#10;&#10;Description automatically generated with medium confidence">
            <a:extLst>
              <a:ext uri="{FF2B5EF4-FFF2-40B4-BE49-F238E27FC236}">
                <a16:creationId xmlns:a16="http://schemas.microsoft.com/office/drawing/2014/main" id="{5FC14A7B-9D4F-A27A-FBC8-190505F9B9D3}"/>
              </a:ext>
            </a:extLst>
          </p:cNvPr>
          <p:cNvPicPr>
            <a:picLocks noChangeAspect="1"/>
          </p:cNvPicPr>
          <p:nvPr/>
        </p:nvPicPr>
        <p:blipFill>
          <a:blip r:embed="rId2"/>
          <a:stretch>
            <a:fillRect/>
          </a:stretch>
        </p:blipFill>
        <p:spPr>
          <a:xfrm>
            <a:off x="4969271" y="228896"/>
            <a:ext cx="5046267" cy="6448906"/>
          </a:xfrm>
          <a:prstGeom prst="rect">
            <a:avLst/>
          </a:prstGeom>
        </p:spPr>
      </p:pic>
    </p:spTree>
    <p:extLst>
      <p:ext uri="{BB962C8B-B14F-4D97-AF65-F5344CB8AC3E}">
        <p14:creationId xmlns:p14="http://schemas.microsoft.com/office/powerpoint/2010/main" val="3278091610"/>
      </p:ext>
    </p:extLst>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076316-BD80-E1B3-EB8F-A721AE5A6D5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0D1FCB7-ED07-DDD1-EFA8-558FFFA6671D}"/>
              </a:ext>
            </a:extLst>
          </p:cNvPr>
          <p:cNvSpPr>
            <a:spLocks noGrp="1"/>
          </p:cNvSpPr>
          <p:nvPr>
            <p:ph type="title"/>
          </p:nvPr>
        </p:nvSpPr>
        <p:spPr/>
        <p:txBody>
          <a:bodyPr/>
          <a:lstStyle/>
          <a:p>
            <a:r>
              <a:rPr lang="en-US" dirty="0"/>
              <a:t>Example, what is the Dmix of TNT/Al (80/20)?</a:t>
            </a:r>
          </a:p>
        </p:txBody>
      </p:sp>
      <mc:AlternateContent xmlns:mc="http://schemas.openxmlformats.org/markup-compatibility/2006" xmlns:a14="http://schemas.microsoft.com/office/drawing/2010/main">
        <mc:Choice Requires="a14">
          <p:sp>
            <p:nvSpPr>
              <p:cNvPr id="5" name="Content Placeholder 4">
                <a:extLst>
                  <a:ext uri="{FF2B5EF4-FFF2-40B4-BE49-F238E27FC236}">
                    <a16:creationId xmlns:a16="http://schemas.microsoft.com/office/drawing/2014/main" id="{3E191A0A-2996-67F7-CEE6-940DD1AC2819}"/>
                  </a:ext>
                </a:extLst>
              </p:cNvPr>
              <p:cNvSpPr>
                <a:spLocks noGrp="1"/>
              </p:cNvSpPr>
              <p:nvPr>
                <p:ph idx="1"/>
              </p:nvPr>
            </p:nvSpPr>
            <p:spPr/>
            <p:txBody>
              <a:bodyPr/>
              <a:lstStyle/>
              <a:p>
                <a:pPr marL="0" indent="0">
                  <a:buNone/>
                </a:pPr>
                <a14:m>
                  <m:oMathPara xmlns:m="http://schemas.openxmlformats.org/officeDocument/2006/math">
                    <m:oMathParaPr>
                      <m:jc m:val="centerGroup"/>
                    </m:oMathParaPr>
                    <m:oMath xmlns:m="http://schemas.openxmlformats.org/officeDocument/2006/math">
                      <m:sSub>
                        <m:sSubPr>
                          <m:ctrlPr>
                            <a:rPr lang="en-US" i="1" smtClean="0">
                              <a:latin typeface="Cambria Math" panose="02040503050406030204" pitchFamily="18" charset="0"/>
                            </a:rPr>
                          </m:ctrlPr>
                        </m:sSubPr>
                        <m:e>
                          <m:r>
                            <a:rPr lang="en-GB" i="1">
                              <a:latin typeface="Cambria Math" panose="02040503050406030204" pitchFamily="18" charset="0"/>
                            </a:rPr>
                            <m:t>𝐷</m:t>
                          </m:r>
                        </m:e>
                        <m:sub>
                          <m:r>
                            <a:rPr lang="en-GB" i="1">
                              <a:latin typeface="Cambria Math" panose="02040503050406030204" pitchFamily="18" charset="0"/>
                            </a:rPr>
                            <m:t>𝑚𝑖𝑥</m:t>
                          </m:r>
                        </m:sub>
                      </m:sSub>
                      <m:r>
                        <a:rPr lang="en-GB" i="1">
                          <a:latin typeface="Cambria Math" panose="02040503050406030204" pitchFamily="18" charset="0"/>
                        </a:rPr>
                        <m:t>=</m:t>
                      </m:r>
                      <m:nary>
                        <m:naryPr>
                          <m:chr m:val="∑"/>
                          <m:subHide m:val="on"/>
                          <m:supHide m:val="on"/>
                          <m:ctrlPr>
                            <a:rPr lang="en-GB" i="1">
                              <a:latin typeface="Cambria Math" panose="02040503050406030204" pitchFamily="18" charset="0"/>
                            </a:rPr>
                          </m:ctrlPr>
                        </m:naryPr>
                        <m:sub/>
                        <m:sup/>
                        <m:e>
                          <m:sSub>
                            <m:sSubPr>
                              <m:ctrlPr>
                                <a:rPr lang="en-GB" i="1">
                                  <a:latin typeface="Cambria Math" panose="02040503050406030204" pitchFamily="18" charset="0"/>
                                </a:rPr>
                              </m:ctrlPr>
                            </m:sSubPr>
                            <m:e>
                              <m:r>
                                <a:rPr lang="en-GB" i="1">
                                  <a:latin typeface="Cambria Math" panose="02040503050406030204" pitchFamily="18" charset="0"/>
                                </a:rPr>
                                <m:t>𝐷</m:t>
                              </m:r>
                            </m:e>
                            <m:sub>
                              <m:r>
                                <a:rPr lang="en-GB" b="0" i="1" smtClean="0">
                                  <a:latin typeface="Cambria Math" panose="02040503050406030204" pitchFamily="18" charset="0"/>
                                </a:rPr>
                                <m:t>𝑖</m:t>
                              </m:r>
                            </m:sub>
                          </m:sSub>
                          <m:sSub>
                            <m:sSubPr>
                              <m:ctrlPr>
                                <a:rPr lang="en-GB" i="1">
                                  <a:latin typeface="Cambria Math" panose="02040503050406030204" pitchFamily="18" charset="0"/>
                                </a:rPr>
                              </m:ctrlPr>
                            </m:sSubPr>
                            <m:e>
                              <m:r>
                                <a:rPr lang="en-GB" i="1">
                                  <a:latin typeface="Cambria Math" panose="02040503050406030204" pitchFamily="18" charset="0"/>
                                </a:rPr>
                                <m:t>𝑉</m:t>
                              </m:r>
                            </m:e>
                            <m:sub>
                              <m:r>
                                <a:rPr lang="en-GB" b="0" i="1" smtClean="0">
                                  <a:latin typeface="Cambria Math" panose="02040503050406030204" pitchFamily="18" charset="0"/>
                                </a:rPr>
                                <m:t>𝑖</m:t>
                              </m:r>
                            </m:sub>
                          </m:sSub>
                        </m:e>
                      </m:nary>
                    </m:oMath>
                  </m:oMathPara>
                </a14:m>
                <a:endParaRPr lang="en-US" dirty="0"/>
              </a:p>
              <a:p>
                <a:pPr marL="0" indent="0">
                  <a:buNone/>
                </a:pPr>
                <a:endParaRPr lang="en-US" dirty="0"/>
              </a:p>
              <a:p>
                <a:pPr marL="0" indent="0">
                  <a:buNone/>
                </a:pPr>
                <a14:m>
                  <m:oMathPara xmlns:m="http://schemas.openxmlformats.org/officeDocument/2006/math">
                    <m:oMathParaPr>
                      <m:jc m:val="centerGroup"/>
                    </m:oMathParaPr>
                    <m:oMath xmlns:m="http://schemas.openxmlformats.org/officeDocument/2006/math">
                      <m:sSub>
                        <m:sSubPr>
                          <m:ctrlPr>
                            <a:rPr lang="en-US" i="1" smtClean="0">
                              <a:latin typeface="Cambria Math" panose="02040503050406030204" pitchFamily="18" charset="0"/>
                            </a:rPr>
                          </m:ctrlPr>
                        </m:sSubPr>
                        <m:e>
                          <m:r>
                            <a:rPr lang="en-GB" b="0" i="1" smtClean="0">
                              <a:latin typeface="Cambria Math" panose="02040503050406030204" pitchFamily="18" charset="0"/>
                            </a:rPr>
                            <m:t>𝐷</m:t>
                          </m:r>
                        </m:e>
                        <m:sub>
                          <m:r>
                            <a:rPr lang="en-GB" b="0" i="1" smtClean="0">
                              <a:latin typeface="Cambria Math" panose="02040503050406030204" pitchFamily="18" charset="0"/>
                            </a:rPr>
                            <m:t>𝑚𝑖𝑥</m:t>
                          </m:r>
                        </m:sub>
                      </m:sSub>
                      <m:r>
                        <a:rPr lang="en-GB" b="0" i="1" smtClean="0">
                          <a:latin typeface="Cambria Math" panose="02040503050406030204" pitchFamily="18" charset="0"/>
                        </a:rPr>
                        <m:t>=0.8</m:t>
                      </m:r>
                      <m:sSubSup>
                        <m:sSubSupPr>
                          <m:ctrlPr>
                            <a:rPr lang="en-GB" b="0" i="1" smtClean="0">
                              <a:latin typeface="Cambria Math" panose="02040503050406030204" pitchFamily="18" charset="0"/>
                            </a:rPr>
                          </m:ctrlPr>
                        </m:sSubSupPr>
                        <m:e>
                          <m:r>
                            <a:rPr lang="en-GB" b="0" i="1" smtClean="0">
                              <a:latin typeface="Cambria Math" panose="02040503050406030204" pitchFamily="18" charset="0"/>
                            </a:rPr>
                            <m:t>𝐷</m:t>
                          </m:r>
                        </m:e>
                        <m:sub>
                          <m:r>
                            <a:rPr lang="en-GB" b="0" i="1" smtClean="0">
                              <a:latin typeface="Cambria Math" panose="02040503050406030204" pitchFamily="18" charset="0"/>
                            </a:rPr>
                            <m:t>𝑖</m:t>
                          </m:r>
                        </m:sub>
                        <m:sup>
                          <m:r>
                            <a:rPr lang="en-GB" b="0" i="1" smtClean="0">
                              <a:latin typeface="Cambria Math" panose="02040503050406030204" pitchFamily="18" charset="0"/>
                            </a:rPr>
                            <m:t>𝑡𝑛𝑡</m:t>
                          </m:r>
                        </m:sup>
                      </m:sSubSup>
                      <m:r>
                        <a:rPr lang="en-GB" b="0" i="1" smtClean="0">
                          <a:latin typeface="Cambria Math" panose="02040503050406030204" pitchFamily="18" charset="0"/>
                        </a:rPr>
                        <m:t>+0.2</m:t>
                      </m:r>
                      <m:sSubSup>
                        <m:sSubSupPr>
                          <m:ctrlPr>
                            <a:rPr lang="en-GB" b="0" i="1" smtClean="0">
                              <a:latin typeface="Cambria Math" panose="02040503050406030204" pitchFamily="18" charset="0"/>
                            </a:rPr>
                          </m:ctrlPr>
                        </m:sSubSupPr>
                        <m:e>
                          <m:r>
                            <a:rPr lang="en-GB" b="0" i="1" smtClean="0">
                              <a:latin typeface="Cambria Math" panose="02040503050406030204" pitchFamily="18" charset="0"/>
                            </a:rPr>
                            <m:t>𝐷</m:t>
                          </m:r>
                        </m:e>
                        <m:sub>
                          <m:r>
                            <a:rPr lang="en-GB" b="0" i="1" smtClean="0">
                              <a:latin typeface="Cambria Math" panose="02040503050406030204" pitchFamily="18" charset="0"/>
                            </a:rPr>
                            <m:t>𝑖</m:t>
                          </m:r>
                        </m:sub>
                        <m:sup>
                          <m:r>
                            <a:rPr lang="en-GB" b="0" i="1" smtClean="0">
                              <a:latin typeface="Cambria Math" panose="02040503050406030204" pitchFamily="18" charset="0"/>
                            </a:rPr>
                            <m:t>𝐴𝑙</m:t>
                          </m:r>
                        </m:sup>
                      </m:sSubSup>
                      <m:r>
                        <a:rPr lang="en-GB" b="0" i="1" smtClean="0">
                          <a:latin typeface="Cambria Math" panose="02040503050406030204" pitchFamily="18" charset="0"/>
                        </a:rPr>
                        <m:t>=</m:t>
                      </m:r>
                      <m:d>
                        <m:dPr>
                          <m:ctrlPr>
                            <a:rPr lang="en-GB" b="0" i="1" smtClean="0">
                              <a:latin typeface="Cambria Math" panose="02040503050406030204" pitchFamily="18" charset="0"/>
                            </a:rPr>
                          </m:ctrlPr>
                        </m:dPr>
                        <m:e>
                          <m:r>
                            <a:rPr lang="en-GB" b="0" i="1" smtClean="0">
                              <a:latin typeface="Cambria Math" panose="02040503050406030204" pitchFamily="18" charset="0"/>
                            </a:rPr>
                            <m:t>0.8</m:t>
                          </m:r>
                          <m:r>
                            <a:rPr lang="en-GB" b="0" i="1" smtClean="0">
                              <a:latin typeface="Cambria Math" panose="02040503050406030204" pitchFamily="18" charset="0"/>
                              <a:ea typeface="Cambria Math" panose="02040503050406030204" pitchFamily="18" charset="0"/>
                            </a:rPr>
                            <m:t>×6.97</m:t>
                          </m:r>
                        </m:e>
                      </m:d>
                      <m:r>
                        <a:rPr lang="en-GB" b="0" i="1" smtClean="0">
                          <a:latin typeface="Cambria Math" panose="02040503050406030204" pitchFamily="18" charset="0"/>
                          <a:ea typeface="Cambria Math" panose="02040503050406030204" pitchFamily="18" charset="0"/>
                        </a:rPr>
                        <m:t>+</m:t>
                      </m:r>
                      <m:d>
                        <m:dPr>
                          <m:ctrlPr>
                            <a:rPr lang="en-GB" b="0" i="1" smtClean="0">
                              <a:latin typeface="Cambria Math" panose="02040503050406030204" pitchFamily="18" charset="0"/>
                              <a:ea typeface="Cambria Math" panose="02040503050406030204" pitchFamily="18" charset="0"/>
                            </a:rPr>
                          </m:ctrlPr>
                        </m:dPr>
                        <m:e>
                          <m:r>
                            <a:rPr lang="en-GB" b="0" i="1" smtClean="0">
                              <a:latin typeface="Cambria Math" panose="02040503050406030204" pitchFamily="18" charset="0"/>
                              <a:ea typeface="Cambria Math" panose="02040503050406030204" pitchFamily="18" charset="0"/>
                            </a:rPr>
                            <m:t>0.2×6.85</m:t>
                          </m:r>
                        </m:e>
                      </m:d>
                    </m:oMath>
                  </m:oMathPara>
                </a14:m>
                <a:endParaRPr lang="en-GB" b="0" dirty="0">
                  <a:ea typeface="Cambria Math" panose="02040503050406030204" pitchFamily="18" charset="0"/>
                </a:endParaRPr>
              </a:p>
              <a:p>
                <a:pPr marL="0" indent="0">
                  <a:buNone/>
                </a:pPr>
                <a:endParaRPr lang="en-US" dirty="0"/>
              </a:p>
              <a:p>
                <a:pPr marL="0" indent="0" algn="ctr">
                  <a:buNone/>
                </a:pPr>
                <a14:m>
                  <m:oMath xmlns:m="http://schemas.openxmlformats.org/officeDocument/2006/math">
                    <m:sSub>
                      <m:sSubPr>
                        <m:ctrlPr>
                          <a:rPr lang="en-US" i="1" smtClean="0">
                            <a:latin typeface="Cambria Math" panose="02040503050406030204" pitchFamily="18" charset="0"/>
                          </a:rPr>
                        </m:ctrlPr>
                      </m:sSubPr>
                      <m:e>
                        <m:r>
                          <a:rPr lang="en-GB" b="0" i="1" smtClean="0">
                            <a:latin typeface="Cambria Math" panose="02040503050406030204" pitchFamily="18" charset="0"/>
                          </a:rPr>
                          <m:t>𝐷</m:t>
                        </m:r>
                      </m:e>
                      <m:sub>
                        <m:r>
                          <a:rPr lang="en-GB" b="0" i="1" smtClean="0">
                            <a:latin typeface="Cambria Math" panose="02040503050406030204" pitchFamily="18" charset="0"/>
                          </a:rPr>
                          <m:t>𝑚𝑖𝑥</m:t>
                        </m:r>
                      </m:sub>
                    </m:sSub>
                    <m:r>
                      <a:rPr lang="en-GB" b="0" i="1" smtClean="0">
                        <a:latin typeface="Cambria Math" panose="02040503050406030204" pitchFamily="18" charset="0"/>
                      </a:rPr>
                      <m:t>=6.95</m:t>
                    </m:r>
                  </m:oMath>
                </a14:m>
                <a:r>
                  <a:rPr lang="en-US" dirty="0"/>
                  <a:t> km/s</a:t>
                </a:r>
              </a:p>
            </p:txBody>
          </p:sp>
        </mc:Choice>
        <mc:Fallback xmlns="">
          <p:sp>
            <p:nvSpPr>
              <p:cNvPr id="5" name="Content Placeholder 4">
                <a:extLst>
                  <a:ext uri="{FF2B5EF4-FFF2-40B4-BE49-F238E27FC236}">
                    <a16:creationId xmlns:a16="http://schemas.microsoft.com/office/drawing/2014/main" id="{60A885A4-494A-07B7-9731-0270A7B43E64}"/>
                  </a:ext>
                </a:extLst>
              </p:cNvPr>
              <p:cNvSpPr>
                <a:spLocks noGrp="1" noRot="1" noChangeAspect="1" noMove="1" noResize="1" noEditPoints="1" noAdjustHandles="1" noChangeArrowheads="1" noChangeShapeType="1" noTextEdit="1"/>
              </p:cNvSpPr>
              <p:nvPr>
                <p:ph idx="1"/>
              </p:nvPr>
            </p:nvSpPr>
            <p:spPr>
              <a:blipFill>
                <a:blip r:embed="rId2"/>
                <a:stretch>
                  <a:fillRect t="-43463"/>
                </a:stretch>
              </a:blipFill>
            </p:spPr>
            <p:txBody>
              <a:bodyPr/>
              <a:lstStyle/>
              <a:p>
                <a:r>
                  <a:rPr lang="en-US">
                    <a:noFill/>
                  </a:rPr>
                  <a:t> </a:t>
                </a:r>
              </a:p>
            </p:txBody>
          </p:sp>
        </mc:Fallback>
      </mc:AlternateContent>
    </p:spTree>
    <p:extLst>
      <p:ext uri="{BB962C8B-B14F-4D97-AF65-F5344CB8AC3E}">
        <p14:creationId xmlns:p14="http://schemas.microsoft.com/office/powerpoint/2010/main" val="1911362162"/>
      </p:ext>
    </p:extLst>
  </p:cSld>
  <p:clrMapOvr>
    <a:masterClrMapping/>
  </p:clrMapOvr>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B44747D-F45D-D94B-A4D4-86703CAEB66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CE052CC-364C-510E-8C9C-DAF4D57E5934}"/>
              </a:ext>
            </a:extLst>
          </p:cNvPr>
          <p:cNvSpPr>
            <a:spLocks noGrp="1"/>
          </p:cNvSpPr>
          <p:nvPr>
            <p:ph type="title"/>
          </p:nvPr>
        </p:nvSpPr>
        <p:spPr/>
        <p:txBody>
          <a:bodyPr/>
          <a:lstStyle/>
          <a:p>
            <a:r>
              <a:rPr lang="en-US" dirty="0"/>
              <a:t>Example, what is the Dmix of </a:t>
            </a:r>
            <a:r>
              <a:rPr lang="en-US" dirty="0" err="1"/>
              <a:t>Baronal</a:t>
            </a:r>
            <a:r>
              <a:rPr lang="en-US" dirty="0"/>
              <a:t> (TNT/Barium Nitrate/Al (47/35/18)?</a:t>
            </a:r>
          </a:p>
        </p:txBody>
      </p:sp>
      <mc:AlternateContent xmlns:mc="http://schemas.openxmlformats.org/markup-compatibility/2006" xmlns:a14="http://schemas.microsoft.com/office/drawing/2010/main">
        <mc:Choice Requires="a14">
          <p:sp>
            <p:nvSpPr>
              <p:cNvPr id="5" name="Content Placeholder 4">
                <a:extLst>
                  <a:ext uri="{FF2B5EF4-FFF2-40B4-BE49-F238E27FC236}">
                    <a16:creationId xmlns:a16="http://schemas.microsoft.com/office/drawing/2014/main" id="{E5D439FD-544F-22BB-B088-5B78E28D01C6}"/>
                  </a:ext>
                </a:extLst>
              </p:cNvPr>
              <p:cNvSpPr>
                <a:spLocks noGrp="1"/>
              </p:cNvSpPr>
              <p:nvPr>
                <p:ph idx="1"/>
              </p:nvPr>
            </p:nvSpPr>
            <p:spPr/>
            <p:txBody>
              <a:bodyPr/>
              <a:lstStyle/>
              <a:p>
                <a:pPr marL="0" indent="0">
                  <a:buNone/>
                </a:pPr>
                <a14:m>
                  <m:oMathPara xmlns:m="http://schemas.openxmlformats.org/officeDocument/2006/math">
                    <m:oMathParaPr>
                      <m:jc m:val="centerGroup"/>
                    </m:oMathParaPr>
                    <m:oMath xmlns:m="http://schemas.openxmlformats.org/officeDocument/2006/math">
                      <m:sSub>
                        <m:sSubPr>
                          <m:ctrlPr>
                            <a:rPr lang="en-US" i="1" smtClean="0">
                              <a:latin typeface="Cambria Math" panose="02040503050406030204" pitchFamily="18" charset="0"/>
                            </a:rPr>
                          </m:ctrlPr>
                        </m:sSubPr>
                        <m:e>
                          <m:r>
                            <a:rPr lang="en-GB" i="1">
                              <a:latin typeface="Cambria Math" panose="02040503050406030204" pitchFamily="18" charset="0"/>
                            </a:rPr>
                            <m:t>𝐷</m:t>
                          </m:r>
                        </m:e>
                        <m:sub>
                          <m:r>
                            <a:rPr lang="en-GB" i="1">
                              <a:latin typeface="Cambria Math" panose="02040503050406030204" pitchFamily="18" charset="0"/>
                            </a:rPr>
                            <m:t>𝑚𝑖𝑥</m:t>
                          </m:r>
                        </m:sub>
                      </m:sSub>
                      <m:r>
                        <a:rPr lang="en-GB" i="1">
                          <a:latin typeface="Cambria Math" panose="02040503050406030204" pitchFamily="18" charset="0"/>
                        </a:rPr>
                        <m:t>=</m:t>
                      </m:r>
                      <m:nary>
                        <m:naryPr>
                          <m:chr m:val="∑"/>
                          <m:subHide m:val="on"/>
                          <m:supHide m:val="on"/>
                          <m:ctrlPr>
                            <a:rPr lang="en-GB" i="1">
                              <a:latin typeface="Cambria Math" panose="02040503050406030204" pitchFamily="18" charset="0"/>
                            </a:rPr>
                          </m:ctrlPr>
                        </m:naryPr>
                        <m:sub/>
                        <m:sup/>
                        <m:e>
                          <m:sSub>
                            <m:sSubPr>
                              <m:ctrlPr>
                                <a:rPr lang="en-GB" i="1">
                                  <a:latin typeface="Cambria Math" panose="02040503050406030204" pitchFamily="18" charset="0"/>
                                </a:rPr>
                              </m:ctrlPr>
                            </m:sSubPr>
                            <m:e>
                              <m:r>
                                <a:rPr lang="en-GB" i="1">
                                  <a:latin typeface="Cambria Math" panose="02040503050406030204" pitchFamily="18" charset="0"/>
                                </a:rPr>
                                <m:t>𝐷</m:t>
                              </m:r>
                            </m:e>
                            <m:sub>
                              <m:r>
                                <a:rPr lang="en-GB" b="0" i="1" smtClean="0">
                                  <a:latin typeface="Cambria Math" panose="02040503050406030204" pitchFamily="18" charset="0"/>
                                </a:rPr>
                                <m:t>𝑖</m:t>
                              </m:r>
                            </m:sub>
                          </m:sSub>
                          <m:sSub>
                            <m:sSubPr>
                              <m:ctrlPr>
                                <a:rPr lang="en-GB" i="1">
                                  <a:latin typeface="Cambria Math" panose="02040503050406030204" pitchFamily="18" charset="0"/>
                                </a:rPr>
                              </m:ctrlPr>
                            </m:sSubPr>
                            <m:e>
                              <m:r>
                                <a:rPr lang="en-GB" i="1">
                                  <a:latin typeface="Cambria Math" panose="02040503050406030204" pitchFamily="18" charset="0"/>
                                </a:rPr>
                                <m:t>𝑉</m:t>
                              </m:r>
                            </m:e>
                            <m:sub>
                              <m:r>
                                <a:rPr lang="en-GB" b="0" i="1" smtClean="0">
                                  <a:latin typeface="Cambria Math" panose="02040503050406030204" pitchFamily="18" charset="0"/>
                                </a:rPr>
                                <m:t>𝑖</m:t>
                              </m:r>
                            </m:sub>
                          </m:sSub>
                        </m:e>
                      </m:nary>
                    </m:oMath>
                  </m:oMathPara>
                </a14:m>
                <a:endParaRPr lang="en-US" dirty="0"/>
              </a:p>
              <a:p>
                <a:pPr marL="0" indent="0">
                  <a:buNone/>
                </a:pPr>
                <a:endParaRPr lang="en-US" dirty="0"/>
              </a:p>
              <a:p>
                <a:pPr marL="0" indent="0">
                  <a:buNone/>
                </a:pPr>
                <a14:m>
                  <m:oMathPara xmlns:m="http://schemas.openxmlformats.org/officeDocument/2006/math">
                    <m:oMathParaPr>
                      <m:jc m:val="centerGroup"/>
                    </m:oMathParaPr>
                    <m:oMath xmlns:m="http://schemas.openxmlformats.org/officeDocument/2006/math">
                      <m:sSub>
                        <m:sSubPr>
                          <m:ctrlPr>
                            <a:rPr lang="en-US" i="1" smtClean="0">
                              <a:latin typeface="Cambria Math" panose="02040503050406030204" pitchFamily="18" charset="0"/>
                            </a:rPr>
                          </m:ctrlPr>
                        </m:sSubPr>
                        <m:e>
                          <m:r>
                            <a:rPr lang="en-GB" b="0" i="1" smtClean="0">
                              <a:latin typeface="Cambria Math" panose="02040503050406030204" pitchFamily="18" charset="0"/>
                            </a:rPr>
                            <m:t>𝐷</m:t>
                          </m:r>
                        </m:e>
                        <m:sub>
                          <m:r>
                            <a:rPr lang="en-GB" b="0" i="1" smtClean="0">
                              <a:latin typeface="Cambria Math" panose="02040503050406030204" pitchFamily="18" charset="0"/>
                            </a:rPr>
                            <m:t>𝑚𝑖𝑥</m:t>
                          </m:r>
                        </m:sub>
                      </m:sSub>
                      <m:r>
                        <a:rPr lang="en-GB" b="0" i="1" smtClean="0">
                          <a:latin typeface="Cambria Math" panose="02040503050406030204" pitchFamily="18" charset="0"/>
                        </a:rPr>
                        <m:t>=0.47</m:t>
                      </m:r>
                      <m:sSubSup>
                        <m:sSubSupPr>
                          <m:ctrlPr>
                            <a:rPr lang="en-GB" b="0" i="1" smtClean="0">
                              <a:latin typeface="Cambria Math" panose="02040503050406030204" pitchFamily="18" charset="0"/>
                            </a:rPr>
                          </m:ctrlPr>
                        </m:sSubSupPr>
                        <m:e>
                          <m:r>
                            <a:rPr lang="en-GB" b="0" i="1" smtClean="0">
                              <a:latin typeface="Cambria Math" panose="02040503050406030204" pitchFamily="18" charset="0"/>
                            </a:rPr>
                            <m:t>𝐷</m:t>
                          </m:r>
                        </m:e>
                        <m:sub>
                          <m:r>
                            <a:rPr lang="en-GB" b="0" i="1" smtClean="0">
                              <a:latin typeface="Cambria Math" panose="02040503050406030204" pitchFamily="18" charset="0"/>
                            </a:rPr>
                            <m:t>𝑖</m:t>
                          </m:r>
                        </m:sub>
                        <m:sup>
                          <m:r>
                            <a:rPr lang="en-GB" b="0" i="1" smtClean="0">
                              <a:latin typeface="Cambria Math" panose="02040503050406030204" pitchFamily="18" charset="0"/>
                            </a:rPr>
                            <m:t>𝑡𝑛𝑡</m:t>
                          </m:r>
                        </m:sup>
                      </m:sSubSup>
                      <m:r>
                        <a:rPr lang="en-GB" b="0" i="1" smtClean="0">
                          <a:latin typeface="Cambria Math" panose="02040503050406030204" pitchFamily="18" charset="0"/>
                        </a:rPr>
                        <m:t>+</m:t>
                      </m:r>
                      <m:r>
                        <a:rPr lang="en-GB" i="1">
                          <a:latin typeface="Cambria Math" panose="02040503050406030204" pitchFamily="18" charset="0"/>
                        </a:rPr>
                        <m:t>0.</m:t>
                      </m:r>
                      <m:r>
                        <a:rPr lang="en-GB" b="0" i="1" smtClean="0">
                          <a:latin typeface="Cambria Math" panose="02040503050406030204" pitchFamily="18" charset="0"/>
                        </a:rPr>
                        <m:t>18</m:t>
                      </m:r>
                      <m:sSubSup>
                        <m:sSubSupPr>
                          <m:ctrlPr>
                            <a:rPr lang="en-GB" i="1" smtClean="0">
                              <a:latin typeface="Cambria Math" panose="02040503050406030204" pitchFamily="18" charset="0"/>
                            </a:rPr>
                          </m:ctrlPr>
                        </m:sSubSupPr>
                        <m:e>
                          <m:r>
                            <a:rPr lang="en-GB" i="1">
                              <a:latin typeface="Cambria Math" panose="02040503050406030204" pitchFamily="18" charset="0"/>
                            </a:rPr>
                            <m:t>𝐷</m:t>
                          </m:r>
                        </m:e>
                        <m:sub>
                          <m:r>
                            <a:rPr lang="en-GB" i="1">
                              <a:latin typeface="Cambria Math" panose="02040503050406030204" pitchFamily="18" charset="0"/>
                            </a:rPr>
                            <m:t>𝑖</m:t>
                          </m:r>
                        </m:sub>
                        <m:sup>
                          <m:r>
                            <a:rPr lang="en-GB" b="0" i="1" smtClean="0">
                              <a:latin typeface="Cambria Math" panose="02040503050406030204" pitchFamily="18" charset="0"/>
                            </a:rPr>
                            <m:t>𝐴𝑙</m:t>
                          </m:r>
                        </m:sup>
                      </m:sSubSup>
                      <m:r>
                        <a:rPr lang="en-GB" b="0" i="1" smtClean="0">
                          <a:latin typeface="Cambria Math" panose="02040503050406030204" pitchFamily="18" charset="0"/>
                        </a:rPr>
                        <m:t>+0.35</m:t>
                      </m:r>
                      <m:sSubSup>
                        <m:sSubSupPr>
                          <m:ctrlPr>
                            <a:rPr lang="en-GB" b="0" i="1" smtClean="0">
                              <a:latin typeface="Cambria Math" panose="02040503050406030204" pitchFamily="18" charset="0"/>
                            </a:rPr>
                          </m:ctrlPr>
                        </m:sSubSupPr>
                        <m:e>
                          <m:r>
                            <a:rPr lang="en-GB" b="0" i="1" smtClean="0">
                              <a:latin typeface="Cambria Math" panose="02040503050406030204" pitchFamily="18" charset="0"/>
                            </a:rPr>
                            <m:t>𝐷</m:t>
                          </m:r>
                        </m:e>
                        <m:sub>
                          <m:r>
                            <a:rPr lang="en-GB" b="0" i="1" smtClean="0">
                              <a:latin typeface="Cambria Math" panose="02040503050406030204" pitchFamily="18" charset="0"/>
                            </a:rPr>
                            <m:t>𝑖</m:t>
                          </m:r>
                        </m:sub>
                        <m:sup>
                          <m:r>
                            <a:rPr lang="en-GB" b="0" i="1" smtClean="0">
                              <a:latin typeface="Cambria Math" panose="02040503050406030204" pitchFamily="18" charset="0"/>
                            </a:rPr>
                            <m:t>𝐵𝑎</m:t>
                          </m:r>
                          <m:r>
                            <a:rPr lang="en-GB" b="0" i="1" smtClean="0">
                              <a:latin typeface="Cambria Math" panose="02040503050406030204" pitchFamily="18" charset="0"/>
                            </a:rPr>
                            <m:t>(</m:t>
                          </m:r>
                          <m:r>
                            <a:rPr lang="en-GB" b="0" i="1" smtClean="0">
                              <a:latin typeface="Cambria Math" panose="02040503050406030204" pitchFamily="18" charset="0"/>
                            </a:rPr>
                            <m:t>𝑁</m:t>
                          </m:r>
                          <m:sSub>
                            <m:sSubPr>
                              <m:ctrlPr>
                                <a:rPr lang="en-GB" b="0" i="1" smtClean="0">
                                  <a:latin typeface="Cambria Math" panose="02040503050406030204" pitchFamily="18" charset="0"/>
                                </a:rPr>
                              </m:ctrlPr>
                            </m:sSubPr>
                            <m:e>
                              <m:r>
                                <a:rPr lang="en-GB" b="0" i="1" smtClean="0">
                                  <a:latin typeface="Cambria Math" panose="02040503050406030204" pitchFamily="18" charset="0"/>
                                </a:rPr>
                                <m:t>𝑂</m:t>
                              </m:r>
                            </m:e>
                            <m:sub>
                              <m:r>
                                <a:rPr lang="en-GB" b="0" i="1" smtClean="0">
                                  <a:latin typeface="Cambria Math" panose="02040503050406030204" pitchFamily="18" charset="0"/>
                                </a:rPr>
                                <m:t>3)2</m:t>
                              </m:r>
                            </m:sub>
                          </m:sSub>
                        </m:sup>
                      </m:sSubSup>
                      <m:r>
                        <a:rPr lang="en-GB" b="0" i="1" smtClean="0">
                          <a:latin typeface="Cambria Math" panose="02040503050406030204" pitchFamily="18" charset="0"/>
                        </a:rPr>
                        <m:t>=</m:t>
                      </m:r>
                      <m:d>
                        <m:dPr>
                          <m:ctrlPr>
                            <a:rPr lang="en-GB" b="0" i="1" smtClean="0">
                              <a:latin typeface="Cambria Math" panose="02040503050406030204" pitchFamily="18" charset="0"/>
                            </a:rPr>
                          </m:ctrlPr>
                        </m:dPr>
                        <m:e>
                          <m:r>
                            <a:rPr lang="en-GB" b="0" i="1" smtClean="0">
                              <a:latin typeface="Cambria Math" panose="02040503050406030204" pitchFamily="18" charset="0"/>
                            </a:rPr>
                            <m:t>0.47</m:t>
                          </m:r>
                          <m:r>
                            <a:rPr lang="en-GB" b="0" i="1" smtClean="0">
                              <a:latin typeface="Cambria Math" panose="02040503050406030204" pitchFamily="18" charset="0"/>
                              <a:ea typeface="Cambria Math" panose="02040503050406030204" pitchFamily="18" charset="0"/>
                            </a:rPr>
                            <m:t>×6.97</m:t>
                          </m:r>
                        </m:e>
                      </m:d>
                      <m:r>
                        <a:rPr lang="en-GB" b="0" i="1" smtClean="0">
                          <a:latin typeface="Cambria Math" panose="02040503050406030204" pitchFamily="18" charset="0"/>
                          <a:ea typeface="Cambria Math" panose="02040503050406030204" pitchFamily="18" charset="0"/>
                        </a:rPr>
                        <m:t>+</m:t>
                      </m:r>
                      <m:d>
                        <m:dPr>
                          <m:ctrlPr>
                            <a:rPr lang="en-GB" b="0" i="1" smtClean="0">
                              <a:latin typeface="Cambria Math" panose="02040503050406030204" pitchFamily="18" charset="0"/>
                              <a:ea typeface="Cambria Math" panose="02040503050406030204" pitchFamily="18" charset="0"/>
                            </a:rPr>
                          </m:ctrlPr>
                        </m:dPr>
                        <m:e>
                          <m:r>
                            <a:rPr lang="en-GB" b="0" i="1" smtClean="0">
                              <a:latin typeface="Cambria Math" panose="02040503050406030204" pitchFamily="18" charset="0"/>
                              <a:ea typeface="Cambria Math" panose="02040503050406030204" pitchFamily="18" charset="0"/>
                            </a:rPr>
                            <m:t>0.18×6.85</m:t>
                          </m:r>
                        </m:e>
                      </m:d>
                      <m:r>
                        <a:rPr lang="en-GB" b="0" i="1" smtClean="0">
                          <a:latin typeface="Cambria Math" panose="02040503050406030204" pitchFamily="18" charset="0"/>
                          <a:ea typeface="Cambria Math" panose="02040503050406030204" pitchFamily="18" charset="0"/>
                        </a:rPr>
                        <m:t>+(0.35×3.8)</m:t>
                      </m:r>
                    </m:oMath>
                  </m:oMathPara>
                </a14:m>
                <a:endParaRPr lang="en-GB" b="0" dirty="0">
                  <a:ea typeface="Cambria Math" panose="02040503050406030204" pitchFamily="18" charset="0"/>
                </a:endParaRPr>
              </a:p>
              <a:p>
                <a:pPr marL="0" indent="0">
                  <a:buNone/>
                </a:pPr>
                <a:endParaRPr lang="en-US" dirty="0"/>
              </a:p>
              <a:p>
                <a:pPr marL="0" indent="0" algn="ctr">
                  <a:buNone/>
                </a:pPr>
                <a14:m>
                  <m:oMath xmlns:m="http://schemas.openxmlformats.org/officeDocument/2006/math">
                    <m:sSub>
                      <m:sSubPr>
                        <m:ctrlPr>
                          <a:rPr lang="en-US" i="1" smtClean="0">
                            <a:latin typeface="Cambria Math" panose="02040503050406030204" pitchFamily="18" charset="0"/>
                          </a:rPr>
                        </m:ctrlPr>
                      </m:sSubPr>
                      <m:e>
                        <m:r>
                          <a:rPr lang="en-GB" b="0" i="1" smtClean="0">
                            <a:latin typeface="Cambria Math" panose="02040503050406030204" pitchFamily="18" charset="0"/>
                          </a:rPr>
                          <m:t>𝐷</m:t>
                        </m:r>
                      </m:e>
                      <m:sub>
                        <m:r>
                          <a:rPr lang="en-GB" b="0" i="1" smtClean="0">
                            <a:latin typeface="Cambria Math" panose="02040503050406030204" pitchFamily="18" charset="0"/>
                          </a:rPr>
                          <m:t>𝑚𝑖𝑥</m:t>
                        </m:r>
                      </m:sub>
                    </m:sSub>
                    <m:r>
                      <a:rPr lang="en-GB" b="0" i="1" smtClean="0">
                        <a:latin typeface="Cambria Math" panose="02040503050406030204" pitchFamily="18" charset="0"/>
                      </a:rPr>
                      <m:t>=5.84</m:t>
                    </m:r>
                  </m:oMath>
                </a14:m>
                <a:r>
                  <a:rPr lang="en-US" dirty="0"/>
                  <a:t> km/s</a:t>
                </a:r>
              </a:p>
            </p:txBody>
          </p:sp>
        </mc:Choice>
        <mc:Fallback xmlns="">
          <p:sp>
            <p:nvSpPr>
              <p:cNvPr id="5" name="Content Placeholder 4">
                <a:extLst>
                  <a:ext uri="{FF2B5EF4-FFF2-40B4-BE49-F238E27FC236}">
                    <a16:creationId xmlns:a16="http://schemas.microsoft.com/office/drawing/2014/main" id="{6E940C83-24EA-9F28-DB4A-53CCDDE37BC5}"/>
                  </a:ext>
                </a:extLst>
              </p:cNvPr>
              <p:cNvSpPr>
                <a:spLocks noGrp="1" noRot="1" noChangeAspect="1" noMove="1" noResize="1" noEditPoints="1" noAdjustHandles="1" noChangeArrowheads="1" noChangeShapeType="1" noTextEdit="1"/>
              </p:cNvSpPr>
              <p:nvPr>
                <p:ph idx="1"/>
              </p:nvPr>
            </p:nvSpPr>
            <p:spPr>
              <a:blipFill>
                <a:blip r:embed="rId2"/>
                <a:stretch>
                  <a:fillRect t="-43463" b="-2120"/>
                </a:stretch>
              </a:blipFill>
            </p:spPr>
            <p:txBody>
              <a:bodyPr/>
              <a:lstStyle/>
              <a:p>
                <a:r>
                  <a:rPr lang="en-US">
                    <a:noFill/>
                  </a:rPr>
                  <a:t> </a:t>
                </a:r>
              </a:p>
            </p:txBody>
          </p:sp>
        </mc:Fallback>
      </mc:AlternateContent>
    </p:spTree>
    <p:extLst>
      <p:ext uri="{BB962C8B-B14F-4D97-AF65-F5344CB8AC3E}">
        <p14:creationId xmlns:p14="http://schemas.microsoft.com/office/powerpoint/2010/main" val="2036150020"/>
      </p:ext>
    </p:extLst>
  </p:cSld>
  <p:clrMapOvr>
    <a:masterClrMapping/>
  </p:clrMapOvr>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8A1B882-DC4B-33C5-8ED6-AEDB40EDB38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9D23ED7-B44F-9BFE-ADE9-C09E5BEC1E9E}"/>
              </a:ext>
            </a:extLst>
          </p:cNvPr>
          <p:cNvSpPr>
            <a:spLocks noGrp="1"/>
          </p:cNvSpPr>
          <p:nvPr>
            <p:ph type="title"/>
          </p:nvPr>
        </p:nvSpPr>
        <p:spPr/>
        <p:txBody>
          <a:bodyPr/>
          <a:lstStyle/>
          <a:p>
            <a:r>
              <a:rPr lang="en-US" dirty="0"/>
              <a:t>Estimating Detonation Pressure (P</a:t>
            </a:r>
            <a:r>
              <a:rPr lang="en-US" baseline="-25000" dirty="0"/>
              <a:t>cj</a:t>
            </a:r>
            <a:r>
              <a:rPr lang="en-US" dirty="0"/>
              <a:t>)</a:t>
            </a:r>
          </a:p>
        </p:txBody>
      </p:sp>
      <mc:AlternateContent xmlns:mc="http://schemas.openxmlformats.org/markup-compatibility/2006" xmlns:a14="http://schemas.microsoft.com/office/drawing/2010/main">
        <mc:Choice Requires="a14">
          <p:sp>
            <p:nvSpPr>
              <p:cNvPr id="3" name="Content Placeholder 2">
                <a:extLst>
                  <a:ext uri="{FF2B5EF4-FFF2-40B4-BE49-F238E27FC236}">
                    <a16:creationId xmlns:a16="http://schemas.microsoft.com/office/drawing/2014/main" id="{5557E390-419B-1F1A-8698-7BB9EE891042}"/>
                  </a:ext>
                </a:extLst>
              </p:cNvPr>
              <p:cNvSpPr>
                <a:spLocks noGrp="1"/>
              </p:cNvSpPr>
              <p:nvPr>
                <p:ph idx="1"/>
              </p:nvPr>
            </p:nvSpPr>
            <p:spPr/>
            <p:txBody>
              <a:bodyPr>
                <a:normAutofit lnSpcReduction="10000"/>
              </a:bodyPr>
              <a:lstStyle/>
              <a:p>
                <a:pPr marL="0" indent="0" algn="ctr">
                  <a:buNone/>
                </a:pPr>
                <a14:m>
                  <m:oMath xmlns:m="http://schemas.openxmlformats.org/officeDocument/2006/math">
                    <m:sSub>
                      <m:sSubPr>
                        <m:ctrlPr>
                          <a:rPr lang="en-US" sz="3600" i="1" smtClean="0">
                            <a:latin typeface="Cambria Math" panose="02040503050406030204" pitchFamily="18" charset="0"/>
                          </a:rPr>
                        </m:ctrlPr>
                      </m:sSubPr>
                      <m:e>
                        <m:r>
                          <a:rPr lang="en-GB" sz="3600" b="0" i="1" smtClean="0">
                            <a:latin typeface="Cambria Math" panose="02040503050406030204" pitchFamily="18" charset="0"/>
                          </a:rPr>
                          <m:t>𝑃</m:t>
                        </m:r>
                      </m:e>
                      <m:sub>
                        <m:r>
                          <a:rPr lang="en-GB" sz="3600" b="0" i="1" smtClean="0">
                            <a:latin typeface="Cambria Math" panose="02040503050406030204" pitchFamily="18" charset="0"/>
                          </a:rPr>
                          <m:t>𝑐𝑗</m:t>
                        </m:r>
                      </m:sub>
                    </m:sSub>
                    <m:r>
                      <a:rPr lang="en-GB" sz="3600" b="0" i="1" smtClean="0">
                        <a:latin typeface="Cambria Math" panose="02040503050406030204" pitchFamily="18" charset="0"/>
                      </a:rPr>
                      <m:t>=</m:t>
                    </m:r>
                    <m:f>
                      <m:fPr>
                        <m:ctrlPr>
                          <a:rPr lang="en-GB" sz="3600" b="0" i="1" smtClean="0">
                            <a:latin typeface="Cambria Math" panose="02040503050406030204" pitchFamily="18" charset="0"/>
                          </a:rPr>
                        </m:ctrlPr>
                      </m:fPr>
                      <m:num>
                        <m:sSup>
                          <m:sSupPr>
                            <m:ctrlPr>
                              <a:rPr lang="en-GB" sz="3600" b="0" i="1" smtClean="0">
                                <a:latin typeface="Cambria Math" panose="02040503050406030204" pitchFamily="18" charset="0"/>
                              </a:rPr>
                            </m:ctrlPr>
                          </m:sSupPr>
                          <m:e>
                            <m:r>
                              <a:rPr lang="en-GB" sz="3600" b="0" i="1" smtClean="0">
                                <a:latin typeface="Cambria Math" panose="02040503050406030204" pitchFamily="18" charset="0"/>
                                <a:ea typeface="Cambria Math" panose="02040503050406030204" pitchFamily="18" charset="0"/>
                              </a:rPr>
                              <m:t>𝜌</m:t>
                            </m:r>
                            <m:r>
                              <a:rPr lang="en-GB" sz="3600" b="0" i="1" smtClean="0">
                                <a:latin typeface="Cambria Math" panose="02040503050406030204" pitchFamily="18" charset="0"/>
                                <a:ea typeface="Cambria Math" panose="02040503050406030204" pitchFamily="18" charset="0"/>
                              </a:rPr>
                              <m:t>𝐷</m:t>
                            </m:r>
                          </m:e>
                          <m:sup>
                            <m:r>
                              <a:rPr lang="en-GB" sz="3600" b="0" i="1" smtClean="0">
                                <a:latin typeface="Cambria Math" panose="02040503050406030204" pitchFamily="18" charset="0"/>
                              </a:rPr>
                              <m:t>2</m:t>
                            </m:r>
                          </m:sup>
                        </m:sSup>
                      </m:num>
                      <m:den>
                        <m:r>
                          <a:rPr lang="en-GB" sz="3600" b="0" i="1" smtClean="0">
                            <a:latin typeface="Cambria Math" panose="02040503050406030204" pitchFamily="18" charset="0"/>
                            <a:ea typeface="Cambria Math" panose="02040503050406030204" pitchFamily="18" charset="0"/>
                          </a:rPr>
                          <m:t>𝛾</m:t>
                        </m:r>
                        <m:r>
                          <a:rPr lang="en-GB" sz="3600" b="0" i="1" smtClean="0">
                            <a:latin typeface="Cambria Math" panose="02040503050406030204" pitchFamily="18" charset="0"/>
                            <a:ea typeface="Cambria Math" panose="02040503050406030204" pitchFamily="18" charset="0"/>
                          </a:rPr>
                          <m:t>+1</m:t>
                        </m:r>
                      </m:den>
                    </m:f>
                    <m:r>
                      <a:rPr lang="en-GB" sz="3600" b="0" i="1" smtClean="0">
                        <a:latin typeface="Cambria Math" panose="02040503050406030204" pitchFamily="18" charset="0"/>
                        <a:ea typeface="Cambria Math" panose="02040503050406030204" pitchFamily="18" charset="0"/>
                      </a:rPr>
                      <m:t>≅</m:t>
                    </m:r>
                  </m:oMath>
                </a14:m>
                <a:r>
                  <a:rPr lang="en-GB" sz="3600" dirty="0"/>
                  <a:t> </a:t>
                </a:r>
                <a14:m>
                  <m:oMath xmlns:m="http://schemas.openxmlformats.org/officeDocument/2006/math">
                    <m:f>
                      <m:fPr>
                        <m:ctrlPr>
                          <a:rPr lang="en-GB" sz="3600" i="1">
                            <a:latin typeface="Cambria Math" panose="02040503050406030204" pitchFamily="18" charset="0"/>
                          </a:rPr>
                        </m:ctrlPr>
                      </m:fPr>
                      <m:num>
                        <m:sSup>
                          <m:sSupPr>
                            <m:ctrlPr>
                              <a:rPr lang="en-GB" sz="3600" i="1">
                                <a:latin typeface="Cambria Math" panose="02040503050406030204" pitchFamily="18" charset="0"/>
                              </a:rPr>
                            </m:ctrlPr>
                          </m:sSupPr>
                          <m:e>
                            <m:r>
                              <a:rPr lang="en-GB" sz="3600" i="1">
                                <a:latin typeface="Cambria Math" panose="02040503050406030204" pitchFamily="18" charset="0"/>
                                <a:ea typeface="Cambria Math" panose="02040503050406030204" pitchFamily="18" charset="0"/>
                              </a:rPr>
                              <m:t>𝜌</m:t>
                            </m:r>
                            <m:r>
                              <a:rPr lang="en-GB" sz="3600" i="1">
                                <a:latin typeface="Cambria Math" panose="02040503050406030204" pitchFamily="18" charset="0"/>
                                <a:ea typeface="Cambria Math" panose="02040503050406030204" pitchFamily="18" charset="0"/>
                              </a:rPr>
                              <m:t>𝐷</m:t>
                            </m:r>
                          </m:e>
                          <m:sup>
                            <m:r>
                              <a:rPr lang="en-GB" sz="3600" i="1">
                                <a:latin typeface="Cambria Math" panose="02040503050406030204" pitchFamily="18" charset="0"/>
                              </a:rPr>
                              <m:t>2</m:t>
                            </m:r>
                          </m:sup>
                        </m:sSup>
                      </m:num>
                      <m:den>
                        <m:r>
                          <a:rPr lang="en-GB" sz="3600" b="0" i="1" smtClean="0">
                            <a:latin typeface="Cambria Math" panose="02040503050406030204" pitchFamily="18" charset="0"/>
                          </a:rPr>
                          <m:t>4</m:t>
                        </m:r>
                      </m:den>
                    </m:f>
                  </m:oMath>
                </a14:m>
                <a:endParaRPr lang="en-US" dirty="0"/>
              </a:p>
              <a:p>
                <a:pPr marL="0" indent="0">
                  <a:buNone/>
                </a:pPr>
                <a:endParaRPr lang="en-US" dirty="0"/>
              </a:p>
              <a:p>
                <a:pPr marL="0" indent="0">
                  <a:buNone/>
                </a:pPr>
                <a:r>
                  <a:rPr lang="en-US" dirty="0"/>
                  <a:t>Pcj = detonation pressure at C-J plane in GPa</a:t>
                </a:r>
              </a:p>
              <a:p>
                <a:pPr marL="0" indent="0">
                  <a:buNone/>
                </a:pPr>
                <a14:m>
                  <m:oMath xmlns:m="http://schemas.openxmlformats.org/officeDocument/2006/math">
                    <m:r>
                      <a:rPr lang="en-US" i="1" smtClean="0">
                        <a:latin typeface="Cambria Math" panose="02040503050406030204" pitchFamily="18" charset="0"/>
                        <a:ea typeface="Cambria Math" panose="02040503050406030204" pitchFamily="18" charset="0"/>
                      </a:rPr>
                      <m:t>𝜌</m:t>
                    </m:r>
                    <m:r>
                      <a:rPr lang="en-GB" b="0" i="1" smtClean="0">
                        <a:latin typeface="Cambria Math" panose="02040503050406030204" pitchFamily="18" charset="0"/>
                        <a:ea typeface="Cambria Math" panose="02040503050406030204" pitchFamily="18" charset="0"/>
                      </a:rPr>
                      <m:t>=</m:t>
                    </m:r>
                  </m:oMath>
                </a14:m>
                <a:r>
                  <a:rPr lang="en-US" dirty="0"/>
                  <a:t> density of unreacted explosive in g/cm</a:t>
                </a:r>
                <a:r>
                  <a:rPr lang="en-US" baseline="30000" dirty="0"/>
                  <a:t>-3</a:t>
                </a:r>
              </a:p>
              <a:p>
                <a:pPr marL="0" indent="0">
                  <a:buNone/>
                </a:pPr>
                <a:r>
                  <a:rPr lang="en-US" dirty="0"/>
                  <a:t>D = detonation velocity in km/s</a:t>
                </a:r>
              </a:p>
              <a:p>
                <a:pPr marL="0" indent="0">
                  <a:buNone/>
                </a:pPr>
                <a14:m>
                  <m:oMath xmlns:m="http://schemas.openxmlformats.org/officeDocument/2006/math">
                    <m:r>
                      <a:rPr lang="en-US" i="1" smtClean="0">
                        <a:latin typeface="Cambria Math" panose="02040503050406030204" pitchFamily="18" charset="0"/>
                        <a:ea typeface="Cambria Math" panose="02040503050406030204" pitchFamily="18" charset="0"/>
                      </a:rPr>
                      <m:t>𝛾</m:t>
                    </m:r>
                    <m:r>
                      <a:rPr lang="en-GB" b="0" i="1" smtClean="0">
                        <a:latin typeface="Cambria Math" panose="02040503050406030204" pitchFamily="18" charset="0"/>
                        <a:ea typeface="Cambria Math" panose="02040503050406030204" pitchFamily="18" charset="0"/>
                      </a:rPr>
                      <m:t>=</m:t>
                    </m:r>
                  </m:oMath>
                </a14:m>
                <a:r>
                  <a:rPr lang="en-US" dirty="0"/>
                  <a:t> ratio of specific heats (C</a:t>
                </a:r>
                <a:r>
                  <a:rPr lang="en-US" baseline="-25000" dirty="0"/>
                  <a:t>p</a:t>
                </a:r>
                <a:r>
                  <a:rPr lang="en-US" dirty="0"/>
                  <a:t>/C</a:t>
                </a:r>
                <a:r>
                  <a:rPr lang="en-US" baseline="-25000" dirty="0"/>
                  <a:t>v</a:t>
                </a:r>
                <a:r>
                  <a:rPr lang="en-US" dirty="0"/>
                  <a:t>) of detonation products (</a:t>
                </a:r>
                <a14:m>
                  <m:oMath xmlns:m="http://schemas.openxmlformats.org/officeDocument/2006/math">
                    <m:r>
                      <a:rPr lang="en-US" i="1" smtClean="0">
                        <a:latin typeface="Cambria Math" panose="02040503050406030204" pitchFamily="18" charset="0"/>
                        <a:ea typeface="Cambria Math" panose="02040503050406030204" pitchFamily="18" charset="0"/>
                      </a:rPr>
                      <m:t>𝛾</m:t>
                    </m:r>
                    <m:r>
                      <a:rPr lang="en-US" i="1" smtClean="0">
                        <a:latin typeface="Cambria Math" panose="02040503050406030204" pitchFamily="18" charset="0"/>
                        <a:ea typeface="Cambria Math" panose="02040503050406030204" pitchFamily="18" charset="0"/>
                      </a:rPr>
                      <m:t>≈3</m:t>
                    </m:r>
                  </m:oMath>
                </a14:m>
                <a:r>
                  <a:rPr lang="en-US" dirty="0"/>
                  <a:t> for densities 1 – 1.8)</a:t>
                </a:r>
              </a:p>
            </p:txBody>
          </p:sp>
        </mc:Choice>
        <mc:Fallback xmlns="">
          <p:sp>
            <p:nvSpPr>
              <p:cNvPr id="3" name="Content Placeholder 2">
                <a:extLst>
                  <a:ext uri="{FF2B5EF4-FFF2-40B4-BE49-F238E27FC236}">
                    <a16:creationId xmlns:a16="http://schemas.microsoft.com/office/drawing/2014/main" id="{6E9B4A4C-953F-9371-3135-EC684CC6F572}"/>
                  </a:ext>
                </a:extLst>
              </p:cNvPr>
              <p:cNvSpPr>
                <a:spLocks noGrp="1" noRot="1" noChangeAspect="1" noMove="1" noResize="1" noEditPoints="1" noAdjustHandles="1" noChangeArrowheads="1" noChangeShapeType="1" noTextEdit="1"/>
              </p:cNvSpPr>
              <p:nvPr>
                <p:ph idx="1"/>
              </p:nvPr>
            </p:nvSpPr>
            <p:spPr>
              <a:blipFill>
                <a:blip r:embed="rId2"/>
                <a:stretch>
                  <a:fillRect l="-1105" t="-1767" b="-2827"/>
                </a:stretch>
              </a:blipFill>
            </p:spPr>
            <p:txBody>
              <a:bodyPr/>
              <a:lstStyle/>
              <a:p>
                <a:r>
                  <a:rPr lang="en-US">
                    <a:noFill/>
                  </a:rPr>
                  <a:t> </a:t>
                </a:r>
              </a:p>
            </p:txBody>
          </p:sp>
        </mc:Fallback>
      </mc:AlternateContent>
    </p:spTree>
    <p:extLst>
      <p:ext uri="{BB962C8B-B14F-4D97-AF65-F5344CB8AC3E}">
        <p14:creationId xmlns:p14="http://schemas.microsoft.com/office/powerpoint/2010/main" val="1721098195"/>
      </p:ext>
    </p:extLst>
  </p:cSld>
  <p:clrMapOvr>
    <a:masterClrMapping/>
  </p:clrMapOvr>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7794188-53F1-B04E-4B55-F7DD0CD07C6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27E10E0-256B-50C4-7985-5FE90FD4345E}"/>
              </a:ext>
            </a:extLst>
          </p:cNvPr>
          <p:cNvSpPr>
            <a:spLocks noGrp="1"/>
          </p:cNvSpPr>
          <p:nvPr>
            <p:ph type="title"/>
          </p:nvPr>
        </p:nvSpPr>
        <p:spPr/>
        <p:txBody>
          <a:bodyPr>
            <a:noAutofit/>
          </a:bodyPr>
          <a:lstStyle/>
          <a:p>
            <a:r>
              <a:rPr lang="en-US" sz="2800" dirty="0"/>
              <a:t>Estimate the CJ pressure of RDX at an initial density of 1.767 gcm</a:t>
            </a:r>
            <a:r>
              <a:rPr lang="en-US" sz="2800" baseline="30000" dirty="0"/>
              <a:t>-3</a:t>
            </a:r>
            <a:r>
              <a:rPr lang="en-US" sz="2800" dirty="0"/>
              <a:t>. At this density, the detonation velocity is 8.70 kms</a:t>
            </a:r>
            <a:r>
              <a:rPr lang="en-US" sz="2800" baseline="30000" dirty="0"/>
              <a:t>-1</a:t>
            </a:r>
          </a:p>
        </p:txBody>
      </p:sp>
      <mc:AlternateContent xmlns:mc="http://schemas.openxmlformats.org/markup-compatibility/2006" xmlns:a14="http://schemas.microsoft.com/office/drawing/2010/main">
        <mc:Choice Requires="a14">
          <p:sp>
            <p:nvSpPr>
              <p:cNvPr id="3" name="Content Placeholder 2">
                <a:extLst>
                  <a:ext uri="{FF2B5EF4-FFF2-40B4-BE49-F238E27FC236}">
                    <a16:creationId xmlns:a16="http://schemas.microsoft.com/office/drawing/2014/main" id="{AE38D69C-33E7-6CB7-9BEA-BC2A82597DCF}"/>
                  </a:ext>
                </a:extLst>
              </p:cNvPr>
              <p:cNvSpPr>
                <a:spLocks noGrp="1"/>
              </p:cNvSpPr>
              <p:nvPr>
                <p:ph idx="1"/>
              </p:nvPr>
            </p:nvSpPr>
            <p:spPr/>
            <p:txBody>
              <a:bodyPr>
                <a:normAutofit lnSpcReduction="10000"/>
              </a:bodyPr>
              <a:lstStyle/>
              <a:p>
                <a:pPr marL="0" indent="0" algn="ctr">
                  <a:buNone/>
                </a:pPr>
                <a14:m>
                  <m:oMath xmlns:m="http://schemas.openxmlformats.org/officeDocument/2006/math">
                    <m:sSub>
                      <m:sSubPr>
                        <m:ctrlPr>
                          <a:rPr lang="en-US" sz="3600" i="1" smtClean="0">
                            <a:latin typeface="Cambria Math" panose="02040503050406030204" pitchFamily="18" charset="0"/>
                          </a:rPr>
                        </m:ctrlPr>
                      </m:sSubPr>
                      <m:e>
                        <m:r>
                          <a:rPr lang="en-GB" sz="3600" b="0" i="1" smtClean="0">
                            <a:latin typeface="Cambria Math" panose="02040503050406030204" pitchFamily="18" charset="0"/>
                          </a:rPr>
                          <m:t>𝑃</m:t>
                        </m:r>
                      </m:e>
                      <m:sub>
                        <m:r>
                          <a:rPr lang="en-GB" sz="3600" b="0" i="1" smtClean="0">
                            <a:latin typeface="Cambria Math" panose="02040503050406030204" pitchFamily="18" charset="0"/>
                          </a:rPr>
                          <m:t>𝑐𝑗</m:t>
                        </m:r>
                      </m:sub>
                    </m:sSub>
                    <m:r>
                      <a:rPr lang="en-GB" sz="3600" b="0" i="1" smtClean="0">
                        <a:latin typeface="Cambria Math" panose="02040503050406030204" pitchFamily="18" charset="0"/>
                      </a:rPr>
                      <m:t>=</m:t>
                    </m:r>
                    <m:f>
                      <m:fPr>
                        <m:ctrlPr>
                          <a:rPr lang="en-GB" sz="3600" b="0" i="1" smtClean="0">
                            <a:latin typeface="Cambria Math" panose="02040503050406030204" pitchFamily="18" charset="0"/>
                          </a:rPr>
                        </m:ctrlPr>
                      </m:fPr>
                      <m:num>
                        <m:sSup>
                          <m:sSupPr>
                            <m:ctrlPr>
                              <a:rPr lang="en-GB" sz="3600" b="0" i="1" smtClean="0">
                                <a:latin typeface="Cambria Math" panose="02040503050406030204" pitchFamily="18" charset="0"/>
                              </a:rPr>
                            </m:ctrlPr>
                          </m:sSupPr>
                          <m:e>
                            <m:r>
                              <a:rPr lang="en-GB" sz="3600" b="0" i="1" smtClean="0">
                                <a:latin typeface="Cambria Math" panose="02040503050406030204" pitchFamily="18" charset="0"/>
                              </a:rPr>
                              <m:t>1.767</m:t>
                            </m:r>
                            <m:r>
                              <a:rPr lang="en-GB" sz="3600" b="0" i="1" smtClean="0">
                                <a:latin typeface="Cambria Math" panose="02040503050406030204" pitchFamily="18" charset="0"/>
                                <a:ea typeface="Cambria Math" panose="02040503050406030204" pitchFamily="18" charset="0"/>
                              </a:rPr>
                              <m:t>×8.7</m:t>
                            </m:r>
                          </m:e>
                          <m:sup>
                            <m:r>
                              <a:rPr lang="en-GB" sz="3600" b="0" i="1" smtClean="0">
                                <a:latin typeface="Cambria Math" panose="02040503050406030204" pitchFamily="18" charset="0"/>
                              </a:rPr>
                              <m:t>2</m:t>
                            </m:r>
                          </m:sup>
                        </m:sSup>
                      </m:num>
                      <m:den>
                        <m:r>
                          <a:rPr lang="en-GB" sz="3600" b="0" i="1" smtClean="0">
                            <a:latin typeface="Cambria Math" panose="02040503050406030204" pitchFamily="18" charset="0"/>
                          </a:rPr>
                          <m:t>3</m:t>
                        </m:r>
                        <m:r>
                          <a:rPr lang="en-GB" sz="3600" b="0" i="1" smtClean="0">
                            <a:latin typeface="Cambria Math" panose="02040503050406030204" pitchFamily="18" charset="0"/>
                            <a:ea typeface="Cambria Math" panose="02040503050406030204" pitchFamily="18" charset="0"/>
                          </a:rPr>
                          <m:t>+1</m:t>
                        </m:r>
                      </m:den>
                    </m:f>
                    <m:r>
                      <a:rPr lang="en-GB" sz="3600" b="0" i="1" smtClean="0">
                        <a:latin typeface="Cambria Math" panose="02040503050406030204" pitchFamily="18" charset="0"/>
                        <a:ea typeface="Cambria Math" panose="02040503050406030204" pitchFamily="18" charset="0"/>
                      </a:rPr>
                      <m:t>=</m:t>
                    </m:r>
                  </m:oMath>
                </a14:m>
                <a:r>
                  <a:rPr lang="en-GB" sz="3600" dirty="0"/>
                  <a:t> </a:t>
                </a:r>
                <a14:m>
                  <m:oMath xmlns:m="http://schemas.openxmlformats.org/officeDocument/2006/math">
                    <m:f>
                      <m:fPr>
                        <m:ctrlPr>
                          <a:rPr lang="en-GB" sz="3600" i="1">
                            <a:latin typeface="Cambria Math" panose="02040503050406030204" pitchFamily="18" charset="0"/>
                          </a:rPr>
                        </m:ctrlPr>
                      </m:fPr>
                      <m:num>
                        <m:sSup>
                          <m:sSupPr>
                            <m:ctrlPr>
                              <a:rPr lang="en-GB" sz="3600" i="1">
                                <a:latin typeface="Cambria Math" panose="02040503050406030204" pitchFamily="18" charset="0"/>
                              </a:rPr>
                            </m:ctrlPr>
                          </m:sSupPr>
                          <m:e>
                            <m:r>
                              <a:rPr lang="en-GB" sz="3600" b="0" i="1" smtClean="0">
                                <a:latin typeface="Cambria Math" panose="02040503050406030204" pitchFamily="18" charset="0"/>
                              </a:rPr>
                              <m:t>1.767</m:t>
                            </m:r>
                            <m:r>
                              <a:rPr lang="en-GB" sz="3600" b="0" i="1" smtClean="0">
                                <a:latin typeface="Cambria Math" panose="02040503050406030204" pitchFamily="18" charset="0"/>
                                <a:ea typeface="Cambria Math" panose="02040503050406030204" pitchFamily="18" charset="0"/>
                              </a:rPr>
                              <m:t>×8.7</m:t>
                            </m:r>
                          </m:e>
                          <m:sup>
                            <m:r>
                              <a:rPr lang="en-GB" sz="3600" i="1">
                                <a:latin typeface="Cambria Math" panose="02040503050406030204" pitchFamily="18" charset="0"/>
                              </a:rPr>
                              <m:t>2</m:t>
                            </m:r>
                          </m:sup>
                        </m:sSup>
                      </m:num>
                      <m:den>
                        <m:r>
                          <a:rPr lang="en-GB" sz="3600" b="0" i="1" smtClean="0">
                            <a:latin typeface="Cambria Math" panose="02040503050406030204" pitchFamily="18" charset="0"/>
                          </a:rPr>
                          <m:t>4</m:t>
                        </m:r>
                      </m:den>
                    </m:f>
                    <m:r>
                      <a:rPr lang="en-GB" sz="3600" b="0" i="1" smtClean="0">
                        <a:latin typeface="Cambria Math" panose="02040503050406030204" pitchFamily="18" charset="0"/>
                      </a:rPr>
                      <m:t>=</m:t>
                    </m:r>
                  </m:oMath>
                </a14:m>
                <a:r>
                  <a:rPr lang="en-US" dirty="0"/>
                  <a:t>33.44GPa</a:t>
                </a:r>
              </a:p>
              <a:p>
                <a:pPr marL="0" indent="0">
                  <a:buNone/>
                </a:pPr>
                <a:endParaRPr lang="en-US" dirty="0"/>
              </a:p>
              <a:p>
                <a:pPr marL="0" indent="0">
                  <a:buNone/>
                </a:pPr>
                <a:r>
                  <a:rPr lang="en-US" dirty="0"/>
                  <a:t>Pcj = detonation pressure at C-J plane in GPa</a:t>
                </a:r>
              </a:p>
              <a:p>
                <a:pPr marL="0" indent="0">
                  <a:buNone/>
                </a:pPr>
                <a14:m>
                  <m:oMath xmlns:m="http://schemas.openxmlformats.org/officeDocument/2006/math">
                    <m:r>
                      <a:rPr lang="en-US" i="1" smtClean="0">
                        <a:latin typeface="Cambria Math" panose="02040503050406030204" pitchFamily="18" charset="0"/>
                        <a:ea typeface="Cambria Math" panose="02040503050406030204" pitchFamily="18" charset="0"/>
                      </a:rPr>
                      <m:t>𝜌</m:t>
                    </m:r>
                    <m:r>
                      <a:rPr lang="en-GB" b="0" i="1" smtClean="0">
                        <a:latin typeface="Cambria Math" panose="02040503050406030204" pitchFamily="18" charset="0"/>
                        <a:ea typeface="Cambria Math" panose="02040503050406030204" pitchFamily="18" charset="0"/>
                      </a:rPr>
                      <m:t>=</m:t>
                    </m:r>
                  </m:oMath>
                </a14:m>
                <a:r>
                  <a:rPr lang="en-US" dirty="0"/>
                  <a:t> density of unreacted explosive in g/cm</a:t>
                </a:r>
                <a:r>
                  <a:rPr lang="en-US" baseline="30000" dirty="0"/>
                  <a:t>-3</a:t>
                </a:r>
              </a:p>
              <a:p>
                <a:pPr marL="0" indent="0">
                  <a:buNone/>
                </a:pPr>
                <a:r>
                  <a:rPr lang="en-US" dirty="0"/>
                  <a:t>D = detonation velocity in km/s</a:t>
                </a:r>
              </a:p>
              <a:p>
                <a:pPr marL="0" indent="0">
                  <a:buNone/>
                </a:pPr>
                <a14:m>
                  <m:oMath xmlns:m="http://schemas.openxmlformats.org/officeDocument/2006/math">
                    <m:r>
                      <a:rPr lang="en-US" i="1" smtClean="0">
                        <a:latin typeface="Cambria Math" panose="02040503050406030204" pitchFamily="18" charset="0"/>
                        <a:ea typeface="Cambria Math" panose="02040503050406030204" pitchFamily="18" charset="0"/>
                      </a:rPr>
                      <m:t>𝛾</m:t>
                    </m:r>
                    <m:r>
                      <a:rPr lang="en-GB" b="0" i="1" smtClean="0">
                        <a:latin typeface="Cambria Math" panose="02040503050406030204" pitchFamily="18" charset="0"/>
                        <a:ea typeface="Cambria Math" panose="02040503050406030204" pitchFamily="18" charset="0"/>
                      </a:rPr>
                      <m:t>=</m:t>
                    </m:r>
                  </m:oMath>
                </a14:m>
                <a:r>
                  <a:rPr lang="en-US" dirty="0"/>
                  <a:t> ratio of specific heats (C</a:t>
                </a:r>
                <a:r>
                  <a:rPr lang="en-US" baseline="-25000" dirty="0"/>
                  <a:t>p</a:t>
                </a:r>
                <a:r>
                  <a:rPr lang="en-US" dirty="0"/>
                  <a:t>/C</a:t>
                </a:r>
                <a:r>
                  <a:rPr lang="en-US" baseline="-25000" dirty="0"/>
                  <a:t>v</a:t>
                </a:r>
                <a:r>
                  <a:rPr lang="en-US" dirty="0"/>
                  <a:t>) of detonation products (</a:t>
                </a:r>
                <a14:m>
                  <m:oMath xmlns:m="http://schemas.openxmlformats.org/officeDocument/2006/math">
                    <m:r>
                      <a:rPr lang="en-US" i="1" smtClean="0">
                        <a:latin typeface="Cambria Math" panose="02040503050406030204" pitchFamily="18" charset="0"/>
                        <a:ea typeface="Cambria Math" panose="02040503050406030204" pitchFamily="18" charset="0"/>
                      </a:rPr>
                      <m:t>𝛾</m:t>
                    </m:r>
                    <m:r>
                      <a:rPr lang="en-US" i="1" smtClean="0">
                        <a:latin typeface="Cambria Math" panose="02040503050406030204" pitchFamily="18" charset="0"/>
                        <a:ea typeface="Cambria Math" panose="02040503050406030204" pitchFamily="18" charset="0"/>
                      </a:rPr>
                      <m:t>≈3</m:t>
                    </m:r>
                  </m:oMath>
                </a14:m>
                <a:r>
                  <a:rPr lang="en-US" dirty="0"/>
                  <a:t> for densities 1 – 1.8)</a:t>
                </a:r>
              </a:p>
            </p:txBody>
          </p:sp>
        </mc:Choice>
        <mc:Fallback xmlns="">
          <p:sp>
            <p:nvSpPr>
              <p:cNvPr id="3" name="Content Placeholder 2">
                <a:extLst>
                  <a:ext uri="{FF2B5EF4-FFF2-40B4-BE49-F238E27FC236}">
                    <a16:creationId xmlns:a16="http://schemas.microsoft.com/office/drawing/2014/main" id="{6B4AF4F6-DD99-EDCF-E40E-64D921A2CDAD}"/>
                  </a:ext>
                </a:extLst>
              </p:cNvPr>
              <p:cNvSpPr>
                <a:spLocks noGrp="1" noRot="1" noChangeAspect="1" noMove="1" noResize="1" noEditPoints="1" noAdjustHandles="1" noChangeArrowheads="1" noChangeShapeType="1" noTextEdit="1"/>
              </p:cNvSpPr>
              <p:nvPr>
                <p:ph idx="1"/>
              </p:nvPr>
            </p:nvSpPr>
            <p:spPr>
              <a:blipFill>
                <a:blip r:embed="rId2"/>
                <a:stretch>
                  <a:fillRect l="-1105" t="-1413" b="-1413"/>
                </a:stretch>
              </a:blipFill>
            </p:spPr>
            <p:txBody>
              <a:bodyPr/>
              <a:lstStyle/>
              <a:p>
                <a:r>
                  <a:rPr lang="en-US">
                    <a:noFill/>
                  </a:rPr>
                  <a:t> </a:t>
                </a:r>
              </a:p>
            </p:txBody>
          </p:sp>
        </mc:Fallback>
      </mc:AlternateContent>
    </p:spTree>
    <p:extLst>
      <p:ext uri="{BB962C8B-B14F-4D97-AF65-F5344CB8AC3E}">
        <p14:creationId xmlns:p14="http://schemas.microsoft.com/office/powerpoint/2010/main" val="3218713653"/>
      </p:ext>
    </p:extLst>
  </p:cSld>
  <p:clrMapOvr>
    <a:masterClrMapping/>
  </p:clrMapOvr>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DD5DBD-30FB-9E57-C58A-345891C5E530}"/>
              </a:ext>
            </a:extLst>
          </p:cNvPr>
          <p:cNvSpPr>
            <a:spLocks noGrp="1"/>
          </p:cNvSpPr>
          <p:nvPr>
            <p:ph type="title"/>
          </p:nvPr>
        </p:nvSpPr>
        <p:spPr>
          <a:xfrm>
            <a:off x="838200" y="365126"/>
            <a:ext cx="10515600" cy="1325563"/>
          </a:xfrm>
        </p:spPr>
        <p:txBody>
          <a:bodyPr anchor="ctr">
            <a:normAutofit/>
          </a:bodyPr>
          <a:lstStyle/>
          <a:p>
            <a:r>
              <a:rPr lang="en-US" dirty="0"/>
              <a:t>Questions</a:t>
            </a:r>
          </a:p>
        </p:txBody>
      </p:sp>
      <p:pic>
        <p:nvPicPr>
          <p:cNvPr id="5" name="Picture 4" descr="Yellow question mark">
            <a:extLst>
              <a:ext uri="{FF2B5EF4-FFF2-40B4-BE49-F238E27FC236}">
                <a16:creationId xmlns:a16="http://schemas.microsoft.com/office/drawing/2014/main" id="{73E77876-1C0F-E4D4-733B-50E726C49644}"/>
              </a:ext>
            </a:extLst>
          </p:cNvPr>
          <p:cNvPicPr>
            <a:picLocks noChangeAspect="1"/>
          </p:cNvPicPr>
          <p:nvPr/>
        </p:nvPicPr>
        <p:blipFill>
          <a:blip r:embed="rId2"/>
          <a:srcRect t="7109" b="23924"/>
          <a:stretch/>
        </p:blipFill>
        <p:spPr>
          <a:xfrm>
            <a:off x="838200" y="1825625"/>
            <a:ext cx="10515600" cy="4351338"/>
          </a:xfrm>
          <a:prstGeom prst="rect">
            <a:avLst/>
          </a:prstGeom>
          <a:noFill/>
        </p:spPr>
      </p:pic>
    </p:spTree>
    <p:extLst>
      <p:ext uri="{BB962C8B-B14F-4D97-AF65-F5344CB8AC3E}">
        <p14:creationId xmlns:p14="http://schemas.microsoft.com/office/powerpoint/2010/main" val="3773012880"/>
      </p:ext>
    </p:extLst>
  </p:cSld>
  <p:clrMapOvr>
    <a:masterClrMapping/>
  </p:clrMapOvr>
</p:sld>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Sub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DA-Cranfield-Jt Brand UKTemplate-4x3-02">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efenceAcademy-Academic-Template-01" id="{D82E088B-C6B3-466C-8FEB-F49EFB6DF171}" vid="{A94AD9F2-B46D-4C17-B4E7-18EAA57F5F1F}"/>
    </a:ext>
  </a:extLst>
</a:theme>
</file>

<file path=ppt/theme/theme8.xml><?xml version="1.0" encoding="utf-8"?>
<a:theme xmlns:a="http://schemas.openxmlformats.org/drawingml/2006/main" name="2_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9.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59A90DE1-5030-4590-8AE5-55F67A0F029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AEDFBF8-727B-4366-BD16-3E84A7D12848}">
  <ds:schemaRefs>
    <ds:schemaRef ds:uri="http://schemas.microsoft.com/sharepoint/v3/contenttype/forms"/>
  </ds:schemaRefs>
</ds:datastoreItem>
</file>

<file path=customXml/itemProps3.xml><?xml version="1.0" encoding="utf-8"?>
<ds:datastoreItem xmlns:ds="http://schemas.openxmlformats.org/officeDocument/2006/customXml" ds:itemID="{67D09DC4-48CE-45C2-9393-0A8E48C8FD95}">
  <ds:schemaRefs>
    <ds:schemaRef ds:uri="303dbf9b-b85b-46a0-94f1-894078c07ecd"/>
    <ds:schemaRef ds:uri="http://purl.org/dc/dcmitype/"/>
    <ds:schemaRef ds:uri="http://schemas.microsoft.com/office/2006/metadata/properties"/>
    <ds:schemaRef ds:uri="http://schemas.microsoft.com/office/infopath/2007/PartnerControls"/>
    <ds:schemaRef ds:uri="http://purl.org/dc/elements/1.1/"/>
    <ds:schemaRef ds:uri="http://schemas.openxmlformats.org/package/2006/metadata/core-properties"/>
    <ds:schemaRef ds:uri="http://schemas.microsoft.com/office/2006/documentManagement/types"/>
    <ds:schemaRef ds:uri="http://purl.org/dc/terms/"/>
    <ds:schemaRef ds:uri="211f9404-bca0-4bcf-9c1d-965ccb6f8d2d"/>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2079</TotalTime>
  <Words>8140</Words>
  <Application>Microsoft Macintosh PowerPoint</Application>
  <PresentationFormat>Widescreen</PresentationFormat>
  <Paragraphs>845</Paragraphs>
  <Slides>103</Slides>
  <Notes>44</Notes>
  <HiddenSlides>0</HiddenSlides>
  <MMClips>0</MMClips>
  <ScaleCrop>false</ScaleCrop>
  <HeadingPairs>
    <vt:vector size="8" baseType="variant">
      <vt:variant>
        <vt:lpstr>Fonts Used</vt:lpstr>
      </vt:variant>
      <vt:variant>
        <vt:i4>11</vt:i4>
      </vt:variant>
      <vt:variant>
        <vt:lpstr>Theme</vt:lpstr>
      </vt:variant>
      <vt:variant>
        <vt:i4>8</vt:i4>
      </vt:variant>
      <vt:variant>
        <vt:lpstr>Embedded OLE Servers</vt:lpstr>
      </vt:variant>
      <vt:variant>
        <vt:i4>1</vt:i4>
      </vt:variant>
      <vt:variant>
        <vt:lpstr>Slide Titles</vt:lpstr>
      </vt:variant>
      <vt:variant>
        <vt:i4>103</vt:i4>
      </vt:variant>
    </vt:vector>
  </HeadingPairs>
  <TitlesOfParts>
    <vt:vector size="123" baseType="lpstr">
      <vt:lpstr>Aptos</vt:lpstr>
      <vt:lpstr>Aptos Display</vt:lpstr>
      <vt:lpstr>Arial</vt:lpstr>
      <vt:lpstr>ArialMT</vt:lpstr>
      <vt:lpstr>Calibri</vt:lpstr>
      <vt:lpstr>Calibri Light</vt:lpstr>
      <vt:lpstr>Cambria Math</vt:lpstr>
      <vt:lpstr>Monotype Sorts</vt:lpstr>
      <vt:lpstr>Tahoma</vt:lpstr>
      <vt:lpstr>Times New Roman</vt:lpstr>
      <vt:lpstr>Wingdings</vt:lpstr>
      <vt:lpstr>UWTSD 200_Title Page</vt:lpstr>
      <vt:lpstr>UWTSD 200_Subtitle 2</vt:lpstr>
      <vt:lpstr>UWTSD 200_Text 1</vt:lpstr>
      <vt:lpstr>UWTSD 200_Text 4</vt:lpstr>
      <vt:lpstr>Office Theme</vt:lpstr>
      <vt:lpstr>1_Office Theme</vt:lpstr>
      <vt:lpstr>DA-Cranfield-Jt Brand UKTemplate-4x3-02</vt:lpstr>
      <vt:lpstr>2_Office Theme</vt:lpstr>
      <vt:lpstr>Picture</vt:lpstr>
      <vt:lpstr>PowerPoint Presentation</vt:lpstr>
      <vt:lpstr>PowerPoint Presentation</vt:lpstr>
      <vt:lpstr>PowerPoint Presentation</vt:lpstr>
      <vt:lpstr>Detonation Conditions</vt:lpstr>
      <vt:lpstr>Detonation Conditions</vt:lpstr>
      <vt:lpstr>Summary of Ideal and Non-Ideal Detonation</vt:lpstr>
      <vt:lpstr>PowerPoint Presentation</vt:lpstr>
      <vt:lpstr>Example</vt:lpstr>
      <vt:lpstr>PowerPoint Presentation</vt:lpstr>
      <vt:lpstr>PowerPoint Presentation</vt:lpstr>
      <vt:lpstr>PowerPoint Presentation</vt:lpstr>
      <vt:lpstr>PowerPoint Presentation</vt:lpstr>
      <vt:lpstr>PowerPoint Presentation</vt:lpstr>
      <vt:lpstr>Remember Neville Mott – Proc. Roy. Soc. (A) 189, 300 (1947)</vt:lpstr>
      <vt:lpstr>Neville Mott – Proc. Roy. Soc. (A) 189, 300 (1947)</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Warhead Static Beam Angle (Width) Estimate</vt:lpstr>
      <vt:lpstr>For end initiation </vt:lpstr>
      <vt:lpstr>For centre initiation </vt:lpstr>
      <vt:lpstr>But what about double initiation?</vt:lpstr>
      <vt:lpstr>PowerPoint Presentation</vt:lpstr>
      <vt:lpstr>PowerPoint Presentation</vt:lpstr>
      <vt:lpstr>PowerPoint Presentation</vt:lpstr>
      <vt:lpstr>Types of Fragmentation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Scientific Estimations</vt:lpstr>
      <vt:lpstr>Estimating D as a function of density (Cooper)</vt:lpstr>
      <vt:lpstr>Estimating D of mixtures (Cooper pg 78)</vt:lpstr>
      <vt:lpstr>Characteristic Velocities</vt:lpstr>
      <vt:lpstr>Example, what is the Dmix of TNT/Al (80/20)?</vt:lpstr>
      <vt:lpstr>Example, what is the Dmix of Baronal (TNT/Barium Nitrate/Al (47/35/18)?</vt:lpstr>
      <vt:lpstr>Estimating Detonation Pressure (Pcj)</vt:lpstr>
      <vt:lpstr>Estimate the CJ pressure of RDX at an initial density of 1.767 gcm-3. At this density, the detonation velocity is 8.70 kms-1</vt:lpstr>
      <vt:lpstr>Questions</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subject/>
  <dc:creator>Ffion Evans</dc:creator>
  <cp:keywords/>
  <dc:description/>
  <cp:lastModifiedBy>Gareth Collett</cp:lastModifiedBy>
  <cp:revision>67</cp:revision>
  <dcterms:created xsi:type="dcterms:W3CDTF">2021-03-09T15:35:42Z</dcterms:created>
  <dcterms:modified xsi:type="dcterms:W3CDTF">2026-03-10T12:51:23Z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