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1" r:id="rId1"/>
    <p:sldMasterId id="2147483698" r:id="rId2"/>
  </p:sldMasterIdLst>
  <p:sldIdLst>
    <p:sldId id="256" r:id="rId3"/>
    <p:sldId id="257" r:id="rId4"/>
    <p:sldId id="266" r:id="rId5"/>
    <p:sldId id="260" r:id="rId6"/>
    <p:sldId id="265" r:id="rId7"/>
    <p:sldId id="261" r:id="rId8"/>
    <p:sldId id="259" r:id="rId9"/>
    <p:sldId id="267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 /><Relationship Id="rId13" Type="http://schemas.openxmlformats.org/officeDocument/2006/relationships/presProps" Target="presProps.xml" /><Relationship Id="rId3" Type="http://schemas.openxmlformats.org/officeDocument/2006/relationships/slide" Target="slides/slide1.xml" /><Relationship Id="rId7" Type="http://schemas.openxmlformats.org/officeDocument/2006/relationships/slide" Target="slides/slide5.xml" /><Relationship Id="rId12" Type="http://schemas.openxmlformats.org/officeDocument/2006/relationships/slide" Target="slides/slide10.xml" /><Relationship Id="rId2" Type="http://schemas.openxmlformats.org/officeDocument/2006/relationships/slideMaster" Target="slideMasters/slideMaster2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4.xml" /><Relationship Id="rId11" Type="http://schemas.openxmlformats.org/officeDocument/2006/relationships/slide" Target="slides/slide9.xml" /><Relationship Id="rId5" Type="http://schemas.openxmlformats.org/officeDocument/2006/relationships/slide" Target="slides/slide3.xml" /><Relationship Id="rId15" Type="http://schemas.openxmlformats.org/officeDocument/2006/relationships/theme" Target="theme/theme1.xml" /><Relationship Id="rId10" Type="http://schemas.openxmlformats.org/officeDocument/2006/relationships/slide" Target="slides/slide8.xml" /><Relationship Id="rId4" Type="http://schemas.openxmlformats.org/officeDocument/2006/relationships/slide" Target="slides/slide2.xml" /><Relationship Id="rId9" Type="http://schemas.openxmlformats.org/officeDocument/2006/relationships/slide" Target="slides/slide7.xml" /><Relationship Id="rId14" Type="http://schemas.openxmlformats.org/officeDocument/2006/relationships/viewProps" Target="viewProps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2F724C-7225-475A-A42E-A9A62379A533}" type="doc">
      <dgm:prSet loTypeId="urn:microsoft.com/office/officeart/2005/8/layout/default" loCatId="list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2D82460F-B125-450A-AFAE-3CF8EFEBDB1C}">
      <dgm:prSet/>
      <dgm:spPr/>
      <dgm:t>
        <a:bodyPr/>
        <a:lstStyle/>
        <a:p>
          <a:r>
            <a:rPr lang="en-US"/>
            <a:t>Critical thinking and problem solving.</a:t>
          </a:r>
        </a:p>
      </dgm:t>
    </dgm:pt>
    <dgm:pt modelId="{72D65FAF-02F5-4062-A807-0C194025FEB4}" type="parTrans" cxnId="{AC37ECC1-AA0D-4CCB-91A9-70E809613836}">
      <dgm:prSet/>
      <dgm:spPr/>
      <dgm:t>
        <a:bodyPr/>
        <a:lstStyle/>
        <a:p>
          <a:endParaRPr lang="en-US"/>
        </a:p>
      </dgm:t>
    </dgm:pt>
    <dgm:pt modelId="{4F23731F-C90F-420E-B258-C181389C627D}" type="sibTrans" cxnId="{AC37ECC1-AA0D-4CCB-91A9-70E809613836}">
      <dgm:prSet/>
      <dgm:spPr/>
      <dgm:t>
        <a:bodyPr/>
        <a:lstStyle/>
        <a:p>
          <a:endParaRPr lang="en-US"/>
        </a:p>
      </dgm:t>
    </dgm:pt>
    <dgm:pt modelId="{4C4F132B-4671-4E1D-8825-71439B62CB70}">
      <dgm:prSet/>
      <dgm:spPr/>
      <dgm:t>
        <a:bodyPr/>
        <a:lstStyle/>
        <a:p>
          <a:r>
            <a:rPr lang="en-US"/>
            <a:t>Teamwork and collaboration.</a:t>
          </a:r>
        </a:p>
      </dgm:t>
    </dgm:pt>
    <dgm:pt modelId="{0D26A5A0-497C-46F6-AB21-F3E8239F4EAB}" type="parTrans" cxnId="{07F40BA7-EAA3-4BEC-9852-0AF988E6CDD9}">
      <dgm:prSet/>
      <dgm:spPr/>
      <dgm:t>
        <a:bodyPr/>
        <a:lstStyle/>
        <a:p>
          <a:endParaRPr lang="en-US"/>
        </a:p>
      </dgm:t>
    </dgm:pt>
    <dgm:pt modelId="{D1C1D5A5-D60F-4F02-92D1-F4590D0A32A4}" type="sibTrans" cxnId="{07F40BA7-EAA3-4BEC-9852-0AF988E6CDD9}">
      <dgm:prSet/>
      <dgm:spPr/>
      <dgm:t>
        <a:bodyPr/>
        <a:lstStyle/>
        <a:p>
          <a:endParaRPr lang="en-US"/>
        </a:p>
      </dgm:t>
    </dgm:pt>
    <dgm:pt modelId="{402634B8-AAA3-497D-80D9-598C1DA91CED}">
      <dgm:prSet/>
      <dgm:spPr/>
      <dgm:t>
        <a:bodyPr/>
        <a:lstStyle/>
        <a:p>
          <a:r>
            <a:rPr lang="en-US"/>
            <a:t>Professionalism and strong work ethic</a:t>
          </a:r>
        </a:p>
      </dgm:t>
    </dgm:pt>
    <dgm:pt modelId="{3DE3BDBF-68AA-4FE1-BF0A-BF8BCF6AB9D6}" type="parTrans" cxnId="{25C2E0A9-02AF-4ED1-8726-9499603D31E5}">
      <dgm:prSet/>
      <dgm:spPr/>
      <dgm:t>
        <a:bodyPr/>
        <a:lstStyle/>
        <a:p>
          <a:endParaRPr lang="en-US"/>
        </a:p>
      </dgm:t>
    </dgm:pt>
    <dgm:pt modelId="{A956FC1E-F222-47F4-81EA-FBDFC2FFE1E6}" type="sibTrans" cxnId="{25C2E0A9-02AF-4ED1-8726-9499603D31E5}">
      <dgm:prSet/>
      <dgm:spPr/>
      <dgm:t>
        <a:bodyPr/>
        <a:lstStyle/>
        <a:p>
          <a:endParaRPr lang="en-US"/>
        </a:p>
      </dgm:t>
    </dgm:pt>
    <dgm:pt modelId="{E9D995E9-1BD8-4BB0-8309-6809BDA6723B}">
      <dgm:prSet/>
      <dgm:spPr/>
      <dgm:t>
        <a:bodyPr/>
        <a:lstStyle/>
        <a:p>
          <a:r>
            <a:rPr lang="en-US"/>
            <a:t>Oral and written communication skills.</a:t>
          </a:r>
        </a:p>
      </dgm:t>
    </dgm:pt>
    <dgm:pt modelId="{6016210A-A39B-4572-8CAB-1904A8BAFB09}" type="parTrans" cxnId="{B92D536C-35D9-4E1B-833D-C206BD19E328}">
      <dgm:prSet/>
      <dgm:spPr/>
      <dgm:t>
        <a:bodyPr/>
        <a:lstStyle/>
        <a:p>
          <a:endParaRPr lang="en-US"/>
        </a:p>
      </dgm:t>
    </dgm:pt>
    <dgm:pt modelId="{BA923600-315F-4915-A22F-211FC78BA9AA}" type="sibTrans" cxnId="{B92D536C-35D9-4E1B-833D-C206BD19E328}">
      <dgm:prSet/>
      <dgm:spPr/>
      <dgm:t>
        <a:bodyPr/>
        <a:lstStyle/>
        <a:p>
          <a:endParaRPr lang="en-US"/>
        </a:p>
      </dgm:t>
    </dgm:pt>
    <dgm:pt modelId="{E20BF146-DC3F-4AE3-960E-CA83F8080360}">
      <dgm:prSet/>
      <dgm:spPr/>
      <dgm:t>
        <a:bodyPr/>
        <a:lstStyle/>
        <a:p>
          <a:r>
            <a:rPr lang="en-US"/>
            <a:t>Leadership</a:t>
          </a:r>
        </a:p>
      </dgm:t>
    </dgm:pt>
    <dgm:pt modelId="{CACAC010-7DE4-4E5D-AF8B-72109BFF683B}" type="parTrans" cxnId="{E3C62005-19F1-44DC-A8C1-911DB5EA9088}">
      <dgm:prSet/>
      <dgm:spPr/>
      <dgm:t>
        <a:bodyPr/>
        <a:lstStyle/>
        <a:p>
          <a:endParaRPr lang="en-US"/>
        </a:p>
      </dgm:t>
    </dgm:pt>
    <dgm:pt modelId="{1A0A0DF8-4FC8-4780-B5A0-B7788315BFF5}" type="sibTrans" cxnId="{E3C62005-19F1-44DC-A8C1-911DB5EA9088}">
      <dgm:prSet/>
      <dgm:spPr/>
      <dgm:t>
        <a:bodyPr/>
        <a:lstStyle/>
        <a:p>
          <a:endParaRPr lang="en-US"/>
        </a:p>
      </dgm:t>
    </dgm:pt>
    <dgm:pt modelId="{BB63BC93-39A6-40D3-A88F-0DB12F713AC2}">
      <dgm:prSet/>
      <dgm:spPr/>
      <dgm:t>
        <a:bodyPr/>
        <a:lstStyle/>
        <a:p>
          <a:r>
            <a:rPr lang="en-US"/>
            <a:t>(https://newmanu.edu)</a:t>
          </a:r>
        </a:p>
      </dgm:t>
    </dgm:pt>
    <dgm:pt modelId="{EC6FF6E6-C707-4AA7-92C2-8F739F420C8C}" type="parTrans" cxnId="{3BC275CE-FCCC-490A-BC48-500A17F935CC}">
      <dgm:prSet/>
      <dgm:spPr/>
      <dgm:t>
        <a:bodyPr/>
        <a:lstStyle/>
        <a:p>
          <a:endParaRPr lang="en-US"/>
        </a:p>
      </dgm:t>
    </dgm:pt>
    <dgm:pt modelId="{99EE1C5D-91A2-4FB6-A1D8-736ED39A295F}" type="sibTrans" cxnId="{3BC275CE-FCCC-490A-BC48-500A17F935CC}">
      <dgm:prSet/>
      <dgm:spPr/>
      <dgm:t>
        <a:bodyPr/>
        <a:lstStyle/>
        <a:p>
          <a:endParaRPr lang="en-US"/>
        </a:p>
      </dgm:t>
    </dgm:pt>
    <dgm:pt modelId="{6B0D3793-05C8-4F9A-B590-0D505EAF29D3}" type="pres">
      <dgm:prSet presAssocID="{8A2F724C-7225-475A-A42E-A9A62379A533}" presName="diagram" presStyleCnt="0">
        <dgm:presLayoutVars>
          <dgm:dir/>
          <dgm:resizeHandles val="exact"/>
        </dgm:presLayoutVars>
      </dgm:prSet>
      <dgm:spPr/>
    </dgm:pt>
    <dgm:pt modelId="{7DD3C757-C882-4CBE-8F41-9B16E0C00F7C}" type="pres">
      <dgm:prSet presAssocID="{2D82460F-B125-450A-AFAE-3CF8EFEBDB1C}" presName="node" presStyleLbl="node1" presStyleIdx="0" presStyleCnt="6">
        <dgm:presLayoutVars>
          <dgm:bulletEnabled val="1"/>
        </dgm:presLayoutVars>
      </dgm:prSet>
      <dgm:spPr/>
    </dgm:pt>
    <dgm:pt modelId="{57A12554-4A1C-43A4-B75A-CBF2A1435012}" type="pres">
      <dgm:prSet presAssocID="{4F23731F-C90F-420E-B258-C181389C627D}" presName="sibTrans" presStyleCnt="0"/>
      <dgm:spPr/>
    </dgm:pt>
    <dgm:pt modelId="{70B3D88D-0D17-4E40-B698-07F988696440}" type="pres">
      <dgm:prSet presAssocID="{4C4F132B-4671-4E1D-8825-71439B62CB70}" presName="node" presStyleLbl="node1" presStyleIdx="1" presStyleCnt="6">
        <dgm:presLayoutVars>
          <dgm:bulletEnabled val="1"/>
        </dgm:presLayoutVars>
      </dgm:prSet>
      <dgm:spPr/>
    </dgm:pt>
    <dgm:pt modelId="{DA1EA717-3189-4B73-A371-387D23CDCD75}" type="pres">
      <dgm:prSet presAssocID="{D1C1D5A5-D60F-4F02-92D1-F4590D0A32A4}" presName="sibTrans" presStyleCnt="0"/>
      <dgm:spPr/>
    </dgm:pt>
    <dgm:pt modelId="{AAEC4C4A-87CC-4A43-A8F2-B6B013F08A74}" type="pres">
      <dgm:prSet presAssocID="{402634B8-AAA3-497D-80D9-598C1DA91CED}" presName="node" presStyleLbl="node1" presStyleIdx="2" presStyleCnt="6">
        <dgm:presLayoutVars>
          <dgm:bulletEnabled val="1"/>
        </dgm:presLayoutVars>
      </dgm:prSet>
      <dgm:spPr/>
    </dgm:pt>
    <dgm:pt modelId="{78739C62-2E20-4A3F-8E06-872E4403EE7D}" type="pres">
      <dgm:prSet presAssocID="{A956FC1E-F222-47F4-81EA-FBDFC2FFE1E6}" presName="sibTrans" presStyleCnt="0"/>
      <dgm:spPr/>
    </dgm:pt>
    <dgm:pt modelId="{D41B00E8-1362-4D1D-83D6-DC39C4F01D4D}" type="pres">
      <dgm:prSet presAssocID="{E9D995E9-1BD8-4BB0-8309-6809BDA6723B}" presName="node" presStyleLbl="node1" presStyleIdx="3" presStyleCnt="6">
        <dgm:presLayoutVars>
          <dgm:bulletEnabled val="1"/>
        </dgm:presLayoutVars>
      </dgm:prSet>
      <dgm:spPr/>
    </dgm:pt>
    <dgm:pt modelId="{BFCFED7C-2586-4EE8-9C61-311736F3CC04}" type="pres">
      <dgm:prSet presAssocID="{BA923600-315F-4915-A22F-211FC78BA9AA}" presName="sibTrans" presStyleCnt="0"/>
      <dgm:spPr/>
    </dgm:pt>
    <dgm:pt modelId="{3DF14245-81EF-4F8E-A0C1-7736581AF56B}" type="pres">
      <dgm:prSet presAssocID="{E20BF146-DC3F-4AE3-960E-CA83F8080360}" presName="node" presStyleLbl="node1" presStyleIdx="4" presStyleCnt="6">
        <dgm:presLayoutVars>
          <dgm:bulletEnabled val="1"/>
        </dgm:presLayoutVars>
      </dgm:prSet>
      <dgm:spPr/>
    </dgm:pt>
    <dgm:pt modelId="{67C2078B-0C4C-4103-83B2-179CE291D16B}" type="pres">
      <dgm:prSet presAssocID="{1A0A0DF8-4FC8-4780-B5A0-B7788315BFF5}" presName="sibTrans" presStyleCnt="0"/>
      <dgm:spPr/>
    </dgm:pt>
    <dgm:pt modelId="{8E99B7CB-76CD-4ADD-90BC-6ADD1F342231}" type="pres">
      <dgm:prSet presAssocID="{BB63BC93-39A6-40D3-A88F-0DB12F713AC2}" presName="node" presStyleLbl="node1" presStyleIdx="5" presStyleCnt="6">
        <dgm:presLayoutVars>
          <dgm:bulletEnabled val="1"/>
        </dgm:presLayoutVars>
      </dgm:prSet>
      <dgm:spPr/>
    </dgm:pt>
  </dgm:ptLst>
  <dgm:cxnLst>
    <dgm:cxn modelId="{E3C62005-19F1-44DC-A8C1-911DB5EA9088}" srcId="{8A2F724C-7225-475A-A42E-A9A62379A533}" destId="{E20BF146-DC3F-4AE3-960E-CA83F8080360}" srcOrd="4" destOrd="0" parTransId="{CACAC010-7DE4-4E5D-AF8B-72109BFF683B}" sibTransId="{1A0A0DF8-4FC8-4780-B5A0-B7788315BFF5}"/>
    <dgm:cxn modelId="{BCF8DC0C-561A-4C54-B532-ED78009FCA03}" type="presOf" srcId="{402634B8-AAA3-497D-80D9-598C1DA91CED}" destId="{AAEC4C4A-87CC-4A43-A8F2-B6B013F08A74}" srcOrd="0" destOrd="0" presId="urn:microsoft.com/office/officeart/2005/8/layout/default"/>
    <dgm:cxn modelId="{0FC86019-F12F-43A9-A240-FF4A54ADA3B7}" type="presOf" srcId="{E9D995E9-1BD8-4BB0-8309-6809BDA6723B}" destId="{D41B00E8-1362-4D1D-83D6-DC39C4F01D4D}" srcOrd="0" destOrd="0" presId="urn:microsoft.com/office/officeart/2005/8/layout/default"/>
    <dgm:cxn modelId="{9C921C38-5A40-4409-BB33-E37D5CCC88F6}" type="presOf" srcId="{4C4F132B-4671-4E1D-8825-71439B62CB70}" destId="{70B3D88D-0D17-4E40-B698-07F988696440}" srcOrd="0" destOrd="0" presId="urn:microsoft.com/office/officeart/2005/8/layout/default"/>
    <dgm:cxn modelId="{C07D0042-65E5-4049-9110-648B9BC1A4A5}" type="presOf" srcId="{BB63BC93-39A6-40D3-A88F-0DB12F713AC2}" destId="{8E99B7CB-76CD-4ADD-90BC-6ADD1F342231}" srcOrd="0" destOrd="0" presId="urn:microsoft.com/office/officeart/2005/8/layout/default"/>
    <dgm:cxn modelId="{B92D536C-35D9-4E1B-833D-C206BD19E328}" srcId="{8A2F724C-7225-475A-A42E-A9A62379A533}" destId="{E9D995E9-1BD8-4BB0-8309-6809BDA6723B}" srcOrd="3" destOrd="0" parTransId="{6016210A-A39B-4572-8CAB-1904A8BAFB09}" sibTransId="{BA923600-315F-4915-A22F-211FC78BA9AA}"/>
    <dgm:cxn modelId="{1B322E9F-306D-4389-B4B8-20DBE9DAE708}" type="presOf" srcId="{E20BF146-DC3F-4AE3-960E-CA83F8080360}" destId="{3DF14245-81EF-4F8E-A0C1-7736581AF56B}" srcOrd="0" destOrd="0" presId="urn:microsoft.com/office/officeart/2005/8/layout/default"/>
    <dgm:cxn modelId="{07F40BA7-EAA3-4BEC-9852-0AF988E6CDD9}" srcId="{8A2F724C-7225-475A-A42E-A9A62379A533}" destId="{4C4F132B-4671-4E1D-8825-71439B62CB70}" srcOrd="1" destOrd="0" parTransId="{0D26A5A0-497C-46F6-AB21-F3E8239F4EAB}" sibTransId="{D1C1D5A5-D60F-4F02-92D1-F4590D0A32A4}"/>
    <dgm:cxn modelId="{7E418AA9-CB2B-4FF4-83A6-CC9F05B1ECFD}" type="presOf" srcId="{2D82460F-B125-450A-AFAE-3CF8EFEBDB1C}" destId="{7DD3C757-C882-4CBE-8F41-9B16E0C00F7C}" srcOrd="0" destOrd="0" presId="urn:microsoft.com/office/officeart/2005/8/layout/default"/>
    <dgm:cxn modelId="{25C2E0A9-02AF-4ED1-8726-9499603D31E5}" srcId="{8A2F724C-7225-475A-A42E-A9A62379A533}" destId="{402634B8-AAA3-497D-80D9-598C1DA91CED}" srcOrd="2" destOrd="0" parTransId="{3DE3BDBF-68AA-4FE1-BF0A-BF8BCF6AB9D6}" sibTransId="{A956FC1E-F222-47F4-81EA-FBDFC2FFE1E6}"/>
    <dgm:cxn modelId="{248DB4BF-F5F2-4B70-B282-DCDF90E2547B}" type="presOf" srcId="{8A2F724C-7225-475A-A42E-A9A62379A533}" destId="{6B0D3793-05C8-4F9A-B590-0D505EAF29D3}" srcOrd="0" destOrd="0" presId="urn:microsoft.com/office/officeart/2005/8/layout/default"/>
    <dgm:cxn modelId="{AC37ECC1-AA0D-4CCB-91A9-70E809613836}" srcId="{8A2F724C-7225-475A-A42E-A9A62379A533}" destId="{2D82460F-B125-450A-AFAE-3CF8EFEBDB1C}" srcOrd="0" destOrd="0" parTransId="{72D65FAF-02F5-4062-A807-0C194025FEB4}" sibTransId="{4F23731F-C90F-420E-B258-C181389C627D}"/>
    <dgm:cxn modelId="{3BC275CE-FCCC-490A-BC48-500A17F935CC}" srcId="{8A2F724C-7225-475A-A42E-A9A62379A533}" destId="{BB63BC93-39A6-40D3-A88F-0DB12F713AC2}" srcOrd="5" destOrd="0" parTransId="{EC6FF6E6-C707-4AA7-92C2-8F739F420C8C}" sibTransId="{99EE1C5D-91A2-4FB6-A1D8-736ED39A295F}"/>
    <dgm:cxn modelId="{F17CB464-691B-4703-AF6C-CFD54DFDD179}" type="presParOf" srcId="{6B0D3793-05C8-4F9A-B590-0D505EAF29D3}" destId="{7DD3C757-C882-4CBE-8F41-9B16E0C00F7C}" srcOrd="0" destOrd="0" presId="urn:microsoft.com/office/officeart/2005/8/layout/default"/>
    <dgm:cxn modelId="{1F9B65EB-9B70-43A8-842B-DE1E051C8F4C}" type="presParOf" srcId="{6B0D3793-05C8-4F9A-B590-0D505EAF29D3}" destId="{57A12554-4A1C-43A4-B75A-CBF2A1435012}" srcOrd="1" destOrd="0" presId="urn:microsoft.com/office/officeart/2005/8/layout/default"/>
    <dgm:cxn modelId="{208E52B9-FBC6-4F16-912F-84924A675922}" type="presParOf" srcId="{6B0D3793-05C8-4F9A-B590-0D505EAF29D3}" destId="{70B3D88D-0D17-4E40-B698-07F988696440}" srcOrd="2" destOrd="0" presId="urn:microsoft.com/office/officeart/2005/8/layout/default"/>
    <dgm:cxn modelId="{6970B506-9C04-4200-8403-9B230BDC87B5}" type="presParOf" srcId="{6B0D3793-05C8-4F9A-B590-0D505EAF29D3}" destId="{DA1EA717-3189-4B73-A371-387D23CDCD75}" srcOrd="3" destOrd="0" presId="urn:microsoft.com/office/officeart/2005/8/layout/default"/>
    <dgm:cxn modelId="{9D7297A1-C707-4DD5-9F62-CC83B3FE4DAC}" type="presParOf" srcId="{6B0D3793-05C8-4F9A-B590-0D505EAF29D3}" destId="{AAEC4C4A-87CC-4A43-A8F2-B6B013F08A74}" srcOrd="4" destOrd="0" presId="urn:microsoft.com/office/officeart/2005/8/layout/default"/>
    <dgm:cxn modelId="{E9ECE9EA-B299-411F-95D5-C409660F222F}" type="presParOf" srcId="{6B0D3793-05C8-4F9A-B590-0D505EAF29D3}" destId="{78739C62-2E20-4A3F-8E06-872E4403EE7D}" srcOrd="5" destOrd="0" presId="urn:microsoft.com/office/officeart/2005/8/layout/default"/>
    <dgm:cxn modelId="{40AC2D7A-7C70-4044-A262-FE44EDE20FFB}" type="presParOf" srcId="{6B0D3793-05C8-4F9A-B590-0D505EAF29D3}" destId="{D41B00E8-1362-4D1D-83D6-DC39C4F01D4D}" srcOrd="6" destOrd="0" presId="urn:microsoft.com/office/officeart/2005/8/layout/default"/>
    <dgm:cxn modelId="{86BF2C9E-ECAD-45AC-A5B8-F50F8B1EB8F0}" type="presParOf" srcId="{6B0D3793-05C8-4F9A-B590-0D505EAF29D3}" destId="{BFCFED7C-2586-4EE8-9C61-311736F3CC04}" srcOrd="7" destOrd="0" presId="urn:microsoft.com/office/officeart/2005/8/layout/default"/>
    <dgm:cxn modelId="{DFC433C9-2000-4010-A827-88C2676F390A}" type="presParOf" srcId="{6B0D3793-05C8-4F9A-B590-0D505EAF29D3}" destId="{3DF14245-81EF-4F8E-A0C1-7736581AF56B}" srcOrd="8" destOrd="0" presId="urn:microsoft.com/office/officeart/2005/8/layout/default"/>
    <dgm:cxn modelId="{80B9D7D1-49CF-47C1-83EC-03DD863D67B8}" type="presParOf" srcId="{6B0D3793-05C8-4F9A-B590-0D505EAF29D3}" destId="{67C2078B-0C4C-4103-83B2-179CE291D16B}" srcOrd="9" destOrd="0" presId="urn:microsoft.com/office/officeart/2005/8/layout/default"/>
    <dgm:cxn modelId="{AE2AF941-8A34-4E4D-AAE3-C8DE9B107A6A}" type="presParOf" srcId="{6B0D3793-05C8-4F9A-B590-0D505EAF29D3}" destId="{8E99B7CB-76CD-4ADD-90BC-6ADD1F342231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D3C757-C882-4CBE-8F41-9B16E0C00F7C}">
      <dsp:nvSpPr>
        <dsp:cNvPr id="0" name=""/>
        <dsp:cNvSpPr/>
      </dsp:nvSpPr>
      <dsp:spPr>
        <a:xfrm>
          <a:off x="1259777" y="800"/>
          <a:ext cx="2617442" cy="15704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Critical thinking and problem solving.</a:t>
          </a:r>
        </a:p>
      </dsp:txBody>
      <dsp:txXfrm>
        <a:off x="1259777" y="800"/>
        <a:ext cx="2617442" cy="1570465"/>
      </dsp:txXfrm>
    </dsp:sp>
    <dsp:sp modelId="{70B3D88D-0D17-4E40-B698-07F988696440}">
      <dsp:nvSpPr>
        <dsp:cNvPr id="0" name=""/>
        <dsp:cNvSpPr/>
      </dsp:nvSpPr>
      <dsp:spPr>
        <a:xfrm>
          <a:off x="4138963" y="800"/>
          <a:ext cx="2617442" cy="15704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Teamwork and collaboration.</a:t>
          </a:r>
        </a:p>
      </dsp:txBody>
      <dsp:txXfrm>
        <a:off x="4138963" y="800"/>
        <a:ext cx="2617442" cy="1570465"/>
      </dsp:txXfrm>
    </dsp:sp>
    <dsp:sp modelId="{AAEC4C4A-87CC-4A43-A8F2-B6B013F08A74}">
      <dsp:nvSpPr>
        <dsp:cNvPr id="0" name=""/>
        <dsp:cNvSpPr/>
      </dsp:nvSpPr>
      <dsp:spPr>
        <a:xfrm>
          <a:off x="7018150" y="800"/>
          <a:ext cx="2617442" cy="15704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Professionalism and strong work ethic</a:t>
          </a:r>
        </a:p>
      </dsp:txBody>
      <dsp:txXfrm>
        <a:off x="7018150" y="800"/>
        <a:ext cx="2617442" cy="1570465"/>
      </dsp:txXfrm>
    </dsp:sp>
    <dsp:sp modelId="{D41B00E8-1362-4D1D-83D6-DC39C4F01D4D}">
      <dsp:nvSpPr>
        <dsp:cNvPr id="0" name=""/>
        <dsp:cNvSpPr/>
      </dsp:nvSpPr>
      <dsp:spPr>
        <a:xfrm>
          <a:off x="1259777" y="1833010"/>
          <a:ext cx="2617442" cy="15704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Oral and written communication skills.</a:t>
          </a:r>
        </a:p>
      </dsp:txBody>
      <dsp:txXfrm>
        <a:off x="1259777" y="1833010"/>
        <a:ext cx="2617442" cy="1570465"/>
      </dsp:txXfrm>
    </dsp:sp>
    <dsp:sp modelId="{3DF14245-81EF-4F8E-A0C1-7736581AF56B}">
      <dsp:nvSpPr>
        <dsp:cNvPr id="0" name=""/>
        <dsp:cNvSpPr/>
      </dsp:nvSpPr>
      <dsp:spPr>
        <a:xfrm>
          <a:off x="4138963" y="1833010"/>
          <a:ext cx="2617442" cy="15704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Leadership</a:t>
          </a:r>
        </a:p>
      </dsp:txBody>
      <dsp:txXfrm>
        <a:off x="4138963" y="1833010"/>
        <a:ext cx="2617442" cy="1570465"/>
      </dsp:txXfrm>
    </dsp:sp>
    <dsp:sp modelId="{8E99B7CB-76CD-4ADD-90BC-6ADD1F342231}">
      <dsp:nvSpPr>
        <dsp:cNvPr id="0" name=""/>
        <dsp:cNvSpPr/>
      </dsp:nvSpPr>
      <dsp:spPr>
        <a:xfrm>
          <a:off x="7018150" y="1833010"/>
          <a:ext cx="2617442" cy="15704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(https://newmanu.edu)</a:t>
          </a:r>
        </a:p>
      </dsp:txBody>
      <dsp:txXfrm>
        <a:off x="7018150" y="1833010"/>
        <a:ext cx="2617442" cy="15704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293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953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203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4/18/2022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122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4/18/2022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842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4/18/2022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072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4/18/2022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242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4/18/2022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217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8652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946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5397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80500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4123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4/18/2022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4365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4/18/2022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4370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7008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9242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63094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9501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5538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5705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6112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92851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3842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3596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31268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52972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20330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484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21" Type="http://schemas.openxmlformats.org/officeDocument/2006/relationships/image" Target="../media/image4.png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20" Type="http://schemas.openxmlformats.org/officeDocument/2006/relationships/image" Target="../media/image3.png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2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Relationship Id="rId22" Type="http://schemas.openxmlformats.org/officeDocument/2006/relationships/image" Target="../media/image5.png" 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 /><Relationship Id="rId13" Type="http://schemas.openxmlformats.org/officeDocument/2006/relationships/theme" Target="../theme/theme2.xml" /><Relationship Id="rId3" Type="http://schemas.openxmlformats.org/officeDocument/2006/relationships/slideLayout" Target="../slideLayouts/slideLayout20.xml" /><Relationship Id="rId7" Type="http://schemas.openxmlformats.org/officeDocument/2006/relationships/slideLayout" Target="../slideLayouts/slideLayout24.xml" /><Relationship Id="rId12" Type="http://schemas.openxmlformats.org/officeDocument/2006/relationships/slideLayout" Target="../slideLayouts/slideLayout29.xml" /><Relationship Id="rId2" Type="http://schemas.openxmlformats.org/officeDocument/2006/relationships/slideLayout" Target="../slideLayouts/slideLayout19.xml" /><Relationship Id="rId1" Type="http://schemas.openxmlformats.org/officeDocument/2006/relationships/slideLayout" Target="../slideLayouts/slideLayout18.xml" /><Relationship Id="rId6" Type="http://schemas.openxmlformats.org/officeDocument/2006/relationships/slideLayout" Target="../slideLayouts/slideLayout23.xml" /><Relationship Id="rId11" Type="http://schemas.openxmlformats.org/officeDocument/2006/relationships/slideLayout" Target="../slideLayouts/slideLayout28.xml" /><Relationship Id="rId5" Type="http://schemas.openxmlformats.org/officeDocument/2006/relationships/slideLayout" Target="../slideLayouts/slideLayout22.xml" /><Relationship Id="rId10" Type="http://schemas.openxmlformats.org/officeDocument/2006/relationships/slideLayout" Target="../slideLayouts/slideLayout27.xml" /><Relationship Id="rId4" Type="http://schemas.openxmlformats.org/officeDocument/2006/relationships/slideLayout" Target="../slideLayouts/slideLayout21.xml" /><Relationship Id="rId9" Type="http://schemas.openxmlformats.org/officeDocument/2006/relationships/slideLayout" Target="../slideLayouts/slideLayout26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6267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72" r:id="rId1"/>
    <p:sldLayoutId id="2147483873" r:id="rId2"/>
    <p:sldLayoutId id="2147483874" r:id="rId3"/>
    <p:sldLayoutId id="2147483875" r:id="rId4"/>
    <p:sldLayoutId id="2147483876" r:id="rId5"/>
    <p:sldLayoutId id="2147483877" r:id="rId6"/>
    <p:sldLayoutId id="2147483878" r:id="rId7"/>
    <p:sldLayoutId id="2147483879" r:id="rId8"/>
    <p:sldLayoutId id="2147483880" r:id="rId9"/>
    <p:sldLayoutId id="2147483881" r:id="rId10"/>
    <p:sldLayoutId id="2147483882" r:id="rId11"/>
    <p:sldLayoutId id="2147483883" r:id="rId12"/>
    <p:sldLayoutId id="2147483884" r:id="rId13"/>
    <p:sldLayoutId id="2147483885" r:id="rId14"/>
    <p:sldLayoutId id="2147483886" r:id="rId15"/>
    <p:sldLayoutId id="2147483887" r:id="rId16"/>
    <p:sldLayoutId id="2147483888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4/18/2022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019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1" r:id="rId6"/>
    <p:sldLayoutId id="2147483702" r:id="rId7"/>
    <p:sldLayoutId id="2147483701" r:id="rId8"/>
    <p:sldLayoutId id="2147483700" r:id="rId9"/>
    <p:sldLayoutId id="2147483699" r:id="rId10"/>
    <p:sldLayoutId id="2147483690" r:id="rId11"/>
    <p:sldLayoutId id="214748369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 /><Relationship Id="rId3" Type="http://schemas.openxmlformats.org/officeDocument/2006/relationships/image" Target="../media/image3.png" /><Relationship Id="rId7" Type="http://schemas.openxmlformats.org/officeDocument/2006/relationships/hyperlink" Target="https://zh.wikipedia.org/wiki/%E5%A8%81%E7%88%BE%E6%96%AF%E4%B8%89%E4%B8%80%E8%81%96%E5%A4%A7%E8%A1%9B%E5%A4%A7%E5%AD%B8" TargetMode="External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6.png" /><Relationship Id="rId5" Type="http://schemas.openxmlformats.org/officeDocument/2006/relationships/image" Target="../media/image5.png" /><Relationship Id="rId4" Type="http://schemas.openxmlformats.org/officeDocument/2006/relationships/image" Target="../media/image4.png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Relationship Id="rId5" Type="http://schemas.openxmlformats.org/officeDocument/2006/relationships/hyperlink" Target="https://creativecommons.org/licenses/by/3.0/" TargetMode="External" /><Relationship Id="rId4" Type="http://schemas.openxmlformats.org/officeDocument/2006/relationships/hyperlink" Target="https://courses.lumenlearning.com/wmopen-humanresourcesmgmt/chapter/putting-it-together-performance-management-and-appraisal/" TargetMode="Externa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(https:/newmanu.edu)" TargetMode="External" /><Relationship Id="rId2" Type="http://schemas.openxmlformats.org/officeDocument/2006/relationships/hyperlink" Target="http://(https:/www.tpresume.com)" TargetMode="External" /><Relationship Id="rId1" Type="http://schemas.openxmlformats.org/officeDocument/2006/relationships/slideLayout" Target="../slideLayouts/slideLayout2.xml" /><Relationship Id="rId5" Type="http://schemas.openxmlformats.org/officeDocument/2006/relationships/hyperlink" Target="http://(https:/s3-us-west-2.amazonaws.com)" TargetMode="External" /><Relationship Id="rId4" Type="http://schemas.openxmlformats.org/officeDocument/2006/relationships/hyperlink" Target="http://(https:/asanify.com)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2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0" name="Picture 3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1" name="Oval 3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2" name="Picture 3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3" name="Picture 3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54" name="Rectangle 3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5" name="Rectangle 40">
            <a:extLst>
              <a:ext uri="{FF2B5EF4-FFF2-40B4-BE49-F238E27FC236}">
                <a16:creationId xmlns:a16="http://schemas.microsoft.com/office/drawing/2014/main" id="{9362849A-570D-49DB-954C-63F144E88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42">
            <a:extLst>
              <a:ext uri="{FF2B5EF4-FFF2-40B4-BE49-F238E27FC236}">
                <a16:creationId xmlns:a16="http://schemas.microsoft.com/office/drawing/2014/main" id="{1CA42011-E478-428B-9D15-A98E338BF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7" name="Freeform 7">
            <a:extLst>
              <a:ext uri="{FF2B5EF4-FFF2-40B4-BE49-F238E27FC236}">
                <a16:creationId xmlns:a16="http://schemas.microsoft.com/office/drawing/2014/main" id="{9ED2773C-FE51-4632-BA46-036BDCDA6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8930" y="629267"/>
            <a:ext cx="9252154" cy="10166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 b="0" i="0" u="sng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ALALYSISING EMPLOYABILITY SKILLS</a:t>
            </a:r>
          </a:p>
        </p:txBody>
      </p:sp>
      <p:sp useBgFill="1">
        <p:nvSpPr>
          <p:cNvPr id="58" name="Freeform: Shape 46">
            <a:extLst>
              <a:ext uri="{FF2B5EF4-FFF2-40B4-BE49-F238E27FC236}">
                <a16:creationId xmlns:a16="http://schemas.microsoft.com/office/drawing/2014/main" id="{E02F9158-C4C2-46A8-BE73-A4F77E139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1EF3AE6F-A704-5FEE-3AF4-3600E3D63BB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53484" y="3285192"/>
            <a:ext cx="5451627" cy="2188196"/>
          </a:xfrm>
          <a:prstGeom prst="rect">
            <a:avLst/>
          </a:prstGeom>
          <a:effectLst/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1089" y="2548281"/>
            <a:ext cx="5122606" cy="3658689"/>
          </a:xfrm>
        </p:spPr>
        <p:txBody>
          <a:bodyPr vert="horz" lIns="91440" tIns="45720" rIns="91440" bIns="45720" rtlCol="0">
            <a:normAutofit/>
          </a:bodyPr>
          <a:lstStyle/>
          <a:p>
            <a:pPr marL="114300" indent="-342900">
              <a:lnSpc>
                <a:spcPct val="90000"/>
              </a:lnSpc>
              <a:buFont typeface="Wingdings 3" charset="2"/>
              <a:buChar char=""/>
            </a:pPr>
            <a:r>
              <a:rPr lang="en-US" sz="1700" dirty="0">
                <a:solidFill>
                  <a:schemeClr val="tx1"/>
                </a:solidFill>
              </a:rPr>
              <a:t>MODULE NAME: ACADEMIC AND EMPLOYABILITY SKILLS </a:t>
            </a:r>
            <a:endParaRPr lang="en-US">
              <a:solidFill>
                <a:schemeClr val="tx1"/>
              </a:solidFill>
            </a:endParaRPr>
          </a:p>
          <a:p>
            <a:pPr marL="114300" indent="-342900">
              <a:lnSpc>
                <a:spcPct val="90000"/>
              </a:lnSpc>
              <a:buClr>
                <a:srgbClr val="F7F7F7"/>
              </a:buClr>
              <a:buFont typeface="Wingdings 3" charset="2"/>
              <a:buChar char=""/>
            </a:pPr>
            <a:r>
              <a:rPr lang="en-US" sz="1700">
                <a:solidFill>
                  <a:schemeClr val="tx1"/>
                </a:solidFill>
              </a:rPr>
              <a:t>Module code: (BMSW4001 LONDON)</a:t>
            </a:r>
            <a:endParaRPr lang="en-US">
              <a:solidFill>
                <a:schemeClr val="tx1"/>
              </a:solidFill>
            </a:endParaRPr>
          </a:p>
          <a:p>
            <a:pPr marL="342900" indent="-342900">
              <a:lnSpc>
                <a:spcPct val="90000"/>
              </a:lnSpc>
              <a:buFont typeface="Wingdings 3" charset="2"/>
              <a:buChar char=""/>
            </a:pPr>
            <a:r>
              <a:rPr lang="en-US" sz="1700" dirty="0">
                <a:solidFill>
                  <a:schemeClr val="tx1"/>
                </a:solidFill>
              </a:rPr>
              <a:t>Individual presentation</a:t>
            </a:r>
          </a:p>
          <a:p>
            <a:pPr indent="-228600">
              <a:lnSpc>
                <a:spcPct val="90000"/>
              </a:lnSpc>
              <a:buFont typeface="Wingdings 3" charset="2"/>
              <a:buChar char=""/>
            </a:pPr>
            <a:r>
              <a:rPr lang="en-US" sz="1700" dirty="0">
                <a:solidFill>
                  <a:schemeClr val="tx1"/>
                </a:solidFill>
              </a:rPr>
              <a:t>Student name: Stephen Liep Choik</a:t>
            </a:r>
          </a:p>
          <a:p>
            <a:pPr indent="-228600">
              <a:lnSpc>
                <a:spcPct val="90000"/>
              </a:lnSpc>
              <a:buFont typeface="Wingdings 3" charset="2"/>
              <a:buChar char=""/>
            </a:pPr>
            <a:r>
              <a:rPr lang="en-US" sz="1700" dirty="0">
                <a:solidFill>
                  <a:schemeClr val="tx1"/>
                </a:solidFill>
              </a:rPr>
              <a:t>Student ID: 2121659</a:t>
            </a:r>
          </a:p>
          <a:p>
            <a:pPr indent="-228600">
              <a:lnSpc>
                <a:spcPct val="90000"/>
              </a:lnSpc>
              <a:buFont typeface="Wingdings 3" charset="2"/>
              <a:buChar char=""/>
            </a:pPr>
            <a:r>
              <a:rPr lang="en-US" sz="1700" dirty="0">
                <a:solidFill>
                  <a:schemeClr val="tx1"/>
                </a:solidFill>
              </a:rPr>
              <a:t>Topic: Analyzing Employability SKILLS</a:t>
            </a:r>
          </a:p>
          <a:p>
            <a:pPr indent="-228600">
              <a:lnSpc>
                <a:spcPct val="90000"/>
              </a:lnSpc>
              <a:buFont typeface="Wingdings 3" charset="2"/>
              <a:buChar char=""/>
            </a:pPr>
            <a:r>
              <a:rPr lang="en-US" sz="1700" dirty="0">
                <a:solidFill>
                  <a:schemeClr val="tx1"/>
                </a:solidFill>
              </a:rPr>
              <a:t>The Lecturer name: Syed Jaffery</a:t>
            </a:r>
          </a:p>
          <a:p>
            <a:pPr indent="-228600">
              <a:lnSpc>
                <a:spcPct val="90000"/>
              </a:lnSpc>
              <a:buFont typeface="Wingdings 3" charset="2"/>
              <a:buChar char=""/>
            </a:pPr>
            <a:r>
              <a:rPr lang="en-US" sz="1700" dirty="0">
                <a:solidFill>
                  <a:schemeClr val="tx1"/>
                </a:solidFill>
              </a:rPr>
              <a:t>University of Wales Trinity Saint David (UWTSD)</a:t>
            </a:r>
          </a:p>
          <a:p>
            <a:pPr indent="-228600">
              <a:lnSpc>
                <a:spcPct val="90000"/>
              </a:lnSpc>
              <a:buFont typeface="Wingdings 3" charset="2"/>
              <a:buChar char=""/>
            </a:pPr>
            <a:endParaRPr lang="en-US" sz="1700" dirty="0">
              <a:solidFill>
                <a:schemeClr val="tx1"/>
              </a:solidFill>
            </a:endParaRPr>
          </a:p>
          <a:p>
            <a:pPr indent="-228600">
              <a:lnSpc>
                <a:spcPct val="90000"/>
              </a:lnSpc>
              <a:buFont typeface="Wingdings 3" charset="2"/>
              <a:buChar char=""/>
            </a:pPr>
            <a:endParaRPr lang="en-US" sz="1700" dirty="0">
              <a:solidFill>
                <a:schemeClr val="tx1"/>
              </a:solidFill>
            </a:endParaRPr>
          </a:p>
          <a:p>
            <a:pPr indent="-228600">
              <a:lnSpc>
                <a:spcPct val="90000"/>
              </a:lnSpc>
              <a:buFont typeface="Wingdings 3" charset="2"/>
              <a:buChar char=""/>
            </a:pPr>
            <a:endParaRPr lang="en-US" sz="1700" dirty="0">
              <a:solidFill>
                <a:schemeClr val="tx1"/>
              </a:solidFill>
            </a:endParaRPr>
          </a:p>
          <a:p>
            <a:pPr indent="-228600">
              <a:lnSpc>
                <a:spcPct val="90000"/>
              </a:lnSpc>
              <a:buFont typeface="Wingdings 3" charset="2"/>
              <a:buChar char=""/>
            </a:pPr>
            <a:endParaRPr lang="en-US" sz="1700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15D7ED-B8AC-06F4-2437-27684ADF17F2}"/>
              </a:ext>
            </a:extLst>
          </p:cNvPr>
          <p:cNvSpPr txBox="1"/>
          <p:nvPr/>
        </p:nvSpPr>
        <p:spPr>
          <a:xfrm>
            <a:off x="3403730" y="5273333"/>
            <a:ext cx="270138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181AEE-8EE1-958E-ABC9-CB69B0D24539}"/>
              </a:ext>
            </a:extLst>
          </p:cNvPr>
          <p:cNvSpPr txBox="1"/>
          <p:nvPr/>
        </p:nvSpPr>
        <p:spPr>
          <a:xfrm>
            <a:off x="4752109" y="3200400"/>
            <a:ext cx="148243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31">
            <a:extLst>
              <a:ext uri="{FF2B5EF4-FFF2-40B4-BE49-F238E27FC236}">
                <a16:creationId xmlns:a16="http://schemas.microsoft.com/office/drawing/2014/main" id="{0D9B8FD4-CDEB-4EB4-B4DE-C89E11938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Freeform 36">
            <a:extLst>
              <a:ext uri="{FF2B5EF4-FFF2-40B4-BE49-F238E27FC236}">
                <a16:creationId xmlns:a16="http://schemas.microsoft.com/office/drawing/2014/main" id="{5A2E3D1D-9E9F-4739-BA14-D4D7FA9F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: Shape 35">
            <a:extLst>
              <a:ext uri="{FF2B5EF4-FFF2-40B4-BE49-F238E27FC236}">
                <a16:creationId xmlns:a16="http://schemas.microsoft.com/office/drawing/2014/main" id="{1FFB365B-E9DC-4859-B8AB-CB83EEBE4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37">
            <a:extLst>
              <a:ext uri="{FF2B5EF4-FFF2-40B4-BE49-F238E27FC236}">
                <a16:creationId xmlns:a16="http://schemas.microsoft.com/office/drawing/2014/main" id="{8ADAB9C8-EB37-4914-A699-C716FC8FE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8A9130-DB74-CAC2-C17D-9821CA898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US" u="sng">
                <a:solidFill>
                  <a:schemeClr val="bg2"/>
                </a:solidFill>
                <a:cs typeface="Calibri Light"/>
              </a:rPr>
              <a:t>TABLE OF CONTENT</a:t>
            </a:r>
          </a:p>
        </p:txBody>
      </p:sp>
      <p:sp>
        <p:nvSpPr>
          <p:cNvPr id="51" name="Content Placeholder 2">
            <a:extLst>
              <a:ext uri="{FF2B5EF4-FFF2-40B4-BE49-F238E27FC236}">
                <a16:creationId xmlns:a16="http://schemas.microsoft.com/office/drawing/2014/main" id="{AFB74AA5-F88A-D4B0-258C-F9927CB33D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6269434" cy="447082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Arial" charset="2"/>
              <a:buChar char="•"/>
            </a:pPr>
            <a:r>
              <a:rPr lang="en-US">
                <a:cs typeface="Calibri"/>
              </a:rPr>
              <a:t>INTRODUCTION</a:t>
            </a:r>
            <a:endParaRPr lang="en-US"/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US">
                <a:cs typeface="Calibri"/>
              </a:rPr>
              <a:t>SWORT ANALYSIS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US">
                <a:cs typeface="Calibri"/>
              </a:rPr>
              <a:t>INTERPERSONAL SKILLS</a:t>
            </a:r>
          </a:p>
          <a:p>
            <a:pPr>
              <a:buFont typeface="Arial" charset="2"/>
              <a:buChar char="•"/>
            </a:pPr>
            <a:r>
              <a:rPr lang="en-US">
                <a:cs typeface="Calibri"/>
              </a:rPr>
              <a:t>EMPLOYABILITY SKILLS</a:t>
            </a:r>
          </a:p>
          <a:p>
            <a:pPr>
              <a:buClr>
                <a:srgbClr val="1E5155">
                  <a:lumMod val="40000"/>
                  <a:lumOff val="60000"/>
                </a:srgbClr>
              </a:buClr>
              <a:buFont typeface="Arial" charset="2"/>
              <a:buChar char="•"/>
            </a:pPr>
            <a:r>
              <a:rPr lang="en-US">
                <a:cs typeface="Calibri"/>
              </a:rPr>
              <a:t>WHAT EMPLOYERS ARE LOOKING INTO</a:t>
            </a:r>
          </a:p>
          <a:p>
            <a:pPr>
              <a:buFont typeface="Arial" charset="2"/>
              <a:buChar char="•"/>
            </a:pPr>
            <a:r>
              <a:rPr lang="en-US">
                <a:cs typeface="Calibri"/>
              </a:rPr>
              <a:t>CURRENT INDUSTRY TREND</a:t>
            </a:r>
          </a:p>
          <a:p>
            <a:pPr>
              <a:buFont typeface="Arial" charset="2"/>
              <a:buChar char="•"/>
            </a:pPr>
            <a:r>
              <a:rPr lang="en-US">
                <a:cs typeface="Calibri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660165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43589-88A8-8432-CE48-4DEAA7FDF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266178" cy="887912"/>
          </a:xfrm>
        </p:spPr>
        <p:txBody>
          <a:bodyPr/>
          <a:lstStyle/>
          <a:p>
            <a:r>
              <a:rPr lang="en-US" sz="2000" u="sng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41016-750B-FAE3-D6BD-3E906F3EE0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Today is about analyzing employability skills and I am going to make a presentation on Human Resource Management (HRM) as my future intended career.</a:t>
            </a:r>
          </a:p>
        </p:txBody>
      </p:sp>
    </p:spTree>
    <p:extLst>
      <p:ext uri="{BB962C8B-B14F-4D97-AF65-F5344CB8AC3E}">
        <p14:creationId xmlns:p14="http://schemas.microsoft.com/office/powerpoint/2010/main" val="42682927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1E9AF-59D4-0FC1-3C58-A52266A239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059667" cy="451625"/>
          </a:xfrm>
        </p:spPr>
        <p:txBody>
          <a:bodyPr>
            <a:normAutofit/>
          </a:bodyPr>
          <a:lstStyle/>
          <a:p>
            <a:r>
              <a:rPr lang="en-US" sz="2000" u="sng" dirty="0">
                <a:cs typeface="Calibri Light"/>
              </a:rPr>
              <a:t>SWOT ANALYSIS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DBE8BFF-C995-A3C8-B11E-E6EF1F13F3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1415555"/>
              </p:ext>
            </p:extLst>
          </p:nvPr>
        </p:nvGraphicFramePr>
        <p:xfrm>
          <a:off x="776377" y="1063924"/>
          <a:ext cx="8255376" cy="58038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8147">
                  <a:extLst>
                    <a:ext uri="{9D8B030D-6E8A-4147-A177-3AD203B41FA5}">
                      <a16:colId xmlns:a16="http://schemas.microsoft.com/office/drawing/2014/main" val="3773759569"/>
                    </a:ext>
                  </a:extLst>
                </a:gridCol>
                <a:gridCol w="1996944">
                  <a:extLst>
                    <a:ext uri="{9D8B030D-6E8A-4147-A177-3AD203B41FA5}">
                      <a16:colId xmlns:a16="http://schemas.microsoft.com/office/drawing/2014/main" val="738851851"/>
                    </a:ext>
                  </a:extLst>
                </a:gridCol>
                <a:gridCol w="2120164">
                  <a:extLst>
                    <a:ext uri="{9D8B030D-6E8A-4147-A177-3AD203B41FA5}">
                      <a16:colId xmlns:a16="http://schemas.microsoft.com/office/drawing/2014/main" val="3741113046"/>
                    </a:ext>
                  </a:extLst>
                </a:gridCol>
                <a:gridCol w="2110121">
                  <a:extLst>
                    <a:ext uri="{9D8B030D-6E8A-4147-A177-3AD203B41FA5}">
                      <a16:colId xmlns:a16="http://schemas.microsoft.com/office/drawing/2014/main" val="805795207"/>
                    </a:ext>
                  </a:extLst>
                </a:gridCol>
              </a:tblGrid>
              <a:tr h="477846">
                <a:tc>
                  <a:txBody>
                    <a:bodyPr/>
                    <a:lstStyle/>
                    <a:p>
                      <a:r>
                        <a:rPr lang="en-US" sz="1600" dirty="0"/>
                        <a:t>STRENGTH</a:t>
                      </a:r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WEAKNESSES</a:t>
                      </a:r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OPPORTUNITIES</a:t>
                      </a:r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THREATS</a:t>
                      </a:r>
                    </a:p>
                  </a:txBody>
                  <a:tcPr marL="81587" marR="81587" marT="40793" marB="40793"/>
                </a:tc>
                <a:extLst>
                  <a:ext uri="{0D108BD9-81ED-4DB2-BD59-A6C34878D82A}">
                    <a16:rowId xmlns:a16="http://schemas.microsoft.com/office/drawing/2014/main" val="3481357106"/>
                  </a:ext>
                </a:extLst>
              </a:tr>
              <a:tr h="1200742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000" dirty="0"/>
                        <a:t>Positive</a:t>
                      </a:r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000" dirty="0"/>
                        <a:t>Nervousness about public speaking</a:t>
                      </a:r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000" dirty="0"/>
                        <a:t>Improve public speaking</a:t>
                      </a:r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000" dirty="0"/>
                        <a:t>Digital marketing is changing faster</a:t>
                      </a:r>
                    </a:p>
                  </a:txBody>
                  <a:tcPr marL="81587" marR="81587" marT="40793" marB="40793"/>
                </a:tc>
                <a:extLst>
                  <a:ext uri="{0D108BD9-81ED-4DB2-BD59-A6C34878D82A}">
                    <a16:rowId xmlns:a16="http://schemas.microsoft.com/office/drawing/2014/main" val="2783214778"/>
                  </a:ext>
                </a:extLst>
              </a:tr>
              <a:tr h="355322">
                <a:tc>
                  <a:txBody>
                    <a:bodyPr/>
                    <a:lstStyle/>
                    <a:p>
                      <a:endParaRPr lang="en-US" sz="2000" dirty="0"/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endParaRPr lang="en-US" sz="2000" dirty="0"/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endParaRPr lang="en-US" sz="2000" dirty="0"/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endParaRPr lang="en-US" sz="2000" dirty="0"/>
                    </a:p>
                  </a:txBody>
                  <a:tcPr marL="81587" marR="81587" marT="40793" marB="40793"/>
                </a:tc>
                <a:extLst>
                  <a:ext uri="{0D108BD9-81ED-4DB2-BD59-A6C34878D82A}">
                    <a16:rowId xmlns:a16="http://schemas.microsoft.com/office/drawing/2014/main" val="164871941"/>
                  </a:ext>
                </a:extLst>
              </a:tr>
              <a:tr h="931188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000"/>
                        <a:t>Empathy</a:t>
                      </a:r>
                      <a:endParaRPr lang="en-US" sz="2000" dirty="0"/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000" dirty="0"/>
                        <a:t>Fear of failure</a:t>
                      </a:r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000" dirty="0"/>
                        <a:t>Effective communication</a:t>
                      </a:r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000" dirty="0"/>
                        <a:t>New technology is emerging</a:t>
                      </a:r>
                    </a:p>
                  </a:txBody>
                  <a:tcPr marL="81587" marR="81587" marT="40793" marB="40793"/>
                </a:tc>
                <a:extLst>
                  <a:ext uri="{0D108BD9-81ED-4DB2-BD59-A6C34878D82A}">
                    <a16:rowId xmlns:a16="http://schemas.microsoft.com/office/drawing/2014/main" val="1245059552"/>
                  </a:ext>
                </a:extLst>
              </a:tr>
              <a:tr h="355322">
                <a:tc>
                  <a:txBody>
                    <a:bodyPr/>
                    <a:lstStyle/>
                    <a:p>
                      <a:endParaRPr lang="en-US" sz="2000" dirty="0"/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endParaRPr lang="en-US" sz="2000" dirty="0"/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endParaRPr lang="en-US" sz="2000" dirty="0"/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endParaRPr lang="en-US" sz="2000" dirty="0"/>
                    </a:p>
                  </a:txBody>
                  <a:tcPr marL="81587" marR="81587" marT="40793" marB="40793"/>
                </a:tc>
                <a:extLst>
                  <a:ext uri="{0D108BD9-81ED-4DB2-BD59-A6C34878D82A}">
                    <a16:rowId xmlns:a16="http://schemas.microsoft.com/office/drawing/2014/main" val="2597507175"/>
                  </a:ext>
                </a:extLst>
              </a:tr>
              <a:tr h="1482551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000" dirty="0"/>
                        <a:t>Determination</a:t>
                      </a:r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000" dirty="0"/>
                        <a:t>Lack of focus</a:t>
                      </a:r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000" dirty="0"/>
                        <a:t>Focus</a:t>
                      </a:r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sz="2000" dirty="0"/>
                        <a:t>Need to learn about machine  learning in writing</a:t>
                      </a:r>
                    </a:p>
                  </a:txBody>
                  <a:tcPr marL="81587" marR="81587" marT="40793" marB="40793"/>
                </a:tc>
                <a:extLst>
                  <a:ext uri="{0D108BD9-81ED-4DB2-BD59-A6C34878D82A}">
                    <a16:rowId xmlns:a16="http://schemas.microsoft.com/office/drawing/2014/main" val="3908292815"/>
                  </a:ext>
                </a:extLst>
              </a:tr>
              <a:tr h="281807"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81587" marR="81587" marT="40793" marB="40793"/>
                </a:tc>
                <a:extLst>
                  <a:ext uri="{0D108BD9-81ED-4DB2-BD59-A6C34878D82A}">
                    <a16:rowId xmlns:a16="http://schemas.microsoft.com/office/drawing/2014/main" val="1784634253"/>
                  </a:ext>
                </a:extLst>
              </a:tr>
              <a:tr h="294058"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81587" marR="81587" marT="40793" marB="40793"/>
                </a:tc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81587" marR="81587" marT="40793" marB="40793"/>
                </a:tc>
                <a:extLst>
                  <a:ext uri="{0D108BD9-81ED-4DB2-BD59-A6C34878D82A}">
                    <a16:rowId xmlns:a16="http://schemas.microsoft.com/office/drawing/2014/main" val="420441886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0E5D905-34B8-056E-D81C-7ED79C9886B6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0833A9-E94E-184C-A0C1-DA9A2D9E39C3}"/>
              </a:ext>
            </a:extLst>
          </p:cNvPr>
          <p:cNvSpPr txBox="1"/>
          <p:nvPr/>
        </p:nvSpPr>
        <p:spPr>
          <a:xfrm flipH="1">
            <a:off x="10385303" y="1574860"/>
            <a:ext cx="92302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462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206A4-3A34-6346-E393-D141EA190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US"/>
              <a:t>PERSONAL DEVELOPMENT PLAN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F605044-1461-BFB9-0D03-6BF23847A6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3218375"/>
              </p:ext>
            </p:extLst>
          </p:nvPr>
        </p:nvGraphicFramePr>
        <p:xfrm>
          <a:off x="637309" y="2022763"/>
          <a:ext cx="9479168" cy="39648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12515">
                  <a:extLst>
                    <a:ext uri="{9D8B030D-6E8A-4147-A177-3AD203B41FA5}">
                      <a16:colId xmlns:a16="http://schemas.microsoft.com/office/drawing/2014/main" val="917254132"/>
                    </a:ext>
                  </a:extLst>
                </a:gridCol>
                <a:gridCol w="1499064">
                  <a:extLst>
                    <a:ext uri="{9D8B030D-6E8A-4147-A177-3AD203B41FA5}">
                      <a16:colId xmlns:a16="http://schemas.microsoft.com/office/drawing/2014/main" val="3574543273"/>
                    </a:ext>
                  </a:extLst>
                </a:gridCol>
                <a:gridCol w="2286468">
                  <a:extLst>
                    <a:ext uri="{9D8B030D-6E8A-4147-A177-3AD203B41FA5}">
                      <a16:colId xmlns:a16="http://schemas.microsoft.com/office/drawing/2014/main" val="2455760776"/>
                    </a:ext>
                  </a:extLst>
                </a:gridCol>
                <a:gridCol w="1468386">
                  <a:extLst>
                    <a:ext uri="{9D8B030D-6E8A-4147-A177-3AD203B41FA5}">
                      <a16:colId xmlns:a16="http://schemas.microsoft.com/office/drawing/2014/main" val="2564261692"/>
                    </a:ext>
                  </a:extLst>
                </a:gridCol>
                <a:gridCol w="1212735">
                  <a:extLst>
                    <a:ext uri="{9D8B030D-6E8A-4147-A177-3AD203B41FA5}">
                      <a16:colId xmlns:a16="http://schemas.microsoft.com/office/drawing/2014/main" val="918775992"/>
                    </a:ext>
                  </a:extLst>
                </a:gridCol>
              </a:tblGrid>
              <a:tr h="225155">
                <a:tc>
                  <a:txBody>
                    <a:bodyPr/>
                    <a:lstStyle/>
                    <a:p>
                      <a:r>
                        <a:rPr lang="en-US" sz="800" dirty="0"/>
                        <a:t>Specific</a:t>
                      </a:r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Measurable</a:t>
                      </a:r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Attainable</a:t>
                      </a:r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Realistic</a:t>
                      </a:r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Timely</a:t>
                      </a:r>
                    </a:p>
                  </a:txBody>
                  <a:tcPr marL="31415" marR="31415" marT="15708" marB="15708"/>
                </a:tc>
                <a:extLst>
                  <a:ext uri="{0D108BD9-81ED-4DB2-BD59-A6C34878D82A}">
                    <a16:rowId xmlns:a16="http://schemas.microsoft.com/office/drawing/2014/main" val="3274332013"/>
                  </a:ext>
                </a:extLst>
              </a:tr>
              <a:tr h="1880712">
                <a:tc>
                  <a:txBody>
                    <a:bodyPr/>
                    <a:lstStyle/>
                    <a:p>
                      <a:r>
                        <a:rPr lang="en-US" sz="1400" dirty="0"/>
                        <a:t>My main goal is to improve my public speaking, fear of failure and lack of focus.</a:t>
                      </a:r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It is measurable because I have set up my goal and objective   to precisely focus in these areas.</a:t>
                      </a:r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I will use my personal skills and the knowledge that I have acquired through learning Academic and Employability skills to improve my Public speaking. </a:t>
                      </a:r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Yes, it is realistic because during my lessons I asked questions and express my point of view in the discussion.</a:t>
                      </a:r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I will achieve this goal by the end of this course.</a:t>
                      </a:r>
                    </a:p>
                  </a:txBody>
                  <a:tcPr marL="31415" marR="31415" marT="15708" marB="15708"/>
                </a:tc>
                <a:extLst>
                  <a:ext uri="{0D108BD9-81ED-4DB2-BD59-A6C34878D82A}">
                    <a16:rowId xmlns:a16="http://schemas.microsoft.com/office/drawing/2014/main" val="1373863594"/>
                  </a:ext>
                </a:extLst>
              </a:tr>
              <a:tr h="225155"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extLst>
                  <a:ext uri="{0D108BD9-81ED-4DB2-BD59-A6C34878D82A}">
                    <a16:rowId xmlns:a16="http://schemas.microsoft.com/office/drawing/2014/main" val="2841842277"/>
                  </a:ext>
                </a:extLst>
              </a:tr>
              <a:tr h="225155"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extLst>
                  <a:ext uri="{0D108BD9-81ED-4DB2-BD59-A6C34878D82A}">
                    <a16:rowId xmlns:a16="http://schemas.microsoft.com/office/drawing/2014/main" val="1767133048"/>
                  </a:ext>
                </a:extLst>
              </a:tr>
              <a:tr h="225155"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extLst>
                  <a:ext uri="{0D108BD9-81ED-4DB2-BD59-A6C34878D82A}">
                    <a16:rowId xmlns:a16="http://schemas.microsoft.com/office/drawing/2014/main" val="1721080646"/>
                  </a:ext>
                </a:extLst>
              </a:tr>
              <a:tr h="225155"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extLst>
                  <a:ext uri="{0D108BD9-81ED-4DB2-BD59-A6C34878D82A}">
                    <a16:rowId xmlns:a16="http://schemas.microsoft.com/office/drawing/2014/main" val="2192100331"/>
                  </a:ext>
                </a:extLst>
              </a:tr>
              <a:tr h="225155"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extLst>
                  <a:ext uri="{0D108BD9-81ED-4DB2-BD59-A6C34878D82A}">
                    <a16:rowId xmlns:a16="http://schemas.microsoft.com/office/drawing/2014/main" val="2868107590"/>
                  </a:ext>
                </a:extLst>
              </a:tr>
              <a:tr h="662220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tc>
                  <a:txBody>
                    <a:bodyPr/>
                    <a:lstStyle/>
                    <a:p>
                      <a:endParaRPr lang="en-US" sz="800"/>
                    </a:p>
                  </a:txBody>
                  <a:tcPr marL="31415" marR="31415" marT="15708" marB="15708"/>
                </a:tc>
                <a:extLst>
                  <a:ext uri="{0D108BD9-81ED-4DB2-BD59-A6C34878D82A}">
                    <a16:rowId xmlns:a16="http://schemas.microsoft.com/office/drawing/2014/main" val="4177236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28969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E3A39-C4DF-E87B-3FD4-90F5435B2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0541" y="1450259"/>
            <a:ext cx="3753599" cy="144215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2300" dirty="0">
                <a:cs typeface="Calibri Light"/>
              </a:rPr>
              <a:t> </a:t>
            </a:r>
            <a:r>
              <a:rPr lang="en-US" sz="2300" u="sng" dirty="0">
                <a:cs typeface="Calibri Light"/>
              </a:rPr>
              <a:t>EMPLOYABILITY SKILLS THAT I NEED TO IMPROVE IN HUMAN RESOURCE MANAGEMENT(HRM):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C6BB040C-5A64-78CB-A54B-0BE5F7EE881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667" r="-2" b="-2"/>
          <a:stretch/>
        </p:blipFill>
        <p:spPr>
          <a:xfrm>
            <a:off x="646532" y="1447799"/>
            <a:ext cx="6493910" cy="457200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129BE-2FC8-40E7-9893-D3F1DB3B5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9312" y="3072385"/>
            <a:ext cx="3754987" cy="294741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buFont typeface="Arial" charset="2"/>
              <a:buChar char="•"/>
            </a:pPr>
            <a:r>
              <a:rPr lang="en-US" sz="1500">
                <a:cs typeface="Calibri"/>
              </a:rPr>
              <a:t>Communication skills</a:t>
            </a:r>
          </a:p>
          <a:p>
            <a:pPr>
              <a:lnSpc>
                <a:spcPct val="90000"/>
              </a:lnSpc>
              <a:buClr>
                <a:srgbClr val="8AD0D6"/>
              </a:buClr>
              <a:buFont typeface="Arial" charset="2"/>
              <a:buChar char="•"/>
            </a:pPr>
            <a:r>
              <a:rPr lang="en-US" sz="1500">
                <a:cs typeface="Calibri"/>
              </a:rPr>
              <a:t>Organization skills</a:t>
            </a:r>
          </a:p>
          <a:p>
            <a:pPr>
              <a:lnSpc>
                <a:spcPct val="90000"/>
              </a:lnSpc>
              <a:buClr>
                <a:srgbClr val="8AD0D6"/>
              </a:buClr>
              <a:buFont typeface="Arial" charset="2"/>
              <a:buChar char="•"/>
            </a:pPr>
            <a:r>
              <a:rPr lang="en-US" sz="1500">
                <a:cs typeface="Calibri"/>
              </a:rPr>
              <a:t>Decision-making skills</a:t>
            </a:r>
          </a:p>
          <a:p>
            <a:pPr>
              <a:lnSpc>
                <a:spcPct val="90000"/>
              </a:lnSpc>
              <a:buClr>
                <a:srgbClr val="8AD0D6"/>
              </a:buClr>
              <a:buFont typeface="Arial" charset="2"/>
              <a:buChar char="•"/>
            </a:pPr>
            <a:r>
              <a:rPr lang="en-US" sz="1500">
                <a:cs typeface="Calibri"/>
              </a:rPr>
              <a:t>Training and developmental skills</a:t>
            </a:r>
          </a:p>
          <a:p>
            <a:pPr marL="0" indent="0">
              <a:lnSpc>
                <a:spcPct val="90000"/>
              </a:lnSpc>
              <a:buClr>
                <a:srgbClr val="8AD0D6"/>
              </a:buClr>
              <a:buNone/>
            </a:pPr>
            <a:endParaRPr lang="en-US" sz="1500">
              <a:cs typeface="Calibri"/>
            </a:endParaRPr>
          </a:p>
          <a:p>
            <a:pPr marL="0" indent="0">
              <a:lnSpc>
                <a:spcPct val="90000"/>
              </a:lnSpc>
              <a:buClr>
                <a:srgbClr val="8AD0D6"/>
              </a:buClr>
              <a:buNone/>
            </a:pPr>
            <a:endParaRPr lang="en-US" sz="1500">
              <a:cs typeface="Calibri"/>
            </a:endParaRPr>
          </a:p>
          <a:p>
            <a:pPr>
              <a:lnSpc>
                <a:spcPct val="90000"/>
              </a:lnSpc>
              <a:buClr>
                <a:srgbClr val="8AD0D6"/>
              </a:buClr>
              <a:buFont typeface="Arial" charset="2"/>
              <a:buChar char="•"/>
            </a:pPr>
            <a:endParaRPr lang="en-US" sz="1500">
              <a:cs typeface="Calibri"/>
            </a:endParaRPr>
          </a:p>
          <a:p>
            <a:pPr marL="0" indent="0">
              <a:lnSpc>
                <a:spcPct val="90000"/>
              </a:lnSpc>
              <a:buClr>
                <a:srgbClr val="8AD0D6"/>
              </a:buClr>
              <a:buNone/>
            </a:pPr>
            <a:r>
              <a:rPr lang="en-US" sz="1500">
                <a:cs typeface="Calibri"/>
              </a:rPr>
              <a:t>(https://www.tpresume.com)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F651E5-46CF-BBAB-697F-98DDDF61E21C}"/>
              </a:ext>
            </a:extLst>
          </p:cNvPr>
          <p:cNvSpPr txBox="1"/>
          <p:nvPr/>
        </p:nvSpPr>
        <p:spPr>
          <a:xfrm flipV="1">
            <a:off x="4724400" y="1325296"/>
            <a:ext cx="364374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4362A3-32F7-6CB4-8968-A75827E8EB09}"/>
              </a:ext>
            </a:extLst>
          </p:cNvPr>
          <p:cNvSpPr txBox="1"/>
          <p:nvPr/>
        </p:nvSpPr>
        <p:spPr>
          <a:xfrm>
            <a:off x="4580126" y="5819745"/>
            <a:ext cx="2560316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30551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34CBD2-6899-5709-FCE0-28E2932BA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u="sng">
                <a:solidFill>
                  <a:srgbClr val="EBEBEB"/>
                </a:solidFill>
                <a:cs typeface="Calibri Light"/>
              </a:rPr>
              <a:t>SKILLS EMLPOYERS ARE LOOKING INTO: 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9526B00A-E210-1D56-DAE4-025F5CC86A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1670956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97550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0EB084-358E-A659-9BF9-0314F1F4F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r>
              <a:rPr lang="en-US"/>
              <a:t>CURRENT TRENDS</a:t>
            </a:r>
          </a:p>
        </p:txBody>
      </p:sp>
      <p:sp>
        <p:nvSpPr>
          <p:cNvPr id="20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Hologram from iPad">
            <a:extLst>
              <a:ext uri="{FF2B5EF4-FFF2-40B4-BE49-F238E27FC236}">
                <a16:creationId xmlns:a16="http://schemas.microsoft.com/office/drawing/2014/main" id="{3C3CE77D-7052-3C60-4044-362E0F0C908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194" r="31401" b="-1"/>
          <a:stretch/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069AE6-B618-3D1A-C60E-08DC4C4E40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4638903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2"/>
              <a:buChar char="•"/>
            </a:pPr>
            <a:r>
              <a:rPr lang="en-US" dirty="0"/>
              <a:t>According to research ''by 2025 the Human Resource Management will have been able to use technology and people analytics to move towards thought-leadership.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US" dirty="0"/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US" dirty="0"/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US" dirty="0"/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US" dirty="0"/>
          </a:p>
          <a:p>
            <a:pPr marL="0" indent="0">
              <a:buClr>
                <a:srgbClr val="8AD0D6"/>
              </a:buClr>
              <a:buNone/>
            </a:pPr>
            <a:r>
              <a:rPr lang="en-US" dirty="0"/>
              <a:t>(https://asanify.com</a:t>
            </a:r>
          </a:p>
        </p:txBody>
      </p:sp>
    </p:spTree>
    <p:extLst>
      <p:ext uri="{BB962C8B-B14F-4D97-AF65-F5344CB8AC3E}">
        <p14:creationId xmlns:p14="http://schemas.microsoft.com/office/powerpoint/2010/main" val="37830348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3">
            <a:extLst>
              <a:ext uri="{FF2B5EF4-FFF2-40B4-BE49-F238E27FC236}">
                <a16:creationId xmlns:a16="http://schemas.microsoft.com/office/drawing/2014/main" id="{DDBA86CC-34C3-43C1-B328-62490FE69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ED1915-CFA3-7681-AC10-D0900987F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US" sz="3900">
                <a:solidFill>
                  <a:schemeClr val="tx1"/>
                </a:solidFill>
                <a:cs typeface="Calibri Light"/>
              </a:rPr>
              <a:t>CONCLUSION</a:t>
            </a:r>
            <a:endParaRPr lang="en-US" sz="3900">
              <a:solidFill>
                <a:schemeClr val="tx1"/>
              </a:solidFill>
            </a:endParaRPr>
          </a:p>
        </p:txBody>
      </p:sp>
      <p:sp>
        <p:nvSpPr>
          <p:cNvPr id="23" name="Rectangle 15">
            <a:extLst>
              <a:ext uri="{FF2B5EF4-FFF2-40B4-BE49-F238E27FC236}">
                <a16:creationId xmlns:a16="http://schemas.microsoft.com/office/drawing/2014/main" id="{9CF4C9D6-90BC-48A0-91E8-0F0373CA1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83B84-A94D-E702-0BF4-F940C57F6A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9164" y="1645920"/>
            <a:ext cx="6294448" cy="44708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In conclusion, after finishing my degree, my aim is to become Human Resource Manager, and I believe all  points I mentioned and the skills that I learned in this presentation will help me achieve a career in Management Industry.</a:t>
            </a:r>
          </a:p>
        </p:txBody>
      </p:sp>
    </p:spTree>
    <p:extLst>
      <p:ext uri="{BB962C8B-B14F-4D97-AF65-F5344CB8AC3E}">
        <p14:creationId xmlns:p14="http://schemas.microsoft.com/office/powerpoint/2010/main" val="28575391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35A00-AD8F-6F59-5B9D-EEADE767F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8944648" cy="595398"/>
          </a:xfrm>
        </p:spPr>
        <p:txBody>
          <a:bodyPr/>
          <a:lstStyle/>
          <a:p>
            <a:r>
              <a:rPr lang="en-US" sz="2000" dirty="0">
                <a:cs typeface="Calibri Light"/>
              </a:rPr>
              <a:t>REFERENCES</a:t>
            </a:r>
            <a:endParaRPr lang="en-US" sz="2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4F8ED-AF5F-B98B-6D76-36B06B2972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369" y="2354842"/>
            <a:ext cx="9363484" cy="38935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>
              <a:buClr>
                <a:srgbClr val="8AD0D6"/>
              </a:buClr>
            </a:pPr>
            <a:endParaRPr lang="en-US"/>
          </a:p>
          <a:p>
            <a:pPr>
              <a:buClr>
                <a:srgbClr val="8AD0D6"/>
              </a:buClr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AB9A75-2993-308B-C81C-CFD51115AE24}"/>
              </a:ext>
            </a:extLst>
          </p:cNvPr>
          <p:cNvSpPr txBox="1"/>
          <p:nvPr/>
        </p:nvSpPr>
        <p:spPr>
          <a:xfrm rot="-10800000" flipV="1">
            <a:off x="756249" y="2796249"/>
            <a:ext cx="6668219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/>
          </a:p>
          <a:p>
            <a:r>
              <a:rPr lang="en-US" dirty="0">
                <a:hlinkClick r:id="rId2"/>
              </a:rPr>
              <a:t>(https://www.tpresume.com)</a:t>
            </a:r>
          </a:p>
          <a:p>
            <a:r>
              <a:rPr lang="en-US" dirty="0">
                <a:hlinkClick r:id="rId3"/>
              </a:rPr>
              <a:t>(https://newmanu.edu)</a:t>
            </a:r>
          </a:p>
          <a:p>
            <a:r>
              <a:rPr lang="en-US" dirty="0">
                <a:hlinkClick r:id="rId4"/>
              </a:rPr>
              <a:t>(https://asanify.com)</a:t>
            </a:r>
          </a:p>
          <a:p>
            <a:r>
              <a:rPr lang="en-US" dirty="0">
                <a:hlinkClick r:id="rId5"/>
              </a:rPr>
              <a:t>(https://s3-us-west-2.amazonaws.com)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90185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BrushVTI">
  <a:themeElements>
    <a:clrScheme name="AnalogousFromDarkSeedLeftStep">
      <a:dk1>
        <a:srgbClr val="000000"/>
      </a:dk1>
      <a:lt1>
        <a:srgbClr val="FFFFFF"/>
      </a:lt1>
      <a:dk2>
        <a:srgbClr val="223C26"/>
      </a:dk2>
      <a:lt2>
        <a:srgbClr val="E8E2E2"/>
      </a:lt2>
      <a:accent1>
        <a:srgbClr val="46AEB3"/>
      </a:accent1>
      <a:accent2>
        <a:srgbClr val="3BB185"/>
      </a:accent2>
      <a:accent3>
        <a:srgbClr val="48B65F"/>
      </a:accent3>
      <a:accent4>
        <a:srgbClr val="53B13B"/>
      </a:accent4>
      <a:accent5>
        <a:srgbClr val="86AE44"/>
      </a:accent5>
      <a:accent6>
        <a:srgbClr val="A9A438"/>
      </a:accent6>
      <a:hlink>
        <a:srgbClr val="5B8E2F"/>
      </a:hlink>
      <a:folHlink>
        <a:srgbClr val="7F7F7F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2" baseType="lpstr">
      <vt:lpstr>Ion</vt:lpstr>
      <vt:lpstr>BrushVTI</vt:lpstr>
      <vt:lpstr>ALALYSISING EMPLOYABILITY SKILLS</vt:lpstr>
      <vt:lpstr>TABLE OF CONTENT</vt:lpstr>
      <vt:lpstr>INTRODUCTION</vt:lpstr>
      <vt:lpstr>SWOT ANALYSIS</vt:lpstr>
      <vt:lpstr>PERSONAL DEVELOPMENT PLAN</vt:lpstr>
      <vt:lpstr> EMPLOYABILITY SKILLS THAT I NEED TO IMPROVE IN HUMAN RESOURCE MANAGEMENT(HRM):</vt:lpstr>
      <vt:lpstr>SKILLS EMLPOYERS ARE LOOKING INTO: </vt:lpstr>
      <vt:lpstr>CURRENT TRENDS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Stephen Choik</cp:lastModifiedBy>
  <cp:revision>1035</cp:revision>
  <dcterms:created xsi:type="dcterms:W3CDTF">2022-03-03T14:30:24Z</dcterms:created>
  <dcterms:modified xsi:type="dcterms:W3CDTF">2022-04-18T10:43:23Z</dcterms:modified>
</cp:coreProperties>
</file>