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3"/>
  </p:sldMasterIdLst>
  <p:notesMasterIdLst>
    <p:notesMasterId r:id="rId16"/>
  </p:notesMasterIdLst>
  <p:sldIdLst>
    <p:sldId id="256" r:id="rId4"/>
    <p:sldId id="258" r:id="rId5"/>
    <p:sldId id="260" r:id="rId6"/>
    <p:sldId id="261" r:id="rId7"/>
    <p:sldId id="262" r:id="rId8"/>
    <p:sldId id="268" r:id="rId9"/>
    <p:sldId id="264" r:id="rId10"/>
    <p:sldId id="266" r:id="rId11"/>
    <p:sldId id="263" r:id="rId12"/>
    <p:sldId id="257" r:id="rId13"/>
    <p:sldId id="267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hill Morgan" initials="PM" lastIdx="1" clrIdx="0">
    <p:extLst>
      <p:ext uri="{19B8F6BF-5375-455C-9EA6-DF929625EA0E}">
        <p15:presenceInfo xmlns:p15="http://schemas.microsoft.com/office/powerpoint/2012/main" userId="e93046890240587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12-29T11:53:16.26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D84AB-39DF-4816-A140-4DC520E82BF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8BF3E-CD61-4962-9BEA-AD6946B61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8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0B350B-CDFA-4788-AF52-0E4E86B925D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795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014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0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18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5" Type="http://schemas.openxmlformats.org/officeDocument/2006/relationships/tags" Target="../tags/tag2.xml"/><Relationship Id="rId4" Type="http://schemas.openxmlformats.org/officeDocument/2006/relationships/customXml" Target="../../customXml/item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2856561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hyperlink" Target="http://bmchealthservres.biomedcentral.com/articles/10.1186/1472-6963-10-92%20Accessed%2021/09/2016" TargetMode="External"/><Relationship Id="rId4" Type="http://schemas.openxmlformats.org/officeDocument/2006/relationships/hyperlink" Target="http://www.campusforcommunities.com/tools/facilitative-tools/item/including-everyone-definitions-and-types-of-hard-to-reach-commu-n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Reminder…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Hard to Reach Groups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81304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Notion of: Hard to Reach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4060" y="2880068"/>
            <a:ext cx="10515600" cy="3706495"/>
          </a:xfrm>
        </p:spPr>
        <p:txBody>
          <a:bodyPr>
            <a:noAutofit/>
          </a:bodyPr>
          <a:lstStyle/>
          <a:p>
            <a:r>
              <a:rPr lang="en-GB" sz="2800" dirty="0" smtClean="0"/>
              <a:t>The notion 'hard to reach' is a contested and ambiguous term that is commonly used within the spheres of social care and health, especially in discourse around health and social inequalities. There is a need to address health inequalities and to engage in services the marginalized and socially excluded sectors of society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8508334" y="5713764"/>
            <a:ext cx="3356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(Flanagan &amp; Hancock, 2101)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00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Group Work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Task:</a:t>
            </a:r>
          </a:p>
          <a:p>
            <a:r>
              <a:rPr lang="en-GB" dirty="0" smtClean="0"/>
              <a:t>In your groups list Five ‘Hard to Reach Groups’ </a:t>
            </a:r>
          </a:p>
          <a:p>
            <a:r>
              <a:rPr lang="en-GB" b="1" dirty="0" smtClean="0"/>
              <a:t>Then </a:t>
            </a:r>
          </a:p>
          <a:p>
            <a:r>
              <a:rPr lang="en-GB" dirty="0" smtClean="0"/>
              <a:t>From a Government spending perspective decide which group should receive the highest priority and highest level of spending. </a:t>
            </a:r>
          </a:p>
          <a:p>
            <a:r>
              <a:rPr lang="en-GB" b="1" dirty="0" smtClean="0"/>
              <a:t>As a group </a:t>
            </a:r>
            <a:r>
              <a:rPr lang="en-GB" dirty="0" smtClean="0"/>
              <a:t>justify and explain your reasoning to the wider class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13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Groups: Disadvantaged socially and economically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Those on low incomes</a:t>
            </a:r>
          </a:p>
          <a:p>
            <a:r>
              <a:rPr lang="en-GB" dirty="0" smtClean="0"/>
              <a:t>Individuals with physical, mental and sensory disabilities</a:t>
            </a:r>
          </a:p>
          <a:p>
            <a:r>
              <a:rPr lang="en-GB" dirty="0" smtClean="0"/>
              <a:t>Indigenous and Aboriginal people</a:t>
            </a:r>
          </a:p>
          <a:p>
            <a:r>
              <a:rPr lang="en-GB" dirty="0" smtClean="0"/>
              <a:t>Young people</a:t>
            </a:r>
          </a:p>
          <a:p>
            <a:r>
              <a:rPr lang="en-GB" dirty="0" smtClean="0"/>
              <a:t>Elderly people</a:t>
            </a:r>
          </a:p>
          <a:p>
            <a:r>
              <a:rPr lang="en-GB" dirty="0" smtClean="0"/>
              <a:t>New immigrants and citizens with diverse cultural and linguistic backgrounds</a:t>
            </a:r>
          </a:p>
          <a:p>
            <a:r>
              <a:rPr lang="en-GB" dirty="0" smtClean="0"/>
              <a:t>Homeless people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At risk children and youth</a:t>
            </a:r>
          </a:p>
          <a:p>
            <a:r>
              <a:rPr lang="en-GB" dirty="0" smtClean="0"/>
              <a:t>People with addictions</a:t>
            </a:r>
          </a:p>
          <a:p>
            <a:r>
              <a:rPr lang="en-GB" dirty="0" smtClean="0"/>
              <a:t>Sex workers</a:t>
            </a:r>
          </a:p>
          <a:p>
            <a:r>
              <a:rPr lang="en-GB" dirty="0" smtClean="0"/>
              <a:t>Unskilled and semi-skilled workers</a:t>
            </a:r>
          </a:p>
          <a:p>
            <a:r>
              <a:rPr lang="en-GB" dirty="0" smtClean="0"/>
              <a:t>Single parents</a:t>
            </a:r>
          </a:p>
          <a:p>
            <a:r>
              <a:rPr lang="en-GB" dirty="0" smtClean="0"/>
              <a:t>Long-term unemployed</a:t>
            </a:r>
          </a:p>
          <a:p>
            <a:r>
              <a:rPr lang="en-GB" dirty="0" smtClean="0"/>
              <a:t>People with literacy and numeracy needs</a:t>
            </a:r>
          </a:p>
          <a:p>
            <a:r>
              <a:rPr lang="en-GB" dirty="0" smtClean="0"/>
              <a:t>Ex-offenders and probation clients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930640" y="5775437"/>
            <a:ext cx="2575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(Brackertz </a:t>
            </a:r>
            <a:r>
              <a:rPr lang="en-GB" i="1" dirty="0" smtClean="0"/>
              <a:t>et al</a:t>
            </a:r>
            <a:r>
              <a:rPr lang="en-GB" dirty="0" smtClean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240693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</a:t>
            </a:r>
            <a:r>
              <a:rPr lang="en-GB" dirty="0" smtClean="0"/>
              <a:t>ifestyle and Occupation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48882"/>
            <a:ext cx="10515600" cy="3935095"/>
          </a:xfrm>
        </p:spPr>
        <p:txBody>
          <a:bodyPr/>
          <a:lstStyle/>
          <a:p>
            <a:r>
              <a:rPr lang="en-GB" dirty="0" smtClean="0"/>
              <a:t>The 'time poor': people who are in full-time work and/or work outside the community</a:t>
            </a:r>
          </a:p>
          <a:p>
            <a:r>
              <a:rPr lang="en-GB" dirty="0" smtClean="0"/>
              <a:t>Renters</a:t>
            </a:r>
          </a:p>
          <a:p>
            <a:r>
              <a:rPr lang="en-GB" dirty="0" smtClean="0"/>
              <a:t>Business owners that are considered to be time poor</a:t>
            </a:r>
          </a:p>
          <a:p>
            <a:r>
              <a:rPr lang="en-GB" dirty="0" smtClean="0"/>
              <a:t>Rural populations</a:t>
            </a:r>
          </a:p>
          <a:p>
            <a:r>
              <a:rPr lang="en-GB" dirty="0" smtClean="0"/>
              <a:t>Groups of people (in particular, those who are asked to regularly respond to surveys) who are becoming 'over-consulted' and increasingly reluctant to participate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322349" y="5994511"/>
            <a:ext cx="2674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(Brackertz </a:t>
            </a:r>
            <a:r>
              <a:rPr lang="en-GB" i="1" dirty="0" smtClean="0"/>
              <a:t>et al</a:t>
            </a:r>
            <a:r>
              <a:rPr lang="en-GB" dirty="0" smtClean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47108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Labelling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651571"/>
          </a:xfrm>
        </p:spPr>
        <p:txBody>
          <a:bodyPr>
            <a:noAutofit/>
          </a:bodyPr>
          <a:lstStyle/>
          <a:p>
            <a:r>
              <a:rPr lang="en-GB" sz="2400" cap="none" dirty="0" smtClean="0"/>
              <a:t>The "hard-to-reach" label has been applied to many different audiences. </a:t>
            </a:r>
          </a:p>
          <a:p>
            <a:r>
              <a:rPr lang="en-GB" sz="2400" cap="none" dirty="0" smtClean="0"/>
              <a:t>E.G.</a:t>
            </a:r>
          </a:p>
          <a:p>
            <a:r>
              <a:rPr lang="en-GB" sz="2400" cap="none" dirty="0" smtClean="0"/>
              <a:t>Persons who have a low socioeconomic status (SES), members of ethnic minorities, and persons who have a low level of literacy often are tagged as ‘"hard-to-reach”’</a:t>
            </a:r>
          </a:p>
          <a:p>
            <a:r>
              <a:rPr lang="en-GB" sz="2400" cap="none" dirty="0" smtClean="0">
                <a:solidFill>
                  <a:srgbClr val="FF0000"/>
                </a:solidFill>
              </a:rPr>
              <a:t>Top Tip read up on ‘labelling theory’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endParaRPr lang="en-GB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GB" sz="2400" cap="none" dirty="0" smtClean="0"/>
              <a:t>(Freimuth &amp; Mettger, 1990)</a:t>
            </a:r>
            <a:endParaRPr lang="en-GB" sz="2400" cap="none" dirty="0"/>
          </a:p>
        </p:txBody>
      </p:sp>
      <p:pic>
        <p:nvPicPr>
          <p:cNvPr id="4" name="tmpE5BA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6.986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69918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‘Hard to Reach’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Lack of trust</a:t>
            </a:r>
          </a:p>
          <a:p>
            <a:pPr lvl="0"/>
            <a:r>
              <a:rPr lang="en-GB" dirty="0"/>
              <a:t>Cultural mistrust or misunderstanding</a:t>
            </a:r>
          </a:p>
          <a:p>
            <a:pPr lvl="0"/>
            <a:r>
              <a:rPr lang="en-GB" dirty="0"/>
              <a:t>Fear of reprisal</a:t>
            </a:r>
          </a:p>
          <a:p>
            <a:pPr lvl="0"/>
            <a:r>
              <a:rPr lang="en-GB" dirty="0"/>
              <a:t>Societal views and stigma</a:t>
            </a:r>
          </a:p>
          <a:p>
            <a:pPr lvl="0"/>
            <a:r>
              <a:rPr lang="en-GB" dirty="0"/>
              <a:t>Financial isolation (can’t afford the support or to get to the support)</a:t>
            </a:r>
          </a:p>
          <a:p>
            <a:pPr lvl="0"/>
            <a:r>
              <a:rPr lang="en-GB" dirty="0"/>
              <a:t>Vulnerability (fear of others)</a:t>
            </a:r>
          </a:p>
          <a:p>
            <a:pPr lvl="0"/>
            <a:r>
              <a:rPr lang="en-GB" dirty="0"/>
              <a:t>Lack of understanding of the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599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‘Hard to Reach’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65439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People in  denial or resistant to change</a:t>
            </a:r>
          </a:p>
          <a:p>
            <a:pPr lvl="0"/>
            <a:r>
              <a:rPr lang="en-GB" dirty="0"/>
              <a:t>Fear of the unknown</a:t>
            </a:r>
          </a:p>
          <a:p>
            <a:pPr lvl="0"/>
            <a:r>
              <a:rPr lang="en-GB" dirty="0"/>
              <a:t>Negative consequences</a:t>
            </a:r>
          </a:p>
          <a:p>
            <a:pPr lvl="0"/>
            <a:r>
              <a:rPr lang="en-GB" dirty="0"/>
              <a:t>Not willing to leave the group</a:t>
            </a:r>
          </a:p>
          <a:p>
            <a:pPr lvl="0"/>
            <a:r>
              <a:rPr lang="en-GB" dirty="0"/>
              <a:t>Acceptance that their behaviour is the norm</a:t>
            </a:r>
          </a:p>
          <a:p>
            <a:pPr lvl="0"/>
            <a:r>
              <a:rPr lang="en-GB" dirty="0"/>
              <a:t>System failure, slipping through the net, post code lottery</a:t>
            </a:r>
          </a:p>
          <a:p>
            <a:pPr lvl="0"/>
            <a:r>
              <a:rPr lang="en-GB" dirty="0"/>
              <a:t>Not perceived as needing help</a:t>
            </a:r>
          </a:p>
          <a:p>
            <a:pPr lvl="0"/>
            <a:r>
              <a:rPr lang="en-GB" dirty="0"/>
              <a:t>Lack of information</a:t>
            </a:r>
          </a:p>
          <a:p>
            <a:pPr lvl="0"/>
            <a:r>
              <a:rPr lang="en-GB" dirty="0"/>
              <a:t>Isolation</a:t>
            </a:r>
          </a:p>
          <a:p>
            <a:pPr lvl="0"/>
            <a:r>
              <a:rPr lang="en-GB" dirty="0"/>
              <a:t>Lack of funding for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018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Are Individuals in these Groups</a:t>
            </a:r>
            <a:br>
              <a:rPr lang="en-GB" dirty="0" smtClean="0"/>
            </a:br>
            <a:r>
              <a:rPr lang="en-GB" dirty="0" smtClean="0"/>
              <a:t> ‘At Risk?’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4157" y="3273624"/>
            <a:ext cx="9601196" cy="7217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What are they at risk of?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614717" y="4687329"/>
            <a:ext cx="45637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rgbClr val="FF0000"/>
                </a:solidFill>
              </a:rPr>
              <a:t>Discuss</a:t>
            </a:r>
            <a:endParaRPr lang="en-GB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3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Task-</a:t>
            </a:r>
            <a:br>
              <a:rPr lang="en-GB" dirty="0" smtClean="0"/>
            </a:br>
            <a:r>
              <a:rPr lang="en-GB" dirty="0" smtClean="0"/>
              <a:t>Group and 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01775"/>
            <a:ext cx="9601196" cy="3318936"/>
          </a:xfrm>
        </p:spPr>
        <p:txBody>
          <a:bodyPr/>
          <a:lstStyle/>
          <a:p>
            <a:r>
              <a:rPr lang="en-GB" dirty="0" smtClean="0"/>
              <a:t>What are the issues you would expect individuals in these groups to face?</a:t>
            </a:r>
          </a:p>
          <a:p>
            <a:r>
              <a:rPr lang="en-GB" dirty="0" smtClean="0"/>
              <a:t>How do you think these individuals are perceived in society?</a:t>
            </a:r>
          </a:p>
          <a:p>
            <a:r>
              <a:rPr lang="en-GB" dirty="0" smtClean="0"/>
              <a:t>What support is available for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010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Point…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Being ‘Hard to Reach’ suggests that somebody is</a:t>
            </a:r>
          </a:p>
          <a:p>
            <a:pPr marL="0" indent="0">
              <a:buNone/>
            </a:pPr>
            <a:r>
              <a:rPr lang="en-GB" i="1" dirty="0">
                <a:solidFill>
                  <a:prstClr val="black"/>
                </a:solidFill>
              </a:rPr>
              <a:t>‘…on the margins of what is considered to be the mainstream of society with a </a:t>
            </a:r>
          </a:p>
          <a:p>
            <a:pPr marL="0" indent="0">
              <a:buNone/>
            </a:pPr>
            <a:r>
              <a:rPr lang="en-GB" i="1" dirty="0">
                <a:solidFill>
                  <a:prstClr val="black"/>
                </a:solidFill>
              </a:rPr>
              <a:t>…sense that the reason for this maybe due to a failure in the system…’</a:t>
            </a:r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(Flanagan &amp; Hancock, 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709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56347" y="1078173"/>
            <a:ext cx="8884692" cy="6402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References: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Flanagan, S.M.  &amp; Hancock, B. (2010</a:t>
            </a:r>
            <a:r>
              <a:rPr lang="en-GB" dirty="0" smtClean="0"/>
              <a:t>) </a:t>
            </a:r>
            <a:r>
              <a:rPr lang="en-GB" i="1" dirty="0" smtClean="0"/>
              <a:t>'Reaching </a:t>
            </a:r>
            <a:r>
              <a:rPr lang="en-GB" i="1" dirty="0"/>
              <a:t>the hard to reach' </a:t>
            </a:r>
            <a:r>
              <a:rPr lang="en-GB" dirty="0"/>
              <a:t>- lessons learned from the VCS (voluntary and community Sector). A qualitative </a:t>
            </a:r>
            <a:r>
              <a:rPr lang="en-GB" dirty="0" smtClean="0"/>
              <a:t>study. Available </a:t>
            </a:r>
            <a:r>
              <a:rPr lang="en-GB" dirty="0" smtClean="0"/>
              <a:t>at: </a:t>
            </a:r>
            <a:r>
              <a:rPr lang="en-GB" u="sng" dirty="0">
                <a:hlinkClick r:id="rId3"/>
              </a:rPr>
              <a:t>https://www.ncbi.nlm.nih.gov/pmc/articles/PMC2856561</a:t>
            </a:r>
            <a:r>
              <a:rPr lang="en-GB" u="sng" dirty="0" smtClean="0">
                <a:hlinkClick r:id="rId3"/>
              </a:rPr>
              <a:t>/</a:t>
            </a:r>
            <a:r>
              <a:rPr lang="en-GB" dirty="0" smtClean="0"/>
              <a:t>   </a:t>
            </a:r>
            <a:r>
              <a:rPr lang="en-GB" dirty="0" smtClean="0"/>
              <a:t>(Accessed : 29 December 2016).</a:t>
            </a:r>
            <a:endParaRPr lang="en-GB" dirty="0" smtClean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Brackertz, N., Zwart, I. Meredyth, D. and Ralston, L. (2004) </a:t>
            </a:r>
            <a:r>
              <a:rPr lang="en-GB" i="1" dirty="0"/>
              <a:t>Community Consultation and the 'Hard to Reach': </a:t>
            </a:r>
            <a:r>
              <a:rPr lang="en-GB" dirty="0"/>
              <a:t>Concepts</a:t>
            </a:r>
            <a:r>
              <a:rPr lang="en-GB" i="1" dirty="0"/>
              <a:t> and Practice in Victorian Local</a:t>
            </a:r>
            <a:r>
              <a:rPr lang="en-GB" dirty="0"/>
              <a:t>. Institute for Social Research, Swinburne University of Technology: Victoria </a:t>
            </a:r>
            <a:r>
              <a:rPr lang="en-GB" dirty="0" smtClean="0"/>
              <a:t>Australia. Available </a:t>
            </a:r>
            <a:r>
              <a:rPr lang="en-GB" dirty="0" smtClean="0"/>
              <a:t>at: </a:t>
            </a:r>
            <a:r>
              <a:rPr lang="en-GB" u="sng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www.campusforcommunities.com/tools/facilitative-tools/item/including-everyone-definitions-and-types-of-hard-to-reach-commu-nities</a:t>
            </a:r>
            <a:r>
              <a:rPr lang="en-GB" dirty="0" smtClean="0"/>
              <a:t> (Accessed: 29 October 2016).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Flanagan, S.M. &amp; Hancock, </a:t>
            </a:r>
            <a:r>
              <a:rPr lang="en-GB" dirty="0" smtClean="0"/>
              <a:t>B. </a:t>
            </a:r>
            <a:r>
              <a:rPr lang="en-GB" dirty="0"/>
              <a:t>(2010) 'Reaching the hard to reach' - lessons learned from the VCS (voluntary and community </a:t>
            </a:r>
            <a:r>
              <a:rPr lang="en-GB" dirty="0" smtClean="0"/>
              <a:t>Sector):A </a:t>
            </a:r>
            <a:r>
              <a:rPr lang="en-GB" dirty="0"/>
              <a:t>qualitative study. Available </a:t>
            </a:r>
            <a:r>
              <a:rPr lang="en-GB" dirty="0" smtClean="0"/>
              <a:t>at: </a:t>
            </a:r>
            <a:r>
              <a:rPr lang="en-GB" dirty="0">
                <a:hlinkClick r:id="rId5"/>
              </a:rPr>
              <a:t>http://bmchealthservres.biomedcentral.com/articles/10.1186/1472-6963-10-92 </a:t>
            </a:r>
            <a:r>
              <a:rPr lang="en-GB" dirty="0" smtClean="0"/>
              <a:t>(Accessed: 21 October 2017).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 smtClean="0"/>
              <a:t>Freimuth</a:t>
            </a:r>
            <a:r>
              <a:rPr lang="en-GB" dirty="0"/>
              <a:t>, V.S. &amp; </a:t>
            </a:r>
            <a:r>
              <a:rPr lang="en-GB" dirty="0" err="1"/>
              <a:t>Mettger</a:t>
            </a:r>
            <a:r>
              <a:rPr lang="en-GB" dirty="0"/>
              <a:t>, W (1990) </a:t>
            </a:r>
            <a:r>
              <a:rPr lang="en-GB" dirty="0" smtClean="0"/>
              <a:t>‘Public </a:t>
            </a:r>
            <a:r>
              <a:rPr lang="en-GB" dirty="0"/>
              <a:t>Health </a:t>
            </a:r>
            <a:r>
              <a:rPr lang="en-GB" dirty="0" smtClean="0"/>
              <a:t>Rep’. </a:t>
            </a:r>
            <a:r>
              <a:rPr lang="en-GB" dirty="0"/>
              <a:t>1990 May-Jun; 105(3): 232–238. </a:t>
            </a:r>
            <a:r>
              <a:rPr lang="en-GB" i="1" dirty="0"/>
              <a:t>Is there a hard-to-reach audience?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5123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100DCB7-8D9C-4B17-A975-BBEAB7907FEB}"/>
  <p:tag name="ATHENA.CUSTOMXMLCONTENT" val="&lt;?xml version=&quot;1.0&quot;?&gt;&lt;athena xmlns=&quot;http://schemas.microsoft.com/edu/athena&quot; version=&quot;0.1.3517.0&quot;&gt;&lt;timings duration=&quot;51279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882DE711-B7CF-4D92-9E97-BE9C6E8C265F}"/>
  <p:tag name="ATHENA.CUSTOMXMLCONTENT" val="&lt;?xml version=&quot;1.0&quot;?&gt;&lt;athena xmlns=&quot;http://schemas.microsoft.com/edu/athena&quot; version=&quot;0.1.3517.0&quot;&gt;&lt;media streamable=&quot;true&quot; recordStart=&quot;0&quot; recordEnd=&quot;51279&quot; recordLength=&quot;51295&quot; audioOnly=&quot;true&quot;/&gt;&lt;/athena&gt;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athena xmlns="http://schemas.microsoft.com/edu/athena" version="0.1.3517.0">
  <media streamable="true" recordStart="0" recordEnd="51279" recordLength="51295" audioOnly="true"/>
</athena>
</file>

<file path=customXml/item2.xml><?xml version="1.0" encoding="utf-8"?>
<athena xmlns="http://schemas.microsoft.com/edu/athena" version="0.1.3517.0">
  <timings duration="51279"/>
</athena>
</file>

<file path=customXml/itemProps1.xml><?xml version="1.0" encoding="utf-8"?>
<ds:datastoreItem xmlns:ds="http://schemas.openxmlformats.org/officeDocument/2006/customXml" ds:itemID="{34E91025-0F0B-439B-B60B-A9D3D153E4DD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D7B3B910-D68C-4C48-996B-74E9A50C74AF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31</TotalTime>
  <Words>715</Words>
  <Application>Microsoft Office PowerPoint</Application>
  <PresentationFormat>Widescreen</PresentationFormat>
  <Paragraphs>80</Paragraphs>
  <Slides>12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Garamond</vt:lpstr>
      <vt:lpstr>Organic</vt:lpstr>
      <vt:lpstr>A Reminder…</vt:lpstr>
      <vt:lpstr>The Notion of: Hard to Reach</vt:lpstr>
      <vt:lpstr>Group Work Task</vt:lpstr>
      <vt:lpstr>Groups: Disadvantaged socially and economically</vt:lpstr>
      <vt:lpstr>Lifestyle and Occupation</vt:lpstr>
      <vt:lpstr>Labelling</vt:lpstr>
      <vt:lpstr>Characteristics of ‘Hard to Reach’ </vt:lpstr>
      <vt:lpstr>Characteristics of ‘Hard to Reach’ </vt:lpstr>
      <vt:lpstr>Are Individuals in these Groups  ‘At Risk?’</vt:lpstr>
      <vt:lpstr>Task- Group and Class Discussion</vt:lpstr>
      <vt:lpstr>Key Point…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Reminder…</dc:title>
  <dc:creator>Joanne Davies (Yr Athrofa)</dc:creator>
  <cp:lastModifiedBy>Joanne Davies (Yr Athrofa)</cp:lastModifiedBy>
  <cp:revision>5</cp:revision>
  <dcterms:created xsi:type="dcterms:W3CDTF">2019-11-19T07:40:26Z</dcterms:created>
  <dcterms:modified xsi:type="dcterms:W3CDTF">2019-11-19T08:11:52Z</dcterms:modified>
</cp:coreProperties>
</file>