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1"/>
  </p:notesMasterIdLst>
  <p:sldIdLst>
    <p:sldId id="257" r:id="rId2"/>
    <p:sldId id="258" r:id="rId3"/>
    <p:sldId id="259" r:id="rId4"/>
    <p:sldId id="260" r:id="rId5"/>
    <p:sldId id="261" r:id="rId6"/>
    <p:sldId id="262" r:id="rId7"/>
    <p:sldId id="264" r:id="rId8"/>
    <p:sldId id="265" r:id="rId9"/>
    <p:sldId id="266" r:id="rId10"/>
    <p:sldId id="273" r:id="rId11"/>
    <p:sldId id="274" r:id="rId12"/>
    <p:sldId id="275" r:id="rId13"/>
    <p:sldId id="276" r:id="rId14"/>
    <p:sldId id="277" r:id="rId15"/>
    <p:sldId id="281" r:id="rId16"/>
    <p:sldId id="283" r:id="rId17"/>
    <p:sldId id="271" r:id="rId18"/>
    <p:sldId id="272" r:id="rId19"/>
    <p:sldId id="2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84" d="100"/>
          <a:sy n="84" d="100"/>
        </p:scale>
        <p:origin x="33" y="48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0.xml.rels><?xml version="1.0" encoding="UTF-8" standalone="yes"?>
<Relationships xmlns="http://schemas.openxmlformats.org/package/2006/relationships"><Relationship Id="rId1" Type="http://schemas.openxmlformats.org/officeDocument/2006/relationships/image" Target="../media/image8.png"/></Relationships>
</file>

<file path=ppt/diagrams/_rels/drawing10.xml.rels><?xml version="1.0" encoding="UTF-8" standalone="yes"?>
<Relationships xmlns="http://schemas.openxmlformats.org/package/2006/relationships"><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20BD6F-7C40-4FC9-A5D2-E6C0306477A2}" type="doc">
      <dgm:prSet loTypeId="urn:microsoft.com/office/officeart/2005/8/layout/hProcess11" loCatId="process" qsTypeId="urn:microsoft.com/office/officeart/2005/8/quickstyle/simple1" qsCatId="simple" csTypeId="urn:microsoft.com/office/officeart/2005/8/colors/accent1_2" csCatId="accent1"/>
      <dgm:spPr/>
      <dgm:t>
        <a:bodyPr/>
        <a:lstStyle/>
        <a:p>
          <a:endParaRPr lang="en-GB"/>
        </a:p>
      </dgm:t>
    </dgm:pt>
    <dgm:pt modelId="{833279D0-F047-4E82-BFDB-04DBF8580F11}">
      <dgm:prSet/>
      <dgm:spPr/>
      <dgm:t>
        <a:bodyPr/>
        <a:lstStyle/>
        <a:p>
          <a:pPr rtl="0"/>
          <a:r>
            <a:rPr lang="en-US"/>
            <a:t>Do memory traces fade with time?  </a:t>
          </a:r>
          <a:endParaRPr lang="en-GB"/>
        </a:p>
      </dgm:t>
    </dgm:pt>
    <dgm:pt modelId="{A0166D8D-2C19-47DC-B014-49B9B0B53FCF}" type="parTrans" cxnId="{AC4B2B1C-CD54-4352-AF2A-B8B91EED63B3}">
      <dgm:prSet/>
      <dgm:spPr/>
      <dgm:t>
        <a:bodyPr/>
        <a:lstStyle/>
        <a:p>
          <a:endParaRPr lang="en-GB"/>
        </a:p>
      </dgm:t>
    </dgm:pt>
    <dgm:pt modelId="{37389694-740C-41EB-84FD-97D43B6181EB}" type="sibTrans" cxnId="{AC4B2B1C-CD54-4352-AF2A-B8B91EED63B3}">
      <dgm:prSet/>
      <dgm:spPr/>
      <dgm:t>
        <a:bodyPr/>
        <a:lstStyle/>
        <a:p>
          <a:endParaRPr lang="en-GB"/>
        </a:p>
      </dgm:t>
    </dgm:pt>
    <dgm:pt modelId="{F6B6C20B-5831-4DB6-ACAF-D767609E4509}">
      <dgm:prSet/>
      <dgm:spPr/>
      <dgm:t>
        <a:bodyPr/>
        <a:lstStyle/>
        <a:p>
          <a:pPr rtl="0"/>
          <a:r>
            <a:rPr lang="en-US"/>
            <a:t>Are they displaced by newer memories? </a:t>
          </a:r>
          <a:endParaRPr lang="en-GB"/>
        </a:p>
      </dgm:t>
    </dgm:pt>
    <dgm:pt modelId="{4E149317-8147-44CC-AAAE-19E3702493CB}" type="parTrans" cxnId="{073027DD-9653-4715-A9E2-79168C465821}">
      <dgm:prSet/>
      <dgm:spPr/>
      <dgm:t>
        <a:bodyPr/>
        <a:lstStyle/>
        <a:p>
          <a:endParaRPr lang="en-GB"/>
        </a:p>
      </dgm:t>
    </dgm:pt>
    <dgm:pt modelId="{26CA1EAB-468B-4D14-AC89-A19C5347A033}" type="sibTrans" cxnId="{073027DD-9653-4715-A9E2-79168C465821}">
      <dgm:prSet/>
      <dgm:spPr/>
      <dgm:t>
        <a:bodyPr/>
        <a:lstStyle/>
        <a:p>
          <a:endParaRPr lang="en-GB"/>
        </a:p>
      </dgm:t>
    </dgm:pt>
    <dgm:pt modelId="{A6E8D268-CEA4-495D-AD30-186D4F894471}">
      <dgm:prSet/>
      <dgm:spPr/>
      <dgm:t>
        <a:bodyPr/>
        <a:lstStyle/>
        <a:p>
          <a:pPr rtl="0"/>
          <a:r>
            <a:rPr lang="en-US"/>
            <a:t>Or do memories get buried, perhaps blocked by unconscious forces?  </a:t>
          </a:r>
          <a:endParaRPr lang="en-GB"/>
        </a:p>
      </dgm:t>
    </dgm:pt>
    <dgm:pt modelId="{D1D1798A-E027-44BA-AAD0-5EE50F1C605D}" type="parTrans" cxnId="{99810848-2452-4687-A3A7-2B213F9DE6A7}">
      <dgm:prSet/>
      <dgm:spPr/>
      <dgm:t>
        <a:bodyPr/>
        <a:lstStyle/>
        <a:p>
          <a:endParaRPr lang="en-GB"/>
        </a:p>
      </dgm:t>
    </dgm:pt>
    <dgm:pt modelId="{09483E1D-F616-4976-B132-DCA2298D21D0}" type="sibTrans" cxnId="{99810848-2452-4687-A3A7-2B213F9DE6A7}">
      <dgm:prSet/>
      <dgm:spPr/>
      <dgm:t>
        <a:bodyPr/>
        <a:lstStyle/>
        <a:p>
          <a:endParaRPr lang="en-GB"/>
        </a:p>
      </dgm:t>
    </dgm:pt>
    <dgm:pt modelId="{65F0218B-C83B-417B-9497-6980966A25A5}" type="pres">
      <dgm:prSet presAssocID="{6920BD6F-7C40-4FC9-A5D2-E6C0306477A2}" presName="Name0" presStyleCnt="0">
        <dgm:presLayoutVars>
          <dgm:dir/>
          <dgm:resizeHandles val="exact"/>
        </dgm:presLayoutVars>
      </dgm:prSet>
      <dgm:spPr/>
    </dgm:pt>
    <dgm:pt modelId="{724BD3A4-2D2E-4BB8-8CFB-5A5521EB2E07}" type="pres">
      <dgm:prSet presAssocID="{6920BD6F-7C40-4FC9-A5D2-E6C0306477A2}" presName="arrow" presStyleLbl="bgShp" presStyleIdx="0" presStyleCnt="1"/>
      <dgm:spPr/>
    </dgm:pt>
    <dgm:pt modelId="{8B0510CD-D95C-4B51-895E-492713EEA3E9}" type="pres">
      <dgm:prSet presAssocID="{6920BD6F-7C40-4FC9-A5D2-E6C0306477A2}" presName="points" presStyleCnt="0"/>
      <dgm:spPr/>
    </dgm:pt>
    <dgm:pt modelId="{9A7FE205-491F-42E3-BD1A-F98AC8B27C3F}" type="pres">
      <dgm:prSet presAssocID="{833279D0-F047-4E82-BFDB-04DBF8580F11}" presName="compositeA" presStyleCnt="0"/>
      <dgm:spPr/>
    </dgm:pt>
    <dgm:pt modelId="{07305C93-70A9-4952-8CCF-63F98B293490}" type="pres">
      <dgm:prSet presAssocID="{833279D0-F047-4E82-BFDB-04DBF8580F11}" presName="textA" presStyleLbl="revTx" presStyleIdx="0" presStyleCnt="3">
        <dgm:presLayoutVars>
          <dgm:bulletEnabled val="1"/>
        </dgm:presLayoutVars>
      </dgm:prSet>
      <dgm:spPr/>
    </dgm:pt>
    <dgm:pt modelId="{D3B28555-0575-4DD9-BF2C-DAD143153C92}" type="pres">
      <dgm:prSet presAssocID="{833279D0-F047-4E82-BFDB-04DBF8580F11}" presName="circleA" presStyleLbl="node1" presStyleIdx="0" presStyleCnt="3"/>
      <dgm:spPr/>
    </dgm:pt>
    <dgm:pt modelId="{7EFF71BB-710C-4CFC-885D-D994306FDE34}" type="pres">
      <dgm:prSet presAssocID="{833279D0-F047-4E82-BFDB-04DBF8580F11}" presName="spaceA" presStyleCnt="0"/>
      <dgm:spPr/>
    </dgm:pt>
    <dgm:pt modelId="{3BA12B44-9E55-437E-8B50-180D45195814}" type="pres">
      <dgm:prSet presAssocID="{37389694-740C-41EB-84FD-97D43B6181EB}" presName="space" presStyleCnt="0"/>
      <dgm:spPr/>
    </dgm:pt>
    <dgm:pt modelId="{C889D8A2-FD22-47E8-905B-E815C1C74AA9}" type="pres">
      <dgm:prSet presAssocID="{F6B6C20B-5831-4DB6-ACAF-D767609E4509}" presName="compositeB" presStyleCnt="0"/>
      <dgm:spPr/>
    </dgm:pt>
    <dgm:pt modelId="{4C556A3A-AC14-4867-9CCC-5AA9AE6EB428}" type="pres">
      <dgm:prSet presAssocID="{F6B6C20B-5831-4DB6-ACAF-D767609E4509}" presName="textB" presStyleLbl="revTx" presStyleIdx="1" presStyleCnt="3">
        <dgm:presLayoutVars>
          <dgm:bulletEnabled val="1"/>
        </dgm:presLayoutVars>
      </dgm:prSet>
      <dgm:spPr/>
    </dgm:pt>
    <dgm:pt modelId="{1AA841C4-A63B-4908-B1B4-4B58CC11B4BB}" type="pres">
      <dgm:prSet presAssocID="{F6B6C20B-5831-4DB6-ACAF-D767609E4509}" presName="circleB" presStyleLbl="node1" presStyleIdx="1" presStyleCnt="3"/>
      <dgm:spPr/>
    </dgm:pt>
    <dgm:pt modelId="{D291AC88-8DEB-4B9B-8EB9-646F0423D31F}" type="pres">
      <dgm:prSet presAssocID="{F6B6C20B-5831-4DB6-ACAF-D767609E4509}" presName="spaceB" presStyleCnt="0"/>
      <dgm:spPr/>
    </dgm:pt>
    <dgm:pt modelId="{B6660800-C783-4B2F-BF2B-51D9D50A337B}" type="pres">
      <dgm:prSet presAssocID="{26CA1EAB-468B-4D14-AC89-A19C5347A033}" presName="space" presStyleCnt="0"/>
      <dgm:spPr/>
    </dgm:pt>
    <dgm:pt modelId="{64325213-A4A9-4E7C-A866-207FE3BDB6D5}" type="pres">
      <dgm:prSet presAssocID="{A6E8D268-CEA4-495D-AD30-186D4F894471}" presName="compositeA" presStyleCnt="0"/>
      <dgm:spPr/>
    </dgm:pt>
    <dgm:pt modelId="{CF77E7B9-4A6C-42D6-8A3F-F7D3E5446810}" type="pres">
      <dgm:prSet presAssocID="{A6E8D268-CEA4-495D-AD30-186D4F894471}" presName="textA" presStyleLbl="revTx" presStyleIdx="2" presStyleCnt="3">
        <dgm:presLayoutVars>
          <dgm:bulletEnabled val="1"/>
        </dgm:presLayoutVars>
      </dgm:prSet>
      <dgm:spPr/>
    </dgm:pt>
    <dgm:pt modelId="{F6D5511F-D510-41B9-8A8C-590919DBD6FC}" type="pres">
      <dgm:prSet presAssocID="{A6E8D268-CEA4-495D-AD30-186D4F894471}" presName="circleA" presStyleLbl="node1" presStyleIdx="2" presStyleCnt="3"/>
      <dgm:spPr/>
    </dgm:pt>
    <dgm:pt modelId="{5106865C-8282-4E2C-943E-DEF1F7E01F87}" type="pres">
      <dgm:prSet presAssocID="{A6E8D268-CEA4-495D-AD30-186D4F894471}" presName="spaceA" presStyleCnt="0"/>
      <dgm:spPr/>
    </dgm:pt>
  </dgm:ptLst>
  <dgm:cxnLst>
    <dgm:cxn modelId="{5EA7C815-ACBE-46BA-8A5B-29868CB19E61}" type="presOf" srcId="{833279D0-F047-4E82-BFDB-04DBF8580F11}" destId="{07305C93-70A9-4952-8CCF-63F98B293490}" srcOrd="0" destOrd="0" presId="urn:microsoft.com/office/officeart/2005/8/layout/hProcess11"/>
    <dgm:cxn modelId="{AC4B2B1C-CD54-4352-AF2A-B8B91EED63B3}" srcId="{6920BD6F-7C40-4FC9-A5D2-E6C0306477A2}" destId="{833279D0-F047-4E82-BFDB-04DBF8580F11}" srcOrd="0" destOrd="0" parTransId="{A0166D8D-2C19-47DC-B014-49B9B0B53FCF}" sibTransId="{37389694-740C-41EB-84FD-97D43B6181EB}"/>
    <dgm:cxn modelId="{5CFDEB1C-4EC1-4C69-A682-00101444488F}" type="presOf" srcId="{F6B6C20B-5831-4DB6-ACAF-D767609E4509}" destId="{4C556A3A-AC14-4867-9CCC-5AA9AE6EB428}" srcOrd="0" destOrd="0" presId="urn:microsoft.com/office/officeart/2005/8/layout/hProcess11"/>
    <dgm:cxn modelId="{99810848-2452-4687-A3A7-2B213F9DE6A7}" srcId="{6920BD6F-7C40-4FC9-A5D2-E6C0306477A2}" destId="{A6E8D268-CEA4-495D-AD30-186D4F894471}" srcOrd="2" destOrd="0" parTransId="{D1D1798A-E027-44BA-AAD0-5EE50F1C605D}" sibTransId="{09483E1D-F616-4976-B132-DCA2298D21D0}"/>
    <dgm:cxn modelId="{2ADBD4D2-1A24-4DC8-BBBB-053AEF00A403}" type="presOf" srcId="{6920BD6F-7C40-4FC9-A5D2-E6C0306477A2}" destId="{65F0218B-C83B-417B-9497-6980966A25A5}" srcOrd="0" destOrd="0" presId="urn:microsoft.com/office/officeart/2005/8/layout/hProcess11"/>
    <dgm:cxn modelId="{073027DD-9653-4715-A9E2-79168C465821}" srcId="{6920BD6F-7C40-4FC9-A5D2-E6C0306477A2}" destId="{F6B6C20B-5831-4DB6-ACAF-D767609E4509}" srcOrd="1" destOrd="0" parTransId="{4E149317-8147-44CC-AAAE-19E3702493CB}" sibTransId="{26CA1EAB-468B-4D14-AC89-A19C5347A033}"/>
    <dgm:cxn modelId="{F26BEFEF-43CF-43D2-AD4C-C60C9CE70C6B}" type="presOf" srcId="{A6E8D268-CEA4-495D-AD30-186D4F894471}" destId="{CF77E7B9-4A6C-42D6-8A3F-F7D3E5446810}" srcOrd="0" destOrd="0" presId="urn:microsoft.com/office/officeart/2005/8/layout/hProcess11"/>
    <dgm:cxn modelId="{7A4C53D6-1E78-48BC-99A9-E5C004C1743E}" type="presParOf" srcId="{65F0218B-C83B-417B-9497-6980966A25A5}" destId="{724BD3A4-2D2E-4BB8-8CFB-5A5521EB2E07}" srcOrd="0" destOrd="0" presId="urn:microsoft.com/office/officeart/2005/8/layout/hProcess11"/>
    <dgm:cxn modelId="{6263F408-C0D8-491C-B7E7-A1EE8B95B148}" type="presParOf" srcId="{65F0218B-C83B-417B-9497-6980966A25A5}" destId="{8B0510CD-D95C-4B51-895E-492713EEA3E9}" srcOrd="1" destOrd="0" presId="urn:microsoft.com/office/officeart/2005/8/layout/hProcess11"/>
    <dgm:cxn modelId="{0EC6C68B-51F1-4308-916E-61C5552303DA}" type="presParOf" srcId="{8B0510CD-D95C-4B51-895E-492713EEA3E9}" destId="{9A7FE205-491F-42E3-BD1A-F98AC8B27C3F}" srcOrd="0" destOrd="0" presId="urn:microsoft.com/office/officeart/2005/8/layout/hProcess11"/>
    <dgm:cxn modelId="{8C419D41-1FF2-47AC-BF2A-542334795453}" type="presParOf" srcId="{9A7FE205-491F-42E3-BD1A-F98AC8B27C3F}" destId="{07305C93-70A9-4952-8CCF-63F98B293490}" srcOrd="0" destOrd="0" presId="urn:microsoft.com/office/officeart/2005/8/layout/hProcess11"/>
    <dgm:cxn modelId="{3F515E58-54A2-4B93-8A3F-8301ECDD7A37}" type="presParOf" srcId="{9A7FE205-491F-42E3-BD1A-F98AC8B27C3F}" destId="{D3B28555-0575-4DD9-BF2C-DAD143153C92}" srcOrd="1" destOrd="0" presId="urn:microsoft.com/office/officeart/2005/8/layout/hProcess11"/>
    <dgm:cxn modelId="{B5230137-08B5-4E26-8B0A-E836FEF6879D}" type="presParOf" srcId="{9A7FE205-491F-42E3-BD1A-F98AC8B27C3F}" destId="{7EFF71BB-710C-4CFC-885D-D994306FDE34}" srcOrd="2" destOrd="0" presId="urn:microsoft.com/office/officeart/2005/8/layout/hProcess11"/>
    <dgm:cxn modelId="{FFE6D7DE-F91F-4828-9C6C-517CCE2BB2C3}" type="presParOf" srcId="{8B0510CD-D95C-4B51-895E-492713EEA3E9}" destId="{3BA12B44-9E55-437E-8B50-180D45195814}" srcOrd="1" destOrd="0" presId="urn:microsoft.com/office/officeart/2005/8/layout/hProcess11"/>
    <dgm:cxn modelId="{CA37677A-53BB-49B9-9CA8-6E035A12C714}" type="presParOf" srcId="{8B0510CD-D95C-4B51-895E-492713EEA3E9}" destId="{C889D8A2-FD22-47E8-905B-E815C1C74AA9}" srcOrd="2" destOrd="0" presId="urn:microsoft.com/office/officeart/2005/8/layout/hProcess11"/>
    <dgm:cxn modelId="{C68DAEE6-CD98-4CF1-8C81-72E183D27E59}" type="presParOf" srcId="{C889D8A2-FD22-47E8-905B-E815C1C74AA9}" destId="{4C556A3A-AC14-4867-9CCC-5AA9AE6EB428}" srcOrd="0" destOrd="0" presId="urn:microsoft.com/office/officeart/2005/8/layout/hProcess11"/>
    <dgm:cxn modelId="{D0B059F6-F815-4A65-9803-F788FCFDFD0D}" type="presParOf" srcId="{C889D8A2-FD22-47E8-905B-E815C1C74AA9}" destId="{1AA841C4-A63B-4908-B1B4-4B58CC11B4BB}" srcOrd="1" destOrd="0" presId="urn:microsoft.com/office/officeart/2005/8/layout/hProcess11"/>
    <dgm:cxn modelId="{AD55DFAF-389B-4C08-81F3-3FA37025E982}" type="presParOf" srcId="{C889D8A2-FD22-47E8-905B-E815C1C74AA9}" destId="{D291AC88-8DEB-4B9B-8EB9-646F0423D31F}" srcOrd="2" destOrd="0" presId="urn:microsoft.com/office/officeart/2005/8/layout/hProcess11"/>
    <dgm:cxn modelId="{F9A2C128-CBA6-49FC-BDCE-051DCFA83452}" type="presParOf" srcId="{8B0510CD-D95C-4B51-895E-492713EEA3E9}" destId="{B6660800-C783-4B2F-BF2B-51D9D50A337B}" srcOrd="3" destOrd="0" presId="urn:microsoft.com/office/officeart/2005/8/layout/hProcess11"/>
    <dgm:cxn modelId="{0442DFC7-8DD3-40DC-8505-B06EF6E1CB89}" type="presParOf" srcId="{8B0510CD-D95C-4B51-895E-492713EEA3E9}" destId="{64325213-A4A9-4E7C-A866-207FE3BDB6D5}" srcOrd="4" destOrd="0" presId="urn:microsoft.com/office/officeart/2005/8/layout/hProcess11"/>
    <dgm:cxn modelId="{022DF0C5-3128-4984-9EBE-A83FFA2713D0}" type="presParOf" srcId="{64325213-A4A9-4E7C-A866-207FE3BDB6D5}" destId="{CF77E7B9-4A6C-42D6-8A3F-F7D3E5446810}" srcOrd="0" destOrd="0" presId="urn:microsoft.com/office/officeart/2005/8/layout/hProcess11"/>
    <dgm:cxn modelId="{2D588886-BBA3-42F8-9DF1-8A636740803A}" type="presParOf" srcId="{64325213-A4A9-4E7C-A866-207FE3BDB6D5}" destId="{F6D5511F-D510-41B9-8A8C-590919DBD6FC}" srcOrd="1" destOrd="0" presId="urn:microsoft.com/office/officeart/2005/8/layout/hProcess11"/>
    <dgm:cxn modelId="{BC4EF147-1604-49D5-9C71-5D1F344EB44A}" type="presParOf" srcId="{64325213-A4A9-4E7C-A866-207FE3BDB6D5}" destId="{5106865C-8282-4E2C-943E-DEF1F7E01F87}"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109EAC-A9E9-46B1-B4C1-00E7A8FBC2B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3E038E03-02F7-4FAE-8753-43FF0DAD1819}">
      <dgm:prSet/>
      <dgm:spPr/>
      <dgm:t>
        <a:bodyPr/>
        <a:lstStyle/>
        <a:p>
          <a:pPr rtl="0"/>
          <a:r>
            <a:rPr lang="en-US"/>
            <a:t>Memory failure is a common experience in everyday life.  Why?  </a:t>
          </a:r>
          <a:endParaRPr lang="en-GB"/>
        </a:p>
      </dgm:t>
    </dgm:pt>
    <dgm:pt modelId="{EFADCA90-A69D-4B70-9207-439AB7662E6F}" type="parTrans" cxnId="{F33AD615-8BBE-4F76-8F12-BDD8D4D3581D}">
      <dgm:prSet/>
      <dgm:spPr/>
      <dgm:t>
        <a:bodyPr/>
        <a:lstStyle/>
        <a:p>
          <a:endParaRPr lang="en-GB"/>
        </a:p>
      </dgm:t>
    </dgm:pt>
    <dgm:pt modelId="{7003E0CC-2616-4984-9C60-3D473308983A}" type="sibTrans" cxnId="{F33AD615-8BBE-4F76-8F12-BDD8D4D3581D}">
      <dgm:prSet/>
      <dgm:spPr/>
      <dgm:t>
        <a:bodyPr/>
        <a:lstStyle/>
        <a:p>
          <a:endParaRPr lang="en-GB"/>
        </a:p>
      </dgm:t>
    </dgm:pt>
    <dgm:pt modelId="{48015903-196B-4051-8444-64AD863F52DA}" type="pres">
      <dgm:prSet presAssocID="{B1109EAC-A9E9-46B1-B4C1-00E7A8FBC2B1}" presName="linear" presStyleCnt="0">
        <dgm:presLayoutVars>
          <dgm:animLvl val="lvl"/>
          <dgm:resizeHandles val="exact"/>
        </dgm:presLayoutVars>
      </dgm:prSet>
      <dgm:spPr/>
    </dgm:pt>
    <dgm:pt modelId="{FE9E5747-C5E7-4EFD-A5BC-087AF8C3E2ED}" type="pres">
      <dgm:prSet presAssocID="{3E038E03-02F7-4FAE-8753-43FF0DAD1819}" presName="parentText" presStyleLbl="node1" presStyleIdx="0" presStyleCnt="1">
        <dgm:presLayoutVars>
          <dgm:chMax val="0"/>
          <dgm:bulletEnabled val="1"/>
        </dgm:presLayoutVars>
      </dgm:prSet>
      <dgm:spPr/>
    </dgm:pt>
  </dgm:ptLst>
  <dgm:cxnLst>
    <dgm:cxn modelId="{F33AD615-8BBE-4F76-8F12-BDD8D4D3581D}" srcId="{B1109EAC-A9E9-46B1-B4C1-00E7A8FBC2B1}" destId="{3E038E03-02F7-4FAE-8753-43FF0DAD1819}" srcOrd="0" destOrd="0" parTransId="{EFADCA90-A69D-4B70-9207-439AB7662E6F}" sibTransId="{7003E0CC-2616-4984-9C60-3D473308983A}"/>
    <dgm:cxn modelId="{928D29AD-873D-4378-8D1B-A47FC6C2AE7E}" type="presOf" srcId="{B1109EAC-A9E9-46B1-B4C1-00E7A8FBC2B1}" destId="{48015903-196B-4051-8444-64AD863F52DA}" srcOrd="0" destOrd="0" presId="urn:microsoft.com/office/officeart/2005/8/layout/vList2"/>
    <dgm:cxn modelId="{F04760F5-6478-4D27-8A42-B684F3240ED3}" type="presOf" srcId="{3E038E03-02F7-4FAE-8753-43FF0DAD1819}" destId="{FE9E5747-C5E7-4EFD-A5BC-087AF8C3E2ED}" srcOrd="0" destOrd="0" presId="urn:microsoft.com/office/officeart/2005/8/layout/vList2"/>
    <dgm:cxn modelId="{8BA9C73A-CDE6-4BF0-85B8-5C02CA6731A3}" type="presParOf" srcId="{48015903-196B-4051-8444-64AD863F52DA}" destId="{FE9E5747-C5E7-4EFD-A5BC-087AF8C3E2ED}"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675A4F-8060-46E1-BF05-927F07FCB80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F1903BB8-5CF0-498D-B873-EFFFE2193150}">
      <dgm:prSet/>
      <dgm:spPr/>
      <dgm:t>
        <a:bodyPr/>
        <a:lstStyle/>
        <a:p>
          <a:pPr rtl="0"/>
          <a:r>
            <a:rPr lang="en-GB"/>
            <a:t>This was the dominant approach to forgetting through the 20th century.</a:t>
          </a:r>
        </a:p>
      </dgm:t>
    </dgm:pt>
    <dgm:pt modelId="{1C17796D-BA3C-4171-A38D-868C1D0DCF0D}" type="parTrans" cxnId="{577E9D32-90A1-4350-892F-605E3CD71DA6}">
      <dgm:prSet/>
      <dgm:spPr/>
      <dgm:t>
        <a:bodyPr/>
        <a:lstStyle/>
        <a:p>
          <a:endParaRPr lang="en-GB"/>
        </a:p>
      </dgm:t>
    </dgm:pt>
    <dgm:pt modelId="{7A035F4C-ADF6-4155-A2E0-E62DE0695CAB}" type="sibTrans" cxnId="{577E9D32-90A1-4350-892F-605E3CD71DA6}">
      <dgm:prSet/>
      <dgm:spPr/>
      <dgm:t>
        <a:bodyPr/>
        <a:lstStyle/>
        <a:p>
          <a:endParaRPr lang="en-GB"/>
        </a:p>
      </dgm:t>
    </dgm:pt>
    <dgm:pt modelId="{CB0D5C3B-A456-4A26-9C13-F916119B9ED5}">
      <dgm:prSet/>
      <dgm:spPr/>
      <dgm:t>
        <a:bodyPr/>
        <a:lstStyle/>
        <a:p>
          <a:pPr rtl="0"/>
          <a:r>
            <a:rPr lang="en-GB"/>
            <a:t>Interference theory assumes that the ability to remember can be disrupted by what we have previously learned or by future learning.</a:t>
          </a:r>
        </a:p>
      </dgm:t>
    </dgm:pt>
    <dgm:pt modelId="{49BC2B86-FF57-4D59-9BF2-A4DF2DC2420B}" type="parTrans" cxnId="{FFD4A7AF-FF58-44C3-AB0C-9F5196B0B851}">
      <dgm:prSet/>
      <dgm:spPr/>
      <dgm:t>
        <a:bodyPr/>
        <a:lstStyle/>
        <a:p>
          <a:endParaRPr lang="en-GB"/>
        </a:p>
      </dgm:t>
    </dgm:pt>
    <dgm:pt modelId="{1E8080AA-3627-4BAD-B9FC-5691EEAF5D32}" type="sibTrans" cxnId="{FFD4A7AF-FF58-44C3-AB0C-9F5196B0B851}">
      <dgm:prSet/>
      <dgm:spPr/>
      <dgm:t>
        <a:bodyPr/>
        <a:lstStyle/>
        <a:p>
          <a:endParaRPr lang="en-GB"/>
        </a:p>
      </dgm:t>
    </dgm:pt>
    <dgm:pt modelId="{B83E189D-B638-44E0-95E2-E020C67E669B}">
      <dgm:prSet/>
      <dgm:spPr/>
      <dgm:t>
        <a:bodyPr/>
        <a:lstStyle/>
        <a:p>
          <a:pPr rtl="0"/>
          <a:r>
            <a:rPr lang="en-GB"/>
            <a:t>Interference by previous memories is proactive interference.</a:t>
          </a:r>
        </a:p>
      </dgm:t>
    </dgm:pt>
    <dgm:pt modelId="{7200AB59-8827-41C3-AE3B-48759187E783}" type="parTrans" cxnId="{340E7B33-32A0-498C-999B-93F49D9DF558}">
      <dgm:prSet/>
      <dgm:spPr/>
      <dgm:t>
        <a:bodyPr/>
        <a:lstStyle/>
        <a:p>
          <a:endParaRPr lang="en-GB"/>
        </a:p>
      </dgm:t>
    </dgm:pt>
    <dgm:pt modelId="{22AEFAC3-90A0-49F0-9844-8FBC06FFFA7C}" type="sibTrans" cxnId="{340E7B33-32A0-498C-999B-93F49D9DF558}">
      <dgm:prSet/>
      <dgm:spPr/>
      <dgm:t>
        <a:bodyPr/>
        <a:lstStyle/>
        <a:p>
          <a:endParaRPr lang="en-GB"/>
        </a:p>
      </dgm:t>
    </dgm:pt>
    <dgm:pt modelId="{C59AB64C-B062-4CB0-A8D7-6D899A9F22E8}">
      <dgm:prSet/>
      <dgm:spPr/>
      <dgm:t>
        <a:bodyPr/>
        <a:lstStyle/>
        <a:p>
          <a:pPr rtl="0"/>
          <a:r>
            <a:rPr lang="en-GB" dirty="0"/>
            <a:t>Interference by later learning is retroactive interference.</a:t>
          </a:r>
        </a:p>
      </dgm:t>
    </dgm:pt>
    <dgm:pt modelId="{A401E01F-CF5E-4306-AF2D-B54B18C444BE}" type="parTrans" cxnId="{13A8793F-7150-4EE2-BA21-B2703100B54B}">
      <dgm:prSet/>
      <dgm:spPr/>
      <dgm:t>
        <a:bodyPr/>
        <a:lstStyle/>
        <a:p>
          <a:endParaRPr lang="en-GB"/>
        </a:p>
      </dgm:t>
    </dgm:pt>
    <dgm:pt modelId="{49FA7AA1-440A-4AA4-88A9-70B358EF9124}" type="sibTrans" cxnId="{13A8793F-7150-4EE2-BA21-B2703100B54B}">
      <dgm:prSet/>
      <dgm:spPr/>
      <dgm:t>
        <a:bodyPr/>
        <a:lstStyle/>
        <a:p>
          <a:endParaRPr lang="en-GB"/>
        </a:p>
      </dgm:t>
    </dgm:pt>
    <dgm:pt modelId="{569D7565-3EDF-4A85-88AE-FF5488E30602}" type="pres">
      <dgm:prSet presAssocID="{5C675A4F-8060-46E1-BF05-927F07FCB80E}" presName="vert0" presStyleCnt="0">
        <dgm:presLayoutVars>
          <dgm:dir/>
          <dgm:animOne val="branch"/>
          <dgm:animLvl val="lvl"/>
        </dgm:presLayoutVars>
      </dgm:prSet>
      <dgm:spPr/>
    </dgm:pt>
    <dgm:pt modelId="{B2FDBCAB-9684-41A0-9487-40DC600D49BE}" type="pres">
      <dgm:prSet presAssocID="{F1903BB8-5CF0-498D-B873-EFFFE2193150}" presName="thickLine" presStyleLbl="alignNode1" presStyleIdx="0" presStyleCnt="4"/>
      <dgm:spPr/>
    </dgm:pt>
    <dgm:pt modelId="{2FBDF0FB-B46B-4030-BC0E-E6C504EE2902}" type="pres">
      <dgm:prSet presAssocID="{F1903BB8-5CF0-498D-B873-EFFFE2193150}" presName="horz1" presStyleCnt="0"/>
      <dgm:spPr/>
    </dgm:pt>
    <dgm:pt modelId="{9BB5DF2F-9E01-42C9-8712-61FCA7237DD9}" type="pres">
      <dgm:prSet presAssocID="{F1903BB8-5CF0-498D-B873-EFFFE2193150}" presName="tx1" presStyleLbl="revTx" presStyleIdx="0" presStyleCnt="4"/>
      <dgm:spPr/>
    </dgm:pt>
    <dgm:pt modelId="{ED1B076B-66D2-4271-AB31-9242D4B39171}" type="pres">
      <dgm:prSet presAssocID="{F1903BB8-5CF0-498D-B873-EFFFE2193150}" presName="vert1" presStyleCnt="0"/>
      <dgm:spPr/>
    </dgm:pt>
    <dgm:pt modelId="{6334D230-E473-4E80-B747-7C2AE6027BFF}" type="pres">
      <dgm:prSet presAssocID="{CB0D5C3B-A456-4A26-9C13-F916119B9ED5}" presName="thickLine" presStyleLbl="alignNode1" presStyleIdx="1" presStyleCnt="4"/>
      <dgm:spPr/>
    </dgm:pt>
    <dgm:pt modelId="{DFD9AE2B-E17D-4E60-B842-1924540D496C}" type="pres">
      <dgm:prSet presAssocID="{CB0D5C3B-A456-4A26-9C13-F916119B9ED5}" presName="horz1" presStyleCnt="0"/>
      <dgm:spPr/>
    </dgm:pt>
    <dgm:pt modelId="{357BA1F7-FA60-46DD-85F4-C3701B66B9B0}" type="pres">
      <dgm:prSet presAssocID="{CB0D5C3B-A456-4A26-9C13-F916119B9ED5}" presName="tx1" presStyleLbl="revTx" presStyleIdx="1" presStyleCnt="4"/>
      <dgm:spPr/>
    </dgm:pt>
    <dgm:pt modelId="{533F3427-15CE-4A88-9353-200B4943660D}" type="pres">
      <dgm:prSet presAssocID="{CB0D5C3B-A456-4A26-9C13-F916119B9ED5}" presName="vert1" presStyleCnt="0"/>
      <dgm:spPr/>
    </dgm:pt>
    <dgm:pt modelId="{F95E41B1-06DE-47B3-95EC-E02CC852A485}" type="pres">
      <dgm:prSet presAssocID="{B83E189D-B638-44E0-95E2-E020C67E669B}" presName="thickLine" presStyleLbl="alignNode1" presStyleIdx="2" presStyleCnt="4"/>
      <dgm:spPr/>
    </dgm:pt>
    <dgm:pt modelId="{FC3AFAF4-2BE5-4B18-AB91-E1F7059A8CA3}" type="pres">
      <dgm:prSet presAssocID="{B83E189D-B638-44E0-95E2-E020C67E669B}" presName="horz1" presStyleCnt="0"/>
      <dgm:spPr/>
    </dgm:pt>
    <dgm:pt modelId="{DEAD55F7-890F-4BA6-8070-625097EC4A4E}" type="pres">
      <dgm:prSet presAssocID="{B83E189D-B638-44E0-95E2-E020C67E669B}" presName="tx1" presStyleLbl="revTx" presStyleIdx="2" presStyleCnt="4"/>
      <dgm:spPr/>
    </dgm:pt>
    <dgm:pt modelId="{B97142D7-FE4A-4077-B176-D63382BBC61E}" type="pres">
      <dgm:prSet presAssocID="{B83E189D-B638-44E0-95E2-E020C67E669B}" presName="vert1" presStyleCnt="0"/>
      <dgm:spPr/>
    </dgm:pt>
    <dgm:pt modelId="{D3988C82-B314-43A1-BD72-C516D7F0D5E1}" type="pres">
      <dgm:prSet presAssocID="{C59AB64C-B062-4CB0-A8D7-6D899A9F22E8}" presName="thickLine" presStyleLbl="alignNode1" presStyleIdx="3" presStyleCnt="4"/>
      <dgm:spPr/>
    </dgm:pt>
    <dgm:pt modelId="{DB9BF9D3-3A60-415F-88C2-B139B81A2E59}" type="pres">
      <dgm:prSet presAssocID="{C59AB64C-B062-4CB0-A8D7-6D899A9F22E8}" presName="horz1" presStyleCnt="0"/>
      <dgm:spPr/>
    </dgm:pt>
    <dgm:pt modelId="{9CD44C3C-4169-4A37-8AD8-9E638F9D933C}" type="pres">
      <dgm:prSet presAssocID="{C59AB64C-B062-4CB0-A8D7-6D899A9F22E8}" presName="tx1" presStyleLbl="revTx" presStyleIdx="3" presStyleCnt="4"/>
      <dgm:spPr/>
    </dgm:pt>
    <dgm:pt modelId="{7515B412-3886-4903-A72A-CD401AAB865A}" type="pres">
      <dgm:prSet presAssocID="{C59AB64C-B062-4CB0-A8D7-6D899A9F22E8}" presName="vert1" presStyleCnt="0"/>
      <dgm:spPr/>
    </dgm:pt>
  </dgm:ptLst>
  <dgm:cxnLst>
    <dgm:cxn modelId="{577E9D32-90A1-4350-892F-605E3CD71DA6}" srcId="{5C675A4F-8060-46E1-BF05-927F07FCB80E}" destId="{F1903BB8-5CF0-498D-B873-EFFFE2193150}" srcOrd="0" destOrd="0" parTransId="{1C17796D-BA3C-4171-A38D-868C1D0DCF0D}" sibTransId="{7A035F4C-ADF6-4155-A2E0-E62DE0695CAB}"/>
    <dgm:cxn modelId="{340E7B33-32A0-498C-999B-93F49D9DF558}" srcId="{5C675A4F-8060-46E1-BF05-927F07FCB80E}" destId="{B83E189D-B638-44E0-95E2-E020C67E669B}" srcOrd="2" destOrd="0" parTransId="{7200AB59-8827-41C3-AE3B-48759187E783}" sibTransId="{22AEFAC3-90A0-49F0-9844-8FBC06FFFA7C}"/>
    <dgm:cxn modelId="{13A8793F-7150-4EE2-BA21-B2703100B54B}" srcId="{5C675A4F-8060-46E1-BF05-927F07FCB80E}" destId="{C59AB64C-B062-4CB0-A8D7-6D899A9F22E8}" srcOrd="3" destOrd="0" parTransId="{A401E01F-CF5E-4306-AF2D-B54B18C444BE}" sibTransId="{49FA7AA1-440A-4AA4-88A9-70B358EF9124}"/>
    <dgm:cxn modelId="{0CEBFE65-9CFE-49E4-A617-DB03141FEC68}" type="presOf" srcId="{C59AB64C-B062-4CB0-A8D7-6D899A9F22E8}" destId="{9CD44C3C-4169-4A37-8AD8-9E638F9D933C}" srcOrd="0" destOrd="0" presId="urn:microsoft.com/office/officeart/2008/layout/LinedList"/>
    <dgm:cxn modelId="{2425B566-3BDE-4213-9D88-DA2E69101F59}" type="presOf" srcId="{F1903BB8-5CF0-498D-B873-EFFFE2193150}" destId="{9BB5DF2F-9E01-42C9-8712-61FCA7237DD9}" srcOrd="0" destOrd="0" presId="urn:microsoft.com/office/officeart/2008/layout/LinedList"/>
    <dgm:cxn modelId="{48F9BC7A-295F-4E8A-9026-9072F2085E0D}" type="presOf" srcId="{5C675A4F-8060-46E1-BF05-927F07FCB80E}" destId="{569D7565-3EDF-4A85-88AE-FF5488E30602}" srcOrd="0" destOrd="0" presId="urn:microsoft.com/office/officeart/2008/layout/LinedList"/>
    <dgm:cxn modelId="{23735B84-EF86-4C00-8823-8BE4E5C517C1}" type="presOf" srcId="{CB0D5C3B-A456-4A26-9C13-F916119B9ED5}" destId="{357BA1F7-FA60-46DD-85F4-C3701B66B9B0}" srcOrd="0" destOrd="0" presId="urn:microsoft.com/office/officeart/2008/layout/LinedList"/>
    <dgm:cxn modelId="{FFD4A7AF-FF58-44C3-AB0C-9F5196B0B851}" srcId="{5C675A4F-8060-46E1-BF05-927F07FCB80E}" destId="{CB0D5C3B-A456-4A26-9C13-F916119B9ED5}" srcOrd="1" destOrd="0" parTransId="{49BC2B86-FF57-4D59-9BF2-A4DF2DC2420B}" sibTransId="{1E8080AA-3627-4BAD-B9FC-5691EEAF5D32}"/>
    <dgm:cxn modelId="{97FE59B7-20D2-4ED4-8C0B-E20A10EFBB00}" type="presOf" srcId="{B83E189D-B638-44E0-95E2-E020C67E669B}" destId="{DEAD55F7-890F-4BA6-8070-625097EC4A4E}" srcOrd="0" destOrd="0" presId="urn:microsoft.com/office/officeart/2008/layout/LinedList"/>
    <dgm:cxn modelId="{0EC2D740-CD58-462C-94EE-84DD6C85C6C6}" type="presParOf" srcId="{569D7565-3EDF-4A85-88AE-FF5488E30602}" destId="{B2FDBCAB-9684-41A0-9487-40DC600D49BE}" srcOrd="0" destOrd="0" presId="urn:microsoft.com/office/officeart/2008/layout/LinedList"/>
    <dgm:cxn modelId="{D94A08EB-3CB5-4485-85A8-49513274BE7F}" type="presParOf" srcId="{569D7565-3EDF-4A85-88AE-FF5488E30602}" destId="{2FBDF0FB-B46B-4030-BC0E-E6C504EE2902}" srcOrd="1" destOrd="0" presId="urn:microsoft.com/office/officeart/2008/layout/LinedList"/>
    <dgm:cxn modelId="{F29806B1-E196-4B40-AD8C-B33CD9DEFA53}" type="presParOf" srcId="{2FBDF0FB-B46B-4030-BC0E-E6C504EE2902}" destId="{9BB5DF2F-9E01-42C9-8712-61FCA7237DD9}" srcOrd="0" destOrd="0" presId="urn:microsoft.com/office/officeart/2008/layout/LinedList"/>
    <dgm:cxn modelId="{BB863795-9B47-4F20-ADEC-ADD88595770A}" type="presParOf" srcId="{2FBDF0FB-B46B-4030-BC0E-E6C504EE2902}" destId="{ED1B076B-66D2-4271-AB31-9242D4B39171}" srcOrd="1" destOrd="0" presId="urn:microsoft.com/office/officeart/2008/layout/LinedList"/>
    <dgm:cxn modelId="{070ADEEF-2CC2-4A97-8294-36975BD41264}" type="presParOf" srcId="{569D7565-3EDF-4A85-88AE-FF5488E30602}" destId="{6334D230-E473-4E80-B747-7C2AE6027BFF}" srcOrd="2" destOrd="0" presId="urn:microsoft.com/office/officeart/2008/layout/LinedList"/>
    <dgm:cxn modelId="{E808F7C1-2B7E-46E6-9468-89ED650FC413}" type="presParOf" srcId="{569D7565-3EDF-4A85-88AE-FF5488E30602}" destId="{DFD9AE2B-E17D-4E60-B842-1924540D496C}" srcOrd="3" destOrd="0" presId="urn:microsoft.com/office/officeart/2008/layout/LinedList"/>
    <dgm:cxn modelId="{25F21DB0-53B8-4344-965F-7A5C1F83824C}" type="presParOf" srcId="{DFD9AE2B-E17D-4E60-B842-1924540D496C}" destId="{357BA1F7-FA60-46DD-85F4-C3701B66B9B0}" srcOrd="0" destOrd="0" presId="urn:microsoft.com/office/officeart/2008/layout/LinedList"/>
    <dgm:cxn modelId="{86B46F28-D19F-47D6-8833-95A993143D18}" type="presParOf" srcId="{DFD9AE2B-E17D-4E60-B842-1924540D496C}" destId="{533F3427-15CE-4A88-9353-200B4943660D}" srcOrd="1" destOrd="0" presId="urn:microsoft.com/office/officeart/2008/layout/LinedList"/>
    <dgm:cxn modelId="{EDFD0402-1776-4319-9CFD-0F34EB3AE168}" type="presParOf" srcId="{569D7565-3EDF-4A85-88AE-FF5488E30602}" destId="{F95E41B1-06DE-47B3-95EC-E02CC852A485}" srcOrd="4" destOrd="0" presId="urn:microsoft.com/office/officeart/2008/layout/LinedList"/>
    <dgm:cxn modelId="{67AB57A2-0875-4581-A519-45E20ABA8AA9}" type="presParOf" srcId="{569D7565-3EDF-4A85-88AE-FF5488E30602}" destId="{FC3AFAF4-2BE5-4B18-AB91-E1F7059A8CA3}" srcOrd="5" destOrd="0" presId="urn:microsoft.com/office/officeart/2008/layout/LinedList"/>
    <dgm:cxn modelId="{EDDE2316-5ABC-4258-98E3-1AEF23ACADE3}" type="presParOf" srcId="{FC3AFAF4-2BE5-4B18-AB91-E1F7059A8CA3}" destId="{DEAD55F7-890F-4BA6-8070-625097EC4A4E}" srcOrd="0" destOrd="0" presId="urn:microsoft.com/office/officeart/2008/layout/LinedList"/>
    <dgm:cxn modelId="{8EB10348-3383-482F-8F75-5EF069586F51}" type="presParOf" srcId="{FC3AFAF4-2BE5-4B18-AB91-E1F7059A8CA3}" destId="{B97142D7-FE4A-4077-B176-D63382BBC61E}" srcOrd="1" destOrd="0" presId="urn:microsoft.com/office/officeart/2008/layout/LinedList"/>
    <dgm:cxn modelId="{5069C6A7-F6E3-4370-83BF-4DC9939BC96C}" type="presParOf" srcId="{569D7565-3EDF-4A85-88AE-FF5488E30602}" destId="{D3988C82-B314-43A1-BD72-C516D7F0D5E1}" srcOrd="6" destOrd="0" presId="urn:microsoft.com/office/officeart/2008/layout/LinedList"/>
    <dgm:cxn modelId="{82C2E64D-D84C-4FF5-80E6-61AAA23A2AFC}" type="presParOf" srcId="{569D7565-3EDF-4A85-88AE-FF5488E30602}" destId="{DB9BF9D3-3A60-415F-88C2-B139B81A2E59}" srcOrd="7" destOrd="0" presId="urn:microsoft.com/office/officeart/2008/layout/LinedList"/>
    <dgm:cxn modelId="{8168AC46-10B9-4733-ABF0-91DE502D3935}" type="presParOf" srcId="{DB9BF9D3-3A60-415F-88C2-B139B81A2E59}" destId="{9CD44C3C-4169-4A37-8AD8-9E638F9D933C}" srcOrd="0" destOrd="0" presId="urn:microsoft.com/office/officeart/2008/layout/LinedList"/>
    <dgm:cxn modelId="{564A71EF-B794-4146-9BB1-C1A77EF85C2F}" type="presParOf" srcId="{DB9BF9D3-3A60-415F-88C2-B139B81A2E59}" destId="{7515B412-3886-4903-A72A-CD401AAB865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8729AD6-78A0-48EA-B217-F243180E76F2}"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GB"/>
        </a:p>
      </dgm:t>
    </dgm:pt>
    <dgm:pt modelId="{DFBB9BF7-956F-44AA-937C-4D9090E81335}">
      <dgm:prSet/>
      <dgm:spPr/>
      <dgm:t>
        <a:bodyPr/>
        <a:lstStyle/>
        <a:p>
          <a:pPr rtl="0"/>
          <a:r>
            <a:rPr lang="en-GB"/>
            <a:t>Underwood and Postman (1960) showed that interference is:</a:t>
          </a:r>
        </a:p>
      </dgm:t>
    </dgm:pt>
    <dgm:pt modelId="{4F8FCF88-9103-49FF-B18F-702A66D0FD5B}" type="parTrans" cxnId="{8DE08AE7-4CDD-466A-A536-90C1E480D2C8}">
      <dgm:prSet/>
      <dgm:spPr/>
      <dgm:t>
        <a:bodyPr/>
        <a:lstStyle/>
        <a:p>
          <a:endParaRPr lang="en-GB"/>
        </a:p>
      </dgm:t>
    </dgm:pt>
    <dgm:pt modelId="{1972EB1A-9592-47A7-B7BF-4037B88D4B6F}" type="sibTrans" cxnId="{8DE08AE7-4CDD-466A-A536-90C1E480D2C8}">
      <dgm:prSet/>
      <dgm:spPr/>
      <dgm:t>
        <a:bodyPr/>
        <a:lstStyle/>
        <a:p>
          <a:endParaRPr lang="en-GB"/>
        </a:p>
      </dgm:t>
    </dgm:pt>
    <dgm:pt modelId="{C162197C-AA56-48D4-9089-1A8ED4114F98}">
      <dgm:prSet/>
      <dgm:spPr/>
      <dgm:t>
        <a:bodyPr/>
        <a:lstStyle/>
        <a:p>
          <a:pPr rtl="0"/>
          <a:r>
            <a:rPr lang="en-GB"/>
            <a:t>Maximal when two different responses have been associated with the same stimulus.</a:t>
          </a:r>
        </a:p>
      </dgm:t>
    </dgm:pt>
    <dgm:pt modelId="{EF369012-7AAE-478C-A589-8B8AC437E291}" type="parTrans" cxnId="{F1FA56D6-07FC-457E-A8FD-CC28A627FC75}">
      <dgm:prSet/>
      <dgm:spPr/>
      <dgm:t>
        <a:bodyPr/>
        <a:lstStyle/>
        <a:p>
          <a:endParaRPr lang="en-GB"/>
        </a:p>
      </dgm:t>
    </dgm:pt>
    <dgm:pt modelId="{24FC56DD-4B9A-4FBD-8502-48A22005571A}" type="sibTrans" cxnId="{F1FA56D6-07FC-457E-A8FD-CC28A627FC75}">
      <dgm:prSet/>
      <dgm:spPr/>
      <dgm:t>
        <a:bodyPr/>
        <a:lstStyle/>
        <a:p>
          <a:endParaRPr lang="en-GB"/>
        </a:p>
      </dgm:t>
    </dgm:pt>
    <dgm:pt modelId="{754ACCB4-AC60-4F0A-B96F-2C217ACB2343}">
      <dgm:prSet/>
      <dgm:spPr/>
      <dgm:t>
        <a:bodyPr/>
        <a:lstStyle/>
        <a:p>
          <a:pPr rtl="0"/>
          <a:r>
            <a:rPr lang="en-GB"/>
            <a:t>Intermediate when two similar responses have been associated with the same stimulus.</a:t>
          </a:r>
        </a:p>
      </dgm:t>
    </dgm:pt>
    <dgm:pt modelId="{F1BEE40A-3453-4418-98B7-C932CD91B0B7}" type="parTrans" cxnId="{9CBF675F-FF49-4936-B847-9AE11E377187}">
      <dgm:prSet/>
      <dgm:spPr/>
      <dgm:t>
        <a:bodyPr/>
        <a:lstStyle/>
        <a:p>
          <a:endParaRPr lang="en-GB"/>
        </a:p>
      </dgm:t>
    </dgm:pt>
    <dgm:pt modelId="{ABAE7F70-9D9F-4164-AF8D-226F934CFD8E}" type="sibTrans" cxnId="{9CBF675F-FF49-4936-B847-9AE11E377187}">
      <dgm:prSet/>
      <dgm:spPr/>
      <dgm:t>
        <a:bodyPr/>
        <a:lstStyle/>
        <a:p>
          <a:endParaRPr lang="en-GB"/>
        </a:p>
      </dgm:t>
    </dgm:pt>
    <dgm:pt modelId="{6CCB9D71-19E6-479B-AC4E-1FBBDEDFD1CE}">
      <dgm:prSet/>
      <dgm:spPr/>
      <dgm:t>
        <a:bodyPr/>
        <a:lstStyle/>
        <a:p>
          <a:pPr rtl="0"/>
          <a:r>
            <a:rPr lang="en-GB"/>
            <a:t>Minimal when two different stimuli are involved.</a:t>
          </a:r>
        </a:p>
      </dgm:t>
    </dgm:pt>
    <dgm:pt modelId="{C2FF5074-47D5-4EB1-91AA-E434D7150263}" type="parTrans" cxnId="{570D8C3A-2076-4B3F-A330-1CEB07727DA8}">
      <dgm:prSet/>
      <dgm:spPr/>
      <dgm:t>
        <a:bodyPr/>
        <a:lstStyle/>
        <a:p>
          <a:endParaRPr lang="en-GB"/>
        </a:p>
      </dgm:t>
    </dgm:pt>
    <dgm:pt modelId="{471EEE25-4572-4E01-9D03-30C0832E3B98}" type="sibTrans" cxnId="{570D8C3A-2076-4B3F-A330-1CEB07727DA8}">
      <dgm:prSet/>
      <dgm:spPr/>
      <dgm:t>
        <a:bodyPr/>
        <a:lstStyle/>
        <a:p>
          <a:endParaRPr lang="en-GB"/>
        </a:p>
      </dgm:t>
    </dgm:pt>
    <dgm:pt modelId="{5C0C94BB-CBBB-4403-8CC5-EF63A0CE0D5D}" type="pres">
      <dgm:prSet presAssocID="{88729AD6-78A0-48EA-B217-F243180E76F2}" presName="matrix" presStyleCnt="0">
        <dgm:presLayoutVars>
          <dgm:chMax val="1"/>
          <dgm:dir/>
          <dgm:resizeHandles val="exact"/>
        </dgm:presLayoutVars>
      </dgm:prSet>
      <dgm:spPr/>
    </dgm:pt>
    <dgm:pt modelId="{0CDAC336-99A0-4EC0-9473-82D9B4FEA0F1}" type="pres">
      <dgm:prSet presAssocID="{88729AD6-78A0-48EA-B217-F243180E76F2}" presName="diamond" presStyleLbl="bgShp" presStyleIdx="0" presStyleCnt="1" custLinFactNeighborX="903" custLinFactNeighborY="-1128"/>
      <dgm:spPr/>
    </dgm:pt>
    <dgm:pt modelId="{BE70AD50-E07C-48B5-A670-49BC3C831083}" type="pres">
      <dgm:prSet presAssocID="{88729AD6-78A0-48EA-B217-F243180E76F2}" presName="quad1" presStyleLbl="node1" presStyleIdx="0" presStyleCnt="4">
        <dgm:presLayoutVars>
          <dgm:chMax val="0"/>
          <dgm:chPref val="0"/>
          <dgm:bulletEnabled val="1"/>
        </dgm:presLayoutVars>
      </dgm:prSet>
      <dgm:spPr/>
    </dgm:pt>
    <dgm:pt modelId="{BD7747C5-4FE7-434D-97A1-4A541B1E6C72}" type="pres">
      <dgm:prSet presAssocID="{88729AD6-78A0-48EA-B217-F243180E76F2}" presName="quad2" presStyleLbl="node1" presStyleIdx="1" presStyleCnt="4">
        <dgm:presLayoutVars>
          <dgm:chMax val="0"/>
          <dgm:chPref val="0"/>
          <dgm:bulletEnabled val="1"/>
        </dgm:presLayoutVars>
      </dgm:prSet>
      <dgm:spPr/>
    </dgm:pt>
    <dgm:pt modelId="{703D8EA2-40AF-4FDB-A3C0-33CCA6436D50}" type="pres">
      <dgm:prSet presAssocID="{88729AD6-78A0-48EA-B217-F243180E76F2}" presName="quad3" presStyleLbl="node1" presStyleIdx="2" presStyleCnt="4">
        <dgm:presLayoutVars>
          <dgm:chMax val="0"/>
          <dgm:chPref val="0"/>
          <dgm:bulletEnabled val="1"/>
        </dgm:presLayoutVars>
      </dgm:prSet>
      <dgm:spPr/>
    </dgm:pt>
    <dgm:pt modelId="{73F462DD-22CC-4BEF-9CEB-95F441ABDA8A}" type="pres">
      <dgm:prSet presAssocID="{88729AD6-78A0-48EA-B217-F243180E76F2}" presName="quad4" presStyleLbl="node1" presStyleIdx="3" presStyleCnt="4">
        <dgm:presLayoutVars>
          <dgm:chMax val="0"/>
          <dgm:chPref val="0"/>
          <dgm:bulletEnabled val="1"/>
        </dgm:presLayoutVars>
      </dgm:prSet>
      <dgm:spPr/>
    </dgm:pt>
  </dgm:ptLst>
  <dgm:cxnLst>
    <dgm:cxn modelId="{570D8C3A-2076-4B3F-A330-1CEB07727DA8}" srcId="{88729AD6-78A0-48EA-B217-F243180E76F2}" destId="{6CCB9D71-19E6-479B-AC4E-1FBBDEDFD1CE}" srcOrd="3" destOrd="0" parTransId="{C2FF5074-47D5-4EB1-91AA-E434D7150263}" sibTransId="{471EEE25-4572-4E01-9D03-30C0832E3B98}"/>
    <dgm:cxn modelId="{9CBF675F-FF49-4936-B847-9AE11E377187}" srcId="{88729AD6-78A0-48EA-B217-F243180E76F2}" destId="{754ACCB4-AC60-4F0A-B96F-2C217ACB2343}" srcOrd="2" destOrd="0" parTransId="{F1BEE40A-3453-4418-98B7-C932CD91B0B7}" sibTransId="{ABAE7F70-9D9F-4164-AF8D-226F934CFD8E}"/>
    <dgm:cxn modelId="{907D6355-9E0A-4162-B0DE-37ED4D1DDD60}" type="presOf" srcId="{88729AD6-78A0-48EA-B217-F243180E76F2}" destId="{5C0C94BB-CBBB-4403-8CC5-EF63A0CE0D5D}" srcOrd="0" destOrd="0" presId="urn:microsoft.com/office/officeart/2005/8/layout/matrix3"/>
    <dgm:cxn modelId="{7F9418BF-FBB2-4F2A-A620-BD9A51A806BA}" type="presOf" srcId="{DFBB9BF7-956F-44AA-937C-4D9090E81335}" destId="{BE70AD50-E07C-48B5-A670-49BC3C831083}" srcOrd="0" destOrd="0" presId="urn:microsoft.com/office/officeart/2005/8/layout/matrix3"/>
    <dgm:cxn modelId="{10BF17C0-7E73-4A61-8C76-BDEC581F65EA}" type="presOf" srcId="{6CCB9D71-19E6-479B-AC4E-1FBBDEDFD1CE}" destId="{73F462DD-22CC-4BEF-9CEB-95F441ABDA8A}" srcOrd="0" destOrd="0" presId="urn:microsoft.com/office/officeart/2005/8/layout/matrix3"/>
    <dgm:cxn modelId="{5CADCFD3-A2B6-4D79-BF69-F4FF0525EA18}" type="presOf" srcId="{754ACCB4-AC60-4F0A-B96F-2C217ACB2343}" destId="{703D8EA2-40AF-4FDB-A3C0-33CCA6436D50}" srcOrd="0" destOrd="0" presId="urn:microsoft.com/office/officeart/2005/8/layout/matrix3"/>
    <dgm:cxn modelId="{F1FA56D6-07FC-457E-A8FD-CC28A627FC75}" srcId="{88729AD6-78A0-48EA-B217-F243180E76F2}" destId="{C162197C-AA56-48D4-9089-1A8ED4114F98}" srcOrd="1" destOrd="0" parTransId="{EF369012-7AAE-478C-A589-8B8AC437E291}" sibTransId="{24FC56DD-4B9A-4FBD-8502-48A22005571A}"/>
    <dgm:cxn modelId="{8DE08AE7-4CDD-466A-A536-90C1E480D2C8}" srcId="{88729AD6-78A0-48EA-B217-F243180E76F2}" destId="{DFBB9BF7-956F-44AA-937C-4D9090E81335}" srcOrd="0" destOrd="0" parTransId="{4F8FCF88-9103-49FF-B18F-702A66D0FD5B}" sibTransId="{1972EB1A-9592-47A7-B7BF-4037B88D4B6F}"/>
    <dgm:cxn modelId="{58DE9CEF-3769-4C5F-9734-B64C80FBFF0F}" type="presOf" srcId="{C162197C-AA56-48D4-9089-1A8ED4114F98}" destId="{BD7747C5-4FE7-434D-97A1-4A541B1E6C72}" srcOrd="0" destOrd="0" presId="urn:microsoft.com/office/officeart/2005/8/layout/matrix3"/>
    <dgm:cxn modelId="{F4F64153-5D37-4418-A246-453B73FA9A55}" type="presParOf" srcId="{5C0C94BB-CBBB-4403-8CC5-EF63A0CE0D5D}" destId="{0CDAC336-99A0-4EC0-9473-82D9B4FEA0F1}" srcOrd="0" destOrd="0" presId="urn:microsoft.com/office/officeart/2005/8/layout/matrix3"/>
    <dgm:cxn modelId="{48EFEC1A-930C-463A-A3BB-331745674F06}" type="presParOf" srcId="{5C0C94BB-CBBB-4403-8CC5-EF63A0CE0D5D}" destId="{BE70AD50-E07C-48B5-A670-49BC3C831083}" srcOrd="1" destOrd="0" presId="urn:microsoft.com/office/officeart/2005/8/layout/matrix3"/>
    <dgm:cxn modelId="{9B123349-C855-4D40-95C5-C590414C11D9}" type="presParOf" srcId="{5C0C94BB-CBBB-4403-8CC5-EF63A0CE0D5D}" destId="{BD7747C5-4FE7-434D-97A1-4A541B1E6C72}" srcOrd="2" destOrd="0" presId="urn:microsoft.com/office/officeart/2005/8/layout/matrix3"/>
    <dgm:cxn modelId="{5AE42711-FE92-4C7D-9182-0D8B3C7F31CE}" type="presParOf" srcId="{5C0C94BB-CBBB-4403-8CC5-EF63A0CE0D5D}" destId="{703D8EA2-40AF-4FDB-A3C0-33CCA6436D50}" srcOrd="3" destOrd="0" presId="urn:microsoft.com/office/officeart/2005/8/layout/matrix3"/>
    <dgm:cxn modelId="{4EBADF8C-FD63-4DEE-8E29-3F33A0F9ACD7}" type="presParOf" srcId="{5C0C94BB-CBBB-4403-8CC5-EF63A0CE0D5D}" destId="{73F462DD-22CC-4BEF-9CEB-95F441ABDA8A}" srcOrd="4" destOrd="0" presId="urn:microsoft.com/office/officeart/2005/8/layout/matrix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F1771B9-51CA-466E-A9B3-14E5308129F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40CEB1FF-4227-490A-B3F9-8490A0F8061C}">
      <dgm:prSet/>
      <dgm:spPr/>
      <dgm:t>
        <a:bodyPr/>
        <a:lstStyle/>
        <a:p>
          <a:pPr rtl="0"/>
          <a:r>
            <a:rPr lang="en-GB" dirty="0"/>
            <a:t>Strong evidence for retroactive interference comes from studies which show that post-event questioning can alter memory of an event.</a:t>
          </a:r>
        </a:p>
      </dgm:t>
    </dgm:pt>
    <dgm:pt modelId="{D8FA18CA-4EB8-4366-A27B-46A3A77C0551}" type="parTrans" cxnId="{128E11F0-FD85-4CB2-BE54-647CB4146828}">
      <dgm:prSet/>
      <dgm:spPr/>
      <dgm:t>
        <a:bodyPr/>
        <a:lstStyle/>
        <a:p>
          <a:endParaRPr lang="en-GB"/>
        </a:p>
      </dgm:t>
    </dgm:pt>
    <dgm:pt modelId="{905EEBA5-02D9-4EB7-9ECE-EE385DC5AFFB}" type="sibTrans" cxnId="{128E11F0-FD85-4CB2-BE54-647CB4146828}">
      <dgm:prSet/>
      <dgm:spPr/>
      <dgm:t>
        <a:bodyPr/>
        <a:lstStyle/>
        <a:p>
          <a:endParaRPr lang="en-GB"/>
        </a:p>
      </dgm:t>
    </dgm:pt>
    <dgm:pt modelId="{76C9A0B8-2C12-40BC-9AA0-786AD635D5A6}" type="pres">
      <dgm:prSet presAssocID="{6F1771B9-51CA-466E-A9B3-14E5308129F7}" presName="vert0" presStyleCnt="0">
        <dgm:presLayoutVars>
          <dgm:dir/>
          <dgm:animOne val="branch"/>
          <dgm:animLvl val="lvl"/>
        </dgm:presLayoutVars>
      </dgm:prSet>
      <dgm:spPr/>
    </dgm:pt>
    <dgm:pt modelId="{0DDFDE28-854A-4FE9-B87B-5036A206F637}" type="pres">
      <dgm:prSet presAssocID="{40CEB1FF-4227-490A-B3F9-8490A0F8061C}" presName="thickLine" presStyleLbl="alignNode1" presStyleIdx="0" presStyleCnt="1"/>
      <dgm:spPr/>
    </dgm:pt>
    <dgm:pt modelId="{99ED77A8-728C-44E3-A691-E82B39A18CEF}" type="pres">
      <dgm:prSet presAssocID="{40CEB1FF-4227-490A-B3F9-8490A0F8061C}" presName="horz1" presStyleCnt="0"/>
      <dgm:spPr/>
    </dgm:pt>
    <dgm:pt modelId="{C427B401-CBF2-47F6-AF98-8F0C50830F0E}" type="pres">
      <dgm:prSet presAssocID="{40CEB1FF-4227-490A-B3F9-8490A0F8061C}" presName="tx1" presStyleLbl="revTx" presStyleIdx="0" presStyleCnt="1"/>
      <dgm:spPr/>
    </dgm:pt>
    <dgm:pt modelId="{6D8EEB87-BE67-4B25-B0A1-5AE66DFC0041}" type="pres">
      <dgm:prSet presAssocID="{40CEB1FF-4227-490A-B3F9-8490A0F8061C}" presName="vert1" presStyleCnt="0"/>
      <dgm:spPr/>
    </dgm:pt>
  </dgm:ptLst>
  <dgm:cxnLst>
    <dgm:cxn modelId="{DC33D80D-B2F4-44EA-849E-710ADEDCA39C}" type="presOf" srcId="{40CEB1FF-4227-490A-B3F9-8490A0F8061C}" destId="{C427B401-CBF2-47F6-AF98-8F0C50830F0E}" srcOrd="0" destOrd="0" presId="urn:microsoft.com/office/officeart/2008/layout/LinedList"/>
    <dgm:cxn modelId="{56823F66-F0E1-4ECF-AE39-813C67F79618}" type="presOf" srcId="{6F1771B9-51CA-466E-A9B3-14E5308129F7}" destId="{76C9A0B8-2C12-40BC-9AA0-786AD635D5A6}" srcOrd="0" destOrd="0" presId="urn:microsoft.com/office/officeart/2008/layout/LinedList"/>
    <dgm:cxn modelId="{128E11F0-FD85-4CB2-BE54-647CB4146828}" srcId="{6F1771B9-51CA-466E-A9B3-14E5308129F7}" destId="{40CEB1FF-4227-490A-B3F9-8490A0F8061C}" srcOrd="0" destOrd="0" parTransId="{D8FA18CA-4EB8-4366-A27B-46A3A77C0551}" sibTransId="{905EEBA5-02D9-4EB7-9ECE-EE385DC5AFFB}"/>
    <dgm:cxn modelId="{F8CBC1B1-C2DF-4457-A59C-6F67693F9E20}" type="presParOf" srcId="{76C9A0B8-2C12-40BC-9AA0-786AD635D5A6}" destId="{0DDFDE28-854A-4FE9-B87B-5036A206F637}" srcOrd="0" destOrd="0" presId="urn:microsoft.com/office/officeart/2008/layout/LinedList"/>
    <dgm:cxn modelId="{E381BB3F-9B28-4F7C-AB9A-B6978088C324}" type="presParOf" srcId="{76C9A0B8-2C12-40BC-9AA0-786AD635D5A6}" destId="{99ED77A8-728C-44E3-A691-E82B39A18CEF}" srcOrd="1" destOrd="0" presId="urn:microsoft.com/office/officeart/2008/layout/LinedList"/>
    <dgm:cxn modelId="{4123A00A-7F8F-4BE8-8630-BC2EE9F8AD08}" type="presParOf" srcId="{99ED77A8-728C-44E3-A691-E82B39A18CEF}" destId="{C427B401-CBF2-47F6-AF98-8F0C50830F0E}" srcOrd="0" destOrd="0" presId="urn:microsoft.com/office/officeart/2008/layout/LinedList"/>
    <dgm:cxn modelId="{F9E3EE30-C432-4517-8119-EB516E321791}" type="presParOf" srcId="{99ED77A8-728C-44E3-A691-E82B39A18CEF}" destId="{6D8EEB87-BE67-4B25-B0A1-5AE66DFC004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68D3088-660B-4EB1-9C13-399B73E18380}" type="doc">
      <dgm:prSet loTypeId="urn:microsoft.com/office/officeart/2005/8/layout/process1" loCatId="process" qsTypeId="urn:microsoft.com/office/officeart/2005/8/quickstyle/simple1" qsCatId="simple" csTypeId="urn:microsoft.com/office/officeart/2005/8/colors/accent3_5" csCatId="accent3"/>
      <dgm:spPr/>
      <dgm:t>
        <a:bodyPr/>
        <a:lstStyle/>
        <a:p>
          <a:endParaRPr lang="en-GB"/>
        </a:p>
      </dgm:t>
    </dgm:pt>
    <dgm:pt modelId="{4904E17C-D3F1-41A2-AA9E-13E7C7D18D77}">
      <dgm:prSet/>
      <dgm:spPr/>
      <dgm:t>
        <a:bodyPr/>
        <a:lstStyle/>
        <a:p>
          <a:pPr rtl="0"/>
          <a:r>
            <a:rPr lang="en-GB"/>
            <a:t>Jacoby et al. (2001) argued that proactive interference might occur for two reasons:</a:t>
          </a:r>
        </a:p>
      </dgm:t>
    </dgm:pt>
    <dgm:pt modelId="{ED42F388-236A-4BBB-ADE7-95D715B057DC}" type="parTrans" cxnId="{F000FA3F-E4A2-430C-AA2D-EEC523998846}">
      <dgm:prSet/>
      <dgm:spPr/>
      <dgm:t>
        <a:bodyPr/>
        <a:lstStyle/>
        <a:p>
          <a:endParaRPr lang="en-GB"/>
        </a:p>
      </dgm:t>
    </dgm:pt>
    <dgm:pt modelId="{49E0D177-05C1-4753-A892-2E74547B8269}" type="sibTrans" cxnId="{F000FA3F-E4A2-430C-AA2D-EEC523998846}">
      <dgm:prSet/>
      <dgm:spPr/>
      <dgm:t>
        <a:bodyPr/>
        <a:lstStyle/>
        <a:p>
          <a:endParaRPr lang="en-GB"/>
        </a:p>
      </dgm:t>
    </dgm:pt>
    <dgm:pt modelId="{3F6F0B8D-F209-42DE-A281-CA781A9D683A}">
      <dgm:prSet/>
      <dgm:spPr/>
      <dgm:t>
        <a:bodyPr/>
        <a:lstStyle/>
        <a:p>
          <a:pPr rtl="0"/>
          <a:r>
            <a:rPr lang="en-GB" dirty="0"/>
            <a:t>Due to problems in retrieving the correct response (discriminability)</a:t>
          </a:r>
        </a:p>
      </dgm:t>
    </dgm:pt>
    <dgm:pt modelId="{CBDD2254-0127-42AE-B665-A67C440FB28F}" type="parTrans" cxnId="{D3D0E5B3-8434-4B9D-A72C-3FF369330BCA}">
      <dgm:prSet/>
      <dgm:spPr/>
      <dgm:t>
        <a:bodyPr/>
        <a:lstStyle/>
        <a:p>
          <a:endParaRPr lang="en-GB"/>
        </a:p>
      </dgm:t>
    </dgm:pt>
    <dgm:pt modelId="{A42CE97B-AD1A-4EBF-95CC-55DDCF058322}" type="sibTrans" cxnId="{D3D0E5B3-8434-4B9D-A72C-3FF369330BCA}">
      <dgm:prSet/>
      <dgm:spPr/>
      <dgm:t>
        <a:bodyPr/>
        <a:lstStyle/>
        <a:p>
          <a:endParaRPr lang="en-GB"/>
        </a:p>
      </dgm:t>
    </dgm:pt>
    <dgm:pt modelId="{96776D35-12DA-4D99-889D-5E9CF38FFC7B}">
      <dgm:prSet/>
      <dgm:spPr/>
      <dgm:t>
        <a:bodyPr/>
        <a:lstStyle/>
        <a:p>
          <a:pPr rtl="0"/>
          <a:r>
            <a:rPr lang="en-GB" dirty="0"/>
            <a:t>Due to the strength of the incorrect response learned initially (bias or habit)</a:t>
          </a:r>
        </a:p>
      </dgm:t>
    </dgm:pt>
    <dgm:pt modelId="{5FCA9860-83F1-44F9-AA8E-F7367F022429}" type="parTrans" cxnId="{31D3D321-CAB2-483B-804E-22547BA9E05A}">
      <dgm:prSet/>
      <dgm:spPr/>
      <dgm:t>
        <a:bodyPr/>
        <a:lstStyle/>
        <a:p>
          <a:endParaRPr lang="en-GB"/>
        </a:p>
      </dgm:t>
    </dgm:pt>
    <dgm:pt modelId="{533E996E-25A9-4656-B8E2-1327161181EC}" type="sibTrans" cxnId="{31D3D321-CAB2-483B-804E-22547BA9E05A}">
      <dgm:prSet/>
      <dgm:spPr/>
      <dgm:t>
        <a:bodyPr/>
        <a:lstStyle/>
        <a:p>
          <a:endParaRPr lang="en-GB"/>
        </a:p>
      </dgm:t>
    </dgm:pt>
    <dgm:pt modelId="{DE3D01C9-0D44-4E63-B4C4-B96438EB7BE1}">
      <dgm:prSet/>
      <dgm:spPr/>
      <dgm:t>
        <a:bodyPr/>
        <a:lstStyle/>
        <a:p>
          <a:pPr rtl="0"/>
          <a:r>
            <a:rPr lang="en-GB"/>
            <a:t>Research shows the latter to be the case.</a:t>
          </a:r>
        </a:p>
      </dgm:t>
    </dgm:pt>
    <dgm:pt modelId="{CED7EDC2-AB75-410B-9E53-E55D00723BFB}" type="parTrans" cxnId="{AA001A1B-C7EB-4172-8932-49AD3818129E}">
      <dgm:prSet/>
      <dgm:spPr/>
      <dgm:t>
        <a:bodyPr/>
        <a:lstStyle/>
        <a:p>
          <a:endParaRPr lang="en-GB"/>
        </a:p>
      </dgm:t>
    </dgm:pt>
    <dgm:pt modelId="{2BA44D2F-6E25-469D-9B72-D2C25D1E86B3}" type="sibTrans" cxnId="{AA001A1B-C7EB-4172-8932-49AD3818129E}">
      <dgm:prSet/>
      <dgm:spPr/>
      <dgm:t>
        <a:bodyPr/>
        <a:lstStyle/>
        <a:p>
          <a:endParaRPr lang="en-GB"/>
        </a:p>
      </dgm:t>
    </dgm:pt>
    <dgm:pt modelId="{10EF025D-AC41-4F8D-B343-AEA44AFCEBD5}" type="pres">
      <dgm:prSet presAssocID="{D68D3088-660B-4EB1-9C13-399B73E18380}" presName="Name0" presStyleCnt="0">
        <dgm:presLayoutVars>
          <dgm:dir/>
          <dgm:resizeHandles val="exact"/>
        </dgm:presLayoutVars>
      </dgm:prSet>
      <dgm:spPr/>
    </dgm:pt>
    <dgm:pt modelId="{23B2E2AB-0068-47CB-AF77-A612A7C5661C}" type="pres">
      <dgm:prSet presAssocID="{4904E17C-D3F1-41A2-AA9E-13E7C7D18D77}" presName="node" presStyleLbl="node1" presStyleIdx="0" presStyleCnt="4">
        <dgm:presLayoutVars>
          <dgm:bulletEnabled val="1"/>
        </dgm:presLayoutVars>
      </dgm:prSet>
      <dgm:spPr/>
    </dgm:pt>
    <dgm:pt modelId="{70283410-A529-4DE1-BA02-00579D0D9B91}" type="pres">
      <dgm:prSet presAssocID="{49E0D177-05C1-4753-A892-2E74547B8269}" presName="sibTrans" presStyleLbl="sibTrans2D1" presStyleIdx="0" presStyleCnt="3"/>
      <dgm:spPr/>
    </dgm:pt>
    <dgm:pt modelId="{D653C6C5-F109-4D08-94D8-843CF846D936}" type="pres">
      <dgm:prSet presAssocID="{49E0D177-05C1-4753-A892-2E74547B8269}" presName="connectorText" presStyleLbl="sibTrans2D1" presStyleIdx="0" presStyleCnt="3"/>
      <dgm:spPr/>
    </dgm:pt>
    <dgm:pt modelId="{E0DE8C00-C623-4289-8CB8-87C3FE5B35DC}" type="pres">
      <dgm:prSet presAssocID="{3F6F0B8D-F209-42DE-A281-CA781A9D683A}" presName="node" presStyleLbl="node1" presStyleIdx="1" presStyleCnt="4">
        <dgm:presLayoutVars>
          <dgm:bulletEnabled val="1"/>
        </dgm:presLayoutVars>
      </dgm:prSet>
      <dgm:spPr/>
    </dgm:pt>
    <dgm:pt modelId="{5DA47E21-F495-4060-AE0F-1D9F4E086635}" type="pres">
      <dgm:prSet presAssocID="{A42CE97B-AD1A-4EBF-95CC-55DDCF058322}" presName="sibTrans" presStyleLbl="sibTrans2D1" presStyleIdx="1" presStyleCnt="3"/>
      <dgm:spPr/>
    </dgm:pt>
    <dgm:pt modelId="{53272D0B-A22C-42EB-A5D2-69B4D6567D02}" type="pres">
      <dgm:prSet presAssocID="{A42CE97B-AD1A-4EBF-95CC-55DDCF058322}" presName="connectorText" presStyleLbl="sibTrans2D1" presStyleIdx="1" presStyleCnt="3"/>
      <dgm:spPr/>
    </dgm:pt>
    <dgm:pt modelId="{65CB8EB6-B9BC-4B26-B3BB-1D142BC90E71}" type="pres">
      <dgm:prSet presAssocID="{96776D35-12DA-4D99-889D-5E9CF38FFC7B}" presName="node" presStyleLbl="node1" presStyleIdx="2" presStyleCnt="4">
        <dgm:presLayoutVars>
          <dgm:bulletEnabled val="1"/>
        </dgm:presLayoutVars>
      </dgm:prSet>
      <dgm:spPr/>
    </dgm:pt>
    <dgm:pt modelId="{A04E789D-1DEB-48AC-AA21-B44491610DD0}" type="pres">
      <dgm:prSet presAssocID="{533E996E-25A9-4656-B8E2-1327161181EC}" presName="sibTrans" presStyleLbl="sibTrans2D1" presStyleIdx="2" presStyleCnt="3"/>
      <dgm:spPr/>
    </dgm:pt>
    <dgm:pt modelId="{7BD5D55A-298D-4590-8DE8-A82190E49AC9}" type="pres">
      <dgm:prSet presAssocID="{533E996E-25A9-4656-B8E2-1327161181EC}" presName="connectorText" presStyleLbl="sibTrans2D1" presStyleIdx="2" presStyleCnt="3"/>
      <dgm:spPr/>
    </dgm:pt>
    <dgm:pt modelId="{E941954D-574F-46BD-9BD3-3BF0260D61BD}" type="pres">
      <dgm:prSet presAssocID="{DE3D01C9-0D44-4E63-B4C4-B96438EB7BE1}" presName="node" presStyleLbl="node1" presStyleIdx="3" presStyleCnt="4">
        <dgm:presLayoutVars>
          <dgm:bulletEnabled val="1"/>
        </dgm:presLayoutVars>
      </dgm:prSet>
      <dgm:spPr/>
    </dgm:pt>
  </dgm:ptLst>
  <dgm:cxnLst>
    <dgm:cxn modelId="{AA001A1B-C7EB-4172-8932-49AD3818129E}" srcId="{D68D3088-660B-4EB1-9C13-399B73E18380}" destId="{DE3D01C9-0D44-4E63-B4C4-B96438EB7BE1}" srcOrd="3" destOrd="0" parTransId="{CED7EDC2-AB75-410B-9E53-E55D00723BFB}" sibTransId="{2BA44D2F-6E25-469D-9B72-D2C25D1E86B3}"/>
    <dgm:cxn modelId="{AF1AC420-A3DC-4079-B57B-08AE8401E6DA}" type="presOf" srcId="{533E996E-25A9-4656-B8E2-1327161181EC}" destId="{A04E789D-1DEB-48AC-AA21-B44491610DD0}" srcOrd="0" destOrd="0" presId="urn:microsoft.com/office/officeart/2005/8/layout/process1"/>
    <dgm:cxn modelId="{31D3D321-CAB2-483B-804E-22547BA9E05A}" srcId="{D68D3088-660B-4EB1-9C13-399B73E18380}" destId="{96776D35-12DA-4D99-889D-5E9CF38FFC7B}" srcOrd="2" destOrd="0" parTransId="{5FCA9860-83F1-44F9-AA8E-F7367F022429}" sibTransId="{533E996E-25A9-4656-B8E2-1327161181EC}"/>
    <dgm:cxn modelId="{CC8AFD2B-98CA-4CB7-9E78-DC84272B1802}" type="presOf" srcId="{533E996E-25A9-4656-B8E2-1327161181EC}" destId="{7BD5D55A-298D-4590-8DE8-A82190E49AC9}" srcOrd="1" destOrd="0" presId="urn:microsoft.com/office/officeart/2005/8/layout/process1"/>
    <dgm:cxn modelId="{E3FD562E-73D0-4F04-B9AF-6E179A0AEE03}" type="presOf" srcId="{49E0D177-05C1-4753-A892-2E74547B8269}" destId="{D653C6C5-F109-4D08-94D8-843CF846D936}" srcOrd="1" destOrd="0" presId="urn:microsoft.com/office/officeart/2005/8/layout/process1"/>
    <dgm:cxn modelId="{2AD29734-F9E6-4644-8601-FC8137E3B057}" type="presOf" srcId="{A42CE97B-AD1A-4EBF-95CC-55DDCF058322}" destId="{5DA47E21-F495-4060-AE0F-1D9F4E086635}" srcOrd="0" destOrd="0" presId="urn:microsoft.com/office/officeart/2005/8/layout/process1"/>
    <dgm:cxn modelId="{F000FA3F-E4A2-430C-AA2D-EEC523998846}" srcId="{D68D3088-660B-4EB1-9C13-399B73E18380}" destId="{4904E17C-D3F1-41A2-AA9E-13E7C7D18D77}" srcOrd="0" destOrd="0" parTransId="{ED42F388-236A-4BBB-ADE7-95D715B057DC}" sibTransId="{49E0D177-05C1-4753-A892-2E74547B8269}"/>
    <dgm:cxn modelId="{88079D86-1C76-47EF-8F90-475330CB33A3}" type="presOf" srcId="{A42CE97B-AD1A-4EBF-95CC-55DDCF058322}" destId="{53272D0B-A22C-42EB-A5D2-69B4D6567D02}" srcOrd="1" destOrd="0" presId="urn:microsoft.com/office/officeart/2005/8/layout/process1"/>
    <dgm:cxn modelId="{8429A18E-D229-440D-A379-ED20BCCBBDC0}" type="presOf" srcId="{3F6F0B8D-F209-42DE-A281-CA781A9D683A}" destId="{E0DE8C00-C623-4289-8CB8-87C3FE5B35DC}" srcOrd="0" destOrd="0" presId="urn:microsoft.com/office/officeart/2005/8/layout/process1"/>
    <dgm:cxn modelId="{3FB9DBB0-4697-42DA-A119-C2EDCC0F677B}" type="presOf" srcId="{D68D3088-660B-4EB1-9C13-399B73E18380}" destId="{10EF025D-AC41-4F8D-B343-AEA44AFCEBD5}" srcOrd="0" destOrd="0" presId="urn:microsoft.com/office/officeart/2005/8/layout/process1"/>
    <dgm:cxn modelId="{D3D0E5B3-8434-4B9D-A72C-3FF369330BCA}" srcId="{D68D3088-660B-4EB1-9C13-399B73E18380}" destId="{3F6F0B8D-F209-42DE-A281-CA781A9D683A}" srcOrd="1" destOrd="0" parTransId="{CBDD2254-0127-42AE-B665-A67C440FB28F}" sibTransId="{A42CE97B-AD1A-4EBF-95CC-55DDCF058322}"/>
    <dgm:cxn modelId="{E38591CE-30E7-4D35-AA3C-7EC1DEBC4577}" type="presOf" srcId="{4904E17C-D3F1-41A2-AA9E-13E7C7D18D77}" destId="{23B2E2AB-0068-47CB-AF77-A612A7C5661C}" srcOrd="0" destOrd="0" presId="urn:microsoft.com/office/officeart/2005/8/layout/process1"/>
    <dgm:cxn modelId="{4AFE01D1-9998-4C3C-92F4-E2662368FF84}" type="presOf" srcId="{DE3D01C9-0D44-4E63-B4C4-B96438EB7BE1}" destId="{E941954D-574F-46BD-9BD3-3BF0260D61BD}" srcOrd="0" destOrd="0" presId="urn:microsoft.com/office/officeart/2005/8/layout/process1"/>
    <dgm:cxn modelId="{5404D7EF-08C7-41DF-B75C-AEFDCEC65D79}" type="presOf" srcId="{96776D35-12DA-4D99-889D-5E9CF38FFC7B}" destId="{65CB8EB6-B9BC-4B26-B3BB-1D142BC90E71}" srcOrd="0" destOrd="0" presId="urn:microsoft.com/office/officeart/2005/8/layout/process1"/>
    <dgm:cxn modelId="{BDC60EFE-9FE2-4AE2-BD94-ECA9BC92DC97}" type="presOf" srcId="{49E0D177-05C1-4753-A892-2E74547B8269}" destId="{70283410-A529-4DE1-BA02-00579D0D9B91}" srcOrd="0" destOrd="0" presId="urn:microsoft.com/office/officeart/2005/8/layout/process1"/>
    <dgm:cxn modelId="{BB0258F1-FE08-485A-AD44-A76C810B6EDC}" type="presParOf" srcId="{10EF025D-AC41-4F8D-B343-AEA44AFCEBD5}" destId="{23B2E2AB-0068-47CB-AF77-A612A7C5661C}" srcOrd="0" destOrd="0" presId="urn:microsoft.com/office/officeart/2005/8/layout/process1"/>
    <dgm:cxn modelId="{56F2F6DA-D077-4A39-AAD2-D2B3BA10323E}" type="presParOf" srcId="{10EF025D-AC41-4F8D-B343-AEA44AFCEBD5}" destId="{70283410-A529-4DE1-BA02-00579D0D9B91}" srcOrd="1" destOrd="0" presId="urn:microsoft.com/office/officeart/2005/8/layout/process1"/>
    <dgm:cxn modelId="{AED0ACF3-7551-4C8A-9F47-E39E0FCD7D6F}" type="presParOf" srcId="{70283410-A529-4DE1-BA02-00579D0D9B91}" destId="{D653C6C5-F109-4D08-94D8-843CF846D936}" srcOrd="0" destOrd="0" presId="urn:microsoft.com/office/officeart/2005/8/layout/process1"/>
    <dgm:cxn modelId="{1768E3AA-70E8-4805-886E-A772A836227A}" type="presParOf" srcId="{10EF025D-AC41-4F8D-B343-AEA44AFCEBD5}" destId="{E0DE8C00-C623-4289-8CB8-87C3FE5B35DC}" srcOrd="2" destOrd="0" presId="urn:microsoft.com/office/officeart/2005/8/layout/process1"/>
    <dgm:cxn modelId="{A0A812A5-2AFA-4C8E-9114-B2471C1FF846}" type="presParOf" srcId="{10EF025D-AC41-4F8D-B343-AEA44AFCEBD5}" destId="{5DA47E21-F495-4060-AE0F-1D9F4E086635}" srcOrd="3" destOrd="0" presId="urn:microsoft.com/office/officeart/2005/8/layout/process1"/>
    <dgm:cxn modelId="{7730A38C-3B67-41FD-BCDD-474F88AC413E}" type="presParOf" srcId="{5DA47E21-F495-4060-AE0F-1D9F4E086635}" destId="{53272D0B-A22C-42EB-A5D2-69B4D6567D02}" srcOrd="0" destOrd="0" presId="urn:microsoft.com/office/officeart/2005/8/layout/process1"/>
    <dgm:cxn modelId="{156AB98B-27C9-4F10-98FA-D7015E46E255}" type="presParOf" srcId="{10EF025D-AC41-4F8D-B343-AEA44AFCEBD5}" destId="{65CB8EB6-B9BC-4B26-B3BB-1D142BC90E71}" srcOrd="4" destOrd="0" presId="urn:microsoft.com/office/officeart/2005/8/layout/process1"/>
    <dgm:cxn modelId="{6F16A1C9-B4D4-4934-9FE1-57DB84861DE8}" type="presParOf" srcId="{10EF025D-AC41-4F8D-B343-AEA44AFCEBD5}" destId="{A04E789D-1DEB-48AC-AA21-B44491610DD0}" srcOrd="5" destOrd="0" presId="urn:microsoft.com/office/officeart/2005/8/layout/process1"/>
    <dgm:cxn modelId="{043E2157-06A8-478F-8902-02556264BF02}" type="presParOf" srcId="{A04E789D-1DEB-48AC-AA21-B44491610DD0}" destId="{7BD5D55A-298D-4590-8DE8-A82190E49AC9}" srcOrd="0" destOrd="0" presId="urn:microsoft.com/office/officeart/2005/8/layout/process1"/>
    <dgm:cxn modelId="{6B58C125-674C-4FD2-9E8B-6A29D0BFFDB1}" type="presParOf" srcId="{10EF025D-AC41-4F8D-B343-AEA44AFCEBD5}" destId="{E941954D-574F-46BD-9BD3-3BF0260D61BD}" srcOrd="6"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E387D55-0D1E-4145-8A17-AB4243831F92}" type="doc">
      <dgm:prSet loTypeId="urn:microsoft.com/office/officeart/2005/8/layout/hList1" loCatId="list" qsTypeId="urn:microsoft.com/office/officeart/2005/8/quickstyle/simple1" qsCatId="simple" csTypeId="urn:microsoft.com/office/officeart/2005/8/colors/accent1_3" csCatId="accent1" phldr="1"/>
      <dgm:spPr/>
      <dgm:t>
        <a:bodyPr/>
        <a:lstStyle/>
        <a:p>
          <a:endParaRPr lang="en-GB"/>
        </a:p>
      </dgm:t>
    </dgm:pt>
    <dgm:pt modelId="{747C8DFB-0422-4FF2-A76E-693C16282162}">
      <dgm:prSet custT="1"/>
      <dgm:spPr/>
      <dgm:t>
        <a:bodyPr/>
        <a:lstStyle/>
        <a:p>
          <a:pPr rtl="0"/>
          <a:r>
            <a:rPr lang="en-GB" sz="2000"/>
            <a:t>There is strong evidence for both proactive and retroactive interference.</a:t>
          </a:r>
        </a:p>
      </dgm:t>
    </dgm:pt>
    <dgm:pt modelId="{1ED97CE8-25FF-40CB-AFC7-56E35D721DB2}" type="parTrans" cxnId="{67A1D45D-256B-4191-898D-ACC3963EA010}">
      <dgm:prSet/>
      <dgm:spPr/>
      <dgm:t>
        <a:bodyPr/>
        <a:lstStyle/>
        <a:p>
          <a:endParaRPr lang="en-GB"/>
        </a:p>
      </dgm:t>
    </dgm:pt>
    <dgm:pt modelId="{AB882635-7A91-4069-A2D4-E17101CA5639}" type="sibTrans" cxnId="{67A1D45D-256B-4191-898D-ACC3963EA010}">
      <dgm:prSet/>
      <dgm:spPr/>
      <dgm:t>
        <a:bodyPr/>
        <a:lstStyle/>
        <a:p>
          <a:endParaRPr lang="en-GB"/>
        </a:p>
      </dgm:t>
    </dgm:pt>
    <dgm:pt modelId="{C496996A-9D37-41CA-B642-605001564FD8}" type="pres">
      <dgm:prSet presAssocID="{1E387D55-0D1E-4145-8A17-AB4243831F92}" presName="Name0" presStyleCnt="0">
        <dgm:presLayoutVars>
          <dgm:dir/>
          <dgm:animLvl val="lvl"/>
          <dgm:resizeHandles val="exact"/>
        </dgm:presLayoutVars>
      </dgm:prSet>
      <dgm:spPr/>
    </dgm:pt>
    <dgm:pt modelId="{59C2A8F8-B3F8-4450-9702-8C1FB8780318}" type="pres">
      <dgm:prSet presAssocID="{747C8DFB-0422-4FF2-A76E-693C16282162}" presName="composite" presStyleCnt="0"/>
      <dgm:spPr/>
    </dgm:pt>
    <dgm:pt modelId="{E36F5F1D-4307-45D3-848F-05A0FFE75476}" type="pres">
      <dgm:prSet presAssocID="{747C8DFB-0422-4FF2-A76E-693C16282162}" presName="parTx" presStyleLbl="alignNode1" presStyleIdx="0" presStyleCnt="1" custScaleY="165696">
        <dgm:presLayoutVars>
          <dgm:chMax val="0"/>
          <dgm:chPref val="0"/>
          <dgm:bulletEnabled val="1"/>
        </dgm:presLayoutVars>
      </dgm:prSet>
      <dgm:spPr/>
    </dgm:pt>
    <dgm:pt modelId="{CBF46210-BA2A-4D4C-976F-A8392EF49557}" type="pres">
      <dgm:prSet presAssocID="{747C8DFB-0422-4FF2-A76E-693C16282162}" presName="desTx" presStyleLbl="alignAccFollowNode1" presStyleIdx="0" presStyleCnt="1" custScaleY="81022">
        <dgm:presLayoutVars>
          <dgm:bulletEnabled val="1"/>
        </dgm:presLayoutVars>
      </dgm:prSet>
      <dgm:spPr/>
    </dgm:pt>
  </dgm:ptLst>
  <dgm:cxnLst>
    <dgm:cxn modelId="{67A1D45D-256B-4191-898D-ACC3963EA010}" srcId="{1E387D55-0D1E-4145-8A17-AB4243831F92}" destId="{747C8DFB-0422-4FF2-A76E-693C16282162}" srcOrd="0" destOrd="0" parTransId="{1ED97CE8-25FF-40CB-AFC7-56E35D721DB2}" sibTransId="{AB882635-7A91-4069-A2D4-E17101CA5639}"/>
    <dgm:cxn modelId="{7009AB66-81DA-427A-9E60-4560D5B25455}" type="presOf" srcId="{1E387D55-0D1E-4145-8A17-AB4243831F92}" destId="{C496996A-9D37-41CA-B642-605001564FD8}" srcOrd="0" destOrd="0" presId="urn:microsoft.com/office/officeart/2005/8/layout/hList1"/>
    <dgm:cxn modelId="{B8F7D077-A2CD-415D-B1D0-11D35F4B309E}" type="presOf" srcId="{747C8DFB-0422-4FF2-A76E-693C16282162}" destId="{E36F5F1D-4307-45D3-848F-05A0FFE75476}" srcOrd="0" destOrd="0" presId="urn:microsoft.com/office/officeart/2005/8/layout/hList1"/>
    <dgm:cxn modelId="{3B9D9F17-1E17-4656-8D99-103CE8276F83}" type="presParOf" srcId="{C496996A-9D37-41CA-B642-605001564FD8}" destId="{59C2A8F8-B3F8-4450-9702-8C1FB8780318}" srcOrd="0" destOrd="0" presId="urn:microsoft.com/office/officeart/2005/8/layout/hList1"/>
    <dgm:cxn modelId="{BBECD62F-B187-4018-9E8E-BE12A5A4DA8E}" type="presParOf" srcId="{59C2A8F8-B3F8-4450-9702-8C1FB8780318}" destId="{E36F5F1D-4307-45D3-848F-05A0FFE75476}" srcOrd="0" destOrd="0" presId="urn:microsoft.com/office/officeart/2005/8/layout/hList1"/>
    <dgm:cxn modelId="{DE156519-33C5-4835-9AA8-B770DE76BD3A}" type="presParOf" srcId="{59C2A8F8-B3F8-4450-9702-8C1FB8780318}" destId="{CBF46210-BA2A-4D4C-976F-A8392EF4955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57A0408-9C00-48BF-B047-3A4E4FFB394B}" type="doc">
      <dgm:prSet loTypeId="urn:microsoft.com/office/officeart/2005/8/layout/hList6" loCatId="list" qsTypeId="urn:microsoft.com/office/officeart/2005/8/quickstyle/simple1" qsCatId="simple" csTypeId="urn:microsoft.com/office/officeart/2005/8/colors/colorful1" csCatId="colorful"/>
      <dgm:spPr/>
      <dgm:t>
        <a:bodyPr/>
        <a:lstStyle/>
        <a:p>
          <a:endParaRPr lang="en-GB"/>
        </a:p>
      </dgm:t>
    </dgm:pt>
    <dgm:pt modelId="{3BEEBFB9-D0D2-48BB-868C-15436B53ED9D}">
      <dgm:prSet/>
      <dgm:spPr/>
      <dgm:t>
        <a:bodyPr/>
        <a:lstStyle/>
        <a:p>
          <a:pPr rtl="0"/>
          <a:r>
            <a:rPr lang="en-GB"/>
            <a:t>It is probable that much forgetting can be attributed to both types of interference.</a:t>
          </a:r>
        </a:p>
      </dgm:t>
    </dgm:pt>
    <dgm:pt modelId="{86ED66B3-207E-4B72-ACEF-680D45D43DDD}" type="parTrans" cxnId="{D17369A4-570B-4A1A-AE6C-BCA78319BF73}">
      <dgm:prSet/>
      <dgm:spPr/>
      <dgm:t>
        <a:bodyPr/>
        <a:lstStyle/>
        <a:p>
          <a:endParaRPr lang="en-GB"/>
        </a:p>
      </dgm:t>
    </dgm:pt>
    <dgm:pt modelId="{FDFD316D-858A-4577-84C2-D570B8D19C5A}" type="sibTrans" cxnId="{D17369A4-570B-4A1A-AE6C-BCA78319BF73}">
      <dgm:prSet/>
      <dgm:spPr/>
      <dgm:t>
        <a:bodyPr/>
        <a:lstStyle/>
        <a:p>
          <a:endParaRPr lang="en-GB"/>
        </a:p>
      </dgm:t>
    </dgm:pt>
    <dgm:pt modelId="{D742B6C8-E894-451C-9867-ABE1CCE764D8}" type="pres">
      <dgm:prSet presAssocID="{E57A0408-9C00-48BF-B047-3A4E4FFB394B}" presName="Name0" presStyleCnt="0">
        <dgm:presLayoutVars>
          <dgm:dir/>
          <dgm:resizeHandles val="exact"/>
        </dgm:presLayoutVars>
      </dgm:prSet>
      <dgm:spPr/>
    </dgm:pt>
    <dgm:pt modelId="{367C7D7D-4E8C-48CE-A58E-85B080557C44}" type="pres">
      <dgm:prSet presAssocID="{3BEEBFB9-D0D2-48BB-868C-15436B53ED9D}" presName="node" presStyleLbl="node1" presStyleIdx="0" presStyleCnt="1">
        <dgm:presLayoutVars>
          <dgm:bulletEnabled val="1"/>
        </dgm:presLayoutVars>
      </dgm:prSet>
      <dgm:spPr/>
    </dgm:pt>
  </dgm:ptLst>
  <dgm:cxnLst>
    <dgm:cxn modelId="{13E5F040-901C-4431-8BEC-3B8C4B30D51F}" type="presOf" srcId="{E57A0408-9C00-48BF-B047-3A4E4FFB394B}" destId="{D742B6C8-E894-451C-9867-ABE1CCE764D8}" srcOrd="0" destOrd="0" presId="urn:microsoft.com/office/officeart/2005/8/layout/hList6"/>
    <dgm:cxn modelId="{4BFE4092-5016-4CE3-922A-02D8DE880696}" type="presOf" srcId="{3BEEBFB9-D0D2-48BB-868C-15436B53ED9D}" destId="{367C7D7D-4E8C-48CE-A58E-85B080557C44}" srcOrd="0" destOrd="0" presId="urn:microsoft.com/office/officeart/2005/8/layout/hList6"/>
    <dgm:cxn modelId="{D17369A4-570B-4A1A-AE6C-BCA78319BF73}" srcId="{E57A0408-9C00-48BF-B047-3A4E4FFB394B}" destId="{3BEEBFB9-D0D2-48BB-868C-15436B53ED9D}" srcOrd="0" destOrd="0" parTransId="{86ED66B3-207E-4B72-ACEF-680D45D43DDD}" sibTransId="{FDFD316D-858A-4577-84C2-D570B8D19C5A}"/>
    <dgm:cxn modelId="{0460F6CC-C745-48E3-BBE7-6E27A57F8D52}" type="presParOf" srcId="{D742B6C8-E894-451C-9867-ABE1CCE764D8}" destId="{367C7D7D-4E8C-48CE-A58E-85B080557C44}" srcOrd="0"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0438F86-9EEB-4888-A450-6DFEFB822ED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9057708F-702E-4415-9AD9-CEAED32FAB5E}">
      <dgm:prSet/>
      <dgm:spPr/>
      <dgm:t>
        <a:bodyPr/>
        <a:lstStyle/>
        <a:p>
          <a:pPr rtl="0"/>
          <a:r>
            <a:rPr lang="en-GB"/>
            <a:t>Research is limited in several ways:</a:t>
          </a:r>
        </a:p>
      </dgm:t>
    </dgm:pt>
    <dgm:pt modelId="{0B5C133A-A9AF-4BB2-83E2-EFED9A24C9FD}" type="parTrans" cxnId="{1EFD331C-6A62-40DE-B587-FBA99122663A}">
      <dgm:prSet/>
      <dgm:spPr/>
      <dgm:t>
        <a:bodyPr/>
        <a:lstStyle/>
        <a:p>
          <a:endParaRPr lang="en-GB"/>
        </a:p>
      </dgm:t>
    </dgm:pt>
    <dgm:pt modelId="{1E344BCF-8E8A-4703-90DD-049C0DDF9CA6}" type="sibTrans" cxnId="{1EFD331C-6A62-40DE-B587-FBA99122663A}">
      <dgm:prSet/>
      <dgm:spPr/>
      <dgm:t>
        <a:bodyPr/>
        <a:lstStyle/>
        <a:p>
          <a:endParaRPr lang="en-GB"/>
        </a:p>
      </dgm:t>
    </dgm:pt>
    <dgm:pt modelId="{BA1A1B01-C6A6-4321-8729-51EB2A2FF018}" type="pres">
      <dgm:prSet presAssocID="{A0438F86-9EEB-4888-A450-6DFEFB822ED8}" presName="vert0" presStyleCnt="0">
        <dgm:presLayoutVars>
          <dgm:dir/>
          <dgm:animOne val="branch"/>
          <dgm:animLvl val="lvl"/>
        </dgm:presLayoutVars>
      </dgm:prSet>
      <dgm:spPr/>
    </dgm:pt>
    <dgm:pt modelId="{4CD9600D-967A-43C1-9913-DFC48C655A97}" type="pres">
      <dgm:prSet presAssocID="{9057708F-702E-4415-9AD9-CEAED32FAB5E}" presName="thickLine" presStyleLbl="alignNode1" presStyleIdx="0" presStyleCnt="1"/>
      <dgm:spPr/>
    </dgm:pt>
    <dgm:pt modelId="{131320A4-C907-44B9-9D96-DBDDD3EAD87A}" type="pres">
      <dgm:prSet presAssocID="{9057708F-702E-4415-9AD9-CEAED32FAB5E}" presName="horz1" presStyleCnt="0"/>
      <dgm:spPr/>
    </dgm:pt>
    <dgm:pt modelId="{34323164-C038-4A9F-B39E-D89DF2D7B7E0}" type="pres">
      <dgm:prSet presAssocID="{9057708F-702E-4415-9AD9-CEAED32FAB5E}" presName="tx1" presStyleLbl="revTx" presStyleIdx="0" presStyleCnt="1"/>
      <dgm:spPr/>
    </dgm:pt>
    <dgm:pt modelId="{23B98A4E-3076-4E09-B505-33CF26C5933E}" type="pres">
      <dgm:prSet presAssocID="{9057708F-702E-4415-9AD9-CEAED32FAB5E}" presName="vert1" presStyleCnt="0"/>
      <dgm:spPr/>
    </dgm:pt>
  </dgm:ptLst>
  <dgm:cxnLst>
    <dgm:cxn modelId="{1EFD331C-6A62-40DE-B587-FBA99122663A}" srcId="{A0438F86-9EEB-4888-A450-6DFEFB822ED8}" destId="{9057708F-702E-4415-9AD9-CEAED32FAB5E}" srcOrd="0" destOrd="0" parTransId="{0B5C133A-A9AF-4BB2-83E2-EFED9A24C9FD}" sibTransId="{1E344BCF-8E8A-4703-90DD-049C0DDF9CA6}"/>
    <dgm:cxn modelId="{41EACD3F-EB05-4EFD-96AD-EBD896077830}" type="presOf" srcId="{9057708F-702E-4415-9AD9-CEAED32FAB5E}" destId="{34323164-C038-4A9F-B39E-D89DF2D7B7E0}" srcOrd="0" destOrd="0" presId="urn:microsoft.com/office/officeart/2008/layout/LinedList"/>
    <dgm:cxn modelId="{2E9006F9-8251-4AA3-B55F-1D653CAE986D}" type="presOf" srcId="{A0438F86-9EEB-4888-A450-6DFEFB822ED8}" destId="{BA1A1B01-C6A6-4321-8729-51EB2A2FF018}" srcOrd="0" destOrd="0" presId="urn:microsoft.com/office/officeart/2008/layout/LinedList"/>
    <dgm:cxn modelId="{745C33AA-8E0C-4047-8D69-B5EA36E3F244}" type="presParOf" srcId="{BA1A1B01-C6A6-4321-8729-51EB2A2FF018}" destId="{4CD9600D-967A-43C1-9913-DFC48C655A97}" srcOrd="0" destOrd="0" presId="urn:microsoft.com/office/officeart/2008/layout/LinedList"/>
    <dgm:cxn modelId="{A7F1F12F-42E9-4239-A526-02E2354D6B31}" type="presParOf" srcId="{BA1A1B01-C6A6-4321-8729-51EB2A2FF018}" destId="{131320A4-C907-44B9-9D96-DBDDD3EAD87A}" srcOrd="1" destOrd="0" presId="urn:microsoft.com/office/officeart/2008/layout/LinedList"/>
    <dgm:cxn modelId="{9ACACB1E-0E4C-4028-8A51-F0E533402689}" type="presParOf" srcId="{131320A4-C907-44B9-9D96-DBDDD3EAD87A}" destId="{34323164-C038-4A9F-B39E-D89DF2D7B7E0}" srcOrd="0" destOrd="0" presId="urn:microsoft.com/office/officeart/2008/layout/LinedList"/>
    <dgm:cxn modelId="{F36D6D2D-02F7-45EA-80B7-B32F5480FB67}" type="presParOf" srcId="{131320A4-C907-44B9-9D96-DBDDD3EAD87A}" destId="{23B98A4E-3076-4E09-B505-33CF26C5933E}"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84F9278-0F12-4F65-B290-C467FE6D1592}" type="doc">
      <dgm:prSet loTypeId="urn:microsoft.com/office/officeart/2005/8/layout/vList4" loCatId="list" qsTypeId="urn:microsoft.com/office/officeart/2005/8/quickstyle/simple1" qsCatId="simple" csTypeId="urn:microsoft.com/office/officeart/2005/8/colors/accent1_2" csCatId="accent1" phldr="1"/>
      <dgm:spPr/>
      <dgm:t>
        <a:bodyPr/>
        <a:lstStyle/>
        <a:p>
          <a:endParaRPr lang="en-GB"/>
        </a:p>
      </dgm:t>
    </dgm:pt>
    <dgm:pt modelId="{BE99BA45-DE44-4671-8035-FA455E034278}">
      <dgm:prSet/>
      <dgm:spPr/>
      <dgm:t>
        <a:bodyPr/>
        <a:lstStyle/>
        <a:p>
          <a:pPr rtl="0"/>
          <a:r>
            <a:rPr lang="en-GB"/>
            <a:t>Tulving and Psotka (1971) compared the cue-dependent approach with interference theory.</a:t>
          </a:r>
        </a:p>
      </dgm:t>
    </dgm:pt>
    <dgm:pt modelId="{1EA01ECA-3DB0-4224-AA1A-46BDD0C79BD4}" type="parTrans" cxnId="{3757122B-6DF0-4F62-B479-B7D0313671B9}">
      <dgm:prSet/>
      <dgm:spPr/>
      <dgm:t>
        <a:bodyPr/>
        <a:lstStyle/>
        <a:p>
          <a:endParaRPr lang="en-GB"/>
        </a:p>
      </dgm:t>
    </dgm:pt>
    <dgm:pt modelId="{4C266555-AE5C-4617-B6F9-C510B683996D}" type="sibTrans" cxnId="{3757122B-6DF0-4F62-B479-B7D0313671B9}">
      <dgm:prSet/>
      <dgm:spPr/>
      <dgm:t>
        <a:bodyPr/>
        <a:lstStyle/>
        <a:p>
          <a:endParaRPr lang="en-GB"/>
        </a:p>
      </dgm:t>
    </dgm:pt>
    <dgm:pt modelId="{8047C1F4-084C-4A98-AAF7-D4F0392618A5}" type="pres">
      <dgm:prSet presAssocID="{584F9278-0F12-4F65-B290-C467FE6D1592}" presName="linear" presStyleCnt="0">
        <dgm:presLayoutVars>
          <dgm:dir/>
          <dgm:resizeHandles val="exact"/>
        </dgm:presLayoutVars>
      </dgm:prSet>
      <dgm:spPr/>
    </dgm:pt>
    <dgm:pt modelId="{A91F3BBD-9C9D-428A-86AF-F68A079211BD}" type="pres">
      <dgm:prSet presAssocID="{BE99BA45-DE44-4671-8035-FA455E034278}" presName="comp" presStyleCnt="0"/>
      <dgm:spPr/>
    </dgm:pt>
    <dgm:pt modelId="{A89459CE-BB0C-49E2-BB2C-8E70E5CFC926}" type="pres">
      <dgm:prSet presAssocID="{BE99BA45-DE44-4671-8035-FA455E034278}" presName="box" presStyleLbl="node1" presStyleIdx="0" presStyleCnt="1" custLinFactNeighborX="-537" custLinFactNeighborY="-12354"/>
      <dgm:spPr/>
    </dgm:pt>
    <dgm:pt modelId="{C98CA600-6FCF-4FB9-9DD9-C216A0F84583}" type="pres">
      <dgm:prSet presAssocID="{BE99BA45-DE44-4671-8035-FA455E034278}" presName="img" presStyleLbl="fgImgPlace1" presStyleIdx="0" presStyleCnt="1"/>
      <dgm:spPr>
        <a:blipFill rotWithShape="1">
          <a:blip xmlns:r="http://schemas.openxmlformats.org/officeDocument/2006/relationships" r:embed="rId1"/>
          <a:stretch>
            <a:fillRect/>
          </a:stretch>
        </a:blipFill>
      </dgm:spPr>
    </dgm:pt>
    <dgm:pt modelId="{BF30E578-0189-4E6E-9F7F-7BDBE3D8BD6D}" type="pres">
      <dgm:prSet presAssocID="{BE99BA45-DE44-4671-8035-FA455E034278}" presName="text" presStyleLbl="node1" presStyleIdx="0" presStyleCnt="1">
        <dgm:presLayoutVars>
          <dgm:bulletEnabled val="1"/>
        </dgm:presLayoutVars>
      </dgm:prSet>
      <dgm:spPr/>
    </dgm:pt>
  </dgm:ptLst>
  <dgm:cxnLst>
    <dgm:cxn modelId="{3757122B-6DF0-4F62-B479-B7D0313671B9}" srcId="{584F9278-0F12-4F65-B290-C467FE6D1592}" destId="{BE99BA45-DE44-4671-8035-FA455E034278}" srcOrd="0" destOrd="0" parTransId="{1EA01ECA-3DB0-4224-AA1A-46BDD0C79BD4}" sibTransId="{4C266555-AE5C-4617-B6F9-C510B683996D}"/>
    <dgm:cxn modelId="{3105336B-6F89-49F4-AD12-00C7ED4124A0}" type="presOf" srcId="{BE99BA45-DE44-4671-8035-FA455E034278}" destId="{BF30E578-0189-4E6E-9F7F-7BDBE3D8BD6D}" srcOrd="1" destOrd="0" presId="urn:microsoft.com/office/officeart/2005/8/layout/vList4"/>
    <dgm:cxn modelId="{5EED527C-5989-4431-9516-DBFEF6D3A7BD}" type="presOf" srcId="{584F9278-0F12-4F65-B290-C467FE6D1592}" destId="{8047C1F4-084C-4A98-AAF7-D4F0392618A5}" srcOrd="0" destOrd="0" presId="urn:microsoft.com/office/officeart/2005/8/layout/vList4"/>
    <dgm:cxn modelId="{193AAFFC-0598-42E4-BE6A-4D526DEA1286}" type="presOf" srcId="{BE99BA45-DE44-4671-8035-FA455E034278}" destId="{A89459CE-BB0C-49E2-BB2C-8E70E5CFC926}" srcOrd="0" destOrd="0" presId="urn:microsoft.com/office/officeart/2005/8/layout/vList4"/>
    <dgm:cxn modelId="{CD928999-082B-40C0-8D1C-D642D8ABDB2C}" type="presParOf" srcId="{8047C1F4-084C-4A98-AAF7-D4F0392618A5}" destId="{A91F3BBD-9C9D-428A-86AF-F68A079211BD}" srcOrd="0" destOrd="0" presId="urn:microsoft.com/office/officeart/2005/8/layout/vList4"/>
    <dgm:cxn modelId="{B1E71E07-1DD3-423B-A6AE-C78784A1713F}" type="presParOf" srcId="{A91F3BBD-9C9D-428A-86AF-F68A079211BD}" destId="{A89459CE-BB0C-49E2-BB2C-8E70E5CFC926}" srcOrd="0" destOrd="0" presId="urn:microsoft.com/office/officeart/2005/8/layout/vList4"/>
    <dgm:cxn modelId="{144BE110-76EA-426C-855D-ED8A0F393FFF}" type="presParOf" srcId="{A91F3BBD-9C9D-428A-86AF-F68A079211BD}" destId="{C98CA600-6FCF-4FB9-9DD9-C216A0F84583}" srcOrd="1" destOrd="0" presId="urn:microsoft.com/office/officeart/2005/8/layout/vList4"/>
    <dgm:cxn modelId="{736CF03A-9DDC-4220-98E1-F1BEB0AE0799}" type="presParOf" srcId="{A91F3BBD-9C9D-428A-86AF-F68A079211BD}" destId="{BF30E578-0189-4E6E-9F7F-7BDBE3D8BD6D}" srcOrd="2" destOrd="0" presId="urn:microsoft.com/office/officeart/2005/8/layout/vList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727F78F-FFFF-4064-8FB7-F26A576A3863}" type="doc">
      <dgm:prSet loTypeId="urn:microsoft.com/office/officeart/2005/8/layout/hierarchy3" loCatId="hierarchy" qsTypeId="urn:microsoft.com/office/officeart/2005/8/quickstyle/simple1" qsCatId="simple" csTypeId="urn:microsoft.com/office/officeart/2005/8/colors/colorful2" csCatId="colorful"/>
      <dgm:spPr/>
      <dgm:t>
        <a:bodyPr/>
        <a:lstStyle/>
        <a:p>
          <a:endParaRPr lang="en-GB"/>
        </a:p>
      </dgm:t>
    </dgm:pt>
    <dgm:pt modelId="{F941B95C-5BDD-4451-8DAB-4F27A834C84D}">
      <dgm:prSet/>
      <dgm:spPr/>
      <dgm:t>
        <a:bodyPr/>
        <a:lstStyle/>
        <a:p>
          <a:pPr rtl="0"/>
          <a:r>
            <a:rPr lang="en-GB"/>
            <a:t>Recognition memory is better than recall memory.</a:t>
          </a:r>
        </a:p>
      </dgm:t>
    </dgm:pt>
    <dgm:pt modelId="{6FEDA515-822F-4A11-B37B-931377F0BD0B}" type="parTrans" cxnId="{18C10DD3-FFCD-424B-AB3A-9C4693D8B5F2}">
      <dgm:prSet/>
      <dgm:spPr/>
      <dgm:t>
        <a:bodyPr/>
        <a:lstStyle/>
        <a:p>
          <a:endParaRPr lang="en-GB"/>
        </a:p>
      </dgm:t>
    </dgm:pt>
    <dgm:pt modelId="{E2635C4F-F6D2-40BA-83DF-64A354BFDEC8}" type="sibTrans" cxnId="{18C10DD3-FFCD-424B-AB3A-9C4693D8B5F2}">
      <dgm:prSet/>
      <dgm:spPr/>
      <dgm:t>
        <a:bodyPr/>
        <a:lstStyle/>
        <a:p>
          <a:endParaRPr lang="en-GB"/>
        </a:p>
      </dgm:t>
    </dgm:pt>
    <dgm:pt modelId="{4183F4D2-37AC-40E1-90BB-E4EC9B11B2D9}">
      <dgm:prSet/>
      <dgm:spPr/>
      <dgm:t>
        <a:bodyPr/>
        <a:lstStyle/>
        <a:p>
          <a:pPr rtl="0"/>
          <a:r>
            <a:rPr lang="en-GB" dirty="0"/>
            <a:t>According to </a:t>
          </a:r>
          <a:r>
            <a:rPr lang="en-GB" dirty="0" err="1"/>
            <a:t>Tulving</a:t>
          </a:r>
          <a:r>
            <a:rPr lang="en-GB" dirty="0"/>
            <a:t> this is mainly because the overlap between the information contained in the memory test and that contained in the memory trace is greater.</a:t>
          </a:r>
        </a:p>
      </dgm:t>
    </dgm:pt>
    <dgm:pt modelId="{622C008D-3E0E-4416-BFB6-989F7ADD5B2E}" type="parTrans" cxnId="{589D20FC-4684-4BD7-ACA3-0A3ABD8898A8}">
      <dgm:prSet/>
      <dgm:spPr/>
      <dgm:t>
        <a:bodyPr/>
        <a:lstStyle/>
        <a:p>
          <a:endParaRPr lang="en-GB"/>
        </a:p>
      </dgm:t>
    </dgm:pt>
    <dgm:pt modelId="{722EC48C-A6C2-4B34-9323-13200168125D}" type="sibTrans" cxnId="{589D20FC-4684-4BD7-ACA3-0A3ABD8898A8}">
      <dgm:prSet/>
      <dgm:spPr/>
      <dgm:t>
        <a:bodyPr/>
        <a:lstStyle/>
        <a:p>
          <a:endParaRPr lang="en-GB"/>
        </a:p>
      </dgm:t>
    </dgm:pt>
    <dgm:pt modelId="{11322262-5E7A-4F40-BC5F-2A882C8AEACF}" type="pres">
      <dgm:prSet presAssocID="{0727F78F-FFFF-4064-8FB7-F26A576A3863}" presName="diagram" presStyleCnt="0">
        <dgm:presLayoutVars>
          <dgm:chPref val="1"/>
          <dgm:dir/>
          <dgm:animOne val="branch"/>
          <dgm:animLvl val="lvl"/>
          <dgm:resizeHandles/>
        </dgm:presLayoutVars>
      </dgm:prSet>
      <dgm:spPr/>
    </dgm:pt>
    <dgm:pt modelId="{B646E29D-97F3-4698-AB06-8191D7A005B3}" type="pres">
      <dgm:prSet presAssocID="{F941B95C-5BDD-4451-8DAB-4F27A834C84D}" presName="root" presStyleCnt="0"/>
      <dgm:spPr/>
    </dgm:pt>
    <dgm:pt modelId="{84FA1229-C02D-451E-90FA-2BCB403207A4}" type="pres">
      <dgm:prSet presAssocID="{F941B95C-5BDD-4451-8DAB-4F27A834C84D}" presName="rootComposite" presStyleCnt="0"/>
      <dgm:spPr/>
    </dgm:pt>
    <dgm:pt modelId="{7DDAB8FE-9C9C-458E-9D09-230B521A82D9}" type="pres">
      <dgm:prSet presAssocID="{F941B95C-5BDD-4451-8DAB-4F27A834C84D}" presName="rootText" presStyleLbl="node1" presStyleIdx="0" presStyleCnt="2"/>
      <dgm:spPr/>
    </dgm:pt>
    <dgm:pt modelId="{A701714A-AE1F-4CAF-9C01-FDE1871C0FC5}" type="pres">
      <dgm:prSet presAssocID="{F941B95C-5BDD-4451-8DAB-4F27A834C84D}" presName="rootConnector" presStyleLbl="node1" presStyleIdx="0" presStyleCnt="2"/>
      <dgm:spPr/>
    </dgm:pt>
    <dgm:pt modelId="{B6F37AA2-B5CF-4E6D-8267-BBC0D19FE03E}" type="pres">
      <dgm:prSet presAssocID="{F941B95C-5BDD-4451-8DAB-4F27A834C84D}" presName="childShape" presStyleCnt="0"/>
      <dgm:spPr/>
    </dgm:pt>
    <dgm:pt modelId="{09A0BA45-6DFF-45C3-BFBB-93C83EFB52A8}" type="pres">
      <dgm:prSet presAssocID="{4183F4D2-37AC-40E1-90BB-E4EC9B11B2D9}" presName="root" presStyleCnt="0"/>
      <dgm:spPr/>
    </dgm:pt>
    <dgm:pt modelId="{1AB20C4D-FAE8-480F-985F-FD0368882896}" type="pres">
      <dgm:prSet presAssocID="{4183F4D2-37AC-40E1-90BB-E4EC9B11B2D9}" presName="rootComposite" presStyleCnt="0"/>
      <dgm:spPr/>
    </dgm:pt>
    <dgm:pt modelId="{15DA0226-0FDD-4BB3-9754-333BD2E7EA34}" type="pres">
      <dgm:prSet presAssocID="{4183F4D2-37AC-40E1-90BB-E4EC9B11B2D9}" presName="rootText" presStyleLbl="node1" presStyleIdx="1" presStyleCnt="2"/>
      <dgm:spPr/>
    </dgm:pt>
    <dgm:pt modelId="{0F2B67B7-7681-457E-BE03-6771A62E7B76}" type="pres">
      <dgm:prSet presAssocID="{4183F4D2-37AC-40E1-90BB-E4EC9B11B2D9}" presName="rootConnector" presStyleLbl="node1" presStyleIdx="1" presStyleCnt="2"/>
      <dgm:spPr/>
    </dgm:pt>
    <dgm:pt modelId="{403E5029-5B5D-4F99-9451-04F82644CAF7}" type="pres">
      <dgm:prSet presAssocID="{4183F4D2-37AC-40E1-90BB-E4EC9B11B2D9}" presName="childShape" presStyleCnt="0"/>
      <dgm:spPr/>
    </dgm:pt>
  </dgm:ptLst>
  <dgm:cxnLst>
    <dgm:cxn modelId="{784F770F-7D4F-4ECA-A633-E5E834DF4B1C}" type="presOf" srcId="{F941B95C-5BDD-4451-8DAB-4F27A834C84D}" destId="{7DDAB8FE-9C9C-458E-9D09-230B521A82D9}" srcOrd="0" destOrd="0" presId="urn:microsoft.com/office/officeart/2005/8/layout/hierarchy3"/>
    <dgm:cxn modelId="{8E366B4C-E63A-4451-9567-8EC4EC70B5EE}" type="presOf" srcId="{4183F4D2-37AC-40E1-90BB-E4EC9B11B2D9}" destId="{0F2B67B7-7681-457E-BE03-6771A62E7B76}" srcOrd="1" destOrd="0" presId="urn:microsoft.com/office/officeart/2005/8/layout/hierarchy3"/>
    <dgm:cxn modelId="{77BF72B4-7E72-4FA5-8E3C-6DCB4102D78B}" type="presOf" srcId="{0727F78F-FFFF-4064-8FB7-F26A576A3863}" destId="{11322262-5E7A-4F40-BC5F-2A882C8AEACF}" srcOrd="0" destOrd="0" presId="urn:microsoft.com/office/officeart/2005/8/layout/hierarchy3"/>
    <dgm:cxn modelId="{18C10DD3-FFCD-424B-AB3A-9C4693D8B5F2}" srcId="{0727F78F-FFFF-4064-8FB7-F26A576A3863}" destId="{F941B95C-5BDD-4451-8DAB-4F27A834C84D}" srcOrd="0" destOrd="0" parTransId="{6FEDA515-822F-4A11-B37B-931377F0BD0B}" sibTransId="{E2635C4F-F6D2-40BA-83DF-64A354BFDEC8}"/>
    <dgm:cxn modelId="{5FB44BD9-5BDE-498C-9EBF-6E2E62E6FC47}" type="presOf" srcId="{4183F4D2-37AC-40E1-90BB-E4EC9B11B2D9}" destId="{15DA0226-0FDD-4BB3-9754-333BD2E7EA34}" srcOrd="0" destOrd="0" presId="urn:microsoft.com/office/officeart/2005/8/layout/hierarchy3"/>
    <dgm:cxn modelId="{589D20FC-4684-4BD7-ACA3-0A3ABD8898A8}" srcId="{0727F78F-FFFF-4064-8FB7-F26A576A3863}" destId="{4183F4D2-37AC-40E1-90BB-E4EC9B11B2D9}" srcOrd="1" destOrd="0" parTransId="{622C008D-3E0E-4416-BFB6-989F7ADD5B2E}" sibTransId="{722EC48C-A6C2-4B34-9323-13200168125D}"/>
    <dgm:cxn modelId="{9565DEFC-86E5-4535-A393-CAB867B03B46}" type="presOf" srcId="{F941B95C-5BDD-4451-8DAB-4F27A834C84D}" destId="{A701714A-AE1F-4CAF-9C01-FDE1871C0FC5}" srcOrd="1" destOrd="0" presId="urn:microsoft.com/office/officeart/2005/8/layout/hierarchy3"/>
    <dgm:cxn modelId="{61EBF2F0-416D-455A-BB9A-D87567027916}" type="presParOf" srcId="{11322262-5E7A-4F40-BC5F-2A882C8AEACF}" destId="{B646E29D-97F3-4698-AB06-8191D7A005B3}" srcOrd="0" destOrd="0" presId="urn:microsoft.com/office/officeart/2005/8/layout/hierarchy3"/>
    <dgm:cxn modelId="{66E10C34-9409-49CC-A2B0-812A233AAC25}" type="presParOf" srcId="{B646E29D-97F3-4698-AB06-8191D7A005B3}" destId="{84FA1229-C02D-451E-90FA-2BCB403207A4}" srcOrd="0" destOrd="0" presId="urn:microsoft.com/office/officeart/2005/8/layout/hierarchy3"/>
    <dgm:cxn modelId="{6BEFBE0D-0B7A-4609-8891-0E0C606AD94D}" type="presParOf" srcId="{84FA1229-C02D-451E-90FA-2BCB403207A4}" destId="{7DDAB8FE-9C9C-458E-9D09-230B521A82D9}" srcOrd="0" destOrd="0" presId="urn:microsoft.com/office/officeart/2005/8/layout/hierarchy3"/>
    <dgm:cxn modelId="{9D2A4552-1B3E-4042-A931-2A999EE15C0B}" type="presParOf" srcId="{84FA1229-C02D-451E-90FA-2BCB403207A4}" destId="{A701714A-AE1F-4CAF-9C01-FDE1871C0FC5}" srcOrd="1" destOrd="0" presId="urn:microsoft.com/office/officeart/2005/8/layout/hierarchy3"/>
    <dgm:cxn modelId="{ECF1776D-439B-4728-9127-6A183CE64B15}" type="presParOf" srcId="{B646E29D-97F3-4698-AB06-8191D7A005B3}" destId="{B6F37AA2-B5CF-4E6D-8267-BBC0D19FE03E}" srcOrd="1" destOrd="0" presId="urn:microsoft.com/office/officeart/2005/8/layout/hierarchy3"/>
    <dgm:cxn modelId="{4BA63C3A-74E2-40CA-9E26-9FC856885D16}" type="presParOf" srcId="{11322262-5E7A-4F40-BC5F-2A882C8AEACF}" destId="{09A0BA45-6DFF-45C3-BFBB-93C83EFB52A8}" srcOrd="1" destOrd="0" presId="urn:microsoft.com/office/officeart/2005/8/layout/hierarchy3"/>
    <dgm:cxn modelId="{40B80CF3-E232-4024-AEB4-9CA6E8B2B755}" type="presParOf" srcId="{09A0BA45-6DFF-45C3-BFBB-93C83EFB52A8}" destId="{1AB20C4D-FAE8-480F-985F-FD0368882896}" srcOrd="0" destOrd="0" presId="urn:microsoft.com/office/officeart/2005/8/layout/hierarchy3"/>
    <dgm:cxn modelId="{D7F6298B-8883-4296-A519-5453C02ABC48}" type="presParOf" srcId="{1AB20C4D-FAE8-480F-985F-FD0368882896}" destId="{15DA0226-0FDD-4BB3-9754-333BD2E7EA34}" srcOrd="0" destOrd="0" presId="urn:microsoft.com/office/officeart/2005/8/layout/hierarchy3"/>
    <dgm:cxn modelId="{F56A58AC-4ABB-4ED1-888E-DB10D0F97A34}" type="presParOf" srcId="{1AB20C4D-FAE8-480F-985F-FD0368882896}" destId="{0F2B67B7-7681-457E-BE03-6771A62E7B76}" srcOrd="1" destOrd="0" presId="urn:microsoft.com/office/officeart/2005/8/layout/hierarchy3"/>
    <dgm:cxn modelId="{6B4D9002-9404-4D1D-8FB4-60883C69BC61}" type="presParOf" srcId="{09A0BA45-6DFF-45C3-BFBB-93C83EFB52A8}" destId="{403E5029-5B5D-4F99-9451-04F82644CAF7}"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6DCE899-38C0-48D9-9C8F-3D3432D7037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BD52D9E6-0D54-40DC-8E20-B1E288B00008}">
      <dgm:prSet/>
      <dgm:spPr/>
      <dgm:t>
        <a:bodyPr/>
        <a:lstStyle/>
        <a:p>
          <a:pPr rtl="0"/>
          <a:r>
            <a:rPr lang="en-GB" dirty="0"/>
            <a:t>…memory performance depends directly on the similarity between the information in memory and the information available at retrieval.</a:t>
          </a:r>
        </a:p>
      </dgm:t>
    </dgm:pt>
    <dgm:pt modelId="{2552DB88-29D7-4A36-84ED-EAB8271CD95B}" type="parTrans" cxnId="{9FAC1C82-2A31-4B5C-A26A-98B58953456A}">
      <dgm:prSet/>
      <dgm:spPr/>
      <dgm:t>
        <a:bodyPr/>
        <a:lstStyle/>
        <a:p>
          <a:endParaRPr lang="en-GB"/>
        </a:p>
      </dgm:t>
    </dgm:pt>
    <dgm:pt modelId="{29A3AF37-0928-424B-A294-0C04EC55EA36}" type="sibTrans" cxnId="{9FAC1C82-2A31-4B5C-A26A-98B58953456A}">
      <dgm:prSet/>
      <dgm:spPr/>
      <dgm:t>
        <a:bodyPr/>
        <a:lstStyle/>
        <a:p>
          <a:endParaRPr lang="en-GB"/>
        </a:p>
      </dgm:t>
    </dgm:pt>
    <dgm:pt modelId="{700B0D07-A00F-46A0-88C5-5C3257CC3B42}" type="pres">
      <dgm:prSet presAssocID="{26DCE899-38C0-48D9-9C8F-3D3432D70378}" presName="vert0" presStyleCnt="0">
        <dgm:presLayoutVars>
          <dgm:dir/>
          <dgm:animOne val="branch"/>
          <dgm:animLvl val="lvl"/>
        </dgm:presLayoutVars>
      </dgm:prSet>
      <dgm:spPr/>
    </dgm:pt>
    <dgm:pt modelId="{E390378F-5289-486B-9D93-B8BE4B489D18}" type="pres">
      <dgm:prSet presAssocID="{BD52D9E6-0D54-40DC-8E20-B1E288B00008}" presName="thickLine" presStyleLbl="alignNode1" presStyleIdx="0" presStyleCnt="1"/>
      <dgm:spPr/>
    </dgm:pt>
    <dgm:pt modelId="{DE0CB661-0389-497F-A3C2-0C4132C3068B}" type="pres">
      <dgm:prSet presAssocID="{BD52D9E6-0D54-40DC-8E20-B1E288B00008}" presName="horz1" presStyleCnt="0"/>
      <dgm:spPr/>
    </dgm:pt>
    <dgm:pt modelId="{9815E173-23A6-4FF6-A081-9828671DCD63}" type="pres">
      <dgm:prSet presAssocID="{BD52D9E6-0D54-40DC-8E20-B1E288B00008}" presName="tx1" presStyleLbl="revTx" presStyleIdx="0" presStyleCnt="1"/>
      <dgm:spPr/>
    </dgm:pt>
    <dgm:pt modelId="{91A1E38C-4D7A-4B5F-BDE4-2D83A0D5AF2C}" type="pres">
      <dgm:prSet presAssocID="{BD52D9E6-0D54-40DC-8E20-B1E288B00008}" presName="vert1" presStyleCnt="0"/>
      <dgm:spPr/>
    </dgm:pt>
  </dgm:ptLst>
  <dgm:cxnLst>
    <dgm:cxn modelId="{5D2D0C07-B6D0-4748-935D-02C56EC44722}" type="presOf" srcId="{26DCE899-38C0-48D9-9C8F-3D3432D70378}" destId="{700B0D07-A00F-46A0-88C5-5C3257CC3B42}" srcOrd="0" destOrd="0" presId="urn:microsoft.com/office/officeart/2008/layout/LinedList"/>
    <dgm:cxn modelId="{E24C675D-FFA2-42FF-A5FB-B996FF125570}" type="presOf" srcId="{BD52D9E6-0D54-40DC-8E20-B1E288B00008}" destId="{9815E173-23A6-4FF6-A081-9828671DCD63}" srcOrd="0" destOrd="0" presId="urn:microsoft.com/office/officeart/2008/layout/LinedList"/>
    <dgm:cxn modelId="{9FAC1C82-2A31-4B5C-A26A-98B58953456A}" srcId="{26DCE899-38C0-48D9-9C8F-3D3432D70378}" destId="{BD52D9E6-0D54-40DC-8E20-B1E288B00008}" srcOrd="0" destOrd="0" parTransId="{2552DB88-29D7-4A36-84ED-EAB8271CD95B}" sibTransId="{29A3AF37-0928-424B-A294-0C04EC55EA36}"/>
    <dgm:cxn modelId="{29D63173-CE45-461B-BD69-AC39C3F96DBC}" type="presParOf" srcId="{700B0D07-A00F-46A0-88C5-5C3257CC3B42}" destId="{E390378F-5289-486B-9D93-B8BE4B489D18}" srcOrd="0" destOrd="0" presId="urn:microsoft.com/office/officeart/2008/layout/LinedList"/>
    <dgm:cxn modelId="{FCD98966-18AD-4E6F-9060-9586B1E67236}" type="presParOf" srcId="{700B0D07-A00F-46A0-88C5-5C3257CC3B42}" destId="{DE0CB661-0389-497F-A3C2-0C4132C3068B}" srcOrd="1" destOrd="0" presId="urn:microsoft.com/office/officeart/2008/layout/LinedList"/>
    <dgm:cxn modelId="{0F8F9D28-88BA-4A2A-9803-5BAF11A29805}" type="presParOf" srcId="{DE0CB661-0389-497F-A3C2-0C4132C3068B}" destId="{9815E173-23A6-4FF6-A081-9828671DCD63}" srcOrd="0" destOrd="0" presId="urn:microsoft.com/office/officeart/2008/layout/LinedList"/>
    <dgm:cxn modelId="{F515F8C1-6086-48D9-BD7A-C7CDA95209F6}" type="presParOf" srcId="{DE0CB661-0389-497F-A3C2-0C4132C3068B}" destId="{91A1E38C-4D7A-4B5F-BDE4-2D83A0D5AF2C}"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61502D2-1DCE-466C-B0B6-B639191B697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09C51927-F4C8-4E6A-AA97-2DEB2D15E027}">
      <dgm:prSet/>
      <dgm:spPr/>
      <dgm:t>
        <a:bodyPr/>
        <a:lstStyle/>
        <a:p>
          <a:pPr rtl="0"/>
          <a:r>
            <a:rPr lang="en-GB"/>
            <a:t>Original learning, total free recall, and total free cued recall as a function of the number of lists presented after learning. Data from Tulving and Psotka (1971).</a:t>
          </a:r>
          <a:br>
            <a:rPr lang="en-GB"/>
          </a:br>
          <a:endParaRPr lang="en-GB"/>
        </a:p>
      </dgm:t>
    </dgm:pt>
    <dgm:pt modelId="{2121314B-E617-4871-B4EC-59F4CE0A994A}" type="parTrans" cxnId="{36ED8DBD-A6C7-4DB3-A590-8D4E98A59269}">
      <dgm:prSet/>
      <dgm:spPr/>
      <dgm:t>
        <a:bodyPr/>
        <a:lstStyle/>
        <a:p>
          <a:endParaRPr lang="en-GB"/>
        </a:p>
      </dgm:t>
    </dgm:pt>
    <dgm:pt modelId="{1D6E5444-7796-4D13-898B-DEAFA1FC64E6}" type="sibTrans" cxnId="{36ED8DBD-A6C7-4DB3-A590-8D4E98A59269}">
      <dgm:prSet/>
      <dgm:spPr/>
      <dgm:t>
        <a:bodyPr/>
        <a:lstStyle/>
        <a:p>
          <a:endParaRPr lang="en-GB"/>
        </a:p>
      </dgm:t>
    </dgm:pt>
    <dgm:pt modelId="{57647375-8747-4F40-B01D-226BE93302C7}" type="pres">
      <dgm:prSet presAssocID="{361502D2-1DCE-466C-B0B6-B639191B697B}" presName="linear" presStyleCnt="0">
        <dgm:presLayoutVars>
          <dgm:animLvl val="lvl"/>
          <dgm:resizeHandles val="exact"/>
        </dgm:presLayoutVars>
      </dgm:prSet>
      <dgm:spPr/>
    </dgm:pt>
    <dgm:pt modelId="{11FC352A-DF35-4A50-A0E5-08EBBA638B7D}" type="pres">
      <dgm:prSet presAssocID="{09C51927-F4C8-4E6A-AA97-2DEB2D15E027}" presName="parentText" presStyleLbl="node1" presStyleIdx="0" presStyleCnt="1">
        <dgm:presLayoutVars>
          <dgm:chMax val="0"/>
          <dgm:bulletEnabled val="1"/>
        </dgm:presLayoutVars>
      </dgm:prSet>
      <dgm:spPr/>
    </dgm:pt>
  </dgm:ptLst>
  <dgm:cxnLst>
    <dgm:cxn modelId="{E3C6C872-F46C-4307-B97D-0B8273519A62}" type="presOf" srcId="{09C51927-F4C8-4E6A-AA97-2DEB2D15E027}" destId="{11FC352A-DF35-4A50-A0E5-08EBBA638B7D}" srcOrd="0" destOrd="0" presId="urn:microsoft.com/office/officeart/2005/8/layout/vList2"/>
    <dgm:cxn modelId="{36ED8DBD-A6C7-4DB3-A590-8D4E98A59269}" srcId="{361502D2-1DCE-466C-B0B6-B639191B697B}" destId="{09C51927-F4C8-4E6A-AA97-2DEB2D15E027}" srcOrd="0" destOrd="0" parTransId="{2121314B-E617-4871-B4EC-59F4CE0A994A}" sibTransId="{1D6E5444-7796-4D13-898B-DEAFA1FC64E6}"/>
    <dgm:cxn modelId="{357A5CEF-F860-4B83-967B-E36A57BF3C98}" type="presOf" srcId="{361502D2-1DCE-466C-B0B6-B639191B697B}" destId="{57647375-8747-4F40-B01D-226BE93302C7}" srcOrd="0" destOrd="0" presId="urn:microsoft.com/office/officeart/2005/8/layout/vList2"/>
    <dgm:cxn modelId="{78124D61-8FE2-4ABD-970F-E82E19F532BD}" type="presParOf" srcId="{57647375-8747-4F40-B01D-226BE93302C7}" destId="{11FC352A-DF35-4A50-A0E5-08EBBA638B7D}"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5103A27F-A866-464F-ACD0-EFBC52B7422B}" type="doc">
      <dgm:prSet loTypeId="urn:microsoft.com/office/officeart/2008/layout/VerticalCircleList" loCatId="list" qsTypeId="urn:microsoft.com/office/officeart/2005/8/quickstyle/simple1" qsCatId="simple" csTypeId="urn:microsoft.com/office/officeart/2005/8/colors/colorful2" csCatId="colorful"/>
      <dgm:spPr/>
      <dgm:t>
        <a:bodyPr/>
        <a:lstStyle/>
        <a:p>
          <a:endParaRPr lang="en-GB"/>
        </a:p>
      </dgm:t>
    </dgm:pt>
    <dgm:pt modelId="{7D5886A0-6278-41CE-8C2A-BA788A77B33F}">
      <dgm:prSet/>
      <dgm:spPr/>
      <dgm:t>
        <a:bodyPr/>
        <a:lstStyle/>
        <a:p>
          <a:pPr rtl="0"/>
          <a:r>
            <a:rPr lang="en-GB"/>
            <a:t>The danger of circularity.</a:t>
          </a:r>
        </a:p>
      </dgm:t>
    </dgm:pt>
    <dgm:pt modelId="{F6AD08C0-FCDA-41D5-8D4D-49A800A2AA57}" type="parTrans" cxnId="{DFC36D65-3F38-4C5E-B330-4516864D8210}">
      <dgm:prSet/>
      <dgm:spPr/>
      <dgm:t>
        <a:bodyPr/>
        <a:lstStyle/>
        <a:p>
          <a:endParaRPr lang="en-GB"/>
        </a:p>
      </dgm:t>
    </dgm:pt>
    <dgm:pt modelId="{D34AB8BA-6222-4372-820D-4608893DF7C8}" type="sibTrans" cxnId="{DFC36D65-3F38-4C5E-B330-4516864D8210}">
      <dgm:prSet/>
      <dgm:spPr/>
      <dgm:t>
        <a:bodyPr/>
        <a:lstStyle/>
        <a:p>
          <a:endParaRPr lang="en-GB"/>
        </a:p>
      </dgm:t>
    </dgm:pt>
    <dgm:pt modelId="{D0732CB8-F1E3-49AA-A717-C00C69D1C72B}">
      <dgm:prSet/>
      <dgm:spPr/>
      <dgm:t>
        <a:bodyPr/>
        <a:lstStyle/>
        <a:p>
          <a:pPr rtl="0"/>
          <a:r>
            <a:rPr lang="en-GB"/>
            <a:t>The extent to which retrieval information allows us to discriminate the correct response from incorrect responses is more important. </a:t>
          </a:r>
        </a:p>
      </dgm:t>
    </dgm:pt>
    <dgm:pt modelId="{5B2C7E1F-2E3E-43A4-BBEF-5FFE8EA0CBBF}" type="parTrans" cxnId="{7A3525A6-3BFA-4319-9856-EAF28663DC83}">
      <dgm:prSet/>
      <dgm:spPr/>
      <dgm:t>
        <a:bodyPr/>
        <a:lstStyle/>
        <a:p>
          <a:endParaRPr lang="en-GB"/>
        </a:p>
      </dgm:t>
    </dgm:pt>
    <dgm:pt modelId="{8AACAB20-2AFD-46C0-A118-062D76FAE891}" type="sibTrans" cxnId="{7A3525A6-3BFA-4319-9856-EAF28663DC83}">
      <dgm:prSet/>
      <dgm:spPr/>
      <dgm:t>
        <a:bodyPr/>
        <a:lstStyle/>
        <a:p>
          <a:endParaRPr lang="en-GB"/>
        </a:p>
      </dgm:t>
    </dgm:pt>
    <dgm:pt modelId="{EEE87F33-FF47-42AD-8883-0B9D8A9C2740}" type="pres">
      <dgm:prSet presAssocID="{5103A27F-A866-464F-ACD0-EFBC52B7422B}" presName="Name0" presStyleCnt="0">
        <dgm:presLayoutVars>
          <dgm:dir/>
        </dgm:presLayoutVars>
      </dgm:prSet>
      <dgm:spPr/>
    </dgm:pt>
    <dgm:pt modelId="{A3A5DFC1-0590-4055-97FD-4BB19DF3F45F}" type="pres">
      <dgm:prSet presAssocID="{7D5886A0-6278-41CE-8C2A-BA788A77B33F}" presName="noChildren" presStyleCnt="0"/>
      <dgm:spPr/>
    </dgm:pt>
    <dgm:pt modelId="{D40F6391-8AC3-4647-B45E-32A26D70147C}" type="pres">
      <dgm:prSet presAssocID="{7D5886A0-6278-41CE-8C2A-BA788A77B33F}" presName="gap" presStyleCnt="0"/>
      <dgm:spPr/>
    </dgm:pt>
    <dgm:pt modelId="{E4E829BE-08DF-4975-9A4A-A9A3710E8010}" type="pres">
      <dgm:prSet presAssocID="{7D5886A0-6278-41CE-8C2A-BA788A77B33F}" presName="medCircle2" presStyleLbl="vennNode1" presStyleIdx="0" presStyleCnt="2"/>
      <dgm:spPr/>
    </dgm:pt>
    <dgm:pt modelId="{E3085DC8-DF2C-4CB7-8156-C3669E8AA1EB}" type="pres">
      <dgm:prSet presAssocID="{7D5886A0-6278-41CE-8C2A-BA788A77B33F}" presName="txLvlOnly1" presStyleLbl="revTx" presStyleIdx="0" presStyleCnt="2"/>
      <dgm:spPr/>
    </dgm:pt>
    <dgm:pt modelId="{60AC0179-B123-4D6F-A4DF-04B89F4E627C}" type="pres">
      <dgm:prSet presAssocID="{D0732CB8-F1E3-49AA-A717-C00C69D1C72B}" presName="noChildren" presStyleCnt="0"/>
      <dgm:spPr/>
    </dgm:pt>
    <dgm:pt modelId="{FCF20798-1C03-4151-83CD-CB4A90759DB0}" type="pres">
      <dgm:prSet presAssocID="{D0732CB8-F1E3-49AA-A717-C00C69D1C72B}" presName="gap" presStyleCnt="0"/>
      <dgm:spPr/>
    </dgm:pt>
    <dgm:pt modelId="{B4C5E01D-5653-4C72-B5EC-50C0EFEEA023}" type="pres">
      <dgm:prSet presAssocID="{D0732CB8-F1E3-49AA-A717-C00C69D1C72B}" presName="medCircle2" presStyleLbl="vennNode1" presStyleIdx="1" presStyleCnt="2"/>
      <dgm:spPr/>
    </dgm:pt>
    <dgm:pt modelId="{71A184D2-B4F3-43F4-AED7-EFD40D002C3F}" type="pres">
      <dgm:prSet presAssocID="{D0732CB8-F1E3-49AA-A717-C00C69D1C72B}" presName="txLvlOnly1" presStyleLbl="revTx" presStyleIdx="1" presStyleCnt="2"/>
      <dgm:spPr/>
    </dgm:pt>
  </dgm:ptLst>
  <dgm:cxnLst>
    <dgm:cxn modelId="{FD8F6B04-6E62-4833-B985-90F5C52E28AB}" type="presOf" srcId="{7D5886A0-6278-41CE-8C2A-BA788A77B33F}" destId="{E3085DC8-DF2C-4CB7-8156-C3669E8AA1EB}" srcOrd="0" destOrd="0" presId="urn:microsoft.com/office/officeart/2008/layout/VerticalCircleList"/>
    <dgm:cxn modelId="{DFC36D65-3F38-4C5E-B330-4516864D8210}" srcId="{5103A27F-A866-464F-ACD0-EFBC52B7422B}" destId="{7D5886A0-6278-41CE-8C2A-BA788A77B33F}" srcOrd="0" destOrd="0" parTransId="{F6AD08C0-FCDA-41D5-8D4D-49A800A2AA57}" sibTransId="{D34AB8BA-6222-4372-820D-4608893DF7C8}"/>
    <dgm:cxn modelId="{DAFCEA89-71CC-4A42-A10B-37C9148D44FE}" type="presOf" srcId="{5103A27F-A866-464F-ACD0-EFBC52B7422B}" destId="{EEE87F33-FF47-42AD-8883-0B9D8A9C2740}" srcOrd="0" destOrd="0" presId="urn:microsoft.com/office/officeart/2008/layout/VerticalCircleList"/>
    <dgm:cxn modelId="{7A3525A6-3BFA-4319-9856-EAF28663DC83}" srcId="{5103A27F-A866-464F-ACD0-EFBC52B7422B}" destId="{D0732CB8-F1E3-49AA-A717-C00C69D1C72B}" srcOrd="1" destOrd="0" parTransId="{5B2C7E1F-2E3E-43A4-BBEF-5FFE8EA0CBBF}" sibTransId="{8AACAB20-2AFD-46C0-A118-062D76FAE891}"/>
    <dgm:cxn modelId="{43EF4FD7-A4A3-4A98-B781-144C7C0021E9}" type="presOf" srcId="{D0732CB8-F1E3-49AA-A717-C00C69D1C72B}" destId="{71A184D2-B4F3-43F4-AED7-EFD40D002C3F}" srcOrd="0" destOrd="0" presId="urn:microsoft.com/office/officeart/2008/layout/VerticalCircleList"/>
    <dgm:cxn modelId="{54DA412E-1E62-42E6-934D-F24B2447EB6C}" type="presParOf" srcId="{EEE87F33-FF47-42AD-8883-0B9D8A9C2740}" destId="{A3A5DFC1-0590-4055-97FD-4BB19DF3F45F}" srcOrd="0" destOrd="0" presId="urn:microsoft.com/office/officeart/2008/layout/VerticalCircleList"/>
    <dgm:cxn modelId="{073D5A6A-C44D-464B-85F5-E918DE710E5A}" type="presParOf" srcId="{A3A5DFC1-0590-4055-97FD-4BB19DF3F45F}" destId="{D40F6391-8AC3-4647-B45E-32A26D70147C}" srcOrd="0" destOrd="0" presId="urn:microsoft.com/office/officeart/2008/layout/VerticalCircleList"/>
    <dgm:cxn modelId="{77D9437B-73EB-4AA3-90D8-314BDC4EAB9F}" type="presParOf" srcId="{A3A5DFC1-0590-4055-97FD-4BB19DF3F45F}" destId="{E4E829BE-08DF-4975-9A4A-A9A3710E8010}" srcOrd="1" destOrd="0" presId="urn:microsoft.com/office/officeart/2008/layout/VerticalCircleList"/>
    <dgm:cxn modelId="{790324BA-418A-430E-9635-C34542CBECD5}" type="presParOf" srcId="{A3A5DFC1-0590-4055-97FD-4BB19DF3F45F}" destId="{E3085DC8-DF2C-4CB7-8156-C3669E8AA1EB}" srcOrd="2" destOrd="0" presId="urn:microsoft.com/office/officeart/2008/layout/VerticalCircleList"/>
    <dgm:cxn modelId="{209CACD9-E4B6-473E-A7AF-07035D944642}" type="presParOf" srcId="{EEE87F33-FF47-42AD-8883-0B9D8A9C2740}" destId="{60AC0179-B123-4D6F-A4DF-04B89F4E627C}" srcOrd="1" destOrd="0" presId="urn:microsoft.com/office/officeart/2008/layout/VerticalCircleList"/>
    <dgm:cxn modelId="{FF56F9E3-1F64-404C-8DF4-497076BA4BC2}" type="presParOf" srcId="{60AC0179-B123-4D6F-A4DF-04B89F4E627C}" destId="{FCF20798-1C03-4151-83CD-CB4A90759DB0}" srcOrd="0" destOrd="0" presId="urn:microsoft.com/office/officeart/2008/layout/VerticalCircleList"/>
    <dgm:cxn modelId="{73B5B279-C229-4D38-B594-51E70D8635F7}" type="presParOf" srcId="{60AC0179-B123-4D6F-A4DF-04B89F4E627C}" destId="{B4C5E01D-5653-4C72-B5EC-50C0EFEEA023}" srcOrd="1" destOrd="0" presId="urn:microsoft.com/office/officeart/2008/layout/VerticalCircleList"/>
    <dgm:cxn modelId="{3550E8B9-00FF-4128-83F3-22FF06E78ECA}" type="presParOf" srcId="{60AC0179-B123-4D6F-A4DF-04B89F4E627C}" destId="{71A184D2-B4F3-43F4-AED7-EFD40D002C3F}" srcOrd="2" destOrd="0" presId="urn:microsoft.com/office/officeart/2008/layout/Vertical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736E8B9-DC43-49B8-8DEE-516A265217F0}"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2DA0B7F3-672F-422C-A7F3-7F7C5E35531B}">
      <dgm:prSet/>
      <dgm:spPr/>
      <dgm:t>
        <a:bodyPr/>
        <a:lstStyle/>
        <a:p>
          <a:pPr rtl="0"/>
          <a:r>
            <a:rPr lang="en-GB"/>
            <a:t>There is convincing evidence that whether we remember something depends on:</a:t>
          </a:r>
        </a:p>
      </dgm:t>
    </dgm:pt>
    <dgm:pt modelId="{671E30CB-3A84-4322-99B2-D0AE629586FE}" type="parTrans" cxnId="{AC4340C4-094E-473A-A302-1535A0876005}">
      <dgm:prSet/>
      <dgm:spPr/>
      <dgm:t>
        <a:bodyPr/>
        <a:lstStyle/>
        <a:p>
          <a:endParaRPr lang="en-GB"/>
        </a:p>
      </dgm:t>
    </dgm:pt>
    <dgm:pt modelId="{691E7705-2B4F-4647-BDFF-492E587EA4CB}" type="sibTrans" cxnId="{AC4340C4-094E-473A-A302-1535A0876005}">
      <dgm:prSet/>
      <dgm:spPr/>
      <dgm:t>
        <a:bodyPr/>
        <a:lstStyle/>
        <a:p>
          <a:endParaRPr lang="en-GB"/>
        </a:p>
      </dgm:t>
    </dgm:pt>
    <dgm:pt modelId="{86643387-5434-45DB-AF44-D294CAC7FA46}">
      <dgm:prSet/>
      <dgm:spPr/>
      <dgm:t>
        <a:bodyPr/>
        <a:lstStyle/>
        <a:p>
          <a:pPr rtl="0"/>
          <a:r>
            <a:rPr lang="en-GB"/>
            <a:t>The nature of the memory trace.</a:t>
          </a:r>
        </a:p>
      </dgm:t>
    </dgm:pt>
    <dgm:pt modelId="{978A15FD-54F7-4D52-AED1-797A650BED3D}" type="parTrans" cxnId="{B7786B06-8BBD-438A-97A1-6DCCE76DEC8D}">
      <dgm:prSet/>
      <dgm:spPr/>
      <dgm:t>
        <a:bodyPr/>
        <a:lstStyle/>
        <a:p>
          <a:endParaRPr lang="en-GB"/>
        </a:p>
      </dgm:t>
    </dgm:pt>
    <dgm:pt modelId="{6DFBB466-FC58-4257-91C2-D25603826DB6}" type="sibTrans" cxnId="{B7786B06-8BBD-438A-97A1-6DCCE76DEC8D}">
      <dgm:prSet/>
      <dgm:spPr/>
      <dgm:t>
        <a:bodyPr/>
        <a:lstStyle/>
        <a:p>
          <a:endParaRPr lang="en-GB"/>
        </a:p>
      </dgm:t>
    </dgm:pt>
    <dgm:pt modelId="{B41115C0-4DA1-4CDE-80F1-9B8B28D2647A}">
      <dgm:prSet/>
      <dgm:spPr/>
      <dgm:t>
        <a:bodyPr/>
        <a:lstStyle/>
        <a:p>
          <a:pPr rtl="0"/>
          <a:r>
            <a:rPr lang="en-GB"/>
            <a:t>The information available in the retrieval environment.</a:t>
          </a:r>
        </a:p>
      </dgm:t>
    </dgm:pt>
    <dgm:pt modelId="{E57ACB6E-9175-4336-8293-B280E5266ADA}" type="parTrans" cxnId="{6B97A4C0-677B-44F3-A5F9-A2949D4F3CD1}">
      <dgm:prSet/>
      <dgm:spPr/>
      <dgm:t>
        <a:bodyPr/>
        <a:lstStyle/>
        <a:p>
          <a:endParaRPr lang="en-GB"/>
        </a:p>
      </dgm:t>
    </dgm:pt>
    <dgm:pt modelId="{2AA4196C-6B3F-4651-822E-68DED88237DD}" type="sibTrans" cxnId="{6B97A4C0-677B-44F3-A5F9-A2949D4F3CD1}">
      <dgm:prSet/>
      <dgm:spPr/>
      <dgm:t>
        <a:bodyPr/>
        <a:lstStyle/>
        <a:p>
          <a:endParaRPr lang="en-GB"/>
        </a:p>
      </dgm:t>
    </dgm:pt>
    <dgm:pt modelId="{22BC8A54-25DB-4186-A581-D8FBC5C0EEA1}">
      <dgm:prSet/>
      <dgm:spPr/>
      <dgm:t>
        <a:bodyPr/>
        <a:lstStyle/>
        <a:p>
          <a:pPr rtl="0"/>
          <a:r>
            <a:rPr lang="en-GB"/>
            <a:t>Contextual information in retrieval is also valuable.</a:t>
          </a:r>
        </a:p>
      </dgm:t>
    </dgm:pt>
    <dgm:pt modelId="{99FA94A6-A997-40B9-AC18-B4253728D8C1}" type="parTrans" cxnId="{03D70003-B7E4-4A56-8037-08211F7C2E0B}">
      <dgm:prSet/>
      <dgm:spPr/>
      <dgm:t>
        <a:bodyPr/>
        <a:lstStyle/>
        <a:p>
          <a:endParaRPr lang="en-GB"/>
        </a:p>
      </dgm:t>
    </dgm:pt>
    <dgm:pt modelId="{31709439-1F44-4285-8125-C4ECD4198DA1}" type="sibTrans" cxnId="{03D70003-B7E4-4A56-8037-08211F7C2E0B}">
      <dgm:prSet/>
      <dgm:spPr/>
      <dgm:t>
        <a:bodyPr/>
        <a:lstStyle/>
        <a:p>
          <a:endParaRPr lang="en-GB"/>
        </a:p>
      </dgm:t>
    </dgm:pt>
    <dgm:pt modelId="{CDE0A71B-AA1C-4BE6-BFA8-7FA9BAA3A44E}" type="pres">
      <dgm:prSet presAssocID="{9736E8B9-DC43-49B8-8DEE-516A265217F0}" presName="Name0" presStyleCnt="0">
        <dgm:presLayoutVars>
          <dgm:chMax val="7"/>
          <dgm:dir/>
          <dgm:animLvl val="lvl"/>
          <dgm:resizeHandles val="exact"/>
        </dgm:presLayoutVars>
      </dgm:prSet>
      <dgm:spPr/>
    </dgm:pt>
    <dgm:pt modelId="{5BE48209-F678-4254-AD9E-B3A3DF539C52}" type="pres">
      <dgm:prSet presAssocID="{2DA0B7F3-672F-422C-A7F3-7F7C5E35531B}" presName="circle1" presStyleLbl="node1" presStyleIdx="0" presStyleCnt="4"/>
      <dgm:spPr/>
    </dgm:pt>
    <dgm:pt modelId="{91F9EBE4-F733-45E3-8740-961CABD49F26}" type="pres">
      <dgm:prSet presAssocID="{2DA0B7F3-672F-422C-A7F3-7F7C5E35531B}" presName="space" presStyleCnt="0"/>
      <dgm:spPr/>
    </dgm:pt>
    <dgm:pt modelId="{48A5CA1B-1111-44AE-A82C-3494DF4F2681}" type="pres">
      <dgm:prSet presAssocID="{2DA0B7F3-672F-422C-A7F3-7F7C5E35531B}" presName="rect1" presStyleLbl="alignAcc1" presStyleIdx="0" presStyleCnt="4"/>
      <dgm:spPr/>
    </dgm:pt>
    <dgm:pt modelId="{0A31F4F1-635A-4824-80AD-B601DB5C45DE}" type="pres">
      <dgm:prSet presAssocID="{86643387-5434-45DB-AF44-D294CAC7FA46}" presName="vertSpace2" presStyleLbl="node1" presStyleIdx="0" presStyleCnt="4"/>
      <dgm:spPr/>
    </dgm:pt>
    <dgm:pt modelId="{CF00A91E-4D8D-4C88-8AAD-3CDA085E246D}" type="pres">
      <dgm:prSet presAssocID="{86643387-5434-45DB-AF44-D294CAC7FA46}" presName="circle2" presStyleLbl="node1" presStyleIdx="1" presStyleCnt="4"/>
      <dgm:spPr/>
    </dgm:pt>
    <dgm:pt modelId="{52F52C78-6505-49E7-9999-F8846A5080D8}" type="pres">
      <dgm:prSet presAssocID="{86643387-5434-45DB-AF44-D294CAC7FA46}" presName="rect2" presStyleLbl="alignAcc1" presStyleIdx="1" presStyleCnt="4"/>
      <dgm:spPr/>
    </dgm:pt>
    <dgm:pt modelId="{38661F84-F65E-4B18-A6D4-76B00216041A}" type="pres">
      <dgm:prSet presAssocID="{B41115C0-4DA1-4CDE-80F1-9B8B28D2647A}" presName="vertSpace3" presStyleLbl="node1" presStyleIdx="1" presStyleCnt="4"/>
      <dgm:spPr/>
    </dgm:pt>
    <dgm:pt modelId="{EAE0B096-3E95-4595-8B74-75C38DDDBBA7}" type="pres">
      <dgm:prSet presAssocID="{B41115C0-4DA1-4CDE-80F1-9B8B28D2647A}" presName="circle3" presStyleLbl="node1" presStyleIdx="2" presStyleCnt="4"/>
      <dgm:spPr/>
    </dgm:pt>
    <dgm:pt modelId="{73D6A5BC-BCBA-4770-B39B-22F57632CD46}" type="pres">
      <dgm:prSet presAssocID="{B41115C0-4DA1-4CDE-80F1-9B8B28D2647A}" presName="rect3" presStyleLbl="alignAcc1" presStyleIdx="2" presStyleCnt="4"/>
      <dgm:spPr/>
    </dgm:pt>
    <dgm:pt modelId="{A2B87685-0A39-4143-9B18-0BF8E87079DA}" type="pres">
      <dgm:prSet presAssocID="{22BC8A54-25DB-4186-A581-D8FBC5C0EEA1}" presName="vertSpace4" presStyleLbl="node1" presStyleIdx="2" presStyleCnt="4"/>
      <dgm:spPr/>
    </dgm:pt>
    <dgm:pt modelId="{C0E17608-3796-4DE8-9066-7AEA79C7029E}" type="pres">
      <dgm:prSet presAssocID="{22BC8A54-25DB-4186-A581-D8FBC5C0EEA1}" presName="circle4" presStyleLbl="node1" presStyleIdx="3" presStyleCnt="4"/>
      <dgm:spPr/>
    </dgm:pt>
    <dgm:pt modelId="{56109198-5F5E-44A5-9447-7384F44625E7}" type="pres">
      <dgm:prSet presAssocID="{22BC8A54-25DB-4186-A581-D8FBC5C0EEA1}" presName="rect4" presStyleLbl="alignAcc1" presStyleIdx="3" presStyleCnt="4"/>
      <dgm:spPr/>
    </dgm:pt>
    <dgm:pt modelId="{D19A287E-495D-4D6D-9110-7CCF7A009589}" type="pres">
      <dgm:prSet presAssocID="{2DA0B7F3-672F-422C-A7F3-7F7C5E35531B}" presName="rect1ParTxNoCh" presStyleLbl="alignAcc1" presStyleIdx="3" presStyleCnt="4">
        <dgm:presLayoutVars>
          <dgm:chMax val="1"/>
          <dgm:bulletEnabled val="1"/>
        </dgm:presLayoutVars>
      </dgm:prSet>
      <dgm:spPr/>
    </dgm:pt>
    <dgm:pt modelId="{EFC1FB91-BD7F-4B2B-8CB1-B91D7921CBCF}" type="pres">
      <dgm:prSet presAssocID="{86643387-5434-45DB-AF44-D294CAC7FA46}" presName="rect2ParTxNoCh" presStyleLbl="alignAcc1" presStyleIdx="3" presStyleCnt="4">
        <dgm:presLayoutVars>
          <dgm:chMax val="1"/>
          <dgm:bulletEnabled val="1"/>
        </dgm:presLayoutVars>
      </dgm:prSet>
      <dgm:spPr/>
    </dgm:pt>
    <dgm:pt modelId="{DD0B3B17-D2A5-4931-8E8B-17BDB05A7C13}" type="pres">
      <dgm:prSet presAssocID="{B41115C0-4DA1-4CDE-80F1-9B8B28D2647A}" presName="rect3ParTxNoCh" presStyleLbl="alignAcc1" presStyleIdx="3" presStyleCnt="4">
        <dgm:presLayoutVars>
          <dgm:chMax val="1"/>
          <dgm:bulletEnabled val="1"/>
        </dgm:presLayoutVars>
      </dgm:prSet>
      <dgm:spPr/>
    </dgm:pt>
    <dgm:pt modelId="{E980A534-34E9-40E2-9002-AC54C3C18493}" type="pres">
      <dgm:prSet presAssocID="{22BC8A54-25DB-4186-A581-D8FBC5C0EEA1}" presName="rect4ParTxNoCh" presStyleLbl="alignAcc1" presStyleIdx="3" presStyleCnt="4">
        <dgm:presLayoutVars>
          <dgm:chMax val="1"/>
          <dgm:bulletEnabled val="1"/>
        </dgm:presLayoutVars>
      </dgm:prSet>
      <dgm:spPr/>
    </dgm:pt>
  </dgm:ptLst>
  <dgm:cxnLst>
    <dgm:cxn modelId="{03D70003-B7E4-4A56-8037-08211F7C2E0B}" srcId="{9736E8B9-DC43-49B8-8DEE-516A265217F0}" destId="{22BC8A54-25DB-4186-A581-D8FBC5C0EEA1}" srcOrd="3" destOrd="0" parTransId="{99FA94A6-A997-40B9-AC18-B4253728D8C1}" sibTransId="{31709439-1F44-4285-8125-C4ECD4198DA1}"/>
    <dgm:cxn modelId="{B7786B06-8BBD-438A-97A1-6DCCE76DEC8D}" srcId="{9736E8B9-DC43-49B8-8DEE-516A265217F0}" destId="{86643387-5434-45DB-AF44-D294CAC7FA46}" srcOrd="1" destOrd="0" parTransId="{978A15FD-54F7-4D52-AED1-797A650BED3D}" sibTransId="{6DFBB466-FC58-4257-91C2-D25603826DB6}"/>
    <dgm:cxn modelId="{ADA6EC0D-25A7-48B8-9795-3622404BFC2E}" type="presOf" srcId="{2DA0B7F3-672F-422C-A7F3-7F7C5E35531B}" destId="{D19A287E-495D-4D6D-9110-7CCF7A009589}" srcOrd="1" destOrd="0" presId="urn:microsoft.com/office/officeart/2005/8/layout/target3"/>
    <dgm:cxn modelId="{DCB6352B-A197-47A8-8734-41245BF3B16E}" type="presOf" srcId="{22BC8A54-25DB-4186-A581-D8FBC5C0EEA1}" destId="{E980A534-34E9-40E2-9002-AC54C3C18493}" srcOrd="1" destOrd="0" presId="urn:microsoft.com/office/officeart/2005/8/layout/target3"/>
    <dgm:cxn modelId="{F655584D-C763-4DCC-AA4C-670069315742}" type="presOf" srcId="{B41115C0-4DA1-4CDE-80F1-9B8B28D2647A}" destId="{DD0B3B17-D2A5-4931-8E8B-17BDB05A7C13}" srcOrd="1" destOrd="0" presId="urn:microsoft.com/office/officeart/2005/8/layout/target3"/>
    <dgm:cxn modelId="{3279F870-AE46-41CC-ADF9-ABFEEB68AF79}" type="presOf" srcId="{86643387-5434-45DB-AF44-D294CAC7FA46}" destId="{EFC1FB91-BD7F-4B2B-8CB1-B91D7921CBCF}" srcOrd="1" destOrd="0" presId="urn:microsoft.com/office/officeart/2005/8/layout/target3"/>
    <dgm:cxn modelId="{26A84D52-DC48-4D9F-8534-0490EAECFD99}" type="presOf" srcId="{22BC8A54-25DB-4186-A581-D8FBC5C0EEA1}" destId="{56109198-5F5E-44A5-9447-7384F44625E7}" srcOrd="0" destOrd="0" presId="urn:microsoft.com/office/officeart/2005/8/layout/target3"/>
    <dgm:cxn modelId="{0A748394-438A-4B57-AC12-E345F176EFEC}" type="presOf" srcId="{2DA0B7F3-672F-422C-A7F3-7F7C5E35531B}" destId="{48A5CA1B-1111-44AE-A82C-3494DF4F2681}" srcOrd="0" destOrd="0" presId="urn:microsoft.com/office/officeart/2005/8/layout/target3"/>
    <dgm:cxn modelId="{57684E9C-54AD-411A-BDAC-83295877A568}" type="presOf" srcId="{9736E8B9-DC43-49B8-8DEE-516A265217F0}" destId="{CDE0A71B-AA1C-4BE6-BFA8-7FA9BAA3A44E}" srcOrd="0" destOrd="0" presId="urn:microsoft.com/office/officeart/2005/8/layout/target3"/>
    <dgm:cxn modelId="{9E3CC4B9-0068-4449-A7EA-5CBB6AE1301F}" type="presOf" srcId="{B41115C0-4DA1-4CDE-80F1-9B8B28D2647A}" destId="{73D6A5BC-BCBA-4770-B39B-22F57632CD46}" srcOrd="0" destOrd="0" presId="urn:microsoft.com/office/officeart/2005/8/layout/target3"/>
    <dgm:cxn modelId="{6B97A4C0-677B-44F3-A5F9-A2949D4F3CD1}" srcId="{9736E8B9-DC43-49B8-8DEE-516A265217F0}" destId="{B41115C0-4DA1-4CDE-80F1-9B8B28D2647A}" srcOrd="2" destOrd="0" parTransId="{E57ACB6E-9175-4336-8293-B280E5266ADA}" sibTransId="{2AA4196C-6B3F-4651-822E-68DED88237DD}"/>
    <dgm:cxn modelId="{AC4340C4-094E-473A-A302-1535A0876005}" srcId="{9736E8B9-DC43-49B8-8DEE-516A265217F0}" destId="{2DA0B7F3-672F-422C-A7F3-7F7C5E35531B}" srcOrd="0" destOrd="0" parTransId="{671E30CB-3A84-4322-99B2-D0AE629586FE}" sibTransId="{691E7705-2B4F-4647-BDFF-492E587EA4CB}"/>
    <dgm:cxn modelId="{E95673F0-AF59-4290-951B-C9C25E51904A}" type="presOf" srcId="{86643387-5434-45DB-AF44-D294CAC7FA46}" destId="{52F52C78-6505-49E7-9999-F8846A5080D8}" srcOrd="0" destOrd="0" presId="urn:microsoft.com/office/officeart/2005/8/layout/target3"/>
    <dgm:cxn modelId="{7664D6F9-E1AC-4A57-AF1B-20E89C770314}" type="presParOf" srcId="{CDE0A71B-AA1C-4BE6-BFA8-7FA9BAA3A44E}" destId="{5BE48209-F678-4254-AD9E-B3A3DF539C52}" srcOrd="0" destOrd="0" presId="urn:microsoft.com/office/officeart/2005/8/layout/target3"/>
    <dgm:cxn modelId="{3CAE9A88-241E-4F78-ADD8-60C6F9A5A38B}" type="presParOf" srcId="{CDE0A71B-AA1C-4BE6-BFA8-7FA9BAA3A44E}" destId="{91F9EBE4-F733-45E3-8740-961CABD49F26}" srcOrd="1" destOrd="0" presId="urn:microsoft.com/office/officeart/2005/8/layout/target3"/>
    <dgm:cxn modelId="{D7D51A28-E662-4BF6-BC94-FAE23AEFE3F4}" type="presParOf" srcId="{CDE0A71B-AA1C-4BE6-BFA8-7FA9BAA3A44E}" destId="{48A5CA1B-1111-44AE-A82C-3494DF4F2681}" srcOrd="2" destOrd="0" presId="urn:microsoft.com/office/officeart/2005/8/layout/target3"/>
    <dgm:cxn modelId="{B5A8FAFE-741C-4E6C-BBEA-87D6B8DF3EAA}" type="presParOf" srcId="{CDE0A71B-AA1C-4BE6-BFA8-7FA9BAA3A44E}" destId="{0A31F4F1-635A-4824-80AD-B601DB5C45DE}" srcOrd="3" destOrd="0" presId="urn:microsoft.com/office/officeart/2005/8/layout/target3"/>
    <dgm:cxn modelId="{9D5844B6-DCBF-4AEC-869D-C7FDBFD157D9}" type="presParOf" srcId="{CDE0A71B-AA1C-4BE6-BFA8-7FA9BAA3A44E}" destId="{CF00A91E-4D8D-4C88-8AAD-3CDA085E246D}" srcOrd="4" destOrd="0" presId="urn:microsoft.com/office/officeart/2005/8/layout/target3"/>
    <dgm:cxn modelId="{A492111A-97B6-43D9-8276-5C993B7F2840}" type="presParOf" srcId="{CDE0A71B-AA1C-4BE6-BFA8-7FA9BAA3A44E}" destId="{52F52C78-6505-49E7-9999-F8846A5080D8}" srcOrd="5" destOrd="0" presId="urn:microsoft.com/office/officeart/2005/8/layout/target3"/>
    <dgm:cxn modelId="{CF2E11FD-2D33-4E22-89F3-54CBACCE5D80}" type="presParOf" srcId="{CDE0A71B-AA1C-4BE6-BFA8-7FA9BAA3A44E}" destId="{38661F84-F65E-4B18-A6D4-76B00216041A}" srcOrd="6" destOrd="0" presId="urn:microsoft.com/office/officeart/2005/8/layout/target3"/>
    <dgm:cxn modelId="{A5293DD9-FF1C-45D6-87FC-49FD49B2BB87}" type="presParOf" srcId="{CDE0A71B-AA1C-4BE6-BFA8-7FA9BAA3A44E}" destId="{EAE0B096-3E95-4595-8B74-75C38DDDBBA7}" srcOrd="7" destOrd="0" presId="urn:microsoft.com/office/officeart/2005/8/layout/target3"/>
    <dgm:cxn modelId="{65BB03EF-9BF5-49B8-B025-1728BD1451F7}" type="presParOf" srcId="{CDE0A71B-AA1C-4BE6-BFA8-7FA9BAA3A44E}" destId="{73D6A5BC-BCBA-4770-B39B-22F57632CD46}" srcOrd="8" destOrd="0" presId="urn:microsoft.com/office/officeart/2005/8/layout/target3"/>
    <dgm:cxn modelId="{64274DBE-6CAA-4A5A-866E-AE129AED912B}" type="presParOf" srcId="{CDE0A71B-AA1C-4BE6-BFA8-7FA9BAA3A44E}" destId="{A2B87685-0A39-4143-9B18-0BF8E87079DA}" srcOrd="9" destOrd="0" presId="urn:microsoft.com/office/officeart/2005/8/layout/target3"/>
    <dgm:cxn modelId="{B03AD11D-5F04-4646-A49A-AFE490AEA5AE}" type="presParOf" srcId="{CDE0A71B-AA1C-4BE6-BFA8-7FA9BAA3A44E}" destId="{C0E17608-3796-4DE8-9066-7AEA79C7029E}" srcOrd="10" destOrd="0" presId="urn:microsoft.com/office/officeart/2005/8/layout/target3"/>
    <dgm:cxn modelId="{A952CCBC-3F08-4A8E-B8B9-E9E12DD0BEB5}" type="presParOf" srcId="{CDE0A71B-AA1C-4BE6-BFA8-7FA9BAA3A44E}" destId="{56109198-5F5E-44A5-9447-7384F44625E7}" srcOrd="11" destOrd="0" presId="urn:microsoft.com/office/officeart/2005/8/layout/target3"/>
    <dgm:cxn modelId="{F7EB03E3-817F-4C10-936B-C4C6D4B22574}" type="presParOf" srcId="{CDE0A71B-AA1C-4BE6-BFA8-7FA9BAA3A44E}" destId="{D19A287E-495D-4D6D-9110-7CCF7A009589}" srcOrd="12" destOrd="0" presId="urn:microsoft.com/office/officeart/2005/8/layout/target3"/>
    <dgm:cxn modelId="{91578F8D-85B0-4FE6-9D34-EE5A82BC86FC}" type="presParOf" srcId="{CDE0A71B-AA1C-4BE6-BFA8-7FA9BAA3A44E}" destId="{EFC1FB91-BD7F-4B2B-8CB1-B91D7921CBCF}" srcOrd="13" destOrd="0" presId="urn:microsoft.com/office/officeart/2005/8/layout/target3"/>
    <dgm:cxn modelId="{A307AB93-A244-4CB8-9B5F-D4C1533F7B68}" type="presParOf" srcId="{CDE0A71B-AA1C-4BE6-BFA8-7FA9BAA3A44E}" destId="{DD0B3B17-D2A5-4931-8E8B-17BDB05A7C13}" srcOrd="14" destOrd="0" presId="urn:microsoft.com/office/officeart/2005/8/layout/target3"/>
    <dgm:cxn modelId="{69E9F4DF-5D44-4999-BB42-61E75E11CB02}" type="presParOf" srcId="{CDE0A71B-AA1C-4BE6-BFA8-7FA9BAA3A44E}" destId="{E980A534-34E9-40E2-9002-AC54C3C18493}" srcOrd="15"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3D91D13-EE56-4145-9EA1-A7308859845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83E29668-3116-4B97-8741-940CBA2F3193}">
      <dgm:prSet/>
      <dgm:spPr/>
      <dgm:t>
        <a:bodyPr/>
        <a:lstStyle/>
        <a:p>
          <a:pPr rtl="0"/>
          <a:r>
            <a:rPr lang="en-GB"/>
            <a:t>Encoding specificity principle is limited in various ways:</a:t>
          </a:r>
        </a:p>
      </dgm:t>
    </dgm:pt>
    <dgm:pt modelId="{69FA2BD8-A7E8-435A-91F5-6D9DD4EF7E93}" type="parTrans" cxnId="{181E55EC-B7BF-4104-9D34-45B8353E8A1D}">
      <dgm:prSet/>
      <dgm:spPr/>
      <dgm:t>
        <a:bodyPr/>
        <a:lstStyle/>
        <a:p>
          <a:endParaRPr lang="en-GB"/>
        </a:p>
      </dgm:t>
    </dgm:pt>
    <dgm:pt modelId="{E7F4326D-46EB-44FF-B4D3-460B4A40E315}" type="sibTrans" cxnId="{181E55EC-B7BF-4104-9D34-45B8353E8A1D}">
      <dgm:prSet/>
      <dgm:spPr/>
      <dgm:t>
        <a:bodyPr/>
        <a:lstStyle/>
        <a:p>
          <a:endParaRPr lang="en-GB"/>
        </a:p>
      </dgm:t>
    </dgm:pt>
    <dgm:pt modelId="{6E0DB0FA-1801-47B9-B23D-9B4E03B4EABA}" type="pres">
      <dgm:prSet presAssocID="{53D91D13-EE56-4145-9EA1-A73088598457}" presName="vert0" presStyleCnt="0">
        <dgm:presLayoutVars>
          <dgm:dir/>
          <dgm:animOne val="branch"/>
          <dgm:animLvl val="lvl"/>
        </dgm:presLayoutVars>
      </dgm:prSet>
      <dgm:spPr/>
    </dgm:pt>
    <dgm:pt modelId="{3E41F697-71C3-4782-9BEC-622501ED33F3}" type="pres">
      <dgm:prSet presAssocID="{83E29668-3116-4B97-8741-940CBA2F3193}" presName="thickLine" presStyleLbl="alignNode1" presStyleIdx="0" presStyleCnt="1"/>
      <dgm:spPr/>
    </dgm:pt>
    <dgm:pt modelId="{6C7746E8-641B-4799-B1EC-1863CF710C20}" type="pres">
      <dgm:prSet presAssocID="{83E29668-3116-4B97-8741-940CBA2F3193}" presName="horz1" presStyleCnt="0"/>
      <dgm:spPr/>
    </dgm:pt>
    <dgm:pt modelId="{96E46ED0-F093-48AF-9377-3C141DB8665F}" type="pres">
      <dgm:prSet presAssocID="{83E29668-3116-4B97-8741-940CBA2F3193}" presName="tx1" presStyleLbl="revTx" presStyleIdx="0" presStyleCnt="1"/>
      <dgm:spPr/>
    </dgm:pt>
    <dgm:pt modelId="{6036ECDF-3F99-4479-BC14-A79E18BB29C0}" type="pres">
      <dgm:prSet presAssocID="{83E29668-3116-4B97-8741-940CBA2F3193}" presName="vert1" presStyleCnt="0"/>
      <dgm:spPr/>
    </dgm:pt>
  </dgm:ptLst>
  <dgm:cxnLst>
    <dgm:cxn modelId="{B1912743-F4C8-42A6-8B47-DD16FC3BFF12}" type="presOf" srcId="{53D91D13-EE56-4145-9EA1-A73088598457}" destId="{6E0DB0FA-1801-47B9-B23D-9B4E03B4EABA}" srcOrd="0" destOrd="0" presId="urn:microsoft.com/office/officeart/2008/layout/LinedList"/>
    <dgm:cxn modelId="{9718B1C6-BF9C-429B-A088-6F96734C9D29}" type="presOf" srcId="{83E29668-3116-4B97-8741-940CBA2F3193}" destId="{96E46ED0-F093-48AF-9377-3C141DB8665F}" srcOrd="0" destOrd="0" presId="urn:microsoft.com/office/officeart/2008/layout/LinedList"/>
    <dgm:cxn modelId="{181E55EC-B7BF-4104-9D34-45B8353E8A1D}" srcId="{53D91D13-EE56-4145-9EA1-A73088598457}" destId="{83E29668-3116-4B97-8741-940CBA2F3193}" srcOrd="0" destOrd="0" parTransId="{69FA2BD8-A7E8-435A-91F5-6D9DD4EF7E93}" sibTransId="{E7F4326D-46EB-44FF-B4D3-460B4A40E315}"/>
    <dgm:cxn modelId="{42DFE49A-A459-4C11-A190-32B8061414AA}" type="presParOf" srcId="{6E0DB0FA-1801-47B9-B23D-9B4E03B4EABA}" destId="{3E41F697-71C3-4782-9BEC-622501ED33F3}" srcOrd="0" destOrd="0" presId="urn:microsoft.com/office/officeart/2008/layout/LinedList"/>
    <dgm:cxn modelId="{3DEAF465-8934-4F8F-ADDB-1A800777FE37}" type="presParOf" srcId="{6E0DB0FA-1801-47B9-B23D-9B4E03B4EABA}" destId="{6C7746E8-641B-4799-B1EC-1863CF710C20}" srcOrd="1" destOrd="0" presId="urn:microsoft.com/office/officeart/2008/layout/LinedList"/>
    <dgm:cxn modelId="{6A543187-098B-48BA-9731-C3EABC7DE87A}" type="presParOf" srcId="{6C7746E8-641B-4799-B1EC-1863CF710C20}" destId="{96E46ED0-F093-48AF-9377-3C141DB8665F}" srcOrd="0" destOrd="0" presId="urn:microsoft.com/office/officeart/2008/layout/LinedList"/>
    <dgm:cxn modelId="{AC0C87DD-0DC5-44CA-972D-B34DEAC73D50}" type="presParOf" srcId="{6C7746E8-641B-4799-B1EC-1863CF710C20}" destId="{6036ECDF-3F99-4479-BC14-A79E18BB29C0}"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BDF24AC-EECB-488E-AE04-CC131EC5138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B48DCA32-9B4B-479C-A66D-98423BFEAAD0}">
      <dgm:prSet custT="1"/>
      <dgm:spPr/>
      <dgm:t>
        <a:bodyPr/>
        <a:lstStyle/>
        <a:p>
          <a:pPr rtl="0"/>
          <a:r>
            <a:rPr lang="en-GB" sz="2400" dirty="0"/>
            <a:t>Repression is difficult to study under laboratory conditions.</a:t>
          </a:r>
        </a:p>
      </dgm:t>
    </dgm:pt>
    <dgm:pt modelId="{74665CB2-7B85-4020-AEB1-1EEA13F2B3E7}" type="parTrans" cxnId="{AB97CF69-0D79-4010-9F2C-92E4E76ABD2D}">
      <dgm:prSet/>
      <dgm:spPr/>
      <dgm:t>
        <a:bodyPr/>
        <a:lstStyle/>
        <a:p>
          <a:endParaRPr lang="en-GB" sz="1600"/>
        </a:p>
      </dgm:t>
    </dgm:pt>
    <dgm:pt modelId="{5AC96D0B-E393-4D47-B46E-6737B7DBE281}" type="sibTrans" cxnId="{AB97CF69-0D79-4010-9F2C-92E4E76ABD2D}">
      <dgm:prSet/>
      <dgm:spPr/>
      <dgm:t>
        <a:bodyPr/>
        <a:lstStyle/>
        <a:p>
          <a:endParaRPr lang="en-GB" sz="1600"/>
        </a:p>
      </dgm:t>
    </dgm:pt>
    <dgm:pt modelId="{25773AA0-0A55-4A25-9DB8-70613C4D86E4}" type="pres">
      <dgm:prSet presAssocID="{3BDF24AC-EECB-488E-AE04-CC131EC51389}" presName="linear" presStyleCnt="0">
        <dgm:presLayoutVars>
          <dgm:animLvl val="lvl"/>
          <dgm:resizeHandles val="exact"/>
        </dgm:presLayoutVars>
      </dgm:prSet>
      <dgm:spPr/>
    </dgm:pt>
    <dgm:pt modelId="{C093511A-3095-4562-B394-67A87B99A2D7}" type="pres">
      <dgm:prSet presAssocID="{B48DCA32-9B4B-479C-A66D-98423BFEAAD0}" presName="parentText" presStyleLbl="node1" presStyleIdx="0" presStyleCnt="1" custLinFactNeighborY="-12834">
        <dgm:presLayoutVars>
          <dgm:chMax val="0"/>
          <dgm:bulletEnabled val="1"/>
        </dgm:presLayoutVars>
      </dgm:prSet>
      <dgm:spPr/>
    </dgm:pt>
  </dgm:ptLst>
  <dgm:cxnLst>
    <dgm:cxn modelId="{E6F3CE5E-84CC-43B0-9047-E62D106FB679}" type="presOf" srcId="{3BDF24AC-EECB-488E-AE04-CC131EC51389}" destId="{25773AA0-0A55-4A25-9DB8-70613C4D86E4}" srcOrd="0" destOrd="0" presId="urn:microsoft.com/office/officeart/2005/8/layout/vList2"/>
    <dgm:cxn modelId="{AB97CF69-0D79-4010-9F2C-92E4E76ABD2D}" srcId="{3BDF24AC-EECB-488E-AE04-CC131EC51389}" destId="{B48DCA32-9B4B-479C-A66D-98423BFEAAD0}" srcOrd="0" destOrd="0" parTransId="{74665CB2-7B85-4020-AEB1-1EEA13F2B3E7}" sibTransId="{5AC96D0B-E393-4D47-B46E-6737B7DBE281}"/>
    <dgm:cxn modelId="{120EA1DE-E73F-4B37-9222-5A4EDAF827E3}" type="presOf" srcId="{B48DCA32-9B4B-479C-A66D-98423BFEAAD0}" destId="{C093511A-3095-4562-B394-67A87B99A2D7}" srcOrd="0" destOrd="0" presId="urn:microsoft.com/office/officeart/2005/8/layout/vList2"/>
    <dgm:cxn modelId="{4FA5FFAD-6B77-41ED-A40D-0432F6B604E9}" type="presParOf" srcId="{25773AA0-0A55-4A25-9DB8-70613C4D86E4}" destId="{C093511A-3095-4562-B394-67A87B99A2D7}"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858EE02-7095-4F51-AEB5-068DFB70D902}" type="doc">
      <dgm:prSet loTypeId="urn:microsoft.com/office/officeart/2005/8/layout/vList5" loCatId="list" qsTypeId="urn:microsoft.com/office/officeart/2005/8/quickstyle/simple1" qsCatId="simple" csTypeId="urn:microsoft.com/office/officeart/2005/8/colors/colorful4" csCatId="colorful"/>
      <dgm:spPr/>
      <dgm:t>
        <a:bodyPr/>
        <a:lstStyle/>
        <a:p>
          <a:endParaRPr lang="en-GB"/>
        </a:p>
      </dgm:t>
    </dgm:pt>
    <dgm:pt modelId="{4F5CD29D-9E7D-4F9E-9763-4173808073FF}">
      <dgm:prSet/>
      <dgm:spPr/>
      <dgm:t>
        <a:bodyPr/>
        <a:lstStyle/>
        <a:p>
          <a:pPr rtl="0"/>
          <a:r>
            <a:rPr lang="en-GB" dirty="0"/>
            <a:t>Non-experimental evidence where adults recover repressed memories of childhood abuse exists but there is controversy as some argue that the "memories" are false.</a:t>
          </a:r>
        </a:p>
      </dgm:t>
    </dgm:pt>
    <dgm:pt modelId="{56E45F23-ECA0-4048-91AF-42787495B0B2}" type="parTrans" cxnId="{1807B92F-945F-4FED-8002-19A901E3782A}">
      <dgm:prSet/>
      <dgm:spPr/>
      <dgm:t>
        <a:bodyPr/>
        <a:lstStyle/>
        <a:p>
          <a:endParaRPr lang="en-GB"/>
        </a:p>
      </dgm:t>
    </dgm:pt>
    <dgm:pt modelId="{56C24BCC-B57B-4EAE-B105-9F4B7D2AC7BA}" type="sibTrans" cxnId="{1807B92F-945F-4FED-8002-19A901E3782A}">
      <dgm:prSet/>
      <dgm:spPr/>
      <dgm:t>
        <a:bodyPr/>
        <a:lstStyle/>
        <a:p>
          <a:endParaRPr lang="en-GB"/>
        </a:p>
      </dgm:t>
    </dgm:pt>
    <dgm:pt modelId="{19E899BB-272D-4C7B-9CA3-87E613672379}" type="pres">
      <dgm:prSet presAssocID="{5858EE02-7095-4F51-AEB5-068DFB70D902}" presName="Name0" presStyleCnt="0">
        <dgm:presLayoutVars>
          <dgm:dir/>
          <dgm:animLvl val="lvl"/>
          <dgm:resizeHandles val="exact"/>
        </dgm:presLayoutVars>
      </dgm:prSet>
      <dgm:spPr/>
    </dgm:pt>
    <dgm:pt modelId="{A4BE4F4A-EBF4-494F-85A3-6B610E3C790C}" type="pres">
      <dgm:prSet presAssocID="{4F5CD29D-9E7D-4F9E-9763-4173808073FF}" presName="linNode" presStyleCnt="0"/>
      <dgm:spPr/>
    </dgm:pt>
    <dgm:pt modelId="{CA2040E0-6BCA-48AA-BAC0-6EB8F0EE1936}" type="pres">
      <dgm:prSet presAssocID="{4F5CD29D-9E7D-4F9E-9763-4173808073FF}" presName="parentText" presStyleLbl="node1" presStyleIdx="0" presStyleCnt="1" custLinFactNeighborX="-92028" custLinFactNeighborY="-1810">
        <dgm:presLayoutVars>
          <dgm:chMax val="1"/>
          <dgm:bulletEnabled val="1"/>
        </dgm:presLayoutVars>
      </dgm:prSet>
      <dgm:spPr/>
    </dgm:pt>
  </dgm:ptLst>
  <dgm:cxnLst>
    <dgm:cxn modelId="{1807B92F-945F-4FED-8002-19A901E3782A}" srcId="{5858EE02-7095-4F51-AEB5-068DFB70D902}" destId="{4F5CD29D-9E7D-4F9E-9763-4173808073FF}" srcOrd="0" destOrd="0" parTransId="{56E45F23-ECA0-4048-91AF-42787495B0B2}" sibTransId="{56C24BCC-B57B-4EAE-B105-9F4B7D2AC7BA}"/>
    <dgm:cxn modelId="{DEC56567-E193-4A7B-B026-30A5F5392E88}" type="presOf" srcId="{4F5CD29D-9E7D-4F9E-9763-4173808073FF}" destId="{CA2040E0-6BCA-48AA-BAC0-6EB8F0EE1936}" srcOrd="0" destOrd="0" presId="urn:microsoft.com/office/officeart/2005/8/layout/vList5"/>
    <dgm:cxn modelId="{09A07399-1606-477B-845A-C8C16CD5E723}" type="presOf" srcId="{5858EE02-7095-4F51-AEB5-068DFB70D902}" destId="{19E899BB-272D-4C7B-9CA3-87E613672379}" srcOrd="0" destOrd="0" presId="urn:microsoft.com/office/officeart/2005/8/layout/vList5"/>
    <dgm:cxn modelId="{DD2C84A3-D154-4811-9812-C1CD64BEB32A}" type="presParOf" srcId="{19E899BB-272D-4C7B-9CA3-87E613672379}" destId="{A4BE4F4A-EBF4-494F-85A3-6B610E3C790C}" srcOrd="0" destOrd="0" presId="urn:microsoft.com/office/officeart/2005/8/layout/vList5"/>
    <dgm:cxn modelId="{C9126997-3638-49C0-87AF-D98EA97B2966}" type="presParOf" srcId="{A4BE4F4A-EBF4-494F-85A3-6B610E3C790C}" destId="{CA2040E0-6BCA-48AA-BAC0-6EB8F0EE1936}"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3270284-FE7A-4FF3-82F6-BDD6E5327C8B}"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BF469DFA-C154-4100-9164-532B95876831}">
      <dgm:prSet/>
      <dgm:spPr/>
      <dgm:t>
        <a:bodyPr/>
        <a:lstStyle/>
        <a:p>
          <a:pPr rtl="0"/>
          <a:r>
            <a:rPr lang="en-GB"/>
            <a:t>There are arguments for and against the genuineness of recovered memories and we need to find more sensitive techniques for distinguishing between genuine and false recovered memories.</a:t>
          </a:r>
        </a:p>
      </dgm:t>
    </dgm:pt>
    <dgm:pt modelId="{468CF5C3-7368-4186-96F6-051F698BDD96}" type="parTrans" cxnId="{68AB0B95-F677-4BD9-83CA-26AB826EEB28}">
      <dgm:prSet/>
      <dgm:spPr/>
      <dgm:t>
        <a:bodyPr/>
        <a:lstStyle/>
        <a:p>
          <a:endParaRPr lang="en-GB"/>
        </a:p>
      </dgm:t>
    </dgm:pt>
    <dgm:pt modelId="{8C4B4378-4F38-46DC-A5ED-641ED78C5EE1}" type="sibTrans" cxnId="{68AB0B95-F677-4BD9-83CA-26AB826EEB28}">
      <dgm:prSet/>
      <dgm:spPr/>
      <dgm:t>
        <a:bodyPr/>
        <a:lstStyle/>
        <a:p>
          <a:endParaRPr lang="en-GB"/>
        </a:p>
      </dgm:t>
    </dgm:pt>
    <dgm:pt modelId="{C8DB98B5-C65F-4533-A56C-46018F72651F}">
      <dgm:prSet/>
      <dgm:spPr/>
      <dgm:t>
        <a:bodyPr/>
        <a:lstStyle/>
        <a:p>
          <a:pPr rtl="0"/>
          <a:r>
            <a:rPr lang="en-GB"/>
            <a:t>It is clear that most forgetting cannot be explained in terms of repression.</a:t>
          </a:r>
        </a:p>
      </dgm:t>
    </dgm:pt>
    <dgm:pt modelId="{E2966A54-80AC-496F-A4FC-EEFAB4D284CA}" type="parTrans" cxnId="{6F4FB1CF-7D02-42AB-BB23-44E65610D386}">
      <dgm:prSet/>
      <dgm:spPr/>
      <dgm:t>
        <a:bodyPr/>
        <a:lstStyle/>
        <a:p>
          <a:endParaRPr lang="en-GB"/>
        </a:p>
      </dgm:t>
    </dgm:pt>
    <dgm:pt modelId="{F77E9294-77BD-48D0-8167-DCD75FB84FBC}" type="sibTrans" cxnId="{6F4FB1CF-7D02-42AB-BB23-44E65610D386}">
      <dgm:prSet/>
      <dgm:spPr/>
      <dgm:t>
        <a:bodyPr/>
        <a:lstStyle/>
        <a:p>
          <a:endParaRPr lang="en-GB"/>
        </a:p>
      </dgm:t>
    </dgm:pt>
    <dgm:pt modelId="{9B5DAF89-14A4-42E0-958D-C7F421CA244E}" type="pres">
      <dgm:prSet presAssocID="{A3270284-FE7A-4FF3-82F6-BDD6E5327C8B}" presName="CompostProcess" presStyleCnt="0">
        <dgm:presLayoutVars>
          <dgm:dir/>
          <dgm:resizeHandles val="exact"/>
        </dgm:presLayoutVars>
      </dgm:prSet>
      <dgm:spPr/>
    </dgm:pt>
    <dgm:pt modelId="{4C4F7C1A-69FC-48EE-B3ED-EEA25BCD8680}" type="pres">
      <dgm:prSet presAssocID="{A3270284-FE7A-4FF3-82F6-BDD6E5327C8B}" presName="arrow" presStyleLbl="bgShp" presStyleIdx="0" presStyleCnt="1"/>
      <dgm:spPr/>
    </dgm:pt>
    <dgm:pt modelId="{0F9E9625-99A5-4B72-A016-CA568462728B}" type="pres">
      <dgm:prSet presAssocID="{A3270284-FE7A-4FF3-82F6-BDD6E5327C8B}" presName="linearProcess" presStyleCnt="0"/>
      <dgm:spPr/>
    </dgm:pt>
    <dgm:pt modelId="{9312A14A-2760-4577-BA46-8926C6D9072B}" type="pres">
      <dgm:prSet presAssocID="{BF469DFA-C154-4100-9164-532B95876831}" presName="textNode" presStyleLbl="node1" presStyleIdx="0" presStyleCnt="2">
        <dgm:presLayoutVars>
          <dgm:bulletEnabled val="1"/>
        </dgm:presLayoutVars>
      </dgm:prSet>
      <dgm:spPr/>
    </dgm:pt>
    <dgm:pt modelId="{010BCB70-6C20-4B50-87AF-A58385531A0F}" type="pres">
      <dgm:prSet presAssocID="{8C4B4378-4F38-46DC-A5ED-641ED78C5EE1}" presName="sibTrans" presStyleCnt="0"/>
      <dgm:spPr/>
    </dgm:pt>
    <dgm:pt modelId="{36A249DF-2BAB-4A42-9A73-BDBA56E68484}" type="pres">
      <dgm:prSet presAssocID="{C8DB98B5-C65F-4533-A56C-46018F72651F}" presName="textNode" presStyleLbl="node1" presStyleIdx="1" presStyleCnt="2">
        <dgm:presLayoutVars>
          <dgm:bulletEnabled val="1"/>
        </dgm:presLayoutVars>
      </dgm:prSet>
      <dgm:spPr/>
    </dgm:pt>
  </dgm:ptLst>
  <dgm:cxnLst>
    <dgm:cxn modelId="{9421F600-01B1-4A22-BCEC-26927E149D04}" type="presOf" srcId="{A3270284-FE7A-4FF3-82F6-BDD6E5327C8B}" destId="{9B5DAF89-14A4-42E0-958D-C7F421CA244E}" srcOrd="0" destOrd="0" presId="urn:microsoft.com/office/officeart/2005/8/layout/hProcess9"/>
    <dgm:cxn modelId="{68AB0B95-F677-4BD9-83CA-26AB826EEB28}" srcId="{A3270284-FE7A-4FF3-82F6-BDD6E5327C8B}" destId="{BF469DFA-C154-4100-9164-532B95876831}" srcOrd="0" destOrd="0" parTransId="{468CF5C3-7368-4186-96F6-051F698BDD96}" sibTransId="{8C4B4378-4F38-46DC-A5ED-641ED78C5EE1}"/>
    <dgm:cxn modelId="{6F4FB1CF-7D02-42AB-BB23-44E65610D386}" srcId="{A3270284-FE7A-4FF3-82F6-BDD6E5327C8B}" destId="{C8DB98B5-C65F-4533-A56C-46018F72651F}" srcOrd="1" destOrd="0" parTransId="{E2966A54-80AC-496F-A4FC-EEFAB4D284CA}" sibTransId="{F77E9294-77BD-48D0-8167-DCD75FB84FBC}"/>
    <dgm:cxn modelId="{08CD14EF-89E6-4114-A2E5-811F9779F347}" type="presOf" srcId="{C8DB98B5-C65F-4533-A56C-46018F72651F}" destId="{36A249DF-2BAB-4A42-9A73-BDBA56E68484}" srcOrd="0" destOrd="0" presId="urn:microsoft.com/office/officeart/2005/8/layout/hProcess9"/>
    <dgm:cxn modelId="{267C2EFC-13EA-448C-BEAF-B2D86F988370}" type="presOf" srcId="{BF469DFA-C154-4100-9164-532B95876831}" destId="{9312A14A-2760-4577-BA46-8926C6D9072B}" srcOrd="0" destOrd="0" presId="urn:microsoft.com/office/officeart/2005/8/layout/hProcess9"/>
    <dgm:cxn modelId="{39910214-D779-47EE-9315-28963A131F15}" type="presParOf" srcId="{9B5DAF89-14A4-42E0-958D-C7F421CA244E}" destId="{4C4F7C1A-69FC-48EE-B3ED-EEA25BCD8680}" srcOrd="0" destOrd="0" presId="urn:microsoft.com/office/officeart/2005/8/layout/hProcess9"/>
    <dgm:cxn modelId="{77AFCB40-C4C2-44B4-AF73-0E61D3040615}" type="presParOf" srcId="{9B5DAF89-14A4-42E0-958D-C7F421CA244E}" destId="{0F9E9625-99A5-4B72-A016-CA568462728B}" srcOrd="1" destOrd="0" presId="urn:microsoft.com/office/officeart/2005/8/layout/hProcess9"/>
    <dgm:cxn modelId="{23B89022-825C-4DEF-BB11-7D5426037C8F}" type="presParOf" srcId="{0F9E9625-99A5-4B72-A016-CA568462728B}" destId="{9312A14A-2760-4577-BA46-8926C6D9072B}" srcOrd="0" destOrd="0" presId="urn:microsoft.com/office/officeart/2005/8/layout/hProcess9"/>
    <dgm:cxn modelId="{534E78BC-C714-43F1-BBE0-93B99E242AE3}" type="presParOf" srcId="{0F9E9625-99A5-4B72-A016-CA568462728B}" destId="{010BCB70-6C20-4B50-87AF-A58385531A0F}" srcOrd="1" destOrd="0" presId="urn:microsoft.com/office/officeart/2005/8/layout/hProcess9"/>
    <dgm:cxn modelId="{DDC09714-ECB6-4E80-BE53-A528D3851CB3}" type="presParOf" srcId="{0F9E9625-99A5-4B72-A016-CA568462728B}" destId="{36A249DF-2BAB-4A42-9A73-BDBA56E68484}" srcOrd="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BD3A4-2D2E-4BB8-8CFB-5A5521EB2E07}">
      <dsp:nvSpPr>
        <dsp:cNvPr id="0" name=""/>
        <dsp:cNvSpPr/>
      </dsp:nvSpPr>
      <dsp:spPr>
        <a:xfrm>
          <a:off x="0" y="878681"/>
          <a:ext cx="8229600" cy="1171575"/>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305C93-70A9-4952-8CCF-63F98B293490}">
      <dsp:nvSpPr>
        <dsp:cNvPr id="0" name=""/>
        <dsp:cNvSpPr/>
      </dsp:nvSpPr>
      <dsp:spPr>
        <a:xfrm>
          <a:off x="3616" y="0"/>
          <a:ext cx="2386905" cy="117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kern="1200"/>
            <a:t>Do memory traces fade with time?  </a:t>
          </a:r>
          <a:endParaRPr lang="en-GB" sz="1600" kern="1200"/>
        </a:p>
      </dsp:txBody>
      <dsp:txXfrm>
        <a:off x="3616" y="0"/>
        <a:ext cx="2386905" cy="1171575"/>
      </dsp:txXfrm>
    </dsp:sp>
    <dsp:sp modelId="{D3B28555-0575-4DD9-BF2C-DAD143153C92}">
      <dsp:nvSpPr>
        <dsp:cNvPr id="0" name=""/>
        <dsp:cNvSpPr/>
      </dsp:nvSpPr>
      <dsp:spPr>
        <a:xfrm>
          <a:off x="1050622" y="1318022"/>
          <a:ext cx="292893" cy="29289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556A3A-AC14-4867-9CCC-5AA9AE6EB428}">
      <dsp:nvSpPr>
        <dsp:cNvPr id="0" name=""/>
        <dsp:cNvSpPr/>
      </dsp:nvSpPr>
      <dsp:spPr>
        <a:xfrm>
          <a:off x="2509867" y="1757362"/>
          <a:ext cx="2386905" cy="117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rtl="0">
            <a:lnSpc>
              <a:spcPct val="90000"/>
            </a:lnSpc>
            <a:spcBef>
              <a:spcPct val="0"/>
            </a:spcBef>
            <a:spcAft>
              <a:spcPct val="35000"/>
            </a:spcAft>
            <a:buNone/>
          </a:pPr>
          <a:r>
            <a:rPr lang="en-US" sz="1600" kern="1200"/>
            <a:t>Are they displaced by newer memories? </a:t>
          </a:r>
          <a:endParaRPr lang="en-GB" sz="1600" kern="1200"/>
        </a:p>
      </dsp:txBody>
      <dsp:txXfrm>
        <a:off x="2509867" y="1757362"/>
        <a:ext cx="2386905" cy="1171575"/>
      </dsp:txXfrm>
    </dsp:sp>
    <dsp:sp modelId="{1AA841C4-A63B-4908-B1B4-4B58CC11B4BB}">
      <dsp:nvSpPr>
        <dsp:cNvPr id="0" name=""/>
        <dsp:cNvSpPr/>
      </dsp:nvSpPr>
      <dsp:spPr>
        <a:xfrm>
          <a:off x="3556873" y="1318022"/>
          <a:ext cx="292893" cy="29289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77E7B9-4A6C-42D6-8A3F-F7D3E5446810}">
      <dsp:nvSpPr>
        <dsp:cNvPr id="0" name=""/>
        <dsp:cNvSpPr/>
      </dsp:nvSpPr>
      <dsp:spPr>
        <a:xfrm>
          <a:off x="5016118" y="0"/>
          <a:ext cx="2386905" cy="1171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kern="1200"/>
            <a:t>Or do memories get buried, perhaps blocked by unconscious forces?  </a:t>
          </a:r>
          <a:endParaRPr lang="en-GB" sz="1600" kern="1200"/>
        </a:p>
      </dsp:txBody>
      <dsp:txXfrm>
        <a:off x="5016118" y="0"/>
        <a:ext cx="2386905" cy="1171575"/>
      </dsp:txXfrm>
    </dsp:sp>
    <dsp:sp modelId="{F6D5511F-D510-41B9-8A8C-590919DBD6FC}">
      <dsp:nvSpPr>
        <dsp:cNvPr id="0" name=""/>
        <dsp:cNvSpPr/>
      </dsp:nvSpPr>
      <dsp:spPr>
        <a:xfrm>
          <a:off x="6063123" y="1318022"/>
          <a:ext cx="292893" cy="292893"/>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9E5747-C5E7-4EFD-A5BC-087AF8C3E2ED}">
      <dsp:nvSpPr>
        <dsp:cNvPr id="0" name=""/>
        <dsp:cNvSpPr/>
      </dsp:nvSpPr>
      <dsp:spPr>
        <a:xfrm>
          <a:off x="0" y="1925"/>
          <a:ext cx="8001000" cy="107406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US" sz="2700" kern="1200"/>
            <a:t>Memory failure is a common experience in everyday life.  Why?  </a:t>
          </a:r>
          <a:endParaRPr lang="en-GB" sz="2700" kern="1200"/>
        </a:p>
      </dsp:txBody>
      <dsp:txXfrm>
        <a:off x="52431" y="54356"/>
        <a:ext cx="7896138" cy="9691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FDBCAB-9684-41A0-9487-40DC600D49BE}">
      <dsp:nvSpPr>
        <dsp:cNvPr id="0" name=""/>
        <dsp:cNvSpPr/>
      </dsp:nvSpPr>
      <dsp:spPr>
        <a:xfrm>
          <a:off x="0" y="0"/>
          <a:ext cx="498383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B5DF2F-9E01-42C9-8712-61FCA7237DD9}">
      <dsp:nvSpPr>
        <dsp:cNvPr id="0" name=""/>
        <dsp:cNvSpPr/>
      </dsp:nvSpPr>
      <dsp:spPr>
        <a:xfrm>
          <a:off x="0" y="0"/>
          <a:ext cx="4983839" cy="125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t>This was the dominant approach to forgetting through the 20th century.</a:t>
          </a:r>
        </a:p>
      </dsp:txBody>
      <dsp:txXfrm>
        <a:off x="0" y="0"/>
        <a:ext cx="4983839" cy="1250922"/>
      </dsp:txXfrm>
    </dsp:sp>
    <dsp:sp modelId="{6334D230-E473-4E80-B747-7C2AE6027BFF}">
      <dsp:nvSpPr>
        <dsp:cNvPr id="0" name=""/>
        <dsp:cNvSpPr/>
      </dsp:nvSpPr>
      <dsp:spPr>
        <a:xfrm>
          <a:off x="0" y="1250922"/>
          <a:ext cx="498383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7BA1F7-FA60-46DD-85F4-C3701B66B9B0}">
      <dsp:nvSpPr>
        <dsp:cNvPr id="0" name=""/>
        <dsp:cNvSpPr/>
      </dsp:nvSpPr>
      <dsp:spPr>
        <a:xfrm>
          <a:off x="0" y="1250922"/>
          <a:ext cx="4983839" cy="125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t>Interference theory assumes that the ability to remember can be disrupted by what we have previously learned or by future learning.</a:t>
          </a:r>
        </a:p>
      </dsp:txBody>
      <dsp:txXfrm>
        <a:off x="0" y="1250922"/>
        <a:ext cx="4983839" cy="1250922"/>
      </dsp:txXfrm>
    </dsp:sp>
    <dsp:sp modelId="{F95E41B1-06DE-47B3-95EC-E02CC852A485}">
      <dsp:nvSpPr>
        <dsp:cNvPr id="0" name=""/>
        <dsp:cNvSpPr/>
      </dsp:nvSpPr>
      <dsp:spPr>
        <a:xfrm>
          <a:off x="0" y="2501844"/>
          <a:ext cx="498383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AD55F7-890F-4BA6-8070-625097EC4A4E}">
      <dsp:nvSpPr>
        <dsp:cNvPr id="0" name=""/>
        <dsp:cNvSpPr/>
      </dsp:nvSpPr>
      <dsp:spPr>
        <a:xfrm>
          <a:off x="0" y="2501844"/>
          <a:ext cx="4983839" cy="125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a:t>Interference by previous memories is proactive interference.</a:t>
          </a:r>
        </a:p>
      </dsp:txBody>
      <dsp:txXfrm>
        <a:off x="0" y="2501844"/>
        <a:ext cx="4983839" cy="1250922"/>
      </dsp:txXfrm>
    </dsp:sp>
    <dsp:sp modelId="{D3988C82-B314-43A1-BD72-C516D7F0D5E1}">
      <dsp:nvSpPr>
        <dsp:cNvPr id="0" name=""/>
        <dsp:cNvSpPr/>
      </dsp:nvSpPr>
      <dsp:spPr>
        <a:xfrm>
          <a:off x="0" y="3752766"/>
          <a:ext cx="4983839"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D44C3C-4169-4A37-8AD8-9E638F9D933C}">
      <dsp:nvSpPr>
        <dsp:cNvPr id="0" name=""/>
        <dsp:cNvSpPr/>
      </dsp:nvSpPr>
      <dsp:spPr>
        <a:xfrm>
          <a:off x="0" y="3752766"/>
          <a:ext cx="4983839" cy="1250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rtl="0">
            <a:lnSpc>
              <a:spcPct val="90000"/>
            </a:lnSpc>
            <a:spcBef>
              <a:spcPct val="0"/>
            </a:spcBef>
            <a:spcAft>
              <a:spcPct val="35000"/>
            </a:spcAft>
            <a:buNone/>
          </a:pPr>
          <a:r>
            <a:rPr lang="en-GB" sz="1900" kern="1200" dirty="0"/>
            <a:t>Interference by later learning is retroactive interference.</a:t>
          </a:r>
        </a:p>
      </dsp:txBody>
      <dsp:txXfrm>
        <a:off x="0" y="3752766"/>
        <a:ext cx="4983839" cy="12509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DAC336-99A0-4EC0-9473-82D9B4FEA0F1}">
      <dsp:nvSpPr>
        <dsp:cNvPr id="0" name=""/>
        <dsp:cNvSpPr/>
      </dsp:nvSpPr>
      <dsp:spPr>
        <a:xfrm>
          <a:off x="729885" y="0"/>
          <a:ext cx="4093436" cy="4093436"/>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70AD50-E07C-48B5-A670-49BC3C831083}">
      <dsp:nvSpPr>
        <dsp:cNvPr id="0" name=""/>
        <dsp:cNvSpPr/>
      </dsp:nvSpPr>
      <dsp:spPr>
        <a:xfrm>
          <a:off x="1081797" y="388876"/>
          <a:ext cx="1596440" cy="15964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Underwood and Postman (1960) showed that interference is:</a:t>
          </a:r>
        </a:p>
      </dsp:txBody>
      <dsp:txXfrm>
        <a:off x="1159729" y="466808"/>
        <a:ext cx="1440576" cy="1440576"/>
      </dsp:txXfrm>
    </dsp:sp>
    <dsp:sp modelId="{BD7747C5-4FE7-434D-97A1-4A541B1E6C72}">
      <dsp:nvSpPr>
        <dsp:cNvPr id="0" name=""/>
        <dsp:cNvSpPr/>
      </dsp:nvSpPr>
      <dsp:spPr>
        <a:xfrm>
          <a:off x="2801041" y="388876"/>
          <a:ext cx="1596440" cy="15964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Maximal when two different responses have been associated with the same stimulus.</a:t>
          </a:r>
        </a:p>
      </dsp:txBody>
      <dsp:txXfrm>
        <a:off x="2878973" y="466808"/>
        <a:ext cx="1440576" cy="1440576"/>
      </dsp:txXfrm>
    </dsp:sp>
    <dsp:sp modelId="{703D8EA2-40AF-4FDB-A3C0-33CCA6436D50}">
      <dsp:nvSpPr>
        <dsp:cNvPr id="0" name=""/>
        <dsp:cNvSpPr/>
      </dsp:nvSpPr>
      <dsp:spPr>
        <a:xfrm>
          <a:off x="1081797" y="2108119"/>
          <a:ext cx="1596440" cy="15964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Intermediate when two similar responses have been associated with the same stimulus.</a:t>
          </a:r>
        </a:p>
      </dsp:txBody>
      <dsp:txXfrm>
        <a:off x="1159729" y="2186051"/>
        <a:ext cx="1440576" cy="1440576"/>
      </dsp:txXfrm>
    </dsp:sp>
    <dsp:sp modelId="{73F462DD-22CC-4BEF-9CEB-95F441ABDA8A}">
      <dsp:nvSpPr>
        <dsp:cNvPr id="0" name=""/>
        <dsp:cNvSpPr/>
      </dsp:nvSpPr>
      <dsp:spPr>
        <a:xfrm>
          <a:off x="2801041" y="2108119"/>
          <a:ext cx="1596440" cy="15964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a:t>Minimal when two different stimuli are involved.</a:t>
          </a:r>
        </a:p>
      </dsp:txBody>
      <dsp:txXfrm>
        <a:off x="2878973" y="2186051"/>
        <a:ext cx="1440576" cy="144057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DFDE28-854A-4FE9-B87B-5036A206F637}">
      <dsp:nvSpPr>
        <dsp:cNvPr id="0" name=""/>
        <dsp:cNvSpPr/>
      </dsp:nvSpPr>
      <dsp:spPr>
        <a:xfrm>
          <a:off x="0" y="0"/>
          <a:ext cx="2031025"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27B401-CBF2-47F6-AF98-8F0C50830F0E}">
      <dsp:nvSpPr>
        <dsp:cNvPr id="0" name=""/>
        <dsp:cNvSpPr/>
      </dsp:nvSpPr>
      <dsp:spPr>
        <a:xfrm>
          <a:off x="0" y="0"/>
          <a:ext cx="2031025" cy="4739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Strong evidence for retroactive interference comes from studies which show that post-event questioning can alter memory of an event.</a:t>
          </a:r>
        </a:p>
      </dsp:txBody>
      <dsp:txXfrm>
        <a:off x="0" y="0"/>
        <a:ext cx="2031025" cy="47390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B2E2AB-0068-47CB-AF77-A612A7C5661C}">
      <dsp:nvSpPr>
        <dsp:cNvPr id="0" name=""/>
        <dsp:cNvSpPr/>
      </dsp:nvSpPr>
      <dsp:spPr>
        <a:xfrm>
          <a:off x="3759" y="1356221"/>
          <a:ext cx="1643730" cy="1402307"/>
        </a:xfrm>
        <a:prstGeom prst="roundRect">
          <a:avLst>
            <a:gd name="adj" fmla="val 10000"/>
          </a:avLst>
        </a:prstGeom>
        <a:solidFill>
          <a:schemeClr val="accent3">
            <a:alpha val="9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Jacoby et al. (2001) argued that proactive interference might occur for two reasons:</a:t>
          </a:r>
        </a:p>
      </dsp:txBody>
      <dsp:txXfrm>
        <a:off x="44831" y="1397293"/>
        <a:ext cx="1561586" cy="1320163"/>
      </dsp:txXfrm>
    </dsp:sp>
    <dsp:sp modelId="{70283410-A529-4DE1-BA02-00579D0D9B91}">
      <dsp:nvSpPr>
        <dsp:cNvPr id="0" name=""/>
        <dsp:cNvSpPr/>
      </dsp:nvSpPr>
      <dsp:spPr>
        <a:xfrm>
          <a:off x="1811862" y="1853552"/>
          <a:ext cx="348470" cy="407645"/>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811862" y="1935081"/>
        <a:ext cx="243929" cy="244587"/>
      </dsp:txXfrm>
    </dsp:sp>
    <dsp:sp modelId="{E0DE8C00-C623-4289-8CB8-87C3FE5B35DC}">
      <dsp:nvSpPr>
        <dsp:cNvPr id="0" name=""/>
        <dsp:cNvSpPr/>
      </dsp:nvSpPr>
      <dsp:spPr>
        <a:xfrm>
          <a:off x="2304981" y="1356221"/>
          <a:ext cx="1643730" cy="1402307"/>
        </a:xfrm>
        <a:prstGeom prst="roundRect">
          <a:avLst>
            <a:gd name="adj" fmla="val 10000"/>
          </a:avLst>
        </a:prstGeom>
        <a:solidFill>
          <a:schemeClr val="accent3">
            <a:alpha val="90000"/>
            <a:hueOff val="0"/>
            <a:satOff val="0"/>
            <a:lumOff val="0"/>
            <a:alphaOff val="-13333"/>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t>Due to problems in retrieving the correct response (discriminability)</a:t>
          </a:r>
        </a:p>
      </dsp:txBody>
      <dsp:txXfrm>
        <a:off x="2346053" y="1397293"/>
        <a:ext cx="1561586" cy="1320163"/>
      </dsp:txXfrm>
    </dsp:sp>
    <dsp:sp modelId="{5DA47E21-F495-4060-AE0F-1D9F4E086635}">
      <dsp:nvSpPr>
        <dsp:cNvPr id="0" name=""/>
        <dsp:cNvSpPr/>
      </dsp:nvSpPr>
      <dsp:spPr>
        <a:xfrm>
          <a:off x="4113084" y="1853552"/>
          <a:ext cx="348470" cy="407645"/>
        </a:xfrm>
        <a:prstGeom prst="rightArrow">
          <a:avLst>
            <a:gd name="adj1" fmla="val 60000"/>
            <a:gd name="adj2" fmla="val 50000"/>
          </a:avLst>
        </a:prstGeom>
        <a:solidFill>
          <a:schemeClr val="accent3">
            <a:shade val="90000"/>
            <a:hueOff val="-431815"/>
            <a:satOff val="0"/>
            <a:lumOff val="1951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113084" y="1935081"/>
        <a:ext cx="243929" cy="244587"/>
      </dsp:txXfrm>
    </dsp:sp>
    <dsp:sp modelId="{65CB8EB6-B9BC-4B26-B3BB-1D142BC90E71}">
      <dsp:nvSpPr>
        <dsp:cNvPr id="0" name=""/>
        <dsp:cNvSpPr/>
      </dsp:nvSpPr>
      <dsp:spPr>
        <a:xfrm>
          <a:off x="4606203" y="1356221"/>
          <a:ext cx="1643730" cy="1402307"/>
        </a:xfrm>
        <a:prstGeom prst="roundRect">
          <a:avLst>
            <a:gd name="adj" fmla="val 10000"/>
          </a:avLst>
        </a:prstGeom>
        <a:solidFill>
          <a:schemeClr val="accent3">
            <a:alpha val="90000"/>
            <a:hueOff val="0"/>
            <a:satOff val="0"/>
            <a:lumOff val="0"/>
            <a:alphaOff val="-26667"/>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dirty="0"/>
            <a:t>Due to the strength of the incorrect response learned initially (bias or habit)</a:t>
          </a:r>
        </a:p>
      </dsp:txBody>
      <dsp:txXfrm>
        <a:off x="4647275" y="1397293"/>
        <a:ext cx="1561586" cy="1320163"/>
      </dsp:txXfrm>
    </dsp:sp>
    <dsp:sp modelId="{A04E789D-1DEB-48AC-AA21-B44491610DD0}">
      <dsp:nvSpPr>
        <dsp:cNvPr id="0" name=""/>
        <dsp:cNvSpPr/>
      </dsp:nvSpPr>
      <dsp:spPr>
        <a:xfrm>
          <a:off x="6414306" y="1853552"/>
          <a:ext cx="348470" cy="407645"/>
        </a:xfrm>
        <a:prstGeom prst="rightArrow">
          <a:avLst>
            <a:gd name="adj1" fmla="val 60000"/>
            <a:gd name="adj2" fmla="val 50000"/>
          </a:avLst>
        </a:prstGeom>
        <a:solidFill>
          <a:schemeClr val="accent3">
            <a:shade val="90000"/>
            <a:hueOff val="-863630"/>
            <a:satOff val="0"/>
            <a:lumOff val="3903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6414306" y="1935081"/>
        <a:ext cx="243929" cy="244587"/>
      </dsp:txXfrm>
    </dsp:sp>
    <dsp:sp modelId="{E941954D-574F-46BD-9BD3-3BF0260D61BD}">
      <dsp:nvSpPr>
        <dsp:cNvPr id="0" name=""/>
        <dsp:cNvSpPr/>
      </dsp:nvSpPr>
      <dsp:spPr>
        <a:xfrm>
          <a:off x="6907425" y="1356221"/>
          <a:ext cx="1643730" cy="1402307"/>
        </a:xfrm>
        <a:prstGeom prst="roundRect">
          <a:avLst>
            <a:gd name="adj" fmla="val 10000"/>
          </a:avLst>
        </a:prstGeom>
        <a:solidFill>
          <a:schemeClr val="accent3">
            <a:alpha val="90000"/>
            <a:hueOff val="0"/>
            <a:satOff val="0"/>
            <a:lumOff val="0"/>
            <a:alpha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Research shows the latter to be the case.</a:t>
          </a:r>
        </a:p>
      </dsp:txBody>
      <dsp:txXfrm>
        <a:off x="6948497" y="1397293"/>
        <a:ext cx="1561586" cy="13201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6F5F1D-4307-45D3-848F-05A0FFE75476}">
      <dsp:nvSpPr>
        <dsp:cNvPr id="0" name=""/>
        <dsp:cNvSpPr/>
      </dsp:nvSpPr>
      <dsp:spPr>
        <a:xfrm>
          <a:off x="0" y="31073"/>
          <a:ext cx="9896029" cy="812574"/>
        </a:xfrm>
        <a:prstGeom prst="rect">
          <a:avLst/>
        </a:prstGeom>
        <a:solidFill>
          <a:schemeClr val="accent1">
            <a:shade val="80000"/>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rtl="0">
            <a:lnSpc>
              <a:spcPct val="90000"/>
            </a:lnSpc>
            <a:spcBef>
              <a:spcPct val="0"/>
            </a:spcBef>
            <a:spcAft>
              <a:spcPct val="35000"/>
            </a:spcAft>
            <a:buNone/>
          </a:pPr>
          <a:r>
            <a:rPr lang="en-GB" sz="2000" kern="1200"/>
            <a:t>There is strong evidence for both proactive and retroactive interference.</a:t>
          </a:r>
        </a:p>
      </dsp:txBody>
      <dsp:txXfrm>
        <a:off x="0" y="31073"/>
        <a:ext cx="9896029" cy="812574"/>
      </dsp:txXfrm>
    </dsp:sp>
    <dsp:sp modelId="{CBF46210-BA2A-4D4C-976F-A8392EF49557}">
      <dsp:nvSpPr>
        <dsp:cNvPr id="0" name=""/>
        <dsp:cNvSpPr/>
      </dsp:nvSpPr>
      <dsp:spPr>
        <a:xfrm>
          <a:off x="0" y="720069"/>
          <a:ext cx="9896029" cy="320263"/>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7C7D7D-4E8C-48CE-A58E-85B080557C44}">
      <dsp:nvSpPr>
        <dsp:cNvPr id="0" name=""/>
        <dsp:cNvSpPr/>
      </dsp:nvSpPr>
      <dsp:spPr>
        <a:xfrm rot="16200000">
          <a:off x="-580544" y="580544"/>
          <a:ext cx="3366661" cy="2205571"/>
        </a:xfrm>
        <a:prstGeom prst="flowChartManualOperation">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0" tIns="0" rIns="127000" bIns="0" numCol="1" spcCol="1270" anchor="ctr" anchorCtr="0">
          <a:noAutofit/>
        </a:bodyPr>
        <a:lstStyle/>
        <a:p>
          <a:pPr marL="0" lvl="0" indent="0" algn="ctr" defTabSz="889000" rtl="0">
            <a:lnSpc>
              <a:spcPct val="90000"/>
            </a:lnSpc>
            <a:spcBef>
              <a:spcPct val="0"/>
            </a:spcBef>
            <a:spcAft>
              <a:spcPct val="35000"/>
            </a:spcAft>
            <a:buNone/>
          </a:pPr>
          <a:r>
            <a:rPr lang="en-GB" sz="2000" kern="1200"/>
            <a:t>It is probable that much forgetting can be attributed to both types of interference.</a:t>
          </a:r>
        </a:p>
      </dsp:txBody>
      <dsp:txXfrm rot="5400000">
        <a:off x="1" y="673331"/>
        <a:ext cx="2205571" cy="201999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D9600D-967A-43C1-9913-DFC48C655A97}">
      <dsp:nvSpPr>
        <dsp:cNvPr id="0" name=""/>
        <dsp:cNvSpPr/>
      </dsp:nvSpPr>
      <dsp:spPr>
        <a:xfrm>
          <a:off x="0" y="0"/>
          <a:ext cx="6208994"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323164-C038-4A9F-B39E-D89DF2D7B7E0}">
      <dsp:nvSpPr>
        <dsp:cNvPr id="0" name=""/>
        <dsp:cNvSpPr/>
      </dsp:nvSpPr>
      <dsp:spPr>
        <a:xfrm>
          <a:off x="0" y="0"/>
          <a:ext cx="6208994" cy="461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t>Research is limited in several ways:</a:t>
          </a:r>
        </a:p>
      </dsp:txBody>
      <dsp:txXfrm>
        <a:off x="0" y="0"/>
        <a:ext cx="6208994" cy="46166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459CE-BB0C-49E2-BB2C-8E70E5CFC926}">
      <dsp:nvSpPr>
        <dsp:cNvPr id="0" name=""/>
        <dsp:cNvSpPr/>
      </dsp:nvSpPr>
      <dsp:spPr>
        <a:xfrm>
          <a:off x="0" y="0"/>
          <a:ext cx="4774222" cy="147926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a:t>Tulving and Psotka (1971) compared the cue-dependent approach with interference theory.</a:t>
          </a:r>
        </a:p>
      </dsp:txBody>
      <dsp:txXfrm>
        <a:off x="1102770" y="0"/>
        <a:ext cx="3671451" cy="1479260"/>
      </dsp:txXfrm>
    </dsp:sp>
    <dsp:sp modelId="{C98CA600-6FCF-4FB9-9DD9-C216A0F84583}">
      <dsp:nvSpPr>
        <dsp:cNvPr id="0" name=""/>
        <dsp:cNvSpPr/>
      </dsp:nvSpPr>
      <dsp:spPr>
        <a:xfrm>
          <a:off x="147926" y="147926"/>
          <a:ext cx="954844" cy="1183408"/>
        </a:xfrm>
        <a:prstGeom prst="roundRect">
          <a:avLst>
            <a:gd name="adj" fmla="val 10000"/>
          </a:avLst>
        </a:prstGeom>
        <a:blipFill rotWithShape="1">
          <a:blip xmlns:r="http://schemas.openxmlformats.org/officeDocument/2006/relationships" r:embed="rId1"/>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DAB8FE-9C9C-458E-9D09-230B521A82D9}">
      <dsp:nvSpPr>
        <dsp:cNvPr id="0" name=""/>
        <dsp:cNvSpPr/>
      </dsp:nvSpPr>
      <dsp:spPr>
        <a:xfrm>
          <a:off x="883" y="877532"/>
          <a:ext cx="3216230" cy="1608115"/>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rtl="0">
            <a:lnSpc>
              <a:spcPct val="90000"/>
            </a:lnSpc>
            <a:spcBef>
              <a:spcPct val="0"/>
            </a:spcBef>
            <a:spcAft>
              <a:spcPct val="35000"/>
            </a:spcAft>
            <a:buNone/>
          </a:pPr>
          <a:r>
            <a:rPr lang="en-GB" sz="1700" kern="1200"/>
            <a:t>Recognition memory is better than recall memory.</a:t>
          </a:r>
        </a:p>
      </dsp:txBody>
      <dsp:txXfrm>
        <a:off x="47983" y="924632"/>
        <a:ext cx="3122030" cy="1513915"/>
      </dsp:txXfrm>
    </dsp:sp>
    <dsp:sp modelId="{15DA0226-0FDD-4BB3-9754-333BD2E7EA34}">
      <dsp:nvSpPr>
        <dsp:cNvPr id="0" name=""/>
        <dsp:cNvSpPr/>
      </dsp:nvSpPr>
      <dsp:spPr>
        <a:xfrm>
          <a:off x="4021171" y="877532"/>
          <a:ext cx="3216230" cy="1608115"/>
        </a:xfrm>
        <a:prstGeom prst="roundRect">
          <a:avLst>
            <a:gd name="adj" fmla="val 10000"/>
          </a:avLst>
        </a:prstGeom>
        <a:solidFill>
          <a:schemeClr val="accent2">
            <a:hueOff val="-737226"/>
            <a:satOff val="88670"/>
            <a:lumOff val="10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rtl="0">
            <a:lnSpc>
              <a:spcPct val="90000"/>
            </a:lnSpc>
            <a:spcBef>
              <a:spcPct val="0"/>
            </a:spcBef>
            <a:spcAft>
              <a:spcPct val="35000"/>
            </a:spcAft>
            <a:buNone/>
          </a:pPr>
          <a:r>
            <a:rPr lang="en-GB" sz="1700" kern="1200" dirty="0"/>
            <a:t>According to </a:t>
          </a:r>
          <a:r>
            <a:rPr lang="en-GB" sz="1700" kern="1200" dirty="0" err="1"/>
            <a:t>Tulving</a:t>
          </a:r>
          <a:r>
            <a:rPr lang="en-GB" sz="1700" kern="1200" dirty="0"/>
            <a:t> this is mainly because the overlap between the information contained in the memory test and that contained in the memory trace is greater.</a:t>
          </a:r>
        </a:p>
      </dsp:txBody>
      <dsp:txXfrm>
        <a:off x="4068271" y="924632"/>
        <a:ext cx="3122030" cy="151391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0378F-5289-486B-9D93-B8BE4B489D18}">
      <dsp:nvSpPr>
        <dsp:cNvPr id="0" name=""/>
        <dsp:cNvSpPr/>
      </dsp:nvSpPr>
      <dsp:spPr>
        <a:xfrm>
          <a:off x="0" y="0"/>
          <a:ext cx="2393236"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15E173-23A6-4FF6-A081-9828671DCD63}">
      <dsp:nvSpPr>
        <dsp:cNvPr id="0" name=""/>
        <dsp:cNvSpPr/>
      </dsp:nvSpPr>
      <dsp:spPr>
        <a:xfrm>
          <a:off x="0" y="0"/>
          <a:ext cx="2393236" cy="41549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t>…memory performance depends directly on the similarity between the information in memory and the information available at retrieval.</a:t>
          </a:r>
        </a:p>
      </dsp:txBody>
      <dsp:txXfrm>
        <a:off x="0" y="0"/>
        <a:ext cx="2393236" cy="415498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FC352A-DF35-4A50-A0E5-08EBBA638B7D}">
      <dsp:nvSpPr>
        <dsp:cNvPr id="0" name=""/>
        <dsp:cNvSpPr/>
      </dsp:nvSpPr>
      <dsp:spPr>
        <a:xfrm>
          <a:off x="0" y="66060"/>
          <a:ext cx="9366325" cy="101088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Original learning, total free recall, and total free cued recall as a function of the number of lists presented after learning. Data from Tulving and Psotka (1971).</a:t>
          </a:r>
          <a:br>
            <a:rPr lang="en-GB" sz="1800" kern="1200"/>
          </a:br>
          <a:endParaRPr lang="en-GB" sz="1800" kern="1200"/>
        </a:p>
      </dsp:txBody>
      <dsp:txXfrm>
        <a:off x="49347" y="115407"/>
        <a:ext cx="9267631" cy="91218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E829BE-08DF-4975-9A4A-A9A3710E8010}">
      <dsp:nvSpPr>
        <dsp:cNvPr id="0" name=""/>
        <dsp:cNvSpPr/>
      </dsp:nvSpPr>
      <dsp:spPr>
        <a:xfrm>
          <a:off x="965449" y="1111"/>
          <a:ext cx="1073548" cy="1073548"/>
        </a:xfrm>
        <a:prstGeom prst="ellipse">
          <a:avLst/>
        </a:prstGeom>
        <a:solidFill>
          <a:schemeClr val="accent2">
            <a:alpha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E3085DC8-DF2C-4CB7-8156-C3669E8AA1EB}">
      <dsp:nvSpPr>
        <dsp:cNvPr id="0" name=""/>
        <dsp:cNvSpPr/>
      </dsp:nvSpPr>
      <dsp:spPr>
        <a:xfrm>
          <a:off x="1502223" y="1111"/>
          <a:ext cx="5727771" cy="1073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0" bIns="25400" numCol="1" spcCol="1270" anchor="ctr" anchorCtr="0">
          <a:noAutofit/>
        </a:bodyPr>
        <a:lstStyle/>
        <a:p>
          <a:pPr marL="0" lvl="0" indent="0" algn="l" defTabSz="889000" rtl="0">
            <a:lnSpc>
              <a:spcPct val="90000"/>
            </a:lnSpc>
            <a:spcBef>
              <a:spcPct val="0"/>
            </a:spcBef>
            <a:spcAft>
              <a:spcPct val="35000"/>
            </a:spcAft>
            <a:buNone/>
          </a:pPr>
          <a:r>
            <a:rPr lang="en-GB" sz="2000" kern="1200"/>
            <a:t>The danger of circularity.</a:t>
          </a:r>
        </a:p>
      </dsp:txBody>
      <dsp:txXfrm>
        <a:off x="1502223" y="1111"/>
        <a:ext cx="5727771" cy="1073548"/>
      </dsp:txXfrm>
    </dsp:sp>
    <dsp:sp modelId="{B4C5E01D-5653-4C72-B5EC-50C0EFEEA023}">
      <dsp:nvSpPr>
        <dsp:cNvPr id="0" name=""/>
        <dsp:cNvSpPr/>
      </dsp:nvSpPr>
      <dsp:spPr>
        <a:xfrm>
          <a:off x="965449" y="1074659"/>
          <a:ext cx="1073548" cy="1073548"/>
        </a:xfrm>
        <a:prstGeom prst="ellipse">
          <a:avLst/>
        </a:prstGeom>
        <a:solidFill>
          <a:schemeClr val="accent2">
            <a:alpha val="50000"/>
            <a:hueOff val="-737226"/>
            <a:satOff val="88670"/>
            <a:lumOff val="1019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71A184D2-B4F3-43F4-AED7-EFD40D002C3F}">
      <dsp:nvSpPr>
        <dsp:cNvPr id="0" name=""/>
        <dsp:cNvSpPr/>
      </dsp:nvSpPr>
      <dsp:spPr>
        <a:xfrm>
          <a:off x="1502223" y="1074659"/>
          <a:ext cx="5727771" cy="10735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5400" rIns="0" bIns="25400" numCol="1" spcCol="1270" anchor="ctr" anchorCtr="0">
          <a:noAutofit/>
        </a:bodyPr>
        <a:lstStyle/>
        <a:p>
          <a:pPr marL="0" lvl="0" indent="0" algn="l" defTabSz="889000" rtl="0">
            <a:lnSpc>
              <a:spcPct val="90000"/>
            </a:lnSpc>
            <a:spcBef>
              <a:spcPct val="0"/>
            </a:spcBef>
            <a:spcAft>
              <a:spcPct val="35000"/>
            </a:spcAft>
            <a:buNone/>
          </a:pPr>
          <a:r>
            <a:rPr lang="en-GB" sz="2000" kern="1200"/>
            <a:t>The extent to which retrieval information allows us to discriminate the correct response from incorrect responses is more important. </a:t>
          </a:r>
        </a:p>
      </dsp:txBody>
      <dsp:txXfrm>
        <a:off x="1502223" y="1074659"/>
        <a:ext cx="5727771" cy="107354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E48209-F678-4254-AD9E-B3A3DF539C52}">
      <dsp:nvSpPr>
        <dsp:cNvPr id="0" name=""/>
        <dsp:cNvSpPr/>
      </dsp:nvSpPr>
      <dsp:spPr>
        <a:xfrm>
          <a:off x="0" y="0"/>
          <a:ext cx="2779084" cy="2779084"/>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A5CA1B-1111-44AE-A82C-3494DF4F2681}">
      <dsp:nvSpPr>
        <dsp:cNvPr id="0" name=""/>
        <dsp:cNvSpPr/>
      </dsp:nvSpPr>
      <dsp:spPr>
        <a:xfrm>
          <a:off x="1389542" y="0"/>
          <a:ext cx="9416202" cy="2779084"/>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There is convincing evidence that whether we remember something depends on:</a:t>
          </a:r>
        </a:p>
      </dsp:txBody>
      <dsp:txXfrm>
        <a:off x="1389542" y="0"/>
        <a:ext cx="9416202" cy="590555"/>
      </dsp:txXfrm>
    </dsp:sp>
    <dsp:sp modelId="{CF00A91E-4D8D-4C88-8AAD-3CDA085E246D}">
      <dsp:nvSpPr>
        <dsp:cNvPr id="0" name=""/>
        <dsp:cNvSpPr/>
      </dsp:nvSpPr>
      <dsp:spPr>
        <a:xfrm>
          <a:off x="364754" y="590555"/>
          <a:ext cx="2049575" cy="2049575"/>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F52C78-6505-49E7-9999-F8846A5080D8}">
      <dsp:nvSpPr>
        <dsp:cNvPr id="0" name=""/>
        <dsp:cNvSpPr/>
      </dsp:nvSpPr>
      <dsp:spPr>
        <a:xfrm>
          <a:off x="1389542" y="590555"/>
          <a:ext cx="9416202" cy="204957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The nature of the memory trace.</a:t>
          </a:r>
        </a:p>
      </dsp:txBody>
      <dsp:txXfrm>
        <a:off x="1389542" y="590555"/>
        <a:ext cx="9416202" cy="590555"/>
      </dsp:txXfrm>
    </dsp:sp>
    <dsp:sp modelId="{EAE0B096-3E95-4595-8B74-75C38DDDBBA7}">
      <dsp:nvSpPr>
        <dsp:cNvPr id="0" name=""/>
        <dsp:cNvSpPr/>
      </dsp:nvSpPr>
      <dsp:spPr>
        <a:xfrm>
          <a:off x="729509" y="1181111"/>
          <a:ext cx="1320065" cy="1320065"/>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D6A5BC-BCBA-4770-B39B-22F57632CD46}">
      <dsp:nvSpPr>
        <dsp:cNvPr id="0" name=""/>
        <dsp:cNvSpPr/>
      </dsp:nvSpPr>
      <dsp:spPr>
        <a:xfrm>
          <a:off x="1389542" y="1181111"/>
          <a:ext cx="9416202" cy="132006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The information available in the retrieval environment.</a:t>
          </a:r>
        </a:p>
      </dsp:txBody>
      <dsp:txXfrm>
        <a:off x="1389542" y="1181111"/>
        <a:ext cx="9416202" cy="590555"/>
      </dsp:txXfrm>
    </dsp:sp>
    <dsp:sp modelId="{C0E17608-3796-4DE8-9066-7AEA79C7029E}">
      <dsp:nvSpPr>
        <dsp:cNvPr id="0" name=""/>
        <dsp:cNvSpPr/>
      </dsp:nvSpPr>
      <dsp:spPr>
        <a:xfrm>
          <a:off x="1094264" y="1771666"/>
          <a:ext cx="590555" cy="590555"/>
        </a:xfrm>
        <a:prstGeom prst="pie">
          <a:avLst>
            <a:gd name="adj1" fmla="val 54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109198-5F5E-44A5-9447-7384F44625E7}">
      <dsp:nvSpPr>
        <dsp:cNvPr id="0" name=""/>
        <dsp:cNvSpPr/>
      </dsp:nvSpPr>
      <dsp:spPr>
        <a:xfrm>
          <a:off x="1389542" y="1771666"/>
          <a:ext cx="9416202" cy="590555"/>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Contextual information in retrieval is also valuable.</a:t>
          </a:r>
        </a:p>
      </dsp:txBody>
      <dsp:txXfrm>
        <a:off x="1389542" y="1771666"/>
        <a:ext cx="9416202" cy="59055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41F697-71C3-4782-9BEC-622501ED33F3}">
      <dsp:nvSpPr>
        <dsp:cNvPr id="0" name=""/>
        <dsp:cNvSpPr/>
      </dsp:nvSpPr>
      <dsp:spPr>
        <a:xfrm>
          <a:off x="0" y="0"/>
          <a:ext cx="2691911"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E46ED0-F093-48AF-9377-3C141DB8665F}">
      <dsp:nvSpPr>
        <dsp:cNvPr id="0" name=""/>
        <dsp:cNvSpPr/>
      </dsp:nvSpPr>
      <dsp:spPr>
        <a:xfrm>
          <a:off x="0" y="0"/>
          <a:ext cx="2691911" cy="19389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t>Encoding specificity principle is limited in various ways:</a:t>
          </a:r>
        </a:p>
      </dsp:txBody>
      <dsp:txXfrm>
        <a:off x="0" y="0"/>
        <a:ext cx="2691911" cy="193899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93511A-3095-4562-B394-67A87B99A2D7}">
      <dsp:nvSpPr>
        <dsp:cNvPr id="0" name=""/>
        <dsp:cNvSpPr/>
      </dsp:nvSpPr>
      <dsp:spPr>
        <a:xfrm>
          <a:off x="0" y="0"/>
          <a:ext cx="8171595" cy="95190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t>Repression is difficult to study under laboratory conditions.</a:t>
          </a:r>
        </a:p>
      </dsp:txBody>
      <dsp:txXfrm>
        <a:off x="46468" y="46468"/>
        <a:ext cx="8078659" cy="85896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040E0-6BCA-48AA-BAC0-6EB8F0EE1936}">
      <dsp:nvSpPr>
        <dsp:cNvPr id="0" name=""/>
        <dsp:cNvSpPr/>
      </dsp:nvSpPr>
      <dsp:spPr>
        <a:xfrm>
          <a:off x="0" y="0"/>
          <a:ext cx="2240983" cy="3886200"/>
        </a:xfrm>
        <a:prstGeom prst="round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GB" sz="1800" kern="1200" dirty="0"/>
            <a:t>Non-experimental evidence where adults recover repressed memories of childhood abuse exists but there is controversy as some argue that the "memories" are false.</a:t>
          </a:r>
        </a:p>
      </dsp:txBody>
      <dsp:txXfrm>
        <a:off x="109396" y="109396"/>
        <a:ext cx="2022191" cy="366740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4F7C1A-69FC-48EE-B3ED-EEA25BCD8680}">
      <dsp:nvSpPr>
        <dsp:cNvPr id="0" name=""/>
        <dsp:cNvSpPr/>
      </dsp:nvSpPr>
      <dsp:spPr>
        <a:xfrm>
          <a:off x="677731" y="0"/>
          <a:ext cx="7680959" cy="4696039"/>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12A14A-2760-4577-BA46-8926C6D9072B}">
      <dsp:nvSpPr>
        <dsp:cNvPr id="0" name=""/>
        <dsp:cNvSpPr/>
      </dsp:nvSpPr>
      <dsp:spPr>
        <a:xfrm>
          <a:off x="115712" y="1408811"/>
          <a:ext cx="4292300" cy="18784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There are arguments for and against the genuineness of recovered memories and we need to find more sensitive techniques for distinguishing between genuine and false recovered memories.</a:t>
          </a:r>
        </a:p>
      </dsp:txBody>
      <dsp:txXfrm>
        <a:off x="207409" y="1500508"/>
        <a:ext cx="4108906" cy="1695021"/>
      </dsp:txXfrm>
    </dsp:sp>
    <dsp:sp modelId="{36A249DF-2BAB-4A42-9A73-BDBA56E68484}">
      <dsp:nvSpPr>
        <dsp:cNvPr id="0" name=""/>
        <dsp:cNvSpPr/>
      </dsp:nvSpPr>
      <dsp:spPr>
        <a:xfrm>
          <a:off x="4628409" y="1408811"/>
          <a:ext cx="4292300" cy="1878415"/>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It is clear that most forgetting cannot be explained in terms of repression.</a:t>
          </a:r>
        </a:p>
      </dsp:txBody>
      <dsp:txXfrm>
        <a:off x="4720106" y="1500508"/>
        <a:ext cx="4108906" cy="1695021"/>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9E014A-752A-4CBD-AC85-370D54D690AE}" type="datetimeFigureOut">
              <a:rPr lang="en-GB" smtClean="0"/>
              <a:t>24/09/2021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D49397-B934-4CF3-91F1-3B6C90BA6C29}" type="slidenum">
              <a:rPr lang="en-GB" smtClean="0"/>
              <a:t>‹#›</a:t>
            </a:fld>
            <a:endParaRPr lang="en-GB"/>
          </a:p>
        </p:txBody>
      </p:sp>
    </p:spTree>
    <p:extLst>
      <p:ext uri="{BB962C8B-B14F-4D97-AF65-F5344CB8AC3E}">
        <p14:creationId xmlns:p14="http://schemas.microsoft.com/office/powerpoint/2010/main" val="108360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9F43A7B-BA7B-4238-B7D0-52535897C522}" type="slidenum">
              <a:rPr lang="en-US" altLang="en-US"/>
              <a:pPr>
                <a:spcBef>
                  <a:spcPct val="0"/>
                </a:spcBef>
              </a:pPr>
              <a:t>3</a:t>
            </a:fld>
            <a:endParaRPr lang="en-US" alt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30617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C3CF5C0B-32EC-4BF3-B8CC-079D000B932E}" type="slidenum">
              <a:rPr lang="en-US" altLang="en-US"/>
              <a:pPr>
                <a:spcBef>
                  <a:spcPct val="0"/>
                </a:spcBef>
              </a:pPr>
              <a:t>5</a:t>
            </a:fld>
            <a:endParaRPr lang="en-US" altLang="en-US"/>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400">
                <a:latin typeface="Arial" panose="020B0604020202020204" pitchFamily="34" charset="0"/>
                <a:cs typeface="Arial" panose="020B0604020202020204" pitchFamily="34" charset="0"/>
              </a:rPr>
              <a:t>Now before we celebrate the virtues of memory and outline the techniques we can use to improve it, let’s stop and ponder the wisdom of William James (you’ll remember him as one of our founding fathers of psychology) who said ‘If we remembered everything, we should on most occasions be as ill off as if we remembered nothing.”  James was right.  Sometimes it is better to forget – which is why some psychologists have suggested the paradoxical conclusion that forgetting is an adaptive, economical aspect of human memory.</a:t>
            </a:r>
          </a:p>
          <a:p>
            <a:endParaRPr lang="en-US" altLang="en-US" sz="1400">
              <a:latin typeface="Arial" panose="020B0604020202020204" pitchFamily="34" charset="0"/>
              <a:cs typeface="Arial" panose="020B0604020202020204" pitchFamily="34" charset="0"/>
            </a:endParaRPr>
          </a:p>
          <a:p>
            <a:r>
              <a:rPr lang="en-US" altLang="en-US" sz="1400">
                <a:latin typeface="Arial" panose="020B0604020202020204" pitchFamily="34" charset="0"/>
                <a:cs typeface="Arial" panose="020B0604020202020204" pitchFamily="34" charset="0"/>
              </a:rPr>
              <a:t>Memory failure is a common experience in everyday life.  Why?  Do memory traces fade with time?  Are they displaced by newer memories?  Or do memories get buried, perhaps blocked by unconscious forces?  As we’ll see, forgetting can result from one of four processes: a lack of encoding, decay, interference, or repression.  In the first two, the forgotten information is simply not in long-term memory storage.  In the second two, the memory may exist, but it is difficult, if not impossible, to retrieve.</a:t>
            </a:r>
          </a:p>
          <a:p>
            <a:endParaRPr lang="en-US" altLang="en-US" sz="1400">
              <a:latin typeface="Arial" panose="020B0604020202020204" pitchFamily="34" charset="0"/>
              <a:cs typeface="Arial" panose="020B0604020202020204" pitchFamily="34" charset="0"/>
            </a:endParaRPr>
          </a:p>
          <a:p>
            <a:r>
              <a:rPr lang="en-US" altLang="en-US" sz="1400">
                <a:latin typeface="Arial" panose="020B0604020202020204" pitchFamily="34" charset="0"/>
                <a:cs typeface="Arial" panose="020B0604020202020204" pitchFamily="34" charset="0"/>
              </a:rPr>
              <a:t>Do you know what an American penny looks like?  Would you recognize one if you say it?  If you were born in the US, you have looked at, held, and counted thousands of pennies in your life.  Yet many people cannot accurately draw one from memory, name its features, or distinguish it from a fake.  Look at these coins.  Which of these is the true penny?  When researchers present this task to college students, they find that about </a:t>
            </a:r>
            <a:r>
              <a:rPr lang="en-US" altLang="en-US" sz="1400" b="1">
                <a:latin typeface="Arial" panose="020B0604020202020204" pitchFamily="34" charset="0"/>
                <a:cs typeface="Arial" panose="020B0604020202020204" pitchFamily="34" charset="0"/>
              </a:rPr>
              <a:t>58% </a:t>
            </a:r>
            <a:r>
              <a:rPr lang="en-US" altLang="en-US" sz="1400">
                <a:latin typeface="Arial" panose="020B0604020202020204" pitchFamily="34" charset="0"/>
                <a:cs typeface="Arial" panose="020B0604020202020204" pitchFamily="34" charset="0"/>
              </a:rPr>
              <a:t>did not identify the right coin.  The reason for this result is not that the subjects forgot what a penny looks like – it’s that the features were never encoded into long-term memory.  And why should they be?  So long as you can tell the difference between pennies and other coins, there is no need to attend to the fine details.  The penny is not the only common, everyday object whose features we fail to notice.  People also have difficulty recalling the features of a dollar bill, computer keyboard, the front-page spread of their favorite newspaper, and even the layout of a telephone – objects we look at and use all the time.</a:t>
            </a:r>
          </a:p>
          <a:p>
            <a:endParaRPr lang="en-US" altLang="en-US" sz="1400">
              <a:latin typeface="Arial" panose="020B0604020202020204" pitchFamily="34" charset="0"/>
              <a:cs typeface="Arial" panose="020B0604020202020204" pitchFamily="34" charset="0"/>
            </a:endParaRPr>
          </a:p>
          <a:p>
            <a:r>
              <a:rPr lang="en-US" altLang="en-US" sz="1400">
                <a:latin typeface="Arial" panose="020B0604020202020204" pitchFamily="34" charset="0"/>
                <a:cs typeface="Arial" panose="020B0604020202020204" pitchFamily="34" charset="0"/>
              </a:rPr>
              <a:t>The oldest theory of forgetting is that memory traces erode with the passage of time.  But there are two problems with this simple explanation.  One is that there is no physiological evidence of decay that corresponds to the fading of memory.  The second is that time alone is not the most critical factor.  Memory for newly learned nonsense syllables fades in a matter of hours, but the foreign language learned in high school is retained for many years.</a:t>
            </a:r>
          </a:p>
          <a:p>
            <a:endParaRPr lang="en-US" altLang="en-US" sz="1400">
              <a:latin typeface="Arial" panose="020B0604020202020204" pitchFamily="34" charset="0"/>
              <a:cs typeface="Arial" panose="020B0604020202020204" pitchFamily="34" charset="0"/>
            </a:endParaRPr>
          </a:p>
          <a:p>
            <a:r>
              <a:rPr lang="en-US" altLang="en-US" sz="1400">
                <a:latin typeface="Arial" panose="020B0604020202020204" pitchFamily="34" charset="0"/>
                <a:cs typeface="Arial" panose="020B0604020202020204" pitchFamily="34" charset="0"/>
              </a:rPr>
              <a:t>The key blow to the decay theory of forgetting was landed in 1924 by John Jenkins and Karl Dallenbach.  Day after day, these researchers presented nonsense syllables to two subjects and then tested their memory after one, two, four, or eight hours.  On some days, the subjects went to sleep between learning and testing; on other days, they stayed awake and kept busy.  The subjects recalled more items after they had slept than when they were awake and involved in other activities.  Jenkins &amp; Dallenbach concluded that ‘forgetting is not so much a matter of decay of old impressions and associations as it is a matter of interference, inhibition, or obliteration of the old by the new.’  To minimize forgetting, you may find it helpful to go to sleep shortly after studying, thus avoiding ‘new information’ interference.</a:t>
            </a:r>
            <a:endParaRPr lang="en-US" altLang="en-US" sz="14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1933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a:ln/>
        </p:spPr>
      </p:sp>
      <p:sp>
        <p:nvSpPr>
          <p:cNvPr id="542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cs typeface="Arial" panose="020B0604020202020204" pitchFamily="34" charset="0"/>
            </a:endParaRPr>
          </a:p>
        </p:txBody>
      </p:sp>
      <p:sp>
        <p:nvSpPr>
          <p:cNvPr id="542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B53D736-0F67-4D9F-B1DF-F78D831AEAAD}" type="slidenum">
              <a:rPr lang="en-GB" altLang="en-US"/>
              <a:pPr>
                <a:spcBef>
                  <a:spcPct val="0"/>
                </a:spcBef>
              </a:pPr>
              <a:t>7</a:t>
            </a:fld>
            <a:endParaRPr lang="en-GB" altLang="en-US"/>
          </a:p>
        </p:txBody>
      </p:sp>
    </p:spTree>
    <p:extLst>
      <p:ext uri="{BB962C8B-B14F-4D97-AF65-F5344CB8AC3E}">
        <p14:creationId xmlns:p14="http://schemas.microsoft.com/office/powerpoint/2010/main" val="2899991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C526E5-D0B8-4B35-BBB0-4AC15D9C9B96}" type="slidenum">
              <a:rPr lang="en-US"/>
              <a:pPr/>
              <a:t>15</a:t>
            </a:fld>
            <a:endParaRPr lang="en-US"/>
          </a:p>
        </p:txBody>
      </p:sp>
      <p:sp>
        <p:nvSpPr>
          <p:cNvPr id="192514" name="Rectangle 2"/>
          <p:cNvSpPr>
            <a:spLocks noGrp="1" noRot="1" noChangeAspect="1" noChangeArrowheads="1" noTextEdit="1"/>
          </p:cNvSpPr>
          <p:nvPr>
            <p:ph type="sldImg"/>
          </p:nvPr>
        </p:nvSpPr>
        <p:spPr>
          <a:ln/>
        </p:spPr>
      </p:sp>
      <p:sp>
        <p:nvSpPr>
          <p:cNvPr id="192515" name="Rectangle 3"/>
          <p:cNvSpPr>
            <a:spLocks noGrp="1" noChangeArrowheads="1"/>
          </p:cNvSpPr>
          <p:nvPr>
            <p:ph type="body" idx="1"/>
          </p:nvPr>
        </p:nvSpPr>
        <p:spPr/>
        <p:txBody>
          <a:bodyPr/>
          <a:lstStyle/>
          <a:p>
            <a:r>
              <a:rPr lang="en-US"/>
              <a:t>Between 1 and 6 word lists, with four words in 6 different categories in each list.  After each list had been presented, subjects free recalled as many words as possible.  That was the original learning.  After all the lists had been presented, subjects recalled words from ALL the lists. Total Free recall   Finally, category names were presented and subjects were asked to recall all the words (cued recall).  Strong evidence for retroactive interference in total free recall (see slope of dotted line) but not in cued recall.</a:t>
            </a:r>
          </a:p>
        </p:txBody>
      </p:sp>
    </p:spTree>
    <p:extLst>
      <p:ext uri="{BB962C8B-B14F-4D97-AF65-F5344CB8AC3E}">
        <p14:creationId xmlns:p14="http://schemas.microsoft.com/office/powerpoint/2010/main" val="21468989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509872" y="0"/>
            <a:ext cx="13243109"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6198795" y="-21511"/>
            <a:ext cx="46736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11154" y="2708476"/>
            <a:ext cx="4417807"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6311154" y="4421081"/>
            <a:ext cx="4413071"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318325" y="1516829"/>
            <a:ext cx="2844800" cy="750981"/>
          </a:xfrm>
        </p:spPr>
        <p:txBody>
          <a:bodyPr anchor="b"/>
          <a:lstStyle>
            <a:lvl1pPr algn="l">
              <a:defRPr sz="2400"/>
            </a:lvl1pPr>
          </a:lstStyle>
          <a:p>
            <a:fld id="{D49AE084-339F-4D07-BB0B-6D1ACA981CDB}" type="datetimeFigureOut">
              <a:rPr lang="en-GB" smtClean="0"/>
              <a:t>24/09/2021</a:t>
            </a:fld>
            <a:endParaRPr lang="en-GB"/>
          </a:p>
        </p:txBody>
      </p:sp>
      <p:sp>
        <p:nvSpPr>
          <p:cNvPr id="50" name="Rectangle 49"/>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7071360" y="5719967"/>
            <a:ext cx="3775456"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6198795" y="5719967"/>
            <a:ext cx="858221" cy="365125"/>
          </a:xfrm>
        </p:spPr>
        <p:txBody>
          <a:bodyPr/>
          <a:lstStyle>
            <a:lvl1pPr>
              <a:defRPr>
                <a:solidFill>
                  <a:schemeClr val="accent1"/>
                </a:solidFill>
              </a:defRPr>
            </a:lvl1pPr>
          </a:lstStyle>
          <a:p>
            <a:fld id="{7129F8B1-2E29-4F0E-8044-6CB7BDB7C523}" type="slidenum">
              <a:rPr lang="en-GB" smtClean="0"/>
              <a:t>‹#›</a:t>
            </a:fld>
            <a:endParaRPr lang="en-GB"/>
          </a:p>
        </p:txBody>
      </p:sp>
      <p:sp>
        <p:nvSpPr>
          <p:cNvPr id="89" name="Rectangle 88"/>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9AE084-339F-4D07-BB0B-6D1ACA981CDB}" type="datetimeFigureOut">
              <a:rPr lang="en-GB" smtClean="0"/>
              <a:t>24/09/2021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78194" y="2900830"/>
            <a:ext cx="8849957"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678194" y="4267201"/>
            <a:ext cx="8849956"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9AE084-339F-4D07-BB0B-6D1ACA981CDB}" type="datetimeFigureOut">
              <a:rPr lang="en-GB" smtClean="0"/>
              <a:t>24/09/2021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D49AE084-339F-4D07-BB0B-6D1ACA981CDB}" type="datetimeFigureOut">
              <a:rPr lang="en-GB" smtClean="0"/>
              <a:t>24/09/2021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29F8B1-2E29-4F0E-8044-6CB7BDB7C523}" type="slidenum">
              <a:rPr lang="en-GB" smtClean="0"/>
              <a:t>‹#›</a:t>
            </a:fld>
            <a:endParaRPr lang="en-GB"/>
          </a:p>
        </p:txBody>
      </p:sp>
      <p:sp>
        <p:nvSpPr>
          <p:cNvPr id="9" name="Content Placeholder 8"/>
          <p:cNvSpPr>
            <a:spLocks noGrp="1"/>
          </p:cNvSpPr>
          <p:nvPr>
            <p:ph sz="quarter" idx="13"/>
          </p:nvPr>
        </p:nvSpPr>
        <p:spPr>
          <a:xfrm>
            <a:off x="1389888" y="2313432"/>
            <a:ext cx="4559808"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6193536" y="2313431"/>
            <a:ext cx="4559808"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882815" y="2316009"/>
            <a:ext cx="407619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88961" y="2974695"/>
            <a:ext cx="4559808"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82450" y="2316010"/>
            <a:ext cx="4074289"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536" y="2974695"/>
            <a:ext cx="4559808"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49AE084-339F-4D07-BB0B-6D1ACA981CDB}" type="datetimeFigureOut">
              <a:rPr lang="en-GB" smtClean="0"/>
              <a:t>24/09/2021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49AE084-339F-4D07-BB0B-6D1ACA981CDB}" type="datetimeFigureOut">
              <a:rPr lang="en-GB" smtClean="0"/>
              <a:t>24/09/2021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9AE084-339F-4D07-BB0B-6D1ACA981CDB}" type="datetimeFigureOut">
              <a:rPr lang="en-GB" smtClean="0"/>
              <a:t>24/09/2021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509872" y="0"/>
            <a:ext cx="13243109"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D49AE084-339F-4D07-BB0B-6D1ACA981CDB}" type="datetimeFigureOut">
              <a:rPr lang="en-GB" smtClean="0"/>
              <a:t>24/09/2021</a:t>
            </a:fld>
            <a:endParaRPr lang="en-GB"/>
          </a:p>
        </p:txBody>
      </p:sp>
      <p:sp>
        <p:nvSpPr>
          <p:cNvPr id="7" name="Slide Number Placeholder 6"/>
          <p:cNvSpPr>
            <a:spLocks noGrp="1"/>
          </p:cNvSpPr>
          <p:nvPr>
            <p:ph type="sldNum" sz="quarter" idx="12"/>
          </p:nvPr>
        </p:nvSpPr>
        <p:spPr/>
        <p:txBody>
          <a:bodyPr/>
          <a:lstStyle/>
          <a:p>
            <a:fld id="{7129F8B1-2E29-4F0E-8044-6CB7BDB7C523}" type="slidenum">
              <a:rPr lang="en-GB" smtClean="0"/>
              <a:t>‹#›</a:t>
            </a:fld>
            <a:endParaRPr lang="en-GB"/>
          </a:p>
        </p:txBody>
      </p:sp>
      <p:sp>
        <p:nvSpPr>
          <p:cNvPr id="58" name="Rectangle 57"/>
          <p:cNvSpPr/>
          <p:nvPr/>
        </p:nvSpPr>
        <p:spPr>
          <a:xfrm>
            <a:off x="1207429" y="601884"/>
            <a:ext cx="4749676"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527859" y="856527"/>
            <a:ext cx="4120587"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6188597" y="5724836"/>
            <a:ext cx="4658219" cy="365125"/>
          </a:xfrm>
        </p:spPr>
        <p:txBody>
          <a:bodyPr>
            <a:normAutofit/>
          </a:bodyPr>
          <a:lstStyle/>
          <a:p>
            <a:endParaRPr lang="en-GB"/>
          </a:p>
        </p:txBody>
      </p:sp>
      <p:sp>
        <p:nvSpPr>
          <p:cNvPr id="2" name="Title 1"/>
          <p:cNvSpPr>
            <a:spLocks noGrp="1"/>
          </p:cNvSpPr>
          <p:nvPr>
            <p:ph type="title"/>
          </p:nvPr>
        </p:nvSpPr>
        <p:spPr>
          <a:xfrm>
            <a:off x="6319777" y="2657435"/>
            <a:ext cx="4406096"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6315456" y="4136994"/>
            <a:ext cx="4398379"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509872" y="0"/>
            <a:ext cx="13243109"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6081656" y="-21511"/>
            <a:ext cx="4905488"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1207429" y="601884"/>
            <a:ext cx="4749676"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6201185" y="6088284"/>
            <a:ext cx="46736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12565" y="2660904"/>
            <a:ext cx="4401312"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340278" y="693795"/>
            <a:ext cx="4479497"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312841" y="4133089"/>
            <a:ext cx="4400764"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9AE084-339F-4D07-BB0B-6D1ACA981CDB}" type="datetimeFigureOut">
              <a:rPr lang="en-GB" smtClean="0"/>
              <a:t>24/09/2021</a:t>
            </a:fld>
            <a:endParaRPr lang="en-GB"/>
          </a:p>
        </p:txBody>
      </p:sp>
      <p:sp>
        <p:nvSpPr>
          <p:cNvPr id="6" name="Footer Placeholder 5"/>
          <p:cNvSpPr>
            <a:spLocks noGrp="1"/>
          </p:cNvSpPr>
          <p:nvPr>
            <p:ph type="ftr" sz="quarter" idx="11"/>
          </p:nvPr>
        </p:nvSpPr>
        <p:spPr>
          <a:xfrm>
            <a:off x="6188597" y="5724836"/>
            <a:ext cx="4658219"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49AE084-339F-4D07-BB0B-6D1ACA981CDB}" type="datetimeFigureOut">
              <a:rPr lang="en-GB" smtClean="0"/>
              <a:t>24/09/2021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1" y="1030147"/>
            <a:ext cx="1979271"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404395" y="1030147"/>
            <a:ext cx="7231605"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49AE084-339F-4D07-BB0B-6D1ACA981CDB}" type="datetimeFigureOut">
              <a:rPr lang="en-GB" smtClean="0"/>
              <a:t>24/09/2021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29F8B1-2E29-4F0E-8044-6CB7BDB7C523}"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1_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850"/>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935164"/>
            <a:ext cx="5384800" cy="43894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35164"/>
            <a:ext cx="5384800" cy="4389437"/>
          </a:xfrm>
        </p:spPr>
        <p:txBody>
          <a:bodyPr/>
          <a:lstStyle/>
          <a:p>
            <a:pPr lvl="0"/>
            <a:endParaRPr lang="en-GB" noProof="0"/>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45F8665C-6F94-4DBB-94A9-4D08832A1C15}" type="slidenum">
              <a:rPr lang="en-GB" altLang="en-US"/>
              <a:pPr>
                <a:defRPr/>
              </a:pPr>
              <a:t>‹#›</a:t>
            </a:fld>
            <a:endParaRPr lang="en-GB" altLang="en-US"/>
          </a:p>
        </p:txBody>
      </p:sp>
    </p:spTree>
    <p:extLst>
      <p:ext uri="{BB962C8B-B14F-4D97-AF65-F5344CB8AC3E}">
        <p14:creationId xmlns:p14="http://schemas.microsoft.com/office/powerpoint/2010/main" val="4070621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406400" y="0"/>
            <a:ext cx="13243109"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609600" y="333488"/>
            <a:ext cx="109728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6081656" y="-21511"/>
            <a:ext cx="4905488"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6198795" y="-21510"/>
            <a:ext cx="46736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391320" y="1027664"/>
            <a:ext cx="9366325"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391323" y="2323652"/>
            <a:ext cx="9036423"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96517" y="224493"/>
            <a:ext cx="2844800" cy="365125"/>
          </a:xfrm>
          <a:prstGeom prst="rect">
            <a:avLst/>
          </a:prstGeom>
        </p:spPr>
        <p:txBody>
          <a:bodyPr vert="horz" lIns="91440" tIns="45720" rIns="91440" bIns="45720" rtlCol="0" anchor="ctr"/>
          <a:lstStyle>
            <a:lvl1pPr algn="r">
              <a:defRPr sz="1200">
                <a:solidFill>
                  <a:srgbClr val="FEFEFE"/>
                </a:solidFill>
              </a:defRPr>
            </a:lvl1pPr>
          </a:lstStyle>
          <a:p>
            <a:fld id="{D49AE084-339F-4D07-BB0B-6D1ACA981CDB}" type="datetimeFigureOut">
              <a:rPr lang="en-GB" smtClean="0"/>
              <a:t>24/09/2021</a:t>
            </a:fld>
            <a:endParaRPr lang="en-GB"/>
          </a:p>
        </p:txBody>
      </p:sp>
      <p:sp>
        <p:nvSpPr>
          <p:cNvPr id="5" name="Footer Placeholder 4"/>
          <p:cNvSpPr>
            <a:spLocks noGrp="1"/>
          </p:cNvSpPr>
          <p:nvPr>
            <p:ph type="ftr" sz="quarter" idx="3"/>
          </p:nvPr>
        </p:nvSpPr>
        <p:spPr>
          <a:xfrm>
            <a:off x="6188597" y="5852161"/>
            <a:ext cx="4669536"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6198795" y="224492"/>
            <a:ext cx="1776208" cy="365125"/>
          </a:xfrm>
          <a:prstGeom prst="rect">
            <a:avLst/>
          </a:prstGeom>
        </p:spPr>
        <p:txBody>
          <a:bodyPr vert="horz" lIns="91440" tIns="45720" rIns="91440" bIns="45720" rtlCol="0" anchor="ctr"/>
          <a:lstStyle>
            <a:lvl1pPr algn="l">
              <a:defRPr sz="1200">
                <a:solidFill>
                  <a:srgbClr val="FEFEFE"/>
                </a:solidFill>
              </a:defRPr>
            </a:lvl1pPr>
          </a:lstStyle>
          <a:p>
            <a:fld id="{7129F8B1-2E29-4F0E-8044-6CB7BDB7C52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google.co.uk/imgres?imgurl=http://www.scientificamerican.com/media/inline/why-do-we-forget-things_1.jpg&amp;imgrefurl=http://www.scientificamerican.com/article.cfm?id=why-do-we-forget-things&amp;usg=__nw1G8HSh-_KBbgFh_LxGLS4_Pyk=&amp;h=319&amp;w=320&amp;sz=64&amp;hl=en&amp;start=3&amp;zoom=1&amp;tbnid=7VPAd-vwUUuWnM:&amp;tbnh=118&amp;tbnw=118&amp;ei=vb6lTuilHsbJ8gOhm7HyBQ&amp;prev=/search?q=forget&amp;hl=en&amp;sa=G&amp;gbv=2&amp;tbm=isch&amp;itbs=1"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google.co.uk/imgres?imgurl=http://photo.goodreads.com/books/1181449595l/1155051.jpg&amp;imgrefurl=http://www.goodreads.com/book/show/1155051.Forgetting_Things&amp;usg=__xidDCW5HDt6alybryTIZ2IJt5A4=&amp;h=500&amp;w=306&amp;sz=17&amp;hl=en&amp;start=7&amp;zoom=1&amp;tbnid=b-P4Y8-3wDWZAM:&amp;tbnh=130&amp;tbnw=80&amp;ei=tPZ_UNe2AcqC4AS_9YDADw&amp;prev=/search?q=forgetting&amp;um=1&amp;hl=en&amp;gbv=2&amp;tbm=isch&amp;um=1&amp;itbs=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google.co.uk/imgres?imgurl=http://3.bp.blogspot.com/_vZJgLrjhN7I/TSXpK8fYkcI/AAAAAAAAAtE/UgF5JPriFh8/s320/Forget.jpg&amp;imgrefurl=http://simblelife.blogspot.com/2011/01/yoga-say-what-learn-forget-remember.html&amp;usg=__BKsA8qpDu9wptx4uO7tSJaSalvM=&amp;h=178&amp;w=203&amp;sz=8&amp;hl=en&amp;start=20&amp;zoom=1&amp;tbnid=7iFBW8z0c10R0M:&amp;tbnh=92&amp;tbnw=105&amp;ei=vb6lTuilHsbJ8gOhm7HyBQ&amp;prev=/search?q=forget&amp;hl=en&amp;sa=G&amp;gbv=2&amp;tbm=isch&amp;itbs=1"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hyperlink" Target="http://www.google.co.uk/imgres?imgurl=http://skills.library.leeds.ac.uk/questiontypes/images/Recall.gif&amp;imgrefurl=http://skills.library.leeds.ac.uk/questiontypes/?pg=Recall&amp;usg=__EJtvvI_NTN3XmAK5yEB3aHLF2Cg=&amp;h=233&amp;w=242&amp;sz=10&amp;hl=en&amp;start=1&amp;zoom=1&amp;tbnid=b4bixTUBG5ai1M:&amp;tbnh=106&amp;tbnw=110&amp;ei=47-lTq-BEIWu8QO9tejhBQ&amp;prev=/search?q=recall&amp;hl=en&amp;gbv=2&amp;tbm=isch&amp;itbs=1" TargetMode="Externa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7.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diagramLayout" Target="../diagrams/layout5.xml"/><Relationship Id="rId7" Type="http://schemas.openxmlformats.org/officeDocument/2006/relationships/diagramData" Target="../diagrams/data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diagramLayout" Target="../diagrams/layout9.xml"/><Relationship Id="rId3" Type="http://schemas.openxmlformats.org/officeDocument/2006/relationships/diagramLayout" Target="../diagrams/layout7.xml"/><Relationship Id="rId7" Type="http://schemas.openxmlformats.org/officeDocument/2006/relationships/diagramData" Target="../diagrams/data8.xml"/><Relationship Id="rId12" Type="http://schemas.openxmlformats.org/officeDocument/2006/relationships/diagramData" Target="../diagrams/data9.xml"/><Relationship Id="rId2" Type="http://schemas.openxmlformats.org/officeDocument/2006/relationships/diagramData" Target="../diagrams/data7.xml"/><Relationship Id="rId16" Type="http://schemas.microsoft.com/office/2007/relationships/diagramDrawing" Target="../diagrams/drawing9.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5" Type="http://schemas.openxmlformats.org/officeDocument/2006/relationships/diagramColors" Target="../diagrams/colors9.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12.xml"/><Relationship Id="rId13" Type="http://schemas.openxmlformats.org/officeDocument/2006/relationships/image" Target="../media/image10.png"/><Relationship Id="rId3" Type="http://schemas.openxmlformats.org/officeDocument/2006/relationships/diagramLayout" Target="../diagrams/layout11.xml"/><Relationship Id="rId7" Type="http://schemas.openxmlformats.org/officeDocument/2006/relationships/diagramData" Target="../diagrams/data12.xml"/><Relationship Id="rId12" Type="http://schemas.openxmlformats.org/officeDocument/2006/relationships/image" Target="../media/image9.png"/><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11" Type="http://schemas.microsoft.com/office/2007/relationships/diagramDrawing" Target="../diagrams/drawing12.xml"/><Relationship Id="rId5" Type="http://schemas.openxmlformats.org/officeDocument/2006/relationships/diagramColors" Target="../diagrams/colors11.xml"/><Relationship Id="rId10" Type="http://schemas.openxmlformats.org/officeDocument/2006/relationships/diagramColors" Target="../diagrams/colors12.xml"/><Relationship Id="rId4" Type="http://schemas.openxmlformats.org/officeDocument/2006/relationships/diagramQuickStyle" Target="../diagrams/quickStyle11.xml"/><Relationship Id="rId9" Type="http://schemas.openxmlformats.org/officeDocument/2006/relationships/diagramQuickStyle" Target="../diagrams/quickStyle12.xml"/></Relationships>
</file>

<file path=ppt/slides/_rels/slide1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15.xml"/><Relationship Id="rId13" Type="http://schemas.openxmlformats.org/officeDocument/2006/relationships/diagramLayout" Target="../diagrams/layout16.xml"/><Relationship Id="rId3" Type="http://schemas.openxmlformats.org/officeDocument/2006/relationships/diagramLayout" Target="../diagrams/layout14.xml"/><Relationship Id="rId7" Type="http://schemas.openxmlformats.org/officeDocument/2006/relationships/diagramData" Target="../diagrams/data15.xml"/><Relationship Id="rId12" Type="http://schemas.openxmlformats.org/officeDocument/2006/relationships/diagramData" Target="../diagrams/data16.xml"/><Relationship Id="rId2" Type="http://schemas.openxmlformats.org/officeDocument/2006/relationships/diagramData" Target="../diagrams/data14.xml"/><Relationship Id="rId16" Type="http://schemas.microsoft.com/office/2007/relationships/diagramDrawing" Target="../diagrams/drawing16.xml"/><Relationship Id="rId1" Type="http://schemas.openxmlformats.org/officeDocument/2006/relationships/slideLayout" Target="../slideLayouts/slideLayout2.xml"/><Relationship Id="rId6" Type="http://schemas.microsoft.com/office/2007/relationships/diagramDrawing" Target="../diagrams/drawing14.xml"/><Relationship Id="rId11" Type="http://schemas.microsoft.com/office/2007/relationships/diagramDrawing" Target="../diagrams/drawing15.xml"/><Relationship Id="rId5" Type="http://schemas.openxmlformats.org/officeDocument/2006/relationships/diagramColors" Target="../diagrams/colors14.xml"/><Relationship Id="rId15" Type="http://schemas.openxmlformats.org/officeDocument/2006/relationships/diagramColors" Target="../diagrams/colors16.xml"/><Relationship Id="rId10" Type="http://schemas.openxmlformats.org/officeDocument/2006/relationships/diagramColors" Target="../diagrams/colors15.xml"/><Relationship Id="rId4" Type="http://schemas.openxmlformats.org/officeDocument/2006/relationships/diagramQuickStyle" Target="../diagrams/quickStyle14.xml"/><Relationship Id="rId9" Type="http://schemas.openxmlformats.org/officeDocument/2006/relationships/diagramQuickStyle" Target="../diagrams/quickStyle15.xml"/><Relationship Id="rId14" Type="http://schemas.openxmlformats.org/officeDocument/2006/relationships/diagramQuickStyle" Target="../diagrams/quickStyle16.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18.xml"/><Relationship Id="rId3" Type="http://schemas.openxmlformats.org/officeDocument/2006/relationships/diagramLayout" Target="../diagrams/layout17.xml"/><Relationship Id="rId7" Type="http://schemas.openxmlformats.org/officeDocument/2006/relationships/diagramData" Target="../diagrams/data18.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11" Type="http://schemas.microsoft.com/office/2007/relationships/diagramDrawing" Target="../diagrams/drawing18.xml"/><Relationship Id="rId5" Type="http://schemas.openxmlformats.org/officeDocument/2006/relationships/diagramColors" Target="../diagrams/colors17.xml"/><Relationship Id="rId10" Type="http://schemas.openxmlformats.org/officeDocument/2006/relationships/diagramColors" Target="../diagrams/colors18.xml"/><Relationship Id="rId4" Type="http://schemas.openxmlformats.org/officeDocument/2006/relationships/diagramQuickStyle" Target="../diagrams/quickStyle17.xml"/><Relationship Id="rId9" Type="http://schemas.openxmlformats.org/officeDocument/2006/relationships/diagramQuickStyle" Target="../diagrams/quickStyle1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9.xml"/><Relationship Id="rId7" Type="http://schemas.openxmlformats.org/officeDocument/2006/relationships/hyperlink" Target="http://www.jimhopper.com/child-abuse/recovered-memories/" TargetMode="Externa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19.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oleObject" Target="../embeddings/oleObject1.bin"/><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1403313" y="352547"/>
            <a:ext cx="9366325" cy="1143000"/>
          </a:xfrm>
        </p:spPr>
        <p:txBody>
          <a:bodyPr/>
          <a:lstStyle/>
          <a:p>
            <a:endParaRPr lang="en-GB" dirty="0"/>
          </a:p>
        </p:txBody>
      </p:sp>
      <p:sp>
        <p:nvSpPr>
          <p:cNvPr id="44035" name="Content Placeholder 2"/>
          <p:cNvSpPr>
            <a:spLocks noGrp="1"/>
          </p:cNvSpPr>
          <p:nvPr>
            <p:ph idx="1"/>
          </p:nvPr>
        </p:nvSpPr>
        <p:spPr>
          <a:xfrm>
            <a:off x="2166938" y="1571626"/>
            <a:ext cx="8229600" cy="4525963"/>
          </a:xfrm>
        </p:spPr>
        <p:txBody>
          <a:bodyPr/>
          <a:lstStyle/>
          <a:p>
            <a:pPr algn="ctr">
              <a:buFont typeface="Wingdings 2" panose="05020102010507070707" pitchFamily="18" charset="2"/>
              <a:buNone/>
            </a:pPr>
            <a:r>
              <a:rPr lang="en-US" altLang="en-US" sz="8800" dirty="0">
                <a:solidFill>
                  <a:schemeClr val="accent2"/>
                </a:solidFill>
                <a:latin typeface="Comic Sans MS" panose="030F0702030302020204" pitchFamily="66" charset="0"/>
              </a:rPr>
              <a:t>Forgetting</a:t>
            </a:r>
            <a:endParaRPr lang="en-GB" altLang="en-US" sz="8800" dirty="0"/>
          </a:p>
        </p:txBody>
      </p:sp>
      <p:pic>
        <p:nvPicPr>
          <p:cNvPr id="44036" name="Picture 2" descr="http://t0.gstatic.com/images?q=tbn:ANd9GcRf8SJSQAq0jgWORXgaq-vlxXTvT5UHAsicKVLbja52C5hKfo3l22JaEw">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8689" y="3429001"/>
            <a:ext cx="2695575" cy="269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14826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1328782" y="440242"/>
            <a:ext cx="8229600" cy="1143000"/>
          </a:xfrm>
        </p:spPr>
        <p:txBody>
          <a:bodyPr/>
          <a:lstStyle/>
          <a:p>
            <a:r>
              <a:rPr lang="en-GB" altLang="en-US" dirty="0"/>
              <a:t>Forgetting</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53864253"/>
              </p:ext>
            </p:extLst>
          </p:nvPr>
        </p:nvGraphicFramePr>
        <p:xfrm>
          <a:off x="1952625" y="3000375"/>
          <a:ext cx="8229600" cy="29289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 name="Diagram 1"/>
          <p:cNvGraphicFramePr/>
          <p:nvPr/>
        </p:nvGraphicFramePr>
        <p:xfrm>
          <a:off x="1952625" y="1785938"/>
          <a:ext cx="8001000" cy="107791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86894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1063863" y="174655"/>
            <a:ext cx="8229600" cy="1143000"/>
          </a:xfrm>
        </p:spPr>
        <p:txBody>
          <a:bodyPr/>
          <a:lstStyle/>
          <a:p>
            <a:r>
              <a:rPr lang="en-US" altLang="en-US" dirty="0"/>
              <a:t>When do we forget?</a:t>
            </a:r>
          </a:p>
        </p:txBody>
      </p:sp>
      <p:sp>
        <p:nvSpPr>
          <p:cNvPr id="5123" name="Rectangle 3"/>
          <p:cNvSpPr>
            <a:spLocks noGrp="1" noChangeArrowheads="1"/>
          </p:cNvSpPr>
          <p:nvPr>
            <p:ph type="body" sz="half" idx="1"/>
          </p:nvPr>
        </p:nvSpPr>
        <p:spPr>
          <a:xfrm>
            <a:off x="7734300" y="2362200"/>
            <a:ext cx="3352800" cy="2590800"/>
          </a:xfrm>
        </p:spPr>
        <p:txBody>
          <a:bodyPr vert="horz" lIns="92075" tIns="46038" rIns="92075" bIns="46038" rtlCol="0">
            <a:normAutofit/>
          </a:bodyPr>
          <a:lstStyle/>
          <a:p>
            <a:pPr>
              <a:buFontTx/>
              <a:buNone/>
            </a:pPr>
            <a:r>
              <a:rPr lang="en-US" altLang="en-US" sz="3600" dirty="0"/>
              <a:t>  </a:t>
            </a:r>
            <a:r>
              <a:rPr lang="en-US" altLang="en-US" sz="3600" dirty="0">
                <a:latin typeface="Comic Sans MS" panose="030F0702030302020204" pitchFamily="66" charset="0"/>
              </a:rPr>
              <a:t>Forgetting can occur at any memory stage</a:t>
            </a:r>
          </a:p>
        </p:txBody>
      </p:sp>
      <p:grpSp>
        <p:nvGrpSpPr>
          <p:cNvPr id="2" name="Group 4"/>
          <p:cNvGrpSpPr>
            <a:grpSpLocks/>
          </p:cNvGrpSpPr>
          <p:nvPr/>
        </p:nvGrpSpPr>
        <p:grpSpPr bwMode="auto">
          <a:xfrm>
            <a:off x="1779306" y="1371600"/>
            <a:ext cx="3733800" cy="4953000"/>
            <a:chOff x="336" y="1104"/>
            <a:chExt cx="2352" cy="3120"/>
          </a:xfrm>
        </p:grpSpPr>
        <p:sp>
          <p:nvSpPr>
            <p:cNvPr id="5125" name="Rectangle 5"/>
            <p:cNvSpPr>
              <a:spLocks noChangeArrowheads="1"/>
            </p:cNvSpPr>
            <p:nvPr/>
          </p:nvSpPr>
          <p:spPr bwMode="auto">
            <a:xfrm>
              <a:off x="336" y="3552"/>
              <a:ext cx="2352" cy="672"/>
            </a:xfrm>
            <a:prstGeom prst="rect">
              <a:avLst/>
            </a:prstGeom>
            <a:solidFill>
              <a:schemeClr val="accent1">
                <a:lumMod val="75000"/>
              </a:schemeClr>
            </a:solidFill>
            <a:ln w="12700">
              <a:solidFill>
                <a:schemeClr val="tx1"/>
              </a:solidFill>
              <a:miter lim="800000"/>
              <a:headEnd type="none" w="sm" len="sm"/>
              <a:tailEnd type="none" w="sm" len="sm"/>
            </a:ln>
            <a:effectLst/>
          </p:spPr>
          <p:txBody>
            <a:bodyPr wrap="none" anchor="ctr"/>
            <a:lstStyle/>
            <a:p>
              <a:pPr algn="ctr">
                <a:defRPr/>
              </a:pPr>
              <a:r>
                <a:rPr lang="en-US" altLang="en-US" dirty="0">
                  <a:solidFill>
                    <a:schemeClr val="bg1"/>
                  </a:solidFill>
                  <a:latin typeface="Comic Sans MS" pitchFamily="66" charset="0"/>
                </a:rPr>
                <a:t>Retrieval from long-term memory</a:t>
              </a:r>
            </a:p>
            <a:p>
              <a:pPr algn="ctr">
                <a:defRPr/>
              </a:pPr>
              <a:r>
                <a:rPr lang="en-US" altLang="en-US" sz="1600" dirty="0">
                  <a:solidFill>
                    <a:schemeClr val="bg1"/>
                  </a:solidFill>
                  <a:latin typeface="Comic Sans MS" pitchFamily="66" charset="0"/>
                </a:rPr>
                <a:t>Depending on interference, retrieval </a:t>
              </a:r>
            </a:p>
            <a:p>
              <a:pPr algn="ctr">
                <a:defRPr/>
              </a:pPr>
              <a:r>
                <a:rPr lang="en-US" altLang="en-US" sz="1600" dirty="0">
                  <a:solidFill>
                    <a:schemeClr val="bg1"/>
                  </a:solidFill>
                  <a:latin typeface="Comic Sans MS" pitchFamily="66" charset="0"/>
                </a:rPr>
                <a:t>cues, moods, and motives, some </a:t>
              </a:r>
            </a:p>
            <a:p>
              <a:pPr algn="ctr">
                <a:defRPr/>
              </a:pPr>
              <a:r>
                <a:rPr lang="en-US" altLang="en-US" sz="1600" dirty="0">
                  <a:solidFill>
                    <a:schemeClr val="bg1"/>
                  </a:solidFill>
                  <a:latin typeface="Comic Sans MS" pitchFamily="66" charset="0"/>
                </a:rPr>
                <a:t>things get retrieved, some don’t.</a:t>
              </a:r>
              <a:endParaRPr lang="en-US" altLang="en-US" sz="2400" dirty="0">
                <a:solidFill>
                  <a:schemeClr val="bg1"/>
                </a:solidFill>
                <a:latin typeface="Comic Sans MS" pitchFamily="66" charset="0"/>
              </a:endParaRPr>
            </a:p>
          </p:txBody>
        </p:sp>
        <p:sp>
          <p:nvSpPr>
            <p:cNvPr id="5126" name="Rectangle 6"/>
            <p:cNvSpPr>
              <a:spLocks noChangeArrowheads="1"/>
            </p:cNvSpPr>
            <p:nvPr/>
          </p:nvSpPr>
          <p:spPr bwMode="auto">
            <a:xfrm>
              <a:off x="336" y="2736"/>
              <a:ext cx="2352" cy="672"/>
            </a:xfrm>
            <a:prstGeom prst="rect">
              <a:avLst/>
            </a:prstGeom>
            <a:solidFill>
              <a:schemeClr val="accent1">
                <a:lumMod val="75000"/>
              </a:schemeClr>
            </a:solidFill>
            <a:ln w="12700">
              <a:solidFill>
                <a:schemeClr val="tx1"/>
              </a:solidFill>
              <a:miter lim="800000"/>
              <a:headEnd type="none" w="sm" len="sm"/>
              <a:tailEnd type="none" w="sm" len="sm"/>
            </a:ln>
            <a:effectLst/>
          </p:spPr>
          <p:txBody>
            <a:bodyPr wrap="none" anchor="ctr"/>
            <a:lstStyle/>
            <a:p>
              <a:pPr algn="ctr">
                <a:defRPr/>
              </a:pPr>
              <a:r>
                <a:rPr lang="en-US" altLang="en-US" dirty="0">
                  <a:solidFill>
                    <a:schemeClr val="bg1"/>
                  </a:solidFill>
                  <a:latin typeface="Comic Sans MS" pitchFamily="66" charset="0"/>
                </a:rPr>
                <a:t>Long-term storage</a:t>
              </a:r>
            </a:p>
            <a:p>
              <a:pPr algn="ctr">
                <a:defRPr/>
              </a:pPr>
              <a:r>
                <a:rPr lang="en-US" altLang="en-US" sz="1600" dirty="0">
                  <a:solidFill>
                    <a:schemeClr val="bg1"/>
                  </a:solidFill>
                  <a:latin typeface="Comic Sans MS" pitchFamily="66" charset="0"/>
                </a:rPr>
                <a:t>Some items are altered or lost</a:t>
              </a:r>
              <a:r>
                <a:rPr lang="en-US" altLang="en-US" sz="1600" dirty="0">
                  <a:solidFill>
                    <a:schemeClr val="bg1"/>
                  </a:solidFill>
                </a:rPr>
                <a:t>.</a:t>
              </a:r>
            </a:p>
          </p:txBody>
        </p:sp>
        <p:sp>
          <p:nvSpPr>
            <p:cNvPr id="5127" name="Rectangle 7"/>
            <p:cNvSpPr>
              <a:spLocks noChangeArrowheads="1"/>
            </p:cNvSpPr>
            <p:nvPr/>
          </p:nvSpPr>
          <p:spPr bwMode="auto">
            <a:xfrm>
              <a:off x="336" y="1920"/>
              <a:ext cx="2352" cy="672"/>
            </a:xfrm>
            <a:prstGeom prst="rect">
              <a:avLst/>
            </a:prstGeom>
            <a:solidFill>
              <a:schemeClr val="accent1">
                <a:lumMod val="75000"/>
              </a:schemeClr>
            </a:solidFill>
            <a:ln w="12700">
              <a:solidFill>
                <a:schemeClr val="tx1"/>
              </a:solidFill>
              <a:miter lim="800000"/>
              <a:headEnd type="none" w="sm" len="sm"/>
              <a:tailEnd type="none" w="sm" len="sm"/>
            </a:ln>
            <a:effectLst/>
          </p:spPr>
          <p:txBody>
            <a:bodyPr wrap="none" anchor="ctr"/>
            <a:lstStyle/>
            <a:p>
              <a:pPr algn="ctr">
                <a:defRPr/>
              </a:pPr>
              <a:r>
                <a:rPr lang="en-US" altLang="en-US" dirty="0">
                  <a:solidFill>
                    <a:schemeClr val="bg1"/>
                  </a:solidFill>
                  <a:latin typeface="Comic Sans MS" pitchFamily="66" charset="0"/>
                </a:rPr>
                <a:t>Short-term memory</a:t>
              </a:r>
            </a:p>
            <a:p>
              <a:pPr algn="ctr">
                <a:defRPr/>
              </a:pPr>
              <a:r>
                <a:rPr lang="en-US" altLang="en-US" sz="1600" dirty="0">
                  <a:solidFill>
                    <a:schemeClr val="bg1"/>
                  </a:solidFill>
                  <a:latin typeface="Comic Sans MS" pitchFamily="66" charset="0"/>
                </a:rPr>
                <a:t>A few items are both noticed </a:t>
              </a:r>
            </a:p>
            <a:p>
              <a:pPr algn="ctr">
                <a:defRPr/>
              </a:pPr>
              <a:r>
                <a:rPr lang="en-US" altLang="en-US" sz="1600" dirty="0">
                  <a:solidFill>
                    <a:schemeClr val="bg1"/>
                  </a:solidFill>
                  <a:latin typeface="Comic Sans MS" pitchFamily="66" charset="0"/>
                </a:rPr>
                <a:t>and encoded.</a:t>
              </a:r>
            </a:p>
          </p:txBody>
        </p:sp>
        <p:sp>
          <p:nvSpPr>
            <p:cNvPr id="5128" name="Rectangle 8"/>
            <p:cNvSpPr>
              <a:spLocks noChangeArrowheads="1"/>
            </p:cNvSpPr>
            <p:nvPr/>
          </p:nvSpPr>
          <p:spPr bwMode="auto">
            <a:xfrm>
              <a:off x="336" y="1104"/>
              <a:ext cx="2352" cy="672"/>
            </a:xfrm>
            <a:prstGeom prst="rect">
              <a:avLst/>
            </a:prstGeom>
            <a:solidFill>
              <a:schemeClr val="accent1">
                <a:lumMod val="75000"/>
              </a:schemeClr>
            </a:solidFill>
            <a:ln w="12700">
              <a:solidFill>
                <a:schemeClr val="tx1"/>
              </a:solidFill>
              <a:miter lim="800000"/>
              <a:headEnd type="none" w="sm" len="sm"/>
              <a:tailEnd type="none" w="sm" len="sm"/>
            </a:ln>
            <a:effectLst/>
          </p:spPr>
          <p:txBody>
            <a:bodyPr wrap="none" anchor="ctr"/>
            <a:lstStyle/>
            <a:p>
              <a:pPr algn="ctr">
                <a:defRPr/>
              </a:pPr>
              <a:r>
                <a:rPr lang="en-US" altLang="en-US" dirty="0">
                  <a:solidFill>
                    <a:schemeClr val="bg1"/>
                  </a:solidFill>
                  <a:latin typeface="Comic Sans MS" pitchFamily="66" charset="0"/>
                </a:rPr>
                <a:t>Sensory memory</a:t>
              </a:r>
            </a:p>
            <a:p>
              <a:pPr algn="ctr">
                <a:defRPr/>
              </a:pPr>
              <a:r>
                <a:rPr lang="en-US" altLang="en-US" sz="1600" dirty="0">
                  <a:solidFill>
                    <a:schemeClr val="bg1"/>
                  </a:solidFill>
                  <a:latin typeface="Comic Sans MS" pitchFamily="66" charset="0"/>
                </a:rPr>
                <a:t>The senses momentarily register</a:t>
              </a:r>
            </a:p>
            <a:p>
              <a:pPr algn="ctr">
                <a:defRPr/>
              </a:pPr>
              <a:r>
                <a:rPr lang="en-US" altLang="en-US" sz="1600" dirty="0">
                  <a:solidFill>
                    <a:schemeClr val="bg1"/>
                  </a:solidFill>
                  <a:latin typeface="Comic Sans MS" pitchFamily="66" charset="0"/>
                </a:rPr>
                <a:t>amazing detail</a:t>
              </a:r>
              <a:r>
                <a:rPr lang="en-US" altLang="en-US" sz="1600" b="1" dirty="0">
                  <a:solidFill>
                    <a:schemeClr val="bg1"/>
                  </a:solidFill>
                  <a:latin typeface="Comic Sans MS" pitchFamily="66" charset="0"/>
                </a:rPr>
                <a:t>.</a:t>
              </a:r>
            </a:p>
          </p:txBody>
        </p:sp>
        <p:sp>
          <p:nvSpPr>
            <p:cNvPr id="46166" name="AutoShape 9"/>
            <p:cNvSpPr>
              <a:spLocks noChangeArrowheads="1"/>
            </p:cNvSpPr>
            <p:nvPr/>
          </p:nvSpPr>
          <p:spPr bwMode="auto">
            <a:xfrm>
              <a:off x="1416" y="3360"/>
              <a:ext cx="168" cy="256"/>
            </a:xfrm>
            <a:prstGeom prst="downArrow">
              <a:avLst>
                <a:gd name="adj1" fmla="val 50000"/>
                <a:gd name="adj2" fmla="val 38095"/>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sp>
          <p:nvSpPr>
            <p:cNvPr id="46167" name="AutoShape 10"/>
            <p:cNvSpPr>
              <a:spLocks noChangeArrowheads="1"/>
            </p:cNvSpPr>
            <p:nvPr/>
          </p:nvSpPr>
          <p:spPr bwMode="auto">
            <a:xfrm>
              <a:off x="1416" y="2544"/>
              <a:ext cx="168" cy="256"/>
            </a:xfrm>
            <a:prstGeom prst="downArrow">
              <a:avLst>
                <a:gd name="adj1" fmla="val 50000"/>
                <a:gd name="adj2" fmla="val 38095"/>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sp>
          <p:nvSpPr>
            <p:cNvPr id="46168" name="AutoShape 11"/>
            <p:cNvSpPr>
              <a:spLocks noChangeArrowheads="1"/>
            </p:cNvSpPr>
            <p:nvPr/>
          </p:nvSpPr>
          <p:spPr bwMode="auto">
            <a:xfrm>
              <a:off x="1416" y="1728"/>
              <a:ext cx="168" cy="256"/>
            </a:xfrm>
            <a:prstGeom prst="downArrow">
              <a:avLst>
                <a:gd name="adj1" fmla="val 50000"/>
                <a:gd name="adj2" fmla="val 38095"/>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grpSp>
      <p:grpSp>
        <p:nvGrpSpPr>
          <p:cNvPr id="3" name="Group 12"/>
          <p:cNvGrpSpPr>
            <a:grpSpLocks/>
          </p:cNvGrpSpPr>
          <p:nvPr/>
        </p:nvGrpSpPr>
        <p:grpSpPr bwMode="auto">
          <a:xfrm>
            <a:off x="6438900" y="1308575"/>
            <a:ext cx="1295400" cy="4800600"/>
            <a:chOff x="3024" y="1152"/>
            <a:chExt cx="816" cy="3024"/>
          </a:xfrm>
        </p:grpSpPr>
        <p:sp>
          <p:nvSpPr>
            <p:cNvPr id="46086" name="Oval 13"/>
            <p:cNvSpPr>
              <a:spLocks noChangeArrowheads="1"/>
            </p:cNvSpPr>
            <p:nvPr/>
          </p:nvSpPr>
          <p:spPr bwMode="auto">
            <a:xfrm>
              <a:off x="3024" y="1968"/>
              <a:ext cx="816" cy="576"/>
            </a:xfrm>
            <a:prstGeom prst="ellipse">
              <a:avLst/>
            </a:prstGeom>
            <a:solidFill>
              <a:schemeClr val="tx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87" name="Oval 14"/>
            <p:cNvSpPr>
              <a:spLocks noChangeArrowheads="1"/>
            </p:cNvSpPr>
            <p:nvPr/>
          </p:nvSpPr>
          <p:spPr bwMode="auto">
            <a:xfrm>
              <a:off x="3024" y="1152"/>
              <a:ext cx="816" cy="576"/>
            </a:xfrm>
            <a:prstGeom prst="ellipse">
              <a:avLst/>
            </a:prstGeom>
            <a:solidFill>
              <a:schemeClr val="tx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88" name="Oval 15"/>
            <p:cNvSpPr>
              <a:spLocks noChangeArrowheads="1"/>
            </p:cNvSpPr>
            <p:nvPr/>
          </p:nvSpPr>
          <p:spPr bwMode="auto">
            <a:xfrm>
              <a:off x="3024" y="2784"/>
              <a:ext cx="816" cy="576"/>
            </a:xfrm>
            <a:prstGeom prst="ellipse">
              <a:avLst/>
            </a:prstGeom>
            <a:solidFill>
              <a:schemeClr val="tx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89" name="Oval 16"/>
            <p:cNvSpPr>
              <a:spLocks noChangeArrowheads="1"/>
            </p:cNvSpPr>
            <p:nvPr/>
          </p:nvSpPr>
          <p:spPr bwMode="auto">
            <a:xfrm>
              <a:off x="3024" y="3600"/>
              <a:ext cx="816" cy="576"/>
            </a:xfrm>
            <a:prstGeom prst="ellipse">
              <a:avLst/>
            </a:prstGeom>
            <a:solidFill>
              <a:schemeClr val="tx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grpSp>
          <p:nvGrpSpPr>
            <p:cNvPr id="46090" name="Group 17"/>
            <p:cNvGrpSpPr>
              <a:grpSpLocks/>
            </p:cNvGrpSpPr>
            <p:nvPr/>
          </p:nvGrpSpPr>
          <p:grpSpPr bwMode="auto">
            <a:xfrm>
              <a:off x="3072" y="1168"/>
              <a:ext cx="720" cy="544"/>
              <a:chOff x="3072" y="1216"/>
              <a:chExt cx="720" cy="544"/>
            </a:xfrm>
          </p:grpSpPr>
          <p:sp>
            <p:nvSpPr>
              <p:cNvPr id="46126" name="AutoShape 18"/>
              <p:cNvSpPr>
                <a:spLocks noChangeArrowheads="1"/>
              </p:cNvSpPr>
              <p:nvPr/>
            </p:nvSpPr>
            <p:spPr bwMode="auto">
              <a:xfrm>
                <a:off x="3168" y="12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7" name="AutoShape 19"/>
              <p:cNvSpPr>
                <a:spLocks noChangeArrowheads="1"/>
              </p:cNvSpPr>
              <p:nvPr/>
            </p:nvSpPr>
            <p:spPr bwMode="auto">
              <a:xfrm>
                <a:off x="3264" y="13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8" name="AutoShape 20"/>
              <p:cNvSpPr>
                <a:spLocks noChangeArrowheads="1"/>
              </p:cNvSpPr>
              <p:nvPr/>
            </p:nvSpPr>
            <p:spPr bwMode="auto">
              <a:xfrm>
                <a:off x="3352" y="14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9" name="AutoShape 21"/>
              <p:cNvSpPr>
                <a:spLocks noChangeArrowheads="1"/>
              </p:cNvSpPr>
              <p:nvPr/>
            </p:nvSpPr>
            <p:spPr bwMode="auto">
              <a:xfrm>
                <a:off x="3456" y="158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0" name="AutoShape 22"/>
              <p:cNvSpPr>
                <a:spLocks noChangeArrowheads="1"/>
              </p:cNvSpPr>
              <p:nvPr/>
            </p:nvSpPr>
            <p:spPr bwMode="auto">
              <a:xfrm>
                <a:off x="3552" y="168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1" name="AutoShape 23"/>
              <p:cNvSpPr>
                <a:spLocks noChangeArrowheads="1"/>
              </p:cNvSpPr>
              <p:nvPr/>
            </p:nvSpPr>
            <p:spPr bwMode="auto">
              <a:xfrm>
                <a:off x="3360" y="12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2" name="AutoShape 24"/>
              <p:cNvSpPr>
                <a:spLocks noChangeArrowheads="1"/>
              </p:cNvSpPr>
              <p:nvPr/>
            </p:nvSpPr>
            <p:spPr bwMode="auto">
              <a:xfrm>
                <a:off x="3456" y="13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3" name="AutoShape 25"/>
              <p:cNvSpPr>
                <a:spLocks noChangeArrowheads="1"/>
              </p:cNvSpPr>
              <p:nvPr/>
            </p:nvSpPr>
            <p:spPr bwMode="auto">
              <a:xfrm>
                <a:off x="3552" y="14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4" name="AutoShape 26"/>
              <p:cNvSpPr>
                <a:spLocks noChangeArrowheads="1"/>
              </p:cNvSpPr>
              <p:nvPr/>
            </p:nvSpPr>
            <p:spPr bwMode="auto">
              <a:xfrm>
                <a:off x="3648" y="158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5" name="AutoShape 27"/>
              <p:cNvSpPr>
                <a:spLocks noChangeArrowheads="1"/>
              </p:cNvSpPr>
              <p:nvPr/>
            </p:nvSpPr>
            <p:spPr bwMode="auto">
              <a:xfrm>
                <a:off x="3072" y="13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6" name="AutoShape 28"/>
              <p:cNvSpPr>
                <a:spLocks noChangeArrowheads="1"/>
              </p:cNvSpPr>
              <p:nvPr/>
            </p:nvSpPr>
            <p:spPr bwMode="auto">
              <a:xfrm>
                <a:off x="3168" y="1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7" name="AutoShape 29"/>
              <p:cNvSpPr>
                <a:spLocks noChangeArrowheads="1"/>
              </p:cNvSpPr>
              <p:nvPr/>
            </p:nvSpPr>
            <p:spPr bwMode="auto">
              <a:xfrm>
                <a:off x="3072" y="14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38" name="AutoShape 30"/>
              <p:cNvSpPr>
                <a:spLocks noChangeArrowheads="1"/>
              </p:cNvSpPr>
              <p:nvPr/>
            </p:nvSpPr>
            <p:spPr bwMode="auto">
              <a:xfrm>
                <a:off x="3136" y="15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39" name="AutoShape 31"/>
              <p:cNvSpPr>
                <a:spLocks noChangeArrowheads="1"/>
              </p:cNvSpPr>
              <p:nvPr/>
            </p:nvSpPr>
            <p:spPr bwMode="auto">
              <a:xfrm>
                <a:off x="3408" y="121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40" name="AutoShape 32"/>
              <p:cNvSpPr>
                <a:spLocks noChangeArrowheads="1"/>
              </p:cNvSpPr>
              <p:nvPr/>
            </p:nvSpPr>
            <p:spPr bwMode="auto">
              <a:xfrm>
                <a:off x="3552" y="1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1" name="AutoShape 33"/>
              <p:cNvSpPr>
                <a:spLocks noChangeArrowheads="1"/>
              </p:cNvSpPr>
              <p:nvPr/>
            </p:nvSpPr>
            <p:spPr bwMode="auto">
              <a:xfrm>
                <a:off x="3648" y="1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2" name="AutoShape 34"/>
              <p:cNvSpPr>
                <a:spLocks noChangeArrowheads="1"/>
              </p:cNvSpPr>
              <p:nvPr/>
            </p:nvSpPr>
            <p:spPr bwMode="auto">
              <a:xfrm>
                <a:off x="3696" y="153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3" name="AutoShape 35"/>
              <p:cNvSpPr>
                <a:spLocks noChangeArrowheads="1"/>
              </p:cNvSpPr>
              <p:nvPr/>
            </p:nvSpPr>
            <p:spPr bwMode="auto">
              <a:xfrm>
                <a:off x="3264" y="153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4" name="AutoShape 36"/>
              <p:cNvSpPr>
                <a:spLocks noChangeArrowheads="1"/>
              </p:cNvSpPr>
              <p:nvPr/>
            </p:nvSpPr>
            <p:spPr bwMode="auto">
              <a:xfrm>
                <a:off x="3360" y="16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5" name="AutoShape 37"/>
              <p:cNvSpPr>
                <a:spLocks noChangeArrowheads="1"/>
              </p:cNvSpPr>
              <p:nvPr/>
            </p:nvSpPr>
            <p:spPr bwMode="auto">
              <a:xfrm>
                <a:off x="3264" y="16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46" name="AutoShape 38"/>
              <p:cNvSpPr>
                <a:spLocks noChangeArrowheads="1"/>
              </p:cNvSpPr>
              <p:nvPr/>
            </p:nvSpPr>
            <p:spPr bwMode="auto">
              <a:xfrm>
                <a:off x="3264" y="124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7" name="AutoShape 39"/>
              <p:cNvSpPr>
                <a:spLocks noChangeArrowheads="1"/>
              </p:cNvSpPr>
              <p:nvPr/>
            </p:nvSpPr>
            <p:spPr bwMode="auto">
              <a:xfrm>
                <a:off x="3376" y="140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8" name="AutoShape 40"/>
              <p:cNvSpPr>
                <a:spLocks noChangeArrowheads="1"/>
              </p:cNvSpPr>
              <p:nvPr/>
            </p:nvSpPr>
            <p:spPr bwMode="auto">
              <a:xfrm>
                <a:off x="3552" y="124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49" name="AutoShape 41"/>
              <p:cNvSpPr>
                <a:spLocks noChangeArrowheads="1"/>
              </p:cNvSpPr>
              <p:nvPr/>
            </p:nvSpPr>
            <p:spPr bwMode="auto">
              <a:xfrm>
                <a:off x="3648" y="1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0" name="AutoShape 42"/>
              <p:cNvSpPr>
                <a:spLocks noChangeArrowheads="1"/>
              </p:cNvSpPr>
              <p:nvPr/>
            </p:nvSpPr>
            <p:spPr bwMode="auto">
              <a:xfrm>
                <a:off x="3744" y="1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1" name="AutoShape 43"/>
              <p:cNvSpPr>
                <a:spLocks noChangeArrowheads="1"/>
              </p:cNvSpPr>
              <p:nvPr/>
            </p:nvSpPr>
            <p:spPr bwMode="auto">
              <a:xfrm>
                <a:off x="3456" y="14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2" name="AutoShape 44"/>
              <p:cNvSpPr>
                <a:spLocks noChangeArrowheads="1"/>
              </p:cNvSpPr>
              <p:nvPr/>
            </p:nvSpPr>
            <p:spPr bwMode="auto">
              <a:xfrm>
                <a:off x="3456" y="168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3" name="AutoShape 45"/>
              <p:cNvSpPr>
                <a:spLocks noChangeArrowheads="1"/>
              </p:cNvSpPr>
              <p:nvPr/>
            </p:nvSpPr>
            <p:spPr bwMode="auto">
              <a:xfrm>
                <a:off x="3168" y="16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4" name="AutoShape 46"/>
              <p:cNvSpPr>
                <a:spLocks noChangeArrowheads="1"/>
              </p:cNvSpPr>
              <p:nvPr/>
            </p:nvSpPr>
            <p:spPr bwMode="auto">
              <a:xfrm>
                <a:off x="3552" y="158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5" name="AutoShape 47"/>
              <p:cNvSpPr>
                <a:spLocks noChangeArrowheads="1"/>
              </p:cNvSpPr>
              <p:nvPr/>
            </p:nvSpPr>
            <p:spPr bwMode="auto">
              <a:xfrm>
                <a:off x="3280" y="145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6" name="AutoShape 48"/>
              <p:cNvSpPr>
                <a:spLocks noChangeArrowheads="1"/>
              </p:cNvSpPr>
              <p:nvPr/>
            </p:nvSpPr>
            <p:spPr bwMode="auto">
              <a:xfrm>
                <a:off x="3648" y="16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57" name="AutoShape 49"/>
              <p:cNvSpPr>
                <a:spLocks noChangeArrowheads="1"/>
              </p:cNvSpPr>
              <p:nvPr/>
            </p:nvSpPr>
            <p:spPr bwMode="auto">
              <a:xfrm>
                <a:off x="3736" y="136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8" name="AutoShape 50"/>
              <p:cNvSpPr>
                <a:spLocks noChangeArrowheads="1"/>
              </p:cNvSpPr>
              <p:nvPr/>
            </p:nvSpPr>
            <p:spPr bwMode="auto">
              <a:xfrm>
                <a:off x="3368" y="171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59" name="AutoShape 51"/>
              <p:cNvSpPr>
                <a:spLocks noChangeArrowheads="1"/>
              </p:cNvSpPr>
              <p:nvPr/>
            </p:nvSpPr>
            <p:spPr bwMode="auto">
              <a:xfrm>
                <a:off x="3456" y="12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60" name="AutoShape 52"/>
              <p:cNvSpPr>
                <a:spLocks noChangeArrowheads="1"/>
              </p:cNvSpPr>
              <p:nvPr/>
            </p:nvSpPr>
            <p:spPr bwMode="auto">
              <a:xfrm>
                <a:off x="3184" y="136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61" name="AutoShape 53"/>
              <p:cNvSpPr>
                <a:spLocks noChangeArrowheads="1"/>
              </p:cNvSpPr>
              <p:nvPr/>
            </p:nvSpPr>
            <p:spPr bwMode="auto">
              <a:xfrm>
                <a:off x="3320" y="1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grpSp>
        <p:sp>
          <p:nvSpPr>
            <p:cNvPr id="46091" name="AutoShape 54"/>
            <p:cNvSpPr>
              <a:spLocks noChangeArrowheads="1"/>
            </p:cNvSpPr>
            <p:nvPr/>
          </p:nvSpPr>
          <p:spPr bwMode="auto">
            <a:xfrm>
              <a:off x="3552" y="326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2" name="AutoShape 55"/>
            <p:cNvSpPr>
              <a:spLocks noChangeArrowheads="1"/>
            </p:cNvSpPr>
            <p:nvPr/>
          </p:nvSpPr>
          <p:spPr bwMode="auto">
            <a:xfrm>
              <a:off x="3552" y="297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3" name="AutoShape 56"/>
            <p:cNvSpPr>
              <a:spLocks noChangeArrowheads="1"/>
            </p:cNvSpPr>
            <p:nvPr/>
          </p:nvSpPr>
          <p:spPr bwMode="auto">
            <a:xfrm>
              <a:off x="3072" y="307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4" name="AutoShape 57"/>
            <p:cNvSpPr>
              <a:spLocks noChangeArrowheads="1"/>
            </p:cNvSpPr>
            <p:nvPr/>
          </p:nvSpPr>
          <p:spPr bwMode="auto">
            <a:xfrm>
              <a:off x="3696" y="312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5" name="AutoShape 58"/>
            <p:cNvSpPr>
              <a:spLocks noChangeArrowheads="1"/>
            </p:cNvSpPr>
            <p:nvPr/>
          </p:nvSpPr>
          <p:spPr bwMode="auto">
            <a:xfrm>
              <a:off x="3360" y="321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6" name="AutoShape 59"/>
            <p:cNvSpPr>
              <a:spLocks noChangeArrowheads="1"/>
            </p:cNvSpPr>
            <p:nvPr/>
          </p:nvSpPr>
          <p:spPr bwMode="auto">
            <a:xfrm>
              <a:off x="3312" y="292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7" name="AutoShape 60"/>
            <p:cNvSpPr>
              <a:spLocks noChangeArrowheads="1"/>
            </p:cNvSpPr>
            <p:nvPr/>
          </p:nvSpPr>
          <p:spPr bwMode="auto">
            <a:xfrm>
              <a:off x="3552" y="283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8" name="AutoShape 61"/>
            <p:cNvSpPr>
              <a:spLocks noChangeArrowheads="1"/>
            </p:cNvSpPr>
            <p:nvPr/>
          </p:nvSpPr>
          <p:spPr bwMode="auto">
            <a:xfrm>
              <a:off x="3744" y="302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099" name="AutoShape 62"/>
            <p:cNvSpPr>
              <a:spLocks noChangeArrowheads="1"/>
            </p:cNvSpPr>
            <p:nvPr/>
          </p:nvSpPr>
          <p:spPr bwMode="auto">
            <a:xfrm>
              <a:off x="3168" y="321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grpSp>
          <p:nvGrpSpPr>
            <p:cNvPr id="46100" name="Group 63"/>
            <p:cNvGrpSpPr>
              <a:grpSpLocks/>
            </p:cNvGrpSpPr>
            <p:nvPr/>
          </p:nvGrpSpPr>
          <p:grpSpPr bwMode="auto">
            <a:xfrm>
              <a:off x="3072" y="1984"/>
              <a:ext cx="720" cy="512"/>
              <a:chOff x="3072" y="2024"/>
              <a:chExt cx="720" cy="512"/>
            </a:xfrm>
          </p:grpSpPr>
          <p:sp>
            <p:nvSpPr>
              <p:cNvPr id="46108" name="AutoShape 64"/>
              <p:cNvSpPr>
                <a:spLocks noChangeArrowheads="1"/>
              </p:cNvSpPr>
              <p:nvPr/>
            </p:nvSpPr>
            <p:spPr bwMode="auto">
              <a:xfrm>
                <a:off x="3352" y="230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9" name="AutoShape 65"/>
              <p:cNvSpPr>
                <a:spLocks noChangeArrowheads="1"/>
              </p:cNvSpPr>
              <p:nvPr/>
            </p:nvSpPr>
            <p:spPr bwMode="auto">
              <a:xfrm>
                <a:off x="3552" y="24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0" name="AutoShape 66"/>
              <p:cNvSpPr>
                <a:spLocks noChangeArrowheads="1"/>
              </p:cNvSpPr>
              <p:nvPr/>
            </p:nvSpPr>
            <p:spPr bwMode="auto">
              <a:xfrm>
                <a:off x="3600" y="230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1" name="AutoShape 67"/>
              <p:cNvSpPr>
                <a:spLocks noChangeArrowheads="1"/>
              </p:cNvSpPr>
              <p:nvPr/>
            </p:nvSpPr>
            <p:spPr bwMode="auto">
              <a:xfrm>
                <a:off x="3168" y="216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2" name="AutoShape 68"/>
              <p:cNvSpPr>
                <a:spLocks noChangeArrowheads="1"/>
              </p:cNvSpPr>
              <p:nvPr/>
            </p:nvSpPr>
            <p:spPr bwMode="auto">
              <a:xfrm>
                <a:off x="3072" y="229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3" name="AutoShape 69"/>
              <p:cNvSpPr>
                <a:spLocks noChangeArrowheads="1"/>
              </p:cNvSpPr>
              <p:nvPr/>
            </p:nvSpPr>
            <p:spPr bwMode="auto">
              <a:xfrm>
                <a:off x="3408" y="202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14" name="AutoShape 70"/>
              <p:cNvSpPr>
                <a:spLocks noChangeArrowheads="1"/>
              </p:cNvSpPr>
              <p:nvPr/>
            </p:nvSpPr>
            <p:spPr bwMode="auto">
              <a:xfrm>
                <a:off x="3696" y="2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5" name="AutoShape 71"/>
              <p:cNvSpPr>
                <a:spLocks noChangeArrowheads="1"/>
              </p:cNvSpPr>
              <p:nvPr/>
            </p:nvSpPr>
            <p:spPr bwMode="auto">
              <a:xfrm>
                <a:off x="3264" y="234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6" name="AutoShape 72"/>
              <p:cNvSpPr>
                <a:spLocks noChangeArrowheads="1"/>
              </p:cNvSpPr>
              <p:nvPr/>
            </p:nvSpPr>
            <p:spPr bwMode="auto">
              <a:xfrm>
                <a:off x="3360" y="2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7" name="AutoShape 73"/>
              <p:cNvSpPr>
                <a:spLocks noChangeArrowheads="1"/>
              </p:cNvSpPr>
              <p:nvPr/>
            </p:nvSpPr>
            <p:spPr bwMode="auto">
              <a:xfrm>
                <a:off x="3264" y="205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8" name="AutoShape 74"/>
              <p:cNvSpPr>
                <a:spLocks noChangeArrowheads="1"/>
              </p:cNvSpPr>
              <p:nvPr/>
            </p:nvSpPr>
            <p:spPr bwMode="auto">
              <a:xfrm>
                <a:off x="3408" y="220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19" name="AutoShape 75"/>
              <p:cNvSpPr>
                <a:spLocks noChangeArrowheads="1"/>
              </p:cNvSpPr>
              <p:nvPr/>
            </p:nvSpPr>
            <p:spPr bwMode="auto">
              <a:xfrm>
                <a:off x="3552" y="2056"/>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0" name="AutoShape 76"/>
              <p:cNvSpPr>
                <a:spLocks noChangeArrowheads="1"/>
              </p:cNvSpPr>
              <p:nvPr/>
            </p:nvSpPr>
            <p:spPr bwMode="auto">
              <a:xfrm>
                <a:off x="3744" y="224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1" name="AutoShape 77"/>
              <p:cNvSpPr>
                <a:spLocks noChangeArrowheads="1"/>
              </p:cNvSpPr>
              <p:nvPr/>
            </p:nvSpPr>
            <p:spPr bwMode="auto">
              <a:xfrm>
                <a:off x="3168" y="2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2" name="AutoShape 78"/>
              <p:cNvSpPr>
                <a:spLocks noChangeArrowheads="1"/>
              </p:cNvSpPr>
              <p:nvPr/>
            </p:nvSpPr>
            <p:spPr bwMode="auto">
              <a:xfrm>
                <a:off x="3552" y="23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3" name="AutoShape 79"/>
              <p:cNvSpPr>
                <a:spLocks noChangeArrowheads="1"/>
              </p:cNvSpPr>
              <p:nvPr/>
            </p:nvSpPr>
            <p:spPr bwMode="auto">
              <a:xfrm>
                <a:off x="3648" y="244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latin typeface="Arial Black" panose="020B0A04020102020204" pitchFamily="34" charset="0"/>
                </a:endParaRPr>
              </a:p>
            </p:txBody>
          </p:sp>
          <p:sp>
            <p:nvSpPr>
              <p:cNvPr id="46124" name="AutoShape 80"/>
              <p:cNvSpPr>
                <a:spLocks noChangeArrowheads="1"/>
              </p:cNvSpPr>
              <p:nvPr/>
            </p:nvSpPr>
            <p:spPr bwMode="auto">
              <a:xfrm>
                <a:off x="3648" y="2160"/>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25" name="AutoShape 81"/>
              <p:cNvSpPr>
                <a:spLocks noChangeArrowheads="1"/>
              </p:cNvSpPr>
              <p:nvPr/>
            </p:nvSpPr>
            <p:spPr bwMode="auto">
              <a:xfrm>
                <a:off x="3216" y="220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grpSp>
        <p:sp>
          <p:nvSpPr>
            <p:cNvPr id="46101" name="AutoShape 82"/>
            <p:cNvSpPr>
              <a:spLocks noChangeArrowheads="1"/>
            </p:cNvSpPr>
            <p:nvPr/>
          </p:nvSpPr>
          <p:spPr bwMode="auto">
            <a:xfrm>
              <a:off x="3648" y="307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2" name="AutoShape 83"/>
            <p:cNvSpPr>
              <a:spLocks noChangeArrowheads="1"/>
            </p:cNvSpPr>
            <p:nvPr/>
          </p:nvSpPr>
          <p:spPr bwMode="auto">
            <a:xfrm>
              <a:off x="3408" y="3024"/>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3" name="AutoShape 84"/>
            <p:cNvSpPr>
              <a:spLocks noChangeArrowheads="1"/>
            </p:cNvSpPr>
            <p:nvPr/>
          </p:nvSpPr>
          <p:spPr bwMode="auto">
            <a:xfrm>
              <a:off x="3552" y="3792"/>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4" name="AutoShape 85"/>
            <p:cNvSpPr>
              <a:spLocks noChangeArrowheads="1"/>
            </p:cNvSpPr>
            <p:nvPr/>
          </p:nvSpPr>
          <p:spPr bwMode="auto">
            <a:xfrm>
              <a:off x="3360" y="3888"/>
              <a:ext cx="48" cy="48"/>
            </a:xfrm>
            <a:prstGeom prst="flowChartConnector">
              <a:avLst/>
            </a:prstGeom>
            <a:solidFill>
              <a:schemeClr val="bg1"/>
            </a:solidFill>
            <a:ln w="12700">
              <a:solidFill>
                <a:schemeClr val="tx1"/>
              </a:solidFill>
              <a:round/>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endParaRPr lang="en-US" altLang="en-US" sz="1800">
                <a:latin typeface="Arial Black" panose="020B0A04020102020204" pitchFamily="34" charset="0"/>
              </a:endParaRPr>
            </a:p>
          </p:txBody>
        </p:sp>
        <p:sp>
          <p:nvSpPr>
            <p:cNvPr id="46105" name="AutoShape 86"/>
            <p:cNvSpPr>
              <a:spLocks noChangeArrowheads="1"/>
            </p:cNvSpPr>
            <p:nvPr/>
          </p:nvSpPr>
          <p:spPr bwMode="auto">
            <a:xfrm>
              <a:off x="3360" y="1736"/>
              <a:ext cx="168" cy="224"/>
            </a:xfrm>
            <a:prstGeom prst="downArrow">
              <a:avLst>
                <a:gd name="adj1" fmla="val 50000"/>
                <a:gd name="adj2" fmla="val 33333"/>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sp>
          <p:nvSpPr>
            <p:cNvPr id="46106" name="AutoShape 87"/>
            <p:cNvSpPr>
              <a:spLocks noChangeArrowheads="1"/>
            </p:cNvSpPr>
            <p:nvPr/>
          </p:nvSpPr>
          <p:spPr bwMode="auto">
            <a:xfrm>
              <a:off x="3360" y="2552"/>
              <a:ext cx="168" cy="224"/>
            </a:xfrm>
            <a:prstGeom prst="downArrow">
              <a:avLst>
                <a:gd name="adj1" fmla="val 50000"/>
                <a:gd name="adj2" fmla="val 33333"/>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sp>
          <p:nvSpPr>
            <p:cNvPr id="46107" name="AutoShape 88"/>
            <p:cNvSpPr>
              <a:spLocks noChangeArrowheads="1"/>
            </p:cNvSpPr>
            <p:nvPr/>
          </p:nvSpPr>
          <p:spPr bwMode="auto">
            <a:xfrm>
              <a:off x="3360" y="3368"/>
              <a:ext cx="168" cy="224"/>
            </a:xfrm>
            <a:prstGeom prst="downArrow">
              <a:avLst>
                <a:gd name="adj1" fmla="val 50000"/>
                <a:gd name="adj2" fmla="val 33333"/>
              </a:avLst>
            </a:prstGeom>
            <a:solidFill>
              <a:schemeClr val="hlink"/>
            </a:solidFill>
            <a:ln w="12700">
              <a:solidFill>
                <a:schemeClr val="tx1"/>
              </a:solidFill>
              <a:miter lim="800000"/>
              <a:headEnd type="none" w="sm" len="sm"/>
              <a:tailEnd type="none" w="sm" len="sm"/>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algn="ctr">
                <a:spcBef>
                  <a:spcPct val="0"/>
                </a:spcBef>
                <a:buClrTx/>
                <a:buSzTx/>
                <a:buFontTx/>
                <a:buNone/>
              </a:pPr>
              <a:endParaRPr lang="en-US" altLang="en-US" sz="2400">
                <a:solidFill>
                  <a:schemeClr val="hlink"/>
                </a:solidFill>
                <a:latin typeface="Arial Black" panose="020B0A04020102020204" pitchFamily="34" charset="0"/>
              </a:endParaRPr>
            </a:p>
          </p:txBody>
        </p:sp>
      </p:grpSp>
    </p:spTree>
    <p:extLst>
      <p:ext uri="{BB962C8B-B14F-4D97-AF65-F5344CB8AC3E}">
        <p14:creationId xmlns:p14="http://schemas.microsoft.com/office/powerpoint/2010/main" val="5462235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499"/>
                                          </p:stCondLst>
                                        </p:cTn>
                                        <p:tgtEl>
                                          <p:spTgt spid="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123">
                                            <p:txEl>
                                              <p:pRg st="0" end="0"/>
                                            </p:txEl>
                                          </p:spTgt>
                                        </p:tgtEl>
                                        <p:attrNameLst>
                                          <p:attrName>ppt_c</p:attrName>
                                        </p:attrNameLst>
                                      </p:cBhvr>
                                      <p:to>
                                        <a:schemeClr val="tx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bldLvl="4"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a:xfrm>
            <a:off x="2166938" y="1214438"/>
            <a:ext cx="8229600" cy="1143000"/>
          </a:xfrm>
        </p:spPr>
        <p:txBody>
          <a:bodyPr>
            <a:normAutofit fontScale="90000"/>
          </a:bodyPr>
          <a:lstStyle/>
          <a:p>
            <a:r>
              <a:rPr lang="en-US" altLang="en-US" sz="5400" dirty="0">
                <a:latin typeface="Arial" panose="020B0604020202020204" pitchFamily="34" charset="0"/>
                <a:cs typeface="Arial" panose="020B0604020202020204" pitchFamily="34" charset="0"/>
              </a:rPr>
              <a:t>Four processes.</a:t>
            </a:r>
            <a:br>
              <a:rPr lang="en-GB" altLang="en-US" dirty="0"/>
            </a:br>
            <a:endParaRPr lang="en-GB" altLang="en-US" dirty="0"/>
          </a:p>
        </p:txBody>
      </p:sp>
      <p:sp>
        <p:nvSpPr>
          <p:cNvPr id="48131" name="Content Placeholder 2"/>
          <p:cNvSpPr>
            <a:spLocks noGrp="1"/>
          </p:cNvSpPr>
          <p:nvPr>
            <p:ph idx="1"/>
          </p:nvPr>
        </p:nvSpPr>
        <p:spPr>
          <a:xfrm>
            <a:off x="1952625" y="2143125"/>
            <a:ext cx="8229600" cy="4389438"/>
          </a:xfrm>
        </p:spPr>
        <p:txBody>
          <a:bodyPr/>
          <a:lstStyle/>
          <a:p>
            <a:r>
              <a:rPr lang="en-US" altLang="en-US" sz="3200">
                <a:latin typeface="Arial" panose="020B0604020202020204" pitchFamily="34" charset="0"/>
                <a:cs typeface="Arial" panose="020B0604020202020204" pitchFamily="34" charset="0"/>
              </a:rPr>
              <a:t>A lack of encoding</a:t>
            </a:r>
          </a:p>
          <a:p>
            <a:endParaRPr lang="en-US" altLang="en-US" sz="3200">
              <a:latin typeface="Arial" panose="020B0604020202020204" pitchFamily="34" charset="0"/>
              <a:cs typeface="Arial" panose="020B0604020202020204" pitchFamily="34" charset="0"/>
            </a:endParaRPr>
          </a:p>
          <a:p>
            <a:r>
              <a:rPr lang="en-US" altLang="en-US" sz="3200">
                <a:latin typeface="Arial" panose="020B0604020202020204" pitchFamily="34" charset="0"/>
                <a:cs typeface="Arial" panose="020B0604020202020204" pitchFamily="34" charset="0"/>
              </a:rPr>
              <a:t>Decay</a:t>
            </a:r>
          </a:p>
          <a:p>
            <a:endParaRPr lang="en-US" altLang="en-US" sz="3200">
              <a:latin typeface="Arial" panose="020B0604020202020204" pitchFamily="34" charset="0"/>
              <a:cs typeface="Arial" panose="020B0604020202020204" pitchFamily="34" charset="0"/>
            </a:endParaRPr>
          </a:p>
          <a:p>
            <a:r>
              <a:rPr lang="en-US" altLang="en-US" sz="3200">
                <a:latin typeface="Arial" panose="020B0604020202020204" pitchFamily="34" charset="0"/>
                <a:cs typeface="Arial" panose="020B0604020202020204" pitchFamily="34" charset="0"/>
              </a:rPr>
              <a:t>Interference</a:t>
            </a:r>
          </a:p>
          <a:p>
            <a:endParaRPr lang="en-US" altLang="en-US" sz="3200">
              <a:latin typeface="Arial" panose="020B0604020202020204" pitchFamily="34" charset="0"/>
              <a:cs typeface="Arial" panose="020B0604020202020204" pitchFamily="34" charset="0"/>
            </a:endParaRPr>
          </a:p>
          <a:p>
            <a:r>
              <a:rPr lang="en-US" altLang="en-US" sz="3200">
                <a:latin typeface="Arial" panose="020B0604020202020204" pitchFamily="34" charset="0"/>
                <a:cs typeface="Arial" panose="020B0604020202020204" pitchFamily="34" charset="0"/>
              </a:rPr>
              <a:t>Repression</a:t>
            </a:r>
            <a:endParaRPr lang="en-GB" altLang="en-US" sz="3200"/>
          </a:p>
        </p:txBody>
      </p:sp>
      <p:pic>
        <p:nvPicPr>
          <p:cNvPr id="48132" name="Picture 4" descr="http://t0.gstatic.com/images?q=tbn:ANd9GcRbUd5eWYwz9nwRPoI84AoL4B0gghS_3rnqlqQPmi0uwekjpyeBVdPpf-Q">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6189" y="2286000"/>
            <a:ext cx="2047875" cy="332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0664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7"/>
          <p:cNvSpPr>
            <a:spLocks noGrp="1" noChangeArrowheads="1"/>
          </p:cNvSpPr>
          <p:nvPr>
            <p:ph type="title"/>
          </p:nvPr>
        </p:nvSpPr>
        <p:spPr>
          <a:xfrm>
            <a:off x="2024063" y="428625"/>
            <a:ext cx="8229600" cy="1143000"/>
          </a:xfrm>
        </p:spPr>
        <p:txBody>
          <a:bodyPr/>
          <a:lstStyle/>
          <a:p>
            <a:pPr eaLnBrk="1" hangingPunct="1"/>
            <a:r>
              <a:rPr lang="en-US" altLang="en-US">
                <a:solidFill>
                  <a:schemeClr val="accent2"/>
                </a:solidFill>
                <a:latin typeface="Comic Sans MS" panose="030F0702030302020204" pitchFamily="66" charset="0"/>
              </a:rPr>
              <a:t>Forgetting</a:t>
            </a:r>
          </a:p>
        </p:txBody>
      </p:sp>
      <p:sp>
        <p:nvSpPr>
          <p:cNvPr id="36872" name="Rectangle 8"/>
          <p:cNvSpPr>
            <a:spLocks noGrp="1" noChangeArrowheads="1"/>
          </p:cNvSpPr>
          <p:nvPr>
            <p:ph idx="1"/>
          </p:nvPr>
        </p:nvSpPr>
        <p:spPr>
          <a:xfrm>
            <a:off x="1981200" y="1935164"/>
            <a:ext cx="8401050" cy="4389437"/>
          </a:xfrm>
        </p:spPr>
        <p:txBody>
          <a:bodyPr>
            <a:normAutofit fontScale="92500" lnSpcReduction="20000"/>
          </a:bodyPr>
          <a:lstStyle/>
          <a:p>
            <a:pPr marL="0" indent="0">
              <a:buClr>
                <a:schemeClr val="accent3"/>
              </a:buClr>
              <a:buNone/>
              <a:defRPr/>
            </a:pPr>
            <a:r>
              <a:rPr lang="en-US" dirty="0">
                <a:solidFill>
                  <a:schemeClr val="bg2">
                    <a:lumMod val="50000"/>
                  </a:schemeClr>
                </a:solidFill>
                <a:latin typeface="Comic Sans MS" pitchFamily="66" charset="0"/>
              </a:rPr>
              <a:t>If we remembered everything, we should on most occasions be as ill off as if we remembered nothing.</a:t>
            </a:r>
          </a:p>
          <a:p>
            <a:pPr marL="274320" indent="-274320">
              <a:buClr>
                <a:schemeClr val="accent3"/>
              </a:buClr>
              <a:buNone/>
              <a:defRPr/>
            </a:pPr>
            <a:r>
              <a:rPr lang="en-US" dirty="0">
                <a:solidFill>
                  <a:schemeClr val="bg2">
                    <a:lumMod val="50000"/>
                  </a:schemeClr>
                </a:solidFill>
                <a:latin typeface="Comic Sans MS" pitchFamily="66" charset="0"/>
              </a:rPr>
              <a:t>							William James</a:t>
            </a:r>
          </a:p>
          <a:p>
            <a:pPr marL="274320" indent="-274320">
              <a:buClr>
                <a:schemeClr val="accent3"/>
              </a:buClr>
              <a:buFont typeface="Wingdings 2"/>
              <a:buChar char=""/>
              <a:defRPr/>
            </a:pPr>
            <a:r>
              <a:rPr lang="en-US" dirty="0">
                <a:latin typeface="Comic Sans MS" pitchFamily="66" charset="0"/>
              </a:rPr>
              <a:t>Lack of encoding</a:t>
            </a:r>
          </a:p>
          <a:p>
            <a:pPr marL="640080" lvl="1" indent="-246888">
              <a:buFont typeface="Wingdings 2"/>
              <a:buChar char=""/>
              <a:defRPr/>
            </a:pPr>
            <a:r>
              <a:rPr lang="en-US" dirty="0">
                <a:latin typeface="Comic Sans MS" pitchFamily="66" charset="0"/>
              </a:rPr>
              <a:t>Often, we don’t even encode the features necessary to ‘remember’ an object/event</a:t>
            </a:r>
          </a:p>
          <a:p>
            <a:pPr marL="640080" lvl="1" indent="-246888">
              <a:buFont typeface="Wingdings 2"/>
              <a:buChar char=""/>
              <a:defRPr/>
            </a:pPr>
            <a:endParaRPr lang="en-US" dirty="0">
              <a:latin typeface="Comic Sans MS" pitchFamily="66" charset="0"/>
            </a:endParaRPr>
          </a:p>
          <a:p>
            <a:pPr marL="274320" indent="-274320">
              <a:buClr>
                <a:schemeClr val="accent3"/>
              </a:buClr>
              <a:buFont typeface="Wingdings 2"/>
              <a:buChar char=""/>
              <a:defRPr/>
            </a:pPr>
            <a:r>
              <a:rPr lang="en-US" dirty="0">
                <a:latin typeface="Comic Sans MS" pitchFamily="66" charset="0"/>
              </a:rPr>
              <a:t>Decay</a:t>
            </a:r>
          </a:p>
          <a:p>
            <a:pPr marL="640080" lvl="1" indent="-246888">
              <a:buFont typeface="Wingdings 2"/>
              <a:buChar char=""/>
              <a:defRPr/>
            </a:pPr>
            <a:r>
              <a:rPr lang="en-US" dirty="0">
                <a:latin typeface="Comic Sans MS" pitchFamily="66" charset="0"/>
              </a:rPr>
              <a:t>Memory traces erode with the passage of time</a:t>
            </a:r>
          </a:p>
          <a:p>
            <a:pPr marL="640080" lvl="1" indent="-246888">
              <a:buFont typeface="Wingdings 2"/>
              <a:buChar char=""/>
              <a:defRPr/>
            </a:pPr>
            <a:r>
              <a:rPr lang="en-US" dirty="0">
                <a:latin typeface="Comic Sans MS" pitchFamily="66" charset="0"/>
              </a:rPr>
              <a:t>No longer a valid theory of forgetting</a:t>
            </a:r>
          </a:p>
          <a:p>
            <a:pPr marL="640080" lvl="1" indent="-246888">
              <a:buFont typeface="Wingdings 2"/>
              <a:buChar char=""/>
              <a:defRPr/>
            </a:pPr>
            <a:r>
              <a:rPr lang="en-US" dirty="0">
                <a:latin typeface="Comic Sans MS" pitchFamily="66" charset="0"/>
              </a:rPr>
              <a:t>Jenkins &amp; </a:t>
            </a:r>
            <a:r>
              <a:rPr lang="en-US" dirty="0" err="1">
                <a:latin typeface="Comic Sans MS" pitchFamily="66" charset="0"/>
              </a:rPr>
              <a:t>Dallenbach</a:t>
            </a:r>
            <a:r>
              <a:rPr lang="en-US" dirty="0">
                <a:latin typeface="Comic Sans MS" pitchFamily="66" charset="0"/>
              </a:rPr>
              <a:t> (1924)</a:t>
            </a:r>
            <a:r>
              <a:rPr lang="en-US" dirty="0">
                <a:latin typeface="Arial" pitchFamily="34" charset="0"/>
                <a:cs typeface="Arial" pitchFamily="34" charset="0"/>
              </a:rPr>
              <a:t> - </a:t>
            </a:r>
            <a:r>
              <a:rPr lang="en-US" dirty="0">
                <a:latin typeface="Comic Sans MS" pitchFamily="66" charset="0"/>
                <a:cs typeface="Arial" pitchFamily="34" charset="0"/>
              </a:rPr>
              <a:t>that ‘forgetting is not so much a matter of decay of old impressions and associations as it is a matter of interference, inhibition, or obliteration of the old by the new.’ </a:t>
            </a:r>
            <a:endParaRPr lang="en-US" dirty="0">
              <a:latin typeface="Comic Sans MS" pitchFamily="66" charset="0"/>
            </a:endParaRPr>
          </a:p>
        </p:txBody>
      </p:sp>
    </p:spTree>
    <p:extLst>
      <p:ext uri="{BB962C8B-B14F-4D97-AF65-F5344CB8AC3E}">
        <p14:creationId xmlns:p14="http://schemas.microsoft.com/office/powerpoint/2010/main" val="579039911"/>
      </p:ext>
    </p:extLst>
  </p:cSld>
  <p:clrMapOvr>
    <a:masterClrMapping/>
  </p:clrMapOvr>
  <p:transition>
    <p:random/>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500" y="714375"/>
            <a:ext cx="8229600" cy="1143000"/>
          </a:xfrm>
        </p:spPr>
        <p:txBody>
          <a:bodyPr>
            <a:normAutofit fontScale="90000"/>
          </a:bodyPr>
          <a:lstStyle/>
          <a:p>
            <a:pPr>
              <a:defRPr/>
            </a:pPr>
            <a:r>
              <a:rPr lang="en-GB" sz="3600" b="1" dirty="0">
                <a:solidFill>
                  <a:schemeClr val="bg2">
                    <a:lumMod val="50000"/>
                  </a:schemeClr>
                </a:solidFill>
                <a:latin typeface="Comic Sans MS" pitchFamily="66" charset="0"/>
              </a:rPr>
              <a:t>Trace Decay Theory of Forgetting</a:t>
            </a:r>
            <a:br>
              <a:rPr lang="en-GB" sz="3600" b="1" dirty="0">
                <a:solidFill>
                  <a:schemeClr val="tx2">
                    <a:lumMod val="40000"/>
                    <a:lumOff val="60000"/>
                  </a:schemeClr>
                </a:solidFill>
                <a:latin typeface="Comic Sans MS" pitchFamily="66" charset="0"/>
              </a:rPr>
            </a:br>
            <a:endParaRPr lang="en-GB" sz="3600" dirty="0">
              <a:solidFill>
                <a:schemeClr val="tx2">
                  <a:lumMod val="40000"/>
                  <a:lumOff val="60000"/>
                </a:schemeClr>
              </a:solidFill>
              <a:latin typeface="Comic Sans MS" pitchFamily="66" charset="0"/>
            </a:endParaRPr>
          </a:p>
        </p:txBody>
      </p:sp>
      <p:sp>
        <p:nvSpPr>
          <p:cNvPr id="51203" name="Content Placeholder 2"/>
          <p:cNvSpPr>
            <a:spLocks noGrp="1"/>
          </p:cNvSpPr>
          <p:nvPr>
            <p:ph idx="1"/>
          </p:nvPr>
        </p:nvSpPr>
        <p:spPr>
          <a:xfrm>
            <a:off x="1524000" y="1500188"/>
            <a:ext cx="9144000" cy="5357812"/>
          </a:xfrm>
        </p:spPr>
        <p:txBody>
          <a:bodyPr/>
          <a:lstStyle/>
          <a:p>
            <a:r>
              <a:rPr lang="en-GB" altLang="en-US">
                <a:latin typeface="Comic Sans MS" panose="030F0702030302020204" pitchFamily="66" charset="0"/>
              </a:rPr>
              <a:t>Forgetting occurs as a result of decay in memory pathways in the brain. </a:t>
            </a:r>
          </a:p>
          <a:p>
            <a:endParaRPr lang="en-GB" altLang="en-US" sz="1200">
              <a:latin typeface="Comic Sans MS" panose="030F0702030302020204" pitchFamily="66" charset="0"/>
            </a:endParaRPr>
          </a:p>
          <a:p>
            <a:r>
              <a:rPr lang="en-GB" altLang="en-US">
                <a:latin typeface="Comic Sans MS" panose="030F0702030302020204" pitchFamily="66" charset="0"/>
              </a:rPr>
              <a:t>Memories are formed in the brain when neurones make connections with each other so that when one neuron is activated others in the link are automatically activated too. This pattern of activation is called a memory trace.</a:t>
            </a:r>
          </a:p>
          <a:p>
            <a:endParaRPr lang="en-GB" altLang="en-US" sz="1200">
              <a:latin typeface="Comic Sans MS" panose="030F0702030302020204" pitchFamily="66" charset="0"/>
            </a:endParaRPr>
          </a:p>
          <a:p>
            <a:r>
              <a:rPr lang="en-GB" altLang="en-US">
                <a:latin typeface="Comic Sans MS" panose="030F0702030302020204" pitchFamily="66" charset="0"/>
              </a:rPr>
              <a:t>This creation of new links between neurones causes a physical change within the brain structure and this physical change is known as an engram.</a:t>
            </a:r>
          </a:p>
        </p:txBody>
      </p:sp>
    </p:spTree>
    <p:extLst>
      <p:ext uri="{BB962C8B-B14F-4D97-AF65-F5344CB8AC3E}">
        <p14:creationId xmlns:p14="http://schemas.microsoft.com/office/powerpoint/2010/main" val="832685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Content Placeholder 2"/>
          <p:cNvSpPr>
            <a:spLocks noGrp="1"/>
          </p:cNvSpPr>
          <p:nvPr>
            <p:ph idx="1"/>
          </p:nvPr>
        </p:nvSpPr>
        <p:spPr>
          <a:xfrm>
            <a:off x="3881439" y="857250"/>
            <a:ext cx="6072187" cy="5467350"/>
          </a:xfrm>
        </p:spPr>
        <p:txBody>
          <a:bodyPr>
            <a:normAutofit/>
          </a:bodyPr>
          <a:lstStyle/>
          <a:p>
            <a:pPr>
              <a:defRPr/>
            </a:pPr>
            <a:r>
              <a:rPr lang="en-GB" dirty="0">
                <a:latin typeface="Comic Sans MS" pitchFamily="66" charset="0"/>
              </a:rPr>
              <a:t>Peterson and Peterson (1959) experiment demonstrated that participants recalled fewer items the longer the delay before recall.</a:t>
            </a:r>
          </a:p>
          <a:p>
            <a:pPr>
              <a:defRPr/>
            </a:pPr>
            <a:endParaRPr lang="en-GB" dirty="0">
              <a:latin typeface="Comic Sans MS" pitchFamily="66" charset="0"/>
            </a:endParaRPr>
          </a:p>
          <a:p>
            <a:pPr>
              <a:defRPr/>
            </a:pPr>
            <a:r>
              <a:rPr lang="en-GB" dirty="0">
                <a:latin typeface="Comic Sans MS" pitchFamily="66" charset="0"/>
              </a:rPr>
              <a:t> Similarly </a:t>
            </a:r>
            <a:r>
              <a:rPr lang="en-GB" dirty="0" err="1">
                <a:latin typeface="Comic Sans MS" pitchFamily="66" charset="0"/>
              </a:rPr>
              <a:t>Ebbinghaus</a:t>
            </a:r>
            <a:r>
              <a:rPr lang="en-GB" dirty="0">
                <a:latin typeface="Comic Sans MS" pitchFamily="66" charset="0"/>
              </a:rPr>
              <a:t> (1885) found that memory deteriorated over time. He found that forgetting is fastest in the first hour after learning which supports the argument of trace decay operating on short term memory. He also found that there was some loss of memory after a day demonstrating trace decay from long term memory.</a:t>
            </a:r>
          </a:p>
          <a:p>
            <a:pPr>
              <a:defRPr/>
            </a:pPr>
            <a:endParaRPr lang="en-GB" dirty="0"/>
          </a:p>
        </p:txBody>
      </p:sp>
      <p:pic>
        <p:nvPicPr>
          <p:cNvPr id="53251" name="Picture 2" descr="http://t1.gstatic.com/images?q=tbn:ANd9GcT8WP80L1izslYQGwV__N1pywTFV41lgbtoykufcKwnCQKqy2eISVvf_H0">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38375" y="1071564"/>
            <a:ext cx="1428750" cy="216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2" name="Picture 4" descr="http://t2.gstatic.com/images?q=tbn:ANd9GcQ7i7FIybHXmq5tvTY-NDy9hSlMwm0J_GYksBIKJ9WW9LXKIfT4fJEbKw">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38313" y="4071938"/>
            <a:ext cx="2233612" cy="215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2622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
          <p:cNvSpPr>
            <a:spLocks noChangeArrowheads="1"/>
          </p:cNvSpPr>
          <p:nvPr/>
        </p:nvSpPr>
        <p:spPr bwMode="auto">
          <a:xfrm>
            <a:off x="1881188" y="785813"/>
            <a:ext cx="8786812" cy="526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2800" dirty="0">
                <a:latin typeface="Comic Sans MS" panose="030F0702030302020204" pitchFamily="66" charset="0"/>
              </a:rPr>
              <a:t>Trace decay theory is very difficult to test objectively. </a:t>
            </a:r>
          </a:p>
          <a:p>
            <a:pPr eaLnBrk="1" hangingPunct="1">
              <a:spcBef>
                <a:spcPct val="0"/>
              </a:spcBef>
              <a:buClrTx/>
              <a:buSzTx/>
              <a:buFontTx/>
              <a:buNone/>
            </a:pPr>
            <a:endParaRPr lang="en-GB" altLang="en-US" sz="2800" dirty="0">
              <a:latin typeface="Comic Sans MS" panose="030F0702030302020204" pitchFamily="66" charset="0"/>
            </a:endParaRPr>
          </a:p>
          <a:p>
            <a:pPr eaLnBrk="1" hangingPunct="1">
              <a:spcBef>
                <a:spcPct val="0"/>
              </a:spcBef>
              <a:buClrTx/>
              <a:buSzTx/>
              <a:buFontTx/>
              <a:buNone/>
            </a:pPr>
            <a:r>
              <a:rPr lang="en-GB" altLang="en-US" sz="2800" dirty="0">
                <a:latin typeface="Comic Sans MS" panose="030F0702030302020204" pitchFamily="66" charset="0"/>
              </a:rPr>
              <a:t>It is possible that other factors such as interference or lack of available cues may have an effect on forgetting rather than trace decay.</a:t>
            </a:r>
          </a:p>
          <a:p>
            <a:pPr eaLnBrk="1" hangingPunct="1">
              <a:spcBef>
                <a:spcPct val="0"/>
              </a:spcBef>
              <a:buClrTx/>
              <a:buSzTx/>
              <a:buFontTx/>
              <a:buNone/>
            </a:pPr>
            <a:endParaRPr lang="en-GB" altLang="en-US" sz="2800" dirty="0">
              <a:latin typeface="Comic Sans MS" panose="030F0702030302020204" pitchFamily="66" charset="0"/>
            </a:endParaRPr>
          </a:p>
          <a:p>
            <a:pPr eaLnBrk="1" hangingPunct="1">
              <a:spcBef>
                <a:spcPct val="0"/>
              </a:spcBef>
              <a:buClrTx/>
              <a:buSzTx/>
              <a:buFontTx/>
              <a:buNone/>
            </a:pPr>
            <a:r>
              <a:rPr lang="en-GB" altLang="en-US" sz="2800" dirty="0">
                <a:latin typeface="Comic Sans MS" panose="030F0702030302020204" pitchFamily="66" charset="0"/>
              </a:rPr>
              <a:t>The ideal way to test the decay of a memory trace would be to have participants receive information and then do nothing, physical or mentally for a period of time. If recall was poor after a period of time then it could be said that decay has occurred.</a:t>
            </a:r>
          </a:p>
        </p:txBody>
      </p:sp>
    </p:spTree>
    <p:extLst>
      <p:ext uri="{BB962C8B-B14F-4D97-AF65-F5344CB8AC3E}">
        <p14:creationId xmlns:p14="http://schemas.microsoft.com/office/powerpoint/2010/main" val="1474027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6323" name="Picture 2" descr="http://frank.itlab.us/forgetting/mtsu_forgetting/J%26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0151" y="1413767"/>
            <a:ext cx="3784875" cy="389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6324" name="Rectangle 3"/>
          <p:cNvSpPr>
            <a:spLocks noChangeArrowheads="1"/>
          </p:cNvSpPr>
          <p:nvPr/>
        </p:nvSpPr>
        <p:spPr bwMode="auto">
          <a:xfrm>
            <a:off x="816522" y="1316673"/>
            <a:ext cx="6703629" cy="4308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GB" altLang="en-US" sz="1800" b="1" dirty="0">
                <a:latin typeface="Comic Sans MS" panose="030F0702030302020204" pitchFamily="66" charset="0"/>
              </a:rPr>
              <a:t>Jenkins &amp; </a:t>
            </a:r>
            <a:r>
              <a:rPr lang="en-GB" altLang="en-US" sz="1800" b="1" dirty="0" err="1">
                <a:latin typeface="Comic Sans MS" panose="030F0702030302020204" pitchFamily="66" charset="0"/>
              </a:rPr>
              <a:t>Dallenback</a:t>
            </a:r>
            <a:r>
              <a:rPr lang="en-GB" altLang="en-US" sz="1800" b="1" dirty="0">
                <a:latin typeface="Comic Sans MS" panose="030F0702030302020204" pitchFamily="66" charset="0"/>
              </a:rPr>
              <a:t> (1924)</a:t>
            </a:r>
          </a:p>
          <a:p>
            <a:pPr eaLnBrk="1" hangingPunct="1">
              <a:spcBef>
                <a:spcPct val="0"/>
              </a:spcBef>
              <a:buClrTx/>
              <a:buSzTx/>
              <a:buFontTx/>
              <a:buNone/>
            </a:pPr>
            <a:endParaRPr lang="en-GB" altLang="en-US" sz="1800" b="1" dirty="0">
              <a:latin typeface="Comic Sans MS" panose="030F0702030302020204" pitchFamily="66" charset="0"/>
            </a:endParaRPr>
          </a:p>
          <a:p>
            <a:pPr eaLnBrk="1" hangingPunct="1">
              <a:spcBef>
                <a:spcPct val="0"/>
              </a:spcBef>
              <a:buClrTx/>
              <a:buSzTx/>
              <a:buFontTx/>
              <a:buNone/>
            </a:pPr>
            <a:r>
              <a:rPr lang="en-GB" altLang="en-US" sz="2000" dirty="0">
                <a:latin typeface="Comic Sans MS" panose="030F0702030302020204" pitchFamily="66" charset="0"/>
              </a:rPr>
              <a:t>Two subjects studied non-sense syllables </a:t>
            </a:r>
          </a:p>
          <a:p>
            <a:pPr eaLnBrk="1" hangingPunct="1">
              <a:spcBef>
                <a:spcPct val="0"/>
              </a:spcBef>
              <a:buClrTx/>
              <a:buSzTx/>
              <a:buFontTx/>
              <a:buNone/>
            </a:pPr>
            <a:br>
              <a:rPr lang="en-GB" altLang="en-US" sz="2000" dirty="0">
                <a:latin typeface="Comic Sans MS" panose="030F0702030302020204" pitchFamily="66" charset="0"/>
              </a:rPr>
            </a:br>
            <a:r>
              <a:rPr lang="en-GB" altLang="en-US" sz="2000" dirty="0">
                <a:latin typeface="Comic Sans MS" panose="030F0702030302020204" pitchFamily="66" charset="0"/>
              </a:rPr>
              <a:t>They were tested either immediately, 1, 2, 4 or 8 hours later.</a:t>
            </a:r>
          </a:p>
          <a:p>
            <a:pPr eaLnBrk="1" hangingPunct="1">
              <a:spcBef>
                <a:spcPct val="0"/>
              </a:spcBef>
              <a:buClrTx/>
              <a:buSzTx/>
              <a:buFontTx/>
              <a:buNone/>
            </a:pPr>
            <a:r>
              <a:rPr lang="en-GB" altLang="en-US" sz="2000" dirty="0">
                <a:latin typeface="Comic Sans MS" panose="030F0702030302020204" pitchFamily="66" charset="0"/>
              </a:rPr>
              <a:t> </a:t>
            </a:r>
            <a:br>
              <a:rPr lang="en-GB" altLang="en-US" sz="2000" dirty="0">
                <a:latin typeface="Comic Sans MS" panose="030F0702030302020204" pitchFamily="66" charset="0"/>
              </a:rPr>
            </a:br>
            <a:r>
              <a:rPr lang="en-GB" altLang="en-US" sz="2000" dirty="0">
                <a:latin typeface="Comic Sans MS" panose="030F0702030302020204" pitchFamily="66" charset="0"/>
              </a:rPr>
              <a:t>During the retention interval they either were awake doing daily activities, or they slept.</a:t>
            </a:r>
          </a:p>
          <a:p>
            <a:pPr eaLnBrk="1" hangingPunct="1">
              <a:spcBef>
                <a:spcPct val="0"/>
              </a:spcBef>
              <a:buClrTx/>
              <a:buSzTx/>
              <a:buFontTx/>
              <a:buNone/>
            </a:pPr>
            <a:endParaRPr lang="en-GB" altLang="en-US" sz="2000" dirty="0">
              <a:latin typeface="Comic Sans MS" panose="030F0702030302020204" pitchFamily="66" charset="0"/>
            </a:endParaRPr>
          </a:p>
          <a:p>
            <a:pPr eaLnBrk="1" hangingPunct="1">
              <a:spcBef>
                <a:spcPct val="0"/>
              </a:spcBef>
              <a:buClrTx/>
              <a:buSzTx/>
              <a:buFontTx/>
              <a:buNone/>
            </a:pPr>
            <a:r>
              <a:rPr lang="en-GB" altLang="en-US" sz="2000" dirty="0">
                <a:latin typeface="Comic Sans MS" panose="030F0702030302020204" pitchFamily="66" charset="0"/>
              </a:rPr>
              <a:t>If decay is the primary source of forgetting, then the rates of forgetting should be similar in the awake and the sleep conditions. </a:t>
            </a:r>
            <a:br>
              <a:rPr lang="en-GB" altLang="en-US" sz="1600" dirty="0">
                <a:latin typeface="Arial Black" panose="020B0A04020102020204" pitchFamily="34" charset="0"/>
              </a:rPr>
            </a:br>
            <a:endParaRPr lang="en-GB" altLang="en-US" sz="1600" dirty="0">
              <a:latin typeface="Arial Black" panose="020B0A04020102020204" pitchFamily="34" charset="0"/>
            </a:endParaRPr>
          </a:p>
        </p:txBody>
      </p:sp>
    </p:spTree>
    <p:extLst>
      <p:ext uri="{BB962C8B-B14F-4D97-AF65-F5344CB8AC3E}">
        <p14:creationId xmlns:p14="http://schemas.microsoft.com/office/powerpoint/2010/main" val="1587209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4747" y="173084"/>
            <a:ext cx="9366325" cy="1143000"/>
          </a:xfrm>
        </p:spPr>
        <p:txBody>
          <a:bodyPr>
            <a:normAutofit/>
          </a:bodyPr>
          <a:lstStyle/>
          <a:p>
            <a:r>
              <a:rPr lang="en-GB" sz="3600" dirty="0"/>
              <a:t>INTERFERENCE THEORY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69363880"/>
              </p:ext>
            </p:extLst>
          </p:nvPr>
        </p:nvGraphicFramePr>
        <p:xfrm>
          <a:off x="929850" y="1623593"/>
          <a:ext cx="4983839" cy="5003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1818863867"/>
              </p:ext>
            </p:extLst>
          </p:nvPr>
        </p:nvGraphicFramePr>
        <p:xfrm>
          <a:off x="6301617" y="2866164"/>
          <a:ext cx="5479279" cy="409343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050" name="Picture 2"/>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6022109" y="0"/>
            <a:ext cx="6169891" cy="3208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45119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53925" y="3640508"/>
            <a:ext cx="8697440" cy="2815709"/>
          </a:xfrm>
          <a:solidFill>
            <a:schemeClr val="accent1"/>
          </a:solidFill>
          <a:ln>
            <a:solidFill>
              <a:schemeClr val="accent1"/>
            </a:solidFill>
          </a:ln>
        </p:spPr>
        <p:txBody>
          <a:bodyPr>
            <a:noAutofit/>
          </a:bodyPr>
          <a:lstStyle/>
          <a:p>
            <a:r>
              <a:rPr lang="en-GB" sz="1600" dirty="0">
                <a:solidFill>
                  <a:schemeClr val="tx1"/>
                </a:solidFill>
              </a:rPr>
              <a:t>Most research is based on the probably incorrect assumption that individuals passively allow themselves to suffer from interference.</a:t>
            </a:r>
          </a:p>
          <a:p>
            <a:endParaRPr lang="en-GB" sz="1100" dirty="0">
              <a:solidFill>
                <a:schemeClr val="tx1"/>
              </a:solidFill>
            </a:endParaRPr>
          </a:p>
          <a:p>
            <a:r>
              <a:rPr lang="en-GB" sz="1600" dirty="0">
                <a:solidFill>
                  <a:schemeClr val="tx1"/>
                </a:solidFill>
              </a:rPr>
              <a:t>Kane and Engle (2000) found that individuals with high </a:t>
            </a:r>
            <a:r>
              <a:rPr lang="en-GB" sz="1600" dirty="0" err="1">
                <a:solidFill>
                  <a:schemeClr val="tx1"/>
                </a:solidFill>
              </a:rPr>
              <a:t>attentional</a:t>
            </a:r>
            <a:r>
              <a:rPr lang="en-GB" sz="1600" dirty="0">
                <a:solidFill>
                  <a:schemeClr val="tx1"/>
                </a:solidFill>
              </a:rPr>
              <a:t> or working-memory capacity would be better able to resist proactive interference unless they were performing an </a:t>
            </a:r>
            <a:r>
              <a:rPr lang="en-GB" sz="1600" dirty="0" err="1">
                <a:solidFill>
                  <a:schemeClr val="tx1"/>
                </a:solidFill>
              </a:rPr>
              <a:t>attentionally</a:t>
            </a:r>
            <a:r>
              <a:rPr lang="en-GB" sz="1600" dirty="0">
                <a:solidFill>
                  <a:schemeClr val="tx1"/>
                </a:solidFill>
              </a:rPr>
              <a:t> demanding task at the same time as the learning task.</a:t>
            </a:r>
          </a:p>
          <a:p>
            <a:endParaRPr lang="en-GB" sz="1100" dirty="0">
              <a:solidFill>
                <a:schemeClr val="tx1"/>
              </a:solidFill>
            </a:endParaRPr>
          </a:p>
          <a:p>
            <a:r>
              <a:rPr lang="en-GB" sz="1600" dirty="0">
                <a:solidFill>
                  <a:schemeClr val="tx1"/>
                </a:solidFill>
              </a:rPr>
              <a:t>Anderson (2003) argued for the role of control mechanisms, which allow us to select certain memories whilst inhibiting others. </a:t>
            </a:r>
          </a:p>
          <a:p>
            <a:endParaRPr lang="en-GB" sz="1600" dirty="0"/>
          </a:p>
          <a:p>
            <a:endParaRPr lang="en-GB" sz="1500" dirty="0"/>
          </a:p>
        </p:txBody>
      </p:sp>
      <p:sp>
        <p:nvSpPr>
          <p:cNvPr id="4" name="Title 1"/>
          <p:cNvSpPr>
            <a:spLocks noGrp="1"/>
          </p:cNvSpPr>
          <p:nvPr>
            <p:ph type="title"/>
          </p:nvPr>
        </p:nvSpPr>
        <p:spPr>
          <a:xfrm>
            <a:off x="707656" y="164538"/>
            <a:ext cx="9366325" cy="1143000"/>
          </a:xfrm>
        </p:spPr>
        <p:txBody>
          <a:bodyPr>
            <a:normAutofit/>
          </a:bodyPr>
          <a:lstStyle/>
          <a:p>
            <a:r>
              <a:rPr lang="en-GB" sz="3600" dirty="0"/>
              <a:t>INTERFERENCE THEORY</a:t>
            </a:r>
          </a:p>
        </p:txBody>
      </p:sp>
      <p:graphicFrame>
        <p:nvGraphicFramePr>
          <p:cNvPr id="6" name="Diagram 5"/>
          <p:cNvGraphicFramePr/>
          <p:nvPr>
            <p:extLst>
              <p:ext uri="{D42A27DB-BD31-4B8C-83A1-F6EECF244321}">
                <p14:modId xmlns:p14="http://schemas.microsoft.com/office/powerpoint/2010/main" val="2454471984"/>
              </p:ext>
            </p:extLst>
          </p:nvPr>
        </p:nvGraphicFramePr>
        <p:xfrm>
          <a:off x="800099" y="1565030"/>
          <a:ext cx="2031025" cy="4739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4134601183"/>
              </p:ext>
            </p:extLst>
          </p:nvPr>
        </p:nvGraphicFramePr>
        <p:xfrm>
          <a:off x="2822331" y="572569"/>
          <a:ext cx="8554915" cy="411475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Rectangle 1"/>
          <p:cNvSpPr/>
          <p:nvPr/>
        </p:nvSpPr>
        <p:spPr>
          <a:xfrm>
            <a:off x="5842979" y="515240"/>
            <a:ext cx="5669375" cy="1200329"/>
          </a:xfrm>
          <a:prstGeom prst="rect">
            <a:avLst/>
          </a:prstGeom>
          <a:solidFill>
            <a:schemeClr val="accent1"/>
          </a:solidFill>
        </p:spPr>
        <p:txBody>
          <a:bodyPr wrap="square">
            <a:spAutoFit/>
          </a:bodyPr>
          <a:lstStyle/>
          <a:p>
            <a:pPr lvl="1">
              <a:lnSpc>
                <a:spcPct val="90000"/>
              </a:lnSpc>
              <a:defRPr/>
            </a:pPr>
            <a:r>
              <a:rPr lang="en-US" sz="1600" dirty="0">
                <a:latin typeface="Comic Sans MS" pitchFamily="66" charset="0"/>
              </a:rPr>
              <a:t>Interference is stronger when material is similar. </a:t>
            </a:r>
            <a:r>
              <a:rPr lang="en-GB" sz="1600" dirty="0">
                <a:latin typeface="Comic Sans MS" pitchFamily="66" charset="0"/>
              </a:rPr>
              <a:t>for example: confusing old and new telephone numbers.  Chandler (1989) stated that students who study similar subjects at the same time often experience interference</a:t>
            </a:r>
            <a:r>
              <a:rPr lang="en-GB" sz="1600" dirty="0"/>
              <a:t>.</a:t>
            </a:r>
            <a:endParaRPr lang="en-US" sz="1400" dirty="0">
              <a:latin typeface="Comic Sans MS" pitchFamily="66" charset="0"/>
            </a:endParaRPr>
          </a:p>
        </p:txBody>
      </p:sp>
    </p:spTree>
    <p:extLst>
      <p:ext uri="{BB962C8B-B14F-4D97-AF65-F5344CB8AC3E}">
        <p14:creationId xmlns:p14="http://schemas.microsoft.com/office/powerpoint/2010/main" val="3889398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2217" y="608920"/>
            <a:ext cx="9366325" cy="1143000"/>
          </a:xfrm>
        </p:spPr>
        <p:txBody>
          <a:bodyPr>
            <a:normAutofit fontScale="90000"/>
          </a:bodyPr>
          <a:lstStyle/>
          <a:p>
            <a:r>
              <a:rPr lang="en-GB" dirty="0"/>
              <a:t>Evaluation</a:t>
            </a:r>
            <a:br>
              <a:rPr lang="en-GB" dirty="0"/>
            </a:br>
            <a:endParaRPr lang="en-GB" dirty="0"/>
          </a:p>
        </p:txBody>
      </p:sp>
      <p:sp>
        <p:nvSpPr>
          <p:cNvPr id="3" name="Content Placeholder 2"/>
          <p:cNvSpPr>
            <a:spLocks noGrp="1"/>
          </p:cNvSpPr>
          <p:nvPr>
            <p:ph idx="1"/>
          </p:nvPr>
        </p:nvSpPr>
        <p:spPr>
          <a:xfrm>
            <a:off x="3450862" y="3203871"/>
            <a:ext cx="7633034" cy="2761094"/>
          </a:xfrm>
          <a:solidFill>
            <a:schemeClr val="accent2">
              <a:lumMod val="40000"/>
              <a:lumOff val="60000"/>
            </a:schemeClr>
          </a:solidFill>
          <a:ln>
            <a:solidFill>
              <a:schemeClr val="accent1"/>
            </a:solidFill>
          </a:ln>
        </p:spPr>
        <p:txBody>
          <a:bodyPr>
            <a:normAutofit/>
          </a:bodyPr>
          <a:lstStyle/>
          <a:p>
            <a:pPr marL="68580" indent="0">
              <a:buNone/>
            </a:pPr>
            <a:r>
              <a:rPr lang="en-GB" sz="2000" dirty="0"/>
              <a:t>Few studies of processes used to minimise interference.</a:t>
            </a:r>
          </a:p>
          <a:p>
            <a:pPr marL="68580" indent="0">
              <a:buNone/>
            </a:pPr>
            <a:r>
              <a:rPr lang="en-GB" sz="2000" dirty="0"/>
              <a:t>The theory largely ignores the role of inhibitory processes.</a:t>
            </a:r>
          </a:p>
          <a:p>
            <a:pPr marL="68580" indent="0">
              <a:buNone/>
            </a:pPr>
            <a:r>
              <a:rPr lang="en-GB" sz="2000" dirty="0"/>
              <a:t>Implicit memory information is lacking.</a:t>
            </a:r>
          </a:p>
          <a:p>
            <a:pPr marL="68580" indent="0">
              <a:buNone/>
            </a:pPr>
            <a:r>
              <a:rPr lang="en-GB" sz="2000" dirty="0"/>
              <a:t>Special (non-real-life) conditions are needed to see substantial interference.</a:t>
            </a:r>
          </a:p>
          <a:p>
            <a:pPr marL="68580" indent="0">
              <a:buNone/>
            </a:pPr>
            <a:r>
              <a:rPr lang="en-GB" sz="2000" dirty="0"/>
              <a:t>Associations learned outside the lab seem less liable to interference than those learned inside.</a:t>
            </a:r>
          </a:p>
          <a:p>
            <a:endParaRPr lang="en-GB" sz="2000" dirty="0"/>
          </a:p>
        </p:txBody>
      </p:sp>
      <p:graphicFrame>
        <p:nvGraphicFramePr>
          <p:cNvPr id="5" name="Diagram 4"/>
          <p:cNvGraphicFramePr/>
          <p:nvPr>
            <p:extLst>
              <p:ext uri="{D42A27DB-BD31-4B8C-83A1-F6EECF244321}">
                <p14:modId xmlns:p14="http://schemas.microsoft.com/office/powerpoint/2010/main" val="2563032508"/>
              </p:ext>
            </p:extLst>
          </p:nvPr>
        </p:nvGraphicFramePr>
        <p:xfrm>
          <a:off x="1136591" y="1338507"/>
          <a:ext cx="9896029" cy="10714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p:cNvGraphicFramePr/>
          <p:nvPr>
            <p:extLst>
              <p:ext uri="{D42A27DB-BD31-4B8C-83A1-F6EECF244321}">
                <p14:modId xmlns:p14="http://schemas.microsoft.com/office/powerpoint/2010/main" val="208983808"/>
              </p:ext>
            </p:extLst>
          </p:nvPr>
        </p:nvGraphicFramePr>
        <p:xfrm>
          <a:off x="1118743" y="2735035"/>
          <a:ext cx="2205571" cy="33666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9" name="Diagram 8"/>
          <p:cNvGraphicFramePr/>
          <p:nvPr>
            <p:extLst>
              <p:ext uri="{D42A27DB-BD31-4B8C-83A1-F6EECF244321}">
                <p14:modId xmlns:p14="http://schemas.microsoft.com/office/powerpoint/2010/main" val="2160251846"/>
              </p:ext>
            </p:extLst>
          </p:nvPr>
        </p:nvGraphicFramePr>
        <p:xfrm>
          <a:off x="3597780" y="2536751"/>
          <a:ext cx="6208994" cy="46166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170824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68" y="1222244"/>
            <a:ext cx="9366325" cy="1143000"/>
          </a:xfrm>
        </p:spPr>
        <p:txBody>
          <a:bodyPr>
            <a:noAutofit/>
          </a:bodyPr>
          <a:lstStyle/>
          <a:p>
            <a:r>
              <a:rPr lang="en-GB" sz="3200" dirty="0"/>
              <a:t>CUE-DEPENDENT FORGETTING: ENCODING SPECIFICITY PRINCIPLE</a:t>
            </a:r>
            <a:br>
              <a:rPr lang="en-GB" sz="3200" dirty="0"/>
            </a:br>
            <a:endParaRPr lang="en-GB" sz="3200" dirty="0"/>
          </a:p>
        </p:txBody>
      </p:sp>
      <p:sp>
        <p:nvSpPr>
          <p:cNvPr id="3" name="Content Placeholder 2"/>
          <p:cNvSpPr>
            <a:spLocks noGrp="1"/>
          </p:cNvSpPr>
          <p:nvPr>
            <p:ph idx="1"/>
          </p:nvPr>
        </p:nvSpPr>
        <p:spPr>
          <a:xfrm>
            <a:off x="6715845" y="3222311"/>
            <a:ext cx="4701336" cy="2832575"/>
          </a:xfrm>
          <a:solidFill>
            <a:schemeClr val="accent4">
              <a:lumMod val="40000"/>
              <a:lumOff val="60000"/>
            </a:schemeClr>
          </a:solidFill>
        </p:spPr>
        <p:txBody>
          <a:bodyPr>
            <a:normAutofit fontScale="77500" lnSpcReduction="20000"/>
          </a:bodyPr>
          <a:lstStyle/>
          <a:p>
            <a:pPr marL="68580" indent="0">
              <a:buNone/>
            </a:pPr>
            <a:r>
              <a:rPr lang="en-GB" dirty="0"/>
              <a:t>The notion that there should be less forgetting when the mood state at retrieval matches that at learning is called mood-state-dependent memory.</a:t>
            </a:r>
          </a:p>
          <a:p>
            <a:pPr marL="68580" indent="0">
              <a:buNone/>
            </a:pPr>
            <a:r>
              <a:rPr lang="en-GB" dirty="0" err="1"/>
              <a:t>Ucros</a:t>
            </a:r>
            <a:r>
              <a:rPr lang="en-GB" dirty="0"/>
              <a:t> (1989) reviewed studies and concluded there was reasonable evidence for this.</a:t>
            </a:r>
          </a:p>
          <a:p>
            <a:pPr marL="68580" indent="0">
              <a:buNone/>
            </a:pPr>
            <a:r>
              <a:rPr lang="en-GB" dirty="0" err="1"/>
              <a:t>Kenealy</a:t>
            </a:r>
            <a:r>
              <a:rPr lang="en-GB" dirty="0"/>
              <a:t> (1997) found that mood state affects memory when no other powerful retrieval cues are available.</a:t>
            </a:r>
          </a:p>
          <a:p>
            <a:endParaRPr lang="en-GB" dirty="0"/>
          </a:p>
        </p:txBody>
      </p:sp>
      <p:sp>
        <p:nvSpPr>
          <p:cNvPr id="4" name="Rectangle 3"/>
          <p:cNvSpPr/>
          <p:nvPr/>
        </p:nvSpPr>
        <p:spPr>
          <a:xfrm>
            <a:off x="1163493" y="2269234"/>
            <a:ext cx="5096630" cy="3785652"/>
          </a:xfrm>
          <a:prstGeom prst="rect">
            <a:avLst/>
          </a:prstGeom>
          <a:solidFill>
            <a:schemeClr val="accent2">
              <a:lumMod val="20000"/>
              <a:lumOff val="80000"/>
            </a:schemeClr>
          </a:solidFill>
          <a:ln>
            <a:solidFill>
              <a:schemeClr val="accent1"/>
            </a:solidFill>
          </a:ln>
        </p:spPr>
        <p:txBody>
          <a:bodyPr wrap="square">
            <a:spAutoFit/>
          </a:bodyPr>
          <a:lstStyle/>
          <a:p>
            <a:pPr marL="68580" lvl="0">
              <a:spcBef>
                <a:spcPct val="20000"/>
              </a:spcBef>
              <a:buClr>
                <a:srgbClr val="94C600"/>
              </a:buClr>
              <a:buSzPct val="76000"/>
            </a:pPr>
            <a:r>
              <a:rPr lang="en-GB" sz="2400" dirty="0" err="1">
                <a:solidFill>
                  <a:srgbClr val="3E3D2D"/>
                </a:solidFill>
              </a:rPr>
              <a:t>Tulving</a:t>
            </a:r>
            <a:r>
              <a:rPr lang="en-GB" sz="2400" dirty="0">
                <a:solidFill>
                  <a:srgbClr val="3E3D2D"/>
                </a:solidFill>
              </a:rPr>
              <a:t> (1974): Two major reasons for forgetting:</a:t>
            </a:r>
          </a:p>
          <a:p>
            <a:pPr marL="342900" lvl="0" indent="-274320">
              <a:spcBef>
                <a:spcPct val="20000"/>
              </a:spcBef>
              <a:buClr>
                <a:srgbClr val="94C600"/>
              </a:buClr>
              <a:buSzPct val="76000"/>
              <a:buFont typeface="Wingdings 2" pitchFamily="18" charset="2"/>
              <a:buChar char=""/>
            </a:pPr>
            <a:endParaRPr lang="en-GB" sz="1600" dirty="0">
              <a:solidFill>
                <a:srgbClr val="3E3D2D"/>
              </a:solidFill>
            </a:endParaRPr>
          </a:p>
          <a:p>
            <a:pPr marL="68580" lvl="0">
              <a:spcBef>
                <a:spcPct val="20000"/>
              </a:spcBef>
              <a:buClr>
                <a:srgbClr val="94C600"/>
              </a:buClr>
              <a:buSzPct val="76000"/>
            </a:pPr>
            <a:r>
              <a:rPr lang="en-GB" sz="2400" dirty="0">
                <a:solidFill>
                  <a:srgbClr val="3E3D2D"/>
                </a:solidFill>
              </a:rPr>
              <a:t>Trace-dependent forgetting—information no longer stored in memory.</a:t>
            </a:r>
          </a:p>
          <a:p>
            <a:pPr marL="68580" lvl="0">
              <a:spcBef>
                <a:spcPct val="20000"/>
              </a:spcBef>
              <a:buClr>
                <a:srgbClr val="94C600"/>
              </a:buClr>
              <a:buSzPct val="76000"/>
            </a:pPr>
            <a:endParaRPr lang="en-GB" sz="1600" dirty="0">
              <a:solidFill>
                <a:srgbClr val="3E3D2D"/>
              </a:solidFill>
            </a:endParaRPr>
          </a:p>
          <a:p>
            <a:pPr marL="68580" lvl="0">
              <a:spcBef>
                <a:spcPct val="20000"/>
              </a:spcBef>
              <a:buClr>
                <a:srgbClr val="94C600"/>
              </a:buClr>
              <a:buSzPct val="76000"/>
            </a:pPr>
            <a:r>
              <a:rPr lang="en-GB" sz="2400" dirty="0">
                <a:solidFill>
                  <a:srgbClr val="3E3D2D"/>
                </a:solidFill>
              </a:rPr>
              <a:t>Cue-dependent forgetting—information in memory cannot be accessed.</a:t>
            </a:r>
          </a:p>
        </p:txBody>
      </p:sp>
      <p:graphicFrame>
        <p:nvGraphicFramePr>
          <p:cNvPr id="8" name="Diagram 7"/>
          <p:cNvGraphicFramePr/>
          <p:nvPr>
            <p:extLst>
              <p:ext uri="{D42A27DB-BD31-4B8C-83A1-F6EECF244321}">
                <p14:modId xmlns:p14="http://schemas.microsoft.com/office/powerpoint/2010/main" val="1498675173"/>
              </p:ext>
            </p:extLst>
          </p:nvPr>
        </p:nvGraphicFramePr>
        <p:xfrm>
          <a:off x="6613543" y="1529604"/>
          <a:ext cx="4774222" cy="1479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01871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8372" y="579092"/>
            <a:ext cx="9366325" cy="1143000"/>
          </a:xfrm>
        </p:spPr>
        <p:txBody>
          <a:bodyPr>
            <a:normAutofit/>
          </a:bodyPr>
          <a:lstStyle/>
          <a:p>
            <a:r>
              <a:rPr lang="en-GB" sz="3200" dirty="0"/>
              <a:t>Encoding specificity principle </a:t>
            </a:r>
            <a:r>
              <a:rPr lang="en-GB" sz="1800" dirty="0">
                <a:solidFill>
                  <a:srgbClr val="3E3D2D"/>
                </a:solidFill>
              </a:rPr>
              <a:t>(Wiseman &amp; </a:t>
            </a:r>
            <a:r>
              <a:rPr lang="en-GB" sz="1800" dirty="0" err="1">
                <a:solidFill>
                  <a:srgbClr val="3E3D2D"/>
                </a:solidFill>
              </a:rPr>
              <a:t>Tulving</a:t>
            </a:r>
            <a:r>
              <a:rPr lang="en-GB" sz="1800" dirty="0">
                <a:solidFill>
                  <a:srgbClr val="3E3D2D"/>
                </a:solidFill>
              </a:rPr>
              <a:t>, 1976) </a:t>
            </a:r>
            <a:br>
              <a:rPr lang="en-GB" sz="3200" dirty="0"/>
            </a:br>
            <a:endParaRPr lang="en-GB" sz="32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1059845"/>
              </p:ext>
            </p:extLst>
          </p:nvPr>
        </p:nvGraphicFramePr>
        <p:xfrm>
          <a:off x="3657601" y="461474"/>
          <a:ext cx="7238286" cy="33631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1793308144"/>
              </p:ext>
            </p:extLst>
          </p:nvPr>
        </p:nvGraphicFramePr>
        <p:xfrm>
          <a:off x="877503" y="1758297"/>
          <a:ext cx="2393236" cy="415498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Rectangle 2"/>
          <p:cNvSpPr txBox="1">
            <a:spLocks noChangeArrowheads="1"/>
          </p:cNvSpPr>
          <p:nvPr/>
        </p:nvSpPr>
        <p:spPr>
          <a:xfrm>
            <a:off x="4668715" y="3135510"/>
            <a:ext cx="8868532" cy="463888"/>
          </a:xfrm>
          <a:prstGeom prst="rect">
            <a:avLst/>
          </a:prstGeom>
        </p:spPr>
        <p:txBody>
          <a:bodyPr vert="horz" lIns="91440" tIns="45720" rIns="91440" bIns="45720" rtlCol="0" anchor="b">
            <a:normAutofit fontScale="70000" lnSpcReduction="20000"/>
          </a:bodyPr>
          <a:lst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Mood-state-dependent Memory</a:t>
            </a:r>
          </a:p>
        </p:txBody>
      </p:sp>
      <p:pic>
        <p:nvPicPr>
          <p:cNvPr id="8" name="Picture 4"/>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420207" y="3734727"/>
            <a:ext cx="3434862" cy="18659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5"/>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693269" y="3734726"/>
            <a:ext cx="3433355" cy="18659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10" name="Group 9"/>
          <p:cNvGrpSpPr/>
          <p:nvPr/>
        </p:nvGrpSpPr>
        <p:grpSpPr>
          <a:xfrm>
            <a:off x="0" y="5757955"/>
            <a:ext cx="12192000" cy="1100045"/>
            <a:chOff x="0" y="32661"/>
            <a:chExt cx="10554055" cy="1356029"/>
          </a:xfrm>
        </p:grpSpPr>
        <p:sp>
          <p:nvSpPr>
            <p:cNvPr id="11" name="Rounded Rectangle 10"/>
            <p:cNvSpPr/>
            <p:nvPr/>
          </p:nvSpPr>
          <p:spPr>
            <a:xfrm>
              <a:off x="0" y="32661"/>
              <a:ext cx="10554055" cy="1356029"/>
            </a:xfrm>
            <a:prstGeom prst="roundRect">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sp>
        <p:sp>
          <p:nvSpPr>
            <p:cNvPr id="12" name="Rounded Rectangle 4"/>
            <p:cNvSpPr/>
            <p:nvPr/>
          </p:nvSpPr>
          <p:spPr>
            <a:xfrm>
              <a:off x="66196" y="98857"/>
              <a:ext cx="10421663" cy="1223637"/>
            </a:xfrm>
            <a:prstGeom prst="rect">
              <a:avLst/>
            </a:prstGeom>
            <a:solidFill>
              <a:schemeClr val="accent6">
                <a:lumMod val="75000"/>
              </a:schemeClr>
            </a:solidFill>
          </p:spPr>
          <p:style>
            <a:lnRef idx="0">
              <a:scrgbClr r="0" g="0" b="0"/>
            </a:lnRef>
            <a:fillRef idx="0">
              <a:scrgbClr r="0" g="0" b="0"/>
            </a:fillRef>
            <a:effectRef idx="0">
              <a:scrgbClr r="0" g="0" b="0"/>
            </a:effectRef>
            <a:fontRef idx="minor">
              <a:schemeClr val="lt1"/>
            </a:fontRef>
          </p:style>
          <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GB" sz="1900" kern="1200" dirty="0"/>
                <a:t>Free and cued recall as a function of mood state (happy or sad) at learning and at recall. Based on data in </a:t>
              </a:r>
              <a:r>
                <a:rPr lang="en-GB" sz="1900" kern="1200" dirty="0" err="1"/>
                <a:t>Kenealy</a:t>
              </a:r>
              <a:r>
                <a:rPr lang="en-GB" sz="1900" kern="1200" dirty="0"/>
                <a:t> (1997). Effect present for free recall but not cued recall.  Shows that mood state effects memory particularly when no other powerful retrieval cues are available.</a:t>
              </a:r>
            </a:p>
          </p:txBody>
        </p:sp>
      </p:grpSp>
    </p:spTree>
    <p:extLst>
      <p:ext uri="{BB962C8B-B14F-4D97-AF65-F5344CB8AC3E}">
        <p14:creationId xmlns:p14="http://schemas.microsoft.com/office/powerpoint/2010/main" val="512288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391320" y="1027664"/>
          <a:ext cx="9366325" cy="114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81251"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827929" y="1892331"/>
            <a:ext cx="8401051" cy="4533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158814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2574" y="491334"/>
            <a:ext cx="9366325" cy="1143000"/>
          </a:xfrm>
        </p:spPr>
        <p:txBody>
          <a:bodyPr>
            <a:normAutofit fontScale="90000"/>
          </a:bodyPr>
          <a:lstStyle/>
          <a:p>
            <a:r>
              <a:rPr lang="en-GB" dirty="0"/>
              <a:t>Evaluation</a:t>
            </a:r>
            <a:br>
              <a:rPr lang="en-GB" dirty="0"/>
            </a:br>
            <a:endParaRPr lang="en-GB" dirty="0"/>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4288291263"/>
              </p:ext>
            </p:extLst>
          </p:nvPr>
        </p:nvGraphicFramePr>
        <p:xfrm>
          <a:off x="3903291" y="4307080"/>
          <a:ext cx="7913966" cy="21493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2336970713"/>
              </p:ext>
            </p:extLst>
          </p:nvPr>
        </p:nvGraphicFramePr>
        <p:xfrm>
          <a:off x="545123" y="1433146"/>
          <a:ext cx="10805745" cy="277908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p:cNvGraphicFramePr/>
          <p:nvPr>
            <p:extLst>
              <p:ext uri="{D42A27DB-BD31-4B8C-83A1-F6EECF244321}">
                <p14:modId xmlns:p14="http://schemas.microsoft.com/office/powerpoint/2010/main" val="130265962"/>
              </p:ext>
            </p:extLst>
          </p:nvPr>
        </p:nvGraphicFramePr>
        <p:xfrm>
          <a:off x="1318037" y="4379293"/>
          <a:ext cx="2691911" cy="1938992"/>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3913930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7658" y="514356"/>
            <a:ext cx="9366325" cy="1143000"/>
          </a:xfrm>
        </p:spPr>
        <p:txBody>
          <a:bodyPr>
            <a:normAutofit fontScale="90000"/>
          </a:bodyPr>
          <a:lstStyle/>
          <a:p>
            <a:r>
              <a:rPr lang="en-GB" dirty="0"/>
              <a:t>REPRESSION</a:t>
            </a:r>
            <a:br>
              <a:rPr lang="en-GB" dirty="0"/>
            </a:br>
            <a:endParaRPr lang="en-GB" dirty="0"/>
          </a:p>
        </p:txBody>
      </p:sp>
      <p:sp>
        <p:nvSpPr>
          <p:cNvPr id="3" name="Content Placeholder 2"/>
          <p:cNvSpPr>
            <a:spLocks noGrp="1"/>
          </p:cNvSpPr>
          <p:nvPr>
            <p:ph idx="1"/>
          </p:nvPr>
        </p:nvSpPr>
        <p:spPr>
          <a:xfrm>
            <a:off x="5550265" y="2029744"/>
            <a:ext cx="5809395" cy="4476564"/>
          </a:xfrm>
          <a:solidFill>
            <a:schemeClr val="bg2">
              <a:lumMod val="20000"/>
              <a:lumOff val="80000"/>
            </a:schemeClr>
          </a:solidFill>
          <a:ln>
            <a:solidFill>
              <a:schemeClr val="accent1"/>
            </a:solidFill>
          </a:ln>
        </p:spPr>
        <p:txBody>
          <a:bodyPr>
            <a:noAutofit/>
          </a:bodyPr>
          <a:lstStyle/>
          <a:p>
            <a:r>
              <a:rPr lang="en-GB" sz="1600" dirty="0"/>
              <a:t>Andrews et al. (1999) looked at reports of recovered memories from 236 therapy patients.</a:t>
            </a:r>
          </a:p>
          <a:p>
            <a:r>
              <a:rPr lang="en-GB" sz="1600" dirty="0"/>
              <a:t>41% reported corroborative evidence.</a:t>
            </a:r>
          </a:p>
          <a:p>
            <a:r>
              <a:rPr lang="en-GB" sz="1600" dirty="0"/>
              <a:t>Only 28% claimed that the trigger for the first recovered memory occurred during a therapeutic session.</a:t>
            </a:r>
          </a:p>
          <a:p>
            <a:r>
              <a:rPr lang="en-GB" sz="1600" dirty="0"/>
              <a:t>Some patients have admitted reporting false memories (e.g. </a:t>
            </a:r>
            <a:r>
              <a:rPr lang="en-GB" sz="1600" dirty="0" err="1"/>
              <a:t>Lief</a:t>
            </a:r>
            <a:r>
              <a:rPr lang="en-GB" sz="1600" dirty="0"/>
              <a:t> &amp; </a:t>
            </a:r>
            <a:r>
              <a:rPr lang="en-GB" sz="1600" dirty="0" err="1"/>
              <a:t>Fetkewicz</a:t>
            </a:r>
            <a:r>
              <a:rPr lang="en-GB" sz="1600" dirty="0"/>
              <a:t>, 1995).</a:t>
            </a:r>
          </a:p>
          <a:p>
            <a:r>
              <a:rPr lang="en-GB" sz="1600" dirty="0"/>
              <a:t>People can be misled into believing the existence of events that didn't happen.</a:t>
            </a:r>
          </a:p>
          <a:p>
            <a:r>
              <a:rPr lang="en-GB" sz="1600" dirty="0" err="1"/>
              <a:t>Ceci</a:t>
            </a:r>
            <a:r>
              <a:rPr lang="en-GB" sz="1600" dirty="0"/>
              <a:t> (1995) showed that preschool children found it hard to distinguish between real and fictitious events.</a:t>
            </a:r>
          </a:p>
          <a:p>
            <a:r>
              <a:rPr lang="en-GB" sz="1600" dirty="0"/>
              <a:t>Clancy et al.'s (2000) study supported a hypothesis that women who report recovered memories of sexual abuse are more prone than others to develop certain types of illusory memories.</a:t>
            </a:r>
          </a:p>
          <a:p>
            <a:pPr marL="68580" indent="0">
              <a:buNone/>
            </a:pPr>
            <a:endParaRPr lang="en-GB" sz="1600" dirty="0"/>
          </a:p>
        </p:txBody>
      </p:sp>
      <p:sp>
        <p:nvSpPr>
          <p:cNvPr id="4" name="Rectangle 3"/>
          <p:cNvSpPr/>
          <p:nvPr/>
        </p:nvSpPr>
        <p:spPr>
          <a:xfrm>
            <a:off x="1011114" y="1685928"/>
            <a:ext cx="2300044" cy="4093428"/>
          </a:xfrm>
          <a:prstGeom prst="rect">
            <a:avLst/>
          </a:prstGeom>
        </p:spPr>
        <p:txBody>
          <a:bodyPr wrap="square">
            <a:spAutoFit/>
          </a:bodyPr>
          <a:lstStyle/>
          <a:p>
            <a:pPr marL="68580" lvl="0">
              <a:spcBef>
                <a:spcPct val="20000"/>
              </a:spcBef>
              <a:buClr>
                <a:srgbClr val="94C600"/>
              </a:buClr>
              <a:buSzPct val="76000"/>
            </a:pPr>
            <a:r>
              <a:rPr lang="en-GB" sz="2000" dirty="0">
                <a:solidFill>
                  <a:srgbClr val="3E3D2D"/>
                </a:solidFill>
              </a:rPr>
              <a:t>Freud (1915, 1943) argued that very threatening or anxiety-provoking material is often unable to gain access to conscious awareness—he called this repression.</a:t>
            </a:r>
          </a:p>
        </p:txBody>
      </p:sp>
      <p:graphicFrame>
        <p:nvGraphicFramePr>
          <p:cNvPr id="6" name="Diagram 5"/>
          <p:cNvGraphicFramePr/>
          <p:nvPr>
            <p:extLst>
              <p:ext uri="{D42A27DB-BD31-4B8C-83A1-F6EECF244321}">
                <p14:modId xmlns:p14="http://schemas.microsoft.com/office/powerpoint/2010/main" val="3253207218"/>
              </p:ext>
            </p:extLst>
          </p:nvPr>
        </p:nvGraphicFramePr>
        <p:xfrm>
          <a:off x="3311158" y="1116623"/>
          <a:ext cx="8171595" cy="9524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p:cNvGraphicFramePr/>
          <p:nvPr>
            <p:extLst>
              <p:ext uri="{D42A27DB-BD31-4B8C-83A1-F6EECF244321}">
                <p14:modId xmlns:p14="http://schemas.microsoft.com/office/powerpoint/2010/main" val="3627384202"/>
              </p:ext>
            </p:extLst>
          </p:nvPr>
        </p:nvGraphicFramePr>
        <p:xfrm>
          <a:off x="3311158" y="2338753"/>
          <a:ext cx="6224954" cy="38862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0035685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Evaluation</a:t>
            </a:r>
            <a:br>
              <a:rPr lang="en-GB" dirty="0"/>
            </a:b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654021850"/>
              </p:ext>
            </p:extLst>
          </p:nvPr>
        </p:nvGraphicFramePr>
        <p:xfrm>
          <a:off x="1391323" y="1136591"/>
          <a:ext cx="9036423" cy="46960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Rectangle 3"/>
          <p:cNvSpPr/>
          <p:nvPr/>
        </p:nvSpPr>
        <p:spPr>
          <a:xfrm>
            <a:off x="1247686" y="5985768"/>
            <a:ext cx="7674123" cy="369332"/>
          </a:xfrm>
          <a:prstGeom prst="rect">
            <a:avLst/>
          </a:prstGeom>
        </p:spPr>
        <p:txBody>
          <a:bodyPr wrap="square">
            <a:spAutoFit/>
          </a:bodyPr>
          <a:lstStyle/>
          <a:p>
            <a:r>
              <a:rPr lang="en-GB" dirty="0">
                <a:hlinkClick r:id="rId7"/>
              </a:rPr>
              <a:t>http://www.jimhopper.com/child-abuse/recovered-memories/</a:t>
            </a:r>
            <a:r>
              <a:rPr lang="en-GB" dirty="0"/>
              <a:t> </a:t>
            </a:r>
          </a:p>
        </p:txBody>
      </p:sp>
    </p:spTree>
    <p:extLst>
      <p:ext uri="{BB962C8B-B14F-4D97-AF65-F5344CB8AC3E}">
        <p14:creationId xmlns:p14="http://schemas.microsoft.com/office/powerpoint/2010/main" val="27570040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3490" name="Object 2"/>
          <p:cNvGraphicFramePr>
            <a:graphicFrameLocks noChangeAspect="1"/>
          </p:cNvGraphicFramePr>
          <p:nvPr>
            <p:extLst>
              <p:ext uri="{D42A27DB-BD31-4B8C-83A1-F6EECF244321}">
                <p14:modId xmlns:p14="http://schemas.microsoft.com/office/powerpoint/2010/main" val="4283614157"/>
              </p:ext>
            </p:extLst>
          </p:nvPr>
        </p:nvGraphicFramePr>
        <p:xfrm>
          <a:off x="3115542" y="304800"/>
          <a:ext cx="7427383" cy="6553200"/>
        </p:xfrm>
        <a:graphic>
          <a:graphicData uri="http://schemas.openxmlformats.org/presentationml/2006/ole">
            <mc:AlternateContent xmlns:mc="http://schemas.openxmlformats.org/markup-compatibility/2006">
              <mc:Choice xmlns:v="urn:schemas-microsoft-com:vml" Requires="v">
                <p:oleObj name="Document" r:id="rId2" imgW="7490453" imgH="8791355" progId="Word.Document.8">
                  <p:embed/>
                </p:oleObj>
              </mc:Choice>
              <mc:Fallback>
                <p:oleObj name="Document" r:id="rId2" imgW="7490453" imgH="8791355" progId="Word.Document.8">
                  <p:embed/>
                  <p:pic>
                    <p:nvPicPr>
                      <p:cNvPr id="0" name=""/>
                      <p:cNvPicPr>
                        <a:picLocks noChangeAspect="1" noChangeArrowheads="1"/>
                      </p:cNvPicPr>
                      <p:nvPr/>
                    </p:nvPicPr>
                    <p:blipFill>
                      <a:blip r:embed="rId3"/>
                      <a:srcRect/>
                      <a:stretch>
                        <a:fillRect/>
                      </a:stretch>
                    </p:blipFill>
                    <p:spPr bwMode="auto">
                      <a:xfrm>
                        <a:off x="3115542" y="304800"/>
                        <a:ext cx="7427383" cy="6553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5" name="TextBox 4"/>
          <p:cNvSpPr txBox="1"/>
          <p:nvPr/>
        </p:nvSpPr>
        <p:spPr>
          <a:xfrm>
            <a:off x="267950" y="1848372"/>
            <a:ext cx="2762249" cy="923330"/>
          </a:xfrm>
          <a:prstGeom prst="rect">
            <a:avLst/>
          </a:prstGeom>
          <a:noFill/>
        </p:spPr>
        <p:txBody>
          <a:bodyPr>
            <a:spAutoFit/>
          </a:bodyPr>
          <a:lstStyle/>
          <a:p>
            <a:pPr eaLnBrk="1" hangingPunct="1">
              <a:defRPr/>
            </a:pPr>
            <a:r>
              <a:rPr lang="en-GB" dirty="0">
                <a:effectLst>
                  <a:outerShdw blurRad="38100" dist="38100" dir="2700000" algn="tl">
                    <a:srgbClr val="000000">
                      <a:alpha val="43137"/>
                    </a:srgbClr>
                  </a:outerShdw>
                </a:effectLst>
              </a:rPr>
              <a:t>Examples of how we improve memory</a:t>
            </a:r>
          </a:p>
          <a:p>
            <a:pPr eaLnBrk="1" hangingPunct="1">
              <a:defRPr/>
            </a:pPr>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6522690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Austin</Template>
  <TotalTime>251</TotalTime>
  <Words>2271</Words>
  <Application>Microsoft Office PowerPoint</Application>
  <PresentationFormat>Widescreen</PresentationFormat>
  <Paragraphs>144</Paragraphs>
  <Slides>19</Slides>
  <Notes>4</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19</vt:i4>
      </vt:variant>
    </vt:vector>
  </HeadingPairs>
  <TitlesOfParts>
    <vt:vector size="27" baseType="lpstr">
      <vt:lpstr>Arial</vt:lpstr>
      <vt:lpstr>Arial Black</vt:lpstr>
      <vt:lpstr>Calibri</vt:lpstr>
      <vt:lpstr>Century Gothic</vt:lpstr>
      <vt:lpstr>Comic Sans MS</vt:lpstr>
      <vt:lpstr>Wingdings 2</vt:lpstr>
      <vt:lpstr>Austin</vt:lpstr>
      <vt:lpstr>Document</vt:lpstr>
      <vt:lpstr>PowerPoint Presentation</vt:lpstr>
      <vt:lpstr>Forgetting</vt:lpstr>
      <vt:lpstr>When do we forget?</vt:lpstr>
      <vt:lpstr>Four processes. </vt:lpstr>
      <vt:lpstr>Forgetting</vt:lpstr>
      <vt:lpstr>Trace Decay Theory of Forgetting </vt:lpstr>
      <vt:lpstr>PowerPoint Presentation</vt:lpstr>
      <vt:lpstr>PowerPoint Presentation</vt:lpstr>
      <vt:lpstr>PowerPoint Presentation</vt:lpstr>
      <vt:lpstr>INTERFERENCE THEORY</vt:lpstr>
      <vt:lpstr>INTERFERENCE THEORY</vt:lpstr>
      <vt:lpstr>Evaluation </vt:lpstr>
      <vt:lpstr>CUE-DEPENDENT FORGETTING: ENCODING SPECIFICITY PRINCIPLE </vt:lpstr>
      <vt:lpstr>Encoding specificity principle (Wiseman &amp; Tulving, 1976)  </vt:lpstr>
      <vt:lpstr>PowerPoint Presentation</vt:lpstr>
      <vt:lpstr>Evaluation </vt:lpstr>
      <vt:lpstr>REPRESSION </vt:lpstr>
      <vt:lpstr>Evaluation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Greenway</dc:creator>
  <cp:lastModifiedBy>Stuart Jones</cp:lastModifiedBy>
  <cp:revision>16</cp:revision>
  <dcterms:created xsi:type="dcterms:W3CDTF">2016-09-27T15:11:53Z</dcterms:created>
  <dcterms:modified xsi:type="dcterms:W3CDTF">2021-09-24T14:54:21Z</dcterms:modified>
</cp:coreProperties>
</file>