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7" r:id="rId5"/>
    <p:sldId id="258" r:id="rId6"/>
    <p:sldId id="276" r:id="rId7"/>
    <p:sldId id="278" r:id="rId8"/>
    <p:sldId id="279" r:id="rId9"/>
    <p:sldId id="280" r:id="rId10"/>
    <p:sldId id="281" r:id="rId11"/>
    <p:sldId id="285"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2B76A-4718-45FC-B9D2-31791947E5A6}" v="2" dt="2026-06-21T09:17:40.684"/>
  </p1510:revLst>
</p1510:revInfo>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245" autoAdjust="0"/>
  </p:normalViewPr>
  <p:slideViewPr>
    <p:cSldViewPr snapToGrid="0">
      <p:cViewPr varScale="1">
        <p:scale>
          <a:sx n="63" d="100"/>
          <a:sy n="63" d="100"/>
        </p:scale>
        <p:origin x="1454" y="3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6/21/2026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b="0" dirty="0">
                <a:effectLst/>
                <a:latin typeface="Times New Roman" panose="02020603050405020304" pitchFamily="18" charset="0"/>
                <a:cs typeface="Times New Roman" panose="02020603050405020304" pitchFamily="18" charset="0"/>
              </a:rPr>
              <a:t>Good [morning/afternoon], today I'll discuss why effective communication is vital in health and social care, supported by recent evidence, a practical model, and a real-world example."</a:t>
            </a:r>
          </a:p>
          <a:p>
            <a:endParaRPr lang="en-US" sz="1100"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60C6D3C-9EB0-4F2C-9026-3887D1CDB44E}" type="slidenum">
              <a:rPr lang="en-US" smtClean="0"/>
              <a:t>1</a:t>
            </a:fld>
            <a:endParaRPr lang="en-US" dirty="0"/>
          </a:p>
        </p:txBody>
      </p:sp>
    </p:spTree>
    <p:extLst>
      <p:ext uri="{BB962C8B-B14F-4D97-AF65-F5344CB8AC3E}">
        <p14:creationId xmlns:p14="http://schemas.microsoft.com/office/powerpoint/2010/main" val="1340022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"Here is the structure of my presentation. I will begin by defining effective communication, then discuss why it is important and relevant to health and social care. Next, I will introduce a relevant communication model, share a practical example of its application, and finish with a conclusion and personal action plan. This clear structure will help you follow my key points."</a:t>
            </a:r>
          </a:p>
          <a:p>
            <a:endParaRPr lang="en-US" dirty="0"/>
          </a:p>
        </p:txBody>
      </p:sp>
      <p:sp>
        <p:nvSpPr>
          <p:cNvPr id="4" name="Slide Number Placeholder 3"/>
          <p:cNvSpPr>
            <a:spLocks noGrp="1"/>
          </p:cNvSpPr>
          <p:nvPr>
            <p:ph type="sldNum" sz="quarter" idx="5"/>
          </p:nvPr>
        </p:nvSpPr>
        <p:spPr/>
        <p:txBody>
          <a:bodyPr/>
          <a:lstStyle/>
          <a:p>
            <a:fld id="{060C6D3C-9EB0-4F2C-9026-3887D1CDB44E}" type="slidenum">
              <a:rPr lang="en-US" smtClean="0"/>
              <a:t>2</a:t>
            </a:fld>
            <a:endParaRPr lang="en-US" dirty="0"/>
          </a:p>
        </p:txBody>
      </p:sp>
    </p:spTree>
    <p:extLst>
      <p:ext uri="{BB962C8B-B14F-4D97-AF65-F5344CB8AC3E}">
        <p14:creationId xmlns:p14="http://schemas.microsoft.com/office/powerpoint/2010/main" val="2552259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"Effective communication in health and social care is the clear, respectful, and empathetic exchange of information using verbal, non-verbal, and written methods. It includes active listening, clarity, cultural sensitivity, empathy, and giving constructive feedback. In health and social care settings, it is essential for building trust with service users, collaborating with multidisciplinary teams, and delivering person-</a:t>
            </a:r>
            <a:r>
              <a:rPr lang="en-US" dirty="0" err="1">
                <a:effectLst/>
              </a:rPr>
              <a:t>centred</a:t>
            </a:r>
            <a:r>
              <a:rPr lang="en-US" dirty="0">
                <a:effectLst/>
              </a:rPr>
              <a:t> care. Without it, misunderstandings can compromise patient safety and wellbeing."</a:t>
            </a:r>
          </a:p>
          <a:p>
            <a:endParaRPr lang="en-US" dirty="0"/>
          </a:p>
        </p:txBody>
      </p:sp>
      <p:sp>
        <p:nvSpPr>
          <p:cNvPr id="4" name="Slide Number Placeholder 3"/>
          <p:cNvSpPr>
            <a:spLocks noGrp="1"/>
          </p:cNvSpPr>
          <p:nvPr>
            <p:ph type="sldNum" sz="quarter" idx="5"/>
          </p:nvPr>
        </p:nvSpPr>
        <p:spPr/>
        <p:txBody>
          <a:bodyPr/>
          <a:lstStyle/>
          <a:p>
            <a:fld id="{060C6D3C-9EB0-4F2C-9026-3887D1CDB44E}" type="slidenum">
              <a:rPr lang="en-US" smtClean="0"/>
              <a:t>3</a:t>
            </a:fld>
            <a:endParaRPr lang="en-US" dirty="0"/>
          </a:p>
        </p:txBody>
      </p:sp>
    </p:spTree>
    <p:extLst>
      <p:ext uri="{BB962C8B-B14F-4D97-AF65-F5344CB8AC3E}">
        <p14:creationId xmlns:p14="http://schemas.microsoft.com/office/powerpoint/2010/main" val="236228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"Effective communication is critically important because it directly improves patient outcomes. According to a 2023 rapid review by Sharkiya, quality communication – both verbal and non-verbal – significantly enhances patient-</a:t>
            </a:r>
            <a:r>
              <a:rPr lang="en-US" dirty="0" err="1">
                <a:effectLst/>
              </a:rPr>
              <a:t>centred</a:t>
            </a:r>
            <a:r>
              <a:rPr lang="en-US" dirty="0">
                <a:effectLst/>
              </a:rPr>
              <a:t> outcomes such as satisfaction, adherence to treatment, and overall quality of care, particularly for older patients. Poor communication, on the other hand, is linked to medical errors, increased anxiety, and reduced trust. In high-pressure environments like hospitals and care homes, strong communication skills reduce risks and promote better health results. This evidence clearly shows why this skill is foundational for safe, compassionate care."</a:t>
            </a:r>
          </a:p>
          <a:p>
            <a:endParaRPr lang="en-US" dirty="0"/>
          </a:p>
        </p:txBody>
      </p:sp>
      <p:sp>
        <p:nvSpPr>
          <p:cNvPr id="4" name="Slide Number Placeholder 3"/>
          <p:cNvSpPr>
            <a:spLocks noGrp="1"/>
          </p:cNvSpPr>
          <p:nvPr>
            <p:ph type="sldNum" sz="quarter" idx="5"/>
          </p:nvPr>
        </p:nvSpPr>
        <p:spPr/>
        <p:txBody>
          <a:bodyPr/>
          <a:lstStyle/>
          <a:p>
            <a:fld id="{060C6D3C-9EB0-4F2C-9026-3887D1CDB44E}" type="slidenum">
              <a:rPr lang="en-US" smtClean="0"/>
              <a:t>4</a:t>
            </a:fld>
            <a:endParaRPr lang="en-US" dirty="0"/>
          </a:p>
        </p:txBody>
      </p:sp>
    </p:spTree>
    <p:extLst>
      <p:ext uri="{BB962C8B-B14F-4D97-AF65-F5344CB8AC3E}">
        <p14:creationId xmlns:p14="http://schemas.microsoft.com/office/powerpoint/2010/main" val="611927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AAF31-FBC2-60E9-EC74-672E8A98B1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F51D0A-4CBD-28E6-CCD3-509172CB59E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EE88AE-363F-F1D4-1A24-8873F63A088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"Effective communication is highly relevant to professional practice in health and social care. It supports multidisciplinary teamwork, ensures informed consent, helps address diverse needs (such as language barriers or cognitive impairments), and aligns with person-</a:t>
            </a:r>
            <a:r>
              <a:rPr lang="en-US" dirty="0" err="1">
                <a:effectLst/>
              </a:rPr>
              <a:t>centred</a:t>
            </a:r>
            <a:r>
              <a:rPr lang="en-US" dirty="0">
                <a:effectLst/>
              </a:rPr>
              <a:t> care principles. For employability, employers in this sector </a:t>
            </a:r>
            <a:r>
              <a:rPr lang="en-US" dirty="0" err="1">
                <a:effectLst/>
              </a:rPr>
              <a:t>prioritise</a:t>
            </a:r>
            <a:r>
              <a:rPr lang="en-US" dirty="0">
                <a:effectLst/>
              </a:rPr>
              <a:t> this skill because it demonstrates personal responsibility and the ability to build therapeutic relationships. Developing this strength directly supports my readiness for roles such as a care assistant or support worker and contributes to my personal advancement goals in this field."</a:t>
            </a:r>
          </a:p>
          <a:p>
            <a:endParaRPr lang="en-US" dirty="0"/>
          </a:p>
        </p:txBody>
      </p:sp>
      <p:sp>
        <p:nvSpPr>
          <p:cNvPr id="4" name="Slide Number Placeholder 3">
            <a:extLst>
              <a:ext uri="{FF2B5EF4-FFF2-40B4-BE49-F238E27FC236}">
                <a16:creationId xmlns:a16="http://schemas.microsoft.com/office/drawing/2014/main" id="{62671953-39B4-DB67-4FBE-8AB93ED8DF84}"/>
              </a:ext>
            </a:extLst>
          </p:cNvPr>
          <p:cNvSpPr>
            <a:spLocks noGrp="1"/>
          </p:cNvSpPr>
          <p:nvPr>
            <p:ph type="sldNum" sz="quarter" idx="5"/>
          </p:nvPr>
        </p:nvSpPr>
        <p:spPr/>
        <p:txBody>
          <a:bodyPr/>
          <a:lstStyle/>
          <a:p>
            <a:fld id="{060C6D3C-9EB0-4F2C-9026-3887D1CDB44E}" type="slidenum">
              <a:rPr lang="en-US" smtClean="0"/>
              <a:t>5</a:t>
            </a:fld>
            <a:endParaRPr lang="en-US" dirty="0"/>
          </a:p>
        </p:txBody>
      </p:sp>
    </p:spTree>
    <p:extLst>
      <p:ext uri="{BB962C8B-B14F-4D97-AF65-F5344CB8AC3E}">
        <p14:creationId xmlns:p14="http://schemas.microsoft.com/office/powerpoint/2010/main" val="4291742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B9B86-DB72-1DB5-F364-3838626795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AE559-B903-3E62-2EED-CB185785D8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CF7D4DA-FE5D-EB30-B46F-62D4832D427F}"/>
              </a:ext>
            </a:extLst>
          </p:cNvPr>
          <p:cNvSpPr>
            <a:spLocks noGrp="1"/>
          </p:cNvSpPr>
          <p:nvPr>
            <p:ph type="body" idx="1"/>
          </p:nvPr>
        </p:nvSpPr>
        <p:spPr/>
        <p:txBody>
          <a:bodyPr/>
          <a:lstStyle/>
          <a:p>
            <a:r>
              <a:rPr lang="en-US" b="0" dirty="0">
                <a:effectLst/>
              </a:rPr>
              <a:t>"One established framework for effective communication is the REDE Model (Relationship: Establishment, Development, and Engagement). This model provides a structured approach to building strong therapeutic relationships.</a:t>
            </a:r>
          </a:p>
          <a:p>
            <a:r>
              <a:rPr lang="en-US" b="0" dirty="0"/>
              <a:t>Establishment: Building rapport and trust at the start.</a:t>
            </a:r>
          </a:p>
          <a:p>
            <a:r>
              <a:rPr lang="en-US" b="0" dirty="0"/>
              <a:t>Development: Exploring the patient’s concerns and understanding their perspective.</a:t>
            </a:r>
          </a:p>
          <a:p>
            <a:r>
              <a:rPr lang="en-US" b="0" dirty="0"/>
              <a:t>Engagement: Collaborating on care decisions and empowering the patient. This model is particularly useful in health and social care because it integrates empathy and relationship-</a:t>
            </a:r>
            <a:r>
              <a:rPr lang="en-US" b="0" dirty="0" err="1"/>
              <a:t>centred</a:t>
            </a:r>
            <a:r>
              <a:rPr lang="en-US" b="0" dirty="0"/>
              <a:t> care, leading to better patient experiences and outcomes."</a:t>
            </a:r>
          </a:p>
          <a:p>
            <a:endParaRPr lang="en-US" b="0" dirty="0"/>
          </a:p>
        </p:txBody>
      </p:sp>
      <p:sp>
        <p:nvSpPr>
          <p:cNvPr id="4" name="Slide Number Placeholder 3">
            <a:extLst>
              <a:ext uri="{FF2B5EF4-FFF2-40B4-BE49-F238E27FC236}">
                <a16:creationId xmlns:a16="http://schemas.microsoft.com/office/drawing/2014/main" id="{AB13F825-0DC2-8CC6-99B5-2FD9619605C9}"/>
              </a:ext>
            </a:extLst>
          </p:cNvPr>
          <p:cNvSpPr>
            <a:spLocks noGrp="1"/>
          </p:cNvSpPr>
          <p:nvPr>
            <p:ph type="sldNum" sz="quarter" idx="5"/>
          </p:nvPr>
        </p:nvSpPr>
        <p:spPr/>
        <p:txBody>
          <a:bodyPr/>
          <a:lstStyle/>
          <a:p>
            <a:fld id="{060C6D3C-9EB0-4F2C-9026-3887D1CDB44E}" type="slidenum">
              <a:rPr lang="en-US" smtClean="0"/>
              <a:t>6</a:t>
            </a:fld>
            <a:endParaRPr lang="en-US" dirty="0"/>
          </a:p>
        </p:txBody>
      </p:sp>
    </p:spTree>
    <p:extLst>
      <p:ext uri="{BB962C8B-B14F-4D97-AF65-F5344CB8AC3E}">
        <p14:creationId xmlns:p14="http://schemas.microsoft.com/office/powerpoint/2010/main" val="261174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B037D-AC0A-B230-C1C0-0B9A80DC8F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824EF-A341-E349-6D44-8907E0A0504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64CEF1-66B7-6833-D3EC-E1DF1E02A9C0}"/>
              </a:ext>
            </a:extLst>
          </p:cNvPr>
          <p:cNvSpPr>
            <a:spLocks noGrp="1"/>
          </p:cNvSpPr>
          <p:nvPr>
            <p:ph type="body" idx="1"/>
          </p:nvPr>
        </p:nvSpPr>
        <p:spPr/>
        <p:txBody>
          <a:bodyPr/>
          <a:lstStyle/>
          <a:p>
            <a:r>
              <a:rPr lang="en-US" b="0" dirty="0">
                <a:effectLst/>
              </a:rPr>
              <a:t>"Let me share a practical example. Imagine I am working as a Care Assistant in a nursing home. An elderly resident with mild dementia is anxious and refusing her evening medication. Using the REDE Model and effective communication techniques:</a:t>
            </a:r>
          </a:p>
          <a:p>
            <a:r>
              <a:rPr lang="en-US" b="0" dirty="0"/>
              <a:t>I Establish rapport by sitting at eye level with an open posture (SOLER principles).</a:t>
            </a:r>
          </a:p>
          <a:p>
            <a:r>
              <a:rPr lang="en-US" b="0" dirty="0"/>
              <a:t>I Develop understanding by actively listening to her concerns and using simple, clear language.</a:t>
            </a:r>
          </a:p>
          <a:p>
            <a:r>
              <a:rPr lang="en-US" b="0" dirty="0"/>
              <a:t>I Engage her by explaining the medication’s benefits, using the teach-back method to check understanding, and involving her family where appropriate. The result? The resident feels heard and respected, takes her medication calmly, experiences reduced agitation, and reports higher satisfaction. This example shows how effective communication directly improves patient safety, adherence, and wellbeing in daily practice."</a:t>
            </a:r>
          </a:p>
          <a:p>
            <a:endParaRPr lang="en-US" b="0" dirty="0"/>
          </a:p>
        </p:txBody>
      </p:sp>
      <p:sp>
        <p:nvSpPr>
          <p:cNvPr id="4" name="Slide Number Placeholder 3">
            <a:extLst>
              <a:ext uri="{FF2B5EF4-FFF2-40B4-BE49-F238E27FC236}">
                <a16:creationId xmlns:a16="http://schemas.microsoft.com/office/drawing/2014/main" id="{39F59282-DA34-056E-2EF8-CAC3C909EC7F}"/>
              </a:ext>
            </a:extLst>
          </p:cNvPr>
          <p:cNvSpPr>
            <a:spLocks noGrp="1"/>
          </p:cNvSpPr>
          <p:nvPr>
            <p:ph type="sldNum" sz="quarter" idx="5"/>
          </p:nvPr>
        </p:nvSpPr>
        <p:spPr/>
        <p:txBody>
          <a:bodyPr/>
          <a:lstStyle/>
          <a:p>
            <a:fld id="{060C6D3C-9EB0-4F2C-9026-3887D1CDB44E}" type="slidenum">
              <a:rPr lang="en-US" smtClean="0"/>
              <a:t>7</a:t>
            </a:fld>
            <a:endParaRPr lang="en-US" dirty="0"/>
          </a:p>
        </p:txBody>
      </p:sp>
    </p:spTree>
    <p:extLst>
      <p:ext uri="{BB962C8B-B14F-4D97-AF65-F5344CB8AC3E}">
        <p14:creationId xmlns:p14="http://schemas.microsoft.com/office/powerpoint/2010/main" val="1986114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83DE9-B20E-E427-3AFF-8B63F7B59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AD273D-548D-E1E1-71A6-2A61414DC50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E4C0750-CAEF-B811-3C0F-8C8CFF9B19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0EA22AB-13D2-9F62-8226-30040B4C9252}"/>
              </a:ext>
            </a:extLst>
          </p:cNvPr>
          <p:cNvSpPr>
            <a:spLocks noGrp="1"/>
          </p:cNvSpPr>
          <p:nvPr>
            <p:ph type="sldNum" sz="quarter" idx="5"/>
          </p:nvPr>
        </p:nvSpPr>
        <p:spPr/>
        <p:txBody>
          <a:bodyPr/>
          <a:lstStyle/>
          <a:p>
            <a:fld id="{060C6D3C-9EB0-4F2C-9026-3887D1CDB44E}" type="slidenum">
              <a:rPr lang="en-US" smtClean="0"/>
              <a:t>8</a:t>
            </a:fld>
            <a:endParaRPr lang="en-US" dirty="0"/>
          </a:p>
        </p:txBody>
      </p:sp>
    </p:spTree>
    <p:extLst>
      <p:ext uri="{BB962C8B-B14F-4D97-AF65-F5344CB8AC3E}">
        <p14:creationId xmlns:p14="http://schemas.microsoft.com/office/powerpoint/2010/main" val="1027105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60C6D3C-9EB0-4F2C-9026-3887D1CDB44E}" type="slidenum">
              <a:rPr lang="en-US" smtClean="0"/>
              <a:t>9</a:t>
            </a:fld>
            <a:endParaRPr lang="en-US" dirty="0"/>
          </a:p>
        </p:txBody>
      </p:sp>
    </p:spTree>
    <p:extLst>
      <p:ext uri="{BB962C8B-B14F-4D97-AF65-F5344CB8AC3E}">
        <p14:creationId xmlns:p14="http://schemas.microsoft.com/office/powerpoint/2010/main" val="2513157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21423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659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 X Number &amp; Icon">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975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304174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8579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5246D-ECE9-473C-953D-D56C3F7B32F8}"/>
              </a:ext>
            </a:extLst>
          </p:cNvPr>
          <p:cNvSpPr>
            <a:spLocks noGrp="1"/>
          </p:cNvSpPr>
          <p:nvPr>
            <p:ph type="title"/>
          </p:nvPr>
        </p:nvSpPr>
        <p:spPr>
          <a:xfrm>
            <a:off x="684000" y="808186"/>
            <a:ext cx="7560000" cy="370166"/>
          </a:xfrm>
          <a:prstGeom prst="rect">
            <a:avLst/>
          </a:prstGeom>
        </p:spPr>
        <p:txBody>
          <a:bodyPr vert="horz" lIns="0" tIns="0" rIns="0" bIns="0" rtlCol="0" anchor="t">
            <a:no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65D946F0-677D-45B4-83B9-FD3BD3FFCA3C}"/>
              </a:ext>
            </a:extLst>
          </p:cNvPr>
          <p:cNvSpPr>
            <a:spLocks noGrp="1"/>
          </p:cNvSpPr>
          <p:nvPr>
            <p:ph type="body" idx="1"/>
          </p:nvPr>
        </p:nvSpPr>
        <p:spPr>
          <a:xfrm>
            <a:off x="684000" y="1825625"/>
            <a:ext cx="10800000" cy="432000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Footer Placeholder 4">
            <a:extLst>
              <a:ext uri="{FF2B5EF4-FFF2-40B4-BE49-F238E27FC236}">
                <a16:creationId xmlns:a16="http://schemas.microsoft.com/office/drawing/2014/main" id="{1445BE21-FA72-48F5-9A53-134902BF63DC}"/>
              </a:ext>
            </a:extLst>
          </p:cNvPr>
          <p:cNvSpPr>
            <a:spLocks noGrp="1"/>
          </p:cNvSpPr>
          <p:nvPr>
            <p:ph type="ftr" sz="quarter" idx="3"/>
          </p:nvPr>
        </p:nvSpPr>
        <p:spPr>
          <a:xfrm>
            <a:off x="288000" y="6192000"/>
            <a:ext cx="7560000" cy="360000"/>
          </a:xfrm>
          <a:prstGeom prst="rect">
            <a:avLst/>
          </a:prstGeom>
        </p:spPr>
        <p:txBody>
          <a:bodyPr vert="horz" lIns="0" tIns="0" rIns="0" bIns="0" rtlCol="0" anchor="b"/>
          <a:lstStyle>
            <a:lvl1pPr algn="l">
              <a:defRPr sz="8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70F79B29-5421-49A7-A511-D916B66A8890}"/>
              </a:ext>
            </a:extLst>
          </p:cNvPr>
          <p:cNvSpPr>
            <a:spLocks noGrp="1"/>
          </p:cNvSpPr>
          <p:nvPr>
            <p:ph type="sldNum" sz="quarter" idx="4"/>
          </p:nvPr>
        </p:nvSpPr>
        <p:spPr>
          <a:xfrm>
            <a:off x="11575764" y="6241764"/>
            <a:ext cx="270474" cy="270474"/>
          </a:xfrm>
          <a:prstGeom prst="ellipse">
            <a:avLst/>
          </a:prstGeom>
          <a:solidFill>
            <a:schemeClr val="accent1"/>
          </a:solidFill>
        </p:spPr>
        <p:txBody>
          <a:bodyPr vert="horz" lIns="0" tIns="0" rIns="0" bIns="0" rtlCol="0" anchor="ctr"/>
          <a:lstStyle>
            <a:lvl1pPr algn="ctr">
              <a:defRPr sz="1000">
                <a:solidFill>
                  <a:schemeClr val="tx2"/>
                </a:solidFill>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278925284"/>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50" r:id="rId12"/>
    <p:sldLayoutId id="2147483669" r:id="rId13"/>
  </p:sldLayoutIdLst>
  <p:hf hdr="0" ftr="0" dt="0"/>
  <p:txStyles>
    <p:titleStyle>
      <a:lvl1pPr algn="l" defTabSz="914400" rtl="0" eaLnBrk="1" latinLnBrk="0" hangingPunct="1">
        <a:lnSpc>
          <a:spcPct val="90000"/>
        </a:lnSpc>
        <a:spcBef>
          <a:spcPct val="0"/>
        </a:spcBef>
        <a:buNone/>
        <a:defRPr sz="3200" b="1" kern="1200" cap="all" spc="-150" baseline="0">
          <a:solidFill>
            <a:schemeClr val="accent2"/>
          </a:solidFill>
          <a:latin typeface="+mj-lt"/>
          <a:ea typeface="+mj-ea"/>
          <a:cs typeface="+mj-cs"/>
        </a:defRPr>
      </a:lvl1pPr>
    </p:titleStyle>
    <p:body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hyperlink" Target="https://doi.org/10.3390/healthcare11142058" TargetMode="External"/><Relationship Id="rId4" Type="http://schemas.openxmlformats.org/officeDocument/2006/relationships/hyperlink" Target="https://doi.org/10.1186/s12913-023-0986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alpha val="80000"/>
          </a:schemeClr>
        </a:solidFill>
        <a:effectLst/>
      </p:bgPr>
    </p:bg>
    <p:spTree>
      <p:nvGrpSpPr>
        <p:cNvPr id="1" name=""/>
        <p:cNvGrpSpPr/>
        <p:nvPr/>
      </p:nvGrpSpPr>
      <p:grpSpPr>
        <a:xfrm>
          <a:off x="0" y="0"/>
          <a:ext cx="0" cy="0"/>
          <a:chOff x="0" y="0"/>
          <a:chExt cx="0" cy="0"/>
        </a:xfrm>
      </p:grpSpPr>
      <p:pic>
        <p:nvPicPr>
          <p:cNvPr id="14" name="Picture Placeholder 13" descr="Doctor pointing on a large display">
            <a:extLst>
              <a:ext uri="{FF2B5EF4-FFF2-40B4-BE49-F238E27FC236}">
                <a16:creationId xmlns:a16="http://schemas.microsoft.com/office/drawing/2014/main" id="{8F02F647-7DBC-4618-AFF3-8CED69C5CDEF}"/>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a:xfrm>
            <a:off x="1" y="1"/>
            <a:ext cx="12191999" cy="3985145"/>
          </a:xfrm>
        </p:spPr>
        <p:txBody>
          <a:bodyPr/>
          <a:lstStyle/>
          <a:p>
            <a:pPr>
              <a:lnSpc>
                <a:spcPct val="110000"/>
              </a:lnSpc>
            </a:pPr>
            <a:r>
              <a:rPr lang="en-US" dirty="0"/>
              <a:t>The Power of Effective Communication in Health and Social Care</a:t>
            </a:r>
            <a:br>
              <a:rPr lang="en-US" dirty="0"/>
            </a:br>
            <a:endParaRPr lang="en-US" dirty="0"/>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46024" y="3967020"/>
            <a:ext cx="7413744" cy="620016"/>
          </a:xfrm>
          <a:gradFill>
            <a:gsLst>
              <a:gs pos="8000">
                <a:schemeClr val="tx2"/>
              </a:gs>
              <a:gs pos="100000">
                <a:schemeClr val="accent2"/>
              </a:gs>
            </a:gsLst>
            <a:lin ang="14400000" scaled="0"/>
          </a:gradFill>
        </p:spPr>
        <p:txBody>
          <a:bodyPr/>
          <a:lstStyle/>
          <a:p>
            <a:r>
              <a:rPr lang="en-US" i="0" dirty="0"/>
              <a:t>Developing a Key Employability Skill for Professional Practice</a:t>
            </a:r>
            <a:endParaRPr lang="en-US" i="0" dirty="0">
              <a:effectLst/>
            </a:endParaRPr>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87084" y="344153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3903024" y="4896463"/>
            <a:ext cx="2885950"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ubtitle 5">
            <a:extLst>
              <a:ext uri="{FF2B5EF4-FFF2-40B4-BE49-F238E27FC236}">
                <a16:creationId xmlns:a16="http://schemas.microsoft.com/office/drawing/2014/main" id="{BA04DF46-CA92-38E9-1A01-2EB9F3002347}"/>
              </a:ext>
            </a:extLst>
          </p:cNvPr>
          <p:cNvSpPr txBox="1">
            <a:spLocks/>
          </p:cNvSpPr>
          <p:nvPr/>
        </p:nvSpPr>
        <p:spPr>
          <a:xfrm>
            <a:off x="46024" y="4853938"/>
            <a:ext cx="4678376" cy="2004716"/>
          </a:xfrm>
          <a:prstGeom prst="rect">
            <a:avLst/>
          </a:prstGeom>
          <a:gradFill>
            <a:gsLst>
              <a:gs pos="0">
                <a:schemeClr val="tx2"/>
              </a:gs>
              <a:gs pos="100000">
                <a:schemeClr val="accent2"/>
              </a:gs>
            </a:gsLst>
            <a:lin ang="14400000" scaled="0"/>
          </a:gradFill>
        </p:spPr>
        <p:txBody>
          <a:bodyPr vert="horz" lIns="144000" tIns="0" rIns="0" bIns="0" rtlCol="0" anchor="ctr">
            <a:noAutofit/>
          </a:bodyPr>
          <a:lstStyle>
            <a:lvl1pPr marL="0" indent="0" algn="l" defTabSz="914400" rtl="0" eaLnBrk="1" latinLnBrk="0" hangingPunct="1">
              <a:lnSpc>
                <a:spcPct val="100000"/>
              </a:lnSpc>
              <a:spcBef>
                <a:spcPts val="0"/>
              </a:spcBef>
              <a:spcAft>
                <a:spcPts val="1000"/>
              </a:spcAft>
              <a:buClr>
                <a:schemeClr val="accent2"/>
              </a:buClr>
              <a:buFont typeface="Arial" panose="020B0604020202020204" pitchFamily="34" charset="0"/>
              <a:buNone/>
              <a:defRPr sz="2400" b="1" i="1" kern="1200">
                <a:solidFill>
                  <a:schemeClr val="accent1"/>
                </a:solidFill>
                <a:latin typeface="+mn-lt"/>
                <a:ea typeface="+mn-ea"/>
                <a:cs typeface="+mn-cs"/>
              </a:defRPr>
            </a:lvl1pPr>
            <a:lvl2pPr marL="457200" indent="0" algn="ctr" defTabSz="914400" rtl="0" eaLnBrk="1" latinLnBrk="0" hangingPunct="1">
              <a:lnSpc>
                <a:spcPct val="100000"/>
              </a:lnSpc>
              <a:spcBef>
                <a:spcPts val="0"/>
              </a:spcBef>
              <a:spcAft>
                <a:spcPts val="1000"/>
              </a:spcAft>
              <a:buClr>
                <a:schemeClr val="accent2"/>
              </a:buClr>
              <a:buFontTx/>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0"/>
              </a:spcBef>
              <a:spcAft>
                <a:spcPts val="1000"/>
              </a:spcAft>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endParaRPr lang="en-US" sz="1800" i="0" dirty="0"/>
          </a:p>
          <a:p>
            <a:pPr algn="ctr"/>
            <a:r>
              <a:rPr lang="en-US" sz="1800" i="0" dirty="0"/>
              <a:t>Presented by</a:t>
            </a:r>
          </a:p>
          <a:p>
            <a:pPr algn="ctr"/>
            <a:r>
              <a:rPr lang="en-US" sz="1800" b="0" i="0" dirty="0"/>
              <a:t>Student Name Areena Ayaz</a:t>
            </a:r>
          </a:p>
          <a:p>
            <a:pPr algn="ctr"/>
            <a:r>
              <a:rPr lang="en-US" sz="1800" b="0" i="0" dirty="0"/>
              <a:t> Student Number: 2509706</a:t>
            </a:r>
          </a:p>
          <a:p>
            <a:pPr algn="ctr"/>
            <a:r>
              <a:rPr lang="en-US" sz="1800" b="0" i="0" dirty="0"/>
              <a:t>Module: LCHS4009</a:t>
            </a:r>
          </a:p>
          <a:p>
            <a:pPr algn="ctr"/>
            <a:r>
              <a:rPr lang="en-US" sz="1800" b="0" i="0" dirty="0"/>
              <a:t>Lecturer: Olubukola Adegbite</a:t>
            </a:r>
          </a:p>
          <a:p>
            <a:endParaRPr lang="en-US" sz="1800" dirty="0"/>
          </a:p>
        </p:txBody>
      </p:sp>
    </p:spTree>
    <p:extLst>
      <p:ext uri="{BB962C8B-B14F-4D97-AF65-F5344CB8AC3E}">
        <p14:creationId xmlns:p14="http://schemas.microsoft.com/office/powerpoint/2010/main" val="850593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gradFill>
            <a:gsLst>
              <a:gs pos="0">
                <a:schemeClr val="tx2"/>
              </a:gs>
              <a:gs pos="100000">
                <a:schemeClr val="accent2"/>
              </a:gs>
            </a:gsLst>
            <a:lin ang="14400000" scaled="0"/>
          </a:gradFill>
        </p:spPr>
        <p:txBody>
          <a:bodyPr/>
          <a:lstStyle/>
          <a:p>
            <a:r>
              <a:rPr lang="en-US" dirty="0"/>
              <a:t>Our mission is to become the recognized leader in its target market for providing healthcare and service tailored to each patient’s individual needs and expectations in Rochester, NY.</a:t>
            </a:r>
          </a:p>
        </p:txBody>
      </p:sp>
      <p:pic>
        <p:nvPicPr>
          <p:cNvPr id="28" name="Picture Placeholder 27" descr="Woman walking through a door">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l="5" r="5"/>
          <a:stretch/>
        </p:blipFill>
        <p:spPr/>
      </p:pic>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2</a:t>
            </a:fld>
            <a:endParaRPr lang="en-US" dirty="0"/>
          </a:p>
        </p:txBody>
      </p:sp>
      <p:sp>
        <p:nvSpPr>
          <p:cNvPr id="48" name="Rectangle 47">
            <a:extLst>
              <a:ext uri="{FF2B5EF4-FFF2-40B4-BE49-F238E27FC236}">
                <a16:creationId xmlns:a16="http://schemas.microsoft.com/office/drawing/2014/main" id="{C3FC51DE-D10A-4DE8-A7E3-22FA2E4FC194}"/>
              </a:ext>
              <a:ext uri="{C183D7F6-B498-43B3-948B-1728B52AA6E4}">
                <adec:decorative xmlns:adec="http://schemas.microsoft.com/office/drawing/2017/decorative" val="1"/>
              </a:ext>
            </a:extLst>
          </p:cNvPr>
          <p:cNvSpPr/>
          <p:nvPr/>
        </p:nvSpPr>
        <p:spPr>
          <a:xfrm>
            <a:off x="1569877" y="5904087"/>
            <a:ext cx="6058183"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8CDC0198-E919-4071-9C4B-5B3D19A46785}"/>
              </a:ext>
              <a:ext uri="{C183D7F6-B498-43B3-948B-1728B52AA6E4}">
                <adec:decorative xmlns:adec="http://schemas.microsoft.com/office/drawing/2017/decorative" val="1"/>
              </a:ext>
            </a:extLst>
          </p:cNvPr>
          <p:cNvGrpSpPr>
            <a:grpSpLocks noChangeAspect="1"/>
          </p:cNvGrpSpPr>
          <p:nvPr/>
        </p:nvGrpSpPr>
        <p:grpSpPr>
          <a:xfrm>
            <a:off x="1713143" y="3198674"/>
            <a:ext cx="906419" cy="906419"/>
            <a:chOff x="5482999" y="1607028"/>
            <a:chExt cx="1200866" cy="1200866"/>
          </a:xfrm>
        </p:grpSpPr>
        <p:sp>
          <p:nvSpPr>
            <p:cNvPr id="16" name="Rectangle 15">
              <a:extLst>
                <a:ext uri="{FF2B5EF4-FFF2-40B4-BE49-F238E27FC236}">
                  <a16:creationId xmlns:a16="http://schemas.microsoft.com/office/drawing/2014/main" id="{667DDF34-4085-4945-A320-585AC8EBAAF2}"/>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D521D40-9109-4214-B458-FAB53B1DA80D}"/>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descr="Icon Lightbulb">
            <a:extLst>
              <a:ext uri="{FF2B5EF4-FFF2-40B4-BE49-F238E27FC236}">
                <a16:creationId xmlns:a16="http://schemas.microsoft.com/office/drawing/2014/main" id="{840CA54E-FBB9-4848-A45D-E086AA4A5012}"/>
              </a:ext>
            </a:extLst>
          </p:cNvPr>
          <p:cNvGrpSpPr>
            <a:grpSpLocks noChangeAspect="1"/>
          </p:cNvGrpSpPr>
          <p:nvPr/>
        </p:nvGrpSpPr>
        <p:grpSpPr>
          <a:xfrm>
            <a:off x="1985345" y="3363146"/>
            <a:ext cx="362015" cy="584795"/>
            <a:chOff x="1684741" y="3186732"/>
            <a:chExt cx="530027" cy="856197"/>
          </a:xfrm>
        </p:grpSpPr>
        <p:sp>
          <p:nvSpPr>
            <p:cNvPr id="32" name="Freeform: Shape 31">
              <a:extLst>
                <a:ext uri="{FF2B5EF4-FFF2-40B4-BE49-F238E27FC236}">
                  <a16:creationId xmlns:a16="http://schemas.microsoft.com/office/drawing/2014/main" id="{B8ABB65B-B8A5-4C0E-BE4C-E88A7BB3E8A2}"/>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71DD07A-CE80-41D5-AEEB-65192AD34639}"/>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522D638-DE3D-438D-8C73-954C32D8CB63}"/>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1AB190E-B14D-440E-9910-B22D8C998B54}"/>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0" y="1"/>
            <a:ext cx="6903253" cy="7080882"/>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20">
            <a:extLst>
              <a:ext uri="{FF2B5EF4-FFF2-40B4-BE49-F238E27FC236}">
                <a16:creationId xmlns:a16="http://schemas.microsoft.com/office/drawing/2014/main" id="{0EC618F6-8720-EE0A-03C5-FE7B22E4C527}"/>
              </a:ext>
            </a:extLst>
          </p:cNvPr>
          <p:cNvSpPr>
            <a:spLocks noGrp="1"/>
          </p:cNvSpPr>
          <p:nvPr>
            <p:ph type="title"/>
          </p:nvPr>
        </p:nvSpPr>
        <p:spPr>
          <a:xfrm>
            <a:off x="864407" y="604597"/>
            <a:ext cx="5455750" cy="1008000"/>
          </a:xfrm>
        </p:spPr>
        <p:txBody>
          <a:bodyPr/>
          <a:lstStyle/>
          <a:p>
            <a:r>
              <a:rPr lang="en-US" u="sng" dirty="0"/>
              <a:t>Agenda</a:t>
            </a:r>
          </a:p>
        </p:txBody>
      </p:sp>
      <p:sp>
        <p:nvSpPr>
          <p:cNvPr id="23" name="TextBox 22">
            <a:extLst>
              <a:ext uri="{FF2B5EF4-FFF2-40B4-BE49-F238E27FC236}">
                <a16:creationId xmlns:a16="http://schemas.microsoft.com/office/drawing/2014/main" id="{40335A68-DEFD-68AA-B471-EBD5BC40A7DC}"/>
              </a:ext>
            </a:extLst>
          </p:cNvPr>
          <p:cNvSpPr txBox="1"/>
          <p:nvPr/>
        </p:nvSpPr>
        <p:spPr>
          <a:xfrm>
            <a:off x="864407" y="1596575"/>
            <a:ext cx="5667022" cy="4540730"/>
          </a:xfrm>
          <a:prstGeom prst="rect">
            <a:avLst/>
          </a:prstGeom>
          <a:noFill/>
        </p:spPr>
        <p:txBody>
          <a:bodyPr wrap="square" rtlCol="0">
            <a:spAutoFit/>
          </a:bodyPr>
          <a:lstStyle/>
          <a:p>
            <a:pPr marL="457200" indent="-457200">
              <a:lnSpc>
                <a:spcPct val="150000"/>
              </a:lnSpc>
              <a:buFont typeface="Wingdings" panose="05000000000000000000" pitchFamily="2" charset="2"/>
              <a:buChar char="q"/>
            </a:pPr>
            <a:r>
              <a:rPr lang="en-US" sz="2800" dirty="0">
                <a:solidFill>
                  <a:schemeClr val="bg1"/>
                </a:solidFill>
                <a:latin typeface="+mj-lt"/>
              </a:rPr>
              <a:t>Introduction to the skill </a:t>
            </a:r>
          </a:p>
          <a:p>
            <a:pPr marL="457200" indent="-457200">
              <a:lnSpc>
                <a:spcPct val="150000"/>
              </a:lnSpc>
              <a:buFont typeface="Wingdings" panose="05000000000000000000" pitchFamily="2" charset="2"/>
              <a:buChar char="q"/>
            </a:pPr>
            <a:r>
              <a:rPr lang="en-US" sz="2800" dirty="0">
                <a:solidFill>
                  <a:schemeClr val="bg1"/>
                </a:solidFill>
                <a:latin typeface="+mj-lt"/>
              </a:rPr>
              <a:t>Importance and relevance</a:t>
            </a:r>
          </a:p>
          <a:p>
            <a:pPr marL="457200" indent="-457200">
              <a:lnSpc>
                <a:spcPct val="150000"/>
              </a:lnSpc>
              <a:buFont typeface="Wingdings" panose="05000000000000000000" pitchFamily="2" charset="2"/>
              <a:buChar char="q"/>
            </a:pPr>
            <a:r>
              <a:rPr lang="en-US" sz="2800" dirty="0">
                <a:solidFill>
                  <a:schemeClr val="bg1"/>
                </a:solidFill>
                <a:latin typeface="+mj-lt"/>
              </a:rPr>
              <a:t>Relevant model </a:t>
            </a:r>
          </a:p>
          <a:p>
            <a:pPr marL="457200" indent="-457200">
              <a:lnSpc>
                <a:spcPct val="150000"/>
              </a:lnSpc>
              <a:buFont typeface="Wingdings" panose="05000000000000000000" pitchFamily="2" charset="2"/>
              <a:buChar char="q"/>
            </a:pPr>
            <a:r>
              <a:rPr lang="en-US" sz="2800" dirty="0">
                <a:solidFill>
                  <a:schemeClr val="bg1"/>
                </a:solidFill>
                <a:latin typeface="+mj-lt"/>
              </a:rPr>
              <a:t>Practical example </a:t>
            </a:r>
          </a:p>
          <a:p>
            <a:pPr marL="457200" indent="-457200">
              <a:lnSpc>
                <a:spcPct val="150000"/>
              </a:lnSpc>
              <a:buFont typeface="Wingdings" panose="05000000000000000000" pitchFamily="2" charset="2"/>
              <a:buChar char="q"/>
            </a:pPr>
            <a:r>
              <a:rPr lang="en-US" sz="2800" dirty="0">
                <a:solidFill>
                  <a:schemeClr val="bg1"/>
                </a:solidFill>
                <a:latin typeface="+mj-lt"/>
              </a:rPr>
              <a:t>Conclusion and personal reflection</a:t>
            </a:r>
          </a:p>
          <a:p>
            <a:pPr marL="457200" indent="-457200">
              <a:lnSpc>
                <a:spcPct val="150000"/>
              </a:lnSpc>
              <a:buFont typeface="Wingdings" panose="05000000000000000000" pitchFamily="2" charset="2"/>
              <a:buChar char="q"/>
            </a:pPr>
            <a:r>
              <a:rPr lang="en-US" sz="2800" dirty="0">
                <a:solidFill>
                  <a:schemeClr val="bg1"/>
                </a:solidFill>
                <a:latin typeface="+mj-lt"/>
              </a:rPr>
              <a:t>References</a:t>
            </a:r>
          </a:p>
        </p:txBody>
      </p:sp>
    </p:spTree>
    <p:extLst>
      <p:ext uri="{BB962C8B-B14F-4D97-AF65-F5344CB8AC3E}">
        <p14:creationId xmlns:p14="http://schemas.microsoft.com/office/powerpoint/2010/main" val="3043203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964D81DD-44E1-A2F1-C8A5-6FFCABE9A665}"/>
            </a:ext>
          </a:extLst>
        </p:cNvPr>
        <p:cNvGrpSpPr/>
        <p:nvPr/>
      </p:nvGrpSpPr>
      <p:grpSpPr>
        <a:xfrm>
          <a:off x="0" y="0"/>
          <a:ext cx="0" cy="0"/>
          <a:chOff x="0" y="0"/>
          <a:chExt cx="0" cy="0"/>
        </a:xfrm>
      </p:grpSpPr>
      <p:sp>
        <p:nvSpPr>
          <p:cNvPr id="10" name="Text Placeholder 9">
            <a:extLst>
              <a:ext uri="{FF2B5EF4-FFF2-40B4-BE49-F238E27FC236}">
                <a16:creationId xmlns:a16="http://schemas.microsoft.com/office/drawing/2014/main" id="{F56D9DD6-3C93-C192-039E-2CE01C15B957}"/>
              </a:ext>
            </a:extLst>
          </p:cNvPr>
          <p:cNvSpPr>
            <a:spLocks noGrp="1"/>
          </p:cNvSpPr>
          <p:nvPr>
            <p:ph type="body" sz="quarter" idx="13"/>
          </p:nvPr>
        </p:nvSpPr>
        <p:spPr>
          <a:xfrm>
            <a:off x="6981911" y="12473"/>
            <a:ext cx="5210090" cy="6845527"/>
          </a:xfrm>
        </p:spPr>
        <p:txBody>
          <a:bodyPr/>
          <a:lstStyle/>
          <a:p>
            <a:endParaRPr lang="en-US" dirty="0"/>
          </a:p>
        </p:txBody>
      </p:sp>
      <p:sp>
        <p:nvSpPr>
          <p:cNvPr id="52" name="Slide Number Placeholder 51">
            <a:extLst>
              <a:ext uri="{FF2B5EF4-FFF2-40B4-BE49-F238E27FC236}">
                <a16:creationId xmlns:a16="http://schemas.microsoft.com/office/drawing/2014/main" id="{E4DC5FE6-AD34-AC01-38B5-2A7F07E90A61}"/>
              </a:ext>
            </a:extLst>
          </p:cNvPr>
          <p:cNvSpPr>
            <a:spLocks noGrp="1"/>
          </p:cNvSpPr>
          <p:nvPr>
            <p:ph type="sldNum" sz="quarter" idx="11"/>
          </p:nvPr>
        </p:nvSpPr>
        <p:spPr/>
        <p:txBody>
          <a:bodyPr/>
          <a:lstStyle/>
          <a:p>
            <a:fld id="{EECC7194-A4D0-457B-9D3E-53681723AFF7}" type="slidenum">
              <a:rPr lang="en-US" smtClean="0"/>
              <a:pPr/>
              <a:t>3</a:t>
            </a:fld>
            <a:endParaRPr lang="en-US" dirty="0"/>
          </a:p>
        </p:txBody>
      </p:sp>
      <p:sp>
        <p:nvSpPr>
          <p:cNvPr id="48" name="Rectangle 47">
            <a:extLst>
              <a:ext uri="{FF2B5EF4-FFF2-40B4-BE49-F238E27FC236}">
                <a16:creationId xmlns:a16="http://schemas.microsoft.com/office/drawing/2014/main" id="{451DC0F9-1C43-B5E4-3B76-EBF90B0DB516}"/>
              </a:ext>
              <a:ext uri="{C183D7F6-B498-43B3-948B-1728B52AA6E4}">
                <adec:decorative xmlns:adec="http://schemas.microsoft.com/office/drawing/2017/decorative" val="1"/>
              </a:ext>
            </a:extLst>
          </p:cNvPr>
          <p:cNvSpPr/>
          <p:nvPr/>
        </p:nvSpPr>
        <p:spPr>
          <a:xfrm>
            <a:off x="1569877" y="5904087"/>
            <a:ext cx="6058183"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F289EAE-C5B4-D773-521A-2B941B664A18}"/>
              </a:ext>
              <a:ext uri="{C183D7F6-B498-43B3-948B-1728B52AA6E4}">
                <adec:decorative xmlns:adec="http://schemas.microsoft.com/office/drawing/2017/decorative" val="1"/>
              </a:ext>
            </a:extLst>
          </p:cNvPr>
          <p:cNvGrpSpPr>
            <a:grpSpLocks noChangeAspect="1"/>
          </p:cNvGrpSpPr>
          <p:nvPr/>
        </p:nvGrpSpPr>
        <p:grpSpPr>
          <a:xfrm>
            <a:off x="1713143" y="3198674"/>
            <a:ext cx="906419" cy="906419"/>
            <a:chOff x="5482999" y="1607028"/>
            <a:chExt cx="1200866" cy="1200866"/>
          </a:xfrm>
        </p:grpSpPr>
        <p:sp>
          <p:nvSpPr>
            <p:cNvPr id="16" name="Rectangle 15">
              <a:extLst>
                <a:ext uri="{FF2B5EF4-FFF2-40B4-BE49-F238E27FC236}">
                  <a16:creationId xmlns:a16="http://schemas.microsoft.com/office/drawing/2014/main" id="{99CCD344-3EC1-21A9-8238-FA620BC760F5}"/>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18E0BC6-C293-EB64-8FC9-978A094194D2}"/>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descr="Icon Lightbulb">
            <a:extLst>
              <a:ext uri="{FF2B5EF4-FFF2-40B4-BE49-F238E27FC236}">
                <a16:creationId xmlns:a16="http://schemas.microsoft.com/office/drawing/2014/main" id="{85617707-D425-A85B-5592-B42BF9F93B8F}"/>
              </a:ext>
            </a:extLst>
          </p:cNvPr>
          <p:cNvGrpSpPr>
            <a:grpSpLocks noChangeAspect="1"/>
          </p:cNvGrpSpPr>
          <p:nvPr/>
        </p:nvGrpSpPr>
        <p:grpSpPr>
          <a:xfrm>
            <a:off x="1985345" y="3363146"/>
            <a:ext cx="362015" cy="584795"/>
            <a:chOff x="1684741" y="3186732"/>
            <a:chExt cx="530027" cy="856197"/>
          </a:xfrm>
        </p:grpSpPr>
        <p:sp>
          <p:nvSpPr>
            <p:cNvPr id="32" name="Freeform: Shape 31">
              <a:extLst>
                <a:ext uri="{FF2B5EF4-FFF2-40B4-BE49-F238E27FC236}">
                  <a16:creationId xmlns:a16="http://schemas.microsoft.com/office/drawing/2014/main" id="{8B92163E-0EA5-BBAB-1D42-1CF37E469DEF}"/>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725B31A-6F01-5B30-90C8-89C0F4A4E85F}"/>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47106EED-2FAC-9B7D-9C94-75F9E4D06F87}"/>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BF453FEE-1836-329C-C71C-B9447EBB2B7F}"/>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15" name="Rectangle 14">
            <a:extLst>
              <a:ext uri="{FF2B5EF4-FFF2-40B4-BE49-F238E27FC236}">
                <a16:creationId xmlns:a16="http://schemas.microsoft.com/office/drawing/2014/main" id="{EBC6813C-50DF-A916-DA76-65702F427156}"/>
              </a:ext>
              <a:ext uri="{C183D7F6-B498-43B3-948B-1728B52AA6E4}">
                <adec:decorative xmlns:adec="http://schemas.microsoft.com/office/drawing/2017/decorative" val="1"/>
              </a:ext>
            </a:extLst>
          </p:cNvPr>
          <p:cNvSpPr/>
          <p:nvPr/>
        </p:nvSpPr>
        <p:spPr>
          <a:xfrm>
            <a:off x="-32150" y="12473"/>
            <a:ext cx="7014061" cy="6845527"/>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20">
            <a:extLst>
              <a:ext uri="{FF2B5EF4-FFF2-40B4-BE49-F238E27FC236}">
                <a16:creationId xmlns:a16="http://schemas.microsoft.com/office/drawing/2014/main" id="{A64E6962-56C9-611A-470C-848B08FD599C}"/>
              </a:ext>
            </a:extLst>
          </p:cNvPr>
          <p:cNvSpPr>
            <a:spLocks noGrp="1"/>
          </p:cNvSpPr>
          <p:nvPr>
            <p:ph type="title"/>
          </p:nvPr>
        </p:nvSpPr>
        <p:spPr>
          <a:xfrm>
            <a:off x="864407" y="604597"/>
            <a:ext cx="5455750" cy="1008000"/>
          </a:xfrm>
        </p:spPr>
        <p:txBody>
          <a:bodyPr/>
          <a:lstStyle/>
          <a:p>
            <a:r>
              <a:rPr lang="en-US" dirty="0"/>
              <a:t>What is Effective Communication</a:t>
            </a:r>
            <a:endParaRPr lang="en-US" dirty="0">
              <a:effectLst/>
            </a:endParaRPr>
          </a:p>
        </p:txBody>
      </p:sp>
      <p:sp>
        <p:nvSpPr>
          <p:cNvPr id="23" name="TextBox 22">
            <a:extLst>
              <a:ext uri="{FF2B5EF4-FFF2-40B4-BE49-F238E27FC236}">
                <a16:creationId xmlns:a16="http://schemas.microsoft.com/office/drawing/2014/main" id="{13ECA0D4-345D-7AB8-E306-8344A3CDC538}"/>
              </a:ext>
            </a:extLst>
          </p:cNvPr>
          <p:cNvSpPr txBox="1"/>
          <p:nvPr/>
        </p:nvSpPr>
        <p:spPr>
          <a:xfrm>
            <a:off x="428978" y="2020853"/>
            <a:ext cx="5667022" cy="3970318"/>
          </a:xfrm>
          <a:prstGeom prst="rect">
            <a:avLst/>
          </a:prstGeom>
          <a:noFill/>
        </p:spPr>
        <p:txBody>
          <a:bodyPr wrap="square" rtlCol="0">
            <a:spAutoFit/>
          </a:bodyPr>
          <a:lstStyle/>
          <a:p>
            <a:pPr marL="457200" indent="-457200">
              <a:buFont typeface="Wingdings" panose="05000000000000000000" pitchFamily="2" charset="2"/>
              <a:buChar char="q"/>
            </a:pPr>
            <a:r>
              <a:rPr lang="en-US" sz="2800" dirty="0">
                <a:solidFill>
                  <a:schemeClr val="bg1"/>
                </a:solidFill>
              </a:rPr>
              <a:t>Exchange of information, ideas, and emotions through verbal, non-verbal, and written means.</a:t>
            </a:r>
          </a:p>
          <a:p>
            <a:pPr marL="457200" indent="-457200">
              <a:buFont typeface="Wingdings" panose="05000000000000000000" pitchFamily="2" charset="2"/>
              <a:buChar char="q"/>
            </a:pPr>
            <a:r>
              <a:rPr lang="en-US" sz="2800" dirty="0">
                <a:solidFill>
                  <a:schemeClr val="bg1"/>
                </a:solidFill>
              </a:rPr>
              <a:t> Key elements: Active listening, empathy, clarity, cultural sensitivity, feedback.</a:t>
            </a:r>
          </a:p>
          <a:p>
            <a:pPr marL="457200" indent="-457200">
              <a:buFont typeface="Wingdings" panose="05000000000000000000" pitchFamily="2" charset="2"/>
              <a:buChar char="q"/>
            </a:pPr>
            <a:r>
              <a:rPr lang="en-US" sz="2800" dirty="0">
                <a:solidFill>
                  <a:schemeClr val="bg1"/>
                </a:solidFill>
              </a:rPr>
              <a:t>In HSC: Builds trust, ensures patient safety, supports person-</a:t>
            </a:r>
            <a:r>
              <a:rPr lang="en-US" sz="2800" dirty="0" err="1">
                <a:solidFill>
                  <a:schemeClr val="bg1"/>
                </a:solidFill>
              </a:rPr>
              <a:t>centred</a:t>
            </a:r>
            <a:r>
              <a:rPr lang="en-US" sz="2800" dirty="0">
                <a:solidFill>
                  <a:schemeClr val="bg1"/>
                </a:solidFill>
              </a:rPr>
              <a:t> care.</a:t>
            </a:r>
            <a:endParaRPr lang="en-US" sz="2800" dirty="0">
              <a:solidFill>
                <a:schemeClr val="bg1"/>
              </a:solidFill>
              <a:latin typeface="+mj-lt"/>
            </a:endParaRPr>
          </a:p>
        </p:txBody>
      </p:sp>
      <p:pic>
        <p:nvPicPr>
          <p:cNvPr id="8" name="Picture Placeholder 7">
            <a:extLst>
              <a:ext uri="{FF2B5EF4-FFF2-40B4-BE49-F238E27FC236}">
                <a16:creationId xmlns:a16="http://schemas.microsoft.com/office/drawing/2014/main" id="{6CE04890-E236-8AC6-00BD-5463215F605D}"/>
              </a:ext>
            </a:extLst>
          </p:cNvPr>
          <p:cNvPicPr>
            <a:picLocks noGrp="1" noChangeAspect="1"/>
          </p:cNvPicPr>
          <p:nvPr>
            <p:ph type="pic" sz="quarter" idx="12"/>
          </p:nvPr>
        </p:nvPicPr>
        <p:blipFill>
          <a:blip r:embed="rId3"/>
          <a:srcRect l="4020" r="4020"/>
          <a:stretch/>
        </p:blipFill>
        <p:spPr>
          <a:xfrm>
            <a:off x="7232554" y="1596575"/>
            <a:ext cx="4416760" cy="40468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8739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28BF7175-3F09-CA0D-E3AD-D11063D4B18A}"/>
            </a:ext>
          </a:extLst>
        </p:cNvPr>
        <p:cNvGrpSpPr/>
        <p:nvPr/>
      </p:nvGrpSpPr>
      <p:grpSpPr>
        <a:xfrm>
          <a:off x="0" y="0"/>
          <a:ext cx="0" cy="0"/>
          <a:chOff x="0" y="0"/>
          <a:chExt cx="0" cy="0"/>
        </a:xfrm>
      </p:grpSpPr>
      <p:sp>
        <p:nvSpPr>
          <p:cNvPr id="52" name="Slide Number Placeholder 51">
            <a:extLst>
              <a:ext uri="{FF2B5EF4-FFF2-40B4-BE49-F238E27FC236}">
                <a16:creationId xmlns:a16="http://schemas.microsoft.com/office/drawing/2014/main" id="{3B675ECD-9B5F-AAD4-EE2D-4938F2C35F97}"/>
              </a:ext>
            </a:extLst>
          </p:cNvPr>
          <p:cNvSpPr>
            <a:spLocks noGrp="1"/>
          </p:cNvSpPr>
          <p:nvPr>
            <p:ph type="sldNum" sz="quarter" idx="11"/>
          </p:nvPr>
        </p:nvSpPr>
        <p:spPr/>
        <p:txBody>
          <a:bodyPr/>
          <a:lstStyle/>
          <a:p>
            <a:fld id="{EECC7194-A4D0-457B-9D3E-53681723AFF7}" type="slidenum">
              <a:rPr lang="en-US" smtClean="0"/>
              <a:pPr/>
              <a:t>4</a:t>
            </a:fld>
            <a:endParaRPr lang="en-US" dirty="0"/>
          </a:p>
        </p:txBody>
      </p:sp>
      <p:sp>
        <p:nvSpPr>
          <p:cNvPr id="48" name="Rectangle 47">
            <a:extLst>
              <a:ext uri="{FF2B5EF4-FFF2-40B4-BE49-F238E27FC236}">
                <a16:creationId xmlns:a16="http://schemas.microsoft.com/office/drawing/2014/main" id="{F73CF10D-4EC0-598B-CD0D-E36CEAFC8E13}"/>
              </a:ext>
              <a:ext uri="{C183D7F6-B498-43B3-948B-1728B52AA6E4}">
                <adec:decorative xmlns:adec="http://schemas.microsoft.com/office/drawing/2017/decorative" val="1"/>
              </a:ext>
            </a:extLst>
          </p:cNvPr>
          <p:cNvSpPr/>
          <p:nvPr/>
        </p:nvSpPr>
        <p:spPr>
          <a:xfrm>
            <a:off x="7443039" y="6169300"/>
            <a:ext cx="4428369" cy="72464"/>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87CF80F-B3D9-ECF8-1B15-A1B16268A4B3}"/>
              </a:ext>
              <a:ext uri="{C183D7F6-B498-43B3-948B-1728B52AA6E4}">
                <adec:decorative xmlns:adec="http://schemas.microsoft.com/office/drawing/2017/decorative" val="1"/>
              </a:ext>
            </a:extLst>
          </p:cNvPr>
          <p:cNvGrpSpPr>
            <a:grpSpLocks noChangeAspect="1"/>
          </p:cNvGrpSpPr>
          <p:nvPr/>
        </p:nvGrpSpPr>
        <p:grpSpPr>
          <a:xfrm>
            <a:off x="1713143" y="3198674"/>
            <a:ext cx="906419" cy="906419"/>
            <a:chOff x="5482999" y="1607028"/>
            <a:chExt cx="1200866" cy="1200866"/>
          </a:xfrm>
        </p:grpSpPr>
        <p:sp>
          <p:nvSpPr>
            <p:cNvPr id="16" name="Rectangle 15">
              <a:extLst>
                <a:ext uri="{FF2B5EF4-FFF2-40B4-BE49-F238E27FC236}">
                  <a16:creationId xmlns:a16="http://schemas.microsoft.com/office/drawing/2014/main" id="{052CDC7C-25C3-E462-3EF5-B5F96B6E88B0}"/>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783A7EC-3176-0AF0-AD1A-11141F377E94}"/>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descr="Icon Lightbulb">
            <a:extLst>
              <a:ext uri="{FF2B5EF4-FFF2-40B4-BE49-F238E27FC236}">
                <a16:creationId xmlns:a16="http://schemas.microsoft.com/office/drawing/2014/main" id="{0F1FD6D9-1BE1-294F-B269-70A4C00EF526}"/>
              </a:ext>
            </a:extLst>
          </p:cNvPr>
          <p:cNvGrpSpPr>
            <a:grpSpLocks noChangeAspect="1"/>
          </p:cNvGrpSpPr>
          <p:nvPr/>
        </p:nvGrpSpPr>
        <p:grpSpPr>
          <a:xfrm>
            <a:off x="1985345" y="3363146"/>
            <a:ext cx="362015" cy="584795"/>
            <a:chOff x="1684741" y="3186732"/>
            <a:chExt cx="530027" cy="856197"/>
          </a:xfrm>
        </p:grpSpPr>
        <p:sp>
          <p:nvSpPr>
            <p:cNvPr id="32" name="Freeform: Shape 31">
              <a:extLst>
                <a:ext uri="{FF2B5EF4-FFF2-40B4-BE49-F238E27FC236}">
                  <a16:creationId xmlns:a16="http://schemas.microsoft.com/office/drawing/2014/main" id="{09F65B10-D09F-8495-70D9-FA6E5273AD4B}"/>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5D34644-CC8A-67DE-084C-8EAF3DB2E185}"/>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465D1B9B-9886-5A9E-693F-BA2BD1938809}"/>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D02A9AF2-7295-E04D-9DE6-684917F4DA4A}"/>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15" name="Rectangle 14">
            <a:extLst>
              <a:ext uri="{FF2B5EF4-FFF2-40B4-BE49-F238E27FC236}">
                <a16:creationId xmlns:a16="http://schemas.microsoft.com/office/drawing/2014/main" id="{6C49C99C-C67E-2454-7311-FAC4B614DC72}"/>
              </a:ext>
              <a:ext uri="{C183D7F6-B498-43B3-948B-1728B52AA6E4}">
                <adec:decorative xmlns:adec="http://schemas.microsoft.com/office/drawing/2017/decorative" val="1"/>
              </a:ext>
            </a:extLst>
          </p:cNvPr>
          <p:cNvSpPr/>
          <p:nvPr/>
        </p:nvSpPr>
        <p:spPr>
          <a:xfrm>
            <a:off x="-32150" y="12473"/>
            <a:ext cx="7014061" cy="6845527"/>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20">
            <a:extLst>
              <a:ext uri="{FF2B5EF4-FFF2-40B4-BE49-F238E27FC236}">
                <a16:creationId xmlns:a16="http://schemas.microsoft.com/office/drawing/2014/main" id="{1EA278E8-23ED-F97E-93D1-767FEC954931}"/>
              </a:ext>
            </a:extLst>
          </p:cNvPr>
          <p:cNvSpPr>
            <a:spLocks noGrp="1"/>
          </p:cNvSpPr>
          <p:nvPr>
            <p:ph type="title"/>
          </p:nvPr>
        </p:nvSpPr>
        <p:spPr>
          <a:xfrm>
            <a:off x="864407" y="604597"/>
            <a:ext cx="5455750" cy="1008000"/>
          </a:xfrm>
        </p:spPr>
        <p:txBody>
          <a:bodyPr/>
          <a:lstStyle/>
          <a:p>
            <a:r>
              <a:rPr lang="en-US" dirty="0"/>
              <a:t>Why is it Important ?</a:t>
            </a:r>
            <a:endParaRPr lang="en-US" dirty="0">
              <a:effectLst/>
            </a:endParaRPr>
          </a:p>
        </p:txBody>
      </p:sp>
      <p:sp>
        <p:nvSpPr>
          <p:cNvPr id="23" name="TextBox 22">
            <a:extLst>
              <a:ext uri="{FF2B5EF4-FFF2-40B4-BE49-F238E27FC236}">
                <a16:creationId xmlns:a16="http://schemas.microsoft.com/office/drawing/2014/main" id="{BD873CA1-6E48-76FD-C674-C2A409FAFF90}"/>
              </a:ext>
            </a:extLst>
          </p:cNvPr>
          <p:cNvSpPr txBox="1"/>
          <p:nvPr/>
        </p:nvSpPr>
        <p:spPr>
          <a:xfrm>
            <a:off x="428978" y="2020853"/>
            <a:ext cx="5667022" cy="4401205"/>
          </a:xfrm>
          <a:prstGeom prst="rect">
            <a:avLst/>
          </a:prstGeom>
          <a:noFill/>
        </p:spPr>
        <p:txBody>
          <a:bodyPr wrap="square" rtlCol="0">
            <a:spAutoFit/>
          </a:bodyPr>
          <a:lstStyle/>
          <a:p>
            <a:pPr marL="457200" indent="-457200">
              <a:buFont typeface="Wingdings" panose="05000000000000000000" pitchFamily="2" charset="2"/>
              <a:buChar char="q"/>
            </a:pPr>
            <a:r>
              <a:rPr lang="en-US" sz="2800" dirty="0">
                <a:solidFill>
                  <a:schemeClr val="bg1"/>
                </a:solidFill>
              </a:rPr>
              <a:t>Improves patient-</a:t>
            </a:r>
            <a:r>
              <a:rPr lang="en-US" sz="2800" dirty="0" err="1">
                <a:solidFill>
                  <a:schemeClr val="bg1"/>
                </a:solidFill>
              </a:rPr>
              <a:t>centred</a:t>
            </a:r>
            <a:r>
              <a:rPr lang="en-US" sz="2800" dirty="0">
                <a:solidFill>
                  <a:schemeClr val="bg1"/>
                </a:solidFill>
              </a:rPr>
              <a:t> outcomes (satisfaction, adherence, recovery). </a:t>
            </a:r>
          </a:p>
          <a:p>
            <a:pPr marL="457200" indent="-457200">
              <a:buFont typeface="Wingdings" panose="05000000000000000000" pitchFamily="2" charset="2"/>
              <a:buChar char="q"/>
            </a:pPr>
            <a:r>
              <a:rPr lang="en-US" sz="2800" dirty="0">
                <a:solidFill>
                  <a:schemeClr val="bg1"/>
                </a:solidFill>
              </a:rPr>
              <a:t>Reduces errors, enhances teamwork, lowers costs. Evidence: </a:t>
            </a:r>
          </a:p>
          <a:p>
            <a:pPr marL="457200" indent="-457200">
              <a:buFont typeface="Wingdings" panose="05000000000000000000" pitchFamily="2" charset="2"/>
              <a:buChar char="q"/>
            </a:pPr>
            <a:r>
              <a:rPr lang="en-US" sz="2800" dirty="0">
                <a:solidFill>
                  <a:schemeClr val="bg1"/>
                </a:solidFill>
              </a:rPr>
              <a:t>Quality communication forms therapeutic relationships and positively impacts health outcomes (Sharkiya,2023).</a:t>
            </a:r>
            <a:endParaRPr lang="en-US" sz="2800" dirty="0">
              <a:solidFill>
                <a:schemeClr val="bg1"/>
              </a:solidFill>
              <a:latin typeface="+mj-lt"/>
            </a:endParaRPr>
          </a:p>
        </p:txBody>
      </p:sp>
      <p:pic>
        <p:nvPicPr>
          <p:cNvPr id="24" name="Picture 23" descr="Effective Communication: Methods and Assessment">
            <a:extLst>
              <a:ext uri="{FF2B5EF4-FFF2-40B4-BE49-F238E27FC236}">
                <a16:creationId xmlns:a16="http://schemas.microsoft.com/office/drawing/2014/main" id="{34E7A0D9-989A-57F1-5970-4C06D43BE014}"/>
              </a:ext>
            </a:extLst>
          </p:cNvPr>
          <p:cNvPicPr>
            <a:picLocks noChangeAspect="1"/>
          </p:cNvPicPr>
          <p:nvPr/>
        </p:nvPicPr>
        <p:blipFill>
          <a:blip r:embed="rId3"/>
          <a:stretch>
            <a:fillRect/>
          </a:stretch>
        </p:blipFill>
        <p:spPr>
          <a:xfrm>
            <a:off x="7673338" y="1285941"/>
            <a:ext cx="3967770" cy="2596356"/>
          </a:xfrm>
          <a:prstGeom prst="rect">
            <a:avLst/>
          </a:prstGeom>
        </p:spPr>
      </p:pic>
    </p:spTree>
    <p:extLst>
      <p:ext uri="{BB962C8B-B14F-4D97-AF65-F5344CB8AC3E}">
        <p14:creationId xmlns:p14="http://schemas.microsoft.com/office/powerpoint/2010/main" val="907278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EA49A01C-9D93-14D4-3545-8931B78C3220}"/>
            </a:ext>
          </a:extLst>
        </p:cNvPr>
        <p:cNvGrpSpPr/>
        <p:nvPr/>
      </p:nvGrpSpPr>
      <p:grpSpPr>
        <a:xfrm>
          <a:off x="0" y="0"/>
          <a:ext cx="0" cy="0"/>
          <a:chOff x="0" y="0"/>
          <a:chExt cx="0" cy="0"/>
        </a:xfrm>
      </p:grpSpPr>
      <p:sp>
        <p:nvSpPr>
          <p:cNvPr id="18" name="Text Placeholder 17">
            <a:extLst>
              <a:ext uri="{FF2B5EF4-FFF2-40B4-BE49-F238E27FC236}">
                <a16:creationId xmlns:a16="http://schemas.microsoft.com/office/drawing/2014/main" id="{E3711FDA-B569-89D7-BEB4-BD38AF72585D}"/>
              </a:ext>
            </a:extLst>
          </p:cNvPr>
          <p:cNvSpPr>
            <a:spLocks noGrp="1"/>
          </p:cNvSpPr>
          <p:nvPr>
            <p:ph type="body" sz="quarter" idx="13"/>
          </p:nvPr>
        </p:nvSpPr>
        <p:spPr>
          <a:xfrm>
            <a:off x="0" y="12473"/>
            <a:ext cx="12592050" cy="6833054"/>
          </a:xfrm>
        </p:spPr>
        <p:txBody>
          <a:bodyPr/>
          <a:lstStyle/>
          <a:p>
            <a:pPr marL="457200" indent="-457200">
              <a:lnSpc>
                <a:spcPct val="150000"/>
              </a:lnSpc>
              <a:buFont typeface="Wingdings" panose="05000000000000000000" pitchFamily="2" charset="2"/>
              <a:buChar char="§"/>
            </a:pPr>
            <a:r>
              <a:rPr lang="en-US" sz="2800" dirty="0">
                <a:latin typeface="+mj-lt"/>
              </a:rPr>
              <a:t>Essential for employability: Person-</a:t>
            </a:r>
            <a:r>
              <a:rPr lang="en-US" sz="2800" dirty="0" err="1">
                <a:latin typeface="+mj-lt"/>
              </a:rPr>
              <a:t>centred</a:t>
            </a:r>
            <a:r>
              <a:rPr lang="en-US" sz="2800" dirty="0">
                <a:latin typeface="+mj-lt"/>
              </a:rPr>
              <a:t> care, multidisciplinary collaboration, handling diverse needs (e.g., elderly, disabilities).</a:t>
            </a:r>
          </a:p>
          <a:p>
            <a:pPr marL="457200" indent="-457200">
              <a:lnSpc>
                <a:spcPct val="150000"/>
              </a:lnSpc>
              <a:buFont typeface="Wingdings" panose="05000000000000000000" pitchFamily="2" charset="2"/>
              <a:buChar char="§"/>
            </a:pPr>
            <a:r>
              <a:rPr lang="en-US" sz="2800" dirty="0">
                <a:latin typeface="+mj-lt"/>
              </a:rPr>
              <a:t> Aligns with module outcomes: Personal strengths, action planning for career in care. </a:t>
            </a:r>
          </a:p>
          <a:p>
            <a:pPr marL="457200" indent="-457200">
              <a:lnSpc>
                <a:spcPct val="150000"/>
              </a:lnSpc>
              <a:buFont typeface="Wingdings" panose="05000000000000000000" pitchFamily="2" charset="2"/>
              <a:buChar char="§"/>
            </a:pPr>
            <a:r>
              <a:rPr lang="en-US" sz="2800" dirty="0">
                <a:latin typeface="+mj-lt"/>
              </a:rPr>
              <a:t>Current context: High-stakes environments where miscommunication affects safety and equity.</a:t>
            </a:r>
          </a:p>
          <a:p>
            <a:endParaRPr lang="en-US" sz="2800" dirty="0">
              <a:latin typeface="+mj-lt"/>
            </a:endParaRPr>
          </a:p>
        </p:txBody>
      </p:sp>
      <p:sp>
        <p:nvSpPr>
          <p:cNvPr id="52" name="Slide Number Placeholder 51">
            <a:extLst>
              <a:ext uri="{FF2B5EF4-FFF2-40B4-BE49-F238E27FC236}">
                <a16:creationId xmlns:a16="http://schemas.microsoft.com/office/drawing/2014/main" id="{0C7F3495-0C3F-87B3-934E-DBC184F709D7}"/>
              </a:ext>
            </a:extLst>
          </p:cNvPr>
          <p:cNvSpPr>
            <a:spLocks noGrp="1"/>
          </p:cNvSpPr>
          <p:nvPr>
            <p:ph type="sldNum" sz="quarter" idx="11"/>
          </p:nvPr>
        </p:nvSpPr>
        <p:spPr/>
        <p:txBody>
          <a:bodyPr/>
          <a:lstStyle/>
          <a:p>
            <a:fld id="{EECC7194-A4D0-457B-9D3E-53681723AFF7}" type="slidenum">
              <a:rPr lang="en-US" smtClean="0"/>
              <a:pPr/>
              <a:t>5</a:t>
            </a:fld>
            <a:endParaRPr lang="en-US" dirty="0"/>
          </a:p>
        </p:txBody>
      </p:sp>
      <p:sp>
        <p:nvSpPr>
          <p:cNvPr id="21" name="Title 20">
            <a:extLst>
              <a:ext uri="{FF2B5EF4-FFF2-40B4-BE49-F238E27FC236}">
                <a16:creationId xmlns:a16="http://schemas.microsoft.com/office/drawing/2014/main" id="{F35C14AC-4B46-DCF7-528C-B9CDFBF23CD6}"/>
              </a:ext>
            </a:extLst>
          </p:cNvPr>
          <p:cNvSpPr>
            <a:spLocks noGrp="1"/>
          </p:cNvSpPr>
          <p:nvPr>
            <p:ph type="title"/>
          </p:nvPr>
        </p:nvSpPr>
        <p:spPr>
          <a:xfrm>
            <a:off x="162010" y="345762"/>
            <a:ext cx="11020339" cy="1008000"/>
          </a:xfrm>
        </p:spPr>
        <p:txBody>
          <a:bodyPr/>
          <a:lstStyle/>
          <a:p>
            <a:pPr algn="ctr"/>
            <a:r>
              <a:rPr lang="en-US" dirty="0"/>
              <a:t>Relevance to Professional Practice in HSC</a:t>
            </a:r>
            <a:br>
              <a:rPr lang="en-US" dirty="0"/>
            </a:br>
            <a:endParaRPr lang="en-US" dirty="0">
              <a:effectLst/>
            </a:endParaRPr>
          </a:p>
        </p:txBody>
      </p:sp>
      <p:sp>
        <p:nvSpPr>
          <p:cNvPr id="48" name="Rectangle 47">
            <a:extLst>
              <a:ext uri="{FF2B5EF4-FFF2-40B4-BE49-F238E27FC236}">
                <a16:creationId xmlns:a16="http://schemas.microsoft.com/office/drawing/2014/main" id="{47A8AF87-ECE1-A4ED-811A-01B51F678981}"/>
              </a:ext>
              <a:ext uri="{C183D7F6-B498-43B3-948B-1728B52AA6E4}">
                <adec:decorative xmlns:adec="http://schemas.microsoft.com/office/drawing/2017/decorative" val="1"/>
              </a:ext>
            </a:extLst>
          </p:cNvPr>
          <p:cNvSpPr/>
          <p:nvPr/>
        </p:nvSpPr>
        <p:spPr>
          <a:xfrm>
            <a:off x="7443039" y="6169300"/>
            <a:ext cx="4428369" cy="72464"/>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A3338C5-4A4B-5350-86E0-F0C8B8EAB508}"/>
              </a:ext>
              <a:ext uri="{C183D7F6-B498-43B3-948B-1728B52AA6E4}">
                <adec:decorative xmlns:adec="http://schemas.microsoft.com/office/drawing/2017/decorative" val="1"/>
              </a:ext>
            </a:extLst>
          </p:cNvPr>
          <p:cNvGrpSpPr>
            <a:grpSpLocks noChangeAspect="1"/>
          </p:cNvGrpSpPr>
          <p:nvPr/>
        </p:nvGrpSpPr>
        <p:grpSpPr>
          <a:xfrm>
            <a:off x="9403397" y="1905244"/>
            <a:ext cx="906419" cy="906419"/>
            <a:chOff x="5482999" y="1607028"/>
            <a:chExt cx="1200866" cy="1200866"/>
          </a:xfrm>
        </p:grpSpPr>
        <p:sp>
          <p:nvSpPr>
            <p:cNvPr id="16" name="Rectangle 15">
              <a:extLst>
                <a:ext uri="{FF2B5EF4-FFF2-40B4-BE49-F238E27FC236}">
                  <a16:creationId xmlns:a16="http://schemas.microsoft.com/office/drawing/2014/main" id="{50DA483A-BAED-4BBF-3984-D6927FEC9E40}"/>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B755A599-9E64-09A6-652E-FCF1C2A6B035}"/>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descr="Icon Lightbulb">
            <a:extLst>
              <a:ext uri="{FF2B5EF4-FFF2-40B4-BE49-F238E27FC236}">
                <a16:creationId xmlns:a16="http://schemas.microsoft.com/office/drawing/2014/main" id="{E3DB13C3-4B8B-BBFA-4728-B72B366BD0E5}"/>
              </a:ext>
            </a:extLst>
          </p:cNvPr>
          <p:cNvGrpSpPr>
            <a:grpSpLocks noChangeAspect="1"/>
          </p:cNvGrpSpPr>
          <p:nvPr/>
        </p:nvGrpSpPr>
        <p:grpSpPr>
          <a:xfrm>
            <a:off x="11344177" y="611807"/>
            <a:ext cx="362015" cy="584795"/>
            <a:chOff x="1684741" y="3186732"/>
            <a:chExt cx="530027" cy="856197"/>
          </a:xfrm>
        </p:grpSpPr>
        <p:sp>
          <p:nvSpPr>
            <p:cNvPr id="32" name="Freeform: Shape 31">
              <a:extLst>
                <a:ext uri="{FF2B5EF4-FFF2-40B4-BE49-F238E27FC236}">
                  <a16:creationId xmlns:a16="http://schemas.microsoft.com/office/drawing/2014/main" id="{B45664AA-09A3-7520-9054-5386F8D131DE}"/>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B96FE93-4D62-47BE-1432-E824FF9A5198}"/>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2115794A-34A7-43CB-85A8-48C6DF47F862}"/>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5CE57DC5-C232-4760-FA4E-8B27C812BFC7}"/>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428990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7E7D34A3-FDEF-8919-62FC-0D6991E1B6CA}"/>
            </a:ext>
          </a:extLst>
        </p:cNvPr>
        <p:cNvGrpSpPr/>
        <p:nvPr/>
      </p:nvGrpSpPr>
      <p:grpSpPr>
        <a:xfrm>
          <a:off x="0" y="0"/>
          <a:ext cx="0" cy="0"/>
          <a:chOff x="0" y="0"/>
          <a:chExt cx="0" cy="0"/>
        </a:xfrm>
      </p:grpSpPr>
      <p:sp>
        <p:nvSpPr>
          <p:cNvPr id="21" name="Title 20">
            <a:extLst>
              <a:ext uri="{FF2B5EF4-FFF2-40B4-BE49-F238E27FC236}">
                <a16:creationId xmlns:a16="http://schemas.microsoft.com/office/drawing/2014/main" id="{3765FFF1-E442-B391-D025-D099F2022173}"/>
              </a:ext>
            </a:extLst>
          </p:cNvPr>
          <p:cNvSpPr>
            <a:spLocks noGrp="1"/>
          </p:cNvSpPr>
          <p:nvPr>
            <p:ph type="title"/>
          </p:nvPr>
        </p:nvSpPr>
        <p:spPr/>
        <p:txBody>
          <a:bodyPr/>
          <a:lstStyle/>
          <a:p>
            <a:r>
              <a:rPr lang="en-US" dirty="0"/>
              <a:t>Relevant Model – The REDE Model</a:t>
            </a:r>
            <a:endParaRPr lang="en-US" dirty="0">
              <a:effectLst/>
            </a:endParaRPr>
          </a:p>
        </p:txBody>
      </p:sp>
      <p:sp>
        <p:nvSpPr>
          <p:cNvPr id="52" name="Slide Number Placeholder 51">
            <a:extLst>
              <a:ext uri="{FF2B5EF4-FFF2-40B4-BE49-F238E27FC236}">
                <a16:creationId xmlns:a16="http://schemas.microsoft.com/office/drawing/2014/main" id="{94DCBA8E-E53E-9E66-11CE-0CC903D2408B}"/>
              </a:ext>
            </a:extLst>
          </p:cNvPr>
          <p:cNvSpPr>
            <a:spLocks noGrp="1"/>
          </p:cNvSpPr>
          <p:nvPr>
            <p:ph type="sldNum" sz="quarter" idx="11"/>
          </p:nvPr>
        </p:nvSpPr>
        <p:spPr/>
        <p:txBody>
          <a:bodyPr/>
          <a:lstStyle/>
          <a:p>
            <a:fld id="{EECC7194-A4D0-457B-9D3E-53681723AFF7}" type="slidenum">
              <a:rPr lang="en-US" smtClean="0"/>
              <a:pPr/>
              <a:t>6</a:t>
            </a:fld>
            <a:endParaRPr lang="en-US" dirty="0"/>
          </a:p>
        </p:txBody>
      </p:sp>
      <p:sp>
        <p:nvSpPr>
          <p:cNvPr id="48" name="Rectangle 47">
            <a:extLst>
              <a:ext uri="{FF2B5EF4-FFF2-40B4-BE49-F238E27FC236}">
                <a16:creationId xmlns:a16="http://schemas.microsoft.com/office/drawing/2014/main" id="{1993EEC0-62B5-0AC0-E0ED-DE51E5DB481B}"/>
              </a:ext>
              <a:ext uri="{C183D7F6-B498-43B3-948B-1728B52AA6E4}">
                <adec:decorative xmlns:adec="http://schemas.microsoft.com/office/drawing/2017/decorative" val="1"/>
              </a:ext>
            </a:extLst>
          </p:cNvPr>
          <p:cNvSpPr/>
          <p:nvPr/>
        </p:nvSpPr>
        <p:spPr>
          <a:xfrm>
            <a:off x="7443039" y="6169300"/>
            <a:ext cx="4428369" cy="72464"/>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26C64D23-24ED-65AC-0EA5-149421E1662E}"/>
              </a:ext>
              <a:ext uri="{C183D7F6-B498-43B3-948B-1728B52AA6E4}">
                <adec:decorative xmlns:adec="http://schemas.microsoft.com/office/drawing/2017/decorative" val="1"/>
              </a:ext>
            </a:extLst>
          </p:cNvPr>
          <p:cNvGrpSpPr>
            <a:grpSpLocks noChangeAspect="1"/>
          </p:cNvGrpSpPr>
          <p:nvPr/>
        </p:nvGrpSpPr>
        <p:grpSpPr>
          <a:xfrm>
            <a:off x="9403397" y="1905244"/>
            <a:ext cx="906419" cy="906419"/>
            <a:chOff x="5482999" y="1607028"/>
            <a:chExt cx="1200866" cy="1200866"/>
          </a:xfrm>
        </p:grpSpPr>
        <p:sp>
          <p:nvSpPr>
            <p:cNvPr id="16" name="Rectangle 15">
              <a:extLst>
                <a:ext uri="{FF2B5EF4-FFF2-40B4-BE49-F238E27FC236}">
                  <a16:creationId xmlns:a16="http://schemas.microsoft.com/office/drawing/2014/main" id="{AF3C745B-858B-6A7D-C78E-C6C4D334E148}"/>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825BEAB-94DA-C7D7-C8BF-EDB201E5B65D}"/>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3">
            <a:extLst>
              <a:ext uri="{FF2B5EF4-FFF2-40B4-BE49-F238E27FC236}">
                <a16:creationId xmlns:a16="http://schemas.microsoft.com/office/drawing/2014/main" id="{94E15EA7-0270-F18D-D22A-E4937B82D3FA}"/>
              </a:ext>
            </a:extLst>
          </p:cNvPr>
          <p:cNvSpPr>
            <a:spLocks noGrp="1"/>
          </p:cNvSpPr>
          <p:nvPr>
            <p:ph type="body" sz="quarter" idx="12"/>
          </p:nvPr>
        </p:nvSpPr>
        <p:spPr>
          <a:xfrm>
            <a:off x="320592" y="1568801"/>
            <a:ext cx="6488565" cy="4884644"/>
          </a:xfrm>
        </p:spPr>
        <p:txBody>
          <a:bodyPr/>
          <a:lstStyle/>
          <a:p>
            <a:pPr marL="457200" indent="-457200">
              <a:lnSpc>
                <a:spcPct val="150000"/>
              </a:lnSpc>
              <a:buFont typeface="Wingdings" panose="05000000000000000000" pitchFamily="2" charset="2"/>
              <a:buChar char="q"/>
            </a:pPr>
            <a:r>
              <a:rPr lang="en-US" sz="2800" dirty="0"/>
              <a:t>Chosen Model: Key elements from quality communication frameworks (e.g., based on Sharkiya's review and common HSC models): </a:t>
            </a:r>
          </a:p>
          <a:p>
            <a:pPr marL="457200" indent="-457200">
              <a:lnSpc>
                <a:spcPct val="150000"/>
              </a:lnSpc>
              <a:buFont typeface="Wingdings" panose="05000000000000000000" pitchFamily="2" charset="2"/>
              <a:buChar char="q"/>
            </a:pPr>
            <a:r>
              <a:rPr lang="en-US" sz="2800" dirty="0"/>
              <a:t>Establish Rapport, Explore concerns, Develop shared understanding, and Empower patients.</a:t>
            </a:r>
          </a:p>
          <a:p>
            <a:pPr>
              <a:lnSpc>
                <a:spcPct val="150000"/>
              </a:lnSpc>
            </a:pPr>
            <a:endParaRPr lang="en-US" dirty="0"/>
          </a:p>
        </p:txBody>
      </p:sp>
      <p:sp>
        <p:nvSpPr>
          <p:cNvPr id="6" name="TextBox 5">
            <a:extLst>
              <a:ext uri="{FF2B5EF4-FFF2-40B4-BE49-F238E27FC236}">
                <a16:creationId xmlns:a16="http://schemas.microsoft.com/office/drawing/2014/main" id="{240626FB-FE71-FFBB-39D1-10DE80B55B71}"/>
              </a:ext>
            </a:extLst>
          </p:cNvPr>
          <p:cNvSpPr txBox="1"/>
          <p:nvPr/>
        </p:nvSpPr>
        <p:spPr>
          <a:xfrm>
            <a:off x="3048000" y="3244334"/>
            <a:ext cx="6096000" cy="369332"/>
          </a:xfrm>
          <a:prstGeom prst="rect">
            <a:avLst/>
          </a:prstGeom>
          <a:noFill/>
        </p:spPr>
        <p:txBody>
          <a:bodyPr wrap="square">
            <a:spAutoFit/>
          </a:bodyPr>
          <a:lstStyle/>
          <a:p>
            <a:endParaRPr lang="en-US" dirty="0"/>
          </a:p>
        </p:txBody>
      </p:sp>
      <p:pic>
        <p:nvPicPr>
          <p:cNvPr id="10" name="Picture 9">
            <a:extLst>
              <a:ext uri="{FF2B5EF4-FFF2-40B4-BE49-F238E27FC236}">
                <a16:creationId xmlns:a16="http://schemas.microsoft.com/office/drawing/2014/main" id="{CF481160-6254-7A9F-DB11-D03B92673F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9157" y="2484956"/>
            <a:ext cx="5062251" cy="29234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02775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FC398ABC-FC77-54FE-D4B8-6C23571BB7CA}"/>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A880DD38-AA32-8F4C-D0E4-CBBFBFC3B86A}"/>
              </a:ext>
            </a:extLst>
          </p:cNvPr>
          <p:cNvSpPr>
            <a:spLocks noGrp="1"/>
          </p:cNvSpPr>
          <p:nvPr>
            <p:ph type="body" sz="quarter" idx="13"/>
          </p:nvPr>
        </p:nvSpPr>
        <p:spPr>
          <a:xfrm>
            <a:off x="0" y="-164122"/>
            <a:ext cx="12192000" cy="7334250"/>
          </a:xfrm>
        </p:spPr>
        <p:txBody>
          <a:bodyPr/>
          <a:lstStyle/>
          <a:p>
            <a:pPr>
              <a:lnSpc>
                <a:spcPct val="150000"/>
              </a:lnSpc>
            </a:pPr>
            <a:r>
              <a:rPr lang="en-US" sz="2800" b="1" dirty="0">
                <a:latin typeface="+mj-lt"/>
              </a:rPr>
              <a:t>Scenario:</a:t>
            </a:r>
            <a:r>
              <a:rPr lang="en-US" sz="2800" dirty="0">
                <a:latin typeface="+mj-lt"/>
              </a:rPr>
              <a:t> As a Care Assistant in a nursing home (or hospital ward). </a:t>
            </a:r>
            <a:r>
              <a:rPr lang="en-US" sz="2800" b="1" dirty="0">
                <a:latin typeface="+mj-lt"/>
              </a:rPr>
              <a:t>Application:</a:t>
            </a:r>
            <a:r>
              <a:rPr lang="en-US" sz="2800" dirty="0">
                <a:latin typeface="+mj-lt"/>
              </a:rPr>
              <a:t> Using active listening and clear explanations during medication rounds with an elderly patient with dementia. Example: Patient anxious about meds → Use empathy, simple language, teach-back method, involve family.</a:t>
            </a:r>
          </a:p>
          <a:p>
            <a:pPr>
              <a:lnSpc>
                <a:spcPct val="150000"/>
              </a:lnSpc>
            </a:pPr>
            <a:r>
              <a:rPr lang="en-US" sz="2800" dirty="0">
                <a:latin typeface="+mj-lt"/>
              </a:rPr>
              <a:t>Outcome: Improved adherence, reduced agitation, better patient satisfaction and safety.</a:t>
            </a:r>
          </a:p>
          <a:p>
            <a:pPr>
              <a:lnSpc>
                <a:spcPct val="150000"/>
              </a:lnSpc>
            </a:pPr>
            <a:r>
              <a:rPr lang="en-US" sz="2800" dirty="0">
                <a:latin typeface="+mj-lt"/>
              </a:rPr>
              <a:t>Links to model: Builds trust, addresses emotions.</a:t>
            </a:r>
          </a:p>
        </p:txBody>
      </p:sp>
      <p:sp>
        <p:nvSpPr>
          <p:cNvPr id="52" name="Slide Number Placeholder 51">
            <a:extLst>
              <a:ext uri="{FF2B5EF4-FFF2-40B4-BE49-F238E27FC236}">
                <a16:creationId xmlns:a16="http://schemas.microsoft.com/office/drawing/2014/main" id="{5B74868E-2343-1F29-5BC3-357EE2BB1C51}"/>
              </a:ext>
            </a:extLst>
          </p:cNvPr>
          <p:cNvSpPr>
            <a:spLocks noGrp="1"/>
          </p:cNvSpPr>
          <p:nvPr>
            <p:ph type="sldNum" sz="quarter" idx="11"/>
          </p:nvPr>
        </p:nvSpPr>
        <p:spPr/>
        <p:txBody>
          <a:bodyPr/>
          <a:lstStyle/>
          <a:p>
            <a:fld id="{EECC7194-A4D0-457B-9D3E-53681723AFF7}" type="slidenum">
              <a:rPr lang="en-US" smtClean="0"/>
              <a:pPr/>
              <a:t>7</a:t>
            </a:fld>
            <a:endParaRPr lang="en-US" dirty="0"/>
          </a:p>
        </p:txBody>
      </p:sp>
      <p:sp>
        <p:nvSpPr>
          <p:cNvPr id="48" name="Rectangle 47">
            <a:extLst>
              <a:ext uri="{FF2B5EF4-FFF2-40B4-BE49-F238E27FC236}">
                <a16:creationId xmlns:a16="http://schemas.microsoft.com/office/drawing/2014/main" id="{A6E5A049-84C0-7FF6-11ED-C2717F46F408}"/>
              </a:ext>
              <a:ext uri="{C183D7F6-B498-43B3-948B-1728B52AA6E4}">
                <adec:decorative xmlns:adec="http://schemas.microsoft.com/office/drawing/2017/decorative" val="1"/>
              </a:ext>
            </a:extLst>
          </p:cNvPr>
          <p:cNvSpPr/>
          <p:nvPr/>
        </p:nvSpPr>
        <p:spPr>
          <a:xfrm>
            <a:off x="7443039" y="6169300"/>
            <a:ext cx="4428369" cy="72464"/>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924E5F93-4CD1-3262-5B66-3B7F9AEB917D}"/>
              </a:ext>
              <a:ext uri="{C183D7F6-B498-43B3-948B-1728B52AA6E4}">
                <adec:decorative xmlns:adec="http://schemas.microsoft.com/office/drawing/2017/decorative" val="1"/>
              </a:ext>
            </a:extLst>
          </p:cNvPr>
          <p:cNvGrpSpPr>
            <a:grpSpLocks noChangeAspect="1"/>
          </p:cNvGrpSpPr>
          <p:nvPr/>
        </p:nvGrpSpPr>
        <p:grpSpPr>
          <a:xfrm>
            <a:off x="9403397" y="1905244"/>
            <a:ext cx="906419" cy="906419"/>
            <a:chOff x="5482999" y="1607028"/>
            <a:chExt cx="1200866" cy="1200866"/>
          </a:xfrm>
        </p:grpSpPr>
        <p:sp>
          <p:nvSpPr>
            <p:cNvPr id="16" name="Rectangle 15">
              <a:extLst>
                <a:ext uri="{FF2B5EF4-FFF2-40B4-BE49-F238E27FC236}">
                  <a16:creationId xmlns:a16="http://schemas.microsoft.com/office/drawing/2014/main" id="{F5D8DBBC-A92A-CDB8-83F8-5192B7587453}"/>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E774437-9E94-36C9-5CC8-683BE177DE4C}"/>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554A6152-EC12-FEF4-C70F-9E43D54DC406}"/>
              </a:ext>
            </a:extLst>
          </p:cNvPr>
          <p:cNvSpPr txBox="1"/>
          <p:nvPr/>
        </p:nvSpPr>
        <p:spPr>
          <a:xfrm>
            <a:off x="462276" y="828026"/>
            <a:ext cx="9768884" cy="1077218"/>
          </a:xfrm>
          <a:prstGeom prst="rect">
            <a:avLst/>
          </a:prstGeom>
          <a:noFill/>
        </p:spPr>
        <p:txBody>
          <a:bodyPr wrap="square">
            <a:spAutoFit/>
          </a:bodyPr>
          <a:lstStyle/>
          <a:p>
            <a:r>
              <a:rPr lang="en-US" sz="3200" b="1" dirty="0">
                <a:solidFill>
                  <a:schemeClr val="bg1"/>
                </a:solidFill>
                <a:latin typeface="+mj-lt"/>
              </a:rPr>
              <a:t>Practical Example in a Real HSC Setting</a:t>
            </a:r>
          </a:p>
          <a:p>
            <a:endParaRPr lang="en-US" sz="3200" b="1" dirty="0">
              <a:latin typeface="+mj-lt"/>
            </a:endParaRPr>
          </a:p>
        </p:txBody>
      </p:sp>
    </p:spTree>
    <p:extLst>
      <p:ext uri="{BB962C8B-B14F-4D97-AF65-F5344CB8AC3E}">
        <p14:creationId xmlns:p14="http://schemas.microsoft.com/office/powerpoint/2010/main" val="198063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D3888639-17A6-72FC-1638-5D0FD10614EA}"/>
            </a:ext>
          </a:extLst>
        </p:cNvPr>
        <p:cNvGrpSpPr/>
        <p:nvPr/>
      </p:nvGrpSpPr>
      <p:grpSpPr>
        <a:xfrm>
          <a:off x="0" y="0"/>
          <a:ext cx="0" cy="0"/>
          <a:chOff x="0" y="0"/>
          <a:chExt cx="0" cy="0"/>
        </a:xfrm>
      </p:grpSpPr>
      <p:sp>
        <p:nvSpPr>
          <p:cNvPr id="52" name="Slide Number Placeholder 51">
            <a:extLst>
              <a:ext uri="{FF2B5EF4-FFF2-40B4-BE49-F238E27FC236}">
                <a16:creationId xmlns:a16="http://schemas.microsoft.com/office/drawing/2014/main" id="{14521810-3768-C7B8-44CB-20F39AA5412C}"/>
              </a:ext>
            </a:extLst>
          </p:cNvPr>
          <p:cNvSpPr>
            <a:spLocks noGrp="1"/>
          </p:cNvSpPr>
          <p:nvPr>
            <p:ph type="sldNum" sz="quarter" idx="11"/>
          </p:nvPr>
        </p:nvSpPr>
        <p:spPr/>
        <p:txBody>
          <a:bodyPr/>
          <a:lstStyle/>
          <a:p>
            <a:fld id="{EECC7194-A4D0-457B-9D3E-53681723AFF7}" type="slidenum">
              <a:rPr lang="en-US" smtClean="0"/>
              <a:pPr/>
              <a:t>8</a:t>
            </a:fld>
            <a:endParaRPr lang="en-US" dirty="0"/>
          </a:p>
        </p:txBody>
      </p:sp>
      <p:sp>
        <p:nvSpPr>
          <p:cNvPr id="48" name="Rectangle 47">
            <a:extLst>
              <a:ext uri="{FF2B5EF4-FFF2-40B4-BE49-F238E27FC236}">
                <a16:creationId xmlns:a16="http://schemas.microsoft.com/office/drawing/2014/main" id="{A655B97D-ACDF-FDFB-18CD-4C3FA7DA0CD5}"/>
              </a:ext>
              <a:ext uri="{C183D7F6-B498-43B3-948B-1728B52AA6E4}">
                <adec:decorative xmlns:adec="http://schemas.microsoft.com/office/drawing/2017/decorative" val="1"/>
              </a:ext>
            </a:extLst>
          </p:cNvPr>
          <p:cNvSpPr/>
          <p:nvPr/>
        </p:nvSpPr>
        <p:spPr>
          <a:xfrm>
            <a:off x="7443039" y="6169300"/>
            <a:ext cx="4428369" cy="72464"/>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6" name="Group 35" descr="Icon Lightbulb">
            <a:extLst>
              <a:ext uri="{FF2B5EF4-FFF2-40B4-BE49-F238E27FC236}">
                <a16:creationId xmlns:a16="http://schemas.microsoft.com/office/drawing/2014/main" id="{C9389DEB-B8F7-23D1-5D08-6372155B1B5C}"/>
              </a:ext>
            </a:extLst>
          </p:cNvPr>
          <p:cNvGrpSpPr>
            <a:grpSpLocks noChangeAspect="1"/>
          </p:cNvGrpSpPr>
          <p:nvPr/>
        </p:nvGrpSpPr>
        <p:grpSpPr>
          <a:xfrm>
            <a:off x="1985345" y="3363146"/>
            <a:ext cx="362015" cy="584795"/>
            <a:chOff x="1684741" y="3186732"/>
            <a:chExt cx="530027" cy="856197"/>
          </a:xfrm>
        </p:grpSpPr>
        <p:sp>
          <p:nvSpPr>
            <p:cNvPr id="32" name="Freeform: Shape 31">
              <a:extLst>
                <a:ext uri="{FF2B5EF4-FFF2-40B4-BE49-F238E27FC236}">
                  <a16:creationId xmlns:a16="http://schemas.microsoft.com/office/drawing/2014/main" id="{EB676F91-078A-CCFF-DB2D-5F4CF9260A27}"/>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CFEBFE67-75A0-BD97-711B-4D7CAC6E9915}"/>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58570F6-6ADC-B4AA-E5ED-DA9529EF18E8}"/>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F3FB462E-5691-A3AE-138C-A0CC14ADF20A}"/>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15" name="Rectangle 14">
            <a:extLst>
              <a:ext uri="{FF2B5EF4-FFF2-40B4-BE49-F238E27FC236}">
                <a16:creationId xmlns:a16="http://schemas.microsoft.com/office/drawing/2014/main" id="{5A5B822B-E684-AAB9-DF9B-F7078F358F0F}"/>
              </a:ext>
              <a:ext uri="{C183D7F6-B498-43B3-948B-1728B52AA6E4}">
                <adec:decorative xmlns:adec="http://schemas.microsoft.com/office/drawing/2017/decorative" val="1"/>
              </a:ext>
            </a:extLst>
          </p:cNvPr>
          <p:cNvSpPr/>
          <p:nvPr/>
        </p:nvSpPr>
        <p:spPr>
          <a:xfrm>
            <a:off x="0" y="0"/>
            <a:ext cx="12192000" cy="6845527"/>
          </a:xfrm>
          <a:prstGeom prst="rect">
            <a:avLst/>
          </a:prstGeom>
          <a:solidFill>
            <a:schemeClr val="accent4">
              <a:lumMod val="5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20">
            <a:extLst>
              <a:ext uri="{FF2B5EF4-FFF2-40B4-BE49-F238E27FC236}">
                <a16:creationId xmlns:a16="http://schemas.microsoft.com/office/drawing/2014/main" id="{C2D2A36F-3F89-37D9-E5A9-C67574A3FEBE}"/>
              </a:ext>
            </a:extLst>
          </p:cNvPr>
          <p:cNvSpPr>
            <a:spLocks noGrp="1"/>
          </p:cNvSpPr>
          <p:nvPr>
            <p:ph type="title"/>
          </p:nvPr>
        </p:nvSpPr>
        <p:spPr>
          <a:xfrm>
            <a:off x="712006" y="248295"/>
            <a:ext cx="11479994" cy="1008000"/>
          </a:xfrm>
        </p:spPr>
        <p:txBody>
          <a:bodyPr/>
          <a:lstStyle/>
          <a:p>
            <a:r>
              <a:rPr lang="en-US" dirty="0"/>
              <a:t>Conclusion &amp; Personal Development</a:t>
            </a:r>
          </a:p>
        </p:txBody>
      </p:sp>
      <p:sp>
        <p:nvSpPr>
          <p:cNvPr id="2" name="TextBox 1">
            <a:extLst>
              <a:ext uri="{FF2B5EF4-FFF2-40B4-BE49-F238E27FC236}">
                <a16:creationId xmlns:a16="http://schemas.microsoft.com/office/drawing/2014/main" id="{C7A2A8D0-410E-E2F0-5F2B-A40C5CA0BAA8}"/>
              </a:ext>
            </a:extLst>
          </p:cNvPr>
          <p:cNvSpPr txBox="1"/>
          <p:nvPr/>
        </p:nvSpPr>
        <p:spPr>
          <a:xfrm>
            <a:off x="5796010" y="988534"/>
            <a:ext cx="6050228" cy="6124754"/>
          </a:xfrm>
          <a:prstGeom prst="rect">
            <a:avLst/>
          </a:prstGeom>
          <a:noFill/>
        </p:spPr>
        <p:txBody>
          <a:bodyPr wrap="square" rtlCol="0">
            <a:spAutoFit/>
          </a:bodyPr>
          <a:lstStyle/>
          <a:p>
            <a:pPr>
              <a:lnSpc>
                <a:spcPct val="150000"/>
              </a:lnSpc>
            </a:pPr>
            <a:r>
              <a:rPr lang="en-US" sz="2800" b="1" dirty="0">
                <a:solidFill>
                  <a:schemeClr val="bg1"/>
                </a:solidFill>
                <a:latin typeface="+mj-lt"/>
              </a:rPr>
              <a:t>Summary</a:t>
            </a:r>
            <a:r>
              <a:rPr lang="en-US" sz="2800" dirty="0">
                <a:solidFill>
                  <a:schemeClr val="bg1"/>
                </a:solidFill>
                <a:latin typeface="+mj-lt"/>
              </a:rPr>
              <a:t>: Communication is foundational for effective, compassionate HSC practice. </a:t>
            </a:r>
          </a:p>
          <a:p>
            <a:pPr>
              <a:lnSpc>
                <a:spcPct val="150000"/>
              </a:lnSpc>
            </a:pPr>
            <a:r>
              <a:rPr lang="en-US" sz="2800" b="1" dirty="0">
                <a:solidFill>
                  <a:schemeClr val="bg1"/>
                </a:solidFill>
                <a:latin typeface="+mj-lt"/>
              </a:rPr>
              <a:t>Personal Action Plan</a:t>
            </a:r>
            <a:r>
              <a:rPr lang="en-US" sz="2800" dirty="0">
                <a:solidFill>
                  <a:schemeClr val="bg1"/>
                </a:solidFill>
                <a:latin typeface="+mj-lt"/>
              </a:rPr>
              <a:t>: Practice through role-plays, seek feedback, reflect on interactions. </a:t>
            </a:r>
          </a:p>
          <a:p>
            <a:pPr>
              <a:lnSpc>
                <a:spcPct val="150000"/>
              </a:lnSpc>
            </a:pPr>
            <a:r>
              <a:rPr lang="en-US" sz="2800" b="1" dirty="0">
                <a:solidFill>
                  <a:schemeClr val="bg1"/>
                </a:solidFill>
                <a:latin typeface="+mj-lt"/>
              </a:rPr>
              <a:t>Commitment</a:t>
            </a:r>
            <a:r>
              <a:rPr lang="en-US" sz="2800" dirty="0">
                <a:solidFill>
                  <a:schemeClr val="bg1"/>
                </a:solidFill>
                <a:latin typeface="+mj-lt"/>
              </a:rPr>
              <a:t>: Developing this strength for future roles.</a:t>
            </a:r>
          </a:p>
          <a:p>
            <a:pPr algn="ctr"/>
            <a:endParaRPr lang="en-US" sz="2800" dirty="0">
              <a:solidFill>
                <a:schemeClr val="bg1"/>
              </a:solidFill>
              <a:latin typeface="+mj-lt"/>
            </a:endParaRPr>
          </a:p>
          <a:p>
            <a:endParaRPr lang="en-US" sz="2800" dirty="0">
              <a:solidFill>
                <a:schemeClr val="bg1"/>
              </a:solidFill>
              <a:latin typeface="+mj-lt"/>
            </a:endParaRPr>
          </a:p>
        </p:txBody>
      </p:sp>
      <p:pic>
        <p:nvPicPr>
          <p:cNvPr id="5" name="Picture Placeholder 4">
            <a:extLst>
              <a:ext uri="{FF2B5EF4-FFF2-40B4-BE49-F238E27FC236}">
                <a16:creationId xmlns:a16="http://schemas.microsoft.com/office/drawing/2014/main" id="{96413021-F156-0859-67A1-A038457A0959}"/>
              </a:ext>
            </a:extLst>
          </p:cNvPr>
          <p:cNvPicPr>
            <a:picLocks noGrp="1" noChangeAspect="1"/>
          </p:cNvPicPr>
          <p:nvPr>
            <p:ph type="pic" sz="quarter" idx="12"/>
          </p:nvPr>
        </p:nvPicPr>
        <p:blipFill>
          <a:blip r:embed="rId3"/>
          <a:srcRect l="16288" r="16288"/>
          <a:stretch/>
        </p:blipFill>
        <p:spPr>
          <a:xfrm>
            <a:off x="574675" y="1255713"/>
            <a:ext cx="4664075" cy="4611687"/>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pic>
    </p:spTree>
    <p:extLst>
      <p:ext uri="{BB962C8B-B14F-4D97-AF65-F5344CB8AC3E}">
        <p14:creationId xmlns:p14="http://schemas.microsoft.com/office/powerpoint/2010/main" val="2188695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1123242-1802-4890-85C8-48524FEB9010}"/>
              </a:ext>
            </a:extLst>
          </p:cNvPr>
          <p:cNvSpPr>
            <a:spLocks noGrp="1"/>
          </p:cNvSpPr>
          <p:nvPr>
            <p:ph type="title"/>
          </p:nvPr>
        </p:nvSpPr>
        <p:spPr>
          <a:xfrm>
            <a:off x="273895" y="216468"/>
            <a:ext cx="7560000" cy="370166"/>
          </a:xfrm>
        </p:spPr>
        <p:txBody>
          <a:bodyPr/>
          <a:lstStyle/>
          <a:p>
            <a:r>
              <a:rPr lang="en-US" dirty="0"/>
              <a:t>References </a:t>
            </a:r>
          </a:p>
        </p:txBody>
      </p:sp>
      <p:sp>
        <p:nvSpPr>
          <p:cNvPr id="30" name="object 7" descr="Beige rectangle">
            <a:extLst>
              <a:ext uri="{FF2B5EF4-FFF2-40B4-BE49-F238E27FC236}">
                <a16:creationId xmlns:a16="http://schemas.microsoft.com/office/drawing/2014/main" id="{1E04C292-AE6A-4666-9EA6-9D87F84CB793}"/>
              </a:ext>
            </a:extLst>
          </p:cNvPr>
          <p:cNvSpPr/>
          <p:nvPr/>
        </p:nvSpPr>
        <p:spPr bwMode="white">
          <a:xfrm flipV="1">
            <a:off x="273895" y="586634"/>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pic>
        <p:nvPicPr>
          <p:cNvPr id="2" name="Picture Placeholder 16" descr="Scientist looking at test tube">
            <a:extLst>
              <a:ext uri="{FF2B5EF4-FFF2-40B4-BE49-F238E27FC236}">
                <a16:creationId xmlns:a16="http://schemas.microsoft.com/office/drawing/2014/main" id="{67D1807A-D40B-DCDD-619F-5A844E516AFE}"/>
              </a:ext>
            </a:extLst>
          </p:cNvPr>
          <p:cNvPicPr>
            <a:picLocks noChangeAspect="1"/>
          </p:cNvPicPr>
          <p:nvPr/>
        </p:nvPicPr>
        <p:blipFill>
          <a:blip r:embed="rId3" cstate="screen">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a:xfrm>
            <a:off x="-6041" y="691132"/>
            <a:ext cx="12192000" cy="6858000"/>
          </a:xfrm>
          <a:prstGeom prst="rect">
            <a:avLst/>
          </a:prstGeom>
        </p:spPr>
      </p:pic>
      <p:sp>
        <p:nvSpPr>
          <p:cNvPr id="26" name="Text Placeholder 25">
            <a:extLst>
              <a:ext uri="{FF2B5EF4-FFF2-40B4-BE49-F238E27FC236}">
                <a16:creationId xmlns:a16="http://schemas.microsoft.com/office/drawing/2014/main" id="{A791989C-2806-DF78-6AB0-FE0D8EA82D05}"/>
              </a:ext>
            </a:extLst>
          </p:cNvPr>
          <p:cNvSpPr>
            <a:spLocks noGrp="1"/>
          </p:cNvSpPr>
          <p:nvPr>
            <p:ph type="body" sz="quarter" idx="13"/>
          </p:nvPr>
        </p:nvSpPr>
        <p:spPr>
          <a:xfrm>
            <a:off x="682862" y="968874"/>
            <a:ext cx="11737738" cy="5051690"/>
          </a:xfrm>
        </p:spPr>
        <p:txBody>
          <a:bodyPr/>
          <a:lstStyle/>
          <a:p>
            <a:pPr>
              <a:lnSpc>
                <a:spcPct val="150000"/>
              </a:lnSpc>
            </a:pPr>
            <a:r>
              <a:rPr lang="en-US" sz="2800" dirty="0">
                <a:solidFill>
                  <a:schemeClr val="bg1"/>
                </a:solidFill>
              </a:rPr>
              <a:t>Sharkiya, S.H. (2023) 'Quality communication can improve patient-</a:t>
            </a:r>
            <a:r>
              <a:rPr lang="en-US" sz="2800" dirty="0" err="1">
                <a:solidFill>
                  <a:schemeClr val="bg1"/>
                </a:solidFill>
              </a:rPr>
              <a:t>centred</a:t>
            </a:r>
            <a:r>
              <a:rPr lang="en-US" sz="2800" dirty="0">
                <a:solidFill>
                  <a:schemeClr val="bg1"/>
                </a:solidFill>
              </a:rPr>
              <a:t> health outcomes among older patients: a rapid review', </a:t>
            </a:r>
            <a:r>
              <a:rPr lang="en-US" sz="2800" i="1" dirty="0">
                <a:solidFill>
                  <a:schemeClr val="bg1"/>
                </a:solidFill>
              </a:rPr>
              <a:t>BMC Health Services Research</a:t>
            </a:r>
            <a:r>
              <a:rPr lang="en-US" sz="2800" dirty="0">
                <a:solidFill>
                  <a:schemeClr val="bg1"/>
                </a:solidFill>
              </a:rPr>
              <a:t>, 23(1), p. 886. Available at: </a:t>
            </a:r>
            <a:r>
              <a:rPr lang="en-US" sz="2800" dirty="0">
                <a:solidFill>
                  <a:schemeClr val="bg1"/>
                </a:solidFill>
                <a:hlinkClick r:id="rId4">
                  <a:extLst>
                    <a:ext uri="{A12FA001-AC4F-418D-AE19-62706E023703}">
                      <ahyp:hlinkClr xmlns:ahyp="http://schemas.microsoft.com/office/drawing/2018/hyperlinkcolor" val="tx"/>
                    </a:ext>
                  </a:extLst>
                </a:hlinkClick>
              </a:rPr>
              <a:t>https://doi.org/10.1186/s12913-023-09869-8</a:t>
            </a:r>
            <a:r>
              <a:rPr lang="en-US" sz="2800" dirty="0">
                <a:solidFill>
                  <a:schemeClr val="bg1"/>
                </a:solidFill>
              </a:rPr>
              <a:t>.</a:t>
            </a:r>
          </a:p>
          <a:p>
            <a:pPr>
              <a:lnSpc>
                <a:spcPct val="150000"/>
              </a:lnSpc>
            </a:pPr>
            <a:r>
              <a:rPr lang="en-US" sz="2800" dirty="0"/>
              <a:t>Zota, D. et al. (2023) 'Essential skills for health communication, barriers, facilitators and the need for training: perceptions of healthcare professionals from seven European countries', </a:t>
            </a:r>
            <a:r>
              <a:rPr lang="en-US" sz="2800" i="1" dirty="0"/>
              <a:t>Healthcare</a:t>
            </a:r>
            <a:r>
              <a:rPr lang="en-US" sz="2800" dirty="0"/>
              <a:t>, 11(14), p. 2058. Available at: </a:t>
            </a:r>
            <a:r>
              <a:rPr lang="en-US" sz="2800" dirty="0">
                <a:hlinkClick r:id="rId5"/>
              </a:rPr>
              <a:t>https://doi.org/10.3390/healthcare11142058</a:t>
            </a:r>
            <a:r>
              <a:rPr lang="en-US" sz="2800" dirty="0"/>
              <a:t>.</a:t>
            </a:r>
          </a:p>
          <a:p>
            <a:pPr>
              <a:lnSpc>
                <a:spcPct val="150000"/>
              </a:lnSpc>
            </a:pPr>
            <a:endParaRPr lang="en-US" sz="2800" dirty="0">
              <a:solidFill>
                <a:schemeClr val="bg1"/>
              </a:solidFill>
            </a:endParaRPr>
          </a:p>
        </p:txBody>
      </p:sp>
    </p:spTree>
    <p:extLst>
      <p:ext uri="{BB962C8B-B14F-4D97-AF65-F5344CB8AC3E}">
        <p14:creationId xmlns:p14="http://schemas.microsoft.com/office/powerpoint/2010/main" val="1299719508"/>
      </p:ext>
    </p:extLst>
  </p:cSld>
  <p:clrMapOvr>
    <a:masterClrMapping/>
  </p:clrMapOvr>
</p:sld>
</file>

<file path=ppt/theme/theme1.xml><?xml version="1.0" encoding="utf-8"?>
<a:theme xmlns:a="http://schemas.openxmlformats.org/drawingml/2006/main" name="Office Theme">
  <a:themeElements>
    <a:clrScheme name="MS Healthcare Pitch">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MS Healthcare Pitch">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2"/>
            </a:gs>
            <a:gs pos="100000">
              <a:schemeClr val="accent2"/>
            </a:gs>
          </a:gsLst>
          <a:lin ang="1440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MB Healthcare Pitch Deck SB_v3" id="{F20654C3-30CB-4A23-AE37-CA3918CCFD51}" vid="{71C4247B-9648-406B-9B0E-E712402798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66BDC7-24D2-4343-8D41-18F9C23F860A}">
  <ds:schemaRefs>
    <ds:schemaRef ds:uri="http://schemas.microsoft.com/sharepoint/v3/contenttype/forms"/>
  </ds:schemaRefs>
</ds:datastoreItem>
</file>

<file path=customXml/itemProps2.xml><?xml version="1.0" encoding="utf-8"?>
<ds:datastoreItem xmlns:ds="http://schemas.openxmlformats.org/officeDocument/2006/customXml" ds:itemID="{AF4BDB64-2AF8-42D4-96C8-B6B6F098993C}">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33BAED8-F9E7-4D41-86E9-333473F909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Healthcare office pitch deck</Template>
  <TotalTime>734</TotalTime>
  <Words>1144</Words>
  <Application>Microsoft Office PowerPoint</Application>
  <PresentationFormat>Widescreen</PresentationFormat>
  <Paragraphs>71</Paragraphs>
  <Slides>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Arial </vt:lpstr>
      <vt:lpstr>Calibri</vt:lpstr>
      <vt:lpstr>Courier New</vt:lpstr>
      <vt:lpstr>Gill Sans MT</vt:lpstr>
      <vt:lpstr>Times New Roman</vt:lpstr>
      <vt:lpstr>Wingdings</vt:lpstr>
      <vt:lpstr>Office Theme</vt:lpstr>
      <vt:lpstr>The Power of Effective Communication in Health and Social Care </vt:lpstr>
      <vt:lpstr>Agenda</vt:lpstr>
      <vt:lpstr>What is Effective Communication</vt:lpstr>
      <vt:lpstr>Why is it Important ?</vt:lpstr>
      <vt:lpstr>Relevance to Professional Practice in HSC </vt:lpstr>
      <vt:lpstr>Relevant Model – The REDE Model</vt:lpstr>
      <vt:lpstr>PowerPoint Presentation</vt:lpstr>
      <vt:lpstr>Conclusion &amp; Personal Development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EMMANUEL OCHIENG'' - BBTEC202171890</dc:creator>
  <cp:lastModifiedBy>Areena Ayaz</cp:lastModifiedBy>
  <cp:revision>8</cp:revision>
  <dcterms:created xsi:type="dcterms:W3CDTF">2026-05-23T21:04:24Z</dcterms:created>
  <dcterms:modified xsi:type="dcterms:W3CDTF">2026-06-21T09:17:51Z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