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0"/>
  </p:notesMasterIdLst>
  <p:sldIdLst>
    <p:sldId id="719" r:id="rId24"/>
    <p:sldId id="757" r:id="rId25"/>
    <p:sldId id="758" r:id="rId26"/>
    <p:sldId id="759" r:id="rId27"/>
    <p:sldId id="760" r:id="rId28"/>
    <p:sldId id="732" r:id="rId29"/>
  </p:sldIdLst>
  <p:sldSz cx="12192000" cy="6858000"/>
  <p:notesSz cx="6858000" cy="9144000"/>
  <p:custDataLst>
    <p:tags r:id="rId3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5028" autoAdjust="0"/>
  </p:normalViewPr>
  <p:slideViewPr>
    <p:cSldViewPr snapToGrid="0">
      <p:cViewPr varScale="1">
        <p:scale>
          <a:sx n="79" d="100"/>
          <a:sy n="79" d="100"/>
        </p:scale>
        <p:origin x="746" y="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" Type="http://schemas.openxmlformats.org/officeDocument/2006/relationships/customXml" Target="../customXml/item3.xml"/><Relationship Id="rId21" Type="http://schemas.openxmlformats.org/officeDocument/2006/relationships/slideMaster" Target="slideMasters/slideMaster18.xml"/><Relationship Id="rId34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microsoft.com/office/2016/11/relationships/changesInfo" Target="changesInfos/changesInfo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tags" Target="tags/tag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Master" Target="slideMasters/slideMaster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modSld">
      <pc:chgData name="Jenifer Prince Devaraj" userId="c3fb109c-09d1-42a6-93f4-69472d709861" providerId="ADAL" clId="{09A26AFE-3578-4143-B1B0-81DF391638B0}" dt="2026-02-24T13:54:56.241" v="3" actId="20577"/>
      <pc:docMkLst>
        <pc:docMk/>
      </pc:docMkLst>
      <pc:sldChg chg="modSp mod">
        <pc:chgData name="Jenifer Prince Devaraj" userId="c3fb109c-09d1-42a6-93f4-69472d709861" providerId="ADAL" clId="{09A26AFE-3578-4143-B1B0-81DF391638B0}" dt="2026-02-24T13:54:56.241" v="3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09A26AFE-3578-4143-B1B0-81DF391638B0}" dt="2026-02-24T13:54:56.241" v="3" actId="20577"/>
          <ac:spMkLst>
            <pc:docMk/>
            <pc:sldMk cId="3119007398" sldId="719"/>
            <ac:spMk id="3" creationId="{B8D71402-7CBC-DCA2-6899-47998E0C8857}"/>
          </ac:spMkLst>
        </pc:spChg>
      </pc:sldChg>
      <pc:sldChg chg="modSp mod">
        <pc:chgData name="Jenifer Prince Devaraj" userId="c3fb109c-09d1-42a6-93f4-69472d709861" providerId="ADAL" clId="{09A26AFE-3578-4143-B1B0-81DF391638B0}" dt="2026-02-24T13:25:19.044" v="1" actId="20577"/>
        <pc:sldMkLst>
          <pc:docMk/>
          <pc:sldMk cId="2108337390" sldId="760"/>
        </pc:sldMkLst>
        <pc:spChg chg="mod">
          <ac:chgData name="Jenifer Prince Devaraj" userId="c3fb109c-09d1-42a6-93f4-69472d709861" providerId="ADAL" clId="{09A26AFE-3578-4143-B1B0-81DF391638B0}" dt="2026-02-24T13:25:19.044" v="1" actId="20577"/>
          <ac:spMkLst>
            <pc:docMk/>
            <pc:sldMk cId="2108337390" sldId="760"/>
            <ac:spMk id="4" creationId="{D5A8CBA3-8AC7-410A-5598-3954622EB88B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</a:t>
            </a:r>
            <a:r>
              <a:rPr lang="en-GB" sz="1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DC motor</a:t>
            </a: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changes </a:t>
            </a:r>
            <a:r>
              <a:rPr lang="en-GB" sz="1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electric power</a:t>
            </a: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into </a:t>
            </a:r>
            <a:r>
              <a:rPr lang="en-GB" sz="1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movement (rotation)</a:t>
            </a: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It works on the idea that </a:t>
            </a:r>
            <a:r>
              <a:rPr lang="en-GB" sz="1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when electricity flows through a wire in a magnetic field, it creates a force</a:t>
            </a: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— this makes the motor turn.</a:t>
            </a:r>
            <a:endParaRPr lang="en-GB" sz="1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motor has two main parts:</a:t>
            </a:r>
            <a:endParaRPr lang="en-GB" sz="1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Stator:</a:t>
            </a: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The part that stays still and makes the magnetic field.</a:t>
            </a:r>
            <a:endParaRPr lang="en-GB" sz="1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Rotor (Armature):</a:t>
            </a: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The part that spins when current passes through it.</a:t>
            </a:r>
            <a:endParaRPr lang="en-GB" sz="1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Brushes</a:t>
            </a: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a </a:t>
            </a:r>
            <a:r>
              <a:rPr lang="en-GB" sz="1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commutator</a:t>
            </a: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help the current change direction, so the motor keeps spinning smoothly.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1200" dirty="0"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Types of DC Motors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Shunt Motor: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Runs at nearly constant speed.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Series Motor: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Gives high torque, used for heavy loads.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Compound Motor: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 mix of both, for balanced speed and torque.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Permanent Magnet Motor: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Small, simple, used in toys and small devices.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1800" dirty="0"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  <a:defRPr/>
            </a:pPr>
            <a:r>
              <a:rPr lang="en-GB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Used in 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Fans, pumps, robots, cars, and machines that need rotation.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1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0104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7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137994" y="158753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Embedded C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ACDA4013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 Example Programs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7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3622" y="9631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Example Programs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96900" y="2532717"/>
            <a:ext cx="10468049" cy="203126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Write and design an embedded C program using the PIC16F877A to control a DC motor that starts rotating only when switches SW1, SW2, and SW3 are pressed in the correct order (SW1 → SW2 → SW3). The motor is connected to RB1 and RB2.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20" y="142188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1</a:t>
            </a:r>
          </a:p>
        </p:txBody>
      </p:sp>
    </p:spTree>
    <p:extLst>
      <p:ext uri="{BB962C8B-B14F-4D97-AF65-F5344CB8AC3E}">
        <p14:creationId xmlns:p14="http://schemas.microsoft.com/office/powerpoint/2010/main" val="25923515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4505" y="11873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Example Programs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20" y="142188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Exercise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58811CD-ACD7-440C-9C97-4717B213AD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9249" y="1254642"/>
            <a:ext cx="2950351" cy="5484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42072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3622" y="18138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Example Programs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20" y="142188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Exercise</a:t>
            </a:r>
          </a:p>
        </p:txBody>
      </p:sp>
      <p:pic>
        <p:nvPicPr>
          <p:cNvPr id="9" name="Screen Recording 8">
            <a:hlinkClick r:id="" action="ppaction://media"/>
            <a:extLst>
              <a:ext uri="{FF2B5EF4-FFF2-40B4-BE49-F238E27FC236}">
                <a16:creationId xmlns:a16="http://schemas.microsoft.com/office/drawing/2014/main" id="{085216D5-3DB4-4395-8FE8-49B63367E25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274827" y="1592017"/>
            <a:ext cx="5409757" cy="5025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8582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586"/>
    </mc:Choice>
    <mc:Fallback xmlns="">
      <p:transition spd="slow" advTm="105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404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3622" y="18138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Example Programs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1" y="1506949"/>
            <a:ext cx="5972678" cy="43242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Assignment</a:t>
            </a:r>
          </a:p>
          <a:p>
            <a:endParaRPr lang="en-GB" sz="32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1443038" lvl="2" indent="-457200">
              <a:lnSpc>
                <a:spcPct val="150000"/>
              </a:lnSpc>
              <a:buFont typeface="+mj-lt"/>
              <a:buAutoNum type="arabicPeriod"/>
            </a:pPr>
            <a:r>
              <a:rPr lang="en-GB" sz="2100" dirty="0">
                <a:latin typeface="Cambria" panose="02040503050406030204" pitchFamily="18" charset="0"/>
                <a:ea typeface="Cambria" panose="02040503050406030204" pitchFamily="18" charset="0"/>
              </a:rPr>
              <a:t>Read the Assignment Description.</a:t>
            </a:r>
          </a:p>
          <a:p>
            <a:pPr marL="1443038" lvl="2" indent="-457200">
              <a:lnSpc>
                <a:spcPct val="150000"/>
              </a:lnSpc>
              <a:buFont typeface="+mj-lt"/>
              <a:buAutoNum type="arabicPeriod"/>
            </a:pPr>
            <a:r>
              <a:rPr lang="en-GB" sz="2100" dirty="0">
                <a:latin typeface="Cambria" panose="02040503050406030204" pitchFamily="18" charset="0"/>
                <a:ea typeface="Cambria" panose="02040503050406030204" pitchFamily="18" charset="0"/>
              </a:rPr>
              <a:t>Brainstorm the ideas</a:t>
            </a:r>
          </a:p>
          <a:p>
            <a:pPr marL="1443038" lvl="2" indent="-457200">
              <a:lnSpc>
                <a:spcPct val="150000"/>
              </a:lnSpc>
              <a:buFont typeface="+mj-lt"/>
              <a:buAutoNum type="arabicPeriod"/>
            </a:pPr>
            <a:r>
              <a:rPr lang="en-GB" sz="2100" dirty="0">
                <a:latin typeface="Cambria" panose="02040503050406030204" pitchFamily="18" charset="0"/>
                <a:ea typeface="Cambria" panose="02040503050406030204" pitchFamily="18" charset="0"/>
              </a:rPr>
              <a:t>Requirements</a:t>
            </a:r>
          </a:p>
          <a:p>
            <a:pPr marL="1900238" lvl="4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Cambria" panose="02040503050406030204" pitchFamily="18" charset="0"/>
                <a:ea typeface="Cambria" panose="02040503050406030204" pitchFamily="18" charset="0"/>
              </a:rPr>
              <a:t>What I/O Components Needed?</a:t>
            </a:r>
          </a:p>
          <a:p>
            <a:pPr marL="1900238" lvl="4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Cambria" panose="02040503050406030204" pitchFamily="18" charset="0"/>
                <a:ea typeface="Cambria" panose="02040503050406030204" pitchFamily="18" charset="0"/>
              </a:rPr>
              <a:t>What compiler, simulator needed?</a:t>
            </a:r>
          </a:p>
          <a:p>
            <a:pPr marL="1443038" lvl="2" indent="-457200">
              <a:lnSpc>
                <a:spcPct val="150000"/>
              </a:lnSpc>
              <a:buFont typeface="+mj-lt"/>
              <a:buAutoNum type="arabicPeriod"/>
            </a:pPr>
            <a:r>
              <a:rPr lang="en-GB" sz="2100" dirty="0">
                <a:latin typeface="Cambria" panose="02040503050406030204" pitchFamily="18" charset="0"/>
                <a:ea typeface="Cambria" panose="02040503050406030204" pitchFamily="18" charset="0"/>
              </a:rPr>
              <a:t>Create a Pseudo Code.</a:t>
            </a:r>
          </a:p>
          <a:p>
            <a:pPr marL="1885950" indent="-342900">
              <a:buFont typeface="Arial" panose="020B0604020202020204" pitchFamily="34" charset="0"/>
              <a:buChar char="•"/>
            </a:pPr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35A1B33-299E-427F-9EB5-845B4B9E6FA4}"/>
              </a:ext>
            </a:extLst>
          </p:cNvPr>
          <p:cNvSpPr txBox="1"/>
          <p:nvPr/>
        </p:nvSpPr>
        <p:spPr>
          <a:xfrm>
            <a:off x="4618799" y="2083079"/>
            <a:ext cx="7400260" cy="46474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168525" lvl="2">
              <a:lnSpc>
                <a:spcPct val="150000"/>
              </a:lnSpc>
            </a:pPr>
            <a:r>
              <a:rPr lang="en-GB" sz="2100" dirty="0">
                <a:latin typeface="Cambria" panose="02040503050406030204" pitchFamily="18" charset="0"/>
                <a:ea typeface="Cambria" panose="02040503050406030204" pitchFamily="18" charset="0"/>
              </a:rPr>
              <a:t>5. Draw the Flow Charts.</a:t>
            </a:r>
          </a:p>
          <a:p>
            <a:pPr marL="2168525" lvl="2">
              <a:lnSpc>
                <a:spcPct val="150000"/>
              </a:lnSpc>
            </a:pPr>
            <a:r>
              <a:rPr lang="en-GB" sz="2100" dirty="0">
                <a:latin typeface="Cambria" panose="02040503050406030204" pitchFamily="18" charset="0"/>
                <a:ea typeface="Cambria" panose="02040503050406030204" pitchFamily="18" charset="0"/>
              </a:rPr>
              <a:t>6. Block Diagram</a:t>
            </a:r>
          </a:p>
          <a:p>
            <a:pPr marL="2168525" lvl="2">
              <a:lnSpc>
                <a:spcPct val="150000"/>
              </a:lnSpc>
            </a:pPr>
            <a:r>
              <a:rPr lang="en-GB" sz="2100" dirty="0">
                <a:latin typeface="Cambria" panose="02040503050406030204" pitchFamily="18" charset="0"/>
                <a:ea typeface="Cambria" panose="02040503050406030204" pitchFamily="18" charset="0"/>
              </a:rPr>
              <a:t>7. Write the codes</a:t>
            </a:r>
          </a:p>
          <a:p>
            <a:pPr marL="2168525" lvl="2">
              <a:lnSpc>
                <a:spcPct val="150000"/>
              </a:lnSpc>
            </a:pPr>
            <a:r>
              <a:rPr lang="en-GB" sz="2100" dirty="0">
                <a:latin typeface="Cambria" panose="02040503050406030204" pitchFamily="18" charset="0"/>
                <a:ea typeface="Cambria" panose="02040503050406030204" pitchFamily="18" charset="0"/>
              </a:rPr>
              <a:t>8. Design the Circuit</a:t>
            </a:r>
          </a:p>
          <a:p>
            <a:pPr marL="2168525" lvl="2">
              <a:lnSpc>
                <a:spcPct val="150000"/>
              </a:lnSpc>
            </a:pPr>
            <a:r>
              <a:rPr lang="en-GB" sz="2100" dirty="0">
                <a:latin typeface="Cambria" panose="02040503050406030204" pitchFamily="18" charset="0"/>
                <a:ea typeface="Cambria" panose="02040503050406030204" pitchFamily="18" charset="0"/>
              </a:rPr>
              <a:t>9. Check for the bugs</a:t>
            </a:r>
          </a:p>
          <a:p>
            <a:pPr marL="2168525" lvl="2">
              <a:lnSpc>
                <a:spcPct val="150000"/>
              </a:lnSpc>
            </a:pPr>
            <a:r>
              <a:rPr lang="en-GB" sz="2100" dirty="0">
                <a:latin typeface="Cambria" panose="02040503050406030204" pitchFamily="18" charset="0"/>
                <a:ea typeface="Cambria" panose="02040503050406030204" pitchFamily="18" charset="0"/>
              </a:rPr>
              <a:t>10. Integrate them.</a:t>
            </a:r>
          </a:p>
          <a:p>
            <a:pPr marL="2168525" lvl="2">
              <a:lnSpc>
                <a:spcPct val="150000"/>
              </a:lnSpc>
            </a:pPr>
            <a:r>
              <a:rPr lang="en-GB" sz="2100" dirty="0">
                <a:latin typeface="Cambria" panose="02040503050406030204" pitchFamily="18" charset="0"/>
                <a:ea typeface="Cambria" panose="02040503050406030204" pitchFamily="18" charset="0"/>
              </a:rPr>
              <a:t>11. Check for the final task aliens with the Assignment Description.</a:t>
            </a:r>
          </a:p>
          <a:p>
            <a:pPr marL="1254125" indent="288925">
              <a:buFont typeface="Arial" panose="020B0604020202020204" pitchFamily="34" charset="0"/>
              <a:buChar char="•"/>
            </a:pP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1254125" indent="288925">
              <a:buFont typeface="Arial" panose="020B0604020202020204" pitchFamily="34" charset="0"/>
              <a:buChar char="•"/>
            </a:pP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83373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586"/>
    </mc:Choice>
    <mc:Fallback xmlns="">
      <p:transition spd="slow" advTm="10586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40032227-b979-4871-9810-e89219de304c"/>
  <p:tag name="SLIDO_EVENT_SECTION_UUID" val="a08ce91e-770a-4298-aca7-f3666eb3b522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infopath/2007/PartnerControls"/>
    <ds:schemaRef ds:uri="http://purl.org/dc/elements/1.1/"/>
    <ds:schemaRef ds:uri="http://purl.org/dc/dcmitype/"/>
    <ds:schemaRef ds:uri="http://schemas.microsoft.com/office/2006/documentManagement/types"/>
    <ds:schemaRef ds:uri="http://purl.org/dc/terms/"/>
    <ds:schemaRef ds:uri="211f9404-bca0-4bcf-9c1d-965ccb6f8d2d"/>
    <ds:schemaRef ds:uri="303dbf9b-b85b-46a0-94f1-894078c07ecd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4580</TotalTime>
  <Words>391</Words>
  <Application>Microsoft Office PowerPoint</Application>
  <PresentationFormat>Widescreen</PresentationFormat>
  <Paragraphs>62</Paragraphs>
  <Slides>6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6</vt:i4>
      </vt:variant>
    </vt:vector>
  </HeadingPairs>
  <TitlesOfParts>
    <vt:vector size="34" baseType="lpstr">
      <vt:lpstr>Arial</vt:lpstr>
      <vt:lpstr>Book Antiqua</vt:lpstr>
      <vt:lpstr>Calibri</vt:lpstr>
      <vt:lpstr>Calibri Light</vt:lpstr>
      <vt:lpstr>Cambria</vt:lpstr>
      <vt:lpstr>Courier New</vt:lpstr>
      <vt:lpstr>Symbol</vt:lpstr>
      <vt:lpstr>Times New Roman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Example Programs</vt:lpstr>
      <vt:lpstr>Example Programs</vt:lpstr>
      <vt:lpstr>Example Programs</vt:lpstr>
      <vt:lpstr>Example Programs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6</cp:revision>
  <dcterms:created xsi:type="dcterms:W3CDTF">2021-03-09T15:35:42Z</dcterms:created>
  <dcterms:modified xsi:type="dcterms:W3CDTF">2026-02-24T13:54:57Z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