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0"/>
  </p:notesMasterIdLst>
  <p:sldIdLst>
    <p:sldId id="256" r:id="rId2"/>
    <p:sldId id="271" r:id="rId3"/>
    <p:sldId id="260" r:id="rId4"/>
    <p:sldId id="273" r:id="rId5"/>
    <p:sldId id="276" r:id="rId6"/>
    <p:sldId id="284" r:id="rId7"/>
    <p:sldId id="285" r:id="rId8"/>
    <p:sldId id="268" r:id="rId9"/>
    <p:sldId id="291" r:id="rId10"/>
    <p:sldId id="272" r:id="rId11"/>
    <p:sldId id="280" r:id="rId12"/>
    <p:sldId id="277" r:id="rId13"/>
    <p:sldId id="275" r:id="rId14"/>
    <p:sldId id="266" r:id="rId15"/>
    <p:sldId id="258" r:id="rId16"/>
    <p:sldId id="257" r:id="rId17"/>
    <p:sldId id="292" r:id="rId18"/>
    <p:sldId id="282" r:id="rId19"/>
    <p:sldId id="283" r:id="rId20"/>
    <p:sldId id="267" r:id="rId21"/>
    <p:sldId id="261" r:id="rId22"/>
    <p:sldId id="263" r:id="rId23"/>
    <p:sldId id="290" r:id="rId24"/>
    <p:sldId id="286" r:id="rId25"/>
    <p:sldId id="294" r:id="rId26"/>
    <p:sldId id="295" r:id="rId27"/>
    <p:sldId id="296" r:id="rId28"/>
    <p:sldId id="270" r:id="rId29"/>
  </p:sldIdLst>
  <p:sldSz cx="18288000" cy="10287000"/>
  <p:notesSz cx="6858000" cy="9144000"/>
  <p:embeddedFontLst>
    <p:embeddedFont>
      <p:font typeface="Cambria" panose="02040503050406030204" pitchFamily="18" charset="0"/>
      <p:regular r:id="rId31"/>
      <p:bold r:id="rId32"/>
      <p:italic r:id="rId33"/>
      <p:boldItalic r:id="rId34"/>
    </p:embeddedFont>
    <p:embeddedFont>
      <p:font typeface="League Spartan" panose="020B0604020202020204" charset="0"/>
      <p:regular r:id="rId35"/>
    </p:embeddedFont>
    <p:embeddedFont>
      <p:font typeface="Poppins" panose="00000500000000000000" pitchFamily="2" charset="0"/>
      <p:regular r:id="rId36"/>
      <p:bold r:id="rId37"/>
      <p:italic r:id="rId38"/>
      <p:boldItalic r:id="rId39"/>
    </p:embeddedFont>
    <p:embeddedFont>
      <p:font typeface="Roboto" panose="02000000000000000000" pitchFamily="2" charset="0"/>
      <p:regular r:id="rId40"/>
      <p:bold r:id="rId41"/>
      <p:italic r:id="rId42"/>
      <p:boldItalic r:id="rId43"/>
    </p:embeddedFont>
    <p:embeddedFont>
      <p:font typeface="Roboto Bold" panose="02000000000000000000" charset="0"/>
      <p:regular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2EFBE2-A0B2-41F7-BDAB-3DB024241449}" v="3" dt="2026-01-05T09:31:49.263"/>
    <p1510:client id="{8B79C0DB-F73A-4EBD-B61F-1278A1C1BBDC}" v="80" dt="2026-01-05T08:40:02.5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496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9.fntdata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font" Target="fonts/font12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font" Target="fonts/font10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4" Type="http://schemas.openxmlformats.org/officeDocument/2006/relationships/font" Target="fonts/font1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openxmlformats.org/officeDocument/2006/relationships/font" Target="fonts/font13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730774-9B37-4C93-A2F8-7B9F94B1349F}" type="datetimeFigureOut">
              <a:rPr lang="en-US" smtClean="0"/>
              <a:t>1/5/2026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018247-2449-499F-BC3A-9219416EAB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75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018247-2449-499F-BC3A-9219416EABD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545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0A9161-002D-C526-A630-A0AC5F9A4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553F4C-AA62-DC88-4813-E7095C1405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CBFD80-E4F1-7471-BF5B-9ADFA21DE1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9AB195-7FF2-1D9F-D5E9-D1044E4363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018247-2449-499F-BC3A-9219416EABD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7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952BE-AA2B-FE97-0ED3-9596477CA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361139-8A7D-7897-22DB-201997A1BB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75FBE7-05E4-9E12-3307-66B5B6C96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0F4F8E-6A10-5F69-027D-386EE26A1F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018247-2449-499F-BC3A-9219416EABD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7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018247-2449-499F-BC3A-9219416EABD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201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www.wikepedia.org," TargetMode="Externa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9.png"/><Relationship Id="rId7" Type="http://schemas.openxmlformats.org/officeDocument/2006/relationships/image" Target="../media/image27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30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288529" y="4434087"/>
            <a:ext cx="9846085" cy="1418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72"/>
              </a:lnSpc>
            </a:pPr>
            <a:r>
              <a:rPr lang="en-US" sz="8265" b="1" dirty="0">
                <a:solidFill>
                  <a:srgbClr val="004AAD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PRESENTATION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1130300" y="4057750"/>
            <a:ext cx="3086100" cy="2171499"/>
            <a:chOff x="0" y="0"/>
            <a:chExt cx="812800" cy="57191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571917"/>
            </a:xfrm>
            <a:custGeom>
              <a:avLst/>
              <a:gdLst/>
              <a:ahLst/>
              <a:cxnLst/>
              <a:rect l="l" t="t" r="r" b="b"/>
              <a:pathLst>
                <a:path w="812800" h="571917">
                  <a:moveTo>
                    <a:pt x="609600" y="0"/>
                  </a:moveTo>
                  <a:cubicBezTo>
                    <a:pt x="721824" y="0"/>
                    <a:pt x="812800" y="128028"/>
                    <a:pt x="812800" y="285959"/>
                  </a:cubicBezTo>
                  <a:cubicBezTo>
                    <a:pt x="812800" y="443889"/>
                    <a:pt x="721824" y="571917"/>
                    <a:pt x="609600" y="571917"/>
                  </a:cubicBezTo>
                  <a:lnTo>
                    <a:pt x="203200" y="571917"/>
                  </a:lnTo>
                  <a:cubicBezTo>
                    <a:pt x="90976" y="571917"/>
                    <a:pt x="0" y="443889"/>
                    <a:pt x="0" y="285959"/>
                  </a:cubicBezTo>
                  <a:cubicBezTo>
                    <a:pt x="0" y="128028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12800" cy="6195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591273" y="3339169"/>
            <a:ext cx="7240596" cy="881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24"/>
              </a:lnSpc>
            </a:pPr>
            <a:r>
              <a:rPr lang="en-US" sz="5303" b="1" dirty="0">
                <a:solidFill>
                  <a:srgbClr val="303642"/>
                </a:solidFill>
                <a:latin typeface="Roboto Bold"/>
                <a:ea typeface="Roboto Bold"/>
                <a:cs typeface="Roboto Bold"/>
                <a:sym typeface="Roboto Bold"/>
              </a:rPr>
              <a:t>RESEARCH PROPOSAL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80585" y="6667500"/>
            <a:ext cx="8526827" cy="2357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400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By: Praticha Gurung (2427814)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400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Doctoral Candidate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400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University of Wales Trinity Saint David, London Campus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400" dirty="0">
              <a:solidFill>
                <a:srgbClr val="30364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400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Advancing to Doctoral Research Stage </a:t>
            </a:r>
            <a:r>
              <a:rPr lang="en-US" sz="2000" dirty="0">
                <a:solidFill>
                  <a:srgbClr val="303642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(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LCDB7012_ADR)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000">
                <a:solidFill>
                  <a:srgbClr val="303642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Professor Dr </a:t>
            </a:r>
            <a:r>
              <a:rPr lang="en-US" sz="2000" dirty="0">
                <a:solidFill>
                  <a:srgbClr val="303642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Amare Desta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6467343" y="4057750"/>
            <a:ext cx="3086100" cy="2171499"/>
            <a:chOff x="0" y="0"/>
            <a:chExt cx="812800" cy="57191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571917"/>
            </a:xfrm>
            <a:custGeom>
              <a:avLst/>
              <a:gdLst/>
              <a:ahLst/>
              <a:cxnLst/>
              <a:rect l="l" t="t" r="r" b="b"/>
              <a:pathLst>
                <a:path w="812800" h="571917">
                  <a:moveTo>
                    <a:pt x="609600" y="0"/>
                  </a:moveTo>
                  <a:cubicBezTo>
                    <a:pt x="721824" y="0"/>
                    <a:pt x="812800" y="128028"/>
                    <a:pt x="812800" y="285959"/>
                  </a:cubicBezTo>
                  <a:cubicBezTo>
                    <a:pt x="812800" y="443889"/>
                    <a:pt x="721824" y="571917"/>
                    <a:pt x="609600" y="571917"/>
                  </a:cubicBezTo>
                  <a:lnTo>
                    <a:pt x="203200" y="571917"/>
                  </a:lnTo>
                  <a:cubicBezTo>
                    <a:pt x="90976" y="571917"/>
                    <a:pt x="0" y="443889"/>
                    <a:pt x="0" y="285959"/>
                  </a:cubicBezTo>
                  <a:cubicBezTo>
                    <a:pt x="0" y="128028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812800" cy="6195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7">
            <a:extLst>
              <a:ext uri="{FF2B5EF4-FFF2-40B4-BE49-F238E27FC236}">
                <a16:creationId xmlns:a16="http://schemas.microsoft.com/office/drawing/2014/main" id="{6E6DA60B-86DB-2561-C3FD-56EACDD0233A}"/>
              </a:ext>
            </a:extLst>
          </p:cNvPr>
          <p:cNvSpPr txBox="1"/>
          <p:nvPr/>
        </p:nvSpPr>
        <p:spPr>
          <a:xfrm>
            <a:off x="13106400" y="9490630"/>
            <a:ext cx="5181600" cy="5674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094"/>
              </a:lnSpc>
            </a:pPr>
            <a:r>
              <a:rPr lang="en-US" sz="2400" dirty="0">
                <a:solidFill>
                  <a:srgbClr val="303642"/>
                </a:solidFill>
                <a:latin typeface="Roboto"/>
                <a:ea typeface="Roboto"/>
                <a:cs typeface="Roboto"/>
                <a:sym typeface="Roboto"/>
              </a:rPr>
              <a:t>Date: 04 December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91331" y="1581459"/>
            <a:ext cx="830009" cy="842101"/>
          </a:xfrm>
          <a:custGeom>
            <a:avLst/>
            <a:gdLst/>
            <a:ahLst/>
            <a:cxnLst/>
            <a:rect l="l" t="t" r="r" b="b"/>
            <a:pathLst>
              <a:path w="830009" h="842101">
                <a:moveTo>
                  <a:pt x="0" y="0"/>
                </a:moveTo>
                <a:lnTo>
                  <a:pt x="830010" y="0"/>
                </a:lnTo>
                <a:lnTo>
                  <a:pt x="830010" y="842101"/>
                </a:lnTo>
                <a:lnTo>
                  <a:pt x="0" y="8421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7239000" y="4250182"/>
            <a:ext cx="12447902" cy="1390172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45DA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47857" y="-643475"/>
            <a:ext cx="1286950" cy="12869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45DA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8757394" y="7522582"/>
            <a:ext cx="8779632" cy="1733977"/>
          </a:xfrm>
          <a:custGeom>
            <a:avLst/>
            <a:gdLst/>
            <a:ahLst/>
            <a:cxnLst/>
            <a:rect l="l" t="t" r="r" b="b"/>
            <a:pathLst>
              <a:path w="8779632" h="1733977">
                <a:moveTo>
                  <a:pt x="0" y="0"/>
                </a:moveTo>
                <a:lnTo>
                  <a:pt x="8779632" y="0"/>
                </a:lnTo>
                <a:lnTo>
                  <a:pt x="8779632" y="1733977"/>
                </a:lnTo>
                <a:lnTo>
                  <a:pt x="0" y="17339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TextBox 18"/>
          <p:cNvSpPr txBox="1"/>
          <p:nvPr/>
        </p:nvSpPr>
        <p:spPr>
          <a:xfrm>
            <a:off x="1272941" y="3058507"/>
            <a:ext cx="8130711" cy="2033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855"/>
              </a:lnSpc>
              <a:spcBef>
                <a:spcPct val="0"/>
              </a:spcBef>
            </a:pPr>
            <a:r>
              <a:rPr lang="en-US" sz="4000" spc="-55" dirty="0">
                <a:solidFill>
                  <a:srgbClr val="051D40"/>
                </a:solidFill>
                <a:latin typeface="Poppins"/>
                <a:ea typeface="Poppins"/>
                <a:cs typeface="Poppins"/>
                <a:sym typeface="Poppins"/>
              </a:rPr>
              <a:t>Comprehending The Role of ICT in Bridging the Rural-Urban Divide in Secondary Education: A Case of Nepal</a:t>
            </a:r>
          </a:p>
        </p:txBody>
      </p:sp>
      <p:grpSp>
        <p:nvGrpSpPr>
          <p:cNvPr id="19" name="Group 19"/>
          <p:cNvGrpSpPr>
            <a:grpSpLocks noChangeAspect="1"/>
          </p:cNvGrpSpPr>
          <p:nvPr/>
        </p:nvGrpSpPr>
        <p:grpSpPr>
          <a:xfrm>
            <a:off x="8803536" y="419100"/>
            <a:ext cx="10475064" cy="7075170"/>
            <a:chOff x="0" y="0"/>
            <a:chExt cx="7981950" cy="4578350"/>
          </a:xfrm>
        </p:grpSpPr>
        <p:sp>
          <p:nvSpPr>
            <p:cNvPr id="20" name="Freeform 20"/>
            <p:cNvSpPr/>
            <p:nvPr/>
          </p:nvSpPr>
          <p:spPr>
            <a:xfrm>
              <a:off x="765810" y="21590"/>
              <a:ext cx="6451600" cy="4326890"/>
            </a:xfrm>
            <a:custGeom>
              <a:avLst/>
              <a:gdLst/>
              <a:ahLst/>
              <a:cxnLst/>
              <a:rect l="l" t="t" r="r" b="b"/>
              <a:pathLst>
                <a:path w="6451600" h="4326890">
                  <a:moveTo>
                    <a:pt x="6224270" y="0"/>
                  </a:moveTo>
                  <a:lnTo>
                    <a:pt x="226060" y="0"/>
                  </a:lnTo>
                  <a:cubicBezTo>
                    <a:pt x="101600" y="0"/>
                    <a:pt x="0" y="101600"/>
                    <a:pt x="0" y="226060"/>
                  </a:cubicBezTo>
                  <a:lnTo>
                    <a:pt x="0" y="4326890"/>
                  </a:lnTo>
                  <a:lnTo>
                    <a:pt x="6451601" y="4326890"/>
                  </a:lnTo>
                  <a:lnTo>
                    <a:pt x="6451601" y="226060"/>
                  </a:lnTo>
                  <a:cubicBezTo>
                    <a:pt x="6450331" y="101600"/>
                    <a:pt x="6348731" y="0"/>
                    <a:pt x="6224270" y="0"/>
                  </a:cubicBezTo>
                  <a:close/>
                  <a:moveTo>
                    <a:pt x="6252210" y="4043680"/>
                  </a:moveTo>
                  <a:lnTo>
                    <a:pt x="196851" y="4043680"/>
                  </a:lnTo>
                  <a:lnTo>
                    <a:pt x="196851" y="255270"/>
                  </a:lnTo>
                  <a:lnTo>
                    <a:pt x="6252210" y="255270"/>
                  </a:lnTo>
                  <a:lnTo>
                    <a:pt x="6252210" y="4043680"/>
                  </a:lnTo>
                  <a:close/>
                </a:path>
              </a:pathLst>
            </a:custGeom>
            <a:solidFill>
              <a:srgbClr val="24242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0" y="0"/>
              <a:ext cx="7981950" cy="4542790"/>
            </a:xfrm>
            <a:custGeom>
              <a:avLst/>
              <a:gdLst/>
              <a:ahLst/>
              <a:cxnLst/>
              <a:rect l="l" t="t" r="r" b="b"/>
              <a:pathLst>
                <a:path w="7981950" h="4542790">
                  <a:moveTo>
                    <a:pt x="7239000" y="4348480"/>
                  </a:moveTo>
                  <a:lnTo>
                    <a:pt x="7239000" y="243840"/>
                  </a:lnTo>
                  <a:cubicBezTo>
                    <a:pt x="7239000" y="109220"/>
                    <a:pt x="7129780" y="0"/>
                    <a:pt x="6995160" y="0"/>
                  </a:cubicBezTo>
                  <a:lnTo>
                    <a:pt x="985520" y="0"/>
                  </a:lnTo>
                  <a:cubicBezTo>
                    <a:pt x="852170" y="0"/>
                    <a:pt x="742950" y="109220"/>
                    <a:pt x="742950" y="243840"/>
                  </a:cubicBezTo>
                  <a:lnTo>
                    <a:pt x="742950" y="4349750"/>
                  </a:lnTo>
                  <a:lnTo>
                    <a:pt x="0" y="4349750"/>
                  </a:lnTo>
                  <a:lnTo>
                    <a:pt x="0" y="4447540"/>
                  </a:lnTo>
                  <a:cubicBezTo>
                    <a:pt x="0" y="4500880"/>
                    <a:pt x="43180" y="4542790"/>
                    <a:pt x="95250" y="4542790"/>
                  </a:cubicBezTo>
                  <a:lnTo>
                    <a:pt x="7886700" y="4542790"/>
                  </a:lnTo>
                  <a:cubicBezTo>
                    <a:pt x="7940040" y="4542790"/>
                    <a:pt x="7981950" y="4499610"/>
                    <a:pt x="7981950" y="4447540"/>
                  </a:cubicBezTo>
                  <a:lnTo>
                    <a:pt x="7981950" y="4349750"/>
                  </a:lnTo>
                  <a:lnTo>
                    <a:pt x="7239000" y="4349750"/>
                  </a:lnTo>
                  <a:close/>
                  <a:moveTo>
                    <a:pt x="4519930" y="4348480"/>
                  </a:moveTo>
                  <a:lnTo>
                    <a:pt x="4519930" y="4349750"/>
                  </a:lnTo>
                  <a:cubicBezTo>
                    <a:pt x="4519930" y="4403090"/>
                    <a:pt x="4476750" y="4445000"/>
                    <a:pt x="4424680" y="4445000"/>
                  </a:cubicBezTo>
                  <a:lnTo>
                    <a:pt x="3557270" y="4445000"/>
                  </a:lnTo>
                  <a:cubicBezTo>
                    <a:pt x="3503930" y="4445000"/>
                    <a:pt x="3462020" y="4401820"/>
                    <a:pt x="3462020" y="4349750"/>
                  </a:cubicBezTo>
                  <a:lnTo>
                    <a:pt x="3462020" y="4348480"/>
                  </a:lnTo>
                  <a:lnTo>
                    <a:pt x="765810" y="4348480"/>
                  </a:lnTo>
                  <a:lnTo>
                    <a:pt x="765810" y="247650"/>
                  </a:lnTo>
                  <a:cubicBezTo>
                    <a:pt x="765810" y="123190"/>
                    <a:pt x="867410" y="21590"/>
                    <a:pt x="991870" y="21590"/>
                  </a:cubicBezTo>
                  <a:lnTo>
                    <a:pt x="6990080" y="21590"/>
                  </a:lnTo>
                  <a:cubicBezTo>
                    <a:pt x="7114539" y="21590"/>
                    <a:pt x="7216139" y="123190"/>
                    <a:pt x="7216139" y="247650"/>
                  </a:cubicBezTo>
                  <a:lnTo>
                    <a:pt x="7216139" y="4348480"/>
                  </a:lnTo>
                  <a:lnTo>
                    <a:pt x="4519930" y="4348480"/>
                  </a:lnTo>
                  <a:close/>
                </a:path>
              </a:pathLst>
            </a:custGeom>
            <a:solidFill>
              <a:srgbClr val="E9E9E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3460750" y="4349750"/>
              <a:ext cx="1059180" cy="96520"/>
            </a:xfrm>
            <a:custGeom>
              <a:avLst/>
              <a:gdLst/>
              <a:ahLst/>
              <a:cxnLst/>
              <a:rect l="l" t="t" r="r" b="b"/>
              <a:pathLst>
                <a:path w="1059180" h="96520">
                  <a:moveTo>
                    <a:pt x="96520" y="96520"/>
                  </a:moveTo>
                  <a:lnTo>
                    <a:pt x="963930" y="96520"/>
                  </a:lnTo>
                  <a:cubicBezTo>
                    <a:pt x="1017270" y="96520"/>
                    <a:pt x="1059180" y="53340"/>
                    <a:pt x="1059180" y="1270"/>
                  </a:cubicBezTo>
                  <a:lnTo>
                    <a:pt x="1059180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53340"/>
                    <a:pt x="43180" y="96520"/>
                    <a:pt x="96520" y="96520"/>
                  </a:cubicBezTo>
                  <a:close/>
                </a:path>
              </a:pathLst>
            </a:custGeom>
            <a:solidFill>
              <a:srgbClr val="CCCCC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163830" y="4542790"/>
              <a:ext cx="7654290" cy="35560"/>
            </a:xfrm>
            <a:custGeom>
              <a:avLst/>
              <a:gdLst/>
              <a:ahLst/>
              <a:cxnLst/>
              <a:rect l="l" t="t" r="r" b="b"/>
              <a:pathLst>
                <a:path w="7654290" h="35560">
                  <a:moveTo>
                    <a:pt x="0" y="0"/>
                  </a:moveTo>
                  <a:cubicBezTo>
                    <a:pt x="0" y="20320"/>
                    <a:pt x="16510" y="35560"/>
                    <a:pt x="35560" y="35560"/>
                  </a:cubicBezTo>
                  <a:lnTo>
                    <a:pt x="7618730" y="35560"/>
                  </a:lnTo>
                  <a:cubicBezTo>
                    <a:pt x="7639050" y="35560"/>
                    <a:pt x="7654290" y="19050"/>
                    <a:pt x="765429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CCCCCC"/>
            </a:solid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EC27B94D-B403-5E4A-7420-0A847BBB4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8401" y="876300"/>
            <a:ext cx="7954989" cy="5943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28C5E1-723B-687F-3260-59A38BFA0BD3}"/>
              </a:ext>
            </a:extLst>
          </p:cNvPr>
          <p:cNvSpPr txBox="1"/>
          <p:nvPr/>
        </p:nvSpPr>
        <p:spPr>
          <a:xfrm>
            <a:off x="14783420" y="6588511"/>
            <a:ext cx="3229970" cy="369332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/>
          <a:p>
            <a:r>
              <a:rPr lang="en-US" dirty="0"/>
              <a:t>https://cdn.slidesharecdn.com/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D511E9-57E8-6611-CFE0-A62983183BB5}"/>
              </a:ext>
            </a:extLst>
          </p:cNvPr>
          <p:cNvSpPr/>
          <p:nvPr/>
        </p:nvSpPr>
        <p:spPr>
          <a:xfrm>
            <a:off x="10058400" y="5676901"/>
            <a:ext cx="7924799" cy="9144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543575-C73D-69A3-3249-016F2E960935}"/>
              </a:ext>
            </a:extLst>
          </p:cNvPr>
          <p:cNvSpPr/>
          <p:nvPr/>
        </p:nvSpPr>
        <p:spPr>
          <a:xfrm>
            <a:off x="10058400" y="793034"/>
            <a:ext cx="7954990" cy="921465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1028700" y="342900"/>
            <a:ext cx="4842085" cy="836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Introduction</a:t>
            </a:r>
          </a:p>
        </p:txBody>
      </p:sp>
      <p:sp>
        <p:nvSpPr>
          <p:cNvPr id="12" name="TextBox 14">
            <a:extLst>
              <a:ext uri="{FF2B5EF4-FFF2-40B4-BE49-F238E27FC236}">
                <a16:creationId xmlns:a16="http://schemas.microsoft.com/office/drawing/2014/main" id="{2AE43A33-3C48-52CC-7A3E-51548187CB63}"/>
              </a:ext>
            </a:extLst>
          </p:cNvPr>
          <p:cNvSpPr txBox="1"/>
          <p:nvPr/>
        </p:nvSpPr>
        <p:spPr>
          <a:xfrm>
            <a:off x="1066800" y="1181100"/>
            <a:ext cx="9906000" cy="9208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refers to smart technologies, such as smartphones, tablets, and smart TVs that enhance daily life by making it more efficient, convenient and accessible(Henderson, 2020).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plays a key role in making education more effective and accessible for all learners (Kumar &amp; Gautam, 2023)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ICT has the potential to provide access to equal education in both rural and urban areas (Khan et al., 2019).</a:t>
            </a: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Digital technologies improve learning quality, increase engagement, and make educational resources more accessible </a:t>
            </a: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(Ahmad et al., 2024).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However, the benefits offered by ICT in education are not equally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realised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by urban and rural counterparts, resulting in poor educational outcomes (Hamid and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Sueb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, 2025).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helps rural students connect with educators and peers worldwide, overcoming the geographic disparity (Airen, 2024;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Herselman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and Britton, 2002)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alone cannot ensure equitable education; it must be supported by strong policies, adequate funding, and effective implementation (Bharti et al., 2024)</a:t>
            </a:r>
          </a:p>
        </p:txBody>
      </p:sp>
      <p:grpSp>
        <p:nvGrpSpPr>
          <p:cNvPr id="15" name="Group 2">
            <a:extLst>
              <a:ext uri="{FF2B5EF4-FFF2-40B4-BE49-F238E27FC236}">
                <a16:creationId xmlns:a16="http://schemas.microsoft.com/office/drawing/2014/main" id="{A792E0F5-0976-FAD5-6643-6F18771FE149}"/>
              </a:ext>
            </a:extLst>
          </p:cNvPr>
          <p:cNvGrpSpPr>
            <a:grpSpLocks noChangeAspect="1"/>
          </p:cNvGrpSpPr>
          <p:nvPr/>
        </p:nvGrpSpPr>
        <p:grpSpPr>
          <a:xfrm>
            <a:off x="11201400" y="32380"/>
            <a:ext cx="7124700" cy="10286999"/>
            <a:chOff x="0" y="0"/>
            <a:chExt cx="6350000" cy="9525000"/>
          </a:xfrm>
        </p:grpSpPr>
        <p:sp>
          <p:nvSpPr>
            <p:cNvPr id="17" name="Freeform 3">
              <a:extLst>
                <a:ext uri="{FF2B5EF4-FFF2-40B4-BE49-F238E27FC236}">
                  <a16:creationId xmlns:a16="http://schemas.microsoft.com/office/drawing/2014/main" id="{61DDFCC5-6128-4AE6-22AF-950FDCB72747}"/>
                </a:ext>
              </a:extLst>
            </p:cNvPr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331A3-241B-792B-C1E7-DED313000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BFACB16-7DD9-A135-B56A-1578C0488987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AC0C3ACB-2D07-91CD-3C95-5FEA8AA8EF7A}"/>
              </a:ext>
            </a:extLst>
          </p:cNvPr>
          <p:cNvSpPr txBox="1"/>
          <p:nvPr/>
        </p:nvSpPr>
        <p:spPr>
          <a:xfrm>
            <a:off x="1028700" y="8817125"/>
            <a:ext cx="2514600" cy="44117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7E6E3FC8-1B9B-7792-9CC3-576208788BB6}"/>
              </a:ext>
            </a:extLst>
          </p:cNvPr>
          <p:cNvSpPr txBox="1"/>
          <p:nvPr/>
        </p:nvSpPr>
        <p:spPr>
          <a:xfrm>
            <a:off x="1028700" y="914400"/>
            <a:ext cx="4842085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320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Background of Study</a:t>
            </a:r>
          </a:p>
        </p:txBody>
      </p:sp>
      <p:sp>
        <p:nvSpPr>
          <p:cNvPr id="16" name="TextBox 14">
            <a:extLst>
              <a:ext uri="{FF2B5EF4-FFF2-40B4-BE49-F238E27FC236}">
                <a16:creationId xmlns:a16="http://schemas.microsoft.com/office/drawing/2014/main" id="{3ABFF84A-BA83-C350-DEE3-A2CA2175E7ED}"/>
              </a:ext>
            </a:extLst>
          </p:cNvPr>
          <p:cNvSpPr txBox="1"/>
          <p:nvPr/>
        </p:nvSpPr>
        <p:spPr>
          <a:xfrm>
            <a:off x="1066800" y="1816125"/>
            <a:ext cx="11441430" cy="3822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Education is a basic human right (UNESCO)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The rural-urban divide in education refers to the gap between those having access to quality education and those who do not have access (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Bandyopadhyay</a:t>
            </a:r>
            <a:r>
              <a:rPr lang="en-US" sz="2000" i="1" dirty="0">
                <a:latin typeface="Poppins" panose="00000500000000000000" pitchFamily="2" charset="0"/>
                <a:cs typeface="Poppins" panose="00000500000000000000" pitchFamily="2" charset="0"/>
              </a:rPr>
              <a:t> et al.,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 2021)</a:t>
            </a: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Article 31 of Nepal’s constitution mandates free education up to the secondary level (MOEST, 2019)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Promoting lifelong quality education is the UN’s SDG goal number 4 (United Nations, 2023)</a:t>
            </a:r>
          </a:p>
        </p:txBody>
      </p:sp>
      <p:sp>
        <p:nvSpPr>
          <p:cNvPr id="21" name="TextBox 14">
            <a:extLst>
              <a:ext uri="{FF2B5EF4-FFF2-40B4-BE49-F238E27FC236}">
                <a16:creationId xmlns:a16="http://schemas.microsoft.com/office/drawing/2014/main" id="{5E8C3C06-298D-3251-110B-27C780ED00F3}"/>
              </a:ext>
            </a:extLst>
          </p:cNvPr>
          <p:cNvSpPr txBox="1"/>
          <p:nvPr/>
        </p:nvSpPr>
        <p:spPr>
          <a:xfrm>
            <a:off x="1008901" y="4854857"/>
            <a:ext cx="6001500" cy="1129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5F8C4928-BC21-91F1-40F9-E4B31E3F432E}"/>
              </a:ext>
            </a:extLst>
          </p:cNvPr>
          <p:cNvSpPr txBox="1"/>
          <p:nvPr/>
        </p:nvSpPr>
        <p:spPr>
          <a:xfrm>
            <a:off x="1028699" y="5719953"/>
            <a:ext cx="11441430" cy="4207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Growing attention towards ICT in the education sector, both in developed and developing nations  (Dibaba, 2017; Gebremeskel et al., 2016)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Nepal’s 2019 education policy underscores the importance of ICT in shaping contemporary learning </a:t>
            </a: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(MOEST, 2019).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However, there is a gap in the secondary school completion rate between rural (14%) and urban (33%)areas of Nepal (UNICEF 2022)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Moreover, there is a gap in access to digital connectivity, accounting for 34% in rural secondary  children compared to 57% in urban pupils(UNICEF 2022)</a:t>
            </a:r>
          </a:p>
        </p:txBody>
      </p:sp>
      <p:pic>
        <p:nvPicPr>
          <p:cNvPr id="12" name="Content Placeholder 6" descr="A red and white square with icons">
            <a:extLst>
              <a:ext uri="{FF2B5EF4-FFF2-40B4-BE49-F238E27FC236}">
                <a16:creationId xmlns:a16="http://schemas.microsoft.com/office/drawing/2014/main" id="{DA6EBB02-2F33-290C-A164-A5ABA4EFE6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9200" y="0"/>
            <a:ext cx="5638799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776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62C597-D037-6CE6-A552-5187895DEC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F3FF283-7116-F533-E918-4523FC791ADA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E8B9ABDB-3EAB-CAE2-6771-FD7782E27CC2}"/>
              </a:ext>
            </a:extLst>
          </p:cNvPr>
          <p:cNvSpPr txBox="1"/>
          <p:nvPr/>
        </p:nvSpPr>
        <p:spPr>
          <a:xfrm>
            <a:off x="1028700" y="8817125"/>
            <a:ext cx="2514600" cy="44117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2FC6DFF1-30CE-4687-410D-134E16BE9E8D}"/>
              </a:ext>
            </a:extLst>
          </p:cNvPr>
          <p:cNvSpPr/>
          <p:nvPr/>
        </p:nvSpPr>
        <p:spPr>
          <a:xfrm>
            <a:off x="7416165" y="429700"/>
            <a:ext cx="5246370" cy="5246370"/>
          </a:xfrm>
          <a:custGeom>
            <a:avLst/>
            <a:gdLst/>
            <a:ahLst/>
            <a:cxnLst/>
            <a:rect l="l" t="t" r="r" b="b"/>
            <a:pathLst>
              <a:path w="6350000" h="6350000">
                <a:moveTo>
                  <a:pt x="0" y="3175000"/>
                </a:moveTo>
                <a:cubicBezTo>
                  <a:pt x="0" y="4928870"/>
                  <a:pt x="1421130" y="6350000"/>
                  <a:pt x="3175000" y="6350000"/>
                </a:cubicBezTo>
                <a:lnTo>
                  <a:pt x="6350000" y="6350000"/>
                </a:lnTo>
                <a:lnTo>
                  <a:pt x="6350000" y="3175000"/>
                </a:lnTo>
                <a:cubicBezTo>
                  <a:pt x="6350000" y="1421130"/>
                  <a:pt x="4928870" y="0"/>
                  <a:pt x="3175000" y="0"/>
                </a:cubicBezTo>
                <a:cubicBezTo>
                  <a:pt x="1421130" y="0"/>
                  <a:pt x="0" y="1421130"/>
                  <a:pt x="0" y="3175000"/>
                </a:cubicBezTo>
                <a:close/>
              </a:path>
            </a:pathLst>
          </a:custGeom>
          <a:solidFill>
            <a:srgbClr val="004AAD"/>
          </a:solidFill>
        </p:spPr>
        <p:txBody>
          <a:bodyPr/>
          <a:lstStyle/>
          <a:p>
            <a:endParaRPr lang="en-US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5045D63A-A3A4-F310-6CB0-CFABF31A3BF9}"/>
              </a:ext>
            </a:extLst>
          </p:cNvPr>
          <p:cNvSpPr/>
          <p:nvPr/>
        </p:nvSpPr>
        <p:spPr>
          <a:xfrm>
            <a:off x="12776835" y="4610930"/>
            <a:ext cx="5246370" cy="5246370"/>
          </a:xfrm>
          <a:custGeom>
            <a:avLst/>
            <a:gdLst/>
            <a:ahLst/>
            <a:cxnLst/>
            <a:rect l="l" t="t" r="r" b="b"/>
            <a:pathLst>
              <a:path w="6350000" h="6350000">
                <a:moveTo>
                  <a:pt x="6350000" y="3175000"/>
                </a:moveTo>
                <a:cubicBezTo>
                  <a:pt x="6350000" y="1421130"/>
                  <a:pt x="4928870" y="0"/>
                  <a:pt x="3175000" y="0"/>
                </a:cubicBezTo>
                <a:lnTo>
                  <a:pt x="0" y="0"/>
                </a:lnTo>
                <a:lnTo>
                  <a:pt x="0" y="3175000"/>
                </a:lnTo>
                <a:cubicBezTo>
                  <a:pt x="0" y="4928870"/>
                  <a:pt x="1421130" y="6350000"/>
                  <a:pt x="3175000" y="6350000"/>
                </a:cubicBezTo>
                <a:cubicBezTo>
                  <a:pt x="4928870" y="6350000"/>
                  <a:pt x="6350000" y="4928870"/>
                  <a:pt x="6350000" y="3175000"/>
                </a:cubicBezTo>
                <a:close/>
              </a:path>
            </a:pathLst>
          </a:custGeom>
          <a:solidFill>
            <a:srgbClr val="000000"/>
          </a:solidFill>
        </p:spPr>
        <p:txBody>
          <a:bodyPr/>
          <a:lstStyle/>
          <a:p>
            <a:endParaRPr lang="en-US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6F7228AE-8F75-E936-B526-30FA20218132}"/>
              </a:ext>
            </a:extLst>
          </p:cNvPr>
          <p:cNvSpPr txBox="1"/>
          <p:nvPr/>
        </p:nvSpPr>
        <p:spPr>
          <a:xfrm>
            <a:off x="1028700" y="876300"/>
            <a:ext cx="4842085" cy="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320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Problem Statement</a:t>
            </a:r>
          </a:p>
        </p:txBody>
      </p:sp>
      <p:sp>
        <p:nvSpPr>
          <p:cNvPr id="16" name="TextBox 14">
            <a:extLst>
              <a:ext uri="{FF2B5EF4-FFF2-40B4-BE49-F238E27FC236}">
                <a16:creationId xmlns:a16="http://schemas.microsoft.com/office/drawing/2014/main" id="{C469890A-22A8-5340-AB29-31B81D5EB68E}"/>
              </a:ext>
            </a:extLst>
          </p:cNvPr>
          <p:cNvSpPr txBox="1"/>
          <p:nvPr/>
        </p:nvSpPr>
        <p:spPr>
          <a:xfrm>
            <a:off x="1066799" y="1790700"/>
            <a:ext cx="6235065" cy="45922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Transformative role of ICT in education by enhancing student motivation, participation, and achievement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(Bharti</a:t>
            </a:r>
            <a:r>
              <a:rPr lang="en-US" sz="2000" i="1" dirty="0">
                <a:latin typeface="Poppins" panose="00000500000000000000" pitchFamily="2" charset="0"/>
                <a:cs typeface="Poppins" panose="00000500000000000000" pitchFamily="2" charset="0"/>
              </a:rPr>
              <a:t> et al.,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2024)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ICT is not a panacea, nor an alternative to teachers (OECD, 2006)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ICT in Education Master Plan 2013-2017, Higher Education Policy (2015), Digital Nepal Framework (2019), and National Education Policy (2019) are some of the examples (Joshi and Khatiwada, 2024)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5A8191E-E681-0A94-078A-AACBC62370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584" y="723900"/>
            <a:ext cx="4843016" cy="44708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117BF8C-E9CC-B700-EA36-CE54BBF000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8800" y="4914900"/>
            <a:ext cx="4495800" cy="4724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14">
            <a:extLst>
              <a:ext uri="{FF2B5EF4-FFF2-40B4-BE49-F238E27FC236}">
                <a16:creationId xmlns:a16="http://schemas.microsoft.com/office/drawing/2014/main" id="{1F75BA24-2D7A-0616-A010-2C248F44C9F7}"/>
              </a:ext>
            </a:extLst>
          </p:cNvPr>
          <p:cNvSpPr txBox="1"/>
          <p:nvPr/>
        </p:nvSpPr>
        <p:spPr>
          <a:xfrm>
            <a:off x="1008901" y="4854857"/>
            <a:ext cx="6001500" cy="1129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346A82D1-07C8-E492-BAEC-82AEABE7521E}"/>
              </a:ext>
            </a:extLst>
          </p:cNvPr>
          <p:cNvSpPr txBox="1"/>
          <p:nvPr/>
        </p:nvSpPr>
        <p:spPr>
          <a:xfrm>
            <a:off x="1161300" y="6515100"/>
            <a:ext cx="11259300" cy="30534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Despite such initiatives, their implementation is inadequate and unsustainable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(Rana, 2018)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Moreover, although education is a basic human right, there is an educational disparity between urban and rural areas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(Wood, 2023)</a:t>
            </a: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.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An investment in technology possesses the capacity to address the rural-urban education differences (Wood, 2023).</a:t>
            </a:r>
          </a:p>
        </p:txBody>
      </p:sp>
    </p:spTree>
    <p:extLst>
      <p:ext uri="{BB962C8B-B14F-4D97-AF65-F5344CB8AC3E}">
        <p14:creationId xmlns:p14="http://schemas.microsoft.com/office/powerpoint/2010/main" val="1152846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4DDF9-81AB-1967-4453-23FDCEA4D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C354221-02A6-DEDC-0A64-7FB0967FA287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F92C2C41-7B92-B2A7-073B-1406BB86500D}"/>
              </a:ext>
            </a:extLst>
          </p:cNvPr>
          <p:cNvGrpSpPr>
            <a:grpSpLocks noChangeAspect="1"/>
          </p:cNvGrpSpPr>
          <p:nvPr/>
        </p:nvGrpSpPr>
        <p:grpSpPr>
          <a:xfrm>
            <a:off x="8044798" y="1093787"/>
            <a:ext cx="3935158" cy="3753414"/>
            <a:chOff x="0" y="0"/>
            <a:chExt cx="6324600" cy="6032500"/>
          </a:xfrm>
          <a:solidFill>
            <a:schemeClr val="bg1"/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94B29490-59C9-35EB-8D46-37F9A64A0D64}"/>
                </a:ext>
              </a:extLst>
            </p:cNvPr>
            <p:cNvSpPr/>
            <p:nvPr/>
          </p:nvSpPr>
          <p:spPr>
            <a:xfrm>
              <a:off x="127000" y="127000"/>
              <a:ext cx="6070600" cy="5778500"/>
            </a:xfrm>
            <a:custGeom>
              <a:avLst/>
              <a:gdLst/>
              <a:ahLst/>
              <a:cxnLst/>
              <a:rect l="l" t="t" r="r" b="b"/>
              <a:pathLst>
                <a:path w="6070600" h="5778500">
                  <a:moveTo>
                    <a:pt x="0" y="0"/>
                  </a:moveTo>
                  <a:lnTo>
                    <a:pt x="6070600" y="0"/>
                  </a:lnTo>
                  <a:lnTo>
                    <a:pt x="6070600" y="5778500"/>
                  </a:lnTo>
                  <a:lnTo>
                    <a:pt x="0" y="5778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6FFD28F-60A0-2E73-A5FE-7BB0E9F7F623}"/>
                </a:ext>
              </a:extLst>
            </p:cNvPr>
            <p:cNvSpPr/>
            <p:nvPr/>
          </p:nvSpPr>
          <p:spPr>
            <a:xfrm>
              <a:off x="0" y="0"/>
              <a:ext cx="6324600" cy="6032500"/>
            </a:xfrm>
            <a:custGeom>
              <a:avLst/>
              <a:gdLst/>
              <a:ahLst/>
              <a:cxnLst/>
              <a:rect l="l" t="t" r="r" b="b"/>
              <a:pathLst>
                <a:path w="6324600" h="6032500">
                  <a:moveTo>
                    <a:pt x="6324600" y="6032500"/>
                  </a:moveTo>
                  <a:lnTo>
                    <a:pt x="0" y="6032500"/>
                  </a:lnTo>
                  <a:lnTo>
                    <a:pt x="0" y="0"/>
                  </a:lnTo>
                  <a:lnTo>
                    <a:pt x="6324600" y="0"/>
                  </a:lnTo>
                  <a:lnTo>
                    <a:pt x="6324600" y="6032500"/>
                  </a:lnTo>
                  <a:close/>
                  <a:moveTo>
                    <a:pt x="127000" y="5905500"/>
                  </a:moveTo>
                  <a:lnTo>
                    <a:pt x="6197600" y="5905500"/>
                  </a:lnTo>
                  <a:lnTo>
                    <a:pt x="6197600" y="127000"/>
                  </a:lnTo>
                  <a:lnTo>
                    <a:pt x="127000" y="127000"/>
                  </a:lnTo>
                  <a:lnTo>
                    <a:pt x="127000" y="590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65F8353C-5F8E-5CC3-3C75-B68381D31B05}"/>
              </a:ext>
            </a:extLst>
          </p:cNvPr>
          <p:cNvSpPr txBox="1"/>
          <p:nvPr/>
        </p:nvSpPr>
        <p:spPr>
          <a:xfrm>
            <a:off x="1028700" y="697224"/>
            <a:ext cx="5524500" cy="840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431"/>
              </a:lnSpc>
            </a:pP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Research Objectives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B1A6B804-E981-8BAA-06F0-745120A9CBBF}"/>
              </a:ext>
            </a:extLst>
          </p:cNvPr>
          <p:cNvSpPr txBox="1"/>
          <p:nvPr/>
        </p:nvSpPr>
        <p:spPr>
          <a:xfrm>
            <a:off x="1028700" y="1724166"/>
            <a:ext cx="6528448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examine the use of ICT in Secondary education in Nepal</a:t>
            </a:r>
          </a:p>
          <a:p>
            <a:pPr lvl="0" algn="just"/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analyse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the perceptions of key stakeholders towards the role and extent of ICT in secondary education</a:t>
            </a:r>
          </a:p>
          <a:p>
            <a:pPr lvl="0" algn="just"/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explore challenges and constraints faced by Nepal while integrating ICT into the education sector </a:t>
            </a:r>
          </a:p>
          <a:p>
            <a:pPr lvl="0" algn="just"/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critically assess the past ICT investments and activities related to ICT use in education in Nepal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343CC9DA-022F-8607-DA3B-B12A766D51E0}"/>
              </a:ext>
            </a:extLst>
          </p:cNvPr>
          <p:cNvSpPr txBox="1"/>
          <p:nvPr/>
        </p:nvSpPr>
        <p:spPr>
          <a:xfrm>
            <a:off x="12299298" y="5351497"/>
            <a:ext cx="4960002" cy="400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How are ICTs used to support secondary education in Nepal?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How is the role and extent of ICT use in secondary level education perceived by the main stakeholders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What are the common challenges and constraints faced by Nepal in this area?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What are the lessons learned from the past decade’s investment and activities, successes and failures, related to ICT use in education in Nepal?</a:t>
            </a:r>
          </a:p>
        </p:txBody>
      </p:sp>
      <p:grpSp>
        <p:nvGrpSpPr>
          <p:cNvPr id="15" name="Group 15">
            <a:extLst>
              <a:ext uri="{FF2B5EF4-FFF2-40B4-BE49-F238E27FC236}">
                <a16:creationId xmlns:a16="http://schemas.microsoft.com/office/drawing/2014/main" id="{3BC2FBD8-73C4-5972-54CF-0D480FCD51E6}"/>
              </a:ext>
            </a:extLst>
          </p:cNvPr>
          <p:cNvGrpSpPr>
            <a:grpSpLocks noChangeAspect="1"/>
          </p:cNvGrpSpPr>
          <p:nvPr/>
        </p:nvGrpSpPr>
        <p:grpSpPr>
          <a:xfrm>
            <a:off x="7960644" y="5465390"/>
            <a:ext cx="3935158" cy="3753414"/>
            <a:chOff x="0" y="0"/>
            <a:chExt cx="6324600" cy="6032500"/>
          </a:xfrm>
          <a:solidFill>
            <a:schemeClr val="bg1"/>
          </a:solidFill>
        </p:grpSpPr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8F048005-ACE0-69E5-D1E8-6C8A3D510C5D}"/>
                </a:ext>
              </a:extLst>
            </p:cNvPr>
            <p:cNvSpPr/>
            <p:nvPr/>
          </p:nvSpPr>
          <p:spPr>
            <a:xfrm>
              <a:off x="127000" y="127000"/>
              <a:ext cx="6070601" cy="5778501"/>
            </a:xfrm>
            <a:custGeom>
              <a:avLst/>
              <a:gdLst/>
              <a:ahLst/>
              <a:cxnLst/>
              <a:rect l="l" t="t" r="r" b="b"/>
              <a:pathLst>
                <a:path w="6070600" h="5778500">
                  <a:moveTo>
                    <a:pt x="0" y="0"/>
                  </a:moveTo>
                  <a:lnTo>
                    <a:pt x="6070600" y="0"/>
                  </a:lnTo>
                  <a:lnTo>
                    <a:pt x="6070600" y="5778500"/>
                  </a:lnTo>
                  <a:lnTo>
                    <a:pt x="0" y="5778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3EA5D38A-132B-A294-6525-012F3F0F188C}"/>
                </a:ext>
              </a:extLst>
            </p:cNvPr>
            <p:cNvSpPr/>
            <p:nvPr/>
          </p:nvSpPr>
          <p:spPr>
            <a:xfrm>
              <a:off x="0" y="0"/>
              <a:ext cx="6324600" cy="6032500"/>
            </a:xfrm>
            <a:custGeom>
              <a:avLst/>
              <a:gdLst/>
              <a:ahLst/>
              <a:cxnLst/>
              <a:rect l="l" t="t" r="r" b="b"/>
              <a:pathLst>
                <a:path w="6324600" h="6032500">
                  <a:moveTo>
                    <a:pt x="6324600" y="6032500"/>
                  </a:moveTo>
                  <a:lnTo>
                    <a:pt x="0" y="6032500"/>
                  </a:lnTo>
                  <a:lnTo>
                    <a:pt x="0" y="0"/>
                  </a:lnTo>
                  <a:lnTo>
                    <a:pt x="6324600" y="0"/>
                  </a:lnTo>
                  <a:lnTo>
                    <a:pt x="6324600" y="6032500"/>
                  </a:lnTo>
                  <a:close/>
                  <a:moveTo>
                    <a:pt x="127000" y="5905500"/>
                  </a:moveTo>
                  <a:lnTo>
                    <a:pt x="6197600" y="5905500"/>
                  </a:lnTo>
                  <a:lnTo>
                    <a:pt x="6197600" y="127000"/>
                  </a:lnTo>
                  <a:lnTo>
                    <a:pt x="127000" y="127000"/>
                  </a:lnTo>
                  <a:lnTo>
                    <a:pt x="127000" y="5905500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TextBox 9">
            <a:extLst>
              <a:ext uri="{FF2B5EF4-FFF2-40B4-BE49-F238E27FC236}">
                <a16:creationId xmlns:a16="http://schemas.microsoft.com/office/drawing/2014/main" id="{5D563C94-35AF-8FC2-F809-DCC7DBE0BD21}"/>
              </a:ext>
            </a:extLst>
          </p:cNvPr>
          <p:cNvSpPr txBox="1"/>
          <p:nvPr/>
        </p:nvSpPr>
        <p:spPr>
          <a:xfrm>
            <a:off x="12315860" y="4353398"/>
            <a:ext cx="4943440" cy="840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431"/>
              </a:lnSpc>
            </a:pP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Research Questions</a:t>
            </a:r>
          </a:p>
        </p:txBody>
      </p:sp>
      <p:sp>
        <p:nvSpPr>
          <p:cNvPr id="10" name="Freeform 29">
            <a:extLst>
              <a:ext uri="{FF2B5EF4-FFF2-40B4-BE49-F238E27FC236}">
                <a16:creationId xmlns:a16="http://schemas.microsoft.com/office/drawing/2014/main" id="{2A40D260-BCBF-C8D3-2F1A-E740B621A03C}"/>
              </a:ext>
            </a:extLst>
          </p:cNvPr>
          <p:cNvSpPr/>
          <p:nvPr/>
        </p:nvSpPr>
        <p:spPr>
          <a:xfrm>
            <a:off x="8686800" y="1181100"/>
            <a:ext cx="3214137" cy="2895600"/>
          </a:xfrm>
          <a:custGeom>
            <a:avLst/>
            <a:gdLst/>
            <a:ahLst/>
            <a:cxnLst/>
            <a:rect l="l" t="t" r="r" b="b"/>
            <a:pathLst>
              <a:path w="926524" h="950724">
                <a:moveTo>
                  <a:pt x="0" y="0"/>
                </a:moveTo>
                <a:lnTo>
                  <a:pt x="926524" y="0"/>
                </a:lnTo>
                <a:lnTo>
                  <a:pt x="926524" y="950724"/>
                </a:lnTo>
                <a:lnTo>
                  <a:pt x="0" y="9507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25">
            <a:extLst>
              <a:ext uri="{FF2B5EF4-FFF2-40B4-BE49-F238E27FC236}">
                <a16:creationId xmlns:a16="http://schemas.microsoft.com/office/drawing/2014/main" id="{3B024E02-33F5-1F6B-01B5-EA5837ABA171}"/>
              </a:ext>
            </a:extLst>
          </p:cNvPr>
          <p:cNvSpPr/>
          <p:nvPr/>
        </p:nvSpPr>
        <p:spPr>
          <a:xfrm>
            <a:off x="8039663" y="5523369"/>
            <a:ext cx="3777120" cy="3595376"/>
          </a:xfrm>
          <a:custGeom>
            <a:avLst/>
            <a:gdLst/>
            <a:ahLst/>
            <a:cxnLst/>
            <a:rect l="l" t="t" r="r" b="b"/>
            <a:pathLst>
              <a:path w="978628" h="991244">
                <a:moveTo>
                  <a:pt x="0" y="0"/>
                </a:moveTo>
                <a:lnTo>
                  <a:pt x="978628" y="0"/>
                </a:lnTo>
                <a:lnTo>
                  <a:pt x="978628" y="991244"/>
                </a:lnTo>
                <a:lnTo>
                  <a:pt x="0" y="9912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323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0F5A21-708F-9C04-2426-B77E27200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8CBE039-F90B-448C-3558-8B837DD7831C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9BC2FAFD-B2C7-0C41-9748-54ADC0442B16}"/>
              </a:ext>
            </a:extLst>
          </p:cNvPr>
          <p:cNvSpPr txBox="1"/>
          <p:nvPr/>
        </p:nvSpPr>
        <p:spPr>
          <a:xfrm>
            <a:off x="1447800" y="1511737"/>
            <a:ext cx="13583539" cy="67095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/>
            <a:r>
              <a:rPr lang="en-US" sz="3600" dirty="0">
                <a:solidFill>
                  <a:schemeClr val="tx2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Significance of the Study</a:t>
            </a:r>
          </a:p>
          <a:p>
            <a:pPr lvl="0" algn="just"/>
            <a:endParaRPr lang="en-US" sz="2000" dirty="0">
              <a:solidFill>
                <a:schemeClr val="tx2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in education, especially in rural areas, is vital for promoting equitable and inclusive learning(Airen, 2024).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Many developing countries consider ICT as a potential solution to reduce inequality in education, including Nepal (Bharti et al., 2024;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Panyajamorn</a:t>
            </a:r>
            <a:r>
              <a:rPr lang="en-US" sz="2000" i="1" dirty="0">
                <a:latin typeface="Poppins" panose="00000500000000000000" pitchFamily="2" charset="0"/>
                <a:cs typeface="Poppins" panose="00000500000000000000" pitchFamily="2" charset="0"/>
              </a:rPr>
              <a:t> et al.,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2018).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integration of ICT has introduced new dimensions in education that require ongoing improvements in instructional methods and curriculum development (Bharti et al., 2024)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Developing countries face a unique mix of challenges and opportunities when using technology to support education (Begum and Gul, 2025)</a:t>
            </a:r>
          </a:p>
          <a:p>
            <a:pPr algn="just"/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Hence, the role of ICT in secondary education, particularly in a rural context, needs to be understood</a:t>
            </a:r>
          </a:p>
          <a:p>
            <a:pPr algn="just"/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outcomes of this study will serve as a knowledge contribution to existing literature.</a:t>
            </a:r>
          </a:p>
          <a:p>
            <a:pPr algn="just"/>
            <a:endParaRPr lang="en-US" sz="2000" dirty="0">
              <a:solidFill>
                <a:schemeClr val="tx2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Findings of the study will help stakeholders formulate and implement ICT integration policies into education to enhance equity and improve the learning experience of both urban and rural students.</a:t>
            </a:r>
            <a:endParaRPr lang="en-US" sz="2000" dirty="0">
              <a:solidFill>
                <a:schemeClr val="tx2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algn="just"/>
            <a:endParaRPr lang="en-US" sz="2000" dirty="0">
              <a:solidFill>
                <a:schemeClr val="tx2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</p:txBody>
      </p:sp>
      <p:sp>
        <p:nvSpPr>
          <p:cNvPr id="20" name="TextBox 5">
            <a:extLst>
              <a:ext uri="{FF2B5EF4-FFF2-40B4-BE49-F238E27FC236}">
                <a16:creationId xmlns:a16="http://schemas.microsoft.com/office/drawing/2014/main" id="{E4E5686E-0DEC-6B9D-4941-405967B809DB}"/>
              </a:ext>
            </a:extLst>
          </p:cNvPr>
          <p:cNvSpPr txBox="1"/>
          <p:nvPr/>
        </p:nvSpPr>
        <p:spPr>
          <a:xfrm>
            <a:off x="1028700" y="9129176"/>
            <a:ext cx="2514600" cy="129124"/>
          </a:xfrm>
          <a:prstGeom prst="rect">
            <a:avLst/>
          </a:prstGeom>
          <a:solidFill>
            <a:schemeClr val="accent1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56928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TextBox 3"/>
          <p:cNvSpPr txBox="1"/>
          <p:nvPr/>
        </p:nvSpPr>
        <p:spPr>
          <a:xfrm>
            <a:off x="1028700" y="1104900"/>
            <a:ext cx="10629900" cy="9159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431"/>
              </a:lnSpc>
            </a:pP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Preliminary</a:t>
            </a:r>
            <a:r>
              <a:rPr lang="en-US" sz="5308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 </a:t>
            </a: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171700"/>
            <a:ext cx="16515497" cy="6905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a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transformative impact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on education by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enhancing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student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motivation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,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participation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and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achievement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. However,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careful planning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and oversight are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required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to ensure appropriate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utilisation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(Bharti et al., 2024)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Through online platforms, mobile applications, and digital classrooms, teachers can build interactive learning experiences that help to eliminate challenges faced by students in rural communities (Airen, 2024)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in classrooms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improves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student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engagement, self-directed learning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and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knowledge sharing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; in contrast, the lack of software, insufficient training, lack of learning tools and resources and the attitude of teachers are some of the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challenges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(Henderson, 2020)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While digital technology has the potential to transform education in Nepal,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regional inequalities hinder its full benefits,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as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urban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schools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are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better positioned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leverage digital tools compared to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rural and remote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schools (Rahman, 2025).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Hamid et al. (2025) highlight that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continuous professional development,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improved confidence in using technology, wider digital access, and supportive policies are crucial for advancing digital learning.</a:t>
            </a:r>
            <a:endParaRPr lang="en-US" sz="2000" dirty="0">
              <a:solidFill>
                <a:srgbClr val="C0000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31D5F-D709-1AEA-C562-42BD1A3B4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7BED670-BEEF-ED70-A6E1-2C9EF8850860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25AB784-AB63-DAFE-158F-7ADFDED93B1F}"/>
              </a:ext>
            </a:extLst>
          </p:cNvPr>
          <p:cNvSpPr txBox="1"/>
          <p:nvPr/>
        </p:nvSpPr>
        <p:spPr>
          <a:xfrm>
            <a:off x="1028700" y="1104900"/>
            <a:ext cx="10629900" cy="9159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431"/>
              </a:lnSpc>
            </a:pP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Preliminary</a:t>
            </a:r>
            <a:r>
              <a:rPr lang="en-US" sz="5308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 </a:t>
            </a: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Literature Review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97E90B2-FF40-6920-CD55-9FE121251F7E}"/>
              </a:ext>
            </a:extLst>
          </p:cNvPr>
          <p:cNvSpPr txBox="1"/>
          <p:nvPr/>
        </p:nvSpPr>
        <p:spPr>
          <a:xfrm>
            <a:off x="1028700" y="2171700"/>
            <a:ext cx="16515497" cy="4596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integration of ICT into education helps to promote active learning and critical thinking, equal education opportunities, and the development of lifelong skills (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Foutsitzi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and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Caridakis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, 2019).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scarcity of resources and inefficient policy implementation strategies hinder the integration of ICT into the Nepalese education sector (Dhital, 2018)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integration of ICT in the education sector is in an emerging stage; however, due to limited infrastructure and traditional pedagogical practices, the practical application is limited (Lim</a:t>
            </a:r>
            <a:r>
              <a:rPr lang="en-US" sz="2000" i="1" dirty="0">
                <a:latin typeface="Poppins" panose="00000500000000000000" pitchFamily="2" charset="0"/>
                <a:cs typeface="Poppins" panose="00000500000000000000" pitchFamily="2" charset="0"/>
              </a:rPr>
              <a:t> et al.,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2020)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ICT contributes to facilitating effective, high-quality learning when traditional methods are not enough (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Sond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, 2025</a:t>
            </a:r>
            <a:r>
              <a:rPr lang="en-US" dirty="0"/>
              <a:t>)</a:t>
            </a: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Shrestha and Khada (2022) highlighted that technology acts as a key factor in enriching teaching and learning for both teachers and students 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902112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35B4E-1307-E087-B7E2-F0C7F877C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2D825EE-A70B-B5C3-F8A1-04DB869B24A1}"/>
              </a:ext>
            </a:extLst>
          </p:cNvPr>
          <p:cNvSpPr/>
          <p:nvPr/>
        </p:nvSpPr>
        <p:spPr>
          <a:xfrm>
            <a:off x="1" y="-8934164"/>
            <a:ext cx="19916422" cy="29645535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7825CD19-2D58-BD53-65A9-7E097AB0931F}"/>
              </a:ext>
            </a:extLst>
          </p:cNvPr>
          <p:cNvSpPr txBox="1"/>
          <p:nvPr/>
        </p:nvSpPr>
        <p:spPr>
          <a:xfrm>
            <a:off x="1028700" y="914400"/>
            <a:ext cx="6001500" cy="821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Theoretical Underpinnings</a:t>
            </a:r>
          </a:p>
        </p:txBody>
      </p:sp>
      <p:sp>
        <p:nvSpPr>
          <p:cNvPr id="16" name="TextBox 14">
            <a:extLst>
              <a:ext uri="{FF2B5EF4-FFF2-40B4-BE49-F238E27FC236}">
                <a16:creationId xmlns:a16="http://schemas.microsoft.com/office/drawing/2014/main" id="{12E9C77A-8E00-F5EB-878A-915FA417C5CC}"/>
              </a:ext>
            </a:extLst>
          </p:cNvPr>
          <p:cNvSpPr txBox="1"/>
          <p:nvPr/>
        </p:nvSpPr>
        <p:spPr>
          <a:xfrm>
            <a:off x="1066800" y="2292655"/>
            <a:ext cx="8382000" cy="57464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Pedagogical Content Knowledge (PCK) developed by Shulman (1986)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Technological Pedagogical Content Knowledge developed by Mishra and Koehler (2006)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SAMR model presents four levels of technology integration into education (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Puentedura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, 2006)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Diffusion of Innovation (DOI) by Rogers (2003)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Technology Acceptance Model(TAM) by Davis (1989)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This study will employ the Unified Theory of Acceptance and Use of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TechnologiesS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by (TAM 2) by Venkatesh et al. (2003)</a:t>
            </a:r>
          </a:p>
        </p:txBody>
      </p:sp>
      <p:sp>
        <p:nvSpPr>
          <p:cNvPr id="21" name="TextBox 14">
            <a:extLst>
              <a:ext uri="{FF2B5EF4-FFF2-40B4-BE49-F238E27FC236}">
                <a16:creationId xmlns:a16="http://schemas.microsoft.com/office/drawing/2014/main" id="{9410AD6D-8561-78AD-EE77-5D9E4A9358C1}"/>
              </a:ext>
            </a:extLst>
          </p:cNvPr>
          <p:cNvSpPr txBox="1"/>
          <p:nvPr/>
        </p:nvSpPr>
        <p:spPr>
          <a:xfrm>
            <a:off x="1008901" y="4854857"/>
            <a:ext cx="6001500" cy="1129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0DBBE6CB-67F7-A73A-58F3-A8912F86F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800" y="914400"/>
            <a:ext cx="8096250" cy="729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13">
            <a:extLst>
              <a:ext uri="{FF2B5EF4-FFF2-40B4-BE49-F238E27FC236}">
                <a16:creationId xmlns:a16="http://schemas.microsoft.com/office/drawing/2014/main" id="{2614D72B-561B-4D39-059A-7E106AA59572}"/>
              </a:ext>
            </a:extLst>
          </p:cNvPr>
          <p:cNvSpPr txBox="1"/>
          <p:nvPr/>
        </p:nvSpPr>
        <p:spPr>
          <a:xfrm>
            <a:off x="9960487" y="8196631"/>
            <a:ext cx="6001500" cy="7643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212"/>
              </a:lnSpc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Source: Research Gate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CCAFC92E-A37D-18A5-79A5-DAA7133EEE41}"/>
              </a:ext>
            </a:extLst>
          </p:cNvPr>
          <p:cNvSpPr txBox="1"/>
          <p:nvPr/>
        </p:nvSpPr>
        <p:spPr>
          <a:xfrm>
            <a:off x="12115800" y="-15354"/>
            <a:ext cx="6001500" cy="7643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212"/>
              </a:lnSpc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TAM 2 Model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01556D2B-E2B4-B03C-0F20-78CBF26C6C73}"/>
              </a:ext>
            </a:extLst>
          </p:cNvPr>
          <p:cNvSpPr txBox="1"/>
          <p:nvPr/>
        </p:nvSpPr>
        <p:spPr>
          <a:xfrm>
            <a:off x="1028700" y="9129176"/>
            <a:ext cx="2514600" cy="129124"/>
          </a:xfrm>
          <a:prstGeom prst="rect">
            <a:avLst/>
          </a:prstGeom>
          <a:solidFill>
            <a:schemeClr val="accent1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20388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7994650" y="2977231"/>
            <a:ext cx="4578350" cy="4788819"/>
            <a:chOff x="0" y="0"/>
            <a:chExt cx="1205821" cy="1147286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5" name="Freeform 5"/>
            <p:cNvSpPr/>
            <p:nvPr/>
          </p:nvSpPr>
          <p:spPr>
            <a:xfrm>
              <a:off x="0" y="0"/>
              <a:ext cx="1205821" cy="1147286"/>
            </a:xfrm>
            <a:custGeom>
              <a:avLst/>
              <a:gdLst/>
              <a:ahLst/>
              <a:cxnLst/>
              <a:rect l="l" t="t" r="r" b="b"/>
              <a:pathLst>
                <a:path w="1205821" h="1147286">
                  <a:moveTo>
                    <a:pt x="0" y="0"/>
                  </a:moveTo>
                  <a:lnTo>
                    <a:pt x="1205821" y="0"/>
                  </a:lnTo>
                  <a:lnTo>
                    <a:pt x="1205821" y="1147286"/>
                  </a:lnTo>
                  <a:lnTo>
                    <a:pt x="0" y="1147286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205821" cy="119491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12765680" y="2716530"/>
            <a:ext cx="5246370" cy="5246370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124460" y="124460"/>
              <a:ext cx="6101080" cy="6101080"/>
            </a:xfrm>
            <a:custGeom>
              <a:avLst/>
              <a:gdLst/>
              <a:ahLst/>
              <a:cxnLst/>
              <a:rect l="l" t="t" r="r" b="b"/>
              <a:pathLst>
                <a:path w="6101080" h="6101080">
                  <a:moveTo>
                    <a:pt x="0" y="0"/>
                  </a:moveTo>
                  <a:lnTo>
                    <a:pt x="6101080" y="0"/>
                  </a:lnTo>
                  <a:lnTo>
                    <a:pt x="6101080" y="6101080"/>
                  </a:lnTo>
                  <a:lnTo>
                    <a:pt x="0" y="6101080"/>
                  </a:lnTo>
                  <a:close/>
                </a:path>
              </a:pathLst>
            </a:custGeom>
            <a:blipFill>
              <a:blip r:embed="rId2"/>
              <a:stretch>
                <a:fillRect l="-24906" r="-24906"/>
              </a:stretch>
            </a:blipFill>
            <a:ln>
              <a:solidFill>
                <a:schemeClr val="accent1"/>
              </a:solidFill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6350000" y="6350000"/>
                  </a:moveTo>
                  <a:lnTo>
                    <a:pt x="0" y="6350000"/>
                  </a:lnTo>
                  <a:lnTo>
                    <a:pt x="0" y="0"/>
                  </a:lnTo>
                  <a:lnTo>
                    <a:pt x="6350000" y="0"/>
                  </a:lnTo>
                  <a:lnTo>
                    <a:pt x="6350000" y="6350000"/>
                  </a:lnTo>
                  <a:close/>
                  <a:moveTo>
                    <a:pt x="248920" y="6101080"/>
                  </a:moveTo>
                  <a:lnTo>
                    <a:pt x="6099810" y="6101080"/>
                  </a:lnTo>
                  <a:lnTo>
                    <a:pt x="6099810" y="248920"/>
                  </a:lnTo>
                  <a:lnTo>
                    <a:pt x="248920" y="248920"/>
                  </a:lnTo>
                  <a:lnTo>
                    <a:pt x="248920" y="6101080"/>
                  </a:lnTo>
                  <a:close/>
                </a:path>
              </a:pathLst>
            </a:custGeom>
            <a:solidFill>
              <a:srgbClr val="EDC254"/>
            </a:solidFill>
            <a:ln>
              <a:solidFill>
                <a:schemeClr val="accent1"/>
              </a:solidFill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0" y="1028701"/>
            <a:ext cx="4318000" cy="152400"/>
            <a:chOff x="0" y="0"/>
            <a:chExt cx="1189096" cy="18825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9096" cy="188258"/>
            </a:xfrm>
            <a:custGeom>
              <a:avLst/>
              <a:gdLst/>
              <a:ahLst/>
              <a:cxnLst/>
              <a:rect l="l" t="t" r="r" b="b"/>
              <a:pathLst>
                <a:path w="1189096" h="188258">
                  <a:moveTo>
                    <a:pt x="0" y="0"/>
                  </a:moveTo>
                  <a:lnTo>
                    <a:pt x="1189096" y="0"/>
                  </a:lnTo>
                  <a:lnTo>
                    <a:pt x="1189096" y="188258"/>
                  </a:lnTo>
                  <a:lnTo>
                    <a:pt x="0" y="18825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189096" cy="23588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477000" y="1675061"/>
            <a:ext cx="6972301" cy="689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51"/>
              </a:lnSpc>
              <a:spcBef>
                <a:spcPct val="0"/>
              </a:spcBef>
            </a:pPr>
            <a:r>
              <a:rPr lang="en-US" sz="4108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Gap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51215" y="2977231"/>
            <a:ext cx="4265219" cy="4616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Existing literature focused on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teachers’ competence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in using ICT tools in education (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Simkhada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&amp; Gelal, 2023),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issues and challenges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of ICT use in schools (Acharya, 2025; Joshi &amp; Khatiwada, 2024), </a:t>
            </a:r>
            <a:r>
              <a:rPr lang="en-US" sz="2000" dirty="0">
                <a:solidFill>
                  <a:srgbClr val="C0000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the teacher’s perception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of using ICT (Rana et al., 2022; Rana, 2024; Thapaliya et al., 2024)</a:t>
            </a:r>
          </a:p>
          <a:p>
            <a:pPr algn="just"/>
            <a:endParaRPr 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just"/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Moreover, existing studies focused on rural and urban schools separately, based on a small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localised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context.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773756" y="1028701"/>
            <a:ext cx="800100" cy="190954"/>
            <a:chOff x="0" y="0"/>
            <a:chExt cx="210726" cy="18825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0726" cy="188258"/>
            </a:xfrm>
            <a:custGeom>
              <a:avLst/>
              <a:gdLst/>
              <a:ahLst/>
              <a:cxnLst/>
              <a:rect l="l" t="t" r="r" b="b"/>
              <a:pathLst>
                <a:path w="210726" h="188258">
                  <a:moveTo>
                    <a:pt x="0" y="0"/>
                  </a:moveTo>
                  <a:lnTo>
                    <a:pt x="210726" y="0"/>
                  </a:lnTo>
                  <a:lnTo>
                    <a:pt x="210726" y="188258"/>
                  </a:lnTo>
                  <a:lnTo>
                    <a:pt x="0" y="18825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210726" cy="23588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24" name="Picture 23" descr="Primary">
            <a:extLst>
              <a:ext uri="{FF2B5EF4-FFF2-40B4-BE49-F238E27FC236}">
                <a16:creationId xmlns:a16="http://schemas.microsoft.com/office/drawing/2014/main" id="{5F2C4734-F5DA-0F48-28F9-5DEAA7813A8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30" y="2859386"/>
            <a:ext cx="7757870" cy="47888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3AA98-E3E9-ADC7-EE39-C204C452C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14">
            <a:extLst>
              <a:ext uri="{FF2B5EF4-FFF2-40B4-BE49-F238E27FC236}">
                <a16:creationId xmlns:a16="http://schemas.microsoft.com/office/drawing/2014/main" id="{97E95F1D-D592-4FD3-01D2-8C1CC79F2A9A}"/>
              </a:ext>
            </a:extLst>
          </p:cNvPr>
          <p:cNvSpPr txBox="1"/>
          <p:nvPr/>
        </p:nvSpPr>
        <p:spPr>
          <a:xfrm>
            <a:off x="1008901" y="4854857"/>
            <a:ext cx="6001500" cy="1129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707810-6B81-A67A-5CCB-3F6B85A02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11" y="0"/>
            <a:ext cx="8064690" cy="10096211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80EEC61E-EEAC-7F74-0F2D-D4345EB13783}"/>
              </a:ext>
            </a:extLst>
          </p:cNvPr>
          <p:cNvSpPr/>
          <p:nvPr/>
        </p:nvSpPr>
        <p:spPr>
          <a:xfrm>
            <a:off x="10439400" y="2073557"/>
            <a:ext cx="7848600" cy="5562600"/>
          </a:xfrm>
          <a:prstGeom prst="leftArrow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Conceptual Framework</a:t>
            </a:r>
          </a:p>
        </p:txBody>
      </p:sp>
    </p:spTree>
    <p:extLst>
      <p:ext uri="{BB962C8B-B14F-4D97-AF65-F5344CB8AC3E}">
        <p14:creationId xmlns:p14="http://schemas.microsoft.com/office/powerpoint/2010/main" val="3108289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85DA0A-CFB6-43FD-F022-09E52C0E2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FA49D91-CE53-B298-4C33-9448E5C0091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7CA41EB-ADC6-4290-AFB8-ED7CBDAF5198}"/>
              </a:ext>
            </a:extLst>
          </p:cNvPr>
          <p:cNvGrpSpPr/>
          <p:nvPr/>
        </p:nvGrpSpPr>
        <p:grpSpPr>
          <a:xfrm>
            <a:off x="9636457" y="0"/>
            <a:ext cx="8499143" cy="10287000"/>
            <a:chOff x="0" y="0"/>
            <a:chExt cx="10820400" cy="686683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E58E9CF-C2C2-168D-9BE4-EC8226CF01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2373" b="2373"/>
            <a:stretch>
              <a:fillRect/>
            </a:stretch>
          </p:blipFill>
          <p:spPr>
            <a:xfrm>
              <a:off x="0" y="0"/>
              <a:ext cx="10820400" cy="6866838"/>
            </a:xfrm>
            <a:prstGeom prst="rect">
              <a:avLst/>
            </a:prstGeom>
          </p:spPr>
        </p:pic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4F94867E-8992-A26D-0F2F-ACB07E7270F0}"/>
              </a:ext>
            </a:extLst>
          </p:cNvPr>
          <p:cNvSpPr txBox="1"/>
          <p:nvPr/>
        </p:nvSpPr>
        <p:spPr>
          <a:xfrm>
            <a:off x="1108881" y="1257300"/>
            <a:ext cx="8499143" cy="8443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Research Design: Mixed Method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Population and sample size: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population of the study will be all the schools in rural and urban areas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sample will be the selected school (1 urban and 1 rural) for the study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Sampling Technique: Stratified (to avoid selection bias)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Data Collection: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Survey and Questionnaire for quantitative analysis from teachers and students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Interviews and focused group discussions with school principals and administrators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Review of policy documents on ICT in education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Data Analysis: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Thematic analysis (for qualitative observations)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Descriptive statistics (for quantitative insight on SPSS)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3593971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2" name="TextBox 12"/>
          <p:cNvSpPr txBox="1"/>
          <p:nvPr/>
        </p:nvSpPr>
        <p:spPr>
          <a:xfrm>
            <a:off x="1447799" y="6358137"/>
            <a:ext cx="5618389" cy="7753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107"/>
              </a:lnSpc>
              <a:spcBef>
                <a:spcPct val="0"/>
              </a:spcBef>
            </a:pPr>
            <a:r>
              <a:rPr lang="en-US" sz="2219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Kuhn: Scientific knowledge goes through paradigm shifts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82200" y="6183121"/>
            <a:ext cx="5618389" cy="1172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107"/>
              </a:lnSpc>
              <a:spcBef>
                <a:spcPct val="0"/>
              </a:spcBef>
            </a:pPr>
            <a:r>
              <a:rPr lang="en-US" sz="2219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Popper: Knowledge is scientific only when it can be tested through hypotheses and can be rejected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4C5ABBB0-FCF9-1658-57BA-50740E1FF9EE}"/>
              </a:ext>
            </a:extLst>
          </p:cNvPr>
          <p:cNvSpPr txBox="1"/>
          <p:nvPr/>
        </p:nvSpPr>
        <p:spPr>
          <a:xfrm>
            <a:off x="6181998" y="3538554"/>
            <a:ext cx="4247608" cy="427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3600" dirty="0">
                <a:solidFill>
                  <a:srgbClr val="303642"/>
                </a:solidFill>
                <a:latin typeface="Poppins"/>
                <a:ea typeface="Poppins"/>
                <a:cs typeface="Poppins"/>
                <a:sym typeface="Poppins"/>
              </a:rPr>
              <a:t>VS</a:t>
            </a:r>
          </a:p>
        </p:txBody>
      </p:sp>
      <p:pic>
        <p:nvPicPr>
          <p:cNvPr id="1028" name="Picture 4" descr="La lógica del descubrimiento científico (Karl Popper)">
            <a:extLst>
              <a:ext uri="{FF2B5EF4-FFF2-40B4-BE49-F238E27FC236}">
                <a16:creationId xmlns:a16="http://schemas.microsoft.com/office/drawing/2014/main" id="{04373046-1FB8-A10C-255A-87AFC0ABE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5800" y="2168411"/>
            <a:ext cx="2721971" cy="338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omas Kuhn">
            <a:extLst>
              <a:ext uri="{FF2B5EF4-FFF2-40B4-BE49-F238E27FC236}">
                <a16:creationId xmlns:a16="http://schemas.microsoft.com/office/drawing/2014/main" id="{7A4A4A72-D9E5-B391-6CD2-407C8FDDE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596" y="2546208"/>
            <a:ext cx="3030004" cy="338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9">
            <a:extLst>
              <a:ext uri="{FF2B5EF4-FFF2-40B4-BE49-F238E27FC236}">
                <a16:creationId xmlns:a16="http://schemas.microsoft.com/office/drawing/2014/main" id="{7854719D-D052-73F5-6E5A-4001A33699A6}"/>
              </a:ext>
            </a:extLst>
          </p:cNvPr>
          <p:cNvSpPr txBox="1"/>
          <p:nvPr/>
        </p:nvSpPr>
        <p:spPr>
          <a:xfrm>
            <a:off x="2002326" y="801457"/>
            <a:ext cx="14283348" cy="16555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Research is considered the process of generating new knowledge, testing hypotheses and developing theory (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Nkhata</a:t>
            </a:r>
            <a:r>
              <a:rPr lang="en-US" sz="2000" i="1" dirty="0">
                <a:latin typeface="Poppins" panose="00000500000000000000" pitchFamily="2" charset="0"/>
                <a:cs typeface="Poppins" panose="00000500000000000000" pitchFamily="2" charset="0"/>
              </a:rPr>
              <a:t> et al.,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2019)</a:t>
            </a: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Both Kuhn and Popper gave contrasting views on the process of scientific knowledge development (</a:t>
            </a:r>
            <a:r>
              <a:rPr lang="en-US" sz="2000" u="sng" dirty="0">
                <a:latin typeface="Poppins" panose="00000500000000000000" pitchFamily="2" charset="0"/>
                <a:cs typeface="Poppins" panose="00000500000000000000" pitchFamily="2" charset="0"/>
                <a:hlinkClick r:id="rId5"/>
              </a:rPr>
              <a:t>www.wikepedia.org,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2025)</a:t>
            </a:r>
          </a:p>
          <a:p>
            <a:pPr algn="just">
              <a:lnSpc>
                <a:spcPts val="2592"/>
              </a:lnSpc>
              <a:spcBef>
                <a:spcPct val="0"/>
              </a:spcBef>
            </a:pPr>
            <a:endParaRPr lang="en-US" sz="2000" dirty="0"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A501F96C-75CB-F5C2-C5B5-0BC7E769D484}"/>
              </a:ext>
            </a:extLst>
          </p:cNvPr>
          <p:cNvSpPr txBox="1"/>
          <p:nvPr/>
        </p:nvSpPr>
        <p:spPr>
          <a:xfrm>
            <a:off x="1421642" y="7934898"/>
            <a:ext cx="14580358" cy="1172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310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219" dirty="0">
                <a:solidFill>
                  <a:srgbClr val="303642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My Stand: I agree with </a:t>
            </a:r>
            <a:r>
              <a:rPr lang="en-US" sz="2400" dirty="0">
                <a:latin typeface="Poppins" panose="00000500000000000000" pitchFamily="2" charset="0"/>
                <a:cs typeface="Poppins" panose="00000500000000000000" pitchFamily="2" charset="0"/>
              </a:rPr>
              <a:t>Rowbottom’s view that science progresses because some scientists defend paradigms (Kuhn) while others challenge them (Popper).”</a:t>
            </a:r>
            <a:endParaRPr lang="en-US" sz="2219" dirty="0">
              <a:solidFill>
                <a:srgbClr val="303642"/>
              </a:solidFill>
              <a:latin typeface="Poppins" panose="00000500000000000000" pitchFamily="2" charset="0"/>
              <a:cs typeface="Poppins" panose="00000500000000000000" pitchFamily="2" charset="0"/>
              <a:sym typeface="Poppins"/>
            </a:endParaRPr>
          </a:p>
          <a:p>
            <a:pPr marL="342900" indent="-342900" algn="just">
              <a:lnSpc>
                <a:spcPts val="310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219" dirty="0">
                <a:solidFill>
                  <a:srgbClr val="303642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The mixed-methods research approach aligns with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Rowbottom (2011)</a:t>
            </a:r>
            <a:endParaRPr lang="en-US" sz="2000" dirty="0">
              <a:solidFill>
                <a:srgbClr val="303642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750727" y="38100"/>
            <a:ext cx="7537274" cy="10287000"/>
            <a:chOff x="0" y="0"/>
            <a:chExt cx="1680318" cy="2709333"/>
          </a:xfrm>
          <a:solidFill>
            <a:schemeClr val="accent1"/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1680318" cy="2709333"/>
            </a:xfrm>
            <a:custGeom>
              <a:avLst/>
              <a:gdLst/>
              <a:ahLst/>
              <a:cxnLst/>
              <a:rect l="l" t="t" r="r" b="b"/>
              <a:pathLst>
                <a:path w="1680318" h="2709333">
                  <a:moveTo>
                    <a:pt x="0" y="0"/>
                  </a:moveTo>
                  <a:lnTo>
                    <a:pt x="1680318" y="0"/>
                  </a:lnTo>
                  <a:lnTo>
                    <a:pt x="1680318" y="2709333"/>
                  </a:lnTo>
                  <a:lnTo>
                    <a:pt x="0" y="270933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680318" cy="275695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881223" y="1606753"/>
            <a:ext cx="1627625" cy="174294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2633800" y="2114785"/>
            <a:ext cx="4908029" cy="1989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The Structure of Scientific Revolution, introduced by American Philosopher Thomas S. Kuhn  (1962)</a:t>
            </a:r>
          </a:p>
          <a:p>
            <a:pPr algn="just">
              <a:lnSpc>
                <a:spcPts val="2592"/>
              </a:lnSpc>
              <a:spcBef>
                <a:spcPct val="0"/>
              </a:spcBef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 </a:t>
            </a: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A paradigm is a philosophical way of thinking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546556" y="4567429"/>
            <a:ext cx="4908029" cy="1316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92"/>
              </a:lnSpc>
              <a:spcBef>
                <a:spcPct val="0"/>
              </a:spcBef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In educational research, paradigm refers to ‘worldview</a:t>
            </a:r>
            <a:r>
              <a:rPr lang="en-US" sz="2000" dirty="0"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’ 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(Mackenzie &amp; Knipe, 2006)</a:t>
            </a:r>
          </a:p>
          <a:p>
            <a:pPr algn="just">
              <a:lnSpc>
                <a:spcPts val="2592"/>
              </a:lnSpc>
              <a:spcBef>
                <a:spcPct val="0"/>
              </a:spcBef>
            </a:pP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2573422" y="6244213"/>
            <a:ext cx="4908029" cy="3656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92"/>
              </a:lnSpc>
              <a:spcBef>
                <a:spcPct val="0"/>
              </a:spcBef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Dominant Research Paradigms in Educational Research are:</a:t>
            </a:r>
          </a:p>
          <a:p>
            <a:pPr algn="just">
              <a:lnSpc>
                <a:spcPts val="2592"/>
              </a:lnSpc>
              <a:spcBef>
                <a:spcPct val="0"/>
              </a:spcBef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Positivist/postpositivist Paradigm</a:t>
            </a: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Interpretivist/Constructivist Paradigm</a:t>
            </a: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Critical/Transformative Paradigm</a:t>
            </a: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592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Pragmatic Paradigm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0750726" y="4210290"/>
            <a:ext cx="1758123" cy="1740887"/>
            <a:chOff x="76200" y="0"/>
            <a:chExt cx="736600" cy="736600"/>
          </a:xfrm>
        </p:grpSpPr>
        <p:sp>
          <p:nvSpPr>
            <p:cNvPr id="13" name="Freeform 13"/>
            <p:cNvSpPr/>
            <p:nvPr/>
          </p:nvSpPr>
          <p:spPr>
            <a:xfrm>
              <a:off x="130874" y="0"/>
              <a:ext cx="681926" cy="7366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815733" y="6811982"/>
            <a:ext cx="1693116" cy="1693116"/>
            <a:chOff x="76200" y="0"/>
            <a:chExt cx="736600" cy="736600"/>
          </a:xfrm>
        </p:grpSpPr>
        <p:sp>
          <p:nvSpPr>
            <p:cNvPr id="16" name="Freeform 16"/>
            <p:cNvSpPr/>
            <p:nvPr/>
          </p:nvSpPr>
          <p:spPr>
            <a:xfrm>
              <a:off x="127044" y="0"/>
              <a:ext cx="685756" cy="663162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908043" y="914400"/>
            <a:ext cx="5508835" cy="770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372"/>
              </a:lnSpc>
            </a:pPr>
            <a:r>
              <a:rPr lang="en-US" sz="4551" dirty="0">
                <a:latin typeface="Roboto"/>
                <a:ea typeface="Roboto"/>
                <a:cs typeface="Roboto"/>
                <a:sym typeface="Roboto"/>
              </a:rPr>
              <a:t>Research Paradigm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93666" y="1665402"/>
            <a:ext cx="5948366" cy="1684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Lorem ipsum dolor sit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amet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consectetur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adipiscing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elit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sed do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eiusmod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tempor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incididunt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239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ut</a:t>
            </a:r>
            <a:r>
              <a:rPr lang="en-US" sz="23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labore et dolore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93666" y="4364190"/>
            <a:ext cx="5948366" cy="1684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93666" y="6870631"/>
            <a:ext cx="5948366" cy="1684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9" name="Freeform 45">
            <a:extLst>
              <a:ext uri="{FF2B5EF4-FFF2-40B4-BE49-F238E27FC236}">
                <a16:creationId xmlns:a16="http://schemas.microsoft.com/office/drawing/2014/main" id="{7B6D0242-40BF-92CD-CA2D-8AC413A721AE}"/>
              </a:ext>
            </a:extLst>
          </p:cNvPr>
          <p:cNvSpPr/>
          <p:nvPr/>
        </p:nvSpPr>
        <p:spPr>
          <a:xfrm>
            <a:off x="11180489" y="4364190"/>
            <a:ext cx="1066800" cy="1260828"/>
          </a:xfrm>
          <a:custGeom>
            <a:avLst/>
            <a:gdLst/>
            <a:ahLst/>
            <a:cxnLst/>
            <a:rect l="l" t="t" r="r" b="b"/>
            <a:pathLst>
              <a:path w="870363" h="949800">
                <a:moveTo>
                  <a:pt x="0" y="0"/>
                </a:moveTo>
                <a:lnTo>
                  <a:pt x="870363" y="0"/>
                </a:lnTo>
                <a:lnTo>
                  <a:pt x="870363" y="949800"/>
                </a:lnTo>
                <a:lnTo>
                  <a:pt x="0" y="949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1">
            <a:extLst>
              <a:ext uri="{FF2B5EF4-FFF2-40B4-BE49-F238E27FC236}">
                <a16:creationId xmlns:a16="http://schemas.microsoft.com/office/drawing/2014/main" id="{C546E5DA-90E2-FCA9-5EC7-04BD56C07E86}"/>
              </a:ext>
            </a:extLst>
          </p:cNvPr>
          <p:cNvSpPr/>
          <p:nvPr/>
        </p:nvSpPr>
        <p:spPr>
          <a:xfrm>
            <a:off x="11159578" y="7048500"/>
            <a:ext cx="1108622" cy="1143000"/>
          </a:xfrm>
          <a:custGeom>
            <a:avLst/>
            <a:gdLst/>
            <a:ahLst/>
            <a:cxnLst/>
            <a:rect l="l" t="t" r="r" b="b"/>
            <a:pathLst>
              <a:path w="967671" h="967671">
                <a:moveTo>
                  <a:pt x="0" y="0"/>
                </a:moveTo>
                <a:lnTo>
                  <a:pt x="967670" y="0"/>
                </a:lnTo>
                <a:lnTo>
                  <a:pt x="967670" y="967670"/>
                </a:lnTo>
                <a:lnTo>
                  <a:pt x="0" y="96767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44">
            <a:extLst>
              <a:ext uri="{FF2B5EF4-FFF2-40B4-BE49-F238E27FC236}">
                <a16:creationId xmlns:a16="http://schemas.microsoft.com/office/drawing/2014/main" id="{DFD6A806-D32A-A6CB-C0D9-EDB3670F3AE8}"/>
              </a:ext>
            </a:extLst>
          </p:cNvPr>
          <p:cNvSpPr/>
          <p:nvPr/>
        </p:nvSpPr>
        <p:spPr>
          <a:xfrm>
            <a:off x="11107583" y="1928861"/>
            <a:ext cx="1114016" cy="1176589"/>
          </a:xfrm>
          <a:custGeom>
            <a:avLst/>
            <a:gdLst/>
            <a:ahLst/>
            <a:cxnLst/>
            <a:rect l="l" t="t" r="r" b="b"/>
            <a:pathLst>
              <a:path w="1023765" h="1040796">
                <a:moveTo>
                  <a:pt x="0" y="0"/>
                </a:moveTo>
                <a:lnTo>
                  <a:pt x="1023765" y="0"/>
                </a:lnTo>
                <a:lnTo>
                  <a:pt x="1023765" y="1040796"/>
                </a:lnTo>
                <a:lnTo>
                  <a:pt x="0" y="10407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33" name="Picture 32" descr="A diagram of a cycle&#10;&#10;AI-generated content may be incorrect.">
            <a:extLst>
              <a:ext uri="{FF2B5EF4-FFF2-40B4-BE49-F238E27FC236}">
                <a16:creationId xmlns:a16="http://schemas.microsoft.com/office/drawing/2014/main" id="{85BA0F86-BD37-826D-25FC-ED58A6D5F4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728632" cy="1028699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7200" y="180826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6792707" cy="10287000"/>
            <a:chOff x="0" y="0"/>
            <a:chExt cx="1789026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89026" cy="2709333"/>
            </a:xfrm>
            <a:custGeom>
              <a:avLst/>
              <a:gdLst/>
              <a:ahLst/>
              <a:cxnLst/>
              <a:rect l="l" t="t" r="r" b="b"/>
              <a:pathLst>
                <a:path w="1789026" h="2709333">
                  <a:moveTo>
                    <a:pt x="0" y="0"/>
                  </a:moveTo>
                  <a:lnTo>
                    <a:pt x="1789026" y="0"/>
                  </a:lnTo>
                  <a:lnTo>
                    <a:pt x="1789026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chemeClr val="accent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789026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446818" y="8630505"/>
            <a:ext cx="897167" cy="2183545"/>
            <a:chOff x="0" y="0"/>
            <a:chExt cx="236291" cy="57509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6291" cy="575090"/>
            </a:xfrm>
            <a:custGeom>
              <a:avLst/>
              <a:gdLst/>
              <a:ahLst/>
              <a:cxnLst/>
              <a:rect l="l" t="t" r="r" b="b"/>
              <a:pathLst>
                <a:path w="236291" h="575090">
                  <a:moveTo>
                    <a:pt x="118145" y="0"/>
                  </a:moveTo>
                  <a:lnTo>
                    <a:pt x="118145" y="0"/>
                  </a:lnTo>
                  <a:cubicBezTo>
                    <a:pt x="183395" y="0"/>
                    <a:pt x="236291" y="52895"/>
                    <a:pt x="236291" y="118145"/>
                  </a:cubicBezTo>
                  <a:lnTo>
                    <a:pt x="236291" y="456945"/>
                  </a:lnTo>
                  <a:cubicBezTo>
                    <a:pt x="236291" y="488279"/>
                    <a:pt x="223843" y="518330"/>
                    <a:pt x="201687" y="540486"/>
                  </a:cubicBezTo>
                  <a:cubicBezTo>
                    <a:pt x="179530" y="562643"/>
                    <a:pt x="149480" y="575090"/>
                    <a:pt x="118145" y="575090"/>
                  </a:cubicBezTo>
                  <a:lnTo>
                    <a:pt x="118145" y="575090"/>
                  </a:lnTo>
                  <a:cubicBezTo>
                    <a:pt x="86811" y="575090"/>
                    <a:pt x="56761" y="562643"/>
                    <a:pt x="34604" y="540486"/>
                  </a:cubicBezTo>
                  <a:cubicBezTo>
                    <a:pt x="12447" y="518330"/>
                    <a:pt x="0" y="488279"/>
                    <a:pt x="0" y="456945"/>
                  </a:cubicBezTo>
                  <a:lnTo>
                    <a:pt x="0" y="118145"/>
                  </a:lnTo>
                  <a:cubicBezTo>
                    <a:pt x="0" y="86811"/>
                    <a:pt x="12447" y="56761"/>
                    <a:pt x="34604" y="34604"/>
                  </a:cubicBezTo>
                  <a:cubicBezTo>
                    <a:pt x="56761" y="12447"/>
                    <a:pt x="86811" y="0"/>
                    <a:pt x="11814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36291" cy="6227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09411" y="1662134"/>
            <a:ext cx="4243380" cy="764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591"/>
              </a:lnSpc>
            </a:pPr>
            <a:r>
              <a:rPr lang="en-US" sz="3600" dirty="0"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Paradigm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9411" y="942975"/>
            <a:ext cx="5234189" cy="7448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6372"/>
              </a:lnSpc>
            </a:pPr>
            <a:r>
              <a:rPr lang="en-US" sz="3600" dirty="0"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Elements of Research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76429" y="3046066"/>
            <a:ext cx="5634574" cy="3827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Ontology: nature of reality / what is reality?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Epistemology: What is knowledge?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Methodology: the process followed 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to acquire the knowledge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Poppins"/>
                <a:ea typeface="Poppins"/>
                <a:cs typeface="Poppins"/>
                <a:sym typeface="Poppins"/>
              </a:rPr>
              <a:t>Axiology: ethical issues to be considered while planning research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EC80C4A5-767D-F383-AC1B-A0F80A321A7D}"/>
              </a:ext>
            </a:extLst>
          </p:cNvPr>
          <p:cNvSpPr txBox="1"/>
          <p:nvPr/>
        </p:nvSpPr>
        <p:spPr>
          <a:xfrm>
            <a:off x="7994574" y="2595339"/>
            <a:ext cx="10588340" cy="5366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latin typeface="Poppins"/>
                <a:ea typeface="Poppins"/>
                <a:cs typeface="Poppins"/>
                <a:sym typeface="Poppins"/>
              </a:rPr>
              <a:t>Drawing on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Kivunja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and </a:t>
            </a:r>
            <a:r>
              <a:rPr lang="en-US" sz="2000" dirty="0" err="1">
                <a:latin typeface="Poppins" panose="00000500000000000000" pitchFamily="2" charset="0"/>
                <a:cs typeface="Poppins" panose="00000500000000000000" pitchFamily="2" charset="0"/>
              </a:rPr>
              <a:t>Kuyini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 (2017), </a:t>
            </a:r>
            <a:r>
              <a:rPr lang="en-US" sz="2125" dirty="0">
                <a:latin typeface="Poppins"/>
                <a:ea typeface="Poppins"/>
                <a:cs typeface="Poppins"/>
                <a:sym typeface="Poppins"/>
              </a:rPr>
              <a:t>under the pragmatic paradigm, my philosophical positioning is as follows: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endParaRPr lang="en-US" sz="2125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latin typeface="Poppins"/>
                <a:ea typeface="Poppins"/>
                <a:cs typeface="Poppins"/>
                <a:sym typeface="Poppins"/>
              </a:rPr>
              <a:t>Ontology: a non-singular reality (realities coexist as subjective and socially constructed)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latin typeface="Poppins"/>
                <a:ea typeface="Poppins"/>
                <a:cs typeface="Poppins"/>
                <a:sym typeface="Poppins"/>
              </a:rPr>
              <a:t>Epistemology: The research method is decided based on the research question rather than rigidly following either qualitative or quantitative; mixed method also be employed for research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latin typeface="Poppins"/>
                <a:ea typeface="Poppins"/>
                <a:cs typeface="Poppins"/>
                <a:sym typeface="Poppins"/>
              </a:rPr>
              <a:t> Methodology: Mixed method (Qualitative and Quantitative)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latin typeface="Poppins"/>
                <a:ea typeface="Poppins"/>
                <a:cs typeface="Poppins"/>
                <a:sym typeface="Poppins"/>
              </a:rPr>
              <a:t>Axiology: value-laden axiology (research is conducted for the benefit of people or address social issues)</a:t>
            </a:r>
          </a:p>
        </p:txBody>
      </p:sp>
      <p:grpSp>
        <p:nvGrpSpPr>
          <p:cNvPr id="10" name="Group 6">
            <a:extLst>
              <a:ext uri="{FF2B5EF4-FFF2-40B4-BE49-F238E27FC236}">
                <a16:creationId xmlns:a16="http://schemas.microsoft.com/office/drawing/2014/main" id="{A99409AC-0E7A-B239-C03C-1FA86AF13CD1}"/>
              </a:ext>
            </a:extLst>
          </p:cNvPr>
          <p:cNvGrpSpPr/>
          <p:nvPr/>
        </p:nvGrpSpPr>
        <p:grpSpPr>
          <a:xfrm>
            <a:off x="5872218" y="1374512"/>
            <a:ext cx="1627625" cy="1742942"/>
            <a:chOff x="0" y="0"/>
            <a:chExt cx="812800" cy="812800"/>
          </a:xfrm>
        </p:grpSpPr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184AD6F2-B9E6-57CA-3333-C3F9F269A4D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8">
              <a:extLst>
                <a:ext uri="{FF2B5EF4-FFF2-40B4-BE49-F238E27FC236}">
                  <a16:creationId xmlns:a16="http://schemas.microsoft.com/office/drawing/2014/main" id="{723DBCC2-8586-C1B8-1B0D-4D0FC9FAEFB1}"/>
                </a:ext>
              </a:extLst>
            </p:cNvPr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44">
            <a:extLst>
              <a:ext uri="{FF2B5EF4-FFF2-40B4-BE49-F238E27FC236}">
                <a16:creationId xmlns:a16="http://schemas.microsoft.com/office/drawing/2014/main" id="{D0B73DC4-818A-9A73-29BC-871BAA81ABCC}"/>
              </a:ext>
            </a:extLst>
          </p:cNvPr>
          <p:cNvSpPr/>
          <p:nvPr/>
        </p:nvSpPr>
        <p:spPr>
          <a:xfrm>
            <a:off x="6096000" y="1653708"/>
            <a:ext cx="1114016" cy="1176589"/>
          </a:xfrm>
          <a:custGeom>
            <a:avLst/>
            <a:gdLst/>
            <a:ahLst/>
            <a:cxnLst/>
            <a:rect l="l" t="t" r="r" b="b"/>
            <a:pathLst>
              <a:path w="1023765" h="1040796">
                <a:moveTo>
                  <a:pt x="0" y="0"/>
                </a:moveTo>
                <a:lnTo>
                  <a:pt x="1023765" y="0"/>
                </a:lnTo>
                <a:lnTo>
                  <a:pt x="1023765" y="1040796"/>
                </a:lnTo>
                <a:lnTo>
                  <a:pt x="0" y="10407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1" name="Group 12">
            <a:extLst>
              <a:ext uri="{FF2B5EF4-FFF2-40B4-BE49-F238E27FC236}">
                <a16:creationId xmlns:a16="http://schemas.microsoft.com/office/drawing/2014/main" id="{3CF12049-151F-2FAE-186F-0639627FA964}"/>
              </a:ext>
            </a:extLst>
          </p:cNvPr>
          <p:cNvGrpSpPr/>
          <p:nvPr/>
        </p:nvGrpSpPr>
        <p:grpSpPr>
          <a:xfrm>
            <a:off x="5902225" y="3859813"/>
            <a:ext cx="1758123" cy="1740887"/>
            <a:chOff x="76200" y="4956"/>
            <a:chExt cx="736600" cy="736600"/>
          </a:xfrm>
        </p:grpSpPr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B0493425-B9FE-508F-0E44-19CB51BF05C6}"/>
                </a:ext>
              </a:extLst>
            </p:cNvPr>
            <p:cNvSpPr/>
            <p:nvPr/>
          </p:nvSpPr>
          <p:spPr>
            <a:xfrm>
              <a:off x="130874" y="4956"/>
              <a:ext cx="681926" cy="7366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14">
              <a:extLst>
                <a:ext uri="{FF2B5EF4-FFF2-40B4-BE49-F238E27FC236}">
                  <a16:creationId xmlns:a16="http://schemas.microsoft.com/office/drawing/2014/main" id="{BE5E1A97-D438-8154-6F5C-2778A5206293}"/>
                </a:ext>
              </a:extLst>
            </p:cNvPr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45">
            <a:extLst>
              <a:ext uri="{FF2B5EF4-FFF2-40B4-BE49-F238E27FC236}">
                <a16:creationId xmlns:a16="http://schemas.microsoft.com/office/drawing/2014/main" id="{FF3E3F13-CD26-4604-6B6C-F9A1CF66CBCA}"/>
              </a:ext>
            </a:extLst>
          </p:cNvPr>
          <p:cNvSpPr/>
          <p:nvPr/>
        </p:nvSpPr>
        <p:spPr>
          <a:xfrm>
            <a:off x="6280453" y="4076700"/>
            <a:ext cx="1066800" cy="1260828"/>
          </a:xfrm>
          <a:custGeom>
            <a:avLst/>
            <a:gdLst/>
            <a:ahLst/>
            <a:cxnLst/>
            <a:rect l="l" t="t" r="r" b="b"/>
            <a:pathLst>
              <a:path w="870363" h="949800">
                <a:moveTo>
                  <a:pt x="0" y="0"/>
                </a:moveTo>
                <a:lnTo>
                  <a:pt x="870363" y="0"/>
                </a:lnTo>
                <a:lnTo>
                  <a:pt x="870363" y="949800"/>
                </a:lnTo>
                <a:lnTo>
                  <a:pt x="0" y="949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TextBox 17">
            <a:extLst>
              <a:ext uri="{FF2B5EF4-FFF2-40B4-BE49-F238E27FC236}">
                <a16:creationId xmlns:a16="http://schemas.microsoft.com/office/drawing/2014/main" id="{EF49D6A7-F015-0B06-8BD5-52704A435089}"/>
              </a:ext>
            </a:extLst>
          </p:cNvPr>
          <p:cNvSpPr txBox="1"/>
          <p:nvPr/>
        </p:nvSpPr>
        <p:spPr>
          <a:xfrm>
            <a:off x="5843792" y="6574766"/>
            <a:ext cx="1517966" cy="162743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  <p:grpSp>
        <p:nvGrpSpPr>
          <p:cNvPr id="29" name="Group 12">
            <a:extLst>
              <a:ext uri="{FF2B5EF4-FFF2-40B4-BE49-F238E27FC236}">
                <a16:creationId xmlns:a16="http://schemas.microsoft.com/office/drawing/2014/main" id="{F750AAF1-2672-13D3-A5B7-C80EC5C3A233}"/>
              </a:ext>
            </a:extLst>
          </p:cNvPr>
          <p:cNvGrpSpPr/>
          <p:nvPr/>
        </p:nvGrpSpPr>
        <p:grpSpPr>
          <a:xfrm>
            <a:off x="5785677" y="6450613"/>
            <a:ext cx="1758123" cy="1740887"/>
            <a:chOff x="76200" y="0"/>
            <a:chExt cx="736600" cy="736600"/>
          </a:xfrm>
        </p:grpSpPr>
        <p:sp>
          <p:nvSpPr>
            <p:cNvPr id="30" name="Freeform 13">
              <a:extLst>
                <a:ext uri="{FF2B5EF4-FFF2-40B4-BE49-F238E27FC236}">
                  <a16:creationId xmlns:a16="http://schemas.microsoft.com/office/drawing/2014/main" id="{6E7E56DB-F655-D26C-6DC7-21BBB054A897}"/>
                </a:ext>
              </a:extLst>
            </p:cNvPr>
            <p:cNvSpPr/>
            <p:nvPr/>
          </p:nvSpPr>
          <p:spPr>
            <a:xfrm>
              <a:off x="130874" y="0"/>
              <a:ext cx="681926" cy="7366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TextBox 14">
              <a:extLst>
                <a:ext uri="{FF2B5EF4-FFF2-40B4-BE49-F238E27FC236}">
                  <a16:creationId xmlns:a16="http://schemas.microsoft.com/office/drawing/2014/main" id="{93CAE497-538B-F8D9-F4DD-9D7CAB7D89D0}"/>
                </a:ext>
              </a:extLst>
            </p:cNvPr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Freeform 31">
            <a:extLst>
              <a:ext uri="{FF2B5EF4-FFF2-40B4-BE49-F238E27FC236}">
                <a16:creationId xmlns:a16="http://schemas.microsoft.com/office/drawing/2014/main" id="{24B0EB80-559D-0FF6-A5CD-5C62E91B02B2}"/>
              </a:ext>
            </a:extLst>
          </p:cNvPr>
          <p:cNvSpPr/>
          <p:nvPr/>
        </p:nvSpPr>
        <p:spPr>
          <a:xfrm>
            <a:off x="6131719" y="6713795"/>
            <a:ext cx="1108622" cy="1143000"/>
          </a:xfrm>
          <a:custGeom>
            <a:avLst/>
            <a:gdLst/>
            <a:ahLst/>
            <a:cxnLst/>
            <a:rect l="l" t="t" r="r" b="b"/>
            <a:pathLst>
              <a:path w="967671" h="967671">
                <a:moveTo>
                  <a:pt x="0" y="0"/>
                </a:moveTo>
                <a:lnTo>
                  <a:pt x="967670" y="0"/>
                </a:lnTo>
                <a:lnTo>
                  <a:pt x="967670" y="967670"/>
                </a:lnTo>
                <a:lnTo>
                  <a:pt x="0" y="96767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TextBox 14">
            <a:extLst>
              <a:ext uri="{FF2B5EF4-FFF2-40B4-BE49-F238E27FC236}">
                <a16:creationId xmlns:a16="http://schemas.microsoft.com/office/drawing/2014/main" id="{EFF9C4C7-A1F4-2E6A-E3F2-52ABC2072FC1}"/>
              </a:ext>
            </a:extLst>
          </p:cNvPr>
          <p:cNvSpPr txBox="1"/>
          <p:nvPr/>
        </p:nvSpPr>
        <p:spPr>
          <a:xfrm>
            <a:off x="7957043" y="1333500"/>
            <a:ext cx="7359157" cy="4178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976"/>
              </a:lnSpc>
              <a:spcBef>
                <a:spcPct val="0"/>
              </a:spcBef>
            </a:pPr>
            <a:r>
              <a:rPr lang="en-US" sz="3600" dirty="0">
                <a:latin typeface="Poppins"/>
                <a:ea typeface="Poppins"/>
                <a:cs typeface="Poppins"/>
                <a:sym typeface="Poppins"/>
              </a:rPr>
              <a:t>Elements of My Research</a:t>
            </a:r>
          </a:p>
        </p:txBody>
      </p:sp>
      <p:sp>
        <p:nvSpPr>
          <p:cNvPr id="34" name="TextBox 12">
            <a:extLst>
              <a:ext uri="{FF2B5EF4-FFF2-40B4-BE49-F238E27FC236}">
                <a16:creationId xmlns:a16="http://schemas.microsoft.com/office/drawing/2014/main" id="{49334567-C510-44A0-510B-0C1E0E25C255}"/>
              </a:ext>
            </a:extLst>
          </p:cNvPr>
          <p:cNvSpPr txBox="1"/>
          <p:nvPr/>
        </p:nvSpPr>
        <p:spPr>
          <a:xfrm>
            <a:off x="7964345" y="1647843"/>
            <a:ext cx="4243380" cy="764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591"/>
              </a:lnSpc>
            </a:pPr>
            <a:r>
              <a:rPr lang="en-US" sz="3600" dirty="0"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Paradigm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97AF8-5FA3-6AB3-B79D-3653B87E3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75EEC4D-C9C6-82C5-6C54-2FFDF80596C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FE42EA2A-9987-B14D-F09D-3973343AC231}"/>
              </a:ext>
            </a:extLst>
          </p:cNvPr>
          <p:cNvSpPr txBox="1"/>
          <p:nvPr/>
        </p:nvSpPr>
        <p:spPr>
          <a:xfrm>
            <a:off x="1295400" y="1491429"/>
            <a:ext cx="5571074" cy="4034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…continued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BDA533F1-2789-2FBE-F884-15F51264A220}"/>
              </a:ext>
            </a:extLst>
          </p:cNvPr>
          <p:cNvSpPr txBox="1"/>
          <p:nvPr/>
        </p:nvSpPr>
        <p:spPr>
          <a:xfrm>
            <a:off x="1295400" y="2305407"/>
            <a:ext cx="14173200" cy="3827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Ontological assumption shapes research questions, significance and data interpretation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Epistemological assumption defines research design, data analysis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Methodological assumptions permeate assumptions, limitations and validity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Axiological assumptions reflect ethical consideration</a:t>
            </a:r>
          </a:p>
        </p:txBody>
      </p:sp>
    </p:spTree>
    <p:extLst>
      <p:ext uri="{BB962C8B-B14F-4D97-AF65-F5344CB8AC3E}">
        <p14:creationId xmlns:p14="http://schemas.microsoft.com/office/powerpoint/2010/main" val="884788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51BEE-F8A9-CF5E-0068-5BB81DCFD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1537036-5294-3C6F-2963-300583F3012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34FEDAC8-4676-5EA4-2387-BC8B17642360}"/>
              </a:ext>
            </a:extLst>
          </p:cNvPr>
          <p:cNvGrpSpPr/>
          <p:nvPr/>
        </p:nvGrpSpPr>
        <p:grpSpPr>
          <a:xfrm>
            <a:off x="1028700" y="9410700"/>
            <a:ext cx="2514600" cy="76200"/>
            <a:chOff x="0" y="0"/>
            <a:chExt cx="662281" cy="68570"/>
          </a:xfrm>
          <a:solidFill>
            <a:schemeClr val="accent1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BF38C7C1-5E83-029C-923A-3F80E9482CE0}"/>
                </a:ext>
              </a:extLst>
            </p:cNvPr>
            <p:cNvSpPr/>
            <p:nvPr/>
          </p:nvSpPr>
          <p:spPr>
            <a:xfrm>
              <a:off x="0" y="0"/>
              <a:ext cx="662281" cy="68570"/>
            </a:xfrm>
            <a:custGeom>
              <a:avLst/>
              <a:gdLst/>
              <a:ahLst/>
              <a:cxnLst/>
              <a:rect l="l" t="t" r="r" b="b"/>
              <a:pathLst>
                <a:path w="662281" h="68570">
                  <a:moveTo>
                    <a:pt x="0" y="0"/>
                  </a:moveTo>
                  <a:lnTo>
                    <a:pt x="662281" y="0"/>
                  </a:lnTo>
                  <a:lnTo>
                    <a:pt x="662281" y="68570"/>
                  </a:lnTo>
                  <a:lnTo>
                    <a:pt x="0" y="68570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A5F1F9BB-80B6-994C-2202-3DE8B89A5953}"/>
                </a:ext>
              </a:extLst>
            </p:cNvPr>
            <p:cNvSpPr txBox="1"/>
            <p:nvPr/>
          </p:nvSpPr>
          <p:spPr>
            <a:xfrm>
              <a:off x="0" y="-47625"/>
              <a:ext cx="662281" cy="116195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ADF7ED3F-6E6D-0C65-2928-17BF7DAD2C60}"/>
              </a:ext>
            </a:extLst>
          </p:cNvPr>
          <p:cNvGrpSpPr/>
          <p:nvPr/>
        </p:nvGrpSpPr>
        <p:grpSpPr>
          <a:xfrm>
            <a:off x="9601200" y="0"/>
            <a:ext cx="8686800" cy="10287000"/>
            <a:chOff x="0" y="0"/>
            <a:chExt cx="1657912" cy="2284537"/>
          </a:xfrm>
          <a:solidFill>
            <a:schemeClr val="accent1"/>
          </a:solidFill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5E4A9643-1D06-BD5B-5EBA-1AD69CCBD0AA}"/>
                </a:ext>
              </a:extLst>
            </p:cNvPr>
            <p:cNvSpPr/>
            <p:nvPr/>
          </p:nvSpPr>
          <p:spPr>
            <a:xfrm>
              <a:off x="0" y="0"/>
              <a:ext cx="1657912" cy="2284537"/>
            </a:xfrm>
            <a:custGeom>
              <a:avLst/>
              <a:gdLst/>
              <a:ahLst/>
              <a:cxnLst/>
              <a:rect l="l" t="t" r="r" b="b"/>
              <a:pathLst>
                <a:path w="1657912" h="2284537">
                  <a:moveTo>
                    <a:pt x="62724" y="0"/>
                  </a:moveTo>
                  <a:lnTo>
                    <a:pt x="1595188" y="0"/>
                  </a:lnTo>
                  <a:cubicBezTo>
                    <a:pt x="1611824" y="0"/>
                    <a:pt x="1627778" y="6608"/>
                    <a:pt x="1639541" y="18371"/>
                  </a:cubicBezTo>
                  <a:cubicBezTo>
                    <a:pt x="1651304" y="30134"/>
                    <a:pt x="1657912" y="46088"/>
                    <a:pt x="1657912" y="62724"/>
                  </a:cubicBezTo>
                  <a:lnTo>
                    <a:pt x="1657912" y="2221813"/>
                  </a:lnTo>
                  <a:cubicBezTo>
                    <a:pt x="1657912" y="2256454"/>
                    <a:pt x="1629830" y="2284537"/>
                    <a:pt x="1595188" y="2284537"/>
                  </a:cubicBezTo>
                  <a:lnTo>
                    <a:pt x="62724" y="2284537"/>
                  </a:lnTo>
                  <a:cubicBezTo>
                    <a:pt x="46088" y="2284537"/>
                    <a:pt x="30134" y="2277928"/>
                    <a:pt x="18371" y="2266165"/>
                  </a:cubicBezTo>
                  <a:cubicBezTo>
                    <a:pt x="6608" y="2254403"/>
                    <a:pt x="0" y="2238448"/>
                    <a:pt x="0" y="2221813"/>
                  </a:cubicBezTo>
                  <a:lnTo>
                    <a:pt x="0" y="62724"/>
                  </a:lnTo>
                  <a:cubicBezTo>
                    <a:pt x="0" y="46088"/>
                    <a:pt x="6608" y="30134"/>
                    <a:pt x="18371" y="18371"/>
                  </a:cubicBezTo>
                  <a:cubicBezTo>
                    <a:pt x="30134" y="6608"/>
                    <a:pt x="46088" y="0"/>
                    <a:pt x="62724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A80D9DF2-3DE4-59FC-6C73-3899CB373B23}"/>
                </a:ext>
              </a:extLst>
            </p:cNvPr>
            <p:cNvSpPr txBox="1"/>
            <p:nvPr/>
          </p:nvSpPr>
          <p:spPr>
            <a:xfrm>
              <a:off x="0" y="0"/>
              <a:ext cx="1657912" cy="228453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dirty="0"/>
            </a:p>
          </p:txBody>
        </p:sp>
      </p:grpSp>
      <p:sp>
        <p:nvSpPr>
          <p:cNvPr id="9" name="TextBox 9">
            <a:extLst>
              <a:ext uri="{FF2B5EF4-FFF2-40B4-BE49-F238E27FC236}">
                <a16:creationId xmlns:a16="http://schemas.microsoft.com/office/drawing/2014/main" id="{0397879E-7DDF-ADB5-8C5F-D4D01A14CC07}"/>
              </a:ext>
            </a:extLst>
          </p:cNvPr>
          <p:cNvSpPr txBox="1"/>
          <p:nvPr/>
        </p:nvSpPr>
        <p:spPr>
          <a:xfrm>
            <a:off x="4038600" y="880882"/>
            <a:ext cx="7514084" cy="840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431"/>
              </a:lnSpc>
            </a:pPr>
            <a:r>
              <a:rPr lang="en-US" sz="3000" b="1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In the Educational Research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5030EC85-0375-D2A4-2637-765F5FA3D0C5}"/>
              </a:ext>
            </a:extLst>
          </p:cNvPr>
          <p:cNvSpPr txBox="1"/>
          <p:nvPr/>
        </p:nvSpPr>
        <p:spPr>
          <a:xfrm>
            <a:off x="7239000" y="283736"/>
            <a:ext cx="5634574" cy="821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Paradigm Shift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57FED828-18E4-2D95-DDBB-5269D6EC8F40}"/>
              </a:ext>
            </a:extLst>
          </p:cNvPr>
          <p:cNvSpPr txBox="1"/>
          <p:nvPr/>
        </p:nvSpPr>
        <p:spPr>
          <a:xfrm>
            <a:off x="3088165" y="3070963"/>
            <a:ext cx="5634574" cy="36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Traditionally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3476AE98-FE5F-FC6E-2471-7D24ED9BD67D}"/>
              </a:ext>
            </a:extLst>
          </p:cNvPr>
          <p:cNvSpPr txBox="1"/>
          <p:nvPr/>
        </p:nvSpPr>
        <p:spPr>
          <a:xfrm>
            <a:off x="3268284" y="6394948"/>
            <a:ext cx="5634574" cy="36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Recently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ABFDBBF4-32A1-CE68-2CA0-0D286C267BBF}"/>
              </a:ext>
            </a:extLst>
          </p:cNvPr>
          <p:cNvSpPr txBox="1"/>
          <p:nvPr/>
        </p:nvSpPr>
        <p:spPr>
          <a:xfrm>
            <a:off x="9432084" y="2197915"/>
            <a:ext cx="1517966" cy="162743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DFCA2BD1-B158-5FE5-76BA-9864E048DCAE}"/>
              </a:ext>
            </a:extLst>
          </p:cNvPr>
          <p:cNvSpPr txBox="1"/>
          <p:nvPr/>
        </p:nvSpPr>
        <p:spPr>
          <a:xfrm>
            <a:off x="9410164" y="4950523"/>
            <a:ext cx="1638836" cy="1360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02"/>
              </a:lnSpc>
            </a:pPr>
            <a:endParaRPr lang="en-US" sz="7859" b="1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9" name="TextBox 11">
            <a:extLst>
              <a:ext uri="{FF2B5EF4-FFF2-40B4-BE49-F238E27FC236}">
                <a16:creationId xmlns:a16="http://schemas.microsoft.com/office/drawing/2014/main" id="{10408F75-3284-04E1-B698-DB151C7F5629}"/>
              </a:ext>
            </a:extLst>
          </p:cNvPr>
          <p:cNvSpPr txBox="1"/>
          <p:nvPr/>
        </p:nvSpPr>
        <p:spPr>
          <a:xfrm>
            <a:off x="3243263" y="4702457"/>
            <a:ext cx="5634574" cy="36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 the 1960s</a:t>
            </a: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643D3195-D5DD-C5E4-4FF7-26DD974633E9}"/>
              </a:ext>
            </a:extLst>
          </p:cNvPr>
          <p:cNvSpPr/>
          <p:nvPr/>
        </p:nvSpPr>
        <p:spPr>
          <a:xfrm>
            <a:off x="5602765" y="2757479"/>
            <a:ext cx="3902917" cy="840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11">
            <a:extLst>
              <a:ext uri="{FF2B5EF4-FFF2-40B4-BE49-F238E27FC236}">
                <a16:creationId xmlns:a16="http://schemas.microsoft.com/office/drawing/2014/main" id="{6062DE84-281D-7062-0DC1-D1AAFE611926}"/>
              </a:ext>
            </a:extLst>
          </p:cNvPr>
          <p:cNvSpPr txBox="1"/>
          <p:nvPr/>
        </p:nvSpPr>
        <p:spPr>
          <a:xfrm>
            <a:off x="10138826" y="2949857"/>
            <a:ext cx="6801308" cy="7495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Empirical Approach: Focused on quantitative research, believed in objective reality</a:t>
            </a:r>
          </a:p>
        </p:txBody>
      </p:sp>
      <p:sp>
        <p:nvSpPr>
          <p:cNvPr id="35" name="Arrow: Right 34">
            <a:extLst>
              <a:ext uri="{FF2B5EF4-FFF2-40B4-BE49-F238E27FC236}">
                <a16:creationId xmlns:a16="http://schemas.microsoft.com/office/drawing/2014/main" id="{A2F4DDD6-3524-6052-4EB4-DC151F2AE462}"/>
              </a:ext>
            </a:extLst>
          </p:cNvPr>
          <p:cNvSpPr/>
          <p:nvPr/>
        </p:nvSpPr>
        <p:spPr>
          <a:xfrm>
            <a:off x="5638800" y="4454901"/>
            <a:ext cx="3902917" cy="840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11">
            <a:extLst>
              <a:ext uri="{FF2B5EF4-FFF2-40B4-BE49-F238E27FC236}">
                <a16:creationId xmlns:a16="http://schemas.microsoft.com/office/drawing/2014/main" id="{5730C644-0327-0380-74A2-6C10ADA82EB8}"/>
              </a:ext>
            </a:extLst>
          </p:cNvPr>
          <p:cNvSpPr txBox="1"/>
          <p:nvPr/>
        </p:nvSpPr>
        <p:spPr>
          <a:xfrm>
            <a:off x="10210800" y="4592951"/>
            <a:ext cx="6801308" cy="7495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Constructivist Approach: naturalistic and subjective, shift towards qualitative approach</a:t>
            </a:r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96638C43-DD0C-5546-B5E1-83D9ADD55CDC}"/>
              </a:ext>
            </a:extLst>
          </p:cNvPr>
          <p:cNvSpPr/>
          <p:nvPr/>
        </p:nvSpPr>
        <p:spPr>
          <a:xfrm>
            <a:off x="5669850" y="6247967"/>
            <a:ext cx="3902917" cy="8409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11">
            <a:extLst>
              <a:ext uri="{FF2B5EF4-FFF2-40B4-BE49-F238E27FC236}">
                <a16:creationId xmlns:a16="http://schemas.microsoft.com/office/drawing/2014/main" id="{EFF9F9F3-EB07-63F6-8699-BD0E4D04494E}"/>
              </a:ext>
            </a:extLst>
          </p:cNvPr>
          <p:cNvSpPr txBox="1"/>
          <p:nvPr/>
        </p:nvSpPr>
        <p:spPr>
          <a:xfrm>
            <a:off x="10305592" y="6262257"/>
            <a:ext cx="6801308" cy="1134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Mixed Approach: Paradigm shift, both qualitative and quantitative method suitable at the same time.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F246777-1F78-8A9B-158C-658A8625E979}"/>
              </a:ext>
            </a:extLst>
          </p:cNvPr>
          <p:cNvSpPr txBox="1"/>
          <p:nvPr/>
        </p:nvSpPr>
        <p:spPr>
          <a:xfrm>
            <a:off x="1028700" y="8965168"/>
            <a:ext cx="14363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Mackenzie, N. and Knipe, S., 2006. Research dilemmas: Paradigms, methods and methodology. Issues in educational research, 16(2), pp.193-205.</a:t>
            </a:r>
          </a:p>
        </p:txBody>
      </p:sp>
    </p:spTree>
    <p:extLst>
      <p:ext uri="{BB962C8B-B14F-4D97-AF65-F5344CB8AC3E}">
        <p14:creationId xmlns:p14="http://schemas.microsoft.com/office/powerpoint/2010/main" val="2232181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DFE95-3A4F-AFD7-83B0-14CC6396C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8F9F84E-8F31-6347-DB15-E3664F1F9A01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E3BA732-A1B1-D395-386F-C7CF24148DDF}"/>
              </a:ext>
            </a:extLst>
          </p:cNvPr>
          <p:cNvSpPr txBox="1"/>
          <p:nvPr/>
        </p:nvSpPr>
        <p:spPr>
          <a:xfrm>
            <a:off x="1047750" y="1465808"/>
            <a:ext cx="9639300" cy="840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431"/>
              </a:lnSpc>
            </a:pPr>
            <a:r>
              <a:rPr lang="en-US" sz="3600" dirty="0">
                <a:solidFill>
                  <a:srgbClr val="004AAD"/>
                </a:solidFill>
                <a:latin typeface="Poppins" panose="00000500000000000000" pitchFamily="2" charset="0"/>
                <a:ea typeface="League Spartan"/>
                <a:cs typeface="Poppins" panose="00000500000000000000" pitchFamily="2" charset="0"/>
                <a:sym typeface="League Spartan"/>
              </a:rPr>
              <a:t>In the research context (ICT in education)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B31F97ED-F21E-B9EC-2D39-40708A5C7641}"/>
              </a:ext>
            </a:extLst>
          </p:cNvPr>
          <p:cNvSpPr txBox="1"/>
          <p:nvPr/>
        </p:nvSpPr>
        <p:spPr>
          <a:xfrm>
            <a:off x="1028700" y="914400"/>
            <a:ext cx="2857500" cy="857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5151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Paradigm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E30E0E22-31EA-2167-518F-DDFCB8DB77BA}"/>
              </a:ext>
            </a:extLst>
          </p:cNvPr>
          <p:cNvSpPr txBox="1"/>
          <p:nvPr/>
        </p:nvSpPr>
        <p:spPr>
          <a:xfrm>
            <a:off x="1047750" y="2477328"/>
            <a:ext cx="9258300" cy="1134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Normal Science: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Traditional teaching with chalk and talk method, instruction-based learning (Reddy et al., 2020)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ED42E3C5-C2DE-77B6-C6B4-FC9D85990AE9}"/>
              </a:ext>
            </a:extLst>
          </p:cNvPr>
          <p:cNvSpPr txBox="1"/>
          <p:nvPr/>
        </p:nvSpPr>
        <p:spPr>
          <a:xfrm>
            <a:off x="1066800" y="6972738"/>
            <a:ext cx="8572500" cy="7495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Scientific Revolution: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Acceptance of ICT in global education   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10837BE1-B8DF-FF26-E78A-A42408F4DDED}"/>
              </a:ext>
            </a:extLst>
          </p:cNvPr>
          <p:cNvSpPr txBox="1"/>
          <p:nvPr/>
        </p:nvSpPr>
        <p:spPr>
          <a:xfrm>
            <a:off x="11309261" y="2134861"/>
            <a:ext cx="4856091" cy="961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5"/>
              </a:lnSpc>
              <a:spcBef>
                <a:spcPct val="0"/>
              </a:spcBef>
            </a:pPr>
            <a:r>
              <a:rPr lang="en-US" sz="183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F45F59B4-52CB-15D6-4C5B-4ACE14590382}"/>
              </a:ext>
            </a:extLst>
          </p:cNvPr>
          <p:cNvSpPr txBox="1"/>
          <p:nvPr/>
        </p:nvSpPr>
        <p:spPr>
          <a:xfrm>
            <a:off x="11309261" y="4638917"/>
            <a:ext cx="4856091" cy="961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5"/>
              </a:lnSpc>
              <a:spcBef>
                <a:spcPct val="0"/>
              </a:spcBef>
            </a:pPr>
            <a:r>
              <a:rPr lang="en-US" sz="183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371A30F4-273A-DF7D-B3B4-7305C91CA1FE}"/>
              </a:ext>
            </a:extLst>
          </p:cNvPr>
          <p:cNvSpPr txBox="1"/>
          <p:nvPr/>
        </p:nvSpPr>
        <p:spPr>
          <a:xfrm>
            <a:off x="11309261" y="7241532"/>
            <a:ext cx="4856091" cy="961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5"/>
              </a:lnSpc>
              <a:spcBef>
                <a:spcPct val="0"/>
              </a:spcBef>
            </a:pPr>
            <a:r>
              <a:rPr lang="en-US" sz="183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9" name="TextBox 11">
            <a:extLst>
              <a:ext uri="{FF2B5EF4-FFF2-40B4-BE49-F238E27FC236}">
                <a16:creationId xmlns:a16="http://schemas.microsoft.com/office/drawing/2014/main" id="{333D97CE-C800-D89E-E932-4F8C10909F48}"/>
              </a:ext>
            </a:extLst>
          </p:cNvPr>
          <p:cNvSpPr txBox="1"/>
          <p:nvPr/>
        </p:nvSpPr>
        <p:spPr>
          <a:xfrm>
            <a:off x="1028700" y="5005899"/>
            <a:ext cx="8985161" cy="1134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Crises: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“The emerging role of ICT that required a lifelong skills, and the forced shutdown of schools due to the COVID-19 outbreak</a:t>
            </a:r>
          </a:p>
        </p:txBody>
      </p:sp>
      <p:sp>
        <p:nvSpPr>
          <p:cNvPr id="28" name="TextBox 10">
            <a:extLst>
              <a:ext uri="{FF2B5EF4-FFF2-40B4-BE49-F238E27FC236}">
                <a16:creationId xmlns:a16="http://schemas.microsoft.com/office/drawing/2014/main" id="{BE9D010F-2DC1-295A-7498-9CF012951696}"/>
              </a:ext>
            </a:extLst>
          </p:cNvPr>
          <p:cNvSpPr txBox="1"/>
          <p:nvPr/>
        </p:nvSpPr>
        <p:spPr>
          <a:xfrm>
            <a:off x="3771900" y="688336"/>
            <a:ext cx="2857500" cy="857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5151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Shift</a:t>
            </a:r>
          </a:p>
        </p:txBody>
      </p:sp>
      <p:sp>
        <p:nvSpPr>
          <p:cNvPr id="30" name="TextBox 11">
            <a:extLst>
              <a:ext uri="{FF2B5EF4-FFF2-40B4-BE49-F238E27FC236}">
                <a16:creationId xmlns:a16="http://schemas.microsoft.com/office/drawing/2014/main" id="{A4A9F9BE-CF46-568F-9AD7-9E0D18962A05}"/>
              </a:ext>
            </a:extLst>
          </p:cNvPr>
          <p:cNvSpPr txBox="1"/>
          <p:nvPr/>
        </p:nvSpPr>
        <p:spPr>
          <a:xfrm>
            <a:off x="1066800" y="3917156"/>
            <a:ext cx="8763000" cy="745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76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Anomalies:</a:t>
            </a:r>
          </a:p>
          <a:p>
            <a:pPr>
              <a:lnSpc>
                <a:spcPts val="2976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Poppins" panose="00000500000000000000" pitchFamily="2" charset="0"/>
                <a:ea typeface="Poppins"/>
                <a:cs typeface="Poppins" panose="00000500000000000000" pitchFamily="2" charset="0"/>
                <a:sym typeface="Poppins"/>
              </a:rPr>
              <a:t>ICT good or bad for education? (Selwyn, 2012)</a:t>
            </a:r>
          </a:p>
        </p:txBody>
      </p:sp>
      <p:sp>
        <p:nvSpPr>
          <p:cNvPr id="31" name="TextBox 12">
            <a:extLst>
              <a:ext uri="{FF2B5EF4-FFF2-40B4-BE49-F238E27FC236}">
                <a16:creationId xmlns:a16="http://schemas.microsoft.com/office/drawing/2014/main" id="{14D86ADD-2E92-A739-148E-24DC6C04FB8F}"/>
              </a:ext>
            </a:extLst>
          </p:cNvPr>
          <p:cNvSpPr txBox="1"/>
          <p:nvPr/>
        </p:nvSpPr>
        <p:spPr>
          <a:xfrm>
            <a:off x="1066800" y="8124015"/>
            <a:ext cx="9601200" cy="1134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Paradigm Shift:</a:t>
            </a:r>
          </a:p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Modern learning environment, more learner-centric and mass </a:t>
            </a:r>
            <a:r>
              <a:rPr lang="en-US" sz="2125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sharism</a:t>
            </a: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(Bandyopadhyay et al., 2021)</a:t>
            </a:r>
          </a:p>
        </p:txBody>
      </p:sp>
      <p:pic>
        <p:nvPicPr>
          <p:cNvPr id="33" name="Picture 32" descr="A drawing of a duck&#10;&#10;AI-generated content may be incorrect.">
            <a:extLst>
              <a:ext uri="{FF2B5EF4-FFF2-40B4-BE49-F238E27FC236}">
                <a16:creationId xmlns:a16="http://schemas.microsoft.com/office/drawing/2014/main" id="{6786A42E-2AA3-494D-927C-A93FB1D663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8500" y="0"/>
            <a:ext cx="7429500" cy="10287000"/>
          </a:xfrm>
          <a:prstGeom prst="rect">
            <a:avLst/>
          </a:prstGeom>
        </p:spPr>
      </p:pic>
      <p:sp>
        <p:nvSpPr>
          <p:cNvPr id="35" name="Rectangle 1">
            <a:extLst>
              <a:ext uri="{FF2B5EF4-FFF2-40B4-BE49-F238E27FC236}">
                <a16:creationId xmlns:a16="http://schemas.microsoft.com/office/drawing/2014/main" id="{D0126879-7FFB-89C9-DC65-D2BDED4F4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8700" y="6100584"/>
            <a:ext cx="66294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(</a:t>
            </a:r>
            <a:r>
              <a:rPr 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Reddy, Sharma and Chaudhary, 2020)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; Thapaliya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 et al.,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 2024)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7" name="Rectangle 3">
            <a:extLst>
              <a:ext uri="{FF2B5EF4-FFF2-40B4-BE49-F238E27FC236}">
                <a16:creationId xmlns:a16="http://schemas.microsoft.com/office/drawing/2014/main" id="{13FDCB2F-9259-1253-3B5E-3BF99B7395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8885" y="7409562"/>
            <a:ext cx="61722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(Henderson, 2020; Wu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 et al.,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oppins" panose="00000500000000000000" pitchFamily="2" charset="0"/>
                <a:ea typeface="Times New Roman" panose="02020603050405020304" pitchFamily="18" charset="0"/>
                <a:cs typeface="Poppins" panose="00000500000000000000" pitchFamily="2" charset="0"/>
              </a:rPr>
              <a:t> 2019; Selwyn, 2016)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38" name="Rectangle 4">
            <a:extLst>
              <a:ext uri="{FF2B5EF4-FFF2-40B4-BE49-F238E27FC236}">
                <a16:creationId xmlns:a16="http://schemas.microsoft.com/office/drawing/2014/main" id="{4C671F2B-C612-DDAD-2C0B-C547FE3FEB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(Bandyopadhyay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et al.,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8908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28700" y="1409700"/>
            <a:ext cx="12077700" cy="857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5151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Reflection on Proposal Writing Process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34000" y="2628900"/>
            <a:ext cx="5571074" cy="4034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6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‘Scratch where it itches’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95400" y="3677007"/>
            <a:ext cx="14173200" cy="5366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Initially focused on ‘Primary level’ education, assuming there is an educational gap between rural and urban students.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However, when empirical knowledge was explored, an actual gap was observed in the Secondary level rather than the Primary.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Guided by the above phrase, I shifted my area of interest from Primary Level schools to Secondary Level Schools. This shift can be regarded as a </a:t>
            </a:r>
            <a:r>
              <a:rPr lang="en-US" sz="2125" dirty="0">
                <a:solidFill>
                  <a:srgbClr val="FF0000"/>
                </a:solidFill>
                <a:latin typeface="Poppins"/>
                <a:ea typeface="Poppins"/>
                <a:cs typeface="Poppins"/>
                <a:sym typeface="Poppins"/>
              </a:rPr>
              <a:t>paradigm shift </a:t>
            </a: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 my research area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This replicates the ‘Paradigm Shift’ of my own study</a:t>
            </a: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Moreover, I faced challenges while choosing my research, a ‘pragmatic’ research paradigm, as there were several competing paradigms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37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7848600" y="2001990"/>
            <a:ext cx="7412698" cy="857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212"/>
              </a:lnSpc>
            </a:pPr>
            <a:r>
              <a:rPr lang="en-US" sz="5151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Ethical Considerations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48600" y="2796578"/>
            <a:ext cx="9296400" cy="49814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Ethical approval will be obtained from the University of Wales Trinity before conducting the research.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Informed consent will be obtained from the participants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Participants will be provided the right to voluntary participation and the right to withdraw at anytime from the survey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academic purpose of the research will be communicated to the participants clearly.</a:t>
            </a:r>
          </a:p>
          <a:p>
            <a:pPr algn="just">
              <a:lnSpc>
                <a:spcPts val="2976"/>
              </a:lnSpc>
              <a:spcBef>
                <a:spcPct val="0"/>
              </a:spcBef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just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Any limitations and personal biases will be openly expressed</a:t>
            </a:r>
          </a:p>
        </p:txBody>
      </p:sp>
      <p:sp>
        <p:nvSpPr>
          <p:cNvPr id="19" name="Freeform 37">
            <a:extLst>
              <a:ext uri="{FF2B5EF4-FFF2-40B4-BE49-F238E27FC236}">
                <a16:creationId xmlns:a16="http://schemas.microsoft.com/office/drawing/2014/main" id="{ED6D220E-D882-9785-4447-68FFB9FEF799}"/>
              </a:ext>
            </a:extLst>
          </p:cNvPr>
          <p:cNvSpPr/>
          <p:nvPr/>
        </p:nvSpPr>
        <p:spPr>
          <a:xfrm>
            <a:off x="658725" y="1638300"/>
            <a:ext cx="5970675" cy="6161541"/>
          </a:xfrm>
          <a:custGeom>
            <a:avLst/>
            <a:gdLst/>
            <a:ahLst/>
            <a:cxnLst/>
            <a:rect l="l" t="t" r="r" b="b"/>
            <a:pathLst>
              <a:path w="789574" h="975879">
                <a:moveTo>
                  <a:pt x="0" y="0"/>
                </a:moveTo>
                <a:lnTo>
                  <a:pt x="789575" y="0"/>
                </a:lnTo>
                <a:lnTo>
                  <a:pt x="789575" y="975878"/>
                </a:lnTo>
                <a:lnTo>
                  <a:pt x="0" y="9758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28700" y="8997950"/>
            <a:ext cx="2514600" cy="260350"/>
            <a:chOff x="0" y="0"/>
            <a:chExt cx="662281" cy="6857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62281" cy="68570"/>
            </a:xfrm>
            <a:custGeom>
              <a:avLst/>
              <a:gdLst/>
              <a:ahLst/>
              <a:cxnLst/>
              <a:rect l="l" t="t" r="r" b="b"/>
              <a:pathLst>
                <a:path w="662281" h="68570">
                  <a:moveTo>
                    <a:pt x="0" y="0"/>
                  </a:moveTo>
                  <a:lnTo>
                    <a:pt x="662281" y="0"/>
                  </a:lnTo>
                  <a:lnTo>
                    <a:pt x="662281" y="68570"/>
                  </a:lnTo>
                  <a:lnTo>
                    <a:pt x="0" y="68570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662281" cy="1161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67950" y="806450"/>
            <a:ext cx="6294884" cy="8674100"/>
            <a:chOff x="0" y="0"/>
            <a:chExt cx="1657912" cy="228453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657912" cy="2284537"/>
            </a:xfrm>
            <a:custGeom>
              <a:avLst/>
              <a:gdLst/>
              <a:ahLst/>
              <a:cxnLst/>
              <a:rect l="l" t="t" r="r" b="b"/>
              <a:pathLst>
                <a:path w="1657912" h="2284537">
                  <a:moveTo>
                    <a:pt x="62724" y="0"/>
                  </a:moveTo>
                  <a:lnTo>
                    <a:pt x="1595188" y="0"/>
                  </a:lnTo>
                  <a:cubicBezTo>
                    <a:pt x="1611824" y="0"/>
                    <a:pt x="1627778" y="6608"/>
                    <a:pt x="1639541" y="18371"/>
                  </a:cubicBezTo>
                  <a:cubicBezTo>
                    <a:pt x="1651304" y="30134"/>
                    <a:pt x="1657912" y="46088"/>
                    <a:pt x="1657912" y="62724"/>
                  </a:cubicBezTo>
                  <a:lnTo>
                    <a:pt x="1657912" y="2221813"/>
                  </a:lnTo>
                  <a:cubicBezTo>
                    <a:pt x="1657912" y="2256454"/>
                    <a:pt x="1629830" y="2284537"/>
                    <a:pt x="1595188" y="2284537"/>
                  </a:cubicBezTo>
                  <a:lnTo>
                    <a:pt x="62724" y="2284537"/>
                  </a:lnTo>
                  <a:cubicBezTo>
                    <a:pt x="46088" y="2284537"/>
                    <a:pt x="30134" y="2277928"/>
                    <a:pt x="18371" y="2266165"/>
                  </a:cubicBezTo>
                  <a:cubicBezTo>
                    <a:pt x="6608" y="2254403"/>
                    <a:pt x="0" y="2238448"/>
                    <a:pt x="0" y="2221813"/>
                  </a:cubicBezTo>
                  <a:lnTo>
                    <a:pt x="0" y="62724"/>
                  </a:lnTo>
                  <a:cubicBezTo>
                    <a:pt x="0" y="46088"/>
                    <a:pt x="6608" y="30134"/>
                    <a:pt x="18371" y="18371"/>
                  </a:cubicBezTo>
                  <a:cubicBezTo>
                    <a:pt x="30134" y="6608"/>
                    <a:pt x="46088" y="0"/>
                    <a:pt x="62724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657912" cy="23321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914400"/>
            <a:ext cx="10020300" cy="821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For Validity (Creswell and Miller 2000)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6036" y="2134861"/>
            <a:ext cx="7951261" cy="421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Triangulation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Self-disclose assumptions, beliefs and biases to inform the audience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Prolonged engagement in the field for survey and interviews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Audit Trial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Thick rich </a:t>
            </a:r>
            <a:r>
              <a:rPr lang="en-US" sz="2125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discription</a:t>
            </a: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1309261" y="2134861"/>
            <a:ext cx="4856091" cy="961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5"/>
              </a:lnSpc>
              <a:spcBef>
                <a:spcPct val="0"/>
              </a:spcBef>
            </a:pPr>
            <a:r>
              <a:rPr lang="en-US" sz="183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309261" y="4638917"/>
            <a:ext cx="4856091" cy="961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5"/>
              </a:lnSpc>
              <a:spcBef>
                <a:spcPct val="0"/>
              </a:spcBef>
            </a:pPr>
            <a:r>
              <a:rPr lang="en-US" sz="183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309261" y="7241532"/>
            <a:ext cx="4856091" cy="961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5"/>
              </a:lnSpc>
              <a:spcBef>
                <a:spcPct val="0"/>
              </a:spcBef>
            </a:pPr>
            <a:r>
              <a:rPr lang="en-US" sz="183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Lorem ipsum dolor sit amet, consectetur adipiscing elit, sed do eiusmod tempor incididunt ut labore et dolore </a:t>
            </a:r>
          </a:p>
        </p:txBody>
      </p:sp>
      <p:pic>
        <p:nvPicPr>
          <p:cNvPr id="28" name="Picture 27" descr="A computer screen shot of a diagram&#10;&#10;AI-generated content may be incorrect.">
            <a:extLst>
              <a:ext uri="{FF2B5EF4-FFF2-40B4-BE49-F238E27FC236}">
                <a16:creationId xmlns:a16="http://schemas.microsoft.com/office/drawing/2014/main" id="{412BCCE4-B875-6424-78A8-EDAE5C31A0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962" t="19943" r="8215" b="6325"/>
          <a:stretch/>
        </p:blipFill>
        <p:spPr>
          <a:xfrm>
            <a:off x="9677399" y="342900"/>
            <a:ext cx="8610601" cy="96012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851BBD-8E1C-21D2-7D41-D739A5A17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855100"/>
            <a:ext cx="8277225" cy="8086725"/>
          </a:xfrm>
          <a:prstGeom prst="rect">
            <a:avLst/>
          </a:prstGeom>
        </p:spPr>
      </p:pic>
      <p:sp>
        <p:nvSpPr>
          <p:cNvPr id="4" name="TextBox 10">
            <a:extLst>
              <a:ext uri="{FF2B5EF4-FFF2-40B4-BE49-F238E27FC236}">
                <a16:creationId xmlns:a16="http://schemas.microsoft.com/office/drawing/2014/main" id="{B8C2BBB0-3174-39C9-5C10-73FDEB8AAFCE}"/>
              </a:ext>
            </a:extLst>
          </p:cNvPr>
          <p:cNvSpPr txBox="1"/>
          <p:nvPr/>
        </p:nvSpPr>
        <p:spPr>
          <a:xfrm>
            <a:off x="762000" y="4076700"/>
            <a:ext cx="4876800" cy="821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Research Journey</a:t>
            </a:r>
          </a:p>
        </p:txBody>
      </p:sp>
    </p:spTree>
    <p:extLst>
      <p:ext uri="{BB962C8B-B14F-4D97-AF65-F5344CB8AC3E}">
        <p14:creationId xmlns:p14="http://schemas.microsoft.com/office/powerpoint/2010/main" val="3844418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ADCEF2-67F2-6F7D-2D9B-38FF4E4DE1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0618F51-0D13-A7F8-6BC5-FFF9AE52C15F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CB18BA12-C4B5-DCB7-BF90-3261FB17DEAE}"/>
              </a:ext>
            </a:extLst>
          </p:cNvPr>
          <p:cNvSpPr txBox="1"/>
          <p:nvPr/>
        </p:nvSpPr>
        <p:spPr>
          <a:xfrm>
            <a:off x="1028700" y="914400"/>
            <a:ext cx="10020300" cy="821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7212"/>
              </a:lnSpc>
            </a:pPr>
            <a:r>
              <a:rPr lang="en-US" sz="3600" dirty="0">
                <a:solidFill>
                  <a:srgbClr val="000000"/>
                </a:solidFill>
                <a:latin typeface="Poppins" panose="00000500000000000000" pitchFamily="2" charset="0"/>
                <a:ea typeface="Roboto"/>
                <a:cs typeface="Poppins" panose="00000500000000000000" pitchFamily="2" charset="0"/>
                <a:sym typeface="Roboto"/>
              </a:rPr>
              <a:t>Conclusion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11791B55-3C50-40BC-68C9-787715190255}"/>
              </a:ext>
            </a:extLst>
          </p:cNvPr>
          <p:cNvSpPr txBox="1"/>
          <p:nvPr/>
        </p:nvSpPr>
        <p:spPr>
          <a:xfrm>
            <a:off x="1016190" y="1915831"/>
            <a:ext cx="15814164" cy="80592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ICT plays a crucial role in providing equal opportunity for quality education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Therefore, a study investigating the role of ICT in the education sector, both in urban and rural area is essential for effective integration.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Therefore, this study has set out to understand the role of ICT in Nepalese education, comparing its adoption in rural and urban schools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 certain disciplines of research, there are some shared assumptions, theories, values and beliefs (paradigm) that work as a ‘rulebook’ and guiding principles to the research process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choice of paradigm sets down the intent, motivation and expectations for the research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Paradigm comprises Ontology (research questions, significance and data interpretation), Epistemology (research design, data analysis), Methodology (assumptions, limitations and validity) and Axiology (ethical consideration)</a:t>
            </a: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Ontology		Epistemology	 	Methodology 	Axiology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12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 a research community, having a common worldview follows through citations to show the relevance of the study</a:t>
            </a:r>
          </a:p>
          <a:p>
            <a:pPr marL="342900" indent="-342900" algn="l">
              <a:lnSpc>
                <a:spcPts val="297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125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8BCC336-9C63-D1E3-88BE-1AFC92C13172}"/>
              </a:ext>
            </a:extLst>
          </p:cNvPr>
          <p:cNvCxnSpPr/>
          <p:nvPr/>
        </p:nvCxnSpPr>
        <p:spPr>
          <a:xfrm>
            <a:off x="2743200" y="8191500"/>
            <a:ext cx="8001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A88884B-9FA0-43FE-A28D-08AB2B903989}"/>
              </a:ext>
            </a:extLst>
          </p:cNvPr>
          <p:cNvCxnSpPr/>
          <p:nvPr/>
        </p:nvCxnSpPr>
        <p:spPr>
          <a:xfrm>
            <a:off x="5638800" y="8191500"/>
            <a:ext cx="8001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59C091B-A759-160A-9538-16655FE2BEBC}"/>
              </a:ext>
            </a:extLst>
          </p:cNvPr>
          <p:cNvCxnSpPr/>
          <p:nvPr/>
        </p:nvCxnSpPr>
        <p:spPr>
          <a:xfrm>
            <a:off x="8343900" y="8191500"/>
            <a:ext cx="80010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0735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0D1DA23-97AD-6F0E-7B69-954643AE38C0}"/>
              </a:ext>
            </a:extLst>
          </p:cNvPr>
          <p:cNvSpPr txBox="1"/>
          <p:nvPr/>
        </p:nvSpPr>
        <p:spPr>
          <a:xfrm>
            <a:off x="1752600" y="876300"/>
            <a:ext cx="14630400" cy="8846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2400" b="1" kern="0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References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Acharya, G.P. (2025) 'Issues and Challenges of ICT Use in Government and Non-government Schools: A Study on ICT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Intergration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in the Teaching-Learning Process in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Surkhet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District',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Surkhet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Journal, 4(1), pp. 131–152.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Afzal, A., Khan, S., Daud, S., Ahmad, Z. and Butt, A. (2023). Addressing the digital divide: Access and use of technology in education. Journal of Social Sciences Review, 3(2), pp. 883–895.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Airen, V. (2024) 'The role of ICT in enhancing education in rural areas', Unified Visions, pp. 35.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Ajzen, I. (1991) 'The theory of planned behavior', Organizational Behavior and Human Decision Processes, 50(2), pp. 179–211.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Bandyopadhyay, S., Bardhan, A., Dey, P. and Bhattacharyya, S. (2021) Bridging the education divide using social technologies. Springer.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Begum, N. and Gul, N. (2025) 'Bridging the Gap: The Role of Technology in Reducing Educational Inequality in Developing Countries', ASSAJ, 3(02), pp. 2409–2421.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Bharti, R.,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Pomal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K., Ahmed, M. and Singh, C.B. (2024) 'Transformative impact of ICT on education', Feedback International Journal of Communication, 1(3), pp. 131–141.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Davis, F.D. (1989) 'Perceived usefulness, perceived ease of use, and user acceptance of information technology', MIS Quarterly, 13(3), pp. 319–340.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Dhital, H. (2018) 'Opportunities and challenges to use ICT in government school education of Nepal', International Journal of Innovative Research in Computer and Communication Engineering, 6(4), pp. 3215–3220.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Dibaba, W. (2017) 'The role of effective integration of ICT in education', International Journal of Advanced Research in Computer Science, 8(9).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Foutsitzi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S. and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Caridakis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G. (2019) ICT in education: Benefits, challenges and new directions. IEEE.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Gebremeskel, G.B., Kebede, A.A. and Chai, Y. (2016) 'The paradigm role of ICT', International Journal of Information and Education Technology, 6(4), pp. 301.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Henderson, D. (2020) 'Benefits of ICT in Education', IDOSR Journal of Arts and Management, 5(1), pp. 51–57.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Herselman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M. and Britton, K.G. (2002) '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Analysing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the role of ICT in bridging the digital divide', South African Journal of Education, 22(4), pp. 270–274.</a:t>
            </a:r>
          </a:p>
        </p:txBody>
      </p:sp>
    </p:spTree>
    <p:extLst>
      <p:ext uri="{BB962C8B-B14F-4D97-AF65-F5344CB8AC3E}">
        <p14:creationId xmlns:p14="http://schemas.microsoft.com/office/powerpoint/2010/main" val="21288574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57806-9292-4A10-2829-334BFB009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62472E-7C24-FF63-AA01-EF06EC9591F0}"/>
              </a:ext>
            </a:extLst>
          </p:cNvPr>
          <p:cNvSpPr txBox="1"/>
          <p:nvPr/>
        </p:nvSpPr>
        <p:spPr>
          <a:xfrm>
            <a:off x="1981200" y="723900"/>
            <a:ext cx="14859000" cy="8934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Joshi, B.M., Acharya, U. and Khatiwada, S.P. (2024) 'Policy versus reality',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Pragyaratna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6(2), pp. 226–234.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Khan, S., Hwang, G.-J., Abbas, M.A. and Rehman, A. (2019) 'Mitigating the urban–rural educational gap', British Journal of Educational Technology, 50, pp. 735–749.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Kivunja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C. and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Kuyini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A.B. (2017) 'Understanding and applying research paradigms', International Journal of Higher Education, 6(5), pp. 26–41.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Kuhn, T.S. (1997) The structure of scientific revolutions. University of Chicago Press.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Kumar, P. and Gautam, D. (2023) 'Transformative role of ICT in 21st century learning', International Journal for Research in Applied Science and Engineering Technology, 11(12), pp. 91–95.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Lim, C.P., Ra, S., Chin, B. and Wang, T. (2020) 'Leveraging ICT to enhance education equity', Educational Media International, 57(2), pp. 87–111.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Mackenzie, N. and Knipe, S. (2006) 'Research dilemmas', Issues in Educational Research, 16(2), pp. 193–205.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Mishra, P. and Koehler, M.J. (2006) 'Technological pedagogical content knowledge', Teachers College Record, 108(6), pp. 1017–1054.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OECD (2006) Education at a Glance 2006. OECD Publishing.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Panyajamorn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T. et al. (2018) 'Effectiveness of e-learning design', Malaysian Journal of Learning and Instruction, 15(1), pp. 1–34.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Puentedura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R. (2006) Transformation, technology, and education.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Rana, K. (2024) 'Rural primary teachers’ perceived affordances of ICT training in Nepal', Interactive Learning Environments, 32(9), pp. 5479–5493.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Reddy, P., Sharma, B. and Chandra, S. (2020) 'Student readiness and perception of tablet learning', Journal of Cases on Information Technology, 22(2), pp. 52–69.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Rogers, E.M. (2001) 'The digital divide', Convergence, 7(4), pp. 96–111.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Rowbottom, D.P. (2011) 'Kuhn vs. Popper', Studies in History and Philosophy of Science Part A, 42(1), pp. 117–124.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Selwyn, N. (2012) Education in a digital world. Routledge.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Selwyn, N. (2016) Is technology good for education? John Wiley &amp; Sons.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Shulman, L.S. (1986) 'Those who understand', Educational Researcher, 15(2), pp. 4–14.</a:t>
            </a:r>
          </a:p>
        </p:txBody>
      </p:sp>
    </p:spTree>
    <p:extLst>
      <p:ext uri="{BB962C8B-B14F-4D97-AF65-F5344CB8AC3E}">
        <p14:creationId xmlns:p14="http://schemas.microsoft.com/office/powerpoint/2010/main" val="13138110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AF96DE-851A-6DF2-F38A-A6AB4967CA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AC9417-7B86-792F-5759-BEF85850C4EB}"/>
              </a:ext>
            </a:extLst>
          </p:cNvPr>
          <p:cNvSpPr txBox="1"/>
          <p:nvPr/>
        </p:nvSpPr>
        <p:spPr>
          <a:xfrm>
            <a:off x="1524000" y="1104900"/>
            <a:ext cx="15240000" cy="1595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Sond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S. (2025) 'Role of Information and Communication Technology in Education', International Journal of Scientific Research in Engineering and Management, 9(4), pp. 1–3.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United Nations, Department of Economic and Social Affairs (2023) The 17 Goals | Sustainable Development.</a:t>
            </a:r>
          </a:p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Wood, R.M. (2023) 'A review of education differences in urban and rural areas', International Research Journal of Educational Research, 14(2), pp. 1–3.</a:t>
            </a:r>
          </a:p>
        </p:txBody>
      </p:sp>
    </p:spTree>
    <p:extLst>
      <p:ext uri="{BB962C8B-B14F-4D97-AF65-F5344CB8AC3E}">
        <p14:creationId xmlns:p14="http://schemas.microsoft.com/office/powerpoint/2010/main" val="9604723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-698500" y="3124200"/>
            <a:ext cx="5245100" cy="1332778"/>
            <a:chOff x="0" y="0"/>
            <a:chExt cx="1381426" cy="35102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81426" cy="351020"/>
            </a:xfrm>
            <a:custGeom>
              <a:avLst/>
              <a:gdLst/>
              <a:ahLst/>
              <a:cxnLst/>
              <a:rect l="l" t="t" r="r" b="b"/>
              <a:pathLst>
                <a:path w="1381426" h="351020">
                  <a:moveTo>
                    <a:pt x="75277" y="0"/>
                  </a:moveTo>
                  <a:lnTo>
                    <a:pt x="1306148" y="0"/>
                  </a:lnTo>
                  <a:cubicBezTo>
                    <a:pt x="1326113" y="0"/>
                    <a:pt x="1345260" y="7931"/>
                    <a:pt x="1359377" y="22048"/>
                  </a:cubicBezTo>
                  <a:cubicBezTo>
                    <a:pt x="1373495" y="36166"/>
                    <a:pt x="1381426" y="55313"/>
                    <a:pt x="1381426" y="75277"/>
                  </a:cubicBezTo>
                  <a:lnTo>
                    <a:pt x="1381426" y="275742"/>
                  </a:lnTo>
                  <a:cubicBezTo>
                    <a:pt x="1381426" y="295707"/>
                    <a:pt x="1373495" y="314854"/>
                    <a:pt x="1359377" y="328971"/>
                  </a:cubicBezTo>
                  <a:cubicBezTo>
                    <a:pt x="1345260" y="343089"/>
                    <a:pt x="1326113" y="351020"/>
                    <a:pt x="1306148" y="351020"/>
                  </a:cubicBezTo>
                  <a:lnTo>
                    <a:pt x="75277" y="351020"/>
                  </a:lnTo>
                  <a:cubicBezTo>
                    <a:pt x="55313" y="351020"/>
                    <a:pt x="36166" y="343089"/>
                    <a:pt x="22048" y="328971"/>
                  </a:cubicBezTo>
                  <a:cubicBezTo>
                    <a:pt x="7931" y="314854"/>
                    <a:pt x="0" y="295707"/>
                    <a:pt x="0" y="275742"/>
                  </a:cubicBezTo>
                  <a:lnTo>
                    <a:pt x="0" y="75277"/>
                  </a:lnTo>
                  <a:cubicBezTo>
                    <a:pt x="0" y="55313"/>
                    <a:pt x="7931" y="36166"/>
                    <a:pt x="22048" y="22048"/>
                  </a:cubicBezTo>
                  <a:cubicBezTo>
                    <a:pt x="36166" y="7931"/>
                    <a:pt x="55313" y="0"/>
                    <a:pt x="75277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381426" cy="398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741400" y="3124200"/>
            <a:ext cx="5118100" cy="1332778"/>
            <a:chOff x="0" y="0"/>
            <a:chExt cx="1347977" cy="35102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47977" cy="351020"/>
            </a:xfrm>
            <a:custGeom>
              <a:avLst/>
              <a:gdLst/>
              <a:ahLst/>
              <a:cxnLst/>
              <a:rect l="l" t="t" r="r" b="b"/>
              <a:pathLst>
                <a:path w="1347977" h="351020">
                  <a:moveTo>
                    <a:pt x="77145" y="0"/>
                  </a:moveTo>
                  <a:lnTo>
                    <a:pt x="1270832" y="0"/>
                  </a:lnTo>
                  <a:cubicBezTo>
                    <a:pt x="1291292" y="0"/>
                    <a:pt x="1310914" y="8128"/>
                    <a:pt x="1325382" y="22595"/>
                  </a:cubicBezTo>
                  <a:cubicBezTo>
                    <a:pt x="1339849" y="37063"/>
                    <a:pt x="1347977" y="56685"/>
                    <a:pt x="1347977" y="77145"/>
                  </a:cubicBezTo>
                  <a:lnTo>
                    <a:pt x="1347977" y="273874"/>
                  </a:lnTo>
                  <a:cubicBezTo>
                    <a:pt x="1347977" y="316480"/>
                    <a:pt x="1313438" y="351020"/>
                    <a:pt x="1270832" y="351020"/>
                  </a:cubicBezTo>
                  <a:lnTo>
                    <a:pt x="77145" y="351020"/>
                  </a:lnTo>
                  <a:cubicBezTo>
                    <a:pt x="34539" y="351020"/>
                    <a:pt x="0" y="316480"/>
                    <a:pt x="0" y="273874"/>
                  </a:cubicBezTo>
                  <a:lnTo>
                    <a:pt x="0" y="77145"/>
                  </a:lnTo>
                  <a:cubicBezTo>
                    <a:pt x="0" y="34539"/>
                    <a:pt x="34539" y="0"/>
                    <a:pt x="77145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347977" cy="3986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4933297" y="3191597"/>
            <a:ext cx="8421405" cy="1265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34"/>
              </a:lnSpc>
            </a:pPr>
            <a:r>
              <a:rPr lang="en-US" sz="7382" b="1">
                <a:solidFill>
                  <a:srgbClr val="004AAD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47826" y="6846823"/>
            <a:ext cx="3592349" cy="535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8"/>
              </a:lnSpc>
            </a:pPr>
            <a:r>
              <a:rPr lang="en-US" sz="3148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VISIT US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3650</TotalTime>
  <Words>3674</Words>
  <Application>Microsoft Office PowerPoint</Application>
  <PresentationFormat>Custom</PresentationFormat>
  <Paragraphs>318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Cambria</vt:lpstr>
      <vt:lpstr>League Spartan</vt:lpstr>
      <vt:lpstr>Calibri</vt:lpstr>
      <vt:lpstr>Roboto</vt:lpstr>
      <vt:lpstr>Poppins</vt:lpstr>
      <vt:lpstr>Aptos</vt:lpstr>
      <vt:lpstr>Arial</vt:lpstr>
      <vt:lpstr>Roboto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</dc:creator>
  <cp:lastModifiedBy>Praticha Gurung</cp:lastModifiedBy>
  <cp:revision>3</cp:revision>
  <dcterms:created xsi:type="dcterms:W3CDTF">2006-08-16T00:00:00Z</dcterms:created>
  <dcterms:modified xsi:type="dcterms:W3CDTF">2026-01-05T09:33:10Z</dcterms:modified>
  <dc:identifier>DAG6KWKcR7s</dc:identifier>
</cp:coreProperties>
</file>