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
  </p:notesMasterIdLst>
  <p:sldIdLst>
    <p:sldId id="256" r:id="rId2"/>
  </p:sldIdLst>
  <p:sldSz cx="15240000" cy="21555075"/>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4" d="100"/>
          <a:sy n="34" d="100"/>
        </p:scale>
        <p:origin x="31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jpe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2EA"/>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8E27B5-1DF5-4D71-A3C9-869AA7689A9E}"/>
              </a:ext>
            </a:extLst>
          </p:cNvPr>
          <p:cNvSpPr>
            <a:spLocks noGrp="1"/>
          </p:cNvSpPr>
          <p:nvPr/>
        </p:nvSpPr>
        <p:spPr>
          <a:xfrm>
            <a:off x="0" y="0"/>
            <a:ext cx="15240000" cy="171450"/>
          </a:xfrm>
          <a:prstGeom prst="rect">
            <a:avLst/>
          </a:prstGeom>
          <a:solidFill>
            <a:srgbClr val="0F0F0F"/>
          </a:solidFill>
          <a:ln w="0">
            <a:noFill/>
            <a:prstDash val="solid"/>
          </a:ln>
        </p:spPr>
        <p:txBody>
          <a:bodyPr/>
          <a:lstStyle/>
          <a:p>
            <a:endParaRPr lang="en-GB"/>
          </a:p>
        </p:txBody>
      </p:sp>
      <p:sp>
        <p:nvSpPr>
          <p:cNvPr id="2" name="Rectangle 1">
            <a:extLst>
              <a:ext uri="{FF2B5EF4-FFF2-40B4-BE49-F238E27FC236}">
                <a16:creationId xmlns:a16="http://schemas.microsoft.com/office/drawing/2014/main" id="{4FC7A3F1-2AE1-44C9-96F1-16D5E2327765}"/>
              </a:ext>
            </a:extLst>
          </p:cNvPr>
          <p:cNvSpPr>
            <a:spLocks noGrp="1"/>
          </p:cNvSpPr>
          <p:nvPr/>
        </p:nvSpPr>
        <p:spPr>
          <a:xfrm>
            <a:off x="0" y="171450"/>
            <a:ext cx="15240000" cy="38100"/>
          </a:xfrm>
          <a:prstGeom prst="rect">
            <a:avLst/>
          </a:prstGeom>
          <a:solidFill>
            <a:srgbClr val="D7A82F"/>
          </a:solidFill>
          <a:ln w="0">
            <a:noFill/>
            <a:prstDash val="solid"/>
          </a:ln>
        </p:spPr>
        <p:txBody>
          <a:bodyPr/>
          <a:lstStyle/>
          <a:p>
            <a:endParaRPr lang="en-GB"/>
          </a:p>
        </p:txBody>
      </p:sp>
      <p:sp>
        <p:nvSpPr>
          <p:cNvPr id="3" name="Rectangle: Rounded Corners 2">
            <a:extLst>
              <a:ext uri="{FF2B5EF4-FFF2-40B4-BE49-F238E27FC236}">
                <a16:creationId xmlns:a16="http://schemas.microsoft.com/office/drawing/2014/main" id="{C3DFD4ED-45EB-47EE-9AAF-B56A7A33DED3}"/>
              </a:ext>
            </a:extLst>
          </p:cNvPr>
          <p:cNvSpPr>
            <a:spLocks noGrp="1"/>
          </p:cNvSpPr>
          <p:nvPr/>
        </p:nvSpPr>
        <p:spPr>
          <a:xfrm>
            <a:off x="495300" y="400050"/>
            <a:ext cx="2266950" cy="1028700"/>
          </a:xfrm>
          <a:prstGeom prst="roundRect">
            <a:avLst>
              <a:gd name="adj" fmla="val 7407"/>
            </a:avLst>
          </a:prstGeom>
          <a:solidFill>
            <a:srgbClr val="FFFFFF"/>
          </a:solidFill>
          <a:ln w="9525">
            <a:solidFill>
              <a:srgbClr val="DED5C7"/>
            </a:solidFill>
            <a:prstDash val="solid"/>
          </a:ln>
        </p:spPr>
        <p:txBody>
          <a:bodyPr/>
          <a:lstStyle/>
          <a:p>
            <a:endParaRPr lang="en-GB"/>
          </a:p>
        </p:txBody>
      </p:sp>
      <p:pic>
        <p:nvPicPr>
          <p:cNvPr id="166" name="Picture 165"/>
          <p:cNvPicPr>
            <a:picLocks noChangeAspect="1"/>
          </p:cNvPicPr>
          <p:nvPr/>
        </p:nvPicPr>
        <p:blipFill>
          <a:blip r:embed="rId3"/>
          <a:stretch/>
        </p:blipFill>
        <p:spPr>
          <a:xfrm>
            <a:off x="746162" y="476250"/>
            <a:ext cx="1765227" cy="876300"/>
          </a:xfrm>
          <a:prstGeom prst="rect">
            <a:avLst/>
          </a:prstGeom>
        </p:spPr>
      </p:pic>
      <p:sp>
        <p:nvSpPr>
          <p:cNvPr id="5" name="Rectangle 4">
            <a:extLst>
              <a:ext uri="{FF2B5EF4-FFF2-40B4-BE49-F238E27FC236}">
                <a16:creationId xmlns:a16="http://schemas.microsoft.com/office/drawing/2014/main" id="{7013765A-77F3-432C-B1FB-8ABFC63B7B27}"/>
              </a:ext>
            </a:extLst>
          </p:cNvPr>
          <p:cNvSpPr>
            <a:spLocks noGrp="1"/>
          </p:cNvSpPr>
          <p:nvPr/>
        </p:nvSpPr>
        <p:spPr>
          <a:xfrm>
            <a:off x="3095625" y="419100"/>
            <a:ext cx="5905500" cy="266700"/>
          </a:xfrm>
          <a:prstGeom prst="rect">
            <a:avLst/>
          </a:prstGeom>
          <a:noFill/>
          <a:ln w="0">
            <a:noFill/>
            <a:prstDash val="solid"/>
          </a:ln>
        </p:spPr>
        <p:txBody>
          <a:bodyPr lIns="0" tIns="0" rIns="0" bIns="0" anchor="t"/>
          <a:lstStyle/>
          <a:p>
            <a:pPr algn="l">
              <a:defRPr sz="1200" b="0">
                <a:solidFill>
                  <a:srgbClr val="5F6267"/>
                </a:solidFill>
                <a:latin typeface="Aptos"/>
                <a:ea typeface="Aptos"/>
                <a:cs typeface="Aptos"/>
              </a:defRPr>
            </a:pPr>
            <a:r>
              <a:rPr sz="1200" b="0">
                <a:solidFill>
                  <a:srgbClr val="5F6267"/>
                </a:solidFill>
                <a:latin typeface="Aptos"/>
                <a:ea typeface="Aptos"/>
                <a:cs typeface="Aptos"/>
              </a:rPr>
              <a:t>Final Year Project Poster | University of Wales Trinity Saint David</a:t>
            </a:r>
          </a:p>
        </p:txBody>
      </p:sp>
      <p:sp>
        <p:nvSpPr>
          <p:cNvPr id="6" name="Rectangle 5">
            <a:extLst>
              <a:ext uri="{FF2B5EF4-FFF2-40B4-BE49-F238E27FC236}">
                <a16:creationId xmlns:a16="http://schemas.microsoft.com/office/drawing/2014/main" id="{EC2DA790-CE07-4AE5-AF6B-FB1CC2E6263B}"/>
              </a:ext>
            </a:extLst>
          </p:cNvPr>
          <p:cNvSpPr>
            <a:spLocks noGrp="1"/>
          </p:cNvSpPr>
          <p:nvPr/>
        </p:nvSpPr>
        <p:spPr>
          <a:xfrm>
            <a:off x="3095625" y="723900"/>
            <a:ext cx="6667500" cy="666750"/>
          </a:xfrm>
          <a:prstGeom prst="rect">
            <a:avLst/>
          </a:prstGeom>
          <a:noFill/>
          <a:ln w="0">
            <a:noFill/>
            <a:prstDash val="solid"/>
          </a:ln>
        </p:spPr>
        <p:txBody>
          <a:bodyPr lIns="0" tIns="0" rIns="0" bIns="0" anchor="t"/>
          <a:lstStyle/>
          <a:p>
            <a:pPr algn="l">
              <a:defRPr sz="4350" b="1">
                <a:solidFill>
                  <a:srgbClr val="121212"/>
                </a:solidFill>
                <a:latin typeface="Aptos Display"/>
                <a:ea typeface="Aptos Display"/>
                <a:cs typeface="Aptos Display"/>
              </a:defRPr>
            </a:pPr>
            <a:r>
              <a:rPr sz="4350" b="1">
                <a:solidFill>
                  <a:srgbClr val="121212"/>
                </a:solidFill>
                <a:latin typeface="Aptos Display"/>
                <a:ea typeface="Aptos Display"/>
                <a:cs typeface="Aptos Display"/>
              </a:rPr>
              <a:t>MODA HOUSE</a:t>
            </a:r>
          </a:p>
        </p:txBody>
      </p:sp>
      <p:sp>
        <p:nvSpPr>
          <p:cNvPr id="7" name="Rectangle 6">
            <a:extLst>
              <a:ext uri="{FF2B5EF4-FFF2-40B4-BE49-F238E27FC236}">
                <a16:creationId xmlns:a16="http://schemas.microsoft.com/office/drawing/2014/main" id="{CC1AEB4F-171C-4715-A699-5BE2CAD98342}"/>
              </a:ext>
            </a:extLst>
          </p:cNvPr>
          <p:cNvSpPr>
            <a:spLocks noGrp="1"/>
          </p:cNvSpPr>
          <p:nvPr/>
        </p:nvSpPr>
        <p:spPr>
          <a:xfrm>
            <a:off x="3095625" y="1381125"/>
            <a:ext cx="7239000" cy="342900"/>
          </a:xfrm>
          <a:prstGeom prst="rect">
            <a:avLst/>
          </a:prstGeom>
          <a:noFill/>
          <a:ln w="0">
            <a:noFill/>
            <a:prstDash val="solid"/>
          </a:ln>
        </p:spPr>
        <p:txBody>
          <a:bodyPr lIns="0" tIns="0" rIns="0" bIns="0" anchor="t"/>
          <a:lstStyle/>
          <a:p>
            <a:pPr algn="l">
              <a:defRPr sz="2025" b="1">
                <a:solidFill>
                  <a:srgbClr val="0875BE"/>
                </a:solidFill>
                <a:latin typeface="Aptos"/>
                <a:ea typeface="Aptos"/>
                <a:cs typeface="Aptos"/>
              </a:defRPr>
            </a:pPr>
            <a:r>
              <a:rPr sz="2025" b="1" dirty="0">
                <a:solidFill>
                  <a:srgbClr val="0875BE"/>
                </a:solidFill>
                <a:latin typeface="Aptos"/>
                <a:ea typeface="Aptos"/>
                <a:cs typeface="Aptos"/>
              </a:rPr>
              <a:t>E-Commerce Platform</a:t>
            </a:r>
          </a:p>
        </p:txBody>
      </p:sp>
      <p:sp>
        <p:nvSpPr>
          <p:cNvPr id="8" name="Rectangle 7">
            <a:extLst>
              <a:ext uri="{FF2B5EF4-FFF2-40B4-BE49-F238E27FC236}">
                <a16:creationId xmlns:a16="http://schemas.microsoft.com/office/drawing/2014/main" id="{FD814A93-E4DA-45BF-8BCB-4701E75A9A33}"/>
              </a:ext>
            </a:extLst>
          </p:cNvPr>
          <p:cNvSpPr>
            <a:spLocks noGrp="1"/>
          </p:cNvSpPr>
          <p:nvPr/>
        </p:nvSpPr>
        <p:spPr>
          <a:xfrm>
            <a:off x="3095625" y="1781175"/>
            <a:ext cx="6858000" cy="247650"/>
          </a:xfrm>
          <a:prstGeom prst="rect">
            <a:avLst/>
          </a:prstGeom>
          <a:noFill/>
          <a:ln w="0">
            <a:noFill/>
            <a:prstDash val="solid"/>
          </a:ln>
        </p:spPr>
        <p:txBody>
          <a:bodyPr lIns="0" tIns="0" rIns="0" bIns="0" anchor="t"/>
          <a:lstStyle/>
          <a:p>
            <a:pPr algn="l">
              <a:defRPr sz="1275" b="0">
                <a:solidFill>
                  <a:srgbClr val="5F6267"/>
                </a:solidFill>
                <a:latin typeface="Aptos"/>
                <a:ea typeface="Aptos"/>
                <a:cs typeface="Aptos"/>
              </a:defRPr>
            </a:pPr>
            <a:r>
              <a:rPr sz="1275" b="0">
                <a:solidFill>
                  <a:srgbClr val="5F6267"/>
                </a:solidFill>
                <a:latin typeface="Aptos"/>
                <a:ea typeface="Aptos"/>
                <a:cs typeface="Aptos"/>
              </a:rPr>
              <a:t>Ivan Tsvetkov | Student ID: 2314195 | Final Year Project</a:t>
            </a:r>
          </a:p>
        </p:txBody>
      </p:sp>
      <p:sp>
        <p:nvSpPr>
          <p:cNvPr id="12" name="Rectangle: Rounded Corners 11">
            <a:extLst>
              <a:ext uri="{FF2B5EF4-FFF2-40B4-BE49-F238E27FC236}">
                <a16:creationId xmlns:a16="http://schemas.microsoft.com/office/drawing/2014/main" id="{9DCF0A1D-2741-4B67-8C98-C0E26BEFE009}"/>
              </a:ext>
            </a:extLst>
          </p:cNvPr>
          <p:cNvSpPr>
            <a:spLocks noGrp="1"/>
          </p:cNvSpPr>
          <p:nvPr/>
        </p:nvSpPr>
        <p:spPr>
          <a:xfrm>
            <a:off x="495300" y="2000250"/>
            <a:ext cx="14249400" cy="2952750"/>
          </a:xfrm>
          <a:prstGeom prst="roundRect">
            <a:avLst>
              <a:gd name="adj" fmla="val 3226"/>
            </a:avLst>
          </a:prstGeom>
          <a:solidFill>
            <a:srgbClr val="FFFFFF"/>
          </a:solidFill>
          <a:ln w="9525">
            <a:solidFill>
              <a:srgbClr val="DED5C7"/>
            </a:solidFill>
            <a:prstDash val="solid"/>
          </a:ln>
        </p:spPr>
        <p:style>
          <a:lnRef idx="0">
            <a:scrgbClr r="0" g="0" b="0"/>
          </a:lnRef>
          <a:fillRef idx="0">
            <a:scrgbClr r="0" g="0" b="0"/>
          </a:fillRef>
          <a:effectRef idx="11">
            <a:scrgbClr r="0" g="0" b="0"/>
          </a:effectRef>
          <a:fontRef idx="major"/>
        </p:style>
        <p:txBody>
          <a:bodyPr/>
          <a:lstStyle/>
          <a:p>
            <a:endParaRPr lang="en-GB"/>
          </a:p>
        </p:txBody>
      </p:sp>
      <p:pic>
        <p:nvPicPr>
          <p:cNvPr id="175" name="Picture 174"/>
          <p:cNvPicPr>
            <a:picLocks noChangeAspect="1"/>
          </p:cNvPicPr>
          <p:nvPr/>
        </p:nvPicPr>
        <p:blipFill>
          <a:blip r:embed="rId4"/>
          <a:srcRect l="8019" r="8019"/>
          <a:stretch>
            <a:fillRect/>
          </a:stretch>
        </p:blipFill>
        <p:spPr>
          <a:xfrm>
            <a:off x="666750" y="2190750"/>
            <a:ext cx="1428750" cy="2171700"/>
          </a:xfrm>
          <a:prstGeom prst="roundRect">
            <a:avLst>
              <a:gd name="adj" fmla="val 5333"/>
            </a:avLst>
          </a:prstGeom>
        </p:spPr>
      </p:pic>
      <p:pic>
        <p:nvPicPr>
          <p:cNvPr id="176" name="Picture 175"/>
          <p:cNvPicPr>
            <a:picLocks noChangeAspect="1"/>
          </p:cNvPicPr>
          <p:nvPr/>
        </p:nvPicPr>
        <p:blipFill>
          <a:blip r:embed="rId5"/>
          <a:srcRect l="10258" r="10258"/>
          <a:stretch>
            <a:fillRect/>
          </a:stretch>
        </p:blipFill>
        <p:spPr>
          <a:xfrm>
            <a:off x="2228850" y="2190750"/>
            <a:ext cx="1352550" cy="2171700"/>
          </a:xfrm>
          <a:prstGeom prst="roundRect">
            <a:avLst>
              <a:gd name="adj" fmla="val 5634"/>
            </a:avLst>
          </a:prstGeom>
        </p:spPr>
      </p:pic>
      <p:pic>
        <p:nvPicPr>
          <p:cNvPr id="177" name="Picture 176"/>
          <p:cNvPicPr>
            <a:picLocks noChangeAspect="1"/>
          </p:cNvPicPr>
          <p:nvPr/>
        </p:nvPicPr>
        <p:blipFill>
          <a:blip r:embed="rId6"/>
          <a:srcRect l="5444" r="5444"/>
          <a:stretch>
            <a:fillRect/>
          </a:stretch>
        </p:blipFill>
        <p:spPr>
          <a:xfrm>
            <a:off x="3714750" y="2190750"/>
            <a:ext cx="1428750" cy="2171700"/>
          </a:xfrm>
          <a:prstGeom prst="roundRect">
            <a:avLst>
              <a:gd name="adj" fmla="val 5333"/>
            </a:avLst>
          </a:prstGeom>
        </p:spPr>
      </p:pic>
      <p:pic>
        <p:nvPicPr>
          <p:cNvPr id="178" name="Picture 177"/>
          <p:cNvPicPr>
            <a:picLocks noChangeAspect="1"/>
          </p:cNvPicPr>
          <p:nvPr/>
        </p:nvPicPr>
        <p:blipFill>
          <a:blip r:embed="rId7"/>
          <a:srcRect l="8480" r="8480"/>
          <a:stretch>
            <a:fillRect/>
          </a:stretch>
        </p:blipFill>
        <p:spPr>
          <a:xfrm>
            <a:off x="5276850" y="2190750"/>
            <a:ext cx="1352550" cy="2171700"/>
          </a:xfrm>
          <a:prstGeom prst="roundRect">
            <a:avLst>
              <a:gd name="adj" fmla="val 5634"/>
            </a:avLst>
          </a:prstGeom>
        </p:spPr>
      </p:pic>
      <p:pic>
        <p:nvPicPr>
          <p:cNvPr id="179" name="Picture 178"/>
          <p:cNvPicPr>
            <a:picLocks noChangeAspect="1"/>
          </p:cNvPicPr>
          <p:nvPr/>
        </p:nvPicPr>
        <p:blipFill>
          <a:blip r:embed="rId8"/>
          <a:srcRect l="17105" r="17105"/>
          <a:stretch>
            <a:fillRect/>
          </a:stretch>
        </p:blipFill>
        <p:spPr>
          <a:xfrm>
            <a:off x="6762750" y="2190750"/>
            <a:ext cx="1428750" cy="2171700"/>
          </a:xfrm>
          <a:prstGeom prst="roundRect">
            <a:avLst>
              <a:gd name="adj" fmla="val 5333"/>
            </a:avLst>
          </a:prstGeom>
        </p:spPr>
      </p:pic>
      <p:pic>
        <p:nvPicPr>
          <p:cNvPr id="180" name="Picture 179"/>
          <p:cNvPicPr>
            <a:picLocks noChangeAspect="1"/>
          </p:cNvPicPr>
          <p:nvPr/>
        </p:nvPicPr>
        <p:blipFill>
          <a:blip r:embed="rId9"/>
          <a:srcRect l="17105" r="17105"/>
          <a:stretch>
            <a:fillRect/>
          </a:stretch>
        </p:blipFill>
        <p:spPr>
          <a:xfrm>
            <a:off x="8324850" y="2190750"/>
            <a:ext cx="1428750" cy="2171700"/>
          </a:xfrm>
          <a:prstGeom prst="roundRect">
            <a:avLst>
              <a:gd name="adj" fmla="val 5333"/>
            </a:avLst>
          </a:prstGeom>
        </p:spPr>
      </p:pic>
      <p:pic>
        <p:nvPicPr>
          <p:cNvPr id="181" name="Picture 180"/>
          <p:cNvPicPr>
            <a:picLocks noChangeAspect="1"/>
          </p:cNvPicPr>
          <p:nvPr/>
        </p:nvPicPr>
        <p:blipFill>
          <a:blip r:embed="rId10"/>
          <a:srcRect l="10258" r="10258"/>
          <a:stretch>
            <a:fillRect/>
          </a:stretch>
        </p:blipFill>
        <p:spPr>
          <a:xfrm>
            <a:off x="9886950" y="2190750"/>
            <a:ext cx="1352550" cy="2171700"/>
          </a:xfrm>
          <a:prstGeom prst="roundRect">
            <a:avLst>
              <a:gd name="adj" fmla="val 5634"/>
            </a:avLst>
          </a:prstGeom>
        </p:spPr>
      </p:pic>
      <p:pic>
        <p:nvPicPr>
          <p:cNvPr id="182" name="Picture 181"/>
          <p:cNvPicPr>
            <a:picLocks noChangeAspect="1"/>
          </p:cNvPicPr>
          <p:nvPr/>
        </p:nvPicPr>
        <p:blipFill>
          <a:blip r:embed="rId11"/>
          <a:srcRect l="17105" r="17105"/>
          <a:stretch>
            <a:fillRect/>
          </a:stretch>
        </p:blipFill>
        <p:spPr>
          <a:xfrm>
            <a:off x="11372850" y="2190750"/>
            <a:ext cx="1428750" cy="2171700"/>
          </a:xfrm>
          <a:prstGeom prst="roundRect">
            <a:avLst>
              <a:gd name="adj" fmla="val 5333"/>
            </a:avLst>
          </a:prstGeom>
        </p:spPr>
      </p:pic>
      <p:sp>
        <p:nvSpPr>
          <p:cNvPr id="21" name="Rectangle: Rounded Corners 20">
            <a:extLst>
              <a:ext uri="{FF2B5EF4-FFF2-40B4-BE49-F238E27FC236}">
                <a16:creationId xmlns:a16="http://schemas.microsoft.com/office/drawing/2014/main" id="{5E11FFAA-19BA-43F5-9946-1B030CB9EA89}"/>
              </a:ext>
            </a:extLst>
          </p:cNvPr>
          <p:cNvSpPr>
            <a:spLocks noGrp="1"/>
          </p:cNvSpPr>
          <p:nvPr/>
        </p:nvSpPr>
        <p:spPr>
          <a:xfrm>
            <a:off x="9753600" y="2152650"/>
            <a:ext cx="4762500" cy="2438400"/>
          </a:xfrm>
          <a:prstGeom prst="roundRect">
            <a:avLst>
              <a:gd name="adj" fmla="val 3125"/>
            </a:avLst>
          </a:prstGeom>
          <a:solidFill>
            <a:srgbClr val="FFFFFF"/>
          </a:solidFill>
          <a:ln w="0">
            <a:noFill/>
            <a:prstDash val="solid"/>
          </a:ln>
        </p:spPr>
        <p:style>
          <a:lnRef idx="0">
            <a:scrgbClr r="0" g="0" b="0"/>
          </a:lnRef>
          <a:fillRef idx="0">
            <a:scrgbClr r="0" g="0" b="0"/>
          </a:fillRef>
          <a:effectRef idx="12">
            <a:scrgbClr r="0" g="0" b="0"/>
          </a:effectRef>
          <a:fontRef idx="major"/>
        </p:style>
        <p:txBody>
          <a:bodyPr/>
          <a:lstStyle/>
          <a:p>
            <a:endParaRPr lang="en-GB"/>
          </a:p>
        </p:txBody>
      </p:sp>
      <p:sp>
        <p:nvSpPr>
          <p:cNvPr id="22" name="Rectangle 21">
            <a:extLst>
              <a:ext uri="{FF2B5EF4-FFF2-40B4-BE49-F238E27FC236}">
                <a16:creationId xmlns:a16="http://schemas.microsoft.com/office/drawing/2014/main" id="{EA874719-72AC-4165-9043-58C227D2321A}"/>
              </a:ext>
            </a:extLst>
          </p:cNvPr>
          <p:cNvSpPr>
            <a:spLocks noGrp="1"/>
          </p:cNvSpPr>
          <p:nvPr/>
        </p:nvSpPr>
        <p:spPr>
          <a:xfrm>
            <a:off x="9982200" y="2190750"/>
            <a:ext cx="4333875" cy="266700"/>
          </a:xfrm>
          <a:prstGeom prst="rect">
            <a:avLst/>
          </a:prstGeom>
          <a:noFill/>
          <a:ln w="0">
            <a:noFill/>
            <a:prstDash val="solid"/>
          </a:ln>
        </p:spPr>
        <p:txBody>
          <a:bodyPr lIns="0" tIns="0" rIns="0" bIns="0" anchor="t"/>
          <a:lstStyle/>
          <a:p>
            <a:pPr algn="l">
              <a:defRPr sz="1800" b="1">
                <a:solidFill>
                  <a:srgbClr val="C51F5D"/>
                </a:solidFill>
                <a:latin typeface="Aptos"/>
                <a:ea typeface="Aptos"/>
                <a:cs typeface="Aptos"/>
              </a:defRPr>
            </a:pPr>
            <a:r>
              <a:rPr sz="1800" b="1">
                <a:solidFill>
                  <a:srgbClr val="C51F5D"/>
                </a:solidFill>
                <a:latin typeface="Aptos"/>
                <a:ea typeface="Aptos"/>
                <a:cs typeface="Aptos"/>
              </a:rPr>
              <a:t>What the poster proves</a:t>
            </a:r>
          </a:p>
        </p:txBody>
      </p:sp>
      <p:sp>
        <p:nvSpPr>
          <p:cNvPr id="23" name="Rectangle 22">
            <a:extLst>
              <a:ext uri="{FF2B5EF4-FFF2-40B4-BE49-F238E27FC236}">
                <a16:creationId xmlns:a16="http://schemas.microsoft.com/office/drawing/2014/main" id="{E9FEE82C-8858-4AEC-A583-18D70BC84A58}"/>
              </a:ext>
            </a:extLst>
          </p:cNvPr>
          <p:cNvSpPr>
            <a:spLocks noGrp="1"/>
          </p:cNvSpPr>
          <p:nvPr/>
        </p:nvSpPr>
        <p:spPr>
          <a:xfrm>
            <a:off x="9982200" y="2552700"/>
            <a:ext cx="4333875" cy="885825"/>
          </a:xfrm>
          <a:prstGeom prst="rect">
            <a:avLst/>
          </a:prstGeom>
          <a:noFill/>
          <a:ln w="0">
            <a:noFill/>
            <a:prstDash val="solid"/>
          </a:ln>
        </p:spPr>
        <p:txBody>
          <a:bodyPr lIns="0" tIns="0" rIns="0" bIns="0" anchor="t"/>
          <a:lstStyle/>
          <a:p>
            <a:pPr algn="l">
              <a:defRPr sz="1275" b="0">
                <a:solidFill>
                  <a:srgbClr val="121212"/>
                </a:solidFill>
                <a:latin typeface="Aptos"/>
                <a:ea typeface="Aptos"/>
                <a:cs typeface="Aptos"/>
              </a:defRPr>
            </a:pPr>
            <a:r>
              <a:rPr sz="1275" b="0">
                <a:solidFill>
                  <a:srgbClr val="121212"/>
                </a:solidFill>
                <a:latin typeface="Aptos"/>
                <a:ea typeface="Aptos"/>
                <a:cs typeface="Aptos"/>
              </a:rPr>
              <a:t>MODA HOUSE is presented as a finished, demonstrable system: real category data, real product galleries, a managed admin workflow and recommendation logic that adapts to each logged-in customer.</a:t>
            </a:r>
          </a:p>
        </p:txBody>
      </p:sp>
      <p:sp>
        <p:nvSpPr>
          <p:cNvPr id="24" name="Rectangle: Rounded Corners 23">
            <a:extLst>
              <a:ext uri="{FF2B5EF4-FFF2-40B4-BE49-F238E27FC236}">
                <a16:creationId xmlns:a16="http://schemas.microsoft.com/office/drawing/2014/main" id="{732E7B74-4DCC-4EB8-8F21-33189ABDE6B1}"/>
              </a:ext>
            </a:extLst>
          </p:cNvPr>
          <p:cNvSpPr>
            <a:spLocks noGrp="1"/>
          </p:cNvSpPr>
          <p:nvPr/>
        </p:nvSpPr>
        <p:spPr>
          <a:xfrm>
            <a:off x="9982200" y="3638550"/>
            <a:ext cx="971550" cy="876300"/>
          </a:xfrm>
          <a:prstGeom prst="roundRect">
            <a:avLst>
              <a:gd name="adj" fmla="val 7609"/>
            </a:avLst>
          </a:prstGeom>
          <a:solidFill>
            <a:srgbClr val="FFFFFF"/>
          </a:solidFill>
          <a:ln w="9525">
            <a:solidFill>
              <a:srgbClr val="DED5C7"/>
            </a:solidFill>
            <a:prstDash val="solid"/>
          </a:ln>
        </p:spPr>
        <p:txBody>
          <a:bodyPr/>
          <a:lstStyle/>
          <a:p>
            <a:endParaRPr lang="en-GB"/>
          </a:p>
        </p:txBody>
      </p:sp>
      <p:sp>
        <p:nvSpPr>
          <p:cNvPr id="25" name="Rectangle 24">
            <a:extLst>
              <a:ext uri="{FF2B5EF4-FFF2-40B4-BE49-F238E27FC236}">
                <a16:creationId xmlns:a16="http://schemas.microsoft.com/office/drawing/2014/main" id="{40F49016-4CFE-4FC1-8A7C-2C5216591ABE}"/>
              </a:ext>
            </a:extLst>
          </p:cNvPr>
          <p:cNvSpPr>
            <a:spLocks noGrp="1"/>
          </p:cNvSpPr>
          <p:nvPr/>
        </p:nvSpPr>
        <p:spPr>
          <a:xfrm>
            <a:off x="10115550" y="3752850"/>
            <a:ext cx="704850" cy="323850"/>
          </a:xfrm>
          <a:prstGeom prst="rect">
            <a:avLst/>
          </a:prstGeom>
          <a:noFill/>
          <a:ln w="0">
            <a:noFill/>
            <a:prstDash val="solid"/>
          </a:ln>
        </p:spPr>
        <p:txBody>
          <a:bodyPr lIns="0" tIns="0" rIns="0" bIns="0" anchor="t"/>
          <a:lstStyle/>
          <a:p>
            <a:pPr algn="ctr">
              <a:defRPr sz="2250" b="1">
                <a:solidFill>
                  <a:srgbClr val="0875BE"/>
                </a:solidFill>
                <a:latin typeface="Aptos"/>
                <a:ea typeface="Aptos"/>
                <a:cs typeface="Aptos"/>
              </a:defRPr>
            </a:pPr>
            <a:r>
              <a:rPr sz="2250" b="1">
                <a:solidFill>
                  <a:srgbClr val="0875BE"/>
                </a:solidFill>
                <a:latin typeface="Aptos"/>
                <a:ea typeface="Aptos"/>
                <a:cs typeface="Aptos"/>
              </a:rPr>
              <a:t>156</a:t>
            </a:r>
          </a:p>
        </p:txBody>
      </p:sp>
      <p:sp>
        <p:nvSpPr>
          <p:cNvPr id="26" name="Rectangle 25">
            <a:extLst>
              <a:ext uri="{FF2B5EF4-FFF2-40B4-BE49-F238E27FC236}">
                <a16:creationId xmlns:a16="http://schemas.microsoft.com/office/drawing/2014/main" id="{B547F121-FB1B-4230-B745-7463FF07E06A}"/>
              </a:ext>
            </a:extLst>
          </p:cNvPr>
          <p:cNvSpPr>
            <a:spLocks noGrp="1"/>
          </p:cNvSpPr>
          <p:nvPr/>
        </p:nvSpPr>
        <p:spPr>
          <a:xfrm>
            <a:off x="10115550" y="4133850"/>
            <a:ext cx="70485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products</a:t>
            </a:r>
          </a:p>
        </p:txBody>
      </p:sp>
      <p:sp>
        <p:nvSpPr>
          <p:cNvPr id="27" name="Rectangle: Rounded Corners 26">
            <a:extLst>
              <a:ext uri="{FF2B5EF4-FFF2-40B4-BE49-F238E27FC236}">
                <a16:creationId xmlns:a16="http://schemas.microsoft.com/office/drawing/2014/main" id="{EDEC6277-E125-4E68-A011-F8F8A357F3A3}"/>
              </a:ext>
            </a:extLst>
          </p:cNvPr>
          <p:cNvSpPr>
            <a:spLocks noGrp="1"/>
          </p:cNvSpPr>
          <p:nvPr/>
        </p:nvSpPr>
        <p:spPr>
          <a:xfrm>
            <a:off x="11087100" y="3638550"/>
            <a:ext cx="971550" cy="876300"/>
          </a:xfrm>
          <a:prstGeom prst="roundRect">
            <a:avLst>
              <a:gd name="adj" fmla="val 7609"/>
            </a:avLst>
          </a:prstGeom>
          <a:solidFill>
            <a:srgbClr val="FFFFFF"/>
          </a:solidFill>
          <a:ln w="9525">
            <a:solidFill>
              <a:srgbClr val="DED5C7"/>
            </a:solidFill>
            <a:prstDash val="solid"/>
          </a:ln>
        </p:spPr>
        <p:txBody>
          <a:bodyPr/>
          <a:lstStyle/>
          <a:p>
            <a:endParaRPr lang="en-GB"/>
          </a:p>
        </p:txBody>
      </p:sp>
      <p:sp>
        <p:nvSpPr>
          <p:cNvPr id="28" name="Rectangle 27">
            <a:extLst>
              <a:ext uri="{FF2B5EF4-FFF2-40B4-BE49-F238E27FC236}">
                <a16:creationId xmlns:a16="http://schemas.microsoft.com/office/drawing/2014/main" id="{CE7A524C-EB4C-4E1A-BD31-7CFC14530C02}"/>
              </a:ext>
            </a:extLst>
          </p:cNvPr>
          <p:cNvSpPr>
            <a:spLocks noGrp="1"/>
          </p:cNvSpPr>
          <p:nvPr/>
        </p:nvSpPr>
        <p:spPr>
          <a:xfrm>
            <a:off x="11220450" y="3752850"/>
            <a:ext cx="704850" cy="323850"/>
          </a:xfrm>
          <a:prstGeom prst="rect">
            <a:avLst/>
          </a:prstGeom>
          <a:noFill/>
          <a:ln w="0">
            <a:noFill/>
            <a:prstDash val="solid"/>
          </a:ln>
        </p:spPr>
        <p:txBody>
          <a:bodyPr lIns="0" tIns="0" rIns="0" bIns="0" anchor="t"/>
          <a:lstStyle/>
          <a:p>
            <a:pPr algn="ctr">
              <a:defRPr sz="2250" b="1">
                <a:solidFill>
                  <a:srgbClr val="087F72"/>
                </a:solidFill>
                <a:latin typeface="Aptos"/>
                <a:ea typeface="Aptos"/>
                <a:cs typeface="Aptos"/>
              </a:defRPr>
            </a:pPr>
            <a:r>
              <a:rPr sz="2250" b="1">
                <a:solidFill>
                  <a:srgbClr val="087F72"/>
                </a:solidFill>
                <a:latin typeface="Aptos"/>
                <a:ea typeface="Aptos"/>
                <a:cs typeface="Aptos"/>
              </a:rPr>
              <a:t>6</a:t>
            </a:r>
          </a:p>
        </p:txBody>
      </p:sp>
      <p:sp>
        <p:nvSpPr>
          <p:cNvPr id="29" name="Rectangle 28">
            <a:extLst>
              <a:ext uri="{FF2B5EF4-FFF2-40B4-BE49-F238E27FC236}">
                <a16:creationId xmlns:a16="http://schemas.microsoft.com/office/drawing/2014/main" id="{E88219FE-1E1E-4658-9585-67FBA6957699}"/>
              </a:ext>
            </a:extLst>
          </p:cNvPr>
          <p:cNvSpPr>
            <a:spLocks noGrp="1"/>
          </p:cNvSpPr>
          <p:nvPr/>
        </p:nvSpPr>
        <p:spPr>
          <a:xfrm>
            <a:off x="11220450" y="4133850"/>
            <a:ext cx="70485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categories</a:t>
            </a:r>
          </a:p>
        </p:txBody>
      </p:sp>
      <p:sp>
        <p:nvSpPr>
          <p:cNvPr id="30" name="Rectangle: Rounded Corners 29">
            <a:extLst>
              <a:ext uri="{FF2B5EF4-FFF2-40B4-BE49-F238E27FC236}">
                <a16:creationId xmlns:a16="http://schemas.microsoft.com/office/drawing/2014/main" id="{E728646A-FC4E-499E-B498-3D505577449F}"/>
              </a:ext>
            </a:extLst>
          </p:cNvPr>
          <p:cNvSpPr>
            <a:spLocks noGrp="1"/>
          </p:cNvSpPr>
          <p:nvPr/>
        </p:nvSpPr>
        <p:spPr>
          <a:xfrm>
            <a:off x="12192000" y="3638550"/>
            <a:ext cx="971550" cy="876300"/>
          </a:xfrm>
          <a:prstGeom prst="roundRect">
            <a:avLst>
              <a:gd name="adj" fmla="val 7609"/>
            </a:avLst>
          </a:prstGeom>
          <a:solidFill>
            <a:srgbClr val="FFFFFF"/>
          </a:solidFill>
          <a:ln w="9525">
            <a:solidFill>
              <a:srgbClr val="DED5C7"/>
            </a:solidFill>
            <a:prstDash val="solid"/>
          </a:ln>
        </p:spPr>
        <p:txBody>
          <a:bodyPr/>
          <a:lstStyle/>
          <a:p>
            <a:endParaRPr lang="en-GB"/>
          </a:p>
        </p:txBody>
      </p:sp>
      <p:sp>
        <p:nvSpPr>
          <p:cNvPr id="31" name="Rectangle 30">
            <a:extLst>
              <a:ext uri="{FF2B5EF4-FFF2-40B4-BE49-F238E27FC236}">
                <a16:creationId xmlns:a16="http://schemas.microsoft.com/office/drawing/2014/main" id="{E844139D-1D42-4C07-B8C5-93AFDF84198F}"/>
              </a:ext>
            </a:extLst>
          </p:cNvPr>
          <p:cNvSpPr>
            <a:spLocks noGrp="1"/>
          </p:cNvSpPr>
          <p:nvPr/>
        </p:nvSpPr>
        <p:spPr>
          <a:xfrm>
            <a:off x="12325350" y="3752850"/>
            <a:ext cx="704850" cy="323850"/>
          </a:xfrm>
          <a:prstGeom prst="rect">
            <a:avLst/>
          </a:prstGeom>
          <a:noFill/>
          <a:ln w="0">
            <a:noFill/>
            <a:prstDash val="solid"/>
          </a:ln>
        </p:spPr>
        <p:txBody>
          <a:bodyPr lIns="0" tIns="0" rIns="0" bIns="0" anchor="t"/>
          <a:lstStyle/>
          <a:p>
            <a:pPr algn="ctr">
              <a:defRPr sz="2250" b="1">
                <a:solidFill>
                  <a:srgbClr val="C51F5D"/>
                </a:solidFill>
                <a:latin typeface="Aptos"/>
                <a:ea typeface="Aptos"/>
                <a:cs typeface="Aptos"/>
              </a:defRPr>
            </a:pPr>
            <a:r>
              <a:rPr sz="2250" b="1">
                <a:solidFill>
                  <a:srgbClr val="C51F5D"/>
                </a:solidFill>
                <a:latin typeface="Aptos"/>
                <a:ea typeface="Aptos"/>
                <a:cs typeface="Aptos"/>
              </a:rPr>
              <a:t>1000</a:t>
            </a:r>
          </a:p>
        </p:txBody>
      </p:sp>
      <p:sp>
        <p:nvSpPr>
          <p:cNvPr id="32" name="Rectangle 31">
            <a:extLst>
              <a:ext uri="{FF2B5EF4-FFF2-40B4-BE49-F238E27FC236}">
                <a16:creationId xmlns:a16="http://schemas.microsoft.com/office/drawing/2014/main" id="{21B946DA-AD3C-4F41-993A-500AF0EF2405}"/>
              </a:ext>
            </a:extLst>
          </p:cNvPr>
          <p:cNvSpPr>
            <a:spLocks noGrp="1"/>
          </p:cNvSpPr>
          <p:nvPr/>
        </p:nvSpPr>
        <p:spPr>
          <a:xfrm>
            <a:off x="12325350" y="4133850"/>
            <a:ext cx="70485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image files</a:t>
            </a:r>
          </a:p>
        </p:txBody>
      </p:sp>
      <p:sp>
        <p:nvSpPr>
          <p:cNvPr id="33" name="Rectangle: Rounded Corners 32">
            <a:extLst>
              <a:ext uri="{FF2B5EF4-FFF2-40B4-BE49-F238E27FC236}">
                <a16:creationId xmlns:a16="http://schemas.microsoft.com/office/drawing/2014/main" id="{A2111B80-E30B-4BF7-87B1-FDE5D130B291}"/>
              </a:ext>
            </a:extLst>
          </p:cNvPr>
          <p:cNvSpPr>
            <a:spLocks noGrp="1"/>
          </p:cNvSpPr>
          <p:nvPr/>
        </p:nvSpPr>
        <p:spPr>
          <a:xfrm>
            <a:off x="13296900" y="3638550"/>
            <a:ext cx="971550" cy="876300"/>
          </a:xfrm>
          <a:prstGeom prst="roundRect">
            <a:avLst>
              <a:gd name="adj" fmla="val 7609"/>
            </a:avLst>
          </a:prstGeom>
          <a:solidFill>
            <a:srgbClr val="FFFFFF"/>
          </a:solidFill>
          <a:ln w="9525">
            <a:solidFill>
              <a:srgbClr val="DED5C7"/>
            </a:solidFill>
            <a:prstDash val="solid"/>
          </a:ln>
        </p:spPr>
        <p:txBody>
          <a:bodyPr/>
          <a:lstStyle/>
          <a:p>
            <a:endParaRPr lang="en-GB"/>
          </a:p>
        </p:txBody>
      </p:sp>
      <p:sp>
        <p:nvSpPr>
          <p:cNvPr id="34" name="Rectangle 33">
            <a:extLst>
              <a:ext uri="{FF2B5EF4-FFF2-40B4-BE49-F238E27FC236}">
                <a16:creationId xmlns:a16="http://schemas.microsoft.com/office/drawing/2014/main" id="{A42FEFF6-5611-498D-B852-62F837DB1626}"/>
              </a:ext>
            </a:extLst>
          </p:cNvPr>
          <p:cNvSpPr>
            <a:spLocks noGrp="1"/>
          </p:cNvSpPr>
          <p:nvPr/>
        </p:nvSpPr>
        <p:spPr>
          <a:xfrm>
            <a:off x="13430250" y="3752850"/>
            <a:ext cx="704850" cy="323850"/>
          </a:xfrm>
          <a:prstGeom prst="rect">
            <a:avLst/>
          </a:prstGeom>
          <a:noFill/>
          <a:ln w="0">
            <a:noFill/>
            <a:prstDash val="solid"/>
          </a:ln>
        </p:spPr>
        <p:txBody>
          <a:bodyPr lIns="0" tIns="0" rIns="0" bIns="0" anchor="t"/>
          <a:lstStyle/>
          <a:p>
            <a:pPr algn="ctr">
              <a:defRPr sz="2250" b="1">
                <a:solidFill>
                  <a:srgbClr val="D7A82F"/>
                </a:solidFill>
                <a:latin typeface="Aptos"/>
                <a:ea typeface="Aptos"/>
                <a:cs typeface="Aptos"/>
              </a:defRPr>
            </a:pPr>
            <a:r>
              <a:rPr sz="2250" b="1">
                <a:solidFill>
                  <a:srgbClr val="D7A82F"/>
                </a:solidFill>
                <a:latin typeface="Aptos"/>
                <a:ea typeface="Aptos"/>
                <a:cs typeface="Aptos"/>
              </a:rPr>
              <a:t>4</a:t>
            </a:r>
          </a:p>
        </p:txBody>
      </p:sp>
      <p:sp>
        <p:nvSpPr>
          <p:cNvPr id="35" name="Rectangle 34">
            <a:extLst>
              <a:ext uri="{FF2B5EF4-FFF2-40B4-BE49-F238E27FC236}">
                <a16:creationId xmlns:a16="http://schemas.microsoft.com/office/drawing/2014/main" id="{CF9D209E-EE7A-4A6E-9C59-6369F6964BA3}"/>
              </a:ext>
            </a:extLst>
          </p:cNvPr>
          <p:cNvSpPr>
            <a:spLocks noGrp="1"/>
          </p:cNvSpPr>
          <p:nvPr/>
        </p:nvSpPr>
        <p:spPr>
          <a:xfrm>
            <a:off x="13430250" y="4133850"/>
            <a:ext cx="70485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AI signals</a:t>
            </a:r>
          </a:p>
        </p:txBody>
      </p:sp>
      <p:sp>
        <p:nvSpPr>
          <p:cNvPr id="36" name="Rectangle: Rounded Corners 35">
            <a:extLst>
              <a:ext uri="{FF2B5EF4-FFF2-40B4-BE49-F238E27FC236}">
                <a16:creationId xmlns:a16="http://schemas.microsoft.com/office/drawing/2014/main" id="{A94DC841-9AC2-4EB6-98DC-CD08ADFE95F4}"/>
              </a:ext>
            </a:extLst>
          </p:cNvPr>
          <p:cNvSpPr>
            <a:spLocks noGrp="1"/>
          </p:cNvSpPr>
          <p:nvPr/>
        </p:nvSpPr>
        <p:spPr>
          <a:xfrm>
            <a:off x="495300" y="5429250"/>
            <a:ext cx="4572000" cy="2714625"/>
          </a:xfrm>
          <a:prstGeom prst="roundRect">
            <a:avLst>
              <a:gd name="adj" fmla="val 2807"/>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37" name="Rectangle: Rounded Corners 36">
            <a:extLst>
              <a:ext uri="{FF2B5EF4-FFF2-40B4-BE49-F238E27FC236}">
                <a16:creationId xmlns:a16="http://schemas.microsoft.com/office/drawing/2014/main" id="{F169E03A-AB88-499B-9D74-00095ABDEBC5}"/>
              </a:ext>
            </a:extLst>
          </p:cNvPr>
          <p:cNvSpPr>
            <a:spLocks noGrp="1"/>
          </p:cNvSpPr>
          <p:nvPr/>
        </p:nvSpPr>
        <p:spPr>
          <a:xfrm>
            <a:off x="723900" y="5667375"/>
            <a:ext cx="304800" cy="304800"/>
          </a:xfrm>
          <a:prstGeom prst="roundRect">
            <a:avLst>
              <a:gd name="adj" fmla="val 50000"/>
            </a:avLst>
          </a:prstGeom>
          <a:solidFill>
            <a:srgbClr val="0875BE"/>
          </a:solidFill>
          <a:ln w="0">
            <a:noFill/>
            <a:prstDash val="solid"/>
          </a:ln>
        </p:spPr>
        <p:txBody>
          <a:bodyPr/>
          <a:lstStyle/>
          <a:p>
            <a:endParaRPr lang="en-GB"/>
          </a:p>
        </p:txBody>
      </p:sp>
      <p:sp>
        <p:nvSpPr>
          <p:cNvPr id="38" name="Rectangle 37">
            <a:extLst>
              <a:ext uri="{FF2B5EF4-FFF2-40B4-BE49-F238E27FC236}">
                <a16:creationId xmlns:a16="http://schemas.microsoft.com/office/drawing/2014/main" id="{DFF109A1-A00A-4305-8E84-22EC2E7816AA}"/>
              </a:ext>
            </a:extLst>
          </p:cNvPr>
          <p:cNvSpPr>
            <a:spLocks noGrp="1"/>
          </p:cNvSpPr>
          <p:nvPr/>
        </p:nvSpPr>
        <p:spPr>
          <a:xfrm>
            <a:off x="723900" y="571500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1</a:t>
            </a:r>
          </a:p>
        </p:txBody>
      </p:sp>
      <p:sp>
        <p:nvSpPr>
          <p:cNvPr id="39" name="Rectangle 38">
            <a:extLst>
              <a:ext uri="{FF2B5EF4-FFF2-40B4-BE49-F238E27FC236}">
                <a16:creationId xmlns:a16="http://schemas.microsoft.com/office/drawing/2014/main" id="{71A5A0A4-43BF-46C9-9A74-F206E5C7E55D}"/>
              </a:ext>
            </a:extLst>
          </p:cNvPr>
          <p:cNvSpPr>
            <a:spLocks noGrp="1"/>
          </p:cNvSpPr>
          <p:nvPr/>
        </p:nvSpPr>
        <p:spPr>
          <a:xfrm>
            <a:off x="1143000" y="565785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Project Context and Aim</a:t>
            </a:r>
          </a:p>
        </p:txBody>
      </p:sp>
      <p:sp>
        <p:nvSpPr>
          <p:cNvPr id="40" name="Straight Connector 39">
            <a:extLst>
              <a:ext uri="{FF2B5EF4-FFF2-40B4-BE49-F238E27FC236}">
                <a16:creationId xmlns:a16="http://schemas.microsoft.com/office/drawing/2014/main" id="{D563091D-6B07-42F6-9AC1-F7AE956ED6A2}"/>
              </a:ext>
            </a:extLst>
          </p:cNvPr>
          <p:cNvSpPr>
            <a:spLocks noGrp="1"/>
          </p:cNvSpPr>
          <p:nvPr/>
        </p:nvSpPr>
        <p:spPr>
          <a:xfrm>
            <a:off x="723900" y="6067425"/>
            <a:ext cx="4114800" cy="0"/>
          </a:xfrm>
          <a:prstGeom prst="line">
            <a:avLst/>
          </a:prstGeom>
          <a:noFill/>
          <a:ln w="11430">
            <a:solidFill>
              <a:srgbClr val="DED5C7"/>
            </a:solidFill>
            <a:prstDash val="solid"/>
          </a:ln>
        </p:spPr>
        <p:txBody>
          <a:bodyPr/>
          <a:lstStyle/>
          <a:p>
            <a:endParaRPr lang="en-GB"/>
          </a:p>
        </p:txBody>
      </p:sp>
      <p:sp>
        <p:nvSpPr>
          <p:cNvPr id="41" name="Rectangle 40">
            <a:extLst>
              <a:ext uri="{FF2B5EF4-FFF2-40B4-BE49-F238E27FC236}">
                <a16:creationId xmlns:a16="http://schemas.microsoft.com/office/drawing/2014/main" id="{21B659DC-2011-4590-8C9E-4755BBA5FCD7}"/>
              </a:ext>
            </a:extLst>
          </p:cNvPr>
          <p:cNvSpPr>
            <a:spLocks noGrp="1"/>
          </p:cNvSpPr>
          <p:nvPr/>
        </p:nvSpPr>
        <p:spPr>
          <a:xfrm>
            <a:off x="723900" y="6267450"/>
            <a:ext cx="4114800" cy="1524000"/>
          </a:xfrm>
          <a:prstGeom prst="rect">
            <a:avLst/>
          </a:prstGeom>
          <a:noFill/>
          <a:ln w="0">
            <a:noFill/>
            <a:prstDash val="solid"/>
          </a:ln>
        </p:spPr>
        <p:txBody>
          <a:bodyPr lIns="0" tIns="0" rIns="0" bIns="0" anchor="t"/>
          <a:lstStyle/>
          <a:p>
            <a:pPr algn="l">
              <a:defRPr sz="1275" b="0">
                <a:solidFill>
                  <a:srgbClr val="121212"/>
                </a:solidFill>
                <a:latin typeface="Aptos"/>
                <a:ea typeface="Aptos"/>
                <a:cs typeface="Aptos"/>
              </a:defRPr>
            </a:pPr>
            <a:r>
              <a:rPr sz="1275" b="0">
                <a:solidFill>
                  <a:srgbClr val="121212"/>
                </a:solidFill>
                <a:latin typeface="Aptos"/>
                <a:ea typeface="Aptos"/>
                <a:cs typeface="Aptos"/>
              </a:rPr>
              <a:t>Fashion e-commerce is not only a visual problem. A store can look good and still fail if the catalogue, stock, checkout and recommendations do not stay connected. The aim of this project was to design and implement a working fashion store that can be demonstrated from both sides: the customer journey and the shop owner workflow.</a:t>
            </a:r>
          </a:p>
        </p:txBody>
      </p:sp>
      <p:sp>
        <p:nvSpPr>
          <p:cNvPr id="42" name="Rectangle 41">
            <a:extLst>
              <a:ext uri="{FF2B5EF4-FFF2-40B4-BE49-F238E27FC236}">
                <a16:creationId xmlns:a16="http://schemas.microsoft.com/office/drawing/2014/main" id="{0D4C794A-E1B9-4666-8D3D-84F41E25059A}"/>
              </a:ext>
            </a:extLst>
          </p:cNvPr>
          <p:cNvSpPr>
            <a:spLocks noGrp="1"/>
          </p:cNvSpPr>
          <p:nvPr/>
        </p:nvSpPr>
        <p:spPr>
          <a:xfrm>
            <a:off x="723900" y="7639050"/>
            <a:ext cx="4114800" cy="323850"/>
          </a:xfrm>
          <a:prstGeom prst="rect">
            <a:avLst/>
          </a:prstGeom>
          <a:noFill/>
          <a:ln w="0">
            <a:noFill/>
            <a:prstDash val="solid"/>
          </a:ln>
        </p:spPr>
        <p:txBody>
          <a:bodyPr lIns="0" tIns="0" rIns="0" bIns="0" anchor="t"/>
          <a:lstStyle/>
          <a:p>
            <a:pPr algn="l">
              <a:defRPr sz="1163" b="1">
                <a:solidFill>
                  <a:srgbClr val="087F72"/>
                </a:solidFill>
                <a:latin typeface="Aptos"/>
                <a:ea typeface="Aptos"/>
                <a:cs typeface="Aptos"/>
              </a:defRPr>
            </a:pPr>
            <a:r>
              <a:rPr sz="1163" b="1">
                <a:solidFill>
                  <a:srgbClr val="087F72"/>
                </a:solidFill>
                <a:latin typeface="Aptos"/>
                <a:ea typeface="Aptos"/>
                <a:cs typeface="Aptos"/>
              </a:rPr>
              <a:t>Core goal: make product discovery feel personal while keeping the operational layer under control.</a:t>
            </a:r>
          </a:p>
        </p:txBody>
      </p:sp>
      <p:sp>
        <p:nvSpPr>
          <p:cNvPr id="43" name="Rectangle: Rounded Corners 42">
            <a:extLst>
              <a:ext uri="{FF2B5EF4-FFF2-40B4-BE49-F238E27FC236}">
                <a16:creationId xmlns:a16="http://schemas.microsoft.com/office/drawing/2014/main" id="{930660EA-E789-4E75-BBB5-CBB17C0522E2}"/>
              </a:ext>
            </a:extLst>
          </p:cNvPr>
          <p:cNvSpPr>
            <a:spLocks noGrp="1"/>
          </p:cNvSpPr>
          <p:nvPr/>
        </p:nvSpPr>
        <p:spPr>
          <a:xfrm>
            <a:off x="495300" y="8410575"/>
            <a:ext cx="4572000" cy="2381250"/>
          </a:xfrm>
          <a:prstGeom prst="roundRect">
            <a:avLst>
              <a:gd name="adj" fmla="val 3200"/>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44" name="Rectangle: Rounded Corners 43">
            <a:extLst>
              <a:ext uri="{FF2B5EF4-FFF2-40B4-BE49-F238E27FC236}">
                <a16:creationId xmlns:a16="http://schemas.microsoft.com/office/drawing/2014/main" id="{5C2A5E11-B3DA-4F23-8C2C-70979F29BB0C}"/>
              </a:ext>
            </a:extLst>
          </p:cNvPr>
          <p:cNvSpPr>
            <a:spLocks noGrp="1"/>
          </p:cNvSpPr>
          <p:nvPr/>
        </p:nvSpPr>
        <p:spPr>
          <a:xfrm>
            <a:off x="723900" y="8648700"/>
            <a:ext cx="304800" cy="304800"/>
          </a:xfrm>
          <a:prstGeom prst="roundRect">
            <a:avLst>
              <a:gd name="adj" fmla="val 50000"/>
            </a:avLst>
          </a:prstGeom>
          <a:solidFill>
            <a:srgbClr val="087F72"/>
          </a:solidFill>
          <a:ln w="0">
            <a:noFill/>
            <a:prstDash val="solid"/>
          </a:ln>
        </p:spPr>
        <p:txBody>
          <a:bodyPr/>
          <a:lstStyle/>
          <a:p>
            <a:endParaRPr lang="en-GB"/>
          </a:p>
        </p:txBody>
      </p:sp>
      <p:sp>
        <p:nvSpPr>
          <p:cNvPr id="45" name="Rectangle 44">
            <a:extLst>
              <a:ext uri="{FF2B5EF4-FFF2-40B4-BE49-F238E27FC236}">
                <a16:creationId xmlns:a16="http://schemas.microsoft.com/office/drawing/2014/main" id="{A3F0E80C-D4FC-4C4D-8921-5D5CF025E16D}"/>
              </a:ext>
            </a:extLst>
          </p:cNvPr>
          <p:cNvSpPr>
            <a:spLocks noGrp="1"/>
          </p:cNvSpPr>
          <p:nvPr/>
        </p:nvSpPr>
        <p:spPr>
          <a:xfrm>
            <a:off x="723900" y="8696325"/>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2</a:t>
            </a:r>
          </a:p>
        </p:txBody>
      </p:sp>
      <p:sp>
        <p:nvSpPr>
          <p:cNvPr id="46" name="Rectangle 45">
            <a:extLst>
              <a:ext uri="{FF2B5EF4-FFF2-40B4-BE49-F238E27FC236}">
                <a16:creationId xmlns:a16="http://schemas.microsoft.com/office/drawing/2014/main" id="{3150F39B-97A9-49DD-9AFE-0DB4C1B5BE7D}"/>
              </a:ext>
            </a:extLst>
          </p:cNvPr>
          <p:cNvSpPr>
            <a:spLocks noGrp="1"/>
          </p:cNvSpPr>
          <p:nvPr/>
        </p:nvSpPr>
        <p:spPr>
          <a:xfrm>
            <a:off x="1143000" y="8639175"/>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Evidence from the Finished Build</a:t>
            </a:r>
          </a:p>
        </p:txBody>
      </p:sp>
      <p:sp>
        <p:nvSpPr>
          <p:cNvPr id="47" name="Straight Connector 46">
            <a:extLst>
              <a:ext uri="{FF2B5EF4-FFF2-40B4-BE49-F238E27FC236}">
                <a16:creationId xmlns:a16="http://schemas.microsoft.com/office/drawing/2014/main" id="{77EA2AC9-A151-43FC-ADA7-D109A4064605}"/>
              </a:ext>
            </a:extLst>
          </p:cNvPr>
          <p:cNvSpPr>
            <a:spLocks noGrp="1"/>
          </p:cNvSpPr>
          <p:nvPr/>
        </p:nvSpPr>
        <p:spPr>
          <a:xfrm>
            <a:off x="723900" y="9048750"/>
            <a:ext cx="4114800" cy="0"/>
          </a:xfrm>
          <a:prstGeom prst="line">
            <a:avLst/>
          </a:prstGeom>
          <a:noFill/>
          <a:ln w="11430">
            <a:solidFill>
              <a:srgbClr val="DED5C7"/>
            </a:solidFill>
            <a:prstDash val="solid"/>
          </a:ln>
        </p:spPr>
        <p:txBody>
          <a:bodyPr/>
          <a:lstStyle/>
          <a:p>
            <a:endParaRPr lang="en-GB"/>
          </a:p>
        </p:txBody>
      </p:sp>
      <p:sp>
        <p:nvSpPr>
          <p:cNvPr id="48" name="Rectangle: Rounded Corners 47">
            <a:extLst>
              <a:ext uri="{FF2B5EF4-FFF2-40B4-BE49-F238E27FC236}">
                <a16:creationId xmlns:a16="http://schemas.microsoft.com/office/drawing/2014/main" id="{47DD11A3-58EB-4773-BC54-9B8ED8FC8697}"/>
              </a:ext>
            </a:extLst>
          </p:cNvPr>
          <p:cNvSpPr>
            <a:spLocks noGrp="1"/>
          </p:cNvSpPr>
          <p:nvPr/>
        </p:nvSpPr>
        <p:spPr>
          <a:xfrm>
            <a:off x="723900" y="9096375"/>
            <a:ext cx="914400" cy="838200"/>
          </a:xfrm>
          <a:prstGeom prst="roundRect">
            <a:avLst>
              <a:gd name="adj" fmla="val 7955"/>
            </a:avLst>
          </a:prstGeom>
          <a:solidFill>
            <a:srgbClr val="FFFFFF"/>
          </a:solidFill>
          <a:ln w="9525">
            <a:solidFill>
              <a:srgbClr val="DED5C7"/>
            </a:solidFill>
            <a:prstDash val="solid"/>
          </a:ln>
        </p:spPr>
        <p:txBody>
          <a:bodyPr/>
          <a:lstStyle/>
          <a:p>
            <a:endParaRPr lang="en-GB"/>
          </a:p>
        </p:txBody>
      </p:sp>
      <p:sp>
        <p:nvSpPr>
          <p:cNvPr id="49" name="Rectangle 48">
            <a:extLst>
              <a:ext uri="{FF2B5EF4-FFF2-40B4-BE49-F238E27FC236}">
                <a16:creationId xmlns:a16="http://schemas.microsoft.com/office/drawing/2014/main" id="{1A05F554-7A71-4231-874B-ECF884593CB8}"/>
              </a:ext>
            </a:extLst>
          </p:cNvPr>
          <p:cNvSpPr>
            <a:spLocks noGrp="1"/>
          </p:cNvSpPr>
          <p:nvPr/>
        </p:nvSpPr>
        <p:spPr>
          <a:xfrm>
            <a:off x="857250" y="9210675"/>
            <a:ext cx="647700" cy="323850"/>
          </a:xfrm>
          <a:prstGeom prst="rect">
            <a:avLst/>
          </a:prstGeom>
          <a:noFill/>
          <a:ln w="0">
            <a:noFill/>
            <a:prstDash val="solid"/>
          </a:ln>
        </p:spPr>
        <p:txBody>
          <a:bodyPr lIns="0" tIns="0" rIns="0" bIns="0" anchor="t"/>
          <a:lstStyle/>
          <a:p>
            <a:pPr algn="ctr">
              <a:defRPr sz="2250" b="1">
                <a:solidFill>
                  <a:srgbClr val="0875BE"/>
                </a:solidFill>
                <a:latin typeface="Aptos"/>
                <a:ea typeface="Aptos"/>
                <a:cs typeface="Aptos"/>
              </a:defRPr>
            </a:pPr>
            <a:r>
              <a:rPr sz="2250" b="1">
                <a:solidFill>
                  <a:srgbClr val="0875BE"/>
                </a:solidFill>
                <a:latin typeface="Aptos"/>
                <a:ea typeface="Aptos"/>
                <a:cs typeface="Aptos"/>
              </a:rPr>
              <a:t>156</a:t>
            </a:r>
          </a:p>
        </p:txBody>
      </p:sp>
      <p:sp>
        <p:nvSpPr>
          <p:cNvPr id="50" name="Rectangle 49">
            <a:extLst>
              <a:ext uri="{FF2B5EF4-FFF2-40B4-BE49-F238E27FC236}">
                <a16:creationId xmlns:a16="http://schemas.microsoft.com/office/drawing/2014/main" id="{49D4999F-F89F-49B7-BBCF-0C80AA7BDEF8}"/>
              </a:ext>
            </a:extLst>
          </p:cNvPr>
          <p:cNvSpPr>
            <a:spLocks noGrp="1"/>
          </p:cNvSpPr>
          <p:nvPr/>
        </p:nvSpPr>
        <p:spPr>
          <a:xfrm>
            <a:off x="857250" y="9591675"/>
            <a:ext cx="64770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catalogue items</a:t>
            </a:r>
          </a:p>
        </p:txBody>
      </p:sp>
      <p:sp>
        <p:nvSpPr>
          <p:cNvPr id="51" name="Rectangle: Rounded Corners 50">
            <a:extLst>
              <a:ext uri="{FF2B5EF4-FFF2-40B4-BE49-F238E27FC236}">
                <a16:creationId xmlns:a16="http://schemas.microsoft.com/office/drawing/2014/main" id="{D147DF42-70C3-41CB-861C-52D47A3276AE}"/>
              </a:ext>
            </a:extLst>
          </p:cNvPr>
          <p:cNvSpPr>
            <a:spLocks noGrp="1"/>
          </p:cNvSpPr>
          <p:nvPr/>
        </p:nvSpPr>
        <p:spPr>
          <a:xfrm>
            <a:off x="1752600" y="9096375"/>
            <a:ext cx="914400" cy="838200"/>
          </a:xfrm>
          <a:prstGeom prst="roundRect">
            <a:avLst>
              <a:gd name="adj" fmla="val 7955"/>
            </a:avLst>
          </a:prstGeom>
          <a:solidFill>
            <a:srgbClr val="FFFFFF"/>
          </a:solidFill>
          <a:ln w="9525">
            <a:solidFill>
              <a:srgbClr val="DED5C7"/>
            </a:solidFill>
            <a:prstDash val="solid"/>
          </a:ln>
        </p:spPr>
        <p:txBody>
          <a:bodyPr/>
          <a:lstStyle/>
          <a:p>
            <a:endParaRPr lang="en-GB"/>
          </a:p>
        </p:txBody>
      </p:sp>
      <p:sp>
        <p:nvSpPr>
          <p:cNvPr id="52" name="Rectangle 51">
            <a:extLst>
              <a:ext uri="{FF2B5EF4-FFF2-40B4-BE49-F238E27FC236}">
                <a16:creationId xmlns:a16="http://schemas.microsoft.com/office/drawing/2014/main" id="{55CF7B9E-0D6D-421D-AC9B-A2F681B24129}"/>
              </a:ext>
            </a:extLst>
          </p:cNvPr>
          <p:cNvSpPr>
            <a:spLocks noGrp="1"/>
          </p:cNvSpPr>
          <p:nvPr/>
        </p:nvSpPr>
        <p:spPr>
          <a:xfrm>
            <a:off x="1885950" y="9210675"/>
            <a:ext cx="647700" cy="323850"/>
          </a:xfrm>
          <a:prstGeom prst="rect">
            <a:avLst/>
          </a:prstGeom>
          <a:noFill/>
          <a:ln w="0">
            <a:noFill/>
            <a:prstDash val="solid"/>
          </a:ln>
        </p:spPr>
        <p:txBody>
          <a:bodyPr lIns="0" tIns="0" rIns="0" bIns="0" anchor="t"/>
          <a:lstStyle/>
          <a:p>
            <a:pPr algn="ctr">
              <a:defRPr sz="2250" b="1">
                <a:solidFill>
                  <a:srgbClr val="C51F5D"/>
                </a:solidFill>
                <a:latin typeface="Aptos"/>
                <a:ea typeface="Aptos"/>
                <a:cs typeface="Aptos"/>
              </a:defRPr>
            </a:pPr>
            <a:r>
              <a:rPr sz="2250" b="1">
                <a:solidFill>
                  <a:srgbClr val="C51F5D"/>
                </a:solidFill>
                <a:latin typeface="Aptos"/>
                <a:ea typeface="Aptos"/>
                <a:cs typeface="Aptos"/>
              </a:rPr>
              <a:t>51</a:t>
            </a:r>
          </a:p>
        </p:txBody>
      </p:sp>
      <p:sp>
        <p:nvSpPr>
          <p:cNvPr id="53" name="Rectangle 52">
            <a:extLst>
              <a:ext uri="{FF2B5EF4-FFF2-40B4-BE49-F238E27FC236}">
                <a16:creationId xmlns:a16="http://schemas.microsoft.com/office/drawing/2014/main" id="{9F20324C-1DA8-4E01-B446-C2CEE1239609}"/>
              </a:ext>
            </a:extLst>
          </p:cNvPr>
          <p:cNvSpPr>
            <a:spLocks noGrp="1"/>
          </p:cNvSpPr>
          <p:nvPr/>
        </p:nvSpPr>
        <p:spPr>
          <a:xfrm>
            <a:off x="1885950" y="9591675"/>
            <a:ext cx="64770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sale items</a:t>
            </a:r>
          </a:p>
        </p:txBody>
      </p:sp>
      <p:sp>
        <p:nvSpPr>
          <p:cNvPr id="54" name="Rectangle: Rounded Corners 53">
            <a:extLst>
              <a:ext uri="{FF2B5EF4-FFF2-40B4-BE49-F238E27FC236}">
                <a16:creationId xmlns:a16="http://schemas.microsoft.com/office/drawing/2014/main" id="{550654E2-96CD-45EE-80E4-BAE7BEF6C300}"/>
              </a:ext>
            </a:extLst>
          </p:cNvPr>
          <p:cNvSpPr>
            <a:spLocks noGrp="1"/>
          </p:cNvSpPr>
          <p:nvPr/>
        </p:nvSpPr>
        <p:spPr>
          <a:xfrm>
            <a:off x="2781300" y="9096375"/>
            <a:ext cx="914400" cy="838200"/>
          </a:xfrm>
          <a:prstGeom prst="roundRect">
            <a:avLst>
              <a:gd name="adj" fmla="val 7955"/>
            </a:avLst>
          </a:prstGeom>
          <a:solidFill>
            <a:srgbClr val="FFFFFF"/>
          </a:solidFill>
          <a:ln w="9525">
            <a:solidFill>
              <a:srgbClr val="DED5C7"/>
            </a:solidFill>
            <a:prstDash val="solid"/>
          </a:ln>
        </p:spPr>
        <p:txBody>
          <a:bodyPr/>
          <a:lstStyle/>
          <a:p>
            <a:endParaRPr lang="en-GB"/>
          </a:p>
        </p:txBody>
      </p:sp>
      <p:sp>
        <p:nvSpPr>
          <p:cNvPr id="55" name="Rectangle 54">
            <a:extLst>
              <a:ext uri="{FF2B5EF4-FFF2-40B4-BE49-F238E27FC236}">
                <a16:creationId xmlns:a16="http://schemas.microsoft.com/office/drawing/2014/main" id="{B000FA76-3FBD-4016-8287-E682B4B2AC99}"/>
              </a:ext>
            </a:extLst>
          </p:cNvPr>
          <p:cNvSpPr>
            <a:spLocks noGrp="1"/>
          </p:cNvSpPr>
          <p:nvPr/>
        </p:nvSpPr>
        <p:spPr>
          <a:xfrm>
            <a:off x="2914650" y="9210675"/>
            <a:ext cx="647700" cy="323850"/>
          </a:xfrm>
          <a:prstGeom prst="rect">
            <a:avLst/>
          </a:prstGeom>
          <a:noFill/>
          <a:ln w="0">
            <a:noFill/>
            <a:prstDash val="solid"/>
          </a:ln>
        </p:spPr>
        <p:txBody>
          <a:bodyPr lIns="0" tIns="0" rIns="0" bIns="0" anchor="t"/>
          <a:lstStyle/>
          <a:p>
            <a:pPr algn="ctr">
              <a:defRPr sz="2250" b="1">
                <a:solidFill>
                  <a:srgbClr val="087F72"/>
                </a:solidFill>
                <a:latin typeface="Aptos"/>
                <a:ea typeface="Aptos"/>
                <a:cs typeface="Aptos"/>
              </a:defRPr>
            </a:pPr>
            <a:r>
              <a:rPr sz="2250" b="1">
                <a:solidFill>
                  <a:srgbClr val="087F72"/>
                </a:solidFill>
                <a:latin typeface="Aptos"/>
                <a:ea typeface="Aptos"/>
                <a:cs typeface="Aptos"/>
              </a:rPr>
              <a:t>8</a:t>
            </a:r>
          </a:p>
        </p:txBody>
      </p:sp>
      <p:sp>
        <p:nvSpPr>
          <p:cNvPr id="56" name="Rectangle 55">
            <a:extLst>
              <a:ext uri="{FF2B5EF4-FFF2-40B4-BE49-F238E27FC236}">
                <a16:creationId xmlns:a16="http://schemas.microsoft.com/office/drawing/2014/main" id="{551401A6-67AB-4243-8B73-20D59F1A6E35}"/>
              </a:ext>
            </a:extLst>
          </p:cNvPr>
          <p:cNvSpPr>
            <a:spLocks noGrp="1"/>
          </p:cNvSpPr>
          <p:nvPr/>
        </p:nvSpPr>
        <p:spPr>
          <a:xfrm>
            <a:off x="2914650" y="9591675"/>
            <a:ext cx="64770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orders</a:t>
            </a:r>
          </a:p>
        </p:txBody>
      </p:sp>
      <p:sp>
        <p:nvSpPr>
          <p:cNvPr id="57" name="Rectangle: Rounded Corners 56">
            <a:extLst>
              <a:ext uri="{FF2B5EF4-FFF2-40B4-BE49-F238E27FC236}">
                <a16:creationId xmlns:a16="http://schemas.microsoft.com/office/drawing/2014/main" id="{39699FD5-DFF7-4C00-A37C-2DD5488B8502}"/>
              </a:ext>
            </a:extLst>
          </p:cNvPr>
          <p:cNvSpPr>
            <a:spLocks noGrp="1"/>
          </p:cNvSpPr>
          <p:nvPr/>
        </p:nvSpPr>
        <p:spPr>
          <a:xfrm>
            <a:off x="3810000" y="9096375"/>
            <a:ext cx="914400" cy="838200"/>
          </a:xfrm>
          <a:prstGeom prst="roundRect">
            <a:avLst>
              <a:gd name="adj" fmla="val 7955"/>
            </a:avLst>
          </a:prstGeom>
          <a:solidFill>
            <a:srgbClr val="FFFFFF"/>
          </a:solidFill>
          <a:ln w="9525">
            <a:solidFill>
              <a:srgbClr val="DED5C7"/>
            </a:solidFill>
            <a:prstDash val="solid"/>
          </a:ln>
        </p:spPr>
        <p:txBody>
          <a:bodyPr/>
          <a:lstStyle/>
          <a:p>
            <a:endParaRPr lang="en-GB"/>
          </a:p>
        </p:txBody>
      </p:sp>
      <p:sp>
        <p:nvSpPr>
          <p:cNvPr id="58" name="Rectangle 57">
            <a:extLst>
              <a:ext uri="{FF2B5EF4-FFF2-40B4-BE49-F238E27FC236}">
                <a16:creationId xmlns:a16="http://schemas.microsoft.com/office/drawing/2014/main" id="{55AE8563-E88E-4BBA-8DAF-80755235CA5F}"/>
              </a:ext>
            </a:extLst>
          </p:cNvPr>
          <p:cNvSpPr>
            <a:spLocks noGrp="1"/>
          </p:cNvSpPr>
          <p:nvPr/>
        </p:nvSpPr>
        <p:spPr>
          <a:xfrm>
            <a:off x="3943350" y="9210675"/>
            <a:ext cx="647700" cy="323850"/>
          </a:xfrm>
          <a:prstGeom prst="rect">
            <a:avLst/>
          </a:prstGeom>
          <a:noFill/>
          <a:ln w="0">
            <a:noFill/>
            <a:prstDash val="solid"/>
          </a:ln>
        </p:spPr>
        <p:txBody>
          <a:bodyPr lIns="0" tIns="0" rIns="0" bIns="0" anchor="t"/>
          <a:lstStyle/>
          <a:p>
            <a:pPr algn="ctr">
              <a:defRPr sz="2250" b="1">
                <a:solidFill>
                  <a:srgbClr val="D7A82F"/>
                </a:solidFill>
                <a:latin typeface="Aptos"/>
                <a:ea typeface="Aptos"/>
                <a:cs typeface="Aptos"/>
              </a:defRPr>
            </a:pPr>
            <a:r>
              <a:rPr sz="2250" b="1">
                <a:solidFill>
                  <a:srgbClr val="D7A82F"/>
                </a:solidFill>
                <a:latin typeface="Aptos"/>
                <a:ea typeface="Aptos"/>
                <a:cs typeface="Aptos"/>
              </a:rPr>
              <a:t>1.2k</a:t>
            </a:r>
          </a:p>
        </p:txBody>
      </p:sp>
      <p:sp>
        <p:nvSpPr>
          <p:cNvPr id="59" name="Rectangle 58">
            <a:extLst>
              <a:ext uri="{FF2B5EF4-FFF2-40B4-BE49-F238E27FC236}">
                <a16:creationId xmlns:a16="http://schemas.microsoft.com/office/drawing/2014/main" id="{04A25A3F-6220-4135-839C-ED812F9A8E63}"/>
              </a:ext>
            </a:extLst>
          </p:cNvPr>
          <p:cNvSpPr>
            <a:spLocks noGrp="1"/>
          </p:cNvSpPr>
          <p:nvPr/>
        </p:nvSpPr>
        <p:spPr>
          <a:xfrm>
            <a:off x="3943350" y="9591675"/>
            <a:ext cx="647700" cy="361950"/>
          </a:xfrm>
          <a:prstGeom prst="rect">
            <a:avLst/>
          </a:prstGeom>
          <a:noFill/>
          <a:ln w="0">
            <a:noFill/>
            <a:prstDash val="solid"/>
          </a:ln>
        </p:spPr>
        <p:txBody>
          <a:bodyPr lIns="0" tIns="0" rIns="0" bIns="0" anchor="t"/>
          <a:lstStyle/>
          <a:p>
            <a:pPr algn="ctr">
              <a:defRPr sz="1125" b="0">
                <a:solidFill>
                  <a:srgbClr val="5F6267"/>
                </a:solidFill>
                <a:latin typeface="Aptos"/>
                <a:ea typeface="Aptos"/>
                <a:cs typeface="Aptos"/>
              </a:defRPr>
            </a:pPr>
            <a:r>
              <a:rPr sz="1125" b="0">
                <a:solidFill>
                  <a:srgbClr val="5F6267"/>
                </a:solidFill>
                <a:latin typeface="Aptos"/>
                <a:ea typeface="Aptos"/>
                <a:cs typeface="Aptos"/>
              </a:rPr>
              <a:t>revenue</a:t>
            </a:r>
          </a:p>
        </p:txBody>
      </p:sp>
      <p:sp>
        <p:nvSpPr>
          <p:cNvPr id="60" name="Rectangle 59">
            <a:extLst>
              <a:ext uri="{FF2B5EF4-FFF2-40B4-BE49-F238E27FC236}">
                <a16:creationId xmlns:a16="http://schemas.microsoft.com/office/drawing/2014/main" id="{0D734F2B-EE3B-4027-97EE-04E7289D668B}"/>
              </a:ext>
            </a:extLst>
          </p:cNvPr>
          <p:cNvSpPr>
            <a:spLocks noGrp="1"/>
          </p:cNvSpPr>
          <p:nvPr/>
        </p:nvSpPr>
        <p:spPr>
          <a:xfrm>
            <a:off x="723900" y="10134600"/>
            <a:ext cx="4114800" cy="495300"/>
          </a:xfrm>
          <a:prstGeom prst="rect">
            <a:avLst/>
          </a:prstGeom>
          <a:noFill/>
          <a:ln w="0">
            <a:noFill/>
            <a:prstDash val="solid"/>
          </a:ln>
        </p:spPr>
        <p:txBody>
          <a:bodyPr lIns="0" tIns="0" rIns="0" bIns="0" anchor="t"/>
          <a:lstStyle/>
          <a:p>
            <a:pPr algn="l">
              <a:defRPr sz="1163" b="0">
                <a:solidFill>
                  <a:srgbClr val="121212"/>
                </a:solidFill>
                <a:latin typeface="Aptos"/>
                <a:ea typeface="Aptos"/>
                <a:cs typeface="Aptos"/>
              </a:defRPr>
            </a:pPr>
            <a:r>
              <a:rPr sz="1163" b="0">
                <a:solidFill>
                  <a:srgbClr val="121212"/>
                </a:solidFill>
                <a:latin typeface="Aptos"/>
                <a:ea typeface="Aptos"/>
                <a:cs typeface="Aptos"/>
              </a:rPr>
              <a:t>The submitted build contains curated categories, multi-image galleries, size-specific stock, checkout validation, admin upload and recommendation logic. The project can be shown live, not only explained.</a:t>
            </a:r>
          </a:p>
        </p:txBody>
      </p:sp>
      <p:sp>
        <p:nvSpPr>
          <p:cNvPr id="61" name="Rectangle: Rounded Corners 60">
            <a:extLst>
              <a:ext uri="{FF2B5EF4-FFF2-40B4-BE49-F238E27FC236}">
                <a16:creationId xmlns:a16="http://schemas.microsoft.com/office/drawing/2014/main" id="{2B4D2225-8D38-4C6E-8A97-805BCB7370B3}"/>
              </a:ext>
            </a:extLst>
          </p:cNvPr>
          <p:cNvSpPr>
            <a:spLocks noGrp="1"/>
          </p:cNvSpPr>
          <p:nvPr/>
        </p:nvSpPr>
        <p:spPr>
          <a:xfrm>
            <a:off x="495300" y="11049000"/>
            <a:ext cx="4572000" cy="4810125"/>
          </a:xfrm>
          <a:prstGeom prst="roundRect">
            <a:avLst>
              <a:gd name="adj" fmla="val 1667"/>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62" name="Rectangle: Rounded Corners 61">
            <a:extLst>
              <a:ext uri="{FF2B5EF4-FFF2-40B4-BE49-F238E27FC236}">
                <a16:creationId xmlns:a16="http://schemas.microsoft.com/office/drawing/2014/main" id="{CE19B0DA-8731-46DD-B23C-82EABC44CEF0}"/>
              </a:ext>
            </a:extLst>
          </p:cNvPr>
          <p:cNvSpPr>
            <a:spLocks noGrp="1"/>
          </p:cNvSpPr>
          <p:nvPr/>
        </p:nvSpPr>
        <p:spPr>
          <a:xfrm>
            <a:off x="723900" y="11287125"/>
            <a:ext cx="304800" cy="304800"/>
          </a:xfrm>
          <a:prstGeom prst="roundRect">
            <a:avLst>
              <a:gd name="adj" fmla="val 50000"/>
            </a:avLst>
          </a:prstGeom>
          <a:solidFill>
            <a:srgbClr val="C51F5D"/>
          </a:solidFill>
          <a:ln w="0">
            <a:noFill/>
            <a:prstDash val="solid"/>
          </a:ln>
        </p:spPr>
        <p:txBody>
          <a:bodyPr/>
          <a:lstStyle/>
          <a:p>
            <a:endParaRPr lang="en-GB"/>
          </a:p>
        </p:txBody>
      </p:sp>
      <p:sp>
        <p:nvSpPr>
          <p:cNvPr id="63" name="Rectangle 62">
            <a:extLst>
              <a:ext uri="{FF2B5EF4-FFF2-40B4-BE49-F238E27FC236}">
                <a16:creationId xmlns:a16="http://schemas.microsoft.com/office/drawing/2014/main" id="{3D0B8DC1-4902-4242-86E2-5F317AE1E39A}"/>
              </a:ext>
            </a:extLst>
          </p:cNvPr>
          <p:cNvSpPr>
            <a:spLocks noGrp="1"/>
          </p:cNvSpPr>
          <p:nvPr/>
        </p:nvSpPr>
        <p:spPr>
          <a:xfrm>
            <a:off x="723900" y="1133475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3</a:t>
            </a:r>
          </a:p>
        </p:txBody>
      </p:sp>
      <p:sp>
        <p:nvSpPr>
          <p:cNvPr id="64" name="Rectangle 63">
            <a:extLst>
              <a:ext uri="{FF2B5EF4-FFF2-40B4-BE49-F238E27FC236}">
                <a16:creationId xmlns:a16="http://schemas.microsoft.com/office/drawing/2014/main" id="{C5313DBD-55F7-476A-BF70-981809B2A1B3}"/>
              </a:ext>
            </a:extLst>
          </p:cNvPr>
          <p:cNvSpPr>
            <a:spLocks noGrp="1"/>
          </p:cNvSpPr>
          <p:nvPr/>
        </p:nvSpPr>
        <p:spPr>
          <a:xfrm>
            <a:off x="1143000" y="1127760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Customer Storefront</a:t>
            </a:r>
          </a:p>
        </p:txBody>
      </p:sp>
      <p:sp>
        <p:nvSpPr>
          <p:cNvPr id="65" name="Straight Connector 64">
            <a:extLst>
              <a:ext uri="{FF2B5EF4-FFF2-40B4-BE49-F238E27FC236}">
                <a16:creationId xmlns:a16="http://schemas.microsoft.com/office/drawing/2014/main" id="{D373948A-466F-46CD-9769-67E6912E43EF}"/>
              </a:ext>
            </a:extLst>
          </p:cNvPr>
          <p:cNvSpPr>
            <a:spLocks noGrp="1"/>
          </p:cNvSpPr>
          <p:nvPr/>
        </p:nvSpPr>
        <p:spPr>
          <a:xfrm>
            <a:off x="723900" y="11687175"/>
            <a:ext cx="4114800" cy="0"/>
          </a:xfrm>
          <a:prstGeom prst="line">
            <a:avLst/>
          </a:prstGeom>
          <a:noFill/>
          <a:ln w="11430">
            <a:solidFill>
              <a:srgbClr val="DED5C7"/>
            </a:solidFill>
            <a:prstDash val="solid"/>
          </a:ln>
        </p:spPr>
        <p:txBody>
          <a:bodyPr/>
          <a:lstStyle/>
          <a:p>
            <a:endParaRPr lang="en-GB"/>
          </a:p>
        </p:txBody>
      </p:sp>
      <p:pic>
        <p:nvPicPr>
          <p:cNvPr id="228" name="Picture 227"/>
          <p:cNvPicPr>
            <a:picLocks noChangeAspect="1"/>
          </p:cNvPicPr>
          <p:nvPr/>
        </p:nvPicPr>
        <p:blipFill>
          <a:blip r:embed="rId12"/>
          <a:srcRect t="12121" b="12121"/>
          <a:stretch>
            <a:fillRect/>
          </a:stretch>
        </p:blipFill>
        <p:spPr>
          <a:xfrm>
            <a:off x="723900" y="11858625"/>
            <a:ext cx="4114800" cy="2381250"/>
          </a:xfrm>
          <a:prstGeom prst="roundRect">
            <a:avLst>
              <a:gd name="adj" fmla="val 2400"/>
            </a:avLst>
          </a:prstGeom>
        </p:spPr>
      </p:pic>
      <p:sp>
        <p:nvSpPr>
          <p:cNvPr id="67" name="Rectangle 66">
            <a:extLst>
              <a:ext uri="{FF2B5EF4-FFF2-40B4-BE49-F238E27FC236}">
                <a16:creationId xmlns:a16="http://schemas.microsoft.com/office/drawing/2014/main" id="{B99DF316-3A65-4152-9196-BB5B8491EA5C}"/>
              </a:ext>
            </a:extLst>
          </p:cNvPr>
          <p:cNvSpPr>
            <a:spLocks noGrp="1"/>
          </p:cNvSpPr>
          <p:nvPr/>
        </p:nvSpPr>
        <p:spPr>
          <a:xfrm>
            <a:off x="723900" y="14401800"/>
            <a:ext cx="4114800" cy="1162050"/>
          </a:xfrm>
          <a:prstGeom prst="rect">
            <a:avLst/>
          </a:prstGeom>
          <a:noFill/>
          <a:ln w="0">
            <a:noFill/>
            <a:prstDash val="solid"/>
          </a:ln>
        </p:spPr>
        <p:txBody>
          <a:bodyPr lIns="0" tIns="0" rIns="0" bIns="0" anchor="t"/>
          <a:lstStyle/>
          <a:p>
            <a:pPr algn="l">
              <a:defRPr sz="1163" b="0">
                <a:solidFill>
                  <a:srgbClr val="121212"/>
                </a:solidFill>
                <a:latin typeface="Aptos"/>
                <a:ea typeface="Aptos"/>
                <a:cs typeface="Aptos"/>
              </a:defRPr>
            </a:pPr>
            <a:r>
              <a:rPr sz="1163" b="0">
                <a:solidFill>
                  <a:srgbClr val="121212"/>
                </a:solidFill>
                <a:latin typeface="Aptos"/>
                <a:ea typeface="Aptos"/>
                <a:cs typeface="Aptos"/>
              </a:rPr>
              <a:t>The customer side is built for browsing and decision-making: category navigation, search, filters, wishlist, product detail pages, gallery thumbnails, size selection, basket and checkout. Product names, prices, ratings and images come from the data model, which keeps the interface consistent with the admin side.</a:t>
            </a:r>
          </a:p>
        </p:txBody>
      </p:sp>
      <p:sp>
        <p:nvSpPr>
          <p:cNvPr id="68" name="Rectangle: Rounded Corners 67">
            <a:extLst>
              <a:ext uri="{FF2B5EF4-FFF2-40B4-BE49-F238E27FC236}">
                <a16:creationId xmlns:a16="http://schemas.microsoft.com/office/drawing/2014/main" id="{89AEB2D3-AB0E-4459-8F68-EE1641B5246B}"/>
              </a:ext>
            </a:extLst>
          </p:cNvPr>
          <p:cNvSpPr>
            <a:spLocks noGrp="1"/>
          </p:cNvSpPr>
          <p:nvPr/>
        </p:nvSpPr>
        <p:spPr>
          <a:xfrm>
            <a:off x="5334000" y="5429250"/>
            <a:ext cx="4572000" cy="3905250"/>
          </a:xfrm>
          <a:prstGeom prst="roundRect">
            <a:avLst>
              <a:gd name="adj" fmla="val 1951"/>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69" name="Rectangle: Rounded Corners 68">
            <a:extLst>
              <a:ext uri="{FF2B5EF4-FFF2-40B4-BE49-F238E27FC236}">
                <a16:creationId xmlns:a16="http://schemas.microsoft.com/office/drawing/2014/main" id="{229896DD-DA24-4732-8C54-492CD0A64C2D}"/>
              </a:ext>
            </a:extLst>
          </p:cNvPr>
          <p:cNvSpPr>
            <a:spLocks noGrp="1"/>
          </p:cNvSpPr>
          <p:nvPr/>
        </p:nvSpPr>
        <p:spPr>
          <a:xfrm>
            <a:off x="5562600" y="5667375"/>
            <a:ext cx="304800" cy="304800"/>
          </a:xfrm>
          <a:prstGeom prst="roundRect">
            <a:avLst>
              <a:gd name="adj" fmla="val 50000"/>
            </a:avLst>
          </a:prstGeom>
          <a:solidFill>
            <a:srgbClr val="2F7D4C"/>
          </a:solidFill>
          <a:ln w="0">
            <a:noFill/>
            <a:prstDash val="solid"/>
          </a:ln>
        </p:spPr>
        <p:txBody>
          <a:bodyPr/>
          <a:lstStyle/>
          <a:p>
            <a:endParaRPr lang="en-GB"/>
          </a:p>
        </p:txBody>
      </p:sp>
      <p:sp>
        <p:nvSpPr>
          <p:cNvPr id="70" name="Rectangle 69">
            <a:extLst>
              <a:ext uri="{FF2B5EF4-FFF2-40B4-BE49-F238E27FC236}">
                <a16:creationId xmlns:a16="http://schemas.microsoft.com/office/drawing/2014/main" id="{A2B30EBB-6DF0-4378-AB1B-11546B2170A8}"/>
              </a:ext>
            </a:extLst>
          </p:cNvPr>
          <p:cNvSpPr>
            <a:spLocks noGrp="1"/>
          </p:cNvSpPr>
          <p:nvPr/>
        </p:nvSpPr>
        <p:spPr>
          <a:xfrm>
            <a:off x="5562600" y="571500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4</a:t>
            </a:r>
          </a:p>
        </p:txBody>
      </p:sp>
      <p:sp>
        <p:nvSpPr>
          <p:cNvPr id="71" name="Rectangle 70">
            <a:extLst>
              <a:ext uri="{FF2B5EF4-FFF2-40B4-BE49-F238E27FC236}">
                <a16:creationId xmlns:a16="http://schemas.microsoft.com/office/drawing/2014/main" id="{BB7D13DC-8FAE-4D3E-B58A-8D80589510DC}"/>
              </a:ext>
            </a:extLst>
          </p:cNvPr>
          <p:cNvSpPr>
            <a:spLocks noGrp="1"/>
          </p:cNvSpPr>
          <p:nvPr/>
        </p:nvSpPr>
        <p:spPr>
          <a:xfrm>
            <a:off x="5981700" y="565785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System Architecture</a:t>
            </a:r>
          </a:p>
        </p:txBody>
      </p:sp>
      <p:sp>
        <p:nvSpPr>
          <p:cNvPr id="72" name="Straight Connector 71">
            <a:extLst>
              <a:ext uri="{FF2B5EF4-FFF2-40B4-BE49-F238E27FC236}">
                <a16:creationId xmlns:a16="http://schemas.microsoft.com/office/drawing/2014/main" id="{D23BEA0C-39D3-45D7-9CEE-D56AF80803E9}"/>
              </a:ext>
            </a:extLst>
          </p:cNvPr>
          <p:cNvSpPr>
            <a:spLocks noGrp="1"/>
          </p:cNvSpPr>
          <p:nvPr/>
        </p:nvSpPr>
        <p:spPr>
          <a:xfrm>
            <a:off x="5562600" y="6067425"/>
            <a:ext cx="4114800" cy="0"/>
          </a:xfrm>
          <a:prstGeom prst="line">
            <a:avLst/>
          </a:prstGeom>
          <a:noFill/>
          <a:ln w="11430">
            <a:solidFill>
              <a:srgbClr val="DED5C7"/>
            </a:solidFill>
            <a:prstDash val="solid"/>
          </a:ln>
        </p:spPr>
        <p:txBody>
          <a:bodyPr/>
          <a:lstStyle/>
          <a:p>
            <a:endParaRPr lang="en-GB"/>
          </a:p>
        </p:txBody>
      </p:sp>
      <p:sp>
        <p:nvSpPr>
          <p:cNvPr id="73" name="Rectangle: Rounded Corners 72">
            <a:extLst>
              <a:ext uri="{FF2B5EF4-FFF2-40B4-BE49-F238E27FC236}">
                <a16:creationId xmlns:a16="http://schemas.microsoft.com/office/drawing/2014/main" id="{56CCD0BB-3048-4EC5-91C6-25583B5A2E2D}"/>
              </a:ext>
            </a:extLst>
          </p:cNvPr>
          <p:cNvSpPr>
            <a:spLocks noGrp="1"/>
          </p:cNvSpPr>
          <p:nvPr/>
        </p:nvSpPr>
        <p:spPr>
          <a:xfrm>
            <a:off x="5657850" y="6324600"/>
            <a:ext cx="1200150" cy="781050"/>
          </a:xfrm>
          <a:prstGeom prst="roundRect">
            <a:avLst>
              <a:gd name="adj" fmla="val 9756"/>
            </a:avLst>
          </a:prstGeom>
          <a:solidFill>
            <a:srgbClr val="E7F2FF"/>
          </a:solidFill>
          <a:ln w="9525">
            <a:solidFill>
              <a:srgbClr val="DED5C7"/>
            </a:solidFill>
            <a:prstDash val="solid"/>
          </a:ln>
        </p:spPr>
        <p:txBody>
          <a:bodyPr/>
          <a:lstStyle/>
          <a:p>
            <a:endParaRPr lang="en-GB"/>
          </a:p>
        </p:txBody>
      </p:sp>
      <p:sp>
        <p:nvSpPr>
          <p:cNvPr id="74" name="Rectangle: Rounded Corners 73">
            <a:extLst>
              <a:ext uri="{FF2B5EF4-FFF2-40B4-BE49-F238E27FC236}">
                <a16:creationId xmlns:a16="http://schemas.microsoft.com/office/drawing/2014/main" id="{8DE0FD15-9F69-4CC5-B983-FA25EA207815}"/>
              </a:ext>
            </a:extLst>
          </p:cNvPr>
          <p:cNvSpPr>
            <a:spLocks noGrp="1"/>
          </p:cNvSpPr>
          <p:nvPr/>
        </p:nvSpPr>
        <p:spPr>
          <a:xfrm>
            <a:off x="5657850" y="6324600"/>
            <a:ext cx="47625" cy="781050"/>
          </a:xfrm>
          <a:prstGeom prst="roundRect">
            <a:avLst>
              <a:gd name="adj" fmla="val 40000"/>
            </a:avLst>
          </a:prstGeom>
          <a:solidFill>
            <a:srgbClr val="0875BE"/>
          </a:solidFill>
          <a:ln w="0">
            <a:noFill/>
            <a:prstDash val="solid"/>
          </a:ln>
        </p:spPr>
        <p:txBody>
          <a:bodyPr/>
          <a:lstStyle/>
          <a:p>
            <a:endParaRPr lang="en-GB"/>
          </a:p>
        </p:txBody>
      </p:sp>
      <p:sp>
        <p:nvSpPr>
          <p:cNvPr id="75" name="Rectangle 74">
            <a:extLst>
              <a:ext uri="{FF2B5EF4-FFF2-40B4-BE49-F238E27FC236}">
                <a16:creationId xmlns:a16="http://schemas.microsoft.com/office/drawing/2014/main" id="{8EA7D63A-FFDF-4AA1-BE73-2E866CBEB0D0}"/>
              </a:ext>
            </a:extLst>
          </p:cNvPr>
          <p:cNvSpPr>
            <a:spLocks noGrp="1"/>
          </p:cNvSpPr>
          <p:nvPr/>
        </p:nvSpPr>
        <p:spPr>
          <a:xfrm>
            <a:off x="5829300" y="6448425"/>
            <a:ext cx="91440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React Store</a:t>
            </a:r>
          </a:p>
        </p:txBody>
      </p:sp>
      <p:sp>
        <p:nvSpPr>
          <p:cNvPr id="76" name="Rectangle 75">
            <a:extLst>
              <a:ext uri="{FF2B5EF4-FFF2-40B4-BE49-F238E27FC236}">
                <a16:creationId xmlns:a16="http://schemas.microsoft.com/office/drawing/2014/main" id="{A047B97C-0CD7-4DEA-B46C-B5DBE2044F6B}"/>
              </a:ext>
            </a:extLst>
          </p:cNvPr>
          <p:cNvSpPr>
            <a:spLocks noGrp="1"/>
          </p:cNvSpPr>
          <p:nvPr/>
        </p:nvSpPr>
        <p:spPr>
          <a:xfrm>
            <a:off x="5829300" y="6724650"/>
            <a:ext cx="91440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customer UI</a:t>
            </a:r>
          </a:p>
        </p:txBody>
      </p:sp>
      <p:sp>
        <p:nvSpPr>
          <p:cNvPr id="77" name="Rectangle: Rounded Corners 76">
            <a:extLst>
              <a:ext uri="{FF2B5EF4-FFF2-40B4-BE49-F238E27FC236}">
                <a16:creationId xmlns:a16="http://schemas.microsoft.com/office/drawing/2014/main" id="{0CD94B06-3C89-4AF7-8029-7E44267F1899}"/>
              </a:ext>
            </a:extLst>
          </p:cNvPr>
          <p:cNvSpPr>
            <a:spLocks noGrp="1"/>
          </p:cNvSpPr>
          <p:nvPr/>
        </p:nvSpPr>
        <p:spPr>
          <a:xfrm>
            <a:off x="5657850" y="7334250"/>
            <a:ext cx="1200150" cy="781050"/>
          </a:xfrm>
          <a:prstGeom prst="roundRect">
            <a:avLst>
              <a:gd name="adj" fmla="val 9756"/>
            </a:avLst>
          </a:prstGeom>
          <a:solidFill>
            <a:srgbClr val="DFF5F1"/>
          </a:solidFill>
          <a:ln w="9525">
            <a:solidFill>
              <a:srgbClr val="DED5C7"/>
            </a:solidFill>
            <a:prstDash val="solid"/>
          </a:ln>
        </p:spPr>
        <p:txBody>
          <a:bodyPr/>
          <a:lstStyle/>
          <a:p>
            <a:endParaRPr lang="en-GB"/>
          </a:p>
        </p:txBody>
      </p:sp>
      <p:sp>
        <p:nvSpPr>
          <p:cNvPr id="78" name="Rectangle: Rounded Corners 77">
            <a:extLst>
              <a:ext uri="{FF2B5EF4-FFF2-40B4-BE49-F238E27FC236}">
                <a16:creationId xmlns:a16="http://schemas.microsoft.com/office/drawing/2014/main" id="{5EBB7A74-BEFC-48A6-9885-84ED203E5E7E}"/>
              </a:ext>
            </a:extLst>
          </p:cNvPr>
          <p:cNvSpPr>
            <a:spLocks noGrp="1"/>
          </p:cNvSpPr>
          <p:nvPr/>
        </p:nvSpPr>
        <p:spPr>
          <a:xfrm>
            <a:off x="5657850" y="7334250"/>
            <a:ext cx="47625" cy="781050"/>
          </a:xfrm>
          <a:prstGeom prst="roundRect">
            <a:avLst>
              <a:gd name="adj" fmla="val 40000"/>
            </a:avLst>
          </a:prstGeom>
          <a:solidFill>
            <a:srgbClr val="087F72"/>
          </a:solidFill>
          <a:ln w="0">
            <a:noFill/>
            <a:prstDash val="solid"/>
          </a:ln>
        </p:spPr>
        <p:txBody>
          <a:bodyPr/>
          <a:lstStyle/>
          <a:p>
            <a:endParaRPr lang="en-GB"/>
          </a:p>
        </p:txBody>
      </p:sp>
      <p:sp>
        <p:nvSpPr>
          <p:cNvPr id="79" name="Rectangle 78">
            <a:extLst>
              <a:ext uri="{FF2B5EF4-FFF2-40B4-BE49-F238E27FC236}">
                <a16:creationId xmlns:a16="http://schemas.microsoft.com/office/drawing/2014/main" id="{8B88E24C-6A68-4DE7-8F35-313D0B26667A}"/>
              </a:ext>
            </a:extLst>
          </p:cNvPr>
          <p:cNvSpPr>
            <a:spLocks noGrp="1"/>
          </p:cNvSpPr>
          <p:nvPr/>
        </p:nvSpPr>
        <p:spPr>
          <a:xfrm>
            <a:off x="5829300" y="7458075"/>
            <a:ext cx="91440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React Admin</a:t>
            </a:r>
          </a:p>
        </p:txBody>
      </p:sp>
      <p:sp>
        <p:nvSpPr>
          <p:cNvPr id="80" name="Rectangle 79">
            <a:extLst>
              <a:ext uri="{FF2B5EF4-FFF2-40B4-BE49-F238E27FC236}">
                <a16:creationId xmlns:a16="http://schemas.microsoft.com/office/drawing/2014/main" id="{8D82B6AE-62EA-4090-86D4-4462AB089392}"/>
              </a:ext>
            </a:extLst>
          </p:cNvPr>
          <p:cNvSpPr>
            <a:spLocks noGrp="1"/>
          </p:cNvSpPr>
          <p:nvPr/>
        </p:nvSpPr>
        <p:spPr>
          <a:xfrm>
            <a:off x="5829300" y="7734300"/>
            <a:ext cx="91440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management UI</a:t>
            </a:r>
          </a:p>
        </p:txBody>
      </p:sp>
      <p:sp>
        <p:nvSpPr>
          <p:cNvPr id="81" name="Rectangle: Rounded Corners 80">
            <a:extLst>
              <a:ext uri="{FF2B5EF4-FFF2-40B4-BE49-F238E27FC236}">
                <a16:creationId xmlns:a16="http://schemas.microsoft.com/office/drawing/2014/main" id="{BDFCFCE4-A68A-41A4-8432-C7FA6BA6D4A0}"/>
              </a:ext>
            </a:extLst>
          </p:cNvPr>
          <p:cNvSpPr>
            <a:spLocks noGrp="1"/>
          </p:cNvSpPr>
          <p:nvPr/>
        </p:nvSpPr>
        <p:spPr>
          <a:xfrm>
            <a:off x="7200900" y="6810375"/>
            <a:ext cx="1276350" cy="876300"/>
          </a:xfrm>
          <a:prstGeom prst="roundRect">
            <a:avLst>
              <a:gd name="adj" fmla="val 8696"/>
            </a:avLst>
          </a:prstGeom>
          <a:solidFill>
            <a:srgbClr val="FFFFFF"/>
          </a:solidFill>
          <a:ln w="9525">
            <a:solidFill>
              <a:srgbClr val="DED5C7"/>
            </a:solidFill>
            <a:prstDash val="solid"/>
          </a:ln>
        </p:spPr>
        <p:txBody>
          <a:bodyPr/>
          <a:lstStyle/>
          <a:p>
            <a:endParaRPr lang="en-GB"/>
          </a:p>
        </p:txBody>
      </p:sp>
      <p:sp>
        <p:nvSpPr>
          <p:cNvPr id="82" name="Rectangle: Rounded Corners 81">
            <a:extLst>
              <a:ext uri="{FF2B5EF4-FFF2-40B4-BE49-F238E27FC236}">
                <a16:creationId xmlns:a16="http://schemas.microsoft.com/office/drawing/2014/main" id="{C5A409C3-DC35-4585-9B6B-4641E9D79B07}"/>
              </a:ext>
            </a:extLst>
          </p:cNvPr>
          <p:cNvSpPr>
            <a:spLocks noGrp="1"/>
          </p:cNvSpPr>
          <p:nvPr/>
        </p:nvSpPr>
        <p:spPr>
          <a:xfrm>
            <a:off x="7200900" y="6810375"/>
            <a:ext cx="47625" cy="876300"/>
          </a:xfrm>
          <a:prstGeom prst="roundRect">
            <a:avLst>
              <a:gd name="adj" fmla="val 40000"/>
            </a:avLst>
          </a:prstGeom>
          <a:solidFill>
            <a:srgbClr val="121212"/>
          </a:solidFill>
          <a:ln w="0">
            <a:noFill/>
            <a:prstDash val="solid"/>
          </a:ln>
        </p:spPr>
        <p:txBody>
          <a:bodyPr/>
          <a:lstStyle/>
          <a:p>
            <a:endParaRPr lang="en-GB"/>
          </a:p>
        </p:txBody>
      </p:sp>
      <p:sp>
        <p:nvSpPr>
          <p:cNvPr id="83" name="Rectangle 82">
            <a:extLst>
              <a:ext uri="{FF2B5EF4-FFF2-40B4-BE49-F238E27FC236}">
                <a16:creationId xmlns:a16="http://schemas.microsoft.com/office/drawing/2014/main" id="{B8FBCC2E-B95F-4A42-9ADD-C730C1375507}"/>
              </a:ext>
            </a:extLst>
          </p:cNvPr>
          <p:cNvSpPr>
            <a:spLocks noGrp="1"/>
          </p:cNvSpPr>
          <p:nvPr/>
        </p:nvSpPr>
        <p:spPr>
          <a:xfrm>
            <a:off x="7372350" y="6934200"/>
            <a:ext cx="99060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Express API</a:t>
            </a:r>
          </a:p>
        </p:txBody>
      </p:sp>
      <p:sp>
        <p:nvSpPr>
          <p:cNvPr id="84" name="Rectangle 83">
            <a:extLst>
              <a:ext uri="{FF2B5EF4-FFF2-40B4-BE49-F238E27FC236}">
                <a16:creationId xmlns:a16="http://schemas.microsoft.com/office/drawing/2014/main" id="{730F365E-7D64-4F04-AE09-D6A6B9972739}"/>
              </a:ext>
            </a:extLst>
          </p:cNvPr>
          <p:cNvSpPr>
            <a:spLocks noGrp="1"/>
          </p:cNvSpPr>
          <p:nvPr/>
        </p:nvSpPr>
        <p:spPr>
          <a:xfrm>
            <a:off x="7372350" y="7210425"/>
            <a:ext cx="990600" cy="40005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auth, routes, validation, stock</a:t>
            </a:r>
          </a:p>
        </p:txBody>
      </p:sp>
      <p:sp>
        <p:nvSpPr>
          <p:cNvPr id="85" name="Rectangle: Rounded Corners 84">
            <a:extLst>
              <a:ext uri="{FF2B5EF4-FFF2-40B4-BE49-F238E27FC236}">
                <a16:creationId xmlns:a16="http://schemas.microsoft.com/office/drawing/2014/main" id="{162764A5-6B2C-479B-B6DF-BEF57030476A}"/>
              </a:ext>
            </a:extLst>
          </p:cNvPr>
          <p:cNvSpPr>
            <a:spLocks noGrp="1"/>
          </p:cNvSpPr>
          <p:nvPr/>
        </p:nvSpPr>
        <p:spPr>
          <a:xfrm>
            <a:off x="8705850" y="6324600"/>
            <a:ext cx="971550" cy="781050"/>
          </a:xfrm>
          <a:prstGeom prst="roundRect">
            <a:avLst>
              <a:gd name="adj" fmla="val 9756"/>
            </a:avLst>
          </a:prstGeom>
          <a:solidFill>
            <a:srgbClr val="FFF4CE"/>
          </a:solidFill>
          <a:ln w="9525">
            <a:solidFill>
              <a:srgbClr val="DED5C7"/>
            </a:solidFill>
            <a:prstDash val="solid"/>
          </a:ln>
        </p:spPr>
        <p:txBody>
          <a:bodyPr/>
          <a:lstStyle/>
          <a:p>
            <a:endParaRPr lang="en-GB"/>
          </a:p>
        </p:txBody>
      </p:sp>
      <p:sp>
        <p:nvSpPr>
          <p:cNvPr id="86" name="Rectangle: Rounded Corners 85">
            <a:extLst>
              <a:ext uri="{FF2B5EF4-FFF2-40B4-BE49-F238E27FC236}">
                <a16:creationId xmlns:a16="http://schemas.microsoft.com/office/drawing/2014/main" id="{6F32329B-0C57-4512-8358-69518F72BFB3}"/>
              </a:ext>
            </a:extLst>
          </p:cNvPr>
          <p:cNvSpPr>
            <a:spLocks noGrp="1"/>
          </p:cNvSpPr>
          <p:nvPr/>
        </p:nvSpPr>
        <p:spPr>
          <a:xfrm>
            <a:off x="8705850" y="6324600"/>
            <a:ext cx="47625" cy="781050"/>
          </a:xfrm>
          <a:prstGeom prst="roundRect">
            <a:avLst>
              <a:gd name="adj" fmla="val 40000"/>
            </a:avLst>
          </a:prstGeom>
          <a:solidFill>
            <a:srgbClr val="D7A82F"/>
          </a:solidFill>
          <a:ln w="0">
            <a:noFill/>
            <a:prstDash val="solid"/>
          </a:ln>
        </p:spPr>
        <p:txBody>
          <a:bodyPr/>
          <a:lstStyle/>
          <a:p>
            <a:endParaRPr lang="en-GB"/>
          </a:p>
        </p:txBody>
      </p:sp>
      <p:sp>
        <p:nvSpPr>
          <p:cNvPr id="87" name="Rectangle 86">
            <a:extLst>
              <a:ext uri="{FF2B5EF4-FFF2-40B4-BE49-F238E27FC236}">
                <a16:creationId xmlns:a16="http://schemas.microsoft.com/office/drawing/2014/main" id="{298DE4BF-0CD8-40C4-8708-8D647C00D5FF}"/>
              </a:ext>
            </a:extLst>
          </p:cNvPr>
          <p:cNvSpPr>
            <a:spLocks noGrp="1"/>
          </p:cNvSpPr>
          <p:nvPr/>
        </p:nvSpPr>
        <p:spPr>
          <a:xfrm>
            <a:off x="8877300" y="6448425"/>
            <a:ext cx="68580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JSON DB</a:t>
            </a:r>
          </a:p>
        </p:txBody>
      </p:sp>
      <p:sp>
        <p:nvSpPr>
          <p:cNvPr id="88" name="Rectangle 87">
            <a:extLst>
              <a:ext uri="{FF2B5EF4-FFF2-40B4-BE49-F238E27FC236}">
                <a16:creationId xmlns:a16="http://schemas.microsoft.com/office/drawing/2014/main" id="{968FC82B-2E66-48C1-B1A5-B38D16C73FD5}"/>
              </a:ext>
            </a:extLst>
          </p:cNvPr>
          <p:cNvSpPr>
            <a:spLocks noGrp="1"/>
          </p:cNvSpPr>
          <p:nvPr/>
        </p:nvSpPr>
        <p:spPr>
          <a:xfrm>
            <a:off x="8877300" y="6724650"/>
            <a:ext cx="68580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demo data</a:t>
            </a:r>
          </a:p>
        </p:txBody>
      </p:sp>
      <p:sp>
        <p:nvSpPr>
          <p:cNvPr id="89" name="Rectangle: Rounded Corners 88">
            <a:extLst>
              <a:ext uri="{FF2B5EF4-FFF2-40B4-BE49-F238E27FC236}">
                <a16:creationId xmlns:a16="http://schemas.microsoft.com/office/drawing/2014/main" id="{0AF1A70E-B990-4BDC-947D-70B023543841}"/>
              </a:ext>
            </a:extLst>
          </p:cNvPr>
          <p:cNvSpPr>
            <a:spLocks noGrp="1"/>
          </p:cNvSpPr>
          <p:nvPr/>
        </p:nvSpPr>
        <p:spPr>
          <a:xfrm>
            <a:off x="8705850" y="7334250"/>
            <a:ext cx="971550" cy="781050"/>
          </a:xfrm>
          <a:prstGeom prst="roundRect">
            <a:avLst>
              <a:gd name="adj" fmla="val 9756"/>
            </a:avLst>
          </a:prstGeom>
          <a:solidFill>
            <a:srgbClr val="FFE5EE"/>
          </a:solidFill>
          <a:ln w="9525">
            <a:solidFill>
              <a:srgbClr val="DED5C7"/>
            </a:solidFill>
            <a:prstDash val="solid"/>
          </a:ln>
        </p:spPr>
        <p:txBody>
          <a:bodyPr/>
          <a:lstStyle/>
          <a:p>
            <a:endParaRPr lang="en-GB"/>
          </a:p>
        </p:txBody>
      </p:sp>
      <p:sp>
        <p:nvSpPr>
          <p:cNvPr id="90" name="Rectangle: Rounded Corners 89">
            <a:extLst>
              <a:ext uri="{FF2B5EF4-FFF2-40B4-BE49-F238E27FC236}">
                <a16:creationId xmlns:a16="http://schemas.microsoft.com/office/drawing/2014/main" id="{5B75746D-23D8-4F9C-A2AE-5358F1E7FEDD}"/>
              </a:ext>
            </a:extLst>
          </p:cNvPr>
          <p:cNvSpPr>
            <a:spLocks noGrp="1"/>
          </p:cNvSpPr>
          <p:nvPr/>
        </p:nvSpPr>
        <p:spPr>
          <a:xfrm>
            <a:off x="8705850" y="7334250"/>
            <a:ext cx="47625" cy="781050"/>
          </a:xfrm>
          <a:prstGeom prst="roundRect">
            <a:avLst>
              <a:gd name="adj" fmla="val 40000"/>
            </a:avLst>
          </a:prstGeom>
          <a:solidFill>
            <a:srgbClr val="C51F5D"/>
          </a:solidFill>
          <a:ln w="0">
            <a:noFill/>
            <a:prstDash val="solid"/>
          </a:ln>
        </p:spPr>
        <p:txBody>
          <a:bodyPr/>
          <a:lstStyle/>
          <a:p>
            <a:endParaRPr lang="en-GB"/>
          </a:p>
        </p:txBody>
      </p:sp>
      <p:sp>
        <p:nvSpPr>
          <p:cNvPr id="91" name="Rectangle 90">
            <a:extLst>
              <a:ext uri="{FF2B5EF4-FFF2-40B4-BE49-F238E27FC236}">
                <a16:creationId xmlns:a16="http://schemas.microsoft.com/office/drawing/2014/main" id="{77572975-FDA1-410E-A565-132DF8C3B4AB}"/>
              </a:ext>
            </a:extLst>
          </p:cNvPr>
          <p:cNvSpPr>
            <a:spLocks noGrp="1"/>
          </p:cNvSpPr>
          <p:nvPr/>
        </p:nvSpPr>
        <p:spPr>
          <a:xfrm>
            <a:off x="8877300" y="7458075"/>
            <a:ext cx="68580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Uploads</a:t>
            </a:r>
          </a:p>
        </p:txBody>
      </p:sp>
      <p:sp>
        <p:nvSpPr>
          <p:cNvPr id="92" name="Rectangle 91">
            <a:extLst>
              <a:ext uri="{FF2B5EF4-FFF2-40B4-BE49-F238E27FC236}">
                <a16:creationId xmlns:a16="http://schemas.microsoft.com/office/drawing/2014/main" id="{79B42469-2D0E-41BB-8EFA-D1B2F51CE682}"/>
              </a:ext>
            </a:extLst>
          </p:cNvPr>
          <p:cNvSpPr>
            <a:spLocks noGrp="1"/>
          </p:cNvSpPr>
          <p:nvPr/>
        </p:nvSpPr>
        <p:spPr>
          <a:xfrm>
            <a:off x="8877300" y="7734300"/>
            <a:ext cx="68580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images</a:t>
            </a:r>
          </a:p>
        </p:txBody>
      </p:sp>
      <p:sp>
        <p:nvSpPr>
          <p:cNvPr id="93" name="Arrow: Right 92">
            <a:extLst>
              <a:ext uri="{FF2B5EF4-FFF2-40B4-BE49-F238E27FC236}">
                <a16:creationId xmlns:a16="http://schemas.microsoft.com/office/drawing/2014/main" id="{B87194F2-12F0-4120-B59D-1C8B7F362173}"/>
              </a:ext>
            </a:extLst>
          </p:cNvPr>
          <p:cNvSpPr>
            <a:spLocks noGrp="1"/>
          </p:cNvSpPr>
          <p:nvPr/>
        </p:nvSpPr>
        <p:spPr>
          <a:xfrm>
            <a:off x="6896100" y="6619875"/>
            <a:ext cx="266700" cy="209550"/>
          </a:xfrm>
          <a:prstGeom prst="rightArrow">
            <a:avLst/>
          </a:prstGeom>
          <a:solidFill>
            <a:srgbClr val="0875BE"/>
          </a:solidFill>
          <a:ln w="0">
            <a:noFill/>
            <a:prstDash val="solid"/>
          </a:ln>
        </p:spPr>
        <p:txBody>
          <a:bodyPr/>
          <a:lstStyle/>
          <a:p>
            <a:endParaRPr lang="en-GB"/>
          </a:p>
        </p:txBody>
      </p:sp>
      <p:sp>
        <p:nvSpPr>
          <p:cNvPr id="94" name="Arrow: Right 93">
            <a:extLst>
              <a:ext uri="{FF2B5EF4-FFF2-40B4-BE49-F238E27FC236}">
                <a16:creationId xmlns:a16="http://schemas.microsoft.com/office/drawing/2014/main" id="{6DBE14FA-B655-40AD-9B9B-AA135EC6D8EF}"/>
              </a:ext>
            </a:extLst>
          </p:cNvPr>
          <p:cNvSpPr>
            <a:spLocks noGrp="1"/>
          </p:cNvSpPr>
          <p:nvPr/>
        </p:nvSpPr>
        <p:spPr>
          <a:xfrm>
            <a:off x="6896100" y="7629525"/>
            <a:ext cx="266700" cy="209550"/>
          </a:xfrm>
          <a:prstGeom prst="rightArrow">
            <a:avLst/>
          </a:prstGeom>
          <a:solidFill>
            <a:srgbClr val="087F72"/>
          </a:solidFill>
          <a:ln w="0">
            <a:noFill/>
            <a:prstDash val="solid"/>
          </a:ln>
        </p:spPr>
        <p:txBody>
          <a:bodyPr/>
          <a:lstStyle/>
          <a:p>
            <a:endParaRPr lang="en-GB"/>
          </a:p>
        </p:txBody>
      </p:sp>
      <p:sp>
        <p:nvSpPr>
          <p:cNvPr id="95" name="Arrow: Right 94">
            <a:extLst>
              <a:ext uri="{FF2B5EF4-FFF2-40B4-BE49-F238E27FC236}">
                <a16:creationId xmlns:a16="http://schemas.microsoft.com/office/drawing/2014/main" id="{76508F51-C967-4A33-B612-5F05E45138ED}"/>
              </a:ext>
            </a:extLst>
          </p:cNvPr>
          <p:cNvSpPr>
            <a:spLocks noGrp="1"/>
          </p:cNvSpPr>
          <p:nvPr/>
        </p:nvSpPr>
        <p:spPr>
          <a:xfrm>
            <a:off x="8496300" y="6629400"/>
            <a:ext cx="171450" cy="209550"/>
          </a:xfrm>
          <a:prstGeom prst="rightArrow">
            <a:avLst/>
          </a:prstGeom>
          <a:solidFill>
            <a:srgbClr val="D7A82F"/>
          </a:solidFill>
          <a:ln w="0">
            <a:noFill/>
            <a:prstDash val="solid"/>
          </a:ln>
        </p:spPr>
        <p:txBody>
          <a:bodyPr/>
          <a:lstStyle/>
          <a:p>
            <a:endParaRPr lang="en-GB"/>
          </a:p>
        </p:txBody>
      </p:sp>
      <p:sp>
        <p:nvSpPr>
          <p:cNvPr id="96" name="Arrow: Right 95">
            <a:extLst>
              <a:ext uri="{FF2B5EF4-FFF2-40B4-BE49-F238E27FC236}">
                <a16:creationId xmlns:a16="http://schemas.microsoft.com/office/drawing/2014/main" id="{017941EA-BE82-4548-B1DD-0F8871351FB5}"/>
              </a:ext>
            </a:extLst>
          </p:cNvPr>
          <p:cNvSpPr>
            <a:spLocks noGrp="1"/>
          </p:cNvSpPr>
          <p:nvPr/>
        </p:nvSpPr>
        <p:spPr>
          <a:xfrm>
            <a:off x="8496300" y="7639050"/>
            <a:ext cx="171450" cy="209550"/>
          </a:xfrm>
          <a:prstGeom prst="rightArrow">
            <a:avLst/>
          </a:prstGeom>
          <a:solidFill>
            <a:srgbClr val="C51F5D"/>
          </a:solidFill>
          <a:ln w="0">
            <a:noFill/>
            <a:prstDash val="solid"/>
          </a:ln>
        </p:spPr>
        <p:txBody>
          <a:bodyPr/>
          <a:lstStyle/>
          <a:p>
            <a:endParaRPr lang="en-GB"/>
          </a:p>
        </p:txBody>
      </p:sp>
      <p:sp>
        <p:nvSpPr>
          <p:cNvPr id="97" name="Rectangle 96">
            <a:extLst>
              <a:ext uri="{FF2B5EF4-FFF2-40B4-BE49-F238E27FC236}">
                <a16:creationId xmlns:a16="http://schemas.microsoft.com/office/drawing/2014/main" id="{3AFE931D-3487-45A5-AC8F-88048F3A0623}"/>
              </a:ext>
            </a:extLst>
          </p:cNvPr>
          <p:cNvSpPr>
            <a:spLocks noGrp="1"/>
          </p:cNvSpPr>
          <p:nvPr/>
        </p:nvSpPr>
        <p:spPr>
          <a:xfrm>
            <a:off x="5562600" y="8477250"/>
            <a:ext cx="4114800" cy="590550"/>
          </a:xfrm>
          <a:prstGeom prst="rect">
            <a:avLst/>
          </a:prstGeom>
          <a:noFill/>
          <a:ln w="0">
            <a:noFill/>
            <a:prstDash val="solid"/>
          </a:ln>
        </p:spPr>
        <p:txBody>
          <a:bodyPr lIns="0" tIns="0" rIns="0" bIns="0" anchor="t"/>
          <a:lstStyle/>
          <a:p>
            <a:pPr algn="l">
              <a:defRPr sz="1163" b="0">
                <a:solidFill>
                  <a:srgbClr val="121212"/>
                </a:solidFill>
                <a:latin typeface="Aptos"/>
                <a:ea typeface="Aptos"/>
                <a:cs typeface="Aptos"/>
              </a:defRPr>
            </a:pPr>
            <a:r>
              <a:rPr sz="1163" b="0">
                <a:solidFill>
                  <a:srgbClr val="121212"/>
                </a:solidFill>
                <a:latin typeface="Aptos"/>
                <a:ea typeface="Aptos"/>
                <a:cs typeface="Aptos"/>
              </a:rPr>
              <a:t>The separation is deliberate. React owns the customer and admin interfaces, while the API controls authentication, product rules, checkout validation, stock reduction, upload handling and recommendation responses.</a:t>
            </a:r>
          </a:p>
        </p:txBody>
      </p:sp>
      <p:sp>
        <p:nvSpPr>
          <p:cNvPr id="98" name="Rectangle: Rounded Corners 97">
            <a:extLst>
              <a:ext uri="{FF2B5EF4-FFF2-40B4-BE49-F238E27FC236}">
                <a16:creationId xmlns:a16="http://schemas.microsoft.com/office/drawing/2014/main" id="{A0AB364A-4FC7-4269-BFC3-7DD51A70198A}"/>
              </a:ext>
            </a:extLst>
          </p:cNvPr>
          <p:cNvSpPr>
            <a:spLocks noGrp="1"/>
          </p:cNvSpPr>
          <p:nvPr/>
        </p:nvSpPr>
        <p:spPr>
          <a:xfrm>
            <a:off x="5334000" y="9601200"/>
            <a:ext cx="4572000" cy="3886200"/>
          </a:xfrm>
          <a:prstGeom prst="roundRect">
            <a:avLst>
              <a:gd name="adj" fmla="val 1961"/>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99" name="Rectangle: Rounded Corners 98">
            <a:extLst>
              <a:ext uri="{FF2B5EF4-FFF2-40B4-BE49-F238E27FC236}">
                <a16:creationId xmlns:a16="http://schemas.microsoft.com/office/drawing/2014/main" id="{FA00FACE-3009-4167-8C58-4CDE09AADABF}"/>
              </a:ext>
            </a:extLst>
          </p:cNvPr>
          <p:cNvSpPr>
            <a:spLocks noGrp="1"/>
          </p:cNvSpPr>
          <p:nvPr/>
        </p:nvSpPr>
        <p:spPr>
          <a:xfrm>
            <a:off x="5562600" y="9839325"/>
            <a:ext cx="304800" cy="304800"/>
          </a:xfrm>
          <a:prstGeom prst="roundRect">
            <a:avLst>
              <a:gd name="adj" fmla="val 50000"/>
            </a:avLst>
          </a:prstGeom>
          <a:solidFill>
            <a:srgbClr val="C51F5D"/>
          </a:solidFill>
          <a:ln w="0">
            <a:noFill/>
            <a:prstDash val="solid"/>
          </a:ln>
        </p:spPr>
        <p:txBody>
          <a:bodyPr/>
          <a:lstStyle/>
          <a:p>
            <a:endParaRPr lang="en-GB"/>
          </a:p>
        </p:txBody>
      </p:sp>
      <p:sp>
        <p:nvSpPr>
          <p:cNvPr id="100" name="Rectangle 99">
            <a:extLst>
              <a:ext uri="{FF2B5EF4-FFF2-40B4-BE49-F238E27FC236}">
                <a16:creationId xmlns:a16="http://schemas.microsoft.com/office/drawing/2014/main" id="{1F785D10-37D9-4ECB-8D8F-85EF389BE520}"/>
              </a:ext>
            </a:extLst>
          </p:cNvPr>
          <p:cNvSpPr>
            <a:spLocks noGrp="1"/>
          </p:cNvSpPr>
          <p:nvPr/>
        </p:nvSpPr>
        <p:spPr>
          <a:xfrm>
            <a:off x="5562600" y="988695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5</a:t>
            </a:r>
          </a:p>
        </p:txBody>
      </p:sp>
      <p:sp>
        <p:nvSpPr>
          <p:cNvPr id="101" name="Rectangle 100">
            <a:extLst>
              <a:ext uri="{FF2B5EF4-FFF2-40B4-BE49-F238E27FC236}">
                <a16:creationId xmlns:a16="http://schemas.microsoft.com/office/drawing/2014/main" id="{A5AD76DA-BB8B-4D73-B80D-E8E7A772605B}"/>
              </a:ext>
            </a:extLst>
          </p:cNvPr>
          <p:cNvSpPr>
            <a:spLocks noGrp="1"/>
          </p:cNvSpPr>
          <p:nvPr/>
        </p:nvSpPr>
        <p:spPr>
          <a:xfrm>
            <a:off x="5981700" y="982980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AI Personalisation Engine</a:t>
            </a:r>
          </a:p>
        </p:txBody>
      </p:sp>
      <p:sp>
        <p:nvSpPr>
          <p:cNvPr id="102" name="Straight Connector 101">
            <a:extLst>
              <a:ext uri="{FF2B5EF4-FFF2-40B4-BE49-F238E27FC236}">
                <a16:creationId xmlns:a16="http://schemas.microsoft.com/office/drawing/2014/main" id="{815D7EA0-7C68-41FF-95C1-B67CA86D5262}"/>
              </a:ext>
            </a:extLst>
          </p:cNvPr>
          <p:cNvSpPr>
            <a:spLocks noGrp="1"/>
          </p:cNvSpPr>
          <p:nvPr/>
        </p:nvSpPr>
        <p:spPr>
          <a:xfrm>
            <a:off x="5562600" y="10239375"/>
            <a:ext cx="4114800" cy="0"/>
          </a:xfrm>
          <a:prstGeom prst="line">
            <a:avLst/>
          </a:prstGeom>
          <a:noFill/>
          <a:ln w="11430">
            <a:solidFill>
              <a:srgbClr val="DED5C7"/>
            </a:solidFill>
            <a:prstDash val="solid"/>
          </a:ln>
        </p:spPr>
        <p:txBody>
          <a:bodyPr/>
          <a:lstStyle/>
          <a:p>
            <a:endParaRPr lang="en-GB"/>
          </a:p>
        </p:txBody>
      </p:sp>
      <p:sp>
        <p:nvSpPr>
          <p:cNvPr id="103" name="Rectangle: Rounded Corners 102">
            <a:extLst>
              <a:ext uri="{FF2B5EF4-FFF2-40B4-BE49-F238E27FC236}">
                <a16:creationId xmlns:a16="http://schemas.microsoft.com/office/drawing/2014/main" id="{2EA17C89-5881-4B81-B573-7E1B5B93A6EA}"/>
              </a:ext>
            </a:extLst>
          </p:cNvPr>
          <p:cNvSpPr>
            <a:spLocks noGrp="1"/>
          </p:cNvSpPr>
          <p:nvPr/>
        </p:nvSpPr>
        <p:spPr>
          <a:xfrm>
            <a:off x="5562600" y="10477500"/>
            <a:ext cx="1181100" cy="781050"/>
          </a:xfrm>
          <a:prstGeom prst="roundRect">
            <a:avLst>
              <a:gd name="adj" fmla="val 9756"/>
            </a:avLst>
          </a:prstGeom>
          <a:solidFill>
            <a:srgbClr val="E7F2FF"/>
          </a:solidFill>
          <a:ln w="9525">
            <a:solidFill>
              <a:srgbClr val="DED5C7"/>
            </a:solidFill>
            <a:prstDash val="solid"/>
          </a:ln>
        </p:spPr>
        <p:txBody>
          <a:bodyPr/>
          <a:lstStyle/>
          <a:p>
            <a:endParaRPr lang="en-GB"/>
          </a:p>
        </p:txBody>
      </p:sp>
      <p:sp>
        <p:nvSpPr>
          <p:cNvPr id="104" name="Rectangle: Rounded Corners 103">
            <a:extLst>
              <a:ext uri="{FF2B5EF4-FFF2-40B4-BE49-F238E27FC236}">
                <a16:creationId xmlns:a16="http://schemas.microsoft.com/office/drawing/2014/main" id="{DD0E1A83-A336-416A-BF7F-C8D065985322}"/>
              </a:ext>
            </a:extLst>
          </p:cNvPr>
          <p:cNvSpPr>
            <a:spLocks noGrp="1"/>
          </p:cNvSpPr>
          <p:nvPr/>
        </p:nvSpPr>
        <p:spPr>
          <a:xfrm>
            <a:off x="5562600" y="10477500"/>
            <a:ext cx="47625" cy="781050"/>
          </a:xfrm>
          <a:prstGeom prst="roundRect">
            <a:avLst>
              <a:gd name="adj" fmla="val 40000"/>
            </a:avLst>
          </a:prstGeom>
          <a:solidFill>
            <a:srgbClr val="0875BE"/>
          </a:solidFill>
          <a:ln w="0">
            <a:noFill/>
            <a:prstDash val="solid"/>
          </a:ln>
        </p:spPr>
        <p:txBody>
          <a:bodyPr/>
          <a:lstStyle/>
          <a:p>
            <a:endParaRPr lang="en-GB"/>
          </a:p>
        </p:txBody>
      </p:sp>
      <p:sp>
        <p:nvSpPr>
          <p:cNvPr id="105" name="Rectangle 104">
            <a:extLst>
              <a:ext uri="{FF2B5EF4-FFF2-40B4-BE49-F238E27FC236}">
                <a16:creationId xmlns:a16="http://schemas.microsoft.com/office/drawing/2014/main" id="{B96495AC-F784-4779-BF7F-10AA8DC943F4}"/>
              </a:ext>
            </a:extLst>
          </p:cNvPr>
          <p:cNvSpPr>
            <a:spLocks noGrp="1"/>
          </p:cNvSpPr>
          <p:nvPr/>
        </p:nvSpPr>
        <p:spPr>
          <a:xfrm>
            <a:off x="5734050" y="10601325"/>
            <a:ext cx="89535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Signals</a:t>
            </a:r>
          </a:p>
        </p:txBody>
      </p:sp>
      <p:sp>
        <p:nvSpPr>
          <p:cNvPr id="106" name="Rectangle 105">
            <a:extLst>
              <a:ext uri="{FF2B5EF4-FFF2-40B4-BE49-F238E27FC236}">
                <a16:creationId xmlns:a16="http://schemas.microsoft.com/office/drawing/2014/main" id="{82C2081A-0389-49AF-BF1D-65A09E8A033E}"/>
              </a:ext>
            </a:extLst>
          </p:cNvPr>
          <p:cNvSpPr>
            <a:spLocks noGrp="1"/>
          </p:cNvSpPr>
          <p:nvPr/>
        </p:nvSpPr>
        <p:spPr>
          <a:xfrm>
            <a:off x="5734050" y="10877550"/>
            <a:ext cx="89535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wishlist and orders</a:t>
            </a:r>
          </a:p>
        </p:txBody>
      </p:sp>
      <p:sp>
        <p:nvSpPr>
          <p:cNvPr id="107" name="Arrow: Right 106">
            <a:extLst>
              <a:ext uri="{FF2B5EF4-FFF2-40B4-BE49-F238E27FC236}">
                <a16:creationId xmlns:a16="http://schemas.microsoft.com/office/drawing/2014/main" id="{06E23146-6615-4645-B636-AE7675ADA013}"/>
              </a:ext>
            </a:extLst>
          </p:cNvPr>
          <p:cNvSpPr>
            <a:spLocks noGrp="1"/>
          </p:cNvSpPr>
          <p:nvPr/>
        </p:nvSpPr>
        <p:spPr>
          <a:xfrm>
            <a:off x="6800850" y="10772775"/>
            <a:ext cx="247650" cy="209550"/>
          </a:xfrm>
          <a:prstGeom prst="rightArrow">
            <a:avLst/>
          </a:prstGeom>
          <a:solidFill>
            <a:srgbClr val="5F6267"/>
          </a:solidFill>
          <a:ln w="0">
            <a:noFill/>
            <a:prstDash val="solid"/>
          </a:ln>
        </p:spPr>
        <p:txBody>
          <a:bodyPr/>
          <a:lstStyle/>
          <a:p>
            <a:endParaRPr lang="en-GB"/>
          </a:p>
        </p:txBody>
      </p:sp>
      <p:sp>
        <p:nvSpPr>
          <p:cNvPr id="108" name="Rectangle: Rounded Corners 107">
            <a:extLst>
              <a:ext uri="{FF2B5EF4-FFF2-40B4-BE49-F238E27FC236}">
                <a16:creationId xmlns:a16="http://schemas.microsoft.com/office/drawing/2014/main" id="{C5AC2BCB-C34A-4817-9C6E-354870BF6E86}"/>
              </a:ext>
            </a:extLst>
          </p:cNvPr>
          <p:cNvSpPr>
            <a:spLocks noGrp="1"/>
          </p:cNvSpPr>
          <p:nvPr/>
        </p:nvSpPr>
        <p:spPr>
          <a:xfrm>
            <a:off x="7105650" y="10477500"/>
            <a:ext cx="1181100" cy="781050"/>
          </a:xfrm>
          <a:prstGeom prst="roundRect">
            <a:avLst>
              <a:gd name="adj" fmla="val 9756"/>
            </a:avLst>
          </a:prstGeom>
          <a:solidFill>
            <a:srgbClr val="DFF5F1"/>
          </a:solidFill>
          <a:ln w="9525">
            <a:solidFill>
              <a:srgbClr val="DED5C7"/>
            </a:solidFill>
            <a:prstDash val="solid"/>
          </a:ln>
        </p:spPr>
        <p:txBody>
          <a:bodyPr/>
          <a:lstStyle/>
          <a:p>
            <a:endParaRPr lang="en-GB"/>
          </a:p>
        </p:txBody>
      </p:sp>
      <p:sp>
        <p:nvSpPr>
          <p:cNvPr id="109" name="Rectangle: Rounded Corners 108">
            <a:extLst>
              <a:ext uri="{FF2B5EF4-FFF2-40B4-BE49-F238E27FC236}">
                <a16:creationId xmlns:a16="http://schemas.microsoft.com/office/drawing/2014/main" id="{0341751F-2F37-425C-950D-D54BB7C4A655}"/>
              </a:ext>
            </a:extLst>
          </p:cNvPr>
          <p:cNvSpPr>
            <a:spLocks noGrp="1"/>
          </p:cNvSpPr>
          <p:nvPr/>
        </p:nvSpPr>
        <p:spPr>
          <a:xfrm>
            <a:off x="7105650" y="10477500"/>
            <a:ext cx="47625" cy="781050"/>
          </a:xfrm>
          <a:prstGeom prst="roundRect">
            <a:avLst>
              <a:gd name="adj" fmla="val 40000"/>
            </a:avLst>
          </a:prstGeom>
          <a:solidFill>
            <a:srgbClr val="087F72"/>
          </a:solidFill>
          <a:ln w="0">
            <a:noFill/>
            <a:prstDash val="solid"/>
          </a:ln>
        </p:spPr>
        <p:txBody>
          <a:bodyPr/>
          <a:lstStyle/>
          <a:p>
            <a:endParaRPr lang="en-GB"/>
          </a:p>
        </p:txBody>
      </p:sp>
      <p:sp>
        <p:nvSpPr>
          <p:cNvPr id="110" name="Rectangle 109">
            <a:extLst>
              <a:ext uri="{FF2B5EF4-FFF2-40B4-BE49-F238E27FC236}">
                <a16:creationId xmlns:a16="http://schemas.microsoft.com/office/drawing/2014/main" id="{B7A9921B-D263-4165-93A0-94060ED1C48D}"/>
              </a:ext>
            </a:extLst>
          </p:cNvPr>
          <p:cNvSpPr>
            <a:spLocks noGrp="1"/>
          </p:cNvSpPr>
          <p:nvPr/>
        </p:nvSpPr>
        <p:spPr>
          <a:xfrm>
            <a:off x="7277100" y="10601325"/>
            <a:ext cx="89535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Profile</a:t>
            </a:r>
          </a:p>
        </p:txBody>
      </p:sp>
      <p:sp>
        <p:nvSpPr>
          <p:cNvPr id="111" name="Rectangle 110">
            <a:extLst>
              <a:ext uri="{FF2B5EF4-FFF2-40B4-BE49-F238E27FC236}">
                <a16:creationId xmlns:a16="http://schemas.microsoft.com/office/drawing/2014/main" id="{F1672AC8-BBEA-445E-81FF-48A5EDA5F1D9}"/>
              </a:ext>
            </a:extLst>
          </p:cNvPr>
          <p:cNvSpPr>
            <a:spLocks noGrp="1"/>
          </p:cNvSpPr>
          <p:nvPr/>
        </p:nvSpPr>
        <p:spPr>
          <a:xfrm>
            <a:off x="7277100" y="10877550"/>
            <a:ext cx="89535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category, colour, size, price</a:t>
            </a:r>
          </a:p>
        </p:txBody>
      </p:sp>
      <p:sp>
        <p:nvSpPr>
          <p:cNvPr id="112" name="Arrow: Right 111">
            <a:extLst>
              <a:ext uri="{FF2B5EF4-FFF2-40B4-BE49-F238E27FC236}">
                <a16:creationId xmlns:a16="http://schemas.microsoft.com/office/drawing/2014/main" id="{BD8CAA57-7C81-40FE-B0DC-C1558247BAE1}"/>
              </a:ext>
            </a:extLst>
          </p:cNvPr>
          <p:cNvSpPr>
            <a:spLocks noGrp="1"/>
          </p:cNvSpPr>
          <p:nvPr/>
        </p:nvSpPr>
        <p:spPr>
          <a:xfrm>
            <a:off x="8343900" y="10772775"/>
            <a:ext cx="247650" cy="209550"/>
          </a:xfrm>
          <a:prstGeom prst="rightArrow">
            <a:avLst/>
          </a:prstGeom>
          <a:solidFill>
            <a:srgbClr val="5F6267"/>
          </a:solidFill>
          <a:ln w="0">
            <a:noFill/>
            <a:prstDash val="solid"/>
          </a:ln>
        </p:spPr>
        <p:txBody>
          <a:bodyPr/>
          <a:lstStyle/>
          <a:p>
            <a:endParaRPr lang="en-GB"/>
          </a:p>
        </p:txBody>
      </p:sp>
      <p:sp>
        <p:nvSpPr>
          <p:cNvPr id="113" name="Rectangle: Rounded Corners 112">
            <a:extLst>
              <a:ext uri="{FF2B5EF4-FFF2-40B4-BE49-F238E27FC236}">
                <a16:creationId xmlns:a16="http://schemas.microsoft.com/office/drawing/2014/main" id="{F7D1E1EA-E448-4DAA-A6F5-2C90CDB0783D}"/>
              </a:ext>
            </a:extLst>
          </p:cNvPr>
          <p:cNvSpPr>
            <a:spLocks noGrp="1"/>
          </p:cNvSpPr>
          <p:nvPr/>
        </p:nvSpPr>
        <p:spPr>
          <a:xfrm>
            <a:off x="8648700" y="10477500"/>
            <a:ext cx="990600" cy="781050"/>
          </a:xfrm>
          <a:prstGeom prst="roundRect">
            <a:avLst>
              <a:gd name="adj" fmla="val 9756"/>
            </a:avLst>
          </a:prstGeom>
          <a:solidFill>
            <a:srgbClr val="FFE5EE"/>
          </a:solidFill>
          <a:ln w="9525">
            <a:solidFill>
              <a:srgbClr val="DED5C7"/>
            </a:solidFill>
            <a:prstDash val="solid"/>
          </a:ln>
        </p:spPr>
        <p:txBody>
          <a:bodyPr/>
          <a:lstStyle/>
          <a:p>
            <a:endParaRPr lang="en-GB"/>
          </a:p>
        </p:txBody>
      </p:sp>
      <p:sp>
        <p:nvSpPr>
          <p:cNvPr id="114" name="Rectangle: Rounded Corners 113">
            <a:extLst>
              <a:ext uri="{FF2B5EF4-FFF2-40B4-BE49-F238E27FC236}">
                <a16:creationId xmlns:a16="http://schemas.microsoft.com/office/drawing/2014/main" id="{A559D661-C02D-44A3-A6F3-3A2BCA0AADB1}"/>
              </a:ext>
            </a:extLst>
          </p:cNvPr>
          <p:cNvSpPr>
            <a:spLocks noGrp="1"/>
          </p:cNvSpPr>
          <p:nvPr/>
        </p:nvSpPr>
        <p:spPr>
          <a:xfrm>
            <a:off x="8648700" y="10477500"/>
            <a:ext cx="47625" cy="781050"/>
          </a:xfrm>
          <a:prstGeom prst="roundRect">
            <a:avLst>
              <a:gd name="adj" fmla="val 40000"/>
            </a:avLst>
          </a:prstGeom>
          <a:solidFill>
            <a:srgbClr val="C51F5D"/>
          </a:solidFill>
          <a:ln w="0">
            <a:noFill/>
            <a:prstDash val="solid"/>
          </a:ln>
        </p:spPr>
        <p:txBody>
          <a:bodyPr/>
          <a:lstStyle/>
          <a:p>
            <a:endParaRPr lang="en-GB"/>
          </a:p>
        </p:txBody>
      </p:sp>
      <p:sp>
        <p:nvSpPr>
          <p:cNvPr id="115" name="Rectangle 114">
            <a:extLst>
              <a:ext uri="{FF2B5EF4-FFF2-40B4-BE49-F238E27FC236}">
                <a16:creationId xmlns:a16="http://schemas.microsoft.com/office/drawing/2014/main" id="{C8CB8FA4-13CA-46F2-9D49-4369F8554213}"/>
              </a:ext>
            </a:extLst>
          </p:cNvPr>
          <p:cNvSpPr>
            <a:spLocks noGrp="1"/>
          </p:cNvSpPr>
          <p:nvPr/>
        </p:nvSpPr>
        <p:spPr>
          <a:xfrm>
            <a:off x="8820150" y="10601325"/>
            <a:ext cx="704850" cy="228600"/>
          </a:xfrm>
          <a:prstGeom prst="rect">
            <a:avLst/>
          </a:prstGeom>
          <a:noFill/>
          <a:ln w="0">
            <a:noFill/>
            <a:prstDash val="solid"/>
          </a:ln>
        </p:spPr>
        <p:txBody>
          <a:bodyPr lIns="0" tIns="0" rIns="0" bIns="0" anchor="t"/>
          <a:lstStyle/>
          <a:p>
            <a:pPr algn="l">
              <a:defRPr sz="1200" b="1">
                <a:solidFill>
                  <a:srgbClr val="121212"/>
                </a:solidFill>
                <a:latin typeface="Aptos"/>
                <a:ea typeface="Aptos"/>
                <a:cs typeface="Aptos"/>
              </a:defRPr>
            </a:pPr>
            <a:r>
              <a:rPr sz="1200" b="1">
                <a:solidFill>
                  <a:srgbClr val="121212"/>
                </a:solidFill>
                <a:latin typeface="Aptos"/>
                <a:ea typeface="Aptos"/>
                <a:cs typeface="Aptos"/>
              </a:rPr>
              <a:t>Rerank</a:t>
            </a:r>
          </a:p>
        </p:txBody>
      </p:sp>
      <p:sp>
        <p:nvSpPr>
          <p:cNvPr id="116" name="Rectangle 115">
            <a:extLst>
              <a:ext uri="{FF2B5EF4-FFF2-40B4-BE49-F238E27FC236}">
                <a16:creationId xmlns:a16="http://schemas.microsoft.com/office/drawing/2014/main" id="{E9579E29-19CF-49EF-9D31-B42AC403F8F2}"/>
              </a:ext>
            </a:extLst>
          </p:cNvPr>
          <p:cNvSpPr>
            <a:spLocks noGrp="1"/>
          </p:cNvSpPr>
          <p:nvPr/>
        </p:nvSpPr>
        <p:spPr>
          <a:xfrm>
            <a:off x="8820150" y="10877550"/>
            <a:ext cx="704850" cy="304800"/>
          </a:xfrm>
          <a:prstGeom prst="rect">
            <a:avLst/>
          </a:prstGeom>
          <a:noFill/>
          <a:ln w="0">
            <a:noFill/>
            <a:prstDash val="solid"/>
          </a:ln>
        </p:spPr>
        <p:txBody>
          <a:bodyPr lIns="0" tIns="0" rIns="0" bIns="0" anchor="t"/>
          <a:lstStyle/>
          <a:p>
            <a:pPr algn="l">
              <a:defRPr sz="1013" b="0">
                <a:solidFill>
                  <a:srgbClr val="5F6267"/>
                </a:solidFill>
                <a:latin typeface="Aptos"/>
                <a:ea typeface="Aptos"/>
                <a:cs typeface="Aptos"/>
              </a:defRPr>
            </a:pPr>
            <a:r>
              <a:rPr sz="1013" b="0">
                <a:solidFill>
                  <a:srgbClr val="5F6267"/>
                </a:solidFill>
                <a:latin typeface="Aptos"/>
                <a:ea typeface="Aptos"/>
                <a:cs typeface="Aptos"/>
              </a:rPr>
              <a:t>OpenAI or local fallback</a:t>
            </a:r>
          </a:p>
        </p:txBody>
      </p:sp>
      <p:sp>
        <p:nvSpPr>
          <p:cNvPr id="117" name="Rectangle 116">
            <a:extLst>
              <a:ext uri="{FF2B5EF4-FFF2-40B4-BE49-F238E27FC236}">
                <a16:creationId xmlns:a16="http://schemas.microsoft.com/office/drawing/2014/main" id="{7711C3BF-9799-4BE5-A621-16A61C447BBE}"/>
              </a:ext>
            </a:extLst>
          </p:cNvPr>
          <p:cNvSpPr>
            <a:spLocks noGrp="1"/>
          </p:cNvSpPr>
          <p:nvPr/>
        </p:nvSpPr>
        <p:spPr>
          <a:xfrm>
            <a:off x="5562600" y="11487150"/>
            <a:ext cx="4114800" cy="876300"/>
          </a:xfrm>
          <a:prstGeom prst="rect">
            <a:avLst/>
          </a:prstGeom>
          <a:noFill/>
          <a:ln w="0">
            <a:noFill/>
            <a:prstDash val="solid"/>
          </a:ln>
        </p:spPr>
        <p:txBody>
          <a:bodyPr lIns="0" tIns="0" rIns="0" bIns="0" anchor="t"/>
          <a:lstStyle/>
          <a:p>
            <a:pPr algn="l">
              <a:defRPr sz="1163" b="0">
                <a:solidFill>
                  <a:srgbClr val="121212"/>
                </a:solidFill>
                <a:latin typeface="Aptos"/>
                <a:ea typeface="Aptos"/>
                <a:cs typeface="Aptos"/>
              </a:defRPr>
            </a:pPr>
            <a:r>
              <a:rPr sz="1163" b="0">
                <a:solidFill>
                  <a:srgbClr val="121212"/>
                </a:solidFill>
                <a:latin typeface="Aptos"/>
                <a:ea typeface="Aptos"/>
                <a:cs typeface="Aptos"/>
              </a:rPr>
              <a:t>Recommendations start after four meaningful customer signals. The algorithm first locks onto the strongest recent category so liking men's products does not produce women's results. Colour, size, price range, sale affinity and new-season behaviour then refine the order inside that category.</a:t>
            </a:r>
          </a:p>
        </p:txBody>
      </p:sp>
      <p:sp>
        <p:nvSpPr>
          <p:cNvPr id="120" name="Rectangle: Rounded Corners 119">
            <a:extLst>
              <a:ext uri="{FF2B5EF4-FFF2-40B4-BE49-F238E27FC236}">
                <a16:creationId xmlns:a16="http://schemas.microsoft.com/office/drawing/2014/main" id="{AACA8C05-C76C-4D1E-B6CA-70C0518108C1}"/>
              </a:ext>
            </a:extLst>
          </p:cNvPr>
          <p:cNvSpPr>
            <a:spLocks noGrp="1"/>
          </p:cNvSpPr>
          <p:nvPr/>
        </p:nvSpPr>
        <p:spPr>
          <a:xfrm>
            <a:off x="5334000" y="13754100"/>
            <a:ext cx="4572000" cy="3619500"/>
          </a:xfrm>
          <a:prstGeom prst="roundRect">
            <a:avLst>
              <a:gd name="adj" fmla="val 2105"/>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121" name="Rectangle: Rounded Corners 120">
            <a:extLst>
              <a:ext uri="{FF2B5EF4-FFF2-40B4-BE49-F238E27FC236}">
                <a16:creationId xmlns:a16="http://schemas.microsoft.com/office/drawing/2014/main" id="{005809AE-B40B-4584-990B-36C8D49FF559}"/>
              </a:ext>
            </a:extLst>
          </p:cNvPr>
          <p:cNvSpPr>
            <a:spLocks noGrp="1"/>
          </p:cNvSpPr>
          <p:nvPr/>
        </p:nvSpPr>
        <p:spPr>
          <a:xfrm>
            <a:off x="5562600" y="13992225"/>
            <a:ext cx="304800" cy="304800"/>
          </a:xfrm>
          <a:prstGeom prst="roundRect">
            <a:avLst>
              <a:gd name="adj" fmla="val 50000"/>
            </a:avLst>
          </a:prstGeom>
          <a:solidFill>
            <a:srgbClr val="D7A82F"/>
          </a:solidFill>
          <a:ln w="0">
            <a:noFill/>
            <a:prstDash val="solid"/>
          </a:ln>
        </p:spPr>
        <p:txBody>
          <a:bodyPr/>
          <a:lstStyle/>
          <a:p>
            <a:endParaRPr lang="en-GB"/>
          </a:p>
        </p:txBody>
      </p:sp>
      <p:sp>
        <p:nvSpPr>
          <p:cNvPr id="122" name="Rectangle 121">
            <a:extLst>
              <a:ext uri="{FF2B5EF4-FFF2-40B4-BE49-F238E27FC236}">
                <a16:creationId xmlns:a16="http://schemas.microsoft.com/office/drawing/2014/main" id="{16ADA37A-DB24-4929-B777-B4A986BA5798}"/>
              </a:ext>
            </a:extLst>
          </p:cNvPr>
          <p:cNvSpPr>
            <a:spLocks noGrp="1"/>
          </p:cNvSpPr>
          <p:nvPr/>
        </p:nvSpPr>
        <p:spPr>
          <a:xfrm>
            <a:off x="5562600" y="1403985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6</a:t>
            </a:r>
          </a:p>
        </p:txBody>
      </p:sp>
      <p:sp>
        <p:nvSpPr>
          <p:cNvPr id="123" name="Rectangle 122">
            <a:extLst>
              <a:ext uri="{FF2B5EF4-FFF2-40B4-BE49-F238E27FC236}">
                <a16:creationId xmlns:a16="http://schemas.microsoft.com/office/drawing/2014/main" id="{AF921D30-781F-4C84-8E7A-357C664EE2C7}"/>
              </a:ext>
            </a:extLst>
          </p:cNvPr>
          <p:cNvSpPr>
            <a:spLocks noGrp="1"/>
          </p:cNvSpPr>
          <p:nvPr/>
        </p:nvSpPr>
        <p:spPr>
          <a:xfrm>
            <a:off x="5981700" y="1398270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Implementation Highlights</a:t>
            </a:r>
          </a:p>
        </p:txBody>
      </p:sp>
      <p:sp>
        <p:nvSpPr>
          <p:cNvPr id="124" name="Straight Connector 123">
            <a:extLst>
              <a:ext uri="{FF2B5EF4-FFF2-40B4-BE49-F238E27FC236}">
                <a16:creationId xmlns:a16="http://schemas.microsoft.com/office/drawing/2014/main" id="{6A0DA068-A9FA-4B2C-A65C-6D33634A0336}"/>
              </a:ext>
            </a:extLst>
          </p:cNvPr>
          <p:cNvSpPr>
            <a:spLocks noGrp="1"/>
          </p:cNvSpPr>
          <p:nvPr/>
        </p:nvSpPr>
        <p:spPr>
          <a:xfrm>
            <a:off x="5562600" y="14392275"/>
            <a:ext cx="4114800" cy="0"/>
          </a:xfrm>
          <a:prstGeom prst="line">
            <a:avLst/>
          </a:prstGeom>
          <a:noFill/>
          <a:ln w="11430">
            <a:solidFill>
              <a:srgbClr val="DED5C7"/>
            </a:solidFill>
            <a:prstDash val="solid"/>
          </a:ln>
        </p:spPr>
        <p:txBody>
          <a:bodyPr/>
          <a:lstStyle/>
          <a:p>
            <a:endParaRPr lang="en-GB"/>
          </a:p>
        </p:txBody>
      </p:sp>
      <p:pic>
        <p:nvPicPr>
          <p:cNvPr id="287" name="Picture 286"/>
          <p:cNvPicPr>
            <a:picLocks noChangeAspect="1"/>
          </p:cNvPicPr>
          <p:nvPr/>
        </p:nvPicPr>
        <p:blipFill>
          <a:blip r:embed="rId13"/>
          <a:srcRect t="21212" b="21212"/>
          <a:stretch>
            <a:fillRect/>
          </a:stretch>
        </p:blipFill>
        <p:spPr>
          <a:xfrm>
            <a:off x="5562600" y="14573250"/>
            <a:ext cx="4114800" cy="1809750"/>
          </a:xfrm>
          <a:prstGeom prst="roundRect">
            <a:avLst>
              <a:gd name="adj" fmla="val 3158"/>
            </a:avLst>
          </a:prstGeom>
        </p:spPr>
      </p:pic>
      <p:sp>
        <p:nvSpPr>
          <p:cNvPr id="126" name="Rectangle 125">
            <a:extLst>
              <a:ext uri="{FF2B5EF4-FFF2-40B4-BE49-F238E27FC236}">
                <a16:creationId xmlns:a16="http://schemas.microsoft.com/office/drawing/2014/main" id="{D74F03B9-4598-4261-A872-5BB7842ED412}"/>
              </a:ext>
            </a:extLst>
          </p:cNvPr>
          <p:cNvSpPr>
            <a:spLocks noGrp="1"/>
          </p:cNvSpPr>
          <p:nvPr/>
        </p:nvSpPr>
        <p:spPr>
          <a:xfrm>
            <a:off x="5562600" y="16535400"/>
            <a:ext cx="4114800" cy="609600"/>
          </a:xfrm>
          <a:prstGeom prst="rect">
            <a:avLst/>
          </a:prstGeom>
          <a:noFill/>
          <a:ln w="0">
            <a:noFill/>
            <a:prstDash val="solid"/>
          </a:ln>
        </p:spPr>
        <p:txBody>
          <a:bodyPr lIns="0" tIns="0" rIns="0" bIns="0" anchor="t"/>
          <a:lstStyle/>
          <a:p>
            <a:pPr algn="l">
              <a:defRPr sz="1140" b="0">
                <a:solidFill>
                  <a:srgbClr val="121212"/>
                </a:solidFill>
                <a:latin typeface="Aptos"/>
                <a:ea typeface="Aptos"/>
                <a:cs typeface="Aptos"/>
              </a:defRPr>
            </a:pPr>
            <a:r>
              <a:rPr sz="1140" b="0">
                <a:solidFill>
                  <a:srgbClr val="121212"/>
                </a:solidFill>
                <a:latin typeface="Aptos"/>
                <a:ea typeface="Aptos"/>
                <a:cs typeface="Aptos"/>
              </a:rPr>
              <a:t>Product records drive the UI: gallery images, sale pricing, ratings, descriptions, stock by size and checkout availability. Admin uploads are stored in server/uploads and become visible on the customer site through the shared API.</a:t>
            </a:r>
          </a:p>
        </p:txBody>
      </p:sp>
      <p:sp>
        <p:nvSpPr>
          <p:cNvPr id="127" name="Rectangle: Rounded Corners 126">
            <a:extLst>
              <a:ext uri="{FF2B5EF4-FFF2-40B4-BE49-F238E27FC236}">
                <a16:creationId xmlns:a16="http://schemas.microsoft.com/office/drawing/2014/main" id="{F6DB03A4-7669-4706-BEE2-8E7485B835FF}"/>
              </a:ext>
            </a:extLst>
          </p:cNvPr>
          <p:cNvSpPr>
            <a:spLocks noGrp="1"/>
          </p:cNvSpPr>
          <p:nvPr/>
        </p:nvSpPr>
        <p:spPr>
          <a:xfrm>
            <a:off x="10172700" y="5429250"/>
            <a:ext cx="4572000" cy="4857750"/>
          </a:xfrm>
          <a:prstGeom prst="roundRect">
            <a:avLst>
              <a:gd name="adj" fmla="val 1667"/>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128" name="Rectangle: Rounded Corners 127">
            <a:extLst>
              <a:ext uri="{FF2B5EF4-FFF2-40B4-BE49-F238E27FC236}">
                <a16:creationId xmlns:a16="http://schemas.microsoft.com/office/drawing/2014/main" id="{EE124076-CE3A-4F02-B944-A3B3E34136B2}"/>
              </a:ext>
            </a:extLst>
          </p:cNvPr>
          <p:cNvSpPr>
            <a:spLocks noGrp="1"/>
          </p:cNvSpPr>
          <p:nvPr/>
        </p:nvSpPr>
        <p:spPr>
          <a:xfrm>
            <a:off x="10401300" y="5667375"/>
            <a:ext cx="304800" cy="304800"/>
          </a:xfrm>
          <a:prstGeom prst="roundRect">
            <a:avLst>
              <a:gd name="adj" fmla="val 50000"/>
            </a:avLst>
          </a:prstGeom>
          <a:solidFill>
            <a:srgbClr val="087F72"/>
          </a:solidFill>
          <a:ln w="0">
            <a:noFill/>
            <a:prstDash val="solid"/>
          </a:ln>
        </p:spPr>
        <p:txBody>
          <a:bodyPr/>
          <a:lstStyle/>
          <a:p>
            <a:endParaRPr lang="en-GB"/>
          </a:p>
        </p:txBody>
      </p:sp>
      <p:sp>
        <p:nvSpPr>
          <p:cNvPr id="129" name="Rectangle 128">
            <a:extLst>
              <a:ext uri="{FF2B5EF4-FFF2-40B4-BE49-F238E27FC236}">
                <a16:creationId xmlns:a16="http://schemas.microsoft.com/office/drawing/2014/main" id="{DBF304EC-A3BA-44BD-9FCF-F63648B1A2DB}"/>
              </a:ext>
            </a:extLst>
          </p:cNvPr>
          <p:cNvSpPr>
            <a:spLocks noGrp="1"/>
          </p:cNvSpPr>
          <p:nvPr/>
        </p:nvSpPr>
        <p:spPr>
          <a:xfrm>
            <a:off x="10401300" y="571500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7</a:t>
            </a:r>
          </a:p>
        </p:txBody>
      </p:sp>
      <p:sp>
        <p:nvSpPr>
          <p:cNvPr id="130" name="Rectangle 129">
            <a:extLst>
              <a:ext uri="{FF2B5EF4-FFF2-40B4-BE49-F238E27FC236}">
                <a16:creationId xmlns:a16="http://schemas.microsoft.com/office/drawing/2014/main" id="{D565EB45-F64D-41D4-BEDE-CC8DA9BA5DBD}"/>
              </a:ext>
            </a:extLst>
          </p:cNvPr>
          <p:cNvSpPr>
            <a:spLocks noGrp="1"/>
          </p:cNvSpPr>
          <p:nvPr/>
        </p:nvSpPr>
        <p:spPr>
          <a:xfrm>
            <a:off x="10820400" y="565785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Admin and Operations</a:t>
            </a:r>
          </a:p>
        </p:txBody>
      </p:sp>
      <p:sp>
        <p:nvSpPr>
          <p:cNvPr id="131" name="Straight Connector 130">
            <a:extLst>
              <a:ext uri="{FF2B5EF4-FFF2-40B4-BE49-F238E27FC236}">
                <a16:creationId xmlns:a16="http://schemas.microsoft.com/office/drawing/2014/main" id="{DEA2A19D-5700-435A-85C0-82DDB889232D}"/>
              </a:ext>
            </a:extLst>
          </p:cNvPr>
          <p:cNvSpPr>
            <a:spLocks noGrp="1"/>
          </p:cNvSpPr>
          <p:nvPr/>
        </p:nvSpPr>
        <p:spPr>
          <a:xfrm>
            <a:off x="10401300" y="6067425"/>
            <a:ext cx="4114800" cy="0"/>
          </a:xfrm>
          <a:prstGeom prst="line">
            <a:avLst/>
          </a:prstGeom>
          <a:noFill/>
          <a:ln w="11430">
            <a:solidFill>
              <a:srgbClr val="DED5C7"/>
            </a:solidFill>
            <a:prstDash val="solid"/>
          </a:ln>
        </p:spPr>
        <p:txBody>
          <a:bodyPr/>
          <a:lstStyle/>
          <a:p>
            <a:endParaRPr lang="en-GB"/>
          </a:p>
        </p:txBody>
      </p:sp>
      <p:pic>
        <p:nvPicPr>
          <p:cNvPr id="294" name="Picture 293"/>
          <p:cNvPicPr>
            <a:picLocks noChangeAspect="1"/>
          </p:cNvPicPr>
          <p:nvPr/>
        </p:nvPicPr>
        <p:blipFill>
          <a:blip r:embed="rId14"/>
          <a:srcRect t="10606" b="10606"/>
          <a:stretch>
            <a:fillRect/>
          </a:stretch>
        </p:blipFill>
        <p:spPr>
          <a:xfrm>
            <a:off x="10401300" y="6286500"/>
            <a:ext cx="4114800" cy="2476500"/>
          </a:xfrm>
          <a:prstGeom prst="roundRect">
            <a:avLst>
              <a:gd name="adj" fmla="val 2308"/>
            </a:avLst>
          </a:prstGeom>
        </p:spPr>
      </p:pic>
      <p:sp>
        <p:nvSpPr>
          <p:cNvPr id="133" name="Rectangle 132">
            <a:extLst>
              <a:ext uri="{FF2B5EF4-FFF2-40B4-BE49-F238E27FC236}">
                <a16:creationId xmlns:a16="http://schemas.microsoft.com/office/drawing/2014/main" id="{7624067E-B002-45C4-A59D-8336F35DFBF6}"/>
              </a:ext>
            </a:extLst>
          </p:cNvPr>
          <p:cNvSpPr>
            <a:spLocks noGrp="1"/>
          </p:cNvSpPr>
          <p:nvPr/>
        </p:nvSpPr>
        <p:spPr>
          <a:xfrm>
            <a:off x="10401300" y="8972550"/>
            <a:ext cx="4114800" cy="990600"/>
          </a:xfrm>
          <a:prstGeom prst="rect">
            <a:avLst/>
          </a:prstGeom>
          <a:noFill/>
          <a:ln w="0">
            <a:noFill/>
            <a:prstDash val="solid"/>
          </a:ln>
        </p:spPr>
        <p:txBody>
          <a:bodyPr lIns="0" tIns="0" rIns="0" bIns="0" anchor="t"/>
          <a:lstStyle/>
          <a:p>
            <a:pPr algn="l">
              <a:defRPr sz="1185" b="0">
                <a:solidFill>
                  <a:srgbClr val="121212"/>
                </a:solidFill>
                <a:latin typeface="Aptos"/>
                <a:ea typeface="Aptos"/>
                <a:cs typeface="Aptos"/>
              </a:defRPr>
            </a:pPr>
            <a:r>
              <a:rPr sz="1185" b="0">
                <a:solidFill>
                  <a:srgbClr val="121212"/>
                </a:solidFill>
                <a:latin typeface="Aptos"/>
                <a:ea typeface="Aptos"/>
                <a:cs typeface="Aptos"/>
              </a:rPr>
              <a:t>The admin panel turns the site into a managed store. A shop owner can create and edit products, upload multiple images, set sizes and stock, review orders, update statuses and use reports for revenue, orders, customers and low-stock products.</a:t>
            </a:r>
          </a:p>
        </p:txBody>
      </p:sp>
      <p:sp>
        <p:nvSpPr>
          <p:cNvPr id="134" name="Rectangle: Rounded Corners 133">
            <a:extLst>
              <a:ext uri="{FF2B5EF4-FFF2-40B4-BE49-F238E27FC236}">
                <a16:creationId xmlns:a16="http://schemas.microsoft.com/office/drawing/2014/main" id="{8BB9D24E-5DA0-4CC8-B88E-8FA30B7C30A9}"/>
              </a:ext>
            </a:extLst>
          </p:cNvPr>
          <p:cNvSpPr>
            <a:spLocks noGrp="1"/>
          </p:cNvSpPr>
          <p:nvPr/>
        </p:nvSpPr>
        <p:spPr>
          <a:xfrm>
            <a:off x="10172700" y="10572750"/>
            <a:ext cx="4572000" cy="3381375"/>
          </a:xfrm>
          <a:prstGeom prst="roundRect">
            <a:avLst>
              <a:gd name="adj" fmla="val 2254"/>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135" name="Rectangle: Rounded Corners 134">
            <a:extLst>
              <a:ext uri="{FF2B5EF4-FFF2-40B4-BE49-F238E27FC236}">
                <a16:creationId xmlns:a16="http://schemas.microsoft.com/office/drawing/2014/main" id="{FE5F62BF-3C47-464D-9B53-6C6A210A4719}"/>
              </a:ext>
            </a:extLst>
          </p:cNvPr>
          <p:cNvSpPr>
            <a:spLocks noGrp="1"/>
          </p:cNvSpPr>
          <p:nvPr/>
        </p:nvSpPr>
        <p:spPr>
          <a:xfrm>
            <a:off x="10401300" y="10810875"/>
            <a:ext cx="304800" cy="304800"/>
          </a:xfrm>
          <a:prstGeom prst="roundRect">
            <a:avLst>
              <a:gd name="adj" fmla="val 50000"/>
            </a:avLst>
          </a:prstGeom>
          <a:solidFill>
            <a:srgbClr val="0875BE"/>
          </a:solidFill>
          <a:ln w="0">
            <a:noFill/>
            <a:prstDash val="solid"/>
          </a:ln>
        </p:spPr>
        <p:txBody>
          <a:bodyPr/>
          <a:lstStyle/>
          <a:p>
            <a:endParaRPr lang="en-GB"/>
          </a:p>
        </p:txBody>
      </p:sp>
      <p:sp>
        <p:nvSpPr>
          <p:cNvPr id="136" name="Rectangle 135">
            <a:extLst>
              <a:ext uri="{FF2B5EF4-FFF2-40B4-BE49-F238E27FC236}">
                <a16:creationId xmlns:a16="http://schemas.microsoft.com/office/drawing/2014/main" id="{A54C332A-5D01-4127-AD5C-D6345FDAE6E2}"/>
              </a:ext>
            </a:extLst>
          </p:cNvPr>
          <p:cNvSpPr>
            <a:spLocks noGrp="1"/>
          </p:cNvSpPr>
          <p:nvPr/>
        </p:nvSpPr>
        <p:spPr>
          <a:xfrm>
            <a:off x="10401300" y="1085850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8</a:t>
            </a:r>
          </a:p>
        </p:txBody>
      </p:sp>
      <p:sp>
        <p:nvSpPr>
          <p:cNvPr id="137" name="Rectangle 136">
            <a:extLst>
              <a:ext uri="{FF2B5EF4-FFF2-40B4-BE49-F238E27FC236}">
                <a16:creationId xmlns:a16="http://schemas.microsoft.com/office/drawing/2014/main" id="{E762ABC8-1061-4696-967E-77C8EC4A7A96}"/>
              </a:ext>
            </a:extLst>
          </p:cNvPr>
          <p:cNvSpPr>
            <a:spLocks noGrp="1"/>
          </p:cNvSpPr>
          <p:nvPr/>
        </p:nvSpPr>
        <p:spPr>
          <a:xfrm>
            <a:off x="10820400" y="1080135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Methodology and Testing</a:t>
            </a:r>
          </a:p>
        </p:txBody>
      </p:sp>
      <p:sp>
        <p:nvSpPr>
          <p:cNvPr id="138" name="Straight Connector 137">
            <a:extLst>
              <a:ext uri="{FF2B5EF4-FFF2-40B4-BE49-F238E27FC236}">
                <a16:creationId xmlns:a16="http://schemas.microsoft.com/office/drawing/2014/main" id="{61A914C4-5E9F-46CE-9497-1451331D4DDB}"/>
              </a:ext>
            </a:extLst>
          </p:cNvPr>
          <p:cNvSpPr>
            <a:spLocks noGrp="1"/>
          </p:cNvSpPr>
          <p:nvPr/>
        </p:nvSpPr>
        <p:spPr>
          <a:xfrm>
            <a:off x="10401300" y="11210925"/>
            <a:ext cx="4114800" cy="0"/>
          </a:xfrm>
          <a:prstGeom prst="line">
            <a:avLst/>
          </a:prstGeom>
          <a:noFill/>
          <a:ln w="11430">
            <a:solidFill>
              <a:srgbClr val="DED5C7"/>
            </a:solidFill>
            <a:prstDash val="solid"/>
          </a:ln>
        </p:spPr>
        <p:txBody>
          <a:bodyPr/>
          <a:lstStyle/>
          <a:p>
            <a:endParaRPr lang="en-GB"/>
          </a:p>
        </p:txBody>
      </p:sp>
      <p:sp>
        <p:nvSpPr>
          <p:cNvPr id="139" name="Rectangle: Rounded Corners 138">
            <a:extLst>
              <a:ext uri="{FF2B5EF4-FFF2-40B4-BE49-F238E27FC236}">
                <a16:creationId xmlns:a16="http://schemas.microsoft.com/office/drawing/2014/main" id="{7FD027E6-B3D1-444D-B90F-A7BE7E354BF7}"/>
              </a:ext>
            </a:extLst>
          </p:cNvPr>
          <p:cNvSpPr>
            <a:spLocks noGrp="1"/>
          </p:cNvSpPr>
          <p:nvPr/>
        </p:nvSpPr>
        <p:spPr>
          <a:xfrm>
            <a:off x="10439400" y="11449050"/>
            <a:ext cx="838200" cy="266700"/>
          </a:xfrm>
          <a:prstGeom prst="roundRect">
            <a:avLst>
              <a:gd name="adj" fmla="val 50000"/>
            </a:avLst>
          </a:prstGeom>
          <a:solidFill>
            <a:srgbClr val="E7F2FF"/>
          </a:solidFill>
          <a:ln w="0">
            <a:solidFill>
              <a:srgbClr val="FFFFFF"/>
            </a:solidFill>
            <a:prstDash val="solid"/>
          </a:ln>
        </p:spPr>
        <p:txBody>
          <a:bodyPr/>
          <a:lstStyle/>
          <a:p>
            <a:endParaRPr lang="en-GB"/>
          </a:p>
        </p:txBody>
      </p:sp>
      <p:sp>
        <p:nvSpPr>
          <p:cNvPr id="140" name="Rectangle 139">
            <a:extLst>
              <a:ext uri="{FF2B5EF4-FFF2-40B4-BE49-F238E27FC236}">
                <a16:creationId xmlns:a16="http://schemas.microsoft.com/office/drawing/2014/main" id="{A58DB07F-7ECF-4950-9626-85BF705E84E3}"/>
              </a:ext>
            </a:extLst>
          </p:cNvPr>
          <p:cNvSpPr>
            <a:spLocks noGrp="1"/>
          </p:cNvSpPr>
          <p:nvPr/>
        </p:nvSpPr>
        <p:spPr>
          <a:xfrm>
            <a:off x="10534650" y="11496675"/>
            <a:ext cx="647700" cy="171450"/>
          </a:xfrm>
          <a:prstGeom prst="rect">
            <a:avLst/>
          </a:prstGeom>
          <a:noFill/>
          <a:ln w="0">
            <a:noFill/>
            <a:prstDash val="solid"/>
          </a:ln>
        </p:spPr>
        <p:txBody>
          <a:bodyPr lIns="0" tIns="0" rIns="0" bIns="0" anchor="t"/>
          <a:lstStyle/>
          <a:p>
            <a:pPr algn="ctr">
              <a:defRPr sz="975" b="1">
                <a:solidFill>
                  <a:srgbClr val="0875BE"/>
                </a:solidFill>
                <a:latin typeface="Aptos"/>
                <a:ea typeface="Aptos"/>
                <a:cs typeface="Aptos"/>
              </a:defRPr>
            </a:pPr>
            <a:r>
              <a:rPr sz="975" b="1">
                <a:solidFill>
                  <a:srgbClr val="0875BE"/>
                </a:solidFill>
                <a:latin typeface="Aptos"/>
                <a:ea typeface="Aptos"/>
                <a:cs typeface="Aptos"/>
              </a:rPr>
              <a:t>Plan</a:t>
            </a:r>
          </a:p>
        </p:txBody>
      </p:sp>
      <p:sp>
        <p:nvSpPr>
          <p:cNvPr id="141" name="Rectangle: Rounded Corners 140">
            <a:extLst>
              <a:ext uri="{FF2B5EF4-FFF2-40B4-BE49-F238E27FC236}">
                <a16:creationId xmlns:a16="http://schemas.microsoft.com/office/drawing/2014/main" id="{F9CB85AD-B1C4-4E06-9D7B-CD864393F7B0}"/>
              </a:ext>
            </a:extLst>
          </p:cNvPr>
          <p:cNvSpPr>
            <a:spLocks noGrp="1"/>
          </p:cNvSpPr>
          <p:nvPr/>
        </p:nvSpPr>
        <p:spPr>
          <a:xfrm>
            <a:off x="11391900" y="11449050"/>
            <a:ext cx="838200" cy="266700"/>
          </a:xfrm>
          <a:prstGeom prst="roundRect">
            <a:avLst>
              <a:gd name="adj" fmla="val 50000"/>
            </a:avLst>
          </a:prstGeom>
          <a:solidFill>
            <a:srgbClr val="DFF5F1"/>
          </a:solidFill>
          <a:ln w="0">
            <a:solidFill>
              <a:srgbClr val="FFFFFF"/>
            </a:solidFill>
            <a:prstDash val="solid"/>
          </a:ln>
        </p:spPr>
        <p:txBody>
          <a:bodyPr/>
          <a:lstStyle/>
          <a:p>
            <a:endParaRPr lang="en-GB"/>
          </a:p>
        </p:txBody>
      </p:sp>
      <p:sp>
        <p:nvSpPr>
          <p:cNvPr id="142" name="Rectangle 141">
            <a:extLst>
              <a:ext uri="{FF2B5EF4-FFF2-40B4-BE49-F238E27FC236}">
                <a16:creationId xmlns:a16="http://schemas.microsoft.com/office/drawing/2014/main" id="{2576EFA1-0968-47C7-8397-D4AE3B5A57DF}"/>
              </a:ext>
            </a:extLst>
          </p:cNvPr>
          <p:cNvSpPr>
            <a:spLocks noGrp="1"/>
          </p:cNvSpPr>
          <p:nvPr/>
        </p:nvSpPr>
        <p:spPr>
          <a:xfrm>
            <a:off x="11487150" y="11496675"/>
            <a:ext cx="647700" cy="171450"/>
          </a:xfrm>
          <a:prstGeom prst="rect">
            <a:avLst/>
          </a:prstGeom>
          <a:noFill/>
          <a:ln w="0">
            <a:noFill/>
            <a:prstDash val="solid"/>
          </a:ln>
        </p:spPr>
        <p:txBody>
          <a:bodyPr lIns="0" tIns="0" rIns="0" bIns="0" anchor="t"/>
          <a:lstStyle/>
          <a:p>
            <a:pPr algn="ctr">
              <a:defRPr sz="975" b="1">
                <a:solidFill>
                  <a:srgbClr val="087F72"/>
                </a:solidFill>
                <a:latin typeface="Aptos"/>
                <a:ea typeface="Aptos"/>
                <a:cs typeface="Aptos"/>
              </a:defRPr>
            </a:pPr>
            <a:r>
              <a:rPr sz="975" b="1">
                <a:solidFill>
                  <a:srgbClr val="087F72"/>
                </a:solidFill>
                <a:latin typeface="Aptos"/>
                <a:ea typeface="Aptos"/>
                <a:cs typeface="Aptos"/>
              </a:rPr>
              <a:t>Build</a:t>
            </a:r>
          </a:p>
        </p:txBody>
      </p:sp>
      <p:sp>
        <p:nvSpPr>
          <p:cNvPr id="143" name="Rectangle: Rounded Corners 142">
            <a:extLst>
              <a:ext uri="{FF2B5EF4-FFF2-40B4-BE49-F238E27FC236}">
                <a16:creationId xmlns:a16="http://schemas.microsoft.com/office/drawing/2014/main" id="{0CDD8010-E1B9-41C2-ABCA-C6E01354DBCF}"/>
              </a:ext>
            </a:extLst>
          </p:cNvPr>
          <p:cNvSpPr>
            <a:spLocks noGrp="1"/>
          </p:cNvSpPr>
          <p:nvPr/>
        </p:nvSpPr>
        <p:spPr>
          <a:xfrm>
            <a:off x="12344400" y="11449050"/>
            <a:ext cx="838200" cy="266700"/>
          </a:xfrm>
          <a:prstGeom prst="roundRect">
            <a:avLst>
              <a:gd name="adj" fmla="val 50000"/>
            </a:avLst>
          </a:prstGeom>
          <a:solidFill>
            <a:srgbClr val="FFF4CE"/>
          </a:solidFill>
          <a:ln w="0">
            <a:solidFill>
              <a:srgbClr val="FFFFFF"/>
            </a:solidFill>
            <a:prstDash val="solid"/>
          </a:ln>
        </p:spPr>
        <p:txBody>
          <a:bodyPr/>
          <a:lstStyle/>
          <a:p>
            <a:endParaRPr lang="en-GB"/>
          </a:p>
        </p:txBody>
      </p:sp>
      <p:sp>
        <p:nvSpPr>
          <p:cNvPr id="144" name="Rectangle 143">
            <a:extLst>
              <a:ext uri="{FF2B5EF4-FFF2-40B4-BE49-F238E27FC236}">
                <a16:creationId xmlns:a16="http://schemas.microsoft.com/office/drawing/2014/main" id="{92F4DC75-1DC1-45C3-A76C-9D9B2EE58FC0}"/>
              </a:ext>
            </a:extLst>
          </p:cNvPr>
          <p:cNvSpPr>
            <a:spLocks noGrp="1"/>
          </p:cNvSpPr>
          <p:nvPr/>
        </p:nvSpPr>
        <p:spPr>
          <a:xfrm>
            <a:off x="12439650" y="11496675"/>
            <a:ext cx="647700" cy="171450"/>
          </a:xfrm>
          <a:prstGeom prst="rect">
            <a:avLst/>
          </a:prstGeom>
          <a:noFill/>
          <a:ln w="0">
            <a:noFill/>
            <a:prstDash val="solid"/>
          </a:ln>
        </p:spPr>
        <p:txBody>
          <a:bodyPr lIns="0" tIns="0" rIns="0" bIns="0" anchor="t"/>
          <a:lstStyle/>
          <a:p>
            <a:pPr algn="ctr">
              <a:defRPr sz="975" b="1">
                <a:solidFill>
                  <a:srgbClr val="9A6A00"/>
                </a:solidFill>
                <a:latin typeface="Aptos"/>
                <a:ea typeface="Aptos"/>
                <a:cs typeface="Aptos"/>
              </a:defRPr>
            </a:pPr>
            <a:r>
              <a:rPr sz="975" b="1">
                <a:solidFill>
                  <a:srgbClr val="9A6A00"/>
                </a:solidFill>
                <a:latin typeface="Aptos"/>
                <a:ea typeface="Aptos"/>
                <a:cs typeface="Aptos"/>
              </a:rPr>
              <a:t>Verify</a:t>
            </a:r>
          </a:p>
        </p:txBody>
      </p:sp>
      <p:sp>
        <p:nvSpPr>
          <p:cNvPr id="145" name="Rectangle: Rounded Corners 144">
            <a:extLst>
              <a:ext uri="{FF2B5EF4-FFF2-40B4-BE49-F238E27FC236}">
                <a16:creationId xmlns:a16="http://schemas.microsoft.com/office/drawing/2014/main" id="{9E92F303-D435-42FE-B6AB-D16557629546}"/>
              </a:ext>
            </a:extLst>
          </p:cNvPr>
          <p:cNvSpPr>
            <a:spLocks noGrp="1"/>
          </p:cNvSpPr>
          <p:nvPr/>
        </p:nvSpPr>
        <p:spPr>
          <a:xfrm>
            <a:off x="13296900" y="11449050"/>
            <a:ext cx="876300" cy="266700"/>
          </a:xfrm>
          <a:prstGeom prst="roundRect">
            <a:avLst>
              <a:gd name="adj" fmla="val 50000"/>
            </a:avLst>
          </a:prstGeom>
          <a:solidFill>
            <a:srgbClr val="FFE5EE"/>
          </a:solidFill>
          <a:ln w="0">
            <a:solidFill>
              <a:srgbClr val="FFFFFF"/>
            </a:solidFill>
            <a:prstDash val="solid"/>
          </a:ln>
        </p:spPr>
        <p:txBody>
          <a:bodyPr/>
          <a:lstStyle/>
          <a:p>
            <a:endParaRPr lang="en-GB"/>
          </a:p>
        </p:txBody>
      </p:sp>
      <p:sp>
        <p:nvSpPr>
          <p:cNvPr id="146" name="Rectangle 145">
            <a:extLst>
              <a:ext uri="{FF2B5EF4-FFF2-40B4-BE49-F238E27FC236}">
                <a16:creationId xmlns:a16="http://schemas.microsoft.com/office/drawing/2014/main" id="{89F795D7-5C50-4C1D-9E9E-B18405B49698}"/>
              </a:ext>
            </a:extLst>
          </p:cNvPr>
          <p:cNvSpPr>
            <a:spLocks noGrp="1"/>
          </p:cNvSpPr>
          <p:nvPr/>
        </p:nvSpPr>
        <p:spPr>
          <a:xfrm>
            <a:off x="13392150" y="11496675"/>
            <a:ext cx="685800" cy="171450"/>
          </a:xfrm>
          <a:prstGeom prst="rect">
            <a:avLst/>
          </a:prstGeom>
          <a:noFill/>
          <a:ln w="0">
            <a:noFill/>
            <a:prstDash val="solid"/>
          </a:ln>
        </p:spPr>
        <p:txBody>
          <a:bodyPr lIns="0" tIns="0" rIns="0" bIns="0" anchor="t"/>
          <a:lstStyle/>
          <a:p>
            <a:pPr algn="ctr">
              <a:defRPr sz="975" b="1">
                <a:solidFill>
                  <a:srgbClr val="C51F5D"/>
                </a:solidFill>
                <a:latin typeface="Aptos"/>
                <a:ea typeface="Aptos"/>
                <a:cs typeface="Aptos"/>
              </a:defRPr>
            </a:pPr>
            <a:r>
              <a:rPr sz="975" b="1">
                <a:solidFill>
                  <a:srgbClr val="C51F5D"/>
                </a:solidFill>
                <a:latin typeface="Aptos"/>
                <a:ea typeface="Aptos"/>
                <a:cs typeface="Aptos"/>
              </a:rPr>
              <a:t>Refine</a:t>
            </a:r>
          </a:p>
        </p:txBody>
      </p:sp>
      <p:sp>
        <p:nvSpPr>
          <p:cNvPr id="147" name="Rectangle 146">
            <a:extLst>
              <a:ext uri="{FF2B5EF4-FFF2-40B4-BE49-F238E27FC236}">
                <a16:creationId xmlns:a16="http://schemas.microsoft.com/office/drawing/2014/main" id="{38E91E18-A77F-42C5-93B2-3D6B746FCC9F}"/>
              </a:ext>
            </a:extLst>
          </p:cNvPr>
          <p:cNvSpPr>
            <a:spLocks noGrp="1"/>
          </p:cNvSpPr>
          <p:nvPr/>
        </p:nvSpPr>
        <p:spPr>
          <a:xfrm>
            <a:off x="10401300" y="11944350"/>
            <a:ext cx="4114800" cy="1524000"/>
          </a:xfrm>
          <a:prstGeom prst="rect">
            <a:avLst/>
          </a:prstGeom>
          <a:noFill/>
          <a:ln w="0">
            <a:noFill/>
            <a:prstDash val="solid"/>
          </a:ln>
        </p:spPr>
        <p:txBody>
          <a:bodyPr lIns="0" tIns="0" rIns="0" bIns="0" anchor="t"/>
          <a:lstStyle/>
          <a:p>
            <a:pPr algn="l">
              <a:defRPr sz="1200" b="0">
                <a:solidFill>
                  <a:srgbClr val="121212"/>
                </a:solidFill>
                <a:latin typeface="Aptos"/>
                <a:ea typeface="Aptos"/>
                <a:cs typeface="Aptos"/>
              </a:defRPr>
            </a:pPr>
            <a:r>
              <a:rPr sz="1200" b="0">
                <a:solidFill>
                  <a:srgbClr val="121212"/>
                </a:solidFill>
                <a:latin typeface="Aptos"/>
                <a:ea typeface="Aptos"/>
                <a:cs typeface="Aptos"/>
              </a:rPr>
              <a:t>The work was developed iteratively through vertical slices. Each stage had to leave a running demo: first the browsing and product model, then checkout and admin control, then richer catalogue data, upload reliability and recommendation relevance. Verification included API checks, browser review, build commands and manual demo flows.</a:t>
            </a:r>
          </a:p>
        </p:txBody>
      </p:sp>
      <p:sp>
        <p:nvSpPr>
          <p:cNvPr id="148" name="Rectangle: Rounded Corners 147">
            <a:extLst>
              <a:ext uri="{FF2B5EF4-FFF2-40B4-BE49-F238E27FC236}">
                <a16:creationId xmlns:a16="http://schemas.microsoft.com/office/drawing/2014/main" id="{8DD85633-E037-4A8C-9E12-ADE9479B74F3}"/>
              </a:ext>
            </a:extLst>
          </p:cNvPr>
          <p:cNvSpPr>
            <a:spLocks noGrp="1"/>
          </p:cNvSpPr>
          <p:nvPr/>
        </p:nvSpPr>
        <p:spPr>
          <a:xfrm>
            <a:off x="10172700" y="14211300"/>
            <a:ext cx="4572000" cy="3162300"/>
          </a:xfrm>
          <a:prstGeom prst="roundRect">
            <a:avLst>
              <a:gd name="adj" fmla="val 2410"/>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149" name="Rectangle: Rounded Corners 148">
            <a:extLst>
              <a:ext uri="{FF2B5EF4-FFF2-40B4-BE49-F238E27FC236}">
                <a16:creationId xmlns:a16="http://schemas.microsoft.com/office/drawing/2014/main" id="{A7BFC26C-C0B0-4B8D-A266-1747EAB3357C}"/>
              </a:ext>
            </a:extLst>
          </p:cNvPr>
          <p:cNvSpPr>
            <a:spLocks noGrp="1"/>
          </p:cNvSpPr>
          <p:nvPr/>
        </p:nvSpPr>
        <p:spPr>
          <a:xfrm>
            <a:off x="10401300" y="14449425"/>
            <a:ext cx="304800" cy="304800"/>
          </a:xfrm>
          <a:prstGeom prst="roundRect">
            <a:avLst>
              <a:gd name="adj" fmla="val 50000"/>
            </a:avLst>
          </a:prstGeom>
          <a:solidFill>
            <a:srgbClr val="0F0F0F"/>
          </a:solidFill>
          <a:ln w="0">
            <a:noFill/>
            <a:prstDash val="solid"/>
          </a:ln>
        </p:spPr>
        <p:txBody>
          <a:bodyPr/>
          <a:lstStyle/>
          <a:p>
            <a:endParaRPr lang="en-GB"/>
          </a:p>
        </p:txBody>
      </p:sp>
      <p:sp>
        <p:nvSpPr>
          <p:cNvPr id="150" name="Rectangle 149">
            <a:extLst>
              <a:ext uri="{FF2B5EF4-FFF2-40B4-BE49-F238E27FC236}">
                <a16:creationId xmlns:a16="http://schemas.microsoft.com/office/drawing/2014/main" id="{B8A5BCAC-FDCC-42EE-A3F3-18F0CF12A6D0}"/>
              </a:ext>
            </a:extLst>
          </p:cNvPr>
          <p:cNvSpPr>
            <a:spLocks noGrp="1"/>
          </p:cNvSpPr>
          <p:nvPr/>
        </p:nvSpPr>
        <p:spPr>
          <a:xfrm>
            <a:off x="10401300" y="14497050"/>
            <a:ext cx="304800" cy="228600"/>
          </a:xfrm>
          <a:prstGeom prst="rect">
            <a:avLst/>
          </a:prstGeom>
          <a:noFill/>
          <a:ln w="0">
            <a:noFill/>
            <a:prstDash val="solid"/>
          </a:ln>
        </p:spPr>
        <p:txBody>
          <a:bodyPr lIns="0" tIns="0" rIns="0" bIns="0" anchor="t"/>
          <a:lstStyle/>
          <a:p>
            <a:pPr algn="ctr">
              <a:defRPr sz="1275" b="1">
                <a:solidFill>
                  <a:srgbClr val="FFFFFF"/>
                </a:solidFill>
                <a:latin typeface="Aptos"/>
                <a:ea typeface="Aptos"/>
                <a:cs typeface="Aptos"/>
              </a:defRPr>
            </a:pPr>
            <a:r>
              <a:rPr sz="1275" b="1">
                <a:solidFill>
                  <a:srgbClr val="FFFFFF"/>
                </a:solidFill>
                <a:latin typeface="Aptos"/>
                <a:ea typeface="Aptos"/>
                <a:cs typeface="Aptos"/>
              </a:rPr>
              <a:t>9</a:t>
            </a:r>
          </a:p>
        </p:txBody>
      </p:sp>
      <p:sp>
        <p:nvSpPr>
          <p:cNvPr id="151" name="Rectangle 150">
            <a:extLst>
              <a:ext uri="{FF2B5EF4-FFF2-40B4-BE49-F238E27FC236}">
                <a16:creationId xmlns:a16="http://schemas.microsoft.com/office/drawing/2014/main" id="{893B1E41-3B6B-4A74-808E-DE02E1E1A1F3}"/>
              </a:ext>
            </a:extLst>
          </p:cNvPr>
          <p:cNvSpPr>
            <a:spLocks noGrp="1"/>
          </p:cNvSpPr>
          <p:nvPr/>
        </p:nvSpPr>
        <p:spPr>
          <a:xfrm>
            <a:off x="10820400" y="14439900"/>
            <a:ext cx="3695700" cy="361950"/>
          </a:xfrm>
          <a:prstGeom prst="rect">
            <a:avLst/>
          </a:prstGeom>
          <a:noFill/>
          <a:ln w="0">
            <a:noFill/>
            <a:prstDash val="solid"/>
          </a:ln>
        </p:spPr>
        <p:txBody>
          <a:bodyPr lIns="0" tIns="0" rIns="0" bIns="0" anchor="t"/>
          <a:lstStyle/>
          <a:p>
            <a:pPr algn="l">
              <a:defRPr sz="1875" b="1">
                <a:solidFill>
                  <a:srgbClr val="121212"/>
                </a:solidFill>
                <a:latin typeface="Aptos Display"/>
                <a:ea typeface="Aptos Display"/>
                <a:cs typeface="Aptos Display"/>
              </a:defRPr>
            </a:pPr>
            <a:r>
              <a:rPr sz="1875" b="1">
                <a:solidFill>
                  <a:srgbClr val="121212"/>
                </a:solidFill>
                <a:latin typeface="Aptos Display"/>
                <a:ea typeface="Aptos Display"/>
                <a:cs typeface="Aptos Display"/>
              </a:rPr>
              <a:t>Critical Reflection and Conclusion</a:t>
            </a:r>
          </a:p>
        </p:txBody>
      </p:sp>
      <p:sp>
        <p:nvSpPr>
          <p:cNvPr id="152" name="Straight Connector 151">
            <a:extLst>
              <a:ext uri="{FF2B5EF4-FFF2-40B4-BE49-F238E27FC236}">
                <a16:creationId xmlns:a16="http://schemas.microsoft.com/office/drawing/2014/main" id="{4729C5A1-A0F3-47CB-9B01-80A45AF446EB}"/>
              </a:ext>
            </a:extLst>
          </p:cNvPr>
          <p:cNvSpPr>
            <a:spLocks noGrp="1"/>
          </p:cNvSpPr>
          <p:nvPr/>
        </p:nvSpPr>
        <p:spPr>
          <a:xfrm>
            <a:off x="10401300" y="14849475"/>
            <a:ext cx="4114800" cy="0"/>
          </a:xfrm>
          <a:prstGeom prst="line">
            <a:avLst/>
          </a:prstGeom>
          <a:noFill/>
          <a:ln w="11430">
            <a:solidFill>
              <a:srgbClr val="DED5C7"/>
            </a:solidFill>
            <a:prstDash val="solid"/>
          </a:ln>
        </p:spPr>
        <p:txBody>
          <a:bodyPr/>
          <a:lstStyle/>
          <a:p>
            <a:endParaRPr lang="en-GB"/>
          </a:p>
        </p:txBody>
      </p:sp>
      <p:sp>
        <p:nvSpPr>
          <p:cNvPr id="153" name="Rectangle 152">
            <a:extLst>
              <a:ext uri="{FF2B5EF4-FFF2-40B4-BE49-F238E27FC236}">
                <a16:creationId xmlns:a16="http://schemas.microsoft.com/office/drawing/2014/main" id="{0D94B739-981B-49E7-B490-31A3CA7C4ABD}"/>
              </a:ext>
            </a:extLst>
          </p:cNvPr>
          <p:cNvSpPr>
            <a:spLocks noGrp="1"/>
          </p:cNvSpPr>
          <p:nvPr/>
        </p:nvSpPr>
        <p:spPr>
          <a:xfrm>
            <a:off x="10401300" y="15049500"/>
            <a:ext cx="4114800" cy="1562100"/>
          </a:xfrm>
          <a:prstGeom prst="rect">
            <a:avLst/>
          </a:prstGeom>
          <a:noFill/>
          <a:ln w="0">
            <a:noFill/>
            <a:prstDash val="solid"/>
          </a:ln>
        </p:spPr>
        <p:txBody>
          <a:bodyPr lIns="0" tIns="0" rIns="0" bIns="0" anchor="t"/>
          <a:lstStyle/>
          <a:p>
            <a:pPr algn="l">
              <a:defRPr sz="1185" b="0">
                <a:solidFill>
                  <a:srgbClr val="121212"/>
                </a:solidFill>
                <a:latin typeface="Aptos"/>
                <a:ea typeface="Aptos"/>
                <a:cs typeface="Aptos"/>
              </a:defRPr>
            </a:pPr>
            <a:r>
              <a:rPr sz="1185" b="0">
                <a:solidFill>
                  <a:srgbClr val="121212"/>
                </a:solidFill>
                <a:latin typeface="Aptos"/>
                <a:ea typeface="Aptos"/>
                <a:cs typeface="Aptos"/>
              </a:rPr>
              <a:t>The strongest outcome is that the project behaves as one connected system, not as isolated screens. The main limitation is also clear: JSON storage is suitable for an academic prototype, but a production version would move to PostgreSQL or another managed database, add payment integration, deployment hardening and wider usability testing.</a:t>
            </a:r>
          </a:p>
        </p:txBody>
      </p:sp>
      <p:sp>
        <p:nvSpPr>
          <p:cNvPr id="154" name="Rectangle 153">
            <a:extLst>
              <a:ext uri="{FF2B5EF4-FFF2-40B4-BE49-F238E27FC236}">
                <a16:creationId xmlns:a16="http://schemas.microsoft.com/office/drawing/2014/main" id="{309D5543-8E54-4AA3-8D8E-B28A69E08A14}"/>
              </a:ext>
            </a:extLst>
          </p:cNvPr>
          <p:cNvSpPr>
            <a:spLocks noGrp="1"/>
          </p:cNvSpPr>
          <p:nvPr/>
        </p:nvSpPr>
        <p:spPr>
          <a:xfrm>
            <a:off x="10401300" y="16621125"/>
            <a:ext cx="4114800" cy="438150"/>
          </a:xfrm>
          <a:prstGeom prst="rect">
            <a:avLst/>
          </a:prstGeom>
          <a:noFill/>
          <a:ln w="0">
            <a:noFill/>
            <a:prstDash val="solid"/>
          </a:ln>
        </p:spPr>
        <p:txBody>
          <a:bodyPr lIns="0" tIns="0" rIns="0" bIns="0" anchor="t"/>
          <a:lstStyle/>
          <a:p>
            <a:pPr algn="l">
              <a:defRPr sz="1215" b="1">
                <a:solidFill>
                  <a:srgbClr val="087F72"/>
                </a:solidFill>
                <a:latin typeface="Aptos"/>
                <a:ea typeface="Aptos"/>
                <a:cs typeface="Aptos"/>
              </a:defRPr>
            </a:pPr>
            <a:r>
              <a:rPr sz="1215" b="1">
                <a:solidFill>
                  <a:srgbClr val="087F72"/>
                </a:solidFill>
                <a:latin typeface="Aptos"/>
                <a:ea typeface="Aptos"/>
                <a:cs typeface="Aptos"/>
              </a:rPr>
              <a:t>Conclusion: MODA HOUSE shows how a fashion store can feel personal without losing control of catalogue quality, stock and orders.</a:t>
            </a:r>
          </a:p>
        </p:txBody>
      </p:sp>
      <p:sp>
        <p:nvSpPr>
          <p:cNvPr id="155" name="Rectangle: Rounded Corners 154">
            <a:extLst>
              <a:ext uri="{FF2B5EF4-FFF2-40B4-BE49-F238E27FC236}">
                <a16:creationId xmlns:a16="http://schemas.microsoft.com/office/drawing/2014/main" id="{1CCE965C-D05B-4EF5-8A05-D172E394D806}"/>
              </a:ext>
            </a:extLst>
          </p:cNvPr>
          <p:cNvSpPr>
            <a:spLocks noGrp="1"/>
          </p:cNvSpPr>
          <p:nvPr/>
        </p:nvSpPr>
        <p:spPr>
          <a:xfrm>
            <a:off x="495300" y="17811750"/>
            <a:ext cx="14249400" cy="2619375"/>
          </a:xfrm>
          <a:prstGeom prst="roundRect">
            <a:avLst>
              <a:gd name="adj" fmla="val 2909"/>
            </a:avLst>
          </a:prstGeom>
          <a:solidFill>
            <a:srgbClr val="FFFFFF"/>
          </a:solidFill>
          <a:ln w="9525">
            <a:solidFill>
              <a:srgbClr val="DED5C7"/>
            </a:solidFill>
            <a:prstDash val="solid"/>
          </a:ln>
        </p:spPr>
        <p:style>
          <a:lnRef idx="0">
            <a:scrgbClr r="0" g="0" b="0"/>
          </a:lnRef>
          <a:fillRef idx="0">
            <a:scrgbClr r="0" g="0" b="0"/>
          </a:fillRef>
          <a:effectRef idx="13">
            <a:scrgbClr r="0" g="0" b="0"/>
          </a:effectRef>
          <a:fontRef idx="major"/>
        </p:style>
        <p:txBody>
          <a:bodyPr/>
          <a:lstStyle/>
          <a:p>
            <a:endParaRPr lang="en-GB"/>
          </a:p>
        </p:txBody>
      </p:sp>
      <p:sp>
        <p:nvSpPr>
          <p:cNvPr id="156" name="Rectangle 155">
            <a:extLst>
              <a:ext uri="{FF2B5EF4-FFF2-40B4-BE49-F238E27FC236}">
                <a16:creationId xmlns:a16="http://schemas.microsoft.com/office/drawing/2014/main" id="{8B189725-96B3-4B1D-97CF-6C485ADC114C}"/>
              </a:ext>
            </a:extLst>
          </p:cNvPr>
          <p:cNvSpPr>
            <a:spLocks noGrp="1"/>
          </p:cNvSpPr>
          <p:nvPr/>
        </p:nvSpPr>
        <p:spPr>
          <a:xfrm>
            <a:off x="781050" y="18097500"/>
            <a:ext cx="4095750" cy="285750"/>
          </a:xfrm>
          <a:prstGeom prst="rect">
            <a:avLst/>
          </a:prstGeom>
          <a:noFill/>
          <a:ln w="0">
            <a:noFill/>
            <a:prstDash val="solid"/>
          </a:ln>
        </p:spPr>
        <p:txBody>
          <a:bodyPr lIns="0" tIns="0" rIns="0" bIns="0" anchor="t"/>
          <a:lstStyle/>
          <a:p>
            <a:pPr algn="l">
              <a:defRPr sz="1800" b="1">
                <a:solidFill>
                  <a:srgbClr val="0875BE"/>
                </a:solidFill>
                <a:latin typeface="Aptos"/>
                <a:ea typeface="Aptos"/>
                <a:cs typeface="Aptos"/>
              </a:defRPr>
            </a:pPr>
            <a:r>
              <a:rPr sz="1800" b="1">
                <a:solidFill>
                  <a:srgbClr val="0875BE"/>
                </a:solidFill>
                <a:latin typeface="Aptos"/>
                <a:ea typeface="Aptos"/>
                <a:cs typeface="Aptos"/>
              </a:rPr>
              <a:t>Selected References</a:t>
            </a:r>
          </a:p>
        </p:txBody>
      </p:sp>
      <p:sp>
        <p:nvSpPr>
          <p:cNvPr id="157" name="Rectangle 156">
            <a:extLst>
              <a:ext uri="{FF2B5EF4-FFF2-40B4-BE49-F238E27FC236}">
                <a16:creationId xmlns:a16="http://schemas.microsoft.com/office/drawing/2014/main" id="{0A2F9DE2-755F-4BA4-86F8-72E3DA187C44}"/>
              </a:ext>
            </a:extLst>
          </p:cNvPr>
          <p:cNvSpPr>
            <a:spLocks noGrp="1"/>
          </p:cNvSpPr>
          <p:nvPr/>
        </p:nvSpPr>
        <p:spPr>
          <a:xfrm>
            <a:off x="781050" y="18497550"/>
            <a:ext cx="6381750" cy="1504950"/>
          </a:xfrm>
          <a:prstGeom prst="rect">
            <a:avLst/>
          </a:prstGeom>
          <a:noFill/>
          <a:ln w="0">
            <a:noFill/>
            <a:prstDash val="solid"/>
          </a:ln>
        </p:spPr>
        <p:txBody>
          <a:bodyPr lIns="0" tIns="0" rIns="0" bIns="0" anchor="t"/>
          <a:lstStyle/>
          <a:p>
            <a:pPr algn="l">
              <a:defRPr sz="990" b="0">
                <a:solidFill>
                  <a:srgbClr val="121212"/>
                </a:solidFill>
                <a:latin typeface="Aptos"/>
                <a:ea typeface="Aptos"/>
                <a:cs typeface="Aptos"/>
              </a:defRPr>
            </a:pPr>
            <a:r>
              <a:rPr sz="990" b="0">
                <a:solidFill>
                  <a:srgbClr val="121212"/>
                </a:solidFill>
                <a:latin typeface="Aptos"/>
                <a:ea typeface="Aptos"/>
                <a:cs typeface="Aptos"/>
              </a:rPr>
              <a:t>[1] OpenAI. Responses API and structured output documentation. https://platform.openai.com/docs</a:t>
            </a:r>
          </a:p>
          <a:p>
            <a:pPr algn="l">
              <a:defRPr sz="990" b="0">
                <a:solidFill>
                  <a:srgbClr val="121212"/>
                </a:solidFill>
                <a:latin typeface="Aptos"/>
                <a:ea typeface="Aptos"/>
                <a:cs typeface="Aptos"/>
              </a:defRPr>
            </a:pPr>
            <a:r>
              <a:rPr sz="990" b="0">
                <a:solidFill>
                  <a:srgbClr val="121212"/>
                </a:solidFill>
                <a:latin typeface="Aptos"/>
                <a:ea typeface="Aptos"/>
                <a:cs typeface="Aptos"/>
              </a:rPr>
              <a:t>[2] React documentation for component-based user interfaces. https://react.dev</a:t>
            </a:r>
          </a:p>
          <a:p>
            <a:pPr algn="l">
              <a:defRPr sz="990" b="0">
                <a:solidFill>
                  <a:srgbClr val="121212"/>
                </a:solidFill>
                <a:latin typeface="Aptos"/>
                <a:ea typeface="Aptos"/>
                <a:cs typeface="Aptos"/>
              </a:defRPr>
            </a:pPr>
            <a:r>
              <a:rPr sz="990" b="0">
                <a:solidFill>
                  <a:srgbClr val="121212"/>
                </a:solidFill>
                <a:latin typeface="Aptos"/>
                <a:ea typeface="Aptos"/>
                <a:cs typeface="Aptos"/>
              </a:rPr>
              <a:t>[3] Express.js official API documentation for Node.js web applications. https://expressjs.com</a:t>
            </a:r>
          </a:p>
          <a:p>
            <a:pPr algn="l">
              <a:defRPr sz="990" b="0">
                <a:solidFill>
                  <a:srgbClr val="121212"/>
                </a:solidFill>
                <a:latin typeface="Aptos"/>
                <a:ea typeface="Aptos"/>
                <a:cs typeface="Aptos"/>
              </a:defRPr>
            </a:pPr>
            <a:r>
              <a:rPr sz="990" b="0">
                <a:solidFill>
                  <a:srgbClr val="121212"/>
                </a:solidFill>
                <a:latin typeface="Aptos"/>
                <a:ea typeface="Aptos"/>
                <a:cs typeface="Aptos"/>
              </a:rPr>
              <a:t>[4] Vite frontend tooling documentation. https://vite.dev</a:t>
            </a:r>
          </a:p>
        </p:txBody>
      </p:sp>
      <p:sp>
        <p:nvSpPr>
          <p:cNvPr id="158" name="Rectangle 157">
            <a:extLst>
              <a:ext uri="{FF2B5EF4-FFF2-40B4-BE49-F238E27FC236}">
                <a16:creationId xmlns:a16="http://schemas.microsoft.com/office/drawing/2014/main" id="{6B6A9795-2436-4EB9-9370-0A3308265B01}"/>
              </a:ext>
            </a:extLst>
          </p:cNvPr>
          <p:cNvSpPr>
            <a:spLocks noGrp="1"/>
          </p:cNvSpPr>
          <p:nvPr/>
        </p:nvSpPr>
        <p:spPr>
          <a:xfrm>
            <a:off x="7753350" y="18430875"/>
            <a:ext cx="6667500" cy="1143000"/>
          </a:xfrm>
          <a:prstGeom prst="rect">
            <a:avLst/>
          </a:prstGeom>
          <a:noFill/>
          <a:ln w="0">
            <a:noFill/>
            <a:prstDash val="solid"/>
          </a:ln>
        </p:spPr>
        <p:txBody>
          <a:bodyPr lIns="0" tIns="0" rIns="0" bIns="0" anchor="t"/>
          <a:lstStyle/>
          <a:p>
            <a:pPr algn="l">
              <a:defRPr sz="990" b="0">
                <a:solidFill>
                  <a:srgbClr val="121212"/>
                </a:solidFill>
                <a:latin typeface="Aptos"/>
                <a:ea typeface="Aptos"/>
                <a:cs typeface="Aptos"/>
              </a:defRPr>
            </a:pPr>
            <a:r>
              <a:rPr sz="990" b="0" dirty="0">
                <a:solidFill>
                  <a:srgbClr val="121212"/>
                </a:solidFill>
                <a:latin typeface="Aptos"/>
                <a:ea typeface="Aptos"/>
                <a:cs typeface="Aptos"/>
              </a:rPr>
              <a:t>[5] MDN Web Docs. HTML, CSS, JavaScript and accessibility references. https://developer.mozilla.org</a:t>
            </a:r>
          </a:p>
          <a:p>
            <a:pPr algn="l">
              <a:defRPr sz="990" b="0">
                <a:solidFill>
                  <a:srgbClr val="121212"/>
                </a:solidFill>
                <a:latin typeface="Aptos"/>
                <a:ea typeface="Aptos"/>
                <a:cs typeface="Aptos"/>
              </a:defRPr>
            </a:pPr>
            <a:r>
              <a:rPr sz="990" b="0" dirty="0">
                <a:solidFill>
                  <a:srgbClr val="121212"/>
                </a:solidFill>
                <a:latin typeface="Aptos"/>
                <a:ea typeface="Aptos"/>
                <a:cs typeface="Aptos"/>
              </a:rPr>
              <a:t>[6] OWASP Web Security Testing Guide. https://owasp.org</a:t>
            </a:r>
          </a:p>
          <a:p>
            <a:pPr algn="l">
              <a:defRPr sz="990" b="0">
                <a:solidFill>
                  <a:srgbClr val="121212"/>
                </a:solidFill>
                <a:latin typeface="Aptos"/>
                <a:ea typeface="Aptos"/>
                <a:cs typeface="Aptos"/>
              </a:defRPr>
            </a:pPr>
            <a:r>
              <a:rPr sz="990" b="0" dirty="0">
                <a:solidFill>
                  <a:srgbClr val="121212"/>
                </a:solidFill>
                <a:latin typeface="Aptos"/>
                <a:ea typeface="Aptos"/>
                <a:cs typeface="Aptos"/>
              </a:rPr>
              <a:t>[7] Product images are used only as user-supplied local demonstration catalogue assets for this academic project.</a:t>
            </a:r>
          </a:p>
        </p:txBody>
      </p:sp>
      <p:sp>
        <p:nvSpPr>
          <p:cNvPr id="161" name="Rectangle 160">
            <a:extLst>
              <a:ext uri="{FF2B5EF4-FFF2-40B4-BE49-F238E27FC236}">
                <a16:creationId xmlns:a16="http://schemas.microsoft.com/office/drawing/2014/main" id="{CE347FDC-F028-40C4-B931-E571F40FEC08}"/>
              </a:ext>
            </a:extLst>
          </p:cNvPr>
          <p:cNvSpPr>
            <a:spLocks noGrp="1"/>
          </p:cNvSpPr>
          <p:nvPr/>
        </p:nvSpPr>
        <p:spPr>
          <a:xfrm>
            <a:off x="0" y="21259800"/>
            <a:ext cx="15240000" cy="295275"/>
          </a:xfrm>
          <a:prstGeom prst="rect">
            <a:avLst/>
          </a:prstGeom>
          <a:solidFill>
            <a:srgbClr val="0F0F0F"/>
          </a:solidFill>
          <a:ln w="0">
            <a:noFill/>
            <a:prstDash val="solid"/>
          </a:ln>
        </p:spPr>
        <p:txBody>
          <a:bodyPr/>
          <a:lstStyle/>
          <a:p>
            <a:endParaRPr lang="en-GB"/>
          </a:p>
        </p:txBody>
      </p:sp>
      <p:sp>
        <p:nvSpPr>
          <p:cNvPr id="162" name="Rectangle 161">
            <a:extLst>
              <a:ext uri="{FF2B5EF4-FFF2-40B4-BE49-F238E27FC236}">
                <a16:creationId xmlns:a16="http://schemas.microsoft.com/office/drawing/2014/main" id="{062C8B2D-7403-4246-8D1A-8A63A3839B64}"/>
              </a:ext>
            </a:extLst>
          </p:cNvPr>
          <p:cNvSpPr>
            <a:spLocks noGrp="1"/>
          </p:cNvSpPr>
          <p:nvPr/>
        </p:nvSpPr>
        <p:spPr>
          <a:xfrm>
            <a:off x="514350" y="21326475"/>
            <a:ext cx="14173200" cy="171450"/>
          </a:xfrm>
          <a:prstGeom prst="rect">
            <a:avLst/>
          </a:prstGeom>
          <a:noFill/>
          <a:ln w="0">
            <a:noFill/>
            <a:prstDash val="solid"/>
          </a:ln>
        </p:spPr>
        <p:txBody>
          <a:bodyPr lIns="0" tIns="0" rIns="0" bIns="0" anchor="t"/>
          <a:lstStyle/>
          <a:p>
            <a:pPr algn="ctr">
              <a:defRPr sz="900" b="0">
                <a:solidFill>
                  <a:srgbClr val="F7F2EA"/>
                </a:solidFill>
                <a:latin typeface="Aptos"/>
                <a:ea typeface="Aptos"/>
                <a:cs typeface="Aptos"/>
              </a:defRPr>
            </a:pPr>
            <a:r>
              <a:rPr sz="900" b="0">
                <a:solidFill>
                  <a:srgbClr val="F7F2EA"/>
                </a:solidFill>
                <a:latin typeface="Aptos"/>
                <a:ea typeface="Aptos"/>
                <a:cs typeface="Aptos"/>
              </a:rPr>
              <a:t>Reading flow: start with the headline evidence, then follow the numbered sections left to right. All text, diagrams and images are editable in PowerPoint.</a:t>
            </a:r>
          </a:p>
        </p:txBody>
      </p:sp>
    </p:spTree>
    <p:extLst>
      <p:ext uri="{BB962C8B-B14F-4D97-AF65-F5344CB8AC3E}">
        <p14:creationId xmlns:p14="http://schemas.microsoft.com/office/powerpoint/2010/main" val="1493835568"/>
      </p:ext>
    </p:extLst>
  </p:cSld>
  <p:clrMapOvr>
    <a:masterClrMapping/>
  </p:clrMapOvr>
</p:sld>
</file>

<file path=ppt/theme/theme1.xml><?xml version="1.0" encoding="utf-8"?>
<a:theme xmlns:a="http://schemas.openxmlformats.org/drawingml/2006/main" name="ChatGPT">
  <a:themeElements>
    <a:clrScheme name="Moda House Academic Retail">
      <a:dk1>
        <a:srgbClr val="0F0F0F"/>
      </a:dk1>
      <a:lt1>
        <a:srgbClr val="FFFFFF"/>
      </a:lt1>
      <a:dk2>
        <a:srgbClr val="2B2B2B"/>
      </a:dk2>
      <a:lt2>
        <a:srgbClr val="DED5C7"/>
      </a:lt2>
      <a:accent1>
        <a:srgbClr val="0875BE"/>
      </a:accent1>
      <a:accent2>
        <a:srgbClr val="087F72"/>
      </a:accent2>
      <a:accent3>
        <a:srgbClr val="D7A82F"/>
      </a:accent3>
      <a:accent4>
        <a:srgbClr val="C51F5D"/>
      </a:accent4>
      <a:accent5>
        <a:srgbClr val="2F7D4C"/>
      </a:accent5>
      <a:accent6>
        <a:srgbClr val="6B5BD6"/>
      </a:accent6>
      <a:hlink>
        <a:srgbClr val="0875BE"/>
      </a:hlink>
      <a:folHlink>
        <a:srgbClr val="7C3AED"/>
      </a:folHlink>
    </a:clrScheme>
    <a:fontScheme name="Office">
      <a:majorFont>
        <a:latin typeface="Calibri Light"/>
        <a:ea typeface="Calibri Light"/>
        <a:cs typeface="Calibri Light"/>
      </a:majorFont>
      <a:minorFont>
        <a:latin typeface="Calibri"/>
        <a:ea typeface="Calibri"/>
        <a:cs typeface="Calibri"/>
      </a:minorFont>
    </a:fontScheme>
    <a:fmtScheme name="Moda House Academic Retail">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
          <a:effectLst>
            <a:outerShdw blurRad="209550" dist="78545" dir="4557825">
              <a:srgbClr val="000000">
                <a:alpha val="20000"/>
              </a:srgbClr>
            </a:outerShdw>
          </a:effectLst>
        </a:effectStyle>
        <a:effectStyle>
          <a:effectLst>
            <a:outerShdw blurRad="228600" dist="86253" dir="5019588">
              <a:srgbClr val="000000">
                <a:alpha val="10000"/>
              </a:srgbClr>
            </a:outerShdw>
          </a:effectLst>
        </a:effectStyle>
        <a:effectStyle>
          <a:effectLst>
            <a:outerShdw blurRad="152400" dist="39273" dir="4557825">
              <a:srgbClr val="000000">
                <a:alpha val="8000"/>
              </a:srgbClr>
            </a:outerShdw>
          </a:effectLst>
        </a:effectStyle>
        <a:effectStyle>
          <a:effectLst>
            <a:outerShdw blurRad="190500" dist="76793" dir="4972499">
              <a:srgbClr val="000000">
                <a:alpha val="10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Moda House Academic Retail">
      <a:dk1>
        <a:srgbClr val="0F0F0F"/>
      </a:dk1>
      <a:lt1>
        <a:srgbClr val="FFFFFF"/>
      </a:lt1>
      <a:dk2>
        <a:srgbClr val="2B2B2B"/>
      </a:dk2>
      <a:lt2>
        <a:srgbClr val="DED5C7"/>
      </a:lt2>
      <a:accent1>
        <a:srgbClr val="0875BE"/>
      </a:accent1>
      <a:accent2>
        <a:srgbClr val="087F72"/>
      </a:accent2>
      <a:accent3>
        <a:srgbClr val="D7A82F"/>
      </a:accent3>
      <a:accent4>
        <a:srgbClr val="C51F5D"/>
      </a:accent4>
      <a:accent5>
        <a:srgbClr val="2F7D4C"/>
      </a:accent5>
      <a:accent6>
        <a:srgbClr val="6B5BD6"/>
      </a:accent6>
      <a:hlink>
        <a:srgbClr val="0875BE"/>
      </a:hlink>
      <a:folHlink>
        <a:srgbClr val="7C3AED"/>
      </a:folHlink>
    </a:clrScheme>
    <a:fontScheme name="Office">
      <a:majorFont>
        <a:latin typeface="Calibri Light"/>
        <a:ea typeface="Calibri Light"/>
        <a:cs typeface="Calibri Light"/>
      </a:majorFont>
      <a:minorFont>
        <a:latin typeface="Calibri"/>
        <a:ea typeface="Calibri"/>
        <a:cs typeface="Calibri"/>
      </a:minorFont>
    </a:fontScheme>
    <a:fmtScheme name="Moda House Academic Retail">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
          <a:effectLst>
            <a:outerShdw blurRad="209550" dist="78545" dir="4557825">
              <a:srgbClr val="000000">
                <a:alpha val="20000"/>
              </a:srgbClr>
            </a:outerShdw>
          </a:effectLst>
        </a:effectStyle>
        <a:effectStyle>
          <a:effectLst>
            <a:outerShdw blurRad="228600" dist="86253" dir="5019588">
              <a:srgbClr val="000000">
                <a:alpha val="10000"/>
              </a:srgbClr>
            </a:outerShdw>
          </a:effectLst>
        </a:effectStyle>
        <a:effectStyle>
          <a:effectLst>
            <a:outerShdw blurRad="152400" dist="39273" dir="4557825">
              <a:srgbClr val="000000">
                <a:alpha val="8000"/>
              </a:srgbClr>
            </a:outerShdw>
          </a:effectLst>
        </a:effectStyle>
        <a:effectStyle>
          <a:effectLst>
            <a:outerShdw blurRad="190500" dist="76793" dir="4972499">
              <a:srgbClr val="000000">
                <a:alpha val="10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798</Words>
  <Application>Microsoft Office PowerPoint</Application>
  <DocSecurity>0</DocSecurity>
  <PresentationFormat>Custom</PresentationFormat>
  <Paragraphs>80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Calibri</vt:lpstr>
      <vt:lpstr>ChatGPT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Ivan Iliyanov Tsvetkov (2314195)</dc:creator>
  <cp:lastModifiedBy>Ivan Iliyanov Tsvetkov (2314195)</cp:lastModifiedBy>
  <cp:revision>3</cp:revision>
  <dcterms:created xsi:type="dcterms:W3CDTF">2026-07-10T23:09:10Z</dcterms:created>
  <dcterms:modified xsi:type="dcterms:W3CDTF">2026-07-13T08:55:15Z</dcterms:modified>
</cp:coreProperties>
</file>