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0" r:id="rId5"/>
    <p:sldId id="259" r:id="rId6"/>
    <p:sldId id="261" r:id="rId7"/>
    <p:sldId id="266" r:id="rId8"/>
    <p:sldId id="267" r:id="rId9"/>
    <p:sldId id="262"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777DEEC-EC6C-4B4E-972C-65796778A110}" v="5" dt="2022-04-01T21:56:00.2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0" autoAdjust="0"/>
    <p:restoredTop sz="94660"/>
  </p:normalViewPr>
  <p:slideViewPr>
    <p:cSldViewPr snapToGrid="0">
      <p:cViewPr varScale="1">
        <p:scale>
          <a:sx n="103" d="100"/>
          <a:sy n="103" d="100"/>
        </p:scale>
        <p:origin x="150" y="59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C0BD17-D571-4ED1-8086-E24BE707B78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9BF4968-0BD0-48AD-8FB6-E6A7E4B971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6451D19-9A7E-444C-94E7-9C79D46B47B1}"/>
              </a:ext>
            </a:extLst>
          </p:cNvPr>
          <p:cNvSpPr>
            <a:spLocks noGrp="1"/>
          </p:cNvSpPr>
          <p:nvPr>
            <p:ph type="dt" sz="half" idx="10"/>
          </p:nvPr>
        </p:nvSpPr>
        <p:spPr/>
        <p:txBody>
          <a:bodyPr/>
          <a:lstStyle/>
          <a:p>
            <a:fld id="{606A9396-24AE-4345-A95E-1EFCF0A476E6}" type="datetimeFigureOut">
              <a:rPr lang="en-GB" smtClean="0"/>
              <a:t>01/04/2022</a:t>
            </a:fld>
            <a:endParaRPr lang="en-GB"/>
          </a:p>
        </p:txBody>
      </p:sp>
      <p:sp>
        <p:nvSpPr>
          <p:cNvPr id="5" name="Footer Placeholder 4">
            <a:extLst>
              <a:ext uri="{FF2B5EF4-FFF2-40B4-BE49-F238E27FC236}">
                <a16:creationId xmlns:a16="http://schemas.microsoft.com/office/drawing/2014/main" id="{B8799A20-EAD6-4503-99AB-28599D2A60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B3ED2D-1248-426D-8966-DFAEB49E3A37}"/>
              </a:ext>
            </a:extLst>
          </p:cNvPr>
          <p:cNvSpPr>
            <a:spLocks noGrp="1"/>
          </p:cNvSpPr>
          <p:nvPr>
            <p:ph type="sldNum" sz="quarter" idx="12"/>
          </p:nvPr>
        </p:nvSpPr>
        <p:spPr/>
        <p:txBody>
          <a:bodyPr/>
          <a:lstStyle/>
          <a:p>
            <a:fld id="{843B77B1-FD98-4963-BDCB-0630F7FAE5EE}" type="slidenum">
              <a:rPr lang="en-GB" smtClean="0"/>
              <a:t>‹#›</a:t>
            </a:fld>
            <a:endParaRPr lang="en-GB"/>
          </a:p>
        </p:txBody>
      </p:sp>
    </p:spTree>
    <p:extLst>
      <p:ext uri="{BB962C8B-B14F-4D97-AF65-F5344CB8AC3E}">
        <p14:creationId xmlns:p14="http://schemas.microsoft.com/office/powerpoint/2010/main" val="21710811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A294AF-5CFE-4BEA-96A6-A3172063E14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5B05727-4013-4977-BCAB-A60EF54389C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229845-4A0D-4DAF-B12D-1BDE5BB57B4F}"/>
              </a:ext>
            </a:extLst>
          </p:cNvPr>
          <p:cNvSpPr>
            <a:spLocks noGrp="1"/>
          </p:cNvSpPr>
          <p:nvPr>
            <p:ph type="dt" sz="half" idx="10"/>
          </p:nvPr>
        </p:nvSpPr>
        <p:spPr/>
        <p:txBody>
          <a:bodyPr/>
          <a:lstStyle/>
          <a:p>
            <a:fld id="{606A9396-24AE-4345-A95E-1EFCF0A476E6}" type="datetimeFigureOut">
              <a:rPr lang="en-GB" smtClean="0"/>
              <a:t>01/04/2022</a:t>
            </a:fld>
            <a:endParaRPr lang="en-GB"/>
          </a:p>
        </p:txBody>
      </p:sp>
      <p:sp>
        <p:nvSpPr>
          <p:cNvPr id="5" name="Footer Placeholder 4">
            <a:extLst>
              <a:ext uri="{FF2B5EF4-FFF2-40B4-BE49-F238E27FC236}">
                <a16:creationId xmlns:a16="http://schemas.microsoft.com/office/drawing/2014/main" id="{A998ADEA-4203-49F7-8BD7-E10215F44C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41BC94-5BCC-47C5-BC03-B24BA485E835}"/>
              </a:ext>
            </a:extLst>
          </p:cNvPr>
          <p:cNvSpPr>
            <a:spLocks noGrp="1"/>
          </p:cNvSpPr>
          <p:nvPr>
            <p:ph type="sldNum" sz="quarter" idx="12"/>
          </p:nvPr>
        </p:nvSpPr>
        <p:spPr/>
        <p:txBody>
          <a:bodyPr/>
          <a:lstStyle/>
          <a:p>
            <a:fld id="{843B77B1-FD98-4963-BDCB-0630F7FAE5EE}" type="slidenum">
              <a:rPr lang="en-GB" smtClean="0"/>
              <a:t>‹#›</a:t>
            </a:fld>
            <a:endParaRPr lang="en-GB"/>
          </a:p>
        </p:txBody>
      </p:sp>
    </p:spTree>
    <p:extLst>
      <p:ext uri="{BB962C8B-B14F-4D97-AF65-F5344CB8AC3E}">
        <p14:creationId xmlns:p14="http://schemas.microsoft.com/office/powerpoint/2010/main" val="30542200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163B8-F2A1-4EEF-AA5F-75A1798EC33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B3E98C1-AFC8-4EAD-BE69-10E07E69C12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36892AC-1A54-498D-BEAD-17404C2FBB73}"/>
              </a:ext>
            </a:extLst>
          </p:cNvPr>
          <p:cNvSpPr>
            <a:spLocks noGrp="1"/>
          </p:cNvSpPr>
          <p:nvPr>
            <p:ph type="dt" sz="half" idx="10"/>
          </p:nvPr>
        </p:nvSpPr>
        <p:spPr/>
        <p:txBody>
          <a:bodyPr/>
          <a:lstStyle/>
          <a:p>
            <a:fld id="{606A9396-24AE-4345-A95E-1EFCF0A476E6}" type="datetimeFigureOut">
              <a:rPr lang="en-GB" smtClean="0"/>
              <a:t>01/04/2022</a:t>
            </a:fld>
            <a:endParaRPr lang="en-GB"/>
          </a:p>
        </p:txBody>
      </p:sp>
      <p:sp>
        <p:nvSpPr>
          <p:cNvPr id="5" name="Footer Placeholder 4">
            <a:extLst>
              <a:ext uri="{FF2B5EF4-FFF2-40B4-BE49-F238E27FC236}">
                <a16:creationId xmlns:a16="http://schemas.microsoft.com/office/drawing/2014/main" id="{BD3766B5-FDED-4F56-B7BA-C3D812BB9C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911F5D-195E-4903-9946-4662FEC24CBE}"/>
              </a:ext>
            </a:extLst>
          </p:cNvPr>
          <p:cNvSpPr>
            <a:spLocks noGrp="1"/>
          </p:cNvSpPr>
          <p:nvPr>
            <p:ph type="sldNum" sz="quarter" idx="12"/>
          </p:nvPr>
        </p:nvSpPr>
        <p:spPr/>
        <p:txBody>
          <a:bodyPr/>
          <a:lstStyle/>
          <a:p>
            <a:fld id="{843B77B1-FD98-4963-BDCB-0630F7FAE5EE}" type="slidenum">
              <a:rPr lang="en-GB" smtClean="0"/>
              <a:t>‹#›</a:t>
            </a:fld>
            <a:endParaRPr lang="en-GB"/>
          </a:p>
        </p:txBody>
      </p:sp>
    </p:spTree>
    <p:extLst>
      <p:ext uri="{BB962C8B-B14F-4D97-AF65-F5344CB8AC3E}">
        <p14:creationId xmlns:p14="http://schemas.microsoft.com/office/powerpoint/2010/main" val="11637865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ACB0B-6250-4D53-A86D-A71C72FED9F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4A917D5-C5D0-4AD2-B047-48D3B6FE272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9E594BA-7029-4EFC-83CD-BE837DFD2F6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9646DC8-CC76-44CF-A1E9-1115190BFEF6}"/>
              </a:ext>
            </a:extLst>
          </p:cNvPr>
          <p:cNvSpPr>
            <a:spLocks noGrp="1"/>
          </p:cNvSpPr>
          <p:nvPr>
            <p:ph type="dt" sz="half" idx="10"/>
          </p:nvPr>
        </p:nvSpPr>
        <p:spPr/>
        <p:txBody>
          <a:bodyPr/>
          <a:lstStyle/>
          <a:p>
            <a:fld id="{606A9396-24AE-4345-A95E-1EFCF0A476E6}" type="datetimeFigureOut">
              <a:rPr lang="en-GB" smtClean="0"/>
              <a:t>01/04/2022</a:t>
            </a:fld>
            <a:endParaRPr lang="en-GB"/>
          </a:p>
        </p:txBody>
      </p:sp>
      <p:sp>
        <p:nvSpPr>
          <p:cNvPr id="6" name="Footer Placeholder 5">
            <a:extLst>
              <a:ext uri="{FF2B5EF4-FFF2-40B4-BE49-F238E27FC236}">
                <a16:creationId xmlns:a16="http://schemas.microsoft.com/office/drawing/2014/main" id="{F500C070-1653-4640-9CEE-CA241562A01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2F6527D-35F7-4711-AFDC-CE1DD9555EF0}"/>
              </a:ext>
            </a:extLst>
          </p:cNvPr>
          <p:cNvSpPr>
            <a:spLocks noGrp="1"/>
          </p:cNvSpPr>
          <p:nvPr>
            <p:ph type="sldNum" sz="quarter" idx="12"/>
          </p:nvPr>
        </p:nvSpPr>
        <p:spPr/>
        <p:txBody>
          <a:bodyPr/>
          <a:lstStyle/>
          <a:p>
            <a:fld id="{843B77B1-FD98-4963-BDCB-0630F7FAE5EE}" type="slidenum">
              <a:rPr lang="en-GB" smtClean="0"/>
              <a:t>‹#›</a:t>
            </a:fld>
            <a:endParaRPr lang="en-GB"/>
          </a:p>
        </p:txBody>
      </p:sp>
    </p:spTree>
    <p:extLst>
      <p:ext uri="{BB962C8B-B14F-4D97-AF65-F5344CB8AC3E}">
        <p14:creationId xmlns:p14="http://schemas.microsoft.com/office/powerpoint/2010/main" val="13424861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84AD64-2AA2-43F5-951A-A095A17BE74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DA1936F-3674-4717-920C-42DD82815E5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550E662-74B1-4DF9-A784-D0E19E1AB72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98DDA15-352C-4D11-9B1D-DCEEE8CD6B5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B999BBB-CD48-4B2C-8EA1-A7284E5DBAB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6FD458C-0AE3-4E6F-BD24-14D83AB27419}"/>
              </a:ext>
            </a:extLst>
          </p:cNvPr>
          <p:cNvSpPr>
            <a:spLocks noGrp="1"/>
          </p:cNvSpPr>
          <p:nvPr>
            <p:ph type="dt" sz="half" idx="10"/>
          </p:nvPr>
        </p:nvSpPr>
        <p:spPr/>
        <p:txBody>
          <a:bodyPr/>
          <a:lstStyle/>
          <a:p>
            <a:fld id="{606A9396-24AE-4345-A95E-1EFCF0A476E6}" type="datetimeFigureOut">
              <a:rPr lang="en-GB" smtClean="0"/>
              <a:t>01/04/2022</a:t>
            </a:fld>
            <a:endParaRPr lang="en-GB"/>
          </a:p>
        </p:txBody>
      </p:sp>
      <p:sp>
        <p:nvSpPr>
          <p:cNvPr id="8" name="Footer Placeholder 7">
            <a:extLst>
              <a:ext uri="{FF2B5EF4-FFF2-40B4-BE49-F238E27FC236}">
                <a16:creationId xmlns:a16="http://schemas.microsoft.com/office/drawing/2014/main" id="{E49F0B5B-A038-48C1-A398-49633FDD9F6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67C9FF9-CDC8-47D1-A6E4-0B96898FA185}"/>
              </a:ext>
            </a:extLst>
          </p:cNvPr>
          <p:cNvSpPr>
            <a:spLocks noGrp="1"/>
          </p:cNvSpPr>
          <p:nvPr>
            <p:ph type="sldNum" sz="quarter" idx="12"/>
          </p:nvPr>
        </p:nvSpPr>
        <p:spPr/>
        <p:txBody>
          <a:bodyPr/>
          <a:lstStyle/>
          <a:p>
            <a:fld id="{843B77B1-FD98-4963-BDCB-0630F7FAE5EE}" type="slidenum">
              <a:rPr lang="en-GB" smtClean="0"/>
              <a:t>‹#›</a:t>
            </a:fld>
            <a:endParaRPr lang="en-GB"/>
          </a:p>
        </p:txBody>
      </p:sp>
    </p:spTree>
    <p:extLst>
      <p:ext uri="{BB962C8B-B14F-4D97-AF65-F5344CB8AC3E}">
        <p14:creationId xmlns:p14="http://schemas.microsoft.com/office/powerpoint/2010/main" val="21149709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077DE-DA9B-45A1-AA38-B5019C76372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40F5AB-E428-402D-A6B4-55DE8190DE1F}"/>
              </a:ext>
            </a:extLst>
          </p:cNvPr>
          <p:cNvSpPr>
            <a:spLocks noGrp="1"/>
          </p:cNvSpPr>
          <p:nvPr>
            <p:ph type="dt" sz="half" idx="10"/>
          </p:nvPr>
        </p:nvSpPr>
        <p:spPr/>
        <p:txBody>
          <a:bodyPr/>
          <a:lstStyle/>
          <a:p>
            <a:fld id="{606A9396-24AE-4345-A95E-1EFCF0A476E6}" type="datetimeFigureOut">
              <a:rPr lang="en-GB" smtClean="0"/>
              <a:t>01/04/2022</a:t>
            </a:fld>
            <a:endParaRPr lang="en-GB"/>
          </a:p>
        </p:txBody>
      </p:sp>
      <p:sp>
        <p:nvSpPr>
          <p:cNvPr id="4" name="Footer Placeholder 3">
            <a:extLst>
              <a:ext uri="{FF2B5EF4-FFF2-40B4-BE49-F238E27FC236}">
                <a16:creationId xmlns:a16="http://schemas.microsoft.com/office/drawing/2014/main" id="{58C4B4AA-1233-49F7-AAD7-0F7887856FE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4173ACD-C0E5-4429-BB22-457706329EDC}"/>
              </a:ext>
            </a:extLst>
          </p:cNvPr>
          <p:cNvSpPr>
            <a:spLocks noGrp="1"/>
          </p:cNvSpPr>
          <p:nvPr>
            <p:ph type="sldNum" sz="quarter" idx="12"/>
          </p:nvPr>
        </p:nvSpPr>
        <p:spPr/>
        <p:txBody>
          <a:bodyPr/>
          <a:lstStyle/>
          <a:p>
            <a:fld id="{843B77B1-FD98-4963-BDCB-0630F7FAE5EE}" type="slidenum">
              <a:rPr lang="en-GB" smtClean="0"/>
              <a:t>‹#›</a:t>
            </a:fld>
            <a:endParaRPr lang="en-GB"/>
          </a:p>
        </p:txBody>
      </p:sp>
    </p:spTree>
    <p:extLst>
      <p:ext uri="{BB962C8B-B14F-4D97-AF65-F5344CB8AC3E}">
        <p14:creationId xmlns:p14="http://schemas.microsoft.com/office/powerpoint/2010/main" val="10487887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75618C-18BB-416C-8269-55D99A6A67B0}"/>
              </a:ext>
            </a:extLst>
          </p:cNvPr>
          <p:cNvSpPr>
            <a:spLocks noGrp="1"/>
          </p:cNvSpPr>
          <p:nvPr>
            <p:ph type="dt" sz="half" idx="10"/>
          </p:nvPr>
        </p:nvSpPr>
        <p:spPr/>
        <p:txBody>
          <a:bodyPr/>
          <a:lstStyle/>
          <a:p>
            <a:fld id="{606A9396-24AE-4345-A95E-1EFCF0A476E6}" type="datetimeFigureOut">
              <a:rPr lang="en-GB" smtClean="0"/>
              <a:t>01/04/2022</a:t>
            </a:fld>
            <a:endParaRPr lang="en-GB"/>
          </a:p>
        </p:txBody>
      </p:sp>
      <p:sp>
        <p:nvSpPr>
          <p:cNvPr id="3" name="Footer Placeholder 2">
            <a:extLst>
              <a:ext uri="{FF2B5EF4-FFF2-40B4-BE49-F238E27FC236}">
                <a16:creationId xmlns:a16="http://schemas.microsoft.com/office/drawing/2014/main" id="{A872364C-4419-4597-8A7A-620D56B1FAD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F2DF087-4A47-4D0F-BCCF-32D2B7B82159}"/>
              </a:ext>
            </a:extLst>
          </p:cNvPr>
          <p:cNvSpPr>
            <a:spLocks noGrp="1"/>
          </p:cNvSpPr>
          <p:nvPr>
            <p:ph type="sldNum" sz="quarter" idx="12"/>
          </p:nvPr>
        </p:nvSpPr>
        <p:spPr/>
        <p:txBody>
          <a:bodyPr/>
          <a:lstStyle/>
          <a:p>
            <a:fld id="{843B77B1-FD98-4963-BDCB-0630F7FAE5EE}" type="slidenum">
              <a:rPr lang="en-GB" smtClean="0"/>
              <a:t>‹#›</a:t>
            </a:fld>
            <a:endParaRPr lang="en-GB"/>
          </a:p>
        </p:txBody>
      </p:sp>
    </p:spTree>
    <p:extLst>
      <p:ext uri="{BB962C8B-B14F-4D97-AF65-F5344CB8AC3E}">
        <p14:creationId xmlns:p14="http://schemas.microsoft.com/office/powerpoint/2010/main" val="17777911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E29907-59B2-4131-AEC7-5A07B749699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5718BE6-7CB6-4A9D-949E-FAFC0C1440E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5C64A69-0871-4511-96A1-AAAB154351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ED7DAFC-3B13-4FE1-83DD-F095B4F697A8}"/>
              </a:ext>
            </a:extLst>
          </p:cNvPr>
          <p:cNvSpPr>
            <a:spLocks noGrp="1"/>
          </p:cNvSpPr>
          <p:nvPr>
            <p:ph type="dt" sz="half" idx="10"/>
          </p:nvPr>
        </p:nvSpPr>
        <p:spPr/>
        <p:txBody>
          <a:bodyPr/>
          <a:lstStyle/>
          <a:p>
            <a:fld id="{606A9396-24AE-4345-A95E-1EFCF0A476E6}" type="datetimeFigureOut">
              <a:rPr lang="en-GB" smtClean="0"/>
              <a:t>01/04/2022</a:t>
            </a:fld>
            <a:endParaRPr lang="en-GB"/>
          </a:p>
        </p:txBody>
      </p:sp>
      <p:sp>
        <p:nvSpPr>
          <p:cNvPr id="6" name="Footer Placeholder 5">
            <a:extLst>
              <a:ext uri="{FF2B5EF4-FFF2-40B4-BE49-F238E27FC236}">
                <a16:creationId xmlns:a16="http://schemas.microsoft.com/office/drawing/2014/main" id="{58A1ECDA-D074-4B8C-8207-1FC4437A2A3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D327437-37B4-4975-AD6B-27B944CF4204}"/>
              </a:ext>
            </a:extLst>
          </p:cNvPr>
          <p:cNvSpPr>
            <a:spLocks noGrp="1"/>
          </p:cNvSpPr>
          <p:nvPr>
            <p:ph type="sldNum" sz="quarter" idx="12"/>
          </p:nvPr>
        </p:nvSpPr>
        <p:spPr/>
        <p:txBody>
          <a:bodyPr/>
          <a:lstStyle/>
          <a:p>
            <a:fld id="{843B77B1-FD98-4963-BDCB-0630F7FAE5EE}" type="slidenum">
              <a:rPr lang="en-GB" smtClean="0"/>
              <a:t>‹#›</a:t>
            </a:fld>
            <a:endParaRPr lang="en-GB"/>
          </a:p>
        </p:txBody>
      </p:sp>
    </p:spTree>
    <p:extLst>
      <p:ext uri="{BB962C8B-B14F-4D97-AF65-F5344CB8AC3E}">
        <p14:creationId xmlns:p14="http://schemas.microsoft.com/office/powerpoint/2010/main" val="2855274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E785D-EE00-44A0-9EE4-F8E2C4D666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09EB86C-309A-4BC9-BB5A-BCC5C57EA6F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A509E58-A5BD-45E0-B5EA-CA52752FBE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8A03D15-D56B-4E84-9E06-25DCE9FCD2DE}"/>
              </a:ext>
            </a:extLst>
          </p:cNvPr>
          <p:cNvSpPr>
            <a:spLocks noGrp="1"/>
          </p:cNvSpPr>
          <p:nvPr>
            <p:ph type="dt" sz="half" idx="10"/>
          </p:nvPr>
        </p:nvSpPr>
        <p:spPr/>
        <p:txBody>
          <a:bodyPr/>
          <a:lstStyle/>
          <a:p>
            <a:fld id="{606A9396-24AE-4345-A95E-1EFCF0A476E6}" type="datetimeFigureOut">
              <a:rPr lang="en-GB" smtClean="0"/>
              <a:t>01/04/2022</a:t>
            </a:fld>
            <a:endParaRPr lang="en-GB"/>
          </a:p>
        </p:txBody>
      </p:sp>
      <p:sp>
        <p:nvSpPr>
          <p:cNvPr id="6" name="Footer Placeholder 5">
            <a:extLst>
              <a:ext uri="{FF2B5EF4-FFF2-40B4-BE49-F238E27FC236}">
                <a16:creationId xmlns:a16="http://schemas.microsoft.com/office/drawing/2014/main" id="{8D7D4E2B-9485-474D-A682-060C87B6523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74D0522-6A6A-4E94-B63F-39A36B318536}"/>
              </a:ext>
            </a:extLst>
          </p:cNvPr>
          <p:cNvSpPr>
            <a:spLocks noGrp="1"/>
          </p:cNvSpPr>
          <p:nvPr>
            <p:ph type="sldNum" sz="quarter" idx="12"/>
          </p:nvPr>
        </p:nvSpPr>
        <p:spPr/>
        <p:txBody>
          <a:bodyPr/>
          <a:lstStyle/>
          <a:p>
            <a:fld id="{843B77B1-FD98-4963-BDCB-0630F7FAE5EE}" type="slidenum">
              <a:rPr lang="en-GB" smtClean="0"/>
              <a:t>‹#›</a:t>
            </a:fld>
            <a:endParaRPr lang="en-GB"/>
          </a:p>
        </p:txBody>
      </p:sp>
    </p:spTree>
    <p:extLst>
      <p:ext uri="{BB962C8B-B14F-4D97-AF65-F5344CB8AC3E}">
        <p14:creationId xmlns:p14="http://schemas.microsoft.com/office/powerpoint/2010/main" val="7123318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241972-65DB-4E10-8628-9842063B6C0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E44F126-F616-4CA3-A82C-FD7770B7786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FD6711E-7290-4DD3-95F8-0AA11912CEB4}"/>
              </a:ext>
            </a:extLst>
          </p:cNvPr>
          <p:cNvSpPr>
            <a:spLocks noGrp="1"/>
          </p:cNvSpPr>
          <p:nvPr>
            <p:ph type="dt" sz="half" idx="10"/>
          </p:nvPr>
        </p:nvSpPr>
        <p:spPr/>
        <p:txBody>
          <a:bodyPr/>
          <a:lstStyle/>
          <a:p>
            <a:fld id="{606A9396-24AE-4345-A95E-1EFCF0A476E6}" type="datetimeFigureOut">
              <a:rPr lang="en-GB" smtClean="0"/>
              <a:t>01/04/2022</a:t>
            </a:fld>
            <a:endParaRPr lang="en-GB"/>
          </a:p>
        </p:txBody>
      </p:sp>
      <p:sp>
        <p:nvSpPr>
          <p:cNvPr id="5" name="Footer Placeholder 4">
            <a:extLst>
              <a:ext uri="{FF2B5EF4-FFF2-40B4-BE49-F238E27FC236}">
                <a16:creationId xmlns:a16="http://schemas.microsoft.com/office/drawing/2014/main" id="{5F1494F3-30F6-4737-B218-244742005A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D07F29-24FF-43D5-BCAB-E958C67EC2A3}"/>
              </a:ext>
            </a:extLst>
          </p:cNvPr>
          <p:cNvSpPr>
            <a:spLocks noGrp="1"/>
          </p:cNvSpPr>
          <p:nvPr>
            <p:ph type="sldNum" sz="quarter" idx="12"/>
          </p:nvPr>
        </p:nvSpPr>
        <p:spPr/>
        <p:txBody>
          <a:bodyPr/>
          <a:lstStyle/>
          <a:p>
            <a:fld id="{843B77B1-FD98-4963-BDCB-0630F7FAE5EE}" type="slidenum">
              <a:rPr lang="en-GB" smtClean="0"/>
              <a:t>‹#›</a:t>
            </a:fld>
            <a:endParaRPr lang="en-GB"/>
          </a:p>
        </p:txBody>
      </p:sp>
    </p:spTree>
    <p:extLst>
      <p:ext uri="{BB962C8B-B14F-4D97-AF65-F5344CB8AC3E}">
        <p14:creationId xmlns:p14="http://schemas.microsoft.com/office/powerpoint/2010/main" val="34389233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9414D11-700A-430E-91DA-8098DE41E69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401419E-71E7-4DB8-A7D3-EAFF7E7EF16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82C7AD-28AA-47C2-836D-C074F6FEB1BE}"/>
              </a:ext>
            </a:extLst>
          </p:cNvPr>
          <p:cNvSpPr>
            <a:spLocks noGrp="1"/>
          </p:cNvSpPr>
          <p:nvPr>
            <p:ph type="dt" sz="half" idx="10"/>
          </p:nvPr>
        </p:nvSpPr>
        <p:spPr/>
        <p:txBody>
          <a:bodyPr/>
          <a:lstStyle/>
          <a:p>
            <a:fld id="{606A9396-24AE-4345-A95E-1EFCF0A476E6}" type="datetimeFigureOut">
              <a:rPr lang="en-GB" smtClean="0"/>
              <a:t>01/04/2022</a:t>
            </a:fld>
            <a:endParaRPr lang="en-GB"/>
          </a:p>
        </p:txBody>
      </p:sp>
      <p:sp>
        <p:nvSpPr>
          <p:cNvPr id="5" name="Footer Placeholder 4">
            <a:extLst>
              <a:ext uri="{FF2B5EF4-FFF2-40B4-BE49-F238E27FC236}">
                <a16:creationId xmlns:a16="http://schemas.microsoft.com/office/drawing/2014/main" id="{4968F500-9C03-428E-ADBA-6F82643EBF9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4644886-D19A-4A6E-A6F2-C8E98011C1F2}"/>
              </a:ext>
            </a:extLst>
          </p:cNvPr>
          <p:cNvSpPr>
            <a:spLocks noGrp="1"/>
          </p:cNvSpPr>
          <p:nvPr>
            <p:ph type="sldNum" sz="quarter" idx="12"/>
          </p:nvPr>
        </p:nvSpPr>
        <p:spPr/>
        <p:txBody>
          <a:bodyPr/>
          <a:lstStyle/>
          <a:p>
            <a:fld id="{843B77B1-FD98-4963-BDCB-0630F7FAE5EE}" type="slidenum">
              <a:rPr lang="en-GB" smtClean="0"/>
              <a:t>‹#›</a:t>
            </a:fld>
            <a:endParaRPr lang="en-GB"/>
          </a:p>
        </p:txBody>
      </p:sp>
    </p:spTree>
    <p:extLst>
      <p:ext uri="{BB962C8B-B14F-4D97-AF65-F5344CB8AC3E}">
        <p14:creationId xmlns:p14="http://schemas.microsoft.com/office/powerpoint/2010/main" val="6674648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6D37332-413F-4C2D-AE6B-CE11F55C21D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F53BC5A-6472-49E7-9178-8EA76F5481C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354CDF-4516-45B7-A0A7-1A9BBB8925D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06A9396-24AE-4345-A95E-1EFCF0A476E6}" type="datetimeFigureOut">
              <a:rPr lang="en-GB" smtClean="0"/>
              <a:t>01/04/2022</a:t>
            </a:fld>
            <a:endParaRPr lang="en-GB"/>
          </a:p>
        </p:txBody>
      </p:sp>
      <p:sp>
        <p:nvSpPr>
          <p:cNvPr id="5" name="Footer Placeholder 4">
            <a:extLst>
              <a:ext uri="{FF2B5EF4-FFF2-40B4-BE49-F238E27FC236}">
                <a16:creationId xmlns:a16="http://schemas.microsoft.com/office/drawing/2014/main" id="{8ACFE114-B88B-446E-8F4B-5EEF62F4744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5B4815BD-0852-427D-9195-BD2BC6E1A27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43B77B1-FD98-4963-BDCB-0630F7FAE5EE}" type="slidenum">
              <a:rPr lang="en-GB" smtClean="0"/>
              <a:t>‹#›</a:t>
            </a:fld>
            <a:endParaRPr lang="en-GB"/>
          </a:p>
        </p:txBody>
      </p:sp>
    </p:spTree>
    <p:extLst>
      <p:ext uri="{BB962C8B-B14F-4D97-AF65-F5344CB8AC3E}">
        <p14:creationId xmlns:p14="http://schemas.microsoft.com/office/powerpoint/2010/main" val="169295650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theoneplanetlife.com/university-of-wales-trinity-saint-david-launches-one-planet-governance-post-graduate-certificate/" TargetMode="External"/><Relationship Id="rId2" Type="http://schemas.openxmlformats.org/officeDocument/2006/relationships/image" Target="../media/image1.jp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en.wikipedia.org/wiki/File:Risks_form_smoking-smoking_can_damage_every_part_of_the_body.png" TargetMode="External"/><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hyperlink" Target="https://humannhealth.com/how-to-cleanse-lungs-after-quitting-smoking/2931/" TargetMode="External"/><Relationship Id="rId4" Type="http://schemas.openxmlformats.org/officeDocument/2006/relationships/image" Target="../media/image3.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25529B-03B1-4DDB-9676-25AA1B31EEB5}"/>
              </a:ext>
            </a:extLst>
          </p:cNvPr>
          <p:cNvSpPr>
            <a:spLocks noGrp="1"/>
          </p:cNvSpPr>
          <p:nvPr>
            <p:ph type="ctrTitle" idx="4294967295"/>
          </p:nvPr>
        </p:nvSpPr>
        <p:spPr>
          <a:xfrm>
            <a:off x="457200" y="2024743"/>
            <a:ext cx="7826778" cy="4627984"/>
          </a:xfrm>
        </p:spPr>
        <p:txBody>
          <a:bodyPr>
            <a:normAutofit/>
          </a:bodyPr>
          <a:lstStyle/>
          <a:p>
            <a:r>
              <a:rPr lang="en-GB" sz="2000" dirty="0">
                <a:latin typeface="Arial" panose="020B0604020202020204" pitchFamily="34" charset="0"/>
                <a:cs typeface="Arial" panose="020B0604020202020204" pitchFamily="34" charset="0"/>
              </a:rPr>
              <a:t>Student Name:    Richard Oji</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Student ID:          2013435</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Module Name:     Introduction to Physiology</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Module Code:      BMHP5003</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Lecturer Name:    Laila </a:t>
            </a:r>
            <a:r>
              <a:rPr lang="en-GB" sz="2000" dirty="0" err="1">
                <a:latin typeface="Arial" panose="020B0604020202020204" pitchFamily="34" charset="0"/>
                <a:cs typeface="Arial" panose="020B0604020202020204" pitchFamily="34" charset="0"/>
              </a:rPr>
              <a:t>Surani</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Assessment:         Practical Test (Presentation)</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endParaRPr lang="en-GB" sz="2000" dirty="0">
              <a:latin typeface="Arial" panose="020B0604020202020204" pitchFamily="34" charset="0"/>
              <a:cs typeface="Arial" panose="020B0604020202020204" pitchFamily="34" charset="0"/>
            </a:endParaRPr>
          </a:p>
        </p:txBody>
      </p:sp>
      <p:pic>
        <p:nvPicPr>
          <p:cNvPr id="5" name="Picture 4" descr="Text&#10;&#10;Description automatically generated">
            <a:extLst>
              <a:ext uri="{FF2B5EF4-FFF2-40B4-BE49-F238E27FC236}">
                <a16:creationId xmlns:a16="http://schemas.microsoft.com/office/drawing/2014/main" id="{58446137-5B75-4EBA-BFD4-A86AF6ED8E6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60256" y="0"/>
            <a:ext cx="4477733" cy="1951348"/>
          </a:xfrm>
          <a:prstGeom prst="rect">
            <a:avLst/>
          </a:prstGeom>
        </p:spPr>
      </p:pic>
    </p:spTree>
    <p:extLst>
      <p:ext uri="{BB962C8B-B14F-4D97-AF65-F5344CB8AC3E}">
        <p14:creationId xmlns:p14="http://schemas.microsoft.com/office/powerpoint/2010/main" val="9640397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5" name="Rectangle 117">
            <a:extLst>
              <a:ext uri="{FF2B5EF4-FFF2-40B4-BE49-F238E27FC236}">
                <a16:creationId xmlns:a16="http://schemas.microsoft.com/office/drawing/2014/main" id="{879EECFE-814E-4B68-96A7-86A795BD22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7" name="Freeform: Shape 119">
            <a:extLst>
              <a:ext uri="{FF2B5EF4-FFF2-40B4-BE49-F238E27FC236}">
                <a16:creationId xmlns:a16="http://schemas.microsoft.com/office/drawing/2014/main" id="{06F847C8-7801-44D8-8CCA-CDBA7AD91A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6828" cy="6214534"/>
          </a:xfrm>
          <a:custGeom>
            <a:avLst/>
            <a:gdLst>
              <a:gd name="connsiteX0" fmla="*/ 0 w 11546828"/>
              <a:gd name="connsiteY0" fmla="*/ 0 h 6214534"/>
              <a:gd name="connsiteX1" fmla="*/ 7965430 w 11546828"/>
              <a:gd name="connsiteY1" fmla="*/ 0 h 6214534"/>
              <a:gd name="connsiteX2" fmla="*/ 7965430 w 11546828"/>
              <a:gd name="connsiteY2" fmla="*/ 1786 h 6214534"/>
              <a:gd name="connsiteX3" fmla="*/ 11546828 w 11546828"/>
              <a:gd name="connsiteY3" fmla="*/ 1786 h 6214534"/>
              <a:gd name="connsiteX4" fmla="*/ 11546828 w 11546828"/>
              <a:gd name="connsiteY4" fmla="*/ 2866740 h 6214534"/>
              <a:gd name="connsiteX5" fmla="*/ 11225095 w 11546828"/>
              <a:gd name="connsiteY5" fmla="*/ 3179536 h 6214534"/>
              <a:gd name="connsiteX6" fmla="*/ 11225095 w 11546828"/>
              <a:gd name="connsiteY6" fmla="*/ 301542 h 6214534"/>
              <a:gd name="connsiteX7" fmla="*/ 320042 w 11546828"/>
              <a:gd name="connsiteY7" fmla="*/ 301542 h 6214534"/>
              <a:gd name="connsiteX8" fmla="*/ 320042 w 11546828"/>
              <a:gd name="connsiteY8" fmla="*/ 5909424 h 6214534"/>
              <a:gd name="connsiteX9" fmla="*/ 8417210 w 11546828"/>
              <a:gd name="connsiteY9" fmla="*/ 5909424 h 6214534"/>
              <a:gd name="connsiteX10" fmla="*/ 8103383 w 11546828"/>
              <a:gd name="connsiteY10" fmla="*/ 6214534 h 6214534"/>
              <a:gd name="connsiteX11" fmla="*/ 7222929 w 11546828"/>
              <a:gd name="connsiteY11" fmla="*/ 6214534 h 6214534"/>
              <a:gd name="connsiteX12" fmla="*/ 7222929 w 11546828"/>
              <a:gd name="connsiteY12" fmla="*/ 6212748 h 6214534"/>
              <a:gd name="connsiteX13" fmla="*/ 0 w 11546828"/>
              <a:gd name="connsiteY13" fmla="*/ 6212748 h 621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546828" h="6214534">
                <a:moveTo>
                  <a:pt x="0" y="0"/>
                </a:moveTo>
                <a:lnTo>
                  <a:pt x="7965430" y="0"/>
                </a:lnTo>
                <a:lnTo>
                  <a:pt x="7965430" y="1786"/>
                </a:lnTo>
                <a:lnTo>
                  <a:pt x="11546828" y="1786"/>
                </a:lnTo>
                <a:lnTo>
                  <a:pt x="11546828" y="2866740"/>
                </a:lnTo>
                <a:lnTo>
                  <a:pt x="11225095" y="3179536"/>
                </a:lnTo>
                <a:lnTo>
                  <a:pt x="11225095" y="301542"/>
                </a:lnTo>
                <a:lnTo>
                  <a:pt x="320042" y="301542"/>
                </a:lnTo>
                <a:lnTo>
                  <a:pt x="320042" y="5909424"/>
                </a:lnTo>
                <a:lnTo>
                  <a:pt x="8417210" y="5909424"/>
                </a:lnTo>
                <a:lnTo>
                  <a:pt x="8103383" y="6214534"/>
                </a:lnTo>
                <a:lnTo>
                  <a:pt x="7222929" y="6214534"/>
                </a:lnTo>
                <a:lnTo>
                  <a:pt x="7222929"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8" name="Right Triangle 121">
            <a:extLst>
              <a:ext uri="{FF2B5EF4-FFF2-40B4-BE49-F238E27FC236}">
                <a16:creationId xmlns:a16="http://schemas.microsoft.com/office/drawing/2014/main" id="{AF180F00-B4B2-4196-BB1C-ECD21B03F0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4" name="Rectangle 123">
            <a:extLst>
              <a:ext uri="{FF2B5EF4-FFF2-40B4-BE49-F238E27FC236}">
                <a16:creationId xmlns:a16="http://schemas.microsoft.com/office/drawing/2014/main" id="{6E600F8C-C8F3-420C-9D3B-E1FBE7BAE4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E87044-9877-4B50-9814-2C86B51A3538}"/>
              </a:ext>
            </a:extLst>
          </p:cNvPr>
          <p:cNvSpPr>
            <a:spLocks noGrp="1"/>
          </p:cNvSpPr>
          <p:nvPr>
            <p:ph type="title"/>
          </p:nvPr>
        </p:nvSpPr>
        <p:spPr>
          <a:xfrm>
            <a:off x="1010024" y="1383527"/>
            <a:ext cx="6072333" cy="4175166"/>
          </a:xfrm>
        </p:spPr>
        <p:txBody>
          <a:bodyPr vert="horz" lIns="91440" tIns="45720" rIns="91440" bIns="45720" rtlCol="0" anchor="ctr">
            <a:normAutofit/>
          </a:bodyPr>
          <a:lstStyle/>
          <a:p>
            <a:pPr algn="r"/>
            <a:r>
              <a:rPr lang="en-US" sz="9600" kern="1200">
                <a:solidFill>
                  <a:schemeClr val="tx1"/>
                </a:solidFill>
                <a:latin typeface="+mj-lt"/>
                <a:ea typeface="+mj-ea"/>
                <a:cs typeface="+mj-cs"/>
              </a:rPr>
              <a:t>                    TOPIC</a:t>
            </a:r>
          </a:p>
        </p:txBody>
      </p:sp>
      <p:sp>
        <p:nvSpPr>
          <p:cNvPr id="11" name="Content Placeholder 10">
            <a:extLst>
              <a:ext uri="{FF2B5EF4-FFF2-40B4-BE49-F238E27FC236}">
                <a16:creationId xmlns:a16="http://schemas.microsoft.com/office/drawing/2014/main" id="{4776E1E0-B858-48D3-AC86-7FBFA4A0986C}"/>
              </a:ext>
            </a:extLst>
          </p:cNvPr>
          <p:cNvSpPr>
            <a:spLocks noGrp="1"/>
          </p:cNvSpPr>
          <p:nvPr>
            <p:ph idx="1"/>
          </p:nvPr>
        </p:nvSpPr>
        <p:spPr>
          <a:xfrm>
            <a:off x="7776051" y="2581835"/>
            <a:ext cx="3323968" cy="1778552"/>
          </a:xfrm>
        </p:spPr>
        <p:txBody>
          <a:bodyPr vert="horz" lIns="91440" tIns="45720" rIns="91440" bIns="45720" rtlCol="0" anchor="ctr">
            <a:normAutofit/>
          </a:bodyPr>
          <a:lstStyle/>
          <a:p>
            <a:pPr marL="0" indent="0">
              <a:buNone/>
            </a:pPr>
            <a:r>
              <a:rPr lang="en-US" sz="2400" kern="1200">
                <a:solidFill>
                  <a:schemeClr val="tx1"/>
                </a:solidFill>
                <a:latin typeface="+mn-lt"/>
                <a:ea typeface="+mn-ea"/>
                <a:cs typeface="+mn-cs"/>
              </a:rPr>
              <a:t>THE EFFECT OF SMOKING TO THE HUMAN BODY</a:t>
            </a:r>
          </a:p>
        </p:txBody>
      </p:sp>
      <p:cxnSp>
        <p:nvCxnSpPr>
          <p:cNvPr id="126" name="Straight Connector 125">
            <a:extLst>
              <a:ext uri="{FF2B5EF4-FFF2-40B4-BE49-F238E27FC236}">
                <a16:creationId xmlns:a16="http://schemas.microsoft.com/office/drawing/2014/main" id="{7AA55BF2-380C-4942-8AB1-55A6A52A35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824583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B4CEB-6DAA-43EF-BEBC-6415A6EEE31B}"/>
              </a:ext>
            </a:extLst>
          </p:cNvPr>
          <p:cNvSpPr>
            <a:spLocks noGrp="1"/>
          </p:cNvSpPr>
          <p:nvPr>
            <p:ph type="title"/>
          </p:nvPr>
        </p:nvSpPr>
        <p:spPr/>
        <p:txBody>
          <a:bodyPr>
            <a:normAutofit/>
          </a:bodyPr>
          <a:lstStyle/>
          <a:p>
            <a:r>
              <a:rPr lang="en-GB" dirty="0">
                <a:latin typeface="Arial" panose="020B0604020202020204" pitchFamily="34" charset="0"/>
                <a:cs typeface="Arial" panose="020B0604020202020204" pitchFamily="34" charset="0"/>
              </a:rPr>
              <a:t>INTRODUCTION</a:t>
            </a:r>
          </a:p>
        </p:txBody>
      </p:sp>
      <p:sp>
        <p:nvSpPr>
          <p:cNvPr id="3" name="Content Placeholder 2">
            <a:extLst>
              <a:ext uri="{FF2B5EF4-FFF2-40B4-BE49-F238E27FC236}">
                <a16:creationId xmlns:a16="http://schemas.microsoft.com/office/drawing/2014/main" id="{05E6CAE8-32C6-4ED2-A987-3856CC92AED6}"/>
              </a:ext>
            </a:extLst>
          </p:cNvPr>
          <p:cNvSpPr>
            <a:spLocks noGrp="1"/>
          </p:cNvSpPr>
          <p:nvPr>
            <p:ph idx="1"/>
          </p:nvPr>
        </p:nvSpPr>
        <p:spPr>
          <a:xfrm>
            <a:off x="838200" y="1806964"/>
            <a:ext cx="10515600" cy="4351338"/>
          </a:xfrm>
        </p:spPr>
        <p:txBody>
          <a:bodyPr/>
          <a:lstStyle/>
          <a:p>
            <a:r>
              <a:rPr lang="en-GB" dirty="0"/>
              <a:t>This presentation is essential and necessary for our daily life.</a:t>
            </a:r>
          </a:p>
          <a:p>
            <a:pPr marL="0" indent="0">
              <a:buNone/>
            </a:pPr>
            <a:endParaRPr lang="en-GB" dirty="0"/>
          </a:p>
          <a:p>
            <a:r>
              <a:rPr lang="en-GB" dirty="0"/>
              <a:t>It will measure the effect of our lifestyle on the human body.</a:t>
            </a:r>
          </a:p>
          <a:p>
            <a:pPr marL="0" indent="0">
              <a:buNone/>
            </a:pPr>
            <a:endParaRPr lang="en-GB" dirty="0"/>
          </a:p>
          <a:p>
            <a:r>
              <a:rPr lang="en-GB" dirty="0"/>
              <a:t>Examining and improving on some vital elements of the lifestyle and health choices we make.</a:t>
            </a:r>
          </a:p>
          <a:p>
            <a:pPr marL="0" indent="0">
              <a:buNone/>
            </a:pPr>
            <a:endParaRPr lang="en-GB" dirty="0"/>
          </a:p>
          <a:p>
            <a:r>
              <a:rPr lang="en-GB" dirty="0"/>
              <a:t>Also looking at possible recommendations towards a healthy lifestyle/living</a:t>
            </a:r>
          </a:p>
        </p:txBody>
      </p:sp>
    </p:spTree>
    <p:extLst>
      <p:ext uri="{BB962C8B-B14F-4D97-AF65-F5344CB8AC3E}">
        <p14:creationId xmlns:p14="http://schemas.microsoft.com/office/powerpoint/2010/main" val="40691123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875031-9AAF-4A55-AF54-94ADFF47E405}"/>
              </a:ext>
            </a:extLst>
          </p:cNvPr>
          <p:cNvSpPr txBox="1">
            <a:spLocks noGrp="1"/>
          </p:cNvSpPr>
          <p:nvPr>
            <p:ph type="title"/>
          </p:nvPr>
        </p:nvSpPr>
        <p:spPr/>
        <p:txBody>
          <a:bodyPr/>
          <a:lstStyle/>
          <a:p>
            <a:pPr lvl="0"/>
            <a:r>
              <a:rPr lang="en-GB" dirty="0">
                <a:latin typeface="Arial" panose="020B0604020202020204" pitchFamily="34" charset="0"/>
                <a:cs typeface="Arial" panose="020B0604020202020204" pitchFamily="34" charset="0"/>
              </a:rPr>
              <a:t>Anatomy and physiology</a:t>
            </a:r>
          </a:p>
        </p:txBody>
      </p:sp>
      <p:pic>
        <p:nvPicPr>
          <p:cNvPr id="5" name="Content Placeholder 4" descr="Diagram&#10;&#10;Description automatically generated">
            <a:extLst>
              <a:ext uri="{FF2B5EF4-FFF2-40B4-BE49-F238E27FC236}">
                <a16:creationId xmlns:a16="http://schemas.microsoft.com/office/drawing/2014/main" id="{A31A3EBB-DD8C-41F9-A229-F334B0353DF5}"/>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90465" y="1576872"/>
            <a:ext cx="5607698" cy="3678522"/>
          </a:xfrm>
        </p:spPr>
      </p:pic>
      <p:pic>
        <p:nvPicPr>
          <p:cNvPr id="8" name="Picture 7" descr="Diagram&#10;&#10;Description automatically generated">
            <a:extLst>
              <a:ext uri="{FF2B5EF4-FFF2-40B4-BE49-F238E27FC236}">
                <a16:creationId xmlns:a16="http://schemas.microsoft.com/office/drawing/2014/main" id="{A1DD88FA-6908-4A94-B0C8-E5C2939938DC}"/>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997565" y="1576872"/>
            <a:ext cx="4356235" cy="3407159"/>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C0FA0-C306-45BB-8E68-7793C88AAD93}"/>
              </a:ext>
            </a:extLst>
          </p:cNvPr>
          <p:cNvSpPr>
            <a:spLocks noGrp="1"/>
          </p:cNvSpPr>
          <p:nvPr>
            <p:ph type="title"/>
          </p:nvPr>
        </p:nvSpPr>
        <p:spPr/>
        <p:txBody>
          <a:bodyPr>
            <a:normAutofit/>
          </a:bodyPr>
          <a:lstStyle/>
          <a:p>
            <a:r>
              <a:rPr lang="en-GB" dirty="0">
                <a:latin typeface="Arial" panose="020B0604020202020204" pitchFamily="34" charset="0"/>
                <a:cs typeface="Arial" panose="020B0604020202020204" pitchFamily="34" charset="0"/>
              </a:rPr>
              <a:t>Health and lifestyle routine measures</a:t>
            </a:r>
          </a:p>
        </p:txBody>
      </p:sp>
      <p:sp>
        <p:nvSpPr>
          <p:cNvPr id="3" name="Content Placeholder 2">
            <a:extLst>
              <a:ext uri="{FF2B5EF4-FFF2-40B4-BE49-F238E27FC236}">
                <a16:creationId xmlns:a16="http://schemas.microsoft.com/office/drawing/2014/main" id="{2BB6B227-6632-4AE1-9D97-C13DD297337B}"/>
              </a:ext>
            </a:extLst>
          </p:cNvPr>
          <p:cNvSpPr>
            <a:spLocks noGrp="1"/>
          </p:cNvSpPr>
          <p:nvPr>
            <p:ph idx="1"/>
          </p:nvPr>
        </p:nvSpPr>
        <p:spPr/>
        <p:txBody>
          <a:bodyPr>
            <a:normAutofit fontScale="77500" lnSpcReduction="20000"/>
          </a:bodyPr>
          <a:lstStyle/>
          <a:p>
            <a:pPr lvl="0"/>
            <a:r>
              <a:rPr lang="en-GB" sz="2800" dirty="0">
                <a:latin typeface="Arial" pitchFamily="34"/>
                <a:cs typeface="Arial" pitchFamily="34"/>
              </a:rPr>
              <a:t>As shown in the above picture/diagram individuals who smoke are likely or at risk of developing lips, nose, mouth and tongue, laryngeal and pharyngeal cancer.</a:t>
            </a:r>
          </a:p>
          <a:p>
            <a:pPr marL="0" lvl="0" indent="0">
              <a:buNone/>
            </a:pPr>
            <a:endParaRPr lang="en-GB" sz="2800" dirty="0">
              <a:latin typeface="Arial" pitchFamily="34"/>
              <a:cs typeface="Arial" pitchFamily="34"/>
            </a:endParaRPr>
          </a:p>
          <a:p>
            <a:pPr lvl="0"/>
            <a:r>
              <a:rPr lang="en-GB" sz="2800" dirty="0">
                <a:latin typeface="Arial" pitchFamily="34"/>
                <a:cs typeface="Arial" pitchFamily="34"/>
              </a:rPr>
              <a:t>Smoking can damage the respiratory system which is among the important systems in human body, Smoking can damage the alveoli which helps in breathing.</a:t>
            </a:r>
          </a:p>
          <a:p>
            <a:pPr lvl="0"/>
            <a:endParaRPr lang="en-GB" sz="2800" dirty="0">
              <a:latin typeface="Arial" pitchFamily="34"/>
              <a:cs typeface="Arial" pitchFamily="34"/>
            </a:endParaRPr>
          </a:p>
          <a:p>
            <a:pPr lvl="0"/>
            <a:r>
              <a:rPr lang="en-GB" sz="2800" dirty="0">
                <a:latin typeface="Arial" pitchFamily="34"/>
                <a:cs typeface="Arial" pitchFamily="34"/>
              </a:rPr>
              <a:t>It can also cause lung diseases, which includes emphysema, chronic bronchitis and chronic obstructive pulmonary disease (COPD).</a:t>
            </a:r>
          </a:p>
          <a:p>
            <a:pPr marL="0" lvl="0" indent="0">
              <a:buNone/>
            </a:pPr>
            <a:endParaRPr lang="en-GB" sz="2800" dirty="0">
              <a:latin typeface="Arial" pitchFamily="34"/>
              <a:cs typeface="Arial" pitchFamily="34"/>
            </a:endParaRPr>
          </a:p>
          <a:p>
            <a:pPr lvl="0"/>
            <a:r>
              <a:rPr lang="en-GB" sz="2800" dirty="0">
                <a:latin typeface="Arial" pitchFamily="34"/>
                <a:cs typeface="Arial" pitchFamily="34"/>
              </a:rPr>
              <a:t>Smoking causes a lot of harm in every parts of the organs in the body systems, for example lungs and respiratory system, reproductive system, immune system, bones, digestive system, the heart and blood vessels which is cardiac vascular system.  </a:t>
            </a:r>
          </a:p>
          <a:p>
            <a:endParaRPr lang="en-GB" dirty="0"/>
          </a:p>
        </p:txBody>
      </p:sp>
    </p:spTree>
    <p:extLst>
      <p:ext uri="{BB962C8B-B14F-4D97-AF65-F5344CB8AC3E}">
        <p14:creationId xmlns:p14="http://schemas.microsoft.com/office/powerpoint/2010/main" val="2055650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FD5D23-3B03-4F3F-A7C6-D1CF2E77D31C}"/>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Health and social care practice</a:t>
            </a:r>
          </a:p>
        </p:txBody>
      </p:sp>
      <p:sp>
        <p:nvSpPr>
          <p:cNvPr id="3" name="Content Placeholder 2">
            <a:extLst>
              <a:ext uri="{FF2B5EF4-FFF2-40B4-BE49-F238E27FC236}">
                <a16:creationId xmlns:a16="http://schemas.microsoft.com/office/drawing/2014/main" id="{C599140F-F5A8-4BD5-9864-32C1EF5F4E8C}"/>
              </a:ext>
            </a:extLst>
          </p:cNvPr>
          <p:cNvSpPr>
            <a:spLocks noGrp="1"/>
          </p:cNvSpPr>
          <p:nvPr>
            <p:ph idx="1"/>
          </p:nvPr>
        </p:nvSpPr>
        <p:spPr/>
        <p:txBody>
          <a:bodyPr/>
          <a:lstStyle/>
          <a:p>
            <a:pPr marL="0" indent="0">
              <a:buNone/>
            </a:pPr>
            <a:r>
              <a:rPr lang="en-GB" dirty="0"/>
              <a:t>NHS England and other organisations, such as charity and private organisation ,communities ,campaign groups have been in the </a:t>
            </a:r>
            <a:r>
              <a:rPr lang="en-GB" dirty="0" err="1"/>
              <a:t>forfronts</a:t>
            </a:r>
            <a:r>
              <a:rPr lang="en-GB" dirty="0"/>
              <a:t> supporting individuals to quit </a:t>
            </a:r>
            <a:r>
              <a:rPr lang="en-GB" dirty="0" err="1"/>
              <a:t>somking</a:t>
            </a:r>
            <a:r>
              <a:rPr lang="en-GB" dirty="0"/>
              <a:t> by offering one-to- one support and other ways in helping individuals </a:t>
            </a:r>
            <a:r>
              <a:rPr lang="en-GB" dirty="0" err="1"/>
              <a:t>quiit</a:t>
            </a:r>
            <a:r>
              <a:rPr lang="en-GB" dirty="0"/>
              <a:t> smoking and maintain a healthy living life.</a:t>
            </a:r>
          </a:p>
        </p:txBody>
      </p:sp>
    </p:spTree>
    <p:extLst>
      <p:ext uri="{BB962C8B-B14F-4D97-AF65-F5344CB8AC3E}">
        <p14:creationId xmlns:p14="http://schemas.microsoft.com/office/powerpoint/2010/main" val="41675312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0DCC9-752F-422C-A7FD-7F91003643D1}"/>
              </a:ext>
            </a:extLst>
          </p:cNvPr>
          <p:cNvSpPr txBox="1">
            <a:spLocks noGrp="1"/>
          </p:cNvSpPr>
          <p:nvPr>
            <p:ph type="title"/>
          </p:nvPr>
        </p:nvSpPr>
        <p:spPr/>
        <p:txBody>
          <a:bodyPr/>
          <a:lstStyle/>
          <a:p>
            <a:pPr lvl="0"/>
            <a:r>
              <a:rPr lang="en-GB" dirty="0"/>
              <a:t>      </a:t>
            </a:r>
            <a:r>
              <a:rPr lang="en-GB" dirty="0">
                <a:latin typeface="Arial" panose="020B0604020202020204" pitchFamily="34" charset="0"/>
                <a:cs typeface="Arial" panose="020B0604020202020204" pitchFamily="34" charset="0"/>
              </a:rPr>
              <a:t>Recommendations</a:t>
            </a:r>
          </a:p>
        </p:txBody>
      </p:sp>
      <p:sp>
        <p:nvSpPr>
          <p:cNvPr id="3" name="Content Placeholder 2">
            <a:extLst>
              <a:ext uri="{FF2B5EF4-FFF2-40B4-BE49-F238E27FC236}">
                <a16:creationId xmlns:a16="http://schemas.microsoft.com/office/drawing/2014/main" id="{5877506D-2860-4639-A089-A0DCF65B9006}"/>
              </a:ext>
            </a:extLst>
          </p:cNvPr>
          <p:cNvSpPr txBox="1">
            <a:spLocks noGrp="1"/>
          </p:cNvSpPr>
          <p:nvPr>
            <p:ph idx="1"/>
          </p:nvPr>
        </p:nvSpPr>
        <p:spPr>
          <a:xfrm>
            <a:off x="838203" y="1443789"/>
            <a:ext cx="10515600" cy="5536127"/>
          </a:xfrm>
        </p:spPr>
        <p:txBody>
          <a:bodyPr/>
          <a:lstStyle/>
          <a:p>
            <a:pPr lvl="0"/>
            <a:r>
              <a:rPr lang="en-GB" sz="1800" dirty="0">
                <a:latin typeface="Arial" pitchFamily="34"/>
                <a:cs typeface="Arial" pitchFamily="34"/>
              </a:rPr>
              <a:t>It is important for a smoker to quit smoking because the risk of having heart attack and stroke will reduce.</a:t>
            </a:r>
          </a:p>
          <a:p>
            <a:pPr marL="0" lvl="0" indent="0">
              <a:buNone/>
            </a:pPr>
            <a:endParaRPr lang="en-GB" sz="1800" dirty="0">
              <a:latin typeface="Arial" pitchFamily="34"/>
              <a:cs typeface="Arial" pitchFamily="34"/>
            </a:endParaRPr>
          </a:p>
          <a:p>
            <a:pPr lvl="0"/>
            <a:r>
              <a:rPr lang="en-GB" sz="1800" dirty="0">
                <a:latin typeface="Arial" pitchFamily="34"/>
                <a:cs typeface="Arial" pitchFamily="34"/>
              </a:rPr>
              <a:t>It will improve a healthy living to the individual who smokes and save money as well.</a:t>
            </a:r>
          </a:p>
          <a:p>
            <a:pPr marL="0" lvl="0" indent="0">
              <a:buNone/>
            </a:pPr>
            <a:endParaRPr lang="en-GB" sz="1800" dirty="0">
              <a:latin typeface="Arial" pitchFamily="34"/>
              <a:cs typeface="Arial" pitchFamily="34"/>
            </a:endParaRPr>
          </a:p>
          <a:p>
            <a:pPr lvl="0"/>
            <a:r>
              <a:rPr lang="en-GB" sz="1800" dirty="0">
                <a:latin typeface="Arial" pitchFamily="34"/>
                <a:cs typeface="Arial" pitchFamily="34"/>
              </a:rPr>
              <a:t>The risk of having lung cancer and other smoking related cancer will reduce.</a:t>
            </a:r>
          </a:p>
          <a:p>
            <a:pPr marL="0" lvl="0" indent="0">
              <a:buNone/>
            </a:pPr>
            <a:endParaRPr lang="en-GB" sz="1800" dirty="0">
              <a:latin typeface="Arial" pitchFamily="34"/>
              <a:cs typeface="Arial" pitchFamily="34"/>
            </a:endParaRPr>
          </a:p>
          <a:p>
            <a:pPr lvl="0"/>
            <a:r>
              <a:rPr lang="en-GB" sz="1800" dirty="0">
                <a:latin typeface="Arial" pitchFamily="34"/>
                <a:cs typeface="Arial" pitchFamily="34"/>
              </a:rPr>
              <a:t>There will be low risk of shortness of breath and coughing.</a:t>
            </a:r>
          </a:p>
          <a:p>
            <a:pPr marL="0" lvl="0" indent="0">
              <a:buNone/>
            </a:pPr>
            <a:endParaRPr lang="en-GB" sz="1800" dirty="0">
              <a:latin typeface="Arial" pitchFamily="34"/>
              <a:cs typeface="Arial" pitchFamily="34"/>
            </a:endParaRPr>
          </a:p>
          <a:p>
            <a:pPr lvl="0"/>
            <a:r>
              <a:rPr lang="en-GB" sz="1800" dirty="0">
                <a:latin typeface="Arial" pitchFamily="34"/>
                <a:cs typeface="Arial" pitchFamily="34"/>
              </a:rPr>
              <a:t>The oxygen level will increase once the patients or individuals who smokes cigarettes quits.</a:t>
            </a:r>
          </a:p>
          <a:p>
            <a:pPr marL="0" lvl="0" indent="0">
              <a:buNone/>
            </a:pPr>
            <a:endParaRPr lang="en-GB" sz="1800" dirty="0">
              <a:latin typeface="Arial" pitchFamily="34"/>
              <a:cs typeface="Arial" pitchFamily="34"/>
            </a:endParaRPr>
          </a:p>
          <a:p>
            <a:pPr lvl="0"/>
            <a:r>
              <a:rPr lang="en-GB" sz="1800" dirty="0">
                <a:latin typeface="Arial" pitchFamily="34"/>
                <a:cs typeface="Arial" pitchFamily="34"/>
              </a:rPr>
              <a:t>The NHS England and Public Health England will help the patients who smokes cigarettes to quit smoking.</a:t>
            </a:r>
          </a:p>
          <a:p>
            <a:pPr lvl="0"/>
            <a:endParaRPr lang="en-GB" dirty="0">
              <a:latin typeface="Arial" pitchFamily="34"/>
              <a:cs typeface="Arial" pitchFamily="34"/>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8C793C-090F-4035-B73C-8B319AB0A82F}"/>
              </a:ext>
            </a:extLst>
          </p:cNvPr>
          <p:cNvSpPr txBox="1">
            <a:spLocks noGrp="1"/>
          </p:cNvSpPr>
          <p:nvPr>
            <p:ph type="title"/>
          </p:nvPr>
        </p:nvSpPr>
        <p:spPr/>
        <p:txBody>
          <a:bodyPr/>
          <a:lstStyle/>
          <a:p>
            <a:pPr lvl="0"/>
            <a:r>
              <a:rPr lang="en-GB" dirty="0"/>
              <a:t>     </a:t>
            </a:r>
            <a:r>
              <a:rPr lang="en-GB"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ED9773F2-2D46-4094-ACD6-B1691E8B0E70}"/>
              </a:ext>
            </a:extLst>
          </p:cNvPr>
          <p:cNvSpPr txBox="1">
            <a:spLocks noGrp="1"/>
          </p:cNvSpPr>
          <p:nvPr>
            <p:ph idx="1"/>
          </p:nvPr>
        </p:nvSpPr>
        <p:spPr/>
        <p:txBody>
          <a:bodyPr/>
          <a:lstStyle/>
          <a:p>
            <a:pPr lvl="0"/>
            <a:r>
              <a:rPr lang="en-GB" sz="1800" dirty="0">
                <a:latin typeface="Arial" pitchFamily="34"/>
                <a:cs typeface="Arial" pitchFamily="34"/>
              </a:rPr>
              <a:t>Smoking is the major risk factors of heart attack, stroke, lung diseases/cancer.</a:t>
            </a:r>
          </a:p>
          <a:p>
            <a:pPr lvl="0"/>
            <a:r>
              <a:rPr lang="en-GB" sz="1800" dirty="0">
                <a:latin typeface="Arial" pitchFamily="34"/>
                <a:cs typeface="Arial" pitchFamily="34"/>
              </a:rPr>
              <a:t>Living a healthy lifestyle will help prevent and can prolong an individual's life span.</a:t>
            </a:r>
          </a:p>
          <a:p>
            <a:pPr lvl="0"/>
            <a:r>
              <a:rPr lang="en-GB" sz="1800" dirty="0">
                <a:latin typeface="Arial" pitchFamily="34"/>
                <a:cs typeface="Arial" pitchFamily="34"/>
              </a:rPr>
              <a:t>Healthy living is a gateway to long life.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33338-D4D4-4D20-BAC8-B9373D165D16}"/>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1A8103C8-653A-4FFD-A7EE-A98C557873DD}"/>
              </a:ext>
            </a:extLst>
          </p:cNvPr>
          <p:cNvSpPr>
            <a:spLocks noGrp="1"/>
          </p:cNvSpPr>
          <p:nvPr>
            <p:ph idx="1"/>
          </p:nvPr>
        </p:nvSpPr>
        <p:spPr/>
        <p:txBody>
          <a:bodyPr>
            <a:normAutofit/>
          </a:bodyPr>
          <a:lstStyle/>
          <a:p>
            <a:pPr marL="0" indent="0">
              <a:buNone/>
            </a:pPr>
            <a:r>
              <a:rPr lang="en-GB" sz="2800" dirty="0">
                <a:latin typeface="Times New Roman" pitchFamily="18"/>
              </a:rPr>
              <a:t>Office for National Statistics (2020). </a:t>
            </a:r>
            <a:r>
              <a:rPr lang="en-GB" sz="2800" i="1" dirty="0">
                <a:latin typeface="Times New Roman" pitchFamily="18"/>
              </a:rPr>
              <a:t>Adult smoking habits in the UK - Office for National Statistics</a:t>
            </a:r>
            <a:r>
              <a:rPr lang="en-GB" sz="2800" dirty="0">
                <a:latin typeface="Times New Roman" pitchFamily="18"/>
              </a:rPr>
              <a:t>. [online] www.ons.gov.uk. Available at: https://www.ons.gov.uk/peoplepopulationandcommunity/healthandsocialcare/healthandlifeexpectancies/bulletins/adultsmokinghabitsingreatbritain/2019.</a:t>
            </a:r>
          </a:p>
          <a:p>
            <a:pPr marL="0" indent="0">
              <a:buNone/>
            </a:pPr>
            <a:r>
              <a:rPr lang="en-GB" dirty="0"/>
              <a:t> World Health Organization (2020). Tobacco. [online] Who.int. Available at: https://www.who.int/news-room/fact-sheets/detail/tobacco [Accessed 01 Apr. 202].  Wp.com. (2022)</a:t>
            </a:r>
          </a:p>
        </p:txBody>
      </p:sp>
    </p:spTree>
    <p:extLst>
      <p:ext uri="{BB962C8B-B14F-4D97-AF65-F5344CB8AC3E}">
        <p14:creationId xmlns:p14="http://schemas.microsoft.com/office/powerpoint/2010/main" val="36063377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201</TotalTime>
  <Words>538</Words>
  <Application>Microsoft Office PowerPoint</Application>
  <PresentationFormat>Widescreen</PresentationFormat>
  <Paragraphs>41</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Calibri Light</vt:lpstr>
      <vt:lpstr>Times New Roman</vt:lpstr>
      <vt:lpstr>Office Theme</vt:lpstr>
      <vt:lpstr>Student Name:    Richard Oji  Student ID:          2013435   Module Name:     Introduction to Physiology  Module Code:      BMHP5003  Lecturer Name:    Laila Surani  Assessment:         Practical Test (Presentation)   </vt:lpstr>
      <vt:lpstr>                    TOPIC</vt:lpstr>
      <vt:lpstr>INTRODUCTION</vt:lpstr>
      <vt:lpstr>Anatomy and physiology</vt:lpstr>
      <vt:lpstr>Health and lifestyle routine measures</vt:lpstr>
      <vt:lpstr>Health and social care practice</vt:lpstr>
      <vt:lpstr>      Recommendations</vt:lpstr>
      <vt:lpstr>     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Richard Oji  Student ID:          2013435   Module Name:     Introduction to Physiology  Module Code:      BMHP5003  Lecturer Name:    Laila Surani  Assessment:         Practical Test (Presentation)   </dc:title>
  <dc:creator>Richard Oji</dc:creator>
  <cp:lastModifiedBy>Richard Oji</cp:lastModifiedBy>
  <cp:revision>2</cp:revision>
  <dcterms:created xsi:type="dcterms:W3CDTF">2022-04-01T19:30:26Z</dcterms:created>
  <dcterms:modified xsi:type="dcterms:W3CDTF">2022-04-01T22:52:12Z</dcterms:modified>
</cp:coreProperties>
</file>