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8" r:id="rId2"/>
    <p:sldId id="259" r:id="rId3"/>
    <p:sldId id="268" r:id="rId4"/>
    <p:sldId id="269" r:id="rId5"/>
    <p:sldId id="270" r:id="rId6"/>
    <p:sldId id="279" r:id="rId7"/>
    <p:sldId id="271" r:id="rId8"/>
    <p:sldId id="280" r:id="rId9"/>
    <p:sldId id="282" r:id="rId10"/>
    <p:sldId id="288" r:id="rId11"/>
    <p:sldId id="286" r:id="rId12"/>
    <p:sldId id="281" r:id="rId13"/>
    <p:sldId id="283" r:id="rId14"/>
    <p:sldId id="284" r:id="rId15"/>
    <p:sldId id="285" r:id="rId16"/>
    <p:sldId id="287" r:id="rId17"/>
    <p:sldId id="26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4E7AD5-FB29-19AE-5D43-1481B9321318}" v="21" dt="2025-01-08T17:49:02.658"/>
    <p1510:client id="{E99FE803-DE5B-C831-24F9-E789E5EF53C1}" v="160" dt="2025-01-08T12:29:00.1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63265" autoAdjust="0"/>
  </p:normalViewPr>
  <p:slideViewPr>
    <p:cSldViewPr snapToGrid="0">
      <p:cViewPr varScale="1">
        <p:scale>
          <a:sx n="45" d="100"/>
          <a:sy n="45" d="100"/>
        </p:scale>
        <p:origin x="169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Cooke" userId="S::a.cooke@uwtsd.ac.uk::46c329c9-26b7-4eba-b77b-7474421bfd31" providerId="AD" clId="Web-{4455F341-6312-DDCA-29A7-A41E174F7DFC}"/>
    <pc:docChg chg="modSld">
      <pc:chgData name="Alison Cooke" userId="S::a.cooke@uwtsd.ac.uk::46c329c9-26b7-4eba-b77b-7474421bfd31" providerId="AD" clId="Web-{4455F341-6312-DDCA-29A7-A41E174F7DFC}" dt="2024-01-24T16:51:22.011" v="1"/>
      <pc:docMkLst>
        <pc:docMk/>
      </pc:docMkLst>
      <pc:sldChg chg="addAnim">
        <pc:chgData name="Alison Cooke" userId="S::a.cooke@uwtsd.ac.uk::46c329c9-26b7-4eba-b77b-7474421bfd31" providerId="AD" clId="Web-{4455F341-6312-DDCA-29A7-A41E174F7DFC}" dt="2024-01-24T16:51:22.011" v="1"/>
        <pc:sldMkLst>
          <pc:docMk/>
          <pc:sldMk cId="429165218" sldId="283"/>
        </pc:sldMkLst>
      </pc:sldChg>
    </pc:docChg>
  </pc:docChgLst>
  <pc:docChgLst>
    <pc:chgData name="Alison Cooke" userId="S::a.cooke@uwtsd.ac.uk::46c329c9-26b7-4eba-b77b-7474421bfd31" providerId="AD" clId="Web-{314E7AD5-FB29-19AE-5D43-1481B9321318}"/>
    <pc:docChg chg="modSld">
      <pc:chgData name="Alison Cooke" userId="S::a.cooke@uwtsd.ac.uk::46c329c9-26b7-4eba-b77b-7474421bfd31" providerId="AD" clId="Web-{314E7AD5-FB29-19AE-5D43-1481B9321318}" dt="2025-01-08T17:44:26.448" v="17" actId="20577"/>
      <pc:docMkLst>
        <pc:docMk/>
      </pc:docMkLst>
      <pc:sldChg chg="modSp">
        <pc:chgData name="Alison Cooke" userId="S::a.cooke@uwtsd.ac.uk::46c329c9-26b7-4eba-b77b-7474421bfd31" providerId="AD" clId="Web-{314E7AD5-FB29-19AE-5D43-1481B9321318}" dt="2025-01-08T17:44:26.448" v="17" actId="20577"/>
        <pc:sldMkLst>
          <pc:docMk/>
          <pc:sldMk cId="2511280831" sldId="259"/>
        </pc:sldMkLst>
        <pc:spChg chg="mod">
          <ac:chgData name="Alison Cooke" userId="S::a.cooke@uwtsd.ac.uk::46c329c9-26b7-4eba-b77b-7474421bfd31" providerId="AD" clId="Web-{314E7AD5-FB29-19AE-5D43-1481B9321318}" dt="2025-01-08T17:44:26.448" v="17" actId="20577"/>
          <ac:spMkLst>
            <pc:docMk/>
            <pc:sldMk cId="2511280831" sldId="259"/>
            <ac:spMk id="3" creationId="{658C690E-5CBE-4BDA-BD72-E432396BE4C6}"/>
          </ac:spMkLst>
        </pc:spChg>
      </pc:sldChg>
    </pc:docChg>
  </pc:docChgLst>
  <pc:docChgLst>
    <pc:chgData name="Alison Cooke" userId="S::a.cooke@uwtsd.ac.uk::46c329c9-26b7-4eba-b77b-7474421bfd31" providerId="AD" clId="Web-{E99FE803-DE5B-C831-24F9-E789E5EF53C1}"/>
    <pc:docChg chg="addSld modSld sldOrd">
      <pc:chgData name="Alison Cooke" userId="S::a.cooke@uwtsd.ac.uk::46c329c9-26b7-4eba-b77b-7474421bfd31" providerId="AD" clId="Web-{E99FE803-DE5B-C831-24F9-E789E5EF53C1}" dt="2025-01-08T12:28:59.637" v="1122" actId="20577"/>
      <pc:docMkLst>
        <pc:docMk/>
      </pc:docMkLst>
      <pc:sldChg chg="modNotes">
        <pc:chgData name="Alison Cooke" userId="S::a.cooke@uwtsd.ac.uk::46c329c9-26b7-4eba-b77b-7474421bfd31" providerId="AD" clId="Web-{E99FE803-DE5B-C831-24F9-E789E5EF53C1}" dt="2025-01-08T11:59:52.791" v="173"/>
        <pc:sldMkLst>
          <pc:docMk/>
          <pc:sldMk cId="2612822078" sldId="268"/>
        </pc:sldMkLst>
      </pc:sldChg>
      <pc:sldChg chg="modNotes">
        <pc:chgData name="Alison Cooke" userId="S::a.cooke@uwtsd.ac.uk::46c329c9-26b7-4eba-b77b-7474421bfd31" providerId="AD" clId="Web-{E99FE803-DE5B-C831-24F9-E789E5EF53C1}" dt="2025-01-08T12:08:31.251" v="412"/>
        <pc:sldMkLst>
          <pc:docMk/>
          <pc:sldMk cId="3870077997" sldId="270"/>
        </pc:sldMkLst>
      </pc:sldChg>
      <pc:sldChg chg="modSp">
        <pc:chgData name="Alison Cooke" userId="S::a.cooke@uwtsd.ac.uk::46c329c9-26b7-4eba-b77b-7474421bfd31" providerId="AD" clId="Web-{E99FE803-DE5B-C831-24F9-E789E5EF53C1}" dt="2025-01-08T12:28:59.637" v="1122" actId="20577"/>
        <pc:sldMkLst>
          <pc:docMk/>
          <pc:sldMk cId="481813683" sldId="285"/>
        </pc:sldMkLst>
        <pc:spChg chg="mod">
          <ac:chgData name="Alison Cooke" userId="S::a.cooke@uwtsd.ac.uk::46c329c9-26b7-4eba-b77b-7474421bfd31" providerId="AD" clId="Web-{E99FE803-DE5B-C831-24F9-E789E5EF53C1}" dt="2025-01-08T12:28:59.637" v="1122" actId="20577"/>
          <ac:spMkLst>
            <pc:docMk/>
            <pc:sldMk cId="481813683" sldId="285"/>
            <ac:spMk id="3" creationId="{BBEA2CAA-82DD-BE36-4655-624F1B7B3463}"/>
          </ac:spMkLst>
        </pc:spChg>
      </pc:sldChg>
      <pc:sldChg chg="ord">
        <pc:chgData name="Alison Cooke" userId="S::a.cooke@uwtsd.ac.uk::46c329c9-26b7-4eba-b77b-7474421bfd31" providerId="AD" clId="Web-{E99FE803-DE5B-C831-24F9-E789E5EF53C1}" dt="2025-01-08T12:27:57.789" v="1071"/>
        <pc:sldMkLst>
          <pc:docMk/>
          <pc:sldMk cId="2333061207" sldId="286"/>
        </pc:sldMkLst>
      </pc:sldChg>
      <pc:sldChg chg="addSp delSp modSp new mod modClrScheme chgLayout">
        <pc:chgData name="Alison Cooke" userId="S::a.cooke@uwtsd.ac.uk::46c329c9-26b7-4eba-b77b-7474421bfd31" providerId="AD" clId="Web-{E99FE803-DE5B-C831-24F9-E789E5EF53C1}" dt="2025-01-08T11:56:17.682" v="83" actId="20577"/>
        <pc:sldMkLst>
          <pc:docMk/>
          <pc:sldMk cId="3334513146" sldId="287"/>
        </pc:sldMkLst>
        <pc:spChg chg="mod ord">
          <ac:chgData name="Alison Cooke" userId="S::a.cooke@uwtsd.ac.uk::46c329c9-26b7-4eba-b77b-7474421bfd31" providerId="AD" clId="Web-{E99FE803-DE5B-C831-24F9-E789E5EF53C1}" dt="2025-01-08T11:46:29.342" v="57"/>
          <ac:spMkLst>
            <pc:docMk/>
            <pc:sldMk cId="3334513146" sldId="287"/>
            <ac:spMk id="2" creationId="{19C24758-E0AB-31BC-F05D-EF7D68AADCFB}"/>
          </ac:spMkLst>
        </pc:spChg>
        <pc:spChg chg="mod ord">
          <ac:chgData name="Alison Cooke" userId="S::a.cooke@uwtsd.ac.uk::46c329c9-26b7-4eba-b77b-7474421bfd31" providerId="AD" clId="Web-{E99FE803-DE5B-C831-24F9-E789E5EF53C1}" dt="2025-01-08T11:56:17.682" v="83" actId="20577"/>
          <ac:spMkLst>
            <pc:docMk/>
            <pc:sldMk cId="3334513146" sldId="287"/>
            <ac:spMk id="3" creationId="{AA4251EF-374C-1B10-1C8D-C5E59A06D34B}"/>
          </ac:spMkLst>
        </pc:spChg>
        <pc:spChg chg="add del mod ord">
          <ac:chgData name="Alison Cooke" userId="S::a.cooke@uwtsd.ac.uk::46c329c9-26b7-4eba-b77b-7474421bfd31" providerId="AD" clId="Web-{E99FE803-DE5B-C831-24F9-E789E5EF53C1}" dt="2025-01-08T11:47:32.237" v="60"/>
          <ac:spMkLst>
            <pc:docMk/>
            <pc:sldMk cId="3334513146" sldId="287"/>
            <ac:spMk id="4" creationId="{F888A204-E181-3EEE-B6A3-AF26AC1F7E03}"/>
          </ac:spMkLst>
        </pc:spChg>
        <pc:picChg chg="add mod ord">
          <ac:chgData name="Alison Cooke" userId="S::a.cooke@uwtsd.ac.uk::46c329c9-26b7-4eba-b77b-7474421bfd31" providerId="AD" clId="Web-{E99FE803-DE5B-C831-24F9-E789E5EF53C1}" dt="2025-01-08T11:47:42.207" v="62" actId="1076"/>
          <ac:picMkLst>
            <pc:docMk/>
            <pc:sldMk cId="3334513146" sldId="287"/>
            <ac:picMk id="5" creationId="{7F47B381-2D5E-D624-24BF-DD8C9CCBEC31}"/>
          </ac:picMkLst>
        </pc:picChg>
      </pc:sldChg>
      <pc:sldChg chg="addSp delSp modSp new ord modNotes">
        <pc:chgData name="Alison Cooke" userId="S::a.cooke@uwtsd.ac.uk::46c329c9-26b7-4eba-b77b-7474421bfd31" providerId="AD" clId="Web-{E99FE803-DE5B-C831-24F9-E789E5EF53C1}" dt="2025-01-08T12:27:11.645" v="1069"/>
        <pc:sldMkLst>
          <pc:docMk/>
          <pc:sldMk cId="1092844848" sldId="288"/>
        </pc:sldMkLst>
        <pc:spChg chg="mod">
          <ac:chgData name="Alison Cooke" userId="S::a.cooke@uwtsd.ac.uk::46c329c9-26b7-4eba-b77b-7474421bfd31" providerId="AD" clId="Web-{E99FE803-DE5B-C831-24F9-E789E5EF53C1}" dt="2025-01-08T12:10:13.180" v="424"/>
          <ac:spMkLst>
            <pc:docMk/>
            <pc:sldMk cId="1092844848" sldId="288"/>
            <ac:spMk id="2" creationId="{AD28584D-AEB9-CE68-90FE-AF929EC2C69C}"/>
          </ac:spMkLst>
        </pc:spChg>
        <pc:spChg chg="del">
          <ac:chgData name="Alison Cooke" userId="S::a.cooke@uwtsd.ac.uk::46c329c9-26b7-4eba-b77b-7474421bfd31" providerId="AD" clId="Web-{E99FE803-DE5B-C831-24F9-E789E5EF53C1}" dt="2025-01-08T12:20:22.115" v="903"/>
          <ac:spMkLst>
            <pc:docMk/>
            <pc:sldMk cId="1092844848" sldId="288"/>
            <ac:spMk id="3" creationId="{23FDEDFE-C115-FFB1-005E-904E09F17AB6}"/>
          </ac:spMkLst>
        </pc:spChg>
        <pc:graphicFrameChg chg="add mod ord modGraphic">
          <ac:chgData name="Alison Cooke" userId="S::a.cooke@uwtsd.ac.uk::46c329c9-26b7-4eba-b77b-7474421bfd31" providerId="AD" clId="Web-{E99FE803-DE5B-C831-24F9-E789E5EF53C1}" dt="2025-01-08T12:26:53.378" v="1068"/>
          <ac:graphicFrameMkLst>
            <pc:docMk/>
            <pc:sldMk cId="1092844848" sldId="288"/>
            <ac:graphicFrameMk id="4" creationId="{0C042242-ED98-1F39-8DEB-22A51139A3AB}"/>
          </ac:graphicFrameMkLst>
        </pc:graphicFrameChg>
      </pc:sldChg>
    </pc:docChg>
  </pc:docChgLst>
  <pc:docChgLst>
    <pc:chgData name="Alison Cooke" userId="S::a.cooke@uwtsd.ac.uk::46c329c9-26b7-4eba-b77b-7474421bfd31" providerId="AD" clId="Web-{CBFEA2F7-4FAD-1F48-793D-25629F634D57}"/>
    <pc:docChg chg="modSld">
      <pc:chgData name="Alison Cooke" userId="S::a.cooke@uwtsd.ac.uk::46c329c9-26b7-4eba-b77b-7474421bfd31" providerId="AD" clId="Web-{CBFEA2F7-4FAD-1F48-793D-25629F634D57}" dt="2023-01-18T11:00:33.768" v="275"/>
      <pc:docMkLst>
        <pc:docMk/>
      </pc:docMkLst>
      <pc:sldChg chg="modSp">
        <pc:chgData name="Alison Cooke" userId="S::a.cooke@uwtsd.ac.uk::46c329c9-26b7-4eba-b77b-7474421bfd31" providerId="AD" clId="Web-{CBFEA2F7-4FAD-1F48-793D-25629F634D57}" dt="2023-01-18T10:57:09.176" v="43" actId="20577"/>
        <pc:sldMkLst>
          <pc:docMk/>
          <pc:sldMk cId="2511280831" sldId="259"/>
        </pc:sldMkLst>
        <pc:spChg chg="mod">
          <ac:chgData name="Alison Cooke" userId="S::a.cooke@uwtsd.ac.uk::46c329c9-26b7-4eba-b77b-7474421bfd31" providerId="AD" clId="Web-{CBFEA2F7-4FAD-1F48-793D-25629F634D57}" dt="2023-01-18T10:57:09.176" v="43" actId="20577"/>
          <ac:spMkLst>
            <pc:docMk/>
            <pc:sldMk cId="2511280831" sldId="259"/>
            <ac:spMk id="3" creationId="{658C690E-5CBE-4BDA-BD72-E432396BE4C6}"/>
          </ac:spMkLst>
        </pc:spChg>
      </pc:sldChg>
      <pc:sldChg chg="modNotes">
        <pc:chgData name="Alison Cooke" userId="S::a.cooke@uwtsd.ac.uk::46c329c9-26b7-4eba-b77b-7474421bfd31" providerId="AD" clId="Web-{CBFEA2F7-4FAD-1F48-793D-25629F634D57}" dt="2023-01-18T10:55:06.622" v="5"/>
        <pc:sldMkLst>
          <pc:docMk/>
          <pc:sldMk cId="4249413186" sldId="269"/>
        </pc:sldMkLst>
      </pc:sldChg>
      <pc:sldChg chg="modNotes">
        <pc:chgData name="Alison Cooke" userId="S::a.cooke@uwtsd.ac.uk::46c329c9-26b7-4eba-b77b-7474421bfd31" providerId="AD" clId="Web-{CBFEA2F7-4FAD-1F48-793D-25629F634D57}" dt="2023-01-18T10:55:47.390" v="13"/>
        <pc:sldMkLst>
          <pc:docMk/>
          <pc:sldMk cId="2555586819" sldId="282"/>
        </pc:sldMkLst>
      </pc:sldChg>
      <pc:sldChg chg="modNotes">
        <pc:chgData name="Alison Cooke" userId="S::a.cooke@uwtsd.ac.uk::46c329c9-26b7-4eba-b77b-7474421bfd31" providerId="AD" clId="Web-{CBFEA2F7-4FAD-1F48-793D-25629F634D57}" dt="2023-01-18T10:58:45.370" v="135"/>
        <pc:sldMkLst>
          <pc:docMk/>
          <pc:sldMk cId="3878250699" sldId="284"/>
        </pc:sldMkLst>
      </pc:sldChg>
      <pc:sldChg chg="modNotes">
        <pc:chgData name="Alison Cooke" userId="S::a.cooke@uwtsd.ac.uk::46c329c9-26b7-4eba-b77b-7474421bfd31" providerId="AD" clId="Web-{CBFEA2F7-4FAD-1F48-793D-25629F634D57}" dt="2023-01-18T11:00:33.768" v="275"/>
        <pc:sldMkLst>
          <pc:docMk/>
          <pc:sldMk cId="481813683" sldId="285"/>
        </pc:sldMkLst>
      </pc:sldChg>
      <pc:sldChg chg="modNotes">
        <pc:chgData name="Alison Cooke" userId="S::a.cooke@uwtsd.ac.uk::46c329c9-26b7-4eba-b77b-7474421bfd31" providerId="AD" clId="Web-{CBFEA2F7-4FAD-1F48-793D-25629F634D57}" dt="2023-01-18T10:58:01.133" v="98"/>
        <pc:sldMkLst>
          <pc:docMk/>
          <pc:sldMk cId="2333061207" sldId="286"/>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F0F875-BCCD-4CB7-92FF-AF9C67CFF1D7}" type="doc">
      <dgm:prSet loTypeId="urn:microsoft.com/office/officeart/2005/8/layout/radial4" loCatId="relationship" qsTypeId="urn:microsoft.com/office/officeart/2005/8/quickstyle/3d1" qsCatId="3D" csTypeId="urn:microsoft.com/office/officeart/2005/8/colors/colorful4" csCatId="colorful" phldr="1"/>
      <dgm:spPr/>
      <dgm:t>
        <a:bodyPr/>
        <a:lstStyle/>
        <a:p>
          <a:endParaRPr lang="en-GB"/>
        </a:p>
      </dgm:t>
    </dgm:pt>
    <dgm:pt modelId="{439F6F3C-3568-4125-AFB2-5DB213D0C995}">
      <dgm:prSet phldrT="[Text]"/>
      <dgm:spPr/>
      <dgm:t>
        <a:bodyPr/>
        <a:lstStyle/>
        <a:p>
          <a:r>
            <a:rPr lang="en-GB" dirty="0"/>
            <a:t>Research Ethics</a:t>
          </a:r>
        </a:p>
      </dgm:t>
    </dgm:pt>
    <dgm:pt modelId="{A319D264-CABD-4203-8472-7E5C9A020DD0}" type="parTrans" cxnId="{E281C417-03D5-4503-A47F-4809C6F727E1}">
      <dgm:prSet/>
      <dgm:spPr/>
      <dgm:t>
        <a:bodyPr/>
        <a:lstStyle/>
        <a:p>
          <a:endParaRPr lang="en-GB"/>
        </a:p>
      </dgm:t>
    </dgm:pt>
    <dgm:pt modelId="{49A6EE7F-416F-4CB8-A971-D0D361EEFDDC}" type="sibTrans" cxnId="{E281C417-03D5-4503-A47F-4809C6F727E1}">
      <dgm:prSet/>
      <dgm:spPr/>
      <dgm:t>
        <a:bodyPr/>
        <a:lstStyle/>
        <a:p>
          <a:endParaRPr lang="en-GB"/>
        </a:p>
      </dgm:t>
    </dgm:pt>
    <dgm:pt modelId="{17D328B8-2969-4726-9020-9449559ED4FF}">
      <dgm:prSet phldrT="[Text]"/>
      <dgm:spPr/>
      <dgm:t>
        <a:bodyPr/>
        <a:lstStyle/>
        <a:p>
          <a:r>
            <a:rPr lang="en-GB" dirty="0"/>
            <a:t>Transparency</a:t>
          </a:r>
        </a:p>
      </dgm:t>
    </dgm:pt>
    <dgm:pt modelId="{8D054EC4-C388-4194-B678-ABCF5A0174DD}" type="parTrans" cxnId="{A89D7642-2369-46AC-A04C-453B54D83136}">
      <dgm:prSet/>
      <dgm:spPr/>
      <dgm:t>
        <a:bodyPr/>
        <a:lstStyle/>
        <a:p>
          <a:endParaRPr lang="en-GB"/>
        </a:p>
      </dgm:t>
    </dgm:pt>
    <dgm:pt modelId="{A8938C20-E7AE-4151-A200-D0B753143D4E}" type="sibTrans" cxnId="{A89D7642-2369-46AC-A04C-453B54D83136}">
      <dgm:prSet/>
      <dgm:spPr/>
      <dgm:t>
        <a:bodyPr/>
        <a:lstStyle/>
        <a:p>
          <a:endParaRPr lang="en-GB"/>
        </a:p>
      </dgm:t>
    </dgm:pt>
    <dgm:pt modelId="{29A970A5-1DAA-4288-B5EE-21F42922B9EE}">
      <dgm:prSet phldrT="[Text]"/>
      <dgm:spPr/>
      <dgm:t>
        <a:bodyPr/>
        <a:lstStyle/>
        <a:p>
          <a:r>
            <a:rPr lang="en-GB" dirty="0"/>
            <a:t>Confidentiality</a:t>
          </a:r>
        </a:p>
      </dgm:t>
    </dgm:pt>
    <dgm:pt modelId="{E8FB1A42-0344-48EA-ACEE-77CB2E71F144}" type="parTrans" cxnId="{0DDEA7EC-DDE3-4070-A2FD-18CA08966ED5}">
      <dgm:prSet/>
      <dgm:spPr/>
      <dgm:t>
        <a:bodyPr/>
        <a:lstStyle/>
        <a:p>
          <a:endParaRPr lang="en-GB"/>
        </a:p>
      </dgm:t>
    </dgm:pt>
    <dgm:pt modelId="{C46C2D0B-A028-47E4-A66E-013EFF4A3AB3}" type="sibTrans" cxnId="{0DDEA7EC-DDE3-4070-A2FD-18CA08966ED5}">
      <dgm:prSet/>
      <dgm:spPr/>
      <dgm:t>
        <a:bodyPr/>
        <a:lstStyle/>
        <a:p>
          <a:endParaRPr lang="en-GB"/>
        </a:p>
      </dgm:t>
    </dgm:pt>
    <dgm:pt modelId="{7470C2B8-3977-42C8-9D14-FA04B743E3C5}">
      <dgm:prSet phldrT="[Text]"/>
      <dgm:spPr/>
      <dgm:t>
        <a:bodyPr/>
        <a:lstStyle/>
        <a:p>
          <a:r>
            <a:rPr lang="en-GB" dirty="0"/>
            <a:t>Voluntary</a:t>
          </a:r>
        </a:p>
      </dgm:t>
    </dgm:pt>
    <dgm:pt modelId="{454ED46F-724D-469E-BA0D-18CE60370883}" type="parTrans" cxnId="{28D84A41-9F01-419F-A55A-FFB96AB2DC25}">
      <dgm:prSet/>
      <dgm:spPr/>
      <dgm:t>
        <a:bodyPr/>
        <a:lstStyle/>
        <a:p>
          <a:endParaRPr lang="en-GB"/>
        </a:p>
      </dgm:t>
    </dgm:pt>
    <dgm:pt modelId="{FDF61CB2-C1D2-41CF-AAA9-D49CA7580C98}" type="sibTrans" cxnId="{28D84A41-9F01-419F-A55A-FFB96AB2DC25}">
      <dgm:prSet/>
      <dgm:spPr/>
      <dgm:t>
        <a:bodyPr/>
        <a:lstStyle/>
        <a:p>
          <a:endParaRPr lang="en-GB"/>
        </a:p>
      </dgm:t>
    </dgm:pt>
    <dgm:pt modelId="{7CFE1A74-5A44-42C2-BF20-81106CBCF275}">
      <dgm:prSet/>
      <dgm:spPr/>
      <dgm:t>
        <a:bodyPr/>
        <a:lstStyle/>
        <a:p>
          <a:r>
            <a:rPr lang="en-GB" dirty="0"/>
            <a:t>Do no harm</a:t>
          </a:r>
        </a:p>
      </dgm:t>
    </dgm:pt>
    <dgm:pt modelId="{595878C5-B1E6-4569-BA54-8FBEC8271B3F}" type="parTrans" cxnId="{CED72826-1C0B-4E5A-8B77-F8129E1619E5}">
      <dgm:prSet/>
      <dgm:spPr/>
    </dgm:pt>
    <dgm:pt modelId="{0B25839E-3578-4EAB-A42F-BED2E316E86E}" type="sibTrans" cxnId="{CED72826-1C0B-4E5A-8B77-F8129E1619E5}">
      <dgm:prSet/>
      <dgm:spPr/>
    </dgm:pt>
    <dgm:pt modelId="{13B86D87-FC1F-44A8-AEDD-0EC2DF50E636}">
      <dgm:prSet/>
      <dgm:spPr/>
      <dgm:t>
        <a:bodyPr/>
        <a:lstStyle/>
        <a:p>
          <a:r>
            <a:rPr lang="en-GB" dirty="0"/>
            <a:t>Impartial</a:t>
          </a:r>
        </a:p>
      </dgm:t>
    </dgm:pt>
    <dgm:pt modelId="{3B0B80A6-05FC-4AD8-8B79-77C6F72F05A4}" type="parTrans" cxnId="{929232AE-D27F-47EF-BB29-DBC2EFDADF03}">
      <dgm:prSet/>
      <dgm:spPr/>
    </dgm:pt>
    <dgm:pt modelId="{09FEACB4-9E29-436A-896E-4BF7EA94C667}" type="sibTrans" cxnId="{929232AE-D27F-47EF-BB29-DBC2EFDADF03}">
      <dgm:prSet/>
      <dgm:spPr/>
    </dgm:pt>
    <dgm:pt modelId="{3B24A47A-28FA-4D38-9E1E-E7BA17C437AA}" type="pres">
      <dgm:prSet presAssocID="{B4F0F875-BCCD-4CB7-92FF-AF9C67CFF1D7}" presName="cycle" presStyleCnt="0">
        <dgm:presLayoutVars>
          <dgm:chMax val="1"/>
          <dgm:dir/>
          <dgm:animLvl val="ctr"/>
          <dgm:resizeHandles val="exact"/>
        </dgm:presLayoutVars>
      </dgm:prSet>
      <dgm:spPr/>
    </dgm:pt>
    <dgm:pt modelId="{75FCE0D5-2C3B-42C9-B378-D2510E30706C}" type="pres">
      <dgm:prSet presAssocID="{439F6F3C-3568-4125-AFB2-5DB213D0C995}" presName="centerShape" presStyleLbl="node0" presStyleIdx="0" presStyleCnt="1"/>
      <dgm:spPr/>
    </dgm:pt>
    <dgm:pt modelId="{74302B00-2B9E-4AF6-8B23-BA4AE2CC9028}" type="pres">
      <dgm:prSet presAssocID="{8D054EC4-C388-4194-B678-ABCF5A0174DD}" presName="parTrans" presStyleLbl="bgSibTrans2D1" presStyleIdx="0" presStyleCnt="5"/>
      <dgm:spPr/>
    </dgm:pt>
    <dgm:pt modelId="{C127F6C8-1F39-4CE7-8DE7-F70D708A3B87}" type="pres">
      <dgm:prSet presAssocID="{17D328B8-2969-4726-9020-9449559ED4FF}" presName="node" presStyleLbl="node1" presStyleIdx="0" presStyleCnt="5">
        <dgm:presLayoutVars>
          <dgm:bulletEnabled val="1"/>
        </dgm:presLayoutVars>
      </dgm:prSet>
      <dgm:spPr/>
    </dgm:pt>
    <dgm:pt modelId="{4A3A0960-77F8-40E8-BBB5-32923C1BF32F}" type="pres">
      <dgm:prSet presAssocID="{E8FB1A42-0344-48EA-ACEE-77CB2E71F144}" presName="parTrans" presStyleLbl="bgSibTrans2D1" presStyleIdx="1" presStyleCnt="5"/>
      <dgm:spPr/>
    </dgm:pt>
    <dgm:pt modelId="{098CB7E5-B274-423B-91D9-3987C5F09B75}" type="pres">
      <dgm:prSet presAssocID="{29A970A5-1DAA-4288-B5EE-21F42922B9EE}" presName="node" presStyleLbl="node1" presStyleIdx="1" presStyleCnt="5">
        <dgm:presLayoutVars>
          <dgm:bulletEnabled val="1"/>
        </dgm:presLayoutVars>
      </dgm:prSet>
      <dgm:spPr/>
    </dgm:pt>
    <dgm:pt modelId="{D326F3A8-502C-4DB0-8C4D-7EE60889585E}" type="pres">
      <dgm:prSet presAssocID="{454ED46F-724D-469E-BA0D-18CE60370883}" presName="parTrans" presStyleLbl="bgSibTrans2D1" presStyleIdx="2" presStyleCnt="5"/>
      <dgm:spPr/>
    </dgm:pt>
    <dgm:pt modelId="{BF760B94-A2C5-4D72-8860-A43BA0298179}" type="pres">
      <dgm:prSet presAssocID="{7470C2B8-3977-42C8-9D14-FA04B743E3C5}" presName="node" presStyleLbl="node1" presStyleIdx="2" presStyleCnt="5">
        <dgm:presLayoutVars>
          <dgm:bulletEnabled val="1"/>
        </dgm:presLayoutVars>
      </dgm:prSet>
      <dgm:spPr/>
    </dgm:pt>
    <dgm:pt modelId="{F7305B21-2AFF-495F-9A45-492BFB61BB89}" type="pres">
      <dgm:prSet presAssocID="{595878C5-B1E6-4569-BA54-8FBEC8271B3F}" presName="parTrans" presStyleLbl="bgSibTrans2D1" presStyleIdx="3" presStyleCnt="5"/>
      <dgm:spPr/>
    </dgm:pt>
    <dgm:pt modelId="{6816B50A-9A4A-4482-8C12-5DDD3B606B93}" type="pres">
      <dgm:prSet presAssocID="{7CFE1A74-5A44-42C2-BF20-81106CBCF275}" presName="node" presStyleLbl="node1" presStyleIdx="3" presStyleCnt="5">
        <dgm:presLayoutVars>
          <dgm:bulletEnabled val="1"/>
        </dgm:presLayoutVars>
      </dgm:prSet>
      <dgm:spPr/>
    </dgm:pt>
    <dgm:pt modelId="{96BB194D-4BFB-49F5-A30A-65916B7D64F7}" type="pres">
      <dgm:prSet presAssocID="{3B0B80A6-05FC-4AD8-8B79-77C6F72F05A4}" presName="parTrans" presStyleLbl="bgSibTrans2D1" presStyleIdx="4" presStyleCnt="5"/>
      <dgm:spPr/>
    </dgm:pt>
    <dgm:pt modelId="{D82CF4D7-0A95-49B1-8C5A-032CA6AAD3EA}" type="pres">
      <dgm:prSet presAssocID="{13B86D87-FC1F-44A8-AEDD-0EC2DF50E636}" presName="node" presStyleLbl="node1" presStyleIdx="4" presStyleCnt="5">
        <dgm:presLayoutVars>
          <dgm:bulletEnabled val="1"/>
        </dgm:presLayoutVars>
      </dgm:prSet>
      <dgm:spPr/>
    </dgm:pt>
  </dgm:ptLst>
  <dgm:cxnLst>
    <dgm:cxn modelId="{BD56EF05-A588-4FEB-9986-D7810A2D347A}" type="presOf" srcId="{3B0B80A6-05FC-4AD8-8B79-77C6F72F05A4}" destId="{96BB194D-4BFB-49F5-A30A-65916B7D64F7}" srcOrd="0" destOrd="0" presId="urn:microsoft.com/office/officeart/2005/8/layout/radial4"/>
    <dgm:cxn modelId="{893CA112-C138-44F1-9A1A-EFA0DDF5504E}" type="presOf" srcId="{595878C5-B1E6-4569-BA54-8FBEC8271B3F}" destId="{F7305B21-2AFF-495F-9A45-492BFB61BB89}" srcOrd="0" destOrd="0" presId="urn:microsoft.com/office/officeart/2005/8/layout/radial4"/>
    <dgm:cxn modelId="{E281C417-03D5-4503-A47F-4809C6F727E1}" srcId="{B4F0F875-BCCD-4CB7-92FF-AF9C67CFF1D7}" destId="{439F6F3C-3568-4125-AFB2-5DB213D0C995}" srcOrd="0" destOrd="0" parTransId="{A319D264-CABD-4203-8472-7E5C9A020DD0}" sibTransId="{49A6EE7F-416F-4CB8-A971-D0D361EEFDDC}"/>
    <dgm:cxn modelId="{30C75423-95E2-4745-93AB-5760D99AB123}" type="presOf" srcId="{8D054EC4-C388-4194-B678-ABCF5A0174DD}" destId="{74302B00-2B9E-4AF6-8B23-BA4AE2CC9028}" srcOrd="0" destOrd="0" presId="urn:microsoft.com/office/officeart/2005/8/layout/radial4"/>
    <dgm:cxn modelId="{CED72826-1C0B-4E5A-8B77-F8129E1619E5}" srcId="{439F6F3C-3568-4125-AFB2-5DB213D0C995}" destId="{7CFE1A74-5A44-42C2-BF20-81106CBCF275}" srcOrd="3" destOrd="0" parTransId="{595878C5-B1E6-4569-BA54-8FBEC8271B3F}" sibTransId="{0B25839E-3578-4EAB-A42F-BED2E316E86E}"/>
    <dgm:cxn modelId="{C8C6D035-F1D7-4049-B77F-3C337633EB15}" type="presOf" srcId="{454ED46F-724D-469E-BA0D-18CE60370883}" destId="{D326F3A8-502C-4DB0-8C4D-7EE60889585E}" srcOrd="0" destOrd="0" presId="urn:microsoft.com/office/officeart/2005/8/layout/radial4"/>
    <dgm:cxn modelId="{FF5FB238-3002-420E-894B-3A1B3501922E}" type="presOf" srcId="{29A970A5-1DAA-4288-B5EE-21F42922B9EE}" destId="{098CB7E5-B274-423B-91D9-3987C5F09B75}" srcOrd="0" destOrd="0" presId="urn:microsoft.com/office/officeart/2005/8/layout/radial4"/>
    <dgm:cxn modelId="{28D84A41-9F01-419F-A55A-FFB96AB2DC25}" srcId="{439F6F3C-3568-4125-AFB2-5DB213D0C995}" destId="{7470C2B8-3977-42C8-9D14-FA04B743E3C5}" srcOrd="2" destOrd="0" parTransId="{454ED46F-724D-469E-BA0D-18CE60370883}" sibTransId="{FDF61CB2-C1D2-41CF-AAA9-D49CA7580C98}"/>
    <dgm:cxn modelId="{A89D7642-2369-46AC-A04C-453B54D83136}" srcId="{439F6F3C-3568-4125-AFB2-5DB213D0C995}" destId="{17D328B8-2969-4726-9020-9449559ED4FF}" srcOrd="0" destOrd="0" parTransId="{8D054EC4-C388-4194-B678-ABCF5A0174DD}" sibTransId="{A8938C20-E7AE-4151-A200-D0B753143D4E}"/>
    <dgm:cxn modelId="{F2BF4C55-D4CB-4FB1-A343-EE88CDD8742A}" type="presOf" srcId="{17D328B8-2969-4726-9020-9449559ED4FF}" destId="{C127F6C8-1F39-4CE7-8DE7-F70D708A3B87}" srcOrd="0" destOrd="0" presId="urn:microsoft.com/office/officeart/2005/8/layout/radial4"/>
    <dgm:cxn modelId="{B9804E75-9369-4C6E-9C48-C7B50514D3AA}" type="presOf" srcId="{E8FB1A42-0344-48EA-ACEE-77CB2E71F144}" destId="{4A3A0960-77F8-40E8-BBB5-32923C1BF32F}" srcOrd="0" destOrd="0" presId="urn:microsoft.com/office/officeart/2005/8/layout/radial4"/>
    <dgm:cxn modelId="{D9151B7D-1B7B-4AA4-937F-242B082184AC}" type="presOf" srcId="{7CFE1A74-5A44-42C2-BF20-81106CBCF275}" destId="{6816B50A-9A4A-4482-8C12-5DDD3B606B93}" srcOrd="0" destOrd="0" presId="urn:microsoft.com/office/officeart/2005/8/layout/radial4"/>
    <dgm:cxn modelId="{19C57C81-33C8-4596-9824-8791ABC186E0}" type="presOf" srcId="{B4F0F875-BCCD-4CB7-92FF-AF9C67CFF1D7}" destId="{3B24A47A-28FA-4D38-9E1E-E7BA17C437AA}" srcOrd="0" destOrd="0" presId="urn:microsoft.com/office/officeart/2005/8/layout/radial4"/>
    <dgm:cxn modelId="{958BBA85-5721-4961-9D25-CD6A720EB05F}" type="presOf" srcId="{7470C2B8-3977-42C8-9D14-FA04B743E3C5}" destId="{BF760B94-A2C5-4D72-8860-A43BA0298179}" srcOrd="0" destOrd="0" presId="urn:microsoft.com/office/officeart/2005/8/layout/radial4"/>
    <dgm:cxn modelId="{E07A86AA-679E-4B7A-BBB3-1AE8AFA31059}" type="presOf" srcId="{439F6F3C-3568-4125-AFB2-5DB213D0C995}" destId="{75FCE0D5-2C3B-42C9-B378-D2510E30706C}" srcOrd="0" destOrd="0" presId="urn:microsoft.com/office/officeart/2005/8/layout/radial4"/>
    <dgm:cxn modelId="{686D3FAD-8BF7-4250-B6E6-A28E7ABB8BF0}" type="presOf" srcId="{13B86D87-FC1F-44A8-AEDD-0EC2DF50E636}" destId="{D82CF4D7-0A95-49B1-8C5A-032CA6AAD3EA}" srcOrd="0" destOrd="0" presId="urn:microsoft.com/office/officeart/2005/8/layout/radial4"/>
    <dgm:cxn modelId="{929232AE-D27F-47EF-BB29-DBC2EFDADF03}" srcId="{439F6F3C-3568-4125-AFB2-5DB213D0C995}" destId="{13B86D87-FC1F-44A8-AEDD-0EC2DF50E636}" srcOrd="4" destOrd="0" parTransId="{3B0B80A6-05FC-4AD8-8B79-77C6F72F05A4}" sibTransId="{09FEACB4-9E29-436A-896E-4BF7EA94C667}"/>
    <dgm:cxn modelId="{0DDEA7EC-DDE3-4070-A2FD-18CA08966ED5}" srcId="{439F6F3C-3568-4125-AFB2-5DB213D0C995}" destId="{29A970A5-1DAA-4288-B5EE-21F42922B9EE}" srcOrd="1" destOrd="0" parTransId="{E8FB1A42-0344-48EA-ACEE-77CB2E71F144}" sibTransId="{C46C2D0B-A028-47E4-A66E-013EFF4A3AB3}"/>
    <dgm:cxn modelId="{DDBE01AA-E524-498A-A8FC-3EA9FA95797C}" type="presParOf" srcId="{3B24A47A-28FA-4D38-9E1E-E7BA17C437AA}" destId="{75FCE0D5-2C3B-42C9-B378-D2510E30706C}" srcOrd="0" destOrd="0" presId="urn:microsoft.com/office/officeart/2005/8/layout/radial4"/>
    <dgm:cxn modelId="{5F3BA6DA-DCF7-4808-B4E6-1CF8F6E7242E}" type="presParOf" srcId="{3B24A47A-28FA-4D38-9E1E-E7BA17C437AA}" destId="{74302B00-2B9E-4AF6-8B23-BA4AE2CC9028}" srcOrd="1" destOrd="0" presId="urn:microsoft.com/office/officeart/2005/8/layout/radial4"/>
    <dgm:cxn modelId="{C527B92C-FE4A-4FED-97D2-B545E33F7A74}" type="presParOf" srcId="{3B24A47A-28FA-4D38-9E1E-E7BA17C437AA}" destId="{C127F6C8-1F39-4CE7-8DE7-F70D708A3B87}" srcOrd="2" destOrd="0" presId="urn:microsoft.com/office/officeart/2005/8/layout/radial4"/>
    <dgm:cxn modelId="{11D2E535-1D01-49E9-8778-DE3C1F9EF3D3}" type="presParOf" srcId="{3B24A47A-28FA-4D38-9E1E-E7BA17C437AA}" destId="{4A3A0960-77F8-40E8-BBB5-32923C1BF32F}" srcOrd="3" destOrd="0" presId="urn:microsoft.com/office/officeart/2005/8/layout/radial4"/>
    <dgm:cxn modelId="{BF77CBC9-2F9A-432E-B0E6-0A37C70432BB}" type="presParOf" srcId="{3B24A47A-28FA-4D38-9E1E-E7BA17C437AA}" destId="{098CB7E5-B274-423B-91D9-3987C5F09B75}" srcOrd="4" destOrd="0" presId="urn:microsoft.com/office/officeart/2005/8/layout/radial4"/>
    <dgm:cxn modelId="{90C5AF6C-9963-4AF3-A187-96418BD998BA}" type="presParOf" srcId="{3B24A47A-28FA-4D38-9E1E-E7BA17C437AA}" destId="{D326F3A8-502C-4DB0-8C4D-7EE60889585E}" srcOrd="5" destOrd="0" presId="urn:microsoft.com/office/officeart/2005/8/layout/radial4"/>
    <dgm:cxn modelId="{AD5FC5E5-A9F5-42F3-9A4E-3ABEEA53DFFC}" type="presParOf" srcId="{3B24A47A-28FA-4D38-9E1E-E7BA17C437AA}" destId="{BF760B94-A2C5-4D72-8860-A43BA0298179}" srcOrd="6" destOrd="0" presId="urn:microsoft.com/office/officeart/2005/8/layout/radial4"/>
    <dgm:cxn modelId="{C3162C08-0AD9-4AB6-8C42-7A41299CE0FD}" type="presParOf" srcId="{3B24A47A-28FA-4D38-9E1E-E7BA17C437AA}" destId="{F7305B21-2AFF-495F-9A45-492BFB61BB89}" srcOrd="7" destOrd="0" presId="urn:microsoft.com/office/officeart/2005/8/layout/radial4"/>
    <dgm:cxn modelId="{240A4EE7-52C4-43BA-9C8F-6B8B65E917D6}" type="presParOf" srcId="{3B24A47A-28FA-4D38-9E1E-E7BA17C437AA}" destId="{6816B50A-9A4A-4482-8C12-5DDD3B606B93}" srcOrd="8" destOrd="0" presId="urn:microsoft.com/office/officeart/2005/8/layout/radial4"/>
    <dgm:cxn modelId="{B5C59824-4736-400F-B770-8585DB7A18EA}" type="presParOf" srcId="{3B24A47A-28FA-4D38-9E1E-E7BA17C437AA}" destId="{96BB194D-4BFB-49F5-A30A-65916B7D64F7}" srcOrd="9" destOrd="0" presId="urn:microsoft.com/office/officeart/2005/8/layout/radial4"/>
    <dgm:cxn modelId="{E65D7759-E4C4-461C-BCD6-1C9C8C19641C}" type="presParOf" srcId="{3B24A47A-28FA-4D38-9E1E-E7BA17C437AA}" destId="{D82CF4D7-0A95-49B1-8C5A-032CA6AAD3EA}" srcOrd="10"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ED5415-1B06-484C-9C1C-F2BA82F1D941}" type="doc">
      <dgm:prSet loTypeId="urn:microsoft.com/office/officeart/2005/8/layout/hProcess9" loCatId="process" qsTypeId="urn:microsoft.com/office/officeart/2005/8/quickstyle/simple1" qsCatId="simple" csTypeId="urn:microsoft.com/office/officeart/2005/8/colors/colorful3" csCatId="colorful" phldr="1"/>
      <dgm:spPr/>
      <dgm:t>
        <a:bodyPr/>
        <a:lstStyle/>
        <a:p>
          <a:endParaRPr lang="en-US"/>
        </a:p>
      </dgm:t>
    </dgm:pt>
    <dgm:pt modelId="{8D480F82-19E9-4A81-9B49-A2923F025A17}">
      <dgm:prSet phldrT="[Text]" phldr="0"/>
      <dgm:spPr/>
      <dgm:t>
        <a:bodyPr/>
        <a:lstStyle/>
        <a:p>
          <a:r>
            <a:rPr lang="en-US" dirty="0">
              <a:latin typeface="Myriad Pro"/>
            </a:rPr>
            <a:t>Privacy of participants</a:t>
          </a:r>
          <a:endParaRPr lang="en-US" dirty="0"/>
        </a:p>
      </dgm:t>
    </dgm:pt>
    <dgm:pt modelId="{749F773D-3B39-40B2-9874-6657FFCF6594}" type="parTrans" cxnId="{1461D230-D310-4E54-8530-DB548EC7AEF7}">
      <dgm:prSet/>
      <dgm:spPr/>
      <dgm:t>
        <a:bodyPr/>
        <a:lstStyle/>
        <a:p>
          <a:endParaRPr lang="en-US"/>
        </a:p>
      </dgm:t>
    </dgm:pt>
    <dgm:pt modelId="{C4CE65E3-77D4-4AC7-822D-FF7053D7E2B9}" type="sibTrans" cxnId="{1461D230-D310-4E54-8530-DB548EC7AEF7}">
      <dgm:prSet/>
      <dgm:spPr/>
      <dgm:t>
        <a:bodyPr/>
        <a:lstStyle/>
        <a:p>
          <a:endParaRPr lang="en-US"/>
        </a:p>
      </dgm:t>
    </dgm:pt>
    <dgm:pt modelId="{5AF3B1FB-AF26-4C39-9FBB-4FBC9CB8EDCF}">
      <dgm:prSet phldrT="[Text]" phldr="0"/>
      <dgm:spPr/>
      <dgm:t>
        <a:bodyPr/>
        <a:lstStyle/>
        <a:p>
          <a:r>
            <a:rPr lang="en-US" dirty="0">
              <a:latin typeface="Myriad Pro"/>
            </a:rPr>
            <a:t>Voluntary nature of participation &amp; withdrawal</a:t>
          </a:r>
          <a:endParaRPr lang="en-US" dirty="0"/>
        </a:p>
      </dgm:t>
    </dgm:pt>
    <dgm:pt modelId="{18AF5D60-469A-4D0F-A946-8ECE4C4EA41B}" type="parTrans" cxnId="{F5C33AF0-86DA-496C-B5AD-5FD14438B1EA}">
      <dgm:prSet/>
      <dgm:spPr/>
      <dgm:t>
        <a:bodyPr/>
        <a:lstStyle/>
        <a:p>
          <a:endParaRPr lang="en-US"/>
        </a:p>
      </dgm:t>
    </dgm:pt>
    <dgm:pt modelId="{74C7D402-0B1D-4725-A1ED-FCD4F1759A8D}" type="sibTrans" cxnId="{F5C33AF0-86DA-496C-B5AD-5FD14438B1EA}">
      <dgm:prSet/>
      <dgm:spPr/>
      <dgm:t>
        <a:bodyPr/>
        <a:lstStyle/>
        <a:p>
          <a:endParaRPr lang="en-US"/>
        </a:p>
      </dgm:t>
    </dgm:pt>
    <dgm:pt modelId="{AE7C5003-8C03-4D79-9B8C-97F62C64B357}">
      <dgm:prSet phldrT="[Text]" phldr="0"/>
      <dgm:spPr/>
      <dgm:t>
        <a:bodyPr/>
        <a:lstStyle/>
        <a:p>
          <a:r>
            <a:rPr lang="en-US" dirty="0">
              <a:latin typeface="Myriad Pro"/>
            </a:rPr>
            <a:t>Consent v deception</a:t>
          </a:r>
          <a:endParaRPr lang="en-US" dirty="0"/>
        </a:p>
      </dgm:t>
    </dgm:pt>
    <dgm:pt modelId="{02807614-2CB2-40A4-9AE5-6C872FDB49C2}" type="parTrans" cxnId="{41CD3A5B-BFD2-454F-AF59-DEDFF236FAFD}">
      <dgm:prSet/>
      <dgm:spPr/>
      <dgm:t>
        <a:bodyPr/>
        <a:lstStyle/>
        <a:p>
          <a:endParaRPr lang="en-US"/>
        </a:p>
      </dgm:t>
    </dgm:pt>
    <dgm:pt modelId="{EE4BEBD5-5325-4CD5-98C0-3D6694BEF963}" type="sibTrans" cxnId="{41CD3A5B-BFD2-454F-AF59-DEDFF236FAFD}">
      <dgm:prSet/>
      <dgm:spPr/>
      <dgm:t>
        <a:bodyPr/>
        <a:lstStyle/>
        <a:p>
          <a:endParaRPr lang="en-US"/>
        </a:p>
      </dgm:t>
    </dgm:pt>
    <dgm:pt modelId="{7FEA31BD-C2D6-4DCD-B229-E787821D8BAD}">
      <dgm:prSet phldr="0"/>
      <dgm:spPr/>
      <dgm:t>
        <a:bodyPr/>
        <a:lstStyle/>
        <a:p>
          <a:r>
            <a:rPr lang="en-US" dirty="0">
              <a:latin typeface="Myriad Pro"/>
            </a:rPr>
            <a:t>Maintaining confidentiality</a:t>
          </a:r>
        </a:p>
      </dgm:t>
    </dgm:pt>
    <dgm:pt modelId="{5B12CAB7-C397-487E-A9E1-97FDB2D88348}" type="parTrans" cxnId="{B5178241-F4F4-4377-B6C9-F384BED50807}">
      <dgm:prSet/>
      <dgm:spPr/>
    </dgm:pt>
    <dgm:pt modelId="{A8018846-16C7-4FB2-AD06-99EE76B05732}" type="sibTrans" cxnId="{B5178241-F4F4-4377-B6C9-F384BED50807}">
      <dgm:prSet/>
      <dgm:spPr/>
      <dgm:t>
        <a:bodyPr/>
        <a:lstStyle/>
        <a:p>
          <a:endParaRPr lang="en-US"/>
        </a:p>
      </dgm:t>
    </dgm:pt>
    <dgm:pt modelId="{81238DCD-FE72-4D96-B714-D473CFDEBABD}">
      <dgm:prSet phldr="0"/>
      <dgm:spPr/>
      <dgm:t>
        <a:bodyPr/>
        <a:lstStyle/>
        <a:p>
          <a:r>
            <a:rPr lang="en-US" dirty="0">
              <a:latin typeface="Myriad Pro"/>
            </a:rPr>
            <a:t>Participants reactions and support</a:t>
          </a:r>
        </a:p>
      </dgm:t>
    </dgm:pt>
    <dgm:pt modelId="{C16E6B97-2C5B-4975-96C7-A5176B815FEC}" type="parTrans" cxnId="{07BE9C24-CC2F-4D1D-A4A6-4B57A94AF98A}">
      <dgm:prSet/>
      <dgm:spPr/>
    </dgm:pt>
    <dgm:pt modelId="{D01AAE45-6219-44BB-B43C-371A45C37F78}" type="sibTrans" cxnId="{07BE9C24-CC2F-4D1D-A4A6-4B57A94AF98A}">
      <dgm:prSet/>
      <dgm:spPr/>
      <dgm:t>
        <a:bodyPr/>
        <a:lstStyle/>
        <a:p>
          <a:endParaRPr lang="en-US"/>
        </a:p>
      </dgm:t>
    </dgm:pt>
    <dgm:pt modelId="{1BF7AC37-E528-4FF6-A337-5CFDC91BAF25}">
      <dgm:prSet phldr="0"/>
      <dgm:spPr/>
      <dgm:t>
        <a:bodyPr/>
        <a:lstStyle/>
        <a:p>
          <a:r>
            <a:rPr lang="en-US" dirty="0">
              <a:latin typeface="Myriad Pro"/>
            </a:rPr>
            <a:t>Personal effects of use analysis, reporting of data</a:t>
          </a:r>
        </a:p>
      </dgm:t>
    </dgm:pt>
    <dgm:pt modelId="{FF5A1939-78B4-4F87-8B60-885E9C40C423}" type="parTrans" cxnId="{4C128AAA-87E0-46A5-AA3F-FFC9CDD6D0AA}">
      <dgm:prSet/>
      <dgm:spPr/>
    </dgm:pt>
    <dgm:pt modelId="{60473470-C304-4256-B1B0-1E208EE6B44F}" type="sibTrans" cxnId="{4C128AAA-87E0-46A5-AA3F-FFC9CDD6D0AA}">
      <dgm:prSet/>
      <dgm:spPr/>
      <dgm:t>
        <a:bodyPr/>
        <a:lstStyle/>
        <a:p>
          <a:endParaRPr lang="en-US"/>
        </a:p>
      </dgm:t>
    </dgm:pt>
    <dgm:pt modelId="{1A1EB071-8454-4039-977C-BA219C907977}">
      <dgm:prSet phldr="0"/>
      <dgm:spPr/>
      <dgm:t>
        <a:bodyPr/>
        <a:lstStyle/>
        <a:p>
          <a:r>
            <a:rPr lang="en-US" dirty="0">
              <a:latin typeface="Myriad Pro"/>
            </a:rPr>
            <a:t>Your behavior &amp; objectivity</a:t>
          </a:r>
        </a:p>
      </dgm:t>
    </dgm:pt>
    <dgm:pt modelId="{3DBBA95C-87E7-4C40-92D8-13B7DB7A11EA}" type="parTrans" cxnId="{503E21B9-946F-489D-952A-9EAE267D8EFF}">
      <dgm:prSet/>
      <dgm:spPr/>
    </dgm:pt>
    <dgm:pt modelId="{9BB6EE72-52D2-4E5E-8C39-8A10E0ED1436}" type="sibTrans" cxnId="{503E21B9-946F-489D-952A-9EAE267D8EFF}">
      <dgm:prSet/>
      <dgm:spPr/>
      <dgm:t>
        <a:bodyPr/>
        <a:lstStyle/>
        <a:p>
          <a:endParaRPr lang="en-US"/>
        </a:p>
      </dgm:t>
    </dgm:pt>
    <dgm:pt modelId="{2054CBB5-56D6-433B-AA19-24384B1CB770}" type="pres">
      <dgm:prSet presAssocID="{87ED5415-1B06-484C-9C1C-F2BA82F1D941}" presName="CompostProcess" presStyleCnt="0">
        <dgm:presLayoutVars>
          <dgm:dir/>
          <dgm:resizeHandles val="exact"/>
        </dgm:presLayoutVars>
      </dgm:prSet>
      <dgm:spPr/>
    </dgm:pt>
    <dgm:pt modelId="{09BC78D0-FAC2-497C-975B-C3E25EDBF386}" type="pres">
      <dgm:prSet presAssocID="{87ED5415-1B06-484C-9C1C-F2BA82F1D941}" presName="arrow" presStyleLbl="bgShp" presStyleIdx="0" presStyleCnt="1"/>
      <dgm:spPr/>
    </dgm:pt>
    <dgm:pt modelId="{DE80CE5D-1516-47CA-A2F9-138F1BD53115}" type="pres">
      <dgm:prSet presAssocID="{87ED5415-1B06-484C-9C1C-F2BA82F1D941}" presName="linearProcess" presStyleCnt="0"/>
      <dgm:spPr/>
    </dgm:pt>
    <dgm:pt modelId="{6BB0E51F-35D0-4C1B-9C99-E7198B717417}" type="pres">
      <dgm:prSet presAssocID="{8D480F82-19E9-4A81-9B49-A2923F025A17}" presName="textNode" presStyleLbl="node1" presStyleIdx="0" presStyleCnt="7">
        <dgm:presLayoutVars>
          <dgm:bulletEnabled val="1"/>
        </dgm:presLayoutVars>
      </dgm:prSet>
      <dgm:spPr/>
    </dgm:pt>
    <dgm:pt modelId="{CB27E2D6-C6B3-4020-A705-25B04D73AF2B}" type="pres">
      <dgm:prSet presAssocID="{C4CE65E3-77D4-4AC7-822D-FF7053D7E2B9}" presName="sibTrans" presStyleCnt="0"/>
      <dgm:spPr/>
    </dgm:pt>
    <dgm:pt modelId="{C67D0BA2-A371-498A-85E1-F44B2FD26FC3}" type="pres">
      <dgm:prSet presAssocID="{5AF3B1FB-AF26-4C39-9FBB-4FBC9CB8EDCF}" presName="textNode" presStyleLbl="node1" presStyleIdx="1" presStyleCnt="7">
        <dgm:presLayoutVars>
          <dgm:bulletEnabled val="1"/>
        </dgm:presLayoutVars>
      </dgm:prSet>
      <dgm:spPr/>
    </dgm:pt>
    <dgm:pt modelId="{94EE401E-3DEC-4B24-B010-5E1B33BA9A1A}" type="pres">
      <dgm:prSet presAssocID="{74C7D402-0B1D-4725-A1ED-FCD4F1759A8D}" presName="sibTrans" presStyleCnt="0"/>
      <dgm:spPr/>
    </dgm:pt>
    <dgm:pt modelId="{A82FECB1-8A90-4C35-89EF-0C5BEF0C81C5}" type="pres">
      <dgm:prSet presAssocID="{AE7C5003-8C03-4D79-9B8C-97F62C64B357}" presName="textNode" presStyleLbl="node1" presStyleIdx="2" presStyleCnt="7">
        <dgm:presLayoutVars>
          <dgm:bulletEnabled val="1"/>
        </dgm:presLayoutVars>
      </dgm:prSet>
      <dgm:spPr/>
    </dgm:pt>
    <dgm:pt modelId="{3A7E155B-30B2-4D75-9437-131FD12972A1}" type="pres">
      <dgm:prSet presAssocID="{EE4BEBD5-5325-4CD5-98C0-3D6694BEF963}" presName="sibTrans" presStyleCnt="0"/>
      <dgm:spPr/>
    </dgm:pt>
    <dgm:pt modelId="{24F5BD51-B031-4423-91AD-5E502E02E57F}" type="pres">
      <dgm:prSet presAssocID="{7FEA31BD-C2D6-4DCD-B229-E787821D8BAD}" presName="textNode" presStyleLbl="node1" presStyleIdx="3" presStyleCnt="7">
        <dgm:presLayoutVars>
          <dgm:bulletEnabled val="1"/>
        </dgm:presLayoutVars>
      </dgm:prSet>
      <dgm:spPr/>
    </dgm:pt>
    <dgm:pt modelId="{905AA0A1-C5B5-4FDF-B57D-DA1B175B63CA}" type="pres">
      <dgm:prSet presAssocID="{A8018846-16C7-4FB2-AD06-99EE76B05732}" presName="sibTrans" presStyleCnt="0"/>
      <dgm:spPr/>
    </dgm:pt>
    <dgm:pt modelId="{CB81964C-54C0-494E-9370-6C54983E9AC3}" type="pres">
      <dgm:prSet presAssocID="{81238DCD-FE72-4D96-B714-D473CFDEBABD}" presName="textNode" presStyleLbl="node1" presStyleIdx="4" presStyleCnt="7">
        <dgm:presLayoutVars>
          <dgm:bulletEnabled val="1"/>
        </dgm:presLayoutVars>
      </dgm:prSet>
      <dgm:spPr/>
    </dgm:pt>
    <dgm:pt modelId="{50346EB1-2C0D-4424-B4FE-98CC2D93D2F2}" type="pres">
      <dgm:prSet presAssocID="{D01AAE45-6219-44BB-B43C-371A45C37F78}" presName="sibTrans" presStyleCnt="0"/>
      <dgm:spPr/>
    </dgm:pt>
    <dgm:pt modelId="{4D919EA6-D3DE-4978-910C-A2105C82D3EF}" type="pres">
      <dgm:prSet presAssocID="{1BF7AC37-E528-4FF6-A337-5CFDC91BAF25}" presName="textNode" presStyleLbl="node1" presStyleIdx="5" presStyleCnt="7">
        <dgm:presLayoutVars>
          <dgm:bulletEnabled val="1"/>
        </dgm:presLayoutVars>
      </dgm:prSet>
      <dgm:spPr/>
    </dgm:pt>
    <dgm:pt modelId="{9F08AE0F-6833-4A6B-B002-B530D41DA430}" type="pres">
      <dgm:prSet presAssocID="{60473470-C304-4256-B1B0-1E208EE6B44F}" presName="sibTrans" presStyleCnt="0"/>
      <dgm:spPr/>
    </dgm:pt>
    <dgm:pt modelId="{D305F82A-A4DC-4552-8DA8-C70096C26FE1}" type="pres">
      <dgm:prSet presAssocID="{1A1EB071-8454-4039-977C-BA219C907977}" presName="textNode" presStyleLbl="node1" presStyleIdx="6" presStyleCnt="7">
        <dgm:presLayoutVars>
          <dgm:bulletEnabled val="1"/>
        </dgm:presLayoutVars>
      </dgm:prSet>
      <dgm:spPr/>
    </dgm:pt>
  </dgm:ptLst>
  <dgm:cxnLst>
    <dgm:cxn modelId="{07BE9C24-CC2F-4D1D-A4A6-4B57A94AF98A}" srcId="{87ED5415-1B06-484C-9C1C-F2BA82F1D941}" destId="{81238DCD-FE72-4D96-B714-D473CFDEBABD}" srcOrd="4" destOrd="0" parTransId="{C16E6B97-2C5B-4975-96C7-A5176B815FEC}" sibTransId="{D01AAE45-6219-44BB-B43C-371A45C37F78}"/>
    <dgm:cxn modelId="{1461D230-D310-4E54-8530-DB548EC7AEF7}" srcId="{87ED5415-1B06-484C-9C1C-F2BA82F1D941}" destId="{8D480F82-19E9-4A81-9B49-A2923F025A17}" srcOrd="0" destOrd="0" parTransId="{749F773D-3B39-40B2-9874-6657FFCF6594}" sibTransId="{C4CE65E3-77D4-4AC7-822D-FF7053D7E2B9}"/>
    <dgm:cxn modelId="{41CD3A5B-BFD2-454F-AF59-DEDFF236FAFD}" srcId="{87ED5415-1B06-484C-9C1C-F2BA82F1D941}" destId="{AE7C5003-8C03-4D79-9B8C-97F62C64B357}" srcOrd="2" destOrd="0" parTransId="{02807614-2CB2-40A4-9AE5-6C872FDB49C2}" sibTransId="{EE4BEBD5-5325-4CD5-98C0-3D6694BEF963}"/>
    <dgm:cxn modelId="{B5178241-F4F4-4377-B6C9-F384BED50807}" srcId="{87ED5415-1B06-484C-9C1C-F2BA82F1D941}" destId="{7FEA31BD-C2D6-4DCD-B229-E787821D8BAD}" srcOrd="3" destOrd="0" parTransId="{5B12CAB7-C397-487E-A9E1-97FDB2D88348}" sibTransId="{A8018846-16C7-4FB2-AD06-99EE76B05732}"/>
    <dgm:cxn modelId="{31126262-4340-424C-835C-E758C240FA7D}" type="presOf" srcId="{81238DCD-FE72-4D96-B714-D473CFDEBABD}" destId="{CB81964C-54C0-494E-9370-6C54983E9AC3}" srcOrd="0" destOrd="0" presId="urn:microsoft.com/office/officeart/2005/8/layout/hProcess9"/>
    <dgm:cxn modelId="{4FCBA444-D119-4A7F-BAA8-7193318650C9}" type="presOf" srcId="{5AF3B1FB-AF26-4C39-9FBB-4FBC9CB8EDCF}" destId="{C67D0BA2-A371-498A-85E1-F44B2FD26FC3}" srcOrd="0" destOrd="0" presId="urn:microsoft.com/office/officeart/2005/8/layout/hProcess9"/>
    <dgm:cxn modelId="{5571B866-088E-4CF0-9978-81E2ED34603F}" type="presOf" srcId="{1A1EB071-8454-4039-977C-BA219C907977}" destId="{D305F82A-A4DC-4552-8DA8-C70096C26FE1}" srcOrd="0" destOrd="0" presId="urn:microsoft.com/office/officeart/2005/8/layout/hProcess9"/>
    <dgm:cxn modelId="{AB880383-19D0-4099-A120-3BEB39D3F1DB}" type="presOf" srcId="{87ED5415-1B06-484C-9C1C-F2BA82F1D941}" destId="{2054CBB5-56D6-433B-AA19-24384B1CB770}" srcOrd="0" destOrd="0" presId="urn:microsoft.com/office/officeart/2005/8/layout/hProcess9"/>
    <dgm:cxn modelId="{0CB93BAA-4222-4887-A28A-702085265570}" type="presOf" srcId="{8D480F82-19E9-4A81-9B49-A2923F025A17}" destId="{6BB0E51F-35D0-4C1B-9C99-E7198B717417}" srcOrd="0" destOrd="0" presId="urn:microsoft.com/office/officeart/2005/8/layout/hProcess9"/>
    <dgm:cxn modelId="{4C128AAA-87E0-46A5-AA3F-FFC9CDD6D0AA}" srcId="{87ED5415-1B06-484C-9C1C-F2BA82F1D941}" destId="{1BF7AC37-E528-4FF6-A337-5CFDC91BAF25}" srcOrd="5" destOrd="0" parTransId="{FF5A1939-78B4-4F87-8B60-885E9C40C423}" sibTransId="{60473470-C304-4256-B1B0-1E208EE6B44F}"/>
    <dgm:cxn modelId="{503E21B9-946F-489D-952A-9EAE267D8EFF}" srcId="{87ED5415-1B06-484C-9C1C-F2BA82F1D941}" destId="{1A1EB071-8454-4039-977C-BA219C907977}" srcOrd="6" destOrd="0" parTransId="{3DBBA95C-87E7-4C40-92D8-13B7DB7A11EA}" sibTransId="{9BB6EE72-52D2-4E5E-8C39-8A10E0ED1436}"/>
    <dgm:cxn modelId="{95B45CBD-D0DF-4792-9EBF-845408B5E842}" type="presOf" srcId="{7FEA31BD-C2D6-4DCD-B229-E787821D8BAD}" destId="{24F5BD51-B031-4423-91AD-5E502E02E57F}" srcOrd="0" destOrd="0" presId="urn:microsoft.com/office/officeart/2005/8/layout/hProcess9"/>
    <dgm:cxn modelId="{32E165C6-6897-463F-BC2B-E4FFD5668292}" type="presOf" srcId="{AE7C5003-8C03-4D79-9B8C-97F62C64B357}" destId="{A82FECB1-8A90-4C35-89EF-0C5BEF0C81C5}" srcOrd="0" destOrd="0" presId="urn:microsoft.com/office/officeart/2005/8/layout/hProcess9"/>
    <dgm:cxn modelId="{3D9272E8-8003-4DFC-9EF1-07BA05F75FF3}" type="presOf" srcId="{1BF7AC37-E528-4FF6-A337-5CFDC91BAF25}" destId="{4D919EA6-D3DE-4978-910C-A2105C82D3EF}" srcOrd="0" destOrd="0" presId="urn:microsoft.com/office/officeart/2005/8/layout/hProcess9"/>
    <dgm:cxn modelId="{F5C33AF0-86DA-496C-B5AD-5FD14438B1EA}" srcId="{87ED5415-1B06-484C-9C1C-F2BA82F1D941}" destId="{5AF3B1FB-AF26-4C39-9FBB-4FBC9CB8EDCF}" srcOrd="1" destOrd="0" parTransId="{18AF5D60-469A-4D0F-A946-8ECE4C4EA41B}" sibTransId="{74C7D402-0B1D-4725-A1ED-FCD4F1759A8D}"/>
    <dgm:cxn modelId="{7E7E8E20-6A8F-49AB-AFA1-45ECFC46CEFF}" type="presParOf" srcId="{2054CBB5-56D6-433B-AA19-24384B1CB770}" destId="{09BC78D0-FAC2-497C-975B-C3E25EDBF386}" srcOrd="0" destOrd="0" presId="urn:microsoft.com/office/officeart/2005/8/layout/hProcess9"/>
    <dgm:cxn modelId="{7A690048-E272-4C5D-B4BF-801D0B0C1A2B}" type="presParOf" srcId="{2054CBB5-56D6-433B-AA19-24384B1CB770}" destId="{DE80CE5D-1516-47CA-A2F9-138F1BD53115}" srcOrd="1" destOrd="0" presId="urn:microsoft.com/office/officeart/2005/8/layout/hProcess9"/>
    <dgm:cxn modelId="{3EA65DF8-1205-4802-B1BA-0865FE81212A}" type="presParOf" srcId="{DE80CE5D-1516-47CA-A2F9-138F1BD53115}" destId="{6BB0E51F-35D0-4C1B-9C99-E7198B717417}" srcOrd="0" destOrd="0" presId="urn:microsoft.com/office/officeart/2005/8/layout/hProcess9"/>
    <dgm:cxn modelId="{9F049251-8D5C-41DB-8149-6331652E29E1}" type="presParOf" srcId="{DE80CE5D-1516-47CA-A2F9-138F1BD53115}" destId="{CB27E2D6-C6B3-4020-A705-25B04D73AF2B}" srcOrd="1" destOrd="0" presId="urn:microsoft.com/office/officeart/2005/8/layout/hProcess9"/>
    <dgm:cxn modelId="{2D2BC61A-5A48-412A-8301-05587610B0A1}" type="presParOf" srcId="{DE80CE5D-1516-47CA-A2F9-138F1BD53115}" destId="{C67D0BA2-A371-498A-85E1-F44B2FD26FC3}" srcOrd="2" destOrd="0" presId="urn:microsoft.com/office/officeart/2005/8/layout/hProcess9"/>
    <dgm:cxn modelId="{3DD6BAA7-17D3-437F-A9C4-DC4561DF9633}" type="presParOf" srcId="{DE80CE5D-1516-47CA-A2F9-138F1BD53115}" destId="{94EE401E-3DEC-4B24-B010-5E1B33BA9A1A}" srcOrd="3" destOrd="0" presId="urn:microsoft.com/office/officeart/2005/8/layout/hProcess9"/>
    <dgm:cxn modelId="{18AE18DA-5268-46BA-86D5-5FF0AE6CD93C}" type="presParOf" srcId="{DE80CE5D-1516-47CA-A2F9-138F1BD53115}" destId="{A82FECB1-8A90-4C35-89EF-0C5BEF0C81C5}" srcOrd="4" destOrd="0" presId="urn:microsoft.com/office/officeart/2005/8/layout/hProcess9"/>
    <dgm:cxn modelId="{E86F4BD9-D154-4F39-926C-CB4B3929D8E9}" type="presParOf" srcId="{DE80CE5D-1516-47CA-A2F9-138F1BD53115}" destId="{3A7E155B-30B2-4D75-9437-131FD12972A1}" srcOrd="5" destOrd="0" presId="urn:microsoft.com/office/officeart/2005/8/layout/hProcess9"/>
    <dgm:cxn modelId="{7BA5DB9A-7316-48AC-8BFB-8E6462C67999}" type="presParOf" srcId="{DE80CE5D-1516-47CA-A2F9-138F1BD53115}" destId="{24F5BD51-B031-4423-91AD-5E502E02E57F}" srcOrd="6" destOrd="0" presId="urn:microsoft.com/office/officeart/2005/8/layout/hProcess9"/>
    <dgm:cxn modelId="{2D319CBE-129A-4E0A-BFD0-34B1F3367739}" type="presParOf" srcId="{DE80CE5D-1516-47CA-A2F9-138F1BD53115}" destId="{905AA0A1-C5B5-4FDF-B57D-DA1B175B63CA}" srcOrd="7" destOrd="0" presId="urn:microsoft.com/office/officeart/2005/8/layout/hProcess9"/>
    <dgm:cxn modelId="{C6EFFE38-9774-40B1-8C54-240A4494F69F}" type="presParOf" srcId="{DE80CE5D-1516-47CA-A2F9-138F1BD53115}" destId="{CB81964C-54C0-494E-9370-6C54983E9AC3}" srcOrd="8" destOrd="0" presId="urn:microsoft.com/office/officeart/2005/8/layout/hProcess9"/>
    <dgm:cxn modelId="{77F7278C-41B1-47D6-8663-E1B69B4E10BA}" type="presParOf" srcId="{DE80CE5D-1516-47CA-A2F9-138F1BD53115}" destId="{50346EB1-2C0D-4424-B4FE-98CC2D93D2F2}" srcOrd="9" destOrd="0" presId="urn:microsoft.com/office/officeart/2005/8/layout/hProcess9"/>
    <dgm:cxn modelId="{91F25D57-E23B-4BAE-A82C-635EA18EE818}" type="presParOf" srcId="{DE80CE5D-1516-47CA-A2F9-138F1BD53115}" destId="{4D919EA6-D3DE-4978-910C-A2105C82D3EF}" srcOrd="10" destOrd="0" presId="urn:microsoft.com/office/officeart/2005/8/layout/hProcess9"/>
    <dgm:cxn modelId="{8C9A0B3E-367D-4123-B3E9-793F9E5CA12F}" type="presParOf" srcId="{DE80CE5D-1516-47CA-A2F9-138F1BD53115}" destId="{9F08AE0F-6833-4A6B-B002-B530D41DA430}" srcOrd="11" destOrd="0" presId="urn:microsoft.com/office/officeart/2005/8/layout/hProcess9"/>
    <dgm:cxn modelId="{28BBD51C-DC69-499C-A7BA-8FD78BD500EF}" type="presParOf" srcId="{DE80CE5D-1516-47CA-A2F9-138F1BD53115}" destId="{D305F82A-A4DC-4552-8DA8-C70096C26FE1}" srcOrd="12"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03ACF47-12C2-4BAF-8120-96521B3195FD}" type="doc">
      <dgm:prSet loTypeId="urn:microsoft.com/office/officeart/2005/8/layout/process5" loCatId="process" qsTypeId="urn:microsoft.com/office/officeart/2005/8/quickstyle/simple1" qsCatId="simple" csTypeId="urn:microsoft.com/office/officeart/2005/8/colors/colorful3" csCatId="colorful" phldr="1"/>
      <dgm:spPr/>
      <dgm:t>
        <a:bodyPr/>
        <a:lstStyle/>
        <a:p>
          <a:endParaRPr lang="en-GB"/>
        </a:p>
      </dgm:t>
    </dgm:pt>
    <dgm:pt modelId="{E90BD898-C755-41BD-BAF6-0A8467EA5005}">
      <dgm:prSet phldrT="[Text]"/>
      <dgm:spPr/>
      <dgm:t>
        <a:bodyPr/>
        <a:lstStyle/>
        <a:p>
          <a:r>
            <a:rPr lang="en-GB" dirty="0"/>
            <a:t>Design &amp; gaining access</a:t>
          </a:r>
        </a:p>
      </dgm:t>
    </dgm:pt>
    <dgm:pt modelId="{07DEA2BE-0325-4B3C-B4D6-61E26364BCAE}" type="parTrans" cxnId="{4C81370A-3695-4151-8BDA-04DA0932A5C0}">
      <dgm:prSet/>
      <dgm:spPr/>
      <dgm:t>
        <a:bodyPr/>
        <a:lstStyle/>
        <a:p>
          <a:endParaRPr lang="en-GB"/>
        </a:p>
      </dgm:t>
    </dgm:pt>
    <dgm:pt modelId="{D65EEE2C-BF47-4028-9AA4-845F28AABA56}" type="sibTrans" cxnId="{4C81370A-3695-4151-8BDA-04DA0932A5C0}">
      <dgm:prSet/>
      <dgm:spPr/>
      <dgm:t>
        <a:bodyPr/>
        <a:lstStyle/>
        <a:p>
          <a:endParaRPr lang="en-GB"/>
        </a:p>
      </dgm:t>
    </dgm:pt>
    <dgm:pt modelId="{B78A249E-4ADA-412E-8AA2-24EE7881FCFE}">
      <dgm:prSet phldrT="[Text]"/>
      <dgm:spPr/>
      <dgm:t>
        <a:bodyPr/>
        <a:lstStyle/>
        <a:p>
          <a:r>
            <a:rPr lang="en-GB" dirty="0"/>
            <a:t>During data collection</a:t>
          </a:r>
        </a:p>
      </dgm:t>
    </dgm:pt>
    <dgm:pt modelId="{6AF638D3-F14C-48B9-9078-4DCB30368C13}" type="parTrans" cxnId="{793FC015-B5DC-490C-8651-002C179B2307}">
      <dgm:prSet/>
      <dgm:spPr/>
      <dgm:t>
        <a:bodyPr/>
        <a:lstStyle/>
        <a:p>
          <a:endParaRPr lang="en-GB"/>
        </a:p>
      </dgm:t>
    </dgm:pt>
    <dgm:pt modelId="{1CE18BA5-0320-49AD-A1D1-97CB5DD7DCC1}" type="sibTrans" cxnId="{793FC015-B5DC-490C-8651-002C179B2307}">
      <dgm:prSet/>
      <dgm:spPr/>
      <dgm:t>
        <a:bodyPr/>
        <a:lstStyle/>
        <a:p>
          <a:endParaRPr lang="en-GB"/>
        </a:p>
      </dgm:t>
    </dgm:pt>
    <dgm:pt modelId="{2820CFEB-CD5C-4491-9699-5B93BB61E2B4}">
      <dgm:prSet phldrT="[Text]"/>
      <dgm:spPr/>
      <dgm:t>
        <a:bodyPr/>
        <a:lstStyle/>
        <a:p>
          <a:r>
            <a:rPr lang="en-GB" dirty="0"/>
            <a:t>Data processing &amp; storage</a:t>
          </a:r>
        </a:p>
      </dgm:t>
    </dgm:pt>
    <dgm:pt modelId="{50666216-15A1-4195-946F-D539BC0554CD}" type="parTrans" cxnId="{74FA5179-BC1A-4227-B7E9-AF43830467FD}">
      <dgm:prSet/>
      <dgm:spPr/>
      <dgm:t>
        <a:bodyPr/>
        <a:lstStyle/>
        <a:p>
          <a:endParaRPr lang="en-GB"/>
        </a:p>
      </dgm:t>
    </dgm:pt>
    <dgm:pt modelId="{DFB31AAF-12A1-442A-9844-A53BE6B98A6A}" type="sibTrans" cxnId="{74FA5179-BC1A-4227-B7E9-AF43830467FD}">
      <dgm:prSet/>
      <dgm:spPr/>
      <dgm:t>
        <a:bodyPr/>
        <a:lstStyle/>
        <a:p>
          <a:endParaRPr lang="en-GB"/>
        </a:p>
      </dgm:t>
    </dgm:pt>
    <dgm:pt modelId="{A860E67F-096E-43D9-83CB-FDE546F315A4}">
      <dgm:prSet phldrT="[Text]"/>
      <dgm:spPr/>
      <dgm:t>
        <a:bodyPr/>
        <a:lstStyle/>
        <a:p>
          <a:r>
            <a:rPr lang="en-GB" dirty="0"/>
            <a:t>Analysis and reporting</a:t>
          </a:r>
        </a:p>
      </dgm:t>
    </dgm:pt>
    <dgm:pt modelId="{87C91C0A-9B15-48BF-8BF6-E93EB07B0A53}" type="parTrans" cxnId="{0D267601-1592-4039-9DAC-3B2759CA4263}">
      <dgm:prSet/>
      <dgm:spPr/>
      <dgm:t>
        <a:bodyPr/>
        <a:lstStyle/>
        <a:p>
          <a:endParaRPr lang="en-GB"/>
        </a:p>
      </dgm:t>
    </dgm:pt>
    <dgm:pt modelId="{1483824B-F667-430F-B851-FD1E4605F88E}" type="sibTrans" cxnId="{0D267601-1592-4039-9DAC-3B2759CA4263}">
      <dgm:prSet/>
      <dgm:spPr/>
      <dgm:t>
        <a:bodyPr/>
        <a:lstStyle/>
        <a:p>
          <a:endParaRPr lang="en-GB"/>
        </a:p>
      </dgm:t>
    </dgm:pt>
    <dgm:pt modelId="{E64BFF79-C946-4455-BAA3-5CC68CC98CAC}">
      <dgm:prSet phldrT="[Text]"/>
      <dgm:spPr/>
      <dgm:t>
        <a:bodyPr/>
        <a:lstStyle/>
        <a:p>
          <a:r>
            <a:rPr lang="en-GB" dirty="0"/>
            <a:t>Writing up</a:t>
          </a:r>
        </a:p>
      </dgm:t>
    </dgm:pt>
    <dgm:pt modelId="{9F12D5C4-B66A-4B64-BE80-BF431933A9D7}" type="parTrans" cxnId="{6FC24A0D-5022-4E70-8D9E-00F687185BA5}">
      <dgm:prSet/>
      <dgm:spPr/>
      <dgm:t>
        <a:bodyPr/>
        <a:lstStyle/>
        <a:p>
          <a:endParaRPr lang="en-GB"/>
        </a:p>
      </dgm:t>
    </dgm:pt>
    <dgm:pt modelId="{5DD81016-5C96-4F8F-8E88-38600213B53C}" type="sibTrans" cxnId="{6FC24A0D-5022-4E70-8D9E-00F687185BA5}">
      <dgm:prSet/>
      <dgm:spPr/>
      <dgm:t>
        <a:bodyPr/>
        <a:lstStyle/>
        <a:p>
          <a:endParaRPr lang="en-GB"/>
        </a:p>
      </dgm:t>
    </dgm:pt>
    <dgm:pt modelId="{D547C89F-0733-4226-A93E-39E79FC49664}" type="pres">
      <dgm:prSet presAssocID="{C03ACF47-12C2-4BAF-8120-96521B3195FD}" presName="diagram" presStyleCnt="0">
        <dgm:presLayoutVars>
          <dgm:dir/>
          <dgm:resizeHandles val="exact"/>
        </dgm:presLayoutVars>
      </dgm:prSet>
      <dgm:spPr/>
    </dgm:pt>
    <dgm:pt modelId="{0FAAB25A-6783-45EA-8CCD-E8D73738C295}" type="pres">
      <dgm:prSet presAssocID="{E90BD898-C755-41BD-BAF6-0A8467EA5005}" presName="node" presStyleLbl="node1" presStyleIdx="0" presStyleCnt="5">
        <dgm:presLayoutVars>
          <dgm:bulletEnabled val="1"/>
        </dgm:presLayoutVars>
      </dgm:prSet>
      <dgm:spPr/>
    </dgm:pt>
    <dgm:pt modelId="{35208732-D6A7-4626-856B-4D5A994B79A5}" type="pres">
      <dgm:prSet presAssocID="{D65EEE2C-BF47-4028-9AA4-845F28AABA56}" presName="sibTrans" presStyleLbl="sibTrans2D1" presStyleIdx="0" presStyleCnt="4"/>
      <dgm:spPr/>
    </dgm:pt>
    <dgm:pt modelId="{0B3FDA88-886F-47D3-99B0-A14848C4269B}" type="pres">
      <dgm:prSet presAssocID="{D65EEE2C-BF47-4028-9AA4-845F28AABA56}" presName="connectorText" presStyleLbl="sibTrans2D1" presStyleIdx="0" presStyleCnt="4"/>
      <dgm:spPr/>
    </dgm:pt>
    <dgm:pt modelId="{FF9B1278-2BD6-43BF-B613-B1EFDDA0889D}" type="pres">
      <dgm:prSet presAssocID="{B78A249E-4ADA-412E-8AA2-24EE7881FCFE}" presName="node" presStyleLbl="node1" presStyleIdx="1" presStyleCnt="5">
        <dgm:presLayoutVars>
          <dgm:bulletEnabled val="1"/>
        </dgm:presLayoutVars>
      </dgm:prSet>
      <dgm:spPr/>
    </dgm:pt>
    <dgm:pt modelId="{B23BBE1A-DE4A-4B04-90A0-897447A53226}" type="pres">
      <dgm:prSet presAssocID="{1CE18BA5-0320-49AD-A1D1-97CB5DD7DCC1}" presName="sibTrans" presStyleLbl="sibTrans2D1" presStyleIdx="1" presStyleCnt="4"/>
      <dgm:spPr/>
    </dgm:pt>
    <dgm:pt modelId="{651869A2-9F3D-4CB3-8FF4-E10E1FA9E827}" type="pres">
      <dgm:prSet presAssocID="{1CE18BA5-0320-49AD-A1D1-97CB5DD7DCC1}" presName="connectorText" presStyleLbl="sibTrans2D1" presStyleIdx="1" presStyleCnt="4"/>
      <dgm:spPr/>
    </dgm:pt>
    <dgm:pt modelId="{CC8726A0-9076-413C-932B-7B6DA9A6445C}" type="pres">
      <dgm:prSet presAssocID="{2820CFEB-CD5C-4491-9699-5B93BB61E2B4}" presName="node" presStyleLbl="node1" presStyleIdx="2" presStyleCnt="5">
        <dgm:presLayoutVars>
          <dgm:bulletEnabled val="1"/>
        </dgm:presLayoutVars>
      </dgm:prSet>
      <dgm:spPr/>
    </dgm:pt>
    <dgm:pt modelId="{F7E8CC76-9EA1-42EE-8AD8-5F76DCFA4940}" type="pres">
      <dgm:prSet presAssocID="{DFB31AAF-12A1-442A-9844-A53BE6B98A6A}" presName="sibTrans" presStyleLbl="sibTrans2D1" presStyleIdx="2" presStyleCnt="4"/>
      <dgm:spPr/>
    </dgm:pt>
    <dgm:pt modelId="{7BCA4E85-45A9-4A7E-9CDA-AF40B44FC552}" type="pres">
      <dgm:prSet presAssocID="{DFB31AAF-12A1-442A-9844-A53BE6B98A6A}" presName="connectorText" presStyleLbl="sibTrans2D1" presStyleIdx="2" presStyleCnt="4"/>
      <dgm:spPr/>
    </dgm:pt>
    <dgm:pt modelId="{AC83EBA6-E044-422A-9490-A8027E0355AB}" type="pres">
      <dgm:prSet presAssocID="{A860E67F-096E-43D9-83CB-FDE546F315A4}" presName="node" presStyleLbl="node1" presStyleIdx="3" presStyleCnt="5">
        <dgm:presLayoutVars>
          <dgm:bulletEnabled val="1"/>
        </dgm:presLayoutVars>
      </dgm:prSet>
      <dgm:spPr/>
    </dgm:pt>
    <dgm:pt modelId="{04EF3566-02DC-4CF5-B951-ACFE358F1152}" type="pres">
      <dgm:prSet presAssocID="{1483824B-F667-430F-B851-FD1E4605F88E}" presName="sibTrans" presStyleLbl="sibTrans2D1" presStyleIdx="3" presStyleCnt="4"/>
      <dgm:spPr/>
    </dgm:pt>
    <dgm:pt modelId="{F1DB6D02-1918-4646-9BA0-9853D9255416}" type="pres">
      <dgm:prSet presAssocID="{1483824B-F667-430F-B851-FD1E4605F88E}" presName="connectorText" presStyleLbl="sibTrans2D1" presStyleIdx="3" presStyleCnt="4"/>
      <dgm:spPr/>
    </dgm:pt>
    <dgm:pt modelId="{076F1C0B-AC79-44EA-A605-8B9A87D470F4}" type="pres">
      <dgm:prSet presAssocID="{E64BFF79-C946-4455-BAA3-5CC68CC98CAC}" presName="node" presStyleLbl="node1" presStyleIdx="4" presStyleCnt="5">
        <dgm:presLayoutVars>
          <dgm:bulletEnabled val="1"/>
        </dgm:presLayoutVars>
      </dgm:prSet>
      <dgm:spPr/>
    </dgm:pt>
  </dgm:ptLst>
  <dgm:cxnLst>
    <dgm:cxn modelId="{0D267601-1592-4039-9DAC-3B2759CA4263}" srcId="{C03ACF47-12C2-4BAF-8120-96521B3195FD}" destId="{A860E67F-096E-43D9-83CB-FDE546F315A4}" srcOrd="3" destOrd="0" parTransId="{87C91C0A-9B15-48BF-8BF6-E93EB07B0A53}" sibTransId="{1483824B-F667-430F-B851-FD1E4605F88E}"/>
    <dgm:cxn modelId="{4C81370A-3695-4151-8BDA-04DA0932A5C0}" srcId="{C03ACF47-12C2-4BAF-8120-96521B3195FD}" destId="{E90BD898-C755-41BD-BAF6-0A8467EA5005}" srcOrd="0" destOrd="0" parTransId="{07DEA2BE-0325-4B3C-B4D6-61E26364BCAE}" sibTransId="{D65EEE2C-BF47-4028-9AA4-845F28AABA56}"/>
    <dgm:cxn modelId="{5D99710B-1CDE-416E-962C-19DC90F06F97}" type="presOf" srcId="{E90BD898-C755-41BD-BAF6-0A8467EA5005}" destId="{0FAAB25A-6783-45EA-8CCD-E8D73738C295}" srcOrd="0" destOrd="0" presId="urn:microsoft.com/office/officeart/2005/8/layout/process5"/>
    <dgm:cxn modelId="{6FC24A0D-5022-4E70-8D9E-00F687185BA5}" srcId="{C03ACF47-12C2-4BAF-8120-96521B3195FD}" destId="{E64BFF79-C946-4455-BAA3-5CC68CC98CAC}" srcOrd="4" destOrd="0" parTransId="{9F12D5C4-B66A-4B64-BE80-BF431933A9D7}" sibTransId="{5DD81016-5C96-4F8F-8E88-38600213B53C}"/>
    <dgm:cxn modelId="{793FC015-B5DC-490C-8651-002C179B2307}" srcId="{C03ACF47-12C2-4BAF-8120-96521B3195FD}" destId="{B78A249E-4ADA-412E-8AA2-24EE7881FCFE}" srcOrd="1" destOrd="0" parTransId="{6AF638D3-F14C-48B9-9078-4DCB30368C13}" sibTransId="{1CE18BA5-0320-49AD-A1D1-97CB5DD7DCC1}"/>
    <dgm:cxn modelId="{2D5D2B3C-B36E-4C04-AEE1-F0399D0E61D8}" type="presOf" srcId="{1CE18BA5-0320-49AD-A1D1-97CB5DD7DCC1}" destId="{B23BBE1A-DE4A-4B04-90A0-897447A53226}" srcOrd="0" destOrd="0" presId="urn:microsoft.com/office/officeart/2005/8/layout/process5"/>
    <dgm:cxn modelId="{66053660-0352-41A4-B305-D42372803E7D}" type="presOf" srcId="{1CE18BA5-0320-49AD-A1D1-97CB5DD7DCC1}" destId="{651869A2-9F3D-4CB3-8FF4-E10E1FA9E827}" srcOrd="1" destOrd="0" presId="urn:microsoft.com/office/officeart/2005/8/layout/process5"/>
    <dgm:cxn modelId="{A7B5266A-7322-43BA-B800-9089AB856E9C}" type="presOf" srcId="{C03ACF47-12C2-4BAF-8120-96521B3195FD}" destId="{D547C89F-0733-4226-A93E-39E79FC49664}" srcOrd="0" destOrd="0" presId="urn:microsoft.com/office/officeart/2005/8/layout/process5"/>
    <dgm:cxn modelId="{07917A4F-0A90-400B-B066-88F379E16E8E}" type="presOf" srcId="{DFB31AAF-12A1-442A-9844-A53BE6B98A6A}" destId="{7BCA4E85-45A9-4A7E-9CDA-AF40B44FC552}" srcOrd="1" destOrd="0" presId="urn:microsoft.com/office/officeart/2005/8/layout/process5"/>
    <dgm:cxn modelId="{74FA5179-BC1A-4227-B7E9-AF43830467FD}" srcId="{C03ACF47-12C2-4BAF-8120-96521B3195FD}" destId="{2820CFEB-CD5C-4491-9699-5B93BB61E2B4}" srcOrd="2" destOrd="0" parTransId="{50666216-15A1-4195-946F-D539BC0554CD}" sibTransId="{DFB31AAF-12A1-442A-9844-A53BE6B98A6A}"/>
    <dgm:cxn modelId="{AF9F5091-4386-4744-AF57-3E21D8BED435}" type="presOf" srcId="{1483824B-F667-430F-B851-FD1E4605F88E}" destId="{04EF3566-02DC-4CF5-B951-ACFE358F1152}" srcOrd="0" destOrd="0" presId="urn:microsoft.com/office/officeart/2005/8/layout/process5"/>
    <dgm:cxn modelId="{CB2EA994-938D-4AEA-9030-7CE8613D3DD7}" type="presOf" srcId="{A860E67F-096E-43D9-83CB-FDE546F315A4}" destId="{AC83EBA6-E044-422A-9490-A8027E0355AB}" srcOrd="0" destOrd="0" presId="urn:microsoft.com/office/officeart/2005/8/layout/process5"/>
    <dgm:cxn modelId="{302E049C-B01F-4170-9C06-87D4FBBE7969}" type="presOf" srcId="{B78A249E-4ADA-412E-8AA2-24EE7881FCFE}" destId="{FF9B1278-2BD6-43BF-B613-B1EFDDA0889D}" srcOrd="0" destOrd="0" presId="urn:microsoft.com/office/officeart/2005/8/layout/process5"/>
    <dgm:cxn modelId="{EF95B0AA-16C0-4174-A80C-1DB90E7717C8}" type="presOf" srcId="{D65EEE2C-BF47-4028-9AA4-845F28AABA56}" destId="{0B3FDA88-886F-47D3-99B0-A14848C4269B}" srcOrd="1" destOrd="0" presId="urn:microsoft.com/office/officeart/2005/8/layout/process5"/>
    <dgm:cxn modelId="{DF45DAB4-D003-4B45-95BA-89CE5D4F492B}" type="presOf" srcId="{DFB31AAF-12A1-442A-9844-A53BE6B98A6A}" destId="{F7E8CC76-9EA1-42EE-8AD8-5F76DCFA4940}" srcOrd="0" destOrd="0" presId="urn:microsoft.com/office/officeart/2005/8/layout/process5"/>
    <dgm:cxn modelId="{325F29C6-F811-4BD4-A70F-8BF2491463D1}" type="presOf" srcId="{D65EEE2C-BF47-4028-9AA4-845F28AABA56}" destId="{35208732-D6A7-4626-856B-4D5A994B79A5}" srcOrd="0" destOrd="0" presId="urn:microsoft.com/office/officeart/2005/8/layout/process5"/>
    <dgm:cxn modelId="{BDFFCACE-1E49-441C-A9E8-CF716B1D1481}" type="presOf" srcId="{2820CFEB-CD5C-4491-9699-5B93BB61E2B4}" destId="{CC8726A0-9076-413C-932B-7B6DA9A6445C}" srcOrd="0" destOrd="0" presId="urn:microsoft.com/office/officeart/2005/8/layout/process5"/>
    <dgm:cxn modelId="{653C37D3-FBFA-48A7-8770-ECEC1AB6C800}" type="presOf" srcId="{1483824B-F667-430F-B851-FD1E4605F88E}" destId="{F1DB6D02-1918-4646-9BA0-9853D9255416}" srcOrd="1" destOrd="0" presId="urn:microsoft.com/office/officeart/2005/8/layout/process5"/>
    <dgm:cxn modelId="{3B9481E5-2FC5-445C-8206-650F59A3AE53}" type="presOf" srcId="{E64BFF79-C946-4455-BAA3-5CC68CC98CAC}" destId="{076F1C0B-AC79-44EA-A605-8B9A87D470F4}" srcOrd="0" destOrd="0" presId="urn:microsoft.com/office/officeart/2005/8/layout/process5"/>
    <dgm:cxn modelId="{D3C75A9E-59C8-46D5-981A-ACC204C215DF}" type="presParOf" srcId="{D547C89F-0733-4226-A93E-39E79FC49664}" destId="{0FAAB25A-6783-45EA-8CCD-E8D73738C295}" srcOrd="0" destOrd="0" presId="urn:microsoft.com/office/officeart/2005/8/layout/process5"/>
    <dgm:cxn modelId="{93D4B89B-97B3-4F7B-A277-A0992B67A361}" type="presParOf" srcId="{D547C89F-0733-4226-A93E-39E79FC49664}" destId="{35208732-D6A7-4626-856B-4D5A994B79A5}" srcOrd="1" destOrd="0" presId="urn:microsoft.com/office/officeart/2005/8/layout/process5"/>
    <dgm:cxn modelId="{D341A848-1DD5-43FC-A8B6-180D08FA3CC9}" type="presParOf" srcId="{35208732-D6A7-4626-856B-4D5A994B79A5}" destId="{0B3FDA88-886F-47D3-99B0-A14848C4269B}" srcOrd="0" destOrd="0" presId="urn:microsoft.com/office/officeart/2005/8/layout/process5"/>
    <dgm:cxn modelId="{838FDE7E-7E6D-4BF2-9641-74EA719B1435}" type="presParOf" srcId="{D547C89F-0733-4226-A93E-39E79FC49664}" destId="{FF9B1278-2BD6-43BF-B613-B1EFDDA0889D}" srcOrd="2" destOrd="0" presId="urn:microsoft.com/office/officeart/2005/8/layout/process5"/>
    <dgm:cxn modelId="{6C7DEDF8-AB0D-49EB-BFB6-08645118359E}" type="presParOf" srcId="{D547C89F-0733-4226-A93E-39E79FC49664}" destId="{B23BBE1A-DE4A-4B04-90A0-897447A53226}" srcOrd="3" destOrd="0" presId="urn:microsoft.com/office/officeart/2005/8/layout/process5"/>
    <dgm:cxn modelId="{FC781DCE-582D-4939-B5D7-C8BC9787A488}" type="presParOf" srcId="{B23BBE1A-DE4A-4B04-90A0-897447A53226}" destId="{651869A2-9F3D-4CB3-8FF4-E10E1FA9E827}" srcOrd="0" destOrd="0" presId="urn:microsoft.com/office/officeart/2005/8/layout/process5"/>
    <dgm:cxn modelId="{F9C9D8E0-061B-400C-B5C0-687466C00176}" type="presParOf" srcId="{D547C89F-0733-4226-A93E-39E79FC49664}" destId="{CC8726A0-9076-413C-932B-7B6DA9A6445C}" srcOrd="4" destOrd="0" presId="urn:microsoft.com/office/officeart/2005/8/layout/process5"/>
    <dgm:cxn modelId="{F691EA8D-BA40-48F7-8646-2FD8566D7EEE}" type="presParOf" srcId="{D547C89F-0733-4226-A93E-39E79FC49664}" destId="{F7E8CC76-9EA1-42EE-8AD8-5F76DCFA4940}" srcOrd="5" destOrd="0" presId="urn:microsoft.com/office/officeart/2005/8/layout/process5"/>
    <dgm:cxn modelId="{E009F49F-103C-4C31-A38F-492C228CF9D5}" type="presParOf" srcId="{F7E8CC76-9EA1-42EE-8AD8-5F76DCFA4940}" destId="{7BCA4E85-45A9-4A7E-9CDA-AF40B44FC552}" srcOrd="0" destOrd="0" presId="urn:microsoft.com/office/officeart/2005/8/layout/process5"/>
    <dgm:cxn modelId="{85E44535-E1B4-439E-B303-9D1EF4CDD16C}" type="presParOf" srcId="{D547C89F-0733-4226-A93E-39E79FC49664}" destId="{AC83EBA6-E044-422A-9490-A8027E0355AB}" srcOrd="6" destOrd="0" presId="urn:microsoft.com/office/officeart/2005/8/layout/process5"/>
    <dgm:cxn modelId="{1387B716-246C-4FEB-B158-967D2CEE95D7}" type="presParOf" srcId="{D547C89F-0733-4226-A93E-39E79FC49664}" destId="{04EF3566-02DC-4CF5-B951-ACFE358F1152}" srcOrd="7" destOrd="0" presId="urn:microsoft.com/office/officeart/2005/8/layout/process5"/>
    <dgm:cxn modelId="{041CFBE8-CEE6-405C-80E1-F00076D19049}" type="presParOf" srcId="{04EF3566-02DC-4CF5-B951-ACFE358F1152}" destId="{F1DB6D02-1918-4646-9BA0-9853D9255416}" srcOrd="0" destOrd="0" presId="urn:microsoft.com/office/officeart/2005/8/layout/process5"/>
    <dgm:cxn modelId="{34EC8E81-C9F5-4F62-86C7-6EAFA95648C5}" type="presParOf" srcId="{D547C89F-0733-4226-A93E-39E79FC49664}" destId="{076F1C0B-AC79-44EA-A605-8B9A87D470F4}" srcOrd="8"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CE0D5-2C3B-42C9-B378-D2510E30706C}">
      <dsp:nvSpPr>
        <dsp:cNvPr id="0" name=""/>
        <dsp:cNvSpPr/>
      </dsp:nvSpPr>
      <dsp:spPr>
        <a:xfrm>
          <a:off x="4653153" y="2249405"/>
          <a:ext cx="1666493" cy="1666493"/>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t>Research Ethics</a:t>
          </a:r>
        </a:p>
      </dsp:txBody>
      <dsp:txXfrm>
        <a:off x="4897205" y="2493457"/>
        <a:ext cx="1178389" cy="1178389"/>
      </dsp:txXfrm>
    </dsp:sp>
    <dsp:sp modelId="{74302B00-2B9E-4AF6-8B23-BA4AE2CC9028}">
      <dsp:nvSpPr>
        <dsp:cNvPr id="0" name=""/>
        <dsp:cNvSpPr/>
      </dsp:nvSpPr>
      <dsp:spPr>
        <a:xfrm rot="10800000">
          <a:off x="3037477" y="2845177"/>
          <a:ext cx="1526812" cy="474950"/>
        </a:xfrm>
        <a:prstGeom prst="leftArrow">
          <a:avLst>
            <a:gd name="adj1" fmla="val 60000"/>
            <a:gd name="adj2" fmla="val 5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127F6C8-1F39-4CE7-8DE7-F70D708A3B87}">
      <dsp:nvSpPr>
        <dsp:cNvPr id="0" name=""/>
        <dsp:cNvSpPr/>
      </dsp:nvSpPr>
      <dsp:spPr>
        <a:xfrm>
          <a:off x="2245893" y="2449385"/>
          <a:ext cx="1583169" cy="1266535"/>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Transparency</a:t>
          </a:r>
        </a:p>
      </dsp:txBody>
      <dsp:txXfrm>
        <a:off x="2282989" y="2486481"/>
        <a:ext cx="1508977" cy="1192343"/>
      </dsp:txXfrm>
    </dsp:sp>
    <dsp:sp modelId="{4A3A0960-77F8-40E8-BBB5-32923C1BF32F}">
      <dsp:nvSpPr>
        <dsp:cNvPr id="0" name=""/>
        <dsp:cNvSpPr/>
      </dsp:nvSpPr>
      <dsp:spPr>
        <a:xfrm rot="13500000">
          <a:off x="3531154" y="1653337"/>
          <a:ext cx="1526812" cy="474950"/>
        </a:xfrm>
        <a:prstGeom prst="leftArrow">
          <a:avLst>
            <a:gd name="adj1" fmla="val 60000"/>
            <a:gd name="adj2" fmla="val 50000"/>
          </a:avLst>
        </a:prstGeom>
        <a:gradFill rotWithShape="0">
          <a:gsLst>
            <a:gs pos="0">
              <a:schemeClr val="accent4">
                <a:hueOff val="-1116192"/>
                <a:satOff val="6725"/>
                <a:lumOff val="539"/>
                <a:alphaOff val="0"/>
                <a:shade val="51000"/>
                <a:satMod val="130000"/>
              </a:schemeClr>
            </a:gs>
            <a:gs pos="80000">
              <a:schemeClr val="accent4">
                <a:hueOff val="-1116192"/>
                <a:satOff val="6725"/>
                <a:lumOff val="539"/>
                <a:alphaOff val="0"/>
                <a:shade val="93000"/>
                <a:satMod val="130000"/>
              </a:schemeClr>
            </a:gs>
            <a:gs pos="100000">
              <a:schemeClr val="accent4">
                <a:hueOff val="-1116192"/>
                <a:satOff val="6725"/>
                <a:lumOff val="53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98CB7E5-B274-423B-91D9-3987C5F09B75}">
      <dsp:nvSpPr>
        <dsp:cNvPr id="0" name=""/>
        <dsp:cNvSpPr/>
      </dsp:nvSpPr>
      <dsp:spPr>
        <a:xfrm>
          <a:off x="2963165" y="717735"/>
          <a:ext cx="1583169" cy="1266535"/>
        </a:xfrm>
        <a:prstGeom prst="roundRect">
          <a:avLst>
            <a:gd name="adj" fmla="val 10000"/>
          </a:avLst>
        </a:prstGeom>
        <a:gradFill rotWithShape="0">
          <a:gsLst>
            <a:gs pos="0">
              <a:schemeClr val="accent4">
                <a:hueOff val="-1116192"/>
                <a:satOff val="6725"/>
                <a:lumOff val="539"/>
                <a:alphaOff val="0"/>
                <a:shade val="51000"/>
                <a:satMod val="130000"/>
              </a:schemeClr>
            </a:gs>
            <a:gs pos="80000">
              <a:schemeClr val="accent4">
                <a:hueOff val="-1116192"/>
                <a:satOff val="6725"/>
                <a:lumOff val="539"/>
                <a:alphaOff val="0"/>
                <a:shade val="93000"/>
                <a:satMod val="130000"/>
              </a:schemeClr>
            </a:gs>
            <a:gs pos="100000">
              <a:schemeClr val="accent4">
                <a:hueOff val="-1116192"/>
                <a:satOff val="6725"/>
                <a:lumOff val="53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Confidentiality</a:t>
          </a:r>
        </a:p>
      </dsp:txBody>
      <dsp:txXfrm>
        <a:off x="3000261" y="754831"/>
        <a:ext cx="1508977" cy="1192343"/>
      </dsp:txXfrm>
    </dsp:sp>
    <dsp:sp modelId="{D326F3A8-502C-4DB0-8C4D-7EE60889585E}">
      <dsp:nvSpPr>
        <dsp:cNvPr id="0" name=""/>
        <dsp:cNvSpPr/>
      </dsp:nvSpPr>
      <dsp:spPr>
        <a:xfrm rot="16200000">
          <a:off x="4722993" y="1159661"/>
          <a:ext cx="1526812" cy="474950"/>
        </a:xfrm>
        <a:prstGeom prst="leftArrow">
          <a:avLst>
            <a:gd name="adj1" fmla="val 60000"/>
            <a:gd name="adj2" fmla="val 50000"/>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F760B94-A2C5-4D72-8860-A43BA0298179}">
      <dsp:nvSpPr>
        <dsp:cNvPr id="0" name=""/>
        <dsp:cNvSpPr/>
      </dsp:nvSpPr>
      <dsp:spPr>
        <a:xfrm>
          <a:off x="4694815" y="463"/>
          <a:ext cx="1583169" cy="1266535"/>
        </a:xfrm>
        <a:prstGeom prst="roundRect">
          <a:avLst>
            <a:gd name="adj" fmla="val 10000"/>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Voluntary</a:t>
          </a:r>
        </a:p>
      </dsp:txBody>
      <dsp:txXfrm>
        <a:off x="4731911" y="37559"/>
        <a:ext cx="1508977" cy="1192343"/>
      </dsp:txXfrm>
    </dsp:sp>
    <dsp:sp modelId="{F7305B21-2AFF-495F-9A45-492BFB61BB89}">
      <dsp:nvSpPr>
        <dsp:cNvPr id="0" name=""/>
        <dsp:cNvSpPr/>
      </dsp:nvSpPr>
      <dsp:spPr>
        <a:xfrm rot="18900000">
          <a:off x="5914833" y="1653337"/>
          <a:ext cx="1526812" cy="474950"/>
        </a:xfrm>
        <a:prstGeom prst="leftArrow">
          <a:avLst>
            <a:gd name="adj1" fmla="val 60000"/>
            <a:gd name="adj2" fmla="val 50000"/>
          </a:avLst>
        </a:prstGeom>
        <a:gradFill rotWithShape="0">
          <a:gsLst>
            <a:gs pos="0">
              <a:schemeClr val="accent4">
                <a:hueOff val="-3348577"/>
                <a:satOff val="20174"/>
                <a:lumOff val="1617"/>
                <a:alphaOff val="0"/>
                <a:shade val="51000"/>
                <a:satMod val="130000"/>
              </a:schemeClr>
            </a:gs>
            <a:gs pos="80000">
              <a:schemeClr val="accent4">
                <a:hueOff val="-3348577"/>
                <a:satOff val="20174"/>
                <a:lumOff val="1617"/>
                <a:alphaOff val="0"/>
                <a:shade val="93000"/>
                <a:satMod val="130000"/>
              </a:schemeClr>
            </a:gs>
            <a:gs pos="100000">
              <a:schemeClr val="accent4">
                <a:hueOff val="-3348577"/>
                <a:satOff val="20174"/>
                <a:lumOff val="16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6816B50A-9A4A-4482-8C12-5DDD3B606B93}">
      <dsp:nvSpPr>
        <dsp:cNvPr id="0" name=""/>
        <dsp:cNvSpPr/>
      </dsp:nvSpPr>
      <dsp:spPr>
        <a:xfrm>
          <a:off x="6426464" y="717735"/>
          <a:ext cx="1583169" cy="1266535"/>
        </a:xfrm>
        <a:prstGeom prst="roundRect">
          <a:avLst>
            <a:gd name="adj" fmla="val 10000"/>
          </a:avLst>
        </a:prstGeom>
        <a:gradFill rotWithShape="0">
          <a:gsLst>
            <a:gs pos="0">
              <a:schemeClr val="accent4">
                <a:hueOff val="-3348577"/>
                <a:satOff val="20174"/>
                <a:lumOff val="1617"/>
                <a:alphaOff val="0"/>
                <a:shade val="51000"/>
                <a:satMod val="130000"/>
              </a:schemeClr>
            </a:gs>
            <a:gs pos="80000">
              <a:schemeClr val="accent4">
                <a:hueOff val="-3348577"/>
                <a:satOff val="20174"/>
                <a:lumOff val="1617"/>
                <a:alphaOff val="0"/>
                <a:shade val="93000"/>
                <a:satMod val="130000"/>
              </a:schemeClr>
            </a:gs>
            <a:gs pos="100000">
              <a:schemeClr val="accent4">
                <a:hueOff val="-3348577"/>
                <a:satOff val="20174"/>
                <a:lumOff val="16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Do no harm</a:t>
          </a:r>
        </a:p>
      </dsp:txBody>
      <dsp:txXfrm>
        <a:off x="6463560" y="754831"/>
        <a:ext cx="1508977" cy="1192343"/>
      </dsp:txXfrm>
    </dsp:sp>
    <dsp:sp modelId="{96BB194D-4BFB-49F5-A30A-65916B7D64F7}">
      <dsp:nvSpPr>
        <dsp:cNvPr id="0" name=""/>
        <dsp:cNvSpPr/>
      </dsp:nvSpPr>
      <dsp:spPr>
        <a:xfrm>
          <a:off x="6408509" y="2845177"/>
          <a:ext cx="1526812" cy="474950"/>
        </a:xfrm>
        <a:prstGeom prst="leftArrow">
          <a:avLst>
            <a:gd name="adj1" fmla="val 60000"/>
            <a:gd name="adj2" fmla="val 5000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D82CF4D7-0A95-49B1-8C5A-032CA6AAD3EA}">
      <dsp:nvSpPr>
        <dsp:cNvPr id="0" name=""/>
        <dsp:cNvSpPr/>
      </dsp:nvSpPr>
      <dsp:spPr>
        <a:xfrm>
          <a:off x="7143737" y="2449385"/>
          <a:ext cx="1583169" cy="1266535"/>
        </a:xfrm>
        <a:prstGeom prst="roundRect">
          <a:avLst>
            <a:gd name="adj" fmla="val 1000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Impartial</a:t>
          </a:r>
        </a:p>
      </dsp:txBody>
      <dsp:txXfrm>
        <a:off x="7180833" y="2486481"/>
        <a:ext cx="1508977" cy="11923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BC78D0-FAC2-497C-975B-C3E25EDBF386}">
      <dsp:nvSpPr>
        <dsp:cNvPr id="0" name=""/>
        <dsp:cNvSpPr/>
      </dsp:nvSpPr>
      <dsp:spPr>
        <a:xfrm>
          <a:off x="822959" y="0"/>
          <a:ext cx="9326880" cy="3916363"/>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B0E51F-35D0-4C1B-9C99-E7198B717417}">
      <dsp:nvSpPr>
        <dsp:cNvPr id="0" name=""/>
        <dsp:cNvSpPr/>
      </dsp:nvSpPr>
      <dsp:spPr>
        <a:xfrm>
          <a:off x="937" y="1174908"/>
          <a:ext cx="1502866" cy="1566545"/>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Myriad Pro"/>
            </a:rPr>
            <a:t>Privacy of participants</a:t>
          </a:r>
          <a:endParaRPr lang="en-US" sz="1500" kern="1200" dirty="0"/>
        </a:p>
      </dsp:txBody>
      <dsp:txXfrm>
        <a:off x="74301" y="1248272"/>
        <a:ext cx="1356138" cy="1419817"/>
      </dsp:txXfrm>
    </dsp:sp>
    <dsp:sp modelId="{C67D0BA2-A371-498A-85E1-F44B2FD26FC3}">
      <dsp:nvSpPr>
        <dsp:cNvPr id="0" name=""/>
        <dsp:cNvSpPr/>
      </dsp:nvSpPr>
      <dsp:spPr>
        <a:xfrm>
          <a:off x="1578947" y="1174908"/>
          <a:ext cx="1502866" cy="1566545"/>
        </a:xfrm>
        <a:prstGeom prst="roundRect">
          <a:avLst/>
        </a:prstGeom>
        <a:solidFill>
          <a:schemeClr val="accent3">
            <a:hueOff val="1875044"/>
            <a:satOff val="-2813"/>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Myriad Pro"/>
            </a:rPr>
            <a:t>Voluntary nature of participation &amp; withdrawal</a:t>
          </a:r>
          <a:endParaRPr lang="en-US" sz="1500" kern="1200" dirty="0"/>
        </a:p>
      </dsp:txBody>
      <dsp:txXfrm>
        <a:off x="1652311" y="1248272"/>
        <a:ext cx="1356138" cy="1419817"/>
      </dsp:txXfrm>
    </dsp:sp>
    <dsp:sp modelId="{A82FECB1-8A90-4C35-89EF-0C5BEF0C81C5}">
      <dsp:nvSpPr>
        <dsp:cNvPr id="0" name=""/>
        <dsp:cNvSpPr/>
      </dsp:nvSpPr>
      <dsp:spPr>
        <a:xfrm>
          <a:off x="3156957" y="1174908"/>
          <a:ext cx="1502866" cy="1566545"/>
        </a:xfrm>
        <a:prstGeom prst="roundRect">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Myriad Pro"/>
            </a:rPr>
            <a:t>Consent v deception</a:t>
          </a:r>
          <a:endParaRPr lang="en-US" sz="1500" kern="1200" dirty="0"/>
        </a:p>
      </dsp:txBody>
      <dsp:txXfrm>
        <a:off x="3230321" y="1248272"/>
        <a:ext cx="1356138" cy="1419817"/>
      </dsp:txXfrm>
    </dsp:sp>
    <dsp:sp modelId="{24F5BD51-B031-4423-91AD-5E502E02E57F}">
      <dsp:nvSpPr>
        <dsp:cNvPr id="0" name=""/>
        <dsp:cNvSpPr/>
      </dsp:nvSpPr>
      <dsp:spPr>
        <a:xfrm>
          <a:off x="4734966" y="1174908"/>
          <a:ext cx="1502866" cy="1566545"/>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Myriad Pro"/>
            </a:rPr>
            <a:t>Maintaining confidentiality</a:t>
          </a:r>
        </a:p>
      </dsp:txBody>
      <dsp:txXfrm>
        <a:off x="4808330" y="1248272"/>
        <a:ext cx="1356138" cy="1419817"/>
      </dsp:txXfrm>
    </dsp:sp>
    <dsp:sp modelId="{CB81964C-54C0-494E-9370-6C54983E9AC3}">
      <dsp:nvSpPr>
        <dsp:cNvPr id="0" name=""/>
        <dsp:cNvSpPr/>
      </dsp:nvSpPr>
      <dsp:spPr>
        <a:xfrm>
          <a:off x="6312976" y="1174908"/>
          <a:ext cx="1502866" cy="1566545"/>
        </a:xfrm>
        <a:prstGeom prst="roundRect">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Myriad Pro"/>
            </a:rPr>
            <a:t>Participants reactions and support</a:t>
          </a:r>
        </a:p>
      </dsp:txBody>
      <dsp:txXfrm>
        <a:off x="6386340" y="1248272"/>
        <a:ext cx="1356138" cy="1419817"/>
      </dsp:txXfrm>
    </dsp:sp>
    <dsp:sp modelId="{4D919EA6-D3DE-4978-910C-A2105C82D3EF}">
      <dsp:nvSpPr>
        <dsp:cNvPr id="0" name=""/>
        <dsp:cNvSpPr/>
      </dsp:nvSpPr>
      <dsp:spPr>
        <a:xfrm>
          <a:off x="7890986" y="1174908"/>
          <a:ext cx="1502866" cy="1566545"/>
        </a:xfrm>
        <a:prstGeom prst="roundRect">
          <a:avLst/>
        </a:prstGeom>
        <a:solidFill>
          <a:schemeClr val="accent3">
            <a:hueOff val="9375220"/>
            <a:satOff val="-14067"/>
            <a:lumOff val="-228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Myriad Pro"/>
            </a:rPr>
            <a:t>Personal effects of use analysis, reporting of data</a:t>
          </a:r>
        </a:p>
      </dsp:txBody>
      <dsp:txXfrm>
        <a:off x="7964350" y="1248272"/>
        <a:ext cx="1356138" cy="1419817"/>
      </dsp:txXfrm>
    </dsp:sp>
    <dsp:sp modelId="{D305F82A-A4DC-4552-8DA8-C70096C26FE1}">
      <dsp:nvSpPr>
        <dsp:cNvPr id="0" name=""/>
        <dsp:cNvSpPr/>
      </dsp:nvSpPr>
      <dsp:spPr>
        <a:xfrm>
          <a:off x="9468995" y="1174908"/>
          <a:ext cx="1502866" cy="1566545"/>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Myriad Pro"/>
            </a:rPr>
            <a:t>Your behavior &amp; objectivity</a:t>
          </a:r>
        </a:p>
      </dsp:txBody>
      <dsp:txXfrm>
        <a:off x="9542359" y="1248272"/>
        <a:ext cx="1356138" cy="14198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AAB25A-6783-45EA-8CCD-E8D73738C295}">
      <dsp:nvSpPr>
        <dsp:cNvPr id="0" name=""/>
        <dsp:cNvSpPr/>
      </dsp:nvSpPr>
      <dsp:spPr>
        <a:xfrm>
          <a:off x="839301" y="1508"/>
          <a:ext cx="2445841" cy="1467504"/>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Design &amp; gaining access</a:t>
          </a:r>
        </a:p>
      </dsp:txBody>
      <dsp:txXfrm>
        <a:off x="882283" y="44490"/>
        <a:ext cx="2359877" cy="1381540"/>
      </dsp:txXfrm>
    </dsp:sp>
    <dsp:sp modelId="{35208732-D6A7-4626-856B-4D5A994B79A5}">
      <dsp:nvSpPr>
        <dsp:cNvPr id="0" name=""/>
        <dsp:cNvSpPr/>
      </dsp:nvSpPr>
      <dsp:spPr>
        <a:xfrm>
          <a:off x="3500376" y="431976"/>
          <a:ext cx="518518" cy="606568"/>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a:off x="3500376" y="553290"/>
        <a:ext cx="362963" cy="363940"/>
      </dsp:txXfrm>
    </dsp:sp>
    <dsp:sp modelId="{FF9B1278-2BD6-43BF-B613-B1EFDDA0889D}">
      <dsp:nvSpPr>
        <dsp:cNvPr id="0" name=""/>
        <dsp:cNvSpPr/>
      </dsp:nvSpPr>
      <dsp:spPr>
        <a:xfrm>
          <a:off x="4263479" y="1508"/>
          <a:ext cx="2445841" cy="1467504"/>
        </a:xfrm>
        <a:prstGeom prst="roundRect">
          <a:avLst>
            <a:gd name="adj" fmla="val 10000"/>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During data collection</a:t>
          </a:r>
        </a:p>
      </dsp:txBody>
      <dsp:txXfrm>
        <a:off x="4306461" y="44490"/>
        <a:ext cx="2359877" cy="1381540"/>
      </dsp:txXfrm>
    </dsp:sp>
    <dsp:sp modelId="{B23BBE1A-DE4A-4B04-90A0-897447A53226}">
      <dsp:nvSpPr>
        <dsp:cNvPr id="0" name=""/>
        <dsp:cNvSpPr/>
      </dsp:nvSpPr>
      <dsp:spPr>
        <a:xfrm>
          <a:off x="6924554" y="431976"/>
          <a:ext cx="518518" cy="606568"/>
        </a:xfrm>
        <a:prstGeom prst="rightArrow">
          <a:avLst>
            <a:gd name="adj1" fmla="val 60000"/>
            <a:gd name="adj2" fmla="val 50000"/>
          </a:avLst>
        </a:prstGeom>
        <a:solidFill>
          <a:schemeClr val="accent3">
            <a:hueOff val="3750088"/>
            <a:satOff val="-5627"/>
            <a:lumOff val="-91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a:off x="6924554" y="553290"/>
        <a:ext cx="362963" cy="363940"/>
      </dsp:txXfrm>
    </dsp:sp>
    <dsp:sp modelId="{CC8726A0-9076-413C-932B-7B6DA9A6445C}">
      <dsp:nvSpPr>
        <dsp:cNvPr id="0" name=""/>
        <dsp:cNvSpPr/>
      </dsp:nvSpPr>
      <dsp:spPr>
        <a:xfrm>
          <a:off x="7687657" y="1508"/>
          <a:ext cx="2445841" cy="1467504"/>
        </a:xfrm>
        <a:prstGeom prst="roundRect">
          <a:avLst>
            <a:gd name="adj" fmla="val 10000"/>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Data processing &amp; storage</a:t>
          </a:r>
        </a:p>
      </dsp:txBody>
      <dsp:txXfrm>
        <a:off x="7730639" y="44490"/>
        <a:ext cx="2359877" cy="1381540"/>
      </dsp:txXfrm>
    </dsp:sp>
    <dsp:sp modelId="{F7E8CC76-9EA1-42EE-8AD8-5F76DCFA4940}">
      <dsp:nvSpPr>
        <dsp:cNvPr id="0" name=""/>
        <dsp:cNvSpPr/>
      </dsp:nvSpPr>
      <dsp:spPr>
        <a:xfrm rot="5400000">
          <a:off x="8651318" y="1640222"/>
          <a:ext cx="518518" cy="606568"/>
        </a:xfrm>
        <a:prstGeom prst="rightArrow">
          <a:avLst>
            <a:gd name="adj1" fmla="val 60000"/>
            <a:gd name="adj2" fmla="val 50000"/>
          </a:avLst>
        </a:prstGeom>
        <a:solidFill>
          <a:schemeClr val="accent3">
            <a:hueOff val="7500176"/>
            <a:satOff val="-11253"/>
            <a:lumOff val="-183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rot="-5400000">
        <a:off x="8728608" y="1684247"/>
        <a:ext cx="363940" cy="362963"/>
      </dsp:txXfrm>
    </dsp:sp>
    <dsp:sp modelId="{AC83EBA6-E044-422A-9490-A8027E0355AB}">
      <dsp:nvSpPr>
        <dsp:cNvPr id="0" name=""/>
        <dsp:cNvSpPr/>
      </dsp:nvSpPr>
      <dsp:spPr>
        <a:xfrm>
          <a:off x="7687657" y="2447349"/>
          <a:ext cx="2445841" cy="1467504"/>
        </a:xfrm>
        <a:prstGeom prst="roundRect">
          <a:avLst>
            <a:gd name="adj" fmla="val 10000"/>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Analysis and reporting</a:t>
          </a:r>
        </a:p>
      </dsp:txBody>
      <dsp:txXfrm>
        <a:off x="7730639" y="2490331"/>
        <a:ext cx="2359877" cy="1381540"/>
      </dsp:txXfrm>
    </dsp:sp>
    <dsp:sp modelId="{04EF3566-02DC-4CF5-B951-ACFE358F1152}">
      <dsp:nvSpPr>
        <dsp:cNvPr id="0" name=""/>
        <dsp:cNvSpPr/>
      </dsp:nvSpPr>
      <dsp:spPr>
        <a:xfrm rot="10800000">
          <a:off x="6953904" y="2877817"/>
          <a:ext cx="518518" cy="606568"/>
        </a:xfrm>
        <a:prstGeom prst="rightArrow">
          <a:avLst>
            <a:gd name="adj1" fmla="val 60000"/>
            <a:gd name="adj2" fmla="val 50000"/>
          </a:avLst>
        </a:prstGeom>
        <a:solidFill>
          <a:schemeClr val="accent3">
            <a:hueOff val="11250264"/>
            <a:satOff val="-16880"/>
            <a:lumOff val="-274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rot="10800000">
        <a:off x="7109459" y="2999131"/>
        <a:ext cx="362963" cy="363940"/>
      </dsp:txXfrm>
    </dsp:sp>
    <dsp:sp modelId="{076F1C0B-AC79-44EA-A605-8B9A87D470F4}">
      <dsp:nvSpPr>
        <dsp:cNvPr id="0" name=""/>
        <dsp:cNvSpPr/>
      </dsp:nvSpPr>
      <dsp:spPr>
        <a:xfrm>
          <a:off x="4263479" y="2447349"/>
          <a:ext cx="2445841" cy="1467504"/>
        </a:xfrm>
        <a:prstGeom prst="roundRect">
          <a:avLst>
            <a:gd name="adj" fmla="val 1000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Writing up</a:t>
          </a:r>
        </a:p>
      </dsp:txBody>
      <dsp:txXfrm>
        <a:off x="4306461" y="2490331"/>
        <a:ext cx="2359877" cy="1381540"/>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08/01/2025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ea typeface="Calibri"/>
                <a:cs typeface="Calibri"/>
              </a:rPr>
              <a:t>Ethics is a code of conduct on how we ought to lead our lives.</a:t>
            </a:r>
            <a:endParaRPr lang="en-GB" dirty="0">
              <a:ea typeface="Calibri" panose="020F0502020204030204"/>
              <a:cs typeface="Calibri" panose="020F0502020204030204"/>
            </a:endParaRPr>
          </a:p>
          <a:p>
            <a:endParaRPr lang="en-GB" dirty="0">
              <a:ea typeface="Calibri" panose="020F0502020204030204"/>
              <a:cs typeface="Calibri" panose="020F0502020204030204"/>
            </a:endParaRPr>
          </a:p>
          <a:p>
            <a:r>
              <a:rPr lang="en-GB" dirty="0">
                <a:ea typeface="Calibri" panose="020F0502020204030204"/>
                <a:cs typeface="Calibri" panose="020F0502020204030204"/>
              </a:rPr>
              <a:t>Others such as Cooper &amp; Schindler (2008:34) define ethics as the "norms or standards of behaviour that guide </a:t>
            </a:r>
            <a:r>
              <a:rPr lang="en-GB" dirty="0" err="1">
                <a:ea typeface="Calibri" panose="020F0502020204030204"/>
                <a:cs typeface="Calibri" panose="020F0502020204030204"/>
              </a:rPr>
              <a:t>moralchoices</a:t>
            </a:r>
            <a:r>
              <a:rPr lang="en-GB" dirty="0">
                <a:ea typeface="Calibri" panose="020F0502020204030204"/>
                <a:cs typeface="Calibri" panose="020F0502020204030204"/>
              </a:rPr>
              <a:t> </a:t>
            </a:r>
            <a:r>
              <a:rPr lang="en-GB" dirty="0" err="1">
                <a:ea typeface="Calibri" panose="020F0502020204030204"/>
                <a:cs typeface="Calibri" panose="020F0502020204030204"/>
              </a:rPr>
              <a:t>aboutour</a:t>
            </a:r>
            <a:r>
              <a:rPr lang="en-GB" dirty="0">
                <a:ea typeface="Calibri" panose="020F0502020204030204"/>
                <a:cs typeface="Calibri" panose="020F0502020204030204"/>
              </a:rPr>
              <a:t> behaviours and our relationships with others" ( Cited in Saunders et al 2009. p184)</a:t>
            </a:r>
          </a:p>
        </p:txBody>
      </p:sp>
      <p:sp>
        <p:nvSpPr>
          <p:cNvPr id="4" name="Slide Number Placeholder 3"/>
          <p:cNvSpPr>
            <a:spLocks noGrp="1"/>
          </p:cNvSpPr>
          <p:nvPr>
            <p:ph type="sldNum" sz="quarter" idx="5"/>
          </p:nvPr>
        </p:nvSpPr>
        <p:spPr/>
        <p:txBody>
          <a:bodyPr/>
          <a:lstStyle/>
          <a:p>
            <a:fld id="{AE9A0E93-3C3A-4EFD-8771-40EFB653E409}" type="slidenum">
              <a:rPr lang="en-GB" smtClean="0"/>
              <a:t>3</a:t>
            </a:fld>
            <a:endParaRPr lang="en-GB"/>
          </a:p>
        </p:txBody>
      </p:sp>
    </p:spTree>
    <p:extLst>
      <p:ext uri="{BB962C8B-B14F-4D97-AF65-F5344CB8AC3E}">
        <p14:creationId xmlns:p14="http://schemas.microsoft.com/office/powerpoint/2010/main" val="22236513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Ethics sometimes appear in written form – as reflected in the laws of the land but can also be present  in  our unwritten philosophical and social beliefs that manifest themselves in everyday behaviour.</a:t>
            </a:r>
          </a:p>
          <a:p>
            <a:endParaRPr lang="en-GB" dirty="0"/>
          </a:p>
          <a:p>
            <a:r>
              <a:rPr lang="en-GB" dirty="0"/>
              <a:t>It is not a science – its not absolute, as people can and often do disagree on what is acceptable or not acceptable conduct depending on their own values and beliefs.</a:t>
            </a:r>
            <a:endParaRPr lang="en-GB" dirty="0">
              <a:cs typeface="Calibri"/>
            </a:endParaRPr>
          </a:p>
          <a:p>
            <a:endParaRPr lang="en-GB" dirty="0"/>
          </a:p>
          <a:p>
            <a:r>
              <a:rPr lang="en-GB" dirty="0"/>
              <a:t>It is also a popular concept that now impacts on many areas of our personal and professional lives – in your own professional roles a code of ethics exist which states how the organisations members ought to conduct  their professional activities and what procedures can be used to enforce the code.</a:t>
            </a:r>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42675097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if what we have discussed is ethics – what is meant by ‘research ethics?’</a:t>
            </a:r>
          </a:p>
          <a:p>
            <a:endParaRPr lang="en-GB" dirty="0"/>
          </a:p>
          <a:p>
            <a:r>
              <a:rPr lang="en-GB" dirty="0"/>
              <a:t>Research ethics refers to the application of a moral code of conduct when human participants are the focus of empirical research – </a:t>
            </a:r>
            <a:r>
              <a:rPr lang="en-GB" dirty="0" err="1"/>
              <a:t>ie</a:t>
            </a:r>
            <a:r>
              <a:rPr lang="en-GB" dirty="0"/>
              <a:t> when they participate in practical or first-hand research or even experiments.</a:t>
            </a:r>
          </a:p>
          <a:p>
            <a:r>
              <a:rPr lang="en-GB" dirty="0">
                <a:ea typeface="Calibri" panose="020F0502020204030204"/>
                <a:cs typeface="Calibri" panose="020F0502020204030204"/>
              </a:rPr>
              <a:t>It can therefore relate to questions about how you will formulate and clarify your research topic, design your research and gain access to participants, how you will collect your data, how you will process it and store it, analyse it and write it up so that it is done in a moral and responsible way ( </a:t>
            </a:r>
            <a:r>
              <a:rPr lang="en-GB" dirty="0" err="1">
                <a:ea typeface="Calibri" panose="020F0502020204030204"/>
                <a:cs typeface="Calibri" panose="020F0502020204030204"/>
              </a:rPr>
              <a:t>SAunders</a:t>
            </a:r>
            <a:r>
              <a:rPr lang="en-GB" dirty="0">
                <a:ea typeface="Calibri" panose="020F0502020204030204"/>
                <a:cs typeface="Calibri" panose="020F0502020204030204"/>
              </a:rPr>
              <a:t> et al, 2009, p.184).</a:t>
            </a:r>
          </a:p>
          <a:p>
            <a:endParaRPr lang="en-GB" dirty="0"/>
          </a:p>
          <a:p>
            <a:r>
              <a:rPr lang="en-GB" dirty="0"/>
              <a:t>Wider issue of standards of conduct and incorporates matters such as reporting your findings transparently, not plagiarising someone lese work and not falsifying work</a:t>
            </a:r>
          </a:p>
          <a:p>
            <a:endParaRPr lang="en-GB" dirty="0"/>
          </a:p>
          <a:p>
            <a:r>
              <a:rPr lang="en-GB" dirty="0"/>
              <a:t>In the context of research, it refers to the principles, rules and standards of conduct that apply to your investigations.</a:t>
            </a:r>
          </a:p>
          <a:p>
            <a:r>
              <a:rPr lang="en-GB" dirty="0">
                <a:ea typeface="Calibri"/>
                <a:cs typeface="Calibri"/>
              </a:rPr>
              <a:t>Your research should be guided by the University's code of ethics or ethical guidelines.</a:t>
            </a:r>
            <a:endParaRPr lang="en-GB" dirty="0"/>
          </a:p>
          <a:p>
            <a:r>
              <a:rPr lang="en-GB" dirty="0"/>
              <a:t>UWTSD has its own research ethics guidance and policy which you consulted prior to submitting your ethics approval forms to ensure that you complied with its rules and standards.</a:t>
            </a:r>
          </a:p>
          <a:p>
            <a:r>
              <a:rPr lang="en-GB" dirty="0">
                <a:ea typeface="Calibri" panose="020F0502020204030204"/>
                <a:cs typeface="Calibri" panose="020F0502020204030204"/>
              </a:rPr>
              <a:t>This sets out what is and what is not considered ethical for students within the University , and by following the </a:t>
            </a:r>
            <a:r>
              <a:rPr lang="en-GB" dirty="0" err="1">
                <a:ea typeface="Calibri" panose="020F0502020204030204"/>
                <a:cs typeface="Calibri" panose="020F0502020204030204"/>
              </a:rPr>
              <a:t>guideance</a:t>
            </a:r>
            <a:r>
              <a:rPr lang="en-GB" dirty="0">
                <a:ea typeface="Calibri" panose="020F0502020204030204"/>
                <a:cs typeface="Calibri" panose="020F0502020204030204"/>
              </a:rPr>
              <a:t> you will be able to ensure that your research complies with University standards and not fall foul of research misconduct.</a:t>
            </a:r>
          </a:p>
          <a:p>
            <a:endParaRPr lang="en-GB"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40642175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Can you remember how many core principles there are ? – </a:t>
            </a:r>
            <a:r>
              <a:rPr lang="en-GB" b="1" dirty="0" err="1"/>
              <a:t>ans</a:t>
            </a:r>
            <a:r>
              <a:rPr lang="en-GB" b="1" dirty="0"/>
              <a:t>: 5</a:t>
            </a:r>
          </a:p>
          <a:p>
            <a:endParaRPr lang="en-GB" b="1" dirty="0"/>
          </a:p>
          <a:p>
            <a:r>
              <a:rPr lang="en-GB" b="1" dirty="0"/>
              <a:t>Can you list the 5 principles?</a:t>
            </a:r>
          </a:p>
          <a:p>
            <a:endParaRPr lang="en-GB" b="1" dirty="0"/>
          </a:p>
          <a:p>
            <a:r>
              <a:rPr lang="en-GB" b="1" dirty="0"/>
              <a:t>Transparency, confidentiality, voluntary, do no harm and impartial</a:t>
            </a:r>
          </a:p>
          <a:p>
            <a:endParaRPr lang="en-GB" b="1" dirty="0"/>
          </a:p>
          <a:p>
            <a:r>
              <a:rPr lang="en-GB" b="1" dirty="0"/>
              <a:t>Transparency </a:t>
            </a:r>
            <a:r>
              <a:rPr lang="en-GB" dirty="0"/>
              <a:t>– Purpose of your research should be clearly explained to your participants and also how you will conduct your primary research ( e.g. questionnaire, focus group etc) together with the intended use of the data. Always good to provide an information sheet</a:t>
            </a:r>
          </a:p>
          <a:p>
            <a:endParaRPr lang="en-GB" dirty="0"/>
          </a:p>
          <a:p>
            <a:r>
              <a:rPr lang="en-GB" b="1" dirty="0"/>
              <a:t>Confidentiality</a:t>
            </a:r>
            <a:r>
              <a:rPr lang="en-GB" dirty="0"/>
              <a:t> – you must respect confidentiality and anonymity of your participants. If you aren’t you may be in breach of Data Protection law or putting people at risk.</a:t>
            </a:r>
          </a:p>
          <a:p>
            <a:endParaRPr lang="en-GB" dirty="0"/>
          </a:p>
          <a:p>
            <a:r>
              <a:rPr lang="en-GB" b="1" dirty="0"/>
              <a:t>Voluntary </a:t>
            </a:r>
            <a:r>
              <a:rPr lang="en-GB" dirty="0"/>
              <a:t>– participants must not be coerced to become part of your research and should be free to withdraw at anytime</a:t>
            </a:r>
          </a:p>
          <a:p>
            <a:endParaRPr lang="en-GB" dirty="0"/>
          </a:p>
          <a:p>
            <a:r>
              <a:rPr lang="en-GB" b="1" dirty="0"/>
              <a:t>Do no harm </a:t>
            </a:r>
            <a:r>
              <a:rPr lang="en-GB" dirty="0"/>
              <a:t>– Your research should not put any participant in any danger or risk of harm, neither should you.</a:t>
            </a:r>
          </a:p>
          <a:p>
            <a:endParaRPr lang="en-GB" dirty="0"/>
          </a:p>
          <a:p>
            <a:r>
              <a:rPr lang="en-GB" b="1" dirty="0"/>
              <a:t>Impartiality</a:t>
            </a:r>
            <a:r>
              <a:rPr lang="en-GB" dirty="0"/>
              <a:t> – if you are connected to the research participants in any way ( </a:t>
            </a:r>
            <a:r>
              <a:rPr lang="en-GB" dirty="0" err="1"/>
              <a:t>e,g</a:t>
            </a:r>
            <a:r>
              <a:rPr lang="en-GB" dirty="0"/>
              <a:t>, fellow students or relatives)  or it could be perceived that you may be biased you need to declare your relationship.</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NB - </a:t>
            </a:r>
            <a:r>
              <a:rPr lang="en-GB" b="1" dirty="0"/>
              <a:t>What ethical considerations do you think you will have? And how will you overcome them?</a:t>
            </a:r>
          </a:p>
          <a:p>
            <a:r>
              <a:rPr lang="en-GB" dirty="0"/>
              <a:t> - </a:t>
            </a:r>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26047987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Taking each in turn, lets recap on what they mean</a:t>
            </a:r>
          </a:p>
          <a:p>
            <a:endParaRPr lang="en-GB" dirty="0"/>
          </a:p>
          <a:p>
            <a:r>
              <a:rPr lang="en-GB" dirty="0"/>
              <a:t>TRANSPARENCY - Purpose of your research should be clearly explained to your participants and also how you will conduct your primary research (e.g. interviews, focus groups etc) together with the intended use of the data </a:t>
            </a:r>
          </a:p>
          <a:p>
            <a:r>
              <a:rPr lang="en-GB" dirty="0"/>
              <a:t>(provide an Information sheet)</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CONFIDETIALITY - </a:t>
            </a:r>
            <a:r>
              <a:rPr lang="en-GB" i="1" dirty="0"/>
              <a:t>You must respect confidentiality and anonymity of your participants at al stages of your research and beyond – if not may be a breach of Data Protection or putting people at risk not only of violence but could impact on their employment, position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Participants must be assured of their anonymity if they take part in your research. This means that any representation of data whether in aggregated forms ( e.g. mean value , </a:t>
            </a:r>
            <a:r>
              <a:rPr lang="en-GB" i="1" dirty="0" err="1"/>
              <a:t>statsitics</a:t>
            </a:r>
            <a:r>
              <a:rPr lang="en-GB" i="1" dirty="0"/>
              <a:t>) or as qualitative material obtained via focus groups/questionnaires is protected in any printed format.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Its good practice that at the time of the sharing of information/data, participants are asked for their consent to use any direct quotes from them</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3669573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VOLUNTARY</a:t>
            </a:r>
            <a:r>
              <a:rPr lang="en-GB" dirty="0"/>
              <a:t> - Participants must not be coerced to become part of your research and should be free to </a:t>
            </a:r>
            <a:r>
              <a:rPr lang="en-GB" u="sng" dirty="0"/>
              <a:t>withdraw at anytime </a:t>
            </a:r>
            <a:r>
              <a:rPr lang="en-GB" u="none" dirty="0"/>
              <a:t>– even before they start answering questions, mid way through the questionnaire/interview or even at its conclusion.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u="none" dirty="0"/>
              <a:t>What if some one has taken part in your focus group/interview/survey and a few days down the line they contact you and say they no longer want their information used – what should you do?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u="none"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u="none" dirty="0"/>
              <a:t>DO NO HARM </a:t>
            </a:r>
            <a:r>
              <a:rPr lang="en-GB" u="none" dirty="0"/>
              <a:t>- </a:t>
            </a:r>
            <a:r>
              <a:rPr lang="en-GB" dirty="0"/>
              <a:t>Your research should not put any participant in any danger or risk of harm ( physical, emotional, psychological) including yourself.</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Therefore the health &amp; safety of your participants and yourself should be a priority at all times.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Once approval has been granted any changes to your research activity must be referred back for a decision regarding ethics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u="none" dirty="0"/>
              <a:t>Don’t forget that you should not pose any reputational risk of harm to the University as well – think back to the ethics form – that was one of the areas highlighted on the form under risk,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u="sng"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38250716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do you think research ethics are important?</a:t>
            </a:r>
          </a:p>
          <a:p>
            <a:endParaRPr lang="en-GB" dirty="0"/>
          </a:p>
          <a:p>
            <a:r>
              <a:rPr lang="en-GB" dirty="0">
                <a:cs typeface="Calibri"/>
              </a:rPr>
              <a:t>Open to class</a:t>
            </a:r>
          </a:p>
          <a:p>
            <a:endParaRPr lang="en-GB" dirty="0"/>
          </a:p>
          <a:p>
            <a:pPr marL="228600" indent="-228600">
              <a:buAutoNum type="arabicPeriod"/>
            </a:pPr>
            <a:r>
              <a:rPr lang="en-GB" dirty="0"/>
              <a:t>Ethics have consequences – you, your participants and the University – could loose your degree, someone could get harmed, loose their job, legal proceedings etc</a:t>
            </a:r>
          </a:p>
          <a:p>
            <a:pPr marL="228600" indent="-228600">
              <a:buAutoNum type="arabicPeriod"/>
            </a:pPr>
            <a:r>
              <a:rPr lang="en-GB" dirty="0"/>
              <a:t>Ethics as decisions – your decisions around your research should be based on academic research ethics and not what you as an individual believes is ethical as they may be different.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t>Ethics prevent you making errors whilst seeking knowledge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t>Builds trust – think of wider research around products etc and accountability within society</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GB" dirty="0"/>
          </a:p>
          <a:p>
            <a:pPr marL="228600" indent="-228600">
              <a:buAutoNum type="arabicPeriod"/>
            </a:pPr>
            <a:endParaRPr lang="en-GB" dirty="0"/>
          </a:p>
          <a:p>
            <a:pPr marL="228600" indent="-228600">
              <a:buAutoNum type="arabicPeriod"/>
            </a:pP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2450508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 number of key issues may arise throughout the research process as a whole, which should be at the back of your mind and </a:t>
            </a:r>
            <a:r>
              <a:rPr lang="en-US" err="1">
                <a:ea typeface="Calibri"/>
                <a:cs typeface="Calibri"/>
              </a:rPr>
              <a:t>regularily</a:t>
            </a:r>
            <a:r>
              <a:rPr lang="en-US">
                <a:ea typeface="Calibri"/>
                <a:cs typeface="Calibri"/>
              </a:rPr>
              <a:t> reviewed</a:t>
            </a:r>
            <a:endParaRPr lang="en-US" dirty="0">
              <a:ea typeface="Calibri"/>
              <a:cs typeface="Calibri"/>
            </a:endParaRPr>
          </a:p>
          <a:p>
            <a:r>
              <a:rPr lang="en-US">
                <a:ea typeface="Calibri"/>
                <a:cs typeface="Calibri"/>
              </a:rPr>
              <a:t>1.privacy of your participants</a:t>
            </a:r>
          </a:p>
          <a:p>
            <a:r>
              <a:rPr lang="en-US" dirty="0">
                <a:ea typeface="Calibri"/>
                <a:cs typeface="Calibri"/>
              </a:rPr>
              <a:t>2. voluntary nature of your participants and their right to withdraw  partially or completely at anytime  from the process</a:t>
            </a:r>
          </a:p>
          <a:p>
            <a:r>
              <a:rPr lang="en-US" dirty="0">
                <a:ea typeface="Calibri"/>
                <a:cs typeface="Calibri"/>
              </a:rPr>
              <a:t>3. consent and possible deception of participants make sure that your participants are told honestly and openly what the research </a:t>
            </a:r>
            <a:r>
              <a:rPr lang="en-US" dirty="0" err="1">
                <a:ea typeface="Calibri"/>
                <a:cs typeface="Calibri"/>
              </a:rPr>
              <a:t>si</a:t>
            </a:r>
            <a:r>
              <a:rPr lang="en-US" dirty="0">
                <a:ea typeface="Calibri"/>
                <a:cs typeface="Calibri"/>
              </a:rPr>
              <a:t> about, what will happen to the information they will provide, the fact that they may be quoted, that </a:t>
            </a:r>
            <a:r>
              <a:rPr lang="en-US" dirty="0" err="1">
                <a:ea typeface="Calibri"/>
                <a:cs typeface="Calibri"/>
              </a:rPr>
              <a:t>ist</a:t>
            </a:r>
            <a:r>
              <a:rPr lang="en-US" dirty="0">
                <a:ea typeface="Calibri"/>
                <a:cs typeface="Calibri"/>
              </a:rPr>
              <a:t> not part of their job role so they are not obliged and you cannot coerce them into taking part.</a:t>
            </a:r>
          </a:p>
          <a:p>
            <a:r>
              <a:rPr lang="en-US" dirty="0">
                <a:ea typeface="Calibri"/>
                <a:cs typeface="Calibri"/>
              </a:rPr>
              <a:t>4. maintaining confidentiality throughout of any </a:t>
            </a:r>
            <a:r>
              <a:rPr lang="en-US" dirty="0" err="1">
                <a:ea typeface="Calibri"/>
                <a:cs typeface="Calibri"/>
              </a:rPr>
              <a:t>identites</a:t>
            </a:r>
            <a:r>
              <a:rPr lang="en-US" dirty="0">
                <a:ea typeface="Calibri"/>
                <a:cs typeface="Calibri"/>
              </a:rPr>
              <a:t> or data provided and maintaining </a:t>
            </a:r>
            <a:r>
              <a:rPr lang="en-US" dirty="0" err="1">
                <a:ea typeface="Calibri"/>
                <a:cs typeface="Calibri"/>
              </a:rPr>
              <a:t>anonimity</a:t>
            </a:r>
            <a:r>
              <a:rPr lang="en-US" dirty="0">
                <a:ea typeface="Calibri"/>
                <a:cs typeface="Calibri"/>
              </a:rPr>
              <a:t> when writing up  - bear in mind participants positions, roles/ranks can they be identified if they are in a small group/elite group?</a:t>
            </a:r>
          </a:p>
          <a:p>
            <a:r>
              <a:rPr lang="en-US" dirty="0">
                <a:ea typeface="Calibri"/>
                <a:cs typeface="Calibri"/>
              </a:rPr>
              <a:t>5.be mindful of the reactions of participants to the way in which you seek to collect data – including embarrassment, stress, discomfort, pain, trauma, harm and how you will mitigate this and what support will be provided</a:t>
            </a:r>
          </a:p>
          <a:p>
            <a:r>
              <a:rPr lang="en-US" dirty="0">
                <a:ea typeface="Calibri"/>
                <a:cs typeface="Calibri"/>
              </a:rPr>
              <a:t>6. the effect on your participants in relation to the way that you use, </a:t>
            </a:r>
            <a:r>
              <a:rPr lang="en-US" dirty="0" err="1">
                <a:ea typeface="Calibri"/>
                <a:cs typeface="Calibri"/>
              </a:rPr>
              <a:t>analyse</a:t>
            </a:r>
            <a:r>
              <a:rPr lang="en-US" dirty="0">
                <a:ea typeface="Calibri"/>
                <a:cs typeface="Calibri"/>
              </a:rPr>
              <a:t> and report </a:t>
            </a:r>
            <a:r>
              <a:rPr lang="en-US" dirty="0" err="1">
                <a:ea typeface="Calibri"/>
                <a:cs typeface="Calibri"/>
              </a:rPr>
              <a:t>upom</a:t>
            </a:r>
            <a:r>
              <a:rPr lang="en-US" dirty="0">
                <a:ea typeface="Calibri"/>
                <a:cs typeface="Calibri"/>
              </a:rPr>
              <a:t> your data in particular the avoidance of embarrassment, stress, discomfort, pain, trauma</a:t>
            </a:r>
          </a:p>
          <a:p>
            <a:r>
              <a:rPr lang="en-US" dirty="0">
                <a:ea typeface="Calibri"/>
                <a:cs typeface="Calibri"/>
              </a:rPr>
              <a:t>7. Finally – your </a:t>
            </a:r>
            <a:r>
              <a:rPr lang="en-US" dirty="0" err="1">
                <a:ea typeface="Calibri"/>
                <a:cs typeface="Calibri"/>
              </a:rPr>
              <a:t>behaviour</a:t>
            </a:r>
            <a:r>
              <a:rPr lang="en-US" dirty="0">
                <a:ea typeface="Calibri"/>
                <a:cs typeface="Calibri"/>
              </a:rPr>
              <a:t> and objectivity as a researcher – be mindful of your language, tone of voice, body language, presentation, your rank/role, your biases </a:t>
            </a:r>
            <a:r>
              <a:rPr lang="en-US" dirty="0" err="1">
                <a:ea typeface="Calibri"/>
                <a:cs typeface="Calibri"/>
              </a:rPr>
              <a:t>etc</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30645954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are the main stages within your dissertation process where ethical issues may need to be reviewed or new ones appear?</a:t>
            </a:r>
          </a:p>
          <a:p>
            <a:endParaRPr lang="en-GB" dirty="0"/>
          </a:p>
          <a:p>
            <a:endParaRPr lang="en-GB" dirty="0">
              <a:cs typeface="Calibri" panose="020F0502020204030204"/>
            </a:endParaRPr>
          </a:p>
          <a:p>
            <a:r>
              <a:rPr lang="en-GB" dirty="0">
                <a:cs typeface="Calibri" panose="020F0502020204030204"/>
              </a:rPr>
              <a:t>Recommended reading – Saunders, Lewis &amp; Thornhill</a:t>
            </a:r>
          </a:p>
          <a:p>
            <a:r>
              <a:rPr lang="en-GB" dirty="0">
                <a:cs typeface="Calibri" panose="020F0502020204030204"/>
              </a:rPr>
              <a:t>                                             Chapter on Ethical Issues at specific stages</a:t>
            </a:r>
          </a:p>
          <a:p>
            <a:endParaRPr lang="en-GB" dirty="0">
              <a:cs typeface="Calibri" panose="020F0502020204030204"/>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7585746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codes have provided the basis for ethical research practices in academic research involving humans.</a:t>
            </a:r>
          </a:p>
          <a:p>
            <a:endParaRPr lang="en-GB" dirty="0"/>
          </a:p>
          <a:p>
            <a:r>
              <a:rPr lang="en-GB" dirty="0"/>
              <a:t>Ethical approval may also relate to non-human research activity as well – some of which requires Home Office approval such as  any research involving animals.</a:t>
            </a:r>
          </a:p>
          <a:p>
            <a:r>
              <a:rPr lang="en-GB" dirty="0"/>
              <a:t>Thankfully all yours do not!</a:t>
            </a:r>
          </a:p>
          <a:p>
            <a:endParaRPr lang="en-GB" dirty="0"/>
          </a:p>
          <a:p>
            <a:r>
              <a:rPr lang="en-GB" dirty="0"/>
              <a:t>Data protection is  also an ethical issue in the UK and DPA covers procedures that must be adopted regarding the storage of personal information and retention. Again check out the University’s DP Policy.</a:t>
            </a:r>
          </a:p>
          <a:p>
            <a:endParaRPr lang="en-GB" dirty="0"/>
          </a:p>
          <a:p>
            <a:r>
              <a:rPr lang="en-GB" b="0" i="0" dirty="0">
                <a:solidFill>
                  <a:srgbClr val="4C4C4C"/>
                </a:solidFill>
                <a:effectLst/>
                <a:latin typeface="Open Sans" panose="020B0606030504020204" pitchFamily="34" charset="0"/>
              </a:rPr>
              <a:t>Most societies also have legal rules that govern </a:t>
            </a:r>
            <a:r>
              <a:rPr lang="en-GB" b="0" i="0" dirty="0" err="1">
                <a:solidFill>
                  <a:srgbClr val="4C4C4C"/>
                </a:solidFill>
                <a:effectLst/>
                <a:latin typeface="Open Sans" panose="020B0606030504020204" pitchFamily="34" charset="0"/>
              </a:rPr>
              <a:t>behavior</a:t>
            </a:r>
            <a:r>
              <a:rPr lang="en-GB" b="0" i="0" dirty="0">
                <a:solidFill>
                  <a:srgbClr val="4C4C4C"/>
                </a:solidFill>
                <a:effectLst/>
                <a:latin typeface="Open Sans" panose="020B0606030504020204" pitchFamily="34" charset="0"/>
              </a:rPr>
              <a:t>, but ethical norms tend to be broader and more informal than laws. Although most societies use laws to enforce widely accepted moral standards and ethical and legal rules use similar concepts, ethics and law are not the same. An action may be legal but unethical or illegal but ethical</a:t>
            </a:r>
          </a:p>
          <a:p>
            <a:r>
              <a:rPr lang="en-GB" b="0" i="0" dirty="0">
                <a:solidFill>
                  <a:srgbClr val="4C4C4C"/>
                </a:solidFill>
                <a:effectLst/>
                <a:latin typeface="Open Sans" panose="020B0606030504020204" pitchFamily="34" charset="0"/>
              </a:rPr>
              <a:t>(</a:t>
            </a:r>
            <a:r>
              <a:rPr lang="en-GB" b="0" i="0" dirty="0" err="1">
                <a:solidFill>
                  <a:srgbClr val="4C4C4C"/>
                </a:solidFill>
                <a:effectLst/>
                <a:latin typeface="Open Sans" panose="020B0606030504020204" pitchFamily="34" charset="0"/>
              </a:rPr>
              <a:t>Resnik,D</a:t>
            </a:r>
            <a:r>
              <a:rPr lang="en-GB" b="0" i="0" dirty="0">
                <a:solidFill>
                  <a:srgbClr val="4C4C4C"/>
                </a:solidFill>
                <a:effectLst/>
                <a:latin typeface="Open Sans" panose="020B0606030504020204" pitchFamily="34" charset="0"/>
              </a:rPr>
              <a:t>. 2020  - https://www.niehs.nih.gov/research/resources/bioethics/whatis/index.cfm )</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33526298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https://www.myassignmentservices.com/blog/why-are-ethics-important-in-research</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11118421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These 'principles' are in addition to the core 5 , but play just as important a role</a:t>
            </a:r>
            <a:endParaRPr lang="en-GB" dirty="0"/>
          </a:p>
          <a:p>
            <a:endParaRPr lang="en-GB" dirty="0"/>
          </a:p>
          <a:p>
            <a:r>
              <a:rPr lang="en-GB" dirty="0"/>
              <a:t>Honesty &amp; integrity – report upon their research honestly – including methodology, data, analysis and findings</a:t>
            </a:r>
            <a:endParaRPr lang="en-GB" dirty="0">
              <a:cs typeface="Calibri"/>
            </a:endParaRPr>
          </a:p>
          <a:p>
            <a:r>
              <a:rPr lang="en-GB" dirty="0"/>
              <a:t>Don’t make anything up and don’t plagiarise any one else’s work and not mislead anyone</a:t>
            </a:r>
          </a:p>
          <a:p>
            <a:endParaRPr lang="en-GB" dirty="0"/>
          </a:p>
          <a:p>
            <a:r>
              <a:rPr lang="en-GB" dirty="0"/>
              <a:t>Objectivity – avoid bias in any aspect of the research – choice of participants, design, results and interpretation of results</a:t>
            </a:r>
          </a:p>
          <a:p>
            <a:r>
              <a:rPr lang="en-GB" dirty="0"/>
              <a:t>Disclose any personal interest that may influence your research and its findings</a:t>
            </a:r>
          </a:p>
          <a:p>
            <a:endParaRPr lang="en-GB" dirty="0"/>
          </a:p>
          <a:p>
            <a:r>
              <a:rPr lang="en-GB" dirty="0"/>
              <a:t>Careful and open – take care when conducting research to avoid unnecessary mistakes. Review your work often and critically analyse your results before submitting them for its credibility and keep records that can be produced if requested</a:t>
            </a:r>
          </a:p>
          <a:p>
            <a:endParaRPr lang="en-GB" dirty="0"/>
          </a:p>
          <a:p>
            <a:r>
              <a:rPr lang="en-GB" dirty="0"/>
              <a:t>Intellectual property – reference other people work and avoid plagiarism. Always seek permission to use any unpublished work/documents/results. Be </a:t>
            </a:r>
            <a:r>
              <a:rPr lang="en-GB" dirty="0" err="1"/>
              <a:t>awre</a:t>
            </a:r>
            <a:r>
              <a:rPr lang="en-GB" dirty="0"/>
              <a:t> of copyrights and patents . If in doubt – REFERNCE</a:t>
            </a:r>
          </a:p>
          <a:p>
            <a:endParaRPr lang="en-GB" dirty="0"/>
          </a:p>
          <a:p>
            <a:r>
              <a:rPr lang="en-GB" dirty="0"/>
              <a:t>Legality – be aware of any rules or regulations or legislation that may govern your </a:t>
            </a:r>
            <a:r>
              <a:rPr lang="en-GB" dirty="0" err="1"/>
              <a:t>eserach</a:t>
            </a: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3371649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Some important points – top tips!</a:t>
            </a:r>
          </a:p>
          <a:p>
            <a:endParaRPr lang="en-US" dirty="0">
              <a:cs typeface="Calibri"/>
            </a:endParaRPr>
          </a:p>
          <a:p>
            <a:r>
              <a:rPr lang="en-US" dirty="0">
                <a:cs typeface="Calibri"/>
              </a:rPr>
              <a:t>ANY concerns in relation to your research methods ( interviews/focus groups/participants </a:t>
            </a:r>
            <a:r>
              <a:rPr lang="en-US" dirty="0" err="1">
                <a:cs typeface="Calibri"/>
              </a:rPr>
              <a:t>etc</a:t>
            </a:r>
            <a:r>
              <a:rPr lang="en-US" dirty="0">
                <a:cs typeface="Calibri"/>
              </a:rPr>
              <a:t>) highlight them early on as failing to address will have an impact on your research. Worst case scenario results in you failing to achieve a pass.</a:t>
            </a:r>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24790209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08/01/2025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08/01/2025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08/01/2025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08/01/2025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08/01/2025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08/01/2025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08/01/2025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08/01/2025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08/01/2025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08/01/2025</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10.tmp"/></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6954415" y="2028598"/>
            <a:ext cx="4826768" cy="2954219"/>
          </a:xfrm>
        </p:spPr>
        <p:txBody>
          <a:bodyPr>
            <a:normAutofit fontScale="90000"/>
          </a:bodyPr>
          <a:lstStyle/>
          <a:p>
            <a:br>
              <a:rPr lang="en-GB" b="1" dirty="0">
                <a:solidFill>
                  <a:schemeClr val="bg1"/>
                </a:solidFill>
              </a:rPr>
            </a:br>
            <a:r>
              <a:rPr lang="en-GB" sz="3600" b="1" dirty="0">
                <a:solidFill>
                  <a:srgbClr val="002060"/>
                </a:solidFill>
              </a:rPr>
              <a:t>MSc </a:t>
            </a:r>
            <a:br>
              <a:rPr lang="en-GB" sz="3600" b="1" dirty="0">
                <a:solidFill>
                  <a:srgbClr val="002060"/>
                </a:solidFill>
              </a:rPr>
            </a:br>
            <a:r>
              <a:rPr lang="en-GB" sz="3600" b="1" dirty="0">
                <a:solidFill>
                  <a:srgbClr val="002060"/>
                </a:solidFill>
              </a:rPr>
              <a:t>Policing (Operational &amp; Strategic Leadership)</a:t>
            </a:r>
            <a:br>
              <a:rPr lang="en-GB" sz="3600" b="1" dirty="0">
                <a:solidFill>
                  <a:srgbClr val="002060"/>
                </a:solidFill>
              </a:rPr>
            </a:br>
            <a:br>
              <a:rPr lang="en-GB" sz="3600" b="1" dirty="0">
                <a:solidFill>
                  <a:srgbClr val="002060"/>
                </a:solidFill>
              </a:rPr>
            </a:br>
            <a:r>
              <a:rPr lang="en-GB" sz="3600" b="1" i="1" dirty="0">
                <a:solidFill>
                  <a:srgbClr val="002060"/>
                </a:solidFill>
              </a:rPr>
              <a:t>Lesson: Research Ethics</a:t>
            </a:r>
            <a:br>
              <a:rPr lang="en-GB" b="1" dirty="0">
                <a:solidFill>
                  <a:schemeClr val="bg1"/>
                </a:solidFill>
              </a:rPr>
            </a:br>
            <a:br>
              <a:rPr lang="en-GB" b="1" dirty="0">
                <a:solidFill>
                  <a:schemeClr val="bg1"/>
                </a:solidFill>
              </a:rPr>
            </a:br>
            <a:endParaRPr lang="en-GB" b="1" dirty="0">
              <a:solidFill>
                <a:schemeClr val="bg1"/>
              </a:solidFill>
            </a:endParaRPr>
          </a:p>
        </p:txBody>
      </p:sp>
      <p:sp>
        <p:nvSpPr>
          <p:cNvPr id="2" name="TextBox 1">
            <a:extLst>
              <a:ext uri="{FF2B5EF4-FFF2-40B4-BE49-F238E27FC236}">
                <a16:creationId xmlns:a16="http://schemas.microsoft.com/office/drawing/2014/main" id="{D471C5F7-4842-6758-51A1-976140EA1062}"/>
              </a:ext>
            </a:extLst>
          </p:cNvPr>
          <p:cNvSpPr txBox="1"/>
          <p:nvPr/>
        </p:nvSpPr>
        <p:spPr>
          <a:xfrm>
            <a:off x="1061162" y="2164438"/>
            <a:ext cx="5263438" cy="2339102"/>
          </a:xfrm>
          <a:prstGeom prst="rect">
            <a:avLst/>
          </a:prstGeom>
          <a:noFill/>
        </p:spPr>
        <p:txBody>
          <a:bodyPr wrap="square" rtlCol="0">
            <a:spAutoFit/>
          </a:bodyPr>
          <a:lstStyle/>
          <a:p>
            <a:pPr algn="ctr"/>
            <a:r>
              <a:rPr lang="en-GB" sz="3200" b="1" dirty="0">
                <a:solidFill>
                  <a:schemeClr val="bg1"/>
                </a:solidFill>
              </a:rPr>
              <a:t>MSc </a:t>
            </a:r>
            <a:r>
              <a:rPr lang="en-GB" sz="3200" b="1" dirty="0" err="1">
                <a:solidFill>
                  <a:schemeClr val="bg1"/>
                </a:solidFill>
              </a:rPr>
              <a:t>Plismona</a:t>
            </a:r>
            <a:r>
              <a:rPr lang="en-GB" sz="3200" b="1" dirty="0">
                <a:solidFill>
                  <a:schemeClr val="bg1"/>
                </a:solidFill>
              </a:rPr>
              <a:t> (</a:t>
            </a:r>
            <a:r>
              <a:rPr lang="en-GB" sz="3200" b="1" dirty="0" err="1">
                <a:solidFill>
                  <a:schemeClr val="bg1"/>
                </a:solidFill>
              </a:rPr>
              <a:t>Arweinydd</a:t>
            </a:r>
            <a:r>
              <a:rPr lang="en-GB" sz="3200" b="1" dirty="0">
                <a:solidFill>
                  <a:schemeClr val="bg1"/>
                </a:solidFill>
              </a:rPr>
              <a:t> </a:t>
            </a:r>
            <a:r>
              <a:rPr lang="en-GB" sz="3200" b="1" dirty="0" err="1">
                <a:solidFill>
                  <a:schemeClr val="bg1"/>
                </a:solidFill>
              </a:rPr>
              <a:t>Weithredol</a:t>
            </a:r>
            <a:r>
              <a:rPr lang="en-GB" sz="3200" b="1" dirty="0">
                <a:solidFill>
                  <a:schemeClr val="bg1"/>
                </a:solidFill>
              </a:rPr>
              <a:t> a </a:t>
            </a:r>
            <a:r>
              <a:rPr lang="en-GB" sz="3200" b="1" dirty="0" err="1">
                <a:solidFill>
                  <a:schemeClr val="bg1"/>
                </a:solidFill>
              </a:rPr>
              <a:t>Strategol</a:t>
            </a:r>
            <a:r>
              <a:rPr lang="en-GB" sz="3200" b="1" dirty="0">
                <a:solidFill>
                  <a:schemeClr val="bg1"/>
                </a:solidFill>
              </a:rPr>
              <a:t>)</a:t>
            </a:r>
          </a:p>
          <a:p>
            <a:pPr algn="ctr"/>
            <a:endParaRPr lang="en-GB" sz="3200" b="1" dirty="0">
              <a:solidFill>
                <a:schemeClr val="bg1"/>
              </a:solidFill>
            </a:endParaRPr>
          </a:p>
          <a:p>
            <a:pPr algn="ctr"/>
            <a:r>
              <a:rPr lang="en-GB" sz="3200" b="1" i="1" dirty="0" err="1">
                <a:solidFill>
                  <a:schemeClr val="bg1"/>
                </a:solidFill>
              </a:rPr>
              <a:t>Gwers</a:t>
            </a:r>
            <a:r>
              <a:rPr lang="en-GB" sz="3200" b="1" i="1" dirty="0">
                <a:solidFill>
                  <a:schemeClr val="bg1"/>
                </a:solidFill>
              </a:rPr>
              <a:t>: </a:t>
            </a:r>
            <a:r>
              <a:rPr lang="en-GB" sz="3200" b="1" i="1" dirty="0" err="1">
                <a:solidFill>
                  <a:schemeClr val="bg1"/>
                </a:solidFill>
              </a:rPr>
              <a:t>Moeseg</a:t>
            </a:r>
            <a:r>
              <a:rPr lang="en-GB" sz="3200" b="1" i="1" dirty="0">
                <a:solidFill>
                  <a:schemeClr val="bg1"/>
                </a:solidFill>
              </a:rPr>
              <a:t> </a:t>
            </a:r>
            <a:r>
              <a:rPr lang="en-GB" sz="3200" b="1" i="1" dirty="0" err="1">
                <a:solidFill>
                  <a:schemeClr val="bg1"/>
                </a:solidFill>
              </a:rPr>
              <a:t>Ymchwil</a:t>
            </a:r>
            <a:endParaRPr lang="en-GB" sz="3200" b="1" i="1" dirty="0">
              <a:solidFill>
                <a:schemeClr val="bg1"/>
              </a:solidFill>
            </a:endParaRPr>
          </a:p>
          <a:p>
            <a:endParaRPr lang="en-GB" b="1" dirty="0"/>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a:solidFill>
                  <a:schemeClr val="bg1"/>
                </a:solidFill>
              </a:rPr>
              <a:t>Lesson Outcomes</a:t>
            </a:r>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p:txBody>
          <a:bodyPr vert="horz" lIns="91440" tIns="45720" rIns="91440" bIns="45720" rtlCol="0" anchor="t">
            <a:normAutofit/>
          </a:bodyPr>
          <a:lstStyle/>
          <a:p>
            <a:r>
              <a:rPr lang="en-GB" dirty="0"/>
              <a:t>Recap :</a:t>
            </a:r>
          </a:p>
          <a:p>
            <a:pPr lvl="1" indent="-342900">
              <a:buFont typeface="Courier New" panose="02070309020205020404" pitchFamily="49" charset="0"/>
              <a:buChar char="o"/>
            </a:pPr>
            <a:r>
              <a:rPr lang="en-GB" dirty="0"/>
              <a:t>‘what are ethics ?</a:t>
            </a:r>
          </a:p>
          <a:p>
            <a:pPr lvl="1" indent="-342900">
              <a:buFont typeface="Courier New" panose="02070309020205020404" pitchFamily="49" charset="0"/>
              <a:buChar char="o"/>
            </a:pPr>
            <a:r>
              <a:rPr lang="en-GB" dirty="0"/>
              <a:t>‘what are research ethics ?</a:t>
            </a:r>
          </a:p>
          <a:p>
            <a:r>
              <a:rPr lang="en-GB" dirty="0"/>
              <a:t>List the core principles of Research Ethics</a:t>
            </a:r>
          </a:p>
          <a:p>
            <a:r>
              <a:rPr lang="en-GB" dirty="0"/>
              <a:t>Awareness of ethical considerations at each stage of the dissertation process</a:t>
            </a:r>
          </a:p>
        </p:txBody>
      </p:sp>
      <p:pic>
        <p:nvPicPr>
          <p:cNvPr id="4" name="Content Placeholder 3">
            <a:extLst>
              <a:ext uri="{FF2B5EF4-FFF2-40B4-BE49-F238E27FC236}">
                <a16:creationId xmlns:a16="http://schemas.microsoft.com/office/drawing/2014/main" id="{19105710-64B2-37AB-4A99-CAD052A837CA}"/>
              </a:ext>
            </a:extLst>
          </p:cNvPr>
          <p:cNvPicPr>
            <a:picLocks noGrp="1" noChangeAspect="1"/>
          </p:cNvPicPr>
          <p:nvPr>
            <p:ph sz="half" idx="2"/>
          </p:nvPr>
        </p:nvPicPr>
        <p:blipFill>
          <a:blip r:embed="rId2"/>
          <a:stretch>
            <a:fillRect/>
          </a:stretch>
        </p:blipFill>
        <p:spPr>
          <a:xfrm>
            <a:off x="6771861" y="1886676"/>
            <a:ext cx="4479235" cy="3240659"/>
          </a:xfrm>
          <a:prstGeom prst="rect">
            <a:avLst/>
          </a:prstGeom>
        </p:spPr>
      </p:pic>
    </p:spTree>
    <p:extLst>
      <p:ext uri="{BB962C8B-B14F-4D97-AF65-F5344CB8AC3E}">
        <p14:creationId xmlns:p14="http://schemas.microsoft.com/office/powerpoint/2010/main" val="2511280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F535A-2C2D-4604-B5FC-82983DB8EB53}"/>
              </a:ext>
            </a:extLst>
          </p:cNvPr>
          <p:cNvSpPr>
            <a:spLocks noGrp="1"/>
          </p:cNvSpPr>
          <p:nvPr>
            <p:ph type="title"/>
          </p:nvPr>
        </p:nvSpPr>
        <p:spPr>
          <a:solidFill>
            <a:srgbClr val="002060"/>
          </a:solidFill>
        </p:spPr>
        <p:txBody>
          <a:bodyPr/>
          <a:lstStyle/>
          <a:p>
            <a:r>
              <a:rPr lang="en-GB" dirty="0">
                <a:solidFill>
                  <a:schemeClr val="bg1"/>
                </a:solidFill>
              </a:rPr>
              <a:t>What is ‘ethics’? </a:t>
            </a:r>
            <a:endParaRPr lang="en-GB" sz="3600" dirty="0">
              <a:solidFill>
                <a:schemeClr val="bg1"/>
              </a:solidFill>
            </a:endParaRPr>
          </a:p>
        </p:txBody>
      </p:sp>
      <p:sp>
        <p:nvSpPr>
          <p:cNvPr id="5" name="Content Placeholder 4">
            <a:extLst>
              <a:ext uri="{FF2B5EF4-FFF2-40B4-BE49-F238E27FC236}">
                <a16:creationId xmlns:a16="http://schemas.microsoft.com/office/drawing/2014/main" id="{E98195FD-5CBB-8F14-E7E0-8C1E98E2228B}"/>
              </a:ext>
            </a:extLst>
          </p:cNvPr>
          <p:cNvSpPr>
            <a:spLocks noGrp="1"/>
          </p:cNvSpPr>
          <p:nvPr>
            <p:ph sz="half" idx="1"/>
          </p:nvPr>
        </p:nvSpPr>
        <p:spPr/>
        <p:txBody>
          <a:bodyPr/>
          <a:lstStyle/>
          <a:p>
            <a:pPr marL="0" indent="0">
              <a:buNone/>
            </a:pPr>
            <a:endParaRPr lang="en-GB" dirty="0"/>
          </a:p>
          <a:p>
            <a:pPr marL="0" indent="0">
              <a:buNone/>
            </a:pPr>
            <a:r>
              <a:rPr lang="en-GB" sz="3600" dirty="0"/>
              <a:t>Ethics is a  ________    of</a:t>
            </a:r>
          </a:p>
          <a:p>
            <a:pPr marL="0" indent="0">
              <a:buNone/>
            </a:pPr>
            <a:r>
              <a:rPr lang="en-GB" sz="3600" dirty="0"/>
              <a:t> ________ on how we ought to lead our _______ </a:t>
            </a:r>
          </a:p>
        </p:txBody>
      </p:sp>
      <p:pic>
        <p:nvPicPr>
          <p:cNvPr id="4" name="Content Placeholder 3">
            <a:extLst>
              <a:ext uri="{FF2B5EF4-FFF2-40B4-BE49-F238E27FC236}">
                <a16:creationId xmlns:a16="http://schemas.microsoft.com/office/drawing/2014/main" id="{DC633E6B-B049-32E8-C488-5FC1927459EB}"/>
              </a:ext>
            </a:extLst>
          </p:cNvPr>
          <p:cNvPicPr>
            <a:picLocks noGrp="1" noChangeAspect="1"/>
          </p:cNvPicPr>
          <p:nvPr>
            <p:ph sz="half" idx="2"/>
          </p:nvPr>
        </p:nvPicPr>
        <p:blipFill>
          <a:blip r:embed="rId3"/>
          <a:stretch>
            <a:fillRect/>
          </a:stretch>
        </p:blipFill>
        <p:spPr>
          <a:xfrm>
            <a:off x="6338956" y="3212322"/>
            <a:ext cx="5452905" cy="2335316"/>
          </a:xfrm>
          <a:prstGeom prst="rect">
            <a:avLst/>
          </a:prstGeom>
        </p:spPr>
      </p:pic>
      <p:sp>
        <p:nvSpPr>
          <p:cNvPr id="6" name="Rectangle 5">
            <a:extLst>
              <a:ext uri="{FF2B5EF4-FFF2-40B4-BE49-F238E27FC236}">
                <a16:creationId xmlns:a16="http://schemas.microsoft.com/office/drawing/2014/main" id="{B12D48D6-AFD4-05A7-194C-496C3A05E94E}"/>
              </a:ext>
            </a:extLst>
          </p:cNvPr>
          <p:cNvSpPr/>
          <p:nvPr/>
        </p:nvSpPr>
        <p:spPr>
          <a:xfrm>
            <a:off x="2970696" y="1985057"/>
            <a:ext cx="1325217" cy="531933"/>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code</a:t>
            </a:r>
          </a:p>
        </p:txBody>
      </p:sp>
      <p:sp>
        <p:nvSpPr>
          <p:cNvPr id="7" name="Rectangle 6">
            <a:extLst>
              <a:ext uri="{FF2B5EF4-FFF2-40B4-BE49-F238E27FC236}">
                <a16:creationId xmlns:a16="http://schemas.microsoft.com/office/drawing/2014/main" id="{C0F6A9C9-CB17-C280-988F-31643ED398D7}"/>
              </a:ext>
            </a:extLst>
          </p:cNvPr>
          <p:cNvSpPr/>
          <p:nvPr/>
        </p:nvSpPr>
        <p:spPr>
          <a:xfrm>
            <a:off x="954156" y="2715395"/>
            <a:ext cx="1232452" cy="59765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conduct</a:t>
            </a:r>
          </a:p>
        </p:txBody>
      </p:sp>
      <p:sp>
        <p:nvSpPr>
          <p:cNvPr id="8" name="Rectangle 7">
            <a:extLst>
              <a:ext uri="{FF2B5EF4-FFF2-40B4-BE49-F238E27FC236}">
                <a16:creationId xmlns:a16="http://schemas.microsoft.com/office/drawing/2014/main" id="{42B9F70C-E74A-88E5-B108-ABB483B29A3E}"/>
              </a:ext>
            </a:extLst>
          </p:cNvPr>
          <p:cNvSpPr/>
          <p:nvPr/>
        </p:nvSpPr>
        <p:spPr>
          <a:xfrm>
            <a:off x="4401929" y="3313045"/>
            <a:ext cx="1325217" cy="59765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lives</a:t>
            </a:r>
          </a:p>
        </p:txBody>
      </p:sp>
    </p:spTree>
    <p:extLst>
      <p:ext uri="{BB962C8B-B14F-4D97-AF65-F5344CB8AC3E}">
        <p14:creationId xmlns:p14="http://schemas.microsoft.com/office/powerpoint/2010/main" val="2612822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9F4CD-67A5-A153-6FC1-38189EE0F162}"/>
              </a:ext>
            </a:extLst>
          </p:cNvPr>
          <p:cNvSpPr>
            <a:spLocks noGrp="1"/>
          </p:cNvSpPr>
          <p:nvPr>
            <p:ph type="title"/>
          </p:nvPr>
        </p:nvSpPr>
        <p:spPr>
          <a:solidFill>
            <a:srgbClr val="002060"/>
          </a:solidFill>
        </p:spPr>
        <p:txBody>
          <a:bodyPr/>
          <a:lstStyle/>
          <a:p>
            <a:r>
              <a:rPr lang="en-GB" dirty="0">
                <a:solidFill>
                  <a:schemeClr val="bg1"/>
                </a:solidFill>
              </a:rPr>
              <a:t>Ethics</a:t>
            </a:r>
          </a:p>
        </p:txBody>
      </p:sp>
      <p:sp>
        <p:nvSpPr>
          <p:cNvPr id="3" name="Content Placeholder 2">
            <a:extLst>
              <a:ext uri="{FF2B5EF4-FFF2-40B4-BE49-F238E27FC236}">
                <a16:creationId xmlns:a16="http://schemas.microsoft.com/office/drawing/2014/main" id="{69FBB3EB-5519-E272-B226-A710E43E66CA}"/>
              </a:ext>
            </a:extLst>
          </p:cNvPr>
          <p:cNvSpPr>
            <a:spLocks noGrp="1"/>
          </p:cNvSpPr>
          <p:nvPr>
            <p:ph sz="half" idx="1"/>
          </p:nvPr>
        </p:nvSpPr>
        <p:spPr/>
        <p:txBody>
          <a:bodyPr/>
          <a:lstStyle/>
          <a:p>
            <a:pPr marL="0" indent="0">
              <a:buNone/>
            </a:pPr>
            <a:endParaRPr lang="en-GB" dirty="0"/>
          </a:p>
          <a:p>
            <a:pPr marL="0" indent="0">
              <a:buNone/>
            </a:pPr>
            <a:r>
              <a:rPr lang="en-GB" sz="3200" dirty="0"/>
              <a:t>Ethics are written in</a:t>
            </a:r>
            <a:r>
              <a:rPr lang="en-GB" dirty="0"/>
              <a:t>___________</a:t>
            </a:r>
          </a:p>
          <a:p>
            <a:pPr marL="0" indent="0">
              <a:buNone/>
            </a:pPr>
            <a:endParaRPr lang="en-GB" dirty="0"/>
          </a:p>
          <a:p>
            <a:pPr marL="0" indent="0">
              <a:buNone/>
            </a:pPr>
            <a:r>
              <a:rPr lang="en-GB" sz="3200" dirty="0"/>
              <a:t>And unwritten in our philosophical and _________ beliefs – it appears in our</a:t>
            </a:r>
          </a:p>
          <a:p>
            <a:pPr marL="0" indent="0">
              <a:buNone/>
            </a:pPr>
            <a:r>
              <a:rPr lang="en-GB" sz="3200" dirty="0"/>
              <a:t>everyday </a:t>
            </a:r>
            <a:r>
              <a:rPr lang="en-GB" dirty="0"/>
              <a:t>_________</a:t>
            </a:r>
          </a:p>
        </p:txBody>
      </p:sp>
      <p:pic>
        <p:nvPicPr>
          <p:cNvPr id="8" name="Content Placeholder 7">
            <a:extLst>
              <a:ext uri="{FF2B5EF4-FFF2-40B4-BE49-F238E27FC236}">
                <a16:creationId xmlns:a16="http://schemas.microsoft.com/office/drawing/2014/main" id="{DD0E317C-D151-5E31-6FE8-F7D0F7953114}"/>
              </a:ext>
            </a:extLst>
          </p:cNvPr>
          <p:cNvPicPr>
            <a:picLocks noGrp="1" noChangeAspect="1"/>
          </p:cNvPicPr>
          <p:nvPr>
            <p:ph sz="half" idx="2"/>
          </p:nvPr>
        </p:nvPicPr>
        <p:blipFill>
          <a:blip r:embed="rId3"/>
          <a:stretch>
            <a:fillRect/>
          </a:stretch>
        </p:blipFill>
        <p:spPr>
          <a:xfrm>
            <a:off x="6632574" y="2345635"/>
            <a:ext cx="5188855" cy="2211284"/>
          </a:xfrm>
          <a:prstGeom prst="rect">
            <a:avLst/>
          </a:prstGeom>
        </p:spPr>
      </p:pic>
      <p:sp>
        <p:nvSpPr>
          <p:cNvPr id="5" name="Rectangle 4">
            <a:extLst>
              <a:ext uri="{FF2B5EF4-FFF2-40B4-BE49-F238E27FC236}">
                <a16:creationId xmlns:a16="http://schemas.microsoft.com/office/drawing/2014/main" id="{30061E39-AB96-8BDA-88A1-A1BCA1027B7D}"/>
              </a:ext>
            </a:extLst>
          </p:cNvPr>
          <p:cNvSpPr/>
          <p:nvPr/>
        </p:nvSpPr>
        <p:spPr>
          <a:xfrm>
            <a:off x="4008783" y="1908348"/>
            <a:ext cx="1391478" cy="689113"/>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Laws</a:t>
            </a:r>
          </a:p>
        </p:txBody>
      </p:sp>
      <p:sp>
        <p:nvSpPr>
          <p:cNvPr id="6" name="Rectangle 5">
            <a:extLst>
              <a:ext uri="{FF2B5EF4-FFF2-40B4-BE49-F238E27FC236}">
                <a16:creationId xmlns:a16="http://schemas.microsoft.com/office/drawing/2014/main" id="{D3954572-9E70-B2DB-7180-DF2605EC7712}"/>
              </a:ext>
            </a:extLst>
          </p:cNvPr>
          <p:cNvSpPr/>
          <p:nvPr/>
        </p:nvSpPr>
        <p:spPr>
          <a:xfrm>
            <a:off x="4008783" y="3655842"/>
            <a:ext cx="1391478" cy="604698"/>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social</a:t>
            </a:r>
          </a:p>
        </p:txBody>
      </p:sp>
      <p:sp>
        <p:nvSpPr>
          <p:cNvPr id="7" name="Rectangle 6">
            <a:extLst>
              <a:ext uri="{FF2B5EF4-FFF2-40B4-BE49-F238E27FC236}">
                <a16:creationId xmlns:a16="http://schemas.microsoft.com/office/drawing/2014/main" id="{B052BD60-185F-D650-8627-912556C2929F}"/>
              </a:ext>
            </a:extLst>
          </p:cNvPr>
          <p:cNvSpPr/>
          <p:nvPr/>
        </p:nvSpPr>
        <p:spPr>
          <a:xfrm>
            <a:off x="2438400" y="4711146"/>
            <a:ext cx="1391478" cy="689113"/>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behaviour</a:t>
            </a:r>
          </a:p>
        </p:txBody>
      </p:sp>
    </p:spTree>
    <p:extLst>
      <p:ext uri="{BB962C8B-B14F-4D97-AF65-F5344CB8AC3E}">
        <p14:creationId xmlns:p14="http://schemas.microsoft.com/office/powerpoint/2010/main" val="4249413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297A3-41CC-AC91-1563-11F2B463C308}"/>
              </a:ext>
            </a:extLst>
          </p:cNvPr>
          <p:cNvSpPr>
            <a:spLocks noGrp="1"/>
          </p:cNvSpPr>
          <p:nvPr>
            <p:ph type="title"/>
          </p:nvPr>
        </p:nvSpPr>
        <p:spPr>
          <a:solidFill>
            <a:srgbClr val="002060"/>
          </a:solidFill>
        </p:spPr>
        <p:txBody>
          <a:bodyPr/>
          <a:lstStyle/>
          <a:p>
            <a:r>
              <a:rPr lang="en-GB" dirty="0">
                <a:solidFill>
                  <a:schemeClr val="bg1"/>
                </a:solidFill>
              </a:rPr>
              <a:t>What is ‘Research Ethics’?</a:t>
            </a:r>
          </a:p>
        </p:txBody>
      </p:sp>
      <p:sp>
        <p:nvSpPr>
          <p:cNvPr id="3" name="Content Placeholder 2">
            <a:extLst>
              <a:ext uri="{FF2B5EF4-FFF2-40B4-BE49-F238E27FC236}">
                <a16:creationId xmlns:a16="http://schemas.microsoft.com/office/drawing/2014/main" id="{8B83DC13-1AB5-7C9E-D221-0E2EC7BDBAD3}"/>
              </a:ext>
            </a:extLst>
          </p:cNvPr>
          <p:cNvSpPr>
            <a:spLocks noGrp="1"/>
          </p:cNvSpPr>
          <p:nvPr>
            <p:ph idx="1"/>
          </p:nvPr>
        </p:nvSpPr>
        <p:spPr/>
        <p:txBody>
          <a:bodyPr/>
          <a:lstStyle/>
          <a:p>
            <a:pPr marL="0" indent="0" algn="ctr">
              <a:buNone/>
            </a:pPr>
            <a:r>
              <a:rPr lang="en-GB" dirty="0"/>
              <a:t>‘ </a:t>
            </a:r>
          </a:p>
          <a:p>
            <a:pPr marL="0" indent="0" algn="ctr">
              <a:buNone/>
            </a:pPr>
            <a:r>
              <a:rPr lang="en-GB" sz="4000" dirty="0"/>
              <a:t>Application of a code of conduct when_________ participants are the __________ of ____________ research’ </a:t>
            </a:r>
            <a:r>
              <a:rPr lang="en-GB" sz="1400" dirty="0"/>
              <a:t>(Biggam, 2015,p.73)</a:t>
            </a:r>
          </a:p>
        </p:txBody>
      </p:sp>
      <p:sp>
        <p:nvSpPr>
          <p:cNvPr id="4" name="Rectangle 3">
            <a:extLst>
              <a:ext uri="{FF2B5EF4-FFF2-40B4-BE49-F238E27FC236}">
                <a16:creationId xmlns:a16="http://schemas.microsoft.com/office/drawing/2014/main" id="{6D3B91F9-FA38-F4A6-4A4A-EFC14CBC06EC}"/>
              </a:ext>
            </a:extLst>
          </p:cNvPr>
          <p:cNvSpPr/>
          <p:nvPr/>
        </p:nvSpPr>
        <p:spPr>
          <a:xfrm>
            <a:off x="9641304" y="2085474"/>
            <a:ext cx="1604211" cy="64168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human</a:t>
            </a:r>
          </a:p>
        </p:txBody>
      </p:sp>
      <p:sp>
        <p:nvSpPr>
          <p:cNvPr id="5" name="Rectangle 4">
            <a:extLst>
              <a:ext uri="{FF2B5EF4-FFF2-40B4-BE49-F238E27FC236}">
                <a16:creationId xmlns:a16="http://schemas.microsoft.com/office/drawing/2014/main" id="{A4D2F2D6-5011-A0DF-7169-B5F5C1DBB58F}"/>
              </a:ext>
            </a:extLst>
          </p:cNvPr>
          <p:cNvSpPr/>
          <p:nvPr/>
        </p:nvSpPr>
        <p:spPr>
          <a:xfrm>
            <a:off x="5855367" y="2787316"/>
            <a:ext cx="1395663" cy="64168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focus</a:t>
            </a:r>
          </a:p>
        </p:txBody>
      </p:sp>
      <p:sp>
        <p:nvSpPr>
          <p:cNvPr id="6" name="Rectangle 5">
            <a:extLst>
              <a:ext uri="{FF2B5EF4-FFF2-40B4-BE49-F238E27FC236}">
                <a16:creationId xmlns:a16="http://schemas.microsoft.com/office/drawing/2014/main" id="{351D8AE3-AF7D-D597-A4C6-7650A7610026}"/>
              </a:ext>
            </a:extLst>
          </p:cNvPr>
          <p:cNvSpPr/>
          <p:nvPr/>
        </p:nvSpPr>
        <p:spPr>
          <a:xfrm>
            <a:off x="8967536" y="2863516"/>
            <a:ext cx="1604210" cy="64168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empirical</a:t>
            </a:r>
          </a:p>
        </p:txBody>
      </p:sp>
      <p:pic>
        <p:nvPicPr>
          <p:cNvPr id="7" name="Picture 6">
            <a:extLst>
              <a:ext uri="{FF2B5EF4-FFF2-40B4-BE49-F238E27FC236}">
                <a16:creationId xmlns:a16="http://schemas.microsoft.com/office/drawing/2014/main" id="{2B25196F-F197-4ACE-DF7C-523365907974}"/>
              </a:ext>
            </a:extLst>
          </p:cNvPr>
          <p:cNvPicPr>
            <a:picLocks noChangeAspect="1"/>
          </p:cNvPicPr>
          <p:nvPr/>
        </p:nvPicPr>
        <p:blipFill>
          <a:blip r:embed="rId3"/>
          <a:stretch>
            <a:fillRect/>
          </a:stretch>
        </p:blipFill>
        <p:spPr>
          <a:xfrm>
            <a:off x="3838575" y="4333874"/>
            <a:ext cx="4514850" cy="1000125"/>
          </a:xfrm>
          <a:prstGeom prst="rect">
            <a:avLst/>
          </a:prstGeom>
        </p:spPr>
      </p:pic>
    </p:spTree>
    <p:extLst>
      <p:ext uri="{BB962C8B-B14F-4D97-AF65-F5344CB8AC3E}">
        <p14:creationId xmlns:p14="http://schemas.microsoft.com/office/powerpoint/2010/main" val="3870077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1B9E8-509A-4A06-8284-644950E6FE5B}"/>
              </a:ext>
            </a:extLst>
          </p:cNvPr>
          <p:cNvSpPr>
            <a:spLocks noGrp="1"/>
          </p:cNvSpPr>
          <p:nvPr>
            <p:ph type="title"/>
          </p:nvPr>
        </p:nvSpPr>
        <p:spPr>
          <a:solidFill>
            <a:srgbClr val="002060"/>
          </a:solidFill>
        </p:spPr>
        <p:txBody>
          <a:bodyPr/>
          <a:lstStyle/>
          <a:p>
            <a:r>
              <a:rPr lang="en-GB" dirty="0">
                <a:solidFill>
                  <a:schemeClr val="bg1"/>
                </a:solidFill>
              </a:rPr>
              <a:t>Research Ethics – Core Principles</a:t>
            </a:r>
          </a:p>
        </p:txBody>
      </p:sp>
      <p:graphicFrame>
        <p:nvGraphicFramePr>
          <p:cNvPr id="4" name="Content Placeholder 3">
            <a:extLst>
              <a:ext uri="{FF2B5EF4-FFF2-40B4-BE49-F238E27FC236}">
                <a16:creationId xmlns:a16="http://schemas.microsoft.com/office/drawing/2014/main" id="{45B99E02-F833-4615-99E5-60B7F4EC2FE3}"/>
              </a:ext>
            </a:extLst>
          </p:cNvPr>
          <p:cNvGraphicFramePr>
            <a:graphicFrameLocks noGrp="1"/>
          </p:cNvGraphicFramePr>
          <p:nvPr>
            <p:ph idx="1"/>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04700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3A80B-A44E-F942-3D80-97CED8A56DCE}"/>
              </a:ext>
            </a:extLst>
          </p:cNvPr>
          <p:cNvSpPr>
            <a:spLocks noGrp="1"/>
          </p:cNvSpPr>
          <p:nvPr>
            <p:ph type="title"/>
          </p:nvPr>
        </p:nvSpPr>
        <p:spPr>
          <a:solidFill>
            <a:srgbClr val="002060"/>
          </a:solidFill>
        </p:spPr>
        <p:txBody>
          <a:bodyPr/>
          <a:lstStyle/>
          <a:p>
            <a:r>
              <a:rPr lang="en-GB" dirty="0">
                <a:solidFill>
                  <a:schemeClr val="bg1"/>
                </a:solidFill>
              </a:rPr>
              <a:t>Research Ethics – Core Principles</a:t>
            </a:r>
          </a:p>
        </p:txBody>
      </p:sp>
      <p:sp>
        <p:nvSpPr>
          <p:cNvPr id="8" name="Content Placeholder 7">
            <a:extLst>
              <a:ext uri="{FF2B5EF4-FFF2-40B4-BE49-F238E27FC236}">
                <a16:creationId xmlns:a16="http://schemas.microsoft.com/office/drawing/2014/main" id="{F4767777-6355-66C4-F655-79DDEEB49C3D}"/>
              </a:ext>
            </a:extLst>
          </p:cNvPr>
          <p:cNvSpPr>
            <a:spLocks noGrp="1"/>
          </p:cNvSpPr>
          <p:nvPr>
            <p:ph sz="half" idx="1"/>
          </p:nvPr>
        </p:nvSpPr>
        <p:spPr>
          <a:ln>
            <a:solidFill>
              <a:srgbClr val="7030A0"/>
            </a:solidFill>
          </a:ln>
        </p:spPr>
        <p:txBody>
          <a:bodyPr>
            <a:normAutofit fontScale="92500" lnSpcReduction="10000"/>
          </a:bodyPr>
          <a:lstStyle/>
          <a:p>
            <a:endParaRPr lang="en-GB" dirty="0"/>
          </a:p>
          <a:p>
            <a:endParaRPr lang="en-GB" dirty="0"/>
          </a:p>
          <a:p>
            <a:endParaRPr lang="en-GB" dirty="0"/>
          </a:p>
          <a:p>
            <a:r>
              <a:rPr lang="en-GB" dirty="0"/>
              <a:t>Purpose of your research should be clearly explained to your participants and also how you will conduct your primary research together with the intended use of the data </a:t>
            </a:r>
          </a:p>
          <a:p>
            <a:r>
              <a:rPr lang="en-GB" dirty="0"/>
              <a:t>(provide an Information sheet)</a:t>
            </a:r>
          </a:p>
          <a:p>
            <a:endParaRPr lang="en-GB" dirty="0"/>
          </a:p>
          <a:p>
            <a:endParaRPr lang="en-GB" dirty="0"/>
          </a:p>
        </p:txBody>
      </p:sp>
      <p:sp>
        <p:nvSpPr>
          <p:cNvPr id="9" name="Content Placeholder 8">
            <a:extLst>
              <a:ext uri="{FF2B5EF4-FFF2-40B4-BE49-F238E27FC236}">
                <a16:creationId xmlns:a16="http://schemas.microsoft.com/office/drawing/2014/main" id="{68492717-4F1F-D39F-1229-68EA6DB837AC}"/>
              </a:ext>
            </a:extLst>
          </p:cNvPr>
          <p:cNvSpPr>
            <a:spLocks noGrp="1"/>
          </p:cNvSpPr>
          <p:nvPr>
            <p:ph sz="half" idx="2"/>
          </p:nvPr>
        </p:nvSpPr>
        <p:spPr/>
        <p:txBody>
          <a:bodyPr>
            <a:normAutofit fontScale="92500" lnSpcReduction="10000"/>
          </a:bodyPr>
          <a:lstStyle/>
          <a:p>
            <a:endParaRPr lang="en-GB" dirty="0"/>
          </a:p>
          <a:p>
            <a:endParaRPr lang="en-GB" dirty="0"/>
          </a:p>
          <a:p>
            <a:endParaRPr lang="en-GB" dirty="0"/>
          </a:p>
          <a:p>
            <a:r>
              <a:rPr lang="en-GB" i="1" dirty="0"/>
              <a:t>You must respect confidentiality and anonymity of your participants – if not may be a breach of Data Protection or put people at risk</a:t>
            </a:r>
          </a:p>
        </p:txBody>
      </p:sp>
      <p:sp>
        <p:nvSpPr>
          <p:cNvPr id="10" name="Rectangle 9">
            <a:extLst>
              <a:ext uri="{FF2B5EF4-FFF2-40B4-BE49-F238E27FC236}">
                <a16:creationId xmlns:a16="http://schemas.microsoft.com/office/drawing/2014/main" id="{A2E59718-B856-0ACD-C4DC-25229D842611}"/>
              </a:ext>
            </a:extLst>
          </p:cNvPr>
          <p:cNvSpPr/>
          <p:nvPr/>
        </p:nvSpPr>
        <p:spPr>
          <a:xfrm>
            <a:off x="2197768" y="1892968"/>
            <a:ext cx="2069432" cy="914400"/>
          </a:xfrm>
          <a:prstGeom prst="rect">
            <a:avLst/>
          </a:prstGeom>
          <a:solidFill>
            <a:srgbClr val="7030A0"/>
          </a:solidFill>
          <a:ln>
            <a:solidFill>
              <a:srgbClr val="7030A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Transparency</a:t>
            </a:r>
          </a:p>
        </p:txBody>
      </p:sp>
      <p:sp>
        <p:nvSpPr>
          <p:cNvPr id="11" name="Rectangle 10">
            <a:extLst>
              <a:ext uri="{FF2B5EF4-FFF2-40B4-BE49-F238E27FC236}">
                <a16:creationId xmlns:a16="http://schemas.microsoft.com/office/drawing/2014/main" id="{615E0DC1-D403-B208-6B58-6D7303142358}"/>
              </a:ext>
            </a:extLst>
          </p:cNvPr>
          <p:cNvSpPr/>
          <p:nvPr/>
        </p:nvSpPr>
        <p:spPr>
          <a:xfrm>
            <a:off x="7780422" y="1892968"/>
            <a:ext cx="1941094" cy="914400"/>
          </a:xfrm>
          <a:prstGeom prst="rect">
            <a:avLst/>
          </a:prstGeom>
          <a:solidFill>
            <a:schemeClr val="accent4">
              <a:lumMod val="50000"/>
            </a:schemeClr>
          </a:solidFill>
          <a:ln>
            <a:solidFill>
              <a:schemeClr val="accent4">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Confidentiality</a:t>
            </a:r>
          </a:p>
        </p:txBody>
      </p:sp>
    </p:spTree>
    <p:extLst>
      <p:ext uri="{BB962C8B-B14F-4D97-AF65-F5344CB8AC3E}">
        <p14:creationId xmlns:p14="http://schemas.microsoft.com/office/powerpoint/2010/main" val="2695026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bg/>
                                          </p:spTgt>
                                        </p:tgtEl>
                                        <p:attrNameLst>
                                          <p:attrName>style.visibility</p:attrName>
                                        </p:attrNameLst>
                                      </p:cBhvr>
                                      <p:to>
                                        <p:strVal val="visible"/>
                                      </p:to>
                                    </p:set>
                                    <p:animEffect transition="in" filter="fade">
                                      <p:cBhvr>
                                        <p:cTn id="14" dur="1000"/>
                                        <p:tgtEl>
                                          <p:spTgt spid="8">
                                            <p:bg/>
                                          </p:spTgt>
                                        </p:tgtEl>
                                      </p:cBhvr>
                                    </p:animEffect>
                                    <p:anim calcmode="lin" valueType="num">
                                      <p:cBhvr>
                                        <p:cTn id="15" dur="1000" fill="hold"/>
                                        <p:tgtEl>
                                          <p:spTgt spid="8">
                                            <p:bg/>
                                          </p:spTgt>
                                        </p:tgtEl>
                                        <p:attrNameLst>
                                          <p:attrName>ppt_x</p:attrName>
                                        </p:attrNameLst>
                                      </p:cBhvr>
                                      <p:tavLst>
                                        <p:tav tm="0">
                                          <p:val>
                                            <p:strVal val="#ppt_x"/>
                                          </p:val>
                                        </p:tav>
                                        <p:tav tm="100000">
                                          <p:val>
                                            <p:strVal val="#ppt_x"/>
                                          </p:val>
                                        </p:tav>
                                      </p:tavLst>
                                    </p:anim>
                                    <p:anim calcmode="lin" valueType="num">
                                      <p:cBhvr>
                                        <p:cTn id="16" dur="1000" fill="hold"/>
                                        <p:tgtEl>
                                          <p:spTgt spid="8">
                                            <p:bg/>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xEl>
                                              <p:pRg st="3" end="3"/>
                                            </p:txEl>
                                          </p:spTgt>
                                        </p:tgtEl>
                                        <p:attrNameLst>
                                          <p:attrName>style.visibility</p:attrName>
                                        </p:attrNameLst>
                                      </p:cBhvr>
                                      <p:to>
                                        <p:strVal val="visible"/>
                                      </p:to>
                                    </p:set>
                                    <p:animEffect transition="in" filter="fade">
                                      <p:cBhvr>
                                        <p:cTn id="21" dur="1000"/>
                                        <p:tgtEl>
                                          <p:spTgt spid="8">
                                            <p:txEl>
                                              <p:pRg st="3" end="3"/>
                                            </p:txEl>
                                          </p:spTgt>
                                        </p:tgtEl>
                                      </p:cBhvr>
                                    </p:animEffect>
                                    <p:anim calcmode="lin" valueType="num">
                                      <p:cBhvr>
                                        <p:cTn id="22"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xEl>
                                              <p:pRg st="4" end="4"/>
                                            </p:txEl>
                                          </p:spTgt>
                                        </p:tgtEl>
                                        <p:attrNameLst>
                                          <p:attrName>style.visibility</p:attrName>
                                        </p:attrNameLst>
                                      </p:cBhvr>
                                      <p:to>
                                        <p:strVal val="visible"/>
                                      </p:to>
                                    </p:set>
                                    <p:animEffect transition="in" filter="fade">
                                      <p:cBhvr>
                                        <p:cTn id="28" dur="1000"/>
                                        <p:tgtEl>
                                          <p:spTgt spid="8">
                                            <p:txEl>
                                              <p:pRg st="4" end="4"/>
                                            </p:txEl>
                                          </p:spTgt>
                                        </p:tgtEl>
                                      </p:cBhvr>
                                    </p:animEffect>
                                    <p:anim calcmode="lin" valueType="num">
                                      <p:cBhvr>
                                        <p:cTn id="29"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xEl>
                                              <p:pRg st="3" end="3"/>
                                            </p:txEl>
                                          </p:spTgt>
                                        </p:tgtEl>
                                        <p:attrNameLst>
                                          <p:attrName>style.visibility</p:attrName>
                                        </p:attrNameLst>
                                      </p:cBhvr>
                                      <p:to>
                                        <p:strVal val="visible"/>
                                      </p:to>
                                    </p:set>
                                    <p:animEffect transition="in" filter="fade">
                                      <p:cBhvr>
                                        <p:cTn id="42" dur="1000"/>
                                        <p:tgtEl>
                                          <p:spTgt spid="9">
                                            <p:txEl>
                                              <p:pRg st="3" end="3"/>
                                            </p:txEl>
                                          </p:spTgt>
                                        </p:tgtEl>
                                      </p:cBhvr>
                                    </p:animEffect>
                                    <p:anim calcmode="lin" valueType="num">
                                      <p:cBhvr>
                                        <p:cTn id="43"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9" grpId="0" build="p"/>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28C5F-7226-4546-3812-AB153301122E}"/>
              </a:ext>
            </a:extLst>
          </p:cNvPr>
          <p:cNvSpPr>
            <a:spLocks noGrp="1"/>
          </p:cNvSpPr>
          <p:nvPr>
            <p:ph type="title"/>
          </p:nvPr>
        </p:nvSpPr>
        <p:spPr>
          <a:solidFill>
            <a:srgbClr val="002060"/>
          </a:solidFill>
        </p:spPr>
        <p:txBody>
          <a:bodyPr/>
          <a:lstStyle/>
          <a:p>
            <a:r>
              <a:rPr lang="en-GB" dirty="0">
                <a:solidFill>
                  <a:schemeClr val="bg1"/>
                </a:solidFill>
              </a:rPr>
              <a:t>Research Ethics – core principles</a:t>
            </a:r>
          </a:p>
        </p:txBody>
      </p:sp>
      <p:sp>
        <p:nvSpPr>
          <p:cNvPr id="3" name="Content Placeholder 2">
            <a:extLst>
              <a:ext uri="{FF2B5EF4-FFF2-40B4-BE49-F238E27FC236}">
                <a16:creationId xmlns:a16="http://schemas.microsoft.com/office/drawing/2014/main" id="{BF13569C-F5EC-1CEC-27DC-CC148617D10B}"/>
              </a:ext>
            </a:extLst>
          </p:cNvPr>
          <p:cNvSpPr>
            <a:spLocks noGrp="1"/>
          </p:cNvSpPr>
          <p:nvPr>
            <p:ph sz="half" idx="1"/>
          </p:nvPr>
        </p:nvSpPr>
        <p:spPr/>
        <p:txBody>
          <a:bodyPr/>
          <a:lstStyle/>
          <a:p>
            <a:endParaRPr lang="en-GB" dirty="0"/>
          </a:p>
          <a:p>
            <a:endParaRPr lang="en-GB" dirty="0"/>
          </a:p>
          <a:p>
            <a:endParaRPr lang="en-GB" dirty="0"/>
          </a:p>
          <a:p>
            <a:r>
              <a:rPr lang="en-GB" dirty="0"/>
              <a:t>Participants must not be coerced to become part of your research and should be free to </a:t>
            </a:r>
            <a:r>
              <a:rPr lang="en-GB" u="sng" dirty="0"/>
              <a:t>withdraw at anytime</a:t>
            </a:r>
          </a:p>
        </p:txBody>
      </p:sp>
      <p:sp>
        <p:nvSpPr>
          <p:cNvPr id="4" name="Content Placeholder 3">
            <a:extLst>
              <a:ext uri="{FF2B5EF4-FFF2-40B4-BE49-F238E27FC236}">
                <a16:creationId xmlns:a16="http://schemas.microsoft.com/office/drawing/2014/main" id="{7A02B0EE-19AB-03C5-0394-61CB2F96DFAC}"/>
              </a:ext>
            </a:extLst>
          </p:cNvPr>
          <p:cNvSpPr>
            <a:spLocks noGrp="1"/>
          </p:cNvSpPr>
          <p:nvPr>
            <p:ph sz="half" idx="2"/>
          </p:nvPr>
        </p:nvSpPr>
        <p:spPr/>
        <p:txBody>
          <a:bodyPr/>
          <a:lstStyle/>
          <a:p>
            <a:endParaRPr lang="en-GB" dirty="0"/>
          </a:p>
          <a:p>
            <a:endParaRPr lang="en-GB" dirty="0"/>
          </a:p>
          <a:p>
            <a:endParaRPr lang="en-GB" dirty="0"/>
          </a:p>
          <a:p>
            <a:r>
              <a:rPr lang="en-GB" dirty="0"/>
              <a:t>Your research should not put any participant in any danger or risk of harm</a:t>
            </a:r>
          </a:p>
          <a:p>
            <a:r>
              <a:rPr lang="en-GB" dirty="0"/>
              <a:t>You should not put yourself at any risk of harm</a:t>
            </a:r>
          </a:p>
        </p:txBody>
      </p:sp>
      <p:sp>
        <p:nvSpPr>
          <p:cNvPr id="5" name="Rectangle 4">
            <a:extLst>
              <a:ext uri="{FF2B5EF4-FFF2-40B4-BE49-F238E27FC236}">
                <a16:creationId xmlns:a16="http://schemas.microsoft.com/office/drawing/2014/main" id="{FD97B7BA-227F-EEF6-B184-3500421DFFE7}"/>
              </a:ext>
            </a:extLst>
          </p:cNvPr>
          <p:cNvSpPr/>
          <p:nvPr/>
        </p:nvSpPr>
        <p:spPr>
          <a:xfrm>
            <a:off x="2291348" y="2005262"/>
            <a:ext cx="2021304" cy="914400"/>
          </a:xfrm>
          <a:prstGeom prst="rect">
            <a:avLst/>
          </a:prstGeom>
          <a:solidFill>
            <a:srgbClr val="002060"/>
          </a:solidFill>
          <a:ln>
            <a:solidFill>
              <a:srgbClr val="00206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Voluntary</a:t>
            </a:r>
          </a:p>
        </p:txBody>
      </p:sp>
      <p:sp>
        <p:nvSpPr>
          <p:cNvPr id="6" name="Rectangle 5">
            <a:extLst>
              <a:ext uri="{FF2B5EF4-FFF2-40B4-BE49-F238E27FC236}">
                <a16:creationId xmlns:a16="http://schemas.microsoft.com/office/drawing/2014/main" id="{24CDF997-18E8-16E4-7C51-0B66DD28C536}"/>
              </a:ext>
            </a:extLst>
          </p:cNvPr>
          <p:cNvSpPr/>
          <p:nvPr/>
        </p:nvSpPr>
        <p:spPr>
          <a:xfrm>
            <a:off x="7975600" y="2005262"/>
            <a:ext cx="1925052" cy="914400"/>
          </a:xfrm>
          <a:prstGeom prst="rect">
            <a:avLst/>
          </a:prstGeom>
          <a:solidFill>
            <a:schemeClr val="accent5">
              <a:lumMod val="75000"/>
            </a:schemeClr>
          </a:solidFill>
          <a:ln>
            <a:solidFill>
              <a:schemeClr val="accent5">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Do No Harm</a:t>
            </a:r>
          </a:p>
        </p:txBody>
      </p:sp>
    </p:spTree>
    <p:extLst>
      <p:ext uri="{BB962C8B-B14F-4D97-AF65-F5344CB8AC3E}">
        <p14:creationId xmlns:p14="http://schemas.microsoft.com/office/powerpoint/2010/main" val="4040976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11C91-6659-2442-8AA3-863FF81B6AFE}"/>
              </a:ext>
            </a:extLst>
          </p:cNvPr>
          <p:cNvSpPr>
            <a:spLocks noGrp="1"/>
          </p:cNvSpPr>
          <p:nvPr>
            <p:ph type="title"/>
          </p:nvPr>
        </p:nvSpPr>
        <p:spPr>
          <a:solidFill>
            <a:srgbClr val="002060"/>
          </a:solidFill>
        </p:spPr>
        <p:txBody>
          <a:bodyPr/>
          <a:lstStyle/>
          <a:p>
            <a:r>
              <a:rPr lang="en-GB" dirty="0">
                <a:solidFill>
                  <a:schemeClr val="bg1"/>
                </a:solidFill>
              </a:rPr>
              <a:t>Why are research ethics important?</a:t>
            </a:r>
          </a:p>
        </p:txBody>
      </p:sp>
      <p:pic>
        <p:nvPicPr>
          <p:cNvPr id="6" name="Content Placeholder 5">
            <a:extLst>
              <a:ext uri="{FF2B5EF4-FFF2-40B4-BE49-F238E27FC236}">
                <a16:creationId xmlns:a16="http://schemas.microsoft.com/office/drawing/2014/main" id="{2170A442-92AD-5E17-DCDC-B3A91A97D397}"/>
              </a:ext>
            </a:extLst>
          </p:cNvPr>
          <p:cNvPicPr>
            <a:picLocks noGrp="1" noChangeAspect="1"/>
          </p:cNvPicPr>
          <p:nvPr>
            <p:ph sz="half" idx="1"/>
          </p:nvPr>
        </p:nvPicPr>
        <p:blipFill>
          <a:blip r:embed="rId3"/>
          <a:stretch>
            <a:fillRect/>
          </a:stretch>
        </p:blipFill>
        <p:spPr>
          <a:xfrm>
            <a:off x="609600" y="1807536"/>
            <a:ext cx="5378321" cy="3579028"/>
          </a:xfrm>
          <a:prstGeom prst="rect">
            <a:avLst/>
          </a:prstGeom>
        </p:spPr>
      </p:pic>
      <p:sp>
        <p:nvSpPr>
          <p:cNvPr id="5" name="Content Placeholder 4">
            <a:extLst>
              <a:ext uri="{FF2B5EF4-FFF2-40B4-BE49-F238E27FC236}">
                <a16:creationId xmlns:a16="http://schemas.microsoft.com/office/drawing/2014/main" id="{3937640A-4D4F-2268-D31C-1A7881009011}"/>
              </a:ext>
            </a:extLst>
          </p:cNvPr>
          <p:cNvSpPr>
            <a:spLocks noGrp="1"/>
          </p:cNvSpPr>
          <p:nvPr>
            <p:ph sz="half" idx="2"/>
          </p:nvPr>
        </p:nvSpPr>
        <p:spPr/>
        <p:txBody>
          <a:bodyPr>
            <a:normAutofit lnSpcReduction="10000"/>
          </a:bodyPr>
          <a:lstStyle/>
          <a:p>
            <a:endParaRPr lang="en-GB" dirty="0"/>
          </a:p>
          <a:p>
            <a:r>
              <a:rPr lang="en-GB" dirty="0"/>
              <a:t>Ethics have consequences</a:t>
            </a:r>
          </a:p>
          <a:p>
            <a:r>
              <a:rPr lang="en-GB" dirty="0"/>
              <a:t>Ethics as a basis for decisions</a:t>
            </a:r>
          </a:p>
          <a:p>
            <a:r>
              <a:rPr lang="en-GB" dirty="0"/>
              <a:t>Ethics prevent you from making errors whilst seeking knowledge</a:t>
            </a:r>
          </a:p>
          <a:p>
            <a:r>
              <a:rPr lang="en-GB" dirty="0"/>
              <a:t>Reporting the validity of your research</a:t>
            </a:r>
          </a:p>
          <a:p>
            <a:r>
              <a:rPr lang="en-GB" dirty="0"/>
              <a:t>Trust and accountability</a:t>
            </a:r>
          </a:p>
          <a:p>
            <a:endParaRPr lang="en-GB" dirty="0"/>
          </a:p>
          <a:p>
            <a:endParaRPr lang="en-GB" dirty="0"/>
          </a:p>
        </p:txBody>
      </p:sp>
    </p:spTree>
    <p:extLst>
      <p:ext uri="{BB962C8B-B14F-4D97-AF65-F5344CB8AC3E}">
        <p14:creationId xmlns:p14="http://schemas.microsoft.com/office/powerpoint/2010/main" val="2555586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1000"/>
                                        <p:tgtEl>
                                          <p:spTgt spid="5">
                                            <p:txEl>
                                              <p:pRg st="4" end="4"/>
                                            </p:txEl>
                                          </p:spTgt>
                                        </p:tgtEl>
                                      </p:cBhvr>
                                    </p:animEffect>
                                    <p:anim calcmode="lin" valueType="num">
                                      <p:cBhvr>
                                        <p:cTn id="2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xEl>
                                              <p:pRg st="5" end="5"/>
                                            </p:txEl>
                                          </p:spTgt>
                                        </p:tgtEl>
                                        <p:attrNameLst>
                                          <p:attrName>style.visibility</p:attrName>
                                        </p:attrNameLst>
                                      </p:cBhvr>
                                      <p:to>
                                        <p:strVal val="visible"/>
                                      </p:to>
                                    </p:set>
                                    <p:animEffect transition="in" filter="fade">
                                      <p:cBhvr>
                                        <p:cTn id="35" dur="1000"/>
                                        <p:tgtEl>
                                          <p:spTgt spid="5">
                                            <p:txEl>
                                              <p:pRg st="5" end="5"/>
                                            </p:txEl>
                                          </p:spTgt>
                                        </p:tgtEl>
                                      </p:cBhvr>
                                    </p:animEffect>
                                    <p:anim calcmode="lin" valueType="num">
                                      <p:cBhvr>
                                        <p:cTn id="36"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8584D-AEB9-CE68-90FE-AF929EC2C69C}"/>
              </a:ext>
            </a:extLst>
          </p:cNvPr>
          <p:cNvSpPr>
            <a:spLocks noGrp="1"/>
          </p:cNvSpPr>
          <p:nvPr>
            <p:ph type="title"/>
          </p:nvPr>
        </p:nvSpPr>
        <p:spPr>
          <a:solidFill>
            <a:srgbClr val="002060"/>
          </a:solidFill>
        </p:spPr>
        <p:txBody>
          <a:bodyPr/>
          <a:lstStyle/>
          <a:p>
            <a:r>
              <a:rPr lang="en-US" dirty="0">
                <a:solidFill>
                  <a:srgbClr val="FFFFFF"/>
                </a:solidFill>
              </a:rPr>
              <a:t>General Ethical Issues</a:t>
            </a:r>
          </a:p>
        </p:txBody>
      </p:sp>
      <p:graphicFrame>
        <p:nvGraphicFramePr>
          <p:cNvPr id="4" name="Content Placeholder 3">
            <a:extLst>
              <a:ext uri="{FF2B5EF4-FFF2-40B4-BE49-F238E27FC236}">
                <a16:creationId xmlns:a16="http://schemas.microsoft.com/office/drawing/2014/main" id="{0C042242-ED98-1F39-8DEB-22A51139A3AB}"/>
              </a:ext>
            </a:extLst>
          </p:cNvPr>
          <p:cNvGraphicFramePr>
            <a:graphicFrameLocks noGrp="1"/>
          </p:cNvGraphicFramePr>
          <p:nvPr>
            <p:ph idx="1"/>
            <p:extLst>
              <p:ext uri="{D42A27DB-BD31-4B8C-83A1-F6EECF244321}">
                <p14:modId xmlns:p14="http://schemas.microsoft.com/office/powerpoint/2010/main" val="1944950383"/>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928448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48EAF-C3B6-8ED0-4889-050274E6F898}"/>
              </a:ext>
            </a:extLst>
          </p:cNvPr>
          <p:cNvSpPr>
            <a:spLocks noGrp="1"/>
          </p:cNvSpPr>
          <p:nvPr>
            <p:ph type="title"/>
          </p:nvPr>
        </p:nvSpPr>
        <p:spPr>
          <a:solidFill>
            <a:srgbClr val="002060"/>
          </a:solidFill>
        </p:spPr>
        <p:txBody>
          <a:bodyPr>
            <a:normAutofit/>
          </a:bodyPr>
          <a:lstStyle/>
          <a:p>
            <a:r>
              <a:rPr lang="en-GB" dirty="0">
                <a:solidFill>
                  <a:schemeClr val="bg1"/>
                </a:solidFill>
              </a:rPr>
              <a:t>Ethical issues at specific stages </a:t>
            </a:r>
          </a:p>
        </p:txBody>
      </p:sp>
      <p:graphicFrame>
        <p:nvGraphicFramePr>
          <p:cNvPr id="4" name="Content Placeholder 3">
            <a:extLst>
              <a:ext uri="{FF2B5EF4-FFF2-40B4-BE49-F238E27FC236}">
                <a16:creationId xmlns:a16="http://schemas.microsoft.com/office/drawing/2014/main" id="{39E26E2C-964B-2C54-6B5D-79E403C8C83F}"/>
              </a:ext>
            </a:extLst>
          </p:cNvPr>
          <p:cNvGraphicFramePr>
            <a:graphicFrameLocks noGrp="1"/>
          </p:cNvGraphicFramePr>
          <p:nvPr>
            <p:ph idx="1"/>
            <p:extLst>
              <p:ext uri="{D42A27DB-BD31-4B8C-83A1-F6EECF244321}">
                <p14:modId xmlns:p14="http://schemas.microsoft.com/office/powerpoint/2010/main" val="1589326933"/>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a:extLst>
              <a:ext uri="{FF2B5EF4-FFF2-40B4-BE49-F238E27FC236}">
                <a16:creationId xmlns:a16="http://schemas.microsoft.com/office/drawing/2014/main" id="{1346F8FF-0F41-639A-B9F4-B88A9E18F3A3}"/>
              </a:ext>
            </a:extLst>
          </p:cNvPr>
          <p:cNvSpPr/>
          <p:nvPr/>
        </p:nvSpPr>
        <p:spPr>
          <a:xfrm>
            <a:off x="786808" y="3195084"/>
            <a:ext cx="3338624" cy="3154362"/>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Read : Saunders, Lewis &amp; Thornhill. Research Methods for Business Students</a:t>
            </a:r>
          </a:p>
          <a:p>
            <a:pPr algn="ctr"/>
            <a:r>
              <a:rPr lang="en-GB" sz="2400" b="1" dirty="0">
                <a:solidFill>
                  <a:schemeClr val="tx1"/>
                </a:solidFill>
              </a:rPr>
              <a:t>Chapter: Ethical issues at specific stages</a:t>
            </a:r>
          </a:p>
        </p:txBody>
      </p:sp>
    </p:spTree>
    <p:extLst>
      <p:ext uri="{BB962C8B-B14F-4D97-AF65-F5344CB8AC3E}">
        <p14:creationId xmlns:p14="http://schemas.microsoft.com/office/powerpoint/2010/main" val="2333061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anim calcmode="lin" valueType="num">
                                      <p:cBhvr>
                                        <p:cTn id="15" dur="2000" fill="hold"/>
                                        <p:tgtEl>
                                          <p:spTgt spid="5"/>
                                        </p:tgtEl>
                                        <p:attrNameLst>
                                          <p:attrName>ppt_w</p:attrName>
                                        </p:attrNameLst>
                                      </p:cBhvr>
                                      <p:tavLst>
                                        <p:tav tm="0" fmla="#ppt_w*sin(2.5*pi*$)">
                                          <p:val>
                                            <p:fltVal val="0"/>
                                          </p:val>
                                        </p:tav>
                                        <p:tav tm="100000">
                                          <p:val>
                                            <p:fltVal val="1"/>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E33B7-B792-CB97-900C-1D1D39EC9F17}"/>
              </a:ext>
            </a:extLst>
          </p:cNvPr>
          <p:cNvSpPr>
            <a:spLocks noGrp="1"/>
          </p:cNvSpPr>
          <p:nvPr>
            <p:ph type="title"/>
          </p:nvPr>
        </p:nvSpPr>
        <p:spPr>
          <a:solidFill>
            <a:srgbClr val="002060"/>
          </a:solidFill>
        </p:spPr>
        <p:txBody>
          <a:bodyPr/>
          <a:lstStyle/>
          <a:p>
            <a:r>
              <a:rPr lang="en-GB" dirty="0">
                <a:solidFill>
                  <a:schemeClr val="bg1"/>
                </a:solidFill>
              </a:rPr>
              <a:t>Laws &amp; Codes of Research Practice</a:t>
            </a:r>
          </a:p>
        </p:txBody>
      </p:sp>
      <p:sp>
        <p:nvSpPr>
          <p:cNvPr id="3" name="Content Placeholder 2">
            <a:extLst>
              <a:ext uri="{FF2B5EF4-FFF2-40B4-BE49-F238E27FC236}">
                <a16:creationId xmlns:a16="http://schemas.microsoft.com/office/drawing/2014/main" id="{25C38834-F09F-E720-26B2-4433B0A373E4}"/>
              </a:ext>
            </a:extLst>
          </p:cNvPr>
          <p:cNvSpPr>
            <a:spLocks noGrp="1"/>
          </p:cNvSpPr>
          <p:nvPr>
            <p:ph sz="half" idx="1"/>
          </p:nvPr>
        </p:nvSpPr>
        <p:spPr/>
        <p:txBody>
          <a:bodyPr>
            <a:normAutofit fontScale="92500" lnSpcReduction="10000"/>
          </a:bodyPr>
          <a:lstStyle/>
          <a:p>
            <a:r>
              <a:rPr lang="en-GB" dirty="0"/>
              <a:t>Universal Declaration of Human Rights (1948)</a:t>
            </a:r>
          </a:p>
          <a:p>
            <a:r>
              <a:rPr lang="en-GB" dirty="0"/>
              <a:t>Nuremberg Code (1949)</a:t>
            </a:r>
          </a:p>
          <a:p>
            <a:endParaRPr lang="en-GB" dirty="0"/>
          </a:p>
          <a:p>
            <a:endParaRPr lang="en-GB" dirty="0"/>
          </a:p>
          <a:p>
            <a:endParaRPr lang="en-GB" dirty="0"/>
          </a:p>
          <a:p>
            <a:endParaRPr lang="en-GB" dirty="0"/>
          </a:p>
          <a:p>
            <a:pPr marL="0" indent="0">
              <a:buNone/>
            </a:pPr>
            <a:endParaRPr lang="en-GB" dirty="0"/>
          </a:p>
          <a:p>
            <a:r>
              <a:rPr lang="en-GB" dirty="0"/>
              <a:t>Data Protection</a:t>
            </a:r>
          </a:p>
        </p:txBody>
      </p:sp>
      <p:sp>
        <p:nvSpPr>
          <p:cNvPr id="4" name="Content Placeholder 3">
            <a:extLst>
              <a:ext uri="{FF2B5EF4-FFF2-40B4-BE49-F238E27FC236}">
                <a16:creationId xmlns:a16="http://schemas.microsoft.com/office/drawing/2014/main" id="{C37F56DD-12B9-6418-F8E3-4CA33495469D}"/>
              </a:ext>
            </a:extLst>
          </p:cNvPr>
          <p:cNvSpPr>
            <a:spLocks noGrp="1"/>
          </p:cNvSpPr>
          <p:nvPr>
            <p:ph sz="half" idx="2"/>
          </p:nvPr>
        </p:nvSpPr>
        <p:spPr/>
        <p:txBody>
          <a:bodyPr>
            <a:normAutofit fontScale="92500" lnSpcReduction="10000"/>
          </a:bodyPr>
          <a:lstStyle/>
          <a:p>
            <a:pPr marL="0" indent="0">
              <a:buNone/>
            </a:pPr>
            <a:r>
              <a:rPr lang="en-GB" dirty="0"/>
              <a:t>Ethics and Law are not the same.</a:t>
            </a:r>
          </a:p>
          <a:p>
            <a:pPr marL="0" indent="0">
              <a:buNone/>
            </a:pPr>
            <a:r>
              <a:rPr lang="en-GB" dirty="0"/>
              <a:t>   </a:t>
            </a:r>
          </a:p>
          <a:p>
            <a:pPr marL="0" indent="0">
              <a:buNone/>
            </a:pPr>
            <a:r>
              <a:rPr lang="en-GB" dirty="0"/>
              <a:t>‘</a:t>
            </a:r>
            <a:r>
              <a:rPr lang="en-GB" i="1" dirty="0">
                <a:solidFill>
                  <a:srgbClr val="0070C0"/>
                </a:solidFill>
              </a:rPr>
              <a:t>Actions may be legal but unethical</a:t>
            </a:r>
          </a:p>
          <a:p>
            <a:pPr marL="0" indent="0">
              <a:buNone/>
            </a:pPr>
            <a:r>
              <a:rPr lang="en-GB" i="1" dirty="0">
                <a:solidFill>
                  <a:srgbClr val="0070C0"/>
                </a:solidFill>
              </a:rPr>
              <a:t>Actions may be illegal but ethical</a:t>
            </a:r>
            <a:r>
              <a:rPr lang="en-GB" dirty="0"/>
              <a:t>’ </a:t>
            </a:r>
            <a:r>
              <a:rPr lang="en-GB" sz="1700" i="1" dirty="0"/>
              <a:t>(Resnik, 2020)</a:t>
            </a:r>
          </a:p>
        </p:txBody>
      </p:sp>
      <p:pic>
        <p:nvPicPr>
          <p:cNvPr id="5" name="Picture 4">
            <a:extLst>
              <a:ext uri="{FF2B5EF4-FFF2-40B4-BE49-F238E27FC236}">
                <a16:creationId xmlns:a16="http://schemas.microsoft.com/office/drawing/2014/main" id="{E5FAEDD8-3DD3-BD83-DF00-8C9E0BF9F537}"/>
              </a:ext>
            </a:extLst>
          </p:cNvPr>
          <p:cNvPicPr>
            <a:picLocks noChangeAspect="1"/>
          </p:cNvPicPr>
          <p:nvPr/>
        </p:nvPicPr>
        <p:blipFill>
          <a:blip r:embed="rId3"/>
          <a:stretch>
            <a:fillRect/>
          </a:stretch>
        </p:blipFill>
        <p:spPr>
          <a:xfrm>
            <a:off x="2495142" y="2962463"/>
            <a:ext cx="2140653" cy="1427102"/>
          </a:xfrm>
          <a:prstGeom prst="rect">
            <a:avLst/>
          </a:prstGeom>
        </p:spPr>
      </p:pic>
    </p:spTree>
    <p:extLst>
      <p:ext uri="{BB962C8B-B14F-4D97-AF65-F5344CB8AC3E}">
        <p14:creationId xmlns:p14="http://schemas.microsoft.com/office/powerpoint/2010/main" val="1973625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fade">
                                      <p:cBhvr>
                                        <p:cTn id="21" dur="1000"/>
                                        <p:tgtEl>
                                          <p:spTgt spid="3">
                                            <p:txEl>
                                              <p:pRg st="7" end="7"/>
                                            </p:txEl>
                                          </p:spTgt>
                                        </p:tgtEl>
                                      </p:cBhvr>
                                    </p:animEffect>
                                    <p:anim calcmode="lin" valueType="num">
                                      <p:cBhvr>
                                        <p:cTn id="2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fade">
                                      <p:cBhvr>
                                        <p:cTn id="28" dur="1000"/>
                                        <p:tgtEl>
                                          <p:spTgt spid="4">
                                            <p:txEl>
                                              <p:pRg st="0" end="0"/>
                                            </p:txEl>
                                          </p:spTgt>
                                        </p:tgtEl>
                                      </p:cBhvr>
                                    </p:animEffect>
                                    <p:anim calcmode="lin" valueType="num">
                                      <p:cBhvr>
                                        <p:cTn id="29"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Effect transition="in" filter="fade">
                                      <p:cBhvr>
                                        <p:cTn id="35" dur="1000"/>
                                        <p:tgtEl>
                                          <p:spTgt spid="4">
                                            <p:txEl>
                                              <p:pRg st="1" end="1"/>
                                            </p:txEl>
                                          </p:spTgt>
                                        </p:tgtEl>
                                      </p:cBhvr>
                                    </p:animEffect>
                                    <p:anim calcmode="lin" valueType="num">
                                      <p:cBhvr>
                                        <p:cTn id="36"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1000"/>
                                        <p:tgtEl>
                                          <p:spTgt spid="4">
                                            <p:txEl>
                                              <p:pRg st="2" end="2"/>
                                            </p:txEl>
                                          </p:spTgt>
                                        </p:tgtEl>
                                      </p:cBhvr>
                                    </p:animEffect>
                                    <p:anim calcmode="lin" valueType="num">
                                      <p:cBhvr>
                                        <p:cTn id="4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pRg st="3" end="3"/>
                                            </p:txEl>
                                          </p:spTgt>
                                        </p:tgtEl>
                                        <p:attrNameLst>
                                          <p:attrName>style.visibility</p:attrName>
                                        </p:attrNameLst>
                                      </p:cBhvr>
                                      <p:to>
                                        <p:strVal val="visible"/>
                                      </p:to>
                                    </p:set>
                                    <p:animEffect transition="in" filter="fade">
                                      <p:cBhvr>
                                        <p:cTn id="49" dur="1000"/>
                                        <p:tgtEl>
                                          <p:spTgt spid="4">
                                            <p:txEl>
                                              <p:pRg st="3" end="3"/>
                                            </p:txEl>
                                          </p:spTgt>
                                        </p:tgtEl>
                                      </p:cBhvr>
                                    </p:animEffect>
                                    <p:anim calcmode="lin" valueType="num">
                                      <p:cBhvr>
                                        <p:cTn id="50"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11513-4A52-8964-1464-DA135DB15B0D}"/>
              </a:ext>
            </a:extLst>
          </p:cNvPr>
          <p:cNvSpPr>
            <a:spLocks noGrp="1"/>
          </p:cNvSpPr>
          <p:nvPr>
            <p:ph type="title"/>
          </p:nvPr>
        </p:nvSpPr>
        <p:spPr>
          <a:solidFill>
            <a:srgbClr val="002060"/>
          </a:solidFill>
        </p:spPr>
        <p:txBody>
          <a:bodyPr/>
          <a:lstStyle/>
          <a:p>
            <a:r>
              <a:rPr lang="en-GB" dirty="0">
                <a:solidFill>
                  <a:schemeClr val="bg1"/>
                </a:solidFill>
              </a:rPr>
              <a:t>Ethical Do’s and Don’t</a:t>
            </a:r>
          </a:p>
        </p:txBody>
      </p:sp>
      <p:pic>
        <p:nvPicPr>
          <p:cNvPr id="11" name="Content Placeholder 10" descr="A picture containing text, book&#10;&#10;Description automatically generated">
            <a:extLst>
              <a:ext uri="{FF2B5EF4-FFF2-40B4-BE49-F238E27FC236}">
                <a16:creationId xmlns:a16="http://schemas.microsoft.com/office/drawing/2014/main" id="{D5BD8BC8-AF88-37A8-A9DE-65C2697F834B}"/>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640379" y="1600200"/>
            <a:ext cx="4499242" cy="3989388"/>
          </a:xfrm>
        </p:spPr>
      </p:pic>
      <p:pic>
        <p:nvPicPr>
          <p:cNvPr id="9" name="Content Placeholder 8" descr="Text&#10;&#10;Description automatically generated with medium confidence">
            <a:extLst>
              <a:ext uri="{FF2B5EF4-FFF2-40B4-BE49-F238E27FC236}">
                <a16:creationId xmlns:a16="http://schemas.microsoft.com/office/drawing/2014/main" id="{8E391287-27D4-D382-B82D-1FEF57743F9D}"/>
              </a:ext>
            </a:extLst>
          </p:cNvPr>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1064051" y="1600200"/>
            <a:ext cx="4475898" cy="3989388"/>
          </a:xfrm>
        </p:spPr>
      </p:pic>
    </p:spTree>
    <p:extLst>
      <p:ext uri="{BB962C8B-B14F-4D97-AF65-F5344CB8AC3E}">
        <p14:creationId xmlns:p14="http://schemas.microsoft.com/office/powerpoint/2010/main" val="429165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C0399-AD28-C8E3-946A-78452BC9B63F}"/>
              </a:ext>
            </a:extLst>
          </p:cNvPr>
          <p:cNvSpPr>
            <a:spLocks noGrp="1"/>
          </p:cNvSpPr>
          <p:nvPr>
            <p:ph type="title"/>
          </p:nvPr>
        </p:nvSpPr>
        <p:spPr>
          <a:solidFill>
            <a:srgbClr val="002060"/>
          </a:solidFill>
        </p:spPr>
        <p:txBody>
          <a:bodyPr/>
          <a:lstStyle/>
          <a:p>
            <a:r>
              <a:rPr lang="en-GB" dirty="0">
                <a:solidFill>
                  <a:schemeClr val="bg1"/>
                </a:solidFill>
              </a:rPr>
              <a:t>Other research ‘principles’ to consider</a:t>
            </a:r>
          </a:p>
        </p:txBody>
      </p:sp>
      <p:sp>
        <p:nvSpPr>
          <p:cNvPr id="3" name="Content Placeholder 2">
            <a:extLst>
              <a:ext uri="{FF2B5EF4-FFF2-40B4-BE49-F238E27FC236}">
                <a16:creationId xmlns:a16="http://schemas.microsoft.com/office/drawing/2014/main" id="{8B2FF211-2560-6C8A-67AE-864BC63C431C}"/>
              </a:ext>
            </a:extLst>
          </p:cNvPr>
          <p:cNvSpPr>
            <a:spLocks noGrp="1"/>
          </p:cNvSpPr>
          <p:nvPr>
            <p:ph idx="1"/>
          </p:nvPr>
        </p:nvSpPr>
        <p:spPr/>
        <p:txBody>
          <a:bodyPr/>
          <a:lstStyle/>
          <a:p>
            <a:r>
              <a:rPr lang="en-GB" dirty="0"/>
              <a:t>Honesty &amp; integrity</a:t>
            </a:r>
          </a:p>
          <a:p>
            <a:r>
              <a:rPr lang="en-GB" dirty="0"/>
              <a:t>Objectivity</a:t>
            </a:r>
          </a:p>
          <a:p>
            <a:r>
              <a:rPr lang="en-GB" dirty="0"/>
              <a:t>Careful and open</a:t>
            </a:r>
          </a:p>
          <a:p>
            <a:r>
              <a:rPr lang="en-GB" dirty="0"/>
              <a:t>Respect for intellectual property</a:t>
            </a:r>
          </a:p>
          <a:p>
            <a:r>
              <a:rPr lang="en-GB" dirty="0"/>
              <a:t>Legality</a:t>
            </a:r>
          </a:p>
          <a:p>
            <a:endParaRPr lang="en-GB" dirty="0"/>
          </a:p>
          <a:p>
            <a:endParaRPr lang="en-GB" dirty="0"/>
          </a:p>
        </p:txBody>
      </p:sp>
      <p:pic>
        <p:nvPicPr>
          <p:cNvPr id="4" name="Picture 3">
            <a:extLst>
              <a:ext uri="{FF2B5EF4-FFF2-40B4-BE49-F238E27FC236}">
                <a16:creationId xmlns:a16="http://schemas.microsoft.com/office/drawing/2014/main" id="{C3BE183F-8937-BA32-8B77-737C9B1A8DE7}"/>
              </a:ext>
            </a:extLst>
          </p:cNvPr>
          <p:cNvPicPr>
            <a:picLocks noChangeAspect="1"/>
          </p:cNvPicPr>
          <p:nvPr/>
        </p:nvPicPr>
        <p:blipFill>
          <a:blip r:embed="rId3"/>
          <a:stretch>
            <a:fillRect/>
          </a:stretch>
        </p:blipFill>
        <p:spPr>
          <a:xfrm>
            <a:off x="7316861" y="1823523"/>
            <a:ext cx="4265539" cy="2838522"/>
          </a:xfrm>
          <a:prstGeom prst="rect">
            <a:avLst/>
          </a:prstGeom>
        </p:spPr>
      </p:pic>
    </p:spTree>
    <p:extLst>
      <p:ext uri="{BB962C8B-B14F-4D97-AF65-F5344CB8AC3E}">
        <p14:creationId xmlns:p14="http://schemas.microsoft.com/office/powerpoint/2010/main" val="3878250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C5A86-08AF-4BF2-FB16-583E16705873}"/>
              </a:ext>
            </a:extLst>
          </p:cNvPr>
          <p:cNvSpPr>
            <a:spLocks noGrp="1"/>
          </p:cNvSpPr>
          <p:nvPr>
            <p:ph type="title"/>
          </p:nvPr>
        </p:nvSpPr>
        <p:spPr>
          <a:solidFill>
            <a:srgbClr val="002060"/>
          </a:solidFill>
        </p:spPr>
        <p:txBody>
          <a:bodyPr/>
          <a:lstStyle/>
          <a:p>
            <a:r>
              <a:rPr lang="en-GB" dirty="0">
                <a:solidFill>
                  <a:schemeClr val="bg1"/>
                </a:solidFill>
              </a:rPr>
              <a:t>Important</a:t>
            </a:r>
          </a:p>
        </p:txBody>
      </p:sp>
      <p:sp>
        <p:nvSpPr>
          <p:cNvPr id="3" name="Content Placeholder 2">
            <a:extLst>
              <a:ext uri="{FF2B5EF4-FFF2-40B4-BE49-F238E27FC236}">
                <a16:creationId xmlns:a16="http://schemas.microsoft.com/office/drawing/2014/main" id="{BBEA2CAA-82DD-BE36-4655-624F1B7B3463}"/>
              </a:ext>
            </a:extLst>
          </p:cNvPr>
          <p:cNvSpPr>
            <a:spLocks noGrp="1"/>
          </p:cNvSpPr>
          <p:nvPr>
            <p:ph idx="1"/>
          </p:nvPr>
        </p:nvSpPr>
        <p:spPr>
          <a:xfrm>
            <a:off x="609600" y="1600201"/>
            <a:ext cx="7301023" cy="3917032"/>
          </a:xfrm>
        </p:spPr>
        <p:txBody>
          <a:bodyPr vert="horz" lIns="91440" tIns="45720" rIns="91440" bIns="45720" rtlCol="0" anchor="t">
            <a:normAutofit fontScale="85000" lnSpcReduction="10000"/>
          </a:bodyPr>
          <a:lstStyle/>
          <a:p>
            <a:r>
              <a:rPr lang="en-GB" dirty="0"/>
              <a:t>Ethics needs to be considered throughout your dissertation process from consideration of your </a:t>
            </a:r>
            <a:r>
              <a:rPr lang="en-GB"/>
              <a:t>research</a:t>
            </a:r>
            <a:r>
              <a:rPr lang="en-GB" dirty="0"/>
              <a:t> question through to submission and beyond</a:t>
            </a:r>
          </a:p>
          <a:p>
            <a:r>
              <a:rPr lang="en-GB" dirty="0"/>
              <a:t>Any changes to your research methods </a:t>
            </a:r>
            <a:r>
              <a:rPr lang="en-GB" b="1" u="sng" dirty="0"/>
              <a:t>must</a:t>
            </a:r>
            <a:r>
              <a:rPr lang="en-GB" dirty="0"/>
              <a:t> be submitted for ethical approval</a:t>
            </a:r>
          </a:p>
          <a:p>
            <a:r>
              <a:rPr lang="en-GB" dirty="0"/>
              <a:t>Any concerns with regards to ‘ethics’ should be highlighted early to your supervisor</a:t>
            </a:r>
          </a:p>
        </p:txBody>
      </p:sp>
      <p:pic>
        <p:nvPicPr>
          <p:cNvPr id="4" name="Picture 3">
            <a:extLst>
              <a:ext uri="{FF2B5EF4-FFF2-40B4-BE49-F238E27FC236}">
                <a16:creationId xmlns:a16="http://schemas.microsoft.com/office/drawing/2014/main" id="{2ACC81DF-470F-885C-982F-92CE0EC76A14}"/>
              </a:ext>
            </a:extLst>
          </p:cNvPr>
          <p:cNvPicPr>
            <a:picLocks noChangeAspect="1"/>
          </p:cNvPicPr>
          <p:nvPr/>
        </p:nvPicPr>
        <p:blipFill>
          <a:blip r:embed="rId3"/>
          <a:stretch>
            <a:fillRect/>
          </a:stretch>
        </p:blipFill>
        <p:spPr>
          <a:xfrm>
            <a:off x="8250866" y="1643611"/>
            <a:ext cx="3615070" cy="3599003"/>
          </a:xfrm>
          <a:prstGeom prst="rect">
            <a:avLst/>
          </a:prstGeom>
        </p:spPr>
      </p:pic>
    </p:spTree>
    <p:extLst>
      <p:ext uri="{BB962C8B-B14F-4D97-AF65-F5344CB8AC3E}">
        <p14:creationId xmlns:p14="http://schemas.microsoft.com/office/powerpoint/2010/main" val="481813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24758-E0AB-31BC-F05D-EF7D68AADCFB}"/>
              </a:ext>
            </a:extLst>
          </p:cNvPr>
          <p:cNvSpPr>
            <a:spLocks noGrp="1"/>
          </p:cNvSpPr>
          <p:nvPr>
            <p:ph type="title"/>
          </p:nvPr>
        </p:nvSpPr>
        <p:spPr>
          <a:solidFill>
            <a:srgbClr val="002060"/>
          </a:solidFill>
        </p:spPr>
        <p:txBody>
          <a:bodyPr/>
          <a:lstStyle/>
          <a:p>
            <a:r>
              <a:rPr lang="en-US" dirty="0">
                <a:solidFill>
                  <a:schemeClr val="bg1"/>
                </a:solidFill>
              </a:rPr>
              <a:t>Task</a:t>
            </a:r>
          </a:p>
        </p:txBody>
      </p:sp>
      <p:sp>
        <p:nvSpPr>
          <p:cNvPr id="3" name="Content Placeholder 2">
            <a:extLst>
              <a:ext uri="{FF2B5EF4-FFF2-40B4-BE49-F238E27FC236}">
                <a16:creationId xmlns:a16="http://schemas.microsoft.com/office/drawing/2014/main" id="{AA4251EF-374C-1B10-1C8D-C5E59A06D34B}"/>
              </a:ext>
            </a:extLst>
          </p:cNvPr>
          <p:cNvSpPr>
            <a:spLocks noGrp="1"/>
          </p:cNvSpPr>
          <p:nvPr>
            <p:ph sz="half" idx="1"/>
          </p:nvPr>
        </p:nvSpPr>
        <p:spPr/>
        <p:txBody>
          <a:bodyPr vert="horz" lIns="91440" tIns="45720" rIns="91440" bIns="45720" rtlCol="0" anchor="t">
            <a:normAutofit/>
          </a:bodyPr>
          <a:lstStyle/>
          <a:p>
            <a:pPr marL="0" indent="0">
              <a:buNone/>
            </a:pPr>
            <a:endParaRPr lang="en-US" dirty="0"/>
          </a:p>
          <a:p>
            <a:pPr marL="0" indent="0">
              <a:buNone/>
            </a:pPr>
            <a:r>
              <a:rPr lang="en-US" dirty="0"/>
              <a:t>Please read the following:</a:t>
            </a:r>
          </a:p>
          <a:p>
            <a:pPr marL="0" indent="0">
              <a:buNone/>
            </a:pPr>
            <a:endParaRPr lang="en-US" dirty="0"/>
          </a:p>
          <a:p>
            <a:pPr marL="0" indent="0">
              <a:buNone/>
            </a:pPr>
            <a:r>
              <a:rPr lang="en-US" i="1" dirty="0">
                <a:solidFill>
                  <a:srgbClr val="0070C0"/>
                </a:solidFill>
              </a:rPr>
              <a:t>Saunders, Lewis &amp; Thornhill</a:t>
            </a:r>
          </a:p>
          <a:p>
            <a:pPr marL="0" indent="0">
              <a:buNone/>
            </a:pPr>
            <a:r>
              <a:rPr lang="en-US" i="1" dirty="0">
                <a:solidFill>
                  <a:srgbClr val="0070C0"/>
                </a:solidFill>
              </a:rPr>
              <a:t>Research Methods for Business Students</a:t>
            </a:r>
          </a:p>
          <a:p>
            <a:pPr marL="0" indent="0">
              <a:buNone/>
            </a:pPr>
            <a:r>
              <a:rPr lang="en-US" dirty="0"/>
              <a:t>5th Ed - Chapter 6 pp183 to 200</a:t>
            </a:r>
          </a:p>
        </p:txBody>
      </p:sp>
      <p:pic>
        <p:nvPicPr>
          <p:cNvPr id="5" name="Content Placeholder 4" descr="Research Methods for Business Students ...">
            <a:extLst>
              <a:ext uri="{FF2B5EF4-FFF2-40B4-BE49-F238E27FC236}">
                <a16:creationId xmlns:a16="http://schemas.microsoft.com/office/drawing/2014/main" id="{7F47B381-2D5E-D624-24BF-DD8C9CCBEC31}"/>
              </a:ext>
            </a:extLst>
          </p:cNvPr>
          <p:cNvPicPr>
            <a:picLocks noGrp="1" noChangeAspect="1"/>
          </p:cNvPicPr>
          <p:nvPr>
            <p:ph sz="half" idx="2"/>
          </p:nvPr>
        </p:nvPicPr>
        <p:blipFill>
          <a:blip r:embed="rId2"/>
          <a:stretch>
            <a:fillRect/>
          </a:stretch>
        </p:blipFill>
        <p:spPr>
          <a:xfrm>
            <a:off x="7848844" y="1899271"/>
            <a:ext cx="2668465" cy="3578469"/>
          </a:xfrm>
        </p:spPr>
      </p:pic>
    </p:spTree>
    <p:extLst>
      <p:ext uri="{BB962C8B-B14F-4D97-AF65-F5344CB8AC3E}">
        <p14:creationId xmlns:p14="http://schemas.microsoft.com/office/powerpoint/2010/main" val="33345131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a:solidFill>
            <a:srgbClr val="002060"/>
          </a:solidFill>
        </p:spPr>
        <p:txBody>
          <a:bodyPr/>
          <a:lstStyle/>
          <a:p>
            <a:r>
              <a:rPr lang="en-GB" dirty="0">
                <a:solidFill>
                  <a:schemeClr val="bg1"/>
                </a:solidFill>
              </a:rPr>
              <a:t>Questions/concerns?</a:t>
            </a:r>
          </a:p>
        </p:txBody>
      </p:sp>
      <p:pic>
        <p:nvPicPr>
          <p:cNvPr id="6" name="Content Placeholder 5">
            <a:extLst>
              <a:ext uri="{FF2B5EF4-FFF2-40B4-BE49-F238E27FC236}">
                <a16:creationId xmlns:a16="http://schemas.microsoft.com/office/drawing/2014/main" id="{E8B281D9-933D-D37F-53A2-56B794733FE9}"/>
              </a:ext>
            </a:extLst>
          </p:cNvPr>
          <p:cNvPicPr>
            <a:picLocks noGrp="1" noChangeAspect="1"/>
          </p:cNvPicPr>
          <p:nvPr>
            <p:ph idx="1"/>
          </p:nvPr>
        </p:nvPicPr>
        <p:blipFill>
          <a:blip r:embed="rId2"/>
          <a:stretch>
            <a:fillRect/>
          </a:stretch>
        </p:blipFill>
        <p:spPr>
          <a:xfrm>
            <a:off x="3051101" y="1889706"/>
            <a:ext cx="5497476" cy="3078587"/>
          </a:xfrm>
          <a:prstGeom prst="rect">
            <a:avLst/>
          </a:prstGeo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367</TotalTime>
  <Words>1765</Words>
  <Application>Microsoft Office PowerPoint</Application>
  <PresentationFormat>Widescreen</PresentationFormat>
  <Paragraphs>191</Paragraphs>
  <Slides>17</Slides>
  <Notes>14</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Theme1.thmx first page pp</vt:lpstr>
      <vt:lpstr> MSc  Policing (Operational &amp; Strategic Leadership)  Lesson: Research Ethics  </vt:lpstr>
      <vt:lpstr>Lesson Outcomes</vt:lpstr>
      <vt:lpstr>What is ‘ethics’? </vt:lpstr>
      <vt:lpstr>Ethics</vt:lpstr>
      <vt:lpstr>What is ‘Research Ethics’?</vt:lpstr>
      <vt:lpstr>Research Ethics – Core Principles</vt:lpstr>
      <vt:lpstr>Research Ethics – Core Principles</vt:lpstr>
      <vt:lpstr>Research Ethics – core principles</vt:lpstr>
      <vt:lpstr>Why are research ethics important?</vt:lpstr>
      <vt:lpstr>General Ethical Issues</vt:lpstr>
      <vt:lpstr>Ethical issues at specific stages </vt:lpstr>
      <vt:lpstr>Laws &amp; Codes of Research Practice</vt:lpstr>
      <vt:lpstr>Ethical Do’s and Don’t</vt:lpstr>
      <vt:lpstr>Other research ‘principles’ to consider</vt:lpstr>
      <vt:lpstr>Important</vt:lpstr>
      <vt:lpstr>Task</vt:lpstr>
      <vt:lpstr>Questions/concerns?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BSc Professional Investigation 13.10.2021 Induction</dc:title>
  <dc:creator>Alison</dc:creator>
  <cp:lastModifiedBy>Ali COOKE</cp:lastModifiedBy>
  <cp:revision>312</cp:revision>
  <dcterms:created xsi:type="dcterms:W3CDTF">2021-10-13T07:56:41Z</dcterms:created>
  <dcterms:modified xsi:type="dcterms:W3CDTF">2025-01-08T17:49:02Z</dcterms:modified>
</cp:coreProperties>
</file>