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64"/>
  </p:notesMasterIdLst>
  <p:sldIdLst>
    <p:sldId id="266" r:id="rId26"/>
    <p:sldId id="271" r:id="rId27"/>
    <p:sldId id="273" r:id="rId28"/>
    <p:sldId id="275" r:id="rId29"/>
    <p:sldId id="274" r:id="rId30"/>
    <p:sldId id="276" r:id="rId31"/>
    <p:sldId id="270" r:id="rId32"/>
    <p:sldId id="272" r:id="rId33"/>
    <p:sldId id="279" r:id="rId34"/>
    <p:sldId id="277" r:id="rId35"/>
    <p:sldId id="280" r:id="rId36"/>
    <p:sldId id="278" r:id="rId37"/>
    <p:sldId id="285" r:id="rId38"/>
    <p:sldId id="292" r:id="rId39"/>
    <p:sldId id="293" r:id="rId40"/>
    <p:sldId id="294" r:id="rId41"/>
    <p:sldId id="289" r:id="rId42"/>
    <p:sldId id="290" r:id="rId43"/>
    <p:sldId id="291" r:id="rId44"/>
    <p:sldId id="281" r:id="rId45"/>
    <p:sldId id="283" r:id="rId46"/>
    <p:sldId id="284" r:id="rId47"/>
    <p:sldId id="286" r:id="rId48"/>
    <p:sldId id="282" r:id="rId49"/>
    <p:sldId id="295" r:id="rId50"/>
    <p:sldId id="287" r:id="rId51"/>
    <p:sldId id="297" r:id="rId52"/>
    <p:sldId id="288" r:id="rId53"/>
    <p:sldId id="296" r:id="rId54"/>
    <p:sldId id="298" r:id="rId55"/>
    <p:sldId id="299" r:id="rId56"/>
    <p:sldId id="302" r:id="rId57"/>
    <p:sldId id="301" r:id="rId58"/>
    <p:sldId id="300" r:id="rId59"/>
    <p:sldId id="303" r:id="rId60"/>
    <p:sldId id="304" r:id="rId61"/>
    <p:sldId id="305" r:id="rId62"/>
    <p:sldId id="306" r:id="rId6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3245" autoAdjust="0"/>
  </p:normalViewPr>
  <p:slideViewPr>
    <p:cSldViewPr snapToGrid="0">
      <p:cViewPr varScale="1">
        <p:scale>
          <a:sx n="60" d="100"/>
          <a:sy n="60" d="100"/>
        </p:scale>
        <p:origin x="96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63" Type="http://schemas.openxmlformats.org/officeDocument/2006/relationships/slide" Target="slides/slide38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7067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362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7896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9191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3958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794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4982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4134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8428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Requires re-thinking from a monolithic piece of hardware configured into N pieces of software or virtual appliances, a re-design to architecture.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761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2890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2676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0791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5509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53011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4678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9584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9464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28618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5624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0204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9764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58848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03490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24174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09388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40303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46130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56572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45322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14131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4244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30279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73951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49780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098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networking.org/sdn-definition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://www.openreality.co.uk/wp-content/uploads/2015/06/Software-Defined-Software.pdf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networking.org/sdn-definition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hyperlink" Target="http://www.openreality.co.uk/wp-content/uploads/2015/06/Software-Defined-Software.pdf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0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Automation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r>
              <a:rPr lang="en-US" sz="3200" dirty="0"/>
              <a:t>The network automation process</a:t>
            </a:r>
          </a:p>
          <a:p>
            <a:r>
              <a:rPr lang="en-US" sz="3200" dirty="0"/>
              <a:t>Why network automation</a:t>
            </a:r>
          </a:p>
          <a:p>
            <a:r>
              <a:rPr lang="en-US" sz="3200" dirty="0"/>
              <a:t>Protocols for network automation</a:t>
            </a:r>
          </a:p>
          <a:p>
            <a:r>
              <a:rPr lang="en-US" sz="3200" dirty="0"/>
              <a:t>Languages used to automate networks</a:t>
            </a:r>
          </a:p>
          <a:p>
            <a:r>
              <a:rPr lang="en-US" sz="3200" dirty="0"/>
              <a:t>Tools used within the process of network automation</a:t>
            </a:r>
          </a:p>
          <a:p>
            <a:r>
              <a:rPr lang="en-US" sz="3200" dirty="0"/>
              <a:t>What can be automated</a:t>
            </a:r>
          </a:p>
          <a:p>
            <a:r>
              <a:rPr lang="en-US" sz="3200" dirty="0"/>
              <a:t>What should be automated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Networking Devices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89" y="1690687"/>
            <a:ext cx="11005877" cy="3950091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Switches</a:t>
            </a:r>
          </a:p>
          <a:p>
            <a:pPr lvl="1"/>
            <a:r>
              <a:rPr lang="en-US" sz="2800" dirty="0"/>
              <a:t>Limited routing information, managed or unmanaged</a:t>
            </a:r>
          </a:p>
          <a:p>
            <a:r>
              <a:rPr lang="en-US" sz="3200" dirty="0"/>
              <a:t>Bridges</a:t>
            </a:r>
          </a:p>
          <a:p>
            <a:pPr lvl="1"/>
            <a:r>
              <a:rPr lang="en-US" sz="2800" dirty="0"/>
              <a:t>Connecting two or more segments by storing / hosting frames</a:t>
            </a:r>
          </a:p>
          <a:p>
            <a:pPr lvl="1"/>
            <a:r>
              <a:rPr lang="en-US" sz="2800" dirty="0"/>
              <a:t>LAN or WAN</a:t>
            </a:r>
          </a:p>
          <a:p>
            <a:r>
              <a:rPr lang="en-US" sz="3200" dirty="0"/>
              <a:t>Routers</a:t>
            </a:r>
          </a:p>
          <a:p>
            <a:pPr lvl="1"/>
            <a:r>
              <a:rPr lang="en-US" sz="2800" dirty="0"/>
              <a:t>Transfer packets to destinations. Intelligent devices, static or dynamic</a:t>
            </a:r>
          </a:p>
          <a:p>
            <a:r>
              <a:rPr lang="en-US" sz="3200" dirty="0"/>
              <a:t>Servers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719622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Networking Devices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811" y="1690687"/>
            <a:ext cx="11150255" cy="3950091"/>
          </a:xfrm>
        </p:spPr>
        <p:txBody>
          <a:bodyPr>
            <a:normAutofit/>
          </a:bodyPr>
          <a:lstStyle/>
          <a:p>
            <a:r>
              <a:rPr lang="en-US" sz="3200" dirty="0"/>
              <a:t>Modems</a:t>
            </a:r>
          </a:p>
          <a:p>
            <a:r>
              <a:rPr lang="en-US" sz="3200" dirty="0"/>
              <a:t>NICs</a:t>
            </a:r>
          </a:p>
          <a:p>
            <a:r>
              <a:rPr lang="en-US" sz="3200" dirty="0"/>
              <a:t>Wireless Access Points</a:t>
            </a:r>
          </a:p>
          <a:p>
            <a:r>
              <a:rPr lang="en-US" sz="3200" dirty="0"/>
              <a:t>Hubs</a:t>
            </a:r>
          </a:p>
          <a:p>
            <a:r>
              <a:rPr lang="en-US" sz="3200" dirty="0"/>
              <a:t>Gateways</a:t>
            </a:r>
          </a:p>
          <a:p>
            <a:r>
              <a:rPr lang="en-US" sz="3200" dirty="0"/>
              <a:t>Firewalls</a:t>
            </a:r>
          </a:p>
          <a:p>
            <a:r>
              <a:rPr lang="en-US" sz="3200" dirty="0"/>
              <a:t>Repeaters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24314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Networking Devices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1"/>
            <a:ext cx="11481847" cy="4191988"/>
          </a:xfrm>
        </p:spPr>
        <p:txBody>
          <a:bodyPr>
            <a:normAutofit/>
          </a:bodyPr>
          <a:lstStyle/>
          <a:p>
            <a:r>
              <a:rPr lang="en-US" sz="3200" dirty="0"/>
              <a:t>Networking devices generally serve to:</a:t>
            </a:r>
            <a:endParaRPr lang="en-US" sz="2800" dirty="0"/>
          </a:p>
          <a:p>
            <a:pPr lvl="1"/>
            <a:r>
              <a:rPr lang="en-US" sz="2800" dirty="0"/>
              <a:t>    Facilitate data transmission and communication between devices</a:t>
            </a:r>
          </a:p>
          <a:p>
            <a:pPr lvl="1"/>
            <a:r>
              <a:rPr lang="en-US" sz="2800" dirty="0"/>
              <a:t>    Enable efficient and secure network connectivity</a:t>
            </a:r>
          </a:p>
          <a:p>
            <a:pPr lvl="1"/>
            <a:r>
              <a:rPr lang="en-US" sz="2800" dirty="0"/>
              <a:t>    Enhance network performance and optimize traffic flow</a:t>
            </a:r>
          </a:p>
          <a:p>
            <a:pPr lvl="1"/>
            <a:r>
              <a:rPr lang="en-US" sz="2800" dirty="0"/>
              <a:t>    Provide network security by enforcing access control and threat prevention</a:t>
            </a:r>
          </a:p>
          <a:p>
            <a:pPr lvl="1"/>
            <a:r>
              <a:rPr lang="en-US" sz="2800" dirty="0"/>
              <a:t>    Simplify network management and configuration</a:t>
            </a:r>
          </a:p>
          <a:p>
            <a:pPr lvl="1"/>
            <a:r>
              <a:rPr lang="en-US" sz="2800" dirty="0"/>
              <a:t>    Extend network coverage and overcome signal limitations</a:t>
            </a:r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81071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Networking Operations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6484" y="1459832"/>
            <a:ext cx="10893582" cy="4299283"/>
          </a:xfrm>
        </p:spPr>
        <p:txBody>
          <a:bodyPr>
            <a:normAutofit fontScale="85000" lnSpcReduction="20000"/>
          </a:bodyPr>
          <a:lstStyle/>
          <a:p>
            <a:r>
              <a:rPr lang="en-US" sz="3300" dirty="0"/>
              <a:t>Device Onboarding</a:t>
            </a:r>
          </a:p>
          <a:p>
            <a:r>
              <a:rPr lang="en-US" sz="3300" dirty="0"/>
              <a:t>Configuration Management and changes</a:t>
            </a:r>
          </a:p>
          <a:p>
            <a:r>
              <a:rPr lang="en-US" sz="3300" dirty="0"/>
              <a:t>Policy Management</a:t>
            </a:r>
          </a:p>
          <a:p>
            <a:pPr lvl="1"/>
            <a:r>
              <a:rPr lang="en-US" sz="2800" dirty="0"/>
              <a:t>ACL, Firewalls etc.</a:t>
            </a:r>
          </a:p>
          <a:p>
            <a:r>
              <a:rPr lang="en-US" sz="3300" dirty="0"/>
              <a:t>Software upgrades</a:t>
            </a:r>
          </a:p>
          <a:p>
            <a:r>
              <a:rPr lang="en-US" sz="3300" dirty="0"/>
              <a:t>VPC Networking</a:t>
            </a:r>
          </a:p>
          <a:p>
            <a:r>
              <a:rPr lang="en-US" sz="3300" dirty="0"/>
              <a:t>VLAN changes</a:t>
            </a:r>
          </a:p>
          <a:p>
            <a:r>
              <a:rPr lang="en-US" sz="3300" dirty="0"/>
              <a:t>DNS updates</a:t>
            </a:r>
          </a:p>
          <a:p>
            <a:r>
              <a:rPr lang="en-US" sz="3300" dirty="0"/>
              <a:t>Load Balancer management</a:t>
            </a:r>
          </a:p>
          <a:p>
            <a:r>
              <a:rPr lang="en-US" sz="3300" dirty="0" err="1"/>
              <a:t>Optimisation</a:t>
            </a:r>
            <a:endParaRPr lang="en-US" sz="3300" dirty="0"/>
          </a:p>
          <a:p>
            <a:endParaRPr lang="en-US" sz="3200" dirty="0"/>
          </a:p>
          <a:p>
            <a:endParaRPr lang="en-GB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F2724C-F877-CB88-EBBD-EC5B8B8A6151}"/>
              </a:ext>
            </a:extLst>
          </p:cNvPr>
          <p:cNvSpPr txBox="1"/>
          <p:nvPr/>
        </p:nvSpPr>
        <p:spPr>
          <a:xfrm>
            <a:off x="3208421" y="5759115"/>
            <a:ext cx="61266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C000"/>
                </a:solidFill>
              </a:rPr>
              <a:t>https://media.trustradius.com/product-downloadables/ZP/CI/CRRM81E7JF8S.pdf</a:t>
            </a:r>
          </a:p>
        </p:txBody>
      </p:sp>
    </p:spTree>
    <p:extLst>
      <p:ext uri="{BB962C8B-B14F-4D97-AF65-F5344CB8AC3E}">
        <p14:creationId xmlns:p14="http://schemas.microsoft.com/office/powerpoint/2010/main" val="548995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Network Automation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066306"/>
            <a:ext cx="11481847" cy="33352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b="1" i="1" dirty="0"/>
              <a:t>Network automation is the process of automating the configuration, management, testing, deployment, and operation of physical and virtual devices in a network.</a:t>
            </a:r>
          </a:p>
          <a:p>
            <a:pPr marL="0" indent="0">
              <a:buNone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897954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Network Automation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B947BFB-AA5C-CA18-0698-BF5373DD85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33472" y="1409658"/>
            <a:ext cx="10525056" cy="4038684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473E6B9-CB6B-2AB3-04F4-281F2F4900F0}"/>
              </a:ext>
            </a:extLst>
          </p:cNvPr>
          <p:cNvSpPr txBox="1"/>
          <p:nvPr/>
        </p:nvSpPr>
        <p:spPr>
          <a:xfrm>
            <a:off x="3577391" y="5710990"/>
            <a:ext cx="58232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FFC000"/>
                </a:solidFill>
              </a:rPr>
              <a:t>https://www.redhat.com/en/resources/network-automation-for-everyone-ebook</a:t>
            </a:r>
          </a:p>
        </p:txBody>
      </p:sp>
    </p:spTree>
    <p:extLst>
      <p:ext uri="{BB962C8B-B14F-4D97-AF65-F5344CB8AC3E}">
        <p14:creationId xmlns:p14="http://schemas.microsoft.com/office/powerpoint/2010/main" val="1508424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8977149-74F2-93B3-6355-61F6677CA4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8980" y="1220684"/>
            <a:ext cx="4491347" cy="4491347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Network Automation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145" y="1690687"/>
            <a:ext cx="11091921" cy="4021344"/>
          </a:xfrm>
        </p:spPr>
        <p:txBody>
          <a:bodyPr>
            <a:normAutofit fontScale="85000" lnSpcReduction="20000"/>
          </a:bodyPr>
          <a:lstStyle/>
          <a:p>
            <a:r>
              <a:rPr lang="en-US" sz="3800" dirty="0"/>
              <a:t>Efficiency</a:t>
            </a:r>
          </a:p>
          <a:p>
            <a:pPr lvl="1"/>
            <a:r>
              <a:rPr lang="en-US" sz="2800" dirty="0"/>
              <a:t>Testing and deploying changes</a:t>
            </a:r>
          </a:p>
          <a:p>
            <a:pPr lvl="1"/>
            <a:r>
              <a:rPr lang="en-US" sz="2800" dirty="0"/>
              <a:t>Change Management systems and workflows</a:t>
            </a:r>
          </a:p>
          <a:p>
            <a:pPr lvl="1"/>
            <a:r>
              <a:rPr lang="en-US" sz="2800" dirty="0"/>
              <a:t>Automation of repetitive, menial and trivial tasks</a:t>
            </a:r>
          </a:p>
          <a:p>
            <a:r>
              <a:rPr lang="en-US" sz="3800" dirty="0"/>
              <a:t>Productivity</a:t>
            </a:r>
          </a:p>
          <a:p>
            <a:pPr lvl="1"/>
            <a:r>
              <a:rPr lang="en-US" sz="2800" dirty="0"/>
              <a:t>Faster response times</a:t>
            </a:r>
          </a:p>
          <a:p>
            <a:r>
              <a:rPr lang="en-US" sz="3800" dirty="0"/>
              <a:t>Availability</a:t>
            </a:r>
          </a:p>
          <a:p>
            <a:pPr lvl="1"/>
            <a:r>
              <a:rPr lang="en-US" sz="2800" dirty="0"/>
              <a:t>Better uptime, reduction of errors</a:t>
            </a:r>
          </a:p>
          <a:p>
            <a:r>
              <a:rPr lang="en-US" sz="3800" dirty="0"/>
              <a:t>Repeatability / Reusability</a:t>
            </a:r>
          </a:p>
          <a:p>
            <a:r>
              <a:rPr lang="en-US" sz="3800" dirty="0"/>
              <a:t>Scalability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25180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Network Automation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3148" y="1690687"/>
            <a:ext cx="10996918" cy="4080721"/>
          </a:xfrm>
        </p:spPr>
        <p:txBody>
          <a:bodyPr>
            <a:normAutofit/>
          </a:bodyPr>
          <a:lstStyle/>
          <a:p>
            <a:r>
              <a:rPr lang="en-US" sz="3200" dirty="0"/>
              <a:t>Security</a:t>
            </a:r>
          </a:p>
          <a:p>
            <a:pPr lvl="1"/>
            <a:r>
              <a:rPr lang="en-US" sz="2800" dirty="0"/>
              <a:t>Identify vulnerabilities quickly</a:t>
            </a:r>
          </a:p>
          <a:p>
            <a:pPr lvl="1"/>
            <a:r>
              <a:rPr lang="en-US" sz="2800" dirty="0"/>
              <a:t>Implement fixes quicker across the whole network at once</a:t>
            </a:r>
          </a:p>
          <a:p>
            <a:r>
              <a:rPr lang="en-US" sz="3200" dirty="0"/>
              <a:t>Compliance</a:t>
            </a:r>
          </a:p>
          <a:p>
            <a:pPr lvl="1"/>
            <a:r>
              <a:rPr lang="en-US" sz="2800" dirty="0"/>
              <a:t>Continuous over changing policies and regulations</a:t>
            </a:r>
          </a:p>
          <a:p>
            <a:pPr lvl="1"/>
            <a:r>
              <a:rPr lang="en-US" sz="2800" dirty="0"/>
              <a:t>Consistency, centralization and version control</a:t>
            </a:r>
          </a:p>
          <a:p>
            <a:pPr lvl="1"/>
            <a:r>
              <a:rPr lang="en-US" sz="2800" dirty="0"/>
              <a:t>Automatic testing, validation and auditing of changes</a:t>
            </a:r>
          </a:p>
          <a:p>
            <a:r>
              <a:rPr lang="en-US" sz="3200" dirty="0"/>
              <a:t>Consistency – Deterministic outcomes</a:t>
            </a:r>
          </a:p>
          <a:p>
            <a:endParaRPr lang="en-US" sz="28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977716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Network Automation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3148" y="1690687"/>
            <a:ext cx="10996918" cy="4080721"/>
          </a:xfrm>
        </p:spPr>
        <p:txBody>
          <a:bodyPr>
            <a:normAutofit/>
          </a:bodyPr>
          <a:lstStyle/>
          <a:p>
            <a:r>
              <a:rPr lang="en-US" sz="3200" dirty="0"/>
              <a:t>Resilience</a:t>
            </a:r>
          </a:p>
          <a:p>
            <a:pPr lvl="1"/>
            <a:r>
              <a:rPr lang="en-US" sz="2800" dirty="0"/>
              <a:t>Respond automatically in a predefined manner to observed events in your network and IT environment. </a:t>
            </a:r>
          </a:p>
          <a:p>
            <a:pPr lvl="1"/>
            <a:r>
              <a:rPr lang="en-US" sz="2800" dirty="0"/>
              <a:t>Automatically identify and remediate potential issues before they impact operations and users</a:t>
            </a:r>
          </a:p>
          <a:p>
            <a:pPr lvl="1"/>
            <a:r>
              <a:rPr lang="en-US" sz="2800" dirty="0"/>
              <a:t>Simplify and speed troubleshooting activities by automating initial response actions.</a:t>
            </a:r>
          </a:p>
          <a:p>
            <a:pPr lvl="1"/>
            <a:r>
              <a:rPr lang="en-US" sz="2800" dirty="0"/>
              <a:t>Respond automatically to user administration requests like recovering passwords or managing network access.</a:t>
            </a:r>
          </a:p>
          <a:p>
            <a:endParaRPr lang="en-US" sz="28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192072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Network Automation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71087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3200" b="1" i="1" dirty="0"/>
              <a:t>By eliminating tedious and manual processes, it is possible to reduce operational expenses, reduce human error, and achieve better time to market.</a:t>
            </a:r>
          </a:p>
          <a:p>
            <a:r>
              <a:rPr lang="en-US" sz="3200" dirty="0"/>
              <a:t>Automation provides Agility</a:t>
            </a:r>
          </a:p>
          <a:p>
            <a:r>
              <a:rPr lang="en-US" sz="3200" dirty="0"/>
              <a:t>Automation provides Deterministic Outcomes</a:t>
            </a:r>
          </a:p>
          <a:p>
            <a:pPr lvl="1"/>
            <a:r>
              <a:rPr lang="en-US" sz="2800" dirty="0"/>
              <a:t>By achieving more predictable behavior than manual tasks</a:t>
            </a:r>
          </a:p>
          <a:p>
            <a:r>
              <a:rPr lang="en-US" sz="3200" dirty="0"/>
              <a:t>Better for NFV, such as using VM’s that operate as routers, servers, firewalls, load balancers and VPN’s (virtual appliances)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68381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Network Automation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42C310B-0B22-EDC1-7123-3786206190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96343" y="1300721"/>
            <a:ext cx="8680862" cy="4256558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0250955-FD5E-AE49-169F-C8C7D74DB642}"/>
              </a:ext>
            </a:extLst>
          </p:cNvPr>
          <p:cNvSpPr txBox="1"/>
          <p:nvPr/>
        </p:nvSpPr>
        <p:spPr>
          <a:xfrm>
            <a:off x="665019" y="1690688"/>
            <a:ext cx="262444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Focus and trends tend to lean towards </a:t>
            </a:r>
            <a:r>
              <a:rPr lang="en-US" sz="2400" b="1" dirty="0" err="1"/>
              <a:t>virtualisation</a:t>
            </a:r>
            <a:r>
              <a:rPr lang="en-US" sz="2400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One example is Network Functions </a:t>
            </a:r>
            <a:r>
              <a:rPr lang="en-US" sz="2400" b="1" dirty="0" err="1"/>
              <a:t>Virtualisation</a:t>
            </a:r>
            <a:r>
              <a:rPr lang="en-US" sz="2400" b="1" dirty="0"/>
              <a:t> (NFV)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1681961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Network Automation Evolution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710871"/>
          </a:xfrm>
        </p:spPr>
        <p:txBody>
          <a:bodyPr>
            <a:normAutofit fontScale="92500"/>
          </a:bodyPr>
          <a:lstStyle/>
          <a:p>
            <a:r>
              <a:rPr lang="en-US" dirty="0"/>
              <a:t>Early Network Management Systems (NMS) were used as far back as the 1980’s and 90’s</a:t>
            </a:r>
            <a:r>
              <a:rPr lang="en-GB" dirty="0"/>
              <a:t> when Simple Network Management Protocol was introduced.</a:t>
            </a:r>
          </a:p>
          <a:p>
            <a:pPr lvl="1"/>
            <a:r>
              <a:rPr lang="en-GB" dirty="0"/>
              <a:t>Limited tools allowing monitoring and managing of network devices.</a:t>
            </a:r>
          </a:p>
          <a:p>
            <a:r>
              <a:rPr lang="en-GB" dirty="0"/>
              <a:t>Scripting and CLI Automation gave a level of automation at the device level.</a:t>
            </a:r>
          </a:p>
          <a:p>
            <a:r>
              <a:rPr lang="en-GB" dirty="0"/>
              <a:t>Configuration Management Tools were introduced and gained popularity in the mid 2000’s</a:t>
            </a:r>
          </a:p>
          <a:p>
            <a:pPr lvl="1"/>
            <a:r>
              <a:rPr lang="en-GB" dirty="0"/>
              <a:t>Initially focused on server configuration management.</a:t>
            </a:r>
          </a:p>
          <a:p>
            <a:pPr lvl="1"/>
            <a:r>
              <a:rPr lang="en-GB" dirty="0"/>
              <a:t>Adapted for network device automation, allowing definition and enforcement of configurations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0033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Network Automation Evolution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710871"/>
          </a:xfrm>
        </p:spPr>
        <p:txBody>
          <a:bodyPr>
            <a:normAutofit/>
          </a:bodyPr>
          <a:lstStyle/>
          <a:p>
            <a:r>
              <a:rPr lang="en-US" dirty="0"/>
              <a:t>Software-Defined Networks (SDN) and Programmable Networks emerge 2011 onwards.</a:t>
            </a:r>
          </a:p>
          <a:p>
            <a:r>
              <a:rPr lang="en-US" dirty="0"/>
              <a:t>Ansible is introduced in 2012 and has become popular as an automation tool to manage and configure networking devices.</a:t>
            </a:r>
          </a:p>
          <a:p>
            <a:r>
              <a:rPr lang="en-US" dirty="0"/>
              <a:t>Intent-Based Networking (IBN), using AI, is gaining attention</a:t>
            </a:r>
          </a:p>
          <a:p>
            <a:pPr lvl="1"/>
            <a:r>
              <a:rPr lang="en-US" dirty="0"/>
              <a:t>Aiming to make network automation more intuitive and aligned with business objectives</a:t>
            </a:r>
          </a:p>
          <a:p>
            <a:pPr lvl="1"/>
            <a:r>
              <a:rPr lang="en-US" dirty="0"/>
              <a:t>Expressing high-level business intent and allowing networks to automatically adapt</a:t>
            </a:r>
          </a:p>
        </p:txBody>
      </p:sp>
    </p:spTree>
    <p:extLst>
      <p:ext uri="{BB962C8B-B14F-4D97-AF65-F5344CB8AC3E}">
        <p14:creationId xmlns:p14="http://schemas.microsoft.com/office/powerpoint/2010/main" val="42587046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Network Automation Evolution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7439332-0C99-0756-D3F5-238B33FC8E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2974" y="2110743"/>
            <a:ext cx="10546052" cy="2636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7622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Software Defined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0199" y="1507958"/>
            <a:ext cx="10893582" cy="4482013"/>
          </a:xfrm>
        </p:spPr>
        <p:txBody>
          <a:bodyPr>
            <a:normAutofit/>
          </a:bodyPr>
          <a:lstStyle/>
          <a:p>
            <a:r>
              <a:rPr lang="en-US" sz="3200" dirty="0"/>
              <a:t>SDN is an architecture</a:t>
            </a:r>
          </a:p>
          <a:p>
            <a:r>
              <a:rPr lang="en-US" sz="3200" dirty="0"/>
              <a:t>ONF started SDN movement in 2011</a:t>
            </a:r>
          </a:p>
          <a:p>
            <a:r>
              <a:rPr lang="en-US" sz="3200" dirty="0"/>
              <a:t>SDN seeks to break  the  vertical  integration,  by separating  the  network  control  logic  from  its  underlying hardware</a:t>
            </a:r>
          </a:p>
          <a:p>
            <a:r>
              <a:rPr lang="en-US" sz="3200" dirty="0"/>
              <a:t>ONF define SDN as</a:t>
            </a:r>
          </a:p>
          <a:p>
            <a:pPr marL="0" indent="0" algn="ctr">
              <a:buNone/>
            </a:pPr>
            <a:r>
              <a:rPr lang="en-US" sz="3200" b="1" i="1" dirty="0"/>
              <a:t>“The physical separation of the network control plane from the forwarding plane….</a:t>
            </a:r>
          </a:p>
          <a:p>
            <a:pPr marL="0" indent="0" algn="ctr">
              <a:buNone/>
            </a:pPr>
            <a:r>
              <a:rPr lang="en-US" sz="3200" b="1" i="1" dirty="0"/>
              <a:t>Where a control plane controls several devices.”</a:t>
            </a:r>
          </a:p>
          <a:p>
            <a:endParaRPr lang="en-GB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F2724C-F877-CB88-EBBD-EC5B8B8A6151}"/>
              </a:ext>
            </a:extLst>
          </p:cNvPr>
          <p:cNvSpPr txBox="1"/>
          <p:nvPr/>
        </p:nvSpPr>
        <p:spPr>
          <a:xfrm>
            <a:off x="4398580" y="5759115"/>
            <a:ext cx="33948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C000"/>
                </a:solidFill>
              </a:rPr>
              <a:t>https://opennetworking.org/sdn-definition/</a:t>
            </a:r>
          </a:p>
        </p:txBody>
      </p:sp>
    </p:spTree>
    <p:extLst>
      <p:ext uri="{BB962C8B-B14F-4D97-AF65-F5344CB8AC3E}">
        <p14:creationId xmlns:p14="http://schemas.microsoft.com/office/powerpoint/2010/main" val="22307522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SDN Characteristics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0199" y="1459832"/>
            <a:ext cx="10893582" cy="4299283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Directly programmable</a:t>
            </a:r>
          </a:p>
          <a:p>
            <a:pPr lvl="1"/>
            <a:r>
              <a:rPr lang="en-US" sz="2800" dirty="0"/>
              <a:t>Network is decoupled from forwarding functions</a:t>
            </a:r>
          </a:p>
          <a:p>
            <a:r>
              <a:rPr lang="en-US" sz="3200" dirty="0"/>
              <a:t>Programmatically configured</a:t>
            </a:r>
          </a:p>
          <a:p>
            <a:r>
              <a:rPr lang="en-US" sz="3200" dirty="0"/>
              <a:t>Agile</a:t>
            </a:r>
          </a:p>
          <a:p>
            <a:pPr lvl="1"/>
            <a:r>
              <a:rPr lang="en-US" sz="2800" dirty="0"/>
              <a:t>Abstracting control from forwarding lets administrators dynamically adjust network-wide traffic flow to meet changing needs</a:t>
            </a:r>
          </a:p>
          <a:p>
            <a:r>
              <a:rPr lang="en-US" sz="3200" dirty="0"/>
              <a:t>Centrally managed</a:t>
            </a:r>
          </a:p>
          <a:p>
            <a:pPr lvl="1"/>
            <a:r>
              <a:rPr lang="en-US" sz="2800" dirty="0"/>
              <a:t>Network intelligence is (logically) centralized in software-based SDN controllers that maintain a global view of the network</a:t>
            </a:r>
          </a:p>
          <a:p>
            <a:endParaRPr lang="en-US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F2724C-F877-CB88-EBBD-EC5B8B8A6151}"/>
              </a:ext>
            </a:extLst>
          </p:cNvPr>
          <p:cNvSpPr txBox="1"/>
          <p:nvPr/>
        </p:nvSpPr>
        <p:spPr>
          <a:xfrm>
            <a:off x="4398580" y="5759115"/>
            <a:ext cx="38727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https://opennetworking.org/sdn-definition/</a:t>
            </a:r>
            <a:endParaRPr lang="en-GB" sz="1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Software-Defined-Software.pdf (openreality.co.uk)</a:t>
            </a:r>
            <a:endParaRPr lang="en-GB" sz="1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7903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SDN Architecture</a:t>
            </a:r>
            <a:endParaRPr lang="en-GB" sz="6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F2724C-F877-CB88-EBBD-EC5B8B8A6151}"/>
              </a:ext>
            </a:extLst>
          </p:cNvPr>
          <p:cNvSpPr txBox="1"/>
          <p:nvPr/>
        </p:nvSpPr>
        <p:spPr>
          <a:xfrm>
            <a:off x="4398580" y="5759115"/>
            <a:ext cx="38727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https://opennetworking.org/sdn-definition/</a:t>
            </a:r>
            <a:endParaRPr lang="en-GB" sz="1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Software-Defined-Software.pdf (openreality.co.uk)</a:t>
            </a:r>
            <a:endParaRPr lang="en-GB" sz="1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7C5DA29A-47C4-CC70-859A-C4EE32E334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813766" y="1283705"/>
            <a:ext cx="6564468" cy="4290590"/>
          </a:xfrm>
        </p:spPr>
      </p:pic>
    </p:spTree>
    <p:extLst>
      <p:ext uri="{BB962C8B-B14F-4D97-AF65-F5344CB8AC3E}">
        <p14:creationId xmlns:p14="http://schemas.microsoft.com/office/powerpoint/2010/main" val="5638829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Network Automation</a:t>
            </a:r>
            <a:endParaRPr lang="en-GB" sz="6000" b="1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8C60197E-E013-8892-EF12-4DC0726236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196939" y="937464"/>
            <a:ext cx="5440877" cy="4784219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D6871AA-F486-D754-261C-E4C169EC23CB}"/>
              </a:ext>
            </a:extLst>
          </p:cNvPr>
          <p:cNvSpPr txBox="1"/>
          <p:nvPr/>
        </p:nvSpPr>
        <p:spPr>
          <a:xfrm>
            <a:off x="554184" y="1806079"/>
            <a:ext cx="502326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Data driven – Automating </a:t>
            </a:r>
            <a:r>
              <a:rPr lang="en-US" sz="2400" b="1" i="1" dirty="0"/>
              <a:t>actions </a:t>
            </a:r>
            <a:r>
              <a:rPr lang="en-US" sz="2400" dirty="0"/>
              <a:t>based on </a:t>
            </a:r>
            <a:r>
              <a:rPr lang="en-US" sz="2400" b="1" i="1" dirty="0"/>
              <a:t>data indicators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Task based – Automating </a:t>
            </a:r>
            <a:r>
              <a:rPr lang="en-US" sz="2400" b="1" i="1" dirty="0"/>
              <a:t>tasks</a:t>
            </a:r>
            <a:r>
              <a:rPr lang="en-US" sz="2400" dirty="0"/>
              <a:t> that would otherwise be done </a:t>
            </a:r>
            <a:r>
              <a:rPr lang="en-US" sz="2400" b="1" i="1" dirty="0"/>
              <a:t>manually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End-to-end </a:t>
            </a:r>
            <a:r>
              <a:rPr lang="en-US" sz="2400" i="1" dirty="0"/>
              <a:t>– </a:t>
            </a:r>
            <a:r>
              <a:rPr lang="en-US" sz="2400" dirty="0"/>
              <a:t>A combination of data-driven and task-based automation to achieve a workflow from beginning to end.</a:t>
            </a:r>
          </a:p>
        </p:txBody>
      </p:sp>
    </p:spTree>
    <p:extLst>
      <p:ext uri="{BB962C8B-B14F-4D97-AF65-F5344CB8AC3E}">
        <p14:creationId xmlns:p14="http://schemas.microsoft.com/office/powerpoint/2010/main" val="5888332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Network Automation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710871"/>
          </a:xfrm>
        </p:spPr>
        <p:txBody>
          <a:bodyPr>
            <a:normAutofit lnSpcReduction="10000"/>
          </a:bodyPr>
          <a:lstStyle/>
          <a:p>
            <a:r>
              <a:rPr lang="en-US" sz="3200" b="1" dirty="0"/>
              <a:t>Configuration Workflow Example: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Connect to a device.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Issue the precheck ‘show’ commands.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Apply the configuration by entering the relevant commands.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Verify the applied configuration by using ‘show’ commands.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Issue post-check ‘show’ commands.</a:t>
            </a:r>
          </a:p>
          <a:p>
            <a:pPr marL="457200" lvl="1" indent="0">
              <a:buNone/>
            </a:pPr>
            <a:endParaRPr lang="en-US" sz="2800" dirty="0"/>
          </a:p>
          <a:p>
            <a:pPr marL="0" indent="0" algn="ctr">
              <a:buNone/>
            </a:pPr>
            <a:r>
              <a:rPr lang="en-US" sz="3200" b="1" dirty="0"/>
              <a:t>Repeat these steps for all devices on the list of target platforms!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1572521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Network Automation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710871"/>
          </a:xfrm>
        </p:spPr>
        <p:txBody>
          <a:bodyPr>
            <a:normAutofit/>
          </a:bodyPr>
          <a:lstStyle/>
          <a:p>
            <a:r>
              <a:rPr lang="en-US" sz="3200" b="1" dirty="0"/>
              <a:t>Migration Workflow Example: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Collect the old device configurations.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Create the new device configurations.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Execute and collect the output of the precheck commands.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Configure the new devices with updated configurations.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Execute and collect the output of </a:t>
            </a:r>
            <a:r>
              <a:rPr lang="en-US" sz="2800" dirty="0" err="1"/>
              <a:t>postcheck</a:t>
            </a:r>
            <a:r>
              <a:rPr lang="en-US" sz="2800" dirty="0"/>
              <a:t> commands.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Shift the traffic from the old devices tot the new devices.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Decommission the olde devices.</a:t>
            </a:r>
          </a:p>
        </p:txBody>
      </p:sp>
    </p:spTree>
    <p:extLst>
      <p:ext uri="{BB962C8B-B14F-4D97-AF65-F5344CB8AC3E}">
        <p14:creationId xmlns:p14="http://schemas.microsoft.com/office/powerpoint/2010/main" val="15289378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Network Automation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8037636" cy="3710871"/>
          </a:xfrm>
        </p:spPr>
        <p:txBody>
          <a:bodyPr>
            <a:normAutofit/>
          </a:bodyPr>
          <a:lstStyle/>
          <a:p>
            <a:r>
              <a:rPr lang="en-US" sz="2800" b="1" dirty="0"/>
              <a:t>End-to-end / Procedural Automation</a:t>
            </a:r>
          </a:p>
          <a:p>
            <a:pPr lvl="1"/>
            <a:r>
              <a:rPr lang="en-US" dirty="0"/>
              <a:t>An ordered sequence of commands aimed at achieving a goal. </a:t>
            </a:r>
          </a:p>
          <a:p>
            <a:pPr lvl="1"/>
            <a:r>
              <a:rPr lang="en-US" dirty="0"/>
              <a:t>The sequence may include flow-control, conditions, functional structure, classes, and more.</a:t>
            </a:r>
          </a:p>
          <a:p>
            <a:pPr lvl="1"/>
            <a:r>
              <a:rPr lang="en-US" dirty="0"/>
              <a:t>Carefully-written procedural scripts and declarative configuration tools examine targets before performing tasks on them, and only perform the tasks needed to achieve the desired state. </a:t>
            </a:r>
          </a:p>
          <a:p>
            <a:pPr lvl="1"/>
            <a:r>
              <a:rPr lang="en-US" dirty="0"/>
              <a:t>This quality of software is called idempotency.</a:t>
            </a:r>
          </a:p>
          <a:p>
            <a:endParaRPr lang="en-US" sz="2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18FBC76-67AF-0BBB-0346-AD4267C045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5836" y="1258783"/>
            <a:ext cx="3353235" cy="4381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6428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Automating Tasks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710871"/>
          </a:xfrm>
        </p:spPr>
        <p:txBody>
          <a:bodyPr>
            <a:normAutofit/>
          </a:bodyPr>
          <a:lstStyle/>
          <a:p>
            <a:r>
              <a:rPr lang="en-US" sz="3200" b="1" dirty="0"/>
              <a:t>Steps to Automation:</a:t>
            </a:r>
          </a:p>
          <a:p>
            <a:endParaRPr lang="en-US" sz="3200" b="1" dirty="0"/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Survey what tasks are commonly executed.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Assess the feasibility of automating them and the expected return value.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Choose an appropriate tool.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Develop use cases on the chosen tool.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154063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Cisco Automation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346302"/>
            <a:ext cx="11481847" cy="3710871"/>
          </a:xfrm>
        </p:spPr>
        <p:txBody>
          <a:bodyPr>
            <a:normAutofit/>
          </a:bodyPr>
          <a:lstStyle/>
          <a:p>
            <a:r>
              <a:rPr lang="en-US" dirty="0"/>
              <a:t>For automation with Cisco infrastructure:</a:t>
            </a:r>
          </a:p>
          <a:p>
            <a:pPr lvl="1"/>
            <a:r>
              <a:rPr lang="en-US" dirty="0"/>
              <a:t>The platforms can provide direct API access to the programmable infrastructure, or</a:t>
            </a:r>
          </a:p>
          <a:p>
            <a:pPr lvl="1"/>
            <a:r>
              <a:rPr lang="en-US" dirty="0"/>
              <a:t>The platforms can integrate with the common tools such as Ansible, Puppet and Chef.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A7630E1-D239-D166-4A85-29C9CD1C89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171" y="2671865"/>
            <a:ext cx="10959655" cy="3075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1451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55111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Network Automation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D8AE14B-9BAC-5867-C99F-1C2782F5AC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62138" y="1690688"/>
            <a:ext cx="2762636" cy="3191320"/>
          </a:xfrm>
          <a:ln>
            <a:solidFill>
              <a:schemeClr val="accent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429C59F-C4C4-B570-A1C5-35AEC73063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9472" y="1690688"/>
            <a:ext cx="2762636" cy="283479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4D90A5D-9BD5-BC3D-B12E-44B4293B13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9934" y="1690688"/>
            <a:ext cx="3993096" cy="283479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A6D38F9-168B-33C7-48AC-17EB479D19E2}"/>
              </a:ext>
            </a:extLst>
          </p:cNvPr>
          <p:cNvSpPr txBox="1"/>
          <p:nvPr/>
        </p:nvSpPr>
        <p:spPr>
          <a:xfrm>
            <a:off x="4218133" y="4478964"/>
            <a:ext cx="76219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Take a configuration and separate 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Decoupling data from cli commands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Creating a variable file and a template file</a:t>
            </a:r>
            <a:endParaRPr lang="en-GB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0452D9-138B-6C85-A0EE-63F85AFDF450}"/>
              </a:ext>
            </a:extLst>
          </p:cNvPr>
          <p:cNvSpPr txBox="1"/>
          <p:nvPr/>
        </p:nvSpPr>
        <p:spPr>
          <a:xfrm>
            <a:off x="1262138" y="1124016"/>
            <a:ext cx="47857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Example of provisioning</a:t>
            </a:r>
            <a:r>
              <a:rPr lang="en-US" dirty="0"/>
              <a:t>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29789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Automation Tools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710871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It is possible to automate tasks using programming language scripts such as BASH</a:t>
            </a:r>
            <a:r>
              <a:rPr lang="en-US" dirty="0"/>
              <a:t> or</a:t>
            </a:r>
            <a:r>
              <a:rPr lang="en-US" sz="2800" dirty="0"/>
              <a:t> Python</a:t>
            </a:r>
          </a:p>
          <a:p>
            <a:r>
              <a:rPr lang="en-US" dirty="0"/>
              <a:t>These tend to be ad-hoc automation</a:t>
            </a:r>
          </a:p>
          <a:p>
            <a:r>
              <a:rPr lang="en-US" sz="2800" dirty="0"/>
              <a:t>Automation tools offer more powerful solutions to ad-hoc automation such as:</a:t>
            </a:r>
          </a:p>
          <a:p>
            <a:pPr lvl="1"/>
            <a:r>
              <a:rPr lang="en-US" dirty="0"/>
              <a:t>Simplification</a:t>
            </a:r>
          </a:p>
          <a:p>
            <a:pPr lvl="1"/>
            <a:r>
              <a:rPr lang="en-US" dirty="0" err="1"/>
              <a:t>Standardisation</a:t>
            </a:r>
            <a:endParaRPr lang="en-US" dirty="0"/>
          </a:p>
          <a:p>
            <a:pPr lvl="1"/>
            <a:r>
              <a:rPr lang="en-US" dirty="0"/>
              <a:t>Facilitate reusability</a:t>
            </a:r>
          </a:p>
          <a:p>
            <a:pPr lvl="1"/>
            <a:r>
              <a:rPr lang="en-US" dirty="0" err="1"/>
              <a:t>Sacalability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7548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Automation Tools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1DC0516-D545-AB6B-0547-2F76806E65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9266" y="2500388"/>
            <a:ext cx="11480800" cy="2735997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92E2B72-B001-7CF2-4284-FE006DD574F9}"/>
              </a:ext>
            </a:extLst>
          </p:cNvPr>
          <p:cNvSpPr txBox="1"/>
          <p:nvPr/>
        </p:nvSpPr>
        <p:spPr>
          <a:xfrm>
            <a:off x="359266" y="1556929"/>
            <a:ext cx="1018144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Automation, or configuration management tools offer more powerful solutions to: 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1398725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Automation Tools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91714-67AB-18D7-0FB2-AB9C9FD3C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Tools Available:</a:t>
            </a:r>
          </a:p>
          <a:p>
            <a:endParaRPr lang="en-US" sz="3200" b="1" dirty="0"/>
          </a:p>
          <a:p>
            <a:pPr lvl="1"/>
            <a:r>
              <a:rPr lang="en-GB" sz="2800" b="1" dirty="0"/>
              <a:t>Chef</a:t>
            </a:r>
          </a:p>
          <a:p>
            <a:pPr lvl="1"/>
            <a:r>
              <a:rPr lang="en-GB" sz="2800" b="1" dirty="0"/>
              <a:t>Puppet</a:t>
            </a:r>
          </a:p>
          <a:p>
            <a:pPr lvl="1"/>
            <a:r>
              <a:rPr lang="en-GB" sz="2800" b="1" dirty="0"/>
              <a:t>Salt / </a:t>
            </a:r>
            <a:r>
              <a:rPr lang="en-GB" sz="2800" b="1" dirty="0" err="1"/>
              <a:t>SaltStack</a:t>
            </a:r>
            <a:endParaRPr lang="en-GB" sz="2800" b="1" dirty="0"/>
          </a:p>
          <a:p>
            <a:pPr lvl="1"/>
            <a:r>
              <a:rPr lang="en-GB" sz="2800" b="1" dirty="0" err="1"/>
              <a:t>StackStorm</a:t>
            </a:r>
            <a:endParaRPr lang="en-GB" sz="2800" b="1" dirty="0"/>
          </a:p>
          <a:p>
            <a:pPr lvl="1"/>
            <a:r>
              <a:rPr lang="en-GB" sz="2800" b="1" dirty="0"/>
              <a:t>Ansible</a:t>
            </a:r>
          </a:p>
        </p:txBody>
      </p:sp>
    </p:spTree>
    <p:extLst>
      <p:ext uri="{BB962C8B-B14F-4D97-AF65-F5344CB8AC3E}">
        <p14:creationId xmlns:p14="http://schemas.microsoft.com/office/powerpoint/2010/main" val="9334130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Automation Tools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91714-67AB-18D7-0FB2-AB9C9FD3C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Considerations on choice of tools:</a:t>
            </a:r>
          </a:p>
          <a:p>
            <a:pPr lvl="1"/>
            <a:r>
              <a:rPr lang="en-GB" sz="2800" dirty="0"/>
              <a:t>Agent-based or agentless – Will the NOS support an agent?</a:t>
            </a:r>
          </a:p>
          <a:p>
            <a:pPr lvl="1"/>
            <a:r>
              <a:rPr lang="en-GB" sz="2800" dirty="0"/>
              <a:t>Centralised or decentralised – Is a master server necessary?</a:t>
            </a:r>
          </a:p>
          <a:p>
            <a:pPr lvl="1"/>
            <a:r>
              <a:rPr lang="en-GB" sz="2800" dirty="0"/>
              <a:t>Custom protocol or standards-based protocol – Custom is often tied to agents and agent-based architectures.</a:t>
            </a:r>
          </a:p>
          <a:p>
            <a:pPr lvl="1"/>
            <a:r>
              <a:rPr lang="en-GB" sz="2800" dirty="0"/>
              <a:t>Domain Specific Language or standards-based data format</a:t>
            </a:r>
          </a:p>
          <a:p>
            <a:pPr lvl="1"/>
            <a:r>
              <a:rPr lang="en-GB" sz="2800" dirty="0"/>
              <a:t>Push , pull or event-driven models</a:t>
            </a:r>
          </a:p>
        </p:txBody>
      </p:sp>
    </p:spTree>
    <p:extLst>
      <p:ext uri="{BB962C8B-B14F-4D97-AF65-F5344CB8AC3E}">
        <p14:creationId xmlns:p14="http://schemas.microsoft.com/office/powerpoint/2010/main" val="29827891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Automation Tools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91714-67AB-18D7-0FB2-AB9C9FD3C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b="1" i="0" dirty="0">
                <a:solidFill>
                  <a:srgbClr val="555555"/>
                </a:solidFill>
                <a:effectLst/>
                <a:latin typeface="robotoregular"/>
              </a:rPr>
              <a:t>Chef</a:t>
            </a:r>
          </a:p>
          <a:p>
            <a:pPr lvl="1"/>
            <a:r>
              <a:rPr lang="en-US" sz="2800" dirty="0">
                <a:solidFill>
                  <a:srgbClr val="555555"/>
                </a:solidFill>
                <a:latin typeface="robotoregular"/>
              </a:rPr>
              <a:t>Agent-based architecture</a:t>
            </a:r>
          </a:p>
          <a:p>
            <a:pPr lvl="1"/>
            <a:r>
              <a:rPr lang="en-US" sz="2800" i="0" dirty="0">
                <a:solidFill>
                  <a:srgbClr val="555555"/>
                </a:solidFill>
                <a:effectLst/>
                <a:latin typeface="robotoregular"/>
              </a:rPr>
              <a:t>Based in Ruby</a:t>
            </a:r>
          </a:p>
          <a:p>
            <a:pPr lvl="1"/>
            <a:r>
              <a:rPr lang="en-US" sz="2800" dirty="0">
                <a:solidFill>
                  <a:srgbClr val="555555"/>
                </a:solidFill>
                <a:latin typeface="robotoregular"/>
              </a:rPr>
              <a:t>Uses declarative model</a:t>
            </a:r>
          </a:p>
          <a:p>
            <a:pPr lvl="1"/>
            <a:r>
              <a:rPr lang="en-US" sz="2800" i="0" dirty="0">
                <a:solidFill>
                  <a:srgbClr val="555555"/>
                </a:solidFill>
                <a:effectLst/>
                <a:latin typeface="robotoregular"/>
              </a:rPr>
              <a:t>Uses automation instructions called recipes and cookbooks</a:t>
            </a:r>
          </a:p>
          <a:p>
            <a:pPr lvl="1"/>
            <a:r>
              <a:rPr lang="en-US" sz="2800" dirty="0">
                <a:solidFill>
                  <a:srgbClr val="555555"/>
                </a:solidFill>
                <a:latin typeface="robotoregular"/>
              </a:rPr>
              <a:t>Recipes are written using DSL based in pure-Ruby</a:t>
            </a:r>
            <a:endParaRPr lang="en-US" sz="2800" i="0" dirty="0">
              <a:solidFill>
                <a:srgbClr val="555555"/>
              </a:solidFill>
              <a:effectLst/>
              <a:latin typeface="robotoregular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4A9E50-F406-835B-C3DD-FFB571899360}"/>
              </a:ext>
            </a:extLst>
          </p:cNvPr>
          <p:cNvSpPr txBox="1"/>
          <p:nvPr/>
        </p:nvSpPr>
        <p:spPr>
          <a:xfrm>
            <a:off x="3671712" y="5750967"/>
            <a:ext cx="4848575" cy="93871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Edelman, Jason, et al. 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Network Programmability and Automation : Skills for the Next-Generation Network Engineer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O'Reilly Media, Incorporated, 2018.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 ProQuest Ebook Central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</a:t>
            </a:r>
            <a: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  <a:t>http://ebookcentral.proquest.com/lib/trinity/detail.action?docID=5261404.</a:t>
            </a:r>
            <a:b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</a:b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Created from trinity on 2023-11-19 17:04:57.</a:t>
            </a:r>
            <a:endParaRPr lang="en-US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86745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Automation Tools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91714-67AB-18D7-0FB2-AB9C9FD3C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b="1" i="0" dirty="0">
                <a:solidFill>
                  <a:srgbClr val="555555"/>
                </a:solidFill>
                <a:effectLst/>
                <a:latin typeface="robotoregular"/>
              </a:rPr>
              <a:t>Puppet</a:t>
            </a:r>
          </a:p>
          <a:p>
            <a:pPr lvl="1"/>
            <a:r>
              <a:rPr lang="en-US" sz="2800" dirty="0">
                <a:solidFill>
                  <a:srgbClr val="555555"/>
                </a:solidFill>
                <a:latin typeface="robotoregular"/>
              </a:rPr>
              <a:t>Agent-based architecture</a:t>
            </a:r>
          </a:p>
          <a:p>
            <a:pPr lvl="1"/>
            <a:r>
              <a:rPr lang="en-US" sz="2800" dirty="0">
                <a:solidFill>
                  <a:srgbClr val="555555"/>
                </a:solidFill>
                <a:latin typeface="robotoregular"/>
              </a:rPr>
              <a:t>Bolt offers agentless architecture</a:t>
            </a:r>
          </a:p>
          <a:p>
            <a:pPr lvl="1"/>
            <a:r>
              <a:rPr lang="en-US" sz="2800" dirty="0">
                <a:solidFill>
                  <a:srgbClr val="555555"/>
                </a:solidFill>
                <a:latin typeface="robotoregular"/>
              </a:rPr>
              <a:t>Relay offers event-driven architecture</a:t>
            </a:r>
          </a:p>
          <a:p>
            <a:pPr lvl="1"/>
            <a:r>
              <a:rPr lang="en-US" sz="2800" i="0" dirty="0">
                <a:solidFill>
                  <a:srgbClr val="555555"/>
                </a:solidFill>
                <a:effectLst/>
                <a:latin typeface="robotoregular"/>
              </a:rPr>
              <a:t>Based in Ruby</a:t>
            </a:r>
          </a:p>
          <a:p>
            <a:pPr lvl="1"/>
            <a:r>
              <a:rPr lang="en-US" sz="2800" dirty="0">
                <a:solidFill>
                  <a:srgbClr val="555555"/>
                </a:solidFill>
                <a:latin typeface="robotoregular"/>
              </a:rPr>
              <a:t>Uses declarative model</a:t>
            </a:r>
          </a:p>
          <a:p>
            <a:pPr lvl="1"/>
            <a:r>
              <a:rPr lang="en-US" sz="2800" dirty="0">
                <a:solidFill>
                  <a:srgbClr val="555555"/>
                </a:solidFill>
                <a:latin typeface="robotoregular"/>
              </a:rPr>
              <a:t>Uses DSL based for its configuration management scripts</a:t>
            </a:r>
            <a:endParaRPr lang="en-US" sz="2800" i="0" dirty="0">
              <a:solidFill>
                <a:srgbClr val="555555"/>
              </a:solidFill>
              <a:effectLst/>
              <a:latin typeface="robotoregular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4A9E50-F406-835B-C3DD-FFB571899360}"/>
              </a:ext>
            </a:extLst>
          </p:cNvPr>
          <p:cNvSpPr txBox="1"/>
          <p:nvPr/>
        </p:nvSpPr>
        <p:spPr>
          <a:xfrm>
            <a:off x="3671712" y="5750967"/>
            <a:ext cx="4848575" cy="93871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Edelman, Jason, et al. 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Network Programmability and Automation : Skills for the Next-Generation Network Engineer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O'Reilly Media, Incorporated, 2018.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 ProQuest Ebook Central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</a:t>
            </a:r>
            <a: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  <a:t>http://ebookcentral.proquest.com/lib/trinity/detail.action?docID=5261404.</a:t>
            </a:r>
            <a:b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</a:b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Created from trinity on 2023-11-19 17:04:57.</a:t>
            </a:r>
            <a:endParaRPr lang="en-US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3664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Automation Tools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91714-67AB-18D7-0FB2-AB9C9FD3CA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59832"/>
            <a:ext cx="11481847" cy="4291135"/>
          </a:xfrm>
        </p:spPr>
        <p:txBody>
          <a:bodyPr>
            <a:normAutofit fontScale="92500" lnSpcReduction="20000"/>
          </a:bodyPr>
          <a:lstStyle/>
          <a:p>
            <a:r>
              <a:rPr lang="en-US" sz="3500" b="1" i="0" dirty="0">
                <a:solidFill>
                  <a:srgbClr val="555555"/>
                </a:solidFill>
                <a:effectLst/>
                <a:latin typeface="robotoregular"/>
              </a:rPr>
              <a:t>Salt</a:t>
            </a:r>
          </a:p>
          <a:p>
            <a:pPr lvl="1"/>
            <a:r>
              <a:rPr lang="en-US" sz="2800" b="0" i="0" dirty="0">
                <a:solidFill>
                  <a:srgbClr val="555555"/>
                </a:solidFill>
                <a:effectLst/>
                <a:latin typeface="robotoregular"/>
              </a:rPr>
              <a:t>Can use either an agent-based architecture or an agentless architecture.</a:t>
            </a:r>
          </a:p>
          <a:p>
            <a:pPr lvl="1"/>
            <a:r>
              <a:rPr lang="en-US" sz="2800" b="0" i="0" dirty="0">
                <a:solidFill>
                  <a:srgbClr val="555555"/>
                </a:solidFill>
                <a:effectLst/>
                <a:latin typeface="robotoregular"/>
              </a:rPr>
              <a:t>In an agent-based architecture, Salt agents communicate with the Salt master over a message bus; in the agentless architecture, they communicate via SSH or other third-party libraries such as NAPALM.</a:t>
            </a:r>
          </a:p>
          <a:p>
            <a:pPr lvl="1"/>
            <a:r>
              <a:rPr lang="en-US" sz="2800" b="0" i="0" dirty="0">
                <a:solidFill>
                  <a:srgbClr val="555555"/>
                </a:solidFill>
                <a:effectLst/>
                <a:latin typeface="robotoregular"/>
              </a:rPr>
              <a:t>Built using Python and can be extended with Python.</a:t>
            </a:r>
          </a:p>
          <a:p>
            <a:pPr lvl="1"/>
            <a:r>
              <a:rPr lang="en-US" sz="2800" b="0" i="0" dirty="0">
                <a:solidFill>
                  <a:srgbClr val="555555"/>
                </a:solidFill>
                <a:effectLst/>
                <a:latin typeface="robotoregular"/>
              </a:rPr>
              <a:t>Jinja provides default templating functionality.</a:t>
            </a:r>
          </a:p>
          <a:p>
            <a:pPr lvl="1"/>
            <a:r>
              <a:rPr lang="en-US" sz="2800" b="0" i="0" dirty="0">
                <a:solidFill>
                  <a:srgbClr val="555555"/>
                </a:solidFill>
                <a:effectLst/>
                <a:latin typeface="robotoregular"/>
              </a:rPr>
              <a:t>Started out as a tool for remote server management and has since gained idempotent configuration management via Salt States, which are written in YAML.</a:t>
            </a:r>
          </a:p>
          <a:p>
            <a:pPr lvl="1"/>
            <a:r>
              <a:rPr lang="en-US" sz="2800" b="0" i="0" dirty="0">
                <a:solidFill>
                  <a:srgbClr val="555555"/>
                </a:solidFill>
                <a:effectLst/>
                <a:latin typeface="robotoregular"/>
              </a:rPr>
              <a:t>One distinction to make with Salt is that it is also a platform for event-driven automation beyond general configuration management.</a:t>
            </a:r>
            <a:endParaRPr lang="en-GB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4A9E50-F406-835B-C3DD-FFB571899360}"/>
              </a:ext>
            </a:extLst>
          </p:cNvPr>
          <p:cNvSpPr txBox="1"/>
          <p:nvPr/>
        </p:nvSpPr>
        <p:spPr>
          <a:xfrm>
            <a:off x="3671712" y="5750967"/>
            <a:ext cx="4848575" cy="93871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Edelman, Jason, et al. 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Network Programmability and Automation : Skills for the Next-Generation Network Engineer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O'Reilly Media, Incorporated, 2018.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 ProQuest Ebook Central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</a:t>
            </a:r>
            <a: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  <a:t>http://ebookcentral.proquest.com/lib/trinity/detail.action?docID=5261404.</a:t>
            </a:r>
            <a:b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</a:b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Created from trinity on 2023-11-19 17:04:57.</a:t>
            </a:r>
            <a:endParaRPr lang="en-US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2874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Automation Tools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91714-67AB-18D7-0FB2-AB9C9FD3C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b="1" i="0" dirty="0" err="1">
                <a:solidFill>
                  <a:srgbClr val="555555"/>
                </a:solidFill>
                <a:effectLst/>
                <a:latin typeface="robotoregular"/>
              </a:rPr>
              <a:t>StackStorm</a:t>
            </a:r>
            <a:endParaRPr lang="en-US" sz="3200" b="1" dirty="0">
              <a:solidFill>
                <a:srgbClr val="555555"/>
              </a:solidFill>
              <a:latin typeface="robotoregular"/>
            </a:endParaRPr>
          </a:p>
          <a:p>
            <a:pPr lvl="1"/>
            <a:r>
              <a:rPr lang="en-US" sz="2800" b="0" i="0" dirty="0">
                <a:solidFill>
                  <a:srgbClr val="555555"/>
                </a:solidFill>
                <a:effectLst/>
                <a:latin typeface="robotoregular"/>
              </a:rPr>
              <a:t>Focuses solely on event-driven automation</a:t>
            </a:r>
          </a:p>
          <a:p>
            <a:pPr lvl="1"/>
            <a:r>
              <a:rPr lang="en-US" sz="2800" b="0" i="0" dirty="0">
                <a:solidFill>
                  <a:srgbClr val="555555"/>
                </a:solidFill>
                <a:effectLst/>
                <a:latin typeface="robotoregular"/>
              </a:rPr>
              <a:t>Leverages Python to build sensors that emit events or actions that perform a task.</a:t>
            </a:r>
          </a:p>
          <a:p>
            <a:pPr lvl="1"/>
            <a:r>
              <a:rPr lang="en-US" sz="2800" b="0" i="0" dirty="0">
                <a:solidFill>
                  <a:srgbClr val="555555"/>
                </a:solidFill>
                <a:effectLst/>
                <a:latin typeface="robotoregular"/>
              </a:rPr>
              <a:t>Uses YAML in several places to provide metadata for sensors or actions, or to define a workflow.</a:t>
            </a:r>
            <a:endParaRPr lang="en-GB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4A9E50-F406-835B-C3DD-FFB571899360}"/>
              </a:ext>
            </a:extLst>
          </p:cNvPr>
          <p:cNvSpPr txBox="1"/>
          <p:nvPr/>
        </p:nvSpPr>
        <p:spPr>
          <a:xfrm>
            <a:off x="3671712" y="5750967"/>
            <a:ext cx="4848575" cy="93871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Edelman, Jason, et al. 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Network Programmability and Automation : Skills for the Next-Generation Network Engineer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O'Reilly Media, Incorporated, 2018.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 ProQuest Ebook Central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</a:t>
            </a:r>
            <a: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  <a:t>http://ebookcentral.proquest.com/lib/trinity/detail.action?docID=5261404.</a:t>
            </a:r>
            <a:b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</a:b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Created from trinity on 2023-11-19 17:04:57.</a:t>
            </a:r>
            <a:endParaRPr lang="en-US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06572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Continuous Integration through Automation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91714-67AB-18D7-0FB2-AB9C9FD3C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Networking affects every area of IT</a:t>
            </a:r>
          </a:p>
          <a:p>
            <a:r>
              <a:rPr lang="en-US" sz="2800" dirty="0"/>
              <a:t>Networks should be:</a:t>
            </a:r>
          </a:p>
          <a:p>
            <a:pPr lvl="1"/>
            <a:r>
              <a:rPr lang="en-US" dirty="0"/>
              <a:t>constantly accessible</a:t>
            </a:r>
          </a:p>
          <a:p>
            <a:pPr lvl="1"/>
            <a:r>
              <a:rPr lang="en-US" dirty="0"/>
              <a:t>Flexible or agile</a:t>
            </a:r>
          </a:p>
          <a:p>
            <a:pPr lvl="1"/>
            <a:r>
              <a:rPr lang="en-US" dirty="0"/>
              <a:t>Able to support any service or application required</a:t>
            </a:r>
          </a:p>
          <a:p>
            <a:r>
              <a:rPr lang="en-US" dirty="0"/>
              <a:t>Automation can achieve this by removing humans from the direct control path of a network</a:t>
            </a:r>
          </a:p>
          <a:p>
            <a:r>
              <a:rPr lang="en-US" dirty="0"/>
              <a:t>Continuous integration (CI) can help maintain this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4A9E50-F406-835B-C3DD-FFB571899360}"/>
              </a:ext>
            </a:extLst>
          </p:cNvPr>
          <p:cNvSpPr txBox="1"/>
          <p:nvPr/>
        </p:nvSpPr>
        <p:spPr>
          <a:xfrm>
            <a:off x="3671712" y="5750967"/>
            <a:ext cx="4848575" cy="93871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Edelman, Jason, et al. 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Network Programmability and Automation : Skills for the Next-Generation Network Engineer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O'Reilly Media, Incorporated, 2018.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 ProQuest Ebook Central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</a:t>
            </a:r>
            <a: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  <a:t>http://ebookcentral.proquest.com/lib/trinity/detail.action?docID=5261404.</a:t>
            </a:r>
            <a:b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</a:b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Created from trinity on 2023-11-19 17:04:57.</a:t>
            </a:r>
            <a:endParaRPr lang="en-US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1196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Continuous Integration through Automation</a:t>
            </a:r>
            <a:endParaRPr lang="en-GB" sz="6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4A9E50-F406-835B-C3DD-FFB571899360}"/>
              </a:ext>
            </a:extLst>
          </p:cNvPr>
          <p:cNvSpPr txBox="1"/>
          <p:nvPr/>
        </p:nvSpPr>
        <p:spPr>
          <a:xfrm>
            <a:off x="3671712" y="5750967"/>
            <a:ext cx="4848575" cy="93871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Edelman, Jason, et al. 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Network Programmability and Automation : Skills for the Next-Generation Network Engineer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O'Reilly Media, Incorporated, 2018.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 ProQuest Ebook Central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</a:t>
            </a:r>
            <a: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  <a:t>http://ebookcentral.proquest.com/lib/trinity/detail.action?docID=5261404.</a:t>
            </a:r>
            <a:b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</a:b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Created from trinity on 2023-11-19 17:04:57.</a:t>
            </a:r>
            <a:endParaRPr lang="en-US">
              <a:solidFill>
                <a:srgbClr val="FFC000"/>
              </a:solidFill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F41B094-FB19-423F-E549-D48D8DB916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37839" y="2396503"/>
            <a:ext cx="5657997" cy="1570334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A6368F1-0B74-A704-D30B-F378148FBA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8030" y="2171160"/>
            <a:ext cx="5401655" cy="338532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7F1615B-5E08-2EA2-AA25-3BBD993DB650}"/>
              </a:ext>
            </a:extLst>
          </p:cNvPr>
          <p:cNvSpPr txBox="1"/>
          <p:nvPr/>
        </p:nvSpPr>
        <p:spPr>
          <a:xfrm>
            <a:off x="437839" y="1647940"/>
            <a:ext cx="2951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From this</a:t>
            </a:r>
            <a:endParaRPr lang="en-GB" sz="28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608D1B-CE34-22E1-23FE-DD82361E3DB8}"/>
              </a:ext>
            </a:extLst>
          </p:cNvPr>
          <p:cNvSpPr txBox="1"/>
          <p:nvPr/>
        </p:nvSpPr>
        <p:spPr>
          <a:xfrm>
            <a:off x="10559566" y="4427621"/>
            <a:ext cx="15005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To this!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6478990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Continuous Integration through Automation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91714-67AB-18D7-0FB2-AB9C9FD3C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Five components to Continuous Integration pipeline for networks:</a:t>
            </a:r>
          </a:p>
          <a:p>
            <a:pPr lvl="1"/>
            <a:r>
              <a:rPr lang="en-US" sz="2800" dirty="0"/>
              <a:t>Peer Review</a:t>
            </a:r>
          </a:p>
          <a:p>
            <a:pPr lvl="1"/>
            <a:r>
              <a:rPr lang="en-US" sz="2800" dirty="0"/>
              <a:t>Build Automation</a:t>
            </a:r>
          </a:p>
          <a:p>
            <a:pPr lvl="1"/>
            <a:r>
              <a:rPr lang="en-US" sz="2800" dirty="0"/>
              <a:t>Deployment Tools</a:t>
            </a:r>
          </a:p>
          <a:p>
            <a:pPr lvl="1"/>
            <a:r>
              <a:rPr lang="en-US" sz="2800" dirty="0"/>
              <a:t>Test/Dev/Staging Environment</a:t>
            </a:r>
          </a:p>
          <a:p>
            <a:pPr lvl="1"/>
            <a:r>
              <a:rPr lang="en-US" sz="2800" dirty="0"/>
              <a:t>Testing Tools for Test-Driven Network Automation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4A9E50-F406-835B-C3DD-FFB571899360}"/>
              </a:ext>
            </a:extLst>
          </p:cNvPr>
          <p:cNvSpPr txBox="1"/>
          <p:nvPr/>
        </p:nvSpPr>
        <p:spPr>
          <a:xfrm>
            <a:off x="3671712" y="5750967"/>
            <a:ext cx="4848575" cy="93871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Edelman, Jason, et al. 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Network Programmability and Automation : Skills for the Next-Generation Network Engineer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O'Reilly Media, Incorporated, 2018.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 ProQuest Ebook Central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</a:t>
            </a:r>
            <a: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  <a:t>http://ebookcentral.proquest.com/lib/trinity/detail.action?docID=5261404.</a:t>
            </a:r>
            <a:b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</a:b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Created from trinity on 2023-11-19 17:04:57.</a:t>
            </a:r>
            <a:endParaRPr lang="en-US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2300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Next time….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91714-67AB-18D7-0FB2-AB9C9FD3C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We will be moving on to understanding and using Ansible</a:t>
            </a:r>
          </a:p>
          <a:p>
            <a:r>
              <a:rPr lang="en-US" sz="3200" dirty="0"/>
              <a:t>Create Playbooks or scripts for automation</a:t>
            </a:r>
          </a:p>
          <a:p>
            <a:r>
              <a:rPr lang="en-US" sz="3200" dirty="0"/>
              <a:t>Consider CI / CD and Ansible’s role within </a:t>
            </a:r>
            <a:r>
              <a:rPr lang="en-US" sz="3200"/>
              <a:t>the process.</a:t>
            </a: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4A9E50-F406-835B-C3DD-FFB571899360}"/>
              </a:ext>
            </a:extLst>
          </p:cNvPr>
          <p:cNvSpPr txBox="1"/>
          <p:nvPr/>
        </p:nvSpPr>
        <p:spPr>
          <a:xfrm>
            <a:off x="3671712" y="5750967"/>
            <a:ext cx="4848575" cy="93871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Edelman, Jason, et al. 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Network Programmability and Automation : Skills for the Next-Generation Network Engineer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O'Reilly Media, Incorporated, 2018.</a:t>
            </a:r>
            <a:r>
              <a:rPr lang="en-US" sz="1100" i="1">
                <a:solidFill>
                  <a:srgbClr val="FFC000"/>
                </a:solidFill>
                <a:ea typeface="+mn-lt"/>
                <a:cs typeface="+mn-lt"/>
              </a:rPr>
              <a:t> ProQuest Ebook Central</a:t>
            </a: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, </a:t>
            </a:r>
            <a: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  <a:t>http://ebookcentral.proquest.com/lib/trinity/detail.action?docID=5261404.</a:t>
            </a:r>
            <a:br>
              <a:rPr lang="en-US" sz="1100" dirty="0">
                <a:solidFill>
                  <a:srgbClr val="FFC000"/>
                </a:solidFill>
                <a:ea typeface="+mn-lt"/>
                <a:cs typeface="+mn-lt"/>
              </a:rPr>
            </a:br>
            <a:r>
              <a:rPr lang="en-US" sz="1100">
                <a:solidFill>
                  <a:srgbClr val="FFC000"/>
                </a:solidFill>
                <a:ea typeface="+mn-lt"/>
                <a:cs typeface="+mn-lt"/>
              </a:rPr>
              <a:t>Created from trinity on 2023-11-19 17:04:57.</a:t>
            </a:r>
            <a:endParaRPr lang="en-US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92348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2061</Words>
  <Application>Microsoft Office PowerPoint</Application>
  <PresentationFormat>Widescreen</PresentationFormat>
  <Paragraphs>286</Paragraphs>
  <Slides>38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38</vt:i4>
      </vt:variant>
    </vt:vector>
  </HeadingPairs>
  <TitlesOfParts>
    <vt:vector size="64" baseType="lpstr">
      <vt:lpstr>Arial</vt:lpstr>
      <vt:lpstr>Calibri</vt:lpstr>
      <vt:lpstr>Calibri Light</vt:lpstr>
      <vt:lpstr>robotoregular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Networking Devices</vt:lpstr>
      <vt:lpstr>Networking Devices</vt:lpstr>
      <vt:lpstr>Networking Devices</vt:lpstr>
      <vt:lpstr>Networking Operations</vt:lpstr>
      <vt:lpstr>Network Automation</vt:lpstr>
      <vt:lpstr>Why Network Automation</vt:lpstr>
      <vt:lpstr>Why Network Automation</vt:lpstr>
      <vt:lpstr>Why Network Automation</vt:lpstr>
      <vt:lpstr>Why Network Automation</vt:lpstr>
      <vt:lpstr>Why Network Automation</vt:lpstr>
      <vt:lpstr>Network Automation</vt:lpstr>
      <vt:lpstr>Network Automation Evolution</vt:lpstr>
      <vt:lpstr>Network Automation Evolution</vt:lpstr>
      <vt:lpstr>Network Automation Evolution</vt:lpstr>
      <vt:lpstr>Software Defined Networks</vt:lpstr>
      <vt:lpstr>SDN Characteristics</vt:lpstr>
      <vt:lpstr>SDN Architecture</vt:lpstr>
      <vt:lpstr>Network Automation</vt:lpstr>
      <vt:lpstr>Network Automation</vt:lpstr>
      <vt:lpstr>Network Automation</vt:lpstr>
      <vt:lpstr>Network Automation</vt:lpstr>
      <vt:lpstr>Automating Tasks</vt:lpstr>
      <vt:lpstr>Cisco Automation</vt:lpstr>
      <vt:lpstr>Network Automation</vt:lpstr>
      <vt:lpstr>Automation Tools</vt:lpstr>
      <vt:lpstr>Automation Tools</vt:lpstr>
      <vt:lpstr>Automation Tools</vt:lpstr>
      <vt:lpstr>Automation Tools</vt:lpstr>
      <vt:lpstr>Automation Tools</vt:lpstr>
      <vt:lpstr>Automation Tools</vt:lpstr>
      <vt:lpstr>Automation Tools</vt:lpstr>
      <vt:lpstr>Automation Tools</vt:lpstr>
      <vt:lpstr>Continuous Integration through Automation</vt:lpstr>
      <vt:lpstr>Continuous Integration through Automation</vt:lpstr>
      <vt:lpstr>Continuous Integration through Automation</vt:lpstr>
      <vt:lpstr>Next time….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78</cp:revision>
  <dcterms:created xsi:type="dcterms:W3CDTF">2021-03-09T15:35:42Z</dcterms:created>
  <dcterms:modified xsi:type="dcterms:W3CDTF">2023-11-19T18:28:29Z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