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4" r:id="rId1"/>
  </p:sldMasterIdLst>
  <p:notesMasterIdLst>
    <p:notesMasterId r:id="rId13"/>
  </p:notesMasterIdLst>
  <p:sldIdLst>
    <p:sldId id="256" r:id="rId2"/>
    <p:sldId id="263" r:id="rId3"/>
    <p:sldId id="264" r:id="rId4"/>
    <p:sldId id="279" r:id="rId5"/>
    <p:sldId id="280" r:id="rId6"/>
    <p:sldId id="258" r:id="rId7"/>
    <p:sldId id="274" r:id="rId8"/>
    <p:sldId id="271" r:id="rId9"/>
    <p:sldId id="276" r:id="rId10"/>
    <p:sldId id="273" r:id="rId11"/>
    <p:sldId id="27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259" autoAdjust="0"/>
  </p:normalViewPr>
  <p:slideViewPr>
    <p:cSldViewPr snapToGrid="0">
      <p:cViewPr varScale="1">
        <p:scale>
          <a:sx n="77" d="100"/>
          <a:sy n="77" d="100"/>
        </p:scale>
        <p:origin x="2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esh Patel" userId="36b00f809b9dd0eb" providerId="LiveId" clId="{C1FA8F8B-D3BC-466C-9FD9-5D9381978630}"/>
    <pc:docChg chg="modSld">
      <pc:chgData name="Paresh Patel" userId="36b00f809b9dd0eb" providerId="LiveId" clId="{C1FA8F8B-D3BC-466C-9FD9-5D9381978630}" dt="2026-03-09T12:18:39.210" v="57" actId="20577"/>
      <pc:docMkLst>
        <pc:docMk/>
      </pc:docMkLst>
      <pc:sldChg chg="modSp mod">
        <pc:chgData name="Paresh Patel" userId="36b00f809b9dd0eb" providerId="LiveId" clId="{C1FA8F8B-D3BC-466C-9FD9-5D9381978630}" dt="2026-03-09T12:18:39.210" v="57" actId="20577"/>
        <pc:sldMkLst>
          <pc:docMk/>
          <pc:sldMk cId="834486694" sldId="256"/>
        </pc:sldMkLst>
        <pc:spChg chg="mod">
          <ac:chgData name="Paresh Patel" userId="36b00f809b9dd0eb" providerId="LiveId" clId="{C1FA8F8B-D3BC-466C-9FD9-5D9381978630}" dt="2026-03-09T12:18:39.210" v="57" actId="20577"/>
          <ac:spMkLst>
            <pc:docMk/>
            <pc:sldMk cId="834486694" sldId="256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CD6907-8AA4-4196-81AE-F411015DEF3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23E5F-5422-409E-A18F-91D1580C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350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209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243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662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725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001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195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63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403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233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279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0191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83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2078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483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28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4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95419-7827-4217-A781-87E67348BD31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50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886" r:id="rId12"/>
    <p:sldLayoutId id="2147483887" r:id="rId13"/>
    <p:sldLayoutId id="2147483888" r:id="rId14"/>
    <p:sldLayoutId id="2147483889" r:id="rId15"/>
    <p:sldLayoutId id="214748389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14-nhs-trusts-the-focus-of-national-maternity-investigation" TargetMode="External"/><Relationship Id="rId3" Type="http://schemas.openxmlformats.org/officeDocument/2006/relationships/hyperlink" Target="https://www.cqc.org.uk/guidance-regulation/maternity-improvement-resource/leadership-and-culture" TargetMode="External"/><Relationship Id="rId7" Type="http://schemas.openxmlformats.org/officeDocument/2006/relationships/hyperlink" Target="https://www.gov.uk/government/publications/emergency-preparedness-resilience-and-response-concept-of-operations/emergency-preparedness-resilience-and-response-concept-of-operations" TargetMode="External"/><Relationship Id="rId2" Type="http://schemas.openxmlformats.org/officeDocument/2006/relationships/hyperlink" Target="https://www.bbc.com/news/uk-england-shropshire-609259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nhs-core-standards-for-emergency-preparedness-resilience-and-response-guidance/" TargetMode="External"/><Relationship Id="rId5" Type="http://schemas.openxmlformats.org/officeDocument/2006/relationships/hyperlink" Target="https://www.gov.uk/government/publications/final-report-of-the-ockenden-review/ockenden-review-summary-of-findings-conclusions-and-essential-actions" TargetMode="External"/><Relationship Id="rId4" Type="http://schemas.openxmlformats.org/officeDocument/2006/relationships/hyperlink" Target="https://e-carehub.co.uk/care-home-policies-and-procedures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33/chapter/recommendations" TargetMode="External"/><Relationship Id="rId3" Type="http://schemas.openxmlformats.org/officeDocument/2006/relationships/hyperlink" Target="https://www.england.nhs.uk/long-read/the-maternal-care-bundle/" TargetMode="External"/><Relationship Id="rId7" Type="http://schemas.openxmlformats.org/officeDocument/2006/relationships/hyperlink" Target="https://www.england.nhs.uk/ourwork/eprr/" TargetMode="External"/><Relationship Id="rId2" Type="http://schemas.openxmlformats.org/officeDocument/2006/relationships/hyperlink" Target="https://www.england.nhs.uk/long-read/good-communication-with-patients-waiting-for-c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the-expectations-of-line-managers-in-relation-to-people-management/" TargetMode="External"/><Relationship Id="rId5" Type="http://schemas.openxmlformats.org/officeDocument/2006/relationships/hyperlink" Target="https://www.england.nhs.uk/wp-content/uploads/2022/03/spoken-communication-and-patient-safety-in-the-nhs-summary-v2.pdf" TargetMode="External"/><Relationship Id="rId10" Type="http://schemas.openxmlformats.org/officeDocument/2006/relationships/hyperlink" Target="https://www.ockendenmaternityreview.org.uk/wp-content/uploads/2022/03/FINAL_INDEPENDENT_MATERNITY_REVIEW_OF_MATERNITY_SERVICES_REPORT.pdf" TargetMode="External"/><Relationship Id="rId4" Type="http://schemas.openxmlformats.org/officeDocument/2006/relationships/hyperlink" Target="https://www.nice.org.uk/guidance/ng13/chapter/Recommendations#terms-used-in-this-guideline" TargetMode="External"/><Relationship Id="rId9" Type="http://schemas.openxmlformats.org/officeDocument/2006/relationships/hyperlink" Target="https://www.npeu.ox.ac.uk/mbrrace-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679751" y="2114722"/>
            <a:ext cx="6096000" cy="336502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Quality Assurance and Service Improvements</a:t>
            </a:r>
            <a:endParaRPr lang="en-GB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LCHS7006</a:t>
            </a:r>
            <a:endParaRPr lang="en-GB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1 Individual Presentation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:- AMI PATEL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ID :- 2508221</a:t>
            </a:r>
            <a:endParaRPr lang="en-GB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389" y="271229"/>
            <a:ext cx="2420322" cy="9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486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600" y="207412"/>
            <a:ext cx="3230352" cy="23627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6211" y="3028950"/>
            <a:ext cx="3004741" cy="33337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536466" y="107895"/>
            <a:ext cx="8911687" cy="1280890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case study</a:t>
            </a:r>
            <a:b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57747" y="1198914"/>
            <a:ext cx="7749540" cy="546921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has faced major accusations of a maternity scandal in the UK. Shrewsbury and Telford Hospital NHS Trust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2022, the Ockenden final report found that the trust failed to provide proper maternity care between 2000 and 2019.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investigation indicates that SaTH is frequently unable to protect mothers and their babies during crucial periods of their lives.  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incidents resulted in deaths of mothers, neonatal injuries, stillbirths, and baby deaths (Gov. UK, 2022).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trust’s caesarean rate was 14% in 2005 in relation to the national average rate of 23.2% in the UK, which indicates their poor care quality.   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091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0185" y="0"/>
            <a:ext cx="5355465" cy="108857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Problems of the incidents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4499" y="1325562"/>
            <a:ext cx="5953397" cy="4953317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SaTH was unable to investigate and improve its care system at its hospital.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addition, the trust’s maternity governance team denigrates the serious incident and tries to avoid external security.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During 2011 and 2019, 43% neonatal death cases and 40% stillbirths cases were not investigated by the trust, which signifies its lack of governance (Gov. UK, 2022).        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218" y="3261802"/>
            <a:ext cx="3965882" cy="292814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7849" y="533400"/>
            <a:ext cx="3362325" cy="23640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06419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Rectangle 186"/>
          <p:cNvSpPr/>
          <p:nvPr/>
        </p:nvSpPr>
        <p:spPr>
          <a:xfrm>
            <a:off x="0" y="0"/>
            <a:ext cx="12192000" cy="6314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606061" y="1320179"/>
            <a:ext cx="1800000" cy="2465520"/>
          </a:xfrm>
          <a:custGeom>
            <a:avLst/>
            <a:gdLst>
              <a:gd name="connsiteX0" fmla="*/ 900000 w 1800000"/>
              <a:gd name="connsiteY0" fmla="*/ 820920 h 2160000"/>
              <a:gd name="connsiteX1" fmla="*/ 663780 w 1800000"/>
              <a:gd name="connsiteY1" fmla="*/ 1080000 h 2160000"/>
              <a:gd name="connsiteX2" fmla="*/ 900000 w 1800000"/>
              <a:gd name="connsiteY2" fmla="*/ 1339080 h 2160000"/>
              <a:gd name="connsiteX3" fmla="*/ 1136220 w 1800000"/>
              <a:gd name="connsiteY3" fmla="*/ 1080000 h 2160000"/>
              <a:gd name="connsiteX4" fmla="*/ 900000 w 1800000"/>
              <a:gd name="connsiteY4" fmla="*/ 820920 h 2160000"/>
              <a:gd name="connsiteX5" fmla="*/ 1501980 w 1800000"/>
              <a:gd name="connsiteY5" fmla="*/ 137160 h 2160000"/>
              <a:gd name="connsiteX6" fmla="*/ 1325880 w 1800000"/>
              <a:gd name="connsiteY6" fmla="*/ 349500 h 2160000"/>
              <a:gd name="connsiteX7" fmla="*/ 1501980 w 1800000"/>
              <a:gd name="connsiteY7" fmla="*/ 561840 h 2160000"/>
              <a:gd name="connsiteX8" fmla="*/ 1678080 w 1800000"/>
              <a:gd name="connsiteY8" fmla="*/ 349500 h 2160000"/>
              <a:gd name="connsiteX9" fmla="*/ 1501980 w 1800000"/>
              <a:gd name="connsiteY9" fmla="*/ 137160 h 2160000"/>
              <a:gd name="connsiteX10" fmla="*/ 0 w 1800000"/>
              <a:gd name="connsiteY10" fmla="*/ 0 h 2160000"/>
              <a:gd name="connsiteX11" fmla="*/ 1800000 w 1800000"/>
              <a:gd name="connsiteY11" fmla="*/ 0 h 2160000"/>
              <a:gd name="connsiteX12" fmla="*/ 1800000 w 1800000"/>
              <a:gd name="connsiteY12" fmla="*/ 2160000 h 2160000"/>
              <a:gd name="connsiteX13" fmla="*/ 1612205 w 1800000"/>
              <a:gd name="connsiteY13" fmla="*/ 2160000 h 2160000"/>
              <a:gd name="connsiteX14" fmla="*/ 1611415 w 1800000"/>
              <a:gd name="connsiteY14" fmla="*/ 2151561 h 2160000"/>
              <a:gd name="connsiteX15" fmla="*/ 1417320 w 1800000"/>
              <a:gd name="connsiteY15" fmla="*/ 1981200 h 2160000"/>
              <a:gd name="connsiteX16" fmla="*/ 1223225 w 1800000"/>
              <a:gd name="connsiteY16" fmla="*/ 2151561 h 2160000"/>
              <a:gd name="connsiteX17" fmla="*/ 1222435 w 1800000"/>
              <a:gd name="connsiteY17" fmla="*/ 2160000 h 2160000"/>
              <a:gd name="connsiteX18" fmla="*/ 0 w 1800000"/>
              <a:gd name="connsiteY18" fmla="*/ 2160000 h 2160000"/>
              <a:gd name="connsiteX19" fmla="*/ 0 w 1800000"/>
              <a:gd name="connsiteY19" fmla="*/ 1824720 h 2160000"/>
              <a:gd name="connsiteX20" fmla="*/ 236220 w 1800000"/>
              <a:gd name="connsiteY20" fmla="*/ 1565640 h 2160000"/>
              <a:gd name="connsiteX21" fmla="*/ 0 w 1800000"/>
              <a:gd name="connsiteY21" fmla="*/ 1306560 h 2160000"/>
              <a:gd name="connsiteX22" fmla="*/ 0 w 1800000"/>
              <a:gd name="connsiteY22" fmla="*/ 574080 h 2160000"/>
              <a:gd name="connsiteX23" fmla="*/ 13882 w 1800000"/>
              <a:gd name="connsiteY23" fmla="*/ 572611 h 2160000"/>
              <a:gd name="connsiteX24" fmla="*/ 181200 w 1800000"/>
              <a:gd name="connsiteY24" fmla="*/ 357120 h 2160000"/>
              <a:gd name="connsiteX25" fmla="*/ 13882 w 1800000"/>
              <a:gd name="connsiteY25" fmla="*/ 141629 h 2160000"/>
              <a:gd name="connsiteX26" fmla="*/ 0 w 1800000"/>
              <a:gd name="connsiteY26" fmla="*/ 14016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800000" h="2160000">
                <a:moveTo>
                  <a:pt x="900000" y="820920"/>
                </a:moveTo>
                <a:cubicBezTo>
                  <a:pt x="769539" y="820920"/>
                  <a:pt x="663780" y="936914"/>
                  <a:pt x="663780" y="1080000"/>
                </a:cubicBezTo>
                <a:cubicBezTo>
                  <a:pt x="663780" y="1223086"/>
                  <a:pt x="769539" y="1339080"/>
                  <a:pt x="900000" y="1339080"/>
                </a:cubicBezTo>
                <a:cubicBezTo>
                  <a:pt x="1030461" y="1339080"/>
                  <a:pt x="1136220" y="1223086"/>
                  <a:pt x="1136220" y="1080000"/>
                </a:cubicBezTo>
                <a:cubicBezTo>
                  <a:pt x="1136220" y="936914"/>
                  <a:pt x="1030461" y="820920"/>
                  <a:pt x="900000" y="820920"/>
                </a:cubicBezTo>
                <a:close/>
                <a:moveTo>
                  <a:pt x="1501980" y="137160"/>
                </a:moveTo>
                <a:cubicBezTo>
                  <a:pt x="1404723" y="137160"/>
                  <a:pt x="1325880" y="232228"/>
                  <a:pt x="1325880" y="349500"/>
                </a:cubicBezTo>
                <a:cubicBezTo>
                  <a:pt x="1325880" y="466772"/>
                  <a:pt x="1404723" y="561840"/>
                  <a:pt x="1501980" y="561840"/>
                </a:cubicBezTo>
                <a:cubicBezTo>
                  <a:pt x="1599237" y="561840"/>
                  <a:pt x="1678080" y="466772"/>
                  <a:pt x="1678080" y="349500"/>
                </a:cubicBezTo>
                <a:cubicBezTo>
                  <a:pt x="1678080" y="232228"/>
                  <a:pt x="1599237" y="137160"/>
                  <a:pt x="1501980" y="137160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2160000"/>
                </a:lnTo>
                <a:lnTo>
                  <a:pt x="1612205" y="2160000"/>
                </a:lnTo>
                <a:lnTo>
                  <a:pt x="1611415" y="2151561"/>
                </a:lnTo>
                <a:cubicBezTo>
                  <a:pt x="1592941" y="2054336"/>
                  <a:pt x="1513062" y="1981200"/>
                  <a:pt x="1417320" y="1981200"/>
                </a:cubicBezTo>
                <a:cubicBezTo>
                  <a:pt x="1321579" y="1981200"/>
                  <a:pt x="1241699" y="2054336"/>
                  <a:pt x="1223225" y="2151561"/>
                </a:cubicBezTo>
                <a:lnTo>
                  <a:pt x="1222435" y="2160000"/>
                </a:lnTo>
                <a:lnTo>
                  <a:pt x="0" y="2160000"/>
                </a:lnTo>
                <a:lnTo>
                  <a:pt x="0" y="1824720"/>
                </a:lnTo>
                <a:cubicBezTo>
                  <a:pt x="130461" y="1824720"/>
                  <a:pt x="236220" y="1708726"/>
                  <a:pt x="236220" y="1565640"/>
                </a:cubicBezTo>
                <a:cubicBezTo>
                  <a:pt x="236220" y="1422554"/>
                  <a:pt x="130461" y="1306560"/>
                  <a:pt x="0" y="1306560"/>
                </a:cubicBezTo>
                <a:lnTo>
                  <a:pt x="0" y="574080"/>
                </a:lnTo>
                <a:lnTo>
                  <a:pt x="13882" y="572611"/>
                </a:lnTo>
                <a:cubicBezTo>
                  <a:pt x="109370" y="552101"/>
                  <a:pt x="181200" y="463416"/>
                  <a:pt x="181200" y="357120"/>
                </a:cubicBezTo>
                <a:cubicBezTo>
                  <a:pt x="181200" y="250824"/>
                  <a:pt x="109370" y="162139"/>
                  <a:pt x="13882" y="141629"/>
                </a:cubicBezTo>
                <a:lnTo>
                  <a:pt x="0" y="14016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Freeform 24"/>
          <p:cNvSpPr/>
          <p:nvPr/>
        </p:nvSpPr>
        <p:spPr>
          <a:xfrm>
            <a:off x="2327104" y="1416532"/>
            <a:ext cx="1800000" cy="2458305"/>
          </a:xfrm>
          <a:custGeom>
            <a:avLst/>
            <a:gdLst>
              <a:gd name="connsiteX0" fmla="*/ 398355 w 1800000"/>
              <a:gd name="connsiteY0" fmla="*/ 1600200 h 2160000"/>
              <a:gd name="connsiteX1" fmla="*/ 209550 w 1800000"/>
              <a:gd name="connsiteY1" fmla="*/ 1796280 h 2160000"/>
              <a:gd name="connsiteX2" fmla="*/ 398355 w 1800000"/>
              <a:gd name="connsiteY2" fmla="*/ 1992360 h 2160000"/>
              <a:gd name="connsiteX3" fmla="*/ 587160 w 1800000"/>
              <a:gd name="connsiteY3" fmla="*/ 1796280 h 2160000"/>
              <a:gd name="connsiteX4" fmla="*/ 398355 w 1800000"/>
              <a:gd name="connsiteY4" fmla="*/ 1600200 h 2160000"/>
              <a:gd name="connsiteX5" fmla="*/ 900000 w 1800000"/>
              <a:gd name="connsiteY5" fmla="*/ 820920 h 2160000"/>
              <a:gd name="connsiteX6" fmla="*/ 663780 w 1800000"/>
              <a:gd name="connsiteY6" fmla="*/ 1080000 h 2160000"/>
              <a:gd name="connsiteX7" fmla="*/ 900000 w 1800000"/>
              <a:gd name="connsiteY7" fmla="*/ 1339080 h 2160000"/>
              <a:gd name="connsiteX8" fmla="*/ 1136220 w 1800000"/>
              <a:gd name="connsiteY8" fmla="*/ 1080000 h 2160000"/>
              <a:gd name="connsiteX9" fmla="*/ 900000 w 1800000"/>
              <a:gd name="connsiteY9" fmla="*/ 820920 h 2160000"/>
              <a:gd name="connsiteX10" fmla="*/ 1501980 w 1800000"/>
              <a:gd name="connsiteY10" fmla="*/ 137160 h 2160000"/>
              <a:gd name="connsiteX11" fmla="*/ 1325880 w 1800000"/>
              <a:gd name="connsiteY11" fmla="*/ 349500 h 2160000"/>
              <a:gd name="connsiteX12" fmla="*/ 1501980 w 1800000"/>
              <a:gd name="connsiteY12" fmla="*/ 561840 h 2160000"/>
              <a:gd name="connsiteX13" fmla="*/ 1678080 w 1800000"/>
              <a:gd name="connsiteY13" fmla="*/ 349500 h 2160000"/>
              <a:gd name="connsiteX14" fmla="*/ 1501980 w 1800000"/>
              <a:gd name="connsiteY14" fmla="*/ 137160 h 2160000"/>
              <a:gd name="connsiteX15" fmla="*/ 0 w 1800000"/>
              <a:gd name="connsiteY15" fmla="*/ 0 h 2160000"/>
              <a:gd name="connsiteX16" fmla="*/ 1800000 w 1800000"/>
              <a:gd name="connsiteY16" fmla="*/ 0 h 2160000"/>
              <a:gd name="connsiteX17" fmla="*/ 1800000 w 1800000"/>
              <a:gd name="connsiteY17" fmla="*/ 2160000 h 2160000"/>
              <a:gd name="connsiteX18" fmla="*/ 1331964 w 1800000"/>
              <a:gd name="connsiteY18" fmla="*/ 2160000 h 2160000"/>
              <a:gd name="connsiteX19" fmla="*/ 1330315 w 1800000"/>
              <a:gd name="connsiteY19" fmla="*/ 2142381 h 2160000"/>
              <a:gd name="connsiteX20" fmla="*/ 1136220 w 1800000"/>
              <a:gd name="connsiteY20" fmla="*/ 1972020 h 2160000"/>
              <a:gd name="connsiteX21" fmla="*/ 942125 w 1800000"/>
              <a:gd name="connsiteY21" fmla="*/ 2142381 h 2160000"/>
              <a:gd name="connsiteX22" fmla="*/ 940476 w 1800000"/>
              <a:gd name="connsiteY22" fmla="*/ 2160000 h 2160000"/>
              <a:gd name="connsiteX23" fmla="*/ 0 w 1800000"/>
              <a:gd name="connsiteY23" fmla="*/ 2160000 h 2160000"/>
              <a:gd name="connsiteX24" fmla="*/ 0 w 1800000"/>
              <a:gd name="connsiteY24" fmla="*/ 791611 h 2160000"/>
              <a:gd name="connsiteX25" fmla="*/ 13258 w 1800000"/>
              <a:gd name="connsiteY25" fmla="*/ 795998 h 2160000"/>
              <a:gd name="connsiteX26" fmla="*/ 51435 w 1800000"/>
              <a:gd name="connsiteY26" fmla="*/ 800100 h 2160000"/>
              <a:gd name="connsiteX27" fmla="*/ 240870 w 1800000"/>
              <a:gd name="connsiteY27" fmla="*/ 598170 h 2160000"/>
              <a:gd name="connsiteX28" fmla="*/ 51435 w 1800000"/>
              <a:gd name="connsiteY28" fmla="*/ 396240 h 2160000"/>
              <a:gd name="connsiteX29" fmla="*/ 13258 w 1800000"/>
              <a:gd name="connsiteY29" fmla="*/ 400343 h 2160000"/>
              <a:gd name="connsiteX30" fmla="*/ 0 w 1800000"/>
              <a:gd name="connsiteY30" fmla="*/ 404729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800000" h="2160000">
                <a:moveTo>
                  <a:pt x="398355" y="1600200"/>
                </a:moveTo>
                <a:cubicBezTo>
                  <a:pt x="294081" y="1600200"/>
                  <a:pt x="209550" y="1687988"/>
                  <a:pt x="209550" y="1796280"/>
                </a:cubicBezTo>
                <a:cubicBezTo>
                  <a:pt x="209550" y="1904572"/>
                  <a:pt x="294081" y="1992360"/>
                  <a:pt x="398355" y="1992360"/>
                </a:cubicBezTo>
                <a:cubicBezTo>
                  <a:pt x="502629" y="1992360"/>
                  <a:pt x="587160" y="1904572"/>
                  <a:pt x="587160" y="1796280"/>
                </a:cubicBezTo>
                <a:cubicBezTo>
                  <a:pt x="587160" y="1687988"/>
                  <a:pt x="502629" y="1600200"/>
                  <a:pt x="398355" y="1600200"/>
                </a:cubicBezTo>
                <a:close/>
                <a:moveTo>
                  <a:pt x="900000" y="820920"/>
                </a:moveTo>
                <a:cubicBezTo>
                  <a:pt x="769539" y="820920"/>
                  <a:pt x="663780" y="936914"/>
                  <a:pt x="663780" y="1080000"/>
                </a:cubicBezTo>
                <a:cubicBezTo>
                  <a:pt x="663780" y="1223086"/>
                  <a:pt x="769539" y="1339080"/>
                  <a:pt x="900000" y="1339080"/>
                </a:cubicBezTo>
                <a:cubicBezTo>
                  <a:pt x="1030461" y="1339080"/>
                  <a:pt x="1136220" y="1223086"/>
                  <a:pt x="1136220" y="1080000"/>
                </a:cubicBezTo>
                <a:cubicBezTo>
                  <a:pt x="1136220" y="936914"/>
                  <a:pt x="1030461" y="820920"/>
                  <a:pt x="900000" y="820920"/>
                </a:cubicBezTo>
                <a:close/>
                <a:moveTo>
                  <a:pt x="1501980" y="137160"/>
                </a:moveTo>
                <a:cubicBezTo>
                  <a:pt x="1404723" y="137160"/>
                  <a:pt x="1325880" y="232228"/>
                  <a:pt x="1325880" y="349500"/>
                </a:cubicBezTo>
                <a:cubicBezTo>
                  <a:pt x="1325880" y="466772"/>
                  <a:pt x="1404723" y="561840"/>
                  <a:pt x="1501980" y="561840"/>
                </a:cubicBezTo>
                <a:cubicBezTo>
                  <a:pt x="1599237" y="561840"/>
                  <a:pt x="1678080" y="466772"/>
                  <a:pt x="1678080" y="349500"/>
                </a:cubicBezTo>
                <a:cubicBezTo>
                  <a:pt x="1678080" y="232228"/>
                  <a:pt x="1599237" y="137160"/>
                  <a:pt x="1501980" y="137160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2160000"/>
                </a:lnTo>
                <a:lnTo>
                  <a:pt x="1331964" y="2160000"/>
                </a:lnTo>
                <a:lnTo>
                  <a:pt x="1330315" y="2142381"/>
                </a:lnTo>
                <a:cubicBezTo>
                  <a:pt x="1311841" y="2045156"/>
                  <a:pt x="1231962" y="1972020"/>
                  <a:pt x="1136220" y="1972020"/>
                </a:cubicBezTo>
                <a:cubicBezTo>
                  <a:pt x="1040479" y="1972020"/>
                  <a:pt x="960599" y="2045156"/>
                  <a:pt x="942125" y="2142381"/>
                </a:cubicBezTo>
                <a:lnTo>
                  <a:pt x="940476" y="2160000"/>
                </a:lnTo>
                <a:lnTo>
                  <a:pt x="0" y="2160000"/>
                </a:lnTo>
                <a:lnTo>
                  <a:pt x="0" y="791611"/>
                </a:lnTo>
                <a:lnTo>
                  <a:pt x="13258" y="795998"/>
                </a:lnTo>
                <a:cubicBezTo>
                  <a:pt x="25589" y="798688"/>
                  <a:pt x="38358" y="800100"/>
                  <a:pt x="51435" y="800100"/>
                </a:cubicBezTo>
                <a:cubicBezTo>
                  <a:pt x="156057" y="800100"/>
                  <a:pt x="240870" y="709693"/>
                  <a:pt x="240870" y="598170"/>
                </a:cubicBezTo>
                <a:cubicBezTo>
                  <a:pt x="240870" y="486647"/>
                  <a:pt x="156057" y="396240"/>
                  <a:pt x="51435" y="396240"/>
                </a:cubicBezTo>
                <a:cubicBezTo>
                  <a:pt x="38358" y="396240"/>
                  <a:pt x="25589" y="397653"/>
                  <a:pt x="13258" y="400343"/>
                </a:cubicBezTo>
                <a:lnTo>
                  <a:pt x="0" y="404729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Freeform 34"/>
          <p:cNvSpPr/>
          <p:nvPr/>
        </p:nvSpPr>
        <p:spPr>
          <a:xfrm>
            <a:off x="4261942" y="1496804"/>
            <a:ext cx="1800000" cy="2487630"/>
          </a:xfrm>
          <a:custGeom>
            <a:avLst/>
            <a:gdLst>
              <a:gd name="connsiteX0" fmla="*/ 387330 w 1800000"/>
              <a:gd name="connsiteY0" fmla="*/ 1966680 h 2606040"/>
              <a:gd name="connsiteX1" fmla="*/ 198525 w 1800000"/>
              <a:gd name="connsiteY1" fmla="*/ 2162760 h 2606040"/>
              <a:gd name="connsiteX2" fmla="*/ 387330 w 1800000"/>
              <a:gd name="connsiteY2" fmla="*/ 2358840 h 2606040"/>
              <a:gd name="connsiteX3" fmla="*/ 576135 w 1800000"/>
              <a:gd name="connsiteY3" fmla="*/ 2162760 h 2606040"/>
              <a:gd name="connsiteX4" fmla="*/ 387330 w 1800000"/>
              <a:gd name="connsiteY4" fmla="*/ 1966680 h 2606040"/>
              <a:gd name="connsiteX5" fmla="*/ 1435688 w 1800000"/>
              <a:gd name="connsiteY5" fmla="*/ 1463040 h 2606040"/>
              <a:gd name="connsiteX6" fmla="*/ 1280535 w 1800000"/>
              <a:gd name="connsiteY6" fmla="*/ 1646280 h 2606040"/>
              <a:gd name="connsiteX7" fmla="*/ 1435688 w 1800000"/>
              <a:gd name="connsiteY7" fmla="*/ 1829520 h 2606040"/>
              <a:gd name="connsiteX8" fmla="*/ 1590841 w 1800000"/>
              <a:gd name="connsiteY8" fmla="*/ 1646280 h 2606040"/>
              <a:gd name="connsiteX9" fmla="*/ 1435688 w 1800000"/>
              <a:gd name="connsiteY9" fmla="*/ 1463040 h 2606040"/>
              <a:gd name="connsiteX10" fmla="*/ 900000 w 1800000"/>
              <a:gd name="connsiteY10" fmla="*/ 820920 h 2606040"/>
              <a:gd name="connsiteX11" fmla="*/ 663780 w 1800000"/>
              <a:gd name="connsiteY11" fmla="*/ 1080000 h 2606040"/>
              <a:gd name="connsiteX12" fmla="*/ 900000 w 1800000"/>
              <a:gd name="connsiteY12" fmla="*/ 1339080 h 2606040"/>
              <a:gd name="connsiteX13" fmla="*/ 1136220 w 1800000"/>
              <a:gd name="connsiteY13" fmla="*/ 1080000 h 2606040"/>
              <a:gd name="connsiteX14" fmla="*/ 900000 w 1800000"/>
              <a:gd name="connsiteY14" fmla="*/ 820920 h 2606040"/>
              <a:gd name="connsiteX15" fmla="*/ 1546860 w 1800000"/>
              <a:gd name="connsiteY15" fmla="*/ 243840 h 2606040"/>
              <a:gd name="connsiteX16" fmla="*/ 1415640 w 1800000"/>
              <a:gd name="connsiteY16" fmla="*/ 402840 h 2606040"/>
              <a:gd name="connsiteX17" fmla="*/ 1546860 w 1800000"/>
              <a:gd name="connsiteY17" fmla="*/ 561840 h 2606040"/>
              <a:gd name="connsiteX18" fmla="*/ 1678080 w 1800000"/>
              <a:gd name="connsiteY18" fmla="*/ 402840 h 2606040"/>
              <a:gd name="connsiteX19" fmla="*/ 1546860 w 1800000"/>
              <a:gd name="connsiteY19" fmla="*/ 243840 h 2606040"/>
              <a:gd name="connsiteX20" fmla="*/ 815550 w 1800000"/>
              <a:gd name="connsiteY20" fmla="*/ 106680 h 2606040"/>
              <a:gd name="connsiteX21" fmla="*/ 663780 w 1800000"/>
              <a:gd name="connsiteY21" fmla="*/ 250950 h 2606040"/>
              <a:gd name="connsiteX22" fmla="*/ 815550 w 1800000"/>
              <a:gd name="connsiteY22" fmla="*/ 395220 h 2606040"/>
              <a:gd name="connsiteX23" fmla="*/ 967320 w 1800000"/>
              <a:gd name="connsiteY23" fmla="*/ 250950 h 2606040"/>
              <a:gd name="connsiteX24" fmla="*/ 815550 w 1800000"/>
              <a:gd name="connsiteY24" fmla="*/ 106680 h 2606040"/>
              <a:gd name="connsiteX25" fmla="*/ 0 w 1800000"/>
              <a:gd name="connsiteY25" fmla="*/ 0 h 2606040"/>
              <a:gd name="connsiteX26" fmla="*/ 1800000 w 1800000"/>
              <a:gd name="connsiteY26" fmla="*/ 0 h 2606040"/>
              <a:gd name="connsiteX27" fmla="*/ 1800000 w 1800000"/>
              <a:gd name="connsiteY27" fmla="*/ 2606040 h 2606040"/>
              <a:gd name="connsiteX28" fmla="*/ 0 w 1800000"/>
              <a:gd name="connsiteY28" fmla="*/ 2606040 h 2606040"/>
              <a:gd name="connsiteX29" fmla="*/ 0 w 1800000"/>
              <a:gd name="connsiteY29" fmla="*/ 1015651 h 2606040"/>
              <a:gd name="connsiteX30" fmla="*/ 40287 w 1800000"/>
              <a:gd name="connsiteY30" fmla="*/ 1006982 h 2606040"/>
              <a:gd name="connsiteX31" fmla="*/ 155985 w 1800000"/>
              <a:gd name="connsiteY31" fmla="*/ 820920 h 2606040"/>
              <a:gd name="connsiteX32" fmla="*/ 40287 w 1800000"/>
              <a:gd name="connsiteY32" fmla="*/ 634859 h 2606040"/>
              <a:gd name="connsiteX33" fmla="*/ 0 w 1800000"/>
              <a:gd name="connsiteY33" fmla="*/ 626189 h 2606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800000" h="2606040">
                <a:moveTo>
                  <a:pt x="387330" y="1966680"/>
                </a:moveTo>
                <a:cubicBezTo>
                  <a:pt x="283056" y="1966680"/>
                  <a:pt x="198525" y="2054468"/>
                  <a:pt x="198525" y="2162760"/>
                </a:cubicBezTo>
                <a:cubicBezTo>
                  <a:pt x="198525" y="2271052"/>
                  <a:pt x="283056" y="2358840"/>
                  <a:pt x="387330" y="2358840"/>
                </a:cubicBezTo>
                <a:cubicBezTo>
                  <a:pt x="491604" y="2358840"/>
                  <a:pt x="576135" y="2271052"/>
                  <a:pt x="576135" y="2162760"/>
                </a:cubicBezTo>
                <a:cubicBezTo>
                  <a:pt x="576135" y="2054468"/>
                  <a:pt x="491604" y="1966680"/>
                  <a:pt x="387330" y="1966680"/>
                </a:cubicBezTo>
                <a:close/>
                <a:moveTo>
                  <a:pt x="1435688" y="1463040"/>
                </a:moveTo>
                <a:cubicBezTo>
                  <a:pt x="1349999" y="1463040"/>
                  <a:pt x="1280535" y="1545079"/>
                  <a:pt x="1280535" y="1646280"/>
                </a:cubicBezTo>
                <a:cubicBezTo>
                  <a:pt x="1280535" y="1747481"/>
                  <a:pt x="1349999" y="1829520"/>
                  <a:pt x="1435688" y="1829520"/>
                </a:cubicBezTo>
                <a:cubicBezTo>
                  <a:pt x="1521377" y="1829520"/>
                  <a:pt x="1590841" y="1747481"/>
                  <a:pt x="1590841" y="1646280"/>
                </a:cubicBezTo>
                <a:cubicBezTo>
                  <a:pt x="1590841" y="1545079"/>
                  <a:pt x="1521377" y="1463040"/>
                  <a:pt x="1435688" y="1463040"/>
                </a:cubicBezTo>
                <a:close/>
                <a:moveTo>
                  <a:pt x="900000" y="820920"/>
                </a:moveTo>
                <a:cubicBezTo>
                  <a:pt x="769539" y="820920"/>
                  <a:pt x="663780" y="936914"/>
                  <a:pt x="663780" y="1080000"/>
                </a:cubicBezTo>
                <a:cubicBezTo>
                  <a:pt x="663780" y="1223086"/>
                  <a:pt x="769539" y="1339080"/>
                  <a:pt x="900000" y="1339080"/>
                </a:cubicBezTo>
                <a:cubicBezTo>
                  <a:pt x="1030461" y="1339080"/>
                  <a:pt x="1136220" y="1223086"/>
                  <a:pt x="1136220" y="1080000"/>
                </a:cubicBezTo>
                <a:cubicBezTo>
                  <a:pt x="1136220" y="936914"/>
                  <a:pt x="1030461" y="820920"/>
                  <a:pt x="900000" y="820920"/>
                </a:cubicBezTo>
                <a:close/>
                <a:moveTo>
                  <a:pt x="1546860" y="243840"/>
                </a:moveTo>
                <a:cubicBezTo>
                  <a:pt x="1474389" y="243840"/>
                  <a:pt x="1415640" y="315027"/>
                  <a:pt x="1415640" y="402840"/>
                </a:cubicBezTo>
                <a:cubicBezTo>
                  <a:pt x="1415640" y="490653"/>
                  <a:pt x="1474389" y="561840"/>
                  <a:pt x="1546860" y="561840"/>
                </a:cubicBezTo>
                <a:cubicBezTo>
                  <a:pt x="1619331" y="561840"/>
                  <a:pt x="1678080" y="490653"/>
                  <a:pt x="1678080" y="402840"/>
                </a:cubicBezTo>
                <a:cubicBezTo>
                  <a:pt x="1678080" y="315027"/>
                  <a:pt x="1619331" y="243840"/>
                  <a:pt x="1546860" y="243840"/>
                </a:cubicBezTo>
                <a:close/>
                <a:moveTo>
                  <a:pt x="815550" y="106680"/>
                </a:moveTo>
                <a:cubicBezTo>
                  <a:pt x="731730" y="106680"/>
                  <a:pt x="663780" y="171272"/>
                  <a:pt x="663780" y="250950"/>
                </a:cubicBezTo>
                <a:cubicBezTo>
                  <a:pt x="663780" y="330628"/>
                  <a:pt x="731730" y="395220"/>
                  <a:pt x="815550" y="395220"/>
                </a:cubicBezTo>
                <a:cubicBezTo>
                  <a:pt x="899370" y="395220"/>
                  <a:pt x="967320" y="330628"/>
                  <a:pt x="967320" y="250950"/>
                </a:cubicBezTo>
                <a:cubicBezTo>
                  <a:pt x="967320" y="171272"/>
                  <a:pt x="899370" y="106680"/>
                  <a:pt x="815550" y="106680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2606040"/>
                </a:lnTo>
                <a:lnTo>
                  <a:pt x="0" y="2606040"/>
                </a:lnTo>
                <a:lnTo>
                  <a:pt x="0" y="1015651"/>
                </a:lnTo>
                <a:lnTo>
                  <a:pt x="40287" y="1006982"/>
                </a:lnTo>
                <a:cubicBezTo>
                  <a:pt x="108278" y="976327"/>
                  <a:pt x="155985" y="904562"/>
                  <a:pt x="155985" y="820920"/>
                </a:cubicBezTo>
                <a:cubicBezTo>
                  <a:pt x="155985" y="737278"/>
                  <a:pt x="108278" y="665513"/>
                  <a:pt x="40287" y="634859"/>
                </a:cubicBezTo>
                <a:lnTo>
                  <a:pt x="0" y="626189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0" name="Freeform 149"/>
          <p:cNvSpPr/>
          <p:nvPr/>
        </p:nvSpPr>
        <p:spPr>
          <a:xfrm>
            <a:off x="6245905" y="1549177"/>
            <a:ext cx="1800000" cy="2487630"/>
          </a:xfrm>
          <a:custGeom>
            <a:avLst/>
            <a:gdLst>
              <a:gd name="connsiteX0" fmla="*/ 1306092 w 1800000"/>
              <a:gd name="connsiteY0" fmla="*/ 1695806 h 2487630"/>
              <a:gd name="connsiteX1" fmla="*/ 1153692 w 1800000"/>
              <a:gd name="connsiteY1" fmla="*/ 1846093 h 2487630"/>
              <a:gd name="connsiteX2" fmla="*/ 1306092 w 1800000"/>
              <a:gd name="connsiteY2" fmla="*/ 1996380 h 2487630"/>
              <a:gd name="connsiteX3" fmla="*/ 1458492 w 1800000"/>
              <a:gd name="connsiteY3" fmla="*/ 1846093 h 2487630"/>
              <a:gd name="connsiteX4" fmla="*/ 1306092 w 1800000"/>
              <a:gd name="connsiteY4" fmla="*/ 1695806 h 2487630"/>
              <a:gd name="connsiteX5" fmla="*/ 364936 w 1800000"/>
              <a:gd name="connsiteY5" fmla="*/ 1395233 h 2487630"/>
              <a:gd name="connsiteX6" fmla="*/ 212536 w 1800000"/>
              <a:gd name="connsiteY6" fmla="*/ 1545520 h 2487630"/>
              <a:gd name="connsiteX7" fmla="*/ 364936 w 1800000"/>
              <a:gd name="connsiteY7" fmla="*/ 1695807 h 2487630"/>
              <a:gd name="connsiteX8" fmla="*/ 517336 w 1800000"/>
              <a:gd name="connsiteY8" fmla="*/ 1545520 h 2487630"/>
              <a:gd name="connsiteX9" fmla="*/ 364936 w 1800000"/>
              <a:gd name="connsiteY9" fmla="*/ 1395233 h 2487630"/>
              <a:gd name="connsiteX10" fmla="*/ 1016504 w 1800000"/>
              <a:gd name="connsiteY10" fmla="*/ 894367 h 2487630"/>
              <a:gd name="connsiteX11" fmla="*/ 888487 w 1800000"/>
              <a:gd name="connsiteY11" fmla="*/ 1047881 h 2487630"/>
              <a:gd name="connsiteX12" fmla="*/ 1016504 w 1800000"/>
              <a:gd name="connsiteY12" fmla="*/ 1201395 h 2487630"/>
              <a:gd name="connsiteX13" fmla="*/ 1144521 w 1800000"/>
              <a:gd name="connsiteY13" fmla="*/ 1047881 h 2487630"/>
              <a:gd name="connsiteX14" fmla="*/ 1016504 w 1800000"/>
              <a:gd name="connsiteY14" fmla="*/ 894367 h 2487630"/>
              <a:gd name="connsiteX15" fmla="*/ 540196 w 1800000"/>
              <a:gd name="connsiteY15" fmla="*/ 425578 h 2487630"/>
              <a:gd name="connsiteX16" fmla="*/ 364936 w 1800000"/>
              <a:gd name="connsiteY16" fmla="*/ 589637 h 2487630"/>
              <a:gd name="connsiteX17" fmla="*/ 540196 w 1800000"/>
              <a:gd name="connsiteY17" fmla="*/ 753696 h 2487630"/>
              <a:gd name="connsiteX18" fmla="*/ 715456 w 1800000"/>
              <a:gd name="connsiteY18" fmla="*/ 589637 h 2487630"/>
              <a:gd name="connsiteX19" fmla="*/ 540196 w 1800000"/>
              <a:gd name="connsiteY19" fmla="*/ 425578 h 2487630"/>
              <a:gd name="connsiteX20" fmla="*/ 1269442 w 1800000"/>
              <a:gd name="connsiteY20" fmla="*/ 211589 h 2487630"/>
              <a:gd name="connsiteX21" fmla="*/ 1080392 w 1800000"/>
              <a:gd name="connsiteY21" fmla="*/ 382780 h 2487630"/>
              <a:gd name="connsiteX22" fmla="*/ 1269442 w 1800000"/>
              <a:gd name="connsiteY22" fmla="*/ 553972 h 2487630"/>
              <a:gd name="connsiteX23" fmla="*/ 1458492 w 1800000"/>
              <a:gd name="connsiteY23" fmla="*/ 382780 h 2487630"/>
              <a:gd name="connsiteX24" fmla="*/ 1269442 w 1800000"/>
              <a:gd name="connsiteY24" fmla="*/ 211589 h 2487630"/>
              <a:gd name="connsiteX25" fmla="*/ 0 w 1800000"/>
              <a:gd name="connsiteY25" fmla="*/ 0 h 2487630"/>
              <a:gd name="connsiteX26" fmla="*/ 1800000 w 1800000"/>
              <a:gd name="connsiteY26" fmla="*/ 0 h 2487630"/>
              <a:gd name="connsiteX27" fmla="*/ 1800000 w 1800000"/>
              <a:gd name="connsiteY27" fmla="*/ 878673 h 2487630"/>
              <a:gd name="connsiteX28" fmla="*/ 1777009 w 1800000"/>
              <a:gd name="connsiteY28" fmla="*/ 874096 h 2487630"/>
              <a:gd name="connsiteX29" fmla="*/ 1624609 w 1800000"/>
              <a:gd name="connsiteY29" fmla="*/ 1024383 h 2487630"/>
              <a:gd name="connsiteX30" fmla="*/ 1777009 w 1800000"/>
              <a:gd name="connsiteY30" fmla="*/ 1174670 h 2487630"/>
              <a:gd name="connsiteX31" fmla="*/ 1800000 w 1800000"/>
              <a:gd name="connsiteY31" fmla="*/ 1170092 h 2487630"/>
              <a:gd name="connsiteX32" fmla="*/ 1800000 w 1800000"/>
              <a:gd name="connsiteY32" fmla="*/ 2487630 h 2487630"/>
              <a:gd name="connsiteX33" fmla="*/ 669736 w 1800000"/>
              <a:gd name="connsiteY33" fmla="*/ 2487630 h 2487630"/>
              <a:gd name="connsiteX34" fmla="*/ 517336 w 1800000"/>
              <a:gd name="connsiteY34" fmla="*/ 2337343 h 2487630"/>
              <a:gd name="connsiteX35" fmla="*/ 364936 w 1800000"/>
              <a:gd name="connsiteY35" fmla="*/ 2487630 h 2487630"/>
              <a:gd name="connsiteX36" fmla="*/ 0 w 1800000"/>
              <a:gd name="connsiteY36" fmla="*/ 2487630 h 2487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800000" h="2487630">
                <a:moveTo>
                  <a:pt x="1306092" y="1695806"/>
                </a:moveTo>
                <a:cubicBezTo>
                  <a:pt x="1221924" y="1695806"/>
                  <a:pt x="1153692" y="1763092"/>
                  <a:pt x="1153692" y="1846093"/>
                </a:cubicBezTo>
                <a:cubicBezTo>
                  <a:pt x="1153692" y="1929094"/>
                  <a:pt x="1221924" y="1996380"/>
                  <a:pt x="1306092" y="1996380"/>
                </a:cubicBezTo>
                <a:cubicBezTo>
                  <a:pt x="1390260" y="1996380"/>
                  <a:pt x="1458492" y="1929094"/>
                  <a:pt x="1458492" y="1846093"/>
                </a:cubicBezTo>
                <a:cubicBezTo>
                  <a:pt x="1458492" y="1763092"/>
                  <a:pt x="1390260" y="1695806"/>
                  <a:pt x="1306092" y="1695806"/>
                </a:cubicBezTo>
                <a:close/>
                <a:moveTo>
                  <a:pt x="364936" y="1395233"/>
                </a:moveTo>
                <a:cubicBezTo>
                  <a:pt x="280768" y="1395233"/>
                  <a:pt x="212536" y="1462519"/>
                  <a:pt x="212536" y="1545520"/>
                </a:cubicBezTo>
                <a:cubicBezTo>
                  <a:pt x="212536" y="1628521"/>
                  <a:pt x="280768" y="1695807"/>
                  <a:pt x="364936" y="1695807"/>
                </a:cubicBezTo>
                <a:cubicBezTo>
                  <a:pt x="449104" y="1695807"/>
                  <a:pt x="517336" y="1628521"/>
                  <a:pt x="517336" y="1545520"/>
                </a:cubicBezTo>
                <a:cubicBezTo>
                  <a:pt x="517336" y="1462519"/>
                  <a:pt x="449104" y="1395233"/>
                  <a:pt x="364936" y="1395233"/>
                </a:cubicBezTo>
                <a:close/>
                <a:moveTo>
                  <a:pt x="1016504" y="894367"/>
                </a:moveTo>
                <a:cubicBezTo>
                  <a:pt x="945802" y="894367"/>
                  <a:pt x="888487" y="963098"/>
                  <a:pt x="888487" y="1047881"/>
                </a:cubicBezTo>
                <a:cubicBezTo>
                  <a:pt x="888487" y="1132664"/>
                  <a:pt x="945802" y="1201395"/>
                  <a:pt x="1016504" y="1201395"/>
                </a:cubicBezTo>
                <a:cubicBezTo>
                  <a:pt x="1087206" y="1201395"/>
                  <a:pt x="1144521" y="1132664"/>
                  <a:pt x="1144521" y="1047881"/>
                </a:cubicBezTo>
                <a:cubicBezTo>
                  <a:pt x="1144521" y="963098"/>
                  <a:pt x="1087206" y="894367"/>
                  <a:pt x="1016504" y="894367"/>
                </a:cubicBezTo>
                <a:close/>
                <a:moveTo>
                  <a:pt x="540196" y="425578"/>
                </a:moveTo>
                <a:cubicBezTo>
                  <a:pt x="443403" y="425578"/>
                  <a:pt x="364936" y="499030"/>
                  <a:pt x="364936" y="589637"/>
                </a:cubicBezTo>
                <a:cubicBezTo>
                  <a:pt x="364936" y="680244"/>
                  <a:pt x="443403" y="753696"/>
                  <a:pt x="540196" y="753696"/>
                </a:cubicBezTo>
                <a:cubicBezTo>
                  <a:pt x="636989" y="753696"/>
                  <a:pt x="715456" y="680244"/>
                  <a:pt x="715456" y="589637"/>
                </a:cubicBezTo>
                <a:cubicBezTo>
                  <a:pt x="715456" y="499030"/>
                  <a:pt x="636989" y="425578"/>
                  <a:pt x="540196" y="425578"/>
                </a:cubicBezTo>
                <a:close/>
                <a:moveTo>
                  <a:pt x="1269442" y="211589"/>
                </a:moveTo>
                <a:cubicBezTo>
                  <a:pt x="1165033" y="211589"/>
                  <a:pt x="1080392" y="288234"/>
                  <a:pt x="1080392" y="382780"/>
                </a:cubicBezTo>
                <a:cubicBezTo>
                  <a:pt x="1080392" y="477327"/>
                  <a:pt x="1165033" y="553972"/>
                  <a:pt x="1269442" y="553972"/>
                </a:cubicBezTo>
                <a:cubicBezTo>
                  <a:pt x="1373851" y="553972"/>
                  <a:pt x="1458492" y="477327"/>
                  <a:pt x="1458492" y="382780"/>
                </a:cubicBezTo>
                <a:cubicBezTo>
                  <a:pt x="1458492" y="288234"/>
                  <a:pt x="1373851" y="211589"/>
                  <a:pt x="1269442" y="211589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878673"/>
                </a:lnTo>
                <a:lnTo>
                  <a:pt x="1777009" y="874096"/>
                </a:lnTo>
                <a:cubicBezTo>
                  <a:pt x="1692841" y="874096"/>
                  <a:pt x="1624609" y="941382"/>
                  <a:pt x="1624609" y="1024383"/>
                </a:cubicBezTo>
                <a:cubicBezTo>
                  <a:pt x="1624609" y="1107384"/>
                  <a:pt x="1692841" y="1174670"/>
                  <a:pt x="1777009" y="1174670"/>
                </a:cubicBezTo>
                <a:lnTo>
                  <a:pt x="1800000" y="1170092"/>
                </a:lnTo>
                <a:lnTo>
                  <a:pt x="1800000" y="2487630"/>
                </a:lnTo>
                <a:lnTo>
                  <a:pt x="669736" y="2487630"/>
                </a:lnTo>
                <a:cubicBezTo>
                  <a:pt x="669736" y="2404629"/>
                  <a:pt x="601504" y="2337343"/>
                  <a:pt x="517336" y="2337343"/>
                </a:cubicBezTo>
                <a:cubicBezTo>
                  <a:pt x="433168" y="2337343"/>
                  <a:pt x="364936" y="2404629"/>
                  <a:pt x="364936" y="2487630"/>
                </a:cubicBezTo>
                <a:lnTo>
                  <a:pt x="0" y="248763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Freeform 138"/>
          <p:cNvSpPr/>
          <p:nvPr/>
        </p:nvSpPr>
        <p:spPr>
          <a:xfrm>
            <a:off x="8153919" y="1630055"/>
            <a:ext cx="1800000" cy="2487630"/>
          </a:xfrm>
          <a:custGeom>
            <a:avLst/>
            <a:gdLst>
              <a:gd name="connsiteX0" fmla="*/ 1372839 w 1800000"/>
              <a:gd name="connsiteY0" fmla="*/ 1950025 h 2657475"/>
              <a:gd name="connsiteX1" fmla="*/ 1220439 w 1800000"/>
              <a:gd name="connsiteY1" fmla="*/ 2110573 h 2657475"/>
              <a:gd name="connsiteX2" fmla="*/ 1372839 w 1800000"/>
              <a:gd name="connsiteY2" fmla="*/ 2271121 h 2657475"/>
              <a:gd name="connsiteX3" fmla="*/ 1525239 w 1800000"/>
              <a:gd name="connsiteY3" fmla="*/ 2110573 h 2657475"/>
              <a:gd name="connsiteX4" fmla="*/ 1372839 w 1800000"/>
              <a:gd name="connsiteY4" fmla="*/ 1950025 h 2657475"/>
              <a:gd name="connsiteX5" fmla="*/ 364936 w 1800000"/>
              <a:gd name="connsiteY5" fmla="*/ 1490493 h 2657475"/>
              <a:gd name="connsiteX6" fmla="*/ 212536 w 1800000"/>
              <a:gd name="connsiteY6" fmla="*/ 1651041 h 2657475"/>
              <a:gd name="connsiteX7" fmla="*/ 364936 w 1800000"/>
              <a:gd name="connsiteY7" fmla="*/ 1811589 h 2657475"/>
              <a:gd name="connsiteX8" fmla="*/ 517336 w 1800000"/>
              <a:gd name="connsiteY8" fmla="*/ 1651041 h 2657475"/>
              <a:gd name="connsiteX9" fmla="*/ 364936 w 1800000"/>
              <a:gd name="connsiteY9" fmla="*/ 1490493 h 2657475"/>
              <a:gd name="connsiteX10" fmla="*/ 925948 w 1800000"/>
              <a:gd name="connsiteY10" fmla="*/ 896952 h 2657475"/>
              <a:gd name="connsiteX11" fmla="*/ 750688 w 1800000"/>
              <a:gd name="connsiteY11" fmla="*/ 1072212 h 2657475"/>
              <a:gd name="connsiteX12" fmla="*/ 925948 w 1800000"/>
              <a:gd name="connsiteY12" fmla="*/ 1247472 h 2657475"/>
              <a:gd name="connsiteX13" fmla="*/ 1101208 w 1800000"/>
              <a:gd name="connsiteY13" fmla="*/ 1072212 h 2657475"/>
              <a:gd name="connsiteX14" fmla="*/ 925948 w 1800000"/>
              <a:gd name="connsiteY14" fmla="*/ 896952 h 2657475"/>
              <a:gd name="connsiteX15" fmla="*/ 0 w 1800000"/>
              <a:gd name="connsiteY15" fmla="*/ 0 h 2657475"/>
              <a:gd name="connsiteX16" fmla="*/ 966946 w 1800000"/>
              <a:gd name="connsiteY16" fmla="*/ 0 h 2657475"/>
              <a:gd name="connsiteX17" fmla="*/ 968483 w 1800000"/>
              <a:gd name="connsiteY17" fmla="*/ 14747 h 2657475"/>
              <a:gd name="connsiteX18" fmla="*/ 1153692 w 1800000"/>
              <a:gd name="connsiteY18" fmla="*/ 160770 h 2657475"/>
              <a:gd name="connsiteX19" fmla="*/ 1338901 w 1800000"/>
              <a:gd name="connsiteY19" fmla="*/ 14747 h 2657475"/>
              <a:gd name="connsiteX20" fmla="*/ 1340438 w 1800000"/>
              <a:gd name="connsiteY20" fmla="*/ 0 h 2657475"/>
              <a:gd name="connsiteX21" fmla="*/ 1800000 w 1800000"/>
              <a:gd name="connsiteY21" fmla="*/ 0 h 2657475"/>
              <a:gd name="connsiteX22" fmla="*/ 1800000 w 1800000"/>
              <a:gd name="connsiteY22" fmla="*/ 938665 h 2657475"/>
              <a:gd name="connsiteX23" fmla="*/ 1777009 w 1800000"/>
              <a:gd name="connsiteY23" fmla="*/ 933775 h 2657475"/>
              <a:gd name="connsiteX24" fmla="*/ 1624609 w 1800000"/>
              <a:gd name="connsiteY24" fmla="*/ 1094323 h 2657475"/>
              <a:gd name="connsiteX25" fmla="*/ 1777009 w 1800000"/>
              <a:gd name="connsiteY25" fmla="*/ 1254871 h 2657475"/>
              <a:gd name="connsiteX26" fmla="*/ 1800000 w 1800000"/>
              <a:gd name="connsiteY26" fmla="*/ 1249981 h 2657475"/>
              <a:gd name="connsiteX27" fmla="*/ 1800000 w 1800000"/>
              <a:gd name="connsiteY27" fmla="*/ 2657475 h 2657475"/>
              <a:gd name="connsiteX28" fmla="*/ 669736 w 1800000"/>
              <a:gd name="connsiteY28" fmla="*/ 2657475 h 2657475"/>
              <a:gd name="connsiteX29" fmla="*/ 517336 w 1800000"/>
              <a:gd name="connsiteY29" fmla="*/ 2496927 h 2657475"/>
              <a:gd name="connsiteX30" fmla="*/ 364936 w 1800000"/>
              <a:gd name="connsiteY30" fmla="*/ 2657475 h 2657475"/>
              <a:gd name="connsiteX31" fmla="*/ 0 w 1800000"/>
              <a:gd name="connsiteY31" fmla="*/ 2657475 h 265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800000" h="2657475">
                <a:moveTo>
                  <a:pt x="1372839" y="1950025"/>
                </a:moveTo>
                <a:cubicBezTo>
                  <a:pt x="1288671" y="1950025"/>
                  <a:pt x="1220439" y="2021905"/>
                  <a:pt x="1220439" y="2110573"/>
                </a:cubicBezTo>
                <a:cubicBezTo>
                  <a:pt x="1220439" y="2199241"/>
                  <a:pt x="1288671" y="2271121"/>
                  <a:pt x="1372839" y="2271121"/>
                </a:cubicBezTo>
                <a:cubicBezTo>
                  <a:pt x="1457007" y="2271121"/>
                  <a:pt x="1525239" y="2199241"/>
                  <a:pt x="1525239" y="2110573"/>
                </a:cubicBezTo>
                <a:cubicBezTo>
                  <a:pt x="1525239" y="2021905"/>
                  <a:pt x="1457007" y="1950025"/>
                  <a:pt x="1372839" y="1950025"/>
                </a:cubicBezTo>
                <a:close/>
                <a:moveTo>
                  <a:pt x="364936" y="1490493"/>
                </a:moveTo>
                <a:cubicBezTo>
                  <a:pt x="280768" y="1490493"/>
                  <a:pt x="212536" y="1562373"/>
                  <a:pt x="212536" y="1651041"/>
                </a:cubicBezTo>
                <a:cubicBezTo>
                  <a:pt x="212536" y="1739709"/>
                  <a:pt x="280768" y="1811589"/>
                  <a:pt x="364936" y="1811589"/>
                </a:cubicBezTo>
                <a:cubicBezTo>
                  <a:pt x="449104" y="1811589"/>
                  <a:pt x="517336" y="1739709"/>
                  <a:pt x="517336" y="1651041"/>
                </a:cubicBezTo>
                <a:cubicBezTo>
                  <a:pt x="517336" y="1562373"/>
                  <a:pt x="449104" y="1490493"/>
                  <a:pt x="364936" y="1490493"/>
                </a:cubicBezTo>
                <a:close/>
                <a:moveTo>
                  <a:pt x="925948" y="896952"/>
                </a:moveTo>
                <a:cubicBezTo>
                  <a:pt x="829155" y="896952"/>
                  <a:pt x="750688" y="975419"/>
                  <a:pt x="750688" y="1072212"/>
                </a:cubicBezTo>
                <a:cubicBezTo>
                  <a:pt x="750688" y="1169005"/>
                  <a:pt x="829155" y="1247472"/>
                  <a:pt x="925948" y="1247472"/>
                </a:cubicBezTo>
                <a:cubicBezTo>
                  <a:pt x="1022741" y="1247472"/>
                  <a:pt x="1101208" y="1169005"/>
                  <a:pt x="1101208" y="1072212"/>
                </a:cubicBezTo>
                <a:cubicBezTo>
                  <a:pt x="1101208" y="975419"/>
                  <a:pt x="1022741" y="896952"/>
                  <a:pt x="925948" y="896952"/>
                </a:cubicBezTo>
                <a:close/>
                <a:moveTo>
                  <a:pt x="0" y="0"/>
                </a:moveTo>
                <a:lnTo>
                  <a:pt x="966946" y="0"/>
                </a:lnTo>
                <a:lnTo>
                  <a:pt x="968483" y="14747"/>
                </a:lnTo>
                <a:cubicBezTo>
                  <a:pt x="986111" y="98082"/>
                  <a:pt x="1062334" y="160770"/>
                  <a:pt x="1153692" y="160770"/>
                </a:cubicBezTo>
                <a:cubicBezTo>
                  <a:pt x="1245050" y="160770"/>
                  <a:pt x="1321273" y="98082"/>
                  <a:pt x="1338901" y="14747"/>
                </a:cubicBezTo>
                <a:lnTo>
                  <a:pt x="1340438" y="0"/>
                </a:lnTo>
                <a:lnTo>
                  <a:pt x="1800000" y="0"/>
                </a:lnTo>
                <a:lnTo>
                  <a:pt x="1800000" y="938665"/>
                </a:lnTo>
                <a:lnTo>
                  <a:pt x="1777009" y="933775"/>
                </a:lnTo>
                <a:cubicBezTo>
                  <a:pt x="1692841" y="933775"/>
                  <a:pt x="1624609" y="1005655"/>
                  <a:pt x="1624609" y="1094323"/>
                </a:cubicBezTo>
                <a:cubicBezTo>
                  <a:pt x="1624609" y="1182991"/>
                  <a:pt x="1692841" y="1254871"/>
                  <a:pt x="1777009" y="1254871"/>
                </a:cubicBezTo>
                <a:lnTo>
                  <a:pt x="1800000" y="1249981"/>
                </a:lnTo>
                <a:lnTo>
                  <a:pt x="1800000" y="2657475"/>
                </a:lnTo>
                <a:lnTo>
                  <a:pt x="669736" y="2657475"/>
                </a:lnTo>
                <a:cubicBezTo>
                  <a:pt x="669736" y="2568807"/>
                  <a:pt x="601504" y="2496927"/>
                  <a:pt x="517336" y="2496927"/>
                </a:cubicBezTo>
                <a:cubicBezTo>
                  <a:pt x="433168" y="2496927"/>
                  <a:pt x="364936" y="2568807"/>
                  <a:pt x="364936" y="2657475"/>
                </a:cubicBezTo>
                <a:lnTo>
                  <a:pt x="0" y="2657475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5" name="Freeform 174"/>
          <p:cNvSpPr/>
          <p:nvPr/>
        </p:nvSpPr>
        <p:spPr>
          <a:xfrm>
            <a:off x="10088757" y="1450203"/>
            <a:ext cx="1800000" cy="2509740"/>
          </a:xfrm>
          <a:custGeom>
            <a:avLst/>
            <a:gdLst>
              <a:gd name="connsiteX0" fmla="*/ 1306092 w 1800000"/>
              <a:gd name="connsiteY0" fmla="*/ 1710878 h 2509740"/>
              <a:gd name="connsiteX1" fmla="*/ 1153692 w 1800000"/>
              <a:gd name="connsiteY1" fmla="*/ 1862501 h 2509740"/>
              <a:gd name="connsiteX2" fmla="*/ 1306092 w 1800000"/>
              <a:gd name="connsiteY2" fmla="*/ 2014123 h 2509740"/>
              <a:gd name="connsiteX3" fmla="*/ 1458492 w 1800000"/>
              <a:gd name="connsiteY3" fmla="*/ 1862501 h 2509740"/>
              <a:gd name="connsiteX4" fmla="*/ 1306092 w 1800000"/>
              <a:gd name="connsiteY4" fmla="*/ 1710878 h 2509740"/>
              <a:gd name="connsiteX5" fmla="*/ 311676 w 1800000"/>
              <a:gd name="connsiteY5" fmla="*/ 1522201 h 2509740"/>
              <a:gd name="connsiteX6" fmla="*/ 204217 w 1800000"/>
              <a:gd name="connsiteY6" fmla="*/ 1666877 h 2509740"/>
              <a:gd name="connsiteX7" fmla="*/ 311676 w 1800000"/>
              <a:gd name="connsiteY7" fmla="*/ 1811553 h 2509740"/>
              <a:gd name="connsiteX8" fmla="*/ 419135 w 1800000"/>
              <a:gd name="connsiteY8" fmla="*/ 1666877 h 2509740"/>
              <a:gd name="connsiteX9" fmla="*/ 311676 w 1800000"/>
              <a:gd name="connsiteY9" fmla="*/ 1522201 h 2509740"/>
              <a:gd name="connsiteX10" fmla="*/ 844497 w 1800000"/>
              <a:gd name="connsiteY10" fmla="*/ 999858 h 2509740"/>
              <a:gd name="connsiteX11" fmla="*/ 669237 w 1800000"/>
              <a:gd name="connsiteY11" fmla="*/ 1165375 h 2509740"/>
              <a:gd name="connsiteX12" fmla="*/ 844497 w 1800000"/>
              <a:gd name="connsiteY12" fmla="*/ 1330892 h 2509740"/>
              <a:gd name="connsiteX13" fmla="*/ 1019757 w 1800000"/>
              <a:gd name="connsiteY13" fmla="*/ 1165375 h 2509740"/>
              <a:gd name="connsiteX14" fmla="*/ 844497 w 1800000"/>
              <a:gd name="connsiteY14" fmla="*/ 999858 h 2509740"/>
              <a:gd name="connsiteX15" fmla="*/ 1269442 w 1800000"/>
              <a:gd name="connsiteY15" fmla="*/ 213469 h 2509740"/>
              <a:gd name="connsiteX16" fmla="*/ 1080392 w 1800000"/>
              <a:gd name="connsiteY16" fmla="*/ 386183 h 2509740"/>
              <a:gd name="connsiteX17" fmla="*/ 1269442 w 1800000"/>
              <a:gd name="connsiteY17" fmla="*/ 558896 h 2509740"/>
              <a:gd name="connsiteX18" fmla="*/ 1458492 w 1800000"/>
              <a:gd name="connsiteY18" fmla="*/ 386183 h 2509740"/>
              <a:gd name="connsiteX19" fmla="*/ 1269442 w 1800000"/>
              <a:gd name="connsiteY19" fmla="*/ 213469 h 2509740"/>
              <a:gd name="connsiteX20" fmla="*/ 0 w 1800000"/>
              <a:gd name="connsiteY20" fmla="*/ 0 h 2509740"/>
              <a:gd name="connsiteX21" fmla="*/ 1800000 w 1800000"/>
              <a:gd name="connsiteY21" fmla="*/ 0 h 2509740"/>
              <a:gd name="connsiteX22" fmla="*/ 1800000 w 1800000"/>
              <a:gd name="connsiteY22" fmla="*/ 1165375 h 2509740"/>
              <a:gd name="connsiteX23" fmla="*/ 1647600 w 1800000"/>
              <a:gd name="connsiteY23" fmla="*/ 1316998 h 2509740"/>
              <a:gd name="connsiteX24" fmla="*/ 1800000 w 1800000"/>
              <a:gd name="connsiteY24" fmla="*/ 1468620 h 2509740"/>
              <a:gd name="connsiteX25" fmla="*/ 1800000 w 1800000"/>
              <a:gd name="connsiteY25" fmla="*/ 2509740 h 2509740"/>
              <a:gd name="connsiteX26" fmla="*/ 669736 w 1800000"/>
              <a:gd name="connsiteY26" fmla="*/ 2509740 h 2509740"/>
              <a:gd name="connsiteX27" fmla="*/ 517336 w 1800000"/>
              <a:gd name="connsiteY27" fmla="*/ 2358117 h 2509740"/>
              <a:gd name="connsiteX28" fmla="*/ 364936 w 1800000"/>
              <a:gd name="connsiteY28" fmla="*/ 2509740 h 2509740"/>
              <a:gd name="connsiteX29" fmla="*/ 0 w 1800000"/>
              <a:gd name="connsiteY29" fmla="*/ 2509740 h 2509740"/>
              <a:gd name="connsiteX30" fmla="*/ 0 w 1800000"/>
              <a:gd name="connsiteY30" fmla="*/ 549491 h 2509740"/>
              <a:gd name="connsiteX31" fmla="*/ 46832 w 1800000"/>
              <a:gd name="connsiteY31" fmla="*/ 558897 h 2509740"/>
              <a:gd name="connsiteX32" fmla="*/ 199232 w 1800000"/>
              <a:gd name="connsiteY32" fmla="*/ 407274 h 2509740"/>
              <a:gd name="connsiteX33" fmla="*/ 46832 w 1800000"/>
              <a:gd name="connsiteY33" fmla="*/ 255651 h 2509740"/>
              <a:gd name="connsiteX34" fmla="*/ 0 w 1800000"/>
              <a:gd name="connsiteY34" fmla="*/ 265059 h 2509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800000" h="2509740">
                <a:moveTo>
                  <a:pt x="1306092" y="1710878"/>
                </a:moveTo>
                <a:cubicBezTo>
                  <a:pt x="1221924" y="1710878"/>
                  <a:pt x="1153692" y="1778762"/>
                  <a:pt x="1153692" y="1862501"/>
                </a:cubicBezTo>
                <a:cubicBezTo>
                  <a:pt x="1153692" y="1946239"/>
                  <a:pt x="1221924" y="2014123"/>
                  <a:pt x="1306092" y="2014123"/>
                </a:cubicBezTo>
                <a:cubicBezTo>
                  <a:pt x="1390260" y="2014123"/>
                  <a:pt x="1458492" y="1946239"/>
                  <a:pt x="1458492" y="1862501"/>
                </a:cubicBezTo>
                <a:cubicBezTo>
                  <a:pt x="1458492" y="1778762"/>
                  <a:pt x="1390260" y="1710878"/>
                  <a:pt x="1306092" y="1710878"/>
                </a:cubicBezTo>
                <a:close/>
                <a:moveTo>
                  <a:pt x="311676" y="1522201"/>
                </a:moveTo>
                <a:cubicBezTo>
                  <a:pt x="252328" y="1522201"/>
                  <a:pt x="204217" y="1586975"/>
                  <a:pt x="204217" y="1666877"/>
                </a:cubicBezTo>
                <a:cubicBezTo>
                  <a:pt x="204217" y="1746779"/>
                  <a:pt x="252328" y="1811553"/>
                  <a:pt x="311676" y="1811553"/>
                </a:cubicBezTo>
                <a:cubicBezTo>
                  <a:pt x="371024" y="1811553"/>
                  <a:pt x="419135" y="1746779"/>
                  <a:pt x="419135" y="1666877"/>
                </a:cubicBezTo>
                <a:cubicBezTo>
                  <a:pt x="419135" y="1586975"/>
                  <a:pt x="371024" y="1522201"/>
                  <a:pt x="311676" y="1522201"/>
                </a:cubicBezTo>
                <a:close/>
                <a:moveTo>
                  <a:pt x="844497" y="999858"/>
                </a:moveTo>
                <a:cubicBezTo>
                  <a:pt x="747704" y="999858"/>
                  <a:pt x="669237" y="1073963"/>
                  <a:pt x="669237" y="1165375"/>
                </a:cubicBezTo>
                <a:cubicBezTo>
                  <a:pt x="669237" y="1256787"/>
                  <a:pt x="747704" y="1330892"/>
                  <a:pt x="844497" y="1330892"/>
                </a:cubicBezTo>
                <a:cubicBezTo>
                  <a:pt x="941290" y="1330892"/>
                  <a:pt x="1019757" y="1256787"/>
                  <a:pt x="1019757" y="1165375"/>
                </a:cubicBezTo>
                <a:cubicBezTo>
                  <a:pt x="1019757" y="1073963"/>
                  <a:pt x="941290" y="999858"/>
                  <a:pt x="844497" y="999858"/>
                </a:cubicBezTo>
                <a:close/>
                <a:moveTo>
                  <a:pt x="1269442" y="213469"/>
                </a:moveTo>
                <a:cubicBezTo>
                  <a:pt x="1165033" y="213469"/>
                  <a:pt x="1080392" y="290796"/>
                  <a:pt x="1080392" y="386183"/>
                </a:cubicBezTo>
                <a:cubicBezTo>
                  <a:pt x="1080392" y="481570"/>
                  <a:pt x="1165033" y="558896"/>
                  <a:pt x="1269442" y="558896"/>
                </a:cubicBezTo>
                <a:cubicBezTo>
                  <a:pt x="1373851" y="558896"/>
                  <a:pt x="1458492" y="481570"/>
                  <a:pt x="1458492" y="386183"/>
                </a:cubicBezTo>
                <a:cubicBezTo>
                  <a:pt x="1458492" y="290796"/>
                  <a:pt x="1373851" y="213469"/>
                  <a:pt x="1269442" y="213469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1165375"/>
                </a:lnTo>
                <a:cubicBezTo>
                  <a:pt x="1715832" y="1165375"/>
                  <a:pt x="1647600" y="1233259"/>
                  <a:pt x="1647600" y="1316998"/>
                </a:cubicBezTo>
                <a:cubicBezTo>
                  <a:pt x="1647600" y="1400736"/>
                  <a:pt x="1715832" y="1468620"/>
                  <a:pt x="1800000" y="1468620"/>
                </a:cubicBezTo>
                <a:lnTo>
                  <a:pt x="1800000" y="2509740"/>
                </a:lnTo>
                <a:lnTo>
                  <a:pt x="669736" y="2509740"/>
                </a:lnTo>
                <a:cubicBezTo>
                  <a:pt x="669736" y="2426001"/>
                  <a:pt x="601504" y="2358117"/>
                  <a:pt x="517336" y="2358117"/>
                </a:cubicBezTo>
                <a:cubicBezTo>
                  <a:pt x="433168" y="2358117"/>
                  <a:pt x="364936" y="2426001"/>
                  <a:pt x="364936" y="2509740"/>
                </a:cubicBezTo>
                <a:lnTo>
                  <a:pt x="0" y="2509740"/>
                </a:lnTo>
                <a:lnTo>
                  <a:pt x="0" y="549491"/>
                </a:lnTo>
                <a:lnTo>
                  <a:pt x="46832" y="558897"/>
                </a:lnTo>
                <a:cubicBezTo>
                  <a:pt x="131000" y="558897"/>
                  <a:pt x="199232" y="491013"/>
                  <a:pt x="199232" y="407274"/>
                </a:cubicBezTo>
                <a:cubicBezTo>
                  <a:pt x="199232" y="323535"/>
                  <a:pt x="131000" y="255651"/>
                  <a:pt x="46832" y="255651"/>
                </a:cubicBezTo>
                <a:lnTo>
                  <a:pt x="0" y="265059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12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1" name="Rectangle 150"/>
          <p:cNvSpPr/>
          <p:nvPr/>
        </p:nvSpPr>
        <p:spPr>
          <a:xfrm>
            <a:off x="2327104" y="84543"/>
            <a:ext cx="8047283" cy="553998"/>
          </a:xfrm>
          <a:prstGeom prst="rect">
            <a:avLst/>
          </a:prstGeom>
          <a:scene3d>
            <a:camera prst="orthographicFront"/>
            <a:lightRig rig="threePt" dir="t"/>
          </a:scene3d>
          <a:sp3d extrusionH="101600"/>
        </p:spPr>
        <p:txBody>
          <a:bodyPr wrap="square">
            <a:sp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Swiss Cheese Model: Layers of Failure </a:t>
            </a:r>
            <a:endParaRPr lang="en-GB" sz="3000" dirty="0"/>
          </a:p>
        </p:txBody>
      </p:sp>
      <p:sp>
        <p:nvSpPr>
          <p:cNvPr id="153" name="Rectangle 152"/>
          <p:cNvSpPr/>
          <p:nvPr/>
        </p:nvSpPr>
        <p:spPr>
          <a:xfrm>
            <a:off x="1353521" y="4721017"/>
            <a:ext cx="1791530" cy="62483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 sz="120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9" name="TextBox 158"/>
          <p:cNvSpPr txBox="1"/>
          <p:nvPr/>
        </p:nvSpPr>
        <p:spPr>
          <a:xfrm>
            <a:off x="2169126" y="4074780"/>
            <a:ext cx="211585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Understaffing and weak safety governance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Insufficient staffing and inadequate training by which their staff consistently failed to monitor the heart rates of babies, that indicates a failure to fulfill the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workforce and staffing layers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0" name="Rectangle 159"/>
          <p:cNvSpPr/>
          <p:nvPr/>
        </p:nvSpPr>
        <p:spPr>
          <a:xfrm>
            <a:off x="6012348" y="4132685"/>
            <a:ext cx="205850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Miscommunication Delayed updates Failure to report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Fails to monitor the mothers’ blood pressure and fetal heart rate due to poor collaboration and delays in escalation, that causes poor health outcomes, which indicates a lack of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dirty="0"/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8070857" y="4251337"/>
            <a:ext cx="1846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monitors Low funding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Lack of proper equipment and inadequate funding evidenced the trust’s inability to use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mitigating the concern regarding their care service.  </a:t>
            </a: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2" name="TextBox 161"/>
          <p:cNvSpPr txBox="1"/>
          <p:nvPr/>
        </p:nvSpPr>
        <p:spPr>
          <a:xfrm>
            <a:off x="703030" y="3882005"/>
            <a:ext cx="16060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Ineffective leadership and lack of accountability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missed opportunities to recognise the correct pattern of their ineffective care and was unable to decide the proper action to prevent harm, which indicates its poor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leadership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3" name="TextBox 162"/>
          <p:cNvSpPr txBox="1"/>
          <p:nvPr/>
        </p:nvSpPr>
        <p:spPr>
          <a:xfrm>
            <a:off x="4335718" y="4117685"/>
            <a:ext cx="175883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investigations </a:t>
            </a:r>
          </a:p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Ignored audits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does not follow the proper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 mitigate the maternity scandal issues as death cases and family complaints are not investigated properly, while also ignoring the external scrutiny (Gov. UK, 2022).  </a:t>
            </a: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" name="TextBox 163"/>
          <p:cNvSpPr txBox="1"/>
          <p:nvPr/>
        </p:nvSpPr>
        <p:spPr>
          <a:xfrm>
            <a:off x="480917" y="801091"/>
            <a:ext cx="18036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management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TextBox 164"/>
          <p:cNvSpPr txBox="1"/>
          <p:nvPr/>
        </p:nvSpPr>
        <p:spPr>
          <a:xfrm>
            <a:off x="2670268" y="798602"/>
            <a:ext cx="12970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&amp; </a:t>
            </a:r>
          </a:p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Staffing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TextBox 166"/>
          <p:cNvSpPr txBox="1"/>
          <p:nvPr/>
        </p:nvSpPr>
        <p:spPr>
          <a:xfrm>
            <a:off x="4674764" y="799686"/>
            <a:ext cx="10807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8" name="TextBox 167"/>
          <p:cNvSpPr txBox="1"/>
          <p:nvPr/>
        </p:nvSpPr>
        <p:spPr>
          <a:xfrm>
            <a:off x="6462920" y="842887"/>
            <a:ext cx="15376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9" name="TextBox 168"/>
          <p:cNvSpPr txBox="1"/>
          <p:nvPr/>
        </p:nvSpPr>
        <p:spPr>
          <a:xfrm>
            <a:off x="8448778" y="795774"/>
            <a:ext cx="1159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Equipment/</a:t>
            </a:r>
          </a:p>
          <a:p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Resources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0" name="TextBox 169"/>
          <p:cNvSpPr txBox="1"/>
          <p:nvPr/>
        </p:nvSpPr>
        <p:spPr>
          <a:xfrm>
            <a:off x="10693789" y="896973"/>
            <a:ext cx="10276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endParaRPr lang="en-GB" sz="16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TextBox 175"/>
          <p:cNvSpPr txBox="1"/>
          <p:nvPr/>
        </p:nvSpPr>
        <p:spPr>
          <a:xfrm>
            <a:off x="10084012" y="4174219"/>
            <a:ext cx="176368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Dismissive and fear of speak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has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criticised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for their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negative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culture as they often has blamed family members for omission in care and death incidents (Gov. UK, 2022). 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Can 176"/>
          <p:cNvSpPr/>
          <p:nvPr/>
        </p:nvSpPr>
        <p:spPr>
          <a:xfrm rot="5400000">
            <a:off x="-26387" y="2453753"/>
            <a:ext cx="847520" cy="417375"/>
          </a:xfrm>
          <a:prstGeom prst="can">
            <a:avLst>
              <a:gd name="adj" fmla="val 37792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1" name="Straight Arrow Connector 180"/>
          <p:cNvCxnSpPr/>
          <p:nvPr/>
        </p:nvCxnSpPr>
        <p:spPr>
          <a:xfrm flipV="1">
            <a:off x="545348" y="2645684"/>
            <a:ext cx="9538664" cy="33515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624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/>
          <p:cNvSpPr/>
          <p:nvPr/>
        </p:nvSpPr>
        <p:spPr>
          <a:xfrm>
            <a:off x="1785757" y="2092462"/>
            <a:ext cx="2489200" cy="1040681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Freeform 29"/>
          <p:cNvSpPr/>
          <p:nvPr/>
        </p:nvSpPr>
        <p:spPr>
          <a:xfrm rot="5400000">
            <a:off x="9145027" y="2947987"/>
            <a:ext cx="2833913" cy="2378075"/>
          </a:xfrm>
          <a:custGeom>
            <a:avLst/>
            <a:gdLst>
              <a:gd name="connsiteX0" fmla="*/ 829394 w 2654300"/>
              <a:gd name="connsiteY0" fmla="*/ 1339850 h 2209800"/>
              <a:gd name="connsiteX1" fmla="*/ 903647 w 2654300"/>
              <a:gd name="connsiteY1" fmla="*/ 1403350 h 2209800"/>
              <a:gd name="connsiteX2" fmla="*/ 977900 w 2654300"/>
              <a:gd name="connsiteY2" fmla="*/ 1339850 h 2209800"/>
              <a:gd name="connsiteX3" fmla="*/ 903647 w 2654300"/>
              <a:gd name="connsiteY3" fmla="*/ 1276350 h 2209800"/>
              <a:gd name="connsiteX4" fmla="*/ 829394 w 2654300"/>
              <a:gd name="connsiteY4" fmla="*/ 1339850 h 2209800"/>
              <a:gd name="connsiteX5" fmla="*/ 0 w 2654300"/>
              <a:gd name="connsiteY5" fmla="*/ 2209800 h 2209800"/>
              <a:gd name="connsiteX6" fmla="*/ 1263650 w 2654300"/>
              <a:gd name="connsiteY6" fmla="*/ 0 h 2209800"/>
              <a:gd name="connsiteX7" fmla="*/ 2654300 w 2654300"/>
              <a:gd name="connsiteY7" fmla="*/ 2209800 h 2209800"/>
              <a:gd name="connsiteX8" fmla="*/ 1184994 w 2654300"/>
              <a:gd name="connsiteY8" fmla="*/ 1892141 h 2209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654300" h="2209800">
                <a:moveTo>
                  <a:pt x="829394" y="1339850"/>
                </a:moveTo>
                <a:cubicBezTo>
                  <a:pt x="829394" y="1374920"/>
                  <a:pt x="862638" y="1403350"/>
                  <a:pt x="903647" y="1403350"/>
                </a:cubicBezTo>
                <a:cubicBezTo>
                  <a:pt x="944656" y="1403350"/>
                  <a:pt x="977900" y="1374920"/>
                  <a:pt x="977900" y="1339850"/>
                </a:cubicBezTo>
                <a:cubicBezTo>
                  <a:pt x="977900" y="1304780"/>
                  <a:pt x="944656" y="1276350"/>
                  <a:pt x="903647" y="1276350"/>
                </a:cubicBezTo>
                <a:cubicBezTo>
                  <a:pt x="862638" y="1276350"/>
                  <a:pt x="829394" y="1304780"/>
                  <a:pt x="829394" y="1339850"/>
                </a:cubicBezTo>
                <a:close/>
                <a:moveTo>
                  <a:pt x="0" y="2209800"/>
                </a:moveTo>
                <a:lnTo>
                  <a:pt x="1263650" y="0"/>
                </a:lnTo>
                <a:lnTo>
                  <a:pt x="2654300" y="2209800"/>
                </a:lnTo>
                <a:lnTo>
                  <a:pt x="1184994" y="1892141"/>
                </a:lnTo>
                <a:close/>
              </a:path>
            </a:pathLst>
          </a:cu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Isosceles Triangle 6"/>
          <p:cNvSpPr/>
          <p:nvPr/>
        </p:nvSpPr>
        <p:spPr>
          <a:xfrm rot="5400000">
            <a:off x="1149350" y="3553835"/>
            <a:ext cx="1346200" cy="1117600"/>
          </a:xfrm>
          <a:custGeom>
            <a:avLst/>
            <a:gdLst>
              <a:gd name="connsiteX0" fmla="*/ 0 w 1346200"/>
              <a:gd name="connsiteY0" fmla="*/ 1117600 h 1117600"/>
              <a:gd name="connsiteX1" fmla="*/ 673100 w 1346200"/>
              <a:gd name="connsiteY1" fmla="*/ 0 h 1117600"/>
              <a:gd name="connsiteX2" fmla="*/ 1346200 w 1346200"/>
              <a:gd name="connsiteY2" fmla="*/ 1117600 h 1117600"/>
              <a:gd name="connsiteX3" fmla="*/ 0 w 1346200"/>
              <a:gd name="connsiteY3" fmla="*/ 1117600 h 1117600"/>
              <a:gd name="connsiteX0" fmla="*/ 0 w 1346200"/>
              <a:gd name="connsiteY0" fmla="*/ 1117600 h 1149350"/>
              <a:gd name="connsiteX1" fmla="*/ 673100 w 1346200"/>
              <a:gd name="connsiteY1" fmla="*/ 0 h 1149350"/>
              <a:gd name="connsiteX2" fmla="*/ 1346200 w 1346200"/>
              <a:gd name="connsiteY2" fmla="*/ 1117600 h 1149350"/>
              <a:gd name="connsiteX3" fmla="*/ 533400 w 1346200"/>
              <a:gd name="connsiteY3" fmla="*/ 1149350 h 1149350"/>
              <a:gd name="connsiteX4" fmla="*/ 0 w 1346200"/>
              <a:gd name="connsiteY4" fmla="*/ 1117600 h 1149350"/>
              <a:gd name="connsiteX0" fmla="*/ 0 w 1346200"/>
              <a:gd name="connsiteY0" fmla="*/ 1117600 h 1117600"/>
              <a:gd name="connsiteX1" fmla="*/ 673100 w 1346200"/>
              <a:gd name="connsiteY1" fmla="*/ 0 h 1117600"/>
              <a:gd name="connsiteX2" fmla="*/ 1346200 w 1346200"/>
              <a:gd name="connsiteY2" fmla="*/ 1117600 h 1117600"/>
              <a:gd name="connsiteX3" fmla="*/ 622300 w 1346200"/>
              <a:gd name="connsiteY3" fmla="*/ 895350 h 1117600"/>
              <a:gd name="connsiteX4" fmla="*/ 0 w 1346200"/>
              <a:gd name="connsiteY4" fmla="*/ 1117600 h 1117600"/>
              <a:gd name="connsiteX0" fmla="*/ 0 w 1346200"/>
              <a:gd name="connsiteY0" fmla="*/ 1117600 h 1117600"/>
              <a:gd name="connsiteX1" fmla="*/ 673100 w 1346200"/>
              <a:gd name="connsiteY1" fmla="*/ 0 h 1117600"/>
              <a:gd name="connsiteX2" fmla="*/ 1346200 w 1346200"/>
              <a:gd name="connsiteY2" fmla="*/ 1117600 h 1117600"/>
              <a:gd name="connsiteX3" fmla="*/ 622300 w 1346200"/>
              <a:gd name="connsiteY3" fmla="*/ 768350 h 1117600"/>
              <a:gd name="connsiteX4" fmla="*/ 0 w 1346200"/>
              <a:gd name="connsiteY4" fmla="*/ 1117600 h 1117600"/>
              <a:gd name="connsiteX0" fmla="*/ 0 w 1346200"/>
              <a:gd name="connsiteY0" fmla="*/ 1117600 h 1117600"/>
              <a:gd name="connsiteX1" fmla="*/ 673100 w 1346200"/>
              <a:gd name="connsiteY1" fmla="*/ 0 h 1117600"/>
              <a:gd name="connsiteX2" fmla="*/ 1346200 w 1346200"/>
              <a:gd name="connsiteY2" fmla="*/ 1117600 h 1117600"/>
              <a:gd name="connsiteX3" fmla="*/ 622300 w 1346200"/>
              <a:gd name="connsiteY3" fmla="*/ 844550 h 1117600"/>
              <a:gd name="connsiteX4" fmla="*/ 0 w 1346200"/>
              <a:gd name="connsiteY4" fmla="*/ 1117600 h 1117600"/>
              <a:gd name="connsiteX0" fmla="*/ 0 w 1346200"/>
              <a:gd name="connsiteY0" fmla="*/ 1117600 h 1117600"/>
              <a:gd name="connsiteX1" fmla="*/ 673100 w 1346200"/>
              <a:gd name="connsiteY1" fmla="*/ 0 h 1117600"/>
              <a:gd name="connsiteX2" fmla="*/ 1346200 w 1346200"/>
              <a:gd name="connsiteY2" fmla="*/ 1117600 h 1117600"/>
              <a:gd name="connsiteX3" fmla="*/ 622300 w 1346200"/>
              <a:gd name="connsiteY3" fmla="*/ 844550 h 1117600"/>
              <a:gd name="connsiteX4" fmla="*/ 0 w 1346200"/>
              <a:gd name="connsiteY4" fmla="*/ 1117600 h 1117600"/>
              <a:gd name="connsiteX0" fmla="*/ 0 w 1346200"/>
              <a:gd name="connsiteY0" fmla="*/ 1117600 h 1117600"/>
              <a:gd name="connsiteX1" fmla="*/ 673100 w 1346200"/>
              <a:gd name="connsiteY1" fmla="*/ 0 h 1117600"/>
              <a:gd name="connsiteX2" fmla="*/ 1346200 w 1346200"/>
              <a:gd name="connsiteY2" fmla="*/ 1117600 h 1117600"/>
              <a:gd name="connsiteX3" fmla="*/ 647700 w 1346200"/>
              <a:gd name="connsiteY3" fmla="*/ 730250 h 1117600"/>
              <a:gd name="connsiteX4" fmla="*/ 0 w 1346200"/>
              <a:gd name="connsiteY4" fmla="*/ 1117600 h 111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6200" h="1117600">
                <a:moveTo>
                  <a:pt x="0" y="1117600"/>
                </a:moveTo>
                <a:lnTo>
                  <a:pt x="673100" y="0"/>
                </a:lnTo>
                <a:lnTo>
                  <a:pt x="1346200" y="1117600"/>
                </a:lnTo>
                <a:lnTo>
                  <a:pt x="647700" y="730250"/>
                </a:lnTo>
                <a:lnTo>
                  <a:pt x="0" y="1117600"/>
                </a:lnTo>
                <a:close/>
              </a:path>
            </a:pathLst>
          </a:cu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2451100" y="4066371"/>
            <a:ext cx="7181850" cy="381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439841" y="3168384"/>
            <a:ext cx="876300" cy="8763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254592" y="3097366"/>
            <a:ext cx="860425" cy="90971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4346703" y="4204541"/>
            <a:ext cx="769042" cy="79025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V="1">
            <a:off x="7029088" y="4177812"/>
            <a:ext cx="845965" cy="7623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2229087" y="2193680"/>
            <a:ext cx="15621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was unable to provide proper training to its staff. </a:t>
            </a:r>
            <a:endParaRPr lang="en-GB" sz="1200" dirty="0"/>
          </a:p>
        </p:txBody>
      </p:sp>
      <p:sp>
        <p:nvSpPr>
          <p:cNvPr id="32" name="Oval 31"/>
          <p:cNvSpPr/>
          <p:nvPr/>
        </p:nvSpPr>
        <p:spPr>
          <a:xfrm>
            <a:off x="4854813" y="2065790"/>
            <a:ext cx="2438400" cy="1010363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54535" y="2107461"/>
            <a:ext cx="19685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  <a:p>
            <a:pPr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provides inaccurate information to patients' families, which creates issues.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Oval 35"/>
          <p:cNvSpPr/>
          <p:nvPr/>
        </p:nvSpPr>
        <p:spPr>
          <a:xfrm>
            <a:off x="2786149" y="5016012"/>
            <a:ext cx="2533650" cy="1049861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/>
          <p:cNvSpPr/>
          <p:nvPr/>
        </p:nvSpPr>
        <p:spPr>
          <a:xfrm>
            <a:off x="3011574" y="5054215"/>
            <a:ext cx="2082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  <a:br>
              <a:rPr lang="en-US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proper equipment and inadequate risk management techniques at SaTH. </a:t>
            </a: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Oval 37"/>
          <p:cNvSpPr/>
          <p:nvPr/>
        </p:nvSpPr>
        <p:spPr>
          <a:xfrm>
            <a:off x="5718521" y="4995166"/>
            <a:ext cx="2590800" cy="1117629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/>
          <p:cNvSpPr/>
          <p:nvPr/>
        </p:nvSpPr>
        <p:spPr>
          <a:xfrm>
            <a:off x="6042025" y="5042152"/>
            <a:ext cx="213042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br>
              <a:rPr lang="en-US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SaTH failed to adhere to clinical governance properly, which led to repeated death cases  (BBC, 2022). </a:t>
            </a: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9571917" y="3770072"/>
            <a:ext cx="166607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</a:p>
          <a:p>
            <a:pPr lvl="0" algn="ctr"/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root causes result in Maternity Scandal issues at SaTH.  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7873069" y="1079349"/>
            <a:ext cx="4111625" cy="1345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Fishbone Diagrams, based on the 4m (Man, method, machine, material) factors, that analysis the root cause of businesses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Sakdiyah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0" y="0"/>
            <a:ext cx="12192000" cy="9541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230578" y="211682"/>
            <a:ext cx="623760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Elaboration of Fishbone Diagram</a:t>
            </a:r>
            <a:endParaRPr lang="en-GB" sz="3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043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914" y="286314"/>
            <a:ext cx="11868150" cy="931068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Analysing policy issues contributing to failures </a:t>
            </a:r>
            <a:b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8275" y="1050338"/>
            <a:ext cx="7029450" cy="5926932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National clinical guidelines about maternity focus on assessing fetal heart rate, checking maternal blood pressure, managing gestational diabetes, and hypertension (NICE, 2023)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Staff working in the SaTH have failed to assess and recognise the abnormal cardiotocography (CTG) tracings, resulting in disruption of the NICE guidelines and creating the maternity scandal (GOV.UK, 2022)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Similarly, according to NICE guidelines, there is an emphasis on workplace training and fostering participation and trust among employees (NICE, 2016).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Staff in the SaTH have reported facing bullying and anxiety, along with having a lack of training, disrupting the NICE guidelines (BBC,2022).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7725" y="1981406"/>
            <a:ext cx="3985005" cy="331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611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5015" y="291548"/>
            <a:ext cx="8596668" cy="1320800"/>
          </a:xfrm>
        </p:spPr>
        <p:txBody>
          <a:bodyPr>
            <a:normAutofit/>
          </a:bodyPr>
          <a:lstStyle/>
          <a:p>
            <a:pPr algn="just"/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service provision 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130" y="1086678"/>
            <a:ext cx="12027643" cy="480405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Quality </a:t>
            </a: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SaTH is unable to provide safe and quality care to mothers and babies that has contributed to negative outcomes.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 unsafe care leads to harm and death, it is required to adhere to high standards for quality and safety in the healthcare setting (Jha et al., 2013). 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Efficiency </a:t>
            </a: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They often miss the chance to improve their care as their staff is not clinically proficient, which causes repeated failures in service.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fontAlgn="base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Staff training for providing patient safety is one of the integral parts of NHS hospitals, which ensures service efficiency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Kapur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2016).  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Equity </a:t>
            </a: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Ockenden Report found that the trust does not listen to the concerns of women and their families, rather they blame them for their care errors (BBC,2022). 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155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0122" y="-54068"/>
            <a:ext cx="5137150" cy="102253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Benchmarking gaps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0340814"/>
              </p:ext>
            </p:extLst>
          </p:nvPr>
        </p:nvGraphicFramePr>
        <p:xfrm>
          <a:off x="532263" y="457199"/>
          <a:ext cx="11409529" cy="6337299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281557">
                  <a:extLst>
                    <a:ext uri="{9D8B030D-6E8A-4147-A177-3AD203B41FA5}">
                      <a16:colId xmlns:a16="http://schemas.microsoft.com/office/drawing/2014/main" val="2121483549"/>
                    </a:ext>
                  </a:extLst>
                </a:gridCol>
                <a:gridCol w="3415351">
                  <a:extLst>
                    <a:ext uri="{9D8B030D-6E8A-4147-A177-3AD203B41FA5}">
                      <a16:colId xmlns:a16="http://schemas.microsoft.com/office/drawing/2014/main" val="2296438743"/>
                    </a:ext>
                  </a:extLst>
                </a:gridCol>
                <a:gridCol w="2588505">
                  <a:extLst>
                    <a:ext uri="{9D8B030D-6E8A-4147-A177-3AD203B41FA5}">
                      <a16:colId xmlns:a16="http://schemas.microsoft.com/office/drawing/2014/main" val="2947270767"/>
                    </a:ext>
                  </a:extLst>
                </a:gridCol>
                <a:gridCol w="25885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5611">
                  <a:extLst>
                    <a:ext uri="{9D8B030D-6E8A-4147-A177-3AD203B41FA5}">
                      <a16:colId xmlns:a16="http://schemas.microsoft.com/office/drawing/2014/main" val="3567974151"/>
                    </a:ext>
                  </a:extLst>
                </a:gridCol>
              </a:tblGrid>
              <a:tr h="339255"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Indicators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                 Standard Requirements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 Performance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</a:t>
                      </a: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 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3629474042"/>
                  </a:ext>
                </a:extLst>
              </a:tr>
              <a:tr h="1209447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 </a:t>
                      </a: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UK’s National Health guidelines consider open and honest communication with the patient party waiting for taking health service that focuses on personalised communication (NICE, 2023).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SaTH failed to foster transparency and honesty in communication with the families concerned about the service, resulting IN poor cases of stillbirth (GOV.UK,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NHS, a</a:t>
                      </a: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pproximately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million of contracts are made between healthcare and patients in every 36 hours (NHS England,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NICE policy of the UK (NICE, 2023).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743647749"/>
                  </a:ext>
                </a:extLst>
              </a:tr>
              <a:tr h="1789575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 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Care Quality Commission (CQC) of the UK emphasises the inclusive leadership approach for the staff's well-being and patient safety, along with staff empowerment through initiation development learning to handle risk and challenges within maternity services (Care quality commission, 2023).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leadership team of SaTH have failed to foster innovation and create a positive environment among a positive environment to support the development process (OCKENDEN REPORT,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properly follows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EDI and offers health and wellbeing services to their employees (NHS England, 2025).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Home Policy (e-Care, 2025).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3047405329"/>
                  </a:ext>
                </a:extLst>
              </a:tr>
              <a:tr h="1209447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Emergency Readiness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 UK, Emergency Preparedness, Resilience and Response (EPRP) emphasises the continuing framework to determine emergency situations and risks associated with the patient's care (Gov. UK, 2025).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SaTH did not address patients’ emergency situations instantly, which led to multiple critical cases. (GOV.UK,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By following 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EPRP, NHS staff supports patients in emergency situation and also follows the guideline of  The Civil Contingencies Act, 2004 and Health Care Act 2022 (NHS England, 2026). 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Civil Contingencies Act 2004 (Gov. UK, 2023). </a:t>
                      </a:r>
                      <a:endParaRPr lang="en-US" sz="10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836063002"/>
                  </a:ext>
                </a:extLst>
              </a:tr>
              <a:tr h="1789575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Mortality Reviews </a:t>
                      </a:r>
                      <a:endParaRPr lang="en-GB" sz="10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MBRRACE-UK is an auditing guideline that mandates all hospitals to investigate maternal and neonatal death to enhance the quality of care (NPEU, 2025).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SaTH does not investigate and review maternal and neonatal deaths, which reflects its inability to maintain clinical governance and UK policy.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 per the instruction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UK Government 14 NHS trusts investigate maternity and newborn baby care (GOV.UK, 2025). 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t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Maternal Care Bundle policy (</a:t>
                      </a:r>
                      <a:r>
                        <a:rPr lang="en-GB" sz="1000" u="none" strike="noStrike" kern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(2026</a:t>
                      </a:r>
                      <a:r>
                        <a:rPr lang="en-GB" sz="1000" kern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). </a:t>
                      </a:r>
                      <a:r>
                        <a:rPr lang="en-GB" sz="1000" kern="12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000" kern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 fontAlgn="t">
                        <a:lnSpc>
                          <a:spcPct val="150000"/>
                        </a:lnSpc>
                      </a:pPr>
                      <a:br>
                        <a:rPr lang="en-GB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1477563443"/>
                  </a:ext>
                </a:extLst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-688976" y="-152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-16304019" y="-116298"/>
            <a:ext cx="46861009" cy="573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62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5025" y="185960"/>
            <a:ext cx="8036975" cy="861790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Outline of the future report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6613" y="1047750"/>
            <a:ext cx="7935387" cy="3777622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report will focus on an in-depth analysis of the root cause of the maternity scandal at Shrewsbury and Telford Hospital NHS Trust (SaTH).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Implications of the maternity scandal on the service quality and provision will be evaluated.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 will be conducted by underpinning the theoretical perspective.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 issues within the healthcare setting that caused negative outcomes will be identified.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Further, evidence-based recommendations will be provided based on the analysis for quality assurance of the service.   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466850"/>
            <a:ext cx="3621625" cy="378522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341901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7359" y="223498"/>
            <a:ext cx="10515600" cy="856570"/>
          </a:xfrm>
        </p:spPr>
        <p:txBody>
          <a:bodyPr>
            <a:normAutofit/>
          </a:bodyPr>
          <a:lstStyle/>
          <a:p>
            <a:pPr algn="ctr"/>
            <a:r>
              <a:rPr lang="en-IN" sz="3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72" y="808383"/>
            <a:ext cx="11811000" cy="503728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BBC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Shrewsbury maternity scandal: Repeated failures led to deaths.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://www.bbc.com/news/uk-england-shropshire-60925959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Maternity improvement resource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https://www.cqc.org.uk/guidance-regulation/maternity-improvement-resource/leadership-and-culture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e-Care (2025) Care Home Policies and Procedures Pack – CQC (England), CIW (Wales) and CI (Scotland) Compliant [Online].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https://e-carehub.co.uk/care-home-policies-and-procedures/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(2022)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review: summary of findings, conclusions and essential actions,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https://www.gov.uk/government/publications/final-report-of-the-ockenden-review/ockenden-review-summary-of-findings-conclusions-and-essential-actions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(2023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 NHS core standards for emergency preparedness, resilience and response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://www.england.nhs.uk/long-read/nhs-core-standards-for-emergency-preparedness-resilience-and-response-guidance/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28 January 2026)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Emergency preparedness, resilience and response concept of operations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at: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https://www.gov.uk/government/publications/emergency-preparedness-resilience-and-response-concept-of-operations/emergency-preparedness-resilience-and-response-concept-of-operations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(2025)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14 NHS trusts the focus of national maternity investigation [Online].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https://www.gov.uk/government/news/14-nhs-trusts-the-focus-of-national-maternity-investigation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Jha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Larizgoitia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Audera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-Lopez,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Prasopa-Plaizier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Waters, H., &amp;amp; Bates, D. W. (2013). The global burden of unsafe medical care: analytic modelling of observational studies. BMJ Quality &amp;amp; Safety.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Kapur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Parand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Soukup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T., Reader, T., &amp;amp;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Sevdalis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 (2016). Aviation and Healthcare: A comparative Review with Implications for Patient Safety.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45639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9158" y="31388"/>
            <a:ext cx="4175263" cy="1170916"/>
          </a:xfrm>
        </p:spPr>
        <p:txBody>
          <a:bodyPr/>
          <a:lstStyle/>
          <a:p>
            <a:pPr algn="ctr"/>
            <a:r>
              <a:rPr lang="en-IN" sz="3000" b="1" dirty="0">
                <a:latin typeface="Arial" panose="020B0604020202020204" pitchFamily="34" charset="0"/>
                <a:cs typeface="Arial" panose="020B0604020202020204" pitchFamily="34" charset="0"/>
              </a:rPr>
              <a:t>References (Contd..)</a:t>
            </a:r>
            <a:endParaRPr lang="en-GB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16846"/>
            <a:ext cx="12192000" cy="6397271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McCullough, K., Andrew, L.,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Genoni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Dunham, M., Whitehead, L.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Porock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(2023) ‘An examination of primary health care nursing service evaluation using the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Donabedian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model: A systematic review’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Research in nursing &amp;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46(1), pp.159-176.DOI: 10.1002/nur.22291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Good communication with patients waiting for care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[Online]. Available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1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://www.england.nhs.uk/long-read/good-communication-with-patients-waiting-for-care/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(2026)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Maternal Care Bundle[Online]. Available at: 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https://www.england.nhs.uk/long-read/the-maternal-care-bundle/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NICE (2016) Workplace health: management practices [Online]. Available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100" i="1" u="sng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://www.nice.org.uk/guidance/ng13/chapter/Recommendations#terms-used-in-this-guideline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Spoken communication and patient safety in the NHS, [Online] Available at: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https://www.england.nhs.uk/wp-content/uploads/2022/03/spoken-communication-and-patient-safety-in-the-nhs-summary-v2.pdf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expectations of line managers in relation to people management, [Online]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https://www.england.nhs.uk/long-read/the-expectations-of-line-managers-in-relation-to-people-management/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(2026)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Emergency preparedness, resilience and response (EPRR), [Online]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https://www.england.nhs.uk/ourwork/eprr/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NICE (2023) Hypertension in pregnancy: diagnosis and management [Online]. Available at: 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https://www.nice.org.uk/guidance/ng133/chapter/recommendations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NPEU (2025) MBRRACE-UK: Mothers and Babies: Reducing Risk through Audits and Confidential Enquiries across the UK [Online]. Available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100" i="1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://www.npeu.ox.ac.uk/mbrrace-uk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Maternity Review  (2022)  OCKENDEN REPORT - FINAL (2022) [Online]. Available at: 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https://www.ockendenmaternityreview.org.uk/wp-content/uploads/2022/03/FINAL_INDEPENDENT_MATERNITY_REVIEW_OF_MATERNITY_SERVICES_REPORT.pdf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Sakdiyah, S.H.,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Eltivia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N. and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Afandi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A. (2022). ‘Root cause analysis using fishbone diagram: company management decision making’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Applied Business, Taxation and Economics Research, 1(6), pp.566-576.DOI: 10.54408/jabter.v1i6.103 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31521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830</TotalTime>
  <Words>2197</Words>
  <Application>Microsoft Office PowerPoint</Application>
  <PresentationFormat>Widescreen</PresentationFormat>
  <Paragraphs>118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Wingdings</vt:lpstr>
      <vt:lpstr>Wingdings 3</vt:lpstr>
      <vt:lpstr>Wisp</vt:lpstr>
      <vt:lpstr>PowerPoint Presentation</vt:lpstr>
      <vt:lpstr>Overview of the case study </vt:lpstr>
      <vt:lpstr>Problems of the incidents </vt:lpstr>
      <vt:lpstr>PowerPoint Presentation</vt:lpstr>
      <vt:lpstr>PowerPoint Presentation</vt:lpstr>
      <vt:lpstr>Analysing policy issues contributing to failures  </vt:lpstr>
      <vt:lpstr>Impact on service provision </vt:lpstr>
      <vt:lpstr>Benchmarking gaps </vt:lpstr>
      <vt:lpstr>Outline of the future report </vt:lpstr>
      <vt:lpstr>References</vt:lpstr>
      <vt:lpstr>References (Contd..)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Ami</cp:lastModifiedBy>
  <cp:revision>1</cp:revision>
  <dcterms:created xsi:type="dcterms:W3CDTF">2026-01-30T12:01:42Z</dcterms:created>
  <dcterms:modified xsi:type="dcterms:W3CDTF">2026-03-09T12:18:44Z</dcterms:modified>
</cp:coreProperties>
</file>