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if" ContentType="image/tiff"/>
  <Default Extension="vml" ContentType="application/vnd.openxmlformats-officedocument.vmlDrawing"/>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1E61"/>
    <a:srgbClr val="3C1C5B"/>
    <a:srgbClr val="3E1C5D"/>
    <a:srgbClr val="08ADF1"/>
    <a:srgbClr val="FEFEFE"/>
    <a:srgbClr val="874CFD"/>
    <a:srgbClr val="FC457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7" d="100"/>
          <a:sy n="87" d="100"/>
        </p:scale>
        <p:origin x="533"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9.wmf"/></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0F1424-FE34-472A-A92E-B9098D3BFFD4}" type="datetimeFigureOut">
              <a:rPr lang="bg-BG" smtClean="0"/>
              <a:t>17.11.2021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a:xfrm>
            <a:off x="9255346" y="2750337"/>
            <a:ext cx="1171888" cy="1356442"/>
          </a:xfrm>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143432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0F1424-FE34-472A-A92E-B9098D3BFFD4}" type="datetimeFigureOut">
              <a:rPr lang="bg-BG" smtClean="0"/>
              <a:t>17.11.2021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169508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F1424-FE34-472A-A92E-B9098D3BFFD4}" type="datetimeFigureOut">
              <a:rPr lang="bg-BG" smtClean="0"/>
              <a:t>17.11.2021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a:xfrm>
            <a:off x="10729455" y="2869895"/>
            <a:ext cx="1154151" cy="1090789"/>
          </a:xfrm>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2484630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0F1424-FE34-472A-A92E-B9098D3BFFD4}" type="datetimeFigureOut">
              <a:rPr lang="bg-BG" smtClean="0"/>
              <a:t>17.11.2021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2223030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0F1424-FE34-472A-A92E-B9098D3BFFD4}" type="datetimeFigureOut">
              <a:rPr lang="bg-BG" smtClean="0"/>
              <a:t>17.11.2021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2088805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0F1424-FE34-472A-A92E-B9098D3BFFD4}" type="datetimeFigureOut">
              <a:rPr lang="bg-BG" smtClean="0"/>
              <a:t>17.11.2021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1792498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6B0F1424-FE34-472A-A92E-B9098D3BFFD4}" type="datetimeFigureOut">
              <a:rPr lang="bg-BG" smtClean="0"/>
              <a:t>17.11.2021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546595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0F1424-FE34-472A-A92E-B9098D3BFFD4}" type="datetimeFigureOut">
              <a:rPr lang="bg-BG" smtClean="0"/>
              <a:t>17.11.2021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2559602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0F1424-FE34-472A-A92E-B9098D3BFFD4}" type="datetimeFigureOut">
              <a:rPr lang="bg-BG" smtClean="0"/>
              <a:t>17.11.2021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3593808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0F1424-FE34-472A-A92E-B9098D3BFFD4}" type="datetimeFigureOut">
              <a:rPr lang="bg-BG" smtClean="0"/>
              <a:t>17.11.2021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a:xfrm>
            <a:off x="10729455" y="4711309"/>
            <a:ext cx="1154151" cy="1090789"/>
          </a:xfrm>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3351580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0F1424-FE34-472A-A92E-B9098D3BFFD4}" type="datetimeFigureOut">
              <a:rPr lang="bg-BG" smtClean="0"/>
              <a:t>17.11.2021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a:xfrm>
            <a:off x="10729455" y="4711615"/>
            <a:ext cx="1154151" cy="1090789"/>
          </a:xfrm>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3681707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0F1424-FE34-472A-A92E-B9098D3BFFD4}" type="datetimeFigureOut">
              <a:rPr lang="bg-BG" smtClean="0"/>
              <a:t>17.11.2021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a:xfrm>
            <a:off x="10729455" y="4709925"/>
            <a:ext cx="1154151" cy="1090789"/>
          </a:xfrm>
        </p:spPr>
        <p:txBody>
          <a:bodyPr/>
          <a:lstStyle/>
          <a:p>
            <a:fld id="{E4E8F42C-A669-4349-9DD4-D1AE9F43D877}" type="slidenum">
              <a:rPr lang="bg-BG" smtClean="0"/>
              <a:t>‹#›</a:t>
            </a:fld>
            <a:endParaRPr lang="bg-BG"/>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7903048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0F1424-FE34-472A-A92E-B9098D3BFFD4}" type="datetimeFigureOut">
              <a:rPr lang="bg-BG" smtClean="0"/>
              <a:t>17.11.2021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a:xfrm>
            <a:off x="10729455" y="4709925"/>
            <a:ext cx="1154151" cy="1090789"/>
          </a:xfrm>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3655684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B0F1424-FE34-472A-A92E-B9098D3BFFD4}" type="datetimeFigureOut">
              <a:rPr lang="bg-BG" smtClean="0"/>
              <a:t>17.11.2021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9142720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B0F1424-FE34-472A-A92E-B9098D3BFFD4}" type="datetimeFigureOut">
              <a:rPr lang="bg-BG" smtClean="0"/>
              <a:t>17.11.2021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7288717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0F1424-FE34-472A-A92E-B9098D3BFFD4}" type="datetimeFigureOut">
              <a:rPr lang="bg-BG" smtClean="0"/>
              <a:t>17.11.2021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E4E8F42C-A669-4349-9DD4-D1AE9F43D877}" type="slidenum">
              <a:rPr lang="bg-BG" smtClean="0"/>
              <a:t>‹#›</a:t>
            </a:fld>
            <a:endParaRPr lang="bg-BG"/>
          </a:p>
        </p:txBody>
      </p:sp>
    </p:spTree>
    <p:extLst>
      <p:ext uri="{BB962C8B-B14F-4D97-AF65-F5344CB8AC3E}">
        <p14:creationId xmlns:p14="http://schemas.microsoft.com/office/powerpoint/2010/main" val="782416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B0F1424-FE34-472A-A92E-B9098D3BFFD4}" type="datetimeFigureOut">
              <a:rPr lang="bg-BG" smtClean="0"/>
              <a:t>17.11.2021 г.</a:t>
            </a:fld>
            <a:endParaRPr lang="bg-BG"/>
          </a:p>
        </p:txBody>
      </p:sp>
      <p:sp>
        <p:nvSpPr>
          <p:cNvPr id="5" name="Footer Placeholder 4"/>
          <p:cNvSpPr>
            <a:spLocks noGrp="1"/>
          </p:cNvSpPr>
          <p:nvPr>
            <p:ph type="ftr" sz="quarter" idx="11"/>
          </p:nvPr>
        </p:nvSpPr>
        <p:spPr>
          <a:xfrm>
            <a:off x="680321" y="5936188"/>
            <a:ext cx="6126805" cy="365125"/>
          </a:xfrm>
        </p:spPr>
        <p:txBody>
          <a:bodyPr/>
          <a:lstStyle/>
          <a:p>
            <a:endParaRPr lang="bg-BG"/>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E4E8F42C-A669-4349-9DD4-D1AE9F43D877}" type="slidenum">
              <a:rPr lang="bg-BG" smtClean="0"/>
              <a:t>‹#›</a:t>
            </a:fld>
            <a:endParaRPr lang="bg-BG"/>
          </a:p>
        </p:txBody>
      </p:sp>
    </p:spTree>
    <p:extLst>
      <p:ext uri="{BB962C8B-B14F-4D97-AF65-F5344CB8AC3E}">
        <p14:creationId xmlns:p14="http://schemas.microsoft.com/office/powerpoint/2010/main" val="1051354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B0F1424-FE34-472A-A92E-B9098D3BFFD4}" type="datetimeFigureOut">
              <a:rPr lang="bg-BG" smtClean="0"/>
              <a:t>17.11.2021 г.</a:t>
            </a:fld>
            <a:endParaRPr lang="bg-BG"/>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bg-BG"/>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E4E8F42C-A669-4349-9DD4-D1AE9F43D877}" type="slidenum">
              <a:rPr lang="bg-BG" smtClean="0"/>
              <a:t>‹#›</a:t>
            </a:fld>
            <a:endParaRPr lang="bg-BG"/>
          </a:p>
        </p:txBody>
      </p:sp>
    </p:spTree>
    <p:extLst>
      <p:ext uri="{BB962C8B-B14F-4D97-AF65-F5344CB8AC3E}">
        <p14:creationId xmlns:p14="http://schemas.microsoft.com/office/powerpoint/2010/main" val="351918589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hyperlink" Target="Book1.xlsx" TargetMode="External"/><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6.ti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2.vml"/><Relationship Id="rId4" Type="http://schemas.openxmlformats.org/officeDocument/2006/relationships/image" Target="../media/image19.w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en-US" dirty="0">
                <a:latin typeface="Calibri" panose="020F0502020204030204" pitchFamily="34" charset="0"/>
                <a:cs typeface="Times New Roman" panose="02020603050405020304" pitchFamily="18" charset="0"/>
              </a:rPr>
              <a:t>DESIGN STUDIO MANAGEMENT WEBSITE</a:t>
            </a:r>
            <a:endParaRPr lang="bg-BG" dirty="0"/>
          </a:p>
        </p:txBody>
      </p:sp>
      <p:sp>
        <p:nvSpPr>
          <p:cNvPr id="3" name="Subtitle 2"/>
          <p:cNvSpPr>
            <a:spLocks noGrp="1"/>
          </p:cNvSpPr>
          <p:nvPr>
            <p:ph type="subTitle" idx="1"/>
          </p:nvPr>
        </p:nvSpPr>
        <p:spPr/>
        <p:txBody>
          <a:bodyPr>
            <a:normAutofit fontScale="92500" lnSpcReduction="10000"/>
          </a:bodyPr>
          <a:lstStyle/>
          <a:p>
            <a:pPr>
              <a:lnSpc>
                <a:spcPct val="100000"/>
              </a:lnSpc>
              <a:spcBef>
                <a:spcPct val="0"/>
              </a:spcBef>
              <a:defRPr/>
            </a:pPr>
            <a:r>
              <a:rPr lang="en-US" altLang="en-US" dirty="0">
                <a:solidFill>
                  <a:schemeClr val="tx1">
                    <a:lumMod val="85000"/>
                  </a:schemeClr>
                </a:solidFill>
                <a:ea typeface="Times New Roman" panose="02020603050405020304" pitchFamily="18" charset="0"/>
                <a:cs typeface="Times New Roman" panose="02020603050405020304" pitchFamily="18" charset="0"/>
              </a:rPr>
              <a:t>Student : 1818665 Sonya </a:t>
            </a:r>
            <a:r>
              <a:rPr lang="en-US" altLang="en-US" dirty="0" err="1">
                <a:solidFill>
                  <a:schemeClr val="tx1">
                    <a:lumMod val="85000"/>
                  </a:schemeClr>
                </a:solidFill>
                <a:ea typeface="Times New Roman" panose="02020603050405020304" pitchFamily="18" charset="0"/>
                <a:cs typeface="Times New Roman" panose="02020603050405020304" pitchFamily="18" charset="0"/>
              </a:rPr>
              <a:t>Kyuchukova</a:t>
            </a:r>
            <a:endParaRPr lang="en-US" altLang="en-US" dirty="0">
              <a:solidFill>
                <a:schemeClr val="tx1">
                  <a:lumMod val="85000"/>
                </a:schemeClr>
              </a:solidFill>
              <a:ea typeface="Times New Roman" panose="02020603050405020304" pitchFamily="18" charset="0"/>
              <a:cs typeface="Times New Roman" panose="02020603050405020304" pitchFamily="18" charset="0"/>
            </a:endParaRPr>
          </a:p>
          <a:p>
            <a:pPr>
              <a:lnSpc>
                <a:spcPct val="100000"/>
              </a:lnSpc>
              <a:spcBef>
                <a:spcPct val="0"/>
              </a:spcBef>
              <a:defRPr/>
            </a:pPr>
            <a:r>
              <a:rPr lang="en-US" altLang="en-US" dirty="0">
                <a:solidFill>
                  <a:schemeClr val="tx1">
                    <a:lumMod val="85000"/>
                  </a:schemeClr>
                </a:solidFill>
                <a:ea typeface="Times New Roman" panose="02020603050405020304" pitchFamily="18" charset="0"/>
                <a:cs typeface="Times New Roman" panose="02020603050405020304" pitchFamily="18" charset="0"/>
              </a:rPr>
              <a:t>18/11/2021  London</a:t>
            </a:r>
          </a:p>
          <a:p>
            <a:pPr>
              <a:lnSpc>
                <a:spcPct val="100000"/>
              </a:lnSpc>
              <a:spcBef>
                <a:spcPct val="0"/>
              </a:spcBef>
              <a:defRPr/>
            </a:pPr>
            <a:endParaRPr lang="en-US" altLang="en-US" dirty="0">
              <a:solidFill>
                <a:srgbClr val="4472C4"/>
              </a:solidFill>
              <a:ea typeface="Times New Roman" panose="02020603050405020304" pitchFamily="18" charset="0"/>
              <a:cs typeface="Times New Roman" panose="02020603050405020304" pitchFamily="18" charset="0"/>
            </a:endParaRPr>
          </a:p>
          <a:p>
            <a:pPr>
              <a:lnSpc>
                <a:spcPct val="100000"/>
              </a:lnSpc>
              <a:spcBef>
                <a:spcPct val="0"/>
              </a:spcBef>
              <a:defRPr/>
            </a:pPr>
            <a:r>
              <a:rPr lang="en-GB" sz="1600" b="1" dirty="0">
                <a:solidFill>
                  <a:schemeClr val="bg1">
                    <a:lumMod val="85000"/>
                    <a:lumOff val="15000"/>
                  </a:schemeClr>
                </a:solidFill>
                <a:latin typeface="Roboto" panose="02000000000000000000" pitchFamily="2" charset="0"/>
              </a:rPr>
              <a:t>University of Wales Trinity Saint David</a:t>
            </a:r>
            <a:endParaRPr lang="en-US" altLang="en-US" b="1" dirty="0">
              <a:solidFill>
                <a:schemeClr val="bg1">
                  <a:lumMod val="85000"/>
                  <a:lumOff val="15000"/>
                </a:schemeClr>
              </a:solidFill>
              <a:ea typeface="Times New Roman" panose="02020603050405020304" pitchFamily="18" charset="0"/>
              <a:cs typeface="Times New Roman" panose="02020603050405020304" pitchFamily="18" charset="0"/>
            </a:endParaRPr>
          </a:p>
          <a:p>
            <a:endParaRPr lang="bg-BG" dirty="0"/>
          </a:p>
        </p:txBody>
      </p:sp>
      <p:pic>
        <p:nvPicPr>
          <p:cNvPr id="4" name="Picture 3"/>
          <p:cNvPicPr>
            <a:picLocks noChangeAspect="1"/>
          </p:cNvPicPr>
          <p:nvPr/>
        </p:nvPicPr>
        <p:blipFill>
          <a:blip r:embed="rId2"/>
          <a:stretch>
            <a:fillRect/>
          </a:stretch>
        </p:blipFill>
        <p:spPr>
          <a:xfrm>
            <a:off x="4998322" y="202639"/>
            <a:ext cx="1897778" cy="2108643"/>
          </a:xfrm>
          <a:prstGeom prst="rect">
            <a:avLst/>
          </a:prstGeom>
        </p:spPr>
      </p:pic>
    </p:spTree>
    <p:extLst>
      <p:ext uri="{BB962C8B-B14F-4D97-AF65-F5344CB8AC3E}">
        <p14:creationId xmlns:p14="http://schemas.microsoft.com/office/powerpoint/2010/main" val="3951483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latin typeface="Calibri" panose="020F0502020204030204" pitchFamily="34" charset="0"/>
                <a:cs typeface="Times New Roman" panose="02020603050405020304" pitchFamily="18" charset="0"/>
              </a:rPr>
              <a:t>Table of Contents</a:t>
            </a:r>
            <a:endParaRPr lang="bg-BG" dirty="0">
              <a:latin typeface="Calibri" panose="020F0502020204030204" pitchFamily="34" charset="0"/>
            </a:endParaRPr>
          </a:p>
        </p:txBody>
      </p:sp>
      <p:sp>
        <p:nvSpPr>
          <p:cNvPr id="3" name="Content Placeholder 2"/>
          <p:cNvSpPr>
            <a:spLocks noGrp="1"/>
          </p:cNvSpPr>
          <p:nvPr>
            <p:ph idx="1"/>
          </p:nvPr>
        </p:nvSpPr>
        <p:spPr>
          <a:xfrm>
            <a:off x="680321" y="2336872"/>
            <a:ext cx="9884265" cy="3737357"/>
          </a:xfrm>
        </p:spPr>
        <p:txBody>
          <a:bodyPr>
            <a:normAutofit/>
          </a:bodyPr>
          <a:lstStyle/>
          <a:p>
            <a:pPr marL="457200" indent="-457200">
              <a:buFont typeface="+mj-lt"/>
              <a:buAutoNum type="arabicPeriod"/>
            </a:pPr>
            <a:r>
              <a:rPr lang="en-US" altLang="en-US" b="1" dirty="0">
                <a:latin typeface="Calibri" panose="020F0502020204030204" pitchFamily="34" charset="0"/>
                <a:ea typeface="Calibri" panose="020F0502020204030204" pitchFamily="34" charset="0"/>
                <a:cs typeface="Times New Roman" panose="02020603050405020304" pitchFamily="18" charset="0"/>
              </a:rPr>
              <a:t>Introduction</a:t>
            </a:r>
          </a:p>
          <a:p>
            <a:pPr marL="457200" indent="-457200">
              <a:buFont typeface="+mj-lt"/>
              <a:buAutoNum type="arabicPeriod"/>
            </a:pPr>
            <a:r>
              <a:rPr lang="en-US" altLang="en-US" b="1" dirty="0">
                <a:latin typeface="Calibri" panose="020F0502020204030204" pitchFamily="34" charset="0"/>
                <a:ea typeface="Calibri" panose="020F0502020204030204" pitchFamily="34" charset="0"/>
                <a:cs typeface="Times New Roman" panose="02020603050405020304" pitchFamily="18" charset="0"/>
              </a:rPr>
              <a:t>Literature Review</a:t>
            </a:r>
          </a:p>
          <a:p>
            <a:pPr marL="457200" indent="-457200">
              <a:buFont typeface="+mj-lt"/>
              <a:buAutoNum type="arabicPeriod"/>
            </a:pPr>
            <a:r>
              <a:rPr lang="en-US" altLang="en-US" b="1" dirty="0">
                <a:latin typeface="Calibri" panose="020F0502020204030204" pitchFamily="34" charset="0"/>
                <a:ea typeface="Calibri" panose="020F0502020204030204" pitchFamily="34" charset="0"/>
                <a:cs typeface="Times New Roman" panose="02020603050405020304" pitchFamily="18" charset="0"/>
              </a:rPr>
              <a:t>Methodology</a:t>
            </a:r>
            <a:endParaRPr lang="en-GB" altLang="en-US" b="1" dirty="0">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r>
              <a:rPr lang="en-US" altLang="en-US" b="1" dirty="0">
                <a:latin typeface="Calibri" panose="020F0502020204030204" pitchFamily="34" charset="0"/>
                <a:ea typeface="Calibri" panose="020F0502020204030204" pitchFamily="34" charset="0"/>
                <a:cs typeface="Times New Roman" panose="02020603050405020304" pitchFamily="18" charset="0"/>
              </a:rPr>
              <a:t>Design overview</a:t>
            </a:r>
          </a:p>
          <a:p>
            <a:pPr marL="457200" indent="-457200">
              <a:buFont typeface="+mj-lt"/>
              <a:buAutoNum type="arabicPeriod"/>
            </a:pPr>
            <a:r>
              <a:rPr lang="en-US" altLang="en-US" b="1" dirty="0">
                <a:latin typeface="Calibri" panose="020F0502020204030204" pitchFamily="34" charset="0"/>
                <a:ea typeface="Calibri" panose="020F0502020204030204" pitchFamily="34" charset="0"/>
                <a:cs typeface="Times New Roman" panose="02020603050405020304" pitchFamily="18" charset="0"/>
              </a:rPr>
              <a:t>Conclusion</a:t>
            </a:r>
            <a:endParaRPr lang="en-GB" altLang="en-US" b="1" dirty="0">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r>
              <a:rPr lang="en-US" altLang="en-US" b="1" dirty="0">
                <a:latin typeface="Calibri" panose="020F0502020204030204" pitchFamily="34" charset="0"/>
                <a:ea typeface="Calibri" panose="020F0502020204030204" pitchFamily="34" charset="0"/>
                <a:cs typeface="Times New Roman" panose="02020603050405020304" pitchFamily="18" charset="0"/>
              </a:rPr>
              <a:t>References</a:t>
            </a:r>
            <a:endParaRPr lang="en-GB" altLang="en-US" b="1"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altLang="en-US" b="1"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altLang="en-US" b="1"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altLang="en-US" b="1" dirty="0">
              <a:latin typeface="Calibri" panose="020F0502020204030204" pitchFamily="34" charset="0"/>
              <a:ea typeface="Calibri" panose="020F0502020204030204" pitchFamily="34" charset="0"/>
              <a:cs typeface="Times New Roman" panose="02020603050405020304" pitchFamily="18" charset="0"/>
            </a:endParaRPr>
          </a:p>
          <a:p>
            <a:endParaRPr lang="en-US" altLang="en-US" b="1" dirty="0">
              <a:latin typeface="Calibri" panose="020F0502020204030204" pitchFamily="34" charset="0"/>
              <a:ea typeface="Calibri" panose="020F0502020204030204" pitchFamily="34" charset="0"/>
              <a:cs typeface="Times New Roman" panose="02020603050405020304" pitchFamily="18" charset="0"/>
            </a:endParaRPr>
          </a:p>
          <a:p>
            <a:endParaRPr lang="en-US" dirty="0">
              <a:latin typeface="Calibri" panose="020F0502020204030204" pitchFamily="34" charset="0"/>
            </a:endParaRPr>
          </a:p>
        </p:txBody>
      </p:sp>
    </p:spTree>
    <p:extLst>
      <p:ext uri="{BB962C8B-B14F-4D97-AF65-F5344CB8AC3E}">
        <p14:creationId xmlns:p14="http://schemas.microsoft.com/office/powerpoint/2010/main" val="338006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00"/>
                                        <p:tgtEl>
                                          <p:spTgt spid="3">
                                            <p:txEl>
                                              <p:pRg st="1" end="1"/>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childTnLst>
                                </p:cTn>
                              </p:par>
                            </p:childTnLst>
                          </p:cTn>
                        </p:par>
                        <p:par>
                          <p:cTn id="24" fill="hold">
                            <p:stCondLst>
                              <p:cond delay="50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Calibri" panose="020F0502020204030204" pitchFamily="34" charset="0"/>
              </a:rPr>
              <a:t>1. </a:t>
            </a:r>
            <a:r>
              <a:rPr lang="en-US" altLang="en-US" dirty="0">
                <a:latin typeface="Calibri" panose="020F0502020204030204" pitchFamily="34" charset="0"/>
                <a:ea typeface="Calibri" panose="020F0502020204030204" pitchFamily="34" charset="0"/>
                <a:cs typeface="Times New Roman" panose="02020603050405020304" pitchFamily="18" charset="0"/>
              </a:rPr>
              <a:t>Introduction</a:t>
            </a:r>
            <a:endParaRPr lang="bg-BG" dirty="0"/>
          </a:p>
        </p:txBody>
      </p:sp>
      <p:sp>
        <p:nvSpPr>
          <p:cNvPr id="4" name="Text Placeholder 3"/>
          <p:cNvSpPr>
            <a:spLocks noGrp="1"/>
          </p:cNvSpPr>
          <p:nvPr>
            <p:ph type="body" sz="half" idx="2"/>
          </p:nvPr>
        </p:nvSpPr>
        <p:spPr/>
        <p:txBody>
          <a:bodyPr/>
          <a:lstStyle/>
          <a:p>
            <a:r>
              <a:rPr lang="en-US" altLang="en-US" sz="2400" dirty="0">
                <a:solidFill>
                  <a:schemeClr val="tx1">
                    <a:lumMod val="95000"/>
                  </a:schemeClr>
                </a:solidFill>
                <a:ea typeface="Calibri" panose="020F0502020204030204" pitchFamily="34" charset="0"/>
                <a:cs typeface="Times New Roman" panose="02020603050405020304" pitchFamily="18" charset="0"/>
              </a:rPr>
              <a:t>The aim of this project is to develop management website</a:t>
            </a:r>
            <a:r>
              <a:rPr lang="en-US" altLang="en-US" dirty="0">
                <a:solidFill>
                  <a:schemeClr val="tx1">
                    <a:lumMod val="95000"/>
                  </a:schemeClr>
                </a:solidFill>
                <a:ea typeface="Calibri" panose="020F0502020204030204" pitchFamily="34" charset="0"/>
                <a:cs typeface="Times New Roman" panose="02020603050405020304" pitchFamily="18" charset="0"/>
              </a:rPr>
              <a:t>. </a:t>
            </a:r>
            <a:endParaRPr lang="en-GB" altLang="en-US" dirty="0">
              <a:solidFill>
                <a:schemeClr val="tx1">
                  <a:lumMod val="95000"/>
                </a:schemeClr>
              </a:solidFill>
              <a:ea typeface="Calibri" panose="020F0502020204030204" pitchFamily="34" charset="0"/>
              <a:cs typeface="Times New Roman" panose="02020603050405020304" pitchFamily="18" charset="0"/>
            </a:endParaRPr>
          </a:p>
          <a:p>
            <a:endParaRPr lang="bg-BG" dirty="0"/>
          </a:p>
        </p:txBody>
      </p:sp>
      <p:pic>
        <p:nvPicPr>
          <p:cNvPr id="7"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7923" y="2296163"/>
            <a:ext cx="3680733" cy="3680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2371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4">
                                            <p:txEl>
                                              <p:pRg st="0" end="0"/>
                                            </p:txEl>
                                          </p:spTgt>
                                        </p:tgtEl>
                                      </p:cBhvr>
                                    </p:animEffect>
                                    <p:animScale>
                                      <p:cBhvr>
                                        <p:cTn id="7" dur="250" autoRev="1" fill="hold"/>
                                        <p:tgtEl>
                                          <p:spTgt spid="4">
                                            <p:txEl>
                                              <p:pRg st="0" end="0"/>
                                            </p:txEl>
                                          </p:spTgt>
                                        </p:tgtEl>
                                      </p:cBhvr>
                                      <p:by x="105000" y="105000"/>
                                    </p:animScale>
                                  </p:childTnLst>
                                </p:cTn>
                              </p:par>
                            </p:childTnLst>
                          </p:cTn>
                        </p:par>
                        <p:par>
                          <p:cTn id="8" fill="hold">
                            <p:stCondLst>
                              <p:cond delay="500"/>
                            </p:stCondLst>
                            <p:childTnLst>
                              <p:par>
                                <p:cTn id="9" presetID="2" presetClass="entr" presetSubtype="3"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1+#ppt_w/2"/>
                                          </p:val>
                                        </p:tav>
                                        <p:tav tm="100000">
                                          <p:val>
                                            <p:strVal val="#ppt_x"/>
                                          </p:val>
                                        </p:tav>
                                      </p:tavLst>
                                    </p:anim>
                                    <p:anim calcmode="lin" valueType="num">
                                      <p:cBhvr additive="base">
                                        <p:cTn id="12" dur="500" fill="hold"/>
                                        <p:tgtEl>
                                          <p:spTgt spid="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098" y="354851"/>
            <a:ext cx="8811230" cy="6111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ounded Rectangle 2"/>
          <p:cNvSpPr/>
          <p:nvPr/>
        </p:nvSpPr>
        <p:spPr>
          <a:xfrm>
            <a:off x="7690756" y="4441372"/>
            <a:ext cx="4196443" cy="20247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Bef>
                <a:spcPct val="0"/>
              </a:spcBef>
              <a:spcAft>
                <a:spcPts val="800"/>
              </a:spcAft>
            </a:pPr>
            <a:r>
              <a:rPr lang="bg-BG" altLang="en-US" dirty="0">
                <a:solidFill>
                  <a:srgbClr val="002060"/>
                </a:solidFill>
                <a:ea typeface="Calibri" panose="020F0502020204030204" pitchFamily="34" charset="0"/>
                <a:cs typeface="Times New Roman" panose="02020603050405020304" pitchFamily="18" charset="0"/>
              </a:rPr>
              <a:t>I chose to make a site for a design studio, which site to be both a portfolio for the company and to manage some activities.</a:t>
            </a:r>
            <a:endParaRPr lang="en-GB" altLang="en-US"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5268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1+#ppt_w/2"/>
                                          </p:val>
                                        </p:tav>
                                        <p:tav tm="100000">
                                          <p:val>
                                            <p:strVal val="#ppt_x"/>
                                          </p:val>
                                        </p:tav>
                                      </p:tavLst>
                                    </p:anim>
                                    <p:anim calcmode="lin" valueType="num">
                                      <p:cBhvr additive="base">
                                        <p:cTn id="13"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Calibri" panose="020F0502020204030204" pitchFamily="34" charset="0"/>
                <a:ea typeface="Calibri" panose="020F0502020204030204" pitchFamily="34" charset="0"/>
                <a:cs typeface="Times New Roman" panose="02020603050405020304" pitchFamily="18" charset="0"/>
              </a:rPr>
              <a:t>Objectives</a:t>
            </a:r>
            <a:endParaRPr lang="bg-BG" dirty="0"/>
          </a:p>
        </p:txBody>
      </p:sp>
      <p:pic>
        <p:nvPicPr>
          <p:cNvPr id="3"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3192" y="2172213"/>
            <a:ext cx="8230280" cy="4309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538843" y="2390959"/>
            <a:ext cx="5878286" cy="3929281"/>
          </a:xfrm>
          <a:prstGeom prst="rect">
            <a:avLst/>
          </a:prstGeom>
          <a:noFill/>
        </p:spPr>
        <p:txBody>
          <a:bodyPr wrap="square" rtlCol="0">
            <a:spAutoFit/>
          </a:bodyPr>
          <a:lstStyle/>
          <a:p>
            <a:pPr>
              <a:lnSpc>
                <a:spcPct val="150000"/>
              </a:lnSpc>
              <a:spcAft>
                <a:spcPts val="800"/>
              </a:spcAft>
              <a:buFont typeface="Wingdings" panose="05000000000000000000" pitchFamily="2" charset="2"/>
              <a:buChar char="Ø"/>
            </a:pPr>
            <a:r>
              <a:rPr lang="en-GB" altLang="en-US" sz="2400" b="1" dirty="0">
                <a:latin typeface="Arial Black" panose="020B0A04020102020204" pitchFamily="34" charset="0"/>
                <a:cs typeface="Times New Roman" panose="02020603050405020304" pitchFamily="18" charset="0"/>
              </a:rPr>
              <a:t>Conduct research</a:t>
            </a:r>
            <a:endParaRPr lang="en-GB" altLang="en-US" sz="2400" dirty="0">
              <a:latin typeface="Arial Black" panose="020B0A04020102020204" pitchFamily="34" charset="0"/>
              <a:ea typeface="Calibri" panose="020F0502020204030204" pitchFamily="34" charset="0"/>
              <a:cs typeface="Times New Roman" panose="02020603050405020304" pitchFamily="18" charset="0"/>
            </a:endParaRPr>
          </a:p>
          <a:p>
            <a:pPr>
              <a:lnSpc>
                <a:spcPct val="150000"/>
              </a:lnSpc>
              <a:spcAft>
                <a:spcPts val="800"/>
              </a:spcAft>
              <a:buFont typeface="Wingdings" panose="05000000000000000000" pitchFamily="2" charset="2"/>
              <a:buChar char="Ø"/>
            </a:pPr>
            <a:r>
              <a:rPr lang="en-GB" altLang="en-US" sz="2400" b="1" dirty="0">
                <a:latin typeface="Arial Black" panose="020B0A04020102020204" pitchFamily="34" charset="0"/>
                <a:cs typeface="Times New Roman" panose="02020603050405020304" pitchFamily="18" charset="0"/>
              </a:rPr>
              <a:t>Define project scope</a:t>
            </a:r>
            <a:endParaRPr lang="en-GB" altLang="en-US" sz="2400" dirty="0">
              <a:latin typeface="Arial Black" panose="020B0A04020102020204" pitchFamily="34" charset="0"/>
              <a:ea typeface="Calibri" panose="020F0502020204030204" pitchFamily="34" charset="0"/>
              <a:cs typeface="Calibri" panose="020F0502020204030204" pitchFamily="34" charset="0"/>
            </a:endParaRPr>
          </a:p>
          <a:p>
            <a:pPr>
              <a:lnSpc>
                <a:spcPct val="150000"/>
              </a:lnSpc>
              <a:spcAft>
                <a:spcPts val="800"/>
              </a:spcAft>
              <a:buFont typeface="Wingdings" panose="05000000000000000000" pitchFamily="2" charset="2"/>
              <a:buChar char="Ø"/>
            </a:pPr>
            <a:r>
              <a:rPr lang="en-GB" altLang="en-US" sz="2400" b="1" dirty="0">
                <a:latin typeface="Arial Black" panose="020B0A04020102020204" pitchFamily="34" charset="0"/>
                <a:cs typeface="Times New Roman" panose="02020603050405020304" pitchFamily="18" charset="0"/>
              </a:rPr>
              <a:t>Define functionalities</a:t>
            </a:r>
            <a:endParaRPr lang="en-GB" altLang="en-US" sz="2400" dirty="0">
              <a:latin typeface="Arial Black" panose="020B0A04020102020204" pitchFamily="34" charset="0"/>
              <a:ea typeface="Calibri" panose="020F0502020204030204" pitchFamily="34" charset="0"/>
              <a:cs typeface="Calibri" panose="020F0502020204030204" pitchFamily="34" charset="0"/>
            </a:endParaRPr>
          </a:p>
          <a:p>
            <a:pPr>
              <a:lnSpc>
                <a:spcPct val="150000"/>
              </a:lnSpc>
              <a:spcAft>
                <a:spcPts val="800"/>
              </a:spcAft>
              <a:buFont typeface="Wingdings" panose="05000000000000000000" pitchFamily="2" charset="2"/>
              <a:buChar char="Ø"/>
            </a:pPr>
            <a:r>
              <a:rPr lang="en-GB" altLang="en-US" sz="2400" b="1" dirty="0">
                <a:latin typeface="Arial Black" panose="020B0A04020102020204" pitchFamily="34" charset="0"/>
                <a:cs typeface="Times New Roman" panose="02020603050405020304" pitchFamily="18" charset="0"/>
              </a:rPr>
              <a:t>Define content hierarchy</a:t>
            </a:r>
            <a:endParaRPr lang="en-GB" altLang="en-US" sz="2400" dirty="0">
              <a:latin typeface="Arial Black" panose="020B0A04020102020204" pitchFamily="34" charset="0"/>
              <a:ea typeface="Calibri" panose="020F0502020204030204" pitchFamily="34" charset="0"/>
              <a:cs typeface="Calibri" panose="020F0502020204030204" pitchFamily="34" charset="0"/>
            </a:endParaRPr>
          </a:p>
          <a:p>
            <a:pPr>
              <a:lnSpc>
                <a:spcPct val="150000"/>
              </a:lnSpc>
              <a:spcAft>
                <a:spcPts val="800"/>
              </a:spcAft>
              <a:buFont typeface="Wingdings" panose="05000000000000000000" pitchFamily="2" charset="2"/>
              <a:buChar char="Ø"/>
            </a:pPr>
            <a:r>
              <a:rPr lang="en-GB" altLang="en-US" sz="2400" b="1" dirty="0">
                <a:latin typeface="Arial Black" panose="020B0A04020102020204" pitchFamily="34" charset="0"/>
                <a:cs typeface="Times New Roman" panose="02020603050405020304" pitchFamily="18" charset="0"/>
              </a:rPr>
              <a:t>Create sitemap</a:t>
            </a:r>
            <a:endParaRPr lang="en-GB" altLang="en-US" sz="2400" dirty="0">
              <a:latin typeface="Arial Black" panose="020B0A04020102020204" pitchFamily="34" charset="0"/>
              <a:ea typeface="Calibri" panose="020F0502020204030204" pitchFamily="34" charset="0"/>
              <a:cs typeface="Calibri" panose="020F0502020204030204" pitchFamily="34" charset="0"/>
            </a:endParaRPr>
          </a:p>
          <a:p>
            <a:pPr>
              <a:lnSpc>
                <a:spcPct val="150000"/>
              </a:lnSpc>
              <a:spcAft>
                <a:spcPts val="800"/>
              </a:spcAft>
              <a:buFont typeface="Wingdings" panose="05000000000000000000" pitchFamily="2" charset="2"/>
              <a:buChar char="Ø"/>
            </a:pPr>
            <a:r>
              <a:rPr lang="en-GB" altLang="en-US" sz="2400" b="1" dirty="0">
                <a:latin typeface="Arial Black" panose="020B0A04020102020204" pitchFamily="34" charset="0"/>
                <a:cs typeface="Times New Roman" panose="02020603050405020304" pitchFamily="18" charset="0"/>
              </a:rPr>
              <a:t>Write content</a:t>
            </a:r>
            <a:endParaRPr lang="en-GB" altLang="en-US" sz="2400" dirty="0">
              <a:latin typeface="Arial Black" panose="020B0A04020102020204" pitchFamily="34" charset="0"/>
              <a:ea typeface="Calibri" panose="020F0502020204030204" pitchFamily="34" charset="0"/>
              <a:cs typeface="Calibri" panose="020F0502020204030204" pitchFamily="34" charset="0"/>
            </a:endParaRPr>
          </a:p>
        </p:txBody>
      </p:sp>
      <p:sp>
        <p:nvSpPr>
          <p:cNvPr id="5" name="TextBox 4"/>
          <p:cNvSpPr txBox="1"/>
          <p:nvPr/>
        </p:nvSpPr>
        <p:spPr>
          <a:xfrm>
            <a:off x="6417129" y="2390959"/>
            <a:ext cx="4816928" cy="3652282"/>
          </a:xfrm>
          <a:prstGeom prst="rect">
            <a:avLst/>
          </a:prstGeom>
          <a:noFill/>
        </p:spPr>
        <p:txBody>
          <a:bodyPr wrap="square" rtlCol="0">
            <a:spAutoFit/>
          </a:bodyPr>
          <a:lstStyle/>
          <a:p>
            <a:pPr>
              <a:lnSpc>
                <a:spcPct val="150000"/>
              </a:lnSpc>
              <a:spcAft>
                <a:spcPts val="800"/>
              </a:spcAft>
              <a:buFont typeface="Wingdings" panose="05000000000000000000" pitchFamily="2" charset="2"/>
              <a:buChar char="Ø"/>
            </a:pPr>
            <a:r>
              <a:rPr lang="en-GB" altLang="en-US" sz="2400" b="1" dirty="0">
                <a:latin typeface="Arial Black" panose="020B0A04020102020204" pitchFamily="34" charset="0"/>
                <a:cs typeface="Times New Roman" panose="02020603050405020304" pitchFamily="18" charset="0"/>
              </a:rPr>
              <a:t>Tools require</a:t>
            </a:r>
            <a:endParaRPr lang="en-GB" altLang="en-US" sz="2400" dirty="0">
              <a:latin typeface="Arial Black" panose="020B0A04020102020204" pitchFamily="34" charset="0"/>
              <a:ea typeface="Calibri" panose="020F0502020204030204" pitchFamily="34" charset="0"/>
              <a:cs typeface="Calibri" panose="020F0502020204030204" pitchFamily="34" charset="0"/>
            </a:endParaRPr>
          </a:p>
          <a:p>
            <a:pPr>
              <a:lnSpc>
                <a:spcPct val="150000"/>
              </a:lnSpc>
              <a:spcAft>
                <a:spcPts val="800"/>
              </a:spcAft>
              <a:buFont typeface="Wingdings" panose="05000000000000000000" pitchFamily="2" charset="2"/>
              <a:buChar char="Ø"/>
            </a:pPr>
            <a:r>
              <a:rPr lang="en-GB" altLang="en-US" sz="2400" b="1" dirty="0">
                <a:latin typeface="Arial Black" panose="020B0A04020102020204" pitchFamily="34" charset="0"/>
                <a:cs typeface="Times New Roman" panose="02020603050405020304" pitchFamily="18" charset="0"/>
              </a:rPr>
              <a:t>Collect images</a:t>
            </a:r>
            <a:endParaRPr lang="en-GB" altLang="en-US" sz="2400" dirty="0">
              <a:latin typeface="Arial Black" panose="020B0A04020102020204" pitchFamily="34" charset="0"/>
              <a:ea typeface="Calibri" panose="020F0502020204030204" pitchFamily="34" charset="0"/>
              <a:cs typeface="Calibri" panose="020F0502020204030204" pitchFamily="34" charset="0"/>
            </a:endParaRPr>
          </a:p>
          <a:p>
            <a:pPr>
              <a:lnSpc>
                <a:spcPct val="150000"/>
              </a:lnSpc>
              <a:spcAft>
                <a:spcPts val="800"/>
              </a:spcAft>
              <a:buFont typeface="Wingdings" panose="05000000000000000000" pitchFamily="2" charset="2"/>
              <a:buChar char="Ø"/>
            </a:pPr>
            <a:r>
              <a:rPr lang="en-GB" altLang="en-US" sz="2400" b="1" dirty="0">
                <a:latin typeface="Arial Black" panose="020B0A04020102020204" pitchFamily="34" charset="0"/>
                <a:cs typeface="Times New Roman" panose="02020603050405020304" pitchFamily="18" charset="0"/>
              </a:rPr>
              <a:t>Build databases</a:t>
            </a:r>
            <a:endParaRPr lang="en-GB" altLang="en-US" sz="2400" dirty="0">
              <a:latin typeface="Arial Black" panose="020B0A04020102020204" pitchFamily="34" charset="0"/>
              <a:ea typeface="Calibri" panose="020F0502020204030204" pitchFamily="34" charset="0"/>
              <a:cs typeface="Calibri" panose="020F0502020204030204" pitchFamily="34" charset="0"/>
            </a:endParaRPr>
          </a:p>
          <a:p>
            <a:pPr>
              <a:lnSpc>
                <a:spcPct val="150000"/>
              </a:lnSpc>
              <a:spcAft>
                <a:spcPts val="800"/>
              </a:spcAft>
              <a:buFont typeface="Wingdings" panose="05000000000000000000" pitchFamily="2" charset="2"/>
              <a:buChar char="Ø"/>
            </a:pPr>
            <a:r>
              <a:rPr lang="en-GB" altLang="en-US" sz="2400" b="1" dirty="0">
                <a:latin typeface="Arial Black" panose="020B0A04020102020204" pitchFamily="34" charset="0"/>
                <a:cs typeface="Times New Roman" panose="02020603050405020304" pitchFamily="18" charset="0"/>
              </a:rPr>
              <a:t>Design pages</a:t>
            </a:r>
            <a:endParaRPr lang="en-GB" altLang="en-US" sz="2400" dirty="0">
              <a:latin typeface="Arial Black" panose="020B0A04020102020204" pitchFamily="34" charset="0"/>
              <a:ea typeface="Calibri" panose="020F0502020204030204" pitchFamily="34" charset="0"/>
              <a:cs typeface="Calibri" panose="020F0502020204030204" pitchFamily="34" charset="0"/>
            </a:endParaRPr>
          </a:p>
          <a:p>
            <a:pPr>
              <a:lnSpc>
                <a:spcPct val="150000"/>
              </a:lnSpc>
              <a:spcAft>
                <a:spcPts val="800"/>
              </a:spcAft>
              <a:buFont typeface="Wingdings" panose="05000000000000000000" pitchFamily="2" charset="2"/>
              <a:buChar char="Ø"/>
            </a:pPr>
            <a:r>
              <a:rPr lang="en-GB" altLang="en-US" sz="2400" b="1" dirty="0">
                <a:latin typeface="Arial Black" panose="020B0A04020102020204" pitchFamily="34" charset="0"/>
                <a:cs typeface="Times New Roman" panose="02020603050405020304" pitchFamily="18" charset="0"/>
              </a:rPr>
              <a:t>Code site</a:t>
            </a:r>
            <a:endParaRPr lang="en-GB" altLang="en-US" sz="2400" dirty="0">
              <a:latin typeface="Arial Black" panose="020B0A04020102020204" pitchFamily="34" charset="0"/>
              <a:ea typeface="Calibri" panose="020F0502020204030204" pitchFamily="34" charset="0"/>
              <a:cs typeface="Calibri" panose="020F0502020204030204" pitchFamily="34" charset="0"/>
            </a:endParaRPr>
          </a:p>
          <a:p>
            <a:endParaRPr lang="bg-BG" dirty="0"/>
          </a:p>
        </p:txBody>
      </p:sp>
    </p:spTree>
    <p:extLst>
      <p:ext uri="{BB962C8B-B14F-4D97-AF65-F5344CB8AC3E}">
        <p14:creationId xmlns:p14="http://schemas.microsoft.com/office/powerpoint/2010/main" val="3270625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xit" presetSubtype="32" fill="hold" nodeType="clickEffect">
                                  <p:stCondLst>
                                    <p:cond delay="0"/>
                                  </p:stCondLst>
                                  <p:childTnLst>
                                    <p:anim calcmode="lin" valueType="num">
                                      <p:cBhvr>
                                        <p:cTn id="11" dur="500"/>
                                        <p:tgtEl>
                                          <p:spTgt spid="3"/>
                                        </p:tgtEl>
                                        <p:attrNameLst>
                                          <p:attrName>ppt_w</p:attrName>
                                        </p:attrNameLst>
                                      </p:cBhvr>
                                      <p:tavLst>
                                        <p:tav tm="0">
                                          <p:val>
                                            <p:strVal val="ppt_w"/>
                                          </p:val>
                                        </p:tav>
                                        <p:tav tm="100000">
                                          <p:val>
                                            <p:fltVal val="0"/>
                                          </p:val>
                                        </p:tav>
                                      </p:tavLst>
                                    </p:anim>
                                    <p:anim calcmode="lin" valueType="num">
                                      <p:cBhvr>
                                        <p:cTn id="12" dur="500"/>
                                        <p:tgtEl>
                                          <p:spTgt spid="3"/>
                                        </p:tgtEl>
                                        <p:attrNameLst>
                                          <p:attrName>ppt_h</p:attrName>
                                        </p:attrNameLst>
                                      </p:cBhvr>
                                      <p:tavLst>
                                        <p:tav tm="0">
                                          <p:val>
                                            <p:strVal val="ppt_h"/>
                                          </p:val>
                                        </p:tav>
                                        <p:tav tm="100000">
                                          <p:val>
                                            <p:fltVal val="0"/>
                                          </p:val>
                                        </p:tav>
                                      </p:tavLst>
                                    </p:anim>
                                    <p:animEffect transition="out" filter="fade">
                                      <p:cBhvr>
                                        <p:cTn id="13" dur="500"/>
                                        <p:tgtEl>
                                          <p:spTgt spid="3"/>
                                        </p:tgtEl>
                                      </p:cBhvr>
                                    </p:animEffect>
                                    <p:set>
                                      <p:cBhvr>
                                        <p:cTn id="14" dur="1" fill="hold">
                                          <p:stCondLst>
                                            <p:cond delay="499"/>
                                          </p:stCondLst>
                                        </p:cTn>
                                        <p:tgtEl>
                                          <p:spTgt spid="3"/>
                                        </p:tgtEl>
                                        <p:attrNameLst>
                                          <p:attrName>style.visibility</p:attrName>
                                        </p:attrNameLst>
                                      </p:cBhvr>
                                      <p:to>
                                        <p:strVal val="hidden"/>
                                      </p:to>
                                    </p:set>
                                  </p:childTnLst>
                                </p:cTn>
                              </p:par>
                            </p:childTnLst>
                          </p:cTn>
                        </p:par>
                        <p:par>
                          <p:cTn id="15" fill="hold">
                            <p:stCondLst>
                              <p:cond delay="500"/>
                            </p:stCondLst>
                            <p:childTnLst>
                              <p:par>
                                <p:cTn id="16" presetID="10" presetClass="entr" presetSubtype="0" fill="hold" nodeType="after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500"/>
                                        <p:tgtEl>
                                          <p:spTgt spid="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500"/>
                                        <p:tgtEl>
                                          <p:spTgt spid="4">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Effect transition="in" filter="fade">
                                      <p:cBhvr>
                                        <p:cTn id="33" dur="500"/>
                                        <p:tgtEl>
                                          <p:spTgt spid="4">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4">
                                            <p:txEl>
                                              <p:pRg st="4" end="4"/>
                                            </p:txEl>
                                          </p:spTgt>
                                        </p:tgtEl>
                                        <p:attrNameLst>
                                          <p:attrName>style.visibility</p:attrName>
                                        </p:attrNameLst>
                                      </p:cBhvr>
                                      <p:to>
                                        <p:strVal val="visible"/>
                                      </p:to>
                                    </p:set>
                                    <p:animEffect transition="in" filter="fade">
                                      <p:cBhvr>
                                        <p:cTn id="38" dur="500"/>
                                        <p:tgtEl>
                                          <p:spTgt spid="4">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Effect transition="in" filter="fade">
                                      <p:cBhvr>
                                        <p:cTn id="43" dur="500"/>
                                        <p:tgtEl>
                                          <p:spTgt spid="4">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5">
                                            <p:txEl>
                                              <p:pRg st="0" end="0"/>
                                            </p:txEl>
                                          </p:spTgt>
                                        </p:tgtEl>
                                        <p:attrNameLst>
                                          <p:attrName>style.visibility</p:attrName>
                                        </p:attrNameLst>
                                      </p:cBhvr>
                                      <p:to>
                                        <p:strVal val="visible"/>
                                      </p:to>
                                    </p:set>
                                    <p:animEffect transition="in" filter="fade">
                                      <p:cBhvr>
                                        <p:cTn id="48" dur="500"/>
                                        <p:tgtEl>
                                          <p:spTgt spid="5">
                                            <p:txEl>
                                              <p:pRg st="0" end="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5">
                                            <p:txEl>
                                              <p:pRg st="1" end="1"/>
                                            </p:txEl>
                                          </p:spTgt>
                                        </p:tgtEl>
                                        <p:attrNameLst>
                                          <p:attrName>style.visibility</p:attrName>
                                        </p:attrNameLst>
                                      </p:cBhvr>
                                      <p:to>
                                        <p:strVal val="visible"/>
                                      </p:to>
                                    </p:set>
                                    <p:animEffect transition="in" filter="fade">
                                      <p:cBhvr>
                                        <p:cTn id="53" dur="500"/>
                                        <p:tgtEl>
                                          <p:spTgt spid="5">
                                            <p:txEl>
                                              <p:pRg st="1" end="1"/>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5">
                                            <p:txEl>
                                              <p:pRg st="2" end="2"/>
                                            </p:txEl>
                                          </p:spTgt>
                                        </p:tgtEl>
                                        <p:attrNameLst>
                                          <p:attrName>style.visibility</p:attrName>
                                        </p:attrNameLst>
                                      </p:cBhvr>
                                      <p:to>
                                        <p:strVal val="visible"/>
                                      </p:to>
                                    </p:set>
                                    <p:animEffect transition="in" filter="fade">
                                      <p:cBhvr>
                                        <p:cTn id="58" dur="500"/>
                                        <p:tgtEl>
                                          <p:spTgt spid="5">
                                            <p:txEl>
                                              <p:pRg st="2" end="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5">
                                            <p:txEl>
                                              <p:pRg st="3" end="3"/>
                                            </p:txEl>
                                          </p:spTgt>
                                        </p:tgtEl>
                                        <p:attrNameLst>
                                          <p:attrName>style.visibility</p:attrName>
                                        </p:attrNameLst>
                                      </p:cBhvr>
                                      <p:to>
                                        <p:strVal val="visible"/>
                                      </p:to>
                                    </p:set>
                                    <p:animEffect transition="in" filter="fade">
                                      <p:cBhvr>
                                        <p:cTn id="63" dur="500"/>
                                        <p:tgtEl>
                                          <p:spTgt spid="5">
                                            <p:txEl>
                                              <p:pRg st="3" end="3"/>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5">
                                            <p:txEl>
                                              <p:pRg st="4" end="4"/>
                                            </p:txEl>
                                          </p:spTgt>
                                        </p:tgtEl>
                                        <p:attrNameLst>
                                          <p:attrName>style.visibility</p:attrName>
                                        </p:attrNameLst>
                                      </p:cBhvr>
                                      <p:to>
                                        <p:strVal val="visible"/>
                                      </p:to>
                                    </p:set>
                                    <p:animEffect transition="in" filter="fade">
                                      <p:cBhvr>
                                        <p:cTn id="68"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29500" y="1284907"/>
            <a:ext cx="3486278" cy="646331"/>
          </a:xfrm>
          <a:prstGeom prst="rect">
            <a:avLst/>
          </a:prstGeom>
        </p:spPr>
        <p:txBody>
          <a:bodyPr wrap="square">
            <a:spAutoFit/>
          </a:bodyPr>
          <a:lstStyle/>
          <a:p>
            <a:pPr algn="ctr">
              <a:spcBef>
                <a:spcPct val="0"/>
              </a:spcBef>
            </a:pPr>
            <a:r>
              <a:rPr lang="en-GB" altLang="en-US" sz="3600" dirty="0">
                <a:latin typeface="Benton Sans Book"/>
              </a:rPr>
              <a:t>Gantt Chart</a:t>
            </a:r>
          </a:p>
        </p:txBody>
      </p:sp>
      <p:sp>
        <p:nvSpPr>
          <p:cNvPr id="16" name="Rectangle 15"/>
          <p:cNvSpPr/>
          <p:nvPr/>
        </p:nvSpPr>
        <p:spPr>
          <a:xfrm>
            <a:off x="948518" y="1931238"/>
            <a:ext cx="9198591" cy="45105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graphicFrame>
        <p:nvGraphicFramePr>
          <p:cNvPr id="17" name="Object 16"/>
          <p:cNvGraphicFramePr>
            <a:graphicFrameLocks noChangeAspect="1"/>
          </p:cNvGraphicFramePr>
          <p:nvPr>
            <p:extLst>
              <p:ext uri="{D42A27DB-BD31-4B8C-83A1-F6EECF244321}">
                <p14:modId xmlns:p14="http://schemas.microsoft.com/office/powerpoint/2010/main" val="1442222424"/>
              </p:ext>
            </p:extLst>
          </p:nvPr>
        </p:nvGraphicFramePr>
        <p:xfrm>
          <a:off x="1517777" y="2531473"/>
          <a:ext cx="8128000" cy="3582987"/>
        </p:xfrm>
        <a:graphic>
          <a:graphicData uri="http://schemas.openxmlformats.org/presentationml/2006/ole">
            <mc:AlternateContent xmlns:mc="http://schemas.openxmlformats.org/markup-compatibility/2006">
              <mc:Choice xmlns:v="urn:schemas-microsoft-com:vml" Requires="v">
                <p:oleObj spid="_x0000_s1050" name="Worksheet" r:id="rId3" imgW="17678522" imgH="7791636" progId="Excel.Sheet.12">
                  <p:embed/>
                </p:oleObj>
              </mc:Choice>
              <mc:Fallback>
                <p:oleObj name="Worksheet" r:id="rId3" imgW="17678522" imgH="7791636" progId="Excel.Sheet.12">
                  <p:embed/>
                  <p:pic>
                    <p:nvPicPr>
                      <p:cNvPr id="0" name=""/>
                      <p:cNvPicPr/>
                      <p:nvPr/>
                    </p:nvPicPr>
                    <p:blipFill>
                      <a:blip r:embed="rId4"/>
                      <a:stretch>
                        <a:fillRect/>
                      </a:stretch>
                    </p:blipFill>
                    <p:spPr>
                      <a:xfrm>
                        <a:off x="1517777" y="2531473"/>
                        <a:ext cx="8128000" cy="3582987"/>
                      </a:xfrm>
                      <a:prstGeom prst="rect">
                        <a:avLst/>
                      </a:prstGeom>
                    </p:spPr>
                  </p:pic>
                </p:oleObj>
              </mc:Fallback>
            </mc:AlternateContent>
          </a:graphicData>
        </a:graphic>
      </p:graphicFrame>
      <p:sp>
        <p:nvSpPr>
          <p:cNvPr id="18" name="Rounded Rectangle 17">
            <a:hlinkClick r:id="rId5" action="ppaction://hlinkfile"/>
          </p:cNvPr>
          <p:cNvSpPr/>
          <p:nvPr/>
        </p:nvSpPr>
        <p:spPr>
          <a:xfrm>
            <a:off x="8693622" y="5882184"/>
            <a:ext cx="2906974" cy="7369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Excel </a:t>
            </a:r>
            <a:endParaRPr lang="bg-BG" dirty="0"/>
          </a:p>
        </p:txBody>
      </p:sp>
    </p:spTree>
    <p:extLst>
      <p:ext uri="{BB962C8B-B14F-4D97-AF65-F5344CB8AC3E}">
        <p14:creationId xmlns:p14="http://schemas.microsoft.com/office/powerpoint/2010/main" val="1056871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2" presetClass="entr" presetSubtype="8" fill="hold" grpId="0" nodeType="afterEffect">
                                  <p:stCondLst>
                                    <p:cond delay="0"/>
                                  </p:stCondLst>
                                  <p:childTnLst>
                                    <p:set>
                                      <p:cBhvr>
                                        <p:cTn id="11" dur="1" fill="hold">
                                          <p:stCondLst>
                                            <p:cond delay="0"/>
                                          </p:stCondLst>
                                        </p:cTn>
                                        <p:tgtEl>
                                          <p:spTgt spid="16"/>
                                        </p:tgtEl>
                                        <p:attrNameLst>
                                          <p:attrName>style.visibility</p:attrName>
                                        </p:attrNameLst>
                                      </p:cBhvr>
                                      <p:to>
                                        <p:strVal val="visible"/>
                                      </p:to>
                                    </p:set>
                                    <p:anim calcmode="lin" valueType="num">
                                      <p:cBhvr additive="base">
                                        <p:cTn id="12" dur="500" fill="hold"/>
                                        <p:tgtEl>
                                          <p:spTgt spid="16"/>
                                        </p:tgtEl>
                                        <p:attrNameLst>
                                          <p:attrName>ppt_x</p:attrName>
                                        </p:attrNameLst>
                                      </p:cBhvr>
                                      <p:tavLst>
                                        <p:tav tm="0">
                                          <p:val>
                                            <p:strVal val="0-#ppt_w/2"/>
                                          </p:val>
                                        </p:tav>
                                        <p:tav tm="100000">
                                          <p:val>
                                            <p:strVal val="#ppt_x"/>
                                          </p:val>
                                        </p:tav>
                                      </p:tavLst>
                                    </p:anim>
                                    <p:anim calcmode="lin" valueType="num">
                                      <p:cBhvr additive="base">
                                        <p:cTn id="13" dur="500" fill="hold"/>
                                        <p:tgtEl>
                                          <p:spTgt spid="16"/>
                                        </p:tgtEl>
                                        <p:attrNameLst>
                                          <p:attrName>ppt_y</p:attrName>
                                        </p:attrNameLst>
                                      </p:cBhvr>
                                      <p:tavLst>
                                        <p:tav tm="0">
                                          <p:val>
                                            <p:strVal val="#ppt_y"/>
                                          </p:val>
                                        </p:tav>
                                        <p:tav tm="100000">
                                          <p:val>
                                            <p:strVal val="#ppt_y"/>
                                          </p:val>
                                        </p:tav>
                                      </p:tavLst>
                                    </p:anim>
                                  </p:childTnLst>
                                </p:cTn>
                              </p:par>
                              <p:par>
                                <p:cTn id="14" presetID="2" presetClass="entr" presetSubtype="2" fill="hold" nodeType="withEffect">
                                  <p:stCondLst>
                                    <p:cond delay="0"/>
                                  </p:stCondLst>
                                  <p:childTnLst>
                                    <p:set>
                                      <p:cBhvr>
                                        <p:cTn id="15" dur="1" fill="hold">
                                          <p:stCondLst>
                                            <p:cond delay="0"/>
                                          </p:stCondLst>
                                        </p:cTn>
                                        <p:tgtEl>
                                          <p:spTgt spid="17"/>
                                        </p:tgtEl>
                                        <p:attrNameLst>
                                          <p:attrName>style.visibility</p:attrName>
                                        </p:attrNameLst>
                                      </p:cBhvr>
                                      <p:to>
                                        <p:strVal val="visible"/>
                                      </p:to>
                                    </p:set>
                                    <p:anim calcmode="lin" valueType="num">
                                      <p:cBhvr additive="base">
                                        <p:cTn id="16" dur="500" fill="hold"/>
                                        <p:tgtEl>
                                          <p:spTgt spid="17"/>
                                        </p:tgtEl>
                                        <p:attrNameLst>
                                          <p:attrName>ppt_x</p:attrName>
                                        </p:attrNameLst>
                                      </p:cBhvr>
                                      <p:tavLst>
                                        <p:tav tm="0">
                                          <p:val>
                                            <p:strVal val="1+#ppt_w/2"/>
                                          </p:val>
                                        </p:tav>
                                        <p:tav tm="100000">
                                          <p:val>
                                            <p:strVal val="#ppt_x"/>
                                          </p:val>
                                        </p:tav>
                                      </p:tavLst>
                                    </p:anim>
                                    <p:anim calcmode="lin" valueType="num">
                                      <p:cBhvr additive="base">
                                        <p:cTn id="17" dur="500" fill="hold"/>
                                        <p:tgtEl>
                                          <p:spTgt spid="17"/>
                                        </p:tgtEl>
                                        <p:attrNameLst>
                                          <p:attrName>ppt_y</p:attrName>
                                        </p:attrNameLst>
                                      </p:cBhvr>
                                      <p:tavLst>
                                        <p:tav tm="0">
                                          <p:val>
                                            <p:strVal val="#ppt_y"/>
                                          </p:val>
                                        </p:tav>
                                        <p:tav tm="100000">
                                          <p:val>
                                            <p:strVal val="#ppt_y"/>
                                          </p:val>
                                        </p:tav>
                                      </p:tavLst>
                                    </p:anim>
                                  </p:childTnLst>
                                </p:cTn>
                              </p:par>
                            </p:childTnLst>
                          </p:cTn>
                        </p:par>
                        <p:par>
                          <p:cTn id="18" fill="hold">
                            <p:stCondLst>
                              <p:cond delay="1500"/>
                            </p:stCondLst>
                            <p:childTnLst>
                              <p:par>
                                <p:cTn id="19" presetID="2" presetClass="entr" presetSubtype="2" fill="hold" grpId="0" nodeType="afterEffect">
                                  <p:stCondLst>
                                    <p:cond delay="0"/>
                                  </p:stCondLst>
                                  <p:childTnLst>
                                    <p:set>
                                      <p:cBhvr>
                                        <p:cTn id="20" dur="1" fill="hold">
                                          <p:stCondLst>
                                            <p:cond delay="0"/>
                                          </p:stCondLst>
                                        </p:cTn>
                                        <p:tgtEl>
                                          <p:spTgt spid="18"/>
                                        </p:tgtEl>
                                        <p:attrNameLst>
                                          <p:attrName>style.visibility</p:attrName>
                                        </p:attrNameLst>
                                      </p:cBhvr>
                                      <p:to>
                                        <p:strVal val="visible"/>
                                      </p:to>
                                    </p:set>
                                    <p:anim calcmode="lin" valueType="num">
                                      <p:cBhvr additive="base">
                                        <p:cTn id="21" dur="500" fill="hold"/>
                                        <p:tgtEl>
                                          <p:spTgt spid="18"/>
                                        </p:tgtEl>
                                        <p:attrNameLst>
                                          <p:attrName>ppt_x</p:attrName>
                                        </p:attrNameLst>
                                      </p:cBhvr>
                                      <p:tavLst>
                                        <p:tav tm="0">
                                          <p:val>
                                            <p:strVal val="1+#ppt_w/2"/>
                                          </p:val>
                                        </p:tav>
                                        <p:tav tm="100000">
                                          <p:val>
                                            <p:strVal val="#ppt_x"/>
                                          </p:val>
                                        </p:tav>
                                      </p:tavLst>
                                    </p:anim>
                                    <p:anim calcmode="lin" valueType="num">
                                      <p:cBhvr additive="base">
                                        <p:cTn id="22"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animBg="1"/>
      <p:bldP spid="1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latin typeface="Calibri" panose="020F0502020204030204" pitchFamily="34" charset="0"/>
                <a:ea typeface="Calibri" panose="020F0502020204030204" pitchFamily="34" charset="0"/>
                <a:cs typeface="Times New Roman" panose="02020603050405020304" pitchFamily="18" charset="0"/>
              </a:rPr>
              <a:t>2.Literature Review</a:t>
            </a:r>
            <a:endParaRPr lang="bg-BG" dirty="0"/>
          </a:p>
        </p:txBody>
      </p:sp>
      <p:pic>
        <p:nvPicPr>
          <p:cNvPr id="3"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321" y="2120335"/>
            <a:ext cx="5778047" cy="4335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ounded Rectangle 3"/>
          <p:cNvSpPr/>
          <p:nvPr/>
        </p:nvSpPr>
        <p:spPr>
          <a:xfrm>
            <a:off x="7151914" y="2400300"/>
            <a:ext cx="3918857" cy="571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400" b="1" dirty="0">
                <a:latin typeface="Calibri" panose="020F0502020204030204" pitchFamily="34" charset="0"/>
                <a:ea typeface="Calibri" panose="020F0502020204030204" pitchFamily="34" charset="0"/>
                <a:cs typeface="Calibri" panose="020F0502020204030204" pitchFamily="34" charset="0"/>
              </a:rPr>
              <a:t>P</a:t>
            </a:r>
            <a:r>
              <a:rPr lang="bg-BG" altLang="en-US" sz="2400" b="1" dirty="0">
                <a:latin typeface="Calibri" panose="020F0502020204030204" pitchFamily="34" charset="0"/>
                <a:ea typeface="Calibri" panose="020F0502020204030204" pitchFamily="34" charset="0"/>
                <a:cs typeface="Calibri" panose="020F0502020204030204" pitchFamily="34" charset="0"/>
              </a:rPr>
              <a:t>roblem domain</a:t>
            </a:r>
            <a:r>
              <a:rPr lang="bg-BG" altLang="en-US" sz="2400" dirty="0">
                <a:latin typeface="Calibri" panose="020F0502020204030204" pitchFamily="34" charset="0"/>
                <a:ea typeface="Calibri" panose="020F0502020204030204" pitchFamily="34" charset="0"/>
                <a:cs typeface="Calibri" panose="020F0502020204030204" pitchFamily="34" charset="0"/>
              </a:rPr>
              <a:t> </a:t>
            </a:r>
            <a:endParaRPr lang="bg-BG" sz="2400" dirty="0"/>
          </a:p>
        </p:txBody>
      </p:sp>
      <p:sp>
        <p:nvSpPr>
          <p:cNvPr id="5" name="Rectangle 4"/>
          <p:cNvSpPr/>
          <p:nvPr/>
        </p:nvSpPr>
        <p:spPr>
          <a:xfrm>
            <a:off x="312510" y="3279849"/>
            <a:ext cx="11879490" cy="388696"/>
          </a:xfrm>
          <a:prstGeom prst="rect">
            <a:avLst/>
          </a:prstGeom>
        </p:spPr>
        <p:txBody>
          <a:bodyPr wrap="square">
            <a:spAutoFit/>
          </a:bodyPr>
          <a:lstStyle/>
          <a:p>
            <a:pPr>
              <a:lnSpc>
                <a:spcPct val="107000"/>
              </a:lnSpc>
              <a:spcAft>
                <a:spcPts val="800"/>
              </a:spcAft>
              <a:defRPr/>
            </a:pPr>
            <a:r>
              <a:rPr lang="bg-BG" b="1" dirty="0">
                <a:ea typeface="Calibri" panose="020F0502020204030204" pitchFamily="34" charset="0"/>
                <a:cs typeface="Calibri" panose="020F0502020204030204" pitchFamily="34" charset="0"/>
              </a:rPr>
              <a:t>A problem domain</a:t>
            </a:r>
            <a:r>
              <a:rPr lang="bg-BG" dirty="0">
                <a:ea typeface="Calibri" panose="020F0502020204030204" pitchFamily="34" charset="0"/>
                <a:cs typeface="Calibri" panose="020F0502020204030204" pitchFamily="34" charset="0"/>
              </a:rPr>
              <a:t> is the area of expertise or application that needs to be examined to solve a problem</a:t>
            </a:r>
            <a:endParaRPr lang="en-GB" dirty="0">
              <a:ea typeface="Calibri" panose="020F0502020204030204" pitchFamily="34" charset="0"/>
              <a:cs typeface="Times New Roman" panose="02020603050405020304" pitchFamily="18" charset="0"/>
            </a:endParaRPr>
          </a:p>
        </p:txBody>
      </p:sp>
      <p:sp>
        <p:nvSpPr>
          <p:cNvPr id="6" name="Rectangle 5"/>
          <p:cNvSpPr/>
          <p:nvPr/>
        </p:nvSpPr>
        <p:spPr>
          <a:xfrm>
            <a:off x="312510" y="3976594"/>
            <a:ext cx="11506236" cy="2463238"/>
          </a:xfrm>
          <a:prstGeom prst="rect">
            <a:avLst/>
          </a:prstGeom>
        </p:spPr>
        <p:txBody>
          <a:bodyPr wrap="square">
            <a:spAutoFit/>
          </a:bodyPr>
          <a:lstStyle/>
          <a:p>
            <a:pPr>
              <a:lnSpc>
                <a:spcPct val="107000"/>
              </a:lnSpc>
              <a:spcAft>
                <a:spcPts val="800"/>
              </a:spcAft>
              <a:defRPr/>
            </a:pPr>
            <a:r>
              <a:rPr lang="bg-BG" dirty="0">
                <a:ea typeface="Calibri" panose="020F0502020204030204" pitchFamily="34" charset="0"/>
                <a:cs typeface="Calibri" panose="020F0502020204030204" pitchFamily="34" charset="0"/>
              </a:rPr>
              <a:t>According to the author [1] the web is becoming the central to several applications in the diverse areas. As the reliance on the applications which are web-based are increasing continuously, and the web-based systems which are these applications are becoming more and more complex [3]. This thing raises the concern about the manner where the web applications are created and their maintainability, integrity, and quality. According to the author [2] the web systems are becoming complex, but the proper utilization of these systems has also provided a better result in the development of websites. Developments are becoming more complex, but on the contrary, the websites are getting more enhanced in the designing part, and advanced features are getting added to it [1].</a:t>
            </a:r>
            <a:endParaRPr lang="en-GB"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56756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0-#ppt_w/2"/>
                                          </p:val>
                                        </p:tav>
                                        <p:tav tm="100000">
                                          <p:val>
                                            <p:strVal val="#ppt_x"/>
                                          </p:val>
                                        </p:tav>
                                      </p:tavLst>
                                    </p:anim>
                                    <p:anim calcmode="lin" valueType="num">
                                      <p:cBhvr additive="base">
                                        <p:cTn id="18" dur="500" fill="hold"/>
                                        <p:tgtEl>
                                          <p:spTgt spid="5"/>
                                        </p:tgtEl>
                                        <p:attrNameLst>
                                          <p:attrName>ppt_y</p:attrName>
                                        </p:attrNameLst>
                                      </p:cBhvr>
                                      <p:tavLst>
                                        <p:tav tm="0">
                                          <p:val>
                                            <p:strVal val="#ppt_y"/>
                                          </p:val>
                                        </p:tav>
                                        <p:tav tm="100000">
                                          <p:val>
                                            <p:strVal val="#ppt_y"/>
                                          </p:val>
                                        </p:tav>
                                      </p:tavLst>
                                    </p:anim>
                                  </p:childTnLst>
                                </p:cTn>
                              </p:par>
                              <p:par>
                                <p:cTn id="19" presetID="1" presetClass="exit" presetSubtype="0" fill="hold" nodeType="withEffect">
                                  <p:stCondLst>
                                    <p:cond delay="0"/>
                                  </p:stCondLst>
                                  <p:childTnLst>
                                    <p:set>
                                      <p:cBhvr>
                                        <p:cTn id="20" dur="1" fill="hold">
                                          <p:stCondLst>
                                            <p:cond delay="0"/>
                                          </p:stCondLst>
                                        </p:cTn>
                                        <p:tgtEl>
                                          <p:spTgt spid="3"/>
                                        </p:tgtEl>
                                        <p:attrNameLst>
                                          <p:attrName>style.visibility</p:attrName>
                                        </p:attrNameLst>
                                      </p:cBhvr>
                                      <p:to>
                                        <p:strVal val="hidden"/>
                                      </p:to>
                                    </p:set>
                                  </p:childTnLst>
                                </p:cTn>
                              </p:par>
                              <p:par>
                                <p:cTn id="21" presetID="42" presetClass="path" presetSubtype="0" accel="50000" decel="50000" fill="hold" grpId="1" nodeType="withEffect">
                                  <p:stCondLst>
                                    <p:cond delay="0"/>
                                  </p:stCondLst>
                                  <p:childTnLst>
                                    <p:animMotion origin="layout" path="M 4.375E-6 3.33333E-6 L -0.24766 0.00115 " pathEditMode="relative" rAng="0" ptsTypes="AA">
                                      <p:cBhvr>
                                        <p:cTn id="22" dur="2000" fill="hold"/>
                                        <p:tgtEl>
                                          <p:spTgt spid="4"/>
                                        </p:tgtEl>
                                        <p:attrNameLst>
                                          <p:attrName>ppt_x</p:attrName>
                                          <p:attrName>ppt_y</p:attrName>
                                        </p:attrNameLst>
                                      </p:cBhvr>
                                      <p:rCtr x="-12383" y="46"/>
                                    </p:animMotion>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0-#ppt_w/2"/>
                                          </p:val>
                                        </p:tav>
                                        <p:tav tm="100000">
                                          <p:val>
                                            <p:strVal val="#ppt_x"/>
                                          </p:val>
                                        </p:tav>
                                      </p:tavLst>
                                    </p:anim>
                                    <p:anim calcmode="lin" valueType="num">
                                      <p:cBhvr additive="base">
                                        <p:cTn id="2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914" y="1029482"/>
            <a:ext cx="11772900" cy="2463238"/>
          </a:xfrm>
          <a:prstGeom prst="rect">
            <a:avLst/>
          </a:prstGeom>
        </p:spPr>
        <p:txBody>
          <a:bodyPr wrap="square">
            <a:spAutoFit/>
          </a:bodyPr>
          <a:lstStyle/>
          <a:p>
            <a:pPr>
              <a:lnSpc>
                <a:spcPct val="107000"/>
              </a:lnSpc>
              <a:spcAft>
                <a:spcPts val="800"/>
              </a:spcAft>
              <a:defRPr/>
            </a:pPr>
            <a:r>
              <a:rPr lang="bg-BG" dirty="0">
                <a:ea typeface="Calibri" panose="020F0502020204030204" pitchFamily="34" charset="0"/>
                <a:cs typeface="Calibri" panose="020F0502020204030204" pitchFamily="34" charset="0"/>
              </a:rPr>
              <a:t>According to the author [1] the web is becoming the central to several applications in the diverse areas. As the reliance on the applications which are web-based are increasing continuously, and the web-based systems which are these applications are becoming more and more complex [3]. This thing raises the concern about the manner where the web applications are created and their maintainability, integrity, and quality. According to the author [2] the web systems are becoming complex, but the proper utilization of these systems has also provided a better result in the development of websites. Developments are becoming more complex, but on the contrary, the websites are getting more enhanced in the designing part, and advanced features are getting added to it [1].</a:t>
            </a:r>
            <a:endParaRPr lang="en-GB" dirty="0">
              <a:ea typeface="Calibri" panose="020F0502020204030204" pitchFamily="34" charset="0"/>
              <a:cs typeface="Times New Roman" panose="02020603050405020304" pitchFamily="18" charset="0"/>
            </a:endParaRPr>
          </a:p>
        </p:txBody>
      </p:sp>
      <p:sp>
        <p:nvSpPr>
          <p:cNvPr id="4" name="Title 3"/>
          <p:cNvSpPr>
            <a:spLocks noGrp="1"/>
          </p:cNvSpPr>
          <p:nvPr>
            <p:ph type="title"/>
          </p:nvPr>
        </p:nvSpPr>
        <p:spPr>
          <a:xfrm>
            <a:off x="533362" y="4940215"/>
            <a:ext cx="9613862" cy="588535"/>
          </a:xfrm>
        </p:spPr>
        <p:txBody>
          <a:bodyPr/>
          <a:lstStyle/>
          <a:p>
            <a:r>
              <a:rPr lang="en-US" altLang="en-US" b="1" dirty="0">
                <a:latin typeface="Calibri" panose="020F0502020204030204" pitchFamily="34" charset="0"/>
                <a:ea typeface="Calibri" panose="020F0502020204030204" pitchFamily="34" charset="0"/>
                <a:cs typeface="Times New Roman" panose="02020603050405020304" pitchFamily="18" charset="0"/>
              </a:rPr>
              <a:t>Literature Review</a:t>
            </a:r>
            <a:endParaRPr lang="bg-BG" dirty="0"/>
          </a:p>
        </p:txBody>
      </p:sp>
    </p:spTree>
    <p:extLst>
      <p:ext uri="{BB962C8B-B14F-4D97-AF65-F5344CB8AC3E}">
        <p14:creationId xmlns:p14="http://schemas.microsoft.com/office/powerpoint/2010/main" val="126960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Existing examples</a:t>
            </a:r>
            <a:endParaRPr lang="bg-BG" dirty="0"/>
          </a:p>
        </p:txBody>
      </p:sp>
      <p:pic>
        <p:nvPicPr>
          <p:cNvPr id="3" name="Content Placeholder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09624" y="2219098"/>
            <a:ext cx="5073650" cy="3519487"/>
          </a:xfrm>
          <a:prstGeom prst="rect">
            <a:avLst/>
          </a:prstGeom>
        </p:spPr>
      </p:pic>
      <p:pic>
        <p:nvPicPr>
          <p:cNvPr id="4"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3107" y="2884714"/>
            <a:ext cx="5305425" cy="368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ounded Rectangle 6"/>
          <p:cNvSpPr/>
          <p:nvPr/>
        </p:nvSpPr>
        <p:spPr>
          <a:xfrm>
            <a:off x="392529" y="5466242"/>
            <a:ext cx="4853239" cy="5446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0000"/>
              </a:lnSpc>
              <a:spcBef>
                <a:spcPct val="0"/>
              </a:spcBef>
              <a:buFontTx/>
              <a:buNone/>
            </a:pPr>
            <a:r>
              <a:rPr lang="en-US" altLang="en-US" u="sng" dirty="0">
                <a:solidFill>
                  <a:schemeClr val="bg1"/>
                </a:solidFill>
                <a:latin typeface="Times New Roman" panose="02020603050405020304" pitchFamily="18" charset="0"/>
                <a:ea typeface="Calibri" panose="020F0502020204030204" pitchFamily="34" charset="0"/>
                <a:cs typeface="Calibri" panose="020F0502020204030204" pitchFamily="34" charset="0"/>
              </a:rPr>
              <a:t>https://www.theworldsworstwebsiteever.com [7]</a:t>
            </a:r>
            <a:endParaRPr lang="en-GB" altLang="en-US" dirty="0">
              <a:solidFill>
                <a:schemeClr val="bg1"/>
              </a:solidFill>
            </a:endParaRPr>
          </a:p>
        </p:txBody>
      </p:sp>
      <p:sp>
        <p:nvSpPr>
          <p:cNvPr id="8" name="Rounded Rectangle 7"/>
          <p:cNvSpPr/>
          <p:nvPr/>
        </p:nvSpPr>
        <p:spPr>
          <a:xfrm>
            <a:off x="5579954" y="6144847"/>
            <a:ext cx="3245865" cy="5035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0000"/>
              </a:lnSpc>
              <a:spcBef>
                <a:spcPct val="0"/>
              </a:spcBef>
              <a:buFontTx/>
              <a:buNone/>
            </a:pPr>
            <a:r>
              <a:rPr lang="en-US" altLang="en-US" u="sng" dirty="0">
                <a:solidFill>
                  <a:srgbClr val="000000"/>
                </a:solidFill>
                <a:latin typeface="Times New Roman" panose="02020603050405020304" pitchFamily="18" charset="0"/>
                <a:ea typeface="Calibri" panose="020F0502020204030204" pitchFamily="34" charset="0"/>
                <a:cs typeface="Calibri" panose="020F0502020204030204" pitchFamily="34" charset="0"/>
              </a:rPr>
              <a:t>https://www.lingscars.com [8]</a:t>
            </a:r>
            <a:endParaRPr lang="en-GB" altLang="en-US" dirty="0"/>
          </a:p>
        </p:txBody>
      </p:sp>
      <p:pic>
        <p:nvPicPr>
          <p:cNvPr id="9" name="Picture 4" descr="See the source imag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30882" y="1293697"/>
            <a:ext cx="2126599" cy="2126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5577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0-#ppt_w/2"/>
                                          </p:val>
                                        </p:tav>
                                        <p:tav tm="100000">
                                          <p:val>
                                            <p:strVal val="#ppt_x"/>
                                          </p:val>
                                        </p:tav>
                                      </p:tavLst>
                                    </p:anim>
                                    <p:anim calcmode="lin" valueType="num">
                                      <p:cBhvr additive="base">
                                        <p:cTn id="12" dur="500" fill="hold"/>
                                        <p:tgtEl>
                                          <p:spTgt spid="7"/>
                                        </p:tgtEl>
                                        <p:attrNameLst>
                                          <p:attrName>ppt_y</p:attrName>
                                        </p:attrNameLst>
                                      </p:cBhvr>
                                      <p:tavLst>
                                        <p:tav tm="0">
                                          <p:val>
                                            <p:strVal val="#ppt_y"/>
                                          </p:val>
                                        </p:tav>
                                        <p:tav tm="100000">
                                          <p:val>
                                            <p:strVal val="#ppt_y"/>
                                          </p:val>
                                        </p:tav>
                                      </p:tavLst>
                                    </p:anim>
                                  </p:childTnLst>
                                </p:cTn>
                              </p:par>
                            </p:childTnLst>
                          </p:cTn>
                        </p:par>
                        <p:par>
                          <p:cTn id="13" fill="hold">
                            <p:stCondLst>
                              <p:cond delay="1000"/>
                            </p:stCondLst>
                            <p:childTnLst>
                              <p:par>
                                <p:cTn id="14" presetID="10" presetClass="entr" presetSubtype="0" fill="hold"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par>
                          <p:cTn id="17" fill="hold">
                            <p:stCondLst>
                              <p:cond delay="1500"/>
                            </p:stCondLst>
                            <p:childTnLst>
                              <p:par>
                                <p:cTn id="18" presetID="2" presetClass="entr" presetSubtype="8" fill="hold" grpId="0" nodeType="after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0-#ppt_w/2"/>
                                          </p:val>
                                        </p:tav>
                                        <p:tav tm="100000">
                                          <p:val>
                                            <p:strVal val="#ppt_x"/>
                                          </p:val>
                                        </p:tav>
                                      </p:tavLst>
                                    </p:anim>
                                    <p:anim calcmode="lin" valueType="num">
                                      <p:cBhvr additive="base">
                                        <p:cTn id="21"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31" presetClass="entr" presetSubtype="0"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p:cTn id="26" dur="1000" fill="hold"/>
                                        <p:tgtEl>
                                          <p:spTgt spid="9"/>
                                        </p:tgtEl>
                                        <p:attrNameLst>
                                          <p:attrName>ppt_w</p:attrName>
                                        </p:attrNameLst>
                                      </p:cBhvr>
                                      <p:tavLst>
                                        <p:tav tm="0">
                                          <p:val>
                                            <p:fltVal val="0"/>
                                          </p:val>
                                        </p:tav>
                                        <p:tav tm="100000">
                                          <p:val>
                                            <p:strVal val="#ppt_w"/>
                                          </p:val>
                                        </p:tav>
                                      </p:tavLst>
                                    </p:anim>
                                    <p:anim calcmode="lin" valueType="num">
                                      <p:cBhvr>
                                        <p:cTn id="27" dur="1000" fill="hold"/>
                                        <p:tgtEl>
                                          <p:spTgt spid="9"/>
                                        </p:tgtEl>
                                        <p:attrNameLst>
                                          <p:attrName>ppt_h</p:attrName>
                                        </p:attrNameLst>
                                      </p:cBhvr>
                                      <p:tavLst>
                                        <p:tav tm="0">
                                          <p:val>
                                            <p:fltVal val="0"/>
                                          </p:val>
                                        </p:tav>
                                        <p:tav tm="100000">
                                          <p:val>
                                            <p:strVal val="#ppt_h"/>
                                          </p:val>
                                        </p:tav>
                                      </p:tavLst>
                                    </p:anim>
                                    <p:anim calcmode="lin" valueType="num">
                                      <p:cBhvr>
                                        <p:cTn id="28" dur="1000" fill="hold"/>
                                        <p:tgtEl>
                                          <p:spTgt spid="9"/>
                                        </p:tgtEl>
                                        <p:attrNameLst>
                                          <p:attrName>style.rotation</p:attrName>
                                        </p:attrNameLst>
                                      </p:cBhvr>
                                      <p:tavLst>
                                        <p:tav tm="0">
                                          <p:val>
                                            <p:fltVal val="90"/>
                                          </p:val>
                                        </p:tav>
                                        <p:tav tm="100000">
                                          <p:val>
                                            <p:fltVal val="0"/>
                                          </p:val>
                                        </p:tav>
                                      </p:tavLst>
                                    </p:anim>
                                    <p:animEffect transition="in" filter="fade">
                                      <p:cBhvr>
                                        <p:cTn id="29"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719" y="930442"/>
            <a:ext cx="5947491" cy="4125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0911" y="2239988"/>
            <a:ext cx="6232942" cy="43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ounded Rectangle 3"/>
          <p:cNvSpPr/>
          <p:nvPr/>
        </p:nvSpPr>
        <p:spPr>
          <a:xfrm>
            <a:off x="3530182" y="6003342"/>
            <a:ext cx="5374105" cy="6416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0000"/>
              </a:lnSpc>
              <a:spcBef>
                <a:spcPct val="0"/>
              </a:spcBef>
              <a:buFontTx/>
              <a:buNone/>
            </a:pPr>
            <a:r>
              <a:rPr lang="en-US" altLang="en-US" sz="2200" u="sng" dirty="0">
                <a:solidFill>
                  <a:srgbClr val="000000"/>
                </a:solidFill>
                <a:latin typeface="Times New Roman" panose="02020603050405020304" pitchFamily="18" charset="0"/>
                <a:ea typeface="Calibri" panose="020F0502020204030204" pitchFamily="34" charset="0"/>
                <a:cs typeface="Calibri" panose="020F0502020204030204" pitchFamily="34" charset="0"/>
              </a:rPr>
              <a:t>https://www.domperignon.com/ww-en/[4]</a:t>
            </a:r>
            <a:endParaRPr lang="en-GB" altLang="en-US" sz="2200" dirty="0"/>
          </a:p>
        </p:txBody>
      </p:sp>
      <p:pic>
        <p:nvPicPr>
          <p:cNvPr id="5" name="Picture 2" descr="See the source imag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56491" y="241275"/>
            <a:ext cx="2757529" cy="27556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542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1000" fill="hold"/>
                                        <p:tgtEl>
                                          <p:spTgt spid="3"/>
                                        </p:tgtEl>
                                        <p:attrNameLst>
                                          <p:attrName>ppt_x</p:attrName>
                                        </p:attrNameLst>
                                      </p:cBhvr>
                                      <p:tavLst>
                                        <p:tav tm="0">
                                          <p:val>
                                            <p:strVal val="1+#ppt_w/2"/>
                                          </p:val>
                                        </p:tav>
                                        <p:tav tm="100000">
                                          <p:val>
                                            <p:strVal val="#ppt_x"/>
                                          </p:val>
                                        </p:tav>
                                      </p:tavLst>
                                    </p:anim>
                                    <p:anim calcmode="lin" valueType="num">
                                      <p:cBhvr additive="base">
                                        <p:cTn id="13" dur="1000" fill="hold"/>
                                        <p:tgtEl>
                                          <p:spTgt spid="3"/>
                                        </p:tgtEl>
                                        <p:attrNameLst>
                                          <p:attrName>ppt_y</p:attrName>
                                        </p:attrNameLst>
                                      </p:cBhvr>
                                      <p:tavLst>
                                        <p:tav tm="0">
                                          <p:val>
                                            <p:strVal val="#ppt_y"/>
                                          </p:val>
                                        </p:tav>
                                        <p:tav tm="100000">
                                          <p:val>
                                            <p:strVal val="#ppt_y"/>
                                          </p:val>
                                        </p:tav>
                                      </p:tavLst>
                                    </p:anim>
                                  </p:childTnLst>
                                </p:cTn>
                              </p:par>
                              <p:par>
                                <p:cTn id="14" presetID="2" presetClass="entr" presetSubtype="8" fill="hold" grpId="0" nodeType="with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1000" fill="hold"/>
                                        <p:tgtEl>
                                          <p:spTgt spid="4"/>
                                        </p:tgtEl>
                                        <p:attrNameLst>
                                          <p:attrName>ppt_x</p:attrName>
                                        </p:attrNameLst>
                                      </p:cBhvr>
                                      <p:tavLst>
                                        <p:tav tm="0">
                                          <p:val>
                                            <p:strVal val="0-#ppt_w/2"/>
                                          </p:val>
                                        </p:tav>
                                        <p:tav tm="100000">
                                          <p:val>
                                            <p:strVal val="#ppt_x"/>
                                          </p:val>
                                        </p:tav>
                                      </p:tavLst>
                                    </p:anim>
                                    <p:anim calcmode="lin" valueType="num">
                                      <p:cBhvr additive="base">
                                        <p:cTn id="17" dur="1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1000" fill="hold"/>
                                        <p:tgtEl>
                                          <p:spTgt spid="5"/>
                                        </p:tgtEl>
                                        <p:attrNameLst>
                                          <p:attrName>ppt_w</p:attrName>
                                        </p:attrNameLst>
                                      </p:cBhvr>
                                      <p:tavLst>
                                        <p:tav tm="0">
                                          <p:val>
                                            <p:fltVal val="0"/>
                                          </p:val>
                                        </p:tav>
                                        <p:tav tm="100000">
                                          <p:val>
                                            <p:strVal val="#ppt_w"/>
                                          </p:val>
                                        </p:tav>
                                      </p:tavLst>
                                    </p:anim>
                                    <p:anim calcmode="lin" valueType="num">
                                      <p:cBhvr>
                                        <p:cTn id="23" dur="1000" fill="hold"/>
                                        <p:tgtEl>
                                          <p:spTgt spid="5"/>
                                        </p:tgtEl>
                                        <p:attrNameLst>
                                          <p:attrName>ppt_h</p:attrName>
                                        </p:attrNameLst>
                                      </p:cBhvr>
                                      <p:tavLst>
                                        <p:tav tm="0">
                                          <p:val>
                                            <p:fltVal val="0"/>
                                          </p:val>
                                        </p:tav>
                                        <p:tav tm="100000">
                                          <p:val>
                                            <p:strVal val="#ppt_h"/>
                                          </p:val>
                                        </p:tav>
                                      </p:tavLst>
                                    </p:anim>
                                    <p:anim calcmode="lin" valueType="num">
                                      <p:cBhvr>
                                        <p:cTn id="24" dur="1000" fill="hold"/>
                                        <p:tgtEl>
                                          <p:spTgt spid="5"/>
                                        </p:tgtEl>
                                        <p:attrNameLst>
                                          <p:attrName>style.rotation</p:attrName>
                                        </p:attrNameLst>
                                      </p:cBhvr>
                                      <p:tavLst>
                                        <p:tav tm="0">
                                          <p:val>
                                            <p:fltVal val="90"/>
                                          </p:val>
                                        </p:tav>
                                        <p:tav tm="100000">
                                          <p:val>
                                            <p:fltVal val="0"/>
                                          </p:val>
                                        </p:tav>
                                      </p:tavLst>
                                    </p:anim>
                                    <p:animEffect transition="in" filter="fade">
                                      <p:cBhvr>
                                        <p:cTn id="2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3.Methodology</a:t>
            </a:r>
            <a:endParaRPr lang="bg-BG"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1355" y="1293697"/>
            <a:ext cx="9664700" cy="5803900"/>
          </a:xfrm>
          <a:prstGeom prst="rect">
            <a:avLst/>
          </a:prstGeom>
        </p:spPr>
      </p:pic>
      <p:sp>
        <p:nvSpPr>
          <p:cNvPr id="7" name="Oval 6"/>
          <p:cNvSpPr/>
          <p:nvPr/>
        </p:nvSpPr>
        <p:spPr>
          <a:xfrm>
            <a:off x="4507832" y="2711114"/>
            <a:ext cx="2651297" cy="24865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a:t>Agile Methodology</a:t>
            </a:r>
            <a:endParaRPr lang="bg-BG" sz="2000" b="1" dirty="0"/>
          </a:p>
        </p:txBody>
      </p:sp>
    </p:spTree>
    <p:extLst>
      <p:ext uri="{BB962C8B-B14F-4D97-AF65-F5344CB8AC3E}">
        <p14:creationId xmlns:p14="http://schemas.microsoft.com/office/powerpoint/2010/main" val="4180237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4.</a:t>
            </a:r>
            <a:r>
              <a:rPr lang="en-US" altLang="en-US" dirty="0">
                <a:solidFill>
                  <a:srgbClr val="002060"/>
                </a:solidFill>
                <a:ea typeface="Calibri" panose="020F0502020204030204" pitchFamily="34" charset="0"/>
                <a:cs typeface="Times New Roman" panose="02020603050405020304" pitchFamily="18" charset="0"/>
              </a:rPr>
              <a:t> </a:t>
            </a:r>
            <a:r>
              <a:rPr lang="en-US" altLang="en-US" dirty="0">
                <a:latin typeface="Calibri" panose="020F0502020204030204" pitchFamily="34" charset="0"/>
                <a:ea typeface="Calibri" panose="020F0502020204030204" pitchFamily="34" charset="0"/>
                <a:cs typeface="Times New Roman" panose="02020603050405020304" pitchFamily="18" charset="0"/>
              </a:rPr>
              <a:t>Design Overview</a:t>
            </a:r>
            <a:endParaRPr lang="bg-BG" dirty="0">
              <a:latin typeface="Calibri" panose="020F0502020204030204" pitchFamily="34" charset="0"/>
            </a:endParaRPr>
          </a:p>
        </p:txBody>
      </p:sp>
      <p:pic>
        <p:nvPicPr>
          <p:cNvPr id="3"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8085" y="1549651"/>
            <a:ext cx="5450222" cy="3780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321" y="2165368"/>
            <a:ext cx="6424948" cy="4457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197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0" fill="hold"/>
                                        <p:tgtEl>
                                          <p:spTgt spid="3"/>
                                        </p:tgtEl>
                                        <p:attrNameLst>
                                          <p:attrName>ppt_x</p:attrName>
                                        </p:attrNameLst>
                                      </p:cBhvr>
                                      <p:tavLst>
                                        <p:tav tm="0">
                                          <p:val>
                                            <p:strVal val="1+#ppt_w/2"/>
                                          </p:val>
                                        </p:tav>
                                        <p:tav tm="100000">
                                          <p:val>
                                            <p:strVal val="#ppt_x"/>
                                          </p:val>
                                        </p:tav>
                                      </p:tavLst>
                                    </p:anim>
                                    <p:anim calcmode="lin" valueType="num">
                                      <p:cBhvr additive="base">
                                        <p:cTn id="8" dur="10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1000" fill="hold"/>
                                        <p:tgtEl>
                                          <p:spTgt spid="4"/>
                                        </p:tgtEl>
                                        <p:attrNameLst>
                                          <p:attrName>ppt_x</p:attrName>
                                        </p:attrNameLst>
                                      </p:cBhvr>
                                      <p:tavLst>
                                        <p:tav tm="0">
                                          <p:val>
                                            <p:strVal val="0-#ppt_w/2"/>
                                          </p:val>
                                        </p:tav>
                                        <p:tav tm="100000">
                                          <p:val>
                                            <p:strVal val="#ppt_x"/>
                                          </p:val>
                                        </p:tav>
                                      </p:tavLst>
                                    </p:anim>
                                    <p:anim calcmode="lin" valueType="num">
                                      <p:cBhvr additive="base">
                                        <p:cTn id="12"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Calibri" panose="020F0502020204030204" pitchFamily="34" charset="0"/>
                <a:ea typeface="Calibri" panose="020F0502020204030204" pitchFamily="34" charset="0"/>
                <a:cs typeface="Times New Roman" panose="02020603050405020304" pitchFamily="18" charset="0"/>
              </a:rPr>
              <a:t>Business rules</a:t>
            </a:r>
            <a:endParaRPr lang="bg-BG" dirty="0"/>
          </a:p>
        </p:txBody>
      </p:sp>
      <p:sp>
        <p:nvSpPr>
          <p:cNvPr id="4" name="TextBox 3"/>
          <p:cNvSpPr txBox="1"/>
          <p:nvPr/>
        </p:nvSpPr>
        <p:spPr>
          <a:xfrm>
            <a:off x="545432" y="2181726"/>
            <a:ext cx="5518484" cy="378097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After registration, the system is divided into two streams - admin and user.</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After the user registration, the admin confirms the registration.</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The data must be stored in an appropriate normalized database.</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The website must connect to the database to retrieve content and display it on web pages.</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bg-BG" dirty="0"/>
          </a:p>
        </p:txBody>
      </p:sp>
      <p:sp>
        <p:nvSpPr>
          <p:cNvPr id="6" name="TextBox 5"/>
          <p:cNvSpPr txBox="1"/>
          <p:nvPr/>
        </p:nvSpPr>
        <p:spPr>
          <a:xfrm>
            <a:off x="6288506" y="2181725"/>
            <a:ext cx="5518484" cy="466281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The details of each section must be displayed on the relevant page. A section search bar can be placed to find section details without logging in.</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The site must have a common login page for users and admin and this can be done by adjusting user levels and login data must be validated and allow the user to move the relevant pages (admin page and user page)</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Admin page -The admin can add, edit and delete section details and validate user requests</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bg-BG" dirty="0"/>
          </a:p>
        </p:txBody>
      </p:sp>
    </p:spTree>
    <p:extLst>
      <p:ext uri="{BB962C8B-B14F-4D97-AF65-F5344CB8AC3E}">
        <p14:creationId xmlns:p14="http://schemas.microsoft.com/office/powerpoint/2010/main" val="378104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Calibri" panose="020F0502020204030204" pitchFamily="34" charset="0"/>
                <a:ea typeface="Calibri" panose="020F0502020204030204" pitchFamily="34" charset="0"/>
                <a:cs typeface="Times New Roman" panose="02020603050405020304" pitchFamily="18" charset="0"/>
              </a:rPr>
              <a:t>Business rules</a:t>
            </a:r>
            <a:endParaRPr lang="bg-BG" dirty="0"/>
          </a:p>
        </p:txBody>
      </p:sp>
      <p:sp>
        <p:nvSpPr>
          <p:cNvPr id="4" name="TextBox 3"/>
          <p:cNvSpPr txBox="1"/>
          <p:nvPr/>
        </p:nvSpPr>
        <p:spPr>
          <a:xfrm>
            <a:off x="545432" y="2181726"/>
            <a:ext cx="5518484" cy="258532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The user can change his personal data, can send an  order, can book appointment with the professional, can upload files</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The message and file uploading system should be contained section message/order</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bg-BG" dirty="0"/>
          </a:p>
        </p:txBody>
      </p:sp>
      <p:sp>
        <p:nvSpPr>
          <p:cNvPr id="6" name="TextBox 5"/>
          <p:cNvSpPr txBox="1"/>
          <p:nvPr/>
        </p:nvSpPr>
        <p:spPr>
          <a:xfrm>
            <a:off x="6288506" y="2181725"/>
            <a:ext cx="5518484" cy="341632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Once the user has placed an order through the message system, he can upload his files.</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After confirmation of the order by the admin, the admin changes the status of the order to executable, and after sending the order changes the status of sent.</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The  history of orders should be accessible </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bg-BG" dirty="0"/>
          </a:p>
        </p:txBody>
      </p:sp>
    </p:spTree>
    <p:extLst>
      <p:ext uri="{BB962C8B-B14F-4D97-AF65-F5344CB8AC3E}">
        <p14:creationId xmlns:p14="http://schemas.microsoft.com/office/powerpoint/2010/main" val="600571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kern="0" dirty="0">
                <a:latin typeface="Calibri" panose="020F0502020204030204" pitchFamily="34" charset="0"/>
                <a:ea typeface="Times New Roman" panose="02020603050405020304" pitchFamily="18" charset="0"/>
                <a:cs typeface="Times New Roman" panose="02020603050405020304" pitchFamily="18" charset="0"/>
              </a:rPr>
              <a:t>Site Map</a:t>
            </a:r>
            <a:endParaRPr lang="bg-BG" dirty="0"/>
          </a:p>
        </p:txBody>
      </p:sp>
      <p:graphicFrame>
        <p:nvGraphicFramePr>
          <p:cNvPr id="3" name="Object 11"/>
          <p:cNvGraphicFramePr>
            <a:graphicFrameLocks noChangeAspect="1"/>
          </p:cNvGraphicFramePr>
          <p:nvPr>
            <p:extLst>
              <p:ext uri="{D42A27DB-BD31-4B8C-83A1-F6EECF244321}">
                <p14:modId xmlns:p14="http://schemas.microsoft.com/office/powerpoint/2010/main" val="3816708420"/>
              </p:ext>
            </p:extLst>
          </p:nvPr>
        </p:nvGraphicFramePr>
        <p:xfrm>
          <a:off x="1493754" y="2166019"/>
          <a:ext cx="9063038" cy="3873500"/>
        </p:xfrm>
        <a:graphic>
          <a:graphicData uri="http://schemas.openxmlformats.org/presentationml/2006/ole">
            <mc:AlternateContent xmlns:mc="http://schemas.openxmlformats.org/markup-compatibility/2006">
              <mc:Choice xmlns:v="urn:schemas-microsoft-com:vml" Requires="v">
                <p:oleObj spid="_x0000_s2069" name="CorelDRAW" r:id="rId3" imgW="7670880" imgH="3286800" progId="CorelDraw.Graphic.20">
                  <p:embed/>
                </p:oleObj>
              </mc:Choice>
              <mc:Fallback>
                <p:oleObj name="CorelDRAW" r:id="rId3" imgW="7670880" imgH="3286800" progId="CorelDraw.Graphic.20">
                  <p:embed/>
                  <p:pic>
                    <p:nvPicPr>
                      <p:cNvPr id="0" name=""/>
                      <p:cNvPicPr>
                        <a:picLocks noChangeAspect="1" noChangeArrowheads="1"/>
                      </p:cNvPicPr>
                      <p:nvPr/>
                    </p:nvPicPr>
                    <p:blipFill>
                      <a:blip r:embed="rId4"/>
                      <a:srcRect/>
                      <a:stretch>
                        <a:fillRect/>
                      </a:stretch>
                    </p:blipFill>
                    <p:spPr bwMode="auto">
                      <a:xfrm>
                        <a:off x="1493754" y="2166019"/>
                        <a:ext cx="9063038"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Rectangle 3"/>
          <p:cNvSpPr/>
          <p:nvPr/>
        </p:nvSpPr>
        <p:spPr>
          <a:xfrm>
            <a:off x="1007867" y="6225044"/>
            <a:ext cx="11389894" cy="486287"/>
          </a:xfrm>
          <a:prstGeom prst="rect">
            <a:avLst/>
          </a:prstGeom>
        </p:spPr>
        <p:txBody>
          <a:bodyPr wrap="square">
            <a:spAutoFit/>
          </a:bodyPr>
          <a:lstStyle/>
          <a:p>
            <a:pPr>
              <a:lnSpc>
                <a:spcPct val="80000"/>
              </a:lnSpc>
            </a:pPr>
            <a:r>
              <a:rPr lang="en-US" altLang="en-US" sz="1600" dirty="0">
                <a:ea typeface="Calibri" panose="020F0502020204030204" pitchFamily="34" charset="0"/>
                <a:cs typeface="Times New Roman" panose="02020603050405020304" pitchFamily="18" charset="0"/>
              </a:rPr>
              <a:t>Develop a basic Design studio management system website which supports dynamic content using server-side programming language. </a:t>
            </a:r>
            <a:endParaRPr lang="en-GB" altLang="en-US" sz="16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52834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2" presetClass="entr" presetSubtype="8"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0-#ppt_w/2"/>
                                          </p:val>
                                        </p:tav>
                                        <p:tav tm="100000">
                                          <p:val>
                                            <p:strVal val="#ppt_x"/>
                                          </p:val>
                                        </p:tav>
                                      </p:tavLst>
                                    </p:anim>
                                    <p:anim calcmode="lin" valueType="num">
                                      <p:cBhvr additive="base">
                                        <p:cTn id="12"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Tasks Description</a:t>
            </a:r>
            <a:endParaRPr lang="bg-BG" dirty="0"/>
          </a:p>
        </p:txBody>
      </p:sp>
      <p:sp>
        <p:nvSpPr>
          <p:cNvPr id="4" name="Rounded Rectangle 3"/>
          <p:cNvSpPr/>
          <p:nvPr/>
        </p:nvSpPr>
        <p:spPr>
          <a:xfrm>
            <a:off x="4735773" y="2112563"/>
            <a:ext cx="2524836" cy="65793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ea typeface="Times New Roman" panose="02020603050405020304" pitchFamily="18" charset="0"/>
                <a:cs typeface="Times New Roman" panose="02020603050405020304" pitchFamily="18" charset="0"/>
              </a:rPr>
              <a:t>Admin</a:t>
            </a:r>
            <a:endParaRPr lang="bg-BG" sz="3200" dirty="0">
              <a:solidFill>
                <a:schemeClr val="tx1"/>
              </a:solidFill>
            </a:endParaRPr>
          </a:p>
        </p:txBody>
      </p:sp>
      <p:sp>
        <p:nvSpPr>
          <p:cNvPr id="6" name="Rectangle 5"/>
          <p:cNvSpPr/>
          <p:nvPr/>
        </p:nvSpPr>
        <p:spPr>
          <a:xfrm>
            <a:off x="154675" y="2882279"/>
            <a:ext cx="11896298" cy="3556999"/>
          </a:xfrm>
          <a:prstGeom prst="rect">
            <a:avLst/>
          </a:prstGeom>
        </p:spPr>
        <p:txBody>
          <a:bodyPr wrap="square">
            <a:spAutoFit/>
          </a:bodyPr>
          <a:lstStyle/>
          <a:p>
            <a:pPr algn="ctr">
              <a:lnSpc>
                <a:spcPct val="150000"/>
              </a:lnSpc>
              <a:spcAft>
                <a:spcPts val="800"/>
              </a:spcAft>
              <a:defRPr/>
            </a:pPr>
            <a:r>
              <a:rPr lang="en-US" sz="2000" dirty="0">
                <a:ea typeface="Calibri" panose="020F0502020204030204" pitchFamily="34" charset="0"/>
                <a:cs typeface="Calibri" panose="020F0502020204030204" pitchFamily="34" charset="0"/>
              </a:rPr>
              <a:t>The system should grant the admin the following roles are privileges:</a:t>
            </a:r>
          </a:p>
          <a:p>
            <a:pPr marL="285750" indent="-285750">
              <a:lnSpc>
                <a:spcPct val="150000"/>
              </a:lnSpc>
              <a:spcAft>
                <a:spcPts val="800"/>
              </a:spcAft>
              <a:buFont typeface="Wingdings" panose="05000000000000000000" pitchFamily="2" charset="2"/>
              <a:buChar char="Ø"/>
              <a:defRPr/>
            </a:pPr>
            <a:r>
              <a:rPr lang="en-US" b="1" dirty="0">
                <a:solidFill>
                  <a:schemeClr val="tx1">
                    <a:lumMod val="85000"/>
                  </a:schemeClr>
                </a:solidFill>
                <a:ea typeface="Calibri" panose="020F0502020204030204" pitchFamily="34" charset="0"/>
                <a:cs typeface="Calibri" panose="020F0502020204030204" pitchFamily="34" charset="0"/>
              </a:rPr>
              <a:t>Creation of Sections- </a:t>
            </a:r>
            <a:r>
              <a:rPr lang="en-US" dirty="0">
                <a:ea typeface="Calibri" panose="020F0502020204030204" pitchFamily="34" charset="0"/>
                <a:cs typeface="Calibri" panose="020F0502020204030204" pitchFamily="34" charset="0"/>
              </a:rPr>
              <a:t>The system should allow the admin to crate different Sections from the same web page.</a:t>
            </a:r>
          </a:p>
          <a:p>
            <a:pPr marL="285750" indent="-285750">
              <a:lnSpc>
                <a:spcPct val="107000"/>
              </a:lnSpc>
              <a:spcAft>
                <a:spcPts val="800"/>
              </a:spcAft>
              <a:buFont typeface="Wingdings" panose="05000000000000000000" pitchFamily="2" charset="2"/>
              <a:buChar char="Ø"/>
              <a:defRPr/>
            </a:pPr>
            <a:r>
              <a:rPr lang="en-US" b="1" dirty="0">
                <a:solidFill>
                  <a:schemeClr val="tx1">
                    <a:lumMod val="85000"/>
                  </a:schemeClr>
                </a:solidFill>
                <a:ea typeface="Calibri" panose="020F0502020204030204" pitchFamily="34" charset="0"/>
                <a:cs typeface="Calibri" panose="020F0502020204030204" pitchFamily="34" charset="0"/>
              </a:rPr>
              <a:t>Approval of user’s appointment</a:t>
            </a:r>
            <a:r>
              <a:rPr lang="en-US" dirty="0">
                <a:solidFill>
                  <a:schemeClr val="tx1">
                    <a:lumMod val="85000"/>
                  </a:schemeClr>
                </a:solidFill>
                <a:ea typeface="Calibri" panose="020F0502020204030204" pitchFamily="34" charset="0"/>
                <a:cs typeface="Calibri" panose="020F0502020204030204" pitchFamily="34" charset="0"/>
              </a:rPr>
              <a:t>- </a:t>
            </a:r>
            <a:r>
              <a:rPr lang="en-US" dirty="0">
                <a:ea typeface="Calibri" panose="020F0502020204030204" pitchFamily="34" charset="0"/>
                <a:cs typeface="Calibri" panose="020F0502020204030204" pitchFamily="34" charset="0"/>
              </a:rPr>
              <a:t>If an user is interested in applying  for an appointment to meet the designer, it the role of the admin to approve or decline the appointment.</a:t>
            </a:r>
          </a:p>
          <a:p>
            <a:pPr marL="285750" indent="-285750">
              <a:lnSpc>
                <a:spcPct val="107000"/>
              </a:lnSpc>
              <a:spcAft>
                <a:spcPts val="800"/>
              </a:spcAft>
              <a:buFont typeface="Wingdings" panose="05000000000000000000" pitchFamily="2" charset="2"/>
              <a:buChar char="Ø"/>
              <a:defRPr/>
            </a:pPr>
            <a:r>
              <a:rPr lang="en-US" b="1" dirty="0">
                <a:solidFill>
                  <a:schemeClr val="tx1">
                    <a:lumMod val="85000"/>
                  </a:schemeClr>
                </a:solidFill>
                <a:ea typeface="Calibri" panose="020F0502020204030204" pitchFamily="34" charset="0"/>
                <a:cs typeface="Calibri" panose="020F0502020204030204" pitchFamily="34" charset="0"/>
              </a:rPr>
              <a:t>Approval of user’s files – </a:t>
            </a:r>
            <a:r>
              <a:rPr lang="en-US" dirty="0">
                <a:ea typeface="Calibri" panose="020F0502020204030204" pitchFamily="34" charset="0"/>
                <a:cs typeface="Calibri" panose="020F0502020204030204" pitchFamily="34" charset="0"/>
              </a:rPr>
              <a:t>If an user uploaded files , the admin should approve or decline the files and change the status of the order</a:t>
            </a:r>
            <a:endParaRPr lang="en-GB" dirty="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Ø"/>
              <a:defRPr/>
            </a:pPr>
            <a:r>
              <a:rPr lang="en-US" b="1" dirty="0">
                <a:solidFill>
                  <a:schemeClr val="tx1">
                    <a:lumMod val="85000"/>
                  </a:schemeClr>
                </a:solidFill>
                <a:ea typeface="Calibri" panose="020F0502020204030204" pitchFamily="34" charset="0"/>
                <a:cs typeface="Calibri" panose="020F0502020204030204" pitchFamily="34" charset="0"/>
              </a:rPr>
              <a:t>Feeding the price in the system</a:t>
            </a:r>
            <a:r>
              <a:rPr lang="en-US" dirty="0">
                <a:solidFill>
                  <a:schemeClr val="tx1">
                    <a:lumMod val="85000"/>
                  </a:schemeClr>
                </a:solidFill>
                <a:ea typeface="Calibri" panose="020F0502020204030204" pitchFamily="34" charset="0"/>
                <a:cs typeface="Calibri" panose="020F0502020204030204" pitchFamily="34" charset="0"/>
              </a:rPr>
              <a:t> </a:t>
            </a:r>
            <a:r>
              <a:rPr lang="en-US" dirty="0">
                <a:ea typeface="Calibri" panose="020F0502020204030204" pitchFamily="34" charset="0"/>
                <a:cs typeface="Calibri" panose="020F0502020204030204" pitchFamily="34" charset="0"/>
              </a:rPr>
              <a:t>– Upon successful uploaded the draws, plans, pictures into a client folder, the system should grant the admin the privilege of keying in the system the appropriate price. </a:t>
            </a:r>
            <a:endParaRPr lang="en-GB" dirty="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Ø"/>
              <a:defRPr/>
            </a:pPr>
            <a:r>
              <a:rPr lang="en-US" b="1" dirty="0">
                <a:solidFill>
                  <a:schemeClr val="tx1">
                    <a:lumMod val="85000"/>
                  </a:schemeClr>
                </a:solidFill>
                <a:ea typeface="Calibri" panose="020F0502020204030204" pitchFamily="34" charset="0"/>
                <a:cs typeface="Calibri" panose="020F0502020204030204" pitchFamily="34" charset="0"/>
              </a:rPr>
              <a:t>Change the status of the orders</a:t>
            </a:r>
            <a:endParaRPr lang="en-GB" dirty="0">
              <a:solidFill>
                <a:schemeClr val="tx1">
                  <a:lumMod val="85000"/>
                </a:schemeClr>
              </a:solidFill>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21603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10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 calcmode="lin" valueType="num">
                                      <p:cBhvr additive="base">
                                        <p:cTn id="16" dur="50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 calcmode="lin" valueType="num">
                                      <p:cBhvr additive="base">
                                        <p:cTn id="22" dur="5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8"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 calcmode="lin" valueType="num">
                                      <p:cBhvr additive="base">
                                        <p:cTn id="28" dur="500" fill="hold"/>
                                        <p:tgtEl>
                                          <p:spTgt spid="6">
                                            <p:txEl>
                                              <p:pRg st="3" end="3"/>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8" fill="hold" nodeType="clickEffect">
                                  <p:stCondLst>
                                    <p:cond delay="0"/>
                                  </p:stCondLst>
                                  <p:childTnLst>
                                    <p:set>
                                      <p:cBhvr>
                                        <p:cTn id="33" dur="1" fill="hold">
                                          <p:stCondLst>
                                            <p:cond delay="0"/>
                                          </p:stCondLst>
                                        </p:cTn>
                                        <p:tgtEl>
                                          <p:spTgt spid="6">
                                            <p:txEl>
                                              <p:pRg st="4" end="4"/>
                                            </p:txEl>
                                          </p:spTgt>
                                        </p:tgtEl>
                                        <p:attrNameLst>
                                          <p:attrName>style.visibility</p:attrName>
                                        </p:attrNameLst>
                                      </p:cBhvr>
                                      <p:to>
                                        <p:strVal val="visible"/>
                                      </p:to>
                                    </p:set>
                                    <p:anim calcmode="lin" valueType="num">
                                      <p:cBhvr additive="base">
                                        <p:cTn id="34" dur="50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8" fill="hold" nodeType="clickEffect">
                                  <p:stCondLst>
                                    <p:cond delay="0"/>
                                  </p:stCondLst>
                                  <p:childTnLst>
                                    <p:set>
                                      <p:cBhvr>
                                        <p:cTn id="39" dur="1" fill="hold">
                                          <p:stCondLst>
                                            <p:cond delay="0"/>
                                          </p:stCondLst>
                                        </p:cTn>
                                        <p:tgtEl>
                                          <p:spTgt spid="6">
                                            <p:txEl>
                                              <p:pRg st="5" end="5"/>
                                            </p:txEl>
                                          </p:spTgt>
                                        </p:tgtEl>
                                        <p:attrNameLst>
                                          <p:attrName>style.visibility</p:attrName>
                                        </p:attrNameLst>
                                      </p:cBhvr>
                                      <p:to>
                                        <p:strVal val="visible"/>
                                      </p:to>
                                    </p:set>
                                    <p:anim calcmode="lin" valueType="num">
                                      <p:cBhvr additive="base">
                                        <p:cTn id="40" dur="500" fill="hold"/>
                                        <p:tgtEl>
                                          <p:spTgt spid="6">
                                            <p:txEl>
                                              <p:pRg st="5" end="5"/>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6">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Tasks Description</a:t>
            </a:r>
            <a:endParaRPr lang="bg-BG" dirty="0"/>
          </a:p>
        </p:txBody>
      </p:sp>
      <p:sp>
        <p:nvSpPr>
          <p:cNvPr id="4" name="Rounded Rectangle 3"/>
          <p:cNvSpPr/>
          <p:nvPr/>
        </p:nvSpPr>
        <p:spPr>
          <a:xfrm>
            <a:off x="4735773" y="2112563"/>
            <a:ext cx="2524836" cy="65793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ea typeface="Times New Roman" panose="02020603050405020304" pitchFamily="18" charset="0"/>
                <a:cs typeface="Times New Roman" panose="02020603050405020304" pitchFamily="18" charset="0"/>
              </a:rPr>
              <a:t>User</a:t>
            </a:r>
            <a:endParaRPr lang="bg-BG" sz="3200" dirty="0">
              <a:solidFill>
                <a:schemeClr val="tx1"/>
              </a:solidFill>
            </a:endParaRPr>
          </a:p>
        </p:txBody>
      </p:sp>
      <p:sp>
        <p:nvSpPr>
          <p:cNvPr id="6" name="Rectangle 5"/>
          <p:cNvSpPr/>
          <p:nvPr/>
        </p:nvSpPr>
        <p:spPr>
          <a:xfrm>
            <a:off x="154675" y="2882279"/>
            <a:ext cx="11896298" cy="3872855"/>
          </a:xfrm>
          <a:prstGeom prst="rect">
            <a:avLst/>
          </a:prstGeom>
        </p:spPr>
        <p:txBody>
          <a:bodyPr wrap="square">
            <a:spAutoFit/>
          </a:bodyPr>
          <a:lstStyle/>
          <a:p>
            <a:pPr algn="ctr">
              <a:lnSpc>
                <a:spcPct val="150000"/>
              </a:lnSpc>
              <a:spcAft>
                <a:spcPts val="800"/>
              </a:spcAft>
              <a:defRPr/>
            </a:pPr>
            <a:r>
              <a:rPr lang="en-US" sz="2000" dirty="0">
                <a:ea typeface="Calibri" panose="020F0502020204030204" pitchFamily="34" charset="0"/>
                <a:cs typeface="Calibri" panose="020F0502020204030204" pitchFamily="34" charset="0"/>
              </a:rPr>
              <a:t>The system should allow the user to carry out the following roles and functions:</a:t>
            </a:r>
          </a:p>
          <a:p>
            <a:pPr marL="285750" indent="-285750">
              <a:lnSpc>
                <a:spcPct val="150000"/>
              </a:lnSpc>
              <a:spcAft>
                <a:spcPts val="800"/>
              </a:spcAft>
              <a:buFont typeface="Wingdings" panose="05000000000000000000" pitchFamily="2" charset="2"/>
              <a:buChar char="Ø"/>
              <a:defRPr/>
            </a:pPr>
            <a:r>
              <a:rPr lang="en-US" b="1" dirty="0">
                <a:solidFill>
                  <a:schemeClr val="tx1">
                    <a:lumMod val="85000"/>
                  </a:schemeClr>
                </a:solidFill>
                <a:ea typeface="Calibri" panose="020F0502020204030204" pitchFamily="34" charset="0"/>
                <a:cs typeface="Calibri" panose="020F0502020204030204" pitchFamily="34" charset="0"/>
              </a:rPr>
              <a:t>Signing up</a:t>
            </a:r>
            <a:r>
              <a:rPr lang="en-US" dirty="0">
                <a:solidFill>
                  <a:schemeClr val="tx1">
                    <a:lumMod val="85000"/>
                  </a:schemeClr>
                </a:solidFill>
                <a:ea typeface="Calibri" panose="020F0502020204030204" pitchFamily="34" charset="0"/>
                <a:cs typeface="Calibri" panose="020F0502020204030204" pitchFamily="34" charset="0"/>
              </a:rPr>
              <a:t> </a:t>
            </a:r>
            <a:r>
              <a:rPr lang="en-US" dirty="0">
                <a:ea typeface="Calibri" panose="020F0502020204030204" pitchFamily="34" charset="0"/>
                <a:cs typeface="Calibri" panose="020F0502020204030204" pitchFamily="34" charset="0"/>
              </a:rPr>
              <a:t>– All the users are supposed to sign up or register in order to access the system functions.</a:t>
            </a:r>
          </a:p>
          <a:p>
            <a:pPr marL="285750" indent="-285750">
              <a:lnSpc>
                <a:spcPct val="150000"/>
              </a:lnSpc>
              <a:spcAft>
                <a:spcPts val="800"/>
              </a:spcAft>
              <a:buFont typeface="Wingdings" panose="05000000000000000000" pitchFamily="2" charset="2"/>
              <a:buChar char="Ø"/>
              <a:defRPr/>
            </a:pPr>
            <a:r>
              <a:rPr lang="en-US" b="1" dirty="0">
                <a:solidFill>
                  <a:schemeClr val="tx1">
                    <a:lumMod val="85000"/>
                  </a:schemeClr>
                </a:solidFill>
                <a:ea typeface="Calibri" panose="020F0502020204030204" pitchFamily="34" charset="0"/>
                <a:cs typeface="Calibri" panose="020F0502020204030204" pitchFamily="34" charset="0"/>
              </a:rPr>
              <a:t>Profile update</a:t>
            </a:r>
            <a:r>
              <a:rPr lang="en-US" dirty="0">
                <a:solidFill>
                  <a:schemeClr val="tx1">
                    <a:lumMod val="85000"/>
                  </a:schemeClr>
                </a:solidFill>
                <a:ea typeface="Calibri" panose="020F0502020204030204" pitchFamily="34" charset="0"/>
                <a:cs typeface="Calibri" panose="020F0502020204030204" pitchFamily="34" charset="0"/>
              </a:rPr>
              <a:t> </a:t>
            </a:r>
            <a:r>
              <a:rPr lang="en-US" dirty="0">
                <a:ea typeface="Calibri" panose="020F0502020204030204" pitchFamily="34" charset="0"/>
                <a:cs typeface="Calibri" panose="020F0502020204030204" pitchFamily="34" charset="0"/>
              </a:rPr>
              <a:t>– Upon registration, all the users are supposed to update their profile. This includes their personal details such as name, address, contacts etc.</a:t>
            </a:r>
            <a:endParaRPr lang="en-GB" dirty="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Ø"/>
              <a:defRPr/>
            </a:pPr>
            <a:r>
              <a:rPr lang="en-US" b="1" dirty="0">
                <a:solidFill>
                  <a:schemeClr val="tx1">
                    <a:lumMod val="85000"/>
                  </a:schemeClr>
                </a:solidFill>
                <a:ea typeface="Calibri" panose="020F0502020204030204" pitchFamily="34" charset="0"/>
                <a:cs typeface="Calibri" panose="020F0502020204030204" pitchFamily="34" charset="0"/>
              </a:rPr>
              <a:t>Uploading draws, pictures, plans </a:t>
            </a:r>
            <a:r>
              <a:rPr lang="en-US" b="1" dirty="0">
                <a:ea typeface="Calibri" panose="020F0502020204030204" pitchFamily="34" charset="0"/>
                <a:cs typeface="Calibri" panose="020F0502020204030204" pitchFamily="34" charset="0"/>
              </a:rPr>
              <a:t>– </a:t>
            </a:r>
            <a:r>
              <a:rPr lang="en-US" dirty="0">
                <a:ea typeface="Calibri" panose="020F0502020204030204" pitchFamily="34" charset="0"/>
                <a:cs typeface="Calibri" panose="020F0502020204030204" pitchFamily="34" charset="0"/>
              </a:rPr>
              <a:t>after a application has been verified by the admin the user should have a folder that will contain the draws, pictures, plans. He can see the history of the orders.</a:t>
            </a:r>
            <a:endParaRPr lang="en-GB" dirty="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Ø"/>
              <a:defRPr/>
            </a:pPr>
            <a:r>
              <a:rPr lang="en-US" b="1" dirty="0">
                <a:solidFill>
                  <a:schemeClr val="tx1">
                    <a:lumMod val="85000"/>
                  </a:schemeClr>
                </a:solidFill>
                <a:ea typeface="Calibri" panose="020F0502020204030204" pitchFamily="34" charset="0"/>
                <a:cs typeface="Calibri" panose="020F0502020204030204" pitchFamily="34" charset="0"/>
              </a:rPr>
              <a:t>Booking an </a:t>
            </a:r>
            <a:r>
              <a:rPr lang="en-US" b="1" dirty="0" err="1">
                <a:solidFill>
                  <a:schemeClr val="tx1">
                    <a:lumMod val="85000"/>
                  </a:schemeClr>
                </a:solidFill>
                <a:ea typeface="Calibri" panose="020F0502020204030204" pitchFamily="34" charset="0"/>
                <a:cs typeface="Calibri" panose="020F0502020204030204" pitchFamily="34" charset="0"/>
              </a:rPr>
              <a:t>appoitment</a:t>
            </a:r>
            <a:r>
              <a:rPr lang="en-US" b="1" dirty="0">
                <a:solidFill>
                  <a:schemeClr val="tx1">
                    <a:lumMod val="85000"/>
                  </a:schemeClr>
                </a:solidFill>
                <a:ea typeface="Calibri" panose="020F0502020204030204" pitchFamily="34" charset="0"/>
                <a:cs typeface="Calibri" panose="020F0502020204030204" pitchFamily="34" charset="0"/>
              </a:rPr>
              <a:t> </a:t>
            </a:r>
            <a:r>
              <a:rPr lang="en-US" dirty="0">
                <a:ea typeface="Calibri" panose="020F0502020204030204" pitchFamily="34" charset="0"/>
                <a:cs typeface="Calibri" panose="020F0502020204030204" pitchFamily="34" charset="0"/>
              </a:rPr>
              <a:t>– after a application has been verified by the admin, the user is allowed to book an appointment whit the designer.</a:t>
            </a:r>
            <a:endParaRPr lang="en-GB"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9988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2" presetClass="entr" presetSubtype="8" fill="hold"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 calcmode="lin" valueType="num">
                                      <p:cBhvr additive="base">
                                        <p:cTn id="17" dur="50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 calcmode="lin" valueType="num">
                                      <p:cBhvr additive="base">
                                        <p:cTn id="23" dur="5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 calcmode="lin" valueType="num">
                                      <p:cBhvr additive="base">
                                        <p:cTn id="29" dur="500" fill="hold"/>
                                        <p:tgtEl>
                                          <p:spTgt spid="6">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 calcmode="lin" valueType="num">
                                      <p:cBhvr additive="base">
                                        <p:cTn id="35" dur="50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latin typeface="Calibri" panose="020F0502020204030204" pitchFamily="34" charset="0"/>
                <a:ea typeface="Calibri" panose="020F0502020204030204" pitchFamily="34" charset="0"/>
                <a:cs typeface="Times New Roman" panose="02020603050405020304" pitchFamily="18" charset="0"/>
              </a:rPr>
              <a:t>F</a:t>
            </a:r>
            <a:r>
              <a:rPr lang="en-US" altLang="en-US" dirty="0" err="1">
                <a:latin typeface="Calibri" panose="020F0502020204030204" pitchFamily="34" charset="0"/>
                <a:ea typeface="Calibri" panose="020F0502020204030204" pitchFamily="34" charset="0"/>
                <a:cs typeface="Times New Roman" panose="02020603050405020304" pitchFamily="18" charset="0"/>
              </a:rPr>
              <a:t>unctionality</a:t>
            </a:r>
            <a:endParaRPr lang="bg-BG" dirty="0"/>
          </a:p>
        </p:txBody>
      </p:sp>
      <p:sp>
        <p:nvSpPr>
          <p:cNvPr id="5" name="Rectangle 4"/>
          <p:cNvSpPr/>
          <p:nvPr/>
        </p:nvSpPr>
        <p:spPr>
          <a:xfrm>
            <a:off x="4201993" y="2254739"/>
            <a:ext cx="7466842" cy="680400"/>
          </a:xfrm>
          <a:prstGeom prst="rect">
            <a:avLst/>
          </a:prstGeom>
        </p:spPr>
        <p:style>
          <a:lnRef idx="2">
            <a:schemeClr val="dk2">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2">
              <a:hueOff val="0"/>
              <a:satOff val="0"/>
              <a:lumOff val="0"/>
              <a:alphaOff val="0"/>
            </a:schemeClr>
          </a:fontRef>
        </p:style>
      </p:sp>
      <p:sp>
        <p:nvSpPr>
          <p:cNvPr id="6" name="Freeform 5"/>
          <p:cNvSpPr/>
          <p:nvPr/>
        </p:nvSpPr>
        <p:spPr>
          <a:xfrm>
            <a:off x="4575335" y="1856219"/>
            <a:ext cx="5226789" cy="797040"/>
          </a:xfrm>
          <a:custGeom>
            <a:avLst/>
            <a:gdLst>
              <a:gd name="connsiteX0" fmla="*/ 0 w 5226789"/>
              <a:gd name="connsiteY0" fmla="*/ 132843 h 797040"/>
              <a:gd name="connsiteX1" fmla="*/ 132843 w 5226789"/>
              <a:gd name="connsiteY1" fmla="*/ 0 h 797040"/>
              <a:gd name="connsiteX2" fmla="*/ 5093946 w 5226789"/>
              <a:gd name="connsiteY2" fmla="*/ 0 h 797040"/>
              <a:gd name="connsiteX3" fmla="*/ 5226789 w 5226789"/>
              <a:gd name="connsiteY3" fmla="*/ 132843 h 797040"/>
              <a:gd name="connsiteX4" fmla="*/ 5226789 w 5226789"/>
              <a:gd name="connsiteY4" fmla="*/ 664197 h 797040"/>
              <a:gd name="connsiteX5" fmla="*/ 5093946 w 5226789"/>
              <a:gd name="connsiteY5" fmla="*/ 797040 h 797040"/>
              <a:gd name="connsiteX6" fmla="*/ 132843 w 5226789"/>
              <a:gd name="connsiteY6" fmla="*/ 797040 h 797040"/>
              <a:gd name="connsiteX7" fmla="*/ 0 w 5226789"/>
              <a:gd name="connsiteY7" fmla="*/ 664197 h 797040"/>
              <a:gd name="connsiteX8" fmla="*/ 0 w 5226789"/>
              <a:gd name="connsiteY8" fmla="*/ 132843 h 79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6789" h="797040">
                <a:moveTo>
                  <a:pt x="0" y="132843"/>
                </a:moveTo>
                <a:cubicBezTo>
                  <a:pt x="0" y="59476"/>
                  <a:pt x="59476" y="0"/>
                  <a:pt x="132843" y="0"/>
                </a:cubicBezTo>
                <a:lnTo>
                  <a:pt x="5093946" y="0"/>
                </a:lnTo>
                <a:cubicBezTo>
                  <a:pt x="5167313" y="0"/>
                  <a:pt x="5226789" y="59476"/>
                  <a:pt x="5226789" y="132843"/>
                </a:cubicBezTo>
                <a:lnTo>
                  <a:pt x="5226789" y="664197"/>
                </a:lnTo>
                <a:cubicBezTo>
                  <a:pt x="5226789" y="737564"/>
                  <a:pt x="5167313" y="797040"/>
                  <a:pt x="5093946" y="797040"/>
                </a:cubicBezTo>
                <a:lnTo>
                  <a:pt x="132843" y="797040"/>
                </a:lnTo>
                <a:cubicBezTo>
                  <a:pt x="59476" y="797040"/>
                  <a:pt x="0" y="737564"/>
                  <a:pt x="0" y="664197"/>
                </a:cubicBezTo>
                <a:lnTo>
                  <a:pt x="0" y="132843"/>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36468" tIns="38908" rIns="236468" bIns="38908" numCol="1" spcCol="1270" anchor="ctr" anchorCtr="0">
            <a:noAutofit/>
          </a:bodyPr>
          <a:lstStyle/>
          <a:p>
            <a:pPr lvl="0" algn="l" defTabSz="1200150">
              <a:lnSpc>
                <a:spcPct val="90000"/>
              </a:lnSpc>
              <a:spcBef>
                <a:spcPct val="0"/>
              </a:spcBef>
              <a:spcAft>
                <a:spcPct val="35000"/>
              </a:spcAft>
            </a:pPr>
            <a:r>
              <a:rPr lang="en-US" sz="2700" kern="1200" dirty="0">
                <a:ea typeface="Calibri" panose="020F0502020204030204" pitchFamily="34" charset="0"/>
                <a:cs typeface="Times New Roman" panose="02020603050405020304" pitchFamily="18" charset="0"/>
              </a:rPr>
              <a:t>Create, read, update and delete functions</a:t>
            </a:r>
            <a:endParaRPr lang="bg-BG" sz="2700" kern="1200" dirty="0"/>
          </a:p>
        </p:txBody>
      </p:sp>
      <p:sp>
        <p:nvSpPr>
          <p:cNvPr id="7" name="Rectangle 6"/>
          <p:cNvSpPr/>
          <p:nvPr/>
        </p:nvSpPr>
        <p:spPr>
          <a:xfrm>
            <a:off x="4201993" y="3479459"/>
            <a:ext cx="7466842" cy="680400"/>
          </a:xfrm>
          <a:prstGeom prst="rect">
            <a:avLst/>
          </a:prstGeom>
        </p:spPr>
        <p:style>
          <a:lnRef idx="2">
            <a:schemeClr val="dk2">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2">
              <a:hueOff val="0"/>
              <a:satOff val="0"/>
              <a:lumOff val="0"/>
              <a:alphaOff val="0"/>
            </a:schemeClr>
          </a:fontRef>
        </p:style>
      </p:sp>
      <p:sp>
        <p:nvSpPr>
          <p:cNvPr id="8" name="Freeform 7"/>
          <p:cNvSpPr/>
          <p:nvPr/>
        </p:nvSpPr>
        <p:spPr>
          <a:xfrm>
            <a:off x="4575335" y="3080939"/>
            <a:ext cx="5226789" cy="797040"/>
          </a:xfrm>
          <a:custGeom>
            <a:avLst/>
            <a:gdLst>
              <a:gd name="connsiteX0" fmla="*/ 0 w 5226789"/>
              <a:gd name="connsiteY0" fmla="*/ 132843 h 797040"/>
              <a:gd name="connsiteX1" fmla="*/ 132843 w 5226789"/>
              <a:gd name="connsiteY1" fmla="*/ 0 h 797040"/>
              <a:gd name="connsiteX2" fmla="*/ 5093946 w 5226789"/>
              <a:gd name="connsiteY2" fmla="*/ 0 h 797040"/>
              <a:gd name="connsiteX3" fmla="*/ 5226789 w 5226789"/>
              <a:gd name="connsiteY3" fmla="*/ 132843 h 797040"/>
              <a:gd name="connsiteX4" fmla="*/ 5226789 w 5226789"/>
              <a:gd name="connsiteY4" fmla="*/ 664197 h 797040"/>
              <a:gd name="connsiteX5" fmla="*/ 5093946 w 5226789"/>
              <a:gd name="connsiteY5" fmla="*/ 797040 h 797040"/>
              <a:gd name="connsiteX6" fmla="*/ 132843 w 5226789"/>
              <a:gd name="connsiteY6" fmla="*/ 797040 h 797040"/>
              <a:gd name="connsiteX7" fmla="*/ 0 w 5226789"/>
              <a:gd name="connsiteY7" fmla="*/ 664197 h 797040"/>
              <a:gd name="connsiteX8" fmla="*/ 0 w 5226789"/>
              <a:gd name="connsiteY8" fmla="*/ 132843 h 79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6789" h="797040">
                <a:moveTo>
                  <a:pt x="0" y="132843"/>
                </a:moveTo>
                <a:cubicBezTo>
                  <a:pt x="0" y="59476"/>
                  <a:pt x="59476" y="0"/>
                  <a:pt x="132843" y="0"/>
                </a:cubicBezTo>
                <a:lnTo>
                  <a:pt x="5093946" y="0"/>
                </a:lnTo>
                <a:cubicBezTo>
                  <a:pt x="5167313" y="0"/>
                  <a:pt x="5226789" y="59476"/>
                  <a:pt x="5226789" y="132843"/>
                </a:cubicBezTo>
                <a:lnTo>
                  <a:pt x="5226789" y="664197"/>
                </a:lnTo>
                <a:cubicBezTo>
                  <a:pt x="5226789" y="737564"/>
                  <a:pt x="5167313" y="797040"/>
                  <a:pt x="5093946" y="797040"/>
                </a:cubicBezTo>
                <a:lnTo>
                  <a:pt x="132843" y="797040"/>
                </a:lnTo>
                <a:cubicBezTo>
                  <a:pt x="59476" y="797040"/>
                  <a:pt x="0" y="737564"/>
                  <a:pt x="0" y="664197"/>
                </a:cubicBezTo>
                <a:lnTo>
                  <a:pt x="0" y="132843"/>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36468" tIns="38908" rIns="236468" bIns="38908" numCol="1" spcCol="1270" anchor="ctr" anchorCtr="0">
            <a:noAutofit/>
          </a:bodyPr>
          <a:lstStyle/>
          <a:p>
            <a:pPr lvl="0" algn="l" defTabSz="1200150">
              <a:lnSpc>
                <a:spcPct val="90000"/>
              </a:lnSpc>
              <a:spcBef>
                <a:spcPct val="0"/>
              </a:spcBef>
              <a:spcAft>
                <a:spcPct val="35000"/>
              </a:spcAft>
            </a:pPr>
            <a:r>
              <a:rPr lang="en-US" sz="2700" kern="1200" dirty="0">
                <a:ea typeface="Calibri" panose="020F0502020204030204" pitchFamily="34" charset="0"/>
                <a:cs typeface="Times New Roman" panose="02020603050405020304" pitchFamily="18" charset="0"/>
              </a:rPr>
              <a:t>Online booking systems</a:t>
            </a:r>
            <a:endParaRPr lang="bg-BG" sz="2700" kern="1200" dirty="0"/>
          </a:p>
        </p:txBody>
      </p:sp>
      <p:sp>
        <p:nvSpPr>
          <p:cNvPr id="9" name="Rectangle 8"/>
          <p:cNvSpPr/>
          <p:nvPr/>
        </p:nvSpPr>
        <p:spPr>
          <a:xfrm>
            <a:off x="4201993" y="4704180"/>
            <a:ext cx="7466842" cy="680400"/>
          </a:xfrm>
          <a:prstGeom prst="rect">
            <a:avLst/>
          </a:prstGeom>
        </p:spPr>
        <p:style>
          <a:lnRef idx="2">
            <a:schemeClr val="dk2">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2">
              <a:hueOff val="0"/>
              <a:satOff val="0"/>
              <a:lumOff val="0"/>
              <a:alphaOff val="0"/>
            </a:schemeClr>
          </a:fontRef>
        </p:style>
      </p:sp>
      <p:sp>
        <p:nvSpPr>
          <p:cNvPr id="10" name="Freeform 9"/>
          <p:cNvSpPr/>
          <p:nvPr/>
        </p:nvSpPr>
        <p:spPr>
          <a:xfrm>
            <a:off x="4575335" y="4305659"/>
            <a:ext cx="5226789" cy="797040"/>
          </a:xfrm>
          <a:custGeom>
            <a:avLst/>
            <a:gdLst>
              <a:gd name="connsiteX0" fmla="*/ 0 w 5226789"/>
              <a:gd name="connsiteY0" fmla="*/ 132843 h 797040"/>
              <a:gd name="connsiteX1" fmla="*/ 132843 w 5226789"/>
              <a:gd name="connsiteY1" fmla="*/ 0 h 797040"/>
              <a:gd name="connsiteX2" fmla="*/ 5093946 w 5226789"/>
              <a:gd name="connsiteY2" fmla="*/ 0 h 797040"/>
              <a:gd name="connsiteX3" fmla="*/ 5226789 w 5226789"/>
              <a:gd name="connsiteY3" fmla="*/ 132843 h 797040"/>
              <a:gd name="connsiteX4" fmla="*/ 5226789 w 5226789"/>
              <a:gd name="connsiteY4" fmla="*/ 664197 h 797040"/>
              <a:gd name="connsiteX5" fmla="*/ 5093946 w 5226789"/>
              <a:gd name="connsiteY5" fmla="*/ 797040 h 797040"/>
              <a:gd name="connsiteX6" fmla="*/ 132843 w 5226789"/>
              <a:gd name="connsiteY6" fmla="*/ 797040 h 797040"/>
              <a:gd name="connsiteX7" fmla="*/ 0 w 5226789"/>
              <a:gd name="connsiteY7" fmla="*/ 664197 h 797040"/>
              <a:gd name="connsiteX8" fmla="*/ 0 w 5226789"/>
              <a:gd name="connsiteY8" fmla="*/ 132843 h 79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6789" h="797040">
                <a:moveTo>
                  <a:pt x="0" y="132843"/>
                </a:moveTo>
                <a:cubicBezTo>
                  <a:pt x="0" y="59476"/>
                  <a:pt x="59476" y="0"/>
                  <a:pt x="132843" y="0"/>
                </a:cubicBezTo>
                <a:lnTo>
                  <a:pt x="5093946" y="0"/>
                </a:lnTo>
                <a:cubicBezTo>
                  <a:pt x="5167313" y="0"/>
                  <a:pt x="5226789" y="59476"/>
                  <a:pt x="5226789" y="132843"/>
                </a:cubicBezTo>
                <a:lnTo>
                  <a:pt x="5226789" y="664197"/>
                </a:lnTo>
                <a:cubicBezTo>
                  <a:pt x="5226789" y="737564"/>
                  <a:pt x="5167313" y="797040"/>
                  <a:pt x="5093946" y="797040"/>
                </a:cubicBezTo>
                <a:lnTo>
                  <a:pt x="132843" y="797040"/>
                </a:lnTo>
                <a:cubicBezTo>
                  <a:pt x="59476" y="797040"/>
                  <a:pt x="0" y="737564"/>
                  <a:pt x="0" y="664197"/>
                </a:cubicBezTo>
                <a:lnTo>
                  <a:pt x="0" y="132843"/>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36468" tIns="38908" rIns="236468" bIns="38908" numCol="1" spcCol="1270" anchor="ctr" anchorCtr="0">
            <a:noAutofit/>
          </a:bodyPr>
          <a:lstStyle/>
          <a:p>
            <a:pPr lvl="0" algn="l" defTabSz="1200150">
              <a:lnSpc>
                <a:spcPct val="90000"/>
              </a:lnSpc>
              <a:spcBef>
                <a:spcPct val="0"/>
              </a:spcBef>
              <a:spcAft>
                <a:spcPct val="35000"/>
              </a:spcAft>
            </a:pPr>
            <a:r>
              <a:rPr lang="en-GB" sz="2700" kern="1200">
                <a:ea typeface="Calibri" panose="020F0502020204030204" pitchFamily="34" charset="0"/>
                <a:cs typeface="Times New Roman" panose="02020603050405020304" pitchFamily="18" charset="0"/>
              </a:rPr>
              <a:t>Feedback system</a:t>
            </a:r>
            <a:endParaRPr lang="bg-BG" sz="2700" kern="1200" dirty="0"/>
          </a:p>
        </p:txBody>
      </p:sp>
      <p:sp>
        <p:nvSpPr>
          <p:cNvPr id="11" name="Rectangle 10"/>
          <p:cNvSpPr/>
          <p:nvPr/>
        </p:nvSpPr>
        <p:spPr>
          <a:xfrm>
            <a:off x="4201993" y="5928900"/>
            <a:ext cx="7466842" cy="680400"/>
          </a:xfrm>
          <a:prstGeom prst="rect">
            <a:avLst/>
          </a:prstGeom>
        </p:spPr>
        <p:style>
          <a:lnRef idx="2">
            <a:schemeClr val="dk2">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2">
              <a:hueOff val="0"/>
              <a:satOff val="0"/>
              <a:lumOff val="0"/>
              <a:alphaOff val="0"/>
            </a:schemeClr>
          </a:fontRef>
        </p:style>
      </p:sp>
      <p:sp>
        <p:nvSpPr>
          <p:cNvPr id="12" name="Freeform 11"/>
          <p:cNvSpPr/>
          <p:nvPr/>
        </p:nvSpPr>
        <p:spPr>
          <a:xfrm>
            <a:off x="4575335" y="5530380"/>
            <a:ext cx="5226789" cy="797040"/>
          </a:xfrm>
          <a:custGeom>
            <a:avLst/>
            <a:gdLst>
              <a:gd name="connsiteX0" fmla="*/ 0 w 5226789"/>
              <a:gd name="connsiteY0" fmla="*/ 132843 h 797040"/>
              <a:gd name="connsiteX1" fmla="*/ 132843 w 5226789"/>
              <a:gd name="connsiteY1" fmla="*/ 0 h 797040"/>
              <a:gd name="connsiteX2" fmla="*/ 5093946 w 5226789"/>
              <a:gd name="connsiteY2" fmla="*/ 0 h 797040"/>
              <a:gd name="connsiteX3" fmla="*/ 5226789 w 5226789"/>
              <a:gd name="connsiteY3" fmla="*/ 132843 h 797040"/>
              <a:gd name="connsiteX4" fmla="*/ 5226789 w 5226789"/>
              <a:gd name="connsiteY4" fmla="*/ 664197 h 797040"/>
              <a:gd name="connsiteX5" fmla="*/ 5093946 w 5226789"/>
              <a:gd name="connsiteY5" fmla="*/ 797040 h 797040"/>
              <a:gd name="connsiteX6" fmla="*/ 132843 w 5226789"/>
              <a:gd name="connsiteY6" fmla="*/ 797040 h 797040"/>
              <a:gd name="connsiteX7" fmla="*/ 0 w 5226789"/>
              <a:gd name="connsiteY7" fmla="*/ 664197 h 797040"/>
              <a:gd name="connsiteX8" fmla="*/ 0 w 5226789"/>
              <a:gd name="connsiteY8" fmla="*/ 132843 h 79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6789" h="797040">
                <a:moveTo>
                  <a:pt x="0" y="132843"/>
                </a:moveTo>
                <a:cubicBezTo>
                  <a:pt x="0" y="59476"/>
                  <a:pt x="59476" y="0"/>
                  <a:pt x="132843" y="0"/>
                </a:cubicBezTo>
                <a:lnTo>
                  <a:pt x="5093946" y="0"/>
                </a:lnTo>
                <a:cubicBezTo>
                  <a:pt x="5167313" y="0"/>
                  <a:pt x="5226789" y="59476"/>
                  <a:pt x="5226789" y="132843"/>
                </a:cubicBezTo>
                <a:lnTo>
                  <a:pt x="5226789" y="664197"/>
                </a:lnTo>
                <a:cubicBezTo>
                  <a:pt x="5226789" y="737564"/>
                  <a:pt x="5167313" y="797040"/>
                  <a:pt x="5093946" y="797040"/>
                </a:cubicBezTo>
                <a:lnTo>
                  <a:pt x="132843" y="797040"/>
                </a:lnTo>
                <a:cubicBezTo>
                  <a:pt x="59476" y="797040"/>
                  <a:pt x="0" y="737564"/>
                  <a:pt x="0" y="664197"/>
                </a:cubicBezTo>
                <a:lnTo>
                  <a:pt x="0" y="132843"/>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36468" tIns="38908" rIns="236468" bIns="38908" numCol="1" spcCol="1270" anchor="ctr" anchorCtr="0">
            <a:noAutofit/>
          </a:bodyPr>
          <a:lstStyle/>
          <a:p>
            <a:pPr lvl="0" algn="l" defTabSz="1200150">
              <a:lnSpc>
                <a:spcPct val="90000"/>
              </a:lnSpc>
              <a:spcBef>
                <a:spcPct val="0"/>
              </a:spcBef>
              <a:spcAft>
                <a:spcPct val="35000"/>
              </a:spcAft>
            </a:pPr>
            <a:r>
              <a:rPr lang="en-US" sz="2700" kern="1200">
                <a:ea typeface="Calibri" panose="020F0502020204030204" pitchFamily="34" charset="0"/>
                <a:cs typeface="Times New Roman" panose="02020603050405020304" pitchFamily="18" charset="0"/>
              </a:rPr>
              <a:t>File upload system</a:t>
            </a:r>
            <a:endParaRPr lang="bg-BG" sz="2700" kern="1200" dirty="0"/>
          </a:p>
        </p:txBody>
      </p:sp>
    </p:spTree>
    <p:extLst>
      <p:ext uri="{BB962C8B-B14F-4D97-AF65-F5344CB8AC3E}">
        <p14:creationId xmlns:p14="http://schemas.microsoft.com/office/powerpoint/2010/main" val="335987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1+#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0-#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1+#ppt_w/2"/>
                                          </p:val>
                                        </p:tav>
                                        <p:tav tm="100000">
                                          <p:val>
                                            <p:strVal val="#ppt_x"/>
                                          </p:val>
                                        </p:tav>
                                      </p:tavLst>
                                    </p:anim>
                                    <p:anim calcmode="lin" valueType="num">
                                      <p:cBhvr additive="base">
                                        <p:cTn id="18" dur="500" fill="hold"/>
                                        <p:tgtEl>
                                          <p:spTgt spid="8"/>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0-#ppt_w/2"/>
                                          </p:val>
                                        </p:tav>
                                        <p:tav tm="100000">
                                          <p:val>
                                            <p:strVal val="#ppt_x"/>
                                          </p:val>
                                        </p:tav>
                                      </p:tavLst>
                                    </p:anim>
                                    <p:anim calcmode="lin" valueType="num">
                                      <p:cBhvr additive="base">
                                        <p:cTn id="22"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1+#ppt_w/2"/>
                                          </p:val>
                                        </p:tav>
                                        <p:tav tm="100000">
                                          <p:val>
                                            <p:strVal val="#ppt_x"/>
                                          </p:val>
                                        </p:tav>
                                      </p:tavLst>
                                    </p:anim>
                                    <p:anim calcmode="lin" valueType="num">
                                      <p:cBhvr additive="base">
                                        <p:cTn id="28" dur="500" fill="hold"/>
                                        <p:tgtEl>
                                          <p:spTgt spid="10"/>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0-#ppt_w/2"/>
                                          </p:val>
                                        </p:tav>
                                        <p:tav tm="100000">
                                          <p:val>
                                            <p:strVal val="#ppt_x"/>
                                          </p:val>
                                        </p:tav>
                                      </p:tavLst>
                                    </p:anim>
                                    <p:anim calcmode="lin" valueType="num">
                                      <p:cBhvr additive="base">
                                        <p:cTn id="32"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1+#ppt_w/2"/>
                                          </p:val>
                                        </p:tav>
                                        <p:tav tm="100000">
                                          <p:val>
                                            <p:strVal val="#ppt_x"/>
                                          </p:val>
                                        </p:tav>
                                      </p:tavLst>
                                    </p:anim>
                                    <p:anim calcmode="lin" valueType="num">
                                      <p:cBhvr additive="base">
                                        <p:cTn id="38" dur="500" fill="hold"/>
                                        <p:tgtEl>
                                          <p:spTgt spid="12"/>
                                        </p:tgtEl>
                                        <p:attrNameLst>
                                          <p:attrName>ppt_y</p:attrName>
                                        </p:attrNameLst>
                                      </p:cBhvr>
                                      <p:tavLst>
                                        <p:tav tm="0">
                                          <p:val>
                                            <p:strVal val="#ppt_y"/>
                                          </p:val>
                                        </p:tav>
                                        <p:tav tm="100000">
                                          <p:val>
                                            <p:strVal val="#ppt_y"/>
                                          </p:val>
                                        </p:tav>
                                      </p:tavLst>
                                    </p:anim>
                                  </p:childTnLst>
                                </p:cTn>
                              </p:par>
                              <p:par>
                                <p:cTn id="39" presetID="2" presetClass="entr" presetSubtype="8" fill="hold" nodeType="with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0-#ppt_w/2"/>
                                          </p:val>
                                        </p:tav>
                                        <p:tav tm="100000">
                                          <p:val>
                                            <p:strVal val="#ppt_x"/>
                                          </p:val>
                                        </p:tav>
                                      </p:tavLst>
                                    </p:anim>
                                    <p:anim calcmode="lin" valueType="num">
                                      <p:cBhvr additive="base">
                                        <p:cTn id="42"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Non Functionality</a:t>
            </a:r>
            <a:endParaRPr lang="bg-BG" dirty="0"/>
          </a:p>
        </p:txBody>
      </p:sp>
      <p:sp>
        <p:nvSpPr>
          <p:cNvPr id="6" name="Rectangle 5"/>
          <p:cNvSpPr/>
          <p:nvPr/>
        </p:nvSpPr>
        <p:spPr>
          <a:xfrm>
            <a:off x="298736" y="2722026"/>
            <a:ext cx="5624391" cy="831600"/>
          </a:xfrm>
          <a:prstGeom prst="rect">
            <a:avLst/>
          </a:prstGeom>
        </p:spPr>
        <p:style>
          <a:lnRef idx="1">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7" name="Freeform 6"/>
          <p:cNvSpPr/>
          <p:nvPr/>
        </p:nvSpPr>
        <p:spPr>
          <a:xfrm>
            <a:off x="579955" y="2234946"/>
            <a:ext cx="3937074" cy="974160"/>
          </a:xfrm>
          <a:custGeom>
            <a:avLst/>
            <a:gdLst>
              <a:gd name="connsiteX0" fmla="*/ 0 w 3937074"/>
              <a:gd name="connsiteY0" fmla="*/ 162363 h 974160"/>
              <a:gd name="connsiteX1" fmla="*/ 162363 w 3937074"/>
              <a:gd name="connsiteY1" fmla="*/ 0 h 974160"/>
              <a:gd name="connsiteX2" fmla="*/ 3774711 w 3937074"/>
              <a:gd name="connsiteY2" fmla="*/ 0 h 974160"/>
              <a:gd name="connsiteX3" fmla="*/ 3937074 w 3937074"/>
              <a:gd name="connsiteY3" fmla="*/ 162363 h 974160"/>
              <a:gd name="connsiteX4" fmla="*/ 3937074 w 3937074"/>
              <a:gd name="connsiteY4" fmla="*/ 811797 h 974160"/>
              <a:gd name="connsiteX5" fmla="*/ 3774711 w 3937074"/>
              <a:gd name="connsiteY5" fmla="*/ 974160 h 974160"/>
              <a:gd name="connsiteX6" fmla="*/ 162363 w 3937074"/>
              <a:gd name="connsiteY6" fmla="*/ 974160 h 974160"/>
              <a:gd name="connsiteX7" fmla="*/ 0 w 3937074"/>
              <a:gd name="connsiteY7" fmla="*/ 811797 h 974160"/>
              <a:gd name="connsiteX8" fmla="*/ 0 w 3937074"/>
              <a:gd name="connsiteY8" fmla="*/ 162363 h 974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7074" h="974160">
                <a:moveTo>
                  <a:pt x="0" y="162363"/>
                </a:moveTo>
                <a:cubicBezTo>
                  <a:pt x="0" y="72692"/>
                  <a:pt x="72692" y="0"/>
                  <a:pt x="162363" y="0"/>
                </a:cubicBezTo>
                <a:lnTo>
                  <a:pt x="3774711" y="0"/>
                </a:lnTo>
                <a:cubicBezTo>
                  <a:pt x="3864382" y="0"/>
                  <a:pt x="3937074" y="72692"/>
                  <a:pt x="3937074" y="162363"/>
                </a:cubicBezTo>
                <a:lnTo>
                  <a:pt x="3937074" y="811797"/>
                </a:lnTo>
                <a:cubicBezTo>
                  <a:pt x="3937074" y="901468"/>
                  <a:pt x="3864382" y="974160"/>
                  <a:pt x="3774711" y="974160"/>
                </a:cubicBezTo>
                <a:lnTo>
                  <a:pt x="162363" y="974160"/>
                </a:lnTo>
                <a:cubicBezTo>
                  <a:pt x="72692" y="974160"/>
                  <a:pt x="0" y="901468"/>
                  <a:pt x="0" y="811797"/>
                </a:cubicBezTo>
                <a:lnTo>
                  <a:pt x="0" y="162363"/>
                </a:lnTo>
                <a:close/>
              </a:path>
            </a:pathLst>
          </a:custGeom>
          <a:scene3d>
            <a:camera prst="orthographicFront"/>
            <a:lightRig rig="flat" dir="t"/>
          </a:scene3d>
          <a:sp3d prstMaterial="dkEdge">
            <a:bevelT w="8200" h="38100"/>
          </a:sp3d>
        </p:spPr>
        <p:style>
          <a:lnRef idx="0">
            <a:schemeClr val="lt2">
              <a:hueOff val="0"/>
              <a:satOff val="0"/>
              <a:lumOff val="0"/>
              <a:alphaOff val="0"/>
            </a:schemeClr>
          </a:lnRef>
          <a:fillRef idx="2">
            <a:schemeClr val="dk2">
              <a:hueOff val="0"/>
              <a:satOff val="0"/>
              <a:lumOff val="0"/>
              <a:alphaOff val="0"/>
            </a:schemeClr>
          </a:fillRef>
          <a:effectRef idx="1">
            <a:schemeClr val="dk2">
              <a:hueOff val="0"/>
              <a:satOff val="0"/>
              <a:lumOff val="0"/>
              <a:alphaOff val="0"/>
            </a:schemeClr>
          </a:effectRef>
          <a:fontRef idx="minor">
            <a:schemeClr val="dk1"/>
          </a:fontRef>
        </p:style>
        <p:txBody>
          <a:bodyPr spcFirstLastPara="0" vert="horz" wrap="square" lIns="196367" tIns="47555" rIns="196367" bIns="47555" numCol="1" spcCol="1270" anchor="ctr" anchorCtr="0">
            <a:noAutofit/>
          </a:bodyPr>
          <a:lstStyle/>
          <a:p>
            <a:pPr lvl="0" algn="l" defTabSz="1466850">
              <a:lnSpc>
                <a:spcPct val="90000"/>
              </a:lnSpc>
              <a:spcBef>
                <a:spcPct val="0"/>
              </a:spcBef>
              <a:spcAft>
                <a:spcPct val="35000"/>
              </a:spcAft>
            </a:pPr>
            <a:r>
              <a:rPr lang="en-US" sz="3300" kern="1200" dirty="0">
                <a:latin typeface="Times New Roman" panose="02020603050405020304" pitchFamily="18" charset="0"/>
                <a:ea typeface="Calibri" panose="020F0502020204030204" pitchFamily="34" charset="0"/>
                <a:cs typeface="Times New Roman" panose="02020603050405020304" pitchFamily="18" charset="0"/>
              </a:rPr>
              <a:t>Security</a:t>
            </a:r>
            <a:endParaRPr lang="bg-BG" sz="3300" kern="1200" dirty="0"/>
          </a:p>
        </p:txBody>
      </p:sp>
      <p:sp>
        <p:nvSpPr>
          <p:cNvPr id="8" name="Rectangle 7"/>
          <p:cNvSpPr/>
          <p:nvPr/>
        </p:nvSpPr>
        <p:spPr>
          <a:xfrm>
            <a:off x="298736" y="4218907"/>
            <a:ext cx="5624391" cy="831600"/>
          </a:xfrm>
          <a:prstGeom prst="rect">
            <a:avLst/>
          </a:prstGeom>
        </p:spPr>
        <p:style>
          <a:lnRef idx="1">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9" name="Freeform 8"/>
          <p:cNvSpPr/>
          <p:nvPr/>
        </p:nvSpPr>
        <p:spPr>
          <a:xfrm>
            <a:off x="579955" y="3731826"/>
            <a:ext cx="3937074" cy="974160"/>
          </a:xfrm>
          <a:custGeom>
            <a:avLst/>
            <a:gdLst>
              <a:gd name="connsiteX0" fmla="*/ 0 w 3937074"/>
              <a:gd name="connsiteY0" fmla="*/ 162363 h 974160"/>
              <a:gd name="connsiteX1" fmla="*/ 162363 w 3937074"/>
              <a:gd name="connsiteY1" fmla="*/ 0 h 974160"/>
              <a:gd name="connsiteX2" fmla="*/ 3774711 w 3937074"/>
              <a:gd name="connsiteY2" fmla="*/ 0 h 974160"/>
              <a:gd name="connsiteX3" fmla="*/ 3937074 w 3937074"/>
              <a:gd name="connsiteY3" fmla="*/ 162363 h 974160"/>
              <a:gd name="connsiteX4" fmla="*/ 3937074 w 3937074"/>
              <a:gd name="connsiteY4" fmla="*/ 811797 h 974160"/>
              <a:gd name="connsiteX5" fmla="*/ 3774711 w 3937074"/>
              <a:gd name="connsiteY5" fmla="*/ 974160 h 974160"/>
              <a:gd name="connsiteX6" fmla="*/ 162363 w 3937074"/>
              <a:gd name="connsiteY6" fmla="*/ 974160 h 974160"/>
              <a:gd name="connsiteX7" fmla="*/ 0 w 3937074"/>
              <a:gd name="connsiteY7" fmla="*/ 811797 h 974160"/>
              <a:gd name="connsiteX8" fmla="*/ 0 w 3937074"/>
              <a:gd name="connsiteY8" fmla="*/ 162363 h 974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7074" h="974160">
                <a:moveTo>
                  <a:pt x="0" y="162363"/>
                </a:moveTo>
                <a:cubicBezTo>
                  <a:pt x="0" y="72692"/>
                  <a:pt x="72692" y="0"/>
                  <a:pt x="162363" y="0"/>
                </a:cubicBezTo>
                <a:lnTo>
                  <a:pt x="3774711" y="0"/>
                </a:lnTo>
                <a:cubicBezTo>
                  <a:pt x="3864382" y="0"/>
                  <a:pt x="3937074" y="72692"/>
                  <a:pt x="3937074" y="162363"/>
                </a:cubicBezTo>
                <a:lnTo>
                  <a:pt x="3937074" y="811797"/>
                </a:lnTo>
                <a:cubicBezTo>
                  <a:pt x="3937074" y="901468"/>
                  <a:pt x="3864382" y="974160"/>
                  <a:pt x="3774711" y="974160"/>
                </a:cubicBezTo>
                <a:lnTo>
                  <a:pt x="162363" y="974160"/>
                </a:lnTo>
                <a:cubicBezTo>
                  <a:pt x="72692" y="974160"/>
                  <a:pt x="0" y="901468"/>
                  <a:pt x="0" y="811797"/>
                </a:cubicBezTo>
                <a:lnTo>
                  <a:pt x="0" y="162363"/>
                </a:lnTo>
                <a:close/>
              </a:path>
            </a:pathLst>
          </a:custGeom>
          <a:scene3d>
            <a:camera prst="orthographicFront"/>
            <a:lightRig rig="flat" dir="t"/>
          </a:scene3d>
          <a:sp3d prstMaterial="dkEdge">
            <a:bevelT w="8200" h="38100"/>
          </a:sp3d>
        </p:spPr>
        <p:style>
          <a:lnRef idx="0">
            <a:schemeClr val="lt2">
              <a:hueOff val="0"/>
              <a:satOff val="0"/>
              <a:lumOff val="0"/>
              <a:alphaOff val="0"/>
            </a:schemeClr>
          </a:lnRef>
          <a:fillRef idx="2">
            <a:schemeClr val="dk2">
              <a:hueOff val="0"/>
              <a:satOff val="0"/>
              <a:lumOff val="0"/>
              <a:alphaOff val="0"/>
            </a:schemeClr>
          </a:fillRef>
          <a:effectRef idx="1">
            <a:schemeClr val="dk2">
              <a:hueOff val="0"/>
              <a:satOff val="0"/>
              <a:lumOff val="0"/>
              <a:alphaOff val="0"/>
            </a:schemeClr>
          </a:effectRef>
          <a:fontRef idx="minor">
            <a:schemeClr val="dk1"/>
          </a:fontRef>
        </p:style>
        <p:txBody>
          <a:bodyPr spcFirstLastPara="0" vert="horz" wrap="square" lIns="196367" tIns="47555" rIns="196367" bIns="47555" numCol="1" spcCol="1270" anchor="ctr" anchorCtr="0">
            <a:noAutofit/>
          </a:bodyPr>
          <a:lstStyle/>
          <a:p>
            <a:pPr lvl="0" algn="l" defTabSz="1466850">
              <a:lnSpc>
                <a:spcPct val="90000"/>
              </a:lnSpc>
              <a:spcBef>
                <a:spcPct val="0"/>
              </a:spcBef>
              <a:spcAft>
                <a:spcPct val="35000"/>
              </a:spcAft>
            </a:pPr>
            <a:r>
              <a:rPr lang="en-US" sz="3300" kern="1200" dirty="0">
                <a:latin typeface="Times New Roman" panose="02020603050405020304" pitchFamily="18" charset="0"/>
                <a:ea typeface="Calibri" panose="020F0502020204030204" pitchFamily="34" charset="0"/>
                <a:cs typeface="Times New Roman" panose="02020603050405020304" pitchFamily="18" charset="0"/>
              </a:rPr>
              <a:t>User friendly interface</a:t>
            </a:r>
            <a:endParaRPr lang="bg-BG" sz="3300" kern="1200" dirty="0"/>
          </a:p>
        </p:txBody>
      </p:sp>
      <p:sp>
        <p:nvSpPr>
          <p:cNvPr id="10" name="Rectangle 9"/>
          <p:cNvSpPr/>
          <p:nvPr/>
        </p:nvSpPr>
        <p:spPr>
          <a:xfrm>
            <a:off x="298736" y="5715787"/>
            <a:ext cx="5624391" cy="831600"/>
          </a:xfrm>
          <a:prstGeom prst="rect">
            <a:avLst/>
          </a:prstGeom>
        </p:spPr>
        <p:style>
          <a:lnRef idx="1">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1" name="Freeform 10"/>
          <p:cNvSpPr/>
          <p:nvPr/>
        </p:nvSpPr>
        <p:spPr>
          <a:xfrm>
            <a:off x="579955" y="5228707"/>
            <a:ext cx="3937074" cy="974160"/>
          </a:xfrm>
          <a:custGeom>
            <a:avLst/>
            <a:gdLst>
              <a:gd name="connsiteX0" fmla="*/ 0 w 3937074"/>
              <a:gd name="connsiteY0" fmla="*/ 162363 h 974160"/>
              <a:gd name="connsiteX1" fmla="*/ 162363 w 3937074"/>
              <a:gd name="connsiteY1" fmla="*/ 0 h 974160"/>
              <a:gd name="connsiteX2" fmla="*/ 3774711 w 3937074"/>
              <a:gd name="connsiteY2" fmla="*/ 0 h 974160"/>
              <a:gd name="connsiteX3" fmla="*/ 3937074 w 3937074"/>
              <a:gd name="connsiteY3" fmla="*/ 162363 h 974160"/>
              <a:gd name="connsiteX4" fmla="*/ 3937074 w 3937074"/>
              <a:gd name="connsiteY4" fmla="*/ 811797 h 974160"/>
              <a:gd name="connsiteX5" fmla="*/ 3774711 w 3937074"/>
              <a:gd name="connsiteY5" fmla="*/ 974160 h 974160"/>
              <a:gd name="connsiteX6" fmla="*/ 162363 w 3937074"/>
              <a:gd name="connsiteY6" fmla="*/ 974160 h 974160"/>
              <a:gd name="connsiteX7" fmla="*/ 0 w 3937074"/>
              <a:gd name="connsiteY7" fmla="*/ 811797 h 974160"/>
              <a:gd name="connsiteX8" fmla="*/ 0 w 3937074"/>
              <a:gd name="connsiteY8" fmla="*/ 162363 h 974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7074" h="974160">
                <a:moveTo>
                  <a:pt x="0" y="162363"/>
                </a:moveTo>
                <a:cubicBezTo>
                  <a:pt x="0" y="72692"/>
                  <a:pt x="72692" y="0"/>
                  <a:pt x="162363" y="0"/>
                </a:cubicBezTo>
                <a:lnTo>
                  <a:pt x="3774711" y="0"/>
                </a:lnTo>
                <a:cubicBezTo>
                  <a:pt x="3864382" y="0"/>
                  <a:pt x="3937074" y="72692"/>
                  <a:pt x="3937074" y="162363"/>
                </a:cubicBezTo>
                <a:lnTo>
                  <a:pt x="3937074" y="811797"/>
                </a:lnTo>
                <a:cubicBezTo>
                  <a:pt x="3937074" y="901468"/>
                  <a:pt x="3864382" y="974160"/>
                  <a:pt x="3774711" y="974160"/>
                </a:cubicBezTo>
                <a:lnTo>
                  <a:pt x="162363" y="974160"/>
                </a:lnTo>
                <a:cubicBezTo>
                  <a:pt x="72692" y="974160"/>
                  <a:pt x="0" y="901468"/>
                  <a:pt x="0" y="811797"/>
                </a:cubicBezTo>
                <a:lnTo>
                  <a:pt x="0" y="162363"/>
                </a:lnTo>
                <a:close/>
              </a:path>
            </a:pathLst>
          </a:custGeom>
          <a:scene3d>
            <a:camera prst="orthographicFront"/>
            <a:lightRig rig="flat" dir="t"/>
          </a:scene3d>
          <a:sp3d prstMaterial="dkEdge">
            <a:bevelT w="8200" h="38100"/>
          </a:sp3d>
        </p:spPr>
        <p:style>
          <a:lnRef idx="0">
            <a:schemeClr val="lt2">
              <a:hueOff val="0"/>
              <a:satOff val="0"/>
              <a:lumOff val="0"/>
              <a:alphaOff val="0"/>
            </a:schemeClr>
          </a:lnRef>
          <a:fillRef idx="2">
            <a:schemeClr val="dk2">
              <a:hueOff val="0"/>
              <a:satOff val="0"/>
              <a:lumOff val="0"/>
              <a:alphaOff val="0"/>
            </a:schemeClr>
          </a:fillRef>
          <a:effectRef idx="1">
            <a:schemeClr val="dk2">
              <a:hueOff val="0"/>
              <a:satOff val="0"/>
              <a:lumOff val="0"/>
              <a:alphaOff val="0"/>
            </a:schemeClr>
          </a:effectRef>
          <a:fontRef idx="minor">
            <a:schemeClr val="dk1"/>
          </a:fontRef>
        </p:style>
        <p:txBody>
          <a:bodyPr spcFirstLastPara="0" vert="horz" wrap="square" lIns="196367" tIns="47555" rIns="196367" bIns="47555" numCol="1" spcCol="1270" anchor="ctr" anchorCtr="0">
            <a:noAutofit/>
          </a:bodyPr>
          <a:lstStyle/>
          <a:p>
            <a:pPr lvl="0" algn="l" defTabSz="1466850">
              <a:lnSpc>
                <a:spcPct val="90000"/>
              </a:lnSpc>
              <a:spcBef>
                <a:spcPct val="0"/>
              </a:spcBef>
              <a:spcAft>
                <a:spcPct val="35000"/>
              </a:spcAft>
            </a:pPr>
            <a:r>
              <a:rPr lang="en-US" sz="3300" kern="1200" dirty="0">
                <a:solidFill>
                  <a:srgbClr val="292929"/>
                </a:solidFill>
                <a:ea typeface="Calibri" panose="020F0502020204030204" pitchFamily="34" charset="0"/>
                <a:cs typeface="Times New Roman" panose="02020603050405020304" pitchFamily="18" charset="0"/>
              </a:rPr>
              <a:t>Easily navigated</a:t>
            </a:r>
            <a:endParaRPr lang="bg-BG" sz="3300" kern="1200" dirty="0"/>
          </a:p>
        </p:txBody>
      </p:sp>
      <p:sp>
        <p:nvSpPr>
          <p:cNvPr id="13" name="Rectangle 12"/>
          <p:cNvSpPr/>
          <p:nvPr/>
        </p:nvSpPr>
        <p:spPr>
          <a:xfrm>
            <a:off x="6277969" y="2722026"/>
            <a:ext cx="5650173" cy="831600"/>
          </a:xfrm>
          <a:prstGeom prst="rect">
            <a:avLst/>
          </a:prstGeom>
        </p:spPr>
        <p:style>
          <a:lnRef idx="1">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4" name="Freeform 13"/>
          <p:cNvSpPr/>
          <p:nvPr/>
        </p:nvSpPr>
        <p:spPr>
          <a:xfrm>
            <a:off x="6560477" y="2234946"/>
            <a:ext cx="3955121" cy="974160"/>
          </a:xfrm>
          <a:custGeom>
            <a:avLst/>
            <a:gdLst>
              <a:gd name="connsiteX0" fmla="*/ 0 w 3955121"/>
              <a:gd name="connsiteY0" fmla="*/ 162363 h 974160"/>
              <a:gd name="connsiteX1" fmla="*/ 162363 w 3955121"/>
              <a:gd name="connsiteY1" fmla="*/ 0 h 974160"/>
              <a:gd name="connsiteX2" fmla="*/ 3792758 w 3955121"/>
              <a:gd name="connsiteY2" fmla="*/ 0 h 974160"/>
              <a:gd name="connsiteX3" fmla="*/ 3955121 w 3955121"/>
              <a:gd name="connsiteY3" fmla="*/ 162363 h 974160"/>
              <a:gd name="connsiteX4" fmla="*/ 3955121 w 3955121"/>
              <a:gd name="connsiteY4" fmla="*/ 811797 h 974160"/>
              <a:gd name="connsiteX5" fmla="*/ 3792758 w 3955121"/>
              <a:gd name="connsiteY5" fmla="*/ 974160 h 974160"/>
              <a:gd name="connsiteX6" fmla="*/ 162363 w 3955121"/>
              <a:gd name="connsiteY6" fmla="*/ 974160 h 974160"/>
              <a:gd name="connsiteX7" fmla="*/ 0 w 3955121"/>
              <a:gd name="connsiteY7" fmla="*/ 811797 h 974160"/>
              <a:gd name="connsiteX8" fmla="*/ 0 w 3955121"/>
              <a:gd name="connsiteY8" fmla="*/ 162363 h 974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55121" h="974160">
                <a:moveTo>
                  <a:pt x="0" y="162363"/>
                </a:moveTo>
                <a:cubicBezTo>
                  <a:pt x="0" y="72692"/>
                  <a:pt x="72692" y="0"/>
                  <a:pt x="162363" y="0"/>
                </a:cubicBezTo>
                <a:lnTo>
                  <a:pt x="3792758" y="0"/>
                </a:lnTo>
                <a:cubicBezTo>
                  <a:pt x="3882429" y="0"/>
                  <a:pt x="3955121" y="72692"/>
                  <a:pt x="3955121" y="162363"/>
                </a:cubicBezTo>
                <a:lnTo>
                  <a:pt x="3955121" y="811797"/>
                </a:lnTo>
                <a:cubicBezTo>
                  <a:pt x="3955121" y="901468"/>
                  <a:pt x="3882429" y="974160"/>
                  <a:pt x="3792758" y="974160"/>
                </a:cubicBezTo>
                <a:lnTo>
                  <a:pt x="162363" y="974160"/>
                </a:lnTo>
                <a:cubicBezTo>
                  <a:pt x="72692" y="974160"/>
                  <a:pt x="0" y="901468"/>
                  <a:pt x="0" y="811797"/>
                </a:cubicBezTo>
                <a:lnTo>
                  <a:pt x="0" y="162363"/>
                </a:lnTo>
                <a:close/>
              </a:path>
            </a:pathLst>
          </a:custGeom>
          <a:scene3d>
            <a:camera prst="orthographicFront"/>
            <a:lightRig rig="flat" dir="t"/>
          </a:scene3d>
          <a:sp3d prstMaterial="dkEdge">
            <a:bevelT w="8200" h="38100"/>
          </a:sp3d>
        </p:spPr>
        <p:style>
          <a:lnRef idx="0">
            <a:schemeClr val="lt2">
              <a:hueOff val="0"/>
              <a:satOff val="0"/>
              <a:lumOff val="0"/>
              <a:alphaOff val="0"/>
            </a:schemeClr>
          </a:lnRef>
          <a:fillRef idx="2">
            <a:schemeClr val="dk2">
              <a:hueOff val="0"/>
              <a:satOff val="0"/>
              <a:lumOff val="0"/>
              <a:alphaOff val="0"/>
            </a:schemeClr>
          </a:fillRef>
          <a:effectRef idx="1">
            <a:schemeClr val="dk2">
              <a:hueOff val="0"/>
              <a:satOff val="0"/>
              <a:lumOff val="0"/>
              <a:alphaOff val="0"/>
            </a:schemeClr>
          </a:effectRef>
          <a:fontRef idx="minor">
            <a:schemeClr val="dk1"/>
          </a:fontRef>
        </p:style>
        <p:txBody>
          <a:bodyPr spcFirstLastPara="0" vert="horz" wrap="square" lIns="197049" tIns="47555" rIns="197049" bIns="47555" numCol="1" spcCol="1270" anchor="ctr" anchorCtr="0">
            <a:noAutofit/>
          </a:bodyPr>
          <a:lstStyle/>
          <a:p>
            <a:pPr lvl="0" algn="l" defTabSz="1466850">
              <a:lnSpc>
                <a:spcPct val="90000"/>
              </a:lnSpc>
              <a:spcBef>
                <a:spcPct val="0"/>
              </a:spcBef>
              <a:spcAft>
                <a:spcPct val="35000"/>
              </a:spcAft>
            </a:pPr>
            <a:r>
              <a:rPr lang="en-US" sz="3300" kern="1200" dirty="0">
                <a:latin typeface="Times New Roman" panose="02020603050405020304" pitchFamily="18" charset="0"/>
                <a:ea typeface="Calibri" panose="020F0502020204030204" pitchFamily="34" charset="0"/>
                <a:cs typeface="Times New Roman" panose="02020603050405020304" pitchFamily="18" charset="0"/>
              </a:rPr>
              <a:t>Performance</a:t>
            </a:r>
            <a:endParaRPr lang="bg-BG" sz="3300" kern="1200" dirty="0"/>
          </a:p>
        </p:txBody>
      </p:sp>
      <p:sp>
        <p:nvSpPr>
          <p:cNvPr id="15" name="Rectangle 14"/>
          <p:cNvSpPr/>
          <p:nvPr/>
        </p:nvSpPr>
        <p:spPr>
          <a:xfrm>
            <a:off x="6277969" y="4218907"/>
            <a:ext cx="5650173" cy="831600"/>
          </a:xfrm>
          <a:prstGeom prst="rect">
            <a:avLst/>
          </a:prstGeom>
        </p:spPr>
        <p:style>
          <a:lnRef idx="1">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6" name="Freeform 15"/>
          <p:cNvSpPr/>
          <p:nvPr/>
        </p:nvSpPr>
        <p:spPr>
          <a:xfrm>
            <a:off x="6560477" y="3731826"/>
            <a:ext cx="3955121" cy="974160"/>
          </a:xfrm>
          <a:custGeom>
            <a:avLst/>
            <a:gdLst>
              <a:gd name="connsiteX0" fmla="*/ 0 w 3955121"/>
              <a:gd name="connsiteY0" fmla="*/ 162363 h 974160"/>
              <a:gd name="connsiteX1" fmla="*/ 162363 w 3955121"/>
              <a:gd name="connsiteY1" fmla="*/ 0 h 974160"/>
              <a:gd name="connsiteX2" fmla="*/ 3792758 w 3955121"/>
              <a:gd name="connsiteY2" fmla="*/ 0 h 974160"/>
              <a:gd name="connsiteX3" fmla="*/ 3955121 w 3955121"/>
              <a:gd name="connsiteY3" fmla="*/ 162363 h 974160"/>
              <a:gd name="connsiteX4" fmla="*/ 3955121 w 3955121"/>
              <a:gd name="connsiteY4" fmla="*/ 811797 h 974160"/>
              <a:gd name="connsiteX5" fmla="*/ 3792758 w 3955121"/>
              <a:gd name="connsiteY5" fmla="*/ 974160 h 974160"/>
              <a:gd name="connsiteX6" fmla="*/ 162363 w 3955121"/>
              <a:gd name="connsiteY6" fmla="*/ 974160 h 974160"/>
              <a:gd name="connsiteX7" fmla="*/ 0 w 3955121"/>
              <a:gd name="connsiteY7" fmla="*/ 811797 h 974160"/>
              <a:gd name="connsiteX8" fmla="*/ 0 w 3955121"/>
              <a:gd name="connsiteY8" fmla="*/ 162363 h 974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55121" h="974160">
                <a:moveTo>
                  <a:pt x="0" y="162363"/>
                </a:moveTo>
                <a:cubicBezTo>
                  <a:pt x="0" y="72692"/>
                  <a:pt x="72692" y="0"/>
                  <a:pt x="162363" y="0"/>
                </a:cubicBezTo>
                <a:lnTo>
                  <a:pt x="3792758" y="0"/>
                </a:lnTo>
                <a:cubicBezTo>
                  <a:pt x="3882429" y="0"/>
                  <a:pt x="3955121" y="72692"/>
                  <a:pt x="3955121" y="162363"/>
                </a:cubicBezTo>
                <a:lnTo>
                  <a:pt x="3955121" y="811797"/>
                </a:lnTo>
                <a:cubicBezTo>
                  <a:pt x="3955121" y="901468"/>
                  <a:pt x="3882429" y="974160"/>
                  <a:pt x="3792758" y="974160"/>
                </a:cubicBezTo>
                <a:lnTo>
                  <a:pt x="162363" y="974160"/>
                </a:lnTo>
                <a:cubicBezTo>
                  <a:pt x="72692" y="974160"/>
                  <a:pt x="0" y="901468"/>
                  <a:pt x="0" y="811797"/>
                </a:cubicBezTo>
                <a:lnTo>
                  <a:pt x="0" y="162363"/>
                </a:lnTo>
                <a:close/>
              </a:path>
            </a:pathLst>
          </a:custGeom>
          <a:scene3d>
            <a:camera prst="orthographicFront"/>
            <a:lightRig rig="flat" dir="t"/>
          </a:scene3d>
          <a:sp3d prstMaterial="dkEdge">
            <a:bevelT w="8200" h="38100"/>
          </a:sp3d>
        </p:spPr>
        <p:style>
          <a:lnRef idx="0">
            <a:schemeClr val="lt2">
              <a:hueOff val="0"/>
              <a:satOff val="0"/>
              <a:lumOff val="0"/>
              <a:alphaOff val="0"/>
            </a:schemeClr>
          </a:lnRef>
          <a:fillRef idx="2">
            <a:schemeClr val="dk2">
              <a:hueOff val="0"/>
              <a:satOff val="0"/>
              <a:lumOff val="0"/>
              <a:alphaOff val="0"/>
            </a:schemeClr>
          </a:fillRef>
          <a:effectRef idx="1">
            <a:schemeClr val="dk2">
              <a:hueOff val="0"/>
              <a:satOff val="0"/>
              <a:lumOff val="0"/>
              <a:alphaOff val="0"/>
            </a:schemeClr>
          </a:effectRef>
          <a:fontRef idx="minor">
            <a:schemeClr val="dk1"/>
          </a:fontRef>
        </p:style>
        <p:txBody>
          <a:bodyPr spcFirstLastPara="0" vert="horz" wrap="square" lIns="197049" tIns="47555" rIns="197049" bIns="47555" numCol="1" spcCol="1270" anchor="ctr" anchorCtr="0">
            <a:noAutofit/>
          </a:bodyPr>
          <a:lstStyle/>
          <a:p>
            <a:pPr lvl="0" algn="l" defTabSz="1466850">
              <a:lnSpc>
                <a:spcPct val="90000"/>
              </a:lnSpc>
              <a:spcBef>
                <a:spcPct val="0"/>
              </a:spcBef>
              <a:spcAft>
                <a:spcPct val="35000"/>
              </a:spcAft>
            </a:pPr>
            <a:r>
              <a:rPr lang="en-US" sz="3300" kern="1200" dirty="0">
                <a:latin typeface="Times New Roman" panose="02020603050405020304" pitchFamily="18" charset="0"/>
                <a:ea typeface="Calibri" panose="020F0502020204030204" pitchFamily="34" charset="0"/>
                <a:cs typeface="Times New Roman" panose="02020603050405020304" pitchFamily="18" charset="0"/>
              </a:rPr>
              <a:t>Quick loading</a:t>
            </a:r>
            <a:endParaRPr lang="bg-BG" sz="3300" kern="1200" dirty="0"/>
          </a:p>
        </p:txBody>
      </p:sp>
      <p:sp>
        <p:nvSpPr>
          <p:cNvPr id="17" name="Rectangle 16"/>
          <p:cNvSpPr/>
          <p:nvPr/>
        </p:nvSpPr>
        <p:spPr>
          <a:xfrm>
            <a:off x="6277969" y="5715787"/>
            <a:ext cx="5650173" cy="831600"/>
          </a:xfrm>
          <a:prstGeom prst="rect">
            <a:avLst/>
          </a:prstGeom>
        </p:spPr>
        <p:style>
          <a:lnRef idx="1">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8" name="Freeform 17"/>
          <p:cNvSpPr/>
          <p:nvPr/>
        </p:nvSpPr>
        <p:spPr>
          <a:xfrm>
            <a:off x="6560477" y="5228707"/>
            <a:ext cx="3955121" cy="974160"/>
          </a:xfrm>
          <a:custGeom>
            <a:avLst/>
            <a:gdLst>
              <a:gd name="connsiteX0" fmla="*/ 0 w 3955121"/>
              <a:gd name="connsiteY0" fmla="*/ 162363 h 974160"/>
              <a:gd name="connsiteX1" fmla="*/ 162363 w 3955121"/>
              <a:gd name="connsiteY1" fmla="*/ 0 h 974160"/>
              <a:gd name="connsiteX2" fmla="*/ 3792758 w 3955121"/>
              <a:gd name="connsiteY2" fmla="*/ 0 h 974160"/>
              <a:gd name="connsiteX3" fmla="*/ 3955121 w 3955121"/>
              <a:gd name="connsiteY3" fmla="*/ 162363 h 974160"/>
              <a:gd name="connsiteX4" fmla="*/ 3955121 w 3955121"/>
              <a:gd name="connsiteY4" fmla="*/ 811797 h 974160"/>
              <a:gd name="connsiteX5" fmla="*/ 3792758 w 3955121"/>
              <a:gd name="connsiteY5" fmla="*/ 974160 h 974160"/>
              <a:gd name="connsiteX6" fmla="*/ 162363 w 3955121"/>
              <a:gd name="connsiteY6" fmla="*/ 974160 h 974160"/>
              <a:gd name="connsiteX7" fmla="*/ 0 w 3955121"/>
              <a:gd name="connsiteY7" fmla="*/ 811797 h 974160"/>
              <a:gd name="connsiteX8" fmla="*/ 0 w 3955121"/>
              <a:gd name="connsiteY8" fmla="*/ 162363 h 974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55121" h="974160">
                <a:moveTo>
                  <a:pt x="0" y="162363"/>
                </a:moveTo>
                <a:cubicBezTo>
                  <a:pt x="0" y="72692"/>
                  <a:pt x="72692" y="0"/>
                  <a:pt x="162363" y="0"/>
                </a:cubicBezTo>
                <a:lnTo>
                  <a:pt x="3792758" y="0"/>
                </a:lnTo>
                <a:cubicBezTo>
                  <a:pt x="3882429" y="0"/>
                  <a:pt x="3955121" y="72692"/>
                  <a:pt x="3955121" y="162363"/>
                </a:cubicBezTo>
                <a:lnTo>
                  <a:pt x="3955121" y="811797"/>
                </a:lnTo>
                <a:cubicBezTo>
                  <a:pt x="3955121" y="901468"/>
                  <a:pt x="3882429" y="974160"/>
                  <a:pt x="3792758" y="974160"/>
                </a:cubicBezTo>
                <a:lnTo>
                  <a:pt x="162363" y="974160"/>
                </a:lnTo>
                <a:cubicBezTo>
                  <a:pt x="72692" y="974160"/>
                  <a:pt x="0" y="901468"/>
                  <a:pt x="0" y="811797"/>
                </a:cubicBezTo>
                <a:lnTo>
                  <a:pt x="0" y="162363"/>
                </a:lnTo>
                <a:close/>
              </a:path>
            </a:pathLst>
          </a:custGeom>
          <a:scene3d>
            <a:camera prst="orthographicFront"/>
            <a:lightRig rig="flat" dir="t"/>
          </a:scene3d>
          <a:sp3d prstMaterial="dkEdge">
            <a:bevelT w="8200" h="38100"/>
          </a:sp3d>
        </p:spPr>
        <p:style>
          <a:lnRef idx="0">
            <a:schemeClr val="lt2">
              <a:hueOff val="0"/>
              <a:satOff val="0"/>
              <a:lumOff val="0"/>
              <a:alphaOff val="0"/>
            </a:schemeClr>
          </a:lnRef>
          <a:fillRef idx="2">
            <a:schemeClr val="dk2">
              <a:hueOff val="0"/>
              <a:satOff val="0"/>
              <a:lumOff val="0"/>
              <a:alphaOff val="0"/>
            </a:schemeClr>
          </a:fillRef>
          <a:effectRef idx="1">
            <a:schemeClr val="dk2">
              <a:hueOff val="0"/>
              <a:satOff val="0"/>
              <a:lumOff val="0"/>
              <a:alphaOff val="0"/>
            </a:schemeClr>
          </a:effectRef>
          <a:fontRef idx="minor">
            <a:schemeClr val="dk1"/>
          </a:fontRef>
        </p:style>
        <p:txBody>
          <a:bodyPr spcFirstLastPara="0" vert="horz" wrap="square" lIns="197049" tIns="47555" rIns="197049" bIns="47555" numCol="1" spcCol="1270" anchor="ctr" anchorCtr="0">
            <a:noAutofit/>
          </a:bodyPr>
          <a:lstStyle/>
          <a:p>
            <a:pPr lvl="0" algn="l" defTabSz="1466850">
              <a:lnSpc>
                <a:spcPct val="90000"/>
              </a:lnSpc>
              <a:spcBef>
                <a:spcPct val="0"/>
              </a:spcBef>
              <a:spcAft>
                <a:spcPct val="35000"/>
              </a:spcAft>
            </a:pPr>
            <a:r>
              <a:rPr lang="en-US" sz="3300" kern="1200" dirty="0">
                <a:solidFill>
                  <a:srgbClr val="292929"/>
                </a:solidFill>
                <a:ea typeface="Calibri" panose="020F0502020204030204" pitchFamily="34" charset="0"/>
                <a:cs typeface="Times New Roman" panose="02020603050405020304" pitchFamily="18" charset="0"/>
              </a:rPr>
              <a:t>Simple to update</a:t>
            </a:r>
            <a:endParaRPr lang="bg-BG" sz="3300" kern="1200" dirty="0"/>
          </a:p>
        </p:txBody>
      </p:sp>
    </p:spTree>
    <p:extLst>
      <p:ext uri="{BB962C8B-B14F-4D97-AF65-F5344CB8AC3E}">
        <p14:creationId xmlns:p14="http://schemas.microsoft.com/office/powerpoint/2010/main" val="1252510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1+#ppt_w/2"/>
                                          </p:val>
                                        </p:tav>
                                        <p:tav tm="100000">
                                          <p:val>
                                            <p:strVal val="#ppt_x"/>
                                          </p:val>
                                        </p:tav>
                                      </p:tavLst>
                                    </p:anim>
                                    <p:anim calcmode="lin" valueType="num">
                                      <p:cBhvr additive="base">
                                        <p:cTn id="12"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0-#ppt_w/2"/>
                                          </p:val>
                                        </p:tav>
                                        <p:tav tm="100000">
                                          <p:val>
                                            <p:strVal val="#ppt_x"/>
                                          </p:val>
                                        </p:tav>
                                      </p:tavLst>
                                    </p:anim>
                                    <p:anim calcmode="lin" valueType="num">
                                      <p:cBhvr additive="base">
                                        <p:cTn id="18" dur="500" fill="hold"/>
                                        <p:tgtEl>
                                          <p:spTgt spid="9"/>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1+#ppt_w/2"/>
                                          </p:val>
                                        </p:tav>
                                        <p:tav tm="100000">
                                          <p:val>
                                            <p:strVal val="#ppt_x"/>
                                          </p:val>
                                        </p:tav>
                                      </p:tavLst>
                                    </p:anim>
                                    <p:anim calcmode="lin" valueType="num">
                                      <p:cBhvr additive="base">
                                        <p:cTn id="22"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0-#ppt_w/2"/>
                                          </p:val>
                                        </p:tav>
                                        <p:tav tm="100000">
                                          <p:val>
                                            <p:strVal val="#ppt_x"/>
                                          </p:val>
                                        </p:tav>
                                      </p:tavLst>
                                    </p:anim>
                                    <p:anim calcmode="lin" valueType="num">
                                      <p:cBhvr additive="base">
                                        <p:cTn id="28" dur="500" fill="hold"/>
                                        <p:tgtEl>
                                          <p:spTgt spid="11"/>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1+#ppt_w/2"/>
                                          </p:val>
                                        </p:tav>
                                        <p:tav tm="100000">
                                          <p:val>
                                            <p:strVal val="#ppt_x"/>
                                          </p:val>
                                        </p:tav>
                                      </p:tavLst>
                                    </p:anim>
                                    <p:anim calcmode="lin" valueType="num">
                                      <p:cBhvr additive="base">
                                        <p:cTn id="32"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1+#ppt_w/2"/>
                                          </p:val>
                                        </p:tav>
                                        <p:tav tm="100000">
                                          <p:val>
                                            <p:strVal val="#ppt_x"/>
                                          </p:val>
                                        </p:tav>
                                      </p:tavLst>
                                    </p:anim>
                                    <p:anim calcmode="lin" valueType="num">
                                      <p:cBhvr additive="base">
                                        <p:cTn id="38" dur="500" fill="hold"/>
                                        <p:tgtEl>
                                          <p:spTgt spid="14"/>
                                        </p:tgtEl>
                                        <p:attrNameLst>
                                          <p:attrName>ppt_y</p:attrName>
                                        </p:attrNameLst>
                                      </p:cBhvr>
                                      <p:tavLst>
                                        <p:tav tm="0">
                                          <p:val>
                                            <p:strVal val="#ppt_y"/>
                                          </p:val>
                                        </p:tav>
                                        <p:tav tm="100000">
                                          <p:val>
                                            <p:strVal val="#ppt_y"/>
                                          </p:val>
                                        </p:tav>
                                      </p:tavLst>
                                    </p:anim>
                                  </p:childTnLst>
                                </p:cTn>
                              </p:par>
                              <p:par>
                                <p:cTn id="39" presetID="2" presetClass="entr" presetSubtype="8" fill="hold" nodeType="withEffect">
                                  <p:stCondLst>
                                    <p:cond delay="0"/>
                                  </p:stCondLst>
                                  <p:childTnLst>
                                    <p:set>
                                      <p:cBhvr>
                                        <p:cTn id="40" dur="1" fill="hold">
                                          <p:stCondLst>
                                            <p:cond delay="0"/>
                                          </p:stCondLst>
                                        </p:cTn>
                                        <p:tgtEl>
                                          <p:spTgt spid="13"/>
                                        </p:tgtEl>
                                        <p:attrNameLst>
                                          <p:attrName>style.visibility</p:attrName>
                                        </p:attrNameLst>
                                      </p:cBhvr>
                                      <p:to>
                                        <p:strVal val="visible"/>
                                      </p:to>
                                    </p:set>
                                    <p:anim calcmode="lin" valueType="num">
                                      <p:cBhvr additive="base">
                                        <p:cTn id="41" dur="500" fill="hold"/>
                                        <p:tgtEl>
                                          <p:spTgt spid="13"/>
                                        </p:tgtEl>
                                        <p:attrNameLst>
                                          <p:attrName>ppt_x</p:attrName>
                                        </p:attrNameLst>
                                      </p:cBhvr>
                                      <p:tavLst>
                                        <p:tav tm="0">
                                          <p:val>
                                            <p:strVal val="0-#ppt_w/2"/>
                                          </p:val>
                                        </p:tav>
                                        <p:tav tm="100000">
                                          <p:val>
                                            <p:strVal val="#ppt_x"/>
                                          </p:val>
                                        </p:tav>
                                      </p:tavLst>
                                    </p:anim>
                                    <p:anim calcmode="lin" valueType="num">
                                      <p:cBhvr additive="base">
                                        <p:cTn id="42"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2"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 calcmode="lin" valueType="num">
                                      <p:cBhvr additive="base">
                                        <p:cTn id="47" dur="500" fill="hold"/>
                                        <p:tgtEl>
                                          <p:spTgt spid="16"/>
                                        </p:tgtEl>
                                        <p:attrNameLst>
                                          <p:attrName>ppt_x</p:attrName>
                                        </p:attrNameLst>
                                      </p:cBhvr>
                                      <p:tavLst>
                                        <p:tav tm="0">
                                          <p:val>
                                            <p:strVal val="1+#ppt_w/2"/>
                                          </p:val>
                                        </p:tav>
                                        <p:tav tm="100000">
                                          <p:val>
                                            <p:strVal val="#ppt_x"/>
                                          </p:val>
                                        </p:tav>
                                      </p:tavLst>
                                    </p:anim>
                                    <p:anim calcmode="lin" valueType="num">
                                      <p:cBhvr additive="base">
                                        <p:cTn id="48" dur="500" fill="hold"/>
                                        <p:tgtEl>
                                          <p:spTgt spid="16"/>
                                        </p:tgtEl>
                                        <p:attrNameLst>
                                          <p:attrName>ppt_y</p:attrName>
                                        </p:attrNameLst>
                                      </p:cBhvr>
                                      <p:tavLst>
                                        <p:tav tm="0">
                                          <p:val>
                                            <p:strVal val="#ppt_y"/>
                                          </p:val>
                                        </p:tav>
                                        <p:tav tm="100000">
                                          <p:val>
                                            <p:strVal val="#ppt_y"/>
                                          </p:val>
                                        </p:tav>
                                      </p:tavLst>
                                    </p:anim>
                                  </p:childTnLst>
                                </p:cTn>
                              </p:par>
                              <p:par>
                                <p:cTn id="49" presetID="2" presetClass="entr" presetSubtype="8" fill="hold" nodeType="withEffect">
                                  <p:stCondLst>
                                    <p:cond delay="0"/>
                                  </p:stCondLst>
                                  <p:childTnLst>
                                    <p:set>
                                      <p:cBhvr>
                                        <p:cTn id="50" dur="1" fill="hold">
                                          <p:stCondLst>
                                            <p:cond delay="0"/>
                                          </p:stCondLst>
                                        </p:cTn>
                                        <p:tgtEl>
                                          <p:spTgt spid="15"/>
                                        </p:tgtEl>
                                        <p:attrNameLst>
                                          <p:attrName>style.visibility</p:attrName>
                                        </p:attrNameLst>
                                      </p:cBhvr>
                                      <p:to>
                                        <p:strVal val="visible"/>
                                      </p:to>
                                    </p:set>
                                    <p:anim calcmode="lin" valueType="num">
                                      <p:cBhvr additive="base">
                                        <p:cTn id="51" dur="500" fill="hold"/>
                                        <p:tgtEl>
                                          <p:spTgt spid="15"/>
                                        </p:tgtEl>
                                        <p:attrNameLst>
                                          <p:attrName>ppt_x</p:attrName>
                                        </p:attrNameLst>
                                      </p:cBhvr>
                                      <p:tavLst>
                                        <p:tav tm="0">
                                          <p:val>
                                            <p:strVal val="0-#ppt_w/2"/>
                                          </p:val>
                                        </p:tav>
                                        <p:tav tm="100000">
                                          <p:val>
                                            <p:strVal val="#ppt_x"/>
                                          </p:val>
                                        </p:tav>
                                      </p:tavLst>
                                    </p:anim>
                                    <p:anim calcmode="lin" valueType="num">
                                      <p:cBhvr additive="base">
                                        <p:cTn id="52"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2" fill="hold" grpId="0" nodeType="clickEffect">
                                  <p:stCondLst>
                                    <p:cond delay="0"/>
                                  </p:stCondLst>
                                  <p:childTnLst>
                                    <p:set>
                                      <p:cBhvr>
                                        <p:cTn id="56" dur="1" fill="hold">
                                          <p:stCondLst>
                                            <p:cond delay="0"/>
                                          </p:stCondLst>
                                        </p:cTn>
                                        <p:tgtEl>
                                          <p:spTgt spid="18"/>
                                        </p:tgtEl>
                                        <p:attrNameLst>
                                          <p:attrName>style.visibility</p:attrName>
                                        </p:attrNameLst>
                                      </p:cBhvr>
                                      <p:to>
                                        <p:strVal val="visible"/>
                                      </p:to>
                                    </p:set>
                                    <p:anim calcmode="lin" valueType="num">
                                      <p:cBhvr additive="base">
                                        <p:cTn id="57" dur="500" fill="hold"/>
                                        <p:tgtEl>
                                          <p:spTgt spid="18"/>
                                        </p:tgtEl>
                                        <p:attrNameLst>
                                          <p:attrName>ppt_x</p:attrName>
                                        </p:attrNameLst>
                                      </p:cBhvr>
                                      <p:tavLst>
                                        <p:tav tm="0">
                                          <p:val>
                                            <p:strVal val="1+#ppt_w/2"/>
                                          </p:val>
                                        </p:tav>
                                        <p:tav tm="100000">
                                          <p:val>
                                            <p:strVal val="#ppt_x"/>
                                          </p:val>
                                        </p:tav>
                                      </p:tavLst>
                                    </p:anim>
                                    <p:anim calcmode="lin" valueType="num">
                                      <p:cBhvr additive="base">
                                        <p:cTn id="58" dur="500" fill="hold"/>
                                        <p:tgtEl>
                                          <p:spTgt spid="18"/>
                                        </p:tgtEl>
                                        <p:attrNameLst>
                                          <p:attrName>ppt_y</p:attrName>
                                        </p:attrNameLst>
                                      </p:cBhvr>
                                      <p:tavLst>
                                        <p:tav tm="0">
                                          <p:val>
                                            <p:strVal val="#ppt_y"/>
                                          </p:val>
                                        </p:tav>
                                        <p:tav tm="100000">
                                          <p:val>
                                            <p:strVal val="#ppt_y"/>
                                          </p:val>
                                        </p:tav>
                                      </p:tavLst>
                                    </p:anim>
                                  </p:childTnLst>
                                </p:cTn>
                              </p:par>
                              <p:par>
                                <p:cTn id="59" presetID="2" presetClass="entr" presetSubtype="8" fill="hold" nodeType="withEffect">
                                  <p:stCondLst>
                                    <p:cond delay="0"/>
                                  </p:stCondLst>
                                  <p:childTnLst>
                                    <p:set>
                                      <p:cBhvr>
                                        <p:cTn id="60" dur="1" fill="hold">
                                          <p:stCondLst>
                                            <p:cond delay="0"/>
                                          </p:stCondLst>
                                        </p:cTn>
                                        <p:tgtEl>
                                          <p:spTgt spid="17"/>
                                        </p:tgtEl>
                                        <p:attrNameLst>
                                          <p:attrName>style.visibility</p:attrName>
                                        </p:attrNameLst>
                                      </p:cBhvr>
                                      <p:to>
                                        <p:strVal val="visible"/>
                                      </p:to>
                                    </p:set>
                                    <p:anim calcmode="lin" valueType="num">
                                      <p:cBhvr additive="base">
                                        <p:cTn id="61" dur="500" fill="hold"/>
                                        <p:tgtEl>
                                          <p:spTgt spid="17"/>
                                        </p:tgtEl>
                                        <p:attrNameLst>
                                          <p:attrName>ppt_x</p:attrName>
                                        </p:attrNameLst>
                                      </p:cBhvr>
                                      <p:tavLst>
                                        <p:tav tm="0">
                                          <p:val>
                                            <p:strVal val="0-#ppt_w/2"/>
                                          </p:val>
                                        </p:tav>
                                        <p:tav tm="100000">
                                          <p:val>
                                            <p:strVal val="#ppt_x"/>
                                          </p:val>
                                        </p:tav>
                                      </p:tavLst>
                                    </p:anim>
                                    <p:anim calcmode="lin" valueType="num">
                                      <p:cBhvr additive="base">
                                        <p:cTn id="62"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P spid="14" grpId="0" animBg="1"/>
      <p:bldP spid="16" grpId="0" animBg="1"/>
      <p:bldP spid="1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u="sng" dirty="0">
                <a:ea typeface="Calibri" panose="020F0502020204030204" pitchFamily="34" charset="0"/>
                <a:cs typeface="Times New Roman" panose="02020603050405020304" pitchFamily="18" charset="0"/>
              </a:rPr>
              <a:t>Tools</a:t>
            </a:r>
            <a:endParaRPr lang="bg-BG" dirty="0"/>
          </a:p>
        </p:txBody>
      </p:sp>
      <p:pic>
        <p:nvPicPr>
          <p:cNvPr id="3" name="Picture 5"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9753" y="2201946"/>
            <a:ext cx="3195643" cy="22971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ounded Rectangle 3"/>
          <p:cNvSpPr/>
          <p:nvPr/>
        </p:nvSpPr>
        <p:spPr>
          <a:xfrm>
            <a:off x="5117910" y="2456597"/>
            <a:ext cx="6141493" cy="1787857"/>
          </a:xfrm>
          <a:prstGeom prst="roundRect">
            <a:avLst/>
          </a:prstGeom>
          <a:solidFill>
            <a:srgbClr val="FEFE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800"/>
              </a:spcAft>
              <a:defRPr/>
            </a:pPr>
            <a:r>
              <a:rPr lang="en-US" altLang="en-US" dirty="0">
                <a:solidFill>
                  <a:srgbClr val="3E1C5D"/>
                </a:solidFill>
                <a:ea typeface="Calibri" panose="020F0502020204030204" pitchFamily="34" charset="0"/>
                <a:cs typeface="Times New Roman" panose="02020603050405020304" pitchFamily="18" charset="0"/>
              </a:rPr>
              <a:t>This system must be written in the PHP programming language with a MySQL database for back-end storage. The startup library should be widely used in the development of the system's front interface.</a:t>
            </a:r>
            <a:endParaRPr lang="en-GB" altLang="en-US" dirty="0">
              <a:solidFill>
                <a:srgbClr val="3E1C5D"/>
              </a:solidFill>
              <a:ea typeface="Calibri" panose="020F0502020204030204" pitchFamily="34" charset="0"/>
              <a:cs typeface="Times New Roman" panose="02020603050405020304" pitchFamily="18" charset="0"/>
            </a:endParaRPr>
          </a:p>
        </p:txBody>
      </p:sp>
      <p:sp>
        <p:nvSpPr>
          <p:cNvPr id="8" name="Freeform 7"/>
          <p:cNvSpPr/>
          <p:nvPr/>
        </p:nvSpPr>
        <p:spPr>
          <a:xfrm>
            <a:off x="2167174" y="4734580"/>
            <a:ext cx="1934765" cy="773906"/>
          </a:xfrm>
          <a:custGeom>
            <a:avLst/>
            <a:gdLst>
              <a:gd name="connsiteX0" fmla="*/ 0 w 1934765"/>
              <a:gd name="connsiteY0" fmla="*/ 0 h 773906"/>
              <a:gd name="connsiteX1" fmla="*/ 1547812 w 1934765"/>
              <a:gd name="connsiteY1" fmla="*/ 0 h 773906"/>
              <a:gd name="connsiteX2" fmla="*/ 1934765 w 1934765"/>
              <a:gd name="connsiteY2" fmla="*/ 386953 h 773906"/>
              <a:gd name="connsiteX3" fmla="*/ 1547812 w 1934765"/>
              <a:gd name="connsiteY3" fmla="*/ 773906 h 773906"/>
              <a:gd name="connsiteX4" fmla="*/ 0 w 1934765"/>
              <a:gd name="connsiteY4" fmla="*/ 773906 h 773906"/>
              <a:gd name="connsiteX5" fmla="*/ 0 w 1934765"/>
              <a:gd name="connsiteY5" fmla="*/ 0 h 773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4765" h="773906">
                <a:moveTo>
                  <a:pt x="0" y="0"/>
                </a:moveTo>
                <a:lnTo>
                  <a:pt x="1547812" y="0"/>
                </a:lnTo>
                <a:lnTo>
                  <a:pt x="1934765" y="386953"/>
                </a:lnTo>
                <a:lnTo>
                  <a:pt x="1547812" y="773906"/>
                </a:lnTo>
                <a:lnTo>
                  <a:pt x="0" y="773906"/>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96012" tIns="48006" rIns="217479" bIns="48006" numCol="1" spcCol="1270" anchor="ctr" anchorCtr="0">
            <a:noAutofit/>
          </a:bodyPr>
          <a:lstStyle/>
          <a:p>
            <a:pPr lvl="0" algn="ctr" defTabSz="800100">
              <a:lnSpc>
                <a:spcPct val="90000"/>
              </a:lnSpc>
              <a:spcBef>
                <a:spcPct val="0"/>
              </a:spcBef>
              <a:spcAft>
                <a:spcPct val="35000"/>
              </a:spcAft>
            </a:pPr>
            <a:r>
              <a:rPr lang="en-US" altLang="en-US" sz="1800" kern="1200" dirty="0">
                <a:ea typeface="Calibri" panose="020F0502020204030204" pitchFamily="34" charset="0"/>
                <a:cs typeface="Times New Roman" panose="02020603050405020304" pitchFamily="18" charset="0"/>
              </a:rPr>
              <a:t>HTML</a:t>
            </a:r>
            <a:endParaRPr lang="bg-BG" sz="1800" kern="1200" dirty="0"/>
          </a:p>
        </p:txBody>
      </p:sp>
      <p:sp>
        <p:nvSpPr>
          <p:cNvPr id="9" name="Freeform 8"/>
          <p:cNvSpPr/>
          <p:nvPr/>
        </p:nvSpPr>
        <p:spPr>
          <a:xfrm>
            <a:off x="3714986" y="4734580"/>
            <a:ext cx="1934765" cy="773906"/>
          </a:xfrm>
          <a:custGeom>
            <a:avLst/>
            <a:gdLst>
              <a:gd name="connsiteX0" fmla="*/ 0 w 1934765"/>
              <a:gd name="connsiteY0" fmla="*/ 0 h 773906"/>
              <a:gd name="connsiteX1" fmla="*/ 1547812 w 1934765"/>
              <a:gd name="connsiteY1" fmla="*/ 0 h 773906"/>
              <a:gd name="connsiteX2" fmla="*/ 1934765 w 1934765"/>
              <a:gd name="connsiteY2" fmla="*/ 386953 h 773906"/>
              <a:gd name="connsiteX3" fmla="*/ 1547812 w 1934765"/>
              <a:gd name="connsiteY3" fmla="*/ 773906 h 773906"/>
              <a:gd name="connsiteX4" fmla="*/ 0 w 1934765"/>
              <a:gd name="connsiteY4" fmla="*/ 773906 h 773906"/>
              <a:gd name="connsiteX5" fmla="*/ 386953 w 1934765"/>
              <a:gd name="connsiteY5" fmla="*/ 386953 h 773906"/>
              <a:gd name="connsiteX6" fmla="*/ 0 w 1934765"/>
              <a:gd name="connsiteY6" fmla="*/ 0 h 773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765" h="773906">
                <a:moveTo>
                  <a:pt x="0" y="0"/>
                </a:moveTo>
                <a:lnTo>
                  <a:pt x="1547812" y="0"/>
                </a:lnTo>
                <a:lnTo>
                  <a:pt x="1934765" y="386953"/>
                </a:lnTo>
                <a:lnTo>
                  <a:pt x="1547812" y="773906"/>
                </a:lnTo>
                <a:lnTo>
                  <a:pt x="0" y="773906"/>
                </a:lnTo>
                <a:lnTo>
                  <a:pt x="386953" y="386953"/>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58962" tIns="48006" rIns="410956" bIns="48006" numCol="1" spcCol="1270" anchor="ctr" anchorCtr="0">
            <a:noAutofit/>
          </a:bodyPr>
          <a:lstStyle/>
          <a:p>
            <a:pPr lvl="0" algn="ctr" defTabSz="800100">
              <a:lnSpc>
                <a:spcPct val="90000"/>
              </a:lnSpc>
              <a:spcBef>
                <a:spcPct val="0"/>
              </a:spcBef>
              <a:spcAft>
                <a:spcPct val="35000"/>
              </a:spcAft>
            </a:pPr>
            <a:r>
              <a:rPr lang="en-US" altLang="en-US" sz="1800" kern="1200" dirty="0">
                <a:cs typeface="Calibri" panose="020F0502020204030204" pitchFamily="34" charset="0"/>
              </a:rPr>
              <a:t>CSS</a:t>
            </a:r>
            <a:endParaRPr lang="bg-BG" sz="1800" kern="1200" dirty="0"/>
          </a:p>
        </p:txBody>
      </p:sp>
      <p:sp>
        <p:nvSpPr>
          <p:cNvPr id="10" name="Freeform 9"/>
          <p:cNvSpPr/>
          <p:nvPr/>
        </p:nvSpPr>
        <p:spPr>
          <a:xfrm>
            <a:off x="5262799" y="4734580"/>
            <a:ext cx="1934765" cy="773906"/>
          </a:xfrm>
          <a:custGeom>
            <a:avLst/>
            <a:gdLst>
              <a:gd name="connsiteX0" fmla="*/ 0 w 1934765"/>
              <a:gd name="connsiteY0" fmla="*/ 0 h 773906"/>
              <a:gd name="connsiteX1" fmla="*/ 1547812 w 1934765"/>
              <a:gd name="connsiteY1" fmla="*/ 0 h 773906"/>
              <a:gd name="connsiteX2" fmla="*/ 1934765 w 1934765"/>
              <a:gd name="connsiteY2" fmla="*/ 386953 h 773906"/>
              <a:gd name="connsiteX3" fmla="*/ 1547812 w 1934765"/>
              <a:gd name="connsiteY3" fmla="*/ 773906 h 773906"/>
              <a:gd name="connsiteX4" fmla="*/ 0 w 1934765"/>
              <a:gd name="connsiteY4" fmla="*/ 773906 h 773906"/>
              <a:gd name="connsiteX5" fmla="*/ 386953 w 1934765"/>
              <a:gd name="connsiteY5" fmla="*/ 386953 h 773906"/>
              <a:gd name="connsiteX6" fmla="*/ 0 w 1934765"/>
              <a:gd name="connsiteY6" fmla="*/ 0 h 773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765" h="773906">
                <a:moveTo>
                  <a:pt x="0" y="0"/>
                </a:moveTo>
                <a:lnTo>
                  <a:pt x="1547812" y="0"/>
                </a:lnTo>
                <a:lnTo>
                  <a:pt x="1934765" y="386953"/>
                </a:lnTo>
                <a:lnTo>
                  <a:pt x="1547812" y="773906"/>
                </a:lnTo>
                <a:lnTo>
                  <a:pt x="0" y="773906"/>
                </a:lnTo>
                <a:lnTo>
                  <a:pt x="386953" y="386953"/>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58962" tIns="48006" rIns="410956" bIns="48006" numCol="1" spcCol="1270" anchor="ctr" anchorCtr="0">
            <a:noAutofit/>
          </a:bodyPr>
          <a:lstStyle/>
          <a:p>
            <a:pPr lvl="0" algn="ctr" defTabSz="800100">
              <a:lnSpc>
                <a:spcPct val="90000"/>
              </a:lnSpc>
              <a:spcBef>
                <a:spcPct val="0"/>
              </a:spcBef>
              <a:spcAft>
                <a:spcPct val="35000"/>
              </a:spcAft>
            </a:pPr>
            <a:r>
              <a:rPr lang="en-US" altLang="en-US" sz="1800" kern="1200" dirty="0">
                <a:cs typeface="Calibri" panose="020F0502020204030204" pitchFamily="34" charset="0"/>
              </a:rPr>
              <a:t>JavaScript</a:t>
            </a:r>
            <a:endParaRPr lang="bg-BG" sz="1800" kern="1200" dirty="0"/>
          </a:p>
        </p:txBody>
      </p:sp>
      <p:sp>
        <p:nvSpPr>
          <p:cNvPr id="11" name="Freeform 10"/>
          <p:cNvSpPr/>
          <p:nvPr/>
        </p:nvSpPr>
        <p:spPr>
          <a:xfrm>
            <a:off x="6810611" y="4734580"/>
            <a:ext cx="1934765" cy="773906"/>
          </a:xfrm>
          <a:custGeom>
            <a:avLst/>
            <a:gdLst>
              <a:gd name="connsiteX0" fmla="*/ 0 w 1934765"/>
              <a:gd name="connsiteY0" fmla="*/ 0 h 773906"/>
              <a:gd name="connsiteX1" fmla="*/ 1547812 w 1934765"/>
              <a:gd name="connsiteY1" fmla="*/ 0 h 773906"/>
              <a:gd name="connsiteX2" fmla="*/ 1934765 w 1934765"/>
              <a:gd name="connsiteY2" fmla="*/ 386953 h 773906"/>
              <a:gd name="connsiteX3" fmla="*/ 1547812 w 1934765"/>
              <a:gd name="connsiteY3" fmla="*/ 773906 h 773906"/>
              <a:gd name="connsiteX4" fmla="*/ 0 w 1934765"/>
              <a:gd name="connsiteY4" fmla="*/ 773906 h 773906"/>
              <a:gd name="connsiteX5" fmla="*/ 386953 w 1934765"/>
              <a:gd name="connsiteY5" fmla="*/ 386953 h 773906"/>
              <a:gd name="connsiteX6" fmla="*/ 0 w 1934765"/>
              <a:gd name="connsiteY6" fmla="*/ 0 h 773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765" h="773906">
                <a:moveTo>
                  <a:pt x="0" y="0"/>
                </a:moveTo>
                <a:lnTo>
                  <a:pt x="1547812" y="0"/>
                </a:lnTo>
                <a:lnTo>
                  <a:pt x="1934765" y="386953"/>
                </a:lnTo>
                <a:lnTo>
                  <a:pt x="1547812" y="773906"/>
                </a:lnTo>
                <a:lnTo>
                  <a:pt x="0" y="773906"/>
                </a:lnTo>
                <a:lnTo>
                  <a:pt x="386953" y="386953"/>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58962" tIns="48006" rIns="410956" bIns="48006" numCol="1" spcCol="1270" anchor="ctr" anchorCtr="0">
            <a:noAutofit/>
          </a:bodyPr>
          <a:lstStyle/>
          <a:p>
            <a:pPr lvl="0" algn="ctr" defTabSz="800100">
              <a:lnSpc>
                <a:spcPct val="90000"/>
              </a:lnSpc>
              <a:spcBef>
                <a:spcPct val="0"/>
              </a:spcBef>
              <a:spcAft>
                <a:spcPct val="35000"/>
              </a:spcAft>
            </a:pPr>
            <a:r>
              <a:rPr lang="en-US" altLang="en-US" sz="1800" kern="1200" dirty="0">
                <a:cs typeface="Calibri" panose="020F0502020204030204" pitchFamily="34" charset="0"/>
              </a:rPr>
              <a:t>PHP</a:t>
            </a:r>
            <a:endParaRPr lang="bg-BG" sz="1800" kern="1200" dirty="0"/>
          </a:p>
        </p:txBody>
      </p:sp>
      <p:sp>
        <p:nvSpPr>
          <p:cNvPr id="12" name="Freeform 11"/>
          <p:cNvSpPr/>
          <p:nvPr/>
        </p:nvSpPr>
        <p:spPr>
          <a:xfrm>
            <a:off x="8358424" y="4734580"/>
            <a:ext cx="1934765" cy="773906"/>
          </a:xfrm>
          <a:custGeom>
            <a:avLst/>
            <a:gdLst>
              <a:gd name="connsiteX0" fmla="*/ 0 w 1934765"/>
              <a:gd name="connsiteY0" fmla="*/ 0 h 773906"/>
              <a:gd name="connsiteX1" fmla="*/ 1547812 w 1934765"/>
              <a:gd name="connsiteY1" fmla="*/ 0 h 773906"/>
              <a:gd name="connsiteX2" fmla="*/ 1934765 w 1934765"/>
              <a:gd name="connsiteY2" fmla="*/ 386953 h 773906"/>
              <a:gd name="connsiteX3" fmla="*/ 1547812 w 1934765"/>
              <a:gd name="connsiteY3" fmla="*/ 773906 h 773906"/>
              <a:gd name="connsiteX4" fmla="*/ 0 w 1934765"/>
              <a:gd name="connsiteY4" fmla="*/ 773906 h 773906"/>
              <a:gd name="connsiteX5" fmla="*/ 386953 w 1934765"/>
              <a:gd name="connsiteY5" fmla="*/ 386953 h 773906"/>
              <a:gd name="connsiteX6" fmla="*/ 0 w 1934765"/>
              <a:gd name="connsiteY6" fmla="*/ 0 h 773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765" h="773906">
                <a:moveTo>
                  <a:pt x="0" y="0"/>
                </a:moveTo>
                <a:lnTo>
                  <a:pt x="1547812" y="0"/>
                </a:lnTo>
                <a:lnTo>
                  <a:pt x="1934765" y="386953"/>
                </a:lnTo>
                <a:lnTo>
                  <a:pt x="1547812" y="773906"/>
                </a:lnTo>
                <a:lnTo>
                  <a:pt x="0" y="773906"/>
                </a:lnTo>
                <a:lnTo>
                  <a:pt x="386953" y="386953"/>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58962" tIns="48006" rIns="410956" bIns="48006" numCol="1" spcCol="1270" anchor="ctr" anchorCtr="0">
            <a:noAutofit/>
          </a:bodyPr>
          <a:lstStyle/>
          <a:p>
            <a:pPr lvl="0" algn="ctr" defTabSz="800100">
              <a:lnSpc>
                <a:spcPct val="90000"/>
              </a:lnSpc>
              <a:spcBef>
                <a:spcPct val="0"/>
              </a:spcBef>
              <a:spcAft>
                <a:spcPct val="35000"/>
              </a:spcAft>
            </a:pPr>
            <a:r>
              <a:rPr lang="en-US" altLang="en-US" sz="1800" kern="1200">
                <a:cs typeface="Calibri" panose="020F0502020204030204" pitchFamily="34" charset="0"/>
              </a:rPr>
              <a:t>MySQL</a:t>
            </a:r>
            <a:endParaRPr lang="bg-BG" sz="1800" kern="1200" dirty="0"/>
          </a:p>
        </p:txBody>
      </p:sp>
      <p:sp>
        <p:nvSpPr>
          <p:cNvPr id="14" name="Freeform 13"/>
          <p:cNvSpPr/>
          <p:nvPr/>
        </p:nvSpPr>
        <p:spPr>
          <a:xfrm>
            <a:off x="2922518" y="5797440"/>
            <a:ext cx="1945684" cy="778273"/>
          </a:xfrm>
          <a:custGeom>
            <a:avLst/>
            <a:gdLst>
              <a:gd name="connsiteX0" fmla="*/ 0 w 1945684"/>
              <a:gd name="connsiteY0" fmla="*/ 0 h 778273"/>
              <a:gd name="connsiteX1" fmla="*/ 1556548 w 1945684"/>
              <a:gd name="connsiteY1" fmla="*/ 0 h 778273"/>
              <a:gd name="connsiteX2" fmla="*/ 1945684 w 1945684"/>
              <a:gd name="connsiteY2" fmla="*/ 389137 h 778273"/>
              <a:gd name="connsiteX3" fmla="*/ 1556548 w 1945684"/>
              <a:gd name="connsiteY3" fmla="*/ 778273 h 778273"/>
              <a:gd name="connsiteX4" fmla="*/ 0 w 1945684"/>
              <a:gd name="connsiteY4" fmla="*/ 778273 h 778273"/>
              <a:gd name="connsiteX5" fmla="*/ 0 w 1945684"/>
              <a:gd name="connsiteY5" fmla="*/ 0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45684" h="778273">
                <a:moveTo>
                  <a:pt x="0" y="0"/>
                </a:moveTo>
                <a:lnTo>
                  <a:pt x="1556548" y="0"/>
                </a:lnTo>
                <a:lnTo>
                  <a:pt x="1945684" y="389137"/>
                </a:lnTo>
                <a:lnTo>
                  <a:pt x="1556548" y="778273"/>
                </a:lnTo>
                <a:lnTo>
                  <a:pt x="0" y="778273"/>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90678" tIns="45339" rIns="217238" bIns="45339" numCol="1" spcCol="1270" anchor="ctr" anchorCtr="0">
            <a:noAutofit/>
          </a:bodyPr>
          <a:lstStyle/>
          <a:p>
            <a:pPr lvl="0" algn="ctr" defTabSz="755650">
              <a:lnSpc>
                <a:spcPct val="90000"/>
              </a:lnSpc>
              <a:spcBef>
                <a:spcPct val="0"/>
              </a:spcBef>
              <a:spcAft>
                <a:spcPct val="35000"/>
              </a:spcAft>
            </a:pPr>
            <a:r>
              <a:rPr lang="en-GB" altLang="en-US" sz="1700" kern="1200" dirty="0">
                <a:cs typeface="Calibri" panose="020F0502020204030204" pitchFamily="34" charset="0"/>
              </a:rPr>
              <a:t>WS3 School</a:t>
            </a:r>
            <a:endParaRPr lang="bg-BG" sz="1700" kern="1200" dirty="0"/>
          </a:p>
        </p:txBody>
      </p:sp>
      <p:sp>
        <p:nvSpPr>
          <p:cNvPr id="15" name="Freeform 14"/>
          <p:cNvSpPr/>
          <p:nvPr/>
        </p:nvSpPr>
        <p:spPr>
          <a:xfrm>
            <a:off x="4479065" y="5797440"/>
            <a:ext cx="1945684" cy="778273"/>
          </a:xfrm>
          <a:custGeom>
            <a:avLst/>
            <a:gdLst>
              <a:gd name="connsiteX0" fmla="*/ 0 w 1945684"/>
              <a:gd name="connsiteY0" fmla="*/ 0 h 778273"/>
              <a:gd name="connsiteX1" fmla="*/ 1556548 w 1945684"/>
              <a:gd name="connsiteY1" fmla="*/ 0 h 778273"/>
              <a:gd name="connsiteX2" fmla="*/ 1945684 w 1945684"/>
              <a:gd name="connsiteY2" fmla="*/ 389137 h 778273"/>
              <a:gd name="connsiteX3" fmla="*/ 1556548 w 1945684"/>
              <a:gd name="connsiteY3" fmla="*/ 778273 h 778273"/>
              <a:gd name="connsiteX4" fmla="*/ 0 w 1945684"/>
              <a:gd name="connsiteY4" fmla="*/ 778273 h 778273"/>
              <a:gd name="connsiteX5" fmla="*/ 389137 w 1945684"/>
              <a:gd name="connsiteY5" fmla="*/ 389137 h 778273"/>
              <a:gd name="connsiteX6" fmla="*/ 0 w 1945684"/>
              <a:gd name="connsiteY6" fmla="*/ 0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5684" h="778273">
                <a:moveTo>
                  <a:pt x="0" y="0"/>
                </a:moveTo>
                <a:lnTo>
                  <a:pt x="1556548" y="0"/>
                </a:lnTo>
                <a:lnTo>
                  <a:pt x="1945684" y="389137"/>
                </a:lnTo>
                <a:lnTo>
                  <a:pt x="1556548" y="778273"/>
                </a:lnTo>
                <a:lnTo>
                  <a:pt x="0" y="778273"/>
                </a:lnTo>
                <a:lnTo>
                  <a:pt x="389137" y="389137"/>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57146" tIns="45339" rIns="411806" bIns="45339" numCol="1" spcCol="1270" anchor="ctr" anchorCtr="0">
            <a:noAutofit/>
          </a:bodyPr>
          <a:lstStyle/>
          <a:p>
            <a:pPr lvl="0" algn="ctr" defTabSz="755650">
              <a:lnSpc>
                <a:spcPct val="90000"/>
              </a:lnSpc>
              <a:spcBef>
                <a:spcPct val="0"/>
              </a:spcBef>
              <a:spcAft>
                <a:spcPct val="35000"/>
              </a:spcAft>
            </a:pPr>
            <a:r>
              <a:rPr lang="en-GB" altLang="en-US" sz="1700" kern="1200" dirty="0">
                <a:cs typeface="Calibri" panose="020F0502020204030204" pitchFamily="34" charset="0"/>
              </a:rPr>
              <a:t>Bootstrap</a:t>
            </a:r>
            <a:endParaRPr lang="bg-BG" sz="1700" kern="1200" dirty="0"/>
          </a:p>
        </p:txBody>
      </p:sp>
      <p:sp>
        <p:nvSpPr>
          <p:cNvPr id="16" name="Freeform 15"/>
          <p:cNvSpPr/>
          <p:nvPr/>
        </p:nvSpPr>
        <p:spPr>
          <a:xfrm>
            <a:off x="6035613" y="5797440"/>
            <a:ext cx="1945684" cy="778273"/>
          </a:xfrm>
          <a:custGeom>
            <a:avLst/>
            <a:gdLst>
              <a:gd name="connsiteX0" fmla="*/ 0 w 1945684"/>
              <a:gd name="connsiteY0" fmla="*/ 0 h 778273"/>
              <a:gd name="connsiteX1" fmla="*/ 1556548 w 1945684"/>
              <a:gd name="connsiteY1" fmla="*/ 0 h 778273"/>
              <a:gd name="connsiteX2" fmla="*/ 1945684 w 1945684"/>
              <a:gd name="connsiteY2" fmla="*/ 389137 h 778273"/>
              <a:gd name="connsiteX3" fmla="*/ 1556548 w 1945684"/>
              <a:gd name="connsiteY3" fmla="*/ 778273 h 778273"/>
              <a:gd name="connsiteX4" fmla="*/ 0 w 1945684"/>
              <a:gd name="connsiteY4" fmla="*/ 778273 h 778273"/>
              <a:gd name="connsiteX5" fmla="*/ 389137 w 1945684"/>
              <a:gd name="connsiteY5" fmla="*/ 389137 h 778273"/>
              <a:gd name="connsiteX6" fmla="*/ 0 w 1945684"/>
              <a:gd name="connsiteY6" fmla="*/ 0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5684" h="778273">
                <a:moveTo>
                  <a:pt x="0" y="0"/>
                </a:moveTo>
                <a:lnTo>
                  <a:pt x="1556548" y="0"/>
                </a:lnTo>
                <a:lnTo>
                  <a:pt x="1945684" y="389137"/>
                </a:lnTo>
                <a:lnTo>
                  <a:pt x="1556548" y="778273"/>
                </a:lnTo>
                <a:lnTo>
                  <a:pt x="0" y="778273"/>
                </a:lnTo>
                <a:lnTo>
                  <a:pt x="389137" y="389137"/>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57146" tIns="45339" rIns="411806" bIns="45339" numCol="1" spcCol="1270" anchor="ctr" anchorCtr="0">
            <a:noAutofit/>
          </a:bodyPr>
          <a:lstStyle/>
          <a:p>
            <a:pPr lvl="0" algn="ctr" defTabSz="755650">
              <a:lnSpc>
                <a:spcPct val="90000"/>
              </a:lnSpc>
              <a:spcBef>
                <a:spcPct val="0"/>
              </a:spcBef>
              <a:spcAft>
                <a:spcPct val="35000"/>
              </a:spcAft>
            </a:pPr>
            <a:r>
              <a:rPr lang="en-GB" altLang="en-US" sz="1700" kern="1200" dirty="0">
                <a:cs typeface="Calibri" panose="020F0502020204030204" pitchFamily="34" charset="0"/>
              </a:rPr>
              <a:t>STAR UML</a:t>
            </a:r>
            <a:endParaRPr lang="bg-BG" sz="1700" kern="1200" dirty="0"/>
          </a:p>
        </p:txBody>
      </p:sp>
      <p:sp>
        <p:nvSpPr>
          <p:cNvPr id="17" name="Freeform 16"/>
          <p:cNvSpPr/>
          <p:nvPr/>
        </p:nvSpPr>
        <p:spPr>
          <a:xfrm>
            <a:off x="7592161" y="5797440"/>
            <a:ext cx="1945684" cy="778273"/>
          </a:xfrm>
          <a:custGeom>
            <a:avLst/>
            <a:gdLst>
              <a:gd name="connsiteX0" fmla="*/ 0 w 1945684"/>
              <a:gd name="connsiteY0" fmla="*/ 0 h 778273"/>
              <a:gd name="connsiteX1" fmla="*/ 1556548 w 1945684"/>
              <a:gd name="connsiteY1" fmla="*/ 0 h 778273"/>
              <a:gd name="connsiteX2" fmla="*/ 1945684 w 1945684"/>
              <a:gd name="connsiteY2" fmla="*/ 389137 h 778273"/>
              <a:gd name="connsiteX3" fmla="*/ 1556548 w 1945684"/>
              <a:gd name="connsiteY3" fmla="*/ 778273 h 778273"/>
              <a:gd name="connsiteX4" fmla="*/ 0 w 1945684"/>
              <a:gd name="connsiteY4" fmla="*/ 778273 h 778273"/>
              <a:gd name="connsiteX5" fmla="*/ 389137 w 1945684"/>
              <a:gd name="connsiteY5" fmla="*/ 389137 h 778273"/>
              <a:gd name="connsiteX6" fmla="*/ 0 w 1945684"/>
              <a:gd name="connsiteY6" fmla="*/ 0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5684" h="778273">
                <a:moveTo>
                  <a:pt x="0" y="0"/>
                </a:moveTo>
                <a:lnTo>
                  <a:pt x="1556548" y="0"/>
                </a:lnTo>
                <a:lnTo>
                  <a:pt x="1945684" y="389137"/>
                </a:lnTo>
                <a:lnTo>
                  <a:pt x="1556548" y="778273"/>
                </a:lnTo>
                <a:lnTo>
                  <a:pt x="0" y="778273"/>
                </a:lnTo>
                <a:lnTo>
                  <a:pt x="389137" y="389137"/>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57146" tIns="45339" rIns="411806" bIns="45339" numCol="1" spcCol="1270" anchor="ctr" anchorCtr="0">
            <a:noAutofit/>
          </a:bodyPr>
          <a:lstStyle/>
          <a:p>
            <a:pPr lvl="0" algn="ctr" defTabSz="755650">
              <a:lnSpc>
                <a:spcPct val="90000"/>
              </a:lnSpc>
              <a:spcBef>
                <a:spcPct val="0"/>
              </a:spcBef>
              <a:spcAft>
                <a:spcPct val="35000"/>
              </a:spcAft>
            </a:pPr>
            <a:r>
              <a:rPr lang="en-GB" altLang="en-US" sz="1700" kern="1200" dirty="0">
                <a:cs typeface="Calibri" panose="020F0502020204030204" pitchFamily="34" charset="0"/>
              </a:rPr>
              <a:t>Visual Studio Code</a:t>
            </a:r>
            <a:endParaRPr lang="bg-BG" sz="1700" kern="1200" dirty="0"/>
          </a:p>
        </p:txBody>
      </p:sp>
    </p:spTree>
    <p:extLst>
      <p:ext uri="{BB962C8B-B14F-4D97-AF65-F5344CB8AC3E}">
        <p14:creationId xmlns:p14="http://schemas.microsoft.com/office/powerpoint/2010/main" val="2579684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2" presetClass="entr" presetSubtype="2"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 calcmode="lin" valueType="num">
                                      <p:cBhvr additive="base">
                                        <p:cTn id="10" dur="500" fill="hold"/>
                                        <p:tgtEl>
                                          <p:spTgt spid="4"/>
                                        </p:tgtEl>
                                        <p:attrNameLst>
                                          <p:attrName>ppt_x</p:attrName>
                                        </p:attrNameLst>
                                      </p:cBhvr>
                                      <p:tavLst>
                                        <p:tav tm="0">
                                          <p:val>
                                            <p:strVal val="1+#ppt_w/2"/>
                                          </p:val>
                                        </p:tav>
                                        <p:tav tm="100000">
                                          <p:val>
                                            <p:strVal val="#ppt_x"/>
                                          </p:val>
                                        </p:tav>
                                      </p:tavLst>
                                    </p:anim>
                                    <p:anim calcmode="lin" valueType="num">
                                      <p:cBhvr additive="base">
                                        <p:cTn id="11"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0-#ppt_w/2"/>
                                          </p:val>
                                        </p:tav>
                                        <p:tav tm="100000">
                                          <p:val>
                                            <p:strVal val="#ppt_x"/>
                                          </p:val>
                                        </p:tav>
                                      </p:tavLst>
                                    </p:anim>
                                    <p:anim calcmode="lin" valueType="num">
                                      <p:cBhvr additive="base">
                                        <p:cTn id="17" dur="500" fill="hold"/>
                                        <p:tgtEl>
                                          <p:spTgt spid="8"/>
                                        </p:tgtEl>
                                        <p:attrNameLst>
                                          <p:attrName>ppt_y</p:attrName>
                                        </p:attrNameLst>
                                      </p:cBhvr>
                                      <p:tavLst>
                                        <p:tav tm="0">
                                          <p:val>
                                            <p:strVal val="#ppt_y"/>
                                          </p:val>
                                        </p:tav>
                                        <p:tav tm="100000">
                                          <p:val>
                                            <p:strVal val="#ppt_y"/>
                                          </p:val>
                                        </p:tav>
                                      </p:tavLst>
                                    </p:anim>
                                  </p:childTnLst>
                                </p:cTn>
                              </p:par>
                            </p:childTnLst>
                          </p:cTn>
                        </p:par>
                        <p:par>
                          <p:cTn id="18" fill="hold">
                            <p:stCondLst>
                              <p:cond delay="500"/>
                            </p:stCondLst>
                            <p:childTnLst>
                              <p:par>
                                <p:cTn id="19" presetID="2" presetClass="entr" presetSubtype="8" fill="hold" grpId="0" nodeType="afterEffect">
                                  <p:stCondLst>
                                    <p:cond delay="100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0-#ppt_w/2"/>
                                          </p:val>
                                        </p:tav>
                                        <p:tav tm="100000">
                                          <p:val>
                                            <p:strVal val="#ppt_x"/>
                                          </p:val>
                                        </p:tav>
                                      </p:tavLst>
                                    </p:anim>
                                    <p:anim calcmode="lin" valueType="num">
                                      <p:cBhvr additive="base">
                                        <p:cTn id="22" dur="500" fill="hold"/>
                                        <p:tgtEl>
                                          <p:spTgt spid="9"/>
                                        </p:tgtEl>
                                        <p:attrNameLst>
                                          <p:attrName>ppt_y</p:attrName>
                                        </p:attrNameLst>
                                      </p:cBhvr>
                                      <p:tavLst>
                                        <p:tav tm="0">
                                          <p:val>
                                            <p:strVal val="#ppt_y"/>
                                          </p:val>
                                        </p:tav>
                                        <p:tav tm="100000">
                                          <p:val>
                                            <p:strVal val="#ppt_y"/>
                                          </p:val>
                                        </p:tav>
                                      </p:tavLst>
                                    </p:anim>
                                  </p:childTnLst>
                                </p:cTn>
                              </p:par>
                            </p:childTnLst>
                          </p:cTn>
                        </p:par>
                        <p:par>
                          <p:cTn id="23" fill="hold">
                            <p:stCondLst>
                              <p:cond delay="2000"/>
                            </p:stCondLst>
                            <p:childTnLst>
                              <p:par>
                                <p:cTn id="24" presetID="2" presetClass="entr" presetSubtype="8" fill="hold" grpId="0" nodeType="afterEffect">
                                  <p:stCondLst>
                                    <p:cond delay="100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500" fill="hold"/>
                                        <p:tgtEl>
                                          <p:spTgt spid="10"/>
                                        </p:tgtEl>
                                        <p:attrNameLst>
                                          <p:attrName>ppt_x</p:attrName>
                                        </p:attrNameLst>
                                      </p:cBhvr>
                                      <p:tavLst>
                                        <p:tav tm="0">
                                          <p:val>
                                            <p:strVal val="0-#ppt_w/2"/>
                                          </p:val>
                                        </p:tav>
                                        <p:tav tm="100000">
                                          <p:val>
                                            <p:strVal val="#ppt_x"/>
                                          </p:val>
                                        </p:tav>
                                      </p:tavLst>
                                    </p:anim>
                                    <p:anim calcmode="lin" valueType="num">
                                      <p:cBhvr additive="base">
                                        <p:cTn id="27" dur="500" fill="hold"/>
                                        <p:tgtEl>
                                          <p:spTgt spid="10"/>
                                        </p:tgtEl>
                                        <p:attrNameLst>
                                          <p:attrName>ppt_y</p:attrName>
                                        </p:attrNameLst>
                                      </p:cBhvr>
                                      <p:tavLst>
                                        <p:tav tm="0">
                                          <p:val>
                                            <p:strVal val="#ppt_y"/>
                                          </p:val>
                                        </p:tav>
                                        <p:tav tm="100000">
                                          <p:val>
                                            <p:strVal val="#ppt_y"/>
                                          </p:val>
                                        </p:tav>
                                      </p:tavLst>
                                    </p:anim>
                                  </p:childTnLst>
                                </p:cTn>
                              </p:par>
                            </p:childTnLst>
                          </p:cTn>
                        </p:par>
                        <p:par>
                          <p:cTn id="28" fill="hold">
                            <p:stCondLst>
                              <p:cond delay="3500"/>
                            </p:stCondLst>
                            <p:childTnLst>
                              <p:par>
                                <p:cTn id="29" presetID="2" presetClass="entr" presetSubtype="8" fill="hold" grpId="0" nodeType="afterEffect">
                                  <p:stCondLst>
                                    <p:cond delay="100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0-#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par>
                          <p:cTn id="33" fill="hold">
                            <p:stCondLst>
                              <p:cond delay="5000"/>
                            </p:stCondLst>
                            <p:childTnLst>
                              <p:par>
                                <p:cTn id="34" presetID="2" presetClass="entr" presetSubtype="8" fill="hold" grpId="0" nodeType="afterEffect">
                                  <p:stCondLst>
                                    <p:cond delay="1000"/>
                                  </p:stCondLst>
                                  <p:childTnLst>
                                    <p:set>
                                      <p:cBhvr>
                                        <p:cTn id="35" dur="1" fill="hold">
                                          <p:stCondLst>
                                            <p:cond delay="0"/>
                                          </p:stCondLst>
                                        </p:cTn>
                                        <p:tgtEl>
                                          <p:spTgt spid="12"/>
                                        </p:tgtEl>
                                        <p:attrNameLst>
                                          <p:attrName>style.visibility</p:attrName>
                                        </p:attrNameLst>
                                      </p:cBhvr>
                                      <p:to>
                                        <p:strVal val="visible"/>
                                      </p:to>
                                    </p:set>
                                    <p:anim calcmode="lin" valueType="num">
                                      <p:cBhvr additive="base">
                                        <p:cTn id="36" dur="500" fill="hold"/>
                                        <p:tgtEl>
                                          <p:spTgt spid="12"/>
                                        </p:tgtEl>
                                        <p:attrNameLst>
                                          <p:attrName>ppt_x</p:attrName>
                                        </p:attrNameLst>
                                      </p:cBhvr>
                                      <p:tavLst>
                                        <p:tav tm="0">
                                          <p:val>
                                            <p:strVal val="0-#ppt_w/2"/>
                                          </p:val>
                                        </p:tav>
                                        <p:tav tm="100000">
                                          <p:val>
                                            <p:strVal val="#ppt_x"/>
                                          </p:val>
                                        </p:tav>
                                      </p:tavLst>
                                    </p:anim>
                                    <p:anim calcmode="lin" valueType="num">
                                      <p:cBhvr additive="base">
                                        <p:cTn id="37" dur="500" fill="hold"/>
                                        <p:tgtEl>
                                          <p:spTgt spid="12"/>
                                        </p:tgtEl>
                                        <p:attrNameLst>
                                          <p:attrName>ppt_y</p:attrName>
                                        </p:attrNameLst>
                                      </p:cBhvr>
                                      <p:tavLst>
                                        <p:tav tm="0">
                                          <p:val>
                                            <p:strVal val="#ppt_y"/>
                                          </p:val>
                                        </p:tav>
                                        <p:tav tm="100000">
                                          <p:val>
                                            <p:strVal val="#ppt_y"/>
                                          </p:val>
                                        </p:tav>
                                      </p:tavLst>
                                    </p:anim>
                                  </p:childTnLst>
                                </p:cTn>
                              </p:par>
                            </p:childTnLst>
                          </p:cTn>
                        </p:par>
                        <p:par>
                          <p:cTn id="38" fill="hold">
                            <p:stCondLst>
                              <p:cond delay="6500"/>
                            </p:stCondLst>
                            <p:childTnLst>
                              <p:par>
                                <p:cTn id="39" presetID="2" presetClass="entr" presetSubtype="8" fill="hold" grpId="0" nodeType="afterEffect">
                                  <p:stCondLst>
                                    <p:cond delay="1000"/>
                                  </p:stCondLst>
                                  <p:childTnLst>
                                    <p:set>
                                      <p:cBhvr>
                                        <p:cTn id="40" dur="1" fill="hold">
                                          <p:stCondLst>
                                            <p:cond delay="0"/>
                                          </p:stCondLst>
                                        </p:cTn>
                                        <p:tgtEl>
                                          <p:spTgt spid="14"/>
                                        </p:tgtEl>
                                        <p:attrNameLst>
                                          <p:attrName>style.visibility</p:attrName>
                                        </p:attrNameLst>
                                      </p:cBhvr>
                                      <p:to>
                                        <p:strVal val="visible"/>
                                      </p:to>
                                    </p:set>
                                    <p:anim calcmode="lin" valueType="num">
                                      <p:cBhvr additive="base">
                                        <p:cTn id="41" dur="500" fill="hold"/>
                                        <p:tgtEl>
                                          <p:spTgt spid="14"/>
                                        </p:tgtEl>
                                        <p:attrNameLst>
                                          <p:attrName>ppt_x</p:attrName>
                                        </p:attrNameLst>
                                      </p:cBhvr>
                                      <p:tavLst>
                                        <p:tav tm="0">
                                          <p:val>
                                            <p:strVal val="0-#ppt_w/2"/>
                                          </p:val>
                                        </p:tav>
                                        <p:tav tm="100000">
                                          <p:val>
                                            <p:strVal val="#ppt_x"/>
                                          </p:val>
                                        </p:tav>
                                      </p:tavLst>
                                    </p:anim>
                                    <p:anim calcmode="lin" valueType="num">
                                      <p:cBhvr additive="base">
                                        <p:cTn id="42" dur="500" fill="hold"/>
                                        <p:tgtEl>
                                          <p:spTgt spid="14"/>
                                        </p:tgtEl>
                                        <p:attrNameLst>
                                          <p:attrName>ppt_y</p:attrName>
                                        </p:attrNameLst>
                                      </p:cBhvr>
                                      <p:tavLst>
                                        <p:tav tm="0">
                                          <p:val>
                                            <p:strVal val="#ppt_y"/>
                                          </p:val>
                                        </p:tav>
                                        <p:tav tm="100000">
                                          <p:val>
                                            <p:strVal val="#ppt_y"/>
                                          </p:val>
                                        </p:tav>
                                      </p:tavLst>
                                    </p:anim>
                                  </p:childTnLst>
                                </p:cTn>
                              </p:par>
                            </p:childTnLst>
                          </p:cTn>
                        </p:par>
                        <p:par>
                          <p:cTn id="43" fill="hold">
                            <p:stCondLst>
                              <p:cond delay="8000"/>
                            </p:stCondLst>
                            <p:childTnLst>
                              <p:par>
                                <p:cTn id="44" presetID="2" presetClass="entr" presetSubtype="8" fill="hold" grpId="0" nodeType="afterEffect">
                                  <p:stCondLst>
                                    <p:cond delay="1000"/>
                                  </p:stCondLst>
                                  <p:childTnLst>
                                    <p:set>
                                      <p:cBhvr>
                                        <p:cTn id="45" dur="1" fill="hold">
                                          <p:stCondLst>
                                            <p:cond delay="0"/>
                                          </p:stCondLst>
                                        </p:cTn>
                                        <p:tgtEl>
                                          <p:spTgt spid="15"/>
                                        </p:tgtEl>
                                        <p:attrNameLst>
                                          <p:attrName>style.visibility</p:attrName>
                                        </p:attrNameLst>
                                      </p:cBhvr>
                                      <p:to>
                                        <p:strVal val="visible"/>
                                      </p:to>
                                    </p:set>
                                    <p:anim calcmode="lin" valueType="num">
                                      <p:cBhvr additive="base">
                                        <p:cTn id="46" dur="500" fill="hold"/>
                                        <p:tgtEl>
                                          <p:spTgt spid="15"/>
                                        </p:tgtEl>
                                        <p:attrNameLst>
                                          <p:attrName>ppt_x</p:attrName>
                                        </p:attrNameLst>
                                      </p:cBhvr>
                                      <p:tavLst>
                                        <p:tav tm="0">
                                          <p:val>
                                            <p:strVal val="0-#ppt_w/2"/>
                                          </p:val>
                                        </p:tav>
                                        <p:tav tm="100000">
                                          <p:val>
                                            <p:strVal val="#ppt_x"/>
                                          </p:val>
                                        </p:tav>
                                      </p:tavLst>
                                    </p:anim>
                                    <p:anim calcmode="lin" valueType="num">
                                      <p:cBhvr additive="base">
                                        <p:cTn id="47" dur="500" fill="hold"/>
                                        <p:tgtEl>
                                          <p:spTgt spid="15"/>
                                        </p:tgtEl>
                                        <p:attrNameLst>
                                          <p:attrName>ppt_y</p:attrName>
                                        </p:attrNameLst>
                                      </p:cBhvr>
                                      <p:tavLst>
                                        <p:tav tm="0">
                                          <p:val>
                                            <p:strVal val="#ppt_y"/>
                                          </p:val>
                                        </p:tav>
                                        <p:tav tm="100000">
                                          <p:val>
                                            <p:strVal val="#ppt_y"/>
                                          </p:val>
                                        </p:tav>
                                      </p:tavLst>
                                    </p:anim>
                                  </p:childTnLst>
                                </p:cTn>
                              </p:par>
                            </p:childTnLst>
                          </p:cTn>
                        </p:par>
                        <p:par>
                          <p:cTn id="48" fill="hold">
                            <p:stCondLst>
                              <p:cond delay="9500"/>
                            </p:stCondLst>
                            <p:childTnLst>
                              <p:par>
                                <p:cTn id="49" presetID="2" presetClass="entr" presetSubtype="8" fill="hold" grpId="0" nodeType="afterEffect">
                                  <p:stCondLst>
                                    <p:cond delay="1000"/>
                                  </p:stCondLst>
                                  <p:childTnLst>
                                    <p:set>
                                      <p:cBhvr>
                                        <p:cTn id="50" dur="1" fill="hold">
                                          <p:stCondLst>
                                            <p:cond delay="0"/>
                                          </p:stCondLst>
                                        </p:cTn>
                                        <p:tgtEl>
                                          <p:spTgt spid="16"/>
                                        </p:tgtEl>
                                        <p:attrNameLst>
                                          <p:attrName>style.visibility</p:attrName>
                                        </p:attrNameLst>
                                      </p:cBhvr>
                                      <p:to>
                                        <p:strVal val="visible"/>
                                      </p:to>
                                    </p:set>
                                    <p:anim calcmode="lin" valueType="num">
                                      <p:cBhvr additive="base">
                                        <p:cTn id="51" dur="500" fill="hold"/>
                                        <p:tgtEl>
                                          <p:spTgt spid="16"/>
                                        </p:tgtEl>
                                        <p:attrNameLst>
                                          <p:attrName>ppt_x</p:attrName>
                                        </p:attrNameLst>
                                      </p:cBhvr>
                                      <p:tavLst>
                                        <p:tav tm="0">
                                          <p:val>
                                            <p:strVal val="0-#ppt_w/2"/>
                                          </p:val>
                                        </p:tav>
                                        <p:tav tm="100000">
                                          <p:val>
                                            <p:strVal val="#ppt_x"/>
                                          </p:val>
                                        </p:tav>
                                      </p:tavLst>
                                    </p:anim>
                                    <p:anim calcmode="lin" valueType="num">
                                      <p:cBhvr additive="base">
                                        <p:cTn id="52" dur="500" fill="hold"/>
                                        <p:tgtEl>
                                          <p:spTgt spid="16"/>
                                        </p:tgtEl>
                                        <p:attrNameLst>
                                          <p:attrName>ppt_y</p:attrName>
                                        </p:attrNameLst>
                                      </p:cBhvr>
                                      <p:tavLst>
                                        <p:tav tm="0">
                                          <p:val>
                                            <p:strVal val="#ppt_y"/>
                                          </p:val>
                                        </p:tav>
                                        <p:tav tm="100000">
                                          <p:val>
                                            <p:strVal val="#ppt_y"/>
                                          </p:val>
                                        </p:tav>
                                      </p:tavLst>
                                    </p:anim>
                                  </p:childTnLst>
                                </p:cTn>
                              </p:par>
                            </p:childTnLst>
                          </p:cTn>
                        </p:par>
                        <p:par>
                          <p:cTn id="53" fill="hold">
                            <p:stCondLst>
                              <p:cond delay="11000"/>
                            </p:stCondLst>
                            <p:childTnLst>
                              <p:par>
                                <p:cTn id="54" presetID="2" presetClass="entr" presetSubtype="8" fill="hold" grpId="0" nodeType="afterEffect">
                                  <p:stCondLst>
                                    <p:cond delay="1000"/>
                                  </p:stCondLst>
                                  <p:childTnLst>
                                    <p:set>
                                      <p:cBhvr>
                                        <p:cTn id="55" dur="1" fill="hold">
                                          <p:stCondLst>
                                            <p:cond delay="0"/>
                                          </p:stCondLst>
                                        </p:cTn>
                                        <p:tgtEl>
                                          <p:spTgt spid="17"/>
                                        </p:tgtEl>
                                        <p:attrNameLst>
                                          <p:attrName>style.visibility</p:attrName>
                                        </p:attrNameLst>
                                      </p:cBhvr>
                                      <p:to>
                                        <p:strVal val="visible"/>
                                      </p:to>
                                    </p:set>
                                    <p:anim calcmode="lin" valueType="num">
                                      <p:cBhvr additive="base">
                                        <p:cTn id="56" dur="500" fill="hold"/>
                                        <p:tgtEl>
                                          <p:spTgt spid="17"/>
                                        </p:tgtEl>
                                        <p:attrNameLst>
                                          <p:attrName>ppt_x</p:attrName>
                                        </p:attrNameLst>
                                      </p:cBhvr>
                                      <p:tavLst>
                                        <p:tav tm="0">
                                          <p:val>
                                            <p:strVal val="0-#ppt_w/2"/>
                                          </p:val>
                                        </p:tav>
                                        <p:tav tm="100000">
                                          <p:val>
                                            <p:strVal val="#ppt_x"/>
                                          </p:val>
                                        </p:tav>
                                      </p:tavLst>
                                    </p:anim>
                                    <p:anim calcmode="lin" valueType="num">
                                      <p:cBhvr additive="base">
                                        <p:cTn id="57"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9" grpId="0" animBg="1"/>
      <p:bldP spid="10" grpId="0" animBg="1"/>
      <p:bldP spid="11" grpId="0" animBg="1"/>
      <p:bldP spid="12" grpId="0" animBg="1"/>
      <p:bldP spid="14" grpId="0" animBg="1"/>
      <p:bldP spid="15" grpId="0" animBg="1"/>
      <p:bldP spid="16" grpId="0" animBg="1"/>
      <p:bldP spid="1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Calibri" panose="020F0502020204030204" pitchFamily="34" charset="0"/>
                <a:ea typeface="Calibri" panose="020F0502020204030204" pitchFamily="34" charset="0"/>
                <a:cs typeface="Calibri" panose="020F0502020204030204" pitchFamily="34" charset="0"/>
              </a:rPr>
              <a:t>Risk Assessment</a:t>
            </a:r>
            <a:endParaRPr lang="bg-BG" dirty="0"/>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809" y="2129052"/>
            <a:ext cx="5920808" cy="4442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Freeform 10"/>
          <p:cNvSpPr/>
          <p:nvPr/>
        </p:nvSpPr>
        <p:spPr>
          <a:xfrm>
            <a:off x="5923128" y="2375759"/>
            <a:ext cx="6168786" cy="795600"/>
          </a:xfrm>
          <a:custGeom>
            <a:avLst/>
            <a:gdLst>
              <a:gd name="connsiteX0" fmla="*/ 0 w 6168786"/>
              <a:gd name="connsiteY0" fmla="*/ 132603 h 795600"/>
              <a:gd name="connsiteX1" fmla="*/ 132603 w 6168786"/>
              <a:gd name="connsiteY1" fmla="*/ 0 h 795600"/>
              <a:gd name="connsiteX2" fmla="*/ 6036183 w 6168786"/>
              <a:gd name="connsiteY2" fmla="*/ 0 h 795600"/>
              <a:gd name="connsiteX3" fmla="*/ 6168786 w 6168786"/>
              <a:gd name="connsiteY3" fmla="*/ 132603 h 795600"/>
              <a:gd name="connsiteX4" fmla="*/ 6168786 w 6168786"/>
              <a:gd name="connsiteY4" fmla="*/ 662997 h 795600"/>
              <a:gd name="connsiteX5" fmla="*/ 6036183 w 6168786"/>
              <a:gd name="connsiteY5" fmla="*/ 795600 h 795600"/>
              <a:gd name="connsiteX6" fmla="*/ 132603 w 6168786"/>
              <a:gd name="connsiteY6" fmla="*/ 795600 h 795600"/>
              <a:gd name="connsiteX7" fmla="*/ 0 w 6168786"/>
              <a:gd name="connsiteY7" fmla="*/ 662997 h 795600"/>
              <a:gd name="connsiteX8" fmla="*/ 0 w 6168786"/>
              <a:gd name="connsiteY8" fmla="*/ 132603 h 79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68786" h="795600">
                <a:moveTo>
                  <a:pt x="0" y="132603"/>
                </a:moveTo>
                <a:cubicBezTo>
                  <a:pt x="0" y="59368"/>
                  <a:pt x="59368" y="0"/>
                  <a:pt x="132603" y="0"/>
                </a:cubicBezTo>
                <a:lnTo>
                  <a:pt x="6036183" y="0"/>
                </a:lnTo>
                <a:cubicBezTo>
                  <a:pt x="6109418" y="0"/>
                  <a:pt x="6168786" y="59368"/>
                  <a:pt x="6168786" y="132603"/>
                </a:cubicBezTo>
                <a:lnTo>
                  <a:pt x="6168786" y="662997"/>
                </a:lnTo>
                <a:cubicBezTo>
                  <a:pt x="6168786" y="736232"/>
                  <a:pt x="6109418" y="795600"/>
                  <a:pt x="6036183" y="795600"/>
                </a:cubicBezTo>
                <a:lnTo>
                  <a:pt x="132603" y="795600"/>
                </a:lnTo>
                <a:cubicBezTo>
                  <a:pt x="59368" y="795600"/>
                  <a:pt x="0" y="736232"/>
                  <a:pt x="0" y="662997"/>
                </a:cubicBezTo>
                <a:lnTo>
                  <a:pt x="0" y="13260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168378" tIns="168378" rIns="168378" bIns="168378" numCol="1" spcCol="1270" anchor="ctr" anchorCtr="0">
            <a:noAutofit/>
          </a:bodyPr>
          <a:lstStyle/>
          <a:p>
            <a:pPr lvl="0" algn="l" defTabSz="1511300">
              <a:lnSpc>
                <a:spcPct val="90000"/>
              </a:lnSpc>
              <a:spcBef>
                <a:spcPct val="0"/>
              </a:spcBef>
              <a:spcAft>
                <a:spcPct val="35000"/>
              </a:spcAft>
            </a:pPr>
            <a:r>
              <a:rPr lang="en-US" sz="3400" kern="1200" dirty="0">
                <a:ea typeface="Calibri" panose="020F0502020204030204" pitchFamily="34" charset="0"/>
                <a:cs typeface="Calibri" panose="020F0502020204030204" pitchFamily="34" charset="0"/>
              </a:rPr>
              <a:t>Pre-implementation</a:t>
            </a:r>
            <a:endParaRPr lang="bg-BG" sz="3400" kern="1200" dirty="0"/>
          </a:p>
        </p:txBody>
      </p:sp>
      <p:sp>
        <p:nvSpPr>
          <p:cNvPr id="12" name="Freeform 11"/>
          <p:cNvSpPr/>
          <p:nvPr/>
        </p:nvSpPr>
        <p:spPr>
          <a:xfrm>
            <a:off x="5923128" y="3171359"/>
            <a:ext cx="6168786" cy="809370"/>
          </a:xfrm>
          <a:custGeom>
            <a:avLst/>
            <a:gdLst>
              <a:gd name="connsiteX0" fmla="*/ 0 w 6168786"/>
              <a:gd name="connsiteY0" fmla="*/ 0 h 809370"/>
              <a:gd name="connsiteX1" fmla="*/ 6168786 w 6168786"/>
              <a:gd name="connsiteY1" fmla="*/ 0 h 809370"/>
              <a:gd name="connsiteX2" fmla="*/ 6168786 w 6168786"/>
              <a:gd name="connsiteY2" fmla="*/ 809370 h 809370"/>
              <a:gd name="connsiteX3" fmla="*/ 0 w 6168786"/>
              <a:gd name="connsiteY3" fmla="*/ 809370 h 809370"/>
              <a:gd name="connsiteX4" fmla="*/ 0 w 6168786"/>
              <a:gd name="connsiteY4" fmla="*/ 0 h 809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8786" h="809370">
                <a:moveTo>
                  <a:pt x="0" y="0"/>
                </a:moveTo>
                <a:lnTo>
                  <a:pt x="6168786" y="0"/>
                </a:lnTo>
                <a:lnTo>
                  <a:pt x="6168786" y="809370"/>
                </a:lnTo>
                <a:lnTo>
                  <a:pt x="0" y="809370"/>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195859" tIns="43180" rIns="241808" bIns="43180" numCol="1" spcCol="1270" anchor="t" anchorCtr="0">
            <a:noAutofit/>
          </a:bodyPr>
          <a:lstStyle/>
          <a:p>
            <a:pPr marL="228600" lvl="1" indent="-228600" algn="l" defTabSz="1200150">
              <a:lnSpc>
                <a:spcPct val="90000"/>
              </a:lnSpc>
              <a:spcBef>
                <a:spcPct val="0"/>
              </a:spcBef>
              <a:spcAft>
                <a:spcPct val="20000"/>
              </a:spcAft>
              <a:buChar char="••"/>
            </a:pPr>
            <a:r>
              <a:rPr lang="en-GB" sz="2700" kern="1200" dirty="0">
                <a:ea typeface="Calibri" panose="020F0502020204030204" pitchFamily="34" charset="0"/>
                <a:cs typeface="Calibri" panose="020F0502020204030204" pitchFamily="34" charset="0"/>
              </a:rPr>
              <a:t>G</a:t>
            </a:r>
            <a:r>
              <a:rPr lang="bg-BG" sz="2700" kern="1200" dirty="0">
                <a:ea typeface="Calibri" panose="020F0502020204030204" pitchFamily="34" charset="0"/>
                <a:cs typeface="Calibri" panose="020F0502020204030204" pitchFamily="34" charset="0"/>
              </a:rPr>
              <a:t>ood planning will reduce the risk of unforeseen situations</a:t>
            </a:r>
            <a:endParaRPr lang="bg-BG" sz="2700" kern="1200" dirty="0"/>
          </a:p>
        </p:txBody>
      </p:sp>
      <p:sp>
        <p:nvSpPr>
          <p:cNvPr id="13" name="Freeform 12"/>
          <p:cNvSpPr/>
          <p:nvPr/>
        </p:nvSpPr>
        <p:spPr>
          <a:xfrm>
            <a:off x="5923128" y="4272247"/>
            <a:ext cx="6168786" cy="795600"/>
          </a:xfrm>
          <a:custGeom>
            <a:avLst/>
            <a:gdLst>
              <a:gd name="connsiteX0" fmla="*/ 0 w 6168786"/>
              <a:gd name="connsiteY0" fmla="*/ 132603 h 795600"/>
              <a:gd name="connsiteX1" fmla="*/ 132603 w 6168786"/>
              <a:gd name="connsiteY1" fmla="*/ 0 h 795600"/>
              <a:gd name="connsiteX2" fmla="*/ 6036183 w 6168786"/>
              <a:gd name="connsiteY2" fmla="*/ 0 h 795600"/>
              <a:gd name="connsiteX3" fmla="*/ 6168786 w 6168786"/>
              <a:gd name="connsiteY3" fmla="*/ 132603 h 795600"/>
              <a:gd name="connsiteX4" fmla="*/ 6168786 w 6168786"/>
              <a:gd name="connsiteY4" fmla="*/ 662997 h 795600"/>
              <a:gd name="connsiteX5" fmla="*/ 6036183 w 6168786"/>
              <a:gd name="connsiteY5" fmla="*/ 795600 h 795600"/>
              <a:gd name="connsiteX6" fmla="*/ 132603 w 6168786"/>
              <a:gd name="connsiteY6" fmla="*/ 795600 h 795600"/>
              <a:gd name="connsiteX7" fmla="*/ 0 w 6168786"/>
              <a:gd name="connsiteY7" fmla="*/ 662997 h 795600"/>
              <a:gd name="connsiteX8" fmla="*/ 0 w 6168786"/>
              <a:gd name="connsiteY8" fmla="*/ 132603 h 79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68786" h="795600">
                <a:moveTo>
                  <a:pt x="0" y="132603"/>
                </a:moveTo>
                <a:cubicBezTo>
                  <a:pt x="0" y="59368"/>
                  <a:pt x="59368" y="0"/>
                  <a:pt x="132603" y="0"/>
                </a:cubicBezTo>
                <a:lnTo>
                  <a:pt x="6036183" y="0"/>
                </a:lnTo>
                <a:cubicBezTo>
                  <a:pt x="6109418" y="0"/>
                  <a:pt x="6168786" y="59368"/>
                  <a:pt x="6168786" y="132603"/>
                </a:cubicBezTo>
                <a:lnTo>
                  <a:pt x="6168786" y="662997"/>
                </a:lnTo>
                <a:cubicBezTo>
                  <a:pt x="6168786" y="736232"/>
                  <a:pt x="6109418" y="795600"/>
                  <a:pt x="6036183" y="795600"/>
                </a:cubicBezTo>
                <a:lnTo>
                  <a:pt x="132603" y="795600"/>
                </a:lnTo>
                <a:cubicBezTo>
                  <a:pt x="59368" y="795600"/>
                  <a:pt x="0" y="736232"/>
                  <a:pt x="0" y="662997"/>
                </a:cubicBezTo>
                <a:lnTo>
                  <a:pt x="0" y="13260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168378" tIns="168378" rIns="168378" bIns="168378" numCol="1" spcCol="1270" anchor="ctr" anchorCtr="0">
            <a:noAutofit/>
          </a:bodyPr>
          <a:lstStyle/>
          <a:p>
            <a:pPr lvl="0" algn="l" defTabSz="1511300">
              <a:lnSpc>
                <a:spcPct val="90000"/>
              </a:lnSpc>
              <a:spcBef>
                <a:spcPct val="0"/>
              </a:spcBef>
              <a:spcAft>
                <a:spcPct val="35000"/>
              </a:spcAft>
            </a:pPr>
            <a:r>
              <a:rPr lang="en-US" sz="3400" kern="1200" dirty="0">
                <a:ea typeface="Calibri" panose="020F0502020204030204" pitchFamily="34" charset="0"/>
                <a:cs typeface="Calibri" panose="020F0502020204030204" pitchFamily="34" charset="0"/>
              </a:rPr>
              <a:t>Post implementation</a:t>
            </a:r>
            <a:endParaRPr lang="bg-BG" sz="3400" kern="1200" dirty="0"/>
          </a:p>
        </p:txBody>
      </p:sp>
      <p:sp>
        <p:nvSpPr>
          <p:cNvPr id="14" name="Freeform 13"/>
          <p:cNvSpPr/>
          <p:nvPr/>
        </p:nvSpPr>
        <p:spPr>
          <a:xfrm>
            <a:off x="5923128" y="5067847"/>
            <a:ext cx="6168786" cy="1548360"/>
          </a:xfrm>
          <a:custGeom>
            <a:avLst/>
            <a:gdLst>
              <a:gd name="connsiteX0" fmla="*/ 0 w 6168786"/>
              <a:gd name="connsiteY0" fmla="*/ 0 h 1548360"/>
              <a:gd name="connsiteX1" fmla="*/ 6168786 w 6168786"/>
              <a:gd name="connsiteY1" fmla="*/ 0 h 1548360"/>
              <a:gd name="connsiteX2" fmla="*/ 6168786 w 6168786"/>
              <a:gd name="connsiteY2" fmla="*/ 1548360 h 1548360"/>
              <a:gd name="connsiteX3" fmla="*/ 0 w 6168786"/>
              <a:gd name="connsiteY3" fmla="*/ 1548360 h 1548360"/>
              <a:gd name="connsiteX4" fmla="*/ 0 w 6168786"/>
              <a:gd name="connsiteY4" fmla="*/ 0 h 1548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8786" h="1548360">
                <a:moveTo>
                  <a:pt x="0" y="0"/>
                </a:moveTo>
                <a:lnTo>
                  <a:pt x="6168786" y="0"/>
                </a:lnTo>
                <a:lnTo>
                  <a:pt x="6168786" y="1548360"/>
                </a:lnTo>
                <a:lnTo>
                  <a:pt x="0" y="1548360"/>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195859" tIns="43180" rIns="241808" bIns="43180" numCol="1" spcCol="1270" anchor="t" anchorCtr="0">
            <a:noAutofit/>
          </a:bodyPr>
          <a:lstStyle/>
          <a:p>
            <a:pPr marL="228600" lvl="1" indent="-228600" algn="l" defTabSz="1200150">
              <a:lnSpc>
                <a:spcPct val="90000"/>
              </a:lnSpc>
              <a:spcBef>
                <a:spcPct val="0"/>
              </a:spcBef>
              <a:spcAft>
                <a:spcPct val="20000"/>
              </a:spcAft>
              <a:buChar char="••"/>
            </a:pPr>
            <a:r>
              <a:rPr lang="en-US" sz="2700" kern="1200" dirty="0">
                <a:ea typeface="Calibri" panose="020F0502020204030204" pitchFamily="34" charset="0"/>
                <a:cs typeface="Calibri" panose="020F0502020204030204" pitchFamily="34" charset="0"/>
              </a:rPr>
              <a:t>Testing the program after completing a certain stage will reduce the risk of performance of the program</a:t>
            </a:r>
            <a:endParaRPr lang="bg-BG" sz="2700" kern="1200" dirty="0"/>
          </a:p>
        </p:txBody>
      </p:sp>
    </p:spTree>
    <p:extLst>
      <p:ext uri="{BB962C8B-B14F-4D97-AF65-F5344CB8AC3E}">
        <p14:creationId xmlns:p14="http://schemas.microsoft.com/office/powerpoint/2010/main" val="79266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500" fill="hold"/>
                                        <p:tgtEl>
                                          <p:spTgt spid="11"/>
                                        </p:tgtEl>
                                        <p:attrNameLst>
                                          <p:attrName>ppt_x</p:attrName>
                                        </p:attrNameLst>
                                      </p:cBhvr>
                                      <p:tavLst>
                                        <p:tav tm="0">
                                          <p:val>
                                            <p:strVal val="1+#ppt_w/2"/>
                                          </p:val>
                                        </p:tav>
                                        <p:tav tm="100000">
                                          <p:val>
                                            <p:strVal val="#ppt_x"/>
                                          </p:val>
                                        </p:tav>
                                      </p:tavLst>
                                    </p:anim>
                                    <p:anim calcmode="lin" valueType="num">
                                      <p:cBhvr additive="base">
                                        <p:cTn id="13" dur="500" fill="hold"/>
                                        <p:tgtEl>
                                          <p:spTgt spid="11"/>
                                        </p:tgtEl>
                                        <p:attrNameLst>
                                          <p:attrName>ppt_y</p:attrName>
                                        </p:attrNameLst>
                                      </p:cBhvr>
                                      <p:tavLst>
                                        <p:tav tm="0">
                                          <p:val>
                                            <p:strVal val="#ppt_y"/>
                                          </p:val>
                                        </p:tav>
                                        <p:tav tm="100000">
                                          <p:val>
                                            <p:strVal val="#ppt_y"/>
                                          </p:val>
                                        </p:tav>
                                      </p:tavLst>
                                    </p:anim>
                                  </p:childTnLst>
                                </p:cTn>
                              </p:par>
                            </p:childTnLst>
                          </p:cTn>
                        </p:par>
                        <p:par>
                          <p:cTn id="14" fill="hold">
                            <p:stCondLst>
                              <p:cond delay="500"/>
                            </p:stCondLst>
                            <p:childTnLst>
                              <p:par>
                                <p:cTn id="15" presetID="22" presetClass="entr" presetSubtype="4" fill="hold" nodeType="afterEffect">
                                  <p:stCondLst>
                                    <p:cond delay="0"/>
                                  </p:stCondLst>
                                  <p:childTnLst>
                                    <p:set>
                                      <p:cBhvr>
                                        <p:cTn id="16" dur="1" fill="hold">
                                          <p:stCondLst>
                                            <p:cond delay="0"/>
                                          </p:stCondLst>
                                        </p:cTn>
                                        <p:tgtEl>
                                          <p:spTgt spid="12">
                                            <p:txEl>
                                              <p:pRg st="0" end="0"/>
                                            </p:txEl>
                                          </p:spTgt>
                                        </p:tgtEl>
                                        <p:attrNameLst>
                                          <p:attrName>style.visibility</p:attrName>
                                        </p:attrNameLst>
                                      </p:cBhvr>
                                      <p:to>
                                        <p:strVal val="visible"/>
                                      </p:to>
                                    </p:set>
                                    <p:animEffect transition="in" filter="wipe(down)">
                                      <p:cBhvr>
                                        <p:cTn id="17" dur="500"/>
                                        <p:tgtEl>
                                          <p:spTgt spid="12">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2"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additive="base">
                                        <p:cTn id="22" dur="500" fill="hold"/>
                                        <p:tgtEl>
                                          <p:spTgt spid="13"/>
                                        </p:tgtEl>
                                        <p:attrNameLst>
                                          <p:attrName>ppt_x</p:attrName>
                                        </p:attrNameLst>
                                      </p:cBhvr>
                                      <p:tavLst>
                                        <p:tav tm="0">
                                          <p:val>
                                            <p:strVal val="1+#ppt_w/2"/>
                                          </p:val>
                                        </p:tav>
                                        <p:tav tm="100000">
                                          <p:val>
                                            <p:strVal val="#ppt_x"/>
                                          </p:val>
                                        </p:tav>
                                      </p:tavLst>
                                    </p:anim>
                                    <p:anim calcmode="lin" valueType="num">
                                      <p:cBhvr additive="base">
                                        <p:cTn id="23" dur="500" fill="hold"/>
                                        <p:tgtEl>
                                          <p:spTgt spid="13"/>
                                        </p:tgtEl>
                                        <p:attrNameLst>
                                          <p:attrName>ppt_y</p:attrName>
                                        </p:attrNameLst>
                                      </p:cBhvr>
                                      <p:tavLst>
                                        <p:tav tm="0">
                                          <p:val>
                                            <p:strVal val="#ppt_y"/>
                                          </p:val>
                                        </p:tav>
                                        <p:tav tm="100000">
                                          <p:val>
                                            <p:strVal val="#ppt_y"/>
                                          </p:val>
                                        </p:tav>
                                      </p:tavLst>
                                    </p:anim>
                                  </p:childTnLst>
                                </p:cTn>
                              </p:par>
                            </p:childTnLst>
                          </p:cTn>
                        </p:par>
                        <p:par>
                          <p:cTn id="24" fill="hold">
                            <p:stCondLst>
                              <p:cond delay="500"/>
                            </p:stCondLst>
                            <p:childTnLst>
                              <p:par>
                                <p:cTn id="25" presetID="22" presetClass="entr" presetSubtype="4"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down)">
                                      <p:cBhvr>
                                        <p:cTn id="2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P spid="1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5. Conclusion</a:t>
            </a:r>
            <a:endParaRPr lang="bg-BG" dirty="0"/>
          </a:p>
        </p:txBody>
      </p:sp>
      <p:sp>
        <p:nvSpPr>
          <p:cNvPr id="5" name="Freeform 4"/>
          <p:cNvSpPr/>
          <p:nvPr/>
        </p:nvSpPr>
        <p:spPr>
          <a:xfrm>
            <a:off x="174233" y="2362935"/>
            <a:ext cx="11784394" cy="2181769"/>
          </a:xfrm>
          <a:custGeom>
            <a:avLst/>
            <a:gdLst>
              <a:gd name="connsiteX0" fmla="*/ 0 w 11784394"/>
              <a:gd name="connsiteY0" fmla="*/ 0 h 2643320"/>
              <a:gd name="connsiteX1" fmla="*/ 11784394 w 11784394"/>
              <a:gd name="connsiteY1" fmla="*/ 0 h 2643320"/>
              <a:gd name="connsiteX2" fmla="*/ 11784394 w 11784394"/>
              <a:gd name="connsiteY2" fmla="*/ 2643320 h 2643320"/>
              <a:gd name="connsiteX3" fmla="*/ 0 w 11784394"/>
              <a:gd name="connsiteY3" fmla="*/ 2643320 h 2643320"/>
              <a:gd name="connsiteX4" fmla="*/ 0 w 11784394"/>
              <a:gd name="connsiteY4" fmla="*/ 0 h 2643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84394" h="2643320">
                <a:moveTo>
                  <a:pt x="0" y="0"/>
                </a:moveTo>
                <a:lnTo>
                  <a:pt x="11784394" y="0"/>
                </a:lnTo>
                <a:lnTo>
                  <a:pt x="11784394" y="2643320"/>
                </a:lnTo>
                <a:lnTo>
                  <a:pt x="0" y="2643320"/>
                </a:lnTo>
                <a:lnTo>
                  <a:pt x="0" y="0"/>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73660" tIns="73660" rIns="73660" bIns="73660" numCol="1" spcCol="1270" anchor="ctr" anchorCtr="0">
            <a:noAutofit/>
          </a:bodyPr>
          <a:lstStyle/>
          <a:p>
            <a:pPr lvl="0" algn="ctr" defTabSz="1289050">
              <a:lnSpc>
                <a:spcPct val="90000"/>
              </a:lnSpc>
              <a:spcBef>
                <a:spcPct val="0"/>
              </a:spcBef>
              <a:spcAft>
                <a:spcPct val="35000"/>
              </a:spcAft>
            </a:pPr>
            <a:r>
              <a:rPr lang="en-US" altLang="en-US" sz="2400" kern="1200" dirty="0">
                <a:latin typeface="Calibri" panose="020F0502020204030204" pitchFamily="34" charset="0"/>
                <a:ea typeface="Calibri" panose="020F0502020204030204" pitchFamily="34" charset="0"/>
                <a:cs typeface="Calibri" panose="020F0502020204030204" pitchFamily="34" charset="0"/>
              </a:rPr>
              <a:t>According to </a:t>
            </a:r>
            <a:r>
              <a:rPr lang="en-US" altLang="en-US" sz="2400" kern="1200" dirty="0" err="1">
                <a:latin typeface="Calibri" panose="020F0502020204030204" pitchFamily="34" charset="0"/>
                <a:ea typeface="Calibri" panose="020F0502020204030204" pitchFamily="34" charset="0"/>
                <a:cs typeface="Calibri" panose="020F0502020204030204" pitchFamily="34" charset="0"/>
              </a:rPr>
              <a:t>GantChart</a:t>
            </a:r>
            <a:r>
              <a:rPr lang="en-US" altLang="en-US" sz="2400" kern="1200" dirty="0">
                <a:latin typeface="Calibri" panose="020F0502020204030204" pitchFamily="34" charset="0"/>
                <a:ea typeface="Calibri" panose="020F0502020204030204" pitchFamily="34" charset="0"/>
                <a:cs typeface="Calibri" panose="020F0502020204030204" pitchFamily="34" charset="0"/>
              </a:rPr>
              <a:t>, the plan has been met, research has been done, the scope of the project has been determined. Sitemap created. At the moment the prototype of the home page and the functionality of the system Registration / Login and Reservation has been created. For future work I have to start with the overall design and functionalities as well as their connection. The text and photos will be add.</a:t>
            </a:r>
            <a:endParaRPr lang="bg-BG" sz="2400" kern="1200" dirty="0">
              <a:latin typeface="Calibri" panose="020F0502020204030204" pitchFamily="34" charset="0"/>
            </a:endParaRPr>
          </a:p>
        </p:txBody>
      </p:sp>
      <p:sp>
        <p:nvSpPr>
          <p:cNvPr id="6" name="Freeform 5"/>
          <p:cNvSpPr/>
          <p:nvPr/>
        </p:nvSpPr>
        <p:spPr>
          <a:xfrm>
            <a:off x="163775" y="4851819"/>
            <a:ext cx="11805312" cy="1248730"/>
          </a:xfrm>
          <a:custGeom>
            <a:avLst/>
            <a:gdLst>
              <a:gd name="connsiteX0" fmla="*/ 0 w 11805312"/>
              <a:gd name="connsiteY0" fmla="*/ 0 h 1724528"/>
              <a:gd name="connsiteX1" fmla="*/ 11805312 w 11805312"/>
              <a:gd name="connsiteY1" fmla="*/ 0 h 1724528"/>
              <a:gd name="connsiteX2" fmla="*/ 11805312 w 11805312"/>
              <a:gd name="connsiteY2" fmla="*/ 1724528 h 1724528"/>
              <a:gd name="connsiteX3" fmla="*/ 0 w 11805312"/>
              <a:gd name="connsiteY3" fmla="*/ 1724528 h 1724528"/>
              <a:gd name="connsiteX4" fmla="*/ 0 w 11805312"/>
              <a:gd name="connsiteY4" fmla="*/ 0 h 17245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05312" h="1724528">
                <a:moveTo>
                  <a:pt x="0" y="0"/>
                </a:moveTo>
                <a:lnTo>
                  <a:pt x="11805312" y="0"/>
                </a:lnTo>
                <a:lnTo>
                  <a:pt x="11805312" y="1724528"/>
                </a:lnTo>
                <a:lnTo>
                  <a:pt x="0" y="1724528"/>
                </a:lnTo>
                <a:lnTo>
                  <a:pt x="0" y="0"/>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73660" tIns="73660" rIns="73660" bIns="73660" numCol="1" spcCol="1270" anchor="ctr" anchorCtr="0">
            <a:noAutofit/>
          </a:bodyPr>
          <a:lstStyle/>
          <a:p>
            <a:pPr lvl="0" algn="ctr" defTabSz="1289050">
              <a:lnSpc>
                <a:spcPct val="90000"/>
              </a:lnSpc>
              <a:spcBef>
                <a:spcPct val="0"/>
              </a:spcBef>
              <a:spcAft>
                <a:spcPct val="35000"/>
              </a:spcAft>
            </a:pPr>
            <a:r>
              <a:rPr lang="en-IN" altLang="en-US" sz="2400" kern="1200" dirty="0">
                <a:latin typeface="Calibri" panose="020F0502020204030204" pitchFamily="34" charset="0"/>
                <a:ea typeface="Calibri" panose="020F0502020204030204" pitchFamily="34" charset="0"/>
                <a:cs typeface="Calibri" panose="020F0502020204030204" pitchFamily="34" charset="0"/>
              </a:rPr>
              <a:t>The website can be deployed in real world by using PaaS infrastructure. The database needs to be scalable and must be located in separate server from the application code. </a:t>
            </a:r>
            <a:endParaRPr lang="bg-BG" sz="2400" kern="1200" dirty="0">
              <a:latin typeface="Calibri" panose="020F0502020204030204" pitchFamily="34" charset="0"/>
            </a:endParaRPr>
          </a:p>
        </p:txBody>
      </p:sp>
    </p:spTree>
    <p:extLst>
      <p:ext uri="{BB962C8B-B14F-4D97-AF65-F5344CB8AC3E}">
        <p14:creationId xmlns:p14="http://schemas.microsoft.com/office/powerpoint/2010/main" val="1078751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Calibri" panose="020F0502020204030204" pitchFamily="34" charset="0"/>
              </a:rPr>
              <a:t>6. References </a:t>
            </a:r>
            <a:endParaRPr lang="bg-BG" dirty="0">
              <a:latin typeface="Calibri" panose="020F0502020204030204" pitchFamily="34" charset="0"/>
            </a:endParaRPr>
          </a:p>
        </p:txBody>
      </p:sp>
      <p:sp>
        <p:nvSpPr>
          <p:cNvPr id="26" name="Rectangle 25"/>
          <p:cNvSpPr/>
          <p:nvPr/>
        </p:nvSpPr>
        <p:spPr>
          <a:xfrm>
            <a:off x="327546" y="2113635"/>
            <a:ext cx="11864454" cy="4512133"/>
          </a:xfrm>
          <a:prstGeom prst="rect">
            <a:avLst/>
          </a:prstGeom>
        </p:spPr>
        <p:txBody>
          <a:bodyPr wrap="square">
            <a:spAutoFit/>
          </a:bodyPr>
          <a:lstStyle/>
          <a:p>
            <a:pPr>
              <a:lnSpc>
                <a:spcPct val="107000"/>
              </a:lnSpc>
              <a:spcAft>
                <a:spcPts val="800"/>
              </a:spcAft>
              <a:defRPr/>
            </a:pPr>
            <a:r>
              <a:rPr lang="en-US" sz="1450" dirty="0">
                <a:ea typeface="Calibri" panose="020F0502020204030204" pitchFamily="34" charset="0"/>
                <a:cs typeface="Times New Roman" panose="02020603050405020304" pitchFamily="18" charset="0"/>
              </a:rPr>
              <a:t>[1] </a:t>
            </a:r>
            <a:r>
              <a:rPr lang="en-US" sz="1450" dirty="0" err="1">
                <a:ea typeface="Calibri" panose="020F0502020204030204" pitchFamily="34" charset="0"/>
                <a:cs typeface="Times New Roman" panose="02020603050405020304" pitchFamily="18" charset="0"/>
              </a:rPr>
              <a:t>Kurtanović</a:t>
            </a:r>
            <a:r>
              <a:rPr lang="en-US" sz="1450" dirty="0">
                <a:ea typeface="Calibri" panose="020F0502020204030204" pitchFamily="34" charset="0"/>
                <a:cs typeface="Times New Roman" panose="02020603050405020304" pitchFamily="18" charset="0"/>
              </a:rPr>
              <a:t> Z, </a:t>
            </a:r>
            <a:r>
              <a:rPr lang="en-US" sz="1450" dirty="0" err="1">
                <a:ea typeface="Calibri" panose="020F0502020204030204" pitchFamily="34" charset="0"/>
                <a:cs typeface="Times New Roman" panose="02020603050405020304" pitchFamily="18" charset="0"/>
              </a:rPr>
              <a:t>Maalej</a:t>
            </a:r>
            <a:r>
              <a:rPr lang="en-US" sz="1450" dirty="0">
                <a:ea typeface="Calibri" panose="020F0502020204030204" pitchFamily="34" charset="0"/>
                <a:cs typeface="Times New Roman" panose="02020603050405020304" pitchFamily="18" charset="0"/>
              </a:rPr>
              <a:t> W. Automatically classifying functional and non-functional requirements using supervised machine learning. In2017 IEEE 25th International Requirements Engineering Conference (RE) 2017 Sep 4 (pp. 490-495). </a:t>
            </a:r>
            <a:r>
              <a:rPr lang="en-US" sz="1450" dirty="0" err="1">
                <a:ea typeface="Calibri" panose="020F0502020204030204" pitchFamily="34" charset="0"/>
                <a:cs typeface="Times New Roman" panose="02020603050405020304" pitchFamily="18" charset="0"/>
              </a:rPr>
              <a:t>Ieee</a:t>
            </a:r>
            <a:r>
              <a:rPr lang="en-US" sz="1450" dirty="0">
                <a:ea typeface="Calibri" panose="020F0502020204030204" pitchFamily="34" charset="0"/>
                <a:cs typeface="Times New Roman" panose="02020603050405020304" pitchFamily="18" charset="0"/>
              </a:rPr>
              <a:t>.</a:t>
            </a:r>
            <a:endParaRPr lang="en-GB" sz="1450" dirty="0">
              <a:ea typeface="Calibri" panose="020F0502020204030204" pitchFamily="34" charset="0"/>
              <a:cs typeface="Times New Roman" panose="02020603050405020304" pitchFamily="18" charset="0"/>
            </a:endParaRPr>
          </a:p>
          <a:p>
            <a:pPr>
              <a:lnSpc>
                <a:spcPct val="107000"/>
              </a:lnSpc>
              <a:spcAft>
                <a:spcPts val="800"/>
              </a:spcAft>
              <a:defRPr/>
            </a:pPr>
            <a:r>
              <a:rPr lang="en-US" sz="1450" dirty="0">
                <a:ea typeface="Calibri" panose="020F0502020204030204" pitchFamily="34" charset="0"/>
                <a:cs typeface="Times New Roman" panose="02020603050405020304" pitchFamily="18" charset="0"/>
              </a:rPr>
              <a:t>[2] </a:t>
            </a:r>
            <a:r>
              <a:rPr lang="en-US" sz="1450" dirty="0" err="1">
                <a:ea typeface="Calibri" panose="020F0502020204030204" pitchFamily="34" charset="0"/>
                <a:cs typeface="Times New Roman" panose="02020603050405020304" pitchFamily="18" charset="0"/>
              </a:rPr>
              <a:t>Behutiye</a:t>
            </a:r>
            <a:r>
              <a:rPr lang="en-US" sz="1450" dirty="0">
                <a:ea typeface="Calibri" panose="020F0502020204030204" pitchFamily="34" charset="0"/>
                <a:cs typeface="Times New Roman" panose="02020603050405020304" pitchFamily="18" charset="0"/>
              </a:rPr>
              <a:t> W, </a:t>
            </a:r>
            <a:r>
              <a:rPr lang="en-US" sz="1450" dirty="0" err="1">
                <a:ea typeface="Calibri" panose="020F0502020204030204" pitchFamily="34" charset="0"/>
                <a:cs typeface="Times New Roman" panose="02020603050405020304" pitchFamily="18" charset="0"/>
              </a:rPr>
              <a:t>Karhapää</a:t>
            </a:r>
            <a:r>
              <a:rPr lang="en-US" sz="1450" dirty="0">
                <a:ea typeface="Calibri" panose="020F0502020204030204" pitchFamily="34" charset="0"/>
                <a:cs typeface="Times New Roman" panose="02020603050405020304" pitchFamily="18" charset="0"/>
              </a:rPr>
              <a:t> P, Costal D, </a:t>
            </a:r>
            <a:r>
              <a:rPr lang="en-US" sz="1450" dirty="0" err="1">
                <a:ea typeface="Calibri" panose="020F0502020204030204" pitchFamily="34" charset="0"/>
                <a:cs typeface="Times New Roman" panose="02020603050405020304" pitchFamily="18" charset="0"/>
              </a:rPr>
              <a:t>Oivo</a:t>
            </a:r>
            <a:r>
              <a:rPr lang="en-US" sz="1450" dirty="0">
                <a:ea typeface="Calibri" panose="020F0502020204030204" pitchFamily="34" charset="0"/>
                <a:cs typeface="Times New Roman" panose="02020603050405020304" pitchFamily="18" charset="0"/>
              </a:rPr>
              <a:t> M, </a:t>
            </a:r>
            <a:r>
              <a:rPr lang="en-US" sz="1450" dirty="0" err="1">
                <a:ea typeface="Calibri" panose="020F0502020204030204" pitchFamily="34" charset="0"/>
                <a:cs typeface="Times New Roman" panose="02020603050405020304" pitchFamily="18" charset="0"/>
              </a:rPr>
              <a:t>Franch</a:t>
            </a:r>
            <a:r>
              <a:rPr lang="en-US" sz="1450" dirty="0">
                <a:ea typeface="Calibri" panose="020F0502020204030204" pitchFamily="34" charset="0"/>
                <a:cs typeface="Times New Roman" panose="02020603050405020304" pitchFamily="18" charset="0"/>
              </a:rPr>
              <a:t> X. Non-functional requirements documentation in agile software development: challenges and solution proposal. </a:t>
            </a:r>
            <a:r>
              <a:rPr lang="en-US" sz="1450" dirty="0" err="1">
                <a:ea typeface="Calibri" panose="020F0502020204030204" pitchFamily="34" charset="0"/>
                <a:cs typeface="Times New Roman" panose="02020603050405020304" pitchFamily="18" charset="0"/>
              </a:rPr>
              <a:t>InInternational</a:t>
            </a:r>
            <a:r>
              <a:rPr lang="en-US" sz="1450" dirty="0">
                <a:ea typeface="Calibri" panose="020F0502020204030204" pitchFamily="34" charset="0"/>
                <a:cs typeface="Times New Roman" panose="02020603050405020304" pitchFamily="18" charset="0"/>
              </a:rPr>
              <a:t> conference on product-focused software process improvement 2017 Nov 29 (pp. 515-522). Springer, Cham.</a:t>
            </a:r>
            <a:endParaRPr lang="en-GB" sz="1450" dirty="0">
              <a:ea typeface="Calibri" panose="020F0502020204030204" pitchFamily="34" charset="0"/>
              <a:cs typeface="Times New Roman" panose="02020603050405020304" pitchFamily="18" charset="0"/>
            </a:endParaRPr>
          </a:p>
          <a:p>
            <a:pPr>
              <a:lnSpc>
                <a:spcPct val="107000"/>
              </a:lnSpc>
              <a:spcAft>
                <a:spcPts val="800"/>
              </a:spcAft>
              <a:defRPr/>
            </a:pPr>
            <a:r>
              <a:rPr lang="en-US" sz="1450" dirty="0">
                <a:ea typeface="Calibri" panose="020F0502020204030204" pitchFamily="34" charset="0"/>
                <a:cs typeface="Times New Roman" panose="02020603050405020304" pitchFamily="18" charset="0"/>
              </a:rPr>
              <a:t>[3] </a:t>
            </a:r>
            <a:r>
              <a:rPr lang="en-US" sz="1450" dirty="0" err="1">
                <a:ea typeface="Calibri" panose="020F0502020204030204" pitchFamily="34" charset="0"/>
                <a:cs typeface="Times New Roman" panose="02020603050405020304" pitchFamily="18" charset="0"/>
              </a:rPr>
              <a:t>Jha</a:t>
            </a:r>
            <a:r>
              <a:rPr lang="en-US" sz="1450" dirty="0">
                <a:ea typeface="Calibri" panose="020F0502020204030204" pitchFamily="34" charset="0"/>
                <a:cs typeface="Times New Roman" panose="02020603050405020304" pitchFamily="18" charset="0"/>
              </a:rPr>
              <a:t> N, Mahmoud A. Mining non-functional requirements from app store reviews. Empirical Software Engineering. 2019 Dec;24(6):3659-95.</a:t>
            </a:r>
            <a:endParaRPr lang="en-GB" sz="1450" dirty="0">
              <a:ea typeface="Calibri" panose="020F0502020204030204" pitchFamily="34" charset="0"/>
              <a:cs typeface="Times New Roman" panose="02020603050405020304" pitchFamily="18" charset="0"/>
            </a:endParaRPr>
          </a:p>
          <a:p>
            <a:pPr>
              <a:lnSpc>
                <a:spcPct val="107000"/>
              </a:lnSpc>
              <a:spcAft>
                <a:spcPts val="800"/>
              </a:spcAft>
              <a:defRPr/>
            </a:pPr>
            <a:r>
              <a:rPr lang="en-US" sz="1450" dirty="0">
                <a:ea typeface="Calibri" panose="020F0502020204030204" pitchFamily="34" charset="0"/>
                <a:cs typeface="Times New Roman" panose="02020603050405020304" pitchFamily="18" charset="0"/>
              </a:rPr>
              <a:t>[4] </a:t>
            </a:r>
            <a:r>
              <a:rPr lang="en-US" sz="1450" dirty="0" err="1">
                <a:ea typeface="Calibri" panose="020F0502020204030204" pitchFamily="34" charset="0"/>
                <a:cs typeface="Times New Roman" panose="02020603050405020304" pitchFamily="18" charset="0"/>
              </a:rPr>
              <a:t>Younas</a:t>
            </a:r>
            <a:r>
              <a:rPr lang="en-US" sz="1450" dirty="0">
                <a:ea typeface="Calibri" panose="020F0502020204030204" pitchFamily="34" charset="0"/>
                <a:cs typeface="Times New Roman" panose="02020603050405020304" pitchFamily="18" charset="0"/>
              </a:rPr>
              <a:t> M, </a:t>
            </a:r>
            <a:r>
              <a:rPr lang="en-US" sz="1450" dirty="0" err="1">
                <a:ea typeface="Calibri" panose="020F0502020204030204" pitchFamily="34" charset="0"/>
                <a:cs typeface="Times New Roman" panose="02020603050405020304" pitchFamily="18" charset="0"/>
              </a:rPr>
              <a:t>Jawawi</a:t>
            </a:r>
            <a:r>
              <a:rPr lang="en-US" sz="1450" dirty="0">
                <a:ea typeface="Calibri" panose="020F0502020204030204" pitchFamily="34" charset="0"/>
                <a:cs typeface="Times New Roman" panose="02020603050405020304" pitchFamily="18" charset="0"/>
              </a:rPr>
              <a:t> DN, Ghani I, </a:t>
            </a:r>
            <a:r>
              <a:rPr lang="en-US" sz="1450" dirty="0" err="1">
                <a:ea typeface="Calibri" panose="020F0502020204030204" pitchFamily="34" charset="0"/>
                <a:cs typeface="Times New Roman" panose="02020603050405020304" pitchFamily="18" charset="0"/>
              </a:rPr>
              <a:t>Kazmi</a:t>
            </a:r>
            <a:r>
              <a:rPr lang="en-US" sz="1450" dirty="0">
                <a:ea typeface="Calibri" panose="020F0502020204030204" pitchFamily="34" charset="0"/>
                <a:cs typeface="Times New Roman" panose="02020603050405020304" pitchFamily="18" charset="0"/>
              </a:rPr>
              <a:t> R. Non-functional requirements elicitation guideline for agile methods. Journal of Telecommunication, Electronic and Computer Engineering (JTEC). 2017 Oct 20;9(3-4):137-42.[5] Miller K, Mosby D, </a:t>
            </a:r>
            <a:r>
              <a:rPr lang="en-US" sz="1450" dirty="0" err="1">
                <a:ea typeface="Calibri" panose="020F0502020204030204" pitchFamily="34" charset="0"/>
                <a:cs typeface="Times New Roman" panose="02020603050405020304" pitchFamily="18" charset="0"/>
              </a:rPr>
              <a:t>Capan</a:t>
            </a:r>
            <a:r>
              <a:rPr lang="en-US" sz="1450" dirty="0">
                <a:ea typeface="Calibri" panose="020F0502020204030204" pitchFamily="34" charset="0"/>
                <a:cs typeface="Times New Roman" panose="02020603050405020304" pitchFamily="18" charset="0"/>
              </a:rPr>
              <a:t> M, Kowalski R, </a:t>
            </a:r>
            <a:r>
              <a:rPr lang="en-US" sz="1450" dirty="0" err="1">
                <a:ea typeface="Calibri" panose="020F0502020204030204" pitchFamily="34" charset="0"/>
                <a:cs typeface="Times New Roman" panose="02020603050405020304" pitchFamily="18" charset="0"/>
              </a:rPr>
              <a:t>Ratwani</a:t>
            </a:r>
            <a:r>
              <a:rPr lang="en-US" sz="1450" dirty="0">
                <a:ea typeface="Calibri" panose="020F0502020204030204" pitchFamily="34" charset="0"/>
                <a:cs typeface="Times New Roman" panose="02020603050405020304" pitchFamily="18" charset="0"/>
              </a:rPr>
              <a:t> R, </a:t>
            </a:r>
            <a:r>
              <a:rPr lang="en-US" sz="1450" dirty="0" err="1">
                <a:ea typeface="Calibri" panose="020F0502020204030204" pitchFamily="34" charset="0"/>
                <a:cs typeface="Times New Roman" panose="02020603050405020304" pitchFamily="18" charset="0"/>
              </a:rPr>
              <a:t>Noaiseh</a:t>
            </a:r>
            <a:r>
              <a:rPr lang="en-US" sz="1450" dirty="0">
                <a:ea typeface="Calibri" panose="020F0502020204030204" pitchFamily="34" charset="0"/>
                <a:cs typeface="Times New Roman" panose="02020603050405020304" pitchFamily="18" charset="0"/>
              </a:rPr>
              <a:t> Y, Kraft R, Schwartz S, Weintraub WS, Arnold R. Interface, information, interaction: a narrative review of design and functional requirements for clinical decision support. Journal of the American Medical Informatics Association. 2018 May;25(5):585-92.</a:t>
            </a:r>
            <a:endParaRPr lang="en-GB" sz="1450" dirty="0">
              <a:ea typeface="Calibri" panose="020F0502020204030204" pitchFamily="34" charset="0"/>
              <a:cs typeface="Times New Roman" panose="02020603050405020304" pitchFamily="18" charset="0"/>
            </a:endParaRPr>
          </a:p>
          <a:p>
            <a:pPr>
              <a:lnSpc>
                <a:spcPct val="107000"/>
              </a:lnSpc>
              <a:spcAft>
                <a:spcPts val="800"/>
              </a:spcAft>
              <a:defRPr/>
            </a:pPr>
            <a:r>
              <a:rPr lang="en-US" sz="1450" dirty="0">
                <a:ea typeface="Calibri" panose="020F0502020204030204" pitchFamily="34" charset="0"/>
                <a:cs typeface="Times New Roman" panose="02020603050405020304" pitchFamily="18" charset="0"/>
              </a:rPr>
              <a:t>[6] </a:t>
            </a:r>
            <a:r>
              <a:rPr lang="en-US" sz="1450" dirty="0" err="1">
                <a:ea typeface="Calibri" panose="020F0502020204030204" pitchFamily="34" charset="0"/>
                <a:cs typeface="Times New Roman" panose="02020603050405020304" pitchFamily="18" charset="0"/>
              </a:rPr>
              <a:t>Tóth</a:t>
            </a:r>
            <a:r>
              <a:rPr lang="en-US" sz="1450" dirty="0">
                <a:ea typeface="Calibri" panose="020F0502020204030204" pitchFamily="34" charset="0"/>
                <a:cs typeface="Times New Roman" panose="02020603050405020304" pitchFamily="18" charset="0"/>
              </a:rPr>
              <a:t> L, </a:t>
            </a:r>
            <a:r>
              <a:rPr lang="en-US" sz="1450" dirty="0" err="1">
                <a:ea typeface="Calibri" panose="020F0502020204030204" pitchFamily="34" charset="0"/>
                <a:cs typeface="Times New Roman" panose="02020603050405020304" pitchFamily="18" charset="0"/>
              </a:rPr>
              <a:t>Vidács</a:t>
            </a:r>
            <a:r>
              <a:rPr lang="en-US" sz="1450" dirty="0">
                <a:ea typeface="Calibri" panose="020F0502020204030204" pitchFamily="34" charset="0"/>
                <a:cs typeface="Times New Roman" panose="02020603050405020304" pitchFamily="18" charset="0"/>
              </a:rPr>
              <a:t> L. Study of various classifiers for identification and classification of non-functional requirements. </a:t>
            </a:r>
            <a:r>
              <a:rPr lang="en-US" sz="1450" dirty="0" err="1">
                <a:ea typeface="Calibri" panose="020F0502020204030204" pitchFamily="34" charset="0"/>
                <a:cs typeface="Times New Roman" panose="02020603050405020304" pitchFamily="18" charset="0"/>
              </a:rPr>
              <a:t>InInternational</a:t>
            </a:r>
            <a:r>
              <a:rPr lang="en-US" sz="1450" dirty="0">
                <a:ea typeface="Calibri" panose="020F0502020204030204" pitchFamily="34" charset="0"/>
                <a:cs typeface="Times New Roman" panose="02020603050405020304" pitchFamily="18" charset="0"/>
              </a:rPr>
              <a:t> Conference on Computational Science and Its Applications 2018 May 2 (pp. 492-503). Springer, Cham.</a:t>
            </a:r>
          </a:p>
          <a:p>
            <a:pPr>
              <a:lnSpc>
                <a:spcPct val="107000"/>
              </a:lnSpc>
              <a:spcAft>
                <a:spcPts val="800"/>
              </a:spcAft>
              <a:defRPr/>
            </a:pPr>
            <a:r>
              <a:rPr lang="en-US" sz="1450" dirty="0">
                <a:latin typeface="Times New Roman" panose="02020603050405020304" pitchFamily="18" charset="0"/>
                <a:ea typeface="Calibri" panose="020F0502020204030204" pitchFamily="34" charset="0"/>
                <a:cs typeface="Times New Roman" panose="02020603050405020304" pitchFamily="18" charset="0"/>
              </a:rPr>
              <a:t>[7] </a:t>
            </a:r>
            <a:r>
              <a:rPr lang="en-US" sz="1450" dirty="0" err="1">
                <a:latin typeface="Times New Roman" panose="02020603050405020304" pitchFamily="18" charset="0"/>
                <a:ea typeface="Calibri" panose="020F0502020204030204" pitchFamily="34" charset="0"/>
                <a:cs typeface="Times New Roman" panose="02020603050405020304" pitchFamily="18" charset="0"/>
              </a:rPr>
              <a:t>Binkhonain</a:t>
            </a:r>
            <a:r>
              <a:rPr lang="en-US" sz="1450" dirty="0">
                <a:latin typeface="Times New Roman" panose="02020603050405020304" pitchFamily="18" charset="0"/>
                <a:ea typeface="Calibri" panose="020F0502020204030204" pitchFamily="34" charset="0"/>
                <a:cs typeface="Times New Roman" panose="02020603050405020304" pitchFamily="18" charset="0"/>
              </a:rPr>
              <a:t> M, Zhao L. A review of machine learning algorithms for identification and classification of non-functional requirements. Expert Systems with Applications: X. 2019 Apr 1;1:100001.</a:t>
            </a:r>
          </a:p>
          <a:p>
            <a:pPr>
              <a:lnSpc>
                <a:spcPct val="107000"/>
              </a:lnSpc>
              <a:spcAft>
                <a:spcPts val="800"/>
              </a:spcAft>
              <a:defRPr/>
            </a:pPr>
            <a:r>
              <a:rPr lang="en-US" sz="1450" dirty="0">
                <a:latin typeface="Times New Roman" panose="02020603050405020304" pitchFamily="18" charset="0"/>
                <a:ea typeface="Calibri" panose="020F0502020204030204" pitchFamily="34" charset="0"/>
                <a:cs typeface="Times New Roman" panose="02020603050405020304" pitchFamily="18" charset="0"/>
              </a:rPr>
              <a:t>[8] Martin-Kerry JM, Knapp P, Atkin K, Bower P, Watt I, Stones C, Higgins S, Sheridan R, Preston J, Taylor DH, Baines P. Supporting children and young people when making decisions about joining clinical trials: qualitative study to inform multimedia website development. BMJ open. 2019 Jan 1;9(1):e023984</a:t>
            </a:r>
            <a:endParaRPr lang="bg-BG" sz="1450" dirty="0"/>
          </a:p>
        </p:txBody>
      </p:sp>
    </p:spTree>
    <p:extLst>
      <p:ext uri="{BB962C8B-B14F-4D97-AF65-F5344CB8AC3E}">
        <p14:creationId xmlns:p14="http://schemas.microsoft.com/office/powerpoint/2010/main" val="2380079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animEffect transition="in" filter="fade">
                                      <p:cBhvr>
                                        <p:cTn id="7" dur="500"/>
                                        <p:tgtEl>
                                          <p:spTgt spid="26">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6">
                                            <p:txEl>
                                              <p:pRg st="1" end="1"/>
                                            </p:txEl>
                                          </p:spTgt>
                                        </p:tgtEl>
                                        <p:attrNameLst>
                                          <p:attrName>style.visibility</p:attrName>
                                        </p:attrNameLst>
                                      </p:cBhvr>
                                      <p:to>
                                        <p:strVal val="visible"/>
                                      </p:to>
                                    </p:set>
                                    <p:animEffect transition="in" filter="fade">
                                      <p:cBhvr>
                                        <p:cTn id="11" dur="500"/>
                                        <p:tgtEl>
                                          <p:spTgt spid="26">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26">
                                            <p:txEl>
                                              <p:pRg st="2" end="2"/>
                                            </p:txEl>
                                          </p:spTgt>
                                        </p:tgtEl>
                                        <p:attrNameLst>
                                          <p:attrName>style.visibility</p:attrName>
                                        </p:attrNameLst>
                                      </p:cBhvr>
                                      <p:to>
                                        <p:strVal val="visible"/>
                                      </p:to>
                                    </p:set>
                                    <p:animEffect transition="in" filter="fade">
                                      <p:cBhvr>
                                        <p:cTn id="15" dur="500"/>
                                        <p:tgtEl>
                                          <p:spTgt spid="26">
                                            <p:txEl>
                                              <p:pRg st="2" end="2"/>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26">
                                            <p:txEl>
                                              <p:pRg st="3" end="3"/>
                                            </p:txEl>
                                          </p:spTgt>
                                        </p:tgtEl>
                                        <p:attrNameLst>
                                          <p:attrName>style.visibility</p:attrName>
                                        </p:attrNameLst>
                                      </p:cBhvr>
                                      <p:to>
                                        <p:strVal val="visible"/>
                                      </p:to>
                                    </p:set>
                                    <p:animEffect transition="in" filter="fade">
                                      <p:cBhvr>
                                        <p:cTn id="19" dur="500"/>
                                        <p:tgtEl>
                                          <p:spTgt spid="26">
                                            <p:txEl>
                                              <p:pRg st="3" end="3"/>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26">
                                            <p:txEl>
                                              <p:pRg st="4" end="4"/>
                                            </p:txEl>
                                          </p:spTgt>
                                        </p:tgtEl>
                                        <p:attrNameLst>
                                          <p:attrName>style.visibility</p:attrName>
                                        </p:attrNameLst>
                                      </p:cBhvr>
                                      <p:to>
                                        <p:strVal val="visible"/>
                                      </p:to>
                                    </p:set>
                                    <p:animEffect transition="in" filter="fade">
                                      <p:cBhvr>
                                        <p:cTn id="23" dur="500"/>
                                        <p:tgtEl>
                                          <p:spTgt spid="26">
                                            <p:txEl>
                                              <p:pRg st="4" end="4"/>
                                            </p:txEl>
                                          </p:spTgt>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26">
                                            <p:txEl>
                                              <p:pRg st="5" end="5"/>
                                            </p:txEl>
                                          </p:spTgt>
                                        </p:tgtEl>
                                        <p:attrNameLst>
                                          <p:attrName>style.visibility</p:attrName>
                                        </p:attrNameLst>
                                      </p:cBhvr>
                                      <p:to>
                                        <p:strVal val="visible"/>
                                      </p:to>
                                    </p:set>
                                    <p:animEffect transition="in" filter="fade">
                                      <p:cBhvr>
                                        <p:cTn id="27" dur="500"/>
                                        <p:tgtEl>
                                          <p:spTgt spid="26">
                                            <p:txEl>
                                              <p:pRg st="5" end="5"/>
                                            </p:txEl>
                                          </p:spTgt>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26">
                                            <p:txEl>
                                              <p:pRg st="6" end="6"/>
                                            </p:txEl>
                                          </p:spTgt>
                                        </p:tgtEl>
                                        <p:attrNameLst>
                                          <p:attrName>style.visibility</p:attrName>
                                        </p:attrNameLst>
                                      </p:cBhvr>
                                      <p:to>
                                        <p:strVal val="visible"/>
                                      </p:to>
                                    </p:set>
                                    <p:animEffect transition="in" filter="fade">
                                      <p:cBhvr>
                                        <p:cTn id="31" dur="500"/>
                                        <p:tgtEl>
                                          <p:spTgt spid="2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1569</Words>
  <Application>Microsoft Office PowerPoint</Application>
  <PresentationFormat>Widescreen</PresentationFormat>
  <Paragraphs>115</Paragraphs>
  <Slides>23</Slides>
  <Notes>0</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2</vt:i4>
      </vt:variant>
      <vt:variant>
        <vt:lpstr>Slide Titles</vt:lpstr>
      </vt:variant>
      <vt:variant>
        <vt:i4>23</vt:i4>
      </vt:variant>
    </vt:vector>
  </HeadingPairs>
  <TitlesOfParts>
    <vt:vector size="34" baseType="lpstr">
      <vt:lpstr>Arial</vt:lpstr>
      <vt:lpstr>Arial Black</vt:lpstr>
      <vt:lpstr>Benton Sans Book</vt:lpstr>
      <vt:lpstr>Calibri</vt:lpstr>
      <vt:lpstr>Roboto</vt:lpstr>
      <vt:lpstr>Times New Roman</vt:lpstr>
      <vt:lpstr>Trebuchet MS</vt:lpstr>
      <vt:lpstr>Wingdings</vt:lpstr>
      <vt:lpstr>Berlin</vt:lpstr>
      <vt:lpstr>Worksheet</vt:lpstr>
      <vt:lpstr>CorelDRAW</vt:lpstr>
      <vt:lpstr>DESIGN STUDIO MANAGEMENT WEBSITE</vt:lpstr>
      <vt:lpstr>Table of Contents</vt:lpstr>
      <vt:lpstr>1. Introduction</vt:lpstr>
      <vt:lpstr>PowerPoint Presentation</vt:lpstr>
      <vt:lpstr>Objectives</vt:lpstr>
      <vt:lpstr>PowerPoint Presentation</vt:lpstr>
      <vt:lpstr>2.Literature Review</vt:lpstr>
      <vt:lpstr>Literature Review</vt:lpstr>
      <vt:lpstr>Existing examples</vt:lpstr>
      <vt:lpstr>PowerPoint Presentation</vt:lpstr>
      <vt:lpstr>3.Methodology</vt:lpstr>
      <vt:lpstr>4. Design Overview</vt:lpstr>
      <vt:lpstr>Business rules</vt:lpstr>
      <vt:lpstr>Business rules</vt:lpstr>
      <vt:lpstr>Site Map</vt:lpstr>
      <vt:lpstr>Tasks Description</vt:lpstr>
      <vt:lpstr>Tasks Description</vt:lpstr>
      <vt:lpstr>Functionality</vt:lpstr>
      <vt:lpstr>Non Functionality</vt:lpstr>
      <vt:lpstr>Tools</vt:lpstr>
      <vt:lpstr>Risk Assessment</vt:lpstr>
      <vt:lpstr>5. Conclusion</vt:lpstr>
      <vt:lpstr>6.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Sonya Kyuchukova</cp:lastModifiedBy>
  <cp:revision>41</cp:revision>
  <dcterms:created xsi:type="dcterms:W3CDTF">2021-11-17T12:44:25Z</dcterms:created>
  <dcterms:modified xsi:type="dcterms:W3CDTF">2021-11-17T20:46:49Z</dcterms:modified>
</cp:coreProperties>
</file>