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7" r:id="rId2"/>
    <p:sldId id="285" r:id="rId3"/>
    <p:sldId id="286" r:id="rId4"/>
    <p:sldId id="287" r:id="rId5"/>
    <p:sldId id="272" r:id="rId6"/>
    <p:sldId id="273" r:id="rId7"/>
    <p:sldId id="274" r:id="rId8"/>
    <p:sldId id="280" r:id="rId9"/>
    <p:sldId id="275" r:id="rId10"/>
    <p:sldId id="263" r:id="rId11"/>
    <p:sldId id="276" r:id="rId12"/>
    <p:sldId id="277" r:id="rId13"/>
    <p:sldId id="278" r:id="rId14"/>
    <p:sldId id="279" r:id="rId15"/>
    <p:sldId id="283" r:id="rId16"/>
    <p:sldId id="284" r:id="rId17"/>
    <p:sldId id="288" r:id="rId18"/>
    <p:sldId id="289" r:id="rId19"/>
    <p:sldId id="290" r:id="rId20"/>
    <p:sldId id="292" r:id="rId21"/>
  </p:sldIdLst>
  <p:sldSz cx="12192000" cy="6858000"/>
  <p:notesSz cx="7023100" cy="9309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80B260-7C93-45FF-A69F-9DAF237F2B72}" v="34" dt="2022-12-02T08:51:36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7" autoAdjust="0"/>
    <p:restoredTop sz="82424" autoAdjust="0"/>
  </p:normalViewPr>
  <p:slideViewPr>
    <p:cSldViewPr snapToGrid="0">
      <p:cViewPr varScale="1">
        <p:scale>
          <a:sx n="94" d="100"/>
          <a:sy n="94" d="100"/>
        </p:scale>
        <p:origin x="9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2BCAFC7A-71DD-4C2C-B63D-60FDC7DD5449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DA6FC261-E491-4C42-A663-B95247CC46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3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85ECAFD-F005-4163-B10D-85806DC43F93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333E963C-1534-4F8D-B2A7-66D81AA259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50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Reality – real world - roads</a:t>
            </a:r>
          </a:p>
          <a:p>
            <a:r>
              <a:rPr lang="en-GB" dirty="0"/>
              <a:t>Conceptual – model of selected processes thought relevant to a particular problem – different road users / different types of road</a:t>
            </a:r>
          </a:p>
          <a:p>
            <a:r>
              <a:rPr lang="en-GB" dirty="0"/>
              <a:t>Logical – representation of reality in the form of diagrams and lists – above drawn / listed </a:t>
            </a:r>
          </a:p>
          <a:p>
            <a:r>
              <a:rPr lang="en-GB" dirty="0"/>
              <a:t>Physical – GIS implementation in the form of tables, files and databases – above describes types of files / layers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820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Much of the world mapped on triangulation points with benchmarked heights above sea level, held within a grid overlay of an area. The grid is a raster data set, the TIN is a surface of nonoverlapping triangular elements. Calculations can then be run to get accurate height measurements. The greater the accuracy required the greater the number of sample points, accurately configured, required.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031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Large scale = lots of detail in a given area 1:5000</a:t>
            </a:r>
          </a:p>
          <a:p>
            <a:r>
              <a:rPr lang="en-GB" dirty="0"/>
              <a:t>Small scale = less detail in a given area 1:10000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0839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Scale</a:t>
            </a:r>
          </a:p>
          <a:p>
            <a:r>
              <a:rPr lang="en-GB" dirty="0"/>
              <a:t>OS </a:t>
            </a:r>
            <a:r>
              <a:rPr lang="en-GB" dirty="0" err="1"/>
              <a:t>Superplan</a:t>
            </a:r>
            <a:r>
              <a:rPr lang="en-GB" dirty="0"/>
              <a:t> – 1:1250</a:t>
            </a:r>
          </a:p>
          <a:p>
            <a:r>
              <a:rPr lang="en-GB" dirty="0" err="1"/>
              <a:t>Landplan</a:t>
            </a:r>
            <a:r>
              <a:rPr lang="en-GB" dirty="0"/>
              <a:t> – 1:10000</a:t>
            </a:r>
          </a:p>
          <a:p>
            <a:r>
              <a:rPr lang="en-GB" dirty="0"/>
              <a:t>Explorer – 1:25000</a:t>
            </a:r>
          </a:p>
          <a:p>
            <a:r>
              <a:rPr lang="en-GB" dirty="0" err="1"/>
              <a:t>Landranger</a:t>
            </a:r>
            <a:r>
              <a:rPr lang="en-GB" dirty="0"/>
              <a:t> – 1:50000</a:t>
            </a:r>
          </a:p>
          <a:p>
            <a:r>
              <a:rPr lang="en-GB" dirty="0"/>
              <a:t>Tour – 1:100000</a:t>
            </a:r>
          </a:p>
          <a:p>
            <a:r>
              <a:rPr lang="en-GB" dirty="0"/>
              <a:t>Route map – 1:250000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55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579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Project Aquatrine – what is there, age, pressure, maintenance requirements, emergency requirements, depth, strata, surface conditions, traffic conditions, slope, cut offs, consumption totals, consumption patterns.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79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shows objects and relationship between them. Uses Unified Modelling Language. Colour coding can be added to aid in interpretation. A box is an object class; lines refer to connectivity to object classes above/below. Main and lateral pipes share several features and so for efficiency purposes these can be combined into an abstract data set called ‘waterline’.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800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3E963C-1534-4F8D-B2A7-66D81AA2595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803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400" cap="small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32766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74801" y="4953000"/>
            <a:ext cx="7999315" cy="1074057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0" i="0" kern="12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4033" y="331651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lvl="0"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54953" y="3848610"/>
            <a:ext cx="8825659" cy="588517"/>
          </a:xfrm>
        </p:spPr>
        <p:txBody>
          <a:bodyPr anchor="b">
            <a:normAutofit/>
          </a:bodyPr>
          <a:lstStyle>
            <a:lvl1pPr marL="0" indent="0" algn="l" defTabSz="457200" rtl="0" eaLnBrk="1" latinLnBrk="0" hangingPunct="1">
              <a:buNone/>
              <a:defRPr lang="en-US" sz="3600" b="0" i="0" kern="1200" cap="none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430213"/>
            <a:ext cx="7423149" cy="5826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/>
          <p:cNvSpPr/>
          <p:nvPr userDrawn="1"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12/2/2022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4" name="Rectangle 13"/>
          <p:cNvSpPr/>
          <p:nvPr userDrawn="1"/>
        </p:nvSpPr>
        <p:spPr bwMode="blackWhite"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3" r:id="rId14"/>
    <p:sldLayoutId id="2147483665" r:id="rId15"/>
    <p:sldLayoutId id="2147483669" r:id="rId16"/>
    <p:sldLayoutId id="2147483670" r:id="rId17"/>
    <p:sldLayoutId id="2147483658" r:id="rId18"/>
    <p:sldLayoutId id="2147483659" r:id="rId19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wPXVZvznYEk?feature=oembed" TargetMode="External"/><Relationship Id="rId4" Type="http://schemas.openxmlformats.org/officeDocument/2006/relationships/image" Target="../media/image2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DATA – modelling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DR. MIKE GOODFELLOW-SMITH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C8853-42D1-2E16-1076-2CB1A451A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DATA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64C8A-7210-BADA-E53A-CEE98B99F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140" y="1267307"/>
            <a:ext cx="2451257" cy="4959627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A set of constructs for describing and representing parts of the real world in a computer system.</a:t>
            </a:r>
          </a:p>
          <a:p>
            <a:r>
              <a:rPr lang="en-GB" sz="9600" dirty="0"/>
              <a:t>Data models control storage and analytical capability.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2" name="Picture 4" descr="The role of a data model in GIS. Levels of GIS data model abstraction. -  ppt download">
            <a:extLst>
              <a:ext uri="{FF2B5EF4-FFF2-40B4-BE49-F238E27FC236}">
                <a16:creationId xmlns:a16="http://schemas.microsoft.com/office/drawing/2014/main" id="{14300D83-AC72-F747-94FB-F190AD1A7E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224" y="1178418"/>
            <a:ext cx="7572776" cy="567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321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ntroduction to Geoinformatics L-2. Geographic Data Modeling - ppt download">
            <a:extLst>
              <a:ext uri="{FF2B5EF4-FFF2-40B4-BE49-F238E27FC236}">
                <a16:creationId xmlns:a16="http://schemas.microsoft.com/office/drawing/2014/main" id="{24BBFB6A-19B2-8EF2-A934-FA1609AE3A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71" y="315532"/>
            <a:ext cx="9845967" cy="628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3326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49472-BED2-5496-C563-956D8752E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8" y="0"/>
            <a:ext cx="9690812" cy="1801751"/>
          </a:xfrm>
        </p:spPr>
        <p:txBody>
          <a:bodyPr/>
          <a:lstStyle/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tabLst/>
              <a:defRPr/>
            </a:pPr>
            <a:r>
              <a:rPr lang="en-GB" dirty="0"/>
              <a:t>TRIANGULATED IRREGULAR NETWORK </a:t>
            </a:r>
            <a:br>
              <a:rPr lang="en-GB" dirty="0"/>
            </a:br>
            <a:br>
              <a:rPr lang="en-GB" dirty="0"/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Surface terrain visualisation, analysis and modelling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endParaRPr lang="en-GB" dirty="0"/>
          </a:p>
        </p:txBody>
      </p:sp>
      <p:pic>
        <p:nvPicPr>
          <p:cNvPr id="1026" name="Picture 2" descr="ArcGIS 9.2 Webhelp Topic">
            <a:extLst>
              <a:ext uri="{FF2B5EF4-FFF2-40B4-BE49-F238E27FC236}">
                <a16:creationId xmlns:a16="http://schemas.microsoft.com/office/drawing/2014/main" id="{EDC31163-311B-6928-FFAE-2CEAC92EB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26" y="1741427"/>
            <a:ext cx="10032864" cy="454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Importing an ESRI TIN elevation dataset | CivilGEO">
            <a:extLst>
              <a:ext uri="{FF2B5EF4-FFF2-40B4-BE49-F238E27FC236}">
                <a16:creationId xmlns:a16="http://schemas.microsoft.com/office/drawing/2014/main" id="{1BDE0987-B051-7169-AD16-30F8D87DBF2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Importing an ESRI TIN elevation dataset | CivilGEO">
            <a:extLst>
              <a:ext uri="{FF2B5EF4-FFF2-40B4-BE49-F238E27FC236}">
                <a16:creationId xmlns:a16="http://schemas.microsoft.com/office/drawing/2014/main" id="{684A9EEC-158F-7852-ED96-73A6DF7D8E9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8" descr="Importing an ESRI TIN elevation dataset | CivilGEO">
            <a:extLst>
              <a:ext uri="{FF2B5EF4-FFF2-40B4-BE49-F238E27FC236}">
                <a16:creationId xmlns:a16="http://schemas.microsoft.com/office/drawing/2014/main" id="{13AA414B-994C-87CB-D819-9A131A7FFE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2" descr="Importing an ESRI TIN elevation dataset | CivilGEO">
            <a:extLst>
              <a:ext uri="{FF2B5EF4-FFF2-40B4-BE49-F238E27FC236}">
                <a16:creationId xmlns:a16="http://schemas.microsoft.com/office/drawing/2014/main" id="{E2DB8385-3477-237D-3BF8-9B5DB7F7560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4" descr="Importing an ESRI TIN elevation dataset | CivilGEO">
            <a:extLst>
              <a:ext uri="{FF2B5EF4-FFF2-40B4-BE49-F238E27FC236}">
                <a16:creationId xmlns:a16="http://schemas.microsoft.com/office/drawing/2014/main" id="{6EC170BC-A639-94AC-0175-D1113762DDD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71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Scale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sz="3200" dirty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sz="3200" dirty="0"/>
              <a:t>Consider scale as an order of magnitude applied to objects.</a:t>
            </a:r>
          </a:p>
        </p:txBody>
      </p:sp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/>
              <a:t>Expressions of scale</a:t>
            </a:r>
            <a:r>
              <a:rPr lang="en-GB"/>
              <a:t>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4040" y="1313034"/>
            <a:ext cx="10625959" cy="512374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3236F-A396-491F-A228-9E7231291562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296" y="692696"/>
            <a:ext cx="2306092" cy="230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872" y="621457"/>
            <a:ext cx="2401764" cy="2397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624" y="597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1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624" y="3645024"/>
            <a:ext cx="2401764" cy="2401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2279577" y="6215063"/>
            <a:ext cx="763594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 dirty="0"/>
              <a:t>OS </a:t>
            </a:r>
            <a:r>
              <a:rPr lang="en-GB" altLang="en-US" sz="1400" dirty="0" err="1"/>
              <a:t>Superplan</a:t>
            </a:r>
            <a:r>
              <a:rPr lang="en-GB" altLang="en-US" sz="1400" dirty="0"/>
              <a:t>, </a:t>
            </a:r>
            <a:r>
              <a:rPr lang="en-GB" altLang="en-US" sz="1400" dirty="0" err="1"/>
              <a:t>Landplan</a:t>
            </a:r>
            <a:r>
              <a:rPr lang="en-GB" altLang="en-US" sz="1400" dirty="0"/>
              <a:t>, Explorer, </a:t>
            </a:r>
            <a:r>
              <a:rPr lang="en-GB" altLang="en-US" sz="1400" dirty="0" err="1"/>
              <a:t>Landranger</a:t>
            </a:r>
            <a:r>
              <a:rPr lang="en-GB" altLang="en-US" sz="1400" dirty="0"/>
              <a:t>, Tour, Route maps Crown copyright 2006</a:t>
            </a:r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55062" y="197346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Latitude and longitude</a:t>
            </a:r>
            <a:r>
              <a:rPr lang="en-GB" dirty="0"/>
              <a:t> </a:t>
            </a:r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95801" y="1700809"/>
            <a:ext cx="4370387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96497" y="496242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X and 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40828" y="1772817"/>
            <a:ext cx="9863957" cy="405981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latin typeface="Calibri" panose="020F0502020204030204" pitchFamily="34" charset="0"/>
              </a:rPr>
              <a:t>The location of the Equator is identified by the X-axis at zero degrees Latitude. The Location of the Prime Meridian is identified by the Y-axis at zero degrees Longitude.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rojection parameters">
            <a:extLst>
              <a:ext uri="{FF2B5EF4-FFF2-40B4-BE49-F238E27FC236}">
                <a16:creationId xmlns:a16="http://schemas.microsoft.com/office/drawing/2014/main" id="{4EE672EC-0BA2-B4CE-C9B1-E43F4CBC4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3183"/>
            <a:ext cx="9343623" cy="656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/>
              <a:t>The Earth from space and some commonly used global map projections</a:t>
            </a:r>
            <a:r>
              <a:rPr lang="en-GB" sz="2400"/>
              <a:t> 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93228" y="2203450"/>
            <a:ext cx="10116205" cy="33226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66345" y="176835"/>
            <a:ext cx="8544910" cy="624958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60318" y="295026"/>
            <a:ext cx="7024744" cy="86409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200" dirty="0"/>
              <a:t>Projections: (a) cylindrical; (b) azimuthal</a:t>
            </a:r>
            <a:r>
              <a:rPr lang="en-GB" sz="3200" dirty="0"/>
              <a:t> </a:t>
            </a:r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87063" y="1600201"/>
            <a:ext cx="9327506" cy="48531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4000"/>
              <a:t>Projections: (c) conic (Continued)</a:t>
            </a:r>
            <a:endParaRPr lang="en-GB" sz="4000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80" y="2007476"/>
            <a:ext cx="11303658" cy="340009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07917" y="143030"/>
            <a:ext cx="7024744" cy="108012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dirty="0"/>
              <a:t>The Ordnance Survey National Grid system</a:t>
            </a:r>
            <a:r>
              <a:rPr lang="en-GB" sz="4000" dirty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71004" y="1386060"/>
            <a:ext cx="9349851" cy="518816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02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9242" y="88913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The UK postcode system</a:t>
            </a:r>
            <a:r>
              <a:rPr lang="en-GB" dirty="0"/>
              <a:t> </a:t>
            </a:r>
          </a:p>
        </p:txBody>
      </p:sp>
      <p:pic>
        <p:nvPicPr>
          <p:cNvPr id="2457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6386" y="748178"/>
            <a:ext cx="9990083" cy="602090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2041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5BE2E-297E-371B-E2A6-C41C7D79B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SYSTEM ASSETS</a:t>
            </a:r>
          </a:p>
        </p:txBody>
      </p:sp>
      <p:pic>
        <p:nvPicPr>
          <p:cNvPr id="2050" name="Picture 2" descr="Problems in Water Supply Distribution System | Water Treatment | Waste  Water Treatment | Water Treatment Process &amp; Plant Design">
            <a:extLst>
              <a:ext uri="{FF2B5EF4-FFF2-40B4-BE49-F238E27FC236}">
                <a16:creationId xmlns:a16="http://schemas.microsoft.com/office/drawing/2014/main" id="{D18E0879-89DF-9474-9E8D-FABFE59FA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73" y="1410238"/>
            <a:ext cx="9552420" cy="514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0790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ntroduction to Geoinformatics L-2. Geographic Data Modeling - ppt download">
            <a:extLst>
              <a:ext uri="{FF2B5EF4-FFF2-40B4-BE49-F238E27FC236}">
                <a16:creationId xmlns:a16="http://schemas.microsoft.com/office/drawing/2014/main" id="{89938BF1-4C4E-F18E-8487-11E52CA766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7567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4D1EAB1-98A1-D842-3B7B-AB8FD2040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275" y="333375"/>
            <a:ext cx="9315450" cy="619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898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Web GIS for Environmental Management">
            <a:hlinkClick r:id="" action="ppaction://media"/>
            <a:extLst>
              <a:ext uri="{FF2B5EF4-FFF2-40B4-BE49-F238E27FC236}">
                <a16:creationId xmlns:a16="http://schemas.microsoft.com/office/drawing/2014/main" id="{AB194517-2BE9-552D-B318-19D9B7031E3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6107" y="175260"/>
            <a:ext cx="8764693" cy="657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33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usiness Strategy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plan presentation (Ion green design, widescreen).potx" id="{866C028E-10C7-4672-8238-17D4366C073A}" vid="{2A820B7E-5093-43C8-ABD0-FF5B957D5E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 (Ion green design, widescreen)</Template>
  <TotalTime>28</TotalTime>
  <Words>570</Words>
  <Application>Microsoft Office PowerPoint</Application>
  <PresentationFormat>Widescreen</PresentationFormat>
  <Paragraphs>50</Paragraphs>
  <Slides>20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 Gothic</vt:lpstr>
      <vt:lpstr>Verdana</vt:lpstr>
      <vt:lpstr>Wingdings 3</vt:lpstr>
      <vt:lpstr>Business Strategy</vt:lpstr>
      <vt:lpstr>DATA – modelling</vt:lpstr>
      <vt:lpstr>A DATA MODEL</vt:lpstr>
      <vt:lpstr>PowerPoint Presentation</vt:lpstr>
      <vt:lpstr>TRIANGULATED IRREGULAR NETWORK   Surface terrain visualisation, analysis and modelling </vt:lpstr>
      <vt:lpstr>Scale</vt:lpstr>
      <vt:lpstr>Expressions of scale </vt:lpstr>
      <vt:lpstr>PowerPoint Presentation</vt:lpstr>
      <vt:lpstr>Latitude and longitude </vt:lpstr>
      <vt:lpstr>X and Y</vt:lpstr>
      <vt:lpstr>PowerPoint Presentation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The Ordnance Survey National Grid system </vt:lpstr>
      <vt:lpstr>The UK postcode system </vt:lpstr>
      <vt:lpstr>WATER SYSTEM ASSETS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– modelling</dc:title>
  <dc:creator>Michael Goodfellow-Smith</dc:creator>
  <cp:lastModifiedBy>Michael Goodfellow-Smith</cp:lastModifiedBy>
  <cp:revision>3</cp:revision>
  <cp:lastPrinted>2012-08-15T21:38:02Z</cp:lastPrinted>
  <dcterms:created xsi:type="dcterms:W3CDTF">2022-11-30T14:09:41Z</dcterms:created>
  <dcterms:modified xsi:type="dcterms:W3CDTF">2022-12-02T13:55:40Z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